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D53E2-F126-40BA-8528-490F39D95413}" type="datetimeFigureOut">
              <a:rPr lang="en-IN" smtClean="0"/>
              <a:t>15-09-2018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F04F2-49F8-47F2-A1C0-070F5250E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351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3172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3172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3172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3183000"/>
            <a:ext cx="3636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200"/>
            <a:ext cx="185400" cy="6858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997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with intro text">
  <p:cSld name="Title + 2 columns with intro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2472375" y="0"/>
            <a:ext cx="1131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2585475" y="0"/>
            <a:ext cx="6558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34450" y="767333"/>
            <a:ext cx="2046300" cy="5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090625" y="767333"/>
            <a:ext cx="55962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56784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 dirty="0"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3090625" y="2672433"/>
            <a:ext cx="2727000" cy="340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5959744" y="2672433"/>
            <a:ext cx="2727000" cy="340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446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767333"/>
            <a:ext cx="2046300" cy="5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767333"/>
            <a:ext cx="2730000" cy="5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767333"/>
            <a:ext cx="2730000" cy="5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80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84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406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767333"/>
            <a:ext cx="2046300" cy="5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767333"/>
            <a:ext cx="5596200" cy="5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6333135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/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 dirty="0"/>
          </a:p>
        </p:txBody>
      </p:sp>
    </p:spTree>
    <p:extLst>
      <p:ext uri="{BB962C8B-B14F-4D97-AF65-F5344CB8AC3E}">
        <p14:creationId xmlns:p14="http://schemas.microsoft.com/office/powerpoint/2010/main" val="333184785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234450" y="767333"/>
            <a:ext cx="2046300" cy="774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 smtClean="0"/>
              <a:t>Business Model</a:t>
            </a:r>
            <a:endParaRPr b="1" dirty="0"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556784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1</a:t>
            </a:fld>
            <a:endParaRPr dirty="0"/>
          </a:p>
        </p:txBody>
      </p:sp>
      <p:sp>
        <p:nvSpPr>
          <p:cNvPr id="11" name="Shape 114">
            <a:extLst>
              <a:ext uri="{FF2B5EF4-FFF2-40B4-BE49-F238E27FC236}">
                <a16:creationId xmlns:a16="http://schemas.microsoft.com/office/drawing/2014/main" xmlns="" id="{1D3C8554-FECA-4592-9592-A1CD9D928A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69950" y="229592"/>
            <a:ext cx="6029350" cy="59059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i="0" dirty="0" smtClean="0">
                <a:solidFill>
                  <a:schemeClr val="tx1"/>
                </a:solidFill>
                <a:latin typeface="Nunito Sans" panose="020B0604020202020204" charset="0"/>
              </a:rPr>
              <a:t>6-10 months to create and deploy the system.</a:t>
            </a:r>
          </a:p>
          <a:p>
            <a:pPr algn="just"/>
            <a:r>
              <a:rPr lang="en-US" i="0" dirty="0" smtClean="0">
                <a:solidFill>
                  <a:schemeClr val="tx1"/>
                </a:solidFill>
                <a:latin typeface="Nunito Sans" panose="020B0604020202020204" charset="0"/>
              </a:rPr>
              <a:t>Development team - 6 members</a:t>
            </a:r>
          </a:p>
          <a:p>
            <a:pPr algn="just"/>
            <a:r>
              <a:rPr lang="en-US" i="0" dirty="0" smtClean="0">
                <a:solidFill>
                  <a:schemeClr val="tx1"/>
                </a:solidFill>
                <a:latin typeface="Nunito Sans" panose="020B0604020202020204" charset="0"/>
              </a:rPr>
              <a:t>Development cost -  Salary + Infrastructure = 2 </a:t>
            </a:r>
            <a:r>
              <a:rPr lang="en-US" i="0" dirty="0" err="1" smtClean="0">
                <a:solidFill>
                  <a:schemeClr val="tx1"/>
                </a:solidFill>
                <a:latin typeface="Nunito Sans" panose="020B0604020202020204" charset="0"/>
              </a:rPr>
              <a:t>crore</a:t>
            </a:r>
            <a:r>
              <a:rPr lang="en-US" i="0" dirty="0" smtClean="0">
                <a:solidFill>
                  <a:schemeClr val="tx1"/>
                </a:solidFill>
                <a:latin typeface="Nunito Sans" panose="020B0604020202020204" charset="0"/>
              </a:rPr>
              <a:t>/</a:t>
            </a:r>
            <a:r>
              <a:rPr lang="en-US" i="0" dirty="0" err="1" smtClean="0">
                <a:solidFill>
                  <a:schemeClr val="tx1"/>
                </a:solidFill>
                <a:latin typeface="Nunito Sans" panose="020B0604020202020204" charset="0"/>
              </a:rPr>
              <a:t>yr</a:t>
            </a:r>
            <a:endParaRPr lang="en-US" i="0" dirty="0" smtClean="0">
              <a:solidFill>
                <a:schemeClr val="tx1"/>
              </a:solidFill>
              <a:latin typeface="Nunito Sans" panose="020B0604020202020204" charset="0"/>
            </a:endParaRPr>
          </a:p>
          <a:p>
            <a:pPr algn="just"/>
            <a:r>
              <a:rPr lang="en-US" i="0" dirty="0">
                <a:solidFill>
                  <a:schemeClr val="tx1"/>
                </a:solidFill>
                <a:latin typeface="Nunito Sans" panose="020B0604020202020204" charset="0"/>
              </a:rPr>
              <a:t>Initial deployment of the system in Pune City.</a:t>
            </a:r>
          </a:p>
          <a:p>
            <a:pPr algn="just"/>
            <a:r>
              <a:rPr lang="en-US" i="0" dirty="0" smtClean="0">
                <a:solidFill>
                  <a:schemeClr val="tx1"/>
                </a:solidFill>
                <a:latin typeface="Nunito Sans" panose="020B0604020202020204" charset="0"/>
              </a:rPr>
              <a:t>At first, only citizens and healthcare centers will be incorporated in the system. </a:t>
            </a:r>
          </a:p>
          <a:p>
            <a:pPr algn="just"/>
            <a:r>
              <a:rPr lang="en-US" i="0" dirty="0" smtClean="0">
                <a:solidFill>
                  <a:schemeClr val="tx1"/>
                </a:solidFill>
                <a:latin typeface="Nunito Sans" panose="020B0604020202020204" charset="0"/>
              </a:rPr>
              <a:t>The next 6 months four Tier 1 cities - Mumbai, Nagpur, </a:t>
            </a:r>
            <a:r>
              <a:rPr lang="en-US" i="0" dirty="0" err="1" smtClean="0">
                <a:solidFill>
                  <a:schemeClr val="tx1"/>
                </a:solidFill>
                <a:latin typeface="Nunito Sans" panose="020B0604020202020204" charset="0"/>
              </a:rPr>
              <a:t>Surat</a:t>
            </a:r>
            <a:r>
              <a:rPr lang="en-US" i="0" dirty="0" smtClean="0">
                <a:solidFill>
                  <a:schemeClr val="tx1"/>
                </a:solidFill>
                <a:latin typeface="Nunito Sans" panose="020B0604020202020204" charset="0"/>
              </a:rPr>
              <a:t> and Ahmedabad will be included in the system.</a:t>
            </a:r>
          </a:p>
          <a:p>
            <a:pPr algn="just"/>
            <a:r>
              <a:rPr lang="en-US" i="0" dirty="0" smtClean="0">
                <a:solidFill>
                  <a:schemeClr val="tx1"/>
                </a:solidFill>
                <a:latin typeface="Nunito Sans" panose="020B0604020202020204" charset="0"/>
              </a:rPr>
              <a:t>After successfully implementing in Tier 1 cities, insurance companies may be included in the system.</a:t>
            </a:r>
          </a:p>
          <a:p>
            <a:pPr algn="just"/>
            <a:r>
              <a:rPr lang="en-US" i="0" dirty="0">
                <a:solidFill>
                  <a:schemeClr val="tx1"/>
                </a:solidFill>
                <a:latin typeface="Nunito Sans" panose="020B0604020202020204" charset="0"/>
              </a:rPr>
              <a:t>The healthcare </a:t>
            </a:r>
            <a:r>
              <a:rPr lang="en-US" i="0" dirty="0" smtClean="0">
                <a:solidFill>
                  <a:schemeClr val="tx1"/>
                </a:solidFill>
                <a:latin typeface="Nunito Sans" panose="020B0604020202020204" charset="0"/>
              </a:rPr>
              <a:t>centers &amp; insurance companies </a:t>
            </a:r>
            <a:r>
              <a:rPr lang="en-US" i="0" dirty="0">
                <a:solidFill>
                  <a:schemeClr val="tx1"/>
                </a:solidFill>
                <a:latin typeface="Nunito Sans" panose="020B0604020202020204" charset="0"/>
              </a:rPr>
              <a:t>have to pay a subscription fee to use the </a:t>
            </a:r>
            <a:r>
              <a:rPr lang="en-US" i="0" dirty="0" smtClean="0">
                <a:solidFill>
                  <a:schemeClr val="tx1"/>
                </a:solidFill>
                <a:latin typeface="Nunito Sans" panose="020B0604020202020204" charset="0"/>
              </a:rPr>
              <a:t>system(yearly </a:t>
            </a:r>
            <a:r>
              <a:rPr lang="en-US" i="0" smtClean="0">
                <a:solidFill>
                  <a:schemeClr val="tx1"/>
                </a:solidFill>
                <a:latin typeface="Nunito Sans" panose="020B0604020202020204" charset="0"/>
              </a:rPr>
              <a:t>basis). </a:t>
            </a:r>
            <a:endParaRPr lang="en-US" i="0" dirty="0">
              <a:solidFill>
                <a:schemeClr val="tx1"/>
              </a:solidFill>
              <a:latin typeface="Nunito Sans" panose="020B0604020202020204" charset="0"/>
            </a:endParaRPr>
          </a:p>
          <a:p>
            <a:pPr algn="just"/>
            <a:r>
              <a:rPr lang="en-US" i="0" dirty="0" smtClean="0">
                <a:solidFill>
                  <a:schemeClr val="tx1"/>
                </a:solidFill>
                <a:latin typeface="Nunito Sans" panose="020B0604020202020204" charset="0"/>
              </a:rPr>
              <a:t>Gradually Tier 2 &amp; 3 cities will be included in the scheme.</a:t>
            </a:r>
          </a:p>
          <a:p>
            <a:pPr algn="just"/>
            <a:endParaRPr lang="en-US" i="0" dirty="0">
              <a:solidFill>
                <a:schemeClr val="tx1"/>
              </a:solidFill>
              <a:latin typeface="Nunito Sans" panose="020B060402020202020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i="0" dirty="0">
              <a:solidFill>
                <a:schemeClr val="tx1"/>
              </a:solidFill>
              <a:latin typeface="Nunito Sans" panose="020B060402020202020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i="0" dirty="0">
              <a:solidFill>
                <a:schemeClr val="tx1"/>
              </a:solidFill>
              <a:latin typeface="Nunito Sans" panose="020B060402020202020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i="0" dirty="0">
              <a:solidFill>
                <a:schemeClr val="tx1"/>
              </a:solidFill>
              <a:latin typeface="Nuni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59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234450" y="767333"/>
            <a:ext cx="2046300" cy="774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 smtClean="0"/>
              <a:t>Business Model</a:t>
            </a:r>
            <a:endParaRPr b="1" dirty="0"/>
          </a:p>
        </p:txBody>
      </p:sp>
      <p:sp>
        <p:nvSpPr>
          <p:cNvPr id="2" name="Rectangle 1"/>
          <p:cNvSpPr/>
          <p:nvPr/>
        </p:nvSpPr>
        <p:spPr>
          <a:xfrm>
            <a:off x="2699792" y="579497"/>
            <a:ext cx="6336704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771800" y="713265"/>
            <a:ext cx="1944216" cy="80233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7020272" y="728193"/>
            <a:ext cx="1944216" cy="7874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4896036" y="728193"/>
            <a:ext cx="1944216" cy="7874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888189" y="826919"/>
            <a:ext cx="17684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/>
              <a:t>Blockchain + Hospitals + </a:t>
            </a:r>
          </a:p>
          <a:p>
            <a:r>
              <a:rPr lang="en-IN" sz="1100" dirty="0" smtClean="0"/>
              <a:t>Clients</a:t>
            </a:r>
            <a:endParaRPr lang="en-IN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4966294" y="826919"/>
            <a:ext cx="16385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/>
              <a:t>Period : 6 to 10 months</a:t>
            </a:r>
          </a:p>
          <a:p>
            <a:r>
              <a:rPr lang="en-IN" sz="1100" dirty="0" smtClean="0"/>
              <a:t>Expenditure : 2cr </a:t>
            </a:r>
          </a:p>
          <a:p>
            <a:r>
              <a:rPr lang="en-IN" sz="1100" dirty="0" smtClean="0"/>
              <a:t>Revenue : 10-15 </a:t>
            </a:r>
            <a:r>
              <a:rPr lang="en-IN" sz="1100" dirty="0" err="1" smtClean="0"/>
              <a:t>lacs</a:t>
            </a:r>
            <a:endParaRPr lang="en-IN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7231595" y="826919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/>
              <a:t>Pune </a:t>
            </a:r>
            <a:r>
              <a:rPr lang="en-IN" sz="1100" dirty="0" err="1" smtClean="0"/>
              <a:t>CIty</a:t>
            </a:r>
            <a:endParaRPr lang="en-IN" sz="1100" dirty="0"/>
          </a:p>
        </p:txBody>
      </p:sp>
      <p:sp>
        <p:nvSpPr>
          <p:cNvPr id="39" name="Rectangle 38"/>
          <p:cNvSpPr/>
          <p:nvPr/>
        </p:nvSpPr>
        <p:spPr>
          <a:xfrm>
            <a:off x="2699792" y="2306553"/>
            <a:ext cx="6336704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/>
          <p:cNvSpPr/>
          <p:nvPr/>
        </p:nvSpPr>
        <p:spPr>
          <a:xfrm>
            <a:off x="2771800" y="2440321"/>
            <a:ext cx="1944216" cy="80233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/>
          <p:cNvSpPr/>
          <p:nvPr/>
        </p:nvSpPr>
        <p:spPr>
          <a:xfrm>
            <a:off x="7020272" y="2455249"/>
            <a:ext cx="1944216" cy="7874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/>
          <p:cNvSpPr/>
          <p:nvPr/>
        </p:nvSpPr>
        <p:spPr>
          <a:xfrm>
            <a:off x="4896036" y="2455249"/>
            <a:ext cx="1944216" cy="7874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extBox 42"/>
          <p:cNvSpPr txBox="1"/>
          <p:nvPr/>
        </p:nvSpPr>
        <p:spPr>
          <a:xfrm>
            <a:off x="2888189" y="2553975"/>
            <a:ext cx="1327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/>
              <a:t>Product Marketing</a:t>
            </a:r>
            <a:endParaRPr lang="en-IN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7231595" y="2553975"/>
            <a:ext cx="10230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4</a:t>
            </a:r>
            <a:r>
              <a:rPr lang="en-IN" sz="1100" dirty="0" smtClean="0"/>
              <a:t> Tier 1 cities</a:t>
            </a:r>
            <a:endParaRPr lang="en-IN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4966293" y="2541407"/>
            <a:ext cx="151676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/>
              <a:t>Period : 1 </a:t>
            </a:r>
            <a:r>
              <a:rPr lang="en-IN" sz="1100" dirty="0" err="1" smtClean="0"/>
              <a:t>yr</a:t>
            </a:r>
            <a:endParaRPr lang="en-IN" sz="1100" dirty="0" smtClean="0"/>
          </a:p>
          <a:p>
            <a:r>
              <a:rPr lang="en-IN" sz="1100" dirty="0" smtClean="0"/>
              <a:t>Expenditure : 3.5 </a:t>
            </a:r>
            <a:r>
              <a:rPr lang="en-IN" sz="1100" dirty="0" err="1" smtClean="0"/>
              <a:t>cr</a:t>
            </a:r>
            <a:r>
              <a:rPr lang="en-IN" sz="1100" dirty="0" smtClean="0"/>
              <a:t> </a:t>
            </a:r>
          </a:p>
          <a:p>
            <a:r>
              <a:rPr lang="en-IN" sz="1100" dirty="0" smtClean="0"/>
              <a:t>Revenue : 50-60 </a:t>
            </a:r>
            <a:r>
              <a:rPr lang="en-IN" sz="1100" dirty="0" err="1" smtClean="0"/>
              <a:t>lacs</a:t>
            </a:r>
            <a:endParaRPr lang="en-IN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2728383" y="261918"/>
            <a:ext cx="931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Version 1</a:t>
            </a:r>
            <a:endParaRPr lang="en-IN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2699792" y="1998776"/>
            <a:ext cx="931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Version 2</a:t>
            </a:r>
            <a:endParaRPr lang="en-IN" sz="1400" dirty="0"/>
          </a:p>
        </p:txBody>
      </p:sp>
      <p:sp>
        <p:nvSpPr>
          <p:cNvPr id="50" name="Rectangle 49"/>
          <p:cNvSpPr/>
          <p:nvPr/>
        </p:nvSpPr>
        <p:spPr>
          <a:xfrm>
            <a:off x="2699791" y="4012546"/>
            <a:ext cx="6336704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/>
          <p:cNvSpPr/>
          <p:nvPr/>
        </p:nvSpPr>
        <p:spPr>
          <a:xfrm>
            <a:off x="2771799" y="4146314"/>
            <a:ext cx="1944216" cy="80233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/>
          <p:cNvSpPr/>
          <p:nvPr/>
        </p:nvSpPr>
        <p:spPr>
          <a:xfrm>
            <a:off x="7020271" y="4161242"/>
            <a:ext cx="1944216" cy="7874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/>
          <p:cNvSpPr/>
          <p:nvPr/>
        </p:nvSpPr>
        <p:spPr>
          <a:xfrm>
            <a:off x="4896035" y="4161242"/>
            <a:ext cx="1944216" cy="7874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TextBox 53"/>
          <p:cNvSpPr txBox="1"/>
          <p:nvPr/>
        </p:nvSpPr>
        <p:spPr>
          <a:xfrm>
            <a:off x="2888188" y="4259968"/>
            <a:ext cx="1366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/>
              <a:t>Product Marketing</a:t>
            </a:r>
            <a:endParaRPr lang="en-IN" sz="1100" dirty="0"/>
          </a:p>
        </p:txBody>
      </p:sp>
      <p:sp>
        <p:nvSpPr>
          <p:cNvPr id="55" name="TextBox 54"/>
          <p:cNvSpPr txBox="1"/>
          <p:nvPr/>
        </p:nvSpPr>
        <p:spPr>
          <a:xfrm>
            <a:off x="7231594" y="4259968"/>
            <a:ext cx="10615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/>
              <a:t>5 Tier 2 cities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966292" y="4247400"/>
            <a:ext cx="148951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/>
              <a:t>Period : 1 </a:t>
            </a:r>
            <a:r>
              <a:rPr lang="en-IN" sz="1100" dirty="0" err="1" smtClean="0"/>
              <a:t>yr</a:t>
            </a:r>
            <a:endParaRPr lang="en-IN" sz="1100" dirty="0" smtClean="0"/>
          </a:p>
          <a:p>
            <a:r>
              <a:rPr lang="en-IN" sz="1100" dirty="0" smtClean="0"/>
              <a:t>Expenditure : 4 </a:t>
            </a:r>
            <a:r>
              <a:rPr lang="en-IN" sz="1100" dirty="0" err="1" smtClean="0"/>
              <a:t>cr</a:t>
            </a:r>
            <a:r>
              <a:rPr lang="en-IN" sz="1100" dirty="0" smtClean="0"/>
              <a:t> </a:t>
            </a:r>
          </a:p>
          <a:p>
            <a:r>
              <a:rPr lang="en-IN" sz="1100" dirty="0" smtClean="0"/>
              <a:t>Revenue : 1 – 1.5  </a:t>
            </a:r>
            <a:r>
              <a:rPr lang="en-IN" sz="1100" dirty="0" err="1" smtClean="0"/>
              <a:t>cr</a:t>
            </a:r>
            <a:endParaRPr lang="en-IN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2699791" y="3704705"/>
            <a:ext cx="931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Version 3</a:t>
            </a:r>
            <a:endParaRPr lang="en-IN" sz="1400" dirty="0"/>
          </a:p>
        </p:txBody>
      </p:sp>
      <p:sp>
        <p:nvSpPr>
          <p:cNvPr id="58" name="Rectangle 57"/>
          <p:cNvSpPr/>
          <p:nvPr/>
        </p:nvSpPr>
        <p:spPr>
          <a:xfrm>
            <a:off x="2699792" y="5721493"/>
            <a:ext cx="6336704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ectangle 58"/>
          <p:cNvSpPr/>
          <p:nvPr/>
        </p:nvSpPr>
        <p:spPr>
          <a:xfrm>
            <a:off x="2771800" y="5855261"/>
            <a:ext cx="1944216" cy="80233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Rectangle 59"/>
          <p:cNvSpPr/>
          <p:nvPr/>
        </p:nvSpPr>
        <p:spPr>
          <a:xfrm>
            <a:off x="7020272" y="5870189"/>
            <a:ext cx="1944216" cy="7874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/>
          <p:cNvSpPr/>
          <p:nvPr/>
        </p:nvSpPr>
        <p:spPr>
          <a:xfrm>
            <a:off x="4896036" y="5870189"/>
            <a:ext cx="1944216" cy="7874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TextBox 61"/>
          <p:cNvSpPr txBox="1"/>
          <p:nvPr/>
        </p:nvSpPr>
        <p:spPr>
          <a:xfrm>
            <a:off x="2888189" y="5968915"/>
            <a:ext cx="1327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/>
              <a:t>Product Marketing</a:t>
            </a:r>
            <a:endParaRPr lang="en-IN" sz="1100" dirty="0"/>
          </a:p>
        </p:txBody>
      </p:sp>
      <p:sp>
        <p:nvSpPr>
          <p:cNvPr id="63" name="TextBox 62"/>
          <p:cNvSpPr txBox="1"/>
          <p:nvPr/>
        </p:nvSpPr>
        <p:spPr>
          <a:xfrm>
            <a:off x="7231595" y="5968915"/>
            <a:ext cx="10615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/>
              <a:t>5 Tier 2 cities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966293" y="5956347"/>
            <a:ext cx="132600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/>
              <a:t>Period : 1.5 </a:t>
            </a:r>
            <a:r>
              <a:rPr lang="en-IN" sz="1100" dirty="0" err="1" smtClean="0"/>
              <a:t>yrs</a:t>
            </a:r>
            <a:endParaRPr lang="en-IN" sz="1100" dirty="0" smtClean="0"/>
          </a:p>
          <a:p>
            <a:r>
              <a:rPr lang="en-IN" sz="1100" dirty="0" smtClean="0"/>
              <a:t>Expenditure : 4 </a:t>
            </a:r>
            <a:r>
              <a:rPr lang="en-IN" sz="1100" dirty="0" err="1" smtClean="0"/>
              <a:t>cr</a:t>
            </a:r>
            <a:r>
              <a:rPr lang="en-IN" sz="1100" dirty="0" smtClean="0"/>
              <a:t> </a:t>
            </a:r>
          </a:p>
          <a:p>
            <a:r>
              <a:rPr lang="en-IN" sz="1100" dirty="0" smtClean="0"/>
              <a:t>Revenue : 2  </a:t>
            </a:r>
            <a:r>
              <a:rPr lang="en-IN" sz="1100" dirty="0" err="1" smtClean="0"/>
              <a:t>cr</a:t>
            </a:r>
            <a:endParaRPr lang="en-IN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2699792" y="5413652"/>
            <a:ext cx="931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Version 4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12090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234450" y="767333"/>
            <a:ext cx="2046300" cy="774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 smtClean="0"/>
              <a:t>Business Model</a:t>
            </a:r>
            <a:endParaRPr b="1" dirty="0"/>
          </a:p>
        </p:txBody>
      </p:sp>
      <p:sp>
        <p:nvSpPr>
          <p:cNvPr id="5" name="Rectangle 4"/>
          <p:cNvSpPr/>
          <p:nvPr/>
        </p:nvSpPr>
        <p:spPr>
          <a:xfrm>
            <a:off x="2771800" y="1242878"/>
            <a:ext cx="1944216" cy="71381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20272" y="1257806"/>
            <a:ext cx="1944216" cy="69889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96036" y="1257806"/>
            <a:ext cx="1944216" cy="69889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88189" y="1356532"/>
            <a:ext cx="17684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solidFill>
                  <a:srgbClr val="000000"/>
                </a:solidFill>
              </a:rPr>
              <a:t>Blockchain + Hospitals + </a:t>
            </a:r>
          </a:p>
          <a:p>
            <a:r>
              <a:rPr lang="en-IN" sz="1100" dirty="0" smtClean="0">
                <a:solidFill>
                  <a:srgbClr val="000000"/>
                </a:solidFill>
              </a:rPr>
              <a:t>Clients</a:t>
            </a:r>
            <a:endParaRPr lang="en-IN" sz="1100" dirty="0">
              <a:solidFill>
                <a:srgbClr val="0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66294" y="1356532"/>
            <a:ext cx="16385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solidFill>
                  <a:srgbClr val="000000"/>
                </a:solidFill>
              </a:rPr>
              <a:t>Period : 6 to 10 months</a:t>
            </a:r>
          </a:p>
          <a:p>
            <a:r>
              <a:rPr lang="en-IN" sz="1100" dirty="0" smtClean="0">
                <a:solidFill>
                  <a:srgbClr val="000000"/>
                </a:solidFill>
              </a:rPr>
              <a:t>Expenditure : 2cr </a:t>
            </a:r>
          </a:p>
          <a:p>
            <a:r>
              <a:rPr lang="en-IN" sz="1100" dirty="0" smtClean="0">
                <a:solidFill>
                  <a:srgbClr val="000000"/>
                </a:solidFill>
              </a:rPr>
              <a:t>Revenue : </a:t>
            </a:r>
            <a:r>
              <a:rPr lang="en-IN" sz="1100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31595" y="1356532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solidFill>
                  <a:srgbClr val="000000"/>
                </a:solidFill>
              </a:rPr>
              <a:t>Pune City</a:t>
            </a:r>
            <a:endParaRPr lang="en-IN" sz="1100" dirty="0">
              <a:solidFill>
                <a:srgbClr val="0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763620" y="2750622"/>
            <a:ext cx="1944216" cy="7012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012092" y="2765550"/>
            <a:ext cx="1944216" cy="68632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887856" y="2765550"/>
            <a:ext cx="1944216" cy="68632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80009" y="2864276"/>
            <a:ext cx="1327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solidFill>
                  <a:srgbClr val="000000"/>
                </a:solidFill>
              </a:rPr>
              <a:t>Product Marketing</a:t>
            </a:r>
            <a:endParaRPr lang="en-IN" sz="1100" dirty="0">
              <a:solidFill>
                <a:srgbClr val="0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223415" y="2864276"/>
            <a:ext cx="10230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>
                <a:solidFill>
                  <a:srgbClr val="000000"/>
                </a:solidFill>
              </a:rPr>
              <a:t>4</a:t>
            </a:r>
            <a:r>
              <a:rPr lang="en-IN" sz="1100" dirty="0" smtClean="0">
                <a:solidFill>
                  <a:srgbClr val="000000"/>
                </a:solidFill>
              </a:rPr>
              <a:t> Tier 1 cities</a:t>
            </a:r>
            <a:endParaRPr lang="en-IN" sz="1100" dirty="0">
              <a:solidFill>
                <a:srgbClr val="0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58113" y="2851708"/>
            <a:ext cx="151676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solidFill>
                  <a:srgbClr val="000000"/>
                </a:solidFill>
              </a:rPr>
              <a:t>Period : 1 </a:t>
            </a:r>
            <a:r>
              <a:rPr lang="en-IN" sz="1100" dirty="0" err="1" smtClean="0">
                <a:solidFill>
                  <a:srgbClr val="000000"/>
                </a:solidFill>
              </a:rPr>
              <a:t>yr</a:t>
            </a:r>
            <a:endParaRPr lang="en-IN" sz="1100" dirty="0" smtClean="0">
              <a:solidFill>
                <a:srgbClr val="000000"/>
              </a:solidFill>
            </a:endParaRPr>
          </a:p>
          <a:p>
            <a:r>
              <a:rPr lang="en-IN" sz="1100" dirty="0" smtClean="0">
                <a:solidFill>
                  <a:srgbClr val="000000"/>
                </a:solidFill>
              </a:rPr>
              <a:t>Expenditure : 3.5cr </a:t>
            </a:r>
          </a:p>
          <a:p>
            <a:r>
              <a:rPr lang="en-IN" sz="1100" dirty="0" smtClean="0">
                <a:solidFill>
                  <a:srgbClr val="000000"/>
                </a:solidFill>
              </a:rPr>
              <a:t>Revenue : 15-20 </a:t>
            </a:r>
            <a:r>
              <a:rPr lang="en-IN" sz="1100" dirty="0" err="1" smtClean="0">
                <a:solidFill>
                  <a:srgbClr val="000000"/>
                </a:solidFill>
              </a:rPr>
              <a:t>lacs</a:t>
            </a:r>
            <a:endParaRPr lang="en-IN" sz="1100" dirty="0">
              <a:solidFill>
                <a:srgbClr val="00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773920" y="4302160"/>
            <a:ext cx="1944216" cy="80233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022392" y="4317088"/>
            <a:ext cx="1944216" cy="7874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898156" y="4317088"/>
            <a:ext cx="1944216" cy="7874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90309" y="4415814"/>
            <a:ext cx="15247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100" dirty="0" smtClean="0">
                <a:solidFill>
                  <a:srgbClr val="000000"/>
                </a:solidFill>
              </a:rPr>
              <a:t>Product Marketing + </a:t>
            </a:r>
          </a:p>
          <a:p>
            <a:pPr algn="ctr"/>
            <a:r>
              <a:rPr lang="en-IN" sz="1100" dirty="0" smtClean="0">
                <a:solidFill>
                  <a:srgbClr val="000000"/>
                </a:solidFill>
              </a:rPr>
              <a:t>Insurance companies</a:t>
            </a:r>
            <a:endParaRPr lang="en-IN" sz="1100" dirty="0">
              <a:solidFill>
                <a:srgbClr val="0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33715" y="4415814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solidFill>
                  <a:srgbClr val="000000"/>
                </a:solidFill>
              </a:rPr>
              <a:t>10 Tier 2 cities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968413" y="4403246"/>
            <a:ext cx="151676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solidFill>
                  <a:srgbClr val="000000"/>
                </a:solidFill>
              </a:rPr>
              <a:t>Period : 1 </a:t>
            </a:r>
            <a:r>
              <a:rPr lang="en-IN" sz="1100" dirty="0" err="1" smtClean="0">
                <a:solidFill>
                  <a:srgbClr val="000000"/>
                </a:solidFill>
              </a:rPr>
              <a:t>yr</a:t>
            </a:r>
            <a:endParaRPr lang="en-IN" sz="1100" dirty="0" smtClean="0">
              <a:solidFill>
                <a:srgbClr val="000000"/>
              </a:solidFill>
            </a:endParaRPr>
          </a:p>
          <a:p>
            <a:r>
              <a:rPr lang="en-IN" sz="1100" dirty="0" smtClean="0">
                <a:solidFill>
                  <a:srgbClr val="000000"/>
                </a:solidFill>
              </a:rPr>
              <a:t>Expenditure : </a:t>
            </a:r>
            <a:r>
              <a:rPr lang="en-IN" sz="1100" dirty="0">
                <a:solidFill>
                  <a:srgbClr val="000000"/>
                </a:solidFill>
              </a:rPr>
              <a:t>6</a:t>
            </a:r>
            <a:r>
              <a:rPr lang="en-IN" sz="1100" dirty="0" smtClean="0">
                <a:solidFill>
                  <a:srgbClr val="000000"/>
                </a:solidFill>
              </a:rPr>
              <a:t>cr </a:t>
            </a:r>
          </a:p>
          <a:p>
            <a:r>
              <a:rPr lang="en-IN" sz="1100" dirty="0" smtClean="0">
                <a:solidFill>
                  <a:srgbClr val="000000"/>
                </a:solidFill>
              </a:rPr>
              <a:t>Revenue : 35-40 </a:t>
            </a:r>
            <a:r>
              <a:rPr lang="en-IN" sz="1100" dirty="0" err="1" smtClean="0">
                <a:solidFill>
                  <a:srgbClr val="000000"/>
                </a:solidFill>
              </a:rPr>
              <a:t>lacs</a:t>
            </a:r>
            <a:endParaRPr lang="en-IN" sz="1100" dirty="0">
              <a:solidFill>
                <a:srgbClr val="0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771800" y="5855261"/>
            <a:ext cx="1944216" cy="80233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020272" y="5870189"/>
            <a:ext cx="1944216" cy="7874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896036" y="5870189"/>
            <a:ext cx="1944216" cy="7874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888189" y="5968915"/>
            <a:ext cx="14863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100" dirty="0" smtClean="0">
                <a:solidFill>
                  <a:srgbClr val="000000"/>
                </a:solidFill>
              </a:rPr>
              <a:t>Product Marketing + </a:t>
            </a:r>
          </a:p>
          <a:p>
            <a:pPr algn="ctr"/>
            <a:r>
              <a:rPr lang="en-IN" sz="1100" dirty="0" smtClean="0">
                <a:solidFill>
                  <a:srgbClr val="000000"/>
                </a:solidFill>
              </a:rPr>
              <a:t>Pharmacists</a:t>
            </a:r>
            <a:endParaRPr lang="en-IN" sz="1100" dirty="0">
              <a:solidFill>
                <a:srgbClr val="00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231595" y="5968915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solidFill>
                  <a:srgbClr val="000000"/>
                </a:solidFill>
              </a:rPr>
              <a:t>15 Tier 3 cities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966293" y="5956347"/>
            <a:ext cx="151676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solidFill>
                  <a:srgbClr val="000000"/>
                </a:solidFill>
              </a:rPr>
              <a:t>Period : 1.5 </a:t>
            </a:r>
            <a:r>
              <a:rPr lang="en-IN" sz="1100" dirty="0" err="1" smtClean="0">
                <a:solidFill>
                  <a:srgbClr val="000000"/>
                </a:solidFill>
              </a:rPr>
              <a:t>yrs</a:t>
            </a:r>
            <a:endParaRPr lang="en-IN" sz="1100" dirty="0" smtClean="0">
              <a:solidFill>
                <a:srgbClr val="000000"/>
              </a:solidFill>
            </a:endParaRPr>
          </a:p>
          <a:p>
            <a:r>
              <a:rPr lang="en-IN" sz="1100" dirty="0" smtClean="0">
                <a:solidFill>
                  <a:srgbClr val="000000"/>
                </a:solidFill>
              </a:rPr>
              <a:t>Expenditure : 10cr </a:t>
            </a:r>
          </a:p>
          <a:p>
            <a:r>
              <a:rPr lang="en-IN" sz="1100" dirty="0" smtClean="0">
                <a:solidFill>
                  <a:srgbClr val="000000"/>
                </a:solidFill>
              </a:rPr>
              <a:t>Revenue : 60-70 </a:t>
            </a:r>
            <a:r>
              <a:rPr lang="en-IN" sz="1100" dirty="0" err="1" smtClean="0">
                <a:solidFill>
                  <a:srgbClr val="000000"/>
                </a:solidFill>
              </a:rPr>
              <a:t>lacs</a:t>
            </a:r>
            <a:endParaRPr lang="en-IN" sz="11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63090" y="256938"/>
            <a:ext cx="201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Technical Aspects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4970017" y="25693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Revenue Model</a:t>
            </a:r>
            <a:endParaRPr lang="en-IN" dirty="0"/>
          </a:p>
        </p:txBody>
      </p:sp>
      <p:sp>
        <p:nvSpPr>
          <p:cNvPr id="46" name="TextBox 45"/>
          <p:cNvSpPr txBox="1"/>
          <p:nvPr/>
        </p:nvSpPr>
        <p:spPr>
          <a:xfrm>
            <a:off x="7303730" y="25693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Marketing</a:t>
            </a:r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627784" y="692696"/>
            <a:ext cx="6480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771800" y="935101"/>
            <a:ext cx="931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Version 1</a:t>
            </a:r>
            <a:endParaRPr lang="en-IN" sz="1400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2607746" y="2348880"/>
            <a:ext cx="6480720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773920" y="2420888"/>
            <a:ext cx="931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Version 2</a:t>
            </a:r>
            <a:endParaRPr lang="en-IN" sz="1400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2619604" y="3861048"/>
            <a:ext cx="6480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788683" y="4005064"/>
            <a:ext cx="931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Version 3</a:t>
            </a:r>
            <a:endParaRPr lang="en-IN" sz="1400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2607746" y="5373216"/>
            <a:ext cx="6480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766987" y="5547484"/>
            <a:ext cx="931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Version 4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46317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297</Words>
  <Application>Microsoft Office PowerPoint</Application>
  <PresentationFormat>On-screen Show (4:3)</PresentationFormat>
  <Paragraphs>70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Ulysses template</vt:lpstr>
      <vt:lpstr>Business Model</vt:lpstr>
      <vt:lpstr>Business Model</vt:lpstr>
      <vt:lpstr>Business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</dc:title>
  <dc:creator>Windows User</dc:creator>
  <cp:lastModifiedBy>Windows User</cp:lastModifiedBy>
  <cp:revision>54</cp:revision>
  <dcterms:created xsi:type="dcterms:W3CDTF">2018-09-11T14:59:27Z</dcterms:created>
  <dcterms:modified xsi:type="dcterms:W3CDTF">2018-09-15T10:36:36Z</dcterms:modified>
</cp:coreProperties>
</file>