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5"/>
  </p:notesMasterIdLst>
  <p:sldIdLst>
    <p:sldId id="256" r:id="rId3"/>
    <p:sldId id="318" r:id="rId4"/>
    <p:sldId id="257" r:id="rId5"/>
    <p:sldId id="304" r:id="rId6"/>
    <p:sldId id="313" r:id="rId7"/>
    <p:sldId id="317" r:id="rId8"/>
    <p:sldId id="316" r:id="rId9"/>
    <p:sldId id="258" r:id="rId10"/>
    <p:sldId id="312" r:id="rId11"/>
    <p:sldId id="319" r:id="rId12"/>
    <p:sldId id="307" r:id="rId13"/>
    <p:sldId id="291" r:id="rId14"/>
  </p:sldIdLst>
  <p:sldSz cx="9144000" cy="5143500" type="screen16x9"/>
  <p:notesSz cx="6858000" cy="9144000"/>
  <p:embeddedFontLst>
    <p:embeddedFont>
      <p:font typeface="Nunito Sans" charset="0"/>
      <p:regular r:id="rId16"/>
      <p:bold r:id="rId17"/>
      <p:italic r:id="rId18"/>
      <p:boldItalic r:id="rId19"/>
    </p:embeddedFont>
    <p:embeddedFont>
      <p:font typeface="Georgia" pitchFamily="18" charset="0"/>
      <p:regular r:id="rId20"/>
      <p:bold r:id="rId21"/>
      <p:italic r:id="rId22"/>
      <p:boldItalic r:id="rId23"/>
    </p:embeddedFon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128" d="100"/>
          <a:sy n="128" d="100"/>
        </p:scale>
        <p:origin x="-15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C684C-ED1D-48A1-BF8C-23D4C8C9E4C9}" type="doc">
      <dgm:prSet loTypeId="urn:microsoft.com/office/officeart/2008/layout/RadialCluster" loCatId="relationship" qsTypeId="urn:microsoft.com/office/officeart/2005/8/quickstyle/3d6" qsCatId="3D" csTypeId="urn:microsoft.com/office/officeart/2005/8/colors/accent1_2" csCatId="accent1" phldr="1"/>
      <dgm:spPr/>
      <dgm:t>
        <a:bodyPr/>
        <a:lstStyle/>
        <a:p>
          <a:endParaRPr lang="en-IN"/>
        </a:p>
      </dgm:t>
    </dgm:pt>
    <dgm:pt modelId="{512E5645-C5EF-430A-8BF1-4E8C849BDA46}">
      <dgm:prSet phldrT="[Text]"/>
      <dgm:spPr/>
      <dgm:t>
        <a:bodyPr/>
        <a:lstStyle/>
        <a:p>
          <a:r>
            <a:rPr lang="en-IN" dirty="0"/>
            <a:t>System</a:t>
          </a:r>
        </a:p>
      </dgm:t>
    </dgm:pt>
    <dgm:pt modelId="{107B67A0-2338-44C6-848D-DAE85F6556B5}" type="parTrans" cxnId="{6A3F082B-2165-449F-92AC-041B60A8FCBC}">
      <dgm:prSet/>
      <dgm:spPr/>
      <dgm:t>
        <a:bodyPr/>
        <a:lstStyle/>
        <a:p>
          <a:endParaRPr lang="en-IN"/>
        </a:p>
      </dgm:t>
    </dgm:pt>
    <dgm:pt modelId="{473D3CB8-1A51-4FBF-80DF-98B2DDAE74D4}" type="sibTrans" cxnId="{6A3F082B-2165-449F-92AC-041B60A8FCBC}">
      <dgm:prSet/>
      <dgm:spPr/>
      <dgm:t>
        <a:bodyPr/>
        <a:lstStyle/>
        <a:p>
          <a:endParaRPr lang="en-IN"/>
        </a:p>
      </dgm:t>
    </dgm:pt>
    <dgm:pt modelId="{652ED845-19EE-4598-8389-AE44C474A137}">
      <dgm:prSet phldrT="[Text]"/>
      <dgm:spPr/>
      <dgm:t>
        <a:bodyPr/>
        <a:lstStyle/>
        <a:p>
          <a:r>
            <a:rPr lang="en-IN" dirty="0"/>
            <a:t>Citizen</a:t>
          </a:r>
        </a:p>
      </dgm:t>
    </dgm:pt>
    <dgm:pt modelId="{8F31FF4C-8D7C-4FB3-A441-DBD34D29727A}" type="parTrans" cxnId="{290791FC-F34F-4412-9B2E-62CA8D605487}">
      <dgm:prSet/>
      <dgm:spPr/>
      <dgm:t>
        <a:bodyPr/>
        <a:lstStyle/>
        <a:p>
          <a:endParaRPr lang="en-IN"/>
        </a:p>
      </dgm:t>
    </dgm:pt>
    <dgm:pt modelId="{E0B78913-E07A-4503-9B94-FCCD374E690B}" type="sibTrans" cxnId="{290791FC-F34F-4412-9B2E-62CA8D605487}">
      <dgm:prSet/>
      <dgm:spPr/>
      <dgm:t>
        <a:bodyPr/>
        <a:lstStyle/>
        <a:p>
          <a:endParaRPr lang="en-IN"/>
        </a:p>
      </dgm:t>
    </dgm:pt>
    <dgm:pt modelId="{56377AEC-0D57-44FE-ABC5-65855C89A8DA}">
      <dgm:prSet phldrT="[Text]"/>
      <dgm:spPr/>
      <dgm:t>
        <a:bodyPr/>
        <a:lstStyle/>
        <a:p>
          <a:r>
            <a:rPr lang="en-IN" dirty="0"/>
            <a:t>Healthcare Centres</a:t>
          </a:r>
        </a:p>
      </dgm:t>
    </dgm:pt>
    <dgm:pt modelId="{2BB7E9DD-EEF4-47A0-BCF7-A3F669FEB037}" type="parTrans" cxnId="{2ADC42BC-9E00-4FDC-8964-F02745377502}">
      <dgm:prSet/>
      <dgm:spPr/>
      <dgm:t>
        <a:bodyPr/>
        <a:lstStyle/>
        <a:p>
          <a:endParaRPr lang="en-IN"/>
        </a:p>
      </dgm:t>
    </dgm:pt>
    <dgm:pt modelId="{58B55364-1D91-4B1E-AF6D-4148B26F1B1E}" type="sibTrans" cxnId="{2ADC42BC-9E00-4FDC-8964-F02745377502}">
      <dgm:prSet/>
      <dgm:spPr/>
      <dgm:t>
        <a:bodyPr/>
        <a:lstStyle/>
        <a:p>
          <a:endParaRPr lang="en-IN"/>
        </a:p>
      </dgm:t>
    </dgm:pt>
    <dgm:pt modelId="{3BE4A7D9-E588-463A-A009-3194A0C577BB}">
      <dgm:prSet phldrT="[Text]"/>
      <dgm:spPr/>
      <dgm:t>
        <a:bodyPr/>
        <a:lstStyle/>
        <a:p>
          <a:r>
            <a:rPr lang="en-IN" dirty="0"/>
            <a:t>Insurance companies</a:t>
          </a:r>
        </a:p>
      </dgm:t>
    </dgm:pt>
    <dgm:pt modelId="{4860B775-60C2-473F-8C16-EF105C12A1D4}" type="parTrans" cxnId="{C87AE8CB-E475-4A2A-AA68-FB983048AE9E}">
      <dgm:prSet/>
      <dgm:spPr/>
      <dgm:t>
        <a:bodyPr/>
        <a:lstStyle/>
        <a:p>
          <a:endParaRPr lang="en-IN"/>
        </a:p>
      </dgm:t>
    </dgm:pt>
    <dgm:pt modelId="{405D46EC-F069-4D2B-B065-43DB58F909CF}" type="sibTrans" cxnId="{C87AE8CB-E475-4A2A-AA68-FB983048AE9E}">
      <dgm:prSet/>
      <dgm:spPr/>
      <dgm:t>
        <a:bodyPr/>
        <a:lstStyle/>
        <a:p>
          <a:endParaRPr lang="en-IN"/>
        </a:p>
      </dgm:t>
    </dgm:pt>
    <dgm:pt modelId="{E56D2D4E-BE20-4FB7-B8C6-713F3712D9BF}">
      <dgm:prSet phldrT="[Text]"/>
      <dgm:spPr/>
      <dgm:t>
        <a:bodyPr/>
        <a:lstStyle/>
        <a:p>
          <a:r>
            <a:rPr lang="en-IN" dirty="0"/>
            <a:t>Pharmacist</a:t>
          </a:r>
        </a:p>
      </dgm:t>
    </dgm:pt>
    <dgm:pt modelId="{5EEAFCFD-1492-4DBE-B7B2-71ACA8005FBD}" type="parTrans" cxnId="{4E7479B6-50E1-4F18-B920-9A1E0C41E133}">
      <dgm:prSet/>
      <dgm:spPr/>
      <dgm:t>
        <a:bodyPr/>
        <a:lstStyle/>
        <a:p>
          <a:endParaRPr lang="en-IN"/>
        </a:p>
      </dgm:t>
    </dgm:pt>
    <dgm:pt modelId="{7AC58BC7-89A6-45DC-9F9B-33711E98ADC1}" type="sibTrans" cxnId="{4E7479B6-50E1-4F18-B920-9A1E0C41E133}">
      <dgm:prSet/>
      <dgm:spPr/>
      <dgm:t>
        <a:bodyPr/>
        <a:lstStyle/>
        <a:p>
          <a:endParaRPr lang="en-IN"/>
        </a:p>
      </dgm:t>
    </dgm:pt>
    <dgm:pt modelId="{99AB8399-AD81-4E4E-B940-70C275D844AA}" type="pres">
      <dgm:prSet presAssocID="{A47C684C-ED1D-48A1-BF8C-23D4C8C9E4C9}" presName="Name0" presStyleCnt="0">
        <dgm:presLayoutVars>
          <dgm:chMax val="1"/>
          <dgm:chPref val="1"/>
          <dgm:dir/>
          <dgm:animOne val="branch"/>
          <dgm:animLvl val="lvl"/>
        </dgm:presLayoutVars>
      </dgm:prSet>
      <dgm:spPr/>
      <dgm:t>
        <a:bodyPr/>
        <a:lstStyle/>
        <a:p>
          <a:endParaRPr lang="en-IN"/>
        </a:p>
      </dgm:t>
    </dgm:pt>
    <dgm:pt modelId="{1DED0F61-1BE2-4083-92A2-E165593E0D6F}" type="pres">
      <dgm:prSet presAssocID="{512E5645-C5EF-430A-8BF1-4E8C849BDA46}" presName="singleCycle" presStyleCnt="0"/>
      <dgm:spPr/>
    </dgm:pt>
    <dgm:pt modelId="{296A28C2-222C-418D-9590-65E749265172}" type="pres">
      <dgm:prSet presAssocID="{512E5645-C5EF-430A-8BF1-4E8C849BDA46}" presName="singleCenter" presStyleLbl="node1" presStyleIdx="0" presStyleCnt="5">
        <dgm:presLayoutVars>
          <dgm:chMax val="7"/>
          <dgm:chPref val="7"/>
        </dgm:presLayoutVars>
      </dgm:prSet>
      <dgm:spPr/>
      <dgm:t>
        <a:bodyPr/>
        <a:lstStyle/>
        <a:p>
          <a:endParaRPr lang="en-IN"/>
        </a:p>
      </dgm:t>
    </dgm:pt>
    <dgm:pt modelId="{E4AE0F24-A86E-4833-A9B4-EDBB1FCDF27B}" type="pres">
      <dgm:prSet presAssocID="{8F31FF4C-8D7C-4FB3-A441-DBD34D29727A}" presName="Name56" presStyleLbl="parChTrans1D2" presStyleIdx="0" presStyleCnt="4"/>
      <dgm:spPr/>
      <dgm:t>
        <a:bodyPr/>
        <a:lstStyle/>
        <a:p>
          <a:endParaRPr lang="en-IN"/>
        </a:p>
      </dgm:t>
    </dgm:pt>
    <dgm:pt modelId="{B6D05007-5ACE-4BAF-9674-4B591AB9FC6A}" type="pres">
      <dgm:prSet presAssocID="{652ED845-19EE-4598-8389-AE44C474A137}" presName="text0" presStyleLbl="node1" presStyleIdx="1" presStyleCnt="5" custScaleX="66483" custScaleY="76304" custRadScaleRad="153283" custRadScaleInc="-2420">
        <dgm:presLayoutVars>
          <dgm:bulletEnabled val="1"/>
        </dgm:presLayoutVars>
      </dgm:prSet>
      <dgm:spPr/>
      <dgm:t>
        <a:bodyPr/>
        <a:lstStyle/>
        <a:p>
          <a:endParaRPr lang="en-IN"/>
        </a:p>
      </dgm:t>
    </dgm:pt>
    <dgm:pt modelId="{A4DE77F0-35E7-4D8C-8611-BA77263AC4E2}" type="pres">
      <dgm:prSet presAssocID="{2BB7E9DD-EEF4-47A0-BCF7-A3F669FEB037}" presName="Name56" presStyleLbl="parChTrans1D2" presStyleIdx="1" presStyleCnt="4"/>
      <dgm:spPr/>
      <dgm:t>
        <a:bodyPr/>
        <a:lstStyle/>
        <a:p>
          <a:endParaRPr lang="en-IN"/>
        </a:p>
      </dgm:t>
    </dgm:pt>
    <dgm:pt modelId="{1D86B607-D35A-4BF9-882C-F81BC3B1232D}" type="pres">
      <dgm:prSet presAssocID="{56377AEC-0D57-44FE-ABC5-65855C89A8DA}" presName="text0" presStyleLbl="node1" presStyleIdx="2" presStyleCnt="5" custScaleX="72796" custScaleY="86138" custRadScaleRad="104153" custRadScaleInc="3025">
        <dgm:presLayoutVars>
          <dgm:bulletEnabled val="1"/>
        </dgm:presLayoutVars>
      </dgm:prSet>
      <dgm:spPr/>
      <dgm:t>
        <a:bodyPr/>
        <a:lstStyle/>
        <a:p>
          <a:endParaRPr lang="en-IN"/>
        </a:p>
      </dgm:t>
    </dgm:pt>
    <dgm:pt modelId="{55154FEA-AB0D-432F-BB82-E8CC84072A0D}" type="pres">
      <dgm:prSet presAssocID="{4860B775-60C2-473F-8C16-EF105C12A1D4}" presName="Name56" presStyleLbl="parChTrans1D2" presStyleIdx="2" presStyleCnt="4"/>
      <dgm:spPr/>
      <dgm:t>
        <a:bodyPr/>
        <a:lstStyle/>
        <a:p>
          <a:endParaRPr lang="en-IN"/>
        </a:p>
      </dgm:t>
    </dgm:pt>
    <dgm:pt modelId="{E5140865-17C7-4FBE-9777-0D07EB32EB57}" type="pres">
      <dgm:prSet presAssocID="{3BE4A7D9-E588-463A-A009-3194A0C577BB}" presName="text0" presStyleLbl="node1" presStyleIdx="3" presStyleCnt="5" custScaleX="94195" custScaleY="78687" custRadScaleRad="122811" custRadScaleInc="-242">
        <dgm:presLayoutVars>
          <dgm:bulletEnabled val="1"/>
        </dgm:presLayoutVars>
      </dgm:prSet>
      <dgm:spPr/>
      <dgm:t>
        <a:bodyPr/>
        <a:lstStyle/>
        <a:p>
          <a:endParaRPr lang="en-IN"/>
        </a:p>
      </dgm:t>
    </dgm:pt>
    <dgm:pt modelId="{44148B52-23A4-40F5-8616-0136CE00F51F}" type="pres">
      <dgm:prSet presAssocID="{5EEAFCFD-1492-4DBE-B7B2-71ACA8005FBD}" presName="Name56" presStyleLbl="parChTrans1D2" presStyleIdx="3" presStyleCnt="4"/>
      <dgm:spPr/>
      <dgm:t>
        <a:bodyPr/>
        <a:lstStyle/>
        <a:p>
          <a:endParaRPr lang="en-IN"/>
        </a:p>
      </dgm:t>
    </dgm:pt>
    <dgm:pt modelId="{E6A797E0-8EE9-41A3-9899-125CD86CAE34}" type="pres">
      <dgm:prSet presAssocID="{E56D2D4E-BE20-4FB7-B8C6-713F3712D9BF}" presName="text0" presStyleLbl="node1" presStyleIdx="4" presStyleCnt="5" custScaleX="88246" custScaleY="96041" custRadScaleRad="104942" custRadScaleInc="-2437">
        <dgm:presLayoutVars>
          <dgm:bulletEnabled val="1"/>
        </dgm:presLayoutVars>
      </dgm:prSet>
      <dgm:spPr/>
      <dgm:t>
        <a:bodyPr/>
        <a:lstStyle/>
        <a:p>
          <a:endParaRPr lang="en-IN"/>
        </a:p>
      </dgm:t>
    </dgm:pt>
  </dgm:ptLst>
  <dgm:cxnLst>
    <dgm:cxn modelId="{CEFEC108-8F4E-4E32-9921-59021EAEBAD7}" type="presOf" srcId="{4860B775-60C2-473F-8C16-EF105C12A1D4}" destId="{55154FEA-AB0D-432F-BB82-E8CC84072A0D}" srcOrd="0" destOrd="0" presId="urn:microsoft.com/office/officeart/2008/layout/RadialCluster"/>
    <dgm:cxn modelId="{F9D3DD05-9607-4965-A6A1-BFF4436A700F}" type="presOf" srcId="{3BE4A7D9-E588-463A-A009-3194A0C577BB}" destId="{E5140865-17C7-4FBE-9777-0D07EB32EB57}" srcOrd="0" destOrd="0" presId="urn:microsoft.com/office/officeart/2008/layout/RadialCluster"/>
    <dgm:cxn modelId="{C5586D30-83AD-49C2-B544-7327869E7414}" type="presOf" srcId="{2BB7E9DD-EEF4-47A0-BCF7-A3F669FEB037}" destId="{A4DE77F0-35E7-4D8C-8611-BA77263AC4E2}" srcOrd="0" destOrd="0" presId="urn:microsoft.com/office/officeart/2008/layout/RadialCluster"/>
    <dgm:cxn modelId="{3B84C12B-4D3F-4F85-8B49-F26E4C0433E1}" type="presOf" srcId="{512E5645-C5EF-430A-8BF1-4E8C849BDA46}" destId="{296A28C2-222C-418D-9590-65E749265172}" srcOrd="0" destOrd="0" presId="urn:microsoft.com/office/officeart/2008/layout/RadialCluster"/>
    <dgm:cxn modelId="{4E7479B6-50E1-4F18-B920-9A1E0C41E133}" srcId="{512E5645-C5EF-430A-8BF1-4E8C849BDA46}" destId="{E56D2D4E-BE20-4FB7-B8C6-713F3712D9BF}" srcOrd="3" destOrd="0" parTransId="{5EEAFCFD-1492-4DBE-B7B2-71ACA8005FBD}" sibTransId="{7AC58BC7-89A6-45DC-9F9B-33711E98ADC1}"/>
    <dgm:cxn modelId="{5D5E8550-59B0-4ADD-B74C-995E04B84252}" type="presOf" srcId="{A47C684C-ED1D-48A1-BF8C-23D4C8C9E4C9}" destId="{99AB8399-AD81-4E4E-B940-70C275D844AA}" srcOrd="0" destOrd="0" presId="urn:microsoft.com/office/officeart/2008/layout/RadialCluster"/>
    <dgm:cxn modelId="{D69C5DAE-7333-49EF-BC46-B333A4D8B548}" type="presOf" srcId="{652ED845-19EE-4598-8389-AE44C474A137}" destId="{B6D05007-5ACE-4BAF-9674-4B591AB9FC6A}" srcOrd="0" destOrd="0" presId="urn:microsoft.com/office/officeart/2008/layout/RadialCluster"/>
    <dgm:cxn modelId="{27027240-0C91-4DAA-A745-1E25057CD9B3}" type="presOf" srcId="{E56D2D4E-BE20-4FB7-B8C6-713F3712D9BF}" destId="{E6A797E0-8EE9-41A3-9899-125CD86CAE34}" srcOrd="0" destOrd="0" presId="urn:microsoft.com/office/officeart/2008/layout/RadialCluster"/>
    <dgm:cxn modelId="{6B5BC26F-E9D6-4C7D-A062-81AF5559B930}" type="presOf" srcId="{5EEAFCFD-1492-4DBE-B7B2-71ACA8005FBD}" destId="{44148B52-23A4-40F5-8616-0136CE00F51F}" srcOrd="0" destOrd="0" presId="urn:microsoft.com/office/officeart/2008/layout/RadialCluster"/>
    <dgm:cxn modelId="{5B674271-88DE-4D30-BE41-89519171754F}" type="presOf" srcId="{56377AEC-0D57-44FE-ABC5-65855C89A8DA}" destId="{1D86B607-D35A-4BF9-882C-F81BC3B1232D}" srcOrd="0" destOrd="0" presId="urn:microsoft.com/office/officeart/2008/layout/RadialCluster"/>
    <dgm:cxn modelId="{6A3F082B-2165-449F-92AC-041B60A8FCBC}" srcId="{A47C684C-ED1D-48A1-BF8C-23D4C8C9E4C9}" destId="{512E5645-C5EF-430A-8BF1-4E8C849BDA46}" srcOrd="0" destOrd="0" parTransId="{107B67A0-2338-44C6-848D-DAE85F6556B5}" sibTransId="{473D3CB8-1A51-4FBF-80DF-98B2DDAE74D4}"/>
    <dgm:cxn modelId="{2ADC42BC-9E00-4FDC-8964-F02745377502}" srcId="{512E5645-C5EF-430A-8BF1-4E8C849BDA46}" destId="{56377AEC-0D57-44FE-ABC5-65855C89A8DA}" srcOrd="1" destOrd="0" parTransId="{2BB7E9DD-EEF4-47A0-BCF7-A3F669FEB037}" sibTransId="{58B55364-1D91-4B1E-AF6D-4148B26F1B1E}"/>
    <dgm:cxn modelId="{290791FC-F34F-4412-9B2E-62CA8D605487}" srcId="{512E5645-C5EF-430A-8BF1-4E8C849BDA46}" destId="{652ED845-19EE-4598-8389-AE44C474A137}" srcOrd="0" destOrd="0" parTransId="{8F31FF4C-8D7C-4FB3-A441-DBD34D29727A}" sibTransId="{E0B78913-E07A-4503-9B94-FCCD374E690B}"/>
    <dgm:cxn modelId="{C87AE8CB-E475-4A2A-AA68-FB983048AE9E}" srcId="{512E5645-C5EF-430A-8BF1-4E8C849BDA46}" destId="{3BE4A7D9-E588-463A-A009-3194A0C577BB}" srcOrd="2" destOrd="0" parTransId="{4860B775-60C2-473F-8C16-EF105C12A1D4}" sibTransId="{405D46EC-F069-4D2B-B065-43DB58F909CF}"/>
    <dgm:cxn modelId="{162C6022-B3CA-45F2-8004-771C606B7882}" type="presOf" srcId="{8F31FF4C-8D7C-4FB3-A441-DBD34D29727A}" destId="{E4AE0F24-A86E-4833-A9B4-EDBB1FCDF27B}" srcOrd="0" destOrd="0" presId="urn:microsoft.com/office/officeart/2008/layout/RadialCluster"/>
    <dgm:cxn modelId="{55D691BD-EF92-4E82-8319-654A3C4793AE}" type="presParOf" srcId="{99AB8399-AD81-4E4E-B940-70C275D844AA}" destId="{1DED0F61-1BE2-4083-92A2-E165593E0D6F}" srcOrd="0" destOrd="0" presId="urn:microsoft.com/office/officeart/2008/layout/RadialCluster"/>
    <dgm:cxn modelId="{BFE22D37-D13C-418B-94F6-123FA48326DB}" type="presParOf" srcId="{1DED0F61-1BE2-4083-92A2-E165593E0D6F}" destId="{296A28C2-222C-418D-9590-65E749265172}" srcOrd="0" destOrd="0" presId="urn:microsoft.com/office/officeart/2008/layout/RadialCluster"/>
    <dgm:cxn modelId="{BFFECDDE-9F37-4FA5-8231-5027E5F794E2}" type="presParOf" srcId="{1DED0F61-1BE2-4083-92A2-E165593E0D6F}" destId="{E4AE0F24-A86E-4833-A9B4-EDBB1FCDF27B}" srcOrd="1" destOrd="0" presId="urn:microsoft.com/office/officeart/2008/layout/RadialCluster"/>
    <dgm:cxn modelId="{43D70B08-EF8E-4304-BB0F-B75A2249D2BD}" type="presParOf" srcId="{1DED0F61-1BE2-4083-92A2-E165593E0D6F}" destId="{B6D05007-5ACE-4BAF-9674-4B591AB9FC6A}" srcOrd="2" destOrd="0" presId="urn:microsoft.com/office/officeart/2008/layout/RadialCluster"/>
    <dgm:cxn modelId="{44E09158-17B9-49F4-9C7B-63C54F785D82}" type="presParOf" srcId="{1DED0F61-1BE2-4083-92A2-E165593E0D6F}" destId="{A4DE77F0-35E7-4D8C-8611-BA77263AC4E2}" srcOrd="3" destOrd="0" presId="urn:microsoft.com/office/officeart/2008/layout/RadialCluster"/>
    <dgm:cxn modelId="{1EF07EDF-54B6-4C5B-A919-CB3A288584E2}" type="presParOf" srcId="{1DED0F61-1BE2-4083-92A2-E165593E0D6F}" destId="{1D86B607-D35A-4BF9-882C-F81BC3B1232D}" srcOrd="4" destOrd="0" presId="urn:microsoft.com/office/officeart/2008/layout/RadialCluster"/>
    <dgm:cxn modelId="{E8FF19D9-5EC5-4FD0-B308-482E1C589250}" type="presParOf" srcId="{1DED0F61-1BE2-4083-92A2-E165593E0D6F}" destId="{55154FEA-AB0D-432F-BB82-E8CC84072A0D}" srcOrd="5" destOrd="0" presId="urn:microsoft.com/office/officeart/2008/layout/RadialCluster"/>
    <dgm:cxn modelId="{E56033BF-9D1E-4490-ABB4-9E7794C28151}" type="presParOf" srcId="{1DED0F61-1BE2-4083-92A2-E165593E0D6F}" destId="{E5140865-17C7-4FBE-9777-0D07EB32EB57}" srcOrd="6" destOrd="0" presId="urn:microsoft.com/office/officeart/2008/layout/RadialCluster"/>
    <dgm:cxn modelId="{23E4F937-E666-4E8A-B549-AE7D975A4141}" type="presParOf" srcId="{1DED0F61-1BE2-4083-92A2-E165593E0D6F}" destId="{44148B52-23A4-40F5-8616-0136CE00F51F}" srcOrd="7" destOrd="0" presId="urn:microsoft.com/office/officeart/2008/layout/RadialCluster"/>
    <dgm:cxn modelId="{621DD5AE-1C83-44E4-A3E1-A655C3936C0D}" type="presParOf" srcId="{1DED0F61-1BE2-4083-92A2-E165593E0D6F}" destId="{E6A797E0-8EE9-41A3-9899-125CD86CAE34}"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A28C2-222C-418D-9590-65E749265172}">
      <dsp:nvSpPr>
        <dsp:cNvPr id="0" name=""/>
        <dsp:cNvSpPr/>
      </dsp:nvSpPr>
      <dsp:spPr>
        <a:xfrm>
          <a:off x="1635695" y="1657986"/>
          <a:ext cx="1371600" cy="13716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IN" sz="2600" kern="1200" dirty="0"/>
            <a:t>System</a:t>
          </a:r>
        </a:p>
      </dsp:txBody>
      <dsp:txXfrm>
        <a:off x="1702651" y="1724942"/>
        <a:ext cx="1237688" cy="1237688"/>
      </dsp:txXfrm>
    </dsp:sp>
    <dsp:sp modelId="{E4AE0F24-A86E-4833-A9B4-EDBB1FCDF27B}">
      <dsp:nvSpPr>
        <dsp:cNvPr id="0" name=""/>
        <dsp:cNvSpPr/>
      </dsp:nvSpPr>
      <dsp:spPr>
        <a:xfrm rot="16108267">
          <a:off x="1811865" y="1179599"/>
          <a:ext cx="957114" cy="0"/>
        </a:xfrm>
        <a:custGeom>
          <a:avLst/>
          <a:gdLst/>
          <a:ahLst/>
          <a:cxnLst/>
          <a:rect l="0" t="0" r="0" b="0"/>
          <a:pathLst>
            <a:path>
              <a:moveTo>
                <a:pt x="0" y="0"/>
              </a:moveTo>
              <a:lnTo>
                <a:pt x="957114"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B6D05007-5ACE-4BAF-9674-4B591AB9FC6A}">
      <dsp:nvSpPr>
        <dsp:cNvPr id="0" name=""/>
        <dsp:cNvSpPr/>
      </dsp:nvSpPr>
      <dsp:spPr>
        <a:xfrm>
          <a:off x="1962816" y="0"/>
          <a:ext cx="610960" cy="70121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IN" sz="1200" kern="1200" dirty="0"/>
            <a:t>Citizen</a:t>
          </a:r>
        </a:p>
      </dsp:txBody>
      <dsp:txXfrm>
        <a:off x="1992641" y="29825"/>
        <a:ext cx="551310" cy="641562"/>
      </dsp:txXfrm>
    </dsp:sp>
    <dsp:sp modelId="{A4DE77F0-35E7-4D8C-8611-BA77263AC4E2}">
      <dsp:nvSpPr>
        <dsp:cNvPr id="0" name=""/>
        <dsp:cNvSpPr/>
      </dsp:nvSpPr>
      <dsp:spPr>
        <a:xfrm rot="81675">
          <a:off x="3007170" y="2370551"/>
          <a:ext cx="881384" cy="0"/>
        </a:xfrm>
        <a:custGeom>
          <a:avLst/>
          <a:gdLst/>
          <a:ahLst/>
          <a:cxnLst/>
          <a:rect l="0" t="0" r="0" b="0"/>
          <a:pathLst>
            <a:path>
              <a:moveTo>
                <a:pt x="0" y="0"/>
              </a:moveTo>
              <a:lnTo>
                <a:pt x="881384"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D86B607-D35A-4BF9-882C-F81BC3B1232D}">
      <dsp:nvSpPr>
        <dsp:cNvPr id="0" name=""/>
        <dsp:cNvSpPr/>
      </dsp:nvSpPr>
      <dsp:spPr>
        <a:xfrm>
          <a:off x="3888431" y="1993177"/>
          <a:ext cx="668974" cy="79158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en-IN" sz="900" kern="1200" dirty="0"/>
            <a:t>Healthcare Centres</a:t>
          </a:r>
        </a:p>
      </dsp:txBody>
      <dsp:txXfrm>
        <a:off x="3921088" y="2025834"/>
        <a:ext cx="603660" cy="726270"/>
      </dsp:txXfrm>
    </dsp:sp>
    <dsp:sp modelId="{55154FEA-AB0D-432F-BB82-E8CC84072A0D}">
      <dsp:nvSpPr>
        <dsp:cNvPr id="0" name=""/>
        <dsp:cNvSpPr/>
      </dsp:nvSpPr>
      <dsp:spPr>
        <a:xfrm rot="5392648">
          <a:off x="1851060" y="3502498"/>
          <a:ext cx="945826" cy="0"/>
        </a:xfrm>
        <a:custGeom>
          <a:avLst/>
          <a:gdLst/>
          <a:ahLst/>
          <a:cxnLst/>
          <a:rect l="0" t="0" r="0" b="0"/>
          <a:pathLst>
            <a:path>
              <a:moveTo>
                <a:pt x="0" y="0"/>
              </a:moveTo>
              <a:lnTo>
                <a:pt x="945826"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5140865-17C7-4FBE-9777-0D07EB32EB57}">
      <dsp:nvSpPr>
        <dsp:cNvPr id="0" name=""/>
        <dsp:cNvSpPr/>
      </dsp:nvSpPr>
      <dsp:spPr>
        <a:xfrm>
          <a:off x="1892945" y="3975410"/>
          <a:ext cx="865625" cy="723111"/>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en-IN" sz="1100" kern="1200" dirty="0"/>
            <a:t>Insurance companies</a:t>
          </a:r>
        </a:p>
      </dsp:txBody>
      <dsp:txXfrm>
        <a:off x="1928244" y="4010709"/>
        <a:ext cx="795027" cy="652513"/>
      </dsp:txXfrm>
    </dsp:sp>
    <dsp:sp modelId="{44148B52-23A4-40F5-8616-0136CE00F51F}">
      <dsp:nvSpPr>
        <dsp:cNvPr id="0" name=""/>
        <dsp:cNvSpPr/>
      </dsp:nvSpPr>
      <dsp:spPr>
        <a:xfrm rot="10734201">
          <a:off x="810880" y="2364807"/>
          <a:ext cx="824890" cy="0"/>
        </a:xfrm>
        <a:custGeom>
          <a:avLst/>
          <a:gdLst/>
          <a:ahLst/>
          <a:cxnLst/>
          <a:rect l="0" t="0" r="0" b="0"/>
          <a:pathLst>
            <a:path>
              <a:moveTo>
                <a:pt x="0" y="0"/>
              </a:moveTo>
              <a:lnTo>
                <a:pt x="824890" y="0"/>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6A797E0-8EE9-41A3-9899-125CD86CAE34}">
      <dsp:nvSpPr>
        <dsp:cNvPr id="0" name=""/>
        <dsp:cNvSpPr/>
      </dsp:nvSpPr>
      <dsp:spPr>
        <a:xfrm>
          <a:off x="0" y="1939168"/>
          <a:ext cx="810956" cy="88258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444500">
            <a:lnSpc>
              <a:spcPct val="90000"/>
            </a:lnSpc>
            <a:spcBef>
              <a:spcPct val="0"/>
            </a:spcBef>
            <a:spcAft>
              <a:spcPct val="35000"/>
            </a:spcAft>
          </a:pPr>
          <a:r>
            <a:rPr lang="en-IN" sz="1000" kern="1200" dirty="0"/>
            <a:t>Pharmacist</a:t>
          </a:r>
        </a:p>
      </dsp:txBody>
      <dsp:txXfrm>
        <a:off x="39588" y="1978756"/>
        <a:ext cx="731780" cy="80341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939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jpg"/><Relationship Id="rId4" Type="http://schemas.openxmlformats.org/officeDocument/2006/relationships/image" Target="../media/image6.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grpSp>
        <p:nvGrpSpPr>
          <p:cNvPr id="92" name="Shape 92"/>
          <p:cNvGrpSpPr/>
          <p:nvPr/>
        </p:nvGrpSpPr>
        <p:grpSpPr>
          <a:xfrm>
            <a:off x="325183" y="2327759"/>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Shape 91"/>
          <p:cNvSpPr txBox="1">
            <a:spLocks/>
          </p:cNvSpPr>
          <p:nvPr/>
        </p:nvSpPr>
        <p:spPr>
          <a:xfrm>
            <a:off x="783719"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dirty="0">
                <a:solidFill>
                  <a:schemeClr val="tx1"/>
                </a:solidFill>
              </a:rPr>
              <a:t>Sumit Hotchandani</a:t>
            </a:r>
          </a:p>
          <a:p>
            <a:pPr algn="just"/>
            <a:r>
              <a:rPr lang="en-IN" sz="1600" dirty="0">
                <a:solidFill>
                  <a:schemeClr val="tx1"/>
                </a:solidFill>
              </a:rPr>
              <a:t>Shikhar Bhatt</a:t>
            </a:r>
          </a:p>
          <a:p>
            <a:pPr algn="just"/>
            <a:r>
              <a:rPr lang="en-IN" sz="1600" dirty="0">
                <a:solidFill>
                  <a:schemeClr val="tx1"/>
                </a:solidFill>
              </a:rPr>
              <a:t>Kailash Raj Gaur</a:t>
            </a:r>
          </a:p>
          <a:p>
            <a:pPr algn="just"/>
            <a:r>
              <a:rPr lang="en-IN" sz="160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44"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smtClean="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79"/>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2" y="682653"/>
            <a:ext cx="2117887" cy="261610"/>
          </a:xfrm>
          <a:prstGeom prst="rect">
            <a:avLst/>
          </a:prstGeom>
          <a:noFill/>
        </p:spPr>
        <p:txBody>
          <a:bodyPr wrap="none" rtlCol="0">
            <a:spAutoFit/>
          </a:bodyPr>
          <a:lstStyle/>
          <a:p>
            <a:pPr algn="ctr"/>
            <a:r>
              <a:rPr lang="en-IN" sz="1100" b="1" dirty="0" smtClean="0"/>
              <a:t>Infrastructural Requirements</a:t>
            </a:r>
            <a:endParaRPr lang="en-IN" sz="1100" b="1" dirty="0"/>
          </a:p>
        </p:txBody>
      </p:sp>
      <p:sp>
        <p:nvSpPr>
          <p:cNvPr id="5" name="TextBox 4"/>
          <p:cNvSpPr txBox="1"/>
          <p:nvPr/>
        </p:nvSpPr>
        <p:spPr>
          <a:xfrm>
            <a:off x="3170712" y="1086661"/>
            <a:ext cx="5304657" cy="900246"/>
          </a:xfrm>
          <a:prstGeom prst="rect">
            <a:avLst/>
          </a:prstGeom>
          <a:noFill/>
        </p:spPr>
        <p:txBody>
          <a:bodyPr wrap="none" rtlCol="0">
            <a:spAutoFit/>
          </a:bodyPr>
          <a:lstStyle/>
          <a:p>
            <a:pPr marL="171450" indent="-171450">
              <a:buFont typeface="Arial" pitchFamily="34" charset="0"/>
              <a:buChar char="•"/>
            </a:pPr>
            <a:r>
              <a:rPr lang="en-IN" sz="1050" dirty="0" smtClean="0"/>
              <a:t>Virtual Machines(VMs) on any cloud service provider(Azure, AWS)</a:t>
            </a:r>
          </a:p>
          <a:p>
            <a:pPr marL="171450" indent="-171450">
              <a:buFont typeface="Arial" pitchFamily="34" charset="0"/>
              <a:buChar char="•"/>
            </a:pPr>
            <a:r>
              <a:rPr lang="en-IN" sz="1050" dirty="0" smtClean="0"/>
              <a:t>Mobile phones and desktop </a:t>
            </a:r>
            <a:r>
              <a:rPr lang="en-IN" sz="1050" dirty="0" smtClean="0"/>
              <a:t>computers</a:t>
            </a:r>
          </a:p>
          <a:p>
            <a:pPr marL="171450" indent="-171450">
              <a:buFont typeface="Arial" pitchFamily="34" charset="0"/>
              <a:buChar char="•"/>
            </a:pPr>
            <a:r>
              <a:rPr lang="en-IN" sz="1050" dirty="0" smtClean="0"/>
              <a:t>IT enable the hospitals – establish network, hardware including bio-metric module</a:t>
            </a:r>
            <a:endParaRPr lang="en-IN" sz="1050" dirty="0" smtClean="0"/>
          </a:p>
          <a:p>
            <a:pPr marL="171450" indent="-171450">
              <a:buFont typeface="Arial" pitchFamily="34" charset="0"/>
              <a:buChar char="•"/>
            </a:pPr>
            <a:endParaRPr lang="en-IN" sz="1050" dirty="0" smtClean="0"/>
          </a:p>
          <a:p>
            <a:pPr marL="171450" indent="-171450">
              <a:buFont typeface="Arial" pitchFamily="34" charset="0"/>
              <a:buChar char="•"/>
            </a:pPr>
            <a:endParaRPr lang="en-IN" sz="1050" dirty="0"/>
          </a:p>
        </p:txBody>
      </p:sp>
      <p:sp>
        <p:nvSpPr>
          <p:cNvPr id="9" name="Rectangle 8"/>
          <p:cNvSpPr/>
          <p:nvPr/>
        </p:nvSpPr>
        <p:spPr>
          <a:xfrm>
            <a:off x="3022270" y="2557475"/>
            <a:ext cx="5658592" cy="17120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1" y="2628549"/>
            <a:ext cx="1071127" cy="261610"/>
          </a:xfrm>
          <a:prstGeom prst="rect">
            <a:avLst/>
          </a:prstGeom>
          <a:noFill/>
        </p:spPr>
        <p:txBody>
          <a:bodyPr wrap="none" rtlCol="0">
            <a:spAutoFit/>
          </a:bodyPr>
          <a:lstStyle/>
          <a:p>
            <a:pPr algn="ctr"/>
            <a:r>
              <a:rPr lang="en-IN" sz="1100" b="1" dirty="0" smtClean="0"/>
              <a:t>Stakeholders</a:t>
            </a:r>
            <a:endParaRPr lang="en-IN" sz="1100" b="1" dirty="0"/>
          </a:p>
        </p:txBody>
      </p:sp>
      <p:sp>
        <p:nvSpPr>
          <p:cNvPr id="12" name="TextBox 11"/>
          <p:cNvSpPr txBox="1"/>
          <p:nvPr/>
        </p:nvSpPr>
        <p:spPr>
          <a:xfrm>
            <a:off x="3170712" y="3032557"/>
            <a:ext cx="5463355" cy="1223412"/>
          </a:xfrm>
          <a:prstGeom prst="rect">
            <a:avLst/>
          </a:prstGeom>
          <a:noFill/>
        </p:spPr>
        <p:txBody>
          <a:bodyPr wrap="none" rtlCol="0">
            <a:spAutoFit/>
          </a:bodyPr>
          <a:lstStyle/>
          <a:p>
            <a:pPr marL="171450" indent="-171450">
              <a:buFont typeface="Arial" pitchFamily="34" charset="0"/>
              <a:buChar char="•"/>
            </a:pPr>
            <a:r>
              <a:rPr lang="en-IN" sz="1050" dirty="0" smtClean="0"/>
              <a:t>Medical records will be accessed over </a:t>
            </a:r>
            <a:r>
              <a:rPr lang="en-IN" sz="1050" smtClean="0"/>
              <a:t>the </a:t>
            </a:r>
            <a:r>
              <a:rPr lang="en-IN" sz="1050" b="1" dirty="0"/>
              <a:t>I</a:t>
            </a:r>
            <a:r>
              <a:rPr lang="en-IN" sz="1050" b="1" smtClean="0"/>
              <a:t>nternet</a:t>
            </a:r>
            <a:r>
              <a:rPr lang="en-IN" sz="1050" smtClean="0"/>
              <a:t> </a:t>
            </a:r>
            <a:r>
              <a:rPr lang="en-IN" sz="1050" dirty="0" smtClean="0"/>
              <a:t>demanding people to be familiar</a:t>
            </a:r>
          </a:p>
          <a:p>
            <a:r>
              <a:rPr lang="en-IN" sz="1050" dirty="0"/>
              <a:t> </a:t>
            </a:r>
            <a:r>
              <a:rPr lang="en-IN" sz="1050" dirty="0" smtClean="0"/>
              <a:t>    with internet.</a:t>
            </a:r>
          </a:p>
          <a:p>
            <a:pPr marL="171450" indent="-171450">
              <a:buFont typeface="Arial" pitchFamily="34" charset="0"/>
              <a:buChar char="•"/>
            </a:pPr>
            <a:r>
              <a:rPr lang="en-IN" sz="1050" b="1" dirty="0" smtClean="0"/>
              <a:t>Blockchain</a:t>
            </a:r>
            <a:r>
              <a:rPr lang="en-IN" sz="1050" dirty="0" smtClean="0"/>
              <a:t> being an emerging technology, rigorous </a:t>
            </a:r>
            <a:r>
              <a:rPr lang="en-IN" sz="1050" b="1" dirty="0" smtClean="0"/>
              <a:t>training</a:t>
            </a:r>
            <a:r>
              <a:rPr lang="en-IN" sz="1050" dirty="0" smtClean="0"/>
              <a:t> for all actors involved in</a:t>
            </a:r>
          </a:p>
          <a:p>
            <a:r>
              <a:rPr lang="en-IN" sz="1050" dirty="0" smtClean="0"/>
              <a:t>     the system will be a priority.</a:t>
            </a:r>
          </a:p>
          <a:p>
            <a:pPr marL="171450" indent="-171450">
              <a:buFont typeface="Arial" pitchFamily="34" charset="0"/>
              <a:buChar char="•"/>
            </a:pPr>
            <a:r>
              <a:rPr lang="en-IN" sz="1050" dirty="0" smtClean="0"/>
              <a:t>For hospitals, shifting from their </a:t>
            </a:r>
            <a:r>
              <a:rPr lang="en-IN" sz="1050" b="1" dirty="0" smtClean="0"/>
              <a:t>traditional/current</a:t>
            </a:r>
            <a:r>
              <a:rPr lang="en-IN" sz="1050" dirty="0" smtClean="0"/>
              <a:t> system to </a:t>
            </a:r>
            <a:r>
              <a:rPr lang="en-IN" sz="1050" b="1" dirty="0" smtClean="0"/>
              <a:t>blockchain based </a:t>
            </a:r>
          </a:p>
          <a:p>
            <a:r>
              <a:rPr lang="en-IN" sz="1050" b="1" dirty="0"/>
              <a:t> </a:t>
            </a:r>
            <a:r>
              <a:rPr lang="en-IN" sz="1050" b="1" dirty="0" smtClean="0"/>
              <a:t>    scheme </a:t>
            </a:r>
            <a:r>
              <a:rPr lang="en-IN" sz="1050" dirty="0" smtClean="0"/>
              <a:t>might be challenging but the </a:t>
            </a:r>
            <a:r>
              <a:rPr lang="en-IN" sz="1050" b="1" dirty="0" smtClean="0"/>
              <a:t>future</a:t>
            </a:r>
            <a:r>
              <a:rPr lang="en-IN" sz="1050" dirty="0" smtClean="0"/>
              <a:t> outcome would be </a:t>
            </a:r>
            <a:r>
              <a:rPr lang="en-IN" sz="1050" b="1" dirty="0" smtClean="0"/>
              <a:t>highly beneficial</a:t>
            </a:r>
            <a:r>
              <a:rPr lang="en-IN" sz="1050" dirty="0" smtClean="0"/>
              <a:t>.</a:t>
            </a:r>
          </a:p>
          <a:p>
            <a:pPr marL="171450" indent="-171450">
              <a:buFont typeface="Arial" pitchFamily="34" charset="0"/>
              <a:buChar char="•"/>
            </a:pPr>
            <a:endParaRPr lang="en-IN" sz="1050" dirty="0" smtClean="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4" name="Rectangle: Rounded Corners 3">
            <a:extLst>
              <a:ext uri="{FF2B5EF4-FFF2-40B4-BE49-F238E27FC236}">
                <a16:creationId xmlns="" xmlns:a16="http://schemas.microsoft.com/office/drawing/2014/main" id="{843BD0C3-32D7-46FB-B2BD-05506C6ED87A}"/>
              </a:ext>
            </a:extLst>
          </p:cNvPr>
          <p:cNvSpPr/>
          <p:nvPr/>
        </p:nvSpPr>
        <p:spPr>
          <a:xfrm>
            <a:off x="4555332"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 xmlns:a16="http://schemas.microsoft.com/office/drawing/2014/main"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 xmlns:a16="http://schemas.microsoft.com/office/drawing/2014/main"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 xmlns:a16="http://schemas.microsoft.com/office/drawing/2014/main" id="{AFC5DBF7-20C9-4692-ABC4-95D74DC8D8A6}"/>
              </a:ext>
            </a:extLst>
          </p:cNvPr>
          <p:cNvSpPr/>
          <p:nvPr/>
        </p:nvSpPr>
        <p:spPr>
          <a:xfrm>
            <a:off x="3736180" y="1971675"/>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 xmlns:a16="http://schemas.microsoft.com/office/drawing/2014/main" id="{023A6BF3-5E79-46E6-8082-BC7D49BFE591}"/>
              </a:ext>
            </a:extLst>
          </p:cNvPr>
          <p:cNvSpPr txBox="1"/>
          <p:nvPr/>
        </p:nvSpPr>
        <p:spPr>
          <a:xfrm>
            <a:off x="4657129" y="1971675"/>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 xmlns:a16="http://schemas.microsoft.com/office/drawing/2014/main"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 xmlns:a16="http://schemas.microsoft.com/office/drawing/2014/main"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 xmlns:a16="http://schemas.microsoft.com/office/drawing/2014/main" id="{D0F90942-A638-4814-881A-6FD114E7B509}"/>
              </a:ext>
            </a:extLst>
          </p:cNvPr>
          <p:cNvSpPr/>
          <p:nvPr/>
        </p:nvSpPr>
        <p:spPr>
          <a:xfrm>
            <a:off x="5153025" y="2676526"/>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 xmlns:a16="http://schemas.microsoft.com/office/drawing/2014/main"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 xmlns:a16="http://schemas.microsoft.com/office/drawing/2014/main"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 xmlns:a16="http://schemas.microsoft.com/office/drawing/2014/main" id="{0CD1F687-ED89-46F6-B285-627337E61F1F}"/>
              </a:ext>
            </a:extLst>
          </p:cNvPr>
          <p:cNvSpPr/>
          <p:nvPr/>
        </p:nvSpPr>
        <p:spPr>
          <a:xfrm>
            <a:off x="5229226" y="3335123"/>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 xmlns:a16="http://schemas.microsoft.com/office/drawing/2014/main" id="{4050DBEE-3D9A-422E-8D5D-6333921F2156}"/>
              </a:ext>
            </a:extLst>
          </p:cNvPr>
          <p:cNvSpPr/>
          <p:nvPr/>
        </p:nvSpPr>
        <p:spPr>
          <a:xfrm>
            <a:off x="5429548"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 xmlns:a16="http://schemas.microsoft.com/office/drawing/2014/main" id="{769F5C51-049B-4184-A473-DEA47407D812}"/>
              </a:ext>
            </a:extLst>
          </p:cNvPr>
          <p:cNvSpPr/>
          <p:nvPr/>
        </p:nvSpPr>
        <p:spPr>
          <a:xfrm>
            <a:off x="6560345"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 xmlns:a16="http://schemas.microsoft.com/office/drawing/2014/main"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A2E3D67A-2862-446F-99DF-032FE55BDEBF}"/>
              </a:ext>
            </a:extLst>
          </p:cNvPr>
          <p:cNvCxnSpPr/>
          <p:nvPr/>
        </p:nvCxnSpPr>
        <p:spPr>
          <a:xfrm>
            <a:off x="5153025"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44FEE1DE-8467-4988-9641-7B5464BB4427}"/>
              </a:ext>
            </a:extLst>
          </p:cNvPr>
          <p:cNvCxnSpPr/>
          <p:nvPr/>
        </p:nvCxnSpPr>
        <p:spPr>
          <a:xfrm>
            <a:off x="6283822"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E12C0D9-A933-4739-945C-7C5F34FCCB44}"/>
              </a:ext>
            </a:extLst>
          </p:cNvPr>
          <p:cNvCxnSpPr>
            <a:cxnSpLocks/>
          </p:cNvCxnSpPr>
          <p:nvPr/>
        </p:nvCxnSpPr>
        <p:spPr>
          <a:xfrm>
            <a:off x="6283822" y="2455180"/>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 xmlns:a16="http://schemas.microsoft.com/office/drawing/2014/main" id="{48B45BCD-4358-4A27-A201-9C8C2C57A847}"/>
              </a:ext>
            </a:extLst>
          </p:cNvPr>
          <p:cNvSpPr/>
          <p:nvPr/>
        </p:nvSpPr>
        <p:spPr>
          <a:xfrm>
            <a:off x="6136483" y="2609407"/>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 xmlns:a16="http://schemas.microsoft.com/office/drawing/2014/main" id="{7AC6E2A8-CF90-4A56-8231-0F44756D7E0E}"/>
              </a:ext>
            </a:extLst>
          </p:cNvPr>
          <p:cNvSpPr/>
          <p:nvPr/>
        </p:nvSpPr>
        <p:spPr>
          <a:xfrm>
            <a:off x="6212683" y="2685955"/>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 xmlns:a16="http://schemas.microsoft.com/office/drawing/2014/main" id="{AAB3C0DD-DE9D-4FE3-950D-B4A854CCDAF7}"/>
              </a:ext>
            </a:extLst>
          </p:cNvPr>
          <p:cNvSpPr/>
          <p:nvPr/>
        </p:nvSpPr>
        <p:spPr>
          <a:xfrm>
            <a:off x="6272216" y="276308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 xmlns:a16="http://schemas.microsoft.com/office/drawing/2014/main" id="{38193A52-B7AC-4BEF-89DC-F578D16C79BE}"/>
              </a:ext>
            </a:extLst>
          </p:cNvPr>
          <p:cNvSpPr/>
          <p:nvPr/>
        </p:nvSpPr>
        <p:spPr>
          <a:xfrm>
            <a:off x="6272216" y="3044295"/>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 xmlns:a16="http://schemas.microsoft.com/office/drawing/2014/main"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 xmlns:a16="http://schemas.microsoft.com/office/drawing/2014/main" id="{3554E3BA-44EA-4384-A6BC-6BAEA92A7315}"/>
              </a:ext>
            </a:extLst>
          </p:cNvPr>
          <p:cNvPicPr>
            <a:picLocks noChangeAspect="1"/>
          </p:cNvPicPr>
          <p:nvPr/>
        </p:nvPicPr>
        <p:blipFill>
          <a:blip r:embed="rId6"/>
          <a:stretch>
            <a:fillRect/>
          </a:stretch>
        </p:blipFill>
        <p:spPr>
          <a:xfrm>
            <a:off x="8134136" y="494171"/>
            <a:ext cx="1015985" cy="1015985"/>
          </a:xfrm>
          <a:prstGeom prst="rect">
            <a:avLst/>
          </a:prstGeom>
        </p:spPr>
      </p:pic>
      <p:sp>
        <p:nvSpPr>
          <p:cNvPr id="64" name="Rectangle 63">
            <a:extLst>
              <a:ext uri="{FF2B5EF4-FFF2-40B4-BE49-F238E27FC236}">
                <a16:creationId xmlns="" xmlns:a16="http://schemas.microsoft.com/office/drawing/2014/main" id="{026A8523-BD90-4E59-9735-AF2B4DD3E265}"/>
              </a:ext>
            </a:extLst>
          </p:cNvPr>
          <p:cNvSpPr/>
          <p:nvPr/>
        </p:nvSpPr>
        <p:spPr>
          <a:xfrm>
            <a:off x="6212683" y="3364315"/>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 xmlns:a16="http://schemas.microsoft.com/office/drawing/2014/main" id="{2AD70DEF-8638-4ACB-BF8A-B86A41A3423D}"/>
              </a:ext>
            </a:extLst>
          </p:cNvPr>
          <p:cNvSpPr/>
          <p:nvPr/>
        </p:nvSpPr>
        <p:spPr>
          <a:xfrm>
            <a:off x="6269835" y="3387458"/>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 xmlns:a16="http://schemas.microsoft.com/office/drawing/2014/main" id="{B1C8D4B3-5CA5-4ECE-84DD-E4907926740A}"/>
              </a:ext>
            </a:extLst>
          </p:cNvPr>
          <p:cNvPicPr>
            <a:picLocks noChangeAspect="1"/>
          </p:cNvPicPr>
          <p:nvPr/>
        </p:nvPicPr>
        <p:blipFill>
          <a:blip r:embed="rId7"/>
          <a:stretch>
            <a:fillRect/>
          </a:stretch>
        </p:blipFill>
        <p:spPr>
          <a:xfrm>
            <a:off x="3538494" y="1736494"/>
            <a:ext cx="1525067" cy="1525067"/>
          </a:xfrm>
          <a:prstGeom prst="rect">
            <a:avLst/>
          </a:prstGeom>
        </p:spPr>
      </p:pic>
      <p:sp>
        <p:nvSpPr>
          <p:cNvPr id="72" name="Rectangle 71">
            <a:extLst>
              <a:ext uri="{FF2B5EF4-FFF2-40B4-BE49-F238E27FC236}">
                <a16:creationId xmlns="" xmlns:a16="http://schemas.microsoft.com/office/drawing/2014/main" id="{01B320DF-E6AB-4F7E-B0FD-3618D5A6A14F}"/>
              </a:ext>
            </a:extLst>
          </p:cNvPr>
          <p:cNvSpPr/>
          <p:nvPr/>
        </p:nvSpPr>
        <p:spPr>
          <a:xfrm>
            <a:off x="3734989" y="1164834"/>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 xmlns:a16="http://schemas.microsoft.com/office/drawing/2014/main"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 xmlns:a16="http://schemas.microsoft.com/office/drawing/2014/main" id="{3A769608-CEE7-43E4-BB41-0AA36412BCCE}"/>
              </a:ext>
            </a:extLst>
          </p:cNvPr>
          <p:cNvSpPr/>
          <p:nvPr/>
        </p:nvSpPr>
        <p:spPr>
          <a:xfrm>
            <a:off x="5365030" y="1520825"/>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 xmlns:a16="http://schemas.microsoft.com/office/drawing/2014/main"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 xmlns:a16="http://schemas.microsoft.com/office/drawing/2014/main" id="{FC51E6FE-D368-4B28-8661-798B762CCB75}"/>
              </a:ext>
            </a:extLst>
          </p:cNvPr>
          <p:cNvSpPr/>
          <p:nvPr/>
        </p:nvSpPr>
        <p:spPr>
          <a:xfrm>
            <a:off x="6442438" y="1510156"/>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 xmlns:a16="http://schemas.microsoft.com/office/drawing/2014/main" id="{CCA75F24-AF7B-434D-A086-B7BB355744DF}"/>
              </a:ext>
            </a:extLst>
          </p:cNvPr>
          <p:cNvPicPr>
            <a:picLocks noChangeAspect="1"/>
          </p:cNvPicPr>
          <p:nvPr/>
        </p:nvPicPr>
        <p:blipFill>
          <a:blip r:embed="rId8"/>
          <a:stretch>
            <a:fillRect/>
          </a:stretch>
        </p:blipFill>
        <p:spPr>
          <a:xfrm>
            <a:off x="4555332" y="45495"/>
            <a:ext cx="1904136" cy="844167"/>
          </a:xfrm>
          <a:prstGeom prst="rect">
            <a:avLst/>
          </a:prstGeom>
        </p:spPr>
      </p:pic>
      <p:pic>
        <p:nvPicPr>
          <p:cNvPr id="79" name="Picture 50">
            <a:extLst>
              <a:ext uri="{FF2B5EF4-FFF2-40B4-BE49-F238E27FC236}">
                <a16:creationId xmlns="" xmlns:a16="http://schemas.microsoft.com/office/drawing/2014/main"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896" y="3948113"/>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 xmlns:a16="http://schemas.microsoft.com/office/drawing/2014/main" id="{EEBE87C7-8F9C-42B5-A8B0-FE8340D5F6F6}"/>
              </a:ext>
            </a:extLst>
          </p:cNvPr>
          <p:cNvPicPr>
            <a:picLocks noChangeAspect="1"/>
          </p:cNvPicPr>
          <p:nvPr/>
        </p:nvPicPr>
        <p:blipFill>
          <a:blip r:embed="rId10"/>
          <a:stretch>
            <a:fillRect/>
          </a:stretch>
        </p:blipFill>
        <p:spPr>
          <a:xfrm>
            <a:off x="3802411" y="1194615"/>
            <a:ext cx="531463" cy="288478"/>
          </a:xfrm>
          <a:prstGeom prst="rect">
            <a:avLst/>
          </a:prstGeom>
        </p:spPr>
      </p:pic>
      <p:pic>
        <p:nvPicPr>
          <p:cNvPr id="124" name="Picture 123">
            <a:extLst>
              <a:ext uri="{FF2B5EF4-FFF2-40B4-BE49-F238E27FC236}">
                <a16:creationId xmlns="" xmlns:a16="http://schemas.microsoft.com/office/drawing/2014/main" id="{18678D47-7F89-417D-8364-D478D7CED8DB}"/>
              </a:ext>
            </a:extLst>
          </p:cNvPr>
          <p:cNvPicPr>
            <a:picLocks noChangeAspect="1"/>
          </p:cNvPicPr>
          <p:nvPr/>
        </p:nvPicPr>
        <p:blipFill>
          <a:blip r:embed="rId11"/>
          <a:stretch>
            <a:fillRect/>
          </a:stretch>
        </p:blipFill>
        <p:spPr>
          <a:xfrm>
            <a:off x="2744108" y="1049745"/>
            <a:ext cx="660821" cy="578218"/>
          </a:xfrm>
          <a:prstGeom prst="rect">
            <a:avLst/>
          </a:prstGeom>
        </p:spPr>
      </p:pic>
      <p:pic>
        <p:nvPicPr>
          <p:cNvPr id="84" name="Picture 83">
            <a:extLst>
              <a:ext uri="{FF2B5EF4-FFF2-40B4-BE49-F238E27FC236}">
                <a16:creationId xmlns="" xmlns:a16="http://schemas.microsoft.com/office/drawing/2014/main" id="{63BA7092-1D0B-4CDC-9783-89C21CF79E81}"/>
              </a:ext>
            </a:extLst>
          </p:cNvPr>
          <p:cNvPicPr>
            <a:picLocks noChangeAspect="1"/>
          </p:cNvPicPr>
          <p:nvPr/>
        </p:nvPicPr>
        <p:blipFill>
          <a:blip r:embed="rId11"/>
          <a:stretch>
            <a:fillRect/>
          </a:stretch>
        </p:blipFill>
        <p:spPr>
          <a:xfrm>
            <a:off x="7486293" y="1080659"/>
            <a:ext cx="660821" cy="578218"/>
          </a:xfrm>
          <a:prstGeom prst="rect">
            <a:avLst/>
          </a:prstGeom>
        </p:spPr>
      </p:pic>
      <p:sp>
        <p:nvSpPr>
          <p:cNvPr id="127" name="TextBox 126">
            <a:extLst>
              <a:ext uri="{FF2B5EF4-FFF2-40B4-BE49-F238E27FC236}">
                <a16:creationId xmlns="" xmlns:a16="http://schemas.microsoft.com/office/drawing/2014/main" id="{981518DD-AEFF-45B7-8057-DA0E6A9B47C3}"/>
              </a:ext>
            </a:extLst>
          </p:cNvPr>
          <p:cNvSpPr txBox="1"/>
          <p:nvPr/>
        </p:nvSpPr>
        <p:spPr>
          <a:xfrm>
            <a:off x="8147368"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 xmlns:a16="http://schemas.microsoft.com/office/drawing/2014/main" id="{F00DA144-301C-4694-8642-5D3A8966255E}"/>
              </a:ext>
            </a:extLst>
          </p:cNvPr>
          <p:cNvSpPr txBox="1"/>
          <p:nvPr/>
        </p:nvSpPr>
        <p:spPr>
          <a:xfrm>
            <a:off x="8225895"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 xmlns:a16="http://schemas.microsoft.com/office/drawing/2014/main" id="{D46B7FE0-A4F5-4CCF-ABEC-726AB1EA4193}"/>
              </a:ext>
            </a:extLst>
          </p:cNvPr>
          <p:cNvSpPr txBox="1"/>
          <p:nvPr/>
        </p:nvSpPr>
        <p:spPr>
          <a:xfrm>
            <a:off x="8328900"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 xmlns:a16="http://schemas.microsoft.com/office/drawing/2014/main" id="{DDEAB656-485B-4BC9-B75B-6FB9CFAABCBF}"/>
              </a:ext>
            </a:extLst>
          </p:cNvPr>
          <p:cNvSpPr/>
          <p:nvPr/>
        </p:nvSpPr>
        <p:spPr>
          <a:xfrm>
            <a:off x="3276599" y="1251493"/>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 xmlns:a16="http://schemas.microsoft.com/office/drawing/2014/main" id="{1750CCE7-C1AB-4B99-90EC-12BE38429399}"/>
              </a:ext>
            </a:extLst>
          </p:cNvPr>
          <p:cNvSpPr/>
          <p:nvPr/>
        </p:nvSpPr>
        <p:spPr>
          <a:xfrm>
            <a:off x="7366124"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 xmlns:a16="http://schemas.microsoft.com/office/drawing/2014/main" id="{75E98987-F062-4A77-B0D7-DF1697A0E167}"/>
              </a:ext>
            </a:extLst>
          </p:cNvPr>
          <p:cNvSpPr/>
          <p:nvPr/>
        </p:nvSpPr>
        <p:spPr>
          <a:xfrm>
            <a:off x="7940020"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 xmlns:a16="http://schemas.microsoft.com/office/drawing/2014/main" id="{4F61E5B2-0F22-4CF9-962A-8AF8369EA0A4}"/>
              </a:ext>
            </a:extLst>
          </p:cNvPr>
          <p:cNvSpPr/>
          <p:nvPr/>
        </p:nvSpPr>
        <p:spPr>
          <a:xfrm>
            <a:off x="7940020" y="4283778"/>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 xmlns:a16="http://schemas.microsoft.com/office/drawing/2014/main" id="{101BB2C6-0A70-4200-A5E9-40341C9AB832}"/>
              </a:ext>
            </a:extLst>
          </p:cNvPr>
          <p:cNvSpPr/>
          <p:nvPr/>
        </p:nvSpPr>
        <p:spPr>
          <a:xfrm>
            <a:off x="8029004" y="1272078"/>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 xmlns:a16="http://schemas.microsoft.com/office/drawing/2014/main" id="{01E79B17-5381-4839-9A9C-1E3D662CBF69}"/>
              </a:ext>
            </a:extLst>
          </p:cNvPr>
          <p:cNvSpPr/>
          <p:nvPr/>
        </p:nvSpPr>
        <p:spPr>
          <a:xfrm>
            <a:off x="6510670" y="1673990"/>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 xmlns:a16="http://schemas.microsoft.com/office/drawing/2014/main" id="{770A2473-F18E-4C76-941C-0F5C5F4394B5}"/>
              </a:ext>
            </a:extLst>
          </p:cNvPr>
          <p:cNvSpPr/>
          <p:nvPr/>
        </p:nvSpPr>
        <p:spPr>
          <a:xfrm flipH="1">
            <a:off x="2903557" y="1657744"/>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 xmlns:a16="http://schemas.microsoft.com/office/drawing/2014/main" id="{55AB17C6-F741-451F-9CA4-5B5C1BDD9A5A}"/>
              </a:ext>
            </a:extLst>
          </p:cNvPr>
          <p:cNvSpPr/>
          <p:nvPr/>
        </p:nvSpPr>
        <p:spPr>
          <a:xfrm rot="5400000" flipH="1">
            <a:off x="3454191" y="-130019"/>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48"/>
        <p:cNvGrpSpPr/>
        <p:nvPr/>
      </p:nvGrpSpPr>
      <p:grpSpPr>
        <a:xfrm>
          <a:off x="0" y="0"/>
          <a:ext cx="0" cy="0"/>
          <a:chOff x="0" y="0"/>
          <a:chExt cx="0" cy="0"/>
        </a:xfrm>
      </p:grpSpPr>
      <p:sp>
        <p:nvSpPr>
          <p:cNvPr id="949" name="Shape 949"/>
          <p:cNvSpPr txBox="1"/>
          <p:nvPr/>
        </p:nvSpPr>
        <p:spPr>
          <a:xfrm>
            <a:off x="2440040" y="1955424"/>
            <a:ext cx="4205204" cy="9507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4800" b="1" dirty="0">
                <a:solidFill>
                  <a:srgbClr val="FFFFFF"/>
                </a:solidFill>
                <a:latin typeface="Nunito Sans"/>
                <a:ea typeface="Nunito Sans"/>
                <a:cs typeface="Nunito Sans"/>
                <a:sym typeface="Nunito Sans"/>
              </a:rPr>
              <a:t>THANK YOU</a:t>
            </a:r>
            <a:endParaRPr sz="4800" dirty="0">
              <a:solidFill>
                <a:srgbClr val="FFFFFF"/>
              </a:solidFill>
              <a:latin typeface="Nunito Sans"/>
              <a:ea typeface="Nunito Sans"/>
              <a:cs typeface="Nunito Sans"/>
              <a:sym typeface="Nunito Sans"/>
            </a:endParaRPr>
          </a:p>
          <a:p>
            <a:pPr marL="0" lvl="0" indent="0" rtl="0">
              <a:spcBef>
                <a:spcPts val="0"/>
              </a:spcBef>
              <a:spcAft>
                <a:spcPts val="0"/>
              </a:spcAft>
              <a:buNone/>
            </a:pPr>
            <a:endParaRPr dirty="0">
              <a:solidFill>
                <a:srgbClr val="FFFFFF"/>
              </a:solidFill>
              <a:latin typeface="Nunito Sans"/>
              <a:ea typeface="Nunito Sans"/>
              <a:cs typeface="Nunito Sans"/>
              <a:sym typeface="Nunito Sans"/>
            </a:endParaRPr>
          </a:p>
        </p:txBody>
      </p:sp>
      <p:sp>
        <p:nvSpPr>
          <p:cNvPr id="951" name="Shape 951"/>
          <p:cNvSpPr txBox="1"/>
          <p:nvPr/>
        </p:nvSpPr>
        <p:spPr>
          <a:xfrm>
            <a:off x="6645244" y="1610163"/>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9600" dirty="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28835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1" name="Picture 2" descr="Image result for pers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029" y="1913675"/>
            <a:ext cx="638704" cy="6387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812" y="2772088"/>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80979" y="2323490"/>
            <a:ext cx="1134094"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99866" y="2330409"/>
            <a:ext cx="1115207" cy="338554"/>
          </a:xfrm>
          <a:prstGeom prst="rect">
            <a:avLst/>
          </a:prstGeom>
          <a:noFill/>
        </p:spPr>
        <p:txBody>
          <a:bodyPr wrap="square" rtlCol="0">
            <a:spAutoFit/>
          </a:bodyPr>
          <a:lstStyle/>
          <a:p>
            <a:pPr algn="ctr"/>
            <a:r>
              <a:rPr lang="en-IN" sz="800" dirty="0" smtClean="0"/>
              <a:t>‘</a:t>
            </a:r>
            <a:r>
              <a:rPr lang="en-IN" sz="800" b="1" dirty="0" err="1">
                <a:solidFill>
                  <a:srgbClr val="00B050"/>
                </a:solidFill>
              </a:rPr>
              <a:t>Punekar</a:t>
            </a:r>
            <a:r>
              <a:rPr lang="en-IN" sz="800" dirty="0"/>
              <a:t>’ has to fill out lengthy forms </a:t>
            </a:r>
            <a:endParaRPr lang="en-IN" sz="800" dirty="0"/>
          </a:p>
        </p:txBody>
      </p:sp>
      <p:sp>
        <p:nvSpPr>
          <p:cNvPr id="17" name="Rectangle 16"/>
          <p:cNvSpPr/>
          <p:nvPr/>
        </p:nvSpPr>
        <p:spPr>
          <a:xfrm>
            <a:off x="7699170" y="2744158"/>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45834" y="2751078"/>
            <a:ext cx="1115207" cy="584775"/>
          </a:xfrm>
          <a:prstGeom prst="rect">
            <a:avLst/>
          </a:prstGeom>
          <a:noFill/>
        </p:spPr>
        <p:txBody>
          <a:bodyPr wrap="square" rtlCol="0">
            <a:spAutoFit/>
          </a:bodyPr>
          <a:lstStyle/>
          <a:p>
            <a:pPr algn="ctr"/>
            <a:r>
              <a:rPr lang="en-IN" sz="800" dirty="0" smtClean="0"/>
              <a:t>No interoperability between medical departments and hospitals</a:t>
            </a:r>
            <a:endParaRPr lang="en-IN" sz="800" dirty="0"/>
          </a:p>
        </p:txBody>
      </p:sp>
      <p:sp>
        <p:nvSpPr>
          <p:cNvPr id="20" name="Rectangle 19"/>
          <p:cNvSpPr/>
          <p:nvPr/>
        </p:nvSpPr>
        <p:spPr>
          <a:xfrm>
            <a:off x="3090425" y="1447093"/>
            <a:ext cx="1134094"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09312" y="1431872"/>
            <a:ext cx="1115207" cy="461665"/>
          </a:xfrm>
          <a:prstGeom prst="rect">
            <a:avLst/>
          </a:prstGeom>
          <a:noFill/>
        </p:spPr>
        <p:txBody>
          <a:bodyPr wrap="square" rtlCol="0">
            <a:spAutoFit/>
          </a:bodyPr>
          <a:lstStyle/>
          <a:p>
            <a:pPr algn="ctr"/>
            <a:r>
              <a:rPr lang="en-IN" sz="800" dirty="0" smtClean="0"/>
              <a:t>No control over personal medical records</a:t>
            </a:r>
            <a:endParaRPr lang="en-IN" sz="800" dirty="0"/>
          </a:p>
        </p:txBody>
      </p:sp>
      <p:cxnSp>
        <p:nvCxnSpPr>
          <p:cNvPr id="15" name="Straight Arrow Connector 14"/>
          <p:cNvCxnSpPr>
            <a:stCxn id="11" idx="3"/>
            <a:endCxn id="13" idx="1"/>
          </p:cNvCxnSpPr>
          <p:nvPr/>
        </p:nvCxnSpPr>
        <p:spPr>
          <a:xfrm>
            <a:off x="4089733" y="2233027"/>
            <a:ext cx="2984079" cy="87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957467">
            <a:off x="4995355" y="2429663"/>
            <a:ext cx="1460656" cy="215444"/>
          </a:xfrm>
          <a:prstGeom prst="rect">
            <a:avLst/>
          </a:prstGeom>
          <a:noFill/>
        </p:spPr>
        <p:txBody>
          <a:bodyPr wrap="none" rtlCol="0">
            <a:spAutoFit/>
          </a:bodyPr>
          <a:lstStyle/>
          <a:p>
            <a:r>
              <a:rPr lang="en-IN" sz="800" b="1" dirty="0" smtClean="0"/>
              <a:t>Goes to </a:t>
            </a:r>
            <a:r>
              <a:rPr lang="en-IN" sz="800" b="1" dirty="0" smtClean="0"/>
              <a:t>Sassoon Hospital</a:t>
            </a:r>
            <a:endParaRPr lang="en-IN" sz="800" b="1" dirty="0"/>
          </a:p>
        </p:txBody>
      </p:sp>
      <p:sp>
        <p:nvSpPr>
          <p:cNvPr id="22" name="TextBox 21"/>
          <p:cNvSpPr txBox="1"/>
          <p:nvPr/>
        </p:nvSpPr>
        <p:spPr>
          <a:xfrm>
            <a:off x="3474465" y="2472544"/>
            <a:ext cx="591830" cy="215444"/>
          </a:xfrm>
          <a:prstGeom prst="rect">
            <a:avLst/>
          </a:prstGeom>
          <a:noFill/>
        </p:spPr>
        <p:txBody>
          <a:bodyPr wrap="none" rtlCol="0">
            <a:spAutoFit/>
          </a:bodyPr>
          <a:lstStyle/>
          <a:p>
            <a:pPr algn="ctr"/>
            <a:r>
              <a:rPr lang="en-IN" sz="800" b="1" dirty="0" err="1" smtClean="0">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4474" y="3922159"/>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296606" y="4264971"/>
            <a:ext cx="783982"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09376" y="4264972"/>
            <a:ext cx="1115207" cy="584775"/>
          </a:xfrm>
          <a:prstGeom prst="rect">
            <a:avLst/>
          </a:prstGeom>
          <a:noFill/>
        </p:spPr>
        <p:txBody>
          <a:bodyPr wrap="square" rtlCol="0">
            <a:spAutoFit/>
          </a:bodyPr>
          <a:lstStyle/>
          <a:p>
            <a:pPr algn="ctr"/>
            <a:r>
              <a:rPr lang="en-IN" sz="800" dirty="0" smtClean="0"/>
              <a:t>Pharmacist is unaware of illegitimate prescriptions</a:t>
            </a:r>
            <a:endParaRPr lang="en-IN" sz="800" dirty="0"/>
          </a:p>
        </p:txBody>
      </p:sp>
      <p:sp>
        <p:nvSpPr>
          <p:cNvPr id="36" name="Rectangle 35"/>
          <p:cNvSpPr/>
          <p:nvPr/>
        </p:nvSpPr>
        <p:spPr>
          <a:xfrm>
            <a:off x="5237018" y="4674916"/>
            <a:ext cx="979715"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5170302" y="4681835"/>
            <a:ext cx="1115207" cy="461665"/>
          </a:xfrm>
          <a:prstGeom prst="rect">
            <a:avLst/>
          </a:prstGeom>
          <a:noFill/>
        </p:spPr>
        <p:txBody>
          <a:bodyPr wrap="square" rtlCol="0">
            <a:spAutoFit/>
          </a:bodyPr>
          <a:lstStyle/>
          <a:p>
            <a:pPr algn="ctr"/>
            <a:r>
              <a:rPr lang="en-IN" sz="800" dirty="0" smtClean="0"/>
              <a:t>Customer forgets to bring the prescription</a:t>
            </a:r>
            <a:endParaRPr lang="en-IN" sz="800" dirty="0"/>
          </a:p>
        </p:txBody>
      </p:sp>
      <p:cxnSp>
        <p:nvCxnSpPr>
          <p:cNvPr id="39" name="Straight Arrow Connector 38"/>
          <p:cNvCxnSpPr/>
          <p:nvPr/>
        </p:nvCxnSpPr>
        <p:spPr>
          <a:xfrm>
            <a:off x="3760937" y="2742768"/>
            <a:ext cx="1591327" cy="1587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54403" y="3541890"/>
            <a:ext cx="1119217" cy="215444"/>
          </a:xfrm>
          <a:prstGeom prst="rect">
            <a:avLst/>
          </a:prstGeom>
          <a:noFill/>
        </p:spPr>
        <p:txBody>
          <a:bodyPr wrap="none" rtlCol="0">
            <a:spAutoFit/>
          </a:bodyPr>
          <a:lstStyle/>
          <a:p>
            <a:r>
              <a:rPr lang="en-IN" sz="800" b="1" dirty="0" smtClean="0"/>
              <a:t>Goes to Pharmacy</a:t>
            </a:r>
            <a:endParaRPr lang="en-IN" sz="800" b="1" dirty="0"/>
          </a:p>
        </p:txBody>
      </p:sp>
      <p:sp>
        <p:nvSpPr>
          <p:cNvPr id="43" name="TextBox 42"/>
          <p:cNvSpPr txBox="1"/>
          <p:nvPr/>
        </p:nvSpPr>
        <p:spPr>
          <a:xfrm>
            <a:off x="2578722" y="1951034"/>
            <a:ext cx="943920" cy="461665"/>
          </a:xfrm>
          <a:prstGeom prst="rect">
            <a:avLst/>
          </a:prstGeom>
          <a:noFill/>
        </p:spPr>
        <p:txBody>
          <a:bodyPr wrap="square" rtlCol="0">
            <a:spAutoFit/>
          </a:bodyPr>
          <a:lstStyle/>
          <a:p>
            <a:pPr algn="ctr"/>
            <a:r>
              <a:rPr lang="en-IN" sz="800" dirty="0" smtClean="0"/>
              <a:t>Loses paper based medical records</a:t>
            </a:r>
            <a:endParaRPr lang="en-IN" sz="800" dirty="0"/>
          </a:p>
        </p:txBody>
      </p:sp>
      <p:sp>
        <p:nvSpPr>
          <p:cNvPr id="44" name="Rectangle 43"/>
          <p:cNvSpPr/>
          <p:nvPr/>
        </p:nvSpPr>
        <p:spPr>
          <a:xfrm>
            <a:off x="2639724" y="1964406"/>
            <a:ext cx="82191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690697" y="3519581"/>
            <a:ext cx="991591"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637361" y="3526501"/>
            <a:ext cx="1115207" cy="461665"/>
          </a:xfrm>
          <a:prstGeom prst="rect">
            <a:avLst/>
          </a:prstGeom>
          <a:noFill/>
        </p:spPr>
        <p:txBody>
          <a:bodyPr wrap="square" rtlCol="0">
            <a:spAutoFit/>
          </a:bodyPr>
          <a:lstStyle/>
          <a:p>
            <a:pPr algn="ctr"/>
            <a:r>
              <a:rPr lang="en-IN" sz="800" dirty="0" smtClean="0"/>
              <a:t>No means to track patients medical history</a:t>
            </a:r>
            <a:endParaRPr lang="en-IN" sz="800" dirty="0"/>
          </a:p>
        </p:txBody>
      </p:sp>
      <p:sp>
        <p:nvSpPr>
          <p:cNvPr id="49" name="TextBox 48"/>
          <p:cNvSpPr txBox="1"/>
          <p:nvPr/>
        </p:nvSpPr>
        <p:spPr>
          <a:xfrm>
            <a:off x="5388710" y="3691327"/>
            <a:ext cx="678392" cy="215444"/>
          </a:xfrm>
          <a:prstGeom prst="rect">
            <a:avLst/>
          </a:prstGeom>
          <a:noFill/>
        </p:spPr>
        <p:txBody>
          <a:bodyPr wrap="none" rtlCol="0">
            <a:spAutoFit/>
          </a:bodyPr>
          <a:lstStyle/>
          <a:p>
            <a:pPr algn="ctr"/>
            <a:r>
              <a:rPr lang="en-IN" sz="800" b="1" dirty="0" smtClean="0">
                <a:solidFill>
                  <a:srgbClr val="7030A0"/>
                </a:solidFill>
              </a:rPr>
              <a:t>Pharmacy</a:t>
            </a:r>
            <a:endParaRPr lang="en-IN" sz="800" b="1" dirty="0">
              <a:solidFill>
                <a:srgbClr val="7030A0"/>
              </a:solidFill>
            </a:endParaRPr>
          </a:p>
        </p:txBody>
      </p:sp>
      <p:sp>
        <p:nvSpPr>
          <p:cNvPr id="50" name="TextBox 49"/>
          <p:cNvSpPr txBox="1"/>
          <p:nvPr/>
        </p:nvSpPr>
        <p:spPr>
          <a:xfrm>
            <a:off x="7016314" y="3441410"/>
            <a:ext cx="614271" cy="338554"/>
          </a:xfrm>
          <a:prstGeom prst="rect">
            <a:avLst/>
          </a:prstGeom>
          <a:noFill/>
        </p:spPr>
        <p:txBody>
          <a:bodyPr wrap="none" rtlCol="0">
            <a:spAutoFit/>
          </a:bodyPr>
          <a:lstStyle/>
          <a:p>
            <a:pPr algn="ctr"/>
            <a:r>
              <a:rPr lang="en-IN" sz="800" b="1" dirty="0" smtClean="0">
                <a:solidFill>
                  <a:srgbClr val="FF0000"/>
                </a:solidFill>
              </a:rPr>
              <a:t>Sassoon</a:t>
            </a:r>
          </a:p>
          <a:p>
            <a:pPr algn="ctr"/>
            <a:r>
              <a:rPr lang="en-IN" sz="800" b="1" dirty="0" smtClean="0">
                <a:solidFill>
                  <a:srgbClr val="FF0000"/>
                </a:solidFill>
              </a:rPr>
              <a:t>Hospital</a:t>
            </a:r>
            <a:endParaRPr lang="en-IN" sz="800" b="1" dirty="0">
              <a:solidFill>
                <a:srgbClr val="FF0000"/>
              </a:solidFill>
            </a:endParaRPr>
          </a:p>
        </p:txBody>
      </p:sp>
      <p:pic>
        <p:nvPicPr>
          <p:cNvPr id="31"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4492" y="570016"/>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01911" y="1235714"/>
            <a:ext cx="590226" cy="338554"/>
          </a:xfrm>
          <a:prstGeom prst="rect">
            <a:avLst/>
          </a:prstGeom>
          <a:noFill/>
        </p:spPr>
        <p:txBody>
          <a:bodyPr wrap="none" rtlCol="0">
            <a:spAutoFit/>
          </a:bodyPr>
          <a:lstStyle/>
          <a:p>
            <a:pPr algn="ctr"/>
            <a:r>
              <a:rPr lang="en-IN" sz="800" b="1" dirty="0" smtClean="0">
                <a:solidFill>
                  <a:srgbClr val="FF0000"/>
                </a:solidFill>
              </a:rPr>
              <a:t>KEM</a:t>
            </a:r>
          </a:p>
          <a:p>
            <a:pPr algn="ctr"/>
            <a:r>
              <a:rPr lang="en-IN" sz="800" b="1" dirty="0" smtClean="0">
                <a:solidFill>
                  <a:srgbClr val="FF0000"/>
                </a:solidFill>
              </a:rPr>
              <a:t>Hospital</a:t>
            </a:r>
            <a:endParaRPr lang="en-IN" sz="800" b="1" dirty="0">
              <a:solidFill>
                <a:srgbClr val="FF0000"/>
              </a:solidFill>
            </a:endParaRPr>
          </a:p>
        </p:txBody>
      </p:sp>
      <p:cxnSp>
        <p:nvCxnSpPr>
          <p:cNvPr id="33" name="Straight Arrow Connector 32"/>
          <p:cNvCxnSpPr>
            <a:endCxn id="31" idx="1"/>
          </p:cNvCxnSpPr>
          <p:nvPr/>
        </p:nvCxnSpPr>
        <p:spPr>
          <a:xfrm flipV="1">
            <a:off x="4089733" y="902865"/>
            <a:ext cx="2764759" cy="1163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196284">
            <a:off x="4890507" y="1184003"/>
            <a:ext cx="1258678" cy="215444"/>
          </a:xfrm>
          <a:prstGeom prst="rect">
            <a:avLst/>
          </a:prstGeom>
          <a:noFill/>
        </p:spPr>
        <p:txBody>
          <a:bodyPr wrap="none" rtlCol="0">
            <a:spAutoFit/>
          </a:bodyPr>
          <a:lstStyle/>
          <a:p>
            <a:r>
              <a:rPr lang="en-IN" sz="800" b="1" dirty="0" smtClean="0"/>
              <a:t>Goes to </a:t>
            </a:r>
            <a:r>
              <a:rPr lang="en-IN" sz="800" b="1" dirty="0" smtClean="0"/>
              <a:t>KEM Hospital</a:t>
            </a:r>
            <a:endParaRPr lang="en-IN" sz="800" b="1" dirty="0"/>
          </a:p>
        </p:txBody>
      </p:sp>
      <p:sp>
        <p:nvSpPr>
          <p:cNvPr id="40" name="Rectangle 39"/>
          <p:cNvSpPr/>
          <p:nvPr/>
        </p:nvSpPr>
        <p:spPr>
          <a:xfrm>
            <a:off x="6603939" y="47501"/>
            <a:ext cx="1134094" cy="5072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590739" y="0"/>
            <a:ext cx="1115207" cy="584775"/>
          </a:xfrm>
          <a:prstGeom prst="rect">
            <a:avLst/>
          </a:prstGeom>
          <a:noFill/>
        </p:spPr>
        <p:txBody>
          <a:bodyPr wrap="square" rtlCol="0">
            <a:spAutoFit/>
          </a:bodyPr>
          <a:lstStyle/>
          <a:p>
            <a:pPr algn="ctr"/>
            <a:r>
              <a:rPr lang="en-IN" sz="800" dirty="0" smtClean="0"/>
              <a:t>‘</a:t>
            </a:r>
            <a:r>
              <a:rPr lang="en-IN" sz="800" b="1" dirty="0" err="1">
                <a:solidFill>
                  <a:srgbClr val="00B050"/>
                </a:solidFill>
              </a:rPr>
              <a:t>Punekar</a:t>
            </a:r>
            <a:r>
              <a:rPr lang="en-IN" sz="800" dirty="0"/>
              <a:t>’ </a:t>
            </a:r>
            <a:r>
              <a:rPr lang="en-IN" sz="800" dirty="0" smtClean="0"/>
              <a:t>might forget/not have to bring his previous reports</a:t>
            </a:r>
            <a:endParaRPr lang="en-IN" sz="800" dirty="0"/>
          </a:p>
        </p:txBody>
      </p:sp>
      <p:sp>
        <p:nvSpPr>
          <p:cNvPr id="51" name="Rectangle 50"/>
          <p:cNvSpPr/>
          <p:nvPr/>
        </p:nvSpPr>
        <p:spPr>
          <a:xfrm>
            <a:off x="7514330" y="603557"/>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460994" y="610477"/>
            <a:ext cx="1115207" cy="584775"/>
          </a:xfrm>
          <a:prstGeom prst="rect">
            <a:avLst/>
          </a:prstGeom>
          <a:noFill/>
        </p:spPr>
        <p:txBody>
          <a:bodyPr wrap="square" rtlCol="0">
            <a:spAutoFit/>
          </a:bodyPr>
          <a:lstStyle/>
          <a:p>
            <a:pPr algn="ctr"/>
            <a:r>
              <a:rPr lang="en-IN" sz="800" dirty="0" smtClean="0"/>
              <a:t>Without medical history doctor might not understand the actual problem</a:t>
            </a:r>
            <a:endParaRPr lang="en-IN" sz="800" dirty="0"/>
          </a:p>
        </p:txBody>
      </p:sp>
      <p:sp>
        <p:nvSpPr>
          <p:cNvPr id="53" name="Rectangle 52"/>
          <p:cNvSpPr/>
          <p:nvPr/>
        </p:nvSpPr>
        <p:spPr>
          <a:xfrm>
            <a:off x="7488869" y="1319640"/>
            <a:ext cx="1134094"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507756" y="1326559"/>
            <a:ext cx="1115207" cy="461665"/>
          </a:xfrm>
          <a:prstGeom prst="rect">
            <a:avLst/>
          </a:prstGeom>
          <a:noFill/>
        </p:spPr>
        <p:txBody>
          <a:bodyPr wrap="square" rtlCol="0">
            <a:spAutoFit/>
          </a:bodyPr>
          <a:lstStyle/>
          <a:p>
            <a:pPr algn="ctr"/>
            <a:r>
              <a:rPr lang="en-IN" sz="800" dirty="0" smtClean="0"/>
              <a:t>‘</a:t>
            </a:r>
            <a:r>
              <a:rPr lang="en-IN" sz="800" b="1" dirty="0" err="1">
                <a:solidFill>
                  <a:srgbClr val="00B050"/>
                </a:solidFill>
              </a:rPr>
              <a:t>Punekar</a:t>
            </a:r>
            <a:r>
              <a:rPr lang="en-IN" sz="800" dirty="0"/>
              <a:t>’ has to fill out lengthy forms </a:t>
            </a:r>
            <a:r>
              <a:rPr lang="en-IN" sz="800" dirty="0" smtClean="0"/>
              <a:t>again</a:t>
            </a:r>
            <a:endParaRPr lang="en-IN" sz="800" dirty="0"/>
          </a:p>
        </p:txBody>
      </p: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499"/>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r>
              <a:rPr lang="en" b="1" dirty="0"/>
              <a:t/>
            </a:r>
            <a:br>
              <a:rPr lang="en" b="1" dirty="0"/>
            </a:br>
            <a:r>
              <a:rPr lang="en" b="1" dirty="0"/>
              <a:t/>
            </a:r>
            <a:br>
              <a:rPr lang="en" b="1" dirty="0"/>
            </a:br>
            <a:endParaRPr b="1" dirty="0"/>
          </a:p>
        </p:txBody>
      </p:sp>
      <p:sp>
        <p:nvSpPr>
          <p:cNvPr id="105" name="Shape 105"/>
          <p:cNvSpPr txBox="1">
            <a:spLocks noGrp="1"/>
          </p:cNvSpPr>
          <p:nvPr>
            <p:ph type="body" idx="2"/>
          </p:nvPr>
        </p:nvSpPr>
        <p:spPr>
          <a:xfrm>
            <a:off x="2771773" y="584373"/>
            <a:ext cx="6238875" cy="3974753"/>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medical field is the nature in which medical records are stored.</a:t>
            </a:r>
          </a:p>
          <a:p>
            <a:pPr marL="171450" indent="-171450"/>
            <a:r>
              <a:rPr lang="en-IN" dirty="0">
                <a:solidFill>
                  <a:schemeClr val="accent1">
                    <a:lumMod val="75000"/>
                  </a:schemeClr>
                </a:solidFill>
              </a:rPr>
              <a:t>Records today are stored as Paper-based Records or Electronic Health Records.</a:t>
            </a:r>
          </a:p>
          <a:p>
            <a:pPr marL="171450" indent="-171450"/>
            <a:r>
              <a:rPr lang="en-IN" dirty="0">
                <a:solidFill>
                  <a:schemeClr val="accent1">
                    <a:lumMod val="75000"/>
                  </a:schemeClr>
                </a:solidFill>
              </a:rPr>
              <a:t>Both methods bring along their own problems.</a:t>
            </a:r>
          </a:p>
          <a:p>
            <a:pPr marL="171450" indent="-171450"/>
            <a:r>
              <a:rPr lang="en-IN" dirty="0">
                <a:solidFill>
                  <a:schemeClr val="accent1">
                    <a:lumMod val="75000"/>
                  </a:schemeClr>
                </a:solidFill>
              </a:rPr>
              <a:t>Traditional paper based records are dispersed across different medical facilities, resulting in repetitive tests and treatments. Sharing paper records is inefficient and the doctors ability to access them is limited by location and office hours. It is not efficient to keep track of a patients medical history with paper-based records .</a:t>
            </a:r>
          </a:p>
          <a:p>
            <a:pPr marL="171450" indent="-171450"/>
            <a:r>
              <a:rPr lang="en-IN" dirty="0">
                <a:solidFill>
                  <a:schemeClr val="accent1">
                    <a:lumMod val="75000"/>
                  </a:schemeClr>
                </a:solidFill>
              </a:rPr>
              <a:t>Although Electronic Health Records have helped in overcoming most of the problems posed by paper-based records, it comes with it’s own caveats.</a:t>
            </a:r>
          </a:p>
          <a:p>
            <a:pPr marL="171450" indent="-171450"/>
            <a:r>
              <a:rPr lang="en-IN" dirty="0">
                <a:solidFill>
                  <a:schemeClr val="accent1">
                    <a:lumMod val="75000"/>
                  </a:schemeClr>
                </a:solidFill>
              </a:rPr>
              <a:t>Each hospital uses it’s own Record Management System. Some store it locally while some store it on cloud services. There is a inability to transfer records from one hospital application to another.</a:t>
            </a:r>
          </a:p>
          <a:p>
            <a:pPr marL="171450" indent="-171450"/>
            <a:r>
              <a:rPr lang="en-IN" dirty="0">
                <a:solidFill>
                  <a:schemeClr val="accent1">
                    <a:lumMod val="75000"/>
                  </a:schemeClr>
                </a:solidFill>
              </a:rPr>
              <a:t>Most of the time, your data is on a server that belongs to the hospital or is rented by the hospital. This has it’s own obvious security problems.</a:t>
            </a:r>
          </a:p>
          <a:p>
            <a:pPr marL="0" indent="0">
              <a:buNone/>
            </a:pPr>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3" y="575499"/>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3" y="4084779"/>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687763" y="975597"/>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801784" y="575500"/>
            <a:ext cx="6029350" cy="4261420"/>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Citizens have their health records stored securely.</a:t>
            </a:r>
          </a:p>
          <a:p>
            <a:pPr algn="just"/>
            <a:r>
              <a:rPr lang="en-US" i="0" dirty="0">
                <a:solidFill>
                  <a:schemeClr val="tx1"/>
                </a:solidFill>
                <a:latin typeface="Nunito Sans" panose="020B0604020202020204" charset="0"/>
              </a:rPr>
              <a:t>Beneficial for both the users and healthcare centers to track the medical history of the user(patient).</a:t>
            </a:r>
          </a:p>
          <a:p>
            <a:pPr algn="just"/>
            <a:r>
              <a:rPr lang="en-US" i="0" dirty="0">
                <a:solidFill>
                  <a:schemeClr val="tx1"/>
                </a:solidFill>
                <a:latin typeface="Nunito Sans" panose="020B0604020202020204" charset="0"/>
              </a:rPr>
              <a:t>Medical records are owned by the patients and shared with other participants according to their discretion ensuring privacy of the patients.</a:t>
            </a:r>
          </a:p>
          <a:p>
            <a:pPr algn="just"/>
            <a:r>
              <a:rPr lang="en-US" i="0" dirty="0">
                <a:solidFill>
                  <a:schemeClr val="tx1"/>
                </a:solidFill>
                <a:latin typeface="Nunito Sans" panose="020B0604020202020204" charset="0"/>
              </a:rPr>
              <a:t>Having a uniform standard of medical records helps in achieving structural interoperability.</a:t>
            </a:r>
          </a:p>
          <a:p>
            <a:pPr algn="just"/>
            <a:r>
              <a:rPr lang="en-US" i="0" dirty="0">
                <a:solidFill>
                  <a:schemeClr val="tx1"/>
                </a:solidFill>
                <a:latin typeface="Nunito Sans" panose="020B0604020202020204" charset="0"/>
              </a:rPr>
              <a:t>Ease of access of records for Insurance Providers and Healthcare Centers(only when permitted by record owner).</a:t>
            </a:r>
          </a:p>
          <a:p>
            <a:pPr algn="just"/>
            <a:r>
              <a:rPr lang="en-US" i="0" dirty="0">
                <a:solidFill>
                  <a:schemeClr val="tx1"/>
                </a:solidFill>
                <a:latin typeface="Nunito Sans" panose="020B0604020202020204" charset="0"/>
              </a:rPr>
              <a:t>Better management and economization in Government Hospitals.</a:t>
            </a:r>
          </a:p>
          <a:p>
            <a:pPr algn="just"/>
            <a:r>
              <a:rPr lang="en-US" i="0" dirty="0">
                <a:solidFill>
                  <a:schemeClr val="tx1"/>
                </a:solidFill>
                <a:latin typeface="Nunito Sans" panose="020B0604020202020204" charset="0"/>
              </a:rPr>
              <a:t>Access to legitimate prescription records for Pharmacists.</a:t>
            </a:r>
          </a:p>
          <a:p>
            <a:pPr algn="just"/>
            <a:endParaRPr lang="en-US" i="0" dirty="0">
              <a:solidFill>
                <a:schemeClr val="tx1"/>
              </a:solidFill>
              <a:latin typeface="Nunito Sans" panose="020B0604020202020204" charset="0"/>
            </a:endParaRPr>
          </a:p>
          <a:p>
            <a:pPr marL="127000" indent="0" algn="just">
              <a:buNone/>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230078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6</a:t>
            </a:fld>
            <a:endParaRPr dirty="0"/>
          </a:p>
        </p:txBody>
      </p:sp>
      <p:sp>
        <p:nvSpPr>
          <p:cNvPr id="4" name="Rectangle 3">
            <a:extLst>
              <a:ext uri="{FF2B5EF4-FFF2-40B4-BE49-F238E27FC236}">
                <a16:creationId xmlns="" xmlns:a16="http://schemas.microsoft.com/office/drawing/2014/main" id="{73975F41-C02D-4F7A-B534-F50F4D1254D9}"/>
              </a:ext>
            </a:extLst>
          </p:cNvPr>
          <p:cNvSpPr/>
          <p:nvPr/>
        </p:nvSpPr>
        <p:spPr>
          <a:xfrm>
            <a:off x="3067940" y="210067"/>
            <a:ext cx="316194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000000"/>
                </a:solidFill>
              </a:rPr>
              <a:t>Hospitals</a:t>
            </a:r>
          </a:p>
          <a:p>
            <a:endParaRPr lang="en-IN" sz="1100" dirty="0" smtClean="0">
              <a:solidFill>
                <a:srgbClr val="000000"/>
              </a:solidFill>
            </a:endParaRPr>
          </a:p>
        </p:txBody>
      </p:sp>
      <p:sp>
        <p:nvSpPr>
          <p:cNvPr id="8" name="Rectangle 7">
            <a:extLst>
              <a:ext uri="{FF2B5EF4-FFF2-40B4-BE49-F238E27FC236}">
                <a16:creationId xmlns="" xmlns:a16="http://schemas.microsoft.com/office/drawing/2014/main" id="{587713AA-9CBD-4BD7-A8A4-7B621B110039}"/>
              </a:ext>
            </a:extLst>
          </p:cNvPr>
          <p:cNvSpPr/>
          <p:nvPr/>
        </p:nvSpPr>
        <p:spPr>
          <a:xfrm>
            <a:off x="6457717" y="865817"/>
            <a:ext cx="2528021"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9" name="Picture 42">
            <a:extLst>
              <a:ext uri="{FF2B5EF4-FFF2-40B4-BE49-F238E27FC236}">
                <a16:creationId xmlns=""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173" y="230571"/>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 xmlns:a16="http://schemas.microsoft.com/office/drawing/2014/main" id="{A6D7667A-DA73-430E-A281-75520436CCCB}"/>
              </a:ext>
            </a:extLst>
          </p:cNvPr>
          <p:cNvSpPr/>
          <p:nvPr/>
        </p:nvSpPr>
        <p:spPr>
          <a:xfrm>
            <a:off x="3067940" y="3492168"/>
            <a:ext cx="3147083" cy="10169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r>
              <a:rPr lang="en-IN" sz="1100" dirty="0">
                <a:solidFill>
                  <a:srgbClr val="000000"/>
                </a:solidFill>
              </a:rPr>
              <a:t>Citizens go for a check-up </a:t>
            </a:r>
          </a:p>
          <a:p>
            <a:r>
              <a:rPr lang="en-IN" sz="1100" dirty="0">
                <a:solidFill>
                  <a:srgbClr val="000000"/>
                </a:solidFill>
              </a:rPr>
              <a:t>at nearest healthcare </a:t>
            </a:r>
          </a:p>
          <a:p>
            <a:r>
              <a:rPr lang="en-IN" sz="1100" dirty="0">
                <a:solidFill>
                  <a:srgbClr val="000000"/>
                </a:solidFill>
              </a:rPr>
              <a:t>centre </a:t>
            </a: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Tree>
    <p:extLst>
      <p:ext uri="{BB962C8B-B14F-4D97-AF65-F5344CB8AC3E}">
        <p14:creationId xmlns:p14="http://schemas.microsoft.com/office/powerpoint/2010/main" val="75106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1"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88"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7</a:t>
            </a:fld>
            <a:endParaRPr kern="1200" dirty="0"/>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929031" y="341937"/>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26629" y="652330"/>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88"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8</a:t>
            </a:fld>
            <a:endParaRPr kern="1200" dirty="0"/>
          </a:p>
        </p:txBody>
      </p:sp>
      <p:graphicFrame>
        <p:nvGraphicFramePr>
          <p:cNvPr id="3" name="Diagram 2"/>
          <p:cNvGraphicFramePr/>
          <p:nvPr>
            <p:extLst/>
          </p:nvPr>
        </p:nvGraphicFramePr>
        <p:xfrm>
          <a:off x="3275856" y="195486"/>
          <a:ext cx="4572000" cy="4698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112060" y="688733"/>
            <a:ext cx="971741" cy="253916"/>
          </a:xfrm>
          <a:prstGeom prst="rect">
            <a:avLst/>
          </a:prstGeom>
          <a:noFill/>
        </p:spPr>
        <p:txBody>
          <a:bodyPr wrap="none" rtlCol="0">
            <a:spAutoFit/>
          </a:bodyPr>
          <a:lstStyle/>
          <a:p>
            <a:pPr defTabSz="685800">
              <a:buClrTx/>
            </a:pPr>
            <a:r>
              <a:rPr lang="en-IN" sz="1050" kern="1200" dirty="0">
                <a:ea typeface="+mn-ea"/>
                <a:cs typeface="+mn-cs"/>
              </a:rPr>
              <a:t>Primary User</a:t>
            </a:r>
          </a:p>
        </p:txBody>
      </p:sp>
      <p:sp>
        <p:nvSpPr>
          <p:cNvPr id="8" name="TextBox 7"/>
          <p:cNvSpPr txBox="1"/>
          <p:nvPr/>
        </p:nvSpPr>
        <p:spPr>
          <a:xfrm>
            <a:off x="6894258" y="2996393"/>
            <a:ext cx="971741" cy="253916"/>
          </a:xfrm>
          <a:prstGeom prst="rect">
            <a:avLst/>
          </a:prstGeom>
          <a:noFill/>
        </p:spPr>
        <p:txBody>
          <a:bodyPr wrap="none" rtlCol="0">
            <a:spAutoFit/>
          </a:bodyPr>
          <a:lstStyle/>
          <a:p>
            <a:pPr defTabSz="685800">
              <a:buClrTx/>
            </a:pPr>
            <a:r>
              <a:rPr lang="en-IN" sz="1050" kern="1200" dirty="0">
                <a:ea typeface="+mn-ea"/>
                <a:cs typeface="+mn-cs"/>
              </a:rPr>
              <a:t>Primary User</a:t>
            </a:r>
          </a:p>
        </p:txBody>
      </p:sp>
      <p:sp>
        <p:nvSpPr>
          <p:cNvPr id="9" name="TextBox 8"/>
          <p:cNvSpPr txBox="1"/>
          <p:nvPr/>
        </p:nvSpPr>
        <p:spPr>
          <a:xfrm>
            <a:off x="5127450" y="4655975"/>
            <a:ext cx="1152880" cy="253916"/>
          </a:xfrm>
          <a:prstGeom prst="rect">
            <a:avLst/>
          </a:prstGeom>
          <a:noFill/>
        </p:spPr>
        <p:txBody>
          <a:bodyPr wrap="none" rtlCol="0">
            <a:spAutoFit/>
          </a:bodyPr>
          <a:lstStyle/>
          <a:p>
            <a:pPr defTabSz="685800">
              <a:buClrTx/>
            </a:pPr>
            <a:r>
              <a:rPr lang="en-IN" sz="1050" kern="1200" dirty="0">
                <a:ea typeface="+mn-ea"/>
                <a:cs typeface="+mn-cs"/>
              </a:rPr>
              <a:t>Secondary User</a:t>
            </a:r>
          </a:p>
        </p:txBody>
      </p:sp>
      <p:sp>
        <p:nvSpPr>
          <p:cNvPr id="10" name="TextBox 9"/>
          <p:cNvSpPr txBox="1"/>
          <p:nvPr/>
        </p:nvSpPr>
        <p:spPr>
          <a:xfrm>
            <a:off x="3275856" y="3111810"/>
            <a:ext cx="1152880" cy="253916"/>
          </a:xfrm>
          <a:prstGeom prst="rect">
            <a:avLst/>
          </a:prstGeom>
          <a:noFill/>
        </p:spPr>
        <p:txBody>
          <a:bodyPr wrap="none" rtlCol="0">
            <a:spAutoFit/>
          </a:bodyPr>
          <a:lstStyle/>
          <a:p>
            <a:pPr defTabSz="685800">
              <a:buClrTx/>
            </a:pPr>
            <a:r>
              <a:rPr lang="en-IN" sz="1050" kern="1200" dirty="0">
                <a:ea typeface="+mn-ea"/>
                <a:cs typeface="+mn-cs"/>
              </a:rPr>
              <a:t>Secondary User</a:t>
            </a:r>
          </a:p>
        </p:txBody>
      </p:sp>
      <p:sp>
        <p:nvSpPr>
          <p:cNvPr id="12" name="TextBox 11"/>
          <p:cNvSpPr txBox="1"/>
          <p:nvPr/>
        </p:nvSpPr>
        <p:spPr>
          <a:xfrm>
            <a:off x="6300192" y="2093100"/>
            <a:ext cx="1467068" cy="253916"/>
          </a:xfrm>
          <a:prstGeom prst="rect">
            <a:avLst/>
          </a:prstGeom>
          <a:noFill/>
        </p:spPr>
        <p:txBody>
          <a:bodyPr wrap="none" rtlCol="0">
            <a:spAutoFit/>
          </a:bodyPr>
          <a:lstStyle/>
          <a:p>
            <a:pPr defTabSz="685800">
              <a:buClrTx/>
            </a:pPr>
            <a:r>
              <a:rPr lang="en-IN" sz="1050" kern="1200" dirty="0">
                <a:ea typeface="+mn-ea"/>
                <a:cs typeface="+mn-cs"/>
              </a:rPr>
              <a:t>Pay Subscription Fee</a:t>
            </a:r>
          </a:p>
        </p:txBody>
      </p:sp>
      <p:sp>
        <p:nvSpPr>
          <p:cNvPr id="13" name="TextBox 12"/>
          <p:cNvSpPr txBox="1"/>
          <p:nvPr/>
        </p:nvSpPr>
        <p:spPr>
          <a:xfrm>
            <a:off x="5706846" y="3597864"/>
            <a:ext cx="1414170" cy="253916"/>
          </a:xfrm>
          <a:prstGeom prst="rect">
            <a:avLst/>
          </a:prstGeom>
          <a:noFill/>
        </p:spPr>
        <p:txBody>
          <a:bodyPr wrap="none" rtlCol="0">
            <a:spAutoFit/>
          </a:bodyPr>
          <a:lstStyle/>
          <a:p>
            <a:pPr defTabSz="685800">
              <a:buClrTx/>
            </a:pPr>
            <a:r>
              <a:rPr lang="en-IN" sz="1050" kern="1200" dirty="0">
                <a:ea typeface="+mn-ea"/>
                <a:cs typeface="+mn-cs"/>
              </a:rPr>
              <a:t>Pay per use scheme</a:t>
            </a:r>
          </a:p>
        </p:txBody>
      </p:sp>
    </p:spTree>
    <p:extLst>
      <p:ext uri="{BB962C8B-B14F-4D97-AF65-F5344CB8AC3E}">
        <p14:creationId xmlns:p14="http://schemas.microsoft.com/office/powerpoint/2010/main" val="412090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dirty="0"/>
          </a:p>
        </p:txBody>
      </p:sp>
      <p:sp>
        <p:nvSpPr>
          <p:cNvPr id="11" name="Shape 114">
            <a:extLst>
              <a:ext uri="{FF2B5EF4-FFF2-40B4-BE49-F238E27FC236}">
                <a16:creationId xmlns="" xmlns:a16="http://schemas.microsoft.com/office/drawing/2014/main"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a:t>
            </a:r>
            <a:r>
              <a:rPr lang="en-US" b="1" i="0" dirty="0" smtClean="0">
                <a:solidFill>
                  <a:schemeClr val="tx1"/>
                </a:solidFill>
                <a:latin typeface="Nunito Sans" panose="020B0604020202020204" charset="0"/>
              </a:rPr>
              <a:t>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3467</TotalTime>
  <Words>830</Words>
  <Application>Microsoft Office PowerPoint</Application>
  <PresentationFormat>On-screen Show (16:9)</PresentationFormat>
  <Paragraphs>138</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Nunito Sans</vt:lpstr>
      <vt:lpstr>Georgia</vt:lpstr>
      <vt:lpstr>Times New Roman</vt:lpstr>
      <vt:lpstr>Calibri</vt:lpstr>
      <vt:lpstr>Ulysses template</vt:lpstr>
      <vt:lpstr>1_Ulysses template</vt:lpstr>
      <vt:lpstr>ELECTRONIC HEALTH RECORDS MANAGEMENT USING BLOCKCHAIN</vt:lpstr>
      <vt:lpstr>Problem Statement</vt:lpstr>
      <vt:lpstr>Problem Statement  </vt:lpstr>
      <vt:lpstr>Beneficiaries</vt:lpstr>
      <vt:lpstr>Help to Beneficiary</vt:lpstr>
      <vt:lpstr>Help to Beneficiary</vt:lpstr>
      <vt:lpstr>Business Model</vt:lpstr>
      <vt:lpstr>Business Model</vt:lpstr>
      <vt:lpstr>Relevance in Smart City</vt:lpstr>
      <vt:lpstr>Ease of Implementation</vt:lpstr>
      <vt:lpstr>Architecture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Windows User</cp:lastModifiedBy>
  <cp:revision>147</cp:revision>
  <dcterms:modified xsi:type="dcterms:W3CDTF">2018-09-15T11:45:02Z</dcterms:modified>
</cp:coreProperties>
</file>