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3"/>
  </p:notesMasterIdLst>
  <p:sldIdLst>
    <p:sldId id="256" r:id="rId3"/>
    <p:sldId id="318" r:id="rId4"/>
    <p:sldId id="257" r:id="rId5"/>
    <p:sldId id="304" r:id="rId6"/>
    <p:sldId id="321" r:id="rId7"/>
    <p:sldId id="320" r:id="rId8"/>
    <p:sldId id="316" r:id="rId9"/>
    <p:sldId id="322" r:id="rId10"/>
    <p:sldId id="319" r:id="rId11"/>
    <p:sldId id="32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Nuni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2" d="100"/>
          <a:sy n="112" d="100"/>
        </p:scale>
        <p:origin x="2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pic>
        <p:nvPicPr>
          <p:cNvPr id="8" name="Picture 7">
            <a:extLst>
              <a:ext uri="{FF2B5EF4-FFF2-40B4-BE49-F238E27FC236}">
                <a16:creationId xmlns:a16="http://schemas.microsoft.com/office/drawing/2014/main" id="{64AD041A-87B0-4E0A-86F0-63196DECE8FF}"/>
              </a:ext>
            </a:extLst>
          </p:cNvPr>
          <p:cNvPicPr>
            <a:picLocks noChangeAspect="1"/>
          </p:cNvPicPr>
          <p:nvPr/>
        </p:nvPicPr>
        <p:blipFill>
          <a:blip r:embed="rId3"/>
          <a:stretch>
            <a:fillRect/>
          </a:stretch>
        </p:blipFill>
        <p:spPr>
          <a:xfrm>
            <a:off x="2640649" y="0"/>
            <a:ext cx="6503351" cy="5076202"/>
          </a:xfrm>
          <a:prstGeom prst="rect">
            <a:avLst/>
          </a:prstGeom>
        </p:spPr>
      </p:pic>
    </p:spTree>
    <p:extLst>
      <p:ext uri="{BB962C8B-B14F-4D97-AF65-F5344CB8AC3E}">
        <p14:creationId xmlns:p14="http://schemas.microsoft.com/office/powerpoint/2010/main" val="40050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650" y="1978703"/>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71574" y="86571"/>
            <a:ext cx="1182663"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09963" y="84610"/>
            <a:ext cx="108433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579345" y="523995"/>
            <a:ext cx="1164767" cy="591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13090" y="529836"/>
            <a:ext cx="1039043"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2618008" y="1832151"/>
            <a:ext cx="976883"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10756" y="1837841"/>
            <a:ext cx="960614"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p:cNvCxnSpPr>
          <p:nvPr/>
        </p:nvCxnSpPr>
        <p:spPr>
          <a:xfrm>
            <a:off x="4191722" y="2275062"/>
            <a:ext cx="27193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5533" y="2040564"/>
            <a:ext cx="1488113" cy="215444"/>
          </a:xfrm>
          <a:prstGeom prst="rect">
            <a:avLst/>
          </a:prstGeom>
          <a:noFill/>
        </p:spPr>
        <p:txBody>
          <a:bodyPr wrap="square" rtlCol="0">
            <a:spAutoFit/>
          </a:bodyPr>
          <a:lstStyle/>
          <a:p>
            <a:r>
              <a:rPr lang="en-IN" sz="800" b="1" dirty="0"/>
              <a:t>Goes to Sassoon Hospital</a:t>
            </a:r>
          </a:p>
        </p:txBody>
      </p:sp>
      <p:sp>
        <p:nvSpPr>
          <p:cNvPr id="22" name="TextBox 21"/>
          <p:cNvSpPr txBox="1"/>
          <p:nvPr/>
        </p:nvSpPr>
        <p:spPr>
          <a:xfrm>
            <a:off x="3599893" y="2478605"/>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416" y="3952632"/>
            <a:ext cx="629350" cy="62935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579093" y="4015506"/>
            <a:ext cx="1182927"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565589" y="4024537"/>
            <a:ext cx="116269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7579081" y="4648991"/>
            <a:ext cx="118292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7660257" y="4648991"/>
            <a:ext cx="1083856"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a:cxnSpLocks/>
          </p:cNvCxnSpPr>
          <p:nvPr/>
        </p:nvCxnSpPr>
        <p:spPr>
          <a:xfrm>
            <a:off x="5117298" y="4312418"/>
            <a:ext cx="1872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31866" y="4096974"/>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630982" y="2374472"/>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25450" y="2387840"/>
            <a:ext cx="960611"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580120" y="1229980"/>
            <a:ext cx="1164767"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565589" y="1242410"/>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6900954" y="4638256"/>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6911099" y="264904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295" y="218491"/>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902618" y="894599"/>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cxnSpLocks/>
          </p:cNvCxnSpPr>
          <p:nvPr/>
        </p:nvCxnSpPr>
        <p:spPr>
          <a:xfrm>
            <a:off x="5113048" y="551340"/>
            <a:ext cx="17895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5533" y="630607"/>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7579345" y="2002176"/>
            <a:ext cx="1182663" cy="50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609963" y="1952641"/>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79093" y="3173871"/>
            <a:ext cx="1165020" cy="58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13077" y="3198060"/>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579346" y="2617892"/>
            <a:ext cx="1164766"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644430" y="2624811"/>
            <a:ext cx="1099683"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648761" y="1974116"/>
            <a:ext cx="494094" cy="563784"/>
          </a:xfrm>
          <a:prstGeom prst="rect">
            <a:avLst/>
          </a:prstGeom>
        </p:spPr>
      </p:pic>
      <p:cxnSp>
        <p:nvCxnSpPr>
          <p:cNvPr id="11" name="Straight Connector 10">
            <a:extLst>
              <a:ext uri="{FF2B5EF4-FFF2-40B4-BE49-F238E27FC236}">
                <a16:creationId xmlns:a16="http://schemas.microsoft.com/office/drawing/2014/main" id="{DC7BCDA2-7195-4637-B8AF-36A16C3DC0BF}"/>
              </a:ext>
            </a:extLst>
          </p:cNvPr>
          <p:cNvCxnSpPr>
            <a:cxnSpLocks/>
          </p:cNvCxnSpPr>
          <p:nvPr/>
        </p:nvCxnSpPr>
        <p:spPr>
          <a:xfrm>
            <a:off x="5113048" y="560262"/>
            <a:ext cx="5884" cy="17148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5845961-663D-4836-B093-F60FAD75FB62}"/>
              </a:ext>
            </a:extLst>
          </p:cNvPr>
          <p:cNvCxnSpPr>
            <a:cxnSpLocks/>
          </p:cNvCxnSpPr>
          <p:nvPr/>
        </p:nvCxnSpPr>
        <p:spPr>
          <a:xfrm>
            <a:off x="5117298" y="2292906"/>
            <a:ext cx="0" cy="20195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3009971" y="663578"/>
            <a:ext cx="1205779" cy="461665"/>
          </a:xfrm>
          <a:prstGeom prst="rect">
            <a:avLst/>
          </a:prstGeom>
          <a:noFill/>
        </p:spPr>
        <p:txBody>
          <a:bodyPr wrap="none" rtlCol="0">
            <a:spAutoFit/>
          </a:bodyPr>
          <a:lstStyle/>
          <a:p>
            <a:pPr algn="ctr">
              <a:buClrTx/>
              <a:buFontTx/>
              <a:buNone/>
            </a:pPr>
            <a:r>
              <a:rPr lang="en-IN" sz="800" kern="1200" dirty="0">
                <a:ea typeface="+mn-ea"/>
                <a:cs typeface="+mn-cs"/>
              </a:rPr>
              <a:t>Blockchain Network + </a:t>
            </a:r>
          </a:p>
          <a:p>
            <a:pPr algn="ctr">
              <a:buClrTx/>
              <a:buFontTx/>
              <a:buNone/>
            </a:pPr>
            <a:r>
              <a:rPr lang="en-IN" sz="800" kern="1200" dirty="0">
                <a:ea typeface="+mn-ea"/>
                <a:cs typeface="+mn-cs"/>
              </a:rPr>
              <a:t>Hospitals + </a:t>
            </a:r>
          </a:p>
          <a:p>
            <a:pPr algn="ctr">
              <a:buClrTx/>
              <a:buFontTx/>
              <a:buNone/>
            </a:pPr>
            <a:r>
              <a:rPr lang="en-IN" sz="800" kern="1200" dirty="0" err="1">
                <a:ea typeface="+mn-ea"/>
                <a:cs typeface="+mn-cs"/>
              </a:rPr>
              <a:t>Punekars</a:t>
            </a:r>
            <a:r>
              <a:rPr lang="en-IN" sz="800" kern="1200" dirty="0">
                <a:ea typeface="+mn-ea"/>
                <a:cs typeface="+mn-cs"/>
              </a:rPr>
              <a:t>(Clients)</a:t>
            </a: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Nil</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3.5cr </a:t>
            </a:r>
          </a:p>
          <a:p>
            <a:pPr>
              <a:buClrTx/>
              <a:buFontTx/>
              <a:buNone/>
            </a:pPr>
            <a:r>
              <a:rPr lang="en-IN" sz="800" kern="1200" dirty="0">
                <a:ea typeface="+mn-ea"/>
                <a:cs typeface="+mn-cs"/>
              </a:rPr>
              <a:t>Revenue : 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6cr </a:t>
            </a: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ea typeface="+mn-ea"/>
                <a:cs typeface="+mn-cs"/>
              </a:rPr>
              <a:t>Insurance companies</a:t>
            </a: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a:ea typeface="+mn-ea"/>
                <a:cs typeface="+mn-cs"/>
              </a:rPr>
              <a:t>Product Features</a:t>
            </a: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a:t>Note:</a:t>
            </a:r>
            <a:r>
              <a:rPr lang="en-IN" sz="1050" b="1" dirty="0"/>
              <a:t> </a:t>
            </a:r>
            <a:r>
              <a:rPr lang="en-IN" sz="1050" dirty="0"/>
              <a:t>For Versions 3&amp;4, partnership with established IT firms for large scale deployment of software </a:t>
            </a:r>
          </a:p>
          <a:p>
            <a:r>
              <a:rPr lang="en-IN" sz="1050" dirty="0"/>
              <a:t>          as 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7</a:t>
            </a:fld>
            <a:endParaRPr kern="1200"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8</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740" y="2147191"/>
            <a:ext cx="1837346"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Technology</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Blockchain</a:t>
                      </a:r>
                    </a:p>
                    <a:p>
                      <a:pPr marL="171450" indent="-171450">
                        <a:buFont typeface="Arial" pitchFamily="34" charset="0"/>
                        <a:buChar char="•"/>
                      </a:pPr>
                      <a:r>
                        <a:rPr lang="en-IN" sz="1100" dirty="0"/>
                        <a:t>Robust</a:t>
                      </a:r>
                      <a:r>
                        <a:rPr lang="en-IN" sz="1100" baseline="0" dirty="0"/>
                        <a:t> IT connectivity</a:t>
                      </a:r>
                    </a:p>
                    <a:p>
                      <a:pPr marL="171450" indent="-171450">
                        <a:buFont typeface="Arial" pitchFamily="34" charset="0"/>
                        <a:buChar char="•"/>
                      </a:pPr>
                      <a:r>
                        <a:rPr lang="en-IN" sz="1100" baseline="0" dirty="0"/>
                        <a:t>Digitization</a:t>
                      </a:r>
                      <a:endParaRPr lang="en-IN" sz="1100" dirty="0"/>
                    </a:p>
                    <a:p>
                      <a:pPr marL="171450" indent="-171450">
                        <a:buFont typeface="Arial" pitchFamily="34" charset="0"/>
                        <a:buChar char="•"/>
                      </a:pPr>
                      <a:endParaRPr lang="en-IN" sz="11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Efficiency of Service Delivery</a:t>
                      </a:r>
                    </a:p>
                  </a:txBody>
                  <a:tcPr/>
                </a:tc>
                <a:extLst>
                  <a:ext uri="{0D108BD9-81ED-4DB2-BD59-A6C34878D82A}">
                    <a16:rowId xmlns:a16="http://schemas.microsoft.com/office/drawing/2014/main" val="10000"/>
                  </a:ext>
                </a:extLst>
              </a:tr>
              <a:tr h="735184">
                <a:tc>
                  <a:txBody>
                    <a:bodyPr/>
                    <a:lstStyle/>
                    <a:p>
                      <a:pPr marL="171450" indent="-171450">
                        <a:buFont typeface="Arial" pitchFamily="34" charset="0"/>
                        <a:buChar char="•"/>
                      </a:pPr>
                      <a:r>
                        <a:rPr lang="en-IN" sz="1100" dirty="0"/>
                        <a:t>Focus on healthcare-service</a:t>
                      </a:r>
                    </a:p>
                    <a:p>
                      <a:pPr marL="171450" indent="-171450">
                        <a:buFont typeface="Arial" pitchFamily="34" charset="0"/>
                        <a:buChar char="•"/>
                      </a:pPr>
                      <a:r>
                        <a:rPr lang="en-IN" sz="1100" dirty="0"/>
                        <a:t>Structural Interoperability </a:t>
                      </a:r>
                    </a:p>
                    <a:p>
                      <a:pPr marL="171450" indent="-171450">
                        <a:buFont typeface="Arial" pitchFamily="34" charset="0"/>
                        <a:buChar char="•"/>
                      </a:pPr>
                      <a:r>
                        <a:rPr lang="en-IN" sz="1100" dirty="0"/>
                        <a:t>Co-ordination</a:t>
                      </a:r>
                      <a:r>
                        <a:rPr lang="en-IN" sz="1100" baseline="0" dirty="0"/>
                        <a:t> of patient care</a:t>
                      </a:r>
                    </a:p>
                    <a:p>
                      <a:pPr marL="171450" indent="-171450">
                        <a:buFont typeface="Arial" pitchFamily="34" charset="0"/>
                        <a:buChar char="•"/>
                      </a:pPr>
                      <a:r>
                        <a:rPr lang="en-IN" sz="1100" baseline="0" dirty="0"/>
                        <a:t>Transparency </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Cost-Effectiveness</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Reduction in Administrative Cost</a:t>
                      </a:r>
                    </a:p>
                    <a:p>
                      <a:pPr marL="171450" indent="-171450">
                        <a:buFont typeface="Arial" pitchFamily="34" charset="0"/>
                        <a:buChar char="•"/>
                      </a:pPr>
                      <a:r>
                        <a:rPr lang="en-IN" sz="1100" dirty="0"/>
                        <a:t>Less medical resources being used</a:t>
                      </a:r>
                    </a:p>
                    <a:p>
                      <a:pPr marL="171450" indent="-171450">
                        <a:buFont typeface="Arial" pitchFamily="34" charset="0"/>
                        <a:buChar char="•"/>
                      </a:pPr>
                      <a:r>
                        <a:rPr lang="en-IN" sz="1100" dirty="0"/>
                        <a:t>Less man-power</a:t>
                      </a:r>
                      <a:r>
                        <a:rPr lang="en-IN" sz="1100" baseline="0" dirty="0"/>
                        <a:t> required</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Future Applications</a:t>
                      </a:r>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Insurance Claims and Processing</a:t>
                      </a:r>
                    </a:p>
                    <a:p>
                      <a:pPr marL="171450" indent="-171450">
                        <a:buFont typeface="Arial" pitchFamily="34" charset="0"/>
                        <a:buChar char="•"/>
                      </a:pPr>
                      <a:r>
                        <a:rPr lang="en-IN" sz="1100" dirty="0"/>
                        <a:t>Predicting</a:t>
                      </a:r>
                      <a:r>
                        <a:rPr lang="en-IN" sz="1100" baseline="0" dirty="0"/>
                        <a:t> disease pattern using AI</a:t>
                      </a:r>
                      <a:endParaRPr lang="en-IN" sz="1100"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a:t>People with internet access can avail the services </a:t>
            </a:r>
            <a:r>
              <a:rPr lang="en-IN" sz="1050" b="1" dirty="0"/>
              <a:t>using web application</a:t>
            </a:r>
            <a:r>
              <a:rPr lang="en-IN" sz="1050" dirty="0"/>
              <a:t>.</a:t>
            </a:r>
          </a:p>
          <a:p>
            <a:pPr marL="171450" indent="-171450">
              <a:buFont typeface="Arial" pitchFamily="34" charset="0"/>
              <a:buChar char="•"/>
            </a:pPr>
            <a:r>
              <a:rPr lang="en-IN" sz="1050" dirty="0"/>
              <a:t>People without internet access can visit the nearby hospital and avail the service</a:t>
            </a:r>
          </a:p>
          <a:p>
            <a:r>
              <a:rPr lang="en-IN" sz="1050" dirty="0"/>
              <a:t>     (</a:t>
            </a:r>
            <a:r>
              <a:rPr lang="en-IN" sz="1050" b="1" dirty="0"/>
              <a:t>using bio-metric authentication</a:t>
            </a:r>
            <a:r>
              <a:rPr lang="en-IN" sz="1050" dirty="0"/>
              <a:t>).</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r>
              <a:rPr lang="en-IN" sz="1050" b="1" dirty="0"/>
              <a:t>Partnership</a:t>
            </a:r>
            <a:r>
              <a:rPr lang="en-IN" sz="1050" dirty="0"/>
              <a:t> with </a:t>
            </a:r>
            <a:r>
              <a:rPr lang="en-IN" sz="1050" b="1" dirty="0"/>
              <a:t>MNCs</a:t>
            </a:r>
            <a:r>
              <a:rPr lang="en-IN" sz="1050" dirty="0"/>
              <a:t> for large scale </a:t>
            </a:r>
            <a:r>
              <a:rPr lang="en-IN" sz="1050" b="1" dirty="0"/>
              <a:t>deployment</a:t>
            </a:r>
            <a:r>
              <a:rPr lang="en-IN" sz="1050" dirty="0"/>
              <a:t> of software as well as </a:t>
            </a:r>
            <a:r>
              <a:rPr lang="en-IN" sz="1050" b="1" dirty="0"/>
              <a:t>training</a:t>
            </a:r>
            <a:r>
              <a:rPr lang="en-IN" sz="1050" dirty="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3948</TotalTime>
  <Words>876</Words>
  <Application>Microsoft Office PowerPoint</Application>
  <PresentationFormat>On-screen Show (16:9)</PresentationFormat>
  <Paragraphs>151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Times New Roman</vt:lpstr>
      <vt:lpstr>Calibri</vt:lpstr>
      <vt:lpstr>Nunito Sans</vt:lpstr>
      <vt:lpstr>Georgia</vt:lpstr>
      <vt:lpstr>Ulysses template</vt:lpstr>
      <vt:lpstr>1_Ulysses template</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Ease of Implementation</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206</cp:revision>
  <dcterms:modified xsi:type="dcterms:W3CDTF">2018-09-16T07:26:32Z</dcterms:modified>
</cp:coreProperties>
</file>