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8" r:id="rId4"/>
    <p:sldId id="288" r:id="rId5"/>
    <p:sldId id="293" r:id="rId6"/>
    <p:sldId id="325" r:id="rId7"/>
    <p:sldId id="324" r:id="rId8"/>
    <p:sldId id="326" r:id="rId9"/>
    <p:sldId id="329" r:id="rId10"/>
    <p:sldId id="327" r:id="rId11"/>
    <p:sldId id="328" r:id="rId12"/>
    <p:sldId id="330" r:id="rId13"/>
    <p:sldId id="323" r:id="rId14"/>
    <p:sldId id="331" r:id="rId15"/>
    <p:sldId id="332" r:id="rId16"/>
    <p:sldId id="333" r:id="rId17"/>
    <p:sldId id="334" r:id="rId18"/>
    <p:sldId id="338" r:id="rId19"/>
    <p:sldId id="336" r:id="rId20"/>
    <p:sldId id="337" r:id="rId21"/>
    <p:sldId id="262" r:id="rId22"/>
    <p:sldId id="263" r:id="rId23"/>
    <p:sldId id="264" r:id="rId24"/>
    <p:sldId id="320" r:id="rId25"/>
    <p:sldId id="316" r:id="rId26"/>
    <p:sldId id="317" r:id="rId27"/>
    <p:sldId id="318" r:id="rId28"/>
    <p:sldId id="31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2"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6EFE8C-CE8A-4F31-BF47-67FDB27C5F5A}"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9008D-27DC-4A3C-8325-5CF3BBC550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lstStyle/>
          <a:p>
            <a:pPr>
              <a:defRPr/>
            </a:pPr>
            <a:r>
              <a:rPr lang="en-US" b="1" dirty="0" err="1" smtClean="0">
                <a:latin typeface="+mn-lt"/>
                <a:cs typeface="+mn-cs"/>
              </a:rPr>
              <a:t>Scalability</a:t>
            </a:r>
            <a:r>
              <a:rPr lang="en-US" dirty="0" err="1" smtClean="0">
                <a:latin typeface="+mn-lt"/>
                <a:cs typeface="+mn-cs"/>
              </a:rPr>
              <a:t>Infrastructure</a:t>
            </a:r>
            <a:r>
              <a:rPr lang="en-US" dirty="0" smtClean="0">
                <a:latin typeface="+mn-lt"/>
                <a:cs typeface="+mn-cs"/>
              </a:rPr>
              <a:t> capacity allows for traffic spikes and minimizes delays.</a:t>
            </a:r>
          </a:p>
          <a:p>
            <a:pPr>
              <a:defRPr/>
            </a:pPr>
            <a:r>
              <a:rPr lang="en-US" b="1" dirty="0" err="1" smtClean="0">
                <a:latin typeface="+mn-lt"/>
                <a:cs typeface="+mn-cs"/>
              </a:rPr>
              <a:t>Resiliency</a:t>
            </a:r>
            <a:r>
              <a:rPr lang="en-US" dirty="0" err="1" smtClean="0">
                <a:latin typeface="+mn-lt"/>
                <a:cs typeface="+mn-cs"/>
              </a:rPr>
              <a:t>Cloud</a:t>
            </a:r>
            <a:r>
              <a:rPr lang="en-US" dirty="0" smtClean="0">
                <a:latin typeface="+mn-lt"/>
                <a:cs typeface="+mn-cs"/>
              </a:rPr>
              <a:t> providers have mirrored solutions to minimize downtime in the event of a disaster. This type of resiliency can give businesses the sustainability they need during unanticipated events.</a:t>
            </a:r>
          </a:p>
          <a:p>
            <a:pPr>
              <a:defRPr/>
            </a:pPr>
            <a:r>
              <a:rPr lang="en-US" dirty="0" smtClean="0"/>
              <a:t>Homogeneity: </a:t>
            </a:r>
            <a:r>
              <a:rPr lang="en-US" dirty="0" smtClean="0">
                <a:latin typeface="+mn-lt"/>
                <a:cs typeface="+mn-cs"/>
              </a:rPr>
              <a:t>No matter which cloud provider and architecture an organization uses, an open cloud will make it easy for them to work with other groups, even if those other groups choose different providers and architectures.</a:t>
            </a:r>
          </a:p>
          <a:p>
            <a:pPr>
              <a:defRPr/>
            </a:pPr>
            <a:r>
              <a:rPr lang="en-US" i="1" dirty="0" smtClean="0">
                <a:latin typeface="+mn-lt"/>
                <a:cs typeface="+mn-cs"/>
              </a:rPr>
              <a:t>On-demand self-service.</a:t>
            </a:r>
            <a:r>
              <a:rPr lang="en-US" dirty="0" smtClean="0">
                <a:latin typeface="+mn-lt"/>
                <a:cs typeface="+mn-cs"/>
              </a:rPr>
              <a:t> A consumer can unilaterally provision computing capabilities, such as server time and network storage, as needed automatically without requiring human interaction with each service’s provider. </a:t>
            </a:r>
          </a:p>
          <a:p>
            <a:pPr>
              <a:defRPr/>
            </a:pPr>
            <a:r>
              <a:rPr lang="en-US" i="1" dirty="0" smtClean="0">
                <a:latin typeface="+mn-lt"/>
                <a:cs typeface="+mn-cs"/>
              </a:rPr>
              <a:t>Broad network access.</a:t>
            </a:r>
            <a:r>
              <a:rPr lang="en-US" dirty="0" smtClean="0">
                <a:latin typeface="+mn-lt"/>
                <a:cs typeface="+mn-cs"/>
              </a:rPr>
              <a:t> Capabilities are available over the network and accessed through standard mechanisms that promote use by heterogeneous thin or thick client platforms (e.g., mobile phones, laptops, and PDAs).</a:t>
            </a:r>
          </a:p>
          <a:p>
            <a:pPr>
              <a:defRPr/>
            </a:pPr>
            <a:r>
              <a:rPr lang="en-US" i="1" dirty="0" smtClean="0">
                <a:latin typeface="+mn-lt"/>
                <a:cs typeface="+mn-cs"/>
              </a:rPr>
              <a:t>Resource pooling.</a:t>
            </a:r>
            <a:r>
              <a:rPr lang="en-US" dirty="0" smtClean="0">
                <a:latin typeface="+mn-lt"/>
                <a:cs typeface="+mn-cs"/>
              </a:rPr>
              <a:t> Multi-tenant model..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network bandwidth, and virtual machines.</a:t>
            </a:r>
          </a:p>
          <a:p>
            <a:pPr>
              <a:defRPr/>
            </a:pPr>
            <a:r>
              <a:rPr lang="en-US" i="1" dirty="0" smtClean="0">
                <a:latin typeface="+mn-lt"/>
                <a:cs typeface="+mn-cs"/>
              </a:rPr>
              <a:t>Rapid elasticity.</a:t>
            </a:r>
            <a:r>
              <a:rPr lang="en-US" dirty="0" smtClean="0">
                <a:latin typeface="+mn-lt"/>
                <a:cs typeface="+mn-cs"/>
              </a:rPr>
              <a:t> 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p>
          <a:p>
            <a:pPr>
              <a:defRPr/>
            </a:pPr>
            <a:r>
              <a:rPr lang="en-US" i="1" dirty="0" smtClean="0">
                <a:latin typeface="+mn-lt"/>
                <a:cs typeface="+mn-cs"/>
              </a:rPr>
              <a:t>Measured Service.</a:t>
            </a:r>
            <a:r>
              <a:rPr lang="en-US" dirty="0" smtClean="0">
                <a:latin typeface="+mn-lt"/>
                <a:cs typeface="+mn-cs"/>
              </a:rPr>
              <a:t> Cloud systems automatically control and optimize resource use by leveraging a metering capability at some level of abstraction appropriate to the type of service (e.g., storage, processing, bandwidth, and active user accounts). </a:t>
            </a:r>
          </a:p>
          <a:p>
            <a:pPr>
              <a:defRPr/>
            </a:pPr>
            <a:endParaRPr lang="en-US" dirty="0"/>
          </a:p>
        </p:txBody>
      </p:sp>
      <p:sp>
        <p:nvSpPr>
          <p:cNvPr id="122884" name="Slide Number Placeholder 3"/>
          <p:cNvSpPr>
            <a:spLocks noGrp="1"/>
          </p:cNvSpPr>
          <p:nvPr>
            <p:ph type="sldNum" sz="quarter" idx="5"/>
          </p:nvPr>
        </p:nvSpPr>
        <p:spPr>
          <a:noFill/>
        </p:spPr>
        <p:txBody>
          <a:bodyPr/>
          <a:lstStyle/>
          <a:p>
            <a:fld id="{9A222BCF-0104-4745-8E2C-0D3EDC2EEDB9}" type="slidenum">
              <a:rPr lang="en-US" smtClean="0">
                <a:latin typeface="Arial" pitchFamily="34" charset="0"/>
                <a:cs typeface="Arial" pitchFamily="34" charset="0"/>
              </a:rPr>
              <a:pPr/>
              <a:t>2</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6"/>
          <p:cNvSpPr>
            <a:spLocks noGrp="1"/>
          </p:cNvSpPr>
          <p:nvPr>
            <p:ph type="subTitle" idx="1"/>
          </p:nvPr>
        </p:nvSpPr>
        <p:spPr>
          <a:xfrm>
            <a:off x="1447801" y="2286001"/>
            <a:ext cx="3063875" cy="512763"/>
          </a:xfrm>
        </p:spPr>
        <p:txBody>
          <a:bodyPr>
            <a:normAutofit fontScale="92500" lnSpcReduction="10000"/>
          </a:bodyPr>
          <a:lstStyle/>
          <a:p>
            <a:r>
              <a:rPr lang="en-US" dirty="0" smtClean="0"/>
              <a:t>Conventional</a:t>
            </a:r>
            <a:endParaRPr lang="en-US" dirty="0" smtClean="0"/>
          </a:p>
        </p:txBody>
      </p:sp>
      <p:sp>
        <p:nvSpPr>
          <p:cNvPr id="39939" name="Content Placeholder 7"/>
          <p:cNvSpPr>
            <a:spLocks noGrp="1"/>
          </p:cNvSpPr>
          <p:nvPr>
            <p:ph sz="half" idx="4294967295"/>
          </p:nvPr>
        </p:nvSpPr>
        <p:spPr>
          <a:xfrm>
            <a:off x="990600" y="3048000"/>
            <a:ext cx="4191000" cy="3657600"/>
          </a:xfrm>
        </p:spPr>
        <p:txBody>
          <a:bodyPr/>
          <a:lstStyle/>
          <a:p>
            <a:r>
              <a:rPr lang="en-US" sz="2800" dirty="0" smtClean="0"/>
              <a:t>Manually Provisioned</a:t>
            </a:r>
          </a:p>
          <a:p>
            <a:r>
              <a:rPr lang="en-US" sz="2800" dirty="0" smtClean="0"/>
              <a:t>Dedicated Hardware</a:t>
            </a:r>
          </a:p>
          <a:p>
            <a:r>
              <a:rPr lang="en-US" sz="2800" dirty="0" smtClean="0"/>
              <a:t>Fixed Capacity</a:t>
            </a:r>
          </a:p>
          <a:p>
            <a:r>
              <a:rPr lang="en-US" sz="2800" dirty="0" smtClean="0"/>
              <a:t>Pay for Capacity </a:t>
            </a:r>
          </a:p>
          <a:p>
            <a:r>
              <a:rPr lang="en-US" sz="2800" dirty="0" smtClean="0"/>
              <a:t>Capital &amp; Operational Expenses</a:t>
            </a:r>
          </a:p>
          <a:p>
            <a:pPr>
              <a:buFont typeface="Wingdings 2" pitchFamily="18" charset="2"/>
              <a:buNone/>
            </a:pPr>
            <a:endParaRPr lang="en-US" sz="2800" dirty="0" smtClean="0"/>
          </a:p>
        </p:txBody>
      </p:sp>
      <p:sp>
        <p:nvSpPr>
          <p:cNvPr id="39940" name="Text Placeholder 8"/>
          <p:cNvSpPr>
            <a:spLocks noGrp="1"/>
          </p:cNvSpPr>
          <p:nvPr>
            <p:ph type="body" sz="quarter" idx="4294967295"/>
          </p:nvPr>
        </p:nvSpPr>
        <p:spPr>
          <a:xfrm>
            <a:off x="6400801" y="2133601"/>
            <a:ext cx="2562225" cy="639763"/>
          </a:xfrm>
        </p:spPr>
        <p:txBody>
          <a:bodyPr>
            <a:normAutofit/>
          </a:bodyPr>
          <a:lstStyle/>
          <a:p>
            <a:pPr marL="82550" indent="0">
              <a:buFont typeface="Wingdings 2" pitchFamily="18" charset="2"/>
              <a:buNone/>
            </a:pPr>
            <a:r>
              <a:rPr lang="en-US" dirty="0" smtClean="0"/>
              <a:t>Cloud</a:t>
            </a:r>
            <a:endParaRPr lang="en-US" dirty="0" smtClean="0"/>
          </a:p>
        </p:txBody>
      </p:sp>
      <p:sp>
        <p:nvSpPr>
          <p:cNvPr id="39941" name="Content Placeholder 9"/>
          <p:cNvSpPr>
            <a:spLocks noGrp="1"/>
          </p:cNvSpPr>
          <p:nvPr>
            <p:ph sz="quarter" idx="4294967295"/>
          </p:nvPr>
        </p:nvSpPr>
        <p:spPr>
          <a:xfrm>
            <a:off x="5334000" y="3048000"/>
            <a:ext cx="3657600" cy="3657600"/>
          </a:xfrm>
        </p:spPr>
        <p:txBody>
          <a:bodyPr/>
          <a:lstStyle/>
          <a:p>
            <a:r>
              <a:rPr lang="en-US" sz="2800" dirty="0" smtClean="0"/>
              <a:t>Self-provisioned</a:t>
            </a:r>
          </a:p>
          <a:p>
            <a:r>
              <a:rPr lang="en-US" sz="2800" dirty="0" smtClean="0"/>
              <a:t>Shared Hardware</a:t>
            </a:r>
          </a:p>
          <a:p>
            <a:r>
              <a:rPr lang="en-US" sz="2800" dirty="0" smtClean="0"/>
              <a:t>Elastic Capacity</a:t>
            </a:r>
          </a:p>
          <a:p>
            <a:r>
              <a:rPr lang="en-US" sz="2800" dirty="0" smtClean="0"/>
              <a:t>Pay for Use</a:t>
            </a:r>
          </a:p>
          <a:p>
            <a:r>
              <a:rPr lang="en-US" sz="2800" dirty="0" smtClean="0"/>
              <a:t>Operational Expenses</a:t>
            </a:r>
          </a:p>
        </p:txBody>
      </p:sp>
      <p:sp>
        <p:nvSpPr>
          <p:cNvPr id="11" name="TextBox 10"/>
          <p:cNvSpPr txBox="1">
            <a:spLocks/>
          </p:cNvSpPr>
          <p:nvPr/>
        </p:nvSpPr>
        <p:spPr>
          <a:xfrm>
            <a:off x="762002" y="304801"/>
            <a:ext cx="6841487" cy="1508105"/>
          </a:xfrm>
          <a:prstGeom prst="rect">
            <a:avLst/>
          </a:prstGeom>
          <a:noFill/>
          <a:effectLst/>
          <a:scene3d>
            <a:camera prst="orthographicFront"/>
            <a:lightRig rig="threePt" dir="t"/>
          </a:scene3d>
          <a:sp3d>
            <a:bevelT w="0"/>
          </a:sp3d>
        </p:spPr>
        <p:txBody>
          <a:bodyPr anchor="b">
            <a:spAutoFit/>
          </a:bodyPr>
          <a:lstStyle/>
          <a:p>
            <a:pPr algn="ctr">
              <a:spcAft>
                <a:spcPts val="600"/>
              </a:spcAft>
              <a:defRPr/>
            </a:pPr>
            <a:r>
              <a:rPr lang="en-US" sz="3200" b="1" dirty="0">
                <a:latin typeface="Helvetica" charset="0"/>
                <a:cs typeface="Helvetica" charset="0"/>
              </a:rPr>
              <a:t>Conventional Computing</a:t>
            </a:r>
            <a:br>
              <a:rPr lang="en-US" sz="3200" b="1" dirty="0">
                <a:latin typeface="Helvetica" charset="0"/>
                <a:cs typeface="Helvetica" charset="0"/>
              </a:rPr>
            </a:br>
            <a:r>
              <a:rPr lang="en-US" sz="2800" b="1" dirty="0">
                <a:latin typeface="Helvetica" charset="0"/>
                <a:cs typeface="Helvetica" charset="0"/>
              </a:rPr>
              <a:t>vs.</a:t>
            </a:r>
            <a:br>
              <a:rPr lang="en-US" sz="2800" b="1" dirty="0">
                <a:latin typeface="Helvetica" charset="0"/>
                <a:cs typeface="Helvetica" charset="0"/>
              </a:rPr>
            </a:br>
            <a:r>
              <a:rPr lang="en-US" sz="3200" b="1" dirty="0">
                <a:latin typeface="Helvetica" charset="0"/>
                <a:cs typeface="Helvetica" charset="0"/>
              </a:rPr>
              <a:t>Cloud Computing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304800"/>
            <a:ext cx="8229600" cy="5867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457200"/>
            <a:ext cx="8229600" cy="563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304800"/>
            <a:ext cx="8229600" cy="58673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XaaS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endParaRPr lang="en-US" b="1" dirty="0" smtClean="0"/>
          </a:p>
          <a:p>
            <a:r>
              <a:rPr lang="en-US" dirty="0" smtClean="0"/>
              <a:t>Combination </a:t>
            </a:r>
            <a:r>
              <a:rPr lang="en-US" dirty="0" smtClean="0"/>
              <a:t>of Service-Oriented Infrastructure (SOI) and cloud computing realizes to </a:t>
            </a:r>
            <a:r>
              <a:rPr lang="en-US" dirty="0" err="1" smtClean="0"/>
              <a:t>XaaS</a:t>
            </a:r>
            <a:r>
              <a:rPr lang="en-US" dirty="0" smtClean="0"/>
              <a:t>. </a:t>
            </a:r>
          </a:p>
          <a:p>
            <a:r>
              <a:rPr lang="en-US" dirty="0" smtClean="0"/>
              <a:t>X </a:t>
            </a:r>
            <a:r>
              <a:rPr lang="en-US" dirty="0" smtClean="0"/>
              <a:t>as a Service (</a:t>
            </a:r>
            <a:r>
              <a:rPr lang="en-US" dirty="0" err="1" smtClean="0"/>
              <a:t>XaaS</a:t>
            </a:r>
            <a:r>
              <a:rPr lang="en-US" dirty="0" smtClean="0"/>
              <a:t>) is a generalization for cloud-related services </a:t>
            </a:r>
          </a:p>
          <a:p>
            <a:r>
              <a:rPr lang="en-US" dirty="0" err="1" smtClean="0"/>
              <a:t>XaaS</a:t>
            </a:r>
            <a:r>
              <a:rPr lang="en-US" dirty="0" smtClean="0"/>
              <a:t> </a:t>
            </a:r>
            <a:r>
              <a:rPr lang="en-US" dirty="0" smtClean="0"/>
              <a:t>stands for "anything as a service" or "everything as a service“ </a:t>
            </a:r>
          </a:p>
          <a:p>
            <a:r>
              <a:rPr lang="en-US" dirty="0" err="1" smtClean="0"/>
              <a:t>XaaS</a:t>
            </a:r>
            <a:r>
              <a:rPr lang="en-US" dirty="0" smtClean="0"/>
              <a:t> </a:t>
            </a:r>
            <a:r>
              <a:rPr lang="en-US" dirty="0" smtClean="0"/>
              <a:t>refers to an increasing number of services that are delivered over the Internet rather than provided locally or on-site </a:t>
            </a:r>
          </a:p>
          <a:p>
            <a:r>
              <a:rPr lang="en-US" dirty="0" err="1" smtClean="0"/>
              <a:t>XaaS</a:t>
            </a:r>
            <a:r>
              <a:rPr lang="en-US" dirty="0" smtClean="0"/>
              <a:t> </a:t>
            </a:r>
            <a:r>
              <a:rPr lang="en-US" dirty="0" smtClean="0"/>
              <a:t>is the essence of cloud computing. </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Public Cloud Model</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177527" y="1600200"/>
            <a:ext cx="678894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Private Cloud</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47737" y="1762919"/>
            <a:ext cx="7248525" cy="420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Hybrid cloud Model</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760762"/>
            <a:ext cx="8229600" cy="42048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 of Following Deployment Model</a:t>
            </a:r>
            <a:endParaRPr lang="en-US" dirty="0"/>
          </a:p>
        </p:txBody>
      </p:sp>
      <p:graphicFrame>
        <p:nvGraphicFramePr>
          <p:cNvPr id="4" name="Content Placeholder 3"/>
          <p:cNvGraphicFramePr>
            <a:graphicFrameLocks noGrp="1"/>
          </p:cNvGraphicFramePr>
          <p:nvPr>
            <p:ph idx="1"/>
          </p:nvPr>
        </p:nvGraphicFramePr>
        <p:xfrm>
          <a:off x="1447800" y="2057400"/>
          <a:ext cx="6172200" cy="2473960"/>
        </p:xfrm>
        <a:graphic>
          <a:graphicData uri="http://schemas.openxmlformats.org/drawingml/2006/table">
            <a:tbl>
              <a:tblPr firstRow="1" bandRow="1">
                <a:tableStyleId>{5C22544A-7EE6-4342-B048-85BDC9FD1C3A}</a:tableStyleId>
              </a:tblPr>
              <a:tblGrid>
                <a:gridCol w="2057400"/>
                <a:gridCol w="2057400"/>
                <a:gridCol w="2057400"/>
              </a:tblGrid>
              <a:tr h="370840">
                <a:tc>
                  <a:txBody>
                    <a:bodyPr/>
                    <a:lstStyle/>
                    <a:p>
                      <a:r>
                        <a:rPr lang="en-US" dirty="0" smtClean="0"/>
                        <a:t>Public Cloud+</a:t>
                      </a:r>
                      <a:endParaRPr lang="en-US" dirty="0"/>
                    </a:p>
                  </a:txBody>
                  <a:tcPr/>
                </a:tc>
                <a:tc>
                  <a:txBody>
                    <a:bodyPr/>
                    <a:lstStyle/>
                    <a:p>
                      <a:r>
                        <a:rPr lang="en-US" dirty="0" smtClean="0"/>
                        <a:t>Private Cloud</a:t>
                      </a:r>
                      <a:endParaRPr lang="en-US" dirty="0"/>
                    </a:p>
                  </a:txBody>
                  <a:tcPr/>
                </a:tc>
                <a:tc>
                  <a:txBody>
                    <a:bodyPr/>
                    <a:lstStyle/>
                    <a:p>
                      <a:r>
                        <a:rPr lang="en-US" dirty="0" smtClean="0"/>
                        <a:t>Hybrid Cloud</a:t>
                      </a:r>
                      <a:endParaRPr lang="en-US" dirty="0"/>
                    </a:p>
                  </a:txBody>
                  <a:tcPr/>
                </a:tc>
              </a:tr>
              <a:tr h="370840">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LOW SECURITY </a:t>
                      </a:r>
                    </a:p>
                    <a:p>
                      <a:endParaRPr lang="en-US" dirty="0"/>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RESTRICTED AREA </a:t>
                      </a:r>
                    </a:p>
                    <a:p>
                      <a:endParaRPr lang="en-US" dirty="0"/>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NETWORKING ISSUES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LESS CUSTOMIZABLE </a:t>
                      </a:r>
                    </a:p>
                    <a:p>
                      <a:endParaRPr lang="en-US" dirty="0"/>
                    </a:p>
                  </a:txBody>
                  <a:tcPr/>
                </a:tc>
                <a:tc>
                  <a:txBody>
                    <a:bodyPr/>
                    <a:lstStyle/>
                    <a:p>
                      <a:r>
                        <a:rPr lang="en-US" sz="1800" kern="1200" baseline="0" dirty="0" smtClean="0">
                          <a:solidFill>
                            <a:schemeClr val="dk1"/>
                          </a:solidFill>
                          <a:latin typeface="+mn-lt"/>
                          <a:ea typeface="+mn-ea"/>
                          <a:cs typeface="+mn-cs"/>
                        </a:rPr>
                        <a:t>LIMITED SCALABILITY </a:t>
                      </a:r>
                    </a:p>
                    <a:p>
                      <a:endParaRPr lang="en-US" dirty="0"/>
                    </a:p>
                  </a:txBody>
                  <a:tcPr/>
                </a:tc>
                <a:tc>
                  <a:txBody>
                    <a:bodyPr/>
                    <a:lstStyle/>
                    <a:p>
                      <a:r>
                        <a:rPr lang="en-US" sz="1800" kern="1200" baseline="0" dirty="0" smtClean="0">
                          <a:solidFill>
                            <a:schemeClr val="dk1"/>
                          </a:solidFill>
                          <a:latin typeface="+mn-lt"/>
                          <a:ea typeface="+mn-ea"/>
                          <a:cs typeface="+mn-cs"/>
                        </a:rPr>
                        <a:t>SECURITY COMPLIANCE </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Best Practice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16008" y="1600200"/>
            <a:ext cx="6111984"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Planning</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Following are the issues one must have to think about before opting </a:t>
            </a:r>
            <a:r>
              <a:rPr lang="en-US" dirty="0" smtClean="0"/>
              <a:t>Cloud Computing for organization: </a:t>
            </a:r>
            <a:endParaRPr lang="en-US" dirty="0" smtClean="0"/>
          </a:p>
          <a:p>
            <a:r>
              <a:rPr lang="en-US" dirty="0" smtClean="0"/>
              <a:t>Data Security and Privacy Requirement </a:t>
            </a:r>
          </a:p>
          <a:p>
            <a:r>
              <a:rPr lang="en-US" dirty="0" smtClean="0"/>
              <a:t>Budget Requirements </a:t>
            </a:r>
          </a:p>
          <a:p>
            <a:r>
              <a:rPr lang="en-US" dirty="0" smtClean="0"/>
              <a:t> Type of cloud - public, private or hybrid </a:t>
            </a:r>
          </a:p>
          <a:p>
            <a:r>
              <a:rPr lang="en-US" dirty="0" smtClean="0"/>
              <a:t>Data backup requirements </a:t>
            </a:r>
          </a:p>
          <a:p>
            <a:r>
              <a:rPr lang="en-US" dirty="0" smtClean="0"/>
              <a:t>Training requirements </a:t>
            </a:r>
          </a:p>
          <a:p>
            <a:r>
              <a:rPr lang="en-US" dirty="0" smtClean="0"/>
              <a:t> Dashboard and reporting requirements </a:t>
            </a:r>
          </a:p>
          <a:p>
            <a:r>
              <a:rPr lang="en-US" dirty="0" smtClean="0"/>
              <a:t>Client access requirements </a:t>
            </a:r>
          </a:p>
          <a:p>
            <a:r>
              <a:rPr lang="en-US" dirty="0" smtClean="0"/>
              <a:t>Data export requirements </a:t>
            </a:r>
          </a:p>
          <a:p>
            <a:endParaRPr lang="en-US" dirty="0" smtClean="0"/>
          </a:p>
          <a:p>
            <a:pPr>
              <a:buNone/>
            </a:pPr>
            <a:r>
              <a:rPr lang="en-US" dirty="0" smtClean="0"/>
              <a:t>To meet all of these requirements, it is necessary to have well-compiled planning.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76200"/>
            <a:ext cx="8610600" cy="1143000"/>
          </a:xfrm>
        </p:spPr>
        <p:txBody>
          <a:bodyPr/>
          <a:lstStyle/>
          <a:p>
            <a:pPr eaLnBrk="1" hangingPunct="1"/>
            <a:r>
              <a:rPr lang="en-US" sz="4000" smtClean="0"/>
              <a:t>Cloud Computing Characteristics</a:t>
            </a:r>
          </a:p>
        </p:txBody>
      </p:sp>
      <p:sp>
        <p:nvSpPr>
          <p:cNvPr id="43011" name="Slide Number Placeholder 5"/>
          <p:cNvSpPr>
            <a:spLocks noGrp="1"/>
          </p:cNvSpPr>
          <p:nvPr>
            <p:ph type="sldNum" sz="quarter" idx="11"/>
          </p:nvPr>
        </p:nvSpPr>
        <p:spPr>
          <a:xfrm>
            <a:off x="533400" y="6245225"/>
            <a:ext cx="5486400" cy="476250"/>
          </a:xfrm>
          <a:noFill/>
        </p:spPr>
        <p:txBody>
          <a:bodyPr/>
          <a:lstStyle/>
          <a:p>
            <a:pPr algn="ctr"/>
            <a:fld id="{1B055112-25E0-42FB-8745-3812482AA0BD}" type="slidenum">
              <a:rPr lang="en-US" sz="1200" b="1" i="1" smtClean="0">
                <a:solidFill>
                  <a:srgbClr val="0066FF"/>
                </a:solidFill>
                <a:latin typeface="Arial" pitchFamily="34" charset="0"/>
                <a:cs typeface="Arial" pitchFamily="34" charset="0"/>
              </a:rPr>
              <a:pPr algn="ctr"/>
              <a:t>2</a:t>
            </a:fld>
            <a:endParaRPr lang="en-US" sz="1200" b="1" i="1" smtClean="0">
              <a:solidFill>
                <a:srgbClr val="0066FF"/>
              </a:solidFill>
              <a:latin typeface="Arial" pitchFamily="34" charset="0"/>
              <a:cs typeface="Arial" pitchFamily="34" charset="0"/>
            </a:endParaRPr>
          </a:p>
        </p:txBody>
      </p:sp>
      <p:sp>
        <p:nvSpPr>
          <p:cNvPr id="5" name="TextBox 14"/>
          <p:cNvSpPr txBox="1">
            <a:spLocks noChangeArrowheads="1"/>
          </p:cNvSpPr>
          <p:nvPr/>
        </p:nvSpPr>
        <p:spPr bwMode="auto">
          <a:xfrm>
            <a:off x="995365" y="1219200"/>
            <a:ext cx="2993127" cy="369332"/>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smtClean="0">
                <a:solidFill>
                  <a:srgbClr val="990099"/>
                </a:solidFill>
                <a:cs typeface="Arial" charset="0"/>
              </a:rPr>
              <a:t>Common Characteristics:</a:t>
            </a:r>
          </a:p>
        </p:txBody>
      </p:sp>
      <p:sp>
        <p:nvSpPr>
          <p:cNvPr id="7" name="Rectangle 6"/>
          <p:cNvSpPr/>
          <p:nvPr/>
        </p:nvSpPr>
        <p:spPr bwMode="auto">
          <a:xfrm>
            <a:off x="895351" y="1828801"/>
            <a:ext cx="6553200" cy="1998663"/>
          </a:xfrm>
          <a:prstGeom prst="rect">
            <a:avLst/>
          </a:prstGeom>
          <a:solidFill>
            <a:schemeClr val="bg1"/>
          </a:solidFill>
          <a:ln w="25400" cap="flat" cmpd="sng" algn="ctr">
            <a:solidFill>
              <a:schemeClr val="bg1"/>
            </a:solidFill>
            <a:prstDash val="solid"/>
          </a:ln>
          <a:effectLst/>
        </p:spPr>
        <p:txBody>
          <a:bodyPr anchor="ctr"/>
          <a:lstStyle/>
          <a:p>
            <a:pPr algn="ctr" fontAlgn="auto">
              <a:spcBef>
                <a:spcPts val="0"/>
              </a:spcBef>
              <a:spcAft>
                <a:spcPts val="0"/>
              </a:spcAft>
              <a:defRPr/>
            </a:pPr>
            <a:endParaRPr lang="en-US" kern="0">
              <a:solidFill>
                <a:srgbClr val="FFFFFF"/>
              </a:solidFill>
              <a:latin typeface="Arial"/>
              <a:cs typeface="Arial" charset="0"/>
            </a:endParaRPr>
          </a:p>
        </p:txBody>
      </p:sp>
      <p:sp>
        <p:nvSpPr>
          <p:cNvPr id="8" name="Rounded Rectangle 7"/>
          <p:cNvSpPr/>
          <p:nvPr/>
        </p:nvSpPr>
        <p:spPr bwMode="auto">
          <a:xfrm>
            <a:off x="1047750" y="3311526"/>
            <a:ext cx="3043239"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Low Cost Software</a:t>
            </a:r>
          </a:p>
        </p:txBody>
      </p:sp>
      <p:sp>
        <p:nvSpPr>
          <p:cNvPr id="9" name="Rounded Rectangle 8"/>
          <p:cNvSpPr/>
          <p:nvPr/>
        </p:nvSpPr>
        <p:spPr bwMode="auto">
          <a:xfrm>
            <a:off x="1028701" y="2819401"/>
            <a:ext cx="3043239"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Virtualization</a:t>
            </a:r>
          </a:p>
        </p:txBody>
      </p:sp>
      <p:sp>
        <p:nvSpPr>
          <p:cNvPr id="10" name="Rounded Rectangle 9"/>
          <p:cNvSpPr/>
          <p:nvPr/>
        </p:nvSpPr>
        <p:spPr bwMode="auto">
          <a:xfrm>
            <a:off x="4246563" y="2819401"/>
            <a:ext cx="3041651"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Service Orientation</a:t>
            </a:r>
          </a:p>
        </p:txBody>
      </p:sp>
      <p:sp>
        <p:nvSpPr>
          <p:cNvPr id="11" name="Rounded Rectangle 10"/>
          <p:cNvSpPr/>
          <p:nvPr/>
        </p:nvSpPr>
        <p:spPr bwMode="auto">
          <a:xfrm>
            <a:off x="4246563" y="3298826"/>
            <a:ext cx="3041651"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Advanced Security</a:t>
            </a:r>
          </a:p>
        </p:txBody>
      </p:sp>
      <p:sp>
        <p:nvSpPr>
          <p:cNvPr id="12" name="Rounded Rectangle 11"/>
          <p:cNvSpPr/>
          <p:nvPr/>
        </p:nvSpPr>
        <p:spPr>
          <a:xfrm>
            <a:off x="1047750" y="2362201"/>
            <a:ext cx="3043239"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Homogeneity</a:t>
            </a:r>
          </a:p>
        </p:txBody>
      </p:sp>
      <p:sp>
        <p:nvSpPr>
          <p:cNvPr id="13" name="Rounded Rectangle 12"/>
          <p:cNvSpPr/>
          <p:nvPr/>
        </p:nvSpPr>
        <p:spPr>
          <a:xfrm>
            <a:off x="1047750" y="1917701"/>
            <a:ext cx="3043239"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Massive Scale</a:t>
            </a:r>
          </a:p>
        </p:txBody>
      </p:sp>
      <p:sp>
        <p:nvSpPr>
          <p:cNvPr id="14" name="Rounded Rectangle 13"/>
          <p:cNvSpPr/>
          <p:nvPr/>
        </p:nvSpPr>
        <p:spPr>
          <a:xfrm>
            <a:off x="4246563" y="1905001"/>
            <a:ext cx="3041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Resilient Computing</a:t>
            </a:r>
          </a:p>
        </p:txBody>
      </p:sp>
      <p:sp>
        <p:nvSpPr>
          <p:cNvPr id="15" name="Rounded Rectangle 14"/>
          <p:cNvSpPr/>
          <p:nvPr/>
        </p:nvSpPr>
        <p:spPr>
          <a:xfrm>
            <a:off x="4246563" y="2362201"/>
            <a:ext cx="3041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Geographic</a:t>
            </a:r>
            <a:r>
              <a:rPr lang="en-US" kern="0" dirty="0">
                <a:solidFill>
                  <a:srgbClr val="000000"/>
                </a:solidFill>
              </a:rPr>
              <a:t> </a:t>
            </a:r>
            <a:r>
              <a:rPr lang="en-US" b="1" kern="0" dirty="0">
                <a:solidFill>
                  <a:srgbClr val="000000"/>
                </a:solidFill>
              </a:rPr>
              <a:t>Distribution</a:t>
            </a:r>
          </a:p>
        </p:txBody>
      </p:sp>
      <p:sp>
        <p:nvSpPr>
          <p:cNvPr id="28" name="TextBox 14"/>
          <p:cNvSpPr txBox="1">
            <a:spLocks noChangeArrowheads="1"/>
          </p:cNvSpPr>
          <p:nvPr/>
        </p:nvSpPr>
        <p:spPr bwMode="auto">
          <a:xfrm>
            <a:off x="912814" y="4033838"/>
            <a:ext cx="3005951" cy="369332"/>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smtClean="0">
                <a:solidFill>
                  <a:srgbClr val="990099"/>
                </a:solidFill>
                <a:cs typeface="Arial" charset="0"/>
              </a:rPr>
              <a:t>Essential Characteristics:</a:t>
            </a:r>
          </a:p>
        </p:txBody>
      </p:sp>
      <p:sp>
        <p:nvSpPr>
          <p:cNvPr id="37" name="Rectangle 36"/>
          <p:cNvSpPr/>
          <p:nvPr/>
        </p:nvSpPr>
        <p:spPr bwMode="auto">
          <a:xfrm>
            <a:off x="995363" y="4724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kern="0">
              <a:solidFill>
                <a:srgbClr val="FFFFFF"/>
              </a:solidFill>
              <a:latin typeface="Arial"/>
              <a:cs typeface="Arial" charset="0"/>
            </a:endParaRPr>
          </a:p>
        </p:txBody>
      </p:sp>
      <p:sp>
        <p:nvSpPr>
          <p:cNvPr id="38" name="Rounded Rectangle 37"/>
          <p:cNvSpPr/>
          <p:nvPr/>
        </p:nvSpPr>
        <p:spPr bwMode="auto">
          <a:xfrm>
            <a:off x="1150939" y="5557839"/>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Shared/Pool Resources</a:t>
            </a:r>
          </a:p>
        </p:txBody>
      </p:sp>
      <p:sp>
        <p:nvSpPr>
          <p:cNvPr id="39" name="Rounded Rectangle 38"/>
          <p:cNvSpPr/>
          <p:nvPr/>
        </p:nvSpPr>
        <p:spPr bwMode="auto">
          <a:xfrm>
            <a:off x="1150939" y="5173664"/>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Broad</a:t>
            </a:r>
            <a:r>
              <a:rPr lang="en-US" kern="0" dirty="0">
                <a:solidFill>
                  <a:srgbClr val="000000"/>
                </a:solidFill>
              </a:rPr>
              <a:t> </a:t>
            </a:r>
            <a:r>
              <a:rPr lang="en-US" b="1" kern="0" dirty="0">
                <a:solidFill>
                  <a:srgbClr val="000000"/>
                </a:solidFill>
              </a:rPr>
              <a:t>Network</a:t>
            </a:r>
            <a:r>
              <a:rPr lang="en-US" kern="0" dirty="0">
                <a:solidFill>
                  <a:srgbClr val="000000"/>
                </a:solidFill>
              </a:rPr>
              <a:t> </a:t>
            </a:r>
            <a:r>
              <a:rPr lang="en-US" b="1" kern="0" dirty="0">
                <a:solidFill>
                  <a:srgbClr val="000000"/>
                </a:solidFill>
              </a:rPr>
              <a:t>Access</a:t>
            </a:r>
          </a:p>
        </p:txBody>
      </p:sp>
      <p:sp>
        <p:nvSpPr>
          <p:cNvPr id="40" name="Rounded Rectangle 39"/>
          <p:cNvSpPr/>
          <p:nvPr/>
        </p:nvSpPr>
        <p:spPr bwMode="auto">
          <a:xfrm>
            <a:off x="4349750" y="5173664"/>
            <a:ext cx="3043239"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Scalable and Elastic</a:t>
            </a:r>
          </a:p>
        </p:txBody>
      </p:sp>
      <p:sp>
        <p:nvSpPr>
          <p:cNvPr id="41" name="Rounded Rectangle 40"/>
          <p:cNvSpPr/>
          <p:nvPr/>
        </p:nvSpPr>
        <p:spPr bwMode="auto">
          <a:xfrm>
            <a:off x="4349750" y="5557839"/>
            <a:ext cx="3043239"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Metered by Use</a:t>
            </a:r>
          </a:p>
        </p:txBody>
      </p:sp>
      <p:sp>
        <p:nvSpPr>
          <p:cNvPr id="42" name="Rounded Rectangle 41"/>
          <p:cNvSpPr/>
          <p:nvPr/>
        </p:nvSpPr>
        <p:spPr bwMode="auto">
          <a:xfrm>
            <a:off x="1139825" y="4768850"/>
            <a:ext cx="6242051"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kern="0" dirty="0">
                <a:solidFill>
                  <a:srgbClr val="000000"/>
                </a:solidFill>
              </a:rPr>
              <a:t>On Demand Self-Service</a:t>
            </a:r>
          </a:p>
        </p:txBody>
      </p:sp>
      <p:sp>
        <p:nvSpPr>
          <p:cNvPr id="43029" name="TextBox 24"/>
          <p:cNvSpPr txBox="1">
            <a:spLocks noChangeArrowheads="1"/>
          </p:cNvSpPr>
          <p:nvPr/>
        </p:nvSpPr>
        <p:spPr bwMode="auto">
          <a:xfrm>
            <a:off x="457200" y="6400800"/>
            <a:ext cx="5708651" cy="230832"/>
          </a:xfrm>
          <a:prstGeom prst="rect">
            <a:avLst/>
          </a:prstGeom>
          <a:noFill/>
          <a:ln w="9525">
            <a:noFill/>
            <a:miter lim="800000"/>
            <a:headEnd/>
            <a:tailEnd/>
          </a:ln>
        </p:spPr>
        <p:txBody>
          <a:bodyPr>
            <a:spAutoFit/>
          </a:bodyPr>
          <a:lstStyle/>
          <a:p>
            <a:pPr algn="ctr"/>
            <a:r>
              <a:rPr lang="en-US" sz="900">
                <a:solidFill>
                  <a:schemeClr val="bg1"/>
                </a:solidFill>
              </a:rPr>
              <a:t>Adopted from: Effectively and Securely Using the Cloud Computing Paradigm by peter Mell, Tim Grance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500"/>
                                        <p:tgtEl>
                                          <p:spTgt spid="12"/>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500"/>
                                        <p:tgtEl>
                                          <p:spTgt spid="9"/>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500"/>
                                        <p:tgtEl>
                                          <p:spTgt spid="8"/>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500"/>
                                        <p:tgtEl>
                                          <p:spTgt spid="14"/>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500"/>
                                        <p:tgtEl>
                                          <p:spTgt spid="15"/>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500"/>
                                        <p:tgtEl>
                                          <p:spTgt spid="10"/>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circle(in)">
                                      <p:cBhvr>
                                        <p:cTn id="40" dur="500"/>
                                        <p:tgtEl>
                                          <p:spTgt spid="42"/>
                                        </p:tgtEl>
                                      </p:cBhvr>
                                    </p:animEffect>
                                  </p:childTnLst>
                                </p:cTn>
                              </p:par>
                            </p:childTnLst>
                          </p:cTn>
                        </p:par>
                        <p:par>
                          <p:cTn id="41" fill="hold">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ircle(in)">
                                      <p:cBhvr>
                                        <p:cTn id="44" dur="500"/>
                                        <p:tgtEl>
                                          <p:spTgt spid="39"/>
                                        </p:tgtEl>
                                      </p:cBhvr>
                                    </p:animEffect>
                                  </p:childTnLst>
                                </p:cTn>
                              </p:par>
                            </p:childTnLst>
                          </p:cTn>
                        </p:par>
                        <p:par>
                          <p:cTn id="45" fill="hold">
                            <p:stCondLst>
                              <p:cond delay="1000"/>
                            </p:stCondLst>
                            <p:childTnLst>
                              <p:par>
                                <p:cTn id="46" presetID="6" presetClass="entr" presetSubtype="16"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circle(in)">
                                      <p:cBhvr>
                                        <p:cTn id="48" dur="500"/>
                                        <p:tgtEl>
                                          <p:spTgt spid="38"/>
                                        </p:tgtEl>
                                      </p:cBhvr>
                                    </p:animEffect>
                                  </p:childTnLst>
                                </p:cTn>
                              </p:par>
                            </p:childTnLst>
                          </p:cTn>
                        </p:par>
                        <p:par>
                          <p:cTn id="49" fill="hold">
                            <p:stCondLst>
                              <p:cond delay="1500"/>
                            </p:stCondLst>
                            <p:childTnLst>
                              <p:par>
                                <p:cTn id="50" presetID="6" presetClass="entr" presetSubtype="16"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500"/>
                                        <p:tgtEl>
                                          <p:spTgt spid="40"/>
                                        </p:tgtEl>
                                      </p:cBhvr>
                                    </p:animEffect>
                                  </p:childTnLst>
                                </p:cTn>
                              </p:par>
                            </p:childTnLst>
                          </p:cTn>
                        </p:par>
                        <p:par>
                          <p:cTn id="53" fill="hold">
                            <p:stCondLst>
                              <p:cond delay="2000"/>
                            </p:stCondLst>
                            <p:childTnLst>
                              <p:par>
                                <p:cTn id="54" presetID="6" presetClass="entr" presetSubtype="1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ircle(in)">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38" grpId="0" animBg="1"/>
      <p:bldP spid="39" grpId="0" animBg="1"/>
      <p:bldP spid="40" grpId="0" animBg="1"/>
      <p:bldP spid="41" grpId="0" animBg="1"/>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There are two steps to perform this analysis: </a:t>
            </a:r>
          </a:p>
          <a:p>
            <a:r>
              <a:rPr lang="en-US" dirty="0" smtClean="0"/>
              <a:t> Cloud Computing Value Proposition </a:t>
            </a:r>
          </a:p>
          <a:p>
            <a:r>
              <a:rPr lang="en-US" dirty="0" smtClean="0"/>
              <a:t>Cloud Computing Strategy Planning </a:t>
            </a:r>
          </a:p>
          <a:p>
            <a:endParaRPr lang="en-US" dirty="0" smtClean="0"/>
          </a:p>
          <a:p>
            <a:r>
              <a:rPr lang="en-US" dirty="0" smtClean="0"/>
              <a:t>CLOUD COMPUTING VALUE PROPOSITION </a:t>
            </a:r>
          </a:p>
          <a:p>
            <a:r>
              <a:rPr lang="en-US" dirty="0" smtClean="0"/>
              <a:t>In this, we analyze the factors influencing the customers when applying cloud computing mode and target the key problems they wish to solve. These key factors are: </a:t>
            </a:r>
          </a:p>
          <a:p>
            <a:r>
              <a:rPr lang="en-US" dirty="0" smtClean="0"/>
              <a:t>IT </a:t>
            </a:r>
            <a:r>
              <a:rPr lang="en-US" dirty="0" smtClean="0"/>
              <a:t>management simplification </a:t>
            </a:r>
          </a:p>
          <a:p>
            <a:r>
              <a:rPr lang="en-US" dirty="0" smtClean="0"/>
              <a:t> </a:t>
            </a:r>
            <a:r>
              <a:rPr lang="en-US" dirty="0" smtClean="0"/>
              <a:t>operation and maintenance cost reduction </a:t>
            </a:r>
          </a:p>
          <a:p>
            <a:r>
              <a:rPr lang="en-US" dirty="0" smtClean="0"/>
              <a:t>business </a:t>
            </a:r>
            <a:r>
              <a:rPr lang="en-US" dirty="0" smtClean="0"/>
              <a:t>mode innovation </a:t>
            </a:r>
          </a:p>
          <a:p>
            <a:r>
              <a:rPr lang="en-US" dirty="0" smtClean="0"/>
              <a:t> </a:t>
            </a:r>
            <a:r>
              <a:rPr lang="en-US" dirty="0" smtClean="0"/>
              <a:t>low cost outsourcing hosting </a:t>
            </a:r>
          </a:p>
          <a:p>
            <a:r>
              <a:rPr lang="en-US" dirty="0" smtClean="0"/>
              <a:t> </a:t>
            </a:r>
            <a:r>
              <a:rPr lang="en-US" dirty="0" smtClean="0"/>
              <a:t>high service quality outsourcing hosting. </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MULTI-TENANCY</a:t>
            </a:r>
          </a:p>
        </p:txBody>
      </p:sp>
      <p:sp>
        <p:nvSpPr>
          <p:cNvPr id="55299" name="Rounded Rectangle 3"/>
          <p:cNvSpPr>
            <a:spLocks noChangeArrowheads="1"/>
          </p:cNvSpPr>
          <p:nvPr/>
        </p:nvSpPr>
        <p:spPr bwMode="auto">
          <a:xfrm>
            <a:off x="533400" y="1600200"/>
            <a:ext cx="8305800" cy="3962400"/>
          </a:xfrm>
          <a:prstGeom prst="roundRect">
            <a:avLst>
              <a:gd name="adj" fmla="val 16667"/>
            </a:avLst>
          </a:prstGeom>
          <a:solidFill>
            <a:schemeClr val="bg1"/>
          </a:solidFill>
          <a:ln w="25400" algn="ctr">
            <a:solidFill>
              <a:srgbClr val="26697A"/>
            </a:solidFill>
            <a:round/>
            <a:headEnd/>
            <a:tailEnd/>
          </a:ln>
        </p:spPr>
        <p:txBody>
          <a:bodyPr anchor="ctr"/>
          <a:lstStyle/>
          <a:p>
            <a:pPr algn="just">
              <a:spcAft>
                <a:spcPts val="600"/>
              </a:spcAft>
              <a:buFont typeface="Wingdings" pitchFamily="2" charset="2"/>
              <a:buChar char="Ø"/>
            </a:pPr>
            <a:r>
              <a:rPr lang="en-US" sz="2800">
                <a:solidFill>
                  <a:srgbClr val="990099"/>
                </a:solidFill>
                <a:latin typeface="Gill Sans MT" pitchFamily="34" charset="0"/>
              </a:rPr>
              <a:t> Multi-tenancy is an architectural pattern </a:t>
            </a:r>
          </a:p>
          <a:p>
            <a:pPr algn="just">
              <a:spcAft>
                <a:spcPts val="600"/>
              </a:spcAft>
              <a:buFont typeface="Wingdings" pitchFamily="2" charset="2"/>
              <a:buChar char="Ø"/>
            </a:pPr>
            <a:r>
              <a:rPr lang="en-US" sz="2800">
                <a:latin typeface="Gill Sans MT" pitchFamily="34" charset="0"/>
              </a:rPr>
              <a:t> A single instance of the software is run on the service provider’s infrastructure</a:t>
            </a:r>
          </a:p>
          <a:p>
            <a:pPr algn="just">
              <a:spcAft>
                <a:spcPts val="600"/>
              </a:spcAft>
              <a:buFont typeface="Wingdings" pitchFamily="2" charset="2"/>
              <a:buChar char="Ø"/>
            </a:pPr>
            <a:r>
              <a:rPr lang="en-US" sz="2800">
                <a:solidFill>
                  <a:srgbClr val="990099"/>
                </a:solidFill>
                <a:latin typeface="Gill Sans MT" pitchFamily="34" charset="0"/>
              </a:rPr>
              <a:t> Multiple tenants access the same instance. </a:t>
            </a:r>
          </a:p>
          <a:p>
            <a:pPr algn="just">
              <a:spcAft>
                <a:spcPts val="600"/>
              </a:spcAft>
              <a:buFont typeface="Wingdings" pitchFamily="2" charset="2"/>
              <a:buChar char="Ø"/>
            </a:pPr>
            <a:r>
              <a:rPr lang="en-US" sz="2800">
                <a:latin typeface="Gill Sans MT" pitchFamily="34" charset="0"/>
              </a:rPr>
              <a:t> In contrast to the multi-user model, multi-tenancy requires customizing the single instance according to the multi-faceted requirements of many tenants.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ounded Rectangle 3"/>
          <p:cNvSpPr>
            <a:spLocks noChangeArrowheads="1"/>
          </p:cNvSpPr>
          <p:nvPr/>
        </p:nvSpPr>
        <p:spPr bwMode="auto">
          <a:xfrm>
            <a:off x="533400" y="914400"/>
            <a:ext cx="8305800" cy="5410200"/>
          </a:xfrm>
          <a:prstGeom prst="roundRect">
            <a:avLst>
              <a:gd name="adj" fmla="val 16667"/>
            </a:avLst>
          </a:prstGeom>
          <a:solidFill>
            <a:schemeClr val="bg1"/>
          </a:solidFill>
          <a:ln w="25400" algn="ctr">
            <a:solidFill>
              <a:srgbClr val="26697A"/>
            </a:solidFill>
            <a:round/>
            <a:headEnd/>
            <a:tailEnd/>
          </a:ln>
        </p:spPr>
        <p:txBody>
          <a:bodyPr anchor="ctr"/>
          <a:lstStyle/>
          <a:p>
            <a:pPr algn="just"/>
            <a:r>
              <a:rPr lang="en-US" sz="2400">
                <a:latin typeface="Gill Sans MT" pitchFamily="34" charset="0"/>
              </a:rPr>
              <a:t>A Multi-tenants application lets customers (tenants) share the </a:t>
            </a:r>
            <a:r>
              <a:rPr lang="en-US" sz="2400">
                <a:solidFill>
                  <a:srgbClr val="990099"/>
                </a:solidFill>
                <a:latin typeface="Gill Sans MT" pitchFamily="34" charset="0"/>
              </a:rPr>
              <a:t>same hardware resources</a:t>
            </a:r>
            <a:r>
              <a:rPr lang="en-US" sz="2400">
                <a:latin typeface="Gill Sans MT" pitchFamily="34" charset="0"/>
              </a:rPr>
              <a:t>, by offering them one shared application and database instance ,while allowing them to </a:t>
            </a:r>
            <a:r>
              <a:rPr lang="en-US" sz="2400">
                <a:solidFill>
                  <a:srgbClr val="990099"/>
                </a:solidFill>
                <a:latin typeface="Gill Sans MT" pitchFamily="34" charset="0"/>
              </a:rPr>
              <a:t>configure the application to fit there needs </a:t>
            </a:r>
            <a:r>
              <a:rPr lang="en-US" sz="2400">
                <a:latin typeface="Gill Sans MT" pitchFamily="34" charset="0"/>
              </a:rPr>
              <a:t>as if it runs on dedicated environment.</a:t>
            </a:r>
          </a:p>
          <a:p>
            <a:pPr algn="just"/>
            <a:endParaRPr lang="en-US" sz="2400">
              <a:latin typeface="Gill Sans MT" pitchFamily="34" charset="0"/>
            </a:endParaRPr>
          </a:p>
          <a:p>
            <a:pPr algn="just"/>
            <a:r>
              <a:rPr lang="en-US" sz="2400">
                <a:latin typeface="Gill Sans MT" pitchFamily="34" charset="0"/>
              </a:rPr>
              <a:t>These definition focus on what we believe to be the key aspects of multi tenancy:</a:t>
            </a:r>
          </a:p>
          <a:p>
            <a:pPr algn="just">
              <a:buFont typeface="Gill Sans MT" pitchFamily="34" charset="0"/>
              <a:buAutoNum type="arabicPeriod"/>
            </a:pPr>
            <a:r>
              <a:rPr lang="en-US" sz="2400">
                <a:solidFill>
                  <a:srgbClr val="990099"/>
                </a:solidFill>
                <a:latin typeface="Gill Sans MT" pitchFamily="34" charset="0"/>
              </a:rPr>
              <a:t>The ability of the application to share hardware resources.</a:t>
            </a:r>
          </a:p>
          <a:p>
            <a:pPr algn="just">
              <a:buFont typeface="Gill Sans MT" pitchFamily="34" charset="0"/>
              <a:buAutoNum type="arabicPeriod"/>
            </a:pPr>
            <a:r>
              <a:rPr lang="en-US" sz="2400">
                <a:latin typeface="Gill Sans MT" pitchFamily="34" charset="0"/>
              </a:rPr>
              <a:t>The offering of a high degree of configurability of the software.</a:t>
            </a:r>
          </a:p>
          <a:p>
            <a:pPr algn="just">
              <a:buFont typeface="Gill Sans MT" pitchFamily="34" charset="0"/>
              <a:buAutoNum type="arabicPeriod"/>
            </a:pPr>
            <a:r>
              <a:rPr lang="en-US" sz="2400">
                <a:solidFill>
                  <a:srgbClr val="990099"/>
                </a:solidFill>
                <a:latin typeface="Gill Sans MT" pitchFamily="34" charset="0"/>
              </a:rPr>
              <a:t>The architectural approach in which the tenants make use of a single application and database instance.</a:t>
            </a:r>
          </a:p>
        </p:txBody>
      </p:sp>
      <p:sp>
        <p:nvSpPr>
          <p:cNvPr id="2" name="Title 1"/>
          <p:cNvSpPr>
            <a:spLocks/>
          </p:cNvSpPr>
          <p:nvPr/>
        </p:nvSpPr>
        <p:spPr bwMode="auto">
          <a:xfrm>
            <a:off x="1219200" y="0"/>
            <a:ext cx="7499351" cy="1143000"/>
          </a:xfrm>
          <a:prstGeom prst="rect">
            <a:avLst/>
          </a:prstGeom>
          <a:noFill/>
          <a:ln w="9525">
            <a:noFill/>
            <a:miter lim="800000"/>
            <a:headEnd/>
            <a:tailEnd/>
          </a:ln>
        </p:spPr>
        <p:txBody>
          <a:bodyPr anchor="ctr"/>
          <a:lstStyle/>
          <a:p>
            <a:pPr algn="ctr">
              <a:defRPr/>
            </a:pPr>
            <a:r>
              <a:rPr lang="en-US" sz="4300" dirty="0">
                <a:solidFill>
                  <a:srgbClr val="572314"/>
                </a:solidFill>
                <a:effectLst>
                  <a:outerShdw blurRad="50000" dist="30000" dir="5400000" algn="tl" rotWithShape="0">
                    <a:srgbClr val="000000">
                      <a:alpha val="30000"/>
                    </a:srgbClr>
                  </a:outerShdw>
                </a:effectLst>
                <a:latin typeface="+mj-lt"/>
                <a:ea typeface="+mj-ea"/>
                <a:cs typeface="+mj-cs"/>
              </a:rPr>
              <a:t>MULTI-TENANCY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762000" y="228600"/>
            <a:ext cx="7467600" cy="1143000"/>
          </a:xfrm>
        </p:spPr>
        <p:txBody>
          <a:bodyPr/>
          <a:lstStyle/>
          <a:p>
            <a:r>
              <a:rPr lang="en-US" sz="2800" smtClean="0"/>
              <a:t>Multi-tenants Deployment Modes for Application Server </a:t>
            </a:r>
            <a:endParaRPr lang="en-IN" sz="2800" smtClean="0"/>
          </a:p>
        </p:txBody>
      </p:sp>
      <p:sp>
        <p:nvSpPr>
          <p:cNvPr id="9" name="Oval 8"/>
          <p:cNvSpPr/>
          <p:nvPr/>
        </p:nvSpPr>
        <p:spPr>
          <a:xfrm>
            <a:off x="5486400" y="16764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Oval 10"/>
          <p:cNvSpPr/>
          <p:nvPr/>
        </p:nvSpPr>
        <p:spPr>
          <a:xfrm>
            <a:off x="5638800" y="17526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Oval 11"/>
          <p:cNvSpPr/>
          <p:nvPr/>
        </p:nvSpPr>
        <p:spPr>
          <a:xfrm>
            <a:off x="5486400" y="2286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13" name="Oval 12"/>
          <p:cNvSpPr/>
          <p:nvPr/>
        </p:nvSpPr>
        <p:spPr>
          <a:xfrm>
            <a:off x="5638800" y="2362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16" name="Oval 15"/>
          <p:cNvSpPr/>
          <p:nvPr/>
        </p:nvSpPr>
        <p:spPr>
          <a:xfrm>
            <a:off x="7772400" y="1600200"/>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8" name="Oval 17"/>
          <p:cNvSpPr/>
          <p:nvPr/>
        </p:nvSpPr>
        <p:spPr>
          <a:xfrm>
            <a:off x="7772400" y="2209800"/>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7353" name="TextBox 19"/>
          <p:cNvSpPr txBox="1">
            <a:spLocks noChangeArrowheads="1"/>
          </p:cNvSpPr>
          <p:nvPr/>
        </p:nvSpPr>
        <p:spPr bwMode="auto">
          <a:xfrm>
            <a:off x="5334000" y="1981201"/>
            <a:ext cx="1447800" cy="276999"/>
          </a:xfrm>
          <a:prstGeom prst="rect">
            <a:avLst/>
          </a:prstGeom>
          <a:noFill/>
          <a:ln w="9525">
            <a:noFill/>
            <a:miter lim="800000"/>
            <a:headEnd/>
            <a:tailEnd/>
          </a:ln>
        </p:spPr>
        <p:txBody>
          <a:bodyPr>
            <a:spAutoFit/>
          </a:bodyPr>
          <a:lstStyle/>
          <a:p>
            <a:r>
              <a:rPr lang="en-US" sz="1200"/>
              <a:t>Tenant A</a:t>
            </a:r>
            <a:endParaRPr lang="en-IN" sz="1200"/>
          </a:p>
        </p:txBody>
      </p:sp>
      <p:graphicFrame>
        <p:nvGraphicFramePr>
          <p:cNvPr id="65546" name="Group 10"/>
          <p:cNvGraphicFramePr>
            <a:graphicFrameLocks noGrp="1"/>
          </p:cNvGraphicFramePr>
          <p:nvPr/>
        </p:nvGraphicFramePr>
        <p:xfrm>
          <a:off x="533400" y="1295401"/>
          <a:ext cx="8458202" cy="7498080"/>
        </p:xfrm>
        <a:graphic>
          <a:graphicData uri="http://schemas.openxmlformats.org/drawingml/2006/table">
            <a:tbl>
              <a:tblPr/>
              <a:tblGrid>
                <a:gridCol w="4229947"/>
                <a:gridCol w="4228255"/>
              </a:tblGrid>
              <a:tr h="17373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cs typeface="Arial" charset="0"/>
                        </a:rPr>
                        <a:t>Fully isolated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itchFamily="34" charset="0"/>
                          <a:cs typeface="Arial" charset="0"/>
                        </a:rPr>
                        <a:t>Each tenant accesses an application server running on a dedicated servers.</a:t>
                      </a: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73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cs typeface="Arial" charset="0"/>
                        </a:rPr>
                        <a:t>Virtualized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itchFamily="34" charset="0"/>
                          <a:cs typeface="Arial" charset="0"/>
                        </a:rPr>
                        <a:t>Each tenant accesses a dedicated application running on a separate virtual machine.</a:t>
                      </a: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73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Virtual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Each tenant accesses a dedicated application server running on a shared virtual machine. </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The tenant shared the application server and access application resources through separate session or threads.</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71" name="TextBox 21"/>
          <p:cNvSpPr txBox="1">
            <a:spLocks noChangeArrowheads="1"/>
          </p:cNvSpPr>
          <p:nvPr/>
        </p:nvSpPr>
        <p:spPr bwMode="auto">
          <a:xfrm>
            <a:off x="5334000" y="2590801"/>
            <a:ext cx="1447800" cy="276999"/>
          </a:xfrm>
          <a:prstGeom prst="rect">
            <a:avLst/>
          </a:prstGeom>
          <a:noFill/>
          <a:ln w="9525">
            <a:noFill/>
            <a:miter lim="800000"/>
            <a:headEnd/>
            <a:tailEnd/>
          </a:ln>
        </p:spPr>
        <p:txBody>
          <a:bodyPr>
            <a:spAutoFit/>
          </a:bodyPr>
          <a:lstStyle/>
          <a:p>
            <a:r>
              <a:rPr lang="en-US" sz="1200"/>
              <a:t>Tenant B</a:t>
            </a:r>
            <a:endParaRPr lang="en-IN" sz="1200"/>
          </a:p>
        </p:txBody>
      </p:sp>
      <p:sp>
        <p:nvSpPr>
          <p:cNvPr id="57372" name="TextBox 22"/>
          <p:cNvSpPr txBox="1">
            <a:spLocks noChangeArrowheads="1"/>
          </p:cNvSpPr>
          <p:nvPr/>
        </p:nvSpPr>
        <p:spPr bwMode="auto">
          <a:xfrm>
            <a:off x="6324600" y="1600201"/>
            <a:ext cx="1447800" cy="276999"/>
          </a:xfrm>
          <a:prstGeom prst="rect">
            <a:avLst/>
          </a:prstGeom>
          <a:noFill/>
          <a:ln w="9525">
            <a:noFill/>
            <a:miter lim="800000"/>
            <a:headEnd/>
            <a:tailEnd/>
          </a:ln>
        </p:spPr>
        <p:txBody>
          <a:bodyPr>
            <a:spAutoFit/>
          </a:bodyPr>
          <a:lstStyle/>
          <a:p>
            <a:r>
              <a:rPr lang="en-US" sz="1200"/>
              <a:t>Application Server</a:t>
            </a:r>
            <a:endParaRPr lang="en-IN" sz="1200"/>
          </a:p>
        </p:txBody>
      </p:sp>
      <p:sp>
        <p:nvSpPr>
          <p:cNvPr id="57373" name="TextBox 23"/>
          <p:cNvSpPr txBox="1">
            <a:spLocks noChangeArrowheads="1"/>
          </p:cNvSpPr>
          <p:nvPr/>
        </p:nvSpPr>
        <p:spPr bwMode="auto">
          <a:xfrm>
            <a:off x="6324600" y="2514601"/>
            <a:ext cx="1447800" cy="276999"/>
          </a:xfrm>
          <a:prstGeom prst="rect">
            <a:avLst/>
          </a:prstGeom>
          <a:noFill/>
          <a:ln w="9525">
            <a:noFill/>
            <a:miter lim="800000"/>
            <a:headEnd/>
            <a:tailEnd/>
          </a:ln>
        </p:spPr>
        <p:txBody>
          <a:bodyPr>
            <a:spAutoFit/>
          </a:bodyPr>
          <a:lstStyle/>
          <a:p>
            <a:r>
              <a:rPr lang="en-US" sz="1200"/>
              <a:t>Application server</a:t>
            </a:r>
            <a:endParaRPr lang="en-IN" sz="1200"/>
          </a:p>
        </p:txBody>
      </p:sp>
      <p:sp>
        <p:nvSpPr>
          <p:cNvPr id="26" name="Oval 25"/>
          <p:cNvSpPr/>
          <p:nvPr/>
        </p:nvSpPr>
        <p:spPr>
          <a:xfrm>
            <a:off x="5486400" y="28956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27" name="Oval 26"/>
          <p:cNvSpPr/>
          <p:nvPr/>
        </p:nvSpPr>
        <p:spPr>
          <a:xfrm>
            <a:off x="5638800" y="2971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28" name="Oval 27"/>
          <p:cNvSpPr/>
          <p:nvPr/>
        </p:nvSpPr>
        <p:spPr>
          <a:xfrm>
            <a:off x="5486400" y="3505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29" name="Oval 28"/>
          <p:cNvSpPr/>
          <p:nvPr/>
        </p:nvSpPr>
        <p:spPr>
          <a:xfrm>
            <a:off x="5638800" y="35814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cxnSp>
        <p:nvCxnSpPr>
          <p:cNvPr id="31" name="Straight Connector 30"/>
          <p:cNvCxnSpPr>
            <a:stCxn id="11" idx="6"/>
          </p:cNvCxnSpPr>
          <p:nvPr/>
        </p:nvCxnSpPr>
        <p:spPr>
          <a:xfrm>
            <a:off x="5943600" y="1905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2514600"/>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20000" y="2895600"/>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Virtual machine</a:t>
            </a:r>
            <a:endParaRPr lang="en-IN" sz="1600" dirty="0">
              <a:solidFill>
                <a:schemeClr val="tx1"/>
              </a:solidFill>
            </a:endParaRPr>
          </a:p>
        </p:txBody>
      </p:sp>
      <p:sp>
        <p:nvSpPr>
          <p:cNvPr id="35" name="Rectangle 34"/>
          <p:cNvSpPr/>
          <p:nvPr/>
        </p:nvSpPr>
        <p:spPr>
          <a:xfrm>
            <a:off x="7620000" y="3505200"/>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Virtual machine</a:t>
            </a:r>
            <a:endParaRPr lang="en-IN" sz="1600" dirty="0">
              <a:solidFill>
                <a:schemeClr val="tx1"/>
              </a:solidFill>
            </a:endParaRPr>
          </a:p>
        </p:txBody>
      </p:sp>
      <p:cxnSp>
        <p:nvCxnSpPr>
          <p:cNvPr id="39" name="Straight Connector 38"/>
          <p:cNvCxnSpPr>
            <a:stCxn id="27" idx="6"/>
            <a:endCxn id="34" idx="1"/>
          </p:cNvCxnSpPr>
          <p:nvPr/>
        </p:nvCxnSpPr>
        <p:spPr>
          <a:xfrm>
            <a:off x="5943600" y="3124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7338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384" name="TextBox 41"/>
          <p:cNvSpPr txBox="1">
            <a:spLocks noChangeArrowheads="1"/>
          </p:cNvSpPr>
          <p:nvPr/>
        </p:nvSpPr>
        <p:spPr bwMode="auto">
          <a:xfrm>
            <a:off x="6248400" y="2819401"/>
            <a:ext cx="1447800" cy="276999"/>
          </a:xfrm>
          <a:prstGeom prst="rect">
            <a:avLst/>
          </a:prstGeom>
          <a:noFill/>
          <a:ln w="9525">
            <a:noFill/>
            <a:miter lim="800000"/>
            <a:headEnd/>
            <a:tailEnd/>
          </a:ln>
        </p:spPr>
        <p:txBody>
          <a:bodyPr>
            <a:spAutoFit/>
          </a:bodyPr>
          <a:lstStyle/>
          <a:p>
            <a:r>
              <a:rPr lang="en-US" sz="1200"/>
              <a:t>Application server</a:t>
            </a:r>
            <a:endParaRPr lang="en-IN" sz="1200"/>
          </a:p>
        </p:txBody>
      </p:sp>
      <p:sp>
        <p:nvSpPr>
          <p:cNvPr id="57385" name="TextBox 42"/>
          <p:cNvSpPr txBox="1">
            <a:spLocks noChangeArrowheads="1"/>
          </p:cNvSpPr>
          <p:nvPr/>
        </p:nvSpPr>
        <p:spPr bwMode="auto">
          <a:xfrm>
            <a:off x="5334000" y="3200401"/>
            <a:ext cx="1447800" cy="276999"/>
          </a:xfrm>
          <a:prstGeom prst="rect">
            <a:avLst/>
          </a:prstGeom>
          <a:noFill/>
          <a:ln w="9525">
            <a:noFill/>
            <a:miter lim="800000"/>
            <a:headEnd/>
            <a:tailEnd/>
          </a:ln>
        </p:spPr>
        <p:txBody>
          <a:bodyPr>
            <a:spAutoFit/>
          </a:bodyPr>
          <a:lstStyle/>
          <a:p>
            <a:r>
              <a:rPr lang="en-US" sz="1200"/>
              <a:t>Tenant A</a:t>
            </a:r>
            <a:endParaRPr lang="en-IN" sz="1200"/>
          </a:p>
        </p:txBody>
      </p:sp>
      <p:sp>
        <p:nvSpPr>
          <p:cNvPr id="57386" name="TextBox 43"/>
          <p:cNvSpPr txBox="1">
            <a:spLocks noChangeArrowheads="1"/>
          </p:cNvSpPr>
          <p:nvPr/>
        </p:nvSpPr>
        <p:spPr bwMode="auto">
          <a:xfrm>
            <a:off x="5334000" y="3810001"/>
            <a:ext cx="1447800" cy="276999"/>
          </a:xfrm>
          <a:prstGeom prst="rect">
            <a:avLst/>
          </a:prstGeom>
          <a:noFill/>
          <a:ln w="9525">
            <a:noFill/>
            <a:miter lim="800000"/>
            <a:headEnd/>
            <a:tailEnd/>
          </a:ln>
        </p:spPr>
        <p:txBody>
          <a:bodyPr>
            <a:spAutoFit/>
          </a:bodyPr>
          <a:lstStyle/>
          <a:p>
            <a:r>
              <a:rPr lang="en-US" sz="1200"/>
              <a:t>Tenant B</a:t>
            </a:r>
            <a:endParaRPr lang="en-IN" sz="1200"/>
          </a:p>
        </p:txBody>
      </p:sp>
      <p:sp>
        <p:nvSpPr>
          <p:cNvPr id="45" name="Oval 44"/>
          <p:cNvSpPr/>
          <p:nvPr/>
        </p:nvSpPr>
        <p:spPr>
          <a:xfrm>
            <a:off x="5486400" y="4191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dirty="0"/>
          </a:p>
        </p:txBody>
      </p:sp>
      <p:sp>
        <p:nvSpPr>
          <p:cNvPr id="46" name="Oval 45"/>
          <p:cNvSpPr/>
          <p:nvPr/>
        </p:nvSpPr>
        <p:spPr>
          <a:xfrm>
            <a:off x="5638800" y="4267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47" name="Oval 46"/>
          <p:cNvSpPr/>
          <p:nvPr/>
        </p:nvSpPr>
        <p:spPr>
          <a:xfrm>
            <a:off x="5486400" y="48006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48" name="Oval 47"/>
          <p:cNvSpPr/>
          <p:nvPr/>
        </p:nvSpPr>
        <p:spPr>
          <a:xfrm>
            <a:off x="5638800" y="4876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53" name="Oval 52"/>
          <p:cNvSpPr/>
          <p:nvPr/>
        </p:nvSpPr>
        <p:spPr>
          <a:xfrm>
            <a:off x="6781800" y="4191000"/>
            <a:ext cx="9906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IN"/>
          </a:p>
        </p:txBody>
      </p:sp>
      <p:sp>
        <p:nvSpPr>
          <p:cNvPr id="54" name="Rectangle 53"/>
          <p:cNvSpPr/>
          <p:nvPr/>
        </p:nvSpPr>
        <p:spPr>
          <a:xfrm>
            <a:off x="7239000" y="44196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Virtual machine</a:t>
            </a:r>
            <a:endParaRPr lang="en-IN" dirty="0"/>
          </a:p>
        </p:txBody>
      </p:sp>
      <p:cxnSp>
        <p:nvCxnSpPr>
          <p:cNvPr id="64" name="Straight Connector 63"/>
          <p:cNvCxnSpPr>
            <a:stCxn id="48" idx="6"/>
            <a:endCxn id="53" idx="3"/>
          </p:cNvCxnSpPr>
          <p:nvPr/>
        </p:nvCxnSpPr>
        <p:spPr>
          <a:xfrm>
            <a:off x="5943602" y="5029200"/>
            <a:ext cx="982663"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6" idx="6"/>
          </p:cNvCxnSpPr>
          <p:nvPr/>
        </p:nvCxnSpPr>
        <p:spPr>
          <a:xfrm>
            <a:off x="5943600" y="4419600"/>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486400" y="5410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68" name="Oval 67"/>
          <p:cNvSpPr/>
          <p:nvPr/>
        </p:nvSpPr>
        <p:spPr>
          <a:xfrm>
            <a:off x="5638800" y="54864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69" name="Oval 68"/>
          <p:cNvSpPr/>
          <p:nvPr/>
        </p:nvSpPr>
        <p:spPr>
          <a:xfrm>
            <a:off x="5486400" y="6019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70" name="Oval 69"/>
          <p:cNvSpPr/>
          <p:nvPr/>
        </p:nvSpPr>
        <p:spPr>
          <a:xfrm>
            <a:off x="5638800" y="6096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N"/>
          </a:p>
        </p:txBody>
      </p:sp>
      <p:sp>
        <p:nvSpPr>
          <p:cNvPr id="71" name="Oval 70"/>
          <p:cNvSpPr/>
          <p:nvPr/>
        </p:nvSpPr>
        <p:spPr>
          <a:xfrm>
            <a:off x="7010400" y="5486400"/>
            <a:ext cx="8382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IN"/>
          </a:p>
        </p:txBody>
      </p:sp>
      <p:sp>
        <p:nvSpPr>
          <p:cNvPr id="57400" name="TextBox 76"/>
          <p:cNvSpPr txBox="1">
            <a:spLocks noChangeArrowheads="1"/>
          </p:cNvSpPr>
          <p:nvPr/>
        </p:nvSpPr>
        <p:spPr bwMode="auto">
          <a:xfrm>
            <a:off x="5334000" y="4524376"/>
            <a:ext cx="1447800" cy="276999"/>
          </a:xfrm>
          <a:prstGeom prst="rect">
            <a:avLst/>
          </a:prstGeom>
          <a:noFill/>
          <a:ln w="9525">
            <a:noFill/>
            <a:miter lim="800000"/>
            <a:headEnd/>
            <a:tailEnd/>
          </a:ln>
        </p:spPr>
        <p:txBody>
          <a:bodyPr>
            <a:spAutoFit/>
          </a:bodyPr>
          <a:lstStyle/>
          <a:p>
            <a:r>
              <a:rPr lang="en-US" sz="1200"/>
              <a:t>Tenant A</a:t>
            </a:r>
            <a:endParaRPr lang="en-IN" sz="1200"/>
          </a:p>
        </p:txBody>
      </p:sp>
      <p:sp>
        <p:nvSpPr>
          <p:cNvPr id="57401" name="TextBox 77"/>
          <p:cNvSpPr txBox="1">
            <a:spLocks noChangeArrowheads="1"/>
          </p:cNvSpPr>
          <p:nvPr/>
        </p:nvSpPr>
        <p:spPr bwMode="auto">
          <a:xfrm>
            <a:off x="5334000" y="5133976"/>
            <a:ext cx="1447800" cy="276999"/>
          </a:xfrm>
          <a:prstGeom prst="rect">
            <a:avLst/>
          </a:prstGeom>
          <a:noFill/>
          <a:ln w="9525">
            <a:noFill/>
            <a:miter lim="800000"/>
            <a:headEnd/>
            <a:tailEnd/>
          </a:ln>
        </p:spPr>
        <p:txBody>
          <a:bodyPr>
            <a:spAutoFit/>
          </a:bodyPr>
          <a:lstStyle/>
          <a:p>
            <a:r>
              <a:rPr lang="en-US" sz="1200"/>
              <a:t>Tenant B</a:t>
            </a:r>
            <a:endParaRPr lang="en-IN" sz="1200"/>
          </a:p>
        </p:txBody>
      </p:sp>
      <p:sp>
        <p:nvSpPr>
          <p:cNvPr id="79" name="Curved Right Arrow 78"/>
          <p:cNvSpPr/>
          <p:nvPr/>
        </p:nvSpPr>
        <p:spPr>
          <a:xfrm>
            <a:off x="7772400" y="5410200"/>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chemeClr val="tx1"/>
              </a:solidFill>
            </a:endParaRPr>
          </a:p>
        </p:txBody>
      </p:sp>
      <p:sp>
        <p:nvSpPr>
          <p:cNvPr id="80" name="Curved Left Arrow 79"/>
          <p:cNvSpPr/>
          <p:nvPr/>
        </p:nvSpPr>
        <p:spPr>
          <a:xfrm>
            <a:off x="7924800" y="5410200"/>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chemeClr val="tx1"/>
              </a:solidFill>
            </a:endParaRPr>
          </a:p>
        </p:txBody>
      </p:sp>
      <p:sp>
        <p:nvSpPr>
          <p:cNvPr id="81" name="Curved Right Arrow 80"/>
          <p:cNvSpPr/>
          <p:nvPr/>
        </p:nvSpPr>
        <p:spPr>
          <a:xfrm>
            <a:off x="7772400" y="6324600"/>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83" name="Curved Left Arrow 82"/>
          <p:cNvSpPr/>
          <p:nvPr/>
        </p:nvSpPr>
        <p:spPr>
          <a:xfrm>
            <a:off x="7924800" y="6324600"/>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chemeClr val="tx1"/>
              </a:solidFill>
            </a:endParaRPr>
          </a:p>
        </p:txBody>
      </p:sp>
      <p:sp>
        <p:nvSpPr>
          <p:cNvPr id="84" name="Curved Right Arrow 83"/>
          <p:cNvSpPr/>
          <p:nvPr/>
        </p:nvSpPr>
        <p:spPr>
          <a:xfrm>
            <a:off x="8077200" y="5791200"/>
            <a:ext cx="228600" cy="304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85" name="Curved Left Arrow 84"/>
          <p:cNvSpPr/>
          <p:nvPr/>
        </p:nvSpPr>
        <p:spPr>
          <a:xfrm>
            <a:off x="8305800" y="5791200"/>
            <a:ext cx="228600" cy="304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chemeClr val="tx1"/>
              </a:solidFill>
            </a:endParaRPr>
          </a:p>
        </p:txBody>
      </p:sp>
      <p:sp>
        <p:nvSpPr>
          <p:cNvPr id="57408" name="TextBox 86"/>
          <p:cNvSpPr txBox="1">
            <a:spLocks noChangeArrowheads="1"/>
          </p:cNvSpPr>
          <p:nvPr/>
        </p:nvSpPr>
        <p:spPr bwMode="auto">
          <a:xfrm>
            <a:off x="7772400" y="5591176"/>
            <a:ext cx="1447800" cy="276999"/>
          </a:xfrm>
          <a:prstGeom prst="rect">
            <a:avLst/>
          </a:prstGeom>
          <a:noFill/>
          <a:ln w="9525">
            <a:noFill/>
            <a:miter lim="800000"/>
            <a:headEnd/>
            <a:tailEnd/>
          </a:ln>
        </p:spPr>
        <p:txBody>
          <a:bodyPr>
            <a:spAutoFit/>
          </a:bodyPr>
          <a:lstStyle/>
          <a:p>
            <a:r>
              <a:rPr lang="en-US" sz="1200"/>
              <a:t>Session thread</a:t>
            </a:r>
            <a:endParaRPr lang="en-IN" sz="1200"/>
          </a:p>
        </p:txBody>
      </p:sp>
      <p:sp>
        <p:nvSpPr>
          <p:cNvPr id="57409" name="TextBox 87"/>
          <p:cNvSpPr txBox="1">
            <a:spLocks noChangeArrowheads="1"/>
          </p:cNvSpPr>
          <p:nvPr/>
        </p:nvSpPr>
        <p:spPr bwMode="auto">
          <a:xfrm>
            <a:off x="7772400" y="6505576"/>
            <a:ext cx="1447800" cy="276999"/>
          </a:xfrm>
          <a:prstGeom prst="rect">
            <a:avLst/>
          </a:prstGeom>
          <a:noFill/>
          <a:ln w="9525">
            <a:noFill/>
            <a:miter lim="800000"/>
            <a:headEnd/>
            <a:tailEnd/>
          </a:ln>
        </p:spPr>
        <p:txBody>
          <a:bodyPr>
            <a:spAutoFit/>
          </a:bodyPr>
          <a:lstStyle/>
          <a:p>
            <a:r>
              <a:rPr lang="en-US" sz="1200"/>
              <a:t>Session Thread</a:t>
            </a:r>
            <a:endParaRPr lang="en-IN" sz="1200"/>
          </a:p>
        </p:txBody>
      </p:sp>
      <p:sp>
        <p:nvSpPr>
          <p:cNvPr id="57410" name="TextBox 88"/>
          <p:cNvSpPr txBox="1">
            <a:spLocks noChangeArrowheads="1"/>
          </p:cNvSpPr>
          <p:nvPr/>
        </p:nvSpPr>
        <p:spPr bwMode="auto">
          <a:xfrm>
            <a:off x="7620000" y="6048376"/>
            <a:ext cx="1447800" cy="276999"/>
          </a:xfrm>
          <a:prstGeom prst="rect">
            <a:avLst/>
          </a:prstGeom>
          <a:noFill/>
          <a:ln w="9525">
            <a:noFill/>
            <a:miter lim="800000"/>
            <a:headEnd/>
            <a:tailEnd/>
          </a:ln>
        </p:spPr>
        <p:txBody>
          <a:bodyPr>
            <a:spAutoFit/>
          </a:bodyPr>
          <a:lstStyle/>
          <a:p>
            <a:r>
              <a:rPr lang="en-US" sz="1200"/>
              <a:t>Application Server</a:t>
            </a:r>
            <a:endParaRPr lang="en-IN" sz="1200"/>
          </a:p>
        </p:txBody>
      </p:sp>
      <p:sp>
        <p:nvSpPr>
          <p:cNvPr id="57411" name="TextBox 89"/>
          <p:cNvSpPr txBox="1">
            <a:spLocks noChangeArrowheads="1"/>
          </p:cNvSpPr>
          <p:nvPr/>
        </p:nvSpPr>
        <p:spPr bwMode="auto">
          <a:xfrm>
            <a:off x="5334000" y="5743576"/>
            <a:ext cx="1447800" cy="276999"/>
          </a:xfrm>
          <a:prstGeom prst="rect">
            <a:avLst/>
          </a:prstGeom>
          <a:noFill/>
          <a:ln w="9525">
            <a:noFill/>
            <a:miter lim="800000"/>
            <a:headEnd/>
            <a:tailEnd/>
          </a:ln>
        </p:spPr>
        <p:txBody>
          <a:bodyPr>
            <a:spAutoFit/>
          </a:bodyPr>
          <a:lstStyle/>
          <a:p>
            <a:r>
              <a:rPr lang="en-US" sz="1200"/>
              <a:t>Tenant A</a:t>
            </a:r>
            <a:endParaRPr lang="en-IN" sz="1200"/>
          </a:p>
        </p:txBody>
      </p:sp>
      <p:sp>
        <p:nvSpPr>
          <p:cNvPr id="57412" name="TextBox 90"/>
          <p:cNvSpPr txBox="1">
            <a:spLocks noChangeArrowheads="1"/>
          </p:cNvSpPr>
          <p:nvPr/>
        </p:nvSpPr>
        <p:spPr bwMode="auto">
          <a:xfrm>
            <a:off x="5334000" y="6429376"/>
            <a:ext cx="1447800" cy="276999"/>
          </a:xfrm>
          <a:prstGeom prst="rect">
            <a:avLst/>
          </a:prstGeom>
          <a:noFill/>
          <a:ln w="9525">
            <a:noFill/>
            <a:miter lim="800000"/>
            <a:headEnd/>
            <a:tailEnd/>
          </a:ln>
        </p:spPr>
        <p:txBody>
          <a:bodyPr>
            <a:spAutoFit/>
          </a:bodyPr>
          <a:lstStyle/>
          <a:p>
            <a:r>
              <a:rPr lang="en-US" sz="1200"/>
              <a:t>Tenant  B</a:t>
            </a:r>
            <a:endParaRPr lang="en-IN" sz="1200"/>
          </a:p>
        </p:txBody>
      </p:sp>
      <p:cxnSp>
        <p:nvCxnSpPr>
          <p:cNvPr id="93" name="Straight Connector 92"/>
          <p:cNvCxnSpPr>
            <a:stCxn id="68" idx="6"/>
          </p:cNvCxnSpPr>
          <p:nvPr/>
        </p:nvCxnSpPr>
        <p:spPr>
          <a:xfrm>
            <a:off x="5943600" y="5638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0" idx="6"/>
          </p:cNvCxnSpPr>
          <p:nvPr/>
        </p:nvCxnSpPr>
        <p:spPr>
          <a:xfrm>
            <a:off x="5943600" y="62484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415" name="TextBox 97"/>
          <p:cNvSpPr txBox="1">
            <a:spLocks noChangeArrowheads="1"/>
          </p:cNvSpPr>
          <p:nvPr/>
        </p:nvSpPr>
        <p:spPr bwMode="auto">
          <a:xfrm>
            <a:off x="7543800" y="4067176"/>
            <a:ext cx="1447800" cy="276999"/>
          </a:xfrm>
          <a:prstGeom prst="rect">
            <a:avLst/>
          </a:prstGeom>
          <a:noFill/>
          <a:ln w="9525">
            <a:noFill/>
            <a:miter lim="800000"/>
            <a:headEnd/>
            <a:tailEnd/>
          </a:ln>
        </p:spPr>
        <p:txBody>
          <a:bodyPr>
            <a:spAutoFit/>
          </a:bodyPr>
          <a:lstStyle/>
          <a:p>
            <a:r>
              <a:rPr lang="en-US" sz="1200"/>
              <a:t>Application server</a:t>
            </a:r>
            <a:endParaRPr lang="en-IN" sz="1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Muiti</a:t>
            </a:r>
            <a:r>
              <a:rPr lang="en-US" dirty="0" smtClean="0"/>
              <a:t>-tenancy Support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676400"/>
            <a:ext cx="8229600" cy="4267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 using single schema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92527" y="1600200"/>
            <a:ext cx="8158945" cy="452596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 </a:t>
            </a:r>
            <a:r>
              <a:rPr lang="en-US" dirty="0" smtClean="0"/>
              <a:t>using single schema</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371600"/>
            <a:ext cx="8229600" cy="377482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Multitenancy</a:t>
            </a:r>
            <a:r>
              <a:rPr lang="en-US" dirty="0" smtClean="0"/>
              <a:t> using </a:t>
            </a:r>
            <a:r>
              <a:rPr lang="en-US" dirty="0" smtClean="0"/>
              <a:t>Multiple Schema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88686" y="1600200"/>
            <a:ext cx="5566627" cy="45259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Multi-tenancy </a:t>
            </a:r>
            <a:r>
              <a:rPr lang="en-US" dirty="0" smtClean="0"/>
              <a:t>using Multiple Schema</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371600"/>
            <a:ext cx="8229600" cy="4648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z="3200" dirty="0" smtClean="0"/>
              <a:t>Advantages and Disadvantages: Cloud</a:t>
            </a:r>
            <a:br>
              <a:rPr lang="en-US" sz="3200" dirty="0" smtClean="0"/>
            </a:br>
            <a:r>
              <a:rPr lang="en-US" sz="3200" dirty="0" smtClean="0"/>
              <a:t>Summary</a:t>
            </a:r>
          </a:p>
        </p:txBody>
      </p:sp>
      <p:sp>
        <p:nvSpPr>
          <p:cNvPr id="88067" name="Content Placeholder 2"/>
          <p:cNvSpPr>
            <a:spLocks noGrp="1"/>
          </p:cNvSpPr>
          <p:nvPr>
            <p:ph idx="1"/>
          </p:nvPr>
        </p:nvSpPr>
        <p:spPr>
          <a:xfrm>
            <a:off x="457200" y="1371601"/>
            <a:ext cx="4800600" cy="4754563"/>
          </a:xfrm>
        </p:spPr>
        <p:txBody>
          <a:bodyPr/>
          <a:lstStyle/>
          <a:p>
            <a:r>
              <a:rPr lang="en-US" sz="2400" smtClean="0"/>
              <a:t>Advantages</a:t>
            </a:r>
          </a:p>
          <a:p>
            <a:pPr lvl="1"/>
            <a:r>
              <a:rPr lang="en-US" sz="2000" smtClean="0"/>
              <a:t>Lower computer cost</a:t>
            </a:r>
          </a:p>
          <a:p>
            <a:pPr lvl="1"/>
            <a:r>
              <a:rPr lang="en-US" sz="2000" smtClean="0"/>
              <a:t>Improved performance</a:t>
            </a:r>
          </a:p>
          <a:p>
            <a:pPr lvl="1"/>
            <a:r>
              <a:rPr lang="en-US" sz="2000" smtClean="0"/>
              <a:t>Reduced software cost </a:t>
            </a:r>
          </a:p>
          <a:p>
            <a:pPr lvl="1"/>
            <a:r>
              <a:rPr lang="en-US" sz="2000" smtClean="0"/>
              <a:t>Instant software update</a:t>
            </a:r>
          </a:p>
          <a:p>
            <a:pPr lvl="1"/>
            <a:r>
              <a:rPr lang="en-US" sz="2000" smtClean="0"/>
              <a:t>Improved doc. Format compatibility</a:t>
            </a:r>
          </a:p>
          <a:p>
            <a:pPr lvl="1"/>
            <a:r>
              <a:rPr lang="en-US" sz="2000" smtClean="0"/>
              <a:t>Unlimited capacity</a:t>
            </a:r>
          </a:p>
          <a:p>
            <a:pPr lvl="1"/>
            <a:r>
              <a:rPr lang="en-US" sz="2000" smtClean="0"/>
              <a:t>Increased data reliability</a:t>
            </a:r>
          </a:p>
          <a:p>
            <a:pPr lvl="1"/>
            <a:r>
              <a:rPr lang="en-US" sz="2000" smtClean="0"/>
              <a:t>Universal doc. Access</a:t>
            </a:r>
          </a:p>
          <a:p>
            <a:pPr lvl="1"/>
            <a:r>
              <a:rPr lang="en-US" sz="2000" smtClean="0"/>
              <a:t>Version control and availability</a:t>
            </a:r>
          </a:p>
          <a:p>
            <a:pPr lvl="1"/>
            <a:r>
              <a:rPr lang="en-US" sz="2000" smtClean="0"/>
              <a:t>Easy group collaboration</a:t>
            </a:r>
          </a:p>
          <a:p>
            <a:pPr lvl="1"/>
            <a:r>
              <a:rPr lang="en-US" sz="2000" smtClean="0"/>
              <a:t>Portability, device independence </a:t>
            </a:r>
          </a:p>
        </p:txBody>
      </p:sp>
      <p:sp>
        <p:nvSpPr>
          <p:cNvPr id="88068" name="Slide Number Placeholder 3"/>
          <p:cNvSpPr>
            <a:spLocks noGrp="1"/>
          </p:cNvSpPr>
          <p:nvPr>
            <p:ph type="sldNum" sz="quarter" idx="11"/>
          </p:nvPr>
        </p:nvSpPr>
        <p:spPr>
          <a:noFill/>
        </p:spPr>
        <p:txBody>
          <a:bodyPr/>
          <a:lstStyle/>
          <a:p>
            <a:fld id="{BB32C5F5-D573-4B7E-8785-BAFAB49DE11B}" type="slidenum">
              <a:rPr lang="en-US" smtClean="0">
                <a:latin typeface="Arial" pitchFamily="34" charset="0"/>
                <a:cs typeface="Arial" pitchFamily="34" charset="0"/>
              </a:rPr>
              <a:pPr/>
              <a:t>3</a:t>
            </a:fld>
            <a:endParaRPr lang="en-US" smtClean="0">
              <a:latin typeface="Arial" pitchFamily="34" charset="0"/>
              <a:cs typeface="Arial" pitchFamily="34" charset="0"/>
            </a:endParaRPr>
          </a:p>
        </p:txBody>
      </p:sp>
      <p:sp>
        <p:nvSpPr>
          <p:cNvPr id="5" name="Content Placeholder 2"/>
          <p:cNvSpPr txBox="1">
            <a:spLocks/>
          </p:cNvSpPr>
          <p:nvPr/>
        </p:nvSpPr>
        <p:spPr bwMode="auto">
          <a:xfrm>
            <a:off x="4343400" y="1371600"/>
            <a:ext cx="4191000" cy="3124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defRPr/>
            </a:pPr>
            <a:r>
              <a:rPr lang="en-US" sz="2400" kern="0" dirty="0">
                <a:latin typeface="+mn-lt"/>
                <a:cs typeface="+mn-cs"/>
              </a:rPr>
              <a:t>Disadvantages</a:t>
            </a:r>
          </a:p>
          <a:p>
            <a:pPr marL="742950" lvl="1" indent="-285750" eaLnBrk="0" hangingPunct="0">
              <a:spcBef>
                <a:spcPct val="20000"/>
              </a:spcBef>
              <a:buFont typeface="Wingdings" pitchFamily="2" charset="2"/>
              <a:buChar char="Ø"/>
              <a:defRPr/>
            </a:pPr>
            <a:r>
              <a:rPr lang="en-US" sz="2000" kern="0" dirty="0">
                <a:latin typeface="+mn-lt"/>
                <a:cs typeface="+mn-cs"/>
              </a:rPr>
              <a:t>Requires const. internet connection</a:t>
            </a:r>
          </a:p>
          <a:p>
            <a:pPr marL="742950" lvl="1" indent="-285750" eaLnBrk="0" hangingPunct="0">
              <a:spcBef>
                <a:spcPct val="20000"/>
              </a:spcBef>
              <a:buFont typeface="Wingdings" pitchFamily="2" charset="2"/>
              <a:buChar char="Ø"/>
              <a:defRPr/>
            </a:pPr>
            <a:r>
              <a:rPr lang="en-US" sz="2000" kern="0" dirty="0">
                <a:latin typeface="+mn-lt"/>
                <a:cs typeface="+mn-cs"/>
              </a:rPr>
              <a:t>Bad performance with low speed connection</a:t>
            </a:r>
          </a:p>
          <a:p>
            <a:pPr marL="742950" lvl="1" indent="-285750" eaLnBrk="0" hangingPunct="0">
              <a:spcBef>
                <a:spcPct val="20000"/>
              </a:spcBef>
              <a:buFont typeface="Wingdings" pitchFamily="2" charset="2"/>
              <a:buChar char="Ø"/>
              <a:defRPr/>
            </a:pPr>
            <a:r>
              <a:rPr lang="en-US" sz="2000" kern="0" dirty="0">
                <a:latin typeface="+mn-lt"/>
                <a:cs typeface="+mn-cs"/>
              </a:rPr>
              <a:t>Limited features</a:t>
            </a:r>
          </a:p>
          <a:p>
            <a:pPr marL="742950" lvl="1" indent="-285750" eaLnBrk="0" hangingPunct="0">
              <a:spcBef>
                <a:spcPct val="20000"/>
              </a:spcBef>
              <a:buFont typeface="Wingdings" pitchFamily="2" charset="2"/>
              <a:buChar char="Ø"/>
              <a:defRPr/>
            </a:pPr>
            <a:r>
              <a:rPr lang="en-US" sz="2000" kern="0" dirty="0">
                <a:latin typeface="+mn-lt"/>
                <a:cs typeface="+mn-cs"/>
              </a:rPr>
              <a:t>Security and  data loss issues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Computing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Elastic computing is the ability to quickly expand or decrease computer processing, memory and storage resources to meet changing demands without worrying about capacity planning and engineering for peak usage. Typically controlled by system monitoring tools, elastic computing matches the amount of resources allocated to the amount of resources actually needed without disrupting operations. With cloud elasticity, a company avoids paying for unused capacity or idle resources and does not have to worry about investing in the purchase or maintenance of additional resources and equipment.</a:t>
            </a:r>
          </a:p>
          <a:p>
            <a:pPr>
              <a:buNone/>
            </a:pPr>
            <a:r>
              <a:rPr lang="en-US" dirty="0" smtClean="0"/>
              <a:t>.</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Computing Reference Architecture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62000" y="1600200"/>
            <a:ext cx="77724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228600"/>
            <a:ext cx="82296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304800"/>
            <a:ext cx="8229600" cy="6324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304800"/>
            <a:ext cx="8229600" cy="59435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381000"/>
            <a:ext cx="8229600" cy="56387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1096</Words>
  <Application>Microsoft Office PowerPoint</Application>
  <PresentationFormat>On-screen Show (4:3)</PresentationFormat>
  <Paragraphs>157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Cloud Computing Characteristics</vt:lpstr>
      <vt:lpstr>Advantages and Disadvantages: Cloud Summary</vt:lpstr>
      <vt:lpstr>Elastic Computing</vt:lpstr>
      <vt:lpstr>Cloud Computing Reference Architecture</vt:lpstr>
      <vt:lpstr>Slide 6</vt:lpstr>
      <vt:lpstr>Slide 7</vt:lpstr>
      <vt:lpstr>Slide 8</vt:lpstr>
      <vt:lpstr>Slide 9</vt:lpstr>
      <vt:lpstr>Slide 10</vt:lpstr>
      <vt:lpstr>Slide 11</vt:lpstr>
      <vt:lpstr>Slide 12</vt:lpstr>
      <vt:lpstr>XaaS </vt:lpstr>
      <vt:lpstr>Benefits of Public Cloud Model</vt:lpstr>
      <vt:lpstr>Benefits of Private Cloud</vt:lpstr>
      <vt:lpstr>Benefits of Hybrid cloud Model</vt:lpstr>
      <vt:lpstr>Disadvantage of Following Deployment Model</vt:lpstr>
      <vt:lpstr>Cloud Computing Best Practice</vt:lpstr>
      <vt:lpstr>Cloud Computing Planning</vt:lpstr>
      <vt:lpstr>Slide 20</vt:lpstr>
      <vt:lpstr>MULTI-TENANCY</vt:lpstr>
      <vt:lpstr>Slide 22</vt:lpstr>
      <vt:lpstr>Multi-tenants Deployment Modes for Application Server </vt:lpstr>
      <vt:lpstr>Muiti-tenancy Support</vt:lpstr>
      <vt:lpstr>Multi-tenancy using single schema</vt:lpstr>
      <vt:lpstr>Multi-tenancy using single schema</vt:lpstr>
      <vt:lpstr>Multitenancy using Multiple Schema </vt:lpstr>
      <vt:lpstr>Multi-tenancy using Multiple Schema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dc:creator>
  <cp:lastModifiedBy>mayank</cp:lastModifiedBy>
  <cp:revision>8</cp:revision>
  <dcterms:created xsi:type="dcterms:W3CDTF">2006-08-16T00:00:00Z</dcterms:created>
  <dcterms:modified xsi:type="dcterms:W3CDTF">2020-04-28T14:10:19Z</dcterms:modified>
</cp:coreProperties>
</file>