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836192ae6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836192ae6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1a5e11ea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1a5e11ea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836192ae6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836192ae6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836192ae6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836192ae6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836192ae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836192ae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1a5e11ea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1a5e11ea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117fe28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117fe28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836192ae6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836192ae6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836192ae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836192ae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1e9f0f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1e9f0f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1e9f0f61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1e9f0f61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1a5e11e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1a5e11e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tensorflow.org/api_guides/python/contrib.seq2seq" TargetMode="External"/><Relationship Id="rId4" Type="http://schemas.openxmlformats.org/officeDocument/2006/relationships/hyperlink" Target="https://nlp.stanford.edu/projects/glove/" TargetMode="External"/><Relationship Id="rId5" Type="http://schemas.openxmlformats.org/officeDocument/2006/relationships/hyperlink" Target="http://tensorflow.biotecan.com/python/Python_1.8/tensorflow.google.cn/api_docs/python/tf/contrib/rnn/stack_bidirectional_dynamic_rnn.html" TargetMode="External"/><Relationship Id="rId6" Type="http://schemas.openxmlformats.org/officeDocument/2006/relationships/hyperlink" Target="https://www.tensorflow.org/api_docs/python/tf/contrib/seq2seq/BasicDecoder" TargetMode="External"/><Relationship Id="rId7" Type="http://schemas.openxmlformats.org/officeDocument/2006/relationships/hyperlink" Target="https://www.tensorflow.org/api_docs/python/tf/contrib/seq2seq/BeamSearchDecoder" TargetMode="External"/><Relationship Id="rId8" Type="http://schemas.openxmlformats.org/officeDocument/2006/relationships/hyperlink" Target="https://www.tensorflow.org/api_docs/python/tf/contrib/seq2seq/BahdanauAtten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github.com/dongjun-Lee/text-summarization-tensorflow" TargetMode="External"/><Relationship Id="rId4" Type="http://schemas.openxmlformats.org/officeDocument/2006/relationships/hyperlink" Target="https://www.irjet.net/archives/V7/i4/IRJET-V7I4647.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Text Summarization</a:t>
            </a:r>
            <a:endParaRPr/>
          </a:p>
        </p:txBody>
      </p:sp>
      <p:sp>
        <p:nvSpPr>
          <p:cNvPr id="68" name="Google Shape;68;p13"/>
          <p:cNvSpPr txBox="1"/>
          <p:nvPr>
            <p:ph idx="1" type="subTitle"/>
          </p:nvPr>
        </p:nvSpPr>
        <p:spPr>
          <a:xfrm>
            <a:off x="390525" y="2869727"/>
            <a:ext cx="8222100" cy="118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SHIKHAR MAHAJAN</a:t>
            </a:r>
            <a:endParaRPr/>
          </a:p>
          <a:p>
            <a:pPr indent="0" lvl="0" marL="0" rtl="0" algn="l">
              <a:spcBef>
                <a:spcPts val="0"/>
              </a:spcBef>
              <a:spcAft>
                <a:spcPts val="0"/>
              </a:spcAft>
              <a:buNone/>
            </a:pPr>
            <a:r>
              <a:rPr lang="en"/>
              <a:t>0801CS171077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Technologies used</a:t>
            </a:r>
            <a:endParaRPr/>
          </a:p>
        </p:txBody>
      </p:sp>
      <p:sp>
        <p:nvSpPr>
          <p:cNvPr id="125" name="Google Shape;125;p22"/>
          <p:cNvSpPr txBox="1"/>
          <p:nvPr>
            <p:ph idx="1" type="body"/>
          </p:nvPr>
        </p:nvSpPr>
        <p:spPr>
          <a:xfrm>
            <a:off x="399600" y="1506425"/>
            <a:ext cx="8344800" cy="3637200"/>
          </a:xfrm>
          <a:prstGeom prst="rect">
            <a:avLst/>
          </a:prstGeom>
        </p:spPr>
        <p:txBody>
          <a:bodyPr anchorCtr="0" anchor="t" bIns="91425" lIns="91425" spcFirstLastPara="1" rIns="91425" wrap="square" tIns="91425">
            <a:noAutofit/>
          </a:bodyPr>
          <a:lstStyle/>
          <a:p>
            <a:pPr indent="0" lvl="0" marL="0" rtl="0" algn="l">
              <a:lnSpc>
                <a:spcPct val="100000"/>
              </a:lnSpc>
              <a:spcBef>
                <a:spcPts val="2400"/>
              </a:spcBef>
              <a:spcAft>
                <a:spcPts val="0"/>
              </a:spcAft>
              <a:buNone/>
            </a:pPr>
            <a:r>
              <a:rPr b="1" lang="en" sz="1600">
                <a:solidFill>
                  <a:srgbClr val="000000"/>
                </a:solidFill>
                <a:highlight>
                  <a:srgbClr val="FFFFFF"/>
                </a:highlight>
                <a:latin typeface="Times New Roman"/>
                <a:ea typeface="Times New Roman"/>
                <a:cs typeface="Times New Roman"/>
                <a:sym typeface="Times New Roman"/>
              </a:rPr>
              <a:t>Tensorflow-text-summarization</a:t>
            </a:r>
            <a:r>
              <a:rPr lang="en" sz="1600">
                <a:solidFill>
                  <a:srgbClr val="000000"/>
                </a:solidFill>
                <a:highlight>
                  <a:srgbClr val="FFFFFF"/>
                </a:highlight>
                <a:latin typeface="Times New Roman"/>
                <a:ea typeface="Times New Roman"/>
                <a:cs typeface="Times New Roman"/>
                <a:sym typeface="Times New Roman"/>
              </a:rPr>
              <a:t> : Simple Tensorflow implementation of text summarization using </a:t>
            </a:r>
            <a:r>
              <a:rPr lang="en" sz="16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seq2seq library</a:t>
            </a:r>
            <a:r>
              <a:rPr lang="en" sz="1600">
                <a:solidFill>
                  <a:srgbClr val="000000"/>
                </a:solidFill>
                <a:highlight>
                  <a:srgbClr val="FFFFFF"/>
                </a:highlight>
                <a:latin typeface="Times New Roman"/>
                <a:ea typeface="Times New Roman"/>
                <a:cs typeface="Times New Roman"/>
                <a:sym typeface="Times New Roman"/>
              </a:rPr>
              <a:t>.</a:t>
            </a:r>
            <a:endParaRPr sz="16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2400"/>
              </a:spcBef>
              <a:spcAft>
                <a:spcPts val="0"/>
              </a:spcAft>
              <a:buNone/>
            </a:pPr>
            <a:r>
              <a:rPr b="1" lang="en" sz="1600">
                <a:solidFill>
                  <a:srgbClr val="000000"/>
                </a:solidFill>
                <a:highlight>
                  <a:srgbClr val="FFFFFF"/>
                </a:highlight>
                <a:latin typeface="Times New Roman"/>
                <a:ea typeface="Times New Roman"/>
                <a:cs typeface="Times New Roman"/>
                <a:sym typeface="Times New Roman"/>
              </a:rPr>
              <a:t>Model:</a:t>
            </a:r>
            <a:r>
              <a:rPr lang="en" sz="1600">
                <a:solidFill>
                  <a:srgbClr val="000000"/>
                </a:solidFill>
                <a:highlight>
                  <a:srgbClr val="FFFFFF"/>
                </a:highlight>
                <a:latin typeface="Times New Roman"/>
                <a:ea typeface="Times New Roman"/>
                <a:cs typeface="Times New Roman"/>
                <a:sym typeface="Times New Roman"/>
              </a:rPr>
              <a:t>Encoder-Decoder model with attention mechanism.</a:t>
            </a:r>
            <a:endParaRPr sz="1600">
              <a:solidFill>
                <a:srgbClr val="000000"/>
              </a:solidFill>
              <a:highlight>
                <a:srgbClr val="FFFFFF"/>
              </a:highlight>
              <a:latin typeface="Times New Roman"/>
              <a:ea typeface="Times New Roman"/>
              <a:cs typeface="Times New Roman"/>
              <a:sym typeface="Times New Roman"/>
            </a:endParaRPr>
          </a:p>
          <a:p>
            <a:pPr indent="190500" lvl="0" marL="0" marR="38100" rtl="0" algn="l">
              <a:lnSpc>
                <a:spcPct val="100000"/>
              </a:lnSpc>
              <a:spcBef>
                <a:spcPts val="1800"/>
              </a:spcBef>
              <a:spcAft>
                <a:spcPts val="0"/>
              </a:spcAft>
              <a:buNone/>
            </a:pPr>
            <a:r>
              <a:rPr b="1" lang="en" sz="1600">
                <a:solidFill>
                  <a:srgbClr val="000000"/>
                </a:solidFill>
                <a:highlight>
                  <a:srgbClr val="FFFFFF"/>
                </a:highlight>
                <a:latin typeface="Times New Roman"/>
                <a:ea typeface="Times New Roman"/>
                <a:cs typeface="Times New Roman"/>
                <a:sym typeface="Times New Roman"/>
              </a:rPr>
              <a:t>Word Embedding</a:t>
            </a:r>
            <a:r>
              <a:rPr lang="en" sz="1600">
                <a:solidFill>
                  <a:srgbClr val="000000"/>
                </a:solidFill>
                <a:highlight>
                  <a:srgbClr val="FFFFFF"/>
                </a:highlight>
                <a:latin typeface="Times New Roman"/>
                <a:ea typeface="Times New Roman"/>
                <a:cs typeface="Times New Roman"/>
                <a:sym typeface="Times New Roman"/>
              </a:rPr>
              <a:t>:Used </a:t>
            </a:r>
            <a:r>
              <a:rPr lang="en" sz="1600" u="sng">
                <a:solidFill>
                  <a:srgbClr val="000000"/>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Glove pre-trained vectors</a:t>
            </a:r>
            <a:r>
              <a:rPr lang="en" sz="1600">
                <a:solidFill>
                  <a:srgbClr val="000000"/>
                </a:solidFill>
                <a:highlight>
                  <a:srgbClr val="FFFFFF"/>
                </a:highlight>
                <a:latin typeface="Times New Roman"/>
                <a:ea typeface="Times New Roman"/>
                <a:cs typeface="Times New Roman"/>
                <a:sym typeface="Times New Roman"/>
              </a:rPr>
              <a:t> to initialize word embedding.</a:t>
            </a:r>
            <a:endParaRPr sz="1600">
              <a:solidFill>
                <a:srgbClr val="000000"/>
              </a:solidFill>
              <a:highlight>
                <a:srgbClr val="FFFFFF"/>
              </a:highlight>
              <a:latin typeface="Times New Roman"/>
              <a:ea typeface="Times New Roman"/>
              <a:cs typeface="Times New Roman"/>
              <a:sym typeface="Times New Roman"/>
            </a:endParaRPr>
          </a:p>
          <a:p>
            <a:pPr indent="190500" lvl="0" marL="0" marR="38100" rtl="0" algn="l">
              <a:lnSpc>
                <a:spcPct val="100000"/>
              </a:lnSpc>
              <a:spcBef>
                <a:spcPts val="1800"/>
              </a:spcBef>
              <a:spcAft>
                <a:spcPts val="0"/>
              </a:spcAft>
              <a:buNone/>
            </a:pPr>
            <a:r>
              <a:rPr b="1" lang="en" sz="1600">
                <a:solidFill>
                  <a:srgbClr val="000000"/>
                </a:solidFill>
                <a:highlight>
                  <a:srgbClr val="FFFFFF"/>
                </a:highlight>
                <a:latin typeface="Times New Roman"/>
                <a:ea typeface="Times New Roman"/>
                <a:cs typeface="Times New Roman"/>
                <a:sym typeface="Times New Roman"/>
              </a:rPr>
              <a:t>Encoder</a:t>
            </a:r>
            <a:r>
              <a:rPr lang="en" sz="1600">
                <a:solidFill>
                  <a:srgbClr val="000000"/>
                </a:solidFill>
                <a:highlight>
                  <a:srgbClr val="FFFFFF"/>
                </a:highlight>
                <a:latin typeface="Times New Roman"/>
                <a:ea typeface="Times New Roman"/>
                <a:cs typeface="Times New Roman"/>
                <a:sym typeface="Times New Roman"/>
              </a:rPr>
              <a:t>:Used LSTM cell with </a:t>
            </a:r>
            <a:r>
              <a:rPr lang="en" sz="1600" u="sng">
                <a:solidFill>
                  <a:srgbClr val="000000"/>
                </a:solidFill>
                <a:highlight>
                  <a:srgbClr val="FFFFFF"/>
                </a:highlight>
                <a:latin typeface="Times New Roman"/>
                <a:ea typeface="Times New Roman"/>
                <a:cs typeface="Times New Roman"/>
                <a:sym typeface="Times New Roman"/>
                <a:hlinkClick r:id="rId5">
                  <a:extLst>
                    <a:ext uri="{A12FA001-AC4F-418D-AE19-62706E023703}">
                      <ahyp:hlinkClr val="tx"/>
                    </a:ext>
                  </a:extLst>
                </a:hlinkClick>
              </a:rPr>
              <a:t>stack_bidirectional_dynamic_rnn</a:t>
            </a:r>
            <a:r>
              <a:rPr lang="en" sz="1600">
                <a:solidFill>
                  <a:srgbClr val="000000"/>
                </a:solidFill>
                <a:highlight>
                  <a:srgbClr val="FFFFFF"/>
                </a:highlight>
                <a:latin typeface="Times New Roman"/>
                <a:ea typeface="Times New Roman"/>
                <a:cs typeface="Times New Roman"/>
                <a:sym typeface="Times New Roman"/>
              </a:rPr>
              <a:t>.</a:t>
            </a:r>
            <a:endParaRPr sz="1600">
              <a:solidFill>
                <a:srgbClr val="000000"/>
              </a:solidFill>
              <a:highlight>
                <a:srgbClr val="FFFFFF"/>
              </a:highlight>
              <a:latin typeface="Times New Roman"/>
              <a:ea typeface="Times New Roman"/>
              <a:cs typeface="Times New Roman"/>
              <a:sym typeface="Times New Roman"/>
            </a:endParaRPr>
          </a:p>
          <a:p>
            <a:pPr indent="190500" lvl="0" marL="0" marR="38100" rtl="0" algn="l">
              <a:lnSpc>
                <a:spcPct val="100000"/>
              </a:lnSpc>
              <a:spcBef>
                <a:spcPts val="1800"/>
              </a:spcBef>
              <a:spcAft>
                <a:spcPts val="0"/>
              </a:spcAft>
              <a:buNone/>
            </a:pPr>
            <a:r>
              <a:rPr b="1" lang="en" sz="1600">
                <a:solidFill>
                  <a:srgbClr val="000000"/>
                </a:solidFill>
                <a:highlight>
                  <a:srgbClr val="FFFFFF"/>
                </a:highlight>
                <a:latin typeface="Times New Roman"/>
                <a:ea typeface="Times New Roman"/>
                <a:cs typeface="Times New Roman"/>
                <a:sym typeface="Times New Roman"/>
              </a:rPr>
              <a:t>Decoder:</a:t>
            </a:r>
            <a:r>
              <a:rPr lang="en" sz="1600">
                <a:solidFill>
                  <a:srgbClr val="000000"/>
                </a:solidFill>
                <a:highlight>
                  <a:srgbClr val="FFFFFF"/>
                </a:highlight>
                <a:latin typeface="Times New Roman"/>
                <a:ea typeface="Times New Roman"/>
                <a:cs typeface="Times New Roman"/>
                <a:sym typeface="Times New Roman"/>
              </a:rPr>
              <a:t>Used </a:t>
            </a:r>
            <a:r>
              <a:rPr lang="en" sz="1600" u="sng">
                <a:solidFill>
                  <a:srgbClr val="000000"/>
                </a:solidFill>
                <a:highlight>
                  <a:srgbClr val="FFFFFF"/>
                </a:highlight>
                <a:latin typeface="Times New Roman"/>
                <a:ea typeface="Times New Roman"/>
                <a:cs typeface="Times New Roman"/>
                <a:sym typeface="Times New Roman"/>
              </a:rPr>
              <a:t>LSTM </a:t>
            </a:r>
            <a:r>
              <a:rPr lang="en" sz="1600" u="sng">
                <a:solidFill>
                  <a:srgbClr val="000000"/>
                </a:solidFill>
                <a:highlight>
                  <a:srgbClr val="FFFFFF"/>
                </a:highlight>
                <a:latin typeface="Times New Roman"/>
                <a:ea typeface="Times New Roman"/>
                <a:cs typeface="Times New Roman"/>
                <a:sym typeface="Times New Roman"/>
                <a:hlinkClick r:id="rId6">
                  <a:extLst>
                    <a:ext uri="{A12FA001-AC4F-418D-AE19-62706E023703}">
                      <ahyp:hlinkClr val="tx"/>
                    </a:ext>
                  </a:extLst>
                </a:hlinkClick>
              </a:rPr>
              <a:t>BasicDecoder</a:t>
            </a:r>
            <a:r>
              <a:rPr lang="en" sz="1600">
                <a:solidFill>
                  <a:srgbClr val="000000"/>
                </a:solidFill>
                <a:highlight>
                  <a:srgbClr val="FFFFFF"/>
                </a:highlight>
                <a:latin typeface="Times New Roman"/>
                <a:ea typeface="Times New Roman"/>
                <a:cs typeface="Times New Roman"/>
                <a:sym typeface="Times New Roman"/>
              </a:rPr>
              <a:t> for training, and </a:t>
            </a:r>
            <a:r>
              <a:rPr lang="en" sz="1600" u="sng">
                <a:solidFill>
                  <a:srgbClr val="000000"/>
                </a:solidFill>
                <a:highlight>
                  <a:srgbClr val="FFFFFF"/>
                </a:highlight>
                <a:latin typeface="Times New Roman"/>
                <a:ea typeface="Times New Roman"/>
                <a:cs typeface="Times New Roman"/>
                <a:sym typeface="Times New Roman"/>
                <a:hlinkClick r:id="rId7">
                  <a:extLst>
                    <a:ext uri="{A12FA001-AC4F-418D-AE19-62706E023703}">
                      <ahyp:hlinkClr val="tx"/>
                    </a:ext>
                  </a:extLst>
                </a:hlinkClick>
              </a:rPr>
              <a:t>BeamSearchDecoder</a:t>
            </a:r>
            <a:r>
              <a:rPr lang="en" sz="1600">
                <a:solidFill>
                  <a:srgbClr val="000000"/>
                </a:solidFill>
                <a:highlight>
                  <a:srgbClr val="FFFFFF"/>
                </a:highlight>
                <a:latin typeface="Times New Roman"/>
                <a:ea typeface="Times New Roman"/>
                <a:cs typeface="Times New Roman"/>
                <a:sym typeface="Times New Roman"/>
              </a:rPr>
              <a:t> for inference.</a:t>
            </a:r>
            <a:endParaRPr sz="1600">
              <a:solidFill>
                <a:srgbClr val="000000"/>
              </a:solidFill>
              <a:highlight>
                <a:srgbClr val="FFFFFF"/>
              </a:highlight>
              <a:latin typeface="Times New Roman"/>
              <a:ea typeface="Times New Roman"/>
              <a:cs typeface="Times New Roman"/>
              <a:sym typeface="Times New Roman"/>
            </a:endParaRPr>
          </a:p>
          <a:p>
            <a:pPr indent="190500" lvl="0" marL="0" marR="38100" rtl="0" algn="l">
              <a:lnSpc>
                <a:spcPct val="100000"/>
              </a:lnSpc>
              <a:spcBef>
                <a:spcPts val="1800"/>
              </a:spcBef>
              <a:spcAft>
                <a:spcPts val="0"/>
              </a:spcAft>
              <a:buNone/>
            </a:pPr>
            <a:r>
              <a:rPr b="1" lang="en" sz="1600">
                <a:solidFill>
                  <a:srgbClr val="000000"/>
                </a:solidFill>
                <a:highlight>
                  <a:srgbClr val="FFFFFF"/>
                </a:highlight>
                <a:latin typeface="Times New Roman"/>
                <a:ea typeface="Times New Roman"/>
                <a:cs typeface="Times New Roman"/>
                <a:sym typeface="Times New Roman"/>
              </a:rPr>
              <a:t>Attention Mechanism:</a:t>
            </a:r>
            <a:r>
              <a:rPr lang="en" sz="1600">
                <a:solidFill>
                  <a:srgbClr val="000000"/>
                </a:solidFill>
                <a:highlight>
                  <a:srgbClr val="FFFFFF"/>
                </a:highlight>
                <a:latin typeface="Times New Roman"/>
                <a:ea typeface="Times New Roman"/>
                <a:cs typeface="Times New Roman"/>
                <a:sym typeface="Times New Roman"/>
              </a:rPr>
              <a:t>Used </a:t>
            </a:r>
            <a:r>
              <a:rPr lang="en" sz="1600" u="sng">
                <a:solidFill>
                  <a:srgbClr val="000000"/>
                </a:solidFill>
                <a:highlight>
                  <a:srgbClr val="FFFFFF"/>
                </a:highlight>
                <a:latin typeface="Times New Roman"/>
                <a:ea typeface="Times New Roman"/>
                <a:cs typeface="Times New Roman"/>
                <a:sym typeface="Times New Roman"/>
                <a:hlinkClick r:id="rId8">
                  <a:extLst>
                    <a:ext uri="{A12FA001-AC4F-418D-AE19-62706E023703}">
                      <ahyp:hlinkClr val="tx"/>
                    </a:ext>
                  </a:extLst>
                </a:hlinkClick>
              </a:rPr>
              <a:t>BahdanauAttention</a:t>
            </a:r>
            <a:r>
              <a:rPr lang="en" sz="1600" u="sng">
                <a:solidFill>
                  <a:srgbClr val="000000"/>
                </a:solidFill>
                <a:highlight>
                  <a:srgbClr val="FFFFFF"/>
                </a:highlight>
                <a:latin typeface="Times New Roman"/>
                <a:ea typeface="Times New Roman"/>
                <a:cs typeface="Times New Roman"/>
                <a:sym typeface="Times New Roman"/>
              </a:rPr>
              <a:t> </a:t>
            </a:r>
            <a:r>
              <a:rPr lang="en" sz="1600">
                <a:solidFill>
                  <a:srgbClr val="000000"/>
                </a:solidFill>
                <a:highlight>
                  <a:srgbClr val="FFFFFF"/>
                </a:highlight>
                <a:latin typeface="Times New Roman"/>
                <a:ea typeface="Times New Roman"/>
                <a:cs typeface="Times New Roman"/>
                <a:sym typeface="Times New Roman"/>
              </a:rPr>
              <a:t>with weight normalization.</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131" name="Google Shape;131;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02124"/>
              </a:buClr>
              <a:buSzPts val="1600"/>
              <a:buFont typeface="Times New Roman"/>
              <a:buChar char="●"/>
            </a:pPr>
            <a:r>
              <a:rPr lang="en" sz="1600">
                <a:solidFill>
                  <a:srgbClr val="202124"/>
                </a:solidFill>
                <a:highlight>
                  <a:srgbClr val="FFFFFF"/>
                </a:highlight>
                <a:latin typeface="Times New Roman"/>
                <a:ea typeface="Times New Roman"/>
                <a:cs typeface="Times New Roman"/>
                <a:sym typeface="Times New Roman"/>
              </a:rPr>
              <a:t>Media monitoring.</a:t>
            </a:r>
            <a:endParaRPr sz="1600">
              <a:solidFill>
                <a:srgbClr val="202124"/>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02124"/>
              </a:buClr>
              <a:buSzPts val="1600"/>
              <a:buFont typeface="Times New Roman"/>
              <a:buChar char="●"/>
            </a:pPr>
            <a:r>
              <a:rPr lang="en" sz="1600">
                <a:solidFill>
                  <a:srgbClr val="202124"/>
                </a:solidFill>
                <a:highlight>
                  <a:srgbClr val="FFFFFF"/>
                </a:highlight>
                <a:latin typeface="Times New Roman"/>
                <a:ea typeface="Times New Roman"/>
                <a:cs typeface="Times New Roman"/>
                <a:sym typeface="Times New Roman"/>
              </a:rPr>
              <a:t>Newsletters. </a:t>
            </a:r>
            <a:endParaRPr sz="1600">
              <a:solidFill>
                <a:srgbClr val="202124"/>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02124"/>
              </a:buClr>
              <a:buSzPts val="1600"/>
              <a:buFont typeface="Times New Roman"/>
              <a:buChar char="●"/>
            </a:pPr>
            <a:r>
              <a:rPr lang="en" sz="1600">
                <a:solidFill>
                  <a:srgbClr val="202124"/>
                </a:solidFill>
                <a:highlight>
                  <a:srgbClr val="FFFFFF"/>
                </a:highlight>
                <a:latin typeface="Times New Roman"/>
                <a:ea typeface="Times New Roman"/>
                <a:cs typeface="Times New Roman"/>
                <a:sym typeface="Times New Roman"/>
              </a:rPr>
              <a:t>Search marketing and SEO. </a:t>
            </a:r>
            <a:endParaRPr sz="1600">
              <a:solidFill>
                <a:srgbClr val="202124"/>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02124"/>
              </a:buClr>
              <a:buSzPts val="1600"/>
              <a:buFont typeface="Times New Roman"/>
              <a:buChar char="●"/>
            </a:pPr>
            <a:r>
              <a:rPr lang="en" sz="1600">
                <a:solidFill>
                  <a:srgbClr val="202124"/>
                </a:solidFill>
                <a:highlight>
                  <a:srgbClr val="FFFFFF"/>
                </a:highlight>
                <a:latin typeface="Times New Roman"/>
                <a:ea typeface="Times New Roman"/>
                <a:cs typeface="Times New Roman"/>
                <a:sym typeface="Times New Roman"/>
              </a:rPr>
              <a:t>Internal document</a:t>
            </a:r>
            <a:r>
              <a:rPr b="1" lang="en" sz="1600">
                <a:solidFill>
                  <a:srgbClr val="202124"/>
                </a:solidFill>
                <a:highlight>
                  <a:srgbClr val="FFFFFF"/>
                </a:highlight>
                <a:latin typeface="Times New Roman"/>
                <a:ea typeface="Times New Roman"/>
                <a:cs typeface="Times New Roman"/>
                <a:sym typeface="Times New Roman"/>
              </a:rPr>
              <a:t> </a:t>
            </a:r>
            <a:r>
              <a:rPr lang="en" sz="1600">
                <a:solidFill>
                  <a:srgbClr val="202124"/>
                </a:solidFill>
                <a:highlight>
                  <a:srgbClr val="FFFFFF"/>
                </a:highlight>
                <a:latin typeface="Times New Roman"/>
                <a:ea typeface="Times New Roman"/>
                <a:cs typeface="Times New Roman"/>
                <a:sym typeface="Times New Roman"/>
              </a:rPr>
              <a:t>workflow. </a:t>
            </a:r>
            <a:endParaRPr sz="1600">
              <a:solidFill>
                <a:srgbClr val="202124"/>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02124"/>
              </a:buClr>
              <a:buSzPts val="1600"/>
              <a:buFont typeface="Times New Roman"/>
              <a:buChar char="●"/>
            </a:pPr>
            <a:r>
              <a:rPr lang="en" sz="1600">
                <a:solidFill>
                  <a:srgbClr val="202124"/>
                </a:solidFill>
                <a:highlight>
                  <a:srgbClr val="FFFFFF"/>
                </a:highlight>
                <a:latin typeface="Times New Roman"/>
                <a:ea typeface="Times New Roman"/>
                <a:cs typeface="Times New Roman"/>
                <a:sym typeface="Times New Roman"/>
              </a:rPr>
              <a:t>Financial research. </a:t>
            </a:r>
            <a:endParaRPr sz="1600">
              <a:solidFill>
                <a:srgbClr val="202124"/>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02124"/>
              </a:buClr>
              <a:buSzPts val="1600"/>
              <a:buFont typeface="Times New Roman"/>
              <a:buChar char="●"/>
            </a:pPr>
            <a:r>
              <a:rPr lang="en" sz="1600">
                <a:solidFill>
                  <a:srgbClr val="202124"/>
                </a:solidFill>
                <a:highlight>
                  <a:srgbClr val="FFFFFF"/>
                </a:highlight>
                <a:latin typeface="Times New Roman"/>
                <a:ea typeface="Times New Roman"/>
                <a:cs typeface="Times New Roman"/>
                <a:sym typeface="Times New Roman"/>
              </a:rPr>
              <a:t>Legal contract analysis. </a:t>
            </a:r>
            <a:endParaRPr sz="1600">
              <a:solidFill>
                <a:srgbClr val="202124"/>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202124"/>
              </a:buClr>
              <a:buSzPts val="1600"/>
              <a:buFont typeface="Times New Roman"/>
              <a:buChar char="●"/>
            </a:pPr>
            <a:r>
              <a:rPr lang="en" sz="1600">
                <a:solidFill>
                  <a:srgbClr val="202124"/>
                </a:solidFill>
                <a:highlight>
                  <a:srgbClr val="FFFFFF"/>
                </a:highlight>
                <a:latin typeface="Times New Roman"/>
                <a:ea typeface="Times New Roman"/>
                <a:cs typeface="Times New Roman"/>
                <a:sym typeface="Times New Roman"/>
              </a:rPr>
              <a:t>Social media marketing.</a:t>
            </a:r>
            <a:endParaRPr sz="1600">
              <a:solidFill>
                <a:srgbClr val="202124"/>
              </a:solidFill>
              <a:highlight>
                <a:srgbClr val="FFFFFF"/>
              </a:highlight>
              <a:latin typeface="Times New Roman"/>
              <a:ea typeface="Times New Roman"/>
              <a:cs typeface="Times New Roman"/>
              <a:sym typeface="Times New Roman"/>
            </a:endParaRPr>
          </a:p>
          <a:p>
            <a:pPr indent="0" lvl="0" marL="0" rtl="0" algn="l">
              <a:spcBef>
                <a:spcPts val="300"/>
              </a:spcBef>
              <a:spcAft>
                <a:spcPts val="16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rgbClr val="FFFFFF"/>
                </a:solidFill>
                <a:hlinkClick r:id="rId3">
                  <a:extLst>
                    <a:ext uri="{A12FA001-AC4F-418D-AE19-62706E023703}">
                      <ahyp:hlinkClr val="tx"/>
                    </a:ext>
                  </a:extLst>
                </a:hlinkClick>
              </a:rPr>
              <a:t>https://github.com/dongjun-Lee/text-summarization-tensorflow</a:t>
            </a:r>
            <a:endParaRPr>
              <a:solidFill>
                <a:srgbClr val="FFFFFF"/>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lang="en" u="sng">
                <a:solidFill>
                  <a:srgbClr val="FFFFFF"/>
                </a:solidFill>
                <a:hlinkClick r:id="rId4">
                  <a:extLst>
                    <a:ext uri="{A12FA001-AC4F-418D-AE19-62706E023703}">
                      <ahyp:hlinkClr val="tx"/>
                    </a:ext>
                  </a:extLst>
                </a:hlinkClick>
              </a:rPr>
              <a:t>https://www.irjet.net/archives/V7/i4/IRJET-V7I4647.pdf</a:t>
            </a:r>
            <a:endParaRPr>
              <a:solidFill>
                <a:srgbClr val="FFFFFF"/>
              </a:solidFill>
            </a:endParaRPr>
          </a:p>
          <a:p>
            <a:pPr indent="0" lvl="0" marL="0" rtl="0" algn="l">
              <a:spcBef>
                <a:spcPts val="1600"/>
              </a:spcBef>
              <a:spcAft>
                <a:spcPts val="1600"/>
              </a:spcAft>
              <a:buNone/>
            </a:pPr>
            <a:r>
              <a:t/>
            </a:r>
            <a:endParaRPr/>
          </a:p>
        </p:txBody>
      </p:sp>
      <p:sp>
        <p:nvSpPr>
          <p:cNvPr id="137" name="Google Shape;137;p24"/>
          <p:cNvSpPr txBox="1"/>
          <p:nvPr>
            <p:ph idx="1" type="subTitle"/>
          </p:nvPr>
        </p:nvSpPr>
        <p:spPr>
          <a:xfrm>
            <a:off x="211775" y="1839392"/>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code link</a:t>
            </a:r>
            <a:endParaRPr/>
          </a:p>
          <a:p>
            <a:pPr indent="0" lvl="0" marL="0" rtl="0" algn="ctr">
              <a:spcBef>
                <a:spcPts val="0"/>
              </a:spcBef>
              <a:spcAft>
                <a:spcPts val="0"/>
              </a:spcAft>
              <a:buNone/>
            </a:pPr>
            <a:r>
              <a:rPr lang="en"/>
              <a:t>&amp;</a:t>
            </a:r>
            <a:endParaRPr/>
          </a:p>
          <a:p>
            <a:pPr indent="0" lvl="0" marL="0" rtl="0" algn="l">
              <a:spcBef>
                <a:spcPts val="0"/>
              </a:spcBef>
              <a:spcAft>
                <a:spcPts val="0"/>
              </a:spcAft>
              <a:buNone/>
            </a:pPr>
            <a:r>
              <a:rPr lang="en"/>
              <a:t>		 Research paper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rgbClr val="FFFFFF"/>
                </a:solidFill>
              </a:rPr>
              <a:t>Content / Text summarization </a:t>
            </a:r>
            <a:endParaRPr b="1" sz="3800">
              <a:solidFill>
                <a:srgbClr val="FFFFFF"/>
              </a:solidFill>
            </a:endParaRPr>
          </a:p>
        </p:txBody>
      </p:sp>
      <p:sp>
        <p:nvSpPr>
          <p:cNvPr id="74" name="Google Shape;74;p14"/>
          <p:cNvSpPr txBox="1"/>
          <p:nvPr>
            <p:ph idx="1" type="body"/>
          </p:nvPr>
        </p:nvSpPr>
        <p:spPr>
          <a:xfrm>
            <a:off x="471900" y="1919075"/>
            <a:ext cx="8222100" cy="317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latin typeface="Times New Roman"/>
                <a:ea typeface="Times New Roman"/>
                <a:cs typeface="Times New Roman"/>
                <a:sym typeface="Times New Roman"/>
              </a:rPr>
              <a:t>Content summarization is the way toward shortening the source archive into dense structure keeps generally thought regarding the record. </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600">
                <a:solidFill>
                  <a:srgbClr val="000000"/>
                </a:solidFill>
                <a:highlight>
                  <a:srgbClr val="FFFFFF"/>
                </a:highlight>
                <a:latin typeface="Times New Roman"/>
                <a:ea typeface="Times New Roman"/>
                <a:cs typeface="Times New Roman"/>
                <a:sym typeface="Times New Roman"/>
              </a:rPr>
              <a:t>Automatic text summarization methods are greatly needed to address the ever-growing amount of text data available online to both better help discover relevant information and to consume relevant information faster.</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600">
                <a:solidFill>
                  <a:srgbClr val="000000"/>
                </a:solidFill>
                <a:latin typeface="Times New Roman"/>
                <a:ea typeface="Times New Roman"/>
                <a:cs typeface="Times New Roman"/>
                <a:sym typeface="Times New Roman"/>
              </a:rPr>
              <a:t>The systems of content summarization approaches:</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solidFill>
                  <a:srgbClr val="000000"/>
                </a:solidFill>
                <a:latin typeface="Times New Roman"/>
                <a:ea typeface="Times New Roman"/>
                <a:cs typeface="Times New Roman"/>
                <a:sym typeface="Times New Roman"/>
              </a:rPr>
              <a:t>1. Abstractive</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solidFill>
                  <a:srgbClr val="000000"/>
                </a:solidFill>
                <a:latin typeface="Times New Roman"/>
                <a:ea typeface="Times New Roman"/>
                <a:cs typeface="Times New Roman"/>
                <a:sym typeface="Times New Roman"/>
              </a:rPr>
              <a:t>2. Extractive.</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241750"/>
            <a:ext cx="8222100" cy="1197600"/>
          </a:xfrm>
          <a:prstGeom prst="rect">
            <a:avLst/>
          </a:prstGeom>
        </p:spPr>
        <p:txBody>
          <a:bodyPr anchorCtr="0" anchor="b" bIns="91425" lIns="91425" spcFirstLastPara="1" rIns="91425" wrap="square" tIns="91425">
            <a:noAutofit/>
          </a:bodyPr>
          <a:lstStyle/>
          <a:p>
            <a:pPr indent="0" lvl="0" marL="0" rtl="0" algn="l">
              <a:lnSpc>
                <a:spcPct val="117391"/>
              </a:lnSpc>
              <a:spcBef>
                <a:spcPts val="0"/>
              </a:spcBef>
              <a:spcAft>
                <a:spcPts val="0"/>
              </a:spcAft>
              <a:buNone/>
            </a:pPr>
            <a:r>
              <a:rPr lang="en" sz="2800">
                <a:solidFill>
                  <a:srgbClr val="FFFFFF"/>
                </a:solidFill>
                <a:latin typeface="Times New Roman"/>
                <a:ea typeface="Times New Roman"/>
                <a:cs typeface="Times New Roman"/>
                <a:sym typeface="Times New Roman"/>
              </a:rPr>
              <a:t>Need for text summarization</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92929"/>
                </a:solidFill>
                <a:highlight>
                  <a:srgbClr val="FFFFFF"/>
                </a:highlight>
                <a:latin typeface="Times New Roman"/>
                <a:ea typeface="Times New Roman"/>
                <a:cs typeface="Times New Roman"/>
                <a:sym typeface="Times New Roman"/>
              </a:rPr>
              <a:t>With such a big amount of data circulating in the digital space, there is need to develop machine learning algorithms that can automatically shorten longer texts and deliver accurate summaries that can fluently pass the intended messages.</a:t>
            </a:r>
            <a:endParaRPr>
              <a:solidFill>
                <a:srgbClr val="292929"/>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292929"/>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a:solidFill>
                  <a:srgbClr val="292929"/>
                </a:solidFill>
                <a:highlight>
                  <a:srgbClr val="FFFFFF"/>
                </a:highlight>
                <a:latin typeface="Times New Roman"/>
                <a:ea typeface="Times New Roman"/>
                <a:cs typeface="Times New Roman"/>
                <a:sym typeface="Times New Roman"/>
              </a:rPr>
              <a:t>Furthermore, applying text summarization reduces reading time, accelerates the process of researching for information, and increases the amount of information that can fit in an area.</a:t>
            </a:r>
            <a:endParaRPr>
              <a:solidFill>
                <a:srgbClr val="292929"/>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nvSpPr>
        <p:spPr>
          <a:xfrm>
            <a:off x="792350" y="201450"/>
            <a:ext cx="35319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Roboto"/>
                <a:ea typeface="Roboto"/>
                <a:cs typeface="Roboto"/>
                <a:sym typeface="Roboto"/>
              </a:rPr>
              <a:t>Extractive summarization</a:t>
            </a:r>
            <a:endParaRPr>
              <a:solidFill>
                <a:srgbClr val="FFFFFF"/>
              </a:solidFill>
              <a:latin typeface="Roboto"/>
              <a:ea typeface="Roboto"/>
              <a:cs typeface="Roboto"/>
              <a:sym typeface="Roboto"/>
            </a:endParaRPr>
          </a:p>
        </p:txBody>
      </p:sp>
      <p:sp>
        <p:nvSpPr>
          <p:cNvPr id="86" name="Google Shape;86;p16"/>
          <p:cNvSpPr txBox="1"/>
          <p:nvPr/>
        </p:nvSpPr>
        <p:spPr>
          <a:xfrm>
            <a:off x="5156925" y="221550"/>
            <a:ext cx="31023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Roboto"/>
                <a:ea typeface="Roboto"/>
                <a:cs typeface="Roboto"/>
                <a:sym typeface="Roboto"/>
              </a:rPr>
              <a:t>Abstractive summarization</a:t>
            </a:r>
            <a:endParaRPr>
              <a:solidFill>
                <a:srgbClr val="FFFFFF"/>
              </a:solidFill>
              <a:latin typeface="Roboto"/>
              <a:ea typeface="Roboto"/>
              <a:cs typeface="Roboto"/>
              <a:sym typeface="Roboto"/>
            </a:endParaRPr>
          </a:p>
        </p:txBody>
      </p:sp>
      <p:sp>
        <p:nvSpPr>
          <p:cNvPr id="87" name="Google Shape;87;p16"/>
          <p:cNvSpPr txBox="1"/>
          <p:nvPr/>
        </p:nvSpPr>
        <p:spPr>
          <a:xfrm>
            <a:off x="604325" y="819200"/>
            <a:ext cx="3720000" cy="384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292929"/>
                </a:solidFill>
                <a:highlight>
                  <a:srgbClr val="FFFFFF"/>
                </a:highlight>
                <a:latin typeface="Times New Roman"/>
                <a:ea typeface="Times New Roman"/>
                <a:cs typeface="Times New Roman"/>
                <a:sym typeface="Times New Roman"/>
              </a:rPr>
              <a:t>Extractive methods attempt to summarize articles by selecting a subset of words that retain the most important points.</a:t>
            </a:r>
            <a:endParaRPr sz="1600">
              <a:solidFill>
                <a:srgbClr val="292929"/>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solidFill>
                <a:srgbClr val="292929"/>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600">
                <a:solidFill>
                  <a:srgbClr val="292929"/>
                </a:solidFill>
                <a:highlight>
                  <a:srgbClr val="FFFFFF"/>
                </a:highlight>
                <a:latin typeface="Times New Roman"/>
                <a:ea typeface="Times New Roman"/>
                <a:cs typeface="Times New Roman"/>
                <a:sym typeface="Times New Roman"/>
              </a:rPr>
              <a:t>This approach weights the important part of sentences and uses the same to form the summary. Different algorithm and techniques are used to define weights for the sentences and further rank them based on importance and similarity among each other.</a:t>
            </a:r>
            <a:endParaRPr sz="1600">
              <a:solidFill>
                <a:srgbClr val="292929"/>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latin typeface="Times New Roman"/>
              <a:ea typeface="Times New Roman"/>
              <a:cs typeface="Times New Roman"/>
              <a:sym typeface="Times New Roman"/>
            </a:endParaRPr>
          </a:p>
        </p:txBody>
      </p:sp>
      <p:sp>
        <p:nvSpPr>
          <p:cNvPr id="88" name="Google Shape;88;p16"/>
          <p:cNvSpPr txBox="1"/>
          <p:nvPr/>
        </p:nvSpPr>
        <p:spPr>
          <a:xfrm>
            <a:off x="4794475" y="819200"/>
            <a:ext cx="3961500" cy="3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Abstractive methods select words based on semantic understanding, even those words did not appear in the source documents. It aims at producing important material in a new way.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They interpret and examine the text using advanced natural language techniques in order to generate a new shorter text that conveys the most critical information from the original text.</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60950" y="2015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TEXT SUMMARIZATION TECHNIQUES</a:t>
            </a:r>
            <a:endParaRPr sz="2700"/>
          </a:p>
        </p:txBody>
      </p:sp>
      <p:sp>
        <p:nvSpPr>
          <p:cNvPr id="94" name="Google Shape;94;p17"/>
          <p:cNvSpPr txBox="1"/>
          <p:nvPr>
            <p:ph idx="1" type="body"/>
          </p:nvPr>
        </p:nvSpPr>
        <p:spPr>
          <a:xfrm>
            <a:off x="471900" y="1919075"/>
            <a:ext cx="3999900" cy="294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00">
                <a:solidFill>
                  <a:srgbClr val="000000"/>
                </a:solidFill>
                <a:highlight>
                  <a:srgbClr val="FFFFFF"/>
                </a:highlight>
              </a:rPr>
              <a:t>Abstractive Summarization</a:t>
            </a:r>
            <a:endParaRPr b="1" sz="1300">
              <a:solidFill>
                <a:srgbClr val="000000"/>
              </a:solidFill>
              <a:highlight>
                <a:srgbClr val="FFFFFF"/>
              </a:highlight>
            </a:endParaRPr>
          </a:p>
          <a:p>
            <a:pPr indent="0" lvl="0" marL="0" rtl="0" algn="l">
              <a:lnSpc>
                <a:spcPct val="100000"/>
              </a:lnSpc>
              <a:spcBef>
                <a:spcPts val="0"/>
              </a:spcBef>
              <a:spcAft>
                <a:spcPts val="0"/>
              </a:spcAft>
              <a:buNone/>
            </a:pPr>
            <a:r>
              <a:t/>
            </a:r>
            <a:endParaRPr b="1" sz="1300">
              <a:solidFill>
                <a:srgbClr val="000000"/>
              </a:solidFill>
              <a:highlight>
                <a:srgbClr val="FFFFFF"/>
              </a:highlight>
            </a:endParaRPr>
          </a:p>
          <a:p>
            <a:pPr indent="-311150" lvl="0" marL="457200" rtl="0" algn="l">
              <a:lnSpc>
                <a:spcPct val="100000"/>
              </a:lnSpc>
              <a:spcBef>
                <a:spcPts val="0"/>
              </a:spcBef>
              <a:spcAft>
                <a:spcPts val="0"/>
              </a:spcAft>
              <a:buClr>
                <a:srgbClr val="000000"/>
              </a:buClr>
              <a:buSzPts val="1300"/>
              <a:buAutoNum type="arabicPeriod"/>
            </a:pPr>
            <a:r>
              <a:rPr i="1" lang="en" sz="1300">
                <a:solidFill>
                  <a:srgbClr val="000000"/>
                </a:solidFill>
                <a:highlight>
                  <a:srgbClr val="FFFFFF"/>
                </a:highlight>
              </a:rPr>
              <a:t>Structure Based Approach</a:t>
            </a:r>
            <a:endParaRPr i="1" sz="1300">
              <a:solidFill>
                <a:srgbClr val="000000"/>
              </a:solidFill>
              <a:highlight>
                <a:srgbClr val="FFFFFF"/>
              </a:highlight>
            </a:endParaRPr>
          </a:p>
          <a:p>
            <a:pPr indent="-311150" lvl="1" marL="914400" rtl="0" algn="l">
              <a:lnSpc>
                <a:spcPct val="100000"/>
              </a:lnSpc>
              <a:spcBef>
                <a:spcPts val="0"/>
              </a:spcBef>
              <a:spcAft>
                <a:spcPts val="0"/>
              </a:spcAft>
              <a:buClr>
                <a:srgbClr val="000000"/>
              </a:buClr>
              <a:buSzPts val="1300"/>
              <a:buAutoNum type="alphaLcPeriod"/>
            </a:pPr>
            <a:r>
              <a:rPr lang="en" sz="1300">
                <a:solidFill>
                  <a:srgbClr val="000000"/>
                </a:solidFill>
                <a:highlight>
                  <a:srgbClr val="FFFFFF"/>
                </a:highlight>
              </a:rPr>
              <a:t>Tree based </a:t>
            </a:r>
            <a:endParaRPr sz="1300">
              <a:solidFill>
                <a:srgbClr val="000000"/>
              </a:solidFill>
              <a:highlight>
                <a:srgbClr val="FFFFFF"/>
              </a:highlight>
            </a:endParaRPr>
          </a:p>
          <a:p>
            <a:pPr indent="-311150" lvl="1" marL="914400" rtl="0" algn="l">
              <a:lnSpc>
                <a:spcPct val="100000"/>
              </a:lnSpc>
              <a:spcBef>
                <a:spcPts val="0"/>
              </a:spcBef>
              <a:spcAft>
                <a:spcPts val="0"/>
              </a:spcAft>
              <a:buClr>
                <a:srgbClr val="000000"/>
              </a:buClr>
              <a:buSzPts val="1300"/>
              <a:buAutoNum type="alphaLcPeriod"/>
            </a:pPr>
            <a:r>
              <a:rPr lang="en" sz="1300">
                <a:solidFill>
                  <a:srgbClr val="000000"/>
                </a:solidFill>
                <a:highlight>
                  <a:srgbClr val="FFFFFF"/>
                </a:highlight>
              </a:rPr>
              <a:t>Template based </a:t>
            </a:r>
            <a:endParaRPr sz="1300">
              <a:solidFill>
                <a:srgbClr val="000000"/>
              </a:solidFill>
              <a:highlight>
                <a:srgbClr val="FFFFFF"/>
              </a:highlight>
            </a:endParaRPr>
          </a:p>
          <a:p>
            <a:pPr indent="-311150" lvl="1" marL="914400" rtl="0" algn="l">
              <a:lnSpc>
                <a:spcPct val="100000"/>
              </a:lnSpc>
              <a:spcBef>
                <a:spcPts val="0"/>
              </a:spcBef>
              <a:spcAft>
                <a:spcPts val="0"/>
              </a:spcAft>
              <a:buClr>
                <a:srgbClr val="000000"/>
              </a:buClr>
              <a:buSzPts val="1300"/>
              <a:buAutoNum type="alphaLcPeriod"/>
            </a:pPr>
            <a:r>
              <a:rPr lang="en" sz="1300">
                <a:solidFill>
                  <a:srgbClr val="000000"/>
                </a:solidFill>
                <a:highlight>
                  <a:srgbClr val="FFFFFF"/>
                </a:highlight>
              </a:rPr>
              <a:t>Rule based</a:t>
            </a:r>
            <a:endParaRPr sz="1300">
              <a:solidFill>
                <a:srgbClr val="000000"/>
              </a:solidFill>
              <a:highlight>
                <a:srgbClr val="FFFFFF"/>
              </a:highlight>
            </a:endParaRPr>
          </a:p>
          <a:p>
            <a:pPr indent="-311150" lvl="1" marL="914400" rtl="0" algn="l">
              <a:lnSpc>
                <a:spcPct val="100000"/>
              </a:lnSpc>
              <a:spcBef>
                <a:spcPts val="0"/>
              </a:spcBef>
              <a:spcAft>
                <a:spcPts val="0"/>
              </a:spcAft>
              <a:buClr>
                <a:srgbClr val="000000"/>
              </a:buClr>
              <a:buSzPts val="1300"/>
              <a:buAutoNum type="alphaLcPeriod"/>
            </a:pPr>
            <a:r>
              <a:rPr lang="en" sz="1300">
                <a:solidFill>
                  <a:srgbClr val="000000"/>
                </a:solidFill>
                <a:highlight>
                  <a:srgbClr val="FFFFFF"/>
                </a:highlight>
              </a:rPr>
              <a:t>Ontology Based</a:t>
            </a:r>
            <a:endParaRPr sz="1300">
              <a:solidFill>
                <a:srgbClr val="000000"/>
              </a:solidFill>
              <a:highlight>
                <a:srgbClr val="FFFFFF"/>
              </a:highlight>
            </a:endParaRPr>
          </a:p>
          <a:p>
            <a:pPr indent="-311150" lvl="1" marL="914400" rtl="0" algn="l">
              <a:lnSpc>
                <a:spcPct val="100000"/>
              </a:lnSpc>
              <a:spcBef>
                <a:spcPts val="0"/>
              </a:spcBef>
              <a:spcAft>
                <a:spcPts val="0"/>
              </a:spcAft>
              <a:buClr>
                <a:srgbClr val="000000"/>
              </a:buClr>
              <a:buSzPts val="1300"/>
              <a:buAutoNum type="alphaLcPeriod"/>
            </a:pPr>
            <a:r>
              <a:rPr lang="en" sz="1300">
                <a:solidFill>
                  <a:srgbClr val="000000"/>
                </a:solidFill>
                <a:highlight>
                  <a:srgbClr val="FFFFFF"/>
                </a:highlight>
              </a:rPr>
              <a:t>Lead and body phrase based </a:t>
            </a:r>
            <a:endParaRPr sz="1300">
              <a:solidFill>
                <a:srgbClr val="000000"/>
              </a:solidFill>
              <a:highlight>
                <a:srgbClr val="FFFFFF"/>
              </a:highlight>
            </a:endParaRPr>
          </a:p>
          <a:p>
            <a:pPr indent="-311150" lvl="0" marL="457200" rtl="0" algn="l">
              <a:lnSpc>
                <a:spcPct val="100000"/>
              </a:lnSpc>
              <a:spcBef>
                <a:spcPts val="0"/>
              </a:spcBef>
              <a:spcAft>
                <a:spcPts val="0"/>
              </a:spcAft>
              <a:buClr>
                <a:srgbClr val="000000"/>
              </a:buClr>
              <a:buSzPts val="1300"/>
              <a:buAutoNum type="arabicPeriod"/>
            </a:pPr>
            <a:r>
              <a:rPr i="1" lang="en" sz="1300">
                <a:solidFill>
                  <a:srgbClr val="000000"/>
                </a:solidFill>
                <a:highlight>
                  <a:srgbClr val="FFFFFF"/>
                </a:highlight>
              </a:rPr>
              <a:t>Semantic Based approaches </a:t>
            </a:r>
            <a:endParaRPr i="1" sz="1300">
              <a:solidFill>
                <a:srgbClr val="000000"/>
              </a:solidFill>
              <a:highlight>
                <a:srgbClr val="FFFFFF"/>
              </a:highlight>
            </a:endParaRPr>
          </a:p>
          <a:p>
            <a:pPr indent="-311150" lvl="1" marL="914400" rtl="0" algn="l">
              <a:lnSpc>
                <a:spcPct val="100000"/>
              </a:lnSpc>
              <a:spcBef>
                <a:spcPts val="0"/>
              </a:spcBef>
              <a:spcAft>
                <a:spcPts val="0"/>
              </a:spcAft>
              <a:buClr>
                <a:srgbClr val="000000"/>
              </a:buClr>
              <a:buSzPts val="1300"/>
              <a:buAutoNum type="alphaLcPeriod"/>
            </a:pPr>
            <a:r>
              <a:rPr lang="en" sz="1300">
                <a:solidFill>
                  <a:srgbClr val="000000"/>
                </a:solidFill>
                <a:highlight>
                  <a:srgbClr val="FFFFFF"/>
                </a:highlight>
              </a:rPr>
              <a:t>Semantic Graph based</a:t>
            </a:r>
            <a:endParaRPr sz="1300">
              <a:solidFill>
                <a:srgbClr val="000000"/>
              </a:solidFill>
              <a:highlight>
                <a:srgbClr val="FFFFFF"/>
              </a:highlight>
            </a:endParaRPr>
          </a:p>
          <a:p>
            <a:pPr indent="-311150" lvl="1" marL="914400" rtl="0" algn="l">
              <a:lnSpc>
                <a:spcPct val="100000"/>
              </a:lnSpc>
              <a:spcBef>
                <a:spcPts val="0"/>
              </a:spcBef>
              <a:spcAft>
                <a:spcPts val="0"/>
              </a:spcAft>
              <a:buClr>
                <a:srgbClr val="000000"/>
              </a:buClr>
              <a:buSzPts val="1300"/>
              <a:buAutoNum type="alphaLcPeriod"/>
            </a:pPr>
            <a:r>
              <a:rPr lang="en" sz="1300">
                <a:solidFill>
                  <a:srgbClr val="000000"/>
                </a:solidFill>
                <a:highlight>
                  <a:srgbClr val="FFFFFF"/>
                </a:highlight>
              </a:rPr>
              <a:t>Multimodal semantic method</a:t>
            </a:r>
            <a:endParaRPr sz="1300">
              <a:solidFill>
                <a:srgbClr val="000000"/>
              </a:solidFill>
              <a:highlight>
                <a:srgbClr val="FFFFFF"/>
              </a:highlight>
            </a:endParaRPr>
          </a:p>
          <a:p>
            <a:pPr indent="-311150" lvl="1" marL="914400" rtl="0" algn="l">
              <a:lnSpc>
                <a:spcPct val="100000"/>
              </a:lnSpc>
              <a:spcBef>
                <a:spcPts val="0"/>
              </a:spcBef>
              <a:spcAft>
                <a:spcPts val="0"/>
              </a:spcAft>
              <a:buClr>
                <a:srgbClr val="000000"/>
              </a:buClr>
              <a:buSzPts val="1300"/>
              <a:buAutoNum type="alphaLcPeriod"/>
            </a:pPr>
            <a:r>
              <a:rPr lang="en" sz="1300">
                <a:solidFill>
                  <a:srgbClr val="000000"/>
                </a:solidFill>
                <a:highlight>
                  <a:srgbClr val="FFFFFF"/>
                </a:highlight>
              </a:rPr>
              <a:t>Information item (INIT) based</a:t>
            </a:r>
            <a:endParaRPr sz="1300">
              <a:solidFill>
                <a:srgbClr val="000000"/>
              </a:solidFill>
              <a:highlight>
                <a:srgbClr val="FFFFFF"/>
              </a:highlight>
            </a:endParaRPr>
          </a:p>
          <a:p>
            <a:pPr indent="0" lvl="0" marL="457200" rtl="0" algn="l">
              <a:lnSpc>
                <a:spcPct val="100000"/>
              </a:lnSpc>
              <a:spcBef>
                <a:spcPts val="0"/>
              </a:spcBef>
              <a:spcAft>
                <a:spcPts val="0"/>
              </a:spcAft>
              <a:buNone/>
            </a:pPr>
            <a:r>
              <a:t/>
            </a:r>
            <a:endParaRPr sz="1200">
              <a:solidFill>
                <a:srgbClr val="000000"/>
              </a:solidFill>
              <a:highlight>
                <a:srgbClr val="FFFFFF"/>
              </a:highlight>
            </a:endParaRPr>
          </a:p>
          <a:p>
            <a:pPr indent="0" lvl="0" marL="0" rtl="0" algn="l">
              <a:lnSpc>
                <a:spcPct val="100000"/>
              </a:lnSpc>
              <a:spcBef>
                <a:spcPts val="0"/>
              </a:spcBef>
              <a:spcAft>
                <a:spcPts val="0"/>
              </a:spcAft>
              <a:buNone/>
            </a:pPr>
            <a:r>
              <a:t/>
            </a:r>
            <a:endParaRPr sz="1200">
              <a:solidFill>
                <a:srgbClr val="000000"/>
              </a:solidFill>
              <a:highlight>
                <a:srgbClr val="FFFFFF"/>
              </a:highlight>
            </a:endParaRPr>
          </a:p>
          <a:p>
            <a:pPr indent="0" lvl="0" marL="0" rtl="0" algn="l">
              <a:lnSpc>
                <a:spcPct val="100000"/>
              </a:lnSpc>
              <a:spcBef>
                <a:spcPts val="0"/>
              </a:spcBef>
              <a:spcAft>
                <a:spcPts val="0"/>
              </a:spcAft>
              <a:buNone/>
            </a:pPr>
            <a:r>
              <a:t/>
            </a:r>
            <a:endParaRPr sz="1200">
              <a:solidFill>
                <a:srgbClr val="000000"/>
              </a:solidFill>
              <a:highlight>
                <a:srgbClr val="FFFFFF"/>
              </a:highlight>
            </a:endParaRPr>
          </a:p>
        </p:txBody>
      </p:sp>
      <p:sp>
        <p:nvSpPr>
          <p:cNvPr id="95" name="Google Shape;95;p17"/>
          <p:cNvSpPr txBox="1"/>
          <p:nvPr>
            <p:ph idx="2" type="body"/>
          </p:nvPr>
        </p:nvSpPr>
        <p:spPr>
          <a:xfrm>
            <a:off x="4694250" y="1919075"/>
            <a:ext cx="3999900" cy="29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rPr>
              <a:t>Extractive Summarization </a:t>
            </a:r>
            <a:endParaRPr b="1" sz="1300">
              <a:solidFill>
                <a:srgbClr val="000000"/>
              </a:solidFill>
            </a:endParaRPr>
          </a:p>
          <a:p>
            <a:pPr indent="0" lvl="0" marL="0" rtl="0" algn="l">
              <a:spcBef>
                <a:spcPts val="0"/>
              </a:spcBef>
              <a:spcAft>
                <a:spcPts val="0"/>
              </a:spcAft>
              <a:buNone/>
            </a:pPr>
            <a:r>
              <a:t/>
            </a:r>
            <a:endParaRPr b="1" i="1" sz="1300">
              <a:solidFill>
                <a:srgbClr val="000000"/>
              </a:solidFill>
            </a:endParaRPr>
          </a:p>
          <a:p>
            <a:pPr indent="-311150" lvl="0" marL="457200" rtl="0" algn="l">
              <a:spcBef>
                <a:spcPts val="0"/>
              </a:spcBef>
              <a:spcAft>
                <a:spcPts val="0"/>
              </a:spcAft>
              <a:buClr>
                <a:srgbClr val="000000"/>
              </a:buClr>
              <a:buSzPts val="1300"/>
              <a:buAutoNum type="arabicPeriod"/>
            </a:pPr>
            <a:r>
              <a:rPr i="1" lang="en" sz="1300">
                <a:solidFill>
                  <a:srgbClr val="000000"/>
                </a:solidFill>
              </a:rPr>
              <a:t>Text Summarization using Fuzzy Logic</a:t>
            </a:r>
            <a:endParaRPr i="1" sz="1300">
              <a:solidFill>
                <a:srgbClr val="000000"/>
              </a:solidFill>
            </a:endParaRPr>
          </a:p>
          <a:p>
            <a:pPr indent="-311150" lvl="0" marL="457200" rtl="0" algn="l">
              <a:spcBef>
                <a:spcPts val="0"/>
              </a:spcBef>
              <a:spcAft>
                <a:spcPts val="0"/>
              </a:spcAft>
              <a:buClr>
                <a:srgbClr val="000000"/>
              </a:buClr>
              <a:buSzPts val="1300"/>
              <a:buAutoNum type="arabicPeriod"/>
            </a:pPr>
            <a:r>
              <a:rPr i="1" lang="en" sz="1300">
                <a:solidFill>
                  <a:srgbClr val="000000"/>
                </a:solidFill>
              </a:rPr>
              <a:t>TF- IDF method</a:t>
            </a:r>
            <a:endParaRPr i="1" sz="1300">
              <a:solidFill>
                <a:srgbClr val="000000"/>
              </a:solidFill>
            </a:endParaRPr>
          </a:p>
          <a:p>
            <a:pPr indent="-311150" lvl="0" marL="457200" rtl="0" algn="l">
              <a:spcBef>
                <a:spcPts val="0"/>
              </a:spcBef>
              <a:spcAft>
                <a:spcPts val="0"/>
              </a:spcAft>
              <a:buClr>
                <a:srgbClr val="000000"/>
              </a:buClr>
              <a:buSzPts val="1300"/>
              <a:buAutoNum type="arabicPeriod"/>
            </a:pPr>
            <a:r>
              <a:rPr i="1" lang="en" sz="1300">
                <a:solidFill>
                  <a:srgbClr val="000000"/>
                </a:solidFill>
              </a:rPr>
              <a:t>Cluster Based Method</a:t>
            </a:r>
            <a:endParaRPr i="1" sz="1300">
              <a:solidFill>
                <a:srgbClr val="000000"/>
              </a:solidFill>
            </a:endParaRPr>
          </a:p>
          <a:p>
            <a:pPr indent="-311150" lvl="0" marL="457200" rtl="0" algn="l">
              <a:spcBef>
                <a:spcPts val="0"/>
              </a:spcBef>
              <a:spcAft>
                <a:spcPts val="0"/>
              </a:spcAft>
              <a:buClr>
                <a:srgbClr val="000000"/>
              </a:buClr>
              <a:buSzPts val="1300"/>
              <a:buAutoNum type="arabicPeriod"/>
            </a:pPr>
            <a:r>
              <a:rPr i="1" lang="en" sz="1300">
                <a:solidFill>
                  <a:srgbClr val="000000"/>
                </a:solidFill>
              </a:rPr>
              <a:t> Query Based Method</a:t>
            </a:r>
            <a:endParaRPr i="1" sz="1300">
              <a:solidFill>
                <a:srgbClr val="000000"/>
              </a:solidFill>
            </a:endParaRPr>
          </a:p>
          <a:p>
            <a:pPr indent="-311150" lvl="0" marL="457200" rtl="0" algn="l">
              <a:spcBef>
                <a:spcPts val="0"/>
              </a:spcBef>
              <a:spcAft>
                <a:spcPts val="0"/>
              </a:spcAft>
              <a:buClr>
                <a:srgbClr val="000000"/>
              </a:buClr>
              <a:buSzPts val="1300"/>
              <a:buAutoNum type="arabicPeriod"/>
            </a:pPr>
            <a:r>
              <a:rPr i="1" lang="en" sz="1300">
                <a:solidFill>
                  <a:srgbClr val="000000"/>
                </a:solidFill>
              </a:rPr>
              <a:t>Machine Learning Method</a:t>
            </a:r>
            <a:endParaRPr i="1" sz="1300">
              <a:solidFill>
                <a:srgbClr val="000000"/>
              </a:solidFill>
            </a:endParaRPr>
          </a:p>
          <a:p>
            <a:pPr indent="-311150" lvl="0" marL="457200" rtl="0" algn="l">
              <a:spcBef>
                <a:spcPts val="0"/>
              </a:spcBef>
              <a:spcAft>
                <a:spcPts val="0"/>
              </a:spcAft>
              <a:buClr>
                <a:srgbClr val="000000"/>
              </a:buClr>
              <a:buSzPts val="1300"/>
              <a:buAutoNum type="arabicPeriod"/>
            </a:pPr>
            <a:r>
              <a:rPr i="1" lang="en" sz="1300">
                <a:solidFill>
                  <a:srgbClr val="000000"/>
                </a:solidFill>
              </a:rPr>
              <a:t>Graph Theoretic Method</a:t>
            </a:r>
            <a:endParaRPr i="1" sz="1300">
              <a:solidFill>
                <a:srgbClr val="000000"/>
              </a:solidFill>
            </a:endParaRPr>
          </a:p>
          <a:p>
            <a:pPr indent="-311150" lvl="0" marL="457200" rtl="0" algn="l">
              <a:spcBef>
                <a:spcPts val="0"/>
              </a:spcBef>
              <a:spcAft>
                <a:spcPts val="0"/>
              </a:spcAft>
              <a:buClr>
                <a:srgbClr val="000000"/>
              </a:buClr>
              <a:buSzPts val="1300"/>
              <a:buAutoNum type="arabicPeriod"/>
            </a:pPr>
            <a:r>
              <a:rPr i="1" lang="en" sz="1300">
                <a:solidFill>
                  <a:srgbClr val="000000"/>
                </a:solidFill>
              </a:rPr>
              <a:t>Latent Semantic Analysis (LSA) Method</a:t>
            </a:r>
            <a:endParaRPr i="1" sz="1300">
              <a:solidFill>
                <a:srgbClr val="000000"/>
              </a:solidFill>
            </a:endParaRPr>
          </a:p>
          <a:p>
            <a:pPr indent="-311150" lvl="0" marL="457200" rtl="0" algn="l">
              <a:spcBef>
                <a:spcPts val="0"/>
              </a:spcBef>
              <a:spcAft>
                <a:spcPts val="0"/>
              </a:spcAft>
              <a:buClr>
                <a:srgbClr val="000000"/>
              </a:buClr>
              <a:buSzPts val="1300"/>
              <a:buAutoNum type="arabicPeriod"/>
            </a:pPr>
            <a:r>
              <a:rPr i="1" lang="en" sz="1300">
                <a:solidFill>
                  <a:srgbClr val="000000"/>
                </a:solidFill>
              </a:rPr>
              <a:t>Text Summarization using Neural Network</a:t>
            </a:r>
            <a:endParaRPr i="1" sz="1300">
              <a:solidFill>
                <a:srgbClr val="000000"/>
              </a:solidFill>
            </a:endParaRPr>
          </a:p>
        </p:txBody>
      </p:sp>
      <p:sp>
        <p:nvSpPr>
          <p:cNvPr id="96" name="Google Shape;96;p17"/>
          <p:cNvSpPr txBox="1"/>
          <p:nvPr/>
        </p:nvSpPr>
        <p:spPr>
          <a:xfrm>
            <a:off x="550600" y="1208650"/>
            <a:ext cx="62985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Classification and sub-divisions of implementation </a:t>
            </a:r>
            <a:r>
              <a:rPr lang="en" sz="1600">
                <a:latin typeface="Roboto"/>
                <a:ea typeface="Roboto"/>
                <a:cs typeface="Roboto"/>
                <a:sym typeface="Roboto"/>
              </a:rPr>
              <a:t>techniques</a:t>
            </a:r>
            <a:endParaRPr sz="16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631300"/>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2000">
                <a:solidFill>
                  <a:srgbClr val="FFFFFF"/>
                </a:solidFill>
              </a:rPr>
              <a:t>Text Summarization using Neural Network:</a:t>
            </a:r>
            <a:endParaRPr sz="2000">
              <a:solidFill>
                <a:srgbClr val="FFFFFF"/>
              </a:solidFill>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000000"/>
                </a:solidFill>
              </a:rPr>
              <a:t>It involves certain steps to be implemented in which first phase includes the training of neural network A neural network (NN) after training is used which </a:t>
            </a:r>
            <a:r>
              <a:rPr lang="en" sz="1500">
                <a:solidFill>
                  <a:srgbClr val="000000"/>
                </a:solidFill>
              </a:rPr>
              <a:t>depicts</a:t>
            </a:r>
            <a:r>
              <a:rPr lang="en" sz="1500">
                <a:solidFill>
                  <a:srgbClr val="000000"/>
                </a:solidFill>
              </a:rPr>
              <a:t> the sentences type which is must to be involved within the summary to be generated. The second phase includes feature fusion which means combining those features which are important for inclusion in the summary. The third phase is selection of sentences which uses the modified neural network. Only the highly ranked sentences are selected by the modified neural network. This step controls the summary selection in terms of their importance </a:t>
            </a:r>
            <a:endParaRPr sz="15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FFFFF"/>
                </a:solidFill>
              </a:rPr>
              <a:t>Machine Learning Method:</a:t>
            </a:r>
            <a:endParaRPr sz="1800">
              <a:solidFill>
                <a:srgbClr val="FFFFFF"/>
              </a:solidFill>
            </a:endParaRPr>
          </a:p>
        </p:txBody>
      </p:sp>
      <p:sp>
        <p:nvSpPr>
          <p:cNvPr id="113" name="Google Shape;113;p20"/>
          <p:cNvSpPr txBox="1"/>
          <p:nvPr>
            <p:ph idx="1" type="body"/>
          </p:nvPr>
        </p:nvSpPr>
        <p:spPr>
          <a:xfrm>
            <a:off x="471900" y="179822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A training documents set along with its summaries in extractive form are given as input to the training stage. This approach views classification problem in text summarization. Machine learning approach</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classified as supervised, unsupervised or semi-supervised.Sentences which posses the features are classified as summary sentences and the sentence which do not as non –summary sentences. Bayesian rule is used to statistically determine the classification probabilities (P (s∈&lt;S | F1, F2, ..., FN)= P (F1, F2, ..., FN | s∈S)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 P (s∈S) / P (F1, F2,..., FN)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Where S is a sentence from the document collection,F1, F2…FN are features which are used for classification . S is the summary to be produced, P (s∈&lt; S | F1, F2,....,FN) is the probability that  entences are either summary sentences or non summary sentences on basis of features</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(F1,F2…FN)</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Flow of Problem Solution </a:t>
            </a:r>
            <a:endParaRPr/>
          </a:p>
        </p:txBody>
      </p:sp>
      <p:sp>
        <p:nvSpPr>
          <p:cNvPr id="119" name="Google Shape;119;p21"/>
          <p:cNvSpPr txBox="1"/>
          <p:nvPr/>
        </p:nvSpPr>
        <p:spPr>
          <a:xfrm>
            <a:off x="577475" y="1436950"/>
            <a:ext cx="8044200" cy="3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700">
                <a:solidFill>
                  <a:srgbClr val="292929"/>
                </a:solidFill>
                <a:highlight>
                  <a:srgbClr val="FFFFFF"/>
                </a:highlight>
                <a:latin typeface="Georgia"/>
                <a:ea typeface="Georgia"/>
                <a:cs typeface="Georgia"/>
                <a:sym typeface="Georgia"/>
              </a:rPr>
              <a:t>Input article → split into sentences → remove stop words → build a similarity matrix </a:t>
            </a:r>
            <a:endParaRPr i="1" sz="27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i="1" lang="en" sz="2700">
                <a:solidFill>
                  <a:srgbClr val="292929"/>
                </a:solidFill>
                <a:highlight>
                  <a:srgbClr val="FFFFFF"/>
                </a:highlight>
                <a:latin typeface="Georgia"/>
                <a:ea typeface="Georgia"/>
                <a:cs typeface="Georgia"/>
                <a:sym typeface="Georgia"/>
              </a:rPr>
              <a:t>→ generate rank based on matrix  → pick top N sentences for summary.</a:t>
            </a:r>
            <a:endParaRPr sz="25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