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5" roundtripDataSignature="AMtx7mhOn7UeJ0OTH7YnC9aOrWQH/j7r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Input is typically sorted, output is output exactly as is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All inputs with the </a:t>
            </a:r>
            <a:r>
              <a:rPr lang="en-US">
                <a:solidFill>
                  <a:srgbClr val="003300"/>
                </a:solidFill>
              </a:rPr>
              <a:t>same key </a:t>
            </a:r>
            <a:r>
              <a:rPr i="1" lang="en-US"/>
              <a:t>must</a:t>
            </a:r>
            <a:r>
              <a:rPr lang="en-US"/>
              <a:t> go to the same reducer!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6600"/>
                </a:solidFill>
              </a:rPr>
              <a:t>Master scheduling policy: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Asks GFS for locations of replicas of input file blocks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tasks scheduled so GFS input block replica are on same machine or same rack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Effect: Thousands of machines </a:t>
            </a:r>
            <a:r>
              <a:rPr lang="en-US">
                <a:solidFill>
                  <a:srgbClr val="7030A0"/>
                </a:solidFill>
              </a:rPr>
              <a:t>read input at local disk speed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Eliminate network bottleneck!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Effect: Dramatically shortens job completion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Symposium on Operating Systems Principles</a:t>
            </a:r>
            <a:endParaRPr/>
          </a:p>
        </p:txBody>
      </p:sp>
      <p:sp>
        <p:nvSpPr>
          <p:cNvPr id="518" name="Google Shape;518;p2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Who has the lease for this chunk of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After getting the information from master: Client pushes the data in a pipeline fashion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Recent creations used as a proxy for 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adoop.apache.org/core/docs/current/mapred_tutori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480"/>
              <a:buFont typeface="Calibri"/>
              <a:buNone/>
            </a:pPr>
            <a:r>
              <a:rPr b="1" lang="en-US" sz="6480">
                <a:solidFill>
                  <a:srgbClr val="0000FF"/>
                </a:solidFill>
              </a:rPr>
              <a:t>Data Intensive Computing </a:t>
            </a:r>
            <a:br>
              <a:rPr b="1" lang="en-US" sz="6480">
                <a:solidFill>
                  <a:srgbClr val="0000FF"/>
                </a:solidFill>
              </a:rPr>
            </a:br>
            <a:r>
              <a:rPr b="1" lang="en-US" sz="6480">
                <a:solidFill>
                  <a:srgbClr val="0000FF"/>
                </a:solidFill>
              </a:rPr>
              <a:t>and MapReduce</a:t>
            </a:r>
            <a:endParaRPr b="1" sz="6480">
              <a:solidFill>
                <a:srgbClr val="0000FF"/>
              </a:solidFill>
            </a:endParaRPr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2" name="Google Shape;8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>
            <p:ph type="title"/>
          </p:nvPr>
        </p:nvSpPr>
        <p:spPr>
          <a:xfrm>
            <a:off x="457200" y="5334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7B9899"/>
                </a:solidFill>
              </a:rPr>
              <a:t>Classes of problems “mapreducable”</a:t>
            </a:r>
            <a:endParaRPr/>
          </a:p>
        </p:txBody>
      </p:sp>
      <p:sp>
        <p:nvSpPr>
          <p:cNvPr id="248" name="Google Shape;248;p10"/>
          <p:cNvSpPr txBox="1"/>
          <p:nvPr>
            <p:ph idx="1" type="body"/>
          </p:nvPr>
        </p:nvSpPr>
        <p:spPr>
          <a:xfrm>
            <a:off x="301625" y="1527175"/>
            <a:ext cx="85042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⚫"/>
            </a:pPr>
            <a:r>
              <a:rPr lang="en-US" sz="1760"/>
              <a:t>Benchmark for comparing: Jim Gray’s challenge on data-intensive computing. Ex: “Sort”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⚫"/>
            </a:pPr>
            <a:r>
              <a:rPr lang="en-US" sz="1760"/>
              <a:t>Google uses it (we think) for wordcount, adwords, pagerank, indexing data. 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⚫"/>
            </a:pPr>
            <a:r>
              <a:rPr lang="en-US" sz="1760"/>
              <a:t>Simple algorithms such as grep, text-indexing, reverse indexing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⚫"/>
            </a:pPr>
            <a:r>
              <a:rPr lang="en-US" sz="1760"/>
              <a:t>Bayesian classification: data mining domain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⚫"/>
            </a:pPr>
            <a:r>
              <a:rPr lang="en-US" sz="1760"/>
              <a:t>Facebook uses it for various operations: demographics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⚫"/>
            </a:pPr>
            <a:r>
              <a:rPr lang="en-US" sz="1760"/>
              <a:t>Financial services use it for analytics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⚫"/>
            </a:pPr>
            <a:r>
              <a:rPr lang="en-US" sz="1760"/>
              <a:t>Astronomy: Gaussian analysis for locating extra-terrestrial objects.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⚫"/>
            </a:pPr>
            <a:r>
              <a:rPr lang="en-US" sz="1760"/>
              <a:t>Expected to play a critical role in semantic web and web3.0</a:t>
            </a:r>
            <a:endParaRPr sz="1760"/>
          </a:p>
        </p:txBody>
      </p:sp>
      <p:sp>
        <p:nvSpPr>
          <p:cNvPr id="249" name="Google Shape;24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Mappers and Reducers</a:t>
            </a:r>
            <a:endParaRPr/>
          </a:p>
        </p:txBody>
      </p:sp>
      <p:sp>
        <p:nvSpPr>
          <p:cNvPr id="256" name="Google Shape;25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Need to handle</a:t>
            </a:r>
            <a:r>
              <a:rPr lang="en-US" sz="2960">
                <a:solidFill>
                  <a:srgbClr val="00B050"/>
                </a:solidFill>
              </a:rPr>
              <a:t> more data</a:t>
            </a:r>
            <a:r>
              <a:rPr lang="en-US" sz="2960"/>
              <a:t>? Just add </a:t>
            </a:r>
            <a:r>
              <a:rPr lang="en-US" sz="2960">
                <a:solidFill>
                  <a:srgbClr val="0000FF"/>
                </a:solidFill>
              </a:rPr>
              <a:t>more Mappers/Reducers</a:t>
            </a:r>
            <a:r>
              <a:rPr lang="en-US" sz="2960"/>
              <a:t>!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No need to handle </a:t>
            </a:r>
            <a:r>
              <a:rPr lang="en-US" sz="2960">
                <a:solidFill>
                  <a:srgbClr val="CC3300"/>
                </a:solidFill>
              </a:rPr>
              <a:t>multithreaded code </a:t>
            </a:r>
            <a:r>
              <a:rPr lang="en-US" sz="2960"/>
              <a:t>☺</a:t>
            </a:r>
            <a:endParaRPr sz="2960"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Mappers and Reducers are typically single threaded and </a:t>
            </a:r>
            <a:r>
              <a:rPr lang="en-US" sz="2590">
                <a:solidFill>
                  <a:srgbClr val="006600"/>
                </a:solidFill>
              </a:rPr>
              <a:t>deterministic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ts val="2220"/>
              <a:buChar char="•"/>
            </a:pPr>
            <a:r>
              <a:rPr lang="en-US" sz="2220">
                <a:solidFill>
                  <a:srgbClr val="006600"/>
                </a:solidFill>
              </a:rPr>
              <a:t>Determinism</a:t>
            </a:r>
            <a:r>
              <a:rPr lang="en-US" sz="2220"/>
              <a:t> allows for </a:t>
            </a:r>
            <a:r>
              <a:rPr lang="en-US" sz="2220">
                <a:solidFill>
                  <a:srgbClr val="7030A0"/>
                </a:solidFill>
              </a:rPr>
              <a:t>restarting of failed jobs</a:t>
            </a:r>
            <a:endParaRPr sz="2220">
              <a:solidFill>
                <a:srgbClr val="7030A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en-US" sz="2220"/>
              <a:t>Mappers/Reducers run </a:t>
            </a:r>
            <a:r>
              <a:rPr lang="en-US" sz="2220">
                <a:solidFill>
                  <a:srgbClr val="FF0000"/>
                </a:solidFill>
              </a:rPr>
              <a:t>entirely independent </a:t>
            </a:r>
            <a:r>
              <a:rPr lang="en-US" sz="2220"/>
              <a:t>of each other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In Hadoop, they run in </a:t>
            </a:r>
            <a:r>
              <a:rPr lang="en-US" sz="1850">
                <a:solidFill>
                  <a:srgbClr val="000066"/>
                </a:solidFill>
              </a:rPr>
              <a:t>separate JVMs</a:t>
            </a:r>
            <a:endParaRPr sz="2220">
              <a:solidFill>
                <a:srgbClr val="000066"/>
              </a:solidFill>
            </a:endParaRPr>
          </a:p>
          <a:p>
            <a:pPr indent="-154940" lvl="0" marL="34290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257" name="Google Shape;25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63" name="Google Shape;26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1.bp.blogspot.com/-UvgLSDv7Rb4/Tbpn3veAOTI/AAAAAAAAAVk/kdaMzLa50BE/s1600/WordCountFlow.JPG" id="264" name="Google Shape;2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" y="620689"/>
            <a:ext cx="9555438" cy="62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2"/>
          <p:cNvSpPr/>
          <p:nvPr/>
        </p:nvSpPr>
        <p:spPr>
          <a:xfrm>
            <a:off x="22239" y="6093296"/>
            <a:ext cx="59584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http://kickstarthadoop.blogspot.ca/2011/04/word-count-hadoop-map-reduce-example.html</a:t>
            </a:r>
            <a:endParaRPr/>
          </a:p>
        </p:txBody>
      </p:sp>
      <p:sp>
        <p:nvSpPr>
          <p:cNvPr id="266" name="Google Shape;26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Word Count</a:t>
            </a:r>
            <a:endParaRPr/>
          </a:p>
        </p:txBody>
      </p:sp>
      <p:sp>
        <p:nvSpPr>
          <p:cNvPr id="267" name="Google Shape;267;p12"/>
          <p:cNvSpPr/>
          <p:nvPr/>
        </p:nvSpPr>
        <p:spPr>
          <a:xfrm rot="10800000">
            <a:off x="1772703" y="1160494"/>
            <a:ext cx="8418917" cy="46689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-5797152" y="4581128"/>
            <a:ext cx="5580112" cy="2123658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(2012)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Searches Per Day: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5,134,000,000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 nodes: each node will process 5,134,000 queries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Mapper</a:t>
            </a:r>
            <a:endParaRPr/>
          </a:p>
        </p:txBody>
      </p:sp>
      <p:sp>
        <p:nvSpPr>
          <p:cNvPr id="274" name="Google Shape;27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Reads in </a:t>
            </a:r>
            <a:r>
              <a:rPr lang="en-US" sz="2000">
                <a:solidFill>
                  <a:srgbClr val="006600"/>
                </a:solidFill>
              </a:rPr>
              <a:t>input pair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&lt;Key,Value&gt;</a:t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Outputs a pair </a:t>
            </a:r>
            <a:r>
              <a:rPr lang="en-US" sz="2000">
                <a:solidFill>
                  <a:srgbClr val="0000FF"/>
                </a:solidFill>
              </a:rPr>
              <a:t>&lt;K’, V’&gt;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50"/>
              <a:buChar char="–"/>
            </a:pPr>
            <a:r>
              <a:rPr lang="en-US" sz="1750"/>
              <a:t>Let’s count number of each word in user queries (or Tweets/Blogs)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50"/>
              <a:buChar char="–"/>
            </a:pPr>
            <a:r>
              <a:rPr lang="en-US" sz="1750"/>
              <a:t>The input to the mapper will be &lt;queryID, QueryText&gt;: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latin typeface="Courier New"/>
                <a:ea typeface="Courier New"/>
                <a:cs typeface="Courier New"/>
                <a:sym typeface="Courier New"/>
              </a:rPr>
              <a:t>&lt;Q1,“The teacher went to the store. The store was closed; the store opens in the morning. The store opens at 9am.” &gt;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50"/>
              <a:buChar char="–"/>
            </a:pPr>
            <a:r>
              <a:rPr lang="en-US" sz="1750"/>
              <a:t>The output would be: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</a:pPr>
            <a:r>
              <a:rPr lang="en-US" sz="1625">
                <a:latin typeface="Courier New"/>
                <a:ea typeface="Courier New"/>
                <a:cs typeface="Courier New"/>
                <a:sym typeface="Courier New"/>
              </a:rPr>
              <a:t>&lt;The, 1&gt; &lt;teacher, 1&gt; &lt;went, 1&gt; &lt;to, 1&gt; &lt;the, 1&gt; &lt;store,1&gt; &lt;the, 1&gt; &lt;store, 1&gt; &lt;was, 1&gt; &lt;closed, 1&gt; &lt;the, 1&gt; &lt;store,1&gt; &lt;opens, 1&gt; &lt;in, 1&gt; &lt;the, 1&gt; &lt;morning, 1&gt; &lt;the 1&gt; &lt;store, 1&gt; &lt;opens, 1&gt; &lt;at, 1&gt; &lt;9am, 1&gt;</a:t>
            </a:r>
            <a:endParaRPr/>
          </a:p>
          <a:p>
            <a:pPr indent="-215900" lvl="0" marL="34290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75" name="Google Shape;2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Reducer</a:t>
            </a:r>
            <a:endParaRPr/>
          </a:p>
        </p:txBody>
      </p:sp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60"/>
              <a:buChar char="•"/>
            </a:pPr>
            <a:r>
              <a:rPr lang="en-US" sz="2960">
                <a:solidFill>
                  <a:srgbClr val="000066"/>
                </a:solidFill>
              </a:rPr>
              <a:t>Accepts the </a:t>
            </a:r>
            <a:r>
              <a:rPr lang="en-US" sz="2960">
                <a:solidFill>
                  <a:srgbClr val="006600"/>
                </a:solidFill>
              </a:rPr>
              <a:t>Mapper output</a:t>
            </a:r>
            <a:r>
              <a:rPr lang="en-US" sz="2960">
                <a:solidFill>
                  <a:srgbClr val="000066"/>
                </a:solidFill>
              </a:rPr>
              <a:t>, and aggregates values on the 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For our example, the reducer input would be: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3300"/>
              </a:buClr>
              <a:buSzPts val="2220"/>
              <a:buNone/>
            </a:pPr>
            <a:r>
              <a:rPr lang="en-US" sz="2220">
                <a:solidFill>
                  <a:srgbClr val="663300"/>
                </a:solidFill>
              </a:rPr>
              <a:t>&lt;The, 1&gt; &lt;teacher, 1&gt; &lt;went, 1&gt; &lt;to, 1&gt; &lt;the, 1&gt; &lt;</a:t>
            </a:r>
            <a:r>
              <a:rPr b="1" lang="en-US" sz="2220">
                <a:solidFill>
                  <a:srgbClr val="663300"/>
                </a:solidFill>
              </a:rPr>
              <a:t>store</a:t>
            </a:r>
            <a:r>
              <a:rPr lang="en-US" sz="2220">
                <a:solidFill>
                  <a:srgbClr val="663300"/>
                </a:solidFill>
              </a:rPr>
              <a:t>, 1&gt; &lt;the, 1&gt; &lt;store, 1&gt; &lt;was, 1&gt; &lt;closed, 1&gt; &lt;the, 1&gt; &lt;</a:t>
            </a:r>
            <a:r>
              <a:rPr b="1" lang="en-US" sz="2220">
                <a:solidFill>
                  <a:srgbClr val="663300"/>
                </a:solidFill>
              </a:rPr>
              <a:t>store</a:t>
            </a:r>
            <a:r>
              <a:rPr lang="en-US" sz="2220">
                <a:solidFill>
                  <a:srgbClr val="663300"/>
                </a:solidFill>
              </a:rPr>
              <a:t>, 1&gt; &lt;opens,1&gt; &lt;in, 1&gt; &lt;the, 1&gt; &lt;morning, 1&gt; &lt;the 1&gt; &lt;</a:t>
            </a:r>
            <a:r>
              <a:rPr b="1" lang="en-US" sz="2220">
                <a:solidFill>
                  <a:srgbClr val="663300"/>
                </a:solidFill>
              </a:rPr>
              <a:t>store</a:t>
            </a:r>
            <a:r>
              <a:rPr lang="en-US" sz="2220">
                <a:solidFill>
                  <a:srgbClr val="663300"/>
                </a:solidFill>
              </a:rPr>
              <a:t>, 1&gt; &lt;opens, 1&gt; &lt;at, 1&gt; &lt;9am, 1&gt;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output would be:	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</a:rPr>
              <a:t>&lt;The, 6&gt; &lt;teacher, 1&gt; &lt;went, 1&gt; &lt;to, 1&gt; </a:t>
            </a:r>
            <a:r>
              <a:rPr b="1" lang="en-US" sz="2220">
                <a:solidFill>
                  <a:srgbClr val="0000FF"/>
                </a:solidFill>
              </a:rPr>
              <a:t>&lt;store, 3&gt; </a:t>
            </a:r>
            <a:r>
              <a:rPr lang="en-US" sz="2220">
                <a:solidFill>
                  <a:srgbClr val="0000FF"/>
                </a:solidFill>
              </a:rPr>
              <a:t>&lt;was, 1&gt; &lt;closed, 1&gt; &lt;opens, 1&gt; &lt;morning, 1&gt; &lt;at, 1&gt; &lt;9am, 1&gt;</a:t>
            </a:r>
            <a:endParaRPr/>
          </a:p>
          <a:p>
            <a:pPr indent="-154940" lvl="0" marL="34290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283" name="Google Shape;2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6978232" y="3284984"/>
            <a:ext cx="1368152" cy="1080120"/>
          </a:xfrm>
          <a:prstGeom prst="roundRect">
            <a:avLst>
              <a:gd fmla="val 16667" name="adj"/>
            </a:avLst>
          </a:prstGeom>
          <a:noFill/>
          <a:ln cap="flat" cmpd="thickThin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5997506" y="5197670"/>
            <a:ext cx="1178313" cy="360040"/>
          </a:xfrm>
          <a:prstGeom prst="roundRect">
            <a:avLst>
              <a:gd fmla="val 16667" name="adj"/>
            </a:avLst>
          </a:prstGeom>
          <a:noFill/>
          <a:ln cap="flat" cmpd="thickThin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MapReduce</a:t>
            </a:r>
            <a:br>
              <a:rPr lang="en-US" sz="3959"/>
            </a:br>
            <a:endParaRPr sz="3959"/>
          </a:p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3657600" y="1194485"/>
            <a:ext cx="1447800" cy="685800"/>
          </a:xfrm>
          <a:prstGeom prst="ellipse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Hadoop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</a:t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886200" y="2566085"/>
            <a:ext cx="990600" cy="457200"/>
          </a:xfrm>
          <a:prstGeom prst="ellipse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Master</a:t>
            </a:r>
            <a:endParaRPr/>
          </a:p>
        </p:txBody>
      </p:sp>
      <p:grpSp>
        <p:nvGrpSpPr>
          <p:cNvPr id="294" name="Google Shape;294;p15"/>
          <p:cNvGrpSpPr/>
          <p:nvPr/>
        </p:nvGrpSpPr>
        <p:grpSpPr>
          <a:xfrm>
            <a:off x="2438400" y="1727885"/>
            <a:ext cx="3657600" cy="2057400"/>
            <a:chOff x="1536" y="1200"/>
            <a:chExt cx="2304" cy="1296"/>
          </a:xfrm>
        </p:grpSpPr>
        <p:cxnSp>
          <p:nvCxnSpPr>
            <p:cNvPr id="295" name="Google Shape;295;p15"/>
            <p:cNvCxnSpPr/>
            <p:nvPr/>
          </p:nvCxnSpPr>
          <p:spPr>
            <a:xfrm>
              <a:off x="2736" y="1296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96" name="Google Shape;296;p15"/>
            <p:cNvCxnSpPr/>
            <p:nvPr/>
          </p:nvCxnSpPr>
          <p:spPr>
            <a:xfrm flipH="1">
              <a:off x="1536" y="1200"/>
              <a:ext cx="864" cy="11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15"/>
            <p:cNvCxnSpPr/>
            <p:nvPr/>
          </p:nvCxnSpPr>
          <p:spPr>
            <a:xfrm>
              <a:off x="3168" y="1200"/>
              <a:ext cx="672" cy="12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98" name="Google Shape;298;p15"/>
            <p:cNvSpPr txBox="1"/>
            <p:nvPr/>
          </p:nvSpPr>
          <p:spPr>
            <a:xfrm>
              <a:off x="1728" y="1392"/>
              <a:ext cx="4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fork</a:t>
              </a:r>
              <a:endParaRPr/>
            </a:p>
          </p:txBody>
        </p:sp>
        <p:sp>
          <p:nvSpPr>
            <p:cNvPr id="299" name="Google Shape;299;p15"/>
            <p:cNvSpPr txBox="1"/>
            <p:nvPr/>
          </p:nvSpPr>
          <p:spPr>
            <a:xfrm>
              <a:off x="2384" y="1353"/>
              <a:ext cx="4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fork</a:t>
              </a:r>
              <a:endParaRPr/>
            </a:p>
          </p:txBody>
        </p:sp>
        <p:sp>
          <p:nvSpPr>
            <p:cNvPr id="300" name="Google Shape;300;p15"/>
            <p:cNvSpPr txBox="1"/>
            <p:nvPr/>
          </p:nvSpPr>
          <p:spPr>
            <a:xfrm>
              <a:off x="3312" y="1344"/>
              <a:ext cx="4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fork</a:t>
              </a:r>
              <a:endParaRPr/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2743200" y="2718485"/>
            <a:ext cx="3429001" cy="1143000"/>
            <a:chOff x="2743200" y="2031504"/>
            <a:chExt cx="3429001" cy="1143000"/>
          </a:xfrm>
        </p:grpSpPr>
        <p:cxnSp>
          <p:nvCxnSpPr>
            <p:cNvPr id="302" name="Google Shape;302;p15"/>
            <p:cNvCxnSpPr/>
            <p:nvPr/>
          </p:nvCxnSpPr>
          <p:spPr>
            <a:xfrm flipH="1">
              <a:off x="2895600" y="2183904"/>
              <a:ext cx="9906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15"/>
            <p:cNvCxnSpPr/>
            <p:nvPr/>
          </p:nvCxnSpPr>
          <p:spPr>
            <a:xfrm>
              <a:off x="4876800" y="2183904"/>
              <a:ext cx="914400" cy="99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04" name="Google Shape;304;p15"/>
            <p:cNvSpPr txBox="1"/>
            <p:nvPr/>
          </p:nvSpPr>
          <p:spPr>
            <a:xfrm>
              <a:off x="2743200" y="2031504"/>
              <a:ext cx="909638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assign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map</a:t>
              </a:r>
              <a:endParaRPr/>
            </a:p>
          </p:txBody>
        </p:sp>
        <p:sp>
          <p:nvSpPr>
            <p:cNvPr id="305" name="Google Shape;305;p15"/>
            <p:cNvSpPr txBox="1"/>
            <p:nvPr/>
          </p:nvSpPr>
          <p:spPr>
            <a:xfrm>
              <a:off x="5211763" y="2139454"/>
              <a:ext cx="960438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assign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reduce</a:t>
              </a:r>
              <a:endParaRPr/>
            </a:p>
          </p:txBody>
        </p:sp>
      </p:grpSp>
      <p:grpSp>
        <p:nvGrpSpPr>
          <p:cNvPr id="306" name="Google Shape;306;p15"/>
          <p:cNvGrpSpPr/>
          <p:nvPr/>
        </p:nvGrpSpPr>
        <p:grpSpPr>
          <a:xfrm>
            <a:off x="5638800" y="3939729"/>
            <a:ext cx="990600" cy="1447800"/>
            <a:chOff x="5638800" y="2886348"/>
            <a:chExt cx="990600" cy="1447800"/>
          </a:xfrm>
        </p:grpSpPr>
        <p:sp>
          <p:nvSpPr>
            <p:cNvPr id="307" name="Google Shape;307;p15"/>
            <p:cNvSpPr/>
            <p:nvPr/>
          </p:nvSpPr>
          <p:spPr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1981200" y="3634929"/>
            <a:ext cx="990600" cy="2133600"/>
            <a:chOff x="1248" y="2352"/>
            <a:chExt cx="624" cy="1344"/>
          </a:xfrm>
        </p:grpSpPr>
        <p:sp>
          <p:nvSpPr>
            <p:cNvPr id="310" name="Google Shape;310;p15"/>
            <p:cNvSpPr/>
            <p:nvPr/>
          </p:nvSpPr>
          <p:spPr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</p:grpSp>
      <p:grpSp>
        <p:nvGrpSpPr>
          <p:cNvPr id="313" name="Google Shape;313;p15"/>
          <p:cNvGrpSpPr/>
          <p:nvPr/>
        </p:nvGrpSpPr>
        <p:grpSpPr>
          <a:xfrm>
            <a:off x="1066800" y="3863529"/>
            <a:ext cx="914400" cy="1676400"/>
            <a:chOff x="672" y="2496"/>
            <a:chExt cx="576" cy="1056"/>
          </a:xfrm>
        </p:grpSpPr>
        <p:cxnSp>
          <p:nvCxnSpPr>
            <p:cNvPr id="314" name="Google Shape;314;p15"/>
            <p:cNvCxnSpPr/>
            <p:nvPr/>
          </p:nvCxnSpPr>
          <p:spPr>
            <a:xfrm flipH="1" rot="10800000">
              <a:off x="672" y="2496"/>
              <a:ext cx="57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672" y="3024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Google Shape;316;p15"/>
            <p:cNvCxnSpPr/>
            <p:nvPr/>
          </p:nvCxnSpPr>
          <p:spPr>
            <a:xfrm>
              <a:off x="672" y="3216"/>
              <a:ext cx="57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7" name="Google Shape;317;p15"/>
            <p:cNvSpPr txBox="1"/>
            <p:nvPr/>
          </p:nvSpPr>
          <p:spPr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read</a:t>
              </a:r>
              <a:endParaRPr/>
            </a:p>
          </p:txBody>
        </p:sp>
      </p:grpSp>
      <p:grpSp>
        <p:nvGrpSpPr>
          <p:cNvPr id="318" name="Google Shape;318;p15"/>
          <p:cNvGrpSpPr/>
          <p:nvPr/>
        </p:nvGrpSpPr>
        <p:grpSpPr>
          <a:xfrm>
            <a:off x="2971800" y="3634929"/>
            <a:ext cx="1600200" cy="2133600"/>
            <a:chOff x="1872" y="2352"/>
            <a:chExt cx="1008" cy="1344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323" name="Google Shape;323;p15"/>
              <p:cNvSpPr/>
              <p:nvPr/>
            </p:nvSpPr>
            <p:spPr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25" name="Google Shape;325;p15"/>
            <p:cNvGrpSpPr/>
            <p:nvPr/>
          </p:nvGrpSpPr>
          <p:grpSpPr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326" name="Google Shape;326;p15"/>
              <p:cNvSpPr/>
              <p:nvPr/>
            </p:nvSpPr>
            <p:spPr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328" name="Google Shape;328;p15"/>
            <p:cNvCxnSpPr/>
            <p:nvPr/>
          </p:nvCxnSpPr>
          <p:spPr>
            <a:xfrm>
              <a:off x="1872" y="2496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15"/>
            <p:cNvCxnSpPr/>
            <p:nvPr/>
          </p:nvCxnSpPr>
          <p:spPr>
            <a:xfrm>
              <a:off x="1872" y="3024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15"/>
            <p:cNvCxnSpPr/>
            <p:nvPr/>
          </p:nvCxnSpPr>
          <p:spPr>
            <a:xfrm>
              <a:off x="1872" y="3552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1" name="Google Shape;331;p15"/>
            <p:cNvSpPr txBox="1"/>
            <p:nvPr/>
          </p:nvSpPr>
          <p:spPr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local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write</a:t>
              </a:r>
              <a:endParaRPr/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4572000" y="3863528"/>
            <a:ext cx="1074738" cy="2416175"/>
            <a:chOff x="2880" y="2496"/>
            <a:chExt cx="677" cy="1522"/>
          </a:xfrm>
        </p:grpSpPr>
        <p:cxnSp>
          <p:nvCxnSpPr>
            <p:cNvPr id="333" name="Google Shape;333;p15"/>
            <p:cNvCxnSpPr/>
            <p:nvPr/>
          </p:nvCxnSpPr>
          <p:spPr>
            <a:xfrm>
              <a:off x="2880" y="2496"/>
              <a:ext cx="67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2880" y="2496"/>
              <a:ext cx="672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5" name="Google Shape;335;p15"/>
            <p:cNvCxnSpPr/>
            <p:nvPr/>
          </p:nvCxnSpPr>
          <p:spPr>
            <a:xfrm flipH="1" rot="10800000">
              <a:off x="2880" y="2688"/>
              <a:ext cx="67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2880" y="3024"/>
              <a:ext cx="672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15"/>
            <p:cNvCxnSpPr/>
            <p:nvPr/>
          </p:nvCxnSpPr>
          <p:spPr>
            <a:xfrm flipH="1" rot="10800000">
              <a:off x="2880" y="2736"/>
              <a:ext cx="672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8" name="Google Shape;338;p15"/>
            <p:cNvCxnSpPr/>
            <p:nvPr/>
          </p:nvCxnSpPr>
          <p:spPr>
            <a:xfrm flipH="1" rot="10800000">
              <a:off x="2880" y="331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9" name="Google Shape;339;p15"/>
            <p:cNvSpPr txBox="1"/>
            <p:nvPr/>
          </p:nvSpPr>
          <p:spPr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remote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read</a:t>
              </a: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sort</a:t>
              </a:r>
              <a:endParaRPr/>
            </a:p>
          </p:txBody>
        </p:sp>
      </p:grpSp>
      <p:grpSp>
        <p:nvGrpSpPr>
          <p:cNvPr id="340" name="Google Shape;340;p15"/>
          <p:cNvGrpSpPr/>
          <p:nvPr/>
        </p:nvGrpSpPr>
        <p:grpSpPr>
          <a:xfrm>
            <a:off x="-65088" y="3114229"/>
            <a:ext cx="1423988" cy="2044700"/>
            <a:chOff x="-41" y="2024"/>
            <a:chExt cx="897" cy="1288"/>
          </a:xfrm>
        </p:grpSpPr>
        <p:grpSp>
          <p:nvGrpSpPr>
            <p:cNvPr id="341" name="Google Shape;341;p15"/>
            <p:cNvGrpSpPr/>
            <p:nvPr/>
          </p:nvGrpSpPr>
          <p:grpSpPr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342" name="Google Shape;342;p15"/>
              <p:cNvSpPr/>
              <p:nvPr/>
            </p:nvSpPr>
            <p:spPr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Split 0</a:t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Split 1</a:t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Split 2</a:t>
                </a:r>
                <a:endParaRPr/>
              </a:p>
            </p:txBody>
          </p:sp>
        </p:grpSp>
        <p:sp>
          <p:nvSpPr>
            <p:cNvPr id="345" name="Google Shape;345;p15"/>
            <p:cNvSpPr txBox="1"/>
            <p:nvPr/>
          </p:nvSpPr>
          <p:spPr>
            <a:xfrm>
              <a:off x="-41" y="2024"/>
              <a:ext cx="89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Input Data</a:t>
              </a:r>
              <a:endParaRPr/>
            </a:p>
          </p:txBody>
        </p:sp>
      </p:grpSp>
      <p:sp>
        <p:nvSpPr>
          <p:cNvPr id="346" name="Google Shape;346;p15"/>
          <p:cNvSpPr/>
          <p:nvPr/>
        </p:nvSpPr>
        <p:spPr>
          <a:xfrm>
            <a:off x="1254919" y="6279703"/>
            <a:ext cx="24431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5229852" y="6279703"/>
            <a:ext cx="18084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15"/>
          <p:cNvGrpSpPr/>
          <p:nvPr/>
        </p:nvGrpSpPr>
        <p:grpSpPr>
          <a:xfrm>
            <a:off x="6629400" y="3114229"/>
            <a:ext cx="2328866" cy="2273300"/>
            <a:chOff x="6629400" y="3114229"/>
            <a:chExt cx="2328866" cy="2273300"/>
          </a:xfrm>
        </p:grpSpPr>
        <p:grpSp>
          <p:nvGrpSpPr>
            <p:cNvPr id="349" name="Google Shape;349;p15"/>
            <p:cNvGrpSpPr/>
            <p:nvPr/>
          </p:nvGrpSpPr>
          <p:grpSpPr>
            <a:xfrm>
              <a:off x="6629400" y="3787329"/>
              <a:ext cx="1981200" cy="1600200"/>
              <a:chOff x="4176" y="2448"/>
              <a:chExt cx="1248" cy="1008"/>
            </a:xfrm>
          </p:grpSpPr>
          <p:sp>
            <p:nvSpPr>
              <p:cNvPr id="350" name="Google Shape;350;p15"/>
              <p:cNvSpPr/>
              <p:nvPr/>
            </p:nvSpPr>
            <p:spPr>
              <a:xfrm>
                <a:off x="4848" y="2448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Output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File 0</a:t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4848" y="3072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Output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File 1</a:t>
                </a:r>
                <a:endParaRPr/>
              </a:p>
            </p:txBody>
          </p:sp>
          <p:cxnSp>
            <p:nvCxnSpPr>
              <p:cNvPr id="352" name="Google Shape;352;p15"/>
              <p:cNvCxnSpPr/>
              <p:nvPr/>
            </p:nvCxnSpPr>
            <p:spPr>
              <a:xfrm>
                <a:off x="4176" y="2688"/>
                <a:ext cx="6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3" name="Google Shape;353;p15"/>
              <p:cNvCxnSpPr/>
              <p:nvPr/>
            </p:nvCxnSpPr>
            <p:spPr>
              <a:xfrm>
                <a:off x="4176" y="3312"/>
                <a:ext cx="6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54" name="Google Shape;354;p15"/>
              <p:cNvSpPr txBox="1"/>
              <p:nvPr/>
            </p:nvSpPr>
            <p:spPr>
              <a:xfrm>
                <a:off x="4214" y="2468"/>
                <a:ext cx="47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write</a:t>
                </a:r>
                <a:endParaRPr/>
              </a:p>
            </p:txBody>
          </p:sp>
        </p:grpSp>
        <p:sp>
          <p:nvSpPr>
            <p:cNvPr id="355" name="Google Shape;355;p15"/>
            <p:cNvSpPr txBox="1"/>
            <p:nvPr/>
          </p:nvSpPr>
          <p:spPr>
            <a:xfrm>
              <a:off x="7346953" y="3114229"/>
              <a:ext cx="161131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Output Data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56" name="Google Shape;356;p15"/>
          <p:cNvSpPr/>
          <p:nvPr/>
        </p:nvSpPr>
        <p:spPr>
          <a:xfrm>
            <a:off x="827584" y="3439238"/>
            <a:ext cx="1368152" cy="3014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Transfer peta-scale data through network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Google File System </a:t>
            </a:r>
            <a:r>
              <a:rPr lang="en-US" sz="3600"/>
              <a:t>(GFS)</a:t>
            </a:r>
            <a:br>
              <a:rPr lang="en-US" sz="3600"/>
            </a:br>
            <a:r>
              <a:rPr lang="en-US" sz="3959"/>
              <a:t>Hadoop Distributed File System </a:t>
            </a:r>
            <a:r>
              <a:rPr lang="en-US" sz="3600"/>
              <a:t>(HDFS)</a:t>
            </a:r>
            <a:endParaRPr sz="3959"/>
          </a:p>
        </p:txBody>
      </p:sp>
      <p:sp>
        <p:nvSpPr>
          <p:cNvPr id="362" name="Google Shape;36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Split data and store 3 replica on commodity servers</a:t>
            </a:r>
            <a:endParaRPr/>
          </a:p>
        </p:txBody>
      </p:sp>
      <p:sp>
        <p:nvSpPr>
          <p:cNvPr id="363" name="Google Shape;36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bunny\AppData\Roaming\Tencent\Users\501239855\QQ\WinTemp\RichOle\0$BK[BAQ(OAT{}B%KS{3CC0.jpg" id="364" name="Google Shape;3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991" y="2989004"/>
            <a:ext cx="5472608" cy="3859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MapReduce</a:t>
            </a:r>
            <a:br>
              <a:rPr lang="en-US" sz="3959"/>
            </a:br>
            <a:endParaRPr sz="3959"/>
          </a:p>
        </p:txBody>
      </p:sp>
      <p:sp>
        <p:nvSpPr>
          <p:cNvPr id="371" name="Google Shape;3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3886200" y="1846005"/>
            <a:ext cx="990600" cy="457200"/>
          </a:xfrm>
          <a:prstGeom prst="ellipse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Master</a:t>
            </a:r>
            <a:endParaRPr/>
          </a:p>
        </p:txBody>
      </p:sp>
      <p:grpSp>
        <p:nvGrpSpPr>
          <p:cNvPr id="373" name="Google Shape;373;p17"/>
          <p:cNvGrpSpPr/>
          <p:nvPr/>
        </p:nvGrpSpPr>
        <p:grpSpPr>
          <a:xfrm>
            <a:off x="2743200" y="1998405"/>
            <a:ext cx="3350536" cy="1143000"/>
            <a:chOff x="2743200" y="2031504"/>
            <a:chExt cx="3350536" cy="1143000"/>
          </a:xfrm>
        </p:grpSpPr>
        <p:cxnSp>
          <p:nvCxnSpPr>
            <p:cNvPr id="374" name="Google Shape;374;p17"/>
            <p:cNvCxnSpPr/>
            <p:nvPr/>
          </p:nvCxnSpPr>
          <p:spPr>
            <a:xfrm flipH="1">
              <a:off x="2895600" y="2183904"/>
              <a:ext cx="9906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75" name="Google Shape;375;p17"/>
            <p:cNvCxnSpPr/>
            <p:nvPr/>
          </p:nvCxnSpPr>
          <p:spPr>
            <a:xfrm>
              <a:off x="4876800" y="2183904"/>
              <a:ext cx="914400" cy="99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76" name="Google Shape;376;p17"/>
            <p:cNvSpPr txBox="1"/>
            <p:nvPr/>
          </p:nvSpPr>
          <p:spPr>
            <a:xfrm>
              <a:off x="2743200" y="2031504"/>
              <a:ext cx="83708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assign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map</a:t>
              </a:r>
              <a:endParaRPr/>
            </a:p>
          </p:txBody>
        </p:sp>
        <p:sp>
          <p:nvSpPr>
            <p:cNvPr id="377" name="Google Shape;377;p17"/>
            <p:cNvSpPr txBox="1"/>
            <p:nvPr/>
          </p:nvSpPr>
          <p:spPr>
            <a:xfrm>
              <a:off x="5211763" y="2139454"/>
              <a:ext cx="8819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assign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reduce</a:t>
              </a:r>
              <a:endParaRPr/>
            </a:p>
          </p:txBody>
        </p:sp>
      </p:grpSp>
      <p:grpSp>
        <p:nvGrpSpPr>
          <p:cNvPr id="378" name="Google Shape;378;p17"/>
          <p:cNvGrpSpPr/>
          <p:nvPr/>
        </p:nvGrpSpPr>
        <p:grpSpPr>
          <a:xfrm>
            <a:off x="5638800" y="3219649"/>
            <a:ext cx="990600" cy="1447800"/>
            <a:chOff x="5638800" y="2886348"/>
            <a:chExt cx="990600" cy="1447800"/>
          </a:xfrm>
        </p:grpSpPr>
        <p:sp>
          <p:nvSpPr>
            <p:cNvPr id="379" name="Google Shape;379;p17"/>
            <p:cNvSpPr/>
            <p:nvPr/>
          </p:nvSpPr>
          <p:spPr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</p:grpSp>
      <p:grpSp>
        <p:nvGrpSpPr>
          <p:cNvPr id="381" name="Google Shape;381;p17"/>
          <p:cNvGrpSpPr/>
          <p:nvPr/>
        </p:nvGrpSpPr>
        <p:grpSpPr>
          <a:xfrm>
            <a:off x="1981200" y="2914849"/>
            <a:ext cx="990600" cy="2133600"/>
            <a:chOff x="1248" y="2352"/>
            <a:chExt cx="624" cy="1344"/>
          </a:xfrm>
        </p:grpSpPr>
        <p:sp>
          <p:nvSpPr>
            <p:cNvPr id="382" name="Google Shape;382;p17"/>
            <p:cNvSpPr/>
            <p:nvPr/>
          </p:nvSpPr>
          <p:spPr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>
            <a:off x="1066800" y="3410150"/>
            <a:ext cx="1038225" cy="1703388"/>
            <a:chOff x="672" y="2664"/>
            <a:chExt cx="654" cy="1073"/>
          </a:xfrm>
        </p:grpSpPr>
        <p:cxnSp>
          <p:nvCxnSpPr>
            <p:cNvPr id="386" name="Google Shape;386;p17"/>
            <p:cNvCxnSpPr/>
            <p:nvPr/>
          </p:nvCxnSpPr>
          <p:spPr>
            <a:xfrm flipH="1" rot="10800000">
              <a:off x="672" y="2664"/>
              <a:ext cx="654" cy="1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sm" w="sm" type="none"/>
            </a:ln>
          </p:spPr>
        </p:cxnSp>
        <p:cxnSp>
          <p:nvCxnSpPr>
            <p:cNvPr id="387" name="Google Shape;387;p17"/>
            <p:cNvCxnSpPr/>
            <p:nvPr/>
          </p:nvCxnSpPr>
          <p:spPr>
            <a:xfrm>
              <a:off x="672" y="3024"/>
              <a:ext cx="627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sm" w="sm" type="none"/>
            </a:ln>
          </p:spPr>
        </p:cxnSp>
        <p:cxnSp>
          <p:nvCxnSpPr>
            <p:cNvPr id="388" name="Google Shape;388;p17"/>
            <p:cNvCxnSpPr/>
            <p:nvPr/>
          </p:nvCxnSpPr>
          <p:spPr>
            <a:xfrm>
              <a:off x="672" y="3216"/>
              <a:ext cx="654" cy="5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sm" w="sm" type="none"/>
            </a:ln>
          </p:spPr>
        </p:cxnSp>
      </p:grpSp>
      <p:grpSp>
        <p:nvGrpSpPr>
          <p:cNvPr id="389" name="Google Shape;389;p17"/>
          <p:cNvGrpSpPr/>
          <p:nvPr/>
        </p:nvGrpSpPr>
        <p:grpSpPr>
          <a:xfrm>
            <a:off x="2971800" y="2914849"/>
            <a:ext cx="1600200" cy="2133600"/>
            <a:chOff x="1872" y="2352"/>
            <a:chExt cx="1008" cy="1344"/>
          </a:xfrm>
        </p:grpSpPr>
        <p:grpSp>
          <p:nvGrpSpPr>
            <p:cNvPr id="390" name="Google Shape;390;p17"/>
            <p:cNvGrpSpPr/>
            <p:nvPr/>
          </p:nvGrpSpPr>
          <p:grpSpPr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391" name="Google Shape;391;p17"/>
              <p:cNvSpPr/>
              <p:nvPr/>
            </p:nvSpPr>
            <p:spPr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93" name="Google Shape;393;p17"/>
            <p:cNvGrpSpPr/>
            <p:nvPr/>
          </p:nvGrpSpPr>
          <p:grpSpPr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394" name="Google Shape;394;p17"/>
              <p:cNvSpPr/>
              <p:nvPr/>
            </p:nvSpPr>
            <p:spPr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96" name="Google Shape;396;p17"/>
            <p:cNvGrpSpPr/>
            <p:nvPr/>
          </p:nvGrpSpPr>
          <p:grpSpPr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399" name="Google Shape;399;p17"/>
            <p:cNvCxnSpPr/>
            <p:nvPr/>
          </p:nvCxnSpPr>
          <p:spPr>
            <a:xfrm>
              <a:off x="1872" y="2496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0" name="Google Shape;400;p17"/>
            <p:cNvCxnSpPr/>
            <p:nvPr/>
          </p:nvCxnSpPr>
          <p:spPr>
            <a:xfrm>
              <a:off x="1872" y="3024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1" name="Google Shape;401;p17"/>
            <p:cNvCxnSpPr/>
            <p:nvPr/>
          </p:nvCxnSpPr>
          <p:spPr>
            <a:xfrm>
              <a:off x="1872" y="3552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2" name="Google Shape;402;p17"/>
            <p:cNvSpPr txBox="1"/>
            <p:nvPr/>
          </p:nvSpPr>
          <p:spPr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local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write</a:t>
              </a:r>
              <a:endParaRPr/>
            </a:p>
          </p:txBody>
        </p:sp>
      </p:grpSp>
      <p:grpSp>
        <p:nvGrpSpPr>
          <p:cNvPr id="403" name="Google Shape;403;p17"/>
          <p:cNvGrpSpPr/>
          <p:nvPr/>
        </p:nvGrpSpPr>
        <p:grpSpPr>
          <a:xfrm>
            <a:off x="4572000" y="3143448"/>
            <a:ext cx="1074738" cy="2416175"/>
            <a:chOff x="2880" y="2496"/>
            <a:chExt cx="677" cy="1522"/>
          </a:xfrm>
        </p:grpSpPr>
        <p:cxnSp>
          <p:nvCxnSpPr>
            <p:cNvPr id="404" name="Google Shape;404;p17"/>
            <p:cNvCxnSpPr/>
            <p:nvPr/>
          </p:nvCxnSpPr>
          <p:spPr>
            <a:xfrm>
              <a:off x="2880" y="2496"/>
              <a:ext cx="67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Google Shape;405;p17"/>
            <p:cNvCxnSpPr/>
            <p:nvPr/>
          </p:nvCxnSpPr>
          <p:spPr>
            <a:xfrm>
              <a:off x="2880" y="2496"/>
              <a:ext cx="672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6" name="Google Shape;406;p17"/>
            <p:cNvCxnSpPr/>
            <p:nvPr/>
          </p:nvCxnSpPr>
          <p:spPr>
            <a:xfrm flipH="1" rot="10800000">
              <a:off x="2880" y="2688"/>
              <a:ext cx="67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7" name="Google Shape;407;p17"/>
            <p:cNvCxnSpPr/>
            <p:nvPr/>
          </p:nvCxnSpPr>
          <p:spPr>
            <a:xfrm>
              <a:off x="2880" y="3024"/>
              <a:ext cx="672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Google Shape;408;p17"/>
            <p:cNvCxnSpPr/>
            <p:nvPr/>
          </p:nvCxnSpPr>
          <p:spPr>
            <a:xfrm flipH="1" rot="10800000">
              <a:off x="2880" y="2736"/>
              <a:ext cx="672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9" name="Google Shape;409;p17"/>
            <p:cNvCxnSpPr/>
            <p:nvPr/>
          </p:nvCxnSpPr>
          <p:spPr>
            <a:xfrm flipH="1" rot="10800000">
              <a:off x="2880" y="331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0" name="Google Shape;410;p17"/>
            <p:cNvSpPr txBox="1"/>
            <p:nvPr/>
          </p:nvSpPr>
          <p:spPr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remote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read</a:t>
              </a: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sort</a:t>
              </a:r>
              <a:endParaRPr/>
            </a:p>
          </p:txBody>
        </p:sp>
      </p:grpSp>
      <p:grpSp>
        <p:nvGrpSpPr>
          <p:cNvPr id="411" name="Google Shape;411;p17"/>
          <p:cNvGrpSpPr/>
          <p:nvPr/>
        </p:nvGrpSpPr>
        <p:grpSpPr>
          <a:xfrm>
            <a:off x="6629400" y="3067249"/>
            <a:ext cx="1981200" cy="1600200"/>
            <a:chOff x="4176" y="2448"/>
            <a:chExt cx="1248" cy="1008"/>
          </a:xfrm>
        </p:grpSpPr>
        <p:sp>
          <p:nvSpPr>
            <p:cNvPr id="412" name="Google Shape;412;p17"/>
            <p:cNvSpPr/>
            <p:nvPr/>
          </p:nvSpPr>
          <p:spPr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Output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File 0</a:t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Output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File 1</a:t>
              </a:r>
              <a:endParaRPr/>
            </a:p>
          </p:txBody>
        </p:sp>
        <p:cxnSp>
          <p:nvCxnSpPr>
            <p:cNvPr id="414" name="Google Shape;414;p17"/>
            <p:cNvCxnSpPr/>
            <p:nvPr/>
          </p:nvCxnSpPr>
          <p:spPr>
            <a:xfrm>
              <a:off x="4176" y="2688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5" name="Google Shape;415;p17"/>
            <p:cNvCxnSpPr/>
            <p:nvPr/>
          </p:nvCxnSpPr>
          <p:spPr>
            <a:xfrm>
              <a:off x="4176" y="3312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6" name="Google Shape;416;p17"/>
            <p:cNvSpPr txBox="1"/>
            <p:nvPr/>
          </p:nvSpPr>
          <p:spPr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write</a:t>
              </a:r>
              <a:endParaRPr/>
            </a:p>
          </p:txBody>
        </p:sp>
      </p:grpSp>
      <p:grpSp>
        <p:nvGrpSpPr>
          <p:cNvPr id="417" name="Google Shape;417;p17"/>
          <p:cNvGrpSpPr/>
          <p:nvPr/>
        </p:nvGrpSpPr>
        <p:grpSpPr>
          <a:xfrm>
            <a:off x="-65088" y="2394150"/>
            <a:ext cx="9023354" cy="2871788"/>
            <a:chOff x="-41" y="2024"/>
            <a:chExt cx="5684" cy="1809"/>
          </a:xfrm>
        </p:grpSpPr>
        <p:grpSp>
          <p:nvGrpSpPr>
            <p:cNvPr id="418" name="Google Shape;418;p17"/>
            <p:cNvGrpSpPr/>
            <p:nvPr/>
          </p:nvGrpSpPr>
          <p:grpSpPr>
            <a:xfrm>
              <a:off x="144" y="2568"/>
              <a:ext cx="1710" cy="1265"/>
              <a:chOff x="144" y="2568"/>
              <a:chExt cx="1710" cy="1265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Split 0</a:t>
                </a:r>
                <a:endParaRPr/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Split 1</a:t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Split 2</a:t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326" y="256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Split 0</a:t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1299" y="3109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Split 1</a:t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1326" y="3641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Split 2</a:t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425" name="Google Shape;425;p17"/>
            <p:cNvSpPr txBox="1"/>
            <p:nvPr/>
          </p:nvSpPr>
          <p:spPr>
            <a:xfrm>
              <a:off x="-41" y="2024"/>
              <a:ext cx="89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Input Data</a:t>
              </a:r>
              <a:endParaRPr/>
            </a:p>
          </p:txBody>
        </p:sp>
        <p:sp>
          <p:nvSpPr>
            <p:cNvPr id="426" name="Google Shape;426;p17"/>
            <p:cNvSpPr txBox="1"/>
            <p:nvPr/>
          </p:nvSpPr>
          <p:spPr>
            <a:xfrm>
              <a:off x="4628" y="2024"/>
              <a:ext cx="101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Output Data</a:t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1254919" y="5559623"/>
            <a:ext cx="24431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7"/>
          <p:cNvSpPr/>
          <p:nvPr/>
        </p:nvSpPr>
        <p:spPr>
          <a:xfrm>
            <a:off x="5229852" y="5559623"/>
            <a:ext cx="18084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17"/>
          <p:cNvGrpSpPr/>
          <p:nvPr/>
        </p:nvGrpSpPr>
        <p:grpSpPr>
          <a:xfrm>
            <a:off x="-1332656" y="2914849"/>
            <a:ext cx="1116808" cy="2135644"/>
            <a:chOff x="646906" y="2912805"/>
            <a:chExt cx="1116808" cy="2135644"/>
          </a:xfrm>
        </p:grpSpPr>
        <p:cxnSp>
          <p:nvCxnSpPr>
            <p:cNvPr id="430" name="Google Shape;430;p17"/>
            <p:cNvCxnSpPr/>
            <p:nvPr/>
          </p:nvCxnSpPr>
          <p:spPr>
            <a:xfrm flipH="1">
              <a:off x="646906" y="2912805"/>
              <a:ext cx="1116808" cy="2135644"/>
            </a:xfrm>
            <a:prstGeom prst="straightConnector1">
              <a:avLst/>
            </a:prstGeom>
            <a:noFill/>
            <a:ln cap="flat" cmpd="sng" w="1270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646906" y="2914849"/>
              <a:ext cx="1116807" cy="2133600"/>
            </a:xfrm>
            <a:prstGeom prst="straightConnector1">
              <a:avLst/>
            </a:prstGeom>
            <a:noFill/>
            <a:ln cap="flat" cmpd="sng" w="1270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432" name="Google Shape;432;p17"/>
          <p:cNvSpPr/>
          <p:nvPr/>
        </p:nvSpPr>
        <p:spPr>
          <a:xfrm>
            <a:off x="827584" y="548680"/>
            <a:ext cx="1876427" cy="790152"/>
          </a:xfrm>
          <a:prstGeom prst="ellipse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HDFS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NameNode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33" name="Google Shape;433;p17"/>
          <p:cNvCxnSpPr>
            <a:stCxn id="372" idx="1"/>
            <a:endCxn id="432" idx="6"/>
          </p:cNvCxnSpPr>
          <p:nvPr/>
        </p:nvCxnSpPr>
        <p:spPr>
          <a:xfrm rot="10800000">
            <a:off x="2704070" y="943660"/>
            <a:ext cx="1327200" cy="969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17"/>
          <p:cNvCxnSpPr>
            <a:stCxn id="432" idx="5"/>
            <a:endCxn id="372" idx="2"/>
          </p:cNvCxnSpPr>
          <p:nvPr/>
        </p:nvCxnSpPr>
        <p:spPr>
          <a:xfrm>
            <a:off x="2429215" y="1223117"/>
            <a:ext cx="1457100" cy="851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5" name="Google Shape;435;p17"/>
          <p:cNvSpPr/>
          <p:nvPr/>
        </p:nvSpPr>
        <p:spPr>
          <a:xfrm>
            <a:off x="220959" y="4699994"/>
            <a:ext cx="1691680" cy="181234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from local disk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7"/>
          <p:cNvSpPr txBox="1"/>
          <p:nvPr/>
        </p:nvSpPr>
        <p:spPr>
          <a:xfrm>
            <a:off x="2771800" y="982469"/>
            <a:ext cx="25040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chunks of input data?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1236042" y="1340768"/>
            <a:ext cx="2255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of the chunks of input data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Locality Optimization</a:t>
            </a:r>
            <a:endParaRPr/>
          </a:p>
        </p:txBody>
      </p:sp>
      <p:sp>
        <p:nvSpPr>
          <p:cNvPr id="443" name="Google Shape;44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960"/>
              <a:buChar char="•"/>
            </a:pPr>
            <a:r>
              <a:rPr b="1" lang="en-US" sz="2960">
                <a:solidFill>
                  <a:srgbClr val="006600"/>
                </a:solidFill>
              </a:rPr>
              <a:t>Master scheduling policy: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Asks GFS for locations of replicas of input file blocks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 tasks scheduled so GFS input block replica are on same machine or same rack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Effect: Thousands of machines </a:t>
            </a:r>
            <a:r>
              <a:rPr lang="en-US" sz="2960">
                <a:solidFill>
                  <a:srgbClr val="7030A0"/>
                </a:solidFill>
              </a:rPr>
              <a:t>read input at local disk speed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Eliminate network bottleneck!</a:t>
            </a:r>
            <a:endParaRPr sz="2590"/>
          </a:p>
          <a:p>
            <a:pPr indent="-154940" lvl="0" marL="34290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444" name="Google Shape;4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Failure in MapReduce</a:t>
            </a:r>
            <a:endParaRPr/>
          </a:p>
        </p:txBody>
      </p:sp>
      <p:sp>
        <p:nvSpPr>
          <p:cNvPr id="451" name="Google Shape;45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75"/>
              <a:buChar char="•"/>
            </a:pPr>
            <a:r>
              <a:rPr lang="en-US" sz="2375">
                <a:solidFill>
                  <a:srgbClr val="FF0000"/>
                </a:solidFill>
              </a:rPr>
              <a:t>Failures</a:t>
            </a:r>
            <a:r>
              <a:rPr lang="en-US" sz="2375"/>
              <a:t> are </a:t>
            </a:r>
            <a:r>
              <a:rPr lang="en-US" sz="2375">
                <a:solidFill>
                  <a:srgbClr val="006600"/>
                </a:solidFill>
              </a:rPr>
              <a:t>norm </a:t>
            </a:r>
            <a:r>
              <a:rPr lang="en-US" sz="2375"/>
              <a:t> in commodity hardware</a:t>
            </a:r>
            <a:endParaRPr sz="2375"/>
          </a:p>
          <a:p>
            <a:pPr indent="-342900" lvl="0" marL="3429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75"/>
              <a:buChar char="•"/>
            </a:pPr>
            <a:r>
              <a:rPr b="1" lang="en-US" sz="2375"/>
              <a:t>Worker</a:t>
            </a:r>
            <a:r>
              <a:rPr lang="en-US" sz="2375"/>
              <a:t> failure</a:t>
            </a:r>
            <a:endParaRPr sz="2375"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50"/>
              <a:buChar char="–"/>
            </a:pPr>
            <a:r>
              <a:rPr lang="en-US" sz="1750"/>
              <a:t>Detect failure via periodic </a:t>
            </a:r>
            <a:r>
              <a:rPr lang="en-US" sz="1750">
                <a:solidFill>
                  <a:srgbClr val="006600"/>
                </a:solidFill>
              </a:rPr>
              <a:t>heartbeats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FF"/>
              </a:buClr>
              <a:buSzPts val="1750"/>
              <a:buChar char="–"/>
            </a:pPr>
            <a:r>
              <a:rPr lang="en-US" sz="1750">
                <a:solidFill>
                  <a:srgbClr val="0000FF"/>
                </a:solidFill>
              </a:rPr>
              <a:t>Re-execute</a:t>
            </a:r>
            <a:r>
              <a:rPr lang="en-US" sz="1750"/>
              <a:t> in-progress map/reduce tasks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b="1" lang="en-US" sz="2250"/>
              <a:t>Master</a:t>
            </a:r>
            <a:r>
              <a:rPr lang="en-US" sz="2250"/>
              <a:t> failure</a:t>
            </a:r>
            <a:endParaRPr sz="2250"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50"/>
              <a:buChar char="–"/>
            </a:pPr>
            <a:r>
              <a:rPr lang="en-US" sz="1750"/>
              <a:t>Single point of failure; Resume from Execution Log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2200"/>
              </a:spcBef>
              <a:spcAft>
                <a:spcPts val="0"/>
              </a:spcAft>
              <a:buClr>
                <a:srgbClr val="006600"/>
              </a:buClr>
              <a:buSzPts val="2375"/>
              <a:buChar char="•"/>
            </a:pPr>
            <a:r>
              <a:rPr b="1" lang="en-US" sz="2375">
                <a:solidFill>
                  <a:srgbClr val="006600"/>
                </a:solidFill>
              </a:rPr>
              <a:t>Robust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50"/>
              <a:buChar char="–"/>
            </a:pPr>
            <a:r>
              <a:rPr lang="en-US" sz="1750"/>
              <a:t>Google’s experience: </a:t>
            </a:r>
            <a:r>
              <a:rPr lang="en-US" sz="1750">
                <a:solidFill>
                  <a:srgbClr val="663300"/>
                </a:solidFill>
              </a:rPr>
              <a:t>lost 1600 of 1800 machines once!</a:t>
            </a:r>
            <a:r>
              <a:rPr lang="en-US" sz="1750"/>
              <a:t>, but </a:t>
            </a:r>
            <a:r>
              <a:rPr lang="en-US" sz="1750">
                <a:solidFill>
                  <a:srgbClr val="CC00CC"/>
                </a:solidFill>
              </a:rPr>
              <a:t>finished fine </a:t>
            </a:r>
            <a:endParaRPr/>
          </a:p>
        </p:txBody>
      </p:sp>
      <p:sp>
        <p:nvSpPr>
          <p:cNvPr id="452" name="Google Shape;45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Intensive Computing</a:t>
            </a:r>
            <a:endParaRPr/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534400" cy="464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Fault tolerance: </a:t>
            </a:r>
            <a:br>
              <a:rPr lang="en-US" sz="4000"/>
            </a:br>
            <a:r>
              <a:rPr lang="en-US" sz="4000"/>
              <a:t>Handled via re-execution</a:t>
            </a:r>
            <a:endParaRPr sz="4000"/>
          </a:p>
        </p:txBody>
      </p:sp>
      <p:sp>
        <p:nvSpPr>
          <p:cNvPr id="458" name="Google Shape;45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worker </a:t>
            </a:r>
            <a:r>
              <a:rPr lang="en-US">
                <a:solidFill>
                  <a:srgbClr val="C00000"/>
                </a:solidFill>
              </a:rPr>
              <a:t>failure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failure via periodic heartbeats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Re-execute completed and in-progress </a:t>
            </a:r>
            <a:r>
              <a:rPr i="1" lang="en-US"/>
              <a:t>map</a:t>
            </a:r>
            <a:r>
              <a:rPr lang="en-US"/>
              <a:t> tasks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Task completion committed through master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Robust: [Google’s experience] lost 1600 of 1800 machines, but finished </a:t>
            </a:r>
            <a:r>
              <a:rPr lang="en-US">
                <a:solidFill>
                  <a:srgbClr val="006600"/>
                </a:solidFill>
              </a:rPr>
              <a:t>fine</a:t>
            </a:r>
            <a:r>
              <a:rPr lang="en-US"/>
              <a:t> </a:t>
            </a:r>
            <a:endParaRPr/>
          </a:p>
        </p:txBody>
      </p:sp>
      <p:sp>
        <p:nvSpPr>
          <p:cNvPr id="459" name="Google Shape;45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Refinement: </a:t>
            </a:r>
            <a:br>
              <a:rPr lang="en-US" sz="3959"/>
            </a:br>
            <a:r>
              <a:rPr lang="en-US" sz="3959"/>
              <a:t>Redundant Execution</a:t>
            </a:r>
            <a:endParaRPr sz="3959"/>
          </a:p>
        </p:txBody>
      </p:sp>
      <p:sp>
        <p:nvSpPr>
          <p:cNvPr id="466" name="Google Shape;46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60"/>
              <a:buChar char="•"/>
            </a:pPr>
            <a:r>
              <a:rPr b="1" lang="en-US" sz="2960">
                <a:solidFill>
                  <a:srgbClr val="C00000"/>
                </a:solidFill>
              </a:rPr>
              <a:t>Slow workers</a:t>
            </a:r>
            <a:r>
              <a:rPr lang="en-US" sz="2960"/>
              <a:t> significantly lengthen completion time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643200"/>
              </a:buClr>
              <a:buSzPts val="2590"/>
              <a:buChar char="–"/>
            </a:pPr>
            <a:r>
              <a:rPr lang="en-US" sz="2590">
                <a:solidFill>
                  <a:srgbClr val="643200"/>
                </a:solidFill>
              </a:rPr>
              <a:t>Other jobs consuming resources</a:t>
            </a:r>
            <a:r>
              <a:rPr lang="en-US" sz="2590"/>
              <a:t> on machine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643200"/>
              </a:buClr>
              <a:buSzPts val="2590"/>
              <a:buChar char="–"/>
            </a:pPr>
            <a:r>
              <a:rPr lang="en-US" sz="2590">
                <a:solidFill>
                  <a:srgbClr val="643200"/>
                </a:solidFill>
              </a:rPr>
              <a:t>Bad disks</a:t>
            </a:r>
            <a:r>
              <a:rPr lang="en-US" sz="2590"/>
              <a:t> with soft errors transfer data very slowly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643200"/>
              </a:buClr>
              <a:buSzPts val="2590"/>
              <a:buChar char="–"/>
            </a:pPr>
            <a:r>
              <a:rPr lang="en-US" sz="2590">
                <a:solidFill>
                  <a:srgbClr val="643200"/>
                </a:solidFill>
              </a:rPr>
              <a:t>Weird things</a:t>
            </a:r>
            <a:r>
              <a:rPr lang="en-US" sz="2590"/>
              <a:t>: processor caches disabled (!!)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rgbClr val="006600"/>
              </a:buClr>
              <a:buSzPts val="2960"/>
              <a:buChar char="•"/>
            </a:pPr>
            <a:r>
              <a:rPr b="1" lang="en-US" sz="2960">
                <a:solidFill>
                  <a:srgbClr val="006600"/>
                </a:solidFill>
              </a:rPr>
              <a:t>Solution</a:t>
            </a:r>
            <a:r>
              <a:rPr lang="en-US" sz="2960"/>
              <a:t>: spawn backup copies of tasks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FF"/>
              </a:buClr>
              <a:buSzPts val="2590"/>
              <a:buChar char="–"/>
            </a:pPr>
            <a:r>
              <a:rPr lang="en-US" sz="2590">
                <a:solidFill>
                  <a:srgbClr val="0000FF"/>
                </a:solidFill>
              </a:rPr>
              <a:t>Whichever one finishes first "</a:t>
            </a:r>
            <a:r>
              <a:rPr lang="en-US" sz="2590">
                <a:solidFill>
                  <a:srgbClr val="CC00CC"/>
                </a:solidFill>
              </a:rPr>
              <a:t>wins</a:t>
            </a:r>
            <a:r>
              <a:rPr lang="en-US" sz="2590">
                <a:solidFill>
                  <a:srgbClr val="0000FF"/>
                </a:solidFill>
              </a:rPr>
              <a:t>"</a:t>
            </a:r>
            <a:endParaRPr sz="2590">
              <a:solidFill>
                <a:srgbClr val="0000FF"/>
              </a:solidFill>
            </a:endParaRPr>
          </a:p>
        </p:txBody>
      </p:sp>
      <p:sp>
        <p:nvSpPr>
          <p:cNvPr id="467" name="Google Shape;4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Refinement: </a:t>
            </a:r>
            <a:br>
              <a:rPr lang="en-US" sz="3959"/>
            </a:br>
            <a:r>
              <a:rPr lang="en-US" sz="3959"/>
              <a:t>Skipping Bad Records</a:t>
            </a:r>
            <a:endParaRPr sz="3959"/>
          </a:p>
        </p:txBody>
      </p:sp>
      <p:sp>
        <p:nvSpPr>
          <p:cNvPr id="473" name="Google Shape;47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Map/Reduce functions sometimes fail for particular inputs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Best solution is to debug &amp; fix, but not always possible</a:t>
            </a:r>
            <a:endParaRPr sz="2960"/>
          </a:p>
          <a:p>
            <a:pPr indent="-342900" lvl="0" marL="3429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If master sees </a:t>
            </a:r>
            <a:r>
              <a:rPr lang="en-US" sz="2960">
                <a:solidFill>
                  <a:srgbClr val="643200"/>
                </a:solidFill>
              </a:rPr>
              <a:t>two failures</a:t>
            </a:r>
            <a:r>
              <a:rPr lang="en-US" sz="2960"/>
              <a:t> for the </a:t>
            </a:r>
            <a:r>
              <a:rPr lang="en-US" sz="2960">
                <a:solidFill>
                  <a:srgbClr val="0000FF"/>
                </a:solidFill>
              </a:rPr>
              <a:t>same record</a:t>
            </a:r>
            <a:r>
              <a:rPr lang="en-US" sz="2960"/>
              <a:t>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Next worker is told to </a:t>
            </a:r>
            <a:r>
              <a:rPr lang="en-US" sz="2590">
                <a:solidFill>
                  <a:srgbClr val="CC00CC"/>
                </a:solidFill>
              </a:rPr>
              <a:t>skip the record</a:t>
            </a:r>
            <a:endParaRPr sz="2590">
              <a:solidFill>
                <a:srgbClr val="CC00CC"/>
              </a:solidFill>
            </a:endParaRPr>
          </a:p>
        </p:txBody>
      </p:sp>
      <p:sp>
        <p:nvSpPr>
          <p:cNvPr id="474" name="Google Shape;47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MapReduce Job</a:t>
            </a:r>
            <a:endParaRPr/>
          </a:p>
        </p:txBody>
      </p:sp>
      <p:sp>
        <p:nvSpPr>
          <p:cNvPr id="481" name="Google Shape;48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23"/>
          <p:cNvGrpSpPr/>
          <p:nvPr/>
        </p:nvGrpSpPr>
        <p:grpSpPr>
          <a:xfrm>
            <a:off x="36000" y="0"/>
            <a:ext cx="8857177" cy="6671027"/>
            <a:chOff x="1784122" y="1671144"/>
            <a:chExt cx="7109053" cy="4999882"/>
          </a:xfrm>
        </p:grpSpPr>
        <p:pic>
          <p:nvPicPr>
            <p:cNvPr descr="mapreduce" id="483" name="Google Shape;483;p23"/>
            <p:cNvPicPr preferRelativeResize="0"/>
            <p:nvPr/>
          </p:nvPicPr>
          <p:blipFill rotWithShape="1">
            <a:blip r:embed="rId3">
              <a:alphaModFix/>
            </a:blip>
            <a:srcRect b="5610" l="4320" r="4866" t="7041"/>
            <a:stretch/>
          </p:blipFill>
          <p:spPr>
            <a:xfrm>
              <a:off x="1784122" y="1671144"/>
              <a:ext cx="5466775" cy="49919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4" name="Google Shape;484;p23"/>
            <p:cNvGrpSpPr/>
            <p:nvPr/>
          </p:nvGrpSpPr>
          <p:grpSpPr>
            <a:xfrm>
              <a:off x="1981200" y="2487961"/>
              <a:ext cx="6624639" cy="1084263"/>
              <a:chOff x="1248" y="1392"/>
              <a:chExt cx="4173" cy="683"/>
            </a:xfrm>
          </p:grpSpPr>
          <p:sp>
            <p:nvSpPr>
              <p:cNvPr id="485" name="Google Shape;485;p23"/>
              <p:cNvSpPr txBox="1"/>
              <p:nvPr/>
            </p:nvSpPr>
            <p:spPr>
              <a:xfrm>
                <a:off x="4728" y="1402"/>
                <a:ext cx="693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Mapper</a:t>
                </a:r>
                <a:endParaRPr b="1" sz="24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1248" y="1392"/>
                <a:ext cx="3360" cy="683"/>
              </a:xfrm>
              <a:prstGeom prst="rect">
                <a:avLst/>
              </a:prstGeom>
              <a:noFill/>
              <a:ln cap="flat" cmpd="sng" w="158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1981200" y="3856387"/>
              <a:ext cx="6729414" cy="725488"/>
              <a:chOff x="1248" y="2254"/>
              <a:chExt cx="4239" cy="457"/>
            </a:xfrm>
          </p:grpSpPr>
          <p:sp>
            <p:nvSpPr>
              <p:cNvPr id="488" name="Google Shape;488;p23"/>
              <p:cNvSpPr txBox="1"/>
              <p:nvPr/>
            </p:nvSpPr>
            <p:spPr>
              <a:xfrm>
                <a:off x="4728" y="2254"/>
                <a:ext cx="759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Reducer</a:t>
                </a:r>
                <a:endParaRPr b="1" sz="24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1248" y="2256"/>
                <a:ext cx="3360" cy="455"/>
              </a:xfrm>
              <a:prstGeom prst="rect">
                <a:avLst/>
              </a:prstGeom>
              <a:noFill/>
              <a:ln cap="flat" cmpd="sng" w="158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0" name="Google Shape;490;p23"/>
            <p:cNvGrpSpPr/>
            <p:nvPr/>
          </p:nvGrpSpPr>
          <p:grpSpPr>
            <a:xfrm>
              <a:off x="3657600" y="5840763"/>
              <a:ext cx="5235576" cy="830263"/>
              <a:chOff x="2304" y="3504"/>
              <a:chExt cx="3298" cy="523"/>
            </a:xfrm>
          </p:grpSpPr>
          <p:sp>
            <p:nvSpPr>
              <p:cNvPr id="491" name="Google Shape;491;p23"/>
              <p:cNvSpPr txBox="1"/>
              <p:nvPr/>
            </p:nvSpPr>
            <p:spPr>
              <a:xfrm>
                <a:off x="3512" y="3504"/>
                <a:ext cx="2090" cy="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A13B39"/>
                    </a:solidFill>
                    <a:latin typeface="Arial"/>
                    <a:ea typeface="Arial"/>
                    <a:cs typeface="Arial"/>
                    <a:sym typeface="Arial"/>
                  </a:rPr>
                  <a:t>Run this program as </a:t>
                </a:r>
                <a:endParaRPr sz="2400">
                  <a:solidFill>
                    <a:srgbClr val="A13B39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A13B39"/>
                    </a:solidFill>
                    <a:latin typeface="Arial"/>
                    <a:ea typeface="Arial"/>
                    <a:cs typeface="Arial"/>
                    <a:sym typeface="Arial"/>
                  </a:rPr>
                  <a:t>a MapReduce job</a:t>
                </a:r>
                <a:endParaRPr/>
              </a:p>
            </p:txBody>
          </p:sp>
          <p:cxnSp>
            <p:nvCxnSpPr>
              <p:cNvPr id="492" name="Google Shape;492;p23"/>
              <p:cNvCxnSpPr/>
              <p:nvPr/>
            </p:nvCxnSpPr>
            <p:spPr>
              <a:xfrm rot="10800000">
                <a:off x="2304" y="3840"/>
                <a:ext cx="1392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33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0" name="Google Shape;500;p24"/>
          <p:cNvPicPr preferRelativeResize="0"/>
          <p:nvPr/>
        </p:nvPicPr>
        <p:blipFill rotWithShape="1">
          <a:blip r:embed="rId3">
            <a:alphaModFix/>
          </a:blip>
          <a:srcRect b="0" l="0" r="43483" t="0"/>
          <a:stretch/>
        </p:blipFill>
        <p:spPr>
          <a:xfrm>
            <a:off x="180472" y="-2187624"/>
            <a:ext cx="8172000" cy="905832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4"/>
          <p:cNvSpPr txBox="1"/>
          <p:nvPr/>
        </p:nvSpPr>
        <p:spPr>
          <a:xfrm>
            <a:off x="6804248" y="260648"/>
            <a:ext cx="1370663" cy="461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Mapper</a:t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179512" y="227403"/>
            <a:ext cx="8136904" cy="1707919"/>
          </a:xfrm>
          <a:prstGeom prst="rect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6738978" y="2349608"/>
            <a:ext cx="1501202" cy="461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Reducer</a:t>
            </a:r>
            <a:endParaRPr b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/>
          <p:nvPr/>
        </p:nvSpPr>
        <p:spPr>
          <a:xfrm>
            <a:off x="205667" y="2001328"/>
            <a:ext cx="8110749" cy="1571688"/>
          </a:xfrm>
          <a:prstGeom prst="rect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4"/>
          <p:cNvSpPr txBox="1"/>
          <p:nvPr/>
        </p:nvSpPr>
        <p:spPr>
          <a:xfrm>
            <a:off x="4759433" y="5777617"/>
            <a:ext cx="4133744" cy="110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13B39"/>
                </a:solidFill>
                <a:latin typeface="Arial"/>
                <a:ea typeface="Arial"/>
                <a:cs typeface="Arial"/>
                <a:sym typeface="Arial"/>
              </a:rPr>
              <a:t>Run this program as </a:t>
            </a:r>
            <a:endParaRPr sz="2400">
              <a:solidFill>
                <a:srgbClr val="A13B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13B39"/>
                </a:solidFill>
                <a:latin typeface="Arial"/>
                <a:ea typeface="Arial"/>
                <a:cs typeface="Arial"/>
                <a:sym typeface="Arial"/>
              </a:rPr>
              <a:t>a MapReduce job</a:t>
            </a:r>
            <a:endParaRPr/>
          </a:p>
        </p:txBody>
      </p:sp>
      <p:cxnSp>
        <p:nvCxnSpPr>
          <p:cNvPr id="506" name="Google Shape;506;p24"/>
          <p:cNvCxnSpPr/>
          <p:nvPr/>
        </p:nvCxnSpPr>
        <p:spPr>
          <a:xfrm rot="10800000">
            <a:off x="2610896" y="6525344"/>
            <a:ext cx="2753192" cy="0"/>
          </a:xfrm>
          <a:prstGeom prst="straightConnector1">
            <a:avLst/>
          </a:prstGeom>
          <a:noFill/>
          <a:ln cap="flat" cmpd="sng" w="38100">
            <a:solidFill>
              <a:srgbClr val="99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24"/>
          <p:cNvSpPr/>
          <p:nvPr/>
        </p:nvSpPr>
        <p:spPr>
          <a:xfrm>
            <a:off x="700820" y="5373216"/>
            <a:ext cx="144016" cy="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13" name="Google Shape;513;p25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MapReduce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Programming paradigm for data-intensive computing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Distributed &amp; parallel execution model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to program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framework automates many tedious tasks (machine selection, failure handling, etc.)</a:t>
            </a:r>
            <a:endParaRPr/>
          </a:p>
        </p:txBody>
      </p:sp>
      <p:sp>
        <p:nvSpPr>
          <p:cNvPr id="514" name="Google Shape;5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HDFS</a:t>
            </a:r>
            <a:r>
              <a:rPr lang="en-US"/>
              <a:t>: Large Scale Data Storage</a:t>
            </a:r>
            <a:endParaRPr/>
          </a:p>
        </p:txBody>
      </p:sp>
      <p:sp>
        <p:nvSpPr>
          <p:cNvPr id="521" name="Google Shape;521;p26"/>
          <p:cNvSpPr txBox="1"/>
          <p:nvPr>
            <p:ph idx="1" type="body"/>
          </p:nvPr>
        </p:nvSpPr>
        <p:spPr>
          <a:xfrm>
            <a:off x="457200" y="1600200"/>
            <a:ext cx="84352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Manipulate large (</a:t>
            </a:r>
            <a:r>
              <a:rPr lang="en-US" sz="2720">
                <a:solidFill>
                  <a:srgbClr val="006600"/>
                </a:solidFill>
              </a:rPr>
              <a:t>Peta Scale</a:t>
            </a:r>
            <a:r>
              <a:rPr lang="en-US" sz="2720"/>
              <a:t>) sets of data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Large number of machine with </a:t>
            </a:r>
            <a:r>
              <a:rPr lang="en-US" sz="2720">
                <a:solidFill>
                  <a:srgbClr val="0000FF"/>
                </a:solidFill>
              </a:rPr>
              <a:t>commodity hardware</a:t>
            </a:r>
            <a:r>
              <a:rPr lang="en-US" sz="2720"/>
              <a:t>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Component failure is the norm</a:t>
            </a:r>
            <a:endParaRPr/>
          </a:p>
          <a:p>
            <a:pPr indent="-17018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Goal: </a:t>
            </a:r>
            <a:r>
              <a:rPr b="1" lang="en-US" sz="2720">
                <a:solidFill>
                  <a:srgbClr val="008000"/>
                </a:solidFill>
              </a:rPr>
              <a:t>Scalable</a:t>
            </a:r>
            <a:r>
              <a:rPr lang="en-US" sz="2720"/>
              <a:t>, </a:t>
            </a:r>
            <a:r>
              <a:rPr b="1" lang="en-US" sz="2720">
                <a:solidFill>
                  <a:srgbClr val="006600"/>
                </a:solidFill>
              </a:rPr>
              <a:t>high performance</a:t>
            </a:r>
            <a:r>
              <a:rPr lang="en-US" sz="2720"/>
              <a:t>, </a:t>
            </a:r>
            <a:r>
              <a:rPr b="1" lang="en-US" sz="2720">
                <a:solidFill>
                  <a:srgbClr val="006600"/>
                </a:solidFill>
              </a:rPr>
              <a:t>fault tolerant </a:t>
            </a:r>
            <a:r>
              <a:rPr lang="en-US" sz="2720"/>
              <a:t>distributed file system</a:t>
            </a:r>
            <a:endParaRPr/>
          </a:p>
          <a:p>
            <a:pPr indent="-145415" lvl="1" marL="74295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t/>
            </a:r>
            <a:endParaRPr sz="2210"/>
          </a:p>
        </p:txBody>
      </p:sp>
      <p:sp>
        <p:nvSpPr>
          <p:cNvPr id="522" name="Google Shape;52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Write operation</a:t>
            </a:r>
            <a:endParaRPr/>
          </a:p>
        </p:txBody>
      </p:sp>
      <p:sp>
        <p:nvSpPr>
          <p:cNvPr id="529" name="Google Shape;52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30" name="Google Shape;53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g2" id="531" name="Google Shape;5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661616"/>
            <a:ext cx="5810250" cy="5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8"/>
          <p:cNvSpPr txBox="1"/>
          <p:nvPr>
            <p:ph type="title"/>
          </p:nvPr>
        </p:nvSpPr>
        <p:spPr>
          <a:xfrm>
            <a:off x="179512" y="-993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Write(filename, offset, data)</a:t>
            </a:r>
            <a:endParaRPr/>
          </a:p>
        </p:txBody>
      </p:sp>
      <p:sp>
        <p:nvSpPr>
          <p:cNvPr id="537" name="Google Shape;537;p28"/>
          <p:cNvSpPr txBox="1"/>
          <p:nvPr>
            <p:ph idx="12" type="sldNum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28"/>
          <p:cNvSpPr/>
          <p:nvPr/>
        </p:nvSpPr>
        <p:spPr>
          <a:xfrm>
            <a:off x="1699110" y="1504674"/>
            <a:ext cx="1944216" cy="7135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8"/>
          <p:cNvSpPr/>
          <p:nvPr/>
        </p:nvSpPr>
        <p:spPr>
          <a:xfrm>
            <a:off x="1591098" y="4168973"/>
            <a:ext cx="2160240" cy="9295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ReplicaA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8"/>
          <p:cNvSpPr/>
          <p:nvPr/>
        </p:nvSpPr>
        <p:spPr>
          <a:xfrm>
            <a:off x="1591098" y="5609133"/>
            <a:ext cx="2160240" cy="9295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ReplicaB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8"/>
          <p:cNvSpPr/>
          <p:nvPr/>
        </p:nvSpPr>
        <p:spPr>
          <a:xfrm>
            <a:off x="1591098" y="2728813"/>
            <a:ext cx="2160240" cy="9295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Replica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6271618" y="1396663"/>
            <a:ext cx="2160240" cy="9295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28"/>
          <p:cNvGrpSpPr/>
          <p:nvPr/>
        </p:nvGrpSpPr>
        <p:grpSpPr>
          <a:xfrm>
            <a:off x="3643326" y="1300698"/>
            <a:ext cx="2628292" cy="400110"/>
            <a:chOff x="3229508" y="1340768"/>
            <a:chExt cx="2628292" cy="400110"/>
          </a:xfrm>
        </p:grpSpPr>
        <p:cxnSp>
          <p:nvCxnSpPr>
            <p:cNvPr id="544" name="Google Shape;544;p28"/>
            <p:cNvCxnSpPr/>
            <p:nvPr/>
          </p:nvCxnSpPr>
          <p:spPr>
            <a:xfrm>
              <a:off x="3229508" y="1720698"/>
              <a:ext cx="2628292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45" name="Google Shape;545;p28"/>
            <p:cNvSpPr txBox="1"/>
            <p:nvPr/>
          </p:nvSpPr>
          <p:spPr>
            <a:xfrm>
              <a:off x="3265512" y="1340768"/>
              <a:ext cx="24881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Who has the lease?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6" name="Google Shape;546;p28"/>
          <p:cNvCxnSpPr/>
          <p:nvPr/>
        </p:nvCxnSpPr>
        <p:spPr>
          <a:xfrm>
            <a:off x="7194492" y="2971103"/>
            <a:ext cx="517286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grpSp>
        <p:nvGrpSpPr>
          <p:cNvPr id="547" name="Google Shape;547;p28"/>
          <p:cNvGrpSpPr/>
          <p:nvPr/>
        </p:nvGrpSpPr>
        <p:grpSpPr>
          <a:xfrm>
            <a:off x="950572" y="2218220"/>
            <a:ext cx="1864662" cy="510594"/>
            <a:chOff x="536754" y="2434244"/>
            <a:chExt cx="1864662" cy="510594"/>
          </a:xfrm>
        </p:grpSpPr>
        <p:sp>
          <p:nvSpPr>
            <p:cNvPr id="548" name="Google Shape;548;p28"/>
            <p:cNvSpPr/>
            <p:nvPr/>
          </p:nvSpPr>
          <p:spPr>
            <a:xfrm>
              <a:off x="2041376" y="2434244"/>
              <a:ext cx="360040" cy="51059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8"/>
            <p:cNvSpPr txBox="1"/>
            <p:nvPr/>
          </p:nvSpPr>
          <p:spPr>
            <a:xfrm>
              <a:off x="536754" y="2496325"/>
              <a:ext cx="14984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 Data push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28"/>
          <p:cNvGrpSpPr/>
          <p:nvPr/>
        </p:nvGrpSpPr>
        <p:grpSpPr>
          <a:xfrm>
            <a:off x="949898" y="3658382"/>
            <a:ext cx="1901340" cy="510594"/>
            <a:chOff x="536080" y="3874406"/>
            <a:chExt cx="1901340" cy="510594"/>
          </a:xfrm>
        </p:grpSpPr>
        <p:sp>
          <p:nvSpPr>
            <p:cNvPr id="551" name="Google Shape;551;p28"/>
            <p:cNvSpPr/>
            <p:nvPr/>
          </p:nvSpPr>
          <p:spPr>
            <a:xfrm>
              <a:off x="2077380" y="3874406"/>
              <a:ext cx="360040" cy="51059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8"/>
            <p:cNvSpPr txBox="1"/>
            <p:nvPr/>
          </p:nvSpPr>
          <p:spPr>
            <a:xfrm>
              <a:off x="536080" y="3929648"/>
              <a:ext cx="14984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 Data push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999884" y="5106729"/>
            <a:ext cx="1851354" cy="510594"/>
            <a:chOff x="586066" y="5322753"/>
            <a:chExt cx="1851354" cy="510594"/>
          </a:xfrm>
        </p:grpSpPr>
        <p:sp>
          <p:nvSpPr>
            <p:cNvPr id="554" name="Google Shape;554;p28"/>
            <p:cNvSpPr/>
            <p:nvPr/>
          </p:nvSpPr>
          <p:spPr>
            <a:xfrm>
              <a:off x="2077380" y="5322753"/>
              <a:ext cx="360040" cy="51059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8"/>
            <p:cNvSpPr txBox="1"/>
            <p:nvPr/>
          </p:nvSpPr>
          <p:spPr>
            <a:xfrm>
              <a:off x="586066" y="5378902"/>
              <a:ext cx="14984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 Data push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6" name="Google Shape;556;p28"/>
          <p:cNvSpPr/>
          <p:nvPr/>
        </p:nvSpPr>
        <p:spPr>
          <a:xfrm rot="-5400000">
            <a:off x="7279730" y="3260984"/>
            <a:ext cx="360040" cy="51059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8"/>
          <p:cNvSpPr txBox="1"/>
          <p:nvPr/>
        </p:nvSpPr>
        <p:spPr>
          <a:xfrm>
            <a:off x="6559650" y="3316226"/>
            <a:ext cx="6696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8"/>
          <p:cNvSpPr txBox="1"/>
          <p:nvPr/>
        </p:nvSpPr>
        <p:spPr>
          <a:xfrm>
            <a:off x="6271618" y="2780928"/>
            <a:ext cx="9540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9" name="Google Shape;559;p28"/>
          <p:cNvGrpSpPr/>
          <p:nvPr/>
        </p:nvGrpSpPr>
        <p:grpSpPr>
          <a:xfrm>
            <a:off x="467544" y="1412776"/>
            <a:ext cx="1277914" cy="1780971"/>
            <a:chOff x="53726" y="1628800"/>
            <a:chExt cx="1277914" cy="1780971"/>
          </a:xfrm>
        </p:grpSpPr>
        <p:cxnSp>
          <p:nvCxnSpPr>
            <p:cNvPr id="560" name="Google Shape;560;p28"/>
            <p:cNvCxnSpPr>
              <a:stCxn id="538" idx="1"/>
              <a:endCxn id="541" idx="1"/>
            </p:cNvCxnSpPr>
            <p:nvPr/>
          </p:nvCxnSpPr>
          <p:spPr>
            <a:xfrm flipH="1">
              <a:off x="1177292" y="2077471"/>
              <a:ext cx="108000" cy="1332300"/>
            </a:xfrm>
            <a:prstGeom prst="bentConnector3">
              <a:avLst>
                <a:gd fmla="val 1094963" name="adj1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61" name="Google Shape;561;p28"/>
            <p:cNvSpPr txBox="1"/>
            <p:nvPr/>
          </p:nvSpPr>
          <p:spPr>
            <a:xfrm>
              <a:off x="53726" y="1628800"/>
              <a:ext cx="12779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4) Commit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28"/>
          <p:cNvGrpSpPr/>
          <p:nvPr/>
        </p:nvGrpSpPr>
        <p:grpSpPr>
          <a:xfrm>
            <a:off x="3643326" y="2018164"/>
            <a:ext cx="2628292" cy="400110"/>
            <a:chOff x="3229508" y="2234188"/>
            <a:chExt cx="2628292" cy="400110"/>
          </a:xfrm>
        </p:grpSpPr>
        <p:sp>
          <p:nvSpPr>
            <p:cNvPr id="563" name="Google Shape;563;p28"/>
            <p:cNvSpPr txBox="1"/>
            <p:nvPr/>
          </p:nvSpPr>
          <p:spPr>
            <a:xfrm>
              <a:off x="3761065" y="2234188"/>
              <a:ext cx="14970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2) Lease info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4" name="Google Shape;564;p28"/>
            <p:cNvCxnSpPr/>
            <p:nvPr/>
          </p:nvCxnSpPr>
          <p:spPr>
            <a:xfrm rot="10800000">
              <a:off x="3229508" y="2234188"/>
              <a:ext cx="2628292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grpSp>
        <p:nvGrpSpPr>
          <p:cNvPr id="565" name="Google Shape;565;p28"/>
          <p:cNvGrpSpPr/>
          <p:nvPr/>
        </p:nvGrpSpPr>
        <p:grpSpPr>
          <a:xfrm>
            <a:off x="3643326" y="3193617"/>
            <a:ext cx="1859331" cy="2880300"/>
            <a:chOff x="3229508" y="3409641"/>
            <a:chExt cx="1859331" cy="2880300"/>
          </a:xfrm>
        </p:grpSpPr>
        <p:cxnSp>
          <p:nvCxnSpPr>
            <p:cNvPr id="566" name="Google Shape;566;p28"/>
            <p:cNvCxnSpPr>
              <a:stCxn id="540" idx="3"/>
              <a:endCxn id="541" idx="3"/>
            </p:cNvCxnSpPr>
            <p:nvPr/>
          </p:nvCxnSpPr>
          <p:spPr>
            <a:xfrm flipH="1" rot="10800000">
              <a:off x="3337520" y="3409641"/>
              <a:ext cx="600" cy="2880300"/>
            </a:xfrm>
            <a:prstGeom prst="curvedConnector3">
              <a:avLst>
                <a:gd fmla="val 2468867" name="adj1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67" name="Google Shape;567;p28"/>
            <p:cNvSpPr txBox="1"/>
            <p:nvPr/>
          </p:nvSpPr>
          <p:spPr>
            <a:xfrm>
              <a:off x="3229508" y="5378902"/>
              <a:ext cx="1859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6)Commit ACK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28"/>
          <p:cNvGrpSpPr/>
          <p:nvPr/>
        </p:nvGrpSpPr>
        <p:grpSpPr>
          <a:xfrm>
            <a:off x="3601090" y="3193598"/>
            <a:ext cx="1543949" cy="1440160"/>
            <a:chOff x="3187272" y="3409622"/>
            <a:chExt cx="1543949" cy="1440160"/>
          </a:xfrm>
        </p:grpSpPr>
        <p:cxnSp>
          <p:nvCxnSpPr>
            <p:cNvPr id="569" name="Google Shape;569;p28"/>
            <p:cNvCxnSpPr/>
            <p:nvPr/>
          </p:nvCxnSpPr>
          <p:spPr>
            <a:xfrm flipH="1" rot="10800000">
              <a:off x="3337520" y="3409622"/>
              <a:ext cx="12700" cy="1440160"/>
            </a:xfrm>
            <a:prstGeom prst="curvedConnector3">
              <a:avLst>
                <a:gd fmla="val 2207048" name="adj1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70" name="Google Shape;570;p28"/>
            <p:cNvSpPr txBox="1"/>
            <p:nvPr/>
          </p:nvSpPr>
          <p:spPr>
            <a:xfrm>
              <a:off x="3187272" y="3931435"/>
              <a:ext cx="1543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6)Commit ACK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1" name="Google Shape;571;p28"/>
          <p:cNvGrpSpPr/>
          <p:nvPr/>
        </p:nvGrpSpPr>
        <p:grpSpPr>
          <a:xfrm>
            <a:off x="3751338" y="3193598"/>
            <a:ext cx="4330824" cy="2880300"/>
            <a:chOff x="3337520" y="3409622"/>
            <a:chExt cx="4330824" cy="2880300"/>
          </a:xfrm>
        </p:grpSpPr>
        <p:cxnSp>
          <p:nvCxnSpPr>
            <p:cNvPr id="572" name="Google Shape;572;p28"/>
            <p:cNvCxnSpPr>
              <a:stCxn id="541" idx="3"/>
              <a:endCxn id="540" idx="3"/>
            </p:cNvCxnSpPr>
            <p:nvPr/>
          </p:nvCxnSpPr>
          <p:spPr>
            <a:xfrm>
              <a:off x="3337520" y="3409622"/>
              <a:ext cx="600" cy="2880300"/>
            </a:xfrm>
            <a:prstGeom prst="bentConnector3">
              <a:avLst>
                <a:gd fmla="val 12156142" name="adj1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573" name="Google Shape;573;p28"/>
            <p:cNvCxnSpPr>
              <a:stCxn id="541" idx="3"/>
              <a:endCxn id="539" idx="3"/>
            </p:cNvCxnSpPr>
            <p:nvPr/>
          </p:nvCxnSpPr>
          <p:spPr>
            <a:xfrm>
              <a:off x="3337520" y="3409622"/>
              <a:ext cx="600" cy="1440300"/>
            </a:xfrm>
            <a:prstGeom prst="bentConnector3">
              <a:avLst>
                <a:gd fmla="val 12156142" name="adj1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74" name="Google Shape;574;p28"/>
            <p:cNvSpPr txBox="1"/>
            <p:nvPr/>
          </p:nvSpPr>
          <p:spPr>
            <a:xfrm>
              <a:off x="5209550" y="4495838"/>
              <a:ext cx="2458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5) Serialized Commit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p28"/>
          <p:cNvGrpSpPr/>
          <p:nvPr/>
        </p:nvGrpSpPr>
        <p:grpSpPr>
          <a:xfrm>
            <a:off x="-30895" y="1861298"/>
            <a:ext cx="1729993" cy="1818706"/>
            <a:chOff x="-30895" y="1861298"/>
            <a:chExt cx="1729993" cy="1818706"/>
          </a:xfrm>
        </p:grpSpPr>
        <p:sp>
          <p:nvSpPr>
            <p:cNvPr id="576" name="Google Shape;576;p28"/>
            <p:cNvSpPr txBox="1"/>
            <p:nvPr/>
          </p:nvSpPr>
          <p:spPr>
            <a:xfrm>
              <a:off x="-30895" y="2972118"/>
              <a:ext cx="125226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7) Success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7" name="Google Shape;577;p28"/>
            <p:cNvCxnSpPr>
              <a:stCxn id="541" idx="1"/>
              <a:endCxn id="538" idx="1"/>
            </p:cNvCxnSpPr>
            <p:nvPr/>
          </p:nvCxnSpPr>
          <p:spPr>
            <a:xfrm flipH="1" rot="10800000">
              <a:off x="1591098" y="1861298"/>
              <a:ext cx="108000" cy="1332300"/>
            </a:xfrm>
            <a:prstGeom prst="curvedConnector3">
              <a:avLst>
                <a:gd fmla="val -1181353" name="adj1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RecordAppend </a:t>
            </a:r>
            <a:r>
              <a:rPr lang="en-US" sz="2800"/>
              <a:t>(2)</a:t>
            </a:r>
            <a:endParaRPr/>
          </a:p>
        </p:txBody>
      </p:sp>
      <p:sp>
        <p:nvSpPr>
          <p:cNvPr id="583" name="Google Shape;58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Record size is limited by chunk size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a record does not fit into available space,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chunk is padded to end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client retries request.</a:t>
            </a:r>
            <a:endParaRPr/>
          </a:p>
          <a:p>
            <a:pPr indent="-152400" lvl="0" marL="342900" rtl="0" algn="l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584" name="Google Shape;58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Process lots of 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Google processed about </a:t>
            </a:r>
            <a:r>
              <a:rPr lang="en-US" sz="2220">
                <a:solidFill>
                  <a:srgbClr val="FF0000"/>
                </a:solidFill>
              </a:rPr>
              <a:t>24 petabytes </a:t>
            </a:r>
            <a:r>
              <a:rPr lang="en-US" sz="2220"/>
              <a:t>of data per day in 2009.</a:t>
            </a:r>
            <a:endParaRPr b="1" sz="2220"/>
          </a:p>
          <a:p>
            <a:pPr indent="-342900" lvl="0" marL="3429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F243E"/>
              </a:buClr>
              <a:buSzPts val="2960"/>
              <a:buChar char="•"/>
            </a:pPr>
            <a:r>
              <a:rPr b="1" lang="en-US" sz="2960">
                <a:solidFill>
                  <a:srgbClr val="0F243E"/>
                </a:solidFill>
              </a:rPr>
              <a:t>A single machine </a:t>
            </a:r>
            <a:r>
              <a:rPr lang="en-US" sz="2960"/>
              <a:t>cannot serve all the 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You need a distributed system to store and process </a:t>
            </a:r>
            <a:r>
              <a:rPr b="1" lang="en-US" sz="2220">
                <a:solidFill>
                  <a:srgbClr val="CC00CC"/>
                </a:solidFill>
              </a:rPr>
              <a:t>in parallel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Parallel programming?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ts val="2220"/>
              <a:buChar char="•"/>
            </a:pPr>
            <a:r>
              <a:rPr b="1" lang="en-US" sz="2220">
                <a:solidFill>
                  <a:srgbClr val="663300"/>
                </a:solidFill>
              </a:rPr>
              <a:t>Threading</a:t>
            </a:r>
            <a:r>
              <a:rPr lang="en-US" sz="2220"/>
              <a:t> is hard!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do you facilitate </a:t>
            </a:r>
            <a:r>
              <a:rPr lang="en-US" sz="2220">
                <a:solidFill>
                  <a:srgbClr val="7030A0"/>
                </a:solidFill>
              </a:rPr>
              <a:t>communication</a:t>
            </a:r>
            <a:r>
              <a:rPr lang="en-US" sz="2220"/>
              <a:t> between nodes?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do you </a:t>
            </a:r>
            <a:r>
              <a:rPr b="1" lang="en-US" sz="2220"/>
              <a:t>scale to </a:t>
            </a:r>
            <a:r>
              <a:rPr b="1" lang="en-US" sz="2220">
                <a:solidFill>
                  <a:srgbClr val="006600"/>
                </a:solidFill>
              </a:rPr>
              <a:t>more machines</a:t>
            </a:r>
            <a:r>
              <a:rPr lang="en-US" sz="2220"/>
              <a:t>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do you handle machine </a:t>
            </a:r>
            <a:r>
              <a:rPr lang="en-US" sz="2220">
                <a:solidFill>
                  <a:srgbClr val="FF0000"/>
                </a:solidFill>
              </a:rPr>
              <a:t>failures</a:t>
            </a:r>
            <a:r>
              <a:rPr lang="en-US" sz="2220"/>
              <a:t>?</a:t>
            </a:r>
            <a:endParaRPr sz="2220"/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Fault tolerance</a:t>
            </a:r>
            <a:endParaRPr/>
          </a:p>
        </p:txBody>
      </p:sp>
      <p:sp>
        <p:nvSpPr>
          <p:cNvPr id="590" name="Google Shape;590;p30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/>
              <a:t>Replication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High availability for reads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 controllable, default 3 (non-RAID)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Provides read/seek bandwidth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Master is responsible for directing re-replication if a data node dies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Online checksumming in data nodes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Verified on reads</a:t>
            </a:r>
            <a:endParaRPr sz="2380"/>
          </a:p>
        </p:txBody>
      </p:sp>
      <p:sp>
        <p:nvSpPr>
          <p:cNvPr id="591" name="Google Shape;59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Replica Management</a:t>
            </a:r>
            <a:endParaRPr/>
          </a:p>
        </p:txBody>
      </p:sp>
      <p:sp>
        <p:nvSpPr>
          <p:cNvPr id="598" name="Google Shape;598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Bias towards </a:t>
            </a:r>
            <a:r>
              <a:rPr lang="en-US">
                <a:solidFill>
                  <a:srgbClr val="000066"/>
                </a:solidFill>
              </a:rPr>
              <a:t>topological</a:t>
            </a:r>
            <a:r>
              <a:rPr lang="en-US"/>
              <a:t> spreading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Rack, data center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Clr>
                <a:srgbClr val="006600"/>
              </a:buClr>
              <a:buSzPts val="3200"/>
              <a:buChar char="•"/>
            </a:pPr>
            <a:r>
              <a:rPr lang="en-US">
                <a:solidFill>
                  <a:srgbClr val="006600"/>
                </a:solidFill>
              </a:rPr>
              <a:t>Rebalancing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Move chunks around to balance disk fullness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Gently fixes imbalances due to: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Adding/removing data nodes</a:t>
            </a:r>
            <a:endParaRPr/>
          </a:p>
          <a:p>
            <a:pPr indent="-76200" lvl="2" marL="11430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2" marL="11430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9" name="Google Shape;59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Replica Management (Cloning)</a:t>
            </a:r>
            <a:endParaRPr/>
          </a:p>
        </p:txBody>
      </p:sp>
      <p:sp>
        <p:nvSpPr>
          <p:cNvPr id="605" name="Google Shape;605;p32"/>
          <p:cNvSpPr txBox="1"/>
          <p:nvPr>
            <p:ph idx="1" type="body"/>
          </p:nvPr>
        </p:nvSpPr>
        <p:spPr>
          <a:xfrm>
            <a:off x="457200" y="1600200"/>
            <a:ext cx="8229600" cy="463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Chunk replica lost or corrupt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600"/>
              </a:buClr>
              <a:buSzPts val="2240"/>
              <a:buChar char="•"/>
            </a:pPr>
            <a:r>
              <a:rPr lang="en-US" sz="2240">
                <a:solidFill>
                  <a:srgbClr val="006600"/>
                </a:solidFill>
              </a:rPr>
              <a:t>Goal</a:t>
            </a:r>
            <a:r>
              <a:rPr lang="en-US" sz="2240"/>
              <a:t>: minimize app disruption and data loss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en-US" sz="1960"/>
              <a:t>Approximately in priority order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/>
              <a:t>More replica missing-&gt; priority boost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/>
              <a:t>Deleted file-&gt; priority decrease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/>
              <a:t>Client blocking on a write-&gt; large priority boost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en-US" sz="1960"/>
              <a:t>Master directs copying of data</a:t>
            </a:r>
            <a:endParaRPr/>
          </a:p>
          <a:p>
            <a:pPr indent="-184150" lvl="4" marL="205740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700"/>
          </a:p>
          <a:p>
            <a:pPr indent="-342900" lvl="0" marL="3429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29"/>
              <a:buChar char="•"/>
            </a:pPr>
            <a:r>
              <a:rPr lang="en-US" sz="2029"/>
              <a:t>Performance on a production cluster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20"/>
              <a:buChar char="–"/>
            </a:pPr>
            <a:r>
              <a:rPr lang="en-US" sz="1820"/>
              <a:t>Single failure, full recovery (600GB): 23.2 min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20"/>
              <a:buChar char="–"/>
            </a:pPr>
            <a:r>
              <a:rPr lang="en-US" sz="1820"/>
              <a:t>Double failure, restored 2x replication: 2min</a:t>
            </a:r>
            <a:endParaRPr sz="1960"/>
          </a:p>
        </p:txBody>
      </p:sp>
      <p:sp>
        <p:nvSpPr>
          <p:cNvPr id="606" name="Google Shape;60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612" name="Google Shape;61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Master is a central point of failure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Master can be a scalability bottleneck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 when opening/stating thousands of files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model is weak</a:t>
            </a:r>
            <a:endParaRPr/>
          </a:p>
          <a:p>
            <a:pPr indent="-139700" lvl="0" marL="3429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13" name="Google Shape;61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619" name="Google Shape;61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0" name="Google Shape;620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15" y="1600200"/>
            <a:ext cx="779517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BigTable</a:t>
            </a:r>
            <a:endParaRPr/>
          </a:p>
        </p:txBody>
      </p:sp>
      <p:sp>
        <p:nvSpPr>
          <p:cNvPr id="626" name="Google Shape;626;p35"/>
          <p:cNvSpPr txBox="1"/>
          <p:nvPr>
            <p:ph idx="1" type="body"/>
          </p:nvPr>
        </p:nvSpPr>
        <p:spPr>
          <a:xfrm>
            <a:off x="457200" y="1600201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27" name="Google Shape;62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8" name="Google Shape;6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2296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667000"/>
            <a:ext cx="8382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Hbase</a:t>
            </a:r>
            <a:endParaRPr/>
          </a:p>
        </p:txBody>
      </p:sp>
      <p:sp>
        <p:nvSpPr>
          <p:cNvPr id="635" name="Google Shape;635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6" name="Google Shape;636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48669"/>
            <a:ext cx="80010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Amazon Dynamo</a:t>
            </a:r>
            <a:endParaRPr/>
          </a:p>
        </p:txBody>
      </p:sp>
      <p:sp>
        <p:nvSpPr>
          <p:cNvPr id="642" name="Google Shape;64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3" name="Google Shape;643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01019"/>
            <a:ext cx="7848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Amazon Dynamo</a:t>
            </a:r>
            <a:endParaRPr/>
          </a:p>
        </p:txBody>
      </p:sp>
      <p:sp>
        <p:nvSpPr>
          <p:cNvPr id="649" name="Google Shape;64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0" name="Google Shape;65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562" y="1843881"/>
            <a:ext cx="62388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56" name="Google Shape;656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Inexpensive commodity components can be the basis of a large scale reliable system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Adjusting the API, e.g. RecordAppend, can enable large distributed apps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Useful for many similar apps</a:t>
            </a:r>
            <a:endParaRPr/>
          </a:p>
        </p:txBody>
      </p:sp>
      <p:sp>
        <p:nvSpPr>
          <p:cNvPr id="657" name="Google Shape;65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MapReduce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MapReduce </a:t>
            </a:r>
            <a:r>
              <a:rPr lang="en-US" sz="2210"/>
              <a:t>[OSDI’04] </a:t>
            </a:r>
            <a:r>
              <a:rPr lang="en-US" sz="2720"/>
              <a:t>provides </a:t>
            </a:r>
            <a:endParaRPr sz="272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380"/>
              <a:buChar char="–"/>
            </a:pPr>
            <a:r>
              <a:rPr lang="en-US" sz="2380">
                <a:solidFill>
                  <a:srgbClr val="CC00CC"/>
                </a:solidFill>
              </a:rPr>
              <a:t>Automatic</a:t>
            </a:r>
            <a:r>
              <a:rPr lang="en-US" sz="2380">
                <a:solidFill>
                  <a:srgbClr val="006600"/>
                </a:solidFill>
              </a:rPr>
              <a:t> parallelization, distribution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I/O scheduling</a:t>
            </a:r>
            <a:endParaRPr sz="2380"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Load balancing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Network and data transfer optimization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Fault tolerance</a:t>
            </a:r>
            <a:endParaRPr sz="2380"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Handling of machine failures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b="1" lang="en-US" sz="2380"/>
              <a:t>Need more power: </a:t>
            </a:r>
            <a:r>
              <a:rPr b="1" lang="en-US" sz="2380">
                <a:solidFill>
                  <a:srgbClr val="7030A0"/>
                </a:solidFill>
              </a:rPr>
              <a:t>Scale out</a:t>
            </a:r>
            <a:r>
              <a:rPr b="1" lang="en-US" sz="2380"/>
              <a:t>, not up!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Large number of </a:t>
            </a:r>
            <a:r>
              <a:rPr b="1" lang="en-US" sz="2040">
                <a:solidFill>
                  <a:srgbClr val="0000FF"/>
                </a:solidFill>
              </a:rPr>
              <a:t>commodity servers</a:t>
            </a:r>
            <a:r>
              <a:rPr lang="en-US" sz="2040">
                <a:solidFill>
                  <a:srgbClr val="0000FF"/>
                </a:solidFill>
              </a:rPr>
              <a:t> </a:t>
            </a:r>
            <a:r>
              <a:rPr lang="en-US" sz="2040"/>
              <a:t>as opposed to some high end specialized servers</a:t>
            </a:r>
            <a:endParaRPr/>
          </a:p>
          <a:p>
            <a:pPr indent="-170180" lvl="0" marL="34290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6372200" y="2348880"/>
            <a:ext cx="2627784" cy="1800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Apache Hadoop: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 implementation of MapReduce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Typical problem solved by MapReduce</a:t>
            </a:r>
            <a:endParaRPr sz="3959"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Read a lot of data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FF0000"/>
              </a:buClr>
              <a:buSzPts val="2720"/>
              <a:buChar char="•"/>
            </a:pPr>
            <a:r>
              <a:rPr lang="en-US" sz="2720">
                <a:solidFill>
                  <a:srgbClr val="FF0000"/>
                </a:solidFill>
              </a:rPr>
              <a:t>Map</a:t>
            </a:r>
            <a:r>
              <a:rPr lang="en-US" sz="2720"/>
              <a:t>: extract something you care about from each record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Shuffle and Sort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FF0000"/>
              </a:buClr>
              <a:buSzPts val="2720"/>
              <a:buChar char="•"/>
            </a:pPr>
            <a:r>
              <a:rPr lang="en-US" sz="2720">
                <a:solidFill>
                  <a:srgbClr val="FF0000"/>
                </a:solidFill>
              </a:rPr>
              <a:t>Reduce</a:t>
            </a:r>
            <a:r>
              <a:rPr lang="en-US" sz="2720"/>
              <a:t>: aggregate, summarize, filter, or transform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Write the results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MapReduce workflow</a:t>
            </a:r>
            <a:endParaRPr/>
          </a:p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121" name="Google Shape;121;p6"/>
            <p:cNvSpPr/>
            <p:nvPr/>
          </p:nvSpPr>
          <p:spPr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124" name="Google Shape;124;p6"/>
            <p:cNvSpPr/>
            <p:nvPr/>
          </p:nvSpPr>
          <p:spPr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Worker</a:t>
              </a:r>
              <a:endParaRPr/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1066800" y="2810148"/>
            <a:ext cx="914400" cy="1676400"/>
            <a:chOff x="672" y="2496"/>
            <a:chExt cx="576" cy="1056"/>
          </a:xfrm>
        </p:grpSpPr>
        <p:cxnSp>
          <p:nvCxnSpPr>
            <p:cNvPr id="128" name="Google Shape;128;p6"/>
            <p:cNvCxnSpPr/>
            <p:nvPr/>
          </p:nvCxnSpPr>
          <p:spPr>
            <a:xfrm flipH="1" rot="10800000">
              <a:off x="672" y="2496"/>
              <a:ext cx="57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" name="Google Shape;129;p6"/>
            <p:cNvCxnSpPr/>
            <p:nvPr/>
          </p:nvCxnSpPr>
          <p:spPr>
            <a:xfrm>
              <a:off x="672" y="3024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672" y="3216"/>
              <a:ext cx="57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p6"/>
            <p:cNvSpPr txBox="1"/>
            <p:nvPr/>
          </p:nvSpPr>
          <p:spPr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read</a:t>
              </a:r>
              <a:endParaRPr/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133" name="Google Shape;133;p6"/>
            <p:cNvGrpSpPr/>
            <p:nvPr/>
          </p:nvGrpSpPr>
          <p:grpSpPr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34" name="Google Shape;134;p6"/>
              <p:cNvSpPr/>
              <p:nvPr/>
            </p:nvSpPr>
            <p:spPr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6" name="Google Shape;136;p6"/>
            <p:cNvGrpSpPr/>
            <p:nvPr/>
          </p:nvGrpSpPr>
          <p:grpSpPr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9" name="Google Shape;139;p6"/>
            <p:cNvGrpSpPr/>
            <p:nvPr/>
          </p:nvGrpSpPr>
          <p:grpSpPr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142" name="Google Shape;142;p6"/>
            <p:cNvCxnSpPr/>
            <p:nvPr/>
          </p:nvCxnSpPr>
          <p:spPr>
            <a:xfrm>
              <a:off x="1872" y="2496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6"/>
            <p:cNvCxnSpPr/>
            <p:nvPr/>
          </p:nvCxnSpPr>
          <p:spPr>
            <a:xfrm>
              <a:off x="1872" y="3024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6"/>
            <p:cNvCxnSpPr/>
            <p:nvPr/>
          </p:nvCxnSpPr>
          <p:spPr>
            <a:xfrm>
              <a:off x="1872" y="3552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" name="Google Shape;145;p6"/>
            <p:cNvSpPr txBox="1"/>
            <p:nvPr/>
          </p:nvSpPr>
          <p:spPr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local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write</a:t>
              </a:r>
              <a:endParaRPr/>
            </a:p>
          </p:txBody>
        </p:sp>
      </p:grpSp>
      <p:grpSp>
        <p:nvGrpSpPr>
          <p:cNvPr id="146" name="Google Shape;146;p6"/>
          <p:cNvGrpSpPr/>
          <p:nvPr/>
        </p:nvGrpSpPr>
        <p:grpSpPr>
          <a:xfrm>
            <a:off x="4572000" y="2810147"/>
            <a:ext cx="1074738" cy="2416175"/>
            <a:chOff x="2880" y="2496"/>
            <a:chExt cx="677" cy="1522"/>
          </a:xfrm>
        </p:grpSpPr>
        <p:cxnSp>
          <p:nvCxnSpPr>
            <p:cNvPr id="147" name="Google Shape;147;p6"/>
            <p:cNvCxnSpPr/>
            <p:nvPr/>
          </p:nvCxnSpPr>
          <p:spPr>
            <a:xfrm>
              <a:off x="2880" y="2496"/>
              <a:ext cx="67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6"/>
            <p:cNvCxnSpPr/>
            <p:nvPr/>
          </p:nvCxnSpPr>
          <p:spPr>
            <a:xfrm>
              <a:off x="2880" y="2496"/>
              <a:ext cx="672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6"/>
            <p:cNvCxnSpPr/>
            <p:nvPr/>
          </p:nvCxnSpPr>
          <p:spPr>
            <a:xfrm flipH="1" rot="10800000">
              <a:off x="2880" y="2688"/>
              <a:ext cx="67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6"/>
            <p:cNvCxnSpPr/>
            <p:nvPr/>
          </p:nvCxnSpPr>
          <p:spPr>
            <a:xfrm>
              <a:off x="2880" y="3024"/>
              <a:ext cx="672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6"/>
            <p:cNvCxnSpPr/>
            <p:nvPr/>
          </p:nvCxnSpPr>
          <p:spPr>
            <a:xfrm flipH="1" rot="10800000">
              <a:off x="2880" y="2736"/>
              <a:ext cx="672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6"/>
            <p:cNvCxnSpPr/>
            <p:nvPr/>
          </p:nvCxnSpPr>
          <p:spPr>
            <a:xfrm flipH="1" rot="10800000">
              <a:off x="2880" y="331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6"/>
            <p:cNvSpPr txBox="1"/>
            <p:nvPr/>
          </p:nvSpPr>
          <p:spPr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remote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read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sort</a:t>
              </a:r>
              <a:endParaRPr/>
            </a:p>
          </p:txBody>
        </p:sp>
      </p:grpSp>
      <p:grpSp>
        <p:nvGrpSpPr>
          <p:cNvPr id="154" name="Google Shape;154;p6"/>
          <p:cNvGrpSpPr/>
          <p:nvPr/>
        </p:nvGrpSpPr>
        <p:grpSpPr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55" name="Google Shape;155;p6"/>
            <p:cNvSpPr/>
            <p:nvPr/>
          </p:nvSpPr>
          <p:spPr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Output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File 0</a:t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Output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File 1</a:t>
              </a:r>
              <a:endParaRPr/>
            </a:p>
          </p:txBody>
        </p:sp>
        <p:cxnSp>
          <p:nvCxnSpPr>
            <p:cNvPr id="157" name="Google Shape;157;p6"/>
            <p:cNvCxnSpPr/>
            <p:nvPr/>
          </p:nvCxnSpPr>
          <p:spPr>
            <a:xfrm>
              <a:off x="4176" y="2688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4176" y="3312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" name="Google Shape;159;p6"/>
            <p:cNvSpPr txBox="1"/>
            <p:nvPr/>
          </p:nvSpPr>
          <p:spPr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write</a:t>
              </a: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228600" y="3191148"/>
            <a:ext cx="838200" cy="914400"/>
            <a:chOff x="144" y="2736"/>
            <a:chExt cx="528" cy="576"/>
          </a:xfrm>
        </p:grpSpPr>
        <p:sp>
          <p:nvSpPr>
            <p:cNvPr id="161" name="Google Shape;161;p6"/>
            <p:cNvSpPr/>
            <p:nvPr/>
          </p:nvSpPr>
          <p:spPr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Split 0</a:t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Split 1</a:t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Split 2</a:t>
              </a:r>
              <a:endParaRPr/>
            </a:p>
          </p:txBody>
        </p:sp>
      </p:grpSp>
      <p:sp>
        <p:nvSpPr>
          <p:cNvPr id="164" name="Google Shape;164;p6"/>
          <p:cNvSpPr txBox="1"/>
          <p:nvPr/>
        </p:nvSpPr>
        <p:spPr>
          <a:xfrm>
            <a:off x="-65088" y="2060848"/>
            <a:ext cx="14239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Data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7346953" y="2060848"/>
            <a:ext cx="16113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 Data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254919" y="5226322"/>
            <a:ext cx="244316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something you care about from each record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5229852" y="5226322"/>
            <a:ext cx="180849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aggregate, summarize, filter, or transform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7"/>
          <p:cNvGrpSpPr/>
          <p:nvPr/>
        </p:nvGrpSpPr>
        <p:grpSpPr>
          <a:xfrm>
            <a:off x="609600" y="1524000"/>
            <a:ext cx="8248650" cy="5105400"/>
            <a:chOff x="609600" y="762000"/>
            <a:chExt cx="8248650" cy="5105400"/>
          </a:xfrm>
        </p:grpSpPr>
        <p:sp>
          <p:nvSpPr>
            <p:cNvPr id="174" name="Google Shape;174;p7"/>
            <p:cNvSpPr/>
            <p:nvPr/>
          </p:nvSpPr>
          <p:spPr>
            <a:xfrm>
              <a:off x="609600" y="762000"/>
              <a:ext cx="1371600" cy="5105400"/>
            </a:xfrm>
            <a:prstGeom prst="cube">
              <a:avLst>
                <a:gd fmla="val 25000" name="adj"/>
              </a:avLst>
            </a:prstGeom>
            <a:solidFill>
              <a:srgbClr val="538CD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Words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(size: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TByte)</a:t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3657600" y="1143000"/>
              <a:ext cx="1143000" cy="609600"/>
            </a:xfrm>
            <a:prstGeom prst="roundRect">
              <a:avLst>
                <a:gd fmla="val 16667" name="adj"/>
              </a:avLst>
            </a:prstGeom>
            <a:solidFill>
              <a:srgbClr val="FC80D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57600" y="4114800"/>
              <a:ext cx="1143000" cy="609600"/>
            </a:xfrm>
            <a:prstGeom prst="roundRect">
              <a:avLst>
                <a:gd fmla="val 16667" name="adj"/>
              </a:avLst>
            </a:prstGeom>
            <a:solidFill>
              <a:srgbClr val="FC80D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657600" y="3124200"/>
              <a:ext cx="1143000" cy="609600"/>
            </a:xfrm>
            <a:prstGeom prst="roundRect">
              <a:avLst>
                <a:gd fmla="val 16667" name="adj"/>
              </a:avLst>
            </a:prstGeom>
            <a:solidFill>
              <a:srgbClr val="FC80D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657600" y="2057400"/>
              <a:ext cx="1143000" cy="609600"/>
            </a:xfrm>
            <a:prstGeom prst="roundRect">
              <a:avLst>
                <a:gd fmla="val 16667" name="adj"/>
              </a:avLst>
            </a:prstGeom>
            <a:solidFill>
              <a:srgbClr val="FC80D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362200" y="1295400"/>
              <a:ext cx="914400" cy="5334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</a:t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2362200" y="2133600"/>
              <a:ext cx="914400" cy="5334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</a:t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2362200" y="3200400"/>
              <a:ext cx="914400" cy="5334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</a:t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362200" y="4191000"/>
              <a:ext cx="914400" cy="5334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</a:t>
              </a:r>
              <a:endParaRPr/>
            </a:p>
          </p:txBody>
        </p:sp>
        <p:cxnSp>
          <p:nvCxnSpPr>
            <p:cNvPr id="183" name="Google Shape;183;p7"/>
            <p:cNvCxnSpPr/>
            <p:nvPr/>
          </p:nvCxnSpPr>
          <p:spPr>
            <a:xfrm>
              <a:off x="1981200" y="16764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1981200" y="24384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1981200" y="35814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1981200" y="45720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3276600" y="14478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3276600" y="24384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3276600" y="34290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3276600" y="44196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7"/>
            <p:cNvSpPr/>
            <p:nvPr/>
          </p:nvSpPr>
          <p:spPr>
            <a:xfrm flipH="1" rot="-5400000">
              <a:off x="5467350" y="857250"/>
              <a:ext cx="609600" cy="11049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 txBox="1"/>
            <p:nvPr/>
          </p:nvSpPr>
          <p:spPr>
            <a:xfrm flipH="1">
              <a:off x="5219700" y="1104900"/>
              <a:ext cx="11049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combine</a:t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 flipH="1" rot="-5400000">
              <a:off x="5505450" y="1809750"/>
              <a:ext cx="609600" cy="11049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 txBox="1"/>
            <p:nvPr/>
          </p:nvSpPr>
          <p:spPr>
            <a:xfrm flipH="1">
              <a:off x="5257800" y="2057400"/>
              <a:ext cx="11049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combine</a:t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flipH="1" rot="-5400000">
              <a:off x="5505450" y="2952750"/>
              <a:ext cx="609600" cy="11049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5B8B7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 txBox="1"/>
            <p:nvPr/>
          </p:nvSpPr>
          <p:spPr>
            <a:xfrm flipH="1">
              <a:off x="5257800" y="3200400"/>
              <a:ext cx="11049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combine</a:t>
              </a:r>
              <a:endParaRPr/>
            </a:p>
          </p:txBody>
        </p:sp>
        <p:cxnSp>
          <p:nvCxnSpPr>
            <p:cNvPr id="197" name="Google Shape;197;p7"/>
            <p:cNvCxnSpPr>
              <a:stCxn id="178" idx="3"/>
              <a:endCxn id="191" idx="3"/>
            </p:cNvCxnSpPr>
            <p:nvPr/>
          </p:nvCxnSpPr>
          <p:spPr>
            <a:xfrm flipH="1" rot="10800000">
              <a:off x="4800600" y="1409700"/>
              <a:ext cx="4191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7"/>
            <p:cNvCxnSpPr>
              <a:stCxn id="175" idx="3"/>
              <a:endCxn id="191" idx="3"/>
            </p:cNvCxnSpPr>
            <p:nvPr/>
          </p:nvCxnSpPr>
          <p:spPr>
            <a:xfrm flipH="1" rot="10800000">
              <a:off x="4800600" y="1409700"/>
              <a:ext cx="419100" cy="3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7"/>
            <p:cNvCxnSpPr>
              <a:stCxn id="177" idx="3"/>
              <a:endCxn id="191" idx="3"/>
            </p:cNvCxnSpPr>
            <p:nvPr/>
          </p:nvCxnSpPr>
          <p:spPr>
            <a:xfrm flipH="1" rot="10800000">
              <a:off x="4800600" y="1409700"/>
              <a:ext cx="419100" cy="20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Google Shape;200;p7"/>
            <p:cNvCxnSpPr>
              <a:stCxn id="176" idx="3"/>
              <a:endCxn id="191" idx="3"/>
            </p:cNvCxnSpPr>
            <p:nvPr/>
          </p:nvCxnSpPr>
          <p:spPr>
            <a:xfrm flipH="1" rot="10800000">
              <a:off x="4800600" y="1409700"/>
              <a:ext cx="419100" cy="3009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" name="Google Shape;201;p7"/>
            <p:cNvCxnSpPr>
              <a:stCxn id="175" idx="3"/>
              <a:endCxn id="193" idx="3"/>
            </p:cNvCxnSpPr>
            <p:nvPr/>
          </p:nvCxnSpPr>
          <p:spPr>
            <a:xfrm>
              <a:off x="4800600" y="1447800"/>
              <a:ext cx="45720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7"/>
            <p:cNvCxnSpPr>
              <a:stCxn id="175" idx="3"/>
              <a:endCxn id="195" idx="3"/>
            </p:cNvCxnSpPr>
            <p:nvPr/>
          </p:nvCxnSpPr>
          <p:spPr>
            <a:xfrm>
              <a:off x="4800600" y="1447800"/>
              <a:ext cx="457200" cy="2057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" name="Google Shape;203;p7"/>
            <p:cNvCxnSpPr>
              <a:stCxn id="178" idx="3"/>
              <a:endCxn id="193" idx="3"/>
            </p:cNvCxnSpPr>
            <p:nvPr/>
          </p:nvCxnSpPr>
          <p:spPr>
            <a:xfrm>
              <a:off x="4800600" y="23622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" name="Google Shape;204;p7"/>
            <p:cNvCxnSpPr>
              <a:stCxn id="178" idx="3"/>
              <a:endCxn id="195" idx="3"/>
            </p:cNvCxnSpPr>
            <p:nvPr/>
          </p:nvCxnSpPr>
          <p:spPr>
            <a:xfrm>
              <a:off x="4800600" y="2362200"/>
              <a:ext cx="457200" cy="11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7"/>
            <p:cNvCxnSpPr>
              <a:stCxn id="176" idx="3"/>
              <a:endCxn id="195" idx="3"/>
            </p:cNvCxnSpPr>
            <p:nvPr/>
          </p:nvCxnSpPr>
          <p:spPr>
            <a:xfrm flipH="1" rot="10800000">
              <a:off x="4800600" y="3505200"/>
              <a:ext cx="45720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6" name="Google Shape;206;p7"/>
            <p:cNvCxnSpPr>
              <a:stCxn id="177" idx="3"/>
              <a:endCxn id="195" idx="3"/>
            </p:cNvCxnSpPr>
            <p:nvPr/>
          </p:nvCxnSpPr>
          <p:spPr>
            <a:xfrm>
              <a:off x="4800600" y="3429000"/>
              <a:ext cx="4572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7"/>
            <p:cNvCxnSpPr>
              <a:stCxn id="177" idx="3"/>
              <a:endCxn id="193" idx="3"/>
            </p:cNvCxnSpPr>
            <p:nvPr/>
          </p:nvCxnSpPr>
          <p:spPr>
            <a:xfrm flipH="1" rot="10800000">
              <a:off x="4800600" y="2362200"/>
              <a:ext cx="457200" cy="106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p7"/>
            <p:cNvCxnSpPr>
              <a:stCxn id="176" idx="3"/>
              <a:endCxn id="193" idx="3"/>
            </p:cNvCxnSpPr>
            <p:nvPr/>
          </p:nvCxnSpPr>
          <p:spPr>
            <a:xfrm flipH="1" rot="10800000">
              <a:off x="4800600" y="2362200"/>
              <a:ext cx="457200" cy="2057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7"/>
            <p:cNvSpPr/>
            <p:nvPr/>
          </p:nvSpPr>
          <p:spPr>
            <a:xfrm rot="5400000">
              <a:off x="6972300" y="800100"/>
              <a:ext cx="723900" cy="14097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AF0A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6629404" y="1281253"/>
              <a:ext cx="1076912" cy="447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</a:t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5400000">
              <a:off x="6972300" y="2857500"/>
              <a:ext cx="723900" cy="14097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AF0A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6629404" y="3338653"/>
              <a:ext cx="1076912" cy="447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</a:t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5400000">
              <a:off x="6972300" y="1638300"/>
              <a:ext cx="723900" cy="14097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AF0A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6629404" y="2119453"/>
              <a:ext cx="1076912" cy="447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</a:t>
              </a:r>
              <a:endParaRPr/>
            </a:p>
          </p:txBody>
        </p:sp>
        <p:cxnSp>
          <p:nvCxnSpPr>
            <p:cNvPr id="215" name="Google Shape;215;p7"/>
            <p:cNvCxnSpPr>
              <a:stCxn id="191" idx="1"/>
              <a:endCxn id="209" idx="3"/>
            </p:cNvCxnSpPr>
            <p:nvPr/>
          </p:nvCxnSpPr>
          <p:spPr>
            <a:xfrm>
              <a:off x="6324600" y="1409550"/>
              <a:ext cx="304800" cy="9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7"/>
            <p:cNvCxnSpPr>
              <a:stCxn id="193" idx="1"/>
              <a:endCxn id="213" idx="3"/>
            </p:cNvCxnSpPr>
            <p:nvPr/>
          </p:nvCxnSpPr>
          <p:spPr>
            <a:xfrm flipH="1" rot="10800000">
              <a:off x="6362700" y="2343150"/>
              <a:ext cx="266700" cy="1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7"/>
            <p:cNvCxnSpPr>
              <a:stCxn id="195" idx="1"/>
              <a:endCxn id="211" idx="3"/>
            </p:cNvCxnSpPr>
            <p:nvPr/>
          </p:nvCxnSpPr>
          <p:spPr>
            <a:xfrm>
              <a:off x="6362700" y="3505050"/>
              <a:ext cx="266700" cy="5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8001000" y="15240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8001000" y="23622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7"/>
            <p:cNvCxnSpPr/>
            <p:nvPr/>
          </p:nvCxnSpPr>
          <p:spPr>
            <a:xfrm>
              <a:off x="8001000" y="35814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" name="Google Shape;221;p7"/>
            <p:cNvSpPr txBox="1"/>
            <p:nvPr/>
          </p:nvSpPr>
          <p:spPr>
            <a:xfrm>
              <a:off x="8153400" y="1143000"/>
              <a:ext cx="704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part0</a:t>
              </a:r>
              <a:endParaRPr/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8077200" y="2057400"/>
              <a:ext cx="704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part1</a:t>
              </a:r>
              <a:endParaRPr/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8001000" y="3200400"/>
              <a:ext cx="704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part2</a:t>
              </a:r>
              <a:endParaRPr/>
            </a:p>
          </p:txBody>
        </p:sp>
      </p:grpSp>
      <p:sp>
        <p:nvSpPr>
          <p:cNvPr id="224" name="Google Shape;2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MapReduce Example in operating systems command</a:t>
            </a:r>
            <a:endParaRPr/>
          </a:p>
        </p:txBody>
      </p:sp>
      <p:sp>
        <p:nvSpPr>
          <p:cNvPr id="225" name="Google Shape;22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>
            <p:ph type="title"/>
          </p:nvPr>
        </p:nvSpPr>
        <p:spPr>
          <a:xfrm>
            <a:off x="304800" y="22860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/>
            </a:br>
            <a:r>
              <a:rPr lang="en-US" sz="3959"/>
              <a:t>MapReduce programming model</a:t>
            </a:r>
            <a:br>
              <a:rPr lang="en-US" sz="3959"/>
            </a:br>
            <a:endParaRPr sz="3959"/>
          </a:p>
        </p:txBody>
      </p:sp>
      <p:sp>
        <p:nvSpPr>
          <p:cNvPr id="232" name="Google Shape;232;p8"/>
          <p:cNvSpPr txBox="1"/>
          <p:nvPr>
            <p:ph idx="1" type="body"/>
          </p:nvPr>
        </p:nvSpPr>
        <p:spPr>
          <a:xfrm>
            <a:off x="301625" y="1066800"/>
            <a:ext cx="8504238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</a:pPr>
            <a:r>
              <a:rPr lang="en-US" sz="1800"/>
              <a:t>Determine if the problem is parallelizable and solvable using MapReduce (ex: Is the data WORM?, large data set).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</a:pPr>
            <a:r>
              <a:rPr lang="en-US" sz="1800"/>
              <a:t>Design and implement solution as Mapper classes and Reducer class. 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</a:pPr>
            <a:r>
              <a:rPr lang="en-US" sz="1800"/>
              <a:t>Compile the source code with hadoop core.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</a:pPr>
            <a:r>
              <a:rPr lang="en-US" sz="1800"/>
              <a:t>Package the code as jar executable.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</a:pPr>
            <a:r>
              <a:rPr lang="en-US" sz="1800"/>
              <a:t>Configure the application (job) as to the number of mappers and reducers (tasks), input and output streams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</a:pPr>
            <a:r>
              <a:rPr lang="en-US" sz="1800"/>
              <a:t>Load the data (or use it on previously available data)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</a:pPr>
            <a:r>
              <a:rPr lang="en-US" sz="1800"/>
              <a:t>Launch the job and monitor.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</a:pPr>
            <a:r>
              <a:rPr lang="en-US" sz="1800"/>
              <a:t>Study the result.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Detailed steps</a:t>
            </a:r>
            <a:r>
              <a:rPr lang="en-US" sz="1800"/>
              <a:t>.</a:t>
            </a:r>
            <a:endParaRPr sz="1800"/>
          </a:p>
        </p:txBody>
      </p:sp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400"/>
              <a:buFont typeface="Calibri"/>
              <a:buNone/>
            </a:pPr>
            <a:r>
              <a:rPr lang="en-US">
                <a:solidFill>
                  <a:srgbClr val="7B9899"/>
                </a:solidFill>
              </a:rPr>
              <a:t>MapReduce Characteristics</a:t>
            </a:r>
            <a:endParaRPr/>
          </a:p>
        </p:txBody>
      </p:sp>
      <p:sp>
        <p:nvSpPr>
          <p:cNvPr id="240" name="Google Shape;240;p9"/>
          <p:cNvSpPr txBox="1"/>
          <p:nvPr>
            <p:ph idx="1" type="body"/>
          </p:nvPr>
        </p:nvSpPr>
        <p:spPr>
          <a:xfrm>
            <a:off x="301625" y="1527175"/>
            <a:ext cx="85042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Very large scale data: peta, exa bytes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Write once and read many data: allows for parallelism without mutexes</a:t>
            </a:r>
            <a:endParaRPr sz="1600"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Map and Reduce are the main operations: simple code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There are other supporting operations such as combine and partition (out of the scope of this talk).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All the map should be completed before reduce operation starts.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Map and reduce operations are typically performed by the same physical processor.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Number of map tasks and reduce tasks are configurable.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Operations are provisioned near the data.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Commodity hardware and storage.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Runtime takes care of splitting and moving data for operations.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⚫"/>
            </a:pPr>
            <a:r>
              <a:rPr lang="en-US" sz="1600"/>
              <a:t>Special distributed file system. Example: Hadoop Distributed File System and Hadoop Runtime.</a:t>
            </a:r>
            <a:endParaRPr/>
          </a:p>
        </p:txBody>
      </p:sp>
      <p:sp>
        <p:nvSpPr>
          <p:cNvPr id="241" name="Google Shape;24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2013-02-10T19:22:59Z</dcterms:created>
  <dc:creator>A</dc:creator>
</cp:coreProperties>
</file>