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68"/>
  </p:notesMasterIdLst>
  <p:sldIdLst>
    <p:sldId id="275" r:id="rId4"/>
    <p:sldId id="366" r:id="rId5"/>
    <p:sldId id="418" r:id="rId6"/>
    <p:sldId id="427" r:id="rId7"/>
    <p:sldId id="368" r:id="rId8"/>
    <p:sldId id="367" r:id="rId9"/>
    <p:sldId id="369" r:id="rId10"/>
    <p:sldId id="370" r:id="rId11"/>
    <p:sldId id="371" r:id="rId12"/>
    <p:sldId id="387" r:id="rId13"/>
    <p:sldId id="388" r:id="rId14"/>
    <p:sldId id="419" r:id="rId15"/>
    <p:sldId id="389" r:id="rId16"/>
    <p:sldId id="420" r:id="rId17"/>
    <p:sldId id="421" r:id="rId18"/>
    <p:sldId id="428" r:id="rId19"/>
    <p:sldId id="374" r:id="rId20"/>
    <p:sldId id="375" r:id="rId21"/>
    <p:sldId id="376" r:id="rId22"/>
    <p:sldId id="377" r:id="rId23"/>
    <p:sldId id="423" r:id="rId24"/>
    <p:sldId id="422" r:id="rId25"/>
    <p:sldId id="378" r:id="rId26"/>
    <p:sldId id="424" r:id="rId27"/>
    <p:sldId id="425" r:id="rId28"/>
    <p:sldId id="426" r:id="rId29"/>
    <p:sldId id="416" r:id="rId30"/>
    <p:sldId id="417" r:id="rId31"/>
    <p:sldId id="429" r:id="rId32"/>
    <p:sldId id="379" r:id="rId33"/>
    <p:sldId id="430" r:id="rId34"/>
    <p:sldId id="431" r:id="rId35"/>
    <p:sldId id="432" r:id="rId36"/>
    <p:sldId id="381" r:id="rId37"/>
    <p:sldId id="391" r:id="rId38"/>
    <p:sldId id="383" r:id="rId39"/>
    <p:sldId id="384" r:id="rId40"/>
    <p:sldId id="386" r:id="rId41"/>
    <p:sldId id="433" r:id="rId42"/>
    <p:sldId id="365" r:id="rId43"/>
    <p:sldId id="393" r:id="rId44"/>
    <p:sldId id="434" r:id="rId45"/>
    <p:sldId id="394" r:id="rId46"/>
    <p:sldId id="395" r:id="rId47"/>
    <p:sldId id="396" r:id="rId48"/>
    <p:sldId id="397" r:id="rId49"/>
    <p:sldId id="435" r:id="rId50"/>
    <p:sldId id="437" r:id="rId51"/>
    <p:sldId id="438" r:id="rId52"/>
    <p:sldId id="401" r:id="rId53"/>
    <p:sldId id="439" r:id="rId54"/>
    <p:sldId id="402" r:id="rId55"/>
    <p:sldId id="403" r:id="rId56"/>
    <p:sldId id="440" r:id="rId57"/>
    <p:sldId id="441" r:id="rId58"/>
    <p:sldId id="442" r:id="rId59"/>
    <p:sldId id="443" r:id="rId60"/>
    <p:sldId id="409" r:id="rId61"/>
    <p:sldId id="410" r:id="rId62"/>
    <p:sldId id="411" r:id="rId63"/>
    <p:sldId id="412" r:id="rId64"/>
    <p:sldId id="444" r:id="rId65"/>
    <p:sldId id="445" r:id="rId66"/>
    <p:sldId id="294" r:id="rId67"/>
  </p:sldIdLst>
  <p:sldSz cx="93614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66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488" y="-10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pPr/>
              <a:t>12/01/2021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53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0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4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896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8848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71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202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8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930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64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55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61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0413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64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205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4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8" y="6356357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2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730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663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2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802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46087" y="1371600"/>
            <a:ext cx="803839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46087" y="3228536"/>
            <a:ext cx="804151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349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0847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7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75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57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04972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4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06" y="1859758"/>
            <a:ext cx="4137908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4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06" y="2514600"/>
            <a:ext cx="413790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8002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956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21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66" y="1316736"/>
            <a:ext cx="7957265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66" y="2704664"/>
            <a:ext cx="7957265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1523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257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1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7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15" y="6356351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26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3023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51905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79" y="914402"/>
            <a:ext cx="2106335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074" y="914402"/>
            <a:ext cx="616298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11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80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8762" y="1920085"/>
            <a:ext cx="4134657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55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855248"/>
            <a:ext cx="4136283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3" y="1859769"/>
            <a:ext cx="4137907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514600"/>
            <a:ext cx="413628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3" y="2514600"/>
            <a:ext cx="413790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9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4" y="704088"/>
            <a:ext cx="8503352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57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040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514352"/>
            <a:ext cx="2808446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2" y="1676400"/>
            <a:ext cx="2808446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60082" y="1676400"/>
            <a:ext cx="5233332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59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241050" y="1108077"/>
            <a:ext cx="5382856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194516" y="5359769"/>
            <a:ext cx="159145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99" y="1176999"/>
            <a:ext cx="2265480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099" y="2828785"/>
            <a:ext cx="226236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69320" y="6356362"/>
            <a:ext cx="624099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568702" y="1199517"/>
            <a:ext cx="4727551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752" y="5816600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485713" y="6219837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328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80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80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80" y="6356362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62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62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6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06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8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8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8" y="6356357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7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7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6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2735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752" y="-7144"/>
            <a:ext cx="938099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485713" y="-7144"/>
            <a:ext cx="48757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68075" y="704088"/>
            <a:ext cx="8425339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68075" y="1935480"/>
            <a:ext cx="8425339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68075" y="6356351"/>
            <a:ext cx="2184347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730434" y="6356351"/>
            <a:ext cx="343254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13290" y="6356351"/>
            <a:ext cx="780124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469" y="202408"/>
            <a:ext cx="9398905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484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547" y="1268763"/>
            <a:ext cx="7957265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  <a:t>Data Analytics</a:t>
            </a:r>
            <a:br>
              <a:rPr lang="en-US" dirty="0" smtClean="0">
                <a:solidFill>
                  <a:srgbClr val="6C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(CS40003)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385" y="4797152"/>
            <a:ext cx="8041518" cy="1752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Dr. Debasis Samanta</a:t>
            </a:r>
          </a:p>
          <a:p>
            <a:r>
              <a:rPr lang="en-US" sz="2000" i="1" dirty="0" smtClean="0">
                <a:solidFill>
                  <a:srgbClr val="FFFFFF"/>
                </a:solidFill>
              </a:rPr>
              <a:t>Associate Professor</a:t>
            </a:r>
          </a:p>
          <a:p>
            <a:r>
              <a:rPr lang="en-US" sz="2400" dirty="0" smtClean="0">
                <a:solidFill>
                  <a:srgbClr val="FFFFFF"/>
                </a:solidFill>
              </a:rPr>
              <a:t>Department of Computer Science &amp; Engineering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8410" y="2996952"/>
            <a:ext cx="8041518" cy="17526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BD0D9"/>
              </a:buClr>
            </a:pPr>
            <a:r>
              <a:rPr lang="en-US" sz="2400" b="1" i="1" dirty="0" smtClean="0">
                <a:solidFill>
                  <a:srgbClr val="FFFF00"/>
                </a:solidFill>
              </a:rPr>
              <a:t>Lecture #11</a:t>
            </a:r>
          </a:p>
          <a:p>
            <a:pPr algn="l">
              <a:buClr>
                <a:srgbClr val="0BD0D9"/>
              </a:buClr>
            </a:pPr>
            <a:r>
              <a:rPr lang="en-US" sz="2800" b="1" dirty="0" smtClean="0">
                <a:solidFill>
                  <a:srgbClr val="FFFF00"/>
                </a:solidFill>
              </a:rPr>
              <a:t>Sensitivity Analysis</a:t>
            </a:r>
            <a:endParaRPr lang="en-IN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9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70" y="350520"/>
            <a:ext cx="8425339" cy="77724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6364" y="1219200"/>
                <a:ext cx="8501751" cy="534924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Dataset consisting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tuples is divided into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(usually, 5 or 10) equal, mutually exclusive parts or folds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,….,</m:t>
                    </m:r>
                    <m:sSub>
                      <m:sSubPr>
                        <m:ctrl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and if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not divisible by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then the last part will have fewer tuples than other (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-1) parts.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series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runs is carried out with this decomposition, and in </a:t>
                </a:r>
                <a:r>
                  <a:rPr lang="en-US" sz="20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000" baseline="30000" dirty="0" err="1" smtClean="0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iteration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used as test data and other folds as training data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each tuple is used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same number of times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training and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once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for testing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Overall estimate is taken as the average of estimates obtained from each iteration.</a:t>
                </a:r>
                <a:endParaRPr lang="en-US" sz="20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/>
                </a:r>
                <a:endParaRPr lang="en-US" sz="300" b="1" dirty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800" dirty="0" smtClean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/>
                </a:r>
                <a:endParaRPr lang="en-US" sz="11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/>
                </a:r>
                <a:r>
                  <a:rPr lang="en-US" sz="12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/>
                </a:r>
              </a:p>
              <a:p>
                <a:pPr marL="0" indent="0">
                  <a:buNone/>
                </a:pPr>
                <a:r>
                  <a:rPr lang="en-US" sz="1200" b="1" dirty="0">
                    <a:solidFill>
                      <a:srgbClr val="0B5ED7"/>
                    </a:solidFill>
                    <a:cs typeface="Times New Roman" pitchFamily="18" charset="0"/>
                  </a:rPr>
                  <a:t/>
                </a:r>
                <a:r>
                  <a:rPr lang="en-US" sz="1200" b="1" dirty="0" smtClean="0">
                    <a:solidFill>
                      <a:srgbClr val="0B5ED7"/>
                    </a:solidFill>
                    <a:cs typeface="Times New Roman" pitchFamily="18" charset="0"/>
                  </a:rPr>
                  <a:t>                               Data set                                                                                                            </a:t>
                </a:r>
                <a:endParaRPr lang="en-US" sz="300" b="1" dirty="0" smtClean="0">
                  <a:solidFill>
                    <a:srgbClr val="0B5ED7"/>
                  </a:solidFill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364" y="1219200"/>
                <a:ext cx="8501751" cy="5349240"/>
              </a:xfrm>
              <a:blipFill rotWithShape="1">
                <a:blip r:embed="rId2"/>
                <a:stretch>
                  <a:fillRect l="-430" t="-569" b="-13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140" y="463296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6469380" y="429196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 smtClean="0">
                <a:solidFill>
                  <a:srgbClr val="0B5ED7"/>
                </a:solidFill>
              </a:rPr>
              <a:t>Learning technique</a:t>
            </a:r>
            <a:endParaRPr lang="en-IN" sz="900" b="1" dirty="0">
              <a:solidFill>
                <a:srgbClr val="0B5ED7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553200" y="5543550"/>
            <a:ext cx="990600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 smtClean="0">
                <a:solidFill>
                  <a:prstClr val="white"/>
                </a:solidFill>
              </a:rPr>
              <a:t>CLASSIFIER</a:t>
            </a:r>
            <a:endParaRPr lang="en-IN" sz="800" b="1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20140" y="486156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0140" y="50292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0140" y="518922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1120140" y="542925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0140" y="55892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20140" y="581406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0140" y="59740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56360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7820" y="463296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47850" y="46329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68830" y="4622482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050" y="462534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26030" y="462534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58440" y="544353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93720" y="4951095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093720" y="5429249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87240" y="4861560"/>
            <a:ext cx="1882140" cy="523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7048500" y="5259705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87240" y="5029200"/>
            <a:ext cx="1965960" cy="922020"/>
          </a:xfrm>
          <a:prstGeom prst="straightConnector1">
            <a:avLst/>
          </a:prstGeom>
          <a:ln w="1270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80860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95160" y="636841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652260" y="660844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95160" y="660844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64280" y="4775835"/>
            <a:ext cx="815340" cy="4838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764280" y="5701664"/>
            <a:ext cx="822960" cy="455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764280" y="4069080"/>
            <a:ext cx="815340" cy="4495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endCxn id="20" idx="1"/>
          </p:cNvCxnSpPr>
          <p:nvPr/>
        </p:nvCxnSpPr>
        <p:spPr>
          <a:xfrm flipV="1">
            <a:off x="3093720" y="4293870"/>
            <a:ext cx="670560" cy="1145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2"/>
          </p:cNvCxnSpPr>
          <p:nvPr/>
        </p:nvCxnSpPr>
        <p:spPr>
          <a:xfrm>
            <a:off x="4587240" y="4291965"/>
            <a:ext cx="1882140" cy="48387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10" idx="3"/>
          </p:cNvCxnSpPr>
          <p:nvPr/>
        </p:nvCxnSpPr>
        <p:spPr>
          <a:xfrm flipV="1">
            <a:off x="4587240" y="5117983"/>
            <a:ext cx="2051760" cy="81132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0" idx="1"/>
          </p:cNvCxnSpPr>
          <p:nvPr/>
        </p:nvCxnSpPr>
        <p:spPr>
          <a:xfrm>
            <a:off x="3764280" y="429387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64280" y="4175760"/>
            <a:ext cx="82296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64280" y="4427220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24300" y="406908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084320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427220" y="4069080"/>
            <a:ext cx="0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259580" y="4069080"/>
            <a:ext cx="0" cy="44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764280" y="5013960"/>
            <a:ext cx="81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775710" y="4866799"/>
            <a:ext cx="822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769995" y="5130566"/>
            <a:ext cx="834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92430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8" idx="0"/>
            <a:endCxn id="18" idx="2"/>
          </p:cNvCxnSpPr>
          <p:nvPr/>
        </p:nvCxnSpPr>
        <p:spPr>
          <a:xfrm>
            <a:off x="417195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427220" y="4775835"/>
            <a:ext cx="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297680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4084320" y="4768215"/>
            <a:ext cx="0" cy="49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764280" y="581406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3775710" y="595122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764280" y="6050280"/>
            <a:ext cx="840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92430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408432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9" idx="0"/>
            <a:endCxn id="19" idx="2"/>
          </p:cNvCxnSpPr>
          <p:nvPr/>
        </p:nvCxnSpPr>
        <p:spPr>
          <a:xfrm>
            <a:off x="417576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29768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4427220" y="5701664"/>
            <a:ext cx="0" cy="4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463290" y="4168853"/>
            <a:ext cx="3124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D</a:t>
            </a:r>
            <a:r>
              <a:rPr lang="en-IN" sz="1000" baseline="30000" dirty="0" smtClean="0"/>
              <a:t>1</a:t>
            </a:r>
            <a:endParaRPr lang="en-IN" sz="1000" baseline="30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482340" y="4775835"/>
            <a:ext cx="3390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smtClean="0"/>
              <a:t>D</a:t>
            </a:r>
            <a:r>
              <a:rPr lang="en-IN" sz="900" baseline="30000" dirty="0" smtClean="0"/>
              <a:t>i</a:t>
            </a:r>
            <a:endParaRPr lang="en-IN" sz="900" baseline="30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489960" y="5542697"/>
            <a:ext cx="411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 err="1" smtClean="0"/>
              <a:t>D</a:t>
            </a:r>
            <a:r>
              <a:rPr lang="en-IN" sz="900" baseline="30000" dirty="0" err="1" smtClean="0"/>
              <a:t>k</a:t>
            </a:r>
            <a:endParaRPr lang="en-IN" sz="900" baseline="30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556384" y="5308996"/>
            <a:ext cx="748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Data set</a:t>
            </a:r>
            <a:endParaRPr lang="en-IN" sz="1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901440" y="4183380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Fold 1</a:t>
            </a:r>
            <a:endParaRPr lang="en-IN" sz="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954780" y="4936077"/>
            <a:ext cx="605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Fold </a:t>
            </a:r>
            <a:r>
              <a:rPr lang="en-IN" sz="800" dirty="0" err="1" smtClean="0"/>
              <a:t>i</a:t>
            </a:r>
            <a:r>
              <a:rPr lang="en-IN" sz="800" dirty="0" smtClean="0"/>
              <a:t> </a:t>
            </a:r>
            <a:endParaRPr lang="en-IN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954780" y="5821680"/>
            <a:ext cx="4724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 smtClean="0"/>
              <a:t>Fold k</a:t>
            </a:r>
            <a:endParaRPr lang="en-IN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796000" y="6479462"/>
            <a:ext cx="8562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 smtClean="0">
                <a:solidFill>
                  <a:srgbClr val="0B5ED7"/>
                </a:solidFill>
              </a:rPr>
              <a:t>Accuracy</a:t>
            </a:r>
            <a:endParaRPr lang="en-IN" sz="1050" b="1" dirty="0">
              <a:solidFill>
                <a:srgbClr val="0B5ED7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45680" y="6488430"/>
            <a:ext cx="10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smtClean="0">
                <a:solidFill>
                  <a:srgbClr val="0B5ED7"/>
                </a:solidFill>
              </a:rPr>
              <a:t>Performance</a:t>
            </a:r>
            <a:endParaRPr lang="en-IN" sz="1000" b="1" dirty="0">
              <a:solidFill>
                <a:srgbClr val="0B5ED7"/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4130040" y="4550330"/>
            <a:ext cx="0" cy="41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130040" y="4632960"/>
            <a:ext cx="0" cy="6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130040" y="5326380"/>
            <a:ext cx="0" cy="7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130040" y="5443535"/>
            <a:ext cx="0" cy="8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4130040" y="5543550"/>
            <a:ext cx="0" cy="11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695700" y="4570987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3695700" y="4693920"/>
            <a:ext cx="0" cy="74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695700" y="5259705"/>
            <a:ext cx="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3695700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3695700" y="5483591"/>
            <a:ext cx="0" cy="4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5528310" y="4570987"/>
            <a:ext cx="0" cy="61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5528310" y="4693920"/>
            <a:ext cx="0" cy="81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5528310" y="4936077"/>
            <a:ext cx="0" cy="7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5528310" y="5117983"/>
            <a:ext cx="0" cy="7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5528310" y="5259705"/>
            <a:ext cx="0" cy="104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528310" y="5401627"/>
            <a:ext cx="0" cy="41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427470" y="4960099"/>
            <a:ext cx="41910" cy="4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6511290" y="5067300"/>
            <a:ext cx="41910" cy="50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55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38" y="437388"/>
            <a:ext cx="8425339" cy="79705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4739" y="1409700"/>
                <a:ext cx="8180622" cy="497586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-fold cross-validation method,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𝑘</m:t>
                        </m:r>
                        <m:r>
                          <a:rPr lang="en-IN" sz="2000" i="1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part of the given data is used in training with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-tests.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-fold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ross-validation is an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extreme case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-fold cross validation, often  known as</a:t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“Leave-one-out’’ cross-validation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Here, dataset is divided into as many folds as there are instances; thus, all most each tuple forming a training set, building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classifiers.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In this method, therefore,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classifiers are built from </a:t>
                </a:r>
                <a:r>
                  <a:rPr lang="en-US" sz="2000" i="1" dirty="0">
                    <a:latin typeface="Times New Roman" pitchFamily="18" charset="0"/>
                    <a:cs typeface="Times New Roman" pitchFamily="18" charset="0"/>
                  </a:rPr>
                  <a:t>N-1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instances, and each tuple is used to classify a single test instances.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Test sets are mutually exclusive and effectively cover the entire set (in sequence). This is as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trained by entire data as well as tested by entire data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set.</a:t>
                </a: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Overall estimation is then averaged out of the results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classifiers.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739" y="1409700"/>
                <a:ext cx="8180622" cy="4975860"/>
              </a:xfrm>
              <a:blipFill rotWithShape="1">
                <a:blip r:embed="rId2"/>
                <a:stretch>
                  <a:fillRect l="-447" r="-894" b="-9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0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30708"/>
            <a:ext cx="8321917" cy="880872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 : Issue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739" y="1493520"/>
            <a:ext cx="8180622" cy="43891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far the estimation of accuracy and performance of a classifier model is concerned, the </a:t>
            </a:r>
            <a:r>
              <a:rPr lang="en-US" sz="20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-fold cross-validation is comparable to the others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have just discussed.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drawback of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-fold cross validation strategy is that it is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computationally expensive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as here we have to repeat the run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times; this is particularly true when data set is large.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practice, the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method is extremely beneficial with very small data 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only, where as much data as possible to need to be used to train a classifier.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19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368808"/>
            <a:ext cx="8425339" cy="918972"/>
          </a:xfrm>
        </p:spPr>
        <p:txBody>
          <a:bodyPr/>
          <a:lstStyle/>
          <a:p>
            <a:r>
              <a:rPr lang="en-US" sz="4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9" y="1577340"/>
            <a:ext cx="8321041" cy="4747260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Bootstrap method is a variation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repeated version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of Random sampling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method suggests the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sampling of training records with </a:t>
            </a:r>
            <a:r>
              <a:rPr lang="en-US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replacement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time a record is selected for training set, is put back into the original pool of records, so that it is equally likely to be redrawn in the next run.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other words, the Bootstrap 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samples the given data set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uniformly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replacement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rational of having this strategy is that let some records be occur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more than once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samples of both training as well as testing.</a:t>
            </a:r>
          </a:p>
          <a:p>
            <a:pPr lvl="8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What is the probability that a record will be selected more than once?</a:t>
            </a:r>
            <a:endParaRPr lang="en-US" sz="2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331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6700"/>
            <a:ext cx="8425339" cy="937260"/>
          </a:xfrm>
        </p:spPr>
        <p:txBody>
          <a:bodyPr/>
          <a:lstStyle/>
          <a:p>
            <a:r>
              <a:rPr lang="en-US" sz="4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39" y="1402080"/>
                <a:ext cx="8321041" cy="49225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Suppose, we have given a data set of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records. The data set is sampled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times with replacement, resulting in a bootstrap sample (i.e., training set) of I samples.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Note that the entire runs are called a bootstrap sample in this method.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There are certain chance (i.e., probability) that a particular tuple occurs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one or more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times in the training set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If they do not appear in the training set, then they will end up in the test set.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Each tuple has a probability of being selected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(and the probability of not being selected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1800" dirty="0" smtClean="0"/>
                  <a:t>.</a:t>
                </a:r>
                <a:endParaRPr lang="en-IN" sz="1800" dirty="0"/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We have to select N times, so the probability that a record will not be chosen during the whole run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Thus, the probability that a record is chosen by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For a large value of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, it can be proved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18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sz="1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1800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sup>
                    </m:sSup>
                    <m:r>
                      <a:rPr lang="en-IN" sz="1800" i="1"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en-IN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IN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Thus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probability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that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a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record chosen in a bootstrap sample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0.632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39" y="1402080"/>
                <a:ext cx="8321041" cy="4922520"/>
              </a:xfrm>
              <a:blipFill rotWithShape="1">
                <a:blip r:embed="rId2"/>
                <a:stretch>
                  <a:fillRect l="-366" t="-1238" b="-2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36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6700"/>
            <a:ext cx="8425339" cy="937260"/>
          </a:xfrm>
        </p:spPr>
        <p:txBody>
          <a:bodyPr/>
          <a:lstStyle/>
          <a:p>
            <a:r>
              <a:rPr lang="en-US" sz="4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Bootstrap Method : Implication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8078" y="5783580"/>
            <a:ext cx="8425339" cy="54102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This is why, the Bootstrap method is also known as 0.632 bootstrap method</a:t>
            </a:r>
            <a:endParaRPr lang="en-IN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205" y="1726883"/>
            <a:ext cx="8188166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10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16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Accuracy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49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Estimation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463040"/>
                <a:ext cx="8501751" cy="43891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have learned how a classifier system can be tested. Next, we are to learn the metrics with which a classifier should be estimated.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There are mainly to things to be measured for a given classifier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Accuracy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Performance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Accuracy estimation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is the number of instances with which a classifier is tested and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is the number of correctly classified instances, the accuracy can be denoted as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latin typeface="Cambria Math"/>
                        </a:rPr>
                        <m:t>∈=</m:t>
                      </m:r>
                      <m:f>
                        <m:fPr>
                          <m:ctrlPr>
                            <a:rPr lang="en-IN" sz="1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18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sz="1800" i="1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1800" dirty="0"/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Also, we can say the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rate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(i.e., is misclassification rate)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 smtClean="0"/>
                  <a:t/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denoted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by</a:t>
                </a: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18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sz="18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IN" sz="1800" i="1">
                          <a:latin typeface="Cambria Math"/>
                        </a:rPr>
                        <m:t>=1−∈</m:t>
                      </m:r>
                    </m:oMath>
                  </m:oMathPara>
                </a14:m>
                <a:endParaRPr lang="en-IN" sz="1800" dirty="0"/>
              </a:p>
              <a:p>
                <a:pPr marL="393192" lvl="1" indent="0">
                  <a:buNone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sz="3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463040"/>
                <a:ext cx="8501751" cy="4389120"/>
              </a:xfrm>
              <a:blipFill rotWithShape="1">
                <a:blip r:embed="rId2"/>
                <a:stretch>
                  <a:fillRect l="-502" t="-694" r="-215" b="-345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34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19968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 : True and Predictive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318260"/>
                <a:ext cx="7906302" cy="50368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Now, this accuracy may be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(or absolute)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or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predicted (or optimistic) accuracy.</a:t>
                </a:r>
                <a:endParaRPr lang="en-US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True accuracy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of a classifier is the accuracy when the classifier is tested with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all possible unseen instances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the given classification space.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However,  the number of possible unseen instances is potentially very large (if it is not infinite)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For example, classifying a hand-written character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Hence, measuring the true accuracy beyond the dispute is impractical.</a:t>
                </a:r>
                <a:endParaRPr lang="en-US" sz="13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800" dirty="0" smtClean="0"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cs typeface="Times New Roman" pitchFamily="18" charset="0"/>
                  </a:rPr>
                  <a:t/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Predictive </a:t>
                </a:r>
                <a:r>
                  <a:rPr lang="en-US" sz="20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of a classifier is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en-US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accuracy 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estimation for a given test data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(which are mutually exclusive with training data).</a:t>
                </a: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If the predictive accuracy for test set is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and if we test the classifier with a different test set it is very likely that a different accuracy would be obtained.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The predictive accuracy when  estimated with a given test set it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should be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acceptable without any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objection</a:t>
                </a:r>
              </a:p>
              <a:p>
                <a:pPr lvl="1"/>
                <a:endParaRPr lang="en-US" sz="100" b="1" dirty="0"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318260"/>
                <a:ext cx="7906302" cy="5036820"/>
              </a:xfrm>
              <a:blipFill rotWithShape="0">
                <a:blip r:embed="rId2"/>
                <a:stretch>
                  <a:fillRect l="-540" t="-605" b="-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86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463040"/>
            <a:ext cx="8501751" cy="4869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11.1 : Universality of predictive accuracy</a:t>
            </a:r>
          </a:p>
          <a:p>
            <a:pPr marL="0" indent="0">
              <a:buNone/>
            </a:pPr>
            <a:endParaRPr lang="en-US" sz="1000" b="1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Consider a classifier model </a:t>
            </a:r>
            <a:r>
              <a:rPr lang="en-US" sz="20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developed with a training set D using an algorithm </a:t>
            </a:r>
            <a:r>
              <a:rPr lang="en-US" sz="20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8"/>
            <a:endParaRPr lang="en-US" sz="2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predictive accuracies when </a:t>
            </a:r>
            <a:r>
              <a:rPr lang="en-US" sz="2000" i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i="1" baseline="30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is estimated with two different training sets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T1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95%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(M</a:t>
            </a:r>
            <a:r>
              <a:rPr lang="en-US" sz="2000" baseline="30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T2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= 70%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Further,  assume the size of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sz="20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100 records</a:t>
            </a: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	|T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| = 5000 records.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Based on the above mentioned estimations, neither estimation is acceptable beyond doubt.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2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" y="525780"/>
            <a:ext cx="8220687" cy="7086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Topics Covered in this Presentation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8" y="1821180"/>
            <a:ext cx="8501751" cy="452628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Estimation Strategies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Accuracy Estimation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Error Estimation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Statistical Estimation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Performance Estimation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ROC Curve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258" y="1386840"/>
            <a:ext cx="8501751" cy="466344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above-mentioned issue in mind, researchers have proposed two heuristic measures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</a:t>
            </a:r>
            <a:r>
              <a:rPr lang="en-US" sz="1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oss Functions</a:t>
            </a:r>
          </a:p>
          <a:p>
            <a:pPr lvl="8"/>
            <a:endParaRPr lang="en-US" sz="8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lang="en-US" sz="18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stimation using </a:t>
            </a:r>
            <a:r>
              <a:rPr lang="en-US" sz="1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Confidence </a:t>
            </a:r>
            <a:r>
              <a:rPr lang="en-US" sz="1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b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evel</a:t>
            </a:r>
          </a:p>
          <a:p>
            <a:endParaRPr lang="en-US" sz="2000" b="1" dirty="0" smtClean="0"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the next few slides, we will discus about the two estimations </a:t>
            </a:r>
            <a:endParaRPr lang="en-US" sz="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8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258" y="1386840"/>
                <a:ext cx="8501751" cy="49911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be a matrix comprising with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test tuples </a:t>
                </a:r>
              </a:p>
              <a:p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6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) is the </a:t>
                </a:r>
                <a:r>
                  <a:rPr lang="en-US" sz="16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-dimensional test tuples with associated outcome </a:t>
                </a:r>
                <a:r>
                  <a:rPr lang="en-US" sz="16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6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93192" lvl="1" indent="0">
                  <a:buNone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Suppose, corresponding to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),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classifier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produces the result (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800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lvl="8"/>
                <a:endParaRPr lang="en-US" sz="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Also, assume that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denotes a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(following certain difference (or similarity), (e.g.,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sz="1800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IN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IN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= 0, if there is a match else 1)</a:t>
                </a:r>
              </a:p>
              <a:p>
                <a:pPr lvl="8"/>
                <a:endParaRPr lang="en-IN" sz="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The two loss functions measure the 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(the actual value)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IN" sz="18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IN" sz="1800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(the predicted value) are</a:t>
                </a:r>
              </a:p>
              <a:p>
                <a:pPr lvl="8"/>
                <a:endParaRPr lang="en-IN" sz="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		Absolute error: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>
                            <a:latin typeface="Cambria Math"/>
                          </a:rPr>
                          <m:t>−</m:t>
                        </m:r>
                        <m:sSubSup>
                          <m:sSubSupPr>
                            <m:ctrlPr>
                              <a:rPr lang="en-IN" sz="18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IN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IN" sz="1800" dirty="0"/>
              </a:p>
              <a:p>
                <a:pPr marL="393192" lvl="1" indent="0">
                  <a:buNone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Squred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error: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600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IN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IN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sz="1600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16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/>
              </a:p>
              <a:p>
                <a:pPr marL="0" indent="0">
                  <a:buNone/>
                </a:pPr>
                <a:endParaRPr lang="en-US" sz="300" b="1" dirty="0" smtClean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258" y="1386840"/>
                <a:ext cx="8501751" cy="4991100"/>
              </a:xfrm>
              <a:blipFill rotWithShape="1">
                <a:blip r:embed="rId2"/>
                <a:stretch>
                  <a:fillRect l="-287" t="-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1148" y="496868"/>
            <a:ext cx="8425339" cy="76805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36316" y="2548414"/>
            <a:ext cx="846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i="1" dirty="0">
                <a:latin typeface="Times New Roman" pitchFamily="18" charset="0"/>
                <a:cs typeface="Times New Roman" pitchFamily="18" charset="0"/>
              </a:rPr>
              <a:t>N×(n+1)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862455"/>
            <a:ext cx="5872163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7022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2838" y="1600200"/>
                <a:ext cx="8501751" cy="5074920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Based on the two loss functions, the test error (rate) also called </a:t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generalization error,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is defined as the average loss over the test set T. The following two measures for test errors are 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Absolute Error (MAE):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IN" sz="18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1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	Mean Squared Error(MSE): 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 smtClean="0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  <m:r>
                              <a:rPr lang="en-IN" sz="1800" b="0" i="1" baseline="3000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r>
                          <a:rPr lang="en-IN" sz="1800" i="1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18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IN" sz="18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Note that, MSE aggregates the presence of outlier.</a:t>
                </a:r>
              </a:p>
              <a:p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In addition to the above, a relative error  measurement is also known. In this measure, the error is measured relative to the mean value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calculated as the mean of 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18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en-US" sz="18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= 1, 2, …, </a:t>
                </a:r>
                <a:r>
                  <a:rPr lang="en-US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 of the training data say D. Two measures are</a:t>
                </a: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Absolute Error (RAE: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|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Relative Squared Error (RSE):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IN" sz="18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1800" i="1">
                                            <a:latin typeface="Cambria Math"/>
                                            <a:cs typeface="Times New Roman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IN" sz="18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IN" sz="1800" b="0" i="1" baseline="30000" smtClean="0">
                                <a:latin typeface="Cambria Math"/>
                                <a:cs typeface="Times New Roman" pitchFamily="18" charset="0"/>
                              </a:rPr>
                              <m:t>2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𝑖</m:t>
                            </m:r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IN" sz="18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>
                                <a:latin typeface="Cambria Math"/>
                                <a:cs typeface="Times New Roman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IN" sz="18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IN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IN" sz="1800"/>
                              <m:t> </m:t>
                            </m:r>
                            <m:r>
                              <a:rPr lang="en-IN" sz="1800" b="0" i="1" smtClean="0">
                                <a:latin typeface="Cambria Math"/>
                                <a:cs typeface="Times New Roman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IN" sz="1800" b="0" i="1" baseline="30000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 smtClean="0"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cs typeface="Times New Roman" pitchFamily="18" charset="0"/>
                  </a:rPr>
                  <a:t/>
                </a:r>
                <a:endParaRPr lang="en-US" sz="300" b="1" dirty="0" smtClean="0"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838" y="1600200"/>
                <a:ext cx="8501751" cy="5074920"/>
              </a:xfrm>
              <a:blipFill rotWithShape="1">
                <a:blip r:embed="rId2"/>
                <a:stretch>
                  <a:fillRect l="-430" t="-601" r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81148" y="367328"/>
            <a:ext cx="8425339" cy="768052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Error Estimation using Loss Functions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25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In fact, if we know the value of predictive accuracy, say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then we can guess the true accuracy within a certain range given a </a:t>
                </a: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confidence level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171700" lvl="8" indent="-342900">
                  <a:buSzPct val="95000"/>
                </a:pPr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20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Confidence level: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concept of “confidence level ” can be better understood with the following two experiments, related to tossing a coin.</a:t>
                </a:r>
              </a:p>
              <a:p>
                <a:pPr marL="2103120" lvl="8" indent="-274320">
                  <a:buSzPct val="95000"/>
                </a:pPr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Experiment 1:</a:t>
                </a: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When a coin is tossed, there is a probability that the head will occur. We have to experiment the value for this probability value. A simple experiment is that the coin is tossed many times and both numbers of heads and tails are recorded.</a:t>
                </a: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103120" lvl="8" indent="-274320">
                  <a:buSzPct val="95000"/>
                </a:pPr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103120" lvl="8" indent="-274320">
                  <a:buSzPct val="95000"/>
                </a:pPr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74320" lvl="1" indent="-274320">
                  <a:buClr>
                    <a:schemeClr val="accent3"/>
                  </a:buClr>
                  <a:buSzPct val="95000"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Thus, we can say that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𝑝</m:t>
                    </m:r>
                    <m:r>
                      <a:rPr lang="en-IN" sz="1800" i="1">
                        <a:latin typeface="Cambria Math"/>
                      </a:rPr>
                      <m:t>→0.5</m:t>
                    </m:r>
                  </m:oMath>
                </a14:m>
                <a:r>
                  <a:rPr lang="en-IN" sz="1800" dirty="0" smtClean="0"/>
                  <a:t/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after a large number of trials in each experiment.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  <a:blipFill rotWithShape="1">
                <a:blip r:embed="rId2"/>
                <a:stretch>
                  <a:fillRect l="-535" t="-1152" r="-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8356471"/>
              </p:ext>
            </p:extLst>
          </p:nvPr>
        </p:nvGraphicFramePr>
        <p:xfrm>
          <a:off x="1430708" y="4145209"/>
          <a:ext cx="62409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83"/>
                <a:gridCol w="520083"/>
                <a:gridCol w="520083"/>
                <a:gridCol w="520083"/>
                <a:gridCol w="520083"/>
                <a:gridCol w="520083"/>
                <a:gridCol w="520083"/>
                <a:gridCol w="520083"/>
                <a:gridCol w="520083"/>
                <a:gridCol w="520083"/>
                <a:gridCol w="520083"/>
                <a:gridCol w="52008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N=10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N=50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N=100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N=250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N=500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N=1000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135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115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259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490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510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0.30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0.70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0.48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0.42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0.49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0.51</a:t>
                      </a: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8078" y="6356357"/>
            <a:ext cx="2184347" cy="365125"/>
          </a:xfrm>
        </p:spPr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172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Experiment 2: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 similar experiment but with different counting is conducted to learn the probability that a coin is flipped its head 20 times out of 50 trials. This experiment is popularly known as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Bernoulli's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trials. It can be stated as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follows.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IN" sz="2000" dirty="0">
                    <a:ea typeface="Cambria Math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e>
                    </m:d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sz="20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sup>
                    </m:sSup>
                    <m:sSup>
                      <m:sSupPr>
                        <m:ctrlP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1−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−</m:t>
                        </m:r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trials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outcomes that an event occurs.</a:t>
                </a: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Probability that the event 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occur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Thus, if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0.5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cs typeface="Times New Roman" pitchFamily="18" charset="0"/>
                          </a:rPr>
                          <m:t>𝑋</m:t>
                        </m:r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=20</m:t>
                        </m:r>
                      </m:e>
                    </m:d>
                    <m:r>
                      <a:rPr lang="en-IN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IN" sz="20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  <a:cs typeface="Times New Roman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n-IN" sz="2000" i="1">
                                <a:latin typeface="Cambria Math"/>
                                <a:cs typeface="Times New Roman" pitchFamily="18" charset="0"/>
                              </a:rPr>
                              <m:t>20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0.5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20</m:t>
                        </m:r>
                      </m:sup>
                    </m:sSup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0.5</m:t>
                        </m:r>
                      </m:e>
                      <m:sup>
                        <m:r>
                          <a:rPr lang="en-IN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30</m:t>
                        </m:r>
                      </m:sup>
                    </m:sSup>
                    <m:r>
                      <a:rPr lang="en-IN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=0.0419</m:t>
                    </m:r>
                  </m:oMath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 </a:t>
                </a:r>
                <a:endParaRPr lang="en-IN" sz="2000" b="1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Also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we may note the following</a:t>
                </a:r>
              </a:p>
              <a:p>
                <a:pPr lvl="2"/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= </a:t>
                </a:r>
                <a:r>
                  <a:rPr lang="en-IN" sz="1500" i="1" dirty="0" err="1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N×p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50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 = 25 </a:t>
                </a:r>
                <a:r>
                  <a:rPr lang="en-IN" sz="15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Variance = 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 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1-p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IN" sz="1500" i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×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 50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</a:t>
                </a:r>
                <a:r>
                  <a:rPr lang="en-IN" sz="15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×</a:t>
                </a:r>
                <a:r>
                  <a:rPr lang="en-IN" sz="15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0.5 = 12.5</a:t>
                </a:r>
                <a:endParaRPr lang="en-US" sz="15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  <a:blipFill rotWithShape="1">
                <a:blip r:embed="rId2"/>
                <a:stretch>
                  <a:fillRect l="-535" t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8078" y="6356357"/>
            <a:ext cx="2184347" cy="365125"/>
          </a:xfrm>
        </p:spPr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task of predicting the class labels of test records can also be considered as a binomial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experiment, which can be understood as follows. Let us consider the following.</a:t>
                </a: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Number of records in the test set.</a:t>
                </a:r>
              </a:p>
              <a:p>
                <a:pPr lvl="1"/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= Number of records predicted correctly by the classifier.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1800" i="1">
                        <a:latin typeface="Cambria Math"/>
                      </a:rPr>
                      <m:t>∈</m:t>
                    </m:r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n/N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, the observed 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(it is also called the empirical accuracy).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= the true accuracy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7"/>
                <a:endParaRPr lang="en-IN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𝐿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𝑈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 denotes the lower and upper bound of a confidence level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. Then the confidence interval for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is given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by 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2"/>
                <a:endParaRPr lang="en-US" sz="15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/>
                  <a:t>If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 is the mean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𝐿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30000">
                        <a:latin typeface="Cambria Math"/>
                        <a:ea typeface="Cambria Math"/>
                      </a:rPr>
                      <m:t>𝑈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/>
                  <a:t>, then we can </a:t>
                </a:r>
                <a:r>
                  <a:rPr lang="en-IN" sz="2000" dirty="0" smtClean="0"/>
                  <a:t>write</a:t>
                </a:r>
                <a:endParaRPr lang="en-IN" sz="2000" dirty="0"/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5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9" y="1135380"/>
                <a:ext cx="7982502" cy="5288280"/>
              </a:xfrm>
              <a:blipFill rotWithShape="1">
                <a:blip r:embed="rId2"/>
                <a:stretch>
                  <a:fillRect l="-535" t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21492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8078" y="6356357"/>
            <a:ext cx="2184347" cy="365125"/>
          </a:xfrm>
        </p:spPr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2767774" y="4327903"/>
                <a:ext cx="3565271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∝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IN" i="1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/>
                                </a:rPr>
                                <m:t>∈−</m:t>
                              </m:r>
                              <m:acc>
                                <m:accPr>
                                  <m:chr m:val="̃"/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∈</m:t>
                                  </m:r>
                                </m:e>
                              </m:ac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∈</m:t>
                                  </m:r>
                                  <m:d>
                                    <m:dPr>
                                      <m:ctrlPr>
                                        <a:rPr lang="en-IN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1">
                                          <a:latin typeface="Cambria Math"/>
                                        </a:rPr>
                                        <m:t>1−∈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IN" i="1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  <m:r>
                            <a:rPr lang="en-IN" i="1">
                              <a:latin typeface="Cambria Math"/>
                            </a:rPr>
                            <m:t>≤</m:t>
                          </m:r>
                          <m:sSubSup>
                            <m:sSubSupPr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i="1">
                                  <a:latin typeface="Cambria Math"/>
                                </a:rPr>
                                <m:t>∝</m:t>
                              </m:r>
                            </m:sub>
                            <m:sup>
                              <m:r>
                                <a:rPr lang="en-IN" i="1">
                                  <a:latin typeface="Cambria Math"/>
                                </a:rPr>
                                <m:t>𝑈</m:t>
                              </m:r>
                            </m:sup>
                          </m:sSubSup>
                        </m:e>
                      </m:d>
                      <m:r>
                        <a:rPr lang="en-IN" i="1">
                          <a:latin typeface="Cambria Math"/>
                        </a:rPr>
                        <m:t>=</m:t>
                      </m:r>
                      <m:r>
                        <a:rPr lang="en-IN" i="1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74" y="4327903"/>
                <a:ext cx="3565271" cy="8082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Rectangle 2"/>
              <p:cNvSpPr/>
              <p:nvPr/>
            </p:nvSpPr>
            <p:spPr>
              <a:xfrm>
                <a:off x="2399855" y="5841348"/>
                <a:ext cx="4679950" cy="4277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∈</m:t>
                      </m:r>
                      <m:r>
                        <a:rPr lang="en-IN" i="1" smtClean="0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IN" i="1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IN" i="1">
                              <a:latin typeface="Cambria Math"/>
                            </a:rPr>
                            <m:t>∈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)/</m:t>
                          </m:r>
                          <m:r>
                            <a:rPr lang="en-IN" i="1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855" y="5841348"/>
                <a:ext cx="4679950" cy="427746"/>
              </a:xfrm>
              <a:prstGeom prst="rect">
                <a:avLst/>
              </a:prstGeom>
              <a:blipFill rotWithShape="1"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3931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635719" y="2217420"/>
                <a:ext cx="7982502" cy="4053840"/>
              </a:xfrm>
            </p:spPr>
            <p:txBody>
              <a:bodyPr>
                <a:normAutofit lnSpcReduction="10000"/>
              </a:bodyPr>
              <a:lstStyle/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 table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with different values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can be obtained from any book on statistics. A small part of the same is given below.</a:t>
                </a: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Thus, given a confidence level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, we shall be able to know the value of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𝛼</m:t>
                    </m:r>
                    <m:r>
                      <a:rPr lang="en-IN" sz="2000" i="1" baseline="-250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and hence the true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/>
                          </a:rPr>
                          <m:t>∈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), if we have the  value of the observed accuracy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Thus, knowing a test data set of size </a:t>
                </a:r>
                <a:r>
                  <a:rPr lang="en-US" sz="20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, it is possible to estimate the true accuracy!</a:t>
                </a:r>
                <a:endParaRPr lang="en-US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719" y="2217420"/>
                <a:ext cx="7982502" cy="4053840"/>
              </a:xfrm>
              <a:blipFill rotWithShape="1">
                <a:blip r:embed="rId2"/>
                <a:stretch>
                  <a:fillRect l="-458" r="-12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77638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68078" y="6356357"/>
            <a:ext cx="2184347" cy="365125"/>
          </a:xfrm>
        </p:spPr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13290" y="6356357"/>
            <a:ext cx="780124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143476"/>
                  </p:ext>
                </p:extLst>
              </p:nvPr>
            </p:nvGraphicFramePr>
            <p:xfrm>
              <a:off x="1339268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  <m:r>
                                  <a:rPr lang="en-IN" sz="1800" i="1" baseline="-2500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2226143476"/>
                  </p:ext>
                </p:extLst>
              </p:nvPr>
            </p:nvGraphicFramePr>
            <p:xfrm>
              <a:off x="1339268" y="3230809"/>
              <a:ext cx="6240992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  <a:gridCol w="780124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81" t="-8197" r="-7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0.99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781" t="-108197" r="-7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0.67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1.04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1.28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1.65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1.96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2.33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2.58</a:t>
                          </a:r>
                          <a:endParaRPr lang="en-IN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Rectangle 10"/>
              <p:cNvSpPr/>
              <p:nvPr/>
            </p:nvSpPr>
            <p:spPr>
              <a:xfrm>
                <a:off x="2156015" y="1436141"/>
                <a:ext cx="4507252" cy="833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IN" sz="2400" b="1" i="1">
                          <a:latin typeface="Cambria Math"/>
                        </a:rPr>
                        <m:t>∈</m:t>
                      </m:r>
                      <m:r>
                        <a:rPr lang="en-IN" sz="2400" b="1" i="1" smtClean="0">
                          <a:latin typeface="Cambria Math"/>
                        </a:rPr>
                        <m:t>±</m:t>
                      </m:r>
                      <m:sSub>
                        <m:sSubPr>
                          <m:ctrlPr>
                            <a:rPr lang="en-IN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𝝉</m:t>
                          </m:r>
                        </m:e>
                        <m:sub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𝜶</m:t>
                          </m:r>
                        </m:sub>
                      </m:sSub>
                      <m:r>
                        <a:rPr lang="en-IN" sz="2400" b="1" i="1">
                          <a:latin typeface="Cambria Math"/>
                          <a:ea typeface="Cambria Math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sz="2400" b="1" i="1">
                              <a:latin typeface="Cambria Math"/>
                              <a:ea typeface="Cambria Math"/>
                            </a:rPr>
                          </m:ctrlPr>
                        </m:radPr>
                        <m:deg/>
                        <m:e>
                          <m:r>
                            <a:rPr lang="en-IN" sz="2400" b="1" i="1">
                              <a:latin typeface="Cambria Math"/>
                            </a:rPr>
                            <m:t>∈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−∈)/</m:t>
                          </m:r>
                          <m:r>
                            <a:rPr lang="en-IN" sz="2400" b="1" i="1"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</m:rad>
                    </m:oMath>
                  </m:oMathPara>
                </a14:m>
                <a:endParaRPr lang="en-IN" sz="2000" b="1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015" y="1436141"/>
                <a:ext cx="4507252" cy="83304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344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36" y="1420009"/>
                <a:ext cx="8425339" cy="49700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Example 11.2: True accuracy from observed accuracy</a:t>
                </a:r>
              </a:p>
              <a:p>
                <a:pPr marL="0" indent="0">
                  <a:buNone/>
                </a:pPr>
                <a:r>
                  <a:rPr lang="en-US" sz="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8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US" sz="800" b="1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A classifier is tested with a test set of size 100. Classifier predicts 80 test tuples correctly. We are to calculate the following.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Observed accuracy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</a:t>
                </a:r>
              </a:p>
              <a:p>
                <a:pPr marL="880110" lvl="1" indent="-51435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accuracy with confidence level 0.95.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Solution:</a:t>
                </a:r>
                <a:endParaRPr lang="en-US" sz="2000" b="1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22960" lvl="1" indent="-457200"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The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observed</m:t>
                    </m:r>
                    <m: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B5ED7"/>
                        </a:solidFill>
                        <a:latin typeface="Cambria Math"/>
                      </a:rPr>
                      <m:t>accuracy</m:t>
                    </m:r>
                    <m:r>
                      <a:rPr lang="en-US" sz="1800" b="0" i="1" smtClean="0">
                        <a:solidFill>
                          <a:srgbClr val="0B5ED7"/>
                        </a:solidFill>
                        <a:latin typeface="Cambria Math"/>
                      </a:rPr>
                      <m:t>(</m:t>
                    </m:r>
                    <m:r>
                      <a:rPr lang="en-IN" sz="1800" i="1" smtClean="0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  <m:r>
                      <a:rPr lang="en-IN" sz="1800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B5ED7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80/100 = 0.80  So error (p) = 0.2</a:t>
                </a:r>
              </a:p>
              <a:p>
                <a:pPr marL="822960" lvl="1" indent="-45720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Mean error rate = </a:t>
                </a:r>
                <a:r>
                  <a:rPr lang="en-US" sz="1800" i="1" dirty="0" err="1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p×N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0.2×</a:t>
                </a:r>
                <a:r>
                  <a:rPr lang="en-US" sz="18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20</a:t>
                </a:r>
                <a:endParaRPr lang="en-US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22960" lvl="1" indent="-457200">
                  <a:buAutoNum type="alphaLcParenR"/>
                </a:pP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Standard error rate (</a:t>
                </a:r>
                <a:r>
                  <a:rPr lang="el-GR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180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d>
                          <m:dPr>
                            <m:ctrlP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  <m:t>1−∈</m:t>
                            </m:r>
                          </m:e>
                        </m:d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𝑁</m:t>
                        </m:r>
                      </m:e>
                    </m:rad>
                    <m:r>
                      <a:rPr lang="en-IN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solidFill>
                              <a:srgbClr val="0B5ED7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0.8</m:t>
                            </m:r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×0.2</m:t>
                            </m:r>
                          </m:num>
                          <m:den>
                            <m:r>
                              <a:rPr lang="en-IN" sz="1800" b="0" i="1" smtClean="0">
                                <a:solidFill>
                                  <a:srgbClr val="0B5ED7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0.04</a:t>
                </a:r>
                <a:endParaRPr lang="en-US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822960" lvl="1" indent="-457200">
                  <a:buFont typeface="Wingdings 2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</m:acc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IN" sz="1800" b="0" i="1">
                        <a:solidFill>
                          <a:srgbClr val="0B5ED7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</a:rPr>
                      <m:t>∈±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en-IN" sz="1800" i="1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(1−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)/</m:t>
                        </m:r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IN" sz="1800" dirty="0" smtClean="0"/>
                  <a:t> = </a:t>
                </a:r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0.8±0.04×1.96 =  0.7216 with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sz="1800" b="0" i="1" baseline="-2500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=1.96 and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rgbClr val="0B5ED7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0.95.</a:t>
                </a:r>
                <a:endParaRPr lang="en-US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36" y="1420009"/>
                <a:ext cx="8425339" cy="4970033"/>
              </a:xfrm>
              <a:blipFill rotWithShape="1">
                <a:blip r:embed="rId2"/>
                <a:stretch>
                  <a:fillRect l="-796" t="-613" b="-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66880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28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63445"/>
                <a:ext cx="8425339" cy="4912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Note:</a:t>
                </a: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Suppose, a classifier is tested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times with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different test sets. If </a:t>
                </a:r>
                <a14:m>
                  <m:oMath xmlns:m="http://schemas.openxmlformats.org/officeDocument/2006/math">
                    <m:r>
                      <a:rPr lang="en-IN" sz="2000" i="1">
                        <a:solidFill>
                          <a:srgbClr val="0B5ED7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baseline="-250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denotes the predicted accuracy when tested with test set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in the </a:t>
                </a:r>
                <a:r>
                  <a:rPr lang="en-IN" sz="2000" dirty="0" err="1" smtClean="0">
                    <a:latin typeface="Times New Roman" pitchFamily="18" charset="0"/>
                    <a:cs typeface="Times New Roman" pitchFamily="18" charset="0"/>
                  </a:rPr>
                  <a:t>i-th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run (1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≤ 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 ≤ k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), then the overall predicted accuracy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i="1">
                                    <a:solidFill>
                                      <a:srgbClr val="0B5ED7"/>
                                    </a:solidFill>
                                    <a:latin typeface="Cambria Math"/>
                                  </a:rPr>
                                  <m:t>∈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/>
                                    <a:ea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IN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marL="0" indent="0" algn="just">
                  <a:buNone/>
                </a:pP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is the weighted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IN" sz="20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values. The standard error and true accuracy at a confidence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are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Standard</m:t>
                      </m:r>
                      <m: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000" b="0" i="0" smtClean="0">
                          <a:latin typeface="Cambria Math"/>
                          <a:cs typeface="Times New Roman" pitchFamily="18" charset="0"/>
                        </a:rPr>
                        <m:t>error</m:t>
                      </m:r>
                      <m:r>
                        <a:rPr lang="en-IN" sz="20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(1−</m:t>
                          </m:r>
                          <m:r>
                            <a:rPr lang="en-IN" sz="2000" i="1">
                              <a:latin typeface="Cambria Math"/>
                            </a:rPr>
                            <m:t>∈</m:t>
                          </m:r>
                          <m:r>
                            <a:rPr lang="en-IN" sz="2000" b="0" i="1" smtClean="0">
                              <a:latin typeface="Cambria Math"/>
                              <a:cs typeface="Times New Roman" pitchFamily="18" charset="0"/>
                            </a:rPr>
                            <m:t>)/</m:t>
                          </m:r>
                          <m:nary>
                            <m:naryPr>
                              <m:chr m:val="∑"/>
                              <m:ctrlP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  <m: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rad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True</m:t>
                    </m:r>
                    <m: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/>
                        <a:cs typeface="Times New Roman" pitchFamily="18" charset="0"/>
                      </a:rPr>
                      <m:t>accuracy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IN" sz="2000" i="1">
                        <a:latin typeface="Cambria Math"/>
                      </a:rPr>
                      <m:t>∈</m:t>
                    </m:r>
                    <m:r>
                      <a:rPr lang="en-IN" sz="2000" b="0" i="1" smtClean="0">
                        <a:latin typeface="Cambria Math"/>
                        <a:cs typeface="Times New Roman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IN" sz="2000" i="1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/>
                                    <a:cs typeface="Times New Roman" pitchFamily="18" charset="0"/>
                                  </a:rPr>
                                  <m:t>1−</m:t>
                                </m:r>
                                <m:r>
                                  <a:rPr lang="en-IN" sz="2000" i="1">
                                    <a:latin typeface="Cambria Math"/>
                                  </a:rPr>
                                  <m:t>∈</m:t>
                                </m:r>
                              </m:e>
                            </m:d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𝑖</m:t>
                                </m:r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2000" i="1">
                                    <a:latin typeface="Cambria Math"/>
                                    <a:cs typeface="Times New Roman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20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en-IN" sz="20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sSub>
                      <m:sSubPr>
                        <m:ctrlPr>
                          <a:rPr lang="en-IN" sz="200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sz="200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2000" i="1" dirty="0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63445"/>
                <a:ext cx="8425339" cy="4912659"/>
              </a:xfrm>
              <a:blipFill rotWithShape="1">
                <a:blip r:embed="rId2"/>
                <a:stretch>
                  <a:fillRect l="-796" t="-620" r="-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628" y="345364"/>
            <a:ext cx="8425339" cy="76805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Statistical Estimation using Confidence Level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80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29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2913979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Performance Estimation 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02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980" y="525780"/>
            <a:ext cx="8220687" cy="7086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78" y="1615440"/>
            <a:ext cx="8501751" cy="47320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classifier is used to predict an outcome of a test data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Such a prediction is useful in many applications</a:t>
            </a:r>
          </a:p>
          <a:p>
            <a:pPr lvl="2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Business forecasting, cause-and-effect analysis, etc.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number of classifiers have been evolved to support the activities.</a:t>
            </a:r>
          </a:p>
          <a:p>
            <a:pPr lvl="2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Each has their own merits and demerits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is a need to estimate the accuracy and performance of the classifier with respect to few controlling parameters in data sensitivity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a task of sensitivity analysis, we have to focus on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accuracy</a:t>
            </a: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Metrics for measuring performance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569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83155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44" y="1217507"/>
            <a:ext cx="8501751" cy="5276426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Predictive accuracy works fine, when the 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classes are balanced</a:t>
            </a: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is, every class in the data set are equally important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fact, data sets with imbalanced class distributions are quite common in many real life applications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 classifier classified a test data set with imbalanced class distributions then, predictive accuracy on its own is not a reliable indicator of a classifier’s effectiveness.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11.3: Effectiveness of Predictive Accuracy</a:t>
            </a: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Given a data set of stock markets, we are to classify them as “good” and “worst”. Suppose, in the data set, out of 100 entries, 98 belong to “good” class and only 2 are in “worst” class.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With this data set, if classifier’s predictive accuracy is 0.98, a very high value!</a:t>
            </a:r>
          </a:p>
          <a:p>
            <a:pPr lvl="3"/>
            <a:r>
              <a:rPr lang="en-US" sz="14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Here, there is a high chance that 2 “worst” stock markets may incorrectly be classified as “good”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On the other hand, if  the predictive accuracy is 0.02, then none of the stock markets may be classified as “good”</a:t>
            </a:r>
            <a:endParaRPr lang="en-US" sz="15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052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133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Estimation of a Classifier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411" y="1454573"/>
            <a:ext cx="8501751" cy="353229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Thus, when the classifier classified a test data set with imbalanced class distributions,  then predictive accuracy on its own is not a reliable indicator of a classifier’s effectiveness.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necessitates an alternative metrics to judge the classifier.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Before exploring them, we introduce the concept of </a:t>
            </a:r>
            <a:r>
              <a:rPr lang="en-US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4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(+v).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It is also known as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2 Error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False Positive (FP: f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(-)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incorrectly classified as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(+). This also known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 Error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rgbClr val="0F6FC6"/>
              </a:buClr>
            </a:pP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True Negative (TN: f</a:t>
            </a:r>
            <a:r>
              <a:rPr lang="en-US" sz="18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number of instances that were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negative (-) 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correctly classified as </a:t>
            </a:r>
            <a:r>
              <a:rPr lang="en-US" sz="1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(-).</a:t>
            </a:r>
            <a:endParaRPr lang="en-US" sz="1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2445" y="1720312"/>
            <a:ext cx="44100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347" y="1720311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57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TP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FN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= 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positive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FP(f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=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negative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= 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total number of instances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(TP + TN) denotes the number of correct classification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FP + FN) denotes the number of errors in classification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perfect classifier FP = FN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 that is, there would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be no Type 1 or Type 2 errors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9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296338"/>
            <a:ext cx="8501751" cy="4425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11.4: Confusion matrix</a:t>
            </a:r>
          </a:p>
          <a:p>
            <a:pPr marL="0" indent="0">
              <a:buNone/>
            </a:pP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classifier is built on a dataset regarding Good and Worst classes of stock markets. The model is then tested with a test set of 10000 unseen instances. The result is shown in the form of a confusion matrix. The result is self explanatory.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648335"/>
              </p:ext>
            </p:extLst>
          </p:nvPr>
        </p:nvGraphicFramePr>
        <p:xfrm>
          <a:off x="1294395" y="2981889"/>
          <a:ext cx="62409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98"/>
                <a:gridCol w="1248198"/>
                <a:gridCol w="1248198"/>
                <a:gridCol w="1248198"/>
                <a:gridCol w="1248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Rate(%)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6954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99.34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412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2588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3000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86.27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Total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7366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2634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10000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95.52</a:t>
                      </a:r>
                      <a:endParaRPr lang="en-IN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8753" y="4751399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539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792" y="1246293"/>
            <a:ext cx="7780021" cy="406146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classes, confusion matrix is a table of size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, where, element at (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 indicates the number of instances of class 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but classified as class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have good accuracy for a classifier, ideally most diagonal entries should have large values with the rest of entries being close to zero.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Confusion matrix may have additional rows or columns to provide total or recognition rates per class.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316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74" y="1150620"/>
            <a:ext cx="8501751" cy="4785360"/>
          </a:xfrm>
        </p:spPr>
        <p:txBody>
          <a:bodyPr>
            <a:noAutofit/>
          </a:bodyPr>
          <a:lstStyle/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11.5: Confusion matrix with multiple class</a:t>
            </a:r>
          </a:p>
          <a:p>
            <a:pPr lvl="8"/>
            <a:endParaRPr lang="en-US" sz="800" b="1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Following table shows the confusion matrix of  a classification problem with six classes labeled as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30144069"/>
              </p:ext>
            </p:extLst>
          </p:nvPr>
        </p:nvGraphicFramePr>
        <p:xfrm>
          <a:off x="1287780" y="2689860"/>
          <a:ext cx="624675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394"/>
                <a:gridCol w="892394"/>
                <a:gridCol w="892394"/>
                <a:gridCol w="892394"/>
                <a:gridCol w="892394"/>
                <a:gridCol w="892394"/>
                <a:gridCol w="892394"/>
              </a:tblGrid>
              <a:tr h="35823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C1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C2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C3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C4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C5</a:t>
                      </a:r>
                      <a:endParaRPr lang="en-IN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r>
                        <a:rPr lang="en-IN" baseline="-25000" dirty="0" smtClean="0"/>
                        <a:t>6</a:t>
                      </a:r>
                      <a:endParaRPr lang="en-IN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C1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C2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C3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C4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C5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320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r>
                        <a:rPr lang="en-IN" baseline="-250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4000" y="321732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IN" sz="4000" dirty="0"/>
          </a:p>
        </p:txBody>
      </p:sp>
      <p:sp>
        <p:nvSpPr>
          <p:cNvPr id="8" name="Rectangle 7"/>
          <p:cNvSpPr/>
          <p:nvPr/>
        </p:nvSpPr>
        <p:spPr>
          <a:xfrm>
            <a:off x="1283755" y="5488001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Predictive accuracy?</a:t>
            </a:r>
            <a:endParaRPr lang="en-IN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43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65" y="1093893"/>
            <a:ext cx="8501751" cy="504444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In case of multiclass classification, sometimes one class is important enough to be regarded as positive with all other classes combined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together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as negative.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 a large confusion matrix of m*m can be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concise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into 2*2 matrix.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Example 11.6: </a:t>
            </a:r>
            <a:r>
              <a:rPr lang="en-US" sz="2000" b="1" i="1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m×m</a:t>
            </a: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CM to 2×2 CM</a:t>
            </a:r>
          </a:p>
          <a:p>
            <a:pPr lvl="8"/>
            <a:endParaRPr lang="en-US" sz="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For example, the CM shown in Example 11.5 is transformed into a CM of size 2×2 considering the class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as the positive class and classes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and C</a:t>
            </a:r>
            <a:r>
              <a:rPr lang="en-US" sz="18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combined together as negative.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How we can calculate the predictive accuracy of the classifier model in this case?</a:t>
            </a:r>
          </a:p>
          <a:p>
            <a:pPr marL="393192" lvl="1" indent="0">
              <a:buNone/>
            </a:pPr>
            <a:r>
              <a:rPr lang="en-US" sz="18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Are the predictive accuracy same in both Example 11.5 and Example 11.6?</a:t>
            </a:r>
            <a:endParaRPr lang="en-US" sz="18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1579" y="2301300"/>
            <a:ext cx="4168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5204198"/>
              </p:ext>
            </p:extLst>
          </p:nvPr>
        </p:nvGraphicFramePr>
        <p:xfrm>
          <a:off x="1091354" y="3926769"/>
          <a:ext cx="625438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719"/>
                <a:gridCol w="2080331"/>
                <a:gridCol w="20803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52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123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0" y="279397"/>
            <a:ext cx="8923867" cy="68410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for Multiclass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lassifier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4020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137160"/>
            <a:ext cx="8425339" cy="68410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 smtClean="0">
                    <a:latin typeface="Times New Roman" pitchFamily="18" charset="0"/>
                    <a:cs typeface="Times New Roman" pitchFamily="18" charset="0"/>
                  </a:rPr>
                  <a:t>Nevertheless, the metrics can easily be extended to multi-class classifiers (with some modifications)</a:t>
                </a:r>
              </a:p>
              <a:p>
                <a:pPr marL="0" indent="0">
                  <a:buNone/>
                </a:pPr>
                <a:r>
                  <a:rPr lang="en-US" sz="900" b="1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r>
                  <a:rPr lang="en-US" sz="2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𝑇𝑃𝑅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 smtClean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This metrics is also known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1800" b="1" i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/>
                        </a:rPr>
                        <m:t>𝐹𝑃𝑅</m:t>
                      </m:r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7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17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This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metric is also known as </a:t>
                </a:r>
                <a:r>
                  <a:rPr lang="en-US" sz="16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False Alarm Rate</a:t>
                </a:r>
                <a:r>
                  <a:rPr lang="en-US" sz="16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9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  <a:blipFill rotWithShape="1">
                <a:blip r:embed="rId2"/>
                <a:stretch>
                  <a:fillRect l="-507" t="-1073" r="-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520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4160"/>
            <a:ext cx="8425339" cy="684107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𝐹𝑁𝑅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𝑇𝑁𝑅</m:t>
                      </m:r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This metric is also 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  <a:blipFill rotWithShape="1">
                <a:blip r:embed="rId2"/>
                <a:stretch>
                  <a:fillRect l="-507" t="-593" r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78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1979" y="3064586"/>
            <a:ext cx="8220687" cy="70866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Strategy</a:t>
            </a:r>
            <a:endParaRPr lang="en-IN" sz="48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2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55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BD0D9"/>
                  </a:buClr>
                </a:pP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Positive Predictive Value 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PPV</a:t>
                </a:r>
                <a:r>
                  <a:rPr lang="en-US" sz="3200" b="1" dirty="0" smtClean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It is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defined as the fraction </a:t>
                </a:r>
                <a:r>
                  <a:rPr lang="en-US" sz="3200" dirty="0">
                    <a:latin typeface="Times New Roman" pitchFamily="18" charset="0"/>
                    <a:cs typeface="Times New Roman" pitchFamily="18" charset="0"/>
                  </a:rPr>
                  <a:t>of the positive examples </a:t>
                </a:r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classified as positive that are really positive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0" i="1" smtClean="0">
                          <a:latin typeface="Cambria Math"/>
                        </a:rPr>
                        <m:t>𝑃𝑃𝑉</m:t>
                      </m:r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4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4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4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4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4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𝑓</m:t>
                          </m:r>
                          <m:r>
                            <a:rPr lang="en-US" sz="28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endParaRPr lang="en-US" sz="13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latin typeface="Times New Roman" pitchFamily="18" charset="0"/>
                    <a:cs typeface="Times New Roman" pitchFamily="18" charset="0"/>
                  </a:rPr>
                  <a:t>It is also known </a:t>
                </a:r>
                <a:r>
                  <a:rPr lang="en-US" sz="2900" dirty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US" sz="2900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US" sz="29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analysis, where detection of one of the classes is considered more significant than the others.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TPR) and (</a:t>
                </a:r>
                <a:r>
                  <a:rPr lang="en-US" sz="2900" i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PPV)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 smtClean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:endParaRPr lang="en-IN" b="0" i="1" dirty="0" smtClean="0">
                  <a:solidFill>
                    <a:prstClr val="black"/>
                  </a:solidFill>
                  <a:latin typeface="Cambria Math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8">
                  <a:buClr>
                    <a:srgbClr val="0BD0D9"/>
                  </a:buClr>
                </a:pPr>
                <a:endParaRPr lang="en-US" sz="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900" baseline="-25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represents the 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harmonic mean between recall and </a:t>
                </a:r>
                <a:r>
                  <a:rPr lang="en-US" sz="2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 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value of F</a:t>
                </a:r>
                <a:r>
                  <a:rPr lang="en-US" sz="29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score ensures that both Precision and Recall are </a:t>
                </a: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reasonably 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</a:t>
                </a:r>
                <a:r>
                  <a:rPr lang="en-US" sz="29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  <a:blipFill rotWithShape="0">
                <a:blip r:embed="rId2"/>
                <a:stretch>
                  <a:fillRect l="-358" t="-15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9900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More generally,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score can be used to determine the trade-off between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as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𝑟𝑝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</m:num>
                        <m:den>
                          <m:d>
                            <m:dPr>
                              <m:ctrlP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  <a:ea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Both,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are special cases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20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 and  </a:t>
                </a:r>
                <a14:m>
                  <m:oMath xmlns:m="http://schemas.openxmlformats.org/officeDocument/2006/math">
                    <m:r>
                      <a:rPr lang="en-IN" sz="20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IN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, respectively.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𝑃𝑟𝑒𝑐𝑖𝑠𝑖𝑜𝑛</m:t>
                      </m:r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r>
                        <a:rPr lang="en-IN" sz="2000" b="0" i="1" smtClean="0">
                          <a:latin typeface="Cambria Math"/>
                        </a:rPr>
                        <m:t>𝑅𝑒𝑐𝑎𝑙𝑙</m:t>
                      </m:r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 smtClean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  <a:blipFill rotWithShape="0">
                <a:blip r:embed="rId2"/>
                <a:stretch>
                  <a:fillRect l="-507" t="-6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115974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 more general metric that captures Recall, Precision as well as  is defined in the following.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sz="20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sub>
                      </m:sSub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1"/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In fact, given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, we can derive all others measures. 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That is, these are the universal metrics.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144" y="1354664"/>
                <a:ext cx="8425339" cy="4876803"/>
              </a:xfrm>
              <a:blipFill rotWithShape="1">
                <a:blip r:embed="rId2"/>
                <a:stretch>
                  <a:fillRect l="-724" t="-625" b="-1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/>
                    <a:gridCol w="1004450"/>
                    <a:gridCol w="1179550"/>
                    <a:gridCol w="1179550"/>
                    <a:gridCol w="9290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Metric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aseline="-25000" dirty="0"/>
                        </a:p>
                      </a:txBody>
                      <a:tcPr/>
                    </a:tc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Recall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Precision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smtClean="0">
                                        <a:latin typeface="Cambria Math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IN" sz="1800" b="1" i="1" smtClean="0">
                                        <a:latin typeface="Cambria Math"/>
                                        <a:ea typeface="Cambria Math"/>
                                      </a:rPr>
                                      <m:t>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IN" sz="180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IN" dirty="0" smtClean="0"/>
                            <a:t>+1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947172993"/>
                  </p:ext>
                </p:extLst>
              </p:nvPr>
            </p:nvGraphicFramePr>
            <p:xfrm>
              <a:off x="1752617" y="3191007"/>
              <a:ext cx="5647270" cy="150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50"/>
                    <a:gridCol w="1004450"/>
                    <a:gridCol w="1179550"/>
                    <a:gridCol w="1179550"/>
                    <a:gridCol w="92907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Metric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8197" r="-326667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8197" r="-1792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99485" t="-8197" r="-7835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09868" t="-8197" b="-324590"/>
                          </a:stretch>
                        </a:blipFill>
                      </a:tcPr>
                    </a:tc>
                  </a:tr>
                  <a:tr h="368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Recall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 smtClean="0"/>
                            <a:t>Precision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905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50" t="-293750" r="-31711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52" t="-293750" r="-326667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1036" t="-293750" r="-17927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8590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(</a:t>
            </a:r>
            <a:r>
              <a:rPr lang="el-GR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44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4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</p:spPr>
            <p:txBody>
              <a:bodyPr/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</a:p>
              <a:p>
                <a:pPr marL="0" indent="0">
                  <a:buNone/>
                </a:pPr>
                <a:endParaRPr lang="en-IN" sz="20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b="0" i="1" smtClean="0">
                          <a:latin typeface="Cambria Math"/>
                        </a:rPr>
                        <m:t>ε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∓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endParaRPr lang="en-IN" sz="2000" dirty="0" smtClean="0"/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This accuracy is equivalent to 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err="1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with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w</a:t>
                </a:r>
                <a:r>
                  <a:rPr lang="en-IN" sz="2000" baseline="-25000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  <a:blipFill rotWithShape="1">
                <a:blip r:embed="rId2"/>
                <a:stretch>
                  <a:fillRect l="-507" t="-6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10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68078" y="515620"/>
                <a:ext cx="8425339" cy="78486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54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Error Rate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6600" i="1" smtClean="0">
                            <a:solidFill>
                              <a:srgbClr val="A5002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5400" dirty="0">
                            <a:solidFill>
                              <a:srgbClr val="A50021"/>
                            </a:solidFill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US" sz="5400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8078" y="515620"/>
                <a:ext cx="8425339" cy="784860"/>
              </a:xfrm>
              <a:blipFill rotWithShape="1">
                <a:blip r:embed="rId2"/>
                <a:stretch>
                  <a:fillRect l="-4486" t="-21094" b="-46094"/>
                </a:stretch>
              </a:blipFill>
            </p:spPr>
            <p:txBody>
              <a:bodyPr>
                <a:normAutofit fontScale="90000"/>
              </a:bodyPr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/>
                  <a:t>The error rate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105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sz="2000" dirty="0">
                            <a:latin typeface="Times New Roman" pitchFamily="18" charset="0"/>
                            <a:cs typeface="Times New Roman" pitchFamily="18" charset="0"/>
                          </a:rPr>
                          <m:t>ε</m:t>
                        </m:r>
                      </m:e>
                    </m:acc>
                  </m:oMath>
                </a14:m>
                <a:r>
                  <a:rPr lang="en-IN" sz="2000" dirty="0" smtClean="0"/>
                  <a:t> is defined as the fraction of the examples that are incorrectly classified.</a:t>
                </a:r>
              </a:p>
              <a:p>
                <a:endParaRPr lang="en-IN" sz="2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l-GR" sz="2000" dirty="0">
                              <a:solidFill>
                                <a:schemeClr val="tx1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ε</m:t>
                          </m:r>
                        </m:e>
                      </m:acc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− 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000" dirty="0" smtClean="0"/>
              </a:p>
              <a:p>
                <a:pPr marL="0" indent="0">
                  <a:buNone/>
                </a:pPr>
                <a:r>
                  <a:rPr lang="en-IN" sz="2000" dirty="0" smtClean="0">
                    <a:solidFill>
                      <a:srgbClr val="0B5ED7"/>
                    </a:solidFill>
                  </a:rPr>
                  <a:t>Note </a:t>
                </a:r>
              </a:p>
              <a:p>
                <a:pPr marL="0" indent="0">
                  <a:buNone/>
                </a:pPr>
                <a:r>
                  <a:rPr lang="en-IN" sz="2000" dirty="0" smtClean="0">
                    <a:solidFill>
                      <a:srgbClr val="0B5ED7"/>
                    </a:solidFill>
                  </a:rPr>
                  <a:t/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000" i="1" smtClean="0">
                            <a:solidFill>
                              <a:srgbClr val="0B5ED7"/>
                            </a:solidFill>
                            <a:latin typeface="Cambria Math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IN" sz="1050" i="1">
                                <a:solidFill>
                                  <a:srgbClr val="0B5ED7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l-GR" sz="2000" dirty="0">
                                <a:solidFill>
                                  <a:srgbClr val="0B5ED7"/>
                                </a:solidFill>
                                <a:latin typeface="Times New Roman" pitchFamily="18" charset="0"/>
                                <a:cs typeface="Times New Roman" pitchFamily="18" charset="0"/>
                              </a:rPr>
                              <m:t>ε</m:t>
                            </m:r>
                          </m:e>
                        </m:acc>
                      </m:e>
                    </m:acc>
                    <m:r>
                      <a:rPr lang="en-IN" sz="2000" b="0" i="1" smtClean="0">
                        <a:solidFill>
                          <a:srgbClr val="0B5ED7"/>
                        </a:solidFill>
                        <a:latin typeface="Cambria Math"/>
                      </a:rPr>
                      <m:t>=1−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B5ED7"/>
                        </a:solidFill>
                        <a:latin typeface="Cambria Math"/>
                      </a:rPr>
                      <m:t>ε</m:t>
                    </m:r>
                  </m:oMath>
                </a14:m>
                <a:r>
                  <a:rPr lang="en-IN" sz="2000" dirty="0" smtClean="0">
                    <a:solidFill>
                      <a:srgbClr val="0B5ED7"/>
                    </a:solidFill>
                  </a:rPr>
                  <a:t>.</a:t>
                </a:r>
                <a:endParaRPr lang="en-IN" sz="2000" dirty="0">
                  <a:solidFill>
                    <a:srgbClr val="0B5ED7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39240"/>
                <a:ext cx="8425339" cy="4785360"/>
              </a:xfrm>
              <a:blipFill rotWithShape="1">
                <a:blip r:embed="rId3"/>
                <a:stretch>
                  <a:fillRect l="-796" t="-6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614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Predictive accuracy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/>
                      </a:rPr>
                      <m:t>ε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 can be expressed in terms of sensitivity and specificity. </a:t>
                </a:r>
              </a:p>
              <a:p>
                <a:pPr lvl="8"/>
                <a:endParaRPr lang="en-US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𝐹𝑁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/>
                        </a:rPr>
                        <m:t>ε</m:t>
                      </m:r>
                      <m:r>
                        <a:rPr lang="en-IN" sz="2000" i="1">
                          <a:latin typeface="Cambria Math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cs typeface="Times New Roman" pitchFamily="18" charset="0"/>
                            </a:rPr>
                            <m:t>𝑃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  <m:r>
                        <a:rPr lang="en-IN" sz="20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Thus,                                   </a:t>
                </a:r>
                <a:r>
                  <a:rPr lang="en-IN" sz="2000" dirty="0" smtClean="0">
                    <a:cs typeface="Times New Roman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A50021"/>
                        </a:solidFill>
                        <a:latin typeface="Cambria Math"/>
                      </a:rPr>
                      <m:t>ε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cs typeface="Times New Roman" pitchFamily="18" charset="0"/>
                      </a:rPr>
                      <m:t>Sensitivity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IN" sz="2000" b="0" i="0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Specificity</m:t>
                    </m:r>
                    <m:r>
                      <a:rPr lang="en-IN" sz="2000" b="0" i="1" smtClean="0">
                        <a:solidFill>
                          <a:srgbClr val="A5002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f>
                      <m:fPr>
                        <m:ctrlP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num>
                      <m:den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𝑃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IN" sz="2000" b="0" i="1" smtClean="0">
                            <a:solidFill>
                              <a:srgbClr val="A5002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IN" sz="2000" b="0" dirty="0" smtClean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dirty="0" smtClean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800" b="0" dirty="0" smtClean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IN" sz="2000" b="0" dirty="0" smtClean="0">
                    <a:solidFill>
                      <a:schemeClr val="tx1"/>
                    </a:solidFill>
                    <a:cs typeface="Times New Roman" pitchFamily="18" charset="0"/>
                  </a:rPr>
                  <a:t/>
                </a:r>
                <a:endParaRPr lang="en-US" sz="20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8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20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1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IN" sz="1000" b="0" i="1" dirty="0" smtClean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507066"/>
                <a:ext cx="8425339" cy="4707467"/>
              </a:xfrm>
              <a:blipFill rotWithShape="1">
                <a:blip r:embed="rId2"/>
                <a:stretch>
                  <a:fillRect l="-724" t="-6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Accuracy, Sensitivity and Specificity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19409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933" y="3589867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 smtClean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1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 t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051624"/>
              </p:ext>
            </p:extLst>
          </p:nvPr>
        </p:nvGraphicFramePr>
        <p:xfrm>
          <a:off x="4459552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/>
                <a:gridCol w="795310"/>
                <a:gridCol w="901654"/>
                <a:gridCol w="901654"/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770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067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 smtClean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 r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1829267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/>
                <a:gridCol w="795310"/>
                <a:gridCol w="901654"/>
                <a:gridCol w="901654"/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948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463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0825638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/>
                <a:gridCol w="795310"/>
                <a:gridCol w="901654"/>
                <a:gridCol w="901654"/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25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971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7247"/>
            <a:ext cx="8425339" cy="5867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</a:t>
            </a:r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etrics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</a:t>
                </a:r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IN" sz="2000" b="1" dirty="0" smtClean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 smtClean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 smtClean="0"/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Not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applicable</m:t>
                    </m:r>
                  </m:oMath>
                </a14:m>
                <a:endParaRPr lang="en-US" sz="1800" b="0" i="0" dirty="0" smtClean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                     (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  <a:r>
                  <a:rPr lang="en-US" sz="18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</a:p>
              <a:p>
                <a:pPr marL="393192" lvl="1" indent="0">
                  <a:buNone/>
                </a:pP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 smtClean="0">
                    <a:latin typeface="Times New Roman" pitchFamily="18" charset="0"/>
                    <a:cs typeface="Times New Roman" pitchFamily="18" charset="0"/>
                  </a:rPr>
                  <a:t>  = 0</a:t>
                </a:r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2849489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/>
                <a:gridCol w="795310"/>
                <a:gridCol w="901654"/>
                <a:gridCol w="901654"/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3216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1283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Planning for Estimation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415415"/>
            <a:ext cx="8501751" cy="450342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some “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”, building a classifier based on certain principle is called “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learning a classifier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building a classifier and before using it for classification of unseen instance, we have to validate it using some “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pPr lvl="8"/>
            <a:endParaRPr lang="en-US" sz="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Usually training data and test data are outsourced from a large pool of data already available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00" b="1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                                    </a:t>
            </a:r>
            <a:r>
              <a:rPr lang="en-US" sz="1100" b="1" dirty="0" smtClean="0">
                <a:solidFill>
                  <a:srgbClr val="0B5ED7"/>
                </a:solidFill>
                <a:cs typeface="Times New Roman" pitchFamily="18" charset="0"/>
              </a:rPr>
              <a:t>split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0B5ED7"/>
              </a:solidFill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               </a:t>
            </a:r>
            <a:r>
              <a:rPr lang="en-US" sz="1200" b="1" dirty="0" smtClean="0">
                <a:solidFill>
                  <a:srgbClr val="0B5ED7"/>
                </a:solidFill>
                <a:cs typeface="Times New Roman" pitchFamily="18" charset="0"/>
              </a:rPr>
              <a:t>Data set                                                                                                                           Estimation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B5ED7"/>
                </a:solidFill>
                <a:cs typeface="Times New Roman" pitchFamily="18" charset="0"/>
              </a:rPr>
              <a:t> </a:t>
            </a:r>
            <a:r>
              <a:rPr lang="en-US" sz="1200" b="1" dirty="0" smtClean="0">
                <a:solidFill>
                  <a:srgbClr val="0B5ED7"/>
                </a:solidFill>
                <a:cs typeface="Times New Roman" pitchFamily="18" charset="0"/>
              </a:rPr>
              <a:t> 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20140" y="4183380"/>
            <a:ext cx="1638300" cy="1592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764280" y="4013835"/>
            <a:ext cx="815340" cy="7962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A50021"/>
                </a:solidFill>
              </a:rPr>
              <a:t>Training data</a:t>
            </a:r>
            <a:endParaRPr lang="en-IN" sz="900" dirty="0">
              <a:solidFill>
                <a:srgbClr val="A5002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64280" y="5139690"/>
            <a:ext cx="815340" cy="7696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>
                <a:solidFill>
                  <a:schemeClr val="tx1"/>
                </a:solidFill>
              </a:rPr>
              <a:t>Test data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6469380" y="3842385"/>
            <a:ext cx="1158240" cy="967740"/>
          </a:xfrm>
          <a:prstGeom prst="don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b="1" dirty="0" smtClean="0">
                <a:solidFill>
                  <a:srgbClr val="0B5ED7"/>
                </a:solidFill>
              </a:rPr>
              <a:t>Learning technique</a:t>
            </a:r>
            <a:endParaRPr lang="en-IN" sz="900" b="1" dirty="0">
              <a:solidFill>
                <a:srgbClr val="0B5ED7"/>
              </a:solidFill>
            </a:endParaRPr>
          </a:p>
        </p:txBody>
      </p:sp>
      <p:sp>
        <p:nvSpPr>
          <p:cNvPr id="11" name="Cube 10"/>
          <p:cNvSpPr/>
          <p:nvPr/>
        </p:nvSpPr>
        <p:spPr>
          <a:xfrm>
            <a:off x="6553200" y="5093970"/>
            <a:ext cx="990600" cy="81534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b="1" dirty="0" smtClean="0">
                <a:solidFill>
                  <a:schemeClr val="bg1"/>
                </a:solidFill>
              </a:rPr>
              <a:t>CLASSIFIER</a:t>
            </a:r>
            <a:endParaRPr lang="en-IN" sz="800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120140" y="441198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120140" y="457962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20140" y="473964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  <a:endCxn id="7" idx="3"/>
          </p:cNvCxnSpPr>
          <p:nvPr/>
        </p:nvCxnSpPr>
        <p:spPr>
          <a:xfrm>
            <a:off x="1120140" y="497967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20140" y="513969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120140" y="5364480"/>
            <a:ext cx="16383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0140" y="5524500"/>
            <a:ext cx="163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56360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07820" y="4183380"/>
            <a:ext cx="7620" cy="1592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847850" y="418338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068830" y="4172902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5050" y="41757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26030" y="4175760"/>
            <a:ext cx="0" cy="161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905250" y="4003357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69080" y="4013835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32910" y="4008596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415790" y="4013835"/>
            <a:ext cx="0" cy="806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052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576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7576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33197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76750" y="5139690"/>
            <a:ext cx="0" cy="769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64280" y="41729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768090" y="4314824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768090" y="4477702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764280" y="4648200"/>
            <a:ext cx="815340" cy="1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764280" y="52882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68090" y="544068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60470" y="560070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760470" y="5722620"/>
            <a:ext cx="819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58440" y="4993955"/>
            <a:ext cx="335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093720" y="4501515"/>
            <a:ext cx="666750" cy="491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9" idx="1"/>
          </p:cNvCxnSpPr>
          <p:nvPr/>
        </p:nvCxnSpPr>
        <p:spPr>
          <a:xfrm>
            <a:off x="3093720" y="4979669"/>
            <a:ext cx="670560" cy="544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4587240" y="4411980"/>
            <a:ext cx="1882140" cy="5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0" idx="4"/>
          </p:cNvCxnSpPr>
          <p:nvPr/>
        </p:nvCxnSpPr>
        <p:spPr>
          <a:xfrm>
            <a:off x="7048500" y="4810125"/>
            <a:ext cx="0" cy="283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9" idx="3"/>
          </p:cNvCxnSpPr>
          <p:nvPr/>
        </p:nvCxnSpPr>
        <p:spPr>
          <a:xfrm flipV="1">
            <a:off x="4579620" y="5501640"/>
            <a:ext cx="1973580" cy="2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880860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995160" y="5918835"/>
            <a:ext cx="0" cy="240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6652260" y="6158865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95160" y="6158865"/>
            <a:ext cx="2362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050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8" y="302260"/>
            <a:ext cx="8847666" cy="7162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Predictive Accuracy versus TPR and FPR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46200"/>
            <a:ext cx="8425339" cy="49784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strength of characterizing a classifier by its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that they do not depend on the relative size of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he same is also applicable for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1800" i="1" dirty="0" smtClean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and others measures from CM.</a:t>
            </a:r>
          </a:p>
          <a:p>
            <a:pPr lvl="5"/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contrast, the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Predictive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ccuracy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Error Rate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sz="20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 Score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etc. are affected by the relative size of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TNR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are calculated from the different rows of the CM.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On the other hand Predictive Accuracy, etc. are derived from the values in both rows.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This suggests that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FNR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TNR are more effective than </a:t>
            </a:r>
            <a:r>
              <a:rPr lang="en-IN" sz="2000" i="1" dirty="0" smtClean="0">
                <a:latin typeface="Times New Roman" pitchFamily="18" charset="0"/>
                <a:cs typeface="Times New Roman" pitchFamily="18" charset="0"/>
              </a:rPr>
              <a:t>Predictive Accuracy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etc.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90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8077" y="2959948"/>
            <a:ext cx="8425339" cy="748453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800" b="1" dirty="0">
              <a:solidFill>
                <a:srgbClr val="0B5E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288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343747"/>
            <a:ext cx="8425339" cy="74845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Curves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37732"/>
            <a:ext cx="8425339" cy="4986867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ROC is an abbreviation of </a:t>
            </a:r>
            <a:r>
              <a:rPr lang="en-IN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Receiver Operating Characteristic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come from the signal detection theory, developed during World War 2 for analysis of radar images.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the context of classifier, ROC plot is a useful tool to study the behaviour of a classifier or </a:t>
            </a:r>
            <a:r>
              <a:rPr lang="en-IN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comparing two or more classifiers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ROC plot is </a:t>
            </a:r>
            <a:r>
              <a:rPr lang="en-IN" sz="20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two-dimensional graph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where,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X-axis represents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rate (FPR)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Y-axis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represents TP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rate (TPR).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Since, the values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FPR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TPR varies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from 0 to 1 both inclusive, the two axes thus from 0 to 1 only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Each point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(x, y)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on the plot indicating that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FPR has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TPR value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0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03867"/>
            <a:ext cx="8425339" cy="4673600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typical look of ROC plot with few points in it is shown in the following figure.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 the four cornered points are the four extreme cases of classifiers</a:t>
            </a: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000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Identify the four extreme classifiers.</a:t>
            </a: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78050" y="1854197"/>
            <a:ext cx="4648200" cy="282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049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303865"/>
            <a:ext cx="8425339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four points (A, B, C, and D)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TPR = 1, FPR = 0, the ideal model, i.e., the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perfect classifier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no false results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B: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1, the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worst </a:t>
            </a:r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classifier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able to predict a single instance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C: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0,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predicts every instance to be a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an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ultra-conservative classifier</a:t>
            </a:r>
          </a:p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TPR = 1, FPR =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predicts every instance to be a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class,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i.e.,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an 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ultra-liberal classifier</a:t>
            </a:r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693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2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diagonals 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diagonal line joining point C(0,0) and D(1,1) corresponds to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 guessing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Random guessing means that a record is classified as positive (0r negative) with a certain probability</a:t>
            </a: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Suppose, a test set contacting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positive and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500" i="1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negative instances. Suppose, the classifier guesses any instances with probability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Thus, the random classifier is expected to correctly classify </a:t>
            </a:r>
            <a:r>
              <a:rPr lang="en-US" sz="1500" i="1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i="1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positive instances and </a:t>
            </a:r>
            <a:r>
              <a:rPr lang="en-US" sz="1500" i="1" dirty="0" err="1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p.N</a:t>
            </a:r>
            <a:r>
              <a:rPr lang="en-US" sz="1500" baseline="-25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of the negative instances</a:t>
            </a: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Hence,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FPR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sz="15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1500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TPR = FPR</a:t>
            </a:r>
            <a:r>
              <a:rPr lang="en-US" sz="15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, the random classifier results reside on the main diagonals</a:t>
            </a:r>
          </a:p>
          <a:p>
            <a:pPr lvl="2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872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upper diagonal region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All points, which reside on upper-diagonal region are corresponding to classifiers “good” as their TPR is as good as FPR (i.e., FPRs are lower than TPRs)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Here, X is better than Z as X has higher TPR and lower FPR than Z.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we compare X and Y, neither classifier is superior to the other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434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91440"/>
            <a:ext cx="8425339" cy="9525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Interpretation of Different Points in ROC Plot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261531"/>
            <a:ext cx="8425339" cy="5232401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Let us interpret the different points in the ROC plot.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The points on the lower diagonal region 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Lower-diagonal triangle corresponds to the classifiers that are worst than random classifiers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Note: A classifier that is worst than random guessing, simply by reversing its prediction, we can get good results.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W’(0.2, 0.4) is the  better version than W(0.4, 0.2), W’ is a mirror reflection of W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4533" y="1638299"/>
            <a:ext cx="4379384" cy="265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71180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48920"/>
            <a:ext cx="8425339" cy="822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Tuning a Classifier through ROC Plot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81100"/>
            <a:ext cx="8425339" cy="51435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Using ROC plot, we can compare two or more classifiers by their TPR and FPR values and this plot also depicts the trade-off between TPR and FPR of a classifier.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Examining ROC curves can give insights into the best way of tuning parameters of classifier.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For example, in the curve C2, the result is degraded after the point P. Similarly for the observation C1, beyond Q the settings are not acceptable.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043114"/>
            <a:ext cx="4221163" cy="253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271997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3000"/>
            <a:ext cx="8425339" cy="5181600"/>
          </a:xfrm>
        </p:spPr>
        <p:txBody>
          <a:bodyPr/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Two curves C1 and C2 are corresponding to the experiments to choose two classifiers with their parameters. </a:t>
            </a:r>
          </a:p>
          <a:p>
            <a:pPr lvl="7"/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Here, C1 is better than C2 when FPR is less than 0.3. 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However, C2 is better, when FPR is greater than 0.3. </a:t>
            </a:r>
          </a:p>
          <a:p>
            <a:pPr lvl="8"/>
            <a:endParaRPr lang="en-IN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Clearly, neither of these two classifiers dominates the other.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5533" y="3533256"/>
            <a:ext cx="46196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8809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868" y="725468"/>
            <a:ext cx="8425339" cy="62327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Estimation Strategies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797" y="1775460"/>
            <a:ext cx="8501751" cy="4389120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Accuracy and performance measurement should follow a strategy. As the topic is important, many strategies have been advocated so far. Most widely used strategies are</a:t>
            </a:r>
          </a:p>
          <a:p>
            <a:pPr lvl="8"/>
            <a:endParaRPr lang="en-US" sz="800" dirty="0" smtClean="0"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Holdout method</a:t>
            </a:r>
          </a:p>
          <a:p>
            <a:pPr lvl="8"/>
            <a:endParaRPr lang="en-US" sz="800" dirty="0" smtClean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Random subsampling</a:t>
            </a:r>
          </a:p>
          <a:p>
            <a:pPr lvl="8"/>
            <a:endParaRPr lang="en-US" sz="800" dirty="0" smtClean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Cross-validation</a:t>
            </a:r>
          </a:p>
          <a:p>
            <a:pPr lvl="8"/>
            <a:endParaRPr lang="en-US" sz="800" dirty="0" smtClean="0">
              <a:solidFill>
                <a:srgbClr val="A50021"/>
              </a:solidFill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cs typeface="Times New Roman" pitchFamily="18" charset="0"/>
              </a:rPr>
              <a:t>Bootstrap approach</a:t>
            </a: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0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280" y="1117599"/>
            <a:ext cx="8425339" cy="503766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can use the concept of “</a:t>
            </a:r>
            <a:r>
              <a:rPr lang="en-IN" sz="2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area under curve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” (AUC) as a better method to compare two or more classifiers.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a model is perfect, then its AUC = 1.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If a model simply performs random guessing, then its AUC = 0.5</a:t>
            </a:r>
          </a:p>
          <a:p>
            <a:pPr lvl="8"/>
            <a:endParaRPr lang="en-IN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model that is strictly better than other, would have a larger value of AUC than the other.  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Here, C3 is best, and C2 is better than C1 as AUC(C3)&gt;AUC(C2)&gt;AUC(C1).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5" y="242147"/>
            <a:ext cx="8425339" cy="7239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Comparing Classifiers trough ROC Plot </a:t>
            </a:r>
            <a:endParaRPr lang="en-IN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1866" y="3340524"/>
            <a:ext cx="3967163" cy="238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691028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368300"/>
            <a:ext cx="8425339" cy="7162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Quantitative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easure of a Classifier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The concept of ROC plot can be extended to compare quantitatively using Euclidean distance measure.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See the following figure for an explanation.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Here, 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C(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2000" i="1" dirty="0" err="1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i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is a classifier and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denotes the Euclidean distance between the best classifier (0, 1) and C. That is, </a:t>
                </a:r>
              </a:p>
              <a:p>
                <a:pPr algn="ctr"/>
                <a:r>
                  <a:rPr lang="en-IN" sz="2000" dirty="0" smtClean="0"/>
                  <a:t/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/>
                      </a:rPr>
                      <m:t>𝜹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𝑓𝑝𝑟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IN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𝑡𝑝𝑟</m:t>
                            </m:r>
                            <m:r>
                              <a:rPr lang="en-IN" sz="2000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03960"/>
                <a:ext cx="8425339" cy="5120640"/>
              </a:xfrm>
              <a:blipFill rotWithShape="1">
                <a:blip r:embed="rId2"/>
                <a:stretch>
                  <a:fillRect l="-507" t="-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8138" y="2556933"/>
            <a:ext cx="2598245" cy="184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9851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45" y="368300"/>
            <a:ext cx="8425339" cy="71628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Quantitative </a:t>
            </a:r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easure of a Classifier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61532"/>
                <a:ext cx="8425339" cy="506306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The smallest possible value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endParaRPr lang="en-IN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largest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possible values of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IN" sz="20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IN" sz="20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(when (</a:t>
                </a:r>
                <a:r>
                  <a:rPr lang="en-IN" sz="2000" dirty="0" err="1" smtClean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1 and </a:t>
                </a:r>
                <a:r>
                  <a:rPr lang="en-IN" sz="2000" dirty="0" err="1" smtClean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 = 0). 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could 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hypothesise that </a:t>
                </a:r>
                <a:r>
                  <a:rPr lang="en-IN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smaller the value of </a:t>
                </a:r>
                <a14:m>
                  <m:oMath xmlns:m="http://schemas.openxmlformats.org/officeDocument/2006/math">
                    <m:r>
                      <a:rPr lang="en-IN" sz="2000" b="1" i="1">
                        <a:solidFill>
                          <a:srgbClr val="0B5ED7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the better the classifier</a:t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  <m:r>
                      <a:rPr lang="en-IN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is a useful measure, but does not take into account the </a:t>
                </a:r>
                <a:r>
                  <a:rPr lang="en-US" sz="2000" smtClean="0">
                    <a:latin typeface="Times New Roman" pitchFamily="18" charset="0"/>
                    <a:cs typeface="Times New Roman" pitchFamily="18" charset="0"/>
                  </a:rPr>
                  <a:t>relative importance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of true and false positive rates.</a:t>
                </a:r>
              </a:p>
              <a:p>
                <a:pPr lvl="7"/>
                <a:endParaRPr lang="en-US" sz="1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We can specify the relative importance of making TPR as close to 1 and FPR as close 0 by a weight 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between 0 to 1. </a:t>
                </a:r>
              </a:p>
              <a:p>
                <a:pPr lvl="8"/>
                <a:endParaRPr lang="en-IN" sz="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We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can define weighted </a:t>
                </a:r>
                <a14:m>
                  <m:oMath xmlns:m="http://schemas.openxmlformats.org/officeDocument/2006/math">
                    <m:r>
                      <a:rPr lang="en-IN" sz="2000" b="1" i="1">
                        <a:latin typeface="Cambria Math"/>
                      </a:rPr>
                      <m:t>𝜹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(denoted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2000" i="1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2000" dirty="0" smtClean="0">
                    <a:latin typeface="Times New Roman" pitchFamily="18" charset="0"/>
                    <a:cs typeface="Times New Roman" pitchFamily="18" charset="0"/>
                  </a:rPr>
                  <a:t>) as</a:t>
                </a:r>
              </a:p>
              <a:p>
                <a:pPr lvl="5"/>
                <a:endParaRPr lang="en-IN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000" b="1" i="1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IN" sz="2000" i="1">
                              <a:latin typeface="Cambria Math"/>
                            </a:rPr>
                            <m:t>𝑤</m:t>
                          </m:r>
                        </m:sub>
                      </m:sSub>
                      <m:r>
                        <a:rPr lang="en-IN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000" i="1">
                              <a:latin typeface="Cambria Math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IN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𝑤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𝑓𝑝𝑟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i="1">
                              <a:latin typeface="Cambria Math"/>
                            </a:rPr>
                            <m:t>+</m:t>
                          </m:r>
                          <m:r>
                            <a:rPr lang="en-IN" sz="2000" i="1">
                              <a:latin typeface="Cambria Math"/>
                            </a:rPr>
                            <m:t>𝑤</m:t>
                          </m:r>
                          <m:sSup>
                            <m:sSupPr>
                              <m:ctrlPr>
                                <a:rPr lang="en-IN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𝑡𝑝𝑟</m:t>
                              </m:r>
                              <m:r>
                                <a:rPr lang="en-IN" sz="20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  <a:endParaRPr lang="en-IN" sz="2000" dirty="0" smtClean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18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0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it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/>
                </a:r>
                <a:r>
                  <a:rPr lang="en-IN" sz="1800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i.e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., FP Rate.</a:t>
                </a:r>
              </a:p>
              <a:p>
                <a:pPr lvl="8"/>
                <a:endParaRPr lang="en-IN" sz="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IN" sz="1800" i="1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it reduces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IN" sz="1800" b="1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IN" sz="1800" i="1">
                            <a:solidFill>
                              <a:srgbClr val="0B5ED7"/>
                            </a:solidFill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= 1 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– </a:t>
                </a:r>
                <a:r>
                  <a:rPr lang="en-IN" sz="1800" dirty="0" err="1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, i.e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., </a:t>
                </a:r>
                <a:r>
                  <a:rPr lang="en-IN" sz="18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we are only interested to maximizing </a:t>
                </a:r>
                <a:r>
                  <a:rPr lang="en-IN" sz="1800" dirty="0" smtClean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 Rate.</a:t>
                </a:r>
                <a:endParaRPr lang="en-IN" sz="18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61532"/>
                <a:ext cx="8425339" cy="5063067"/>
              </a:xfrm>
              <a:blipFill rotWithShape="1">
                <a:blip r:embed="rId2"/>
                <a:stretch>
                  <a:fillRect l="-724" t="-1205" b="-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716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31" y="124461"/>
            <a:ext cx="8425339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10780" y="2928512"/>
            <a:ext cx="8506500" cy="2227148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BD0D9"/>
              </a:buClr>
            </a:pPr>
            <a:r>
              <a:rPr lang="en-US" dirty="0" smtClean="0">
                <a:solidFill>
                  <a:prstClr val="black"/>
                </a:solidFill>
              </a:rPr>
              <a:t>The detail material related to this lecture can be found in</a:t>
            </a:r>
          </a:p>
          <a:p>
            <a:pPr>
              <a:buClr>
                <a:srgbClr val="0BD0D9"/>
              </a:buClr>
            </a:pPr>
            <a:endParaRPr lang="en-US" dirty="0" smtClean="0">
              <a:solidFill>
                <a:prstClr val="black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IN" dirty="0">
                <a:solidFill>
                  <a:srgbClr val="073C8B"/>
                </a:solidFill>
              </a:rPr>
              <a:t>Data Mining: Concepts and Techniques, </a:t>
            </a:r>
            <a:r>
              <a:rPr lang="en-IN" dirty="0" smtClean="0">
                <a:solidFill>
                  <a:srgbClr val="073C8B"/>
                </a:solidFill>
              </a:rPr>
              <a:t>(3</a:t>
            </a:r>
            <a:r>
              <a:rPr lang="en-IN" baseline="30000" dirty="0" smtClean="0">
                <a:solidFill>
                  <a:srgbClr val="073C8B"/>
                </a:solidFill>
              </a:rPr>
              <a:t>rd</a:t>
            </a:r>
            <a:r>
              <a:rPr lang="en-IN" dirty="0" smtClean="0">
                <a:solidFill>
                  <a:srgbClr val="073C8B"/>
                </a:solidFill>
              </a:rPr>
              <a:t> </a:t>
            </a:r>
            <a:r>
              <a:rPr lang="en-IN" dirty="0" err="1" smtClean="0">
                <a:solidFill>
                  <a:srgbClr val="073C8B"/>
                </a:solidFill>
              </a:rPr>
              <a:t>Edn</a:t>
            </a:r>
            <a:r>
              <a:rPr lang="en-IN" dirty="0">
                <a:solidFill>
                  <a:srgbClr val="073C8B"/>
                </a:solidFill>
              </a:rPr>
              <a:t>.), </a:t>
            </a:r>
            <a:r>
              <a:rPr lang="en-IN" dirty="0" err="1">
                <a:solidFill>
                  <a:srgbClr val="073C8B"/>
                </a:solidFill>
              </a:rPr>
              <a:t>Jiawei</a:t>
            </a:r>
            <a:r>
              <a:rPr lang="en-IN" dirty="0">
                <a:solidFill>
                  <a:srgbClr val="073C8B"/>
                </a:solidFill>
              </a:rPr>
              <a:t> Han</a:t>
            </a:r>
            <a:r>
              <a:rPr lang="en-IN" dirty="0" smtClean="0">
                <a:solidFill>
                  <a:srgbClr val="073C8B"/>
                </a:solidFill>
              </a:rPr>
              <a:t>, </a:t>
            </a:r>
            <a:r>
              <a:rPr lang="en-IN" dirty="0" err="1" smtClean="0">
                <a:solidFill>
                  <a:srgbClr val="073C8B"/>
                </a:solidFill>
              </a:rPr>
              <a:t>Micheline</a:t>
            </a:r>
            <a:r>
              <a:rPr lang="en-IN" dirty="0" smtClean="0">
                <a:solidFill>
                  <a:srgbClr val="073C8B"/>
                </a:solidFill>
              </a:rPr>
              <a:t> </a:t>
            </a:r>
            <a:r>
              <a:rPr lang="en-IN" dirty="0" err="1">
                <a:solidFill>
                  <a:srgbClr val="073C8B"/>
                </a:solidFill>
              </a:rPr>
              <a:t>Kamber</a:t>
            </a:r>
            <a:r>
              <a:rPr lang="en-IN" dirty="0">
                <a:solidFill>
                  <a:srgbClr val="073C8B"/>
                </a:solidFill>
              </a:rPr>
              <a:t>, </a:t>
            </a:r>
            <a:r>
              <a:rPr lang="en-IN" dirty="0">
                <a:solidFill>
                  <a:prstClr val="black"/>
                </a:solidFill>
              </a:rPr>
              <a:t>Morgan Kaufmann</a:t>
            </a:r>
            <a:r>
              <a:rPr lang="en-IN" dirty="0" smtClean="0">
                <a:solidFill>
                  <a:srgbClr val="073C8B"/>
                </a:solidFill>
              </a:rPr>
              <a:t>, 2015.</a:t>
            </a: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endParaRPr lang="en-US" dirty="0">
              <a:solidFill>
                <a:srgbClr val="073C8B"/>
              </a:solidFill>
            </a:endParaRPr>
          </a:p>
          <a:p>
            <a:pPr marL="393192" lvl="1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srgbClr val="073C8B"/>
                </a:solidFill>
              </a:rPr>
              <a:t>Introduction to Data </a:t>
            </a:r>
            <a:r>
              <a:rPr lang="en-US" dirty="0" smtClean="0">
                <a:solidFill>
                  <a:srgbClr val="073C8B"/>
                </a:solidFill>
              </a:rPr>
              <a:t>Mining</a:t>
            </a:r>
            <a:r>
              <a:rPr lang="en-US" dirty="0">
                <a:solidFill>
                  <a:srgbClr val="073C8B"/>
                </a:solidFill>
              </a:rPr>
              <a:t>, Pang-</a:t>
            </a:r>
            <a:r>
              <a:rPr lang="en-US" dirty="0" err="1">
                <a:solidFill>
                  <a:srgbClr val="073C8B"/>
                </a:solidFill>
              </a:rPr>
              <a:t>Ning</a:t>
            </a:r>
            <a:r>
              <a:rPr lang="en-US" dirty="0">
                <a:solidFill>
                  <a:srgbClr val="073C8B"/>
                </a:solidFill>
              </a:rPr>
              <a:t> Tan, </a:t>
            </a:r>
            <a:r>
              <a:rPr lang="en-US" dirty="0" smtClean="0">
                <a:solidFill>
                  <a:srgbClr val="073C8B"/>
                </a:solidFill>
              </a:rPr>
              <a:t> Michael </a:t>
            </a:r>
            <a:r>
              <a:rPr lang="en-US" dirty="0">
                <a:solidFill>
                  <a:srgbClr val="073C8B"/>
                </a:solidFill>
              </a:rPr>
              <a:t>Steinbach, </a:t>
            </a:r>
            <a:r>
              <a:rPr lang="en-US" dirty="0" smtClean="0">
                <a:solidFill>
                  <a:srgbClr val="073C8B"/>
                </a:solidFill>
              </a:rPr>
              <a:t>and </a:t>
            </a:r>
            <a:r>
              <a:rPr lang="en-US" dirty="0" err="1" smtClean="0">
                <a:solidFill>
                  <a:srgbClr val="073C8B"/>
                </a:solidFill>
              </a:rPr>
              <a:t>Vipin</a:t>
            </a:r>
            <a:r>
              <a:rPr lang="en-US" dirty="0" smtClean="0">
                <a:solidFill>
                  <a:srgbClr val="073C8B"/>
                </a:solidFill>
              </a:rPr>
              <a:t> </a:t>
            </a:r>
            <a:r>
              <a:rPr lang="en-US" dirty="0">
                <a:solidFill>
                  <a:srgbClr val="073C8B"/>
                </a:solidFill>
              </a:rPr>
              <a:t>Kumar, </a:t>
            </a:r>
            <a:r>
              <a:rPr lang="en-US" dirty="0" smtClean="0">
                <a:solidFill>
                  <a:srgbClr val="073C8B"/>
                </a:solidFill>
              </a:rPr>
              <a:t> Addison-Wesley, 2014</a:t>
            </a:r>
            <a:endParaRPr lang="en-US" dirty="0">
              <a:solidFill>
                <a:srgbClr val="073C8B"/>
              </a:solidFill>
            </a:endParaRPr>
          </a:p>
          <a:p>
            <a:pPr marL="0" indent="0">
              <a:buClr>
                <a:srgbClr val="0BD0D9"/>
              </a:buClr>
              <a:buFont typeface="Wingdings 2"/>
              <a:buNone/>
            </a:pPr>
            <a:r>
              <a:rPr lang="en-US" dirty="0">
                <a:solidFill>
                  <a:prstClr val="black"/>
                </a:solidFill>
              </a:rPr>
              <a:t>	</a:t>
            </a:r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0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6" y="2420888"/>
            <a:ext cx="8425339" cy="93610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 smtClean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 smtClean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2248" y="4788914"/>
            <a:ext cx="7381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IN" dirty="0" smtClean="0">
                <a:solidFill>
                  <a:srgbClr val="7CCA62">
                    <a:lumMod val="50000"/>
                  </a:srgbClr>
                </a:solidFill>
              </a:rPr>
              <a:t>You may post your question(s) at the “Discussion Forum” maintained in the course Web page!</a:t>
            </a:r>
            <a:endParaRPr lang="en-IN" dirty="0">
              <a:solidFill>
                <a:srgbClr val="7CCA6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35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Holdout Method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459" y="1638300"/>
            <a:ext cx="8173002" cy="403098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is a basic concept of estimating a prediction.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Given a dataset, it is partitioned into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two disjoint sets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training set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testing set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Classifier is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based on the training set and get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evaluated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testing set.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Proportion of training and testing sets is at the discretion of analyst; typically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1:1 or 2:1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there is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trade-off between these sizes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these two sets.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the training set is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too large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model may be good enough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but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estimation may be less reliable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due to small testing set and vice-versa.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686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106523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Random Subsampling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760220"/>
            <a:ext cx="7792002" cy="3832860"/>
          </a:xfrm>
        </p:spPr>
        <p:txBody>
          <a:bodyPr>
            <a:noAutofit/>
          </a:bodyPr>
          <a:lstStyle/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 variation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Holdout method to overcome the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drawback of over-presenting a class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one set thus under-presenting it in the other set and vice-versa.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this method,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Holdout method is repeated </a:t>
            </a:r>
            <a:r>
              <a:rPr lang="en-US" sz="1800" b="1" i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 times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in each time, two </a:t>
            </a:r>
            <a:r>
              <a:rPr lang="en-US" sz="1800" b="1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disjoint sets are chosen at random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 predefined sizes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Overall estimation is taken </a:t>
            </a:r>
            <a:r>
              <a:rPr lang="en-US" sz="18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as the average of estimations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obtained from each iteration.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7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260648"/>
            <a:ext cx="8425339" cy="92807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Cross-Validation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9" y="1463040"/>
            <a:ext cx="7639602" cy="390906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drawback of Random subsampling is, </a:t>
            </a:r>
            <a:r>
              <a:rPr lang="en-US" sz="2000" dirty="0" smtClean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it does not have control over the number of times each tuple is used for training and testing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7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Cross-validation is proposed to overcome this problem.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variations in the cross-validation method.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k-fold cross-validation </a:t>
            </a:r>
          </a:p>
          <a:p>
            <a:pPr lvl="8"/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i="1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-fold cross-validation</a:t>
            </a: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 </a:t>
            </a: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30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</TotalTime>
  <Words>3330</Words>
  <Application>Microsoft Office PowerPoint</Application>
  <PresentationFormat>Custom</PresentationFormat>
  <Paragraphs>805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Flow</vt:lpstr>
      <vt:lpstr>1_Flow</vt:lpstr>
      <vt:lpstr>2_Flow</vt:lpstr>
      <vt:lpstr>Data Analytics (CS40003)</vt:lpstr>
      <vt:lpstr>Topics Covered in this Presentation</vt:lpstr>
      <vt:lpstr>Introduction</vt:lpstr>
      <vt:lpstr>Slide 4</vt:lpstr>
      <vt:lpstr>Planning for Estimation</vt:lpstr>
      <vt:lpstr>Estimation Strategies</vt:lpstr>
      <vt:lpstr>Holdout Method</vt:lpstr>
      <vt:lpstr>Random Subsampling</vt:lpstr>
      <vt:lpstr>Cross-Validation</vt:lpstr>
      <vt:lpstr>k-fold Cross-Validation</vt:lpstr>
      <vt:lpstr>N-fold Cross-Validation</vt:lpstr>
      <vt:lpstr>N-fold Cross-Validation : Issue</vt:lpstr>
      <vt:lpstr>Bootstrap Method</vt:lpstr>
      <vt:lpstr>Bootstrap Method</vt:lpstr>
      <vt:lpstr>Bootstrap Method : Implication</vt:lpstr>
      <vt:lpstr>Slide 16</vt:lpstr>
      <vt:lpstr>Accuracy Estimation</vt:lpstr>
      <vt:lpstr>Accuracy : True and Predictive</vt:lpstr>
      <vt:lpstr>Predictive Accuracy</vt:lpstr>
      <vt:lpstr>Predictive Accuracy</vt:lpstr>
      <vt:lpstr>Error Estimation using Loss Functions</vt:lpstr>
      <vt:lpstr>Error Estimation using Loss Functions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Statistical Estimation using Confidence Level</vt:lpstr>
      <vt:lpstr>Slide 29</vt:lpstr>
      <vt:lpstr>Performance Estimation of a Classifier</vt:lpstr>
      <vt:lpstr>Performance Estimation of a Classifier</vt:lpstr>
      <vt:lpstr>Confusion Matrix</vt:lpstr>
      <vt:lpstr>Confusion Matrix</vt:lpstr>
      <vt:lpstr>Confusion Matrix</vt:lpstr>
      <vt:lpstr>Confusion Matrix for Multiclass Classifier</vt:lpstr>
      <vt:lpstr>Confusion Matrix for Multiclass Classifier</vt:lpstr>
      <vt:lpstr>Confusion Matrix for Multiclass Classifier</vt:lpstr>
      <vt:lpstr>Performance Evaluation Metrics </vt:lpstr>
      <vt:lpstr>Performance Evaluation Metrics</vt:lpstr>
      <vt:lpstr>Performance Evaluation Metrics</vt:lpstr>
      <vt:lpstr>Performance Evaluation Metrics</vt:lpstr>
      <vt:lpstr>Performance Evaluation Metrics</vt:lpstr>
      <vt:lpstr>Predictive Accuracy (ε)</vt:lpstr>
      <vt:lpstr> </vt:lpstr>
      <vt:lpstr>Accuracy, Sensitivity and Specificity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  <vt:lpstr>Predictive Accuracy versus TPR and FPR</vt:lpstr>
      <vt:lpstr>Slide 51</vt:lpstr>
      <vt:lpstr>ROC Curves</vt:lpstr>
      <vt:lpstr>ROC Plot</vt:lpstr>
      <vt:lpstr>Interpretation of Different Points in ROC Plot</vt:lpstr>
      <vt:lpstr>Interpretation of Different Points in ROC Plot</vt:lpstr>
      <vt:lpstr>Interpretation of Different Points in ROC Plot</vt:lpstr>
      <vt:lpstr>Interpretation of Different Points in ROC Plot</vt:lpstr>
      <vt:lpstr>Tuning a Classifier through ROC Plot</vt:lpstr>
      <vt:lpstr>Comparing Classifiers trough ROC Plot </vt:lpstr>
      <vt:lpstr>Comparing Classifiers trough ROC Plot </vt:lpstr>
      <vt:lpstr>A Quantitative Measure of a Classifier</vt:lpstr>
      <vt:lpstr>A Quantitative Measure of a Classifier</vt:lpstr>
      <vt:lpstr>Reference</vt:lpstr>
      <vt:lpstr>Slide 64</vt:lpstr>
    </vt:vector>
  </TitlesOfParts>
  <Company>by adguard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Shikhar</cp:lastModifiedBy>
  <cp:revision>995</cp:revision>
  <dcterms:created xsi:type="dcterms:W3CDTF">2016-07-28T11:27:44Z</dcterms:created>
  <dcterms:modified xsi:type="dcterms:W3CDTF">2021-01-12T11:54:54Z</dcterms:modified>
</cp:coreProperties>
</file>