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4"/>
  </p:notesMasterIdLst>
  <p:sldIdLst>
    <p:sldId id="674" r:id="rId2"/>
    <p:sldId id="1050" r:id="rId3"/>
    <p:sldId id="1053" r:id="rId4"/>
    <p:sldId id="1052" r:id="rId5"/>
    <p:sldId id="961" r:id="rId6"/>
    <p:sldId id="1054" r:id="rId7"/>
    <p:sldId id="963" r:id="rId8"/>
    <p:sldId id="964" r:id="rId9"/>
    <p:sldId id="1055" r:id="rId10"/>
    <p:sldId id="1115" r:id="rId11"/>
    <p:sldId id="1116" r:id="rId12"/>
    <p:sldId id="1117" r:id="rId13"/>
    <p:sldId id="1118" r:id="rId14"/>
    <p:sldId id="1122" r:id="rId15"/>
    <p:sldId id="1123" r:id="rId16"/>
    <p:sldId id="1121" r:id="rId17"/>
    <p:sldId id="1026" r:id="rId18"/>
    <p:sldId id="1033" r:id="rId19"/>
    <p:sldId id="1027" r:id="rId20"/>
    <p:sldId id="1034" r:id="rId21"/>
    <p:sldId id="1028" r:id="rId22"/>
    <p:sldId id="1030" r:id="rId23"/>
    <p:sldId id="1029" r:id="rId24"/>
    <p:sldId id="1031" r:id="rId25"/>
    <p:sldId id="1032" r:id="rId26"/>
    <p:sldId id="1124" r:id="rId27"/>
    <p:sldId id="1125" r:id="rId28"/>
    <p:sldId id="1126" r:id="rId29"/>
    <p:sldId id="1127" r:id="rId30"/>
    <p:sldId id="1128" r:id="rId31"/>
    <p:sldId id="1129" r:id="rId32"/>
    <p:sldId id="1130" r:id="rId33"/>
    <p:sldId id="1131" r:id="rId34"/>
    <p:sldId id="1132" r:id="rId35"/>
    <p:sldId id="1133" r:id="rId36"/>
    <p:sldId id="1134" r:id="rId37"/>
    <p:sldId id="1135" r:id="rId38"/>
    <p:sldId id="1136" r:id="rId39"/>
    <p:sldId id="1137" r:id="rId40"/>
    <p:sldId id="1138" r:id="rId41"/>
    <p:sldId id="1139" r:id="rId42"/>
    <p:sldId id="1140" r:id="rId43"/>
    <p:sldId id="1141" r:id="rId44"/>
    <p:sldId id="1142" r:id="rId45"/>
    <p:sldId id="1143" r:id="rId46"/>
    <p:sldId id="1144" r:id="rId47"/>
    <p:sldId id="1145" r:id="rId48"/>
    <p:sldId id="1094" r:id="rId49"/>
    <p:sldId id="1095" r:id="rId50"/>
    <p:sldId id="1096" r:id="rId51"/>
    <p:sldId id="1097" r:id="rId52"/>
    <p:sldId id="1098" r:id="rId53"/>
    <p:sldId id="1099" r:id="rId54"/>
    <p:sldId id="1100" r:id="rId55"/>
    <p:sldId id="1101" r:id="rId56"/>
    <p:sldId id="1102" r:id="rId57"/>
    <p:sldId id="1103" r:id="rId58"/>
    <p:sldId id="1104" r:id="rId59"/>
    <p:sldId id="1105" r:id="rId60"/>
    <p:sldId id="1106" r:id="rId61"/>
    <p:sldId id="1107" r:id="rId62"/>
    <p:sldId id="1108" r:id="rId63"/>
    <p:sldId id="1109" r:id="rId64"/>
    <p:sldId id="1110" r:id="rId65"/>
    <p:sldId id="1111" r:id="rId66"/>
    <p:sldId id="1112" r:id="rId67"/>
    <p:sldId id="1113" r:id="rId68"/>
    <p:sldId id="999" r:id="rId69"/>
    <p:sldId id="1000" r:id="rId70"/>
    <p:sldId id="1001" r:id="rId71"/>
    <p:sldId id="1002" r:id="rId72"/>
    <p:sldId id="100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3" autoAdjust="0"/>
    <p:restoredTop sz="94127" autoAdjust="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A115F3-6CFC-4271-9FFA-46BA3C27658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117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74C2FA-4079-450A-A386-1AB30042C8D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827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86B3F9-2429-4271-B216-2B2102323E7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3197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B735D9-FCD4-4B3F-80AD-D12D13C4B1B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313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31B2A0-CBC7-48A1-89FA-6331D065E53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0718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491B2B-60AD-42C3-A8CF-AEDCA5828F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4677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FEDF0C-E8C8-4C05-B31F-057C9F95D67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07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31B2A0-CBC7-48A1-89FA-6331D065E53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8367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06820C-F5D6-444E-8DBA-4EFB7022E6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5645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12DDA0-CAC0-4EDF-B5EF-936F2B8681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26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8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EEC45A-8538-46C2-B7DE-07CB2A4460D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379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0E5D4-9AA7-4051-B0E2-F429A178F125}" type="slidenum">
              <a:rPr lang="en-US"/>
              <a:pPr/>
              <a:t>46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6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16626-9A52-4A60-8C92-FBD249C02E49}" type="slidenum">
              <a:rPr lang="en-US"/>
              <a:pPr/>
              <a:t>50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85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8E735-CE3C-417B-9357-EF60D6B94B33}" type="slidenum">
              <a:rPr lang="en-US"/>
              <a:pPr/>
              <a:t>51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568" y="686474"/>
            <a:ext cx="4938864" cy="3428114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5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30AC1-272C-4DC4-8237-5AFCD5028491}" type="slidenum">
              <a:rPr lang="en-US"/>
              <a:pPr/>
              <a:t>52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568" y="686474"/>
            <a:ext cx="4938864" cy="3428114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06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69054-6926-42C8-8972-EF81A9AAE838}" type="slidenum">
              <a:rPr lang="en-US"/>
              <a:pPr/>
              <a:t>53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568" y="686474"/>
            <a:ext cx="4938864" cy="3428114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DB6C0-F2C7-413F-B0A6-F930AFE6E276}" type="slidenum">
              <a:rPr lang="en-US"/>
              <a:pPr/>
              <a:t>54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5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C2D35-BAD8-4BE0-9F1E-AC8F70FD5D93}" type="slidenum">
              <a:rPr lang="en-US"/>
              <a:pPr/>
              <a:t>56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568" y="686474"/>
            <a:ext cx="4938864" cy="3426695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050" y="4341522"/>
            <a:ext cx="5033901" cy="41160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6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F6DD6-79B9-4337-9EA8-9E4AF13C7B92}" type="slidenum">
              <a:rPr lang="en-US"/>
              <a:pPr/>
              <a:t>57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9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43AAA-B2BF-4A9F-9BD3-066B8B252E2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9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019E2-4606-4A0D-A85C-153E7409BDB7}" type="slidenum">
              <a:rPr lang="en-US"/>
              <a:pPr/>
              <a:t>5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7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C1255-4E4F-4114-A0E9-1049DC7C2E2E}" type="slidenum">
              <a:rPr lang="en-US"/>
              <a:pPr/>
              <a:t>69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9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19DF7-C501-4D9A-8DE0-B1871DF239DE}" type="slidenum">
              <a:rPr lang="en-US"/>
              <a:pPr/>
              <a:t>70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568" y="686474"/>
            <a:ext cx="4938864" cy="3428114"/>
          </a:xfrm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F7AD4-5DC1-430B-9CAA-DB14AFFF31B3}" type="slidenum">
              <a:rPr lang="en-US"/>
              <a:pPr/>
              <a:t>71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568" y="686474"/>
            <a:ext cx="4938864" cy="3428114"/>
          </a:xfrm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201BE-5C51-48BB-8D8B-C06D3023E504}" type="slidenum">
              <a:rPr lang="en-US"/>
              <a:pPr/>
              <a:t>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74C2FA-4079-450A-A386-1AB30042C8D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9945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E33EF-63FA-476C-8620-A6656EA74F58}" type="slidenum">
              <a:rPr lang="en-US"/>
              <a:pPr/>
              <a:t>27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6E06-720A-4E52-A523-056E7D1CE4F4}" type="slidenum">
              <a:rPr lang="en-US"/>
              <a:pPr/>
              <a:t>28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2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86B4F-3536-4E57-959F-A850A8E2CDC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784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CS-409: </a:t>
            </a:r>
            <a:r>
              <a:rPr lang="el-GR" dirty="0" err="1" smtClean="0"/>
              <a:t>Αντικειμενοστρεφής</a:t>
            </a:r>
            <a:r>
              <a:rPr lang="el-GR" dirty="0" smtClean="0"/>
              <a:t> </a:t>
            </a:r>
            <a:r>
              <a:rPr lang="el-GR" dirty="0" err="1" smtClean="0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png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8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45.wmf"/><Relationship Id="rId10" Type="http://schemas.openxmlformats.org/officeDocument/2006/relationships/image" Target="../media/image5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8.png"/><Relationship Id="rId11" Type="http://schemas.openxmlformats.org/officeDocument/2006/relationships/image" Target="../media/image56.png"/><Relationship Id="rId5" Type="http://schemas.openxmlformats.org/officeDocument/2006/relationships/image" Target="../media/image47.wmf"/><Relationship Id="rId15" Type="http://schemas.openxmlformats.org/officeDocument/2006/relationships/image" Target="../media/image60.png"/><Relationship Id="rId10" Type="http://schemas.openxmlformats.org/officeDocument/2006/relationships/image" Target="../media/image5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51.png"/><Relationship Id="rId1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71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2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22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LECTURE 12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Link Analysis Ranking</a:t>
            </a:r>
            <a:endParaRPr lang="el-GR" b="1" dirty="0" smtClean="0"/>
          </a:p>
          <a:p>
            <a:r>
              <a:rPr lang="en-US" b="1" dirty="0" smtClean="0"/>
              <a:t>PageRank -- Random walks</a:t>
            </a:r>
          </a:p>
          <a:p>
            <a:r>
              <a:rPr lang="en-US" b="1" dirty="0" smtClean="0"/>
              <a:t>HITS</a:t>
            </a:r>
          </a:p>
        </p:txBody>
      </p:sp>
    </p:spTree>
    <p:extLst>
      <p:ext uri="{BB962C8B-B14F-4D97-AF65-F5344CB8AC3E}">
        <p14:creationId xmlns:p14="http://schemas.microsoft.com/office/powerpoint/2010/main" val="18150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394041"/>
                <a:ext cx="7560840" cy="532373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300" dirty="0" smtClean="0">
                    <a:solidFill>
                      <a:srgbClr val="009900"/>
                    </a:solidFill>
                  </a:rPr>
                  <a:t>Good</a:t>
                </a:r>
                <a:r>
                  <a:rPr lang="en-US" sz="3300" dirty="0"/>
                  <a:t> authorities should be pointed by </a:t>
                </a:r>
                <a:r>
                  <a:rPr lang="en-US" sz="3300" dirty="0">
                    <a:solidFill>
                      <a:srgbClr val="009900"/>
                    </a:solidFill>
                  </a:rPr>
                  <a:t>good</a:t>
                </a:r>
                <a:r>
                  <a:rPr lang="en-US" sz="3300" dirty="0"/>
                  <a:t> authorities</a:t>
                </a:r>
              </a:p>
              <a:p>
                <a:pPr lvl="1"/>
                <a:r>
                  <a:rPr lang="en-US" dirty="0"/>
                  <a:t>The value of a </a:t>
                </a:r>
                <a:r>
                  <a:rPr lang="en-US" dirty="0" smtClean="0"/>
                  <a:t>node is </a:t>
                </a:r>
                <a:r>
                  <a:rPr lang="en-US" dirty="0"/>
                  <a:t>the value of the </a:t>
                </a:r>
                <a:r>
                  <a:rPr lang="en-US" dirty="0" smtClean="0"/>
                  <a:t>nodes that point to it.</a:t>
                </a:r>
                <a:endParaRPr lang="en-US" sz="3900" dirty="0"/>
              </a:p>
              <a:p>
                <a:r>
                  <a:rPr lang="en-US" sz="3300" dirty="0"/>
                  <a:t>How do we implement that?</a:t>
                </a:r>
              </a:p>
              <a:p>
                <a:pPr lvl="1"/>
                <a:r>
                  <a:rPr lang="en-US" dirty="0" smtClean="0"/>
                  <a:t>Assume that we have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 unit of authority</a:t>
                </a:r>
                <a:r>
                  <a:rPr lang="en-US" dirty="0" smtClean="0"/>
                  <a:t> to distribute to all nodes.</a:t>
                </a:r>
              </a:p>
              <a:p>
                <a:pPr lvl="2"/>
                <a:r>
                  <a:rPr lang="en-US" dirty="0" smtClean="0"/>
                  <a:t>Initially each node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amount of authority</a:t>
                </a:r>
              </a:p>
              <a:p>
                <a:pPr lvl="1"/>
                <a:r>
                  <a:rPr lang="en-US" dirty="0" smtClean="0"/>
                  <a:t>Each node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distributes</a:t>
                </a:r>
                <a:r>
                  <a:rPr lang="en-US" dirty="0" smtClean="0"/>
                  <a:t> the authority value they have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 their neighbors</a:t>
                </a:r>
              </a:p>
              <a:p>
                <a:pPr lvl="1"/>
                <a:r>
                  <a:rPr lang="en-US" dirty="0" smtClean="0"/>
                  <a:t>The authority value of each node is the sum of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authority fractions </a:t>
                </a:r>
                <a:r>
                  <a:rPr lang="en-US" dirty="0" smtClean="0"/>
                  <a:t>it collects from its neighbors.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394041"/>
                <a:ext cx="7560840" cy="5323730"/>
              </a:xfrm>
              <a:blipFill rotWithShape="0">
                <a:blip r:embed="rId2"/>
                <a:stretch>
                  <a:fillRect l="-1371" t="-3322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40742" y="5877272"/>
                <a:ext cx="3703258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PageRank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value</a:t>
                </a:r>
                <a:r>
                  <a:rPr lang="en-US" sz="2000" dirty="0" smtClean="0"/>
                  <a:t> of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742" y="5877272"/>
                <a:ext cx="3703258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6061" r="-790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40742" y="6359934"/>
            <a:ext cx="203664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Recursive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01" y="4822380"/>
            <a:ext cx="8216199" cy="1785610"/>
          </a:xfrm>
        </p:spPr>
        <p:txBody>
          <a:bodyPr>
            <a:normAutofit/>
          </a:bodyPr>
          <a:lstStyle/>
          <a:p>
            <a:r>
              <a:rPr lang="en-US" dirty="0" smtClean="0"/>
              <a:t>Solving the system of equations we get the authority values for the nodes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dirty="0"/>
              <a:t> </a:t>
            </a:r>
            <a:r>
              <a:rPr lang="en-US" b="1" dirty="0" smtClean="0"/>
              <a:t>= ½ 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w</a:t>
            </a:r>
            <a:r>
              <a:rPr lang="en-US" b="1" dirty="0" smtClean="0"/>
              <a:t> = ¼  </a:t>
            </a:r>
            <a:r>
              <a:rPr lang="en-US" b="1" dirty="0">
                <a:solidFill>
                  <a:srgbClr val="92D050"/>
                </a:solidFill>
              </a:rPr>
              <a:t>w</a:t>
            </a:r>
            <a:r>
              <a:rPr lang="en-US" b="1" dirty="0"/>
              <a:t> </a:t>
            </a:r>
            <a:r>
              <a:rPr lang="en-US" b="1" dirty="0" smtClean="0"/>
              <a:t>= ¼ 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611560" y="3619725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65822" y="3619725"/>
            <a:ext cx="685800" cy="685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560" y="1817621"/>
            <a:ext cx="6858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" idx="0"/>
            <a:endCxn id="6" idx="4"/>
          </p:cNvCxnSpPr>
          <p:nvPr/>
        </p:nvCxnSpPr>
        <p:spPr>
          <a:xfrm flipV="1">
            <a:off x="954460" y="2503421"/>
            <a:ext cx="0" cy="111630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6"/>
            <a:endCxn id="5" idx="2"/>
          </p:cNvCxnSpPr>
          <p:nvPr/>
        </p:nvCxnSpPr>
        <p:spPr>
          <a:xfrm>
            <a:off x="1297360" y="3962625"/>
            <a:ext cx="136846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2359" y="434388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26621" y="434388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2359" y="14456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80112" y="2218389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rgbClr val="00B0F0"/>
                </a:solidFill>
              </a:rPr>
              <a:t>w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rgbClr val="92D050"/>
                </a:solidFill>
              </a:rPr>
              <a:t>w</a:t>
            </a:r>
            <a:r>
              <a:rPr lang="en-US" sz="2400" b="1" dirty="0" smtClean="0"/>
              <a:t> = 1 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580112" y="2708533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dirty="0" smtClean="0"/>
              <a:t> =  </a:t>
            </a:r>
            <a:r>
              <a:rPr lang="en-US" sz="2400" b="1" dirty="0" smtClean="0">
                <a:solidFill>
                  <a:srgbClr val="00B0F0"/>
                </a:solidFill>
              </a:rPr>
              <a:t>w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rgbClr val="92D050"/>
                </a:solidFill>
              </a:rPr>
              <a:t>w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580112" y="3170198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w </a:t>
            </a:r>
            <a:r>
              <a:rPr lang="en-US" sz="2400" b="1" dirty="0" smtClean="0"/>
              <a:t>= ½ </a:t>
            </a:r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80112" y="3644805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w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/>
              <a:t>= ½ </a:t>
            </a:r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7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</a:p>
        </p:txBody>
      </p:sp>
      <p:sp>
        <p:nvSpPr>
          <p:cNvPr id="5130" name="Text Box 35"/>
          <p:cNvSpPr txBox="1">
            <a:spLocks noChangeArrowheads="1"/>
          </p:cNvSpPr>
          <p:nvPr/>
        </p:nvSpPr>
        <p:spPr bwMode="auto">
          <a:xfrm>
            <a:off x="823912" y="2447413"/>
            <a:ext cx="2714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0C612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0C612"/>
                </a:solidFill>
                <a:latin typeface="Calibri" pitchFamily="34" charset="0"/>
              </a:rPr>
              <a:t>1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= 1/3 </a:t>
            </a:r>
            <a:r>
              <a:rPr lang="en-US" sz="2400" dirty="0" err="1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008000"/>
                </a:solidFill>
                <a:latin typeface="Calibri" pitchFamily="34" charset="0"/>
              </a:rPr>
              <a:t>4</a:t>
            </a:r>
            <a:r>
              <a:rPr lang="en-US" sz="2400" baseline="-250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+ 1/2 </a:t>
            </a:r>
            <a:r>
              <a:rPr lang="en-US" sz="2400" dirty="0" err="1" smtClean="0">
                <a:solidFill>
                  <a:srgbClr val="FF00FF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F00FF"/>
                </a:solidFill>
                <a:latin typeface="Calibri" pitchFamily="34" charset="0"/>
              </a:rPr>
              <a:t>5</a:t>
            </a:r>
            <a:endParaRPr lang="en-US" sz="2400" baseline="-25000" dirty="0">
              <a:solidFill>
                <a:srgbClr val="FF00FF"/>
              </a:solidFill>
              <a:latin typeface="Calibri" pitchFamily="34" charset="0"/>
            </a:endParaRPr>
          </a:p>
        </p:txBody>
      </p:sp>
      <p:sp>
        <p:nvSpPr>
          <p:cNvPr id="5131" name="Text Box 36"/>
          <p:cNvSpPr txBox="1">
            <a:spLocks noChangeArrowheads="1"/>
          </p:cNvSpPr>
          <p:nvPr/>
        </p:nvSpPr>
        <p:spPr bwMode="auto">
          <a:xfrm>
            <a:off x="841375" y="2896676"/>
            <a:ext cx="3329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3300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F3300"/>
                </a:solidFill>
                <a:latin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= 1/2 </a:t>
            </a:r>
            <a:r>
              <a:rPr lang="en-US" sz="2400" dirty="0" err="1" smtClean="0">
                <a:solidFill>
                  <a:srgbClr val="F0C612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0C612"/>
                </a:solidFill>
                <a:latin typeface="Calibri" pitchFamily="34" charset="0"/>
              </a:rPr>
              <a:t>1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+ </a:t>
            </a:r>
            <a:r>
              <a:rPr lang="en-US" sz="2400" dirty="0" err="1" smtClean="0">
                <a:solidFill>
                  <a:srgbClr val="0033CC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0033CC"/>
                </a:solidFill>
                <a:latin typeface="Calibri" pitchFamily="34" charset="0"/>
              </a:rPr>
              <a:t>3</a:t>
            </a:r>
            <a:r>
              <a:rPr lang="en-US" sz="2400" baseline="-250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+ 1/3 </a:t>
            </a:r>
            <a:r>
              <a:rPr lang="en-US" sz="2400" dirty="0" err="1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008000"/>
                </a:solidFill>
                <a:latin typeface="Calibri" pitchFamily="34" charset="0"/>
              </a:rPr>
              <a:t>4</a:t>
            </a:r>
            <a:endParaRPr lang="en-US" sz="2400" baseline="-250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5132" name="Text Box 37"/>
          <p:cNvSpPr txBox="1">
            <a:spLocks noChangeArrowheads="1"/>
          </p:cNvSpPr>
          <p:nvPr/>
        </p:nvSpPr>
        <p:spPr bwMode="auto">
          <a:xfrm>
            <a:off x="839787" y="3388801"/>
            <a:ext cx="27366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CC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0033CC"/>
                </a:solidFill>
                <a:latin typeface="Calibri" pitchFamily="34" charset="0"/>
              </a:rPr>
              <a:t>3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= 1/2 </a:t>
            </a:r>
            <a:r>
              <a:rPr lang="en-US" sz="2400" dirty="0" err="1" smtClean="0">
                <a:solidFill>
                  <a:srgbClr val="F0C612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0C612"/>
                </a:solidFill>
                <a:latin typeface="Calibri" pitchFamily="34" charset="0"/>
              </a:rPr>
              <a:t>1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+ 1/3 </a:t>
            </a:r>
            <a:r>
              <a:rPr lang="en-US" sz="2400" dirty="0" err="1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008000"/>
                </a:solidFill>
                <a:latin typeface="Calibri" pitchFamily="34" charset="0"/>
              </a:rPr>
              <a:t>4</a:t>
            </a:r>
            <a:endParaRPr lang="en-US" sz="2400" baseline="-250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5133" name="Text Box 38"/>
          <p:cNvSpPr txBox="1">
            <a:spLocks noChangeArrowheads="1"/>
          </p:cNvSpPr>
          <p:nvPr/>
        </p:nvSpPr>
        <p:spPr bwMode="auto">
          <a:xfrm>
            <a:off x="842962" y="3812663"/>
            <a:ext cx="162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008000"/>
                </a:solidFill>
                <a:latin typeface="Calibri" pitchFamily="34" charset="0"/>
              </a:rPr>
              <a:t>4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= 1/2 </a:t>
            </a:r>
            <a:r>
              <a:rPr lang="en-US" sz="2400" dirty="0" err="1" smtClean="0">
                <a:solidFill>
                  <a:srgbClr val="FF00FF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F00FF"/>
                </a:solidFill>
                <a:latin typeface="Calibri" pitchFamily="34" charset="0"/>
              </a:rPr>
              <a:t>5</a:t>
            </a:r>
            <a:endParaRPr lang="en-US" sz="2400" baseline="-25000" dirty="0">
              <a:solidFill>
                <a:srgbClr val="FF00FF"/>
              </a:solidFill>
              <a:latin typeface="Calibri" pitchFamily="34" charset="0"/>
            </a:endParaRPr>
          </a:p>
        </p:txBody>
      </p:sp>
      <p:sp>
        <p:nvSpPr>
          <p:cNvPr id="5134" name="Text Box 39"/>
          <p:cNvSpPr txBox="1">
            <a:spLocks noChangeArrowheads="1"/>
          </p:cNvSpPr>
          <p:nvPr/>
        </p:nvSpPr>
        <p:spPr bwMode="auto">
          <a:xfrm>
            <a:off x="838200" y="4309551"/>
            <a:ext cx="1170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FF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F00FF"/>
                </a:solidFill>
                <a:latin typeface="Calibri" pitchFamily="34" charset="0"/>
              </a:rPr>
              <a:t>5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= </a:t>
            </a:r>
            <a:r>
              <a:rPr lang="en-US" sz="2400" dirty="0" err="1" smtClean="0">
                <a:solidFill>
                  <a:srgbClr val="FF3300"/>
                </a:solidFill>
                <a:latin typeface="Calibri" pitchFamily="34" charset="0"/>
              </a:rPr>
              <a:t>w</a:t>
            </a:r>
            <a:r>
              <a:rPr lang="en-US" sz="2400" baseline="-25000" dirty="0" err="1" smtClean="0">
                <a:solidFill>
                  <a:srgbClr val="FF3300"/>
                </a:solidFill>
                <a:latin typeface="Calibri" pitchFamily="34" charset="0"/>
              </a:rPr>
              <a:t>2</a:t>
            </a:r>
            <a:r>
              <a:rPr lang="en-US" sz="2400" baseline="-25000" dirty="0" smtClean="0">
                <a:solidFill>
                  <a:srgbClr val="FF3300"/>
                </a:solidFill>
                <a:latin typeface="Calibri" pitchFamily="34" charset="0"/>
              </a:rPr>
              <a:t> </a:t>
            </a:r>
            <a:endParaRPr lang="en-US" sz="2400" baseline="-25000" dirty="0">
              <a:solidFill>
                <a:srgbClr val="FF00FF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9200" y="5305919"/>
                <a:ext cx="3331532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05919"/>
                <a:ext cx="3331532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041900" y="1825588"/>
            <a:ext cx="3439729" cy="3227838"/>
            <a:chOff x="2492375" y="2467063"/>
            <a:chExt cx="3439729" cy="3227838"/>
          </a:xfrm>
        </p:grpSpPr>
        <p:grpSp>
          <p:nvGrpSpPr>
            <p:cNvPr id="40" name="Group 39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65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PageRank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simple way to compute the weights is by iteratively updating the weights</a:t>
            </a:r>
          </a:p>
          <a:p>
            <a:r>
              <a:rPr lang="en-US" dirty="0" smtClean="0"/>
              <a:t>PageRank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process converges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75656" y="2996952"/>
                <a:ext cx="6525344" cy="253422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Initialize all PageRank weights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r>
                  <a:rPr lang="en-US" sz="3200" dirty="0" smtClean="0"/>
                  <a:t>Repeat: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𝑜𝑢𝑡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Until the weights do not change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996952"/>
                <a:ext cx="6525344" cy="2534220"/>
              </a:xfrm>
              <a:prstGeom prst="rect">
                <a:avLst/>
              </a:prstGeom>
              <a:blipFill rotWithShape="0">
                <a:blip r:embed="rId2"/>
                <a:stretch>
                  <a:fillRect l="-2138" b="-642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5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/>
          <a:lstStyle/>
          <a:p>
            <a:r>
              <a:rPr lang="en-US" dirty="0" smtClean="0"/>
              <a:t>Initially all nodes have PageRank 1/8</a:t>
            </a:r>
          </a:p>
          <a:p>
            <a:pPr lvl="1"/>
            <a:r>
              <a:rPr lang="en-US" dirty="0" smtClean="0"/>
              <a:t>Think of it as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fluid </a:t>
            </a:r>
            <a:r>
              <a:rPr lang="en-US" dirty="0" smtClean="0"/>
              <a:t>that remains constant overall but moves through nodes of the graph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538799"/>
            <a:ext cx="68389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7114" y="1845097"/>
            <a:ext cx="4248472" cy="34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122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PageRank: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715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649337"/>
            <a:ext cx="8064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 simple way to check whether an assignment of numbers s forms  an equilibrium set of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PageRank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values: check that they sum to 1, and check that when apply the Basic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PageRank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Update Rule, we get the same values back.</a:t>
            </a:r>
          </a:p>
          <a:p>
            <a:pPr algn="just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If the network is strongly connected then there is a unique set of equilibrium values.</a:t>
            </a:r>
            <a:endParaRPr lang="el-GR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Walks on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algorithm defines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walk</a:t>
                </a:r>
                <a:r>
                  <a:rPr lang="en-US" dirty="0" smtClean="0"/>
                  <a:t> on the graph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walk: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Start</a:t>
                </a:r>
                <a:r>
                  <a:rPr lang="en-US" dirty="0" smtClean="0"/>
                  <a:t> from a node chosen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uniformly at random </a:t>
                </a:r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sz="2400" dirty="0" smtClean="0">
                    <a:solidFill>
                      <a:srgbClr val="0070C0"/>
                    </a:solidFill>
                  </a:rPr>
                  <a:t>Pick</a:t>
                </a:r>
                <a:r>
                  <a:rPr lang="en-US" sz="2400" dirty="0" smtClean="0"/>
                  <a:t> one of the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outgoing edges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uniformly at random</a:t>
                </a:r>
              </a:p>
              <a:p>
                <a:pPr lvl="2"/>
                <a:r>
                  <a:rPr lang="en-US" sz="2400" dirty="0" smtClean="0">
                    <a:solidFill>
                      <a:srgbClr val="0070C0"/>
                    </a:solidFill>
                  </a:rPr>
                  <a:t>Move</a:t>
                </a:r>
                <a:r>
                  <a:rPr lang="en-US" sz="2400" dirty="0" smtClean="0"/>
                  <a:t> to the destination of the edge</a:t>
                </a:r>
              </a:p>
              <a:p>
                <a:pPr lvl="2"/>
                <a:r>
                  <a:rPr lang="en-US" sz="2400" dirty="0" smtClean="0"/>
                  <a:t>Repeat.</a:t>
                </a:r>
                <a:endParaRPr lang="el-GR" sz="2400" dirty="0" smtClean="0"/>
              </a:p>
              <a:p>
                <a:pPr lvl="1"/>
                <a:endParaRPr lang="el-GR" dirty="0"/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Surfer </a:t>
                </a:r>
                <a:r>
                  <a:rPr lang="en-US" dirty="0" smtClean="0"/>
                  <a:t>model</a:t>
                </a:r>
              </a:p>
              <a:p>
                <a:pPr lvl="1"/>
                <a:r>
                  <a:rPr lang="en-US" dirty="0" smtClean="0"/>
                  <a:t>Users wander on the web, following links.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815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85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rgbClr val="FF3B3B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71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0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organize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First try</a:t>
            </a:r>
            <a:r>
              <a:rPr lang="en-US" sz="3000" dirty="0"/>
              <a:t>: </a:t>
            </a:r>
            <a:r>
              <a:rPr lang="en-US" sz="3000" dirty="0" smtClean="0"/>
              <a:t>Manually curated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Web Directories</a:t>
            </a:r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81223"/>
            <a:ext cx="4562470" cy="299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029295"/>
            <a:ext cx="4501306" cy="371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8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12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0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0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091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0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8748" y="2410928"/>
            <a:ext cx="3439729" cy="3227838"/>
            <a:chOff x="2492375" y="2467063"/>
            <a:chExt cx="3439729" cy="3227838"/>
          </a:xfrm>
        </p:grpSpPr>
        <p:grpSp>
          <p:nvGrpSpPr>
            <p:cNvPr id="5" name="Group 4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0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Question: what is the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of being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steps?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0">
                <a:blip r:embed="rId2"/>
                <a:stretch>
                  <a:fillRect l="-963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5596767" y="2390254"/>
            <a:ext cx="3439729" cy="3227838"/>
            <a:chOff x="2492375" y="2467063"/>
            <a:chExt cx="3439729" cy="3227838"/>
          </a:xfrm>
        </p:grpSpPr>
        <p:grpSp>
          <p:nvGrpSpPr>
            <p:cNvPr id="42" name="Group 41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394069" y="4269223"/>
                <a:ext cx="968598" cy="670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baseline="-25000" dirty="0">
                  <a:solidFill>
                    <a:srgbClr val="008000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069" y="4269223"/>
                <a:ext cx="968598" cy="6705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8"/>
              <p:cNvSpPr txBox="1">
                <a:spLocks noChangeArrowheads="1"/>
              </p:cNvSpPr>
              <p:nvPr/>
            </p:nvSpPr>
            <p:spPr bwMode="auto">
              <a:xfrm>
                <a:off x="392886" y="5016109"/>
                <a:ext cx="968598" cy="670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886" y="5016109"/>
                <a:ext cx="968598" cy="6705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399883" y="5728761"/>
                <a:ext cx="968598" cy="670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4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83" y="5728761"/>
                <a:ext cx="968598" cy="6705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1917182" y="2819400"/>
                <a:ext cx="2521459" cy="670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5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182" y="2819400"/>
                <a:ext cx="2521459" cy="67056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1917182" y="3509261"/>
                <a:ext cx="3361626" cy="670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 baseline="-25000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008000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182" y="3509261"/>
                <a:ext cx="3361626" cy="67056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1917182" y="4261729"/>
                <a:ext cx="2583528" cy="670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rgbClr val="0033CC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008000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182" y="4261729"/>
                <a:ext cx="2583528" cy="67056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1917182" y="5016109"/>
                <a:ext cx="1542795" cy="668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182" y="5016109"/>
                <a:ext cx="1542795" cy="6685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1917182" y="5838404"/>
                <a:ext cx="1452192" cy="41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 baseline="-25000" dirty="0" smtClean="0">
                          <a:solidFill>
                            <a:srgbClr val="FF33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9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182" y="5838404"/>
                <a:ext cx="1452192" cy="411588"/>
              </a:xfrm>
              <a:prstGeom prst="rect">
                <a:avLst/>
              </a:prstGeom>
              <a:blipFill rotWithShape="1">
                <a:blip r:embed="rId15"/>
                <a:stretch>
                  <a:fillRect b="-74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398694" y="2819400"/>
                <a:ext cx="1024704" cy="670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0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694" y="2819400"/>
                <a:ext cx="1024704" cy="670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36"/>
              <p:cNvSpPr txBox="1">
                <a:spLocks noChangeArrowheads="1"/>
              </p:cNvSpPr>
              <p:nvPr/>
            </p:nvSpPr>
            <p:spPr bwMode="auto">
              <a:xfrm>
                <a:off x="399883" y="3492432"/>
                <a:ext cx="1024704" cy="670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baseline="-25000" dirty="0">
                  <a:solidFill>
                    <a:srgbClr val="008000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62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83" y="3492432"/>
                <a:ext cx="1024704" cy="6705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 rot="10800000" flipV="1">
            <a:off x="4164606" y="5858116"/>
            <a:ext cx="487189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equations are the same as those for the PageRank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62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2400"/>
            <a:ext cx="8229600" cy="1143000"/>
          </a:xfrm>
        </p:spPr>
        <p:txBody>
          <a:bodyPr/>
          <a:lstStyle/>
          <a:p>
            <a:r>
              <a:rPr lang="en-US" dirty="0"/>
              <a:t>Markov chains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35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8392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 smtClean="0"/>
                  <a:t>A Markov chain describes a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discrete time stochastic process </a:t>
                </a:r>
                <a:r>
                  <a:rPr lang="en-US" sz="2000" dirty="0" smtClean="0"/>
                  <a:t>over a set of states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000" dirty="0"/>
                  <a:t>    according to a transition probability </a:t>
                </a:r>
                <a:r>
                  <a:rPr lang="en-US" sz="2000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={</m:t>
                    </m:r>
                    <m:r>
                      <a:rPr lang="en-US" sz="2000" i="1" dirty="0" err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1600" i="1" baseline="-25000" dirty="0" err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600" dirty="0" smtClean="0">
                    <a:solidFill>
                      <a:srgbClr val="0070C0"/>
                    </a:solidFill>
                  </a:rPr>
                  <a:t> =</a:t>
                </a:r>
                <a:r>
                  <a:rPr lang="en-US" sz="1600" dirty="0" smtClean="0">
                    <a:solidFill>
                      <a:srgbClr val="0066FF"/>
                    </a:solidFill>
                  </a:rPr>
                  <a:t> </a:t>
                </a:r>
                <a:r>
                  <a:rPr lang="en-US" sz="1600" dirty="0" smtClean="0"/>
                  <a:t>probability of moving to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600" dirty="0" smtClean="0">
                    <a:solidFill>
                      <a:srgbClr val="0066FF"/>
                    </a:solidFill>
                  </a:rPr>
                  <a:t> </a:t>
                </a:r>
                <a:r>
                  <a:rPr lang="en-US" sz="1600" dirty="0" smtClean="0"/>
                  <a:t>when at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has the property that the entries of all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rows sum to 1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 smtClean="0"/>
                  <a:t>     A </a:t>
                </a:r>
                <a:r>
                  <a:rPr lang="en-US" sz="2000" dirty="0"/>
                  <a:t>matrix with this property is called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stochastic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State probability distribution</a:t>
                </a:r>
                <a:r>
                  <a:rPr lang="en-US" sz="2000" dirty="0" smtClean="0"/>
                  <a:t>: The </a:t>
                </a:r>
                <a:r>
                  <a:rPr lang="en-US" sz="2000" dirty="0"/>
                  <a:t>vector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baseline="30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= (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sz="2000" i="1" dirty="0" err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, … ,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stores the probability of being at </a:t>
                </a:r>
                <a:r>
                  <a:rPr lang="en-US" sz="200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steps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6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Memorylessness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property: </a:t>
                </a:r>
                <a:r>
                  <a:rPr lang="en-US" sz="2000" dirty="0" smtClean="0"/>
                  <a:t>The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next state </a:t>
                </a:r>
                <a:r>
                  <a:rPr lang="en-US" sz="2000" dirty="0" smtClean="0"/>
                  <a:t>of the chain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depends only at the current state</a:t>
                </a:r>
                <a:r>
                  <a:rPr lang="en-US" sz="2000" dirty="0" smtClean="0"/>
                  <a:t> and not on the past of the process (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first order </a:t>
                </a:r>
                <a:r>
                  <a:rPr lang="en-US" sz="2000" dirty="0" smtClean="0"/>
                  <a:t>MC)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Higher order </a:t>
                </a:r>
                <a:r>
                  <a:rPr lang="en-US" sz="1800" dirty="0" smtClean="0"/>
                  <a:t>MCs are also possible</a:t>
                </a:r>
              </a:p>
              <a:p>
                <a:pPr>
                  <a:lnSpc>
                    <a:spcPct val="90000"/>
                  </a:lnSpc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Markov Chain Theory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After infinite steps the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state probability vector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converges </a:t>
                </a:r>
                <a:r>
                  <a:rPr lang="en-US" sz="2000" dirty="0"/>
                  <a:t>to a </a:t>
                </a:r>
                <a:r>
                  <a:rPr lang="en-US" sz="2000" dirty="0">
                    <a:solidFill>
                      <a:srgbClr val="0070C0"/>
                    </a:solidFill>
                  </a:rPr>
                  <a:t>unique</a:t>
                </a:r>
                <a:r>
                  <a:rPr lang="en-US" sz="2000" dirty="0"/>
                  <a:t> distribution </a:t>
                </a:r>
                <a:r>
                  <a:rPr lang="en-US" sz="2000" dirty="0" smtClean="0"/>
                  <a:t>if </a:t>
                </a:r>
                <a:r>
                  <a:rPr lang="en-US" sz="2000" dirty="0"/>
                  <a:t>the chain is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irreducible</a:t>
                </a:r>
                <a:r>
                  <a:rPr lang="en-US" sz="2000" dirty="0"/>
                  <a:t> and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aperiodic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3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839200" cy="5486400"/>
              </a:xfrm>
              <a:blipFill rotWithShape="1">
                <a:blip r:embed="rId3"/>
                <a:stretch>
                  <a:fillRect l="-345" t="-2111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Random walks on graphs correspond to Markov Chains</a:t>
                </a:r>
              </a:p>
              <a:p>
                <a:pPr lvl="1"/>
                <a:r>
                  <a:rPr lang="en-US" dirty="0"/>
                  <a:t>The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the set of nodes of the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transition probability matrix </a:t>
                </a:r>
                <a:r>
                  <a:rPr lang="en-US" dirty="0"/>
                  <a:t>is the probability that we follow an edge from one node to </a:t>
                </a:r>
                <a:r>
                  <a:rPr lang="en-US" dirty="0" smtClean="0"/>
                  <a:t>another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=1/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deg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5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4211310"/>
          <a:ext cx="3482975" cy="222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Εξίσωση" r:id="rId4" imgW="1790640" imgH="1143000" progId="Equation.3">
                  <p:embed/>
                </p:oleObj>
              </mc:Choice>
              <mc:Fallback>
                <p:oleObj name="Εξίσωση" r:id="rId4" imgW="17906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11310"/>
                        <a:ext cx="3482975" cy="22228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5237532" y="1684322"/>
            <a:ext cx="3439729" cy="3227838"/>
            <a:chOff x="2492375" y="2467063"/>
            <a:chExt cx="3439729" cy="3227838"/>
          </a:xfrm>
        </p:grpSpPr>
        <p:grpSp>
          <p:nvGrpSpPr>
            <p:cNvPr id="40" name="Group 39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2040595" y="3556285"/>
            <a:ext cx="2039937" cy="29051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2048532" y="2676810"/>
            <a:ext cx="2058988" cy="3254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2050120" y="2246597"/>
            <a:ext cx="2030412" cy="3333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058057" y="1832260"/>
            <a:ext cx="2022475" cy="307975"/>
          </a:xfrm>
          <a:prstGeom prst="rect">
            <a:avLst/>
          </a:prstGeom>
          <a:solidFill>
            <a:srgbClr val="F0C6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2058057" y="3126072"/>
            <a:ext cx="2032000" cy="288925"/>
          </a:xfrm>
          <a:prstGeom prst="rect">
            <a:avLst/>
          </a:prstGeom>
          <a:solidFill>
            <a:srgbClr val="008000">
              <a:alpha val="6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475656" y="1760651"/>
          <a:ext cx="2741613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Εξίσωση" r:id="rId11" imgW="1409400" imgH="1143000" progId="Equation.3">
                  <p:embed/>
                </p:oleObj>
              </mc:Choice>
              <mc:Fallback>
                <p:oleObj name="Εξίσωση" r:id="rId11" imgW="14094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60651"/>
                        <a:ext cx="2741613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0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organize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Second try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Web Search</a:t>
            </a:r>
          </a:p>
          <a:p>
            <a:pPr lvl="1"/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Information Retrieval investigates:</a:t>
            </a:r>
          </a:p>
          <a:p>
            <a:pPr lvl="2"/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Find relevant docs in a small and trusted set e.g., Newspaper articles, Patents, etc. (“needle-in-a-haystack”)</a:t>
            </a:r>
          </a:p>
          <a:p>
            <a:pPr lvl="2"/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Limitation of keywords (synonyms, polysemy, </a:t>
            </a:r>
            <a:r>
              <a:rPr lang="en-US" sz="2600" dirty="0" err="1">
                <a:solidFill>
                  <a:schemeClr val="tx2">
                    <a:lumMod val="50000"/>
                  </a:schemeClr>
                </a:solidFill>
              </a:rPr>
              <a:t>etc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But</a:t>
            </a:r>
            <a:r>
              <a:rPr lang="en-US" sz="3000" dirty="0"/>
              <a:t>: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Web is huge, full of untrusted documents, random 	things, web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spam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, etc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Everyone can create a web page of high production value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Rich diversity of people issuing queries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Dynamic and constantly-changing nature of web content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577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Probability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1"/>
                <a:ext cx="8229600" cy="40610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𝑝</m:t>
                    </m:r>
                    <m:r>
                      <a:rPr lang="en-US" i="1" baseline="30000" dirty="0" err="1" smtClean="0">
                        <a:solidFill>
                          <a:srgbClr val="0066FF"/>
                        </a:solidFill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 = (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i="1" dirty="0" err="1" smtClean="0">
                        <a:solidFill>
                          <a:srgbClr val="0066FF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, … ,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that stores the probability of being 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at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i="1" dirty="0" smtClean="0">
                  <a:solidFill>
                    <a:srgbClr val="0066FF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= the probability of starting from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(usually) set to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uniform</a:t>
                </a:r>
                <a:endParaRPr lang="en-US" dirty="0" smtClean="0"/>
              </a:p>
              <a:p>
                <a:endParaRPr lang="en-US" b="1" dirty="0"/>
              </a:p>
              <a:p>
                <a:r>
                  <a:rPr lang="en-US" dirty="0" smtClean="0"/>
                  <a:t>We can compute the vector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FF"/>
                        </a:solidFill>
                        <a:latin typeface="Cambria Math"/>
                      </a:rPr>
                      <m:t>𝑝</m:t>
                    </m:r>
                    <m:r>
                      <a:rPr lang="en-US" i="1" baseline="30000" dirty="0" err="1">
                        <a:solidFill>
                          <a:srgbClr val="0066FF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at step t using a vector-matrix multiplication</a:t>
                </a:r>
              </a:p>
            </p:txBody>
          </p:sp>
        </mc:Choice>
        <mc:Fallback xmlns="">
          <p:sp>
            <p:nvSpPr>
              <p:cNvPr id="4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1"/>
                <a:ext cx="8229600" cy="4061048"/>
              </a:xfrm>
              <a:blipFill rotWithShape="0">
                <a:blip r:embed="rId3"/>
                <a:stretch>
                  <a:fillRect l="-963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Text Box 5"/>
              <p:cNvSpPr txBox="1">
                <a:spLocks noChangeArrowheads="1"/>
              </p:cNvSpPr>
              <p:nvPr/>
            </p:nvSpPr>
            <p:spPr bwMode="auto">
              <a:xfrm>
                <a:off x="3446536" y="5661248"/>
                <a:ext cx="234718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0066FF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3200" b="0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0066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dirty="0">
                          <a:solidFill>
                            <a:srgbClr val="0066FF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solidFill>
                    <a:srgbClr val="0066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15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6536" y="5661248"/>
                <a:ext cx="234718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9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11560" y="1340768"/>
          <a:ext cx="3625850" cy="231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3" name="Εξίσωση" r:id="rId4" imgW="1790640" imgH="1143000" progId="Equation.3">
                  <p:embed/>
                </p:oleObj>
              </mc:Choice>
              <mc:Fallback>
                <p:oleObj name="Εξίσωση" r:id="rId4" imgW="17906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3625850" cy="2313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5237532" y="1684322"/>
            <a:ext cx="3439729" cy="3227838"/>
            <a:chOff x="2492375" y="2467063"/>
            <a:chExt cx="3439729" cy="3227838"/>
          </a:xfrm>
        </p:grpSpPr>
        <p:grpSp>
          <p:nvGrpSpPr>
            <p:cNvPr id="40" name="Group 39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753174" y="3861048"/>
                <a:ext cx="2521459" cy="670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174" y="3861048"/>
                <a:ext cx="2521459" cy="6705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753174" y="4500482"/>
                <a:ext cx="3361626" cy="670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 baseline="-25000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008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174" y="4500482"/>
                <a:ext cx="3361626" cy="67056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753174" y="5165767"/>
                <a:ext cx="2583528" cy="670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rgbClr val="0033CC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0C612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008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174" y="5165767"/>
                <a:ext cx="2583528" cy="6705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753174" y="5756678"/>
                <a:ext cx="1542795" cy="668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174" y="5756678"/>
                <a:ext cx="1542795" cy="66851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39"/>
              <p:cNvSpPr txBox="1">
                <a:spLocks noChangeArrowheads="1"/>
              </p:cNvSpPr>
              <p:nvPr/>
            </p:nvSpPr>
            <p:spPr bwMode="auto">
              <a:xfrm>
                <a:off x="753174" y="6398918"/>
                <a:ext cx="1452192" cy="41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err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 baseline="-25000" dirty="0" smtClean="0">
                          <a:solidFill>
                            <a:srgbClr val="FF33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aseline="-25000" dirty="0">
                  <a:solidFill>
                    <a:srgbClr val="FF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174" y="6398918"/>
                <a:ext cx="1452192" cy="411588"/>
              </a:xfrm>
              <a:prstGeom prst="rect">
                <a:avLst/>
              </a:prstGeom>
              <a:blipFill rotWithShape="0">
                <a:blip r:embed="rId15"/>
                <a:stretch>
                  <a:fillRect b="-74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67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Stationary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stationary distribution </a:t>
                </a:r>
                <a:r>
                  <a:rPr lang="en-US" dirty="0" smtClean="0"/>
                  <a:t>of a random walk with transition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, is a probability distribution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fi-FI" dirty="0" smtClean="0"/>
                  <a:t>,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𝜋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𝜋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rgbClr val="0066FF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en-US" dirty="0" smtClean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The stationary distribution is an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eigenvector</a:t>
                </a:r>
                <a:r>
                  <a:rPr lang="en-US" dirty="0"/>
                  <a:t>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principal left eigenvector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0066FF"/>
                    </a:solidFill>
                  </a:rPr>
                  <a:t>P</a:t>
                </a:r>
                <a:r>
                  <a:rPr lang="en-US" dirty="0"/>
                  <a:t> – stochastic matrices have maximum eigenvalue 1</a:t>
                </a:r>
              </a:p>
              <a:p>
                <a:pPr>
                  <a:lnSpc>
                    <a:spcPct val="80000"/>
                  </a:lnSpc>
                </a:pPr>
                <a:endParaRPr lang="en-US" dirty="0" smtClean="0"/>
              </a:p>
              <a:p>
                <a:pPr>
                  <a:lnSpc>
                    <a:spcPct val="80000"/>
                  </a:lnSpc>
                </a:pPr>
                <a:r>
                  <a:rPr lang="en-US" dirty="0" smtClean="0"/>
                  <a:t>The probability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𝜋</m:t>
                    </m:r>
                    <m:r>
                      <a:rPr lang="fi-FI" i="1" baseline="-25000" dirty="0" smtClean="0">
                        <a:solidFill>
                          <a:srgbClr val="0066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fi-FI" dirty="0" smtClean="0">
                    <a:solidFill>
                      <a:srgbClr val="0066FF"/>
                    </a:solidFill>
                  </a:rPr>
                  <a:t> </a:t>
                </a:r>
                <a:r>
                  <a:rPr lang="fi-FI" dirty="0" smtClean="0"/>
                  <a:t>is the </a:t>
                </a:r>
                <a:r>
                  <a:rPr lang="en-US" dirty="0" smtClean="0"/>
                  <a:t>fraction of times that we visited 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66FF"/>
                    </a:solidFill>
                  </a:rPr>
                  <a:t> </a:t>
                </a:r>
                <a:r>
                  <a:rPr lang="en-US" dirty="0" smtClean="0"/>
                  <a:t>as</a:t>
                </a:r>
                <a:r>
                  <a:rPr lang="en-US" dirty="0" smtClean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/>
                      </a:rPr>
                      <m:t> → ∞</m:t>
                    </m:r>
                  </m:oMath>
                </a14:m>
                <a:endParaRPr lang="en-US" dirty="0" smtClean="0">
                  <a:solidFill>
                    <a:srgbClr val="0066FF"/>
                  </a:solidFill>
                  <a:latin typeface="Tahoma" pitchFamily="34" charset="0"/>
                  <a:cs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dirty="0">
                  <a:solidFill>
                    <a:srgbClr val="0066FF"/>
                  </a:solidFill>
                  <a:latin typeface="Tahoma" pitchFamily="34" charset="0"/>
                  <a:cs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Markov Chain Theory</a:t>
                </a:r>
                <a:r>
                  <a:rPr lang="en-US" dirty="0"/>
                  <a:t>: The random walk </a:t>
                </a:r>
                <a:r>
                  <a:rPr lang="en-US" dirty="0" smtClean="0"/>
                  <a:t>converges to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unique stationary distribution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independent of the initial vector</a:t>
                </a:r>
                <a:r>
                  <a:rPr lang="en-US" dirty="0" smtClean="0"/>
                  <a:t> if </a:t>
                </a:r>
                <a:r>
                  <a:rPr lang="en-US" dirty="0"/>
                  <a:t>the graph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strongly connected</a:t>
                </a:r>
                <a:r>
                  <a:rPr lang="en-US" dirty="0" smtClean="0"/>
                  <a:t>, and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not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bipartite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pPr>
                  <a:lnSpc>
                    <a:spcPct val="80000"/>
                  </a:lnSpc>
                </a:pPr>
                <a:endParaRPr lang="en-US" dirty="0" smtClean="0">
                  <a:solidFill>
                    <a:srgbClr val="0066FF"/>
                  </a:solidFill>
                  <a:latin typeface="Tahoma" pitchFamily="34" charset="0"/>
                  <a:cs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534400" cy="5105400"/>
              </a:xfrm>
              <a:blipFill rotWithShape="0">
                <a:blip r:embed="rId3"/>
                <a:stretch>
                  <a:fillRect l="-786" t="-3465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8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Computing the stationary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Power Method</a:t>
                </a:r>
              </a:p>
              <a:p>
                <a:pPr>
                  <a:lnSpc>
                    <a:spcPct val="90000"/>
                  </a:lnSpc>
                </a:pPr>
                <a:endParaRPr lang="en-US" dirty="0" smtClean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 smtClean="0"/>
              </a:p>
              <a:p>
                <a:pPr>
                  <a:lnSpc>
                    <a:spcPct val="90000"/>
                  </a:lnSpc>
                </a:pPr>
                <a:endParaRPr lang="en-US" dirty="0" smtClean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After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many</a:t>
                </a:r>
                <a:r>
                  <a:rPr lang="en-US" dirty="0" smtClean="0"/>
                  <a:t> iterations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→</m:t>
                    </m:r>
                    <m:r>
                      <a:rPr lang="el-GR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𝜋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regardless of </a:t>
                </a:r>
                <a:r>
                  <a:rPr lang="en-US" dirty="0"/>
                  <a:t>the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Power method because it computes</a:t>
                </a:r>
                <a:r>
                  <a:rPr lang="en-US" dirty="0" smtClean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i="1" baseline="3000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i="1" baseline="3000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i="1" baseline="30000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baseline="30000" dirty="0" smtClean="0">
                  <a:solidFill>
                    <a:srgbClr val="0070C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l-GR" sz="28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Rate of </a:t>
                </a:r>
                <a:r>
                  <a:rPr lang="en-US" dirty="0" smtClean="0"/>
                  <a:t>convergence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/>
                  <a:t>determined by the second eigenvalue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𝜆</m:t>
                    </m:r>
                    <m:r>
                      <a:rPr lang="fi-FI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963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3688" y="2060848"/>
                <a:ext cx="4702954" cy="142192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Initialize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400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to some distribution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Repeat </a:t>
                </a:r>
                <a:r>
                  <a:rPr lang="en-US" sz="2400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400" i="1" baseline="30000" dirty="0" err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Until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convergence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060848"/>
                <a:ext cx="4702954" cy="1421928"/>
              </a:xfrm>
              <a:prstGeom prst="rect">
                <a:avLst/>
              </a:prstGeom>
              <a:blipFill rotWithShape="0">
                <a:blip r:embed="rId4"/>
                <a:stretch>
                  <a:fillRect t="-5085" r="-6194" b="-8475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stationary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the meaning of the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a random walk?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 probability of being at node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after very large </a:t>
                </a:r>
                <a:r>
                  <a:rPr lang="en-US" dirty="0"/>
                  <a:t>(</a:t>
                </a:r>
                <a:r>
                  <a:rPr lang="en-US" dirty="0" smtClean="0"/>
                  <a:t>infinite</a:t>
                </a:r>
                <a:r>
                  <a:rPr lang="en-US" dirty="0"/>
                  <a:t>) </a:t>
                </a:r>
                <a:r>
                  <a:rPr lang="en-US" dirty="0" smtClean="0"/>
                  <a:t>number of steps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𝜋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is the transition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the original vector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: probability of going from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dirty="0" smtClean="0"/>
                  <a:t> in one step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dirty="0" smtClean="0"/>
                  <a:t>probability of going from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dirty="0" smtClean="0"/>
                  <a:t> in two steps (probability of all paths of length 2)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∞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𝜋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dirty="0" smtClean="0"/>
                  <a:t>probability of going from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dirty="0" smtClean="0"/>
                  <a:t> in infinite steps – starting point does not matter.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963" t="-1363" r="-963"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Vanilla random walk</a:t>
            </a:r>
          </a:p>
          <a:p>
            <a:pPr lvl="1"/>
            <a:r>
              <a:rPr lang="en-US" smtClean="0"/>
              <a:t>make the adjacency matrix stochastic and run a random walk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300663" y="2989263"/>
            <a:ext cx="3556000" cy="3090862"/>
            <a:chOff x="3004" y="981"/>
            <a:chExt cx="2688" cy="225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H="1">
              <a:off x="3532" y="1653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069975" y="3678238"/>
          <a:ext cx="35020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7" name="Equation" r:id="rId4" imgW="1854000" imgH="1143000" progId="Equation.3">
                  <p:embed/>
                </p:oleObj>
              </mc:Choice>
              <mc:Fallback>
                <p:oleObj name="Equation" r:id="rId4" imgW="185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678238"/>
                        <a:ext cx="350202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9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9"/>
          <p:cNvSpPr>
            <a:spLocks noChangeArrowheads="1"/>
          </p:cNvSpPr>
          <p:nvPr/>
        </p:nvSpPr>
        <p:spPr bwMode="auto">
          <a:xfrm>
            <a:off x="1573213" y="4141788"/>
            <a:ext cx="2911475" cy="333375"/>
          </a:xfrm>
          <a:prstGeom prst="rect">
            <a:avLst/>
          </a:prstGeom>
          <a:solidFill>
            <a:srgbClr val="FF3300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about </a:t>
            </a:r>
            <a:r>
              <a:rPr lang="en-US" smtClean="0">
                <a:solidFill>
                  <a:srgbClr val="FF6600"/>
                </a:solidFill>
              </a:rPr>
              <a:t>sink </a:t>
            </a:r>
            <a:r>
              <a:rPr lang="en-US" smtClean="0"/>
              <a:t>nodes?</a:t>
            </a:r>
          </a:p>
          <a:p>
            <a:pPr lvl="1"/>
            <a:r>
              <a:rPr lang="en-US" smtClean="0"/>
              <a:t>what happens when the random walk moves to a node without any outgoing inks?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257800" y="3686175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5575300" y="5330825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7670800" y="54610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8242300" y="3949700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6972300" y="32258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5448300" y="4410075"/>
            <a:ext cx="254000" cy="1588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5384800" y="4081463"/>
            <a:ext cx="2540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7797800" y="5856288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7797800" y="5659438"/>
            <a:ext cx="254000" cy="1587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8369300" y="42116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7861300" y="60531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5702300" y="5856288"/>
            <a:ext cx="254000" cy="1587"/>
          </a:xfrm>
          <a:prstGeom prst="line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5702300" y="5592763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6273800" y="5791200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 flipV="1">
            <a:off x="5575300" y="4672013"/>
            <a:ext cx="190500" cy="5921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V="1">
            <a:off x="5956300" y="3817938"/>
            <a:ext cx="952500" cy="263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5892800" y="4410075"/>
            <a:ext cx="22225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7607300" y="3621088"/>
            <a:ext cx="571500" cy="590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 flipV="1">
            <a:off x="7289800" y="4146550"/>
            <a:ext cx="571500" cy="1249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V="1">
            <a:off x="8051800" y="4870450"/>
            <a:ext cx="381000" cy="525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 flipV="1">
            <a:off x="5956300" y="4606925"/>
            <a:ext cx="1651000" cy="10525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069975" y="3678238"/>
          <a:ext cx="35020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1" name="Equation" r:id="rId4" imgW="1854000" imgH="1143000" progId="Equation.3">
                  <p:embed/>
                </p:oleObj>
              </mc:Choice>
              <mc:Fallback>
                <p:oleObj name="Equation" r:id="rId4" imgW="185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678238"/>
                        <a:ext cx="350202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0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1458913" y="3663950"/>
            <a:ext cx="3165475" cy="333375"/>
          </a:xfrm>
          <a:prstGeom prst="rect">
            <a:avLst/>
          </a:prstGeom>
          <a:solidFill>
            <a:srgbClr val="FF3300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950913" y="3200400"/>
          <a:ext cx="37417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Equation" r:id="rId4" imgW="1981080" imgH="1143000" progId="Equation.3">
                  <p:embed/>
                </p:oleObj>
              </mc:Choice>
              <mc:Fallback>
                <p:oleObj name="Equation" r:id="rId4" imgW="1981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200400"/>
                        <a:ext cx="374173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Replace these row vectors with a vector </a:t>
            </a:r>
            <a:r>
              <a:rPr lang="en-US" smtClean="0">
                <a:solidFill>
                  <a:srgbClr val="0066FF"/>
                </a:solidFill>
              </a:rPr>
              <a:t>v</a:t>
            </a:r>
          </a:p>
          <a:p>
            <a:pPr lvl="1"/>
            <a:r>
              <a:rPr lang="en-US" smtClean="0"/>
              <a:t>typically, the uniform vector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5257800" y="3686175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5575300" y="5330825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7670800" y="54610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8242300" y="3949700"/>
            <a:ext cx="571500" cy="85407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6972300" y="3225800"/>
            <a:ext cx="571500" cy="855663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5448300" y="4410075"/>
            <a:ext cx="254000" cy="1588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>
            <a:off x="5384800" y="4081463"/>
            <a:ext cx="254000" cy="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2"/>
          <p:cNvSpPr>
            <a:spLocks noChangeShapeType="1"/>
          </p:cNvSpPr>
          <p:nvPr/>
        </p:nvSpPr>
        <p:spPr bwMode="auto">
          <a:xfrm>
            <a:off x="7797800" y="5856288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>
            <a:off x="7797800" y="5659438"/>
            <a:ext cx="254000" cy="1587"/>
          </a:xfrm>
          <a:prstGeom prst="line">
            <a:avLst/>
          </a:prstGeom>
          <a:noFill/>
          <a:ln w="762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4"/>
          <p:cNvSpPr>
            <a:spLocks noChangeShapeType="1"/>
          </p:cNvSpPr>
          <p:nvPr/>
        </p:nvSpPr>
        <p:spPr bwMode="auto">
          <a:xfrm>
            <a:off x="8369300" y="42116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>
            <a:off x="7861300" y="6053138"/>
            <a:ext cx="254000" cy="1587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>
            <a:off x="5702300" y="5856288"/>
            <a:ext cx="254000" cy="1587"/>
          </a:xfrm>
          <a:prstGeom prst="line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7"/>
          <p:cNvSpPr>
            <a:spLocks noChangeShapeType="1"/>
          </p:cNvSpPr>
          <p:nvPr/>
        </p:nvSpPr>
        <p:spPr bwMode="auto">
          <a:xfrm>
            <a:off x="5702300" y="5592763"/>
            <a:ext cx="254000" cy="1587"/>
          </a:xfrm>
          <a:prstGeom prst="line">
            <a:avLst/>
          </a:prstGeom>
          <a:noFill/>
          <a:ln w="76200">
            <a:solidFill>
              <a:srgbClr val="F5B60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19"/>
          <p:cNvSpPr>
            <a:spLocks noChangeShapeType="1"/>
          </p:cNvSpPr>
          <p:nvPr/>
        </p:nvSpPr>
        <p:spPr bwMode="auto">
          <a:xfrm>
            <a:off x="6273800" y="5791200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20"/>
          <p:cNvSpPr>
            <a:spLocks noChangeShapeType="1"/>
          </p:cNvSpPr>
          <p:nvPr/>
        </p:nvSpPr>
        <p:spPr bwMode="auto">
          <a:xfrm flipH="1" flipV="1">
            <a:off x="5575300" y="4672013"/>
            <a:ext cx="190500" cy="5921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21"/>
          <p:cNvSpPr>
            <a:spLocks noChangeShapeType="1"/>
          </p:cNvSpPr>
          <p:nvPr/>
        </p:nvSpPr>
        <p:spPr bwMode="auto">
          <a:xfrm flipV="1">
            <a:off x="5956300" y="3817938"/>
            <a:ext cx="952500" cy="263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2"/>
          <p:cNvSpPr>
            <a:spLocks noChangeShapeType="1"/>
          </p:cNvSpPr>
          <p:nvPr/>
        </p:nvSpPr>
        <p:spPr bwMode="auto">
          <a:xfrm>
            <a:off x="5892800" y="4410075"/>
            <a:ext cx="22225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7" name="Line 23"/>
          <p:cNvSpPr>
            <a:spLocks noChangeShapeType="1"/>
          </p:cNvSpPr>
          <p:nvPr/>
        </p:nvSpPr>
        <p:spPr bwMode="auto">
          <a:xfrm flipH="1" flipV="1">
            <a:off x="7607300" y="3621088"/>
            <a:ext cx="571500" cy="590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24"/>
          <p:cNvSpPr>
            <a:spLocks noChangeShapeType="1"/>
          </p:cNvSpPr>
          <p:nvPr/>
        </p:nvSpPr>
        <p:spPr bwMode="auto">
          <a:xfrm flipH="1" flipV="1">
            <a:off x="7289800" y="4146550"/>
            <a:ext cx="571500" cy="1249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9" name="Line 25"/>
          <p:cNvSpPr>
            <a:spLocks noChangeShapeType="1"/>
          </p:cNvSpPr>
          <p:nvPr/>
        </p:nvSpPr>
        <p:spPr bwMode="auto">
          <a:xfrm flipV="1">
            <a:off x="8051800" y="4870450"/>
            <a:ext cx="381000" cy="525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26"/>
          <p:cNvSpPr>
            <a:spLocks noChangeShapeType="1"/>
          </p:cNvSpPr>
          <p:nvPr/>
        </p:nvSpPr>
        <p:spPr bwMode="auto">
          <a:xfrm flipH="1" flipV="1">
            <a:off x="5956300" y="4606925"/>
            <a:ext cx="1651000" cy="10525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 flipH="1">
            <a:off x="5916613" y="3578225"/>
            <a:ext cx="976312" cy="3254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 flipH="1">
            <a:off x="6219825" y="4162425"/>
            <a:ext cx="879475" cy="1247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7170738" y="4165600"/>
            <a:ext cx="520700" cy="1247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7605713" y="3852863"/>
            <a:ext cx="530225" cy="4730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507124" y="5888831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P’ = P + </a:t>
            </a:r>
            <a:r>
              <a:rPr lang="en-US" sz="2400" dirty="0" err="1">
                <a:latin typeface="Calibri" pitchFamily="34" charset="0"/>
              </a:rPr>
              <a:t>dv</a:t>
            </a:r>
            <a:r>
              <a:rPr lang="en-US" sz="2400" baseline="30000" dirty="0" err="1">
                <a:latin typeface="Calibri" pitchFamily="34" charset="0"/>
              </a:rPr>
              <a:t>T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/>
          </p:nvPr>
        </p:nvGraphicFramePr>
        <p:xfrm>
          <a:off x="2514600" y="5726906"/>
          <a:ext cx="24685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9" name="Equation" r:id="rId6" imgW="1231560" imgH="457200" progId="Equation.3">
                  <p:embed/>
                </p:oleObj>
              </mc:Choice>
              <mc:Fallback>
                <p:oleObj name="Equation" r:id="rId6" imgW="1231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26906"/>
                        <a:ext cx="2468513" cy="915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6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loops?</a:t>
            </a:r>
          </a:p>
          <a:p>
            <a:pPr lvl="1"/>
            <a:r>
              <a:rPr lang="en-US" dirty="0" smtClean="0"/>
              <a:t>Spider traps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3184634" y="3285196"/>
            <a:ext cx="3556000" cy="3090862"/>
            <a:chOff x="3004" y="981"/>
            <a:chExt cx="2688" cy="225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4893002" y="1605455"/>
            <a:ext cx="571500" cy="854919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5075620" y="2480202"/>
            <a:ext cx="0" cy="731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5343634" y="2480202"/>
            <a:ext cx="0" cy="731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075620" y="2032914"/>
            <a:ext cx="254000" cy="137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61938" y="3679825"/>
          <a:ext cx="81994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9" name="Equation" r:id="rId4" imgW="4343400" imgH="1143000" progId="Equation.3">
                  <p:embed/>
                </p:oleObj>
              </mc:Choice>
              <mc:Fallback>
                <p:oleObj name="Equation" r:id="rId4" imgW="43434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679825"/>
                        <a:ext cx="819943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PageRank random walk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 smtClean="0"/>
              <a:t>Add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random jump </a:t>
            </a:r>
            <a:r>
              <a:rPr lang="en-US" dirty="0" smtClean="0"/>
              <a:t>to vector </a:t>
            </a:r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dirty="0" smtClean="0"/>
              <a:t> with </a:t>
            </a:r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l-GR" dirty="0" smtClean="0">
                <a:solidFill>
                  <a:srgbClr val="0070C0"/>
                </a:solidFill>
              </a:rPr>
              <a:t>-α</a:t>
            </a:r>
            <a:endParaRPr lang="fi-FI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typically, to a uniform vector</a:t>
            </a:r>
          </a:p>
          <a:p>
            <a:r>
              <a:rPr lang="en-US" dirty="0" smtClean="0">
                <a:cs typeface="Times New Roman" pitchFamily="18" charset="0"/>
              </a:rPr>
              <a:t>Restarts after </a:t>
            </a: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1/(1-</a:t>
            </a:r>
            <a:r>
              <a:rPr lang="el-GR" dirty="0" smtClean="0">
                <a:solidFill>
                  <a:srgbClr val="0070C0"/>
                </a:solidFill>
                <a:cs typeface="Times New Roman" pitchFamily="18" charset="0"/>
              </a:rPr>
              <a:t>α</a:t>
            </a: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)</a:t>
            </a:r>
            <a:r>
              <a:rPr lang="el-GR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steps in expectation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Guarantees irreducibility, convergence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9221" name="Text Box 33"/>
          <p:cNvSpPr txBox="1">
            <a:spLocks noChangeArrowheads="1"/>
          </p:cNvSpPr>
          <p:nvPr/>
        </p:nvSpPr>
        <p:spPr bwMode="auto">
          <a:xfrm>
            <a:off x="467544" y="6111606"/>
            <a:ext cx="534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alibri" pitchFamily="34" charset="0"/>
              </a:rPr>
              <a:t>P’’ = αP’ + (1-α)</a:t>
            </a:r>
            <a:r>
              <a:rPr lang="en-US" sz="2000" dirty="0" err="1">
                <a:solidFill>
                  <a:srgbClr val="0066FF"/>
                </a:solidFill>
                <a:latin typeface="Calibri" pitchFamily="34" charset="0"/>
              </a:rPr>
              <a:t>uv</a:t>
            </a:r>
            <a:r>
              <a:rPr lang="en-US" sz="2000" baseline="30000" dirty="0" err="1">
                <a:solidFill>
                  <a:srgbClr val="0066FF"/>
                </a:solidFill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,  where u is the vector of all 1s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5310" y="6334977"/>
            <a:ext cx="319029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Random walk with restarts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organize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Third try </a:t>
            </a:r>
            <a:r>
              <a:rPr lang="en-US" dirty="0" smtClean="0"/>
              <a:t>(the </a:t>
            </a:r>
            <a:r>
              <a:rPr lang="en-US" dirty="0" smtClean="0">
                <a:solidFill>
                  <a:srgbClr val="0070C0"/>
                </a:solidFill>
              </a:rPr>
              <a:t>Google</a:t>
            </a:r>
            <a:r>
              <a:rPr lang="en-US" dirty="0" smtClean="0"/>
              <a:t> era): using the web graph</a:t>
            </a:r>
          </a:p>
          <a:p>
            <a:pPr lvl="1"/>
            <a:r>
              <a:rPr lang="en-US" dirty="0" smtClean="0"/>
              <a:t>Swift from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relevance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authoritativeness</a:t>
            </a:r>
          </a:p>
          <a:p>
            <a:pPr lvl="1"/>
            <a:r>
              <a:rPr lang="en-US" dirty="0" smtClean="0"/>
              <a:t>It is not only important that a page is relevant, but that it is also important on the web</a:t>
            </a:r>
          </a:p>
          <a:p>
            <a:r>
              <a:rPr lang="en-US" dirty="0" smtClean="0"/>
              <a:t>For example, what kind of results would we like to get for the query “</a:t>
            </a:r>
            <a:r>
              <a:rPr lang="en-US" dirty="0" err="1" smtClean="0"/>
              <a:t>greek</a:t>
            </a:r>
            <a:r>
              <a:rPr lang="en-US" dirty="0" smtClean="0"/>
              <a:t> newspapers”?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 algorithm [BP98]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81563" cy="4525963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Random Surfer model</a:t>
            </a:r>
          </a:p>
          <a:p>
            <a:pPr lvl="1"/>
            <a:r>
              <a:rPr lang="en-US" sz="2000" dirty="0" smtClean="0"/>
              <a:t>pick a page at random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with probability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jump to a random page</a:t>
            </a:r>
          </a:p>
          <a:p>
            <a:pPr lvl="1"/>
            <a:r>
              <a:rPr lang="en-US" sz="2000" dirty="0" smtClean="0"/>
              <a:t>with probability </a:t>
            </a:r>
            <a:r>
              <a:rPr lang="el-GR" sz="2000" dirty="0" smtClean="0">
                <a:latin typeface="Tahoma" pitchFamily="34" charset="0"/>
                <a:cs typeface="Times New Roman" pitchFamily="18" charset="0"/>
              </a:rPr>
              <a:t>α</a:t>
            </a:r>
            <a:r>
              <a:rPr lang="en-US" sz="2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follow a random outgoing link</a:t>
            </a:r>
          </a:p>
          <a:p>
            <a:r>
              <a:rPr lang="en-US" sz="2400" dirty="0" smtClean="0">
                <a:cs typeface="Times New Roman" pitchFamily="18" charset="0"/>
              </a:rPr>
              <a:t>Rank according to the stationary distribution</a:t>
            </a:r>
          </a:p>
          <a:p>
            <a:r>
              <a:rPr lang="en-US" sz="2400" dirty="0" smtClean="0">
                <a:cs typeface="Times New Roman" pitchFamily="18" charset="0"/>
              </a:rPr>
              <a:t> </a:t>
            </a:r>
            <a:endParaRPr lang="el-GR" sz="2400" dirty="0" smtClean="0">
              <a:cs typeface="Times New Roman" pitchFamily="18" charset="0"/>
            </a:endParaRPr>
          </a:p>
          <a:p>
            <a:pPr lvl="1"/>
            <a:endParaRPr lang="en-US" sz="2000" dirty="0" smtClean="0"/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5776913" y="1557338"/>
            <a:ext cx="2755900" cy="2519362"/>
            <a:chOff x="3004" y="981"/>
            <a:chExt cx="2688" cy="2256"/>
          </a:xfrm>
        </p:grpSpPr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0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1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4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0"/>
            <p:cNvSpPr>
              <a:spLocks noChangeShapeType="1"/>
            </p:cNvSpPr>
            <p:nvPr/>
          </p:nvSpPr>
          <p:spPr bwMode="auto">
            <a:xfrm flipH="1">
              <a:off x="3532" y="1653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8" name="Text Box 28"/>
          <p:cNvSpPr txBox="1">
            <a:spLocks noChangeArrowheads="1"/>
          </p:cNvSpPr>
          <p:nvPr/>
        </p:nvSpPr>
        <p:spPr bwMode="auto">
          <a:xfrm>
            <a:off x="6084888" y="4292600"/>
            <a:ext cx="2266967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000" b="1" dirty="0">
                <a:solidFill>
                  <a:srgbClr val="FF3300"/>
                </a:solidFill>
                <a:latin typeface="Tahoma" pitchFamily="34" charset="0"/>
              </a:rPr>
              <a:t>Red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000" b="1" dirty="0">
                <a:solidFill>
                  <a:srgbClr val="FF33CC"/>
                </a:solidFill>
                <a:latin typeface="Tahoma" pitchFamily="34" charset="0"/>
              </a:rPr>
              <a:t>Purple Page</a:t>
            </a:r>
            <a:r>
              <a:rPr kumimoji="1" lang="en-US" sz="2000" b="1" dirty="0">
                <a:solidFill>
                  <a:srgbClr val="F5B603"/>
                </a:solidFill>
                <a:latin typeface="Tahoma" pitchFamily="34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000" b="1" dirty="0">
                <a:solidFill>
                  <a:srgbClr val="F5B603"/>
                </a:solidFill>
                <a:latin typeface="Tahoma" pitchFamily="34" charset="0"/>
              </a:rPr>
              <a:t>Yellow Page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000" b="1" dirty="0">
                <a:solidFill>
                  <a:srgbClr val="3366FF"/>
                </a:solidFill>
                <a:latin typeface="Tahoma" pitchFamily="34" charset="0"/>
              </a:rPr>
              <a:t>Blue Page</a:t>
            </a:r>
            <a:endParaRPr kumimoji="1" lang="en-US" sz="2000" b="1" dirty="0">
              <a:solidFill>
                <a:srgbClr val="FF33CC"/>
              </a:solidFill>
              <a:latin typeface="Tahoma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000" b="1" dirty="0">
                <a:solidFill>
                  <a:srgbClr val="009900"/>
                </a:solidFill>
                <a:latin typeface="Tahoma" pitchFamily="34" charset="0"/>
              </a:rPr>
              <a:t>Green Page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/>
          </p:nvPr>
        </p:nvGraphicFramePr>
        <p:xfrm>
          <a:off x="1074738" y="4724400"/>
          <a:ext cx="35925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" name="Εξίσωση" r:id="rId4" imgW="2006280" imgH="444240" progId="Equation.3">
                  <p:embed/>
                </p:oleObj>
              </mc:Choice>
              <mc:Fallback>
                <p:oleObj name="Εξίσωση" r:id="rId4" imgW="2006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724400"/>
                        <a:ext cx="359251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5864772"/>
                <a:ext cx="2679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 = 0.85  </m:t>
                    </m:r>
                  </m:oMath>
                </a14:m>
                <a:r>
                  <a:rPr lang="en-US" dirty="0" smtClean="0"/>
                  <a:t>in most cases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64772"/>
                <a:ext cx="267951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6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PageRank: Example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559947" cy="518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Stationary distribution with random jump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 the jump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𝑣𝑃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⋯=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en-US" b="0" dirty="0" smtClean="0"/>
              </a:p>
              <a:p>
                <a:r>
                  <a:rPr lang="en-US" b="0" dirty="0" smtClean="0"/>
                  <a:t>With the random jump the </a:t>
                </a:r>
                <a:r>
                  <a:rPr lang="en-US" b="0" dirty="0" smtClean="0">
                    <a:solidFill>
                      <a:srgbClr val="0070C0"/>
                    </a:solidFill>
                  </a:rPr>
                  <a:t>shorter paths </a:t>
                </a:r>
                <a:r>
                  <a:rPr lang="en-US" b="0" dirty="0" smtClean="0"/>
                  <a:t>are more important, since the weight decreases </a:t>
                </a:r>
                <a:r>
                  <a:rPr lang="en-US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exponentially</a:t>
                </a:r>
              </a:p>
              <a:p>
                <a:pPr lvl="1"/>
                <a:r>
                  <a:rPr lang="en-US" b="0" dirty="0" smtClean="0"/>
                  <a:t>makes sense when thought of as a restart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not uniform</a:t>
                </a:r>
                <a:r>
                  <a:rPr lang="en-US" dirty="0" smtClean="0"/>
                  <a:t>, we can bias the random walk towards the nodes that are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close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b="0" dirty="0" smtClean="0">
                    <a:solidFill>
                      <a:srgbClr val="0070C0"/>
                    </a:solidFill>
                  </a:rPr>
                  <a:t>Personalized </a:t>
                </a:r>
                <a:r>
                  <a:rPr lang="en-US" b="0" dirty="0" smtClean="0"/>
                  <a:t>and </a:t>
                </a:r>
                <a:r>
                  <a:rPr lang="en-US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Topic-Specific </a:t>
                </a:r>
                <a:r>
                  <a:rPr lang="en-US" b="0" dirty="0" err="1" smtClean="0"/>
                  <a:t>Pagerank</a:t>
                </a:r>
                <a:r>
                  <a:rPr lang="en-US" b="0" dirty="0" smtClean="0"/>
                  <a:t>.</a:t>
                </a:r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2125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7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Effects of random jump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Guarantees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convergence </a:t>
                </a:r>
                <a:r>
                  <a:rPr lang="en-US" dirty="0" smtClean="0"/>
                  <a:t>to unique distribution</a:t>
                </a:r>
              </a:p>
              <a:p>
                <a:r>
                  <a:rPr lang="en-US" dirty="0" smtClean="0"/>
                  <a:t>Motivated by the concept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random surfer</a:t>
                </a:r>
              </a:p>
              <a:p>
                <a:r>
                  <a:rPr lang="en-US" dirty="0" smtClean="0"/>
                  <a:t>Offers additional flexibility </a:t>
                </a:r>
              </a:p>
              <a:p>
                <a:pPr lvl="1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personalization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anti-spam</a:t>
                </a:r>
              </a:p>
              <a:p>
                <a:r>
                  <a:rPr lang="en-US" dirty="0" smtClean="0"/>
                  <a:t>Controls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rate of convergence</a:t>
                </a:r>
              </a:p>
              <a:p>
                <a:pPr lvl="1"/>
                <a:r>
                  <a:rPr lang="en-US" dirty="0" smtClean="0"/>
                  <a:t>the second eigenvalue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l-GR" dirty="0" smtClean="0">
                    <a:solidFill>
                      <a:srgbClr val="0070C0"/>
                    </a:solidFill>
                    <a:latin typeface="Tahoma" pitchFamily="34" charset="0"/>
                    <a:cs typeface="Times New Roman" pitchFamily="18" charset="0"/>
                  </a:rPr>
                  <a:t>α</a:t>
                </a:r>
                <a:endParaRPr lang="en-US" dirty="0" smtClean="0">
                  <a:solidFill>
                    <a:srgbClr val="0070C0"/>
                  </a:solidFill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7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walks on 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undirected</a:t>
            </a:r>
            <a:r>
              <a:rPr lang="en-US" dirty="0" smtClean="0"/>
              <a:t> graphs, the stationary distribution is </a:t>
            </a:r>
            <a:r>
              <a:rPr lang="en-US" dirty="0" smtClean="0">
                <a:solidFill>
                  <a:srgbClr val="0070C0"/>
                </a:solidFill>
              </a:rPr>
              <a:t>proportional to the degrees </a:t>
            </a:r>
            <a:r>
              <a:rPr lang="en-US" dirty="0" smtClean="0"/>
              <a:t>of the nodes</a:t>
            </a:r>
          </a:p>
          <a:p>
            <a:pPr lvl="1"/>
            <a:r>
              <a:rPr lang="en-US" dirty="0" smtClean="0"/>
              <a:t>Thus in this case a random walk is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same as degree popularity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dirty="0" smtClean="0">
                <a:solidFill>
                  <a:srgbClr val="0070C0"/>
                </a:solidFill>
              </a:rPr>
              <a:t>no longer true </a:t>
            </a:r>
            <a:r>
              <a:rPr lang="en-US" dirty="0" smtClean="0"/>
              <a:t>if we do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random jumps</a:t>
            </a:r>
          </a:p>
          <a:p>
            <a:pPr lvl="1"/>
            <a:r>
              <a:rPr lang="en-US" dirty="0" smtClean="0"/>
              <a:t>Now the short paths play a greater role, and the previous distribution does not 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graph in adjacency list, or list of edges</a:t>
                </a:r>
              </a:p>
              <a:p>
                <a:r>
                  <a:rPr lang="en-US" dirty="0" smtClean="0"/>
                  <a:t>Keep current </a:t>
                </a:r>
                <a:r>
                  <a:rPr lang="en-US" dirty="0" err="1" smtClean="0"/>
                  <a:t>pagerank</a:t>
                </a:r>
                <a:r>
                  <a:rPr lang="en-US" dirty="0" smtClean="0"/>
                  <a:t> values and new </a:t>
                </a:r>
                <a:r>
                  <a:rPr lang="en-US" dirty="0" err="1" smtClean="0"/>
                  <a:t>pagerank</a:t>
                </a:r>
                <a:r>
                  <a:rPr lang="en-US" dirty="0" smtClean="0"/>
                  <a:t> values</a:t>
                </a:r>
              </a:p>
              <a:p>
                <a:r>
                  <a:rPr lang="en-US" dirty="0" smtClean="0"/>
                  <a:t>Go through edges and update the values of the destination nodes.</a:t>
                </a:r>
              </a:p>
              <a:p>
                <a:r>
                  <a:rPr lang="en-US" dirty="0" smtClean="0"/>
                  <a:t>Repeat until the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difference) is below some small value </a:t>
                </a:r>
                <a:r>
                  <a:rPr lang="el-GR" dirty="0" smtClean="0"/>
                  <a:t>ε.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375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smtClean="0"/>
              <a:t>(</a:t>
            </a:r>
            <a:r>
              <a:rPr lang="en-US" dirty="0" err="1" smtClean="0"/>
              <a:t>Matlab</a:t>
            </a:r>
            <a:r>
              <a:rPr lang="en-US" dirty="0" smtClean="0"/>
              <a:t>-friendly) PageRank </a:t>
            </a:r>
            <a:r>
              <a:rPr lang="en-US" dirty="0"/>
              <a:t>algorithm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Performing vanilla power method is now too expensive – the matrix is not sparse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831850" y="2832100"/>
            <a:ext cx="20129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q</a:t>
            </a:r>
            <a:r>
              <a:rPr lang="en-US" sz="2800" baseline="30000"/>
              <a:t>0 </a:t>
            </a:r>
            <a:r>
              <a:rPr lang="en-US" sz="2800"/>
              <a:t>= v</a:t>
            </a:r>
          </a:p>
          <a:p>
            <a:r>
              <a:rPr lang="en-US" sz="2800"/>
              <a:t>t = 1</a:t>
            </a:r>
          </a:p>
          <a:p>
            <a:r>
              <a:rPr lang="en-US" sz="2800">
                <a:solidFill>
                  <a:schemeClr val="folHlink"/>
                </a:solidFill>
              </a:rPr>
              <a:t>repeat</a:t>
            </a:r>
          </a:p>
          <a:p>
            <a:r>
              <a:rPr lang="en-US" sz="2800"/>
              <a:t>	</a:t>
            </a:r>
          </a:p>
          <a:p>
            <a:r>
              <a:rPr lang="en-US" sz="2800"/>
              <a:t>	</a:t>
            </a:r>
          </a:p>
          <a:p>
            <a:r>
              <a:rPr lang="en-US" sz="2800"/>
              <a:t>     </a:t>
            </a:r>
            <a:r>
              <a:rPr lang="en-US" sz="2800">
                <a:latin typeface="Helvetica" pitchFamily="34" charset="0"/>
              </a:rPr>
              <a:t>t = t +1</a:t>
            </a:r>
            <a:r>
              <a:rPr lang="en-US" sz="2800"/>
              <a:t>	</a:t>
            </a:r>
          </a:p>
          <a:p>
            <a:r>
              <a:rPr lang="fi-FI" sz="2800">
                <a:solidFill>
                  <a:schemeClr val="folHlink"/>
                </a:solidFill>
              </a:rPr>
              <a:t>until</a:t>
            </a:r>
            <a:r>
              <a:rPr lang="fi-FI" sz="2800"/>
              <a:t> </a:t>
            </a:r>
            <a:r>
              <a:rPr lang="el-GR" sz="2800"/>
              <a:t>δ</a:t>
            </a:r>
            <a:r>
              <a:rPr lang="fi-FI" sz="2800"/>
              <a:t> &lt; </a:t>
            </a:r>
            <a:r>
              <a:rPr lang="el-GR" sz="2800"/>
              <a:t>ε</a:t>
            </a:r>
            <a:endParaRPr lang="en-US" sz="2800"/>
          </a:p>
        </p:txBody>
      </p:sp>
      <p:graphicFrame>
        <p:nvGraphicFramePr>
          <p:cNvPr id="507909" name="Object 5"/>
          <p:cNvGraphicFramePr>
            <a:graphicFrameLocks noChangeAspect="1"/>
          </p:cNvGraphicFramePr>
          <p:nvPr/>
        </p:nvGraphicFramePr>
        <p:xfrm>
          <a:off x="1327150" y="4068763"/>
          <a:ext cx="18526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3" name="Equation" r:id="rId4" imgW="876240" imgH="241200" progId="Equation.3">
                  <p:embed/>
                </p:oleObj>
              </mc:Choice>
              <mc:Fallback>
                <p:oleObj name="Equation" r:id="rId4" imgW="876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068763"/>
                        <a:ext cx="18526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0" name="Object 6"/>
          <p:cNvGraphicFramePr>
            <a:graphicFrameLocks noChangeAspect="1"/>
          </p:cNvGraphicFramePr>
          <p:nvPr/>
        </p:nvGraphicFramePr>
        <p:xfrm>
          <a:off x="1330325" y="4522788"/>
          <a:ext cx="18065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4" name="Equation" r:id="rId6" imgW="863280" imgH="279360" progId="Equation.3">
                  <p:embed/>
                </p:oleObj>
              </mc:Choice>
              <mc:Fallback>
                <p:oleObj name="Equation" r:id="rId6" imgW="863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522788"/>
                        <a:ext cx="18065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1" name="Rectangle 7"/>
          <p:cNvSpPr>
            <a:spLocks noChangeArrowheads="1"/>
          </p:cNvSpPr>
          <p:nvPr/>
        </p:nvSpPr>
        <p:spPr bwMode="auto">
          <a:xfrm>
            <a:off x="500063" y="2781300"/>
            <a:ext cx="2994025" cy="3436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3778250" y="2806700"/>
            <a:ext cx="483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Efficient computation of </a:t>
            </a:r>
            <a:r>
              <a:rPr lang="en-US" sz="2400">
                <a:solidFill>
                  <a:srgbClr val="0066FF"/>
                </a:solidFill>
              </a:rPr>
              <a:t>y = (P’’)</a:t>
            </a:r>
            <a:r>
              <a:rPr lang="en-US" sz="2400" baseline="30000">
                <a:solidFill>
                  <a:srgbClr val="0066FF"/>
                </a:solidFill>
              </a:rPr>
              <a:t>T</a:t>
            </a:r>
            <a:r>
              <a:rPr lang="en-US" sz="2400">
                <a:solidFill>
                  <a:srgbClr val="0066FF"/>
                </a:solidFill>
              </a:rPr>
              <a:t> x</a:t>
            </a:r>
          </a:p>
        </p:txBody>
      </p:sp>
      <p:graphicFrame>
        <p:nvGraphicFramePr>
          <p:cNvPr id="507913" name="Object 9"/>
          <p:cNvGraphicFramePr>
            <a:graphicFrameLocks noChangeAspect="1"/>
          </p:cNvGraphicFramePr>
          <p:nvPr/>
        </p:nvGraphicFramePr>
        <p:xfrm>
          <a:off x="4532313" y="3586163"/>
          <a:ext cx="1808162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5" name="Equation" r:id="rId8" imgW="863280" imgH="723600" progId="Equation.3">
                  <p:embed/>
                </p:oleObj>
              </mc:Choice>
              <mc:Fallback>
                <p:oleObj name="Equation" r:id="rId8" imgW="8632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586163"/>
                        <a:ext cx="1808162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4379913" y="3425825"/>
            <a:ext cx="2347912" cy="2012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15" name="Text Box 11"/>
          <p:cNvSpPr txBox="1">
            <a:spLocks noChangeArrowheads="1"/>
          </p:cNvSpPr>
          <p:nvPr/>
        </p:nvSpPr>
        <p:spPr bwMode="auto">
          <a:xfrm>
            <a:off x="3767138" y="5551488"/>
            <a:ext cx="349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P</a:t>
            </a:r>
            <a:r>
              <a:rPr lang="en-US"/>
              <a:t> = normalized adjacency matrix</a:t>
            </a:r>
          </a:p>
        </p:txBody>
      </p:sp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3741738" y="6370638"/>
            <a:ext cx="5265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P’’ = αP’ + (1-α)uv</a:t>
            </a:r>
            <a:r>
              <a:rPr lang="en-US" baseline="30000">
                <a:solidFill>
                  <a:srgbClr val="0066FF"/>
                </a:solidFill>
              </a:rPr>
              <a:t>T</a:t>
            </a:r>
            <a:r>
              <a:rPr lang="en-US"/>
              <a:t>,  where </a:t>
            </a:r>
            <a:r>
              <a:rPr lang="en-US">
                <a:solidFill>
                  <a:srgbClr val="0066FF"/>
                </a:solidFill>
              </a:rPr>
              <a:t>u</a:t>
            </a:r>
            <a:r>
              <a:rPr lang="en-US"/>
              <a:t> is the vector of all 1s</a:t>
            </a:r>
          </a:p>
        </p:txBody>
      </p:sp>
      <p:sp>
        <p:nvSpPr>
          <p:cNvPr id="507917" name="Text Box 13"/>
          <p:cNvSpPr txBox="1">
            <a:spLocks noChangeArrowheads="1"/>
          </p:cNvSpPr>
          <p:nvPr/>
        </p:nvSpPr>
        <p:spPr bwMode="auto">
          <a:xfrm>
            <a:off x="3768725" y="5946775"/>
            <a:ext cx="489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P’ = P + dv</a:t>
            </a:r>
            <a:r>
              <a:rPr lang="en-US" baseline="30000">
                <a:solidFill>
                  <a:srgbClr val="0066FF"/>
                </a:solidFill>
              </a:rPr>
              <a:t>T</a:t>
            </a:r>
            <a:r>
              <a:rPr lang="en-US"/>
              <a:t>, where </a:t>
            </a:r>
            <a:r>
              <a:rPr lang="en-US">
                <a:solidFill>
                  <a:srgbClr val="0066FF"/>
                </a:solidFill>
              </a:rPr>
              <a:t>d</a:t>
            </a:r>
            <a:r>
              <a:rPr lang="en-US" baseline="-25000">
                <a:solidFill>
                  <a:srgbClr val="0066FF"/>
                </a:solidFill>
              </a:rPr>
              <a:t>i</a:t>
            </a:r>
            <a:r>
              <a:rPr lang="en-US"/>
              <a:t> is 1 if </a:t>
            </a:r>
            <a:r>
              <a:rPr lang="en-US">
                <a:solidFill>
                  <a:srgbClr val="0066FF"/>
                </a:solidFill>
              </a:rPr>
              <a:t>i</a:t>
            </a:r>
            <a:r>
              <a:rPr lang="en-US"/>
              <a:t> is sink and 0 o.w.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507918" name="Rectangle 14"/>
          <p:cNvSpPr>
            <a:spLocks noChangeArrowheads="1"/>
          </p:cNvSpPr>
          <p:nvPr/>
        </p:nvSpPr>
        <p:spPr bwMode="auto">
          <a:xfrm>
            <a:off x="3744913" y="5548313"/>
            <a:ext cx="5232400" cy="1177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19" name="Line 15"/>
          <p:cNvSpPr>
            <a:spLocks noChangeShapeType="1"/>
          </p:cNvSpPr>
          <p:nvPr/>
        </p:nvSpPr>
        <p:spPr bwMode="auto">
          <a:xfrm flipV="1">
            <a:off x="3203575" y="3429000"/>
            <a:ext cx="11525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20" name="Line 16"/>
          <p:cNvSpPr>
            <a:spLocks noChangeShapeType="1"/>
          </p:cNvSpPr>
          <p:nvPr/>
        </p:nvSpPr>
        <p:spPr bwMode="auto">
          <a:xfrm>
            <a:off x="3203575" y="4437063"/>
            <a:ext cx="11525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Huge advantage for Google in the early days</a:t>
            </a:r>
          </a:p>
          <a:p>
            <a:pPr lvl="1"/>
            <a:r>
              <a:rPr lang="en-US" dirty="0" smtClean="0"/>
              <a:t>It gave a way to get an idea for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value of a page</a:t>
            </a:r>
            <a:r>
              <a:rPr lang="en-US" dirty="0" smtClean="0"/>
              <a:t>, which was useful in many different ways</a:t>
            </a:r>
          </a:p>
          <a:p>
            <a:pPr lvl="2"/>
            <a:r>
              <a:rPr lang="en-US" dirty="0" smtClean="0"/>
              <a:t>Put an </a:t>
            </a:r>
            <a:r>
              <a:rPr lang="en-US" dirty="0" smtClean="0">
                <a:solidFill>
                  <a:srgbClr val="0070C0"/>
                </a:solidFill>
              </a:rPr>
              <a:t>order to the web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After a while it became clear that the anchor text was probably more important for ranking</a:t>
            </a:r>
          </a:p>
          <a:p>
            <a:pPr lvl="1"/>
            <a:r>
              <a:rPr lang="en-US" dirty="0" smtClean="0"/>
              <a:t>Also,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spam </a:t>
            </a:r>
            <a:r>
              <a:rPr lang="en-US" dirty="0" smtClean="0"/>
              <a:t>became a new (dark) art</a:t>
            </a:r>
          </a:p>
          <a:p>
            <a:r>
              <a:rPr lang="en-US" dirty="0" smtClean="0"/>
              <a:t>Flood of research</a:t>
            </a:r>
          </a:p>
          <a:p>
            <a:pPr lvl="1"/>
            <a:r>
              <a:rPr lang="en-US" dirty="0" smtClean="0"/>
              <a:t>Numerical analysis got rejuvenated</a:t>
            </a:r>
          </a:p>
          <a:p>
            <a:pPr lvl="1"/>
            <a:r>
              <a:rPr lang="en-US" dirty="0" smtClean="0"/>
              <a:t>Huge number of variations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Efficiency</a:t>
            </a:r>
            <a:r>
              <a:rPr lang="en-US" dirty="0" smtClean="0"/>
              <a:t> became a great issue.</a:t>
            </a:r>
          </a:p>
          <a:p>
            <a:pPr lvl="1"/>
            <a:r>
              <a:rPr lang="en-US" dirty="0" smtClean="0"/>
              <a:t>Huge number of applications in different fields </a:t>
            </a:r>
          </a:p>
          <a:p>
            <a:pPr lvl="2"/>
            <a:r>
              <a:rPr lang="en-US" dirty="0" smtClean="0"/>
              <a:t>Random walk is often referred to as PageRank.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HITS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HITS algorithm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algorithm proposed around the same time as </a:t>
            </a:r>
            <a:r>
              <a:rPr lang="en-US" dirty="0" err="1" smtClean="0"/>
              <a:t>Pagerank</a:t>
            </a:r>
            <a:r>
              <a:rPr lang="en-US" dirty="0" smtClean="0"/>
              <a:t> for using the hyperlinks to rank pages</a:t>
            </a:r>
          </a:p>
          <a:p>
            <a:pPr lvl="1"/>
            <a:r>
              <a:rPr lang="en-US" dirty="0" smtClean="0"/>
              <a:t>Kleinberg: then an intern at IBM </a:t>
            </a:r>
            <a:r>
              <a:rPr lang="en-US" dirty="0" err="1" smtClean="0"/>
              <a:t>Almaden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IBM never made anything out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smtClean="0"/>
              <a:t>Analysis Ranking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graph structure </a:t>
            </a:r>
            <a:r>
              <a:rPr lang="en-US" dirty="0" smtClean="0"/>
              <a:t>in order to determine the </a:t>
            </a:r>
            <a:r>
              <a:rPr lang="en-US" dirty="0" smtClean="0">
                <a:solidFill>
                  <a:srgbClr val="0070C0"/>
                </a:solidFill>
              </a:rPr>
              <a:t>relative importance </a:t>
            </a:r>
            <a:r>
              <a:rPr lang="en-US" dirty="0" smtClean="0"/>
              <a:t>of the nodes</a:t>
            </a:r>
          </a:p>
          <a:p>
            <a:pPr lvl="1"/>
            <a:r>
              <a:rPr lang="en-US" dirty="0" smtClean="0"/>
              <a:t>Applications: Ranking on graphs (Web, Twitter, FB,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Intuition</a:t>
            </a:r>
            <a:r>
              <a:rPr lang="en-US" dirty="0" smtClean="0"/>
              <a:t>: An edge from node </a:t>
            </a:r>
            <a:r>
              <a:rPr lang="en-US" dirty="0" smtClean="0">
                <a:solidFill>
                  <a:srgbClr val="3399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node </a:t>
            </a:r>
            <a:r>
              <a:rPr lang="en-US" dirty="0" smtClean="0">
                <a:solidFill>
                  <a:srgbClr val="3399FF"/>
                </a:solidFill>
              </a:rPr>
              <a:t>q</a:t>
            </a:r>
            <a:r>
              <a:rPr lang="en-US" dirty="0" smtClean="0"/>
              <a:t> </a:t>
            </a:r>
            <a:r>
              <a:rPr lang="en-US" dirty="0"/>
              <a:t>denotes </a:t>
            </a:r>
            <a:r>
              <a:rPr lang="en-US" dirty="0">
                <a:solidFill>
                  <a:srgbClr val="0070C0"/>
                </a:solidFill>
              </a:rPr>
              <a:t>endorsement</a:t>
            </a:r>
          </a:p>
          <a:p>
            <a:pPr lvl="1"/>
            <a:r>
              <a:rPr lang="en-US" dirty="0" smtClean="0"/>
              <a:t>Node </a:t>
            </a:r>
            <a:r>
              <a:rPr lang="en-US" dirty="0" smtClean="0">
                <a:solidFill>
                  <a:srgbClr val="3399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endorses/</a:t>
            </a:r>
            <a:r>
              <a:rPr lang="en-US" dirty="0" smtClean="0">
                <a:solidFill>
                  <a:srgbClr val="0070C0"/>
                </a:solidFill>
              </a:rPr>
              <a:t>recommends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/confirms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0070C0"/>
                </a:solidFill>
              </a:rPr>
              <a:t>authority/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en-US" dirty="0" smtClean="0">
                <a:solidFill>
                  <a:srgbClr val="0070C0"/>
                </a:solidFill>
              </a:rPr>
              <a:t>/importance</a:t>
            </a:r>
            <a:r>
              <a:rPr lang="en-US" dirty="0" smtClean="0"/>
              <a:t> of node </a:t>
            </a:r>
            <a:r>
              <a:rPr lang="en-US" dirty="0" smtClean="0">
                <a:solidFill>
                  <a:srgbClr val="3399FF"/>
                </a:solidFill>
              </a:rPr>
              <a:t>q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 the graph </a:t>
            </a:r>
            <a:r>
              <a:rPr lang="en-US" dirty="0"/>
              <a:t>of </a:t>
            </a:r>
            <a:r>
              <a:rPr lang="en-US" dirty="0" smtClean="0"/>
              <a:t>recommendations to assign </a:t>
            </a:r>
            <a:r>
              <a:rPr lang="en-US" dirty="0"/>
              <a:t>an </a:t>
            </a:r>
            <a:r>
              <a:rPr lang="en-US" dirty="0">
                <a:solidFill>
                  <a:srgbClr val="FF3300"/>
                </a:solidFill>
              </a:rPr>
              <a:t>authority value</a:t>
            </a:r>
            <a:r>
              <a:rPr lang="en-US" dirty="0"/>
              <a:t> to every </a:t>
            </a:r>
            <a:r>
              <a:rPr lang="en-US" dirty="0" smtClean="0"/>
              <a:t>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dependent input</a:t>
            </a:r>
          </a:p>
        </p:txBody>
      </p:sp>
      <p:sp>
        <p:nvSpPr>
          <p:cNvPr id="246787" name="Oval 3"/>
          <p:cNvSpPr>
            <a:spLocks noChangeArrowheads="1"/>
          </p:cNvSpPr>
          <p:nvPr/>
        </p:nvSpPr>
        <p:spPr bwMode="auto">
          <a:xfrm>
            <a:off x="3492500" y="2997200"/>
            <a:ext cx="1655763" cy="2376488"/>
          </a:xfrm>
          <a:prstGeom prst="ellipse">
            <a:avLst/>
          </a:prstGeom>
          <a:solidFill>
            <a:srgbClr val="F7604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8" name="Oval 4"/>
          <p:cNvSpPr>
            <a:spLocks noChangeArrowheads="1"/>
          </p:cNvSpPr>
          <p:nvPr/>
        </p:nvSpPr>
        <p:spPr bwMode="auto">
          <a:xfrm>
            <a:off x="4284663" y="33575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9" name="Oval 5"/>
          <p:cNvSpPr>
            <a:spLocks noChangeArrowheads="1"/>
          </p:cNvSpPr>
          <p:nvPr/>
        </p:nvSpPr>
        <p:spPr bwMode="auto">
          <a:xfrm>
            <a:off x="3851275" y="3933825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0" name="Oval 6"/>
          <p:cNvSpPr>
            <a:spLocks noChangeArrowheads="1"/>
          </p:cNvSpPr>
          <p:nvPr/>
        </p:nvSpPr>
        <p:spPr bwMode="auto">
          <a:xfrm>
            <a:off x="4716463" y="37893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1" name="Oval 7"/>
          <p:cNvSpPr>
            <a:spLocks noChangeArrowheads="1"/>
          </p:cNvSpPr>
          <p:nvPr/>
        </p:nvSpPr>
        <p:spPr bwMode="auto">
          <a:xfrm>
            <a:off x="4643438" y="47244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2" name="Oval 8"/>
          <p:cNvSpPr>
            <a:spLocks noChangeArrowheads="1"/>
          </p:cNvSpPr>
          <p:nvPr/>
        </p:nvSpPr>
        <p:spPr bwMode="auto">
          <a:xfrm>
            <a:off x="3995738" y="45085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3" name="Line 9"/>
          <p:cNvSpPr>
            <a:spLocks noChangeShapeType="1"/>
          </p:cNvSpPr>
          <p:nvPr/>
        </p:nvSpPr>
        <p:spPr bwMode="auto">
          <a:xfrm flipH="1">
            <a:off x="3995738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4" name="Oval 10"/>
          <p:cNvSpPr>
            <a:spLocks noChangeArrowheads="1"/>
          </p:cNvSpPr>
          <p:nvPr/>
        </p:nvSpPr>
        <p:spPr bwMode="auto">
          <a:xfrm>
            <a:off x="4572000" y="42211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5" name="Oval 11"/>
          <p:cNvSpPr>
            <a:spLocks noChangeArrowheads="1"/>
          </p:cNvSpPr>
          <p:nvPr/>
        </p:nvSpPr>
        <p:spPr bwMode="auto">
          <a:xfrm>
            <a:off x="4284663" y="494188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4140200" y="458152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3995738" y="4076700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4356100" y="4365625"/>
            <a:ext cx="2873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3903663" y="5461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Root 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906" y="2318266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set obtained from a text-only search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Oval 2"/>
          <p:cNvSpPr>
            <a:spLocks noChangeArrowheads="1"/>
          </p:cNvSpPr>
          <p:nvPr/>
        </p:nvSpPr>
        <p:spPr bwMode="auto">
          <a:xfrm>
            <a:off x="5508625" y="2420938"/>
            <a:ext cx="1655763" cy="3095625"/>
          </a:xfrm>
          <a:prstGeom prst="ellipse">
            <a:avLst/>
          </a:prstGeom>
          <a:solidFill>
            <a:srgbClr val="95CA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Oval 3"/>
          <p:cNvSpPr>
            <a:spLocks noChangeArrowheads="1"/>
          </p:cNvSpPr>
          <p:nvPr/>
        </p:nvSpPr>
        <p:spPr bwMode="auto">
          <a:xfrm>
            <a:off x="1547813" y="2565400"/>
            <a:ext cx="1655762" cy="3095625"/>
          </a:xfrm>
          <a:prstGeom prst="ellipse">
            <a:avLst/>
          </a:prstGeom>
          <a:solidFill>
            <a:srgbClr val="FFE16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dependent input</a:t>
            </a:r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3492500" y="2997200"/>
            <a:ext cx="1655763" cy="2376488"/>
          </a:xfrm>
          <a:prstGeom prst="ellipse">
            <a:avLst/>
          </a:prstGeom>
          <a:solidFill>
            <a:srgbClr val="F7604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4284663" y="33575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Oval 7"/>
          <p:cNvSpPr>
            <a:spLocks noChangeArrowheads="1"/>
          </p:cNvSpPr>
          <p:nvPr/>
        </p:nvSpPr>
        <p:spPr bwMode="auto">
          <a:xfrm>
            <a:off x="3851275" y="3933825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4716463" y="37893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Oval 9"/>
          <p:cNvSpPr>
            <a:spLocks noChangeArrowheads="1"/>
          </p:cNvSpPr>
          <p:nvPr/>
        </p:nvSpPr>
        <p:spPr bwMode="auto">
          <a:xfrm>
            <a:off x="4643438" y="47244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Oval 10"/>
          <p:cNvSpPr>
            <a:spLocks noChangeArrowheads="1"/>
          </p:cNvSpPr>
          <p:nvPr/>
        </p:nvSpPr>
        <p:spPr bwMode="auto">
          <a:xfrm>
            <a:off x="3995738" y="45085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H="1">
            <a:off x="3995738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4" name="Oval 12"/>
          <p:cNvSpPr>
            <a:spLocks noChangeArrowheads="1"/>
          </p:cNvSpPr>
          <p:nvPr/>
        </p:nvSpPr>
        <p:spPr bwMode="auto">
          <a:xfrm>
            <a:off x="4572000" y="42211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5" name="Oval 13"/>
          <p:cNvSpPr>
            <a:spLocks noChangeArrowheads="1"/>
          </p:cNvSpPr>
          <p:nvPr/>
        </p:nvSpPr>
        <p:spPr bwMode="auto">
          <a:xfrm>
            <a:off x="4284663" y="494188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4140200" y="458152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3995738" y="4076700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V="1">
            <a:off x="4356100" y="4365625"/>
            <a:ext cx="2873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>
            <a:off x="2484438" y="2852738"/>
            <a:ext cx="18002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0" name="Oval 18"/>
          <p:cNvSpPr>
            <a:spLocks noChangeArrowheads="1"/>
          </p:cNvSpPr>
          <p:nvPr/>
        </p:nvSpPr>
        <p:spPr bwMode="auto">
          <a:xfrm>
            <a:off x="2339975" y="27813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>
            <a:off x="4427538" y="3429000"/>
            <a:ext cx="22320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 flipV="1">
            <a:off x="4427538" y="2924175"/>
            <a:ext cx="18002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4716463" y="4076700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4787900" y="4508500"/>
            <a:ext cx="18002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4427538" y="5013325"/>
            <a:ext cx="19446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4859338" y="3860800"/>
            <a:ext cx="13684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7" name="Oval 25"/>
          <p:cNvSpPr>
            <a:spLocks noChangeArrowheads="1"/>
          </p:cNvSpPr>
          <p:nvPr/>
        </p:nvSpPr>
        <p:spPr bwMode="auto">
          <a:xfrm>
            <a:off x="6227763" y="285273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8" name="Oval 26"/>
          <p:cNvSpPr>
            <a:spLocks noChangeArrowheads="1"/>
          </p:cNvSpPr>
          <p:nvPr/>
        </p:nvSpPr>
        <p:spPr bwMode="auto">
          <a:xfrm>
            <a:off x="6659563" y="34290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9" name="Oval 27"/>
          <p:cNvSpPr>
            <a:spLocks noChangeArrowheads="1"/>
          </p:cNvSpPr>
          <p:nvPr/>
        </p:nvSpPr>
        <p:spPr bwMode="auto">
          <a:xfrm>
            <a:off x="6227763" y="40052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0" name="Oval 28"/>
          <p:cNvSpPr>
            <a:spLocks noChangeArrowheads="1"/>
          </p:cNvSpPr>
          <p:nvPr/>
        </p:nvSpPr>
        <p:spPr bwMode="auto">
          <a:xfrm>
            <a:off x="6372225" y="515778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1" name="Oval 29"/>
          <p:cNvSpPr>
            <a:spLocks noChangeArrowheads="1"/>
          </p:cNvSpPr>
          <p:nvPr/>
        </p:nvSpPr>
        <p:spPr bwMode="auto">
          <a:xfrm>
            <a:off x="6588125" y="44370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Line 30"/>
          <p:cNvSpPr>
            <a:spLocks noChangeShapeType="1"/>
          </p:cNvSpPr>
          <p:nvPr/>
        </p:nvSpPr>
        <p:spPr bwMode="auto">
          <a:xfrm flipV="1">
            <a:off x="2268538" y="3429000"/>
            <a:ext cx="20161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3" name="Line 31"/>
          <p:cNvSpPr>
            <a:spLocks noChangeShapeType="1"/>
          </p:cNvSpPr>
          <p:nvPr/>
        </p:nvSpPr>
        <p:spPr bwMode="auto">
          <a:xfrm>
            <a:off x="2555875" y="3789363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4" name="Line 32"/>
          <p:cNvSpPr>
            <a:spLocks noChangeShapeType="1"/>
          </p:cNvSpPr>
          <p:nvPr/>
        </p:nvSpPr>
        <p:spPr bwMode="auto">
          <a:xfrm flipV="1">
            <a:off x="2484438" y="4581525"/>
            <a:ext cx="15113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5" name="Oval 33"/>
          <p:cNvSpPr>
            <a:spLocks noChangeArrowheads="1"/>
          </p:cNvSpPr>
          <p:nvPr/>
        </p:nvSpPr>
        <p:spPr bwMode="auto">
          <a:xfrm>
            <a:off x="2411413" y="371633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6" name="Oval 34"/>
          <p:cNvSpPr>
            <a:spLocks noChangeArrowheads="1"/>
          </p:cNvSpPr>
          <p:nvPr/>
        </p:nvSpPr>
        <p:spPr bwMode="auto">
          <a:xfrm>
            <a:off x="2124075" y="34290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7" name="Oval 35"/>
          <p:cNvSpPr>
            <a:spLocks noChangeArrowheads="1"/>
          </p:cNvSpPr>
          <p:nvPr/>
        </p:nvSpPr>
        <p:spPr bwMode="auto">
          <a:xfrm>
            <a:off x="2339975" y="5229225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8" name="Line 36"/>
          <p:cNvSpPr>
            <a:spLocks noChangeShapeType="1"/>
          </p:cNvSpPr>
          <p:nvPr/>
        </p:nvSpPr>
        <p:spPr bwMode="auto">
          <a:xfrm flipV="1">
            <a:off x="2484438" y="5013325"/>
            <a:ext cx="18002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9" name="Oval 37"/>
          <p:cNvSpPr>
            <a:spLocks noChangeArrowheads="1"/>
          </p:cNvSpPr>
          <p:nvPr/>
        </p:nvSpPr>
        <p:spPr bwMode="auto">
          <a:xfrm>
            <a:off x="2627313" y="44370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70" name="Line 38"/>
          <p:cNvSpPr>
            <a:spLocks noChangeShapeType="1"/>
          </p:cNvSpPr>
          <p:nvPr/>
        </p:nvSpPr>
        <p:spPr bwMode="auto">
          <a:xfrm flipV="1">
            <a:off x="2771775" y="4292600"/>
            <a:ext cx="18002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71" name="Line 39"/>
          <p:cNvSpPr>
            <a:spLocks noChangeShapeType="1"/>
          </p:cNvSpPr>
          <p:nvPr/>
        </p:nvSpPr>
        <p:spPr bwMode="auto">
          <a:xfrm flipV="1">
            <a:off x="2124075" y="4005263"/>
            <a:ext cx="16557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72" name="Oval 40"/>
          <p:cNvSpPr>
            <a:spLocks noChangeArrowheads="1"/>
          </p:cNvSpPr>
          <p:nvPr/>
        </p:nvSpPr>
        <p:spPr bwMode="auto">
          <a:xfrm>
            <a:off x="1979613" y="42926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73" name="Text Box 41"/>
          <p:cNvSpPr txBox="1">
            <a:spLocks noChangeArrowheads="1"/>
          </p:cNvSpPr>
          <p:nvPr/>
        </p:nvSpPr>
        <p:spPr bwMode="auto">
          <a:xfrm>
            <a:off x="3903663" y="5461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Root Set</a:t>
            </a:r>
          </a:p>
        </p:txBody>
      </p:sp>
      <p:sp>
        <p:nvSpPr>
          <p:cNvPr id="248874" name="Text Box 42"/>
          <p:cNvSpPr txBox="1">
            <a:spLocks noChangeArrowheads="1"/>
          </p:cNvSpPr>
          <p:nvPr/>
        </p:nvSpPr>
        <p:spPr bwMode="auto">
          <a:xfrm>
            <a:off x="2176463" y="5748338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IN</a:t>
            </a:r>
          </a:p>
        </p:txBody>
      </p:sp>
      <p:sp>
        <p:nvSpPr>
          <p:cNvPr id="248875" name="Text Box 43"/>
          <p:cNvSpPr txBox="1">
            <a:spLocks noChangeArrowheads="1"/>
          </p:cNvSpPr>
          <p:nvPr/>
        </p:nvSpPr>
        <p:spPr bwMode="auto">
          <a:xfrm>
            <a:off x="6135688" y="56769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0117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Oval 2"/>
          <p:cNvSpPr>
            <a:spLocks noChangeArrowheads="1"/>
          </p:cNvSpPr>
          <p:nvPr/>
        </p:nvSpPr>
        <p:spPr bwMode="auto">
          <a:xfrm>
            <a:off x="5508625" y="2420938"/>
            <a:ext cx="1655763" cy="3095625"/>
          </a:xfrm>
          <a:prstGeom prst="ellipse">
            <a:avLst/>
          </a:prstGeom>
          <a:solidFill>
            <a:srgbClr val="95CA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Oval 3"/>
          <p:cNvSpPr>
            <a:spLocks noChangeArrowheads="1"/>
          </p:cNvSpPr>
          <p:nvPr/>
        </p:nvSpPr>
        <p:spPr bwMode="auto">
          <a:xfrm>
            <a:off x="1547813" y="2565400"/>
            <a:ext cx="1655762" cy="3095625"/>
          </a:xfrm>
          <a:prstGeom prst="ellipse">
            <a:avLst/>
          </a:prstGeom>
          <a:solidFill>
            <a:srgbClr val="FFE16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dependent input</a:t>
            </a:r>
          </a:p>
        </p:txBody>
      </p:sp>
      <p:sp>
        <p:nvSpPr>
          <p:cNvPr id="250885" name="Oval 5"/>
          <p:cNvSpPr>
            <a:spLocks noChangeArrowheads="1"/>
          </p:cNvSpPr>
          <p:nvPr/>
        </p:nvSpPr>
        <p:spPr bwMode="auto">
          <a:xfrm>
            <a:off x="3492500" y="2997200"/>
            <a:ext cx="1655763" cy="2376488"/>
          </a:xfrm>
          <a:prstGeom prst="ellipse">
            <a:avLst/>
          </a:prstGeom>
          <a:solidFill>
            <a:srgbClr val="F7604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Oval 6"/>
          <p:cNvSpPr>
            <a:spLocks noChangeArrowheads="1"/>
          </p:cNvSpPr>
          <p:nvPr/>
        </p:nvSpPr>
        <p:spPr bwMode="auto">
          <a:xfrm>
            <a:off x="4284663" y="33575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Oval 7"/>
          <p:cNvSpPr>
            <a:spLocks noChangeArrowheads="1"/>
          </p:cNvSpPr>
          <p:nvPr/>
        </p:nvSpPr>
        <p:spPr bwMode="auto">
          <a:xfrm>
            <a:off x="3851275" y="3933825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Oval 8"/>
          <p:cNvSpPr>
            <a:spLocks noChangeArrowheads="1"/>
          </p:cNvSpPr>
          <p:nvPr/>
        </p:nvSpPr>
        <p:spPr bwMode="auto">
          <a:xfrm>
            <a:off x="4716463" y="37893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Oval 9"/>
          <p:cNvSpPr>
            <a:spLocks noChangeArrowheads="1"/>
          </p:cNvSpPr>
          <p:nvPr/>
        </p:nvSpPr>
        <p:spPr bwMode="auto">
          <a:xfrm>
            <a:off x="4643438" y="47244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Oval 10"/>
          <p:cNvSpPr>
            <a:spLocks noChangeArrowheads="1"/>
          </p:cNvSpPr>
          <p:nvPr/>
        </p:nvSpPr>
        <p:spPr bwMode="auto">
          <a:xfrm>
            <a:off x="3995738" y="45085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 flipH="1">
            <a:off x="3995738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2" name="Oval 12"/>
          <p:cNvSpPr>
            <a:spLocks noChangeArrowheads="1"/>
          </p:cNvSpPr>
          <p:nvPr/>
        </p:nvSpPr>
        <p:spPr bwMode="auto">
          <a:xfrm>
            <a:off x="4572000" y="42211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3" name="Oval 13"/>
          <p:cNvSpPr>
            <a:spLocks noChangeArrowheads="1"/>
          </p:cNvSpPr>
          <p:nvPr/>
        </p:nvSpPr>
        <p:spPr bwMode="auto">
          <a:xfrm>
            <a:off x="4284663" y="494188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4" name="Line 14"/>
          <p:cNvSpPr>
            <a:spLocks noChangeShapeType="1"/>
          </p:cNvSpPr>
          <p:nvPr/>
        </p:nvSpPr>
        <p:spPr bwMode="auto">
          <a:xfrm>
            <a:off x="4140200" y="458152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5" name="Line 15"/>
          <p:cNvSpPr>
            <a:spLocks noChangeShapeType="1"/>
          </p:cNvSpPr>
          <p:nvPr/>
        </p:nvSpPr>
        <p:spPr bwMode="auto">
          <a:xfrm>
            <a:off x="3995738" y="4076700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6" name="Line 16"/>
          <p:cNvSpPr>
            <a:spLocks noChangeShapeType="1"/>
          </p:cNvSpPr>
          <p:nvPr/>
        </p:nvSpPr>
        <p:spPr bwMode="auto">
          <a:xfrm flipV="1">
            <a:off x="4356100" y="4365625"/>
            <a:ext cx="2873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7" name="Line 17"/>
          <p:cNvSpPr>
            <a:spLocks noChangeShapeType="1"/>
          </p:cNvSpPr>
          <p:nvPr/>
        </p:nvSpPr>
        <p:spPr bwMode="auto">
          <a:xfrm>
            <a:off x="2484438" y="2852738"/>
            <a:ext cx="18002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8" name="Oval 18"/>
          <p:cNvSpPr>
            <a:spLocks noChangeArrowheads="1"/>
          </p:cNvSpPr>
          <p:nvPr/>
        </p:nvSpPr>
        <p:spPr bwMode="auto">
          <a:xfrm>
            <a:off x="2339975" y="27813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9" name="Line 19"/>
          <p:cNvSpPr>
            <a:spLocks noChangeShapeType="1"/>
          </p:cNvSpPr>
          <p:nvPr/>
        </p:nvSpPr>
        <p:spPr bwMode="auto">
          <a:xfrm>
            <a:off x="4427538" y="3429000"/>
            <a:ext cx="22320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 flipV="1">
            <a:off x="4427538" y="2924175"/>
            <a:ext cx="18002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01" name="Line 21"/>
          <p:cNvSpPr>
            <a:spLocks noChangeShapeType="1"/>
          </p:cNvSpPr>
          <p:nvPr/>
        </p:nvSpPr>
        <p:spPr bwMode="auto">
          <a:xfrm flipV="1">
            <a:off x="4716463" y="4076700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 flipV="1">
            <a:off x="4787900" y="4508500"/>
            <a:ext cx="18002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03" name="Line 23"/>
          <p:cNvSpPr>
            <a:spLocks noChangeShapeType="1"/>
          </p:cNvSpPr>
          <p:nvPr/>
        </p:nvSpPr>
        <p:spPr bwMode="auto">
          <a:xfrm>
            <a:off x="4427538" y="5013325"/>
            <a:ext cx="19446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04" name="Line 24"/>
          <p:cNvSpPr>
            <a:spLocks noChangeShapeType="1"/>
          </p:cNvSpPr>
          <p:nvPr/>
        </p:nvSpPr>
        <p:spPr bwMode="auto">
          <a:xfrm>
            <a:off x="4859338" y="3860800"/>
            <a:ext cx="13684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05" name="Oval 25"/>
          <p:cNvSpPr>
            <a:spLocks noChangeArrowheads="1"/>
          </p:cNvSpPr>
          <p:nvPr/>
        </p:nvSpPr>
        <p:spPr bwMode="auto">
          <a:xfrm>
            <a:off x="6227763" y="285273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06" name="Oval 26"/>
          <p:cNvSpPr>
            <a:spLocks noChangeArrowheads="1"/>
          </p:cNvSpPr>
          <p:nvPr/>
        </p:nvSpPr>
        <p:spPr bwMode="auto">
          <a:xfrm>
            <a:off x="6659563" y="34290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07" name="Oval 27"/>
          <p:cNvSpPr>
            <a:spLocks noChangeArrowheads="1"/>
          </p:cNvSpPr>
          <p:nvPr/>
        </p:nvSpPr>
        <p:spPr bwMode="auto">
          <a:xfrm>
            <a:off x="6227763" y="40052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08" name="Oval 28"/>
          <p:cNvSpPr>
            <a:spLocks noChangeArrowheads="1"/>
          </p:cNvSpPr>
          <p:nvPr/>
        </p:nvSpPr>
        <p:spPr bwMode="auto">
          <a:xfrm>
            <a:off x="6372225" y="515778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09" name="Oval 29"/>
          <p:cNvSpPr>
            <a:spLocks noChangeArrowheads="1"/>
          </p:cNvSpPr>
          <p:nvPr/>
        </p:nvSpPr>
        <p:spPr bwMode="auto">
          <a:xfrm>
            <a:off x="6588125" y="44370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10" name="Line 30"/>
          <p:cNvSpPr>
            <a:spLocks noChangeShapeType="1"/>
          </p:cNvSpPr>
          <p:nvPr/>
        </p:nvSpPr>
        <p:spPr bwMode="auto">
          <a:xfrm flipV="1">
            <a:off x="2268538" y="3429000"/>
            <a:ext cx="20161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11" name="Line 31"/>
          <p:cNvSpPr>
            <a:spLocks noChangeShapeType="1"/>
          </p:cNvSpPr>
          <p:nvPr/>
        </p:nvSpPr>
        <p:spPr bwMode="auto">
          <a:xfrm>
            <a:off x="2555875" y="3789363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12" name="Line 32"/>
          <p:cNvSpPr>
            <a:spLocks noChangeShapeType="1"/>
          </p:cNvSpPr>
          <p:nvPr/>
        </p:nvSpPr>
        <p:spPr bwMode="auto">
          <a:xfrm flipV="1">
            <a:off x="2484438" y="4581525"/>
            <a:ext cx="15113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13" name="Oval 33"/>
          <p:cNvSpPr>
            <a:spLocks noChangeArrowheads="1"/>
          </p:cNvSpPr>
          <p:nvPr/>
        </p:nvSpPr>
        <p:spPr bwMode="auto">
          <a:xfrm>
            <a:off x="2411413" y="371633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14" name="Oval 34"/>
          <p:cNvSpPr>
            <a:spLocks noChangeArrowheads="1"/>
          </p:cNvSpPr>
          <p:nvPr/>
        </p:nvSpPr>
        <p:spPr bwMode="auto">
          <a:xfrm>
            <a:off x="2124075" y="34290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15" name="Oval 35"/>
          <p:cNvSpPr>
            <a:spLocks noChangeArrowheads="1"/>
          </p:cNvSpPr>
          <p:nvPr/>
        </p:nvSpPr>
        <p:spPr bwMode="auto">
          <a:xfrm>
            <a:off x="2339975" y="5229225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16" name="Line 36"/>
          <p:cNvSpPr>
            <a:spLocks noChangeShapeType="1"/>
          </p:cNvSpPr>
          <p:nvPr/>
        </p:nvSpPr>
        <p:spPr bwMode="auto">
          <a:xfrm flipV="1">
            <a:off x="2484438" y="5013325"/>
            <a:ext cx="18002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17" name="Oval 37"/>
          <p:cNvSpPr>
            <a:spLocks noChangeArrowheads="1"/>
          </p:cNvSpPr>
          <p:nvPr/>
        </p:nvSpPr>
        <p:spPr bwMode="auto">
          <a:xfrm>
            <a:off x="2627313" y="44370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18" name="Line 38"/>
          <p:cNvSpPr>
            <a:spLocks noChangeShapeType="1"/>
          </p:cNvSpPr>
          <p:nvPr/>
        </p:nvSpPr>
        <p:spPr bwMode="auto">
          <a:xfrm flipV="1">
            <a:off x="2771775" y="4292600"/>
            <a:ext cx="18002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19" name="Line 39"/>
          <p:cNvSpPr>
            <a:spLocks noChangeShapeType="1"/>
          </p:cNvSpPr>
          <p:nvPr/>
        </p:nvSpPr>
        <p:spPr bwMode="auto">
          <a:xfrm flipV="1">
            <a:off x="2124075" y="4005263"/>
            <a:ext cx="16557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20" name="Oval 40"/>
          <p:cNvSpPr>
            <a:spLocks noChangeArrowheads="1"/>
          </p:cNvSpPr>
          <p:nvPr/>
        </p:nvSpPr>
        <p:spPr bwMode="auto">
          <a:xfrm>
            <a:off x="1979613" y="42926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1" name="Text Box 41"/>
          <p:cNvSpPr txBox="1">
            <a:spLocks noChangeArrowheads="1"/>
          </p:cNvSpPr>
          <p:nvPr/>
        </p:nvSpPr>
        <p:spPr bwMode="auto">
          <a:xfrm>
            <a:off x="3903663" y="5461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Root Set</a:t>
            </a:r>
          </a:p>
        </p:txBody>
      </p: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2176463" y="5748338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IN</a:t>
            </a:r>
          </a:p>
        </p:txBody>
      </p:sp>
      <p:sp>
        <p:nvSpPr>
          <p:cNvPr id="250923" name="Text Box 43"/>
          <p:cNvSpPr txBox="1">
            <a:spLocks noChangeArrowheads="1"/>
          </p:cNvSpPr>
          <p:nvPr/>
        </p:nvSpPr>
        <p:spPr bwMode="auto">
          <a:xfrm>
            <a:off x="6135688" y="56769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OUT</a:t>
            </a:r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2268538" y="3573463"/>
            <a:ext cx="215900" cy="21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H="1" flipV="1">
            <a:off x="2124075" y="4365625"/>
            <a:ext cx="503238" cy="1428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26" name="Line 46"/>
          <p:cNvSpPr>
            <a:spLocks noChangeShapeType="1"/>
          </p:cNvSpPr>
          <p:nvPr/>
        </p:nvSpPr>
        <p:spPr bwMode="auto">
          <a:xfrm>
            <a:off x="2484438" y="2852738"/>
            <a:ext cx="37433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27" name="Line 47"/>
          <p:cNvSpPr>
            <a:spLocks noChangeShapeType="1"/>
          </p:cNvSpPr>
          <p:nvPr/>
        </p:nvSpPr>
        <p:spPr bwMode="auto">
          <a:xfrm flipH="1">
            <a:off x="2484438" y="5300663"/>
            <a:ext cx="3887787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6300788" y="3500438"/>
            <a:ext cx="358775" cy="5048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29" name="Line 49"/>
          <p:cNvSpPr>
            <a:spLocks noChangeShapeType="1"/>
          </p:cNvSpPr>
          <p:nvPr/>
        </p:nvSpPr>
        <p:spPr bwMode="auto">
          <a:xfrm flipH="1">
            <a:off x="6443663" y="4581525"/>
            <a:ext cx="215900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Oval 2"/>
          <p:cNvSpPr>
            <a:spLocks noChangeArrowheads="1"/>
          </p:cNvSpPr>
          <p:nvPr/>
        </p:nvSpPr>
        <p:spPr bwMode="auto">
          <a:xfrm>
            <a:off x="539750" y="1844675"/>
            <a:ext cx="7488238" cy="4824413"/>
          </a:xfrm>
          <a:prstGeom prst="ellipse">
            <a:avLst/>
          </a:prstGeom>
          <a:solidFill>
            <a:srgbClr val="F2AEF2">
              <a:alpha val="49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Tahoma" pitchFamily="34" charset="0"/>
            </a:endParaRPr>
          </a:p>
        </p:txBody>
      </p:sp>
      <p:sp>
        <p:nvSpPr>
          <p:cNvPr id="252931" name="Oval 3"/>
          <p:cNvSpPr>
            <a:spLocks noChangeArrowheads="1"/>
          </p:cNvSpPr>
          <p:nvPr/>
        </p:nvSpPr>
        <p:spPr bwMode="auto">
          <a:xfrm>
            <a:off x="5508625" y="2420938"/>
            <a:ext cx="1655763" cy="3095625"/>
          </a:xfrm>
          <a:prstGeom prst="ellipse">
            <a:avLst/>
          </a:prstGeom>
          <a:solidFill>
            <a:srgbClr val="95CA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2" name="Oval 4"/>
          <p:cNvSpPr>
            <a:spLocks noChangeArrowheads="1"/>
          </p:cNvSpPr>
          <p:nvPr/>
        </p:nvSpPr>
        <p:spPr bwMode="auto">
          <a:xfrm>
            <a:off x="1547813" y="2565400"/>
            <a:ext cx="1655762" cy="3095625"/>
          </a:xfrm>
          <a:prstGeom prst="ellipse">
            <a:avLst/>
          </a:prstGeom>
          <a:solidFill>
            <a:srgbClr val="FFE16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dependent input</a:t>
            </a:r>
          </a:p>
        </p:txBody>
      </p:sp>
      <p:sp>
        <p:nvSpPr>
          <p:cNvPr id="252934" name="Oval 6"/>
          <p:cNvSpPr>
            <a:spLocks noChangeArrowheads="1"/>
          </p:cNvSpPr>
          <p:nvPr/>
        </p:nvSpPr>
        <p:spPr bwMode="auto">
          <a:xfrm>
            <a:off x="3492500" y="2997200"/>
            <a:ext cx="1655763" cy="2376488"/>
          </a:xfrm>
          <a:prstGeom prst="ellipse">
            <a:avLst/>
          </a:prstGeom>
          <a:solidFill>
            <a:srgbClr val="F7604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5" name="Oval 7"/>
          <p:cNvSpPr>
            <a:spLocks noChangeArrowheads="1"/>
          </p:cNvSpPr>
          <p:nvPr/>
        </p:nvSpPr>
        <p:spPr bwMode="auto">
          <a:xfrm>
            <a:off x="4284663" y="33575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6" name="Oval 8"/>
          <p:cNvSpPr>
            <a:spLocks noChangeArrowheads="1"/>
          </p:cNvSpPr>
          <p:nvPr/>
        </p:nvSpPr>
        <p:spPr bwMode="auto">
          <a:xfrm>
            <a:off x="3851275" y="3933825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7" name="Oval 9"/>
          <p:cNvSpPr>
            <a:spLocks noChangeArrowheads="1"/>
          </p:cNvSpPr>
          <p:nvPr/>
        </p:nvSpPr>
        <p:spPr bwMode="auto">
          <a:xfrm>
            <a:off x="4716463" y="37893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8" name="Oval 10"/>
          <p:cNvSpPr>
            <a:spLocks noChangeArrowheads="1"/>
          </p:cNvSpPr>
          <p:nvPr/>
        </p:nvSpPr>
        <p:spPr bwMode="auto">
          <a:xfrm>
            <a:off x="4643438" y="47244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9" name="Oval 11"/>
          <p:cNvSpPr>
            <a:spLocks noChangeArrowheads="1"/>
          </p:cNvSpPr>
          <p:nvPr/>
        </p:nvSpPr>
        <p:spPr bwMode="auto">
          <a:xfrm>
            <a:off x="3995738" y="45085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 flipH="1">
            <a:off x="3995738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41" name="Oval 13"/>
          <p:cNvSpPr>
            <a:spLocks noChangeArrowheads="1"/>
          </p:cNvSpPr>
          <p:nvPr/>
        </p:nvSpPr>
        <p:spPr bwMode="auto">
          <a:xfrm>
            <a:off x="4572000" y="42211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42" name="Oval 14"/>
          <p:cNvSpPr>
            <a:spLocks noChangeArrowheads="1"/>
          </p:cNvSpPr>
          <p:nvPr/>
        </p:nvSpPr>
        <p:spPr bwMode="auto">
          <a:xfrm>
            <a:off x="4284663" y="494188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4140200" y="458152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44" name="Line 16"/>
          <p:cNvSpPr>
            <a:spLocks noChangeShapeType="1"/>
          </p:cNvSpPr>
          <p:nvPr/>
        </p:nvSpPr>
        <p:spPr bwMode="auto">
          <a:xfrm>
            <a:off x="3995738" y="4076700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 flipV="1">
            <a:off x="4356100" y="4365625"/>
            <a:ext cx="2873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46" name="Line 18"/>
          <p:cNvSpPr>
            <a:spLocks noChangeShapeType="1"/>
          </p:cNvSpPr>
          <p:nvPr/>
        </p:nvSpPr>
        <p:spPr bwMode="auto">
          <a:xfrm>
            <a:off x="2484438" y="2852738"/>
            <a:ext cx="18002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47" name="Oval 19"/>
          <p:cNvSpPr>
            <a:spLocks noChangeArrowheads="1"/>
          </p:cNvSpPr>
          <p:nvPr/>
        </p:nvSpPr>
        <p:spPr bwMode="auto">
          <a:xfrm>
            <a:off x="2339975" y="27813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48" name="Line 20"/>
          <p:cNvSpPr>
            <a:spLocks noChangeShapeType="1"/>
          </p:cNvSpPr>
          <p:nvPr/>
        </p:nvSpPr>
        <p:spPr bwMode="auto">
          <a:xfrm>
            <a:off x="4427538" y="3429000"/>
            <a:ext cx="22320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49" name="Line 21"/>
          <p:cNvSpPr>
            <a:spLocks noChangeShapeType="1"/>
          </p:cNvSpPr>
          <p:nvPr/>
        </p:nvSpPr>
        <p:spPr bwMode="auto">
          <a:xfrm flipV="1">
            <a:off x="4427538" y="2924175"/>
            <a:ext cx="18002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50" name="Line 22"/>
          <p:cNvSpPr>
            <a:spLocks noChangeShapeType="1"/>
          </p:cNvSpPr>
          <p:nvPr/>
        </p:nvSpPr>
        <p:spPr bwMode="auto">
          <a:xfrm flipV="1">
            <a:off x="4716463" y="4076700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51" name="Line 23"/>
          <p:cNvSpPr>
            <a:spLocks noChangeShapeType="1"/>
          </p:cNvSpPr>
          <p:nvPr/>
        </p:nvSpPr>
        <p:spPr bwMode="auto">
          <a:xfrm flipV="1">
            <a:off x="4787900" y="4508500"/>
            <a:ext cx="18002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52" name="Line 24"/>
          <p:cNvSpPr>
            <a:spLocks noChangeShapeType="1"/>
          </p:cNvSpPr>
          <p:nvPr/>
        </p:nvSpPr>
        <p:spPr bwMode="auto">
          <a:xfrm>
            <a:off x="4427538" y="5013325"/>
            <a:ext cx="19446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53" name="Line 25"/>
          <p:cNvSpPr>
            <a:spLocks noChangeShapeType="1"/>
          </p:cNvSpPr>
          <p:nvPr/>
        </p:nvSpPr>
        <p:spPr bwMode="auto">
          <a:xfrm>
            <a:off x="4859338" y="3860800"/>
            <a:ext cx="13684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54" name="Oval 26"/>
          <p:cNvSpPr>
            <a:spLocks noChangeArrowheads="1"/>
          </p:cNvSpPr>
          <p:nvPr/>
        </p:nvSpPr>
        <p:spPr bwMode="auto">
          <a:xfrm>
            <a:off x="6227763" y="285273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55" name="Oval 27"/>
          <p:cNvSpPr>
            <a:spLocks noChangeArrowheads="1"/>
          </p:cNvSpPr>
          <p:nvPr/>
        </p:nvSpPr>
        <p:spPr bwMode="auto">
          <a:xfrm>
            <a:off x="6659563" y="34290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56" name="Oval 28"/>
          <p:cNvSpPr>
            <a:spLocks noChangeArrowheads="1"/>
          </p:cNvSpPr>
          <p:nvPr/>
        </p:nvSpPr>
        <p:spPr bwMode="auto">
          <a:xfrm>
            <a:off x="6227763" y="40052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57" name="Oval 29"/>
          <p:cNvSpPr>
            <a:spLocks noChangeArrowheads="1"/>
          </p:cNvSpPr>
          <p:nvPr/>
        </p:nvSpPr>
        <p:spPr bwMode="auto">
          <a:xfrm>
            <a:off x="6372225" y="515778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58" name="Oval 30"/>
          <p:cNvSpPr>
            <a:spLocks noChangeArrowheads="1"/>
          </p:cNvSpPr>
          <p:nvPr/>
        </p:nvSpPr>
        <p:spPr bwMode="auto">
          <a:xfrm>
            <a:off x="6588125" y="44370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59" name="Line 31"/>
          <p:cNvSpPr>
            <a:spLocks noChangeShapeType="1"/>
          </p:cNvSpPr>
          <p:nvPr/>
        </p:nvSpPr>
        <p:spPr bwMode="auto">
          <a:xfrm flipV="1">
            <a:off x="2268538" y="3429000"/>
            <a:ext cx="20161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60" name="Line 32"/>
          <p:cNvSpPr>
            <a:spLocks noChangeShapeType="1"/>
          </p:cNvSpPr>
          <p:nvPr/>
        </p:nvSpPr>
        <p:spPr bwMode="auto">
          <a:xfrm>
            <a:off x="2555875" y="3789363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61" name="Line 33"/>
          <p:cNvSpPr>
            <a:spLocks noChangeShapeType="1"/>
          </p:cNvSpPr>
          <p:nvPr/>
        </p:nvSpPr>
        <p:spPr bwMode="auto">
          <a:xfrm flipV="1">
            <a:off x="2484438" y="4581525"/>
            <a:ext cx="15113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62" name="Oval 34"/>
          <p:cNvSpPr>
            <a:spLocks noChangeArrowheads="1"/>
          </p:cNvSpPr>
          <p:nvPr/>
        </p:nvSpPr>
        <p:spPr bwMode="auto">
          <a:xfrm>
            <a:off x="2411413" y="3716338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63" name="Oval 35"/>
          <p:cNvSpPr>
            <a:spLocks noChangeArrowheads="1"/>
          </p:cNvSpPr>
          <p:nvPr/>
        </p:nvSpPr>
        <p:spPr bwMode="auto">
          <a:xfrm>
            <a:off x="2124075" y="34290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64" name="Oval 36"/>
          <p:cNvSpPr>
            <a:spLocks noChangeArrowheads="1"/>
          </p:cNvSpPr>
          <p:nvPr/>
        </p:nvSpPr>
        <p:spPr bwMode="auto">
          <a:xfrm>
            <a:off x="2339975" y="5229225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65" name="Line 37"/>
          <p:cNvSpPr>
            <a:spLocks noChangeShapeType="1"/>
          </p:cNvSpPr>
          <p:nvPr/>
        </p:nvSpPr>
        <p:spPr bwMode="auto">
          <a:xfrm flipV="1">
            <a:off x="2484438" y="5013325"/>
            <a:ext cx="18002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66" name="Oval 38"/>
          <p:cNvSpPr>
            <a:spLocks noChangeArrowheads="1"/>
          </p:cNvSpPr>
          <p:nvPr/>
        </p:nvSpPr>
        <p:spPr bwMode="auto">
          <a:xfrm>
            <a:off x="2627313" y="4437063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67" name="Line 39"/>
          <p:cNvSpPr>
            <a:spLocks noChangeShapeType="1"/>
          </p:cNvSpPr>
          <p:nvPr/>
        </p:nvSpPr>
        <p:spPr bwMode="auto">
          <a:xfrm flipV="1">
            <a:off x="2771775" y="4292600"/>
            <a:ext cx="18002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68" name="Line 40"/>
          <p:cNvSpPr>
            <a:spLocks noChangeShapeType="1"/>
          </p:cNvSpPr>
          <p:nvPr/>
        </p:nvSpPr>
        <p:spPr bwMode="auto">
          <a:xfrm flipV="1">
            <a:off x="2124075" y="4005263"/>
            <a:ext cx="16557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69" name="Oval 41"/>
          <p:cNvSpPr>
            <a:spLocks noChangeArrowheads="1"/>
          </p:cNvSpPr>
          <p:nvPr/>
        </p:nvSpPr>
        <p:spPr bwMode="auto">
          <a:xfrm>
            <a:off x="1979613" y="4292600"/>
            <a:ext cx="142875" cy="142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70" name="Text Box 42"/>
          <p:cNvSpPr txBox="1">
            <a:spLocks noChangeArrowheads="1"/>
          </p:cNvSpPr>
          <p:nvPr/>
        </p:nvSpPr>
        <p:spPr bwMode="auto">
          <a:xfrm>
            <a:off x="3903663" y="5461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Root Set</a:t>
            </a:r>
          </a:p>
        </p:txBody>
      </p:sp>
      <p:sp>
        <p:nvSpPr>
          <p:cNvPr id="252971" name="Text Box 43"/>
          <p:cNvSpPr txBox="1">
            <a:spLocks noChangeArrowheads="1"/>
          </p:cNvSpPr>
          <p:nvPr/>
        </p:nvSpPr>
        <p:spPr bwMode="auto">
          <a:xfrm>
            <a:off x="2176463" y="5748338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IN</a:t>
            </a:r>
          </a:p>
        </p:txBody>
      </p:sp>
      <p:sp>
        <p:nvSpPr>
          <p:cNvPr id="252972" name="Text Box 44"/>
          <p:cNvSpPr txBox="1">
            <a:spLocks noChangeArrowheads="1"/>
          </p:cNvSpPr>
          <p:nvPr/>
        </p:nvSpPr>
        <p:spPr bwMode="auto">
          <a:xfrm>
            <a:off x="6135688" y="56769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OUT</a:t>
            </a:r>
          </a:p>
        </p:txBody>
      </p:sp>
      <p:sp>
        <p:nvSpPr>
          <p:cNvPr id="252973" name="Line 45"/>
          <p:cNvSpPr>
            <a:spLocks noChangeShapeType="1"/>
          </p:cNvSpPr>
          <p:nvPr/>
        </p:nvSpPr>
        <p:spPr bwMode="auto">
          <a:xfrm>
            <a:off x="2268538" y="3573463"/>
            <a:ext cx="215900" cy="21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74" name="Line 46"/>
          <p:cNvSpPr>
            <a:spLocks noChangeShapeType="1"/>
          </p:cNvSpPr>
          <p:nvPr/>
        </p:nvSpPr>
        <p:spPr bwMode="auto">
          <a:xfrm flipH="1" flipV="1">
            <a:off x="2124075" y="4365625"/>
            <a:ext cx="503238" cy="1428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75" name="Line 47"/>
          <p:cNvSpPr>
            <a:spLocks noChangeShapeType="1"/>
          </p:cNvSpPr>
          <p:nvPr/>
        </p:nvSpPr>
        <p:spPr bwMode="auto">
          <a:xfrm>
            <a:off x="2484438" y="2852738"/>
            <a:ext cx="37433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76" name="Line 48"/>
          <p:cNvSpPr>
            <a:spLocks noChangeShapeType="1"/>
          </p:cNvSpPr>
          <p:nvPr/>
        </p:nvSpPr>
        <p:spPr bwMode="auto">
          <a:xfrm flipH="1">
            <a:off x="2484438" y="5300663"/>
            <a:ext cx="3887787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77" name="Line 49"/>
          <p:cNvSpPr>
            <a:spLocks noChangeShapeType="1"/>
          </p:cNvSpPr>
          <p:nvPr/>
        </p:nvSpPr>
        <p:spPr bwMode="auto">
          <a:xfrm flipV="1">
            <a:off x="6300788" y="3500438"/>
            <a:ext cx="358775" cy="5048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78" name="Line 50"/>
          <p:cNvSpPr>
            <a:spLocks noChangeShapeType="1"/>
          </p:cNvSpPr>
          <p:nvPr/>
        </p:nvSpPr>
        <p:spPr bwMode="auto">
          <a:xfrm flipH="1">
            <a:off x="6443663" y="4581525"/>
            <a:ext cx="215900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79" name="Text Box 51"/>
          <p:cNvSpPr txBox="1">
            <a:spLocks noChangeArrowheads="1"/>
          </p:cNvSpPr>
          <p:nvPr/>
        </p:nvSpPr>
        <p:spPr bwMode="auto">
          <a:xfrm>
            <a:off x="3563938" y="1989138"/>
            <a:ext cx="128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ahoma" pitchFamily="34" charset="0"/>
              </a:rPr>
              <a:t>Base Set</a:t>
            </a:r>
          </a:p>
        </p:txBody>
      </p:sp>
    </p:spTree>
    <p:extLst>
      <p:ext uri="{BB962C8B-B14F-4D97-AF65-F5344CB8AC3E}">
        <p14:creationId xmlns:p14="http://schemas.microsoft.com/office/powerpoint/2010/main" val="42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Hubs and Authorities [K98]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4603750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Authority is not necessarily transferred directly between authorities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Pages have double identity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FF"/>
                </a:solidFill>
              </a:rPr>
              <a:t>hub</a:t>
            </a:r>
            <a:r>
              <a:rPr lang="en-US" sz="2400" dirty="0"/>
              <a:t> identity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authority </a:t>
            </a:r>
            <a:r>
              <a:rPr lang="en-US" sz="2400" dirty="0"/>
              <a:t>identity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Good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hubs point to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good </a:t>
            </a:r>
            <a:r>
              <a:rPr lang="en-US" sz="2800" dirty="0"/>
              <a:t>authorities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Good </a:t>
            </a:r>
            <a:r>
              <a:rPr lang="en-US" sz="2800" dirty="0"/>
              <a:t>authorities are pointed by </a:t>
            </a:r>
            <a:r>
              <a:rPr lang="en-US" sz="2800" dirty="0">
                <a:solidFill>
                  <a:srgbClr val="0070C0"/>
                </a:solidFill>
              </a:rPr>
              <a:t>good</a:t>
            </a:r>
            <a:r>
              <a:rPr lang="en-US" sz="2800" dirty="0">
                <a:solidFill>
                  <a:srgbClr val="009900"/>
                </a:solidFill>
              </a:rPr>
              <a:t> </a:t>
            </a:r>
            <a:r>
              <a:rPr lang="en-US" sz="2800" dirty="0"/>
              <a:t>hubs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pSp>
        <p:nvGrpSpPr>
          <p:cNvPr id="289796" name="Group 4"/>
          <p:cNvGrpSpPr>
            <a:grpSpLocks/>
          </p:cNvGrpSpPr>
          <p:nvPr/>
        </p:nvGrpSpPr>
        <p:grpSpPr bwMode="auto">
          <a:xfrm>
            <a:off x="5632450" y="1557338"/>
            <a:ext cx="2755900" cy="2519362"/>
            <a:chOff x="3004" y="981"/>
            <a:chExt cx="2688" cy="2256"/>
          </a:xfrm>
        </p:grpSpPr>
        <p:sp>
          <p:nvSpPr>
            <p:cNvPr id="289797" name="Rectangle 5"/>
            <p:cNvSpPr>
              <a:spLocks noChangeArrowheads="1"/>
            </p:cNvSpPr>
            <p:nvPr/>
          </p:nvSpPr>
          <p:spPr bwMode="auto">
            <a:xfrm>
              <a:off x="3004" y="13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5B60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98" name="Rectangle 6"/>
            <p:cNvSpPr>
              <a:spLocks noChangeArrowheads="1"/>
            </p:cNvSpPr>
            <p:nvPr/>
          </p:nvSpPr>
          <p:spPr bwMode="auto">
            <a:xfrm>
              <a:off x="3244" y="2517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99" name="Rectangle 7"/>
            <p:cNvSpPr>
              <a:spLocks noChangeArrowheads="1"/>
            </p:cNvSpPr>
            <p:nvPr/>
          </p:nvSpPr>
          <p:spPr bwMode="auto">
            <a:xfrm>
              <a:off x="4828" y="2613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5260" y="1509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1" name="Rectangle 9"/>
            <p:cNvSpPr>
              <a:spLocks noChangeArrowheads="1"/>
            </p:cNvSpPr>
            <p:nvPr/>
          </p:nvSpPr>
          <p:spPr bwMode="auto">
            <a:xfrm>
              <a:off x="4300" y="981"/>
              <a:ext cx="432" cy="624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2" name="Line 10"/>
            <p:cNvSpPr>
              <a:spLocks noChangeShapeType="1"/>
            </p:cNvSpPr>
            <p:nvPr/>
          </p:nvSpPr>
          <p:spPr bwMode="auto">
            <a:xfrm>
              <a:off x="3148" y="1845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>
              <a:off x="3100" y="160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4" name="Line 12"/>
            <p:cNvSpPr>
              <a:spLocks noChangeShapeType="1"/>
            </p:cNvSpPr>
            <p:nvPr/>
          </p:nvSpPr>
          <p:spPr bwMode="auto">
            <a:xfrm>
              <a:off x="4924" y="2901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5" name="Line 13"/>
            <p:cNvSpPr>
              <a:spLocks noChangeShapeType="1"/>
            </p:cNvSpPr>
            <p:nvPr/>
          </p:nvSpPr>
          <p:spPr bwMode="auto">
            <a:xfrm>
              <a:off x="4924" y="2757"/>
              <a:ext cx="192" cy="1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6" name="Line 14"/>
            <p:cNvSpPr>
              <a:spLocks noChangeShapeType="1"/>
            </p:cNvSpPr>
            <p:nvPr/>
          </p:nvSpPr>
          <p:spPr bwMode="auto">
            <a:xfrm>
              <a:off x="5356" y="1701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7" name="Line 15"/>
            <p:cNvSpPr>
              <a:spLocks noChangeShapeType="1"/>
            </p:cNvSpPr>
            <p:nvPr/>
          </p:nvSpPr>
          <p:spPr bwMode="auto">
            <a:xfrm>
              <a:off x="4972" y="3045"/>
              <a:ext cx="192" cy="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>
              <a:off x="3340" y="2901"/>
              <a:ext cx="192" cy="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>
              <a:off x="3340" y="2709"/>
              <a:ext cx="192" cy="1"/>
            </a:xfrm>
            <a:prstGeom prst="line">
              <a:avLst/>
            </a:prstGeom>
            <a:noFill/>
            <a:ln w="76200">
              <a:solidFill>
                <a:srgbClr val="F5B6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>
              <a:off x="4444" y="1269"/>
              <a:ext cx="192" cy="1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>
              <a:off x="3772" y="2853"/>
              <a:ext cx="9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 flipH="1">
              <a:off x="3532" y="1653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 flipH="1" flipV="1">
              <a:off x="3244" y="2037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flipV="1">
              <a:off x="3532" y="1413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5" name="Line 23"/>
            <p:cNvSpPr>
              <a:spLocks noChangeShapeType="1"/>
            </p:cNvSpPr>
            <p:nvPr/>
          </p:nvSpPr>
          <p:spPr bwMode="auto">
            <a:xfrm>
              <a:off x="3484" y="1845"/>
              <a:ext cx="1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6" name="Line 24"/>
            <p:cNvSpPr>
              <a:spLocks noChangeShapeType="1"/>
            </p:cNvSpPr>
            <p:nvPr/>
          </p:nvSpPr>
          <p:spPr bwMode="auto">
            <a:xfrm flipH="1" flipV="1">
              <a:off x="4780" y="12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7" name="Line 25"/>
            <p:cNvSpPr>
              <a:spLocks noChangeShapeType="1"/>
            </p:cNvSpPr>
            <p:nvPr/>
          </p:nvSpPr>
          <p:spPr bwMode="auto">
            <a:xfrm flipH="1" flipV="1">
              <a:off x="4540" y="1653"/>
              <a:ext cx="4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8" name="Line 26"/>
            <p:cNvSpPr>
              <a:spLocks noChangeShapeType="1"/>
            </p:cNvSpPr>
            <p:nvPr/>
          </p:nvSpPr>
          <p:spPr bwMode="auto">
            <a:xfrm flipV="1">
              <a:off x="5116" y="2181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819" name="Line 27"/>
            <p:cNvSpPr>
              <a:spLocks noChangeShapeType="1"/>
            </p:cNvSpPr>
            <p:nvPr/>
          </p:nvSpPr>
          <p:spPr bwMode="auto">
            <a:xfrm flipH="1" flipV="1">
              <a:off x="3532" y="1989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20" name="Rectangle 28"/>
          <p:cNvSpPr>
            <a:spLocks noChangeArrowheads="1"/>
          </p:cNvSpPr>
          <p:nvPr/>
        </p:nvSpPr>
        <p:spPr bwMode="auto">
          <a:xfrm>
            <a:off x="6156325" y="6021388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1" name="Rectangle 29"/>
          <p:cNvSpPr>
            <a:spLocks noChangeArrowheads="1"/>
          </p:cNvSpPr>
          <p:nvPr/>
        </p:nvSpPr>
        <p:spPr bwMode="auto">
          <a:xfrm>
            <a:off x="6156325" y="5589588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2" name="Rectangle 30"/>
          <p:cNvSpPr>
            <a:spLocks noChangeArrowheads="1"/>
          </p:cNvSpPr>
          <p:nvPr/>
        </p:nvSpPr>
        <p:spPr bwMode="auto">
          <a:xfrm>
            <a:off x="6156325" y="5157788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3" name="Rectangle 31"/>
          <p:cNvSpPr>
            <a:spLocks noChangeArrowheads="1"/>
          </p:cNvSpPr>
          <p:nvPr/>
        </p:nvSpPr>
        <p:spPr bwMode="auto">
          <a:xfrm>
            <a:off x="6156325" y="4292600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4" name="Rectangle 32"/>
          <p:cNvSpPr>
            <a:spLocks noChangeArrowheads="1"/>
          </p:cNvSpPr>
          <p:nvPr/>
        </p:nvSpPr>
        <p:spPr bwMode="auto">
          <a:xfrm>
            <a:off x="6156325" y="4724400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5" name="Rectangle 33"/>
          <p:cNvSpPr>
            <a:spLocks noChangeArrowheads="1"/>
          </p:cNvSpPr>
          <p:nvPr/>
        </p:nvSpPr>
        <p:spPr bwMode="auto">
          <a:xfrm>
            <a:off x="7380288" y="4724400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6" name="Rectangle 34"/>
          <p:cNvSpPr>
            <a:spLocks noChangeArrowheads="1"/>
          </p:cNvSpPr>
          <p:nvPr/>
        </p:nvSpPr>
        <p:spPr bwMode="auto">
          <a:xfrm>
            <a:off x="7380288" y="5157788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7" name="Rectangle 35"/>
          <p:cNvSpPr>
            <a:spLocks noChangeArrowheads="1"/>
          </p:cNvSpPr>
          <p:nvPr/>
        </p:nvSpPr>
        <p:spPr bwMode="auto">
          <a:xfrm>
            <a:off x="7380288" y="6021388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8" name="Rectangle 36"/>
          <p:cNvSpPr>
            <a:spLocks noChangeArrowheads="1"/>
          </p:cNvSpPr>
          <p:nvPr/>
        </p:nvSpPr>
        <p:spPr bwMode="auto">
          <a:xfrm>
            <a:off x="7380288" y="4292600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29" name="Rectangle 37"/>
          <p:cNvSpPr>
            <a:spLocks noChangeArrowheads="1"/>
          </p:cNvSpPr>
          <p:nvPr/>
        </p:nvSpPr>
        <p:spPr bwMode="auto">
          <a:xfrm>
            <a:off x="7380288" y="5589588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830" name="Line 38"/>
          <p:cNvSpPr>
            <a:spLocks noChangeShapeType="1"/>
          </p:cNvSpPr>
          <p:nvPr/>
        </p:nvSpPr>
        <p:spPr bwMode="auto">
          <a:xfrm>
            <a:off x="6443663" y="44370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1" name="Line 39"/>
          <p:cNvSpPr>
            <a:spLocks noChangeShapeType="1"/>
          </p:cNvSpPr>
          <p:nvPr/>
        </p:nvSpPr>
        <p:spPr bwMode="auto">
          <a:xfrm flipV="1">
            <a:off x="6443663" y="4437063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2" name="Line 40"/>
          <p:cNvSpPr>
            <a:spLocks noChangeShapeType="1"/>
          </p:cNvSpPr>
          <p:nvPr/>
        </p:nvSpPr>
        <p:spPr bwMode="auto">
          <a:xfrm>
            <a:off x="6443663" y="4941888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3" name="Line 41"/>
          <p:cNvSpPr>
            <a:spLocks noChangeShapeType="1"/>
          </p:cNvSpPr>
          <p:nvPr/>
        </p:nvSpPr>
        <p:spPr bwMode="auto">
          <a:xfrm>
            <a:off x="6443663" y="5373688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V="1">
            <a:off x="6443663" y="4941888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5" name="Line 43"/>
          <p:cNvSpPr>
            <a:spLocks noChangeShapeType="1"/>
          </p:cNvSpPr>
          <p:nvPr/>
        </p:nvSpPr>
        <p:spPr bwMode="auto">
          <a:xfrm flipV="1">
            <a:off x="6443663" y="4508500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6" name="Line 44"/>
          <p:cNvSpPr>
            <a:spLocks noChangeShapeType="1"/>
          </p:cNvSpPr>
          <p:nvPr/>
        </p:nvSpPr>
        <p:spPr bwMode="auto">
          <a:xfrm>
            <a:off x="6443663" y="5734050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7" name="Line 45"/>
          <p:cNvSpPr>
            <a:spLocks noChangeShapeType="1"/>
          </p:cNvSpPr>
          <p:nvPr/>
        </p:nvSpPr>
        <p:spPr bwMode="auto">
          <a:xfrm flipV="1">
            <a:off x="6443663" y="5373688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8" name="Line 46"/>
          <p:cNvSpPr>
            <a:spLocks noChangeShapeType="1"/>
          </p:cNvSpPr>
          <p:nvPr/>
        </p:nvSpPr>
        <p:spPr bwMode="auto">
          <a:xfrm>
            <a:off x="6443663" y="6165850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9" name="Text Box 47"/>
          <p:cNvSpPr txBox="1">
            <a:spLocks noChangeArrowheads="1"/>
          </p:cNvSpPr>
          <p:nvPr/>
        </p:nvSpPr>
        <p:spPr bwMode="auto">
          <a:xfrm>
            <a:off x="5919788" y="639603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89840" name="Text Box 48"/>
          <p:cNvSpPr txBox="1">
            <a:spLocks noChangeArrowheads="1"/>
          </p:cNvSpPr>
          <p:nvPr/>
        </p:nvSpPr>
        <p:spPr bwMode="auto">
          <a:xfrm>
            <a:off x="7216775" y="6375400"/>
            <a:ext cx="124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</p:spTree>
    <p:extLst>
      <p:ext uri="{BB962C8B-B14F-4D97-AF65-F5344CB8AC3E}">
        <p14:creationId xmlns:p14="http://schemas.microsoft.com/office/powerpoint/2010/main" val="33304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kind of weights: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Hub weight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Authority weight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hub weight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sum of the authority weights</a:t>
            </a:r>
            <a:r>
              <a:rPr lang="en-US" dirty="0" smtClean="0"/>
              <a:t> of the authorities pointed to by the hub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authority weight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70C0"/>
                </a:solidFill>
              </a:rPr>
              <a:t>sum of the hub weights </a:t>
            </a:r>
            <a:r>
              <a:rPr lang="en-US" dirty="0" smtClean="0"/>
              <a:t>that point to this authority.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HITS Algorithm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640763" cy="4432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Initialize all weights to 1.</a:t>
            </a:r>
          </a:p>
          <a:p>
            <a:pPr>
              <a:lnSpc>
                <a:spcPct val="90000"/>
              </a:lnSpc>
            </a:pPr>
            <a:r>
              <a:rPr lang="en-US" sz="2800"/>
              <a:t>Repeat until convergence</a:t>
            </a:r>
            <a:endParaRPr lang="en-US" sz="3600"/>
          </a:p>
          <a:p>
            <a:pPr lvl="1">
              <a:lnSpc>
                <a:spcPct val="90000"/>
              </a:lnSpc>
            </a:pPr>
            <a:r>
              <a:rPr lang="en-US" sz="2200" b="1" i="1">
                <a:latin typeface="Palatino Linotype" pitchFamily="18" charset="0"/>
              </a:rPr>
              <a:t>O</a:t>
            </a:r>
            <a:r>
              <a:rPr lang="en-US" sz="2200"/>
              <a:t> operation : hubs collect the weight of the authorities</a:t>
            </a:r>
            <a:endParaRPr lang="en-US" sz="2400"/>
          </a:p>
          <a:p>
            <a:pPr lvl="1">
              <a:lnSpc>
                <a:spcPct val="90000"/>
              </a:lnSpc>
            </a:pPr>
            <a:endParaRPr lang="en-US" sz="2200" b="1" i="1">
              <a:latin typeface="Palatino Linotype" pitchFamily="18" charset="0"/>
            </a:endParaRPr>
          </a:p>
          <a:p>
            <a:pPr lvl="1">
              <a:lnSpc>
                <a:spcPct val="90000"/>
              </a:lnSpc>
            </a:pPr>
            <a:endParaRPr lang="en-US" sz="2200" b="1" i="1">
              <a:latin typeface="Palatino Linotype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200" b="1" i="1">
                <a:latin typeface="Palatino Linotype" pitchFamily="18" charset="0"/>
              </a:rPr>
              <a:t>I</a:t>
            </a:r>
            <a:r>
              <a:rPr lang="en-US" sz="2200" b="1" i="1"/>
              <a:t> </a:t>
            </a:r>
            <a:r>
              <a:rPr lang="en-US" sz="2200"/>
              <a:t>operation: authorities collect the weight of the hubs</a:t>
            </a:r>
            <a:endParaRPr lang="en-US" sz="2400"/>
          </a:p>
          <a:p>
            <a:pPr lvl="1">
              <a:lnSpc>
                <a:spcPct val="90000"/>
              </a:lnSpc>
            </a:pPr>
            <a:endParaRPr lang="en-US" sz="2400" b="1" i="1"/>
          </a:p>
          <a:p>
            <a:pPr lvl="1">
              <a:lnSpc>
                <a:spcPct val="90000"/>
              </a:lnSpc>
            </a:pPr>
            <a:endParaRPr lang="en-US" sz="2200"/>
          </a:p>
          <a:p>
            <a:pPr lvl="1">
              <a:lnSpc>
                <a:spcPct val="90000"/>
              </a:lnSpc>
            </a:pPr>
            <a:r>
              <a:rPr lang="en-US" sz="2200"/>
              <a:t>Normalize weights under some norm</a:t>
            </a:r>
          </a:p>
          <a:p>
            <a:pPr lvl="1">
              <a:lnSpc>
                <a:spcPct val="90000"/>
              </a:lnSpc>
            </a:pPr>
            <a:endParaRPr lang="en-US" sz="2200"/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323850" y="1628775"/>
            <a:ext cx="8280400" cy="3887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2916238" y="3141663"/>
          <a:ext cx="15843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Equation" r:id="rId6" imgW="672840" imgH="355320" progId="Equation.3">
                  <p:embed/>
                </p:oleObj>
              </mc:Choice>
              <mc:Fallback>
                <p:oleObj name="Equation" r:id="rId6" imgW="6728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141663"/>
                        <a:ext cx="15843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7"/>
          <p:cNvGraphicFramePr>
            <a:graphicFrameLocks noChangeAspect="1"/>
          </p:cNvGraphicFramePr>
          <p:nvPr/>
        </p:nvGraphicFramePr>
        <p:xfrm>
          <a:off x="2903538" y="4267200"/>
          <a:ext cx="15240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Equation" r:id="rId8" imgW="660240" imgH="355320" progId="Equation.3">
                  <p:embed/>
                </p:oleObj>
              </mc:Choice>
              <mc:Fallback>
                <p:oleObj name="Equation" r:id="rId8" imgW="660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267200"/>
                        <a:ext cx="15240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09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8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 smtClean="0"/>
                  <a:t>The HITS algorithm is a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power-method</a:t>
                </a:r>
                <a:r>
                  <a:rPr lang="en-US" sz="2800" dirty="0"/>
                  <a:t> eigenvector computation</a:t>
                </a:r>
              </a:p>
              <a:p>
                <a:r>
                  <a:rPr lang="en-US" sz="2800" dirty="0" smtClean="0"/>
                  <a:t>In </a:t>
                </a:r>
                <a:r>
                  <a:rPr lang="en-US" sz="2800" dirty="0"/>
                  <a:t>vector terms </a:t>
                </a:r>
                <a:endParaRPr lang="en-US" sz="2800" i="1" dirty="0" smtClean="0">
                  <a:solidFill>
                    <a:srgbClr val="0066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baseline="30000" dirty="0">
                        <a:solidFill>
                          <a:srgbClr val="0066FF"/>
                        </a:solidFill>
                        <a:latin typeface="Cambria Math"/>
                      </a:rPr>
                      <m:t>𝑡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/>
                      </a:rPr>
                      <m:t> 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err="1">
                            <a:solidFill>
                              <a:srgbClr val="0066FF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h</m:t>
                    </m:r>
                    <m:r>
                      <a:rPr lang="en-US" sz="2400" i="1" baseline="30000" dirty="0" err="1">
                        <a:solidFill>
                          <a:srgbClr val="0066FF"/>
                        </a:solidFill>
                        <a:latin typeface="Cambria Math"/>
                      </a:rPr>
                      <m:t>𝑡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/>
                      </a:rPr>
                      <m:t> = </m:t>
                    </m:r>
                    <m:r>
                      <a:rPr lang="en-US" sz="2400" i="1" dirty="0" err="1">
                        <a:solidFill>
                          <a:srgbClr val="0066FF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err="1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= </m:t>
                    </m:r>
                    <m:r>
                      <a:rPr lang="en-US" sz="2400" i="1" dirty="0" err="1">
                        <a:solidFill>
                          <a:srgbClr val="0066FF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baseline="30000" dirty="0" err="1">
                        <a:solidFill>
                          <a:srgbClr val="0066FF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 dirty="0" err="1">
                        <a:solidFill>
                          <a:srgbClr val="0066FF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err="1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</a:t>
                </a:r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h</m:t>
                    </m:r>
                    <m:r>
                      <a:rPr lang="en-US" sz="2400" i="1" baseline="30000" dirty="0" err="1">
                        <a:solidFill>
                          <a:srgbClr val="0066FF"/>
                        </a:solidFill>
                        <a:latin typeface="Cambria Math"/>
                      </a:rPr>
                      <m:t>𝑡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/>
                      </a:rPr>
                      <m:t> = </m:t>
                    </m:r>
                    <m:r>
                      <a:rPr lang="en-US" sz="2400" i="1" dirty="0" err="1">
                        <a:solidFill>
                          <a:srgbClr val="0066FF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err="1">
                            <a:solidFill>
                              <a:srgbClr val="0066FF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dirty="0" smtClean="0"/>
                  <a:t>Repeated iterations will converge to the eigenvectors</a:t>
                </a:r>
              </a:p>
              <a:p>
                <a:r>
                  <a:rPr lang="en-US" sz="2800" dirty="0" smtClean="0"/>
                  <a:t>The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authority</a:t>
                </a:r>
                <a:r>
                  <a:rPr lang="en-US" sz="2800" dirty="0"/>
                  <a:t> weight vector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/>
                  <a:t>is the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eigenvector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baseline="30000" dirty="0">
                        <a:solidFill>
                          <a:srgbClr val="0066FF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 the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hub</a:t>
                </a:r>
                <a:r>
                  <a:rPr lang="en-US" sz="2800" dirty="0"/>
                  <a:t> weight vector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/>
                  <a:t> is the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eigenvector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𝐴𝐴</m:t>
                    </m:r>
                    <m:r>
                      <a:rPr lang="en-US" sz="2800" i="1" baseline="30000" dirty="0">
                        <a:solidFill>
                          <a:srgbClr val="0066FF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800" baseline="30000" dirty="0">
                  <a:solidFill>
                    <a:srgbClr val="0066FF"/>
                  </a:solidFill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</a:t>
                </a:r>
                <a:r>
                  <a:rPr lang="en-US" sz="2800" dirty="0"/>
                  <a:t>vectors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are called the </a:t>
                </a:r>
                <a:r>
                  <a:rPr lang="en-US" sz="2800" dirty="0">
                    <a:solidFill>
                      <a:srgbClr val="FF6600"/>
                    </a:solidFill>
                  </a:rPr>
                  <a:t>singular vectors</a:t>
                </a:r>
                <a:r>
                  <a:rPr lang="en-US" sz="2800" dirty="0"/>
                  <a:t> of the matrix </a:t>
                </a:r>
                <a:r>
                  <a:rPr lang="en-US" sz="2800" dirty="0">
                    <a:solidFill>
                      <a:srgbClr val="0066FF"/>
                    </a:solidFill>
                  </a:rPr>
                  <a:t>A</a:t>
                </a:r>
              </a:p>
            </p:txBody>
          </p:sp>
        </mc:Choice>
        <mc:Fallback xmlns="">
          <p:sp>
            <p:nvSpPr>
              <p:cNvPr id="293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815" t="-212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2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Singular Value Decomposition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844675"/>
            <a:ext cx="8810625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en-US" sz="2200" i="1" dirty="0">
              <a:latin typeface="Palatino Linotype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en-US" sz="2200" i="1" dirty="0">
              <a:latin typeface="Palatino Linotype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200" b="1" dirty="0">
                <a:solidFill>
                  <a:srgbClr val="009900"/>
                </a:solidFill>
              </a:rPr>
              <a:t>r</a:t>
            </a:r>
            <a:r>
              <a:rPr lang="en-US" altLang="en-US" sz="2200" b="1" dirty="0">
                <a:solidFill>
                  <a:schemeClr val="folHlink"/>
                </a:solidFill>
                <a:latin typeface="Palatino Linotype" pitchFamily="18" charset="0"/>
              </a:rPr>
              <a:t> </a:t>
            </a:r>
            <a:r>
              <a:rPr lang="en-US" altLang="en-US" sz="2200" dirty="0"/>
              <a:t>: rank of matrix </a:t>
            </a:r>
            <a:r>
              <a:rPr lang="en-US" altLang="en-US" sz="2200" dirty="0">
                <a:solidFill>
                  <a:srgbClr val="0066FF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fi-FI" altLang="en-US" sz="2200" b="1" dirty="0">
              <a:solidFill>
                <a:srgbClr val="FF3300"/>
              </a:solidFill>
              <a:latin typeface="Palatino Linotype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l-GR" altLang="en-US" sz="2200" b="1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σ</a:t>
            </a:r>
            <a:r>
              <a:rPr lang="en-US" altLang="en-US" sz="2200" b="1" baseline="-25000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1</a:t>
            </a:r>
            <a:r>
              <a:rPr lang="en-US" altLang="en-US" sz="2200" b="1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≥ </a:t>
            </a:r>
            <a:r>
              <a:rPr lang="el-GR" altLang="en-US" sz="2200" b="1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σ</a:t>
            </a:r>
            <a:r>
              <a:rPr lang="en-US" altLang="en-US" sz="2200" b="1" baseline="-25000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2</a:t>
            </a:r>
            <a:r>
              <a:rPr lang="en-US" altLang="en-US" sz="2200" b="1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≥ … ≥</a:t>
            </a:r>
            <a:r>
              <a:rPr lang="el-GR" altLang="en-US" sz="2200" b="1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σ</a:t>
            </a:r>
            <a:r>
              <a:rPr lang="en-US" altLang="en-US" sz="2200" b="1" baseline="-25000" dirty="0">
                <a:solidFill>
                  <a:srgbClr val="FF3300"/>
                </a:solidFill>
                <a:latin typeface="Palatino Linotype" pitchFamily="18" charset="0"/>
                <a:cs typeface="Times New Roman" pitchFamily="18" charset="0"/>
              </a:rPr>
              <a:t>r</a:t>
            </a:r>
            <a:r>
              <a:rPr lang="en-US" altLang="en-US" sz="2200" i="1" dirty="0">
                <a:latin typeface="Palatino Linotype" pitchFamily="18" charset="0"/>
                <a:cs typeface="Times New Roman" pitchFamily="18" charset="0"/>
              </a:rPr>
              <a:t> </a:t>
            </a:r>
            <a:r>
              <a:rPr lang="en-US" altLang="en-US" sz="2200" dirty="0">
                <a:cs typeface="Times New Roman" pitchFamily="18" charset="0"/>
              </a:rPr>
              <a:t>: singular values (square roots of </a:t>
            </a:r>
            <a:r>
              <a:rPr lang="en-US" altLang="en-US" sz="2200" dirty="0" err="1">
                <a:cs typeface="Times New Roman" pitchFamily="18" charset="0"/>
              </a:rPr>
              <a:t>eig-vals</a:t>
            </a:r>
            <a:r>
              <a:rPr lang="en-US" altLang="en-US" sz="2200" dirty="0">
                <a:cs typeface="Times New Roman" pitchFamily="18" charset="0"/>
              </a:rPr>
              <a:t> </a:t>
            </a:r>
            <a:r>
              <a:rPr lang="en-US" altLang="en-US" sz="2200" dirty="0">
                <a:solidFill>
                  <a:srgbClr val="0066FF"/>
                </a:solidFill>
                <a:cs typeface="Times New Roman" pitchFamily="18" charset="0"/>
              </a:rPr>
              <a:t>AA</a:t>
            </a:r>
            <a:r>
              <a:rPr lang="en-US" altLang="en-US" sz="2200" baseline="30000" dirty="0">
                <a:solidFill>
                  <a:srgbClr val="0066FF"/>
                </a:solidFill>
                <a:cs typeface="Times New Roman" pitchFamily="18" charset="0"/>
              </a:rPr>
              <a:t>T</a:t>
            </a:r>
            <a:r>
              <a:rPr lang="en-US" altLang="en-US" sz="2200" dirty="0">
                <a:solidFill>
                  <a:srgbClr val="0066FF"/>
                </a:solidFill>
                <a:cs typeface="Times New Roman" pitchFamily="18" charset="0"/>
              </a:rPr>
              <a:t>, A</a:t>
            </a:r>
            <a:r>
              <a:rPr lang="en-US" altLang="en-US" sz="2200" baseline="30000" dirty="0">
                <a:solidFill>
                  <a:srgbClr val="0066FF"/>
                </a:solidFill>
                <a:cs typeface="Times New Roman" pitchFamily="18" charset="0"/>
              </a:rPr>
              <a:t>T</a:t>
            </a:r>
            <a:r>
              <a:rPr lang="en-US" altLang="en-US" sz="2200" dirty="0">
                <a:solidFill>
                  <a:srgbClr val="0066FF"/>
                </a:solidFill>
                <a:cs typeface="Times New Roman" pitchFamily="18" charset="0"/>
              </a:rPr>
              <a:t>A</a:t>
            </a:r>
            <a:r>
              <a:rPr lang="en-US" altLang="en-US" sz="2200" dirty="0"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i="1" dirty="0">
                <a:latin typeface="Palatino Linotype" pitchFamily="18" charset="0"/>
                <a:cs typeface="Times New Roman" pitchFamily="18" charset="0"/>
              </a:rPr>
              <a:t>                    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200" dirty="0">
                <a:cs typeface="Times New Roman" pitchFamily="18" charset="0"/>
              </a:rPr>
              <a:t>                   : left singular vectors (</a:t>
            </a:r>
            <a:r>
              <a:rPr lang="en-US" altLang="en-US" sz="2200" dirty="0" err="1">
                <a:cs typeface="Times New Roman" pitchFamily="18" charset="0"/>
              </a:rPr>
              <a:t>eig</a:t>
            </a:r>
            <a:r>
              <a:rPr lang="en-US" altLang="en-US" sz="2200" dirty="0">
                <a:cs typeface="Times New Roman" pitchFamily="18" charset="0"/>
              </a:rPr>
              <a:t>-vectors of </a:t>
            </a:r>
            <a:r>
              <a:rPr lang="en-US" altLang="en-US" sz="2200" dirty="0">
                <a:solidFill>
                  <a:srgbClr val="0066FF"/>
                </a:solidFill>
                <a:cs typeface="Times New Roman" pitchFamily="18" charset="0"/>
              </a:rPr>
              <a:t>AA</a:t>
            </a:r>
            <a:r>
              <a:rPr lang="en-US" altLang="en-US" sz="2200" baseline="30000" dirty="0">
                <a:solidFill>
                  <a:srgbClr val="0066FF"/>
                </a:solidFill>
                <a:cs typeface="Times New Roman" pitchFamily="18" charset="0"/>
              </a:rPr>
              <a:t>T</a:t>
            </a:r>
            <a:r>
              <a:rPr lang="en-US" altLang="en-US" sz="2200" dirty="0"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dirty="0">
                <a:latin typeface="Palatino Linotype" pitchFamily="18" charset="0"/>
                <a:cs typeface="Times New Roman" pitchFamily="18" charset="0"/>
              </a:rPr>
              <a:t>       </a:t>
            </a:r>
            <a:r>
              <a:rPr lang="en-US" altLang="en-US" sz="2200" dirty="0">
                <a:cs typeface="Times New Roman" pitchFamily="18" charset="0"/>
              </a:rPr>
              <a:t>            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200" dirty="0">
                <a:cs typeface="Times New Roman" pitchFamily="18" charset="0"/>
              </a:rPr>
              <a:t>                    : right singular vectors (</a:t>
            </a:r>
            <a:r>
              <a:rPr lang="en-US" altLang="en-US" sz="2200" dirty="0" err="1">
                <a:cs typeface="Times New Roman" pitchFamily="18" charset="0"/>
              </a:rPr>
              <a:t>eig</a:t>
            </a:r>
            <a:r>
              <a:rPr lang="en-US" altLang="en-US" sz="2200" dirty="0">
                <a:cs typeface="Times New Roman" pitchFamily="18" charset="0"/>
              </a:rPr>
              <a:t>-vectors of </a:t>
            </a:r>
            <a:r>
              <a:rPr lang="en-US" altLang="en-US" sz="2200" dirty="0">
                <a:solidFill>
                  <a:srgbClr val="0066FF"/>
                </a:solidFill>
                <a:cs typeface="Times New Roman" pitchFamily="18" charset="0"/>
              </a:rPr>
              <a:t>A</a:t>
            </a:r>
            <a:r>
              <a:rPr lang="en-US" altLang="en-US" sz="2200" baseline="30000" dirty="0">
                <a:solidFill>
                  <a:srgbClr val="0066FF"/>
                </a:solidFill>
                <a:cs typeface="Times New Roman" pitchFamily="18" charset="0"/>
              </a:rPr>
              <a:t>T</a:t>
            </a:r>
            <a:r>
              <a:rPr lang="en-US" altLang="en-US" sz="2200" dirty="0">
                <a:solidFill>
                  <a:srgbClr val="0066FF"/>
                </a:solidFill>
                <a:cs typeface="Times New Roman" pitchFamily="18" charset="0"/>
              </a:rPr>
              <a:t>A</a:t>
            </a:r>
            <a:r>
              <a:rPr lang="en-US" altLang="en-US" sz="2200" dirty="0"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en-US" sz="22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200" dirty="0">
                <a:cs typeface="Times New Roman" pitchFamily="18" charset="0"/>
              </a:rPr>
              <a:t>  </a:t>
            </a:r>
          </a:p>
        </p:txBody>
      </p:sp>
      <p:grpSp>
        <p:nvGrpSpPr>
          <p:cNvPr id="295940" name="Group 4"/>
          <p:cNvGrpSpPr>
            <a:grpSpLocks/>
          </p:cNvGrpSpPr>
          <p:nvPr/>
        </p:nvGrpSpPr>
        <p:grpSpPr bwMode="auto">
          <a:xfrm>
            <a:off x="841375" y="1530350"/>
            <a:ext cx="7667625" cy="1955800"/>
            <a:chOff x="442" y="864"/>
            <a:chExt cx="4830" cy="1232"/>
          </a:xfrm>
        </p:grpSpPr>
        <p:graphicFrame>
          <p:nvGraphicFramePr>
            <p:cNvPr id="295941" name="Object 5"/>
            <p:cNvGraphicFramePr>
              <a:graphicFrameLocks noChangeAspect="1"/>
            </p:cNvGraphicFramePr>
            <p:nvPr/>
          </p:nvGraphicFramePr>
          <p:xfrm>
            <a:off x="442" y="864"/>
            <a:ext cx="4830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74" name="Equation" r:id="rId4" imgW="3682800" imgH="939600" progId="Equation.3">
                    <p:embed/>
                  </p:oleObj>
                </mc:Choice>
                <mc:Fallback>
                  <p:oleObj name="Equation" r:id="rId4" imgW="368280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864"/>
                          <a:ext cx="4830" cy="1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>
              <a:off x="576" y="1680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en-US" sz="2000">
                  <a:latin typeface="Times New Roman" pitchFamily="18" charset="0"/>
                </a:rPr>
                <a:t>[</a:t>
              </a:r>
              <a:r>
                <a:rPr kumimoji="1" lang="en-US" altLang="en-US" sz="2000" i="1">
                  <a:latin typeface="Times New Roman" pitchFamily="18" charset="0"/>
                </a:rPr>
                <a:t>n</a:t>
              </a:r>
              <a:r>
                <a:rPr kumimoji="1" lang="en-US" altLang="en-US" sz="2000" i="1">
                  <a:latin typeface="Times New Roman" pitchFamily="18" charset="0"/>
                  <a:cs typeface="Times New Roman" pitchFamily="18" charset="0"/>
                </a:rPr>
                <a:t>×r</a:t>
              </a:r>
              <a:r>
                <a:rPr kumimoji="1" lang="en-US" altLang="en-US" sz="200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95943" name="Text Box 7"/>
            <p:cNvSpPr txBox="1">
              <a:spLocks noChangeArrowheads="1"/>
            </p:cNvSpPr>
            <p:nvPr/>
          </p:nvSpPr>
          <p:spPr bwMode="auto">
            <a:xfrm>
              <a:off x="960" y="1680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en-US" sz="2000">
                  <a:latin typeface="Times New Roman" pitchFamily="18" charset="0"/>
                </a:rPr>
                <a:t>[</a:t>
              </a:r>
              <a:r>
                <a:rPr kumimoji="1" lang="en-US" altLang="en-US" sz="2000" i="1">
                  <a:latin typeface="Times New Roman" pitchFamily="18" charset="0"/>
                </a:rPr>
                <a:t>r</a:t>
              </a:r>
              <a:r>
                <a:rPr kumimoji="1" lang="en-US" altLang="en-US" sz="2000" i="1">
                  <a:latin typeface="Times New Roman" pitchFamily="18" charset="0"/>
                  <a:cs typeface="Times New Roman" pitchFamily="18" charset="0"/>
                </a:rPr>
                <a:t>×r</a:t>
              </a:r>
              <a:r>
                <a:rPr kumimoji="1" lang="en-US" altLang="en-US" sz="200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95944" name="Text Box 8"/>
            <p:cNvSpPr txBox="1">
              <a:spLocks noChangeArrowheads="1"/>
            </p:cNvSpPr>
            <p:nvPr/>
          </p:nvSpPr>
          <p:spPr bwMode="auto">
            <a:xfrm>
              <a:off x="1344" y="1680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en-US" sz="2000">
                  <a:latin typeface="Times New Roman" pitchFamily="18" charset="0"/>
                </a:rPr>
                <a:t>[</a:t>
              </a:r>
              <a:r>
                <a:rPr kumimoji="1" lang="en-US" altLang="en-US" sz="2000" i="1">
                  <a:latin typeface="Times New Roman" pitchFamily="18" charset="0"/>
                </a:rPr>
                <a:t>r</a:t>
              </a:r>
              <a:r>
                <a:rPr kumimoji="1" lang="en-US" altLang="en-US" sz="2000" i="1">
                  <a:latin typeface="Times New Roman" pitchFamily="18" charset="0"/>
                  <a:cs typeface="Times New Roman" pitchFamily="18" charset="0"/>
                </a:rPr>
                <a:t>×n</a:t>
              </a:r>
              <a:r>
                <a:rPr kumimoji="1" lang="en-US" altLang="en-US" sz="200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</p:grpSp>
      <p:graphicFrame>
        <p:nvGraphicFramePr>
          <p:cNvPr id="295945" name="Object 9"/>
          <p:cNvGraphicFramePr>
            <a:graphicFrameLocks noChangeAspect="1"/>
          </p:cNvGraphicFramePr>
          <p:nvPr>
            <p:extLst/>
          </p:nvPr>
        </p:nvGraphicFramePr>
        <p:xfrm>
          <a:off x="467544" y="4844832"/>
          <a:ext cx="1355253" cy="37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5" name="Equation" r:id="rId6" imgW="774360" imgH="215640" progId="Equation.3">
                  <p:embed/>
                </p:oleObj>
              </mc:Choice>
              <mc:Fallback>
                <p:oleObj name="Equation" r:id="rId6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44832"/>
                        <a:ext cx="1355253" cy="378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6" name="Object 10"/>
          <p:cNvGraphicFramePr>
            <a:graphicFrameLocks noChangeAspect="1"/>
          </p:cNvGraphicFramePr>
          <p:nvPr>
            <p:extLst/>
          </p:nvPr>
        </p:nvGraphicFramePr>
        <p:xfrm>
          <a:off x="467544" y="5405784"/>
          <a:ext cx="1479554" cy="39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6" name="Equation" r:id="rId8" imgW="799920" imgH="215640" progId="Equation.3">
                  <p:embed/>
                </p:oleObj>
              </mc:Choice>
              <mc:Fallback>
                <p:oleObj name="Equation" r:id="rId8" imgW="799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05784"/>
                        <a:ext cx="1479554" cy="39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7" name="Object 11"/>
          <p:cNvGraphicFramePr>
            <a:graphicFrameLocks noChangeAspect="1"/>
          </p:cNvGraphicFramePr>
          <p:nvPr>
            <p:extLst/>
          </p:nvPr>
        </p:nvGraphicFramePr>
        <p:xfrm>
          <a:off x="2273300" y="5877272"/>
          <a:ext cx="46815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7" name="Equation" r:id="rId10" imgW="2145960" imgH="228600" progId="Equation.3">
                  <p:embed/>
                </p:oleObj>
              </mc:Choice>
              <mc:Fallback>
                <p:oleObj name="Equation" r:id="rId10" imgW="2145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877272"/>
                        <a:ext cx="46815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2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the Power Method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 a matrix R is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real and symmetric</a:t>
                </a:r>
                <a:r>
                  <a:rPr lang="en-US" dirty="0" smtClean="0"/>
                  <a:t>, it has real eigenvalues and eigenvectors: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l-G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l-G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, (</m:t>
                    </m:r>
                    <m:sSub>
                      <m:sSubPr>
                        <m:ctrlPr>
                          <a:rPr lang="el-G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 is the rank of the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≥⋯≥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For any matrix R, the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of R define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 basis of the vector space</a:t>
                </a:r>
              </a:p>
              <a:p>
                <a:pPr lvl="1"/>
                <a:r>
                  <a:rPr lang="en-US" dirty="0" smtClean="0"/>
                  <a:t>For any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𝑅𝑥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After t multiplications we have: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Normalizing leaves only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42862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Analysis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 all web pages are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equal on the web</a:t>
            </a:r>
            <a:endParaRPr lang="el-G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5196007"/>
            <a:ext cx="4536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simplest way to measure importance </a:t>
            </a:r>
            <a:r>
              <a:rPr lang="en-US" sz="2800" dirty="0" smtClean="0"/>
              <a:t>of a page on </a:t>
            </a:r>
            <a:r>
              <a:rPr lang="en-US" sz="2800" dirty="0"/>
              <a:t>the web?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78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1760" y="2759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1760" y="3186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1760" y="36361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61760" y="4055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61760" y="4452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" y="2057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78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8217" y="2750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8217" y="3176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8217" y="3626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68217" y="4046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68217" y="4443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O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78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8217" y="2750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8217" y="3176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8217" y="3626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68217" y="4046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68217" y="4443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I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788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8217" y="27504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8217" y="31769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8217" y="3626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68217" y="4046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68217" y="44430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Normalization (Max norm)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788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8217" y="2750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57097" y="3176959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48536" y="36268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16/6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2036" y="40395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12656" y="44430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O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33/6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7880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23/6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8217" y="2750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57097" y="3176959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48536" y="36268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16/6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2036" y="40395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12656" y="44430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I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7880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27/33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23/33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7/33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7915" y="275044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3296" y="318408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48536" y="3626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59918" y="40325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68724" y="44430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4516001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0" y="40842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0" y="27872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0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33963" y="32190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33963" y="3652401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33963" y="4516001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3963" y="2787213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33963" y="4084201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97338" y="2931676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097338" y="2931676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97338" y="34365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97338" y="3868301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97338" y="3436501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4097338" y="3003113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097338" y="42286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4097338" y="3868301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097338" y="46604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3463" y="4890651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70450" y="4884301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212" y="2752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12" y="31842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4212" y="36286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4212" y="40484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4212" y="4444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7915" y="27504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3296" y="3184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48536" y="36268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59918" y="40325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8536" y="4444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SALSA algorithm [LM00]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44675"/>
            <a:ext cx="5903913" cy="47529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Perform a random walk alternating between hubs and </a:t>
            </a:r>
            <a:r>
              <a:rPr lang="en-US" sz="2800" dirty="0" smtClean="0"/>
              <a:t>authorities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What does this random walk converge to?</a:t>
            </a:r>
          </a:p>
          <a:p>
            <a:endParaRPr lang="en-US" sz="2800" dirty="0"/>
          </a:p>
          <a:p>
            <a:r>
              <a:rPr lang="en-US" dirty="0" smtClean="0"/>
              <a:t>The graph is essentially undirected, so it will be proportional to the degree.</a:t>
            </a:r>
            <a:endParaRPr lang="en-US" sz="2800" dirty="0"/>
          </a:p>
          <a:p>
            <a:endParaRPr lang="en-US" sz="2800" dirty="0">
              <a:cs typeface="Tahoma" pitchFamily="34" charset="0"/>
            </a:endParaRP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6537325" y="3630613"/>
            <a:ext cx="217488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6537325" y="31988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6537325" y="2767013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6537325" y="1901825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6537325" y="2333625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7761288" y="2333625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Rectangle 10"/>
          <p:cNvSpPr>
            <a:spLocks noChangeArrowheads="1"/>
          </p:cNvSpPr>
          <p:nvPr/>
        </p:nvSpPr>
        <p:spPr bwMode="auto">
          <a:xfrm>
            <a:off x="7761288" y="2767013"/>
            <a:ext cx="215900" cy="287337"/>
          </a:xfrm>
          <a:prstGeom prst="rect">
            <a:avLst/>
          </a:prstGeom>
          <a:solidFill>
            <a:srgbClr val="FFFFFF"/>
          </a:solidFill>
          <a:ln w="76200">
            <a:solidFill>
              <a:srgbClr val="F5B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5" name="Rectangle 11"/>
          <p:cNvSpPr>
            <a:spLocks noChangeArrowheads="1"/>
          </p:cNvSpPr>
          <p:nvPr/>
        </p:nvSpPr>
        <p:spPr bwMode="auto">
          <a:xfrm>
            <a:off x="7761288" y="3630613"/>
            <a:ext cx="215900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6" name="Rectangle 12"/>
          <p:cNvSpPr>
            <a:spLocks noChangeArrowheads="1"/>
          </p:cNvSpPr>
          <p:nvPr/>
        </p:nvSpPr>
        <p:spPr bwMode="auto">
          <a:xfrm>
            <a:off x="7761288" y="1901825"/>
            <a:ext cx="217487" cy="288925"/>
          </a:xfrm>
          <a:prstGeom prst="rect">
            <a:avLst/>
          </a:prstGeom>
          <a:solidFill>
            <a:srgbClr val="FFFFFF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7761288" y="3198813"/>
            <a:ext cx="220662" cy="280987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8" name="Line 14"/>
          <p:cNvSpPr>
            <a:spLocks noChangeShapeType="1"/>
          </p:cNvSpPr>
          <p:nvPr/>
        </p:nvSpPr>
        <p:spPr bwMode="auto">
          <a:xfrm>
            <a:off x="6824663" y="2046288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 flipV="1">
            <a:off x="6824663" y="2046288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6824663" y="255111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6824663" y="298291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 flipV="1">
            <a:off x="6824663" y="2551113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 flipV="1">
            <a:off x="6824663" y="2117725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6824663" y="3343275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V="1">
            <a:off x="6824663" y="2982913"/>
            <a:ext cx="8651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6824663" y="3775075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7" name="Text Box 23"/>
          <p:cNvSpPr txBox="1">
            <a:spLocks noChangeArrowheads="1"/>
          </p:cNvSpPr>
          <p:nvPr/>
        </p:nvSpPr>
        <p:spPr bwMode="auto">
          <a:xfrm>
            <a:off x="6300788" y="400526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hubs</a:t>
            </a:r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7597775" y="39989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authorities</a:t>
            </a:r>
          </a:p>
        </p:txBody>
      </p:sp>
    </p:spTree>
    <p:extLst>
      <p:ext uri="{BB962C8B-B14F-4D97-AF65-F5344CB8AC3E}">
        <p14:creationId xmlns:p14="http://schemas.microsoft.com/office/powerpoint/2010/main" val="52540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by Popularity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pages according to </a:t>
            </a:r>
            <a:r>
              <a:rPr lang="en-US" dirty="0" smtClean="0"/>
              <a:t>the number of incoming edges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in-degree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degree centrality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6156325" y="3171825"/>
            <a:ext cx="251618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F3300"/>
                </a:solidFill>
                <a:latin typeface="Tahoma" pitchFamily="34" charset="0"/>
              </a:rPr>
              <a:t>Red Page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5B603"/>
                </a:solidFill>
                <a:latin typeface="Tahoma" pitchFamily="34" charset="0"/>
              </a:rPr>
              <a:t>Yellow Page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3366FF"/>
                </a:solidFill>
                <a:latin typeface="Tahoma" pitchFamily="34" charset="0"/>
              </a:rPr>
              <a:t>Blue Page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FF33CC"/>
                </a:solidFill>
                <a:latin typeface="Tahoma" pitchFamily="34" charset="0"/>
              </a:rPr>
              <a:t>Purple Page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kumimoji="1" lang="en-US" sz="2400" b="1">
                <a:solidFill>
                  <a:srgbClr val="009900"/>
                </a:solidFill>
                <a:latin typeface="Tahoma" pitchFamily="34" charset="0"/>
              </a:rPr>
              <a:t>Green Page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47800" y="2959618"/>
            <a:ext cx="3439729" cy="3227838"/>
            <a:chOff x="2492375" y="2467063"/>
            <a:chExt cx="3439729" cy="3227838"/>
          </a:xfrm>
        </p:grpSpPr>
        <p:grpSp>
          <p:nvGrpSpPr>
            <p:cNvPr id="34" name="Group 33"/>
            <p:cNvGrpSpPr/>
            <p:nvPr/>
          </p:nvGrpSpPr>
          <p:grpSpPr>
            <a:xfrm>
              <a:off x="2492375" y="2841650"/>
              <a:ext cx="3439729" cy="2483919"/>
              <a:chOff x="2492375" y="2841650"/>
              <a:chExt cx="3439729" cy="2483919"/>
            </a:xfrm>
          </p:grpSpPr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3460750" y="5186747"/>
                <a:ext cx="12700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 flipH="1">
                <a:off x="3143250" y="3542671"/>
                <a:ext cx="1079500" cy="1117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 flipH="1" flipV="1">
                <a:off x="2762250" y="4068775"/>
                <a:ext cx="190500" cy="5918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 flipV="1">
                <a:off x="3143250" y="3213856"/>
                <a:ext cx="952500" cy="2630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3"/>
              <p:cNvSpPr>
                <a:spLocks noChangeShapeType="1"/>
              </p:cNvSpPr>
              <p:nvPr/>
            </p:nvSpPr>
            <p:spPr bwMode="auto">
              <a:xfrm>
                <a:off x="3079750" y="3805723"/>
                <a:ext cx="2222500" cy="1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4"/>
              <p:cNvSpPr>
                <a:spLocks noChangeShapeType="1"/>
              </p:cNvSpPr>
              <p:nvPr/>
            </p:nvSpPr>
            <p:spPr bwMode="auto">
              <a:xfrm flipH="1" flipV="1">
                <a:off x="4730750" y="3213855"/>
                <a:ext cx="635000" cy="3945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 flipH="1" flipV="1">
                <a:off x="4476750" y="3542671"/>
                <a:ext cx="571500" cy="1249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 flipV="1">
                <a:off x="5238750" y="4266065"/>
                <a:ext cx="381000" cy="526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 flipH="1" flipV="1">
                <a:off x="3143250" y="4003012"/>
                <a:ext cx="1651000" cy="105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09875" y="4765892"/>
                <a:ext cx="539750" cy="533400"/>
              </a:xfrm>
              <a:prstGeom prst="ellipse">
                <a:avLst/>
              </a:prstGeom>
              <a:solidFill>
                <a:srgbClr val="FF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92375" y="3375050"/>
                <a:ext cx="539750" cy="533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44798" y="2841650"/>
                <a:ext cx="539750" cy="533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392354" y="3641750"/>
                <a:ext cx="539750" cy="533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852604" y="4792169"/>
                <a:ext cx="539750" cy="533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99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214" y="2467063"/>
                  <a:ext cx="4789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478" y="3190384"/>
                  <a:ext cx="4789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78" y="5325569"/>
                  <a:ext cx="478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75" y="5325569"/>
                  <a:ext cx="4789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67" y="2923684"/>
                  <a:ext cx="478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6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Evaluate the </a:t>
            </a:r>
            <a:r>
              <a:rPr lang="en-US" sz="2800">
                <a:solidFill>
                  <a:srgbClr val="FF6600"/>
                </a:solidFill>
              </a:rPr>
              <a:t>centrality</a:t>
            </a:r>
            <a:r>
              <a:rPr lang="en-US" sz="2800"/>
              <a:t> of individuals in social networks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degree centrality</a:t>
            </a:r>
          </a:p>
          <a:p>
            <a:pPr lvl="2"/>
            <a:r>
              <a:rPr lang="en-US" sz="2000"/>
              <a:t>the (weighted) degree of a node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distance centrality</a:t>
            </a:r>
          </a:p>
          <a:p>
            <a:pPr lvl="2"/>
            <a:r>
              <a:rPr lang="en-US" sz="2000"/>
              <a:t>the average (weighted) distance of a node to the rest in the graph</a:t>
            </a:r>
          </a:p>
          <a:p>
            <a:pPr lvl="2"/>
            <a:endParaRPr lang="en-US" sz="2000"/>
          </a:p>
          <a:p>
            <a:pPr lvl="1"/>
            <a:r>
              <a:rPr lang="en-US" sz="2400">
                <a:solidFill>
                  <a:schemeClr val="hlink"/>
                </a:solidFill>
              </a:rPr>
              <a:t>betweenness centrality</a:t>
            </a:r>
          </a:p>
          <a:p>
            <a:pPr lvl="2"/>
            <a:r>
              <a:rPr lang="en-US" sz="2000"/>
              <a:t>the average number of (weighted) shortest paths that use node v</a:t>
            </a:r>
          </a:p>
          <a:p>
            <a:endParaRPr lang="en-US" sz="2800"/>
          </a:p>
        </p:txBody>
      </p:sp>
      <p:graphicFrame>
        <p:nvGraphicFramePr>
          <p:cNvPr id="480260" name="Object 4"/>
          <p:cNvGraphicFramePr>
            <a:graphicFrameLocks noChangeAspect="1"/>
          </p:cNvGraphicFramePr>
          <p:nvPr/>
        </p:nvGraphicFramePr>
        <p:xfrm>
          <a:off x="3316288" y="4176713"/>
          <a:ext cx="19542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4" name="Equation" r:id="rId4" imgW="1320480" imgH="457200" progId="Equation.3">
                  <p:embed/>
                </p:oleObj>
              </mc:Choice>
              <mc:Fallback>
                <p:oleObj name="Equation" r:id="rId4" imgW="1320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176713"/>
                        <a:ext cx="19542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3492500" y="5832475"/>
          <a:ext cx="1784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5" name="Equation" r:id="rId6" imgW="1206360" imgH="431640" progId="Equation.3">
                  <p:embed/>
                </p:oleObj>
              </mc:Choice>
              <mc:Fallback>
                <p:oleObj name="Equation" r:id="rId6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832475"/>
                        <a:ext cx="1784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paths – Katz 53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importance of a node is measured by the weighted sum of paths that lead to this node</a:t>
            </a:r>
          </a:p>
          <a:p>
            <a:r>
              <a:rPr lang="en-US" sz="2800">
                <a:solidFill>
                  <a:srgbClr val="0066FF"/>
                </a:solidFill>
              </a:rPr>
              <a:t>A</a:t>
            </a:r>
            <a:r>
              <a:rPr lang="en-US" sz="2800" baseline="30000">
                <a:solidFill>
                  <a:srgbClr val="0066FF"/>
                </a:solidFill>
              </a:rPr>
              <a:t>m</a:t>
            </a:r>
            <a:r>
              <a:rPr lang="en-US" sz="2800">
                <a:solidFill>
                  <a:srgbClr val="0066FF"/>
                </a:solidFill>
              </a:rPr>
              <a:t>[i,j]</a:t>
            </a:r>
            <a:r>
              <a:rPr lang="en-US" sz="2800"/>
              <a:t> = number of paths of length </a:t>
            </a:r>
            <a:r>
              <a:rPr lang="en-US" sz="2800">
                <a:solidFill>
                  <a:srgbClr val="0066FF"/>
                </a:solidFill>
              </a:rPr>
              <a:t>m</a:t>
            </a:r>
            <a:r>
              <a:rPr lang="en-US" sz="2800"/>
              <a:t> from </a:t>
            </a:r>
            <a:r>
              <a:rPr lang="en-US" sz="2800">
                <a:solidFill>
                  <a:srgbClr val="0066FF"/>
                </a:solidFill>
              </a:rPr>
              <a:t>i</a:t>
            </a:r>
            <a:r>
              <a:rPr lang="en-US" sz="2800"/>
              <a:t> to </a:t>
            </a:r>
            <a:r>
              <a:rPr lang="en-US" sz="2800">
                <a:solidFill>
                  <a:srgbClr val="0066FF"/>
                </a:solidFill>
              </a:rPr>
              <a:t>j</a:t>
            </a:r>
          </a:p>
          <a:p>
            <a:r>
              <a:rPr lang="en-US" sz="2800"/>
              <a:t>Compute </a:t>
            </a:r>
          </a:p>
          <a:p>
            <a:endParaRPr lang="en-US" sz="2800"/>
          </a:p>
          <a:p>
            <a:r>
              <a:rPr lang="en-US" sz="2800"/>
              <a:t>converges when </a:t>
            </a:r>
            <a:r>
              <a:rPr lang="en-US" sz="2800">
                <a:solidFill>
                  <a:srgbClr val="0066FF"/>
                </a:solidFill>
              </a:rPr>
              <a:t>b &lt; </a:t>
            </a:r>
            <a:r>
              <a:rPr lang="el-GR" sz="2800">
                <a:solidFill>
                  <a:srgbClr val="0066FF"/>
                </a:solidFill>
                <a:latin typeface="Arial" pitchFamily="34" charset="0"/>
              </a:rPr>
              <a:t>λ</a:t>
            </a:r>
            <a:r>
              <a:rPr lang="fi-FI" sz="2800" baseline="-25000">
                <a:solidFill>
                  <a:srgbClr val="0066FF"/>
                </a:solidFill>
                <a:latin typeface="Arial" pitchFamily="34" charset="0"/>
              </a:rPr>
              <a:t>1</a:t>
            </a:r>
            <a:r>
              <a:rPr lang="fi-FI" sz="2800">
                <a:solidFill>
                  <a:srgbClr val="0066FF"/>
                </a:solidFill>
                <a:latin typeface="Arial" pitchFamily="34" charset="0"/>
              </a:rPr>
              <a:t>(A)</a:t>
            </a:r>
          </a:p>
          <a:p>
            <a:r>
              <a:rPr lang="en-US" sz="2800"/>
              <a:t>Rank nodes according to the column sums of the matrix </a:t>
            </a:r>
            <a:r>
              <a:rPr lang="en-US" sz="2800">
                <a:solidFill>
                  <a:srgbClr val="0066FF"/>
                </a:solidFill>
              </a:rPr>
              <a:t>P</a:t>
            </a: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/>
        </p:nvGraphicFramePr>
        <p:xfrm>
          <a:off x="1619250" y="3644900"/>
          <a:ext cx="64182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0" name="Equation" r:id="rId4" imgW="2819160" imgH="241200" progId="Equation.3">
                  <p:embed/>
                </p:oleObj>
              </mc:Choice>
              <mc:Fallback>
                <p:oleObj name="Equation" r:id="rId4" imgW="281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4900"/>
                        <a:ext cx="64182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0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Bibliometrics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Impact factor (E. Garfield 72)</a:t>
            </a:r>
          </a:p>
          <a:p>
            <a:pPr lvl="1"/>
            <a:r>
              <a:rPr lang="en-US"/>
              <a:t>counts the number of citations received for papers of the journal in the previous two years</a:t>
            </a:r>
          </a:p>
          <a:p>
            <a:r>
              <a:rPr lang="en-US"/>
              <a:t>Pinsky-Narin 76</a:t>
            </a:r>
          </a:p>
          <a:p>
            <a:pPr lvl="1"/>
            <a:r>
              <a:rPr lang="en-US"/>
              <a:t>perform a random walk on the set of journals</a:t>
            </a:r>
          </a:p>
          <a:p>
            <a:pPr lvl="1"/>
            <a:r>
              <a:rPr lang="en-US">
                <a:solidFill>
                  <a:srgbClr val="0066FF"/>
                </a:solidFill>
              </a:rPr>
              <a:t>P</a:t>
            </a:r>
            <a:r>
              <a:rPr lang="en-US" baseline="-25000">
                <a:solidFill>
                  <a:srgbClr val="0066FF"/>
                </a:solidFill>
              </a:rPr>
              <a:t>ij</a:t>
            </a:r>
            <a:r>
              <a:rPr lang="en-US"/>
              <a:t> = the fraction of citations from journal i that are directed to journal j</a:t>
            </a:r>
          </a:p>
        </p:txBody>
      </p:sp>
    </p:spTree>
    <p:extLst>
      <p:ext uri="{BB962C8B-B14F-4D97-AF65-F5344CB8AC3E}">
        <p14:creationId xmlns:p14="http://schemas.microsoft.com/office/powerpoint/2010/main" val="19876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not important only how many link to you, but how important are the people that link to you.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Good </a:t>
            </a:r>
            <a:r>
              <a:rPr lang="en-US" dirty="0"/>
              <a:t>authorities </a:t>
            </a:r>
            <a:r>
              <a:rPr lang="en-US" dirty="0" smtClean="0"/>
              <a:t>are pointed </a:t>
            </a:r>
            <a:r>
              <a:rPr lang="en-US" dirty="0"/>
              <a:t>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good </a:t>
            </a:r>
            <a:r>
              <a:rPr lang="en-US" dirty="0"/>
              <a:t>authorities</a:t>
            </a:r>
          </a:p>
          <a:p>
            <a:pPr lvl="1"/>
            <a:r>
              <a:rPr lang="en-US" dirty="0" smtClean="0"/>
              <a:t>Recursive definition of importance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rot="5400000">
            <a:off x="3732486" y="1357132"/>
            <a:ext cx="2286000" cy="3124200"/>
            <a:chOff x="2839107" y="1981200"/>
            <a:chExt cx="2286000" cy="3124200"/>
          </a:xfrm>
        </p:grpSpPr>
        <p:sp>
          <p:nvSpPr>
            <p:cNvPr id="4" name="Oval 3"/>
            <p:cNvSpPr/>
            <p:nvPr/>
          </p:nvSpPr>
          <p:spPr>
            <a:xfrm>
              <a:off x="3905907" y="2590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39107" y="1981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39107" y="2590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82462" y="314653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20307" y="337116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7"/>
              <a:endCxn id="4" idx="3"/>
            </p:cNvCxnSpPr>
            <p:nvPr/>
          </p:nvCxnSpPr>
          <p:spPr>
            <a:xfrm flipV="1">
              <a:off x="3142625" y="2850963"/>
              <a:ext cx="807919" cy="340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4" idx="2"/>
            </p:cNvCxnSpPr>
            <p:nvPr/>
          </p:nvCxnSpPr>
          <p:spPr>
            <a:xfrm>
              <a:off x="3143907" y="27432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4" idx="1"/>
            </p:cNvCxnSpPr>
            <p:nvPr/>
          </p:nvCxnSpPr>
          <p:spPr>
            <a:xfrm>
              <a:off x="3099270" y="2241363"/>
              <a:ext cx="8512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4" idx="5"/>
            </p:cNvCxnSpPr>
            <p:nvPr/>
          </p:nvCxnSpPr>
          <p:spPr>
            <a:xfrm rot="16200000" flipV="1">
              <a:off x="4233090" y="2783944"/>
              <a:ext cx="564835" cy="698874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950544" y="421202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883744" y="360242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83744" y="421202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912647" y="4800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7"/>
              <a:endCxn id="22" idx="3"/>
            </p:cNvCxnSpPr>
            <p:nvPr/>
          </p:nvCxnSpPr>
          <p:spPr>
            <a:xfrm flipV="1">
              <a:off x="3172810" y="4472184"/>
              <a:ext cx="822371" cy="373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6"/>
              <a:endCxn id="22" idx="2"/>
            </p:cNvCxnSpPr>
            <p:nvPr/>
          </p:nvCxnSpPr>
          <p:spPr>
            <a:xfrm>
              <a:off x="3188544" y="4364421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5"/>
              <a:endCxn id="22" idx="1"/>
            </p:cNvCxnSpPr>
            <p:nvPr/>
          </p:nvCxnSpPr>
          <p:spPr>
            <a:xfrm>
              <a:off x="3143907" y="3862584"/>
              <a:ext cx="8512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3"/>
              <a:endCxn id="22" idx="7"/>
            </p:cNvCxnSpPr>
            <p:nvPr/>
          </p:nvCxnSpPr>
          <p:spPr>
            <a:xfrm rot="16200000" flipH="1" flipV="1">
              <a:off x="4225159" y="3616873"/>
              <a:ext cx="625334" cy="654237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5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16434</TotalTime>
  <Words>3724</Words>
  <Application>Microsoft Office PowerPoint</Application>
  <PresentationFormat>On-screen Show (4:3)</PresentationFormat>
  <Paragraphs>632</Paragraphs>
  <Slides>72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Clarity</vt:lpstr>
      <vt:lpstr>Εξίσωση</vt:lpstr>
      <vt:lpstr>Equation</vt:lpstr>
      <vt:lpstr>DATA MINING LECTURE 12</vt:lpstr>
      <vt:lpstr>How to organize the web</vt:lpstr>
      <vt:lpstr>How to organize the web</vt:lpstr>
      <vt:lpstr>How to organize the web</vt:lpstr>
      <vt:lpstr>Link Analysis Ranking</vt:lpstr>
      <vt:lpstr>Link Analysis </vt:lpstr>
      <vt:lpstr>Rank by Popularity</vt:lpstr>
      <vt:lpstr>Popularity</vt:lpstr>
      <vt:lpstr>PageRank</vt:lpstr>
      <vt:lpstr>PageRank</vt:lpstr>
      <vt:lpstr>A simple example</vt:lpstr>
      <vt:lpstr>A more complex example</vt:lpstr>
      <vt:lpstr>Computing PageRank weights</vt:lpstr>
      <vt:lpstr>PageRank</vt:lpstr>
      <vt:lpstr>PageRank: Convergence</vt:lpstr>
      <vt:lpstr>Random Walks on Graphs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Random walk</vt:lpstr>
      <vt:lpstr>Markov chains</vt:lpstr>
      <vt:lpstr>Random walks</vt:lpstr>
      <vt:lpstr>An example</vt:lpstr>
      <vt:lpstr>Node Probability vector</vt:lpstr>
      <vt:lpstr>An example</vt:lpstr>
      <vt:lpstr>Stationary distribution</vt:lpstr>
      <vt:lpstr>Computing the stationary distribution</vt:lpstr>
      <vt:lpstr>The stationary distribution</vt:lpstr>
      <vt:lpstr>The PageRank random walk</vt:lpstr>
      <vt:lpstr>The PageRank random walk</vt:lpstr>
      <vt:lpstr>The PageRank random walk</vt:lpstr>
      <vt:lpstr>The PageRank random walk</vt:lpstr>
      <vt:lpstr>The PageRank random walk</vt:lpstr>
      <vt:lpstr>PageRank algorithm [BP98]</vt:lpstr>
      <vt:lpstr>PageRank: Example</vt:lpstr>
      <vt:lpstr>Stationary distribution with random jump</vt:lpstr>
      <vt:lpstr>Effects of random jump</vt:lpstr>
      <vt:lpstr>Random walks on undirected graphs</vt:lpstr>
      <vt:lpstr>Pagerank implementation</vt:lpstr>
      <vt:lpstr>A (Matlab-friendly) PageRank algorithm</vt:lpstr>
      <vt:lpstr>Pagerank history</vt:lpstr>
      <vt:lpstr>THE HITS ALGORITHM</vt:lpstr>
      <vt:lpstr>The HITS algorithm </vt:lpstr>
      <vt:lpstr>Query dependent input</vt:lpstr>
      <vt:lpstr>Query dependent input</vt:lpstr>
      <vt:lpstr>Query dependent input</vt:lpstr>
      <vt:lpstr>Query dependent input</vt:lpstr>
      <vt:lpstr>Hubs and Authorities [K98]</vt:lpstr>
      <vt:lpstr>Hubs and Authorities</vt:lpstr>
      <vt:lpstr>HITS Algorithm</vt:lpstr>
      <vt:lpstr>HITS and eigenvectors</vt:lpstr>
      <vt:lpstr>Singular Value Decomposition</vt:lpstr>
      <vt:lpstr>Why does the Power Method work?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OTHER ALGORITHMS</vt:lpstr>
      <vt:lpstr>The SALSA algorithm [LM00]</vt:lpstr>
      <vt:lpstr>Social network analysis</vt:lpstr>
      <vt:lpstr>Counting paths – Katz 53</vt:lpstr>
      <vt:lpstr>Bibliometrics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tsap</cp:lastModifiedBy>
  <cp:revision>604</cp:revision>
  <dcterms:created xsi:type="dcterms:W3CDTF">2011-10-17T19:46:53Z</dcterms:created>
  <dcterms:modified xsi:type="dcterms:W3CDTF">2014-01-13T16:19:21Z</dcterms:modified>
</cp:coreProperties>
</file>