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73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IV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6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topic wildcard hash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64" y="3200400"/>
            <a:ext cx="1025494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opic wildcard ha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23103"/>
            <a:ext cx="791959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42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MQTT – How it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 algn="just"/>
            <a:r>
              <a:rPr lang="en-IN" sz="2400" dirty="0"/>
              <a:t>MQTT is a messaging protocol </a:t>
            </a:r>
            <a:r>
              <a:rPr lang="en-IN" sz="2400" dirty="0" err="1"/>
              <a:t>i.e</a:t>
            </a:r>
            <a:r>
              <a:rPr lang="en-IN" sz="2400" dirty="0"/>
              <a:t> it was designed for transferring messages, and uses a publish and subscribe model.</a:t>
            </a:r>
          </a:p>
          <a:p>
            <a:pPr algn="just"/>
            <a:r>
              <a:rPr lang="en-IN" sz="2400" dirty="0"/>
              <a:t>This model makes it possible to send messages to 0,1 or multiple clients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/>
              <a:t>In MQTT a publisher publishes messages on a topic and a subscriber must subscribe to that topic to view the message</a:t>
            </a:r>
            <a:r>
              <a:rPr lang="en-IN" sz="2400" dirty="0" smtClean="0"/>
              <a:t>.</a:t>
            </a:r>
          </a:p>
          <a:p>
            <a:pPr marL="0" indent="0" algn="just">
              <a:buNone/>
            </a:pP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8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Clients </a:t>
            </a:r>
            <a:r>
              <a:rPr lang="en-IN" b="1" dirty="0"/>
              <a:t>do not have addresses</a:t>
            </a:r>
            <a:r>
              <a:rPr lang="en-IN" dirty="0"/>
              <a:t> like in email systems, and messages are not sent to clients.</a:t>
            </a:r>
          </a:p>
          <a:p>
            <a:pPr algn="just"/>
            <a:r>
              <a:rPr lang="en-IN" dirty="0"/>
              <a:t>Messages are </a:t>
            </a:r>
            <a:r>
              <a:rPr lang="en-IN" b="1" dirty="0"/>
              <a:t>published to a broker on a topic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The job of an MQTT broker is to</a:t>
            </a:r>
            <a:r>
              <a:rPr lang="en-IN" b="1" dirty="0"/>
              <a:t> filter messages</a:t>
            </a:r>
            <a:r>
              <a:rPr lang="en-IN" dirty="0"/>
              <a:t> based on topic, and then </a:t>
            </a:r>
            <a:r>
              <a:rPr lang="en-IN" b="1" dirty="0"/>
              <a:t>distribute them to subscribers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A client can receive these messages by subscribing to that topic on the same broker</a:t>
            </a:r>
          </a:p>
          <a:p>
            <a:pPr algn="just"/>
            <a:r>
              <a:rPr lang="en-IN" dirty="0"/>
              <a:t>There is </a:t>
            </a:r>
            <a:r>
              <a:rPr lang="en-IN" b="1" dirty="0"/>
              <a:t>no direct connection</a:t>
            </a:r>
            <a:r>
              <a:rPr lang="en-IN" dirty="0"/>
              <a:t> between a publisher and subscriber.</a:t>
            </a:r>
          </a:p>
          <a:p>
            <a:pPr algn="just"/>
            <a:r>
              <a:rPr lang="en-IN" b="1" dirty="0"/>
              <a:t>All clients</a:t>
            </a:r>
            <a:r>
              <a:rPr lang="en-IN" dirty="0"/>
              <a:t> can publish (broadcast) and subscribe (receive).</a:t>
            </a:r>
          </a:p>
          <a:p>
            <a:pPr algn="just"/>
            <a:r>
              <a:rPr lang="en-IN" dirty="0"/>
              <a:t>MQTT brokers do not normally store messages.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06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MQTT Client-Broker Connections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MQTT uses TCP/IP to connect to the broker.</a:t>
            </a:r>
          </a:p>
          <a:p>
            <a:r>
              <a:rPr lang="en-IN" dirty="0"/>
              <a:t>TCP is a </a:t>
            </a:r>
            <a:r>
              <a:rPr lang="en-IN" b="1" dirty="0"/>
              <a:t>connection orientated</a:t>
            </a:r>
            <a:r>
              <a:rPr lang="en-IN" dirty="0"/>
              <a:t> protocol with error correction and guarantees that packets are received in order.</a:t>
            </a:r>
          </a:p>
          <a:p>
            <a:r>
              <a:rPr lang="en-IN" dirty="0" smtClean="0"/>
              <a:t>Most </a:t>
            </a:r>
            <a:r>
              <a:rPr lang="en-IN" dirty="0"/>
              <a:t>MQTT clients will connect to the broker and remain connected even if they aren’t sending data</a:t>
            </a:r>
            <a:r>
              <a:rPr lang="en-IN" dirty="0" smtClean="0"/>
              <a:t>.</a:t>
            </a:r>
          </a:p>
          <a:p>
            <a:r>
              <a:rPr lang="en-IN" dirty="0"/>
              <a:t>MQTT clients publish a </a:t>
            </a:r>
            <a:r>
              <a:rPr lang="en-IN" b="1" dirty="0" err="1"/>
              <a:t>keepalive</a:t>
            </a:r>
            <a:r>
              <a:rPr lang="en-IN" b="1" dirty="0"/>
              <a:t> message</a:t>
            </a:r>
            <a:r>
              <a:rPr lang="en-IN" dirty="0"/>
              <a:t> at regular intervals (usually 60 seconds) which tells the broker that the client is still connected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Connections are acknowledged by the broker using a </a:t>
            </a:r>
            <a:r>
              <a:rPr lang="en-IN" b="1" dirty="0"/>
              <a:t>Connection acknowledgement message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18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MQTT Message Flow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00200"/>
            <a:ext cx="471612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295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Client 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All </a:t>
            </a:r>
            <a:r>
              <a:rPr lang="en-IN" dirty="0"/>
              <a:t>clients are required to have a </a:t>
            </a:r>
            <a:r>
              <a:rPr lang="en-IN" b="1" dirty="0"/>
              <a:t>client name</a:t>
            </a:r>
            <a:r>
              <a:rPr lang="en-IN" dirty="0"/>
              <a:t> or ID.</a:t>
            </a:r>
          </a:p>
          <a:p>
            <a:pPr algn="just"/>
            <a:r>
              <a:rPr lang="en-IN" dirty="0"/>
              <a:t>The client name is used by the MQTT broker to track subscriptions etc.</a:t>
            </a:r>
          </a:p>
          <a:p>
            <a:pPr algn="just"/>
            <a:r>
              <a:rPr lang="en-IN" dirty="0"/>
              <a:t>Client names</a:t>
            </a:r>
            <a:r>
              <a:rPr lang="en-IN" b="1" dirty="0"/>
              <a:t> must also be unique.</a:t>
            </a:r>
            <a:endParaRPr lang="en-IN" dirty="0"/>
          </a:p>
          <a:p>
            <a:pPr algn="just"/>
            <a:r>
              <a:rPr lang="en-IN" dirty="0"/>
              <a:t>If you attempt to connect to an MQTT broker with the same name as an existing client then the</a:t>
            </a:r>
            <a:r>
              <a:rPr lang="en-IN" b="1" dirty="0"/>
              <a:t> existing client connection is dropped.</a:t>
            </a:r>
            <a:endParaRPr lang="en-IN" dirty="0"/>
          </a:p>
          <a:p>
            <a:pPr algn="just"/>
            <a:r>
              <a:rPr lang="en-IN" dirty="0"/>
              <a:t>Because most MQTT clients will </a:t>
            </a:r>
            <a:r>
              <a:rPr lang="en-IN" b="1" dirty="0"/>
              <a:t>attempt to reconnect</a:t>
            </a:r>
            <a:r>
              <a:rPr lang="en-IN" dirty="0"/>
              <a:t> following a disconnect this can result in a loop of</a:t>
            </a:r>
            <a:r>
              <a:rPr lang="en-IN" b="1" dirty="0"/>
              <a:t> disconnect and connect.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469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Clean Sessions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MQTT clients by default establish a clean session with a broker.</a:t>
            </a:r>
          </a:p>
          <a:p>
            <a:r>
              <a:rPr lang="en-IN" dirty="0"/>
              <a:t>A</a:t>
            </a:r>
            <a:r>
              <a:rPr lang="en-IN" b="1" dirty="0"/>
              <a:t> clean session</a:t>
            </a:r>
            <a:r>
              <a:rPr lang="en-IN" dirty="0"/>
              <a:t> is one in which the broker isn’t expected to remember anything about the client when it disconnects.</a:t>
            </a:r>
          </a:p>
          <a:p>
            <a:r>
              <a:rPr lang="en-IN" dirty="0"/>
              <a:t>With a </a:t>
            </a:r>
            <a:r>
              <a:rPr lang="en-IN" b="1" dirty="0"/>
              <a:t>non clean session</a:t>
            </a:r>
            <a:r>
              <a:rPr lang="en-IN" dirty="0"/>
              <a:t> the broker will </a:t>
            </a:r>
            <a:r>
              <a:rPr lang="en-IN" b="1" dirty="0"/>
              <a:t>remember client subscriptions</a:t>
            </a:r>
            <a:r>
              <a:rPr lang="en-IN" dirty="0"/>
              <a:t> and </a:t>
            </a:r>
            <a:r>
              <a:rPr lang="en-IN" b="1" dirty="0"/>
              <a:t>may hold</a:t>
            </a:r>
            <a:r>
              <a:rPr lang="en-IN" dirty="0"/>
              <a:t> undelivered messages for the client.</a:t>
            </a:r>
          </a:p>
          <a:p>
            <a:r>
              <a:rPr lang="en-IN" dirty="0"/>
              <a:t>However this depends on the </a:t>
            </a:r>
            <a:r>
              <a:rPr lang="en-IN" b="1" dirty="0"/>
              <a:t>Quality of service</a:t>
            </a:r>
            <a:r>
              <a:rPr lang="en-IN" dirty="0"/>
              <a:t> used when subscribing to topics, and the quality of service used when publishing to those topics.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037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Last Will Messages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The idea of the </a:t>
            </a:r>
            <a:r>
              <a:rPr lang="en-IN" b="1" dirty="0"/>
              <a:t>last will message</a:t>
            </a:r>
            <a:r>
              <a:rPr lang="en-IN" dirty="0"/>
              <a:t> is to notify a subscriber that the publisher is unavailable due to network outage.</a:t>
            </a:r>
          </a:p>
          <a:p>
            <a:r>
              <a:rPr lang="en-IN" dirty="0"/>
              <a:t>The last will message is set by the publishing client, and is set on a per topic basis which means that each topic can have its own last will message.</a:t>
            </a:r>
          </a:p>
          <a:p>
            <a:r>
              <a:rPr lang="en-IN" dirty="0"/>
              <a:t>This means that each topic can have its own last will message associated with it.</a:t>
            </a:r>
          </a:p>
          <a:p>
            <a:r>
              <a:rPr lang="en-IN" dirty="0"/>
              <a:t>The message is stored on the broker and sent to any subscribing client (to that topic) if the connection to the publisher fails.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98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IoT Layered Architecture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33550"/>
            <a:ext cx="6742416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86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Three Layered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571500" indent="-571500" algn="just">
              <a:buAutoNum type="romanLcParenBoth"/>
            </a:pPr>
            <a:r>
              <a:rPr lang="en-IN" dirty="0" smtClean="0"/>
              <a:t>The </a:t>
            </a:r>
            <a:r>
              <a:rPr lang="en-IN" i="1" dirty="0"/>
              <a:t>perception layer </a:t>
            </a:r>
            <a:r>
              <a:rPr lang="en-IN" dirty="0"/>
              <a:t>is the physical layer, which has</a:t>
            </a:r>
            <a:br>
              <a:rPr lang="en-IN" dirty="0"/>
            </a:br>
            <a:r>
              <a:rPr lang="en-IN" dirty="0"/>
              <a:t>sensors for sensing and gathering information about</a:t>
            </a:r>
            <a:br>
              <a:rPr lang="en-IN" dirty="0"/>
            </a:br>
            <a:r>
              <a:rPr lang="en-IN" dirty="0"/>
              <a:t>the environment. It senses some physical parameters</a:t>
            </a:r>
            <a:br>
              <a:rPr lang="en-IN" dirty="0"/>
            </a:br>
            <a:r>
              <a:rPr lang="en-IN" dirty="0"/>
              <a:t>or identifies other smart objects in the environment</a:t>
            </a:r>
            <a:r>
              <a:rPr lang="en-IN" dirty="0" smtClean="0"/>
              <a:t>.</a:t>
            </a:r>
          </a:p>
          <a:p>
            <a:pPr marL="571500" indent="-571500" algn="just">
              <a:buAutoNum type="romanLcParenBoth"/>
            </a:pPr>
            <a:r>
              <a:rPr lang="en-IN" dirty="0" smtClean="0"/>
              <a:t>The </a:t>
            </a:r>
            <a:r>
              <a:rPr lang="en-IN" i="1" dirty="0"/>
              <a:t>network layer </a:t>
            </a:r>
            <a:r>
              <a:rPr lang="en-IN" dirty="0"/>
              <a:t>is responsible for connecting to</a:t>
            </a:r>
            <a:br>
              <a:rPr lang="en-IN" dirty="0"/>
            </a:br>
            <a:r>
              <a:rPr lang="en-IN" dirty="0"/>
              <a:t>other smart things, network devices, and servers. Its</a:t>
            </a:r>
            <a:br>
              <a:rPr lang="en-IN" dirty="0"/>
            </a:br>
            <a:r>
              <a:rPr lang="en-IN" dirty="0"/>
              <a:t>features are also used for transmitting and processing</a:t>
            </a:r>
            <a:br>
              <a:rPr lang="en-IN" dirty="0"/>
            </a:br>
            <a:r>
              <a:rPr lang="en-IN" dirty="0"/>
              <a:t>sensor data</a:t>
            </a:r>
            <a:r>
              <a:rPr lang="en-IN" dirty="0" smtClean="0"/>
              <a:t>.</a:t>
            </a:r>
          </a:p>
          <a:p>
            <a:pPr marL="571500" indent="-571500" algn="just">
              <a:buAutoNum type="romanLcParenBoth"/>
            </a:pPr>
            <a:r>
              <a:rPr lang="en-IN" dirty="0" smtClean="0"/>
              <a:t>The </a:t>
            </a:r>
            <a:r>
              <a:rPr lang="en-IN" i="1" dirty="0"/>
              <a:t>application layer </a:t>
            </a:r>
            <a:r>
              <a:rPr lang="en-IN" dirty="0"/>
              <a:t>is responsible for delivering</a:t>
            </a:r>
            <a:br>
              <a:rPr lang="en-IN" dirty="0"/>
            </a:br>
            <a:r>
              <a:rPr lang="en-IN" dirty="0"/>
              <a:t>application specific services to the user. It defines</a:t>
            </a:r>
            <a:br>
              <a:rPr lang="en-IN" dirty="0"/>
            </a:br>
            <a:r>
              <a:rPr lang="en-IN" dirty="0"/>
              <a:t>various applications in which the Internet of Things</a:t>
            </a:r>
            <a:br>
              <a:rPr lang="en-IN" dirty="0"/>
            </a:br>
            <a:r>
              <a:rPr lang="en-IN" dirty="0"/>
              <a:t>can be deployed, for example, smart homes, smart</a:t>
            </a:r>
            <a:br>
              <a:rPr lang="en-IN" dirty="0"/>
            </a:br>
            <a:r>
              <a:rPr lang="en-IN" dirty="0"/>
              <a:t>cities, and smart health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r>
              <a:rPr lang="en-IN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09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871"/>
            <a:ext cx="8229600" cy="1143000"/>
          </a:xfrm>
        </p:spPr>
        <p:txBody>
          <a:bodyPr/>
          <a:lstStyle/>
          <a:p>
            <a:r>
              <a:rPr lang="en-IN" dirty="0" smtClean="0"/>
              <a:t>Five Layered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86400"/>
          </a:xfrm>
        </p:spPr>
        <p:txBody>
          <a:bodyPr>
            <a:noAutofit/>
          </a:bodyPr>
          <a:lstStyle/>
          <a:p>
            <a:pPr marL="571500" indent="-571500" algn="just">
              <a:buAutoNum type="romanLcParenBoth"/>
            </a:pPr>
            <a:r>
              <a:rPr lang="en-IN" sz="2400" dirty="0" smtClean="0"/>
              <a:t>The </a:t>
            </a:r>
            <a:r>
              <a:rPr lang="en-IN" sz="2400" i="1" dirty="0"/>
              <a:t>transport layer </a:t>
            </a:r>
            <a:r>
              <a:rPr lang="en-IN" sz="2400" dirty="0"/>
              <a:t>transfers the sensor data from</a:t>
            </a:r>
            <a:br>
              <a:rPr lang="en-IN" sz="2400" dirty="0"/>
            </a:br>
            <a:r>
              <a:rPr lang="en-IN" sz="2400" dirty="0"/>
              <a:t>the perception layer to the processing layer and vice</a:t>
            </a:r>
            <a:br>
              <a:rPr lang="en-IN" sz="2400" dirty="0"/>
            </a:br>
            <a:r>
              <a:rPr lang="en-IN" sz="2400" dirty="0"/>
              <a:t>versa through networks such as wireless, 3G, LAN,</a:t>
            </a:r>
            <a:br>
              <a:rPr lang="en-IN" sz="2400" dirty="0"/>
            </a:br>
            <a:r>
              <a:rPr lang="en-IN" sz="2400" dirty="0"/>
              <a:t>Bluetooth, RFID, and NFC</a:t>
            </a:r>
            <a:r>
              <a:rPr lang="en-IN" sz="2400" dirty="0" smtClean="0"/>
              <a:t>.</a:t>
            </a:r>
          </a:p>
          <a:p>
            <a:pPr marL="571500" indent="-571500" algn="just">
              <a:buAutoNum type="romanLcParenBoth"/>
            </a:pPr>
            <a:r>
              <a:rPr lang="en-IN" sz="2400" dirty="0" smtClean="0"/>
              <a:t>The </a:t>
            </a:r>
            <a:r>
              <a:rPr lang="en-IN" sz="2400" i="1" dirty="0"/>
              <a:t>processing layer </a:t>
            </a:r>
            <a:r>
              <a:rPr lang="en-IN" sz="2400" dirty="0"/>
              <a:t>is also known as the </a:t>
            </a:r>
            <a:r>
              <a:rPr lang="en-IN" sz="2400" dirty="0" smtClean="0"/>
              <a:t>middleware layer</a:t>
            </a:r>
            <a:r>
              <a:rPr lang="en-IN" sz="2400" dirty="0"/>
              <a:t>. It stores, </a:t>
            </a:r>
            <a:r>
              <a:rPr lang="en-IN" sz="2400" dirty="0" smtClean="0"/>
              <a:t>analyses, </a:t>
            </a:r>
            <a:r>
              <a:rPr lang="en-IN" sz="2400" dirty="0"/>
              <a:t>and processes huge </a:t>
            </a:r>
            <a:r>
              <a:rPr lang="en-IN" sz="2400" dirty="0" smtClean="0"/>
              <a:t>amounts of </a:t>
            </a:r>
            <a:r>
              <a:rPr lang="en-IN" sz="2400" dirty="0"/>
              <a:t>data that comes from the transport layer. It </a:t>
            </a:r>
            <a:r>
              <a:rPr lang="en-IN" sz="2400" dirty="0" smtClean="0"/>
              <a:t>can manage </a:t>
            </a:r>
            <a:r>
              <a:rPr lang="en-IN" sz="2400" dirty="0"/>
              <a:t>and provide a diverse set of services to </a:t>
            </a:r>
            <a:r>
              <a:rPr lang="en-IN" sz="2400" dirty="0" smtClean="0"/>
              <a:t>the lower </a:t>
            </a:r>
            <a:r>
              <a:rPr lang="en-IN" sz="2400" dirty="0"/>
              <a:t>layers. It employs many technologies such </a:t>
            </a:r>
            <a:r>
              <a:rPr lang="en-IN" sz="2400" dirty="0" smtClean="0"/>
              <a:t>as databases</a:t>
            </a:r>
            <a:r>
              <a:rPr lang="en-IN" sz="2400" dirty="0"/>
              <a:t>, cloud computing, and big data </a:t>
            </a:r>
            <a:r>
              <a:rPr lang="en-IN" sz="2400" dirty="0" smtClean="0"/>
              <a:t>processing modules</a:t>
            </a:r>
            <a:r>
              <a:rPr lang="en-IN" sz="2400" dirty="0"/>
              <a:t>. </a:t>
            </a:r>
            <a:endParaRPr lang="en-IN" sz="2400" dirty="0" smtClean="0"/>
          </a:p>
          <a:p>
            <a:pPr marL="571500" indent="-571500" algn="just">
              <a:buAutoNum type="romanLcParenBoth"/>
            </a:pPr>
            <a:r>
              <a:rPr lang="en-IN" sz="2400" dirty="0" smtClean="0"/>
              <a:t>The </a:t>
            </a:r>
            <a:r>
              <a:rPr lang="en-IN" sz="2400" i="1" dirty="0"/>
              <a:t>business layer </a:t>
            </a:r>
            <a:r>
              <a:rPr lang="en-IN" sz="2400" dirty="0"/>
              <a:t>manages the whole IoT system,</a:t>
            </a:r>
            <a:br>
              <a:rPr lang="en-IN" sz="2400" dirty="0"/>
            </a:br>
            <a:r>
              <a:rPr lang="en-IN" sz="2400" dirty="0"/>
              <a:t>including applications, business and profit models,</a:t>
            </a:r>
            <a:br>
              <a:rPr lang="en-IN" sz="2400" dirty="0"/>
            </a:br>
            <a:r>
              <a:rPr lang="en-IN" sz="2400" dirty="0"/>
              <a:t>and users’ privacy. </a:t>
            </a:r>
            <a:endParaRPr lang="en-IN" sz="2400" dirty="0" smtClean="0"/>
          </a:p>
          <a:p>
            <a:pPr marL="0" indent="0" algn="just">
              <a:buNone/>
            </a:pPr>
            <a:r>
              <a:rPr lang="en-IN" sz="1600" dirty="0"/>
              <a:t/>
            </a:r>
            <a:br>
              <a:rPr lang="en-IN" sz="1600" dirty="0"/>
            </a:br>
            <a:endParaRPr lang="en-IN" sz="1600" dirty="0" smtClean="0"/>
          </a:p>
          <a:p>
            <a:pPr marL="0" indent="0" algn="just">
              <a:buNone/>
            </a:pPr>
            <a:r>
              <a:rPr lang="en-IN" sz="1600" dirty="0"/>
              <a:t/>
            </a:r>
            <a:br>
              <a:rPr lang="en-IN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9278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52" y="1219200"/>
            <a:ext cx="8229600" cy="4525963"/>
          </a:xfrm>
        </p:spPr>
        <p:txBody>
          <a:bodyPr/>
          <a:lstStyle/>
          <a:p>
            <a:pPr algn="just"/>
            <a:r>
              <a:rPr lang="en-IN" dirty="0" smtClean="0"/>
              <a:t>In </a:t>
            </a:r>
            <a:r>
              <a:rPr lang="en-IN" dirty="0"/>
              <a:t>MQTT, the word topic refers to an UTF-8 string that the broker uses to filter messages for each connected client. The topic consists of one or more topic levels. Each topic level is separated by a forward slash (topic level separator</a:t>
            </a:r>
            <a:r>
              <a:rPr lang="en-IN" dirty="0" smtClean="0"/>
              <a:t>).</a:t>
            </a:r>
          </a:p>
          <a:p>
            <a:pPr algn="just"/>
            <a:r>
              <a:rPr lang="en-IN" b="1" dirty="0"/>
              <a:t>Topics are case-sensitive.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4" descr="topic bas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800"/>
            <a:ext cx="8509846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28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Wildcards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When a client subscribes to a topic, it can subscribe to the exact topic of a published message or it can use wildcards to subscribe to multiple topics simultaneously. A wildcard can only be used to subscribe to topics, not to publish a message. </a:t>
            </a:r>
            <a:endParaRPr lang="en-IN" dirty="0" smtClean="0"/>
          </a:p>
          <a:p>
            <a:pPr algn="just"/>
            <a:r>
              <a:rPr lang="en-IN" dirty="0" smtClean="0"/>
              <a:t>There </a:t>
            </a:r>
            <a:r>
              <a:rPr lang="en-IN" dirty="0"/>
              <a:t>are two different kinds of wildcards: </a:t>
            </a:r>
            <a:r>
              <a:rPr lang="en-IN" b="1" i="1" dirty="0"/>
              <a:t>single-level</a:t>
            </a:r>
            <a:r>
              <a:rPr lang="en-IN" b="1" dirty="0"/>
              <a:t> and </a:t>
            </a:r>
            <a:r>
              <a:rPr lang="en-IN" b="1" i="1" dirty="0" smtClean="0"/>
              <a:t>multi-level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1323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Single Level: +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</a:t>
            </a:r>
            <a:r>
              <a:rPr lang="en-IN" dirty="0"/>
              <a:t>the name suggests, a single-level wildcard replaces one topic level. The plus symbol represents a single-level wildcard in a topic.</a:t>
            </a:r>
          </a:p>
          <a:p>
            <a:endParaRPr lang="en-IN" dirty="0"/>
          </a:p>
        </p:txBody>
      </p:sp>
      <p:pic>
        <p:nvPicPr>
          <p:cNvPr id="2052" name="Picture 4" descr="topic wildcard pl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25646"/>
            <a:ext cx="935276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83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opic wildcard plus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7" y="3048000"/>
            <a:ext cx="904874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6" y="457200"/>
            <a:ext cx="9351963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96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Multi Level: </a:t>
            </a:r>
            <a:r>
              <a:rPr lang="en-IN" b="1" dirty="0" smtClean="0"/>
              <a:t>#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multi-level wildcard covers many topic levels. The hash symbol represents the multi-level wild card in the topic. For the broker to determine which topics match, the multi-level wildcard must be placed as the last character in the topic and preceded by a forward slash.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8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331</Words>
  <Application>Microsoft Office PowerPoint</Application>
  <PresentationFormat>On-screen Show (4:3)</PresentationFormat>
  <Paragraphs>57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Unit IV</vt:lpstr>
      <vt:lpstr>IoT Layered Architecture</vt:lpstr>
      <vt:lpstr>Three Layered Architecture</vt:lpstr>
      <vt:lpstr>Five Layered Architecture</vt:lpstr>
      <vt:lpstr>Topics</vt:lpstr>
      <vt:lpstr>Wildcards</vt:lpstr>
      <vt:lpstr>Single Level: + </vt:lpstr>
      <vt:lpstr>PowerPoint Presentation</vt:lpstr>
      <vt:lpstr>Multi Level: #</vt:lpstr>
      <vt:lpstr>PowerPoint Presentation</vt:lpstr>
      <vt:lpstr>MQTT – How it works</vt:lpstr>
      <vt:lpstr>PowerPoint Presentation</vt:lpstr>
      <vt:lpstr>MQTT Client-Broker Connections </vt:lpstr>
      <vt:lpstr>MQTT Message Flow</vt:lpstr>
      <vt:lpstr>Client ID</vt:lpstr>
      <vt:lpstr>Clean Sessions </vt:lpstr>
      <vt:lpstr>Last Will Messages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IV</dc:title>
  <dc:creator/>
  <cp:lastModifiedBy>Veerendra Shrivastava</cp:lastModifiedBy>
  <cp:revision>5</cp:revision>
  <dcterms:created xsi:type="dcterms:W3CDTF">2006-08-16T00:00:00Z</dcterms:created>
  <dcterms:modified xsi:type="dcterms:W3CDTF">2020-12-11T03:51:57Z</dcterms:modified>
</cp:coreProperties>
</file>