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9BE4BE-30EF-4E8B-98E3-99EF28B8D309}"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D6CAB-63CA-4696-B6BA-84CB736A95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9BE4BE-30EF-4E8B-98E3-99EF28B8D309}"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D6CAB-63CA-4696-B6BA-84CB736A95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9BE4BE-30EF-4E8B-98E3-99EF28B8D309}"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D6CAB-63CA-4696-B6BA-84CB736A95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9BE4BE-30EF-4E8B-98E3-99EF28B8D309}"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D6CAB-63CA-4696-B6BA-84CB736A95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9BE4BE-30EF-4E8B-98E3-99EF28B8D309}"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D6CAB-63CA-4696-B6BA-84CB736A95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9BE4BE-30EF-4E8B-98E3-99EF28B8D309}"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D6CAB-63CA-4696-B6BA-84CB736A95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9BE4BE-30EF-4E8B-98E3-99EF28B8D309}" type="datetimeFigureOut">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1D6CAB-63CA-4696-B6BA-84CB736A95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9BE4BE-30EF-4E8B-98E3-99EF28B8D309}"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1D6CAB-63CA-4696-B6BA-84CB736A95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BE4BE-30EF-4E8B-98E3-99EF28B8D309}" type="datetimeFigureOut">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1D6CAB-63CA-4696-B6BA-84CB736A95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9BE4BE-30EF-4E8B-98E3-99EF28B8D309}"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D6CAB-63CA-4696-B6BA-84CB736A95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9BE4BE-30EF-4E8B-98E3-99EF28B8D309}"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D6CAB-63CA-4696-B6BA-84CB736A95D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BE4BE-30EF-4E8B-98E3-99EF28B8D309}" type="datetimeFigureOut">
              <a:rPr lang="en-US" smtClean="0"/>
              <a:t>9/15/2020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D6CAB-63CA-4696-B6BA-84CB736A95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Nets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pPr>
              <a:buNone/>
            </a:pPr>
            <a:r>
              <a:rPr lang="en-US" b="1" i="1" dirty="0" smtClean="0">
                <a:solidFill>
                  <a:srgbClr val="002060"/>
                </a:solidFill>
              </a:rPr>
              <a:t>     Input </a:t>
            </a:r>
            <a:r>
              <a:rPr lang="en-US" b="1" i="1" dirty="0">
                <a:solidFill>
                  <a:srgbClr val="002060"/>
                </a:solidFill>
              </a:rPr>
              <a:t>Layer :- </a:t>
            </a:r>
            <a:r>
              <a:rPr lang="en-US" dirty="0">
                <a:solidFill>
                  <a:srgbClr val="002060"/>
                </a:solidFill>
              </a:rPr>
              <a:t>This layer accepts input features. It provides information from the outside world to the network, no computation is performed at this layer, nodes here just pass on the information(features) to the hidden layer</a:t>
            </a:r>
            <a:r>
              <a:rPr lang="en-US" dirty="0" smtClean="0">
                <a:solidFill>
                  <a:srgbClr val="002060"/>
                </a:solidFill>
              </a:rPr>
              <a:t>.</a:t>
            </a:r>
          </a:p>
          <a:p>
            <a:pPr>
              <a:buNone/>
            </a:pPr>
            <a:r>
              <a:rPr lang="en-US" dirty="0" smtClean="0">
                <a:solidFill>
                  <a:srgbClr val="002060"/>
                </a:solidFill>
              </a:rPr>
              <a:t/>
            </a:r>
            <a:br>
              <a:rPr lang="en-US" dirty="0" smtClean="0">
                <a:solidFill>
                  <a:srgbClr val="002060"/>
                </a:solidFill>
              </a:rPr>
            </a:br>
            <a:r>
              <a:rPr lang="en-US" b="1" i="1" dirty="0">
                <a:solidFill>
                  <a:srgbClr val="002060"/>
                </a:solidFill>
              </a:rPr>
              <a:t>Hidden Layer :- </a:t>
            </a:r>
            <a:r>
              <a:rPr lang="en-US" dirty="0">
                <a:solidFill>
                  <a:srgbClr val="002060"/>
                </a:solidFill>
              </a:rPr>
              <a:t>Nodes of this layer are not exposed to the outer world, they are the part of the abstraction provided by any neural network</a:t>
            </a:r>
            <a:r>
              <a:rPr lang="en-US" dirty="0" smtClean="0">
                <a:solidFill>
                  <a:srgbClr val="002060"/>
                </a:solidFill>
              </a:rPr>
              <a:t>.</a:t>
            </a:r>
          </a:p>
          <a:p>
            <a:pPr>
              <a:buNone/>
            </a:pPr>
            <a:endParaRPr lang="en-US" dirty="0">
              <a:solidFill>
                <a:srgbClr val="002060"/>
              </a:solidFill>
            </a:endParaRPr>
          </a:p>
          <a:p>
            <a:pPr>
              <a:buNone/>
            </a:pPr>
            <a:r>
              <a:rPr lang="en-US" dirty="0" smtClean="0">
                <a:solidFill>
                  <a:srgbClr val="002060"/>
                </a:solidFill>
              </a:rPr>
              <a:t>     </a:t>
            </a:r>
            <a:r>
              <a:rPr lang="en-US" dirty="0">
                <a:solidFill>
                  <a:srgbClr val="002060"/>
                </a:solidFill>
              </a:rPr>
              <a:t>Hidden layer performs all sort of computation on the features entered through the input layer and transfer the result to the output </a:t>
            </a:r>
            <a:r>
              <a:rPr lang="en-US" dirty="0" smtClean="0">
                <a:solidFill>
                  <a:srgbClr val="002060"/>
                </a:solidFill>
              </a:rPr>
              <a:t>layer</a:t>
            </a:r>
            <a:endParaRPr lang="en-US" dirty="0">
              <a:solidFill>
                <a:srgbClr val="002060"/>
              </a:solidFill>
            </a:endParaRPr>
          </a:p>
          <a:p>
            <a:pPr>
              <a:buNone/>
            </a:pPr>
            <a:r>
              <a:rPr lang="en-US" dirty="0" smtClean="0">
                <a:solidFill>
                  <a:srgbClr val="002060"/>
                </a:solidFill>
              </a:rPr>
              <a:t/>
            </a:r>
            <a:br>
              <a:rPr lang="en-US" dirty="0" smtClean="0">
                <a:solidFill>
                  <a:srgbClr val="002060"/>
                </a:solidFill>
              </a:rPr>
            </a:br>
            <a:r>
              <a:rPr lang="en-US" b="1" i="1" dirty="0">
                <a:solidFill>
                  <a:srgbClr val="002060"/>
                </a:solidFill>
              </a:rPr>
              <a:t>Output Layer :- </a:t>
            </a:r>
            <a:r>
              <a:rPr lang="en-US" dirty="0">
                <a:solidFill>
                  <a:srgbClr val="002060"/>
                </a:solidFill>
              </a:rPr>
              <a:t>This layer bring up the information learned by the network to the outer world.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uralNet.png"/>
          <p:cNvPicPr>
            <a:picLocks noGrp="1" noChangeAspect="1"/>
          </p:cNvPicPr>
          <p:nvPr>
            <p:ph idx="1"/>
          </p:nvPr>
        </p:nvPicPr>
        <p:blipFill>
          <a:blip r:embed="rId2"/>
          <a:stretch>
            <a:fillRect/>
          </a:stretch>
        </p:blipFill>
        <p:spPr>
          <a:xfrm>
            <a:off x="1219200" y="1066800"/>
            <a:ext cx="6410325" cy="393382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pPr>
              <a:buNone/>
            </a:pPr>
            <a:r>
              <a:rPr lang="en-US" b="1" dirty="0">
                <a:solidFill>
                  <a:srgbClr val="002060"/>
                </a:solidFill>
              </a:rPr>
              <a:t>A</a:t>
            </a:r>
            <a:r>
              <a:rPr lang="en-US" b="1" dirty="0" smtClean="0">
                <a:solidFill>
                  <a:srgbClr val="002060"/>
                </a:solidFill>
              </a:rPr>
              <a:t>ctivation function</a:t>
            </a:r>
          </a:p>
          <a:p>
            <a:pPr>
              <a:buNone/>
            </a:pPr>
            <a:r>
              <a:rPr lang="en-US" dirty="0" smtClean="0">
                <a:solidFill>
                  <a:srgbClr val="002060"/>
                </a:solidFill>
              </a:rPr>
              <a:t>   Decides </a:t>
            </a:r>
            <a:r>
              <a:rPr lang="en-US" dirty="0">
                <a:solidFill>
                  <a:srgbClr val="002060"/>
                </a:solidFill>
              </a:rPr>
              <a:t>whether a neuron should be activated or not by calculating weighted sum and further adding bias with it. </a:t>
            </a:r>
            <a:endParaRPr lang="en-US" dirty="0" smtClean="0">
              <a:solidFill>
                <a:srgbClr val="002060"/>
              </a:solidFill>
            </a:endParaRPr>
          </a:p>
          <a:p>
            <a:pPr>
              <a:buNone/>
            </a:pPr>
            <a:r>
              <a:rPr lang="en-US" dirty="0">
                <a:solidFill>
                  <a:srgbClr val="002060"/>
                </a:solidFill>
              </a:rPr>
              <a:t> </a:t>
            </a:r>
            <a:r>
              <a:rPr lang="en-US" dirty="0" smtClean="0">
                <a:solidFill>
                  <a:srgbClr val="002060"/>
                </a:solidFill>
              </a:rPr>
              <a:t>   The </a:t>
            </a:r>
            <a:r>
              <a:rPr lang="en-US" dirty="0">
                <a:solidFill>
                  <a:srgbClr val="002060"/>
                </a:solidFill>
              </a:rPr>
              <a:t>purpose of the activation function is to </a:t>
            </a:r>
            <a:r>
              <a:rPr lang="en-US" b="1" dirty="0">
                <a:solidFill>
                  <a:srgbClr val="002060"/>
                </a:solidFill>
              </a:rPr>
              <a:t>introduce non-linearity</a:t>
            </a:r>
            <a:r>
              <a:rPr lang="en-US" dirty="0">
                <a:solidFill>
                  <a:srgbClr val="002060"/>
                </a:solidFill>
              </a:rPr>
              <a:t> into the output of a neuron.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8229600" cy="4525963"/>
          </a:xfrm>
        </p:spPr>
        <p:txBody>
          <a:bodyPr>
            <a:normAutofit/>
          </a:bodyPr>
          <a:lstStyle/>
          <a:p>
            <a:pPr>
              <a:buNone/>
            </a:pPr>
            <a:r>
              <a:rPr lang="en-US" b="1" dirty="0" smtClean="0"/>
              <a:t>Types </a:t>
            </a:r>
            <a:r>
              <a:rPr lang="en-US" b="1" dirty="0"/>
              <a:t>OF ACTIVATION </a:t>
            </a:r>
            <a:r>
              <a:rPr lang="en-US" b="1" dirty="0" smtClean="0"/>
              <a:t>FUNCTION</a:t>
            </a:r>
          </a:p>
          <a:p>
            <a:pPr>
              <a:buNone/>
            </a:pPr>
            <a:endParaRPr lang="en-US" b="1" dirty="0"/>
          </a:p>
          <a:p>
            <a:pPr fontAlgn="base">
              <a:buNone/>
            </a:pPr>
            <a:r>
              <a:rPr lang="en-US" b="1" dirty="0" smtClean="0">
                <a:solidFill>
                  <a:srgbClr val="002060"/>
                </a:solidFill>
              </a:rPr>
              <a:t>1</a:t>
            </a:r>
            <a:r>
              <a:rPr lang="en-US" b="1" dirty="0">
                <a:solidFill>
                  <a:srgbClr val="002060"/>
                </a:solidFill>
              </a:rPr>
              <a:t>). Linear Function :-</a:t>
            </a:r>
            <a:endParaRPr lang="en-US" dirty="0">
              <a:solidFill>
                <a:srgbClr val="002060"/>
              </a:solidFill>
            </a:endParaRPr>
          </a:p>
          <a:p>
            <a:pPr fontAlgn="base">
              <a:buNone/>
            </a:pPr>
            <a:r>
              <a:rPr lang="en-US" b="1" dirty="0" smtClean="0">
                <a:solidFill>
                  <a:srgbClr val="002060"/>
                </a:solidFill>
              </a:rPr>
              <a:t>     Equation </a:t>
            </a:r>
            <a:r>
              <a:rPr lang="en-US" b="1" dirty="0">
                <a:solidFill>
                  <a:srgbClr val="002060"/>
                </a:solidFill>
              </a:rPr>
              <a:t>: </a:t>
            </a:r>
            <a:r>
              <a:rPr lang="en-US" dirty="0">
                <a:solidFill>
                  <a:srgbClr val="002060"/>
                </a:solidFill>
              </a:rPr>
              <a:t>Linear function has the equation similar to as of a straight line i.e. </a:t>
            </a:r>
            <a:r>
              <a:rPr lang="en-US" b="1" dirty="0">
                <a:solidFill>
                  <a:srgbClr val="002060"/>
                </a:solidFill>
              </a:rPr>
              <a:t>y = ax</a:t>
            </a:r>
            <a:endParaRPr lang="en-US" dirty="0">
              <a:solidFill>
                <a:srgbClr val="002060"/>
              </a:solidFill>
            </a:endParaRPr>
          </a:p>
          <a:p>
            <a:pPr fontAlgn="base">
              <a:buNone/>
            </a:pPr>
            <a:r>
              <a:rPr lang="en-US" b="1" dirty="0" smtClean="0">
                <a:solidFill>
                  <a:srgbClr val="002060"/>
                </a:solidFill>
              </a:rPr>
              <a:t>   Range </a:t>
            </a:r>
            <a:r>
              <a:rPr lang="en-US" b="1" dirty="0">
                <a:solidFill>
                  <a:srgbClr val="002060"/>
                </a:solidFill>
              </a:rPr>
              <a:t>:</a:t>
            </a:r>
            <a:r>
              <a:rPr lang="en-US" dirty="0">
                <a:solidFill>
                  <a:srgbClr val="002060"/>
                </a:solidFill>
              </a:rPr>
              <a:t> -</a:t>
            </a:r>
            <a:r>
              <a:rPr lang="en-US" dirty="0" err="1">
                <a:solidFill>
                  <a:srgbClr val="002060"/>
                </a:solidFill>
              </a:rPr>
              <a:t>inf</a:t>
            </a:r>
            <a:r>
              <a:rPr lang="en-US" dirty="0">
                <a:solidFill>
                  <a:srgbClr val="002060"/>
                </a:solidFill>
              </a:rPr>
              <a:t> to +</a:t>
            </a:r>
            <a:r>
              <a:rPr lang="en-US" dirty="0" err="1">
                <a:solidFill>
                  <a:srgbClr val="002060"/>
                </a:solidFill>
              </a:rPr>
              <a:t>inf</a:t>
            </a:r>
            <a:endParaRPr lang="en-US" dirty="0">
              <a:solidFill>
                <a:srgbClr val="002060"/>
              </a:solidFill>
            </a:endParaRPr>
          </a:p>
          <a:p>
            <a:pPr fontAlgn="base">
              <a:buNone/>
            </a:pPr>
            <a:r>
              <a:rPr lang="en-US" b="1" dirty="0" smtClean="0">
                <a:solidFill>
                  <a:srgbClr val="002060"/>
                </a:solidFill>
              </a:rPr>
              <a:t>   Uses </a:t>
            </a:r>
            <a:r>
              <a:rPr lang="en-US" b="1" dirty="0">
                <a:solidFill>
                  <a:srgbClr val="002060"/>
                </a:solidFill>
              </a:rPr>
              <a:t>: Linear activation function</a:t>
            </a:r>
            <a:r>
              <a:rPr lang="en-US" dirty="0">
                <a:solidFill>
                  <a:srgbClr val="002060"/>
                </a:solidFill>
              </a:rPr>
              <a:t> is used at just one place i.e. output layer.</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876800"/>
          </a:xfrm>
        </p:spPr>
        <p:txBody>
          <a:bodyPr>
            <a:normAutofit fontScale="55000" lnSpcReduction="20000"/>
          </a:bodyPr>
          <a:lstStyle/>
          <a:p>
            <a:pPr fontAlgn="base">
              <a:buNone/>
            </a:pPr>
            <a:r>
              <a:rPr lang="en-US" sz="3800" b="1" dirty="0">
                <a:solidFill>
                  <a:srgbClr val="002060"/>
                </a:solidFill>
              </a:rPr>
              <a:t>2). Sigmoid Function :-</a:t>
            </a:r>
            <a:endParaRPr lang="en-US" sz="3800" dirty="0">
              <a:solidFill>
                <a:srgbClr val="002060"/>
              </a:solidFill>
            </a:endParaRPr>
          </a:p>
          <a:p>
            <a:pPr fontAlgn="base">
              <a:buNone/>
            </a:pPr>
            <a:r>
              <a:rPr lang="en-US" sz="3800" dirty="0">
                <a:solidFill>
                  <a:srgbClr val="002060"/>
                </a:solidFill>
              </a:rPr>
              <a:t/>
            </a:r>
            <a:br>
              <a:rPr lang="en-US" sz="3800" dirty="0">
                <a:solidFill>
                  <a:srgbClr val="002060"/>
                </a:solidFill>
              </a:rPr>
            </a:br>
            <a:r>
              <a:rPr lang="en-US" sz="3800" dirty="0">
                <a:solidFill>
                  <a:srgbClr val="002060"/>
                </a:solidFill>
              </a:rPr>
              <a:t>A = 1/(1 + e</a:t>
            </a:r>
            <a:r>
              <a:rPr lang="en-US" sz="3800" baseline="30000" dirty="0">
                <a:solidFill>
                  <a:srgbClr val="002060"/>
                </a:solidFill>
              </a:rPr>
              <a:t>-x</a:t>
            </a:r>
            <a:r>
              <a:rPr lang="en-US" sz="3800" dirty="0" smtClean="0">
                <a:solidFill>
                  <a:srgbClr val="002060"/>
                </a:solidFill>
              </a:rPr>
              <a:t>)</a:t>
            </a:r>
          </a:p>
          <a:p>
            <a:pPr fontAlgn="base">
              <a:buNone/>
            </a:pPr>
            <a:endParaRPr lang="en-US" sz="3800" dirty="0">
              <a:solidFill>
                <a:srgbClr val="002060"/>
              </a:solidFill>
            </a:endParaRPr>
          </a:p>
          <a:p>
            <a:pPr fontAlgn="base">
              <a:buNone/>
            </a:pPr>
            <a:r>
              <a:rPr lang="en-US" sz="3800" b="1" dirty="0">
                <a:solidFill>
                  <a:srgbClr val="002060"/>
                </a:solidFill>
              </a:rPr>
              <a:t>Nature :</a:t>
            </a:r>
            <a:r>
              <a:rPr lang="en-US" sz="3800" dirty="0">
                <a:solidFill>
                  <a:srgbClr val="002060"/>
                </a:solidFill>
              </a:rPr>
              <a:t> </a:t>
            </a:r>
            <a:r>
              <a:rPr lang="en-US" sz="3800" dirty="0" smtClean="0">
                <a:solidFill>
                  <a:srgbClr val="002060"/>
                </a:solidFill>
              </a:rPr>
              <a:t>Non-linear</a:t>
            </a:r>
            <a:endParaRPr lang="en-US" sz="3800" dirty="0">
              <a:solidFill>
                <a:srgbClr val="002060"/>
              </a:solidFill>
            </a:endParaRPr>
          </a:p>
          <a:p>
            <a:pPr fontAlgn="base">
              <a:buNone/>
            </a:pPr>
            <a:endParaRPr lang="en-US" sz="3800" dirty="0">
              <a:solidFill>
                <a:srgbClr val="002060"/>
              </a:solidFill>
            </a:endParaRPr>
          </a:p>
          <a:p>
            <a:pPr fontAlgn="base">
              <a:buNone/>
            </a:pPr>
            <a:r>
              <a:rPr lang="en-US" sz="3800" dirty="0" smtClean="0">
                <a:solidFill>
                  <a:srgbClr val="002060"/>
                </a:solidFill>
              </a:rPr>
              <a:t>Small </a:t>
            </a:r>
            <a:r>
              <a:rPr lang="en-US" sz="3800" dirty="0">
                <a:solidFill>
                  <a:srgbClr val="002060"/>
                </a:solidFill>
              </a:rPr>
              <a:t>changes in x would also bring about large changes in the value of Y</a:t>
            </a:r>
            <a:r>
              <a:rPr lang="en-US" sz="3800" dirty="0" smtClean="0">
                <a:solidFill>
                  <a:srgbClr val="002060"/>
                </a:solidFill>
              </a:rPr>
              <a:t>.</a:t>
            </a:r>
          </a:p>
          <a:p>
            <a:pPr fontAlgn="base">
              <a:buNone/>
            </a:pPr>
            <a:endParaRPr lang="en-US" sz="3800" dirty="0">
              <a:solidFill>
                <a:srgbClr val="002060"/>
              </a:solidFill>
            </a:endParaRPr>
          </a:p>
          <a:p>
            <a:pPr fontAlgn="base">
              <a:buNone/>
            </a:pPr>
            <a:r>
              <a:rPr lang="en-US" sz="3800" b="1" dirty="0">
                <a:solidFill>
                  <a:srgbClr val="002060"/>
                </a:solidFill>
              </a:rPr>
              <a:t>Value Range : </a:t>
            </a:r>
            <a:r>
              <a:rPr lang="en-US" sz="3800" dirty="0">
                <a:solidFill>
                  <a:srgbClr val="002060"/>
                </a:solidFill>
              </a:rPr>
              <a:t>0 to </a:t>
            </a:r>
            <a:r>
              <a:rPr lang="en-US" sz="3800" dirty="0" smtClean="0">
                <a:solidFill>
                  <a:srgbClr val="002060"/>
                </a:solidFill>
              </a:rPr>
              <a:t>1</a:t>
            </a:r>
          </a:p>
          <a:p>
            <a:pPr fontAlgn="base">
              <a:buNone/>
            </a:pPr>
            <a:endParaRPr lang="en-US" sz="3800" dirty="0">
              <a:solidFill>
                <a:srgbClr val="002060"/>
              </a:solidFill>
            </a:endParaRPr>
          </a:p>
          <a:p>
            <a:pPr fontAlgn="base">
              <a:buNone/>
            </a:pPr>
            <a:r>
              <a:rPr lang="en-US" sz="3800" b="1" dirty="0">
                <a:solidFill>
                  <a:srgbClr val="002060"/>
                </a:solidFill>
              </a:rPr>
              <a:t>Uses : </a:t>
            </a:r>
            <a:r>
              <a:rPr lang="en-US" sz="3800" dirty="0">
                <a:solidFill>
                  <a:srgbClr val="002060"/>
                </a:solidFill>
              </a:rPr>
              <a:t>Usually used in output layer of a binary classification, where result is either 0 or 1, as value for sigmoid function lies between 0 and 1 only so, result can be predicted easily to be </a:t>
            </a:r>
            <a:r>
              <a:rPr lang="en-US" sz="3800" b="1" i="1" dirty="0">
                <a:solidFill>
                  <a:srgbClr val="002060"/>
                </a:solidFill>
              </a:rPr>
              <a:t>1</a:t>
            </a:r>
            <a:r>
              <a:rPr lang="en-US" sz="3800" dirty="0">
                <a:solidFill>
                  <a:srgbClr val="002060"/>
                </a:solidFill>
              </a:rPr>
              <a:t> if value is greater than </a:t>
            </a:r>
            <a:r>
              <a:rPr lang="en-US" sz="3800" b="1" dirty="0">
                <a:solidFill>
                  <a:srgbClr val="002060"/>
                </a:solidFill>
              </a:rPr>
              <a:t>0.5</a:t>
            </a:r>
            <a:r>
              <a:rPr lang="en-US" sz="3800" dirty="0">
                <a:solidFill>
                  <a:srgbClr val="002060"/>
                </a:solidFill>
              </a:rPr>
              <a:t> and </a:t>
            </a:r>
            <a:r>
              <a:rPr lang="en-US" sz="3800" b="1" i="1" dirty="0">
                <a:solidFill>
                  <a:srgbClr val="002060"/>
                </a:solidFill>
              </a:rPr>
              <a:t>0</a:t>
            </a:r>
            <a:r>
              <a:rPr lang="en-US" sz="3800" dirty="0">
                <a:solidFill>
                  <a:srgbClr val="002060"/>
                </a:solidFill>
              </a:rPr>
              <a:t> otherwise.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440363"/>
          </a:xfrm>
        </p:spPr>
        <p:txBody>
          <a:bodyPr>
            <a:normAutofit fontScale="77500" lnSpcReduction="20000"/>
          </a:bodyPr>
          <a:lstStyle/>
          <a:p>
            <a:pPr fontAlgn="base">
              <a:buNone/>
            </a:pPr>
            <a:r>
              <a:rPr lang="en-US" b="1" dirty="0" smtClean="0">
                <a:solidFill>
                  <a:srgbClr val="002060"/>
                </a:solidFill>
              </a:rPr>
              <a:t>3. </a:t>
            </a:r>
            <a:r>
              <a:rPr lang="en-US" b="1" dirty="0" err="1" smtClean="0">
                <a:solidFill>
                  <a:srgbClr val="002060"/>
                </a:solidFill>
              </a:rPr>
              <a:t>Tanh</a:t>
            </a:r>
            <a:r>
              <a:rPr lang="en-US" b="1" dirty="0" smtClean="0">
                <a:solidFill>
                  <a:srgbClr val="002060"/>
                </a:solidFill>
              </a:rPr>
              <a:t> Function:</a:t>
            </a:r>
            <a:r>
              <a:rPr lang="en-US" dirty="0">
                <a:solidFill>
                  <a:srgbClr val="002060"/>
                </a:solidFill>
              </a:rPr>
              <a:t> </a:t>
            </a:r>
            <a:r>
              <a:rPr lang="en-US" b="1" dirty="0">
                <a:solidFill>
                  <a:srgbClr val="002060"/>
                </a:solidFill>
              </a:rPr>
              <a:t>Tangent Hyperbolic function</a:t>
            </a:r>
            <a:r>
              <a:rPr lang="en-US" dirty="0">
                <a:solidFill>
                  <a:srgbClr val="002060"/>
                </a:solidFill>
              </a:rPr>
              <a:t>. </a:t>
            </a:r>
            <a:endParaRPr lang="en-US" dirty="0" smtClean="0">
              <a:solidFill>
                <a:srgbClr val="002060"/>
              </a:solidFill>
            </a:endParaRPr>
          </a:p>
          <a:p>
            <a:pPr fontAlgn="base">
              <a:buNone/>
            </a:pPr>
            <a:endParaRPr lang="en-US" dirty="0" smtClean="0">
              <a:solidFill>
                <a:srgbClr val="002060"/>
              </a:solidFill>
            </a:endParaRPr>
          </a:p>
          <a:p>
            <a:pPr fontAlgn="base">
              <a:buNone/>
            </a:pPr>
            <a:r>
              <a:rPr lang="en-US" dirty="0" err="1" smtClean="0">
                <a:solidFill>
                  <a:srgbClr val="002060"/>
                </a:solidFill>
              </a:rPr>
              <a:t>tanh</a:t>
            </a:r>
            <a:r>
              <a:rPr lang="en-US" dirty="0" smtClean="0">
                <a:solidFill>
                  <a:srgbClr val="002060"/>
                </a:solidFill>
              </a:rPr>
              <a:t>(x) = 2/(1 + e</a:t>
            </a:r>
            <a:r>
              <a:rPr lang="en-US" baseline="30000" dirty="0" smtClean="0">
                <a:solidFill>
                  <a:srgbClr val="002060"/>
                </a:solidFill>
              </a:rPr>
              <a:t>-2x</a:t>
            </a:r>
            <a:r>
              <a:rPr lang="en-US" dirty="0" smtClean="0">
                <a:solidFill>
                  <a:srgbClr val="002060"/>
                </a:solidFill>
              </a:rPr>
              <a:t>) – 1</a:t>
            </a:r>
          </a:p>
          <a:p>
            <a:pPr fontAlgn="base">
              <a:buNone/>
            </a:pPr>
            <a:r>
              <a:rPr lang="en-US" dirty="0" smtClean="0">
                <a:solidFill>
                  <a:srgbClr val="002060"/>
                </a:solidFill>
              </a:rPr>
              <a:t> OR   </a:t>
            </a:r>
            <a:r>
              <a:rPr lang="en-US" dirty="0" err="1" smtClean="0">
                <a:solidFill>
                  <a:srgbClr val="002060"/>
                </a:solidFill>
              </a:rPr>
              <a:t>tanh</a:t>
            </a:r>
            <a:r>
              <a:rPr lang="en-US" dirty="0" smtClean="0">
                <a:solidFill>
                  <a:srgbClr val="002060"/>
                </a:solidFill>
              </a:rPr>
              <a:t>(x) = 2 * sigmoid(2x) - 1 </a:t>
            </a:r>
          </a:p>
          <a:p>
            <a:pPr fontAlgn="base">
              <a:buNone/>
            </a:pPr>
            <a:endParaRPr lang="en-US" b="1" dirty="0">
              <a:solidFill>
                <a:srgbClr val="002060"/>
              </a:solidFill>
            </a:endParaRPr>
          </a:p>
          <a:p>
            <a:pPr fontAlgn="base">
              <a:buNone/>
            </a:pPr>
            <a:r>
              <a:rPr lang="en-US" b="1" dirty="0" smtClean="0">
                <a:solidFill>
                  <a:srgbClr val="002060"/>
                </a:solidFill>
              </a:rPr>
              <a:t>Value </a:t>
            </a:r>
            <a:r>
              <a:rPr lang="en-US" b="1" dirty="0">
                <a:solidFill>
                  <a:srgbClr val="002060"/>
                </a:solidFill>
              </a:rPr>
              <a:t>Range :- </a:t>
            </a:r>
            <a:r>
              <a:rPr lang="en-US" dirty="0">
                <a:solidFill>
                  <a:srgbClr val="002060"/>
                </a:solidFill>
              </a:rPr>
              <a:t>-1 to +</a:t>
            </a:r>
            <a:r>
              <a:rPr lang="en-US" dirty="0" smtClean="0">
                <a:solidFill>
                  <a:srgbClr val="002060"/>
                </a:solidFill>
              </a:rPr>
              <a:t>1</a:t>
            </a:r>
          </a:p>
          <a:p>
            <a:pPr fontAlgn="base">
              <a:buNone/>
            </a:pPr>
            <a:endParaRPr lang="en-US" dirty="0">
              <a:solidFill>
                <a:srgbClr val="002060"/>
              </a:solidFill>
            </a:endParaRPr>
          </a:p>
          <a:p>
            <a:pPr fontAlgn="base">
              <a:buNone/>
            </a:pPr>
            <a:r>
              <a:rPr lang="en-US" b="1" dirty="0">
                <a:solidFill>
                  <a:srgbClr val="002060"/>
                </a:solidFill>
              </a:rPr>
              <a:t>Nature :- </a:t>
            </a:r>
            <a:r>
              <a:rPr lang="en-US" dirty="0" smtClean="0">
                <a:solidFill>
                  <a:srgbClr val="002060"/>
                </a:solidFill>
              </a:rPr>
              <a:t>non-linear</a:t>
            </a:r>
          </a:p>
          <a:p>
            <a:pPr fontAlgn="base"/>
            <a:endParaRPr lang="en-US" dirty="0">
              <a:solidFill>
                <a:srgbClr val="002060"/>
              </a:solidFill>
            </a:endParaRPr>
          </a:p>
          <a:p>
            <a:pPr fontAlgn="base">
              <a:buNone/>
            </a:pPr>
            <a:r>
              <a:rPr lang="en-US" b="1" dirty="0">
                <a:solidFill>
                  <a:srgbClr val="002060"/>
                </a:solidFill>
              </a:rPr>
              <a:t>Uses :- </a:t>
            </a:r>
            <a:r>
              <a:rPr lang="en-US" dirty="0">
                <a:solidFill>
                  <a:srgbClr val="002060"/>
                </a:solidFill>
              </a:rPr>
              <a:t>Usually used in hidden layers of a neural network as it’s values lies between </a:t>
            </a:r>
            <a:r>
              <a:rPr lang="en-US" b="1" dirty="0">
                <a:solidFill>
                  <a:srgbClr val="002060"/>
                </a:solidFill>
              </a:rPr>
              <a:t>-1 to 1 </a:t>
            </a:r>
            <a:r>
              <a:rPr lang="en-US" dirty="0">
                <a:solidFill>
                  <a:srgbClr val="002060"/>
                </a:solidFill>
              </a:rPr>
              <a:t>hence the mean for the hidden layer comes out be 0 or very close to it, hence helps in </a:t>
            </a:r>
            <a:r>
              <a:rPr lang="en-US" i="1" dirty="0">
                <a:solidFill>
                  <a:srgbClr val="002060"/>
                </a:solidFill>
              </a:rPr>
              <a:t>centering the data</a:t>
            </a:r>
            <a:r>
              <a:rPr lang="en-US" dirty="0">
                <a:solidFill>
                  <a:srgbClr val="002060"/>
                </a:solidFill>
              </a:rPr>
              <a:t> by bringing mean close to 0. This makes learning for the next layer much easier.</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8229600" cy="5257800"/>
          </a:xfrm>
        </p:spPr>
        <p:txBody>
          <a:bodyPr>
            <a:normAutofit fontScale="77500" lnSpcReduction="20000"/>
          </a:bodyPr>
          <a:lstStyle/>
          <a:p>
            <a:pPr fontAlgn="base">
              <a:buNone/>
            </a:pPr>
            <a:r>
              <a:rPr lang="en-US" b="1" dirty="0" smtClean="0">
                <a:solidFill>
                  <a:srgbClr val="002060"/>
                </a:solidFill>
              </a:rPr>
              <a:t>4) RELU </a:t>
            </a:r>
            <a:r>
              <a:rPr lang="en-US" b="1" dirty="0">
                <a:solidFill>
                  <a:srgbClr val="002060"/>
                </a:solidFill>
              </a:rPr>
              <a:t>:- </a:t>
            </a:r>
            <a:r>
              <a:rPr lang="en-US" i="1" dirty="0" smtClean="0">
                <a:solidFill>
                  <a:srgbClr val="002060"/>
                </a:solidFill>
              </a:rPr>
              <a:t>Rectified </a:t>
            </a:r>
            <a:r>
              <a:rPr lang="en-US" i="1" dirty="0">
                <a:solidFill>
                  <a:srgbClr val="002060"/>
                </a:solidFill>
              </a:rPr>
              <a:t>linear </a:t>
            </a:r>
            <a:r>
              <a:rPr lang="en-US" i="1" dirty="0" smtClean="0">
                <a:solidFill>
                  <a:srgbClr val="002060"/>
                </a:solidFill>
              </a:rPr>
              <a:t>unit</a:t>
            </a:r>
          </a:p>
          <a:p>
            <a:pPr fontAlgn="base">
              <a:buNone/>
            </a:pPr>
            <a:r>
              <a:rPr lang="en-US" dirty="0">
                <a:solidFill>
                  <a:srgbClr val="002060"/>
                </a:solidFill>
              </a:rPr>
              <a:t>I</a:t>
            </a:r>
            <a:r>
              <a:rPr lang="en-US" dirty="0" smtClean="0">
                <a:solidFill>
                  <a:srgbClr val="002060"/>
                </a:solidFill>
              </a:rPr>
              <a:t>mplemented </a:t>
            </a:r>
            <a:r>
              <a:rPr lang="en-US" dirty="0">
                <a:solidFill>
                  <a:srgbClr val="002060"/>
                </a:solidFill>
              </a:rPr>
              <a:t>in </a:t>
            </a:r>
            <a:r>
              <a:rPr lang="en-US" i="1" dirty="0">
                <a:solidFill>
                  <a:srgbClr val="002060"/>
                </a:solidFill>
              </a:rPr>
              <a:t>hidden layers</a:t>
            </a:r>
            <a:r>
              <a:rPr lang="en-US" dirty="0">
                <a:solidFill>
                  <a:srgbClr val="002060"/>
                </a:solidFill>
              </a:rPr>
              <a:t> of Neural network.</a:t>
            </a:r>
          </a:p>
          <a:p>
            <a:pPr fontAlgn="base">
              <a:buNone/>
            </a:pPr>
            <a:r>
              <a:rPr lang="en-US" b="1" i="1" dirty="0" smtClean="0">
                <a:solidFill>
                  <a:srgbClr val="002060"/>
                </a:solidFill>
              </a:rPr>
              <a:t>A(x</a:t>
            </a:r>
            <a:r>
              <a:rPr lang="en-US" b="1" i="1" dirty="0">
                <a:solidFill>
                  <a:srgbClr val="002060"/>
                </a:solidFill>
              </a:rPr>
              <a:t>) = max(0,x)</a:t>
            </a:r>
            <a:r>
              <a:rPr lang="en-US" dirty="0">
                <a:solidFill>
                  <a:srgbClr val="002060"/>
                </a:solidFill>
              </a:rPr>
              <a:t>. </a:t>
            </a:r>
            <a:endParaRPr lang="en-US" dirty="0" smtClean="0">
              <a:solidFill>
                <a:srgbClr val="002060"/>
              </a:solidFill>
            </a:endParaRPr>
          </a:p>
          <a:p>
            <a:pPr fontAlgn="base">
              <a:buNone/>
            </a:pPr>
            <a:r>
              <a:rPr lang="en-US" dirty="0" smtClean="0">
                <a:solidFill>
                  <a:srgbClr val="002060"/>
                </a:solidFill>
              </a:rPr>
              <a:t>It </a:t>
            </a:r>
            <a:r>
              <a:rPr lang="en-US" dirty="0">
                <a:solidFill>
                  <a:srgbClr val="002060"/>
                </a:solidFill>
              </a:rPr>
              <a:t>gives an output </a:t>
            </a:r>
            <a:r>
              <a:rPr lang="en-US" dirty="0" smtClean="0">
                <a:solidFill>
                  <a:srgbClr val="002060"/>
                </a:solidFill>
              </a:rPr>
              <a:t>x, if </a:t>
            </a:r>
            <a:r>
              <a:rPr lang="en-US" dirty="0">
                <a:solidFill>
                  <a:srgbClr val="002060"/>
                </a:solidFill>
              </a:rPr>
              <a:t>x is positive and 0 otherwise.</a:t>
            </a:r>
          </a:p>
          <a:p>
            <a:pPr fontAlgn="base">
              <a:buNone/>
            </a:pPr>
            <a:endParaRPr lang="en-US" b="1" dirty="0" smtClean="0">
              <a:solidFill>
                <a:srgbClr val="002060"/>
              </a:solidFill>
            </a:endParaRPr>
          </a:p>
          <a:p>
            <a:pPr fontAlgn="base">
              <a:buNone/>
            </a:pPr>
            <a:r>
              <a:rPr lang="en-US" b="1" dirty="0" smtClean="0">
                <a:solidFill>
                  <a:srgbClr val="002060"/>
                </a:solidFill>
              </a:rPr>
              <a:t>Value </a:t>
            </a:r>
            <a:r>
              <a:rPr lang="en-US" b="1" dirty="0">
                <a:solidFill>
                  <a:srgbClr val="002060"/>
                </a:solidFill>
              </a:rPr>
              <a:t>Range :- </a:t>
            </a:r>
            <a:r>
              <a:rPr lang="en-US" dirty="0">
                <a:solidFill>
                  <a:srgbClr val="002060"/>
                </a:solidFill>
              </a:rPr>
              <a:t>[0, </a:t>
            </a:r>
            <a:r>
              <a:rPr lang="en-US" dirty="0" err="1">
                <a:solidFill>
                  <a:srgbClr val="002060"/>
                </a:solidFill>
              </a:rPr>
              <a:t>inf</a:t>
            </a:r>
            <a:r>
              <a:rPr lang="en-US" dirty="0">
                <a:solidFill>
                  <a:srgbClr val="002060"/>
                </a:solidFill>
              </a:rPr>
              <a:t>)</a:t>
            </a:r>
          </a:p>
          <a:p>
            <a:pPr fontAlgn="base">
              <a:buNone/>
            </a:pPr>
            <a:r>
              <a:rPr lang="en-US" b="1" dirty="0">
                <a:solidFill>
                  <a:srgbClr val="002060"/>
                </a:solidFill>
              </a:rPr>
              <a:t>Nature :- </a:t>
            </a:r>
            <a:r>
              <a:rPr lang="en-US" dirty="0">
                <a:solidFill>
                  <a:srgbClr val="002060"/>
                </a:solidFill>
              </a:rPr>
              <a:t>non-linear, which means we can easily </a:t>
            </a:r>
            <a:r>
              <a:rPr lang="en-US" dirty="0" err="1">
                <a:solidFill>
                  <a:srgbClr val="002060"/>
                </a:solidFill>
              </a:rPr>
              <a:t>backpropagate</a:t>
            </a:r>
            <a:r>
              <a:rPr lang="en-US" dirty="0">
                <a:solidFill>
                  <a:srgbClr val="002060"/>
                </a:solidFill>
              </a:rPr>
              <a:t> the errors and have multiple layers of neurons being activated by the </a:t>
            </a:r>
            <a:r>
              <a:rPr lang="en-US" dirty="0" err="1">
                <a:solidFill>
                  <a:srgbClr val="002060"/>
                </a:solidFill>
              </a:rPr>
              <a:t>ReLU</a:t>
            </a:r>
            <a:r>
              <a:rPr lang="en-US" dirty="0">
                <a:solidFill>
                  <a:srgbClr val="002060"/>
                </a:solidFill>
              </a:rPr>
              <a:t> function.</a:t>
            </a:r>
          </a:p>
          <a:p>
            <a:pPr fontAlgn="base">
              <a:buNone/>
            </a:pPr>
            <a:r>
              <a:rPr lang="en-US" b="1" dirty="0">
                <a:solidFill>
                  <a:srgbClr val="002060"/>
                </a:solidFill>
              </a:rPr>
              <a:t>Uses :- </a:t>
            </a:r>
            <a:r>
              <a:rPr lang="en-US" dirty="0" err="1">
                <a:solidFill>
                  <a:srgbClr val="002060"/>
                </a:solidFill>
              </a:rPr>
              <a:t>ReLu</a:t>
            </a:r>
            <a:r>
              <a:rPr lang="en-US" dirty="0">
                <a:solidFill>
                  <a:srgbClr val="002060"/>
                </a:solidFill>
              </a:rPr>
              <a:t> is less computationally expensive than </a:t>
            </a:r>
            <a:r>
              <a:rPr lang="en-US" dirty="0" err="1">
                <a:solidFill>
                  <a:srgbClr val="002060"/>
                </a:solidFill>
              </a:rPr>
              <a:t>tanh</a:t>
            </a:r>
            <a:r>
              <a:rPr lang="en-US" dirty="0">
                <a:solidFill>
                  <a:srgbClr val="002060"/>
                </a:solidFill>
              </a:rPr>
              <a:t> and sigmoid because it involves simpler mathematical operations. At a time only a few neurons are activated making the network sparse making it efficient and easy for computation.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fontAlgn="base">
              <a:buNone/>
            </a:pPr>
            <a:r>
              <a:rPr lang="en-US" b="1" dirty="0" err="1" smtClean="0">
                <a:solidFill>
                  <a:srgbClr val="002060"/>
                </a:solidFill>
              </a:rPr>
              <a:t>Softmax</a:t>
            </a:r>
            <a:r>
              <a:rPr lang="en-US" b="1" dirty="0" smtClean="0">
                <a:solidFill>
                  <a:srgbClr val="002060"/>
                </a:solidFill>
              </a:rPr>
              <a:t> </a:t>
            </a:r>
            <a:r>
              <a:rPr lang="en-US" b="1" dirty="0">
                <a:solidFill>
                  <a:srgbClr val="002060"/>
                </a:solidFill>
              </a:rPr>
              <a:t>Function :- </a:t>
            </a:r>
            <a:r>
              <a:rPr lang="en-US" dirty="0">
                <a:solidFill>
                  <a:srgbClr val="002060"/>
                </a:solidFill>
              </a:rPr>
              <a:t>The </a:t>
            </a:r>
            <a:r>
              <a:rPr lang="en-US" dirty="0" err="1">
                <a:solidFill>
                  <a:srgbClr val="002060"/>
                </a:solidFill>
              </a:rPr>
              <a:t>softmax</a:t>
            </a:r>
            <a:r>
              <a:rPr lang="en-US" dirty="0">
                <a:solidFill>
                  <a:srgbClr val="002060"/>
                </a:solidFill>
              </a:rPr>
              <a:t> function is also a type of sigmoid function but is handy when we are trying to handle classification problems.</a:t>
            </a:r>
          </a:p>
          <a:p>
            <a:pPr fontAlgn="base">
              <a:buNone/>
            </a:pPr>
            <a:r>
              <a:rPr lang="en-US" b="1" dirty="0">
                <a:solidFill>
                  <a:srgbClr val="002060"/>
                </a:solidFill>
              </a:rPr>
              <a:t>Nature :- </a:t>
            </a:r>
            <a:r>
              <a:rPr lang="en-US" dirty="0">
                <a:solidFill>
                  <a:srgbClr val="002060"/>
                </a:solidFill>
              </a:rPr>
              <a:t>non-linear</a:t>
            </a:r>
          </a:p>
          <a:p>
            <a:pPr fontAlgn="base">
              <a:buNone/>
            </a:pPr>
            <a:r>
              <a:rPr lang="en-US" b="1" dirty="0">
                <a:solidFill>
                  <a:srgbClr val="002060"/>
                </a:solidFill>
              </a:rPr>
              <a:t>Uses :- </a:t>
            </a:r>
            <a:r>
              <a:rPr lang="en-US" dirty="0">
                <a:solidFill>
                  <a:srgbClr val="002060"/>
                </a:solidFill>
              </a:rPr>
              <a:t>Usually used when trying to handle multiple classes. The </a:t>
            </a:r>
            <a:r>
              <a:rPr lang="en-US" dirty="0" err="1">
                <a:solidFill>
                  <a:srgbClr val="002060"/>
                </a:solidFill>
              </a:rPr>
              <a:t>softmax</a:t>
            </a:r>
            <a:r>
              <a:rPr lang="en-US" dirty="0">
                <a:solidFill>
                  <a:srgbClr val="002060"/>
                </a:solidFill>
              </a:rPr>
              <a:t> function would squeeze the outputs for each class between 0 and 1 and would also divide by the sum of the outputs.</a:t>
            </a:r>
          </a:p>
          <a:p>
            <a:pPr fontAlgn="base">
              <a:buNone/>
            </a:pPr>
            <a:r>
              <a:rPr lang="en-US" b="1" dirty="0">
                <a:solidFill>
                  <a:srgbClr val="002060"/>
                </a:solidFill>
              </a:rPr>
              <a:t>Output:- </a:t>
            </a:r>
            <a:r>
              <a:rPr lang="en-US" dirty="0">
                <a:solidFill>
                  <a:srgbClr val="002060"/>
                </a:solidFill>
              </a:rPr>
              <a:t>The </a:t>
            </a:r>
            <a:r>
              <a:rPr lang="en-US" dirty="0" err="1">
                <a:solidFill>
                  <a:srgbClr val="002060"/>
                </a:solidFill>
              </a:rPr>
              <a:t>softmax</a:t>
            </a:r>
            <a:r>
              <a:rPr lang="en-US" dirty="0">
                <a:solidFill>
                  <a:srgbClr val="002060"/>
                </a:solidFill>
              </a:rPr>
              <a:t> function is ideally used in the output layer of the classifier where we are actually trying to attain the probabilities to define the class of each input</a:t>
            </a: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67</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Neural Nets</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Neha_Mehra</dc:creator>
  <cp:lastModifiedBy>Neha_Mehra</cp:lastModifiedBy>
  <cp:revision>10</cp:revision>
  <dcterms:created xsi:type="dcterms:W3CDTF">2020-09-15T19:09:55Z</dcterms:created>
  <dcterms:modified xsi:type="dcterms:W3CDTF">2020-09-15T19:25:14Z</dcterms:modified>
</cp:coreProperties>
</file>