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58" roundtripDataSignature="AMtx7mgBCFjZO7tonUgy7HtBUHdGc7mO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58"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d9598851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d959885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fa98f5f4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fa98f5f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fa98f5f41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fa98f5f4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5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5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60"/>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61"/>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61"/>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5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5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5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5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5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5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5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5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Unit III</a:t>
            </a:r>
            <a:endParaRPr b="1"/>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Modes</a:t>
            </a:r>
            <a:endParaRPr b="1"/>
          </a:p>
        </p:txBody>
      </p:sp>
      <p:sp>
        <p:nvSpPr>
          <p:cNvPr id="138" name="Google Shape;138;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2720"/>
              <a:buChar char="•"/>
            </a:pPr>
            <a:r>
              <a:rPr lang="en-IN" sz="2720"/>
              <a:t>IPSec operates in two modes: </a:t>
            </a:r>
            <a:r>
              <a:rPr b="1" lang="en-IN" sz="2720"/>
              <a:t>transport and tunnel</a:t>
            </a:r>
            <a:r>
              <a:rPr lang="en-IN" sz="2720"/>
              <a:t>. </a:t>
            </a:r>
            <a:endParaRPr/>
          </a:p>
          <a:p>
            <a:pPr indent="-342900" lvl="0" marL="342900" rtl="0" algn="just">
              <a:lnSpc>
                <a:spcPct val="90000"/>
              </a:lnSpc>
              <a:spcBef>
                <a:spcPts val="544"/>
              </a:spcBef>
              <a:spcAft>
                <a:spcPts val="0"/>
              </a:spcAft>
              <a:buClr>
                <a:schemeClr val="dk1"/>
              </a:buClr>
              <a:buSzPts val="2720"/>
              <a:buChar char="•"/>
            </a:pPr>
            <a:r>
              <a:rPr lang="en-IN" sz="2720"/>
              <a:t>In </a:t>
            </a:r>
            <a:r>
              <a:rPr b="1" lang="en-IN" sz="2720"/>
              <a:t>transport mode </a:t>
            </a:r>
            <a:r>
              <a:rPr lang="en-IN" sz="2720"/>
              <a:t>only the </a:t>
            </a:r>
            <a:r>
              <a:rPr b="1" lang="en-IN" sz="2720"/>
              <a:t>IP data are encrypted</a:t>
            </a:r>
            <a:r>
              <a:rPr lang="en-IN" sz="2720"/>
              <a:t>, </a:t>
            </a:r>
            <a:r>
              <a:rPr b="1" lang="en-IN" sz="2720"/>
              <a:t>not the IP headers</a:t>
            </a:r>
            <a:r>
              <a:rPr lang="en-IN" sz="2720"/>
              <a:t>. This allows intermediate nodes to read the source and destination addresses. </a:t>
            </a:r>
            <a:endParaRPr sz="2720"/>
          </a:p>
          <a:p>
            <a:pPr indent="-342900" lvl="0" marL="342900" rtl="0" algn="just">
              <a:lnSpc>
                <a:spcPct val="90000"/>
              </a:lnSpc>
              <a:spcBef>
                <a:spcPts val="544"/>
              </a:spcBef>
              <a:spcAft>
                <a:spcPts val="0"/>
              </a:spcAft>
              <a:buClr>
                <a:schemeClr val="dk1"/>
              </a:buClr>
              <a:buSzPts val="2720"/>
              <a:buChar char="•"/>
            </a:pPr>
            <a:r>
              <a:rPr lang="en-IN" sz="2720"/>
              <a:t>In </a:t>
            </a:r>
            <a:r>
              <a:rPr b="1" lang="en-IN" sz="2720"/>
              <a:t>tunnel mode </a:t>
            </a:r>
            <a:r>
              <a:rPr lang="en-IN" sz="2720"/>
              <a:t>the </a:t>
            </a:r>
            <a:r>
              <a:rPr b="1" lang="en-IN" sz="2720"/>
              <a:t>entire IP packet(Data as well as Header)</a:t>
            </a:r>
            <a:r>
              <a:rPr lang="en-IN" sz="2720"/>
              <a:t> is encrypted and is then placed into the content portion of another IP packet. This requires other systems at the beginning and end of the tunnel to act as proxies and to send and receive the encrypted packets.</a:t>
            </a:r>
            <a:endParaRPr/>
          </a:p>
          <a:p>
            <a:pPr indent="0" lvl="0" marL="0" rtl="0" algn="just">
              <a:lnSpc>
                <a:spcPct val="90000"/>
              </a:lnSpc>
              <a:spcBef>
                <a:spcPts val="544"/>
              </a:spcBef>
              <a:spcAft>
                <a:spcPts val="0"/>
              </a:spcAft>
              <a:buClr>
                <a:schemeClr val="dk1"/>
              </a:buClr>
              <a:buSzPts val="2720"/>
              <a:buNone/>
            </a:pPr>
            <a:r>
              <a:rPr lang="en-IN" sz="2720"/>
              <a:t> </a:t>
            </a:r>
            <a:br>
              <a:rPr lang="en-IN" sz="2720"/>
            </a:br>
            <a:endParaRPr sz="272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bd9598851d_0_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IN"/>
              <a:t>Security Association</a:t>
            </a:r>
            <a:endParaRPr/>
          </a:p>
        </p:txBody>
      </p:sp>
      <p:sp>
        <p:nvSpPr>
          <p:cNvPr id="144" name="Google Shape;144;gbd9598851d_0_0"/>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IN"/>
              <a:t>Agreement between the sender and receiver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IN"/>
              <a:t>IP Sec - VPN - Private - </a:t>
            </a:r>
            <a:endParaRPr/>
          </a:p>
          <a:p>
            <a:pPr indent="0" lvl="0" marL="0" rtl="0" algn="l">
              <a:spcBef>
                <a:spcPts val="360"/>
              </a:spcBef>
              <a:spcAft>
                <a:spcPts val="0"/>
              </a:spcAft>
              <a:buNone/>
            </a:pPr>
            <a:r>
              <a:rPr lang="en-IN"/>
              <a:t>C and S - (Parameters) SA Database(SAD)</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IN"/>
              <a:t>est- Connect</a:t>
            </a:r>
            <a:endParaRPr/>
          </a:p>
          <a:p>
            <a:pPr indent="0" lvl="0" marL="0" rtl="0" algn="l">
              <a:spcBef>
                <a:spcPts val="360"/>
              </a:spcBef>
              <a:spcAft>
                <a:spcPts val="0"/>
              </a:spcAft>
              <a:buNone/>
            </a:pPr>
            <a:r>
              <a:rPr lang="en-IN"/>
              <a:t>tra</a:t>
            </a:r>
            <a:endParaRPr/>
          </a:p>
          <a:p>
            <a:pPr indent="0" lvl="0" marL="0" rtl="0" algn="l">
              <a:spcBef>
                <a:spcPts val="360"/>
              </a:spcBef>
              <a:spcAft>
                <a:spcPts val="0"/>
              </a:spcAft>
              <a:buNone/>
            </a:pPr>
            <a:r>
              <a:rPr lang="en-IN"/>
              <a:t>ter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AH Format</a:t>
            </a:r>
            <a:endParaRPr b="1"/>
          </a:p>
        </p:txBody>
      </p:sp>
      <p:pic>
        <p:nvPicPr>
          <p:cNvPr id="150" name="Google Shape;150;p11"/>
          <p:cNvPicPr preferRelativeResize="0"/>
          <p:nvPr/>
        </p:nvPicPr>
        <p:blipFill rotWithShape="1">
          <a:blip r:embed="rId3">
            <a:alphaModFix/>
          </a:blip>
          <a:srcRect b="0" l="0" r="0" t="0"/>
          <a:stretch/>
        </p:blipFill>
        <p:spPr>
          <a:xfrm>
            <a:off x="14748" y="1622323"/>
            <a:ext cx="8847206" cy="3733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ESP Format</a:t>
            </a:r>
            <a:endParaRPr b="1"/>
          </a:p>
        </p:txBody>
      </p:sp>
      <p:pic>
        <p:nvPicPr>
          <p:cNvPr id="156" name="Google Shape;156;p12"/>
          <p:cNvPicPr preferRelativeResize="0"/>
          <p:nvPr/>
        </p:nvPicPr>
        <p:blipFill rotWithShape="1">
          <a:blip r:embed="rId3">
            <a:alphaModFix/>
          </a:blip>
          <a:srcRect b="0" l="0" r="0" t="0"/>
          <a:stretch/>
        </p:blipFill>
        <p:spPr>
          <a:xfrm>
            <a:off x="162232" y="1219200"/>
            <a:ext cx="8136359" cy="4829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bfa98f5f41_0_0"/>
          <p:cNvSpPr txBox="1"/>
          <p:nvPr>
            <p:ph idx="1" type="body"/>
          </p:nvPr>
        </p:nvSpPr>
        <p:spPr>
          <a:xfrm>
            <a:off x="393000" y="926150"/>
            <a:ext cx="8497800" cy="5554200"/>
          </a:xfrm>
          <a:prstGeom prst="rect">
            <a:avLst/>
          </a:prstGeom>
        </p:spPr>
        <p:txBody>
          <a:bodyPr anchorCtr="0" anchor="t" bIns="45700" lIns="91425" spcFirstLastPara="1" rIns="91425" wrap="square" tIns="45700">
            <a:noAutofit/>
          </a:bodyPr>
          <a:lstStyle/>
          <a:p>
            <a:pPr indent="-342900" lvl="0" marL="457200" rtl="0" algn="just">
              <a:spcBef>
                <a:spcPts val="360"/>
              </a:spcBef>
              <a:spcAft>
                <a:spcPts val="0"/>
              </a:spcAft>
              <a:buSzPts val="1800"/>
              <a:buChar char="•"/>
            </a:pPr>
            <a:r>
              <a:rPr lang="en-IN"/>
              <a:t>Security Parameters Index (32 bits): Identifies a security association.</a:t>
            </a:r>
            <a:endParaRPr/>
          </a:p>
          <a:p>
            <a:pPr indent="-342900" lvl="0" marL="457200" rtl="0" algn="just">
              <a:spcBef>
                <a:spcPts val="0"/>
              </a:spcBef>
              <a:spcAft>
                <a:spcPts val="0"/>
              </a:spcAft>
              <a:buSzPts val="1800"/>
              <a:buChar char="•"/>
            </a:pPr>
            <a:r>
              <a:rPr lang="en-IN"/>
              <a:t>Sequence Number (32 bits): A monotonically increasing counter value; this provides an anti-replay function, as discussed for AH.</a:t>
            </a:r>
            <a:endParaRPr/>
          </a:p>
          <a:p>
            <a:pPr indent="-342900" lvl="0" marL="457200" rtl="0" algn="just">
              <a:spcBef>
                <a:spcPts val="0"/>
              </a:spcBef>
              <a:spcAft>
                <a:spcPts val="0"/>
              </a:spcAft>
              <a:buSzPts val="1800"/>
              <a:buChar char="•"/>
            </a:pPr>
            <a:r>
              <a:rPr lang="en-IN"/>
              <a:t>P</a:t>
            </a:r>
            <a:r>
              <a:rPr lang="en-IN"/>
              <a:t>ayload Data (variable): This is a transport-level segment (transport mode) or IP packet (tunnel mode) that is protected by encryption.</a:t>
            </a:r>
            <a:endParaRPr/>
          </a:p>
          <a:p>
            <a:pPr indent="0" lvl="0" marL="0" rtl="0" algn="l">
              <a:spcBef>
                <a:spcPts val="36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bfa98f5f41_0_6"/>
          <p:cNvSpPr txBox="1"/>
          <p:nvPr>
            <p:ph idx="1" type="body"/>
          </p:nvPr>
        </p:nvSpPr>
        <p:spPr>
          <a:xfrm>
            <a:off x="457200" y="327050"/>
            <a:ext cx="8229600" cy="6264300"/>
          </a:xfrm>
          <a:prstGeom prst="rect">
            <a:avLst/>
          </a:prstGeom>
        </p:spPr>
        <p:txBody>
          <a:bodyPr anchorCtr="0" anchor="t" bIns="45700" lIns="91425" spcFirstLastPara="1" rIns="91425" wrap="square" tIns="45700">
            <a:noAutofit/>
          </a:bodyPr>
          <a:lstStyle/>
          <a:p>
            <a:pPr indent="-400050" lvl="0" marL="457200" rtl="0" algn="just">
              <a:spcBef>
                <a:spcPts val="360"/>
              </a:spcBef>
              <a:spcAft>
                <a:spcPts val="0"/>
              </a:spcAft>
              <a:buSzPts val="2700"/>
              <a:buChar char="•"/>
            </a:pPr>
            <a:r>
              <a:rPr lang="en-IN" sz="2700"/>
              <a:t>Padding (0-255 bytes): The purpose of this field is discussed later. for block</a:t>
            </a:r>
            <a:endParaRPr sz="2700"/>
          </a:p>
          <a:p>
            <a:pPr indent="-400050" lvl="0" marL="457200" rtl="0" algn="just">
              <a:spcBef>
                <a:spcPts val="0"/>
              </a:spcBef>
              <a:spcAft>
                <a:spcPts val="0"/>
              </a:spcAft>
              <a:buSzPts val="2700"/>
              <a:buChar char="•"/>
            </a:pPr>
            <a:r>
              <a:rPr lang="en-IN" sz="2700"/>
              <a:t>Pad Length (8 bits): Indicates the number of pad bytes immediately preceding this field.</a:t>
            </a:r>
            <a:endParaRPr sz="2700"/>
          </a:p>
          <a:p>
            <a:pPr indent="-400050" lvl="0" marL="457200" rtl="0" algn="just">
              <a:spcBef>
                <a:spcPts val="0"/>
              </a:spcBef>
              <a:spcAft>
                <a:spcPts val="0"/>
              </a:spcAft>
              <a:buSzPts val="2700"/>
              <a:buChar char="•"/>
            </a:pPr>
            <a:r>
              <a:rPr lang="en-IN" sz="2700"/>
              <a:t>Next Header (8 bits): Identifies the type of data contained in the payload data field by identifying the first header in that payload (for example, an extension header in IPv6, or an upper-layer protocol such as TCP).</a:t>
            </a:r>
            <a:endParaRPr sz="2700"/>
          </a:p>
          <a:p>
            <a:pPr indent="-400050" lvl="0" marL="457200" rtl="0" algn="just">
              <a:spcBef>
                <a:spcPts val="0"/>
              </a:spcBef>
              <a:spcAft>
                <a:spcPts val="0"/>
              </a:spcAft>
              <a:buSzPts val="2700"/>
              <a:buChar char="•"/>
            </a:pPr>
            <a:r>
              <a:rPr lang="en-IN" sz="2700"/>
              <a:t>Authentication Data (variable): A variable length field (must be an integral number of 32-bit words) that contains the Integrity Check Value computed over the ESP packet minus the Authentication Data field.</a:t>
            </a:r>
            <a:endParaRPr sz="2700"/>
          </a:p>
          <a:p>
            <a:pPr indent="0" lvl="0" marL="0" rtl="0" algn="l">
              <a:spcBef>
                <a:spcPts val="36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Key Management</a:t>
            </a:r>
            <a:endParaRPr b="1"/>
          </a:p>
        </p:txBody>
      </p:sp>
      <p:sp>
        <p:nvSpPr>
          <p:cNvPr id="172" name="Google Shape;172;p13"/>
          <p:cNvSpPr txBox="1"/>
          <p:nvPr>
            <p:ph idx="1" type="body"/>
          </p:nvPr>
        </p:nvSpPr>
        <p:spPr>
          <a:xfrm>
            <a:off x="228600" y="1600200"/>
            <a:ext cx="8610600" cy="4876800"/>
          </a:xfrm>
          <a:prstGeom prst="rect">
            <a:avLst/>
          </a:prstGeom>
          <a:noFill/>
          <a:ln>
            <a:noFill/>
          </a:ln>
        </p:spPr>
        <p:txBody>
          <a:bodyPr anchorCtr="0" anchor="t" bIns="45700" lIns="91425" spcFirstLastPara="1" rIns="91425" wrap="square" tIns="45700">
            <a:normAutofit/>
          </a:bodyPr>
          <a:lstStyle/>
          <a:p>
            <a:pPr indent="-342900" lvl="0" marL="342900" rtl="0" algn="just">
              <a:lnSpc>
                <a:spcPct val="80000"/>
              </a:lnSpc>
              <a:spcBef>
                <a:spcPts val="0"/>
              </a:spcBef>
              <a:spcAft>
                <a:spcPts val="0"/>
              </a:spcAft>
              <a:buClr>
                <a:schemeClr val="dk1"/>
              </a:buClr>
              <a:buSzPts val="2240"/>
              <a:buChar char="•"/>
            </a:pPr>
            <a:r>
              <a:rPr lang="en-IN" sz="2240"/>
              <a:t>The key management portion of IPSec involves the </a:t>
            </a:r>
            <a:r>
              <a:rPr b="1" lang="en-IN" sz="2240"/>
              <a:t>determination and distribution of secret keys</a:t>
            </a:r>
            <a:r>
              <a:rPr lang="en-IN" sz="2240"/>
              <a:t>.  </a:t>
            </a:r>
            <a:endParaRPr/>
          </a:p>
          <a:p>
            <a:pPr indent="-342900" lvl="0" marL="342900" rtl="0" algn="just">
              <a:lnSpc>
                <a:spcPct val="80000"/>
              </a:lnSpc>
              <a:spcBef>
                <a:spcPts val="448"/>
              </a:spcBef>
              <a:spcAft>
                <a:spcPts val="0"/>
              </a:spcAft>
              <a:buClr>
                <a:schemeClr val="dk1"/>
              </a:buClr>
              <a:buSzPts val="2240"/>
              <a:buChar char="•"/>
            </a:pPr>
            <a:r>
              <a:rPr lang="en-IN" sz="2240"/>
              <a:t>A typical requirement is four keys for communication between two applications: transmit and receive pairs for both AH and ESP. </a:t>
            </a:r>
            <a:endParaRPr sz="2240"/>
          </a:p>
          <a:p>
            <a:pPr indent="-342900" lvl="0" marL="342900" rtl="0" algn="just">
              <a:lnSpc>
                <a:spcPct val="80000"/>
              </a:lnSpc>
              <a:spcBef>
                <a:spcPts val="448"/>
              </a:spcBef>
              <a:spcAft>
                <a:spcPts val="0"/>
              </a:spcAft>
              <a:buClr>
                <a:schemeClr val="dk1"/>
              </a:buClr>
              <a:buSzPts val="2240"/>
              <a:buChar char="•"/>
            </a:pPr>
            <a:r>
              <a:rPr lang="en-IN" sz="2240"/>
              <a:t>The IPSec Architecture document mandates support for two types of key management:</a:t>
            </a:r>
            <a:endParaRPr/>
          </a:p>
          <a:p>
            <a:pPr indent="0" lvl="0" marL="0" rtl="0" algn="just">
              <a:lnSpc>
                <a:spcPct val="80000"/>
              </a:lnSpc>
              <a:spcBef>
                <a:spcPts val="448"/>
              </a:spcBef>
              <a:spcAft>
                <a:spcPts val="0"/>
              </a:spcAft>
              <a:buClr>
                <a:schemeClr val="dk1"/>
              </a:buClr>
              <a:buSzPts val="2240"/>
              <a:buNone/>
            </a:pPr>
            <a:r>
              <a:rPr b="1" lang="en-IN" sz="2240"/>
              <a:t>1. Manual: </a:t>
            </a:r>
            <a:r>
              <a:rPr lang="en-IN" sz="2240"/>
              <a:t>A system administrator manually configures each system with its own keys and with the keys of other communicating 	systems. This is practical for small, relatively static environments.</a:t>
            </a:r>
            <a:endParaRPr sz="2240"/>
          </a:p>
          <a:p>
            <a:pPr indent="0" lvl="0" marL="0" rtl="0" algn="just">
              <a:lnSpc>
                <a:spcPct val="80000"/>
              </a:lnSpc>
              <a:spcBef>
                <a:spcPts val="448"/>
              </a:spcBef>
              <a:spcAft>
                <a:spcPts val="0"/>
              </a:spcAft>
              <a:buClr>
                <a:schemeClr val="dk1"/>
              </a:buClr>
              <a:buSzPts val="2240"/>
              <a:buNone/>
            </a:pPr>
            <a:r>
              <a:rPr b="1" lang="en-IN" sz="2240"/>
              <a:t>2. Automated: </a:t>
            </a:r>
            <a:r>
              <a:rPr lang="en-IN" sz="2240"/>
              <a:t>An automated system enables the on-demand creation    of keys for SAs and facilitates the use of keys in a large distributed system with an evolving configuration. The default automated key management protocol for IPSec is referred to as ISAKMP/Oakley.</a:t>
            </a:r>
            <a:endParaRPr/>
          </a:p>
          <a:p>
            <a:pPr indent="0" lvl="0" marL="0" rtl="0" algn="just">
              <a:lnSpc>
                <a:spcPct val="80000"/>
              </a:lnSpc>
              <a:spcBef>
                <a:spcPts val="448"/>
              </a:spcBef>
              <a:spcAft>
                <a:spcPts val="0"/>
              </a:spcAft>
              <a:buClr>
                <a:schemeClr val="dk1"/>
              </a:buClr>
              <a:buSzPts val="2240"/>
              <a:buNone/>
            </a:pPr>
            <a:br>
              <a:rPr lang="en-IN" sz="2240"/>
            </a:br>
            <a:endParaRPr sz="224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E-mail Security</a:t>
            </a:r>
            <a:endParaRPr b="1"/>
          </a:p>
        </p:txBody>
      </p:sp>
      <p:sp>
        <p:nvSpPr>
          <p:cNvPr id="178" name="Google Shape;178;p14"/>
          <p:cNvSpPr txBox="1"/>
          <p:nvPr>
            <p:ph idx="1" type="body"/>
          </p:nvPr>
        </p:nvSpPr>
        <p:spPr>
          <a:xfrm>
            <a:off x="304800" y="1600200"/>
            <a:ext cx="85344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960"/>
              <a:buChar char="•"/>
            </a:pPr>
            <a:r>
              <a:rPr lang="en-IN" sz="2960"/>
              <a:t>E-mail security – PGP and S/MIME</a:t>
            </a:r>
            <a:endParaRPr/>
          </a:p>
          <a:p>
            <a:pPr indent="-342900" lvl="0" marL="342900" rtl="0" algn="just">
              <a:lnSpc>
                <a:spcPct val="80000"/>
              </a:lnSpc>
              <a:spcBef>
                <a:spcPts val="592"/>
              </a:spcBef>
              <a:spcAft>
                <a:spcPts val="0"/>
              </a:spcAft>
              <a:buClr>
                <a:schemeClr val="dk1"/>
              </a:buClr>
              <a:buSzPts val="2960"/>
              <a:buChar char="•"/>
            </a:pPr>
            <a:r>
              <a:rPr lang="en-IN" sz="2960"/>
              <a:t>PGP is an open-source freely available software package for e-mail security. </a:t>
            </a:r>
            <a:endParaRPr sz="2960"/>
          </a:p>
          <a:p>
            <a:pPr indent="-342900" lvl="0" marL="342900" rtl="0" algn="just">
              <a:lnSpc>
                <a:spcPct val="80000"/>
              </a:lnSpc>
              <a:spcBef>
                <a:spcPts val="592"/>
              </a:spcBef>
              <a:spcAft>
                <a:spcPts val="0"/>
              </a:spcAft>
              <a:buClr>
                <a:schemeClr val="dk1"/>
              </a:buClr>
              <a:buSzPts val="2960"/>
              <a:buChar char="•"/>
            </a:pPr>
            <a:r>
              <a:rPr lang="en-IN" sz="2960"/>
              <a:t>It provides </a:t>
            </a:r>
            <a:r>
              <a:rPr b="1" lang="en-IN" sz="2960"/>
              <a:t>authentication</a:t>
            </a:r>
            <a:r>
              <a:rPr lang="en-IN" sz="2960"/>
              <a:t> through the use of digital signature; </a:t>
            </a:r>
            <a:r>
              <a:rPr b="1" lang="en-IN" sz="2960"/>
              <a:t>confidentiality</a:t>
            </a:r>
            <a:r>
              <a:rPr lang="en-IN" sz="2960"/>
              <a:t> through the use of symmetric block encryption; </a:t>
            </a:r>
            <a:r>
              <a:rPr b="1" lang="en-IN" sz="2960"/>
              <a:t>compression</a:t>
            </a:r>
            <a:r>
              <a:rPr lang="en-IN" sz="2960"/>
              <a:t> using the ZIP algorithm; </a:t>
            </a:r>
            <a:r>
              <a:rPr b="1" lang="en-IN" sz="2960"/>
              <a:t>e-mail compatibility</a:t>
            </a:r>
            <a:r>
              <a:rPr lang="en-IN" sz="2960"/>
              <a:t> using the radix-64 encoding scheme; and </a:t>
            </a:r>
            <a:r>
              <a:rPr b="1" lang="en-IN" sz="2960"/>
              <a:t>segmentation and reassembly</a:t>
            </a:r>
            <a:r>
              <a:rPr lang="en-IN" sz="2960"/>
              <a:t> to accommodate long e-mails. </a:t>
            </a:r>
            <a:endParaRPr sz="2960"/>
          </a:p>
          <a:p>
            <a:pPr indent="0" lvl="0" marL="0" rtl="0" algn="just">
              <a:lnSpc>
                <a:spcPct val="80000"/>
              </a:lnSpc>
              <a:spcBef>
                <a:spcPts val="592"/>
              </a:spcBef>
              <a:spcAft>
                <a:spcPts val="0"/>
              </a:spcAft>
              <a:buClr>
                <a:schemeClr val="dk1"/>
              </a:buClr>
              <a:buSzPts val="2960"/>
              <a:buNone/>
            </a:pPr>
            <a:br>
              <a:rPr lang="en-IN" sz="2960"/>
            </a:br>
            <a:endParaRPr sz="296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15"/>
          <p:cNvPicPr preferRelativeResize="0"/>
          <p:nvPr/>
        </p:nvPicPr>
        <p:blipFill rotWithShape="1">
          <a:blip r:embed="rId3">
            <a:alphaModFix/>
          </a:blip>
          <a:srcRect b="0" l="0" r="0" t="0"/>
          <a:stretch/>
        </p:blipFill>
        <p:spPr>
          <a:xfrm>
            <a:off x="-24470" y="0"/>
            <a:ext cx="9168470" cy="685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16"/>
          <p:cNvPicPr preferRelativeResize="0"/>
          <p:nvPr/>
        </p:nvPicPr>
        <p:blipFill rotWithShape="1">
          <a:blip r:embed="rId3">
            <a:alphaModFix/>
          </a:blip>
          <a:srcRect b="0" l="0" r="0" t="0"/>
          <a:stretch/>
        </p:blipFill>
        <p:spPr>
          <a:xfrm>
            <a:off x="0" y="122903"/>
            <a:ext cx="9182333" cy="6477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Syllabus</a:t>
            </a:r>
            <a:endParaRPr b="1"/>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3200"/>
              <a:buNone/>
            </a:pPr>
            <a:r>
              <a:rPr lang="en-IN" u="sng"/>
              <a:t>Security in networks: Threats and Vulnerabilities</a:t>
            </a:r>
            <a:r>
              <a:rPr lang="en-IN"/>
              <a:t>, IP Security – Overview,</a:t>
            </a:r>
            <a:br>
              <a:rPr lang="en-IN"/>
            </a:br>
            <a:r>
              <a:rPr lang="en-IN"/>
              <a:t>Architecture etc., Email Security – PGP, S/MIME; Web Security – Requirements,</a:t>
            </a:r>
            <a:br>
              <a:rPr lang="en-IN"/>
            </a:br>
            <a:r>
              <a:rPr lang="en-IN"/>
              <a:t>Security Protocols like SSL, TLS, SET; Firewalls. </a:t>
            </a:r>
            <a:br>
              <a:rPr lang="en-IN"/>
            </a:b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MIME</a:t>
            </a:r>
            <a:endParaRPr b="1"/>
          </a:p>
        </p:txBody>
      </p:sp>
      <p:sp>
        <p:nvSpPr>
          <p:cNvPr id="194" name="Google Shape;194;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b="1" lang="en-IN"/>
              <a:t>Multipurpose Internet Mail Extensions</a:t>
            </a:r>
            <a:endParaRPr/>
          </a:p>
          <a:p>
            <a:pPr indent="-342900" lvl="0" marL="342900" rtl="0" algn="just">
              <a:spcBef>
                <a:spcPts val="640"/>
              </a:spcBef>
              <a:spcAft>
                <a:spcPts val="0"/>
              </a:spcAft>
              <a:buClr>
                <a:schemeClr val="dk1"/>
              </a:buClr>
              <a:buSzPts val="3200"/>
              <a:buChar char="•"/>
            </a:pPr>
            <a:r>
              <a:rPr lang="en-IN"/>
              <a:t>MIME is intended to address some of the problems and </a:t>
            </a:r>
            <a:r>
              <a:rPr b="1" lang="en-IN"/>
              <a:t>limitations of the use of SMTP</a:t>
            </a:r>
            <a:r>
              <a:rPr lang="en-IN"/>
              <a:t> (Simple Mail Transfer Protocol) or some other mail transfer protocol. </a:t>
            </a:r>
            <a:endParaRPr/>
          </a:p>
          <a:p>
            <a:pPr indent="0" lvl="0" marL="0" rtl="0" algn="l">
              <a:spcBef>
                <a:spcPts val="640"/>
              </a:spcBef>
              <a:spcAft>
                <a:spcPts val="0"/>
              </a:spcAft>
              <a:buClr>
                <a:schemeClr val="dk1"/>
              </a:buClr>
              <a:buSzPts val="3200"/>
              <a:buNone/>
            </a:pPr>
            <a:br>
              <a:rPr lang="en-IN"/>
            </a:b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Limitation of SMTP</a:t>
            </a:r>
            <a:endParaRPr b="1"/>
          </a:p>
        </p:txBody>
      </p:sp>
      <p:sp>
        <p:nvSpPr>
          <p:cNvPr id="200" name="Google Shape;200;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lnSpc>
                <a:spcPct val="80000"/>
              </a:lnSpc>
              <a:spcBef>
                <a:spcPts val="0"/>
              </a:spcBef>
              <a:spcAft>
                <a:spcPts val="0"/>
              </a:spcAft>
              <a:buClr>
                <a:schemeClr val="dk1"/>
              </a:buClr>
              <a:buSzPts val="2720"/>
              <a:buChar char="•"/>
            </a:pPr>
            <a:r>
              <a:rPr lang="en-IN" sz="2720"/>
              <a:t>SMTP cannot transmit executable files or other binary objects. </a:t>
            </a:r>
            <a:endParaRPr sz="2720"/>
          </a:p>
          <a:p>
            <a:pPr indent="-342900" lvl="0" marL="342900" rtl="0" algn="just">
              <a:lnSpc>
                <a:spcPct val="80000"/>
              </a:lnSpc>
              <a:spcBef>
                <a:spcPts val="544"/>
              </a:spcBef>
              <a:spcAft>
                <a:spcPts val="0"/>
              </a:spcAft>
              <a:buClr>
                <a:schemeClr val="dk1"/>
              </a:buClr>
              <a:buSzPts val="2720"/>
              <a:buChar char="•"/>
            </a:pPr>
            <a:r>
              <a:rPr lang="en-IN" sz="2720"/>
              <a:t>SMTP cannot transmit text data that includes national language characters.</a:t>
            </a:r>
            <a:endParaRPr/>
          </a:p>
          <a:p>
            <a:pPr indent="-342900" lvl="0" marL="342900" rtl="0" algn="just">
              <a:lnSpc>
                <a:spcPct val="80000"/>
              </a:lnSpc>
              <a:spcBef>
                <a:spcPts val="544"/>
              </a:spcBef>
              <a:spcAft>
                <a:spcPts val="0"/>
              </a:spcAft>
              <a:buClr>
                <a:schemeClr val="dk1"/>
              </a:buClr>
              <a:buSzPts val="2720"/>
              <a:buChar char="•"/>
            </a:pPr>
            <a:r>
              <a:rPr lang="en-IN" sz="2720"/>
              <a:t>SMTP servers may reject mail message over a certain size. </a:t>
            </a:r>
            <a:endParaRPr sz="2720"/>
          </a:p>
          <a:p>
            <a:pPr indent="-342900" lvl="0" marL="342900" rtl="0" algn="just">
              <a:lnSpc>
                <a:spcPct val="80000"/>
              </a:lnSpc>
              <a:spcBef>
                <a:spcPts val="544"/>
              </a:spcBef>
              <a:spcAft>
                <a:spcPts val="0"/>
              </a:spcAft>
              <a:buClr>
                <a:schemeClr val="dk1"/>
              </a:buClr>
              <a:buSzPts val="2720"/>
              <a:buChar char="•"/>
            </a:pPr>
            <a:r>
              <a:rPr lang="en-IN" sz="2720"/>
              <a:t>SMTP not support the transfer of video, images and audio files.</a:t>
            </a:r>
            <a:endParaRPr/>
          </a:p>
          <a:p>
            <a:pPr indent="0" lvl="0" marL="0" rtl="0" algn="just">
              <a:lnSpc>
                <a:spcPct val="80000"/>
              </a:lnSpc>
              <a:spcBef>
                <a:spcPts val="544"/>
              </a:spcBef>
              <a:spcAft>
                <a:spcPts val="0"/>
              </a:spcAft>
              <a:buClr>
                <a:schemeClr val="dk1"/>
              </a:buClr>
              <a:buSzPts val="2720"/>
              <a:buNone/>
            </a:pPr>
            <a:br>
              <a:rPr lang="en-IN" sz="2720"/>
            </a:br>
            <a:br>
              <a:rPr lang="en-IN" sz="2720"/>
            </a:br>
            <a:br>
              <a:rPr lang="en-IN" sz="2720"/>
            </a:br>
            <a:endParaRPr sz="272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06" name="Google Shape;206;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720"/>
              <a:buNone/>
            </a:pPr>
            <a:r>
              <a:rPr lang="en-IN" sz="2720"/>
              <a:t>The MIME specification includes the following elements:</a:t>
            </a:r>
            <a:br>
              <a:rPr lang="en-IN" sz="2720"/>
            </a:br>
            <a:r>
              <a:rPr b="1" lang="en-IN" sz="2720"/>
              <a:t>1. </a:t>
            </a:r>
            <a:r>
              <a:rPr lang="en-IN" sz="2720"/>
              <a:t>Five new message header fields are defined, which may be included in an RFC 822 header. These fields provide information about the body of the message.</a:t>
            </a:r>
            <a:br>
              <a:rPr lang="en-IN" sz="2720"/>
            </a:br>
            <a:r>
              <a:rPr b="1" lang="en-IN" sz="2720"/>
              <a:t>2. </a:t>
            </a:r>
            <a:r>
              <a:rPr lang="en-IN" sz="2720"/>
              <a:t>A number of content formats are defined, thus standardizing representations that support multimedia electronic mail.</a:t>
            </a:r>
            <a:endParaRPr/>
          </a:p>
          <a:p>
            <a:pPr indent="0" lvl="0" marL="0" rtl="0" algn="just">
              <a:lnSpc>
                <a:spcPct val="90000"/>
              </a:lnSpc>
              <a:spcBef>
                <a:spcPts val="544"/>
              </a:spcBef>
              <a:spcAft>
                <a:spcPts val="0"/>
              </a:spcAft>
              <a:buClr>
                <a:schemeClr val="dk1"/>
              </a:buClr>
              <a:buSzPts val="2720"/>
              <a:buNone/>
            </a:pPr>
            <a:r>
              <a:rPr b="1" lang="en-IN" sz="2720"/>
              <a:t>3. </a:t>
            </a:r>
            <a:r>
              <a:rPr lang="en-IN" sz="2720"/>
              <a:t>Transfer encodings are defined that enable the  conversion of any content format into a form that is protected from alteration by the mail system. </a:t>
            </a:r>
            <a:br>
              <a:rPr lang="en-IN" sz="2720"/>
            </a:br>
            <a:endParaRPr sz="272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MIME Header</a:t>
            </a:r>
            <a:endParaRPr/>
          </a:p>
        </p:txBody>
      </p:sp>
      <p:sp>
        <p:nvSpPr>
          <p:cNvPr id="212" name="Google Shape;212;p20"/>
          <p:cNvSpPr txBox="1"/>
          <p:nvPr>
            <p:ph idx="1" type="body"/>
          </p:nvPr>
        </p:nvSpPr>
        <p:spPr>
          <a:xfrm>
            <a:off x="228600" y="1600200"/>
            <a:ext cx="8686800" cy="4800600"/>
          </a:xfrm>
          <a:prstGeom prst="rect">
            <a:avLst/>
          </a:prstGeom>
          <a:noFill/>
          <a:ln>
            <a:noFill/>
          </a:ln>
        </p:spPr>
        <p:txBody>
          <a:bodyPr anchorCtr="0" anchor="t" bIns="45700" lIns="91425" spcFirstLastPara="1" rIns="91425" wrap="square" tIns="45700">
            <a:normAutofit/>
          </a:bodyPr>
          <a:lstStyle/>
          <a:p>
            <a:pPr indent="0" lvl="0" marL="0" rtl="0" algn="just">
              <a:lnSpc>
                <a:spcPct val="80000"/>
              </a:lnSpc>
              <a:spcBef>
                <a:spcPts val="0"/>
              </a:spcBef>
              <a:spcAft>
                <a:spcPts val="0"/>
              </a:spcAft>
              <a:buClr>
                <a:schemeClr val="dk1"/>
              </a:buClr>
              <a:buSzPts val="2240"/>
              <a:buNone/>
            </a:pPr>
            <a:r>
              <a:rPr lang="en-IN" sz="2240"/>
              <a:t>The five header fields defined in MIME are as follows:</a:t>
            </a:r>
            <a:br>
              <a:rPr lang="en-IN" sz="2240"/>
            </a:br>
            <a:r>
              <a:rPr b="1" lang="en-IN" sz="2240"/>
              <a:t>1. MIME-Version: </a:t>
            </a:r>
            <a:r>
              <a:rPr lang="en-IN" sz="2240"/>
              <a:t>Must have the parameter value 1.0. This field indicates that the message conforms to RFCs 2045 and 2046.</a:t>
            </a:r>
            <a:endParaRPr/>
          </a:p>
          <a:p>
            <a:pPr indent="0" lvl="0" marL="0" rtl="0" algn="just">
              <a:lnSpc>
                <a:spcPct val="80000"/>
              </a:lnSpc>
              <a:spcBef>
                <a:spcPts val="448"/>
              </a:spcBef>
              <a:spcAft>
                <a:spcPts val="0"/>
              </a:spcAft>
              <a:buClr>
                <a:schemeClr val="dk1"/>
              </a:buClr>
              <a:buSzPts val="2240"/>
              <a:buNone/>
            </a:pPr>
            <a:r>
              <a:rPr b="1" lang="en-IN" sz="2240"/>
              <a:t>2. Content-Type: </a:t>
            </a:r>
            <a:r>
              <a:rPr lang="en-IN" sz="2240"/>
              <a:t>Describes the </a:t>
            </a:r>
            <a:r>
              <a:rPr b="1" lang="en-IN" sz="2240"/>
              <a:t>data contained in the body </a:t>
            </a:r>
            <a:r>
              <a:rPr lang="en-IN" sz="2240"/>
              <a:t>with sufficient detail that the receiving user agent can pick an appropriate agent or mechanism to represent the data to the user or otherwise deal with the data in an appropriate manner. text, html,audio, video, image, Table</a:t>
            </a:r>
            <a:endParaRPr/>
          </a:p>
          <a:p>
            <a:pPr indent="0" lvl="0" marL="0" rtl="0" algn="just">
              <a:lnSpc>
                <a:spcPct val="80000"/>
              </a:lnSpc>
              <a:spcBef>
                <a:spcPts val="448"/>
              </a:spcBef>
              <a:spcAft>
                <a:spcPts val="0"/>
              </a:spcAft>
              <a:buClr>
                <a:schemeClr val="dk1"/>
              </a:buClr>
              <a:buSzPts val="2240"/>
              <a:buNone/>
            </a:pPr>
            <a:r>
              <a:rPr b="1" lang="en-IN" sz="2240"/>
              <a:t>3. Content-Transfer-Encoding: </a:t>
            </a:r>
            <a:r>
              <a:rPr lang="en-IN" sz="2240"/>
              <a:t>Indicates the type of </a:t>
            </a:r>
            <a:r>
              <a:rPr b="1" lang="en-IN" sz="2240"/>
              <a:t>transformation that has been used to represent the body of the message </a:t>
            </a:r>
            <a:r>
              <a:rPr lang="en-IN" sz="2240"/>
              <a:t>in a way that is acceptable for mail transport.</a:t>
            </a:r>
            <a:endParaRPr/>
          </a:p>
          <a:p>
            <a:pPr indent="0" lvl="0" marL="0" rtl="0" algn="just">
              <a:lnSpc>
                <a:spcPct val="80000"/>
              </a:lnSpc>
              <a:spcBef>
                <a:spcPts val="448"/>
              </a:spcBef>
              <a:spcAft>
                <a:spcPts val="0"/>
              </a:spcAft>
              <a:buClr>
                <a:schemeClr val="dk1"/>
              </a:buClr>
              <a:buSzPts val="2240"/>
              <a:buNone/>
            </a:pPr>
            <a:r>
              <a:rPr b="1" lang="en-IN" sz="2240"/>
              <a:t>4. Content-ID: </a:t>
            </a:r>
            <a:r>
              <a:rPr lang="en-IN" sz="2240"/>
              <a:t>Used to identify MIME entities uniquely in multiple contexts.</a:t>
            </a:r>
            <a:endParaRPr/>
          </a:p>
          <a:p>
            <a:pPr indent="0" lvl="0" marL="0" rtl="0" algn="just">
              <a:lnSpc>
                <a:spcPct val="80000"/>
              </a:lnSpc>
              <a:spcBef>
                <a:spcPts val="448"/>
              </a:spcBef>
              <a:spcAft>
                <a:spcPts val="0"/>
              </a:spcAft>
              <a:buClr>
                <a:schemeClr val="dk1"/>
              </a:buClr>
              <a:buSzPts val="2240"/>
              <a:buNone/>
            </a:pPr>
            <a:r>
              <a:rPr b="1" lang="en-IN" sz="2240"/>
              <a:t>5. Content-Description: </a:t>
            </a:r>
            <a:r>
              <a:rPr lang="en-IN" sz="2240"/>
              <a:t>A text </a:t>
            </a:r>
            <a:r>
              <a:rPr b="1" lang="en-IN" sz="2240"/>
              <a:t>description of the object with the body</a:t>
            </a:r>
            <a:r>
              <a:rPr lang="en-IN" sz="2240"/>
              <a:t>; this is useful when the object is not readable (e.g., audio data). </a:t>
            </a:r>
            <a:endParaRPr sz="2240"/>
          </a:p>
          <a:p>
            <a:pPr indent="0" lvl="0" marL="0" rtl="0" algn="just">
              <a:lnSpc>
                <a:spcPct val="80000"/>
              </a:lnSpc>
              <a:spcBef>
                <a:spcPts val="448"/>
              </a:spcBef>
              <a:spcAft>
                <a:spcPts val="0"/>
              </a:spcAft>
              <a:buClr>
                <a:schemeClr val="dk1"/>
              </a:buClr>
              <a:buSzPts val="2240"/>
              <a:buNone/>
            </a:pPr>
            <a:br>
              <a:rPr lang="en-IN" sz="2240"/>
            </a:br>
            <a:endParaRPr sz="224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S/MIME</a:t>
            </a:r>
            <a:endParaRPr b="1"/>
          </a:p>
        </p:txBody>
      </p:sp>
      <p:sp>
        <p:nvSpPr>
          <p:cNvPr id="218" name="Google Shape;218;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2720"/>
              <a:buChar char="•"/>
            </a:pPr>
            <a:r>
              <a:rPr lang="en-IN" sz="2720"/>
              <a:t>S/MIME (Secure/Multipurpose Internet Mail Extension) is a </a:t>
            </a:r>
            <a:r>
              <a:rPr b="1" lang="en-IN" sz="2720"/>
              <a:t>security enhancement to the MIME</a:t>
            </a:r>
            <a:r>
              <a:rPr lang="en-IN" sz="2720"/>
              <a:t> Internet email format standard, based on technology from RSA Data Security. </a:t>
            </a:r>
            <a:endParaRPr sz="2720"/>
          </a:p>
          <a:p>
            <a:pPr indent="-342900" lvl="0" marL="342900" rtl="0" algn="just">
              <a:lnSpc>
                <a:spcPct val="90000"/>
              </a:lnSpc>
              <a:spcBef>
                <a:spcPts val="544"/>
              </a:spcBef>
              <a:spcAft>
                <a:spcPts val="0"/>
              </a:spcAft>
              <a:buClr>
                <a:schemeClr val="dk1"/>
              </a:buClr>
              <a:buSzPts val="2720"/>
              <a:buChar char="•"/>
            </a:pPr>
            <a:r>
              <a:rPr lang="en-IN" sz="2720"/>
              <a:t>Although both PGP and S/MIME are on an IETF standards track, it appears likely that </a:t>
            </a:r>
            <a:r>
              <a:rPr b="1" lang="en-IN" sz="2720"/>
              <a:t>S/MIME</a:t>
            </a:r>
            <a:r>
              <a:rPr lang="en-IN" sz="2720"/>
              <a:t> will emerge as the industry standard for </a:t>
            </a:r>
            <a:r>
              <a:rPr b="1" lang="en-IN" sz="2720"/>
              <a:t>commercial and organizational</a:t>
            </a:r>
            <a:r>
              <a:rPr lang="en-IN" sz="2720"/>
              <a:t> use, while </a:t>
            </a:r>
            <a:r>
              <a:rPr b="1" lang="en-IN" sz="2720"/>
              <a:t>PGP</a:t>
            </a:r>
            <a:r>
              <a:rPr lang="en-IN" sz="2720"/>
              <a:t> will remain the choice </a:t>
            </a:r>
            <a:r>
              <a:rPr b="1" lang="en-IN" sz="2720"/>
              <a:t>for personal e-mail security</a:t>
            </a:r>
            <a:r>
              <a:rPr lang="en-IN" sz="2720"/>
              <a:t> for many users. </a:t>
            </a:r>
            <a:endParaRPr sz="2720"/>
          </a:p>
          <a:p>
            <a:pPr indent="0" lvl="0" marL="0" rtl="0" algn="just">
              <a:lnSpc>
                <a:spcPct val="90000"/>
              </a:lnSpc>
              <a:spcBef>
                <a:spcPts val="544"/>
              </a:spcBef>
              <a:spcAft>
                <a:spcPts val="0"/>
              </a:spcAft>
              <a:buClr>
                <a:schemeClr val="dk1"/>
              </a:buClr>
              <a:buSzPts val="2720"/>
              <a:buNone/>
            </a:pPr>
            <a:br>
              <a:rPr lang="en-IN" sz="2720"/>
            </a:br>
            <a:endParaRPr sz="272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2"/>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br>
              <a:rPr b="1" lang="en-IN" sz="3959"/>
            </a:br>
            <a:r>
              <a:rPr b="1" lang="en-IN" sz="3959"/>
              <a:t>S/MIME Functionality</a:t>
            </a:r>
            <a:r>
              <a:rPr lang="en-IN" sz="3959"/>
              <a:t> </a:t>
            </a:r>
            <a:br>
              <a:rPr lang="en-IN" sz="3959"/>
            </a:br>
            <a:endParaRPr sz="3959"/>
          </a:p>
        </p:txBody>
      </p:sp>
      <p:sp>
        <p:nvSpPr>
          <p:cNvPr id="224" name="Google Shape;224;p22"/>
          <p:cNvSpPr txBox="1"/>
          <p:nvPr>
            <p:ph idx="1" type="body"/>
          </p:nvPr>
        </p:nvSpPr>
        <p:spPr>
          <a:xfrm>
            <a:off x="304800" y="1066800"/>
            <a:ext cx="8534400" cy="5791200"/>
          </a:xfrm>
          <a:prstGeom prst="rect">
            <a:avLst/>
          </a:prstGeom>
          <a:noFill/>
          <a:ln>
            <a:noFill/>
          </a:ln>
        </p:spPr>
        <p:txBody>
          <a:bodyPr anchorCtr="0" anchor="t" bIns="45700" lIns="91425" spcFirstLastPara="1" rIns="91425" wrap="square" tIns="45700">
            <a:normAutofit/>
          </a:bodyPr>
          <a:lstStyle/>
          <a:p>
            <a:pPr indent="-342900" lvl="0" marL="342900" rtl="0" algn="just">
              <a:lnSpc>
                <a:spcPct val="80000"/>
              </a:lnSpc>
              <a:spcBef>
                <a:spcPts val="0"/>
              </a:spcBef>
              <a:spcAft>
                <a:spcPts val="0"/>
              </a:spcAft>
              <a:buClr>
                <a:schemeClr val="dk1"/>
              </a:buClr>
              <a:buSzPts val="2240"/>
              <a:buChar char="•"/>
            </a:pPr>
            <a:r>
              <a:rPr lang="en-IN" sz="2240"/>
              <a:t>In terms of general functionality, S/MIME is very similar to PGP. Both offer the ability to </a:t>
            </a:r>
            <a:r>
              <a:rPr b="1" lang="en-IN" sz="2240"/>
              <a:t>sign and/or encrypt messages</a:t>
            </a:r>
            <a:r>
              <a:rPr lang="en-IN" sz="2240"/>
              <a:t>. </a:t>
            </a:r>
            <a:endParaRPr sz="2240"/>
          </a:p>
          <a:p>
            <a:pPr indent="-342900" lvl="0" marL="342900" rtl="0" algn="just">
              <a:lnSpc>
                <a:spcPct val="80000"/>
              </a:lnSpc>
              <a:spcBef>
                <a:spcPts val="448"/>
              </a:spcBef>
              <a:spcAft>
                <a:spcPts val="0"/>
              </a:spcAft>
              <a:buClr>
                <a:schemeClr val="dk1"/>
              </a:buClr>
              <a:buSzPts val="2240"/>
              <a:buChar char="•"/>
            </a:pPr>
            <a:r>
              <a:rPr lang="en-IN" sz="2240"/>
              <a:t>S/MIME provides the following functions:</a:t>
            </a:r>
            <a:endParaRPr/>
          </a:p>
          <a:p>
            <a:pPr indent="0" lvl="0" marL="0" rtl="0" algn="just">
              <a:lnSpc>
                <a:spcPct val="80000"/>
              </a:lnSpc>
              <a:spcBef>
                <a:spcPts val="448"/>
              </a:spcBef>
              <a:spcAft>
                <a:spcPts val="0"/>
              </a:spcAft>
              <a:buClr>
                <a:schemeClr val="dk1"/>
              </a:buClr>
              <a:buSzPts val="2240"/>
              <a:buNone/>
            </a:pPr>
            <a:r>
              <a:rPr b="1" lang="en-IN" sz="2240"/>
              <a:t>1. Enveloped data: </a:t>
            </a:r>
            <a:r>
              <a:rPr lang="en-IN" sz="2240"/>
              <a:t>This consists of </a:t>
            </a:r>
            <a:r>
              <a:rPr b="1" lang="en-IN" sz="2240"/>
              <a:t>encrypted content </a:t>
            </a:r>
            <a:r>
              <a:rPr lang="en-IN" sz="2240"/>
              <a:t>of any type and encrypted-content encryption keys for one or more recipients.</a:t>
            </a:r>
            <a:endParaRPr/>
          </a:p>
          <a:p>
            <a:pPr indent="0" lvl="0" marL="0" rtl="0" algn="just">
              <a:lnSpc>
                <a:spcPct val="80000"/>
              </a:lnSpc>
              <a:spcBef>
                <a:spcPts val="448"/>
              </a:spcBef>
              <a:spcAft>
                <a:spcPts val="0"/>
              </a:spcAft>
              <a:buClr>
                <a:schemeClr val="dk1"/>
              </a:buClr>
              <a:buSzPts val="2240"/>
              <a:buNone/>
            </a:pPr>
            <a:r>
              <a:rPr b="1" lang="en-IN" sz="2240"/>
              <a:t>2. Signed data: </a:t>
            </a:r>
            <a:r>
              <a:rPr lang="en-IN" sz="2240"/>
              <a:t>A </a:t>
            </a:r>
            <a:r>
              <a:rPr b="1" lang="en-IN" sz="2240"/>
              <a:t>digital signature</a:t>
            </a:r>
            <a:r>
              <a:rPr lang="en-IN" sz="2240"/>
              <a:t> is formed by taking the message digest of the content to be signed and then encrypting that with the private key of the signer. The content plus signature are then encoded using base64 encoding. A signed data message can </a:t>
            </a:r>
            <a:r>
              <a:rPr b="1" lang="en-IN" sz="2240"/>
              <a:t>only be viewed by a recipient with S/MIME capability.</a:t>
            </a:r>
            <a:endParaRPr/>
          </a:p>
          <a:p>
            <a:pPr indent="0" lvl="0" marL="0" rtl="0" algn="just">
              <a:lnSpc>
                <a:spcPct val="80000"/>
              </a:lnSpc>
              <a:spcBef>
                <a:spcPts val="448"/>
              </a:spcBef>
              <a:spcAft>
                <a:spcPts val="0"/>
              </a:spcAft>
              <a:buClr>
                <a:schemeClr val="dk1"/>
              </a:buClr>
              <a:buSzPts val="2240"/>
              <a:buNone/>
            </a:pPr>
            <a:r>
              <a:rPr b="1" lang="en-IN" sz="2240"/>
              <a:t>3. Clear-signed data: </a:t>
            </a:r>
            <a:r>
              <a:rPr lang="en-IN" sz="2240"/>
              <a:t>As with signed data, a </a:t>
            </a:r>
            <a:r>
              <a:rPr b="1" lang="en-IN" sz="2240"/>
              <a:t>digital signature </a:t>
            </a:r>
            <a:r>
              <a:rPr lang="en-IN" sz="2240"/>
              <a:t>of the content is formed. However, in this case, only the digital signature is encoded using base64. As a result, recipients </a:t>
            </a:r>
            <a:r>
              <a:rPr b="1" lang="en-IN" sz="2240"/>
              <a:t>without S/MIME capability can view the message content</a:t>
            </a:r>
            <a:r>
              <a:rPr lang="en-IN" sz="2240"/>
              <a:t>, although they cannot verify the signature.</a:t>
            </a:r>
            <a:endParaRPr/>
          </a:p>
          <a:p>
            <a:pPr indent="0" lvl="0" marL="0" rtl="0" algn="just">
              <a:lnSpc>
                <a:spcPct val="80000"/>
              </a:lnSpc>
              <a:spcBef>
                <a:spcPts val="448"/>
              </a:spcBef>
              <a:spcAft>
                <a:spcPts val="0"/>
              </a:spcAft>
              <a:buClr>
                <a:schemeClr val="dk1"/>
              </a:buClr>
              <a:buSzPts val="2240"/>
              <a:buNone/>
            </a:pPr>
            <a:r>
              <a:rPr b="1" lang="en-IN" sz="2240"/>
              <a:t>4. Signed and enveloped data: Signed-only and encrypted-only</a:t>
            </a:r>
            <a:r>
              <a:rPr lang="en-IN" sz="2240"/>
              <a:t> entities may be nested, so that encrypted data may be signed and signed data or clear-signed data may be encrypted. </a:t>
            </a:r>
            <a:br>
              <a:rPr lang="en-IN" sz="2240"/>
            </a:br>
            <a:br>
              <a:rPr lang="en-IN" sz="2240"/>
            </a:br>
            <a:endParaRPr sz="224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30" name="Google Shape;230;p23"/>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960"/>
              <a:buNone/>
            </a:pPr>
            <a:r>
              <a:rPr lang="en-IN" sz="2960"/>
              <a:t>S/MIME uses the following terminology, taken from RFC 2119 to specify the requirement level:</a:t>
            </a:r>
            <a:endParaRPr sz="2960"/>
          </a:p>
          <a:p>
            <a:pPr indent="0" lvl="0" marL="0" rtl="0" algn="just">
              <a:lnSpc>
                <a:spcPct val="90000"/>
              </a:lnSpc>
              <a:spcBef>
                <a:spcPts val="592"/>
              </a:spcBef>
              <a:spcAft>
                <a:spcPts val="0"/>
              </a:spcAft>
              <a:buClr>
                <a:schemeClr val="dk1"/>
              </a:buClr>
              <a:buSzPts val="2960"/>
              <a:buNone/>
            </a:pPr>
            <a:r>
              <a:rPr b="1" lang="en-IN" sz="2960"/>
              <a:t>1. MUST: </a:t>
            </a:r>
            <a:r>
              <a:rPr lang="en-IN" sz="2960"/>
              <a:t>The definition is an absolute requirement of the specification. An implementation must include this feature or function to be in conformance with the specification.</a:t>
            </a:r>
            <a:endParaRPr/>
          </a:p>
          <a:p>
            <a:pPr indent="0" lvl="0" marL="0" rtl="0" algn="just">
              <a:lnSpc>
                <a:spcPct val="90000"/>
              </a:lnSpc>
              <a:spcBef>
                <a:spcPts val="592"/>
              </a:spcBef>
              <a:spcAft>
                <a:spcPts val="0"/>
              </a:spcAft>
              <a:buClr>
                <a:schemeClr val="dk1"/>
              </a:buClr>
              <a:buSzPts val="2960"/>
              <a:buNone/>
            </a:pPr>
            <a:r>
              <a:rPr b="1" lang="en-IN" sz="2960"/>
              <a:t>2. SHOULD: </a:t>
            </a:r>
            <a:r>
              <a:rPr lang="en-IN" sz="2960"/>
              <a:t>There may exist valid reasons in particular circumstances to ignore this feature or</a:t>
            </a:r>
            <a:br>
              <a:rPr lang="en-IN" sz="2960"/>
            </a:br>
            <a:r>
              <a:rPr lang="en-IN" sz="2960"/>
              <a:t>function, but it is recommended that an implementation include the feature or function. </a:t>
            </a:r>
            <a:br>
              <a:rPr lang="en-IN" sz="2960"/>
            </a:br>
            <a:endParaRPr sz="296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4"/>
          <p:cNvSpPr txBox="1"/>
          <p:nvPr>
            <p:ph idx="1" type="body"/>
          </p:nvPr>
        </p:nvSpPr>
        <p:spPr>
          <a:xfrm>
            <a:off x="457200" y="685800"/>
            <a:ext cx="8229600" cy="6400800"/>
          </a:xfrm>
          <a:prstGeom prst="rect">
            <a:avLst/>
          </a:prstGeom>
          <a:noFill/>
          <a:ln>
            <a:noFill/>
          </a:ln>
        </p:spPr>
        <p:txBody>
          <a:bodyPr anchorCtr="0" anchor="t" bIns="45700" lIns="91425" spcFirstLastPara="1" rIns="91425" wrap="square" tIns="45700">
            <a:normAutofit/>
          </a:bodyPr>
          <a:lstStyle/>
          <a:p>
            <a:pPr indent="-342900" lvl="0" marL="342900" rtl="0" algn="just">
              <a:lnSpc>
                <a:spcPct val="80000"/>
              </a:lnSpc>
              <a:spcBef>
                <a:spcPts val="0"/>
              </a:spcBef>
              <a:spcAft>
                <a:spcPts val="0"/>
              </a:spcAft>
              <a:buClr>
                <a:schemeClr val="dk1"/>
              </a:buClr>
              <a:buSzPts val="2405"/>
              <a:buChar char="•"/>
            </a:pPr>
            <a:r>
              <a:rPr lang="en-IN" sz="2405"/>
              <a:t>S/MIME incorporates three public-key algorithms. </a:t>
            </a:r>
            <a:r>
              <a:rPr b="1" lang="en-IN" sz="2405"/>
              <a:t>The Digital Signature Standard (DSS) </a:t>
            </a:r>
            <a:r>
              <a:rPr lang="en-IN" sz="2405"/>
              <a:t>is the preferred algorithm for </a:t>
            </a:r>
            <a:r>
              <a:rPr b="1" lang="en-IN" sz="2405"/>
              <a:t>digital signature</a:t>
            </a:r>
            <a:r>
              <a:rPr lang="en-IN" sz="2405"/>
              <a:t>. </a:t>
            </a:r>
            <a:endParaRPr/>
          </a:p>
          <a:p>
            <a:pPr indent="-342900" lvl="0" marL="342900" rtl="0" algn="just">
              <a:lnSpc>
                <a:spcPct val="80000"/>
              </a:lnSpc>
              <a:spcBef>
                <a:spcPts val="481"/>
              </a:spcBef>
              <a:spcAft>
                <a:spcPts val="0"/>
              </a:spcAft>
              <a:buClr>
                <a:schemeClr val="dk1"/>
              </a:buClr>
              <a:buSzPts val="2405"/>
              <a:buChar char="•"/>
            </a:pPr>
            <a:r>
              <a:rPr lang="en-IN" sz="2405"/>
              <a:t>S/MIME lists </a:t>
            </a:r>
            <a:r>
              <a:rPr b="1" lang="en-IN" sz="2405"/>
              <a:t>Diffie-Hellman</a:t>
            </a:r>
            <a:r>
              <a:rPr lang="en-IN" sz="2405"/>
              <a:t> as the preferred algorithm for encrypting session keys; in fact, S/MIME uses a variant of Diffie-Hellman that does provide encryption/decryption, known as ElGamal. As an alternative, RSA, can be used for both signatures and session key encryption. For the hash function used to create the digital signature, the specification requires the 160-bit SHA-1 but recommends receiver support for the 128-bit MD5 for backward compatibility with older versions of S/MIME. </a:t>
            </a:r>
            <a:endParaRPr/>
          </a:p>
          <a:p>
            <a:pPr indent="-342900" lvl="0" marL="342900" rtl="0" algn="just">
              <a:lnSpc>
                <a:spcPct val="80000"/>
              </a:lnSpc>
              <a:spcBef>
                <a:spcPts val="481"/>
              </a:spcBef>
              <a:spcAft>
                <a:spcPts val="0"/>
              </a:spcAft>
              <a:buClr>
                <a:schemeClr val="dk1"/>
              </a:buClr>
              <a:buSzPts val="2405"/>
              <a:buChar char="•"/>
            </a:pPr>
            <a:r>
              <a:rPr lang="en-IN" sz="2405"/>
              <a:t>For message encryption, </a:t>
            </a:r>
            <a:r>
              <a:rPr b="1" lang="en-IN" sz="2405"/>
              <a:t>three-key triple DES (tripleDES) </a:t>
            </a:r>
            <a:r>
              <a:rPr lang="en-IN" sz="2405"/>
              <a:t>is recommended, but compliant implementations must support 40-bit RC2. </a:t>
            </a:r>
            <a:endParaRPr/>
          </a:p>
          <a:p>
            <a:pPr indent="-342900" lvl="0" marL="342900" rtl="0" algn="just">
              <a:lnSpc>
                <a:spcPct val="80000"/>
              </a:lnSpc>
              <a:spcBef>
                <a:spcPts val="481"/>
              </a:spcBef>
              <a:spcAft>
                <a:spcPts val="0"/>
              </a:spcAft>
              <a:buClr>
                <a:schemeClr val="dk1"/>
              </a:buClr>
              <a:buSzPts val="2405"/>
              <a:buChar char="•"/>
            </a:pPr>
            <a:r>
              <a:rPr lang="en-IN" sz="2405"/>
              <a:t>S/MIME uses </a:t>
            </a:r>
            <a:r>
              <a:rPr b="1" lang="en-IN" sz="2405"/>
              <a:t>public-key certificates</a:t>
            </a:r>
            <a:r>
              <a:rPr lang="en-IN" sz="2405"/>
              <a:t> that conform to version 3 of X.509.</a:t>
            </a:r>
            <a:endParaRPr/>
          </a:p>
          <a:p>
            <a:pPr indent="0" lvl="0" marL="0" rtl="0" algn="just">
              <a:lnSpc>
                <a:spcPct val="80000"/>
              </a:lnSpc>
              <a:spcBef>
                <a:spcPts val="208"/>
              </a:spcBef>
              <a:spcAft>
                <a:spcPts val="0"/>
              </a:spcAft>
              <a:buClr>
                <a:schemeClr val="dk1"/>
              </a:buClr>
              <a:buSzPts val="1040"/>
              <a:buNone/>
            </a:pPr>
            <a:r>
              <a:t/>
            </a:r>
            <a:endParaRPr sz="1040"/>
          </a:p>
          <a:p>
            <a:pPr indent="0" lvl="0" marL="0" rtl="0" algn="just">
              <a:lnSpc>
                <a:spcPct val="80000"/>
              </a:lnSpc>
              <a:spcBef>
                <a:spcPts val="208"/>
              </a:spcBef>
              <a:spcAft>
                <a:spcPts val="0"/>
              </a:spcAft>
              <a:buClr>
                <a:schemeClr val="dk1"/>
              </a:buClr>
              <a:buSzPts val="1040"/>
              <a:buNone/>
            </a:pPr>
            <a:r>
              <a:rPr lang="en-IN" sz="1040"/>
              <a:t> </a:t>
            </a:r>
            <a:br>
              <a:rPr lang="en-IN" sz="1040"/>
            </a:br>
            <a:endParaRPr sz="1040"/>
          </a:p>
          <a:p>
            <a:pPr indent="0" lvl="0" marL="0" rtl="0" algn="just">
              <a:lnSpc>
                <a:spcPct val="80000"/>
              </a:lnSpc>
              <a:spcBef>
                <a:spcPts val="208"/>
              </a:spcBef>
              <a:spcAft>
                <a:spcPts val="0"/>
              </a:spcAft>
              <a:buClr>
                <a:schemeClr val="dk1"/>
              </a:buClr>
              <a:buSzPts val="1040"/>
              <a:buNone/>
            </a:pPr>
            <a:br>
              <a:rPr lang="en-IN" sz="1040"/>
            </a:br>
            <a:br>
              <a:rPr lang="en-IN" sz="1040"/>
            </a:br>
            <a:endParaRPr sz="104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Web Security</a:t>
            </a:r>
            <a:endParaRPr b="1"/>
          </a:p>
        </p:txBody>
      </p:sp>
      <p:sp>
        <p:nvSpPr>
          <p:cNvPr id="241" name="Google Shape;241;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lnSpc>
                <a:spcPct val="80000"/>
              </a:lnSpc>
              <a:spcBef>
                <a:spcPts val="0"/>
              </a:spcBef>
              <a:spcAft>
                <a:spcPts val="0"/>
              </a:spcAft>
              <a:buClr>
                <a:schemeClr val="dk1"/>
              </a:buClr>
              <a:buSzPts val="2960"/>
              <a:buChar char="•"/>
            </a:pPr>
            <a:r>
              <a:rPr b="1" lang="en-IN" sz="2960"/>
              <a:t>Secure Socket Layer (SSL) </a:t>
            </a:r>
            <a:r>
              <a:rPr lang="en-IN" sz="2960"/>
              <a:t>provide security to the data that is transferred between web browser and server. </a:t>
            </a:r>
            <a:endParaRPr/>
          </a:p>
          <a:p>
            <a:pPr indent="-342900" lvl="0" marL="342900" rtl="0" algn="just">
              <a:lnSpc>
                <a:spcPct val="80000"/>
              </a:lnSpc>
              <a:spcBef>
                <a:spcPts val="592"/>
              </a:spcBef>
              <a:spcAft>
                <a:spcPts val="0"/>
              </a:spcAft>
              <a:buClr>
                <a:schemeClr val="dk1"/>
              </a:buClr>
              <a:buSzPts val="2960"/>
              <a:buChar char="•"/>
            </a:pPr>
            <a:r>
              <a:rPr lang="en-IN" sz="2960"/>
              <a:t>SSL encrypt the link between a web server and a browser which ensures that all data passed between them remain private and free from attack.</a:t>
            </a:r>
            <a:endParaRPr/>
          </a:p>
          <a:p>
            <a:pPr indent="-342900" lvl="0" marL="342900" rtl="0" algn="just">
              <a:lnSpc>
                <a:spcPct val="80000"/>
              </a:lnSpc>
              <a:spcBef>
                <a:spcPts val="592"/>
              </a:spcBef>
              <a:spcAft>
                <a:spcPts val="0"/>
              </a:spcAft>
              <a:buClr>
                <a:schemeClr val="dk1"/>
              </a:buClr>
              <a:buSzPts val="2960"/>
              <a:buChar char="•"/>
            </a:pPr>
            <a:r>
              <a:rPr lang="en-IN" sz="2960"/>
              <a:t>SSL is designed to make use of </a:t>
            </a:r>
            <a:r>
              <a:rPr b="1" lang="en-IN" sz="2960"/>
              <a:t>TCP</a:t>
            </a:r>
            <a:r>
              <a:rPr lang="en-IN" sz="2960"/>
              <a:t> to provide a </a:t>
            </a:r>
            <a:r>
              <a:rPr b="1" lang="en-IN" sz="2960"/>
              <a:t>reliable end-to-end secure service</a:t>
            </a:r>
            <a:r>
              <a:rPr lang="en-IN" sz="2960"/>
              <a:t>.</a:t>
            </a:r>
            <a:endParaRPr/>
          </a:p>
          <a:p>
            <a:pPr indent="0" lvl="0" marL="0" rtl="0" algn="just">
              <a:lnSpc>
                <a:spcPct val="80000"/>
              </a:lnSpc>
              <a:spcBef>
                <a:spcPts val="592"/>
              </a:spcBef>
              <a:spcAft>
                <a:spcPts val="0"/>
              </a:spcAft>
              <a:buClr>
                <a:schemeClr val="dk1"/>
              </a:buClr>
              <a:buSzPts val="2960"/>
              <a:buNone/>
            </a:pPr>
            <a:r>
              <a:rPr lang="en-IN" sz="2960"/>
              <a:t> </a:t>
            </a:r>
            <a:br>
              <a:rPr lang="en-IN" sz="2960"/>
            </a:br>
            <a:endParaRPr sz="2960"/>
          </a:p>
          <a:p>
            <a:pPr indent="-154940" lvl="0" marL="342900" rtl="0" algn="l">
              <a:lnSpc>
                <a:spcPct val="80000"/>
              </a:lnSpc>
              <a:spcBef>
                <a:spcPts val="592"/>
              </a:spcBef>
              <a:spcAft>
                <a:spcPts val="0"/>
              </a:spcAft>
              <a:buClr>
                <a:schemeClr val="dk1"/>
              </a:buClr>
              <a:buSzPts val="2960"/>
              <a:buNone/>
            </a:pPr>
            <a:r>
              <a:t/>
            </a:r>
            <a:endParaRPr sz="296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6"/>
          <p:cNvSpPr txBox="1"/>
          <p:nvPr>
            <p:ph type="title"/>
          </p:nvPr>
        </p:nvSpPr>
        <p:spPr>
          <a:xfrm>
            <a:off x="457200" y="4572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b="1" lang="en-IN" sz="3959"/>
              <a:t>Secure Socket Layer Protocols</a:t>
            </a:r>
            <a:br>
              <a:rPr lang="en-IN" sz="3959"/>
            </a:br>
            <a:endParaRPr sz="3959"/>
          </a:p>
        </p:txBody>
      </p:sp>
      <p:sp>
        <p:nvSpPr>
          <p:cNvPr id="247" name="Google Shape;247;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IN"/>
              <a:t>SSL record protocol</a:t>
            </a:r>
            <a:endParaRPr/>
          </a:p>
          <a:p>
            <a:pPr indent="-342900" lvl="0" marL="342900" rtl="0" algn="l">
              <a:spcBef>
                <a:spcPts val="640"/>
              </a:spcBef>
              <a:spcAft>
                <a:spcPts val="0"/>
              </a:spcAft>
              <a:buClr>
                <a:schemeClr val="dk1"/>
              </a:buClr>
              <a:buSzPts val="3200"/>
              <a:buChar char="•"/>
            </a:pPr>
            <a:r>
              <a:rPr lang="en-IN"/>
              <a:t>Handshake protocol</a:t>
            </a:r>
            <a:endParaRPr/>
          </a:p>
          <a:p>
            <a:pPr indent="-342900" lvl="0" marL="342900" rtl="0" algn="l">
              <a:spcBef>
                <a:spcPts val="640"/>
              </a:spcBef>
              <a:spcAft>
                <a:spcPts val="0"/>
              </a:spcAft>
              <a:buClr>
                <a:schemeClr val="dk1"/>
              </a:buClr>
              <a:buSzPts val="3200"/>
              <a:buChar char="•"/>
            </a:pPr>
            <a:r>
              <a:rPr lang="en-IN"/>
              <a:t>Change-cipher spec protocol</a:t>
            </a:r>
            <a:endParaRPr/>
          </a:p>
          <a:p>
            <a:pPr indent="-342900" lvl="0" marL="342900" rtl="0" algn="l">
              <a:spcBef>
                <a:spcPts val="640"/>
              </a:spcBef>
              <a:spcAft>
                <a:spcPts val="0"/>
              </a:spcAft>
              <a:buClr>
                <a:schemeClr val="dk1"/>
              </a:buClr>
              <a:buSzPts val="3200"/>
              <a:buChar char="•"/>
            </a:pPr>
            <a:r>
              <a:rPr lang="en-IN"/>
              <a:t>Alert protocol</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97" name="Google Shape;9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IN"/>
              <a:t>IP Security - IPSec - Covered</a:t>
            </a:r>
            <a:endParaRPr/>
          </a:p>
          <a:p>
            <a:pPr indent="-342900" lvl="0" marL="342900" rtl="0" algn="l">
              <a:spcBef>
                <a:spcPts val="640"/>
              </a:spcBef>
              <a:spcAft>
                <a:spcPts val="0"/>
              </a:spcAft>
              <a:buClr>
                <a:schemeClr val="dk1"/>
              </a:buClr>
              <a:buSzPts val="3200"/>
              <a:buChar char="•"/>
            </a:pPr>
            <a:r>
              <a:rPr b="1" lang="en-IN"/>
              <a:t>E-mail Security(PGP,S/MIME)</a:t>
            </a:r>
            <a:endParaRPr/>
          </a:p>
          <a:p>
            <a:pPr indent="-342900" lvl="0" marL="342900" rtl="0" algn="l">
              <a:spcBef>
                <a:spcPts val="640"/>
              </a:spcBef>
              <a:spcAft>
                <a:spcPts val="0"/>
              </a:spcAft>
              <a:buClr>
                <a:schemeClr val="dk1"/>
              </a:buClr>
              <a:buSzPts val="3200"/>
              <a:buChar char="•"/>
            </a:pPr>
            <a:r>
              <a:rPr b="1" lang="en-IN"/>
              <a:t>Web Security(SET, SSL,TLS)</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SSL Protocol Stack</a:t>
            </a:r>
            <a:endParaRPr b="1"/>
          </a:p>
        </p:txBody>
      </p:sp>
      <p:pic>
        <p:nvPicPr>
          <p:cNvPr id="253" name="Google Shape;253;p27"/>
          <p:cNvPicPr preferRelativeResize="0"/>
          <p:nvPr/>
        </p:nvPicPr>
        <p:blipFill rotWithShape="1">
          <a:blip r:embed="rId3">
            <a:alphaModFix/>
          </a:blip>
          <a:srcRect b="0" l="0" r="0" t="0"/>
          <a:stretch/>
        </p:blipFill>
        <p:spPr>
          <a:xfrm>
            <a:off x="1385120" y="1752600"/>
            <a:ext cx="6629400" cy="424281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8"/>
          <p:cNvSpPr txBox="1"/>
          <p:nvPr>
            <p:ph idx="1" type="body"/>
          </p:nvPr>
        </p:nvSpPr>
        <p:spPr>
          <a:xfrm>
            <a:off x="152400" y="457200"/>
            <a:ext cx="8839200" cy="6248400"/>
          </a:xfrm>
          <a:prstGeom prst="rect">
            <a:avLst/>
          </a:prstGeom>
          <a:noFill/>
          <a:ln>
            <a:noFill/>
          </a:ln>
        </p:spPr>
        <p:txBody>
          <a:bodyPr anchorCtr="0" anchor="t" bIns="45700" lIns="91425" spcFirstLastPara="1" rIns="91425" wrap="square" tIns="45700">
            <a:normAutofit/>
          </a:bodyPr>
          <a:lstStyle/>
          <a:p>
            <a:pPr indent="0" lvl="0" marL="0" rtl="0" algn="just">
              <a:lnSpc>
                <a:spcPct val="80000"/>
              </a:lnSpc>
              <a:spcBef>
                <a:spcPts val="0"/>
              </a:spcBef>
              <a:spcAft>
                <a:spcPts val="0"/>
              </a:spcAft>
              <a:buClr>
                <a:schemeClr val="dk1"/>
              </a:buClr>
              <a:buSzPts val="2960"/>
              <a:buNone/>
            </a:pPr>
            <a:r>
              <a:rPr lang="en-IN" sz="2960"/>
              <a:t>Two important SSL concepts are the </a:t>
            </a:r>
            <a:r>
              <a:rPr b="1" lang="en-IN" sz="2960"/>
              <a:t>SSL session </a:t>
            </a:r>
            <a:r>
              <a:rPr lang="en-IN" sz="2960"/>
              <a:t>and the </a:t>
            </a:r>
            <a:r>
              <a:rPr b="1" lang="en-IN" sz="2960"/>
              <a:t>SSL connection</a:t>
            </a:r>
            <a:r>
              <a:rPr lang="en-IN" sz="2960"/>
              <a:t>, which are defined in the specification as follows:</a:t>
            </a:r>
            <a:endParaRPr/>
          </a:p>
          <a:p>
            <a:pPr indent="0" lvl="0" marL="0" rtl="0" algn="just">
              <a:lnSpc>
                <a:spcPct val="80000"/>
              </a:lnSpc>
              <a:spcBef>
                <a:spcPts val="592"/>
              </a:spcBef>
              <a:spcAft>
                <a:spcPts val="0"/>
              </a:spcAft>
              <a:buClr>
                <a:schemeClr val="dk1"/>
              </a:buClr>
              <a:buSzPts val="2960"/>
              <a:buNone/>
            </a:pPr>
            <a:r>
              <a:rPr b="1" lang="en-IN" sz="2960"/>
              <a:t>Connection: </a:t>
            </a:r>
            <a:r>
              <a:rPr lang="en-IN" sz="2960"/>
              <a:t>A connection is a </a:t>
            </a:r>
            <a:r>
              <a:rPr b="1" lang="en-IN" sz="2960"/>
              <a:t>transport</a:t>
            </a:r>
            <a:r>
              <a:rPr lang="en-IN" sz="2960"/>
              <a:t> (in the OSI layering model definition) that </a:t>
            </a:r>
            <a:r>
              <a:rPr b="1" lang="en-IN" sz="2960"/>
              <a:t>provides a suitable type of service</a:t>
            </a:r>
            <a:r>
              <a:rPr lang="en-IN" sz="2960"/>
              <a:t>. For SSL, such connections are peer-to-peer relationships. The connections are transient. </a:t>
            </a:r>
            <a:r>
              <a:rPr b="1" lang="en-IN" sz="2960"/>
              <a:t>Every connection is associated with one session</a:t>
            </a:r>
            <a:r>
              <a:rPr lang="en-IN" sz="2960"/>
              <a:t>.</a:t>
            </a:r>
            <a:endParaRPr/>
          </a:p>
          <a:p>
            <a:pPr indent="0" lvl="0" marL="0" rtl="0" algn="just">
              <a:lnSpc>
                <a:spcPct val="80000"/>
              </a:lnSpc>
              <a:spcBef>
                <a:spcPts val="592"/>
              </a:spcBef>
              <a:spcAft>
                <a:spcPts val="0"/>
              </a:spcAft>
              <a:buClr>
                <a:schemeClr val="dk1"/>
              </a:buClr>
              <a:buSzPts val="2960"/>
              <a:buNone/>
            </a:pPr>
            <a:r>
              <a:rPr b="1" lang="en-IN" sz="2960"/>
              <a:t>Session: </a:t>
            </a:r>
            <a:r>
              <a:rPr lang="en-IN" sz="2960"/>
              <a:t>An SSL session is an </a:t>
            </a:r>
            <a:r>
              <a:rPr b="1" lang="en-IN" sz="2960"/>
              <a:t>association between a client and a server</a:t>
            </a:r>
            <a:r>
              <a:rPr lang="en-IN" sz="2960"/>
              <a:t>. Sessions are </a:t>
            </a:r>
            <a:r>
              <a:rPr b="1" lang="en-IN" sz="2960"/>
              <a:t>created by the Handshake Protocol</a:t>
            </a:r>
            <a:r>
              <a:rPr lang="en-IN" sz="2960"/>
              <a:t>. Sessions define a set of  cryptographic security parameters, which can be shared among multiple connections. Sessions are used to avoid the expensive negotiation of new security parameters for each connection.</a:t>
            </a:r>
            <a:endParaRPr/>
          </a:p>
          <a:p>
            <a:pPr indent="0" lvl="0" marL="0" rtl="0" algn="just">
              <a:lnSpc>
                <a:spcPct val="80000"/>
              </a:lnSpc>
              <a:spcBef>
                <a:spcPts val="592"/>
              </a:spcBef>
              <a:spcAft>
                <a:spcPts val="0"/>
              </a:spcAft>
              <a:buClr>
                <a:schemeClr val="dk1"/>
              </a:buClr>
              <a:buSzPts val="2960"/>
              <a:buNone/>
            </a:pPr>
            <a:r>
              <a:rPr lang="en-IN" sz="2960"/>
              <a:t> </a:t>
            </a:r>
            <a:endParaRPr sz="296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SSL Record Protocol</a:t>
            </a:r>
            <a:endParaRPr/>
          </a:p>
        </p:txBody>
      </p:sp>
      <p:sp>
        <p:nvSpPr>
          <p:cNvPr id="264" name="Google Shape;264;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960"/>
              <a:buNone/>
            </a:pPr>
            <a:r>
              <a:rPr lang="en-IN" sz="2960"/>
              <a:t>The SSL Record Protocol provides two services for SSL connections:</a:t>
            </a:r>
            <a:endParaRPr/>
          </a:p>
          <a:p>
            <a:pPr indent="0" lvl="0" marL="0" rtl="0" algn="just">
              <a:lnSpc>
                <a:spcPct val="90000"/>
              </a:lnSpc>
              <a:spcBef>
                <a:spcPts val="592"/>
              </a:spcBef>
              <a:spcAft>
                <a:spcPts val="0"/>
              </a:spcAft>
              <a:buClr>
                <a:schemeClr val="dk1"/>
              </a:buClr>
              <a:buSzPts val="2960"/>
              <a:buNone/>
            </a:pPr>
            <a:r>
              <a:rPr b="1" lang="en-IN" sz="2960"/>
              <a:t>Confidentiality: </a:t>
            </a:r>
            <a:r>
              <a:rPr lang="en-IN" sz="2960"/>
              <a:t>The Handshake Protocol defines a shared secret key that is used for conventional encryption of SSL payloads.</a:t>
            </a:r>
            <a:endParaRPr/>
          </a:p>
          <a:p>
            <a:pPr indent="0" lvl="0" marL="0" rtl="0" algn="just">
              <a:lnSpc>
                <a:spcPct val="90000"/>
              </a:lnSpc>
              <a:spcBef>
                <a:spcPts val="592"/>
              </a:spcBef>
              <a:spcAft>
                <a:spcPts val="0"/>
              </a:spcAft>
              <a:buClr>
                <a:schemeClr val="dk1"/>
              </a:buClr>
              <a:buSzPts val="2960"/>
              <a:buNone/>
            </a:pPr>
            <a:r>
              <a:rPr b="1" lang="en-IN" sz="2960"/>
              <a:t>Message Integrity: </a:t>
            </a:r>
            <a:r>
              <a:rPr lang="en-IN" sz="2960"/>
              <a:t>The Handshake Protocol also defines a shared secret key that is used to form a message authentication code (MAC). </a:t>
            </a:r>
            <a:endParaRPr/>
          </a:p>
          <a:p>
            <a:pPr indent="0" lvl="0" marL="0" rtl="0" algn="just">
              <a:lnSpc>
                <a:spcPct val="90000"/>
              </a:lnSpc>
              <a:spcBef>
                <a:spcPts val="592"/>
              </a:spcBef>
              <a:spcAft>
                <a:spcPts val="0"/>
              </a:spcAft>
              <a:buClr>
                <a:schemeClr val="dk1"/>
              </a:buClr>
              <a:buSzPts val="2960"/>
              <a:buNone/>
            </a:pPr>
            <a:br>
              <a:rPr lang="en-IN" sz="2960"/>
            </a:br>
            <a:endParaRPr sz="296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30"/>
          <p:cNvPicPr preferRelativeResize="0"/>
          <p:nvPr/>
        </p:nvPicPr>
        <p:blipFill rotWithShape="1">
          <a:blip r:embed="rId3">
            <a:alphaModFix/>
          </a:blip>
          <a:srcRect b="0" l="0" r="0" t="0"/>
          <a:stretch/>
        </p:blipFill>
        <p:spPr>
          <a:xfrm>
            <a:off x="838200" y="304800"/>
            <a:ext cx="7391400" cy="4686148"/>
          </a:xfrm>
          <a:prstGeom prst="rect">
            <a:avLst/>
          </a:prstGeom>
          <a:noFill/>
          <a:ln>
            <a:noFill/>
          </a:ln>
        </p:spPr>
      </p:pic>
      <p:sp>
        <p:nvSpPr>
          <p:cNvPr id="270" name="Google Shape;270;p30"/>
          <p:cNvSpPr/>
          <p:nvPr/>
        </p:nvSpPr>
        <p:spPr>
          <a:xfrm>
            <a:off x="190500" y="5257800"/>
            <a:ext cx="8686799"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IN" sz="1800" u="none" cap="none" strike="noStrike">
                <a:solidFill>
                  <a:schemeClr val="dk1"/>
                </a:solidFill>
                <a:latin typeface="Calibri"/>
                <a:ea typeface="Calibri"/>
                <a:cs typeface="Calibri"/>
                <a:sym typeface="Calibri"/>
              </a:rPr>
              <a:t>The Record Protocol takes an application message to be transmitted, </a:t>
            </a:r>
            <a:r>
              <a:rPr b="1" i="0" lang="en-IN" sz="1800" u="none" cap="none" strike="noStrike">
                <a:solidFill>
                  <a:schemeClr val="dk1"/>
                </a:solidFill>
                <a:latin typeface="Calibri"/>
                <a:ea typeface="Calibri"/>
                <a:cs typeface="Calibri"/>
                <a:sym typeface="Calibri"/>
              </a:rPr>
              <a:t>fragments</a:t>
            </a:r>
            <a:r>
              <a:rPr b="0" i="0" lang="en-IN" sz="1800" u="none" cap="none" strike="noStrike">
                <a:solidFill>
                  <a:schemeClr val="dk1"/>
                </a:solidFill>
                <a:latin typeface="Calibri"/>
                <a:ea typeface="Calibri"/>
                <a:cs typeface="Calibri"/>
                <a:sym typeface="Calibri"/>
              </a:rPr>
              <a:t> the data into manageable blocks, optionally </a:t>
            </a:r>
            <a:r>
              <a:rPr b="1" i="0" lang="en-IN" sz="1800" u="none" cap="none" strike="noStrike">
                <a:solidFill>
                  <a:schemeClr val="dk1"/>
                </a:solidFill>
                <a:latin typeface="Calibri"/>
                <a:ea typeface="Calibri"/>
                <a:cs typeface="Calibri"/>
                <a:sym typeface="Calibri"/>
              </a:rPr>
              <a:t>compresse</a:t>
            </a:r>
            <a:r>
              <a:rPr b="0" i="0" lang="en-IN" sz="1800" u="none" cap="none" strike="noStrike">
                <a:solidFill>
                  <a:schemeClr val="dk1"/>
                </a:solidFill>
                <a:latin typeface="Calibri"/>
                <a:ea typeface="Calibri"/>
                <a:cs typeface="Calibri"/>
                <a:sym typeface="Calibri"/>
              </a:rPr>
              <a:t>s the data, applies a </a:t>
            </a:r>
            <a:r>
              <a:rPr b="1" i="0" lang="en-IN" sz="1800" u="none" cap="none" strike="noStrike">
                <a:solidFill>
                  <a:schemeClr val="dk1"/>
                </a:solidFill>
                <a:latin typeface="Calibri"/>
                <a:ea typeface="Calibri"/>
                <a:cs typeface="Calibri"/>
                <a:sym typeface="Calibri"/>
              </a:rPr>
              <a:t>MAC</a:t>
            </a:r>
            <a:r>
              <a:rPr b="0" i="0" lang="en-IN" sz="1800" u="none" cap="none" strike="noStrike">
                <a:solidFill>
                  <a:schemeClr val="dk1"/>
                </a:solidFill>
                <a:latin typeface="Calibri"/>
                <a:ea typeface="Calibri"/>
                <a:cs typeface="Calibri"/>
                <a:sym typeface="Calibri"/>
              </a:rPr>
              <a:t>, </a:t>
            </a:r>
            <a:r>
              <a:rPr b="1" i="0" lang="en-IN" sz="1800" u="none" cap="none" strike="noStrike">
                <a:solidFill>
                  <a:schemeClr val="dk1"/>
                </a:solidFill>
                <a:latin typeface="Calibri"/>
                <a:ea typeface="Calibri"/>
                <a:cs typeface="Calibri"/>
                <a:sym typeface="Calibri"/>
              </a:rPr>
              <a:t>encrypts</a:t>
            </a:r>
            <a:r>
              <a:rPr b="0" i="0" lang="en-IN" sz="1800" u="none" cap="none" strike="noStrike">
                <a:solidFill>
                  <a:schemeClr val="dk1"/>
                </a:solidFill>
                <a:latin typeface="Calibri"/>
                <a:ea typeface="Calibri"/>
                <a:cs typeface="Calibri"/>
                <a:sym typeface="Calibri"/>
              </a:rPr>
              <a:t>, adds a </a:t>
            </a:r>
            <a:r>
              <a:rPr b="1" i="0" lang="en-IN" sz="1800" u="none" cap="none" strike="noStrike">
                <a:solidFill>
                  <a:schemeClr val="dk1"/>
                </a:solidFill>
                <a:latin typeface="Calibri"/>
                <a:ea typeface="Calibri"/>
                <a:cs typeface="Calibri"/>
                <a:sym typeface="Calibri"/>
              </a:rPr>
              <a:t>header</a:t>
            </a:r>
            <a:r>
              <a:rPr b="0" i="0" lang="en-IN" sz="1800" u="none" cap="none" strike="noStrike">
                <a:solidFill>
                  <a:schemeClr val="dk1"/>
                </a:solidFill>
                <a:latin typeface="Calibri"/>
                <a:ea typeface="Calibri"/>
                <a:cs typeface="Calibri"/>
                <a:sym typeface="Calibri"/>
              </a:rPr>
              <a:t>, and transmits the resulting unit in a TCP segment. Received data are decrypted, verified, decompressed, and reassembled and then delivered to higher-level users. </a:t>
            </a:r>
            <a:br>
              <a:rPr b="0" i="0" lang="en-IN"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76" name="Google Shape;276;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lnSpc>
                <a:spcPct val="80000"/>
              </a:lnSpc>
              <a:spcBef>
                <a:spcPts val="0"/>
              </a:spcBef>
              <a:spcAft>
                <a:spcPts val="0"/>
              </a:spcAft>
              <a:buClr>
                <a:schemeClr val="dk1"/>
              </a:buClr>
              <a:buSzPts val="2720"/>
              <a:buNone/>
            </a:pPr>
            <a:r>
              <a:rPr lang="en-IN" sz="2720"/>
              <a:t>The final step of SSL Record Protocol processing is to prepend a header, consisting of the following fields:</a:t>
            </a:r>
            <a:endParaRPr/>
          </a:p>
          <a:p>
            <a:pPr indent="-342900" lvl="0" marL="342900" rtl="0" algn="just">
              <a:lnSpc>
                <a:spcPct val="80000"/>
              </a:lnSpc>
              <a:spcBef>
                <a:spcPts val="544"/>
              </a:spcBef>
              <a:spcAft>
                <a:spcPts val="0"/>
              </a:spcAft>
              <a:buClr>
                <a:schemeClr val="dk1"/>
              </a:buClr>
              <a:buSzPts val="2720"/>
              <a:buChar char="•"/>
            </a:pPr>
            <a:r>
              <a:rPr b="1" lang="en-IN" sz="2720"/>
              <a:t>Content Type (8 bits): </a:t>
            </a:r>
            <a:r>
              <a:rPr lang="en-IN" sz="2720"/>
              <a:t>The higher layer protocol used to process the enclosed fragment.</a:t>
            </a:r>
            <a:endParaRPr/>
          </a:p>
          <a:p>
            <a:pPr indent="-342900" lvl="0" marL="342900" rtl="0" algn="just">
              <a:lnSpc>
                <a:spcPct val="80000"/>
              </a:lnSpc>
              <a:spcBef>
                <a:spcPts val="544"/>
              </a:spcBef>
              <a:spcAft>
                <a:spcPts val="0"/>
              </a:spcAft>
              <a:buClr>
                <a:schemeClr val="dk1"/>
              </a:buClr>
              <a:buSzPts val="2720"/>
              <a:buChar char="•"/>
            </a:pPr>
            <a:r>
              <a:rPr b="1" lang="en-IN" sz="2720"/>
              <a:t>Major Version (8 bits): </a:t>
            </a:r>
            <a:r>
              <a:rPr lang="en-IN" sz="2720"/>
              <a:t>Indicates major version of SSL in use. For SSLv3, the value is 3.</a:t>
            </a:r>
            <a:endParaRPr sz="2720"/>
          </a:p>
          <a:p>
            <a:pPr indent="-342900" lvl="0" marL="342900" rtl="0" algn="just">
              <a:lnSpc>
                <a:spcPct val="80000"/>
              </a:lnSpc>
              <a:spcBef>
                <a:spcPts val="544"/>
              </a:spcBef>
              <a:spcAft>
                <a:spcPts val="0"/>
              </a:spcAft>
              <a:buClr>
                <a:schemeClr val="dk1"/>
              </a:buClr>
              <a:buSzPts val="2720"/>
              <a:buChar char="•"/>
            </a:pPr>
            <a:r>
              <a:rPr b="1" lang="en-IN" sz="2720"/>
              <a:t>Minor Version (8 bits): </a:t>
            </a:r>
            <a:r>
              <a:rPr lang="en-IN" sz="2720"/>
              <a:t>Indicates minor version in use. For SSLv3, the value is 0.</a:t>
            </a:r>
            <a:endParaRPr/>
          </a:p>
          <a:p>
            <a:pPr indent="-342900" lvl="0" marL="342900" rtl="0" algn="just">
              <a:lnSpc>
                <a:spcPct val="80000"/>
              </a:lnSpc>
              <a:spcBef>
                <a:spcPts val="544"/>
              </a:spcBef>
              <a:spcAft>
                <a:spcPts val="0"/>
              </a:spcAft>
              <a:buClr>
                <a:schemeClr val="dk1"/>
              </a:buClr>
              <a:buSzPts val="2720"/>
              <a:buChar char="•"/>
            </a:pPr>
            <a:r>
              <a:rPr b="1" lang="en-IN" sz="2720"/>
              <a:t>Compressed Length (16 bits): </a:t>
            </a:r>
            <a:r>
              <a:rPr lang="en-IN" sz="2720"/>
              <a:t>The length in bytes of the plaintext fragment (or compressed fragment if compression is used). The maximum value is 2</a:t>
            </a:r>
            <a:r>
              <a:rPr baseline="30000" lang="en-IN" sz="2720"/>
              <a:t>14</a:t>
            </a:r>
            <a:r>
              <a:rPr lang="en-IN" sz="2720"/>
              <a:t> + 2048.</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282" name="Google Shape;282;p32"/>
          <p:cNvPicPr preferRelativeResize="0"/>
          <p:nvPr/>
        </p:nvPicPr>
        <p:blipFill rotWithShape="1">
          <a:blip r:embed="rId3">
            <a:alphaModFix/>
          </a:blip>
          <a:srcRect b="0" l="0" r="0" t="0"/>
          <a:stretch/>
        </p:blipFill>
        <p:spPr>
          <a:xfrm>
            <a:off x="1371600" y="1600200"/>
            <a:ext cx="5486400" cy="458114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Change Cipher Spec Protocol</a:t>
            </a:r>
            <a:endParaRPr/>
          </a:p>
        </p:txBody>
      </p:sp>
      <p:sp>
        <p:nvSpPr>
          <p:cNvPr id="288" name="Google Shape;288;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lnSpc>
                <a:spcPct val="80000"/>
              </a:lnSpc>
              <a:spcBef>
                <a:spcPts val="0"/>
              </a:spcBef>
              <a:spcAft>
                <a:spcPts val="0"/>
              </a:spcAft>
              <a:buClr>
                <a:schemeClr val="dk1"/>
              </a:buClr>
              <a:buSzPts val="2960"/>
              <a:buChar char="•"/>
            </a:pPr>
            <a:r>
              <a:rPr lang="en-IN" sz="2960"/>
              <a:t>The Change Cipher Spec Protocol is one of the three SSL-specific protocols that use the SSL Record Protocol, and it is the simplest. This protocol consists of a </a:t>
            </a:r>
            <a:r>
              <a:rPr b="1" lang="en-IN" sz="2960"/>
              <a:t>single message</a:t>
            </a:r>
            <a:r>
              <a:rPr lang="en-IN" sz="2960"/>
              <a:t>, which consists of a </a:t>
            </a:r>
            <a:r>
              <a:rPr b="1" lang="en-IN" sz="2960"/>
              <a:t>single byte with the value 1</a:t>
            </a:r>
            <a:r>
              <a:rPr lang="en-IN" sz="2960"/>
              <a:t>. The sole purpose of this message is to cause the </a:t>
            </a:r>
            <a:r>
              <a:rPr b="1" lang="en-IN" sz="2960"/>
              <a:t>pending state to be copied into the current state</a:t>
            </a:r>
            <a:r>
              <a:rPr lang="en-IN" sz="2960"/>
              <a:t>, which updates the cipher suite to be used on this connection. </a:t>
            </a:r>
            <a:endParaRPr sz="2960"/>
          </a:p>
          <a:p>
            <a:pPr indent="0" lvl="0" marL="0" rtl="0" algn="just">
              <a:lnSpc>
                <a:spcPct val="80000"/>
              </a:lnSpc>
              <a:spcBef>
                <a:spcPts val="592"/>
              </a:spcBef>
              <a:spcAft>
                <a:spcPts val="0"/>
              </a:spcAft>
              <a:buClr>
                <a:schemeClr val="dk1"/>
              </a:buClr>
              <a:buSzPts val="2960"/>
              <a:buNone/>
            </a:pPr>
            <a:br>
              <a:rPr lang="en-IN" sz="2960"/>
            </a:br>
            <a:endParaRPr sz="296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Alert Protocol</a:t>
            </a:r>
            <a:endParaRPr b="1"/>
          </a:p>
        </p:txBody>
      </p:sp>
      <p:sp>
        <p:nvSpPr>
          <p:cNvPr id="294" name="Google Shape;294;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lnSpc>
                <a:spcPct val="80000"/>
              </a:lnSpc>
              <a:spcBef>
                <a:spcPts val="0"/>
              </a:spcBef>
              <a:spcAft>
                <a:spcPts val="0"/>
              </a:spcAft>
              <a:buClr>
                <a:schemeClr val="dk1"/>
              </a:buClr>
              <a:buSzPts val="2480"/>
              <a:buChar char="•"/>
            </a:pPr>
            <a:r>
              <a:rPr lang="en-IN" sz="2480"/>
              <a:t>The Alert Protocol is used to convey </a:t>
            </a:r>
            <a:r>
              <a:rPr b="1" lang="en-IN" sz="2480"/>
              <a:t>SSL-related alerts to the peer entity</a:t>
            </a:r>
            <a:r>
              <a:rPr lang="en-IN" sz="2480"/>
              <a:t>. As with other applications that use SSL, </a:t>
            </a:r>
            <a:r>
              <a:rPr b="1" lang="en-IN" sz="2480"/>
              <a:t>alert messages are compressed and encrypted</a:t>
            </a:r>
            <a:r>
              <a:rPr lang="en-IN" sz="2480"/>
              <a:t>, as specified by the current state.</a:t>
            </a:r>
            <a:endParaRPr/>
          </a:p>
          <a:p>
            <a:pPr indent="-342900" lvl="0" marL="342900" rtl="0" algn="just">
              <a:lnSpc>
                <a:spcPct val="80000"/>
              </a:lnSpc>
              <a:spcBef>
                <a:spcPts val="496"/>
              </a:spcBef>
              <a:spcAft>
                <a:spcPts val="0"/>
              </a:spcAft>
              <a:buClr>
                <a:schemeClr val="dk1"/>
              </a:buClr>
              <a:buSzPts val="2480"/>
              <a:buChar char="•"/>
            </a:pPr>
            <a:r>
              <a:rPr lang="en-IN" sz="2480"/>
              <a:t>Each message in this protocol consists of </a:t>
            </a:r>
            <a:r>
              <a:rPr b="1" lang="en-IN" sz="2480"/>
              <a:t>two bytes</a:t>
            </a:r>
            <a:r>
              <a:rPr lang="en-IN" sz="2480"/>
              <a:t>. </a:t>
            </a:r>
            <a:endParaRPr/>
          </a:p>
          <a:p>
            <a:pPr indent="-342900" lvl="0" marL="342900" rtl="0" algn="just">
              <a:lnSpc>
                <a:spcPct val="80000"/>
              </a:lnSpc>
              <a:spcBef>
                <a:spcPts val="496"/>
              </a:spcBef>
              <a:spcAft>
                <a:spcPts val="0"/>
              </a:spcAft>
              <a:buClr>
                <a:schemeClr val="dk1"/>
              </a:buClr>
              <a:buSzPts val="2480"/>
              <a:buChar char="•"/>
            </a:pPr>
            <a:r>
              <a:rPr lang="en-IN" sz="2480"/>
              <a:t>The first byte takes the value </a:t>
            </a:r>
            <a:r>
              <a:rPr b="1" lang="en-IN" sz="2480"/>
              <a:t>warning(1) or fatal(2)</a:t>
            </a:r>
            <a:r>
              <a:rPr lang="en-IN" sz="2480"/>
              <a:t> to  convey the severity of the message. </a:t>
            </a:r>
            <a:endParaRPr sz="2480"/>
          </a:p>
          <a:p>
            <a:pPr indent="-342900" lvl="0" marL="342900" rtl="0" algn="just">
              <a:lnSpc>
                <a:spcPct val="80000"/>
              </a:lnSpc>
              <a:spcBef>
                <a:spcPts val="496"/>
              </a:spcBef>
              <a:spcAft>
                <a:spcPts val="0"/>
              </a:spcAft>
              <a:buClr>
                <a:schemeClr val="dk1"/>
              </a:buClr>
              <a:buSzPts val="2480"/>
              <a:buChar char="•"/>
            </a:pPr>
            <a:r>
              <a:rPr lang="en-IN" sz="2480"/>
              <a:t>If the level is </a:t>
            </a:r>
            <a:r>
              <a:rPr b="1" lang="en-IN" sz="2480"/>
              <a:t>fatal, SSL immediately terminates the connection</a:t>
            </a:r>
            <a:r>
              <a:rPr lang="en-IN" sz="2480"/>
              <a:t>. Other connections on the same session may continue, but no new connections on this session may be established. </a:t>
            </a:r>
            <a:endParaRPr sz="2480"/>
          </a:p>
          <a:p>
            <a:pPr indent="-342900" lvl="0" marL="342900" rtl="0" algn="just">
              <a:lnSpc>
                <a:spcPct val="80000"/>
              </a:lnSpc>
              <a:spcBef>
                <a:spcPts val="496"/>
              </a:spcBef>
              <a:spcAft>
                <a:spcPts val="0"/>
              </a:spcAft>
              <a:buClr>
                <a:schemeClr val="dk1"/>
              </a:buClr>
              <a:buSzPts val="2480"/>
              <a:buChar char="•"/>
            </a:pPr>
            <a:r>
              <a:rPr lang="en-IN" sz="2480"/>
              <a:t>The </a:t>
            </a:r>
            <a:r>
              <a:rPr b="1" lang="en-IN" sz="2480"/>
              <a:t>second byte contains a code </a:t>
            </a:r>
            <a:r>
              <a:rPr lang="en-IN" sz="2480"/>
              <a:t>that indicates the specific alert.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00" name="Google Shape;300;p35"/>
          <p:cNvSpPr txBox="1"/>
          <p:nvPr>
            <p:ph idx="1" type="body"/>
          </p:nvPr>
        </p:nvSpPr>
        <p:spPr>
          <a:xfrm>
            <a:off x="457200" y="1600200"/>
            <a:ext cx="8458200" cy="5029200"/>
          </a:xfrm>
          <a:prstGeom prst="rect">
            <a:avLst/>
          </a:prstGeom>
          <a:noFill/>
          <a:ln>
            <a:noFill/>
          </a:ln>
        </p:spPr>
        <p:txBody>
          <a:bodyPr anchorCtr="0" anchor="t" bIns="45700" lIns="91425" spcFirstLastPara="1" rIns="91425" wrap="square" tIns="45700">
            <a:normAutofit/>
          </a:bodyPr>
          <a:lstStyle/>
          <a:p>
            <a:pPr indent="0" lvl="0" marL="0" rtl="0" algn="just">
              <a:lnSpc>
                <a:spcPct val="80000"/>
              </a:lnSpc>
              <a:spcBef>
                <a:spcPts val="0"/>
              </a:spcBef>
              <a:spcAft>
                <a:spcPts val="0"/>
              </a:spcAft>
              <a:buClr>
                <a:schemeClr val="dk1"/>
              </a:buClr>
              <a:buSzPts val="2480"/>
              <a:buNone/>
            </a:pPr>
            <a:r>
              <a:rPr lang="en-IN" sz="2480"/>
              <a:t>First, we list those alerts that are always fatal (definitions from the SSL specification):</a:t>
            </a:r>
            <a:endParaRPr/>
          </a:p>
          <a:p>
            <a:pPr indent="0" lvl="0" marL="0" rtl="0" algn="just">
              <a:lnSpc>
                <a:spcPct val="80000"/>
              </a:lnSpc>
              <a:spcBef>
                <a:spcPts val="496"/>
              </a:spcBef>
              <a:spcAft>
                <a:spcPts val="0"/>
              </a:spcAft>
              <a:buClr>
                <a:schemeClr val="dk1"/>
              </a:buClr>
              <a:buSzPts val="2480"/>
              <a:buNone/>
            </a:pPr>
            <a:r>
              <a:rPr b="1" lang="en-IN" sz="2480"/>
              <a:t>unexpected_message: </a:t>
            </a:r>
            <a:r>
              <a:rPr lang="en-IN" sz="2480"/>
              <a:t>An inappropriate message was received.</a:t>
            </a:r>
            <a:br>
              <a:rPr lang="en-IN" sz="2480"/>
            </a:br>
            <a:r>
              <a:rPr b="1" lang="en-IN" sz="2480"/>
              <a:t>bad_record_mac: </a:t>
            </a:r>
            <a:r>
              <a:rPr lang="en-IN" sz="2480"/>
              <a:t>An incorrect MAC was received.</a:t>
            </a:r>
            <a:endParaRPr/>
          </a:p>
          <a:p>
            <a:pPr indent="0" lvl="0" marL="0" rtl="0" algn="just">
              <a:lnSpc>
                <a:spcPct val="80000"/>
              </a:lnSpc>
              <a:spcBef>
                <a:spcPts val="496"/>
              </a:spcBef>
              <a:spcAft>
                <a:spcPts val="0"/>
              </a:spcAft>
              <a:buClr>
                <a:schemeClr val="dk1"/>
              </a:buClr>
              <a:buSzPts val="2480"/>
              <a:buNone/>
            </a:pPr>
            <a:r>
              <a:rPr b="1" lang="en-IN" sz="2480"/>
              <a:t>decompression_failure: </a:t>
            </a:r>
            <a:r>
              <a:rPr lang="en-IN" sz="2480"/>
              <a:t>The decompression function received improper input (e.g., unable to decompress or decompress to greater than maximum allowable length).</a:t>
            </a:r>
            <a:endParaRPr/>
          </a:p>
          <a:p>
            <a:pPr indent="0" lvl="0" marL="0" rtl="0" algn="just">
              <a:lnSpc>
                <a:spcPct val="80000"/>
              </a:lnSpc>
              <a:spcBef>
                <a:spcPts val="496"/>
              </a:spcBef>
              <a:spcAft>
                <a:spcPts val="0"/>
              </a:spcAft>
              <a:buClr>
                <a:schemeClr val="dk1"/>
              </a:buClr>
              <a:buSzPts val="2480"/>
              <a:buNone/>
            </a:pPr>
            <a:r>
              <a:rPr b="1" lang="en-IN" sz="2480"/>
              <a:t>handshake_failure: </a:t>
            </a:r>
            <a:r>
              <a:rPr lang="en-IN" sz="2480"/>
              <a:t>Sender was unable to negotiate an acceptable set of security parameters given the options  available.</a:t>
            </a:r>
            <a:endParaRPr/>
          </a:p>
          <a:p>
            <a:pPr indent="0" lvl="0" marL="0" rtl="0" algn="just">
              <a:lnSpc>
                <a:spcPct val="80000"/>
              </a:lnSpc>
              <a:spcBef>
                <a:spcPts val="496"/>
              </a:spcBef>
              <a:spcAft>
                <a:spcPts val="0"/>
              </a:spcAft>
              <a:buClr>
                <a:schemeClr val="dk1"/>
              </a:buClr>
              <a:buSzPts val="2480"/>
              <a:buNone/>
            </a:pPr>
            <a:r>
              <a:rPr b="1" lang="en-IN" sz="2480"/>
              <a:t>illegal_parameter: </a:t>
            </a:r>
            <a:r>
              <a:rPr lang="en-IN" sz="2480"/>
              <a:t>A field in a handshake message was out of range or inconsistent with other fields. </a:t>
            </a:r>
            <a:endParaRPr sz="2480"/>
          </a:p>
          <a:p>
            <a:pPr indent="0" lvl="0" marL="0" rtl="0" algn="just">
              <a:lnSpc>
                <a:spcPct val="80000"/>
              </a:lnSpc>
              <a:spcBef>
                <a:spcPts val="496"/>
              </a:spcBef>
              <a:spcAft>
                <a:spcPts val="0"/>
              </a:spcAft>
              <a:buClr>
                <a:schemeClr val="dk1"/>
              </a:buClr>
              <a:buSzPts val="2480"/>
              <a:buNone/>
            </a:pPr>
            <a:br>
              <a:rPr lang="en-IN" sz="2480"/>
            </a:br>
            <a:endParaRPr sz="248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6"/>
          <p:cNvSpPr txBox="1"/>
          <p:nvPr>
            <p:ph idx="1" type="body"/>
          </p:nvPr>
        </p:nvSpPr>
        <p:spPr>
          <a:xfrm>
            <a:off x="457200" y="457200"/>
            <a:ext cx="8229600" cy="6400800"/>
          </a:xfrm>
          <a:prstGeom prst="rect">
            <a:avLst/>
          </a:prstGeom>
          <a:noFill/>
          <a:ln>
            <a:noFill/>
          </a:ln>
        </p:spPr>
        <p:txBody>
          <a:bodyPr anchorCtr="0" anchor="t" bIns="45700" lIns="91425" spcFirstLastPara="1" rIns="91425" wrap="square" tIns="45700">
            <a:normAutofit/>
          </a:bodyPr>
          <a:lstStyle/>
          <a:p>
            <a:pPr indent="0" lvl="0" marL="0" rtl="0" algn="just">
              <a:lnSpc>
                <a:spcPct val="80000"/>
              </a:lnSpc>
              <a:spcBef>
                <a:spcPts val="0"/>
              </a:spcBef>
              <a:spcAft>
                <a:spcPts val="0"/>
              </a:spcAft>
              <a:buClr>
                <a:schemeClr val="dk1"/>
              </a:buClr>
              <a:buSzPts val="2480"/>
              <a:buNone/>
            </a:pPr>
            <a:r>
              <a:rPr lang="en-IN" sz="2480"/>
              <a:t>The remainder of the alerts are the following:</a:t>
            </a:r>
            <a:endParaRPr/>
          </a:p>
          <a:p>
            <a:pPr indent="0" lvl="0" marL="0" rtl="0" algn="just">
              <a:lnSpc>
                <a:spcPct val="80000"/>
              </a:lnSpc>
              <a:spcBef>
                <a:spcPts val="496"/>
              </a:spcBef>
              <a:spcAft>
                <a:spcPts val="0"/>
              </a:spcAft>
              <a:buClr>
                <a:schemeClr val="dk1"/>
              </a:buClr>
              <a:buSzPts val="2480"/>
              <a:buNone/>
            </a:pPr>
            <a:r>
              <a:rPr b="1" lang="en-IN" sz="2480"/>
              <a:t>close_notify: </a:t>
            </a:r>
            <a:r>
              <a:rPr lang="en-IN" sz="2480"/>
              <a:t>Notifies the recipient that the sender will not send any more messages on this connection. Each party is required to send a close_notify alert before closing the write side of a connection.</a:t>
            </a:r>
            <a:endParaRPr/>
          </a:p>
          <a:p>
            <a:pPr indent="0" lvl="0" marL="0" rtl="0" algn="just">
              <a:lnSpc>
                <a:spcPct val="80000"/>
              </a:lnSpc>
              <a:spcBef>
                <a:spcPts val="496"/>
              </a:spcBef>
              <a:spcAft>
                <a:spcPts val="0"/>
              </a:spcAft>
              <a:buClr>
                <a:schemeClr val="dk1"/>
              </a:buClr>
              <a:buSzPts val="2480"/>
              <a:buNone/>
            </a:pPr>
            <a:r>
              <a:rPr b="1" lang="en-IN" sz="2480"/>
              <a:t>no_certificate: </a:t>
            </a:r>
            <a:r>
              <a:rPr lang="en-IN" sz="2480"/>
              <a:t>May be sent in response to a certificate request if no appropriate certificate is available.</a:t>
            </a:r>
            <a:endParaRPr/>
          </a:p>
          <a:p>
            <a:pPr indent="0" lvl="0" marL="0" rtl="0" algn="just">
              <a:lnSpc>
                <a:spcPct val="80000"/>
              </a:lnSpc>
              <a:spcBef>
                <a:spcPts val="496"/>
              </a:spcBef>
              <a:spcAft>
                <a:spcPts val="0"/>
              </a:spcAft>
              <a:buClr>
                <a:schemeClr val="dk1"/>
              </a:buClr>
              <a:buSzPts val="2480"/>
              <a:buNone/>
            </a:pPr>
            <a:r>
              <a:rPr b="1" lang="en-IN" sz="2480"/>
              <a:t>bad_certificate: </a:t>
            </a:r>
            <a:r>
              <a:rPr lang="en-IN" sz="2480"/>
              <a:t>A received certificate was corrupt (e.g., contained a signature that did notverify).</a:t>
            </a:r>
            <a:endParaRPr/>
          </a:p>
          <a:p>
            <a:pPr indent="0" lvl="0" marL="0" rtl="0" algn="just">
              <a:lnSpc>
                <a:spcPct val="80000"/>
              </a:lnSpc>
              <a:spcBef>
                <a:spcPts val="496"/>
              </a:spcBef>
              <a:spcAft>
                <a:spcPts val="0"/>
              </a:spcAft>
              <a:buClr>
                <a:schemeClr val="dk1"/>
              </a:buClr>
              <a:buSzPts val="2480"/>
              <a:buNone/>
            </a:pPr>
            <a:r>
              <a:rPr b="1" lang="en-IN" sz="2480"/>
              <a:t>unsupported_certificate: </a:t>
            </a:r>
            <a:r>
              <a:rPr lang="en-IN" sz="2480"/>
              <a:t>The type of the received certificate is not supported.</a:t>
            </a:r>
            <a:endParaRPr/>
          </a:p>
          <a:p>
            <a:pPr indent="0" lvl="0" marL="0" rtl="0" algn="just">
              <a:lnSpc>
                <a:spcPct val="80000"/>
              </a:lnSpc>
              <a:spcBef>
                <a:spcPts val="496"/>
              </a:spcBef>
              <a:spcAft>
                <a:spcPts val="0"/>
              </a:spcAft>
              <a:buClr>
                <a:schemeClr val="dk1"/>
              </a:buClr>
              <a:buSzPts val="2480"/>
              <a:buNone/>
            </a:pPr>
            <a:r>
              <a:rPr b="1" lang="en-IN" sz="2480"/>
              <a:t>certificate_revoked: </a:t>
            </a:r>
            <a:r>
              <a:rPr lang="en-IN" sz="2480"/>
              <a:t>A certificate has been revoked by its signer.</a:t>
            </a:r>
            <a:endParaRPr/>
          </a:p>
          <a:p>
            <a:pPr indent="0" lvl="0" marL="0" rtl="0" algn="just">
              <a:lnSpc>
                <a:spcPct val="80000"/>
              </a:lnSpc>
              <a:spcBef>
                <a:spcPts val="496"/>
              </a:spcBef>
              <a:spcAft>
                <a:spcPts val="0"/>
              </a:spcAft>
              <a:buClr>
                <a:schemeClr val="dk1"/>
              </a:buClr>
              <a:buSzPts val="2480"/>
              <a:buNone/>
            </a:pPr>
            <a:r>
              <a:rPr b="1" lang="en-IN" sz="2480"/>
              <a:t>certificate_expired: </a:t>
            </a:r>
            <a:r>
              <a:rPr lang="en-IN" sz="2480"/>
              <a:t>A certificate has expired.</a:t>
            </a:r>
            <a:endParaRPr/>
          </a:p>
          <a:p>
            <a:pPr indent="0" lvl="0" marL="0" rtl="0" algn="just">
              <a:lnSpc>
                <a:spcPct val="80000"/>
              </a:lnSpc>
              <a:spcBef>
                <a:spcPts val="496"/>
              </a:spcBef>
              <a:spcAft>
                <a:spcPts val="0"/>
              </a:spcAft>
              <a:buClr>
                <a:schemeClr val="dk1"/>
              </a:buClr>
              <a:buSzPts val="2480"/>
              <a:buNone/>
            </a:pPr>
            <a:r>
              <a:rPr b="1" lang="en-IN" sz="2480"/>
              <a:t>certificate_unknown: </a:t>
            </a:r>
            <a:r>
              <a:rPr lang="en-IN" sz="2480"/>
              <a:t>Some other unspecified issue arose in processing the certificate, rendering it unacceptable. </a:t>
            </a:r>
            <a:endParaRPr sz="2480"/>
          </a:p>
          <a:p>
            <a:pPr indent="0" lvl="0" marL="0" rtl="0" algn="just">
              <a:lnSpc>
                <a:spcPct val="80000"/>
              </a:lnSpc>
              <a:spcBef>
                <a:spcPts val="496"/>
              </a:spcBef>
              <a:spcAft>
                <a:spcPts val="0"/>
              </a:spcAft>
              <a:buClr>
                <a:schemeClr val="dk1"/>
              </a:buClr>
              <a:buSzPts val="2480"/>
              <a:buNone/>
            </a:pPr>
            <a:br>
              <a:rPr lang="en-IN" sz="2480"/>
            </a:br>
            <a:endParaRPr sz="248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IP Security</a:t>
            </a:r>
            <a:endParaRPr b="1"/>
          </a:p>
        </p:txBody>
      </p:sp>
      <p:sp>
        <p:nvSpPr>
          <p:cNvPr id="103" name="Google Shape;103;p4"/>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2720"/>
              <a:buChar char="•"/>
            </a:pPr>
            <a:r>
              <a:rPr lang="en-IN" sz="2720"/>
              <a:t>Internet Protocol Security (IPSec) is an open-source protocol framework for security development within the </a:t>
            </a:r>
            <a:r>
              <a:rPr b="1" lang="en-IN" sz="2720"/>
              <a:t>TCP/IP family of protocol</a:t>
            </a:r>
            <a:r>
              <a:rPr lang="en-IN" sz="2720"/>
              <a:t> standards. </a:t>
            </a:r>
            <a:endParaRPr sz="2720"/>
          </a:p>
          <a:p>
            <a:pPr indent="-342900" lvl="0" marL="342900" rtl="0" algn="just">
              <a:lnSpc>
                <a:spcPct val="90000"/>
              </a:lnSpc>
              <a:spcBef>
                <a:spcPts val="544"/>
              </a:spcBef>
              <a:spcAft>
                <a:spcPts val="0"/>
              </a:spcAft>
              <a:buClr>
                <a:schemeClr val="dk1"/>
              </a:buClr>
              <a:buSzPts val="2720"/>
              <a:buChar char="•"/>
            </a:pPr>
            <a:r>
              <a:rPr lang="en-IN" sz="2720"/>
              <a:t>It is used to secure communications across</a:t>
            </a:r>
            <a:br>
              <a:rPr lang="en-IN" sz="2720"/>
            </a:br>
            <a:r>
              <a:rPr b="1" lang="en-IN" sz="2720"/>
              <a:t>IP-based networks such as LANs, WANs, and the Internet</a:t>
            </a:r>
            <a:r>
              <a:rPr lang="en-IN" sz="2720"/>
              <a:t>.</a:t>
            </a:r>
            <a:endParaRPr/>
          </a:p>
          <a:p>
            <a:pPr indent="-342900" lvl="0" marL="342900" rtl="0" algn="just">
              <a:lnSpc>
                <a:spcPct val="90000"/>
              </a:lnSpc>
              <a:spcBef>
                <a:spcPts val="544"/>
              </a:spcBef>
              <a:spcAft>
                <a:spcPts val="0"/>
              </a:spcAft>
              <a:buClr>
                <a:schemeClr val="dk1"/>
              </a:buClr>
              <a:buSzPts val="2720"/>
              <a:buChar char="•"/>
            </a:pPr>
            <a:r>
              <a:rPr lang="en-IN" sz="2720"/>
              <a:t>The protocol is designed to protect  </a:t>
            </a:r>
            <a:r>
              <a:rPr b="1" lang="en-IN" sz="2720"/>
              <a:t>data integrity, user confidentiality, and authenticity </a:t>
            </a:r>
            <a:r>
              <a:rPr lang="en-IN" sz="2720"/>
              <a:t>at the </a:t>
            </a:r>
            <a:r>
              <a:rPr b="1" lang="en-IN" sz="2720"/>
              <a:t>IP packet level</a:t>
            </a:r>
            <a:r>
              <a:rPr lang="en-IN" sz="2720"/>
              <a:t>.</a:t>
            </a:r>
            <a:endParaRPr/>
          </a:p>
          <a:p>
            <a:pPr indent="0" lvl="0" marL="0" rtl="0" algn="l">
              <a:lnSpc>
                <a:spcPct val="90000"/>
              </a:lnSpc>
              <a:spcBef>
                <a:spcPts val="544"/>
              </a:spcBef>
              <a:spcAft>
                <a:spcPts val="0"/>
              </a:spcAft>
              <a:buClr>
                <a:schemeClr val="dk1"/>
              </a:buClr>
              <a:buSzPts val="2720"/>
              <a:buNone/>
            </a:pPr>
            <a:r>
              <a:rPr lang="en-IN" sz="2720"/>
              <a:t> </a:t>
            </a:r>
            <a:br>
              <a:rPr lang="en-IN" sz="2720"/>
            </a:br>
            <a:br>
              <a:rPr lang="en-IN" sz="2720"/>
            </a:br>
            <a:endParaRPr sz="272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Handshake Protocol</a:t>
            </a:r>
            <a:endParaRPr b="1"/>
          </a:p>
        </p:txBody>
      </p:sp>
      <p:sp>
        <p:nvSpPr>
          <p:cNvPr id="311" name="Google Shape;311;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3200"/>
              <a:buChar char="•"/>
            </a:pPr>
            <a:r>
              <a:rPr lang="en-IN"/>
              <a:t>This protocol allows the </a:t>
            </a:r>
            <a:r>
              <a:rPr b="1" lang="en-IN"/>
              <a:t>server and client to</a:t>
            </a:r>
            <a:br>
              <a:rPr b="1" lang="en-IN"/>
            </a:br>
            <a:r>
              <a:rPr b="1" lang="en-IN"/>
              <a:t>authenticate each other</a:t>
            </a:r>
            <a:r>
              <a:rPr lang="en-IN"/>
              <a:t> and to negotiate an </a:t>
            </a:r>
            <a:r>
              <a:rPr b="1" lang="en-IN"/>
              <a:t>encryption and MAC algorithm and  cryptographic keys</a:t>
            </a:r>
            <a:r>
              <a:rPr lang="en-IN"/>
              <a:t> to be used to protect data sent in an SSL record. </a:t>
            </a:r>
            <a:endParaRPr/>
          </a:p>
          <a:p>
            <a:pPr indent="-342900" lvl="0" marL="342900" rtl="0" algn="just">
              <a:lnSpc>
                <a:spcPct val="90000"/>
              </a:lnSpc>
              <a:spcBef>
                <a:spcPts val="640"/>
              </a:spcBef>
              <a:spcAft>
                <a:spcPts val="0"/>
              </a:spcAft>
              <a:buClr>
                <a:schemeClr val="dk1"/>
              </a:buClr>
              <a:buSzPts val="3200"/>
              <a:buChar char="•"/>
            </a:pPr>
            <a:r>
              <a:rPr lang="en-IN"/>
              <a:t>The Handshake Protocol is used </a:t>
            </a:r>
            <a:r>
              <a:rPr b="1" lang="en-IN"/>
              <a:t>before any application data is transmitted</a:t>
            </a:r>
            <a:r>
              <a:rPr lang="en-IN"/>
              <a:t>. </a:t>
            </a:r>
            <a:endParaRPr/>
          </a:p>
          <a:p>
            <a:pPr indent="0" lvl="0" marL="0" rtl="0" algn="just">
              <a:lnSpc>
                <a:spcPct val="90000"/>
              </a:lnSpc>
              <a:spcBef>
                <a:spcPts val="640"/>
              </a:spcBef>
              <a:spcAft>
                <a:spcPts val="0"/>
              </a:spcAft>
              <a:buClr>
                <a:schemeClr val="dk1"/>
              </a:buClr>
              <a:buSzPts val="3200"/>
              <a:buNone/>
            </a:pPr>
            <a:br>
              <a:rPr lang="en-IN"/>
            </a:b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38"/>
          <p:cNvPicPr preferRelativeResize="0"/>
          <p:nvPr/>
        </p:nvPicPr>
        <p:blipFill rotWithShape="1">
          <a:blip r:embed="rId3">
            <a:alphaModFix/>
          </a:blip>
          <a:srcRect b="0" l="0" r="0" t="0"/>
          <a:stretch/>
        </p:blipFill>
        <p:spPr>
          <a:xfrm>
            <a:off x="457200" y="140110"/>
            <a:ext cx="8534400" cy="65532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9"/>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TLS</a:t>
            </a:r>
            <a:endParaRPr b="1"/>
          </a:p>
        </p:txBody>
      </p:sp>
      <p:sp>
        <p:nvSpPr>
          <p:cNvPr id="322" name="Google Shape;322;p39"/>
          <p:cNvSpPr txBox="1"/>
          <p:nvPr>
            <p:ph idx="1" type="body"/>
          </p:nvPr>
        </p:nvSpPr>
        <p:spPr>
          <a:xfrm>
            <a:off x="152400" y="1219200"/>
            <a:ext cx="8763000" cy="5410200"/>
          </a:xfrm>
          <a:prstGeom prst="rect">
            <a:avLst/>
          </a:prstGeom>
          <a:noFill/>
          <a:ln>
            <a:noFill/>
          </a:ln>
        </p:spPr>
        <p:txBody>
          <a:bodyPr anchorCtr="0" anchor="t" bIns="45700" lIns="91425" spcFirstLastPara="1" rIns="91425" wrap="square" tIns="45700">
            <a:normAutofit/>
          </a:bodyPr>
          <a:lstStyle/>
          <a:p>
            <a:pPr indent="0" lvl="0" marL="0" rtl="0" algn="just">
              <a:lnSpc>
                <a:spcPct val="80000"/>
              </a:lnSpc>
              <a:spcBef>
                <a:spcPts val="0"/>
              </a:spcBef>
              <a:spcAft>
                <a:spcPts val="0"/>
              </a:spcAft>
              <a:buClr>
                <a:schemeClr val="dk1"/>
              </a:buClr>
              <a:buSzPts val="2000"/>
              <a:buNone/>
            </a:pPr>
            <a:r>
              <a:rPr lang="en-IN" sz="2000"/>
              <a:t>TLS means Transport Layer Security, which is a cryptographic protocol successor of SSL 3.0.</a:t>
            </a:r>
            <a:endParaRPr/>
          </a:p>
          <a:p>
            <a:pPr indent="0" lvl="0" marL="0" rtl="0" algn="just">
              <a:lnSpc>
                <a:spcPct val="80000"/>
              </a:lnSpc>
              <a:spcBef>
                <a:spcPts val="400"/>
              </a:spcBef>
              <a:spcAft>
                <a:spcPts val="0"/>
              </a:spcAft>
              <a:buClr>
                <a:schemeClr val="dk1"/>
              </a:buClr>
              <a:buSzPts val="2000"/>
              <a:buNone/>
            </a:pPr>
            <a:r>
              <a:rPr b="1" lang="en-IN" sz="2000"/>
              <a:t>Cipher suites:</a:t>
            </a:r>
            <a:endParaRPr b="1" sz="2000"/>
          </a:p>
          <a:p>
            <a:pPr indent="0" lvl="0" marL="0" rtl="0" algn="just">
              <a:lnSpc>
                <a:spcPct val="80000"/>
              </a:lnSpc>
              <a:spcBef>
                <a:spcPts val="400"/>
              </a:spcBef>
              <a:spcAft>
                <a:spcPts val="0"/>
              </a:spcAft>
              <a:buClr>
                <a:schemeClr val="dk1"/>
              </a:buClr>
              <a:buSzPts val="2000"/>
              <a:buNone/>
            </a:pPr>
            <a:r>
              <a:rPr lang="en-IN" sz="2000"/>
              <a:t>SSL protocol offers </a:t>
            </a:r>
            <a:r>
              <a:rPr b="1" lang="en-IN" sz="2000"/>
              <a:t>support for Fortezza cipher suite</a:t>
            </a:r>
            <a:r>
              <a:rPr lang="en-IN" sz="2000"/>
              <a:t>. TLS does not offer support. TLS follows a better standardization process that makes defining of new </a:t>
            </a:r>
            <a:r>
              <a:rPr b="1" lang="en-IN" sz="2000"/>
              <a:t>cipher suites easier like RC4, Triple DES, AES, IDEA</a:t>
            </a:r>
            <a:r>
              <a:rPr lang="en-IN" sz="2000"/>
              <a:t>, etc.</a:t>
            </a:r>
            <a:endParaRPr/>
          </a:p>
          <a:p>
            <a:pPr indent="0" lvl="0" marL="0" rtl="0" algn="just">
              <a:lnSpc>
                <a:spcPct val="80000"/>
              </a:lnSpc>
              <a:spcBef>
                <a:spcPts val="400"/>
              </a:spcBef>
              <a:spcAft>
                <a:spcPts val="0"/>
              </a:spcAft>
              <a:buClr>
                <a:schemeClr val="dk1"/>
              </a:buClr>
              <a:buSzPts val="2000"/>
              <a:buNone/>
            </a:pPr>
            <a:r>
              <a:rPr b="1" lang="en-IN" sz="2000"/>
              <a:t>Alert messages:</a:t>
            </a:r>
            <a:endParaRPr b="1" sz="2000"/>
          </a:p>
          <a:p>
            <a:pPr indent="0" lvl="0" marL="0" rtl="0" algn="just">
              <a:lnSpc>
                <a:spcPct val="80000"/>
              </a:lnSpc>
              <a:spcBef>
                <a:spcPts val="400"/>
              </a:spcBef>
              <a:spcAft>
                <a:spcPts val="0"/>
              </a:spcAft>
              <a:buClr>
                <a:schemeClr val="dk1"/>
              </a:buClr>
              <a:buSzPts val="2000"/>
              <a:buNone/>
            </a:pPr>
            <a:r>
              <a:rPr lang="en-IN" sz="2000"/>
              <a:t>SSL has the </a:t>
            </a:r>
            <a:r>
              <a:rPr b="1" lang="en-IN" sz="2000"/>
              <a:t>“No certificate” alert message</a:t>
            </a:r>
            <a:r>
              <a:rPr lang="en-IN" sz="2000"/>
              <a:t>. TLS protocol </a:t>
            </a:r>
            <a:r>
              <a:rPr b="1" lang="en-IN" sz="2000"/>
              <a:t>removes the alert message</a:t>
            </a:r>
            <a:r>
              <a:rPr lang="en-IN" sz="2000"/>
              <a:t> and replaces it with several other alert messages.</a:t>
            </a:r>
            <a:endParaRPr/>
          </a:p>
          <a:p>
            <a:pPr indent="0" lvl="0" marL="0" rtl="0" algn="just">
              <a:lnSpc>
                <a:spcPct val="80000"/>
              </a:lnSpc>
              <a:spcBef>
                <a:spcPts val="400"/>
              </a:spcBef>
              <a:spcAft>
                <a:spcPts val="0"/>
              </a:spcAft>
              <a:buClr>
                <a:schemeClr val="dk1"/>
              </a:buClr>
              <a:buSzPts val="2000"/>
              <a:buNone/>
            </a:pPr>
            <a:r>
              <a:rPr b="1" lang="en-IN" sz="2000"/>
              <a:t>Record Protocol:</a:t>
            </a:r>
            <a:endParaRPr b="1" sz="2000"/>
          </a:p>
          <a:p>
            <a:pPr indent="0" lvl="0" marL="0" rtl="0" algn="just">
              <a:lnSpc>
                <a:spcPct val="80000"/>
              </a:lnSpc>
              <a:spcBef>
                <a:spcPts val="400"/>
              </a:spcBef>
              <a:spcAft>
                <a:spcPts val="0"/>
              </a:spcAft>
              <a:buClr>
                <a:schemeClr val="dk1"/>
              </a:buClr>
              <a:buSzPts val="2000"/>
              <a:buNone/>
            </a:pPr>
            <a:r>
              <a:rPr lang="en-IN" sz="2000"/>
              <a:t>SSL uses </a:t>
            </a:r>
            <a:r>
              <a:rPr b="1" lang="en-IN" sz="2000"/>
              <a:t>Message Authentication Code (MAC) </a:t>
            </a:r>
            <a:r>
              <a:rPr lang="en-IN" sz="2000"/>
              <a:t>after encrypting each message while TLS on the other hand uses </a:t>
            </a:r>
            <a:r>
              <a:rPr b="1" lang="en-IN" sz="2000"/>
              <a:t>HMAC</a:t>
            </a:r>
            <a:r>
              <a:rPr lang="en-IN" sz="2000"/>
              <a:t> — a hash-based message authentication code after each message encryption.</a:t>
            </a:r>
            <a:endParaRPr/>
          </a:p>
          <a:p>
            <a:pPr indent="0" lvl="0" marL="0" rtl="0" algn="just">
              <a:lnSpc>
                <a:spcPct val="80000"/>
              </a:lnSpc>
              <a:spcBef>
                <a:spcPts val="400"/>
              </a:spcBef>
              <a:spcAft>
                <a:spcPts val="0"/>
              </a:spcAft>
              <a:buClr>
                <a:schemeClr val="dk1"/>
              </a:buClr>
              <a:buSzPts val="2000"/>
              <a:buNone/>
            </a:pPr>
            <a:r>
              <a:rPr b="1" lang="en-IN" sz="2000"/>
              <a:t>Handshake process:</a:t>
            </a:r>
            <a:endParaRPr b="1" sz="2000"/>
          </a:p>
          <a:p>
            <a:pPr indent="0" lvl="0" marL="0" rtl="0" algn="just">
              <a:lnSpc>
                <a:spcPct val="80000"/>
              </a:lnSpc>
              <a:spcBef>
                <a:spcPts val="400"/>
              </a:spcBef>
              <a:spcAft>
                <a:spcPts val="0"/>
              </a:spcAft>
              <a:buClr>
                <a:schemeClr val="dk1"/>
              </a:buClr>
              <a:buSzPts val="2000"/>
              <a:buNone/>
            </a:pPr>
            <a:r>
              <a:rPr lang="en-IN" sz="2000"/>
              <a:t>In SSL, the hash calculation also comprises the master secret and pad while in TLS, the hashes are calculated over handshake message.</a:t>
            </a:r>
            <a:endParaRPr/>
          </a:p>
          <a:p>
            <a:pPr indent="0" lvl="0" marL="0" rtl="0" algn="just">
              <a:lnSpc>
                <a:spcPct val="80000"/>
              </a:lnSpc>
              <a:spcBef>
                <a:spcPts val="400"/>
              </a:spcBef>
              <a:spcAft>
                <a:spcPts val="0"/>
              </a:spcAft>
              <a:buClr>
                <a:schemeClr val="dk1"/>
              </a:buClr>
              <a:buSzPts val="2000"/>
              <a:buNone/>
            </a:pPr>
            <a:r>
              <a:rPr b="1" lang="en-IN" sz="2000"/>
              <a:t>Message Authentication:</a:t>
            </a:r>
            <a:endParaRPr b="1" sz="2000"/>
          </a:p>
          <a:p>
            <a:pPr indent="0" lvl="0" marL="0" rtl="0" algn="just">
              <a:lnSpc>
                <a:spcPct val="80000"/>
              </a:lnSpc>
              <a:spcBef>
                <a:spcPts val="400"/>
              </a:spcBef>
              <a:spcAft>
                <a:spcPts val="0"/>
              </a:spcAft>
              <a:buClr>
                <a:schemeClr val="dk1"/>
              </a:buClr>
              <a:buSzPts val="2000"/>
              <a:buNone/>
            </a:pPr>
            <a:r>
              <a:rPr lang="en-IN" sz="2000"/>
              <a:t>SSL message authentication adjoins the key details and application data in ad-hoc way while TLS version relies on HMAC Hash-based Message Authentication Code.</a:t>
            </a:r>
            <a:endParaRPr/>
          </a:p>
          <a:p>
            <a:pPr indent="0" lvl="0" marL="0" rtl="0" algn="l">
              <a:lnSpc>
                <a:spcPct val="80000"/>
              </a:lnSpc>
              <a:spcBef>
                <a:spcPts val="400"/>
              </a:spcBef>
              <a:spcAft>
                <a:spcPts val="0"/>
              </a:spcAft>
              <a:buClr>
                <a:schemeClr val="dk1"/>
              </a:buClr>
              <a:buSzPts val="2000"/>
              <a:buNone/>
            </a:pPr>
            <a:r>
              <a:t/>
            </a:r>
            <a:endParaRPr sz="2000"/>
          </a:p>
          <a:p>
            <a:pPr indent="-215900" lvl="0" marL="342900" rtl="0" algn="l">
              <a:lnSpc>
                <a:spcPct val="80000"/>
              </a:lnSpc>
              <a:spcBef>
                <a:spcPts val="400"/>
              </a:spcBef>
              <a:spcAft>
                <a:spcPts val="0"/>
              </a:spcAft>
              <a:buClr>
                <a:schemeClr val="dk1"/>
              </a:buClr>
              <a:buSzPts val="2000"/>
              <a:buNone/>
            </a:pPr>
            <a:r>
              <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SET</a:t>
            </a:r>
            <a:endParaRPr b="1"/>
          </a:p>
        </p:txBody>
      </p:sp>
      <p:sp>
        <p:nvSpPr>
          <p:cNvPr id="328" name="Google Shape;328;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lnSpc>
                <a:spcPct val="80000"/>
              </a:lnSpc>
              <a:spcBef>
                <a:spcPts val="0"/>
              </a:spcBef>
              <a:spcAft>
                <a:spcPts val="0"/>
              </a:spcAft>
              <a:buClr>
                <a:schemeClr val="dk1"/>
              </a:buClr>
              <a:buSzPts val="2720"/>
              <a:buNone/>
            </a:pPr>
            <a:r>
              <a:rPr lang="en-IN" sz="2720"/>
              <a:t>SET is an open encryption and security specification designed </a:t>
            </a:r>
            <a:r>
              <a:rPr b="1" lang="en-IN" sz="2720"/>
              <a:t>to protect credit card transactions on the Internet</a:t>
            </a:r>
            <a:r>
              <a:rPr lang="en-IN" sz="2720"/>
              <a:t>. SET provides three services:</a:t>
            </a:r>
            <a:endParaRPr/>
          </a:p>
          <a:p>
            <a:pPr indent="0" lvl="0" marL="0" rtl="0" algn="just">
              <a:lnSpc>
                <a:spcPct val="80000"/>
              </a:lnSpc>
              <a:spcBef>
                <a:spcPts val="544"/>
              </a:spcBef>
              <a:spcAft>
                <a:spcPts val="0"/>
              </a:spcAft>
              <a:buClr>
                <a:schemeClr val="dk1"/>
              </a:buClr>
              <a:buSzPts val="2720"/>
              <a:buNone/>
            </a:pPr>
            <a:r>
              <a:rPr lang="en-IN" sz="2720"/>
              <a:t>1. Provides a </a:t>
            </a:r>
            <a:r>
              <a:rPr b="1" lang="en-IN" sz="2720"/>
              <a:t>secure communications channel among all parties </a:t>
            </a:r>
            <a:r>
              <a:rPr lang="en-IN" sz="2720"/>
              <a:t>involved in a transaction. </a:t>
            </a:r>
            <a:endParaRPr sz="2720"/>
          </a:p>
          <a:p>
            <a:pPr indent="0" lvl="0" marL="0" rtl="0" algn="just">
              <a:lnSpc>
                <a:spcPct val="80000"/>
              </a:lnSpc>
              <a:spcBef>
                <a:spcPts val="544"/>
              </a:spcBef>
              <a:spcAft>
                <a:spcPts val="0"/>
              </a:spcAft>
              <a:buClr>
                <a:schemeClr val="dk1"/>
              </a:buClr>
              <a:buSzPts val="2720"/>
              <a:buNone/>
            </a:pPr>
            <a:r>
              <a:rPr lang="en-IN" sz="2720"/>
              <a:t>2. Provides trust by the use of </a:t>
            </a:r>
            <a:r>
              <a:rPr b="1" lang="en-IN" sz="2720"/>
              <a:t>X.509v3 digital certificates</a:t>
            </a:r>
            <a:r>
              <a:rPr lang="en-IN" sz="2720"/>
              <a:t>.</a:t>
            </a:r>
            <a:endParaRPr/>
          </a:p>
          <a:p>
            <a:pPr indent="0" lvl="0" marL="0" rtl="0" algn="just">
              <a:lnSpc>
                <a:spcPct val="80000"/>
              </a:lnSpc>
              <a:spcBef>
                <a:spcPts val="544"/>
              </a:spcBef>
              <a:spcAft>
                <a:spcPts val="0"/>
              </a:spcAft>
              <a:buClr>
                <a:schemeClr val="dk1"/>
              </a:buClr>
              <a:buSzPts val="2720"/>
              <a:buNone/>
            </a:pPr>
            <a:r>
              <a:rPr lang="en-IN" sz="2720"/>
              <a:t>3. </a:t>
            </a:r>
            <a:r>
              <a:rPr b="1" lang="en-IN" sz="2720"/>
              <a:t>Ensures privacy</a:t>
            </a:r>
            <a:r>
              <a:rPr lang="en-IN" sz="2720"/>
              <a:t> because the information is only available to parties in a transaction when and where necessary.</a:t>
            </a:r>
            <a:endParaRPr/>
          </a:p>
          <a:p>
            <a:pPr indent="0" lvl="0" marL="0" rtl="0" algn="just">
              <a:lnSpc>
                <a:spcPct val="80000"/>
              </a:lnSpc>
              <a:spcBef>
                <a:spcPts val="544"/>
              </a:spcBef>
              <a:spcAft>
                <a:spcPts val="0"/>
              </a:spcAft>
              <a:buClr>
                <a:schemeClr val="dk1"/>
              </a:buClr>
              <a:buSzPts val="2720"/>
              <a:buNone/>
            </a:pPr>
            <a:r>
              <a:rPr lang="en-IN" sz="2720"/>
              <a:t> </a:t>
            </a:r>
            <a:br>
              <a:rPr lang="en-IN" sz="2720"/>
            </a:br>
            <a:br>
              <a:rPr lang="en-IN" sz="2720"/>
            </a:br>
            <a:endParaRPr sz="272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34" name="Google Shape;334;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IN"/>
              <a:t>SET incorporates the following features:</a:t>
            </a:r>
            <a:br>
              <a:rPr lang="en-IN"/>
            </a:br>
            <a:r>
              <a:rPr b="1" lang="en-IN"/>
              <a:t>1. Confidentiality of information</a:t>
            </a:r>
            <a:endParaRPr/>
          </a:p>
          <a:p>
            <a:pPr indent="0" lvl="0" marL="0" rtl="0" algn="l">
              <a:spcBef>
                <a:spcPts val="640"/>
              </a:spcBef>
              <a:spcAft>
                <a:spcPts val="0"/>
              </a:spcAft>
              <a:buClr>
                <a:schemeClr val="dk1"/>
              </a:buClr>
              <a:buSzPts val="3200"/>
              <a:buNone/>
            </a:pPr>
            <a:r>
              <a:rPr b="1" lang="en-IN"/>
              <a:t>2. Integrity of data</a:t>
            </a:r>
            <a:br>
              <a:rPr b="1" lang="en-IN"/>
            </a:br>
            <a:r>
              <a:rPr b="1" lang="en-IN"/>
              <a:t>3. Cardholder account authentication</a:t>
            </a:r>
            <a:br>
              <a:rPr b="1" lang="en-IN"/>
            </a:br>
            <a:r>
              <a:rPr b="1" lang="en-IN"/>
              <a:t>4. Merchant authentication</a:t>
            </a:r>
            <a:endParaRPr b="1"/>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2"/>
          <p:cNvSpPr txBox="1"/>
          <p:nvPr>
            <p:ph type="title"/>
          </p:nvPr>
        </p:nvSpPr>
        <p:spPr>
          <a:xfrm>
            <a:off x="685800" y="7374"/>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SET Participants</a:t>
            </a:r>
            <a:r>
              <a:rPr lang="en-IN"/>
              <a:t> </a:t>
            </a:r>
            <a:endParaRPr/>
          </a:p>
        </p:txBody>
      </p:sp>
      <p:sp>
        <p:nvSpPr>
          <p:cNvPr id="340" name="Google Shape;340;p42"/>
          <p:cNvSpPr txBox="1"/>
          <p:nvPr>
            <p:ph idx="1" type="body"/>
          </p:nvPr>
        </p:nvSpPr>
        <p:spPr>
          <a:xfrm>
            <a:off x="457200" y="1143000"/>
            <a:ext cx="8229600" cy="6096000"/>
          </a:xfrm>
          <a:prstGeom prst="rect">
            <a:avLst/>
          </a:prstGeom>
          <a:noFill/>
          <a:ln>
            <a:noFill/>
          </a:ln>
        </p:spPr>
        <p:txBody>
          <a:bodyPr anchorCtr="0" anchor="t" bIns="45700" lIns="91425" spcFirstLastPara="1" rIns="91425" wrap="square" tIns="45700">
            <a:normAutofit/>
          </a:bodyPr>
          <a:lstStyle/>
          <a:p>
            <a:pPr indent="-514350" lvl="0" marL="514350" rtl="0" algn="just">
              <a:lnSpc>
                <a:spcPct val="80000"/>
              </a:lnSpc>
              <a:spcBef>
                <a:spcPts val="0"/>
              </a:spcBef>
              <a:spcAft>
                <a:spcPts val="0"/>
              </a:spcAft>
              <a:buClr>
                <a:schemeClr val="dk1"/>
              </a:buClr>
              <a:buSzPts val="2000"/>
              <a:buAutoNum type="arabicPeriod"/>
            </a:pPr>
            <a:r>
              <a:rPr b="1" lang="en-IN" sz="2000"/>
              <a:t>Cardholder: </a:t>
            </a:r>
            <a:r>
              <a:rPr lang="en-IN" sz="2000"/>
              <a:t>A cardholder is an authorized </a:t>
            </a:r>
            <a:r>
              <a:rPr b="1" lang="en-IN" sz="2000"/>
              <a:t>holder of a payment card </a:t>
            </a:r>
            <a:r>
              <a:rPr lang="en-IN" sz="2000"/>
              <a:t>(e.g., MasterCard, Visa) that has been issued by an issuer.</a:t>
            </a:r>
            <a:endParaRPr/>
          </a:p>
          <a:p>
            <a:pPr indent="-514350" lvl="0" marL="514350" rtl="0" algn="just">
              <a:lnSpc>
                <a:spcPct val="80000"/>
              </a:lnSpc>
              <a:spcBef>
                <a:spcPts val="400"/>
              </a:spcBef>
              <a:spcAft>
                <a:spcPts val="0"/>
              </a:spcAft>
              <a:buClr>
                <a:schemeClr val="dk1"/>
              </a:buClr>
              <a:buSzPts val="2000"/>
              <a:buAutoNum type="arabicPeriod"/>
            </a:pPr>
            <a:r>
              <a:rPr b="1" lang="en-IN" sz="2000"/>
              <a:t>Merchant: </a:t>
            </a:r>
            <a:r>
              <a:rPr lang="en-IN" sz="2000"/>
              <a:t>A merchant is a </a:t>
            </a:r>
            <a:r>
              <a:rPr b="1" lang="en-IN" sz="2000"/>
              <a:t>person or organization that has goods </a:t>
            </a:r>
            <a:r>
              <a:rPr lang="en-IN" sz="2000"/>
              <a:t>or services to sell to the cardholder. Typically, these goods and services are offered via a Web site or by electronic mail. </a:t>
            </a:r>
            <a:endParaRPr/>
          </a:p>
          <a:p>
            <a:pPr indent="-514350" lvl="0" marL="514350" rtl="0" algn="just">
              <a:lnSpc>
                <a:spcPct val="80000"/>
              </a:lnSpc>
              <a:spcBef>
                <a:spcPts val="400"/>
              </a:spcBef>
              <a:spcAft>
                <a:spcPts val="0"/>
              </a:spcAft>
              <a:buClr>
                <a:schemeClr val="dk1"/>
              </a:buClr>
              <a:buSzPts val="2000"/>
              <a:buAutoNum type="arabicPeriod"/>
            </a:pPr>
            <a:r>
              <a:rPr b="1" lang="en-IN" sz="2000"/>
              <a:t>Issuer</a:t>
            </a:r>
            <a:r>
              <a:rPr lang="en-IN" sz="2000"/>
              <a:t>: This is a financial institution, such as a </a:t>
            </a:r>
            <a:r>
              <a:rPr b="1" lang="en-IN" sz="2000"/>
              <a:t>bank</a:t>
            </a:r>
            <a:r>
              <a:rPr lang="en-IN" sz="2000"/>
              <a:t>, that provides the cardholder with the payment card. </a:t>
            </a:r>
            <a:endParaRPr sz="2000"/>
          </a:p>
          <a:p>
            <a:pPr indent="-514350" lvl="0" marL="514350" rtl="0" algn="just">
              <a:lnSpc>
                <a:spcPct val="80000"/>
              </a:lnSpc>
              <a:spcBef>
                <a:spcPts val="400"/>
              </a:spcBef>
              <a:spcAft>
                <a:spcPts val="0"/>
              </a:spcAft>
              <a:buClr>
                <a:schemeClr val="dk1"/>
              </a:buClr>
              <a:buSzPts val="2000"/>
              <a:buAutoNum type="arabicPeriod"/>
            </a:pPr>
            <a:r>
              <a:rPr b="1" lang="en-IN" sz="2000"/>
              <a:t>Acquirer</a:t>
            </a:r>
            <a:r>
              <a:rPr lang="en-IN" sz="2000"/>
              <a:t>: This is a financial institution that establishes an account with a merchant and </a:t>
            </a:r>
            <a:r>
              <a:rPr b="1" lang="en-IN" sz="2000"/>
              <a:t>processes payment card authorizations and payments</a:t>
            </a:r>
            <a:r>
              <a:rPr lang="en-IN" sz="2000"/>
              <a:t>. Merchants will usually accept more than one credit card brand but do not want to deal with multiple bankcard associations or with multiple individual issuers. The acquirer provides authorization to the merchant that a given card account is active and that the proposed purchase does not exceed the credit limit. The acquirer also provides electronic transfer of payments to the merchant's account. Subsequently, the acquirer is reimbursed by the issuer over some sort of payment network for electronic funds transfer.</a:t>
            </a:r>
            <a:endParaRPr/>
          </a:p>
          <a:p>
            <a:pPr indent="0" lvl="0" marL="0" rtl="0" algn="just">
              <a:lnSpc>
                <a:spcPct val="80000"/>
              </a:lnSpc>
              <a:spcBef>
                <a:spcPts val="256"/>
              </a:spcBef>
              <a:spcAft>
                <a:spcPts val="0"/>
              </a:spcAft>
              <a:buClr>
                <a:schemeClr val="dk1"/>
              </a:buClr>
              <a:buSzPts val="1280"/>
              <a:buNone/>
            </a:pPr>
            <a:r>
              <a:rPr lang="en-IN" sz="1280"/>
              <a:t> </a:t>
            </a:r>
            <a:endParaRPr/>
          </a:p>
          <a:p>
            <a:pPr indent="0" lvl="0" marL="0" rtl="0" algn="l">
              <a:lnSpc>
                <a:spcPct val="80000"/>
              </a:lnSpc>
              <a:spcBef>
                <a:spcPts val="256"/>
              </a:spcBef>
              <a:spcAft>
                <a:spcPts val="0"/>
              </a:spcAft>
              <a:buClr>
                <a:schemeClr val="dk1"/>
              </a:buClr>
              <a:buSzPts val="1280"/>
              <a:buNone/>
            </a:pPr>
            <a:br>
              <a:rPr lang="en-IN" sz="1280"/>
            </a:br>
            <a:br>
              <a:rPr lang="en-IN" sz="1280"/>
            </a:br>
            <a:br>
              <a:rPr lang="en-IN" sz="1280"/>
            </a:br>
            <a:br>
              <a:rPr lang="en-IN" sz="1280"/>
            </a:br>
            <a:endParaRPr sz="1280"/>
          </a:p>
          <a:p>
            <a:pPr indent="0" lvl="0" marL="0" rtl="0" algn="l">
              <a:lnSpc>
                <a:spcPct val="80000"/>
              </a:lnSpc>
              <a:spcBef>
                <a:spcPts val="256"/>
              </a:spcBef>
              <a:spcAft>
                <a:spcPts val="0"/>
              </a:spcAft>
              <a:buClr>
                <a:schemeClr val="dk1"/>
              </a:buClr>
              <a:buSzPts val="1280"/>
              <a:buNone/>
            </a:pPr>
            <a:br>
              <a:rPr lang="en-IN" sz="1280"/>
            </a:br>
            <a:endParaRPr sz="128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46" name="Google Shape;346;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lnSpc>
                <a:spcPct val="80000"/>
              </a:lnSpc>
              <a:spcBef>
                <a:spcPts val="0"/>
              </a:spcBef>
              <a:spcAft>
                <a:spcPts val="0"/>
              </a:spcAft>
              <a:buClr>
                <a:schemeClr val="dk1"/>
              </a:buClr>
              <a:buSzPts val="2240"/>
              <a:buNone/>
            </a:pPr>
            <a:r>
              <a:rPr b="1" lang="en-IN" sz="2240"/>
              <a:t>5. Payment gateway: </a:t>
            </a:r>
            <a:r>
              <a:rPr lang="en-IN" sz="2240"/>
              <a:t>This is a function operated by the acquirer or a designated third party that </a:t>
            </a:r>
            <a:r>
              <a:rPr b="1" lang="en-IN" sz="2240"/>
              <a:t>processes merchant payment messages</a:t>
            </a:r>
            <a:r>
              <a:rPr lang="en-IN" sz="2240"/>
              <a:t>. The payment gateway interfaces between SET and the existing bankcard payment networks for authorization and payment functions. The merchant exchanges SET messages with the payment gateway over the Internet, while the payment gateway has some direct or network connection to the acquirer's financial processing system. </a:t>
            </a:r>
            <a:endParaRPr/>
          </a:p>
          <a:p>
            <a:pPr indent="0" lvl="0" marL="0" rtl="0" algn="just">
              <a:lnSpc>
                <a:spcPct val="80000"/>
              </a:lnSpc>
              <a:spcBef>
                <a:spcPts val="448"/>
              </a:spcBef>
              <a:spcAft>
                <a:spcPts val="0"/>
              </a:spcAft>
              <a:buClr>
                <a:schemeClr val="dk1"/>
              </a:buClr>
              <a:buSzPts val="2240"/>
              <a:buNone/>
            </a:pPr>
            <a:r>
              <a:rPr b="1" lang="en-IN" sz="2240"/>
              <a:t>6. Certification authority (CA): </a:t>
            </a:r>
            <a:r>
              <a:rPr lang="en-IN" sz="2240"/>
              <a:t>This is an entity that is trusted to issue X.509v3 </a:t>
            </a:r>
            <a:r>
              <a:rPr b="1" lang="en-IN" sz="2240"/>
              <a:t>public-key certificates </a:t>
            </a:r>
            <a:r>
              <a:rPr lang="en-IN" sz="2240"/>
              <a:t>for </a:t>
            </a:r>
            <a:r>
              <a:rPr b="1" lang="en-IN" sz="2240"/>
              <a:t>cardholders, merchants, and payment gateways</a:t>
            </a:r>
            <a:r>
              <a:rPr lang="en-IN" sz="2240"/>
              <a:t>. The success of SET will depend on the existence of a CA infrastructure available for this purpose. As was discussed in previous chapters, a hierarchy of CAs is used, so that participants need not be directly certified by a root authority.</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44"/>
          <p:cNvPicPr preferRelativeResize="0"/>
          <p:nvPr/>
        </p:nvPicPr>
        <p:blipFill rotWithShape="1">
          <a:blip r:embed="rId3">
            <a:alphaModFix/>
          </a:blip>
          <a:srcRect b="0" l="0" r="0" t="0"/>
          <a:stretch/>
        </p:blipFill>
        <p:spPr>
          <a:xfrm>
            <a:off x="381000" y="609600"/>
            <a:ext cx="8229600" cy="576072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Dual Signature</a:t>
            </a:r>
            <a:endParaRPr b="1"/>
          </a:p>
        </p:txBody>
      </p:sp>
      <p:sp>
        <p:nvSpPr>
          <p:cNvPr id="357" name="Google Shape;357;p45"/>
          <p:cNvSpPr txBox="1"/>
          <p:nvPr>
            <p:ph idx="1" type="body"/>
          </p:nvPr>
        </p:nvSpPr>
        <p:spPr>
          <a:xfrm>
            <a:off x="457200" y="1600200"/>
            <a:ext cx="8229600" cy="5105400"/>
          </a:xfrm>
          <a:prstGeom prst="rect">
            <a:avLst/>
          </a:prstGeom>
          <a:noFill/>
          <a:ln>
            <a:noFill/>
          </a:ln>
        </p:spPr>
        <p:txBody>
          <a:bodyPr anchorCtr="0" anchor="t" bIns="45700" lIns="91425" spcFirstLastPara="1" rIns="91425" wrap="square" tIns="45700">
            <a:normAutofit/>
          </a:bodyPr>
          <a:lstStyle/>
          <a:p>
            <a:pPr indent="-342900" lvl="0" marL="342900" rtl="0" algn="just">
              <a:lnSpc>
                <a:spcPct val="80000"/>
              </a:lnSpc>
              <a:spcBef>
                <a:spcPts val="0"/>
              </a:spcBef>
              <a:spcAft>
                <a:spcPts val="0"/>
              </a:spcAft>
              <a:buClr>
                <a:schemeClr val="dk1"/>
              </a:buClr>
              <a:buSzPts val="2240"/>
              <a:buChar char="•"/>
            </a:pPr>
            <a:r>
              <a:rPr lang="en-IN" sz="2240"/>
              <a:t>The purpose of the dual signature is to link two messages that are intended for two different recipients. </a:t>
            </a:r>
            <a:endParaRPr sz="2240"/>
          </a:p>
          <a:p>
            <a:pPr indent="-342900" lvl="0" marL="342900" rtl="0" algn="just">
              <a:lnSpc>
                <a:spcPct val="80000"/>
              </a:lnSpc>
              <a:spcBef>
                <a:spcPts val="448"/>
              </a:spcBef>
              <a:spcAft>
                <a:spcPts val="0"/>
              </a:spcAft>
              <a:buClr>
                <a:schemeClr val="dk1"/>
              </a:buClr>
              <a:buSzPts val="2240"/>
              <a:buChar char="•"/>
            </a:pPr>
            <a:r>
              <a:rPr lang="en-IN" sz="2240"/>
              <a:t>In this case, the customer wants to send the </a:t>
            </a:r>
            <a:r>
              <a:rPr b="1" lang="en-IN" sz="2240"/>
              <a:t>order information (OI) to the merchant</a:t>
            </a:r>
            <a:r>
              <a:rPr lang="en-IN" sz="2240"/>
              <a:t> and the </a:t>
            </a:r>
            <a:r>
              <a:rPr b="1" lang="en-IN" sz="2240"/>
              <a:t>payment information (PI) to the bank</a:t>
            </a:r>
            <a:r>
              <a:rPr lang="en-IN" sz="2240"/>
              <a:t>. </a:t>
            </a:r>
            <a:endParaRPr sz="2240"/>
          </a:p>
          <a:p>
            <a:pPr indent="-342900" lvl="0" marL="342900" rtl="0" algn="just">
              <a:lnSpc>
                <a:spcPct val="80000"/>
              </a:lnSpc>
              <a:spcBef>
                <a:spcPts val="448"/>
              </a:spcBef>
              <a:spcAft>
                <a:spcPts val="0"/>
              </a:spcAft>
              <a:buClr>
                <a:schemeClr val="dk1"/>
              </a:buClr>
              <a:buSzPts val="2240"/>
              <a:buChar char="•"/>
            </a:pPr>
            <a:r>
              <a:rPr b="1" lang="en-IN" sz="2240"/>
              <a:t>The merchant does not need to know the customer's credit card  number, and the bank does not need to know the details of the customer's order. </a:t>
            </a:r>
            <a:endParaRPr/>
          </a:p>
          <a:p>
            <a:pPr indent="-342900" lvl="0" marL="342900" rtl="0" algn="just">
              <a:lnSpc>
                <a:spcPct val="80000"/>
              </a:lnSpc>
              <a:spcBef>
                <a:spcPts val="448"/>
              </a:spcBef>
              <a:spcAft>
                <a:spcPts val="0"/>
              </a:spcAft>
              <a:buClr>
                <a:schemeClr val="dk1"/>
              </a:buClr>
              <a:buSzPts val="2240"/>
              <a:buChar char="•"/>
            </a:pPr>
            <a:r>
              <a:rPr lang="en-IN" sz="2240"/>
              <a:t>The customer is afforded extra protection in terms of privacy by keeping these two items separate. </a:t>
            </a:r>
            <a:endParaRPr/>
          </a:p>
          <a:p>
            <a:pPr indent="-342900" lvl="0" marL="342900" rtl="0" algn="just">
              <a:lnSpc>
                <a:spcPct val="80000"/>
              </a:lnSpc>
              <a:spcBef>
                <a:spcPts val="448"/>
              </a:spcBef>
              <a:spcAft>
                <a:spcPts val="0"/>
              </a:spcAft>
              <a:buClr>
                <a:schemeClr val="dk1"/>
              </a:buClr>
              <a:buSzPts val="2240"/>
              <a:buChar char="•"/>
            </a:pPr>
            <a:r>
              <a:rPr lang="en-IN" sz="2240"/>
              <a:t>However, the two items must be linked in a way that can be used to resolve disputes if necessary. </a:t>
            </a:r>
            <a:endParaRPr sz="2240"/>
          </a:p>
          <a:p>
            <a:pPr indent="-342900" lvl="0" marL="342900" rtl="0" algn="just">
              <a:lnSpc>
                <a:spcPct val="80000"/>
              </a:lnSpc>
              <a:spcBef>
                <a:spcPts val="448"/>
              </a:spcBef>
              <a:spcAft>
                <a:spcPts val="0"/>
              </a:spcAft>
              <a:buClr>
                <a:schemeClr val="dk1"/>
              </a:buClr>
              <a:buSzPts val="2240"/>
              <a:buChar char="•"/>
            </a:pPr>
            <a:r>
              <a:rPr lang="en-IN" sz="2240"/>
              <a:t>The link is needed so that the customer can prove that this payment is intended for this order and not for some other goods or service. </a:t>
            </a:r>
            <a:endParaRPr sz="2240"/>
          </a:p>
          <a:p>
            <a:pPr indent="0" lvl="0" marL="0" rtl="0" algn="l">
              <a:lnSpc>
                <a:spcPct val="80000"/>
              </a:lnSpc>
              <a:spcBef>
                <a:spcPts val="448"/>
              </a:spcBef>
              <a:spcAft>
                <a:spcPts val="0"/>
              </a:spcAft>
              <a:buClr>
                <a:schemeClr val="dk1"/>
              </a:buClr>
              <a:buSzPts val="2240"/>
              <a:buNone/>
            </a:pPr>
            <a:br>
              <a:rPr lang="en-IN" sz="2240"/>
            </a:br>
            <a:endParaRPr sz="224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Construction of Dual Signature</a:t>
            </a:r>
            <a:r>
              <a:rPr lang="en-IN"/>
              <a:t> </a:t>
            </a:r>
            <a:endParaRPr/>
          </a:p>
        </p:txBody>
      </p:sp>
      <p:pic>
        <p:nvPicPr>
          <p:cNvPr id="363" name="Google Shape;363;p46"/>
          <p:cNvPicPr preferRelativeResize="0"/>
          <p:nvPr/>
        </p:nvPicPr>
        <p:blipFill rotWithShape="1">
          <a:blip r:embed="rId3">
            <a:alphaModFix/>
          </a:blip>
          <a:srcRect b="0" l="0" r="0" t="0"/>
          <a:stretch/>
        </p:blipFill>
        <p:spPr>
          <a:xfrm>
            <a:off x="533400" y="1371600"/>
            <a:ext cx="8404411" cy="4572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Contd…</a:t>
            </a:r>
            <a:endParaRPr b="1"/>
          </a:p>
        </p:txBody>
      </p:sp>
      <p:sp>
        <p:nvSpPr>
          <p:cNvPr id="109" name="Google Shape;109;p5"/>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rmAutofit/>
          </a:bodyPr>
          <a:lstStyle/>
          <a:p>
            <a:pPr indent="-342900" lvl="0" marL="342900" rtl="0" algn="just">
              <a:lnSpc>
                <a:spcPct val="80000"/>
              </a:lnSpc>
              <a:spcBef>
                <a:spcPts val="0"/>
              </a:spcBef>
              <a:spcAft>
                <a:spcPts val="0"/>
              </a:spcAft>
              <a:buClr>
                <a:schemeClr val="dk1"/>
              </a:buClr>
              <a:buSzPts val="2480"/>
              <a:buChar char="•"/>
            </a:pPr>
            <a:r>
              <a:rPr lang="en-IN" sz="2480"/>
              <a:t>IP-level security encompasses three functional areas: </a:t>
            </a:r>
            <a:r>
              <a:rPr b="1" lang="en-IN" sz="2480"/>
              <a:t>authentication, confidentiality, and key management</a:t>
            </a:r>
            <a:r>
              <a:rPr lang="en-IN" sz="2480"/>
              <a:t>. </a:t>
            </a:r>
            <a:endParaRPr sz="2480"/>
          </a:p>
          <a:p>
            <a:pPr indent="-342900" lvl="0" marL="342900" rtl="0" algn="just">
              <a:lnSpc>
                <a:spcPct val="80000"/>
              </a:lnSpc>
              <a:spcBef>
                <a:spcPts val="496"/>
              </a:spcBef>
              <a:spcAft>
                <a:spcPts val="0"/>
              </a:spcAft>
              <a:buClr>
                <a:schemeClr val="dk1"/>
              </a:buClr>
              <a:buSzPts val="2480"/>
              <a:buChar char="•"/>
            </a:pPr>
            <a:r>
              <a:rPr lang="en-IN" sz="2480"/>
              <a:t>The authentication mechanism assures that a received packet was, in fact, transmitted by the party identified as the source in the packet header. In addition, this mechanism assures that the packet has not been altered in transit. </a:t>
            </a:r>
            <a:endParaRPr sz="2480"/>
          </a:p>
          <a:p>
            <a:pPr indent="-342900" lvl="0" marL="342900" rtl="0" algn="just">
              <a:lnSpc>
                <a:spcPct val="80000"/>
              </a:lnSpc>
              <a:spcBef>
                <a:spcPts val="496"/>
              </a:spcBef>
              <a:spcAft>
                <a:spcPts val="0"/>
              </a:spcAft>
              <a:buClr>
                <a:schemeClr val="dk1"/>
              </a:buClr>
              <a:buSzPts val="2480"/>
              <a:buChar char="•"/>
            </a:pPr>
            <a:r>
              <a:rPr lang="en-IN" sz="2480"/>
              <a:t>The confidentiality facility enables communicating nodes to</a:t>
            </a:r>
            <a:br>
              <a:rPr lang="en-IN" sz="2480"/>
            </a:br>
            <a:r>
              <a:rPr lang="en-IN" sz="2480"/>
              <a:t>encrypt messages to prevent eavesdropping by third parties. </a:t>
            </a:r>
            <a:endParaRPr sz="2480"/>
          </a:p>
          <a:p>
            <a:pPr indent="-342900" lvl="0" marL="342900" rtl="0" algn="just">
              <a:lnSpc>
                <a:spcPct val="80000"/>
              </a:lnSpc>
              <a:spcBef>
                <a:spcPts val="496"/>
              </a:spcBef>
              <a:spcAft>
                <a:spcPts val="0"/>
              </a:spcAft>
              <a:buClr>
                <a:schemeClr val="dk1"/>
              </a:buClr>
              <a:buSzPts val="2480"/>
              <a:buChar char="•"/>
            </a:pPr>
            <a:r>
              <a:rPr lang="en-IN" sz="2480"/>
              <a:t>The key management facility is concerned with the secure exchange of keys.</a:t>
            </a:r>
            <a:endParaRPr/>
          </a:p>
          <a:p>
            <a:pPr indent="0" lvl="0" marL="0" rtl="0" algn="just">
              <a:lnSpc>
                <a:spcPct val="80000"/>
              </a:lnSpc>
              <a:spcBef>
                <a:spcPts val="496"/>
              </a:spcBef>
              <a:spcAft>
                <a:spcPts val="0"/>
              </a:spcAft>
              <a:buClr>
                <a:schemeClr val="dk1"/>
              </a:buClr>
              <a:buSzPts val="2480"/>
              <a:buNone/>
            </a:pPr>
            <a:r>
              <a:rPr lang="en-IN" sz="2480"/>
              <a:t> </a:t>
            </a:r>
            <a:br>
              <a:rPr lang="en-IN" sz="2480"/>
            </a:br>
            <a:endParaRPr sz="248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Payment Processing</a:t>
            </a:r>
            <a:r>
              <a:rPr lang="en-IN"/>
              <a:t> </a:t>
            </a:r>
            <a:endParaRPr/>
          </a:p>
        </p:txBody>
      </p:sp>
      <p:sp>
        <p:nvSpPr>
          <p:cNvPr id="369" name="Google Shape;369;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800"/>
              <a:buNone/>
            </a:pPr>
            <a:r>
              <a:rPr b="1" lang="en-IN" sz="2800"/>
              <a:t>Purchase request: Message from customer to merchant</a:t>
            </a:r>
            <a:r>
              <a:rPr lang="en-IN" sz="2800"/>
              <a:t> containing OI for merchant and PI for bank.</a:t>
            </a:r>
            <a:br>
              <a:rPr lang="en-IN" sz="2800"/>
            </a:br>
            <a:r>
              <a:rPr b="1" lang="en-IN" sz="2800"/>
              <a:t>Payment authorization: </a:t>
            </a:r>
            <a:r>
              <a:rPr lang="en-IN" sz="2800">
                <a:solidFill>
                  <a:srgbClr val="333333"/>
                </a:solidFill>
              </a:rPr>
              <a:t>Exchange between merchant and payment gateway </a:t>
            </a:r>
            <a:r>
              <a:rPr b="1" lang="en-IN" sz="2800">
                <a:solidFill>
                  <a:srgbClr val="333333"/>
                </a:solidFill>
              </a:rPr>
              <a:t>to authorize a given amount for a purchase</a:t>
            </a:r>
            <a:r>
              <a:rPr lang="en-IN" sz="2800">
                <a:solidFill>
                  <a:srgbClr val="333333"/>
                </a:solidFill>
              </a:rPr>
              <a:t> on a given credit card account.</a:t>
            </a:r>
            <a:endParaRPr sz="2800"/>
          </a:p>
          <a:p>
            <a:pPr indent="0" lvl="0" marL="0" rtl="0" algn="just">
              <a:spcBef>
                <a:spcPts val="560"/>
              </a:spcBef>
              <a:spcAft>
                <a:spcPts val="0"/>
              </a:spcAft>
              <a:buClr>
                <a:schemeClr val="dk1"/>
              </a:buClr>
              <a:buSzPts val="2800"/>
              <a:buNone/>
            </a:pPr>
            <a:r>
              <a:rPr b="1" lang="en-IN" sz="2800"/>
              <a:t>Payment capture: </a:t>
            </a:r>
            <a:r>
              <a:rPr lang="en-IN" sz="2800">
                <a:solidFill>
                  <a:srgbClr val="333333"/>
                </a:solidFill>
              </a:rPr>
              <a:t>Allows the </a:t>
            </a:r>
            <a:r>
              <a:rPr b="1" lang="en-IN" sz="2800">
                <a:solidFill>
                  <a:srgbClr val="333333"/>
                </a:solidFill>
              </a:rPr>
              <a:t>merchant to request payment</a:t>
            </a:r>
            <a:r>
              <a:rPr lang="en-IN" sz="2800">
                <a:solidFill>
                  <a:srgbClr val="333333"/>
                </a:solidFill>
              </a:rPr>
              <a:t> from the payment gateway.</a:t>
            </a:r>
            <a:endParaRPr sz="2800"/>
          </a:p>
          <a:p>
            <a:pPr indent="0" lvl="0" marL="0" rtl="0" algn="l">
              <a:spcBef>
                <a:spcPts val="640"/>
              </a:spcBef>
              <a:spcAft>
                <a:spcPts val="0"/>
              </a:spcAft>
              <a:buClr>
                <a:schemeClr val="dk1"/>
              </a:buClr>
              <a:buSzPts val="3200"/>
              <a:buNone/>
            </a:pPr>
            <a:r>
              <a:rPr lang="en-IN"/>
              <a:t> </a:t>
            </a:r>
            <a:br>
              <a:rPr lang="en-IN"/>
            </a:br>
            <a:endParaRPr/>
          </a:p>
        </p:txBody>
      </p:sp>
      <p:sp>
        <p:nvSpPr>
          <p:cNvPr id="370" name="Google Shape;370;p47"/>
          <p:cNvSpPr/>
          <p:nvPr/>
        </p:nvSpPr>
        <p:spPr>
          <a:xfrm>
            <a:off x="1952625" y="35655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IN"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371" name="Google Shape;371;p47"/>
          <p:cNvSpPr/>
          <p:nvPr/>
        </p:nvSpPr>
        <p:spPr>
          <a:xfrm>
            <a:off x="1952625" y="35655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IN"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372" name="Google Shape;372;p47"/>
          <p:cNvSpPr/>
          <p:nvPr/>
        </p:nvSpPr>
        <p:spPr>
          <a:xfrm>
            <a:off x="1952625" y="35655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IN"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373" name="Google Shape;373;p47"/>
          <p:cNvSpPr/>
          <p:nvPr/>
        </p:nvSpPr>
        <p:spPr>
          <a:xfrm>
            <a:off x="1952625" y="3649663"/>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IN"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b="1" lang="en-IN" sz="3959"/>
              <a:t>Cardholder Sends Purchase Request</a:t>
            </a:r>
            <a:r>
              <a:rPr lang="en-IN" sz="3959"/>
              <a:t> </a:t>
            </a:r>
            <a:endParaRPr/>
          </a:p>
        </p:txBody>
      </p:sp>
      <p:pic>
        <p:nvPicPr>
          <p:cNvPr id="379" name="Google Shape;379;p48"/>
          <p:cNvPicPr preferRelativeResize="0"/>
          <p:nvPr/>
        </p:nvPicPr>
        <p:blipFill rotWithShape="1">
          <a:blip r:embed="rId3">
            <a:alphaModFix/>
          </a:blip>
          <a:srcRect b="0" l="0" r="0" t="0"/>
          <a:stretch/>
        </p:blipFill>
        <p:spPr>
          <a:xfrm>
            <a:off x="990600" y="1127150"/>
            <a:ext cx="7385115" cy="57308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9"/>
          <p:cNvSpPr txBox="1"/>
          <p:nvPr>
            <p:ph type="title"/>
          </p:nvPr>
        </p:nvSpPr>
        <p:spPr>
          <a:xfrm>
            <a:off x="152400" y="274638"/>
            <a:ext cx="87630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40"/>
              <a:buFont typeface="Calibri"/>
              <a:buNone/>
            </a:pPr>
            <a:r>
              <a:rPr b="1" lang="en-IN" sz="3240"/>
              <a:t>Merchant Verifies Customer Purchase Request</a:t>
            </a:r>
            <a:r>
              <a:rPr lang="en-IN" sz="3240"/>
              <a:t> </a:t>
            </a:r>
            <a:br>
              <a:rPr lang="en-IN" sz="3959"/>
            </a:br>
            <a:endParaRPr sz="3959"/>
          </a:p>
        </p:txBody>
      </p:sp>
      <p:pic>
        <p:nvPicPr>
          <p:cNvPr id="385" name="Google Shape;385;p49"/>
          <p:cNvPicPr preferRelativeResize="0"/>
          <p:nvPr/>
        </p:nvPicPr>
        <p:blipFill rotWithShape="1">
          <a:blip r:embed="rId3">
            <a:alphaModFix/>
          </a:blip>
          <a:srcRect b="0" l="0" r="0" t="0"/>
          <a:stretch/>
        </p:blipFill>
        <p:spPr>
          <a:xfrm>
            <a:off x="1002891" y="851590"/>
            <a:ext cx="7315200" cy="600641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361950" y="0"/>
            <a:ext cx="82296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b="1" lang="en-IN" sz="3959"/>
              <a:t>IPSec Documents</a:t>
            </a:r>
            <a:endParaRPr b="1" sz="3959"/>
          </a:p>
        </p:txBody>
      </p:sp>
      <p:pic>
        <p:nvPicPr>
          <p:cNvPr id="115" name="Google Shape;115;p6"/>
          <p:cNvPicPr preferRelativeResize="0"/>
          <p:nvPr/>
        </p:nvPicPr>
        <p:blipFill rotWithShape="1">
          <a:blip r:embed="rId3">
            <a:alphaModFix/>
          </a:blip>
          <a:srcRect b="0" l="0" r="0" t="0"/>
          <a:stretch/>
        </p:blipFill>
        <p:spPr>
          <a:xfrm>
            <a:off x="1104900" y="490900"/>
            <a:ext cx="6934200" cy="61329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IPSec Services</a:t>
            </a:r>
            <a:endParaRPr b="1"/>
          </a:p>
        </p:txBody>
      </p:sp>
      <p:sp>
        <p:nvSpPr>
          <p:cNvPr id="121" name="Google Shape;121;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960"/>
              <a:buNone/>
            </a:pPr>
            <a:r>
              <a:rPr lang="en-IN" sz="2960"/>
              <a:t>The services are:</a:t>
            </a:r>
            <a:endParaRPr/>
          </a:p>
          <a:p>
            <a:pPr indent="-342900" lvl="0" marL="342900" rtl="0" algn="l">
              <a:lnSpc>
                <a:spcPct val="90000"/>
              </a:lnSpc>
              <a:spcBef>
                <a:spcPts val="592"/>
              </a:spcBef>
              <a:spcAft>
                <a:spcPts val="0"/>
              </a:spcAft>
              <a:buClr>
                <a:schemeClr val="dk1"/>
              </a:buClr>
              <a:buSzPts val="2960"/>
              <a:buChar char="•"/>
            </a:pPr>
            <a:r>
              <a:rPr lang="en-IN" sz="2960"/>
              <a:t>Access control</a:t>
            </a:r>
            <a:endParaRPr/>
          </a:p>
          <a:p>
            <a:pPr indent="-342900" lvl="0" marL="342900" rtl="0" algn="l">
              <a:lnSpc>
                <a:spcPct val="90000"/>
              </a:lnSpc>
              <a:spcBef>
                <a:spcPts val="592"/>
              </a:spcBef>
              <a:spcAft>
                <a:spcPts val="0"/>
              </a:spcAft>
              <a:buClr>
                <a:schemeClr val="dk1"/>
              </a:buClr>
              <a:buSzPts val="2960"/>
              <a:buChar char="•"/>
            </a:pPr>
            <a:r>
              <a:rPr lang="en-IN" sz="2960"/>
              <a:t>Connectionless integrity</a:t>
            </a:r>
            <a:endParaRPr/>
          </a:p>
          <a:p>
            <a:pPr indent="-342900" lvl="0" marL="342900" rtl="0" algn="l">
              <a:lnSpc>
                <a:spcPct val="90000"/>
              </a:lnSpc>
              <a:spcBef>
                <a:spcPts val="592"/>
              </a:spcBef>
              <a:spcAft>
                <a:spcPts val="0"/>
              </a:spcAft>
              <a:buClr>
                <a:schemeClr val="dk1"/>
              </a:buClr>
              <a:buSzPts val="2960"/>
              <a:buChar char="•"/>
            </a:pPr>
            <a:r>
              <a:rPr lang="en-IN" sz="2960"/>
              <a:t>Data origin authentication</a:t>
            </a:r>
            <a:endParaRPr/>
          </a:p>
          <a:p>
            <a:pPr indent="-342900" lvl="0" marL="342900" rtl="0" algn="l">
              <a:lnSpc>
                <a:spcPct val="90000"/>
              </a:lnSpc>
              <a:spcBef>
                <a:spcPts val="592"/>
              </a:spcBef>
              <a:spcAft>
                <a:spcPts val="0"/>
              </a:spcAft>
              <a:buClr>
                <a:schemeClr val="dk1"/>
              </a:buClr>
              <a:buSzPts val="2960"/>
              <a:buChar char="•"/>
            </a:pPr>
            <a:r>
              <a:rPr lang="en-IN" sz="2960"/>
              <a:t>Rejection of replayed packets (a form of partial sequence integrity) - Duplicate</a:t>
            </a:r>
            <a:endParaRPr/>
          </a:p>
          <a:p>
            <a:pPr indent="-342900" lvl="0" marL="342900" rtl="0" algn="l">
              <a:lnSpc>
                <a:spcPct val="90000"/>
              </a:lnSpc>
              <a:spcBef>
                <a:spcPts val="592"/>
              </a:spcBef>
              <a:spcAft>
                <a:spcPts val="0"/>
              </a:spcAft>
              <a:buClr>
                <a:schemeClr val="dk1"/>
              </a:buClr>
              <a:buSzPts val="2960"/>
              <a:buChar char="•"/>
            </a:pPr>
            <a:r>
              <a:rPr lang="en-IN" sz="2960"/>
              <a:t>Confidentiality (encryption)</a:t>
            </a:r>
            <a:endParaRPr/>
          </a:p>
          <a:p>
            <a:pPr indent="-342900" lvl="0" marL="342900" rtl="0" algn="l">
              <a:lnSpc>
                <a:spcPct val="90000"/>
              </a:lnSpc>
              <a:spcBef>
                <a:spcPts val="592"/>
              </a:spcBef>
              <a:spcAft>
                <a:spcPts val="0"/>
              </a:spcAft>
              <a:buClr>
                <a:schemeClr val="dk1"/>
              </a:buClr>
              <a:buSzPts val="2960"/>
              <a:buChar char="•"/>
            </a:pPr>
            <a:r>
              <a:rPr lang="en-IN" sz="2960"/>
              <a:t>Limited traffic flow confidentiality </a:t>
            </a:r>
            <a:br>
              <a:rPr lang="en-IN" sz="2960"/>
            </a:br>
            <a:endParaRPr sz="296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Protocols</a:t>
            </a:r>
            <a:endParaRPr b="1"/>
          </a:p>
        </p:txBody>
      </p:sp>
      <p:sp>
        <p:nvSpPr>
          <p:cNvPr id="127" name="Google Shape;127;p8"/>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rmAutofit/>
          </a:bodyPr>
          <a:lstStyle/>
          <a:p>
            <a:pPr indent="-342900" lvl="0" marL="342900" rtl="0" algn="just">
              <a:lnSpc>
                <a:spcPct val="80000"/>
              </a:lnSpc>
              <a:spcBef>
                <a:spcPts val="0"/>
              </a:spcBef>
              <a:spcAft>
                <a:spcPts val="0"/>
              </a:spcAft>
              <a:buClr>
                <a:schemeClr val="dk1"/>
              </a:buClr>
              <a:buSzPts val="2960"/>
              <a:buChar char="•"/>
            </a:pPr>
            <a:r>
              <a:rPr lang="en-IN" sz="2960"/>
              <a:t>The </a:t>
            </a:r>
            <a:r>
              <a:rPr b="1" lang="en-IN" sz="2960"/>
              <a:t>application header (AH) protocol </a:t>
            </a:r>
            <a:r>
              <a:rPr lang="en-IN" sz="2960"/>
              <a:t>provides system-to-system </a:t>
            </a:r>
            <a:r>
              <a:rPr b="1" lang="en-IN" sz="2960"/>
              <a:t>authentication</a:t>
            </a:r>
            <a:r>
              <a:rPr lang="en-IN" sz="2960"/>
              <a:t> and data  integrity verification, but does not provide secrecy for the content of a network communication. </a:t>
            </a:r>
            <a:endParaRPr sz="2960"/>
          </a:p>
          <a:p>
            <a:pPr indent="-342900" lvl="0" marL="342900" rtl="0" algn="just">
              <a:lnSpc>
                <a:spcPct val="80000"/>
              </a:lnSpc>
              <a:spcBef>
                <a:spcPts val="592"/>
              </a:spcBef>
              <a:spcAft>
                <a:spcPts val="0"/>
              </a:spcAft>
              <a:buClr>
                <a:schemeClr val="dk1"/>
              </a:buClr>
              <a:buSzPts val="2960"/>
              <a:buChar char="•"/>
            </a:pPr>
            <a:r>
              <a:rPr lang="en-IN" sz="2960"/>
              <a:t>The </a:t>
            </a:r>
            <a:r>
              <a:rPr b="1" lang="en-IN" sz="2960"/>
              <a:t>encapsulating security payload (ESP) protocol </a:t>
            </a:r>
            <a:r>
              <a:rPr lang="en-IN" sz="2960"/>
              <a:t>provides </a:t>
            </a:r>
            <a:r>
              <a:rPr b="1" lang="en-IN" sz="2960"/>
              <a:t>secrecy</a:t>
            </a:r>
            <a:r>
              <a:rPr lang="en-IN" sz="2960"/>
              <a:t> for the contents of network communications as well as system-to-system </a:t>
            </a:r>
            <a:r>
              <a:rPr b="1" lang="en-IN" sz="2960"/>
              <a:t>authentication</a:t>
            </a:r>
            <a:r>
              <a:rPr lang="en-IN" sz="2960"/>
              <a:t> and data integrity verification. </a:t>
            </a:r>
            <a:endParaRPr sz="2960"/>
          </a:p>
          <a:p>
            <a:pPr indent="0" lvl="0" marL="0" rtl="0" algn="just">
              <a:lnSpc>
                <a:spcPct val="80000"/>
              </a:lnSpc>
              <a:spcBef>
                <a:spcPts val="592"/>
              </a:spcBef>
              <a:spcAft>
                <a:spcPts val="0"/>
              </a:spcAft>
              <a:buClr>
                <a:schemeClr val="dk1"/>
              </a:buClr>
              <a:buSzPts val="2960"/>
              <a:buNone/>
            </a:pPr>
            <a:br>
              <a:rPr lang="en-IN" sz="2960"/>
            </a:br>
            <a:endParaRPr sz="296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9"/>
          <p:cNvPicPr preferRelativeResize="0"/>
          <p:nvPr/>
        </p:nvPicPr>
        <p:blipFill rotWithShape="1">
          <a:blip r:embed="rId3">
            <a:alphaModFix/>
          </a:blip>
          <a:srcRect b="0" l="0" r="0" t="0"/>
          <a:stretch/>
        </p:blipFill>
        <p:spPr>
          <a:xfrm>
            <a:off x="7374" y="1905000"/>
            <a:ext cx="8846310" cy="27955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Veerendra Shrivastava</dc:creator>
</cp:coreProperties>
</file>