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15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F740D-03C4-4D71-B649-4F831E69FAEE}" type="datetimeFigureOut">
              <a:rPr lang="en-IN" smtClean="0"/>
              <a:t>30-08-2020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638234-2B9B-4A7E-B679-FAEBE70A86F6}" type="slidenum">
              <a:rPr lang="en-IN" smtClean="0"/>
              <a:t>‹#›</a:t>
            </a:fld>
            <a:endParaRPr lang="en-IN"/>
          </a:p>
        </p:txBody>
      </p:sp>
    </p:spTree>
    <p:extLst>
      <p:ext uri="{BB962C8B-B14F-4D97-AF65-F5344CB8AC3E}">
        <p14:creationId xmlns:p14="http://schemas.microsoft.com/office/powerpoint/2010/main" val="3053043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5638234-2B9B-4A7E-B679-FAEBE70A86F6}" type="slidenum">
              <a:rPr lang="en-IN" smtClean="0"/>
              <a:t>12</a:t>
            </a:fld>
            <a:endParaRPr lang="en-IN"/>
          </a:p>
        </p:txBody>
      </p:sp>
    </p:spTree>
    <p:extLst>
      <p:ext uri="{BB962C8B-B14F-4D97-AF65-F5344CB8AC3E}">
        <p14:creationId xmlns:p14="http://schemas.microsoft.com/office/powerpoint/2010/main" val="185629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Unit IV</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98403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NIDPS</a:t>
            </a:r>
            <a:endParaRPr lang="en-IN" b="1" dirty="0"/>
          </a:p>
        </p:txBody>
      </p:sp>
      <p:sp>
        <p:nvSpPr>
          <p:cNvPr id="3" name="Content Placeholder 2"/>
          <p:cNvSpPr>
            <a:spLocks noGrp="1"/>
          </p:cNvSpPr>
          <p:nvPr>
            <p:ph idx="1"/>
          </p:nvPr>
        </p:nvSpPr>
        <p:spPr>
          <a:xfrm>
            <a:off x="457200" y="1447800"/>
            <a:ext cx="8229600" cy="4648200"/>
          </a:xfrm>
        </p:spPr>
        <p:txBody>
          <a:bodyPr>
            <a:noAutofit/>
          </a:bodyPr>
          <a:lstStyle/>
          <a:p>
            <a:pPr algn="just"/>
            <a:r>
              <a:rPr lang="en-IN" sz="1800" b="1" dirty="0"/>
              <a:t>Network-Based IDPS </a:t>
            </a:r>
            <a:r>
              <a:rPr lang="en-IN" sz="1800" dirty="0"/>
              <a:t>A </a:t>
            </a:r>
            <a:r>
              <a:rPr lang="en-IN" sz="1800" b="1" dirty="0"/>
              <a:t>network-based IDPS (NIDPS) </a:t>
            </a:r>
            <a:r>
              <a:rPr lang="en-IN" sz="1800" dirty="0"/>
              <a:t>resides on a computer or appliance connected to a segment of an organization’s network and </a:t>
            </a:r>
            <a:r>
              <a:rPr lang="en-IN" sz="1800" b="1" dirty="0"/>
              <a:t>monitors </a:t>
            </a:r>
            <a:r>
              <a:rPr lang="en-IN" sz="1800" b="1" dirty="0" smtClean="0"/>
              <a:t>network </a:t>
            </a:r>
            <a:r>
              <a:rPr lang="en-IN" sz="1800" b="1" dirty="0"/>
              <a:t>traffic </a:t>
            </a:r>
            <a:r>
              <a:rPr lang="en-IN" sz="1800" b="1" dirty="0" smtClean="0"/>
              <a:t>on that </a:t>
            </a:r>
            <a:r>
              <a:rPr lang="en-IN" sz="1800" b="1" dirty="0"/>
              <a:t>network segment, looking for indications of ongoing or successful attacks</a:t>
            </a:r>
            <a:r>
              <a:rPr lang="en-IN" sz="1800" dirty="0"/>
              <a:t>. </a:t>
            </a:r>
            <a:endParaRPr lang="en-IN" sz="1800" dirty="0" smtClean="0"/>
          </a:p>
          <a:p>
            <a:pPr algn="just"/>
            <a:r>
              <a:rPr lang="en-IN" sz="1800" dirty="0" smtClean="0"/>
              <a:t>When the NIDPS </a:t>
            </a:r>
            <a:r>
              <a:rPr lang="en-IN" sz="1800" dirty="0"/>
              <a:t>identifies activity that it is programmed to recognize as an attack, it responds </a:t>
            </a:r>
            <a:r>
              <a:rPr lang="en-IN" sz="1800" dirty="0" smtClean="0"/>
              <a:t>by </a:t>
            </a:r>
            <a:r>
              <a:rPr lang="en-IN" sz="1800" b="1" dirty="0" smtClean="0"/>
              <a:t>sending </a:t>
            </a:r>
            <a:r>
              <a:rPr lang="en-IN" sz="1800" b="1" dirty="0"/>
              <a:t>notifications to administrators</a:t>
            </a:r>
            <a:r>
              <a:rPr lang="en-IN" sz="1800" dirty="0"/>
              <a:t>. </a:t>
            </a:r>
            <a:endParaRPr lang="en-IN" sz="1800" dirty="0" smtClean="0"/>
          </a:p>
          <a:p>
            <a:pPr algn="just"/>
            <a:r>
              <a:rPr lang="en-IN" sz="1800" dirty="0" smtClean="0"/>
              <a:t>When </a:t>
            </a:r>
            <a:r>
              <a:rPr lang="en-IN" sz="1800" dirty="0"/>
              <a:t>examining incoming packets, an </a:t>
            </a:r>
            <a:r>
              <a:rPr lang="en-IN" sz="1800" dirty="0" smtClean="0"/>
              <a:t>NIDPS looks </a:t>
            </a:r>
            <a:r>
              <a:rPr lang="en-IN" sz="1800" dirty="0"/>
              <a:t>for patterns within network traffic such as large collections of related items of a certain type—which could indicate that a </a:t>
            </a:r>
            <a:r>
              <a:rPr lang="en-IN" sz="1800" b="1" dirty="0"/>
              <a:t>denial-of-service attack </a:t>
            </a:r>
            <a:r>
              <a:rPr lang="en-IN" sz="1800" dirty="0"/>
              <a:t>is underway—or </a:t>
            </a:r>
            <a:r>
              <a:rPr lang="en-IN" sz="1800" dirty="0" smtClean="0"/>
              <a:t>the exchange </a:t>
            </a:r>
            <a:r>
              <a:rPr lang="en-IN" sz="1800" dirty="0"/>
              <a:t>of a series of related packets in a certain pattern—which could indicate that </a:t>
            </a:r>
            <a:r>
              <a:rPr lang="en-IN" sz="1800" dirty="0" smtClean="0"/>
              <a:t>a </a:t>
            </a:r>
            <a:r>
              <a:rPr lang="en-IN" sz="1800" b="1" dirty="0" smtClean="0"/>
              <a:t>port </a:t>
            </a:r>
            <a:r>
              <a:rPr lang="en-IN" sz="1800" b="1" dirty="0"/>
              <a:t>scan </a:t>
            </a:r>
            <a:r>
              <a:rPr lang="en-IN" sz="1800" dirty="0"/>
              <a:t>is in progress. </a:t>
            </a:r>
            <a:endParaRPr lang="en-IN" sz="1800" dirty="0" smtClean="0"/>
          </a:p>
          <a:p>
            <a:pPr algn="just"/>
            <a:r>
              <a:rPr lang="en-IN" sz="1800" dirty="0" smtClean="0"/>
              <a:t>An </a:t>
            </a:r>
            <a:r>
              <a:rPr lang="en-IN" sz="1800" b="1" dirty="0"/>
              <a:t>NIDPS can detect many more types of attacks than a </a:t>
            </a:r>
            <a:r>
              <a:rPr lang="en-IN" sz="1800" b="1" dirty="0" smtClean="0"/>
              <a:t>host-based </a:t>
            </a:r>
            <a:r>
              <a:rPr lang="en-IN" sz="1800" b="1" dirty="0"/>
              <a:t>IDPS</a:t>
            </a:r>
            <a:r>
              <a:rPr lang="en-IN" sz="1800" dirty="0"/>
              <a:t>, but it requires a much more complex configuration and maintenance program</a:t>
            </a:r>
            <a:r>
              <a:rPr lang="en-IN" sz="1800" dirty="0" smtClean="0"/>
              <a:t>.</a:t>
            </a:r>
          </a:p>
          <a:p>
            <a:pPr algn="just"/>
            <a:r>
              <a:rPr lang="en-IN" sz="1800" dirty="0" smtClean="0"/>
              <a:t>A </a:t>
            </a:r>
            <a:r>
              <a:rPr lang="en-IN" sz="1800" dirty="0"/>
              <a:t>NIDPS is installed at a specific place in the network (such as on the inside of an </a:t>
            </a:r>
            <a:r>
              <a:rPr lang="en-IN" sz="1800" dirty="0" smtClean="0"/>
              <a:t>edge router</a:t>
            </a:r>
            <a:r>
              <a:rPr lang="en-IN" sz="1800" dirty="0"/>
              <a:t>) from where it is possible to monitor the traffic going into and out of a </a:t>
            </a:r>
            <a:r>
              <a:rPr lang="en-IN" sz="1800" dirty="0" smtClean="0"/>
              <a:t>particular network </a:t>
            </a:r>
            <a:r>
              <a:rPr lang="en-IN" sz="1800" dirty="0"/>
              <a:t>segment</a:t>
            </a:r>
            <a:r>
              <a:rPr lang="en-IN" sz="1800" dirty="0" smtClean="0"/>
              <a:t>.</a:t>
            </a:r>
          </a:p>
          <a:p>
            <a:pPr marL="0" indent="0" algn="just">
              <a:buNone/>
            </a:pPr>
            <a:r>
              <a:rPr lang="en-IN" sz="1800" dirty="0" smtClean="0"/>
              <a:t> </a:t>
            </a:r>
            <a:r>
              <a:rPr lang="en-IN" sz="1800" dirty="0"/>
              <a:t/>
            </a:r>
            <a:br>
              <a:rPr lang="en-IN" sz="1800" dirty="0"/>
            </a:br>
            <a:endParaRPr lang="en-IN" sz="1800" dirty="0"/>
          </a:p>
        </p:txBody>
      </p:sp>
    </p:spTree>
    <p:extLst>
      <p:ext uri="{BB962C8B-B14F-4D97-AF65-F5344CB8AC3E}">
        <p14:creationId xmlns:p14="http://schemas.microsoft.com/office/powerpoint/2010/main" val="240890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HIDPS</a:t>
            </a:r>
            <a:endParaRPr lang="en-IN" b="1" dirty="0"/>
          </a:p>
        </p:txBody>
      </p:sp>
      <p:sp>
        <p:nvSpPr>
          <p:cNvPr id="3" name="Content Placeholder 2"/>
          <p:cNvSpPr>
            <a:spLocks noGrp="1"/>
          </p:cNvSpPr>
          <p:nvPr>
            <p:ph idx="1"/>
          </p:nvPr>
        </p:nvSpPr>
        <p:spPr>
          <a:xfrm>
            <a:off x="228600" y="1600200"/>
            <a:ext cx="8686800" cy="4525963"/>
          </a:xfrm>
        </p:spPr>
        <p:txBody>
          <a:bodyPr>
            <a:normAutofit fontScale="55000" lnSpcReduction="20000"/>
          </a:bodyPr>
          <a:lstStyle/>
          <a:p>
            <a:pPr algn="just"/>
            <a:r>
              <a:rPr lang="en-IN" b="1" dirty="0"/>
              <a:t>Host-Based IDPS </a:t>
            </a:r>
            <a:r>
              <a:rPr lang="en-IN" dirty="0"/>
              <a:t>While a network-based IDPS resides on a network segment and monitors activities across that segment, a host-based IDPS (HIDPS) resides on a particular computer or server, known as the host, and </a:t>
            </a:r>
            <a:r>
              <a:rPr lang="en-IN" b="1" dirty="0"/>
              <a:t>monitors activity only on that system</a:t>
            </a:r>
            <a:r>
              <a:rPr lang="en-IN" dirty="0"/>
              <a:t>. </a:t>
            </a:r>
            <a:endParaRPr lang="en-IN" dirty="0" smtClean="0"/>
          </a:p>
          <a:p>
            <a:pPr algn="just"/>
            <a:r>
              <a:rPr lang="en-IN" dirty="0" smtClean="0"/>
              <a:t>HIDPSs are also </a:t>
            </a:r>
            <a:r>
              <a:rPr lang="en-IN" dirty="0"/>
              <a:t>known as </a:t>
            </a:r>
            <a:r>
              <a:rPr lang="en-IN" b="1" dirty="0"/>
              <a:t>system integrity </a:t>
            </a:r>
            <a:r>
              <a:rPr lang="en-IN" b="1" dirty="0" smtClean="0"/>
              <a:t>verifiers</a:t>
            </a:r>
            <a:r>
              <a:rPr lang="en-IN" dirty="0" smtClean="0"/>
              <a:t> </a:t>
            </a:r>
            <a:r>
              <a:rPr lang="en-IN" dirty="0"/>
              <a:t>because they benchmark and monitor the </a:t>
            </a:r>
            <a:r>
              <a:rPr lang="en-IN" dirty="0" smtClean="0"/>
              <a:t>status of </a:t>
            </a:r>
            <a:r>
              <a:rPr lang="en-IN" dirty="0"/>
              <a:t>key system files and </a:t>
            </a:r>
            <a:r>
              <a:rPr lang="en-IN" b="1" dirty="0"/>
              <a:t>detect</a:t>
            </a:r>
            <a:r>
              <a:rPr lang="en-IN" dirty="0"/>
              <a:t> when </a:t>
            </a:r>
            <a:r>
              <a:rPr lang="en-IN" b="1" dirty="0"/>
              <a:t>an intruder creates, modifies, or deletes monitored files</a:t>
            </a:r>
            <a:r>
              <a:rPr lang="en-IN" dirty="0" smtClean="0"/>
              <a:t>. </a:t>
            </a:r>
          </a:p>
          <a:p>
            <a:pPr algn="just"/>
            <a:r>
              <a:rPr lang="en-IN" dirty="0" smtClean="0"/>
              <a:t>An </a:t>
            </a:r>
            <a:r>
              <a:rPr lang="en-IN" dirty="0"/>
              <a:t>HIDPS has an advantage over an NIDPS in that it can </a:t>
            </a:r>
            <a:r>
              <a:rPr lang="en-IN" b="1" dirty="0"/>
              <a:t>access encrypted </a:t>
            </a:r>
            <a:r>
              <a:rPr lang="en-IN" b="1" dirty="0" smtClean="0"/>
              <a:t>information traveling </a:t>
            </a:r>
            <a:r>
              <a:rPr lang="en-IN" b="1" dirty="0"/>
              <a:t>over the network </a:t>
            </a:r>
            <a:r>
              <a:rPr lang="en-IN" dirty="0"/>
              <a:t>and use it to make decisions about potential or actual attacks</a:t>
            </a:r>
            <a:r>
              <a:rPr lang="en-IN" dirty="0" smtClean="0"/>
              <a:t>. </a:t>
            </a:r>
          </a:p>
          <a:p>
            <a:pPr algn="just"/>
            <a:r>
              <a:rPr lang="en-IN" dirty="0" smtClean="0"/>
              <a:t>Also</a:t>
            </a:r>
            <a:r>
              <a:rPr lang="en-IN" dirty="0"/>
              <a:t>, since the </a:t>
            </a:r>
            <a:r>
              <a:rPr lang="en-IN" b="1" dirty="0"/>
              <a:t>HIDPS works on only one computer system</a:t>
            </a:r>
            <a:r>
              <a:rPr lang="en-IN" dirty="0"/>
              <a:t>, all the traffic it examines traverses that system. </a:t>
            </a:r>
            <a:endParaRPr lang="en-IN" dirty="0" smtClean="0"/>
          </a:p>
          <a:p>
            <a:pPr algn="just"/>
            <a:r>
              <a:rPr lang="en-IN" dirty="0"/>
              <a:t>An HIDPS is also capable of </a:t>
            </a:r>
            <a:r>
              <a:rPr lang="en-IN" b="1" dirty="0" smtClean="0"/>
              <a:t>monitoring system configuration databases, such as windows registries</a:t>
            </a:r>
            <a:r>
              <a:rPr lang="en-IN" dirty="0" smtClean="0"/>
              <a:t>, </a:t>
            </a:r>
            <a:r>
              <a:rPr lang="en-IN" dirty="0"/>
              <a:t>in addition to stored configuration files like .</a:t>
            </a:r>
            <a:r>
              <a:rPr lang="en-IN" dirty="0" err="1"/>
              <a:t>ini</a:t>
            </a:r>
            <a:r>
              <a:rPr lang="en-IN" dirty="0"/>
              <a:t>, .</a:t>
            </a:r>
            <a:r>
              <a:rPr lang="en-IN" dirty="0" err="1"/>
              <a:t>cfg</a:t>
            </a:r>
            <a:r>
              <a:rPr lang="en-IN" dirty="0"/>
              <a:t>, and .</a:t>
            </a:r>
            <a:r>
              <a:rPr lang="en-IN" dirty="0" err="1"/>
              <a:t>dat</a:t>
            </a:r>
            <a:r>
              <a:rPr lang="en-IN" dirty="0"/>
              <a:t> files. Most </a:t>
            </a:r>
            <a:r>
              <a:rPr lang="en-IN" dirty="0" smtClean="0"/>
              <a:t>HIDPSs work </a:t>
            </a:r>
            <a:r>
              <a:rPr lang="en-IN" dirty="0"/>
              <a:t>on the principle of configuration or change management, which means that </a:t>
            </a:r>
            <a:r>
              <a:rPr lang="en-IN" dirty="0" smtClean="0"/>
              <a:t>they record </a:t>
            </a:r>
            <a:r>
              <a:rPr lang="en-IN" dirty="0"/>
              <a:t>the sizes, locations, and other attributes of system files. </a:t>
            </a:r>
            <a:br>
              <a:rPr lang="en-IN" dirty="0"/>
            </a:br>
            <a:r>
              <a:rPr lang="en-IN" dirty="0"/>
              <a:t/>
            </a:r>
            <a:br>
              <a:rPr lang="en-IN" dirty="0"/>
            </a:br>
            <a:endParaRPr lang="en-IN" dirty="0"/>
          </a:p>
        </p:txBody>
      </p:sp>
    </p:spTree>
    <p:extLst>
      <p:ext uri="{BB962C8B-B14F-4D97-AF65-F5344CB8AC3E}">
        <p14:creationId xmlns:p14="http://schemas.microsoft.com/office/powerpoint/2010/main" val="264793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IN" b="1" dirty="0" smtClean="0"/>
              <a:t>Terminologies of Malicious Program</a:t>
            </a:r>
            <a:endParaRPr lang="en-IN"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685800"/>
            <a:ext cx="8153400" cy="5365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6000189"/>
            <a:ext cx="8102600" cy="542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94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Viruses</a:t>
            </a:r>
            <a:endParaRPr lang="en-IN" b="1" dirty="0"/>
          </a:p>
        </p:txBody>
      </p:sp>
      <p:sp>
        <p:nvSpPr>
          <p:cNvPr id="3" name="Content Placeholder 2"/>
          <p:cNvSpPr>
            <a:spLocks noGrp="1"/>
          </p:cNvSpPr>
          <p:nvPr>
            <p:ph idx="1"/>
          </p:nvPr>
        </p:nvSpPr>
        <p:spPr/>
        <p:txBody>
          <a:bodyPr>
            <a:normAutofit fontScale="77500" lnSpcReduction="20000"/>
          </a:bodyPr>
          <a:lstStyle/>
          <a:p>
            <a:pPr algn="just"/>
            <a:r>
              <a:rPr lang="en-IN" dirty="0"/>
              <a:t>A virus is a piece of software that can </a:t>
            </a:r>
            <a:r>
              <a:rPr lang="en-IN" b="1" dirty="0" smtClean="0"/>
              <a:t>infect </a:t>
            </a:r>
            <a:r>
              <a:rPr lang="en-IN" b="1" dirty="0"/>
              <a:t>other programs by modifying them</a:t>
            </a:r>
            <a:r>
              <a:rPr lang="en-IN" dirty="0"/>
              <a:t>; the </a:t>
            </a:r>
            <a:r>
              <a:rPr lang="en-IN" dirty="0" smtClean="0"/>
              <a:t>modification includes </a:t>
            </a:r>
            <a:r>
              <a:rPr lang="en-IN" dirty="0"/>
              <a:t>a copy of the virus program, </a:t>
            </a:r>
            <a:r>
              <a:rPr lang="en-IN" dirty="0" smtClean="0"/>
              <a:t>which </a:t>
            </a:r>
            <a:r>
              <a:rPr lang="en-IN" dirty="0"/>
              <a:t>can then go on to infect other programs. </a:t>
            </a:r>
            <a:endParaRPr lang="en-IN" dirty="0" smtClean="0"/>
          </a:p>
          <a:p>
            <a:pPr algn="just"/>
            <a:r>
              <a:rPr lang="en-IN" dirty="0"/>
              <a:t>A virus can do anything that other programs do. The only difference is that it </a:t>
            </a:r>
            <a:r>
              <a:rPr lang="en-IN" b="1" dirty="0"/>
              <a:t>attaches itself to another</a:t>
            </a:r>
            <a:br>
              <a:rPr lang="en-IN" b="1" dirty="0"/>
            </a:br>
            <a:r>
              <a:rPr lang="en-IN" b="1" dirty="0"/>
              <a:t>program and executes secretly when the host program is run</a:t>
            </a:r>
            <a:r>
              <a:rPr lang="en-IN" dirty="0"/>
              <a:t>. Once a virus is executing, it can perform</a:t>
            </a:r>
            <a:br>
              <a:rPr lang="en-IN" dirty="0"/>
            </a:br>
            <a:r>
              <a:rPr lang="en-IN" dirty="0"/>
              <a:t>any function, such as </a:t>
            </a:r>
            <a:r>
              <a:rPr lang="en-IN" b="1" dirty="0"/>
              <a:t>erasing files and programs</a:t>
            </a:r>
            <a:r>
              <a:rPr lang="en-IN" dirty="0" smtClean="0"/>
              <a:t>.</a:t>
            </a:r>
          </a:p>
          <a:p>
            <a:pPr marL="0" indent="0" algn="just">
              <a:buNone/>
            </a:pPr>
            <a:r>
              <a:rPr lang="en-IN" dirty="0" smtClean="0"/>
              <a:t> </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98304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304800" y="1447800"/>
            <a:ext cx="8686800" cy="5105400"/>
          </a:xfrm>
        </p:spPr>
        <p:txBody>
          <a:bodyPr>
            <a:normAutofit fontScale="32500" lnSpcReduction="20000"/>
          </a:bodyPr>
          <a:lstStyle/>
          <a:p>
            <a:pPr marL="0" indent="0" algn="just">
              <a:buNone/>
            </a:pPr>
            <a:r>
              <a:rPr lang="en-IN" sz="5800" dirty="0"/>
              <a:t>During its lifetime, a typical virus goes through the following </a:t>
            </a:r>
            <a:r>
              <a:rPr lang="en-IN" sz="5800" b="1" dirty="0"/>
              <a:t>four phases</a:t>
            </a:r>
            <a:r>
              <a:rPr lang="en-IN" sz="5800" dirty="0"/>
              <a:t>:</a:t>
            </a:r>
            <a:br>
              <a:rPr lang="en-IN" sz="5800" dirty="0"/>
            </a:br>
            <a:r>
              <a:rPr lang="en-IN" sz="5800" dirty="0" smtClean="0"/>
              <a:t>1. </a:t>
            </a:r>
            <a:r>
              <a:rPr lang="en-IN" sz="5800" b="1" dirty="0" smtClean="0"/>
              <a:t>Dormant </a:t>
            </a:r>
            <a:r>
              <a:rPr lang="en-IN" sz="5800" b="1" dirty="0"/>
              <a:t>phase: </a:t>
            </a:r>
            <a:r>
              <a:rPr lang="en-IN" sz="5800" dirty="0"/>
              <a:t>The </a:t>
            </a:r>
            <a:r>
              <a:rPr lang="en-IN" sz="5800" b="1" dirty="0"/>
              <a:t>virus is idle</a:t>
            </a:r>
            <a:r>
              <a:rPr lang="en-IN" sz="5800" dirty="0"/>
              <a:t>. The virus will eventually be </a:t>
            </a:r>
            <a:r>
              <a:rPr lang="en-IN" sz="5800" b="1" dirty="0"/>
              <a:t>activated by some event</a:t>
            </a:r>
            <a:r>
              <a:rPr lang="en-IN" sz="5800" dirty="0"/>
              <a:t>, such </a:t>
            </a:r>
            <a:r>
              <a:rPr lang="en-IN" sz="5800" dirty="0" smtClean="0"/>
              <a:t>as a </a:t>
            </a:r>
            <a:r>
              <a:rPr lang="en-IN" sz="5800" dirty="0"/>
              <a:t>date, the presence of another program or file, or the capacity of the disk exceeding some limit</a:t>
            </a:r>
            <a:r>
              <a:rPr lang="en-IN" sz="5800" dirty="0" smtClean="0"/>
              <a:t>. Not </a:t>
            </a:r>
            <a:r>
              <a:rPr lang="en-IN" sz="5800" dirty="0"/>
              <a:t>all viruses have this stage</a:t>
            </a:r>
            <a:r>
              <a:rPr lang="en-IN" sz="5800" dirty="0" smtClean="0"/>
              <a:t>.</a:t>
            </a:r>
          </a:p>
          <a:p>
            <a:pPr marL="0" indent="0" algn="just">
              <a:buNone/>
            </a:pPr>
            <a:r>
              <a:rPr lang="en-IN" sz="5800" dirty="0" smtClean="0"/>
              <a:t>2</a:t>
            </a:r>
            <a:r>
              <a:rPr lang="en-IN" sz="5800" dirty="0" smtClean="0"/>
              <a:t>. </a:t>
            </a:r>
            <a:r>
              <a:rPr lang="en-IN" sz="5800" b="1" dirty="0" smtClean="0"/>
              <a:t>Propagation </a:t>
            </a:r>
            <a:r>
              <a:rPr lang="en-IN" sz="5800" b="1" dirty="0"/>
              <a:t>phase: </a:t>
            </a:r>
            <a:r>
              <a:rPr lang="en-IN" sz="5800" dirty="0"/>
              <a:t>The virus </a:t>
            </a:r>
            <a:r>
              <a:rPr lang="en-IN" sz="5800" b="1" dirty="0"/>
              <a:t>places an identical copy of itself into other programs or </a:t>
            </a:r>
            <a:r>
              <a:rPr lang="en-IN" sz="5800" b="1" dirty="0" smtClean="0"/>
              <a:t>into certain </a:t>
            </a:r>
            <a:r>
              <a:rPr lang="en-IN" sz="5800" b="1" dirty="0"/>
              <a:t>system areas on the disk</a:t>
            </a:r>
            <a:r>
              <a:rPr lang="en-IN" sz="5800" dirty="0"/>
              <a:t>. Each infected program will now contain a clone of the virus</a:t>
            </a:r>
            <a:r>
              <a:rPr lang="en-IN" sz="5800" dirty="0" smtClean="0"/>
              <a:t>, which </a:t>
            </a:r>
            <a:r>
              <a:rPr lang="en-IN" sz="5800" dirty="0"/>
              <a:t>will itself enter a propagation phase</a:t>
            </a:r>
            <a:r>
              <a:rPr lang="en-IN" sz="5800" dirty="0" smtClean="0"/>
              <a:t>.</a:t>
            </a:r>
          </a:p>
          <a:p>
            <a:pPr marL="0" indent="0" algn="just">
              <a:buNone/>
            </a:pPr>
            <a:r>
              <a:rPr lang="en-IN" sz="5800" dirty="0" smtClean="0"/>
              <a:t>3</a:t>
            </a:r>
            <a:r>
              <a:rPr lang="en-IN" sz="5800" dirty="0" smtClean="0"/>
              <a:t>. </a:t>
            </a:r>
            <a:r>
              <a:rPr lang="en-IN" sz="5800" b="1" dirty="0" smtClean="0"/>
              <a:t>Triggering </a:t>
            </a:r>
            <a:r>
              <a:rPr lang="en-IN" sz="5800" b="1" dirty="0"/>
              <a:t>phase: </a:t>
            </a:r>
            <a:r>
              <a:rPr lang="en-IN" sz="5800" dirty="0"/>
              <a:t>The </a:t>
            </a:r>
            <a:r>
              <a:rPr lang="en-IN" sz="5800" b="1" dirty="0"/>
              <a:t>virus is activated to perform the function for which it was intended</a:t>
            </a:r>
            <a:r>
              <a:rPr lang="en-IN" sz="5800" dirty="0"/>
              <a:t>. </a:t>
            </a:r>
            <a:r>
              <a:rPr lang="en-IN" sz="5800" dirty="0" smtClean="0"/>
              <a:t>As with </a:t>
            </a:r>
            <a:r>
              <a:rPr lang="en-IN" sz="5800" dirty="0"/>
              <a:t>the dormant phase, the triggering phase can be caused by a variety of system events</a:t>
            </a:r>
            <a:r>
              <a:rPr lang="en-IN" sz="5800" dirty="0" smtClean="0"/>
              <a:t>, including </a:t>
            </a:r>
            <a:r>
              <a:rPr lang="en-IN" sz="5800" dirty="0"/>
              <a:t>a count of the number of times that this copy of the virus has made copies of itself</a:t>
            </a:r>
            <a:r>
              <a:rPr lang="en-IN" sz="5800" dirty="0" smtClean="0"/>
              <a:t>.</a:t>
            </a:r>
          </a:p>
          <a:p>
            <a:pPr marL="0" indent="0" algn="just">
              <a:buNone/>
            </a:pPr>
            <a:r>
              <a:rPr lang="en-IN" sz="5800" dirty="0" smtClean="0"/>
              <a:t>4</a:t>
            </a:r>
            <a:r>
              <a:rPr lang="en-IN" sz="5800" dirty="0" smtClean="0"/>
              <a:t>. </a:t>
            </a:r>
            <a:r>
              <a:rPr lang="en-IN" sz="5800" b="1" dirty="0" smtClean="0"/>
              <a:t>Execution </a:t>
            </a:r>
            <a:r>
              <a:rPr lang="en-IN" sz="5800" b="1" dirty="0"/>
              <a:t>phase: </a:t>
            </a:r>
            <a:r>
              <a:rPr lang="en-IN" sz="5800" dirty="0"/>
              <a:t>The function is performed. The </a:t>
            </a:r>
            <a:r>
              <a:rPr lang="en-IN" sz="5800" b="1" dirty="0"/>
              <a:t>function may be harmless, such as a </a:t>
            </a:r>
            <a:r>
              <a:rPr lang="en-IN" sz="5800" b="1" dirty="0" smtClean="0"/>
              <a:t>message on </a:t>
            </a:r>
            <a:r>
              <a:rPr lang="en-IN" sz="5800" b="1" dirty="0"/>
              <a:t>the screen, or damaging</a:t>
            </a:r>
            <a:r>
              <a:rPr lang="en-IN" sz="5800" dirty="0"/>
              <a:t>, such as the destruction of programs and data files. </a:t>
            </a:r>
            <a:endParaRPr lang="en-IN" sz="5800" dirty="0" smtClean="0"/>
          </a:p>
          <a:p>
            <a:pPr marL="0" indent="0">
              <a:buNone/>
            </a:pPr>
            <a:endParaRPr lang="en-IN" sz="5800" dirty="0" smtClean="0"/>
          </a:p>
          <a:p>
            <a:pPr marL="0" indent="0" algn="just">
              <a:buNone/>
            </a:pPr>
            <a:r>
              <a:rPr lang="en-IN" sz="5800" dirty="0"/>
              <a:t>Most viruses carry out their work in a manner that is specific to a particular operating system and, </a:t>
            </a:r>
            <a:r>
              <a:rPr lang="en-IN" sz="5800" dirty="0" smtClean="0"/>
              <a:t>in some </a:t>
            </a:r>
            <a:r>
              <a:rPr lang="en-IN" sz="5800" dirty="0"/>
              <a:t>cases, specific to a particular hardware platform. Thus, they are designed to take advantage of </a:t>
            </a:r>
            <a:r>
              <a:rPr lang="en-IN" sz="5800" dirty="0" smtClean="0"/>
              <a:t>the details </a:t>
            </a:r>
            <a:r>
              <a:rPr lang="en-IN" sz="5800" dirty="0"/>
              <a:t>and weaknesses of particular systems. </a:t>
            </a: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28798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Viruses</a:t>
            </a:r>
            <a:endParaRPr lang="en-IN" b="1" dirty="0"/>
          </a:p>
        </p:txBody>
      </p:sp>
      <p:sp>
        <p:nvSpPr>
          <p:cNvPr id="3" name="Content Placeholder 2"/>
          <p:cNvSpPr>
            <a:spLocks noGrp="1"/>
          </p:cNvSpPr>
          <p:nvPr>
            <p:ph idx="1"/>
          </p:nvPr>
        </p:nvSpPr>
        <p:spPr>
          <a:xfrm>
            <a:off x="152400" y="1219200"/>
            <a:ext cx="8763000" cy="5410200"/>
          </a:xfrm>
        </p:spPr>
        <p:txBody>
          <a:bodyPr>
            <a:noAutofit/>
          </a:bodyPr>
          <a:lstStyle/>
          <a:p>
            <a:pPr marL="0" indent="0" algn="just">
              <a:buNone/>
            </a:pPr>
            <a:r>
              <a:rPr lang="en-IN" sz="2000" b="1" dirty="0" smtClean="0"/>
              <a:t>Parasitic </a:t>
            </a:r>
            <a:r>
              <a:rPr lang="en-IN" sz="2000" b="1" dirty="0"/>
              <a:t>virus: </a:t>
            </a:r>
            <a:r>
              <a:rPr lang="en-IN" sz="2000" dirty="0"/>
              <a:t>The traditional and still most common form of virus. A </a:t>
            </a:r>
            <a:r>
              <a:rPr lang="en-IN" sz="2000" b="1" dirty="0"/>
              <a:t>parasitic virus </a:t>
            </a:r>
            <a:r>
              <a:rPr lang="en-IN" sz="2000" b="1" dirty="0" smtClean="0"/>
              <a:t>attaches itself </a:t>
            </a:r>
            <a:r>
              <a:rPr lang="en-IN" sz="2000" b="1" dirty="0"/>
              <a:t>to executable files and replicates</a:t>
            </a:r>
            <a:r>
              <a:rPr lang="en-IN" sz="2000" dirty="0"/>
              <a:t>, when the infected program is executed, by finding </a:t>
            </a:r>
            <a:r>
              <a:rPr lang="en-IN" sz="2000" dirty="0" smtClean="0"/>
              <a:t>other executable </a:t>
            </a:r>
            <a:r>
              <a:rPr lang="en-IN" sz="2000" dirty="0"/>
              <a:t>files to infect</a:t>
            </a:r>
            <a:r>
              <a:rPr lang="en-IN" sz="2000" dirty="0" smtClean="0"/>
              <a:t>.</a:t>
            </a:r>
          </a:p>
          <a:p>
            <a:pPr marL="0" indent="0" algn="just">
              <a:buNone/>
            </a:pPr>
            <a:r>
              <a:rPr lang="en-IN" sz="2000" b="1" dirty="0" smtClean="0"/>
              <a:t>Memory-resident </a:t>
            </a:r>
            <a:r>
              <a:rPr lang="en-IN" sz="2000" b="1" dirty="0"/>
              <a:t>virus: Lodges in main memory</a:t>
            </a:r>
            <a:r>
              <a:rPr lang="en-IN" sz="2000" dirty="0"/>
              <a:t> as part of a resident system program. </a:t>
            </a:r>
            <a:r>
              <a:rPr lang="en-IN" sz="2000" dirty="0" smtClean="0"/>
              <a:t>From that </a:t>
            </a:r>
            <a:r>
              <a:rPr lang="en-IN" sz="2000" dirty="0"/>
              <a:t>point on, the </a:t>
            </a:r>
            <a:r>
              <a:rPr lang="en-IN" sz="2000" b="1" dirty="0"/>
              <a:t>virus infects every program that executes</a:t>
            </a:r>
            <a:r>
              <a:rPr lang="en-IN" sz="2000" dirty="0" smtClean="0"/>
              <a:t>.</a:t>
            </a:r>
          </a:p>
          <a:p>
            <a:pPr marL="0" indent="0" algn="just">
              <a:buNone/>
            </a:pPr>
            <a:r>
              <a:rPr lang="en-IN" sz="2000" b="1" dirty="0" smtClean="0"/>
              <a:t>Boot </a:t>
            </a:r>
            <a:r>
              <a:rPr lang="en-IN" sz="2000" b="1" dirty="0"/>
              <a:t>sector virus: Infects a master boot record or boot record </a:t>
            </a:r>
            <a:r>
              <a:rPr lang="en-IN" sz="2000" dirty="0"/>
              <a:t>and </a:t>
            </a:r>
            <a:r>
              <a:rPr lang="en-IN" sz="2000" b="1" dirty="0"/>
              <a:t>spreads when a system </a:t>
            </a:r>
            <a:r>
              <a:rPr lang="en-IN" sz="2000" b="1" dirty="0" smtClean="0"/>
              <a:t>is booted </a:t>
            </a:r>
            <a:r>
              <a:rPr lang="en-IN" sz="2000" b="1" dirty="0"/>
              <a:t>from the disk </a:t>
            </a:r>
            <a:r>
              <a:rPr lang="en-IN" sz="2000" dirty="0"/>
              <a:t>containing the virus</a:t>
            </a:r>
            <a:r>
              <a:rPr lang="en-IN" sz="2000" dirty="0" smtClean="0"/>
              <a:t>.</a:t>
            </a:r>
          </a:p>
          <a:p>
            <a:pPr marL="0" indent="0" algn="just">
              <a:buNone/>
            </a:pPr>
            <a:r>
              <a:rPr lang="en-IN" sz="2000" b="1" dirty="0" smtClean="0"/>
              <a:t>Stealth </a:t>
            </a:r>
            <a:r>
              <a:rPr lang="en-IN" sz="2000" b="1" dirty="0"/>
              <a:t>virus: </a:t>
            </a:r>
            <a:r>
              <a:rPr lang="en-IN" sz="2000" dirty="0"/>
              <a:t>A form of virus </a:t>
            </a:r>
            <a:r>
              <a:rPr lang="en-IN" sz="2000" b="1" dirty="0"/>
              <a:t>explicitly designed to hide itself</a:t>
            </a:r>
            <a:r>
              <a:rPr lang="en-IN" sz="2000" dirty="0"/>
              <a:t> from detection by </a:t>
            </a:r>
            <a:r>
              <a:rPr lang="en-IN" sz="2000" dirty="0" smtClean="0"/>
              <a:t>antivirus software</a:t>
            </a:r>
            <a:r>
              <a:rPr lang="en-IN" sz="2000" dirty="0" smtClean="0"/>
              <a:t>.</a:t>
            </a:r>
          </a:p>
          <a:p>
            <a:pPr marL="0" indent="0" algn="just">
              <a:buNone/>
            </a:pPr>
            <a:r>
              <a:rPr lang="en-IN" sz="2000" b="1" dirty="0" smtClean="0"/>
              <a:t>Polymorphic </a:t>
            </a:r>
            <a:r>
              <a:rPr lang="en-IN" sz="2000" b="1" dirty="0"/>
              <a:t>virus: </a:t>
            </a:r>
            <a:r>
              <a:rPr lang="en-IN" sz="2000" dirty="0"/>
              <a:t>A virus that </a:t>
            </a:r>
            <a:r>
              <a:rPr lang="en-IN" sz="2000" b="1" dirty="0"/>
              <a:t>mutates with every infection</a:t>
            </a:r>
            <a:r>
              <a:rPr lang="en-IN" sz="2000" dirty="0"/>
              <a:t>, making detection by </a:t>
            </a:r>
            <a:r>
              <a:rPr lang="en-IN" sz="2000" dirty="0" smtClean="0"/>
              <a:t>the "</a:t>
            </a:r>
            <a:r>
              <a:rPr lang="en-IN" sz="2000" dirty="0"/>
              <a:t>signature" of the virus impossible</a:t>
            </a:r>
            <a:r>
              <a:rPr lang="en-IN" sz="2000" dirty="0" smtClean="0"/>
              <a:t>.</a:t>
            </a:r>
          </a:p>
          <a:p>
            <a:pPr marL="0" indent="0" algn="just">
              <a:buNone/>
            </a:pPr>
            <a:r>
              <a:rPr lang="en-IN" sz="2000" b="1" dirty="0" smtClean="0"/>
              <a:t>Metamorphic </a:t>
            </a:r>
            <a:r>
              <a:rPr lang="en-IN" sz="2000" b="1" dirty="0"/>
              <a:t>virus: </a:t>
            </a:r>
            <a:r>
              <a:rPr lang="en-IN" sz="2000" dirty="0"/>
              <a:t>As with a polymorphic virus, a metamorphic virus mutates with </a:t>
            </a:r>
            <a:r>
              <a:rPr lang="en-IN" sz="2000" dirty="0" smtClean="0"/>
              <a:t>every infection</a:t>
            </a:r>
            <a:r>
              <a:rPr lang="en-IN" sz="2000" dirty="0"/>
              <a:t>. The difference is that a </a:t>
            </a:r>
            <a:r>
              <a:rPr lang="en-IN" sz="2000" b="1" dirty="0"/>
              <a:t>metamorphic virus rewrites itself completely at each iteration</a:t>
            </a:r>
            <a:r>
              <a:rPr lang="en-IN" sz="2000" dirty="0" smtClean="0"/>
              <a:t>, increasing </a:t>
            </a:r>
            <a:r>
              <a:rPr lang="en-IN" sz="2000" dirty="0"/>
              <a:t>the difficulty of detection. Metamorphic viruses </a:t>
            </a:r>
            <a:r>
              <a:rPr lang="en-IN" sz="2000" dirty="0" smtClean="0"/>
              <a:t>may </a:t>
            </a:r>
            <a:r>
              <a:rPr lang="en-IN" sz="2000" b="1" dirty="0"/>
              <a:t>change their </a:t>
            </a:r>
            <a:r>
              <a:rPr lang="en-IN" sz="2000" b="1" dirty="0" err="1"/>
              <a:t>behavior</a:t>
            </a:r>
            <a:r>
              <a:rPr lang="en-IN" sz="2000" b="1" dirty="0"/>
              <a:t> as well </a:t>
            </a:r>
            <a:r>
              <a:rPr lang="en-IN" sz="2000" b="1" dirty="0" smtClean="0"/>
              <a:t>as their </a:t>
            </a:r>
            <a:r>
              <a:rPr lang="en-IN" sz="2000" b="1" dirty="0"/>
              <a:t>appearance</a:t>
            </a:r>
            <a:r>
              <a:rPr lang="en-IN" sz="2000" dirty="0"/>
              <a:t>. </a:t>
            </a:r>
            <a:endParaRPr lang="en-IN" sz="2000" dirty="0" smtClean="0"/>
          </a:p>
          <a:p>
            <a:pPr marL="0" indent="0" algn="just">
              <a:buNone/>
            </a:pPr>
            <a:r>
              <a:rPr lang="en-IN" sz="1800" dirty="0"/>
              <a:t/>
            </a:r>
            <a:br>
              <a:rPr lang="en-IN" sz="1800" dirty="0"/>
            </a:br>
            <a:endParaRPr lang="en-IN" sz="1800" dirty="0"/>
          </a:p>
        </p:txBody>
      </p:sp>
    </p:spTree>
    <p:extLst>
      <p:ext uri="{BB962C8B-B14F-4D97-AF65-F5344CB8AC3E}">
        <p14:creationId xmlns:p14="http://schemas.microsoft.com/office/powerpoint/2010/main" val="57452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Firewall</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IN" dirty="0"/>
              <a:t>A firewall forms a barrier through which the traffic going in each direction must</a:t>
            </a:r>
            <a:br>
              <a:rPr lang="en-IN" dirty="0"/>
            </a:br>
            <a:r>
              <a:rPr lang="en-IN" dirty="0"/>
              <a:t>pass. A firewall security policy dictates which </a:t>
            </a:r>
            <a:r>
              <a:rPr lang="en-IN" b="1" dirty="0"/>
              <a:t>traffic is authorized to pass</a:t>
            </a:r>
            <a:r>
              <a:rPr lang="en-IN" dirty="0"/>
              <a:t> in each</a:t>
            </a:r>
            <a:br>
              <a:rPr lang="en-IN" dirty="0"/>
            </a:br>
            <a:r>
              <a:rPr lang="en-IN" dirty="0" smtClean="0"/>
              <a:t>direction</a:t>
            </a:r>
            <a:r>
              <a:rPr lang="en-IN" dirty="0" smtClean="0"/>
              <a:t>.</a:t>
            </a:r>
          </a:p>
          <a:p>
            <a:pPr marL="0" indent="0" algn="just">
              <a:buNone/>
            </a:pPr>
            <a:endParaRPr lang="en-IN" dirty="0"/>
          </a:p>
          <a:p>
            <a:pPr algn="just"/>
            <a:r>
              <a:rPr lang="en-IN" dirty="0" smtClean="0"/>
              <a:t>A </a:t>
            </a:r>
            <a:r>
              <a:rPr lang="en-IN" dirty="0"/>
              <a:t>firewall may be designed to </a:t>
            </a:r>
            <a:r>
              <a:rPr lang="en-IN" b="1" dirty="0"/>
              <a:t>operate as a filter at the level of IP packets</a:t>
            </a:r>
            <a:r>
              <a:rPr lang="en-IN" dirty="0"/>
              <a:t>, or may</a:t>
            </a:r>
            <a:br>
              <a:rPr lang="en-IN" dirty="0"/>
            </a:br>
            <a:r>
              <a:rPr lang="en-IN" dirty="0"/>
              <a:t>operate at a higher protocol layer</a:t>
            </a:r>
            <a:r>
              <a:rPr lang="en-IN" dirty="0" smtClean="0"/>
              <a:t>.</a:t>
            </a:r>
          </a:p>
          <a:p>
            <a:pPr marL="0" indent="0" algn="just">
              <a:buNone/>
            </a:pPr>
            <a:r>
              <a:rPr lang="en-IN" dirty="0" smtClean="0"/>
              <a:t> </a:t>
            </a:r>
            <a:r>
              <a:rPr lang="en-IN" dirty="0"/>
              <a:t/>
            </a:r>
            <a:br>
              <a:rPr lang="en-IN" dirty="0"/>
            </a:br>
            <a:endParaRPr lang="en-IN" dirty="0"/>
          </a:p>
        </p:txBody>
      </p:sp>
    </p:spTree>
    <p:extLst>
      <p:ext uri="{BB962C8B-B14F-4D97-AF65-F5344CB8AC3E}">
        <p14:creationId xmlns:p14="http://schemas.microsoft.com/office/powerpoint/2010/main" val="40693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Firewall</a:t>
            </a:r>
            <a:endParaRPr lang="en-IN" b="1" dirty="0"/>
          </a:p>
        </p:txBody>
      </p:sp>
      <p:sp>
        <p:nvSpPr>
          <p:cNvPr id="4" name="Content Placeholder 3"/>
          <p:cNvSpPr>
            <a:spLocks noGrp="1"/>
          </p:cNvSpPr>
          <p:nvPr>
            <p:ph idx="1"/>
          </p:nvPr>
        </p:nvSpPr>
        <p:spPr/>
        <p:txBody>
          <a:bodyPr/>
          <a:lstStyle/>
          <a:p>
            <a:pPr marL="0" indent="0">
              <a:buNone/>
            </a:pPr>
            <a:r>
              <a:rPr lang="en-IN" dirty="0" smtClean="0"/>
              <a:t>There are </a:t>
            </a:r>
            <a:r>
              <a:rPr lang="en-IN" b="1" dirty="0" smtClean="0"/>
              <a:t>three types</a:t>
            </a:r>
            <a:r>
              <a:rPr lang="en-IN" dirty="0" smtClean="0"/>
              <a:t> of Firewall:</a:t>
            </a:r>
          </a:p>
          <a:p>
            <a:pPr marL="514350" indent="-514350">
              <a:buAutoNum type="alphaLcPeriod"/>
            </a:pPr>
            <a:r>
              <a:rPr lang="en-IN" dirty="0" smtClean="0"/>
              <a:t>Packet Filtering Firewall</a:t>
            </a:r>
          </a:p>
          <a:p>
            <a:pPr marL="514350" indent="-514350">
              <a:buAutoNum type="alphaLcPeriod"/>
            </a:pPr>
            <a:r>
              <a:rPr lang="en-IN" dirty="0" smtClean="0"/>
              <a:t>Application Level Gateway</a:t>
            </a:r>
          </a:p>
          <a:p>
            <a:pPr marL="514350" indent="-514350">
              <a:buAutoNum type="alphaLcPeriod"/>
            </a:pPr>
            <a:r>
              <a:rPr lang="en-IN" dirty="0" smtClean="0"/>
              <a:t>Circuit Level Gateway</a:t>
            </a:r>
          </a:p>
          <a:p>
            <a:endParaRPr lang="en-IN" dirty="0"/>
          </a:p>
        </p:txBody>
      </p:sp>
    </p:spTree>
    <p:extLst>
      <p:ext uri="{BB962C8B-B14F-4D97-AF65-F5344CB8AC3E}">
        <p14:creationId xmlns:p14="http://schemas.microsoft.com/office/powerpoint/2010/main" val="413641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
            <a:ext cx="8229600" cy="876300"/>
          </a:xfrm>
        </p:spPr>
        <p:txBody>
          <a:bodyPr/>
          <a:lstStyle/>
          <a:p>
            <a:r>
              <a:rPr lang="en-IN" b="1" dirty="0"/>
              <a:t>Packet-Filtering Router</a:t>
            </a:r>
            <a:endParaRPr lang="en-IN" dirty="0"/>
          </a:p>
        </p:txBody>
      </p:sp>
      <p:sp>
        <p:nvSpPr>
          <p:cNvPr id="3" name="Content Placeholder 2"/>
          <p:cNvSpPr>
            <a:spLocks noGrp="1"/>
          </p:cNvSpPr>
          <p:nvPr>
            <p:ph idx="1"/>
          </p:nvPr>
        </p:nvSpPr>
        <p:spPr>
          <a:xfrm>
            <a:off x="457200" y="1371600"/>
            <a:ext cx="8229600" cy="4525963"/>
          </a:xfrm>
        </p:spPr>
        <p:txBody>
          <a:bodyPr>
            <a:normAutofit/>
          </a:bodyPr>
          <a:lstStyle/>
          <a:p>
            <a:pPr algn="just"/>
            <a:r>
              <a:rPr lang="en-IN" sz="1600" dirty="0" smtClean="0"/>
              <a:t>A </a:t>
            </a:r>
            <a:r>
              <a:rPr lang="en-IN" sz="1600" dirty="0"/>
              <a:t>packet-filtering router applies a </a:t>
            </a:r>
            <a:r>
              <a:rPr lang="en-IN" sz="1600" b="1" dirty="0"/>
              <a:t>set of rules to each incoming and outgoing IP packet</a:t>
            </a:r>
            <a:r>
              <a:rPr lang="en-IN" sz="1600" dirty="0"/>
              <a:t> and </a:t>
            </a:r>
            <a:r>
              <a:rPr lang="en-IN" sz="1600" dirty="0" smtClean="0"/>
              <a:t>then forwards </a:t>
            </a:r>
            <a:r>
              <a:rPr lang="en-IN" sz="1600" dirty="0"/>
              <a:t>or discards the packet. </a:t>
            </a:r>
            <a:endParaRPr lang="en-IN" sz="1600" dirty="0" smtClean="0"/>
          </a:p>
          <a:p>
            <a:pPr algn="just"/>
            <a:r>
              <a:rPr lang="en-IN" sz="1600" dirty="0" smtClean="0"/>
              <a:t>The </a:t>
            </a:r>
            <a:r>
              <a:rPr lang="en-IN" sz="1600" dirty="0"/>
              <a:t>router is typically configured to filter packets going in </a:t>
            </a:r>
            <a:r>
              <a:rPr lang="en-IN" sz="1600" dirty="0" smtClean="0"/>
              <a:t>both directions </a:t>
            </a:r>
            <a:r>
              <a:rPr lang="en-IN" sz="1600" dirty="0"/>
              <a:t>(from and to the internal network). </a:t>
            </a:r>
            <a:r>
              <a:rPr lang="en-IN" sz="1600" dirty="0" smtClean="0"/>
              <a:t>Filtering </a:t>
            </a:r>
            <a:r>
              <a:rPr lang="en-IN" sz="1600" dirty="0"/>
              <a:t>rules are based on information </a:t>
            </a:r>
            <a:r>
              <a:rPr lang="en-IN" sz="1600" dirty="0" smtClean="0"/>
              <a:t>contained </a:t>
            </a:r>
            <a:r>
              <a:rPr lang="en-IN" sz="1600" dirty="0"/>
              <a:t>in </a:t>
            </a:r>
            <a:r>
              <a:rPr lang="en-IN" sz="1600" dirty="0" smtClean="0"/>
              <a:t>a network packet.</a:t>
            </a:r>
            <a:r>
              <a:rPr lang="en-IN" dirty="0"/>
              <a:t/>
            </a: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76600"/>
            <a:ext cx="7162800" cy="218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75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
            <a:ext cx="8229600" cy="749300"/>
          </a:xfrm>
        </p:spPr>
        <p:txBody>
          <a:bodyPr>
            <a:normAutofit fontScale="90000"/>
          </a:bodyPr>
          <a:lstStyle/>
          <a:p>
            <a:r>
              <a:rPr lang="en-IN" b="1" dirty="0"/>
              <a:t>Application-Level Gateway</a:t>
            </a:r>
            <a:endParaRPr lang="en-IN" dirty="0"/>
          </a:p>
        </p:txBody>
      </p:sp>
      <p:sp>
        <p:nvSpPr>
          <p:cNvPr id="3" name="Content Placeholder 2"/>
          <p:cNvSpPr>
            <a:spLocks noGrp="1"/>
          </p:cNvSpPr>
          <p:nvPr>
            <p:ph idx="1"/>
          </p:nvPr>
        </p:nvSpPr>
        <p:spPr>
          <a:xfrm>
            <a:off x="228600" y="838200"/>
            <a:ext cx="8763000" cy="5257800"/>
          </a:xfrm>
        </p:spPr>
        <p:txBody>
          <a:bodyPr>
            <a:normAutofit/>
          </a:bodyPr>
          <a:lstStyle/>
          <a:p>
            <a:pPr algn="just"/>
            <a:r>
              <a:rPr lang="en-IN" sz="1600" dirty="0" smtClean="0"/>
              <a:t>An </a:t>
            </a:r>
            <a:r>
              <a:rPr lang="en-IN" sz="1600" dirty="0"/>
              <a:t>application-level gateway, </a:t>
            </a:r>
            <a:r>
              <a:rPr lang="en-IN" sz="1600" b="1" dirty="0"/>
              <a:t>also called a proxy server</a:t>
            </a:r>
            <a:r>
              <a:rPr lang="en-IN" sz="1600" dirty="0"/>
              <a:t>, acts as a </a:t>
            </a:r>
            <a:r>
              <a:rPr lang="en-IN" sz="1600" b="1" dirty="0"/>
              <a:t>relay of application-level </a:t>
            </a:r>
            <a:r>
              <a:rPr lang="en-IN" sz="1600" b="1" dirty="0" smtClean="0"/>
              <a:t>traffic</a:t>
            </a:r>
            <a:r>
              <a:rPr lang="en-IN" sz="1600" dirty="0" smtClean="0"/>
              <a:t>. The </a:t>
            </a:r>
            <a:r>
              <a:rPr lang="en-IN" sz="1600" dirty="0"/>
              <a:t>user contacts the gateway using a TCP/IP application, such as Telnet or FTP, and </a:t>
            </a:r>
            <a:r>
              <a:rPr lang="en-IN" sz="1600" dirty="0" smtClean="0"/>
              <a:t>the gateway </a:t>
            </a:r>
            <a:r>
              <a:rPr lang="en-IN" sz="1600" dirty="0"/>
              <a:t>asks the user for the name of the remote host to be accessed</a:t>
            </a:r>
            <a:r>
              <a:rPr lang="en-IN" sz="1600" dirty="0" smtClean="0"/>
              <a:t>.</a:t>
            </a:r>
          </a:p>
          <a:p>
            <a:pPr algn="just"/>
            <a:r>
              <a:rPr lang="en-IN" sz="1600" b="1" dirty="0" smtClean="0"/>
              <a:t>When </a:t>
            </a:r>
            <a:r>
              <a:rPr lang="en-IN" sz="1600" b="1" dirty="0"/>
              <a:t>the user responds </a:t>
            </a:r>
            <a:r>
              <a:rPr lang="en-IN" sz="1600" b="1" dirty="0" smtClean="0"/>
              <a:t>and provides </a:t>
            </a:r>
            <a:r>
              <a:rPr lang="en-IN" sz="1600" b="1" dirty="0"/>
              <a:t>a valid user ID and authentication information, the gateway contacts the application on </a:t>
            </a:r>
            <a:r>
              <a:rPr lang="en-IN" sz="1600" b="1" dirty="0" smtClean="0"/>
              <a:t>the remote </a:t>
            </a:r>
            <a:r>
              <a:rPr lang="en-IN" sz="1600" b="1" dirty="0"/>
              <a:t>host and relays TCP segments containing the application data between the two endpoints</a:t>
            </a:r>
            <a:r>
              <a:rPr lang="en-IN" sz="1600" dirty="0"/>
              <a:t>. </a:t>
            </a:r>
            <a:r>
              <a:rPr lang="en-IN" sz="1600" dirty="0" smtClean="0"/>
              <a:t>If the gateway </a:t>
            </a:r>
            <a:r>
              <a:rPr lang="en-IN" sz="1600" dirty="0"/>
              <a:t>does not implement the proxy code for a specific application, the service is not supported </a:t>
            </a:r>
            <a:r>
              <a:rPr lang="en-IN" sz="1600" dirty="0" smtClean="0"/>
              <a:t>and cannot </a:t>
            </a:r>
            <a:r>
              <a:rPr lang="en-IN" sz="1600" dirty="0"/>
              <a:t>be forwarded across the firewall. </a:t>
            </a:r>
            <a:endParaRPr lang="en-IN" sz="1600" dirty="0" smtClean="0"/>
          </a:p>
          <a:p>
            <a:pPr algn="just"/>
            <a:r>
              <a:rPr lang="en-IN" sz="1600" b="1" dirty="0" smtClean="0"/>
              <a:t>Application-level </a:t>
            </a:r>
            <a:r>
              <a:rPr lang="en-IN" sz="1600" b="1" dirty="0"/>
              <a:t>gateways tend to be more secure than packet filters</a:t>
            </a:r>
            <a:r>
              <a:rPr lang="en-IN" sz="1600" dirty="0"/>
              <a:t>. Rather than trying to deal </a:t>
            </a:r>
            <a:r>
              <a:rPr lang="en-IN" sz="1600" dirty="0" smtClean="0"/>
              <a:t>with the </a:t>
            </a:r>
            <a:r>
              <a:rPr lang="en-IN" sz="1600" dirty="0"/>
              <a:t>numerous possible combinations that are to be allowed and forbidden at the TCP and IP level, </a:t>
            </a:r>
            <a:r>
              <a:rPr lang="en-IN" sz="1600" dirty="0" smtClean="0"/>
              <a:t>the application-level </a:t>
            </a:r>
            <a:r>
              <a:rPr lang="en-IN" sz="1600" dirty="0"/>
              <a:t>gateway need only scrutinize a few allowable applications. </a:t>
            </a:r>
            <a:r>
              <a:rPr lang="en-IN" sz="1600" dirty="0" smtClean="0"/>
              <a:t>In </a:t>
            </a:r>
            <a:r>
              <a:rPr lang="en-IN" sz="1600" dirty="0"/>
              <a:t>addition, it is easy to </a:t>
            </a:r>
            <a:r>
              <a:rPr lang="en-IN" sz="1600" dirty="0" smtClean="0"/>
              <a:t>log and </a:t>
            </a:r>
            <a:r>
              <a:rPr lang="en-IN" sz="1600" dirty="0"/>
              <a:t>audit all incoming traffic at the application level</a:t>
            </a:r>
            <a:r>
              <a:rPr lang="en-IN" sz="1600" dirty="0" smtClean="0"/>
              <a:t>. </a:t>
            </a:r>
          </a:p>
          <a:p>
            <a:pPr algn="just"/>
            <a:r>
              <a:rPr lang="en-IN" sz="1600" dirty="0" smtClean="0"/>
              <a:t>A </a:t>
            </a:r>
            <a:r>
              <a:rPr lang="en-IN" sz="1600" dirty="0"/>
              <a:t>prime </a:t>
            </a:r>
            <a:r>
              <a:rPr lang="en-IN" sz="1600" b="1" dirty="0"/>
              <a:t>disadvantage</a:t>
            </a:r>
            <a:r>
              <a:rPr lang="en-IN" sz="1600" dirty="0"/>
              <a:t> of this type of gateway is the </a:t>
            </a:r>
            <a:r>
              <a:rPr lang="en-IN" sz="1600" b="1" dirty="0"/>
              <a:t>additional processing overhead on each </a:t>
            </a:r>
            <a:r>
              <a:rPr lang="en-IN" sz="1600" b="1" dirty="0" smtClean="0"/>
              <a:t>connection</a:t>
            </a:r>
            <a:r>
              <a:rPr lang="en-IN" sz="1600" dirty="0" smtClean="0"/>
              <a:t>.</a:t>
            </a:r>
          </a:p>
          <a:p>
            <a:pPr algn="just"/>
            <a:r>
              <a:rPr lang="en-IN" dirty="0"/>
              <a:t/>
            </a: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4318000"/>
            <a:ext cx="7089775"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45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Syllabus</a:t>
            </a:r>
            <a:endParaRPr lang="en-IN" b="1" dirty="0"/>
          </a:p>
        </p:txBody>
      </p:sp>
      <p:sp>
        <p:nvSpPr>
          <p:cNvPr id="3" name="Content Placeholder 2"/>
          <p:cNvSpPr>
            <a:spLocks noGrp="1"/>
          </p:cNvSpPr>
          <p:nvPr>
            <p:ph idx="1"/>
          </p:nvPr>
        </p:nvSpPr>
        <p:spPr/>
        <p:txBody>
          <a:bodyPr/>
          <a:lstStyle/>
          <a:p>
            <a:pPr marL="0" lvl="0" indent="0" algn="just">
              <a:buNone/>
            </a:pPr>
            <a:r>
              <a:rPr lang="en-IN" dirty="0"/>
              <a:t>Intruders, Intrusion Detection and Preventing techniques, Program Security- Threats against programs, Secure programs, Viruses and other malicious code; Introduction to Operating System Security: User Authentication mechanisms, Memory and Address protection, File system protection.</a:t>
            </a:r>
          </a:p>
          <a:p>
            <a:endParaRPr lang="en-IN" dirty="0"/>
          </a:p>
        </p:txBody>
      </p:sp>
    </p:spTree>
    <p:extLst>
      <p:ext uri="{BB962C8B-B14F-4D97-AF65-F5344CB8AC3E}">
        <p14:creationId xmlns:p14="http://schemas.microsoft.com/office/powerpoint/2010/main" val="274821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400"/>
            <a:ext cx="8229600" cy="715962"/>
          </a:xfrm>
        </p:spPr>
        <p:txBody>
          <a:bodyPr>
            <a:normAutofit fontScale="90000"/>
          </a:bodyPr>
          <a:lstStyle/>
          <a:p>
            <a:r>
              <a:rPr lang="en-IN" b="1" dirty="0"/>
              <a:t>Circuit-Level Gateway</a:t>
            </a:r>
            <a:endParaRPr lang="en-IN" dirty="0"/>
          </a:p>
        </p:txBody>
      </p:sp>
      <p:sp>
        <p:nvSpPr>
          <p:cNvPr id="3" name="Content Placeholder 2"/>
          <p:cNvSpPr>
            <a:spLocks noGrp="1"/>
          </p:cNvSpPr>
          <p:nvPr>
            <p:ph idx="1"/>
          </p:nvPr>
        </p:nvSpPr>
        <p:spPr>
          <a:xfrm>
            <a:off x="152400" y="609600"/>
            <a:ext cx="8839200" cy="4525963"/>
          </a:xfrm>
        </p:spPr>
        <p:txBody>
          <a:bodyPr>
            <a:normAutofit/>
          </a:bodyPr>
          <a:lstStyle/>
          <a:p>
            <a:pPr algn="just"/>
            <a:r>
              <a:rPr lang="en-IN" sz="1800" dirty="0" smtClean="0"/>
              <a:t>A circuit-level gateway can </a:t>
            </a:r>
            <a:r>
              <a:rPr lang="en-IN" sz="1800" dirty="0"/>
              <a:t>be a stand-alone system or it</a:t>
            </a:r>
            <a:br>
              <a:rPr lang="en-IN" sz="1800" dirty="0"/>
            </a:br>
            <a:r>
              <a:rPr lang="en-IN" sz="1800" dirty="0"/>
              <a:t>can be a specialized function performed by an application-level gateway for certain applications. </a:t>
            </a:r>
            <a:endParaRPr lang="en-IN" sz="1800" dirty="0" smtClean="0"/>
          </a:p>
          <a:p>
            <a:pPr algn="just"/>
            <a:r>
              <a:rPr lang="en-IN" sz="1800" dirty="0" smtClean="0"/>
              <a:t>A</a:t>
            </a:r>
            <a:r>
              <a:rPr lang="en-IN" sz="1800" dirty="0"/>
              <a:t> </a:t>
            </a:r>
            <a:r>
              <a:rPr lang="en-IN" sz="1800" b="1" dirty="0" smtClean="0"/>
              <a:t>circuit-level </a:t>
            </a:r>
            <a:r>
              <a:rPr lang="en-IN" sz="1800" b="1" dirty="0"/>
              <a:t>gateway does not permit an end-to-end TCP connection</a:t>
            </a:r>
            <a:r>
              <a:rPr lang="en-IN" sz="1800" dirty="0"/>
              <a:t>; rather, the </a:t>
            </a:r>
            <a:r>
              <a:rPr lang="en-IN" sz="1800" b="1" dirty="0"/>
              <a:t>gateway sets up </a:t>
            </a:r>
            <a:r>
              <a:rPr lang="en-IN" sz="1800" b="1" dirty="0" smtClean="0"/>
              <a:t>two TCP </a:t>
            </a:r>
            <a:r>
              <a:rPr lang="en-IN" sz="1800" b="1" dirty="0"/>
              <a:t>connections, one between itself and a TCP user on an inner host and one between itself and a </a:t>
            </a:r>
            <a:r>
              <a:rPr lang="en-IN" sz="1800" b="1" dirty="0" smtClean="0"/>
              <a:t>TCP user </a:t>
            </a:r>
            <a:r>
              <a:rPr lang="en-IN" sz="1800" b="1" dirty="0"/>
              <a:t>on an outside host</a:t>
            </a:r>
            <a:r>
              <a:rPr lang="en-IN" sz="1800" dirty="0"/>
              <a:t>. </a:t>
            </a:r>
            <a:endParaRPr lang="en-IN" sz="1800" dirty="0" smtClean="0"/>
          </a:p>
          <a:p>
            <a:pPr algn="just"/>
            <a:r>
              <a:rPr lang="en-IN" sz="1800" dirty="0" smtClean="0"/>
              <a:t>Once </a:t>
            </a:r>
            <a:r>
              <a:rPr lang="en-IN" sz="1800" dirty="0"/>
              <a:t>the two connections are established, the gateway typically relays </a:t>
            </a:r>
            <a:r>
              <a:rPr lang="en-IN" sz="1800" dirty="0" smtClean="0"/>
              <a:t>TCP segments </a:t>
            </a:r>
            <a:r>
              <a:rPr lang="en-IN" sz="1800" dirty="0"/>
              <a:t>from one connection to the other without examining the contents. The security </a:t>
            </a:r>
            <a:r>
              <a:rPr lang="en-IN" sz="1800" dirty="0" smtClean="0"/>
              <a:t>function consists </a:t>
            </a:r>
            <a:r>
              <a:rPr lang="en-IN" sz="1800" dirty="0"/>
              <a:t>of determining which connections will be allowed. </a:t>
            </a:r>
            <a:r>
              <a:rPr lang="en-IN" dirty="0"/>
              <a:t/>
            </a: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3581399"/>
            <a:ext cx="690086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403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Memory and Address Protection</a:t>
            </a:r>
            <a:endParaRPr lang="en-IN" b="1" dirty="0"/>
          </a:p>
        </p:txBody>
      </p:sp>
      <p:sp>
        <p:nvSpPr>
          <p:cNvPr id="3" name="Content Placeholder 2"/>
          <p:cNvSpPr>
            <a:spLocks noGrp="1"/>
          </p:cNvSpPr>
          <p:nvPr>
            <p:ph idx="1"/>
          </p:nvPr>
        </p:nvSpPr>
        <p:spPr/>
        <p:txBody>
          <a:bodyPr>
            <a:normAutofit/>
          </a:bodyPr>
          <a:lstStyle/>
          <a:p>
            <a:pPr algn="just"/>
            <a:r>
              <a:rPr lang="en-IN" dirty="0"/>
              <a:t>Memory protection includes </a:t>
            </a:r>
            <a:r>
              <a:rPr lang="en-IN" b="1" dirty="0"/>
              <a:t>protection for the memory</a:t>
            </a:r>
            <a:r>
              <a:rPr lang="en-IN" dirty="0"/>
              <a:t> that the OS itself uses as well as the memory of user processes. </a:t>
            </a:r>
            <a:endParaRPr lang="en-IN" dirty="0" smtClean="0"/>
          </a:p>
          <a:p>
            <a:pPr algn="just"/>
            <a:r>
              <a:rPr lang="en-IN" dirty="0" smtClean="0"/>
              <a:t>Major </a:t>
            </a:r>
            <a:r>
              <a:rPr lang="en-IN" dirty="0"/>
              <a:t>challenge in multi-programming system is to prevent one program from affecting the data and programs in the memory space of other users.</a:t>
            </a:r>
          </a:p>
          <a:p>
            <a:pPr marL="0" indent="0">
              <a:buNone/>
            </a:pPr>
            <a:endParaRPr lang="en-IN" dirty="0"/>
          </a:p>
        </p:txBody>
      </p:sp>
    </p:spTree>
    <p:extLst>
      <p:ext uri="{BB962C8B-B14F-4D97-AF65-F5344CB8AC3E}">
        <p14:creationId xmlns:p14="http://schemas.microsoft.com/office/powerpoint/2010/main" val="276972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6324600"/>
          </a:xfrm>
        </p:spPr>
        <p:txBody>
          <a:bodyPr>
            <a:normAutofit fontScale="62500" lnSpcReduction="20000"/>
          </a:bodyPr>
          <a:lstStyle/>
          <a:p>
            <a:pPr marL="0" indent="0">
              <a:buNone/>
            </a:pPr>
            <a:r>
              <a:rPr lang="en-IN" b="1" dirty="0"/>
              <a:t>i. Fence:</a:t>
            </a:r>
            <a:endParaRPr lang="en-IN" dirty="0"/>
          </a:p>
          <a:p>
            <a:pPr algn="just"/>
            <a:r>
              <a:rPr lang="en-IN" dirty="0"/>
              <a:t>A fence or fence address is simplest form of memory protection which can be used only for single user operating system.</a:t>
            </a:r>
          </a:p>
          <a:p>
            <a:pPr algn="just"/>
            <a:r>
              <a:rPr lang="en-IN" dirty="0"/>
              <a:t>A </a:t>
            </a:r>
            <a:r>
              <a:rPr lang="en-IN" b="1" dirty="0"/>
              <a:t>fence is a particular address that users and their processes cannot cross</a:t>
            </a:r>
            <a:r>
              <a:rPr lang="en-IN" dirty="0"/>
              <a:t>. Only the OS can operate on one side of the fence and users are restricted to the other side.</a:t>
            </a:r>
          </a:p>
          <a:p>
            <a:pPr algn="just"/>
            <a:r>
              <a:rPr lang="en-IN" dirty="0"/>
              <a:t>A fence could be static, in which case there is a fixed fence address. Alternatively, a dynamic fence can be used, which can be implemented using a fence register to specify the current fence address.</a:t>
            </a:r>
          </a:p>
          <a:p>
            <a:pPr marL="0" indent="0">
              <a:buNone/>
            </a:pPr>
            <a:r>
              <a:rPr lang="en-IN" b="1" dirty="0"/>
              <a:t>ii. Base and Bounds registers:</a:t>
            </a:r>
            <a:endParaRPr lang="en-IN" dirty="0"/>
          </a:p>
          <a:p>
            <a:pPr algn="just"/>
            <a:r>
              <a:rPr lang="en-IN" dirty="0"/>
              <a:t>This type of protection can be used in multi- user environment where one users program needs to be protected from the other.</a:t>
            </a:r>
          </a:p>
          <a:p>
            <a:pPr algn="just"/>
            <a:r>
              <a:rPr lang="en-IN" b="1" dirty="0"/>
              <a:t>Each user has a base register which is the lower address and a Bound register which is the upper address limit.</a:t>
            </a:r>
          </a:p>
          <a:p>
            <a:pPr algn="just"/>
            <a:r>
              <a:rPr lang="en-IN" dirty="0"/>
              <a:t>The base and bounds register approach implicitly assumes that the user or process space is contiguous in memory. The OS must determine what protection to apply to a specific memory location.</a:t>
            </a:r>
          </a:p>
          <a:p>
            <a:pPr algn="just"/>
            <a:r>
              <a:rPr lang="en-IN" dirty="0"/>
              <a:t>In some cases it might be sufficient to apply the same protection to all of a user's memory.</a:t>
            </a:r>
          </a:p>
          <a:p>
            <a:pPr algn="just"/>
            <a:r>
              <a:rPr lang="en-IN" dirty="0"/>
              <a:t>The disadvantage is that the registers confine access to consecutive range of addresses.</a:t>
            </a:r>
          </a:p>
          <a:p>
            <a:pPr marL="0" indent="0">
              <a:buNone/>
            </a:pPr>
            <a:endParaRPr lang="en-IN" dirty="0"/>
          </a:p>
        </p:txBody>
      </p:sp>
      <p:sp>
        <p:nvSpPr>
          <p:cNvPr id="4" name="Rectangle 3"/>
          <p:cNvSpPr/>
          <p:nvPr/>
        </p:nvSpPr>
        <p:spPr>
          <a:xfrm>
            <a:off x="228600" y="210066"/>
            <a:ext cx="8458200" cy="369332"/>
          </a:xfrm>
          <a:prstGeom prst="rect">
            <a:avLst/>
          </a:prstGeom>
        </p:spPr>
        <p:txBody>
          <a:bodyPr wrap="square">
            <a:spAutoFit/>
          </a:bodyPr>
          <a:lstStyle/>
          <a:p>
            <a:r>
              <a:rPr lang="en-IN" dirty="0"/>
              <a:t>The various methods for memory and address protection are:</a:t>
            </a:r>
          </a:p>
        </p:txBody>
      </p:sp>
    </p:spTree>
    <p:extLst>
      <p:ext uri="{BB962C8B-B14F-4D97-AF65-F5344CB8AC3E}">
        <p14:creationId xmlns:p14="http://schemas.microsoft.com/office/powerpoint/2010/main" val="1148951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55000" lnSpcReduction="20000"/>
          </a:bodyPr>
          <a:lstStyle/>
          <a:p>
            <a:pPr marL="0" indent="0" algn="just">
              <a:buNone/>
            </a:pPr>
            <a:r>
              <a:rPr lang="en-IN" sz="3500" b="1" dirty="0"/>
              <a:t>iii. Tagging:</a:t>
            </a:r>
            <a:endParaRPr lang="en-IN" sz="3500" dirty="0"/>
          </a:p>
          <a:p>
            <a:pPr algn="just"/>
            <a:r>
              <a:rPr lang="en-IN" sz="3500" dirty="0"/>
              <a:t>This specifies the protection for each individual address. In this method of protection every word of machine memory has one or more extra bits to identify the access rights to that word.</a:t>
            </a:r>
          </a:p>
          <a:p>
            <a:pPr algn="just"/>
            <a:r>
              <a:rPr lang="en-IN" sz="3500" dirty="0"/>
              <a:t>Only privileged instructions can set these access bits. While this is as fine-grained protection as possible, it introduces significant overhead.</a:t>
            </a:r>
          </a:p>
          <a:p>
            <a:pPr algn="just"/>
            <a:r>
              <a:rPr lang="en-IN" sz="3500" dirty="0"/>
              <a:t>The overhead can be reduced by tagging sections of the address space instead of each individual address. Another drawback to tagging is compatibility, since tagging schemes are not in common use.</a:t>
            </a:r>
          </a:p>
          <a:p>
            <a:pPr marL="0" indent="0" algn="just">
              <a:buNone/>
            </a:pPr>
            <a:r>
              <a:rPr lang="en-IN" sz="3500" b="1" dirty="0"/>
              <a:t>iv. Segmentation:</a:t>
            </a:r>
            <a:endParaRPr lang="en-IN" sz="3500" dirty="0"/>
          </a:p>
          <a:p>
            <a:pPr algn="just"/>
            <a:r>
              <a:rPr lang="en-IN" sz="3500" dirty="0"/>
              <a:t>This method divides the memory into logical units such as individual procedures or the data in one array.</a:t>
            </a:r>
          </a:p>
          <a:p>
            <a:pPr algn="just"/>
            <a:r>
              <a:rPr lang="en-IN" sz="3500" dirty="0"/>
              <a:t>Once they are divided, appropriate access control can be enforced on each segment.</a:t>
            </a:r>
          </a:p>
          <a:p>
            <a:pPr algn="just"/>
            <a:r>
              <a:rPr lang="en-IN" sz="3500" dirty="0"/>
              <a:t>A benefit of segmentation is that any segment can be placed in any memory location provided the location is large enough to hold it. The OS must keep track of the locations of all segments, which is accomplished using &lt;</a:t>
            </a:r>
            <a:r>
              <a:rPr lang="en-IN" sz="3500" dirty="0" err="1"/>
              <a:t>segment,offset</a:t>
            </a:r>
            <a:r>
              <a:rPr lang="en-IN" sz="3500" dirty="0"/>
              <a:t>&gt; pairs, where the named segment specifies the segment, and the offset is the starting address of the specified segment.</a:t>
            </a:r>
          </a:p>
          <a:p>
            <a:pPr algn="just"/>
            <a:r>
              <a:rPr lang="en-IN" sz="3500" dirty="0"/>
              <a:t>With segmentation, all address references must go through the OS, so the OS can, in this respect, achieve complete mediation. Depending on the access control applied to particular segments, users can share access to some segments or users can be restricted to specific segments.</a:t>
            </a:r>
          </a:p>
          <a:p>
            <a:pPr marL="0" indent="0">
              <a:buNone/>
            </a:pPr>
            <a:endParaRPr lang="en-IN" dirty="0"/>
          </a:p>
        </p:txBody>
      </p:sp>
    </p:spTree>
    <p:extLst>
      <p:ext uri="{BB962C8B-B14F-4D97-AF65-F5344CB8AC3E}">
        <p14:creationId xmlns:p14="http://schemas.microsoft.com/office/powerpoint/2010/main" val="4054638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pPr marL="0" indent="0" algn="just">
              <a:buNone/>
            </a:pPr>
            <a:r>
              <a:rPr lang="en-IN" sz="1800" b="1" dirty="0"/>
              <a:t>v. Paging:</a:t>
            </a:r>
            <a:endParaRPr lang="en-IN" sz="1800" dirty="0"/>
          </a:p>
          <a:p>
            <a:pPr algn="just"/>
            <a:r>
              <a:rPr lang="en-IN" sz="1800" dirty="0"/>
              <a:t>Paging discards the disadvantage of segmentation. In paging all segments are of a fixed size called as pages and the memory divided is known as page frames.</a:t>
            </a:r>
          </a:p>
          <a:p>
            <a:pPr algn="just"/>
            <a:r>
              <a:rPr lang="en-IN" sz="1800" dirty="0"/>
              <a:t>In paging a particular page can be accessed using a pair of the form &lt;page, offset=""&gt; where page is the page number and offset is location within a page.</a:t>
            </a:r>
          </a:p>
          <a:p>
            <a:pPr algn="just"/>
            <a:r>
              <a:rPr lang="en-IN" sz="1800" dirty="0"/>
              <a:t>The advantages of paging over segmentation include no fragmentation, improved efficiency, and the fact that there are no variable sizes to worry about.</a:t>
            </a:r>
          </a:p>
          <a:p>
            <a:pPr algn="just"/>
            <a:r>
              <a:rPr lang="en-IN" sz="1800" dirty="0"/>
              <a:t>The disadvantages are that there is, in general, no logical unity to pages, which makes it more difficult to determine the proper access control to apply to a given page.</a:t>
            </a:r>
          </a:p>
          <a:p>
            <a:pPr marL="0" indent="0">
              <a:buNone/>
            </a:pPr>
            <a:endParaRPr lang="en-IN" b="1" dirty="0"/>
          </a:p>
        </p:txBody>
      </p:sp>
    </p:spTree>
    <p:extLst>
      <p:ext uri="{BB962C8B-B14F-4D97-AF65-F5344CB8AC3E}">
        <p14:creationId xmlns:p14="http://schemas.microsoft.com/office/powerpoint/2010/main" val="2042236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b="1" dirty="0" smtClean="0"/>
              <a:t>Scanning and Analysis Tools</a:t>
            </a:r>
            <a:endParaRPr lang="en-IN" b="1" dirty="0"/>
          </a:p>
        </p:txBody>
      </p:sp>
      <p:sp>
        <p:nvSpPr>
          <p:cNvPr id="3" name="Content Placeholder 2"/>
          <p:cNvSpPr>
            <a:spLocks noGrp="1"/>
          </p:cNvSpPr>
          <p:nvPr>
            <p:ph idx="1"/>
          </p:nvPr>
        </p:nvSpPr>
        <p:spPr>
          <a:xfrm>
            <a:off x="228600" y="1143000"/>
            <a:ext cx="8686800" cy="5105400"/>
          </a:xfrm>
        </p:spPr>
        <p:txBody>
          <a:bodyPr>
            <a:normAutofit fontScale="25000" lnSpcReduction="20000"/>
          </a:bodyPr>
          <a:lstStyle/>
          <a:p>
            <a:pPr algn="just"/>
            <a:r>
              <a:rPr lang="en-IN" sz="7200" b="1" dirty="0" smtClean="0"/>
              <a:t>Port Scanners:</a:t>
            </a:r>
            <a:r>
              <a:rPr lang="en-IN" sz="7200" dirty="0" smtClean="0"/>
              <a:t> </a:t>
            </a:r>
            <a:r>
              <a:rPr lang="en-IN" sz="7200" dirty="0"/>
              <a:t>Port scanning utilities, or </a:t>
            </a:r>
            <a:r>
              <a:rPr lang="en-IN" sz="7200" b="1" dirty="0"/>
              <a:t>port scanners</a:t>
            </a:r>
            <a:r>
              <a:rPr lang="en-IN" sz="7200" dirty="0"/>
              <a:t>, are tools used by both attackers and defenders </a:t>
            </a:r>
            <a:r>
              <a:rPr lang="en-IN" sz="7200" dirty="0" smtClean="0"/>
              <a:t>to identify </a:t>
            </a:r>
            <a:r>
              <a:rPr lang="en-IN" sz="7200" dirty="0"/>
              <a:t>(or fingerprint) the computers that are active on a network, as well as the ports </a:t>
            </a:r>
            <a:r>
              <a:rPr lang="en-IN" sz="7200" dirty="0" smtClean="0"/>
              <a:t>and services </a:t>
            </a:r>
            <a:r>
              <a:rPr lang="en-IN" sz="7200" dirty="0"/>
              <a:t>active on those computers, the functions and roles the machines are fulfilling, </a:t>
            </a:r>
            <a:r>
              <a:rPr lang="en-IN" sz="7200" dirty="0" smtClean="0"/>
              <a:t>and other </a:t>
            </a:r>
            <a:r>
              <a:rPr lang="en-IN" sz="7200" dirty="0"/>
              <a:t>useful information. A port is a network channel or connection point in a data communications system. there are 65,536 port numbers in use </a:t>
            </a:r>
            <a:r>
              <a:rPr lang="en-IN" sz="7200" dirty="0" smtClean="0"/>
              <a:t>for TCP </a:t>
            </a:r>
            <a:r>
              <a:rPr lang="en-IN" sz="7200" dirty="0"/>
              <a:t>and another 65,536 port numbers for UDP. </a:t>
            </a:r>
            <a:r>
              <a:rPr lang="en-IN" sz="7200" dirty="0" smtClean="0"/>
              <a:t>Services </a:t>
            </a:r>
            <a:r>
              <a:rPr lang="en-IN" sz="7200" dirty="0"/>
              <a:t>using the TCP/IP protocol can run on any port; however, services with reserved ports generally run on ports 1–1023. Port 0 </a:t>
            </a:r>
            <a:r>
              <a:rPr lang="en-IN" sz="7200" dirty="0" smtClean="0"/>
              <a:t>is not </a:t>
            </a:r>
            <a:r>
              <a:rPr lang="en-IN" sz="7200" dirty="0"/>
              <a:t>used. Ports greater than 1023 are typically referred to as ephemeral ports and may </a:t>
            </a:r>
            <a:r>
              <a:rPr lang="en-IN" sz="7200" dirty="0" smtClean="0"/>
              <a:t>be randomly </a:t>
            </a:r>
            <a:r>
              <a:rPr lang="en-IN" sz="7200" dirty="0"/>
              <a:t>allocated to server and client processes. an open port can be used by an attacker to send commands to a computer, potentially gain access to a server, and possibly exert control over </a:t>
            </a:r>
            <a:r>
              <a:rPr lang="en-IN" sz="7200" dirty="0" smtClean="0"/>
              <a:t>a networking </a:t>
            </a:r>
            <a:r>
              <a:rPr lang="en-IN" sz="7200" dirty="0"/>
              <a:t>device. The general rule of thumb is to remove from service or secure any </a:t>
            </a:r>
            <a:r>
              <a:rPr lang="en-IN" sz="7200" dirty="0" smtClean="0"/>
              <a:t>port not </a:t>
            </a:r>
            <a:r>
              <a:rPr lang="en-IN" sz="7200" dirty="0"/>
              <a:t>absolutely necessary to conducting business. For example, if a business doesn’t </a:t>
            </a:r>
            <a:r>
              <a:rPr lang="en-IN" sz="7200" dirty="0" smtClean="0"/>
              <a:t>host Web </a:t>
            </a:r>
            <a:r>
              <a:rPr lang="en-IN" sz="7200" dirty="0"/>
              <a:t>services, there is no need for port 80 to be available on its servers</a:t>
            </a:r>
            <a:r>
              <a:rPr lang="en-IN" sz="7200" dirty="0" smtClean="0"/>
              <a:t>.</a:t>
            </a:r>
          </a:p>
          <a:p>
            <a:pPr algn="just"/>
            <a:r>
              <a:rPr lang="en-IN" sz="7200" b="1" dirty="0"/>
              <a:t>Operating System Detection </a:t>
            </a:r>
            <a:r>
              <a:rPr lang="en-IN" sz="7200" b="1" dirty="0" smtClean="0"/>
              <a:t>Tools: </a:t>
            </a:r>
            <a:r>
              <a:rPr lang="en-IN" sz="7200" dirty="0" smtClean="0"/>
              <a:t>Detecting </a:t>
            </a:r>
            <a:r>
              <a:rPr lang="en-IN" sz="7200" dirty="0"/>
              <a:t>a target computer’s operating system is very valuable to an attacker, because </a:t>
            </a:r>
            <a:r>
              <a:rPr lang="en-IN" sz="7200" dirty="0" smtClean="0"/>
              <a:t>once the </a:t>
            </a:r>
            <a:r>
              <a:rPr lang="en-IN" sz="7200" dirty="0"/>
              <a:t>OS is known, all of the vulnerabilities to which it is susceptible can easily be determined</a:t>
            </a:r>
            <a:r>
              <a:rPr lang="en-IN" sz="7200" dirty="0" smtClean="0"/>
              <a:t>. There </a:t>
            </a:r>
            <a:r>
              <a:rPr lang="en-IN" sz="7200" dirty="0"/>
              <a:t>are many tools that use networking protocols to determine a remote computer’s OS</a:t>
            </a:r>
            <a:r>
              <a:rPr lang="en-IN" sz="7200" dirty="0" smtClean="0"/>
              <a:t>. One </a:t>
            </a:r>
            <a:r>
              <a:rPr lang="en-IN" sz="7200" dirty="0"/>
              <a:t>specific tool worth mentioning is </a:t>
            </a:r>
            <a:r>
              <a:rPr lang="en-IN" sz="7200" b="1" dirty="0" err="1"/>
              <a:t>XProbe</a:t>
            </a:r>
            <a:r>
              <a:rPr lang="en-IN" sz="7200" dirty="0"/>
              <a:t>, which uses ICMP to determine the </a:t>
            </a:r>
            <a:r>
              <a:rPr lang="en-IN" sz="7200" dirty="0" smtClean="0"/>
              <a:t>remote OS</a:t>
            </a:r>
            <a:r>
              <a:rPr lang="en-IN" sz="7200" dirty="0"/>
              <a:t>. </a:t>
            </a:r>
            <a:endParaRPr lang="en-IN" sz="7200" dirty="0" smtClean="0"/>
          </a:p>
          <a:p>
            <a:pPr marL="0" indent="0">
              <a:buNone/>
            </a:pPr>
            <a:r>
              <a:rPr lang="en-IN" dirty="0"/>
              <a:t/>
            </a:r>
            <a:br>
              <a:rPr lang="en-IN" dirty="0"/>
            </a:br>
            <a:r>
              <a:rPr lang="en-IN" dirty="0"/>
              <a:t/>
            </a:r>
            <a:br>
              <a:rPr lang="en-IN" dirty="0"/>
            </a:br>
            <a:endParaRPr lang="en-IN" dirty="0" smtClean="0"/>
          </a:p>
          <a:p>
            <a:pPr algn="just"/>
            <a:endParaRPr lang="en-IN" dirty="0" smtClean="0"/>
          </a:p>
          <a:p>
            <a:pPr marL="0" indent="0" algn="just">
              <a:buNone/>
            </a:pPr>
            <a:r>
              <a:rPr lang="en-IN" dirty="0" smtClean="0"/>
              <a:t> </a:t>
            </a: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246273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5105400"/>
          </a:xfrm>
        </p:spPr>
        <p:txBody>
          <a:bodyPr>
            <a:noAutofit/>
          </a:bodyPr>
          <a:lstStyle/>
          <a:p>
            <a:pPr algn="just"/>
            <a:r>
              <a:rPr lang="en-IN" sz="1600" b="1" dirty="0"/>
              <a:t>Active vulnerability scanners </a:t>
            </a:r>
            <a:r>
              <a:rPr lang="en-IN" sz="1600" dirty="0"/>
              <a:t>scan networks for highly detailed information. An active scanner is one that initiates traffic on the network in order to determine security holes. As a</a:t>
            </a:r>
            <a:br>
              <a:rPr lang="en-IN" sz="1600" dirty="0"/>
            </a:br>
            <a:r>
              <a:rPr lang="en-IN" sz="1600" dirty="0"/>
              <a:t>class, this type of scanner identifies exposed usernames and groups, shows open network</a:t>
            </a:r>
            <a:br>
              <a:rPr lang="en-IN" sz="1600" dirty="0"/>
            </a:br>
            <a:r>
              <a:rPr lang="en-IN" sz="1600" dirty="0"/>
              <a:t>shares, and exposes configuration problems and other vulnerabilities in servers. An example</a:t>
            </a:r>
            <a:br>
              <a:rPr lang="en-IN" sz="1600" dirty="0"/>
            </a:br>
            <a:r>
              <a:rPr lang="en-IN" sz="1600" dirty="0"/>
              <a:t>of a vulnerability scanner is GFI </a:t>
            </a:r>
            <a:r>
              <a:rPr lang="en-IN" sz="1600" dirty="0" err="1"/>
              <a:t>LANguard</a:t>
            </a:r>
            <a:r>
              <a:rPr lang="en-IN" sz="1600" dirty="0"/>
              <a:t> Network Security Scanner (NSS), which is available as freeware for </a:t>
            </a:r>
            <a:r>
              <a:rPr lang="en-IN" sz="1600" dirty="0" smtClean="0"/>
              <a:t>non-commercial </a:t>
            </a:r>
            <a:r>
              <a:rPr lang="en-IN" sz="1600" dirty="0"/>
              <a:t>use. Another example of a vulnerability scanner is</a:t>
            </a:r>
            <a:br>
              <a:rPr lang="en-IN" sz="1600" dirty="0"/>
            </a:br>
            <a:r>
              <a:rPr lang="en-IN" sz="1600" dirty="0"/>
              <a:t>Nessus, which is a professional freeware utility that uses IP packets to identify the hosts </a:t>
            </a:r>
            <a:br>
              <a:rPr lang="en-IN" sz="1600" dirty="0"/>
            </a:br>
            <a:r>
              <a:rPr lang="en-IN" sz="1600" dirty="0"/>
              <a:t>available on the network, the services (ports) they are offering, the operating system and OS</a:t>
            </a:r>
            <a:br>
              <a:rPr lang="en-IN" sz="1600" dirty="0"/>
            </a:br>
            <a:r>
              <a:rPr lang="en-IN" sz="1600" dirty="0"/>
              <a:t>version they are running, the type of packet filters and firewalls in use, and dozens of other</a:t>
            </a:r>
            <a:br>
              <a:rPr lang="en-IN" sz="1600" dirty="0"/>
            </a:br>
            <a:r>
              <a:rPr lang="en-IN" sz="1600" dirty="0"/>
              <a:t>characteristics of the network. </a:t>
            </a:r>
          </a:p>
          <a:p>
            <a:pPr algn="just"/>
            <a:r>
              <a:rPr lang="en-IN" sz="1600" b="1" dirty="0"/>
              <a:t>Packet Sniffers</a:t>
            </a:r>
            <a:r>
              <a:rPr lang="en-IN" sz="1600" dirty="0"/>
              <a:t>: </a:t>
            </a:r>
            <a:r>
              <a:rPr lang="en-IN" sz="1600" dirty="0" smtClean="0"/>
              <a:t>A </a:t>
            </a:r>
            <a:r>
              <a:rPr lang="en-IN" sz="1600" b="1" dirty="0"/>
              <a:t>packet sniffer </a:t>
            </a:r>
            <a:r>
              <a:rPr lang="en-IN" sz="1600" dirty="0"/>
              <a:t>(sometimes called a network protocol </a:t>
            </a:r>
            <a:r>
              <a:rPr lang="en-IN" sz="1600" dirty="0" err="1"/>
              <a:t>analyzer</a:t>
            </a:r>
            <a:r>
              <a:rPr lang="en-IN" sz="1600" dirty="0"/>
              <a:t>) is a network tool that collects copies of packets from the network and </a:t>
            </a:r>
            <a:r>
              <a:rPr lang="en-IN" sz="1600" dirty="0" err="1"/>
              <a:t>analyzes</a:t>
            </a:r>
            <a:r>
              <a:rPr lang="en-IN" sz="1600" dirty="0"/>
              <a:t> them. It can provide a network administrator with valuable information for diagnosing and resolving networking issues. In the wrong hands, however, a sniffer can be used to eavesdrop on network traffic. An </a:t>
            </a:r>
            <a:r>
              <a:rPr lang="en-IN" sz="1600" dirty="0" smtClean="0"/>
              <a:t>excellent free</a:t>
            </a:r>
            <a:r>
              <a:rPr lang="en-IN" sz="1600" dirty="0"/>
              <a:t>, client-based network protocol </a:t>
            </a:r>
            <a:r>
              <a:rPr lang="en-IN" sz="1600" dirty="0" err="1"/>
              <a:t>analyzer</a:t>
            </a:r>
            <a:r>
              <a:rPr lang="en-IN" sz="1600" dirty="0"/>
              <a:t> is </a:t>
            </a:r>
            <a:r>
              <a:rPr lang="en-IN" sz="1600" b="1" dirty="0" smtClean="0"/>
              <a:t>Wireshark</a:t>
            </a:r>
            <a:r>
              <a:rPr lang="en-IN" sz="1600" dirty="0" smtClean="0"/>
              <a:t> , formerly known </a:t>
            </a:r>
            <a:r>
              <a:rPr lang="en-IN" sz="1600" dirty="0"/>
              <a:t>as Ethereal. Wireshark allows the administrator to examine data from both live network traffic and captured traffic. Wireshark has several features, including a language </a:t>
            </a:r>
            <a:r>
              <a:rPr lang="en-IN" sz="1600" dirty="0" smtClean="0"/>
              <a:t>filter and </a:t>
            </a:r>
            <a:r>
              <a:rPr lang="en-IN" sz="1600" dirty="0"/>
              <a:t>TCP session reconstruction utility.</a:t>
            </a:r>
          </a:p>
        </p:txBody>
      </p:sp>
    </p:spTree>
    <p:extLst>
      <p:ext uri="{BB962C8B-B14F-4D97-AF65-F5344CB8AC3E}">
        <p14:creationId xmlns:p14="http://schemas.microsoft.com/office/powerpoint/2010/main" val="91745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sz="3600" b="1" dirty="0" smtClean="0"/>
              <a:t>Intrusion Detection &amp; Prevention System(IDPS)</a:t>
            </a:r>
            <a:endParaRPr lang="en-IN" sz="3600" b="1" dirty="0"/>
          </a:p>
        </p:txBody>
      </p:sp>
      <p:sp>
        <p:nvSpPr>
          <p:cNvPr id="3" name="Content Placeholder 2"/>
          <p:cNvSpPr>
            <a:spLocks noGrp="1"/>
          </p:cNvSpPr>
          <p:nvPr>
            <p:ph idx="1"/>
          </p:nvPr>
        </p:nvSpPr>
        <p:spPr/>
        <p:txBody>
          <a:bodyPr/>
          <a:lstStyle/>
          <a:p>
            <a:pPr marL="0" indent="0" algn="just">
              <a:buNone/>
            </a:pPr>
            <a:r>
              <a:rPr lang="en-IN" b="1" dirty="0" smtClean="0"/>
              <a:t>Intrusion</a:t>
            </a:r>
            <a:r>
              <a:rPr lang="en-IN" dirty="0" smtClean="0"/>
              <a:t>: </a:t>
            </a:r>
            <a:r>
              <a:rPr lang="en-IN" dirty="0"/>
              <a:t>An intrusion</a:t>
            </a:r>
            <a:r>
              <a:rPr lang="en-IN" b="1" dirty="0"/>
              <a:t> </a:t>
            </a:r>
            <a:r>
              <a:rPr lang="en-IN" dirty="0"/>
              <a:t>occurs when an attacker attempts to </a:t>
            </a:r>
            <a:r>
              <a:rPr lang="en-IN" b="1" dirty="0"/>
              <a:t>gain entry into or disrupt the normal operations</a:t>
            </a:r>
            <a:r>
              <a:rPr lang="en-IN" dirty="0"/>
              <a:t> of an information system, almost always with the intent to do harm. </a:t>
            </a:r>
            <a:br>
              <a:rPr lang="en-IN" dirty="0"/>
            </a:br>
            <a:endParaRPr lang="en-IN" dirty="0"/>
          </a:p>
        </p:txBody>
      </p:sp>
    </p:spTree>
    <p:extLst>
      <p:ext uri="{BB962C8B-B14F-4D97-AF65-F5344CB8AC3E}">
        <p14:creationId xmlns:p14="http://schemas.microsoft.com/office/powerpoint/2010/main" val="78215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Intrusion Prevention System</a:t>
            </a:r>
            <a:endParaRPr lang="en-IN" b="1" dirty="0"/>
          </a:p>
        </p:txBody>
      </p:sp>
      <p:sp>
        <p:nvSpPr>
          <p:cNvPr id="3" name="Content Placeholder 2"/>
          <p:cNvSpPr>
            <a:spLocks noGrp="1"/>
          </p:cNvSpPr>
          <p:nvPr>
            <p:ph idx="1"/>
          </p:nvPr>
        </p:nvSpPr>
        <p:spPr>
          <a:xfrm>
            <a:off x="152400" y="1600200"/>
            <a:ext cx="8686800" cy="4525963"/>
          </a:xfrm>
        </p:spPr>
        <p:txBody>
          <a:bodyPr>
            <a:normAutofit fontScale="85000" lnSpcReduction="20000"/>
          </a:bodyPr>
          <a:lstStyle/>
          <a:p>
            <a:pPr algn="just"/>
            <a:r>
              <a:rPr lang="en-IN" dirty="0" smtClean="0"/>
              <a:t>Intrusion prevention consists </a:t>
            </a:r>
            <a:r>
              <a:rPr lang="en-IN" dirty="0"/>
              <a:t>of activities that </a:t>
            </a:r>
            <a:r>
              <a:rPr lang="en-IN" b="1" dirty="0"/>
              <a:t>deter an intrusion</a:t>
            </a:r>
            <a:r>
              <a:rPr lang="en-IN" dirty="0"/>
              <a:t>. </a:t>
            </a:r>
            <a:endParaRPr lang="en-IN" dirty="0" smtClean="0"/>
          </a:p>
          <a:p>
            <a:pPr algn="just"/>
            <a:r>
              <a:rPr lang="en-IN" dirty="0" smtClean="0"/>
              <a:t>Some </a:t>
            </a:r>
            <a:r>
              <a:rPr lang="en-IN" dirty="0"/>
              <a:t>important </a:t>
            </a:r>
            <a:r>
              <a:rPr lang="en-IN" dirty="0" smtClean="0"/>
              <a:t>intrusion prevention </a:t>
            </a:r>
            <a:r>
              <a:rPr lang="en-IN" dirty="0"/>
              <a:t>activities </a:t>
            </a:r>
            <a:r>
              <a:rPr lang="en-IN" dirty="0" smtClean="0"/>
              <a:t>are </a:t>
            </a:r>
            <a:r>
              <a:rPr lang="en-IN" b="1" dirty="0" smtClean="0"/>
              <a:t>writing </a:t>
            </a:r>
            <a:r>
              <a:rPr lang="en-IN" b="1" dirty="0"/>
              <a:t>and implementing good enterprise information security policy</a:t>
            </a:r>
            <a:r>
              <a:rPr lang="en-IN" b="1" dirty="0" smtClean="0"/>
              <a:t>, planning </a:t>
            </a:r>
            <a:r>
              <a:rPr lang="en-IN" b="1" dirty="0"/>
              <a:t>and executing effective </a:t>
            </a:r>
            <a:r>
              <a:rPr lang="en-IN" b="1" dirty="0" smtClean="0"/>
              <a:t>information </a:t>
            </a:r>
            <a:r>
              <a:rPr lang="en-IN" b="1" dirty="0"/>
              <a:t>security programs, installing and </a:t>
            </a:r>
            <a:r>
              <a:rPr lang="en-IN" b="1" dirty="0" smtClean="0"/>
              <a:t>testing technology-based </a:t>
            </a:r>
            <a:r>
              <a:rPr lang="en-IN" b="1" dirty="0"/>
              <a:t>information security </a:t>
            </a:r>
            <a:r>
              <a:rPr lang="en-IN" b="1" dirty="0" smtClean="0"/>
              <a:t> countermeasures</a:t>
            </a:r>
            <a:r>
              <a:rPr lang="en-IN" dirty="0" smtClean="0"/>
              <a:t> </a:t>
            </a:r>
            <a:r>
              <a:rPr lang="en-IN" dirty="0"/>
              <a:t>(such as firewalls and intrusion detection systems), and conducting and </a:t>
            </a:r>
            <a:r>
              <a:rPr lang="en-IN" dirty="0" smtClean="0"/>
              <a:t>measuring </a:t>
            </a:r>
            <a:r>
              <a:rPr lang="en-IN" dirty="0"/>
              <a:t>the effectiveness of employee training </a:t>
            </a:r>
            <a:r>
              <a:rPr lang="en-IN" dirty="0" smtClean="0"/>
              <a:t>and awareness </a:t>
            </a:r>
            <a:r>
              <a:rPr lang="en-IN" dirty="0"/>
              <a:t>activities</a:t>
            </a:r>
            <a:r>
              <a:rPr lang="en-IN" dirty="0" smtClean="0"/>
              <a:t>.</a:t>
            </a:r>
          </a:p>
          <a:p>
            <a:pPr marL="0" indent="0" algn="just">
              <a:buNone/>
            </a:pPr>
            <a:r>
              <a:rPr lang="en-IN" dirty="0" smtClean="0"/>
              <a:t> </a:t>
            </a:r>
            <a:r>
              <a:rPr lang="en-IN" dirty="0"/>
              <a:t/>
            </a:r>
            <a:br>
              <a:rPr lang="en-IN" dirty="0"/>
            </a:br>
            <a:endParaRPr lang="en-IN" dirty="0"/>
          </a:p>
        </p:txBody>
      </p:sp>
    </p:spTree>
    <p:extLst>
      <p:ext uri="{BB962C8B-B14F-4D97-AF65-F5344CB8AC3E}">
        <p14:creationId xmlns:p14="http://schemas.microsoft.com/office/powerpoint/2010/main" val="407364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Intrusion Detection System(IDS)</a:t>
            </a:r>
            <a:endParaRPr lang="en-IN" b="1" dirty="0"/>
          </a:p>
        </p:txBody>
      </p:sp>
      <p:sp>
        <p:nvSpPr>
          <p:cNvPr id="3" name="Content Placeholder 2"/>
          <p:cNvSpPr>
            <a:spLocks noGrp="1"/>
          </p:cNvSpPr>
          <p:nvPr>
            <p:ph idx="1"/>
          </p:nvPr>
        </p:nvSpPr>
        <p:spPr/>
        <p:txBody>
          <a:bodyPr>
            <a:normAutofit fontScale="77500" lnSpcReduction="20000"/>
          </a:bodyPr>
          <a:lstStyle/>
          <a:p>
            <a:pPr algn="just"/>
            <a:r>
              <a:rPr lang="en-IN" dirty="0"/>
              <a:t>Intrusion detection</a:t>
            </a:r>
            <a:r>
              <a:rPr lang="en-IN" i="1" dirty="0"/>
              <a:t> </a:t>
            </a:r>
            <a:r>
              <a:rPr lang="en-IN" dirty="0"/>
              <a:t>consists of procedures and systems that </a:t>
            </a:r>
            <a:r>
              <a:rPr lang="en-IN" b="1" dirty="0"/>
              <a:t>identify system intrusions</a:t>
            </a:r>
            <a:r>
              <a:rPr lang="en-IN" dirty="0"/>
              <a:t>. </a:t>
            </a:r>
            <a:endParaRPr lang="en-IN" dirty="0" smtClean="0"/>
          </a:p>
          <a:p>
            <a:pPr algn="just"/>
            <a:r>
              <a:rPr lang="en-IN" dirty="0"/>
              <a:t>An IDS works like a </a:t>
            </a:r>
            <a:r>
              <a:rPr lang="en-IN" b="1" dirty="0"/>
              <a:t>burglar alarm in that it detects </a:t>
            </a:r>
            <a:r>
              <a:rPr lang="en-IN" b="1" dirty="0" smtClean="0"/>
              <a:t>a  </a:t>
            </a:r>
            <a:r>
              <a:rPr lang="en-IN" b="1" dirty="0"/>
              <a:t>violation</a:t>
            </a:r>
            <a:r>
              <a:rPr lang="en-IN" dirty="0"/>
              <a:t> (some system activity analogous to an opened or broken window) and activates an alarm. </a:t>
            </a:r>
            <a:endParaRPr lang="en-IN" dirty="0" smtClean="0"/>
          </a:p>
          <a:p>
            <a:pPr algn="just"/>
            <a:r>
              <a:rPr lang="en-IN" dirty="0" smtClean="0"/>
              <a:t>This </a:t>
            </a:r>
            <a:r>
              <a:rPr lang="en-IN" dirty="0"/>
              <a:t>alarm can </a:t>
            </a:r>
            <a:r>
              <a:rPr lang="en-IN" dirty="0" smtClean="0"/>
              <a:t>be audible </a:t>
            </a:r>
            <a:r>
              <a:rPr lang="en-IN" dirty="0"/>
              <a:t>and/or visual (producing noise and lights, respectively), or it can be silent (an </a:t>
            </a:r>
            <a:r>
              <a:rPr lang="en-IN" dirty="0" smtClean="0"/>
              <a:t>e-mail message </a:t>
            </a:r>
            <a:r>
              <a:rPr lang="en-IN" dirty="0"/>
              <a:t>or pager alert). </a:t>
            </a:r>
          </a:p>
          <a:p>
            <a:pPr algn="just"/>
            <a:r>
              <a:rPr lang="en-IN" dirty="0" smtClean="0"/>
              <a:t>With </a:t>
            </a:r>
            <a:r>
              <a:rPr lang="en-IN" dirty="0"/>
              <a:t>almost all IDSs, system administrators can choose the configuration of the various alerts and the alarm levels associated with each type of alert. </a:t>
            </a:r>
            <a:br>
              <a:rPr lang="en-IN" dirty="0"/>
            </a:br>
            <a:r>
              <a:rPr lang="en-IN" dirty="0"/>
              <a:t/>
            </a:r>
            <a:br>
              <a:rPr lang="en-IN" dirty="0"/>
            </a:br>
            <a:endParaRPr lang="en-IN" dirty="0"/>
          </a:p>
        </p:txBody>
      </p:sp>
    </p:spTree>
    <p:extLst>
      <p:ext uri="{BB962C8B-B14F-4D97-AF65-F5344CB8AC3E}">
        <p14:creationId xmlns:p14="http://schemas.microsoft.com/office/powerpoint/2010/main" val="400794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746760"/>
          </a:xfrm>
        </p:spPr>
        <p:txBody>
          <a:bodyPr>
            <a:normAutofit fontScale="90000"/>
          </a:bodyPr>
          <a:lstStyle/>
          <a:p>
            <a:r>
              <a:rPr lang="en-IN" b="1" dirty="0" smtClean="0"/>
              <a:t>IDPS Terminology</a:t>
            </a:r>
            <a:endParaRPr lang="en-IN" b="1" dirty="0"/>
          </a:p>
        </p:txBody>
      </p:sp>
      <p:sp>
        <p:nvSpPr>
          <p:cNvPr id="3" name="Content Placeholder 2"/>
          <p:cNvSpPr>
            <a:spLocks noGrp="1"/>
          </p:cNvSpPr>
          <p:nvPr>
            <p:ph idx="1"/>
          </p:nvPr>
        </p:nvSpPr>
        <p:spPr>
          <a:xfrm>
            <a:off x="152400" y="609600"/>
            <a:ext cx="8763000" cy="7696200"/>
          </a:xfrm>
        </p:spPr>
        <p:txBody>
          <a:bodyPr>
            <a:noAutofit/>
          </a:bodyPr>
          <a:lstStyle/>
          <a:p>
            <a:pPr marL="0" indent="0">
              <a:buNone/>
            </a:pPr>
            <a:r>
              <a:rPr lang="en-IN" sz="1800" dirty="0"/>
              <a:t>In order to understand IDPS operational behavior, you must first become familiar with </a:t>
            </a:r>
            <a:r>
              <a:rPr lang="en-IN" sz="1800" dirty="0" smtClean="0"/>
              <a:t>some IDPS terminology:</a:t>
            </a:r>
          </a:p>
          <a:p>
            <a:pPr algn="just"/>
            <a:r>
              <a:rPr lang="en-IN" sz="1800" b="1" dirty="0" smtClean="0"/>
              <a:t>Alert </a:t>
            </a:r>
            <a:r>
              <a:rPr lang="en-IN" sz="1800" dirty="0"/>
              <a:t>or </a:t>
            </a:r>
            <a:r>
              <a:rPr lang="en-IN" sz="1800" b="1" dirty="0"/>
              <a:t>alarm</a:t>
            </a:r>
            <a:r>
              <a:rPr lang="en-IN" sz="1800" dirty="0"/>
              <a:t>: An </a:t>
            </a:r>
            <a:r>
              <a:rPr lang="en-IN" sz="1800" b="1" dirty="0"/>
              <a:t>indication that a system has just been attacked</a:t>
            </a:r>
            <a:r>
              <a:rPr lang="en-IN" sz="1800" dirty="0"/>
              <a:t> or is under attack.</a:t>
            </a:r>
            <a:br>
              <a:rPr lang="en-IN" sz="1800" dirty="0"/>
            </a:br>
            <a:r>
              <a:rPr lang="en-IN" sz="1800" dirty="0"/>
              <a:t>IDPS alerts and alarms take the form of audible signals, e-mail messages, pager notifications, or pop-up windows</a:t>
            </a:r>
            <a:r>
              <a:rPr lang="en-IN" sz="1800" dirty="0" smtClean="0"/>
              <a:t>.</a:t>
            </a:r>
          </a:p>
          <a:p>
            <a:pPr algn="just"/>
            <a:r>
              <a:rPr lang="en-IN" sz="1800" b="1" dirty="0" smtClean="0"/>
              <a:t>Evasion</a:t>
            </a:r>
            <a:r>
              <a:rPr lang="en-IN" sz="1800" b="1" dirty="0"/>
              <a:t>: </a:t>
            </a:r>
            <a:r>
              <a:rPr lang="en-IN" sz="1800" dirty="0"/>
              <a:t>The process by which attackers </a:t>
            </a:r>
            <a:r>
              <a:rPr lang="en-IN" sz="1800" b="1" dirty="0"/>
              <a:t>change the format and/or timing of their</a:t>
            </a:r>
            <a:br>
              <a:rPr lang="en-IN" sz="1800" b="1" dirty="0"/>
            </a:br>
            <a:r>
              <a:rPr lang="en-IN" sz="1800" b="1" dirty="0"/>
              <a:t>activities</a:t>
            </a:r>
            <a:r>
              <a:rPr lang="en-IN" sz="1800" dirty="0"/>
              <a:t> to avoid being detected by the IDPS</a:t>
            </a:r>
            <a:r>
              <a:rPr lang="en-IN" sz="1800" dirty="0" smtClean="0"/>
              <a:t>.</a:t>
            </a:r>
          </a:p>
          <a:p>
            <a:pPr algn="just"/>
            <a:r>
              <a:rPr lang="en-IN" sz="1800" b="1" dirty="0" smtClean="0"/>
              <a:t>False </a:t>
            </a:r>
            <a:r>
              <a:rPr lang="en-IN" sz="1800" b="1" dirty="0"/>
              <a:t>attack stimulus</a:t>
            </a:r>
            <a:r>
              <a:rPr lang="en-IN" sz="1800" dirty="0"/>
              <a:t>: An event </a:t>
            </a:r>
            <a:r>
              <a:rPr lang="en-IN" sz="1800" b="1" dirty="0"/>
              <a:t>that triggers an alarm when no actual attack is in</a:t>
            </a:r>
            <a:br>
              <a:rPr lang="en-IN" sz="1800" b="1" dirty="0"/>
            </a:br>
            <a:r>
              <a:rPr lang="en-IN" sz="1800" b="1" dirty="0"/>
              <a:t>progress</a:t>
            </a:r>
            <a:r>
              <a:rPr lang="en-IN" sz="1800" dirty="0"/>
              <a:t>. Scenarios that test the configuration of IDPSs may use false attack stimuli to</a:t>
            </a:r>
            <a:br>
              <a:rPr lang="en-IN" sz="1800" dirty="0"/>
            </a:br>
            <a:r>
              <a:rPr lang="en-IN" sz="1800" dirty="0"/>
              <a:t>determine if the IDPSs can distinguish between these stimuli and real attacks</a:t>
            </a:r>
            <a:r>
              <a:rPr lang="en-IN" sz="1800" dirty="0" smtClean="0"/>
              <a:t>.</a:t>
            </a:r>
          </a:p>
          <a:p>
            <a:pPr algn="just"/>
            <a:r>
              <a:rPr lang="en-IN" sz="1800" b="1" dirty="0" smtClean="0"/>
              <a:t>False </a:t>
            </a:r>
            <a:r>
              <a:rPr lang="en-IN" sz="1800" b="1" dirty="0"/>
              <a:t>negative</a:t>
            </a:r>
            <a:r>
              <a:rPr lang="en-IN" sz="1800" dirty="0"/>
              <a:t>: The </a:t>
            </a:r>
            <a:r>
              <a:rPr lang="en-IN" sz="1800" b="1" dirty="0"/>
              <a:t>failure of an IDPS to react to an actual attack event</a:t>
            </a:r>
            <a:r>
              <a:rPr lang="en-IN" sz="1800" dirty="0"/>
              <a:t>. This is the</a:t>
            </a:r>
            <a:br>
              <a:rPr lang="en-IN" sz="1800" dirty="0"/>
            </a:br>
            <a:r>
              <a:rPr lang="en-IN" sz="1800" dirty="0"/>
              <a:t>most grievous failure, since the purpose of an IDPS is to detect and respond to attacks</a:t>
            </a:r>
            <a:r>
              <a:rPr lang="en-IN" sz="1800" dirty="0" smtClean="0"/>
              <a:t>.</a:t>
            </a:r>
          </a:p>
          <a:p>
            <a:pPr algn="just"/>
            <a:r>
              <a:rPr lang="en-IN" sz="1800" b="1" dirty="0" smtClean="0"/>
              <a:t>False </a:t>
            </a:r>
            <a:r>
              <a:rPr lang="en-IN" sz="1800" b="1" dirty="0"/>
              <a:t>positive</a:t>
            </a:r>
            <a:r>
              <a:rPr lang="en-IN" sz="1800" dirty="0"/>
              <a:t>: An alert or alarm that </a:t>
            </a:r>
            <a:r>
              <a:rPr lang="en-IN" sz="1800" b="1" dirty="0"/>
              <a:t>occurs in the absence of an actual attack</a:t>
            </a:r>
            <a:r>
              <a:rPr lang="en-IN" sz="1800" dirty="0"/>
              <a:t>. A false</a:t>
            </a:r>
            <a:br>
              <a:rPr lang="en-IN" sz="1800" dirty="0"/>
            </a:br>
            <a:r>
              <a:rPr lang="en-IN" sz="1800" dirty="0"/>
              <a:t>positive can sometimes be produced when an IDPS mistakes normal system activity for</a:t>
            </a:r>
            <a:br>
              <a:rPr lang="en-IN" sz="1800" dirty="0"/>
            </a:br>
            <a:r>
              <a:rPr lang="en-IN" sz="1800" dirty="0"/>
              <a:t>an attack. False positives tend to make users insensitive to alarms and thus reduce their</a:t>
            </a:r>
            <a:br>
              <a:rPr lang="en-IN" sz="1800" dirty="0"/>
            </a:br>
            <a:r>
              <a:rPr lang="en-IN" sz="1800" dirty="0"/>
              <a:t>reactivity to actual intrusion events</a:t>
            </a:r>
            <a:r>
              <a:rPr lang="en-IN" sz="1800" dirty="0" smtClean="0"/>
              <a:t>.</a:t>
            </a:r>
          </a:p>
          <a:p>
            <a:pPr algn="just"/>
            <a:r>
              <a:rPr lang="en-IN" sz="1800" b="1" dirty="0" smtClean="0"/>
              <a:t>Noise</a:t>
            </a:r>
            <a:r>
              <a:rPr lang="en-IN" sz="1800" dirty="0"/>
              <a:t>: Alarm events that are accurate and noteworthy but that </a:t>
            </a:r>
            <a:r>
              <a:rPr lang="en-IN" sz="1800" b="1" dirty="0"/>
              <a:t>do not pose significant</a:t>
            </a:r>
            <a:br>
              <a:rPr lang="en-IN" sz="1800" b="1" dirty="0"/>
            </a:br>
            <a:r>
              <a:rPr lang="en-IN" sz="1800" b="1" dirty="0"/>
              <a:t>threats</a:t>
            </a:r>
            <a:r>
              <a:rPr lang="en-IN" sz="1800" dirty="0"/>
              <a:t> to information security. Unsuccessful attacks are the most common source of</a:t>
            </a:r>
            <a:br>
              <a:rPr lang="en-IN" sz="1800" dirty="0"/>
            </a:br>
            <a:r>
              <a:rPr lang="en-IN" sz="1800" dirty="0"/>
              <a:t>IDPS noise, and some of these may in fact be triggered by scanning and enumeration</a:t>
            </a:r>
            <a:br>
              <a:rPr lang="en-IN" sz="1800" dirty="0"/>
            </a:br>
            <a:r>
              <a:rPr lang="en-IN" sz="1800" dirty="0"/>
              <a:t>tools deployed by network users without intent to do harm.</a:t>
            </a:r>
            <a:br>
              <a:rPr lang="en-IN" sz="1800" dirty="0"/>
            </a:br>
            <a:endParaRPr lang="en-IN" sz="1800" dirty="0"/>
          </a:p>
        </p:txBody>
      </p:sp>
    </p:spTree>
    <p:extLst>
      <p:ext uri="{BB962C8B-B14F-4D97-AF65-F5344CB8AC3E}">
        <p14:creationId xmlns:p14="http://schemas.microsoft.com/office/powerpoint/2010/main" val="282111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629400"/>
          </a:xfrm>
        </p:spPr>
        <p:txBody>
          <a:bodyPr>
            <a:normAutofit fontScale="25000" lnSpcReduction="20000"/>
          </a:bodyPr>
          <a:lstStyle/>
          <a:p>
            <a:pPr algn="just"/>
            <a:r>
              <a:rPr lang="en-IN" sz="7600" b="1" dirty="0"/>
              <a:t>Site policy</a:t>
            </a:r>
            <a:r>
              <a:rPr lang="en-IN" sz="7600" dirty="0"/>
              <a:t>: The rules and configuration guidelines governing the </a:t>
            </a:r>
            <a:r>
              <a:rPr lang="en-IN" sz="7600" dirty="0" smtClean="0"/>
              <a:t>implementation and operation </a:t>
            </a:r>
            <a:r>
              <a:rPr lang="en-IN" sz="7600" dirty="0"/>
              <a:t>of IDPSs within the organization</a:t>
            </a:r>
            <a:r>
              <a:rPr lang="en-IN" sz="7600" dirty="0" smtClean="0"/>
              <a:t>.</a:t>
            </a:r>
          </a:p>
          <a:p>
            <a:pPr algn="just"/>
            <a:r>
              <a:rPr lang="en-IN" sz="7600" b="1" dirty="0" smtClean="0"/>
              <a:t>Site </a:t>
            </a:r>
            <a:r>
              <a:rPr lang="en-IN" sz="7600" b="1" dirty="0"/>
              <a:t>policy awareness</a:t>
            </a:r>
            <a:r>
              <a:rPr lang="en-IN" sz="7600" dirty="0"/>
              <a:t>: An IDPS’s ability to dynamically modify its configuration </a:t>
            </a:r>
            <a:r>
              <a:rPr lang="en-IN" sz="7600" dirty="0" smtClean="0"/>
              <a:t>in response </a:t>
            </a:r>
            <a:r>
              <a:rPr lang="en-IN" sz="7600" dirty="0"/>
              <a:t>to environmental activity. A so-called smart IDPS can adapt its reactions </a:t>
            </a:r>
            <a:r>
              <a:rPr lang="en-IN" sz="7600" dirty="0" smtClean="0"/>
              <a:t>in response </a:t>
            </a:r>
            <a:r>
              <a:rPr lang="en-IN" sz="7600" dirty="0"/>
              <a:t>to administrator guidance over time and circumstances of the current </a:t>
            </a:r>
            <a:r>
              <a:rPr lang="en-IN" sz="7600" dirty="0" smtClean="0"/>
              <a:t>local environment</a:t>
            </a:r>
            <a:r>
              <a:rPr lang="en-IN" sz="7600" dirty="0"/>
              <a:t>. </a:t>
            </a:r>
            <a:endParaRPr lang="en-IN" sz="7600" dirty="0" smtClean="0"/>
          </a:p>
          <a:p>
            <a:pPr algn="just"/>
            <a:r>
              <a:rPr lang="en-IN" sz="7600" b="1" dirty="0" smtClean="0"/>
              <a:t>True </a:t>
            </a:r>
            <a:r>
              <a:rPr lang="en-IN" sz="7600" b="1" dirty="0"/>
              <a:t>attack stimulus</a:t>
            </a:r>
            <a:r>
              <a:rPr lang="en-IN" sz="7600" dirty="0"/>
              <a:t>: An event that triggers alarms and causes an IDPS to react as if </a:t>
            </a:r>
            <a:r>
              <a:rPr lang="en-IN" sz="7600" dirty="0" smtClean="0"/>
              <a:t>a real </a:t>
            </a:r>
            <a:r>
              <a:rPr lang="en-IN" sz="7600" dirty="0"/>
              <a:t>attack is in progress. The event may be an actual attack, in which an attacker is </a:t>
            </a:r>
            <a:r>
              <a:rPr lang="en-IN" sz="7600" dirty="0" smtClean="0"/>
              <a:t>at work </a:t>
            </a:r>
            <a:r>
              <a:rPr lang="en-IN" sz="7600" dirty="0"/>
              <a:t>on a system compromise attempt, or it may be a drill, in which security personnel are using hacker tools to conduct tests of a network segment</a:t>
            </a:r>
            <a:r>
              <a:rPr lang="en-IN" sz="7600" dirty="0" smtClean="0"/>
              <a:t>.</a:t>
            </a:r>
          </a:p>
          <a:p>
            <a:pPr algn="just"/>
            <a:r>
              <a:rPr lang="en-IN" sz="7600" b="1" dirty="0" smtClean="0"/>
              <a:t>Tuning</a:t>
            </a:r>
            <a:r>
              <a:rPr lang="en-IN" sz="7600" b="1" dirty="0"/>
              <a:t>: The process of adjusting an IDPS to maximize its efficiency</a:t>
            </a:r>
            <a:r>
              <a:rPr lang="en-IN" sz="7600" dirty="0"/>
              <a:t> in detecting </a:t>
            </a:r>
            <a:r>
              <a:rPr lang="en-IN" sz="7600" dirty="0" smtClean="0"/>
              <a:t>true positives</a:t>
            </a:r>
            <a:r>
              <a:rPr lang="en-IN" sz="7600" dirty="0"/>
              <a:t>, while minimizing both false positives and false negatives</a:t>
            </a:r>
            <a:r>
              <a:rPr lang="en-IN" sz="7600" dirty="0" smtClean="0"/>
              <a:t>.</a:t>
            </a:r>
          </a:p>
          <a:p>
            <a:pPr algn="just"/>
            <a:r>
              <a:rPr lang="en-IN" sz="7600" b="1" dirty="0" smtClean="0"/>
              <a:t>Confidence </a:t>
            </a:r>
            <a:r>
              <a:rPr lang="en-IN" sz="7600" b="1" dirty="0"/>
              <a:t>value</a:t>
            </a:r>
            <a:r>
              <a:rPr lang="en-IN" sz="7600" dirty="0"/>
              <a:t>: The </a:t>
            </a:r>
            <a:r>
              <a:rPr lang="en-IN" sz="7600" b="1" dirty="0"/>
              <a:t>measure of an IDPS’s ability to correctly detect and </a:t>
            </a:r>
            <a:r>
              <a:rPr lang="en-IN" sz="7600" b="1" dirty="0" smtClean="0"/>
              <a:t>identify certain </a:t>
            </a:r>
            <a:r>
              <a:rPr lang="en-IN" sz="7600" b="1" dirty="0"/>
              <a:t>types of attacks</a:t>
            </a:r>
            <a:r>
              <a:rPr lang="en-IN" sz="7600" dirty="0"/>
              <a:t>. The confidence value an organization places in the IDPS </a:t>
            </a:r>
            <a:r>
              <a:rPr lang="en-IN" sz="7600" dirty="0" smtClean="0"/>
              <a:t>is based </a:t>
            </a:r>
            <a:r>
              <a:rPr lang="en-IN" sz="7600" dirty="0"/>
              <a:t>on experience and past performance measurements. </a:t>
            </a:r>
            <a:endParaRPr lang="en-IN" sz="7600" dirty="0" smtClean="0"/>
          </a:p>
          <a:p>
            <a:pPr algn="just"/>
            <a:r>
              <a:rPr lang="en-IN" sz="7600" b="1" dirty="0"/>
              <a:t>Alarm filtering</a:t>
            </a:r>
            <a:r>
              <a:rPr lang="en-IN" sz="7600" dirty="0"/>
              <a:t>: The </a:t>
            </a:r>
            <a:r>
              <a:rPr lang="en-IN" sz="7600" b="1" dirty="0"/>
              <a:t>process of classifying IDPS alerts </a:t>
            </a:r>
            <a:r>
              <a:rPr lang="en-IN" sz="7600" dirty="0"/>
              <a:t>so that they can be more </a:t>
            </a:r>
            <a:r>
              <a:rPr lang="en-IN" sz="7600" dirty="0" smtClean="0"/>
              <a:t>effectively managed</a:t>
            </a:r>
            <a:r>
              <a:rPr lang="en-IN" sz="7600" dirty="0"/>
              <a:t>. An IDPS administrator can set up alarm filtering by running the system for </a:t>
            </a:r>
            <a:r>
              <a:rPr lang="en-IN" sz="7600" dirty="0" smtClean="0"/>
              <a:t>a while </a:t>
            </a:r>
            <a:r>
              <a:rPr lang="en-IN" sz="7600" dirty="0"/>
              <a:t>to track what types of false positives it generates and then adjusting the alarm classifications. </a:t>
            </a:r>
            <a:endParaRPr lang="en-IN" sz="7600" dirty="0" smtClean="0"/>
          </a:p>
          <a:p>
            <a:pPr algn="just"/>
            <a:r>
              <a:rPr lang="en-IN" sz="7600" b="1" dirty="0" smtClean="0"/>
              <a:t>Alarm </a:t>
            </a:r>
            <a:r>
              <a:rPr lang="en-IN" sz="7600" b="1" dirty="0"/>
              <a:t>clustering and compaction</a:t>
            </a:r>
            <a:r>
              <a:rPr lang="en-IN" sz="7600" dirty="0"/>
              <a:t>: A process of grouping almost identical alarms </a:t>
            </a:r>
            <a:r>
              <a:rPr lang="en-IN" sz="7600" dirty="0" smtClean="0"/>
              <a:t>that happen </a:t>
            </a:r>
            <a:r>
              <a:rPr lang="en-IN" sz="7600" dirty="0"/>
              <a:t>at close to the same time into a single higher-level alarm. This </a:t>
            </a:r>
            <a:r>
              <a:rPr lang="en-IN" sz="7600" dirty="0" smtClean="0"/>
              <a:t>consolidation reduces </a:t>
            </a:r>
            <a:r>
              <a:rPr lang="en-IN" sz="7600" dirty="0"/>
              <a:t>the number of alarms generated, thereby reducing </a:t>
            </a:r>
            <a:r>
              <a:rPr lang="en-IN" sz="7600" dirty="0" smtClean="0"/>
              <a:t>administrative </a:t>
            </a:r>
            <a:r>
              <a:rPr lang="en-IN" sz="7600" dirty="0"/>
              <a:t>overhead</a:t>
            </a:r>
            <a:r>
              <a:rPr lang="en-IN" sz="7600" dirty="0" smtClean="0"/>
              <a:t>, and </a:t>
            </a:r>
            <a:r>
              <a:rPr lang="en-IN" sz="7600" dirty="0"/>
              <a:t>also identifies a relationship among multiple alarms. </a:t>
            </a:r>
          </a:p>
          <a:p>
            <a:endParaRPr lang="en-IN" dirty="0"/>
          </a:p>
        </p:txBody>
      </p:sp>
    </p:spTree>
    <p:extLst>
      <p:ext uri="{BB962C8B-B14F-4D97-AF65-F5344CB8AC3E}">
        <p14:creationId xmlns:p14="http://schemas.microsoft.com/office/powerpoint/2010/main" val="373266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1143000"/>
          </a:xfrm>
        </p:spPr>
        <p:txBody>
          <a:bodyPr/>
          <a:lstStyle/>
          <a:p>
            <a:r>
              <a:rPr lang="en-IN" b="1" dirty="0" smtClean="0"/>
              <a:t>Why use an IDPS?</a:t>
            </a:r>
            <a:endParaRPr lang="en-IN" b="1" dirty="0"/>
          </a:p>
        </p:txBody>
      </p:sp>
      <p:sp>
        <p:nvSpPr>
          <p:cNvPr id="3" name="Content Placeholder 2"/>
          <p:cNvSpPr>
            <a:spLocks noGrp="1"/>
          </p:cNvSpPr>
          <p:nvPr>
            <p:ph idx="1"/>
          </p:nvPr>
        </p:nvSpPr>
        <p:spPr>
          <a:xfrm>
            <a:off x="533400" y="1295400"/>
            <a:ext cx="8153400" cy="5029200"/>
          </a:xfrm>
        </p:spPr>
        <p:txBody>
          <a:bodyPr>
            <a:normAutofit fontScale="55000" lnSpcReduction="20000"/>
          </a:bodyPr>
          <a:lstStyle/>
          <a:p>
            <a:pPr marL="0" indent="0" algn="just">
              <a:buNone/>
            </a:pPr>
            <a:r>
              <a:rPr lang="en-IN" dirty="0"/>
              <a:t>According to the NIST documentation on industry best practices, there are several </a:t>
            </a:r>
            <a:r>
              <a:rPr lang="en-IN" dirty="0" smtClean="0"/>
              <a:t>compelling reasons </a:t>
            </a:r>
            <a:r>
              <a:rPr lang="en-IN" dirty="0"/>
              <a:t>to acquire and use an </a:t>
            </a:r>
            <a:r>
              <a:rPr lang="en-IN" dirty="0" smtClean="0"/>
              <a:t>IDPS:</a:t>
            </a:r>
          </a:p>
          <a:p>
            <a:pPr marL="0" indent="0" algn="just">
              <a:buNone/>
            </a:pPr>
            <a:r>
              <a:rPr lang="en-IN" dirty="0" smtClean="0"/>
              <a:t>1</a:t>
            </a:r>
            <a:r>
              <a:rPr lang="en-IN" dirty="0"/>
              <a:t>. To prevent problem </a:t>
            </a:r>
            <a:r>
              <a:rPr lang="en-IN" dirty="0" err="1"/>
              <a:t>behaviors</a:t>
            </a:r>
            <a:r>
              <a:rPr lang="en-IN" dirty="0"/>
              <a:t> by increasing the perceived risk of discovery and punishment for those who would attack or otherwise abuse the </a:t>
            </a:r>
            <a:r>
              <a:rPr lang="en-IN" dirty="0" smtClean="0"/>
              <a:t>system.</a:t>
            </a:r>
          </a:p>
          <a:p>
            <a:pPr marL="0" indent="0" algn="just">
              <a:buNone/>
            </a:pPr>
            <a:r>
              <a:rPr lang="en-IN" dirty="0"/>
              <a:t/>
            </a:r>
            <a:br>
              <a:rPr lang="en-IN" dirty="0"/>
            </a:br>
            <a:r>
              <a:rPr lang="en-IN" dirty="0"/>
              <a:t>2. To </a:t>
            </a:r>
            <a:r>
              <a:rPr lang="en-IN" b="1" dirty="0"/>
              <a:t>detect attacks and other security violations</a:t>
            </a:r>
            <a:r>
              <a:rPr lang="en-IN" dirty="0"/>
              <a:t> that are not prevented by other </a:t>
            </a:r>
            <a:r>
              <a:rPr lang="en-IN" dirty="0" smtClean="0"/>
              <a:t>security measures.</a:t>
            </a:r>
          </a:p>
          <a:p>
            <a:pPr marL="0" indent="0" algn="just">
              <a:buNone/>
            </a:pPr>
            <a:r>
              <a:rPr lang="en-IN" dirty="0"/>
              <a:t/>
            </a:r>
            <a:br>
              <a:rPr lang="en-IN" dirty="0"/>
            </a:br>
            <a:r>
              <a:rPr lang="en-IN" dirty="0"/>
              <a:t>3. To </a:t>
            </a:r>
            <a:r>
              <a:rPr lang="en-IN" b="1" dirty="0"/>
              <a:t>detect and deal with the preambles to attacks </a:t>
            </a:r>
            <a:r>
              <a:rPr lang="en-IN" dirty="0"/>
              <a:t>(commonly experienced as </a:t>
            </a:r>
            <a:r>
              <a:rPr lang="en-IN" dirty="0" smtClean="0"/>
              <a:t>network probes </a:t>
            </a:r>
            <a:r>
              <a:rPr lang="en-IN" dirty="0"/>
              <a:t>and other “doorknob rattling” activities</a:t>
            </a:r>
            <a:r>
              <a:rPr lang="en-IN" dirty="0" smtClean="0"/>
              <a:t>).</a:t>
            </a:r>
          </a:p>
          <a:p>
            <a:pPr marL="0" indent="0" algn="just">
              <a:buNone/>
            </a:pPr>
            <a:r>
              <a:rPr lang="en-IN" dirty="0"/>
              <a:t/>
            </a:r>
            <a:br>
              <a:rPr lang="en-IN" dirty="0"/>
            </a:br>
            <a:r>
              <a:rPr lang="en-IN" dirty="0"/>
              <a:t>4. To </a:t>
            </a:r>
            <a:r>
              <a:rPr lang="en-IN" b="1" dirty="0"/>
              <a:t>document the existing threat </a:t>
            </a:r>
            <a:r>
              <a:rPr lang="en-IN" dirty="0"/>
              <a:t>to an </a:t>
            </a:r>
            <a:r>
              <a:rPr lang="en-IN" dirty="0" smtClean="0"/>
              <a:t>organization.</a:t>
            </a:r>
          </a:p>
          <a:p>
            <a:pPr marL="0" indent="0" algn="just">
              <a:buNone/>
            </a:pPr>
            <a:r>
              <a:rPr lang="en-IN" dirty="0"/>
              <a:t/>
            </a:r>
            <a:br>
              <a:rPr lang="en-IN" dirty="0"/>
            </a:br>
            <a:r>
              <a:rPr lang="en-IN" dirty="0"/>
              <a:t>5. To </a:t>
            </a:r>
            <a:r>
              <a:rPr lang="en-IN" b="1" dirty="0"/>
              <a:t>act as quality control for security design and administration</a:t>
            </a:r>
            <a:r>
              <a:rPr lang="en-IN" dirty="0"/>
              <a:t>, especially in large </a:t>
            </a:r>
            <a:r>
              <a:rPr lang="en-IN" dirty="0" smtClean="0"/>
              <a:t>and complex enterprises.</a:t>
            </a:r>
          </a:p>
          <a:p>
            <a:pPr marL="0" indent="0" algn="just">
              <a:buNone/>
            </a:pPr>
            <a:r>
              <a:rPr lang="en-IN" dirty="0"/>
              <a:t/>
            </a:r>
            <a:br>
              <a:rPr lang="en-IN" dirty="0"/>
            </a:br>
            <a:r>
              <a:rPr lang="en-IN" dirty="0"/>
              <a:t>6. To provide useful information about intrusions that do take place, allowing </a:t>
            </a:r>
            <a:r>
              <a:rPr lang="en-IN" dirty="0" smtClean="0"/>
              <a:t>improved diagnosis</a:t>
            </a:r>
            <a:r>
              <a:rPr lang="en-IN" dirty="0"/>
              <a:t>, recovery, and correction of causative factors </a:t>
            </a:r>
            <a:br>
              <a:rPr lang="en-IN" dirty="0"/>
            </a:br>
            <a:endParaRPr lang="en-IN" dirty="0"/>
          </a:p>
        </p:txBody>
      </p:sp>
    </p:spTree>
    <p:extLst>
      <p:ext uri="{BB962C8B-B14F-4D97-AF65-F5344CB8AC3E}">
        <p14:creationId xmlns:p14="http://schemas.microsoft.com/office/powerpoint/2010/main" val="161364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IDPS</a:t>
            </a:r>
            <a:endParaRPr lang="en-IN" b="1" dirty="0"/>
          </a:p>
        </p:txBody>
      </p:sp>
      <p:sp>
        <p:nvSpPr>
          <p:cNvPr id="3" name="Content Placeholder 2"/>
          <p:cNvSpPr>
            <a:spLocks noGrp="1"/>
          </p:cNvSpPr>
          <p:nvPr>
            <p:ph idx="1"/>
          </p:nvPr>
        </p:nvSpPr>
        <p:spPr>
          <a:xfrm>
            <a:off x="457200" y="1600200"/>
            <a:ext cx="8229600" cy="5029200"/>
          </a:xfrm>
        </p:spPr>
        <p:txBody>
          <a:bodyPr>
            <a:normAutofit fontScale="47500" lnSpcReduction="20000"/>
          </a:bodyPr>
          <a:lstStyle/>
          <a:p>
            <a:pPr algn="just"/>
            <a:r>
              <a:rPr lang="en-IN" sz="4200" dirty="0" smtClean="0"/>
              <a:t>There are two types of IDPS:</a:t>
            </a:r>
          </a:p>
          <a:p>
            <a:pPr marL="0" indent="0" algn="just">
              <a:buNone/>
            </a:pPr>
            <a:r>
              <a:rPr lang="en-IN" sz="4200" dirty="0" smtClean="0"/>
              <a:t>	- </a:t>
            </a:r>
            <a:r>
              <a:rPr lang="en-IN" sz="4200" b="1" dirty="0" smtClean="0"/>
              <a:t>Network-based IDPS(NIDPS)</a:t>
            </a:r>
          </a:p>
          <a:p>
            <a:pPr marL="0" indent="0" algn="just">
              <a:buNone/>
            </a:pPr>
            <a:r>
              <a:rPr lang="en-IN" sz="4200" dirty="0" smtClean="0"/>
              <a:t>	- </a:t>
            </a:r>
            <a:r>
              <a:rPr lang="en-IN" sz="4200" b="1" dirty="0" smtClean="0"/>
              <a:t>Host-based IDPS(HIDPS)</a:t>
            </a:r>
          </a:p>
          <a:p>
            <a:pPr algn="just"/>
            <a:r>
              <a:rPr lang="en-IN" sz="4200" dirty="0" smtClean="0"/>
              <a:t>A </a:t>
            </a:r>
            <a:r>
              <a:rPr lang="en-IN" sz="4200" dirty="0"/>
              <a:t>network-based IDPS is focused </a:t>
            </a:r>
            <a:r>
              <a:rPr lang="en-IN" sz="4200" dirty="0" smtClean="0"/>
              <a:t>on </a:t>
            </a:r>
            <a:r>
              <a:rPr lang="en-IN" sz="4200" b="1" dirty="0" smtClean="0"/>
              <a:t>protecting </a:t>
            </a:r>
            <a:r>
              <a:rPr lang="en-IN" sz="4200" b="1" dirty="0"/>
              <a:t>network information assets</a:t>
            </a:r>
            <a:r>
              <a:rPr lang="en-IN" sz="4200" dirty="0"/>
              <a:t>. </a:t>
            </a:r>
            <a:r>
              <a:rPr lang="en-IN" sz="4200" dirty="0" smtClean="0"/>
              <a:t>Two </a:t>
            </a:r>
            <a:r>
              <a:rPr lang="en-IN" sz="4200" dirty="0"/>
              <a:t>specialized subtypes of network-based </a:t>
            </a:r>
            <a:r>
              <a:rPr lang="en-IN" sz="4200" dirty="0" smtClean="0"/>
              <a:t>IDPS are </a:t>
            </a:r>
            <a:r>
              <a:rPr lang="en-IN" sz="4200" dirty="0"/>
              <a:t>the </a:t>
            </a:r>
            <a:r>
              <a:rPr lang="en-IN" sz="4200" b="1" dirty="0"/>
              <a:t>wireless IDPS</a:t>
            </a:r>
            <a:r>
              <a:rPr lang="en-IN" sz="4200" dirty="0"/>
              <a:t> and the </a:t>
            </a:r>
            <a:r>
              <a:rPr lang="en-IN" sz="4200" b="1" dirty="0"/>
              <a:t>network behavior analysis (NBA) IDPS</a:t>
            </a:r>
            <a:r>
              <a:rPr lang="en-IN" sz="4200" dirty="0"/>
              <a:t>. </a:t>
            </a:r>
            <a:r>
              <a:rPr lang="en-IN" sz="4200" dirty="0" smtClean="0"/>
              <a:t>The wireless IDPS </a:t>
            </a:r>
            <a:r>
              <a:rPr lang="en-IN" sz="4200" b="1" dirty="0"/>
              <a:t>focuses on wireless networks</a:t>
            </a:r>
            <a:r>
              <a:rPr lang="en-IN" sz="4200" dirty="0"/>
              <a:t>, as the name indicates, while the NBA IDPS </a:t>
            </a:r>
            <a:r>
              <a:rPr lang="en-IN" sz="4200" b="1" dirty="0" smtClean="0"/>
              <a:t>examines traffic </a:t>
            </a:r>
            <a:r>
              <a:rPr lang="en-IN" sz="4200" b="1" dirty="0"/>
              <a:t>flow on a network</a:t>
            </a:r>
            <a:r>
              <a:rPr lang="en-IN" sz="4200" dirty="0"/>
              <a:t> in an attempt to recognize abnormal patterns like DDoS</a:t>
            </a:r>
            <a:r>
              <a:rPr lang="en-IN" sz="4200" dirty="0" smtClean="0"/>
              <a:t>, malware</a:t>
            </a:r>
            <a:r>
              <a:rPr lang="en-IN" sz="4200" dirty="0"/>
              <a:t>, and policy violations</a:t>
            </a:r>
            <a:r>
              <a:rPr lang="en-IN" sz="4200" dirty="0" smtClean="0"/>
              <a:t>.</a:t>
            </a:r>
          </a:p>
          <a:p>
            <a:pPr algn="just"/>
            <a:r>
              <a:rPr lang="en-IN" sz="4200" dirty="0"/>
              <a:t>A host-based IDPS </a:t>
            </a:r>
            <a:r>
              <a:rPr lang="en-IN" sz="4200" b="1" dirty="0"/>
              <a:t>protects the server or host’s information </a:t>
            </a:r>
            <a:r>
              <a:rPr lang="en-IN" sz="4200" b="1" dirty="0" smtClean="0"/>
              <a:t>assets</a:t>
            </a:r>
            <a:r>
              <a:rPr lang="en-IN" sz="4200" dirty="0" smtClean="0"/>
              <a:t>. It monitors </a:t>
            </a:r>
            <a:r>
              <a:rPr lang="en-IN" sz="4200" dirty="0"/>
              <a:t>both network connection activity and current information states </a:t>
            </a:r>
            <a:r>
              <a:rPr lang="en-IN" sz="4200" dirty="0" smtClean="0"/>
              <a:t>on host </a:t>
            </a:r>
            <a:r>
              <a:rPr lang="en-IN" sz="4200" dirty="0"/>
              <a:t>servers. The application-based model works on one or more host systems </a:t>
            </a:r>
            <a:r>
              <a:rPr lang="en-IN" sz="4200" dirty="0" smtClean="0"/>
              <a:t>that support a single application and defends that specific application from special forms of attack</a:t>
            </a:r>
            <a:r>
              <a:rPr lang="en-IN" sz="4200" dirty="0" smtClean="0"/>
              <a:t>.</a:t>
            </a:r>
          </a:p>
          <a:p>
            <a:pPr marL="0" indent="0" algn="just">
              <a:buNone/>
            </a:pPr>
            <a:r>
              <a:rPr lang="en-IN" sz="4200" dirty="0" smtClean="0"/>
              <a:t> </a:t>
            </a:r>
            <a:r>
              <a:rPr lang="en-IN" sz="4200" dirty="0" smtClean="0"/>
              <a:t/>
            </a:r>
            <a:br>
              <a:rPr lang="en-IN" sz="4200" dirty="0" smtClean="0"/>
            </a:br>
            <a:endParaRPr lang="en-IN" sz="4200" dirty="0" smtClean="0"/>
          </a:p>
          <a:p>
            <a:pPr marL="0" indent="0" algn="just">
              <a:buNone/>
            </a:pPr>
            <a:r>
              <a:rPr lang="en-IN" dirty="0" smtClean="0"/>
              <a:t> </a:t>
            </a:r>
            <a:r>
              <a:rPr lang="en-IN" dirty="0"/>
              <a:t/>
            </a:r>
            <a:br>
              <a:rPr lang="en-IN" dirty="0"/>
            </a:br>
            <a:endParaRPr lang="en-IN" dirty="0"/>
          </a:p>
        </p:txBody>
      </p:sp>
    </p:spTree>
    <p:extLst>
      <p:ext uri="{BB962C8B-B14F-4D97-AF65-F5344CB8AC3E}">
        <p14:creationId xmlns:p14="http://schemas.microsoft.com/office/powerpoint/2010/main" val="314772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2562</Words>
  <Application>Microsoft Office PowerPoint</Application>
  <PresentationFormat>On-screen Show (4:3)</PresentationFormat>
  <Paragraphs>138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Unit IV</vt:lpstr>
      <vt:lpstr>Syllabus</vt:lpstr>
      <vt:lpstr>Intrusion Detection &amp; Prevention System(IDPS)</vt:lpstr>
      <vt:lpstr>Intrusion Prevention System</vt:lpstr>
      <vt:lpstr>Intrusion Detection System(IDS)</vt:lpstr>
      <vt:lpstr>IDPS Terminology</vt:lpstr>
      <vt:lpstr>PowerPoint Presentation</vt:lpstr>
      <vt:lpstr>Why use an IDPS?</vt:lpstr>
      <vt:lpstr>Types of IDPS</vt:lpstr>
      <vt:lpstr>NIDPS</vt:lpstr>
      <vt:lpstr>HIDPS</vt:lpstr>
      <vt:lpstr>Terminologies of Malicious Program</vt:lpstr>
      <vt:lpstr>Viruses</vt:lpstr>
      <vt:lpstr>Contd…</vt:lpstr>
      <vt:lpstr>Types of Viruses</vt:lpstr>
      <vt:lpstr>Firewall</vt:lpstr>
      <vt:lpstr>Types of Firewall</vt:lpstr>
      <vt:lpstr>Packet-Filtering Router</vt:lpstr>
      <vt:lpstr>Application-Level Gateway</vt:lpstr>
      <vt:lpstr>Circuit-Level Gateway</vt:lpstr>
      <vt:lpstr>Memory and Address Protection</vt:lpstr>
      <vt:lpstr>PowerPoint Presentation</vt:lpstr>
      <vt:lpstr>PowerPoint Presentation</vt:lpstr>
      <vt:lpstr>PowerPoint Presentation</vt:lpstr>
      <vt:lpstr>Scanning and Analysis Tools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dc:title>
  <dc:creator>Veerendra Shrivastava</dc:creator>
  <cp:lastModifiedBy>Veerendra Shrivastava</cp:lastModifiedBy>
  <cp:revision>26</cp:revision>
  <cp:lastPrinted>2019-04-17T14:40:30Z</cp:lastPrinted>
  <dcterms:created xsi:type="dcterms:W3CDTF">2006-08-16T00:00:00Z</dcterms:created>
  <dcterms:modified xsi:type="dcterms:W3CDTF">2020-08-30T05:31:44Z</dcterms:modified>
</cp:coreProperties>
</file>