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68" r:id="rId9"/>
    <p:sldId id="269" r:id="rId10"/>
    <p:sldId id="270" r:id="rId11"/>
    <p:sldId id="271" r:id="rId12"/>
    <p:sldId id="273" r:id="rId13"/>
    <p:sldId id="265" r:id="rId14"/>
    <p:sldId id="266" r:id="rId15"/>
    <p:sldId id="267" r:id="rId16"/>
    <p:sldId id="258" r:id="rId17"/>
    <p:sldId id="259" r:id="rId18"/>
    <p:sldId id="261" r:id="rId19"/>
    <p:sldId id="262" r:id="rId20"/>
    <p:sldId id="263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Unit V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32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Enterprise </a:t>
            </a:r>
            <a:r>
              <a:rPr lang="en-IN" b="1" dirty="0" smtClean="0"/>
              <a:t>Information Security Policies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6096000"/>
          </a:xfrm>
        </p:spPr>
        <p:txBody>
          <a:bodyPr>
            <a:noAutofit/>
          </a:bodyPr>
          <a:lstStyle/>
          <a:p>
            <a:pPr algn="just"/>
            <a:r>
              <a:rPr lang="en-IN" sz="1800" dirty="0"/>
              <a:t>An </a:t>
            </a:r>
            <a:r>
              <a:rPr lang="en-IN" sz="1800" b="1" dirty="0"/>
              <a:t>enterprise information security policy (EISP) </a:t>
            </a:r>
            <a:r>
              <a:rPr lang="en-IN" sz="1800" dirty="0"/>
              <a:t>is also known as a general security policy,</a:t>
            </a:r>
            <a:br>
              <a:rPr lang="en-IN" sz="1800" dirty="0"/>
            </a:br>
            <a:r>
              <a:rPr lang="en-IN" sz="1800" dirty="0"/>
              <a:t>organizational security policy, IT security policy, or information security policy. </a:t>
            </a:r>
            <a:endParaRPr lang="en-IN" sz="1800" dirty="0" smtClean="0"/>
          </a:p>
          <a:p>
            <a:pPr algn="just"/>
            <a:r>
              <a:rPr lang="en-IN" sz="1800" dirty="0" smtClean="0"/>
              <a:t>The </a:t>
            </a:r>
            <a:r>
              <a:rPr lang="en-IN" sz="1800" b="1" dirty="0"/>
              <a:t>EISP </a:t>
            </a:r>
            <a:r>
              <a:rPr lang="en-IN" sz="1800" b="1" dirty="0" smtClean="0"/>
              <a:t>is based </a:t>
            </a:r>
            <a:r>
              <a:rPr lang="en-IN" sz="1800" b="1" dirty="0"/>
              <a:t>on and directly supports the mission, vision, and direction of the organization </a:t>
            </a:r>
            <a:r>
              <a:rPr lang="en-IN" sz="1800" b="1" dirty="0" smtClean="0"/>
              <a:t>and sets </a:t>
            </a:r>
            <a:r>
              <a:rPr lang="en-IN" sz="1800" b="1" dirty="0"/>
              <a:t>the strategic direction, scope, and tone for all security efforts</a:t>
            </a:r>
            <a:r>
              <a:rPr lang="en-IN" sz="1800" dirty="0"/>
              <a:t>. </a:t>
            </a:r>
            <a:endParaRPr lang="en-IN" sz="1800" dirty="0" smtClean="0"/>
          </a:p>
          <a:p>
            <a:pPr algn="just"/>
            <a:r>
              <a:rPr lang="en-IN" sz="1800" dirty="0" smtClean="0"/>
              <a:t>The </a:t>
            </a:r>
            <a:r>
              <a:rPr lang="en-IN" sz="1800" dirty="0"/>
              <a:t>EISP is an </a:t>
            </a:r>
            <a:r>
              <a:rPr lang="en-IN" sz="1800" dirty="0" smtClean="0"/>
              <a:t>executive level </a:t>
            </a:r>
            <a:r>
              <a:rPr lang="en-IN" sz="1800" dirty="0"/>
              <a:t>document, usually drafted by or in cooperation with the chief information officer </a:t>
            </a:r>
            <a:r>
              <a:rPr lang="en-IN" sz="1800" dirty="0" smtClean="0"/>
              <a:t>of the </a:t>
            </a:r>
            <a:r>
              <a:rPr lang="en-IN" sz="1800" dirty="0"/>
              <a:t>organization. </a:t>
            </a:r>
            <a:r>
              <a:rPr lang="en-IN" sz="1800" dirty="0" smtClean="0"/>
              <a:t>This </a:t>
            </a:r>
            <a:r>
              <a:rPr lang="en-IN" sz="1800" dirty="0"/>
              <a:t>policy is usually two to ten pages long and shapes the philosophy </a:t>
            </a:r>
            <a:r>
              <a:rPr lang="en-IN" sz="1800" dirty="0" smtClean="0"/>
              <a:t>of security </a:t>
            </a:r>
            <a:r>
              <a:rPr lang="en-IN" sz="1800" dirty="0"/>
              <a:t>in the IT environment. </a:t>
            </a:r>
            <a:endParaRPr lang="en-IN" sz="1800" dirty="0" smtClean="0"/>
          </a:p>
          <a:p>
            <a:pPr algn="just"/>
            <a:r>
              <a:rPr lang="en-IN" sz="1800" dirty="0" smtClean="0"/>
              <a:t>The </a:t>
            </a:r>
            <a:r>
              <a:rPr lang="en-IN" sz="1800" dirty="0"/>
              <a:t>EISP usually needs to be modified only when there is </a:t>
            </a:r>
            <a:r>
              <a:rPr lang="en-IN" sz="1800" dirty="0" smtClean="0"/>
              <a:t>a change </a:t>
            </a:r>
            <a:r>
              <a:rPr lang="en-IN" sz="1800" dirty="0"/>
              <a:t>in the strategic direction of the organization</a:t>
            </a:r>
            <a:r>
              <a:rPr lang="en-IN" sz="1800" dirty="0" smtClean="0"/>
              <a:t>. </a:t>
            </a:r>
            <a:r>
              <a:rPr lang="en-IN" sz="1800" b="1" dirty="0" smtClean="0"/>
              <a:t>The </a:t>
            </a:r>
            <a:r>
              <a:rPr lang="en-IN" sz="1800" b="1" dirty="0"/>
              <a:t>EISP guides the development, implementation, and management of the security program</a:t>
            </a:r>
            <a:r>
              <a:rPr lang="en-IN" sz="1800" b="1" dirty="0" smtClean="0"/>
              <a:t>. </a:t>
            </a:r>
            <a:r>
              <a:rPr lang="en-IN" sz="1800" dirty="0" smtClean="0"/>
              <a:t>It </a:t>
            </a:r>
            <a:r>
              <a:rPr lang="en-IN" sz="1800" dirty="0"/>
              <a:t>sets out the requirements that must be met by the information security blueprint or framework. It defines the purpose, scope, constraints, and applicability of the security program. </a:t>
            </a:r>
            <a:endParaRPr lang="en-IN" sz="1800" dirty="0" smtClean="0"/>
          </a:p>
          <a:p>
            <a:pPr algn="just"/>
            <a:r>
              <a:rPr lang="en-IN" sz="1800" dirty="0" smtClean="0"/>
              <a:t>It also </a:t>
            </a:r>
            <a:r>
              <a:rPr lang="en-IN" sz="1800" dirty="0"/>
              <a:t>assigns </a:t>
            </a:r>
            <a:r>
              <a:rPr lang="en-IN" sz="1800" b="1" dirty="0"/>
              <a:t>responsibilities for the various areas of security, including systems administration</a:t>
            </a:r>
            <a:r>
              <a:rPr lang="en-IN" sz="1800" b="1" dirty="0" smtClean="0"/>
              <a:t>, maintenance </a:t>
            </a:r>
            <a:r>
              <a:rPr lang="en-IN" sz="1800" b="1" dirty="0"/>
              <a:t>of the information security policies, and the practices and responsibilities of </a:t>
            </a:r>
            <a:r>
              <a:rPr lang="en-IN" sz="1800" b="1" dirty="0" smtClean="0"/>
              <a:t>the users</a:t>
            </a:r>
            <a:r>
              <a:rPr lang="en-IN" sz="1800" dirty="0"/>
              <a:t>. </a:t>
            </a:r>
            <a:r>
              <a:rPr lang="en-IN" sz="1800" dirty="0" smtClean="0"/>
              <a:t>Finally</a:t>
            </a:r>
            <a:r>
              <a:rPr lang="en-IN" sz="1800" dirty="0"/>
              <a:t>, it addresses </a:t>
            </a:r>
            <a:r>
              <a:rPr lang="en-IN" sz="1800" b="1" dirty="0"/>
              <a:t>legal compliance</a:t>
            </a:r>
            <a:r>
              <a:rPr lang="en-IN" sz="1800" dirty="0"/>
              <a:t>. </a:t>
            </a:r>
            <a:endParaRPr lang="en-IN" sz="1800" dirty="0" smtClean="0"/>
          </a:p>
          <a:p>
            <a:pPr algn="just"/>
            <a:r>
              <a:rPr lang="en-IN" sz="1800" dirty="0" smtClean="0"/>
              <a:t>According </a:t>
            </a:r>
            <a:r>
              <a:rPr lang="en-IN" sz="1800" dirty="0"/>
              <a:t>to the National Institute of </a:t>
            </a:r>
            <a:r>
              <a:rPr lang="en-IN" sz="1800" dirty="0" smtClean="0"/>
              <a:t>Standards and </a:t>
            </a:r>
            <a:r>
              <a:rPr lang="en-IN" sz="1800" dirty="0"/>
              <a:t>Technology (NIST), the EISP typically addresses compliance in the following two areas</a:t>
            </a:r>
            <a:r>
              <a:rPr lang="en-IN" sz="1800" dirty="0" smtClean="0"/>
              <a:t>:</a:t>
            </a:r>
          </a:p>
          <a:p>
            <a:pPr algn="just">
              <a:buAutoNum type="arabicPeriod"/>
            </a:pPr>
            <a:r>
              <a:rPr lang="en-IN" sz="1800" b="1" dirty="0" smtClean="0"/>
              <a:t>General </a:t>
            </a:r>
            <a:r>
              <a:rPr lang="en-IN" sz="1800" b="1" dirty="0"/>
              <a:t>compliance to ensure meeting the requirements to establish a program and </a:t>
            </a:r>
            <a:r>
              <a:rPr lang="en-IN" sz="1800" b="1" dirty="0" smtClean="0"/>
              <a:t>the responsibilities </a:t>
            </a:r>
            <a:r>
              <a:rPr lang="en-IN" sz="1800" b="1" dirty="0"/>
              <a:t>assigned therein to various organizational </a:t>
            </a:r>
            <a:r>
              <a:rPr lang="en-IN" sz="1800" b="1" dirty="0" smtClean="0"/>
              <a:t>components</a:t>
            </a:r>
            <a:r>
              <a:rPr lang="en-IN" sz="1800" b="1" dirty="0" smtClean="0"/>
              <a:t>.</a:t>
            </a:r>
          </a:p>
          <a:p>
            <a:pPr marL="0" indent="0" algn="just">
              <a:buNone/>
            </a:pPr>
            <a:r>
              <a:rPr lang="en-IN" sz="1800" b="1" dirty="0" smtClean="0"/>
              <a:t>2</a:t>
            </a:r>
            <a:r>
              <a:rPr lang="en-IN" sz="1800" b="1" dirty="0"/>
              <a:t>. The use of specified penalties and disciplinary </a:t>
            </a:r>
            <a:r>
              <a:rPr lang="en-IN" sz="1800" b="1" dirty="0" smtClean="0"/>
              <a:t>action.</a:t>
            </a:r>
          </a:p>
          <a:p>
            <a:pPr marL="0" indent="0" algn="just">
              <a:buNone/>
            </a:pPr>
            <a:r>
              <a:rPr lang="en-IN" sz="1700" dirty="0"/>
              <a:t/>
            </a:r>
            <a:br>
              <a:rPr lang="en-IN" sz="1700" dirty="0"/>
            </a:b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6483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IN" b="1" dirty="0" smtClean="0"/>
              <a:t>Issue Specific Security </a:t>
            </a:r>
            <a:r>
              <a:rPr lang="en-IN" b="1" dirty="0"/>
              <a:t>P</a:t>
            </a:r>
            <a:r>
              <a:rPr lang="en-IN" b="1" dirty="0" smtClean="0"/>
              <a:t>olicies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As an organization executes various technologies and processes to support routine operations, it must instruct employees on the proper use of these technologies and processes. </a:t>
            </a:r>
            <a:endParaRPr lang="en-IN" dirty="0" smtClean="0"/>
          </a:p>
          <a:p>
            <a:pPr algn="just"/>
            <a:r>
              <a:rPr lang="en-IN" dirty="0" smtClean="0"/>
              <a:t>In</a:t>
            </a:r>
            <a:r>
              <a:rPr lang="en-IN" dirty="0"/>
              <a:t> </a:t>
            </a:r>
            <a:r>
              <a:rPr lang="en-IN" dirty="0" smtClean="0"/>
              <a:t>general</a:t>
            </a:r>
            <a:r>
              <a:rPr lang="en-IN" dirty="0"/>
              <a:t>, the </a:t>
            </a:r>
            <a:r>
              <a:rPr lang="en-IN" b="1" dirty="0"/>
              <a:t>issue-specific security policy</a:t>
            </a:r>
            <a:r>
              <a:rPr lang="en-IN" dirty="0"/>
              <a:t>, or </a:t>
            </a:r>
            <a:r>
              <a:rPr lang="en-IN" b="1" dirty="0"/>
              <a:t>ISSP</a:t>
            </a:r>
            <a:r>
              <a:rPr lang="en-IN" dirty="0"/>
              <a:t>, </a:t>
            </a:r>
            <a:endParaRPr lang="en-IN" dirty="0" smtClean="0"/>
          </a:p>
          <a:p>
            <a:pPr marL="514350" indent="-514350" algn="just">
              <a:buAutoNum type="arabicParenBoth"/>
            </a:pPr>
            <a:r>
              <a:rPr lang="en-IN" b="1" dirty="0" smtClean="0"/>
              <a:t>addresses </a:t>
            </a:r>
            <a:r>
              <a:rPr lang="en-IN" b="1" dirty="0"/>
              <a:t>specific areas of </a:t>
            </a:r>
            <a:r>
              <a:rPr lang="en-IN" b="1" dirty="0" smtClean="0"/>
              <a:t>technology as </a:t>
            </a:r>
            <a:r>
              <a:rPr lang="en-IN" b="1" dirty="0"/>
              <a:t>listed below, </a:t>
            </a:r>
            <a:endParaRPr lang="en-IN" b="1" dirty="0" smtClean="0"/>
          </a:p>
          <a:p>
            <a:pPr marL="514350" indent="-514350" algn="just">
              <a:buAutoNum type="arabicParenBoth"/>
            </a:pPr>
            <a:r>
              <a:rPr lang="en-IN" b="1" dirty="0" smtClean="0"/>
              <a:t>requires </a:t>
            </a:r>
            <a:r>
              <a:rPr lang="en-IN" b="1" dirty="0"/>
              <a:t>frequent updates, and </a:t>
            </a:r>
            <a:endParaRPr lang="en-IN" b="1" dirty="0" smtClean="0"/>
          </a:p>
          <a:p>
            <a:pPr marL="514350" indent="-514350" algn="just">
              <a:buAutoNum type="arabicParenBoth"/>
            </a:pPr>
            <a:r>
              <a:rPr lang="en-IN" b="1" dirty="0" smtClean="0"/>
              <a:t>contains </a:t>
            </a:r>
            <a:r>
              <a:rPr lang="en-IN" b="1" dirty="0"/>
              <a:t>a statement on the organization’s position on a specific </a:t>
            </a:r>
            <a:r>
              <a:rPr lang="en-IN" b="1" dirty="0" smtClean="0"/>
              <a:t>issue.</a:t>
            </a:r>
          </a:p>
          <a:p>
            <a:pPr marL="0" indent="0" algn="just">
              <a:buNone/>
            </a:pPr>
            <a:endParaRPr lang="en-IN" dirty="0"/>
          </a:p>
          <a:p>
            <a:r>
              <a:rPr lang="en-IN" b="1" dirty="0" smtClean="0"/>
              <a:t>An </a:t>
            </a:r>
            <a:r>
              <a:rPr lang="en-IN" b="1" dirty="0"/>
              <a:t>ISSP may cover the following topics, among others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</a:t>
            </a:r>
            <a:r>
              <a:rPr lang="en-IN" dirty="0" smtClean="0"/>
              <a:t>-E-mail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-Use </a:t>
            </a:r>
            <a:r>
              <a:rPr lang="en-IN" dirty="0"/>
              <a:t>of the Internet</a:t>
            </a:r>
            <a:br>
              <a:rPr lang="en-IN" dirty="0"/>
            </a:br>
            <a:r>
              <a:rPr lang="en-IN" dirty="0" smtClean="0"/>
              <a:t> -Specific </a:t>
            </a:r>
            <a:r>
              <a:rPr lang="en-IN" dirty="0"/>
              <a:t>minimum configurations of computers to defend against worms </a:t>
            </a:r>
            <a:r>
              <a:rPr lang="en-IN" dirty="0" smtClean="0"/>
              <a:t>   and </a:t>
            </a:r>
            <a:r>
              <a:rPr lang="en-IN" dirty="0"/>
              <a:t>viruses </a:t>
            </a:r>
            <a:br>
              <a:rPr lang="en-IN" dirty="0"/>
            </a:br>
            <a:r>
              <a:rPr lang="en-IN" dirty="0" smtClean="0"/>
              <a:t> -Prohibitions </a:t>
            </a:r>
            <a:r>
              <a:rPr lang="en-IN" dirty="0"/>
              <a:t>against hacking or testing organization security controls</a:t>
            </a:r>
            <a:br>
              <a:rPr lang="en-IN" dirty="0"/>
            </a:br>
            <a:r>
              <a:rPr lang="en-IN" dirty="0" smtClean="0"/>
              <a:t> -Home </a:t>
            </a:r>
            <a:r>
              <a:rPr lang="en-IN" dirty="0"/>
              <a:t>use of company-owned computer equipment</a:t>
            </a:r>
            <a:br>
              <a:rPr lang="en-IN" dirty="0"/>
            </a:br>
            <a:r>
              <a:rPr lang="en-IN" dirty="0" smtClean="0"/>
              <a:t> -Use </a:t>
            </a:r>
            <a:r>
              <a:rPr lang="en-IN" dirty="0"/>
              <a:t>of personal equipment on company </a:t>
            </a:r>
            <a:r>
              <a:rPr lang="en-IN" dirty="0" smtClean="0"/>
              <a:t>networks</a:t>
            </a:r>
            <a:br>
              <a:rPr lang="en-IN" dirty="0" smtClean="0"/>
            </a:br>
            <a:r>
              <a:rPr lang="en-IN" dirty="0" smtClean="0"/>
              <a:t> -Use </a:t>
            </a:r>
            <a:r>
              <a:rPr lang="en-IN" dirty="0"/>
              <a:t>of telecommunications technologies (fax and phone)</a:t>
            </a:r>
            <a:br>
              <a:rPr lang="en-IN" dirty="0"/>
            </a:br>
            <a:r>
              <a:rPr lang="en-IN" dirty="0" smtClean="0"/>
              <a:t> -Use </a:t>
            </a:r>
            <a:r>
              <a:rPr lang="en-IN" dirty="0"/>
              <a:t>of photocopy equipment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6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Systems specific Security </a:t>
            </a:r>
            <a:r>
              <a:rPr lang="en-IN" b="1" dirty="0"/>
              <a:t>P</a:t>
            </a:r>
            <a:r>
              <a:rPr lang="en-IN" b="1" dirty="0" smtClean="0"/>
              <a:t>olicies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2578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sz="3400" dirty="0"/>
              <a:t>While issue-specific policies are formalized as written documents readily identifiable as policy</a:t>
            </a:r>
            <a:r>
              <a:rPr lang="en-IN" sz="3400" dirty="0" smtClean="0"/>
              <a:t>, system-specific </a:t>
            </a:r>
            <a:r>
              <a:rPr lang="en-IN" sz="3400" dirty="0"/>
              <a:t>security policies (SysSPs) sometimes have a different look. </a:t>
            </a:r>
            <a:endParaRPr lang="en-IN" sz="3400" dirty="0" smtClean="0"/>
          </a:p>
          <a:p>
            <a:pPr algn="just"/>
            <a:r>
              <a:rPr lang="en-IN" sz="3400" b="1" dirty="0" smtClean="0"/>
              <a:t>SysSPs </a:t>
            </a:r>
            <a:r>
              <a:rPr lang="en-IN" sz="3400" b="1" dirty="0"/>
              <a:t>often function as standards or procedures to be used when configuring or maintaining systems. </a:t>
            </a:r>
            <a:endParaRPr lang="en-IN" sz="3400" b="1" dirty="0" smtClean="0"/>
          </a:p>
          <a:p>
            <a:pPr algn="just"/>
            <a:r>
              <a:rPr lang="en-IN" sz="3400" b="1" dirty="0" smtClean="0"/>
              <a:t>For</a:t>
            </a:r>
            <a:r>
              <a:rPr lang="en-IN" sz="3400" b="1" dirty="0"/>
              <a:t> </a:t>
            </a:r>
            <a:r>
              <a:rPr lang="en-IN" sz="3400" b="1" dirty="0" smtClean="0"/>
              <a:t>example</a:t>
            </a:r>
            <a:r>
              <a:rPr lang="en-IN" sz="3400" b="1" dirty="0"/>
              <a:t>, a SysSP might describe the configuration and operation of a network firewall. </a:t>
            </a:r>
            <a:endParaRPr lang="en-IN" sz="3400" b="1" dirty="0" smtClean="0"/>
          </a:p>
          <a:p>
            <a:pPr algn="just"/>
            <a:r>
              <a:rPr lang="en-IN" sz="3400" dirty="0" smtClean="0"/>
              <a:t>This</a:t>
            </a:r>
            <a:r>
              <a:rPr lang="en-IN" sz="3400" dirty="0"/>
              <a:t> </a:t>
            </a:r>
            <a:r>
              <a:rPr lang="en-IN" sz="3400" dirty="0" smtClean="0"/>
              <a:t>document </a:t>
            </a:r>
            <a:r>
              <a:rPr lang="en-IN" sz="3400" dirty="0"/>
              <a:t>could include a statement of managerial intent; guidance to network engineers </a:t>
            </a:r>
            <a:r>
              <a:rPr lang="en-IN" sz="3400" dirty="0" smtClean="0"/>
              <a:t>on the </a:t>
            </a:r>
            <a:r>
              <a:rPr lang="en-IN" sz="3400" dirty="0"/>
              <a:t>selection, configuration, and operation of firewalls; and an access control list that defines</a:t>
            </a:r>
            <a:br>
              <a:rPr lang="en-IN" sz="3400" dirty="0"/>
            </a:br>
            <a:r>
              <a:rPr lang="en-IN" sz="3400" dirty="0"/>
              <a:t>levels of access for each authorized user. </a:t>
            </a:r>
            <a:endParaRPr lang="en-IN" sz="3400" dirty="0" smtClean="0"/>
          </a:p>
          <a:p>
            <a:pPr algn="just"/>
            <a:r>
              <a:rPr lang="en-IN" sz="3400" dirty="0" smtClean="0"/>
              <a:t>SysSPs </a:t>
            </a:r>
            <a:r>
              <a:rPr lang="en-IN" sz="3400" dirty="0"/>
              <a:t>can be separated into two general groups</a:t>
            </a:r>
            <a:r>
              <a:rPr lang="en-IN" sz="3400" dirty="0" smtClean="0"/>
              <a:t>, </a:t>
            </a:r>
            <a:r>
              <a:rPr lang="en-IN" sz="3400" b="1" dirty="0" smtClean="0"/>
              <a:t>managerial </a:t>
            </a:r>
            <a:r>
              <a:rPr lang="en-IN" sz="3400" b="1" dirty="0"/>
              <a:t>guidance </a:t>
            </a:r>
            <a:r>
              <a:rPr lang="en-IN" sz="3400" dirty="0"/>
              <a:t>and </a:t>
            </a:r>
            <a:r>
              <a:rPr lang="en-IN" sz="3400" b="1" dirty="0"/>
              <a:t>technical specifications</a:t>
            </a:r>
            <a:r>
              <a:rPr lang="en-IN" sz="3400" dirty="0"/>
              <a:t>, or they can be combined into a single policy document</a:t>
            </a:r>
            <a:r>
              <a:rPr lang="en-IN" sz="3400" dirty="0" smtClean="0"/>
              <a:t>.</a:t>
            </a:r>
          </a:p>
          <a:p>
            <a:pPr marL="0" indent="0" algn="just">
              <a:buNone/>
            </a:pPr>
            <a:r>
              <a:rPr lang="en-IN" sz="3400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73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" y="-9832"/>
            <a:ext cx="91440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Introduction to Security in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105400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Today, computers are not stand alone </a:t>
            </a:r>
            <a:r>
              <a:rPr lang="en-IN" sz="2800" dirty="0" smtClean="0"/>
              <a:t>units. Several </a:t>
            </a:r>
            <a:r>
              <a:rPr lang="en-IN" sz="2800" dirty="0"/>
              <a:t>computers are being networked together to form large computer systems</a:t>
            </a:r>
            <a:r>
              <a:rPr lang="en-IN" sz="2800" dirty="0" smtClean="0"/>
              <a:t>. </a:t>
            </a:r>
          </a:p>
          <a:p>
            <a:pPr algn="just"/>
            <a:r>
              <a:rPr lang="en-IN" sz="2800" dirty="0" smtClean="0"/>
              <a:t>Not </a:t>
            </a:r>
            <a:r>
              <a:rPr lang="en-IN" sz="2800" dirty="0"/>
              <a:t>only are computers being network, but they are being networked into large distributed systems where each </a:t>
            </a:r>
            <a:r>
              <a:rPr lang="en-IN" sz="2800" dirty="0" smtClean="0"/>
              <a:t>individual computer</a:t>
            </a:r>
            <a:r>
              <a:rPr lang="en-IN" sz="2800" dirty="0"/>
              <a:t>, node if you will, can make use of the applications distributed throughout the </a:t>
            </a:r>
            <a:r>
              <a:rPr lang="en-IN" sz="2800" dirty="0" smtClean="0"/>
              <a:t>system.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08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Threat of Distributed Systems 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624840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IN" sz="8000" dirty="0"/>
              <a:t>There are different threats when distributed system is concerned, as any networked computer system can face it. It is </a:t>
            </a:r>
            <a:r>
              <a:rPr lang="en-IN" sz="8000" dirty="0" smtClean="0"/>
              <a:t>important to </a:t>
            </a:r>
            <a:r>
              <a:rPr lang="en-IN" sz="8000" dirty="0"/>
              <a:t>implement countermeasures for all expected threats for the purpose of the system to remain constant and cost </a:t>
            </a:r>
            <a:r>
              <a:rPr lang="en-IN" sz="8000" dirty="0" smtClean="0"/>
              <a:t>effective. Those </a:t>
            </a:r>
            <a:r>
              <a:rPr lang="en-IN" sz="8000" dirty="0"/>
              <a:t>threats can be distinguished depending on their interaction as follows below</a:t>
            </a:r>
            <a:r>
              <a:rPr lang="en-IN" sz="8000" dirty="0" smtClean="0"/>
              <a:t>:</a:t>
            </a:r>
          </a:p>
          <a:p>
            <a:pPr marL="0" indent="0" algn="just">
              <a:buNone/>
            </a:pPr>
            <a:r>
              <a:rPr lang="en-IN" sz="8000" b="1" dirty="0" smtClean="0"/>
              <a:t>1. Denial </a:t>
            </a:r>
            <a:r>
              <a:rPr lang="en-IN" sz="8000" b="1" dirty="0"/>
              <a:t>of </a:t>
            </a:r>
            <a:r>
              <a:rPr lang="en-IN" sz="8000" b="1" dirty="0" smtClean="0"/>
              <a:t>service: </a:t>
            </a:r>
            <a:r>
              <a:rPr lang="en-IN" sz="8000" dirty="0" smtClean="0"/>
              <a:t>Involves </a:t>
            </a:r>
            <a:r>
              <a:rPr lang="en-IN" sz="8000" dirty="0"/>
              <a:t>attacks that affect the availability of information from the system to the user resulting to paralysation of the </a:t>
            </a:r>
            <a:r>
              <a:rPr lang="en-IN" sz="8000" dirty="0" smtClean="0"/>
              <a:t>entire operation </a:t>
            </a:r>
            <a:r>
              <a:rPr lang="en-IN" sz="8000" dirty="0"/>
              <a:t>of an organization or part of activities depending on the attack. The use of resource control mechanism can help </a:t>
            </a:r>
            <a:r>
              <a:rPr lang="en-IN" sz="8000" dirty="0" smtClean="0"/>
              <a:t>in solving </a:t>
            </a:r>
            <a:r>
              <a:rPr lang="en-IN" sz="8000" dirty="0"/>
              <a:t>the above problem by applying timing responses, sizing responses, and connection control. Also problem detection </a:t>
            </a:r>
            <a:r>
              <a:rPr lang="en-IN" sz="8000" dirty="0" smtClean="0"/>
              <a:t>by timing </a:t>
            </a:r>
            <a:r>
              <a:rPr lang="en-IN" sz="8000" dirty="0"/>
              <a:t>latency in system can easily be done if there is a dramatic increase of latency then denial of service (</a:t>
            </a:r>
            <a:r>
              <a:rPr lang="en-IN" sz="8000" dirty="0" err="1"/>
              <a:t>DoS</a:t>
            </a:r>
            <a:r>
              <a:rPr lang="en-IN" sz="8000" dirty="0"/>
              <a:t>) can </a:t>
            </a:r>
            <a:r>
              <a:rPr lang="en-IN" sz="8000" dirty="0" smtClean="0"/>
              <a:t>be detected </a:t>
            </a:r>
            <a:r>
              <a:rPr lang="en-IN" sz="8000" dirty="0"/>
              <a:t>as well as addressed</a:t>
            </a:r>
            <a:r>
              <a:rPr lang="en-IN" sz="8000" dirty="0" smtClean="0"/>
              <a:t>.</a:t>
            </a:r>
          </a:p>
          <a:p>
            <a:pPr marL="0" indent="0" algn="just">
              <a:buNone/>
            </a:pPr>
            <a:r>
              <a:rPr lang="en-IN" sz="8000" dirty="0"/>
              <a:t/>
            </a:r>
            <a:br>
              <a:rPr lang="en-IN" sz="8000" dirty="0"/>
            </a:br>
            <a:r>
              <a:rPr lang="en-IN" sz="8000" b="1" dirty="0" smtClean="0"/>
              <a:t>2. Information leakage: </a:t>
            </a:r>
            <a:r>
              <a:rPr lang="en-IN" sz="8000" dirty="0" smtClean="0"/>
              <a:t>is </a:t>
            </a:r>
            <a:r>
              <a:rPr lang="en-IN" sz="8000" dirty="0"/>
              <a:t>one of the threats of computer system specifically distributed systems where </a:t>
            </a:r>
            <a:r>
              <a:rPr lang="en-IN" sz="8000" b="1" dirty="0"/>
              <a:t>sensitive information can easily be revealed </a:t>
            </a:r>
            <a:r>
              <a:rPr lang="en-IN" sz="8000" b="1" dirty="0" smtClean="0"/>
              <a:t>to unauthorized </a:t>
            </a:r>
            <a:r>
              <a:rPr lang="en-IN" sz="8000" b="1" dirty="0"/>
              <a:t>users</a:t>
            </a:r>
            <a:r>
              <a:rPr lang="en-IN" sz="8000" dirty="0"/>
              <a:t> that results to lack of confidentiality</a:t>
            </a:r>
            <a:r>
              <a:rPr lang="en-IN" sz="8000" dirty="0" smtClean="0"/>
              <a:t>.</a:t>
            </a:r>
          </a:p>
          <a:p>
            <a:pPr marL="0" indent="0" algn="just">
              <a:buNone/>
            </a:pPr>
            <a:r>
              <a:rPr lang="en-IN" sz="8000" dirty="0"/>
              <a:t/>
            </a:r>
            <a:br>
              <a:rPr lang="en-IN" sz="8000" dirty="0"/>
            </a:br>
            <a:r>
              <a:rPr lang="en-IN" sz="8000" b="1" dirty="0" smtClean="0"/>
              <a:t>3. Unauthorized access: </a:t>
            </a:r>
            <a:r>
              <a:rPr lang="en-IN" sz="8000" dirty="0" smtClean="0"/>
              <a:t>This </a:t>
            </a:r>
            <a:r>
              <a:rPr lang="en-IN" sz="8000" dirty="0"/>
              <a:t>can occur due to the reason that the physical configuration is not strong enough to protect such threats from accessing </a:t>
            </a:r>
            <a:r>
              <a:rPr lang="en-IN" sz="8000" dirty="0" smtClean="0"/>
              <a:t>the system </a:t>
            </a:r>
            <a:r>
              <a:rPr lang="en-IN" sz="8000" dirty="0"/>
              <a:t>(distributed system). This is known as inter process communication threats. </a:t>
            </a:r>
            <a:r>
              <a:rPr lang="en-IN" sz="8000" dirty="0" smtClean="0"/>
              <a:t>Access </a:t>
            </a:r>
            <a:r>
              <a:rPr lang="en-IN" sz="8000" dirty="0"/>
              <a:t>control policies will enable organizations to be able to </a:t>
            </a:r>
            <a:r>
              <a:rPr lang="en-IN" sz="8000" dirty="0" smtClean="0"/>
              <a:t>specify </a:t>
            </a:r>
            <a:r>
              <a:rPr lang="en-IN" sz="8000" dirty="0"/>
              <a:t>different ways </a:t>
            </a:r>
            <a:r>
              <a:rPr lang="en-IN" sz="8000" dirty="0" smtClean="0"/>
              <a:t>that will </a:t>
            </a:r>
            <a:r>
              <a:rPr lang="en-IN" sz="8000" dirty="0"/>
              <a:t>lead to proper management of access to resources as well as information which are the valuable assets of an organization</a:t>
            </a:r>
            <a:r>
              <a:rPr lang="en-IN" sz="8000" dirty="0" smtClean="0"/>
              <a:t>.</a:t>
            </a:r>
          </a:p>
          <a:p>
            <a:pPr marL="0" indent="0" algn="just">
              <a:buNone/>
            </a:pPr>
            <a:r>
              <a:rPr lang="en-IN" sz="8000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43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Distributed System </a:t>
            </a:r>
            <a:r>
              <a:rPr lang="en-IN" sz="3600" b="1" dirty="0" smtClean="0"/>
              <a:t>Security Mechanism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b="1" dirty="0" smtClean="0"/>
              <a:t>Cryptography:</a:t>
            </a:r>
            <a:r>
              <a:rPr lang="en-IN" b="1" dirty="0"/>
              <a:t> </a:t>
            </a:r>
            <a:r>
              <a:rPr lang="en-IN" dirty="0" smtClean="0"/>
              <a:t>The </a:t>
            </a:r>
            <a:r>
              <a:rPr lang="en-IN" dirty="0"/>
              <a:t>security of information transmitted from one node to another is questionable, therefore there is a need of using a proper</a:t>
            </a:r>
            <a:br>
              <a:rPr lang="en-IN" dirty="0"/>
            </a:br>
            <a:r>
              <a:rPr lang="en-IN" dirty="0"/>
              <a:t>method of transforming it into unreadable formats (secrets writing) through cryptography. The use of a single key or public </a:t>
            </a:r>
            <a:r>
              <a:rPr lang="en-IN" dirty="0" smtClean="0"/>
              <a:t>key cryptographic </a:t>
            </a:r>
            <a:r>
              <a:rPr lang="en-IN" dirty="0"/>
              <a:t>algorithm which is suitable for protecting message content by hiding information carried by a packet during </a:t>
            </a:r>
            <a:r>
              <a:rPr lang="en-IN" dirty="0" smtClean="0"/>
              <a:t>the transmission </a:t>
            </a:r>
            <a:r>
              <a:rPr lang="en-IN" dirty="0"/>
              <a:t>process. This can be accomplished using RSA or AES algorithms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smtClean="0"/>
              <a:t>Authentication protocol: </a:t>
            </a:r>
            <a:r>
              <a:rPr lang="en-IN" dirty="0" smtClean="0"/>
              <a:t>Provides </a:t>
            </a:r>
            <a:r>
              <a:rPr lang="en-IN" dirty="0"/>
              <a:t>a series of communication procedures between users of the system and the server for the purpose of securing </a:t>
            </a:r>
            <a:r>
              <a:rPr lang="en-IN" dirty="0" smtClean="0"/>
              <a:t>the communication </a:t>
            </a:r>
            <a:r>
              <a:rPr lang="en-IN" dirty="0"/>
              <a:t>process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smtClean="0"/>
              <a:t>Access </a:t>
            </a:r>
            <a:r>
              <a:rPr lang="en-IN" b="1" dirty="0"/>
              <a:t>control </a:t>
            </a:r>
            <a:r>
              <a:rPr lang="en-IN" b="1" dirty="0" smtClean="0"/>
              <a:t>mechanism: </a:t>
            </a:r>
            <a:r>
              <a:rPr lang="en-IN" dirty="0" smtClean="0"/>
              <a:t>This </a:t>
            </a:r>
            <a:r>
              <a:rPr lang="en-IN" dirty="0"/>
              <a:t>can be done using access control lists (ACL) that consists of a list related to an object that states all the subjects that can </a:t>
            </a:r>
            <a:r>
              <a:rPr lang="en-IN" dirty="0" smtClean="0"/>
              <a:t>be allowed </a:t>
            </a:r>
            <a:r>
              <a:rPr lang="en-IN" dirty="0"/>
              <a:t>to access the object, as well as the rights to the object. ACL normally are implemented directly or as an </a:t>
            </a:r>
            <a:r>
              <a:rPr lang="en-IN" dirty="0" smtClean="0"/>
              <a:t>approximation in </a:t>
            </a:r>
            <a:r>
              <a:rPr lang="en-IN" dirty="0"/>
              <a:t>recent Operating </a:t>
            </a:r>
            <a:r>
              <a:rPr lang="en-IN" dirty="0" smtClean="0"/>
              <a:t>systems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80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IN" b="1" dirty="0"/>
              <a:t>Introduction to Database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b="1" dirty="0"/>
              <a:t>All systems have ASSETS and security is about protecting assets</a:t>
            </a:r>
            <a:r>
              <a:rPr lang="en-IN" dirty="0"/>
              <a:t>. The </a:t>
            </a:r>
            <a:r>
              <a:rPr lang="en-IN" dirty="0" smtClean="0"/>
              <a:t>first thing</a:t>
            </a:r>
            <a:r>
              <a:rPr lang="en-IN" dirty="0"/>
              <a:t>, then, is to know your assets and their value. </a:t>
            </a:r>
            <a:endParaRPr lang="en-IN" dirty="0" smtClean="0"/>
          </a:p>
          <a:p>
            <a:pPr algn="just"/>
            <a:r>
              <a:rPr lang="en-IN" dirty="0"/>
              <a:t>The second thing to know is what THREATs are putting your assets at risk</a:t>
            </a:r>
            <a:r>
              <a:rPr lang="en-IN" dirty="0" smtClean="0"/>
              <a:t>. These </a:t>
            </a:r>
            <a:r>
              <a:rPr lang="en-IN" dirty="0"/>
              <a:t>include things such as power failure and employee fraud. Note </a:t>
            </a:r>
            <a:r>
              <a:rPr lang="en-IN" dirty="0" smtClean="0"/>
              <a:t>that threats </a:t>
            </a:r>
            <a:r>
              <a:rPr lang="en-IN" dirty="0"/>
              <a:t>are partly hypothetical, always changing and always imperfectly known</a:t>
            </a:r>
            <a:r>
              <a:rPr lang="en-IN" dirty="0" smtClean="0"/>
              <a:t>. Security </a:t>
            </a:r>
            <a:r>
              <a:rPr lang="en-IN" dirty="0"/>
              <a:t>activity is directed at protecting the system from perceived threats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dirty="0" smtClean="0"/>
              <a:t>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588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Threats to the database 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562600"/>
          </a:xfrm>
        </p:spPr>
        <p:txBody>
          <a:bodyPr>
            <a:noAutofit/>
          </a:bodyPr>
          <a:lstStyle/>
          <a:p>
            <a:pPr algn="just"/>
            <a:r>
              <a:rPr lang="en-IN" sz="1800" b="1" dirty="0"/>
              <a:t>Unauthorised </a:t>
            </a:r>
            <a:r>
              <a:rPr lang="en-IN" sz="1800" b="1" dirty="0" smtClean="0"/>
              <a:t>modification: </a:t>
            </a:r>
            <a:r>
              <a:rPr lang="en-IN" sz="1800" b="1" dirty="0"/>
              <a:t>Changing data values </a:t>
            </a:r>
            <a:r>
              <a:rPr lang="en-IN" sz="1800" dirty="0"/>
              <a:t>for reasons of sabotage</a:t>
            </a:r>
            <a:r>
              <a:rPr lang="en-IN" sz="1800" dirty="0" smtClean="0"/>
              <a:t>, crime </a:t>
            </a:r>
            <a:r>
              <a:rPr lang="en-IN" sz="1800" dirty="0"/>
              <a:t>or ignorance which may be enabled by inadequate security mechanisms, or sharing of passwords or password guessing, for example</a:t>
            </a:r>
            <a:r>
              <a:rPr lang="en-IN" sz="1800" dirty="0" smtClean="0"/>
              <a:t>.</a:t>
            </a:r>
          </a:p>
          <a:p>
            <a:pPr algn="just"/>
            <a:r>
              <a:rPr lang="en-IN" sz="1800" b="1" dirty="0" smtClean="0"/>
              <a:t>Unauthorised </a:t>
            </a:r>
            <a:r>
              <a:rPr lang="en-IN" sz="1800" b="1" dirty="0"/>
              <a:t>disclosure: </a:t>
            </a:r>
            <a:r>
              <a:rPr lang="en-IN" sz="1800" dirty="0"/>
              <a:t>When information that </a:t>
            </a:r>
            <a:r>
              <a:rPr lang="en-IN" sz="1800" b="1" dirty="0"/>
              <a:t>should not have </a:t>
            </a:r>
            <a:r>
              <a:rPr lang="en-IN" sz="1800" b="1" dirty="0" smtClean="0"/>
              <a:t>been disclosed </a:t>
            </a:r>
            <a:r>
              <a:rPr lang="en-IN" sz="1800" b="1" dirty="0"/>
              <a:t>has been disclosed</a:t>
            </a:r>
            <a:r>
              <a:rPr lang="en-IN" sz="1800" dirty="0"/>
              <a:t>. A general issue of crucial importance, </a:t>
            </a:r>
            <a:r>
              <a:rPr lang="en-IN" sz="1800" dirty="0" smtClean="0"/>
              <a:t>which can </a:t>
            </a:r>
            <a:r>
              <a:rPr lang="en-IN" sz="1800" dirty="0"/>
              <a:t>be accidental or deliberate </a:t>
            </a:r>
            <a:endParaRPr lang="en-IN" sz="1800" dirty="0" smtClean="0"/>
          </a:p>
          <a:p>
            <a:pPr algn="just"/>
            <a:r>
              <a:rPr lang="en-IN" sz="1800" b="1" dirty="0"/>
              <a:t>Loss of availability: </a:t>
            </a:r>
            <a:r>
              <a:rPr lang="en-IN" sz="1800" dirty="0"/>
              <a:t>Sometimes called denial of service. When the </a:t>
            </a:r>
            <a:r>
              <a:rPr lang="en-IN" sz="1800" dirty="0" smtClean="0"/>
              <a:t>database is </a:t>
            </a:r>
            <a:r>
              <a:rPr lang="en-IN" sz="1800" dirty="0"/>
              <a:t>not available it incurs a loss (otherwise life is better without the system!). So any threat that gives rise to time </a:t>
            </a:r>
            <a:r>
              <a:rPr lang="en-IN" sz="1800" dirty="0" smtClean="0"/>
              <a:t>offline</a:t>
            </a:r>
            <a:r>
              <a:rPr lang="en-IN" sz="1800" dirty="0"/>
              <a:t>, even to check </a:t>
            </a:r>
            <a:r>
              <a:rPr lang="en-IN" sz="1800" dirty="0" smtClean="0"/>
              <a:t>whether something </a:t>
            </a:r>
            <a:r>
              <a:rPr lang="en-IN" sz="1800" dirty="0"/>
              <a:t>has occurred, is to be avoided. </a:t>
            </a:r>
            <a:endParaRPr lang="en-IN" sz="1800" dirty="0" smtClean="0"/>
          </a:p>
          <a:p>
            <a:pPr algn="just"/>
            <a:r>
              <a:rPr lang="en-IN" sz="1800" b="1" dirty="0"/>
              <a:t>Commercial sensitivity: </a:t>
            </a:r>
            <a:r>
              <a:rPr lang="en-IN" sz="1800" dirty="0"/>
              <a:t>Most </a:t>
            </a:r>
            <a:r>
              <a:rPr lang="en-IN" sz="1800" b="1" dirty="0" smtClean="0"/>
              <a:t>financial </a:t>
            </a:r>
            <a:r>
              <a:rPr lang="en-IN" sz="1800" b="1" dirty="0"/>
              <a:t>losses through fraud arise </a:t>
            </a:r>
            <a:r>
              <a:rPr lang="en-IN" sz="1800" b="1" dirty="0" smtClean="0"/>
              <a:t>from employees</a:t>
            </a:r>
            <a:r>
              <a:rPr lang="en-IN" sz="1800" dirty="0"/>
              <a:t>. Access controls provide both protection against criminal </a:t>
            </a:r>
            <a:r>
              <a:rPr lang="en-IN" sz="1800" dirty="0" smtClean="0"/>
              <a:t>acts and </a:t>
            </a:r>
            <a:r>
              <a:rPr lang="en-IN" sz="1800" dirty="0"/>
              <a:t>evidence of attempts (successful or otherwise) to carry out acts detrimental to the organisation, whether fraud, extraction of sensitive data </a:t>
            </a:r>
            <a:r>
              <a:rPr lang="en-IN" sz="1800" dirty="0" smtClean="0"/>
              <a:t>or loss </a:t>
            </a:r>
            <a:r>
              <a:rPr lang="en-IN" sz="1800" dirty="0"/>
              <a:t>of availability</a:t>
            </a:r>
            <a:r>
              <a:rPr lang="en-IN" sz="1800" dirty="0" smtClean="0"/>
              <a:t>.</a:t>
            </a:r>
          </a:p>
          <a:p>
            <a:pPr algn="just"/>
            <a:r>
              <a:rPr lang="en-IN" sz="1800" b="1" dirty="0"/>
              <a:t>Personal privacy and data protection: </a:t>
            </a:r>
            <a:r>
              <a:rPr lang="en-IN" sz="1800" dirty="0"/>
              <a:t>Internationally, personal </a:t>
            </a:r>
            <a:r>
              <a:rPr lang="en-IN" sz="1800" dirty="0" smtClean="0"/>
              <a:t>data is </a:t>
            </a:r>
            <a:r>
              <a:rPr lang="en-IN" sz="1800" dirty="0"/>
              <a:t>normally subject to legislative controls. Personal data is data </a:t>
            </a:r>
            <a:r>
              <a:rPr lang="en-IN" sz="1800" dirty="0" smtClean="0"/>
              <a:t>about an identifiable </a:t>
            </a:r>
            <a:r>
              <a:rPr lang="en-IN" sz="1800" dirty="0"/>
              <a:t>individual. Often the individual has to be alive but </a:t>
            </a:r>
            <a:r>
              <a:rPr lang="en-IN" sz="1800" dirty="0" smtClean="0"/>
              <a:t>the method </a:t>
            </a:r>
            <a:r>
              <a:rPr lang="en-IN" sz="1800" dirty="0"/>
              <a:t>of </a:t>
            </a:r>
            <a:r>
              <a:rPr lang="en-IN" sz="1800" dirty="0" smtClean="0"/>
              <a:t>identification </a:t>
            </a:r>
            <a:r>
              <a:rPr lang="en-IN" sz="1800" dirty="0"/>
              <a:t>is not prescribed. So a postal code for a </a:t>
            </a:r>
            <a:r>
              <a:rPr lang="en-IN" sz="1800" dirty="0" smtClean="0"/>
              <a:t>home may </a:t>
            </a:r>
            <a:r>
              <a:rPr lang="en-IN" sz="1800" dirty="0"/>
              <a:t>in some cases identify an individual, if only one person is living </a:t>
            </a:r>
            <a:r>
              <a:rPr lang="en-IN" sz="1800" dirty="0" smtClean="0"/>
              <a:t>at an </a:t>
            </a:r>
            <a:r>
              <a:rPr lang="en-IN" sz="1800" dirty="0"/>
              <a:t>address with the postal code. Such data needs careful handling </a:t>
            </a:r>
            <a:r>
              <a:rPr lang="en-IN" sz="1800" dirty="0" smtClean="0"/>
              <a:t>and control</a:t>
            </a:r>
            <a:r>
              <a:rPr lang="en-IN" sz="1800" dirty="0"/>
              <a:t>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6830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Contd…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b="1" dirty="0"/>
              <a:t>Computer misuse: </a:t>
            </a:r>
            <a:r>
              <a:rPr lang="en-IN" dirty="0"/>
              <a:t>There is also generally legislation on the misuse of</a:t>
            </a:r>
            <a:br>
              <a:rPr lang="en-IN" dirty="0"/>
            </a:br>
            <a:r>
              <a:rPr lang="en-IN" dirty="0"/>
              <a:t>computers. Misuse includes the violation of access controls and </a:t>
            </a:r>
            <a:r>
              <a:rPr lang="en-IN" dirty="0" smtClean="0"/>
              <a:t>attempts to </a:t>
            </a:r>
            <a:r>
              <a:rPr lang="en-IN" dirty="0"/>
              <a:t>cause damage by changing the database state or introducing </a:t>
            </a:r>
            <a:r>
              <a:rPr lang="en-IN" dirty="0" smtClean="0"/>
              <a:t>worms and </a:t>
            </a:r>
            <a:r>
              <a:rPr lang="en-IN" dirty="0"/>
              <a:t>viruses to interfere with proper operation. These oﬀences are </a:t>
            </a:r>
            <a:r>
              <a:rPr lang="en-IN" dirty="0" smtClean="0"/>
              <a:t>often extraditable</a:t>
            </a:r>
            <a:r>
              <a:rPr lang="en-IN" dirty="0"/>
              <a:t>. So an unauthorised access in Hong Kong using </a:t>
            </a:r>
            <a:r>
              <a:rPr lang="en-IN" dirty="0" smtClean="0"/>
              <a:t>computers in </a:t>
            </a:r>
            <a:r>
              <a:rPr lang="en-IN" dirty="0"/>
              <a:t>France to access databases in Germany which refer to databases </a:t>
            </a:r>
            <a:r>
              <a:rPr lang="en-IN" dirty="0" smtClean="0"/>
              <a:t>in America </a:t>
            </a:r>
            <a:r>
              <a:rPr lang="en-IN" dirty="0"/>
              <a:t>could lead to extradition to France or Germany or the USA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smtClean="0"/>
              <a:t>Audit </a:t>
            </a:r>
            <a:r>
              <a:rPr lang="en-IN" b="1" dirty="0"/>
              <a:t>requirements: </a:t>
            </a:r>
            <a:r>
              <a:rPr lang="en-IN" dirty="0"/>
              <a:t>These are operational constraints built around the</a:t>
            </a:r>
            <a:br>
              <a:rPr lang="en-IN" dirty="0"/>
            </a:br>
            <a:r>
              <a:rPr lang="en-IN" dirty="0"/>
              <a:t>need to know who did what, who tried to do what, and where and when</a:t>
            </a:r>
            <a:br>
              <a:rPr lang="en-IN" dirty="0"/>
            </a:br>
            <a:r>
              <a:rPr lang="en-IN" dirty="0"/>
              <a:t>everything happened. They involve the detection of events (including</a:t>
            </a:r>
            <a:br>
              <a:rPr lang="en-IN" dirty="0"/>
            </a:br>
            <a:r>
              <a:rPr lang="en-IN" dirty="0"/>
              <a:t>CONNECT and GRANT transactions), providing evidence for detection,</a:t>
            </a:r>
            <a:br>
              <a:rPr lang="en-IN" dirty="0"/>
            </a:br>
            <a:r>
              <a:rPr lang="en-IN" dirty="0"/>
              <a:t>assurance as well as either defence or prosecution. There are issues </a:t>
            </a:r>
            <a:r>
              <a:rPr lang="en-IN" dirty="0" smtClean="0"/>
              <a:t>related to </a:t>
            </a:r>
            <a:r>
              <a:rPr lang="en-IN" dirty="0"/>
              <a:t>computer-generated evidence not covered here.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135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Database Security Models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/>
              <a:t>A security model establishes the external criteria for the examination of </a:t>
            </a:r>
            <a:r>
              <a:rPr lang="en-IN" sz="2400" dirty="0" smtClean="0"/>
              <a:t>security issues </a:t>
            </a:r>
            <a:r>
              <a:rPr lang="en-IN" sz="2400" dirty="0"/>
              <a:t>in general, and provides the context for database considerations, including implementation and operation. </a:t>
            </a:r>
            <a:endParaRPr lang="en-IN" sz="2400" dirty="0" smtClean="0"/>
          </a:p>
          <a:p>
            <a:pPr algn="just">
              <a:buFontTx/>
              <a:buChar char="-"/>
            </a:pPr>
            <a:r>
              <a:rPr lang="en-IN" sz="2400" dirty="0" smtClean="0"/>
              <a:t>Authentication</a:t>
            </a:r>
          </a:p>
          <a:p>
            <a:pPr algn="just">
              <a:buFontTx/>
              <a:buChar char="-"/>
            </a:pPr>
            <a:r>
              <a:rPr lang="en-IN" sz="2400" dirty="0" smtClean="0"/>
              <a:t>Authorization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432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Syllabus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0" lvl="0" indent="0" algn="just">
              <a:buNone/>
            </a:pPr>
            <a:r>
              <a:rPr lang="en-IN" dirty="0" smtClean="0"/>
              <a:t>Access </a:t>
            </a:r>
            <a:r>
              <a:rPr lang="en-IN" dirty="0"/>
              <a:t>Control Mechanisms, Security Policies: Definition, Types, various models of security; Introduction to Security in Distributed Systems, Introduction to Database security methods.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22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0351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Authentication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sz="3400" dirty="0"/>
              <a:t>The client has to establish the identity of the server and the server has to establish the identity of the client. This is done often by means of shared </a:t>
            </a:r>
            <a:r>
              <a:rPr lang="en-IN" sz="3400" dirty="0" smtClean="0"/>
              <a:t>secrets (</a:t>
            </a:r>
            <a:r>
              <a:rPr lang="en-IN" sz="3400" dirty="0"/>
              <a:t>either a password/user-id combination, or shared biographic and/or biometric data). It can also be achieved by a system of higher authority which </a:t>
            </a:r>
            <a:r>
              <a:rPr lang="en-IN" sz="3400" dirty="0" smtClean="0"/>
              <a:t>has previously </a:t>
            </a:r>
            <a:r>
              <a:rPr lang="en-IN" sz="3400" dirty="0"/>
              <a:t>established authentication. </a:t>
            </a:r>
            <a:endParaRPr lang="en-IN" sz="3400" dirty="0" smtClean="0"/>
          </a:p>
          <a:p>
            <a:pPr algn="just"/>
            <a:r>
              <a:rPr lang="en-IN" sz="3400" dirty="0" smtClean="0"/>
              <a:t>In </a:t>
            </a:r>
            <a:r>
              <a:rPr lang="en-IN" sz="3400" dirty="0"/>
              <a:t>client-server systems where data (</a:t>
            </a:r>
            <a:r>
              <a:rPr lang="en-IN" sz="3400" dirty="0" smtClean="0"/>
              <a:t>not necessarily </a:t>
            </a:r>
            <a:r>
              <a:rPr lang="en-IN" sz="3400" dirty="0"/>
              <a:t>the database) is distributed, the authentication may be </a:t>
            </a:r>
            <a:r>
              <a:rPr lang="en-IN" sz="3400" dirty="0" smtClean="0"/>
              <a:t>acceptable from </a:t>
            </a:r>
            <a:r>
              <a:rPr lang="en-IN" sz="3400" dirty="0"/>
              <a:t>a peer system. Note that authentication may be transmissible from </a:t>
            </a:r>
            <a:r>
              <a:rPr lang="en-IN" sz="3400" dirty="0" smtClean="0"/>
              <a:t>system to </a:t>
            </a:r>
            <a:r>
              <a:rPr lang="en-IN" sz="3400" dirty="0"/>
              <a:t>system</a:t>
            </a:r>
            <a:r>
              <a:rPr lang="en-IN" sz="3400" dirty="0" smtClean="0"/>
              <a:t>.</a:t>
            </a:r>
          </a:p>
          <a:p>
            <a:pPr algn="just"/>
            <a:r>
              <a:rPr lang="en-IN" sz="3400" dirty="0" smtClean="0"/>
              <a:t>The </a:t>
            </a:r>
            <a:r>
              <a:rPr lang="en-IN" sz="3400" dirty="0"/>
              <a:t>result, as far as the DBMS is concerned, is an </a:t>
            </a:r>
            <a:r>
              <a:rPr lang="en-IN" sz="3400" dirty="0" smtClean="0"/>
              <a:t>authorisation-identifier</a:t>
            </a:r>
            <a:r>
              <a:rPr lang="en-IN" sz="3400" dirty="0"/>
              <a:t>. Authentication does not give any privileges for particular tasks. It only </a:t>
            </a:r>
            <a:r>
              <a:rPr lang="en-IN" sz="3400" dirty="0" smtClean="0"/>
              <a:t>establishes that </a:t>
            </a:r>
            <a:r>
              <a:rPr lang="en-IN" sz="3400" dirty="0"/>
              <a:t>the DBMS trusts that the user is who he/she claimed to be and that </a:t>
            </a:r>
            <a:r>
              <a:rPr lang="en-IN" sz="3400" dirty="0" smtClean="0"/>
              <a:t>the user </a:t>
            </a:r>
            <a:r>
              <a:rPr lang="en-IN" sz="3400" dirty="0"/>
              <a:t>trusts that the DBMS is also the intended system</a:t>
            </a:r>
            <a:r>
              <a:rPr lang="en-IN" sz="3400" dirty="0" smtClean="0"/>
              <a:t>.</a:t>
            </a:r>
          </a:p>
          <a:p>
            <a:pPr algn="just"/>
            <a:r>
              <a:rPr lang="en-IN" sz="3400" b="1" dirty="0" smtClean="0"/>
              <a:t>Authentication </a:t>
            </a:r>
            <a:r>
              <a:rPr lang="en-IN" sz="3400" b="1" dirty="0"/>
              <a:t>is a prerequisite for authorisation</a:t>
            </a:r>
            <a:r>
              <a:rPr lang="en-IN" sz="3400" b="1" dirty="0" smtClean="0"/>
              <a:t>.</a:t>
            </a:r>
          </a:p>
          <a:p>
            <a:pPr marL="0" indent="0" algn="just">
              <a:buNone/>
            </a:pPr>
            <a:r>
              <a:rPr lang="en-IN" sz="3400" b="1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270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Authorization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Authorisation relates to the permissions granted to an authorised user to </a:t>
            </a:r>
            <a:r>
              <a:rPr lang="en-IN" sz="2000" dirty="0" smtClean="0"/>
              <a:t>carry out </a:t>
            </a:r>
            <a:r>
              <a:rPr lang="en-IN" sz="2000" dirty="0"/>
              <a:t>particular transactions, and hence to change the state of the database (</a:t>
            </a:r>
            <a:r>
              <a:rPr lang="en-IN" sz="2000" dirty="0" smtClean="0"/>
              <a:t>write item </a:t>
            </a:r>
            <a:r>
              <a:rPr lang="en-IN" sz="2000" dirty="0"/>
              <a:t>transactions) and/or receive data from the </a:t>
            </a:r>
            <a:r>
              <a:rPr lang="en-IN" sz="2000" dirty="0" smtClean="0"/>
              <a:t>database </a:t>
            </a:r>
            <a:r>
              <a:rPr lang="en-IN" sz="2000" dirty="0"/>
              <a:t>(read-item transactions). The result of authorisation, which needs to be on a transactional basis</a:t>
            </a:r>
            <a:r>
              <a:rPr lang="en-IN" sz="2000" dirty="0" smtClean="0"/>
              <a:t>, is </a:t>
            </a:r>
            <a:r>
              <a:rPr lang="en-IN" sz="2000" dirty="0"/>
              <a:t>a vector: Authorisation (item, </a:t>
            </a:r>
            <a:r>
              <a:rPr lang="en-IN" sz="2000" dirty="0" err="1"/>
              <a:t>auth</a:t>
            </a:r>
            <a:r>
              <a:rPr lang="en-IN" sz="2000" dirty="0"/>
              <a:t>-id, operation). </a:t>
            </a:r>
            <a:endParaRPr lang="en-IN" sz="2000" dirty="0" smtClean="0"/>
          </a:p>
          <a:p>
            <a:pPr algn="just"/>
            <a:r>
              <a:rPr lang="en-IN" sz="2000" dirty="0" smtClean="0"/>
              <a:t>A </a:t>
            </a:r>
            <a:r>
              <a:rPr lang="en-IN" sz="2000" dirty="0"/>
              <a:t>vector is a sequence </a:t>
            </a:r>
            <a:r>
              <a:rPr lang="en-IN" sz="2000" dirty="0" smtClean="0"/>
              <a:t>of data </a:t>
            </a:r>
            <a:r>
              <a:rPr lang="en-IN" sz="2000" dirty="0"/>
              <a:t>values at a known location in the system</a:t>
            </a:r>
            <a:r>
              <a:rPr lang="en-IN" sz="2000" dirty="0" smtClean="0"/>
              <a:t>. How </a:t>
            </a:r>
            <a:r>
              <a:rPr lang="en-IN" sz="2000" dirty="0"/>
              <a:t>this is put into eﬀect is down to the DBMS functionality. At a logical level</a:t>
            </a:r>
            <a:r>
              <a:rPr lang="en-IN" sz="2000" dirty="0" smtClean="0"/>
              <a:t>, the </a:t>
            </a:r>
            <a:r>
              <a:rPr lang="en-IN" sz="2000" dirty="0"/>
              <a:t>system structure needs an authorisation server, which needs to </a:t>
            </a:r>
            <a:r>
              <a:rPr lang="en-IN" sz="2000" dirty="0" smtClean="0"/>
              <a:t>co-operate with </a:t>
            </a:r>
            <a:r>
              <a:rPr lang="en-IN" sz="2000" dirty="0"/>
              <a:t>an auditing server. </a:t>
            </a:r>
            <a:endParaRPr lang="en-IN" sz="2000" dirty="0" smtClean="0"/>
          </a:p>
          <a:p>
            <a:pPr algn="just"/>
            <a:r>
              <a:rPr lang="en-IN" sz="2000" dirty="0" smtClean="0"/>
              <a:t>There </a:t>
            </a:r>
            <a:r>
              <a:rPr lang="en-IN" sz="2000" dirty="0"/>
              <a:t>is an issue of server-to-server security and </a:t>
            </a:r>
            <a:r>
              <a:rPr lang="en-IN" sz="2000" dirty="0" smtClean="0"/>
              <a:t>a problem </a:t>
            </a:r>
            <a:r>
              <a:rPr lang="en-IN" sz="2000" dirty="0"/>
              <a:t>with </a:t>
            </a:r>
            <a:r>
              <a:rPr lang="en-IN" sz="2000" dirty="0" smtClean="0"/>
              <a:t>amplification </a:t>
            </a:r>
            <a:r>
              <a:rPr lang="en-IN" sz="2000" dirty="0"/>
              <a:t>as the authorisation is transmitted from system </a:t>
            </a:r>
            <a:r>
              <a:rPr lang="en-IN" sz="2000" dirty="0" smtClean="0"/>
              <a:t>to system</a:t>
            </a:r>
            <a:r>
              <a:rPr lang="en-IN" sz="2000" dirty="0"/>
              <a:t>. </a:t>
            </a:r>
            <a:endParaRPr lang="en-IN" sz="2000" dirty="0" smtClean="0"/>
          </a:p>
          <a:p>
            <a:pPr algn="just"/>
            <a:r>
              <a:rPr lang="en-IN" sz="2000" dirty="0" smtClean="0"/>
              <a:t>Amplification </a:t>
            </a:r>
            <a:r>
              <a:rPr lang="en-IN" sz="2000" dirty="0"/>
              <a:t>here means that the security issues become larger as </a:t>
            </a:r>
            <a:r>
              <a:rPr lang="en-IN" sz="2000" dirty="0" smtClean="0"/>
              <a:t>a larger </a:t>
            </a:r>
            <a:r>
              <a:rPr lang="en-IN" sz="2000" dirty="0"/>
              <a:t>number of DBMS servers are involved in the </a:t>
            </a:r>
            <a:r>
              <a:rPr lang="en-IN" sz="2000" dirty="0" smtClean="0"/>
              <a:t>transaction. Audit </a:t>
            </a:r>
            <a:r>
              <a:rPr lang="en-IN" sz="2000" dirty="0"/>
              <a:t>requirements are frequently implemented poorly. To be safe, you </a:t>
            </a:r>
            <a:r>
              <a:rPr lang="en-IN" sz="2000" dirty="0" smtClean="0"/>
              <a:t>need to </a:t>
            </a:r>
            <a:r>
              <a:rPr lang="en-IN" sz="2000" dirty="0"/>
              <a:t>log all accesses and log all authorisation details with transaction </a:t>
            </a:r>
            <a:r>
              <a:rPr lang="en-IN" sz="2000" dirty="0" smtClean="0"/>
              <a:t>identifiers</a:t>
            </a:r>
            <a:r>
              <a:rPr lang="en-IN" sz="2000" dirty="0"/>
              <a:t>.</a:t>
            </a:r>
          </a:p>
          <a:p>
            <a:pPr algn="just"/>
            <a:r>
              <a:rPr lang="en-IN" sz="2000" dirty="0"/>
              <a:t>There is a need to audit regularly and maintain an audit trail, often for a </a:t>
            </a:r>
            <a:r>
              <a:rPr lang="en-IN" sz="2000" dirty="0" smtClean="0"/>
              <a:t>long period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258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Access Control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Access control is the method by which systems determine </a:t>
            </a:r>
            <a:r>
              <a:rPr lang="en-IN" b="1" dirty="0"/>
              <a:t>whether and how to admit a user</a:t>
            </a:r>
            <a:br>
              <a:rPr lang="en-IN" b="1" dirty="0"/>
            </a:br>
            <a:r>
              <a:rPr lang="en-IN" b="1" dirty="0"/>
              <a:t>into a trusted area of the organization</a:t>
            </a:r>
            <a:r>
              <a:rPr lang="en-IN" dirty="0"/>
              <a:t>—that is, information systems, restricted areas such as</a:t>
            </a:r>
            <a:br>
              <a:rPr lang="en-IN" dirty="0"/>
            </a:br>
            <a:r>
              <a:rPr lang="en-IN" dirty="0"/>
              <a:t>computer rooms, and the entire physical location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Access </a:t>
            </a:r>
            <a:r>
              <a:rPr lang="en-IN" dirty="0"/>
              <a:t>control is achieved by means of a</a:t>
            </a:r>
            <a:br>
              <a:rPr lang="en-IN" dirty="0"/>
            </a:br>
            <a:r>
              <a:rPr lang="en-IN" dirty="0"/>
              <a:t>combination of </a:t>
            </a:r>
            <a:r>
              <a:rPr lang="en-IN" b="1" dirty="0"/>
              <a:t>policies, programs, and technologies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Access </a:t>
            </a:r>
            <a:r>
              <a:rPr lang="en-IN" dirty="0"/>
              <a:t>controls can </a:t>
            </a:r>
            <a:r>
              <a:rPr lang="en-IN" dirty="0" smtClean="0"/>
              <a:t>be of </a:t>
            </a:r>
            <a:r>
              <a:rPr lang="en-IN" b="1" dirty="0" smtClean="0"/>
              <a:t>three</a:t>
            </a:r>
            <a:r>
              <a:rPr lang="en-IN" dirty="0" smtClean="0"/>
              <a:t> types:</a:t>
            </a:r>
          </a:p>
          <a:p>
            <a:pPr marL="0" indent="0" algn="just">
              <a:buNone/>
            </a:pPr>
            <a:r>
              <a:rPr lang="en-IN" dirty="0" smtClean="0"/>
              <a:t>	-Mandatory Access Control</a:t>
            </a:r>
          </a:p>
          <a:p>
            <a:pPr marL="0" indent="0" algn="just">
              <a:buNone/>
            </a:pPr>
            <a:r>
              <a:rPr lang="en-IN" dirty="0" smtClean="0"/>
              <a:t>	-Nondiscretionary </a:t>
            </a:r>
            <a:r>
              <a:rPr lang="en-IN" dirty="0"/>
              <a:t>Access </a:t>
            </a:r>
            <a:r>
              <a:rPr lang="en-IN" dirty="0" smtClean="0"/>
              <a:t>Control</a:t>
            </a:r>
          </a:p>
          <a:p>
            <a:pPr marL="0" indent="0">
              <a:buNone/>
            </a:pPr>
            <a:r>
              <a:rPr lang="en-IN" dirty="0" smtClean="0"/>
              <a:t>	-Discretionary </a:t>
            </a:r>
            <a:r>
              <a:rPr lang="en-IN" dirty="0"/>
              <a:t>Access Control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07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Mandatory Access Control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67400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en-IN" sz="6200" b="1" dirty="0"/>
              <a:t>Mandatory access controls (MACs) </a:t>
            </a:r>
            <a:r>
              <a:rPr lang="en-IN" sz="6200" dirty="0"/>
              <a:t>use data classification schemes; they give </a:t>
            </a:r>
            <a:r>
              <a:rPr lang="en-IN" sz="6200" b="1" dirty="0"/>
              <a:t>users and </a:t>
            </a:r>
            <a:r>
              <a:rPr lang="en-IN" sz="6200" b="1" dirty="0" smtClean="0"/>
              <a:t>data owners </a:t>
            </a:r>
            <a:r>
              <a:rPr lang="en-IN" sz="6200" b="1" dirty="0"/>
              <a:t>limited control over access to information resources</a:t>
            </a:r>
            <a:r>
              <a:rPr lang="en-IN" sz="6200" dirty="0"/>
              <a:t>. </a:t>
            </a:r>
            <a:endParaRPr lang="en-IN" sz="6200" dirty="0" smtClean="0"/>
          </a:p>
          <a:p>
            <a:pPr algn="just"/>
            <a:r>
              <a:rPr lang="en-IN" sz="6200" dirty="0" smtClean="0"/>
              <a:t>In </a:t>
            </a:r>
            <a:r>
              <a:rPr lang="en-IN" sz="6200" dirty="0"/>
              <a:t>a data classification scheme, each collection of information is rated, and each user is rated to specify the level of information that user may access. </a:t>
            </a:r>
            <a:endParaRPr lang="en-IN" sz="6200" dirty="0" smtClean="0"/>
          </a:p>
          <a:p>
            <a:pPr algn="just"/>
            <a:r>
              <a:rPr lang="en-IN" sz="6200" dirty="0" smtClean="0"/>
              <a:t>These </a:t>
            </a:r>
            <a:r>
              <a:rPr lang="en-IN" sz="6200" dirty="0"/>
              <a:t>ratings are often referred to as sensitivity levels, and </a:t>
            </a:r>
            <a:r>
              <a:rPr lang="en-IN" sz="6200" dirty="0" smtClean="0"/>
              <a:t>they indicate </a:t>
            </a:r>
            <a:r>
              <a:rPr lang="en-IN" sz="6200" dirty="0"/>
              <a:t>the level of confidentiality the information requires. </a:t>
            </a:r>
            <a:endParaRPr lang="en-IN" sz="6200" dirty="0" smtClean="0"/>
          </a:p>
          <a:p>
            <a:pPr algn="just"/>
            <a:r>
              <a:rPr lang="en-IN" sz="6200" dirty="0" smtClean="0"/>
              <a:t>A </a:t>
            </a:r>
            <a:r>
              <a:rPr lang="en-IN" sz="6200" dirty="0"/>
              <a:t>variation of this form of </a:t>
            </a:r>
            <a:r>
              <a:rPr lang="en-IN" sz="6200" dirty="0" smtClean="0"/>
              <a:t>access control </a:t>
            </a:r>
            <a:r>
              <a:rPr lang="en-IN" sz="6200" dirty="0"/>
              <a:t>is called </a:t>
            </a:r>
            <a:r>
              <a:rPr lang="en-IN" sz="6200" b="1" dirty="0"/>
              <a:t>lattice-based access control</a:t>
            </a:r>
            <a:r>
              <a:rPr lang="en-IN" sz="6200" dirty="0"/>
              <a:t>, in which users are assigned a </a:t>
            </a:r>
            <a:r>
              <a:rPr lang="en-IN" sz="6200" b="1" dirty="0"/>
              <a:t>matrix of authorizations </a:t>
            </a:r>
            <a:r>
              <a:rPr lang="en-IN" sz="6200" dirty="0"/>
              <a:t>for particular areas of access. </a:t>
            </a:r>
            <a:endParaRPr lang="en-IN" sz="6200" dirty="0" smtClean="0"/>
          </a:p>
          <a:p>
            <a:pPr algn="just"/>
            <a:r>
              <a:rPr lang="en-IN" sz="6200" dirty="0" smtClean="0"/>
              <a:t>The </a:t>
            </a:r>
            <a:r>
              <a:rPr lang="en-IN" sz="6200" dirty="0"/>
              <a:t>level of authorization may vary between levels</a:t>
            </a:r>
            <a:r>
              <a:rPr lang="en-IN" sz="6200" dirty="0" smtClean="0"/>
              <a:t>, depending </a:t>
            </a:r>
            <a:r>
              <a:rPr lang="en-IN" sz="6200" dirty="0"/>
              <a:t>on the classification authorizations individuals possess for each group of </a:t>
            </a:r>
            <a:r>
              <a:rPr lang="en-IN" sz="6200" dirty="0" smtClean="0"/>
              <a:t>information or </a:t>
            </a:r>
            <a:r>
              <a:rPr lang="en-IN" sz="6200" dirty="0"/>
              <a:t>resources. </a:t>
            </a:r>
            <a:endParaRPr lang="en-IN" sz="6200" dirty="0" smtClean="0"/>
          </a:p>
          <a:p>
            <a:pPr algn="just"/>
            <a:r>
              <a:rPr lang="en-IN" sz="6200" dirty="0" smtClean="0"/>
              <a:t>The </a:t>
            </a:r>
            <a:r>
              <a:rPr lang="en-IN" sz="6200" dirty="0"/>
              <a:t>lattice structure contains subjects and objects, and the boundaries </a:t>
            </a:r>
            <a:r>
              <a:rPr lang="en-IN" sz="6200" dirty="0" smtClean="0"/>
              <a:t>associated with </a:t>
            </a:r>
            <a:r>
              <a:rPr lang="en-IN" sz="6200" dirty="0"/>
              <a:t>each pair are demarcated. </a:t>
            </a:r>
            <a:endParaRPr lang="en-IN" sz="6200" dirty="0" smtClean="0"/>
          </a:p>
          <a:p>
            <a:pPr algn="just"/>
            <a:r>
              <a:rPr lang="en-IN" sz="6200" dirty="0" smtClean="0"/>
              <a:t>Lattice-based </a:t>
            </a:r>
            <a:r>
              <a:rPr lang="en-IN" sz="6200" dirty="0"/>
              <a:t>control specifies the level of access each </a:t>
            </a:r>
            <a:r>
              <a:rPr lang="en-IN" sz="6200" dirty="0" smtClean="0"/>
              <a:t>subject has </a:t>
            </a:r>
            <a:r>
              <a:rPr lang="en-IN" sz="6200" dirty="0"/>
              <a:t>to each object. </a:t>
            </a:r>
            <a:endParaRPr lang="en-IN" sz="6200" dirty="0" smtClean="0"/>
          </a:p>
          <a:p>
            <a:pPr algn="just"/>
            <a:r>
              <a:rPr lang="en-IN" sz="6200" dirty="0" smtClean="0"/>
              <a:t>With </a:t>
            </a:r>
            <a:r>
              <a:rPr lang="en-IN" sz="6200" dirty="0"/>
              <a:t>this type of control, the </a:t>
            </a:r>
            <a:r>
              <a:rPr lang="en-IN" sz="6200" b="1" dirty="0"/>
              <a:t>column of attributes associated with a particular object</a:t>
            </a:r>
            <a:r>
              <a:rPr lang="en-IN" sz="6200" dirty="0"/>
              <a:t> (such as a printer) is referred to as an </a:t>
            </a:r>
            <a:r>
              <a:rPr lang="en-IN" sz="6200" b="1" dirty="0"/>
              <a:t>access control list (ACL)</a:t>
            </a:r>
            <a:r>
              <a:rPr lang="en-IN" sz="6200" dirty="0"/>
              <a:t>. </a:t>
            </a:r>
            <a:endParaRPr lang="en-IN" sz="6200" dirty="0" smtClean="0"/>
          </a:p>
          <a:p>
            <a:pPr algn="just"/>
            <a:r>
              <a:rPr lang="en-IN" sz="6200" dirty="0" smtClean="0"/>
              <a:t>The </a:t>
            </a:r>
            <a:r>
              <a:rPr lang="en-IN" sz="6200" b="1" dirty="0"/>
              <a:t>row of attributes associated with a particular subject </a:t>
            </a:r>
            <a:r>
              <a:rPr lang="en-IN" sz="6200" dirty="0"/>
              <a:t>(such as a user) is referred to as a </a:t>
            </a:r>
            <a:r>
              <a:rPr lang="en-IN" sz="6200" b="1" dirty="0"/>
              <a:t>capabilities table</a:t>
            </a:r>
            <a:r>
              <a:rPr lang="en-IN" sz="6200" dirty="0" smtClean="0"/>
              <a:t>.</a:t>
            </a:r>
          </a:p>
          <a:p>
            <a:pPr marL="0" indent="0" algn="just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Nondiscretionary Access Control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sz="3700" b="1" dirty="0"/>
              <a:t>Nondiscretionary controls </a:t>
            </a:r>
            <a:r>
              <a:rPr lang="en-IN" sz="3700" dirty="0"/>
              <a:t>are a strictly-enforced version of MACs that are managed by </a:t>
            </a:r>
            <a:r>
              <a:rPr lang="en-IN" sz="3700" dirty="0" smtClean="0"/>
              <a:t>a central </a:t>
            </a:r>
            <a:r>
              <a:rPr lang="en-IN" sz="3700" dirty="0"/>
              <a:t>authority in the organization and can be based on an </a:t>
            </a:r>
            <a:r>
              <a:rPr lang="en-IN" sz="3700" b="1" dirty="0"/>
              <a:t>individual’s </a:t>
            </a:r>
            <a:r>
              <a:rPr lang="en-IN" sz="3700" b="1" dirty="0" smtClean="0"/>
              <a:t>role</a:t>
            </a:r>
            <a:r>
              <a:rPr lang="en-IN" sz="3700" dirty="0" smtClean="0"/>
              <a:t>—</a:t>
            </a:r>
            <a:r>
              <a:rPr lang="en-IN" sz="3700" b="1" dirty="0" smtClean="0"/>
              <a:t>role-based controls</a:t>
            </a:r>
            <a:r>
              <a:rPr lang="en-IN" sz="3700" dirty="0" smtClean="0"/>
              <a:t>—or </a:t>
            </a:r>
            <a:r>
              <a:rPr lang="en-IN" sz="3700" dirty="0"/>
              <a:t>a specified </a:t>
            </a:r>
            <a:r>
              <a:rPr lang="en-IN" sz="3700" b="1" dirty="0"/>
              <a:t>set of tasks </a:t>
            </a:r>
            <a:r>
              <a:rPr lang="en-IN" sz="3700" dirty="0"/>
              <a:t>(subject- or object-based)—</a:t>
            </a:r>
            <a:r>
              <a:rPr lang="en-IN" sz="3700" b="1" dirty="0"/>
              <a:t>task-based controls</a:t>
            </a:r>
            <a:r>
              <a:rPr lang="en-IN" sz="3700" dirty="0"/>
              <a:t>. </a:t>
            </a:r>
            <a:endParaRPr lang="en-IN" sz="3700" dirty="0" smtClean="0"/>
          </a:p>
          <a:p>
            <a:pPr algn="just"/>
            <a:r>
              <a:rPr lang="en-IN" sz="3700" b="1" dirty="0" smtClean="0"/>
              <a:t>Role-based </a:t>
            </a:r>
            <a:r>
              <a:rPr lang="en-IN" sz="3700" b="1" dirty="0"/>
              <a:t>controls are tied to the role a user performs in an organization, and task-based </a:t>
            </a:r>
            <a:r>
              <a:rPr lang="en-IN" sz="3700" b="1" dirty="0" smtClean="0"/>
              <a:t>controls are </a:t>
            </a:r>
            <a:r>
              <a:rPr lang="en-IN" sz="3700" b="1" dirty="0"/>
              <a:t>tied to a particular assignment or responsibility. </a:t>
            </a:r>
            <a:endParaRPr lang="en-IN" sz="3700" b="1" dirty="0" smtClean="0"/>
          </a:p>
          <a:p>
            <a:pPr algn="just"/>
            <a:r>
              <a:rPr lang="en-IN" sz="3700" dirty="0" smtClean="0"/>
              <a:t>The </a:t>
            </a:r>
            <a:r>
              <a:rPr lang="en-IN" sz="3700" dirty="0"/>
              <a:t>role and task controls make it </a:t>
            </a:r>
            <a:r>
              <a:rPr lang="en-IN" sz="3700" dirty="0" smtClean="0"/>
              <a:t>easier to </a:t>
            </a:r>
            <a:r>
              <a:rPr lang="en-IN" sz="3700" dirty="0"/>
              <a:t>maintain the controls and restrictions associated with a particular role or task, especially </a:t>
            </a:r>
            <a:r>
              <a:rPr lang="en-IN" sz="3700" dirty="0" smtClean="0"/>
              <a:t>if the </a:t>
            </a:r>
            <a:r>
              <a:rPr lang="en-IN" sz="3700" dirty="0"/>
              <a:t>individual performing the role or task changes often. </a:t>
            </a:r>
            <a:endParaRPr lang="en-IN" sz="3700" dirty="0" smtClean="0"/>
          </a:p>
          <a:p>
            <a:pPr algn="just"/>
            <a:r>
              <a:rPr lang="en-IN" sz="3700" dirty="0" smtClean="0"/>
              <a:t>Instead </a:t>
            </a:r>
            <a:r>
              <a:rPr lang="en-IN" sz="3700" dirty="0"/>
              <a:t>of constantly assigning </a:t>
            </a:r>
            <a:r>
              <a:rPr lang="en-IN" sz="3700" dirty="0" smtClean="0"/>
              <a:t>and revoking </a:t>
            </a:r>
            <a:r>
              <a:rPr lang="en-IN" sz="3700" dirty="0"/>
              <a:t>the privileges of individuals who come and go, the </a:t>
            </a:r>
            <a:r>
              <a:rPr lang="en-IN" sz="3700" b="1" dirty="0"/>
              <a:t>administrator simply assigns </a:t>
            </a:r>
            <a:r>
              <a:rPr lang="en-IN" sz="3700" b="1" dirty="0" smtClean="0"/>
              <a:t>the associated </a:t>
            </a:r>
            <a:r>
              <a:rPr lang="en-IN" sz="3700" b="1" dirty="0"/>
              <a:t>access rights to the role or task, and then whenever individuals are associated </a:t>
            </a:r>
            <a:r>
              <a:rPr lang="en-IN" sz="3700" b="1" dirty="0" smtClean="0"/>
              <a:t>with that </a:t>
            </a:r>
            <a:r>
              <a:rPr lang="en-IN" sz="3700" b="1" dirty="0"/>
              <a:t>role or task, they automatically receive the corresponding access. </a:t>
            </a:r>
            <a:endParaRPr lang="en-IN" sz="3700" b="1" dirty="0" smtClean="0"/>
          </a:p>
          <a:p>
            <a:pPr algn="just"/>
            <a:r>
              <a:rPr lang="en-IN" sz="3700" dirty="0" smtClean="0"/>
              <a:t>When </a:t>
            </a:r>
            <a:r>
              <a:rPr lang="en-IN" sz="3700" dirty="0"/>
              <a:t>their turns </a:t>
            </a:r>
            <a:r>
              <a:rPr lang="en-IN" sz="3700" dirty="0" smtClean="0"/>
              <a:t>are over</a:t>
            </a:r>
            <a:r>
              <a:rPr lang="en-IN" sz="3700" dirty="0"/>
              <a:t>, they are removed from the role or task and the access is revoked</a:t>
            </a:r>
            <a:r>
              <a:rPr lang="en-IN" sz="3700" dirty="0" smtClean="0"/>
              <a:t>.</a:t>
            </a:r>
          </a:p>
          <a:p>
            <a:pPr marL="0" indent="0" algn="just">
              <a:buNone/>
            </a:pPr>
            <a:r>
              <a:rPr lang="en-IN" sz="3700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39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b="1" dirty="0"/>
              <a:t>Discretionary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562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b="1" dirty="0"/>
              <a:t>Discretionary access controls (DACs) </a:t>
            </a:r>
            <a:r>
              <a:rPr lang="en-IN" dirty="0"/>
              <a:t>are implemented at </a:t>
            </a:r>
            <a:r>
              <a:rPr lang="en-IN" b="1" dirty="0"/>
              <a:t>the discretion or option of the </a:t>
            </a:r>
            <a:r>
              <a:rPr lang="en-IN" b="1" dirty="0" smtClean="0"/>
              <a:t>data user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ability to share resources in a peer-to-peer configuration allows users to control </a:t>
            </a:r>
            <a:r>
              <a:rPr lang="en-IN" dirty="0" smtClean="0"/>
              <a:t>and possibly </a:t>
            </a:r>
            <a:r>
              <a:rPr lang="en-IN" dirty="0"/>
              <a:t>provide access to information or resources at their disposal. </a:t>
            </a:r>
            <a:endParaRPr lang="en-IN" dirty="0" smtClean="0"/>
          </a:p>
          <a:p>
            <a:pPr algn="just"/>
            <a:r>
              <a:rPr lang="en-IN" b="1" dirty="0" smtClean="0"/>
              <a:t>The </a:t>
            </a:r>
            <a:r>
              <a:rPr lang="en-IN" b="1" dirty="0"/>
              <a:t>users can allow general, unrestricted access, or they can allow specific individuals or sets of individuals to </a:t>
            </a:r>
            <a:r>
              <a:rPr lang="en-IN" b="1" dirty="0" smtClean="0"/>
              <a:t>access these </a:t>
            </a:r>
            <a:r>
              <a:rPr lang="en-IN" b="1" dirty="0"/>
              <a:t>resources. </a:t>
            </a:r>
            <a:endParaRPr lang="en-IN" b="1" dirty="0" smtClean="0"/>
          </a:p>
          <a:p>
            <a:pPr algn="just"/>
            <a:r>
              <a:rPr lang="en-IN" b="1" dirty="0" smtClean="0"/>
              <a:t>For </a:t>
            </a:r>
            <a:r>
              <a:rPr lang="en-IN" b="1" dirty="0"/>
              <a:t>example, a user has a hard drive containing information to be </a:t>
            </a:r>
            <a:r>
              <a:rPr lang="en-IN" b="1" dirty="0" smtClean="0"/>
              <a:t>shared with </a:t>
            </a:r>
            <a:r>
              <a:rPr lang="en-IN" b="1" dirty="0"/>
              <a:t>office </a:t>
            </a:r>
            <a:r>
              <a:rPr lang="en-IN" b="1" dirty="0" smtClean="0"/>
              <a:t>co-workers</a:t>
            </a:r>
            <a:r>
              <a:rPr lang="en-IN" b="1" dirty="0"/>
              <a:t>. </a:t>
            </a:r>
            <a:endParaRPr lang="en-IN" b="1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user can elect to allow access to specific individuals by </a:t>
            </a:r>
            <a:r>
              <a:rPr lang="en-IN" dirty="0" smtClean="0"/>
              <a:t>providing access</a:t>
            </a:r>
            <a:r>
              <a:rPr lang="en-IN" dirty="0"/>
              <a:t>, by name, in the share </a:t>
            </a:r>
            <a:r>
              <a:rPr lang="en-IN" dirty="0" smtClean="0"/>
              <a:t>control function</a:t>
            </a:r>
            <a:r>
              <a:rPr lang="en-IN" dirty="0"/>
              <a:t>.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29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Contd…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IN" dirty="0"/>
              <a:t>In general, all access control approaches rely on as the following mechanisms:</a:t>
            </a:r>
            <a:br>
              <a:rPr lang="en-IN" dirty="0"/>
            </a:br>
            <a:r>
              <a:rPr lang="en-IN" dirty="0" smtClean="0"/>
              <a:t>	-Identification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-Authentication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-Authorization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-Accountability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80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86"/>
            <a:ext cx="8229600" cy="75111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Information Security Policies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A </a:t>
            </a:r>
            <a:r>
              <a:rPr lang="en-IN" b="1" dirty="0"/>
              <a:t>policy </a:t>
            </a:r>
            <a:r>
              <a:rPr lang="en-IN" dirty="0"/>
              <a:t>is a </a:t>
            </a:r>
            <a:r>
              <a:rPr lang="en-IN" b="1" dirty="0"/>
              <a:t>plan or course of action</a:t>
            </a:r>
            <a:r>
              <a:rPr lang="en-IN" dirty="0"/>
              <a:t> that conveys instructions from an organization’s </a:t>
            </a:r>
            <a:r>
              <a:rPr lang="en-IN" dirty="0" smtClean="0"/>
              <a:t>senior management </a:t>
            </a:r>
            <a:r>
              <a:rPr lang="en-IN" dirty="0"/>
              <a:t>to those who make decisions, take actions, and perform other duties. </a:t>
            </a:r>
            <a:endParaRPr lang="en-IN" dirty="0" smtClean="0"/>
          </a:p>
          <a:p>
            <a:pPr algn="just"/>
            <a:r>
              <a:rPr lang="en-IN" dirty="0" smtClean="0"/>
              <a:t>Policies are </a:t>
            </a:r>
            <a:r>
              <a:rPr lang="en-IN" dirty="0"/>
              <a:t>organizational laws in that they dictate acceptable and unacceptable </a:t>
            </a:r>
            <a:r>
              <a:rPr lang="en-IN" dirty="0" err="1"/>
              <a:t>behavior</a:t>
            </a:r>
            <a:r>
              <a:rPr lang="en-IN" dirty="0"/>
              <a:t> within the organization. </a:t>
            </a:r>
            <a:endParaRPr lang="en-IN" dirty="0" smtClean="0"/>
          </a:p>
          <a:p>
            <a:pPr algn="just"/>
            <a:r>
              <a:rPr lang="en-IN" dirty="0"/>
              <a:t>The meaning of the term </a:t>
            </a:r>
            <a:r>
              <a:rPr lang="en-IN" b="1" dirty="0"/>
              <a:t>security policy </a:t>
            </a:r>
            <a:r>
              <a:rPr lang="en-IN" dirty="0"/>
              <a:t>depends on the context in which it is used. </a:t>
            </a:r>
            <a:endParaRPr lang="en-IN" dirty="0" smtClean="0"/>
          </a:p>
          <a:p>
            <a:pPr algn="just"/>
            <a:r>
              <a:rPr lang="en-IN" dirty="0" smtClean="0"/>
              <a:t>Governmental </a:t>
            </a:r>
            <a:r>
              <a:rPr lang="en-IN" dirty="0"/>
              <a:t>agencies view security policy in terms of national security and national policies to </a:t>
            </a:r>
            <a:r>
              <a:rPr lang="en-IN" dirty="0" smtClean="0"/>
              <a:t>deal with </a:t>
            </a:r>
            <a:r>
              <a:rPr lang="en-IN" dirty="0"/>
              <a:t>foreign states. 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security policy can also communicate a credit card agency’s method </a:t>
            </a:r>
            <a:r>
              <a:rPr lang="en-IN" dirty="0" smtClean="0"/>
              <a:t>for processing </a:t>
            </a:r>
            <a:r>
              <a:rPr lang="en-IN" dirty="0"/>
              <a:t>credit card numbers. </a:t>
            </a:r>
            <a:endParaRPr lang="en-IN" dirty="0" smtClean="0"/>
          </a:p>
          <a:p>
            <a:pPr algn="just"/>
            <a:r>
              <a:rPr lang="en-IN" dirty="0" smtClean="0"/>
              <a:t>In </a:t>
            </a:r>
            <a:r>
              <a:rPr lang="en-IN" dirty="0"/>
              <a:t>general, a security policy is a set of rules that protect </a:t>
            </a:r>
            <a:r>
              <a:rPr lang="en-IN" dirty="0" smtClean="0"/>
              <a:t>an organization’s </a:t>
            </a:r>
            <a:r>
              <a:rPr lang="en-IN" dirty="0"/>
              <a:t>assets. </a:t>
            </a:r>
            <a:endParaRPr lang="en-IN" dirty="0" smtClean="0"/>
          </a:p>
          <a:p>
            <a:pPr algn="just"/>
            <a:r>
              <a:rPr lang="en-IN" b="1" dirty="0" smtClean="0"/>
              <a:t>An </a:t>
            </a:r>
            <a:r>
              <a:rPr lang="en-IN" b="1" dirty="0"/>
              <a:t>information security policy provides rules for the protection of the</a:t>
            </a:r>
            <a:br>
              <a:rPr lang="en-IN" b="1" dirty="0"/>
            </a:br>
            <a:r>
              <a:rPr lang="en-IN" b="1" dirty="0"/>
              <a:t>information assets of the </a:t>
            </a:r>
            <a:r>
              <a:rPr lang="en-IN" b="1" dirty="0" smtClean="0"/>
              <a:t>organization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77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Contd</a:t>
            </a:r>
            <a:r>
              <a:rPr lang="en-IN" b="1" dirty="0" smtClean="0"/>
              <a:t>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Management must define </a:t>
            </a:r>
            <a:r>
              <a:rPr lang="en-IN" sz="2400" b="1" dirty="0"/>
              <a:t>three types </a:t>
            </a:r>
            <a:r>
              <a:rPr lang="en-IN" sz="2400" dirty="0"/>
              <a:t>of security policy, according to the National Institute </a:t>
            </a:r>
            <a:r>
              <a:rPr lang="en-IN" sz="2400" dirty="0" smtClean="0"/>
              <a:t>of Standards </a:t>
            </a:r>
            <a:r>
              <a:rPr lang="en-IN" sz="2400" dirty="0"/>
              <a:t>and </a:t>
            </a:r>
            <a:r>
              <a:rPr lang="en-IN" sz="2400" dirty="0" smtClean="0"/>
              <a:t>Technology’s:</a:t>
            </a:r>
          </a:p>
          <a:p>
            <a:pPr marL="0" indent="0">
              <a:buNone/>
            </a:pPr>
            <a:r>
              <a:rPr lang="en-IN" sz="2400" b="1" dirty="0" smtClean="0"/>
              <a:t>	1</a:t>
            </a:r>
            <a:r>
              <a:rPr lang="en-IN" sz="2400" b="1" dirty="0"/>
              <a:t>. Enterprise information security policies</a:t>
            </a:r>
            <a:br>
              <a:rPr lang="en-IN" sz="2400" b="1" dirty="0"/>
            </a:br>
            <a:r>
              <a:rPr lang="en-IN" sz="2400" b="1" dirty="0" smtClean="0"/>
              <a:t>	2</a:t>
            </a:r>
            <a:r>
              <a:rPr lang="en-IN" sz="2400" b="1" dirty="0"/>
              <a:t>. Issue-specific security policies</a:t>
            </a:r>
            <a:br>
              <a:rPr lang="en-IN" sz="2400" b="1" dirty="0"/>
            </a:br>
            <a:r>
              <a:rPr lang="en-IN" sz="2400" b="1" dirty="0" smtClean="0"/>
              <a:t>	3</a:t>
            </a:r>
            <a:r>
              <a:rPr lang="en-IN" sz="2400" b="1" dirty="0"/>
              <a:t>. Systems-specific security policies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01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1907</Words>
  <Application>Microsoft Office PowerPoint</Application>
  <PresentationFormat>On-screen Show (4:3)</PresentationFormat>
  <Paragraphs>116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Unit V</vt:lpstr>
      <vt:lpstr>Syllabus</vt:lpstr>
      <vt:lpstr>Access Control</vt:lpstr>
      <vt:lpstr>Mandatory Access Control </vt:lpstr>
      <vt:lpstr>Nondiscretionary Access Control </vt:lpstr>
      <vt:lpstr>Discretionary Access Control</vt:lpstr>
      <vt:lpstr>Contd…</vt:lpstr>
      <vt:lpstr>Information Security Policies</vt:lpstr>
      <vt:lpstr>Contd…</vt:lpstr>
      <vt:lpstr>Enterprise Information Security Policies</vt:lpstr>
      <vt:lpstr>Issue Specific Security Policies</vt:lpstr>
      <vt:lpstr>Systems specific Security Policies</vt:lpstr>
      <vt:lpstr>Introduction to Security in Distributed Systems</vt:lpstr>
      <vt:lpstr>Threat of Distributed Systems  </vt:lpstr>
      <vt:lpstr>Distributed System Security Mechanism  </vt:lpstr>
      <vt:lpstr>Introduction to Database security</vt:lpstr>
      <vt:lpstr>Threats to the database  </vt:lpstr>
      <vt:lpstr>Contd…</vt:lpstr>
      <vt:lpstr>Database Security Models</vt:lpstr>
      <vt:lpstr>Authentication </vt:lpstr>
      <vt:lpstr>Authorization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V</dc:title>
  <dc:creator>Veerendra Shrivastava</dc:creator>
  <cp:lastModifiedBy>Veerendra Shrivastava</cp:lastModifiedBy>
  <cp:revision>19</cp:revision>
  <dcterms:created xsi:type="dcterms:W3CDTF">2006-08-16T00:00:00Z</dcterms:created>
  <dcterms:modified xsi:type="dcterms:W3CDTF">2020-08-30T05:29:34Z</dcterms:modified>
</cp:coreProperties>
</file>