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d100485c1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d100485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100485c1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d100485c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d100485c1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d100485c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d100485c1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d100485c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d100485c1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d100485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d100485c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d100485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22" name="Google Shape;22;p2"/>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1"/>
          <p:cNvSpPr txBox="1">
            <a:spLocks noGrp="1"/>
          </p:cNvSpPr>
          <p:nvPr>
            <p:ph type="body" idx="1"/>
          </p:nvPr>
        </p:nvSpPr>
        <p:spPr>
          <a:xfrm rot="5400000">
            <a:off x="2583180" y="85514"/>
            <a:ext cx="4023360" cy="7543801"/>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1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2"/>
          <p:cNvSpPr txBox="1">
            <a:spLocks noGrp="1"/>
          </p:cNvSpPr>
          <p:nvPr>
            <p:ph type="body" idx="1"/>
          </p:nvPr>
        </p:nvSpPr>
        <p:spPr>
          <a:xfrm rot="5400000">
            <a:off x="650302" y="393126"/>
            <a:ext cx="5757420" cy="5800725"/>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4"/>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37" name="Google Shape;37;p4"/>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5"/>
          <p:cNvSpPr txBox="1">
            <a:spLocks noGrp="1"/>
          </p:cNvSpPr>
          <p:nvPr>
            <p:ph type="body" idx="2"/>
          </p:nvPr>
        </p:nvSpPr>
        <p:spPr>
          <a:xfrm>
            <a:off x="4663440" y="1845736"/>
            <a:ext cx="3703320" cy="4023359"/>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6"/>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6"/>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6"/>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8"/>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3460237" y="731520"/>
            <a:ext cx="5009393"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9"/>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9"/>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a:ea typeface="Calibri"/>
                <a:cs typeface="Calibri"/>
                <a:sym typeface="Calibri"/>
              </a:defRPr>
            </a:lvl1pPr>
            <a:lvl2pPr marL="0" lvl="1" indent="0" algn="r">
              <a:spcBef>
                <a:spcPts val="0"/>
              </a:spcBef>
              <a:buNone/>
              <a:defRPr sz="1050" b="0" i="0" u="none" strike="noStrike" cap="none">
                <a:solidFill>
                  <a:schemeClr val="dk2"/>
                </a:solidFill>
                <a:latin typeface="Calibri"/>
                <a:ea typeface="Calibri"/>
                <a:cs typeface="Calibri"/>
                <a:sym typeface="Calibri"/>
              </a:defRPr>
            </a:lvl2pPr>
            <a:lvl3pPr marL="0" lvl="2" indent="0" algn="r">
              <a:spcBef>
                <a:spcPts val="0"/>
              </a:spcBef>
              <a:buNone/>
              <a:defRPr sz="1050" b="0" i="0" u="none" strike="noStrike" cap="none">
                <a:solidFill>
                  <a:schemeClr val="dk2"/>
                </a:solidFill>
                <a:latin typeface="Calibri"/>
                <a:ea typeface="Calibri"/>
                <a:cs typeface="Calibri"/>
                <a:sym typeface="Calibri"/>
              </a:defRPr>
            </a:lvl3pPr>
            <a:lvl4pPr marL="0" lvl="3" indent="0" algn="r">
              <a:spcBef>
                <a:spcPts val="0"/>
              </a:spcBef>
              <a:buNone/>
              <a:defRPr sz="1050" b="0" i="0" u="none" strike="noStrike" cap="none">
                <a:solidFill>
                  <a:schemeClr val="dk2"/>
                </a:solidFill>
                <a:latin typeface="Calibri"/>
                <a:ea typeface="Calibri"/>
                <a:cs typeface="Calibri"/>
                <a:sym typeface="Calibri"/>
              </a:defRPr>
            </a:lvl4pPr>
            <a:lvl5pPr marL="0" lvl="4" indent="0" algn="r">
              <a:spcBef>
                <a:spcPts val="0"/>
              </a:spcBef>
              <a:buNone/>
              <a:defRPr sz="1050" b="0" i="0" u="none" strike="noStrike" cap="none">
                <a:solidFill>
                  <a:schemeClr val="dk2"/>
                </a:solidFill>
                <a:latin typeface="Calibri"/>
                <a:ea typeface="Calibri"/>
                <a:cs typeface="Calibri"/>
                <a:sym typeface="Calibri"/>
              </a:defRPr>
            </a:lvl5pPr>
            <a:lvl6pPr marL="0" lvl="5" indent="0" algn="r">
              <a:spcBef>
                <a:spcPts val="0"/>
              </a:spcBef>
              <a:buNone/>
              <a:defRPr sz="1050" b="0" i="0" u="none" strike="noStrike" cap="none">
                <a:solidFill>
                  <a:schemeClr val="dk2"/>
                </a:solidFill>
                <a:latin typeface="Calibri"/>
                <a:ea typeface="Calibri"/>
                <a:cs typeface="Calibri"/>
                <a:sym typeface="Calibri"/>
              </a:defRPr>
            </a:lvl6pPr>
            <a:lvl7pPr marL="0" lvl="6" indent="0" algn="r">
              <a:spcBef>
                <a:spcPts val="0"/>
              </a:spcBef>
              <a:buNone/>
              <a:defRPr sz="1050" b="0" i="0" u="none" strike="noStrike" cap="none">
                <a:solidFill>
                  <a:schemeClr val="dk2"/>
                </a:solidFill>
                <a:latin typeface="Calibri"/>
                <a:ea typeface="Calibri"/>
                <a:cs typeface="Calibri"/>
                <a:sym typeface="Calibri"/>
              </a:defRPr>
            </a:lvl7pPr>
            <a:lvl8pPr marL="0" lvl="7" indent="0" algn="r">
              <a:spcBef>
                <a:spcPts val="0"/>
              </a:spcBef>
              <a:buNone/>
              <a:defRPr sz="1050" b="0" i="0" u="none" strike="noStrike" cap="none">
                <a:solidFill>
                  <a:schemeClr val="dk2"/>
                </a:solidFill>
                <a:latin typeface="Calibri"/>
                <a:ea typeface="Calibri"/>
                <a:cs typeface="Calibri"/>
                <a:sym typeface="Calibri"/>
              </a:defRPr>
            </a:lvl8pPr>
            <a:lvl9pPr marL="0" lvl="8" indent="0" algn="r">
              <a:spcBef>
                <a:spcPts val="0"/>
              </a:spcBef>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0"/>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0"/>
          <p:cNvSpPr>
            <a:spLocks noGrp="1"/>
          </p:cNvSpPr>
          <p:nvPr>
            <p:ph type="pic" idx="2"/>
          </p:nvPr>
        </p:nvSpPr>
        <p:spPr>
          <a:xfrm>
            <a:off x="12" y="0"/>
            <a:ext cx="9143989" cy="4915076"/>
          </a:xfrm>
          <a:prstGeom prst="rect">
            <a:avLst/>
          </a:prstGeom>
          <a:blipFill rotWithShape="1">
            <a:blip r:embed="rId2">
              <a:alphaModFix/>
            </a:blip>
            <a:stretch>
              <a:fillRect/>
            </a:stretch>
          </a:blipFill>
          <a:ln>
            <a:noFill/>
          </a:ln>
        </p:spPr>
        <p:txBody>
          <a:bodyPr spcFirstLastPara="1" wrap="square" lIns="457200" tIns="457200" rIns="0" bIns="45700" anchor="t" anchorCtr="0">
            <a:no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9" name="Google Shape;79;p10"/>
          <p:cNvSpPr txBox="1">
            <a:spLocks noGrp="1"/>
          </p:cNvSpPr>
          <p:nvPr>
            <p:ph type="body" idx="1"/>
          </p:nvPr>
        </p:nvSpPr>
        <p:spPr>
          <a:xfrm>
            <a:off x="822959" y="5907024"/>
            <a:ext cx="7589520" cy="59436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1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13" name="Google Shape;13;p1"/>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abstract/document/7747479"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sciencedirect.com/science/article/pii/S003132031300420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ctrTitle"/>
          </p:nvPr>
        </p:nvSpPr>
        <p:spPr>
          <a:xfrm>
            <a:off x="320925" y="461875"/>
            <a:ext cx="5934600" cy="11346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262626"/>
              </a:buClr>
              <a:buSzPts val="8000"/>
              <a:buFont typeface="Calibri"/>
              <a:buNone/>
            </a:pPr>
            <a:r>
              <a:rPr lang="en-IN" sz="4000" b="1"/>
              <a:t>Facial Emotion Recognition and Analysis</a:t>
            </a:r>
            <a:endParaRPr sz="4000" b="1"/>
          </a:p>
        </p:txBody>
      </p:sp>
      <p:pic>
        <p:nvPicPr>
          <p:cNvPr id="102" name="Google Shape;102;p13"/>
          <p:cNvPicPr preferRelativeResize="0"/>
          <p:nvPr/>
        </p:nvPicPr>
        <p:blipFill>
          <a:blip r:embed="rId3">
            <a:alphaModFix/>
          </a:blip>
          <a:stretch>
            <a:fillRect/>
          </a:stretch>
        </p:blipFill>
        <p:spPr>
          <a:xfrm>
            <a:off x="6679050" y="280387"/>
            <a:ext cx="2095500" cy="2057400"/>
          </a:xfrm>
          <a:prstGeom prst="rect">
            <a:avLst/>
          </a:prstGeom>
          <a:noFill/>
          <a:ln>
            <a:noFill/>
          </a:ln>
        </p:spPr>
      </p:pic>
      <p:sp>
        <p:nvSpPr>
          <p:cNvPr id="103" name="Google Shape;103;p13"/>
          <p:cNvSpPr txBox="1"/>
          <p:nvPr/>
        </p:nvSpPr>
        <p:spPr>
          <a:xfrm>
            <a:off x="743025" y="2158825"/>
            <a:ext cx="4608900" cy="23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a:latin typeface="Calibri"/>
                <a:ea typeface="Calibri"/>
                <a:cs typeface="Calibri"/>
                <a:sym typeface="Calibri"/>
              </a:rPr>
              <a:t>Team 35</a:t>
            </a:r>
            <a:endParaRPr sz="3000" b="1">
              <a:latin typeface="Calibri"/>
              <a:ea typeface="Calibri"/>
              <a:cs typeface="Calibri"/>
              <a:sym typeface="Calibri"/>
            </a:endParaRPr>
          </a:p>
          <a:p>
            <a:pPr marL="0" lvl="0" indent="0" algn="l" rtl="0">
              <a:spcBef>
                <a:spcPts val="0"/>
              </a:spcBef>
              <a:spcAft>
                <a:spcPts val="0"/>
              </a:spcAft>
              <a:buNone/>
            </a:pPr>
            <a:r>
              <a:rPr lang="en-IN" sz="2400">
                <a:latin typeface="Calibri"/>
                <a:ea typeface="Calibri"/>
                <a:cs typeface="Calibri"/>
                <a:sym typeface="Calibri"/>
              </a:rPr>
              <a:t>Sonal Dangi</a:t>
            </a:r>
            <a:endParaRPr sz="2400">
              <a:latin typeface="Calibri"/>
              <a:ea typeface="Calibri"/>
              <a:cs typeface="Calibri"/>
              <a:sym typeface="Calibri"/>
            </a:endParaRPr>
          </a:p>
          <a:p>
            <a:pPr marL="0" lvl="0" indent="0" algn="l" rtl="0">
              <a:spcBef>
                <a:spcPts val="0"/>
              </a:spcBef>
              <a:spcAft>
                <a:spcPts val="0"/>
              </a:spcAft>
              <a:buNone/>
            </a:pPr>
            <a:r>
              <a:rPr lang="en-IN" sz="2400">
                <a:latin typeface="Calibri"/>
                <a:ea typeface="Calibri"/>
                <a:cs typeface="Calibri"/>
                <a:sym typeface="Calibri"/>
              </a:rPr>
              <a:t>Shikhar Mahajan</a:t>
            </a:r>
            <a:endParaRPr sz="2400">
              <a:latin typeface="Calibri"/>
              <a:ea typeface="Calibri"/>
              <a:cs typeface="Calibri"/>
              <a:sym typeface="Calibri"/>
            </a:endParaRPr>
          </a:p>
          <a:p>
            <a:pPr marL="0" lvl="0" indent="0" algn="l" rtl="0">
              <a:spcBef>
                <a:spcPts val="0"/>
              </a:spcBef>
              <a:spcAft>
                <a:spcPts val="0"/>
              </a:spcAft>
              <a:buNone/>
            </a:pPr>
            <a:r>
              <a:rPr lang="en-IN" sz="2400">
                <a:latin typeface="Calibri"/>
                <a:ea typeface="Calibri"/>
                <a:cs typeface="Calibri"/>
                <a:sym typeface="Calibri"/>
              </a:rPr>
              <a:t>Jahanvi Sisodiya</a:t>
            </a:r>
            <a:endParaRPr sz="24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Model Description</a:t>
            </a:r>
            <a:endParaRPr/>
          </a:p>
        </p:txBody>
      </p:sp>
      <p:pic>
        <p:nvPicPr>
          <p:cNvPr id="156" name="Google Shape;156;p22"/>
          <p:cNvPicPr preferRelativeResize="0">
            <a:picLocks noGrp="1"/>
          </p:cNvPicPr>
          <p:nvPr>
            <p:ph type="body" idx="1"/>
          </p:nvPr>
        </p:nvPicPr>
        <p:blipFill rotWithShape="1">
          <a:blip r:embed="rId3">
            <a:alphaModFix/>
          </a:blip>
          <a:srcRect/>
          <a:stretch/>
        </p:blipFill>
        <p:spPr>
          <a:xfrm>
            <a:off x="917575" y="2219325"/>
            <a:ext cx="7353300" cy="32766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Test On real time data-Disgust Prediction </a:t>
            </a:r>
            <a:endParaRPr/>
          </a:p>
        </p:txBody>
      </p:sp>
      <p:pic>
        <p:nvPicPr>
          <p:cNvPr id="162" name="Google Shape;162;p23"/>
          <p:cNvPicPr preferRelativeResize="0">
            <a:picLocks noGrp="1"/>
          </p:cNvPicPr>
          <p:nvPr>
            <p:ph type="body" idx="1"/>
          </p:nvPr>
        </p:nvPicPr>
        <p:blipFill rotWithShape="1">
          <a:blip r:embed="rId3">
            <a:alphaModFix/>
          </a:blip>
          <a:srcRect/>
          <a:stretch/>
        </p:blipFill>
        <p:spPr>
          <a:xfrm>
            <a:off x="1018469" y="1846263"/>
            <a:ext cx="7151511" cy="40227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Happiness Prediction</a:t>
            </a:r>
            <a:endParaRPr/>
          </a:p>
        </p:txBody>
      </p:sp>
      <p:pic>
        <p:nvPicPr>
          <p:cNvPr id="168" name="Google Shape;168;p24"/>
          <p:cNvPicPr preferRelativeResize="0"/>
          <p:nvPr/>
        </p:nvPicPr>
        <p:blipFill rotWithShape="1">
          <a:blip r:embed="rId3">
            <a:alphaModFix/>
          </a:blip>
          <a:srcRect l="25581" t="19737" r="19203" b="12877"/>
          <a:stretch/>
        </p:blipFill>
        <p:spPr>
          <a:xfrm>
            <a:off x="600700" y="1812125"/>
            <a:ext cx="7543800" cy="4455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Angry Prediction</a:t>
            </a:r>
            <a:endParaRPr/>
          </a:p>
        </p:txBody>
      </p:sp>
      <p:pic>
        <p:nvPicPr>
          <p:cNvPr id="174" name="Google Shape;174;p25"/>
          <p:cNvPicPr preferRelativeResize="0">
            <a:picLocks noGrp="1"/>
          </p:cNvPicPr>
          <p:nvPr>
            <p:ph type="body" idx="1"/>
          </p:nvPr>
        </p:nvPicPr>
        <p:blipFill rotWithShape="1">
          <a:blip r:embed="rId3">
            <a:alphaModFix/>
          </a:blip>
          <a:srcRect/>
          <a:stretch/>
        </p:blipFill>
        <p:spPr>
          <a:xfrm>
            <a:off x="1018469" y="1846263"/>
            <a:ext cx="7151511" cy="402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a:t>Neutral Prediction</a:t>
            </a:r>
            <a:endParaRPr/>
          </a:p>
        </p:txBody>
      </p:sp>
      <p:pic>
        <p:nvPicPr>
          <p:cNvPr id="180" name="Google Shape;180;p26"/>
          <p:cNvPicPr preferRelativeResize="0"/>
          <p:nvPr/>
        </p:nvPicPr>
        <p:blipFill rotWithShape="1">
          <a:blip r:embed="rId3">
            <a:alphaModFix/>
          </a:blip>
          <a:srcRect l="25803" t="31399" r="20066" b="8228"/>
          <a:stretch/>
        </p:blipFill>
        <p:spPr>
          <a:xfrm>
            <a:off x="200225" y="1892200"/>
            <a:ext cx="8790275" cy="4575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a:t>Contempt Prediction</a:t>
            </a:r>
            <a:endParaRPr/>
          </a:p>
        </p:txBody>
      </p:sp>
      <p:pic>
        <p:nvPicPr>
          <p:cNvPr id="186" name="Google Shape;186;p27"/>
          <p:cNvPicPr preferRelativeResize="0"/>
          <p:nvPr/>
        </p:nvPicPr>
        <p:blipFill rotWithShape="1">
          <a:blip r:embed="rId3">
            <a:alphaModFix/>
          </a:blip>
          <a:srcRect l="26837" t="26670" r="21787"/>
          <a:stretch/>
        </p:blipFill>
        <p:spPr>
          <a:xfrm>
            <a:off x="350400" y="1852150"/>
            <a:ext cx="8059400" cy="4425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sz="3600"/>
              <a:t>Storing real time data in the dataset for improving model accuracy</a:t>
            </a:r>
            <a:endParaRPr sz="3600"/>
          </a:p>
        </p:txBody>
      </p:sp>
      <p:pic>
        <p:nvPicPr>
          <p:cNvPr id="192" name="Google Shape;192;p28"/>
          <p:cNvPicPr preferRelativeResize="0"/>
          <p:nvPr/>
        </p:nvPicPr>
        <p:blipFill rotWithShape="1">
          <a:blip r:embed="rId3">
            <a:alphaModFix/>
          </a:blip>
          <a:srcRect l="25809" t="20445" r="19522"/>
          <a:stretch/>
        </p:blipFill>
        <p:spPr>
          <a:xfrm>
            <a:off x="300350" y="1902225"/>
            <a:ext cx="8710149" cy="4755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Problems Faced</a:t>
            </a:r>
            <a:endParaRPr/>
          </a:p>
        </p:txBody>
      </p:sp>
      <p:sp>
        <p:nvSpPr>
          <p:cNvPr id="198" name="Google Shape;198;p29"/>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457200" lvl="0" indent="-342900" algn="l" rtl="0">
              <a:lnSpc>
                <a:spcPct val="90000"/>
              </a:lnSpc>
              <a:spcBef>
                <a:spcPts val="0"/>
              </a:spcBef>
              <a:spcAft>
                <a:spcPts val="0"/>
              </a:spcAft>
              <a:buSzPts val="1800"/>
              <a:buChar char="●"/>
            </a:pPr>
            <a:r>
              <a:rPr lang="en-IN"/>
              <a:t>The dataset used was biased with one class i.e., 60% data belonged to single class and the rest of the 40% data belonged to another 7 classes.</a:t>
            </a:r>
            <a:endParaRPr/>
          </a:p>
          <a:p>
            <a:pPr marL="91440" lvl="0" indent="-91440" algn="l" rtl="0">
              <a:lnSpc>
                <a:spcPct val="90000"/>
              </a:lnSpc>
              <a:spcBef>
                <a:spcPts val="1400"/>
              </a:spcBef>
              <a:spcAft>
                <a:spcPts val="0"/>
              </a:spcAft>
              <a:buSzPts val="2000"/>
              <a:buNone/>
            </a:pPr>
            <a:endParaRPr/>
          </a:p>
          <a:p>
            <a:pPr marL="457200" lvl="0" indent="-342900" algn="l" rtl="0">
              <a:lnSpc>
                <a:spcPct val="90000"/>
              </a:lnSpc>
              <a:spcBef>
                <a:spcPts val="1400"/>
              </a:spcBef>
              <a:spcAft>
                <a:spcPts val="0"/>
              </a:spcAft>
              <a:buSzPts val="1800"/>
              <a:buChar char="●"/>
            </a:pPr>
            <a:r>
              <a:rPr lang="en-IN"/>
              <a:t>Facial feature detection with open-cv had low accuracy.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Future Prospective</a:t>
            </a:r>
            <a:endParaRPr/>
          </a:p>
        </p:txBody>
      </p:sp>
      <p:sp>
        <p:nvSpPr>
          <p:cNvPr id="204" name="Google Shape;204;p30"/>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914400" lvl="0" indent="-342900" algn="l" rtl="0">
              <a:lnSpc>
                <a:spcPct val="90000"/>
              </a:lnSpc>
              <a:spcBef>
                <a:spcPts val="0"/>
              </a:spcBef>
              <a:spcAft>
                <a:spcPts val="0"/>
              </a:spcAft>
              <a:buSzPts val="1800"/>
              <a:buChar char="●"/>
            </a:pPr>
            <a:r>
              <a:rPr lang="en-IN"/>
              <a:t>Using geometrical features and appearance features and SOM based classification, we can more precisely classify the facial emotions.</a:t>
            </a:r>
            <a:endParaRPr/>
          </a:p>
          <a:p>
            <a:pPr marL="457200" lvl="0" indent="0" algn="l" rtl="0">
              <a:lnSpc>
                <a:spcPct val="90000"/>
              </a:lnSpc>
              <a:spcBef>
                <a:spcPts val="0"/>
              </a:spcBef>
              <a:spcAft>
                <a:spcPts val="0"/>
              </a:spcAft>
              <a:buNone/>
            </a:pPr>
            <a:endParaRPr/>
          </a:p>
          <a:p>
            <a:pPr marL="914400" lvl="0" indent="-342900" algn="l" rtl="0">
              <a:lnSpc>
                <a:spcPct val="90000"/>
              </a:lnSpc>
              <a:spcBef>
                <a:spcPts val="1400"/>
              </a:spcBef>
              <a:spcAft>
                <a:spcPts val="0"/>
              </a:spcAft>
              <a:buSzPts val="1800"/>
              <a:buChar char="●"/>
            </a:pPr>
            <a:r>
              <a:rPr lang="en-IN"/>
              <a:t>Video surveillance</a:t>
            </a:r>
            <a:endParaRPr/>
          </a:p>
          <a:p>
            <a:pPr marL="457200" lvl="0" indent="0" algn="l" rtl="0">
              <a:lnSpc>
                <a:spcPct val="90000"/>
              </a:lnSpc>
              <a:spcBef>
                <a:spcPts val="14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Reference</a:t>
            </a:r>
            <a:endParaRPr/>
          </a:p>
        </p:txBody>
      </p:sp>
      <p:sp>
        <p:nvSpPr>
          <p:cNvPr id="210" name="Google Shape;210;p31"/>
          <p:cNvSpPr txBox="1">
            <a:spLocks noGrp="1"/>
          </p:cNvSpPr>
          <p:nvPr>
            <p:ph type="body" idx="1"/>
          </p:nvPr>
        </p:nvSpPr>
        <p:spPr>
          <a:xfrm>
            <a:off x="457200" y="2071678"/>
            <a:ext cx="8229600" cy="4643470"/>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en-IN" u="sng">
                <a:solidFill>
                  <a:schemeClr val="hlink"/>
                </a:solidFill>
                <a:hlinkClick r:id="rId3"/>
              </a:rPr>
              <a:t>https://ieeexplore.ieee.org/abstract/document/7747479</a:t>
            </a:r>
            <a:endParaRPr/>
          </a:p>
          <a:p>
            <a:pPr marL="91440" lvl="0" indent="-91440" algn="l" rtl="0">
              <a:lnSpc>
                <a:spcPct val="90000"/>
              </a:lnSpc>
              <a:spcBef>
                <a:spcPts val="1400"/>
              </a:spcBef>
              <a:spcAft>
                <a:spcPts val="0"/>
              </a:spcAft>
              <a:buSzPts val="2000"/>
              <a:buNone/>
            </a:pPr>
            <a:endParaRPr u="sng">
              <a:solidFill>
                <a:schemeClr val="hlink"/>
              </a:solidFill>
              <a:hlinkClick r:id="rId4"/>
            </a:endParaRPr>
          </a:p>
          <a:p>
            <a:pPr marL="91440" lvl="0" indent="-127000" algn="l" rtl="0">
              <a:lnSpc>
                <a:spcPct val="90000"/>
              </a:lnSpc>
              <a:spcBef>
                <a:spcPts val="1400"/>
              </a:spcBef>
              <a:spcAft>
                <a:spcPts val="0"/>
              </a:spcAft>
              <a:buSzPts val="2000"/>
              <a:buChar char=" "/>
            </a:pPr>
            <a:r>
              <a:rPr lang="en-IN" u="sng">
                <a:solidFill>
                  <a:schemeClr val="hlink"/>
                </a:solidFill>
                <a:hlinkClick r:id="rId4"/>
              </a:rPr>
              <a:t>https://www.sciencedirect.com/science/article/pii/S0031320313004202</a:t>
            </a:r>
            <a:endParaRPr>
              <a:solidFill>
                <a:schemeClr val="accent4"/>
              </a:solidFill>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Introduction</a:t>
            </a:r>
            <a:endParaRPr/>
          </a:p>
        </p:txBody>
      </p:sp>
      <p:sp>
        <p:nvSpPr>
          <p:cNvPr id="109" name="Google Shape;109;p14"/>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0" lvl="0" indent="0" algn="l" rtl="0">
              <a:spcBef>
                <a:spcPts val="1200"/>
              </a:spcBef>
              <a:spcAft>
                <a:spcPts val="200"/>
              </a:spcAft>
              <a:buNone/>
            </a:pPr>
            <a:r>
              <a:rPr lang="en-IN" sz="2800" b="1">
                <a:solidFill>
                  <a:srgbClr val="222222"/>
                </a:solidFill>
                <a:highlight>
                  <a:srgbClr val="FFFFFF"/>
                </a:highlight>
                <a:latin typeface="Arial"/>
                <a:ea typeface="Arial"/>
                <a:cs typeface="Arial"/>
                <a:sym typeface="Arial"/>
              </a:rPr>
              <a:t>Emotion recognition</a:t>
            </a:r>
            <a:r>
              <a:rPr lang="en-IN" sz="2800">
                <a:solidFill>
                  <a:srgbClr val="222222"/>
                </a:solidFill>
                <a:highlight>
                  <a:srgbClr val="FFFFFF"/>
                </a:highlight>
                <a:latin typeface="Arial"/>
                <a:ea typeface="Arial"/>
                <a:cs typeface="Arial"/>
                <a:sym typeface="Arial"/>
              </a:rPr>
              <a:t> is the process of identifying human emotion, most typically from facial expression as well as from verbal expressions. This is both something that humans do automatically but computational methodologies have also been developed.</a:t>
            </a:r>
            <a:endParaRPr sz="2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357158" y="2714620"/>
            <a:ext cx="8229600" cy="11430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3F3F3F"/>
              </a:buClr>
              <a:buSzPts val="4800"/>
              <a:buFont typeface="Calibri"/>
              <a:buNone/>
            </a:pPr>
            <a:r>
              <a:rPr lang="en-I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a:t>Why Emotion Recognition?</a:t>
            </a:r>
            <a:endParaRPr/>
          </a:p>
        </p:txBody>
      </p:sp>
      <p:sp>
        <p:nvSpPr>
          <p:cNvPr id="115" name="Google Shape;115;p15"/>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Autofit/>
          </a:bodyPr>
          <a:lstStyle/>
          <a:p>
            <a:pPr marL="91440" lvl="0" indent="-91440" algn="just" rtl="0">
              <a:spcBef>
                <a:spcPts val="1400"/>
              </a:spcBef>
              <a:spcAft>
                <a:spcPts val="0"/>
              </a:spcAft>
              <a:buClr>
                <a:schemeClr val="dk1"/>
              </a:buClr>
              <a:buSzPts val="2000"/>
              <a:buFont typeface="Arial"/>
              <a:buNone/>
            </a:pPr>
            <a:r>
              <a:rPr lang="en-IN" sz="2400">
                <a:latin typeface="Times New Roman"/>
                <a:ea typeface="Times New Roman"/>
                <a:cs typeface="Times New Roman"/>
                <a:sym typeface="Times New Roman"/>
              </a:rPr>
              <a:t> The study of Mehrabian stated that to understand emotion or intention of a person, 55% of the information are conveyed through facial expressions alone, 38% through vocal cues, and the remaining 7% via verbal cues. This encourages the researchers to explore deeply in the area of facial expressions recognition and analysis (FERA). Ekman </a:t>
            </a:r>
            <a:r>
              <a:rPr lang="en-IN" sz="2400" i="1">
                <a:latin typeface="Times New Roman"/>
                <a:ea typeface="Times New Roman"/>
                <a:cs typeface="Times New Roman"/>
                <a:sym typeface="Times New Roman"/>
              </a:rPr>
              <a:t>et al. asserted after extensive study.</a:t>
            </a:r>
            <a:endParaRPr sz="2400">
              <a:latin typeface="Times New Roman"/>
              <a:ea typeface="Times New Roman"/>
              <a:cs typeface="Times New Roman"/>
              <a:sym typeface="Times New Roman"/>
            </a:endParaRPr>
          </a:p>
          <a:p>
            <a:pPr marL="0" lvl="0" indent="0" algn="l" rtl="0">
              <a:spcBef>
                <a:spcPts val="1200"/>
              </a:spcBef>
              <a:spcAft>
                <a:spcPts val="20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a:t>Applications of Emotion Recognition</a:t>
            </a:r>
            <a:endParaRPr/>
          </a:p>
        </p:txBody>
      </p:sp>
      <p:pic>
        <p:nvPicPr>
          <p:cNvPr id="121" name="Google Shape;121;p16"/>
          <p:cNvPicPr preferRelativeResize="0"/>
          <p:nvPr/>
        </p:nvPicPr>
        <p:blipFill>
          <a:blip r:embed="rId3">
            <a:alphaModFix/>
          </a:blip>
          <a:stretch>
            <a:fillRect/>
          </a:stretch>
        </p:blipFill>
        <p:spPr>
          <a:xfrm>
            <a:off x="1179025" y="1785713"/>
            <a:ext cx="6076950" cy="34194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827584" y="188640"/>
            <a:ext cx="6845384" cy="119818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6000"/>
              <a:buFont typeface="Calibri"/>
              <a:buNone/>
            </a:pPr>
            <a:r>
              <a:rPr lang="en-IN" sz="6000"/>
              <a:t>DataSet Used</a:t>
            </a:r>
            <a:endParaRPr/>
          </a:p>
        </p:txBody>
      </p:sp>
      <p:sp>
        <p:nvSpPr>
          <p:cNvPr id="127" name="Google Shape;127;p17"/>
          <p:cNvSpPr txBox="1">
            <a:spLocks noGrp="1"/>
          </p:cNvSpPr>
          <p:nvPr>
            <p:ph type="body" idx="1"/>
          </p:nvPr>
        </p:nvSpPr>
        <p:spPr>
          <a:xfrm>
            <a:off x="827584" y="1916832"/>
            <a:ext cx="6734552" cy="4449130"/>
          </a:xfrm>
          <a:prstGeom prst="rect">
            <a:avLst/>
          </a:prstGeom>
          <a:noFill/>
          <a:ln>
            <a:noFill/>
          </a:ln>
        </p:spPr>
        <p:txBody>
          <a:bodyPr spcFirstLastPara="1" wrap="square" lIns="0" tIns="45700" rIns="0" bIns="45700" anchor="t" anchorCtr="0">
            <a:noAutofit/>
          </a:bodyPr>
          <a:lstStyle/>
          <a:p>
            <a:pPr marL="91440" lvl="0" indent="-91440" algn="l" rtl="0">
              <a:lnSpc>
                <a:spcPct val="90000"/>
              </a:lnSpc>
              <a:spcBef>
                <a:spcPts val="0"/>
              </a:spcBef>
              <a:spcAft>
                <a:spcPts val="0"/>
              </a:spcAft>
              <a:buSzPts val="4400"/>
              <a:buNone/>
            </a:pPr>
            <a:r>
              <a:rPr lang="en-IN" sz="4400">
                <a:latin typeface="Times New Roman"/>
                <a:ea typeface="Times New Roman"/>
                <a:cs typeface="Times New Roman"/>
                <a:sym typeface="Times New Roman"/>
              </a:rPr>
              <a:t>COHN-KANADE -- </a:t>
            </a:r>
            <a:r>
              <a:rPr lang="en-IN" sz="4400">
                <a:solidFill>
                  <a:srgbClr val="724108"/>
                </a:solidFill>
                <a:latin typeface="Times New Roman"/>
                <a:ea typeface="Times New Roman"/>
                <a:cs typeface="Times New Roman"/>
                <a:sym typeface="Times New Roman"/>
              </a:rPr>
              <a:t>CK+</a:t>
            </a:r>
            <a:endParaRPr/>
          </a:p>
          <a:p>
            <a:pPr marL="91440" lvl="0" indent="-91440" algn="l" rtl="0">
              <a:lnSpc>
                <a:spcPct val="90000"/>
              </a:lnSpc>
              <a:spcBef>
                <a:spcPts val="1400"/>
              </a:spcBef>
              <a:spcAft>
                <a:spcPts val="0"/>
              </a:spcAft>
              <a:buSzPts val="2000"/>
              <a:buNone/>
            </a:pPr>
            <a:r>
              <a:rPr lang="en-IN">
                <a:latin typeface="Times New Roman"/>
                <a:ea typeface="Times New Roman"/>
                <a:cs typeface="Times New Roman"/>
                <a:sym typeface="Times New Roman"/>
              </a:rPr>
              <a:t>Facial emotions has been classified into 8 classes :</a:t>
            </a:r>
            <a:endParaRPr/>
          </a:p>
          <a:p>
            <a:pPr marL="566928" lvl="0" indent="-457200" algn="l" rtl="0">
              <a:lnSpc>
                <a:spcPct val="90000"/>
              </a:lnSpc>
              <a:spcBef>
                <a:spcPts val="1400"/>
              </a:spcBef>
              <a:spcAft>
                <a:spcPts val="0"/>
              </a:spcAft>
              <a:buSzPts val="2000"/>
              <a:buNone/>
            </a:pPr>
            <a:endParaRPr>
              <a:latin typeface="Times New Roman"/>
              <a:ea typeface="Times New Roman"/>
              <a:cs typeface="Times New Roman"/>
              <a:sym typeface="Times New Roman"/>
            </a:endParaRPr>
          </a:p>
          <a:p>
            <a:pPr marL="566928" lvl="0" indent="-457200" algn="l" rtl="0">
              <a:lnSpc>
                <a:spcPct val="90000"/>
              </a:lnSpc>
              <a:spcBef>
                <a:spcPts val="1400"/>
              </a:spcBef>
              <a:spcAft>
                <a:spcPts val="0"/>
              </a:spcAft>
              <a:buSzPts val="2000"/>
              <a:buNone/>
            </a:pPr>
            <a:r>
              <a:rPr lang="en-IN">
                <a:latin typeface="Times New Roman"/>
                <a:ea typeface="Times New Roman"/>
                <a:cs typeface="Times New Roman"/>
                <a:sym typeface="Times New Roman"/>
              </a:rPr>
              <a:t>1. Neutral                          6. Surprise                  </a:t>
            </a:r>
            <a:endParaRPr/>
          </a:p>
          <a:p>
            <a:pPr marL="91440" lvl="0" indent="-91440" algn="l" rtl="0">
              <a:lnSpc>
                <a:spcPct val="90000"/>
              </a:lnSpc>
              <a:spcBef>
                <a:spcPts val="1400"/>
              </a:spcBef>
              <a:spcAft>
                <a:spcPts val="0"/>
              </a:spcAft>
              <a:buSzPts val="2000"/>
              <a:buNone/>
            </a:pPr>
            <a:r>
              <a:rPr lang="en-IN">
                <a:latin typeface="Times New Roman"/>
                <a:ea typeface="Times New Roman"/>
                <a:cs typeface="Times New Roman"/>
                <a:sym typeface="Times New Roman"/>
              </a:rPr>
              <a:t> 2. Happiness                      7. Contempt</a:t>
            </a:r>
            <a:endParaRPr/>
          </a:p>
          <a:p>
            <a:pPr marL="91440" lvl="0" indent="-91440" algn="l" rtl="0">
              <a:lnSpc>
                <a:spcPct val="90000"/>
              </a:lnSpc>
              <a:spcBef>
                <a:spcPts val="1400"/>
              </a:spcBef>
              <a:spcAft>
                <a:spcPts val="0"/>
              </a:spcAft>
              <a:buSzPts val="2000"/>
              <a:buNone/>
            </a:pPr>
            <a:r>
              <a:rPr lang="en-IN">
                <a:latin typeface="Times New Roman"/>
                <a:ea typeface="Times New Roman"/>
                <a:cs typeface="Times New Roman"/>
                <a:sym typeface="Times New Roman"/>
              </a:rPr>
              <a:t> 3. Sad                                 8. Angry</a:t>
            </a:r>
            <a:endParaRPr/>
          </a:p>
          <a:p>
            <a:pPr marL="91440" lvl="0" indent="-91440" algn="l" rtl="0">
              <a:lnSpc>
                <a:spcPct val="90000"/>
              </a:lnSpc>
              <a:spcBef>
                <a:spcPts val="1400"/>
              </a:spcBef>
              <a:spcAft>
                <a:spcPts val="0"/>
              </a:spcAft>
              <a:buSzPts val="2000"/>
              <a:buNone/>
            </a:pPr>
            <a:r>
              <a:rPr lang="en-IN">
                <a:latin typeface="Times New Roman"/>
                <a:ea typeface="Times New Roman"/>
                <a:cs typeface="Times New Roman"/>
                <a:sym typeface="Times New Roman"/>
              </a:rPr>
              <a:t> 4. Fear</a:t>
            </a:r>
            <a:endParaRPr/>
          </a:p>
          <a:p>
            <a:pPr marL="91440" lvl="0" indent="-91440" algn="l" rtl="0">
              <a:lnSpc>
                <a:spcPct val="90000"/>
              </a:lnSpc>
              <a:spcBef>
                <a:spcPts val="1400"/>
              </a:spcBef>
              <a:spcAft>
                <a:spcPts val="0"/>
              </a:spcAft>
              <a:buSzPts val="2000"/>
              <a:buNone/>
            </a:pPr>
            <a:r>
              <a:rPr lang="en-IN">
                <a:latin typeface="Times New Roman"/>
                <a:ea typeface="Times New Roman"/>
                <a:cs typeface="Times New Roman"/>
                <a:sym typeface="Times New Roman"/>
              </a:rPr>
              <a:t> 5. Disgust</a:t>
            </a:r>
            <a:endParaRPr/>
          </a:p>
          <a:p>
            <a:pPr marL="91440" lvl="0" indent="-91440" algn="l" rtl="0">
              <a:lnSpc>
                <a:spcPct val="90000"/>
              </a:lnSpc>
              <a:spcBef>
                <a:spcPts val="1400"/>
              </a:spcBef>
              <a:spcAft>
                <a:spcPts val="0"/>
              </a:spcAft>
              <a:buSzPts val="4400"/>
              <a:buNone/>
            </a:pPr>
            <a:endParaRPr sz="4400">
              <a:solidFill>
                <a:srgbClr val="724108"/>
              </a:solidFill>
              <a:latin typeface="Times New Roman"/>
              <a:ea typeface="Times New Roman"/>
              <a:cs typeface="Times New Roman"/>
              <a:sym typeface="Times New Roman"/>
            </a:endParaRPr>
          </a:p>
          <a:p>
            <a:pPr marL="91440" lvl="0" indent="-91440" algn="l" rtl="0">
              <a:lnSpc>
                <a:spcPct val="90000"/>
              </a:lnSpc>
              <a:spcBef>
                <a:spcPts val="1400"/>
              </a:spcBef>
              <a:spcAft>
                <a:spcPts val="0"/>
              </a:spcAft>
              <a:buSzPts val="4400"/>
              <a:buNone/>
            </a:pPr>
            <a:endParaRPr sz="4400">
              <a:solidFill>
                <a:srgbClr val="724108"/>
              </a:solidFill>
              <a:latin typeface="Times New Roman"/>
              <a:ea typeface="Times New Roman"/>
              <a:cs typeface="Times New Roman"/>
              <a:sym typeface="Times New Roman"/>
            </a:endParaRPr>
          </a:p>
          <a:p>
            <a:pPr marL="91440" lvl="0" indent="-91440" algn="l" rtl="0">
              <a:lnSpc>
                <a:spcPct val="90000"/>
              </a:lnSpc>
              <a:spcBef>
                <a:spcPts val="1400"/>
              </a:spcBef>
              <a:spcAft>
                <a:spcPts val="0"/>
              </a:spcAft>
              <a:buSzPts val="4000"/>
              <a:buNone/>
            </a:pPr>
            <a:endParaRPr sz="4000">
              <a:solidFill>
                <a:srgbClr val="724108"/>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18" descr="download.jpg"/>
          <p:cNvPicPr preferRelativeResize="0"/>
          <p:nvPr/>
        </p:nvPicPr>
        <p:blipFill rotWithShape="1">
          <a:blip r:embed="rId3">
            <a:alphaModFix/>
          </a:blip>
          <a:srcRect/>
          <a:stretch/>
        </p:blipFill>
        <p:spPr>
          <a:xfrm>
            <a:off x="785786" y="1428736"/>
            <a:ext cx="7286675" cy="4000527"/>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a:t>FER2013</a:t>
            </a:r>
            <a:endParaRPr/>
          </a:p>
        </p:txBody>
      </p:sp>
      <p:sp>
        <p:nvSpPr>
          <p:cNvPr id="138" name="Google Shape;138;p19"/>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IN"/>
              <a:t>Emotions classified into 7 classes</a:t>
            </a:r>
            <a:endParaRPr/>
          </a:p>
          <a:p>
            <a:pPr marL="0" lvl="0" indent="0" algn="l" rtl="0">
              <a:spcBef>
                <a:spcPts val="1200"/>
              </a:spcBef>
              <a:spcAft>
                <a:spcPts val="0"/>
              </a:spcAft>
              <a:buNone/>
            </a:pPr>
            <a:r>
              <a:rPr lang="en-IN"/>
              <a:t>1.Happy</a:t>
            </a:r>
            <a:endParaRPr/>
          </a:p>
          <a:p>
            <a:pPr marL="0" lvl="0" indent="0" algn="l" rtl="0">
              <a:spcBef>
                <a:spcPts val="1200"/>
              </a:spcBef>
              <a:spcAft>
                <a:spcPts val="0"/>
              </a:spcAft>
              <a:buNone/>
            </a:pPr>
            <a:r>
              <a:rPr lang="en-IN"/>
              <a:t>2.Angry</a:t>
            </a:r>
            <a:endParaRPr/>
          </a:p>
          <a:p>
            <a:pPr marL="0" lvl="0" indent="0" algn="l" rtl="0">
              <a:spcBef>
                <a:spcPts val="1200"/>
              </a:spcBef>
              <a:spcAft>
                <a:spcPts val="0"/>
              </a:spcAft>
              <a:buNone/>
            </a:pPr>
            <a:r>
              <a:rPr lang="en-IN"/>
              <a:t>3.Disgust</a:t>
            </a:r>
            <a:endParaRPr/>
          </a:p>
          <a:p>
            <a:pPr marL="0" lvl="0" indent="0" algn="l" rtl="0">
              <a:spcBef>
                <a:spcPts val="1200"/>
              </a:spcBef>
              <a:spcAft>
                <a:spcPts val="0"/>
              </a:spcAft>
              <a:buNone/>
            </a:pPr>
            <a:r>
              <a:rPr lang="en-IN"/>
              <a:t>4.Fear</a:t>
            </a:r>
            <a:endParaRPr/>
          </a:p>
          <a:p>
            <a:pPr marL="0" lvl="0" indent="0" algn="l" rtl="0">
              <a:spcBef>
                <a:spcPts val="1200"/>
              </a:spcBef>
              <a:spcAft>
                <a:spcPts val="0"/>
              </a:spcAft>
              <a:buNone/>
            </a:pPr>
            <a:r>
              <a:rPr lang="en-IN"/>
              <a:t>5.Sad</a:t>
            </a:r>
            <a:endParaRPr/>
          </a:p>
          <a:p>
            <a:pPr marL="0" lvl="0" indent="0" algn="l" rtl="0">
              <a:spcBef>
                <a:spcPts val="1200"/>
              </a:spcBef>
              <a:spcAft>
                <a:spcPts val="0"/>
              </a:spcAft>
              <a:buNone/>
            </a:pPr>
            <a:r>
              <a:rPr lang="en-IN"/>
              <a:t>6.Surprise</a:t>
            </a:r>
            <a:endParaRPr/>
          </a:p>
          <a:p>
            <a:pPr marL="0" lvl="0" indent="0" algn="l" rtl="0">
              <a:spcBef>
                <a:spcPts val="1200"/>
              </a:spcBef>
              <a:spcAft>
                <a:spcPts val="0"/>
              </a:spcAft>
              <a:buNone/>
            </a:pPr>
            <a:r>
              <a:rPr lang="en-IN"/>
              <a:t>7. Neutral</a:t>
            </a:r>
            <a:endParaRPr/>
          </a:p>
          <a:p>
            <a:pPr marL="0" lvl="0" indent="0" algn="l" rtl="0">
              <a:spcBef>
                <a:spcPts val="1200"/>
              </a:spcBef>
              <a:spcAft>
                <a:spcPts val="20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Libraries Used</a:t>
            </a:r>
            <a:endParaRPr/>
          </a:p>
        </p:txBody>
      </p:sp>
      <p:sp>
        <p:nvSpPr>
          <p:cNvPr id="144" name="Google Shape;144;p20"/>
          <p:cNvSpPr txBox="1">
            <a:spLocks noGrp="1"/>
          </p:cNvSpPr>
          <p:nvPr>
            <p:ph type="body" idx="1"/>
          </p:nvPr>
        </p:nvSpPr>
        <p:spPr>
          <a:xfrm>
            <a:off x="428596" y="2285992"/>
            <a:ext cx="8229600" cy="4389120"/>
          </a:xfrm>
          <a:prstGeom prst="rect">
            <a:avLst/>
          </a:prstGeom>
          <a:noFill/>
          <a:ln>
            <a:noFill/>
          </a:ln>
        </p:spPr>
        <p:txBody>
          <a:bodyPr spcFirstLastPara="1" wrap="square" lIns="0" tIns="45700" rIns="0" bIns="45700" anchor="t" anchorCtr="0">
            <a:noAutofit/>
          </a:bodyPr>
          <a:lstStyle/>
          <a:p>
            <a:pPr marL="91440" lvl="0" indent="-152400" algn="l" rtl="0">
              <a:lnSpc>
                <a:spcPct val="90000"/>
              </a:lnSpc>
              <a:spcBef>
                <a:spcPts val="0"/>
              </a:spcBef>
              <a:spcAft>
                <a:spcPts val="0"/>
              </a:spcAft>
              <a:buSzPts val="2400"/>
              <a:buChar char=" "/>
            </a:pPr>
            <a:r>
              <a:rPr lang="en-IN" sz="2400"/>
              <a:t>Open CV</a:t>
            </a:r>
            <a:endParaRPr sz="2400"/>
          </a:p>
          <a:p>
            <a:pPr marL="91440" lvl="0" indent="-152400" algn="l" rtl="0">
              <a:lnSpc>
                <a:spcPct val="90000"/>
              </a:lnSpc>
              <a:spcBef>
                <a:spcPts val="1400"/>
              </a:spcBef>
              <a:spcAft>
                <a:spcPts val="0"/>
              </a:spcAft>
              <a:buSzPts val="2400"/>
              <a:buChar char=" "/>
            </a:pPr>
            <a:r>
              <a:rPr lang="en-IN" sz="2400"/>
              <a:t>Glob</a:t>
            </a:r>
            <a:endParaRPr sz="2400"/>
          </a:p>
          <a:p>
            <a:pPr marL="91440" lvl="0" indent="-152400" algn="l" rtl="0">
              <a:lnSpc>
                <a:spcPct val="90000"/>
              </a:lnSpc>
              <a:spcBef>
                <a:spcPts val="1400"/>
              </a:spcBef>
              <a:spcAft>
                <a:spcPts val="0"/>
              </a:spcAft>
              <a:buSzPts val="2400"/>
              <a:buChar char=" "/>
            </a:pPr>
            <a:r>
              <a:rPr lang="en-IN" sz="2400"/>
              <a:t>Keras</a:t>
            </a:r>
            <a:endParaRPr sz="2400"/>
          </a:p>
          <a:p>
            <a:pPr marL="91440" lvl="0" indent="-152400" algn="l" rtl="0">
              <a:lnSpc>
                <a:spcPct val="90000"/>
              </a:lnSpc>
              <a:spcBef>
                <a:spcPts val="1400"/>
              </a:spcBef>
              <a:spcAft>
                <a:spcPts val="0"/>
              </a:spcAft>
              <a:buSzPts val="2400"/>
              <a:buChar char=" "/>
            </a:pPr>
            <a:r>
              <a:rPr lang="en-IN" sz="2400"/>
              <a:t>Sklearn</a:t>
            </a:r>
            <a:endParaRPr sz="2400"/>
          </a:p>
          <a:p>
            <a:pPr marL="91440" lvl="0" indent="-152400" algn="l" rtl="0">
              <a:lnSpc>
                <a:spcPct val="90000"/>
              </a:lnSpc>
              <a:spcBef>
                <a:spcPts val="1400"/>
              </a:spcBef>
              <a:spcAft>
                <a:spcPts val="0"/>
              </a:spcAft>
              <a:buSzPts val="2400"/>
              <a:buChar char=" "/>
            </a:pPr>
            <a:r>
              <a:rPr lang="en-IN" sz="2400"/>
              <a:t>Imbalanced Learn</a:t>
            </a:r>
            <a:endParaRPr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CNN model</a:t>
            </a:r>
            <a:endParaRPr/>
          </a:p>
        </p:txBody>
      </p:sp>
      <p:sp>
        <p:nvSpPr>
          <p:cNvPr id="150" name="Google Shape;150;p2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91440" lvl="0" indent="0" algn="l" rtl="0">
              <a:lnSpc>
                <a:spcPct val="90000"/>
              </a:lnSpc>
              <a:spcBef>
                <a:spcPts val="0"/>
              </a:spcBef>
              <a:spcAft>
                <a:spcPts val="0"/>
              </a:spcAft>
              <a:buSzPts val="2000"/>
              <a:buNone/>
            </a:pPr>
            <a:endParaRPr/>
          </a:p>
          <a:p>
            <a:pPr marL="91440" lvl="0" indent="-127000" algn="l" rtl="0">
              <a:lnSpc>
                <a:spcPct val="90000"/>
              </a:lnSpc>
              <a:spcBef>
                <a:spcPts val="1400"/>
              </a:spcBef>
              <a:spcAft>
                <a:spcPts val="0"/>
              </a:spcAft>
              <a:buSzPts val="2000"/>
              <a:buChar char=" "/>
            </a:pPr>
            <a:r>
              <a:rPr lang="en-IN" b="1"/>
              <a:t>Convolutional Neural Network (ConvNet/CNN)</a:t>
            </a:r>
            <a:r>
              <a:rPr lang="en-IN"/>
              <a:t>  can take in an input image, assign importance (learnable weights and biases) to various aspects/objects in the image and be able to differentiate one from the other. </a:t>
            </a:r>
            <a:endParaRPr/>
          </a:p>
          <a:p>
            <a:pPr marL="91440" lvl="0" indent="0" algn="l" rtl="0">
              <a:lnSpc>
                <a:spcPct val="90000"/>
              </a:lnSpc>
              <a:spcBef>
                <a:spcPts val="1400"/>
              </a:spcBef>
              <a:spcAft>
                <a:spcPts val="0"/>
              </a:spcAft>
              <a:buSzPts val="2000"/>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308</Words>
  <PresentationFormat>On-screen Show (4:3)</PresentationFormat>
  <Paragraphs>58</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Retrospect</vt:lpstr>
      <vt:lpstr>Facial Emotion Recognition and Analysis</vt:lpstr>
      <vt:lpstr>Introduction</vt:lpstr>
      <vt:lpstr>Why Emotion Recognition?</vt:lpstr>
      <vt:lpstr>Applications of Emotion Recognition</vt:lpstr>
      <vt:lpstr>DataSet Used</vt:lpstr>
      <vt:lpstr>Slide 6</vt:lpstr>
      <vt:lpstr>FER2013</vt:lpstr>
      <vt:lpstr>Libraries Used</vt:lpstr>
      <vt:lpstr>CNN model</vt:lpstr>
      <vt:lpstr>Model Description</vt:lpstr>
      <vt:lpstr>Test On real time data-Disgust Prediction </vt:lpstr>
      <vt:lpstr>Happiness Prediction</vt:lpstr>
      <vt:lpstr>Angry Prediction</vt:lpstr>
      <vt:lpstr>Neutral Prediction</vt:lpstr>
      <vt:lpstr>Contempt Prediction</vt:lpstr>
      <vt:lpstr>Storing real time data in the dataset for improving model accuracy</vt:lpstr>
      <vt:lpstr>Problems Faced</vt:lpstr>
      <vt:lpstr>Future Prospective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 and Analysis</dc:title>
  <cp:lastModifiedBy>Shikhar</cp:lastModifiedBy>
  <cp:revision>1</cp:revision>
  <dcterms:modified xsi:type="dcterms:W3CDTF">2019-08-06T10:41:40Z</dcterms:modified>
</cp:coreProperties>
</file>