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2"/>
  </p:notesMasterIdLst>
  <p:sldIdLst>
    <p:sldId id="278" r:id="rId5"/>
    <p:sldId id="280" r:id="rId6"/>
    <p:sldId id="281" r:id="rId7"/>
    <p:sldId id="282" r:id="rId8"/>
    <p:sldId id="283" r:id="rId9"/>
    <p:sldId id="284" r:id="rId10"/>
    <p:sldId id="27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5" d="100"/>
          <a:sy n="85" d="100"/>
        </p:scale>
        <p:origin x="629" y="7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11-Sep-22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11-Sep-22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11-Sep-22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11-Sep-22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11-Sep-22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11-Sep-22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11-Sep-22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11-Sep-22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11-Sep-22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11-Sep-22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11-Sep-22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11-Sep-22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11-Sep-22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11-Sep-22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11-Sep-22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11-Sep-22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11-Sep-22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653217"/>
          </a:xfrm>
        </p:spPr>
        <p:txBody>
          <a:bodyPr>
            <a:normAutofit/>
          </a:bodyPr>
          <a:lstStyle/>
          <a:p>
            <a:pPr algn="l"/>
            <a:r>
              <a:rPr lang="en-US" sz="4000" dirty="0"/>
              <a:t>CICD	</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300" dirty="0"/>
              <a:t>Omar Sherif Bendary</a:t>
            </a:r>
          </a:p>
        </p:txBody>
      </p:sp>
      <p:sp>
        <p:nvSpPr>
          <p:cNvPr id="6" name="Content Placeholder 2">
            <a:extLst>
              <a:ext uri="{FF2B5EF4-FFF2-40B4-BE49-F238E27FC236}">
                <a16:creationId xmlns:a16="http://schemas.microsoft.com/office/drawing/2014/main" id="{E3F1243E-6B1F-4AB5-A2CF-1FA02F4D017D}"/>
              </a:ext>
            </a:extLst>
          </p:cNvPr>
          <p:cNvSpPr txBox="1">
            <a:spLocks/>
          </p:cNvSpPr>
          <p:nvPr/>
        </p:nvSpPr>
        <p:spPr>
          <a:xfrm>
            <a:off x="6930700" y="2537366"/>
            <a:ext cx="4403596" cy="1077362"/>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0" indent="0" algn="ctr" defTabSz="457200" rtl="0" eaLnBrk="1" latinLnBrk="0" hangingPunct="1">
              <a:lnSpc>
                <a:spcPct val="110000"/>
              </a:lnSpc>
              <a:spcBef>
                <a:spcPct val="20000"/>
              </a:spcBef>
              <a:spcAft>
                <a:spcPts val="600"/>
              </a:spcAft>
              <a:buClr>
                <a:schemeClr val="tx2"/>
              </a:buClr>
              <a:buSzPct val="70000"/>
              <a:buFont typeface="Wingdings 2" charset="2"/>
              <a:buNone/>
              <a:defRPr sz="23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ctr" defTabSz="457200" rtl="0" eaLnBrk="1" latinLnBrk="0" hangingPunct="1">
              <a:spcBef>
                <a:spcPct val="20000"/>
              </a:spcBef>
              <a:spcAft>
                <a:spcPts val="600"/>
              </a:spcAft>
              <a:buClr>
                <a:schemeClr val="tx2"/>
              </a:buClr>
              <a:buSzPct val="70000"/>
              <a:buFont typeface="Wingdings 2" charset="2"/>
              <a:buNone/>
              <a:defRPr sz="21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2pPr>
            <a:lvl3pPr marL="914400" indent="0" algn="ctr" defTabSz="457200" rtl="0" eaLnBrk="1" latinLnBrk="0" hangingPunct="1">
              <a:spcBef>
                <a:spcPct val="20000"/>
              </a:spcBef>
              <a:spcAft>
                <a:spcPts val="600"/>
              </a:spcAft>
              <a:buClr>
                <a:schemeClr val="tx2"/>
              </a:buClr>
              <a:buSzPct val="70000"/>
              <a:buFont typeface="Wingdings 2" charset="2"/>
              <a:buNone/>
              <a:defRPr sz="18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3pPr>
            <a:lvl4pPr marL="1371600" indent="0" algn="ctr" defTabSz="457200" rtl="0" eaLnBrk="1" latinLnBrk="0" hangingPunct="1">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4pPr>
            <a:lvl5pPr marL="1828800" indent="0" algn="ctr" defTabSz="457200" rtl="0" eaLnBrk="1" latinLnBrk="0" hangingPunct="1">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5pPr>
            <a:lvl6pPr marL="22860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6pPr>
            <a:lvl7pPr marL="27432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7pPr>
            <a:lvl8pPr marL="32004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8pPr>
            <a:lvl9pPr marL="3657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9pPr>
          </a:lstStyle>
          <a:p>
            <a:pPr marL="36900"/>
            <a:r>
              <a:rPr lang="en-US" sz="2400" dirty="0"/>
              <a:t>Continuous Integration and Continuous Deployment</a:t>
            </a:r>
          </a:p>
          <a:p>
            <a:endParaRPr lang="en-US" sz="2400" dirty="0"/>
          </a:p>
        </p:txBody>
      </p:sp>
    </p:spTree>
    <p:extLst>
      <p:ext uri="{BB962C8B-B14F-4D97-AF65-F5344CB8AC3E}">
        <p14:creationId xmlns:p14="http://schemas.microsoft.com/office/powerpoint/2010/main" val="41678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4107A-1D75-4BBF-B50A-C9D7A6F5D035}"/>
              </a:ext>
            </a:extLst>
          </p:cNvPr>
          <p:cNvSpPr>
            <a:spLocks noGrp="1"/>
          </p:cNvSpPr>
          <p:nvPr>
            <p:ph type="title"/>
          </p:nvPr>
        </p:nvSpPr>
        <p:spPr/>
        <p:txBody>
          <a:bodyPr/>
          <a:lstStyle/>
          <a:p>
            <a:r>
              <a:rPr lang="en-US" dirty="0"/>
              <a:t>What is CICD ?</a:t>
            </a:r>
          </a:p>
        </p:txBody>
      </p:sp>
      <p:sp>
        <p:nvSpPr>
          <p:cNvPr id="3" name="Content Placeholder 2">
            <a:extLst>
              <a:ext uri="{FF2B5EF4-FFF2-40B4-BE49-F238E27FC236}">
                <a16:creationId xmlns:a16="http://schemas.microsoft.com/office/drawing/2014/main" id="{3B2EBEFC-BA40-44C8-BE72-60D3CA418D23}"/>
              </a:ext>
            </a:extLst>
          </p:cNvPr>
          <p:cNvSpPr>
            <a:spLocks noGrp="1"/>
          </p:cNvSpPr>
          <p:nvPr>
            <p:ph idx="1"/>
          </p:nvPr>
        </p:nvSpPr>
        <p:spPr/>
        <p:txBody>
          <a:bodyPr/>
          <a:lstStyle/>
          <a:p>
            <a:r>
              <a:rPr lang="en-US" spc="-35" dirty="0"/>
              <a:t>Continuous</a:t>
            </a:r>
            <a:r>
              <a:rPr lang="en-US" spc="-20" dirty="0"/>
              <a:t> </a:t>
            </a:r>
            <a:r>
              <a:rPr lang="en-US" spc="-10" dirty="0"/>
              <a:t>Integration:</a:t>
            </a:r>
          </a:p>
          <a:p>
            <a:pPr marL="36900" indent="0">
              <a:buNone/>
            </a:pPr>
            <a:endParaRPr lang="en-US" spc="-10" dirty="0"/>
          </a:p>
          <a:p>
            <a:pPr marL="36900" indent="0">
              <a:buNone/>
            </a:pPr>
            <a:r>
              <a:rPr lang="en-US" sz="2400" b="0" spc="-10" dirty="0">
                <a:latin typeface="Trebuchet MS"/>
                <a:cs typeface="Trebuchet MS"/>
              </a:rPr>
              <a:t>The</a:t>
            </a:r>
            <a:r>
              <a:rPr lang="en-US" sz="2400" b="0" spc="-100" dirty="0">
                <a:latin typeface="Trebuchet MS"/>
                <a:cs typeface="Trebuchet MS"/>
              </a:rPr>
              <a:t> </a:t>
            </a:r>
            <a:r>
              <a:rPr lang="en-US" sz="2400" b="0" spc="-35" dirty="0">
                <a:latin typeface="Trebuchet MS"/>
                <a:cs typeface="Trebuchet MS"/>
              </a:rPr>
              <a:t>practice</a:t>
            </a:r>
            <a:r>
              <a:rPr lang="en-US" sz="2400" b="0" spc="-60" dirty="0">
                <a:latin typeface="Trebuchet MS"/>
                <a:cs typeface="Trebuchet MS"/>
              </a:rPr>
              <a:t> </a:t>
            </a:r>
            <a:r>
              <a:rPr lang="en-US" sz="2400" b="0" dirty="0">
                <a:latin typeface="Trebuchet MS"/>
                <a:cs typeface="Trebuchet MS"/>
              </a:rPr>
              <a:t>of</a:t>
            </a:r>
            <a:r>
              <a:rPr lang="en-US" sz="2400" b="0" spc="-55" dirty="0">
                <a:latin typeface="Trebuchet MS"/>
                <a:cs typeface="Trebuchet MS"/>
              </a:rPr>
              <a:t> </a:t>
            </a:r>
            <a:r>
              <a:rPr lang="en-US" sz="2400" b="0" dirty="0">
                <a:latin typeface="Trebuchet MS"/>
                <a:cs typeface="Trebuchet MS"/>
              </a:rPr>
              <a:t>merging</a:t>
            </a:r>
            <a:r>
              <a:rPr lang="en-US" sz="2400" b="0" spc="-55" dirty="0">
                <a:latin typeface="Trebuchet MS"/>
                <a:cs typeface="Trebuchet MS"/>
              </a:rPr>
              <a:t> </a:t>
            </a:r>
            <a:r>
              <a:rPr lang="en-US" sz="2400" b="0" spc="-65" dirty="0">
                <a:latin typeface="Trebuchet MS"/>
                <a:cs typeface="Trebuchet MS"/>
              </a:rPr>
              <a:t>all</a:t>
            </a:r>
            <a:r>
              <a:rPr lang="en-US" sz="2400" b="0" spc="-40" dirty="0">
                <a:latin typeface="Trebuchet MS"/>
                <a:cs typeface="Trebuchet MS"/>
              </a:rPr>
              <a:t> </a:t>
            </a:r>
            <a:r>
              <a:rPr lang="en-US" sz="2400" b="0" spc="-10" dirty="0">
                <a:latin typeface="Trebuchet MS"/>
                <a:cs typeface="Trebuchet MS"/>
              </a:rPr>
              <a:t>developers'</a:t>
            </a:r>
            <a:r>
              <a:rPr lang="en-US" sz="2400" b="0" spc="-55" dirty="0">
                <a:latin typeface="Trebuchet MS"/>
                <a:cs typeface="Trebuchet MS"/>
              </a:rPr>
              <a:t> </a:t>
            </a:r>
            <a:r>
              <a:rPr lang="en-US" sz="2400" b="0" spc="-10" dirty="0">
                <a:latin typeface="Trebuchet MS"/>
                <a:cs typeface="Trebuchet MS"/>
              </a:rPr>
              <a:t>working</a:t>
            </a:r>
            <a:r>
              <a:rPr lang="en-US" sz="2400" b="0" spc="-55" dirty="0">
                <a:latin typeface="Trebuchet MS"/>
                <a:cs typeface="Trebuchet MS"/>
              </a:rPr>
              <a:t> </a:t>
            </a:r>
            <a:r>
              <a:rPr lang="en-US" sz="2400" b="0" dirty="0">
                <a:latin typeface="Trebuchet MS"/>
                <a:cs typeface="Trebuchet MS"/>
              </a:rPr>
              <a:t>copies</a:t>
            </a:r>
            <a:r>
              <a:rPr lang="en-US" sz="2400" b="0" spc="-55" dirty="0">
                <a:latin typeface="Trebuchet MS"/>
                <a:cs typeface="Trebuchet MS"/>
              </a:rPr>
              <a:t> to</a:t>
            </a:r>
            <a:r>
              <a:rPr lang="en-US" sz="2400" b="0" spc="-50" dirty="0">
                <a:latin typeface="Trebuchet MS"/>
                <a:cs typeface="Trebuchet MS"/>
              </a:rPr>
              <a:t> </a:t>
            </a:r>
            <a:r>
              <a:rPr lang="en-US" sz="2400" b="0" dirty="0">
                <a:latin typeface="Trebuchet MS"/>
                <a:cs typeface="Trebuchet MS"/>
              </a:rPr>
              <a:t>a</a:t>
            </a:r>
            <a:r>
              <a:rPr lang="en-US" sz="2400" b="0" spc="-55" dirty="0">
                <a:latin typeface="Trebuchet MS"/>
                <a:cs typeface="Trebuchet MS"/>
              </a:rPr>
              <a:t> </a:t>
            </a:r>
            <a:r>
              <a:rPr lang="en-US" sz="2400" b="0" dirty="0">
                <a:latin typeface="Trebuchet MS"/>
                <a:cs typeface="Trebuchet MS"/>
              </a:rPr>
              <a:t>shared</a:t>
            </a:r>
            <a:r>
              <a:rPr lang="en-US" sz="2400" b="0" spc="-55" dirty="0">
                <a:latin typeface="Trebuchet MS"/>
                <a:cs typeface="Trebuchet MS"/>
              </a:rPr>
              <a:t> </a:t>
            </a:r>
            <a:r>
              <a:rPr lang="en-US" sz="2400" b="0" spc="-30" dirty="0">
                <a:latin typeface="Trebuchet MS"/>
                <a:cs typeface="Trebuchet MS"/>
              </a:rPr>
              <a:t>mainline</a:t>
            </a:r>
            <a:r>
              <a:rPr lang="en-US" sz="2400" b="0" spc="-55" dirty="0">
                <a:latin typeface="Trebuchet MS"/>
                <a:cs typeface="Trebuchet MS"/>
              </a:rPr>
              <a:t> </a:t>
            </a:r>
            <a:r>
              <a:rPr lang="en-US" sz="2400" b="0" spc="-20" dirty="0">
                <a:latin typeface="Trebuchet MS"/>
                <a:cs typeface="Trebuchet MS"/>
              </a:rPr>
              <a:t>several</a:t>
            </a:r>
            <a:r>
              <a:rPr lang="en-US" sz="2400" b="0" spc="-55" dirty="0">
                <a:latin typeface="Trebuchet MS"/>
                <a:cs typeface="Trebuchet MS"/>
              </a:rPr>
              <a:t> </a:t>
            </a:r>
            <a:r>
              <a:rPr lang="en-US" sz="2400" b="0" dirty="0">
                <a:latin typeface="Trebuchet MS"/>
                <a:cs typeface="Trebuchet MS"/>
              </a:rPr>
              <a:t>times</a:t>
            </a:r>
            <a:r>
              <a:rPr lang="en-US" sz="2400" b="0" spc="-55" dirty="0">
                <a:latin typeface="Trebuchet MS"/>
                <a:cs typeface="Trebuchet MS"/>
              </a:rPr>
              <a:t> </a:t>
            </a:r>
            <a:r>
              <a:rPr lang="en-US" sz="2400" b="0" dirty="0">
                <a:latin typeface="Trebuchet MS"/>
                <a:cs typeface="Trebuchet MS"/>
              </a:rPr>
              <a:t>a</a:t>
            </a:r>
            <a:r>
              <a:rPr lang="en-US" sz="2400" b="0" spc="-55" dirty="0">
                <a:latin typeface="Trebuchet MS"/>
                <a:cs typeface="Trebuchet MS"/>
              </a:rPr>
              <a:t> </a:t>
            </a:r>
            <a:r>
              <a:rPr lang="en-US" sz="2400" b="0" spc="-80" dirty="0">
                <a:latin typeface="Trebuchet MS"/>
                <a:cs typeface="Trebuchet MS"/>
              </a:rPr>
              <a:t>day.</a:t>
            </a:r>
            <a:r>
              <a:rPr lang="en-US" sz="2400" b="0" spc="-25" dirty="0">
                <a:latin typeface="Trebuchet MS"/>
                <a:cs typeface="Trebuchet MS"/>
              </a:rPr>
              <a:t> </a:t>
            </a:r>
            <a:r>
              <a:rPr lang="en-US" sz="2400" b="0" dirty="0">
                <a:latin typeface="Trebuchet MS"/>
                <a:cs typeface="Trebuchet MS"/>
              </a:rPr>
              <a:t>It's</a:t>
            </a:r>
            <a:r>
              <a:rPr lang="en-US" sz="2400" b="0" spc="-55" dirty="0">
                <a:latin typeface="Trebuchet MS"/>
                <a:cs typeface="Trebuchet MS"/>
              </a:rPr>
              <a:t> </a:t>
            </a:r>
            <a:r>
              <a:rPr lang="en-US" sz="2400" b="0" spc="-25" dirty="0">
                <a:latin typeface="Trebuchet MS"/>
                <a:cs typeface="Trebuchet MS"/>
              </a:rPr>
              <a:t>the </a:t>
            </a:r>
            <a:r>
              <a:rPr lang="en-US" sz="2400" b="0" dirty="0">
                <a:latin typeface="Trebuchet MS"/>
                <a:cs typeface="Trebuchet MS"/>
              </a:rPr>
              <a:t>process</a:t>
            </a:r>
            <a:r>
              <a:rPr lang="en-US" sz="2400" b="0" spc="-110" dirty="0">
                <a:latin typeface="Trebuchet MS"/>
                <a:cs typeface="Trebuchet MS"/>
              </a:rPr>
              <a:t> </a:t>
            </a:r>
            <a:r>
              <a:rPr lang="en-US" sz="2400" b="0" dirty="0">
                <a:latin typeface="Trebuchet MS"/>
                <a:cs typeface="Trebuchet MS"/>
              </a:rPr>
              <a:t>of</a:t>
            </a:r>
            <a:r>
              <a:rPr lang="en-US" sz="2400" b="0" spc="-45" dirty="0">
                <a:latin typeface="Trebuchet MS"/>
                <a:cs typeface="Trebuchet MS"/>
              </a:rPr>
              <a:t> </a:t>
            </a:r>
            <a:r>
              <a:rPr lang="en-US" sz="2400" b="0" dirty="0">
                <a:latin typeface="Trebuchet MS"/>
                <a:cs typeface="Trebuchet MS"/>
              </a:rPr>
              <a:t>"Making".</a:t>
            </a:r>
            <a:r>
              <a:rPr lang="en-US" sz="2400" b="0" spc="-30" dirty="0">
                <a:latin typeface="Trebuchet MS"/>
                <a:cs typeface="Trebuchet MS"/>
              </a:rPr>
              <a:t> Everything</a:t>
            </a:r>
            <a:r>
              <a:rPr lang="en-US" sz="2400" b="0" spc="-25" dirty="0">
                <a:latin typeface="Trebuchet MS"/>
                <a:cs typeface="Trebuchet MS"/>
              </a:rPr>
              <a:t> </a:t>
            </a:r>
            <a:r>
              <a:rPr lang="en-US" sz="2400" b="0" spc="-50" dirty="0">
                <a:latin typeface="Trebuchet MS"/>
                <a:cs typeface="Trebuchet MS"/>
              </a:rPr>
              <a:t>related</a:t>
            </a:r>
            <a:r>
              <a:rPr lang="en-US" sz="2400" b="0" spc="-30" dirty="0">
                <a:latin typeface="Trebuchet MS"/>
                <a:cs typeface="Trebuchet MS"/>
              </a:rPr>
              <a:t> </a:t>
            </a:r>
            <a:r>
              <a:rPr lang="en-US" sz="2400" b="0" spc="-55" dirty="0">
                <a:latin typeface="Trebuchet MS"/>
                <a:cs typeface="Trebuchet MS"/>
              </a:rPr>
              <a:t>to</a:t>
            </a:r>
            <a:r>
              <a:rPr lang="en-US" sz="2400" b="0" spc="-30" dirty="0">
                <a:latin typeface="Trebuchet MS"/>
                <a:cs typeface="Trebuchet MS"/>
              </a:rPr>
              <a:t> </a:t>
            </a:r>
            <a:r>
              <a:rPr lang="en-US" sz="2400" b="0" spc="-55" dirty="0">
                <a:latin typeface="Trebuchet MS"/>
                <a:cs typeface="Trebuchet MS"/>
              </a:rPr>
              <a:t>the</a:t>
            </a:r>
            <a:r>
              <a:rPr lang="en-US" sz="2400" b="0" spc="-25" dirty="0">
                <a:latin typeface="Trebuchet MS"/>
                <a:cs typeface="Trebuchet MS"/>
              </a:rPr>
              <a:t> </a:t>
            </a:r>
            <a:r>
              <a:rPr lang="en-US" sz="2400" b="0" dirty="0">
                <a:latin typeface="Trebuchet MS"/>
                <a:cs typeface="Trebuchet MS"/>
              </a:rPr>
              <a:t>code</a:t>
            </a:r>
            <a:r>
              <a:rPr lang="en-US" sz="2400" b="0" spc="-30" dirty="0">
                <a:latin typeface="Trebuchet MS"/>
                <a:cs typeface="Trebuchet MS"/>
              </a:rPr>
              <a:t> </a:t>
            </a:r>
            <a:r>
              <a:rPr lang="en-US" sz="2400" b="0" dirty="0">
                <a:latin typeface="Trebuchet MS"/>
                <a:cs typeface="Trebuchet MS"/>
              </a:rPr>
              <a:t>ﬁts</a:t>
            </a:r>
            <a:r>
              <a:rPr lang="en-US" sz="2400" b="0" spc="-30" dirty="0">
                <a:latin typeface="Trebuchet MS"/>
                <a:cs typeface="Trebuchet MS"/>
              </a:rPr>
              <a:t> </a:t>
            </a:r>
            <a:r>
              <a:rPr lang="en-US" sz="2400" b="0" spc="-100" dirty="0">
                <a:latin typeface="Trebuchet MS"/>
                <a:cs typeface="Trebuchet MS"/>
              </a:rPr>
              <a:t>here,</a:t>
            </a:r>
            <a:r>
              <a:rPr lang="en-US" sz="2400" b="0" spc="-5" dirty="0">
                <a:latin typeface="Trebuchet MS"/>
                <a:cs typeface="Trebuchet MS"/>
              </a:rPr>
              <a:t> </a:t>
            </a:r>
            <a:r>
              <a:rPr lang="en-US" sz="2400" b="0" dirty="0">
                <a:latin typeface="Trebuchet MS"/>
                <a:cs typeface="Trebuchet MS"/>
              </a:rPr>
              <a:t>and</a:t>
            </a:r>
            <a:r>
              <a:rPr lang="en-US" sz="2400" b="0" spc="-25" dirty="0">
                <a:latin typeface="Trebuchet MS"/>
                <a:cs typeface="Trebuchet MS"/>
              </a:rPr>
              <a:t> </a:t>
            </a:r>
            <a:r>
              <a:rPr lang="en-US" sz="2400" b="0" spc="-150" dirty="0">
                <a:latin typeface="Trebuchet MS"/>
                <a:cs typeface="Trebuchet MS"/>
              </a:rPr>
              <a:t>it</a:t>
            </a:r>
            <a:r>
              <a:rPr lang="en-US" sz="2400" b="0" spc="45" dirty="0">
                <a:latin typeface="Trebuchet MS"/>
                <a:cs typeface="Trebuchet MS"/>
              </a:rPr>
              <a:t> </a:t>
            </a:r>
            <a:r>
              <a:rPr lang="en-US" sz="2400" b="0" spc="-65" dirty="0">
                <a:latin typeface="Trebuchet MS"/>
                <a:cs typeface="Trebuchet MS"/>
              </a:rPr>
              <a:t>all</a:t>
            </a:r>
            <a:r>
              <a:rPr lang="en-US" sz="2400" b="0" spc="-30" dirty="0">
                <a:latin typeface="Trebuchet MS"/>
                <a:cs typeface="Trebuchet MS"/>
              </a:rPr>
              <a:t> </a:t>
            </a:r>
            <a:r>
              <a:rPr lang="en-US" sz="2400" b="0" spc="-10" dirty="0">
                <a:latin typeface="Trebuchet MS"/>
                <a:cs typeface="Trebuchet MS"/>
              </a:rPr>
              <a:t>culminates</a:t>
            </a:r>
            <a:r>
              <a:rPr lang="en-US" sz="2400" b="0" spc="-30" dirty="0">
                <a:latin typeface="Trebuchet MS"/>
                <a:cs typeface="Trebuchet MS"/>
              </a:rPr>
              <a:t> </a:t>
            </a:r>
            <a:r>
              <a:rPr lang="en-US" sz="2400" b="0" spc="-45" dirty="0">
                <a:latin typeface="Trebuchet MS"/>
                <a:cs typeface="Trebuchet MS"/>
              </a:rPr>
              <a:t>in</a:t>
            </a:r>
            <a:r>
              <a:rPr lang="en-US" sz="2400" b="0" spc="-25" dirty="0">
                <a:latin typeface="Trebuchet MS"/>
                <a:cs typeface="Trebuchet MS"/>
              </a:rPr>
              <a:t> </a:t>
            </a:r>
            <a:r>
              <a:rPr lang="en-US" sz="2400" b="0" spc="-55" dirty="0">
                <a:latin typeface="Trebuchet MS"/>
                <a:cs typeface="Trebuchet MS"/>
              </a:rPr>
              <a:t>the</a:t>
            </a:r>
            <a:r>
              <a:rPr lang="en-US" sz="2400" b="0" spc="-30" dirty="0">
                <a:latin typeface="Trebuchet MS"/>
                <a:cs typeface="Trebuchet MS"/>
              </a:rPr>
              <a:t> </a:t>
            </a:r>
            <a:r>
              <a:rPr lang="en-US" sz="2400" b="0" spc="-50" dirty="0">
                <a:latin typeface="Trebuchet MS"/>
                <a:cs typeface="Trebuchet MS"/>
              </a:rPr>
              <a:t>ultimate</a:t>
            </a:r>
            <a:r>
              <a:rPr lang="en-US" sz="2400" b="0" spc="-30" dirty="0">
                <a:latin typeface="Trebuchet MS"/>
                <a:cs typeface="Trebuchet MS"/>
              </a:rPr>
              <a:t> </a:t>
            </a:r>
            <a:r>
              <a:rPr lang="en-US" sz="2400" b="0" dirty="0">
                <a:latin typeface="Trebuchet MS"/>
                <a:cs typeface="Trebuchet MS"/>
              </a:rPr>
              <a:t>goal</a:t>
            </a:r>
            <a:r>
              <a:rPr lang="en-US" sz="2400" b="0" spc="-25" dirty="0">
                <a:latin typeface="Trebuchet MS"/>
                <a:cs typeface="Trebuchet MS"/>
              </a:rPr>
              <a:t> of </a:t>
            </a:r>
            <a:r>
              <a:rPr lang="en-US" sz="2400" b="0" spc="-45" dirty="0">
                <a:latin typeface="Trebuchet MS"/>
                <a:cs typeface="Trebuchet MS"/>
              </a:rPr>
              <a:t>CI:</a:t>
            </a:r>
            <a:r>
              <a:rPr lang="en-US" sz="2400" b="0" spc="-55" dirty="0">
                <a:latin typeface="Trebuchet MS"/>
                <a:cs typeface="Trebuchet MS"/>
              </a:rPr>
              <a:t> </a:t>
            </a:r>
            <a:r>
              <a:rPr lang="en-US" sz="2400" b="0" dirty="0">
                <a:latin typeface="Trebuchet MS"/>
                <a:cs typeface="Trebuchet MS"/>
              </a:rPr>
              <a:t>a</a:t>
            </a:r>
            <a:r>
              <a:rPr lang="en-US" sz="2400" b="0" spc="-55" dirty="0">
                <a:latin typeface="Trebuchet MS"/>
                <a:cs typeface="Trebuchet MS"/>
              </a:rPr>
              <a:t> </a:t>
            </a:r>
            <a:r>
              <a:rPr lang="en-US" sz="2400" b="0" dirty="0">
                <a:latin typeface="Trebuchet MS"/>
                <a:cs typeface="Trebuchet MS"/>
              </a:rPr>
              <a:t>high</a:t>
            </a:r>
            <a:r>
              <a:rPr lang="en-US" sz="2400" b="0" spc="-50" dirty="0">
                <a:latin typeface="Trebuchet MS"/>
                <a:cs typeface="Trebuchet MS"/>
              </a:rPr>
              <a:t> </a:t>
            </a:r>
            <a:r>
              <a:rPr lang="en-US" sz="2400" b="0" spc="-80" dirty="0">
                <a:latin typeface="Trebuchet MS"/>
                <a:cs typeface="Trebuchet MS"/>
              </a:rPr>
              <a:t>quality,</a:t>
            </a:r>
            <a:r>
              <a:rPr lang="en-US" sz="2400" b="0" spc="-55" dirty="0">
                <a:latin typeface="Trebuchet MS"/>
                <a:cs typeface="Trebuchet MS"/>
              </a:rPr>
              <a:t> </a:t>
            </a:r>
            <a:r>
              <a:rPr lang="en-US" sz="2400" b="0" spc="-30" dirty="0">
                <a:latin typeface="Trebuchet MS"/>
                <a:cs typeface="Trebuchet MS"/>
              </a:rPr>
              <a:t>deployable</a:t>
            </a:r>
            <a:r>
              <a:rPr lang="en-US" sz="2400" b="0" spc="-50" dirty="0">
                <a:latin typeface="Trebuchet MS"/>
                <a:cs typeface="Trebuchet MS"/>
              </a:rPr>
              <a:t> </a:t>
            </a:r>
            <a:r>
              <a:rPr lang="en-US" sz="2400" b="0" spc="-10" dirty="0">
                <a:latin typeface="Trebuchet MS"/>
                <a:cs typeface="Trebuchet MS"/>
              </a:rPr>
              <a:t>artifact!</a:t>
            </a:r>
            <a:endParaRPr lang="en-US" sz="2400" dirty="0">
              <a:latin typeface="Trebuchet MS"/>
              <a:cs typeface="Trebuchet MS"/>
            </a:endParaRPr>
          </a:p>
          <a:p>
            <a:pPr marL="36900" indent="0">
              <a:buNone/>
            </a:pPr>
            <a:endParaRPr lang="en-US" spc="-10" dirty="0"/>
          </a:p>
        </p:txBody>
      </p:sp>
    </p:spTree>
    <p:extLst>
      <p:ext uri="{BB962C8B-B14F-4D97-AF65-F5344CB8AC3E}">
        <p14:creationId xmlns:p14="http://schemas.microsoft.com/office/powerpoint/2010/main" val="2841264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4107A-1D75-4BBF-B50A-C9D7A6F5D035}"/>
              </a:ext>
            </a:extLst>
          </p:cNvPr>
          <p:cNvSpPr>
            <a:spLocks noGrp="1"/>
          </p:cNvSpPr>
          <p:nvPr>
            <p:ph type="title"/>
          </p:nvPr>
        </p:nvSpPr>
        <p:spPr/>
        <p:txBody>
          <a:bodyPr/>
          <a:lstStyle/>
          <a:p>
            <a:r>
              <a:rPr lang="en-US" dirty="0"/>
              <a:t>What is CICD ?</a:t>
            </a:r>
          </a:p>
        </p:txBody>
      </p:sp>
      <p:sp>
        <p:nvSpPr>
          <p:cNvPr id="3" name="Content Placeholder 2">
            <a:extLst>
              <a:ext uri="{FF2B5EF4-FFF2-40B4-BE49-F238E27FC236}">
                <a16:creationId xmlns:a16="http://schemas.microsoft.com/office/drawing/2014/main" id="{3B2EBEFC-BA40-44C8-BE72-60D3CA418D23}"/>
              </a:ext>
            </a:extLst>
          </p:cNvPr>
          <p:cNvSpPr>
            <a:spLocks noGrp="1"/>
          </p:cNvSpPr>
          <p:nvPr>
            <p:ph idx="1"/>
          </p:nvPr>
        </p:nvSpPr>
        <p:spPr/>
        <p:txBody>
          <a:bodyPr/>
          <a:lstStyle/>
          <a:p>
            <a:r>
              <a:rPr lang="en-US" spc="-35" dirty="0"/>
              <a:t>Continuous Deployment</a:t>
            </a:r>
            <a:r>
              <a:rPr lang="en-US" spc="-10" dirty="0"/>
              <a:t>:</a:t>
            </a:r>
          </a:p>
          <a:p>
            <a:pPr marL="36900" indent="0">
              <a:buNone/>
            </a:pPr>
            <a:endParaRPr lang="en-US" spc="-10" dirty="0"/>
          </a:p>
          <a:p>
            <a:pPr marL="36900" indent="0">
              <a:buNone/>
            </a:pPr>
            <a:r>
              <a:rPr lang="en-US" sz="2400" b="0" spc="-10" dirty="0">
                <a:latin typeface="Trebuchet MS"/>
                <a:cs typeface="Trebuchet MS"/>
              </a:rPr>
              <a:t>A software engineering approach in which the value is delivered frequently through automated deployments. Everything related to deploying the artifact ﬁts here. It's the process of "Moving" the artifact from the shelf to the spotlight</a:t>
            </a:r>
          </a:p>
          <a:p>
            <a:pPr marL="36900" indent="0">
              <a:buNone/>
            </a:pPr>
            <a:endParaRPr lang="en-US" spc="-10" dirty="0"/>
          </a:p>
        </p:txBody>
      </p:sp>
    </p:spTree>
    <p:extLst>
      <p:ext uri="{BB962C8B-B14F-4D97-AF65-F5344CB8AC3E}">
        <p14:creationId xmlns:p14="http://schemas.microsoft.com/office/powerpoint/2010/main" val="1595571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0E532-1B1F-4656-94A0-70BA2BF0C139}"/>
              </a:ext>
            </a:extLst>
          </p:cNvPr>
          <p:cNvSpPr>
            <a:spLocks noGrp="1"/>
          </p:cNvSpPr>
          <p:nvPr>
            <p:ph type="title"/>
          </p:nvPr>
        </p:nvSpPr>
        <p:spPr/>
        <p:txBody>
          <a:bodyPr/>
          <a:lstStyle/>
          <a:p>
            <a:r>
              <a:rPr lang="en-US" spc="105" dirty="0"/>
              <a:t>Beneﬁts</a:t>
            </a:r>
            <a:r>
              <a:rPr lang="en-US" spc="25" dirty="0"/>
              <a:t> </a:t>
            </a:r>
            <a:r>
              <a:rPr lang="en-US" dirty="0"/>
              <a:t>of</a:t>
            </a:r>
            <a:r>
              <a:rPr lang="en-US" spc="30" dirty="0"/>
              <a:t> </a:t>
            </a:r>
            <a:r>
              <a:rPr lang="en-US" spc="-175" dirty="0"/>
              <a:t>CICD</a:t>
            </a:r>
            <a:endParaRPr lang="en-US" dirty="0"/>
          </a:p>
        </p:txBody>
      </p:sp>
      <p:sp>
        <p:nvSpPr>
          <p:cNvPr id="3" name="Content Placeholder 2">
            <a:extLst>
              <a:ext uri="{FF2B5EF4-FFF2-40B4-BE49-F238E27FC236}">
                <a16:creationId xmlns:a16="http://schemas.microsoft.com/office/drawing/2014/main" id="{0585762F-0A48-49D1-ACCB-ECFDD1B8BDF5}"/>
              </a:ext>
            </a:extLst>
          </p:cNvPr>
          <p:cNvSpPr>
            <a:spLocks noGrp="1"/>
          </p:cNvSpPr>
          <p:nvPr>
            <p:ph idx="1"/>
          </p:nvPr>
        </p:nvSpPr>
        <p:spPr/>
        <p:txBody>
          <a:bodyPr/>
          <a:lstStyle/>
          <a:p>
            <a:r>
              <a:rPr lang="en-US" dirty="0"/>
              <a:t>Automate Infrastructure Creation and clean up: </a:t>
            </a:r>
          </a:p>
          <a:p>
            <a:pPr marL="36900" indent="0">
              <a:buNone/>
            </a:pPr>
            <a:r>
              <a:rPr lang="en-US" dirty="0"/>
              <a:t>Eliminating human errors and avoid unnecessary cost of unused or invalid infrastructure</a:t>
            </a:r>
          </a:p>
          <a:p>
            <a:pPr marL="36900" indent="0">
              <a:buNone/>
            </a:pPr>
            <a:endParaRPr lang="en-US" dirty="0"/>
          </a:p>
          <a:p>
            <a:r>
              <a:rPr lang="en-US" dirty="0"/>
              <a:t>Faster to production:</a:t>
            </a:r>
          </a:p>
          <a:p>
            <a:pPr marL="36900" indent="0">
              <a:buNone/>
            </a:pPr>
            <a:r>
              <a:rPr lang="en-US" dirty="0"/>
              <a:t>By automating the pipeline to production this way we can deploy features as soon as created which will help increase revenue</a:t>
            </a:r>
          </a:p>
          <a:p>
            <a:pPr marL="36900" indent="0">
              <a:buNone/>
            </a:pPr>
            <a:endParaRPr lang="en-US" dirty="0"/>
          </a:p>
          <a:p>
            <a:pPr marL="494100" indent="-457200">
              <a:buFont typeface="+mj-lt"/>
              <a:buAutoNum type="arabicPeriod"/>
            </a:pPr>
            <a:endParaRPr lang="en-US" dirty="0"/>
          </a:p>
        </p:txBody>
      </p:sp>
    </p:spTree>
    <p:extLst>
      <p:ext uri="{BB962C8B-B14F-4D97-AF65-F5344CB8AC3E}">
        <p14:creationId xmlns:p14="http://schemas.microsoft.com/office/powerpoint/2010/main" val="1943655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0E532-1B1F-4656-94A0-70BA2BF0C139}"/>
              </a:ext>
            </a:extLst>
          </p:cNvPr>
          <p:cNvSpPr>
            <a:spLocks noGrp="1"/>
          </p:cNvSpPr>
          <p:nvPr>
            <p:ph type="title"/>
          </p:nvPr>
        </p:nvSpPr>
        <p:spPr/>
        <p:txBody>
          <a:bodyPr/>
          <a:lstStyle/>
          <a:p>
            <a:r>
              <a:rPr lang="en-US" spc="105" dirty="0"/>
              <a:t>Beneﬁts</a:t>
            </a:r>
            <a:r>
              <a:rPr lang="en-US" spc="25" dirty="0"/>
              <a:t> </a:t>
            </a:r>
            <a:r>
              <a:rPr lang="en-US" dirty="0"/>
              <a:t>of</a:t>
            </a:r>
            <a:r>
              <a:rPr lang="en-US" spc="30" dirty="0"/>
              <a:t> </a:t>
            </a:r>
            <a:r>
              <a:rPr lang="en-US" spc="-175" dirty="0"/>
              <a:t>CICD</a:t>
            </a:r>
            <a:endParaRPr lang="en-US" dirty="0"/>
          </a:p>
        </p:txBody>
      </p:sp>
      <p:sp>
        <p:nvSpPr>
          <p:cNvPr id="3" name="Content Placeholder 2">
            <a:extLst>
              <a:ext uri="{FF2B5EF4-FFF2-40B4-BE49-F238E27FC236}">
                <a16:creationId xmlns:a16="http://schemas.microsoft.com/office/drawing/2014/main" id="{0585762F-0A48-49D1-ACCB-ECFDD1B8BDF5}"/>
              </a:ext>
            </a:extLst>
          </p:cNvPr>
          <p:cNvSpPr>
            <a:spLocks noGrp="1"/>
          </p:cNvSpPr>
          <p:nvPr>
            <p:ph idx="1"/>
          </p:nvPr>
        </p:nvSpPr>
        <p:spPr/>
        <p:txBody>
          <a:bodyPr/>
          <a:lstStyle/>
          <a:p>
            <a:r>
              <a:rPr lang="en-US" dirty="0"/>
              <a:t>Automated Rollback Triggered by Job Failure:</a:t>
            </a:r>
          </a:p>
          <a:p>
            <a:pPr marL="36900" indent="0">
              <a:buNone/>
            </a:pPr>
            <a:r>
              <a:rPr lang="en-US" dirty="0"/>
              <a:t>Automate the process of rolling back and cleaning any infrastructure left which would help in reducing cost and lower down time</a:t>
            </a:r>
          </a:p>
          <a:p>
            <a:pPr marL="36900" indent="0">
              <a:buNone/>
            </a:pPr>
            <a:endParaRPr lang="en-US" dirty="0"/>
          </a:p>
          <a:p>
            <a:r>
              <a:rPr lang="en-US" dirty="0"/>
              <a:t>Catch Compile Errors After Merge:</a:t>
            </a:r>
          </a:p>
          <a:p>
            <a:pPr marL="36900" indent="0">
              <a:buNone/>
            </a:pPr>
            <a:r>
              <a:rPr lang="en-US" dirty="0"/>
              <a:t>Discover errors as soon as the developer make his commit which will help reduce the time of developers and reduce cost</a:t>
            </a:r>
          </a:p>
          <a:p>
            <a:pPr marL="36900" indent="0">
              <a:buNone/>
            </a:pPr>
            <a:endParaRPr lang="en-US" dirty="0"/>
          </a:p>
          <a:p>
            <a:pPr marL="494100" indent="-457200">
              <a:buFont typeface="+mj-lt"/>
              <a:buAutoNum type="arabicPeriod"/>
            </a:pPr>
            <a:endParaRPr lang="en-US" dirty="0"/>
          </a:p>
        </p:txBody>
      </p:sp>
    </p:spTree>
    <p:extLst>
      <p:ext uri="{BB962C8B-B14F-4D97-AF65-F5344CB8AC3E}">
        <p14:creationId xmlns:p14="http://schemas.microsoft.com/office/powerpoint/2010/main" val="2779637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0E532-1B1F-4656-94A0-70BA2BF0C139}"/>
              </a:ext>
            </a:extLst>
          </p:cNvPr>
          <p:cNvSpPr>
            <a:spLocks noGrp="1"/>
          </p:cNvSpPr>
          <p:nvPr>
            <p:ph type="title"/>
          </p:nvPr>
        </p:nvSpPr>
        <p:spPr/>
        <p:txBody>
          <a:bodyPr/>
          <a:lstStyle/>
          <a:p>
            <a:r>
              <a:rPr lang="en-US" spc="105" dirty="0"/>
              <a:t>Beneﬁts</a:t>
            </a:r>
            <a:r>
              <a:rPr lang="en-US" spc="25" dirty="0"/>
              <a:t> </a:t>
            </a:r>
            <a:r>
              <a:rPr lang="en-US" dirty="0"/>
              <a:t>of</a:t>
            </a:r>
            <a:r>
              <a:rPr lang="en-US" spc="30" dirty="0"/>
              <a:t> </a:t>
            </a:r>
            <a:r>
              <a:rPr lang="en-US" spc="-175" dirty="0"/>
              <a:t>CICD</a:t>
            </a:r>
            <a:endParaRPr lang="en-US" dirty="0"/>
          </a:p>
        </p:txBody>
      </p:sp>
      <p:sp>
        <p:nvSpPr>
          <p:cNvPr id="3" name="Content Placeholder 2">
            <a:extLst>
              <a:ext uri="{FF2B5EF4-FFF2-40B4-BE49-F238E27FC236}">
                <a16:creationId xmlns:a16="http://schemas.microsoft.com/office/drawing/2014/main" id="{0585762F-0A48-49D1-ACCB-ECFDD1B8BDF5}"/>
              </a:ext>
            </a:extLst>
          </p:cNvPr>
          <p:cNvSpPr>
            <a:spLocks noGrp="1"/>
          </p:cNvSpPr>
          <p:nvPr>
            <p:ph idx="1"/>
          </p:nvPr>
        </p:nvSpPr>
        <p:spPr/>
        <p:txBody>
          <a:bodyPr/>
          <a:lstStyle/>
          <a:p>
            <a:r>
              <a:rPr lang="en-US" dirty="0"/>
              <a:t>Catch Unit Test Failures:</a:t>
            </a:r>
          </a:p>
          <a:p>
            <a:pPr marL="36900" indent="0">
              <a:buNone/>
            </a:pPr>
            <a:r>
              <a:rPr lang="en-US" dirty="0"/>
              <a:t>Unit tests are not neglected with CICD which will increase code quality and catch errors early before production which would decrease cost</a:t>
            </a:r>
          </a:p>
          <a:p>
            <a:pPr marL="36900" indent="0">
              <a:buNone/>
            </a:pPr>
            <a:endParaRPr lang="en-US" dirty="0"/>
          </a:p>
          <a:p>
            <a:r>
              <a:rPr lang="en-US" dirty="0"/>
              <a:t>Automated Smoke Tests:</a:t>
            </a:r>
          </a:p>
          <a:p>
            <a:pPr marL="36900" indent="0">
              <a:buNone/>
            </a:pPr>
            <a:r>
              <a:rPr lang="en-US" dirty="0"/>
              <a:t>Automate smoke test after deployment and automatic rollback in case of failure which will decrease downtime and reduce cost</a:t>
            </a:r>
          </a:p>
          <a:p>
            <a:pPr marL="36900" indent="0">
              <a:buNone/>
            </a:pPr>
            <a:endParaRPr lang="en-US" dirty="0"/>
          </a:p>
          <a:p>
            <a:pPr marL="494100" indent="-457200">
              <a:buFont typeface="+mj-lt"/>
              <a:buAutoNum type="arabicPeriod"/>
            </a:pPr>
            <a:endParaRPr lang="en-US" dirty="0"/>
          </a:p>
        </p:txBody>
      </p:sp>
    </p:spTree>
    <p:extLst>
      <p:ext uri="{BB962C8B-B14F-4D97-AF65-F5344CB8AC3E}">
        <p14:creationId xmlns:p14="http://schemas.microsoft.com/office/powerpoint/2010/main" val="1262195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Thank You</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2969538"/>
            <a:ext cx="4403596" cy="1077362"/>
          </a:xfrm>
        </p:spPr>
        <p:txBody>
          <a:bodyPr anchor="t">
            <a:normAutofit/>
          </a:bodyPr>
          <a:lstStyle/>
          <a:p>
            <a:pPr marL="36900" indent="0">
              <a:buNone/>
            </a:pPr>
            <a:r>
              <a:rPr lang="en-US" sz="2400" dirty="0"/>
              <a:t>Omar Sherif Bendary</a:t>
            </a:r>
          </a:p>
          <a:p>
            <a:endParaRPr lang="en-US" sz="2400" dirty="0"/>
          </a:p>
        </p:txBody>
      </p:sp>
    </p:spTree>
    <p:extLst>
      <p:ext uri="{BB962C8B-B14F-4D97-AF65-F5344CB8AC3E}">
        <p14:creationId xmlns:p14="http://schemas.microsoft.com/office/powerpoint/2010/main" val="32202356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{302C5590-81FE-4872-AAA5-93B55206AC08}tf55705232_win32</Template>
  <TotalTime>23</TotalTime>
  <Words>278</Words>
  <Application>Microsoft Office PowerPoint</Application>
  <PresentationFormat>Widescreen</PresentationFormat>
  <Paragraphs>32</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Calibri</vt:lpstr>
      <vt:lpstr>Goudy Old Style</vt:lpstr>
      <vt:lpstr>Trebuchet MS</vt:lpstr>
      <vt:lpstr>Wingdings 2</vt:lpstr>
      <vt:lpstr>SlateVTI</vt:lpstr>
      <vt:lpstr>CICD </vt:lpstr>
      <vt:lpstr>What is CICD ?</vt:lpstr>
      <vt:lpstr>What is CICD ?</vt:lpstr>
      <vt:lpstr>Beneﬁts of CICD</vt:lpstr>
      <vt:lpstr>Beneﬁts of CICD</vt:lpstr>
      <vt:lpstr>Beneﬁts of CICD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CICD </dc:title>
  <dc:creator>Omar Sherif</dc:creator>
  <cp:lastModifiedBy>Omar Sherif</cp:lastModifiedBy>
  <cp:revision>3</cp:revision>
  <dcterms:created xsi:type="dcterms:W3CDTF">2022-09-11T09:35:30Z</dcterms:created>
  <dcterms:modified xsi:type="dcterms:W3CDTF">2022-09-11T09:58:38Z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