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94" r:id="rId2"/>
    <p:sldId id="807" r:id="rId3"/>
    <p:sldId id="808" r:id="rId4"/>
    <p:sldId id="825" r:id="rId5"/>
    <p:sldId id="826" r:id="rId6"/>
    <p:sldId id="827" r:id="rId7"/>
    <p:sldId id="828" r:id="rId8"/>
    <p:sldId id="833" r:id="rId9"/>
    <p:sldId id="835" r:id="rId10"/>
    <p:sldId id="834" r:id="rId11"/>
    <p:sldId id="838" r:id="rId12"/>
    <p:sldId id="831" r:id="rId13"/>
    <p:sldId id="832" r:id="rId14"/>
    <p:sldId id="830" r:id="rId15"/>
    <p:sldId id="829" r:id="rId16"/>
    <p:sldId id="836" r:id="rId17"/>
    <p:sldId id="837" r:id="rId18"/>
    <p:sldId id="840" r:id="rId19"/>
    <p:sldId id="839" r:id="rId20"/>
    <p:sldId id="84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1CF7A3-2E87-43B0-A84D-1A6BFBF00E00}">
          <p14:sldIdLst>
            <p14:sldId id="494"/>
            <p14:sldId id="807"/>
            <p14:sldId id="808"/>
            <p14:sldId id="825"/>
            <p14:sldId id="826"/>
            <p14:sldId id="827"/>
            <p14:sldId id="828"/>
            <p14:sldId id="833"/>
            <p14:sldId id="835"/>
            <p14:sldId id="834"/>
            <p14:sldId id="838"/>
            <p14:sldId id="831"/>
            <p14:sldId id="832"/>
            <p14:sldId id="830"/>
            <p14:sldId id="829"/>
            <p14:sldId id="836"/>
            <p14:sldId id="837"/>
            <p14:sldId id="840"/>
            <p14:sldId id="839"/>
            <p14:sldId id="8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Фикрет Зейналов" initials="ФЗ" lastIdx="1" clrIdx="0">
    <p:extLst>
      <p:ext uri="{19B8F6BF-5375-455C-9EA6-DF929625EA0E}">
        <p15:presenceInfo xmlns:p15="http://schemas.microsoft.com/office/powerpoint/2012/main" userId="bdd7341db63775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090"/>
    <a:srgbClr val="FFFFFF"/>
    <a:srgbClr val="436A81"/>
    <a:srgbClr val="FFE56A"/>
    <a:srgbClr val="4280AF"/>
    <a:srgbClr val="EED45C"/>
    <a:srgbClr val="9DAA7E"/>
    <a:srgbClr val="B4B4B4"/>
    <a:srgbClr val="B8928F"/>
    <a:srgbClr val="F69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F1A3C-7094-4025-80B2-EF9BF9D263AD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20066-3E48-47D9-8AE4-2328CD811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4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543D-923A-4E7F-A24F-78D1113BF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FEEC0-FEBB-4408-B046-4670BD8AA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914EE-69F6-4AD6-88D8-069019B6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CC4CC-2C37-41BB-B258-582A763A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EF1B-4BD6-45B2-BDAC-87960A01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6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ECCF-BCF4-4793-A4BA-FF76DC4B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045D-1071-415A-AE02-80B9FC544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3C00-E2FD-4A2B-B90B-3E9B6CFD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EF0C-A51C-4BA9-826E-90BB4BF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4DCC-B9B3-47A4-AED2-E2AE5DB2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6F740-DE19-4DF3-A70D-7CCC87B88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9BF2A-B9B6-4DD6-93F4-7B140811A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D4C21-E2F0-4C31-BD3C-417404FC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1689B-C76F-4BDF-9625-309EA68D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7CA0-5594-443A-97AE-260CDB01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42C3-7C51-4F06-92F3-1846A3A5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9BBB3-EAEE-48C7-B8DE-FED1B871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9E408-88E8-4D30-ADD8-F0063644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30FD-E208-4CEF-810C-4CF98292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7609A-6178-441E-B587-92DBEC20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2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C837-E3EE-4568-AFDC-46B778C8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2EA2B-59C1-4BD5-9F96-C87A17715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58121-CE68-4B4F-A05E-699268AF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B5FF-60B0-4213-AD58-2DAC7A8E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9B79E-C830-4568-A33E-2DFF0097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8CC1-322C-46F6-A1DC-E81C0B8D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0006-CEB6-4103-A2EE-81439AC7E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0A265-F671-42B5-B10C-DDB7E8E9E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4364-34FE-4B83-81C9-9D1D30AF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FC174-E2DD-4695-AAEB-F742DE54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8F40-FA88-452A-B085-E2AD8DC7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7649-02EF-4C7D-AFEB-9FD1E36D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A5286-DC74-48F3-8E9C-65141A8D4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8F4E9-48E9-421C-A47D-3D0AF0007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9E906-DEBE-47BE-9E81-34FB9F9F0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38777-1AB3-4F49-9990-52DAFCD3D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3E4F8-C86A-4F58-B4F2-A660C55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995C7-7CA2-47E9-8FDD-8AA843DC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7AA47-B5C0-4B76-BA02-4813CDDA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CBD7-57F3-4781-A9FD-BF378FE4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5DC5B-BC2F-417D-B6EE-E80DB3EE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83FFD-BF07-4D99-B104-436F7415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D1BD4-B475-40B1-9287-1D62CC1D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7B6AF-54A9-471E-BDFD-D6D21461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A646C-F670-4182-B8B3-14B77137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F419A-184C-4837-9E99-8D401A0A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EF38-58B9-41D1-BF78-8923153B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8470-E1A7-4399-8E07-FD2F8B70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EDD7-8497-41D4-B60D-234B5CD3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581CB-3F5E-4D1D-AB84-867C66E8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3622C-5E1D-40E3-BA8D-063DD828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41A0A-EEA2-4047-AFCF-F887F60E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4658-7015-49DF-ABDA-AE956BE2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C47FB-9C59-45C3-A273-E19388FFD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CEB2B-3EE3-491D-B4DA-5413B9E1F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8949B-806D-4026-A9BC-C18567EC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4E699-3FA7-4580-85D7-8B194AC3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45A26-0F8F-4B78-AAD7-F26DCE1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3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0D2FD-4CE3-4911-B537-78A439F5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0804C-CA2E-4774-B4AC-BCA30F658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0E2E-B467-4131-929C-7664D480C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B8F1-23B3-4187-818C-C69CAAB8505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1899-94A4-4670-973F-6533A9639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2154B-7F20-453A-8E75-4957A4AF8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2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microsoft-teams/download-ap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ystat.itstep.org/ru/auth/login/inde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G">
            <a:extLst>
              <a:ext uri="{FF2B5EF4-FFF2-40B4-BE49-F238E27FC236}">
                <a16:creationId xmlns:a16="http://schemas.microsoft.com/office/drawing/2014/main" id="{1DB8499A-96BE-4A46-9717-3A4B7827B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CFD136-ABF6-4C2E-92CD-D4F91357510F}"/>
              </a:ext>
            </a:extLst>
          </p:cNvPr>
          <p:cNvGrpSpPr/>
          <p:nvPr/>
        </p:nvGrpSpPr>
        <p:grpSpPr>
          <a:xfrm>
            <a:off x="535022" y="4767466"/>
            <a:ext cx="8661993" cy="1928388"/>
            <a:chOff x="1875453" y="4635374"/>
            <a:chExt cx="8852904" cy="1928388"/>
          </a:xfrm>
          <a:noFill/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9A1A97E-B258-4F58-85D5-34D58A770B1C}"/>
                </a:ext>
              </a:extLst>
            </p:cNvPr>
            <p:cNvSpPr/>
            <p:nvPr/>
          </p:nvSpPr>
          <p:spPr>
            <a:xfrm>
              <a:off x="1875453" y="4635374"/>
              <a:ext cx="8852904" cy="1928388"/>
            </a:xfrm>
            <a:prstGeom prst="roundRect">
              <a:avLst>
                <a:gd name="adj" fmla="val 44836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8B1886-9D6F-4A0A-BEBA-CF77BFD2B614}"/>
                </a:ext>
              </a:extLst>
            </p:cNvPr>
            <p:cNvSpPr txBox="1"/>
            <p:nvPr/>
          </p:nvSpPr>
          <p:spPr>
            <a:xfrm>
              <a:off x="2631233" y="4747144"/>
              <a:ext cx="6929534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ru-RU" sz="4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</a:t>
              </a:r>
              <a:r>
                <a:rPr lang="en-US" sz="4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642786-E8D8-4870-972D-D754417C2782}"/>
                </a:ext>
              </a:extLst>
            </p:cNvPr>
            <p:cNvSpPr txBox="1"/>
            <p:nvPr/>
          </p:nvSpPr>
          <p:spPr>
            <a:xfrm>
              <a:off x="2631233" y="5428188"/>
              <a:ext cx="7343191" cy="584775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7FFFE"/>
                  </a:solidFill>
                  <a:effectLst>
                    <a:innerShdw dist="12700">
                      <a:prstClr val="black"/>
                    </a:innerShdw>
                  </a:effectLst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Mystat. Microsoft Teams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77854B-EB81-4BB7-977E-DBF9B6ABB70D}"/>
                </a:ext>
              </a:extLst>
            </p:cNvPr>
            <p:cNvCxnSpPr>
              <a:cxnSpLocks/>
            </p:cNvCxnSpPr>
            <p:nvPr/>
          </p:nvCxnSpPr>
          <p:spPr>
            <a:xfrm>
              <a:off x="2686500" y="5470681"/>
              <a:ext cx="7200000" cy="0"/>
            </a:xfrm>
            <a:prstGeom prst="line">
              <a:avLst/>
            </a:prstGeom>
            <a:grpFill/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14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Подробности карточки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3" name="Text Plane">
            <a:extLst>
              <a:ext uri="{FF2B5EF4-FFF2-40B4-BE49-F238E27FC236}">
                <a16:creationId xmlns:a16="http://schemas.microsoft.com/office/drawing/2014/main" id="{3820748C-B25E-41BB-B261-005F3B51803F}"/>
              </a:ext>
            </a:extLst>
          </p:cNvPr>
          <p:cNvGrpSpPr/>
          <p:nvPr/>
        </p:nvGrpSpPr>
        <p:grpSpPr>
          <a:xfrm>
            <a:off x="611324" y="1495058"/>
            <a:ext cx="7452021" cy="3529523"/>
            <a:chOff x="455691" y="315536"/>
            <a:chExt cx="11280617" cy="3529523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4CE7E92-B239-40CB-B567-D9196B73EDE1}"/>
                </a:ext>
              </a:extLst>
            </p:cNvPr>
            <p:cNvSpPr/>
            <p:nvPr/>
          </p:nvSpPr>
          <p:spPr>
            <a:xfrm>
              <a:off x="455691" y="315536"/>
              <a:ext cx="11280617" cy="3529523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1CBA01B7-370E-4538-92FC-6180AC2B3D5F}"/>
                </a:ext>
              </a:extLst>
            </p:cNvPr>
            <p:cNvSpPr txBox="1"/>
            <p:nvPr/>
          </p:nvSpPr>
          <p:spPr>
            <a:xfrm>
              <a:off x="961057" y="526026"/>
              <a:ext cx="10269883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Справа сверху на карточке есть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маленький кружок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который при наведении курсора показывает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комментарий преподавателя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кнопку пересдачи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Пересдачи тратят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два </a:t>
              </a:r>
              <a:r>
                <a:rPr lang="ru-RU" sz="2800" dirty="0" err="1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коина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0E36A38-537C-4E02-8232-F2BF6C2BD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377" y="1527038"/>
            <a:ext cx="3069100" cy="5034533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636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Учебные материалы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DCF2FD7-8D0D-47F9-AD40-4CCCF8A9D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053" y="1477815"/>
            <a:ext cx="7577894" cy="4900921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347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Календарь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2918458-B932-45A1-B0EB-88FB5E9AA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1" y="1477815"/>
            <a:ext cx="11806518" cy="4852706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5245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187734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День календаря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5061C65-E537-4ADB-8BAF-77972916A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720" y="2477469"/>
            <a:ext cx="5582429" cy="2981741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Text Plane">
            <a:extLst>
              <a:ext uri="{FF2B5EF4-FFF2-40B4-BE49-F238E27FC236}">
                <a16:creationId xmlns:a16="http://schemas.microsoft.com/office/drawing/2014/main" id="{1EB01E8B-20E6-4CDA-A083-6A18347F5C3C}"/>
              </a:ext>
            </a:extLst>
          </p:cNvPr>
          <p:cNvGrpSpPr/>
          <p:nvPr/>
        </p:nvGrpSpPr>
        <p:grpSpPr>
          <a:xfrm>
            <a:off x="371852" y="2477471"/>
            <a:ext cx="5582429" cy="3192796"/>
            <a:chOff x="455691" y="307820"/>
            <a:chExt cx="11280617" cy="3192796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7388B4F-14BE-4637-B70E-1BA340E0D685}"/>
                </a:ext>
              </a:extLst>
            </p:cNvPr>
            <p:cNvSpPr/>
            <p:nvPr/>
          </p:nvSpPr>
          <p:spPr>
            <a:xfrm>
              <a:off x="455691" y="307820"/>
              <a:ext cx="11280617" cy="3192796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4B3B111A-51DE-4E78-B81C-E63D103CC092}"/>
                </a:ext>
              </a:extLst>
            </p:cNvPr>
            <p:cNvSpPr txBox="1"/>
            <p:nvPr/>
          </p:nvSpPr>
          <p:spPr>
            <a:xfrm>
              <a:off x="961057" y="565390"/>
              <a:ext cx="1026988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При нажатии на подсвеченный день календаря откроется окошко, в котором Вы сможете увидеть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время урока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аудиторию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преподавателя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7233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683577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Новости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2536B17-3931-47E0-AA58-19EC881A6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03" y="1973312"/>
            <a:ext cx="11431595" cy="4201111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698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FA20B-9CBE-44B8-9B44-030B1E104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1" y="1647515"/>
            <a:ext cx="11241418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Text Plane">
            <a:extLst>
              <a:ext uri="{FF2B5EF4-FFF2-40B4-BE49-F238E27FC236}">
                <a16:creationId xmlns:a16="http://schemas.microsoft.com/office/drawing/2014/main" id="{7E3AA0E2-0F7C-44CE-8012-0D1DADD546C2}"/>
              </a:ext>
            </a:extLst>
          </p:cNvPr>
          <p:cNvGrpSpPr/>
          <p:nvPr/>
        </p:nvGrpSpPr>
        <p:grpSpPr>
          <a:xfrm>
            <a:off x="850796" y="357781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F5C7A5E-762C-4466-BE56-789605E0F493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Header">
              <a:extLst>
                <a:ext uri="{FF2B5EF4-FFF2-40B4-BE49-F238E27FC236}">
                  <a16:creationId xmlns:a16="http://schemas.microsoft.com/office/drawing/2014/main" id="{5A2FEA59-B2B7-4157-8A60-2DCC7DB5FF10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Профиль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9852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227804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Требования на курсе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3" name="Text Plane">
            <a:extLst>
              <a:ext uri="{FF2B5EF4-FFF2-40B4-BE49-F238E27FC236}">
                <a16:creationId xmlns:a16="http://schemas.microsoft.com/office/drawing/2014/main" id="{3820748C-B25E-41BB-B261-005F3B51803F}"/>
              </a:ext>
            </a:extLst>
          </p:cNvPr>
          <p:cNvGrpSpPr/>
          <p:nvPr/>
        </p:nvGrpSpPr>
        <p:grpSpPr>
          <a:xfrm>
            <a:off x="623424" y="2534782"/>
            <a:ext cx="10945153" cy="3095415"/>
            <a:chOff x="455691" y="315536"/>
            <a:chExt cx="11280617" cy="309541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4CE7E92-B239-40CB-B567-D9196B73EDE1}"/>
                </a:ext>
              </a:extLst>
            </p:cNvPr>
            <p:cNvSpPr/>
            <p:nvPr/>
          </p:nvSpPr>
          <p:spPr>
            <a:xfrm>
              <a:off x="455691" y="315536"/>
              <a:ext cx="11280617" cy="3095415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1CBA01B7-370E-4538-92FC-6180AC2B3D5F}"/>
                </a:ext>
              </a:extLst>
            </p:cNvPr>
            <p:cNvSpPr txBox="1"/>
            <p:nvPr/>
          </p:nvSpPr>
          <p:spPr>
            <a:xfrm>
              <a:off x="961058" y="524415"/>
              <a:ext cx="1026988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Чтобы быть допущенными до экзаменов должны быть выполнены следующие условия: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сдано от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80% и больше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домашних заданий.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средняя оценка по домашним заданиям от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7 баллов и выше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посещаемость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не ниже 85%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0711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813206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Рекомендации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3" name="Text Plane">
            <a:extLst>
              <a:ext uri="{FF2B5EF4-FFF2-40B4-BE49-F238E27FC236}">
                <a16:creationId xmlns:a16="http://schemas.microsoft.com/office/drawing/2014/main" id="{3820748C-B25E-41BB-B261-005F3B51803F}"/>
              </a:ext>
            </a:extLst>
          </p:cNvPr>
          <p:cNvGrpSpPr/>
          <p:nvPr/>
        </p:nvGrpSpPr>
        <p:grpSpPr>
          <a:xfrm>
            <a:off x="623424" y="2120184"/>
            <a:ext cx="10945153" cy="3924610"/>
            <a:chOff x="455691" y="315536"/>
            <a:chExt cx="11280617" cy="3924610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4CE7E92-B239-40CB-B567-D9196B73EDE1}"/>
                </a:ext>
              </a:extLst>
            </p:cNvPr>
            <p:cNvSpPr/>
            <p:nvPr/>
          </p:nvSpPr>
          <p:spPr>
            <a:xfrm>
              <a:off x="455691" y="315536"/>
              <a:ext cx="11280617" cy="3924610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1CBA01B7-370E-4538-92FC-6180AC2B3D5F}"/>
                </a:ext>
              </a:extLst>
            </p:cNvPr>
            <p:cNvSpPr txBox="1"/>
            <p:nvPr/>
          </p:nvSpPr>
          <p:spPr>
            <a:xfrm>
              <a:off x="961058" y="508126"/>
              <a:ext cx="10269883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Начиная с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урока 7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(начало программирования) делайте заметки –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теоретические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практические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Если оценка по домашнему заданию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низкая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пересдайте её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Выполняйте домашние задания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самостоятельно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 срок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Это может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повлиять на Вашу оценку на экзамене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Будьте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активны в процессе урока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так как это может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повлиять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на Вашу оценку на экзамене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342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Microsoft Teams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D81DFC5-016D-4ECC-BFEB-EDC786E43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569" y="1477814"/>
            <a:ext cx="7672863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404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Teams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0034632-19B1-4F5D-874E-4F894FF28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349" y="1477813"/>
            <a:ext cx="4947327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3BAD8FB1-53B6-47FD-8653-3E51D3DA2914}"/>
              </a:ext>
            </a:extLst>
          </p:cNvPr>
          <p:cNvGrpSpPr/>
          <p:nvPr/>
        </p:nvGrpSpPr>
        <p:grpSpPr>
          <a:xfrm>
            <a:off x="611324" y="1477813"/>
            <a:ext cx="5582429" cy="2833438"/>
            <a:chOff x="455691" y="307820"/>
            <a:chExt cx="11280617" cy="2833438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B566C71-CC68-4239-9670-67B4469AAC8E}"/>
                </a:ext>
              </a:extLst>
            </p:cNvPr>
            <p:cNvSpPr/>
            <p:nvPr/>
          </p:nvSpPr>
          <p:spPr>
            <a:xfrm>
              <a:off x="455691" y="307820"/>
              <a:ext cx="11280617" cy="2833438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264DD7E4-8463-4FE6-AAE4-E991BC20A426}"/>
                </a:ext>
              </a:extLst>
            </p:cNvPr>
            <p:cNvSpPr txBox="1"/>
            <p:nvPr/>
          </p:nvSpPr>
          <p:spPr>
            <a:xfrm>
              <a:off x="961057" y="601155"/>
              <a:ext cx="1026988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Для входа используйте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почту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пароль от </a:t>
              </a:r>
              <a:r>
                <a:rPr lang="ru-RU" sz="2800" dirty="0" err="1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майстата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Во вкладке </a:t>
              </a:r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Teams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будет карточка класса.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9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mystat.itstep.org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1979E27-0BB1-449C-921A-F6B815D8C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61" y="1477815"/>
            <a:ext cx="10882278" cy="514548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96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Записи уроков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1DD083E-FCD8-4B8E-9FFA-1C73EA86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33" y="1477812"/>
            <a:ext cx="3542703" cy="228965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D0BA2E-7166-43BB-AC21-CA9BC68FF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597" y="1477812"/>
            <a:ext cx="6606970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763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Ваши награды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3E28749-4338-4F6A-BDEE-82A9C787E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907" y="1477814"/>
            <a:ext cx="5924211" cy="5145488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1477817"/>
            <a:ext cx="5218012" cy="3192796"/>
            <a:chOff x="455691" y="307820"/>
            <a:chExt cx="11280617" cy="3192796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20"/>
              <a:ext cx="11280617" cy="3192796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565390"/>
              <a:ext cx="1026988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Здесь находится история Ваших наград. Награды засчитываются за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посещение пары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оценки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сдачи домашних заданий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 других действий.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302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Таблица лидеров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872871C-1405-45B7-A34C-2438904D1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503" y="1477815"/>
            <a:ext cx="4182233" cy="5145488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Text Plane">
            <a:extLst>
              <a:ext uri="{FF2B5EF4-FFF2-40B4-BE49-F238E27FC236}">
                <a16:creationId xmlns:a16="http://schemas.microsoft.com/office/drawing/2014/main" id="{5266BF93-E65E-4A93-A1D9-6E45C9274E6F}"/>
              </a:ext>
            </a:extLst>
          </p:cNvPr>
          <p:cNvGrpSpPr/>
          <p:nvPr/>
        </p:nvGrpSpPr>
        <p:grpSpPr>
          <a:xfrm>
            <a:off x="439265" y="1477817"/>
            <a:ext cx="6694306" cy="3192796"/>
            <a:chOff x="455691" y="307820"/>
            <a:chExt cx="11280617" cy="3192796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1FF2A15-8A9F-46B8-A534-E96EAADC6FC6}"/>
                </a:ext>
              </a:extLst>
            </p:cNvPr>
            <p:cNvSpPr/>
            <p:nvPr/>
          </p:nvSpPr>
          <p:spPr>
            <a:xfrm>
              <a:off x="455691" y="307820"/>
              <a:ext cx="11280617" cy="3192796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04E4BFC8-5071-4C7D-926C-F28E113E8F8B}"/>
                </a:ext>
              </a:extLst>
            </p:cNvPr>
            <p:cNvSpPr txBox="1"/>
            <p:nvPr/>
          </p:nvSpPr>
          <p:spPr>
            <a:xfrm>
              <a:off x="961058" y="565390"/>
              <a:ext cx="1026988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 таблице рейтингов показываются студенты отсортированные по количеству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звёзд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Звёзды подсчитываются по правилу «</a:t>
              </a:r>
              <a:r>
                <a:rPr lang="ru-RU" sz="2800" dirty="0" err="1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коины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+ кристаллы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».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762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Успеваемость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D707665-C025-4F8B-A5CE-CD917DC48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614" y="1477815"/>
            <a:ext cx="7100773" cy="5145488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302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488487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Верхняя панель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7F1FC15-52FC-4AB4-B978-F3890D463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97" y="1778221"/>
            <a:ext cx="10490408" cy="843922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Text Plane">
            <a:extLst>
              <a:ext uri="{FF2B5EF4-FFF2-40B4-BE49-F238E27FC236}">
                <a16:creationId xmlns:a16="http://schemas.microsoft.com/office/drawing/2014/main" id="{002A223A-E9C3-46A7-97E2-1ECA049EA55A}"/>
              </a:ext>
            </a:extLst>
          </p:cNvPr>
          <p:cNvGrpSpPr/>
          <p:nvPr/>
        </p:nvGrpSpPr>
        <p:grpSpPr>
          <a:xfrm>
            <a:off x="850795" y="2864182"/>
            <a:ext cx="10490408" cy="3505331"/>
            <a:chOff x="455691" y="307820"/>
            <a:chExt cx="11280617" cy="3505331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C6FF432-857D-4CE8-B860-5D0C1245E647}"/>
                </a:ext>
              </a:extLst>
            </p:cNvPr>
            <p:cNvSpPr/>
            <p:nvPr/>
          </p:nvSpPr>
          <p:spPr>
            <a:xfrm>
              <a:off x="455691" y="307820"/>
              <a:ext cx="11280617" cy="3505331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E1FD97EB-2E6A-49BD-9556-F9D1E0C35A74}"/>
                </a:ext>
              </a:extLst>
            </p:cNvPr>
            <p:cNvSpPr txBox="1"/>
            <p:nvPr/>
          </p:nvSpPr>
          <p:spPr>
            <a:xfrm>
              <a:off x="961058" y="536991"/>
              <a:ext cx="10269884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Кристаллы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засчитываются за активности – 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посещение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пары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выполнение домашнего задания в срок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поощрение от преподавателя 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 др.</a:t>
              </a:r>
            </a:p>
            <a:p>
              <a:endParaRPr lang="ru-RU" sz="24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400" b="1" dirty="0" err="1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Коины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засчитываются 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 оценки во время пары 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 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 домашние задания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За одну оценку Вы можете получить до 5 </a:t>
              </a:r>
              <a:r>
                <a:rPr lang="ru-RU" sz="24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коинов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включительно (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8 баллов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1 </a:t>
              </a:r>
              <a:r>
                <a:rPr lang="ru-RU" sz="24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коин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9 баллов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2 </a:t>
              </a:r>
              <a:r>
                <a:rPr lang="ru-RU" sz="24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коина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10 баллов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3 </a:t>
              </a:r>
              <a:r>
                <a:rPr lang="ru-RU" sz="24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коина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11 баллов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4 </a:t>
              </a:r>
              <a:r>
                <a:rPr lang="ru-RU" sz="24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коина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12 баллов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5 </a:t>
              </a:r>
              <a:r>
                <a:rPr lang="ru-RU" sz="24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коинов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169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Домашние задания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E4558CE-536A-493A-B1BA-E5A8FCBF1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801" y="1704253"/>
            <a:ext cx="1996912" cy="384405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72EFE1-F78B-4838-B888-86B7FFC6E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43" y="1704253"/>
            <a:ext cx="1988592" cy="3852376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6D69A1-C53F-441C-B0D5-5A64B3AA5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479" y="1704253"/>
            <a:ext cx="1938669" cy="3852376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428347-57F2-4916-B791-FB67DF6091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5708" y="1704253"/>
            <a:ext cx="2085849" cy="1865458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F1C98A-99D5-4CE1-907D-62AF93D0E9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914" y="1704253"/>
            <a:ext cx="1922028" cy="3819094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471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Карточка с домашним заданием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DB32D5A-DFB4-4778-94C6-7ACD7696F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607" y="1487342"/>
            <a:ext cx="2680069" cy="492899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Text Plane">
            <a:extLst>
              <a:ext uri="{FF2B5EF4-FFF2-40B4-BE49-F238E27FC236}">
                <a16:creationId xmlns:a16="http://schemas.microsoft.com/office/drawing/2014/main" id="{3820748C-B25E-41BB-B261-005F3B51803F}"/>
              </a:ext>
            </a:extLst>
          </p:cNvPr>
          <p:cNvGrpSpPr/>
          <p:nvPr/>
        </p:nvGrpSpPr>
        <p:grpSpPr>
          <a:xfrm>
            <a:off x="611324" y="1495058"/>
            <a:ext cx="7922403" cy="2541233"/>
            <a:chOff x="455691" y="315536"/>
            <a:chExt cx="11280617" cy="2541233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4CE7E92-B239-40CB-B567-D9196B73EDE1}"/>
                </a:ext>
              </a:extLst>
            </p:cNvPr>
            <p:cNvSpPr/>
            <p:nvPr/>
          </p:nvSpPr>
          <p:spPr>
            <a:xfrm>
              <a:off x="455691" y="315536"/>
              <a:ext cx="11280617" cy="2541233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1CBA01B7-370E-4538-92FC-6180AC2B3D5F}"/>
                </a:ext>
              </a:extLst>
            </p:cNvPr>
            <p:cNvSpPr txBox="1"/>
            <p:nvPr/>
          </p:nvSpPr>
          <p:spPr>
            <a:xfrm>
              <a:off x="961057" y="462768"/>
              <a:ext cx="1026988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Если навести курсор на карточку с домашним заданием, появятся две кнопки –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скачать задание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загрузить выполненное задание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Загружать нужно в виде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архива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14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Оценки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3" name="Text Plane">
            <a:extLst>
              <a:ext uri="{FF2B5EF4-FFF2-40B4-BE49-F238E27FC236}">
                <a16:creationId xmlns:a16="http://schemas.microsoft.com/office/drawing/2014/main" id="{3820748C-B25E-41BB-B261-005F3B51803F}"/>
              </a:ext>
            </a:extLst>
          </p:cNvPr>
          <p:cNvGrpSpPr/>
          <p:nvPr/>
        </p:nvGrpSpPr>
        <p:grpSpPr>
          <a:xfrm>
            <a:off x="611324" y="1495058"/>
            <a:ext cx="7922403" cy="4139124"/>
            <a:chOff x="455691" y="315536"/>
            <a:chExt cx="11280617" cy="4139124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4CE7E92-B239-40CB-B567-D9196B73EDE1}"/>
                </a:ext>
              </a:extLst>
            </p:cNvPr>
            <p:cNvSpPr/>
            <p:nvPr/>
          </p:nvSpPr>
          <p:spPr>
            <a:xfrm>
              <a:off x="455691" y="315536"/>
              <a:ext cx="11280617" cy="4139124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1CBA01B7-370E-4538-92FC-6180AC2B3D5F}"/>
                </a:ext>
              </a:extLst>
            </p:cNvPr>
            <p:cNvSpPr txBox="1"/>
            <p:nvPr/>
          </p:nvSpPr>
          <p:spPr>
            <a:xfrm>
              <a:off x="961057" y="615383"/>
              <a:ext cx="10269883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Оценки за домашние задания можно увидеть на самих карточках.</a:t>
              </a:r>
            </a:p>
            <a:p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Как и на уроках, оценки могут быть от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1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до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12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включительно, где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1 балл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– очень плохо,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12 баллов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– очень хорошо.</a:t>
              </a:r>
            </a:p>
            <a:p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7 баллов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считается как достаточно.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9FAB834-E671-4458-9860-2A6FE3AF5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211" y="1482579"/>
            <a:ext cx="2480466" cy="492899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1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4421</TotalTime>
  <Words>381</Words>
  <Application>Microsoft Office PowerPoint</Application>
  <PresentationFormat>Widescreen</PresentationFormat>
  <Paragraphs>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Фикрет Зейналов</dc:creator>
  <cp:lastModifiedBy>Фикрет Зейналов</cp:lastModifiedBy>
  <cp:revision>1297</cp:revision>
  <dcterms:created xsi:type="dcterms:W3CDTF">2022-04-04T07:38:37Z</dcterms:created>
  <dcterms:modified xsi:type="dcterms:W3CDTF">2024-07-16T11:25:49Z</dcterms:modified>
</cp:coreProperties>
</file>