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94" r:id="rId2"/>
    <p:sldId id="808" r:id="rId3"/>
    <p:sldId id="847" r:id="rId4"/>
    <p:sldId id="848" r:id="rId5"/>
    <p:sldId id="849" r:id="rId6"/>
    <p:sldId id="850" r:id="rId7"/>
    <p:sldId id="851" r:id="rId8"/>
    <p:sldId id="852" r:id="rId9"/>
    <p:sldId id="853" r:id="rId10"/>
    <p:sldId id="854" r:id="rId11"/>
    <p:sldId id="855" r:id="rId12"/>
    <p:sldId id="856" r:id="rId13"/>
    <p:sldId id="857" r:id="rId14"/>
    <p:sldId id="858" r:id="rId15"/>
    <p:sldId id="859" r:id="rId16"/>
    <p:sldId id="807" r:id="rId17"/>
    <p:sldId id="843" r:id="rId18"/>
    <p:sldId id="860" r:id="rId19"/>
    <p:sldId id="865" r:id="rId20"/>
    <p:sldId id="845" r:id="rId21"/>
    <p:sldId id="861" r:id="rId22"/>
    <p:sldId id="862" r:id="rId23"/>
    <p:sldId id="863" r:id="rId24"/>
    <p:sldId id="844" r:id="rId25"/>
    <p:sldId id="866" r:id="rId26"/>
    <p:sldId id="867" r:id="rId27"/>
    <p:sldId id="864" r:id="rId28"/>
    <p:sldId id="836" r:id="rId29"/>
    <p:sldId id="837" r:id="rId30"/>
    <p:sldId id="840" r:id="rId31"/>
    <p:sldId id="839" r:id="rId32"/>
    <p:sldId id="84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1CF7A3-2E87-43B0-A84D-1A6BFBF00E00}">
          <p14:sldIdLst>
            <p14:sldId id="494"/>
            <p14:sldId id="808"/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  <p14:sldId id="855"/>
            <p14:sldId id="856"/>
            <p14:sldId id="857"/>
            <p14:sldId id="858"/>
            <p14:sldId id="859"/>
            <p14:sldId id="807"/>
            <p14:sldId id="843"/>
            <p14:sldId id="860"/>
            <p14:sldId id="865"/>
            <p14:sldId id="845"/>
            <p14:sldId id="861"/>
            <p14:sldId id="862"/>
            <p14:sldId id="863"/>
            <p14:sldId id="844"/>
            <p14:sldId id="866"/>
            <p14:sldId id="867"/>
            <p14:sldId id="864"/>
            <p14:sldId id="836"/>
            <p14:sldId id="837"/>
            <p14:sldId id="840"/>
            <p14:sldId id="839"/>
            <p14:sldId id="8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Фикрет Зейналов" initials="ФЗ" lastIdx="1" clrIdx="0">
    <p:extLst>
      <p:ext uri="{19B8F6BF-5375-455C-9EA6-DF929625EA0E}">
        <p15:presenceInfo xmlns:p15="http://schemas.microsoft.com/office/powerpoint/2012/main" userId="bdd7341db637759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9090"/>
    <a:srgbClr val="FFFFFF"/>
    <a:srgbClr val="436A81"/>
    <a:srgbClr val="FFE56A"/>
    <a:srgbClr val="4280AF"/>
    <a:srgbClr val="EED45C"/>
    <a:srgbClr val="9DAA7E"/>
    <a:srgbClr val="B4B4B4"/>
    <a:srgbClr val="B8928F"/>
    <a:srgbClr val="F69B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64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7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4F1A3C-7094-4025-80B2-EF9BF9D263AD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320066-3E48-47D9-8AE4-2328CD811F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49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37556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8623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7053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3303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6112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247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5415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6846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237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85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7331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160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2959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15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320066-3E48-47D9-8AE4-2328CD811F7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6648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4543D-923A-4E7F-A24F-78D1113BF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EFEEC0-FEBB-4408-B046-4670BD8AAE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5914EE-69F6-4AD6-88D8-069019B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CC4CC-2C37-41BB-B258-582A763AC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EF1B-4BD6-45B2-BDAC-87960A012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068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DECCF-BCF4-4793-A4BA-FF76DC4BF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2045D-1071-415A-AE02-80B9FC544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3C00-E2FD-4A2B-B90B-3E9B6CFD3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3EF0C-A51C-4BA9-826E-90BB4BF0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A4DCC-B9B3-47A4-AED2-E2AE5DB2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68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A6F740-DE19-4DF3-A70D-7CCC87B888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9BF2A-B9B6-4DD6-93F4-7B140811A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D4C21-E2F0-4C31-BD3C-417404FC8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689B-C76F-4BDF-9625-309EA68D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A7CA0-5594-443A-97AE-260CDB01F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059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842C3-7C51-4F06-92F3-1846A3A5C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9BBB3-EAEE-48C7-B8DE-FED1B871A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9E408-88E8-4D30-ADD8-F00636442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730FD-E208-4CEF-810C-4CF982921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7609A-6178-441E-B587-92DBEC20C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2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9C837-E3EE-4568-AFDC-46B778C88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2EA2B-59C1-4BD5-9F96-C87A177156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58121-CE68-4B4F-A05E-699268AF9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4B5FF-60B0-4213-AD58-2DAC7A8E30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9B79E-C830-4568-A33E-2DFF0097E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7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18CC1-322C-46F6-A1DC-E81C0B8D1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E0006-CEB6-4103-A2EE-81439AC7E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B0A265-F671-42B5-B10C-DDB7E8E9E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D34364-34FE-4B83-81C9-9D1D30AFC9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5FC174-E2DD-4695-AAEB-F742DE54F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118F40-FA88-452A-B085-E2AD8DC7E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163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F7649-02EF-4C7D-AFEB-9FD1E36DF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A5286-DC74-48F3-8E9C-65141A8D4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D8F4E9-48E9-421C-A47D-3D0AF0007C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9E906-DEBE-47BE-9E81-34FB9F9F0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538777-1AB3-4F49-9990-52DAFCD3D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D3E4F8-C86A-4F58-B4F2-A660C5598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9995C7-7CA2-47E9-8FDD-8AA843DC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07AA47-B5C0-4B76-BA02-4813CDDA0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5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FCBD7-57F3-4781-A9FD-BF378FE4C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95DC5B-BC2F-417D-B6EE-E80DB3EEA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083FFD-BF07-4D99-B104-436F7415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D1BD4-B475-40B1-9287-1D62CC1DD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96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A7B6AF-54A9-471E-BDFD-D6D21461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DA646C-F670-4182-B8B3-14B771377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F419A-184C-4837-9E99-8D401A0A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BEF38-58B9-41D1-BF78-8923153B2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7B8470-E1A7-4399-8E07-FD2F8B70A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1AEDD7-8497-41D4-B60D-234B5CD3BD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581CB-3F5E-4D1D-AB84-867C66E83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3622C-5E1D-40E3-BA8D-063DD8286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41A0A-EEA2-4047-AFCF-F887F60E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8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4658-7015-49DF-ABDA-AE956BE2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C47FB-9C59-45C3-A273-E19388FFD4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ECEB2B-3EE3-491D-B4DA-5413B9E1F8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8949B-806D-4026-A9BC-C18567EC0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4E699-3FA7-4580-85D7-8B194AC3C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45A26-0F8F-4B78-AAD7-F26DCE11C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037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50D2FD-4CE3-4911-B537-78A439F5D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0804C-CA2E-4774-B4AC-BCA30F658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60E2E-B467-4131-929C-7664D480CD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65B8F1-23B3-4187-818C-C69CAAB85054}" type="datetimeFigureOut">
              <a:rPr lang="en-US" smtClean="0"/>
              <a:t>1/22/2025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81899-94A4-4670-973F-6533A9639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2154B-7F20-453A-8E75-4957A4AF8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EC780-35FC-407E-AEAB-3D75DC2CD0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025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ystat.itstep.org/ru/auth/login/index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en-us/microsoft-teams/download-ap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BG">
            <a:extLst>
              <a:ext uri="{FF2B5EF4-FFF2-40B4-BE49-F238E27FC236}">
                <a16:creationId xmlns:a16="http://schemas.microsoft.com/office/drawing/2014/main" id="{1DB8499A-96BE-4A46-9717-3A4B7827BD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2CFD136-ABF6-4C2E-92CD-D4F91357510F}"/>
              </a:ext>
            </a:extLst>
          </p:cNvPr>
          <p:cNvGrpSpPr/>
          <p:nvPr/>
        </p:nvGrpSpPr>
        <p:grpSpPr>
          <a:xfrm>
            <a:off x="535022" y="4767466"/>
            <a:ext cx="8661993" cy="1928388"/>
            <a:chOff x="1875453" y="4635374"/>
            <a:chExt cx="8852904" cy="1928388"/>
          </a:xfrm>
          <a:noFill/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99A1A97E-B258-4F58-85D5-34D58A770B1C}"/>
                </a:ext>
              </a:extLst>
            </p:cNvPr>
            <p:cNvSpPr/>
            <p:nvPr/>
          </p:nvSpPr>
          <p:spPr>
            <a:xfrm>
              <a:off x="1875453" y="4635374"/>
              <a:ext cx="8852904" cy="1928388"/>
            </a:xfrm>
            <a:prstGeom prst="roundRect">
              <a:avLst>
                <a:gd name="adj" fmla="val 44836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48B1886-9D6F-4A0A-BEBA-CF77BFD2B614}"/>
                </a:ext>
              </a:extLst>
            </p:cNvPr>
            <p:cNvSpPr txBox="1"/>
            <p:nvPr/>
          </p:nvSpPr>
          <p:spPr>
            <a:xfrm>
              <a:off x="2631233" y="4747144"/>
              <a:ext cx="6929534" cy="76944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ru-RU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</a:t>
              </a:r>
              <a:r>
                <a:rPr lang="en-US" sz="44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3642786-E8D8-4870-972D-D754417C2782}"/>
                </a:ext>
              </a:extLst>
            </p:cNvPr>
            <p:cNvSpPr txBox="1"/>
            <p:nvPr/>
          </p:nvSpPr>
          <p:spPr>
            <a:xfrm>
              <a:off x="2631233" y="5428188"/>
              <a:ext cx="7343191" cy="584775"/>
            </a:xfrm>
            <a:prstGeom prst="rect">
              <a:avLst/>
            </a:prstGeom>
            <a:grpFill/>
            <a:effectLst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7FFFE"/>
                  </a:solidFill>
                  <a:effectLst>
                    <a:innerShdw dist="12700">
                      <a:prstClr val="black"/>
                    </a:innerShdw>
                  </a:effectLst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177854B-EB81-4BB7-977E-DBF9B6ABB70D}"/>
                </a:ext>
              </a:extLst>
            </p:cNvPr>
            <p:cNvCxnSpPr>
              <a:cxnSpLocks/>
            </p:cNvCxnSpPr>
            <p:nvPr/>
          </p:nvCxnSpPr>
          <p:spPr>
            <a:xfrm>
              <a:off x="2686500" y="5470681"/>
              <a:ext cx="7200000" cy="0"/>
            </a:xfrm>
            <a:prstGeom prst="line">
              <a:avLst/>
            </a:prstGeom>
            <a:grpFill/>
            <a:ln w="19050">
              <a:solidFill>
                <a:srgbClr val="FFFF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61487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3304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остальные коллекции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913818"/>
            <a:ext cx="11452236" cy="2311135"/>
            <a:chOff x="455691" y="307819"/>
            <a:chExt cx="11280617" cy="143406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143406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1473"/>
              <a:ext cx="10269884" cy="11267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tuple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set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dict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со вложенными словарями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018764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7243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ООП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53205"/>
            <a:ext cx="11452236" cy="4032359"/>
            <a:chOff x="455691" y="307818"/>
            <a:chExt cx="11280617" cy="25020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50209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750"/>
              <a:ext cx="10269884" cy="21962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Введение в ООП. Поля и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и работа со своими классами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Инкапсуляция. Спецификаторы доступа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применением инкапсуляции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Наследование. Переопределение методов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Полиморфизм. Статические методы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Агрегация. Композиция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Применение и использование агрегации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684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выдача ФП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49.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 финальных проектов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57610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137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</a:t>
              </a:r>
              <a:r>
                <a:rPr lang="en-US" sz="4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882140"/>
            <a:ext cx="11452236" cy="4374489"/>
            <a:chOff x="455691" y="307818"/>
            <a:chExt cx="11280617" cy="271438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71438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3213"/>
              <a:ext cx="10269884" cy="2463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Позиционирование. Виджеты Label,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Entry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Button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виджетом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Listbox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ООП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виджетов Frame 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Menu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Добавление картинок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Знакомство с некоторыми виджетами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587473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0060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работа с файлами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281371"/>
            <a:ext cx="11452236" cy="1576030"/>
            <a:chOff x="455691" y="307819"/>
            <a:chExt cx="11280617" cy="97793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7793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500772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59.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Работа с файлами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файлов в </a:t>
              </a:r>
              <a:r>
                <a:rPr lang="en-US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Tkinter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2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68924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разное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49693"/>
            <a:ext cx="11452236" cy="3639383"/>
            <a:chOff x="455691" y="307818"/>
            <a:chExt cx="11280617" cy="2258252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8"/>
              <a:ext cx="11280617" cy="2258252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2512"/>
              <a:ext cx="10269884" cy="19288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API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API –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часть 2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стек и очередь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Структуры данных – односвязный и двусвязный списки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66.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Доработка финального проекта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5876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mystat.itstep.org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44F1A41A-1DD9-4E59-ADF4-ABB995121F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61" y="1483501"/>
            <a:ext cx="10882278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4969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F50DD4B-9249-4C8E-BF7E-632790B529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895" y="1483501"/>
            <a:ext cx="10938211" cy="5186419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17435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1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Главная – меню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3825C1BD-1D9B-4317-9825-02543DA442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563" y="1483500"/>
            <a:ext cx="10870874" cy="51864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2550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Профиль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EEA0F42-FAAB-4580-852E-E7429A05BD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09" y="1483500"/>
            <a:ext cx="10655383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9290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71260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План обучения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002341"/>
            <a:ext cx="11452236" cy="4143055"/>
            <a:chOff x="455691" y="307820"/>
            <a:chExt cx="11280617" cy="2570784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2570784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95096"/>
              <a:ext cx="10269884" cy="21962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66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занятий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+ 6 пар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экзаменов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72 пары.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1 час 20 минут. В рамках данного обучения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=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две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 перерывом в 10 минут.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встречу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одна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ДЗшка, которая может содержать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несколько задач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На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первой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встрече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после 60-й пары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ДЗшек не будет.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Всего ДЗшек – 29.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30222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F36F78F5-C0B3-40A5-852E-F9993DFABF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2" y="1483500"/>
            <a:ext cx="11794836" cy="491297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2199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A7AD35F-4A2D-420D-BFAB-053DEF5F8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4264382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02323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BAB00C4-CE99-4082-860E-4578C47876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0" y="1483500"/>
            <a:ext cx="11794837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1656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Домашние задания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B002F31B-E6C0-4770-8C9D-DB776E3902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62" y="1483500"/>
            <a:ext cx="1072087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5069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Расписание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ACB9691-AEAD-49AD-A994-0826A72D77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772" y="1483499"/>
            <a:ext cx="10828457" cy="5139801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39376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Отзывы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A78262B-0108-4FD1-A2CC-4C194347E7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32" y="1483500"/>
            <a:ext cx="11678536" cy="4158220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5187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Магазин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E116FC5D-A40F-43FB-880C-1A8F7D40A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827" y="1483499"/>
            <a:ext cx="10630346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996151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Новости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34AAEE3-A963-4DAD-B557-61E2A04E50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" y="1483500"/>
            <a:ext cx="10577199" cy="505404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97384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609197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Требования на курсе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1916175"/>
            <a:ext cx="10945153" cy="4332629"/>
            <a:chOff x="455691" y="315536"/>
            <a:chExt cx="11280617" cy="433262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433262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496691"/>
              <a:ext cx="10269883" cy="39703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Чтобы быть допущенными до экзаменов должны быть выполнены следующие условия: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Сдано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80% и больше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домашних заданий.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Средняя оценка по домашним заданиям от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7 баллов и выше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Посещаемость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не ниже 85%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Использование нейросетей для решения задач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запрещено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Решения домашних заданий с помощью нейросетей будут оцениваться в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2 балла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07114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81320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Рекомендации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3" name="Text Plane">
            <a:extLst>
              <a:ext uri="{FF2B5EF4-FFF2-40B4-BE49-F238E27FC236}">
                <a16:creationId xmlns:a16="http://schemas.microsoft.com/office/drawing/2014/main" id="{3820748C-B25E-41BB-B261-005F3B51803F}"/>
              </a:ext>
            </a:extLst>
          </p:cNvPr>
          <p:cNvGrpSpPr/>
          <p:nvPr/>
        </p:nvGrpSpPr>
        <p:grpSpPr>
          <a:xfrm>
            <a:off x="623424" y="2120184"/>
            <a:ext cx="10945153" cy="3924610"/>
            <a:chOff x="455691" y="315536"/>
            <a:chExt cx="11280617" cy="392461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4CE7E92-B239-40CB-B567-D9196B73EDE1}"/>
                </a:ext>
              </a:extLst>
            </p:cNvPr>
            <p:cNvSpPr/>
            <p:nvPr/>
          </p:nvSpPr>
          <p:spPr>
            <a:xfrm>
              <a:off x="455691" y="315536"/>
              <a:ext cx="11280617" cy="392461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ntent">
              <a:extLst>
                <a:ext uri="{FF2B5EF4-FFF2-40B4-BE49-F238E27FC236}">
                  <a16:creationId xmlns:a16="http://schemas.microsoft.com/office/drawing/2014/main" id="{1CBA01B7-370E-4538-92FC-6180AC2B3D5F}"/>
                </a:ext>
              </a:extLst>
            </p:cNvPr>
            <p:cNvSpPr txBox="1"/>
            <p:nvPr/>
          </p:nvSpPr>
          <p:spPr>
            <a:xfrm>
              <a:off x="961058" y="508126"/>
              <a:ext cx="10269883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Начиная с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урока 7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(начало программирования) делайте заметки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теоретические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практические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Если оценка по домашнему заданию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низкая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–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пересдайте её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Выполняйте домашние задания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самостоятельно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 срок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 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pPr marL="457200" indent="-457200">
                <a:buFont typeface="Arial" panose="020B0604020202020204" pitchFamily="34" charset="0"/>
                <a:buChar char="•"/>
              </a:pP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Будьте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активны в процессе урока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так как это может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повлиять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на Вашу оценку на экзамене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9342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203466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знакомство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84239"/>
            <a:ext cx="11452236" cy="3170296"/>
            <a:chOff x="455691" y="307820"/>
            <a:chExt cx="11280617" cy="1967183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67183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663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01.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Mystat. Microsoft Teams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Аппаратное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Программное обеспечение ПК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Общие сведения о сетях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Алгоритмы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Языки программирования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574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Microsoft Teams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3C64452-C7AD-4C93-B5D0-70593480B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025" y="1477813"/>
            <a:ext cx="1004595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64042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0034632-19B1-4F5D-874E-4F894FF283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3349" y="1477813"/>
            <a:ext cx="4947327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1" name="Text Plane">
            <a:extLst>
              <a:ext uri="{FF2B5EF4-FFF2-40B4-BE49-F238E27FC236}">
                <a16:creationId xmlns:a16="http://schemas.microsoft.com/office/drawing/2014/main" id="{3BAD8FB1-53B6-47FD-8653-3E51D3DA2914}"/>
              </a:ext>
            </a:extLst>
          </p:cNvPr>
          <p:cNvGrpSpPr/>
          <p:nvPr/>
        </p:nvGrpSpPr>
        <p:grpSpPr>
          <a:xfrm>
            <a:off x="611324" y="1477813"/>
            <a:ext cx="5582429" cy="2833438"/>
            <a:chOff x="455691" y="307820"/>
            <a:chExt cx="11280617" cy="2833438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8B566C71-CC68-4239-9670-67B4469AAC8E}"/>
                </a:ext>
              </a:extLst>
            </p:cNvPr>
            <p:cNvSpPr/>
            <p:nvPr/>
          </p:nvSpPr>
          <p:spPr>
            <a:xfrm>
              <a:off x="455691" y="307820"/>
              <a:ext cx="11280617" cy="2833438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Content">
              <a:extLst>
                <a:ext uri="{FF2B5EF4-FFF2-40B4-BE49-F238E27FC236}">
                  <a16:creationId xmlns:a16="http://schemas.microsoft.com/office/drawing/2014/main" id="{264DD7E4-8463-4FE6-AAE4-E991BC20A426}"/>
                </a:ext>
              </a:extLst>
            </p:cNvPr>
            <p:cNvSpPr txBox="1"/>
            <p:nvPr/>
          </p:nvSpPr>
          <p:spPr>
            <a:xfrm>
              <a:off x="961057" y="601155"/>
              <a:ext cx="10269883" cy="22467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Для входа используйте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почту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и </a:t>
              </a:r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пароль от </a:t>
              </a:r>
              <a:r>
                <a:rPr lang="ru-RU" sz="2800" dirty="0" err="1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майстата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.</a:t>
              </a:r>
            </a:p>
            <a:p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Во вкладке </a:t>
              </a:r>
              <a:r>
                <a:rPr lang="en-US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Teams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будет карточка класса.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1902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8808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Записи уроков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91DD083E-FCD8-4B8E-9FFA-1C73EA86B8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33" y="1477812"/>
            <a:ext cx="3542703" cy="2289657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D0BA2E-7166-43BB-AC21-CA9BC68FF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8597" y="1477812"/>
            <a:ext cx="6606970" cy="4852705"/>
          </a:xfrm>
          <a:prstGeom prst="rect">
            <a:avLst/>
          </a:prstGeom>
          <a:ln w="50800">
            <a:solidFill>
              <a:srgbClr val="909090"/>
            </a:solidFill>
          </a:ln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5763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60129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введение в</a:t>
              </a:r>
              <a:r>
                <a:rPr lang="en-US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 Python</a:t>
              </a: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882071"/>
            <a:ext cx="11452236" cy="2374632"/>
            <a:chOff x="455691" y="307820"/>
            <a:chExt cx="11280617" cy="1473470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473470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81173"/>
              <a:ext cx="10269884" cy="11267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Ввод и вывод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Переменные и операции над ними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09.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Сокращённые формы записи операций. Практические задания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4925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40128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ветвления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682058"/>
            <a:ext cx="11452236" cy="2774658"/>
            <a:chOff x="455691" y="307820"/>
            <a:chExt cx="11280617" cy="17216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7216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1598"/>
              <a:ext cx="10269884" cy="13941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Логические операторы. 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Практика с логическими операторами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Операторы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if-elif-else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условные конструкции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0602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11802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циклы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461028"/>
            <a:ext cx="11452236" cy="3216718"/>
            <a:chOff x="455691" y="307820"/>
            <a:chExt cx="11280617" cy="19959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20"/>
              <a:ext cx="11280617" cy="19959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75065"/>
              <a:ext cx="10269884" cy="16614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while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Управляющие операторы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continue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break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,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else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Цикл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for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циклы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19.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меню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3660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989058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строки и списки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2269829"/>
            <a:ext cx="11452236" cy="3599114"/>
            <a:chOff x="455691" y="307819"/>
            <a:chExt cx="11280617" cy="223326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233265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0019"/>
              <a:ext cx="10269884" cy="19288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Срезы. Экранирование. Форматирование строки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Разборы задач по коллекции </a:t>
              </a:r>
              <a:r>
                <a:rPr lang="ru-RU" sz="2800" dirty="0" err="1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string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Методы строк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Коллекция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Операции над коллекцией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list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27.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Вложенные списки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7335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379455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функции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1660226"/>
            <a:ext cx="11452236" cy="4818320"/>
            <a:chOff x="455691" y="307819"/>
            <a:chExt cx="11280617" cy="2989787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2989787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37230"/>
              <a:ext cx="10269884" cy="2730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28.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Функции. Параметры. Аргументы. Возврат данных из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29.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Сигнатура функции. Виды передачи аргументов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30.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Области видимости. </a:t>
              </a:r>
              <a:r>
                <a:rPr lang="en-US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LEGB</a:t>
              </a:r>
              <a:endParaRPr lang="ru-RU" sz="2800" dirty="0">
                <a:solidFill>
                  <a:srgbClr val="FFFFFF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31.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Решение задач с использованием своих функций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32.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Рекурсивные функции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33.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1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34.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Создание консольного приложения с использованием своих функций – часть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52322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G">
            <a:extLst>
              <a:ext uri="{FF2B5EF4-FFF2-40B4-BE49-F238E27FC236}">
                <a16:creationId xmlns:a16="http://schemas.microsoft.com/office/drawing/2014/main" id="{2F932459-93A1-4757-9E1C-FC5B4C7D57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  <p:grpSp>
        <p:nvGrpSpPr>
          <p:cNvPr id="19" name="Text Plane">
            <a:extLst>
              <a:ext uri="{FF2B5EF4-FFF2-40B4-BE49-F238E27FC236}">
                <a16:creationId xmlns:a16="http://schemas.microsoft.com/office/drawing/2014/main" id="{9FDF0703-9395-4307-B00C-AB53E383A221}"/>
              </a:ext>
            </a:extLst>
          </p:cNvPr>
          <p:cNvGrpSpPr/>
          <p:nvPr/>
        </p:nvGrpSpPr>
        <p:grpSpPr>
          <a:xfrm>
            <a:off x="850796" y="2058870"/>
            <a:ext cx="10490408" cy="1047695"/>
            <a:chOff x="455691" y="307818"/>
            <a:chExt cx="11280617" cy="1047695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70BB931-F231-430F-A90D-971B10C65D18}"/>
                </a:ext>
              </a:extLst>
            </p:cNvPr>
            <p:cNvSpPr/>
            <p:nvPr/>
          </p:nvSpPr>
          <p:spPr>
            <a:xfrm>
              <a:off x="455691" y="307818"/>
              <a:ext cx="11280617" cy="1047695"/>
            </a:xfrm>
            <a:prstGeom prst="roundRect">
              <a:avLst>
                <a:gd name="adj" fmla="val 19953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Header">
              <a:extLst>
                <a:ext uri="{FF2B5EF4-FFF2-40B4-BE49-F238E27FC236}">
                  <a16:creationId xmlns:a16="http://schemas.microsoft.com/office/drawing/2014/main" id="{FA4E0D31-4E09-4B99-9C3F-EFC8CB4E53BA}"/>
                </a:ext>
              </a:extLst>
            </p:cNvPr>
            <p:cNvSpPr txBox="1"/>
            <p:nvPr/>
          </p:nvSpPr>
          <p:spPr>
            <a:xfrm>
              <a:off x="1056000" y="416167"/>
              <a:ext cx="10080000" cy="830997"/>
            </a:xfrm>
            <a:prstGeom prst="rect">
              <a:avLst/>
            </a:prstGeom>
            <a:noFill/>
            <a:ln w="38100" cap="flat">
              <a:noFill/>
              <a:round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4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Темы – сортировка и поиск</a:t>
              </a:r>
              <a:endParaRPr lang="en-US" sz="4800" dirty="0">
                <a:solidFill>
                  <a:srgbClr val="FFC000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endParaRPr>
            </a:p>
          </p:txBody>
        </p:sp>
      </p:grpSp>
      <p:grpSp>
        <p:nvGrpSpPr>
          <p:cNvPr id="11" name="Text Plane">
            <a:extLst>
              <a:ext uri="{FF2B5EF4-FFF2-40B4-BE49-F238E27FC236}">
                <a16:creationId xmlns:a16="http://schemas.microsoft.com/office/drawing/2014/main" id="{4502EFC4-D2AA-4222-A69E-CD08E1B9F44A}"/>
              </a:ext>
            </a:extLst>
          </p:cNvPr>
          <p:cNvGrpSpPr/>
          <p:nvPr/>
        </p:nvGrpSpPr>
        <p:grpSpPr>
          <a:xfrm>
            <a:off x="369882" y="3339641"/>
            <a:ext cx="11452236" cy="1459489"/>
            <a:chOff x="455691" y="307819"/>
            <a:chExt cx="11280617" cy="905619"/>
          </a:xfrm>
          <a:effectLst>
            <a:outerShdw blurRad="50800" dist="165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8E9B81D-DD07-46AA-8300-C5BD010602B2}"/>
                </a:ext>
              </a:extLst>
            </p:cNvPr>
            <p:cNvSpPr/>
            <p:nvPr/>
          </p:nvSpPr>
          <p:spPr>
            <a:xfrm>
              <a:off x="455691" y="307819"/>
              <a:ext cx="11280617" cy="905619"/>
            </a:xfrm>
            <a:prstGeom prst="roundRect">
              <a:avLst>
                <a:gd name="adj" fmla="val 11559"/>
              </a:avLst>
            </a:prstGeom>
            <a:solidFill>
              <a:schemeClr val="tx1">
                <a:lumMod val="85000"/>
                <a:lumOff val="15000"/>
                <a:alpha val="50000"/>
              </a:schemeClr>
            </a:solidFill>
            <a:ln w="50800">
              <a:solidFill>
                <a:srgbClr val="90909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Content">
              <a:extLst>
                <a:ext uri="{FF2B5EF4-FFF2-40B4-BE49-F238E27FC236}">
                  <a16:creationId xmlns:a16="http://schemas.microsoft.com/office/drawing/2014/main" id="{CF88396F-F6A0-4651-A415-91EEB1B2C8F5}"/>
                </a:ext>
              </a:extLst>
            </p:cNvPr>
            <p:cNvSpPr txBox="1"/>
            <p:nvPr/>
          </p:nvSpPr>
          <p:spPr>
            <a:xfrm>
              <a:off x="961058" y="464615"/>
              <a:ext cx="10269884" cy="5920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35.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сортировок</a:t>
              </a:r>
            </a:p>
            <a:p>
              <a:r>
                <a:rPr lang="ru-RU" sz="2800" dirty="0">
                  <a:solidFill>
                    <a:srgbClr val="FFC000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Урок 36. </a:t>
              </a:r>
              <a:r>
                <a:rPr lang="ru-RU" sz="2800" dirty="0">
                  <a:solidFill>
                    <a:srgbClr val="FFFFFF"/>
                  </a:solidFill>
                  <a:latin typeface="Arial" panose="020B0604020202020204" pitchFamily="34" charset="0"/>
                  <a:ea typeface="Meiryo" panose="020B0604030504040204" pitchFamily="34" charset="-128"/>
                  <a:cs typeface="Arial" panose="020B0604020202020204" pitchFamily="34" charset="0"/>
                </a:rPr>
                <a:t>Виды поиска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0832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4526</TotalTime>
  <Words>812</Words>
  <Application>Microsoft Office PowerPoint</Application>
  <PresentationFormat>Widescreen</PresentationFormat>
  <Paragraphs>130</Paragraphs>
  <Slides>32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Фикрет Зейналов</dc:creator>
  <cp:lastModifiedBy>Фикрет Зейналов</cp:lastModifiedBy>
  <cp:revision>1347</cp:revision>
  <dcterms:created xsi:type="dcterms:W3CDTF">2022-04-04T07:38:37Z</dcterms:created>
  <dcterms:modified xsi:type="dcterms:W3CDTF">2025-01-22T10:40:27Z</dcterms:modified>
</cp:coreProperties>
</file>