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94" r:id="rId2"/>
    <p:sldId id="808" r:id="rId3"/>
    <p:sldId id="836" r:id="rId4"/>
    <p:sldId id="837" r:id="rId5"/>
    <p:sldId id="847" r:id="rId6"/>
    <p:sldId id="848" r:id="rId7"/>
    <p:sldId id="849" r:id="rId8"/>
    <p:sldId id="850" r:id="rId9"/>
    <p:sldId id="851" r:id="rId10"/>
    <p:sldId id="852" r:id="rId11"/>
    <p:sldId id="853" r:id="rId12"/>
    <p:sldId id="854" r:id="rId13"/>
    <p:sldId id="855" r:id="rId14"/>
    <p:sldId id="856" r:id="rId15"/>
    <p:sldId id="869" r:id="rId16"/>
    <p:sldId id="857" r:id="rId17"/>
    <p:sldId id="858" r:id="rId18"/>
    <p:sldId id="859" r:id="rId19"/>
    <p:sldId id="807" r:id="rId20"/>
    <p:sldId id="843" r:id="rId21"/>
    <p:sldId id="860" r:id="rId22"/>
    <p:sldId id="865" r:id="rId23"/>
    <p:sldId id="845" r:id="rId24"/>
    <p:sldId id="861" r:id="rId25"/>
    <p:sldId id="862" r:id="rId26"/>
    <p:sldId id="863" r:id="rId27"/>
    <p:sldId id="844" r:id="rId28"/>
    <p:sldId id="866" r:id="rId29"/>
    <p:sldId id="867" r:id="rId30"/>
    <p:sldId id="864" r:id="rId31"/>
    <p:sldId id="840" r:id="rId32"/>
    <p:sldId id="839" r:id="rId33"/>
    <p:sldId id="84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808"/>
            <p14:sldId id="836"/>
            <p14:sldId id="837"/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69"/>
            <p14:sldId id="857"/>
            <p14:sldId id="858"/>
            <p14:sldId id="859"/>
            <p14:sldId id="807"/>
            <p14:sldId id="843"/>
            <p14:sldId id="860"/>
            <p14:sldId id="865"/>
            <p14:sldId id="845"/>
            <p14:sldId id="861"/>
            <p14:sldId id="862"/>
            <p14:sldId id="863"/>
            <p14:sldId id="844"/>
            <p14:sldId id="866"/>
            <p14:sldId id="867"/>
            <p14:sldId id="864"/>
            <p14:sldId id="840"/>
            <p14:sldId id="839"/>
            <p14:sldId id="8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икрет Зейналов" initials="ФЗ" lastIdx="1" clrIdx="0">
    <p:extLst>
      <p:ext uri="{19B8F6BF-5375-455C-9EA6-DF929625EA0E}">
        <p15:presenceInfo xmlns:p15="http://schemas.microsoft.com/office/powerpoint/2012/main" userId="bdd7341db63775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FFFFFF"/>
    <a:srgbClr val="436A81"/>
    <a:srgbClr val="FFE56A"/>
    <a:srgbClr val="4280AF"/>
    <a:srgbClr val="EED45C"/>
    <a:srgbClr val="9DAA7E"/>
    <a:srgbClr val="B4B4B4"/>
    <a:srgbClr val="B8928F"/>
    <a:srgbClr val="F69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7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6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5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0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11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3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95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6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09/06/2025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at.itstep.org/ru/auth/login/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icrosoft-teams/download-ap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</a:t>
              </a:r>
              <a:r>
                <a:rPr lang="en-US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7945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функции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1660226"/>
            <a:ext cx="11452236" cy="4818320"/>
            <a:chOff x="455691" y="307819"/>
            <a:chExt cx="11280617" cy="29897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29897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37230"/>
              <a:ext cx="10269884" cy="273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Функции. Параметры. Аргументы. Возврат данных из функции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Сигнатура функции. Виды передачи аргументов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Области видимости.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LEGB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Решение задач с использованием своих функций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Рекурсивные функции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приложения с использованием своих функций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приложения с использованием своих функций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3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5887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сортировка и поиск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339641"/>
            <a:ext cx="11452236" cy="1459489"/>
            <a:chOff x="455691" y="307819"/>
            <a:chExt cx="11280617" cy="90561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0561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4615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Виды сортировок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Виды поиска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83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63304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остальные коллекции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913818"/>
            <a:ext cx="11452236" cy="2311135"/>
            <a:chOff x="455691" y="307819"/>
            <a:chExt cx="11280617" cy="143406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143406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1473"/>
              <a:ext cx="10269884" cy="1126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Коллекции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tuple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set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dict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со вложенными словарями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со вложенными словарями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87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7243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ООП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053205"/>
            <a:ext cx="11452236" cy="4032359"/>
            <a:chOff x="455691" y="307818"/>
            <a:chExt cx="11280617" cy="25020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8"/>
              <a:ext cx="11280617" cy="2502095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750"/>
              <a:ext cx="10269884" cy="2196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Введение в ООП. Поля и методы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и работа со своими классами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Инкапсуляция. Спецификаторы доступа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Решение задач с применением инкапсуляции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Наследование. Переопределение методов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Полиморфизм. Статические методы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Агрегация. Композиция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Применение и использование агрегации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84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5887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выдача ФП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339641"/>
            <a:ext cx="11452236" cy="1459489"/>
            <a:chOff x="455691" y="307819"/>
            <a:chExt cx="11280617" cy="90561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0561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4615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 финальных проектов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 финальных проектов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61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5887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Самостоятельная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339641"/>
            <a:ext cx="11452236" cy="1459489"/>
            <a:chOff x="455691" y="307819"/>
            <a:chExt cx="11280617" cy="90561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0561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4615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Самостоятельная работа – теория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Самостоятельная работа – практика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96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0137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</a:t>
              </a:r>
              <a:r>
                <a:rPr lang="en-US" sz="4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1882140"/>
            <a:ext cx="11452236" cy="4374489"/>
            <a:chOff x="455691" y="307818"/>
            <a:chExt cx="11280617" cy="271438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8"/>
              <a:ext cx="11280617" cy="271438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33213"/>
              <a:ext cx="10269884" cy="246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3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Знакомство с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Позиционирование. Виджеты Label,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Entry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Button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4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Операции над виджетом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Listbox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5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ООП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6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ООП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7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виджетов Frame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Menu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8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виджетов Frame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Menu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59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Добавление картинок в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60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Знакомство с некоторыми виджетами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747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0060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работа с файлами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281371"/>
            <a:ext cx="11452236" cy="1576030"/>
            <a:chOff x="455691" y="307819"/>
            <a:chExt cx="11280617" cy="97793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7793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500772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 файлами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файлов в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44583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разное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726605"/>
            <a:ext cx="11452236" cy="2685562"/>
            <a:chOff x="455691" y="307819"/>
            <a:chExt cx="11280617" cy="1666402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1666402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43956"/>
              <a:ext cx="10269884" cy="1394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API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API –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Структуры данных – стек и очередь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Структуры данных – односвязный и двусвязный списки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87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mystat.itstep.org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4F1A41A-1DD9-4E59-ADF4-ABB99512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61" y="1483501"/>
            <a:ext cx="10882278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96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1260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План обучения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002341"/>
            <a:ext cx="11452236" cy="4143055"/>
            <a:chOff x="455691" y="307820"/>
            <a:chExt cx="11280617" cy="2570784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2570784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95096"/>
              <a:ext cx="10269884" cy="219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66 пар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занятий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+ 6 пар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экзаменов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= 72 пары.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1 час 20 минут. В рамках данного обучения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=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встреча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две пары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 перерывом в 10 минут.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встречу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ДЗшка, которая может содержать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несколько задач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первой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встрече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после 62-й пары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ДЗшек не будет.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Всего ДЗшек – 30.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02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Главная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F50DD4B-9249-4C8E-BF7E-632790B52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5" y="1483501"/>
            <a:ext cx="10938211" cy="5186419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74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Главная – меню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825C1BD-1D9B-4317-9825-02543DA44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3" y="1483500"/>
            <a:ext cx="10870874" cy="5186420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5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Профиль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EEA0F42-FAAB-4580-852E-E7429A05B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9" y="1483500"/>
            <a:ext cx="10655383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290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ДЗ – к выполнению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6F78F5-C0B3-40A5-852E-F9993DFAB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2" y="1483500"/>
            <a:ext cx="11794836" cy="491297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199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ДЗ – на проверке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7AD35F-4A2D-420D-BFAB-053DEF5F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" y="1483500"/>
            <a:ext cx="11794837" cy="426438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323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ДЗ – выполнены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BAB00C4-CE99-4082-860E-4578C4787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" y="1483500"/>
            <a:ext cx="11794837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656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ДЗ – подробности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002F31B-E6C0-4770-8C9D-DB776E390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2" y="1483500"/>
            <a:ext cx="10720876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069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Расписание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CB9691-AEAD-49AD-A994-0826A72D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2" y="1483499"/>
            <a:ext cx="10828457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376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Отзывы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A78262B-0108-4FD1-A2CC-4C194347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32" y="1483500"/>
            <a:ext cx="11678536" cy="4158220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18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Магазин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116FC5D-A40F-43FB-880C-1A8F7D40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27" y="1483499"/>
            <a:ext cx="10630346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61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0919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Требования на курсе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1916175"/>
            <a:ext cx="10945153" cy="4332629"/>
            <a:chOff x="455691" y="315536"/>
            <a:chExt cx="11280617" cy="433262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433262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496691"/>
              <a:ext cx="1026988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Чтобы быть допущенными до экзаменов должны быть выполнены следующие условия: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Выполнены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все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Домашнее задание считается выполненным, если оценка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7 баллов и выше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Посещаемость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 ниже 85%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нейросетей для решения задач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запрещено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Решения домашних заданий с помощью нейросетей будут оцениваться в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2 балла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711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Новости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4AAEE3-A963-4DAD-B557-61E2A04E5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" y="1483500"/>
            <a:ext cx="10577199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738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Microsoft Teams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3C64452-C7AD-4C93-B5D0-70593480B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25" y="1477813"/>
            <a:ext cx="1004595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4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0034632-19B1-4F5D-874E-4F894FF2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9" y="1477813"/>
            <a:ext cx="4947327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3BAD8FB1-53B6-47FD-8653-3E51D3DA2914}"/>
              </a:ext>
            </a:extLst>
          </p:cNvPr>
          <p:cNvGrpSpPr/>
          <p:nvPr/>
        </p:nvGrpSpPr>
        <p:grpSpPr>
          <a:xfrm>
            <a:off x="611324" y="1477813"/>
            <a:ext cx="5582429" cy="2833438"/>
            <a:chOff x="455691" y="307820"/>
            <a:chExt cx="11280617" cy="283343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B566C71-CC68-4239-9670-67B4469AAC8E}"/>
                </a:ext>
              </a:extLst>
            </p:cNvPr>
            <p:cNvSpPr/>
            <p:nvPr/>
          </p:nvSpPr>
          <p:spPr>
            <a:xfrm>
              <a:off x="455691" y="307820"/>
              <a:ext cx="11280617" cy="283343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264DD7E4-8463-4FE6-AAE4-E991BC20A426}"/>
                </a:ext>
              </a:extLst>
            </p:cNvPr>
            <p:cNvSpPr txBox="1"/>
            <p:nvPr/>
          </p:nvSpPr>
          <p:spPr>
            <a:xfrm>
              <a:off x="961057" y="601155"/>
              <a:ext cx="1026988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Для входа используйте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почту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пароль от 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майстата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Во вкладке 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будет карточка класса.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90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Записи уроков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DD083E-FCD8-4B8E-9FFA-1C73EA86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33" y="1477812"/>
            <a:ext cx="3542703" cy="228965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0BA2E-7166-43BB-AC21-CA9BC68F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597" y="1477812"/>
            <a:ext cx="660697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63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81320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Рекомендации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2120184"/>
            <a:ext cx="10945153" cy="3924610"/>
            <a:chOff x="455691" y="315536"/>
            <a:chExt cx="11280617" cy="392461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92461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508126"/>
              <a:ext cx="1026988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Начиная с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урока 7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(начало программирования) делайте заметки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теоретические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Если оценка по домашнему заданию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низкая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пересдайте её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Выполняйте домашние задания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самостоятельно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 срок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 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Будьте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активны в процессе урока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так как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42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20346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знакомство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484239"/>
            <a:ext cx="11452236" cy="3170296"/>
            <a:chOff x="455691" y="307820"/>
            <a:chExt cx="11280617" cy="196718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96718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663"/>
              <a:ext cx="10269884" cy="1661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01.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Аппаратное обеспечение ПК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Программное обеспечение ПК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Общие сведения о сетях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Алгоритмы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Языки программирования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7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601298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введение в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Python</a:t>
              </a: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882071"/>
            <a:ext cx="11452236" cy="2374632"/>
            <a:chOff x="455691" y="307820"/>
            <a:chExt cx="11280617" cy="147347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47347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81173"/>
              <a:ext cx="10269884" cy="1126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Ввод и вывод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Переменные и операции над ними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Сокращённые формы записи операций. Практические задания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92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40128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ветвления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682058"/>
            <a:ext cx="11452236" cy="2774658"/>
            <a:chOff x="455691" y="307820"/>
            <a:chExt cx="11280617" cy="17216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7216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1598"/>
              <a:ext cx="10269884" cy="1394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Логические операторы. Оператор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Логические операторы. Операторы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if-else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Практика с логическими операторами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Операторы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if-elif-else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условные конструкции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60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18025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циклы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461028"/>
            <a:ext cx="11452236" cy="3216718"/>
            <a:chOff x="455691" y="307820"/>
            <a:chExt cx="11280617" cy="19959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9959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5065"/>
              <a:ext cx="10269884" cy="1661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while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Управляющие операторы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continue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break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for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циклы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меню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меню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66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989058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строки и списки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269829"/>
            <a:ext cx="11452236" cy="3599114"/>
            <a:chOff x="455691" y="307819"/>
            <a:chExt cx="11280617" cy="223326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2233265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019"/>
              <a:ext cx="10269884" cy="192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string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Экранирование. Форматирование строки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Разборы задач по коллекции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string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Методы строк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Операции над коллекцией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списки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733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4541</TotalTime>
  <Words>820</Words>
  <Application>Microsoft Office PowerPoint</Application>
  <PresentationFormat>Widescreen</PresentationFormat>
  <Paragraphs>132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1362</cp:revision>
  <dcterms:created xsi:type="dcterms:W3CDTF">2022-04-04T07:38:37Z</dcterms:created>
  <dcterms:modified xsi:type="dcterms:W3CDTF">2025-06-09T06:13:03Z</dcterms:modified>
</cp:coreProperties>
</file>