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Override ContentType="application/vnd.openxmlformats-officedocument.custom-properties+xml" PartName="/docProps/custom.xml"/>
</Types>
</file>

<file path=_rels/.rels><?xml version="1.0" encoding="UTF-8" standalone="no" ?><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Lexend Deca" charset="1" panose="00000000000000000000"/>
      <p:regular r:id="rId12"/>
    </p:embeddedFont>
    <p:embeddedFont>
      <p:font typeface="Horizon" charset="1" panose="02000500000000000000"/>
      <p:regular r:id="rId13"/>
    </p:embeddedFont>
    <p:embeddedFont>
      <p:font typeface="Open Sauce" charset="1" panose="00000500000000000000"/>
      <p:regular r:id="rId14"/>
    </p:embeddedFont>
    <p:embeddedFont>
      <p:font typeface="Open Sauce Bold" charset="1" panose="00000800000000000000"/>
      <p:regular r:id="rId15"/>
    </p:embeddedFont>
    <p:embeddedFont>
      <p:font typeface="Open Sauce Italics" charset="1" panose="00000500000000000000"/>
      <p:regular r:id="rId16"/>
    </p:embeddedFont>
    <p:embeddedFont>
      <p:font typeface="Open Sauce Bold Italics" charset="1" panose="00000800000000000000"/>
      <p:regular r:id="rId17"/>
    </p:embeddedFont>
    <p:embeddedFont>
      <p:font typeface="Open Sauce Light" charset="1" panose="00000400000000000000"/>
      <p:regular r:id="rId18"/>
    </p:embeddedFont>
    <p:embeddedFont>
      <p:font typeface="Open Sauce Light Italics" charset="1" panose="00000400000000000000"/>
      <p:regular r:id="rId19"/>
    </p:embeddedFont>
    <p:embeddedFont>
      <p:font typeface="Open Sauce Medium" charset="1" panose="00000600000000000000"/>
      <p:regular r:id="rId20"/>
    </p:embeddedFont>
    <p:embeddedFont>
      <p:font typeface="Open Sauce Medium Italics" charset="1" panose="00000600000000000000"/>
      <p:regular r:id="rId21"/>
    </p:embeddedFont>
    <p:embeddedFont>
      <p:font typeface="Open Sauce Semi-Bold" charset="1" panose="00000700000000000000"/>
      <p:regular r:id="rId22"/>
    </p:embeddedFont>
    <p:embeddedFont>
      <p:font typeface="Open Sauce Semi-Bold Italics" charset="1" panose="00000700000000000000"/>
      <p:regular r:id="rId23"/>
    </p:embeddedFont>
    <p:embeddedFont>
      <p:font typeface="Open Sauce Heavy" charset="1" panose="00000A00000000000000"/>
      <p:regular r:id="rId24"/>
    </p:embeddedFont>
    <p:embeddedFont>
      <p:font typeface="Open Sauce Heavy Italics" charset="1" panose="00000A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 ?><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0.xml.rels><?xml version="1.0" encoding="UTF-8" standalone="no" ?><Relationships xmlns="http://schemas.openxmlformats.org/package/2006/relationships"><Relationship Id="rId1" Target="../slideLayouts/slideLayout7.xml" Type="http://schemas.openxmlformats.org/officeDocument/2006/relationships/slideLayout"/><Relationship Id="rId2" Target="../media/image26.jpeg" Type="http://schemas.openxmlformats.org/officeDocument/2006/relationships/image"/></Relationships>
</file>

<file path=ppt/slides/_rels/slide11.xml.rels><?xml version="1.0" encoding="UTF-8" standalone="no" ?><Relationships xmlns="http://schemas.openxmlformats.org/package/2006/relationships"><Relationship Id="rId1" Target="../slideLayouts/slideLayout7.xml" Type="http://schemas.openxmlformats.org/officeDocument/2006/relationships/slideLayout"/><Relationship Id="rId2" Target="../media/image27.jpeg" Type="http://schemas.openxmlformats.org/officeDocument/2006/relationships/image"/></Relationships>
</file>

<file path=ppt/slides/_rels/slide12.xml.rels><?xml version="1.0" encoding="UTF-8" standalone="no" ?><Relationships xmlns="http://schemas.openxmlformats.org/package/2006/relationships"><Relationship Id="rId1" Target="../slideLayouts/slideLayout7.xml" Type="http://schemas.openxmlformats.org/officeDocument/2006/relationships/slideLayout"/><Relationship Id="rId10" Target="../media/image32.jpeg" Type="http://schemas.openxmlformats.org/officeDocument/2006/relationships/image"/><Relationship Id="rId11" Target="../media/image33.jpeg" Type="http://schemas.openxmlformats.org/officeDocument/2006/relationships/image"/><Relationship Id="rId12" Target="../media/image34.jpeg" Type="http://schemas.openxmlformats.org/officeDocument/2006/relationships/image"/><Relationship Id="rId13" Target="../media/image35.jpeg" Type="http://schemas.openxmlformats.org/officeDocument/2006/relationships/image"/><Relationship Id="rId2" Target="../media/image28.jpeg" Type="http://schemas.openxmlformats.org/officeDocument/2006/relationships/image"/><Relationship Id="rId3" Target="../media/image3.png" Type="http://schemas.openxmlformats.org/officeDocument/2006/relationships/image"/><Relationship Id="rId4" Target="../media/image25.jpeg" Type="http://schemas.openxmlformats.org/officeDocument/2006/relationships/image"/><Relationship Id="rId5" Target="../media/image29.jpeg" Type="http://schemas.openxmlformats.org/officeDocument/2006/relationships/image"/><Relationship Id="rId6" Target="../media/image30.jpeg" Type="http://schemas.openxmlformats.org/officeDocument/2006/relationships/image"/><Relationship Id="rId7" Target="../media/image23.jpeg" Type="http://schemas.openxmlformats.org/officeDocument/2006/relationships/image"/><Relationship Id="rId8" Target="../media/image31.jpeg" Type="http://schemas.openxmlformats.org/officeDocument/2006/relationships/image"/><Relationship Id="rId9" Target="../media/image24.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jpeg" Type="http://schemas.openxmlformats.org/officeDocument/2006/relationships/image"/></Relationships>
</file>

<file path=ppt/slides/_rels/slide3.xml.rels><?xml version="1.0" encoding="UTF-8" standalone="no" ?><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3.png" Type="http://schemas.openxmlformats.org/officeDocument/2006/relationships/image"/><Relationship Id="rId4" Target="../media/image6.jpe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4.xml.rels><?xml version="1.0" encoding="UTF-8" standalone="no" ?><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s>
</file>

<file path=ppt/slides/_rels/slide6.xml.rels><?xml version="1.0" encoding="UTF-8" standalone="no" ?><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s>
</file>

<file path=ppt/slides/_rels/slide7.xml.rels><?xml version="1.0" encoding="UTF-8" standalone="no" ?><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3.png" Type="http://schemas.openxmlformats.org/officeDocument/2006/relationships/image"/><Relationship Id="rId4" Target="../media/image21.jpeg" Type="http://schemas.openxmlformats.org/officeDocument/2006/relationships/image"/></Relationships>
</file>

<file path=ppt/slides/_rels/slide8.xml.rels><?xml version="1.0" encoding="UTF-8" standalone="no" ?><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3.png" Type="http://schemas.openxmlformats.org/officeDocument/2006/relationships/image"/><Relationship Id="rId4" Target="../media/image21.jpeg" Type="http://schemas.openxmlformats.org/officeDocument/2006/relationships/image"/></Relationships>
</file>

<file path=ppt/slides/_rels/slide9.xml.rels><?xml version="1.0" encoding="UTF-8" standalone="no" ?><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 Id="rId3" Target="../media/image23.jpeg" Type="http://schemas.openxmlformats.org/officeDocument/2006/relationships/image"/><Relationship Id="rId4" Target="../media/image24.jpeg" Type="http://schemas.openxmlformats.org/officeDocument/2006/relationships/image"/><Relationship Id="rId5" Target="../media/image2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574" t="0" r="-1574" b="0"/>
            </a:stretch>
          </a:blipFill>
        </p:spPr>
      </p:sp>
      <p:sp>
        <p:nvSpPr>
          <p:cNvPr name="Freeform 3" id="3"/>
          <p:cNvSpPr/>
          <p:nvPr/>
        </p:nvSpPr>
        <p:spPr>
          <a:xfrm flipH="false" flipV="false" rot="-4521330">
            <a:off x="4522202" y="1734737"/>
            <a:ext cx="14167639" cy="7119239"/>
          </a:xfrm>
          <a:custGeom>
            <a:avLst/>
            <a:gdLst/>
            <a:ahLst/>
            <a:cxnLst/>
            <a:rect r="r" b="b" t="t" l="l"/>
            <a:pathLst>
              <a:path h="7119239" w="14167639">
                <a:moveTo>
                  <a:pt x="0" y="0"/>
                </a:moveTo>
                <a:lnTo>
                  <a:pt x="14167639" y="0"/>
                </a:lnTo>
                <a:lnTo>
                  <a:pt x="14167639" y="7119238"/>
                </a:lnTo>
                <a:lnTo>
                  <a:pt x="0" y="7119238"/>
                </a:lnTo>
                <a:lnTo>
                  <a:pt x="0" y="0"/>
                </a:lnTo>
                <a:close/>
              </a:path>
            </a:pathLst>
          </a:custGeom>
          <a:blipFill>
            <a:blip r:embed="rId3"/>
            <a:stretch>
              <a:fillRect l="0" t="0" r="0" b="0"/>
            </a:stretch>
          </a:blipFill>
        </p:spPr>
      </p:sp>
      <p:sp>
        <p:nvSpPr>
          <p:cNvPr name="Freeform 4" id="4"/>
          <p:cNvSpPr/>
          <p:nvPr/>
        </p:nvSpPr>
        <p:spPr>
          <a:xfrm flipH="false" flipV="false" rot="0">
            <a:off x="4191521" y="6937923"/>
            <a:ext cx="9904959" cy="680751"/>
          </a:xfrm>
          <a:custGeom>
            <a:avLst/>
            <a:gdLst/>
            <a:ahLst/>
            <a:cxnLst/>
            <a:rect r="r" b="b" t="t" l="l"/>
            <a:pathLst>
              <a:path h="680751" w="9904959">
                <a:moveTo>
                  <a:pt x="0" y="0"/>
                </a:moveTo>
                <a:lnTo>
                  <a:pt x="9904958" y="0"/>
                </a:lnTo>
                <a:lnTo>
                  <a:pt x="9904958" y="680752"/>
                </a:lnTo>
                <a:lnTo>
                  <a:pt x="0" y="680752"/>
                </a:lnTo>
                <a:lnTo>
                  <a:pt x="0" y="0"/>
                </a:lnTo>
                <a:close/>
              </a:path>
            </a:pathLst>
          </a:custGeom>
          <a:blipFill>
            <a:blip r:embed="rId4"/>
            <a:stretch>
              <a:fillRect l="0" t="-187363" r="0" b="0"/>
            </a:stretch>
          </a:blipFill>
        </p:spPr>
      </p:sp>
      <p:sp>
        <p:nvSpPr>
          <p:cNvPr name="TextBox 5" id="5"/>
          <p:cNvSpPr txBox="true"/>
          <p:nvPr/>
        </p:nvSpPr>
        <p:spPr>
          <a:xfrm rot="0">
            <a:off x="2013324" y="5065756"/>
            <a:ext cx="14096479" cy="2774396"/>
          </a:xfrm>
          <a:prstGeom prst="rect">
            <a:avLst/>
          </a:prstGeom>
        </p:spPr>
        <p:txBody>
          <a:bodyPr anchor="t" rtlCol="false" tIns="0" lIns="0" bIns="0" rIns="0">
            <a:spAutoFit/>
          </a:bodyPr>
          <a:lstStyle/>
          <a:p>
            <a:pPr algn="ctr">
              <a:lnSpc>
                <a:spcPts val="10766"/>
              </a:lnSpc>
            </a:pPr>
            <a:r>
              <a:rPr lang="en-US" sz="7802" spc="109">
                <a:solidFill>
                  <a:srgbClr val="F2F4F5"/>
                </a:solidFill>
                <a:latin typeface="Horizon"/>
              </a:rPr>
              <a:t>STOCK MARKET PREDICTION</a:t>
            </a:r>
          </a:p>
        </p:txBody>
      </p:sp>
      <p:sp>
        <p:nvSpPr>
          <p:cNvPr name="TextBox 6" id="6"/>
          <p:cNvSpPr txBox="true"/>
          <p:nvPr/>
        </p:nvSpPr>
        <p:spPr>
          <a:xfrm rot="0">
            <a:off x="1676245" y="1976063"/>
            <a:ext cx="14433558" cy="1871032"/>
          </a:xfrm>
          <a:prstGeom prst="rect">
            <a:avLst/>
          </a:prstGeom>
        </p:spPr>
        <p:txBody>
          <a:bodyPr anchor="t" rtlCol="false" tIns="0" lIns="0" bIns="0" rIns="0">
            <a:spAutoFit/>
          </a:bodyPr>
          <a:lstStyle/>
          <a:p>
            <a:pPr algn="ctr">
              <a:lnSpc>
                <a:spcPts val="7225"/>
              </a:lnSpc>
            </a:pPr>
            <a:r>
              <a:rPr lang="en-US" sz="5235" spc="73">
                <a:solidFill>
                  <a:srgbClr val="FFFBFB"/>
                </a:solidFill>
                <a:latin typeface="Horizon"/>
              </a:rPr>
              <a:t>ARTIFICIAL INTELLIGENCE</a:t>
            </a:r>
          </a:p>
          <a:p>
            <a:pPr algn="ctr">
              <a:lnSpc>
                <a:spcPts val="7225"/>
              </a:lnSpc>
            </a:pPr>
          </a:p>
        </p:txBody>
      </p:sp>
      <p:sp>
        <p:nvSpPr>
          <p:cNvPr name="TextBox 7" id="7"/>
          <p:cNvSpPr txBox="true"/>
          <p:nvPr/>
        </p:nvSpPr>
        <p:spPr>
          <a:xfrm rot="0">
            <a:off x="3854442" y="3685169"/>
            <a:ext cx="10500531" cy="956632"/>
          </a:xfrm>
          <a:prstGeom prst="rect">
            <a:avLst/>
          </a:prstGeom>
        </p:spPr>
        <p:txBody>
          <a:bodyPr anchor="t" rtlCol="false" tIns="0" lIns="0" bIns="0" rIns="0">
            <a:spAutoFit/>
          </a:bodyPr>
          <a:lstStyle/>
          <a:p>
            <a:pPr algn="ctr">
              <a:lnSpc>
                <a:spcPts val="7225"/>
              </a:lnSpc>
            </a:pPr>
            <a:r>
              <a:rPr lang="en-US" sz="5235" spc="73">
                <a:solidFill>
                  <a:srgbClr val="FFFBFB"/>
                </a:solidFill>
                <a:latin typeface="Horizon"/>
              </a:rPr>
              <a:t>MINI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571" t="0" r="-3571" b="0"/>
            </a:stretch>
          </a:blipFill>
        </p:spPr>
      </p:sp>
      <p:sp>
        <p:nvSpPr>
          <p:cNvPr name="TextBox 3" id="3"/>
          <p:cNvSpPr txBox="true"/>
          <p:nvPr/>
        </p:nvSpPr>
        <p:spPr>
          <a:xfrm rot="0">
            <a:off x="1318024" y="904875"/>
            <a:ext cx="15645013" cy="762854"/>
          </a:xfrm>
          <a:prstGeom prst="rect">
            <a:avLst/>
          </a:prstGeom>
        </p:spPr>
        <p:txBody>
          <a:bodyPr anchor="t" rtlCol="false" tIns="0" lIns="0" bIns="0" rIns="0">
            <a:spAutoFit/>
          </a:bodyPr>
          <a:lstStyle/>
          <a:p>
            <a:pPr algn="ctr" marL="0" indent="0" lvl="0">
              <a:lnSpc>
                <a:spcPts val="5801"/>
              </a:lnSpc>
              <a:spcBef>
                <a:spcPct val="0"/>
              </a:spcBef>
            </a:pPr>
            <a:r>
              <a:rPr lang="en-US" sz="4203" spc="147">
                <a:solidFill>
                  <a:srgbClr val="010101"/>
                </a:solidFill>
                <a:latin typeface="Horizon"/>
              </a:rPr>
              <a:t>FUTURE TRENDS AND INNOVATIONS</a:t>
            </a:r>
          </a:p>
        </p:txBody>
      </p:sp>
      <p:grpSp>
        <p:nvGrpSpPr>
          <p:cNvPr name="Group 4" id="4"/>
          <p:cNvGrpSpPr/>
          <p:nvPr/>
        </p:nvGrpSpPr>
        <p:grpSpPr>
          <a:xfrm rot="0">
            <a:off x="4867846" y="2569803"/>
            <a:ext cx="8552308" cy="6955442"/>
            <a:chOff x="0" y="0"/>
            <a:chExt cx="2252460" cy="1831886"/>
          </a:xfrm>
        </p:grpSpPr>
        <p:sp>
          <p:nvSpPr>
            <p:cNvPr name="Freeform 5" id="5"/>
            <p:cNvSpPr/>
            <p:nvPr/>
          </p:nvSpPr>
          <p:spPr>
            <a:xfrm flipH="false" flipV="false" rot="0">
              <a:off x="0" y="0"/>
              <a:ext cx="2252460" cy="1831886"/>
            </a:xfrm>
            <a:custGeom>
              <a:avLst/>
              <a:gdLst/>
              <a:ahLst/>
              <a:cxnLst/>
              <a:rect r="r" b="b" t="t" l="l"/>
              <a:pathLst>
                <a:path h="1831886" w="2252460">
                  <a:moveTo>
                    <a:pt x="23536" y="0"/>
                  </a:moveTo>
                  <a:lnTo>
                    <a:pt x="2228923" y="0"/>
                  </a:lnTo>
                  <a:cubicBezTo>
                    <a:pt x="2241922" y="0"/>
                    <a:pt x="2252460" y="10538"/>
                    <a:pt x="2252460" y="23536"/>
                  </a:cubicBezTo>
                  <a:lnTo>
                    <a:pt x="2252460" y="1808350"/>
                  </a:lnTo>
                  <a:cubicBezTo>
                    <a:pt x="2252460" y="1821348"/>
                    <a:pt x="2241922" y="1831886"/>
                    <a:pt x="2228923" y="1831886"/>
                  </a:cubicBezTo>
                  <a:lnTo>
                    <a:pt x="23536" y="1831886"/>
                  </a:lnTo>
                  <a:cubicBezTo>
                    <a:pt x="10538" y="1831886"/>
                    <a:pt x="0" y="1821348"/>
                    <a:pt x="0" y="1808350"/>
                  </a:cubicBezTo>
                  <a:lnTo>
                    <a:pt x="0" y="23536"/>
                  </a:lnTo>
                  <a:cubicBezTo>
                    <a:pt x="0" y="10538"/>
                    <a:pt x="10538" y="0"/>
                    <a:pt x="23536" y="0"/>
                  </a:cubicBezTo>
                  <a:close/>
                </a:path>
              </a:pathLst>
            </a:custGeom>
            <a:solidFill>
              <a:srgbClr val="FFFFFF">
                <a:alpha val="58824"/>
              </a:srgbClr>
            </a:solidFill>
            <a:ln w="38100" cap="rnd">
              <a:solidFill>
                <a:srgbClr val="000000">
                  <a:alpha val="58824"/>
                </a:srgbClr>
              </a:solidFill>
              <a:prstDash val="solid"/>
              <a:round/>
            </a:ln>
          </p:spPr>
        </p:sp>
        <p:sp>
          <p:nvSpPr>
            <p:cNvPr name="TextBox 6" id="6"/>
            <p:cNvSpPr txBox="true"/>
            <p:nvPr/>
          </p:nvSpPr>
          <p:spPr>
            <a:xfrm>
              <a:off x="0" y="-19050"/>
              <a:ext cx="2252460" cy="1850936"/>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4867846" y="3056779"/>
            <a:ext cx="8370009" cy="5943389"/>
          </a:xfrm>
          <a:prstGeom prst="rect">
            <a:avLst/>
          </a:prstGeom>
        </p:spPr>
        <p:txBody>
          <a:bodyPr anchor="t" rtlCol="false" tIns="0" lIns="0" bIns="0" rIns="0">
            <a:spAutoFit/>
          </a:bodyPr>
          <a:lstStyle/>
          <a:p>
            <a:pPr algn="ctr">
              <a:lnSpc>
                <a:spcPts val="3921"/>
              </a:lnSpc>
              <a:spcBef>
                <a:spcPct val="0"/>
              </a:spcBef>
            </a:pPr>
            <a:r>
              <a:rPr lang="en-US" sz="3016">
                <a:solidFill>
                  <a:srgbClr val="000000"/>
                </a:solidFill>
                <a:latin typeface="Montserrat Classic"/>
              </a:rPr>
              <a:t>Future trends in AI for stock market prediction include </a:t>
            </a:r>
          </a:p>
          <a:p>
            <a:pPr marL="651280" indent="-325640" lvl="1">
              <a:lnSpc>
                <a:spcPts val="3921"/>
              </a:lnSpc>
              <a:buFont typeface="Arial"/>
              <a:buChar char="•"/>
            </a:pPr>
            <a:r>
              <a:rPr lang="en-US" sz="3016">
                <a:solidFill>
                  <a:srgbClr val="000000"/>
                </a:solidFill>
                <a:latin typeface="Montserrat Classic"/>
              </a:rPr>
              <a:t>increased adoption of deep learning models</a:t>
            </a:r>
          </a:p>
          <a:p>
            <a:pPr marL="651280" indent="-325640" lvl="1">
              <a:lnSpc>
                <a:spcPts val="3921"/>
              </a:lnSpc>
              <a:buFont typeface="Arial"/>
              <a:buChar char="•"/>
            </a:pPr>
            <a:r>
              <a:rPr lang="en-US" sz="3016">
                <a:solidFill>
                  <a:srgbClr val="000000"/>
                </a:solidFill>
                <a:latin typeface="Montserrat Classic"/>
              </a:rPr>
              <a:t>enhanced natural language processing for news sentiment analysis</a:t>
            </a:r>
          </a:p>
          <a:p>
            <a:pPr marL="651280" indent="-325640" lvl="1">
              <a:lnSpc>
                <a:spcPts val="3921"/>
              </a:lnSpc>
              <a:buFont typeface="Arial"/>
              <a:buChar char="•"/>
            </a:pPr>
            <a:r>
              <a:rPr lang="en-US" sz="3016">
                <a:solidFill>
                  <a:srgbClr val="000000"/>
                </a:solidFill>
                <a:latin typeface="Montserrat Classic"/>
              </a:rPr>
              <a:t>integration of alternative data sources, and the rise of explainable AI for better interpretability. </a:t>
            </a:r>
          </a:p>
          <a:p>
            <a:pPr marL="651280" indent="-325640" lvl="1">
              <a:lnSpc>
                <a:spcPts val="3921"/>
              </a:lnSpc>
              <a:buFont typeface="Arial"/>
              <a:buChar char="•"/>
            </a:pPr>
            <a:r>
              <a:rPr lang="en-US" sz="3016">
                <a:solidFill>
                  <a:srgbClr val="000000"/>
                </a:solidFill>
                <a:latin typeface="Montserrat Classic"/>
              </a:rPr>
              <a:t>These innovations aim to improve accuracy and decision-making in dynamic financial markets.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4344">
            <a:off x="7499531" y="-923721"/>
            <a:ext cx="1088513" cy="11908815"/>
            <a:chOff x="0" y="0"/>
            <a:chExt cx="286687" cy="3136478"/>
          </a:xfrm>
        </p:grpSpPr>
        <p:sp>
          <p:nvSpPr>
            <p:cNvPr name="Freeform 3" id="3"/>
            <p:cNvSpPr/>
            <p:nvPr/>
          </p:nvSpPr>
          <p:spPr>
            <a:xfrm flipH="false" flipV="false" rot="0">
              <a:off x="0" y="0"/>
              <a:ext cx="286687" cy="3136478"/>
            </a:xfrm>
            <a:custGeom>
              <a:avLst/>
              <a:gdLst/>
              <a:ahLst/>
              <a:cxnLst/>
              <a:rect r="r" b="b" t="t" l="l"/>
              <a:pathLst>
                <a:path h="3136478" w="286687">
                  <a:moveTo>
                    <a:pt x="0" y="0"/>
                  </a:moveTo>
                  <a:lnTo>
                    <a:pt x="286687" y="0"/>
                  </a:lnTo>
                  <a:lnTo>
                    <a:pt x="286687" y="3136478"/>
                  </a:lnTo>
                  <a:lnTo>
                    <a:pt x="0" y="3136478"/>
                  </a:lnTo>
                  <a:close/>
                </a:path>
              </a:pathLst>
            </a:custGeom>
            <a:gradFill rotWithShape="true">
              <a:gsLst>
                <a:gs pos="0">
                  <a:srgbClr val="696969">
                    <a:alpha val="41040"/>
                  </a:srgbClr>
                </a:gs>
                <a:gs pos="33333">
                  <a:srgbClr val="B4B4B4">
                    <a:alpha val="47025"/>
                  </a:srgbClr>
                </a:gs>
                <a:gs pos="66667">
                  <a:srgbClr val="EEEEEE">
                    <a:alpha val="40185"/>
                  </a:srgbClr>
                </a:gs>
                <a:gs pos="100000">
                  <a:srgbClr val="FBFBFB">
                    <a:alpha val="12540"/>
                  </a:srgbClr>
                </a:gs>
              </a:gsLst>
              <a:lin ang="0"/>
            </a:gradFill>
            <a:ln cap="sq">
              <a:noFill/>
              <a:prstDash val="solid"/>
              <a:miter/>
            </a:ln>
          </p:spPr>
        </p:sp>
        <p:sp>
          <p:nvSpPr>
            <p:cNvPr name="TextBox 4" id="4"/>
            <p:cNvSpPr txBox="true"/>
            <p:nvPr/>
          </p:nvSpPr>
          <p:spPr>
            <a:xfrm>
              <a:off x="0" y="-19050"/>
              <a:ext cx="286687" cy="3155528"/>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5" id="5"/>
          <p:cNvGrpSpPr/>
          <p:nvPr/>
        </p:nvGrpSpPr>
        <p:grpSpPr>
          <a:xfrm rot="0">
            <a:off x="42918" y="0"/>
            <a:ext cx="8585708" cy="10287000"/>
            <a:chOff x="0" y="0"/>
            <a:chExt cx="8585708" cy="10287000"/>
          </a:xfrm>
        </p:grpSpPr>
        <p:sp>
          <p:nvSpPr>
            <p:cNvPr name="Freeform 6" id="6"/>
            <p:cNvSpPr/>
            <p:nvPr/>
          </p:nvSpPr>
          <p:spPr>
            <a:xfrm flipH="false" flipV="false" rot="0">
              <a:off x="0" y="0"/>
              <a:ext cx="8585708" cy="10287000"/>
            </a:xfrm>
            <a:custGeom>
              <a:avLst/>
              <a:gdLst/>
              <a:ahLst/>
              <a:cxnLst/>
              <a:rect r="r" b="b" t="t" l="l"/>
              <a:pathLst>
                <a:path h="10287000" w="8585708">
                  <a:moveTo>
                    <a:pt x="8585708" y="762"/>
                  </a:moveTo>
                  <a:cubicBezTo>
                    <a:pt x="8581644" y="20447"/>
                    <a:pt x="8577961" y="40132"/>
                    <a:pt x="8573515" y="59690"/>
                  </a:cubicBezTo>
                  <a:cubicBezTo>
                    <a:pt x="8478139" y="485521"/>
                    <a:pt x="8382635" y="911225"/>
                    <a:pt x="8287258" y="1337056"/>
                  </a:cubicBezTo>
                  <a:cubicBezTo>
                    <a:pt x="8146288" y="1966722"/>
                    <a:pt x="8005699" y="2596388"/>
                    <a:pt x="7864601" y="3225927"/>
                  </a:cubicBezTo>
                  <a:cubicBezTo>
                    <a:pt x="7691247" y="3999103"/>
                    <a:pt x="7517384" y="4772152"/>
                    <a:pt x="7344028" y="5545328"/>
                  </a:cubicBezTo>
                  <a:cubicBezTo>
                    <a:pt x="7194676" y="6211443"/>
                    <a:pt x="7045578" y="6877558"/>
                    <a:pt x="6896353" y="7543800"/>
                  </a:cubicBezTo>
                  <a:cubicBezTo>
                    <a:pt x="6765289" y="8129016"/>
                    <a:pt x="6634480" y="8714105"/>
                    <a:pt x="6503162" y="9299194"/>
                  </a:cubicBezTo>
                  <a:cubicBezTo>
                    <a:pt x="6429375" y="9628251"/>
                    <a:pt x="6354953" y="9957181"/>
                    <a:pt x="6280785" y="10286238"/>
                  </a:cubicBezTo>
                  <a:cubicBezTo>
                    <a:pt x="4199382" y="10286238"/>
                    <a:pt x="2118106" y="10286111"/>
                    <a:pt x="36830" y="10287000"/>
                  </a:cubicBezTo>
                  <a:cubicBezTo>
                    <a:pt x="6731" y="10287000"/>
                    <a:pt x="0" y="10280269"/>
                    <a:pt x="0" y="10250043"/>
                  </a:cubicBezTo>
                  <a:cubicBezTo>
                    <a:pt x="762" y="6845681"/>
                    <a:pt x="762" y="3441319"/>
                    <a:pt x="0" y="36957"/>
                  </a:cubicBezTo>
                  <a:cubicBezTo>
                    <a:pt x="0" y="6731"/>
                    <a:pt x="6731" y="0"/>
                    <a:pt x="36830" y="0"/>
                  </a:cubicBezTo>
                  <a:cubicBezTo>
                    <a:pt x="2886456" y="762"/>
                    <a:pt x="5736082" y="762"/>
                    <a:pt x="8585708" y="762"/>
                  </a:cubicBezTo>
                  <a:close/>
                </a:path>
              </a:pathLst>
            </a:custGeom>
            <a:blipFill>
              <a:blip r:embed="rId2"/>
              <a:stretch>
                <a:fillRect l="-39933" t="0" r="-39933" b="0"/>
              </a:stretch>
            </a:blipFill>
          </p:spPr>
        </p:sp>
      </p:grpSp>
      <p:grpSp>
        <p:nvGrpSpPr>
          <p:cNvPr name="Group 7" id="7"/>
          <p:cNvGrpSpPr/>
          <p:nvPr/>
        </p:nvGrpSpPr>
        <p:grpSpPr>
          <a:xfrm rot="0">
            <a:off x="6411882" y="1028700"/>
            <a:ext cx="9870338" cy="8273471"/>
            <a:chOff x="0" y="0"/>
            <a:chExt cx="2599595" cy="2179021"/>
          </a:xfrm>
        </p:grpSpPr>
        <p:sp>
          <p:nvSpPr>
            <p:cNvPr name="Freeform 8" id="8"/>
            <p:cNvSpPr/>
            <p:nvPr/>
          </p:nvSpPr>
          <p:spPr>
            <a:xfrm flipH="false" flipV="false" rot="0">
              <a:off x="0" y="0"/>
              <a:ext cx="2599595" cy="2179021"/>
            </a:xfrm>
            <a:custGeom>
              <a:avLst/>
              <a:gdLst/>
              <a:ahLst/>
              <a:cxnLst/>
              <a:rect r="r" b="b" t="t" l="l"/>
              <a:pathLst>
                <a:path h="2179021" w="2599595">
                  <a:moveTo>
                    <a:pt x="20393" y="0"/>
                  </a:moveTo>
                  <a:lnTo>
                    <a:pt x="2579202" y="0"/>
                  </a:lnTo>
                  <a:cubicBezTo>
                    <a:pt x="2584610" y="0"/>
                    <a:pt x="2589798" y="2149"/>
                    <a:pt x="2593622" y="5973"/>
                  </a:cubicBezTo>
                  <a:cubicBezTo>
                    <a:pt x="2597447" y="9798"/>
                    <a:pt x="2599595" y="14985"/>
                    <a:pt x="2599595" y="20393"/>
                  </a:cubicBezTo>
                  <a:lnTo>
                    <a:pt x="2599595" y="2158628"/>
                  </a:lnTo>
                  <a:cubicBezTo>
                    <a:pt x="2599595" y="2164037"/>
                    <a:pt x="2597447" y="2169224"/>
                    <a:pt x="2593622" y="2173048"/>
                  </a:cubicBezTo>
                  <a:cubicBezTo>
                    <a:pt x="2589798" y="2176873"/>
                    <a:pt x="2584610" y="2179021"/>
                    <a:pt x="2579202" y="2179021"/>
                  </a:cubicBezTo>
                  <a:lnTo>
                    <a:pt x="20393" y="2179021"/>
                  </a:lnTo>
                  <a:cubicBezTo>
                    <a:pt x="14985" y="2179021"/>
                    <a:pt x="9798" y="2176873"/>
                    <a:pt x="5973" y="2173048"/>
                  </a:cubicBezTo>
                  <a:cubicBezTo>
                    <a:pt x="2149" y="2169224"/>
                    <a:pt x="0" y="2164037"/>
                    <a:pt x="0" y="2158628"/>
                  </a:cubicBezTo>
                  <a:lnTo>
                    <a:pt x="0" y="20393"/>
                  </a:lnTo>
                  <a:cubicBezTo>
                    <a:pt x="0" y="14985"/>
                    <a:pt x="2149" y="9798"/>
                    <a:pt x="5973" y="5973"/>
                  </a:cubicBezTo>
                  <a:cubicBezTo>
                    <a:pt x="9798" y="2149"/>
                    <a:pt x="14985" y="0"/>
                    <a:pt x="20393" y="0"/>
                  </a:cubicBezTo>
                  <a:close/>
                </a:path>
              </a:pathLst>
            </a:custGeom>
            <a:solidFill>
              <a:srgbClr val="FFFFFF">
                <a:alpha val="58824"/>
              </a:srgbClr>
            </a:solidFill>
            <a:ln w="38100" cap="rnd">
              <a:solidFill>
                <a:srgbClr val="000000">
                  <a:alpha val="58824"/>
                </a:srgbClr>
              </a:solidFill>
              <a:prstDash val="solid"/>
              <a:round/>
            </a:ln>
          </p:spPr>
        </p:sp>
        <p:sp>
          <p:nvSpPr>
            <p:cNvPr name="TextBox 9" id="9"/>
            <p:cNvSpPr txBox="true"/>
            <p:nvPr/>
          </p:nvSpPr>
          <p:spPr>
            <a:xfrm>
              <a:off x="0" y="-19050"/>
              <a:ext cx="2599595" cy="2198071"/>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8350509" y="1593771"/>
            <a:ext cx="7139380" cy="955542"/>
          </a:xfrm>
          <a:prstGeom prst="rect">
            <a:avLst/>
          </a:prstGeom>
        </p:spPr>
        <p:txBody>
          <a:bodyPr anchor="t" rtlCol="false" tIns="0" lIns="0" bIns="0" rIns="0">
            <a:spAutoFit/>
          </a:bodyPr>
          <a:lstStyle/>
          <a:p>
            <a:pPr algn="ctr" marL="0" indent="0" lvl="0">
              <a:lnSpc>
                <a:spcPts val="7291"/>
              </a:lnSpc>
              <a:spcBef>
                <a:spcPct val="0"/>
              </a:spcBef>
            </a:pPr>
            <a:r>
              <a:rPr lang="en-US" sz="5283" spc="184">
                <a:solidFill>
                  <a:srgbClr val="010101"/>
                </a:solidFill>
                <a:latin typeface="Horizon"/>
              </a:rPr>
              <a:t>CONCLUSION</a:t>
            </a:r>
          </a:p>
        </p:txBody>
      </p:sp>
      <p:sp>
        <p:nvSpPr>
          <p:cNvPr name="TextBox 11" id="11"/>
          <p:cNvSpPr txBox="true"/>
          <p:nvPr/>
        </p:nvSpPr>
        <p:spPr>
          <a:xfrm rot="0">
            <a:off x="7817121" y="3441355"/>
            <a:ext cx="7672767" cy="4284296"/>
          </a:xfrm>
          <a:prstGeom prst="rect">
            <a:avLst/>
          </a:prstGeom>
        </p:spPr>
        <p:txBody>
          <a:bodyPr anchor="t" rtlCol="false" tIns="0" lIns="0" bIns="0" rIns="0">
            <a:spAutoFit/>
          </a:bodyPr>
          <a:lstStyle/>
          <a:p>
            <a:pPr marL="518999" indent="-259499" lvl="1">
              <a:lnSpc>
                <a:spcPts val="3125"/>
              </a:lnSpc>
              <a:buFont typeface="Arial"/>
              <a:buChar char="•"/>
            </a:pPr>
            <a:r>
              <a:rPr lang="en-US" sz="2403">
                <a:solidFill>
                  <a:srgbClr val="010101"/>
                </a:solidFill>
                <a:latin typeface="Open Sauce"/>
              </a:rPr>
              <a:t>While traditional analysis methods offer valuable insights, machine learning unlocks a new era of stock market prediction. </a:t>
            </a:r>
          </a:p>
          <a:p>
            <a:pPr marL="518999" indent="-259499" lvl="1">
              <a:lnSpc>
                <a:spcPts val="3125"/>
              </a:lnSpc>
              <a:buFont typeface="Arial"/>
              <a:buChar char="•"/>
            </a:pPr>
            <a:r>
              <a:rPr lang="en-US" sz="2403">
                <a:solidFill>
                  <a:srgbClr val="010101"/>
                </a:solidFill>
                <a:latin typeface="Open Sauce"/>
              </a:rPr>
              <a:t>By mining vast data sets and uncovering hidden patterns, ML algorithms refine decision-making, potentially leading to more informed investment strategies and reshaping the financial landscape. </a:t>
            </a:r>
          </a:p>
          <a:p>
            <a:pPr marL="518999" indent="-259499" lvl="1">
              <a:lnSpc>
                <a:spcPts val="3125"/>
              </a:lnSpc>
              <a:buFont typeface="Arial"/>
              <a:buChar char="•"/>
            </a:pPr>
            <a:r>
              <a:rPr lang="en-US" sz="2403">
                <a:solidFill>
                  <a:srgbClr val="010101"/>
                </a:solidFill>
                <a:latin typeface="Open Sauce"/>
              </a:rPr>
              <a:t>As the technology evolves, embracing ML's potential will be crucial for navigating the ever-changing market with greater confidence.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624" t="0" r="-624" b="0"/>
            </a:stretch>
          </a:blipFill>
        </p:spPr>
      </p:sp>
      <p:sp>
        <p:nvSpPr>
          <p:cNvPr name="Freeform 3" id="3"/>
          <p:cNvSpPr/>
          <p:nvPr/>
        </p:nvSpPr>
        <p:spPr>
          <a:xfrm flipH="false" flipV="false" rot="0">
            <a:off x="9659420" y="8263127"/>
            <a:ext cx="2799147" cy="440074"/>
          </a:xfrm>
          <a:custGeom>
            <a:avLst/>
            <a:gdLst/>
            <a:ahLst/>
            <a:cxnLst/>
            <a:rect r="r" b="b" t="t" l="l"/>
            <a:pathLst>
              <a:path h="440074" w="2799147">
                <a:moveTo>
                  <a:pt x="0" y="0"/>
                </a:moveTo>
                <a:lnTo>
                  <a:pt x="2799147" y="0"/>
                </a:lnTo>
                <a:lnTo>
                  <a:pt x="2799147" y="440074"/>
                </a:lnTo>
                <a:lnTo>
                  <a:pt x="0" y="440074"/>
                </a:lnTo>
                <a:lnTo>
                  <a:pt x="0" y="0"/>
                </a:lnTo>
                <a:close/>
              </a:path>
            </a:pathLst>
          </a:custGeom>
          <a:blipFill>
            <a:blip r:embed="rId3"/>
            <a:stretch>
              <a:fillRect l="0" t="-25622" r="0" b="0"/>
            </a:stretch>
          </a:blipFill>
        </p:spPr>
      </p:sp>
      <p:grpSp>
        <p:nvGrpSpPr>
          <p:cNvPr name="Group 4" id="4"/>
          <p:cNvGrpSpPr/>
          <p:nvPr/>
        </p:nvGrpSpPr>
        <p:grpSpPr>
          <a:xfrm rot="0">
            <a:off x="9659420" y="5607622"/>
            <a:ext cx="2799147" cy="2799147"/>
            <a:chOff x="0" y="0"/>
            <a:chExt cx="6350000" cy="6350000"/>
          </a:xfrm>
        </p:grpSpPr>
        <p:sp>
          <p:nvSpPr>
            <p:cNvPr name="Freeform 5" id="5"/>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4"/>
              <a:stretch>
                <a:fillRect l="-95385" t="0" r="-4654" b="0"/>
              </a:stretch>
            </a:blipFill>
          </p:spPr>
        </p:sp>
      </p:grpSp>
      <p:sp>
        <p:nvSpPr>
          <p:cNvPr name="Freeform 6" id="6"/>
          <p:cNvSpPr/>
          <p:nvPr/>
        </p:nvSpPr>
        <p:spPr>
          <a:xfrm flipH="false" flipV="false" rot="0">
            <a:off x="9659420" y="4799097"/>
            <a:ext cx="2799147" cy="440074"/>
          </a:xfrm>
          <a:custGeom>
            <a:avLst/>
            <a:gdLst/>
            <a:ahLst/>
            <a:cxnLst/>
            <a:rect r="r" b="b" t="t" l="l"/>
            <a:pathLst>
              <a:path h="440074" w="2799147">
                <a:moveTo>
                  <a:pt x="0" y="0"/>
                </a:moveTo>
                <a:lnTo>
                  <a:pt x="2799147" y="0"/>
                </a:lnTo>
                <a:lnTo>
                  <a:pt x="2799147" y="440074"/>
                </a:lnTo>
                <a:lnTo>
                  <a:pt x="0" y="440074"/>
                </a:lnTo>
                <a:lnTo>
                  <a:pt x="0" y="0"/>
                </a:lnTo>
                <a:close/>
              </a:path>
            </a:pathLst>
          </a:custGeom>
          <a:blipFill>
            <a:blip r:embed="rId3"/>
            <a:stretch>
              <a:fillRect l="0" t="-25622" r="0" b="0"/>
            </a:stretch>
          </a:blipFill>
        </p:spPr>
      </p:sp>
      <p:grpSp>
        <p:nvGrpSpPr>
          <p:cNvPr name="Group 7" id="7"/>
          <p:cNvGrpSpPr/>
          <p:nvPr/>
        </p:nvGrpSpPr>
        <p:grpSpPr>
          <a:xfrm rot="0">
            <a:off x="9659420" y="2143592"/>
            <a:ext cx="2799147" cy="2799147"/>
            <a:chOff x="0" y="0"/>
            <a:chExt cx="6350000" cy="6350000"/>
          </a:xfrm>
        </p:grpSpPr>
        <p:sp>
          <p:nvSpPr>
            <p:cNvPr name="Freeform 8" id="8"/>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5"/>
              <a:stretch>
                <a:fillRect l="0" t="-3231" r="-77472" b="-3231"/>
              </a:stretch>
            </a:blipFill>
          </p:spPr>
        </p:sp>
      </p:grpSp>
      <p:grpSp>
        <p:nvGrpSpPr>
          <p:cNvPr name="Group 9" id="9"/>
          <p:cNvGrpSpPr/>
          <p:nvPr/>
        </p:nvGrpSpPr>
        <p:grpSpPr>
          <a:xfrm rot="0">
            <a:off x="2240447" y="3727391"/>
            <a:ext cx="6790323" cy="3686687"/>
            <a:chOff x="0" y="0"/>
            <a:chExt cx="11289030" cy="6129182"/>
          </a:xfrm>
        </p:grpSpPr>
        <p:sp>
          <p:nvSpPr>
            <p:cNvPr name="Freeform 10" id="10"/>
            <p:cNvSpPr/>
            <p:nvPr/>
          </p:nvSpPr>
          <p:spPr>
            <a:xfrm flipH="false" flipV="false" rot="0">
              <a:off x="0" y="0"/>
              <a:ext cx="11287760" cy="6129182"/>
            </a:xfrm>
            <a:custGeom>
              <a:avLst/>
              <a:gdLst/>
              <a:ahLst/>
              <a:cxnLst/>
              <a:rect r="r" b="b" t="t" l="l"/>
              <a:pathLst>
                <a:path h="6129182" w="11287760">
                  <a:moveTo>
                    <a:pt x="0" y="5621686"/>
                  </a:moveTo>
                  <a:lnTo>
                    <a:pt x="0" y="507496"/>
                  </a:lnTo>
                  <a:cubicBezTo>
                    <a:pt x="0" y="226780"/>
                    <a:pt x="234950" y="0"/>
                    <a:pt x="525780" y="0"/>
                  </a:cubicBezTo>
                  <a:lnTo>
                    <a:pt x="10761980" y="0"/>
                  </a:lnTo>
                  <a:cubicBezTo>
                    <a:pt x="11052810" y="0"/>
                    <a:pt x="11287760" y="226780"/>
                    <a:pt x="11287760" y="507496"/>
                  </a:cubicBezTo>
                  <a:lnTo>
                    <a:pt x="11287760" y="5620460"/>
                  </a:lnTo>
                  <a:cubicBezTo>
                    <a:pt x="11287760" y="5901176"/>
                    <a:pt x="11052810" y="6127957"/>
                    <a:pt x="10761980" y="6127957"/>
                  </a:cubicBezTo>
                  <a:lnTo>
                    <a:pt x="525780" y="6127957"/>
                  </a:lnTo>
                  <a:cubicBezTo>
                    <a:pt x="236220" y="6129182"/>
                    <a:pt x="0" y="5902402"/>
                    <a:pt x="0" y="5621686"/>
                  </a:cubicBezTo>
                  <a:close/>
                </a:path>
              </a:pathLst>
            </a:custGeom>
            <a:blipFill>
              <a:blip r:embed="rId6">
                <a:alphaModFix amt="78000"/>
              </a:blip>
              <a:stretch>
                <a:fillRect l="0" t="-19075" r="0" b="-19075"/>
              </a:stretch>
            </a:blipFill>
          </p:spPr>
        </p:sp>
      </p:grpSp>
      <p:sp>
        <p:nvSpPr>
          <p:cNvPr name="Freeform 11" id="11"/>
          <p:cNvSpPr/>
          <p:nvPr/>
        </p:nvSpPr>
        <p:spPr>
          <a:xfrm flipH="false" flipV="false" rot="0">
            <a:off x="2179183" y="6826068"/>
            <a:ext cx="6851587" cy="1077187"/>
          </a:xfrm>
          <a:custGeom>
            <a:avLst/>
            <a:gdLst/>
            <a:ahLst/>
            <a:cxnLst/>
            <a:rect r="r" b="b" t="t" l="l"/>
            <a:pathLst>
              <a:path h="1077187" w="6851587">
                <a:moveTo>
                  <a:pt x="0" y="0"/>
                </a:moveTo>
                <a:lnTo>
                  <a:pt x="6851587" y="0"/>
                </a:lnTo>
                <a:lnTo>
                  <a:pt x="6851587" y="1077187"/>
                </a:lnTo>
                <a:lnTo>
                  <a:pt x="0" y="1077187"/>
                </a:lnTo>
                <a:lnTo>
                  <a:pt x="0" y="0"/>
                </a:lnTo>
                <a:close/>
              </a:path>
            </a:pathLst>
          </a:custGeom>
          <a:blipFill>
            <a:blip r:embed="rId3"/>
            <a:stretch>
              <a:fillRect l="0" t="-25622" r="0" b="0"/>
            </a:stretch>
          </a:blipFill>
        </p:spPr>
      </p:sp>
      <p:sp>
        <p:nvSpPr>
          <p:cNvPr name="Freeform 12" id="12"/>
          <p:cNvSpPr/>
          <p:nvPr/>
        </p:nvSpPr>
        <p:spPr>
          <a:xfrm flipH="false" flipV="false" rot="0">
            <a:off x="12924060" y="9846926"/>
            <a:ext cx="2799147" cy="440074"/>
          </a:xfrm>
          <a:custGeom>
            <a:avLst/>
            <a:gdLst/>
            <a:ahLst/>
            <a:cxnLst/>
            <a:rect r="r" b="b" t="t" l="l"/>
            <a:pathLst>
              <a:path h="440074" w="2799147">
                <a:moveTo>
                  <a:pt x="0" y="0"/>
                </a:moveTo>
                <a:lnTo>
                  <a:pt x="2799146" y="0"/>
                </a:lnTo>
                <a:lnTo>
                  <a:pt x="2799146" y="440074"/>
                </a:lnTo>
                <a:lnTo>
                  <a:pt x="0" y="440074"/>
                </a:lnTo>
                <a:lnTo>
                  <a:pt x="0" y="0"/>
                </a:lnTo>
                <a:close/>
              </a:path>
            </a:pathLst>
          </a:custGeom>
          <a:blipFill>
            <a:blip r:embed="rId3"/>
            <a:stretch>
              <a:fillRect l="0" t="-25622" r="0" b="0"/>
            </a:stretch>
          </a:blipFill>
        </p:spPr>
      </p:sp>
      <p:grpSp>
        <p:nvGrpSpPr>
          <p:cNvPr name="Group 13" id="13"/>
          <p:cNvGrpSpPr/>
          <p:nvPr/>
        </p:nvGrpSpPr>
        <p:grpSpPr>
          <a:xfrm rot="0">
            <a:off x="12924060" y="7191421"/>
            <a:ext cx="2799147" cy="2799147"/>
            <a:chOff x="0" y="0"/>
            <a:chExt cx="6350000" cy="6350000"/>
          </a:xfrm>
        </p:grpSpPr>
        <p:sp>
          <p:nvSpPr>
            <p:cNvPr name="Freeform 14" id="14"/>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7"/>
              <a:stretch>
                <a:fillRect l="-63016" t="0" r="-63016" b="0"/>
              </a:stretch>
            </a:blipFill>
          </p:spPr>
        </p:sp>
      </p:grpSp>
      <p:sp>
        <p:nvSpPr>
          <p:cNvPr name="Freeform 15" id="15"/>
          <p:cNvSpPr/>
          <p:nvPr/>
        </p:nvSpPr>
        <p:spPr>
          <a:xfrm flipH="false" flipV="false" rot="0">
            <a:off x="12924060" y="6382896"/>
            <a:ext cx="2799147" cy="440074"/>
          </a:xfrm>
          <a:custGeom>
            <a:avLst/>
            <a:gdLst/>
            <a:ahLst/>
            <a:cxnLst/>
            <a:rect r="r" b="b" t="t" l="l"/>
            <a:pathLst>
              <a:path h="440074" w="2799147">
                <a:moveTo>
                  <a:pt x="0" y="0"/>
                </a:moveTo>
                <a:lnTo>
                  <a:pt x="2799146" y="0"/>
                </a:lnTo>
                <a:lnTo>
                  <a:pt x="2799146" y="440074"/>
                </a:lnTo>
                <a:lnTo>
                  <a:pt x="0" y="440074"/>
                </a:lnTo>
                <a:lnTo>
                  <a:pt x="0" y="0"/>
                </a:lnTo>
                <a:close/>
              </a:path>
            </a:pathLst>
          </a:custGeom>
          <a:blipFill>
            <a:blip r:embed="rId3"/>
            <a:stretch>
              <a:fillRect l="0" t="-25622" r="0" b="0"/>
            </a:stretch>
          </a:blipFill>
        </p:spPr>
      </p:sp>
      <p:grpSp>
        <p:nvGrpSpPr>
          <p:cNvPr name="Group 16" id="16"/>
          <p:cNvGrpSpPr/>
          <p:nvPr/>
        </p:nvGrpSpPr>
        <p:grpSpPr>
          <a:xfrm rot="0">
            <a:off x="12924060" y="3727391"/>
            <a:ext cx="2799147" cy="2799147"/>
            <a:chOff x="0" y="0"/>
            <a:chExt cx="6350000" cy="6350000"/>
          </a:xfrm>
        </p:grpSpPr>
        <p:sp>
          <p:nvSpPr>
            <p:cNvPr name="Freeform 17" id="17"/>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8"/>
              <a:stretch>
                <a:fillRect l="-16680" t="0" r="-16679" b="0"/>
              </a:stretch>
            </a:blipFill>
          </p:spPr>
        </p:sp>
      </p:grpSp>
      <p:sp>
        <p:nvSpPr>
          <p:cNvPr name="Freeform 18" id="18"/>
          <p:cNvSpPr/>
          <p:nvPr/>
        </p:nvSpPr>
        <p:spPr>
          <a:xfrm flipH="false" flipV="false" rot="0">
            <a:off x="12924060" y="2915843"/>
            <a:ext cx="2799147" cy="440074"/>
          </a:xfrm>
          <a:custGeom>
            <a:avLst/>
            <a:gdLst/>
            <a:ahLst/>
            <a:cxnLst/>
            <a:rect r="r" b="b" t="t" l="l"/>
            <a:pathLst>
              <a:path h="440074" w="2799147">
                <a:moveTo>
                  <a:pt x="0" y="0"/>
                </a:moveTo>
                <a:lnTo>
                  <a:pt x="2799146" y="0"/>
                </a:lnTo>
                <a:lnTo>
                  <a:pt x="2799146" y="440073"/>
                </a:lnTo>
                <a:lnTo>
                  <a:pt x="0" y="440073"/>
                </a:lnTo>
                <a:lnTo>
                  <a:pt x="0" y="0"/>
                </a:lnTo>
                <a:close/>
              </a:path>
            </a:pathLst>
          </a:custGeom>
          <a:blipFill>
            <a:blip r:embed="rId3"/>
            <a:stretch>
              <a:fillRect l="0" t="-25622" r="0" b="0"/>
            </a:stretch>
          </a:blipFill>
        </p:spPr>
      </p:sp>
      <p:grpSp>
        <p:nvGrpSpPr>
          <p:cNvPr name="Group 19" id="19"/>
          <p:cNvGrpSpPr/>
          <p:nvPr/>
        </p:nvGrpSpPr>
        <p:grpSpPr>
          <a:xfrm rot="0">
            <a:off x="12924060" y="260338"/>
            <a:ext cx="2799147" cy="2799147"/>
            <a:chOff x="0" y="0"/>
            <a:chExt cx="6350000" cy="6350000"/>
          </a:xfrm>
        </p:grpSpPr>
        <p:sp>
          <p:nvSpPr>
            <p:cNvPr name="Freeform 20" id="20"/>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9"/>
              <a:stretch>
                <a:fillRect l="-24931" t="0" r="-24931" b="0"/>
              </a:stretch>
            </a:blipFill>
          </p:spPr>
        </p:sp>
      </p:grpSp>
      <p:sp>
        <p:nvSpPr>
          <p:cNvPr name="Freeform 21" id="21"/>
          <p:cNvSpPr/>
          <p:nvPr/>
        </p:nvSpPr>
        <p:spPr>
          <a:xfrm flipH="false" flipV="false" rot="0">
            <a:off x="16189931" y="7929174"/>
            <a:ext cx="2799147" cy="440074"/>
          </a:xfrm>
          <a:custGeom>
            <a:avLst/>
            <a:gdLst/>
            <a:ahLst/>
            <a:cxnLst/>
            <a:rect r="r" b="b" t="t" l="l"/>
            <a:pathLst>
              <a:path h="440074" w="2799147">
                <a:moveTo>
                  <a:pt x="0" y="0"/>
                </a:moveTo>
                <a:lnTo>
                  <a:pt x="2799147" y="0"/>
                </a:lnTo>
                <a:lnTo>
                  <a:pt x="2799147" y="440073"/>
                </a:lnTo>
                <a:lnTo>
                  <a:pt x="0" y="440073"/>
                </a:lnTo>
                <a:lnTo>
                  <a:pt x="0" y="0"/>
                </a:lnTo>
                <a:close/>
              </a:path>
            </a:pathLst>
          </a:custGeom>
          <a:blipFill>
            <a:blip r:embed="rId3"/>
            <a:stretch>
              <a:fillRect l="0" t="-25622" r="0" b="0"/>
            </a:stretch>
          </a:blipFill>
        </p:spPr>
      </p:sp>
      <p:grpSp>
        <p:nvGrpSpPr>
          <p:cNvPr name="Group 22" id="22"/>
          <p:cNvGrpSpPr/>
          <p:nvPr/>
        </p:nvGrpSpPr>
        <p:grpSpPr>
          <a:xfrm rot="0">
            <a:off x="16189931" y="5273669"/>
            <a:ext cx="2799147" cy="2799147"/>
            <a:chOff x="0" y="0"/>
            <a:chExt cx="6350000" cy="6350000"/>
          </a:xfrm>
        </p:grpSpPr>
        <p:sp>
          <p:nvSpPr>
            <p:cNvPr name="Freeform 23" id="23"/>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10"/>
              <a:stretch>
                <a:fillRect l="-16680" t="0" r="-16680" b="0"/>
              </a:stretch>
            </a:blipFill>
          </p:spPr>
        </p:sp>
      </p:grpSp>
      <p:sp>
        <p:nvSpPr>
          <p:cNvPr name="Freeform 24" id="24"/>
          <p:cNvSpPr/>
          <p:nvPr/>
        </p:nvSpPr>
        <p:spPr>
          <a:xfrm flipH="false" flipV="false" rot="0">
            <a:off x="16189931" y="4465144"/>
            <a:ext cx="2799147" cy="440074"/>
          </a:xfrm>
          <a:custGeom>
            <a:avLst/>
            <a:gdLst/>
            <a:ahLst/>
            <a:cxnLst/>
            <a:rect r="r" b="b" t="t" l="l"/>
            <a:pathLst>
              <a:path h="440074" w="2799147">
                <a:moveTo>
                  <a:pt x="0" y="0"/>
                </a:moveTo>
                <a:lnTo>
                  <a:pt x="2799147" y="0"/>
                </a:lnTo>
                <a:lnTo>
                  <a:pt x="2799147" y="440073"/>
                </a:lnTo>
                <a:lnTo>
                  <a:pt x="0" y="440073"/>
                </a:lnTo>
                <a:lnTo>
                  <a:pt x="0" y="0"/>
                </a:lnTo>
                <a:close/>
              </a:path>
            </a:pathLst>
          </a:custGeom>
          <a:blipFill>
            <a:blip r:embed="rId3"/>
            <a:stretch>
              <a:fillRect l="0" t="-25622" r="0" b="0"/>
            </a:stretch>
          </a:blipFill>
        </p:spPr>
      </p:sp>
      <p:grpSp>
        <p:nvGrpSpPr>
          <p:cNvPr name="Group 25" id="25"/>
          <p:cNvGrpSpPr/>
          <p:nvPr/>
        </p:nvGrpSpPr>
        <p:grpSpPr>
          <a:xfrm rot="0">
            <a:off x="16189931" y="1809639"/>
            <a:ext cx="2799147" cy="2799147"/>
            <a:chOff x="0" y="0"/>
            <a:chExt cx="6350000" cy="6350000"/>
          </a:xfrm>
        </p:grpSpPr>
        <p:sp>
          <p:nvSpPr>
            <p:cNvPr name="Freeform 26" id="26"/>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11"/>
              <a:stretch>
                <a:fillRect l="-31983" t="0" r="-31983" b="0"/>
              </a:stretch>
            </a:blipFill>
          </p:spPr>
        </p:sp>
      </p:grpSp>
      <p:sp>
        <p:nvSpPr>
          <p:cNvPr name="Freeform 27" id="27"/>
          <p:cNvSpPr/>
          <p:nvPr/>
        </p:nvSpPr>
        <p:spPr>
          <a:xfrm flipH="false" flipV="false" rot="0">
            <a:off x="16189931" y="998090"/>
            <a:ext cx="2799147" cy="440074"/>
          </a:xfrm>
          <a:custGeom>
            <a:avLst/>
            <a:gdLst/>
            <a:ahLst/>
            <a:cxnLst/>
            <a:rect r="r" b="b" t="t" l="l"/>
            <a:pathLst>
              <a:path h="440074" w="2799147">
                <a:moveTo>
                  <a:pt x="0" y="0"/>
                </a:moveTo>
                <a:lnTo>
                  <a:pt x="2799147" y="0"/>
                </a:lnTo>
                <a:lnTo>
                  <a:pt x="2799147" y="440074"/>
                </a:lnTo>
                <a:lnTo>
                  <a:pt x="0" y="440074"/>
                </a:lnTo>
                <a:lnTo>
                  <a:pt x="0" y="0"/>
                </a:lnTo>
                <a:close/>
              </a:path>
            </a:pathLst>
          </a:custGeom>
          <a:blipFill>
            <a:blip r:embed="rId3"/>
            <a:stretch>
              <a:fillRect l="0" t="-25622" r="0" b="0"/>
            </a:stretch>
          </a:blipFill>
        </p:spPr>
      </p:sp>
      <p:grpSp>
        <p:nvGrpSpPr>
          <p:cNvPr name="Group 28" id="28"/>
          <p:cNvGrpSpPr/>
          <p:nvPr/>
        </p:nvGrpSpPr>
        <p:grpSpPr>
          <a:xfrm rot="0">
            <a:off x="16189931" y="-1657415"/>
            <a:ext cx="2799147" cy="2799147"/>
            <a:chOff x="0" y="0"/>
            <a:chExt cx="6350000" cy="6350000"/>
          </a:xfrm>
        </p:grpSpPr>
        <p:sp>
          <p:nvSpPr>
            <p:cNvPr name="Freeform 29" id="29"/>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12"/>
              <a:stretch>
                <a:fillRect l="-38850" t="0" r="-38850" b="0"/>
              </a:stretch>
            </a:blipFill>
          </p:spPr>
        </p:sp>
      </p:grpSp>
      <p:grpSp>
        <p:nvGrpSpPr>
          <p:cNvPr name="Group 30" id="30"/>
          <p:cNvGrpSpPr/>
          <p:nvPr/>
        </p:nvGrpSpPr>
        <p:grpSpPr>
          <a:xfrm rot="0">
            <a:off x="16189931" y="8740722"/>
            <a:ext cx="2799147" cy="2466350"/>
            <a:chOff x="0" y="0"/>
            <a:chExt cx="6350000" cy="5595035"/>
          </a:xfrm>
        </p:grpSpPr>
        <p:sp>
          <p:nvSpPr>
            <p:cNvPr name="Freeform 31" id="31"/>
            <p:cNvSpPr/>
            <p:nvPr/>
          </p:nvSpPr>
          <p:spPr>
            <a:xfrm flipH="false" flipV="false" rot="0">
              <a:off x="0" y="0"/>
              <a:ext cx="6350000" cy="5596305"/>
            </a:xfrm>
            <a:custGeom>
              <a:avLst/>
              <a:gdLst/>
              <a:ahLst/>
              <a:cxnLst/>
              <a:rect r="r" b="b" t="t" l="l"/>
              <a:pathLst>
                <a:path h="5596305" w="6350000">
                  <a:moveTo>
                    <a:pt x="0" y="5247024"/>
                  </a:moveTo>
                  <a:lnTo>
                    <a:pt x="0" y="348011"/>
                  </a:lnTo>
                  <a:cubicBezTo>
                    <a:pt x="0" y="155542"/>
                    <a:pt x="176530" y="0"/>
                    <a:pt x="394970" y="0"/>
                  </a:cubicBezTo>
                  <a:lnTo>
                    <a:pt x="5956300" y="0"/>
                  </a:lnTo>
                  <a:cubicBezTo>
                    <a:pt x="6173470" y="0"/>
                    <a:pt x="6350000" y="155542"/>
                    <a:pt x="6350000" y="348011"/>
                  </a:cubicBezTo>
                  <a:lnTo>
                    <a:pt x="6350000" y="5248143"/>
                  </a:lnTo>
                  <a:cubicBezTo>
                    <a:pt x="6350000" y="5440612"/>
                    <a:pt x="6173470" y="5596305"/>
                    <a:pt x="5955030" y="5596305"/>
                  </a:cubicBezTo>
                  <a:lnTo>
                    <a:pt x="394970" y="5596305"/>
                  </a:lnTo>
                  <a:cubicBezTo>
                    <a:pt x="176530" y="5595035"/>
                    <a:pt x="0" y="5439493"/>
                    <a:pt x="0" y="5247024"/>
                  </a:cubicBezTo>
                  <a:close/>
                </a:path>
              </a:pathLst>
            </a:custGeom>
            <a:blipFill>
              <a:blip r:embed="rId13"/>
              <a:stretch>
                <a:fillRect l="-24349" t="-5236" r="-24349" b="0"/>
              </a:stretch>
            </a:blipFill>
          </p:spPr>
        </p:sp>
      </p:grpSp>
      <p:sp>
        <p:nvSpPr>
          <p:cNvPr name="TextBox 32" id="32"/>
          <p:cNvSpPr txBox="true"/>
          <p:nvPr/>
        </p:nvSpPr>
        <p:spPr>
          <a:xfrm rot="0">
            <a:off x="2521025" y="4578665"/>
            <a:ext cx="6229167" cy="1977600"/>
          </a:xfrm>
          <a:prstGeom prst="rect">
            <a:avLst/>
          </a:prstGeom>
        </p:spPr>
        <p:txBody>
          <a:bodyPr anchor="t" rtlCol="false" tIns="0" lIns="0" bIns="0" rIns="0">
            <a:spAutoFit/>
          </a:bodyPr>
          <a:lstStyle/>
          <a:p>
            <a:pPr algn="ctr" marL="0" indent="0" lvl="0">
              <a:lnSpc>
                <a:spcPts val="7692"/>
              </a:lnSpc>
              <a:spcBef>
                <a:spcPct val="0"/>
              </a:spcBef>
            </a:pPr>
            <a:r>
              <a:rPr lang="en-US" sz="5574">
                <a:solidFill>
                  <a:srgbClr val="FFFFFF"/>
                </a:solidFill>
                <a:latin typeface="Horizon"/>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5400000">
            <a:off x="8599743" y="-4717334"/>
            <a:ext cx="1088513" cy="18288000"/>
            <a:chOff x="0" y="0"/>
            <a:chExt cx="286687" cy="4816593"/>
          </a:xfrm>
        </p:grpSpPr>
        <p:sp>
          <p:nvSpPr>
            <p:cNvPr name="Freeform 4" id="4"/>
            <p:cNvSpPr/>
            <p:nvPr/>
          </p:nvSpPr>
          <p:spPr>
            <a:xfrm flipH="false" flipV="false" rot="0">
              <a:off x="0" y="0"/>
              <a:ext cx="286687" cy="4816592"/>
            </a:xfrm>
            <a:custGeom>
              <a:avLst/>
              <a:gdLst/>
              <a:ahLst/>
              <a:cxnLst/>
              <a:rect r="r" b="b" t="t" l="l"/>
              <a:pathLst>
                <a:path h="4816592" w="286687">
                  <a:moveTo>
                    <a:pt x="0" y="0"/>
                  </a:moveTo>
                  <a:lnTo>
                    <a:pt x="286687" y="0"/>
                  </a:lnTo>
                  <a:lnTo>
                    <a:pt x="286687" y="4816592"/>
                  </a:lnTo>
                  <a:lnTo>
                    <a:pt x="0" y="4816592"/>
                  </a:lnTo>
                  <a:close/>
                </a:path>
              </a:pathLst>
            </a:custGeom>
            <a:gradFill rotWithShape="true">
              <a:gsLst>
                <a:gs pos="0">
                  <a:srgbClr val="696969">
                    <a:alpha val="72000"/>
                  </a:srgbClr>
                </a:gs>
                <a:gs pos="33333">
                  <a:srgbClr val="B4B4B4">
                    <a:alpha val="82500"/>
                  </a:srgbClr>
                </a:gs>
                <a:gs pos="66667">
                  <a:srgbClr val="EEEEEE">
                    <a:alpha val="70500"/>
                  </a:srgbClr>
                </a:gs>
                <a:gs pos="100000">
                  <a:srgbClr val="FBFBFB">
                    <a:alpha val="22000"/>
                  </a:srgbClr>
                </a:gs>
              </a:gsLst>
              <a:lin ang="0"/>
            </a:gradFill>
            <a:ln cap="sq">
              <a:noFill/>
              <a:prstDash val="solid"/>
              <a:miter/>
            </a:ln>
          </p:spPr>
        </p:sp>
        <p:sp>
          <p:nvSpPr>
            <p:cNvPr name="TextBox 5" id="5"/>
            <p:cNvSpPr txBox="true"/>
            <p:nvPr/>
          </p:nvSpPr>
          <p:spPr>
            <a:xfrm>
              <a:off x="0" y="-19050"/>
              <a:ext cx="286687" cy="4835643"/>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6" id="6"/>
          <p:cNvSpPr/>
          <p:nvPr/>
        </p:nvSpPr>
        <p:spPr>
          <a:xfrm flipH="false" flipV="false" rot="0">
            <a:off x="0" y="-658545"/>
            <a:ext cx="18288000" cy="4540955"/>
          </a:xfrm>
          <a:custGeom>
            <a:avLst/>
            <a:gdLst/>
            <a:ahLst/>
            <a:cxnLst/>
            <a:rect r="r" b="b" t="t" l="l"/>
            <a:pathLst>
              <a:path h="4540955" w="18288000">
                <a:moveTo>
                  <a:pt x="0" y="0"/>
                </a:moveTo>
                <a:lnTo>
                  <a:pt x="18288000" y="0"/>
                </a:lnTo>
                <a:lnTo>
                  <a:pt x="18288000" y="4540955"/>
                </a:lnTo>
                <a:lnTo>
                  <a:pt x="0" y="4540955"/>
                </a:lnTo>
                <a:lnTo>
                  <a:pt x="0" y="0"/>
                </a:lnTo>
                <a:close/>
              </a:path>
            </a:pathLst>
          </a:custGeom>
          <a:blipFill>
            <a:blip r:embed="rId3"/>
            <a:stretch>
              <a:fillRect l="0" t="-12426" r="0" b="-114614"/>
            </a:stretch>
          </a:blipFill>
        </p:spPr>
      </p:sp>
      <p:sp>
        <p:nvSpPr>
          <p:cNvPr name="TextBox 7" id="7"/>
          <p:cNvSpPr txBox="true"/>
          <p:nvPr/>
        </p:nvSpPr>
        <p:spPr>
          <a:xfrm rot="0">
            <a:off x="3276953" y="843517"/>
            <a:ext cx="11597907" cy="1800642"/>
          </a:xfrm>
          <a:prstGeom prst="rect">
            <a:avLst/>
          </a:prstGeom>
        </p:spPr>
        <p:txBody>
          <a:bodyPr anchor="t" rtlCol="false" tIns="0" lIns="0" bIns="0" rIns="0">
            <a:spAutoFit/>
          </a:bodyPr>
          <a:lstStyle/>
          <a:p>
            <a:pPr algn="ctr">
              <a:lnSpc>
                <a:spcPts val="13774"/>
              </a:lnSpc>
            </a:pPr>
            <a:r>
              <a:rPr lang="en-US" sz="9981" spc="79">
                <a:solidFill>
                  <a:srgbClr val="FFFFFF"/>
                </a:solidFill>
                <a:latin typeface="Horizon"/>
              </a:rPr>
              <a:t>CONTENTS</a:t>
            </a:r>
          </a:p>
        </p:txBody>
      </p:sp>
      <p:sp>
        <p:nvSpPr>
          <p:cNvPr name="TextBox 8" id="8"/>
          <p:cNvSpPr txBox="true"/>
          <p:nvPr/>
        </p:nvSpPr>
        <p:spPr>
          <a:xfrm rot="0">
            <a:off x="3268002" y="4884459"/>
            <a:ext cx="1840320" cy="1048770"/>
          </a:xfrm>
          <a:prstGeom prst="rect">
            <a:avLst/>
          </a:prstGeom>
        </p:spPr>
        <p:txBody>
          <a:bodyPr anchor="t" rtlCol="false" tIns="0" lIns="0" bIns="0" rIns="0">
            <a:spAutoFit/>
          </a:bodyPr>
          <a:lstStyle/>
          <a:p>
            <a:pPr algn="ctr" marL="0" indent="0" lvl="0">
              <a:lnSpc>
                <a:spcPts val="8627"/>
              </a:lnSpc>
              <a:spcBef>
                <a:spcPct val="0"/>
              </a:spcBef>
            </a:pPr>
            <a:r>
              <a:rPr lang="en-US" sz="6251" spc="331" strike="noStrike" u="none">
                <a:solidFill>
                  <a:srgbClr val="231F20"/>
                </a:solidFill>
                <a:latin typeface="Montserrat Classic Bold"/>
              </a:rPr>
              <a:t>01</a:t>
            </a:r>
          </a:p>
        </p:txBody>
      </p:sp>
      <p:sp>
        <p:nvSpPr>
          <p:cNvPr name="TextBox 9" id="9"/>
          <p:cNvSpPr txBox="true"/>
          <p:nvPr/>
        </p:nvSpPr>
        <p:spPr>
          <a:xfrm rot="0">
            <a:off x="2816452" y="5923704"/>
            <a:ext cx="2743420" cy="418548"/>
          </a:xfrm>
          <a:prstGeom prst="rect">
            <a:avLst/>
          </a:prstGeom>
        </p:spPr>
        <p:txBody>
          <a:bodyPr anchor="t" rtlCol="false" tIns="0" lIns="0" bIns="0" rIns="0">
            <a:spAutoFit/>
          </a:bodyPr>
          <a:lstStyle/>
          <a:p>
            <a:pPr algn="ctr">
              <a:lnSpc>
                <a:spcPts val="3483"/>
              </a:lnSpc>
            </a:pPr>
            <a:r>
              <a:rPr lang="en-US" sz="2524" spc="247">
                <a:solidFill>
                  <a:srgbClr val="231F20"/>
                </a:solidFill>
                <a:latin typeface="Lexend Deca"/>
              </a:rPr>
              <a:t>Introduction</a:t>
            </a:r>
          </a:p>
        </p:txBody>
      </p:sp>
      <p:sp>
        <p:nvSpPr>
          <p:cNvPr name="TextBox 10" id="10"/>
          <p:cNvSpPr txBox="true"/>
          <p:nvPr/>
        </p:nvSpPr>
        <p:spPr>
          <a:xfrm rot="0">
            <a:off x="6544248" y="4928291"/>
            <a:ext cx="1840320" cy="1048770"/>
          </a:xfrm>
          <a:prstGeom prst="rect">
            <a:avLst/>
          </a:prstGeom>
        </p:spPr>
        <p:txBody>
          <a:bodyPr anchor="t" rtlCol="false" tIns="0" lIns="0" bIns="0" rIns="0">
            <a:spAutoFit/>
          </a:bodyPr>
          <a:lstStyle/>
          <a:p>
            <a:pPr algn="ctr" marL="0" indent="0" lvl="0">
              <a:lnSpc>
                <a:spcPts val="8627"/>
              </a:lnSpc>
              <a:spcBef>
                <a:spcPct val="0"/>
              </a:spcBef>
            </a:pPr>
            <a:r>
              <a:rPr lang="en-US" sz="6251" spc="331">
                <a:solidFill>
                  <a:srgbClr val="231F20"/>
                </a:solidFill>
                <a:latin typeface="Montserrat Classic Bold"/>
              </a:rPr>
              <a:t>02</a:t>
            </a:r>
          </a:p>
        </p:txBody>
      </p:sp>
      <p:sp>
        <p:nvSpPr>
          <p:cNvPr name="TextBox 11" id="11"/>
          <p:cNvSpPr txBox="true"/>
          <p:nvPr/>
        </p:nvSpPr>
        <p:spPr>
          <a:xfrm rot="0">
            <a:off x="6092698" y="5967536"/>
            <a:ext cx="2743420" cy="856698"/>
          </a:xfrm>
          <a:prstGeom prst="rect">
            <a:avLst/>
          </a:prstGeom>
        </p:spPr>
        <p:txBody>
          <a:bodyPr anchor="t" rtlCol="false" tIns="0" lIns="0" bIns="0" rIns="0">
            <a:spAutoFit/>
          </a:bodyPr>
          <a:lstStyle/>
          <a:p>
            <a:pPr algn="ctr">
              <a:lnSpc>
                <a:spcPts val="3483"/>
              </a:lnSpc>
            </a:pPr>
            <a:r>
              <a:rPr lang="en-US" sz="2524" spc="247">
                <a:solidFill>
                  <a:srgbClr val="231F20"/>
                </a:solidFill>
                <a:latin typeface="Lexend Deca"/>
              </a:rPr>
              <a:t>Decoding Stock Markets</a:t>
            </a:r>
          </a:p>
        </p:txBody>
      </p:sp>
      <p:sp>
        <p:nvSpPr>
          <p:cNvPr name="TextBox 12" id="12"/>
          <p:cNvSpPr txBox="true"/>
          <p:nvPr/>
        </p:nvSpPr>
        <p:spPr>
          <a:xfrm rot="0">
            <a:off x="9820494" y="4884459"/>
            <a:ext cx="1840320" cy="1048770"/>
          </a:xfrm>
          <a:prstGeom prst="rect">
            <a:avLst/>
          </a:prstGeom>
        </p:spPr>
        <p:txBody>
          <a:bodyPr anchor="t" rtlCol="false" tIns="0" lIns="0" bIns="0" rIns="0">
            <a:spAutoFit/>
          </a:bodyPr>
          <a:lstStyle/>
          <a:p>
            <a:pPr algn="ctr" marL="0" indent="0" lvl="0">
              <a:lnSpc>
                <a:spcPts val="8627"/>
              </a:lnSpc>
              <a:spcBef>
                <a:spcPct val="0"/>
              </a:spcBef>
            </a:pPr>
            <a:r>
              <a:rPr lang="en-US" sz="6251" spc="331">
                <a:solidFill>
                  <a:srgbClr val="231F20"/>
                </a:solidFill>
                <a:latin typeface="Montserrat Classic Bold"/>
              </a:rPr>
              <a:t>03</a:t>
            </a:r>
          </a:p>
        </p:txBody>
      </p:sp>
      <p:sp>
        <p:nvSpPr>
          <p:cNvPr name="TextBox 13" id="13"/>
          <p:cNvSpPr txBox="true"/>
          <p:nvPr/>
        </p:nvSpPr>
        <p:spPr>
          <a:xfrm rot="0">
            <a:off x="9368943" y="5923704"/>
            <a:ext cx="2752371" cy="1048546"/>
          </a:xfrm>
          <a:prstGeom prst="rect">
            <a:avLst/>
          </a:prstGeom>
        </p:spPr>
        <p:txBody>
          <a:bodyPr anchor="t" rtlCol="false" tIns="0" lIns="0" bIns="0" rIns="0">
            <a:spAutoFit/>
          </a:bodyPr>
          <a:lstStyle/>
          <a:p>
            <a:pPr algn="ctr">
              <a:lnSpc>
                <a:spcPts val="2826"/>
              </a:lnSpc>
            </a:pPr>
            <a:r>
              <a:rPr lang="en-US" sz="2048" spc="200">
                <a:solidFill>
                  <a:srgbClr val="231F20"/>
                </a:solidFill>
                <a:latin typeface="Lexend Deca"/>
              </a:rPr>
              <a:t>Data Acquisition and Preprocessing</a:t>
            </a:r>
          </a:p>
        </p:txBody>
      </p:sp>
      <p:sp>
        <p:nvSpPr>
          <p:cNvPr name="TextBox 14" id="14"/>
          <p:cNvSpPr txBox="true"/>
          <p:nvPr/>
        </p:nvSpPr>
        <p:spPr>
          <a:xfrm rot="0">
            <a:off x="13094326" y="4928291"/>
            <a:ext cx="1840320" cy="1048770"/>
          </a:xfrm>
          <a:prstGeom prst="rect">
            <a:avLst/>
          </a:prstGeom>
        </p:spPr>
        <p:txBody>
          <a:bodyPr anchor="t" rtlCol="false" tIns="0" lIns="0" bIns="0" rIns="0">
            <a:spAutoFit/>
          </a:bodyPr>
          <a:lstStyle/>
          <a:p>
            <a:pPr algn="ctr" marL="0" indent="0" lvl="0">
              <a:lnSpc>
                <a:spcPts val="8627"/>
              </a:lnSpc>
              <a:spcBef>
                <a:spcPct val="0"/>
              </a:spcBef>
            </a:pPr>
            <a:r>
              <a:rPr lang="en-US" sz="6251" spc="331">
                <a:solidFill>
                  <a:srgbClr val="231F20"/>
                </a:solidFill>
                <a:latin typeface="Montserrat Classic Bold"/>
              </a:rPr>
              <a:t>04</a:t>
            </a:r>
          </a:p>
        </p:txBody>
      </p:sp>
      <p:sp>
        <p:nvSpPr>
          <p:cNvPr name="TextBox 15" id="15"/>
          <p:cNvSpPr txBox="true"/>
          <p:nvPr/>
        </p:nvSpPr>
        <p:spPr>
          <a:xfrm rot="0">
            <a:off x="12642776" y="5967536"/>
            <a:ext cx="3514950" cy="856698"/>
          </a:xfrm>
          <a:prstGeom prst="rect">
            <a:avLst/>
          </a:prstGeom>
        </p:spPr>
        <p:txBody>
          <a:bodyPr anchor="t" rtlCol="false" tIns="0" lIns="0" bIns="0" rIns="0">
            <a:spAutoFit/>
          </a:bodyPr>
          <a:lstStyle/>
          <a:p>
            <a:pPr algn="ctr">
              <a:lnSpc>
                <a:spcPts val="3483"/>
              </a:lnSpc>
            </a:pPr>
            <a:r>
              <a:rPr lang="en-US" sz="2524" spc="247">
                <a:solidFill>
                  <a:srgbClr val="231F20"/>
                </a:solidFill>
                <a:latin typeface="Lexend Deca"/>
              </a:rPr>
              <a:t>Machine Learning models </a:t>
            </a:r>
          </a:p>
        </p:txBody>
      </p:sp>
      <p:sp>
        <p:nvSpPr>
          <p:cNvPr name="TextBox 16" id="16"/>
          <p:cNvSpPr txBox="true"/>
          <p:nvPr/>
        </p:nvSpPr>
        <p:spPr>
          <a:xfrm rot="0">
            <a:off x="3276953" y="6989520"/>
            <a:ext cx="1840320" cy="1048770"/>
          </a:xfrm>
          <a:prstGeom prst="rect">
            <a:avLst/>
          </a:prstGeom>
        </p:spPr>
        <p:txBody>
          <a:bodyPr anchor="t" rtlCol="false" tIns="0" lIns="0" bIns="0" rIns="0">
            <a:spAutoFit/>
          </a:bodyPr>
          <a:lstStyle/>
          <a:p>
            <a:pPr algn="ctr" marL="0" indent="0" lvl="0">
              <a:lnSpc>
                <a:spcPts val="8627"/>
              </a:lnSpc>
              <a:spcBef>
                <a:spcPct val="0"/>
              </a:spcBef>
            </a:pPr>
            <a:r>
              <a:rPr lang="en-US" sz="6251" spc="331">
                <a:solidFill>
                  <a:srgbClr val="231F20"/>
                </a:solidFill>
                <a:latin typeface="Montserrat Classic Bold"/>
              </a:rPr>
              <a:t>05</a:t>
            </a:r>
          </a:p>
        </p:txBody>
      </p:sp>
      <p:sp>
        <p:nvSpPr>
          <p:cNvPr name="TextBox 17" id="17"/>
          <p:cNvSpPr txBox="true"/>
          <p:nvPr/>
        </p:nvSpPr>
        <p:spPr>
          <a:xfrm rot="0">
            <a:off x="2825402" y="8028765"/>
            <a:ext cx="2743420" cy="1294848"/>
          </a:xfrm>
          <a:prstGeom prst="rect">
            <a:avLst/>
          </a:prstGeom>
        </p:spPr>
        <p:txBody>
          <a:bodyPr anchor="t" rtlCol="false" tIns="0" lIns="0" bIns="0" rIns="0">
            <a:spAutoFit/>
          </a:bodyPr>
          <a:lstStyle/>
          <a:p>
            <a:pPr algn="ctr">
              <a:lnSpc>
                <a:spcPts val="3483"/>
              </a:lnSpc>
            </a:pPr>
            <a:r>
              <a:rPr lang="en-US" sz="2524" spc="247">
                <a:solidFill>
                  <a:srgbClr val="231F20"/>
                </a:solidFill>
                <a:latin typeface="Lexend Deca"/>
              </a:rPr>
              <a:t>Model Tranining and Evaluation</a:t>
            </a:r>
          </a:p>
        </p:txBody>
      </p:sp>
      <p:sp>
        <p:nvSpPr>
          <p:cNvPr name="TextBox 18" id="18"/>
          <p:cNvSpPr txBox="true"/>
          <p:nvPr/>
        </p:nvSpPr>
        <p:spPr>
          <a:xfrm rot="0">
            <a:off x="6553198" y="7033352"/>
            <a:ext cx="1840320" cy="1048770"/>
          </a:xfrm>
          <a:prstGeom prst="rect">
            <a:avLst/>
          </a:prstGeom>
        </p:spPr>
        <p:txBody>
          <a:bodyPr anchor="t" rtlCol="false" tIns="0" lIns="0" bIns="0" rIns="0">
            <a:spAutoFit/>
          </a:bodyPr>
          <a:lstStyle/>
          <a:p>
            <a:pPr algn="ctr" marL="0" indent="0" lvl="0">
              <a:lnSpc>
                <a:spcPts val="8627"/>
              </a:lnSpc>
              <a:spcBef>
                <a:spcPct val="0"/>
              </a:spcBef>
            </a:pPr>
            <a:r>
              <a:rPr lang="en-US" sz="6251" spc="331">
                <a:solidFill>
                  <a:srgbClr val="231F20"/>
                </a:solidFill>
                <a:latin typeface="Montserrat Classic Bold"/>
              </a:rPr>
              <a:t>06</a:t>
            </a:r>
          </a:p>
        </p:txBody>
      </p:sp>
      <p:sp>
        <p:nvSpPr>
          <p:cNvPr name="TextBox 19" id="19"/>
          <p:cNvSpPr txBox="true"/>
          <p:nvPr/>
        </p:nvSpPr>
        <p:spPr>
          <a:xfrm rot="0">
            <a:off x="6101648" y="8072597"/>
            <a:ext cx="3042352" cy="856698"/>
          </a:xfrm>
          <a:prstGeom prst="rect">
            <a:avLst/>
          </a:prstGeom>
        </p:spPr>
        <p:txBody>
          <a:bodyPr anchor="t" rtlCol="false" tIns="0" lIns="0" bIns="0" rIns="0">
            <a:spAutoFit/>
          </a:bodyPr>
          <a:lstStyle/>
          <a:p>
            <a:pPr algn="ctr">
              <a:lnSpc>
                <a:spcPts val="3483"/>
              </a:lnSpc>
            </a:pPr>
            <a:r>
              <a:rPr lang="en-US" sz="2524" spc="247">
                <a:solidFill>
                  <a:srgbClr val="231F20"/>
                </a:solidFill>
                <a:latin typeface="Lexend Deca"/>
              </a:rPr>
              <a:t>Challenges and Considerations</a:t>
            </a:r>
          </a:p>
        </p:txBody>
      </p:sp>
      <p:sp>
        <p:nvSpPr>
          <p:cNvPr name="TextBox 20" id="20"/>
          <p:cNvSpPr txBox="true"/>
          <p:nvPr/>
        </p:nvSpPr>
        <p:spPr>
          <a:xfrm rot="0">
            <a:off x="9829444" y="6989520"/>
            <a:ext cx="1840320" cy="1048770"/>
          </a:xfrm>
          <a:prstGeom prst="rect">
            <a:avLst/>
          </a:prstGeom>
        </p:spPr>
        <p:txBody>
          <a:bodyPr anchor="t" rtlCol="false" tIns="0" lIns="0" bIns="0" rIns="0">
            <a:spAutoFit/>
          </a:bodyPr>
          <a:lstStyle/>
          <a:p>
            <a:pPr algn="ctr" marL="0" indent="0" lvl="0">
              <a:lnSpc>
                <a:spcPts val="8627"/>
              </a:lnSpc>
              <a:spcBef>
                <a:spcPct val="0"/>
              </a:spcBef>
            </a:pPr>
            <a:r>
              <a:rPr lang="en-US" sz="6251" spc="331">
                <a:solidFill>
                  <a:srgbClr val="231F20"/>
                </a:solidFill>
                <a:latin typeface="Montserrat Classic Bold"/>
              </a:rPr>
              <a:t>07</a:t>
            </a:r>
          </a:p>
        </p:txBody>
      </p:sp>
      <p:sp>
        <p:nvSpPr>
          <p:cNvPr name="TextBox 21" id="21"/>
          <p:cNvSpPr txBox="true"/>
          <p:nvPr/>
        </p:nvSpPr>
        <p:spPr>
          <a:xfrm rot="0">
            <a:off x="9377894" y="8028765"/>
            <a:ext cx="2743420" cy="1294848"/>
          </a:xfrm>
          <a:prstGeom prst="rect">
            <a:avLst/>
          </a:prstGeom>
        </p:spPr>
        <p:txBody>
          <a:bodyPr anchor="t" rtlCol="false" tIns="0" lIns="0" bIns="0" rIns="0">
            <a:spAutoFit/>
          </a:bodyPr>
          <a:lstStyle/>
          <a:p>
            <a:pPr algn="ctr">
              <a:lnSpc>
                <a:spcPts val="3483"/>
              </a:lnSpc>
            </a:pPr>
            <a:r>
              <a:rPr lang="en-US" sz="2524" spc="247">
                <a:solidFill>
                  <a:srgbClr val="231F20"/>
                </a:solidFill>
                <a:latin typeface="Lexend Deca"/>
              </a:rPr>
              <a:t>Future Trends And </a:t>
            </a:r>
          </a:p>
          <a:p>
            <a:pPr algn="ctr">
              <a:lnSpc>
                <a:spcPts val="3483"/>
              </a:lnSpc>
            </a:pPr>
            <a:r>
              <a:rPr lang="en-US" sz="2524" spc="247">
                <a:solidFill>
                  <a:srgbClr val="231F20"/>
                </a:solidFill>
                <a:latin typeface="Lexend Deca"/>
              </a:rPr>
              <a:t>Innovations</a:t>
            </a:r>
          </a:p>
        </p:txBody>
      </p:sp>
      <p:sp>
        <p:nvSpPr>
          <p:cNvPr name="TextBox 22" id="22"/>
          <p:cNvSpPr txBox="true"/>
          <p:nvPr/>
        </p:nvSpPr>
        <p:spPr>
          <a:xfrm rot="0">
            <a:off x="13103276" y="7033352"/>
            <a:ext cx="1840320" cy="1048770"/>
          </a:xfrm>
          <a:prstGeom prst="rect">
            <a:avLst/>
          </a:prstGeom>
        </p:spPr>
        <p:txBody>
          <a:bodyPr anchor="t" rtlCol="false" tIns="0" lIns="0" bIns="0" rIns="0">
            <a:spAutoFit/>
          </a:bodyPr>
          <a:lstStyle/>
          <a:p>
            <a:pPr algn="ctr" marL="0" indent="0" lvl="0">
              <a:lnSpc>
                <a:spcPts val="8627"/>
              </a:lnSpc>
              <a:spcBef>
                <a:spcPct val="0"/>
              </a:spcBef>
            </a:pPr>
            <a:r>
              <a:rPr lang="en-US" sz="6251" spc="331">
                <a:solidFill>
                  <a:srgbClr val="231F20"/>
                </a:solidFill>
                <a:latin typeface="Montserrat Classic Bold"/>
              </a:rPr>
              <a:t>08</a:t>
            </a:r>
          </a:p>
        </p:txBody>
      </p:sp>
      <p:sp>
        <p:nvSpPr>
          <p:cNvPr name="TextBox 23" id="23"/>
          <p:cNvSpPr txBox="true"/>
          <p:nvPr/>
        </p:nvSpPr>
        <p:spPr>
          <a:xfrm rot="0">
            <a:off x="12651726" y="8072597"/>
            <a:ext cx="2743420" cy="418548"/>
          </a:xfrm>
          <a:prstGeom prst="rect">
            <a:avLst/>
          </a:prstGeom>
        </p:spPr>
        <p:txBody>
          <a:bodyPr anchor="t" rtlCol="false" tIns="0" lIns="0" bIns="0" rIns="0">
            <a:spAutoFit/>
          </a:bodyPr>
          <a:lstStyle/>
          <a:p>
            <a:pPr algn="ctr">
              <a:lnSpc>
                <a:spcPts val="3483"/>
              </a:lnSpc>
            </a:pPr>
            <a:r>
              <a:rPr lang="en-US" sz="2524" spc="247">
                <a:solidFill>
                  <a:srgbClr val="231F20"/>
                </a:solidFill>
                <a:latin typeface="Lexend Deca"/>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925483">
            <a:off x="5978889" y="4633519"/>
            <a:ext cx="15026802" cy="1591351"/>
          </a:xfrm>
          <a:custGeom>
            <a:avLst/>
            <a:gdLst/>
            <a:ahLst/>
            <a:cxnLst/>
            <a:rect r="r" b="b" t="t" l="l"/>
            <a:pathLst>
              <a:path h="1591351" w="15026802">
                <a:moveTo>
                  <a:pt x="0" y="0"/>
                </a:moveTo>
                <a:lnTo>
                  <a:pt x="15026802" y="0"/>
                </a:lnTo>
                <a:lnTo>
                  <a:pt x="15026802" y="1591350"/>
                </a:lnTo>
                <a:lnTo>
                  <a:pt x="0" y="1591350"/>
                </a:lnTo>
                <a:lnTo>
                  <a:pt x="0" y="0"/>
                </a:lnTo>
                <a:close/>
              </a:path>
            </a:pathLst>
          </a:custGeom>
          <a:blipFill>
            <a:blip r:embed="rId3"/>
            <a:stretch>
              <a:fillRect l="0" t="-86495" r="0" b="0"/>
            </a:stretch>
          </a:blipFill>
        </p:spPr>
      </p:sp>
      <p:grpSp>
        <p:nvGrpSpPr>
          <p:cNvPr name="Group 4" id="4"/>
          <p:cNvGrpSpPr>
            <a:grpSpLocks noChangeAspect="true"/>
          </p:cNvGrpSpPr>
          <p:nvPr/>
        </p:nvGrpSpPr>
        <p:grpSpPr>
          <a:xfrm rot="0">
            <a:off x="9046979" y="0"/>
            <a:ext cx="9241021" cy="10396149"/>
            <a:chOff x="0" y="0"/>
            <a:chExt cx="5370413" cy="6041715"/>
          </a:xfrm>
        </p:grpSpPr>
        <p:sp>
          <p:nvSpPr>
            <p:cNvPr name="Freeform 5" id="5"/>
            <p:cNvSpPr/>
            <p:nvPr/>
          </p:nvSpPr>
          <p:spPr>
            <a:xfrm flipH="false" flipV="false" rot="0">
              <a:off x="0" y="0"/>
              <a:ext cx="5370413" cy="6041715"/>
            </a:xfrm>
            <a:custGeom>
              <a:avLst/>
              <a:gdLst/>
              <a:ahLst/>
              <a:cxnLst/>
              <a:rect r="r" b="b" t="t" l="l"/>
              <a:pathLst>
                <a:path h="6041715" w="5370413">
                  <a:moveTo>
                    <a:pt x="5370413" y="0"/>
                  </a:moveTo>
                  <a:lnTo>
                    <a:pt x="5370413" y="6041715"/>
                  </a:lnTo>
                  <a:cubicBezTo>
                    <a:pt x="3580275" y="4027810"/>
                    <a:pt x="1790138" y="2013905"/>
                    <a:pt x="0" y="0"/>
                  </a:cubicBezTo>
                  <a:lnTo>
                    <a:pt x="5370413" y="0"/>
                  </a:lnTo>
                  <a:close/>
                </a:path>
              </a:pathLst>
            </a:custGeom>
            <a:solidFill>
              <a:srgbClr val="000000">
                <a:alpha val="90980"/>
              </a:srgbClr>
            </a:solidFill>
          </p:spPr>
        </p:sp>
        <p:sp>
          <p:nvSpPr>
            <p:cNvPr name="Freeform 6" id="6"/>
            <p:cNvSpPr/>
            <p:nvPr/>
          </p:nvSpPr>
          <p:spPr>
            <a:xfrm flipH="false" flipV="false" rot="0">
              <a:off x="0" y="0"/>
              <a:ext cx="5370413" cy="6041715"/>
            </a:xfrm>
            <a:custGeom>
              <a:avLst/>
              <a:gdLst/>
              <a:ahLst/>
              <a:cxnLst/>
              <a:rect r="r" b="b" t="t" l="l"/>
              <a:pathLst>
                <a:path h="6041715" w="5370413">
                  <a:moveTo>
                    <a:pt x="5370413" y="0"/>
                  </a:moveTo>
                  <a:lnTo>
                    <a:pt x="5370413" y="6041715"/>
                  </a:lnTo>
                  <a:cubicBezTo>
                    <a:pt x="3580275" y="4027810"/>
                    <a:pt x="1790138" y="2013905"/>
                    <a:pt x="0" y="0"/>
                  </a:cubicBezTo>
                  <a:lnTo>
                    <a:pt x="5370413" y="0"/>
                  </a:lnTo>
                  <a:close/>
                </a:path>
              </a:pathLst>
            </a:custGeom>
            <a:blipFill>
              <a:blip r:embed="rId4">
                <a:alphaModFix amt="91000"/>
              </a:blip>
              <a:stretch>
                <a:fillRect l="-50067" t="0" r="-50067" b="0"/>
              </a:stretch>
            </a:blipFill>
          </p:spPr>
        </p:sp>
      </p:grpSp>
      <p:sp>
        <p:nvSpPr>
          <p:cNvPr name="Freeform 7" id="7"/>
          <p:cNvSpPr/>
          <p:nvPr/>
        </p:nvSpPr>
        <p:spPr>
          <a:xfrm flipH="false" flipV="false" rot="0">
            <a:off x="2456932" y="4728682"/>
            <a:ext cx="1236499" cy="858804"/>
          </a:xfrm>
          <a:custGeom>
            <a:avLst/>
            <a:gdLst/>
            <a:ahLst/>
            <a:cxnLst/>
            <a:rect r="r" b="b" t="t" l="l"/>
            <a:pathLst>
              <a:path h="858804" w="1236499">
                <a:moveTo>
                  <a:pt x="0" y="0"/>
                </a:moveTo>
                <a:lnTo>
                  <a:pt x="1236498" y="0"/>
                </a:lnTo>
                <a:lnTo>
                  <a:pt x="1236498" y="858804"/>
                </a:lnTo>
                <a:lnTo>
                  <a:pt x="0" y="8588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418236" y="5029787"/>
            <a:ext cx="1828744" cy="182874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101"/>
            </a:solidFill>
          </p:spPr>
        </p:sp>
        <p:sp>
          <p:nvSpPr>
            <p:cNvPr name="TextBox 10" id="10"/>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811004" y="5312359"/>
            <a:ext cx="1043208" cy="1029931"/>
          </a:xfrm>
          <a:custGeom>
            <a:avLst/>
            <a:gdLst/>
            <a:ahLst/>
            <a:cxnLst/>
            <a:rect r="r" b="b" t="t" l="l"/>
            <a:pathLst>
              <a:path h="1029931" w="1043208">
                <a:moveTo>
                  <a:pt x="0" y="0"/>
                </a:moveTo>
                <a:lnTo>
                  <a:pt x="1043208" y="0"/>
                </a:lnTo>
                <a:lnTo>
                  <a:pt x="1043208" y="1029931"/>
                </a:lnTo>
                <a:lnTo>
                  <a:pt x="0" y="102993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0">
            <a:off x="-3950263" y="803081"/>
            <a:ext cx="15859325" cy="2258023"/>
            <a:chOff x="0" y="0"/>
            <a:chExt cx="1537211" cy="218865"/>
          </a:xfrm>
        </p:grpSpPr>
        <p:sp>
          <p:nvSpPr>
            <p:cNvPr name="Freeform 13" id="13"/>
            <p:cNvSpPr/>
            <p:nvPr/>
          </p:nvSpPr>
          <p:spPr>
            <a:xfrm flipH="false" flipV="false" rot="0">
              <a:off x="0" y="0"/>
              <a:ext cx="1537211" cy="218865"/>
            </a:xfrm>
            <a:custGeom>
              <a:avLst/>
              <a:gdLst/>
              <a:ahLst/>
              <a:cxnLst/>
              <a:rect r="r" b="b" t="t" l="l"/>
              <a:pathLst>
                <a:path h="218865" w="1537211">
                  <a:moveTo>
                    <a:pt x="1334011" y="0"/>
                  </a:moveTo>
                  <a:lnTo>
                    <a:pt x="0" y="0"/>
                  </a:lnTo>
                  <a:lnTo>
                    <a:pt x="203200" y="218865"/>
                  </a:lnTo>
                  <a:lnTo>
                    <a:pt x="1537211" y="218865"/>
                  </a:lnTo>
                  <a:lnTo>
                    <a:pt x="1334011" y="0"/>
                  </a:lnTo>
                  <a:close/>
                </a:path>
              </a:pathLst>
            </a:custGeom>
            <a:solidFill>
              <a:srgbClr val="0F0603"/>
            </a:solidFill>
            <a:ln cap="sq">
              <a:noFill/>
              <a:prstDash val="solid"/>
              <a:miter/>
            </a:ln>
          </p:spPr>
        </p:sp>
        <p:sp>
          <p:nvSpPr>
            <p:cNvPr name="TextBox 14" id="14"/>
            <p:cNvSpPr txBox="true"/>
            <p:nvPr/>
          </p:nvSpPr>
          <p:spPr>
            <a:xfrm>
              <a:off x="101600" y="-19050"/>
              <a:ext cx="1334011" cy="237915"/>
            </a:xfrm>
            <a:prstGeom prst="rect">
              <a:avLst/>
            </a:prstGeom>
          </p:spPr>
          <p:txBody>
            <a:bodyPr anchor="ctr" rtlCol="false" tIns="50800" lIns="50800" bIns="50800" rIns="50800"/>
            <a:lstStyle/>
            <a:p>
              <a:pPr marL="0" indent="0" lvl="0">
                <a:lnSpc>
                  <a:spcPts val="2859"/>
                </a:lnSpc>
                <a:spcBef>
                  <a:spcPct val="0"/>
                </a:spcBef>
              </a:pPr>
            </a:p>
          </p:txBody>
        </p:sp>
      </p:grpSp>
      <p:sp>
        <p:nvSpPr>
          <p:cNvPr name="TextBox 15" id="15"/>
          <p:cNvSpPr txBox="true"/>
          <p:nvPr/>
        </p:nvSpPr>
        <p:spPr>
          <a:xfrm rot="0">
            <a:off x="2456932" y="3702054"/>
            <a:ext cx="10501624" cy="3730670"/>
          </a:xfrm>
          <a:prstGeom prst="rect">
            <a:avLst/>
          </a:prstGeom>
        </p:spPr>
        <p:txBody>
          <a:bodyPr anchor="t" rtlCol="false" tIns="0" lIns="0" bIns="0" rIns="0">
            <a:spAutoFit/>
          </a:bodyPr>
          <a:lstStyle/>
          <a:p>
            <a:pPr>
              <a:lnSpc>
                <a:spcPts val="3272"/>
              </a:lnSpc>
            </a:pPr>
          </a:p>
          <a:p>
            <a:pPr>
              <a:lnSpc>
                <a:spcPts val="3272"/>
              </a:lnSpc>
            </a:pPr>
          </a:p>
          <a:p>
            <a:pPr>
              <a:lnSpc>
                <a:spcPts val="3272"/>
              </a:lnSpc>
            </a:pPr>
            <a:r>
              <a:rPr lang="en-US" sz="2371" spc="232">
                <a:solidFill>
                  <a:srgbClr val="231F20"/>
                </a:solidFill>
                <a:latin typeface="Lexend Deca Bold"/>
              </a:rPr>
              <a:t>Dive beyond gut feelings and technical charts!</a:t>
            </a:r>
          </a:p>
          <a:p>
            <a:pPr>
              <a:lnSpc>
                <a:spcPts val="3272"/>
              </a:lnSpc>
            </a:pPr>
            <a:r>
              <a:rPr lang="en-US" sz="2371" spc="232">
                <a:solidFill>
                  <a:srgbClr val="231F20"/>
                </a:solidFill>
                <a:latin typeface="Lexend Deca Bold"/>
              </a:rPr>
              <a:t>We'll explore how machine learning algorithms sift through vast data, uncovering hidden patterns and trends to predict market movements with uncanny accuracy.</a:t>
            </a:r>
          </a:p>
          <a:p>
            <a:pPr>
              <a:lnSpc>
                <a:spcPts val="3272"/>
              </a:lnSpc>
            </a:pPr>
            <a:r>
              <a:rPr lang="en-US" sz="2371" spc="232">
                <a:solidFill>
                  <a:srgbClr val="231F20"/>
                </a:solidFill>
                <a:latin typeface="Lexend Deca Bold"/>
              </a:rPr>
              <a:t>Get ready to make informed investment decisions, powered by the future of financial analysis.</a:t>
            </a:r>
          </a:p>
          <a:p>
            <a:pPr algn="l" marL="0" indent="0" lvl="0">
              <a:lnSpc>
                <a:spcPts val="3272"/>
              </a:lnSpc>
              <a:spcBef>
                <a:spcPct val="0"/>
              </a:spcBef>
            </a:pPr>
          </a:p>
        </p:txBody>
      </p:sp>
      <p:sp>
        <p:nvSpPr>
          <p:cNvPr name="TextBox 16" id="16"/>
          <p:cNvSpPr txBox="true"/>
          <p:nvPr/>
        </p:nvSpPr>
        <p:spPr>
          <a:xfrm rot="0">
            <a:off x="418236" y="1242244"/>
            <a:ext cx="10085148" cy="1141190"/>
          </a:xfrm>
          <a:prstGeom prst="rect">
            <a:avLst/>
          </a:prstGeom>
        </p:spPr>
        <p:txBody>
          <a:bodyPr anchor="t" rtlCol="false" tIns="0" lIns="0" bIns="0" rIns="0">
            <a:spAutoFit/>
          </a:bodyPr>
          <a:lstStyle/>
          <a:p>
            <a:pPr algn="ctr" marL="0" indent="0" lvl="0">
              <a:lnSpc>
                <a:spcPts val="8734"/>
              </a:lnSpc>
              <a:spcBef>
                <a:spcPct val="0"/>
              </a:spcBef>
            </a:pPr>
            <a:r>
              <a:rPr lang="en-US" sz="6329" spc="50">
                <a:solidFill>
                  <a:srgbClr val="FFFFFF"/>
                </a:solidFill>
                <a:latin typeface="Horizon"/>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11" r="0" b="-9211"/>
            </a:stretch>
          </a:blipFill>
        </p:spPr>
      </p:sp>
      <p:grpSp>
        <p:nvGrpSpPr>
          <p:cNvPr name="Group 3" id="3"/>
          <p:cNvGrpSpPr/>
          <p:nvPr/>
        </p:nvGrpSpPr>
        <p:grpSpPr>
          <a:xfrm rot="0">
            <a:off x="1357312" y="1028700"/>
            <a:ext cx="15591759" cy="8229600"/>
            <a:chOff x="0" y="0"/>
            <a:chExt cx="4106471" cy="2167467"/>
          </a:xfrm>
        </p:grpSpPr>
        <p:sp>
          <p:nvSpPr>
            <p:cNvPr name="Freeform 4" id="4"/>
            <p:cNvSpPr/>
            <p:nvPr/>
          </p:nvSpPr>
          <p:spPr>
            <a:xfrm flipH="false" flipV="false" rot="0">
              <a:off x="0" y="0"/>
              <a:ext cx="4106471" cy="2167467"/>
            </a:xfrm>
            <a:custGeom>
              <a:avLst/>
              <a:gdLst/>
              <a:ahLst/>
              <a:cxnLst/>
              <a:rect r="r" b="b" t="t" l="l"/>
              <a:pathLst>
                <a:path h="2167467" w="4106471">
                  <a:moveTo>
                    <a:pt x="12413" y="0"/>
                  </a:moveTo>
                  <a:lnTo>
                    <a:pt x="4094058" y="0"/>
                  </a:lnTo>
                  <a:cubicBezTo>
                    <a:pt x="4100914" y="0"/>
                    <a:pt x="4106471" y="5558"/>
                    <a:pt x="4106471" y="12413"/>
                  </a:cubicBezTo>
                  <a:lnTo>
                    <a:pt x="4106471" y="2155053"/>
                  </a:lnTo>
                  <a:cubicBezTo>
                    <a:pt x="4106471" y="2158346"/>
                    <a:pt x="4105164" y="2161503"/>
                    <a:pt x="4102836" y="2163831"/>
                  </a:cubicBezTo>
                  <a:cubicBezTo>
                    <a:pt x="4100507" y="2166159"/>
                    <a:pt x="4097350" y="2167467"/>
                    <a:pt x="4094058" y="2167467"/>
                  </a:cubicBezTo>
                  <a:lnTo>
                    <a:pt x="12413" y="2167467"/>
                  </a:lnTo>
                  <a:cubicBezTo>
                    <a:pt x="9121" y="2167467"/>
                    <a:pt x="5964" y="2166159"/>
                    <a:pt x="3636" y="2163831"/>
                  </a:cubicBezTo>
                  <a:cubicBezTo>
                    <a:pt x="1308" y="2161503"/>
                    <a:pt x="0" y="2158346"/>
                    <a:pt x="0" y="2155053"/>
                  </a:cubicBezTo>
                  <a:lnTo>
                    <a:pt x="0" y="12413"/>
                  </a:lnTo>
                  <a:cubicBezTo>
                    <a:pt x="0" y="9121"/>
                    <a:pt x="1308" y="5964"/>
                    <a:pt x="3636" y="3636"/>
                  </a:cubicBezTo>
                  <a:cubicBezTo>
                    <a:pt x="5964" y="1308"/>
                    <a:pt x="9121" y="0"/>
                    <a:pt x="12413" y="0"/>
                  </a:cubicBezTo>
                  <a:close/>
                </a:path>
              </a:pathLst>
            </a:custGeom>
            <a:solidFill>
              <a:srgbClr val="FFFFFF">
                <a:alpha val="86667"/>
              </a:srgbClr>
            </a:solidFill>
          </p:spPr>
        </p:sp>
        <p:sp>
          <p:nvSpPr>
            <p:cNvPr name="TextBox 5" id="5"/>
            <p:cNvSpPr txBox="true"/>
            <p:nvPr/>
          </p:nvSpPr>
          <p:spPr>
            <a:xfrm>
              <a:off x="0" y="-19050"/>
              <a:ext cx="4106471" cy="2186517"/>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2804689" y="3390357"/>
            <a:ext cx="12119427" cy="4784036"/>
            <a:chOff x="0" y="0"/>
            <a:chExt cx="3191948" cy="1259993"/>
          </a:xfrm>
        </p:grpSpPr>
        <p:sp>
          <p:nvSpPr>
            <p:cNvPr name="Freeform 7" id="7"/>
            <p:cNvSpPr/>
            <p:nvPr/>
          </p:nvSpPr>
          <p:spPr>
            <a:xfrm flipH="false" flipV="false" rot="0">
              <a:off x="0" y="0"/>
              <a:ext cx="3191948" cy="1259993"/>
            </a:xfrm>
            <a:custGeom>
              <a:avLst/>
              <a:gdLst/>
              <a:ahLst/>
              <a:cxnLst/>
              <a:rect r="r" b="b" t="t" l="l"/>
              <a:pathLst>
                <a:path h="1259993" w="3191948">
                  <a:moveTo>
                    <a:pt x="12776" y="0"/>
                  </a:moveTo>
                  <a:lnTo>
                    <a:pt x="3179172" y="0"/>
                  </a:lnTo>
                  <a:cubicBezTo>
                    <a:pt x="3182560" y="0"/>
                    <a:pt x="3185810" y="1346"/>
                    <a:pt x="3188206" y="3742"/>
                  </a:cubicBezTo>
                  <a:cubicBezTo>
                    <a:pt x="3190602" y="6138"/>
                    <a:pt x="3191948" y="9388"/>
                    <a:pt x="3191948" y="12776"/>
                  </a:cubicBezTo>
                  <a:lnTo>
                    <a:pt x="3191948" y="1247217"/>
                  </a:lnTo>
                  <a:cubicBezTo>
                    <a:pt x="3191948" y="1254273"/>
                    <a:pt x="3186228" y="1259993"/>
                    <a:pt x="3179172" y="1259993"/>
                  </a:cubicBezTo>
                  <a:lnTo>
                    <a:pt x="12776" y="1259993"/>
                  </a:lnTo>
                  <a:cubicBezTo>
                    <a:pt x="9388" y="1259993"/>
                    <a:pt x="6138" y="1258647"/>
                    <a:pt x="3742" y="1256251"/>
                  </a:cubicBezTo>
                  <a:cubicBezTo>
                    <a:pt x="1346" y="1253855"/>
                    <a:pt x="0" y="1250605"/>
                    <a:pt x="0" y="1247217"/>
                  </a:cubicBezTo>
                  <a:lnTo>
                    <a:pt x="0" y="12776"/>
                  </a:lnTo>
                  <a:cubicBezTo>
                    <a:pt x="0" y="9388"/>
                    <a:pt x="1346" y="6138"/>
                    <a:pt x="3742" y="3742"/>
                  </a:cubicBezTo>
                  <a:cubicBezTo>
                    <a:pt x="6138" y="1346"/>
                    <a:pt x="9388" y="0"/>
                    <a:pt x="12776" y="0"/>
                  </a:cubicBezTo>
                  <a:close/>
                </a:path>
              </a:pathLst>
            </a:custGeom>
            <a:solidFill>
              <a:srgbClr val="000000">
                <a:alpha val="0"/>
              </a:srgbClr>
            </a:solidFill>
            <a:ln w="57150" cap="sq">
              <a:solidFill>
                <a:srgbClr val="000000"/>
              </a:solidFill>
              <a:prstDash val="solid"/>
              <a:miter/>
            </a:ln>
          </p:spPr>
        </p:sp>
        <p:sp>
          <p:nvSpPr>
            <p:cNvPr name="TextBox 8" id="8"/>
            <p:cNvSpPr txBox="true"/>
            <p:nvPr/>
          </p:nvSpPr>
          <p:spPr>
            <a:xfrm>
              <a:off x="0" y="-19050"/>
              <a:ext cx="3191948" cy="1279043"/>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12513262" y="4564762"/>
            <a:ext cx="1838315" cy="1865449"/>
          </a:xfrm>
          <a:custGeom>
            <a:avLst/>
            <a:gdLst/>
            <a:ahLst/>
            <a:cxnLst/>
            <a:rect r="r" b="b" t="t" l="l"/>
            <a:pathLst>
              <a:path h="1865449" w="1838315">
                <a:moveTo>
                  <a:pt x="0" y="0"/>
                </a:moveTo>
                <a:lnTo>
                  <a:pt x="1838315" y="0"/>
                </a:lnTo>
                <a:lnTo>
                  <a:pt x="1838315" y="1865448"/>
                </a:lnTo>
                <a:lnTo>
                  <a:pt x="0" y="18654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485333" y="1645161"/>
            <a:ext cx="15631660" cy="863066"/>
          </a:xfrm>
          <a:prstGeom prst="rect">
            <a:avLst/>
          </a:prstGeom>
        </p:spPr>
        <p:txBody>
          <a:bodyPr anchor="t" rtlCol="false" tIns="0" lIns="0" bIns="0" rIns="0">
            <a:spAutoFit/>
          </a:bodyPr>
          <a:lstStyle/>
          <a:p>
            <a:pPr algn="ctr" marL="0" indent="0" lvl="0">
              <a:lnSpc>
                <a:spcPts val="6548"/>
              </a:lnSpc>
              <a:spcBef>
                <a:spcPct val="0"/>
              </a:spcBef>
            </a:pPr>
            <a:r>
              <a:rPr lang="en-US" sz="4745" spc="37">
                <a:solidFill>
                  <a:srgbClr val="010101"/>
                </a:solidFill>
                <a:latin typeface="Horizon"/>
              </a:rPr>
              <a:t>OVERVIEW OF STOCK MARKETS</a:t>
            </a:r>
          </a:p>
        </p:txBody>
      </p:sp>
      <p:sp>
        <p:nvSpPr>
          <p:cNvPr name="TextBox 11" id="11"/>
          <p:cNvSpPr txBox="true"/>
          <p:nvPr/>
        </p:nvSpPr>
        <p:spPr>
          <a:xfrm rot="0">
            <a:off x="3436746" y="4526662"/>
            <a:ext cx="8304986" cy="2393386"/>
          </a:xfrm>
          <a:prstGeom prst="rect">
            <a:avLst/>
          </a:prstGeom>
        </p:spPr>
        <p:txBody>
          <a:bodyPr anchor="t" rtlCol="false" tIns="0" lIns="0" bIns="0" rIns="0">
            <a:spAutoFit/>
          </a:bodyPr>
          <a:lstStyle/>
          <a:p>
            <a:pPr algn="ctr" marL="0" indent="0" lvl="0">
              <a:lnSpc>
                <a:spcPts val="2717"/>
              </a:lnSpc>
              <a:spcBef>
                <a:spcPct val="0"/>
              </a:spcBef>
            </a:pPr>
            <a:r>
              <a:rPr lang="en-US" sz="1969" spc="192">
                <a:solidFill>
                  <a:srgbClr val="231F20"/>
                </a:solidFill>
                <a:latin typeface="Lexend Deca Bold"/>
              </a:rPr>
              <a:t>Stock markets are dynamic platforms where investors buy and sell shares of companies. Prices fluctuate based on supply and demand, impacted by various factors like economic conditions and company performance. Understanding these market dynamics is crucial for successful investing, forming the backbone of financial decision-making.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5013836" y="1028700"/>
            <a:ext cx="19354610" cy="2258023"/>
            <a:chOff x="0" y="0"/>
            <a:chExt cx="1876002" cy="218865"/>
          </a:xfrm>
        </p:grpSpPr>
        <p:sp>
          <p:nvSpPr>
            <p:cNvPr name="Freeform 4" id="4"/>
            <p:cNvSpPr/>
            <p:nvPr/>
          </p:nvSpPr>
          <p:spPr>
            <a:xfrm flipH="false" flipV="false" rot="0">
              <a:off x="0" y="0"/>
              <a:ext cx="1876002" cy="218865"/>
            </a:xfrm>
            <a:custGeom>
              <a:avLst/>
              <a:gdLst/>
              <a:ahLst/>
              <a:cxnLst/>
              <a:rect r="r" b="b" t="t" l="l"/>
              <a:pathLst>
                <a:path h="218865" w="1876002">
                  <a:moveTo>
                    <a:pt x="1672802" y="0"/>
                  </a:moveTo>
                  <a:lnTo>
                    <a:pt x="0" y="0"/>
                  </a:lnTo>
                  <a:lnTo>
                    <a:pt x="203200" y="218865"/>
                  </a:lnTo>
                  <a:lnTo>
                    <a:pt x="1876002" y="218865"/>
                  </a:lnTo>
                  <a:lnTo>
                    <a:pt x="1672802" y="0"/>
                  </a:lnTo>
                  <a:close/>
                </a:path>
              </a:pathLst>
            </a:custGeom>
            <a:solidFill>
              <a:srgbClr val="010101"/>
            </a:solidFill>
            <a:ln cap="sq">
              <a:noFill/>
              <a:prstDash val="solid"/>
              <a:miter/>
            </a:ln>
          </p:spPr>
        </p:sp>
        <p:sp>
          <p:nvSpPr>
            <p:cNvPr name="TextBox 5" id="5"/>
            <p:cNvSpPr txBox="true"/>
            <p:nvPr/>
          </p:nvSpPr>
          <p:spPr>
            <a:xfrm>
              <a:off x="101600" y="-19050"/>
              <a:ext cx="1672802" cy="237915"/>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6" id="6"/>
          <p:cNvGrpSpPr/>
          <p:nvPr/>
        </p:nvGrpSpPr>
        <p:grpSpPr>
          <a:xfrm rot="0">
            <a:off x="12573606" y="3743682"/>
            <a:ext cx="3314591" cy="3314591"/>
            <a:chOff x="0" y="0"/>
            <a:chExt cx="4872604" cy="4872604"/>
          </a:xfrm>
        </p:grpSpPr>
        <p:sp>
          <p:nvSpPr>
            <p:cNvPr name="Freeform 7" id="7"/>
            <p:cNvSpPr/>
            <p:nvPr/>
          </p:nvSpPr>
          <p:spPr>
            <a:xfrm flipH="false" flipV="false" rot="0">
              <a:off x="0" y="0"/>
              <a:ext cx="4872609" cy="4872609"/>
            </a:xfrm>
            <a:custGeom>
              <a:avLst/>
              <a:gdLst/>
              <a:ahLst/>
              <a:cxnLst/>
              <a:rect r="r" b="b" t="t" l="l"/>
              <a:pathLst>
                <a:path h="4872609" w="4872609">
                  <a:moveTo>
                    <a:pt x="1061593" y="2436241"/>
                  </a:moveTo>
                  <a:cubicBezTo>
                    <a:pt x="1061593" y="1687957"/>
                    <a:pt x="1688084" y="1061466"/>
                    <a:pt x="2436368" y="1061466"/>
                  </a:cubicBezTo>
                  <a:cubicBezTo>
                    <a:pt x="3202051" y="1061466"/>
                    <a:pt x="3811143" y="1687957"/>
                    <a:pt x="3811143" y="2436241"/>
                  </a:cubicBezTo>
                  <a:cubicBezTo>
                    <a:pt x="3811143" y="3201924"/>
                    <a:pt x="3202051" y="3811016"/>
                    <a:pt x="2436368" y="3811016"/>
                  </a:cubicBezTo>
                  <a:cubicBezTo>
                    <a:pt x="2436368" y="4872609"/>
                    <a:pt x="2436368" y="4872609"/>
                    <a:pt x="2436368" y="4872609"/>
                  </a:cubicBezTo>
                  <a:cubicBezTo>
                    <a:pt x="3776345" y="4872609"/>
                    <a:pt x="4872609" y="3776218"/>
                    <a:pt x="4872609" y="2436368"/>
                  </a:cubicBezTo>
                  <a:cubicBezTo>
                    <a:pt x="4872609" y="1096518"/>
                    <a:pt x="3776218" y="0"/>
                    <a:pt x="2436241" y="0"/>
                  </a:cubicBezTo>
                  <a:cubicBezTo>
                    <a:pt x="1096264" y="0"/>
                    <a:pt x="0" y="1096391"/>
                    <a:pt x="0" y="2436241"/>
                  </a:cubicBezTo>
                  <a:lnTo>
                    <a:pt x="1061593" y="2436241"/>
                  </a:lnTo>
                  <a:close/>
                </a:path>
              </a:pathLst>
            </a:custGeom>
            <a:solidFill>
              <a:srgbClr val="000000">
                <a:alpha val="16863"/>
              </a:srgbClr>
            </a:solidFill>
          </p:spPr>
        </p:sp>
      </p:grpSp>
      <p:grpSp>
        <p:nvGrpSpPr>
          <p:cNvPr name="Group 8" id="8"/>
          <p:cNvGrpSpPr/>
          <p:nvPr/>
        </p:nvGrpSpPr>
        <p:grpSpPr>
          <a:xfrm rot="0">
            <a:off x="9981212" y="3767100"/>
            <a:ext cx="3314591" cy="3326378"/>
            <a:chOff x="0" y="0"/>
            <a:chExt cx="4872604" cy="4889931"/>
          </a:xfrm>
        </p:grpSpPr>
        <p:sp>
          <p:nvSpPr>
            <p:cNvPr name="Freeform 9" id="9"/>
            <p:cNvSpPr/>
            <p:nvPr/>
          </p:nvSpPr>
          <p:spPr>
            <a:xfrm flipH="false" flipV="false" rot="0">
              <a:off x="0" y="0"/>
              <a:ext cx="4872609" cy="4889881"/>
            </a:xfrm>
            <a:custGeom>
              <a:avLst/>
              <a:gdLst/>
              <a:ahLst/>
              <a:cxnLst/>
              <a:rect r="r" b="b" t="t" l="l"/>
              <a:pathLst>
                <a:path h="4889881" w="4872609">
                  <a:moveTo>
                    <a:pt x="3811016" y="2453640"/>
                  </a:moveTo>
                  <a:cubicBezTo>
                    <a:pt x="3811016" y="3201924"/>
                    <a:pt x="3201924" y="3828415"/>
                    <a:pt x="2436241" y="3828415"/>
                  </a:cubicBezTo>
                  <a:cubicBezTo>
                    <a:pt x="1687957" y="3828415"/>
                    <a:pt x="1061466" y="3201924"/>
                    <a:pt x="1061466" y="2453640"/>
                  </a:cubicBezTo>
                  <a:cubicBezTo>
                    <a:pt x="1061466" y="1687957"/>
                    <a:pt x="1687957" y="1078865"/>
                    <a:pt x="2436241" y="1078865"/>
                  </a:cubicBezTo>
                  <a:cubicBezTo>
                    <a:pt x="2436241" y="0"/>
                    <a:pt x="2436241" y="0"/>
                    <a:pt x="2436241" y="0"/>
                  </a:cubicBezTo>
                  <a:cubicBezTo>
                    <a:pt x="1096391" y="0"/>
                    <a:pt x="0" y="1096264"/>
                    <a:pt x="0" y="2453640"/>
                  </a:cubicBezTo>
                  <a:cubicBezTo>
                    <a:pt x="0" y="3793617"/>
                    <a:pt x="1096391" y="4889881"/>
                    <a:pt x="2436241" y="4889881"/>
                  </a:cubicBezTo>
                  <a:cubicBezTo>
                    <a:pt x="3776091" y="4889881"/>
                    <a:pt x="4872609" y="3793617"/>
                    <a:pt x="4872609" y="2453640"/>
                  </a:cubicBezTo>
                  <a:lnTo>
                    <a:pt x="3811016" y="2453640"/>
                  </a:lnTo>
                  <a:close/>
                </a:path>
              </a:pathLst>
            </a:custGeom>
            <a:solidFill>
              <a:srgbClr val="000000">
                <a:alpha val="16863"/>
              </a:srgbClr>
            </a:solidFill>
          </p:spPr>
        </p:sp>
      </p:grpSp>
      <p:grpSp>
        <p:nvGrpSpPr>
          <p:cNvPr name="Group 10" id="10"/>
          <p:cNvGrpSpPr/>
          <p:nvPr/>
        </p:nvGrpSpPr>
        <p:grpSpPr>
          <a:xfrm rot="0">
            <a:off x="12548713" y="6337440"/>
            <a:ext cx="3314591" cy="3315573"/>
            <a:chOff x="0" y="0"/>
            <a:chExt cx="4872604" cy="4874047"/>
          </a:xfrm>
        </p:grpSpPr>
        <p:sp>
          <p:nvSpPr>
            <p:cNvPr name="Freeform 11" id="11"/>
            <p:cNvSpPr/>
            <p:nvPr/>
          </p:nvSpPr>
          <p:spPr>
            <a:xfrm flipH="false" flipV="false" rot="0">
              <a:off x="0" y="0"/>
              <a:ext cx="4872482" cy="4874006"/>
            </a:xfrm>
            <a:custGeom>
              <a:avLst/>
              <a:gdLst/>
              <a:ahLst/>
              <a:cxnLst/>
              <a:rect r="r" b="b" t="t" l="l"/>
              <a:pathLst>
                <a:path h="4874006" w="4872482">
                  <a:moveTo>
                    <a:pt x="3811016" y="2437003"/>
                  </a:moveTo>
                  <a:cubicBezTo>
                    <a:pt x="3811016" y="3202940"/>
                    <a:pt x="3201924" y="3812159"/>
                    <a:pt x="2436241" y="3812159"/>
                  </a:cubicBezTo>
                  <a:cubicBezTo>
                    <a:pt x="1687957" y="3812159"/>
                    <a:pt x="1061466" y="3202940"/>
                    <a:pt x="1061466" y="2437003"/>
                  </a:cubicBezTo>
                  <a:cubicBezTo>
                    <a:pt x="1061466" y="1688465"/>
                    <a:pt x="1687957" y="1061847"/>
                    <a:pt x="2436241" y="1061847"/>
                  </a:cubicBezTo>
                  <a:cubicBezTo>
                    <a:pt x="2436241" y="0"/>
                    <a:pt x="2436241" y="0"/>
                    <a:pt x="2436241" y="0"/>
                  </a:cubicBezTo>
                  <a:cubicBezTo>
                    <a:pt x="1096391" y="0"/>
                    <a:pt x="0" y="1096645"/>
                    <a:pt x="0" y="2437003"/>
                  </a:cubicBezTo>
                  <a:cubicBezTo>
                    <a:pt x="0" y="3777361"/>
                    <a:pt x="1096391" y="4874006"/>
                    <a:pt x="2436241" y="4874006"/>
                  </a:cubicBezTo>
                  <a:cubicBezTo>
                    <a:pt x="3776091" y="4874006"/>
                    <a:pt x="4872482" y="3777361"/>
                    <a:pt x="4872482" y="2437003"/>
                  </a:cubicBezTo>
                  <a:lnTo>
                    <a:pt x="3811016" y="2437003"/>
                  </a:lnTo>
                  <a:close/>
                </a:path>
              </a:pathLst>
            </a:custGeom>
            <a:solidFill>
              <a:srgbClr val="000000">
                <a:alpha val="16863"/>
              </a:srgbClr>
            </a:solidFill>
          </p:spPr>
        </p:sp>
      </p:grpSp>
      <p:grpSp>
        <p:nvGrpSpPr>
          <p:cNvPr name="Group 12" id="12"/>
          <p:cNvGrpSpPr/>
          <p:nvPr/>
        </p:nvGrpSpPr>
        <p:grpSpPr>
          <a:xfrm rot="0">
            <a:off x="10878301" y="4617656"/>
            <a:ext cx="1520413" cy="152041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555555">
                    <a:alpha val="100000"/>
                  </a:srgbClr>
                </a:gs>
              </a:gsLst>
              <a:lin ang="0"/>
            </a:gradFill>
          </p:spPr>
        </p:sp>
        <p:sp>
          <p:nvSpPr>
            <p:cNvPr name="TextBox 14" id="1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15" id="15"/>
          <p:cNvGrpSpPr/>
          <p:nvPr/>
        </p:nvGrpSpPr>
        <p:grpSpPr>
          <a:xfrm rot="0">
            <a:off x="13469664" y="7244657"/>
            <a:ext cx="1522475" cy="152247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555555">
                    <a:alpha val="100000"/>
                  </a:srgbClr>
                </a:gs>
              </a:gsLst>
              <a:lin ang="0"/>
            </a:gradFill>
          </p:spPr>
        </p:sp>
        <p:sp>
          <p:nvSpPr>
            <p:cNvPr name="TextBox 17" id="1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18" id="18"/>
          <p:cNvGrpSpPr/>
          <p:nvPr/>
        </p:nvGrpSpPr>
        <p:grpSpPr>
          <a:xfrm rot="0">
            <a:off x="13447581" y="4617656"/>
            <a:ext cx="1566642" cy="156664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555555">
                    <a:alpha val="100000"/>
                  </a:srgbClr>
                </a:gs>
              </a:gsLst>
              <a:lin ang="0"/>
            </a:gradFill>
          </p:spPr>
        </p:sp>
        <p:sp>
          <p:nvSpPr>
            <p:cNvPr name="TextBox 20" id="20"/>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21" id="21"/>
          <p:cNvGrpSpPr/>
          <p:nvPr/>
        </p:nvGrpSpPr>
        <p:grpSpPr>
          <a:xfrm rot="0">
            <a:off x="916860" y="3148979"/>
            <a:ext cx="5689104" cy="275488"/>
            <a:chOff x="0" y="0"/>
            <a:chExt cx="4519796" cy="218865"/>
          </a:xfrm>
        </p:grpSpPr>
        <p:sp>
          <p:nvSpPr>
            <p:cNvPr name="Freeform 22" id="22"/>
            <p:cNvSpPr/>
            <p:nvPr/>
          </p:nvSpPr>
          <p:spPr>
            <a:xfrm flipH="false" flipV="false" rot="0">
              <a:off x="0" y="0"/>
              <a:ext cx="4519796" cy="218865"/>
            </a:xfrm>
            <a:custGeom>
              <a:avLst/>
              <a:gdLst/>
              <a:ahLst/>
              <a:cxnLst/>
              <a:rect r="r" b="b" t="t" l="l"/>
              <a:pathLst>
                <a:path h="218865" w="4519796">
                  <a:moveTo>
                    <a:pt x="4316596" y="0"/>
                  </a:moveTo>
                  <a:lnTo>
                    <a:pt x="0" y="0"/>
                  </a:lnTo>
                  <a:lnTo>
                    <a:pt x="203200" y="218865"/>
                  </a:lnTo>
                  <a:lnTo>
                    <a:pt x="4519796" y="218865"/>
                  </a:lnTo>
                  <a:lnTo>
                    <a:pt x="4316596" y="0"/>
                  </a:lnTo>
                  <a:close/>
                </a:path>
              </a:pathLst>
            </a:custGeom>
            <a:solidFill>
              <a:srgbClr val="727070"/>
            </a:solidFill>
            <a:ln cap="sq">
              <a:noFill/>
              <a:prstDash val="solid"/>
              <a:miter/>
            </a:ln>
          </p:spPr>
        </p:sp>
        <p:sp>
          <p:nvSpPr>
            <p:cNvPr name="TextBox 23" id="23"/>
            <p:cNvSpPr txBox="true"/>
            <p:nvPr/>
          </p:nvSpPr>
          <p:spPr>
            <a:xfrm>
              <a:off x="101600" y="-19050"/>
              <a:ext cx="4316596" cy="237915"/>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24" id="24"/>
          <p:cNvGrpSpPr/>
          <p:nvPr/>
        </p:nvGrpSpPr>
        <p:grpSpPr>
          <a:xfrm rot="0">
            <a:off x="12085550" y="-131220"/>
            <a:ext cx="9534019" cy="1112295"/>
            <a:chOff x="0" y="0"/>
            <a:chExt cx="1876002" cy="218865"/>
          </a:xfrm>
        </p:grpSpPr>
        <p:sp>
          <p:nvSpPr>
            <p:cNvPr name="Freeform 25" id="25"/>
            <p:cNvSpPr/>
            <p:nvPr/>
          </p:nvSpPr>
          <p:spPr>
            <a:xfrm flipH="false" flipV="false" rot="0">
              <a:off x="0" y="0"/>
              <a:ext cx="1876002" cy="218865"/>
            </a:xfrm>
            <a:custGeom>
              <a:avLst/>
              <a:gdLst/>
              <a:ahLst/>
              <a:cxnLst/>
              <a:rect r="r" b="b" t="t" l="l"/>
              <a:pathLst>
                <a:path h="218865" w="1876002">
                  <a:moveTo>
                    <a:pt x="1672802" y="0"/>
                  </a:moveTo>
                  <a:lnTo>
                    <a:pt x="0" y="0"/>
                  </a:lnTo>
                  <a:lnTo>
                    <a:pt x="203200" y="218865"/>
                  </a:lnTo>
                  <a:lnTo>
                    <a:pt x="1876002" y="218865"/>
                  </a:lnTo>
                  <a:lnTo>
                    <a:pt x="1672802" y="0"/>
                  </a:lnTo>
                  <a:close/>
                </a:path>
              </a:pathLst>
            </a:custGeom>
            <a:solidFill>
              <a:srgbClr val="363636"/>
            </a:solidFill>
            <a:ln cap="sq">
              <a:noFill/>
              <a:prstDash val="solid"/>
              <a:miter/>
            </a:ln>
          </p:spPr>
        </p:sp>
        <p:sp>
          <p:nvSpPr>
            <p:cNvPr name="TextBox 26" id="26"/>
            <p:cNvSpPr txBox="true"/>
            <p:nvPr/>
          </p:nvSpPr>
          <p:spPr>
            <a:xfrm>
              <a:off x="101600" y="-19050"/>
              <a:ext cx="1672802" cy="237915"/>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AutoShape 27" id="27"/>
          <p:cNvSpPr/>
          <p:nvPr/>
        </p:nvSpPr>
        <p:spPr>
          <a:xfrm>
            <a:off x="-715490" y="962025"/>
            <a:ext cx="12921291" cy="0"/>
          </a:xfrm>
          <a:prstGeom prst="line">
            <a:avLst/>
          </a:prstGeom>
          <a:ln cap="flat" w="38100">
            <a:solidFill>
              <a:srgbClr val="000000"/>
            </a:solidFill>
            <a:prstDash val="solid"/>
            <a:headEnd type="none" len="sm" w="sm"/>
            <a:tailEnd type="none" len="sm" w="sm"/>
          </a:ln>
        </p:spPr>
      </p:sp>
      <p:sp>
        <p:nvSpPr>
          <p:cNvPr name="Freeform 28" id="28"/>
          <p:cNvSpPr/>
          <p:nvPr/>
        </p:nvSpPr>
        <p:spPr>
          <a:xfrm flipH="false" flipV="false" rot="0">
            <a:off x="11127607" y="4809842"/>
            <a:ext cx="1021802" cy="1012512"/>
          </a:xfrm>
          <a:custGeom>
            <a:avLst/>
            <a:gdLst/>
            <a:ahLst/>
            <a:cxnLst/>
            <a:rect r="r" b="b" t="t" l="l"/>
            <a:pathLst>
              <a:path h="1012512" w="1021802">
                <a:moveTo>
                  <a:pt x="0" y="0"/>
                </a:moveTo>
                <a:lnTo>
                  <a:pt x="1021801" y="0"/>
                </a:lnTo>
                <a:lnTo>
                  <a:pt x="1021801" y="1012512"/>
                </a:lnTo>
                <a:lnTo>
                  <a:pt x="0" y="10125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9" id="29"/>
          <p:cNvSpPr/>
          <p:nvPr/>
        </p:nvSpPr>
        <p:spPr>
          <a:xfrm flipH="false" flipV="false" rot="0">
            <a:off x="13664877" y="4750074"/>
            <a:ext cx="1132049" cy="1132049"/>
          </a:xfrm>
          <a:custGeom>
            <a:avLst/>
            <a:gdLst/>
            <a:ahLst/>
            <a:cxnLst/>
            <a:rect r="r" b="b" t="t" l="l"/>
            <a:pathLst>
              <a:path h="1132049" w="1132049">
                <a:moveTo>
                  <a:pt x="0" y="0"/>
                </a:moveTo>
                <a:lnTo>
                  <a:pt x="1132049" y="0"/>
                </a:lnTo>
                <a:lnTo>
                  <a:pt x="1132049" y="1132049"/>
                </a:lnTo>
                <a:lnTo>
                  <a:pt x="0" y="1132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0" id="30"/>
          <p:cNvSpPr/>
          <p:nvPr/>
        </p:nvSpPr>
        <p:spPr>
          <a:xfrm flipH="false" flipV="false" rot="0">
            <a:off x="13747300" y="7522293"/>
            <a:ext cx="967205" cy="967205"/>
          </a:xfrm>
          <a:custGeom>
            <a:avLst/>
            <a:gdLst/>
            <a:ahLst/>
            <a:cxnLst/>
            <a:rect r="r" b="b" t="t" l="l"/>
            <a:pathLst>
              <a:path h="967205" w="967205">
                <a:moveTo>
                  <a:pt x="0" y="0"/>
                </a:moveTo>
                <a:lnTo>
                  <a:pt x="967204" y="0"/>
                </a:lnTo>
                <a:lnTo>
                  <a:pt x="967204" y="967204"/>
                </a:lnTo>
                <a:lnTo>
                  <a:pt x="0" y="96720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1" id="31"/>
          <p:cNvSpPr txBox="true"/>
          <p:nvPr/>
        </p:nvSpPr>
        <p:spPr>
          <a:xfrm rot="0">
            <a:off x="848397" y="1214492"/>
            <a:ext cx="11237153" cy="1686838"/>
          </a:xfrm>
          <a:prstGeom prst="rect">
            <a:avLst/>
          </a:prstGeom>
        </p:spPr>
        <p:txBody>
          <a:bodyPr anchor="t" rtlCol="false" tIns="0" lIns="0" bIns="0" rIns="0">
            <a:spAutoFit/>
          </a:bodyPr>
          <a:lstStyle/>
          <a:p>
            <a:pPr algn="ctr" marL="0" indent="0" lvl="0">
              <a:lnSpc>
                <a:spcPts val="6548"/>
              </a:lnSpc>
              <a:spcBef>
                <a:spcPct val="0"/>
              </a:spcBef>
            </a:pPr>
            <a:r>
              <a:rPr lang="en-US" sz="4745" spc="37">
                <a:solidFill>
                  <a:srgbClr val="FFFFFF"/>
                </a:solidFill>
                <a:latin typeface="Horizon"/>
              </a:rPr>
              <a:t>DATA ACQUISITION AND PREPROCESSING</a:t>
            </a:r>
          </a:p>
        </p:txBody>
      </p:sp>
      <p:sp>
        <p:nvSpPr>
          <p:cNvPr name="TextBox 32" id="32"/>
          <p:cNvSpPr txBox="true"/>
          <p:nvPr/>
        </p:nvSpPr>
        <p:spPr>
          <a:xfrm rot="0">
            <a:off x="848397" y="4086583"/>
            <a:ext cx="9199303" cy="4951097"/>
          </a:xfrm>
          <a:prstGeom prst="rect">
            <a:avLst/>
          </a:prstGeom>
        </p:spPr>
        <p:txBody>
          <a:bodyPr anchor="t" rtlCol="false" tIns="0" lIns="0" bIns="0" rIns="0">
            <a:spAutoFit/>
          </a:bodyPr>
          <a:lstStyle/>
          <a:p>
            <a:pPr>
              <a:lnSpc>
                <a:spcPts val="4021"/>
              </a:lnSpc>
            </a:pPr>
            <a:r>
              <a:rPr lang="en-US" sz="2913" spc="285">
                <a:solidFill>
                  <a:srgbClr val="231F20"/>
                </a:solidFill>
                <a:latin typeface="Lexend Deca"/>
              </a:rPr>
              <a:t>Data is the bedrock of machine learning in stock market prediction. </a:t>
            </a:r>
          </a:p>
          <a:p>
            <a:pPr>
              <a:lnSpc>
                <a:spcPts val="4021"/>
              </a:lnSpc>
            </a:pPr>
            <a:r>
              <a:rPr lang="en-US" sz="2913" spc="285">
                <a:solidFill>
                  <a:srgbClr val="231F20"/>
                </a:solidFill>
                <a:latin typeface="Lexend Deca"/>
              </a:rPr>
              <a:t>This stage involves collecting historical financial data, including stock prices, trading volumes, and economic indicators. </a:t>
            </a:r>
          </a:p>
          <a:p>
            <a:pPr algn="l" marL="0" indent="0" lvl="0">
              <a:lnSpc>
                <a:spcPts val="4021"/>
              </a:lnSpc>
              <a:spcBef>
                <a:spcPct val="0"/>
              </a:spcBef>
            </a:pPr>
            <a:r>
              <a:rPr lang="en-US" sz="2913" spc="285">
                <a:solidFill>
                  <a:srgbClr val="231F20"/>
                </a:solidFill>
                <a:latin typeface="Lexend Deca"/>
              </a:rPr>
              <a:t>Once acquired, the data undergoes meticulous preprocessing to ensure accuracy and relevance, laying the foundation for effective machine learning models.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999784" y="1654760"/>
            <a:ext cx="14597088" cy="5309219"/>
            <a:chOff x="0" y="0"/>
            <a:chExt cx="3844501" cy="1398313"/>
          </a:xfrm>
        </p:grpSpPr>
        <p:sp>
          <p:nvSpPr>
            <p:cNvPr name="Freeform 4" id="4"/>
            <p:cNvSpPr/>
            <p:nvPr/>
          </p:nvSpPr>
          <p:spPr>
            <a:xfrm flipH="false" flipV="false" rot="0">
              <a:off x="0" y="0"/>
              <a:ext cx="3844501" cy="1398313"/>
            </a:xfrm>
            <a:custGeom>
              <a:avLst/>
              <a:gdLst/>
              <a:ahLst/>
              <a:cxnLst/>
              <a:rect r="r" b="b" t="t" l="l"/>
              <a:pathLst>
                <a:path h="1398313" w="3844501">
                  <a:moveTo>
                    <a:pt x="13259" y="0"/>
                  </a:moveTo>
                  <a:lnTo>
                    <a:pt x="3831241" y="0"/>
                  </a:lnTo>
                  <a:cubicBezTo>
                    <a:pt x="3838564" y="0"/>
                    <a:pt x="3844501" y="5936"/>
                    <a:pt x="3844501" y="13259"/>
                  </a:cubicBezTo>
                  <a:lnTo>
                    <a:pt x="3844501" y="1385053"/>
                  </a:lnTo>
                  <a:cubicBezTo>
                    <a:pt x="3844501" y="1388570"/>
                    <a:pt x="3843104" y="1391943"/>
                    <a:pt x="3840617" y="1394429"/>
                  </a:cubicBezTo>
                  <a:cubicBezTo>
                    <a:pt x="3838130" y="1396916"/>
                    <a:pt x="3834758" y="1398313"/>
                    <a:pt x="3831241" y="1398313"/>
                  </a:cubicBezTo>
                  <a:lnTo>
                    <a:pt x="13259" y="1398313"/>
                  </a:lnTo>
                  <a:cubicBezTo>
                    <a:pt x="5936" y="1398313"/>
                    <a:pt x="0" y="1392376"/>
                    <a:pt x="0" y="1385053"/>
                  </a:cubicBezTo>
                  <a:lnTo>
                    <a:pt x="0" y="13259"/>
                  </a:lnTo>
                  <a:cubicBezTo>
                    <a:pt x="0" y="9743"/>
                    <a:pt x="1397" y="6370"/>
                    <a:pt x="3884" y="3884"/>
                  </a:cubicBezTo>
                  <a:cubicBezTo>
                    <a:pt x="6370" y="1397"/>
                    <a:pt x="9743" y="0"/>
                    <a:pt x="13259" y="0"/>
                  </a:cubicBezTo>
                  <a:close/>
                </a:path>
              </a:pathLst>
            </a:custGeom>
            <a:solidFill>
              <a:srgbClr val="FFFFFF">
                <a:alpha val="86667"/>
              </a:srgbClr>
            </a:solidFill>
          </p:spPr>
        </p:sp>
        <p:sp>
          <p:nvSpPr>
            <p:cNvPr name="TextBox 5" id="5"/>
            <p:cNvSpPr txBox="true"/>
            <p:nvPr/>
          </p:nvSpPr>
          <p:spPr>
            <a:xfrm>
              <a:off x="0" y="-19050"/>
              <a:ext cx="3844501" cy="1417363"/>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1028700" y="1910430"/>
            <a:ext cx="13935609" cy="3175782"/>
          </a:xfrm>
          <a:prstGeom prst="rect">
            <a:avLst/>
          </a:prstGeom>
        </p:spPr>
        <p:txBody>
          <a:bodyPr anchor="t" rtlCol="false" tIns="0" lIns="0" bIns="0" rIns="0">
            <a:spAutoFit/>
          </a:bodyPr>
          <a:lstStyle/>
          <a:p>
            <a:pPr>
              <a:lnSpc>
                <a:spcPts val="5741"/>
              </a:lnSpc>
            </a:pPr>
            <a:r>
              <a:rPr lang="en-US" sz="4160" spc="145">
                <a:solidFill>
                  <a:srgbClr val="010101"/>
                </a:solidFill>
                <a:latin typeface="Horizon"/>
              </a:rPr>
              <a:t>MACHINE LEARNING ALGORITHM:</a:t>
            </a:r>
          </a:p>
          <a:p>
            <a:pPr>
              <a:lnSpc>
                <a:spcPts val="6431"/>
              </a:lnSpc>
            </a:pPr>
            <a:r>
              <a:rPr lang="en-US" sz="4660" spc="163">
                <a:solidFill>
                  <a:srgbClr val="010101"/>
                </a:solidFill>
                <a:latin typeface="Montserrat Classic"/>
              </a:rPr>
              <a:t>LINEAR REGRESSION:</a:t>
            </a:r>
          </a:p>
          <a:p>
            <a:pPr>
              <a:lnSpc>
                <a:spcPts val="6431"/>
              </a:lnSpc>
            </a:pPr>
          </a:p>
          <a:p>
            <a:pPr marL="0" indent="0" lvl="0">
              <a:lnSpc>
                <a:spcPts val="6431"/>
              </a:lnSpc>
              <a:spcBef>
                <a:spcPct val="0"/>
              </a:spcBef>
            </a:pPr>
          </a:p>
        </p:txBody>
      </p:sp>
      <p:sp>
        <p:nvSpPr>
          <p:cNvPr name="TextBox 7" id="7"/>
          <p:cNvSpPr txBox="true"/>
          <p:nvPr/>
        </p:nvSpPr>
        <p:spPr>
          <a:xfrm rot="0">
            <a:off x="2907048" y="3825165"/>
            <a:ext cx="10203914" cy="2598570"/>
          </a:xfrm>
          <a:prstGeom prst="rect">
            <a:avLst/>
          </a:prstGeom>
        </p:spPr>
        <p:txBody>
          <a:bodyPr anchor="t" rtlCol="false" tIns="0" lIns="0" bIns="0" rIns="0">
            <a:spAutoFit/>
          </a:bodyPr>
          <a:lstStyle/>
          <a:p>
            <a:pPr algn="ctr">
              <a:lnSpc>
                <a:spcPts val="4109"/>
              </a:lnSpc>
              <a:spcBef>
                <a:spcPct val="0"/>
              </a:spcBef>
            </a:pPr>
            <a:r>
              <a:rPr lang="en-US" sz="3161">
                <a:solidFill>
                  <a:srgbClr val="010101"/>
                </a:solidFill>
                <a:latin typeface="Lexend Deca"/>
              </a:rPr>
              <a:t>Linear regression in stock market prediction involves analyzing historical price data to identify trends and patterns, enabling the creation of a linear model to forecast future prices based on observed relationships.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844104">
            <a:off x="6380559" y="2491180"/>
            <a:ext cx="13471756" cy="1426670"/>
          </a:xfrm>
          <a:custGeom>
            <a:avLst/>
            <a:gdLst/>
            <a:ahLst/>
            <a:cxnLst/>
            <a:rect r="r" b="b" t="t" l="l"/>
            <a:pathLst>
              <a:path h="1426670" w="13471756">
                <a:moveTo>
                  <a:pt x="0" y="0"/>
                </a:moveTo>
                <a:lnTo>
                  <a:pt x="13471756" y="0"/>
                </a:lnTo>
                <a:lnTo>
                  <a:pt x="13471756" y="1426671"/>
                </a:lnTo>
                <a:lnTo>
                  <a:pt x="0" y="1426671"/>
                </a:lnTo>
                <a:lnTo>
                  <a:pt x="0" y="0"/>
                </a:lnTo>
                <a:close/>
              </a:path>
            </a:pathLst>
          </a:custGeom>
          <a:blipFill>
            <a:blip r:embed="rId3"/>
            <a:stretch>
              <a:fillRect l="0" t="-86495" r="0" b="0"/>
            </a:stretch>
          </a:blipFill>
        </p:spPr>
      </p:sp>
      <p:grpSp>
        <p:nvGrpSpPr>
          <p:cNvPr name="Group 4" id="4"/>
          <p:cNvGrpSpPr>
            <a:grpSpLocks noChangeAspect="true"/>
          </p:cNvGrpSpPr>
          <p:nvPr/>
        </p:nvGrpSpPr>
        <p:grpSpPr>
          <a:xfrm rot="0">
            <a:off x="7613275" y="0"/>
            <a:ext cx="10674725" cy="6004533"/>
            <a:chOff x="0" y="0"/>
            <a:chExt cx="6089457" cy="3425320"/>
          </a:xfrm>
        </p:grpSpPr>
        <p:sp>
          <p:nvSpPr>
            <p:cNvPr name="Freeform 5" id="5"/>
            <p:cNvSpPr/>
            <p:nvPr/>
          </p:nvSpPr>
          <p:spPr>
            <a:xfrm flipH="false" flipV="false" rot="0">
              <a:off x="0" y="0"/>
              <a:ext cx="6089457" cy="3425320"/>
            </a:xfrm>
            <a:custGeom>
              <a:avLst/>
              <a:gdLst/>
              <a:ahLst/>
              <a:cxnLst/>
              <a:rect r="r" b="b" t="t" l="l"/>
              <a:pathLst>
                <a:path h="3425320" w="6089457">
                  <a:moveTo>
                    <a:pt x="6089457" y="3425320"/>
                  </a:moveTo>
                  <a:lnTo>
                    <a:pt x="6089457" y="0"/>
                  </a:lnTo>
                  <a:lnTo>
                    <a:pt x="0" y="0"/>
                  </a:lnTo>
                  <a:cubicBezTo>
                    <a:pt x="2029819" y="1141773"/>
                    <a:pt x="4059638" y="2283546"/>
                    <a:pt x="6089457" y="3425320"/>
                  </a:cubicBezTo>
                  <a:close/>
                </a:path>
              </a:pathLst>
            </a:custGeom>
            <a:solidFill>
              <a:srgbClr val="539BE0"/>
            </a:solidFill>
          </p:spPr>
        </p:sp>
        <p:sp>
          <p:nvSpPr>
            <p:cNvPr name="Freeform 6" id="6"/>
            <p:cNvSpPr/>
            <p:nvPr/>
          </p:nvSpPr>
          <p:spPr>
            <a:xfrm flipH="false" flipV="false" rot="0">
              <a:off x="0" y="0"/>
              <a:ext cx="6089457" cy="3425320"/>
            </a:xfrm>
            <a:custGeom>
              <a:avLst/>
              <a:gdLst/>
              <a:ahLst/>
              <a:cxnLst/>
              <a:rect r="r" b="b" t="t" l="l"/>
              <a:pathLst>
                <a:path h="3425320" w="6089457">
                  <a:moveTo>
                    <a:pt x="6089457" y="3425320"/>
                  </a:moveTo>
                  <a:lnTo>
                    <a:pt x="6089457" y="0"/>
                  </a:lnTo>
                  <a:lnTo>
                    <a:pt x="0" y="0"/>
                  </a:lnTo>
                  <a:cubicBezTo>
                    <a:pt x="2029819" y="1141773"/>
                    <a:pt x="4059638" y="2283546"/>
                    <a:pt x="6089457" y="3425320"/>
                  </a:cubicBezTo>
                  <a:close/>
                </a:path>
              </a:pathLst>
            </a:custGeom>
            <a:blipFill>
              <a:blip r:embed="rId4"/>
              <a:stretch>
                <a:fillRect l="-49637" t="0" r="-49637" b="0"/>
              </a:stretch>
            </a:blipFill>
          </p:spPr>
        </p:sp>
      </p:grpSp>
      <p:sp>
        <p:nvSpPr>
          <p:cNvPr name="TextBox 7" id="7"/>
          <p:cNvSpPr txBox="true"/>
          <p:nvPr/>
        </p:nvSpPr>
        <p:spPr>
          <a:xfrm rot="0">
            <a:off x="410667" y="382923"/>
            <a:ext cx="8352102" cy="1557718"/>
          </a:xfrm>
          <a:prstGeom prst="rect">
            <a:avLst/>
          </a:prstGeom>
        </p:spPr>
        <p:txBody>
          <a:bodyPr anchor="t" rtlCol="false" tIns="0" lIns="0" bIns="0" rIns="0">
            <a:spAutoFit/>
          </a:bodyPr>
          <a:lstStyle/>
          <a:p>
            <a:pPr marL="0" indent="0" lvl="0">
              <a:lnSpc>
                <a:spcPts val="6014"/>
              </a:lnSpc>
              <a:spcBef>
                <a:spcPct val="0"/>
              </a:spcBef>
            </a:pPr>
            <a:r>
              <a:rPr lang="en-US" sz="4358" spc="152">
                <a:solidFill>
                  <a:srgbClr val="010101"/>
                </a:solidFill>
                <a:latin typeface="Horizon"/>
              </a:rPr>
              <a:t>MODEL TRAINING AND EVALUATION</a:t>
            </a:r>
          </a:p>
        </p:txBody>
      </p:sp>
      <p:sp>
        <p:nvSpPr>
          <p:cNvPr name="TextBox 8" id="8"/>
          <p:cNvSpPr txBox="true"/>
          <p:nvPr/>
        </p:nvSpPr>
        <p:spPr>
          <a:xfrm rot="0">
            <a:off x="8316248" y="5605901"/>
            <a:ext cx="4950833" cy="1097237"/>
          </a:xfrm>
          <a:prstGeom prst="rect">
            <a:avLst/>
          </a:prstGeom>
        </p:spPr>
        <p:txBody>
          <a:bodyPr anchor="t" rtlCol="false" tIns="0" lIns="0" bIns="0" rIns="0">
            <a:spAutoFit/>
          </a:bodyPr>
          <a:lstStyle/>
          <a:p>
            <a:pPr>
              <a:lnSpc>
                <a:spcPts val="2187"/>
              </a:lnSpc>
            </a:pPr>
            <a:r>
              <a:rPr lang="en-US" sz="1585" spc="155">
                <a:solidFill>
                  <a:srgbClr val="F2F4F5"/>
                </a:solidFill>
                <a:latin typeface="Lexend Deca"/>
              </a:rPr>
              <a:t>Lorem ipsum dolor sit amet, consectetur adipiscing elit. Duis vulputate nulla at ante rhoncus, vel efficitur felis condimentum. Proin odio odio.</a:t>
            </a:r>
          </a:p>
        </p:txBody>
      </p:sp>
      <p:sp>
        <p:nvSpPr>
          <p:cNvPr name="TextBox 9" id="9"/>
          <p:cNvSpPr txBox="true"/>
          <p:nvPr/>
        </p:nvSpPr>
        <p:spPr>
          <a:xfrm rot="0">
            <a:off x="2393924" y="3037906"/>
            <a:ext cx="8054975" cy="6398004"/>
          </a:xfrm>
          <a:prstGeom prst="rect">
            <a:avLst/>
          </a:prstGeom>
        </p:spPr>
        <p:txBody>
          <a:bodyPr anchor="t" rtlCol="false" tIns="0" lIns="0" bIns="0" rIns="0">
            <a:spAutoFit/>
          </a:bodyPr>
          <a:lstStyle/>
          <a:p>
            <a:pPr>
              <a:lnSpc>
                <a:spcPts val="3211"/>
              </a:lnSpc>
              <a:spcBef>
                <a:spcPct val="0"/>
              </a:spcBef>
            </a:pPr>
            <a:r>
              <a:rPr lang="en-US" sz="2470">
                <a:solidFill>
                  <a:srgbClr val="000000"/>
                </a:solidFill>
                <a:latin typeface="Lexend Deca"/>
              </a:rPr>
              <a:t>import numpy as np</a:t>
            </a:r>
          </a:p>
          <a:p>
            <a:pPr>
              <a:lnSpc>
                <a:spcPts val="3211"/>
              </a:lnSpc>
              <a:spcBef>
                <a:spcPct val="0"/>
              </a:spcBef>
            </a:pPr>
            <a:r>
              <a:rPr lang="en-US" sz="2470">
                <a:solidFill>
                  <a:srgbClr val="000000"/>
                </a:solidFill>
                <a:latin typeface="Lexend Deca"/>
              </a:rPr>
              <a:t>import pandas as pd</a:t>
            </a:r>
          </a:p>
          <a:p>
            <a:pPr>
              <a:lnSpc>
                <a:spcPts val="3211"/>
              </a:lnSpc>
              <a:spcBef>
                <a:spcPct val="0"/>
              </a:spcBef>
            </a:pPr>
            <a:r>
              <a:rPr lang="en-US" sz="2470">
                <a:solidFill>
                  <a:srgbClr val="000000"/>
                </a:solidFill>
                <a:latin typeface="Lexend Deca"/>
              </a:rPr>
              <a:t>from sklearn.model_selection import train_test_split</a:t>
            </a:r>
          </a:p>
          <a:p>
            <a:pPr>
              <a:lnSpc>
                <a:spcPts val="3211"/>
              </a:lnSpc>
              <a:spcBef>
                <a:spcPct val="0"/>
              </a:spcBef>
            </a:pPr>
            <a:r>
              <a:rPr lang="en-US" sz="2470">
                <a:solidFill>
                  <a:srgbClr val="000000"/>
                </a:solidFill>
                <a:latin typeface="Lexend Deca"/>
              </a:rPr>
              <a:t>from sklearn.linear_model import LinearRegression</a:t>
            </a:r>
          </a:p>
          <a:p>
            <a:pPr>
              <a:lnSpc>
                <a:spcPts val="3211"/>
              </a:lnSpc>
              <a:spcBef>
                <a:spcPct val="0"/>
              </a:spcBef>
            </a:pPr>
            <a:r>
              <a:rPr lang="en-US" sz="2470">
                <a:solidFill>
                  <a:srgbClr val="000000"/>
                </a:solidFill>
                <a:latin typeface="Lexend Deca"/>
              </a:rPr>
              <a:t>from sklearn.metrics import mean_squared_error</a:t>
            </a:r>
          </a:p>
          <a:p>
            <a:pPr>
              <a:lnSpc>
                <a:spcPts val="3211"/>
              </a:lnSpc>
              <a:spcBef>
                <a:spcPct val="0"/>
              </a:spcBef>
            </a:pPr>
            <a:r>
              <a:rPr lang="en-US" sz="2470">
                <a:solidFill>
                  <a:srgbClr val="000000"/>
                </a:solidFill>
                <a:latin typeface="Lexend Deca"/>
              </a:rPr>
              <a:t>import matplotlib.pyplot as plt</a:t>
            </a:r>
          </a:p>
          <a:p>
            <a:pPr>
              <a:lnSpc>
                <a:spcPts val="3211"/>
              </a:lnSpc>
              <a:spcBef>
                <a:spcPct val="0"/>
              </a:spcBef>
            </a:pPr>
          </a:p>
          <a:p>
            <a:pPr>
              <a:lnSpc>
                <a:spcPts val="3211"/>
              </a:lnSpc>
              <a:spcBef>
                <a:spcPct val="0"/>
              </a:spcBef>
            </a:pPr>
            <a:r>
              <a:rPr lang="en-US" sz="2470">
                <a:solidFill>
                  <a:srgbClr val="000000"/>
                </a:solidFill>
                <a:latin typeface="Lexend Deca"/>
              </a:rPr>
              <a:t>def features(data):</a:t>
            </a:r>
          </a:p>
          <a:p>
            <a:pPr>
              <a:lnSpc>
                <a:spcPts val="3211"/>
              </a:lnSpc>
              <a:spcBef>
                <a:spcPct val="0"/>
              </a:spcBef>
            </a:pPr>
            <a:r>
              <a:rPr lang="en-US" sz="2470">
                <a:solidFill>
                  <a:srgbClr val="000000"/>
                </a:solidFill>
                <a:latin typeface="Lexend Deca"/>
              </a:rPr>
              <a:t>    data['Date'] = pd.to_datetime(data['Date'])</a:t>
            </a:r>
          </a:p>
          <a:p>
            <a:pPr>
              <a:lnSpc>
                <a:spcPts val="3211"/>
              </a:lnSpc>
              <a:spcBef>
                <a:spcPct val="0"/>
              </a:spcBef>
            </a:pPr>
            <a:r>
              <a:rPr lang="en-US" sz="2470">
                <a:solidFill>
                  <a:srgbClr val="000000"/>
                </a:solidFill>
                <a:latin typeface="Lexend Deca"/>
              </a:rPr>
              <a:t>    data['Day'] = data['Date'].dt.day</a:t>
            </a:r>
          </a:p>
          <a:p>
            <a:pPr>
              <a:lnSpc>
                <a:spcPts val="3211"/>
              </a:lnSpc>
              <a:spcBef>
                <a:spcPct val="0"/>
              </a:spcBef>
            </a:pPr>
            <a:r>
              <a:rPr lang="en-US" sz="2470">
                <a:solidFill>
                  <a:srgbClr val="000000"/>
                </a:solidFill>
                <a:latin typeface="Lexend Deca"/>
              </a:rPr>
              <a:t>    data['Month'] = data['Date'].dt.month</a:t>
            </a:r>
          </a:p>
          <a:p>
            <a:pPr>
              <a:lnSpc>
                <a:spcPts val="3211"/>
              </a:lnSpc>
              <a:spcBef>
                <a:spcPct val="0"/>
              </a:spcBef>
            </a:pPr>
            <a:r>
              <a:rPr lang="en-US" sz="2470">
                <a:solidFill>
                  <a:srgbClr val="000000"/>
                </a:solidFill>
                <a:latin typeface="Lexend Deca"/>
              </a:rPr>
              <a:t>    data['Year'] = data['Date'].dt.year</a:t>
            </a:r>
          </a:p>
          <a:p>
            <a:pPr>
              <a:lnSpc>
                <a:spcPts val="3211"/>
              </a:lnSpc>
              <a:spcBef>
                <a:spcPct val="0"/>
              </a:spcBef>
            </a:pPr>
            <a:r>
              <a:rPr lang="en-US" sz="2470">
                <a:solidFill>
                  <a:srgbClr val="000000"/>
                </a:solidFill>
                <a:latin typeface="Lexend Deca"/>
              </a:rPr>
              <a:t>    return data</a:t>
            </a:r>
          </a:p>
          <a:p>
            <a:pPr>
              <a:lnSpc>
                <a:spcPts val="3211"/>
              </a:lnSpc>
              <a:spcBef>
                <a:spcPct val="0"/>
              </a:spcBef>
            </a:pPr>
          </a:p>
          <a:p>
            <a:pPr>
              <a:lnSpc>
                <a:spcPts val="3211"/>
              </a:lnSpc>
              <a:spcBef>
                <a:spcPct val="0"/>
              </a:spcBef>
            </a:pPr>
          </a:p>
          <a:p>
            <a:pPr>
              <a:lnSpc>
                <a:spcPts val="3211"/>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844104">
            <a:off x="6380559" y="2491180"/>
            <a:ext cx="13471756" cy="1426670"/>
          </a:xfrm>
          <a:custGeom>
            <a:avLst/>
            <a:gdLst/>
            <a:ahLst/>
            <a:cxnLst/>
            <a:rect r="r" b="b" t="t" l="l"/>
            <a:pathLst>
              <a:path h="1426670" w="13471756">
                <a:moveTo>
                  <a:pt x="0" y="0"/>
                </a:moveTo>
                <a:lnTo>
                  <a:pt x="13471756" y="0"/>
                </a:lnTo>
                <a:lnTo>
                  <a:pt x="13471756" y="1426671"/>
                </a:lnTo>
                <a:lnTo>
                  <a:pt x="0" y="1426671"/>
                </a:lnTo>
                <a:lnTo>
                  <a:pt x="0" y="0"/>
                </a:lnTo>
                <a:close/>
              </a:path>
            </a:pathLst>
          </a:custGeom>
          <a:blipFill>
            <a:blip r:embed="rId3"/>
            <a:stretch>
              <a:fillRect l="0" t="-86495" r="0" b="0"/>
            </a:stretch>
          </a:blipFill>
        </p:spPr>
      </p:sp>
      <p:grpSp>
        <p:nvGrpSpPr>
          <p:cNvPr name="Group 4" id="4"/>
          <p:cNvGrpSpPr>
            <a:grpSpLocks noChangeAspect="true"/>
          </p:cNvGrpSpPr>
          <p:nvPr/>
        </p:nvGrpSpPr>
        <p:grpSpPr>
          <a:xfrm rot="0">
            <a:off x="7613275" y="0"/>
            <a:ext cx="10674725" cy="6004533"/>
            <a:chOff x="0" y="0"/>
            <a:chExt cx="6089457" cy="3425320"/>
          </a:xfrm>
        </p:grpSpPr>
        <p:sp>
          <p:nvSpPr>
            <p:cNvPr name="Freeform 5" id="5"/>
            <p:cNvSpPr/>
            <p:nvPr/>
          </p:nvSpPr>
          <p:spPr>
            <a:xfrm flipH="false" flipV="false" rot="0">
              <a:off x="0" y="0"/>
              <a:ext cx="6089457" cy="3425320"/>
            </a:xfrm>
            <a:custGeom>
              <a:avLst/>
              <a:gdLst/>
              <a:ahLst/>
              <a:cxnLst/>
              <a:rect r="r" b="b" t="t" l="l"/>
              <a:pathLst>
                <a:path h="3425320" w="6089457">
                  <a:moveTo>
                    <a:pt x="6089457" y="3425320"/>
                  </a:moveTo>
                  <a:lnTo>
                    <a:pt x="6089457" y="0"/>
                  </a:lnTo>
                  <a:lnTo>
                    <a:pt x="0" y="0"/>
                  </a:lnTo>
                  <a:cubicBezTo>
                    <a:pt x="2029819" y="1141773"/>
                    <a:pt x="4059638" y="2283546"/>
                    <a:pt x="6089457" y="3425320"/>
                  </a:cubicBezTo>
                  <a:close/>
                </a:path>
              </a:pathLst>
            </a:custGeom>
            <a:solidFill>
              <a:srgbClr val="539BE0"/>
            </a:solidFill>
          </p:spPr>
        </p:sp>
        <p:sp>
          <p:nvSpPr>
            <p:cNvPr name="Freeform 6" id="6"/>
            <p:cNvSpPr/>
            <p:nvPr/>
          </p:nvSpPr>
          <p:spPr>
            <a:xfrm flipH="false" flipV="false" rot="0">
              <a:off x="0" y="0"/>
              <a:ext cx="6089457" cy="3425320"/>
            </a:xfrm>
            <a:custGeom>
              <a:avLst/>
              <a:gdLst/>
              <a:ahLst/>
              <a:cxnLst/>
              <a:rect r="r" b="b" t="t" l="l"/>
              <a:pathLst>
                <a:path h="3425320" w="6089457">
                  <a:moveTo>
                    <a:pt x="6089457" y="3425320"/>
                  </a:moveTo>
                  <a:lnTo>
                    <a:pt x="6089457" y="0"/>
                  </a:lnTo>
                  <a:lnTo>
                    <a:pt x="0" y="0"/>
                  </a:lnTo>
                  <a:cubicBezTo>
                    <a:pt x="2029819" y="1141773"/>
                    <a:pt x="4059638" y="2283546"/>
                    <a:pt x="6089457" y="3425320"/>
                  </a:cubicBezTo>
                  <a:close/>
                </a:path>
              </a:pathLst>
            </a:custGeom>
            <a:blipFill>
              <a:blip r:embed="rId4"/>
              <a:stretch>
                <a:fillRect l="-49637" t="0" r="-49637" b="0"/>
              </a:stretch>
            </a:blipFill>
          </p:spPr>
        </p:sp>
      </p:grpSp>
      <p:sp>
        <p:nvSpPr>
          <p:cNvPr name="TextBox 7" id="7"/>
          <p:cNvSpPr txBox="true"/>
          <p:nvPr/>
        </p:nvSpPr>
        <p:spPr>
          <a:xfrm rot="0">
            <a:off x="410667" y="382923"/>
            <a:ext cx="8352102" cy="1557718"/>
          </a:xfrm>
          <a:prstGeom prst="rect">
            <a:avLst/>
          </a:prstGeom>
        </p:spPr>
        <p:txBody>
          <a:bodyPr anchor="t" rtlCol="false" tIns="0" lIns="0" bIns="0" rIns="0">
            <a:spAutoFit/>
          </a:bodyPr>
          <a:lstStyle/>
          <a:p>
            <a:pPr marL="0" indent="0" lvl="0">
              <a:lnSpc>
                <a:spcPts val="6014"/>
              </a:lnSpc>
              <a:spcBef>
                <a:spcPct val="0"/>
              </a:spcBef>
            </a:pPr>
            <a:r>
              <a:rPr lang="en-US" sz="4358" spc="152">
                <a:solidFill>
                  <a:srgbClr val="010101"/>
                </a:solidFill>
                <a:latin typeface="Horizon"/>
              </a:rPr>
              <a:t>MODEL TRAINING AND EVALUATION</a:t>
            </a:r>
          </a:p>
        </p:txBody>
      </p:sp>
      <p:sp>
        <p:nvSpPr>
          <p:cNvPr name="TextBox 8" id="8"/>
          <p:cNvSpPr txBox="true"/>
          <p:nvPr/>
        </p:nvSpPr>
        <p:spPr>
          <a:xfrm rot="0">
            <a:off x="1028700" y="2362164"/>
            <a:ext cx="9085858" cy="7660919"/>
          </a:xfrm>
          <a:prstGeom prst="rect">
            <a:avLst/>
          </a:prstGeom>
        </p:spPr>
        <p:txBody>
          <a:bodyPr anchor="t" rtlCol="false" tIns="0" lIns="0" bIns="0" rIns="0">
            <a:spAutoFit/>
          </a:bodyPr>
          <a:lstStyle/>
          <a:p>
            <a:pPr>
              <a:lnSpc>
                <a:spcPts val="2636"/>
              </a:lnSpc>
              <a:spcBef>
                <a:spcPct val="0"/>
              </a:spcBef>
            </a:pPr>
            <a:r>
              <a:rPr lang="en-US" sz="2028">
                <a:solidFill>
                  <a:srgbClr val="010101"/>
                </a:solidFill>
                <a:latin typeface="Open Sauce"/>
              </a:rPr>
              <a:t>stock_data = pd.read_csv('AMZN.csv')</a:t>
            </a:r>
          </a:p>
          <a:p>
            <a:pPr>
              <a:lnSpc>
                <a:spcPts val="2636"/>
              </a:lnSpc>
              <a:spcBef>
                <a:spcPct val="0"/>
              </a:spcBef>
            </a:pPr>
            <a:r>
              <a:rPr lang="en-US" sz="2028">
                <a:solidFill>
                  <a:srgbClr val="010101"/>
                </a:solidFill>
                <a:latin typeface="Open Sauce"/>
              </a:rPr>
              <a:t>stock_data = features(stock_data)</a:t>
            </a:r>
          </a:p>
          <a:p>
            <a:pPr>
              <a:lnSpc>
                <a:spcPts val="2636"/>
              </a:lnSpc>
              <a:spcBef>
                <a:spcPct val="0"/>
              </a:spcBef>
            </a:pPr>
            <a:r>
              <a:rPr lang="en-US" sz="2028">
                <a:solidFill>
                  <a:srgbClr val="010101"/>
                </a:solidFill>
                <a:latin typeface="Open Sauce"/>
              </a:rPr>
              <a:t>features = stock_data[['Day', 'Month', 'Year']]</a:t>
            </a:r>
          </a:p>
          <a:p>
            <a:pPr>
              <a:lnSpc>
                <a:spcPts val="2636"/>
              </a:lnSpc>
              <a:spcBef>
                <a:spcPct val="0"/>
              </a:spcBef>
            </a:pPr>
            <a:r>
              <a:rPr lang="en-US" sz="2028">
                <a:solidFill>
                  <a:srgbClr val="010101"/>
                </a:solidFill>
                <a:latin typeface="Open Sauce"/>
              </a:rPr>
              <a:t>target = stock_data['Close']  </a:t>
            </a:r>
          </a:p>
          <a:p>
            <a:pPr>
              <a:lnSpc>
                <a:spcPts val="2636"/>
              </a:lnSpc>
              <a:spcBef>
                <a:spcPct val="0"/>
              </a:spcBef>
            </a:pPr>
            <a:r>
              <a:rPr lang="en-US" sz="2028">
                <a:solidFill>
                  <a:srgbClr val="010101"/>
                </a:solidFill>
                <a:latin typeface="Open Sauce"/>
              </a:rPr>
              <a:t>test_size = 0.2</a:t>
            </a:r>
          </a:p>
          <a:p>
            <a:pPr>
              <a:lnSpc>
                <a:spcPts val="2636"/>
              </a:lnSpc>
              <a:spcBef>
                <a:spcPct val="0"/>
              </a:spcBef>
            </a:pPr>
            <a:r>
              <a:rPr lang="en-US" sz="2028">
                <a:solidFill>
                  <a:srgbClr val="010101"/>
                </a:solidFill>
                <a:latin typeface="Open Sauce"/>
              </a:rPr>
              <a:t>split_index = int(len(stock_data) * (1 - test_size))</a:t>
            </a:r>
          </a:p>
          <a:p>
            <a:pPr>
              <a:lnSpc>
                <a:spcPts val="2636"/>
              </a:lnSpc>
              <a:spcBef>
                <a:spcPct val="0"/>
              </a:spcBef>
            </a:pPr>
            <a:r>
              <a:rPr lang="en-US" sz="2028">
                <a:solidFill>
                  <a:srgbClr val="010101"/>
                </a:solidFill>
                <a:latin typeface="Open Sauce"/>
              </a:rPr>
              <a:t>X_train, X_test = features.iloc[:split_index], features.iloc[split_index:]</a:t>
            </a:r>
          </a:p>
          <a:p>
            <a:pPr>
              <a:lnSpc>
                <a:spcPts val="2636"/>
              </a:lnSpc>
              <a:spcBef>
                <a:spcPct val="0"/>
              </a:spcBef>
            </a:pPr>
            <a:r>
              <a:rPr lang="en-US" sz="2028">
                <a:solidFill>
                  <a:srgbClr val="010101"/>
                </a:solidFill>
                <a:latin typeface="Open Sauce"/>
              </a:rPr>
              <a:t>y_train, y_test = target.iloc[:split_index], target.iloc[split_index:]</a:t>
            </a:r>
          </a:p>
          <a:p>
            <a:pPr>
              <a:lnSpc>
                <a:spcPts val="2636"/>
              </a:lnSpc>
              <a:spcBef>
                <a:spcPct val="0"/>
              </a:spcBef>
            </a:pPr>
          </a:p>
          <a:p>
            <a:pPr>
              <a:lnSpc>
                <a:spcPts val="2636"/>
              </a:lnSpc>
              <a:spcBef>
                <a:spcPct val="0"/>
              </a:spcBef>
            </a:pPr>
            <a:r>
              <a:rPr lang="en-US" sz="2028">
                <a:solidFill>
                  <a:srgbClr val="010101"/>
                </a:solidFill>
                <a:latin typeface="Open Sauce"/>
              </a:rPr>
              <a:t># Using a linear regression model</a:t>
            </a:r>
          </a:p>
          <a:p>
            <a:pPr>
              <a:lnSpc>
                <a:spcPts val="2636"/>
              </a:lnSpc>
              <a:spcBef>
                <a:spcPct val="0"/>
              </a:spcBef>
            </a:pPr>
            <a:r>
              <a:rPr lang="en-US" sz="2028">
                <a:solidFill>
                  <a:srgbClr val="010101"/>
                </a:solidFill>
                <a:latin typeface="Open Sauce"/>
              </a:rPr>
              <a:t>model = LinearRegression()</a:t>
            </a:r>
          </a:p>
          <a:p>
            <a:pPr>
              <a:lnSpc>
                <a:spcPts val="2636"/>
              </a:lnSpc>
              <a:spcBef>
                <a:spcPct val="0"/>
              </a:spcBef>
            </a:pPr>
            <a:r>
              <a:rPr lang="en-US" sz="2028">
                <a:solidFill>
                  <a:srgbClr val="010101"/>
                </a:solidFill>
                <a:latin typeface="Open Sauce"/>
              </a:rPr>
              <a:t>model.fit(X_train, y_train)</a:t>
            </a:r>
          </a:p>
          <a:p>
            <a:pPr>
              <a:lnSpc>
                <a:spcPts val="2636"/>
              </a:lnSpc>
              <a:spcBef>
                <a:spcPct val="0"/>
              </a:spcBef>
            </a:pPr>
            <a:r>
              <a:rPr lang="en-US" sz="2028">
                <a:solidFill>
                  <a:srgbClr val="010101"/>
                </a:solidFill>
                <a:latin typeface="Open Sauce"/>
              </a:rPr>
              <a:t>predictions = model.predict(X_test)</a:t>
            </a:r>
          </a:p>
          <a:p>
            <a:pPr>
              <a:lnSpc>
                <a:spcPts val="2636"/>
              </a:lnSpc>
              <a:spcBef>
                <a:spcPct val="0"/>
              </a:spcBef>
            </a:pPr>
            <a:r>
              <a:rPr lang="en-US" sz="2028">
                <a:solidFill>
                  <a:srgbClr val="010101"/>
                </a:solidFill>
                <a:latin typeface="Open Sauce"/>
              </a:rPr>
              <a:t>mse = mean_squared_error(y_test, predictions)</a:t>
            </a:r>
          </a:p>
          <a:p>
            <a:pPr>
              <a:lnSpc>
                <a:spcPts val="2636"/>
              </a:lnSpc>
              <a:spcBef>
                <a:spcPct val="0"/>
              </a:spcBef>
            </a:pPr>
            <a:r>
              <a:rPr lang="en-US" sz="2028">
                <a:solidFill>
                  <a:srgbClr val="010101"/>
                </a:solidFill>
                <a:latin typeface="Open Sauce"/>
              </a:rPr>
              <a:t>print(f'Mean Squared Error: {mse}')</a:t>
            </a:r>
          </a:p>
          <a:p>
            <a:pPr>
              <a:lnSpc>
                <a:spcPts val="2636"/>
              </a:lnSpc>
              <a:spcBef>
                <a:spcPct val="0"/>
              </a:spcBef>
            </a:pPr>
          </a:p>
          <a:p>
            <a:pPr>
              <a:lnSpc>
                <a:spcPts val="2636"/>
              </a:lnSpc>
              <a:spcBef>
                <a:spcPct val="0"/>
              </a:spcBef>
            </a:pPr>
            <a:r>
              <a:rPr lang="en-US" sz="2028">
                <a:solidFill>
                  <a:srgbClr val="010101"/>
                </a:solidFill>
                <a:latin typeface="Open Sauce"/>
              </a:rPr>
              <a:t>#Plotting the predicted outcome</a:t>
            </a:r>
          </a:p>
          <a:p>
            <a:pPr>
              <a:lnSpc>
                <a:spcPts val="2636"/>
              </a:lnSpc>
              <a:spcBef>
                <a:spcPct val="0"/>
              </a:spcBef>
            </a:pPr>
            <a:r>
              <a:rPr lang="en-US" sz="2028">
                <a:solidFill>
                  <a:srgbClr val="010101"/>
                </a:solidFill>
                <a:latin typeface="Open Sauce"/>
              </a:rPr>
              <a:t>plt.scatter(X_test.index, y_test, color='black', label='Actual Prices')</a:t>
            </a:r>
          </a:p>
          <a:p>
            <a:pPr>
              <a:lnSpc>
                <a:spcPts val="2636"/>
              </a:lnSpc>
              <a:spcBef>
                <a:spcPct val="0"/>
              </a:spcBef>
            </a:pPr>
            <a:r>
              <a:rPr lang="en-US" sz="2028">
                <a:solidFill>
                  <a:srgbClr val="010101"/>
                </a:solidFill>
                <a:latin typeface="Open Sauce"/>
              </a:rPr>
              <a:t>plt.scatter(X_test.index, predictions, color='blue', label='Predicted Prices')</a:t>
            </a:r>
          </a:p>
          <a:p>
            <a:pPr>
              <a:lnSpc>
                <a:spcPts val="2636"/>
              </a:lnSpc>
              <a:spcBef>
                <a:spcPct val="0"/>
              </a:spcBef>
            </a:pPr>
            <a:r>
              <a:rPr lang="en-US" sz="2028">
                <a:solidFill>
                  <a:srgbClr val="010101"/>
                </a:solidFill>
                <a:latin typeface="Open Sauce"/>
              </a:rPr>
              <a:t>plt.xlabel('Index')</a:t>
            </a:r>
          </a:p>
          <a:p>
            <a:pPr>
              <a:lnSpc>
                <a:spcPts val="2636"/>
              </a:lnSpc>
              <a:spcBef>
                <a:spcPct val="0"/>
              </a:spcBef>
            </a:pPr>
            <a:r>
              <a:rPr lang="en-US" sz="2028">
                <a:solidFill>
                  <a:srgbClr val="010101"/>
                </a:solidFill>
                <a:latin typeface="Open Sauce"/>
              </a:rPr>
              <a:t>plt.ylabel('Closing Price')</a:t>
            </a:r>
          </a:p>
          <a:p>
            <a:pPr>
              <a:lnSpc>
                <a:spcPts val="2636"/>
              </a:lnSpc>
              <a:spcBef>
                <a:spcPct val="0"/>
              </a:spcBef>
            </a:pPr>
            <a:r>
              <a:rPr lang="en-US" sz="2028">
                <a:solidFill>
                  <a:srgbClr val="010101"/>
                </a:solidFill>
                <a:latin typeface="Open Sauce"/>
              </a:rPr>
              <a:t>plt.legend()</a:t>
            </a:r>
          </a:p>
          <a:p>
            <a:pPr>
              <a:lnSpc>
                <a:spcPts val="2636"/>
              </a:lnSpc>
              <a:spcBef>
                <a:spcPct val="0"/>
              </a:spcBef>
            </a:pPr>
            <a:r>
              <a:rPr lang="en-US" sz="2028">
                <a:solidFill>
                  <a:srgbClr val="010101"/>
                </a:solidFill>
                <a:latin typeface="Open Sauce"/>
              </a:rPr>
              <a:t>plt.show()</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3269663" y="234463"/>
            <a:ext cx="10926923" cy="1834552"/>
          </a:xfrm>
          <a:prstGeom prst="rect">
            <a:avLst/>
          </a:prstGeom>
        </p:spPr>
        <p:txBody>
          <a:bodyPr anchor="t" rtlCol="false" tIns="0" lIns="0" bIns="0" rIns="0">
            <a:spAutoFit/>
          </a:bodyPr>
          <a:lstStyle/>
          <a:p>
            <a:pPr algn="ctr" marL="0" indent="0" lvl="0">
              <a:lnSpc>
                <a:spcPts val="7101"/>
              </a:lnSpc>
              <a:spcBef>
                <a:spcPct val="0"/>
              </a:spcBef>
            </a:pPr>
            <a:r>
              <a:rPr lang="en-US" sz="5146" spc="180">
                <a:solidFill>
                  <a:srgbClr val="010101"/>
                </a:solidFill>
                <a:latin typeface="Horizon"/>
              </a:rPr>
              <a:t>CHALLENGES AND CONSIDERATIONS</a:t>
            </a:r>
          </a:p>
        </p:txBody>
      </p:sp>
      <p:sp>
        <p:nvSpPr>
          <p:cNvPr name="Freeform 3" id="3"/>
          <p:cNvSpPr/>
          <p:nvPr/>
        </p:nvSpPr>
        <p:spPr>
          <a:xfrm flipH="false" flipV="false" rot="0">
            <a:off x="-482019" y="4955943"/>
            <a:ext cx="18770019" cy="8229600"/>
          </a:xfrm>
          <a:custGeom>
            <a:avLst/>
            <a:gdLst/>
            <a:ahLst/>
            <a:cxnLst/>
            <a:rect r="r" b="b" t="t" l="l"/>
            <a:pathLst>
              <a:path h="8229600" w="18770019">
                <a:moveTo>
                  <a:pt x="0" y="0"/>
                </a:moveTo>
                <a:lnTo>
                  <a:pt x="18770019" y="0"/>
                </a:lnTo>
                <a:lnTo>
                  <a:pt x="18770019" y="8229600"/>
                </a:lnTo>
                <a:lnTo>
                  <a:pt x="0" y="8229600"/>
                </a:lnTo>
                <a:lnTo>
                  <a:pt x="0" y="0"/>
                </a:lnTo>
                <a:close/>
              </a:path>
            </a:pathLst>
          </a:custGeom>
          <a:blipFill>
            <a:blip r:embed="rId2">
              <a:alphaModFix amt="72000"/>
            </a:blip>
            <a:stretch>
              <a:fillRect l="0" t="-13848" r="0" b="-13848"/>
            </a:stretch>
          </a:blipFill>
        </p:spPr>
      </p:sp>
      <p:grpSp>
        <p:nvGrpSpPr>
          <p:cNvPr name="Group 4" id="4"/>
          <p:cNvGrpSpPr/>
          <p:nvPr/>
        </p:nvGrpSpPr>
        <p:grpSpPr>
          <a:xfrm rot="-5400000">
            <a:off x="8599743" y="-4732314"/>
            <a:ext cx="1088513" cy="18288000"/>
            <a:chOff x="0" y="0"/>
            <a:chExt cx="286687" cy="4816593"/>
          </a:xfrm>
        </p:grpSpPr>
        <p:sp>
          <p:nvSpPr>
            <p:cNvPr name="Freeform 5" id="5"/>
            <p:cNvSpPr/>
            <p:nvPr/>
          </p:nvSpPr>
          <p:spPr>
            <a:xfrm flipH="false" flipV="false" rot="0">
              <a:off x="0" y="0"/>
              <a:ext cx="286687" cy="4816592"/>
            </a:xfrm>
            <a:custGeom>
              <a:avLst/>
              <a:gdLst/>
              <a:ahLst/>
              <a:cxnLst/>
              <a:rect r="r" b="b" t="t" l="l"/>
              <a:pathLst>
                <a:path h="4816592" w="286687">
                  <a:moveTo>
                    <a:pt x="0" y="0"/>
                  </a:moveTo>
                  <a:lnTo>
                    <a:pt x="286687" y="0"/>
                  </a:lnTo>
                  <a:lnTo>
                    <a:pt x="286687" y="4816592"/>
                  </a:lnTo>
                  <a:lnTo>
                    <a:pt x="0" y="4816592"/>
                  </a:lnTo>
                  <a:close/>
                </a:path>
              </a:pathLst>
            </a:custGeom>
            <a:gradFill rotWithShape="true">
              <a:gsLst>
                <a:gs pos="0">
                  <a:srgbClr val="696969">
                    <a:alpha val="41040"/>
                  </a:srgbClr>
                </a:gs>
                <a:gs pos="33333">
                  <a:srgbClr val="B4B4B4">
                    <a:alpha val="47025"/>
                  </a:srgbClr>
                </a:gs>
                <a:gs pos="66667">
                  <a:srgbClr val="EEEEEE">
                    <a:alpha val="40185"/>
                  </a:srgbClr>
                </a:gs>
                <a:gs pos="100000">
                  <a:srgbClr val="FBFBFB">
                    <a:alpha val="12540"/>
                  </a:srgbClr>
                </a:gs>
              </a:gsLst>
              <a:lin ang="0"/>
            </a:gradFill>
            <a:ln cap="sq">
              <a:noFill/>
              <a:prstDash val="solid"/>
              <a:miter/>
            </a:ln>
          </p:spPr>
        </p:sp>
        <p:sp>
          <p:nvSpPr>
            <p:cNvPr name="TextBox 6" id="6"/>
            <p:cNvSpPr txBox="true"/>
            <p:nvPr/>
          </p:nvSpPr>
          <p:spPr>
            <a:xfrm>
              <a:off x="0" y="-19050"/>
              <a:ext cx="286687" cy="4835643"/>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7" id="7"/>
          <p:cNvGrpSpPr/>
          <p:nvPr/>
        </p:nvGrpSpPr>
        <p:grpSpPr>
          <a:xfrm rot="0">
            <a:off x="1161882" y="2634292"/>
            <a:ext cx="4967909" cy="7431139"/>
            <a:chOff x="0" y="0"/>
            <a:chExt cx="1308421" cy="1957173"/>
          </a:xfrm>
        </p:grpSpPr>
        <p:sp>
          <p:nvSpPr>
            <p:cNvPr name="Freeform 8" id="8"/>
            <p:cNvSpPr/>
            <p:nvPr/>
          </p:nvSpPr>
          <p:spPr>
            <a:xfrm flipH="false" flipV="false" rot="0">
              <a:off x="0" y="0"/>
              <a:ext cx="1308421" cy="1957173"/>
            </a:xfrm>
            <a:custGeom>
              <a:avLst/>
              <a:gdLst/>
              <a:ahLst/>
              <a:cxnLst/>
              <a:rect r="r" b="b" t="t" l="l"/>
              <a:pathLst>
                <a:path h="1957173" w="1308421">
                  <a:moveTo>
                    <a:pt x="31168" y="0"/>
                  </a:moveTo>
                  <a:lnTo>
                    <a:pt x="1277253" y="0"/>
                  </a:lnTo>
                  <a:cubicBezTo>
                    <a:pt x="1285519" y="0"/>
                    <a:pt x="1293447" y="3284"/>
                    <a:pt x="1299292" y="9129"/>
                  </a:cubicBezTo>
                  <a:cubicBezTo>
                    <a:pt x="1305137" y="14974"/>
                    <a:pt x="1308421" y="22902"/>
                    <a:pt x="1308421" y="31168"/>
                  </a:cubicBezTo>
                  <a:lnTo>
                    <a:pt x="1308421" y="1926005"/>
                  </a:lnTo>
                  <a:cubicBezTo>
                    <a:pt x="1308421" y="1934271"/>
                    <a:pt x="1305137" y="1942199"/>
                    <a:pt x="1299292" y="1948044"/>
                  </a:cubicBezTo>
                  <a:cubicBezTo>
                    <a:pt x="1293447" y="1953889"/>
                    <a:pt x="1285519" y="1957173"/>
                    <a:pt x="1277253" y="1957173"/>
                  </a:cubicBezTo>
                  <a:lnTo>
                    <a:pt x="31168" y="1957173"/>
                  </a:lnTo>
                  <a:cubicBezTo>
                    <a:pt x="22902" y="1957173"/>
                    <a:pt x="14974" y="1953889"/>
                    <a:pt x="9129" y="1948044"/>
                  </a:cubicBezTo>
                  <a:cubicBezTo>
                    <a:pt x="3284" y="1942199"/>
                    <a:pt x="0" y="1934271"/>
                    <a:pt x="0" y="1926005"/>
                  </a:cubicBezTo>
                  <a:lnTo>
                    <a:pt x="0" y="31168"/>
                  </a:lnTo>
                  <a:cubicBezTo>
                    <a:pt x="0" y="22902"/>
                    <a:pt x="3284" y="14974"/>
                    <a:pt x="9129" y="9129"/>
                  </a:cubicBezTo>
                  <a:cubicBezTo>
                    <a:pt x="14974" y="3284"/>
                    <a:pt x="22902" y="0"/>
                    <a:pt x="31168" y="0"/>
                  </a:cubicBezTo>
                  <a:close/>
                </a:path>
              </a:pathLst>
            </a:custGeom>
            <a:solidFill>
              <a:srgbClr val="FFFFFF"/>
            </a:solidFill>
            <a:ln w="38100" cap="sq">
              <a:solidFill>
                <a:srgbClr val="363636"/>
              </a:solidFill>
              <a:prstDash val="solid"/>
              <a:miter/>
            </a:ln>
          </p:spPr>
        </p:sp>
        <p:sp>
          <p:nvSpPr>
            <p:cNvPr name="TextBox 9" id="9"/>
            <p:cNvSpPr txBox="true"/>
            <p:nvPr/>
          </p:nvSpPr>
          <p:spPr>
            <a:xfrm>
              <a:off x="0" y="-19050"/>
              <a:ext cx="1308421" cy="1976223"/>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2360844" y="2482559"/>
            <a:ext cx="157787" cy="156369"/>
            <a:chOff x="0" y="0"/>
            <a:chExt cx="320400" cy="317520"/>
          </a:xfrm>
        </p:grpSpPr>
        <p:sp>
          <p:nvSpPr>
            <p:cNvPr name="Freeform 11" id="11"/>
            <p:cNvSpPr/>
            <p:nvPr/>
          </p:nvSpPr>
          <p:spPr>
            <a:xfrm flipH="false" flipV="false" rot="0">
              <a:off x="0" y="0"/>
              <a:ext cx="320421" cy="329184"/>
            </a:xfrm>
            <a:custGeom>
              <a:avLst/>
              <a:gdLst/>
              <a:ahLst/>
              <a:cxnLst/>
              <a:rect r="r" b="b" t="t" l="l"/>
              <a:pathLst>
                <a:path h="329184" w="320421">
                  <a:moveTo>
                    <a:pt x="320421" y="329184"/>
                  </a:moveTo>
                  <a:lnTo>
                    <a:pt x="0" y="329184"/>
                  </a:lnTo>
                  <a:lnTo>
                    <a:pt x="0" y="158750"/>
                  </a:lnTo>
                  <a:cubicBezTo>
                    <a:pt x="0" y="70866"/>
                    <a:pt x="71501" y="0"/>
                    <a:pt x="160147" y="0"/>
                  </a:cubicBezTo>
                  <a:cubicBezTo>
                    <a:pt x="248793" y="0"/>
                    <a:pt x="320421" y="70866"/>
                    <a:pt x="320421" y="158750"/>
                  </a:cubicBezTo>
                  <a:lnTo>
                    <a:pt x="320421" y="329184"/>
                  </a:lnTo>
                  <a:close/>
                </a:path>
              </a:pathLst>
            </a:custGeom>
            <a:solidFill>
              <a:srgbClr val="040506"/>
            </a:solidFill>
          </p:spPr>
        </p:sp>
      </p:grpSp>
      <p:grpSp>
        <p:nvGrpSpPr>
          <p:cNvPr name="Group 12" id="12"/>
          <p:cNvGrpSpPr/>
          <p:nvPr/>
        </p:nvGrpSpPr>
        <p:grpSpPr>
          <a:xfrm rot="0">
            <a:off x="1457590" y="2482559"/>
            <a:ext cx="1047779" cy="1124013"/>
            <a:chOff x="0" y="0"/>
            <a:chExt cx="2127600" cy="2282400"/>
          </a:xfrm>
        </p:grpSpPr>
        <p:sp>
          <p:nvSpPr>
            <p:cNvPr name="Freeform 13" id="13"/>
            <p:cNvSpPr/>
            <p:nvPr/>
          </p:nvSpPr>
          <p:spPr>
            <a:xfrm flipH="false" flipV="false" rot="0">
              <a:off x="0" y="0"/>
              <a:ext cx="2136648" cy="2334387"/>
            </a:xfrm>
            <a:custGeom>
              <a:avLst/>
              <a:gdLst/>
              <a:ahLst/>
              <a:cxnLst/>
              <a:rect r="r" b="b" t="t" l="l"/>
              <a:pathLst>
                <a:path h="2334387" w="2136648">
                  <a:moveTo>
                    <a:pt x="1983994" y="0"/>
                  </a:moveTo>
                  <a:lnTo>
                    <a:pt x="144145" y="0"/>
                  </a:lnTo>
                  <a:cubicBezTo>
                    <a:pt x="64389" y="0"/>
                    <a:pt x="0" y="64262"/>
                    <a:pt x="0" y="143891"/>
                  </a:cubicBezTo>
                  <a:lnTo>
                    <a:pt x="0" y="2334387"/>
                  </a:lnTo>
                  <a:lnTo>
                    <a:pt x="991997" y="1949577"/>
                  </a:lnTo>
                  <a:lnTo>
                    <a:pt x="1983994" y="2334387"/>
                  </a:lnTo>
                  <a:lnTo>
                    <a:pt x="1983994" y="152400"/>
                  </a:lnTo>
                  <a:cubicBezTo>
                    <a:pt x="1983994" y="67945"/>
                    <a:pt x="2052574" y="0"/>
                    <a:pt x="2136648" y="0"/>
                  </a:cubicBezTo>
                  <a:lnTo>
                    <a:pt x="1983994" y="0"/>
                  </a:lnTo>
                  <a:close/>
                </a:path>
              </a:pathLst>
            </a:custGeom>
            <a:solidFill>
              <a:srgbClr val="363636"/>
            </a:solidFill>
          </p:spPr>
        </p:sp>
      </p:grpSp>
      <p:grpSp>
        <p:nvGrpSpPr>
          <p:cNvPr name="Group 14" id="14"/>
          <p:cNvGrpSpPr/>
          <p:nvPr/>
        </p:nvGrpSpPr>
        <p:grpSpPr>
          <a:xfrm rot="0">
            <a:off x="2518632" y="3606572"/>
            <a:ext cx="1720637" cy="1720637"/>
            <a:chOff x="0" y="0"/>
            <a:chExt cx="6350000" cy="6350000"/>
          </a:xfrm>
        </p:grpSpPr>
        <p:sp>
          <p:nvSpPr>
            <p:cNvPr name="Freeform 15" id="15"/>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3"/>
              <a:stretch>
                <a:fillRect l="-63016" t="0" r="-63016" b="0"/>
              </a:stretch>
            </a:blipFill>
          </p:spPr>
        </p:sp>
      </p:grpSp>
      <p:grpSp>
        <p:nvGrpSpPr>
          <p:cNvPr name="Group 16" id="16"/>
          <p:cNvGrpSpPr/>
          <p:nvPr/>
        </p:nvGrpSpPr>
        <p:grpSpPr>
          <a:xfrm rot="0">
            <a:off x="6844166" y="2560743"/>
            <a:ext cx="5170386" cy="7504688"/>
            <a:chOff x="0" y="0"/>
            <a:chExt cx="1361748" cy="1976543"/>
          </a:xfrm>
        </p:grpSpPr>
        <p:sp>
          <p:nvSpPr>
            <p:cNvPr name="Freeform 17" id="17"/>
            <p:cNvSpPr/>
            <p:nvPr/>
          </p:nvSpPr>
          <p:spPr>
            <a:xfrm flipH="false" flipV="false" rot="0">
              <a:off x="0" y="0"/>
              <a:ext cx="1361748" cy="1976544"/>
            </a:xfrm>
            <a:custGeom>
              <a:avLst/>
              <a:gdLst/>
              <a:ahLst/>
              <a:cxnLst/>
              <a:rect r="r" b="b" t="t" l="l"/>
              <a:pathLst>
                <a:path h="1976544" w="1361748">
                  <a:moveTo>
                    <a:pt x="29947" y="0"/>
                  </a:moveTo>
                  <a:lnTo>
                    <a:pt x="1331800" y="0"/>
                  </a:lnTo>
                  <a:cubicBezTo>
                    <a:pt x="1339743" y="0"/>
                    <a:pt x="1347360" y="3155"/>
                    <a:pt x="1352976" y="8771"/>
                  </a:cubicBezTo>
                  <a:cubicBezTo>
                    <a:pt x="1358593" y="14388"/>
                    <a:pt x="1361748" y="22005"/>
                    <a:pt x="1361748" y="29947"/>
                  </a:cubicBezTo>
                  <a:lnTo>
                    <a:pt x="1361748" y="1946596"/>
                  </a:lnTo>
                  <a:cubicBezTo>
                    <a:pt x="1361748" y="1963136"/>
                    <a:pt x="1348340" y="1976544"/>
                    <a:pt x="1331800" y="1976544"/>
                  </a:cubicBezTo>
                  <a:lnTo>
                    <a:pt x="29947" y="1976544"/>
                  </a:lnTo>
                  <a:cubicBezTo>
                    <a:pt x="13408" y="1976544"/>
                    <a:pt x="0" y="1963136"/>
                    <a:pt x="0" y="1946596"/>
                  </a:cubicBezTo>
                  <a:lnTo>
                    <a:pt x="0" y="29947"/>
                  </a:lnTo>
                  <a:cubicBezTo>
                    <a:pt x="0" y="13408"/>
                    <a:pt x="13408" y="0"/>
                    <a:pt x="29947" y="0"/>
                  </a:cubicBezTo>
                  <a:close/>
                </a:path>
              </a:pathLst>
            </a:custGeom>
            <a:solidFill>
              <a:srgbClr val="FFFFFF"/>
            </a:solidFill>
            <a:ln w="38100" cap="sq">
              <a:solidFill>
                <a:srgbClr val="363636"/>
              </a:solidFill>
              <a:prstDash val="solid"/>
              <a:miter/>
            </a:ln>
          </p:spPr>
        </p:sp>
        <p:sp>
          <p:nvSpPr>
            <p:cNvPr name="TextBox 18" id="18"/>
            <p:cNvSpPr txBox="true"/>
            <p:nvPr/>
          </p:nvSpPr>
          <p:spPr>
            <a:xfrm>
              <a:off x="0" y="-19050"/>
              <a:ext cx="1361748" cy="1995593"/>
            </a:xfrm>
            <a:prstGeom prst="rect">
              <a:avLst/>
            </a:prstGeom>
          </p:spPr>
          <p:txBody>
            <a:bodyPr anchor="ctr" rtlCol="false" tIns="50800" lIns="50800" bIns="50800" rIns="50800"/>
            <a:lstStyle/>
            <a:p>
              <a:pPr algn="ctr">
                <a:lnSpc>
                  <a:spcPts val="2859"/>
                </a:lnSpc>
              </a:pPr>
            </a:p>
          </p:txBody>
        </p:sp>
      </p:grpSp>
      <p:grpSp>
        <p:nvGrpSpPr>
          <p:cNvPr name="Group 19" id="19"/>
          <p:cNvGrpSpPr/>
          <p:nvPr/>
        </p:nvGrpSpPr>
        <p:grpSpPr>
          <a:xfrm rot="0">
            <a:off x="8058780" y="2404374"/>
            <a:ext cx="157787" cy="156369"/>
            <a:chOff x="0" y="0"/>
            <a:chExt cx="320400" cy="317520"/>
          </a:xfrm>
        </p:grpSpPr>
        <p:sp>
          <p:nvSpPr>
            <p:cNvPr name="Freeform 20" id="20"/>
            <p:cNvSpPr/>
            <p:nvPr/>
          </p:nvSpPr>
          <p:spPr>
            <a:xfrm flipH="false" flipV="false" rot="0">
              <a:off x="0" y="0"/>
              <a:ext cx="320421" cy="329184"/>
            </a:xfrm>
            <a:custGeom>
              <a:avLst/>
              <a:gdLst/>
              <a:ahLst/>
              <a:cxnLst/>
              <a:rect r="r" b="b" t="t" l="l"/>
              <a:pathLst>
                <a:path h="329184" w="320421">
                  <a:moveTo>
                    <a:pt x="320421" y="329184"/>
                  </a:moveTo>
                  <a:lnTo>
                    <a:pt x="0" y="329184"/>
                  </a:lnTo>
                  <a:lnTo>
                    <a:pt x="0" y="158750"/>
                  </a:lnTo>
                  <a:cubicBezTo>
                    <a:pt x="0" y="70866"/>
                    <a:pt x="71501" y="0"/>
                    <a:pt x="160147" y="0"/>
                  </a:cubicBezTo>
                  <a:cubicBezTo>
                    <a:pt x="248793" y="0"/>
                    <a:pt x="320421" y="70866"/>
                    <a:pt x="320421" y="158750"/>
                  </a:cubicBezTo>
                  <a:lnTo>
                    <a:pt x="320421" y="329184"/>
                  </a:lnTo>
                  <a:close/>
                </a:path>
              </a:pathLst>
            </a:custGeom>
            <a:solidFill>
              <a:srgbClr val="040506"/>
            </a:solidFill>
          </p:spPr>
        </p:sp>
      </p:grpSp>
      <p:grpSp>
        <p:nvGrpSpPr>
          <p:cNvPr name="Group 21" id="21"/>
          <p:cNvGrpSpPr/>
          <p:nvPr/>
        </p:nvGrpSpPr>
        <p:grpSpPr>
          <a:xfrm rot="0">
            <a:off x="7086172" y="2404374"/>
            <a:ext cx="1047779" cy="1124013"/>
            <a:chOff x="0" y="0"/>
            <a:chExt cx="2127600" cy="2282400"/>
          </a:xfrm>
        </p:grpSpPr>
        <p:sp>
          <p:nvSpPr>
            <p:cNvPr name="Freeform 22" id="22"/>
            <p:cNvSpPr/>
            <p:nvPr/>
          </p:nvSpPr>
          <p:spPr>
            <a:xfrm flipH="false" flipV="false" rot="0">
              <a:off x="0" y="0"/>
              <a:ext cx="2136648" cy="2334387"/>
            </a:xfrm>
            <a:custGeom>
              <a:avLst/>
              <a:gdLst/>
              <a:ahLst/>
              <a:cxnLst/>
              <a:rect r="r" b="b" t="t" l="l"/>
              <a:pathLst>
                <a:path h="2334387" w="2136648">
                  <a:moveTo>
                    <a:pt x="1983994" y="0"/>
                  </a:moveTo>
                  <a:lnTo>
                    <a:pt x="144145" y="0"/>
                  </a:lnTo>
                  <a:cubicBezTo>
                    <a:pt x="64389" y="0"/>
                    <a:pt x="0" y="64262"/>
                    <a:pt x="0" y="143891"/>
                  </a:cubicBezTo>
                  <a:lnTo>
                    <a:pt x="0" y="2334387"/>
                  </a:lnTo>
                  <a:lnTo>
                    <a:pt x="991997" y="1949577"/>
                  </a:lnTo>
                  <a:lnTo>
                    <a:pt x="1983994" y="2334387"/>
                  </a:lnTo>
                  <a:lnTo>
                    <a:pt x="1983994" y="152400"/>
                  </a:lnTo>
                  <a:cubicBezTo>
                    <a:pt x="1983994" y="67945"/>
                    <a:pt x="2052574" y="0"/>
                    <a:pt x="2136648" y="0"/>
                  </a:cubicBezTo>
                  <a:lnTo>
                    <a:pt x="1983994" y="0"/>
                  </a:lnTo>
                  <a:close/>
                </a:path>
              </a:pathLst>
            </a:custGeom>
            <a:solidFill>
              <a:srgbClr val="363636"/>
            </a:solidFill>
          </p:spPr>
        </p:sp>
      </p:grpSp>
      <p:grpSp>
        <p:nvGrpSpPr>
          <p:cNvPr name="Group 23" id="23"/>
          <p:cNvGrpSpPr/>
          <p:nvPr/>
        </p:nvGrpSpPr>
        <p:grpSpPr>
          <a:xfrm rot="0">
            <a:off x="8316212" y="3528388"/>
            <a:ext cx="1695116" cy="1695116"/>
            <a:chOff x="0" y="0"/>
            <a:chExt cx="6350000" cy="6350000"/>
          </a:xfrm>
        </p:grpSpPr>
        <p:sp>
          <p:nvSpPr>
            <p:cNvPr name="Freeform 24" id="24"/>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4"/>
              <a:stretch>
                <a:fillRect l="-24931" t="0" r="-24931" b="0"/>
              </a:stretch>
            </a:blipFill>
          </p:spPr>
        </p:sp>
      </p:grpSp>
      <p:grpSp>
        <p:nvGrpSpPr>
          <p:cNvPr name="Group 25" id="25"/>
          <p:cNvGrpSpPr/>
          <p:nvPr/>
        </p:nvGrpSpPr>
        <p:grpSpPr>
          <a:xfrm rot="0">
            <a:off x="12709877" y="2482559"/>
            <a:ext cx="5014105" cy="7582873"/>
            <a:chOff x="0" y="0"/>
            <a:chExt cx="1320587" cy="1997135"/>
          </a:xfrm>
        </p:grpSpPr>
        <p:sp>
          <p:nvSpPr>
            <p:cNvPr name="Freeform 26" id="26"/>
            <p:cNvSpPr/>
            <p:nvPr/>
          </p:nvSpPr>
          <p:spPr>
            <a:xfrm flipH="false" flipV="false" rot="0">
              <a:off x="0" y="0"/>
              <a:ext cx="1320587" cy="1997135"/>
            </a:xfrm>
            <a:custGeom>
              <a:avLst/>
              <a:gdLst/>
              <a:ahLst/>
              <a:cxnLst/>
              <a:rect r="r" b="b" t="t" l="l"/>
              <a:pathLst>
                <a:path h="1997135" w="1320587">
                  <a:moveTo>
                    <a:pt x="30881" y="0"/>
                  </a:moveTo>
                  <a:lnTo>
                    <a:pt x="1289707" y="0"/>
                  </a:lnTo>
                  <a:cubicBezTo>
                    <a:pt x="1297897" y="0"/>
                    <a:pt x="1305751" y="3253"/>
                    <a:pt x="1311543" y="9045"/>
                  </a:cubicBezTo>
                  <a:cubicBezTo>
                    <a:pt x="1317334" y="14836"/>
                    <a:pt x="1320587" y="22691"/>
                    <a:pt x="1320587" y="30881"/>
                  </a:cubicBezTo>
                  <a:lnTo>
                    <a:pt x="1320587" y="1966255"/>
                  </a:lnTo>
                  <a:cubicBezTo>
                    <a:pt x="1320587" y="1983310"/>
                    <a:pt x="1306762" y="1997135"/>
                    <a:pt x="1289707" y="1997135"/>
                  </a:cubicBezTo>
                  <a:lnTo>
                    <a:pt x="30881" y="1997135"/>
                  </a:lnTo>
                  <a:cubicBezTo>
                    <a:pt x="22691" y="1997135"/>
                    <a:pt x="14836" y="1993882"/>
                    <a:pt x="9045" y="1988090"/>
                  </a:cubicBezTo>
                  <a:cubicBezTo>
                    <a:pt x="3253" y="1982299"/>
                    <a:pt x="0" y="1974445"/>
                    <a:pt x="0" y="1966255"/>
                  </a:cubicBezTo>
                  <a:lnTo>
                    <a:pt x="0" y="30881"/>
                  </a:lnTo>
                  <a:cubicBezTo>
                    <a:pt x="0" y="22691"/>
                    <a:pt x="3253" y="14836"/>
                    <a:pt x="9045" y="9045"/>
                  </a:cubicBezTo>
                  <a:cubicBezTo>
                    <a:pt x="14836" y="3253"/>
                    <a:pt x="22691" y="0"/>
                    <a:pt x="30881" y="0"/>
                  </a:cubicBezTo>
                  <a:close/>
                </a:path>
              </a:pathLst>
            </a:custGeom>
            <a:solidFill>
              <a:srgbClr val="FFFFFF"/>
            </a:solidFill>
            <a:ln w="38100" cap="sq">
              <a:solidFill>
                <a:srgbClr val="363636"/>
              </a:solidFill>
              <a:prstDash val="solid"/>
              <a:miter/>
            </a:ln>
          </p:spPr>
        </p:sp>
        <p:sp>
          <p:nvSpPr>
            <p:cNvPr name="TextBox 27" id="27"/>
            <p:cNvSpPr txBox="true"/>
            <p:nvPr/>
          </p:nvSpPr>
          <p:spPr>
            <a:xfrm>
              <a:off x="0" y="-19050"/>
              <a:ext cx="1320587" cy="2016185"/>
            </a:xfrm>
            <a:prstGeom prst="rect">
              <a:avLst/>
            </a:prstGeom>
          </p:spPr>
          <p:txBody>
            <a:bodyPr anchor="ctr" rtlCol="false" tIns="50800" lIns="50800" bIns="50800" rIns="50800"/>
            <a:lstStyle/>
            <a:p>
              <a:pPr algn="ctr">
                <a:lnSpc>
                  <a:spcPts val="2859"/>
                </a:lnSpc>
              </a:pPr>
            </a:p>
          </p:txBody>
        </p:sp>
      </p:grpSp>
      <p:grpSp>
        <p:nvGrpSpPr>
          <p:cNvPr name="Group 28" id="28"/>
          <p:cNvGrpSpPr/>
          <p:nvPr/>
        </p:nvGrpSpPr>
        <p:grpSpPr>
          <a:xfrm rot="0">
            <a:off x="14038798" y="2326190"/>
            <a:ext cx="157787" cy="156369"/>
            <a:chOff x="0" y="0"/>
            <a:chExt cx="320400" cy="317520"/>
          </a:xfrm>
        </p:grpSpPr>
        <p:sp>
          <p:nvSpPr>
            <p:cNvPr name="Freeform 29" id="29"/>
            <p:cNvSpPr/>
            <p:nvPr/>
          </p:nvSpPr>
          <p:spPr>
            <a:xfrm flipH="false" flipV="false" rot="0">
              <a:off x="0" y="0"/>
              <a:ext cx="320421" cy="329184"/>
            </a:xfrm>
            <a:custGeom>
              <a:avLst/>
              <a:gdLst/>
              <a:ahLst/>
              <a:cxnLst/>
              <a:rect r="r" b="b" t="t" l="l"/>
              <a:pathLst>
                <a:path h="329184" w="320421">
                  <a:moveTo>
                    <a:pt x="320421" y="329184"/>
                  </a:moveTo>
                  <a:lnTo>
                    <a:pt x="0" y="329184"/>
                  </a:lnTo>
                  <a:lnTo>
                    <a:pt x="0" y="158750"/>
                  </a:lnTo>
                  <a:cubicBezTo>
                    <a:pt x="0" y="70866"/>
                    <a:pt x="71501" y="0"/>
                    <a:pt x="160147" y="0"/>
                  </a:cubicBezTo>
                  <a:cubicBezTo>
                    <a:pt x="248793" y="0"/>
                    <a:pt x="320421" y="70866"/>
                    <a:pt x="320421" y="158750"/>
                  </a:cubicBezTo>
                  <a:lnTo>
                    <a:pt x="320421" y="329184"/>
                  </a:lnTo>
                  <a:close/>
                </a:path>
              </a:pathLst>
            </a:custGeom>
            <a:solidFill>
              <a:srgbClr val="040506"/>
            </a:solidFill>
          </p:spPr>
        </p:sp>
      </p:grpSp>
      <p:grpSp>
        <p:nvGrpSpPr>
          <p:cNvPr name="Group 30" id="30"/>
          <p:cNvGrpSpPr/>
          <p:nvPr/>
        </p:nvGrpSpPr>
        <p:grpSpPr>
          <a:xfrm rot="0">
            <a:off x="13069913" y="2326190"/>
            <a:ext cx="1047779" cy="1124013"/>
            <a:chOff x="0" y="0"/>
            <a:chExt cx="2127600" cy="2282400"/>
          </a:xfrm>
        </p:grpSpPr>
        <p:sp>
          <p:nvSpPr>
            <p:cNvPr name="Freeform 31" id="31"/>
            <p:cNvSpPr/>
            <p:nvPr/>
          </p:nvSpPr>
          <p:spPr>
            <a:xfrm flipH="false" flipV="false" rot="0">
              <a:off x="0" y="0"/>
              <a:ext cx="2136648" cy="2334387"/>
            </a:xfrm>
            <a:custGeom>
              <a:avLst/>
              <a:gdLst/>
              <a:ahLst/>
              <a:cxnLst/>
              <a:rect r="r" b="b" t="t" l="l"/>
              <a:pathLst>
                <a:path h="2334387" w="2136648">
                  <a:moveTo>
                    <a:pt x="1983994" y="0"/>
                  </a:moveTo>
                  <a:lnTo>
                    <a:pt x="144145" y="0"/>
                  </a:lnTo>
                  <a:cubicBezTo>
                    <a:pt x="64389" y="0"/>
                    <a:pt x="0" y="64262"/>
                    <a:pt x="0" y="143891"/>
                  </a:cubicBezTo>
                  <a:lnTo>
                    <a:pt x="0" y="2334387"/>
                  </a:lnTo>
                  <a:lnTo>
                    <a:pt x="991997" y="1949577"/>
                  </a:lnTo>
                  <a:lnTo>
                    <a:pt x="1983994" y="2334387"/>
                  </a:lnTo>
                  <a:lnTo>
                    <a:pt x="1983994" y="152400"/>
                  </a:lnTo>
                  <a:cubicBezTo>
                    <a:pt x="1983994" y="67945"/>
                    <a:pt x="2052574" y="0"/>
                    <a:pt x="2136648" y="0"/>
                  </a:cubicBezTo>
                  <a:lnTo>
                    <a:pt x="1983994" y="0"/>
                  </a:lnTo>
                  <a:close/>
                </a:path>
              </a:pathLst>
            </a:custGeom>
            <a:solidFill>
              <a:srgbClr val="363636"/>
            </a:solidFill>
          </p:spPr>
        </p:sp>
      </p:grpSp>
      <p:grpSp>
        <p:nvGrpSpPr>
          <p:cNvPr name="Group 32" id="32"/>
          <p:cNvGrpSpPr/>
          <p:nvPr/>
        </p:nvGrpSpPr>
        <p:grpSpPr>
          <a:xfrm rot="0">
            <a:off x="14553910" y="3528388"/>
            <a:ext cx="1693297" cy="1693297"/>
            <a:chOff x="0" y="0"/>
            <a:chExt cx="6350000" cy="6350000"/>
          </a:xfrm>
        </p:grpSpPr>
        <p:sp>
          <p:nvSpPr>
            <p:cNvPr name="Freeform 33" id="33"/>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lnTo>
                    <a:pt x="6350000" y="5956300"/>
                  </a:lnTo>
                  <a:cubicBezTo>
                    <a:pt x="6350000" y="6174740"/>
                    <a:pt x="6173470" y="6351270"/>
                    <a:pt x="5955030" y="6351270"/>
                  </a:cubicBezTo>
                  <a:lnTo>
                    <a:pt x="394970" y="6351270"/>
                  </a:lnTo>
                  <a:cubicBezTo>
                    <a:pt x="176530" y="6350000"/>
                    <a:pt x="0" y="6173470"/>
                    <a:pt x="0" y="5955030"/>
                  </a:cubicBezTo>
                  <a:close/>
                </a:path>
              </a:pathLst>
            </a:custGeom>
            <a:blipFill>
              <a:blip r:embed="rId5"/>
              <a:stretch>
                <a:fillRect l="-50020" t="0" r="-50020" b="0"/>
              </a:stretch>
            </a:blipFill>
          </p:spPr>
        </p:sp>
      </p:grpSp>
      <p:sp>
        <p:nvSpPr>
          <p:cNvPr name="TextBox 34" id="34"/>
          <p:cNvSpPr txBox="true"/>
          <p:nvPr/>
        </p:nvSpPr>
        <p:spPr>
          <a:xfrm rot="0">
            <a:off x="3211520" y="2784367"/>
            <a:ext cx="2745392" cy="358174"/>
          </a:xfrm>
          <a:prstGeom prst="rect">
            <a:avLst/>
          </a:prstGeom>
        </p:spPr>
        <p:txBody>
          <a:bodyPr anchor="t" rtlCol="false" tIns="0" lIns="0" bIns="0" rIns="0">
            <a:spAutoFit/>
          </a:bodyPr>
          <a:lstStyle/>
          <a:p>
            <a:pPr algn="l" marL="0" indent="0" lvl="1">
              <a:lnSpc>
                <a:spcPts val="2992"/>
              </a:lnSpc>
              <a:spcBef>
                <a:spcPct val="0"/>
              </a:spcBef>
            </a:pPr>
            <a:r>
              <a:rPr lang="en-US" sz="2168" spc="212">
                <a:solidFill>
                  <a:srgbClr val="000000"/>
                </a:solidFill>
                <a:latin typeface="Montserrat Classic Bold"/>
              </a:rPr>
              <a:t>CHALLENGE 1</a:t>
            </a:r>
          </a:p>
        </p:txBody>
      </p:sp>
      <p:sp>
        <p:nvSpPr>
          <p:cNvPr name="TextBox 35" id="35"/>
          <p:cNvSpPr txBox="true"/>
          <p:nvPr/>
        </p:nvSpPr>
        <p:spPr>
          <a:xfrm rot="0">
            <a:off x="8316212" y="2784367"/>
            <a:ext cx="2745392" cy="358174"/>
          </a:xfrm>
          <a:prstGeom prst="rect">
            <a:avLst/>
          </a:prstGeom>
        </p:spPr>
        <p:txBody>
          <a:bodyPr anchor="t" rtlCol="false" tIns="0" lIns="0" bIns="0" rIns="0">
            <a:spAutoFit/>
          </a:bodyPr>
          <a:lstStyle/>
          <a:p>
            <a:pPr algn="l" marL="0" indent="0" lvl="1">
              <a:lnSpc>
                <a:spcPts val="2992"/>
              </a:lnSpc>
              <a:spcBef>
                <a:spcPct val="0"/>
              </a:spcBef>
            </a:pPr>
            <a:r>
              <a:rPr lang="en-US" sz="2168" spc="212">
                <a:solidFill>
                  <a:srgbClr val="000000"/>
                </a:solidFill>
                <a:latin typeface="Montserrat Classic Bold"/>
              </a:rPr>
              <a:t>CHALLENGE 2</a:t>
            </a:r>
          </a:p>
        </p:txBody>
      </p:sp>
      <p:sp>
        <p:nvSpPr>
          <p:cNvPr name="TextBox 36" id="36"/>
          <p:cNvSpPr txBox="true"/>
          <p:nvPr/>
        </p:nvSpPr>
        <p:spPr>
          <a:xfrm rot="0">
            <a:off x="14513908" y="2784367"/>
            <a:ext cx="2745392" cy="358174"/>
          </a:xfrm>
          <a:prstGeom prst="rect">
            <a:avLst/>
          </a:prstGeom>
        </p:spPr>
        <p:txBody>
          <a:bodyPr anchor="t" rtlCol="false" tIns="0" lIns="0" bIns="0" rIns="0">
            <a:spAutoFit/>
          </a:bodyPr>
          <a:lstStyle/>
          <a:p>
            <a:pPr algn="l" marL="0" indent="0" lvl="1">
              <a:lnSpc>
                <a:spcPts val="2992"/>
              </a:lnSpc>
              <a:spcBef>
                <a:spcPct val="0"/>
              </a:spcBef>
            </a:pPr>
            <a:r>
              <a:rPr lang="en-US" sz="2168" spc="212">
                <a:solidFill>
                  <a:srgbClr val="000000"/>
                </a:solidFill>
                <a:latin typeface="Montserrat Classic Bold"/>
              </a:rPr>
              <a:t>CHALLENGE 3</a:t>
            </a:r>
          </a:p>
        </p:txBody>
      </p:sp>
      <p:sp>
        <p:nvSpPr>
          <p:cNvPr name="TextBox 37" id="37"/>
          <p:cNvSpPr txBox="true"/>
          <p:nvPr/>
        </p:nvSpPr>
        <p:spPr>
          <a:xfrm rot="0">
            <a:off x="1471978" y="5546284"/>
            <a:ext cx="4484934" cy="3972231"/>
          </a:xfrm>
          <a:prstGeom prst="rect">
            <a:avLst/>
          </a:prstGeom>
        </p:spPr>
        <p:txBody>
          <a:bodyPr anchor="t" rtlCol="false" tIns="0" lIns="0" bIns="0" rIns="0">
            <a:spAutoFit/>
          </a:bodyPr>
          <a:lstStyle/>
          <a:p>
            <a:pPr>
              <a:lnSpc>
                <a:spcPts val="2856"/>
              </a:lnSpc>
            </a:pPr>
            <a:r>
              <a:rPr lang="en-US" sz="2069" spc="202">
                <a:solidFill>
                  <a:srgbClr val="000000"/>
                </a:solidFill>
                <a:latin typeface="Lexend Deca"/>
              </a:rPr>
              <a:t>Data</a:t>
            </a:r>
            <a:r>
              <a:rPr lang="en-US" sz="2069" spc="202">
                <a:solidFill>
                  <a:srgbClr val="000000"/>
                </a:solidFill>
                <a:latin typeface="Lexend Deca"/>
              </a:rPr>
              <a:t> Quality and Reliability:</a:t>
            </a:r>
          </a:p>
          <a:p>
            <a:pPr marL="446900" indent="-223450" lvl="1">
              <a:lnSpc>
                <a:spcPts val="2856"/>
              </a:lnSpc>
              <a:buFont typeface="Arial"/>
              <a:buChar char="•"/>
            </a:pPr>
            <a:r>
              <a:rPr lang="en-US" sz="2069" spc="202">
                <a:solidFill>
                  <a:srgbClr val="000000"/>
                </a:solidFill>
                <a:latin typeface="Lexend Deca"/>
              </a:rPr>
              <a:t>The challenge lies in sourcing accurate and reliable data for training AI models. Noisy or incomplete data can lead to suboptimal predictions, emphasizing the need for rigorous data cleaning and validation processes.</a:t>
            </a:r>
          </a:p>
          <a:p>
            <a:pPr>
              <a:lnSpc>
                <a:spcPts val="2856"/>
              </a:lnSpc>
            </a:pPr>
          </a:p>
        </p:txBody>
      </p:sp>
      <p:sp>
        <p:nvSpPr>
          <p:cNvPr name="TextBox 38" id="38"/>
          <p:cNvSpPr txBox="true"/>
          <p:nvPr/>
        </p:nvSpPr>
        <p:spPr>
          <a:xfrm rot="0">
            <a:off x="7245717" y="5461628"/>
            <a:ext cx="4367284" cy="4449723"/>
          </a:xfrm>
          <a:prstGeom prst="rect">
            <a:avLst/>
          </a:prstGeom>
        </p:spPr>
        <p:txBody>
          <a:bodyPr anchor="t" rtlCol="false" tIns="0" lIns="0" bIns="0" rIns="0">
            <a:spAutoFit/>
          </a:bodyPr>
          <a:lstStyle/>
          <a:p>
            <a:pPr algn="ctr">
              <a:lnSpc>
                <a:spcPts val="2766"/>
              </a:lnSpc>
              <a:spcBef>
                <a:spcPct val="0"/>
              </a:spcBef>
            </a:pPr>
            <a:r>
              <a:rPr lang="en-US" sz="2128">
                <a:solidFill>
                  <a:srgbClr val="000000"/>
                </a:solidFill>
                <a:latin typeface="Lexend Deca"/>
              </a:rPr>
              <a:t>Market Dynamics and Non-linearity:</a:t>
            </a:r>
          </a:p>
          <a:p>
            <a:pPr algn="ctr">
              <a:lnSpc>
                <a:spcPts val="2766"/>
              </a:lnSpc>
              <a:spcBef>
                <a:spcPct val="0"/>
              </a:spcBef>
            </a:pPr>
          </a:p>
          <a:p>
            <a:pPr marL="459459" indent="-229729" lvl="1">
              <a:lnSpc>
                <a:spcPts val="2766"/>
              </a:lnSpc>
              <a:buFont typeface="Arial"/>
              <a:buChar char="•"/>
            </a:pPr>
            <a:r>
              <a:rPr lang="en-US" sz="2128">
                <a:solidFill>
                  <a:srgbClr val="000000"/>
                </a:solidFill>
                <a:latin typeface="Lexend Deca"/>
              </a:rPr>
              <a:t>Stock markets exhibit complex and non-linear behavior, posing challenges for traditional AI models. Adapting to dynamic market conditions and capturing intricate patterns require advanced algorithms capable of handling the inherent complexity.</a:t>
            </a:r>
          </a:p>
        </p:txBody>
      </p:sp>
      <p:sp>
        <p:nvSpPr>
          <p:cNvPr name="TextBox 39" id="39"/>
          <p:cNvSpPr txBox="true"/>
          <p:nvPr/>
        </p:nvSpPr>
        <p:spPr>
          <a:xfrm rot="0">
            <a:off x="13381372" y="5341852"/>
            <a:ext cx="4134814" cy="4395125"/>
          </a:xfrm>
          <a:prstGeom prst="rect">
            <a:avLst/>
          </a:prstGeom>
        </p:spPr>
        <p:txBody>
          <a:bodyPr anchor="t" rtlCol="false" tIns="0" lIns="0" bIns="0" rIns="0">
            <a:spAutoFit/>
          </a:bodyPr>
          <a:lstStyle/>
          <a:p>
            <a:pPr algn="ctr">
              <a:lnSpc>
                <a:spcPts val="2505"/>
              </a:lnSpc>
              <a:spcBef>
                <a:spcPct val="0"/>
              </a:spcBef>
            </a:pPr>
            <a:r>
              <a:rPr lang="en-US" sz="1927">
                <a:solidFill>
                  <a:srgbClr val="000000"/>
                </a:solidFill>
                <a:latin typeface="Lexend Deca"/>
              </a:rPr>
              <a:t>Interpretability and Explainability:</a:t>
            </a:r>
          </a:p>
          <a:p>
            <a:pPr algn="ctr">
              <a:lnSpc>
                <a:spcPts val="2505"/>
              </a:lnSpc>
              <a:spcBef>
                <a:spcPct val="0"/>
              </a:spcBef>
            </a:pPr>
          </a:p>
          <a:p>
            <a:pPr marL="416081" indent="-208040" lvl="1">
              <a:lnSpc>
                <a:spcPts val="2505"/>
              </a:lnSpc>
              <a:buFont typeface="Arial"/>
              <a:buChar char="•"/>
            </a:pPr>
            <a:r>
              <a:rPr lang="en-US" sz="1927">
                <a:solidFill>
                  <a:srgbClr val="000000"/>
                </a:solidFill>
                <a:latin typeface="Lexend Deca"/>
              </a:rPr>
              <a:t>As AI models become more sophisticated, ensuring transparency and interpretability is crucial. The lack of understanding behind model decisions can impede user trust. Developing models that offer clear explanations for their predictions is an ongoing consideration in the application of AI to stock market prediction.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DAF4VeFLCRM</dc:identifier>
  <dcterms:modified xsi:type="dcterms:W3CDTF">2011-08-01T06:04:30Z</dcterms:modified>
  <cp:revision>1</cp:revision>
  <dc:title>Grey Modern Professional Business Project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2282749</vt:lpwstr>
  </property>
  <property fmtid="{D5CDD505-2E9C-101B-9397-08002B2CF9AE}" name="NXPowerLiteSettings" pid="3">
    <vt:lpwstr>F7000400038000</vt:lpwstr>
  </property>
  <property fmtid="{D5CDD505-2E9C-101B-9397-08002B2CF9AE}" name="NXPowerLiteVersion" pid="4">
    <vt:lpwstr>S10.0.0</vt:lpwstr>
  </property>
</Properties>
</file>