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49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2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6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78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37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28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163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16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5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702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C259-8A2B-40E9-9404-05622CBACD2D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34501-A477-4FDC-9932-62387A6BD4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5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600" y="6447790"/>
            <a:ext cx="288290" cy="410210"/>
          </a:xfr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9797CF-1496-406C-AE0B-49DB4E0DBB44}"/>
              </a:ext>
            </a:extLst>
          </p:cNvPr>
          <p:cNvGrpSpPr/>
          <p:nvPr/>
        </p:nvGrpSpPr>
        <p:grpSpPr>
          <a:xfrm>
            <a:off x="830852" y="868499"/>
            <a:ext cx="9431548" cy="1744638"/>
            <a:chOff x="1327472" y="1786864"/>
            <a:chExt cx="9431548" cy="174463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FEDEB36-4AD0-41A3-936F-03EC2862AC8B}"/>
                </a:ext>
              </a:extLst>
            </p:cNvPr>
            <p:cNvSpPr/>
            <p:nvPr/>
          </p:nvSpPr>
          <p:spPr>
            <a:xfrm>
              <a:off x="3285625" y="1786864"/>
              <a:ext cx="2363954" cy="455648"/>
            </a:xfrm>
            <a:prstGeom prst="roundRect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Calibri" panose="020F0502020204030204"/>
                </a:rPr>
                <a:t>WHO AM I</a:t>
              </a:r>
              <a:endParaRPr lang="en-US" dirty="0">
                <a:solidFill>
                  <a:schemeClr val="bg1"/>
                </a:solidFill>
                <a:latin typeface="Calibri" panose="020F0502020204030204"/>
              </a:endParaRPr>
            </a:p>
          </p:txBody>
        </p:sp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10DF4527-80BA-424E-935C-716B182FC800}"/>
                </a:ext>
              </a:extLst>
            </p:cNvPr>
            <p:cNvSpPr/>
            <p:nvPr/>
          </p:nvSpPr>
          <p:spPr>
            <a:xfrm>
              <a:off x="6836064" y="3130624"/>
              <a:ext cx="2643642" cy="400878"/>
            </a:xfrm>
            <a:prstGeom prst="roundRect">
              <a:avLst>
                <a:gd name="adj" fmla="val 5000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latin typeface="Bosch Office Sans" pitchFamily="2" charset="0"/>
                </a:rPr>
                <a:t>Group Lead &amp; Program Manager</a:t>
              </a:r>
              <a:endParaRPr lang="en-US" sz="1000" dirty="0" smtClean="0">
                <a:latin typeface="Bosch Office Sans" pitchFamily="2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68D1BC-20A2-4071-9198-6680F3CEFDC8}"/>
                </a:ext>
              </a:extLst>
            </p:cNvPr>
            <p:cNvGrpSpPr/>
            <p:nvPr/>
          </p:nvGrpSpPr>
          <p:grpSpPr>
            <a:xfrm>
              <a:off x="1327472" y="2398515"/>
              <a:ext cx="3471431" cy="782584"/>
              <a:chOff x="6634839" y="158401"/>
              <a:chExt cx="3397956" cy="7825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A617A-DEF5-4F5F-AD98-0DA4A04C1E06}"/>
                  </a:ext>
                </a:extLst>
              </p:cNvPr>
              <p:cNvSpPr txBox="1"/>
              <p:nvPr/>
            </p:nvSpPr>
            <p:spPr>
              <a:xfrm>
                <a:off x="7301640" y="479320"/>
                <a:ext cx="27311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latin typeface="Georgia Pro Light" panose="02040302050405020303" pitchFamily="18" charset="0"/>
                  </a:rPr>
                  <a:t>Friendly husband &amp; naughty daughter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smtClean="0">
                    <a:latin typeface="Georgia Pro Light" panose="02040302050405020303" pitchFamily="18" charset="0"/>
                  </a:rPr>
                  <a:t>Love Driving</a:t>
                </a:r>
                <a:r>
                  <a:rPr lang="en-US" sz="1200" dirty="0" smtClean="0">
                    <a:latin typeface="Georgia Pro Light" panose="02040302050405020303" pitchFamily="18" charset="0"/>
                  </a:rPr>
                  <a:t>, Music, Travelling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79400E-7DD9-4259-BC8C-052E053EDEB2}"/>
                  </a:ext>
                </a:extLst>
              </p:cNvPr>
              <p:cNvSpPr txBox="1"/>
              <p:nvPr/>
            </p:nvSpPr>
            <p:spPr>
              <a:xfrm>
                <a:off x="6634839" y="158401"/>
                <a:ext cx="33979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Georgia" panose="02040502050405020303" pitchFamily="18" charset="0"/>
                  </a:rPr>
                  <a:t>Personal </a:t>
                </a:r>
                <a:r>
                  <a:rPr lang="en-US" sz="1200" b="1" dirty="0">
                    <a:latin typeface="Georgia" panose="02040502050405020303" pitchFamily="18" charset="0"/>
                  </a:rPr>
                  <a:t>P</a:t>
                </a:r>
                <a:r>
                  <a:rPr kumimoji="0" lang="en-US" sz="1200" b="1" i="0" u="none" strike="noStrike" kern="1200" cap="none" spc="0" normalizeH="0" baseline="0" noProof="0" dirty="0" err="1" smtClean="0">
                    <a:ln>
                      <a:noFill/>
                    </a:ln>
                    <a:effectLst/>
                    <a:uLnTx/>
                    <a:uFillTx/>
                    <a:latin typeface="Georgia" panose="02040502050405020303" pitchFamily="18" charset="0"/>
                  </a:rPr>
                  <a:t>rofile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7A3FA0-F36E-4957-ADB4-1E457274FC76}"/>
                </a:ext>
              </a:extLst>
            </p:cNvPr>
            <p:cNvSpPr txBox="1"/>
            <p:nvPr/>
          </p:nvSpPr>
          <p:spPr>
            <a:xfrm>
              <a:off x="7358847" y="2043410"/>
              <a:ext cx="34001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Georgia Pro Light" panose="02040302050405020303" pitchFamily="18" charset="0"/>
                </a:rPr>
                <a:t>Technology(Automation, AI, </a:t>
              </a:r>
              <a:r>
                <a:rPr lang="en-US" sz="1200" dirty="0" err="1">
                  <a:latin typeface="Georgia Pro Light" panose="02040302050405020303" pitchFamily="18" charset="0"/>
                </a:rPr>
                <a:t>IoT</a:t>
              </a:r>
              <a:r>
                <a:rPr lang="en-US" sz="1200" dirty="0">
                  <a:latin typeface="Georgia Pro Light" panose="02040302050405020303" pitchFamily="18" charset="0"/>
                </a:rPr>
                <a:t>) </a:t>
              </a:r>
              <a:r>
                <a:rPr lang="en-US" sz="1200" dirty="0" smtClean="0">
                  <a:latin typeface="Georgia Pro Light" panose="02040302050405020303" pitchFamily="18" charset="0"/>
                </a:rPr>
                <a:t>influencer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 smtClean="0">
                  <a:latin typeface="Georgia Pro Light" panose="02040302050405020303" pitchFamily="18" charset="0"/>
                </a:rPr>
                <a:t>Team player first then Team Lead</a:t>
              </a:r>
              <a:endParaRPr lang="en-US" sz="1200" dirty="0" smtClean="0">
                <a:latin typeface="Georgia Pro Light" panose="02040302050405020303" pitchFamily="18" charset="0"/>
              </a:endParaRP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 smtClean="0">
                  <a:latin typeface="Georgia Pro Light" panose="02040302050405020303" pitchFamily="18" charset="0"/>
                </a:rPr>
                <a:t>Expert </a:t>
              </a:r>
              <a:r>
                <a:rPr lang="en-US" sz="1200" dirty="0">
                  <a:latin typeface="Georgia Pro Light" panose="02040302050405020303" pitchFamily="18" charset="0"/>
                </a:rPr>
                <a:t>in driving ambiguous projects.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Georgia Pro Light" panose="02040302050405020303" pitchFamily="18" charset="0"/>
                </a:rPr>
                <a:t>PMP &amp; Agile practitioner &amp; Mentor</a:t>
              </a:r>
            </a:p>
            <a:p>
              <a:pPr marL="171450" indent="-171450" fontAlgn="auto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200" dirty="0">
                  <a:latin typeface="Georgia Pro Light" panose="02040302050405020303" pitchFamily="18" charset="0"/>
                </a:rPr>
                <a:t>Digital &amp; Technology change catalyst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atin typeface="Georgia Pro Light" panose="02040302050405020303" pitchFamily="18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284" y="727275"/>
            <a:ext cx="2496917" cy="23107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3" name="Rectangle 12"/>
          <p:cNvSpPr/>
          <p:nvPr/>
        </p:nvSpPr>
        <p:spPr>
          <a:xfrm>
            <a:off x="158745" y="3810359"/>
            <a:ext cx="2630260" cy="2422998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Curiosity </a:t>
            </a:r>
            <a:r>
              <a:rPr lang="en-US" sz="1400" dirty="0">
                <a:latin typeface="Georgia Pro Light" panose="02040302050405020303" pitchFamily="18" charset="0"/>
              </a:rPr>
              <a:t>&amp; Constant learning from X-divisional </a:t>
            </a:r>
            <a:r>
              <a:rPr lang="en-US" sz="1400" dirty="0" smtClean="0">
                <a:latin typeface="Georgia Pro Light" panose="02040302050405020303" pitchFamily="18" charset="0"/>
              </a:rPr>
              <a:t>Experts &amp; Millennials 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Working at eye level with Senior leaders for org initiatives and getting direct mentorship.</a:t>
            </a: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Enthusiastic &amp; Lively Team</a:t>
            </a: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4548" y="3451515"/>
            <a:ext cx="2644741" cy="547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What motivates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me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4441" y="3810359"/>
            <a:ext cx="2705433" cy="2422998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Building self sufficient team.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Business &amp; Operational acumen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Breaking mechanical routine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Co-creation &amp; </a:t>
            </a:r>
            <a:r>
              <a:rPr lang="en-US" sz="1400" dirty="0" smtClean="0">
                <a:latin typeface="Georgia Pro Light" panose="02040302050405020303" pitchFamily="18" charset="0"/>
              </a:rPr>
              <a:t>collaboration</a:t>
            </a: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Mentoring &amp; Coaching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78499" y="3498352"/>
            <a:ext cx="2600837" cy="547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What Am I Good at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63964" y="3814603"/>
            <a:ext cx="3172577" cy="2418754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>
              <a:latin typeface="Georgia Pro Light" panose="02040302050405020303" pitchFamily="18" charset="0"/>
            </a:endParaRPr>
          </a:p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>
              <a:latin typeface="Georgia Pro Light" panose="020403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Setting foundation for </a:t>
            </a:r>
            <a:r>
              <a:rPr lang="en-US" sz="1400" dirty="0" err="1">
                <a:latin typeface="Georgia Pro Light" panose="02040302050405020303" pitchFamily="18" charset="0"/>
              </a:rPr>
              <a:t>IoT</a:t>
            </a:r>
            <a:r>
              <a:rPr lang="en-US" sz="1400" dirty="0">
                <a:latin typeface="Georgia Pro Light" panose="02040302050405020303" pitchFamily="18" charset="0"/>
              </a:rPr>
              <a:t> center.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TDD and RBT implementation for healthcare customer.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Autonomous (in SW lifecycle) vision for Automotive Organization.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Implemented CICTCD in Connectivity projects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Pioneered AI based &amp; Smart Home Custom solutions (along with experts)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6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600" dirty="0" smtClean="0">
              <a:latin typeface="Georgia Pro Light" panose="020403020504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49551" y="3479264"/>
            <a:ext cx="2600837" cy="54700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What Am</a:t>
            </a:r>
            <a:r>
              <a:rPr kumimoji="0" lang="en-GB" sz="16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 Proud of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220631" y="3810358"/>
            <a:ext cx="2705433" cy="2422999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Highest Associate Survey (reward for People manager) 2017-2019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Women’s leader award  2021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Best performance awards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latin typeface="Georgia Pro Light" panose="02040302050405020303" pitchFamily="18" charset="0"/>
              </a:rPr>
              <a:t>Recognized as Innovator for crowd in-sourcing platform for mobile apps &amp; Autonomous Solutions.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400" dirty="0" smtClean="0">
                <a:latin typeface="Georgia Pro Light" panose="02040302050405020303" pitchFamily="18" charset="0"/>
              </a:rPr>
              <a:t>Winning </a:t>
            </a:r>
            <a:r>
              <a:rPr lang="en-US" sz="1400" dirty="0">
                <a:latin typeface="Georgia Pro Light" panose="02040302050405020303" pitchFamily="18" charset="0"/>
              </a:rPr>
              <a:t>Global competitions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171450" indent="-1714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1400" dirty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L="285750" marR="0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  <a:p>
            <a:pPr marR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US" sz="1400" dirty="0" smtClean="0">
              <a:latin typeface="Georgia Pro Light" panose="02040302050405020303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06756" y="3487459"/>
            <a:ext cx="2600837" cy="3228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What are my Power doses</a:t>
            </a: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0" y="52756"/>
            <a:ext cx="2023449" cy="453688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lnSpc>
                <a:spcPts val="2556"/>
              </a:lnSpc>
              <a:spcBef>
                <a:spcPts val="556"/>
              </a:spcBef>
            </a:pPr>
            <a:r>
              <a:rPr lang="en-GB" sz="2001" b="1" kern="0" dirty="0" smtClean="0">
                <a:solidFill>
                  <a:schemeClr val="bg1"/>
                </a:solidFill>
              </a:rPr>
              <a:t>Career </a:t>
            </a:r>
            <a:r>
              <a:rPr lang="en-GB" sz="2001" b="1" kern="0" dirty="0">
                <a:solidFill>
                  <a:schemeClr val="bg1"/>
                </a:solidFill>
              </a:rPr>
              <a:t>Synopsis</a:t>
            </a:r>
          </a:p>
        </p:txBody>
      </p:sp>
    </p:spTree>
    <p:extLst>
      <p:ext uri="{BB962C8B-B14F-4D97-AF65-F5344CB8AC3E}">
        <p14:creationId xmlns:p14="http://schemas.microsoft.com/office/powerpoint/2010/main" val="40851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/>
          <p:cNvSpPr/>
          <p:nvPr/>
        </p:nvSpPr>
        <p:spPr>
          <a:xfrm>
            <a:off x="8582913" y="1915797"/>
            <a:ext cx="3193417" cy="1482279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778" dirty="0">
                <a:solidFill>
                  <a:schemeClr val="bg1"/>
                </a:solidFill>
              </a:rPr>
              <a:t>	 </a:t>
            </a:r>
          </a:p>
          <a:p>
            <a:pPr marL="742895" lvl="1" indent="-285729">
              <a:buFont typeface="Wingdings" panose="05000000000000000000" pitchFamily="2" charset="2"/>
              <a:buChar char="Ø"/>
            </a:pPr>
            <a:endParaRPr lang="en-IN" sz="1111" dirty="0" smtClean="0">
              <a:solidFill>
                <a:schemeClr val="bg1"/>
              </a:solidFill>
            </a:endParaRPr>
          </a:p>
          <a:p>
            <a:pPr marL="742895" lvl="1" indent="-285729">
              <a:buFont typeface="Wingdings" panose="05000000000000000000" pitchFamily="2" charset="2"/>
              <a:buChar char="Ø"/>
            </a:pPr>
            <a:r>
              <a:rPr lang="en-IN" sz="1111" dirty="0" smtClean="0">
                <a:solidFill>
                  <a:schemeClr val="bg1"/>
                </a:solidFill>
              </a:rPr>
              <a:t>Autonomous &amp; AI Solutions</a:t>
            </a:r>
            <a:endParaRPr lang="en-IN" sz="1111" dirty="0">
              <a:solidFill>
                <a:schemeClr val="bg1"/>
              </a:solidFill>
            </a:endParaRPr>
          </a:p>
          <a:p>
            <a:pPr marL="742895" lvl="1" indent="-285729">
              <a:buFont typeface="Wingdings" panose="05000000000000000000" pitchFamily="2" charset="2"/>
              <a:buChar char="Ø"/>
            </a:pPr>
            <a:r>
              <a:rPr lang="en-IN" sz="1111" dirty="0" err="1" smtClean="0">
                <a:solidFill>
                  <a:schemeClr val="bg1"/>
                </a:solidFill>
              </a:rPr>
              <a:t>IoT</a:t>
            </a:r>
            <a:r>
              <a:rPr lang="en-IN" sz="1111" dirty="0" smtClean="0">
                <a:solidFill>
                  <a:schemeClr val="bg1"/>
                </a:solidFill>
              </a:rPr>
              <a:t> Strategy (including simulation)</a:t>
            </a:r>
            <a:endParaRPr lang="en-IN" sz="1111" dirty="0">
              <a:solidFill>
                <a:schemeClr val="bg1"/>
              </a:solidFill>
            </a:endParaRPr>
          </a:p>
          <a:p>
            <a:pPr marL="742895" lvl="1" indent="-285729">
              <a:buFont typeface="Wingdings" panose="05000000000000000000" pitchFamily="2" charset="2"/>
              <a:buChar char="Ø"/>
            </a:pPr>
            <a:r>
              <a:rPr lang="en-IN" sz="1111" dirty="0" smtClean="0">
                <a:solidFill>
                  <a:schemeClr val="bg1"/>
                </a:solidFill>
              </a:rPr>
              <a:t>Scouting Trends &amp; Technologies (Voice enabled connectivity, AI in Defect management, </a:t>
            </a:r>
            <a:r>
              <a:rPr lang="en-IN" sz="1111" dirty="0" err="1" smtClean="0">
                <a:solidFill>
                  <a:schemeClr val="bg1"/>
                </a:solidFill>
              </a:rPr>
              <a:t>Req</a:t>
            </a:r>
            <a:r>
              <a:rPr lang="en-IN" sz="1111" dirty="0" smtClean="0">
                <a:solidFill>
                  <a:schemeClr val="bg1"/>
                </a:solidFill>
              </a:rPr>
              <a:t> Analysis)</a:t>
            </a:r>
            <a:endParaRPr lang="en-IN" sz="1111" dirty="0">
              <a:solidFill>
                <a:schemeClr val="bg1"/>
              </a:solidFill>
            </a:endParaRPr>
          </a:p>
          <a:p>
            <a:pPr marL="742895" lvl="1" indent="-285729">
              <a:buFont typeface="Wingdings" panose="05000000000000000000" pitchFamily="2" charset="2"/>
              <a:buChar char="Ø"/>
            </a:pPr>
            <a:r>
              <a:rPr lang="en-IN" sz="1111" dirty="0" smtClean="0">
                <a:solidFill>
                  <a:schemeClr val="bg1"/>
                </a:solidFill>
              </a:rPr>
              <a:t>CICTCD</a:t>
            </a:r>
            <a:endParaRPr lang="en-IN" sz="1778" dirty="0">
              <a:solidFill>
                <a:schemeClr val="bg1"/>
              </a:solidFill>
            </a:endParaRPr>
          </a:p>
          <a:p>
            <a:pPr marL="285729" indent="-285729">
              <a:buFont typeface="Wingdings" panose="05000000000000000000" pitchFamily="2" charset="2"/>
              <a:buChar char="Ø"/>
            </a:pPr>
            <a:endParaRPr lang="en-IN" sz="1778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756"/>
            <a:ext cx="2023449" cy="453688"/>
          </a:xfrm>
          <a:prstGeom prst="rect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lnSpc>
                <a:spcPts val="2556"/>
              </a:lnSpc>
              <a:spcBef>
                <a:spcPts val="556"/>
              </a:spcBef>
            </a:pPr>
            <a:r>
              <a:rPr lang="en-GB" sz="2001" b="1" kern="0" dirty="0" smtClean="0">
                <a:solidFill>
                  <a:schemeClr val="bg1"/>
                </a:solidFill>
              </a:rPr>
              <a:t>Career </a:t>
            </a:r>
            <a:r>
              <a:rPr lang="en-GB" sz="2001" b="1" kern="0" dirty="0">
                <a:solidFill>
                  <a:schemeClr val="bg1"/>
                </a:solidFill>
              </a:rPr>
              <a:t>Synopsis</a:t>
            </a:r>
          </a:p>
        </p:txBody>
      </p:sp>
      <p:sp>
        <p:nvSpPr>
          <p:cNvPr id="4" name="Rectangle 3"/>
          <p:cNvSpPr>
            <a:spLocks/>
          </p:cNvSpPr>
          <p:nvPr>
            <p:custDataLst>
              <p:tags r:id="rId1"/>
            </p:custDataLst>
          </p:nvPr>
        </p:nvSpPr>
        <p:spPr>
          <a:xfrm>
            <a:off x="196022" y="6402094"/>
            <a:ext cx="320405" cy="455906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defTabSz="1016264"/>
            <a:r>
              <a:rPr lang="en-GB" sz="1334" kern="0">
                <a:solidFill>
                  <a:srgbClr val="999FA6"/>
                </a:solidFill>
                <a:latin typeface="Bosch Office Sans"/>
              </a:rPr>
              <a:t>2</a:t>
            </a:r>
            <a:endParaRPr lang="en-GB" sz="1334" kern="0" dirty="0">
              <a:solidFill>
                <a:srgbClr val="999FA6"/>
              </a:solidFill>
              <a:latin typeface="Bosch Office Sans"/>
            </a:endParaRPr>
          </a:p>
        </p:txBody>
      </p:sp>
      <p:sp>
        <p:nvSpPr>
          <p:cNvPr id="5" name="Oval 4"/>
          <p:cNvSpPr/>
          <p:nvPr>
            <p:custDataLst>
              <p:tags r:id="rId2"/>
            </p:custDataLst>
          </p:nvPr>
        </p:nvSpPr>
        <p:spPr>
          <a:xfrm>
            <a:off x="521548" y="2687177"/>
            <a:ext cx="1786754" cy="165302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799" dirty="0"/>
              <a:t>2010 – Till now</a:t>
            </a:r>
            <a:endParaRPr lang="en-IN" sz="1799" dirty="0"/>
          </a:p>
        </p:txBody>
      </p:sp>
      <p:grpSp>
        <p:nvGrpSpPr>
          <p:cNvPr id="6" name="Group 5"/>
          <p:cNvGrpSpPr/>
          <p:nvPr/>
        </p:nvGrpSpPr>
        <p:grpSpPr>
          <a:xfrm>
            <a:off x="5132975" y="3617079"/>
            <a:ext cx="2310368" cy="1651466"/>
            <a:chOff x="3803832" y="3793166"/>
            <a:chExt cx="1994920" cy="1651519"/>
          </a:xfrm>
        </p:grpSpPr>
        <p:sp>
          <p:nvSpPr>
            <p:cNvPr id="7" name="Oval 6"/>
            <p:cNvSpPr/>
            <p:nvPr/>
          </p:nvSpPr>
          <p:spPr>
            <a:xfrm rot="15797954">
              <a:off x="3975532" y="3621466"/>
              <a:ext cx="1651519" cy="1994920"/>
            </a:xfrm>
            <a:prstGeom prst="ellipse">
              <a:avLst/>
            </a:prstGeom>
            <a:gradFill flip="none" rotWithShape="1">
              <a:gsLst>
                <a:gs pos="89000">
                  <a:srgbClr val="FF9900"/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3920835" y="3847483"/>
              <a:ext cx="1736525" cy="15297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 b="1" dirty="0"/>
            </a:p>
            <a:p>
              <a:pPr algn="ctr"/>
              <a:r>
                <a:rPr lang="en-IN" sz="1400" b="1" dirty="0"/>
                <a:t>Talent &amp; Team</a:t>
              </a:r>
              <a:endParaRPr lang="en-IN" sz="1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  <a:p>
              <a:pPr marL="171438" indent="-171438" algn="ctr">
                <a:buFont typeface="Wingdings" panose="05000000000000000000" pitchFamily="2" charset="2"/>
                <a:buChar char="Ø"/>
              </a:pPr>
              <a:endParaRPr lang="en-IN" sz="10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08767" y="1933610"/>
            <a:ext cx="2352514" cy="1651466"/>
            <a:chOff x="3470629" y="1711166"/>
            <a:chExt cx="2352590" cy="1651519"/>
          </a:xfrm>
        </p:grpSpPr>
        <p:sp>
          <p:nvSpPr>
            <p:cNvPr id="10" name="Oval 9"/>
            <p:cNvSpPr/>
            <p:nvPr/>
          </p:nvSpPr>
          <p:spPr>
            <a:xfrm rot="15797954">
              <a:off x="3821164" y="1360631"/>
              <a:ext cx="1651519" cy="2352590"/>
            </a:xfrm>
            <a:prstGeom prst="ellipse">
              <a:avLst/>
            </a:prstGeom>
            <a:gradFill flip="none" rotWithShape="1">
              <a:gsLst>
                <a:gs pos="86000">
                  <a:srgbClr val="92D050"/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608962" y="1722553"/>
              <a:ext cx="2048398" cy="159254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/>
                <a:t>Digitize the Core</a:t>
              </a:r>
              <a:endParaRPr lang="en-IN" sz="1000" dirty="0"/>
            </a:p>
            <a:p>
              <a:pPr algn="ctr"/>
              <a:endParaRPr lang="en-IN" sz="1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60421" y="243456"/>
            <a:ext cx="2139596" cy="1651466"/>
            <a:chOff x="2327228" y="123750"/>
            <a:chExt cx="2139665" cy="1651519"/>
          </a:xfrm>
        </p:grpSpPr>
        <p:sp>
          <p:nvSpPr>
            <p:cNvPr id="13" name="Oval 12"/>
            <p:cNvSpPr/>
            <p:nvPr/>
          </p:nvSpPr>
          <p:spPr>
            <a:xfrm rot="15797954">
              <a:off x="2571301" y="-120323"/>
              <a:ext cx="1651519" cy="2139665"/>
            </a:xfrm>
            <a:prstGeom prst="ellipse">
              <a:avLst/>
            </a:prstGeom>
            <a:gradFill>
              <a:gsLst>
                <a:gs pos="92000">
                  <a:srgbClr val="FF9900"/>
                </a:gs>
                <a:gs pos="100000">
                  <a:srgbClr val="92D050"/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2422188" y="159895"/>
              <a:ext cx="1948176" cy="15611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 smtClean="0"/>
                <a:t>Business</a:t>
              </a:r>
              <a:endParaRPr lang="en-IN" sz="667" dirty="0"/>
            </a:p>
          </p:txBody>
        </p:sp>
      </p:grpSp>
      <p:cxnSp>
        <p:nvCxnSpPr>
          <p:cNvPr id="15" name="Straight Connector 14"/>
          <p:cNvCxnSpPr>
            <a:stCxn id="5" idx="0"/>
            <a:endCxn id="13" idx="0"/>
          </p:cNvCxnSpPr>
          <p:nvPr>
            <p:custDataLst>
              <p:tags r:id="rId3"/>
            </p:custDataLst>
          </p:nvPr>
        </p:nvCxnSpPr>
        <p:spPr>
          <a:xfrm flipV="1">
            <a:off x="1414924" y="1194017"/>
            <a:ext cx="3452804" cy="1493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7"/>
          </p:cNvCxnSpPr>
          <p:nvPr>
            <p:custDataLst>
              <p:tags r:id="rId4"/>
            </p:custDataLst>
          </p:nvPr>
        </p:nvCxnSpPr>
        <p:spPr>
          <a:xfrm flipV="1">
            <a:off x="2046638" y="2734179"/>
            <a:ext cx="2930457" cy="195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5"/>
          </p:cNvCxnSpPr>
          <p:nvPr>
            <p:custDataLst>
              <p:tags r:id="rId5"/>
            </p:custDataLst>
          </p:nvPr>
        </p:nvCxnSpPr>
        <p:spPr>
          <a:xfrm>
            <a:off x="2046638" y="4098118"/>
            <a:ext cx="3145559" cy="314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317452" y="4839687"/>
            <a:ext cx="2339796" cy="1651466"/>
            <a:chOff x="2297581" y="5233831"/>
            <a:chExt cx="2339871" cy="1651519"/>
          </a:xfrm>
        </p:grpSpPr>
        <p:sp>
          <p:nvSpPr>
            <p:cNvPr id="19" name="Oval 18"/>
            <p:cNvSpPr/>
            <p:nvPr/>
          </p:nvSpPr>
          <p:spPr>
            <a:xfrm rot="15797954">
              <a:off x="2641757" y="4889655"/>
              <a:ext cx="1651519" cy="2339871"/>
            </a:xfrm>
            <a:prstGeom prst="ellipse">
              <a:avLst/>
            </a:prstGeom>
            <a:gradFill flip="none" rotWithShape="1">
              <a:gsLst>
                <a:gs pos="82500">
                  <a:srgbClr val="92D050"/>
                </a:gs>
                <a:gs pos="72000">
                  <a:srgbClr val="FF9900"/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799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422188" y="5290093"/>
              <a:ext cx="2033181" cy="15297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/>
                <a:t>Operational Effectiveness</a:t>
              </a:r>
              <a:endParaRPr lang="en-IN" sz="1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1" name="Straight Connector 20"/>
          <p:cNvCxnSpPr>
            <a:stCxn id="5" idx="4"/>
          </p:cNvCxnSpPr>
          <p:nvPr>
            <p:custDataLst>
              <p:tags r:id="rId6"/>
            </p:custDataLst>
          </p:nvPr>
        </p:nvCxnSpPr>
        <p:spPr>
          <a:xfrm>
            <a:off x="1414925" y="4340197"/>
            <a:ext cx="1998484" cy="992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lay 21"/>
          <p:cNvSpPr/>
          <p:nvPr>
            <p:custDataLst>
              <p:tags r:id="rId7"/>
            </p:custDataLst>
          </p:nvPr>
        </p:nvSpPr>
        <p:spPr>
          <a:xfrm>
            <a:off x="7428755" y="330280"/>
            <a:ext cx="1439365" cy="647142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grpSp>
        <p:nvGrpSpPr>
          <p:cNvPr id="23" name="Group 22"/>
          <p:cNvGrpSpPr/>
          <p:nvPr/>
        </p:nvGrpSpPr>
        <p:grpSpPr>
          <a:xfrm>
            <a:off x="8185691" y="262380"/>
            <a:ext cx="3553022" cy="6496291"/>
            <a:chOff x="7023859" y="147057"/>
            <a:chExt cx="3553136" cy="6496500"/>
          </a:xfrm>
        </p:grpSpPr>
        <p:sp>
          <p:nvSpPr>
            <p:cNvPr id="24" name="Flowchart: Delay 23"/>
            <p:cNvSpPr/>
            <p:nvPr/>
          </p:nvSpPr>
          <p:spPr>
            <a:xfrm>
              <a:off x="7169081" y="147057"/>
              <a:ext cx="3407914" cy="1561162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895" lvl="1" indent="-285729" algn="just">
                <a:buFont typeface="Wingdings" panose="05000000000000000000" pitchFamily="2" charset="2"/>
                <a:buChar char="Ø"/>
              </a:pPr>
              <a:r>
                <a:rPr lang="en-IN" sz="1167" dirty="0" smtClean="0">
                  <a:solidFill>
                    <a:schemeClr val="bg1"/>
                  </a:solidFill>
                </a:rPr>
                <a:t>Strategy &amp; Solution roadmap for Potential Clients</a:t>
              </a:r>
            </a:p>
            <a:p>
              <a:pPr marL="742895" lvl="1" indent="-285729" algn="just">
                <a:buFont typeface="Wingdings" panose="05000000000000000000" pitchFamily="2" charset="2"/>
                <a:buChar char="Ø"/>
              </a:pPr>
              <a:endParaRPr lang="en-IN" sz="1167" dirty="0">
                <a:solidFill>
                  <a:schemeClr val="bg1"/>
                </a:solidFill>
              </a:endParaRPr>
            </a:p>
            <a:p>
              <a:pPr marL="742895" lvl="1" indent="-285729" algn="just">
                <a:buFont typeface="Wingdings" panose="05000000000000000000" pitchFamily="2" charset="2"/>
                <a:buChar char="Ø"/>
              </a:pPr>
              <a:r>
                <a:rPr lang="en-IN" sz="1167" dirty="0" smtClean="0">
                  <a:solidFill>
                    <a:schemeClr val="bg1"/>
                  </a:solidFill>
                </a:rPr>
                <a:t>20% growth YoY</a:t>
              </a:r>
              <a:endParaRPr lang="en-IN" sz="1167" dirty="0">
                <a:solidFill>
                  <a:schemeClr val="bg1"/>
                </a:solidFill>
              </a:endParaRPr>
            </a:p>
            <a:p>
              <a:pPr marL="742895" lvl="1" indent="-285729" algn="just">
                <a:buFont typeface="Wingdings" panose="05000000000000000000" pitchFamily="2" charset="2"/>
                <a:buChar char="Ø"/>
              </a:pPr>
              <a:endParaRPr lang="en-IN" sz="1167" dirty="0">
                <a:solidFill>
                  <a:schemeClr val="bg1"/>
                </a:solidFill>
              </a:endParaRPr>
            </a:p>
            <a:p>
              <a:pPr marL="742895" lvl="1" indent="-285729" algn="just">
                <a:buFont typeface="Wingdings" panose="05000000000000000000" pitchFamily="2" charset="2"/>
                <a:buChar char="Ø"/>
              </a:pPr>
              <a:r>
                <a:rPr lang="en-IN" sz="1167" dirty="0" smtClean="0">
                  <a:solidFill>
                    <a:schemeClr val="bg1"/>
                  </a:solidFill>
                </a:rPr>
                <a:t>On-Time delivery – 98%</a:t>
              </a:r>
              <a:endParaRPr lang="en-IN" sz="1799" dirty="0">
                <a:solidFill>
                  <a:schemeClr val="bg1"/>
                </a:solidFill>
              </a:endParaRPr>
            </a:p>
          </p:txBody>
        </p:sp>
        <p:sp>
          <p:nvSpPr>
            <p:cNvPr id="25" name="Flowchart: Delay 24"/>
            <p:cNvSpPr/>
            <p:nvPr/>
          </p:nvSpPr>
          <p:spPr>
            <a:xfrm>
              <a:off x="7023859" y="5113775"/>
              <a:ext cx="3428963" cy="1529782"/>
            </a:xfrm>
            <a:prstGeom prst="flowChartDelay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100" dirty="0"/>
                <a:t>	</a:t>
              </a:r>
              <a:r>
                <a:rPr lang="en-IN" sz="1100" dirty="0">
                  <a:solidFill>
                    <a:srgbClr val="00B050"/>
                  </a:solidFill>
                </a:rPr>
                <a:t>-     -</a:t>
              </a:r>
              <a:endParaRPr lang="en-IN" sz="1100" dirty="0"/>
            </a:p>
          </p:txBody>
        </p:sp>
      </p:grpSp>
      <p:sp>
        <p:nvSpPr>
          <p:cNvPr id="26" name="TextBox 25"/>
          <p:cNvSpPr txBox="1"/>
          <p:nvPr>
            <p:custDataLst>
              <p:tags r:id="rId8"/>
            </p:custDataLst>
          </p:nvPr>
        </p:nvSpPr>
        <p:spPr>
          <a:xfrm>
            <a:off x="8913613" y="5397697"/>
            <a:ext cx="2587224" cy="7482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90550" indent="-190550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r>
              <a:rPr lang="en-IN" sz="1170" dirty="0">
                <a:solidFill>
                  <a:schemeClr val="bg1"/>
                </a:solidFill>
              </a:rPr>
              <a:t>Outcome Based pricing </a:t>
            </a:r>
            <a:r>
              <a:rPr lang="en-IN" sz="1170" dirty="0" smtClean="0">
                <a:solidFill>
                  <a:schemeClr val="bg1"/>
                </a:solidFill>
              </a:rPr>
              <a:t>Introduced</a:t>
            </a:r>
          </a:p>
          <a:p>
            <a:pPr marL="190550" indent="-190550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r>
              <a:rPr lang="en-IN" sz="1170" dirty="0" smtClean="0">
                <a:solidFill>
                  <a:schemeClr val="bg1"/>
                </a:solidFill>
              </a:rPr>
              <a:t>Outsourcing </a:t>
            </a:r>
            <a:r>
              <a:rPr lang="en-IN" sz="1170" dirty="0">
                <a:solidFill>
                  <a:schemeClr val="bg1"/>
                </a:solidFill>
              </a:rPr>
              <a:t>for Vanilla activities.</a:t>
            </a:r>
          </a:p>
          <a:p>
            <a:pPr marL="190550" indent="-190550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r>
              <a:rPr lang="en-IN" sz="1170" dirty="0">
                <a:solidFill>
                  <a:schemeClr val="bg1"/>
                </a:solidFill>
              </a:rPr>
              <a:t>Complaint to </a:t>
            </a:r>
            <a:r>
              <a:rPr lang="en-IN" sz="1170" dirty="0" smtClean="0">
                <a:solidFill>
                  <a:schemeClr val="bg1"/>
                </a:solidFill>
              </a:rPr>
              <a:t>‘Billability’ &amp; ‘Outsourcing’ Goals</a:t>
            </a:r>
          </a:p>
          <a:p>
            <a:pPr marL="190550" indent="-190550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r>
              <a:rPr lang="en-IN" sz="1170" dirty="0" smtClean="0">
                <a:solidFill>
                  <a:schemeClr val="bg1"/>
                </a:solidFill>
              </a:rPr>
              <a:t>Co-creation with regions</a:t>
            </a:r>
            <a:endParaRPr lang="en-IN" sz="1170" dirty="0">
              <a:solidFill>
                <a:schemeClr val="bg1"/>
              </a:solidFill>
            </a:endParaRPr>
          </a:p>
          <a:p>
            <a:pPr>
              <a:lnSpc>
                <a:spcPct val="107000"/>
              </a:lnSpc>
              <a:spcBef>
                <a:spcPts val="556"/>
              </a:spcBef>
            </a:pPr>
            <a:r>
              <a:rPr lang="en-IN" sz="1170" dirty="0">
                <a:solidFill>
                  <a:schemeClr val="bg1"/>
                </a:solidFill>
              </a:rPr>
              <a:t> </a:t>
            </a:r>
          </a:p>
          <a:p>
            <a:pPr marL="190550" indent="-190550">
              <a:lnSpc>
                <a:spcPct val="107000"/>
              </a:lnSpc>
              <a:spcBef>
                <a:spcPts val="556"/>
              </a:spcBef>
              <a:buFont typeface="Wingdings" panose="05000000000000000000" pitchFamily="2" charset="2"/>
              <a:buChar char="Ø"/>
            </a:pPr>
            <a:endParaRPr lang="en-IN" sz="1170" kern="0" dirty="0">
              <a:solidFill>
                <a:schemeClr val="bg1"/>
              </a:solidFill>
            </a:endParaRPr>
          </a:p>
        </p:txBody>
      </p:sp>
      <p:sp>
        <p:nvSpPr>
          <p:cNvPr id="27" name="Flowchart: Delay 26"/>
          <p:cNvSpPr/>
          <p:nvPr/>
        </p:nvSpPr>
        <p:spPr>
          <a:xfrm>
            <a:off x="8458273" y="3608232"/>
            <a:ext cx="3280439" cy="1561112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1799" dirty="0">
                <a:solidFill>
                  <a:schemeClr val="bg1"/>
                </a:solidFill>
              </a:rPr>
              <a:t>	 </a:t>
            </a: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endParaRPr lang="en-IN" sz="1167" dirty="0">
              <a:solidFill>
                <a:schemeClr val="bg1"/>
              </a:solidFill>
            </a:endParaRP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endParaRPr lang="en-IN" sz="1167" dirty="0" smtClean="0">
              <a:solidFill>
                <a:schemeClr val="bg1"/>
              </a:solidFill>
            </a:endParaRP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r>
              <a:rPr lang="en-IN" sz="1167" dirty="0" smtClean="0">
                <a:solidFill>
                  <a:schemeClr val="bg1"/>
                </a:solidFill>
              </a:rPr>
              <a:t>Competency Development (in-house </a:t>
            </a:r>
            <a:r>
              <a:rPr lang="en-IN" sz="1167" dirty="0" err="1" smtClean="0">
                <a:solidFill>
                  <a:schemeClr val="bg1"/>
                </a:solidFill>
              </a:rPr>
              <a:t>CoE</a:t>
            </a:r>
            <a:r>
              <a:rPr lang="en-IN" sz="1167" dirty="0" smtClean="0">
                <a:solidFill>
                  <a:schemeClr val="bg1"/>
                </a:solidFill>
              </a:rPr>
              <a:t>)</a:t>
            </a:r>
            <a:endParaRPr lang="en-IN" sz="1167" dirty="0">
              <a:solidFill>
                <a:schemeClr val="bg1"/>
              </a:solidFill>
            </a:endParaRP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r>
              <a:rPr lang="en-IN" sz="1167" dirty="0">
                <a:solidFill>
                  <a:schemeClr val="bg1"/>
                </a:solidFill>
              </a:rPr>
              <a:t>Scouting for new </a:t>
            </a:r>
            <a:r>
              <a:rPr lang="en-IN" sz="1167" dirty="0" smtClean="0">
                <a:solidFill>
                  <a:schemeClr val="bg1"/>
                </a:solidFill>
              </a:rPr>
              <a:t>talents</a:t>
            </a:r>
            <a:endParaRPr lang="en-IN" sz="1167" dirty="0">
              <a:solidFill>
                <a:schemeClr val="bg1"/>
              </a:solidFill>
            </a:endParaRP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r>
              <a:rPr lang="en-IN" sz="1167" dirty="0" smtClean="0">
                <a:solidFill>
                  <a:schemeClr val="bg1"/>
                </a:solidFill>
              </a:rPr>
              <a:t>Platforms &amp; Programs for Talent Growth</a:t>
            </a:r>
          </a:p>
          <a:p>
            <a:pPr marL="742895" lvl="1" indent="-285729" algn="just">
              <a:buFont typeface="Wingdings" panose="05000000000000000000" pitchFamily="2" charset="2"/>
              <a:buChar char="Ø"/>
            </a:pPr>
            <a:r>
              <a:rPr lang="en-IN" sz="1167" dirty="0" smtClean="0">
                <a:solidFill>
                  <a:schemeClr val="bg1"/>
                </a:solidFill>
              </a:rPr>
              <a:t>Mentoring </a:t>
            </a:r>
            <a:r>
              <a:rPr lang="en-IN" sz="1167" dirty="0">
                <a:solidFill>
                  <a:schemeClr val="bg1"/>
                </a:solidFill>
              </a:rPr>
              <a:t>experts for </a:t>
            </a:r>
            <a:r>
              <a:rPr lang="en-IN" sz="1167" dirty="0" smtClean="0">
                <a:solidFill>
                  <a:schemeClr val="bg1"/>
                </a:solidFill>
              </a:rPr>
              <a:t>PMP, ISTQB, UX</a:t>
            </a:r>
            <a:endParaRPr lang="en-IN" sz="1167" dirty="0">
              <a:solidFill>
                <a:schemeClr val="bg1"/>
              </a:solidFill>
            </a:endParaRPr>
          </a:p>
          <a:p>
            <a:pPr marL="285729" indent="-285729" algn="just">
              <a:buFont typeface="Wingdings" panose="05000000000000000000" pitchFamily="2" charset="2"/>
              <a:buChar char="Ø"/>
            </a:pPr>
            <a:endParaRPr lang="en-IN" sz="1799" dirty="0">
              <a:solidFill>
                <a:schemeClr val="bg1"/>
              </a:solidFill>
            </a:endParaRPr>
          </a:p>
          <a:p>
            <a:pPr algn="just"/>
            <a:endParaRPr lang="en-IN" sz="1799" b="1" dirty="0">
              <a:solidFill>
                <a:schemeClr val="bg1"/>
              </a:solidFill>
            </a:endParaRPr>
          </a:p>
        </p:txBody>
      </p:sp>
      <p:sp>
        <p:nvSpPr>
          <p:cNvPr id="28" name="Flowchart: Delay 27"/>
          <p:cNvSpPr/>
          <p:nvPr>
            <p:custDataLst>
              <p:tags r:id="rId9"/>
            </p:custDataLst>
          </p:nvPr>
        </p:nvSpPr>
        <p:spPr>
          <a:xfrm>
            <a:off x="7552177" y="241335"/>
            <a:ext cx="1439365" cy="6471424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9"/>
          </a:p>
        </p:txBody>
      </p:sp>
      <p:sp>
        <p:nvSpPr>
          <p:cNvPr id="29" name="TextBox 28"/>
          <p:cNvSpPr txBox="1"/>
          <p:nvPr/>
        </p:nvSpPr>
        <p:spPr>
          <a:xfrm>
            <a:off x="493073" y="6592605"/>
            <a:ext cx="7988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2004-2010 : Software engineering in Multimedia, Healthcare, Payment domain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859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PageNumberOnSlides"/>
  <p:tag name="SHAPECLASSPROTECTIONTYPE" val="6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DarkBlue;-1;-1;-1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Primary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3;-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Bosch Office Sans</vt:lpstr>
      <vt:lpstr>Calibri</vt:lpstr>
      <vt:lpstr>Calibri Light</vt:lpstr>
      <vt:lpstr>Georgia</vt:lpstr>
      <vt:lpstr>Georgia Pro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terms:created xsi:type="dcterms:W3CDTF">2021-09-16T04:29:29Z</dcterms:created>
  <dcterms:modified xsi:type="dcterms:W3CDTF">2021-09-16T05:18:41Z</dcterms:modified>
</cp:coreProperties>
</file>