
<file path=[Content_Types].xml><?xml version="1.0" encoding="utf-8"?>
<Types xmlns="http://schemas.openxmlformats.org/package/2006/content-types">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256" r:id="rId2"/>
  </p:sldIdLst>
  <p:sldSz cx="8534400" cy="6172200"/>
  <p:notesSz cx="6858000" cy="9144000"/>
  <p:embeddedFontLst>
    <p:embeddedFont>
      <p:font typeface="Bosch Office Sans" pitchFamily="34" charset="0"/>
      <p:regular r:id="rId5"/>
      <p:bold r:id="rId6"/>
      <p:italic r:id="rId7"/>
      <p:boldItalic r:id="rId8"/>
    </p:embeddedFont>
  </p:embeddedFontLst>
  <p:custDataLst>
    <p:tags r:id="rId9"/>
  </p:custDataLst>
  <p:defaultTextStyle>
    <a:defPPr>
      <a:defRPr lang="de-DE"/>
    </a:defPPr>
    <a:lvl1pPr algn="l" rtl="0" fontAlgn="base">
      <a:spcBef>
        <a:spcPct val="0"/>
      </a:spcBef>
      <a:spcAft>
        <a:spcPct val="0"/>
      </a:spcAft>
      <a:buNone/>
      <a:defRPr lang="en-GB"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090000"/>
    <a:srgbClr val="08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67" autoAdjust="0"/>
    <p:restoredTop sz="86428" autoAdjust="0"/>
  </p:normalViewPr>
  <p:slideViewPr>
    <p:cSldViewPr>
      <p:cViewPr varScale="1">
        <p:scale>
          <a:sx n="116" d="100"/>
          <a:sy n="116" d="100"/>
        </p:scale>
        <p:origin x="-1074" y="-96"/>
      </p:cViewPr>
      <p:guideLst>
        <p:guide orient="horz" pos="1944"/>
        <p:guide pos="2688"/>
      </p:guideLst>
    </p:cSldViewPr>
  </p:slideViewPr>
  <p:outlineViewPr>
    <p:cViewPr>
      <p:scale>
        <a:sx n="33" d="100"/>
        <a:sy n="33" d="100"/>
      </p:scale>
      <p:origin x="30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854FC70-47E4-4E71-9357-4DC4E83407B7}" type="slidenum">
              <a:rPr lang="de-DE"/>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C6E8198-6444-4B3E-AC0E-964265E06C73}" type="slidenum">
              <a:rPr lang="de-DE"/>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png"/><Relationship Id="rId5" Type="http://schemas.openxmlformats.org/officeDocument/2006/relationships/tags" Target="../tags/tag13.xml"/><Relationship Id="rId10" Type="http://schemas.openxmlformats.org/officeDocument/2006/relationships/image" Target="../media/image1.png"/><Relationship Id="rId4" Type="http://schemas.openxmlformats.org/officeDocument/2006/relationships/tags" Target="../tags/tag1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PPTFOOTCOL.png"/>
          <p:cNvPicPr>
            <a:picLocks/>
          </p:cNvPicPr>
          <p:nvPr userDrawn="1">
            <p:custDataLst>
              <p:tags r:id="rId1"/>
            </p:custDataLst>
          </p:nvPr>
        </p:nvPicPr>
        <p:blipFill>
          <a:blip r:embed="rId10"/>
          <a:stretch>
            <a:fillRect/>
          </a:stretch>
        </p:blipFill>
        <p:spPr>
          <a:xfrm>
            <a:off x="0" y="5562600"/>
            <a:ext cx="8534400" cy="609600"/>
          </a:xfrm>
          <a:prstGeom prst="rect">
            <a:avLst/>
          </a:prstGeom>
          <a:ln w="0">
            <a:noFill/>
          </a:ln>
          <a:effectLst/>
        </p:spPr>
      </p:pic>
      <p:pic>
        <p:nvPicPr>
          <p:cNvPr id="8" name="Picture 7" descr="BOCOL.png"/>
          <p:cNvPicPr>
            <a:picLocks/>
          </p:cNvPicPr>
          <p:nvPr userDrawn="1">
            <p:custDataLst>
              <p:tags r:id="rId2"/>
            </p:custDataLst>
          </p:nvPr>
        </p:nvPicPr>
        <p:blipFill>
          <a:blip r:embed="rId11" cstate="print"/>
          <a:stretch>
            <a:fillRect/>
          </a:stretch>
        </p:blipFill>
        <p:spPr>
          <a:xfrm>
            <a:off x="6477000" y="5651500"/>
            <a:ext cx="1828800" cy="406400"/>
          </a:xfrm>
          <a:prstGeom prst="rect">
            <a:avLst/>
          </a:prstGeom>
          <a:ln w="0">
            <a:noFill/>
          </a:ln>
          <a:effectLst/>
        </p:spPr>
      </p:pic>
      <p:sp>
        <p:nvSpPr>
          <p:cNvPr id="7" name="Rectangle 6"/>
          <p:cNvSpPr/>
          <p:nvPr userDrawn="1">
            <p:custDataLst>
              <p:tags r:id="rId3"/>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Straight Connector 5"/>
          <p:cNvCxnSpPr/>
          <p:nvPr userDrawn="1">
            <p:custDataLst>
              <p:tags r:id="rId4"/>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custDataLst>
              <p:tags r:id="rId5"/>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custDataLst>
              <p:tags r:id="rId6"/>
            </p:custDataLst>
          </p:nvPr>
        </p:nvSpPr>
        <p:spPr>
          <a:xfrm>
            <a:off x="533399"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GB"/>
          </a:p>
        </p:txBody>
      </p:sp>
      <p:sp>
        <p:nvSpPr>
          <p:cNvPr id="3" name="Subtitle 2" hidden="1"/>
          <p:cNvSpPr>
            <a:spLocks noGrp="1"/>
          </p:cNvSpPr>
          <p:nvPr>
            <p:ph type="subTitle" idx="1"/>
            <p:custDataLst>
              <p:tags r:id="rId7"/>
            </p:custDataLst>
          </p:nvPr>
        </p:nvSpPr>
        <p:spPr>
          <a:xfrm>
            <a:off x="533400" y="3200399"/>
            <a:ext cx="7772400" cy="1676400"/>
          </a:xfrm>
          <a:ln w="0"/>
          <a:effectLst/>
        </p:spPr>
        <p:txBody>
          <a:bodyPr wrap="square" lIns="0" tIns="63500" rIns="0" bIns="0"/>
          <a:lstStyle>
            <a:lvl1pPr marL="0" indent="0" algn="l">
              <a:lnSpc>
                <a:spcPct val="111000"/>
              </a:lnSpc>
              <a:buClr>
                <a:srgbClr val="3A5A82"/>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Slide Number Placeholder 3"/>
          <p:cNvSpPr>
            <a:spLocks noGrp="1"/>
          </p:cNvSpPr>
          <p:nvPr>
            <p:ph type="sldNum" sz="quarter" idx="10"/>
            <p:custDataLst>
              <p:tags r:id="rId8"/>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808285"/>
                </a:solidFill>
              </a:defRPr>
            </a:lvl1pPr>
          </a:lstStyle>
          <a:p>
            <a:fld id="{FE4FDCD0-D81F-48BD-A475-B7E1D80E7507}" type="slidenum">
              <a:rPr lang="x-none" smtClean="0"/>
              <a:pPr/>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10" Type="http://schemas.openxmlformats.org/officeDocument/2006/relationships/image" Target="../media/image1.png"/><Relationship Id="rId4" Type="http://schemas.openxmlformats.org/officeDocument/2006/relationships/tags" Target="../tags/tag3.xml"/><Relationship Id="rId9"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3"/>
            </p:custDataLst>
          </p:nvPr>
        </p:nvPicPr>
        <p:blipFill>
          <a:blip r:embed="rId10"/>
          <a:srcRect/>
          <a:stretch>
            <a:fillRect/>
          </a:stretch>
        </p:blipFill>
        <p:spPr bwMode="auto">
          <a:xfrm>
            <a:off x="0" y="5562600"/>
            <a:ext cx="8534400" cy="609600"/>
          </a:xfrm>
          <a:prstGeom prst="rect">
            <a:avLst/>
          </a:prstGeom>
          <a:solidFill>
            <a:srgbClr val="003264"/>
          </a:solidFill>
          <a:ln w="0">
            <a:noFill/>
            <a:miter lim="800000"/>
            <a:headEnd/>
            <a:tailEnd/>
          </a:ln>
        </p:spPr>
      </p:pic>
      <p:sp>
        <p:nvSpPr>
          <p:cNvPr id="1033" name="Rectangle 9"/>
          <p:cNvSpPr>
            <a:spLocks noChangeArrowheads="1"/>
          </p:cNvSpPr>
          <p:nvPr>
            <p:custDataLst>
              <p:tags r:id="rId4"/>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endParaRPr lang="en-US">
              <a:solidFill>
                <a:srgbClr val="153B63"/>
              </a:solidFill>
            </a:endParaRPr>
          </a:p>
        </p:txBody>
      </p:sp>
      <p:sp>
        <p:nvSpPr>
          <p:cNvPr id="1032" name="Line 8"/>
          <p:cNvSpPr>
            <a:spLocks noChangeShapeType="1"/>
          </p:cNvSpPr>
          <p:nvPr>
            <p:custDataLst>
              <p:tags r:id="rId5"/>
            </p:custDataLst>
          </p:nvPr>
        </p:nvSpPr>
        <p:spPr bwMode="auto">
          <a:xfrm>
            <a:off x="0" y="533400"/>
            <a:ext cx="8534400" cy="0"/>
          </a:xfrm>
          <a:prstGeom prst="line">
            <a:avLst/>
          </a:prstGeom>
          <a:noFill/>
          <a:ln w="9017">
            <a:solidFill>
              <a:srgbClr val="153B63"/>
            </a:solidFill>
            <a:round/>
            <a:headEnd/>
            <a:tailEnd/>
          </a:ln>
          <a:effectLst/>
        </p:spPr>
        <p:txBody>
          <a:bodyPr wrap="none" anchor="ctr"/>
          <a:lstStyle/>
          <a:p>
            <a:pPr>
              <a:defRPr/>
            </a:pPr>
            <a:endParaRPr lang="de-DE">
              <a:latin typeface="Bosch Office Sans"/>
            </a:endParaRPr>
          </a:p>
        </p:txBody>
      </p:sp>
      <p:sp>
        <p:nvSpPr>
          <p:cNvPr id="1031" name="Line 7"/>
          <p:cNvSpPr>
            <a:spLocks noChangeShapeType="1"/>
          </p:cNvSpPr>
          <p:nvPr>
            <p:custDataLst>
              <p:tags r:id="rId6"/>
            </p:custDataLst>
          </p:nvPr>
        </p:nvSpPr>
        <p:spPr bwMode="auto">
          <a:xfrm>
            <a:off x="0" y="5562600"/>
            <a:ext cx="8534400" cy="0"/>
          </a:xfrm>
          <a:prstGeom prst="line">
            <a:avLst/>
          </a:prstGeom>
          <a:noFill/>
          <a:ln w="9017">
            <a:solidFill>
              <a:srgbClr val="DDDDE7"/>
            </a:solidFill>
            <a:round/>
            <a:headEnd/>
            <a:tailEnd/>
          </a:ln>
          <a:effectLst/>
        </p:spPr>
        <p:txBody>
          <a:bodyPr wrap="none" anchor="ctr"/>
          <a:lstStyle/>
          <a:p>
            <a:pPr>
              <a:defRPr/>
            </a:pPr>
            <a:endParaRPr lang="de-DE">
              <a:latin typeface="Bosch Office Sans"/>
            </a:endParaRPr>
          </a:p>
        </p:txBody>
      </p:sp>
      <p:sp>
        <p:nvSpPr>
          <p:cNvPr id="1030" name="Rectangle 2"/>
          <p:cNvSpPr>
            <a:spLocks noGrp="1" noChangeArrowheads="1"/>
          </p:cNvSpPr>
          <p:nvPr>
            <p:ph type="title"/>
            <p:custDataLst>
              <p:tags r:id="rId7"/>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smtClean="0"/>
              <a:t>Titelmasterformat durch Klicken bearbeiten</a:t>
            </a:r>
          </a:p>
        </p:txBody>
      </p:sp>
      <p:sp>
        <p:nvSpPr>
          <p:cNvPr id="2" name="Rectangle 3"/>
          <p:cNvSpPr>
            <a:spLocks noGrp="1" noChangeArrowheads="1"/>
          </p:cNvSpPr>
          <p:nvPr>
            <p:ph type="body" idx="1"/>
            <p:custDataLst>
              <p:tags r:id="rId8"/>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 name="Rectangle 6"/>
          <p:cNvSpPr>
            <a:spLocks noGrp="1" noChangeArrowheads="1"/>
          </p:cNvSpPr>
          <p:nvPr>
            <p:ph type="sldNum" sz="quarter" idx="4"/>
            <p:custDataLst>
              <p:tags r:id="rId9"/>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500">
                <a:solidFill>
                  <a:srgbClr val="707070"/>
                </a:solidFill>
              </a:defRPr>
            </a:lvl1pPr>
          </a:lstStyle>
          <a:p>
            <a:fld id="{FE4FDCD0-D81F-48BD-A475-B7E1D80E7507}" type="slidenum">
              <a:rPr lang="de-DE"/>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111000"/>
        </a:lnSpc>
        <a:spcBef>
          <a:spcPct val="0"/>
        </a:spcBef>
        <a:spcAft>
          <a:spcPct val="0"/>
        </a:spcAft>
        <a:defRPr sz="2700">
          <a:solidFill>
            <a:srgbClr val="000000"/>
          </a:solidFill>
          <a:latin typeface="+mj-lt"/>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ct val="0"/>
        </a:spcBef>
        <a:spcAft>
          <a:spcPct val="0"/>
        </a:spcAft>
        <a:buClr>
          <a:srgbClr val="3A5A82"/>
        </a:buClr>
        <a:buSzPct val="65000"/>
        <a:buFont typeface="Wingdings" pitchFamily="2" charset="2"/>
        <a:buChar char="è"/>
        <a:defRPr sz="3200">
          <a:solidFill>
            <a:schemeClr val="tx1"/>
          </a:solidFill>
          <a:latin typeface="+mn-lt"/>
          <a:ea typeface="+mn-ea"/>
          <a:cs typeface="+mn-cs"/>
        </a:defRPr>
      </a:lvl1pPr>
      <a:lvl2pPr marL="609600" indent="-190500" algn="l" rtl="0" eaLnBrk="0" fontAlgn="base" hangingPunct="0">
        <a:lnSpc>
          <a:spcPct val="111000"/>
        </a:lnSpc>
        <a:spcBef>
          <a:spcPct val="0"/>
        </a:spcBef>
        <a:spcAft>
          <a:spcPct val="0"/>
        </a:spcAft>
        <a:buClr>
          <a:srgbClr val="3A5A82"/>
        </a:buClr>
        <a:buSzPct val="50000"/>
        <a:buFont typeface="Wingdings" pitchFamily="2" charset="2"/>
        <a:buChar char=""/>
        <a:defRPr sz="2800">
          <a:solidFill>
            <a:schemeClr val="tx1"/>
          </a:solidFill>
          <a:latin typeface="+mn-lt"/>
        </a:defRPr>
      </a:lvl2pPr>
      <a:lvl3pPr marL="914400" indent="-190500" algn="l" rtl="0" eaLnBrk="0" fontAlgn="base" hangingPunct="0">
        <a:lnSpc>
          <a:spcPct val="111000"/>
        </a:lnSpc>
        <a:spcBef>
          <a:spcPct val="0"/>
        </a:spcBef>
        <a:spcAft>
          <a:spcPct val="0"/>
        </a:spcAft>
        <a:buClr>
          <a:srgbClr val="3A5A82"/>
        </a:buClr>
        <a:buSzPct val="50000"/>
        <a:buFont typeface="Wingdings" pitchFamily="2" charset="2"/>
        <a:buChar char=""/>
        <a:defRPr sz="2400">
          <a:solidFill>
            <a:schemeClr val="tx1"/>
          </a:solidFill>
          <a:latin typeface="+mn-lt"/>
        </a:defRPr>
      </a:lvl3pPr>
      <a:lvl4pPr marL="1219200" indent="-190500" algn="l" rtl="0" eaLnBrk="0" fontAlgn="base" hangingPunct="0">
        <a:lnSpc>
          <a:spcPct val="111000"/>
        </a:lnSpc>
        <a:spcBef>
          <a:spcPct val="0"/>
        </a:spcBef>
        <a:spcAft>
          <a:spcPct val="0"/>
        </a:spcAft>
        <a:buClr>
          <a:srgbClr val="3A5A82"/>
        </a:buClr>
        <a:buSzPct val="50000"/>
        <a:buFont typeface="Wingdings" pitchFamily="2" charset="2"/>
        <a:buChar char=""/>
        <a:defRPr sz="2000">
          <a:solidFill>
            <a:schemeClr val="tx1"/>
          </a:solidFill>
          <a:latin typeface="+mn-lt"/>
        </a:defRPr>
      </a:lvl4pPr>
      <a:lvl5pPr marL="1524000" indent="-190500" algn="l" rtl="0" eaLnBrk="0" fontAlgn="base" hangingPunct="0">
        <a:lnSpc>
          <a:spcPct val="111000"/>
        </a:lnSpc>
        <a:spcBef>
          <a:spcPct val="0"/>
        </a:spcBef>
        <a:spcAft>
          <a:spcPct val="0"/>
        </a:spcAft>
        <a:buClr>
          <a:srgbClr val="3A5A82"/>
        </a:buClr>
        <a:buSzPct val="50000"/>
        <a:buFont typeface="Wingdings" pitchFamily="2" charset="2"/>
        <a:buChar char=""/>
        <a:defRPr sz="2000">
          <a:solidFill>
            <a:schemeClr val="tx1"/>
          </a:solidFill>
          <a:latin typeface="+mn-lt"/>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1.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Confidential  | Department  | 25/03/2013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9" name="TextBox 8"/>
          <p:cNvSpPr txBox="1"/>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en-GB" b="1" smtClean="0">
                <a:solidFill>
                  <a:srgbClr val="FFFFFF"/>
                </a:solidFill>
              </a:rPr>
              <a:t>Goals 2013</a:t>
            </a:r>
            <a:endParaRPr lang="en-GB" b="1">
              <a:solidFill>
                <a:srgbClr val="FFFFFF"/>
              </a:solidFill>
            </a:endParaRPr>
          </a:p>
        </p:txBody>
      </p:sp>
      <p:pic>
        <p:nvPicPr>
          <p:cNvPr id="8" name="Picture 7"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7" name="Rectangle 6"/>
          <p:cNvSpPr/>
          <p:nvPr>
            <p:custDataLst>
              <p:tags r:id="rId5"/>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GB" sz="800" smtClean="0">
                <a:solidFill>
                  <a:srgbClr val="FFFFFF"/>
                </a:solidFill>
              </a:rPr>
              <a:t> </a:t>
            </a:r>
            <a:endParaRPr lang="en-GB" sz="800">
              <a:solidFill>
                <a:srgbClr val="FFFFFF"/>
              </a:solidFill>
            </a:endParaRPr>
          </a:p>
        </p:txBody>
      </p:sp>
      <p:sp>
        <p:nvSpPr>
          <p:cNvPr id="6" name="Rectangle 5"/>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GB"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FE4FDCD0-D81F-48BD-A475-B7E1D80E7507}" type="slidenum">
              <a:rPr lang="x-none" smtClean="0"/>
              <a:pPr/>
              <a:t>1</a:t>
            </a:fld>
            <a:endParaRPr lang="x-none"/>
          </a:p>
        </p:txBody>
      </p:sp>
      <p:sp>
        <p:nvSpPr>
          <p:cNvPr id="2" name="Title 1"/>
          <p:cNvSpPr>
            <a:spLocks noGrp="1"/>
          </p:cNvSpPr>
          <p:nvPr>
            <p:ph type="ctrTitle"/>
            <p:custDataLst>
              <p:tags r:id="rId9"/>
            </p:custDataLst>
          </p:nvPr>
        </p:nvSpPr>
        <p:spPr>
          <a:xfrm>
            <a:off x="522784" y="637828"/>
            <a:ext cx="7700392" cy="5040560"/>
          </a:xfrm>
          <a:ln w="0"/>
          <a:effectLst/>
        </p:spPr>
        <p:txBody>
          <a:bodyPr wrap="square" lIns="0" tIns="12700" rIns="0" bIns="0" anchor="t"/>
          <a:lstStyle/>
          <a:p>
            <a:r>
              <a:rPr lang="en-GB" sz="2000" dirty="0" smtClean="0"/>
              <a:t>&gt; Business </a:t>
            </a:r>
            <a:r>
              <a:rPr lang="en-GB" sz="2000" dirty="0" smtClean="0"/>
              <a:t>development: </a:t>
            </a:r>
            <a:br>
              <a:rPr lang="en-GB" sz="2000" dirty="0" smtClean="0"/>
            </a:br>
            <a:r>
              <a:rPr lang="en-GB" sz="2000" dirty="0" smtClean="0"/>
              <a:t>	Establish a team of 20 associates by Nov’13</a:t>
            </a:r>
            <a:br>
              <a:rPr lang="en-GB" sz="2000" dirty="0" smtClean="0"/>
            </a:br>
            <a:r>
              <a:rPr lang="en-GB" sz="2000" dirty="0" smtClean="0"/>
              <a:t>	Achieve revenue of TUSD 500</a:t>
            </a:r>
            <a:br>
              <a:rPr lang="en-GB" sz="2000" dirty="0" smtClean="0"/>
            </a:br>
            <a:r>
              <a:rPr lang="en-GB" sz="2000" dirty="0" smtClean="0"/>
              <a:t>	Generate Business in EDI Testing area.</a:t>
            </a:r>
            <a:br>
              <a:rPr lang="en-GB" sz="2000" dirty="0" smtClean="0"/>
            </a:br>
            <a:r>
              <a:rPr lang="en-GB" sz="2000" dirty="0" smtClean="0"/>
              <a:t>	Achieve revenue of TUSD 50 or equivalent PYO thru EDI 	</a:t>
            </a:r>
            <a:r>
              <a:rPr lang="en-GB" sz="2000" dirty="0" smtClean="0"/>
              <a:t>testing</a:t>
            </a:r>
            <a:r>
              <a:rPr lang="en-GB" sz="2000" dirty="0" smtClean="0"/>
              <a:t/>
            </a:r>
            <a:br>
              <a:rPr lang="en-GB" sz="2000" dirty="0" smtClean="0"/>
            </a:br>
            <a:r>
              <a:rPr lang="en-GB" sz="2000" dirty="0" smtClean="0"/>
              <a:t>&gt; </a:t>
            </a:r>
            <a:r>
              <a:rPr lang="en-GB" sz="2000" dirty="0" smtClean="0"/>
              <a:t>Pre </a:t>
            </a:r>
            <a:r>
              <a:rPr lang="en-GB" sz="2000" dirty="0" smtClean="0"/>
              <a:t>Sales:</a:t>
            </a:r>
            <a:br>
              <a:rPr lang="en-GB" sz="2000" dirty="0" smtClean="0"/>
            </a:br>
            <a:r>
              <a:rPr lang="en-GB" sz="2000" dirty="0" smtClean="0"/>
              <a:t> </a:t>
            </a:r>
            <a:r>
              <a:rPr lang="en-GB" sz="2000" dirty="0" smtClean="0"/>
              <a:t>	Availability </a:t>
            </a:r>
            <a:r>
              <a:rPr lang="en-GB" sz="2000" dirty="0" smtClean="0"/>
              <a:t>of Marketing Content </a:t>
            </a:r>
            <a:br>
              <a:rPr lang="en-GB" sz="2000" dirty="0" smtClean="0"/>
            </a:br>
            <a:r>
              <a:rPr lang="en-GB" sz="2000" dirty="0" smtClean="0"/>
              <a:t>	Support </a:t>
            </a:r>
            <a:r>
              <a:rPr lang="en-GB" sz="2000" dirty="0" smtClean="0"/>
              <a:t>Pre-Sales for proposal preparation and branding.</a:t>
            </a:r>
            <a:br>
              <a:rPr lang="en-GB" sz="2000" dirty="0" smtClean="0"/>
            </a:br>
            <a:r>
              <a:rPr lang="en-GB" sz="2000" dirty="0" smtClean="0"/>
              <a:t>&gt; Project Management @ Global associates</a:t>
            </a:r>
            <a:br>
              <a:rPr lang="en-GB" sz="2000" dirty="0" smtClean="0"/>
            </a:br>
            <a:r>
              <a:rPr lang="en-GB" sz="2000" dirty="0" smtClean="0"/>
              <a:t>	Team </a:t>
            </a:r>
            <a:r>
              <a:rPr lang="en-GB" sz="2000" dirty="0" smtClean="0"/>
              <a:t>Development Plan (Team Objective/Setting/Tracking</a:t>
            </a:r>
            <a:r>
              <a:rPr lang="en-GB" sz="2000" dirty="0" smtClean="0"/>
              <a:t>)</a:t>
            </a:r>
            <a:br>
              <a:rPr lang="en-GB" sz="2000" dirty="0" smtClean="0"/>
            </a:br>
            <a:r>
              <a:rPr lang="en-GB" sz="2000" dirty="0" smtClean="0"/>
              <a:t>	</a:t>
            </a:r>
            <a:r>
              <a:rPr lang="en-GB" sz="2000" dirty="0" smtClean="0"/>
              <a:t>Tracking Service Level Agreement.</a:t>
            </a:r>
            <a:r>
              <a:rPr lang="en-GB" sz="2000" dirty="0" smtClean="0"/>
              <a:t/>
            </a:r>
            <a:br>
              <a:rPr lang="en-GB" sz="2000" dirty="0" smtClean="0"/>
            </a:br>
            <a:r>
              <a:rPr lang="en-GB" sz="2000" dirty="0" smtClean="0"/>
              <a:t>	Obtain </a:t>
            </a:r>
            <a:r>
              <a:rPr lang="en-GB" sz="2000" dirty="0" smtClean="0"/>
              <a:t>at least 80% CSI </a:t>
            </a:r>
            <a:br>
              <a:rPr lang="en-GB" sz="2000" dirty="0" smtClean="0"/>
            </a:br>
            <a:r>
              <a:rPr lang="en-GB" sz="2000" dirty="0" smtClean="0"/>
              <a:t>	Closing </a:t>
            </a:r>
            <a:r>
              <a:rPr lang="en-GB" sz="2000" dirty="0" smtClean="0"/>
              <a:t>at least 70% opportunities.</a:t>
            </a:r>
            <a:br>
              <a:rPr lang="en-GB" sz="2000" dirty="0" smtClean="0"/>
            </a:br>
            <a:r>
              <a:rPr lang="en-GB" sz="2000" dirty="0" smtClean="0"/>
              <a:t>	Accomplish </a:t>
            </a:r>
            <a:r>
              <a:rPr lang="en-GB" sz="2000" dirty="0" smtClean="0"/>
              <a:t>Billing related activities before timeline.</a:t>
            </a:r>
            <a:endParaRPr lang="en-GB" dirty="0"/>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GB"/>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config01.xml"/>
  <p:tag name="CFG.CUSTOMERVERSION" val="9"/>
  <p:tag name="CONFIG" val="config01.xml"/>
  <p:tag name="CFG.VERSION" val="0"/>
  <p:tag name="CFG.LAYOUTID" val="Bosch Layout 4:3"/>
  <p:tag name="MAPNAME" val="Map1"/>
  <p:tag name="LICENSEKEY" val="46504b9e-b1c9-48ed-967f-a36de42ae84b"/>
  <p:tag name="ML_1" val="RBEI_KOR"/>
  <p:tag name="ML_2" val="Bosch.mcr"/>
  <p:tag name="ML_LAYOUT_RESOURCE" val="BOSCH4_3_01.MCR "/>
  <p:tag name="FIELD.DATE.CONTENT" val="25/03/2013"/>
  <p:tag name="FIELD.DATE.VALUE" val="25/03/2013 | "/>
  <p:tag name="FIELD.DATE.SUFFIX.CONTENT" val=" | "/>
  <p:tag name="FIELD.CONF.SUFFIX.CONTENT" val=" | "/>
  <p:tag name="FIELD.REM_ABL.SUFFIX.CONTENT" val=" | "/>
  <p:tag name="FIELD.COPY.CONTENT" val="©  Robert Bosch Engineering and Business Solutions Limited 2013. All rights reserved, also regarding any disposal, exploitation, reproduction, editing, distribution, as well as in the event of applications for industrial property rights."/>
  <p:tag name="FIELD.COPY.VALUE" val="©  Robert Bosch Engineering and Business Solutions Limited 2013.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CONTENT" val="Department "/>
  <p:tag name="FIELD.DPT.VALUE" val="Department  | "/>
  <p:tag name="FIELD.DPT.SUFFIX.CONTENT" val=" | "/>
  <p:tag name="FIELD.BGROUP.COMBOINDEX" val="0"/>
  <p:tag name="FIELDS.INITIALIZED" val="1"/>
  <p:tag name="FIELD.DATE.COMBOINDEX" val="-2"/>
  <p:tag name="FIELD.CONF.CONTENT" val="Confidential "/>
  <p:tag name="FIELD.CONF.VALUE" val="Confidential  | "/>
  <p:tag name="FIELD.CONF.COMBOINDEX" val="2"/>
  <p:tag name="FIELD.REM_ABL.COMBOINDEX" val="-2"/>
  <p:tag name="FIELD.CHAPTER.CONTENT" val="Goals 2013"/>
  <p:tag name="FIELD.CHAPTER.VALUE" val="Goals 2013"/>
  <p:tag name="FIELD.CHAPTER.COMBOINDEX" val="-2"/>
  <p:tag name="FIELD.REM_ANL.COMBOINDEX" val="-2"/>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RESAVED" val="1"/>
  <p:tag name="ML_UFSOK" val="de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IELD.CHAPTER.CONTENT" val="Goals 2013"/>
  <p:tag name="FIELD.CHAPTER.VALUE" val="Goals 2013"/>
  <p:tag name="FIELD.REM_ANL.CONTENT" val=" "/>
  <p:tag name="FIELD.REM_ANL.VALUE" val=" "/>
  <p:tag name="FIELD.DPT.CONTENT" val="Department "/>
  <p:tag name="FIELD.DPT.VALUE" val="Department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1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2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53</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Bosch Office Sans</vt:lpstr>
      <vt:lpstr>Wingdings</vt:lpstr>
      <vt:lpstr>Standarddesign</vt:lpstr>
      <vt:lpstr>&gt; Business development:   Establish a team of 20 associates by Nov’13  Achieve revenue of TUSD 500  Generate Business in EDI Testing area.  Achieve revenue of TUSD 50 or equivalent PYO thru EDI  testing &gt; Pre Sales:   Availability of Marketing Content   Support Pre-Sales for proposal preparation and branding. &gt; Project Management @ Global associates  Team Development Plan (Team Objective/Setting/Tracking)  Tracking Service Level Agreement.  Obtain at least 80% CSI   Closing at least 70% opportunities.  Accomplish Billing related activities before timeline.</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Shilpa Narang (RBEI/BSW4)</dc:creator>
  <cp:lastModifiedBy>nsh1kor</cp:lastModifiedBy>
  <cp:revision>8</cp:revision>
  <dcterms:created xsi:type="dcterms:W3CDTF">2013-03-25T05:53:24Z</dcterms:created>
  <dcterms:modified xsi:type="dcterms:W3CDTF">2013-03-25T06:55:34Z</dcterms:modified>
</cp:coreProperties>
</file>