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9" r:id="rId3"/>
    <p:sldId id="258" r:id="rId4"/>
    <p:sldId id="260" r:id="rId5"/>
  </p:sldIdLst>
  <p:sldSz cx="10969625" cy="6170613"/>
  <p:notesSz cx="6858000" cy="9144000"/>
  <p:custDataLst>
    <p:tags r:id="rId7"/>
  </p:custDataLst>
  <p:defaultTextStyle>
    <a:defPPr>
      <a:defRPr lang="de-DE"/>
    </a:defPPr>
    <a:lvl1pPr algn="l" rtl="0" fontAlgn="base">
      <a:spcBef>
        <a:spcPct val="0"/>
      </a:spcBef>
      <a:spcAft>
        <a:spcPct val="0"/>
      </a:spcAft>
      <a:buFontTx/>
      <a:buNone/>
      <a:defRPr lang="en-GB"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08" y="48"/>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82E9-FA47-468F-BB60-8C9E845378D2}" type="datetimeFigureOut">
              <a:rPr lang="en-GB" smtClean="0"/>
              <a:t>19/12/2018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188BF-7BC5-46E7-A042-A5F5CBCF3CC8}" type="slidenum">
              <a:rPr lang="en-GB" smtClean="0"/>
              <a:t>‹#›</a:t>
            </a:fld>
            <a:endParaRPr lang="en-GB"/>
          </a:p>
        </p:txBody>
      </p:sp>
    </p:spTree>
    <p:extLst>
      <p:ext uri="{BB962C8B-B14F-4D97-AF65-F5344CB8AC3E}">
        <p14:creationId xmlns:p14="http://schemas.microsoft.com/office/powerpoint/2010/main" val="14358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1188BF-7BC5-46E7-A042-A5F5CBCF3CC8}" type="slidenum">
              <a:rPr lang="en-GB" smtClean="0"/>
              <a:t>2</a:t>
            </a:fld>
            <a:endParaRPr lang="en-GB"/>
          </a:p>
        </p:txBody>
      </p:sp>
    </p:spTree>
    <p:extLst>
      <p:ext uri="{BB962C8B-B14F-4D97-AF65-F5344CB8AC3E}">
        <p14:creationId xmlns:p14="http://schemas.microsoft.com/office/powerpoint/2010/main" val="207756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31110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8016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89209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02844" y="0"/>
            <a:ext cx="9609852" cy="6232034"/>
          </a:xfrm>
          <a:custGeom>
            <a:avLst/>
            <a:gdLst>
              <a:gd name="connsiteX0" fmla="*/ 0 w 11215688"/>
              <a:gd name="connsiteY0" fmla="*/ 0 h 6926263"/>
              <a:gd name="connsiteX1" fmla="*/ 7919988 w 11215688"/>
              <a:gd name="connsiteY1" fmla="*/ 0 h 6926263"/>
              <a:gd name="connsiteX2" fmla="*/ 8024907 w 11215688"/>
              <a:gd name="connsiteY2" fmla="*/ 211148 h 6926263"/>
              <a:gd name="connsiteX3" fmla="*/ 9656932 w 11215688"/>
              <a:gd name="connsiteY3" fmla="*/ 3472134 h 6926263"/>
              <a:gd name="connsiteX4" fmla="*/ 10119950 w 11215688"/>
              <a:gd name="connsiteY4" fmla="*/ 4577847 h 6926263"/>
              <a:gd name="connsiteX5" fmla="*/ 9848043 w 11215688"/>
              <a:gd name="connsiteY5" fmla="*/ 5289964 h 6926263"/>
              <a:gd name="connsiteX6" fmla="*/ 9031217 w 11215688"/>
              <a:gd name="connsiteY6" fmla="*/ 6926199 h 6926263"/>
              <a:gd name="connsiteX7" fmla="*/ 11215688 w 11215688"/>
              <a:gd name="connsiteY7" fmla="*/ 6926199 h 6926263"/>
              <a:gd name="connsiteX8" fmla="*/ 11215688 w 11215688"/>
              <a:gd name="connsiteY8" fmla="*/ 6926263 h 6926263"/>
              <a:gd name="connsiteX9" fmla="*/ 0 w 11215688"/>
              <a:gd name="connsiteY9" fmla="*/ 6926263 h 692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15688" h="6926263">
                <a:moveTo>
                  <a:pt x="0" y="0"/>
                </a:moveTo>
                <a:lnTo>
                  <a:pt x="7919988" y="0"/>
                </a:lnTo>
                <a:lnTo>
                  <a:pt x="8024907" y="211148"/>
                </a:lnTo>
                <a:cubicBezTo>
                  <a:pt x="8619995" y="1407227"/>
                  <a:pt x="9036302" y="2221514"/>
                  <a:pt x="9656932" y="3472134"/>
                </a:cubicBezTo>
                <a:cubicBezTo>
                  <a:pt x="9847172" y="3860363"/>
                  <a:pt x="10119094" y="4336868"/>
                  <a:pt x="10119950" y="4577847"/>
                </a:cubicBezTo>
                <a:cubicBezTo>
                  <a:pt x="10120806" y="4818826"/>
                  <a:pt x="10059539" y="4882470"/>
                  <a:pt x="9848043" y="5289964"/>
                </a:cubicBezTo>
                <a:lnTo>
                  <a:pt x="9031217" y="6926199"/>
                </a:lnTo>
                <a:lnTo>
                  <a:pt x="11215688" y="6926199"/>
                </a:lnTo>
                <a:lnTo>
                  <a:pt x="11215688" y="6926263"/>
                </a:lnTo>
                <a:lnTo>
                  <a:pt x="0" y="6926263"/>
                </a:lnTo>
                <a:close/>
              </a:path>
            </a:pathLst>
          </a:custGeom>
          <a:solidFill>
            <a:srgbClr val="1E325C">
              <a:alpha val="10000"/>
            </a:srgbClr>
          </a:solidFill>
        </p:spPr>
        <p:txBody>
          <a:bodyPr wrap="square">
            <a:noAutofit/>
          </a:bodyPr>
          <a:lstStyle/>
          <a:p>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88027" y="39051"/>
            <a:ext cx="1724857" cy="795646"/>
          </a:xfrm>
          <a:prstGeom prst="rect">
            <a:avLst/>
          </a:prstGeom>
        </p:spPr>
      </p:pic>
    </p:spTree>
    <p:extLst>
      <p:ext uri="{BB962C8B-B14F-4D97-AF65-F5344CB8AC3E}">
        <p14:creationId xmlns:p14="http://schemas.microsoft.com/office/powerpoint/2010/main" val="7615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776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77512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96645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91426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39089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01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226910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303485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0" name="Picture 9"/>
          <p:cNvPicPr>
            <a:picLocks/>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550227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2.emf"/><Relationship Id="rId4" Type="http://schemas.openxmlformats.org/officeDocument/2006/relationships/tags" Target="../tags/tag9.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notesSlide" Target="../notesSlides/notesSlide1.xml"/><Relationship Id="rId2" Type="http://schemas.openxmlformats.org/officeDocument/2006/relationships/tags" Target="../tags/tag13.xml"/><Relationship Id="rId16"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tags" Target="../tags/tag2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s>
</file>

<file path=ppt/slides/_rels/slide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6.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4.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7.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Layout" Target="../slideLayouts/slideLayout6.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5"/>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GB" dirty="0" smtClean="0">
                <a:solidFill>
                  <a:schemeClr val="accent6">
                    <a:lumMod val="75000"/>
                  </a:schemeClr>
                </a:solidFill>
              </a:rPr>
              <a:t>2018 …</a:t>
            </a:r>
            <a:r>
              <a:rPr lang="en-GB" cap="small" dirty="0" smtClean="0">
                <a:solidFill>
                  <a:schemeClr val="accent6">
                    <a:lumMod val="75000"/>
                  </a:schemeClr>
                </a:solidFill>
              </a:rPr>
              <a:t>the year So FAR</a:t>
            </a:r>
            <a:r>
              <a:rPr lang="en-GB" dirty="0" smtClean="0">
                <a:solidFill>
                  <a:schemeClr val="accent6">
                    <a:lumMod val="75000"/>
                  </a:schemeClr>
                </a:solidFill>
              </a:rPr>
              <a:t>….</a:t>
            </a:r>
            <a:endParaRPr lang="en-GB" dirty="0">
              <a:solidFill>
                <a:schemeClr val="accent6">
                  <a:lumMod val="75000"/>
                </a:schemeClr>
              </a:solidFill>
            </a:endParaRPr>
          </a:p>
        </p:txBody>
      </p:sp>
      <p:pic>
        <p:nvPicPr>
          <p:cNvPr id="7" name="Picture 6"/>
          <p:cNvPicPr>
            <a:picLocks/>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custDataLst>
      <p:tags r:id="rId1"/>
    </p:custDataLst>
    <p:extLst>
      <p:ext uri="{BB962C8B-B14F-4D97-AF65-F5344CB8AC3E}">
        <p14:creationId xmlns:p14="http://schemas.microsoft.com/office/powerpoint/2010/main" val="1583238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lang="en-GB" sz="2800" kern="0" dirty="0" smtClean="0"/>
              <a:t>Rewind, Play &amp; Evaluate</a:t>
            </a:r>
            <a:endParaRPr kumimoji="0" lang="en-GB" sz="2800" b="0" i="0" u="none" strike="noStrike" kern="0" cap="none" normalizeH="0" baseline="0" noProof="0" dirty="0" smtClean="0">
              <a:ln>
                <a:noFill/>
              </a:ln>
              <a:effectLst/>
              <a:uLnTx/>
              <a:uFillTx/>
            </a:endParaRPr>
          </a:p>
        </p:txBody>
      </p:sp>
      <p:sp>
        <p:nvSpPr>
          <p:cNvPr id="13" name="Rectangle 12"/>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RBEI/BSD4 | 2018-12-18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11" name="Rectangle 10"/>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7" name="Oval 6"/>
          <p:cNvSpPr/>
          <p:nvPr>
            <p:custDataLst>
              <p:tags r:id="rId8"/>
            </p:custDataLst>
          </p:nvPr>
        </p:nvSpPr>
        <p:spPr>
          <a:xfrm>
            <a:off x="559597" y="2286075"/>
            <a:ext cx="1607665" cy="148733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19" dirty="0"/>
              <a:t>Goals 2018</a:t>
            </a:r>
          </a:p>
        </p:txBody>
      </p:sp>
      <p:grpSp>
        <p:nvGrpSpPr>
          <p:cNvPr id="52" name="Group 51"/>
          <p:cNvGrpSpPr/>
          <p:nvPr/>
        </p:nvGrpSpPr>
        <p:grpSpPr>
          <a:xfrm>
            <a:off x="4708815" y="3122771"/>
            <a:ext cx="2078796" cy="1485937"/>
            <a:chOff x="3803832" y="3793166"/>
            <a:chExt cx="1994920" cy="1651519"/>
          </a:xfrm>
        </p:grpSpPr>
        <p:sp>
          <p:nvSpPr>
            <p:cNvPr id="47" name="Oval 46"/>
            <p:cNvSpPr/>
            <p:nvPr/>
          </p:nvSpPr>
          <p:spPr>
            <a:xfrm rot="15797954">
              <a:off x="3975532" y="3621466"/>
              <a:ext cx="1651519" cy="1994920"/>
            </a:xfrm>
            <a:prstGeom prst="ellipse">
              <a:avLst/>
            </a:prstGeom>
            <a:gradFill flip="none" rotWithShape="1">
              <a:gsLst>
                <a:gs pos="89000">
                  <a:srgbClr val="FF9900"/>
                </a:gs>
                <a:gs pos="100000">
                  <a:schemeClr val="accent6">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dirty="0"/>
            </a:p>
          </p:txBody>
        </p:sp>
        <p:sp>
          <p:nvSpPr>
            <p:cNvPr id="8" name="Oval 7"/>
            <p:cNvSpPr/>
            <p:nvPr/>
          </p:nvSpPr>
          <p:spPr>
            <a:xfrm>
              <a:off x="3920835" y="3847483"/>
              <a:ext cx="1736525" cy="152978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sz="1260" b="1" dirty="0"/>
            </a:p>
            <a:p>
              <a:pPr algn="ctr"/>
              <a:r>
                <a:rPr lang="en-IN" sz="1260" b="1" dirty="0" smtClean="0"/>
                <a:t>Digitize the Core</a:t>
              </a:r>
              <a:endParaRPr lang="en-IN" sz="900" dirty="0">
                <a:solidFill>
                  <a:schemeClr val="accent4">
                    <a:lumMod val="60000"/>
                    <a:lumOff val="40000"/>
                  </a:schemeClr>
                </a:solidFill>
              </a:endParaRPr>
            </a:p>
            <a:p>
              <a:pPr marL="154254" indent="-154254" algn="ctr">
                <a:buFont typeface="Wingdings" panose="05000000000000000000" pitchFamily="2" charset="2"/>
                <a:buChar char="Ø"/>
              </a:pPr>
              <a:endParaRPr lang="en-IN" sz="900" dirty="0">
                <a:solidFill>
                  <a:schemeClr val="accent4">
                    <a:lumMod val="60000"/>
                    <a:lumOff val="40000"/>
                  </a:schemeClr>
                </a:solidFill>
              </a:endParaRPr>
            </a:p>
          </p:txBody>
        </p:sp>
      </p:grpSp>
      <p:grpSp>
        <p:nvGrpSpPr>
          <p:cNvPr id="51" name="Group 50"/>
          <p:cNvGrpSpPr/>
          <p:nvPr/>
        </p:nvGrpSpPr>
        <p:grpSpPr>
          <a:xfrm>
            <a:off x="4597056" y="1608039"/>
            <a:ext cx="2116718" cy="1485937"/>
            <a:chOff x="3470629" y="1711166"/>
            <a:chExt cx="2352590" cy="1651519"/>
          </a:xfrm>
        </p:grpSpPr>
        <p:sp>
          <p:nvSpPr>
            <p:cNvPr id="46" name="Oval 45"/>
            <p:cNvSpPr/>
            <p:nvPr/>
          </p:nvSpPr>
          <p:spPr>
            <a:xfrm rot="15797954">
              <a:off x="3821164" y="1360631"/>
              <a:ext cx="1651519" cy="2352590"/>
            </a:xfrm>
            <a:prstGeom prst="ellipse">
              <a:avLst/>
            </a:prstGeom>
            <a:gradFill flip="none" rotWithShape="1">
              <a:gsLst>
                <a:gs pos="86000">
                  <a:srgbClr val="92D050"/>
                </a:gs>
                <a:gs pos="100000">
                  <a:schemeClr val="accent6">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dirty="0"/>
            </a:p>
          </p:txBody>
        </p:sp>
        <p:sp>
          <p:nvSpPr>
            <p:cNvPr id="9" name="Oval 8"/>
            <p:cNvSpPr/>
            <p:nvPr/>
          </p:nvSpPr>
          <p:spPr>
            <a:xfrm>
              <a:off x="3608962" y="1722553"/>
              <a:ext cx="2048398" cy="159254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260" b="1" dirty="0" smtClean="0"/>
                <a:t>Operational Effectiveness</a:t>
              </a:r>
              <a:endParaRPr lang="en-IN" sz="900" dirty="0"/>
            </a:p>
            <a:p>
              <a:pPr algn="ctr"/>
              <a:endParaRPr lang="en-IN" sz="900" dirty="0"/>
            </a:p>
          </p:txBody>
        </p:sp>
      </p:grpSp>
      <p:grpSp>
        <p:nvGrpSpPr>
          <p:cNvPr id="50" name="Group 49"/>
          <p:cNvGrpSpPr/>
          <p:nvPr/>
        </p:nvGrpSpPr>
        <p:grpSpPr>
          <a:xfrm>
            <a:off x="4463579" y="87291"/>
            <a:ext cx="1925141" cy="1485937"/>
            <a:chOff x="2327228" y="123750"/>
            <a:chExt cx="2139665" cy="1651519"/>
          </a:xfrm>
        </p:grpSpPr>
        <p:sp>
          <p:nvSpPr>
            <p:cNvPr id="45" name="Oval 44"/>
            <p:cNvSpPr/>
            <p:nvPr/>
          </p:nvSpPr>
          <p:spPr>
            <a:xfrm rot="15797954">
              <a:off x="2571301" y="-120323"/>
              <a:ext cx="1651519" cy="2139665"/>
            </a:xfrm>
            <a:prstGeom prst="ellipse">
              <a:avLst/>
            </a:prstGeom>
            <a:gradFill>
              <a:gsLst>
                <a:gs pos="92000">
                  <a:srgbClr val="FF9900"/>
                </a:gs>
                <a:gs pos="100000">
                  <a:srgbClr val="92D050"/>
                </a:gs>
                <a:gs pos="100000">
                  <a:schemeClr val="accent6">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dirty="0"/>
            </a:p>
          </p:txBody>
        </p:sp>
        <p:sp>
          <p:nvSpPr>
            <p:cNvPr id="10" name="Oval 9"/>
            <p:cNvSpPr/>
            <p:nvPr/>
          </p:nvSpPr>
          <p:spPr>
            <a:xfrm>
              <a:off x="2422188" y="159895"/>
              <a:ext cx="1948176" cy="15611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260" b="1" dirty="0" smtClean="0"/>
                <a:t>Business Revenue</a:t>
              </a:r>
            </a:p>
            <a:p>
              <a:pPr algn="ctr"/>
              <a:r>
                <a:rPr lang="en-IN" sz="1050" dirty="0" smtClean="0"/>
                <a:t>(40% growth from 2017)</a:t>
              </a:r>
              <a:endParaRPr lang="en-IN" sz="600" dirty="0"/>
            </a:p>
          </p:txBody>
        </p:sp>
      </p:grpSp>
      <p:cxnSp>
        <p:nvCxnSpPr>
          <p:cNvPr id="12" name="Straight Connector 11"/>
          <p:cNvCxnSpPr>
            <a:stCxn id="7" idx="0"/>
            <a:endCxn id="45" idx="0"/>
          </p:cNvCxnSpPr>
          <p:nvPr>
            <p:custDataLst>
              <p:tags r:id="rId9"/>
            </p:custDataLst>
          </p:nvPr>
        </p:nvCxnSpPr>
        <p:spPr>
          <a:xfrm flipV="1">
            <a:off x="1363430" y="942576"/>
            <a:ext cx="3106724" cy="1343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p:cNvCxnSpPr>
          <p:nvPr>
            <p:custDataLst>
              <p:tags r:id="rId10"/>
            </p:custDataLst>
          </p:nvPr>
        </p:nvCxnSpPr>
        <p:spPr>
          <a:xfrm flipV="1">
            <a:off x="1931825" y="2328366"/>
            <a:ext cx="2636733" cy="17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5"/>
          </p:cNvCxnSpPr>
          <p:nvPr>
            <p:custDataLst>
              <p:tags r:id="rId11"/>
            </p:custDataLst>
          </p:nvPr>
        </p:nvCxnSpPr>
        <p:spPr>
          <a:xfrm>
            <a:off x="1931825" y="3555595"/>
            <a:ext cx="2830275" cy="2827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075264" y="4222835"/>
            <a:ext cx="2105275" cy="1485937"/>
            <a:chOff x="2297581" y="5233831"/>
            <a:chExt cx="2339871" cy="1651519"/>
          </a:xfrm>
        </p:grpSpPr>
        <p:sp>
          <p:nvSpPr>
            <p:cNvPr id="48" name="Oval 47"/>
            <p:cNvSpPr/>
            <p:nvPr/>
          </p:nvSpPr>
          <p:spPr>
            <a:xfrm rot="15797954">
              <a:off x="2641757" y="4889655"/>
              <a:ext cx="1651519" cy="2339871"/>
            </a:xfrm>
            <a:prstGeom prst="ellipse">
              <a:avLst/>
            </a:prstGeom>
            <a:gradFill flip="none" rotWithShape="1">
              <a:gsLst>
                <a:gs pos="82500">
                  <a:srgbClr val="92D050"/>
                </a:gs>
                <a:gs pos="72000">
                  <a:srgbClr val="FF9900"/>
                </a:gs>
                <a:gs pos="100000">
                  <a:schemeClr val="accent6">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dirty="0"/>
            </a:p>
          </p:txBody>
        </p:sp>
        <p:sp>
          <p:nvSpPr>
            <p:cNvPr id="30" name="Oval 29"/>
            <p:cNvSpPr/>
            <p:nvPr/>
          </p:nvSpPr>
          <p:spPr>
            <a:xfrm>
              <a:off x="2422188" y="5290093"/>
              <a:ext cx="2033181" cy="152978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260" b="1" dirty="0" smtClean="0"/>
                <a:t>Talent &amp; Team</a:t>
              </a:r>
              <a:endParaRPr lang="en-IN" sz="900" dirty="0">
                <a:solidFill>
                  <a:schemeClr val="accent1">
                    <a:lumMod val="40000"/>
                    <a:lumOff val="60000"/>
                  </a:schemeClr>
                </a:solidFill>
              </a:endParaRPr>
            </a:p>
          </p:txBody>
        </p:sp>
      </p:grpSp>
      <p:cxnSp>
        <p:nvCxnSpPr>
          <p:cNvPr id="40" name="Straight Connector 39"/>
          <p:cNvCxnSpPr>
            <a:stCxn id="7" idx="4"/>
          </p:cNvCxnSpPr>
          <p:nvPr>
            <p:custDataLst>
              <p:tags r:id="rId12"/>
            </p:custDataLst>
          </p:nvPr>
        </p:nvCxnSpPr>
        <p:spPr>
          <a:xfrm>
            <a:off x="1363430" y="3773410"/>
            <a:ext cx="2273174" cy="1181959"/>
          </a:xfrm>
          <a:prstGeom prst="line">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003178" y="145834"/>
            <a:ext cx="3288621" cy="5842363"/>
            <a:chOff x="7044908" y="153824"/>
            <a:chExt cx="3655080" cy="6493393"/>
          </a:xfrm>
        </p:grpSpPr>
        <p:sp>
          <p:nvSpPr>
            <p:cNvPr id="80" name="Flowchart: Delay 79"/>
            <p:cNvSpPr/>
            <p:nvPr/>
          </p:nvSpPr>
          <p:spPr>
            <a:xfrm>
              <a:off x="7044908" y="153824"/>
              <a:ext cx="2937753" cy="1561162"/>
            </a:xfrm>
            <a:prstGeom prst="flowChartDelay">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19" dirty="0"/>
                <a:t>	 </a:t>
              </a:r>
            </a:p>
            <a:p>
              <a:pPr marL="668432" lvl="1" indent="-257089" algn="ctr">
                <a:buFont typeface="Wingdings" panose="05000000000000000000" pitchFamily="2" charset="2"/>
                <a:buChar char="Ø"/>
              </a:pPr>
              <a:r>
                <a:rPr lang="en-IN" sz="1050" b="1" dirty="0" smtClean="0">
                  <a:solidFill>
                    <a:srgbClr val="FFC000"/>
                  </a:solidFill>
                </a:rPr>
                <a:t>2.5+ mi USD</a:t>
              </a:r>
              <a:r>
                <a:rPr lang="en-IN" sz="1050" dirty="0" smtClean="0">
                  <a:solidFill>
                    <a:srgbClr val="FFC000"/>
                  </a:solidFill>
                </a:rPr>
                <a:t> achieved </a:t>
              </a:r>
            </a:p>
            <a:p>
              <a:pPr marL="411343" lvl="1" algn="ctr"/>
              <a:endParaRPr lang="en-IN" sz="1050" dirty="0" smtClean="0">
                <a:solidFill>
                  <a:srgbClr val="FFC000"/>
                </a:solidFill>
              </a:endParaRPr>
            </a:p>
            <a:p>
              <a:pPr marL="668432" lvl="1" indent="-257089" algn="ctr">
                <a:buFont typeface="Wingdings" panose="05000000000000000000" pitchFamily="2" charset="2"/>
                <a:buChar char="Ø"/>
              </a:pPr>
              <a:r>
                <a:rPr lang="en-IN" sz="1050" b="1" dirty="0" smtClean="0">
                  <a:solidFill>
                    <a:srgbClr val="FF9900"/>
                  </a:solidFill>
                </a:rPr>
                <a:t>278 T USD </a:t>
              </a:r>
              <a:r>
                <a:rPr lang="en-IN" sz="1050" dirty="0" smtClean="0">
                  <a:solidFill>
                    <a:srgbClr val="FF9900"/>
                  </a:solidFill>
                </a:rPr>
                <a:t>RBMX revenue achieved</a:t>
              </a:r>
              <a:endParaRPr lang="en-IN" sz="1050" dirty="0">
                <a:solidFill>
                  <a:srgbClr val="FF9900"/>
                </a:solidFill>
              </a:endParaRPr>
            </a:p>
            <a:p>
              <a:pPr marL="257089" indent="-257089" algn="ctr">
                <a:buFont typeface="Wingdings" panose="05000000000000000000" pitchFamily="2" charset="2"/>
                <a:buChar char="Ø"/>
              </a:pPr>
              <a:endParaRPr lang="en-IN" sz="1619" dirty="0"/>
            </a:p>
            <a:p>
              <a:pPr marL="257089" indent="-257089" algn="ctr">
                <a:buFont typeface="Wingdings" panose="05000000000000000000" pitchFamily="2" charset="2"/>
                <a:buChar char="Ø"/>
              </a:pPr>
              <a:endParaRPr lang="en-IN" sz="1619" dirty="0"/>
            </a:p>
          </p:txBody>
        </p:sp>
        <p:sp>
          <p:nvSpPr>
            <p:cNvPr id="81" name="Flowchart: Delay 80"/>
            <p:cNvSpPr/>
            <p:nvPr/>
          </p:nvSpPr>
          <p:spPr>
            <a:xfrm>
              <a:off x="8151341" y="1811896"/>
              <a:ext cx="2548647" cy="1561162"/>
            </a:xfrm>
            <a:prstGeom prst="flowChartDelay">
              <a:avLst/>
            </a:prstGeom>
          </p:spPr>
          <p:style>
            <a:lnRef idx="3">
              <a:schemeClr val="lt1"/>
            </a:lnRef>
            <a:fillRef idx="1">
              <a:schemeClr val="accent3"/>
            </a:fillRef>
            <a:effectRef idx="1">
              <a:schemeClr val="accent3"/>
            </a:effectRef>
            <a:fontRef idx="minor">
              <a:schemeClr val="lt1"/>
            </a:fontRef>
          </p:style>
          <p:txBody>
            <a:bodyPr rtlCol="0" anchor="ctr"/>
            <a:lstStyle/>
            <a:p>
              <a:r>
                <a:rPr lang="en-IN" sz="1400" b="1" dirty="0"/>
                <a:t>  </a:t>
              </a:r>
              <a:r>
                <a:rPr lang="en-IN" sz="1200" b="1" dirty="0" smtClean="0">
                  <a:solidFill>
                    <a:srgbClr val="00B050"/>
                  </a:solidFill>
                </a:rPr>
                <a:t>96% + </a:t>
              </a:r>
              <a:r>
                <a:rPr lang="en-IN" sz="1200" dirty="0" smtClean="0">
                  <a:solidFill>
                    <a:srgbClr val="00B050"/>
                  </a:solidFill>
                </a:rPr>
                <a:t>Utilization/DE achieved</a:t>
              </a:r>
              <a:endParaRPr lang="en-IN" sz="1200" dirty="0">
                <a:solidFill>
                  <a:srgbClr val="00B050"/>
                </a:solidFill>
              </a:endParaRPr>
            </a:p>
            <a:p>
              <a:endParaRPr lang="en-IN" sz="1100" b="1" dirty="0">
                <a:solidFill>
                  <a:srgbClr val="00B050"/>
                </a:solidFill>
              </a:endParaRPr>
            </a:p>
            <a:p>
              <a:r>
                <a:rPr lang="en-IN" sz="1200" b="1" dirty="0">
                  <a:solidFill>
                    <a:srgbClr val="00B050"/>
                  </a:solidFill>
                </a:rPr>
                <a:t>   </a:t>
              </a:r>
              <a:r>
                <a:rPr lang="en-IN" sz="1200" b="1" dirty="0" smtClean="0">
                  <a:solidFill>
                    <a:srgbClr val="00B050"/>
                  </a:solidFill>
                </a:rPr>
                <a:t>10% </a:t>
              </a:r>
              <a:r>
                <a:rPr lang="en-IN" sz="1200" dirty="0" smtClean="0">
                  <a:solidFill>
                    <a:srgbClr val="00B050"/>
                  </a:solidFill>
                </a:rPr>
                <a:t>outsourcing valued.</a:t>
              </a:r>
              <a:endParaRPr lang="en-IN" sz="1200" dirty="0">
                <a:solidFill>
                  <a:srgbClr val="00B050"/>
                </a:solidFill>
              </a:endParaRPr>
            </a:p>
          </p:txBody>
        </p:sp>
        <p:sp>
          <p:nvSpPr>
            <p:cNvPr id="82" name="Flowchart: Delay 81"/>
            <p:cNvSpPr/>
            <p:nvPr/>
          </p:nvSpPr>
          <p:spPr>
            <a:xfrm>
              <a:off x="7989707" y="3480355"/>
              <a:ext cx="2657646" cy="1529781"/>
            </a:xfrm>
            <a:prstGeom prst="flowChartDelay">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050" dirty="0"/>
                <a:t> - </a:t>
              </a:r>
              <a:r>
                <a:rPr lang="en-IN" sz="1050" b="1" dirty="0" smtClean="0">
                  <a:solidFill>
                    <a:srgbClr val="FF9900"/>
                  </a:solidFill>
                </a:rPr>
                <a:t>2 FTE </a:t>
              </a:r>
              <a:r>
                <a:rPr lang="en-IN" sz="1050" dirty="0" smtClean="0">
                  <a:solidFill>
                    <a:srgbClr val="FF9900"/>
                  </a:solidFill>
                </a:rPr>
                <a:t>efforts saved owing to Automation.</a:t>
              </a:r>
            </a:p>
            <a:p>
              <a:pPr algn="ctr"/>
              <a:r>
                <a:rPr lang="en-IN" sz="1050" dirty="0" smtClean="0"/>
                <a:t>   </a:t>
              </a:r>
              <a:r>
                <a:rPr lang="en-IN" sz="1050" b="1" dirty="0" smtClean="0">
                  <a:solidFill>
                    <a:srgbClr val="FF9900"/>
                  </a:solidFill>
                </a:rPr>
                <a:t>2 POCs </a:t>
              </a:r>
              <a:r>
                <a:rPr lang="en-IN" sz="1050" dirty="0" smtClean="0">
                  <a:solidFill>
                    <a:srgbClr val="FF9900"/>
                  </a:solidFill>
                </a:rPr>
                <a:t>on AI successful and </a:t>
              </a:r>
              <a:r>
                <a:rPr lang="en-IN" sz="1050" b="1" dirty="0" smtClean="0">
                  <a:solidFill>
                    <a:srgbClr val="FF9900"/>
                  </a:solidFill>
                </a:rPr>
                <a:t>1</a:t>
              </a:r>
              <a:r>
                <a:rPr lang="en-IN" sz="1050" dirty="0" smtClean="0">
                  <a:solidFill>
                    <a:srgbClr val="FF9900"/>
                  </a:solidFill>
                </a:rPr>
                <a:t> implemented in project.</a:t>
              </a:r>
            </a:p>
            <a:p>
              <a:pPr algn="ctr"/>
              <a:endParaRPr lang="en-IN" sz="990" dirty="0">
                <a:solidFill>
                  <a:srgbClr val="FF9900"/>
                </a:solidFill>
              </a:endParaRPr>
            </a:p>
          </p:txBody>
        </p:sp>
        <p:sp>
          <p:nvSpPr>
            <p:cNvPr id="83" name="Flowchart: Delay 82"/>
            <p:cNvSpPr/>
            <p:nvPr/>
          </p:nvSpPr>
          <p:spPr>
            <a:xfrm>
              <a:off x="7385717" y="5117436"/>
              <a:ext cx="2921492" cy="1529781"/>
            </a:xfrm>
            <a:prstGeom prst="flowChartDelay">
              <a:avLst/>
            </a:prstGeom>
          </p:spPr>
          <p:style>
            <a:lnRef idx="3">
              <a:schemeClr val="lt1"/>
            </a:lnRef>
            <a:fillRef idx="1">
              <a:schemeClr val="accent3"/>
            </a:fillRef>
            <a:effectRef idx="1">
              <a:schemeClr val="accent3"/>
            </a:effectRef>
            <a:fontRef idx="minor">
              <a:schemeClr val="lt1"/>
            </a:fontRef>
          </p:style>
          <p:txBody>
            <a:bodyPr rtlCol="0" anchor="ctr"/>
            <a:lstStyle/>
            <a:p>
              <a:r>
                <a:rPr lang="en-IN" sz="990" dirty="0" smtClean="0"/>
                <a:t>	</a:t>
              </a:r>
              <a:r>
                <a:rPr lang="en-IN" sz="990" dirty="0" smtClean="0">
                  <a:solidFill>
                    <a:srgbClr val="00B050"/>
                  </a:solidFill>
                </a:rPr>
                <a:t>-     -</a:t>
              </a:r>
              <a:endParaRPr lang="en-IN" sz="990" dirty="0"/>
            </a:p>
          </p:txBody>
        </p:sp>
      </p:grpSp>
      <p:sp>
        <p:nvSpPr>
          <p:cNvPr id="86" name="Flowchart: Delay 85"/>
          <p:cNvSpPr/>
          <p:nvPr>
            <p:custDataLst>
              <p:tags r:id="rId13"/>
            </p:custDataLst>
          </p:nvPr>
        </p:nvSpPr>
        <p:spPr>
          <a:xfrm>
            <a:off x="6774485" y="165413"/>
            <a:ext cx="1295095" cy="5822784"/>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a:p>
        </p:txBody>
      </p:sp>
      <p:sp>
        <p:nvSpPr>
          <p:cNvPr id="17" name="Title 16"/>
          <p:cNvSpPr>
            <a:spLocks noGrp="1"/>
          </p:cNvSpPr>
          <p:nvPr>
            <p:ph type="title"/>
            <p:custDataLst>
              <p:tags r:id="rId14"/>
            </p:custDataLst>
          </p:nvPr>
        </p:nvSpPr>
        <p:spPr>
          <a:xfrm>
            <a:off x="259079"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The Synopsis</a:t>
            </a:r>
            <a:endParaRPr lang="en-GB" sz="2800" dirty="0">
              <a:solidFill>
                <a:srgbClr val="A80163"/>
              </a:solidFill>
            </a:endParaRPr>
          </a:p>
        </p:txBody>
      </p:sp>
      <p:sp>
        <p:nvSpPr>
          <p:cNvPr id="21" name="TextBox 20"/>
          <p:cNvSpPr txBox="1"/>
          <p:nvPr>
            <p:custDataLst>
              <p:tags r:id="rId15"/>
            </p:custDataLst>
          </p:nvPr>
        </p:nvSpPr>
        <p:spPr>
          <a:xfrm>
            <a:off x="7998680" y="4874068"/>
            <a:ext cx="1713620" cy="673271"/>
          </a:xfrm>
          <a:prstGeom prst="rect">
            <a:avLst/>
          </a:prstGeom>
          <a:noFill/>
        </p:spPr>
        <p:txBody>
          <a:bodyPr wrap="square" lIns="0" tIns="0" rIns="0" bIns="0" rtlCol="0">
            <a:noAutofit/>
          </a:bodyPr>
          <a:lstStyle/>
          <a:p>
            <a:pPr fontAlgn="auto">
              <a:lnSpc>
                <a:spcPct val="107000"/>
              </a:lnSpc>
              <a:spcBef>
                <a:spcPts val="500"/>
              </a:spcBef>
              <a:spcAft>
                <a:spcPts val="0"/>
              </a:spcAft>
            </a:pPr>
            <a:r>
              <a:rPr lang="en-IN" sz="1000" b="1" dirty="0" smtClean="0">
                <a:solidFill>
                  <a:srgbClr val="00B050"/>
                </a:solidFill>
              </a:rPr>
              <a:t>Building 17 intermediate expertise in</a:t>
            </a:r>
            <a:r>
              <a:rPr lang="en-IN" sz="1000" dirty="0" smtClean="0">
                <a:solidFill>
                  <a:srgbClr val="00B050"/>
                </a:solidFill>
              </a:rPr>
              <a:t> </a:t>
            </a:r>
            <a:r>
              <a:rPr lang="en-IN" sz="1000" dirty="0">
                <a:solidFill>
                  <a:srgbClr val="00B050"/>
                </a:solidFill>
              </a:rPr>
              <a:t>Automation &amp; </a:t>
            </a:r>
            <a:r>
              <a:rPr lang="en-IN" sz="1000" dirty="0" smtClean="0">
                <a:solidFill>
                  <a:srgbClr val="00B050"/>
                </a:solidFill>
              </a:rPr>
              <a:t>Performance</a:t>
            </a:r>
          </a:p>
          <a:p>
            <a:pPr fontAlgn="auto">
              <a:lnSpc>
                <a:spcPct val="107000"/>
              </a:lnSpc>
              <a:spcBef>
                <a:spcPts val="500"/>
              </a:spcBef>
              <a:spcAft>
                <a:spcPts val="0"/>
              </a:spcAft>
            </a:pPr>
            <a:r>
              <a:rPr lang="en-IN" sz="1000" dirty="0" smtClean="0">
                <a:solidFill>
                  <a:schemeClr val="bg1"/>
                </a:solidFill>
              </a:rPr>
              <a:t> </a:t>
            </a:r>
          </a:p>
          <a:p>
            <a:pPr fontAlgn="auto">
              <a:lnSpc>
                <a:spcPct val="107000"/>
              </a:lnSpc>
              <a:spcBef>
                <a:spcPts val="500"/>
              </a:spcBef>
              <a:spcAft>
                <a:spcPts val="0"/>
              </a:spcAft>
            </a:pPr>
            <a:endParaRPr kumimoji="0" lang="en-IN" sz="1000" i="0" u="none" strike="noStrike" kern="0" cap="none" spc="0" normalizeH="0" baseline="0" noProof="0" dirty="0">
              <a:ln>
                <a:noFill/>
              </a:ln>
              <a:solidFill>
                <a:schemeClr val="bg1"/>
              </a:solidFill>
              <a:effectLst/>
              <a:uLnTx/>
              <a:uFillTx/>
            </a:endParaRPr>
          </a:p>
        </p:txBody>
      </p:sp>
    </p:spTree>
    <p:custDataLst>
      <p:tags r:id="rId1"/>
    </p:custDataLst>
    <p:extLst>
      <p:ext uri="{BB962C8B-B14F-4D97-AF65-F5344CB8AC3E}">
        <p14:creationId xmlns:p14="http://schemas.microsoft.com/office/powerpoint/2010/main" val="464357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smtClean="0">
                <a:ln>
                  <a:noFill/>
                </a:ln>
                <a:effectLst/>
                <a:uLnTx/>
                <a:uFillTx/>
              </a:rPr>
              <a:t>2018 Performance Evaluation</a:t>
            </a:r>
            <a:endParaRPr kumimoji="0" lang="en-GB" sz="2800" b="0" i="0" u="none" strike="noStrike" kern="0" cap="none" normalizeH="0" baseline="0" noProof="0" dirty="0"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RBEI/BSD4 | 2018-12-18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Beyond the Goals</a:t>
            </a:r>
            <a:endParaRPr lang="en-GB" sz="2800" dirty="0">
              <a:solidFill>
                <a:srgbClr val="A80163"/>
              </a:solidFill>
            </a:endParaRPr>
          </a:p>
        </p:txBody>
      </p:sp>
      <p:sp>
        <p:nvSpPr>
          <p:cNvPr id="9" name="TextBox 8"/>
          <p:cNvSpPr txBox="1"/>
          <p:nvPr>
            <p:custDataLst>
              <p:tags r:id="rId9"/>
            </p:custDataLst>
          </p:nvPr>
        </p:nvSpPr>
        <p:spPr>
          <a:xfrm>
            <a:off x="410845" y="1367282"/>
            <a:ext cx="8835898" cy="3282696"/>
          </a:xfrm>
          <a:prstGeom prst="rect">
            <a:avLst/>
          </a:prstGeom>
          <a:noFill/>
        </p:spPr>
        <p:txBody>
          <a:bodyPr wrap="squar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kumimoji="0" lang="en-GB" sz="1800" b="0" i="0" u="none" strike="noStrike" kern="0" cap="none" spc="0" normalizeH="0" baseline="0" noProof="0" dirty="0" smtClean="0">
                <a:ln>
                  <a:noFill/>
                </a:ln>
                <a:solidFill>
                  <a:srgbClr val="000000"/>
                </a:solidFill>
                <a:effectLst/>
                <a:uLnTx/>
                <a:uFillTx/>
              </a:rPr>
              <a:t>Account Mining and New</a:t>
            </a:r>
            <a:r>
              <a:rPr kumimoji="0" lang="en-GB" sz="1800" b="0" i="0" u="none" strike="noStrike" kern="0" cap="none" spc="0" normalizeH="0" noProof="0" dirty="0" smtClean="0">
                <a:ln>
                  <a:noFill/>
                </a:ln>
                <a:solidFill>
                  <a:srgbClr val="000000"/>
                </a:solidFill>
                <a:effectLst/>
                <a:uLnTx/>
                <a:uFillTx/>
              </a:rPr>
              <a:t> acquisitions in Bosch.</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noProof="0" dirty="0" smtClean="0">
                <a:solidFill>
                  <a:srgbClr val="000000"/>
                </a:solidFill>
              </a:rPr>
              <a:t>Account opened for NetApp – Global</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kumimoji="0" lang="en-GB" sz="1800" b="0" i="0" u="none" strike="noStrike" kern="0" cap="none" spc="0" normalizeH="0" baseline="0" dirty="0" smtClean="0">
                <a:ln>
                  <a:noFill/>
                </a:ln>
                <a:solidFill>
                  <a:srgbClr val="000000"/>
                </a:solidFill>
                <a:effectLst/>
                <a:uLnTx/>
                <a:uFillTx/>
              </a:rPr>
              <a:t>Customer connect across CI.</a:t>
            </a:r>
            <a:endParaRPr kumimoji="0" lang="en-GB" sz="1800" b="0" i="0" u="none" strike="noStrike" kern="0" cap="none" spc="0" normalizeH="0" baseline="0" noProof="0" dirty="0" smtClean="0">
              <a:ln>
                <a:noFill/>
              </a:ln>
              <a:solidFill>
                <a:srgbClr val="000000"/>
              </a:solidFill>
              <a:effectLst/>
              <a:uLnTx/>
              <a:uFillTx/>
            </a:endParaRP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kumimoji="0" lang="en-GB" sz="1800" b="0" i="0" u="none" strike="noStrike" kern="0" cap="none" spc="0" normalizeH="0" baseline="0" noProof="0" dirty="0" smtClean="0">
                <a:ln>
                  <a:noFill/>
                </a:ln>
                <a:solidFill>
                  <a:srgbClr val="000000"/>
                </a:solidFill>
                <a:effectLst/>
                <a:uLnTx/>
                <a:uFillTx/>
              </a:rPr>
              <a:t>Collaboration</a:t>
            </a:r>
            <a:r>
              <a:rPr kumimoji="0" lang="en-GB" sz="1800" b="0" i="0" u="none" strike="noStrike" kern="0" cap="none" spc="0" normalizeH="0" noProof="0" dirty="0" smtClean="0">
                <a:ln>
                  <a:noFill/>
                </a:ln>
                <a:solidFill>
                  <a:srgbClr val="000000"/>
                </a:solidFill>
                <a:effectLst/>
                <a:uLnTx/>
                <a:uFillTx/>
              </a:rPr>
              <a:t> within department and cross-functional teams (</a:t>
            </a:r>
            <a:r>
              <a:rPr kumimoji="0" lang="en-GB" sz="1800" b="0" i="0" u="none" strike="noStrike" kern="0" cap="none" spc="0" normalizeH="0" noProof="0" dirty="0" err="1" smtClean="0">
                <a:ln>
                  <a:noFill/>
                </a:ln>
                <a:solidFill>
                  <a:srgbClr val="000000"/>
                </a:solidFill>
                <a:effectLst/>
                <a:uLnTx/>
                <a:uFillTx/>
              </a:rPr>
              <a:t>CoC</a:t>
            </a:r>
            <a:r>
              <a:rPr kumimoji="0" lang="en-GB" sz="1800" b="0" i="0" u="none" strike="noStrike" kern="0" cap="none" spc="0" normalizeH="0" noProof="0" dirty="0" smtClean="0">
                <a:ln>
                  <a:noFill/>
                </a:ln>
                <a:solidFill>
                  <a:srgbClr val="000000"/>
                </a:solidFill>
                <a:effectLst/>
                <a:uLnTx/>
                <a:uFillTx/>
              </a:rPr>
              <a:t>, ARISE)</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Stepping towards New-Gen Testing – Achievements in AI, Cloud, ALM</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Building Automation expertise.</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 3000 hrs of efforts saved and utilized in new and horizontal technologies.</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Test factory model implemented in multiple projects/work-packages.</a:t>
            </a:r>
          </a:p>
          <a:p>
            <a:pPr marR="0" defTabSz="914400" eaLnBrk="1" fontAlgn="auto" latinLnBrk="0" hangingPunct="1">
              <a:lnSpc>
                <a:spcPct val="107000"/>
              </a:lnSpc>
              <a:spcBef>
                <a:spcPts val="500"/>
              </a:spcBef>
              <a:spcAft>
                <a:spcPts val="0"/>
              </a:spcAft>
              <a:buClrTx/>
              <a:buSzTx/>
              <a:buFontTx/>
              <a:buNone/>
              <a:tabLst/>
            </a:pPr>
            <a:endParaRPr lang="en-GB" kern="0" dirty="0" smtClean="0">
              <a:solidFill>
                <a:srgbClr val="000000"/>
              </a:solidFill>
            </a:endParaRPr>
          </a:p>
          <a:p>
            <a:pPr marR="0" defTabSz="914400" eaLnBrk="1" fontAlgn="auto" latinLnBrk="0" hangingPunct="1">
              <a:lnSpc>
                <a:spcPct val="107000"/>
              </a:lnSpc>
              <a:spcBef>
                <a:spcPts val="500"/>
              </a:spcBef>
              <a:spcAft>
                <a:spcPts val="0"/>
              </a:spcAft>
              <a:buClrTx/>
              <a:buSzTx/>
              <a:buFontTx/>
              <a:buNone/>
              <a:tabLst/>
            </a:pPr>
            <a:r>
              <a:rPr lang="en-GB" kern="0" dirty="0" smtClean="0">
                <a:solidFill>
                  <a:srgbClr val="000000"/>
                </a:solidFill>
              </a:rPr>
              <a:t> </a:t>
            </a:r>
            <a:r>
              <a:rPr kumimoji="0" lang="en-GB" sz="1800" b="0" i="0" u="none" strike="noStrike" kern="0" cap="none" spc="0" normalizeH="0" noProof="0" dirty="0" smtClean="0">
                <a:ln>
                  <a:noFill/>
                </a:ln>
                <a:solidFill>
                  <a:srgbClr val="000000"/>
                </a:solidFill>
                <a:effectLst/>
                <a:uLnTx/>
                <a:uFillTx/>
              </a:rPr>
              <a:t> </a:t>
            </a:r>
            <a:endParaRPr kumimoji="0" lang="en-GB"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rot="10800000" flipV="1">
            <a:off x="3269693" y="654050"/>
            <a:ext cx="361187" cy="382270"/>
          </a:xfrm>
          <a:prstGeom prst="rect">
            <a:avLst/>
          </a:prstGeom>
        </p:spPr>
      </p:pic>
    </p:spTree>
    <p:custDataLst>
      <p:tags r:id="rId1"/>
    </p:custDataLst>
    <p:extLst>
      <p:ext uri="{BB962C8B-B14F-4D97-AF65-F5344CB8AC3E}">
        <p14:creationId xmlns:p14="http://schemas.microsoft.com/office/powerpoint/2010/main" val="1644677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smtClean="0">
                <a:ln>
                  <a:noFill/>
                </a:ln>
                <a:effectLst/>
                <a:uLnTx/>
                <a:uFillTx/>
              </a:rPr>
              <a:t>2018 Performance Evaluation</a:t>
            </a: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RBEI/BSD4 | 2018-12-18</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What could have been done better</a:t>
            </a:r>
            <a:endParaRPr lang="en-GB" sz="2800" dirty="0">
              <a:solidFill>
                <a:srgbClr val="A80163"/>
              </a:solidFill>
            </a:endParaRPr>
          </a:p>
        </p:txBody>
      </p:sp>
      <p:sp>
        <p:nvSpPr>
          <p:cNvPr id="9" name="TextBox 8"/>
          <p:cNvSpPr txBox="1"/>
          <p:nvPr>
            <p:custDataLst>
              <p:tags r:id="rId9"/>
            </p:custDataLst>
          </p:nvPr>
        </p:nvSpPr>
        <p:spPr>
          <a:xfrm>
            <a:off x="554990" y="1424940"/>
            <a:ext cx="6751066" cy="3282696"/>
          </a:xfrm>
          <a:prstGeom prst="rect">
            <a:avLst/>
          </a:prstGeom>
          <a:noFill/>
        </p:spPr>
        <p:txBody>
          <a:bodyPr wrap="squar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Personal development</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Team strength vs Various focal points</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Collaboration with RBMX and Smart City Team.</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kumimoji="0" lang="en-GB" sz="1800" b="0" i="0" u="none" strike="noStrike" kern="0" cap="none" spc="0" normalizeH="0" baseline="0" noProof="0" dirty="0" smtClean="0">
                <a:ln>
                  <a:noFill/>
                </a:ln>
                <a:solidFill>
                  <a:srgbClr val="000000"/>
                </a:solidFill>
                <a:effectLst/>
                <a:uLnTx/>
                <a:uFillTx/>
              </a:rPr>
              <a:t>Test management practises</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noProof="0" dirty="0" smtClean="0">
                <a:solidFill>
                  <a:srgbClr val="000000"/>
                </a:solidFill>
              </a:rPr>
              <a:t>Increased Operational/Administrative efforts</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Associate connect.</a:t>
            </a:r>
            <a:endParaRPr lang="en-GB" kern="0" noProof="0" dirty="0" smtClean="0">
              <a:solidFill>
                <a:srgbClr val="000000"/>
              </a:solidFill>
            </a:endParaRP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dirty="0" smtClean="0">
                <a:solidFill>
                  <a:srgbClr val="000000"/>
                </a:solidFill>
              </a:rPr>
              <a:t>Service catalogue published but not implemented.</a:t>
            </a:r>
          </a:p>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GB" kern="0" noProof="0" dirty="0" smtClean="0">
                <a:solidFill>
                  <a:srgbClr val="000000"/>
                </a:solidFill>
              </a:rPr>
              <a:t>Work-Life Balance</a:t>
            </a:r>
          </a:p>
        </p:txBody>
      </p:sp>
      <p:pic>
        <p:nvPicPr>
          <p:cNvPr id="10" name="Picture 9"/>
          <p:cNvPicPr>
            <a:picLocks noChangeAspect="1"/>
          </p:cNvPicPr>
          <p:nvPr>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rot="10800000">
            <a:off x="5787558" y="680149"/>
            <a:ext cx="350747" cy="371221"/>
          </a:xfrm>
          <a:prstGeom prst="rect">
            <a:avLst/>
          </a:prstGeom>
        </p:spPr>
      </p:pic>
    </p:spTree>
    <p:custDataLst>
      <p:tags r:id="rId1"/>
    </p:custDataLst>
    <p:extLst>
      <p:ext uri="{BB962C8B-B14F-4D97-AF65-F5344CB8AC3E}">
        <p14:creationId xmlns:p14="http://schemas.microsoft.com/office/powerpoint/2010/main" val="15046925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an5"/>
  <p:tag name="ML_2" val="Bosch2.mcr"/>
  <p:tag name="FIELD.DATE.CONTENT" val="2018-12-18"/>
  <p:tag name="FIELD.DATE.VALUE" val="2018-12-18"/>
  <p:tag name="FIELD.CONF.SUFFIX.CONTENT" val="\n | "/>
  <p:tag name="FIELD.REM_ABL.SUFFIX.CONTENT" val="&#10;\n"/>
  <p:tag name="FIELD.COPY.CONTENT" val="©  Robert Bosch Engineering and Business Solutions Private Limited 2018. All rights reserved, also regarding any disposal, exploitation, reproduction, editing, distribution, as well as in the event of applications for industrial property rights."/>
  <p:tag name="FIELD.COPY.VALUE" val="©  Robert Bosch Engineering and Business Solutions Private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EI/BSD4"/>
  <p:tag name="FIELD.DPT.VALUE" val="RBEI/BSD4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NTENT" val="Shilpa GPD Review - BSD4"/>
  <p:tag name="FIELD.CHAPTER.VALUE" val="Shilpa GPD Review - BSD4"/>
  <p:tag name="FIELD.CHAPTER.COMBOINDEX" val="-2"/>
  <p:tag name="FIELD.REM_ANL.COMBOINDEX" val="-2"/>
  <p:tag name="FIELD.DPT.COMBOINDEX" val="-2"/>
  <p:tag name="CONFIG" val="BOSCH2"/>
  <p:tag name="CFG.VERSION" val="0"/>
  <p:tag name="CFG.LAYOUTID" val="Bosch Layout 16:9 (new colored style)"/>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ML_LAYOUT_RESOURCE" val="BOSCH2_16_9_2018.MCR"/>
  <p:tag name="CFG.LAYOUTRES" val="BOSCH2_16_9_2018"/>
  <p:tag name="CFG.BOSCHLOGOUPDAT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TitleOnTitleSlides"/>
  <p:tag name="SHAPECLASSPROTECTIONTYPE" val="3"/>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TitleGraphicUser"/>
  <p:tag name="SHAPESETGROUPCLASSNAME" val="ShapeSetGroup1"/>
</p:tagLst>
</file>

<file path=ppt/tags/tag12.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_2018.MCR"/>
  <p:tag name="FIELD.CHAPTER.CONTENT" val="Shilpa GPD Review - BSD4"/>
  <p:tag name="FIELD.CHAPTER.VALUE" val="Shilpa GPD Review - BSD4"/>
  <p:tag name="FIELD.DPT.CONTENT" val="RBEI/BSD4"/>
  <p:tag name="FIELD.DPT.VALUE" val="RBEI/BSD4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10_SHAPECLASSPROTECTIONTYPE" val="63"/>
  <p:tag name="RECTANGLE 12_SHAPECLASSPROTECTIONTYPE" val="63"/>
  <p:tag name="CONTENT PLACEHOLDER 2_SHAPECLASSPROTECTIONTYPE" val="0"/>
  <p:tag name="TEXTBOX 14_SHAPECLASSPROTECTIONTYPE" val="25"/>
  <p:tag name="TITLE 1_SHAPECLASSPROTECTIONTYPE" val="9"/>
  <p:tag name="TITLE 16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7.xml><?xml version="1.0" encoding="utf-8"?>
<p:tagLst xmlns:a="http://schemas.openxmlformats.org/drawingml/2006/main" xmlns:r="http://schemas.openxmlformats.org/officeDocument/2006/relationships" xmlns:p="http://schemas.openxmlformats.org/presentationml/2006/main">
  <p:tag name="FIELD.DPT.CONTENT" val="RBEI/BSD4"/>
  <p:tag name="FIELD.DPT.VALUE" val="RBEI/BSD4 | "/>
  <p:tag name="FIELDS.INITIALIZED" val="1"/>
  <p:tag name="ML_1" val="RBEI_Ban5"/>
  <p:tag name="ML_2" val="Bosch2.mcr"/>
  <p:tag name="ML_LAYOUT_RESOURCE" val="BOSCH2_16_9_2018.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FIELD.CHAPTER.CONTENT" val="2018 Performance Evaluation"/>
  <p:tag name="FIELD.CHAPTER.VALUE" val="2018 Performance Evaluation"/>
  <p:tag name="FIELD.CHAPTER.COMBOINDEX" val="-2"/>
  <p:tag name="FIELD.REM_ANL.COMBOINDEX" val="-2"/>
  <p:tag name="FIELD.DPT.COMBOINDEX" val="-2"/>
</p:tagLst>
</file>

<file path=ppt/tags/tag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3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FIELD.DPT.CONTENT" val="RBEI/BSD4"/>
  <p:tag name="FIELD.DPT.VALUE" val="RBEI/BSD4 | "/>
  <p:tag name="FIELDS.INITIALIZED" val="1"/>
  <p:tag name="ML_1" val="RBEI_Ban5"/>
  <p:tag name="ML_2" val="Bosch2.mcr"/>
  <p:tag name="ML_LAYOUT_RESOURCE" val="BOSCH2_16_9_2018.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FIELD.CHAPTER.CONTENT" val="2018 Performance Evaluation"/>
  <p:tag name="FIELD.CHAPTER.VALUE" val="2018 Performance Evaluation"/>
  <p:tag name="FIELD.CHAPTER.COMBOINDEX" val="-2"/>
  <p:tag name="FIELD.REM_ANL.COMBOINDEX" val="-2"/>
  <p:tag name="FIELD.DPT.COMBOINDEX" val="-2"/>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4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Shilpa GPD Review - BSD4"/>
  <p:tag name="FIELD.CHAPTER.VALUE" val="Shilpa GPD Review - BSD4"/>
  <p:tag name="FIELD.DPT.CONTENT" val="RBEI/BSD4"/>
  <p:tag name="FIELD.DPT.VALUE" val="RBEI/BSD4 | "/>
  <p:tag name="FIELDS.INITIALIZED" val="1"/>
  <p:tag name="ML_1" val="RBEI_Ban5"/>
  <p:tag name="ML_2" val="Bosch2.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2_SHAPECLASSPROTECTIONTYPE" val="0"/>
  <p:tag name="TITLE 1_SHAPECLASSPROTECTIONTYPE" val="3"/>
  <p:tag name="ML_LAYOUT_RESOURCE" val="BOSCH2_16_9_2018.MCR"/>
  <p:tag name="CFG.LAYOUTRES" val="BOSCH2_16_9_2018"/>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336</Words>
  <Application>Microsoft Office PowerPoint</Application>
  <PresentationFormat>Custom</PresentationFormat>
  <Paragraphs>54</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Bosch Office Sans</vt:lpstr>
      <vt:lpstr>Calibri</vt:lpstr>
      <vt:lpstr>Wingdings</vt:lpstr>
      <vt:lpstr>Wingdings 3</vt:lpstr>
      <vt:lpstr>Bosch</vt:lpstr>
      <vt:lpstr>2018 …the year So FAR….</vt:lpstr>
      <vt:lpstr>The Synopsis</vt:lpstr>
      <vt:lpstr>Beyond the Goals</vt:lpstr>
      <vt:lpstr>What could have been done better</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…the year So FAR….</dc:title>
  <dc:creator>Narang Shilpa (RBEI/BSD4)</dc:creator>
  <cp:lastModifiedBy>Narang Shilpa (RBEI/BSD4)</cp:lastModifiedBy>
  <cp:revision>22</cp:revision>
  <dcterms:created xsi:type="dcterms:W3CDTF">2018-12-18T11:32:36Z</dcterms:created>
  <dcterms:modified xsi:type="dcterms:W3CDTF">2018-12-19T18:38:56Z</dcterms:modified>
</cp:coreProperties>
</file>