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22"/>
  </p:notesMasterIdLst>
  <p:sldIdLst>
    <p:sldId id="303" r:id="rId3"/>
    <p:sldId id="299" r:id="rId4"/>
    <p:sldId id="302" r:id="rId5"/>
    <p:sldId id="258" r:id="rId6"/>
    <p:sldId id="259" r:id="rId7"/>
    <p:sldId id="263" r:id="rId8"/>
    <p:sldId id="281" r:id="rId9"/>
    <p:sldId id="277" r:id="rId10"/>
    <p:sldId id="282" r:id="rId11"/>
    <p:sldId id="268" r:id="rId12"/>
    <p:sldId id="290" r:id="rId13"/>
    <p:sldId id="272" r:id="rId14"/>
    <p:sldId id="280" r:id="rId15"/>
    <p:sldId id="271" r:id="rId16"/>
    <p:sldId id="292" r:id="rId17"/>
    <p:sldId id="286" r:id="rId18"/>
    <p:sldId id="304" r:id="rId19"/>
    <p:sldId id="305" r:id="rId20"/>
    <p:sldId id="3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89075" autoAdjust="0"/>
  </p:normalViewPr>
  <p:slideViewPr>
    <p:cSldViewPr snapToGrid="0">
      <p:cViewPr varScale="1">
        <p:scale>
          <a:sx n="69" d="100"/>
          <a:sy n="69" d="100"/>
        </p:scale>
        <p:origin x="60" y="8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44.png"/><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oleObject" Target="Book1" TargetMode="External"/><Relationship Id="rId4" Type="http://schemas.openxmlformats.org/officeDocument/2006/relationships/image" Target="../media/image46.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r>
              <a:rPr lang="en-GB" sz="1400" b="1" baseline="0" dirty="0" smtClean="0">
                <a:solidFill>
                  <a:schemeClr val="tx1"/>
                </a:solidFill>
                <a:latin typeface="Arial" panose="020B0604020202020204" pitchFamily="34" charset="0"/>
                <a:cs typeface="Arial" panose="020B0604020202020204" pitchFamily="34" charset="0"/>
              </a:rPr>
              <a:t>Cost Distribution Plan : Region wise</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strRef>
              <c:f>Sheet3!$B$4</c:f>
              <c:strCache>
                <c:ptCount val="1"/>
                <c:pt idx="0">
                  <c:v>Pre-Assesment</c:v>
                </c:pt>
              </c:strCache>
            </c:strRef>
          </c:tx>
          <c:spPr>
            <a:solidFill>
              <a:schemeClr val="accent1"/>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Sheet3!$B$5:$B$8</c:f>
              <c:numCache>
                <c:formatCode>0%</c:formatCode>
                <c:ptCount val="4"/>
                <c:pt idx="0">
                  <c:v>0.1</c:v>
                </c:pt>
                <c:pt idx="1">
                  <c:v>0.03</c:v>
                </c:pt>
                <c:pt idx="2">
                  <c:v>0.03</c:v>
                </c:pt>
                <c:pt idx="3">
                  <c:v>0.03</c:v>
                </c:pt>
              </c:numCache>
            </c:numRef>
          </c:val>
          <c:extLst>
            <c:ext xmlns:c16="http://schemas.microsoft.com/office/drawing/2014/chart" uri="{C3380CC4-5D6E-409C-BE32-E72D297353CC}">
              <c16:uniqueId val="{00000000-3F20-44D3-A19C-4E4FB6882D78}"/>
            </c:ext>
          </c:extLst>
        </c:ser>
        <c:ser>
          <c:idx val="1"/>
          <c:order val="1"/>
          <c:tx>
            <c:strRef>
              <c:f>Sheet3!$C$4</c:f>
              <c:strCache>
                <c:ptCount val="1"/>
                <c:pt idx="0">
                  <c:v>Migration Factory</c:v>
                </c:pt>
              </c:strCache>
            </c:strRef>
          </c:tx>
          <c:spPr>
            <a:solidFill>
              <a:schemeClr val="accent2"/>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Sheet3!$C$5:$C$8</c:f>
              <c:numCache>
                <c:formatCode>0%</c:formatCode>
                <c:ptCount val="4"/>
                <c:pt idx="0">
                  <c:v>0.25</c:v>
                </c:pt>
                <c:pt idx="1">
                  <c:v>0.15</c:v>
                </c:pt>
                <c:pt idx="2">
                  <c:v>0.15</c:v>
                </c:pt>
                <c:pt idx="3">
                  <c:v>0.15</c:v>
                </c:pt>
              </c:numCache>
            </c:numRef>
          </c:val>
          <c:extLst>
            <c:ext xmlns:c16="http://schemas.microsoft.com/office/drawing/2014/chart" uri="{C3380CC4-5D6E-409C-BE32-E72D297353CC}">
              <c16:uniqueId val="{00000001-3F20-44D3-A19C-4E4FB6882D78}"/>
            </c:ext>
          </c:extLst>
        </c:ser>
        <c:ser>
          <c:idx val="2"/>
          <c:order val="2"/>
          <c:tx>
            <c:strRef>
              <c:f>Sheet3!$D$4</c:f>
              <c:strCache>
                <c:ptCount val="1"/>
                <c:pt idx="0">
                  <c:v>Hyper Care</c:v>
                </c:pt>
              </c:strCache>
            </c:strRef>
          </c:tx>
          <c:spPr>
            <a:solidFill>
              <a:schemeClr val="accent3"/>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Sheet3!$D$5:$D$8</c:f>
              <c:numCache>
                <c:formatCode>0%</c:formatCode>
                <c:ptCount val="4"/>
                <c:pt idx="0">
                  <c:v>0.05</c:v>
                </c:pt>
                <c:pt idx="1">
                  <c:v>0.02</c:v>
                </c:pt>
                <c:pt idx="2">
                  <c:v>0.02</c:v>
                </c:pt>
                <c:pt idx="3">
                  <c:v>0.02</c:v>
                </c:pt>
              </c:numCache>
            </c:numRef>
          </c:val>
          <c:extLst>
            <c:ext xmlns:c16="http://schemas.microsoft.com/office/drawing/2014/chart" uri="{C3380CC4-5D6E-409C-BE32-E72D297353CC}">
              <c16:uniqueId val="{00000002-3F20-44D3-A19C-4E4FB6882D78}"/>
            </c:ext>
          </c:extLst>
        </c:ser>
        <c:dLbls>
          <c:showLegendKey val="0"/>
          <c:showVal val="0"/>
          <c:showCatName val="0"/>
          <c:showSerName val="0"/>
          <c:showPercent val="0"/>
          <c:showBubbleSize val="0"/>
        </c:dLbls>
        <c:gapWidth val="150"/>
        <c:overlap val="100"/>
        <c:axId val="487610264"/>
        <c:axId val="487609936"/>
      </c:barChart>
      <c:catAx>
        <c:axId val="48761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87609936"/>
        <c:crosses val="autoZero"/>
        <c:auto val="1"/>
        <c:lblAlgn val="ctr"/>
        <c:lblOffset val="100"/>
        <c:noMultiLvlLbl val="0"/>
      </c:catAx>
      <c:valAx>
        <c:axId val="487609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87610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rgbClr val="0070C0"/>
                </a:solidFill>
                <a:latin typeface="Arial" panose="020B0604020202020204" pitchFamily="34" charset="0"/>
                <a:ea typeface="+mn-ea"/>
                <a:cs typeface="Arial" panose="020B0604020202020204" pitchFamily="34" charset="0"/>
              </a:defRPr>
            </a:pPr>
            <a:r>
              <a:rPr lang="en-US" sz="1600" b="1" dirty="0">
                <a:solidFill>
                  <a:srgbClr val="0070C0"/>
                </a:solidFill>
                <a:latin typeface="Arial" panose="020B0604020202020204" pitchFamily="34" charset="0"/>
                <a:cs typeface="Arial" panose="020B0604020202020204" pitchFamily="34" charset="0"/>
              </a:rPr>
              <a:t>Effort Distribution : </a:t>
            </a:r>
            <a:endParaRPr lang="en-US" sz="1600" b="1" dirty="0" smtClean="0">
              <a:solidFill>
                <a:srgbClr val="0070C0"/>
              </a:solidFill>
              <a:latin typeface="Arial" panose="020B0604020202020204" pitchFamily="34" charset="0"/>
              <a:cs typeface="Arial" panose="020B0604020202020204" pitchFamily="34" charset="0"/>
            </a:endParaRPr>
          </a:p>
          <a:p>
            <a:pPr>
              <a:defRPr sz="1600" b="1">
                <a:solidFill>
                  <a:srgbClr val="0070C0"/>
                </a:solidFill>
                <a:latin typeface="Arial" panose="020B0604020202020204" pitchFamily="34" charset="0"/>
                <a:cs typeface="Arial" panose="020B0604020202020204" pitchFamily="34" charset="0"/>
              </a:defRPr>
            </a:pPr>
            <a:r>
              <a:rPr lang="en-US" sz="1600" b="1" dirty="0" err="1" smtClean="0">
                <a:solidFill>
                  <a:srgbClr val="0070C0"/>
                </a:solidFill>
                <a:latin typeface="Arial" panose="020B0604020202020204" pitchFamily="34" charset="0"/>
                <a:cs typeface="Arial" panose="020B0604020202020204" pitchFamily="34" charset="0"/>
              </a:rPr>
              <a:t>CyberSource</a:t>
            </a:r>
            <a:r>
              <a:rPr lang="en-US" sz="1600" b="1" dirty="0" smtClean="0">
                <a:solidFill>
                  <a:srgbClr val="0070C0"/>
                </a:solidFill>
                <a:latin typeface="Arial" panose="020B0604020202020204" pitchFamily="34" charset="0"/>
                <a:cs typeface="Arial" panose="020B0604020202020204" pitchFamily="34" charset="0"/>
              </a:rPr>
              <a:t> </a:t>
            </a:r>
            <a:r>
              <a:rPr lang="en-US" sz="1600" b="1" dirty="0">
                <a:solidFill>
                  <a:srgbClr val="0070C0"/>
                </a:solidFill>
                <a:latin typeface="Arial" panose="020B0604020202020204" pitchFamily="34" charset="0"/>
                <a:cs typeface="Arial" panose="020B0604020202020204" pitchFamily="34" charset="0"/>
              </a:rPr>
              <a:t>&amp; Infinity</a:t>
            </a:r>
            <a:r>
              <a:rPr lang="en-US" sz="1600" b="1" baseline="0" dirty="0">
                <a:solidFill>
                  <a:srgbClr val="0070C0"/>
                </a:solidFill>
                <a:latin typeface="Arial" panose="020B0604020202020204" pitchFamily="34" charset="0"/>
                <a:cs typeface="Arial" panose="020B0604020202020204" pitchFamily="34" charset="0"/>
              </a:rPr>
              <a:t> Corp</a:t>
            </a:r>
            <a:endParaRPr lang="en-US" sz="1600" b="1" dirty="0">
              <a:solidFill>
                <a:srgbClr val="0070C0"/>
              </a:solidFill>
              <a:latin typeface="Arial" panose="020B0604020202020204" pitchFamily="34" charset="0"/>
              <a:cs typeface="Arial" panose="020B0604020202020204" pitchFamily="34" charset="0"/>
            </a:endParaRPr>
          </a:p>
        </c:rich>
      </c:tx>
      <c:layout>
        <c:manualLayout>
          <c:xMode val="edge"/>
          <c:yMode val="edge"/>
          <c:x val="0.27998979004067737"/>
          <c:y val="3.067529199007861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rgbClr val="0070C0"/>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3.3333333333333333E-2"/>
          <c:y val="0.1739585156022164"/>
          <c:w val="0.93888888888888888"/>
          <c:h val="0.66921223388743079"/>
        </c:manualLayout>
      </c:layout>
      <c:ofPieChart>
        <c:ofPieType val="bar"/>
        <c:varyColors val="1"/>
        <c:ser>
          <c:idx val="0"/>
          <c:order val="0"/>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CFC2-47F9-A1D8-0897A2986E4C}"/>
              </c:ext>
            </c:extLst>
          </c:dPt>
          <c:dPt>
            <c:idx val="1"/>
            <c:bubble3D val="0"/>
            <c:spPr>
              <a:blipFill>
                <a:blip xmlns:r="http://schemas.openxmlformats.org/officeDocument/2006/relationships" r:embed="rId3"/>
                <a:stretch>
                  <a:fillRect/>
                </a:stretch>
              </a:blipFill>
              <a:ln w="19050">
                <a:solidFill>
                  <a:schemeClr val="lt1"/>
                </a:solidFill>
              </a:ln>
              <a:effectLst/>
            </c:spPr>
            <c:extLst>
              <c:ext xmlns:c16="http://schemas.microsoft.com/office/drawing/2014/chart" uri="{C3380CC4-5D6E-409C-BE32-E72D297353CC}">
                <c16:uniqueId val="{00000003-CFC2-47F9-A1D8-0897A2986E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C2-47F9-A1D8-0897A2986E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Sheet2!$D$4:$D$5</c:f>
              <c:strCache>
                <c:ptCount val="2"/>
                <c:pt idx="0">
                  <c:v>CyberSource</c:v>
                </c:pt>
                <c:pt idx="1">
                  <c:v>Infity Corp</c:v>
                </c:pt>
              </c:strCache>
            </c:strRef>
          </c:cat>
          <c:val>
            <c:numRef>
              <c:f>Sheet2!$E$4:$E$5</c:f>
              <c:numCache>
                <c:formatCode>0%</c:formatCode>
                <c:ptCount val="2"/>
                <c:pt idx="0">
                  <c:v>0.85</c:v>
                </c:pt>
                <c:pt idx="1">
                  <c:v>0.15</c:v>
                </c:pt>
              </c:numCache>
            </c:numRef>
          </c:val>
          <c:extLst>
            <c:ext xmlns:c16="http://schemas.microsoft.com/office/drawing/2014/chart" uri="{C3380CC4-5D6E-409C-BE32-E72D297353CC}">
              <c16:uniqueId val="{00000006-CFC2-47F9-A1D8-0897A2986E4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l"/>
      <c:layout>
        <c:manualLayout>
          <c:xMode val="edge"/>
          <c:yMode val="edge"/>
          <c:x val="0"/>
          <c:y val="0.69470372804287683"/>
          <c:w val="0.1769076990376203"/>
          <c:h val="0.156251093613298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GB" sz="1600" b="1" dirty="0" smtClean="0">
                <a:solidFill>
                  <a:srgbClr val="0070C0"/>
                </a:solidFill>
                <a:latin typeface="Arial" panose="020B0604020202020204" pitchFamily="34" charset="0"/>
                <a:cs typeface="Arial" panose="020B0604020202020204" pitchFamily="34" charset="0"/>
              </a:rPr>
              <a:t>Effort Estimation Per Phase</a:t>
            </a:r>
            <a:endParaRPr lang="en-GB" sz="1600" b="1" dirty="0">
              <a:solidFill>
                <a:srgbClr val="0070C0"/>
              </a:solidFill>
              <a:latin typeface="Arial" panose="020B0604020202020204" pitchFamily="34" charset="0"/>
              <a:cs typeface="Arial" panose="020B0604020202020204" pitchFamily="34" charset="0"/>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3888888888888888E-2"/>
          <c:y val="0.18321777486147564"/>
          <c:w val="0.93888888888888888"/>
          <c:h val="0.66921223388743079"/>
        </c:manualLayout>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47-40FE-A48D-3481CE4CCE3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147-40FE-A48D-3481CE4CCE3F}"/>
              </c:ext>
            </c:extLst>
          </c:dPt>
          <c:dPt>
            <c:idx val="2"/>
            <c:bubble3D val="0"/>
            <c:spPr>
              <a:blipFill>
                <a:blip xmlns:r="http://schemas.openxmlformats.org/officeDocument/2006/relationships" r:embed="rId4"/>
                <a:stretch>
                  <a:fillRect/>
                </a:stretch>
              </a:blipFill>
              <a:ln w="19050">
                <a:solidFill>
                  <a:schemeClr val="lt1"/>
                </a:solidFill>
              </a:ln>
              <a:effectLst/>
            </c:spPr>
            <c:extLst>
              <c:ext xmlns:c16="http://schemas.microsoft.com/office/drawing/2014/chart" uri="{C3380CC4-5D6E-409C-BE32-E72D297353CC}">
                <c16:uniqueId val="{00000005-4147-40FE-A48D-3481CE4CCE3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147-40FE-A48D-3481CE4CCE3F}"/>
              </c:ext>
            </c:extLst>
          </c:dPt>
          <c:cat>
            <c:strRef>
              <c:f>Sheet1!$B$11:$B$13</c:f>
              <c:strCache>
                <c:ptCount val="3"/>
                <c:pt idx="0">
                  <c:v>Pre-Migration</c:v>
                </c:pt>
                <c:pt idx="1">
                  <c:v>Steady State</c:v>
                </c:pt>
                <c:pt idx="2">
                  <c:v>Migration</c:v>
                </c:pt>
              </c:strCache>
            </c:strRef>
          </c:cat>
          <c:val>
            <c:numRef>
              <c:f>Sheet1!$C$11:$C$13</c:f>
              <c:numCache>
                <c:formatCode>General</c:formatCode>
                <c:ptCount val="3"/>
                <c:pt idx="0">
                  <c:v>20</c:v>
                </c:pt>
                <c:pt idx="1">
                  <c:v>20</c:v>
                </c:pt>
                <c:pt idx="2">
                  <c:v>60</c:v>
                </c:pt>
              </c:numCache>
            </c:numRef>
          </c:val>
          <c:extLst>
            <c:ext xmlns:c16="http://schemas.microsoft.com/office/drawing/2014/chart" uri="{C3380CC4-5D6E-409C-BE32-E72D297353CC}">
              <c16:uniqueId val="{00000008-4147-40FE-A48D-3481CE4CCE3F}"/>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l"/>
      <c:layout>
        <c:manualLayout>
          <c:xMode val="edge"/>
          <c:yMode val="edge"/>
          <c:x val="2.2222222222222223E-2"/>
          <c:y val="9.2475940507436585E-2"/>
          <c:w val="0.15597158746765047"/>
          <c:h val="0.19452585717851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5">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Assessment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29696" custLinFactNeighborY="8202"/>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17320" custLinFactY="100000" custLinFactNeighborX="100000" custLinFactNeighborY="113508"/>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108821" custScaleY="87993" custLinFactNeighborX="26902" custLinFactNeighborY="1627"/>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72677" y="819710"/>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364836"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Assessment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4836" y="1576519"/>
        <a:ext cx="1745871" cy="454279"/>
      </dsp:txXfrm>
    </dsp:sp>
    <dsp:sp modelId="{BB641F3D-27CC-4F7D-8B3B-97BC4D274410}">
      <dsp:nvSpPr>
        <dsp:cNvPr id="0" name=""/>
        <dsp:cNvSpPr/>
      </dsp:nvSpPr>
      <dsp:spPr>
        <a:xfrm>
          <a:off x="2644026"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472217"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46766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467662" y="1615887"/>
        <a:ext cx="2871857" cy="832683"/>
      </dsp:txXfrm>
    </dsp:sp>
    <dsp:sp modelId="{F7160A23-7A23-4299-AF7A-EB909D994E82}">
      <dsp:nvSpPr>
        <dsp:cNvPr id="0" name=""/>
        <dsp:cNvSpPr/>
      </dsp:nvSpPr>
      <dsp:spPr>
        <a:xfrm>
          <a:off x="7002275" y="1408474"/>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327140" y="643728"/>
          <a:ext cx="1486014" cy="3057982"/>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953641" y="1665145"/>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953641" y="1665145"/>
        <a:ext cx="2520841" cy="24237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45.png"/></Relationships>
</file>

<file path=ppt/drawings/drawing1.xml><?xml version="1.0" encoding="utf-8"?>
<c:userShapes xmlns:c="http://schemas.openxmlformats.org/drawingml/2006/chart">
  <cdr:relSizeAnchor xmlns:cdr="http://schemas.openxmlformats.org/drawingml/2006/chartDrawing">
    <cdr:from>
      <cdr:x>0.18472</cdr:x>
      <cdr:y>0.91667</cdr:y>
    </cdr:from>
    <cdr:to>
      <cdr:x>0.9931</cdr:x>
      <cdr:y>0.98148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844550" y="2514600"/>
          <a:ext cx="3695890" cy="17780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93B36-69E3-4707-81AB-CCCB235B0803}" type="datetimeFigureOut">
              <a:rPr lang="en-GB" smtClean="0"/>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6130B-BAA4-42B7-9A84-C2B86AD2FED7}" type="slidenum">
              <a:rPr lang="en-GB" smtClean="0"/>
              <a:t>‹#›</a:t>
            </a:fld>
            <a:endParaRPr lang="en-GB"/>
          </a:p>
        </p:txBody>
      </p:sp>
    </p:spTree>
    <p:extLst>
      <p:ext uri="{BB962C8B-B14F-4D97-AF65-F5344CB8AC3E}">
        <p14:creationId xmlns:p14="http://schemas.microsoft.com/office/powerpoint/2010/main" val="6071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216130B-BAA4-42B7-9A84-C2B86AD2FED7}" type="slidenum">
              <a:rPr lang="en-GB" smtClean="0"/>
              <a:t>1</a:t>
            </a:fld>
            <a:endParaRPr lang="en-GB"/>
          </a:p>
        </p:txBody>
      </p:sp>
    </p:spTree>
    <p:extLst>
      <p:ext uri="{BB962C8B-B14F-4D97-AF65-F5344CB8AC3E}">
        <p14:creationId xmlns:p14="http://schemas.microsoft.com/office/powerpoint/2010/main" val="353387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 we lay down the principles of project approach and migration plans, one thing which we must keep into consideration for Detailed Planning is the constant bridging of information between Infinity Corp and </a:t>
            </a:r>
            <a:r>
              <a:rPr lang="en-US" sz="1200" kern="1200" dirty="0" err="1" smtClean="0">
                <a:solidFill>
                  <a:schemeClr val="tx1"/>
                </a:solidFill>
                <a:effectLst/>
                <a:latin typeface="+mn-lt"/>
                <a:ea typeface="+mn-ea"/>
                <a:cs typeface="+mn-cs"/>
              </a:rPr>
              <a:t>Cybersource</a:t>
            </a:r>
            <a:r>
              <a:rPr lang="en-US" sz="1200" kern="1200" dirty="0" smtClean="0">
                <a:solidFill>
                  <a:schemeClr val="tx1"/>
                </a:solidFill>
                <a:effectLst/>
                <a:latin typeface="+mn-lt"/>
                <a:ea typeface="+mn-ea"/>
                <a:cs typeface="+mn-cs"/>
              </a:rPr>
              <a:t> teams. </a:t>
            </a:r>
          </a:p>
          <a:p>
            <a:r>
              <a:rPr lang="en-US" sz="1200" kern="1200" dirty="0" smtClean="0">
                <a:solidFill>
                  <a:schemeClr val="tx1"/>
                </a:solidFill>
                <a:effectLst/>
                <a:latin typeface="+mn-lt"/>
                <a:ea typeface="+mn-ea"/>
                <a:cs typeface="+mn-cs"/>
              </a:rPr>
              <a:t>As both the teams collaborated in the Pre-assessment phase to draw the scope and viability guidelines, the same association would continue across the project lifecycle. </a:t>
            </a:r>
          </a:p>
          <a:p>
            <a:r>
              <a:rPr lang="en-US" sz="1200" kern="1200" dirty="0" smtClean="0">
                <a:solidFill>
                  <a:schemeClr val="tx1"/>
                </a:solidFill>
                <a:effectLst/>
                <a:latin typeface="+mn-lt"/>
                <a:ea typeface="+mn-ea"/>
                <a:cs typeface="+mn-cs"/>
              </a:rPr>
              <a:t>In the phase of Readiness Assessment &amp; Planning, we would need to agree on the schedules, dependencies and SLA’s. During the Actual Migration phase, we’ll have to start rolling out the Communications, Change Plans, Simulation Runs with you and your team in the driving seat. Towards the Steady state phase, while we would ensure a </a:t>
            </a:r>
            <a:r>
              <a:rPr lang="en-US" sz="1200" kern="1200" dirty="0" err="1" smtClean="0">
                <a:solidFill>
                  <a:schemeClr val="tx1"/>
                </a:solidFill>
                <a:effectLst/>
                <a:latin typeface="+mn-lt"/>
                <a:ea typeface="+mn-ea"/>
                <a:cs typeface="+mn-cs"/>
              </a:rPr>
              <a:t>stabilised</a:t>
            </a:r>
            <a:r>
              <a:rPr lang="en-US" sz="1200" kern="1200" dirty="0" smtClean="0">
                <a:solidFill>
                  <a:schemeClr val="tx1"/>
                </a:solidFill>
                <a:effectLst/>
                <a:latin typeface="+mn-lt"/>
                <a:ea typeface="+mn-ea"/>
                <a:cs typeface="+mn-cs"/>
              </a:rPr>
              <a:t> migration outcome, we’ll need your sign-</a:t>
            </a:r>
            <a:r>
              <a:rPr lang="en-US" sz="1200" kern="1200" dirty="0" err="1" smtClean="0">
                <a:solidFill>
                  <a:schemeClr val="tx1"/>
                </a:solidFill>
                <a:effectLst/>
                <a:latin typeface="+mn-lt"/>
                <a:ea typeface="+mn-ea"/>
                <a:cs typeface="+mn-cs"/>
              </a:rPr>
              <a:t>off’s</a:t>
            </a:r>
            <a:r>
              <a:rPr lang="en-US" sz="1200" kern="1200" dirty="0" smtClean="0">
                <a:solidFill>
                  <a:schemeClr val="tx1"/>
                </a:solidFill>
                <a:effectLst/>
                <a:latin typeface="+mn-lt"/>
                <a:ea typeface="+mn-ea"/>
                <a:cs typeface="+mn-cs"/>
              </a:rPr>
              <a:t> on achieved milestones </a:t>
            </a:r>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11</a:t>
            </a:fld>
            <a:endParaRPr lang="en-GB"/>
          </a:p>
        </p:txBody>
      </p:sp>
    </p:spTree>
    <p:extLst>
      <p:ext uri="{BB962C8B-B14F-4D97-AF65-F5344CB8AC3E}">
        <p14:creationId xmlns:p14="http://schemas.microsoft.com/office/powerpoint/2010/main" val="215338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just a sample Dashboard designed for this project. On regular basis we will be showing you the actual status of the migration with real numbers and success %age. I </a:t>
            </a:r>
            <a:r>
              <a:rPr lang="en-US" sz="1200" kern="1200" dirty="0" err="1" smtClean="0">
                <a:solidFill>
                  <a:schemeClr val="tx1"/>
                </a:solidFill>
                <a:effectLst/>
                <a:latin typeface="+mn-lt"/>
                <a:ea typeface="+mn-ea"/>
                <a:cs typeface="+mn-cs"/>
              </a:rPr>
              <a:t>willensure</a:t>
            </a:r>
            <a:r>
              <a:rPr lang="en-US" sz="1200" kern="1200" dirty="0" smtClean="0">
                <a:solidFill>
                  <a:schemeClr val="tx1"/>
                </a:solidFill>
                <a:effectLst/>
                <a:latin typeface="+mn-lt"/>
                <a:ea typeface="+mn-ea"/>
                <a:cs typeface="+mn-cs"/>
              </a:rPr>
              <a:t> to maintain transparency with everyone on progress, </a:t>
            </a:r>
            <a:r>
              <a:rPr lang="en-US" sz="1200" kern="1200" dirty="0" err="1" smtClean="0">
                <a:solidFill>
                  <a:schemeClr val="tx1"/>
                </a:solidFill>
                <a:effectLst/>
                <a:latin typeface="+mn-lt"/>
                <a:ea typeface="+mn-ea"/>
                <a:cs typeface="+mn-cs"/>
              </a:rPr>
              <a:t>activemenets</a:t>
            </a:r>
            <a:r>
              <a:rPr lang="en-US" sz="1200" kern="1200" dirty="0" smtClean="0">
                <a:solidFill>
                  <a:schemeClr val="tx1"/>
                </a:solidFill>
                <a:effectLst/>
                <a:latin typeface="+mn-lt"/>
                <a:ea typeface="+mn-ea"/>
                <a:cs typeface="+mn-cs"/>
              </a:rPr>
              <a:t> as well as lowlights.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216130B-BAA4-42B7-9A84-C2B86AD2FED7}" type="slidenum">
              <a:rPr lang="en-GB" smtClean="0"/>
              <a:t>13</a:t>
            </a:fld>
            <a:endParaRPr lang="en-GB"/>
          </a:p>
        </p:txBody>
      </p:sp>
    </p:spTree>
    <p:extLst>
      <p:ext uri="{BB962C8B-B14F-4D97-AF65-F5344CB8AC3E}">
        <p14:creationId xmlns:p14="http://schemas.microsoft.com/office/powerpoint/2010/main" val="180164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 me also take you through the effort estimation for this project. As we see, Migration factory takes up maximum of our effort. However on other hand, we will be able to maintain the pace of this program as our inherent features like Authorization, Anti-Fraud Solution, and Customer information management would take rather less effort. </a:t>
            </a:r>
          </a:p>
          <a:p>
            <a:r>
              <a:rPr lang="en-US" sz="1200" kern="1200" dirty="0" smtClean="0">
                <a:solidFill>
                  <a:schemeClr val="tx1"/>
                </a:solidFill>
                <a:effectLst/>
                <a:latin typeface="+mn-lt"/>
                <a:ea typeface="+mn-ea"/>
                <a:cs typeface="+mn-cs"/>
              </a:rPr>
              <a:t>The another graph depicts the effort requirements from Infinity Corp for this successful collaboration</a:t>
            </a:r>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14</a:t>
            </a:fld>
            <a:endParaRPr lang="en-GB"/>
          </a:p>
        </p:txBody>
      </p:sp>
    </p:spTree>
    <p:extLst>
      <p:ext uri="{BB962C8B-B14F-4D97-AF65-F5344CB8AC3E}">
        <p14:creationId xmlns:p14="http://schemas.microsoft.com/office/powerpoint/2010/main" val="270266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incorporate a well-established governance process for the whole duration of the </a:t>
            </a:r>
            <a:r>
              <a:rPr lang="en-US" sz="1200" kern="1200" dirty="0" err="1" smtClean="0">
                <a:solidFill>
                  <a:schemeClr val="tx1"/>
                </a:solidFill>
                <a:effectLst/>
                <a:latin typeface="+mn-lt"/>
                <a:ea typeface="+mn-ea"/>
                <a:cs typeface="+mn-cs"/>
              </a:rPr>
              <a:t>programme</a:t>
            </a:r>
            <a:r>
              <a:rPr lang="en-US" sz="1200" kern="1200" dirty="0" smtClean="0">
                <a:solidFill>
                  <a:schemeClr val="tx1"/>
                </a:solidFill>
                <a:effectLst/>
                <a:latin typeface="+mn-lt"/>
                <a:ea typeface="+mn-ea"/>
                <a:cs typeface="+mn-cs"/>
              </a:rPr>
              <a:t>. We have identified all stakeholders at different levels of hierarchy, and their counterparts in our </a:t>
            </a:r>
            <a:r>
              <a:rPr lang="en-US" sz="1200" kern="1200" dirty="0" err="1" smtClean="0">
                <a:solidFill>
                  <a:schemeClr val="tx1"/>
                </a:solidFill>
                <a:effectLst/>
                <a:latin typeface="+mn-lt"/>
                <a:ea typeface="+mn-ea"/>
                <a:cs typeface="+mn-cs"/>
              </a:rPr>
              <a:t>organisation</a:t>
            </a:r>
            <a:r>
              <a:rPr lang="en-US" sz="1200" kern="1200" dirty="0" smtClean="0">
                <a:solidFill>
                  <a:schemeClr val="tx1"/>
                </a:solidFill>
                <a:effectLst/>
                <a:latin typeface="+mn-lt"/>
                <a:ea typeface="+mn-ea"/>
                <a:cs typeface="+mn-cs"/>
              </a:rPr>
              <a:t> have been mapped together. We’ll be running different forums at each level to ensure proper cadence and tracking. </a:t>
            </a:r>
          </a:p>
          <a:p>
            <a:pPr lvl="0"/>
            <a:r>
              <a:rPr lang="en-IN" sz="1200" kern="1200" dirty="0" smtClean="0">
                <a:solidFill>
                  <a:schemeClr val="tx1"/>
                </a:solidFill>
                <a:effectLst/>
                <a:latin typeface="+mn-lt"/>
                <a:ea typeface="+mn-ea"/>
                <a:cs typeface="+mn-cs"/>
              </a:rPr>
              <a:t>The </a:t>
            </a:r>
            <a:r>
              <a:rPr lang="en-IN" sz="1200" kern="1200" dirty="0" err="1" smtClean="0">
                <a:solidFill>
                  <a:schemeClr val="tx1"/>
                </a:solidFill>
                <a:effectLst/>
                <a:latin typeface="+mn-lt"/>
                <a:ea typeface="+mn-ea"/>
                <a:cs typeface="+mn-cs"/>
              </a:rPr>
              <a:t>steerco</a:t>
            </a:r>
            <a:r>
              <a:rPr lang="en-IN" sz="1200" kern="1200" dirty="0" smtClean="0">
                <a:solidFill>
                  <a:schemeClr val="tx1"/>
                </a:solidFill>
                <a:effectLst/>
                <a:latin typeface="+mn-lt"/>
                <a:ea typeface="+mn-ea"/>
                <a:cs typeface="+mn-cs"/>
              </a:rPr>
              <a:t> will be run between the Business sponsor/lead from Infinity and Programme lead of </a:t>
            </a:r>
            <a:r>
              <a:rPr lang="en-IN" sz="1200" kern="1200" dirty="0" err="1" smtClean="0">
                <a:solidFill>
                  <a:schemeClr val="tx1"/>
                </a:solidFill>
                <a:effectLst/>
                <a:latin typeface="+mn-lt"/>
                <a:ea typeface="+mn-ea"/>
                <a:cs typeface="+mn-cs"/>
              </a:rPr>
              <a:t>Cybersource</a:t>
            </a:r>
            <a:r>
              <a:rPr lang="en-IN" sz="1200" kern="1200" dirty="0" smtClean="0">
                <a:solidFill>
                  <a:schemeClr val="tx1"/>
                </a:solidFill>
                <a:effectLst/>
                <a:latin typeface="+mn-lt"/>
                <a:ea typeface="+mn-ea"/>
                <a:cs typeface="+mn-cs"/>
              </a:rPr>
              <a:t>, once a month.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The Engagement or the Project review between the Head of IT and our Program/Project Leads will be a fortnightly affair, covering project health, schedules and cost review, and discussion on roadblocks if any</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communication layer would include risk identification, assessment and tracking as part of the agenda.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Not to forget the Push communications that would be sent to all Partners &amp; Stakeholders on every milestone as per the communication plan. Idea is to keep them informed &amp; at times involved in Dry run schedules, Post-Go Live Support etc.</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15</a:t>
            </a:fld>
            <a:endParaRPr lang="en-GB"/>
          </a:p>
        </p:txBody>
      </p:sp>
    </p:spTree>
    <p:extLst>
      <p:ext uri="{BB962C8B-B14F-4D97-AF65-F5344CB8AC3E}">
        <p14:creationId xmlns:p14="http://schemas.microsoft.com/office/powerpoint/2010/main" val="2119057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Moving to the next slide which is an overarching strategy for Change Management, this is also one of the most important activities that has to run throughout the entire program starting with fundamental thought process - Why this change. Having buy-ins from key stakeholders is equally important for success as the success of migration itself. </a:t>
            </a:r>
          </a:p>
          <a:p>
            <a:r>
              <a:rPr lang="en-US" sz="1200" kern="1200" dirty="0" smtClean="0">
                <a:solidFill>
                  <a:schemeClr val="tx1"/>
                </a:solidFill>
                <a:effectLst/>
                <a:latin typeface="+mn-lt"/>
                <a:ea typeface="+mn-ea"/>
                <a:cs typeface="+mn-cs"/>
              </a:rPr>
              <a:t>So, underneath Change management process, we will be focusing on evaluating the impact on stakeholders. </a:t>
            </a:r>
          </a:p>
          <a:p>
            <a:r>
              <a:rPr lang="en-US" sz="1200" kern="1200" dirty="0" smtClean="0">
                <a:solidFill>
                  <a:schemeClr val="tx1"/>
                </a:solidFill>
                <a:effectLst/>
                <a:latin typeface="+mn-lt"/>
                <a:ea typeface="+mn-ea"/>
                <a:cs typeface="+mn-cs"/>
              </a:rPr>
              <a:t>And to make them aware about what kind of changes are planned, how it would impact and what benefits can be reaped with this migration.</a:t>
            </a:r>
          </a:p>
          <a:p>
            <a:r>
              <a:rPr lang="en-US" sz="1200" kern="1200" dirty="0" smtClean="0">
                <a:solidFill>
                  <a:schemeClr val="tx1"/>
                </a:solidFill>
                <a:effectLst/>
                <a:latin typeface="+mn-lt"/>
                <a:ea typeface="+mn-ea"/>
                <a:cs typeface="+mn-cs"/>
              </a:rPr>
              <a:t>Some of the planned approaches for change management are -  Training, </a:t>
            </a:r>
            <a:r>
              <a:rPr lang="en-US" sz="1200" kern="1200" dirty="0" err="1" smtClean="0">
                <a:solidFill>
                  <a:schemeClr val="tx1"/>
                </a:solidFill>
                <a:effectLst/>
                <a:latin typeface="+mn-lt"/>
                <a:ea typeface="+mn-ea"/>
                <a:cs typeface="+mn-cs"/>
              </a:rPr>
              <a:t>Tutiorial</a:t>
            </a:r>
            <a:r>
              <a:rPr lang="en-US" sz="1200" kern="1200" dirty="0" smtClean="0">
                <a:solidFill>
                  <a:schemeClr val="tx1"/>
                </a:solidFill>
                <a:effectLst/>
                <a:latin typeface="+mn-lt"/>
                <a:ea typeface="+mn-ea"/>
                <a:cs typeface="+mn-cs"/>
              </a:rPr>
              <a:t> and self –help documentation for Merchants and Partners. The plan would be monitored and measured on regular basis and if needed timely amendment will be proposed. </a:t>
            </a: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16</a:t>
            </a:fld>
            <a:endParaRPr lang="en-GB"/>
          </a:p>
        </p:txBody>
      </p:sp>
    </p:spTree>
    <p:extLst>
      <p:ext uri="{BB962C8B-B14F-4D97-AF65-F5344CB8AC3E}">
        <p14:creationId xmlns:p14="http://schemas.microsoft.com/office/powerpoint/2010/main" val="1692457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now, We have covered the high level approach – a very </a:t>
            </a:r>
            <a:r>
              <a:rPr lang="en-US" sz="1200" kern="1200" dirty="0" err="1" smtClean="0">
                <a:solidFill>
                  <a:schemeClr val="tx1"/>
                </a:solidFill>
                <a:effectLst/>
                <a:latin typeface="+mn-lt"/>
                <a:ea typeface="+mn-ea"/>
                <a:cs typeface="+mn-cs"/>
              </a:rPr>
              <a:t>hgih</a:t>
            </a:r>
            <a:r>
              <a:rPr lang="en-US" sz="1200" kern="1200" dirty="0" smtClean="0">
                <a:solidFill>
                  <a:schemeClr val="tx1"/>
                </a:solidFill>
                <a:effectLst/>
                <a:latin typeface="+mn-lt"/>
                <a:ea typeface="+mn-ea"/>
                <a:cs typeface="+mn-cs"/>
              </a:rPr>
              <a:t> level </a:t>
            </a:r>
            <a:r>
              <a:rPr lang="en-US" sz="1200" kern="1200" dirty="0" err="1" smtClean="0">
                <a:solidFill>
                  <a:schemeClr val="tx1"/>
                </a:solidFill>
                <a:effectLst/>
                <a:latin typeface="+mn-lt"/>
                <a:ea typeface="+mn-ea"/>
                <a:cs typeface="+mn-cs"/>
              </a:rPr>
              <a:t>projet</a:t>
            </a:r>
            <a:r>
              <a:rPr lang="en-US" sz="1200" kern="1200" dirty="0" smtClean="0">
                <a:solidFill>
                  <a:schemeClr val="tx1"/>
                </a:solidFill>
                <a:effectLst/>
                <a:latin typeface="+mn-lt"/>
                <a:ea typeface="+mn-ea"/>
                <a:cs typeface="+mn-cs"/>
              </a:rPr>
              <a:t> schedule, change management and </a:t>
            </a:r>
            <a:r>
              <a:rPr lang="en-US" sz="1200" kern="1200" dirty="0" err="1" smtClean="0">
                <a:solidFill>
                  <a:schemeClr val="tx1"/>
                </a:solidFill>
                <a:effectLst/>
                <a:latin typeface="+mn-lt"/>
                <a:ea typeface="+mn-ea"/>
                <a:cs typeface="+mn-cs"/>
              </a:rPr>
              <a:t>comm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startegies</a:t>
            </a:r>
            <a:r>
              <a:rPr lang="en-US" sz="1200" kern="1200" dirty="0" smtClean="0">
                <a:solidFill>
                  <a:schemeClr val="tx1"/>
                </a:solidFill>
                <a:effectLst/>
                <a:latin typeface="+mn-lt"/>
                <a:ea typeface="+mn-ea"/>
                <a:cs typeface="+mn-cs"/>
              </a:rPr>
              <a:t> which is getting detailed out as we speak.</a:t>
            </a:r>
          </a:p>
          <a:p>
            <a:r>
              <a:rPr lang="en-US" sz="1200" kern="1200" dirty="0" smtClean="0">
                <a:solidFill>
                  <a:schemeClr val="tx1"/>
                </a:solidFill>
                <a:effectLst/>
                <a:latin typeface="+mn-lt"/>
                <a:ea typeface="+mn-ea"/>
                <a:cs typeface="+mn-cs"/>
              </a:rPr>
              <a:t>Now we also need to understand the need of de-risking the whole project while doing Risk management activities. This is going to be one of the most crucial activity for overall project life cycle and for that both the teams will jointly work on identifying, assessing, responding and monitoring the first hand risks, secondary risks and also residual risks.</a:t>
            </a: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17</a:t>
            </a:fld>
            <a:endParaRPr lang="en-GB"/>
          </a:p>
        </p:txBody>
      </p:sp>
    </p:spTree>
    <p:extLst>
      <p:ext uri="{BB962C8B-B14F-4D97-AF65-F5344CB8AC3E}">
        <p14:creationId xmlns:p14="http://schemas.microsoft.com/office/powerpoint/2010/main" val="282629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move on to the next steps, I would seek your feedback on this high level project plan so that we can formally kick off the Migration project with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216130B-BAA4-42B7-9A84-C2B86AD2FED7}" type="slidenum">
              <a:rPr lang="en-GB" smtClean="0"/>
              <a:t>18</a:t>
            </a:fld>
            <a:endParaRPr lang="en-GB"/>
          </a:p>
        </p:txBody>
      </p:sp>
    </p:spTree>
    <p:extLst>
      <p:ext uri="{BB962C8B-B14F-4D97-AF65-F5344CB8AC3E}">
        <p14:creationId xmlns:p14="http://schemas.microsoft.com/office/powerpoint/2010/main" val="1691082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56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2</a:t>
            </a:fld>
            <a:endParaRPr lang="en-GB"/>
          </a:p>
        </p:txBody>
      </p:sp>
    </p:spTree>
    <p:extLst>
      <p:ext uri="{BB962C8B-B14F-4D97-AF65-F5344CB8AC3E}">
        <p14:creationId xmlns:p14="http://schemas.microsoft.com/office/powerpoint/2010/main" val="6122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Presenting the guiding principles of this program in terms of Vision and Scope</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We’ll then have a quick look at the proposed Migration Strategy &amp; High Level Plan</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To secure the Project lifecycle, we’ll have a little discussion on the Handshake scenarios, Key Go-Live considerations, and overall Governance aspect of the program – stressing upon the Reporting, Risks, Change &amp; Communication.</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4</a:t>
            </a:fld>
            <a:endParaRPr lang="en-GB"/>
          </a:p>
        </p:txBody>
      </p:sp>
    </p:spTree>
    <p:extLst>
      <p:ext uri="{BB962C8B-B14F-4D97-AF65-F5344CB8AC3E}">
        <p14:creationId xmlns:p14="http://schemas.microsoft.com/office/powerpoint/2010/main" val="61786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program would revolve around the foundation of establishing a long term partnership with your organization, resulting in your business and financial growth enablement via the activation of </a:t>
            </a:r>
            <a:r>
              <a:rPr lang="en-US" sz="1200" kern="1200" dirty="0" err="1" smtClean="0">
                <a:solidFill>
                  <a:schemeClr val="tx1"/>
                </a:solidFill>
                <a:effectLst/>
                <a:latin typeface="+mn-lt"/>
                <a:ea typeface="+mn-ea"/>
                <a:cs typeface="+mn-cs"/>
              </a:rPr>
              <a:t>Cybersource</a:t>
            </a:r>
            <a:r>
              <a:rPr lang="en-US" sz="1200" kern="1200" dirty="0" smtClean="0">
                <a:solidFill>
                  <a:schemeClr val="tx1"/>
                </a:solidFill>
                <a:effectLst/>
                <a:latin typeface="+mn-lt"/>
                <a:ea typeface="+mn-ea"/>
                <a:cs typeface="+mn-cs"/>
              </a:rPr>
              <a:t> solutions. </a:t>
            </a:r>
          </a:p>
          <a:p>
            <a:r>
              <a:rPr lang="en-US" sz="1200" kern="1200" dirty="0" smtClean="0">
                <a:solidFill>
                  <a:schemeClr val="tx1"/>
                </a:solidFill>
                <a:effectLst/>
                <a:latin typeface="+mn-lt"/>
                <a:ea typeface="+mn-ea"/>
                <a:cs typeface="+mn-cs"/>
              </a:rPr>
              <a:t>So, I would consider Migration Project as first and imp stepping stone in our long term relationship</a:t>
            </a:r>
          </a:p>
          <a:p>
            <a:r>
              <a:rPr lang="en-US" sz="1200" kern="1200" dirty="0" smtClean="0">
                <a:solidFill>
                  <a:schemeClr val="tx1"/>
                </a:solidFill>
                <a:effectLst/>
                <a:latin typeface="+mn-lt"/>
                <a:ea typeface="+mn-ea"/>
                <a:cs typeface="+mn-cs"/>
              </a:rPr>
              <a:t>Also, Being the industry leaders in providing Payment solutions/services, </a:t>
            </a:r>
            <a:r>
              <a:rPr lang="en-US" sz="1200" kern="1200" dirty="0" err="1" smtClean="0">
                <a:solidFill>
                  <a:schemeClr val="tx1"/>
                </a:solidFill>
                <a:effectLst/>
                <a:latin typeface="+mn-lt"/>
                <a:ea typeface="+mn-ea"/>
                <a:cs typeface="+mn-cs"/>
              </a:rPr>
              <a:t>Cybersource</a:t>
            </a:r>
            <a:r>
              <a:rPr lang="en-US" sz="1200" kern="1200" dirty="0" smtClean="0">
                <a:solidFill>
                  <a:schemeClr val="tx1"/>
                </a:solidFill>
                <a:effectLst/>
                <a:latin typeface="+mn-lt"/>
                <a:ea typeface="+mn-ea"/>
                <a:cs typeface="+mn-cs"/>
              </a:rPr>
              <a:t> is a natural fit for your business aspirations. </a:t>
            </a: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5</a:t>
            </a:fld>
            <a:endParaRPr lang="en-GB"/>
          </a:p>
        </p:txBody>
      </p:sp>
    </p:spTree>
    <p:extLst>
      <p:ext uri="{BB962C8B-B14F-4D97-AF65-F5344CB8AC3E}">
        <p14:creationId xmlns:p14="http://schemas.microsoft.com/office/powerpoint/2010/main" val="151552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Arial" panose="020B0604020202020204" pitchFamily="34" charset="0"/>
                <a:ea typeface="+mn-ea"/>
                <a:cs typeface="Arial" panose="020B0604020202020204" pitchFamily="34" charset="0"/>
              </a:rPr>
              <a:t>What I meant from ‘being a natural fit’ is that – our solution encompasses the true sense of becoming a </a:t>
            </a:r>
            <a:r>
              <a:rPr lang="en-US" sz="900" kern="1200" dirty="0" err="1" smtClean="0">
                <a:solidFill>
                  <a:schemeClr val="tx1"/>
                </a:solidFill>
                <a:effectLst/>
                <a:latin typeface="Arial" panose="020B0604020202020204" pitchFamily="34" charset="0"/>
                <a:ea typeface="+mn-ea"/>
                <a:cs typeface="Arial" panose="020B0604020202020204" pitchFamily="34" charset="0"/>
              </a:rPr>
              <a:t>globalised</a:t>
            </a:r>
            <a:r>
              <a:rPr lang="en-US" sz="900" kern="1200" dirty="0" smtClean="0">
                <a:solidFill>
                  <a:schemeClr val="tx1"/>
                </a:solidFill>
                <a:effectLst/>
                <a:latin typeface="Arial" panose="020B0604020202020204" pitchFamily="34" charset="0"/>
                <a:ea typeface="+mn-ea"/>
                <a:cs typeface="Arial" panose="020B0604020202020204" pitchFamily="34" charset="0"/>
              </a:rPr>
              <a:t> business by benefitting from our own coverage across 190 countries and vast payment channels. The Modular framework further helps in accelerating the digital transformation commerce through seamless payment experience. And the whole digital experience also stands at the strong pillars of Information &amp; Data Security, and Legal Compliance requirements. </a:t>
            </a:r>
          </a:p>
          <a:p>
            <a:r>
              <a:rPr lang="en-US" sz="900" kern="1200" dirty="0" smtClean="0">
                <a:solidFill>
                  <a:schemeClr val="tx1"/>
                </a:solidFill>
                <a:effectLst/>
                <a:latin typeface="Arial" panose="020B0604020202020204" pitchFamily="34" charset="0"/>
                <a:ea typeface="+mn-ea"/>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Bosch Office Sans" pitchFamily="2"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Bosch Office Sans" pitchFamily="2" charset="0"/>
              <a:ea typeface="+mn-ea"/>
              <a:cs typeface="+mn-cs"/>
            </a:endParaRPr>
          </a:p>
        </p:txBody>
      </p:sp>
    </p:spTree>
    <p:extLst>
      <p:ext uri="{BB962C8B-B14F-4D97-AF65-F5344CB8AC3E}">
        <p14:creationId xmlns:p14="http://schemas.microsoft.com/office/powerpoint/2010/main" val="9354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mn-lt"/>
                <a:ea typeface="+mn-ea"/>
                <a:cs typeface="+mn-cs"/>
              </a:rPr>
              <a:t>A glimpse on the Project Charter. We are calling out the Objective of the program as Migration of Payment </a:t>
            </a:r>
            <a:r>
              <a:rPr lang="en-US" sz="1050" kern="1200" dirty="0" err="1" smtClean="0">
                <a:solidFill>
                  <a:schemeClr val="tx1"/>
                </a:solidFill>
                <a:effectLst/>
                <a:latin typeface="+mn-lt"/>
                <a:ea typeface="+mn-ea"/>
                <a:cs typeface="+mn-cs"/>
              </a:rPr>
              <a:t>Mgmt</a:t>
            </a:r>
            <a:r>
              <a:rPr lang="en-US" sz="1050" kern="1200" dirty="0" smtClean="0">
                <a:solidFill>
                  <a:schemeClr val="tx1"/>
                </a:solidFill>
                <a:effectLst/>
                <a:latin typeface="+mn-lt"/>
                <a:ea typeface="+mn-ea"/>
                <a:cs typeface="+mn-cs"/>
              </a:rPr>
              <a:t> System, along with some inclusions of Scope and Deliverables.</a:t>
            </a:r>
          </a:p>
          <a:p>
            <a:r>
              <a:rPr lang="en-US" sz="1050" kern="1200" dirty="0" smtClean="0">
                <a:solidFill>
                  <a:schemeClr val="tx1"/>
                </a:solidFill>
                <a:effectLst/>
                <a:latin typeface="+mn-lt"/>
                <a:ea typeface="+mn-ea"/>
                <a:cs typeface="+mn-cs"/>
              </a:rPr>
              <a:t>The Scope largely highlights the needs of having a seamless migration with Zero business disruption, secured payment flow covering Data integrity &amp; privacy. The migrated payment system should additionally support fraud management, compliance with PCI , customer information management and advance reporting.</a:t>
            </a:r>
          </a:p>
          <a:p>
            <a:r>
              <a:rPr lang="en-US" sz="1050" kern="1200" dirty="0" smtClean="0">
                <a:solidFill>
                  <a:schemeClr val="tx1"/>
                </a:solidFill>
                <a:effectLst/>
                <a:latin typeface="+mn-lt"/>
                <a:ea typeface="+mn-ea"/>
                <a:cs typeface="+mn-cs"/>
              </a:rPr>
              <a:t>Deliverables defined are in-line with the agreed scope. </a:t>
            </a:r>
          </a:p>
          <a:p>
            <a:endParaRPr lang="en-US" sz="1050" kern="1200" dirty="0" smtClean="0">
              <a:solidFill>
                <a:schemeClr val="tx1"/>
              </a:solidFill>
              <a:effectLst/>
              <a:latin typeface="+mn-lt"/>
              <a:ea typeface="+mn-ea"/>
              <a:cs typeface="+mn-cs"/>
            </a:endParaRPr>
          </a:p>
          <a:p>
            <a:r>
              <a:rPr lang="en-US" sz="1050" kern="1200" dirty="0" smtClean="0">
                <a:solidFill>
                  <a:schemeClr val="tx1"/>
                </a:solidFill>
                <a:effectLst/>
                <a:latin typeface="+mn-lt"/>
                <a:ea typeface="+mn-ea"/>
                <a:cs typeface="+mn-cs"/>
              </a:rPr>
              <a:t>Key stakeholders as per initial understanding would be </a:t>
            </a:r>
          </a:p>
          <a:p>
            <a:pPr lvl="0"/>
            <a:r>
              <a:rPr lang="en-IN" sz="1050" kern="1200" dirty="0" smtClean="0">
                <a:solidFill>
                  <a:schemeClr val="tx1"/>
                </a:solidFill>
                <a:effectLst/>
                <a:latin typeface="+mn-lt"/>
                <a:ea typeface="+mn-ea"/>
                <a:cs typeface="+mn-cs"/>
              </a:rPr>
              <a:t>IT team of infinity </a:t>
            </a:r>
            <a:r>
              <a:rPr lang="en-IN" sz="1050" kern="1200" dirty="0" err="1" smtClean="0">
                <a:solidFill>
                  <a:schemeClr val="tx1"/>
                </a:solidFill>
                <a:effectLst/>
                <a:latin typeface="+mn-lt"/>
                <a:ea typeface="+mn-ea"/>
                <a:cs typeface="+mn-cs"/>
              </a:rPr>
              <a:t>corp</a:t>
            </a:r>
            <a:r>
              <a:rPr lang="en-IN" sz="1050" kern="1200" dirty="0" smtClean="0">
                <a:solidFill>
                  <a:schemeClr val="tx1"/>
                </a:solidFill>
                <a:effectLst/>
                <a:latin typeface="+mn-lt"/>
                <a:ea typeface="+mn-ea"/>
                <a:cs typeface="+mn-cs"/>
              </a:rPr>
              <a:t> handling Merchant’s data and ABC payment system.</a:t>
            </a:r>
            <a:endParaRPr lang="en-US" sz="1050" kern="1200" dirty="0" smtClean="0">
              <a:solidFill>
                <a:schemeClr val="tx1"/>
              </a:solidFill>
              <a:effectLst/>
              <a:latin typeface="+mn-lt"/>
              <a:ea typeface="+mn-ea"/>
              <a:cs typeface="+mn-cs"/>
            </a:endParaRPr>
          </a:p>
          <a:p>
            <a:pPr lvl="0"/>
            <a:r>
              <a:rPr lang="en-IN" sz="1050" kern="1200" dirty="0" smtClean="0">
                <a:solidFill>
                  <a:schemeClr val="tx1"/>
                </a:solidFill>
                <a:effectLst/>
                <a:latin typeface="+mn-lt"/>
                <a:ea typeface="+mn-ea"/>
                <a:cs typeface="+mn-cs"/>
              </a:rPr>
              <a:t>Program Management &amp; IT Team of ABC payment systems</a:t>
            </a:r>
            <a:endParaRPr lang="en-US" sz="1050" kern="1200" dirty="0" smtClean="0">
              <a:solidFill>
                <a:schemeClr val="tx1"/>
              </a:solidFill>
              <a:effectLst/>
              <a:latin typeface="+mn-lt"/>
              <a:ea typeface="+mn-ea"/>
              <a:cs typeface="+mn-cs"/>
            </a:endParaRPr>
          </a:p>
          <a:p>
            <a:pPr lvl="0"/>
            <a:r>
              <a:rPr lang="en-IN" sz="1050" kern="1200" dirty="0" smtClean="0">
                <a:solidFill>
                  <a:schemeClr val="tx1"/>
                </a:solidFill>
                <a:effectLst/>
                <a:latin typeface="+mn-lt"/>
                <a:ea typeface="+mn-ea"/>
                <a:cs typeface="+mn-cs"/>
              </a:rPr>
              <a:t>Issuer Banks</a:t>
            </a:r>
            <a:endParaRPr lang="en-US" sz="1050" kern="1200" dirty="0" smtClean="0">
              <a:solidFill>
                <a:schemeClr val="tx1"/>
              </a:solidFill>
              <a:effectLst/>
              <a:latin typeface="+mn-lt"/>
              <a:ea typeface="+mn-ea"/>
              <a:cs typeface="+mn-cs"/>
            </a:endParaRPr>
          </a:p>
          <a:p>
            <a:pPr lvl="0"/>
            <a:r>
              <a:rPr lang="en-IN" sz="1050" kern="1200" dirty="0" smtClean="0">
                <a:solidFill>
                  <a:schemeClr val="tx1"/>
                </a:solidFill>
                <a:effectLst/>
                <a:latin typeface="+mn-lt"/>
                <a:ea typeface="+mn-ea"/>
                <a:cs typeface="+mn-cs"/>
              </a:rPr>
              <a:t>Also we would be considering all existing &amp; potential Merchants of Infinity </a:t>
            </a:r>
            <a:r>
              <a:rPr lang="en-IN" sz="1050" kern="1200" dirty="0" err="1" smtClean="0">
                <a:solidFill>
                  <a:schemeClr val="tx1"/>
                </a:solidFill>
                <a:effectLst/>
                <a:latin typeface="+mn-lt"/>
                <a:ea typeface="+mn-ea"/>
                <a:cs typeface="+mn-cs"/>
              </a:rPr>
              <a:t>corp</a:t>
            </a:r>
            <a:r>
              <a:rPr lang="en-IN" sz="1050" kern="1200" dirty="0" smtClean="0">
                <a:solidFill>
                  <a:schemeClr val="tx1"/>
                </a:solidFill>
                <a:effectLst/>
                <a:latin typeface="+mn-lt"/>
                <a:ea typeface="+mn-ea"/>
                <a:cs typeface="+mn-cs"/>
              </a:rPr>
              <a:t> as our stakeholders too.</a:t>
            </a:r>
            <a:endParaRPr lang="en-US" sz="1050" kern="1200" dirty="0" smtClean="0">
              <a:solidFill>
                <a:schemeClr val="tx1"/>
              </a:solidFill>
              <a:effectLst/>
              <a:latin typeface="+mn-lt"/>
              <a:ea typeface="+mn-ea"/>
              <a:cs typeface="+mn-cs"/>
            </a:endParaRPr>
          </a:p>
          <a:p>
            <a:endParaRPr lang="en-GB" sz="1050" dirty="0"/>
          </a:p>
        </p:txBody>
      </p:sp>
      <p:sp>
        <p:nvSpPr>
          <p:cNvPr id="4" name="Slide Number Placeholder 3"/>
          <p:cNvSpPr>
            <a:spLocks noGrp="1"/>
          </p:cNvSpPr>
          <p:nvPr>
            <p:ph type="sldNum" sz="quarter" idx="10"/>
          </p:nvPr>
        </p:nvSpPr>
        <p:spPr/>
        <p:txBody>
          <a:bodyPr/>
          <a:lstStyle/>
          <a:p>
            <a:fld id="{5216130B-BAA4-42B7-9A84-C2B86AD2FED7}" type="slidenum">
              <a:rPr lang="en-GB" smtClean="0"/>
              <a:t>7</a:t>
            </a:fld>
            <a:endParaRPr lang="en-GB"/>
          </a:p>
        </p:txBody>
      </p:sp>
    </p:spTree>
    <p:extLst>
      <p:ext uri="{BB962C8B-B14F-4D97-AF65-F5344CB8AC3E}">
        <p14:creationId xmlns:p14="http://schemas.microsoft.com/office/powerpoint/2010/main" val="423160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Moving to the core of the presentation - I would be covering the Migration Strategy in three folds. Presenting the high level strategy in this slide which is the amalgamation of Big Bang, Parallel and Iterative cutover. </a:t>
            </a:r>
          </a:p>
          <a:p>
            <a:r>
              <a:rPr lang="en-US" sz="1200" kern="1200" dirty="0" smtClean="0">
                <a:solidFill>
                  <a:schemeClr val="tx1"/>
                </a:solidFill>
                <a:effectLst/>
                <a:latin typeface="+mn-lt"/>
                <a:ea typeface="+mn-ea"/>
                <a:cs typeface="+mn-cs"/>
              </a:rPr>
              <a:t>Strategy is to take one region at a time (in iterative mode), migrate the data and enable new payment system for as-is features (in a big bang and parallel way) and once the </a:t>
            </a:r>
            <a:r>
              <a:rPr lang="en-US" sz="1200" kern="1200" dirty="0" err="1" smtClean="0">
                <a:solidFill>
                  <a:schemeClr val="tx1"/>
                </a:solidFill>
                <a:effectLst/>
                <a:latin typeface="+mn-lt"/>
                <a:ea typeface="+mn-ea"/>
                <a:cs typeface="+mn-cs"/>
              </a:rPr>
              <a:t>CyberSource</a:t>
            </a:r>
            <a:r>
              <a:rPr lang="en-US" sz="1200" kern="1200" dirty="0" smtClean="0">
                <a:solidFill>
                  <a:schemeClr val="tx1"/>
                </a:solidFill>
                <a:effectLst/>
                <a:latin typeface="+mn-lt"/>
                <a:ea typeface="+mn-ea"/>
                <a:cs typeface="+mn-cs"/>
              </a:rPr>
              <a:t> payment system is up and running, integrate other required features like anti-fraud solution, advanced reporting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will consider Synchronization with legacy payment system for exceptional scenarios, and that would be for a certain duration post the cutover.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iterative plan is made for geographies across APAC. This division is considered based on the assumption of # of merchants in that region, Shopping index, footfall in </a:t>
            </a:r>
            <a:r>
              <a:rPr lang="en-US" sz="1200" kern="1200" dirty="0" err="1" smtClean="0">
                <a:solidFill>
                  <a:schemeClr val="tx1"/>
                </a:solidFill>
                <a:effectLst/>
                <a:latin typeface="+mn-lt"/>
                <a:ea typeface="+mn-ea"/>
                <a:cs typeface="+mn-cs"/>
              </a:rPr>
              <a:t>mcommerce</a:t>
            </a:r>
            <a:r>
              <a:rPr lang="en-US" sz="1200" kern="1200" dirty="0" smtClean="0">
                <a:solidFill>
                  <a:schemeClr val="tx1"/>
                </a:solidFill>
                <a:effectLst/>
                <a:latin typeface="+mn-lt"/>
                <a:ea typeface="+mn-ea"/>
                <a:cs typeface="+mn-cs"/>
              </a:rPr>
              <a:t> and digital commerce and overall commerce revenue figures (till date)</a:t>
            </a: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8</a:t>
            </a:fld>
            <a:endParaRPr lang="en-GB"/>
          </a:p>
        </p:txBody>
      </p:sp>
    </p:spTree>
    <p:extLst>
      <p:ext uri="{BB962C8B-B14F-4D97-AF65-F5344CB8AC3E}">
        <p14:creationId xmlns:p14="http://schemas.microsoft.com/office/powerpoint/2010/main" val="315369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Moving on, I would also like to give you a bird’s eye view on how the Plan per region will move ahead in an Iterative way. Our team is working on the finer details of the plan as we speak, but this is to give you a fair idea of what to expect when we start the core migration. </a:t>
            </a:r>
          </a:p>
          <a:p>
            <a:r>
              <a:rPr lang="en-US" sz="1200" kern="1200" dirty="0" smtClean="0">
                <a:solidFill>
                  <a:schemeClr val="tx1"/>
                </a:solidFill>
                <a:effectLst/>
                <a:latin typeface="+mn-lt"/>
                <a:ea typeface="+mn-ea"/>
                <a:cs typeface="+mn-cs"/>
              </a:rPr>
              <a:t>For every region, we will do our extended study &amp; planning in Pre-migration phase. In Migration factory, we would be starting with creating Migration blueprint based on technical analysis and then follow the SW life cycle process of design, build, test and roll out. </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the top are the set of boxes depicting the Big Bang roll-out, sliced per the ‘Payment Method’. While this foundation is being readied, the Data Migration will kick in for Cards, followed by Digital Wallet, and finally concluding with all other payment methods. The roll-out’s are sequenced, but the preparatory activities are all happening in parallel. </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advantage offered by the approach is the efficient and fast-tracked go-to market which would help in </a:t>
            </a:r>
          </a:p>
          <a:p>
            <a:pPr lvl="0"/>
            <a:r>
              <a:rPr lang="en-IN" sz="1200" kern="1200" dirty="0" err="1" smtClean="0">
                <a:solidFill>
                  <a:schemeClr val="tx1"/>
                </a:solidFill>
                <a:effectLst/>
                <a:latin typeface="+mn-lt"/>
                <a:ea typeface="+mn-ea"/>
                <a:cs typeface="+mn-cs"/>
              </a:rPr>
              <a:t>derisking</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maintaining agility &amp; speed</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Constant learning from previous &amp; taking immediate actions for next</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Financial savings and</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Zero business disruption</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9</a:t>
            </a:fld>
            <a:endParaRPr lang="en-GB"/>
          </a:p>
        </p:txBody>
      </p:sp>
    </p:spTree>
    <p:extLst>
      <p:ext uri="{BB962C8B-B14F-4D97-AF65-F5344CB8AC3E}">
        <p14:creationId xmlns:p14="http://schemas.microsoft.com/office/powerpoint/2010/main" val="71361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another glimpse of the timeline plan covering the phases of the project for each region, and showing the interconnectivity between them as well so that the macro level activities like Monitoring, Risk &amp; Change mgmt., and Communications are being injected and tracked at the right times throughout the project lifecycle.</a:t>
            </a:r>
          </a:p>
          <a:p>
            <a:r>
              <a:rPr lang="en-US" sz="1200" kern="1200" dirty="0" smtClean="0">
                <a:solidFill>
                  <a:schemeClr val="tx1"/>
                </a:solidFill>
                <a:effectLst/>
                <a:latin typeface="+mn-lt"/>
                <a:ea typeface="+mn-ea"/>
                <a:cs typeface="+mn-cs"/>
              </a:rPr>
              <a:t>The overall schedule plan is devised based on our agreement during </a:t>
            </a:r>
            <a:r>
              <a:rPr lang="en-US" sz="1200" kern="1200" dirty="0" err="1" smtClean="0">
                <a:solidFill>
                  <a:schemeClr val="tx1"/>
                </a:solidFill>
                <a:effectLst/>
                <a:latin typeface="+mn-lt"/>
                <a:ea typeface="+mn-ea"/>
                <a:cs typeface="+mn-cs"/>
              </a:rPr>
              <a:t>SoW.</a:t>
            </a:r>
            <a:endParaRPr lang="en-US"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10</a:t>
            </a:fld>
            <a:endParaRPr lang="en-GB"/>
          </a:p>
        </p:txBody>
      </p:sp>
    </p:spTree>
    <p:extLst>
      <p:ext uri="{BB962C8B-B14F-4D97-AF65-F5344CB8AC3E}">
        <p14:creationId xmlns:p14="http://schemas.microsoft.com/office/powerpoint/2010/main" val="318084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2">
            <a:clrChange>
              <a:clrFrom>
                <a:srgbClr val="FFFFFF"/>
              </a:clrFrom>
              <a:clrTo>
                <a:srgbClr val="FFFFFF">
                  <a:alpha val="0"/>
                </a:srgbClr>
              </a:clrTo>
            </a:clrChange>
          </a:blip>
          <a:stretch>
            <a:fillRect/>
          </a:stretch>
        </p:blipFill>
        <p:spPr>
          <a:xfrm>
            <a:off x="11274025" y="99630"/>
            <a:ext cx="626164" cy="560112"/>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2EDD4-BDB0-0D49-AF7C-62A592170EFA}"/>
              </a:ext>
            </a:extLst>
          </p:cNvPr>
          <p:cNvGrpSpPr/>
          <p:nvPr userDrawn="1"/>
        </p:nvGrpSpPr>
        <p:grpSpPr>
          <a:xfrm>
            <a:off x="0" y="0"/>
            <a:ext cx="12192000" cy="6858000"/>
            <a:chOff x="3073400" y="10591799"/>
            <a:chExt cx="12252961" cy="6832603"/>
          </a:xfrm>
        </p:grpSpPr>
        <p:sp>
          <p:nvSpPr>
            <p:cNvPr id="11" name="Shape">
              <a:extLst>
                <a:ext uri="{FF2B5EF4-FFF2-40B4-BE49-F238E27FC236}">
                  <a16:creationId xmlns:a16="http://schemas.microsoft.com/office/drawing/2014/main" id="{366A07BC-BE9C-3348-B1E9-55B0F2BD5E10}"/>
                </a:ext>
              </a:extLst>
            </p:cNvPr>
            <p:cNvSpPr/>
            <p:nvPr/>
          </p:nvSpPr>
          <p:spPr>
            <a:xfrm>
              <a:off x="3492500" y="10591799"/>
              <a:ext cx="10460991" cy="68300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52" y="14941"/>
                  </a:lnTo>
                  <a:lnTo>
                    <a:pt x="21600" y="21600"/>
                  </a:lnTo>
                  <a:lnTo>
                    <a:pt x="4969" y="8458"/>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2" name="Triangle">
              <a:extLst>
                <a:ext uri="{FF2B5EF4-FFF2-40B4-BE49-F238E27FC236}">
                  <a16:creationId xmlns:a16="http://schemas.microsoft.com/office/drawing/2014/main" id="{2D86B3C2-0C0F-8647-B357-FFDA3ABF14D2}"/>
                </a:ext>
              </a:extLst>
            </p:cNvPr>
            <p:cNvSpPr/>
            <p:nvPr/>
          </p:nvSpPr>
          <p:spPr>
            <a:xfrm>
              <a:off x="4622799" y="15316200"/>
              <a:ext cx="9324343" cy="21056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83" y="0"/>
                  </a:lnTo>
                  <a:lnTo>
                    <a:pt x="21600" y="21600"/>
                  </a:lnTo>
                  <a:close/>
                </a:path>
              </a:pathLst>
            </a:custGeom>
            <a:solidFill>
              <a:schemeClr val="accent1">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BA38760F-F8BD-AA48-B5E1-49F7C78ED553}"/>
                </a:ext>
              </a:extLst>
            </p:cNvPr>
            <p:cNvSpPr/>
            <p:nvPr/>
          </p:nvSpPr>
          <p:spPr>
            <a:xfrm>
              <a:off x="3073400" y="10594340"/>
              <a:ext cx="3058161" cy="6830062"/>
            </a:xfrm>
            <a:custGeom>
              <a:avLst/>
              <a:gdLst>
                <a:gd name="connsiteX0" fmla="*/ 0 w 21600"/>
                <a:gd name="connsiteY0" fmla="*/ 0 h 21600"/>
                <a:gd name="connsiteX1" fmla="*/ 0 w 21600"/>
                <a:gd name="connsiteY1" fmla="*/ 21600 h 21600"/>
                <a:gd name="connsiteX2" fmla="*/ 10979 w 21600"/>
                <a:gd name="connsiteY2" fmla="*/ 21600 h 21600"/>
                <a:gd name="connsiteX3" fmla="*/ 21600 w 21600"/>
                <a:gd name="connsiteY3" fmla="*/ 14941 h 21600"/>
                <a:gd name="connsiteX4" fmla="*/ 20870 w 21600"/>
                <a:gd name="connsiteY4" fmla="*/ 14325 h 21600"/>
                <a:gd name="connsiteX5" fmla="*/ 2951 w 21600"/>
                <a:gd name="connsiteY5" fmla="*/ 0 h 21600"/>
                <a:gd name="connsiteX6" fmla="*/ 0 w 21600"/>
                <a:gd name="connsiteY6" fmla="*/ 0 h 21600"/>
                <a:gd name="connsiteX0" fmla="*/ 0 w 21600"/>
                <a:gd name="connsiteY0" fmla="*/ 0 h 21600"/>
                <a:gd name="connsiteX1" fmla="*/ 0 w 21600"/>
                <a:gd name="connsiteY1" fmla="*/ 21600 h 21600"/>
                <a:gd name="connsiteX2" fmla="*/ 10979 w 21600"/>
                <a:gd name="connsiteY2" fmla="*/ 21600 h 21600"/>
                <a:gd name="connsiteX3" fmla="*/ 21600 w 21600"/>
                <a:gd name="connsiteY3" fmla="*/ 14941 h 21600"/>
                <a:gd name="connsiteX4" fmla="*/ 20915 w 21600"/>
                <a:gd name="connsiteY4" fmla="*/ 14095 h 21600"/>
                <a:gd name="connsiteX5" fmla="*/ 2951 w 21600"/>
                <a:gd name="connsiteY5" fmla="*/ 0 h 21600"/>
                <a:gd name="connsiteX6" fmla="*/ 0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extrusionOk="0">
                  <a:moveTo>
                    <a:pt x="0" y="0"/>
                  </a:moveTo>
                  <a:lnTo>
                    <a:pt x="0" y="21600"/>
                  </a:lnTo>
                  <a:lnTo>
                    <a:pt x="10979" y="21600"/>
                  </a:lnTo>
                  <a:lnTo>
                    <a:pt x="21600" y="14941"/>
                  </a:lnTo>
                  <a:lnTo>
                    <a:pt x="20915" y="14095"/>
                  </a:lnTo>
                  <a:lnTo>
                    <a:pt x="2951" y="0"/>
                  </a:lnTo>
                  <a:lnTo>
                    <a:pt x="0" y="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9F6E617F-4AAD-BF4E-8144-AA0A245E9273}"/>
                </a:ext>
              </a:extLst>
            </p:cNvPr>
            <p:cNvSpPr/>
            <p:nvPr/>
          </p:nvSpPr>
          <p:spPr>
            <a:xfrm>
              <a:off x="12268200" y="10591799"/>
              <a:ext cx="3058161" cy="68300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0621" y="0"/>
                  </a:lnTo>
                  <a:lnTo>
                    <a:pt x="0" y="6659"/>
                  </a:lnTo>
                  <a:lnTo>
                    <a:pt x="18649" y="2160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9900F350-5F1F-5F4A-98F9-2D81639BFFA4}"/>
                </a:ext>
              </a:extLst>
            </p:cNvPr>
            <p:cNvSpPr/>
            <p:nvPr/>
          </p:nvSpPr>
          <p:spPr>
            <a:xfrm>
              <a:off x="3492500" y="10591799"/>
              <a:ext cx="8780781" cy="26746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920" y="21600"/>
                  </a:lnTo>
                  <a:lnTo>
                    <a:pt x="21600" y="17005"/>
                  </a:lnTo>
                  <a:lnTo>
                    <a:pt x="2362" y="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8900BC01-EBEB-594B-B882-2173519B26BA}"/>
                </a:ext>
              </a:extLst>
            </p:cNvPr>
            <p:cNvSpPr/>
            <p:nvPr/>
          </p:nvSpPr>
          <p:spPr>
            <a:xfrm>
              <a:off x="5892800" y="12699999"/>
              <a:ext cx="9014462" cy="4724403"/>
            </a:xfrm>
            <a:custGeom>
              <a:avLst/>
              <a:gdLst/>
              <a:ahLst/>
              <a:cxnLst>
                <a:cxn ang="0">
                  <a:pos x="wd2" y="hd2"/>
                </a:cxn>
                <a:cxn ang="5400000">
                  <a:pos x="wd2" y="hd2"/>
                </a:cxn>
                <a:cxn ang="10800000">
                  <a:pos x="wd2" y="hd2"/>
                </a:cxn>
                <a:cxn ang="16200000">
                  <a:pos x="wd2" y="hd2"/>
                </a:cxn>
              </a:cxnLst>
              <a:rect l="0" t="0" r="r" b="b"/>
              <a:pathLst>
                <a:path w="21600" h="21600" extrusionOk="0">
                  <a:moveTo>
                    <a:pt x="0" y="2601"/>
                  </a:moveTo>
                  <a:lnTo>
                    <a:pt x="19299" y="21600"/>
                  </a:lnTo>
                  <a:lnTo>
                    <a:pt x="21600" y="21600"/>
                  </a:lnTo>
                  <a:lnTo>
                    <a:pt x="15273" y="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sp>
          <p:nvSpPr>
            <p:cNvPr id="17" name="Triangle">
              <a:extLst>
                <a:ext uri="{FF2B5EF4-FFF2-40B4-BE49-F238E27FC236}">
                  <a16:creationId xmlns:a16="http://schemas.microsoft.com/office/drawing/2014/main" id="{215005BB-DFE8-954B-A36C-466EB28D7E2A}"/>
                </a:ext>
              </a:extLst>
            </p:cNvPr>
            <p:cNvSpPr/>
            <p:nvPr/>
          </p:nvSpPr>
          <p:spPr>
            <a:xfrm>
              <a:off x="3492499" y="10591799"/>
              <a:ext cx="2640331" cy="47244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88" y="12228"/>
                  </a:lnTo>
                  <a:lnTo>
                    <a:pt x="0" y="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grpSp>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3931920" y="750939"/>
            <a:ext cx="7432494" cy="2387600"/>
          </a:xfrm>
        </p:spPr>
        <p:txBody>
          <a:bodyPr anchor="b"/>
          <a:lstStyle>
            <a:lvl1pPr algn="r">
              <a:defRPr sz="6000"/>
            </a:lvl1pPr>
          </a:lstStyle>
          <a:p>
            <a:r>
              <a:rPr lang="en-US" smtClean="0"/>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7132320" y="3230614"/>
            <a:ext cx="4232094"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285230"/>
            <a:ext cx="2743200" cy="365125"/>
          </a:xfrm>
        </p:spPr>
        <p:txBody>
          <a:bodyPr/>
          <a:lstStyle/>
          <a:p>
            <a:r>
              <a:rPr lang="en-US" dirty="0"/>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28523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285230"/>
            <a:ext cx="2743200" cy="365125"/>
          </a:xfrm>
        </p:spPr>
        <p:txBody>
          <a:bodyPr/>
          <a:lstStyle>
            <a:lvl1pPr>
              <a:defRPr>
                <a:solidFill>
                  <a:schemeClr val="bg1">
                    <a:lumMod val="65000"/>
                  </a:schemeClr>
                </a:solidFill>
              </a:defRPr>
            </a:lvl1pPr>
          </a:lstStyle>
          <a:p>
            <a:fld id="{672B7600-67E3-4D97-B453-880E2742B982}" type="slidenum">
              <a:rPr lang="en-US" smtClean="0"/>
              <a:pPr/>
              <a:t>‹#›</a:t>
            </a:fld>
            <a:endParaRPr lang="en-US"/>
          </a:p>
        </p:txBody>
      </p:sp>
      <p:sp>
        <p:nvSpPr>
          <p:cNvPr id="19" name="Freeform 18">
            <a:extLst>
              <a:ext uri="{FF2B5EF4-FFF2-40B4-BE49-F238E27FC236}">
                <a16:creationId xmlns:a16="http://schemas.microsoft.com/office/drawing/2014/main" id="{27319DBE-8599-D448-892E-9E1E1DCD42EC}"/>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2189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290E2C0-5269-8740-BBAA-492543DDE3D1}"/>
              </a:ext>
            </a:extLst>
          </p:cNvPr>
          <p:cNvGrpSpPr/>
          <p:nvPr userDrawn="1"/>
        </p:nvGrpSpPr>
        <p:grpSpPr>
          <a:xfrm>
            <a:off x="1" y="12698"/>
            <a:ext cx="12192000" cy="6845302"/>
            <a:chOff x="20840699" y="10591799"/>
            <a:chExt cx="12254233" cy="6832603"/>
          </a:xfrm>
        </p:grpSpPr>
        <p:sp>
          <p:nvSpPr>
            <p:cNvPr id="11" name="Shape">
              <a:extLst>
                <a:ext uri="{FF2B5EF4-FFF2-40B4-BE49-F238E27FC236}">
                  <a16:creationId xmlns:a16="http://schemas.microsoft.com/office/drawing/2014/main" id="{85B83B17-C4B3-D344-87C7-6423B0F02682}"/>
                </a:ext>
              </a:extLst>
            </p:cNvPr>
            <p:cNvSpPr/>
            <p:nvPr/>
          </p:nvSpPr>
          <p:spPr>
            <a:xfrm>
              <a:off x="21259799" y="10591799"/>
              <a:ext cx="10459721" cy="68300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657" y="21496"/>
                  </a:lnTo>
                  <a:lnTo>
                    <a:pt x="21600" y="21600"/>
                  </a:lnTo>
                  <a:lnTo>
                    <a:pt x="5332" y="12688"/>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A75B47A7-502A-6643-B719-CE0B865E3F4A}"/>
                </a:ext>
              </a:extLst>
            </p:cNvPr>
            <p:cNvSpPr/>
            <p:nvPr/>
          </p:nvSpPr>
          <p:spPr>
            <a:xfrm>
              <a:off x="20840699" y="10591799"/>
              <a:ext cx="1743907" cy="6830062"/>
            </a:xfrm>
            <a:custGeom>
              <a:avLst/>
              <a:gdLst>
                <a:gd name="connsiteX0" fmla="*/ 0 w 22085"/>
                <a:gd name="connsiteY0" fmla="*/ 0 h 21600"/>
                <a:gd name="connsiteX1" fmla="*/ 0 w 22085"/>
                <a:gd name="connsiteY1" fmla="*/ 21600 h 21600"/>
                <a:gd name="connsiteX2" fmla="*/ 19686 w 22085"/>
                <a:gd name="connsiteY2" fmla="*/ 21600 h 21600"/>
                <a:gd name="connsiteX3" fmla="*/ 22085 w 22085"/>
                <a:gd name="connsiteY3" fmla="*/ 21486 h 21600"/>
                <a:gd name="connsiteX4" fmla="*/ 5308 w 22085"/>
                <a:gd name="connsiteY4" fmla="*/ 0 h 21600"/>
                <a:gd name="connsiteX5" fmla="*/ 0 w 22085"/>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5" h="21600" extrusionOk="0">
                  <a:moveTo>
                    <a:pt x="0" y="0"/>
                  </a:moveTo>
                  <a:lnTo>
                    <a:pt x="0" y="21600"/>
                  </a:lnTo>
                  <a:lnTo>
                    <a:pt x="19686" y="21600"/>
                  </a:lnTo>
                  <a:lnTo>
                    <a:pt x="22085" y="21486"/>
                  </a:lnTo>
                  <a:lnTo>
                    <a:pt x="5308" y="0"/>
                  </a:lnTo>
                  <a:lnTo>
                    <a:pt x="0" y="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6893CA68-6346-C04B-AD72-BDC38591D903}"/>
                </a:ext>
              </a:extLst>
            </p:cNvPr>
            <p:cNvSpPr/>
            <p:nvPr/>
          </p:nvSpPr>
          <p:spPr>
            <a:xfrm>
              <a:off x="30035500" y="10591799"/>
              <a:ext cx="3059432" cy="68300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0616" y="0"/>
                  </a:lnTo>
                  <a:lnTo>
                    <a:pt x="0" y="6659"/>
                  </a:lnTo>
                  <a:lnTo>
                    <a:pt x="18641" y="2160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6" name="Triangle">
              <a:extLst>
                <a:ext uri="{FF2B5EF4-FFF2-40B4-BE49-F238E27FC236}">
                  <a16:creationId xmlns:a16="http://schemas.microsoft.com/office/drawing/2014/main" id="{3CD986E4-67AA-D546-96FD-FE9727C17D38}"/>
                </a:ext>
              </a:extLst>
            </p:cNvPr>
            <p:cNvSpPr/>
            <p:nvPr/>
          </p:nvSpPr>
          <p:spPr>
            <a:xfrm>
              <a:off x="21259800" y="10591799"/>
              <a:ext cx="8779509" cy="57772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287" y="21600"/>
                  </a:lnTo>
                  <a:lnTo>
                    <a:pt x="21600" y="7873"/>
                  </a:lnTo>
                  <a:lnTo>
                    <a:pt x="0" y="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17D29035-EE86-7C4B-A277-788175D5086B}"/>
                </a:ext>
              </a:extLst>
            </p:cNvPr>
            <p:cNvSpPr/>
            <p:nvPr/>
          </p:nvSpPr>
          <p:spPr>
            <a:xfrm>
              <a:off x="23406100" y="12699999"/>
              <a:ext cx="9271002" cy="4724403"/>
            </a:xfrm>
            <a:custGeom>
              <a:avLst/>
              <a:gdLst/>
              <a:ahLst/>
              <a:cxnLst>
                <a:cxn ang="0">
                  <a:pos x="wd2" y="hd2"/>
                </a:cxn>
                <a:cxn ang="5400000">
                  <a:pos x="wd2" y="hd2"/>
                </a:cxn>
                <a:cxn ang="10800000">
                  <a:pos x="wd2" y="hd2"/>
                </a:cxn>
                <a:cxn ang="16200000">
                  <a:pos x="wd2" y="hd2"/>
                </a:cxn>
              </a:cxnLst>
              <a:rect l="0" t="0" r="r" b="b"/>
              <a:pathLst>
                <a:path w="21600" h="21600" extrusionOk="0">
                  <a:moveTo>
                    <a:pt x="0" y="16786"/>
                  </a:moveTo>
                  <a:lnTo>
                    <a:pt x="19363" y="21600"/>
                  </a:lnTo>
                  <a:lnTo>
                    <a:pt x="21600" y="21600"/>
                  </a:lnTo>
                  <a:lnTo>
                    <a:pt x="15448" y="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sp>
          <p:nvSpPr>
            <p:cNvPr id="24" name="Triangle">
              <a:extLst>
                <a:ext uri="{FF2B5EF4-FFF2-40B4-BE49-F238E27FC236}">
                  <a16:creationId xmlns:a16="http://schemas.microsoft.com/office/drawing/2014/main" id="{300B4B6B-9F04-3949-B384-855729B4247F}"/>
                </a:ext>
              </a:extLst>
            </p:cNvPr>
            <p:cNvSpPr/>
            <p:nvPr/>
          </p:nvSpPr>
          <p:spPr>
            <a:xfrm>
              <a:off x="21259800" y="10591799"/>
              <a:ext cx="2148840" cy="6797041"/>
            </a:xfrm>
            <a:custGeom>
              <a:avLst/>
              <a:gdLst/>
              <a:ahLst/>
              <a:cxnLst>
                <a:cxn ang="0">
                  <a:pos x="wd2" y="hd2"/>
                </a:cxn>
                <a:cxn ang="5400000">
                  <a:pos x="wd2" y="hd2"/>
                </a:cxn>
                <a:cxn ang="10800000">
                  <a:pos x="wd2" y="hd2"/>
                </a:cxn>
                <a:cxn ang="16200000">
                  <a:pos x="wd2" y="hd2"/>
                </a:cxn>
              </a:cxnLst>
              <a:rect l="0" t="0" r="r" b="b"/>
              <a:pathLst>
                <a:path w="21600" h="21600" extrusionOk="0">
                  <a:moveTo>
                    <a:pt x="12932" y="21600"/>
                  </a:moveTo>
                  <a:lnTo>
                    <a:pt x="21600" y="18359"/>
                  </a:lnTo>
                  <a:lnTo>
                    <a:pt x="0" y="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1270000" y="365125"/>
            <a:ext cx="10083800" cy="1325563"/>
          </a:xfrm>
        </p:spPr>
        <p:txBody>
          <a:bodyPr/>
          <a:lstStyle/>
          <a:p>
            <a:r>
              <a:rPr lang="en-US" smtClean="0"/>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2438400" y="1825625"/>
            <a:ext cx="8915400" cy="41445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285230"/>
            <a:ext cx="2743200" cy="365125"/>
          </a:xfrm>
        </p:spPr>
        <p:txBody>
          <a:bodyPr/>
          <a:lstStyle/>
          <a:p>
            <a:r>
              <a:rPr lang="en-US" dirty="0"/>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28523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285230"/>
            <a:ext cx="2743200" cy="365125"/>
          </a:xfrm>
        </p:spPr>
        <p:txBody>
          <a:bodyPr/>
          <a:lstStyle>
            <a:lvl1pPr>
              <a:defRPr>
                <a:solidFill>
                  <a:schemeClr val="bg1">
                    <a:lumMod val="65000"/>
                  </a:schemeClr>
                </a:solidFill>
              </a:defRPr>
            </a:lvl1pPr>
          </a:lstStyle>
          <a:p>
            <a:fld id="{672B7600-67E3-4D97-B453-880E2742B982}" type="slidenum">
              <a:rPr lang="en-US" smtClean="0"/>
              <a:pPr/>
              <a:t>‹#›</a:t>
            </a:fld>
            <a:endParaRPr lang="en-US"/>
          </a:p>
        </p:txBody>
      </p:sp>
      <p:sp>
        <p:nvSpPr>
          <p:cNvPr id="27" name="Freeform 18">
            <a:extLst>
              <a:ext uri="{FF2B5EF4-FFF2-40B4-BE49-F238E27FC236}">
                <a16:creationId xmlns:a16="http://schemas.microsoft.com/office/drawing/2014/main" id="{B475AC02-05B3-4716-984A-C10872A72DDF}"/>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85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59E6533-0AB1-4D4B-9516-F1D815480391}"/>
              </a:ext>
            </a:extLst>
          </p:cNvPr>
          <p:cNvGrpSpPr/>
          <p:nvPr userDrawn="1"/>
        </p:nvGrpSpPr>
        <p:grpSpPr>
          <a:xfrm>
            <a:off x="0" y="1"/>
            <a:ext cx="12192000" cy="6858001"/>
            <a:chOff x="38608000" y="10591799"/>
            <a:chExt cx="12259312" cy="6835144"/>
          </a:xfrm>
        </p:grpSpPr>
        <p:sp>
          <p:nvSpPr>
            <p:cNvPr id="11" name="Shape">
              <a:extLst>
                <a:ext uri="{FF2B5EF4-FFF2-40B4-BE49-F238E27FC236}">
                  <a16:creationId xmlns:a16="http://schemas.microsoft.com/office/drawing/2014/main" id="{F880192D-7B59-8446-85E0-620640AD9367}"/>
                </a:ext>
              </a:extLst>
            </p:cNvPr>
            <p:cNvSpPr/>
            <p:nvPr/>
          </p:nvSpPr>
          <p:spPr>
            <a:xfrm>
              <a:off x="39992299" y="10591799"/>
              <a:ext cx="10459723" cy="68300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943" y="104"/>
                  </a:lnTo>
                  <a:lnTo>
                    <a:pt x="0" y="0"/>
                  </a:lnTo>
                  <a:lnTo>
                    <a:pt x="16268" y="8912"/>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16E4CC95-F8F4-734A-B3BC-33A2A6BB4D4F}"/>
                </a:ext>
              </a:extLst>
            </p:cNvPr>
            <p:cNvSpPr/>
            <p:nvPr/>
          </p:nvSpPr>
          <p:spPr>
            <a:xfrm>
              <a:off x="49161700" y="10591799"/>
              <a:ext cx="1705612" cy="6830062"/>
            </a:xfrm>
            <a:custGeom>
              <a:avLst/>
              <a:gdLst>
                <a:gd name="connsiteX0" fmla="*/ 21600 w 21600"/>
                <a:gd name="connsiteY0" fmla="*/ 21600 h 21600"/>
                <a:gd name="connsiteX1" fmla="*/ 21600 w 21600"/>
                <a:gd name="connsiteY1" fmla="*/ 0 h 21600"/>
                <a:gd name="connsiteX2" fmla="*/ 1914 w 21600"/>
                <a:gd name="connsiteY2" fmla="*/ 0 h 21600"/>
                <a:gd name="connsiteX3" fmla="*/ 0 w 21600"/>
                <a:gd name="connsiteY3" fmla="*/ 104 h 21600"/>
                <a:gd name="connsiteX4" fmla="*/ 16009 w 21600"/>
                <a:gd name="connsiteY4" fmla="*/ 21550 h 21600"/>
                <a:gd name="connsiteX5" fmla="*/ 21600 w 21600"/>
                <a:gd name="connsiteY5" fmla="*/ 2160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1600" extrusionOk="0">
                  <a:moveTo>
                    <a:pt x="21600" y="21600"/>
                  </a:moveTo>
                  <a:lnTo>
                    <a:pt x="21600" y="0"/>
                  </a:lnTo>
                  <a:lnTo>
                    <a:pt x="1914" y="0"/>
                  </a:lnTo>
                  <a:lnTo>
                    <a:pt x="0" y="104"/>
                  </a:lnTo>
                  <a:lnTo>
                    <a:pt x="16009" y="21550"/>
                  </a:lnTo>
                  <a:lnTo>
                    <a:pt x="21600"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044A776-7D37-FE4F-B06B-9DDD19030CCC}"/>
                </a:ext>
              </a:extLst>
            </p:cNvPr>
            <p:cNvSpPr/>
            <p:nvPr/>
          </p:nvSpPr>
          <p:spPr>
            <a:xfrm>
              <a:off x="38608000" y="10591799"/>
              <a:ext cx="3059429" cy="68300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0984" y="21600"/>
                  </a:lnTo>
                  <a:lnTo>
                    <a:pt x="21600" y="14941"/>
                  </a:lnTo>
                  <a:lnTo>
                    <a:pt x="2959" y="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6" name="Triangle">
              <a:extLst>
                <a:ext uri="{FF2B5EF4-FFF2-40B4-BE49-F238E27FC236}">
                  <a16:creationId xmlns:a16="http://schemas.microsoft.com/office/drawing/2014/main" id="{3B3F6CA8-9C04-724F-9B7A-D6B73CD8D530}"/>
                </a:ext>
              </a:extLst>
            </p:cNvPr>
            <p:cNvSpPr/>
            <p:nvPr/>
          </p:nvSpPr>
          <p:spPr>
            <a:xfrm>
              <a:off x="41668700" y="11645899"/>
              <a:ext cx="8779512" cy="57772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313" y="0"/>
                  </a:lnTo>
                  <a:lnTo>
                    <a:pt x="0" y="13727"/>
                  </a:lnTo>
                  <a:lnTo>
                    <a:pt x="21600" y="2160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53086DD1-C1EF-904B-89B0-30B09B1B6313}"/>
                </a:ext>
              </a:extLst>
            </p:cNvPr>
            <p:cNvSpPr/>
            <p:nvPr/>
          </p:nvSpPr>
          <p:spPr>
            <a:xfrm>
              <a:off x="39027099" y="10591799"/>
              <a:ext cx="9271002" cy="4724402"/>
            </a:xfrm>
            <a:custGeom>
              <a:avLst/>
              <a:gdLst/>
              <a:ahLst/>
              <a:cxnLst>
                <a:cxn ang="0">
                  <a:pos x="wd2" y="hd2"/>
                </a:cxn>
                <a:cxn ang="5400000">
                  <a:pos x="wd2" y="hd2"/>
                </a:cxn>
                <a:cxn ang="10800000">
                  <a:pos x="wd2" y="hd2"/>
                </a:cxn>
                <a:cxn ang="16200000">
                  <a:pos x="wd2" y="hd2"/>
                </a:cxn>
              </a:cxnLst>
              <a:rect l="0" t="0" r="r" b="b"/>
              <a:pathLst>
                <a:path w="21600" h="21600" extrusionOk="0">
                  <a:moveTo>
                    <a:pt x="21600" y="4814"/>
                  </a:moveTo>
                  <a:lnTo>
                    <a:pt x="2237" y="0"/>
                  </a:lnTo>
                  <a:lnTo>
                    <a:pt x="0" y="0"/>
                  </a:lnTo>
                  <a:lnTo>
                    <a:pt x="6152" y="2160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sp>
          <p:nvSpPr>
            <p:cNvPr id="24" name="Triangle">
              <a:extLst>
                <a:ext uri="{FF2B5EF4-FFF2-40B4-BE49-F238E27FC236}">
                  <a16:creationId xmlns:a16="http://schemas.microsoft.com/office/drawing/2014/main" id="{DB694DE4-0F4E-1746-84AD-F94AB86D0BE5}"/>
                </a:ext>
              </a:extLst>
            </p:cNvPr>
            <p:cNvSpPr/>
            <p:nvPr/>
          </p:nvSpPr>
          <p:spPr>
            <a:xfrm>
              <a:off x="48298100" y="10629900"/>
              <a:ext cx="2148840" cy="6797043"/>
            </a:xfrm>
            <a:custGeom>
              <a:avLst/>
              <a:gdLst>
                <a:gd name="connsiteX0" fmla="*/ 8668 w 21600"/>
                <a:gd name="connsiteY0" fmla="*/ 0 h 21600"/>
                <a:gd name="connsiteX1" fmla="*/ 0 w 21600"/>
                <a:gd name="connsiteY1" fmla="*/ 3241 h 21600"/>
                <a:gd name="connsiteX2" fmla="*/ 21600 w 21600"/>
                <a:gd name="connsiteY2" fmla="*/ 21600 h 21600"/>
                <a:gd name="connsiteX3" fmla="*/ 21269 w 21600"/>
                <a:gd name="connsiteY3" fmla="*/ 21057 h 21600"/>
                <a:gd name="connsiteX4" fmla="*/ 8668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8668" y="0"/>
                  </a:moveTo>
                  <a:lnTo>
                    <a:pt x="0" y="3241"/>
                  </a:lnTo>
                  <a:lnTo>
                    <a:pt x="21600" y="21600"/>
                  </a:lnTo>
                  <a:lnTo>
                    <a:pt x="21269" y="21057"/>
                  </a:lnTo>
                  <a:lnTo>
                    <a:pt x="8668" y="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622198"/>
            <a:ext cx="7315200" cy="1325563"/>
          </a:xfrm>
        </p:spPr>
        <p:txBody>
          <a:bodyPr/>
          <a:lstStyle/>
          <a:p>
            <a:r>
              <a:rPr lang="en-US" smtClean="0"/>
              <a:t>Click to edit Master title style</a:t>
            </a:r>
            <a:endParaRPr lang="en-US"/>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2055811"/>
            <a:ext cx="8986520" cy="41211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Freeform 18">
            <a:extLst>
              <a:ext uri="{FF2B5EF4-FFF2-40B4-BE49-F238E27FC236}">
                <a16:creationId xmlns:a16="http://schemas.microsoft.com/office/drawing/2014/main" id="{9F9BA732-13AA-47BB-AFB5-2182F75A88ED}"/>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285230"/>
            <a:ext cx="2743200" cy="365125"/>
          </a:xfrm>
        </p:spPr>
        <p:txBody>
          <a:bodyPr/>
          <a:lstStyle>
            <a:lvl1pPr>
              <a:defRPr>
                <a:solidFill>
                  <a:schemeClr val="accent1">
                    <a:lumMod val="50000"/>
                  </a:schemeClr>
                </a:solidFill>
              </a:defRPr>
            </a:lvl1pPr>
          </a:lstStyle>
          <a:p>
            <a:r>
              <a:rPr lang="en-US"/>
              <a:t>Date</a:t>
            </a:r>
            <a:endParaRPr lang="en-US" dirty="0"/>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285230"/>
            <a:ext cx="4114800" cy="365125"/>
          </a:xfrm>
        </p:spPr>
        <p:txBody>
          <a:bodyPr/>
          <a:lstStyle>
            <a:lvl1pPr>
              <a:defRPr>
                <a:solidFill>
                  <a:schemeClr val="accent1">
                    <a:lumMod val="50000"/>
                  </a:schemeClr>
                </a:solidFill>
              </a:defRPr>
            </a:lvl1p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285230"/>
            <a:ext cx="2743200" cy="365125"/>
          </a:xfrm>
        </p:spPr>
        <p:txBody>
          <a:bodyPr/>
          <a:lstStyle>
            <a:lvl1pPr>
              <a:defRPr>
                <a:solidFill>
                  <a:schemeClr val="accent1">
                    <a:lumMod val="50000"/>
                  </a:schemeClr>
                </a:solidFill>
              </a:defRPr>
            </a:lvl1pPr>
          </a:lstStyle>
          <a:p>
            <a:fld id="{672B7600-67E3-4D97-B453-880E2742B982}" type="slidenum">
              <a:rPr lang="en-US" smtClean="0"/>
              <a:pPr/>
              <a:t>‹#›</a:t>
            </a:fld>
            <a:endParaRPr lang="en-US"/>
          </a:p>
        </p:txBody>
      </p:sp>
    </p:spTree>
    <p:extLst>
      <p:ext uri="{BB962C8B-B14F-4D97-AF65-F5344CB8AC3E}">
        <p14:creationId xmlns:p14="http://schemas.microsoft.com/office/powerpoint/2010/main" val="430772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301BDD5-A736-EA49-A93F-994E2FDF43E3}"/>
              </a:ext>
            </a:extLst>
          </p:cNvPr>
          <p:cNvGrpSpPr/>
          <p:nvPr userDrawn="1"/>
        </p:nvGrpSpPr>
        <p:grpSpPr>
          <a:xfrm>
            <a:off x="-2" y="1"/>
            <a:ext cx="12181840" cy="6858000"/>
            <a:chOff x="56375300" y="10591799"/>
            <a:chExt cx="12255437" cy="6835143"/>
          </a:xfrm>
        </p:grpSpPr>
        <p:sp>
          <p:nvSpPr>
            <p:cNvPr id="16" name="Shape">
              <a:extLst>
                <a:ext uri="{FF2B5EF4-FFF2-40B4-BE49-F238E27FC236}">
                  <a16:creationId xmlns:a16="http://schemas.microsoft.com/office/drawing/2014/main" id="{48C49E83-F63D-214D-AA32-4DFEA017925D}"/>
                </a:ext>
              </a:extLst>
            </p:cNvPr>
            <p:cNvSpPr/>
            <p:nvPr/>
          </p:nvSpPr>
          <p:spPr>
            <a:xfrm>
              <a:off x="56794400" y="10591799"/>
              <a:ext cx="10460993" cy="68300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59" y="104"/>
                  </a:lnTo>
                  <a:lnTo>
                    <a:pt x="21600" y="0"/>
                  </a:lnTo>
                  <a:lnTo>
                    <a:pt x="5334" y="8912"/>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B47C3E9A-06B8-6343-9542-42677C42AA04}"/>
                </a:ext>
              </a:extLst>
            </p:cNvPr>
            <p:cNvSpPr/>
            <p:nvPr/>
          </p:nvSpPr>
          <p:spPr>
            <a:xfrm>
              <a:off x="56375300" y="10591799"/>
              <a:ext cx="1706886" cy="6830062"/>
            </a:xfrm>
            <a:custGeom>
              <a:avLst/>
              <a:gdLst>
                <a:gd name="connsiteX0" fmla="*/ 0 w 21600"/>
                <a:gd name="connsiteY0" fmla="*/ 21600 h 21600"/>
                <a:gd name="connsiteX1" fmla="*/ 0 w 21600"/>
                <a:gd name="connsiteY1" fmla="*/ 0 h 21600"/>
                <a:gd name="connsiteX2" fmla="*/ 19687 w 21600"/>
                <a:gd name="connsiteY2" fmla="*/ 0 h 21600"/>
                <a:gd name="connsiteX3" fmla="*/ 21600 w 21600"/>
                <a:gd name="connsiteY3" fmla="*/ 104 h 21600"/>
                <a:gd name="connsiteX4" fmla="*/ 5708 w 21600"/>
                <a:gd name="connsiteY4" fmla="*/ 21480 h 21600"/>
                <a:gd name="connsiteX5" fmla="*/ 0 w 21600"/>
                <a:gd name="connsiteY5" fmla="*/ 2160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1600" extrusionOk="0">
                  <a:moveTo>
                    <a:pt x="0" y="21600"/>
                  </a:moveTo>
                  <a:lnTo>
                    <a:pt x="0" y="0"/>
                  </a:lnTo>
                  <a:lnTo>
                    <a:pt x="19687" y="0"/>
                  </a:lnTo>
                  <a:lnTo>
                    <a:pt x="21600" y="104"/>
                  </a:lnTo>
                  <a:lnTo>
                    <a:pt x="5708" y="21480"/>
                  </a:lnTo>
                  <a:cubicBezTo>
                    <a:pt x="3940" y="21480"/>
                    <a:pt x="1768" y="21600"/>
                    <a:pt x="0" y="216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D9AF2E89-6EB8-FD47-B45C-CF25E5D021CB}"/>
                </a:ext>
              </a:extLst>
            </p:cNvPr>
            <p:cNvSpPr/>
            <p:nvPr/>
          </p:nvSpPr>
          <p:spPr>
            <a:xfrm>
              <a:off x="65572578" y="10591799"/>
              <a:ext cx="3058159" cy="68300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0621" y="21600"/>
                  </a:lnTo>
                  <a:lnTo>
                    <a:pt x="0" y="14941"/>
                  </a:lnTo>
                  <a:lnTo>
                    <a:pt x="18649" y="0"/>
                  </a:lnTo>
                  <a:close/>
                </a:path>
              </a:pathLst>
            </a:custGeom>
            <a:solidFill>
              <a:schemeClr val="accent1">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9" name="Triangle">
              <a:extLst>
                <a:ext uri="{FF2B5EF4-FFF2-40B4-BE49-F238E27FC236}">
                  <a16:creationId xmlns:a16="http://schemas.microsoft.com/office/drawing/2014/main" id="{BAE12199-6A61-3B44-8CFD-A014BA71A442}"/>
                </a:ext>
              </a:extLst>
            </p:cNvPr>
            <p:cNvSpPr/>
            <p:nvPr/>
          </p:nvSpPr>
          <p:spPr>
            <a:xfrm>
              <a:off x="56794400" y="11645899"/>
              <a:ext cx="8780785" cy="57772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286" y="0"/>
                  </a:lnTo>
                  <a:lnTo>
                    <a:pt x="21600" y="13727"/>
                  </a:lnTo>
                  <a:lnTo>
                    <a:pt x="0" y="2160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17AE3034-FD7E-8C42-984F-60C37C055E7F}"/>
                </a:ext>
              </a:extLst>
            </p:cNvPr>
            <p:cNvSpPr/>
            <p:nvPr/>
          </p:nvSpPr>
          <p:spPr>
            <a:xfrm>
              <a:off x="58940699" y="10591799"/>
              <a:ext cx="9272273" cy="4724402"/>
            </a:xfrm>
            <a:custGeom>
              <a:avLst/>
              <a:gdLst/>
              <a:ahLst/>
              <a:cxnLst>
                <a:cxn ang="0">
                  <a:pos x="wd2" y="hd2"/>
                </a:cxn>
                <a:cxn ang="5400000">
                  <a:pos x="wd2" y="hd2"/>
                </a:cxn>
                <a:cxn ang="10800000">
                  <a:pos x="wd2" y="hd2"/>
                </a:cxn>
                <a:cxn ang="16200000">
                  <a:pos x="wd2" y="hd2"/>
                </a:cxn>
              </a:cxnLst>
              <a:rect l="0" t="0" r="r" b="b"/>
              <a:pathLst>
                <a:path w="21600" h="21600" extrusionOk="0">
                  <a:moveTo>
                    <a:pt x="0" y="4814"/>
                  </a:moveTo>
                  <a:lnTo>
                    <a:pt x="19363" y="0"/>
                  </a:lnTo>
                  <a:lnTo>
                    <a:pt x="21600" y="0"/>
                  </a:lnTo>
                  <a:lnTo>
                    <a:pt x="15449" y="2160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sp>
          <p:nvSpPr>
            <p:cNvPr id="21" name="Triangle">
              <a:extLst>
                <a:ext uri="{FF2B5EF4-FFF2-40B4-BE49-F238E27FC236}">
                  <a16:creationId xmlns:a16="http://schemas.microsoft.com/office/drawing/2014/main" id="{553C549A-89BC-214D-A882-906FEED0E2D1}"/>
                </a:ext>
              </a:extLst>
            </p:cNvPr>
            <p:cNvSpPr/>
            <p:nvPr/>
          </p:nvSpPr>
          <p:spPr>
            <a:xfrm>
              <a:off x="56794400" y="10629900"/>
              <a:ext cx="2148843" cy="6797042"/>
            </a:xfrm>
            <a:custGeom>
              <a:avLst/>
              <a:gdLst/>
              <a:ahLst/>
              <a:cxnLst>
                <a:cxn ang="0">
                  <a:pos x="wd2" y="hd2"/>
                </a:cxn>
                <a:cxn ang="5400000">
                  <a:pos x="wd2" y="hd2"/>
                </a:cxn>
                <a:cxn ang="10800000">
                  <a:pos x="wd2" y="hd2"/>
                </a:cxn>
                <a:cxn ang="16200000">
                  <a:pos x="wd2" y="hd2"/>
                </a:cxn>
              </a:cxnLst>
              <a:rect l="0" t="0" r="r" b="b"/>
              <a:pathLst>
                <a:path w="21600" h="21600" extrusionOk="0">
                  <a:moveTo>
                    <a:pt x="12945" y="0"/>
                  </a:moveTo>
                  <a:lnTo>
                    <a:pt x="21600" y="3241"/>
                  </a:lnTo>
                  <a:lnTo>
                    <a:pt x="0" y="2160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2" name="Triangle">
              <a:extLst>
                <a:ext uri="{FF2B5EF4-FFF2-40B4-BE49-F238E27FC236}">
                  <a16:creationId xmlns:a16="http://schemas.microsoft.com/office/drawing/2014/main" id="{945553B5-99B0-2F46-984B-5FB42B3E1DE2}"/>
                </a:ext>
              </a:extLst>
            </p:cNvPr>
            <p:cNvSpPr/>
            <p:nvPr/>
          </p:nvSpPr>
          <p:spPr>
            <a:xfrm>
              <a:off x="56794400" y="15316200"/>
              <a:ext cx="10284464" cy="21056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442" y="0"/>
                  </a:lnTo>
                  <a:lnTo>
                    <a:pt x="21600" y="21600"/>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23" name="Triangle">
              <a:extLst>
                <a:ext uri="{FF2B5EF4-FFF2-40B4-BE49-F238E27FC236}">
                  <a16:creationId xmlns:a16="http://schemas.microsoft.com/office/drawing/2014/main" id="{41858EBA-B87F-7744-8DF4-1FC1B7CEAA3A}"/>
                </a:ext>
              </a:extLst>
            </p:cNvPr>
            <p:cNvSpPr/>
            <p:nvPr/>
          </p:nvSpPr>
          <p:spPr>
            <a:xfrm>
              <a:off x="56794400" y="14528800"/>
              <a:ext cx="8780785" cy="28879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120" y="0"/>
                  </a:lnTo>
                  <a:lnTo>
                    <a:pt x="21600" y="5851"/>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4" name="Triangle">
              <a:extLst>
                <a:ext uri="{FF2B5EF4-FFF2-40B4-BE49-F238E27FC236}">
                  <a16:creationId xmlns:a16="http://schemas.microsoft.com/office/drawing/2014/main" id="{9E6D4EBE-0E20-4148-A455-6924B0B9C8D8}"/>
                </a:ext>
              </a:extLst>
            </p:cNvPr>
            <p:cNvSpPr/>
            <p:nvPr/>
          </p:nvSpPr>
          <p:spPr>
            <a:xfrm>
              <a:off x="64160399" y="10591799"/>
              <a:ext cx="4055115" cy="47244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023"/>
                  </a:lnTo>
                  <a:lnTo>
                    <a:pt x="7536"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2547464" y="26877"/>
            <a:ext cx="5738694" cy="2852737"/>
          </a:xfrm>
        </p:spPr>
        <p:txBody>
          <a:bodyPr anchor="b"/>
          <a:lstStyle>
            <a:lvl1pPr algn="ctr">
              <a:defRPr sz="6000"/>
            </a:lvl1pPr>
          </a:lstStyle>
          <a:p>
            <a:r>
              <a:rPr lang="en-US" smtClean="0"/>
              <a:t>Click to edit Master title style</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2547464" y="2906602"/>
            <a:ext cx="573869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264910"/>
            <a:ext cx="2743200" cy="365125"/>
          </a:xfrm>
        </p:spPr>
        <p:txBody>
          <a:bodyPr/>
          <a:lstStyle>
            <a:lvl1pPr>
              <a:defRPr>
                <a:solidFill>
                  <a:schemeClr val="bg1">
                    <a:lumMod val="65000"/>
                  </a:schemeClr>
                </a:solidFill>
              </a:defRPr>
            </a:lvl1p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26491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264910"/>
            <a:ext cx="2743200" cy="365125"/>
          </a:xfrm>
        </p:spPr>
        <p:txBody>
          <a:bodyPr/>
          <a:lstStyle/>
          <a:p>
            <a:fld id="{672B7600-67E3-4D97-B453-880E2742B982}" type="slidenum">
              <a:rPr lang="en-US" smtClean="0"/>
              <a:t>‹#›</a:t>
            </a:fld>
            <a:endParaRPr lang="en-US"/>
          </a:p>
        </p:txBody>
      </p:sp>
      <p:sp>
        <p:nvSpPr>
          <p:cNvPr id="26" name="Freeform 18">
            <a:extLst>
              <a:ext uri="{FF2B5EF4-FFF2-40B4-BE49-F238E27FC236}">
                <a16:creationId xmlns:a16="http://schemas.microsoft.com/office/drawing/2014/main" id="{DC13F651-7F17-428B-9F3A-A17EACBBF0BF}"/>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4029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3571AC1-4D48-5C41-A59D-F35D33989918}"/>
              </a:ext>
            </a:extLst>
          </p:cNvPr>
          <p:cNvGrpSpPr/>
          <p:nvPr userDrawn="1"/>
        </p:nvGrpSpPr>
        <p:grpSpPr>
          <a:xfrm>
            <a:off x="0" y="0"/>
            <a:ext cx="12192000" cy="6858000"/>
            <a:chOff x="74155299" y="10591799"/>
            <a:chExt cx="12258038" cy="6828793"/>
          </a:xfrm>
        </p:grpSpPr>
        <p:sp>
          <p:nvSpPr>
            <p:cNvPr id="16" name="Triangle">
              <a:extLst>
                <a:ext uri="{FF2B5EF4-FFF2-40B4-BE49-F238E27FC236}">
                  <a16:creationId xmlns:a16="http://schemas.microsoft.com/office/drawing/2014/main" id="{5FB82B42-ADC5-D04E-94BD-9ECD154E5B36}"/>
                </a:ext>
              </a:extLst>
            </p:cNvPr>
            <p:cNvSpPr/>
            <p:nvPr/>
          </p:nvSpPr>
          <p:spPr>
            <a:xfrm>
              <a:off x="80276701" y="10629900"/>
              <a:ext cx="6129016" cy="6267450"/>
            </a:xfrm>
            <a:custGeom>
              <a:avLst/>
              <a:gdLst>
                <a:gd name="connsiteX0" fmla="*/ 7457 w 21600"/>
                <a:gd name="connsiteY0" fmla="*/ 0 h 21600"/>
                <a:gd name="connsiteX1" fmla="*/ 0 w 21600"/>
                <a:gd name="connsiteY1" fmla="*/ 8027 h 21600"/>
                <a:gd name="connsiteX2" fmla="*/ 21600 w 21600"/>
                <a:gd name="connsiteY2" fmla="*/ 21600 h 21600"/>
                <a:gd name="connsiteX3" fmla="*/ 21154 w 21600"/>
                <a:gd name="connsiteY3" fmla="*/ 20854 h 21600"/>
                <a:gd name="connsiteX4" fmla="*/ 7457 w 21600"/>
                <a:gd name="connsiteY4" fmla="*/ 0 h 21600"/>
                <a:gd name="connsiteX0" fmla="*/ 7457 w 21600"/>
                <a:gd name="connsiteY0" fmla="*/ 0 h 21600"/>
                <a:gd name="connsiteX1" fmla="*/ 0 w 21600"/>
                <a:gd name="connsiteY1" fmla="*/ 8027 h 21600"/>
                <a:gd name="connsiteX2" fmla="*/ 21600 w 21600"/>
                <a:gd name="connsiteY2" fmla="*/ 21600 h 21600"/>
                <a:gd name="connsiteX3" fmla="*/ 21154 w 21600"/>
                <a:gd name="connsiteY3" fmla="*/ 20636 h 21600"/>
                <a:gd name="connsiteX4" fmla="*/ 7457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7457" y="0"/>
                  </a:moveTo>
                  <a:lnTo>
                    <a:pt x="0" y="8027"/>
                  </a:lnTo>
                  <a:lnTo>
                    <a:pt x="21600" y="21600"/>
                  </a:lnTo>
                  <a:lnTo>
                    <a:pt x="21154" y="20636"/>
                  </a:lnTo>
                  <a:lnTo>
                    <a:pt x="7457" y="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7" name="Triangle">
              <a:extLst>
                <a:ext uri="{FF2B5EF4-FFF2-40B4-BE49-F238E27FC236}">
                  <a16:creationId xmlns:a16="http://schemas.microsoft.com/office/drawing/2014/main" id="{A64128D3-43B4-5B4F-AE73-72C0A4EC8B08}"/>
                </a:ext>
              </a:extLst>
            </p:cNvPr>
            <p:cNvSpPr/>
            <p:nvPr/>
          </p:nvSpPr>
          <p:spPr>
            <a:xfrm>
              <a:off x="78587600" y="10629899"/>
              <a:ext cx="3810000" cy="23291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605" y="21600"/>
                  </a:lnTo>
                  <a:lnTo>
                    <a:pt x="21600" y="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8" name="Triangle">
              <a:extLst>
                <a:ext uri="{FF2B5EF4-FFF2-40B4-BE49-F238E27FC236}">
                  <a16:creationId xmlns:a16="http://schemas.microsoft.com/office/drawing/2014/main" id="{1C7C782F-1FC5-DE40-A1E4-C75C83CEADA8}"/>
                </a:ext>
              </a:extLst>
            </p:cNvPr>
            <p:cNvSpPr/>
            <p:nvPr/>
          </p:nvSpPr>
          <p:spPr>
            <a:xfrm>
              <a:off x="82387384" y="10591799"/>
              <a:ext cx="4013202" cy="63004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13"/>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9" name="Triangle">
              <a:extLst>
                <a:ext uri="{FF2B5EF4-FFF2-40B4-BE49-F238E27FC236}">
                  <a16:creationId xmlns:a16="http://schemas.microsoft.com/office/drawing/2014/main" id="{4FC9546D-552B-084E-AF10-6810844D2651}"/>
                </a:ext>
              </a:extLst>
            </p:cNvPr>
            <p:cNvSpPr/>
            <p:nvPr/>
          </p:nvSpPr>
          <p:spPr>
            <a:xfrm>
              <a:off x="74155299" y="12954000"/>
              <a:ext cx="6129022" cy="30238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D1E5FF3F-7B22-C64E-B053-A611447386CF}"/>
                </a:ext>
              </a:extLst>
            </p:cNvPr>
            <p:cNvSpPr/>
            <p:nvPr/>
          </p:nvSpPr>
          <p:spPr>
            <a:xfrm>
              <a:off x="74155299" y="10591799"/>
              <a:ext cx="6129022" cy="3167381"/>
            </a:xfrm>
            <a:custGeom>
              <a:avLst/>
              <a:gdLst/>
              <a:ahLst/>
              <a:cxnLst>
                <a:cxn ang="0">
                  <a:pos x="wd2" y="hd2"/>
                </a:cxn>
                <a:cxn ang="5400000">
                  <a:pos x="wd2" y="hd2"/>
                </a:cxn>
                <a:cxn ang="10800000">
                  <a:pos x="wd2" y="hd2"/>
                </a:cxn>
                <a:cxn ang="16200000">
                  <a:pos x="wd2" y="hd2"/>
                </a:cxn>
              </a:cxnLst>
              <a:rect l="0" t="0" r="r" b="b"/>
              <a:pathLst>
                <a:path w="21600" h="21600" extrusionOk="0">
                  <a:moveTo>
                    <a:pt x="15629" y="225"/>
                  </a:moveTo>
                  <a:lnTo>
                    <a:pt x="21600" y="16109"/>
                  </a:lnTo>
                  <a:lnTo>
                    <a:pt x="0" y="21600"/>
                  </a:lnTo>
                  <a:lnTo>
                    <a:pt x="0" y="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26E535C4-87B3-EE4B-8792-92B97BA43540}"/>
                </a:ext>
              </a:extLst>
            </p:cNvPr>
            <p:cNvSpPr/>
            <p:nvPr/>
          </p:nvSpPr>
          <p:spPr>
            <a:xfrm>
              <a:off x="74155299" y="15976599"/>
              <a:ext cx="12258038" cy="1443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13678"/>
                  </a:lnTo>
                  <a:lnTo>
                    <a:pt x="21600" y="21600"/>
                  </a:lnTo>
                  <a:lnTo>
                    <a:pt x="0" y="2160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4664710" cy="2852737"/>
          </a:xfrm>
        </p:spPr>
        <p:txBody>
          <a:bodyPr anchor="b"/>
          <a:lstStyle>
            <a:lvl1pPr>
              <a:defRPr sz="6000"/>
            </a:lvl1pPr>
          </a:lstStyle>
          <a:p>
            <a:r>
              <a:rPr lang="en-US" smtClean="0"/>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466471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264874"/>
            <a:ext cx="2743200" cy="365125"/>
          </a:xfrm>
        </p:spPr>
        <p:txBody>
          <a:bodyPr/>
          <a:lstStyle>
            <a:lvl1pPr>
              <a:defRPr>
                <a:solidFill>
                  <a:schemeClr val="bg1">
                    <a:lumMod val="65000"/>
                  </a:schemeClr>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264874"/>
            <a:ext cx="4114800" cy="365125"/>
          </a:xfrm>
        </p:spPr>
        <p:txBody>
          <a:bodyPr/>
          <a:lstStyle>
            <a:lvl1pPr>
              <a:defRPr>
                <a:solidFill>
                  <a:schemeClr val="bg1">
                    <a:lumMod val="65000"/>
                  </a:schemeClr>
                </a:solidFill>
              </a:defRPr>
            </a:lvl1p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264874"/>
            <a:ext cx="2743200" cy="365125"/>
          </a:xfrm>
        </p:spPr>
        <p:txBody>
          <a:bodyPr/>
          <a:lstStyle>
            <a:lvl1pPr>
              <a:defRPr>
                <a:solidFill>
                  <a:schemeClr val="bg1">
                    <a:lumMod val="65000"/>
                  </a:schemeClr>
                </a:solidFill>
              </a:defRPr>
            </a:lvl1pPr>
          </a:lstStyle>
          <a:p>
            <a:fld id="{672B7600-67E3-4D97-B453-880E2742B982}" type="slidenum">
              <a:rPr lang="en-US" smtClean="0"/>
              <a:pPr/>
              <a:t>‹#›</a:t>
            </a:fld>
            <a:endParaRPr lang="en-US"/>
          </a:p>
        </p:txBody>
      </p:sp>
      <p:sp>
        <p:nvSpPr>
          <p:cNvPr id="24" name="Freeform 18">
            <a:extLst>
              <a:ext uri="{FF2B5EF4-FFF2-40B4-BE49-F238E27FC236}">
                <a16:creationId xmlns:a16="http://schemas.microsoft.com/office/drawing/2014/main" id="{658F736E-7158-49B7-9444-DA7D0C8CDBF8}"/>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14837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Shape">
            <a:extLst>
              <a:ext uri="{FF2B5EF4-FFF2-40B4-BE49-F238E27FC236}">
                <a16:creationId xmlns:a16="http://schemas.microsoft.com/office/drawing/2014/main" id="{1B9BC3F9-13A5-DB4A-9804-A7FA3D7E2006}"/>
              </a:ext>
            </a:extLst>
          </p:cNvPr>
          <p:cNvSpPr/>
          <p:nvPr/>
        </p:nvSpPr>
        <p:spPr>
          <a:xfrm>
            <a:off x="1364070" y="0"/>
            <a:ext cx="10403558" cy="68529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944" y="104"/>
                </a:lnTo>
                <a:lnTo>
                  <a:pt x="0" y="0"/>
                </a:lnTo>
                <a:lnTo>
                  <a:pt x="16266" y="8912"/>
                </a:lnTo>
                <a:close/>
              </a:path>
            </a:pathLst>
          </a:custGeom>
          <a:solidFill>
            <a:schemeClr val="accent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C2B314C1-A123-3A4D-BF1B-82E7E15FC263}"/>
              </a:ext>
            </a:extLst>
          </p:cNvPr>
          <p:cNvSpPr/>
          <p:nvPr/>
        </p:nvSpPr>
        <p:spPr>
          <a:xfrm>
            <a:off x="10495757" y="0"/>
            <a:ext cx="1696243" cy="6852902"/>
          </a:xfrm>
          <a:custGeom>
            <a:avLst/>
            <a:gdLst>
              <a:gd name="connsiteX0" fmla="*/ 21600 w 21600"/>
              <a:gd name="connsiteY0" fmla="*/ 21600 h 21600"/>
              <a:gd name="connsiteX1" fmla="*/ 21600 w 21600"/>
              <a:gd name="connsiteY1" fmla="*/ 0 h 21600"/>
              <a:gd name="connsiteX2" fmla="*/ 1898 w 21600"/>
              <a:gd name="connsiteY2" fmla="*/ 0 h 21600"/>
              <a:gd name="connsiteX3" fmla="*/ 0 w 21600"/>
              <a:gd name="connsiteY3" fmla="*/ 104 h 21600"/>
              <a:gd name="connsiteX4" fmla="*/ 15969 w 21600"/>
              <a:gd name="connsiteY4" fmla="*/ 21520 h 21600"/>
              <a:gd name="connsiteX5" fmla="*/ 21600 w 21600"/>
              <a:gd name="connsiteY5" fmla="*/ 2160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1600" extrusionOk="0">
                <a:moveTo>
                  <a:pt x="21600" y="21600"/>
                </a:moveTo>
                <a:lnTo>
                  <a:pt x="21600" y="0"/>
                </a:lnTo>
                <a:lnTo>
                  <a:pt x="1898" y="0"/>
                </a:lnTo>
                <a:lnTo>
                  <a:pt x="0" y="104"/>
                </a:lnTo>
                <a:lnTo>
                  <a:pt x="15969" y="21520"/>
                </a:lnTo>
                <a:cubicBezTo>
                  <a:pt x="17738" y="21520"/>
                  <a:pt x="19831" y="21600"/>
                  <a:pt x="21600" y="216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29DED781-692C-3C45-9676-835C7ECE2CC9}"/>
              </a:ext>
            </a:extLst>
          </p:cNvPr>
          <p:cNvSpPr/>
          <p:nvPr/>
        </p:nvSpPr>
        <p:spPr>
          <a:xfrm>
            <a:off x="0" y="0"/>
            <a:ext cx="3042639" cy="68529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0975" y="21600"/>
                </a:lnTo>
                <a:lnTo>
                  <a:pt x="21600" y="14941"/>
                </a:lnTo>
                <a:lnTo>
                  <a:pt x="2959" y="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24" name="Triangle">
            <a:extLst>
              <a:ext uri="{FF2B5EF4-FFF2-40B4-BE49-F238E27FC236}">
                <a16:creationId xmlns:a16="http://schemas.microsoft.com/office/drawing/2014/main" id="{26FD03B3-0AF7-1043-BF46-00A1C63B3996}"/>
              </a:ext>
            </a:extLst>
          </p:cNvPr>
          <p:cNvSpPr/>
          <p:nvPr/>
        </p:nvSpPr>
        <p:spPr>
          <a:xfrm>
            <a:off x="3043895" y="1057625"/>
            <a:ext cx="8731306" cy="57965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313" y="0"/>
                </a:lnTo>
                <a:lnTo>
                  <a:pt x="0" y="13727"/>
                </a:lnTo>
                <a:lnTo>
                  <a:pt x="21600" y="21600"/>
                </a:ln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25" name="Shape">
            <a:extLst>
              <a:ext uri="{FF2B5EF4-FFF2-40B4-BE49-F238E27FC236}">
                <a16:creationId xmlns:a16="http://schemas.microsoft.com/office/drawing/2014/main" id="{65789A42-B53F-EE46-8FE2-97C060117008}"/>
              </a:ext>
            </a:extLst>
          </p:cNvPr>
          <p:cNvSpPr/>
          <p:nvPr/>
        </p:nvSpPr>
        <p:spPr>
          <a:xfrm>
            <a:off x="416799" y="0"/>
            <a:ext cx="9220100" cy="4740201"/>
          </a:xfrm>
          <a:custGeom>
            <a:avLst/>
            <a:gdLst/>
            <a:ahLst/>
            <a:cxnLst>
              <a:cxn ang="0">
                <a:pos x="wd2" y="hd2"/>
              </a:cxn>
              <a:cxn ang="5400000">
                <a:pos x="wd2" y="hd2"/>
              </a:cxn>
              <a:cxn ang="10800000">
                <a:pos x="wd2" y="hd2"/>
              </a:cxn>
              <a:cxn ang="16200000">
                <a:pos x="wd2" y="hd2"/>
              </a:cxn>
            </a:cxnLst>
            <a:rect l="0" t="0" r="r" b="b"/>
            <a:pathLst>
              <a:path w="21600" h="21600" extrusionOk="0">
                <a:moveTo>
                  <a:pt x="21600" y="4814"/>
                </a:moveTo>
                <a:lnTo>
                  <a:pt x="2234" y="0"/>
                </a:lnTo>
                <a:lnTo>
                  <a:pt x="0" y="0"/>
                </a:lnTo>
                <a:lnTo>
                  <a:pt x="6152" y="21600"/>
                </a:lnTo>
                <a:close/>
              </a:path>
            </a:pathLst>
          </a:custGeom>
          <a:solidFill>
            <a:schemeClr val="bg1">
              <a:lumMod val="85000"/>
            </a:schemeClr>
          </a:solidFill>
          <a:ln w="12700">
            <a:noFill/>
            <a:miter lim="400000"/>
          </a:ln>
        </p:spPr>
        <p:txBody>
          <a:bodyPr lIns="38100" tIns="38100" rIns="38100" bIns="38100" anchor="ctr"/>
          <a:lstStyle/>
          <a:p>
            <a:pPr>
              <a:defRPr sz="3000">
                <a:solidFill>
                  <a:srgbClr val="FFFFFF"/>
                </a:solidFill>
              </a:defRPr>
            </a:pPr>
            <a:endParaRPr/>
          </a:p>
        </p:txBody>
      </p:sp>
      <p:sp>
        <p:nvSpPr>
          <p:cNvPr id="26" name="Triangle">
            <a:extLst>
              <a:ext uri="{FF2B5EF4-FFF2-40B4-BE49-F238E27FC236}">
                <a16:creationId xmlns:a16="http://schemas.microsoft.com/office/drawing/2014/main" id="{028B5790-22A6-3844-8C67-A4FD89E9F2D7}"/>
              </a:ext>
            </a:extLst>
          </p:cNvPr>
          <p:cNvSpPr/>
          <p:nvPr/>
        </p:nvSpPr>
        <p:spPr>
          <a:xfrm>
            <a:off x="9636898" y="38228"/>
            <a:ext cx="2137045" cy="6819772"/>
          </a:xfrm>
          <a:custGeom>
            <a:avLst/>
            <a:gdLst/>
            <a:ahLst/>
            <a:cxnLst>
              <a:cxn ang="0">
                <a:pos x="wd2" y="hd2"/>
              </a:cxn>
              <a:cxn ang="5400000">
                <a:pos x="wd2" y="hd2"/>
              </a:cxn>
              <a:cxn ang="10800000">
                <a:pos x="wd2" y="hd2"/>
              </a:cxn>
              <a:cxn ang="16200000">
                <a:pos x="wd2" y="hd2"/>
              </a:cxn>
            </a:cxnLst>
            <a:rect l="0" t="0" r="r" b="b"/>
            <a:pathLst>
              <a:path w="21600" h="21600" extrusionOk="0">
                <a:moveTo>
                  <a:pt x="8668" y="0"/>
                </a:moveTo>
                <a:lnTo>
                  <a:pt x="0" y="3241"/>
                </a:lnTo>
                <a:lnTo>
                  <a:pt x="21600" y="2160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1907DC5D-4F3E-4A99-A621-6F93F32265C8}"/>
              </a:ext>
            </a:extLst>
          </p:cNvPr>
          <p:cNvSpPr>
            <a:spLocks noGrp="1"/>
          </p:cNvSpPr>
          <p:nvPr userDrawn="1">
            <p:ph type="title"/>
          </p:nvPr>
        </p:nvSpPr>
        <p:spPr>
          <a:xfrm>
            <a:off x="831850" y="1709738"/>
            <a:ext cx="6148070" cy="2852737"/>
          </a:xfrm>
        </p:spPr>
        <p:txBody>
          <a:bodyPr anchor="b"/>
          <a:lstStyle>
            <a:lvl1pPr>
              <a:defRPr sz="6000"/>
            </a:lvl1pPr>
          </a:lstStyle>
          <a:p>
            <a:r>
              <a:rPr lang="en-US" smtClean="0"/>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userDrawn="1">
            <p:ph type="body" idx="1"/>
          </p:nvPr>
        </p:nvSpPr>
        <p:spPr>
          <a:xfrm>
            <a:off x="831850" y="4589463"/>
            <a:ext cx="614807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userDrawn="1">
            <p:ph type="dt" sz="half" idx="10"/>
          </p:nvPr>
        </p:nvSpPr>
        <p:spPr>
          <a:xfrm>
            <a:off x="838200" y="6275070"/>
            <a:ext cx="2743200" cy="365125"/>
          </a:xfrm>
        </p:spPr>
        <p:txBody>
          <a:bodyPr/>
          <a:lstStyle>
            <a:lvl1pPr>
              <a:defRPr>
                <a:solidFill>
                  <a:schemeClr val="accent1">
                    <a:lumMod val="50000"/>
                  </a:schemeClr>
                </a:solidFill>
              </a:defRPr>
            </a:lvl1p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userDrawn="1">
            <p:ph type="ftr" sz="quarter" idx="11"/>
          </p:nvPr>
        </p:nvSpPr>
        <p:spPr>
          <a:xfrm>
            <a:off x="4038600" y="6275070"/>
            <a:ext cx="4114800" cy="365125"/>
          </a:xfrm>
        </p:spPr>
        <p:txBody>
          <a:bodyPr/>
          <a:lstStyle>
            <a:lvl1pPr>
              <a:defRPr>
                <a:solidFill>
                  <a:schemeClr val="accent1">
                    <a:lumMod val="50000"/>
                  </a:schemeClr>
                </a:solidFill>
              </a:defRPr>
            </a:lvl1p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userDrawn="1">
            <p:ph type="sldNum" sz="quarter" idx="12"/>
          </p:nvPr>
        </p:nvSpPr>
        <p:spPr>
          <a:xfrm>
            <a:off x="8610600" y="6275070"/>
            <a:ext cx="2743200" cy="365125"/>
          </a:xfrm>
        </p:spPr>
        <p:txBody>
          <a:bodyPr/>
          <a:lstStyle>
            <a:lvl1pPr>
              <a:defRPr>
                <a:solidFill>
                  <a:schemeClr val="accent1">
                    <a:lumMod val="50000"/>
                  </a:schemeClr>
                </a:solidFill>
              </a:defRPr>
            </a:lvl1pPr>
          </a:lstStyle>
          <a:p>
            <a:fld id="{672B7600-67E3-4D97-B453-880E2742B982}" type="slidenum">
              <a:rPr lang="en-US" smtClean="0"/>
              <a:pPr/>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userDrawn="1">
            <p:ph type="body" sz="quarter" idx="14" hasCustomPrompt="1"/>
          </p:nvPr>
        </p:nvSpPr>
        <p:spPr>
          <a:xfrm>
            <a:off x="8806465" y="3835488"/>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userDrawn="1">
            <p:ph type="body" sz="quarter" idx="15" hasCustomPrompt="1"/>
          </p:nvPr>
        </p:nvSpPr>
        <p:spPr>
          <a:xfrm>
            <a:off x="8806465" y="4062821"/>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userDrawn="1">
            <p:ph type="body" sz="quarter" idx="16" hasCustomPrompt="1"/>
          </p:nvPr>
        </p:nvSpPr>
        <p:spPr>
          <a:xfrm>
            <a:off x="8806465" y="4290154"/>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28" name="Picture Placeholder 27">
            <a:extLst>
              <a:ext uri="{FF2B5EF4-FFF2-40B4-BE49-F238E27FC236}">
                <a16:creationId xmlns:a16="http://schemas.microsoft.com/office/drawing/2014/main" id="{09FA1CF9-193C-7141-8B33-C4EC33D7D7C5}"/>
              </a:ext>
            </a:extLst>
          </p:cNvPr>
          <p:cNvSpPr>
            <a:spLocks noGrp="1"/>
          </p:cNvSpPr>
          <p:nvPr>
            <p:ph type="pic" sz="quarter" idx="17"/>
          </p:nvPr>
        </p:nvSpPr>
        <p:spPr>
          <a:xfrm>
            <a:off x="5027614" y="471569"/>
            <a:ext cx="5594447" cy="3259428"/>
          </a:xfrm>
          <a:custGeom>
            <a:avLst/>
            <a:gdLst>
              <a:gd name="connsiteX0" fmla="*/ 0 w 5594447"/>
              <a:gd name="connsiteY0" fmla="*/ 0 h 3259428"/>
              <a:gd name="connsiteX1" fmla="*/ 4609327 w 5594447"/>
              <a:gd name="connsiteY1" fmla="*/ 588579 h 3259428"/>
              <a:gd name="connsiteX2" fmla="*/ 5594447 w 5594447"/>
              <a:gd name="connsiteY2" fmla="*/ 3259428 h 3259428"/>
              <a:gd name="connsiteX3" fmla="*/ 0 w 5594447"/>
              <a:gd name="connsiteY3" fmla="*/ 347 h 3259428"/>
            </a:gdLst>
            <a:ahLst/>
            <a:cxnLst>
              <a:cxn ang="0">
                <a:pos x="connsiteX0" y="connsiteY0"/>
              </a:cxn>
              <a:cxn ang="0">
                <a:pos x="connsiteX1" y="connsiteY1"/>
              </a:cxn>
              <a:cxn ang="0">
                <a:pos x="connsiteX2" y="connsiteY2"/>
              </a:cxn>
              <a:cxn ang="0">
                <a:pos x="connsiteX3" y="connsiteY3"/>
              </a:cxn>
            </a:cxnLst>
            <a:rect l="l" t="t" r="r" b="b"/>
            <a:pathLst>
              <a:path w="5594447" h="3259428">
                <a:moveTo>
                  <a:pt x="0" y="0"/>
                </a:moveTo>
                <a:lnTo>
                  <a:pt x="4609327" y="588579"/>
                </a:lnTo>
                <a:lnTo>
                  <a:pt x="5594447" y="3259428"/>
                </a:lnTo>
                <a:lnTo>
                  <a:pt x="0" y="347"/>
                </a:lnTo>
                <a:close/>
              </a:path>
            </a:pathLst>
          </a:custGeom>
          <a:solidFill>
            <a:schemeClr val="accent2"/>
          </a:solidFill>
        </p:spPr>
        <p:txBody>
          <a:bodyPr wrap="square" anchor="ctr">
            <a:noAutofit/>
          </a:bodyPr>
          <a:lstStyle>
            <a:lvl1pPr marL="0" indent="0" algn="ctr">
              <a:buNone/>
              <a:defRPr/>
            </a:lvl1pPr>
          </a:lstStyle>
          <a:p>
            <a:r>
              <a:rPr lang="en-US" smtClean="0"/>
              <a:t>Click icon to add picture</a:t>
            </a:r>
            <a:endParaRPr lang="en-US"/>
          </a:p>
        </p:txBody>
      </p:sp>
      <p:sp>
        <p:nvSpPr>
          <p:cNvPr id="27" name="Freeform 18">
            <a:extLst>
              <a:ext uri="{FF2B5EF4-FFF2-40B4-BE49-F238E27FC236}">
                <a16:creationId xmlns:a16="http://schemas.microsoft.com/office/drawing/2014/main" id="{52FCB75F-57C2-4004-9BB6-30A01CADBDE1}"/>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21938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sp>
        <p:nvSpPr>
          <p:cNvPr id="73" name="Shape">
            <a:extLst>
              <a:ext uri="{FF2B5EF4-FFF2-40B4-BE49-F238E27FC236}">
                <a16:creationId xmlns:a16="http://schemas.microsoft.com/office/drawing/2014/main" id="{00E5C2D6-993F-4C4D-AE5D-D1B7DD38450E}"/>
              </a:ext>
            </a:extLst>
          </p:cNvPr>
          <p:cNvSpPr/>
          <p:nvPr userDrawn="1"/>
        </p:nvSpPr>
        <p:spPr>
          <a:xfrm rot="10800000">
            <a:off x="11520875" y="2"/>
            <a:ext cx="671124" cy="26167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695" y="21600"/>
                </a:lnTo>
                <a:lnTo>
                  <a:pt x="21600" y="21496"/>
                </a:lnTo>
                <a:lnTo>
                  <a:pt x="5303" y="0"/>
                </a:lnTo>
                <a:close/>
              </a:path>
            </a:pathLst>
          </a:custGeom>
          <a:solidFill>
            <a:schemeClr val="accent1">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74" name="Shape">
            <a:extLst>
              <a:ext uri="{FF2B5EF4-FFF2-40B4-BE49-F238E27FC236}">
                <a16:creationId xmlns:a16="http://schemas.microsoft.com/office/drawing/2014/main" id="{E359DEA1-0F9E-C64F-BA55-802B41C69DB4}"/>
              </a:ext>
            </a:extLst>
          </p:cNvPr>
          <p:cNvSpPr/>
          <p:nvPr userDrawn="1"/>
        </p:nvSpPr>
        <p:spPr>
          <a:xfrm>
            <a:off x="1" y="2"/>
            <a:ext cx="671124" cy="68306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695" y="21600"/>
                </a:lnTo>
                <a:lnTo>
                  <a:pt x="21600" y="21496"/>
                </a:lnTo>
                <a:lnTo>
                  <a:pt x="5303" y="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smtClean="0"/>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n-lt"/>
                <a:ea typeface="+mj-ea"/>
                <a:cs typeface="+mj-cs"/>
              </a:defRPr>
            </a:lvl1pPr>
          </a:lstStyle>
          <a:p>
            <a:pPr marL="228600" lvl="0" indent="-228600">
              <a:spcBef>
                <a:spcPct val="0"/>
              </a:spcBef>
            </a:pPr>
            <a:r>
              <a:rPr lang="en-US" smtClean="0"/>
              <a:t>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accent1">
                    <a:lumMod val="50000"/>
                  </a:schemeClr>
                </a:solidFill>
              </a:rPr>
              <a:t>Aa</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solidFill>
                  <a:schemeClr val="accent1">
                    <a:lumMod val="50000"/>
                  </a:schemeClr>
                </a:solidFill>
                <a:latin typeface="+mj-lt"/>
              </a:rPr>
              <a:t>Aa</a:t>
            </a:r>
          </a:p>
        </p:txBody>
      </p:sp>
      <p:sp>
        <p:nvSpPr>
          <p:cNvPr id="75" name="Freeform 18">
            <a:extLst>
              <a:ext uri="{FF2B5EF4-FFF2-40B4-BE49-F238E27FC236}">
                <a16:creationId xmlns:a16="http://schemas.microsoft.com/office/drawing/2014/main" id="{93149423-EDD3-4FFF-A059-3F17700847C6}"/>
              </a:ext>
            </a:extLst>
          </p:cNvPr>
          <p:cNvSpPr/>
          <p:nvPr userDrawn="1"/>
        </p:nvSpPr>
        <p:spPr>
          <a:xfrm>
            <a:off x="0" y="0"/>
            <a:ext cx="12192000" cy="6858000"/>
          </a:xfrm>
          <a:custGeom>
            <a:avLst/>
            <a:gdLst>
              <a:gd name="connsiteX0" fmla="*/ 213360 w 12192000"/>
              <a:gd name="connsiteY0" fmla="*/ 193040 h 6852902"/>
              <a:gd name="connsiteX1" fmla="*/ 213360 w 12192000"/>
              <a:gd name="connsiteY1" fmla="*/ 6634480 h 6852902"/>
              <a:gd name="connsiteX2" fmla="*/ 11968480 w 12192000"/>
              <a:gd name="connsiteY2" fmla="*/ 6634480 h 6852902"/>
              <a:gd name="connsiteX3" fmla="*/ 11968480 w 12192000"/>
              <a:gd name="connsiteY3" fmla="*/ 193040 h 6852902"/>
              <a:gd name="connsiteX4" fmla="*/ 0 w 12192000"/>
              <a:gd name="connsiteY4" fmla="*/ 0 h 6852902"/>
              <a:gd name="connsiteX5" fmla="*/ 12192000 w 12192000"/>
              <a:gd name="connsiteY5" fmla="*/ 0 h 6852902"/>
              <a:gd name="connsiteX6" fmla="*/ 12192000 w 12192000"/>
              <a:gd name="connsiteY6" fmla="*/ 6852902 h 6852902"/>
              <a:gd name="connsiteX7" fmla="*/ 0 w 12192000"/>
              <a:gd name="connsiteY7" fmla="*/ 6852902 h 68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2902">
                <a:moveTo>
                  <a:pt x="213360" y="193040"/>
                </a:moveTo>
                <a:lnTo>
                  <a:pt x="213360" y="6634480"/>
                </a:lnTo>
                <a:lnTo>
                  <a:pt x="11968480" y="6634480"/>
                </a:lnTo>
                <a:lnTo>
                  <a:pt x="11968480" y="193040"/>
                </a:lnTo>
                <a:close/>
                <a:moveTo>
                  <a:pt x="0" y="0"/>
                </a:moveTo>
                <a:lnTo>
                  <a:pt x="12192000" y="0"/>
                </a:lnTo>
                <a:lnTo>
                  <a:pt x="12192000" y="6852902"/>
                </a:lnTo>
                <a:lnTo>
                  <a:pt x="0" y="6852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1809883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6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3.png"/><Relationship Id="rId5" Type="http://schemas.openxmlformats.org/officeDocument/2006/relationships/slideLayout" Target="../slideLayouts/slideLayout22.xml"/><Relationship Id="rId10" Type="http://schemas.openxmlformats.org/officeDocument/2006/relationships/hyperlink" Target="http://www.presentationgo.com/" TargetMode="External"/><Relationship Id="rId4" Type="http://schemas.openxmlformats.org/officeDocument/2006/relationships/slideLayout" Target="../slideLayouts/slideLayout2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6/10/2021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4" name="Picture 13"/>
          <p:cNvPicPr>
            <a:picLocks noChangeAspect="1"/>
          </p:cNvPicPr>
          <p:nvPr userDrawn="1"/>
        </p:nvPicPr>
        <p:blipFill>
          <a:blip r:embed="rId19">
            <a:clrChange>
              <a:clrFrom>
                <a:srgbClr val="FFFFFF"/>
              </a:clrFrom>
              <a:clrTo>
                <a:srgbClr val="FFFFFF">
                  <a:alpha val="0"/>
                </a:srgbClr>
              </a:clrTo>
            </a:clrChange>
          </a:blip>
          <a:stretch>
            <a:fillRect/>
          </a:stretch>
        </p:blipFill>
        <p:spPr>
          <a:xfrm>
            <a:off x="11274025" y="99630"/>
            <a:ext cx="626164" cy="5601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672B7600-67E3-4D97-B453-880E2742B982}" type="slidenum">
              <a:rPr lang="en-US" smtClean="0"/>
              <a:pPr/>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xmlns=""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106136454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p:txStyles>
    <p:titleStyle>
      <a:lvl1pPr algn="l" defTabSz="914400" rtl="0" eaLnBrk="1" latinLnBrk="0" hangingPunct="1">
        <a:lnSpc>
          <a:spcPct val="90000"/>
        </a:lnSpc>
        <a:spcBef>
          <a:spcPct val="0"/>
        </a:spcBef>
        <a:buNone/>
        <a:defRPr sz="4400" kern="1200">
          <a:solidFill>
            <a:schemeClr val="accent1">
              <a:lumMod val="50000"/>
            </a:schemeClr>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lumMod val="50000"/>
            </a:schemeClr>
          </a:solidFill>
          <a:latin typeface="+mj-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lumMod val="50000"/>
            </a:schemeClr>
          </a:solidFill>
          <a:latin typeface="+mj-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lumMod val="50000"/>
            </a:schemeClr>
          </a:solidFill>
          <a:latin typeface="+mj-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lumMod val="50000"/>
            </a:schemeClr>
          </a:solidFill>
          <a:latin typeface="+mj-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lumMod val="50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tags" Target="../tags/tag47.xml"/><Relationship Id="rId3" Type="http://schemas.openxmlformats.org/officeDocument/2006/relationships/tags" Target="../tags/tag24.xml"/><Relationship Id="rId21" Type="http://schemas.openxmlformats.org/officeDocument/2006/relationships/tags" Target="../tags/tag42.xml"/><Relationship Id="rId34" Type="http://schemas.openxmlformats.org/officeDocument/2006/relationships/image" Target="../media/image36.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33" Type="http://schemas.openxmlformats.org/officeDocument/2006/relationships/notesSlide" Target="../notesSlides/notesSlide9.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29" Type="http://schemas.openxmlformats.org/officeDocument/2006/relationships/tags" Target="../tags/tag50.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tags" Target="../tags/tag45.xml"/><Relationship Id="rId32" Type="http://schemas.openxmlformats.org/officeDocument/2006/relationships/slideLayout" Target="../slideLayouts/slideLayout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tags" Target="../tags/tag49.xml"/><Relationship Id="rId49" Type="http://schemas.openxmlformats.org/officeDocument/2006/relationships/image" Target="../media/image38.png"/><Relationship Id="rId10" Type="http://schemas.openxmlformats.org/officeDocument/2006/relationships/tags" Target="../tags/tag31.xml"/><Relationship Id="rId19" Type="http://schemas.openxmlformats.org/officeDocument/2006/relationships/tags" Target="../tags/tag40.xml"/><Relationship Id="rId31" Type="http://schemas.openxmlformats.org/officeDocument/2006/relationships/tags" Target="../tags/tag5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 Id="rId27" Type="http://schemas.openxmlformats.org/officeDocument/2006/relationships/tags" Target="../tags/tag48.xml"/><Relationship Id="rId30" Type="http://schemas.openxmlformats.org/officeDocument/2006/relationships/tags" Target="../tags/tag51.xml"/><Relationship Id="rId35" Type="http://schemas.openxmlformats.org/officeDocument/2006/relationships/image" Target="../media/image37.png"/><Relationship Id="rId48" Type="http://schemas.openxmlformats.org/officeDocument/2006/relationships/image" Target="../media/image4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42.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41.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40.png"/><Relationship Id="rId5" Type="http://schemas.openxmlformats.org/officeDocument/2006/relationships/tags" Target="../tags/tag57.xml"/><Relationship Id="rId15" Type="http://schemas.openxmlformats.org/officeDocument/2006/relationships/chart" Target="../charts/chart1.xml"/><Relationship Id="rId10" Type="http://schemas.openxmlformats.org/officeDocument/2006/relationships/notesSlide" Target="../notesSlides/notesSlide11.xml"/><Relationship Id="rId4" Type="http://schemas.openxmlformats.org/officeDocument/2006/relationships/tags" Target="../tags/tag56.xml"/><Relationship Id="rId9" Type="http://schemas.openxmlformats.org/officeDocument/2006/relationships/slideLayout" Target="../slideLayouts/slideLayout2.xml"/><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tags" Target="../tags/tag86.xml"/><Relationship Id="rId3" Type="http://schemas.openxmlformats.org/officeDocument/2006/relationships/tags" Target="../tags/tag63.xml"/><Relationship Id="rId21" Type="http://schemas.openxmlformats.org/officeDocument/2006/relationships/tags" Target="../tags/tag81.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tags" Target="../tags/tag85.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tags" Target="../tags/tag80.xml"/><Relationship Id="rId29" Type="http://schemas.openxmlformats.org/officeDocument/2006/relationships/image" Target="../media/image19.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tags" Target="../tags/tag84.xml"/><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notesSlide" Target="../notesSlides/notesSlide13.xml"/><Relationship Id="rId10" Type="http://schemas.openxmlformats.org/officeDocument/2006/relationships/tags" Target="../tags/tag70.xml"/><Relationship Id="rId19" Type="http://schemas.openxmlformats.org/officeDocument/2006/relationships/tags" Target="../tags/tag79.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tags" Target="../tags/tag82.xml"/><Relationship Id="rId27" Type="http://schemas.openxmlformats.org/officeDocument/2006/relationships/slideLayout" Target="../slideLayouts/slideLayout6.xml"/><Relationship Id="rId30" Type="http://schemas.openxmlformats.org/officeDocument/2006/relationships/image" Target="../media/image50.jpe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2.png"/><Relationship Id="rId2" Type="http://schemas.openxmlformats.org/officeDocument/2006/relationships/tags" Target="../tags/tag5.xml"/><Relationship Id="rId16" Type="http://schemas.openxmlformats.org/officeDocument/2006/relationships/image" Target="../media/image20.emf"/><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19.png"/><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2.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microsoft.com/office/2007/relationships/diagramDrawing" Target="../diagrams/drawing1.xml"/><Relationship Id="rId18" Type="http://schemas.openxmlformats.org/officeDocument/2006/relationships/image" Target="../media/image29.png"/><Relationship Id="rId3" Type="http://schemas.openxmlformats.org/officeDocument/2006/relationships/tags" Target="../tags/tag18.xml"/><Relationship Id="rId21" Type="http://schemas.openxmlformats.org/officeDocument/2006/relationships/image" Target="../media/image32.png"/><Relationship Id="rId7" Type="http://schemas.openxmlformats.org/officeDocument/2006/relationships/slideLayout" Target="../slideLayouts/slideLayout7.xml"/><Relationship Id="rId12" Type="http://schemas.openxmlformats.org/officeDocument/2006/relationships/diagramColors" Target="../diagrams/colors1.xml"/><Relationship Id="rId17" Type="http://schemas.openxmlformats.org/officeDocument/2006/relationships/image" Target="../media/image28.png"/><Relationship Id="rId2" Type="http://schemas.openxmlformats.org/officeDocument/2006/relationships/tags" Target="../tags/tag17.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diagramQuickStyle" Target="../diagrams/quickStyle1.xml"/><Relationship Id="rId24" Type="http://schemas.openxmlformats.org/officeDocument/2006/relationships/image" Target="../media/image35.png"/><Relationship Id="rId5" Type="http://schemas.openxmlformats.org/officeDocument/2006/relationships/tags" Target="../tags/tag20.xml"/><Relationship Id="rId15" Type="http://schemas.openxmlformats.org/officeDocument/2006/relationships/image" Target="../media/image26.jpeg"/><Relationship Id="rId23" Type="http://schemas.openxmlformats.org/officeDocument/2006/relationships/image" Target="../media/image34.png"/><Relationship Id="rId10" Type="http://schemas.openxmlformats.org/officeDocument/2006/relationships/diagramLayout" Target="../diagrams/layout1.xml"/><Relationship Id="rId19" Type="http://schemas.openxmlformats.org/officeDocument/2006/relationships/image" Target="../media/image30.png"/><Relationship Id="rId4" Type="http://schemas.openxmlformats.org/officeDocument/2006/relationships/tags" Target="../tags/tag19.xml"/><Relationship Id="rId9" Type="http://schemas.openxmlformats.org/officeDocument/2006/relationships/diagramData" Target="../diagrams/data1.xml"/><Relationship Id="rId14" Type="http://schemas.openxmlformats.org/officeDocument/2006/relationships/image" Target="../media/image25.png"/><Relationship Id="rId22"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2360801" y="4240376"/>
            <a:ext cx="8576488" cy="2617624"/>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2206958" y="966774"/>
            <a:ext cx="8318377" cy="2846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5" name="Flowchart: Connector 5174"/>
          <p:cNvSpPr/>
          <p:nvPr/>
        </p:nvSpPr>
        <p:spPr>
          <a:xfrm>
            <a:off x="6887692" y="3015329"/>
            <a:ext cx="520302" cy="481077"/>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a:spLocks noGrp="1"/>
          </p:cNvSpPr>
          <p:nvPr>
            <p:ph type="title"/>
          </p:nvPr>
        </p:nvSpPr>
        <p:spPr>
          <a:xfrm>
            <a:off x="1487363" y="244860"/>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Understanding</a:t>
            </a:r>
            <a:endParaRPr lang="en-GB" sz="3200" dirty="0">
              <a:latin typeface="Algerian" panose="04020705040A02060702" pitchFamily="82" charset="0"/>
              <a:cs typeface="Arial" panose="020B0604020202020204" pitchFamily="34" charset="0"/>
            </a:endParaRPr>
          </a:p>
        </p:txBody>
      </p:sp>
      <p:pic>
        <p:nvPicPr>
          <p:cNvPr id="5132" name="Picture 12" descr="Flashcoin | Merc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37" y="1129253"/>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Purspot Mercha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6552" y="1976736"/>
            <a:ext cx="1054997" cy="791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a:clrChange>
              <a:clrFrom>
                <a:srgbClr val="FFFFFF"/>
              </a:clrFrom>
              <a:clrTo>
                <a:srgbClr val="FFFFFF">
                  <a:alpha val="0"/>
                </a:srgbClr>
              </a:clrTo>
            </a:clrChange>
          </a:blip>
          <a:stretch>
            <a:fillRect/>
          </a:stretch>
        </p:blipFill>
        <p:spPr>
          <a:xfrm>
            <a:off x="2737548" y="3022931"/>
            <a:ext cx="693004" cy="693004"/>
          </a:xfrm>
          <a:prstGeom prst="rect">
            <a:avLst/>
          </a:prstGeom>
        </p:spPr>
      </p:pic>
      <p:pic>
        <p:nvPicPr>
          <p:cNvPr id="5142" name="Picture 22" descr="Payment gateway - Free business and financ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182" y="1919858"/>
            <a:ext cx="651703" cy="651703"/>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Free Payment network Icon of Line style - Available in SVG, PNG, EPS, AI &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0420" y="3057599"/>
            <a:ext cx="384506" cy="384506"/>
          </a:xfrm>
          <a:prstGeom prst="rect">
            <a:avLst/>
          </a:prstGeom>
          <a:noFill/>
          <a:extLst>
            <a:ext uri="{909E8E84-426E-40DD-AFC4-6F175D3DCCD1}">
              <a14:hiddenFill xmlns:a14="http://schemas.microsoft.com/office/drawing/2010/main">
                <a:solidFill>
                  <a:srgbClr val="FFFFFF"/>
                </a:solidFill>
              </a14:hiddenFill>
            </a:ext>
          </a:extLst>
        </p:spPr>
      </p:pic>
      <p:pic>
        <p:nvPicPr>
          <p:cNvPr id="5154" name="Picture 34" descr="Get Retail Business Intelligence - Database Icon Red Png - (512x512) Png  Clipart Download"/>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3457" y="1985867"/>
            <a:ext cx="569494" cy="6508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9">
            <a:clrChange>
              <a:clrFrom>
                <a:srgbClr val="FFFFFF"/>
              </a:clrFrom>
              <a:clrTo>
                <a:srgbClr val="FFFFFF">
                  <a:alpha val="0"/>
                </a:srgbClr>
              </a:clrTo>
            </a:clrChange>
          </a:blip>
          <a:stretch>
            <a:fillRect/>
          </a:stretch>
        </p:blipFill>
        <p:spPr>
          <a:xfrm>
            <a:off x="8368573" y="2000501"/>
            <a:ext cx="523503" cy="523503"/>
          </a:xfrm>
          <a:prstGeom prst="rect">
            <a:avLst/>
          </a:prstGeom>
        </p:spPr>
      </p:pic>
      <p:pic>
        <p:nvPicPr>
          <p:cNvPr id="5126"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9309" y="1348493"/>
            <a:ext cx="620431" cy="610645"/>
          </a:xfrm>
          <a:prstGeom prst="rect">
            <a:avLst/>
          </a:prstGeom>
          <a:noFill/>
          <a:extLst>
            <a:ext uri="{909E8E84-426E-40DD-AFC4-6F175D3DCCD1}">
              <a14:hiddenFill xmlns:a14="http://schemas.microsoft.com/office/drawing/2010/main">
                <a:solidFill>
                  <a:srgbClr val="FFFFFF"/>
                </a:solidFill>
              </a14:hiddenFill>
            </a:ext>
          </a:extLst>
        </p:spPr>
      </p:pic>
      <p:sp>
        <p:nvSpPr>
          <p:cNvPr id="5161" name="TextBox 5160"/>
          <p:cNvSpPr txBox="1"/>
          <p:nvPr/>
        </p:nvSpPr>
        <p:spPr>
          <a:xfrm>
            <a:off x="5042525" y="1856278"/>
            <a:ext cx="103455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Acquirer</a:t>
            </a:r>
            <a:endParaRPr lang="en-GB" sz="1000" dirty="0">
              <a:latin typeface="Arial" panose="020B0604020202020204" pitchFamily="34" charset="0"/>
              <a:cs typeface="Arial" panose="020B0604020202020204" pitchFamily="34" charset="0"/>
            </a:endParaRPr>
          </a:p>
        </p:txBody>
      </p:sp>
      <p:sp>
        <p:nvSpPr>
          <p:cNvPr id="5163" name="TextBox 5162"/>
          <p:cNvSpPr txBox="1"/>
          <p:nvPr/>
        </p:nvSpPr>
        <p:spPr>
          <a:xfrm>
            <a:off x="4054226" y="2591821"/>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5168" name="TextBox 5167"/>
          <p:cNvSpPr txBox="1"/>
          <p:nvPr/>
        </p:nvSpPr>
        <p:spPr>
          <a:xfrm>
            <a:off x="8299002" y="2471744"/>
            <a:ext cx="938875"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Issuer</a:t>
            </a:r>
            <a:endParaRPr lang="en-GB" sz="1000" dirty="0">
              <a:latin typeface="Arial" panose="020B0604020202020204" pitchFamily="34" charset="0"/>
              <a:cs typeface="Arial" panose="020B0604020202020204" pitchFamily="34" charset="0"/>
            </a:endParaRPr>
          </a:p>
        </p:txBody>
      </p:sp>
      <p:sp>
        <p:nvSpPr>
          <p:cNvPr id="5173" name="TextBox 5172"/>
          <p:cNvSpPr txBox="1"/>
          <p:nvPr/>
        </p:nvSpPr>
        <p:spPr>
          <a:xfrm>
            <a:off x="6813491" y="1733721"/>
            <a:ext cx="1055345" cy="246221"/>
          </a:xfrm>
          <a:prstGeom prst="rect">
            <a:avLst/>
          </a:prstGeom>
          <a:noFill/>
        </p:spPr>
        <p:txBody>
          <a:bodyPr wrap="square" rtlCol="0">
            <a:spAutoFit/>
          </a:bodyPr>
          <a:lstStyle/>
          <a:p>
            <a:r>
              <a:rPr lang="en-GB" sz="1000" dirty="0" err="1" smtClean="0">
                <a:latin typeface="Arial" panose="020B0604020202020204" pitchFamily="34" charset="0"/>
                <a:cs typeface="Arial" panose="020B0604020202020204" pitchFamily="34" charset="0"/>
              </a:rPr>
              <a:t>VisaNet</a:t>
            </a:r>
            <a:endParaRPr lang="en-GB" sz="1000" dirty="0">
              <a:latin typeface="Arial" panose="020B0604020202020204" pitchFamily="34" charset="0"/>
              <a:cs typeface="Arial" panose="020B0604020202020204" pitchFamily="34" charset="0"/>
            </a:endParaRPr>
          </a:p>
        </p:txBody>
      </p:sp>
      <p:sp>
        <p:nvSpPr>
          <p:cNvPr id="63" name="TextBox 62"/>
          <p:cNvSpPr txBox="1"/>
          <p:nvPr/>
        </p:nvSpPr>
        <p:spPr>
          <a:xfrm>
            <a:off x="6672725" y="3484063"/>
            <a:ext cx="1364401"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Other Networks</a:t>
            </a:r>
            <a:endParaRPr lang="en-GB" sz="1000" dirty="0">
              <a:latin typeface="Arial" panose="020B0604020202020204" pitchFamily="34" charset="0"/>
              <a:cs typeface="Arial" panose="020B0604020202020204" pitchFamily="34" charset="0"/>
            </a:endParaRPr>
          </a:p>
        </p:txBody>
      </p:sp>
      <p:cxnSp>
        <p:nvCxnSpPr>
          <p:cNvPr id="5177" name="Straight Arrow Connector 5176"/>
          <p:cNvCxnSpPr>
            <a:endCxn id="5175" idx="0"/>
          </p:cNvCxnSpPr>
          <p:nvPr/>
        </p:nvCxnSpPr>
        <p:spPr>
          <a:xfrm>
            <a:off x="7142273" y="2679470"/>
            <a:ext cx="5570" cy="3358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83" name="Elbow Connector 5182"/>
          <p:cNvCxnSpPr>
            <a:stCxn id="5168" idx="2"/>
            <a:endCxn id="5175" idx="6"/>
          </p:cNvCxnSpPr>
          <p:nvPr/>
        </p:nvCxnSpPr>
        <p:spPr>
          <a:xfrm rot="5400000">
            <a:off x="7819266" y="2306693"/>
            <a:ext cx="537903" cy="13604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3430453" y="2372360"/>
            <a:ext cx="663361" cy="100496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132" idx="3"/>
            <a:endCxn id="5142" idx="1"/>
          </p:cNvCxnSpPr>
          <p:nvPr/>
        </p:nvCxnSpPr>
        <p:spPr>
          <a:xfrm>
            <a:off x="3448076" y="1466670"/>
            <a:ext cx="645837" cy="82013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722816" y="1382489"/>
            <a:ext cx="4665397" cy="2324021"/>
          </a:xfrm>
          <a:prstGeom prst="roundRect">
            <a:avLst/>
          </a:prstGeom>
          <a:solidFill>
            <a:schemeClr val="accent2">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0" name="Elbow Connector 49"/>
          <p:cNvCxnSpPr/>
          <p:nvPr/>
        </p:nvCxnSpPr>
        <p:spPr>
          <a:xfrm flipV="1">
            <a:off x="6366146" y="2294521"/>
            <a:ext cx="468741" cy="22948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94121" y="4558795"/>
            <a:ext cx="7630543" cy="2009896"/>
            <a:chOff x="2078883" y="3798877"/>
            <a:chExt cx="7930876" cy="2267542"/>
          </a:xfrm>
        </p:grpSpPr>
        <p:sp>
          <p:nvSpPr>
            <p:cNvPr id="97" name="Flowchart: Connector 96"/>
            <p:cNvSpPr/>
            <p:nvPr/>
          </p:nvSpPr>
          <p:spPr>
            <a:xfrm>
              <a:off x="7511025" y="5122607"/>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12" descr="Flashcoin | Merc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119" y="3835047"/>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6" descr="Purspot Mercha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883" y="4646099"/>
              <a:ext cx="889657" cy="667243"/>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5">
              <a:clrChange>
                <a:clrFrom>
                  <a:srgbClr val="FFFFFF"/>
                </a:clrFrom>
                <a:clrTo>
                  <a:srgbClr val="FFFFFF">
                    <a:alpha val="0"/>
                  </a:srgbClr>
                </a:clrTo>
              </a:clrChange>
            </a:blip>
            <a:stretch>
              <a:fillRect/>
            </a:stretch>
          </p:blipFill>
          <p:spPr>
            <a:xfrm>
              <a:off x="2147006" y="5373415"/>
              <a:ext cx="693004" cy="693004"/>
            </a:xfrm>
            <a:prstGeom prst="rect">
              <a:avLst/>
            </a:prstGeom>
          </p:spPr>
        </p:pic>
        <p:pic>
          <p:nvPicPr>
            <p:cNvPr id="101" name="Picture 100"/>
            <p:cNvPicPr>
              <a:picLocks noChangeAspect="1"/>
            </p:cNvPicPr>
            <p:nvPr/>
          </p:nvPicPr>
          <p:blipFill>
            <a:blip r:embed="rId11">
              <a:clrChange>
                <a:clrFrom>
                  <a:srgbClr val="FFFFFF"/>
                </a:clrFrom>
                <a:clrTo>
                  <a:srgbClr val="FFFFFF">
                    <a:alpha val="0"/>
                  </a:srgbClr>
                </a:clrTo>
              </a:clrChange>
            </a:blip>
            <a:stretch>
              <a:fillRect/>
            </a:stretch>
          </p:blipFill>
          <p:spPr>
            <a:xfrm>
              <a:off x="6186892" y="4740424"/>
              <a:ext cx="637158" cy="637158"/>
            </a:xfrm>
            <a:prstGeom prst="rect">
              <a:avLst/>
            </a:prstGeom>
          </p:spPr>
        </p:pic>
        <p:pic>
          <p:nvPicPr>
            <p:cNvPr id="102" name="Picture 22" descr="Payment gateway - Free business and financ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484" y="4576206"/>
              <a:ext cx="807030" cy="8070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8" descr="Free Payment network Icon of Line style - Available in SVG, PNG, EPS, AI &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605" y="5166641"/>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4" descr="Get Retail Business Intelligence - Database Icon Red Png - (512x512) Png  Clipart Download"/>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664" y="4081921"/>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p:cNvPicPr>
              <a:picLocks noChangeAspect="1"/>
            </p:cNvPicPr>
            <p:nvPr/>
          </p:nvPicPr>
          <p:blipFill>
            <a:blip r:embed="rId9">
              <a:clrChange>
                <a:clrFrom>
                  <a:srgbClr val="FFFFFF"/>
                </a:clrFrom>
                <a:clrTo>
                  <a:srgbClr val="FFFFFF">
                    <a:alpha val="0"/>
                  </a:srgbClr>
                </a:clrTo>
              </a:clrChange>
            </a:blip>
            <a:stretch>
              <a:fillRect/>
            </a:stretch>
          </p:blipFill>
          <p:spPr>
            <a:xfrm>
              <a:off x="8885361" y="4206952"/>
              <a:ext cx="916264" cy="916264"/>
            </a:xfrm>
            <a:prstGeom prst="rect">
              <a:avLst/>
            </a:prstGeom>
          </p:spPr>
        </p:pic>
        <p:grpSp>
          <p:nvGrpSpPr>
            <p:cNvPr id="106" name="Group 105"/>
            <p:cNvGrpSpPr/>
            <p:nvPr/>
          </p:nvGrpSpPr>
          <p:grpSpPr>
            <a:xfrm>
              <a:off x="4910075" y="4050748"/>
              <a:ext cx="1121589" cy="1051702"/>
              <a:chOff x="4567499" y="1291262"/>
              <a:chExt cx="1121589" cy="1051702"/>
            </a:xfrm>
          </p:grpSpPr>
          <p:pic>
            <p:nvPicPr>
              <p:cNvPr id="107"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109" name="TextBox 108"/>
            <p:cNvSpPr txBox="1"/>
            <p:nvPr/>
          </p:nvSpPr>
          <p:spPr>
            <a:xfrm>
              <a:off x="3566924" y="5377582"/>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110" name="TextBox 109"/>
            <p:cNvSpPr txBox="1"/>
            <p:nvPr/>
          </p:nvSpPr>
          <p:spPr>
            <a:xfrm>
              <a:off x="5823278" y="5380806"/>
              <a:ext cx="1304922"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‘ABC’ Payment system</a:t>
              </a:r>
              <a:endParaRPr lang="en-GB" sz="900" dirty="0">
                <a:latin typeface="Arial" panose="020B0604020202020204" pitchFamily="34" charset="0"/>
                <a:cs typeface="Arial" panose="020B0604020202020204" pitchFamily="34" charset="0"/>
              </a:endParaRPr>
            </a:p>
          </p:txBody>
        </p:sp>
        <p:sp>
          <p:nvSpPr>
            <p:cNvPr id="111" name="TextBox 110"/>
            <p:cNvSpPr txBox="1"/>
            <p:nvPr/>
          </p:nvSpPr>
          <p:spPr>
            <a:xfrm>
              <a:off x="9074938" y="5082004"/>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112" name="TextBox 111"/>
            <p:cNvSpPr txBox="1"/>
            <p:nvPr/>
          </p:nvSpPr>
          <p:spPr>
            <a:xfrm>
              <a:off x="7437955" y="3798877"/>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113" name="TextBox 112"/>
            <p:cNvSpPr txBox="1"/>
            <p:nvPr/>
          </p:nvSpPr>
          <p:spPr>
            <a:xfrm>
              <a:off x="7283428" y="5692842"/>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114" name="Straight Arrow Connector 113"/>
            <p:cNvCxnSpPr>
              <a:stCxn id="104" idx="2"/>
              <a:endCxn id="97" idx="0"/>
            </p:cNvCxnSpPr>
            <p:nvPr/>
          </p:nvCxnSpPr>
          <p:spPr>
            <a:xfrm>
              <a:off x="7854706" y="4834016"/>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104" idx="3"/>
              <a:endCxn id="105" idx="1"/>
            </p:cNvCxnSpPr>
            <p:nvPr/>
          </p:nvCxnSpPr>
          <p:spPr>
            <a:xfrm>
              <a:off x="8183747" y="4457969"/>
              <a:ext cx="701614" cy="2071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11" idx="2"/>
              <a:endCxn id="97" idx="6"/>
            </p:cNvCxnSpPr>
            <p:nvPr/>
          </p:nvCxnSpPr>
          <p:spPr>
            <a:xfrm rot="5400000">
              <a:off x="8854531" y="4734559"/>
              <a:ext cx="63375" cy="13122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98" idx="3"/>
              <a:endCxn id="102" idx="1"/>
            </p:cNvCxnSpPr>
            <p:nvPr/>
          </p:nvCxnSpPr>
          <p:spPr>
            <a:xfrm>
              <a:off x="2817958" y="4172464"/>
              <a:ext cx="706526" cy="80725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2" idx="3"/>
              <a:endCxn id="107" idx="1"/>
            </p:cNvCxnSpPr>
            <p:nvPr/>
          </p:nvCxnSpPr>
          <p:spPr>
            <a:xfrm flipV="1">
              <a:off x="4331514" y="4507350"/>
              <a:ext cx="578561" cy="47237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07" idx="3"/>
              <a:endCxn id="101" idx="1"/>
            </p:cNvCxnSpPr>
            <p:nvPr/>
          </p:nvCxnSpPr>
          <p:spPr>
            <a:xfrm>
              <a:off x="5823278" y="4507350"/>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01" idx="3"/>
              <a:endCxn id="104" idx="1"/>
            </p:cNvCxnSpPr>
            <p:nvPr/>
          </p:nvCxnSpPr>
          <p:spPr>
            <a:xfrm flipV="1">
              <a:off x="6824050" y="4457969"/>
              <a:ext cx="701614" cy="60103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flipV="1">
              <a:off x="2791283" y="5122607"/>
              <a:ext cx="714327" cy="60646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a:blip r:embed="rId12">
            <a:clrChange>
              <a:clrFrom>
                <a:srgbClr val="FFFFFF"/>
              </a:clrFrom>
              <a:clrTo>
                <a:srgbClr val="FFFFFF">
                  <a:alpha val="0"/>
                </a:srgbClr>
              </a:clrTo>
            </a:clrChange>
          </a:blip>
          <a:stretch>
            <a:fillRect/>
          </a:stretch>
        </p:blipFill>
        <p:spPr>
          <a:xfrm>
            <a:off x="5838514" y="2252345"/>
            <a:ext cx="713718" cy="638431"/>
          </a:xfrm>
          <a:prstGeom prst="rect">
            <a:avLst/>
          </a:prstGeom>
        </p:spPr>
      </p:pic>
      <p:sp>
        <p:nvSpPr>
          <p:cNvPr id="69" name="TextBox 68"/>
          <p:cNvSpPr txBox="1"/>
          <p:nvPr/>
        </p:nvSpPr>
        <p:spPr>
          <a:xfrm>
            <a:off x="4449385" y="1013157"/>
            <a:ext cx="5108053"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Migrated Payment System – ‘</a:t>
            </a:r>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sp>
        <p:nvSpPr>
          <p:cNvPr id="139" name="TextBox 138"/>
          <p:cNvSpPr txBox="1"/>
          <p:nvPr/>
        </p:nvSpPr>
        <p:spPr>
          <a:xfrm>
            <a:off x="4668448" y="4294353"/>
            <a:ext cx="3869160"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Legacy Payment System – ‘ABC’</a:t>
            </a:r>
            <a:endParaRPr lang="en-GB" b="1" dirty="0">
              <a:latin typeface="Arial" panose="020B0604020202020204" pitchFamily="34" charset="0"/>
              <a:cs typeface="Arial" panose="020B0604020202020204" pitchFamily="34" charset="0"/>
            </a:endParaRPr>
          </a:p>
        </p:txBody>
      </p:sp>
      <p:sp>
        <p:nvSpPr>
          <p:cNvPr id="70" name="Up Arrow 69"/>
          <p:cNvSpPr/>
          <p:nvPr/>
        </p:nvSpPr>
        <p:spPr>
          <a:xfrm>
            <a:off x="6196693" y="3837644"/>
            <a:ext cx="338905" cy="3742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44" descr="Cybersource payment processing and fraud management | Cybersourc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69760" y="3022931"/>
            <a:ext cx="225306" cy="22530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4">
            <a:clrChange>
              <a:clrFrom>
                <a:srgbClr val="FFFFFF"/>
              </a:clrFrom>
              <a:clrTo>
                <a:srgbClr val="FFFFFF">
                  <a:alpha val="0"/>
                </a:srgbClr>
              </a:clrTo>
            </a:clrChange>
          </a:blip>
          <a:stretch>
            <a:fillRect/>
          </a:stretch>
        </p:blipFill>
        <p:spPr>
          <a:xfrm>
            <a:off x="5979266" y="2991194"/>
            <a:ext cx="277669" cy="280936"/>
          </a:xfrm>
          <a:prstGeom prst="rect">
            <a:avLst/>
          </a:prstGeom>
        </p:spPr>
      </p:pic>
      <p:pic>
        <p:nvPicPr>
          <p:cNvPr id="73" name="Picture 72"/>
          <p:cNvPicPr>
            <a:picLocks noChangeAspect="1"/>
          </p:cNvPicPr>
          <p:nvPr/>
        </p:nvPicPr>
        <p:blipFill>
          <a:blip r:embed="rId15">
            <a:clrChange>
              <a:clrFrom>
                <a:srgbClr val="FFFFFF"/>
              </a:clrFrom>
              <a:clrTo>
                <a:srgbClr val="FFFFFF">
                  <a:alpha val="0"/>
                </a:srgbClr>
              </a:clrTo>
            </a:clrChange>
          </a:blip>
          <a:stretch>
            <a:fillRect/>
          </a:stretch>
        </p:blipFill>
        <p:spPr>
          <a:xfrm>
            <a:off x="6190373" y="2967144"/>
            <a:ext cx="311345" cy="279503"/>
          </a:xfrm>
          <a:prstGeom prst="rect">
            <a:avLst/>
          </a:prstGeom>
        </p:spPr>
      </p:pic>
      <p:sp>
        <p:nvSpPr>
          <p:cNvPr id="8" name="Rounded Rectangle 7"/>
          <p:cNvSpPr/>
          <p:nvPr/>
        </p:nvSpPr>
        <p:spPr>
          <a:xfrm>
            <a:off x="6715698" y="5309753"/>
            <a:ext cx="891742" cy="9757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H="1" flipV="1">
            <a:off x="7550935" y="2472422"/>
            <a:ext cx="693827" cy="11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07440" y="2289808"/>
            <a:ext cx="63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52" name="Elbow Connector 5151"/>
          <p:cNvCxnSpPr/>
          <p:nvPr/>
        </p:nvCxnSpPr>
        <p:spPr>
          <a:xfrm flipV="1">
            <a:off x="8772533" y="1675398"/>
            <a:ext cx="784905" cy="369403"/>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7"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40954" y="1333405"/>
            <a:ext cx="620431" cy="610645"/>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p:cNvSpPr txBox="1"/>
          <p:nvPr/>
        </p:nvSpPr>
        <p:spPr>
          <a:xfrm>
            <a:off x="9577572" y="1856831"/>
            <a:ext cx="103455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Acquirer</a:t>
            </a:r>
            <a:endParaRPr lang="en-GB" sz="1000" dirty="0">
              <a:latin typeface="Arial" panose="020B0604020202020204" pitchFamily="34" charset="0"/>
              <a:cs typeface="Arial" panose="020B0604020202020204" pitchFamily="34" charset="0"/>
            </a:endParaRPr>
          </a:p>
        </p:txBody>
      </p:sp>
      <p:cxnSp>
        <p:nvCxnSpPr>
          <p:cNvPr id="5171" name="Elbow Connector 5170"/>
          <p:cNvCxnSpPr>
            <a:endCxn id="5126" idx="1"/>
          </p:cNvCxnSpPr>
          <p:nvPr/>
        </p:nvCxnSpPr>
        <p:spPr>
          <a:xfrm rot="5400000" flipH="1" flipV="1">
            <a:off x="4602102" y="1789599"/>
            <a:ext cx="632990" cy="36142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161" idx="2"/>
            <a:endCxn id="64" idx="1"/>
          </p:cNvCxnSpPr>
          <p:nvPr/>
        </p:nvCxnSpPr>
        <p:spPr>
          <a:xfrm rot="16200000" flipH="1">
            <a:off x="5464626" y="2197673"/>
            <a:ext cx="469062" cy="27871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7651378" y="2817758"/>
            <a:ext cx="1022884" cy="363678"/>
          </a:xfrm>
          <a:prstGeom prst="bentConnector3">
            <a:avLst>
              <a:gd name="adj1" fmla="val 133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40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2170984610"/>
              </p:ext>
            </p:extLst>
          </p:nvPr>
        </p:nvGraphicFramePr>
        <p:xfrm>
          <a:off x="2238148" y="790760"/>
          <a:ext cx="9424429" cy="6005003"/>
        </p:xfrm>
        <a:graphic>
          <a:graphicData uri="http://schemas.openxmlformats.org/drawingml/2006/table">
            <a:tbl>
              <a:tblPr firstRow="1" bandRow="1"/>
              <a:tblGrid>
                <a:gridCol w="2261960">
                  <a:extLst>
                    <a:ext uri="{9D8B030D-6E8A-4147-A177-3AD203B41FA5}">
                      <a16:colId xmlns:a16="http://schemas.microsoft.com/office/drawing/2014/main" val="20000"/>
                    </a:ext>
                  </a:extLst>
                </a:gridCol>
                <a:gridCol w="865010">
                  <a:extLst>
                    <a:ext uri="{9D8B030D-6E8A-4147-A177-3AD203B41FA5}">
                      <a16:colId xmlns:a16="http://schemas.microsoft.com/office/drawing/2014/main" val="3756545390"/>
                    </a:ext>
                  </a:extLst>
                </a:gridCol>
                <a:gridCol w="996277">
                  <a:extLst>
                    <a:ext uri="{9D8B030D-6E8A-4147-A177-3AD203B41FA5}">
                      <a16:colId xmlns:a16="http://schemas.microsoft.com/office/drawing/2014/main" val="1318941853"/>
                    </a:ext>
                  </a:extLst>
                </a:gridCol>
                <a:gridCol w="897880">
                  <a:extLst>
                    <a:ext uri="{9D8B030D-6E8A-4147-A177-3AD203B41FA5}">
                      <a16:colId xmlns:a16="http://schemas.microsoft.com/office/drawing/2014/main" val="3372542797"/>
                    </a:ext>
                  </a:extLst>
                </a:gridCol>
                <a:gridCol w="774885">
                  <a:extLst>
                    <a:ext uri="{9D8B030D-6E8A-4147-A177-3AD203B41FA5}">
                      <a16:colId xmlns:a16="http://schemas.microsoft.com/office/drawing/2014/main" val="1114448866"/>
                    </a:ext>
                  </a:extLst>
                </a:gridCol>
                <a:gridCol w="996277">
                  <a:extLst>
                    <a:ext uri="{9D8B030D-6E8A-4147-A177-3AD203B41FA5}">
                      <a16:colId xmlns:a16="http://schemas.microsoft.com/office/drawing/2014/main" val="20002"/>
                    </a:ext>
                  </a:extLst>
                </a:gridCol>
                <a:gridCol w="799482">
                  <a:extLst>
                    <a:ext uri="{9D8B030D-6E8A-4147-A177-3AD203B41FA5}">
                      <a16:colId xmlns:a16="http://schemas.microsoft.com/office/drawing/2014/main" val="20003"/>
                    </a:ext>
                  </a:extLst>
                </a:gridCol>
                <a:gridCol w="873281">
                  <a:extLst>
                    <a:ext uri="{9D8B030D-6E8A-4147-A177-3AD203B41FA5}">
                      <a16:colId xmlns:a16="http://schemas.microsoft.com/office/drawing/2014/main" val="20004"/>
                    </a:ext>
                  </a:extLst>
                </a:gridCol>
                <a:gridCol w="959377">
                  <a:extLst>
                    <a:ext uri="{9D8B030D-6E8A-4147-A177-3AD203B41FA5}">
                      <a16:colId xmlns:a16="http://schemas.microsoft.com/office/drawing/2014/main" val="20005"/>
                    </a:ext>
                  </a:extLst>
                </a:gridCol>
              </a:tblGrid>
              <a:tr h="420153">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800" b="1" kern="1200" dirty="0">
                        <a:solidFill>
                          <a:srgbClr val="002060"/>
                        </a:solidFill>
                        <a:latin typeface="Bosch Office Sans"/>
                        <a:ea typeface="+mn-ea"/>
                        <a:cs typeface="Bosch Office Sans"/>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p>
                      <a:pPr algn="ctr"/>
                      <a:r>
                        <a:rPr lang="de-DE" sz="1000" b="1" kern="1200" dirty="0" smtClean="0">
                          <a:solidFill>
                            <a:srgbClr val="002060"/>
                          </a:solidFill>
                          <a:latin typeface="Arial" panose="020B0604020202020204" pitchFamily="34" charset="0"/>
                          <a:ea typeface="+mn-ea"/>
                          <a:cs typeface="Arial" panose="020B0604020202020204" pitchFamily="34" charset="0"/>
                        </a:rPr>
                        <a:t>2021</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1000" b="1" kern="1200" dirty="0" smtClean="0">
                          <a:solidFill>
                            <a:srgbClr val="002060"/>
                          </a:solidFill>
                          <a:latin typeface="Arial" panose="020B0604020202020204" pitchFamily="34" charset="0"/>
                          <a:ea typeface="+mn-ea"/>
                          <a:cs typeface="Arial" panose="020B0604020202020204" pitchFamily="34" charset="0"/>
                        </a:rPr>
                        <a:t>2022</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extLst>
                  <a:ext uri="{0D108BD9-81ED-4DB2-BD59-A6C34878D82A}">
                    <a16:rowId xmlns:a16="http://schemas.microsoft.com/office/drawing/2014/main" val="10000"/>
                  </a:ext>
                </a:extLst>
              </a:tr>
              <a:tr h="452072">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800" b="1" kern="1200" dirty="0" smtClean="0">
                          <a:solidFill>
                            <a:srgbClr val="002060"/>
                          </a:solidFill>
                          <a:latin typeface="Bosch Office Sans"/>
                          <a:ea typeface="+mn-ea"/>
                          <a:cs typeface="Bosch Office Sans"/>
                        </a:rPr>
                        <a:t>Sep</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Oct</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Nov</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Dec</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Jan</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Feb</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Mar</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Apr</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48044">
                <a:tc>
                  <a:txBody>
                    <a:body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Go-Live Factors</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214238"/>
                  </a:ext>
                </a:extLst>
              </a:tr>
              <a:tr h="86835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Middle East</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4244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South East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98711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North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28681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South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9" name="Rechteck 36___"/>
          <p:cNvSpPr/>
          <p:nvPr>
            <p:custDataLst>
              <p:tags r:id="rId1"/>
            </p:custDataLst>
          </p:nvPr>
        </p:nvSpPr>
        <p:spPr>
          <a:xfrm>
            <a:off x="4745898" y="5097373"/>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15" name="Rechteck 23______"/>
          <p:cNvSpPr/>
          <p:nvPr>
            <p:custDataLst>
              <p:tags r:id="rId2"/>
            </p:custDataLst>
          </p:nvPr>
        </p:nvSpPr>
        <p:spPr>
          <a:xfrm>
            <a:off x="3835285" y="6352193"/>
            <a:ext cx="1381943"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endParaRPr kumimoji="0" sz="9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sp>
        <p:nvSpPr>
          <p:cNvPr id="26" name="Rechteck 44"/>
          <p:cNvSpPr/>
          <p:nvPr>
            <p:custDataLst>
              <p:tags r:id="rId3"/>
            </p:custDataLst>
          </p:nvPr>
        </p:nvSpPr>
        <p:spPr>
          <a:xfrm>
            <a:off x="5934865" y="2324006"/>
            <a:ext cx="5561718" cy="275757"/>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Change Management, Governance, Communication &amp; Training</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6" name="Picture 35"/>
          <p:cNvPicPr>
            <a:picLocks noChangeAspect="1"/>
          </p:cNvPicPr>
          <p:nvPr/>
        </p:nvPicPr>
        <p:blipFill>
          <a:blip r:embed="rId34">
            <a:clrChange>
              <a:clrFrom>
                <a:srgbClr val="FFFFFF"/>
              </a:clrFrom>
              <a:clrTo>
                <a:srgbClr val="FFFFFF">
                  <a:alpha val="0"/>
                </a:srgbClr>
              </a:clrTo>
            </a:clrChange>
          </a:blip>
          <a:stretch>
            <a:fillRect/>
          </a:stretch>
        </p:blipFill>
        <p:spPr>
          <a:xfrm>
            <a:off x="4444975" y="6158490"/>
            <a:ext cx="311468" cy="311468"/>
          </a:xfrm>
          <a:prstGeom prst="rect">
            <a:avLst/>
          </a:prstGeom>
        </p:spPr>
      </p:pic>
      <p:sp>
        <p:nvSpPr>
          <p:cNvPr id="50" name="Rechteck 23______"/>
          <p:cNvSpPr/>
          <p:nvPr>
            <p:custDataLst>
              <p:tags r:id="rId4"/>
            </p:custDataLst>
          </p:nvPr>
        </p:nvSpPr>
        <p:spPr>
          <a:xfrm>
            <a:off x="4942207" y="5863927"/>
            <a:ext cx="2877524" cy="339457"/>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Arial" panose="020B0604020202020204" pitchFamily="34" charset="0"/>
                <a:cs typeface="Arial" panose="020B0604020202020204" pitchFamily="34" charset="0"/>
              </a:rPr>
              <a:t>Migration factory</a:t>
            </a:r>
            <a:endParaRPr kumimoji="0" lang="en-US" sz="9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51" name="Rechteck 23______"/>
          <p:cNvSpPr/>
          <p:nvPr>
            <p:custDataLst>
              <p:tags r:id="rId5"/>
            </p:custDataLst>
          </p:nvPr>
        </p:nvSpPr>
        <p:spPr>
          <a:xfrm>
            <a:off x="6356588" y="5545355"/>
            <a:ext cx="2792775" cy="267871"/>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Hyper Care</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65" name="Rechteck 23______"/>
          <p:cNvSpPr/>
          <p:nvPr>
            <p:custDataLst>
              <p:tags r:id="rId6"/>
            </p:custDataLst>
          </p:nvPr>
        </p:nvSpPr>
        <p:spPr>
          <a:xfrm>
            <a:off x="5743079" y="4923720"/>
            <a:ext cx="3200946" cy="281205"/>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67" name="Rechteck 23______"/>
          <p:cNvSpPr/>
          <p:nvPr>
            <p:custDataLst>
              <p:tags r:id="rId7"/>
            </p:custDataLst>
          </p:nvPr>
        </p:nvSpPr>
        <p:spPr>
          <a:xfrm>
            <a:off x="7999975" y="4600585"/>
            <a:ext cx="2178799" cy="2226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87" name="Rechteck 23______"/>
          <p:cNvSpPr/>
          <p:nvPr>
            <p:custDataLst>
              <p:tags r:id="rId8"/>
            </p:custDataLst>
          </p:nvPr>
        </p:nvSpPr>
        <p:spPr>
          <a:xfrm>
            <a:off x="7764192" y="5855333"/>
            <a:ext cx="933541" cy="356644"/>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b="1" dirty="0" smtClean="0">
                <a:solidFill>
                  <a:srgbClr val="FFFFFF"/>
                </a:solidFill>
                <a:latin typeface="Arial" panose="020B0604020202020204" pitchFamily="34" charset="0"/>
                <a:cs typeface="Arial" panose="020B0604020202020204" pitchFamily="34" charset="0"/>
              </a:rPr>
              <a:t>Decommission  “ABC”</a:t>
            </a:r>
            <a:endParaRPr kumimoji="0" lang="en-US" sz="7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88" name="Rechteck 23______"/>
          <p:cNvSpPr/>
          <p:nvPr>
            <p:custDataLst>
              <p:tags r:id="rId9"/>
            </p:custDataLst>
          </p:nvPr>
        </p:nvSpPr>
        <p:spPr>
          <a:xfrm>
            <a:off x="7881605" y="6472387"/>
            <a:ext cx="1785334" cy="281707"/>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noProof="0" dirty="0" smtClean="0">
                <a:solidFill>
                  <a:srgbClr val="FFFFFF"/>
                </a:solidFill>
                <a:latin typeface="Bosch Office Sans"/>
                <a:cs typeface="Bosch Office Sans"/>
              </a:rPr>
              <a:t>Monitor &amp; Hand-over</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95" name="Rechteck 23______"/>
          <p:cNvSpPr/>
          <p:nvPr>
            <p:custDataLst>
              <p:tags r:id="rId10"/>
            </p:custDataLst>
          </p:nvPr>
        </p:nvSpPr>
        <p:spPr>
          <a:xfrm>
            <a:off x="5447648" y="4615170"/>
            <a:ext cx="2586643" cy="264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t>
            </a:r>
            <a:r>
              <a:rPr lang="en-US" sz="900" b="1" dirty="0" smtClean="0">
                <a:solidFill>
                  <a:srgbClr val="FFFFFF"/>
                </a:solidFill>
                <a:latin typeface="Bosch Office Sans"/>
                <a:cs typeface="Bosch Office Sans"/>
              </a:rPr>
              <a:t>ABC </a:t>
            </a:r>
            <a:r>
              <a:rPr lang="en-US" sz="900" b="1" dirty="0">
                <a:solidFill>
                  <a:srgbClr val="FFFFFF"/>
                </a:solidFill>
                <a:latin typeface="Bosch Office Sans"/>
                <a:cs typeface="Bosch Office Sans"/>
              </a:rPr>
              <a:t>Payment System </a:t>
            </a:r>
            <a:r>
              <a:rPr lang="en-US" sz="900" b="1" dirty="0" smtClean="0">
                <a:solidFill>
                  <a:srgbClr val="FFFFFF"/>
                </a:solidFill>
                <a:latin typeface="Bosch Office Sans"/>
                <a:cs typeface="Bosch Office Sans"/>
              </a:rPr>
              <a:t>of Other regions</a:t>
            </a:r>
            <a:endParaRPr lang="en-US" sz="900" b="1" dirty="0">
              <a:solidFill>
                <a:srgbClr val="FFFFFF"/>
              </a:solidFill>
              <a:latin typeface="Bosch Office Sans"/>
              <a:cs typeface="Bosch Office Sans"/>
            </a:endParaRPr>
          </a:p>
        </p:txBody>
      </p:sp>
      <p:sp>
        <p:nvSpPr>
          <p:cNvPr id="97" name="Rechteck 23______"/>
          <p:cNvSpPr/>
          <p:nvPr>
            <p:custDataLst>
              <p:tags r:id="rId11"/>
            </p:custDataLst>
          </p:nvPr>
        </p:nvSpPr>
        <p:spPr>
          <a:xfrm>
            <a:off x="8273175" y="5296546"/>
            <a:ext cx="2380747" cy="22255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119" name="Rechteck 44"/>
          <p:cNvSpPr/>
          <p:nvPr>
            <p:custDataLst>
              <p:tags r:id="rId12"/>
            </p:custDataLst>
          </p:nvPr>
        </p:nvSpPr>
        <p:spPr>
          <a:xfrm>
            <a:off x="4942207" y="1652580"/>
            <a:ext cx="5584854" cy="261419"/>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Monitoring &amp; Control  – </a:t>
            </a:r>
            <a:r>
              <a:rPr lang="en-US" sz="800" b="1" dirty="0" smtClean="0">
                <a:solidFill>
                  <a:srgbClr val="FFFFFF"/>
                </a:solidFill>
                <a:latin typeface="Bosch Office Sans"/>
                <a:cs typeface="Bosch Office Sans"/>
              </a:rPr>
              <a:t>Scope, </a:t>
            </a:r>
            <a:r>
              <a:rPr lang="en-US" sz="800" b="1" noProof="0" dirty="0" smtClean="0">
                <a:solidFill>
                  <a:srgbClr val="FFFFFF"/>
                </a:solidFill>
                <a:latin typeface="Bosch Office Sans"/>
                <a:cs typeface="Bosch Office Sans"/>
              </a:rPr>
              <a:t>Cost, Time, Quality, People, Stakeholder</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1" name="Graphic 101_" descr="Marker">
            <a:extLst>
              <a:ext uri="{FF2B5EF4-FFF2-40B4-BE49-F238E27FC236}">
                <a16:creationId xmlns:a16="http://schemas.microsoft.com/office/drawing/2014/main" id="{57E3C63F-9926-43AC-8E93-61FDE5AE3AF6}"/>
              </a:ext>
            </a:extLst>
          </p:cNvPr>
          <p:cNvPicPr>
            <a:picLocks noChangeAspect="1"/>
          </p:cNvPicPr>
          <p:nvPr>
            <p:custDataLst>
              <p:tags r:id="rId13"/>
            </p:custDataLst>
          </p:nvPr>
        </p:nvPicPr>
        <p:blipFill>
          <a:blip r:embed="rId35" cstate="print">
            <a:extLst>
              <a:ext uri="{28A0092B-C50C-407E-A947-70E740481C1C}">
                <a14:useLocalDpi xmlns:a14="http://schemas.microsoft.com/office/drawing/2010/main" val="0"/>
              </a:ext>
              <a:ext uri="{96DAC541-7B7A-43D3-8B79-37D633B846F1}">
                <asvg:svgBlip xmlns="" xmlns:asvg="http://schemas.microsoft.com/office/drawing/2016/SVG/main" r:embed="rId48"/>
              </a:ext>
            </a:extLst>
          </a:blip>
          <a:stretch>
            <a:fillRect/>
          </a:stretch>
        </p:blipFill>
        <p:spPr>
          <a:xfrm>
            <a:off x="5019069" y="1289619"/>
            <a:ext cx="507699" cy="507699"/>
          </a:xfrm>
          <a:prstGeom prst="rect">
            <a:avLst/>
          </a:prstGeom>
        </p:spPr>
      </p:pic>
      <p:sp>
        <p:nvSpPr>
          <p:cNvPr id="120" name="Rechteck 44"/>
          <p:cNvSpPr/>
          <p:nvPr>
            <p:custDataLst>
              <p:tags r:id="rId14"/>
            </p:custDataLst>
          </p:nvPr>
        </p:nvSpPr>
        <p:spPr>
          <a:xfrm>
            <a:off x="4212808" y="2009630"/>
            <a:ext cx="7088466" cy="263230"/>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Risk Management – Mitigation &amp; Contingencies</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cxnSp>
        <p:nvCxnSpPr>
          <p:cNvPr id="126" name="Elbow Connector 125"/>
          <p:cNvCxnSpPr/>
          <p:nvPr/>
        </p:nvCxnSpPr>
        <p:spPr>
          <a:xfrm flipV="1">
            <a:off x="4293861" y="1783289"/>
            <a:ext cx="725208" cy="353722"/>
          </a:xfrm>
          <a:prstGeom prst="bentConnector3">
            <a:avLst>
              <a:gd name="adj1" fmla="val -33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1"/>
            <a:endCxn id="26" idx="1"/>
          </p:cNvCxnSpPr>
          <p:nvPr/>
        </p:nvCxnSpPr>
        <p:spPr>
          <a:xfrm rot="10800000" flipH="1" flipV="1">
            <a:off x="4344422" y="2141245"/>
            <a:ext cx="1728321" cy="320640"/>
          </a:xfrm>
          <a:prstGeom prst="bentConnector3">
            <a:avLst>
              <a:gd name="adj1" fmla="val -20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endCxn id="120" idx="3"/>
          </p:cNvCxnSpPr>
          <p:nvPr/>
        </p:nvCxnSpPr>
        <p:spPr>
          <a:xfrm flipV="1">
            <a:off x="10578224" y="2141245"/>
            <a:ext cx="723050" cy="171182"/>
          </a:xfrm>
          <a:prstGeom prst="bentConnector3">
            <a:avLst>
              <a:gd name="adj1" fmla="val 1316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a:off x="10533569" y="1776516"/>
            <a:ext cx="767705" cy="350944"/>
          </a:xfrm>
          <a:prstGeom prst="bentConnector3">
            <a:avLst>
              <a:gd name="adj1" fmla="val 1008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p:nvPr/>
        </p:nvCxnSpPr>
        <p:spPr>
          <a:xfrm rot="16200000" flipH="1">
            <a:off x="3879487" y="2800383"/>
            <a:ext cx="1723346" cy="11762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212808" y="2465743"/>
            <a:ext cx="1580987" cy="865559"/>
          </a:xfrm>
          <a:prstGeom prst="bentConnector3">
            <a:avLst>
              <a:gd name="adj1" fmla="val 9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15" idx="1"/>
          </p:cNvCxnSpPr>
          <p:nvPr/>
        </p:nvCxnSpPr>
        <p:spPr>
          <a:xfrm rot="16200000" flipH="1">
            <a:off x="1969535" y="4486442"/>
            <a:ext cx="4109237" cy="67837"/>
          </a:xfrm>
          <a:prstGeom prst="bentConnector4">
            <a:avLst>
              <a:gd name="adj1" fmla="val 47289"/>
              <a:gd name="adj2" fmla="val -23698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3" name="Isosceles Triangle 182"/>
          <p:cNvSpPr/>
          <p:nvPr/>
        </p:nvSpPr>
        <p:spPr>
          <a:xfrm>
            <a:off x="6061449" y="6342601"/>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4" name="Isosceles Triangle 183"/>
          <p:cNvSpPr/>
          <p:nvPr/>
        </p:nvSpPr>
        <p:spPr>
          <a:xfrm>
            <a:off x="6622830" y="6325899"/>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5" name="Isosceles Triangle 184"/>
          <p:cNvSpPr/>
          <p:nvPr/>
        </p:nvSpPr>
        <p:spPr>
          <a:xfrm>
            <a:off x="7324979" y="6275881"/>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6" name="TextBox 185"/>
          <p:cNvSpPr txBox="1"/>
          <p:nvPr/>
        </p:nvSpPr>
        <p:spPr>
          <a:xfrm>
            <a:off x="5723415" y="6477095"/>
            <a:ext cx="937566" cy="338554"/>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Cards</a:t>
            </a:r>
            <a:endParaRPr lang="en-GB" sz="800" dirty="0">
              <a:latin typeface="Arial" panose="020B0604020202020204" pitchFamily="34" charset="0"/>
              <a:cs typeface="Arial" panose="020B0604020202020204" pitchFamily="34" charset="0"/>
            </a:endParaRPr>
          </a:p>
        </p:txBody>
      </p:sp>
      <p:sp>
        <p:nvSpPr>
          <p:cNvPr id="187" name="TextBox 186"/>
          <p:cNvSpPr txBox="1"/>
          <p:nvPr/>
        </p:nvSpPr>
        <p:spPr>
          <a:xfrm>
            <a:off x="6315846" y="6491141"/>
            <a:ext cx="937566" cy="338554"/>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Digital Wallet</a:t>
            </a:r>
            <a:endParaRPr lang="en-GB" sz="800" dirty="0">
              <a:latin typeface="Arial" panose="020B0604020202020204" pitchFamily="34" charset="0"/>
              <a:cs typeface="Arial" panose="020B0604020202020204" pitchFamily="34" charset="0"/>
            </a:endParaRPr>
          </a:p>
        </p:txBody>
      </p:sp>
      <p:sp>
        <p:nvSpPr>
          <p:cNvPr id="188" name="TextBox 187"/>
          <p:cNvSpPr txBox="1"/>
          <p:nvPr/>
        </p:nvSpPr>
        <p:spPr>
          <a:xfrm>
            <a:off x="7010913" y="6440527"/>
            <a:ext cx="937566" cy="461665"/>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Other Payment Channels</a:t>
            </a:r>
            <a:endParaRPr lang="en-GB" sz="800" dirty="0">
              <a:latin typeface="Arial" panose="020B0604020202020204" pitchFamily="34" charset="0"/>
              <a:cs typeface="Arial" panose="020B0604020202020204" pitchFamily="34" charset="0"/>
            </a:endParaRPr>
          </a:p>
        </p:txBody>
      </p:sp>
      <p:sp>
        <p:nvSpPr>
          <p:cNvPr id="193" name="Isosceles Triangle 192"/>
          <p:cNvSpPr/>
          <p:nvPr/>
        </p:nvSpPr>
        <p:spPr>
          <a:xfrm>
            <a:off x="6698752" y="5259654"/>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94" name="Isosceles Triangle 193"/>
          <p:cNvSpPr/>
          <p:nvPr/>
        </p:nvSpPr>
        <p:spPr>
          <a:xfrm>
            <a:off x="7343094" y="5262373"/>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95" name="Isosceles Triangle 194"/>
          <p:cNvSpPr/>
          <p:nvPr/>
        </p:nvSpPr>
        <p:spPr>
          <a:xfrm>
            <a:off x="7890806" y="5249098"/>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cxnSp>
        <p:nvCxnSpPr>
          <p:cNvPr id="201" name="Elbow Connector 200"/>
          <p:cNvCxnSpPr>
            <a:stCxn id="50" idx="1"/>
            <a:endCxn id="95" idx="1"/>
          </p:cNvCxnSpPr>
          <p:nvPr/>
        </p:nvCxnSpPr>
        <p:spPr>
          <a:xfrm rot="10800000" flipH="1">
            <a:off x="5111936" y="4747454"/>
            <a:ext cx="467996" cy="1286202"/>
          </a:xfrm>
          <a:prstGeom prst="bentConnector3">
            <a:avLst>
              <a:gd name="adj1" fmla="val -85114"/>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3" name="Rechteck 23______"/>
          <p:cNvSpPr/>
          <p:nvPr>
            <p:custDataLst>
              <p:tags r:id="rId15"/>
            </p:custDataLst>
          </p:nvPr>
        </p:nvSpPr>
        <p:spPr>
          <a:xfrm>
            <a:off x="8916430" y="4894184"/>
            <a:ext cx="750509" cy="28448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04" name="Rechteck 36___"/>
          <p:cNvSpPr/>
          <p:nvPr>
            <p:custDataLst>
              <p:tags r:id="rId16"/>
            </p:custDataLst>
          </p:nvPr>
        </p:nvSpPr>
        <p:spPr>
          <a:xfrm>
            <a:off x="5222535" y="4103795"/>
            <a:ext cx="1092636" cy="412365"/>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Pre-Assessment</a:t>
            </a:r>
          </a:p>
        </p:txBody>
      </p:sp>
      <p:sp>
        <p:nvSpPr>
          <p:cNvPr id="205" name="Rechteck 23______"/>
          <p:cNvSpPr/>
          <p:nvPr>
            <p:custDataLst>
              <p:tags r:id="rId17"/>
            </p:custDataLst>
          </p:nvPr>
        </p:nvSpPr>
        <p:spPr>
          <a:xfrm>
            <a:off x="6219717" y="3930142"/>
            <a:ext cx="3208548" cy="285999"/>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Migration factory</a:t>
            </a:r>
          </a:p>
        </p:txBody>
      </p:sp>
      <p:sp>
        <p:nvSpPr>
          <p:cNvPr id="206" name="Rechteck 23______"/>
          <p:cNvSpPr/>
          <p:nvPr>
            <p:custDataLst>
              <p:tags r:id="rId18"/>
            </p:custDataLst>
          </p:nvPr>
        </p:nvSpPr>
        <p:spPr>
          <a:xfrm>
            <a:off x="8476612" y="3607007"/>
            <a:ext cx="2567209" cy="215318"/>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Hyper Care</a:t>
            </a:r>
          </a:p>
        </p:txBody>
      </p:sp>
      <p:sp>
        <p:nvSpPr>
          <p:cNvPr id="207" name="Rechteck 23______"/>
          <p:cNvSpPr/>
          <p:nvPr>
            <p:custDataLst>
              <p:tags r:id="rId19"/>
            </p:custDataLst>
          </p:nvPr>
        </p:nvSpPr>
        <p:spPr>
          <a:xfrm>
            <a:off x="5924285" y="3621592"/>
            <a:ext cx="2586643" cy="264568"/>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Sync with ABC Payment System of Other regions</a:t>
            </a:r>
          </a:p>
        </p:txBody>
      </p:sp>
      <p:sp>
        <p:nvSpPr>
          <p:cNvPr id="208" name="Rechteck 23______"/>
          <p:cNvSpPr/>
          <p:nvPr>
            <p:custDataLst>
              <p:tags r:id="rId20"/>
            </p:custDataLst>
          </p:nvPr>
        </p:nvSpPr>
        <p:spPr>
          <a:xfrm>
            <a:off x="8651044" y="4273589"/>
            <a:ext cx="2498123" cy="228351"/>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Monitor &amp; Hand-over</a:t>
            </a:r>
          </a:p>
        </p:txBody>
      </p:sp>
      <p:sp>
        <p:nvSpPr>
          <p:cNvPr id="209" name="Isosceles Triangle 208"/>
          <p:cNvSpPr/>
          <p:nvPr/>
        </p:nvSpPr>
        <p:spPr>
          <a:xfrm>
            <a:off x="7175389" y="4266076"/>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0" name="Isosceles Triangle 209"/>
          <p:cNvSpPr/>
          <p:nvPr/>
        </p:nvSpPr>
        <p:spPr>
          <a:xfrm>
            <a:off x="7819731" y="4268795"/>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1" name="Isosceles Triangle 210"/>
          <p:cNvSpPr/>
          <p:nvPr/>
        </p:nvSpPr>
        <p:spPr>
          <a:xfrm>
            <a:off x="8367443" y="4255520"/>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2" name="Rechteck 23______"/>
          <p:cNvSpPr/>
          <p:nvPr>
            <p:custDataLst>
              <p:tags r:id="rId21"/>
            </p:custDataLst>
          </p:nvPr>
        </p:nvSpPr>
        <p:spPr>
          <a:xfrm>
            <a:off x="9428265" y="3893294"/>
            <a:ext cx="750509" cy="28448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13" name="Rechteck 36___"/>
          <p:cNvSpPr/>
          <p:nvPr>
            <p:custDataLst>
              <p:tags r:id="rId22"/>
            </p:custDataLst>
          </p:nvPr>
        </p:nvSpPr>
        <p:spPr>
          <a:xfrm>
            <a:off x="5689948" y="3147253"/>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214" name="Rechteck 23______"/>
          <p:cNvSpPr/>
          <p:nvPr>
            <p:custDataLst>
              <p:tags r:id="rId23"/>
            </p:custDataLst>
          </p:nvPr>
        </p:nvSpPr>
        <p:spPr>
          <a:xfrm>
            <a:off x="6687130" y="2973600"/>
            <a:ext cx="3491644" cy="25580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215" name="Rechteck 23______"/>
          <p:cNvSpPr/>
          <p:nvPr>
            <p:custDataLst>
              <p:tags r:id="rId24"/>
            </p:custDataLst>
          </p:nvPr>
        </p:nvSpPr>
        <p:spPr>
          <a:xfrm>
            <a:off x="8944025" y="2650465"/>
            <a:ext cx="2552558" cy="18447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216" name="Rechteck 23______"/>
          <p:cNvSpPr/>
          <p:nvPr>
            <p:custDataLst>
              <p:tags r:id="rId25"/>
            </p:custDataLst>
          </p:nvPr>
        </p:nvSpPr>
        <p:spPr>
          <a:xfrm>
            <a:off x="6391698" y="2665050"/>
            <a:ext cx="2586643" cy="264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t>
            </a:r>
            <a:r>
              <a:rPr lang="en-US" sz="900" b="1" dirty="0" smtClean="0">
                <a:solidFill>
                  <a:srgbClr val="FFFFFF"/>
                </a:solidFill>
                <a:latin typeface="Bosch Office Sans"/>
                <a:cs typeface="Bosch Office Sans"/>
              </a:rPr>
              <a:t>ABC </a:t>
            </a:r>
            <a:r>
              <a:rPr lang="en-US" sz="900" b="1" dirty="0">
                <a:solidFill>
                  <a:srgbClr val="FFFFFF"/>
                </a:solidFill>
                <a:latin typeface="Bosch Office Sans"/>
                <a:cs typeface="Bosch Office Sans"/>
              </a:rPr>
              <a:t>Payment System </a:t>
            </a:r>
            <a:r>
              <a:rPr lang="en-US" sz="900" b="1" dirty="0" smtClean="0">
                <a:solidFill>
                  <a:srgbClr val="FFFFFF"/>
                </a:solidFill>
                <a:latin typeface="Bosch Office Sans"/>
                <a:cs typeface="Bosch Office Sans"/>
              </a:rPr>
              <a:t>of Other regions</a:t>
            </a:r>
            <a:endParaRPr lang="en-US" sz="900" b="1" dirty="0">
              <a:solidFill>
                <a:srgbClr val="FFFFFF"/>
              </a:solidFill>
              <a:latin typeface="Bosch Office Sans"/>
              <a:cs typeface="Bosch Office Sans"/>
            </a:endParaRPr>
          </a:p>
        </p:txBody>
      </p:sp>
      <p:sp>
        <p:nvSpPr>
          <p:cNvPr id="217" name="Rechteck 23______"/>
          <p:cNvSpPr/>
          <p:nvPr>
            <p:custDataLst>
              <p:tags r:id="rId26"/>
            </p:custDataLst>
          </p:nvPr>
        </p:nvSpPr>
        <p:spPr>
          <a:xfrm>
            <a:off x="9118457" y="3364637"/>
            <a:ext cx="2544119" cy="221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218" name="Isosceles Triangle 217"/>
          <p:cNvSpPr/>
          <p:nvPr/>
        </p:nvSpPr>
        <p:spPr>
          <a:xfrm>
            <a:off x="7642802" y="3309534"/>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19" name="Isosceles Triangle 218"/>
          <p:cNvSpPr/>
          <p:nvPr/>
        </p:nvSpPr>
        <p:spPr>
          <a:xfrm>
            <a:off x="8287144" y="3312253"/>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20" name="Isosceles Triangle 219"/>
          <p:cNvSpPr/>
          <p:nvPr/>
        </p:nvSpPr>
        <p:spPr>
          <a:xfrm>
            <a:off x="8834856" y="3298978"/>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21" name="Rechteck 23______"/>
          <p:cNvSpPr/>
          <p:nvPr>
            <p:custDataLst>
              <p:tags r:id="rId27"/>
            </p:custDataLst>
          </p:nvPr>
        </p:nvSpPr>
        <p:spPr>
          <a:xfrm>
            <a:off x="10202968" y="2953692"/>
            <a:ext cx="750509" cy="28448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27" name="Rechteck 23______"/>
          <p:cNvSpPr/>
          <p:nvPr>
            <p:custDataLst>
              <p:tags r:id="rId28"/>
            </p:custDataLst>
          </p:nvPr>
        </p:nvSpPr>
        <p:spPr>
          <a:xfrm>
            <a:off x="8609413" y="5897806"/>
            <a:ext cx="1057526" cy="490001"/>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b="1" dirty="0" smtClean="0">
                <a:solidFill>
                  <a:srgbClr val="FFFFFF"/>
                </a:solidFill>
                <a:latin typeface="Arial" panose="020B0604020202020204" pitchFamily="34" charset="0"/>
                <a:cs typeface="Arial" panose="020B0604020202020204" pitchFamily="34" charset="0"/>
              </a:rPr>
              <a:t>Integrate Fraud management</a:t>
            </a:r>
            <a:endParaRPr kumimoji="0" lang="en-US" sz="7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228" name="Rechteck 23______"/>
          <p:cNvSpPr/>
          <p:nvPr>
            <p:custDataLst>
              <p:tags r:id="rId29"/>
            </p:custDataLst>
          </p:nvPr>
        </p:nvSpPr>
        <p:spPr>
          <a:xfrm>
            <a:off x="10027389" y="3843126"/>
            <a:ext cx="1121779" cy="40236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Fraud management &amp; Reporting</a:t>
            </a:r>
          </a:p>
        </p:txBody>
      </p:sp>
      <p:sp>
        <p:nvSpPr>
          <p:cNvPr id="230" name="Rechteck 23______"/>
          <p:cNvSpPr/>
          <p:nvPr>
            <p:custDataLst>
              <p:tags r:id="rId30"/>
            </p:custDataLst>
          </p:nvPr>
        </p:nvSpPr>
        <p:spPr>
          <a:xfrm>
            <a:off x="9583294" y="4859121"/>
            <a:ext cx="1121779" cy="40236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Fraud management &amp; Reporting</a:t>
            </a:r>
          </a:p>
        </p:txBody>
      </p:sp>
      <p:sp>
        <p:nvSpPr>
          <p:cNvPr id="231" name="Rechteck 23______"/>
          <p:cNvSpPr/>
          <p:nvPr>
            <p:custDataLst>
              <p:tags r:id="rId31"/>
            </p:custDataLst>
          </p:nvPr>
        </p:nvSpPr>
        <p:spPr>
          <a:xfrm>
            <a:off x="10740985" y="2855737"/>
            <a:ext cx="921592" cy="475566"/>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Bosch Office Sans"/>
                <a:cs typeface="Bosch Office Sans"/>
              </a:rPr>
              <a:t>Fraud management &amp; Reporting</a:t>
            </a:r>
          </a:p>
        </p:txBody>
      </p:sp>
      <p:cxnSp>
        <p:nvCxnSpPr>
          <p:cNvPr id="240" name="Elbow Connector 239"/>
          <p:cNvCxnSpPr>
            <a:stCxn id="88" idx="3"/>
          </p:cNvCxnSpPr>
          <p:nvPr/>
        </p:nvCxnSpPr>
        <p:spPr>
          <a:xfrm flipH="1" flipV="1">
            <a:off x="9149363" y="5655076"/>
            <a:ext cx="517576" cy="958165"/>
          </a:xfrm>
          <a:prstGeom prst="bentConnector4">
            <a:avLst>
              <a:gd name="adj1" fmla="val -44167"/>
              <a:gd name="adj2" fmla="val 851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97" idx="3"/>
          </p:cNvCxnSpPr>
          <p:nvPr/>
        </p:nvCxnSpPr>
        <p:spPr>
          <a:xfrm flipH="1" flipV="1">
            <a:off x="10178774" y="4658746"/>
            <a:ext cx="475148" cy="749075"/>
          </a:xfrm>
          <a:prstGeom prst="bentConnector4">
            <a:avLst>
              <a:gd name="adj1" fmla="val -48111"/>
              <a:gd name="adj2" fmla="val 82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endCxn id="206" idx="3"/>
          </p:cNvCxnSpPr>
          <p:nvPr/>
        </p:nvCxnSpPr>
        <p:spPr>
          <a:xfrm rot="16200000" flipV="1">
            <a:off x="10738575" y="4019912"/>
            <a:ext cx="715838" cy="105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Elbow Connector 247"/>
          <p:cNvCxnSpPr/>
          <p:nvPr/>
        </p:nvCxnSpPr>
        <p:spPr>
          <a:xfrm rot="16200000" flipV="1">
            <a:off x="11229787" y="2931847"/>
            <a:ext cx="699587" cy="165993"/>
          </a:xfrm>
          <a:prstGeom prst="bentConnector3">
            <a:avLst>
              <a:gd name="adj1" fmla="val 69035"/>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Schedule Plan</a:t>
            </a:r>
            <a:endParaRPr lang="en-GB" sz="2900" dirty="0">
              <a:latin typeface="Algerian" panose="04020705040A02060702" pitchFamily="82" charset="0"/>
              <a:cs typeface="Arial" panose="020B0604020202020204" pitchFamily="34" charset="0"/>
            </a:endParaRPr>
          </a:p>
        </p:txBody>
      </p:sp>
      <p:pic>
        <p:nvPicPr>
          <p:cNvPr id="64" name="Picture 63"/>
          <p:cNvPicPr>
            <a:picLocks noChangeAspect="1"/>
          </p:cNvPicPr>
          <p:nvPr/>
        </p:nvPicPr>
        <p:blipFill>
          <a:blip r:embed="rId49">
            <a:clrChange>
              <a:clrFrom>
                <a:srgbClr val="FFFFFF"/>
              </a:clrFrom>
              <a:clrTo>
                <a:srgbClr val="FFFFFF">
                  <a:alpha val="0"/>
                </a:srgbClr>
              </a:clrTo>
            </a:clrChange>
          </a:blip>
          <a:stretch>
            <a:fillRect/>
          </a:stretch>
        </p:blipFill>
        <p:spPr>
          <a:xfrm flipH="1">
            <a:off x="4762087" y="4894184"/>
            <a:ext cx="232396" cy="232396"/>
          </a:xfrm>
          <a:prstGeom prst="rect">
            <a:avLst/>
          </a:prstGeom>
        </p:spPr>
      </p:pic>
    </p:spTree>
    <p:extLst>
      <p:ext uri="{BB962C8B-B14F-4D97-AF65-F5344CB8AC3E}">
        <p14:creationId xmlns:p14="http://schemas.microsoft.com/office/powerpoint/2010/main" val="337881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45A33D1-5BB5-4AF6-B90A-56B9AC7780EA}"/>
              </a:ext>
            </a:extLst>
          </p:cNvPr>
          <p:cNvGrpSpPr/>
          <p:nvPr/>
        </p:nvGrpSpPr>
        <p:grpSpPr>
          <a:xfrm>
            <a:off x="1097518" y="1616121"/>
            <a:ext cx="10899843" cy="4585307"/>
            <a:chOff x="1035050" y="1848976"/>
            <a:chExt cx="10393216" cy="3291259"/>
          </a:xfrm>
        </p:grpSpPr>
        <p:sp>
          <p:nvSpPr>
            <p:cNvPr id="5" name="Arc 4">
              <a:extLst>
                <a:ext uri="{FF2B5EF4-FFF2-40B4-BE49-F238E27FC236}">
                  <a16:creationId xmlns:a16="http://schemas.microsoft.com/office/drawing/2014/main" id="{4F34F4C9-98E6-4E4E-9D02-81B9631A28F6}"/>
                </a:ext>
              </a:extLst>
            </p:cNvPr>
            <p:cNvSpPr/>
            <p:nvPr/>
          </p:nvSpPr>
          <p:spPr>
            <a:xfrm>
              <a:off x="7302105" y="1848976"/>
              <a:ext cx="1591809" cy="1645629"/>
            </a:xfrm>
            <a:prstGeom prst="arc">
              <a:avLst>
                <a:gd name="adj1" fmla="val 16211550"/>
                <a:gd name="adj2" fmla="val 5391112"/>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AECFD66D-87CC-438E-9835-D936A8160F01}"/>
                </a:ext>
              </a:extLst>
            </p:cNvPr>
            <p:cNvSpPr/>
            <p:nvPr/>
          </p:nvSpPr>
          <p:spPr>
            <a:xfrm rot="10800000">
              <a:off x="3736840" y="3494605"/>
              <a:ext cx="1591809" cy="1645629"/>
            </a:xfrm>
            <a:prstGeom prst="arc">
              <a:avLst>
                <a:gd name="adj1" fmla="val 16211550"/>
                <a:gd name="adj2" fmla="val 5391112"/>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95C7CE-47CD-4AF0-B8A8-53D851134D88}"/>
                </a:ext>
              </a:extLst>
            </p:cNvPr>
            <p:cNvCxnSpPr>
              <a:cxnSpLocks/>
              <a:stCxn id="6" idx="2"/>
              <a:endCxn id="5" idx="2"/>
            </p:cNvCxnSpPr>
            <p:nvPr/>
          </p:nvCxnSpPr>
          <p:spPr>
            <a:xfrm flipV="1">
              <a:off x="4530617" y="3494602"/>
              <a:ext cx="3569520" cy="6"/>
            </a:xfrm>
            <a:prstGeom prst="line">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03E78B-C753-4178-AC44-B7ADE77C8C64}"/>
                </a:ext>
              </a:extLst>
            </p:cNvPr>
            <p:cNvCxnSpPr>
              <a:cxnSpLocks/>
            </p:cNvCxnSpPr>
            <p:nvPr/>
          </p:nvCxnSpPr>
          <p:spPr>
            <a:xfrm>
              <a:off x="1035050" y="1848976"/>
              <a:ext cx="7119422" cy="0"/>
            </a:xfrm>
            <a:prstGeom prst="line">
              <a:avLst/>
            </a:prstGeom>
            <a:ln w="19050" cap="rnd">
              <a:solidFill>
                <a:schemeClr val="bg2">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0D61A3-290B-4CB6-9BC2-D259A33758B5}"/>
                </a:ext>
              </a:extLst>
            </p:cNvPr>
            <p:cNvCxnSpPr>
              <a:cxnSpLocks/>
            </p:cNvCxnSpPr>
            <p:nvPr/>
          </p:nvCxnSpPr>
          <p:spPr>
            <a:xfrm>
              <a:off x="4529980" y="5140235"/>
              <a:ext cx="6898286" cy="0"/>
            </a:xfrm>
            <a:prstGeom prst="line">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33A0909-E136-483B-9DC0-C612176A9788}"/>
              </a:ext>
            </a:extLst>
          </p:cNvPr>
          <p:cNvGrpSpPr/>
          <p:nvPr/>
        </p:nvGrpSpPr>
        <p:grpSpPr>
          <a:xfrm>
            <a:off x="1608662" y="1142536"/>
            <a:ext cx="948085" cy="752954"/>
            <a:chOff x="275149" y="1136124"/>
            <a:chExt cx="1444752" cy="1444752"/>
          </a:xfrm>
        </p:grpSpPr>
        <p:sp>
          <p:nvSpPr>
            <p:cNvPr id="11" name="Oval 10">
              <a:extLst>
                <a:ext uri="{FF2B5EF4-FFF2-40B4-BE49-F238E27FC236}">
                  <a16:creationId xmlns:a16="http://schemas.microsoft.com/office/drawing/2014/main" id="{BE9EF47B-8AD3-4496-A870-B20B556DDD55}"/>
                </a:ext>
              </a:extLst>
            </p:cNvPr>
            <p:cNvSpPr/>
            <p:nvPr/>
          </p:nvSpPr>
          <p:spPr>
            <a:xfrm>
              <a:off x="275149"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19C1FB-2396-458B-AD0C-80F39ACC433F}"/>
                </a:ext>
              </a:extLst>
            </p:cNvPr>
            <p:cNvGrpSpPr/>
            <p:nvPr/>
          </p:nvGrpSpPr>
          <p:grpSpPr>
            <a:xfrm>
              <a:off x="275414" y="1136124"/>
              <a:ext cx="1444222" cy="1235199"/>
              <a:chOff x="630513" y="1138061"/>
              <a:chExt cx="1444222" cy="1235199"/>
            </a:xfrm>
          </p:grpSpPr>
          <p:sp>
            <p:nvSpPr>
              <p:cNvPr id="13" name="Freeform: Shape 77">
                <a:extLst>
                  <a:ext uri="{FF2B5EF4-FFF2-40B4-BE49-F238E27FC236}">
                    <a16:creationId xmlns:a16="http://schemas.microsoft.com/office/drawing/2014/main" id="{7D415299-AB3E-4AF7-B1A1-0EEE5901E0E8}"/>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185FC8A5-5AC3-4328-9730-35D111C175C9}"/>
                  </a:ext>
                </a:extLst>
              </p:cNvPr>
              <p:cNvGrpSpPr/>
              <p:nvPr/>
            </p:nvGrpSpPr>
            <p:grpSpPr>
              <a:xfrm>
                <a:off x="843576" y="1355164"/>
                <a:ext cx="1018096" cy="1018096"/>
                <a:chOff x="840089" y="1339923"/>
                <a:chExt cx="1018096" cy="1018096"/>
              </a:xfrm>
            </p:grpSpPr>
            <p:sp>
              <p:nvSpPr>
                <p:cNvPr id="15" name="Oval 14">
                  <a:extLst>
                    <a:ext uri="{FF2B5EF4-FFF2-40B4-BE49-F238E27FC236}">
                      <a16:creationId xmlns:a16="http://schemas.microsoft.com/office/drawing/2014/main" id="{69F5F025-296B-4EA2-B7C8-485A0F732C25}"/>
                    </a:ext>
                  </a:extLst>
                </p:cNvPr>
                <p:cNvSpPr/>
                <p:nvPr/>
              </p:nvSpPr>
              <p:spPr>
                <a:xfrm>
                  <a:off x="943340" y="143345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ircle: Hollow 80">
                  <a:extLst>
                    <a:ext uri="{FF2B5EF4-FFF2-40B4-BE49-F238E27FC236}">
                      <a16:creationId xmlns:a16="http://schemas.microsoft.com/office/drawing/2014/main" id="{B815C391-D8F7-4D31-888D-18FCCC66240C}"/>
                    </a:ext>
                  </a:extLst>
                </p:cNvPr>
                <p:cNvSpPr/>
                <p:nvPr/>
              </p:nvSpPr>
              <p:spPr>
                <a:xfrm>
                  <a:off x="840089" y="1339923"/>
                  <a:ext cx="1018095" cy="1018095"/>
                </a:xfrm>
                <a:prstGeom prst="donut">
                  <a:avLst>
                    <a:gd name="adj" fmla="val 13102"/>
                  </a:avLst>
                </a:prstGeom>
                <a:solidFill>
                  <a:schemeClr val="accent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Freeform: Shape 81">
                  <a:extLst>
                    <a:ext uri="{FF2B5EF4-FFF2-40B4-BE49-F238E27FC236}">
                      <a16:creationId xmlns:a16="http://schemas.microsoft.com/office/drawing/2014/main" id="{B54E6257-5A30-4B38-B6B4-B02BA0850A34}"/>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0" name="Group 29">
            <a:extLst>
              <a:ext uri="{FF2B5EF4-FFF2-40B4-BE49-F238E27FC236}">
                <a16:creationId xmlns:a16="http://schemas.microsoft.com/office/drawing/2014/main" id="{10D4E194-2640-4BE4-9E66-DFA40802CE5C}"/>
              </a:ext>
            </a:extLst>
          </p:cNvPr>
          <p:cNvGrpSpPr/>
          <p:nvPr/>
        </p:nvGrpSpPr>
        <p:grpSpPr>
          <a:xfrm>
            <a:off x="7343261" y="1190804"/>
            <a:ext cx="992344" cy="824237"/>
            <a:chOff x="5604293" y="1136124"/>
            <a:chExt cx="1444752" cy="1444752"/>
          </a:xfrm>
        </p:grpSpPr>
        <p:sp>
          <p:nvSpPr>
            <p:cNvPr id="31" name="Oval 30">
              <a:extLst>
                <a:ext uri="{FF2B5EF4-FFF2-40B4-BE49-F238E27FC236}">
                  <a16:creationId xmlns:a16="http://schemas.microsoft.com/office/drawing/2014/main" id="{5D10B1AC-F716-4271-A50C-466EED57008A}"/>
                </a:ext>
              </a:extLst>
            </p:cNvPr>
            <p:cNvSpPr/>
            <p:nvPr/>
          </p:nvSpPr>
          <p:spPr>
            <a:xfrm>
              <a:off x="5604293"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E3976E-5B19-413E-A5CF-EB7987B98030}"/>
                </a:ext>
              </a:extLst>
            </p:cNvPr>
            <p:cNvGrpSpPr/>
            <p:nvPr/>
          </p:nvGrpSpPr>
          <p:grpSpPr>
            <a:xfrm>
              <a:off x="5604558" y="1136124"/>
              <a:ext cx="1444222" cy="1235199"/>
              <a:chOff x="630513" y="1138061"/>
              <a:chExt cx="1444222" cy="1235199"/>
            </a:xfrm>
          </p:grpSpPr>
          <p:sp>
            <p:nvSpPr>
              <p:cNvPr id="33" name="Freeform: Shape 151">
                <a:extLst>
                  <a:ext uri="{FF2B5EF4-FFF2-40B4-BE49-F238E27FC236}">
                    <a16:creationId xmlns:a16="http://schemas.microsoft.com/office/drawing/2014/main" id="{B6B88A81-B980-4E7F-B0AF-31ADA6F2374A}"/>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4" name="Group 33">
                <a:extLst>
                  <a:ext uri="{FF2B5EF4-FFF2-40B4-BE49-F238E27FC236}">
                    <a16:creationId xmlns:a16="http://schemas.microsoft.com/office/drawing/2014/main" id="{118BB3DC-E268-42CC-9E9B-DA76E20E7166}"/>
                  </a:ext>
                </a:extLst>
              </p:cNvPr>
              <p:cNvGrpSpPr/>
              <p:nvPr/>
            </p:nvGrpSpPr>
            <p:grpSpPr>
              <a:xfrm>
                <a:off x="843576" y="1355164"/>
                <a:ext cx="1018096" cy="1018096"/>
                <a:chOff x="840089" y="1339923"/>
                <a:chExt cx="1018096" cy="1018096"/>
              </a:xfrm>
            </p:grpSpPr>
            <p:sp>
              <p:nvSpPr>
                <p:cNvPr id="36" name="Circle: Hollow 154">
                  <a:extLst>
                    <a:ext uri="{FF2B5EF4-FFF2-40B4-BE49-F238E27FC236}">
                      <a16:creationId xmlns:a16="http://schemas.microsoft.com/office/drawing/2014/main" id="{E09F8881-78C4-4EF5-B56D-1320BD3332CE}"/>
                    </a:ext>
                  </a:extLst>
                </p:cNvPr>
                <p:cNvSpPr/>
                <p:nvPr/>
              </p:nvSpPr>
              <p:spPr>
                <a:xfrm>
                  <a:off x="840089" y="1339923"/>
                  <a:ext cx="1018095" cy="1018095"/>
                </a:xfrm>
                <a:prstGeom prst="donut">
                  <a:avLst>
                    <a:gd name="adj" fmla="val 13102"/>
                  </a:avLst>
                </a:prstGeom>
                <a:solidFill>
                  <a:schemeClr val="accent3"/>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Freeform: Shape 155">
                  <a:extLst>
                    <a:ext uri="{FF2B5EF4-FFF2-40B4-BE49-F238E27FC236}">
                      <a16:creationId xmlns:a16="http://schemas.microsoft.com/office/drawing/2014/main" id="{071D8A76-E3BB-4090-89C9-7DBD09057DB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8" name="Group 37">
            <a:extLst>
              <a:ext uri="{FF2B5EF4-FFF2-40B4-BE49-F238E27FC236}">
                <a16:creationId xmlns:a16="http://schemas.microsoft.com/office/drawing/2014/main" id="{C457ADFF-3403-49CA-9135-3640FBF20F8B}"/>
              </a:ext>
            </a:extLst>
          </p:cNvPr>
          <p:cNvGrpSpPr/>
          <p:nvPr/>
        </p:nvGrpSpPr>
        <p:grpSpPr>
          <a:xfrm>
            <a:off x="4984672" y="6025287"/>
            <a:ext cx="279954" cy="271856"/>
            <a:chOff x="4547265" y="2781751"/>
            <a:chExt cx="1444752" cy="1444752"/>
          </a:xfrm>
        </p:grpSpPr>
        <p:sp>
          <p:nvSpPr>
            <p:cNvPr id="39" name="Oval 38">
              <a:extLst>
                <a:ext uri="{FF2B5EF4-FFF2-40B4-BE49-F238E27FC236}">
                  <a16:creationId xmlns:a16="http://schemas.microsoft.com/office/drawing/2014/main" id="{2E5A9CD0-13BB-46BD-8B01-51330E417D2E}"/>
                </a:ext>
              </a:extLst>
            </p:cNvPr>
            <p:cNvSpPr/>
            <p:nvPr/>
          </p:nvSpPr>
          <p:spPr>
            <a:xfrm>
              <a:off x="4547265"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9DE69D9-998E-4402-99F0-C041C6241349}"/>
                </a:ext>
              </a:extLst>
            </p:cNvPr>
            <p:cNvGrpSpPr/>
            <p:nvPr/>
          </p:nvGrpSpPr>
          <p:grpSpPr>
            <a:xfrm>
              <a:off x="4547530" y="2781751"/>
              <a:ext cx="1444222" cy="1235199"/>
              <a:chOff x="630513" y="1138061"/>
              <a:chExt cx="1444222" cy="1235199"/>
            </a:xfrm>
          </p:grpSpPr>
          <p:sp>
            <p:nvSpPr>
              <p:cNvPr id="41" name="Freeform: Shape 162">
                <a:extLst>
                  <a:ext uri="{FF2B5EF4-FFF2-40B4-BE49-F238E27FC236}">
                    <a16:creationId xmlns:a16="http://schemas.microsoft.com/office/drawing/2014/main" id="{7CBE5ED1-70EF-414F-B60E-03296F695FF7}"/>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99B47EFC-9011-4E74-A64A-F8BC2A6A3271}"/>
                  </a:ext>
                </a:extLst>
              </p:cNvPr>
              <p:cNvGrpSpPr/>
              <p:nvPr/>
            </p:nvGrpSpPr>
            <p:grpSpPr>
              <a:xfrm>
                <a:off x="843576" y="1355164"/>
                <a:ext cx="1018096" cy="1018096"/>
                <a:chOff x="840089" y="1339923"/>
                <a:chExt cx="1018096" cy="1018096"/>
              </a:xfrm>
            </p:grpSpPr>
            <p:sp>
              <p:nvSpPr>
                <p:cNvPr id="43" name="Oval 42">
                  <a:extLst>
                    <a:ext uri="{FF2B5EF4-FFF2-40B4-BE49-F238E27FC236}">
                      <a16:creationId xmlns:a16="http://schemas.microsoft.com/office/drawing/2014/main" id="{4AD16D34-D201-4ED9-886D-EBA11416E362}"/>
                    </a:ext>
                  </a:extLst>
                </p:cNvPr>
                <p:cNvSpPr/>
                <p:nvPr/>
              </p:nvSpPr>
              <p:spPr>
                <a:xfrm>
                  <a:off x="939127" y="142857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165">
                  <a:extLst>
                    <a:ext uri="{FF2B5EF4-FFF2-40B4-BE49-F238E27FC236}">
                      <a16:creationId xmlns:a16="http://schemas.microsoft.com/office/drawing/2014/main" id="{10BADA3F-2D78-4142-9177-E3978B4780AE}"/>
                    </a:ext>
                  </a:extLst>
                </p:cNvPr>
                <p:cNvSpPr/>
                <p:nvPr/>
              </p:nvSpPr>
              <p:spPr>
                <a:xfrm>
                  <a:off x="840089" y="1339923"/>
                  <a:ext cx="1018095" cy="1018095"/>
                </a:xfrm>
                <a:prstGeom prst="donut">
                  <a:avLst>
                    <a:gd name="adj" fmla="val 13102"/>
                  </a:avLst>
                </a:prstGeom>
                <a:solidFill>
                  <a:schemeClr val="accent4"/>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Freeform: Shape 166">
                  <a:extLst>
                    <a:ext uri="{FF2B5EF4-FFF2-40B4-BE49-F238E27FC236}">
                      <a16:creationId xmlns:a16="http://schemas.microsoft.com/office/drawing/2014/main" id="{93974C0C-AD0E-41C1-9820-489FB879C71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46" name="Group 45">
            <a:extLst>
              <a:ext uri="{FF2B5EF4-FFF2-40B4-BE49-F238E27FC236}">
                <a16:creationId xmlns:a16="http://schemas.microsoft.com/office/drawing/2014/main" id="{F733BA8D-D580-4FEC-9B8A-F64F1398EB59}"/>
              </a:ext>
            </a:extLst>
          </p:cNvPr>
          <p:cNvGrpSpPr/>
          <p:nvPr/>
        </p:nvGrpSpPr>
        <p:grpSpPr>
          <a:xfrm>
            <a:off x="7408575" y="3717398"/>
            <a:ext cx="926848" cy="807584"/>
            <a:chOff x="6661321" y="2781751"/>
            <a:chExt cx="1444752" cy="1444752"/>
          </a:xfrm>
        </p:grpSpPr>
        <p:sp>
          <p:nvSpPr>
            <p:cNvPr id="47" name="Oval 46">
              <a:extLst>
                <a:ext uri="{FF2B5EF4-FFF2-40B4-BE49-F238E27FC236}">
                  <a16:creationId xmlns:a16="http://schemas.microsoft.com/office/drawing/2014/main" id="{B004B297-08EC-4A7F-83C4-1B241D2B60F6}"/>
                </a:ext>
              </a:extLst>
            </p:cNvPr>
            <p:cNvSpPr/>
            <p:nvPr/>
          </p:nvSpPr>
          <p:spPr>
            <a:xfrm>
              <a:off x="6661321"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628B435-21A6-498D-9A1E-CDD79AC43DD8}"/>
                </a:ext>
              </a:extLst>
            </p:cNvPr>
            <p:cNvGrpSpPr/>
            <p:nvPr/>
          </p:nvGrpSpPr>
          <p:grpSpPr>
            <a:xfrm>
              <a:off x="6661586" y="2781751"/>
              <a:ext cx="1444222" cy="1235199"/>
              <a:chOff x="630513" y="1138061"/>
              <a:chExt cx="1444222" cy="1235199"/>
            </a:xfrm>
          </p:grpSpPr>
          <p:sp>
            <p:nvSpPr>
              <p:cNvPr id="49" name="Freeform: Shape 173">
                <a:extLst>
                  <a:ext uri="{FF2B5EF4-FFF2-40B4-BE49-F238E27FC236}">
                    <a16:creationId xmlns:a16="http://schemas.microsoft.com/office/drawing/2014/main" id="{54125352-D143-4CF6-A073-7A398D8F674B}"/>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0" name="Group 49">
                <a:extLst>
                  <a:ext uri="{FF2B5EF4-FFF2-40B4-BE49-F238E27FC236}">
                    <a16:creationId xmlns:a16="http://schemas.microsoft.com/office/drawing/2014/main" id="{232CD509-2FA6-46F9-95A3-37C91A304F3D}"/>
                  </a:ext>
                </a:extLst>
              </p:cNvPr>
              <p:cNvGrpSpPr/>
              <p:nvPr/>
            </p:nvGrpSpPr>
            <p:grpSpPr>
              <a:xfrm>
                <a:off x="843576" y="1355164"/>
                <a:ext cx="1018096" cy="1018096"/>
                <a:chOff x="840089" y="1339923"/>
                <a:chExt cx="1018096" cy="1018096"/>
              </a:xfrm>
            </p:grpSpPr>
            <p:sp>
              <p:nvSpPr>
                <p:cNvPr id="51" name="Oval 50">
                  <a:extLst>
                    <a:ext uri="{FF2B5EF4-FFF2-40B4-BE49-F238E27FC236}">
                      <a16:creationId xmlns:a16="http://schemas.microsoft.com/office/drawing/2014/main" id="{FD28BFA4-9E9F-4865-9ACA-4C873F1B5863}"/>
                    </a:ext>
                  </a:extLst>
                </p:cNvPr>
                <p:cNvSpPr/>
                <p:nvPr/>
              </p:nvSpPr>
              <p:spPr>
                <a:xfrm>
                  <a:off x="943340" y="1435730"/>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ircle: Hollow 176">
                  <a:extLst>
                    <a:ext uri="{FF2B5EF4-FFF2-40B4-BE49-F238E27FC236}">
                      <a16:creationId xmlns:a16="http://schemas.microsoft.com/office/drawing/2014/main" id="{183FF4CD-4766-42CA-A4E4-EF0B36A11BFC}"/>
                    </a:ext>
                  </a:extLst>
                </p:cNvPr>
                <p:cNvSpPr/>
                <p:nvPr/>
              </p:nvSpPr>
              <p:spPr>
                <a:xfrm>
                  <a:off x="840089" y="1339923"/>
                  <a:ext cx="1018095" cy="1018095"/>
                </a:xfrm>
                <a:prstGeom prst="donut">
                  <a:avLst>
                    <a:gd name="adj" fmla="val 13102"/>
                  </a:avLst>
                </a:prstGeom>
                <a:solidFill>
                  <a:schemeClr val="accent5"/>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Freeform: Shape 177">
                  <a:extLst>
                    <a:ext uri="{FF2B5EF4-FFF2-40B4-BE49-F238E27FC236}">
                      <a16:creationId xmlns:a16="http://schemas.microsoft.com/office/drawing/2014/main" id="{57CBBE3D-B9CF-4BF5-B1C4-C505F7BA7F65}"/>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2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54" name="Group 53">
            <a:extLst>
              <a:ext uri="{FF2B5EF4-FFF2-40B4-BE49-F238E27FC236}">
                <a16:creationId xmlns:a16="http://schemas.microsoft.com/office/drawing/2014/main" id="{DD1BA445-CC20-4EDE-8206-212701B3EAEE}"/>
              </a:ext>
            </a:extLst>
          </p:cNvPr>
          <p:cNvGrpSpPr/>
          <p:nvPr/>
        </p:nvGrpSpPr>
        <p:grpSpPr>
          <a:xfrm>
            <a:off x="11189738" y="5649564"/>
            <a:ext cx="947535" cy="753720"/>
            <a:chOff x="5604293" y="4427111"/>
            <a:chExt cx="1444752" cy="1444752"/>
          </a:xfrm>
        </p:grpSpPr>
        <p:sp>
          <p:nvSpPr>
            <p:cNvPr id="55" name="Oval 54">
              <a:extLst>
                <a:ext uri="{FF2B5EF4-FFF2-40B4-BE49-F238E27FC236}">
                  <a16:creationId xmlns:a16="http://schemas.microsoft.com/office/drawing/2014/main" id="{B5104A96-90C4-445F-B823-33C1D825AF2F}"/>
                </a:ext>
              </a:extLst>
            </p:cNvPr>
            <p:cNvSpPr/>
            <p:nvPr/>
          </p:nvSpPr>
          <p:spPr>
            <a:xfrm>
              <a:off x="5604293" y="442711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E947D487-2F04-4B06-BBA3-6E1A1A4AE636}"/>
                </a:ext>
              </a:extLst>
            </p:cNvPr>
            <p:cNvGrpSpPr/>
            <p:nvPr/>
          </p:nvGrpSpPr>
          <p:grpSpPr>
            <a:xfrm>
              <a:off x="5604558" y="4427111"/>
              <a:ext cx="1444222" cy="1235199"/>
              <a:chOff x="630513" y="1138061"/>
              <a:chExt cx="1444222" cy="1235199"/>
            </a:xfrm>
          </p:grpSpPr>
          <p:sp>
            <p:nvSpPr>
              <p:cNvPr id="57" name="Freeform: Shape 184">
                <a:extLst>
                  <a:ext uri="{FF2B5EF4-FFF2-40B4-BE49-F238E27FC236}">
                    <a16:creationId xmlns:a16="http://schemas.microsoft.com/office/drawing/2014/main" id="{1089B341-6DEF-4823-85A3-D48AD827AE89}"/>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6B34FA72-4D7D-43B6-B5AA-319ED92AE711}"/>
                  </a:ext>
                </a:extLst>
              </p:cNvPr>
              <p:cNvGrpSpPr/>
              <p:nvPr/>
            </p:nvGrpSpPr>
            <p:grpSpPr>
              <a:xfrm>
                <a:off x="843576" y="1355164"/>
                <a:ext cx="1018096" cy="1018096"/>
                <a:chOff x="840089" y="1339923"/>
                <a:chExt cx="1018096" cy="1018096"/>
              </a:xfrm>
            </p:grpSpPr>
            <p:sp>
              <p:nvSpPr>
                <p:cNvPr id="60" name="Circle: Hollow 187">
                  <a:extLst>
                    <a:ext uri="{FF2B5EF4-FFF2-40B4-BE49-F238E27FC236}">
                      <a16:creationId xmlns:a16="http://schemas.microsoft.com/office/drawing/2014/main" id="{E192BD83-1BB1-401C-ACDE-A0E3E7F47E37}"/>
                    </a:ext>
                  </a:extLst>
                </p:cNvPr>
                <p:cNvSpPr/>
                <p:nvPr/>
              </p:nvSpPr>
              <p:spPr>
                <a:xfrm>
                  <a:off x="840089" y="1339923"/>
                  <a:ext cx="1018095" cy="1018095"/>
                </a:xfrm>
                <a:prstGeom prst="donut">
                  <a:avLst>
                    <a:gd name="adj" fmla="val 13102"/>
                  </a:avLst>
                </a:prstGeom>
                <a:solidFill>
                  <a:schemeClr val="accent6"/>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Freeform: Shape 188">
                  <a:extLst>
                    <a:ext uri="{FF2B5EF4-FFF2-40B4-BE49-F238E27FC236}">
                      <a16:creationId xmlns:a16="http://schemas.microsoft.com/office/drawing/2014/main" id="{718E4E93-581F-43A6-BB3D-9231A03C6CD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62" name="Group 61">
            <a:extLst>
              <a:ext uri="{FF2B5EF4-FFF2-40B4-BE49-F238E27FC236}">
                <a16:creationId xmlns:a16="http://schemas.microsoft.com/office/drawing/2014/main" id="{8323FD0D-27B0-4E14-A06A-EF0770F2091C}"/>
              </a:ext>
            </a:extLst>
          </p:cNvPr>
          <p:cNvGrpSpPr/>
          <p:nvPr/>
        </p:nvGrpSpPr>
        <p:grpSpPr>
          <a:xfrm>
            <a:off x="8047480" y="5794082"/>
            <a:ext cx="816454" cy="712554"/>
            <a:chOff x="8881601" y="4427383"/>
            <a:chExt cx="1444752" cy="1444752"/>
          </a:xfrm>
        </p:grpSpPr>
        <p:sp>
          <p:nvSpPr>
            <p:cNvPr id="63" name="Oval 62">
              <a:extLst>
                <a:ext uri="{FF2B5EF4-FFF2-40B4-BE49-F238E27FC236}">
                  <a16:creationId xmlns:a16="http://schemas.microsoft.com/office/drawing/2014/main" id="{95EA4DE7-1824-4280-894A-9969A039D4DC}"/>
                </a:ext>
              </a:extLst>
            </p:cNvPr>
            <p:cNvSpPr/>
            <p:nvPr/>
          </p:nvSpPr>
          <p:spPr>
            <a:xfrm>
              <a:off x="8881601" y="4427383"/>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2E24522-CBB4-4C74-94D6-8C62DA10279B}"/>
                </a:ext>
              </a:extLst>
            </p:cNvPr>
            <p:cNvGrpSpPr/>
            <p:nvPr/>
          </p:nvGrpSpPr>
          <p:grpSpPr>
            <a:xfrm>
              <a:off x="8881866" y="4427383"/>
              <a:ext cx="1444222" cy="1235199"/>
              <a:chOff x="630513" y="1138061"/>
              <a:chExt cx="1444222" cy="1235199"/>
            </a:xfrm>
          </p:grpSpPr>
          <p:sp>
            <p:nvSpPr>
              <p:cNvPr id="65" name="Freeform: Shape 195">
                <a:extLst>
                  <a:ext uri="{FF2B5EF4-FFF2-40B4-BE49-F238E27FC236}">
                    <a16:creationId xmlns:a16="http://schemas.microsoft.com/office/drawing/2014/main" id="{F530AA03-2663-4384-801C-3B71898875B5}"/>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1AE9F67C-B973-448A-A471-5124BD89F0B1}"/>
                  </a:ext>
                </a:extLst>
              </p:cNvPr>
              <p:cNvGrpSpPr/>
              <p:nvPr/>
            </p:nvGrpSpPr>
            <p:grpSpPr>
              <a:xfrm>
                <a:off x="843576" y="1355164"/>
                <a:ext cx="1018096" cy="1018096"/>
                <a:chOff x="840089" y="1339923"/>
                <a:chExt cx="1018096" cy="1018096"/>
              </a:xfrm>
            </p:grpSpPr>
            <p:sp>
              <p:nvSpPr>
                <p:cNvPr id="67" name="Oval 66">
                  <a:extLst>
                    <a:ext uri="{FF2B5EF4-FFF2-40B4-BE49-F238E27FC236}">
                      <a16:creationId xmlns:a16="http://schemas.microsoft.com/office/drawing/2014/main" id="{C2432B2D-AC92-46E6-993A-E38F1666ECCF}"/>
                    </a:ext>
                  </a:extLst>
                </p:cNvPr>
                <p:cNvSpPr/>
                <p:nvPr/>
              </p:nvSpPr>
              <p:spPr>
                <a:xfrm>
                  <a:off x="901904" y="1433179"/>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ircle: Hollow 198">
                  <a:extLst>
                    <a:ext uri="{FF2B5EF4-FFF2-40B4-BE49-F238E27FC236}">
                      <a16:creationId xmlns:a16="http://schemas.microsoft.com/office/drawing/2014/main" id="{2A85C13B-16C3-424C-8DFE-BB762C997BA6}"/>
                    </a:ext>
                  </a:extLst>
                </p:cNvPr>
                <p:cNvSpPr/>
                <p:nvPr/>
              </p:nvSpPr>
              <p:spPr>
                <a:xfrm>
                  <a:off x="840089" y="1339923"/>
                  <a:ext cx="1018095" cy="1018095"/>
                </a:xfrm>
                <a:prstGeom prst="donut">
                  <a:avLst>
                    <a:gd name="adj" fmla="val 13102"/>
                  </a:avLst>
                </a:prstGeom>
                <a:solidFill>
                  <a:schemeClr val="tx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Freeform: Shape 199">
                  <a:extLst>
                    <a:ext uri="{FF2B5EF4-FFF2-40B4-BE49-F238E27FC236}">
                      <a16:creationId xmlns:a16="http://schemas.microsoft.com/office/drawing/2014/main" id="{D34AD847-F34B-4B36-8544-0571A6C562A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3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sp>
        <p:nvSpPr>
          <p:cNvPr id="96" name="TextBox 95"/>
          <p:cNvSpPr txBox="1"/>
          <p:nvPr/>
        </p:nvSpPr>
        <p:spPr>
          <a:xfrm>
            <a:off x="2619549" y="1638674"/>
            <a:ext cx="1020096"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Determining the Scope</a:t>
            </a:r>
            <a:endParaRPr lang="en-GB" sz="1100" dirty="0">
              <a:latin typeface="Arial" panose="020B0604020202020204" pitchFamily="34" charset="0"/>
              <a:cs typeface="Arial" panose="020B0604020202020204" pitchFamily="34" charset="0"/>
            </a:endParaRPr>
          </a:p>
        </p:txBody>
      </p:sp>
      <p:sp>
        <p:nvSpPr>
          <p:cNvPr id="97" name="TextBox 96"/>
          <p:cNvSpPr txBox="1"/>
          <p:nvPr/>
        </p:nvSpPr>
        <p:spPr>
          <a:xfrm>
            <a:off x="1481342" y="806722"/>
            <a:ext cx="1968710"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Pre-Assessment</a:t>
            </a:r>
            <a:endParaRPr lang="en-GB" sz="1600" dirty="0">
              <a:solidFill>
                <a:srgbClr val="0070C0"/>
              </a:solidFill>
              <a:latin typeface="Arial" panose="020B0604020202020204" pitchFamily="34" charset="0"/>
              <a:cs typeface="Arial" panose="020B0604020202020204" pitchFamily="34" charset="0"/>
            </a:endParaRPr>
          </a:p>
        </p:txBody>
      </p:sp>
      <p:sp>
        <p:nvSpPr>
          <p:cNvPr id="98" name="TextBox 97"/>
          <p:cNvSpPr txBox="1"/>
          <p:nvPr/>
        </p:nvSpPr>
        <p:spPr>
          <a:xfrm>
            <a:off x="3344379" y="1046095"/>
            <a:ext cx="137558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Migration is viable</a:t>
            </a:r>
            <a:endParaRPr lang="en-GB" sz="1100" dirty="0">
              <a:latin typeface="Arial" panose="020B0604020202020204" pitchFamily="34" charset="0"/>
              <a:cs typeface="Arial" panose="020B0604020202020204" pitchFamily="34" charset="0"/>
            </a:endParaRPr>
          </a:p>
        </p:txBody>
      </p:sp>
      <p:sp>
        <p:nvSpPr>
          <p:cNvPr id="99" name="Rectangle 98"/>
          <p:cNvSpPr/>
          <p:nvPr/>
        </p:nvSpPr>
        <p:spPr>
          <a:xfrm>
            <a:off x="3951869" y="1628213"/>
            <a:ext cx="1603314" cy="600164"/>
          </a:xfrm>
          <a:prstGeom prst="rect">
            <a:avLst/>
          </a:prstGeom>
        </p:spPr>
        <p:txBody>
          <a:bodyPr wrap="square">
            <a:spAutoFit/>
          </a:bodyPr>
          <a:lstStyle/>
          <a:p>
            <a:r>
              <a:rPr lang="en-GB" sz="1100" dirty="0">
                <a:latin typeface="Arial" panose="020B0604020202020204" pitchFamily="34" charset="0"/>
                <a:cs typeface="Arial" panose="020B0604020202020204" pitchFamily="34" charset="0"/>
              </a:rPr>
              <a:t>Understand Business model </a:t>
            </a:r>
            <a:r>
              <a:rPr lang="en-GB" sz="1100" dirty="0" smtClean="0">
                <a:latin typeface="Arial" panose="020B0604020202020204" pitchFamily="34" charset="0"/>
                <a:cs typeface="Arial" panose="020B0604020202020204" pitchFamily="34" charset="0"/>
              </a:rPr>
              <a:t>(Merchants</a:t>
            </a: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Payment networks)</a:t>
            </a:r>
            <a:endParaRPr lang="en-GB" sz="1100" dirty="0">
              <a:latin typeface="Arial" panose="020B0604020202020204" pitchFamily="34" charset="0"/>
              <a:cs typeface="Arial" panose="020B0604020202020204" pitchFamily="34" charset="0"/>
            </a:endParaRPr>
          </a:p>
        </p:txBody>
      </p:sp>
      <p:sp>
        <p:nvSpPr>
          <p:cNvPr id="100" name="Rectangle 99"/>
          <p:cNvSpPr/>
          <p:nvPr/>
        </p:nvSpPr>
        <p:spPr>
          <a:xfrm>
            <a:off x="5211261" y="880774"/>
            <a:ext cx="1448640" cy="577081"/>
          </a:xfrm>
          <a:prstGeom prst="rect">
            <a:avLst/>
          </a:prstGeom>
        </p:spPr>
        <p:txBody>
          <a:bodyPr wrap="square">
            <a:spAutoFit/>
          </a:bodyPr>
          <a:lstStyle/>
          <a:p>
            <a:pPr algn="r"/>
            <a:r>
              <a:rPr lang="en-GB" sz="1050" dirty="0">
                <a:latin typeface="Arial" panose="020B0604020202020204" pitchFamily="34" charset="0"/>
                <a:cs typeface="Arial" panose="020B0604020202020204" pitchFamily="34" charset="0"/>
              </a:rPr>
              <a:t>Understand </a:t>
            </a:r>
            <a:r>
              <a:rPr lang="en-GB" sz="1050" dirty="0" smtClean="0">
                <a:latin typeface="Arial" panose="020B0604020202020204" pitchFamily="34" charset="0"/>
                <a:cs typeface="Arial" panose="020B0604020202020204" pitchFamily="34" charset="0"/>
              </a:rPr>
              <a:t>Security,  </a:t>
            </a:r>
            <a:r>
              <a:rPr lang="en-GB" sz="1050" dirty="0">
                <a:latin typeface="Arial" panose="020B0604020202020204" pitchFamily="34" charset="0"/>
                <a:cs typeface="Arial" panose="020B0604020202020204" pitchFamily="34" charset="0"/>
              </a:rPr>
              <a:t>Compliance &amp; special requirements</a:t>
            </a:r>
          </a:p>
        </p:txBody>
      </p:sp>
      <p:sp>
        <p:nvSpPr>
          <p:cNvPr id="101" name="Rectangle 100"/>
          <p:cNvSpPr/>
          <p:nvPr/>
        </p:nvSpPr>
        <p:spPr>
          <a:xfrm>
            <a:off x="6369775" y="1555323"/>
            <a:ext cx="1151238" cy="764113"/>
          </a:xfrm>
          <a:prstGeom prst="rect">
            <a:avLst/>
          </a:prstGeom>
        </p:spPr>
        <p:txBody>
          <a:bodyPr wrap="square">
            <a:spAutoFit/>
          </a:bodyPr>
          <a:lstStyle/>
          <a:p>
            <a:r>
              <a:rPr lang="en-GB" sz="1100" dirty="0" smtClean="0">
                <a:latin typeface="Arial" panose="020B0604020202020204" pitchFamily="34" charset="0"/>
                <a:cs typeface="Arial" panose="020B0604020202020204" pitchFamily="34" charset="0"/>
              </a:rPr>
              <a:t>Initial </a:t>
            </a:r>
            <a:r>
              <a:rPr lang="en-GB" sz="1100" dirty="0">
                <a:latin typeface="Arial" panose="020B0604020202020204" pitchFamily="34" charset="0"/>
                <a:cs typeface="Arial" panose="020B0604020202020204" pitchFamily="34" charset="0"/>
              </a:rPr>
              <a:t>insights on data (volume, peak load </a:t>
            </a:r>
            <a:r>
              <a:rPr lang="en-GB" sz="1100" dirty="0" err="1">
                <a:latin typeface="Arial" panose="020B0604020202020204" pitchFamily="34" charset="0"/>
                <a:cs typeface="Arial" panose="020B0604020202020204" pitchFamily="34" charset="0"/>
              </a:rPr>
              <a:t>etc</a:t>
            </a:r>
            <a:r>
              <a:rPr lang="en-GB" sz="1100" dirty="0">
                <a:latin typeface="Arial" panose="020B0604020202020204" pitchFamily="34" charset="0"/>
                <a:cs typeface="Arial" panose="020B0604020202020204" pitchFamily="34" charset="0"/>
              </a:rPr>
              <a:t>)</a:t>
            </a:r>
          </a:p>
        </p:txBody>
      </p:sp>
      <p:sp>
        <p:nvSpPr>
          <p:cNvPr id="102" name="TextBox 101"/>
          <p:cNvSpPr txBox="1"/>
          <p:nvPr/>
        </p:nvSpPr>
        <p:spPr>
          <a:xfrm>
            <a:off x="7023670" y="593330"/>
            <a:ext cx="2605747" cy="584775"/>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Readiness Assessment &amp; Planning</a:t>
            </a:r>
            <a:endParaRPr lang="en-GB" sz="1600" dirty="0">
              <a:solidFill>
                <a:srgbClr val="0070C0"/>
              </a:solidFill>
              <a:latin typeface="Arial" panose="020B0604020202020204" pitchFamily="34" charset="0"/>
              <a:cs typeface="Arial" panose="020B0604020202020204" pitchFamily="34" charset="0"/>
            </a:endParaRPr>
          </a:p>
        </p:txBody>
      </p:sp>
      <p:sp>
        <p:nvSpPr>
          <p:cNvPr id="103" name="Rectangle 102"/>
          <p:cNvSpPr/>
          <p:nvPr/>
        </p:nvSpPr>
        <p:spPr>
          <a:xfrm>
            <a:off x="9234940" y="3089367"/>
            <a:ext cx="129094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Staging Environment</a:t>
            </a:r>
            <a:endParaRPr lang="en-GB" sz="1100" dirty="0">
              <a:latin typeface="Arial" panose="020B0604020202020204" pitchFamily="34" charset="0"/>
              <a:cs typeface="Arial" panose="020B0604020202020204" pitchFamily="34" charset="0"/>
            </a:endParaRPr>
          </a:p>
        </p:txBody>
      </p:sp>
      <p:sp>
        <p:nvSpPr>
          <p:cNvPr id="105" name="Rectangle 104"/>
          <p:cNvSpPr/>
          <p:nvPr/>
        </p:nvSpPr>
        <p:spPr>
          <a:xfrm>
            <a:off x="8067005" y="3362064"/>
            <a:ext cx="93696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SLA’s &amp; Tolerance</a:t>
            </a:r>
            <a:endParaRPr lang="en-GB" sz="1100" dirty="0">
              <a:latin typeface="Arial" panose="020B0604020202020204" pitchFamily="34" charset="0"/>
              <a:cs typeface="Arial" panose="020B0604020202020204" pitchFamily="34" charset="0"/>
            </a:endParaRPr>
          </a:p>
        </p:txBody>
      </p:sp>
      <p:sp>
        <p:nvSpPr>
          <p:cNvPr id="106" name="Rectangle 105"/>
          <p:cNvSpPr/>
          <p:nvPr/>
        </p:nvSpPr>
        <p:spPr>
          <a:xfrm>
            <a:off x="8389049" y="3893571"/>
            <a:ext cx="1240368"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Fall Back &amp; Legacy Wrapper Plan</a:t>
            </a:r>
            <a:endParaRPr lang="en-GB" sz="1100" dirty="0">
              <a:latin typeface="Arial" panose="020B0604020202020204" pitchFamily="34" charset="0"/>
              <a:cs typeface="Arial" panose="020B0604020202020204" pitchFamily="34" charset="0"/>
            </a:endParaRPr>
          </a:p>
        </p:txBody>
      </p:sp>
      <p:sp>
        <p:nvSpPr>
          <p:cNvPr id="107" name="Rectangle 106"/>
          <p:cNvSpPr/>
          <p:nvPr/>
        </p:nvSpPr>
        <p:spPr>
          <a:xfrm>
            <a:off x="7755585" y="1948392"/>
            <a:ext cx="1400244"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Mapping of all existing &amp; potential dependencies</a:t>
            </a:r>
            <a:endParaRPr lang="en-GB" sz="1100" dirty="0">
              <a:latin typeface="Arial" panose="020B0604020202020204" pitchFamily="34" charset="0"/>
              <a:cs typeface="Arial" panose="020B0604020202020204" pitchFamily="34" charset="0"/>
            </a:endParaRPr>
          </a:p>
        </p:txBody>
      </p:sp>
      <p:sp>
        <p:nvSpPr>
          <p:cNvPr id="108" name="TextBox 107"/>
          <p:cNvSpPr txBox="1"/>
          <p:nvPr/>
        </p:nvSpPr>
        <p:spPr>
          <a:xfrm>
            <a:off x="7016614" y="45007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Factory</a:t>
            </a:r>
            <a:endParaRPr lang="en-GB" sz="1600" dirty="0">
              <a:solidFill>
                <a:srgbClr val="0070C0"/>
              </a:solidFill>
              <a:latin typeface="Arial" panose="020B0604020202020204" pitchFamily="34" charset="0"/>
              <a:cs typeface="Arial" panose="020B0604020202020204" pitchFamily="34" charset="0"/>
            </a:endParaRPr>
          </a:p>
        </p:txBody>
      </p:sp>
      <p:sp>
        <p:nvSpPr>
          <p:cNvPr id="109" name="Rectangle 108"/>
          <p:cNvSpPr/>
          <p:nvPr/>
        </p:nvSpPr>
        <p:spPr>
          <a:xfrm>
            <a:off x="8881549" y="1360957"/>
            <a:ext cx="1400244"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Migration approach &amp; Schedule</a:t>
            </a:r>
            <a:endParaRPr lang="en-GB" sz="1100" dirty="0">
              <a:latin typeface="Arial" panose="020B0604020202020204" pitchFamily="34" charset="0"/>
              <a:cs typeface="Arial" panose="020B0604020202020204" pitchFamily="34" charset="0"/>
            </a:endParaRPr>
          </a:p>
        </p:txBody>
      </p:sp>
      <p:sp>
        <p:nvSpPr>
          <p:cNvPr id="110" name="Rectangle 109"/>
          <p:cNvSpPr/>
          <p:nvPr/>
        </p:nvSpPr>
        <p:spPr>
          <a:xfrm>
            <a:off x="3616775" y="3276457"/>
            <a:ext cx="1329208"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Small scale simulations run with Infinity Team</a:t>
            </a:r>
            <a:endParaRPr lang="en-GB" sz="1100" dirty="0">
              <a:latin typeface="Arial" panose="020B0604020202020204" pitchFamily="34" charset="0"/>
              <a:cs typeface="Arial" panose="020B0604020202020204" pitchFamily="34" charset="0"/>
            </a:endParaRPr>
          </a:p>
        </p:txBody>
      </p:sp>
      <p:sp>
        <p:nvSpPr>
          <p:cNvPr id="111" name="Rectangle 110"/>
          <p:cNvSpPr/>
          <p:nvPr/>
        </p:nvSpPr>
        <p:spPr>
          <a:xfrm>
            <a:off x="6133032" y="2930046"/>
            <a:ext cx="1624723" cy="938719"/>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a:t>
            </a:r>
            <a:r>
              <a:rPr lang="en-GB" sz="1100" dirty="0">
                <a:latin typeface="Arial" panose="020B0604020202020204" pitchFamily="34" charset="0"/>
                <a:cs typeface="Arial" panose="020B0604020202020204" pitchFamily="34" charset="0"/>
              </a:rPr>
              <a:t>C</a:t>
            </a:r>
            <a:r>
              <a:rPr lang="en-GB" sz="1100" dirty="0" smtClean="0">
                <a:latin typeface="Arial" panose="020B0604020202020204" pitchFamily="34" charset="0"/>
                <a:cs typeface="Arial" panose="020B0604020202020204" pitchFamily="34" charset="0"/>
              </a:rPr>
              <a:t>ommunication, Change, Risk &amp; Governance plans are functioning</a:t>
            </a:r>
            <a:endParaRPr lang="en-GB" sz="1100" dirty="0">
              <a:latin typeface="Arial" panose="020B0604020202020204" pitchFamily="34" charset="0"/>
              <a:cs typeface="Arial" panose="020B0604020202020204" pitchFamily="34" charset="0"/>
            </a:endParaRPr>
          </a:p>
        </p:txBody>
      </p:sp>
      <p:sp>
        <p:nvSpPr>
          <p:cNvPr id="112" name="Rectangle 111"/>
          <p:cNvSpPr/>
          <p:nvPr/>
        </p:nvSpPr>
        <p:spPr>
          <a:xfrm>
            <a:off x="3155483" y="3600400"/>
            <a:ext cx="1624723" cy="261610"/>
          </a:xfrm>
          <a:prstGeom prst="rect">
            <a:avLst/>
          </a:prstGeom>
          <a:noFill/>
        </p:spPr>
        <p:txBody>
          <a:bodyPr wrap="square" rtlCol="0">
            <a:spAutoFit/>
          </a:bodyPr>
          <a:lstStyle/>
          <a:p>
            <a:endParaRPr lang="en-GB" sz="1100" dirty="0">
              <a:latin typeface="Arial" panose="020B0604020202020204" pitchFamily="34" charset="0"/>
              <a:cs typeface="Arial" panose="020B0604020202020204" pitchFamily="34" charset="0"/>
            </a:endParaRPr>
          </a:p>
        </p:txBody>
      </p:sp>
      <p:sp>
        <p:nvSpPr>
          <p:cNvPr id="113" name="Rectangle 112"/>
          <p:cNvSpPr/>
          <p:nvPr/>
        </p:nvSpPr>
        <p:spPr>
          <a:xfrm>
            <a:off x="4041780" y="5038119"/>
            <a:ext cx="180073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Constant reporting on KPIs &amp; SLA’s</a:t>
            </a:r>
            <a:endParaRPr lang="en-GB" sz="1100" dirty="0">
              <a:latin typeface="Arial" panose="020B0604020202020204" pitchFamily="34" charset="0"/>
              <a:cs typeface="Arial" panose="020B0604020202020204" pitchFamily="34" charset="0"/>
            </a:endParaRPr>
          </a:p>
        </p:txBody>
      </p:sp>
      <p:sp>
        <p:nvSpPr>
          <p:cNvPr id="72" name="Rectangle 71"/>
          <p:cNvSpPr/>
          <p:nvPr/>
        </p:nvSpPr>
        <p:spPr>
          <a:xfrm>
            <a:off x="2805134" y="4188493"/>
            <a:ext cx="1122441" cy="938719"/>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Change Management for Merchants, Payment Networks</a:t>
            </a:r>
            <a:endParaRPr lang="en-GB" sz="1100" dirty="0">
              <a:latin typeface="Arial" panose="020B0604020202020204" pitchFamily="34" charset="0"/>
              <a:cs typeface="Arial" panose="020B0604020202020204" pitchFamily="34" charset="0"/>
            </a:endParaRPr>
          </a:p>
        </p:txBody>
      </p:sp>
      <p:sp>
        <p:nvSpPr>
          <p:cNvPr id="74" name="TextBox 73"/>
          <p:cNvSpPr txBox="1"/>
          <p:nvPr/>
        </p:nvSpPr>
        <p:spPr>
          <a:xfrm>
            <a:off x="7995258" y="654795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Steady State</a:t>
            </a:r>
            <a:endParaRPr lang="en-GB" sz="1600" dirty="0">
              <a:solidFill>
                <a:srgbClr val="0070C0"/>
              </a:solidFill>
              <a:latin typeface="Arial" panose="020B0604020202020204" pitchFamily="34" charset="0"/>
              <a:cs typeface="Arial" panose="020B0604020202020204" pitchFamily="34" charset="0"/>
            </a:endParaRPr>
          </a:p>
        </p:txBody>
      </p:sp>
      <p:sp>
        <p:nvSpPr>
          <p:cNvPr id="75" name="Rectangle 74"/>
          <p:cNvSpPr/>
          <p:nvPr/>
        </p:nvSpPr>
        <p:spPr>
          <a:xfrm>
            <a:off x="5486008" y="3872067"/>
            <a:ext cx="1122441"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Change management within Infinity</a:t>
            </a:r>
            <a:endParaRPr lang="en-GB" sz="1100" dirty="0">
              <a:latin typeface="Arial" panose="020B0604020202020204" pitchFamily="34" charset="0"/>
              <a:cs typeface="Arial" panose="020B0604020202020204" pitchFamily="34" charset="0"/>
            </a:endParaRPr>
          </a:p>
        </p:txBody>
      </p:sp>
      <p:sp>
        <p:nvSpPr>
          <p:cNvPr id="76" name="Rectangle 75"/>
          <p:cNvSpPr/>
          <p:nvPr/>
        </p:nvSpPr>
        <p:spPr>
          <a:xfrm>
            <a:off x="7501798" y="2688562"/>
            <a:ext cx="1733142" cy="600164"/>
          </a:xfrm>
          <a:prstGeom prst="rect">
            <a:avLst/>
          </a:prstGeom>
          <a:noFill/>
        </p:spPr>
        <p:txBody>
          <a:bodyPr wrap="square" rtlCol="0">
            <a:spAutoFit/>
          </a:bodyPr>
          <a:lstStyle/>
          <a:p>
            <a:pPr algn="r"/>
            <a:r>
              <a:rPr lang="en-GB" sz="1100" dirty="0">
                <a:latin typeface="Arial" panose="020B0604020202020204" pitchFamily="34" charset="0"/>
                <a:cs typeface="Arial" panose="020B0604020202020204" pitchFamily="34" charset="0"/>
              </a:rPr>
              <a:t>Configuration management (</a:t>
            </a:r>
            <a:r>
              <a:rPr lang="en-GB" sz="1100" dirty="0" err="1">
                <a:latin typeface="Arial" panose="020B0604020202020204" pitchFamily="34" charset="0"/>
                <a:cs typeface="Arial" panose="020B0604020202020204" pitchFamily="34" charset="0"/>
              </a:rPr>
              <a:t>inc</a:t>
            </a:r>
            <a:r>
              <a:rPr lang="en-GB" sz="1100" dirty="0">
                <a:latin typeface="Arial" panose="020B0604020202020204" pitchFamily="34" charset="0"/>
                <a:cs typeface="Arial" panose="020B0604020202020204" pitchFamily="34" charset="0"/>
              </a:rPr>
              <a:t> </a:t>
            </a:r>
            <a:r>
              <a:rPr lang="en-GB" sz="1100" dirty="0" err="1">
                <a:latin typeface="Arial" panose="020B0604020202020204" pitchFamily="34" charset="0"/>
                <a:cs typeface="Arial" panose="020B0604020202020204" pitchFamily="34" charset="0"/>
              </a:rPr>
              <a:t>Artifacts</a:t>
            </a:r>
            <a:r>
              <a:rPr lang="en-GB" sz="1100" dirty="0">
                <a:latin typeface="Arial" panose="020B0604020202020204" pitchFamily="34" charset="0"/>
                <a:cs typeface="Arial" panose="020B0604020202020204" pitchFamily="34" charset="0"/>
              </a:rPr>
              <a:t>)</a:t>
            </a:r>
          </a:p>
        </p:txBody>
      </p:sp>
      <p:sp>
        <p:nvSpPr>
          <p:cNvPr id="77" name="Rectangle 76"/>
          <p:cNvSpPr/>
          <p:nvPr/>
        </p:nvSpPr>
        <p:spPr>
          <a:xfrm>
            <a:off x="3936119" y="4036968"/>
            <a:ext cx="984405" cy="769441"/>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Sign offs from designated/Substitutes</a:t>
            </a:r>
            <a:endParaRPr lang="en-GB" sz="1100" dirty="0">
              <a:latin typeface="Arial" panose="020B0604020202020204" pitchFamily="34" charset="0"/>
              <a:cs typeface="Arial" panose="020B0604020202020204" pitchFamily="34" charset="0"/>
            </a:endParaRPr>
          </a:p>
        </p:txBody>
      </p:sp>
      <p:sp>
        <p:nvSpPr>
          <p:cNvPr id="78" name="Rectangle 77"/>
          <p:cNvSpPr/>
          <p:nvPr/>
        </p:nvSpPr>
        <p:spPr>
          <a:xfrm>
            <a:off x="3909990" y="6334971"/>
            <a:ext cx="1624723" cy="261610"/>
          </a:xfrm>
          <a:prstGeom prst="rect">
            <a:avLst/>
          </a:prstGeom>
          <a:noFill/>
        </p:spPr>
        <p:txBody>
          <a:bodyPr wrap="square" rtlCol="0">
            <a:spAutoFit/>
          </a:bodyPr>
          <a:lstStyle/>
          <a:p>
            <a:pPr algn="r"/>
            <a:r>
              <a:rPr lang="en-GB" sz="1100" dirty="0" smtClean="0">
                <a:solidFill>
                  <a:srgbClr val="0070C0"/>
                </a:solidFill>
                <a:latin typeface="Arial" panose="020B0604020202020204" pitchFamily="34" charset="0"/>
                <a:cs typeface="Arial" panose="020B0604020202020204" pitchFamily="34" charset="0"/>
              </a:rPr>
              <a:t>Go-Live</a:t>
            </a:r>
            <a:endParaRPr lang="en-GB" sz="1100" dirty="0">
              <a:solidFill>
                <a:srgbClr val="0070C0"/>
              </a:solidFill>
              <a:latin typeface="Arial" panose="020B0604020202020204" pitchFamily="34" charset="0"/>
              <a:cs typeface="Arial" panose="020B0604020202020204" pitchFamily="34" charset="0"/>
            </a:endParaRPr>
          </a:p>
        </p:txBody>
      </p:sp>
      <p:sp>
        <p:nvSpPr>
          <p:cNvPr id="79" name="Rectangle 78"/>
          <p:cNvSpPr/>
          <p:nvPr/>
        </p:nvSpPr>
        <p:spPr>
          <a:xfrm>
            <a:off x="6298958" y="6222253"/>
            <a:ext cx="1800731"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Constant reporting on traffic statistics &amp; KPIs post migration</a:t>
            </a:r>
            <a:endParaRPr lang="en-GB" sz="1100" dirty="0">
              <a:latin typeface="Arial" panose="020B0604020202020204" pitchFamily="34" charset="0"/>
              <a:cs typeface="Arial" panose="020B0604020202020204" pitchFamily="34" charset="0"/>
            </a:endParaRPr>
          </a:p>
        </p:txBody>
      </p:sp>
      <p:sp>
        <p:nvSpPr>
          <p:cNvPr id="81" name="Rectangle 80"/>
          <p:cNvSpPr/>
          <p:nvPr/>
        </p:nvSpPr>
        <p:spPr>
          <a:xfrm>
            <a:off x="2856712" y="5439084"/>
            <a:ext cx="1216604" cy="430887"/>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Communication plan for Go-Live</a:t>
            </a:r>
            <a:endParaRPr lang="en-GB" sz="1100" dirty="0">
              <a:latin typeface="Arial" panose="020B0604020202020204" pitchFamily="34" charset="0"/>
              <a:cs typeface="Arial" panose="020B0604020202020204" pitchFamily="34" charset="0"/>
            </a:endParaRPr>
          </a:p>
        </p:txBody>
      </p:sp>
      <p:sp>
        <p:nvSpPr>
          <p:cNvPr id="82" name="Rectangle 81"/>
          <p:cNvSpPr/>
          <p:nvPr/>
        </p:nvSpPr>
        <p:spPr>
          <a:xfrm>
            <a:off x="9337755" y="2153651"/>
            <a:ext cx="1849764" cy="430887"/>
          </a:xfrm>
          <a:prstGeom prst="rect">
            <a:avLst/>
          </a:prstGeom>
          <a:noFill/>
        </p:spPr>
        <p:txBody>
          <a:bodyPr wrap="square" rtlCol="0">
            <a:spAutoFit/>
          </a:bodyPr>
          <a:lstStyle/>
          <a:p>
            <a:r>
              <a:rPr lang="en-GB" sz="1100" dirty="0">
                <a:latin typeface="Arial" panose="020B0604020202020204" pitchFamily="34" charset="0"/>
                <a:cs typeface="Arial" panose="020B0604020202020204" pitchFamily="34" charset="0"/>
              </a:rPr>
              <a:t>Master Plan for all of the  PMP knowledge areas.</a:t>
            </a:r>
          </a:p>
        </p:txBody>
      </p:sp>
      <p:sp>
        <p:nvSpPr>
          <p:cNvPr id="84" name="Rectangle 83"/>
          <p:cNvSpPr/>
          <p:nvPr/>
        </p:nvSpPr>
        <p:spPr>
          <a:xfrm>
            <a:off x="4339275" y="5578214"/>
            <a:ext cx="110847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Mitigation Strategies </a:t>
            </a:r>
            <a:endParaRPr lang="en-GB" sz="1100" dirty="0">
              <a:latin typeface="Arial" panose="020B0604020202020204" pitchFamily="34" charset="0"/>
              <a:cs typeface="Arial" panose="020B0604020202020204" pitchFamily="34" charset="0"/>
            </a:endParaRPr>
          </a:p>
        </p:txBody>
      </p:sp>
      <p:sp>
        <p:nvSpPr>
          <p:cNvPr id="87" name="Rectangle 86"/>
          <p:cNvSpPr/>
          <p:nvPr/>
        </p:nvSpPr>
        <p:spPr>
          <a:xfrm>
            <a:off x="9081012" y="5537843"/>
            <a:ext cx="1383394"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Indication for Decommissioning Legacy System</a:t>
            </a:r>
            <a:endParaRPr lang="en-GB" sz="1100" dirty="0">
              <a:latin typeface="Arial" panose="020B0604020202020204" pitchFamily="34" charset="0"/>
              <a:cs typeface="Arial" panose="020B0604020202020204" pitchFamily="34" charset="0"/>
            </a:endParaRPr>
          </a:p>
        </p:txBody>
      </p:sp>
      <p:sp>
        <p:nvSpPr>
          <p:cNvPr id="89" name="Rectangle 88"/>
          <p:cNvSpPr/>
          <p:nvPr/>
        </p:nvSpPr>
        <p:spPr>
          <a:xfrm>
            <a:off x="3129375" y="5963354"/>
            <a:ext cx="1201862" cy="769441"/>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Activate Communication Plan for Fall Back</a:t>
            </a:r>
            <a:endParaRPr lang="en-GB" sz="1100" dirty="0">
              <a:latin typeface="Arial" panose="020B0604020202020204" pitchFamily="34" charset="0"/>
              <a:cs typeface="Arial" panose="020B0604020202020204" pitchFamily="34" charset="0"/>
            </a:endParaRPr>
          </a:p>
        </p:txBody>
      </p:sp>
      <p:sp>
        <p:nvSpPr>
          <p:cNvPr id="90" name="Rectangle 89"/>
          <p:cNvSpPr/>
          <p:nvPr/>
        </p:nvSpPr>
        <p:spPr>
          <a:xfrm>
            <a:off x="5264800" y="5641434"/>
            <a:ext cx="180073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Pre &amp; Post validation Outcome result</a:t>
            </a:r>
            <a:endParaRPr lang="en-GB" sz="1100" dirty="0">
              <a:latin typeface="Arial" panose="020B0604020202020204" pitchFamily="34" charset="0"/>
              <a:cs typeface="Arial" panose="020B0604020202020204" pitchFamily="34" charset="0"/>
            </a:endParaRPr>
          </a:p>
        </p:txBody>
      </p:sp>
      <p:sp>
        <p:nvSpPr>
          <p:cNvPr id="91" name="TextBox 90"/>
          <p:cNvSpPr txBox="1"/>
          <p:nvPr/>
        </p:nvSpPr>
        <p:spPr>
          <a:xfrm>
            <a:off x="10769428" y="64182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Success Party</a:t>
            </a:r>
            <a:endParaRPr lang="en-GB" sz="1600" dirty="0">
              <a:solidFill>
                <a:srgbClr val="0070C0"/>
              </a:solidFill>
              <a:latin typeface="Arial" panose="020B0604020202020204" pitchFamily="34" charset="0"/>
              <a:cs typeface="Arial" panose="020B0604020202020204" pitchFamily="34" charset="0"/>
            </a:endParaRPr>
          </a:p>
        </p:txBody>
      </p:sp>
      <p:sp>
        <p:nvSpPr>
          <p:cNvPr id="95"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Handshaking </a:t>
            </a:r>
            <a:r>
              <a:rPr lang="en-GB" sz="2900" dirty="0" err="1" smtClean="0">
                <a:latin typeface="Algerian" panose="04020705040A02060702" pitchFamily="82" charset="0"/>
                <a:cs typeface="Arial" panose="020B0604020202020204" pitchFamily="34" charset="0"/>
              </a:rPr>
              <a:t>Scnearios</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558312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81935" y="3840480"/>
            <a:ext cx="5941576" cy="3017520"/>
          </a:xfrm>
          <a:prstGeom prst="rect">
            <a:avLst/>
          </a:prstGeom>
        </p:spPr>
      </p:pic>
      <p:sp>
        <p:nvSpPr>
          <p:cNvPr id="8" name="TextBox 7">
            <a:extLst>
              <a:ext uri="{FF2B5EF4-FFF2-40B4-BE49-F238E27FC236}">
                <a16:creationId xmlns:a16="http://schemas.microsoft.com/office/drawing/2014/main" id="{6C57ABB5-1988-4309-88CD-BB7FAEE1426C}"/>
              </a:ext>
            </a:extLst>
          </p:cNvPr>
          <p:cNvSpPr txBox="1"/>
          <p:nvPr/>
        </p:nvSpPr>
        <p:spPr>
          <a:xfrm>
            <a:off x="1230532" y="5307776"/>
            <a:ext cx="3137698"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a:t>
            </a:r>
            <a:r>
              <a:rPr lang="en-GB" sz="1600" b="1" dirty="0" smtClean="0">
                <a:solidFill>
                  <a:srgbClr val="0070C0"/>
                </a:solidFill>
                <a:latin typeface="Arial" panose="020B0604020202020204" pitchFamily="34" charset="0"/>
                <a:cs typeface="Arial" panose="020B0604020202020204" pitchFamily="34" charset="0"/>
              </a:rPr>
              <a:t>System ready</a:t>
            </a:r>
            <a:r>
              <a:rPr lang="en-GB" sz="1600" b="1" dirty="0">
                <a:solidFill>
                  <a:srgbClr val="0070C0"/>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57A22D79-71D1-4151-A253-1A4F924B689E}"/>
              </a:ext>
            </a:extLst>
          </p:cNvPr>
          <p:cNvSpPr txBox="1"/>
          <p:nvPr/>
        </p:nvSpPr>
        <p:spPr>
          <a:xfrm>
            <a:off x="2060275" y="5725780"/>
            <a:ext cx="2396833" cy="769441"/>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Health of </a:t>
            </a:r>
            <a:r>
              <a:rPr lang="en-GB" sz="1100" dirty="0" smtClean="0">
                <a:latin typeface="Arial" panose="020B0604020202020204" pitchFamily="34" charset="0"/>
                <a:cs typeface="Arial" panose="020B0604020202020204" pitchFamily="34" charset="0"/>
              </a:rPr>
              <a:t>project.</a:t>
            </a:r>
            <a:endParaRPr lang="en-GB" sz="1100" dirty="0">
              <a:latin typeface="Arial" panose="020B0604020202020204" pitchFamily="34" charset="0"/>
              <a:cs typeface="Arial" panose="020B0604020202020204" pitchFamily="34" charset="0"/>
            </a:endParaRPr>
          </a:p>
          <a:p>
            <a:pPr marL="285750" indent="-285750">
              <a:buFontTx/>
              <a:buChar char="-"/>
            </a:pPr>
            <a:r>
              <a:rPr lang="en-GB" sz="1100" dirty="0">
                <a:latin typeface="Arial" panose="020B0604020202020204" pitchFamily="34" charset="0"/>
                <a:cs typeface="Arial" panose="020B0604020202020204" pitchFamily="34" charset="0"/>
              </a:rPr>
              <a:t>Entry Exit criteria’s met</a:t>
            </a:r>
          </a:p>
          <a:p>
            <a:pPr marL="285750" indent="-285750">
              <a:buFontTx/>
              <a:buChar char="-"/>
            </a:pPr>
            <a:r>
              <a:rPr lang="en-GB" sz="1100" dirty="0">
                <a:latin typeface="Arial" panose="020B0604020202020204" pitchFamily="34" charset="0"/>
                <a:cs typeface="Arial" panose="020B0604020202020204" pitchFamily="34" charset="0"/>
              </a:rPr>
              <a:t>Test &amp; Defect Reports</a:t>
            </a:r>
          </a:p>
          <a:p>
            <a:pPr marL="285750" indent="-285750">
              <a:buFontTx/>
              <a:buChar char="-"/>
            </a:pPr>
            <a:r>
              <a:rPr lang="en-GB" sz="1100" dirty="0">
                <a:latin typeface="Arial" panose="020B0604020202020204" pitchFamily="34" charset="0"/>
                <a:cs typeface="Arial" panose="020B0604020202020204" pitchFamily="34" charset="0"/>
              </a:rPr>
              <a:t>Sign off parameters</a:t>
            </a:r>
          </a:p>
        </p:txBody>
      </p:sp>
      <p:grpSp>
        <p:nvGrpSpPr>
          <p:cNvPr id="13" name="Group 12">
            <a:extLst>
              <a:ext uri="{FF2B5EF4-FFF2-40B4-BE49-F238E27FC236}">
                <a16:creationId xmlns:a16="http://schemas.microsoft.com/office/drawing/2014/main" id="{0052376E-BA26-44FB-83BC-D11361E74A2B}"/>
              </a:ext>
            </a:extLst>
          </p:cNvPr>
          <p:cNvGrpSpPr/>
          <p:nvPr/>
        </p:nvGrpSpPr>
        <p:grpSpPr>
          <a:xfrm>
            <a:off x="1646466" y="3639923"/>
            <a:ext cx="3046694" cy="961844"/>
            <a:chOff x="326852" y="2725242"/>
            <a:chExt cx="3739723" cy="961844"/>
          </a:xfrm>
        </p:grpSpPr>
        <p:sp>
          <p:nvSpPr>
            <p:cNvPr id="14" name="TextBox 13">
              <a:extLst>
                <a:ext uri="{FF2B5EF4-FFF2-40B4-BE49-F238E27FC236}">
                  <a16:creationId xmlns:a16="http://schemas.microsoft.com/office/drawing/2014/main" id="{37DAF17A-5EDC-4DEE-8D97-2199CC854DB1}"/>
                </a:ext>
              </a:extLst>
            </p:cNvPr>
            <p:cNvSpPr txBox="1"/>
            <p:nvPr/>
          </p:nvSpPr>
          <p:spPr>
            <a:xfrm>
              <a:off x="326852" y="2725242"/>
              <a:ext cx="3739723"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a:t>
              </a:r>
              <a:r>
                <a:rPr lang="en-GB" sz="1600" b="1" dirty="0" smtClean="0">
                  <a:solidFill>
                    <a:srgbClr val="0070C0"/>
                  </a:solidFill>
                  <a:latin typeface="Arial" panose="020B0604020202020204" pitchFamily="34" charset="0"/>
                  <a:cs typeface="Arial" panose="020B0604020202020204" pitchFamily="34" charset="0"/>
                </a:rPr>
                <a:t>infrastructure ready</a:t>
              </a:r>
              <a:r>
                <a:rPr lang="en-GB" sz="1600" b="1" dirty="0">
                  <a:solidFill>
                    <a:srgbClr val="0070C0"/>
                  </a:solidFill>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08447AE8-FFD7-40C6-9D3E-21C5F130DA5D}"/>
                </a:ext>
              </a:extLst>
            </p:cNvPr>
            <p:cNvSpPr txBox="1"/>
            <p:nvPr/>
          </p:nvSpPr>
          <p:spPr>
            <a:xfrm>
              <a:off x="733675" y="3086922"/>
              <a:ext cx="2926079" cy="600164"/>
            </a:xfrm>
            <a:prstGeom prst="rect">
              <a:avLst/>
            </a:prstGeom>
            <a:noFill/>
          </p:spPr>
          <p:txBody>
            <a:bodyPr wrap="square" lIns="0" rIns="0" rtlCol="0" anchor="t">
              <a:spAutoFit/>
            </a:bodyPr>
            <a:lstStyle/>
            <a:p>
              <a:r>
                <a:rPr lang="en-GB" sz="1100" dirty="0" smtClean="0">
                  <a:latin typeface="Arial" panose="020B0604020202020204" pitchFamily="34" charset="0"/>
                  <a:cs typeface="Arial" panose="020B0604020202020204" pitchFamily="34" charset="0"/>
                </a:rPr>
                <a:t>Cyber Source &amp; Infinity Corp’s</a:t>
              </a:r>
            </a:p>
            <a:p>
              <a:pPr marL="285750" indent="-285750">
                <a:buFontTx/>
                <a:buChar char="-"/>
              </a:pPr>
              <a:r>
                <a:rPr lang="en-GB" sz="1100" dirty="0">
                  <a:latin typeface="Arial" panose="020B0604020202020204" pitchFamily="34" charset="0"/>
                  <a:cs typeface="Arial" panose="020B0604020202020204" pitchFamily="34" charset="0"/>
                </a:rPr>
                <a:t>Network, processing speed </a:t>
              </a:r>
            </a:p>
            <a:p>
              <a:pPr marL="285750" indent="-285750">
                <a:buFontTx/>
                <a:buChar char="-"/>
              </a:pPr>
              <a:r>
                <a:rPr lang="en-GB" sz="1100" dirty="0" smtClean="0">
                  <a:latin typeface="Arial" panose="020B0604020202020204" pitchFamily="34" charset="0"/>
                  <a:cs typeface="Arial" panose="020B0604020202020204" pitchFamily="34" charset="0"/>
                </a:rPr>
                <a:t>Storage capacity</a:t>
              </a:r>
              <a:endParaRPr lang="en-GB" sz="11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0BB82C5B-C3F9-4519-B6A5-6F9F42A1421D}"/>
              </a:ext>
            </a:extLst>
          </p:cNvPr>
          <p:cNvGrpSpPr/>
          <p:nvPr/>
        </p:nvGrpSpPr>
        <p:grpSpPr>
          <a:xfrm>
            <a:off x="3532831" y="2260732"/>
            <a:ext cx="2792321" cy="1205771"/>
            <a:chOff x="332935" y="2504656"/>
            <a:chExt cx="3645709" cy="1205771"/>
          </a:xfrm>
        </p:grpSpPr>
        <p:sp>
          <p:nvSpPr>
            <p:cNvPr id="17" name="TextBox 16">
              <a:extLst>
                <a:ext uri="{FF2B5EF4-FFF2-40B4-BE49-F238E27FC236}">
                  <a16:creationId xmlns:a16="http://schemas.microsoft.com/office/drawing/2014/main" id="{6677F305-6B6F-4144-ACE7-73A4EE38B8A9}"/>
                </a:ext>
              </a:extLst>
            </p:cNvPr>
            <p:cNvSpPr txBox="1"/>
            <p:nvPr/>
          </p:nvSpPr>
          <p:spPr>
            <a:xfrm>
              <a:off x="332935" y="2504656"/>
              <a:ext cx="3645709" cy="584775"/>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Interfaces </a:t>
              </a:r>
              <a:r>
                <a:rPr lang="en-GB" sz="1600" b="1" dirty="0" smtClean="0">
                  <a:solidFill>
                    <a:srgbClr val="0070C0"/>
                  </a:solidFill>
                  <a:latin typeface="Arial" panose="020B0604020202020204" pitchFamily="34" charset="0"/>
                  <a:cs typeface="Arial" panose="020B0604020202020204" pitchFamily="34" charset="0"/>
                </a:rPr>
                <a:t>ready?</a:t>
              </a:r>
            </a:p>
            <a:p>
              <a:pPr algn="ctr"/>
              <a:r>
                <a:rPr lang="en-GB" sz="1600" b="1" dirty="0" smtClean="0">
                  <a:solidFill>
                    <a:srgbClr val="0070C0"/>
                  </a:solidFill>
                  <a:latin typeface="Arial" panose="020B0604020202020204" pitchFamily="34" charset="0"/>
                  <a:cs typeface="Arial" panose="020B0604020202020204" pitchFamily="34" charset="0"/>
                </a:rPr>
                <a:t>(</a:t>
              </a:r>
              <a:r>
                <a:rPr lang="en-GB" sz="1600" b="1" dirty="0" err="1" smtClean="0">
                  <a:solidFill>
                    <a:srgbClr val="0070C0"/>
                  </a:solidFill>
                  <a:latin typeface="Arial" panose="020B0604020202020204" pitchFamily="34" charset="0"/>
                  <a:cs typeface="Arial" panose="020B0604020202020204" pitchFamily="34" charset="0"/>
                </a:rPr>
                <a:t>e.g</a:t>
              </a:r>
              <a:r>
                <a:rPr lang="en-GB" sz="1600" b="1" dirty="0" smtClean="0">
                  <a:solidFill>
                    <a:srgbClr val="0070C0"/>
                  </a:solidFill>
                  <a:latin typeface="Arial" panose="020B0604020202020204" pitchFamily="34" charset="0"/>
                  <a:cs typeface="Arial" panose="020B0604020202020204" pitchFamily="34" charset="0"/>
                </a:rPr>
                <a:t> digital </a:t>
              </a:r>
              <a:r>
                <a:rPr lang="en-GB" sz="1600" b="1" dirty="0">
                  <a:solidFill>
                    <a:srgbClr val="0070C0"/>
                  </a:solidFill>
                  <a:latin typeface="Arial" panose="020B0604020202020204" pitchFamily="34" charset="0"/>
                  <a:cs typeface="Arial" panose="020B0604020202020204" pitchFamily="34" charset="0"/>
                </a:rPr>
                <a:t>wallets</a:t>
              </a:r>
              <a:r>
                <a:rPr lang="en-GB" sz="1600" b="1" dirty="0" smtClean="0">
                  <a:solidFill>
                    <a:srgbClr val="0070C0"/>
                  </a:solidFill>
                  <a:latin typeface="Arial" panose="020B0604020202020204" pitchFamily="34" charset="0"/>
                  <a:cs typeface="Arial" panose="020B0604020202020204" pitchFamily="34" charset="0"/>
                </a:rPr>
                <a:t>)</a:t>
              </a:r>
              <a:endParaRPr lang="en-GB" sz="1600" b="1" dirty="0">
                <a:solidFill>
                  <a:srgbClr val="0070C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CB6BA67-308D-4023-BAD1-51B88EAAA4FB}"/>
                </a:ext>
              </a:extLst>
            </p:cNvPr>
            <p:cNvSpPr txBox="1"/>
            <p:nvPr/>
          </p:nvSpPr>
          <p:spPr>
            <a:xfrm>
              <a:off x="1048546" y="3110263"/>
              <a:ext cx="2926080" cy="600164"/>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Are the timings for cutover schedule reasonable.</a:t>
              </a:r>
            </a:p>
            <a:p>
              <a:pPr marL="285750" indent="-285750">
                <a:buFontTx/>
                <a:buChar char="-"/>
              </a:pPr>
              <a:r>
                <a:rPr lang="en-GB" sz="1100" dirty="0">
                  <a:latin typeface="Arial" panose="020B0604020202020204" pitchFamily="34" charset="0"/>
                  <a:cs typeface="Arial" panose="020B0604020202020204" pitchFamily="34" charset="0"/>
                </a:rPr>
                <a:t>Do </a:t>
              </a:r>
              <a:r>
                <a:rPr lang="en-GB" sz="1100" dirty="0" smtClean="0">
                  <a:latin typeface="Arial" panose="020B0604020202020204" pitchFamily="34" charset="0"/>
                  <a:cs typeface="Arial" panose="020B0604020202020204" pitchFamily="34" charset="0"/>
                </a:rPr>
                <a:t>interfaces </a:t>
              </a:r>
              <a:r>
                <a:rPr lang="en-GB" sz="1100" dirty="0">
                  <a:latin typeface="Arial" panose="020B0604020202020204" pitchFamily="34" charset="0"/>
                  <a:cs typeface="Arial" panose="020B0604020202020204" pitchFamily="34" charset="0"/>
                </a:rPr>
                <a:t>need dry runs.</a:t>
              </a:r>
            </a:p>
          </p:txBody>
        </p:sp>
      </p:grpSp>
      <p:grpSp>
        <p:nvGrpSpPr>
          <p:cNvPr id="12" name="Group 11">
            <a:extLst>
              <a:ext uri="{FF2B5EF4-FFF2-40B4-BE49-F238E27FC236}">
                <a16:creationId xmlns:a16="http://schemas.microsoft.com/office/drawing/2014/main" id="{E2D929D2-38A4-4D49-AC51-DD31634C3462}"/>
              </a:ext>
            </a:extLst>
          </p:cNvPr>
          <p:cNvGrpSpPr/>
          <p:nvPr/>
        </p:nvGrpSpPr>
        <p:grpSpPr>
          <a:xfrm>
            <a:off x="6775334" y="2172616"/>
            <a:ext cx="3025194" cy="1274764"/>
            <a:chOff x="332936" y="2750877"/>
            <a:chExt cx="2926080" cy="1274764"/>
          </a:xfrm>
        </p:grpSpPr>
        <p:sp>
          <p:nvSpPr>
            <p:cNvPr id="19" name="TextBox 18">
              <a:extLst>
                <a:ext uri="{FF2B5EF4-FFF2-40B4-BE49-F238E27FC236}">
                  <a16:creationId xmlns:a16="http://schemas.microsoft.com/office/drawing/2014/main" id="{DD13462E-0899-44EB-9C98-AE8E7EEED109}"/>
                </a:ext>
              </a:extLst>
            </p:cNvPr>
            <p:cNvSpPr txBox="1"/>
            <p:nvPr/>
          </p:nvSpPr>
          <p:spPr>
            <a:xfrm>
              <a:off x="332936" y="2750877"/>
              <a:ext cx="2926080" cy="338554"/>
            </a:xfrm>
            <a:prstGeom prst="rect">
              <a:avLst/>
            </a:prstGeom>
            <a:noFill/>
          </p:spPr>
          <p:txBody>
            <a:bodyPr wrap="square" lIns="0" rIns="0" rtlCol="0" anchor="b">
              <a:spAutoFit/>
            </a:bodyPr>
            <a:lstStyle/>
            <a:p>
              <a:r>
                <a:rPr lang="en-GB" sz="1600" b="1" dirty="0">
                  <a:solidFill>
                    <a:srgbClr val="0070C0"/>
                  </a:solidFill>
                  <a:latin typeface="Arial" panose="020B0604020202020204" pitchFamily="34" charset="0"/>
                  <a:cs typeface="Arial" panose="020B0604020202020204" pitchFamily="34" charset="0"/>
                </a:rPr>
                <a:t>Are the users ready?</a:t>
              </a:r>
            </a:p>
          </p:txBody>
        </p:sp>
        <p:sp>
          <p:nvSpPr>
            <p:cNvPr id="20" name="TextBox 19">
              <a:extLst>
                <a:ext uri="{FF2B5EF4-FFF2-40B4-BE49-F238E27FC236}">
                  <a16:creationId xmlns:a16="http://schemas.microsoft.com/office/drawing/2014/main" id="{4D3906C6-D9C8-4E82-A377-0471C71B2785}"/>
                </a:ext>
              </a:extLst>
            </p:cNvPr>
            <p:cNvSpPr txBox="1"/>
            <p:nvPr/>
          </p:nvSpPr>
          <p:spPr>
            <a:xfrm>
              <a:off x="332936" y="3086922"/>
              <a:ext cx="2926080" cy="938719"/>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Changes analysed &amp; Communicated</a:t>
              </a:r>
              <a:r>
                <a:rPr lang="en-GB" sz="1100" dirty="0" smtClean="0">
                  <a:latin typeface="Arial" panose="020B0604020202020204" pitchFamily="34" charset="0"/>
                  <a:cs typeface="Arial" panose="020B0604020202020204" pitchFamily="34" charset="0"/>
                </a:rPr>
                <a:t>.</a:t>
              </a:r>
            </a:p>
            <a:p>
              <a:pPr marL="285750" indent="-285750">
                <a:buFontTx/>
                <a:buChar char="-"/>
              </a:pPr>
              <a:r>
                <a:rPr lang="en-GB" sz="1100" dirty="0">
                  <a:latin typeface="Arial" panose="020B0604020202020204" pitchFamily="34" charset="0"/>
                  <a:cs typeface="Arial" panose="020B0604020202020204" pitchFamily="34" charset="0"/>
                </a:rPr>
                <a:t>Change Management employed</a:t>
              </a:r>
              <a:r>
                <a:rPr lang="en-GB" sz="1100" dirty="0" smtClean="0">
                  <a:latin typeface="Arial" panose="020B0604020202020204" pitchFamily="34" charset="0"/>
                  <a:cs typeface="Arial" panose="020B0604020202020204" pitchFamily="34" charset="0"/>
                </a:rPr>
                <a:t>.</a:t>
              </a:r>
            </a:p>
            <a:p>
              <a:pPr marL="285750" indent="-285750">
                <a:buFontTx/>
                <a:buChar char="-"/>
              </a:pPr>
              <a:r>
                <a:rPr lang="en-GB" sz="1100" dirty="0">
                  <a:latin typeface="Arial" panose="020B0604020202020204" pitchFamily="34" charset="0"/>
                  <a:cs typeface="Arial" panose="020B0604020202020204" pitchFamily="34" charset="0"/>
                </a:rPr>
                <a:t>Regular Reporting on SLAs &amp; Risks</a:t>
              </a:r>
            </a:p>
            <a:p>
              <a:pPr marL="285750" indent="-285750">
                <a:buFontTx/>
                <a:buChar char="-"/>
              </a:pPr>
              <a:r>
                <a:rPr lang="en-GB" sz="1100" dirty="0" smtClean="0">
                  <a:latin typeface="Arial" panose="020B0604020202020204" pitchFamily="34" charset="0"/>
                  <a:cs typeface="Arial" panose="020B0604020202020204" pitchFamily="34" charset="0"/>
                </a:rPr>
                <a:t>Sufficiently </a:t>
              </a:r>
              <a:r>
                <a:rPr lang="en-GB" sz="1100" dirty="0">
                  <a:latin typeface="Arial" panose="020B0604020202020204" pitchFamily="34" charset="0"/>
                  <a:cs typeface="Arial" panose="020B0604020202020204" pitchFamily="34" charset="0"/>
                </a:rPr>
                <a:t>trained </a:t>
              </a:r>
              <a:r>
                <a:rPr lang="en-GB" sz="1100" dirty="0" smtClean="0">
                  <a:latin typeface="Arial" panose="020B0604020202020204" pitchFamily="34" charset="0"/>
                  <a:cs typeface="Arial" panose="020B0604020202020204" pitchFamily="34" charset="0"/>
                </a:rPr>
                <a:t>Users on </a:t>
              </a:r>
              <a:r>
                <a:rPr lang="en-GB" sz="1100" dirty="0">
                  <a:latin typeface="Arial" panose="020B0604020202020204" pitchFamily="34" charset="0"/>
                  <a:cs typeface="Arial" panose="020B0604020202020204" pitchFamily="34" charset="0"/>
                </a:rPr>
                <a:t>new </a:t>
              </a:r>
              <a:r>
                <a:rPr lang="en-GB" sz="1100" dirty="0" smtClean="0">
                  <a:latin typeface="Arial" panose="020B0604020202020204" pitchFamily="34" charset="0"/>
                  <a:cs typeface="Arial" panose="020B0604020202020204" pitchFamily="34" charset="0"/>
                </a:rPr>
                <a:t>system.</a:t>
              </a:r>
              <a:endParaRPr lang="en-GB" sz="1100" dirty="0">
                <a:latin typeface="Arial" panose="020B0604020202020204" pitchFamily="34" charset="0"/>
                <a:cs typeface="Arial" panose="020B0604020202020204" pitchFamily="34" charset="0"/>
              </a:endParaRPr>
            </a:p>
            <a:p>
              <a:pPr marL="285750" indent="-285750">
                <a:buFontTx/>
                <a:buChar char="-"/>
              </a:pPr>
              <a:endParaRPr lang="en-GB" sz="1100"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EEB9A65C-7494-49DD-80EF-976336256CFC}"/>
              </a:ext>
            </a:extLst>
          </p:cNvPr>
          <p:cNvGrpSpPr/>
          <p:nvPr/>
        </p:nvGrpSpPr>
        <p:grpSpPr>
          <a:xfrm>
            <a:off x="8679205" y="3518613"/>
            <a:ext cx="2960103" cy="1182430"/>
            <a:chOff x="8214621" y="1343615"/>
            <a:chExt cx="3633436" cy="1182430"/>
          </a:xfrm>
        </p:grpSpPr>
        <p:sp>
          <p:nvSpPr>
            <p:cNvPr id="22" name="TextBox 21">
              <a:extLst>
                <a:ext uri="{FF2B5EF4-FFF2-40B4-BE49-F238E27FC236}">
                  <a16:creationId xmlns:a16="http://schemas.microsoft.com/office/drawing/2014/main" id="{5771AC8F-D8E5-42C7-8D78-16F7C274B8AB}"/>
                </a:ext>
              </a:extLst>
            </p:cNvPr>
            <p:cNvSpPr txBox="1"/>
            <p:nvPr/>
          </p:nvSpPr>
          <p:spPr>
            <a:xfrm>
              <a:off x="8214621" y="1343615"/>
              <a:ext cx="3633436" cy="584775"/>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plan to handle early warnings ready?</a:t>
              </a:r>
            </a:p>
          </p:txBody>
        </p:sp>
        <p:sp>
          <p:nvSpPr>
            <p:cNvPr id="23" name="TextBox 22">
              <a:extLst>
                <a:ext uri="{FF2B5EF4-FFF2-40B4-BE49-F238E27FC236}">
                  <a16:creationId xmlns:a16="http://schemas.microsoft.com/office/drawing/2014/main" id="{9CC58701-9D53-48F4-87A5-374F03358DC2}"/>
                </a:ext>
              </a:extLst>
            </p:cNvPr>
            <p:cNvSpPr txBox="1"/>
            <p:nvPr/>
          </p:nvSpPr>
          <p:spPr>
            <a:xfrm>
              <a:off x="8921977" y="1925881"/>
              <a:ext cx="2926080" cy="600164"/>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Continuous monitoring</a:t>
              </a:r>
            </a:p>
            <a:p>
              <a:pPr marL="285750" indent="-285750">
                <a:buFontTx/>
                <a:buChar char="-"/>
              </a:pPr>
              <a:r>
                <a:rPr lang="en-GB" sz="1100" dirty="0">
                  <a:latin typeface="Arial" panose="020B0604020202020204" pitchFamily="34" charset="0"/>
                  <a:cs typeface="Arial" panose="020B0604020202020204" pitchFamily="34" charset="0"/>
                </a:rPr>
                <a:t>Mitigation &amp; Contingency Plans</a:t>
              </a:r>
            </a:p>
            <a:p>
              <a:pPr marL="285750" indent="-285750">
                <a:buFontTx/>
                <a:buChar char="-"/>
              </a:pPr>
              <a:endParaRPr lang="en-GB" sz="1100" dirty="0">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2BA291D6-7616-45EE-A0B0-04A6D4807380}"/>
              </a:ext>
            </a:extLst>
          </p:cNvPr>
          <p:cNvGrpSpPr/>
          <p:nvPr/>
        </p:nvGrpSpPr>
        <p:grpSpPr>
          <a:xfrm>
            <a:off x="9617648" y="4889589"/>
            <a:ext cx="2427523" cy="1622842"/>
            <a:chOff x="7868801" y="1575604"/>
            <a:chExt cx="4107380" cy="1622842"/>
          </a:xfrm>
        </p:grpSpPr>
        <p:sp>
          <p:nvSpPr>
            <p:cNvPr id="25" name="TextBox 24">
              <a:extLst>
                <a:ext uri="{FF2B5EF4-FFF2-40B4-BE49-F238E27FC236}">
                  <a16:creationId xmlns:a16="http://schemas.microsoft.com/office/drawing/2014/main" id="{A266DA51-BE46-499B-AA9B-25E5B41969CD}"/>
                </a:ext>
              </a:extLst>
            </p:cNvPr>
            <p:cNvSpPr txBox="1"/>
            <p:nvPr/>
          </p:nvSpPr>
          <p:spPr>
            <a:xfrm>
              <a:off x="7868801" y="1575604"/>
              <a:ext cx="4107380"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there fall back plan?</a:t>
              </a:r>
            </a:p>
          </p:txBody>
        </p:sp>
        <p:sp>
          <p:nvSpPr>
            <p:cNvPr id="26" name="TextBox 25">
              <a:extLst>
                <a:ext uri="{FF2B5EF4-FFF2-40B4-BE49-F238E27FC236}">
                  <a16:creationId xmlns:a16="http://schemas.microsoft.com/office/drawing/2014/main" id="{87ABDC2F-29D9-4E74-BDD6-36084AD062E5}"/>
                </a:ext>
              </a:extLst>
            </p:cNvPr>
            <p:cNvSpPr txBox="1"/>
            <p:nvPr/>
          </p:nvSpPr>
          <p:spPr>
            <a:xfrm>
              <a:off x="8555523" y="2090450"/>
              <a:ext cx="2926080" cy="1107996"/>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Workaround processes.</a:t>
              </a:r>
            </a:p>
            <a:p>
              <a:pPr marL="285750" indent="-285750">
                <a:buFontTx/>
                <a:buChar char="-"/>
              </a:pPr>
              <a:r>
                <a:rPr lang="en-GB" sz="1100" dirty="0">
                  <a:latin typeface="Arial" panose="020B0604020202020204" pitchFamily="34" charset="0"/>
                  <a:cs typeface="Arial" panose="020B0604020202020204" pitchFamily="34" charset="0"/>
                </a:rPr>
                <a:t>Cutover abortion plan </a:t>
              </a:r>
              <a:r>
                <a:rPr lang="en-GB" sz="1100" dirty="0" smtClean="0">
                  <a:latin typeface="Arial" panose="020B0604020202020204" pitchFamily="34" charset="0"/>
                  <a:cs typeface="Arial" panose="020B0604020202020204" pitchFamily="34" charset="0"/>
                </a:rPr>
                <a:t>Cutover </a:t>
              </a:r>
              <a:r>
                <a:rPr lang="en-GB" sz="1100" dirty="0">
                  <a:latin typeface="Arial" panose="020B0604020202020204" pitchFamily="34" charset="0"/>
                  <a:cs typeface="Arial" panose="020B0604020202020204" pitchFamily="34" charset="0"/>
                </a:rPr>
                <a:t>extension plan</a:t>
              </a:r>
            </a:p>
            <a:p>
              <a:pPr marL="285750" indent="-285750">
                <a:buFontTx/>
                <a:buChar char="-"/>
              </a:pPr>
              <a:r>
                <a:rPr lang="en-GB" sz="1100" dirty="0">
                  <a:latin typeface="Arial" panose="020B0604020202020204" pitchFamily="34" charset="0"/>
                  <a:cs typeface="Arial" panose="020B0604020202020204" pitchFamily="34" charset="0"/>
                </a:rPr>
                <a:t>Fall back plan tested.</a:t>
              </a:r>
            </a:p>
            <a:p>
              <a:pPr marL="285750" indent="-285750">
                <a:buFontTx/>
                <a:buChar char="-"/>
              </a:pPr>
              <a:endParaRPr lang="en-GB" sz="1100" dirty="0">
                <a:latin typeface="Arial" panose="020B0604020202020204" pitchFamily="34" charset="0"/>
                <a:cs typeface="Arial" panose="020B0604020202020204" pitchFamily="34" charset="0"/>
              </a:endParaRPr>
            </a:p>
          </p:txBody>
        </p:sp>
      </p:grpSp>
      <p:sp>
        <p:nvSpPr>
          <p:cNvPr id="27" name="Title 1"/>
          <p:cNvSpPr>
            <a:spLocks noGrp="1"/>
          </p:cNvSpPr>
          <p:nvPr>
            <p:ph type="title"/>
          </p:nvPr>
        </p:nvSpPr>
        <p:spPr>
          <a:xfrm>
            <a:off x="1607358" y="331686"/>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Go-Live Considerations</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63340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63030" y="837399"/>
            <a:ext cx="10087800" cy="58714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Dashboard</a:t>
            </a:r>
            <a:endParaRPr lang="en-GB" sz="2900" dirty="0">
              <a:latin typeface="Algerian" panose="04020705040A02060702" pitchFamily="82" charset="0"/>
              <a:cs typeface="Arial" panose="020B0604020202020204" pitchFamily="34" charset="0"/>
            </a:endParaRPr>
          </a:p>
        </p:txBody>
      </p:sp>
      <p:sp>
        <p:nvSpPr>
          <p:cNvPr id="9" name="Rectangle 8"/>
          <p:cNvSpPr/>
          <p:nvPr/>
        </p:nvSpPr>
        <p:spPr>
          <a:xfrm>
            <a:off x="1963030" y="837399"/>
            <a:ext cx="10087800" cy="62564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495429" y="961776"/>
            <a:ext cx="6466718" cy="369332"/>
          </a:xfrm>
          <a:prstGeom prst="rect">
            <a:avLst/>
          </a:prstGeom>
          <a:noFill/>
        </p:spPr>
        <p:txBody>
          <a:bodyPr wrap="square" rtlCol="0">
            <a:spAutoFit/>
          </a:bodyPr>
          <a:lstStyle/>
          <a:p>
            <a:pPr algn="ctr"/>
            <a:r>
              <a:rPr lang="en-GB" b="1" dirty="0" smtClean="0">
                <a:latin typeface="Arial" panose="020B0604020202020204" pitchFamily="34" charset="0"/>
                <a:cs typeface="Arial" panose="020B0604020202020204" pitchFamily="34" charset="0"/>
              </a:rPr>
              <a:t>Migration Status Dashboard</a:t>
            </a:r>
            <a:endParaRPr lang="en-GB" b="1" dirty="0">
              <a:latin typeface="Arial" panose="020B0604020202020204" pitchFamily="34" charset="0"/>
              <a:cs typeface="Arial" panose="020B0604020202020204" pitchFamily="34" charset="0"/>
            </a:endParaRPr>
          </a:p>
        </p:txBody>
      </p:sp>
      <p:sp>
        <p:nvSpPr>
          <p:cNvPr id="11" name="Rectangle 10"/>
          <p:cNvSpPr/>
          <p:nvPr/>
        </p:nvSpPr>
        <p:spPr>
          <a:xfrm>
            <a:off x="1963030" y="1463041"/>
            <a:ext cx="3717600" cy="24159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699883" y="1458230"/>
            <a:ext cx="3181879" cy="24207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887169" y="1463041"/>
            <a:ext cx="3163662" cy="24207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963030" y="3878984"/>
            <a:ext cx="5073038" cy="28298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078214" y="3883795"/>
            <a:ext cx="4967209" cy="28298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11">
            <a:clrChange>
              <a:clrFrom>
                <a:srgbClr val="FFFFFF"/>
              </a:clrFrom>
              <a:clrTo>
                <a:srgbClr val="FFFFFF">
                  <a:alpha val="0"/>
                </a:srgbClr>
              </a:clrTo>
            </a:clrChange>
          </a:blip>
          <a:stretch>
            <a:fillRect/>
          </a:stretch>
        </p:blipFill>
        <p:spPr>
          <a:xfrm>
            <a:off x="9435894" y="1825555"/>
            <a:ext cx="526253" cy="526253"/>
          </a:xfrm>
          <a:prstGeom prst="rect">
            <a:avLst/>
          </a:prstGeom>
        </p:spPr>
      </p:pic>
      <p:pic>
        <p:nvPicPr>
          <p:cNvPr id="22" name="Picture 21"/>
          <p:cNvPicPr>
            <a:picLocks noChangeAspect="1"/>
          </p:cNvPicPr>
          <p:nvPr/>
        </p:nvPicPr>
        <p:blipFill>
          <a:blip r:embed="rId12">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0848770" y="1796377"/>
            <a:ext cx="621632" cy="621632"/>
          </a:xfrm>
          <a:prstGeom prst="rect">
            <a:avLst/>
          </a:prstGeom>
        </p:spPr>
      </p:pic>
      <p:sp>
        <p:nvSpPr>
          <p:cNvPr id="23" name="TextBox 22"/>
          <p:cNvSpPr txBox="1"/>
          <p:nvPr/>
        </p:nvSpPr>
        <p:spPr>
          <a:xfrm>
            <a:off x="8774914" y="2466018"/>
            <a:ext cx="1626670" cy="1354217"/>
          </a:xfrm>
          <a:prstGeom prst="rect">
            <a:avLst/>
          </a:prstGeom>
          <a:noFill/>
        </p:spPr>
        <p:txBody>
          <a:bodyPr wrap="square" rtlCol="0">
            <a:spAutoFit/>
          </a:bodyPr>
          <a:lstStyle/>
          <a:p>
            <a:pPr algn="ctr"/>
            <a:r>
              <a:rPr lang="en-GB" sz="1600" dirty="0" smtClean="0">
                <a:solidFill>
                  <a:srgbClr val="00B0F0"/>
                </a:solidFill>
                <a:latin typeface="Arial" panose="020B0604020202020204" pitchFamily="34" charset="0"/>
                <a:cs typeface="Arial" panose="020B0604020202020204" pitchFamily="34" charset="0"/>
              </a:rPr>
              <a:t>0.95</a:t>
            </a:r>
          </a:p>
          <a:p>
            <a:pPr algn="ctr"/>
            <a:r>
              <a:rPr lang="en-GB" sz="1600" dirty="0" smtClean="0">
                <a:solidFill>
                  <a:srgbClr val="00B0F0"/>
                </a:solidFill>
                <a:latin typeface="Arial" panose="020B0604020202020204" pitchFamily="34" charset="0"/>
                <a:cs typeface="Arial" panose="020B0604020202020204" pitchFamily="34" charset="0"/>
              </a:rPr>
              <a:t>SPI </a:t>
            </a:r>
          </a:p>
          <a:p>
            <a:pPr algn="ctr"/>
            <a:r>
              <a:rPr lang="en-GB" sz="900" dirty="0" smtClean="0">
                <a:solidFill>
                  <a:srgbClr val="00B0F0"/>
                </a:solidFill>
                <a:latin typeface="Arial" panose="020B0604020202020204" pitchFamily="34" charset="0"/>
                <a:cs typeface="Arial" panose="020B0604020202020204" pitchFamily="34" charset="0"/>
              </a:rPr>
              <a:t>(Schedule Performance Index)</a:t>
            </a:r>
          </a:p>
          <a:p>
            <a:pPr algn="ctr"/>
            <a:r>
              <a:rPr lang="en-GB" sz="1600" b="1" dirty="0" smtClean="0">
                <a:solidFill>
                  <a:srgbClr val="00B0F0"/>
                </a:solidFill>
                <a:latin typeface="Arial" panose="020B0604020202020204" pitchFamily="34" charset="0"/>
                <a:cs typeface="Arial" panose="020B0604020202020204" pitchFamily="34" charset="0"/>
              </a:rPr>
              <a:t>$20,000.00</a:t>
            </a:r>
          </a:p>
          <a:p>
            <a:pPr algn="ctr"/>
            <a:r>
              <a:rPr lang="en-GB" sz="1400" dirty="0" smtClean="0">
                <a:solidFill>
                  <a:srgbClr val="00B0F0"/>
                </a:solidFill>
                <a:latin typeface="Arial" panose="020B0604020202020204" pitchFamily="34" charset="0"/>
                <a:cs typeface="Arial" panose="020B0604020202020204" pitchFamily="34" charset="0"/>
              </a:rPr>
              <a:t>Planned Value</a:t>
            </a:r>
            <a:endParaRPr lang="en-GB" sz="1400" dirty="0">
              <a:solidFill>
                <a:srgbClr val="00B0F0"/>
              </a:solidFill>
              <a:latin typeface="Arial" panose="020B0604020202020204" pitchFamily="34" charset="0"/>
              <a:cs typeface="Arial" panose="020B0604020202020204" pitchFamily="34" charset="0"/>
            </a:endParaRPr>
          </a:p>
        </p:txBody>
      </p:sp>
      <p:sp>
        <p:nvSpPr>
          <p:cNvPr id="24" name="TextBox 23"/>
          <p:cNvSpPr txBox="1"/>
          <p:nvPr/>
        </p:nvSpPr>
        <p:spPr>
          <a:xfrm>
            <a:off x="10412024" y="2476758"/>
            <a:ext cx="1626670" cy="1215717"/>
          </a:xfrm>
          <a:prstGeom prst="rect">
            <a:avLst/>
          </a:prstGeom>
          <a:noFill/>
        </p:spPr>
        <p:txBody>
          <a:bodyPr wrap="square" rtlCol="0">
            <a:spAutoFit/>
          </a:bodyPr>
          <a:lstStyle>
            <a:defPPr>
              <a:defRPr lang="en-US"/>
            </a:defPPr>
            <a:lvl1pPr algn="ctr">
              <a:defRPr sz="1600">
                <a:solidFill>
                  <a:schemeClr val="bg1"/>
                </a:solidFill>
                <a:latin typeface="Arial" panose="020B0604020202020204" pitchFamily="34" charset="0"/>
                <a:cs typeface="Arial" panose="020B0604020202020204" pitchFamily="34" charset="0"/>
              </a:defRPr>
            </a:lvl1pPr>
          </a:lstStyle>
          <a:p>
            <a:r>
              <a:rPr lang="en-GB" dirty="0" smtClean="0">
                <a:solidFill>
                  <a:srgbClr val="00B0F0"/>
                </a:solidFill>
              </a:rPr>
              <a:t>0.98</a:t>
            </a:r>
            <a:endParaRPr lang="en-GB" dirty="0">
              <a:solidFill>
                <a:srgbClr val="00B0F0"/>
              </a:solidFill>
            </a:endParaRPr>
          </a:p>
          <a:p>
            <a:r>
              <a:rPr lang="en-GB" dirty="0" smtClean="0">
                <a:solidFill>
                  <a:srgbClr val="00B0F0"/>
                </a:solidFill>
              </a:rPr>
              <a:t>CPI </a:t>
            </a:r>
          </a:p>
          <a:p>
            <a:r>
              <a:rPr lang="en-GB" sz="900" dirty="0" smtClean="0">
                <a:solidFill>
                  <a:srgbClr val="00B0F0"/>
                </a:solidFill>
              </a:rPr>
              <a:t>(Cost Performance </a:t>
            </a:r>
            <a:r>
              <a:rPr lang="en-GB" sz="900" dirty="0">
                <a:solidFill>
                  <a:srgbClr val="00B0F0"/>
                </a:solidFill>
              </a:rPr>
              <a:t>Index)</a:t>
            </a:r>
          </a:p>
          <a:p>
            <a:r>
              <a:rPr lang="en-GB" dirty="0" smtClean="0">
                <a:solidFill>
                  <a:srgbClr val="00B0F0"/>
                </a:solidFill>
              </a:rPr>
              <a:t>$18,000.00</a:t>
            </a:r>
          </a:p>
          <a:p>
            <a:r>
              <a:rPr lang="en-GB" dirty="0" smtClean="0">
                <a:solidFill>
                  <a:srgbClr val="00B0F0"/>
                </a:solidFill>
              </a:rPr>
              <a:t>Planned Value</a:t>
            </a:r>
            <a:endParaRPr lang="en-GB" dirty="0">
              <a:solidFill>
                <a:srgbClr val="00B0F0"/>
              </a:solidFill>
            </a:endParaRPr>
          </a:p>
        </p:txBody>
      </p:sp>
      <p:pic>
        <p:nvPicPr>
          <p:cNvPr id="30" name="Picture 29"/>
          <p:cNvPicPr>
            <a:picLocks noChangeAspect="1"/>
          </p:cNvPicPr>
          <p:nvPr/>
        </p:nvPicPr>
        <p:blipFill>
          <a:blip r:embed="rId13">
            <a:clrChange>
              <a:clrFrom>
                <a:srgbClr val="FFFFFF"/>
              </a:clrFrom>
              <a:clrTo>
                <a:srgbClr val="FFFFFF">
                  <a:alpha val="0"/>
                </a:srgbClr>
              </a:clrTo>
            </a:clrChange>
          </a:blip>
          <a:stretch>
            <a:fillRect/>
          </a:stretch>
        </p:blipFill>
        <p:spPr>
          <a:xfrm>
            <a:off x="2324558" y="1777866"/>
            <a:ext cx="1014544" cy="1014544"/>
          </a:xfrm>
          <a:prstGeom prst="rect">
            <a:avLst/>
          </a:prstGeom>
        </p:spPr>
      </p:pic>
      <p:pic>
        <p:nvPicPr>
          <p:cNvPr id="31" name="Picture 30"/>
          <p:cNvPicPr>
            <a:picLocks noChangeAspect="1"/>
          </p:cNvPicPr>
          <p:nvPr/>
        </p:nvPicPr>
        <p:blipFill>
          <a:blip r:embed="rId14">
            <a:clrChange>
              <a:clrFrom>
                <a:srgbClr val="FFFFFF"/>
              </a:clrFrom>
              <a:clrTo>
                <a:srgbClr val="FFFFFF">
                  <a:alpha val="0"/>
                </a:srgbClr>
              </a:clrTo>
            </a:clrChange>
          </a:blip>
          <a:stretch>
            <a:fillRect/>
          </a:stretch>
        </p:blipFill>
        <p:spPr>
          <a:xfrm>
            <a:off x="4187391" y="1792809"/>
            <a:ext cx="1142698" cy="1014544"/>
          </a:xfrm>
          <a:prstGeom prst="rect">
            <a:avLst/>
          </a:prstGeom>
        </p:spPr>
      </p:pic>
      <p:sp>
        <p:nvSpPr>
          <p:cNvPr id="32" name="Hexagon 31"/>
          <p:cNvSpPr/>
          <p:nvPr/>
        </p:nvSpPr>
        <p:spPr>
          <a:xfrm>
            <a:off x="1963029" y="1757996"/>
            <a:ext cx="1826194" cy="1880589"/>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exagon 32"/>
          <p:cNvSpPr/>
          <p:nvPr/>
        </p:nvSpPr>
        <p:spPr>
          <a:xfrm>
            <a:off x="3814131" y="1705630"/>
            <a:ext cx="1866500" cy="195404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2288179" y="2869081"/>
            <a:ext cx="1074435" cy="600164"/>
          </a:xfrm>
          <a:prstGeom prst="rect">
            <a:avLst/>
          </a:prstGeom>
          <a:noFill/>
        </p:spPr>
        <p:txBody>
          <a:bodyPr wrap="square" rtlCol="0">
            <a:spAutoFit/>
          </a:bodyPr>
          <a:lstStyle/>
          <a:p>
            <a:pPr algn="ctr"/>
            <a:r>
              <a:rPr lang="en-GB" sz="1100" dirty="0" smtClean="0">
                <a:solidFill>
                  <a:schemeClr val="bg1"/>
                </a:solidFill>
                <a:latin typeface="Arial" panose="020B0604020202020204" pitchFamily="34" charset="0"/>
                <a:cs typeface="Arial" panose="020B0604020202020204" pitchFamily="34" charset="0"/>
              </a:rPr>
              <a:t>Region Wise Completion Status</a:t>
            </a:r>
            <a:endParaRPr lang="en-GB" sz="1100"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4250261" y="2866954"/>
            <a:ext cx="1074435" cy="769441"/>
          </a:xfrm>
          <a:prstGeom prst="rect">
            <a:avLst/>
          </a:prstGeom>
          <a:noFill/>
        </p:spPr>
        <p:txBody>
          <a:bodyPr wrap="square" rtlCol="0">
            <a:spAutoFit/>
          </a:bodyPr>
          <a:lstStyle/>
          <a:p>
            <a:pPr algn="ctr"/>
            <a:r>
              <a:rPr lang="en-GB" sz="1100" dirty="0" smtClean="0">
                <a:solidFill>
                  <a:schemeClr val="bg1"/>
                </a:solidFill>
                <a:latin typeface="Arial" panose="020B0604020202020204" pitchFamily="34" charset="0"/>
                <a:cs typeface="Arial" panose="020B0604020202020204" pitchFamily="34" charset="0"/>
              </a:rPr>
              <a:t>Phase wise completion status of “South Asia”</a:t>
            </a:r>
            <a:endParaRPr lang="en-GB" sz="11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825396" y="1447965"/>
            <a:ext cx="2338939" cy="276999"/>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Phase wise % completed</a:t>
            </a:r>
            <a:endParaRPr lang="en-GB" sz="1200" b="1" dirty="0">
              <a:latin typeface="Arial" panose="020B0604020202020204" pitchFamily="34" charset="0"/>
              <a:cs typeface="Arial" panose="020B0604020202020204" pitchFamily="34" charset="0"/>
            </a:endParaRPr>
          </a:p>
        </p:txBody>
      </p:sp>
      <p:sp>
        <p:nvSpPr>
          <p:cNvPr id="37" name="TextBox 36"/>
          <p:cNvSpPr txBox="1"/>
          <p:nvPr/>
        </p:nvSpPr>
        <p:spPr>
          <a:xfrm>
            <a:off x="9513222" y="1484997"/>
            <a:ext cx="2338939" cy="276999"/>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Project Performance</a:t>
            </a:r>
            <a:endParaRPr lang="en-GB" sz="1200" b="1" dirty="0">
              <a:latin typeface="Arial" panose="020B0604020202020204" pitchFamily="34" charset="0"/>
              <a:cs typeface="Arial" panose="020B0604020202020204" pitchFamily="34" charset="0"/>
            </a:endParaRPr>
          </a:p>
        </p:txBody>
      </p:sp>
      <p:sp>
        <p:nvSpPr>
          <p:cNvPr id="38" name="TextBox 37"/>
          <p:cNvSpPr txBox="1"/>
          <p:nvPr/>
        </p:nvSpPr>
        <p:spPr>
          <a:xfrm>
            <a:off x="7078214" y="3878984"/>
            <a:ext cx="4967209" cy="369332"/>
          </a:xfrm>
          <a:prstGeom prst="rect">
            <a:avLst/>
          </a:prstGeom>
          <a:noFill/>
        </p:spPr>
        <p:txBody>
          <a:bodyPr wrap="square" rtlCol="0">
            <a:spAutoFit/>
          </a:bodyPr>
          <a:lstStyle/>
          <a:p>
            <a:r>
              <a:rPr lang="en-GB" dirty="0" smtClean="0">
                <a:solidFill>
                  <a:srgbClr val="00B0F0"/>
                </a:solidFill>
                <a:latin typeface="Arial" panose="020B0604020202020204" pitchFamily="34" charset="0"/>
                <a:cs typeface="Arial" panose="020B0604020202020204" pitchFamily="34" charset="0"/>
              </a:rPr>
              <a:t>Highlights</a:t>
            </a:r>
            <a:endParaRPr lang="en-GB" dirty="0">
              <a:solidFill>
                <a:srgbClr val="00B0F0"/>
              </a:solidFill>
              <a:latin typeface="Arial" panose="020B0604020202020204" pitchFamily="34" charset="0"/>
              <a:cs typeface="Arial" panose="020B0604020202020204" pitchFamily="34" charset="0"/>
            </a:endParaRPr>
          </a:p>
        </p:txBody>
      </p:sp>
      <p:graphicFrame>
        <p:nvGraphicFramePr>
          <p:cNvPr id="39" name="Chart 38"/>
          <p:cNvGraphicFramePr>
            <a:graphicFrameLocks/>
          </p:cNvGraphicFramePr>
          <p:nvPr>
            <p:extLst>
              <p:ext uri="{D42A27DB-BD31-4B8C-83A1-F6EECF244321}">
                <p14:modId xmlns:p14="http://schemas.microsoft.com/office/powerpoint/2010/main" val="653182796"/>
              </p:ext>
            </p:extLst>
          </p:nvPr>
        </p:nvGraphicFramePr>
        <p:xfrm>
          <a:off x="2155107" y="4098298"/>
          <a:ext cx="4573681" cy="2462029"/>
        </p:xfrm>
        <a:graphic>
          <a:graphicData uri="http://schemas.openxmlformats.org/drawingml/2006/chart">
            <c:chart xmlns:c="http://schemas.openxmlformats.org/drawingml/2006/chart" xmlns:r="http://schemas.openxmlformats.org/officeDocument/2006/relationships" r:id="rId15"/>
          </a:graphicData>
        </a:graphic>
      </p:graphicFrame>
      <p:sp>
        <p:nvSpPr>
          <p:cNvPr id="40" name="TextBox 39">
            <a:extLst>
              <a:ext uri="{FF2B5EF4-FFF2-40B4-BE49-F238E27FC236}">
                <a16:creationId xmlns:a16="http://schemas.microsoft.com/office/drawing/2014/main" id="{0C86ED7C-4700-4DC5-83AE-0DE9E533A95C}"/>
              </a:ext>
            </a:extLst>
          </p:cNvPr>
          <p:cNvSpPr txBox="1"/>
          <p:nvPr>
            <p:custDataLst>
              <p:tags r:id="rId1"/>
            </p:custDataLst>
          </p:nvPr>
        </p:nvSpPr>
        <p:spPr>
          <a:xfrm>
            <a:off x="6296847" y="1550422"/>
            <a:ext cx="1437178" cy="581698"/>
          </a:xfrm>
          <a:prstGeom prst="rect">
            <a:avLst/>
          </a:prstGeom>
          <a:noFill/>
        </p:spPr>
        <p:txBody>
          <a:bodyPr wrap="square" lIns="0" tIns="0" rIns="0" bIns="0" rtlCol="0">
            <a:spAutoFit/>
          </a:bodyPr>
          <a:lstStyle/>
          <a:p>
            <a:r>
              <a:rPr lang="en-GB" sz="1260" b="1" dirty="0" smtClean="0">
                <a:cs typeface="Arial" pitchFamily="34" charset="0"/>
              </a:rPr>
              <a:t>South Asia</a:t>
            </a:r>
          </a:p>
          <a:p>
            <a:r>
              <a:rPr lang="en-GB" sz="1260" b="1" dirty="0" smtClean="0">
                <a:cs typeface="Arial" pitchFamily="34" charset="0"/>
              </a:rPr>
              <a:t>Data Migration</a:t>
            </a:r>
          </a:p>
          <a:p>
            <a:r>
              <a:rPr lang="en-GB" sz="1260" b="1" dirty="0" smtClean="0">
                <a:cs typeface="Arial" pitchFamily="34" charset="0"/>
              </a:rPr>
              <a:t>- Cards</a:t>
            </a:r>
            <a:endParaRPr lang="en-IN" sz="1260" b="1" dirty="0">
              <a:cs typeface="Arial" pitchFamily="34" charset="0"/>
            </a:endParaRPr>
          </a:p>
        </p:txBody>
      </p:sp>
      <p:sp>
        <p:nvSpPr>
          <p:cNvPr id="41" name="TextBox 40">
            <a:extLst>
              <a:ext uri="{FF2B5EF4-FFF2-40B4-BE49-F238E27FC236}">
                <a16:creationId xmlns:a16="http://schemas.microsoft.com/office/drawing/2014/main" id="{FF35B325-975F-4D7A-8A16-43258B494C83}"/>
              </a:ext>
            </a:extLst>
          </p:cNvPr>
          <p:cNvSpPr txBox="1"/>
          <p:nvPr>
            <p:custDataLst>
              <p:tags r:id="rId2"/>
            </p:custDataLst>
          </p:nvPr>
        </p:nvSpPr>
        <p:spPr>
          <a:xfrm>
            <a:off x="6216178" y="2073304"/>
            <a:ext cx="987730"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r>
              <a:rPr lang="en-GB" sz="2400" dirty="0" smtClean="0">
                <a:solidFill>
                  <a:schemeClr val="accent1"/>
                </a:solidFill>
              </a:rPr>
              <a:t>5441</a:t>
            </a:r>
            <a:endParaRPr lang="en-IN" sz="2400" dirty="0">
              <a:solidFill>
                <a:schemeClr val="accent1"/>
              </a:solidFill>
            </a:endParaRPr>
          </a:p>
        </p:txBody>
      </p:sp>
      <p:grpSp>
        <p:nvGrpSpPr>
          <p:cNvPr id="42" name="Group 41">
            <a:extLst>
              <a:ext uri="{FF2B5EF4-FFF2-40B4-BE49-F238E27FC236}">
                <a16:creationId xmlns:a16="http://schemas.microsoft.com/office/drawing/2014/main" id="{DB3D41A9-A874-4198-92E2-BF9FFA2BEB4C}"/>
              </a:ext>
            </a:extLst>
          </p:cNvPr>
          <p:cNvGrpSpPr/>
          <p:nvPr/>
        </p:nvGrpSpPr>
        <p:grpSpPr>
          <a:xfrm>
            <a:off x="5749700" y="1615788"/>
            <a:ext cx="488059" cy="452705"/>
            <a:chOff x="1060566" y="1943691"/>
            <a:chExt cx="531730" cy="531730"/>
          </a:xfrm>
        </p:grpSpPr>
        <p:sp>
          <p:nvSpPr>
            <p:cNvPr id="43" name="Oval 42">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grpSp>
          <p:nvGrpSpPr>
            <p:cNvPr id="44" name="Group 43">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45"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6"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7"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8"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grpSp>
      </p:grpSp>
      <p:sp>
        <p:nvSpPr>
          <p:cNvPr id="49" name="TextBox 48">
            <a:extLst>
              <a:ext uri="{FF2B5EF4-FFF2-40B4-BE49-F238E27FC236}">
                <a16:creationId xmlns:a16="http://schemas.microsoft.com/office/drawing/2014/main" id="{E568BBC2-CB29-4BC7-9E54-92644BCCE1BD}"/>
              </a:ext>
            </a:extLst>
          </p:cNvPr>
          <p:cNvSpPr txBox="1"/>
          <p:nvPr>
            <p:custDataLst>
              <p:tags r:id="rId3"/>
            </p:custDataLst>
          </p:nvPr>
        </p:nvSpPr>
        <p:spPr>
          <a:xfrm>
            <a:off x="7833098" y="2138258"/>
            <a:ext cx="1368507" cy="369332"/>
          </a:xfrm>
          <a:prstGeom prst="rect">
            <a:avLst/>
          </a:prstGeom>
          <a:noFill/>
        </p:spPr>
        <p:txBody>
          <a:bodyPr wrap="square" lIns="0" tIns="0" rIns="0" bIns="0" rtlCol="0">
            <a:spAutoFit/>
          </a:bodyPr>
          <a:lstStyle>
            <a:defPPr>
              <a:defRPr lang="en-US"/>
            </a:defPPr>
            <a:lvl1pPr>
              <a:defRPr sz="2800" b="1">
                <a:solidFill>
                  <a:schemeClr val="accent1"/>
                </a:solidFill>
                <a:cs typeface="Arial" pitchFamily="34" charset="0"/>
              </a:defRPr>
            </a:lvl1pPr>
          </a:lstStyle>
          <a:p>
            <a:r>
              <a:rPr lang="en-GB" sz="2400" dirty="0"/>
              <a:t>45254</a:t>
            </a:r>
          </a:p>
        </p:txBody>
      </p:sp>
      <p:sp>
        <p:nvSpPr>
          <p:cNvPr id="50" name="TextBox 49">
            <a:extLst>
              <a:ext uri="{FF2B5EF4-FFF2-40B4-BE49-F238E27FC236}">
                <a16:creationId xmlns:a16="http://schemas.microsoft.com/office/drawing/2014/main" id="{0C86ED7C-4700-4DC5-83AE-0DE9E533A95C}"/>
              </a:ext>
            </a:extLst>
          </p:cNvPr>
          <p:cNvSpPr txBox="1"/>
          <p:nvPr>
            <p:custDataLst>
              <p:tags r:id="rId4"/>
            </p:custDataLst>
          </p:nvPr>
        </p:nvSpPr>
        <p:spPr>
          <a:xfrm>
            <a:off x="7793113" y="1551749"/>
            <a:ext cx="1387882" cy="581698"/>
          </a:xfrm>
          <a:prstGeom prst="rect">
            <a:avLst/>
          </a:prstGeom>
          <a:noFill/>
        </p:spPr>
        <p:txBody>
          <a:bodyPr wrap="square" lIns="0" tIns="0" rIns="0" bIns="0" rtlCol="0">
            <a:spAutoFit/>
          </a:bodyPr>
          <a:lstStyle/>
          <a:p>
            <a:r>
              <a:rPr lang="en-GB" sz="1260" b="1" dirty="0">
                <a:cs typeface="Arial" pitchFamily="34" charset="0"/>
              </a:rPr>
              <a:t>South Asia</a:t>
            </a:r>
          </a:p>
          <a:p>
            <a:r>
              <a:rPr lang="en-GB" sz="1260" b="1" dirty="0">
                <a:cs typeface="Arial" pitchFamily="34" charset="0"/>
              </a:rPr>
              <a:t>Data Migration</a:t>
            </a:r>
          </a:p>
          <a:p>
            <a:r>
              <a:rPr lang="en-GB" sz="1260" b="1" dirty="0">
                <a:cs typeface="Arial" pitchFamily="34" charset="0"/>
              </a:rPr>
              <a:t>- </a:t>
            </a:r>
            <a:r>
              <a:rPr lang="en-GB" sz="1260" b="1" dirty="0" smtClean="0">
                <a:cs typeface="Arial" pitchFamily="34" charset="0"/>
              </a:rPr>
              <a:t>Digital Wallet</a:t>
            </a:r>
            <a:endParaRPr lang="en-IN" sz="1260" b="1" dirty="0">
              <a:cs typeface="Arial" pitchFamily="34" charset="0"/>
            </a:endParaRPr>
          </a:p>
        </p:txBody>
      </p:sp>
      <p:grpSp>
        <p:nvGrpSpPr>
          <p:cNvPr id="51" name="Group 50"/>
          <p:cNvGrpSpPr/>
          <p:nvPr/>
        </p:nvGrpSpPr>
        <p:grpSpPr>
          <a:xfrm>
            <a:off x="8442479" y="2552169"/>
            <a:ext cx="409806" cy="395365"/>
            <a:chOff x="6053138" y="4158618"/>
            <a:chExt cx="532800" cy="532800"/>
          </a:xfrm>
        </p:grpSpPr>
        <p:sp>
          <p:nvSpPr>
            <p:cNvPr id="52" name="Oval 51">
              <a:extLst>
                <a:ext uri="{FF2B5EF4-FFF2-40B4-BE49-F238E27FC236}">
                  <a16:creationId xmlns:a16="http://schemas.microsoft.com/office/drawing/2014/main" id="{C68D8777-C017-4530-9009-275906466DC6}"/>
                </a:ext>
              </a:extLst>
            </p:cNvPr>
            <p:cNvSpPr/>
            <p:nvPr/>
          </p:nvSpPr>
          <p:spPr>
            <a:xfrm>
              <a:off x="6053138" y="4158618"/>
              <a:ext cx="532800" cy="53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grpSp>
          <p:nvGrpSpPr>
            <p:cNvPr id="53" name="Group 52"/>
            <p:cNvGrpSpPr/>
            <p:nvPr/>
          </p:nvGrpSpPr>
          <p:grpSpPr>
            <a:xfrm>
              <a:off x="6240754" y="4323988"/>
              <a:ext cx="157569" cy="202060"/>
              <a:chOff x="9199563" y="1450976"/>
              <a:chExt cx="269875" cy="346076"/>
            </a:xfrm>
          </p:grpSpPr>
          <p:sp>
            <p:nvSpPr>
              <p:cNvPr id="54" name="Freeform 196"/>
              <p:cNvSpPr>
                <a:spLocks/>
              </p:cNvSpPr>
              <p:nvPr/>
            </p:nvSpPr>
            <p:spPr bwMode="auto">
              <a:xfrm>
                <a:off x="9199563" y="1481139"/>
                <a:ext cx="44450" cy="315913"/>
              </a:xfrm>
              <a:custGeom>
                <a:avLst/>
                <a:gdLst>
                  <a:gd name="T0" fmla="*/ 12 w 12"/>
                  <a:gd name="T1" fmla="*/ 0 h 84"/>
                  <a:gd name="T2" fmla="*/ 4 w 12"/>
                  <a:gd name="T3" fmla="*/ 0 h 84"/>
                  <a:gd name="T4" fmla="*/ 0 w 12"/>
                  <a:gd name="T5" fmla="*/ 4 h 84"/>
                  <a:gd name="T6" fmla="*/ 0 w 12"/>
                  <a:gd name="T7" fmla="*/ 80 h 84"/>
                  <a:gd name="T8" fmla="*/ 4 w 12"/>
                  <a:gd name="T9" fmla="*/ 84 h 84"/>
                  <a:gd name="T10" fmla="*/ 12 w 12"/>
                  <a:gd name="T11" fmla="*/ 84 h 84"/>
                </a:gdLst>
                <a:ahLst/>
                <a:cxnLst>
                  <a:cxn ang="0">
                    <a:pos x="T0" y="T1"/>
                  </a:cxn>
                  <a:cxn ang="0">
                    <a:pos x="T2" y="T3"/>
                  </a:cxn>
                  <a:cxn ang="0">
                    <a:pos x="T4" y="T5"/>
                  </a:cxn>
                  <a:cxn ang="0">
                    <a:pos x="T6" y="T7"/>
                  </a:cxn>
                  <a:cxn ang="0">
                    <a:pos x="T8" y="T9"/>
                  </a:cxn>
                  <a:cxn ang="0">
                    <a:pos x="T10" y="T11"/>
                  </a:cxn>
                </a:cxnLst>
                <a:rect l="0" t="0" r="r" b="b"/>
                <a:pathLst>
                  <a:path w="12" h="84">
                    <a:moveTo>
                      <a:pt x="12" y="0"/>
                    </a:moveTo>
                    <a:cubicBezTo>
                      <a:pt x="4" y="0"/>
                      <a:pt x="4" y="0"/>
                      <a:pt x="4" y="0"/>
                    </a:cubicBezTo>
                    <a:cubicBezTo>
                      <a:pt x="2" y="0"/>
                      <a:pt x="0" y="2"/>
                      <a:pt x="0" y="4"/>
                    </a:cubicBezTo>
                    <a:cubicBezTo>
                      <a:pt x="0" y="80"/>
                      <a:pt x="0" y="80"/>
                      <a:pt x="0" y="80"/>
                    </a:cubicBezTo>
                    <a:cubicBezTo>
                      <a:pt x="0" y="82"/>
                      <a:pt x="2" y="84"/>
                      <a:pt x="4" y="84"/>
                    </a:cubicBezTo>
                    <a:cubicBezTo>
                      <a:pt x="12" y="84"/>
                      <a:pt x="12" y="84"/>
                      <a:pt x="12" y="84"/>
                    </a:cubicBez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sp>
            <p:nvSpPr>
              <p:cNvPr id="55" name="Freeform 197"/>
              <p:cNvSpPr>
                <a:spLocks/>
              </p:cNvSpPr>
              <p:nvPr/>
            </p:nvSpPr>
            <p:spPr bwMode="auto">
              <a:xfrm>
                <a:off x="9364663" y="1450976"/>
                <a:ext cx="60325" cy="150813"/>
              </a:xfrm>
              <a:custGeom>
                <a:avLst/>
                <a:gdLst>
                  <a:gd name="T0" fmla="*/ 38 w 38"/>
                  <a:gd name="T1" fmla="*/ 95 h 95"/>
                  <a:gd name="T2" fmla="*/ 19 w 38"/>
                  <a:gd name="T3" fmla="*/ 76 h 95"/>
                  <a:gd name="T4" fmla="*/ 0 w 38"/>
                  <a:gd name="T5" fmla="*/ 95 h 95"/>
                  <a:gd name="T6" fmla="*/ 0 w 38"/>
                  <a:gd name="T7" fmla="*/ 0 h 95"/>
                  <a:gd name="T8" fmla="*/ 38 w 38"/>
                  <a:gd name="T9" fmla="*/ 0 h 95"/>
                  <a:gd name="T10" fmla="*/ 38 w 38"/>
                  <a:gd name="T11" fmla="*/ 95 h 95"/>
                </a:gdLst>
                <a:ahLst/>
                <a:cxnLst>
                  <a:cxn ang="0">
                    <a:pos x="T0" y="T1"/>
                  </a:cxn>
                  <a:cxn ang="0">
                    <a:pos x="T2" y="T3"/>
                  </a:cxn>
                  <a:cxn ang="0">
                    <a:pos x="T4" y="T5"/>
                  </a:cxn>
                  <a:cxn ang="0">
                    <a:pos x="T6" y="T7"/>
                  </a:cxn>
                  <a:cxn ang="0">
                    <a:pos x="T8" y="T9"/>
                  </a:cxn>
                  <a:cxn ang="0">
                    <a:pos x="T10" y="T11"/>
                  </a:cxn>
                </a:cxnLst>
                <a:rect l="0" t="0" r="r" b="b"/>
                <a:pathLst>
                  <a:path w="38" h="95">
                    <a:moveTo>
                      <a:pt x="38" y="95"/>
                    </a:moveTo>
                    <a:lnTo>
                      <a:pt x="19" y="76"/>
                    </a:lnTo>
                    <a:lnTo>
                      <a:pt x="0" y="95"/>
                    </a:lnTo>
                    <a:lnTo>
                      <a:pt x="0" y="0"/>
                    </a:lnTo>
                    <a:lnTo>
                      <a:pt x="38" y="0"/>
                    </a:lnTo>
                    <a:lnTo>
                      <a:pt x="38" y="95"/>
                    </a:lnTo>
                    <a:close/>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sp>
            <p:nvSpPr>
              <p:cNvPr id="56" name="Freeform 198"/>
              <p:cNvSpPr>
                <a:spLocks/>
              </p:cNvSpPr>
              <p:nvPr/>
            </p:nvSpPr>
            <p:spPr bwMode="auto">
              <a:xfrm>
                <a:off x="9244013" y="1481139"/>
                <a:ext cx="225425" cy="315913"/>
              </a:xfrm>
              <a:custGeom>
                <a:avLst/>
                <a:gdLst>
                  <a:gd name="T0" fmla="*/ 114 w 142"/>
                  <a:gd name="T1" fmla="*/ 0 h 199"/>
                  <a:gd name="T2" fmla="*/ 142 w 142"/>
                  <a:gd name="T3" fmla="*/ 0 h 199"/>
                  <a:gd name="T4" fmla="*/ 142 w 142"/>
                  <a:gd name="T5" fmla="*/ 199 h 199"/>
                  <a:gd name="T6" fmla="*/ 0 w 142"/>
                  <a:gd name="T7" fmla="*/ 199 h 199"/>
                  <a:gd name="T8" fmla="*/ 0 w 142"/>
                  <a:gd name="T9" fmla="*/ 0 h 199"/>
                  <a:gd name="T10" fmla="*/ 76 w 142"/>
                  <a:gd name="T11" fmla="*/ 0 h 199"/>
                </a:gdLst>
                <a:ahLst/>
                <a:cxnLst>
                  <a:cxn ang="0">
                    <a:pos x="T0" y="T1"/>
                  </a:cxn>
                  <a:cxn ang="0">
                    <a:pos x="T2" y="T3"/>
                  </a:cxn>
                  <a:cxn ang="0">
                    <a:pos x="T4" y="T5"/>
                  </a:cxn>
                  <a:cxn ang="0">
                    <a:pos x="T6" y="T7"/>
                  </a:cxn>
                  <a:cxn ang="0">
                    <a:pos x="T8" y="T9"/>
                  </a:cxn>
                  <a:cxn ang="0">
                    <a:pos x="T10" y="T11"/>
                  </a:cxn>
                </a:cxnLst>
                <a:rect l="0" t="0" r="r" b="b"/>
                <a:pathLst>
                  <a:path w="142" h="199">
                    <a:moveTo>
                      <a:pt x="114" y="0"/>
                    </a:moveTo>
                    <a:lnTo>
                      <a:pt x="142" y="0"/>
                    </a:lnTo>
                    <a:lnTo>
                      <a:pt x="142" y="199"/>
                    </a:lnTo>
                    <a:lnTo>
                      <a:pt x="0" y="199"/>
                    </a:lnTo>
                    <a:lnTo>
                      <a:pt x="0" y="0"/>
                    </a:lnTo>
                    <a:lnTo>
                      <a:pt x="76"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grpSp>
      </p:grpSp>
      <p:sp>
        <p:nvSpPr>
          <p:cNvPr id="59" name="TextBox 58">
            <a:extLst>
              <a:ext uri="{FF2B5EF4-FFF2-40B4-BE49-F238E27FC236}">
                <a16:creationId xmlns:a16="http://schemas.microsoft.com/office/drawing/2014/main" id="{0C86ED7C-4700-4DC5-83AE-0DE9E533A95C}"/>
              </a:ext>
            </a:extLst>
          </p:cNvPr>
          <p:cNvSpPr txBox="1"/>
          <p:nvPr>
            <p:custDataLst>
              <p:tags r:id="rId5"/>
            </p:custDataLst>
          </p:nvPr>
        </p:nvSpPr>
        <p:spPr>
          <a:xfrm>
            <a:off x="6148239" y="2644491"/>
            <a:ext cx="1437178" cy="581698"/>
          </a:xfrm>
          <a:prstGeom prst="rect">
            <a:avLst/>
          </a:prstGeom>
          <a:noFill/>
        </p:spPr>
        <p:txBody>
          <a:bodyPr wrap="square" lIns="0" tIns="0" rIns="0" bIns="0" rtlCol="0">
            <a:spAutoFit/>
          </a:bodyPr>
          <a:lstStyle/>
          <a:p>
            <a:r>
              <a:rPr lang="en-GB" sz="1260" b="1" dirty="0" smtClean="0">
                <a:cs typeface="Arial" pitchFamily="34" charset="0"/>
              </a:rPr>
              <a:t>South Asia</a:t>
            </a:r>
          </a:p>
          <a:p>
            <a:r>
              <a:rPr lang="en-GB" sz="1260" b="1" dirty="0" smtClean="0">
                <a:cs typeface="Arial" pitchFamily="34" charset="0"/>
              </a:rPr>
              <a:t>Cads Transaction successful Rate </a:t>
            </a:r>
            <a:endParaRPr lang="en-IN" sz="1260" b="1" dirty="0">
              <a:cs typeface="Arial" pitchFamily="34" charset="0"/>
            </a:endParaRPr>
          </a:p>
        </p:txBody>
      </p:sp>
      <p:sp>
        <p:nvSpPr>
          <p:cNvPr id="60" name="TextBox 59">
            <a:extLst>
              <a:ext uri="{FF2B5EF4-FFF2-40B4-BE49-F238E27FC236}">
                <a16:creationId xmlns:a16="http://schemas.microsoft.com/office/drawing/2014/main" id="{FF35B325-975F-4D7A-8A16-43258B494C83}"/>
              </a:ext>
            </a:extLst>
          </p:cNvPr>
          <p:cNvSpPr txBox="1"/>
          <p:nvPr>
            <p:custDataLst>
              <p:tags r:id="rId6"/>
            </p:custDataLst>
          </p:nvPr>
        </p:nvSpPr>
        <p:spPr>
          <a:xfrm>
            <a:off x="6204425" y="3247818"/>
            <a:ext cx="987730" cy="307777"/>
          </a:xfrm>
          <a:prstGeom prst="rect">
            <a:avLst/>
          </a:prstGeom>
          <a:noFill/>
        </p:spPr>
        <p:txBody>
          <a:bodyPr wrap="square" lIns="0" tIns="0" rIns="0" bIns="0" rtlCol="0">
            <a:spAutoFit/>
          </a:bodyPr>
          <a:lstStyle>
            <a:defPPr>
              <a:defRPr lang="en-US"/>
            </a:defPPr>
            <a:lvl1pPr>
              <a:defRPr sz="2400" b="1">
                <a:solidFill>
                  <a:schemeClr val="accent2"/>
                </a:solidFill>
                <a:cs typeface="Arial" pitchFamily="34" charset="0"/>
              </a:defRPr>
            </a:lvl1pPr>
          </a:lstStyle>
          <a:p>
            <a:r>
              <a:rPr lang="en-GB" sz="2000" dirty="0"/>
              <a:t>99.5%</a:t>
            </a:r>
            <a:endParaRPr lang="en-IN" sz="2000" dirty="0"/>
          </a:p>
        </p:txBody>
      </p:sp>
      <p:sp>
        <p:nvSpPr>
          <p:cNvPr id="61" name="TextBox 60">
            <a:extLst>
              <a:ext uri="{FF2B5EF4-FFF2-40B4-BE49-F238E27FC236}">
                <a16:creationId xmlns:a16="http://schemas.microsoft.com/office/drawing/2014/main" id="{0C86ED7C-4700-4DC5-83AE-0DE9E533A95C}"/>
              </a:ext>
            </a:extLst>
          </p:cNvPr>
          <p:cNvSpPr txBox="1"/>
          <p:nvPr>
            <p:custDataLst>
              <p:tags r:id="rId7"/>
            </p:custDataLst>
          </p:nvPr>
        </p:nvSpPr>
        <p:spPr>
          <a:xfrm>
            <a:off x="7640620" y="2673613"/>
            <a:ext cx="1437178" cy="581698"/>
          </a:xfrm>
          <a:prstGeom prst="rect">
            <a:avLst/>
          </a:prstGeom>
          <a:noFill/>
        </p:spPr>
        <p:txBody>
          <a:bodyPr wrap="square" lIns="0" tIns="0" rIns="0" bIns="0" rtlCol="0">
            <a:spAutoFit/>
          </a:bodyPr>
          <a:lstStyle/>
          <a:p>
            <a:r>
              <a:rPr lang="en-GB" sz="1260" b="1" dirty="0" smtClean="0">
                <a:cs typeface="Arial" pitchFamily="34" charset="0"/>
              </a:rPr>
              <a:t>North Asia</a:t>
            </a:r>
          </a:p>
          <a:p>
            <a:r>
              <a:rPr lang="en-GB" sz="1260" b="1" dirty="0" smtClean="0">
                <a:cs typeface="Arial" pitchFamily="34" charset="0"/>
              </a:rPr>
              <a:t>Simulation </a:t>
            </a:r>
          </a:p>
          <a:p>
            <a:r>
              <a:rPr lang="en-GB" sz="1260" b="1" dirty="0" smtClean="0">
                <a:cs typeface="Arial" pitchFamily="34" charset="0"/>
              </a:rPr>
              <a:t>Success  for Cards</a:t>
            </a:r>
            <a:endParaRPr lang="en-IN" sz="1260" b="1" dirty="0">
              <a:cs typeface="Arial" pitchFamily="34" charset="0"/>
            </a:endParaRPr>
          </a:p>
        </p:txBody>
      </p:sp>
      <p:sp>
        <p:nvSpPr>
          <p:cNvPr id="62" name="TextBox 61">
            <a:extLst>
              <a:ext uri="{FF2B5EF4-FFF2-40B4-BE49-F238E27FC236}">
                <a16:creationId xmlns:a16="http://schemas.microsoft.com/office/drawing/2014/main" id="{FF35B325-975F-4D7A-8A16-43258B494C83}"/>
              </a:ext>
            </a:extLst>
          </p:cNvPr>
          <p:cNvSpPr txBox="1"/>
          <p:nvPr>
            <p:custDataLst>
              <p:tags r:id="rId8"/>
            </p:custDataLst>
          </p:nvPr>
        </p:nvSpPr>
        <p:spPr>
          <a:xfrm>
            <a:off x="7888284" y="3240685"/>
            <a:ext cx="987730" cy="307777"/>
          </a:xfrm>
          <a:prstGeom prst="rect">
            <a:avLst/>
          </a:prstGeom>
          <a:noFill/>
        </p:spPr>
        <p:txBody>
          <a:bodyPr wrap="square" lIns="0" tIns="0" rIns="0" bIns="0" rtlCol="0">
            <a:spAutoFit/>
          </a:bodyPr>
          <a:lstStyle>
            <a:defPPr>
              <a:defRPr lang="en-US"/>
            </a:defPPr>
            <a:lvl1pPr>
              <a:defRPr sz="2000" b="1">
                <a:solidFill>
                  <a:schemeClr val="accent2"/>
                </a:solidFill>
                <a:cs typeface="Arial" pitchFamily="34" charset="0"/>
              </a:defRPr>
            </a:lvl1pPr>
          </a:lstStyle>
          <a:p>
            <a:r>
              <a:rPr lang="en-GB" dirty="0"/>
              <a:t>100%</a:t>
            </a:r>
            <a:endParaRPr lang="en-IN" dirty="0"/>
          </a:p>
        </p:txBody>
      </p:sp>
      <p:sp>
        <p:nvSpPr>
          <p:cNvPr id="63" name="TextBox 62"/>
          <p:cNvSpPr txBox="1"/>
          <p:nvPr/>
        </p:nvSpPr>
        <p:spPr>
          <a:xfrm>
            <a:off x="7118505" y="5429766"/>
            <a:ext cx="4967209" cy="369332"/>
          </a:xfrm>
          <a:prstGeom prst="rect">
            <a:avLst/>
          </a:prstGeom>
          <a:noFill/>
        </p:spPr>
        <p:txBody>
          <a:bodyPr wrap="square" rtlCol="0">
            <a:spAutoFit/>
          </a:bodyPr>
          <a:lstStyle/>
          <a:p>
            <a:r>
              <a:rPr lang="en-GB" dirty="0" smtClean="0">
                <a:solidFill>
                  <a:srgbClr val="00B0F0"/>
                </a:solidFill>
                <a:latin typeface="Arial" panose="020B0604020202020204" pitchFamily="34" charset="0"/>
                <a:cs typeface="Arial" panose="020B0604020202020204" pitchFamily="34" charset="0"/>
              </a:rPr>
              <a:t>Lowlights</a:t>
            </a:r>
            <a:endParaRPr lang="en-GB" dirty="0">
              <a:solidFill>
                <a:srgbClr val="00B0F0"/>
              </a:solidFill>
              <a:latin typeface="Arial" panose="020B0604020202020204" pitchFamily="34" charset="0"/>
              <a:cs typeface="Arial" panose="020B0604020202020204" pitchFamily="34" charset="0"/>
            </a:endParaRPr>
          </a:p>
        </p:txBody>
      </p:sp>
      <p:sp>
        <p:nvSpPr>
          <p:cNvPr id="65" name="TextBox 64"/>
          <p:cNvSpPr txBox="1"/>
          <p:nvPr/>
        </p:nvSpPr>
        <p:spPr>
          <a:xfrm>
            <a:off x="7183627" y="4317761"/>
            <a:ext cx="4451999" cy="1169551"/>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South Asia : Data Migration for Cards Successful. Sign off received.</a:t>
            </a:r>
          </a:p>
          <a:p>
            <a:r>
              <a:rPr lang="en-GB" sz="1400" dirty="0" smtClean="0">
                <a:latin typeface="Arial" panose="020B0604020202020204" pitchFamily="34" charset="0"/>
                <a:cs typeface="Arial" panose="020B0604020202020204" pitchFamily="34" charset="0"/>
              </a:rPr>
              <a:t>South Asia : Data Migration for Digital Wallet is successful.</a:t>
            </a:r>
          </a:p>
          <a:p>
            <a:r>
              <a:rPr lang="en-GB" sz="1400" dirty="0" smtClean="0">
                <a:latin typeface="Arial" panose="020B0604020202020204" pitchFamily="34" charset="0"/>
                <a:cs typeface="Arial" panose="020B0604020202020204" pitchFamily="34" charset="0"/>
              </a:rPr>
              <a:t>Assessment &amp; Planning completed for all regions</a:t>
            </a:r>
            <a:endParaRPr lang="en-GB" sz="1400" dirty="0">
              <a:latin typeface="Arial" panose="020B0604020202020204" pitchFamily="34" charset="0"/>
              <a:cs typeface="Arial" panose="020B0604020202020204" pitchFamily="34" charset="0"/>
            </a:endParaRPr>
          </a:p>
        </p:txBody>
      </p:sp>
      <p:sp>
        <p:nvSpPr>
          <p:cNvPr id="66" name="TextBox 65"/>
          <p:cNvSpPr txBox="1"/>
          <p:nvPr/>
        </p:nvSpPr>
        <p:spPr>
          <a:xfrm>
            <a:off x="7183628" y="5767936"/>
            <a:ext cx="4451999" cy="738664"/>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South Asia : Delay of 2 business days in data migration of Cards </a:t>
            </a:r>
          </a:p>
          <a:p>
            <a:r>
              <a:rPr lang="en-GB" sz="1400" dirty="0" smtClean="0">
                <a:latin typeface="Arial" panose="020B0604020202020204" pitchFamily="34" charset="0"/>
                <a:cs typeface="Arial" panose="020B0604020202020204" pitchFamily="34" charset="0"/>
              </a:rPr>
              <a:t>South Asia : Unsuccessful transaction on first day.</a:t>
            </a:r>
          </a:p>
        </p:txBody>
      </p:sp>
    </p:spTree>
    <p:extLst>
      <p:ext uri="{BB962C8B-B14F-4D97-AF65-F5344CB8AC3E}">
        <p14:creationId xmlns:p14="http://schemas.microsoft.com/office/powerpoint/2010/main" val="67350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2103500718"/>
              </p:ext>
            </p:extLst>
          </p:nvPr>
        </p:nvGraphicFramePr>
        <p:xfrm>
          <a:off x="6324333" y="3312160"/>
          <a:ext cx="5440947" cy="3677920"/>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Cubersource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Effort Estimation &amp; Distribution Plan</a:t>
            </a:r>
            <a:endParaRPr lang="en-GB" sz="2900" dirty="0">
              <a:latin typeface="Algerian" panose="04020705040A02060702" pitchFamily="82" charset="0"/>
              <a:cs typeface="Arial" panose="020B0604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4000156172"/>
              </p:ext>
            </p:extLst>
          </p:nvPr>
        </p:nvGraphicFramePr>
        <p:xfrm>
          <a:off x="1401143" y="865179"/>
          <a:ext cx="5680710" cy="3547428"/>
        </p:xfrm>
        <a:graphic>
          <a:graphicData uri="http://schemas.openxmlformats.org/drawingml/2006/chart">
            <c:chart xmlns:c="http://schemas.openxmlformats.org/drawingml/2006/chart" xmlns:r="http://schemas.openxmlformats.org/officeDocument/2006/relationships" r:id="rId4"/>
          </a:graphicData>
        </a:graphic>
      </p:graphicFrame>
      <p:pic>
        <p:nvPicPr>
          <p:cNvPr id="2" name="Picture 1"/>
          <p:cNvPicPr>
            <a:picLocks noChangeAspect="1"/>
          </p:cNvPicPr>
          <p:nvPr/>
        </p:nvPicPr>
        <p:blipFill>
          <a:blip r:embed="rId5"/>
          <a:stretch>
            <a:fillRect/>
          </a:stretch>
        </p:blipFill>
        <p:spPr>
          <a:xfrm>
            <a:off x="6815425" y="2237856"/>
            <a:ext cx="1162110" cy="1104957"/>
          </a:xfrm>
          <a:prstGeom prst="rect">
            <a:avLst/>
          </a:prstGeom>
        </p:spPr>
      </p:pic>
      <p:cxnSp>
        <p:nvCxnSpPr>
          <p:cNvPr id="4" name="Straight Connector 3"/>
          <p:cNvCxnSpPr/>
          <p:nvPr/>
        </p:nvCxnSpPr>
        <p:spPr>
          <a:xfrm flipV="1">
            <a:off x="6024880" y="2237855"/>
            <a:ext cx="1107440" cy="69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6319" y="3342813"/>
            <a:ext cx="80942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clrChange>
              <a:clrFrom>
                <a:srgbClr val="FFFFFF"/>
              </a:clrFrom>
              <a:clrTo>
                <a:srgbClr val="FFFFFF">
                  <a:alpha val="0"/>
                </a:srgbClr>
              </a:clrTo>
            </a:clrChange>
          </a:blip>
          <a:stretch>
            <a:fillRect/>
          </a:stretch>
        </p:blipFill>
        <p:spPr>
          <a:xfrm>
            <a:off x="8091770" y="2098780"/>
            <a:ext cx="1352620" cy="977950"/>
          </a:xfrm>
          <a:prstGeom prst="rect">
            <a:avLst/>
          </a:prstGeom>
        </p:spPr>
      </p:pic>
      <p:pic>
        <p:nvPicPr>
          <p:cNvPr id="18" name="Picture 17"/>
          <p:cNvPicPr>
            <a:picLocks noChangeAspect="1"/>
          </p:cNvPicPr>
          <p:nvPr/>
        </p:nvPicPr>
        <p:blipFill>
          <a:blip r:embed="rId7">
            <a:clrChange>
              <a:clrFrom>
                <a:srgbClr val="FFFFFF"/>
              </a:clrFrom>
              <a:clrTo>
                <a:srgbClr val="FFFFFF">
                  <a:alpha val="0"/>
                </a:srgbClr>
              </a:clrTo>
            </a:clrChange>
          </a:blip>
          <a:stretch>
            <a:fillRect/>
          </a:stretch>
        </p:blipFill>
        <p:spPr>
          <a:xfrm>
            <a:off x="4757741" y="3669386"/>
            <a:ext cx="1886047" cy="958899"/>
          </a:xfrm>
          <a:prstGeom prst="rect">
            <a:avLst/>
          </a:prstGeom>
        </p:spPr>
      </p:pic>
    </p:spTree>
    <p:extLst>
      <p:ext uri="{BB962C8B-B14F-4D97-AF65-F5344CB8AC3E}">
        <p14:creationId xmlns:p14="http://schemas.microsoft.com/office/powerpoint/2010/main" val="497581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p:cNvPicPr>
          <p:nvPr>
            <p:custDataLst>
              <p:tags r:id="rId2"/>
            </p:custDataLst>
          </p:nvPr>
        </p:nvPicPr>
        <p:blipFill>
          <a:blip r:embed="rId29">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7" name="Flowchart: Predefined Process 36"/>
          <p:cNvSpPr/>
          <p:nvPr>
            <p:custDataLst>
              <p:tags r:id="rId3"/>
            </p:custDataLst>
          </p:nvPr>
        </p:nvSpPr>
        <p:spPr>
          <a:xfrm>
            <a:off x="9871611" y="940727"/>
            <a:ext cx="2320899" cy="5131956"/>
          </a:xfrm>
          <a:prstGeom prst="flowChartPredefinedProcess">
            <a:avLst/>
          </a:prstGeom>
          <a:blipFill dpi="0" rotWithShape="1">
            <a:blip r:embed="rId30">
              <a:alphaModFix amt="18000"/>
            </a:blip>
            <a:srcRect/>
            <a:tile tx="0" ty="0" sx="100000" sy="100000" flip="none" algn="tl"/>
          </a:blip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prstClr val="white"/>
              </a:solidFill>
              <a:latin typeface="Arial" panose="020B0604020202020204" pitchFamily="34" charset="0"/>
              <a:cs typeface="Arial" panose="020B0604020202020204" pitchFamily="34" charset="0"/>
            </a:endParaRP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9761" rIns="0" bIns="0" rtlCol="0" anchor="t">
            <a:normAutofit/>
          </a:bodyPr>
          <a:lstStyle/>
          <a:p>
            <a:pPr defTabSz="1016190">
              <a:lnSpc>
                <a:spcPts val="1000"/>
              </a:lnSpc>
            </a:pPr>
            <a:endParaRPr lang="en-US" sz="611" kern="0" dirty="0">
              <a:latin typeface="Bosch Office Sans"/>
            </a:endParaRPr>
          </a:p>
        </p:txBody>
      </p:sp>
      <p:sp>
        <p:nvSpPr>
          <p:cNvPr id="3" name="TextBox 2" hidden="1"/>
          <p:cNvSpPr txBox="1">
            <a:spLocks/>
          </p:cNvSpPr>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190">
              <a:lnSpc>
                <a:spcPts val="2556"/>
              </a:lnSpc>
            </a:pPr>
            <a:endParaRPr lang="en-US" sz="1445" kern="0" dirty="0"/>
          </a:p>
        </p:txBody>
      </p:sp>
      <p:sp>
        <p:nvSpPr>
          <p:cNvPr id="13" name="Hexagon 12"/>
          <p:cNvSpPr/>
          <p:nvPr>
            <p:custDataLst>
              <p:tags r:id="rId6"/>
            </p:custDataLst>
          </p:nvPr>
        </p:nvSpPr>
        <p:spPr>
          <a:xfrm>
            <a:off x="4541801" y="964891"/>
            <a:ext cx="4745164" cy="1302142"/>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100" b="1" dirty="0">
              <a:solidFill>
                <a:prstClr val="black"/>
              </a:solidFill>
              <a:latin typeface="Arial" panose="020B0604020202020204" pitchFamily="34" charset="0"/>
              <a:cs typeface="Arial" panose="020B0604020202020204" pitchFamily="34" charset="0"/>
            </a:endParaRPr>
          </a:p>
          <a:p>
            <a:pPr algn="ctr" defTabSz="1016190"/>
            <a:r>
              <a:rPr lang="en-GB" sz="1200" b="1" dirty="0">
                <a:solidFill>
                  <a:prstClr val="black"/>
                </a:solidFill>
                <a:latin typeface="Arial" panose="020B0604020202020204" pitchFamily="34" charset="0"/>
                <a:cs typeface="Arial" panose="020B0604020202020204" pitchFamily="34" charset="0"/>
              </a:rPr>
              <a:t>Steering </a:t>
            </a:r>
            <a:r>
              <a:rPr lang="en-GB" sz="1200" b="1" dirty="0" smtClean="0">
                <a:solidFill>
                  <a:prstClr val="black"/>
                </a:solidFill>
                <a:latin typeface="Arial" panose="020B0604020202020204" pitchFamily="34" charset="0"/>
                <a:cs typeface="Arial" panose="020B0604020202020204" pitchFamily="34" charset="0"/>
              </a:rPr>
              <a:t>Committee(Bi-Monthly)</a:t>
            </a:r>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endParaRPr lang="en-GB" sz="12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Set Strategic Direction</a:t>
            </a:r>
          </a:p>
          <a:p>
            <a:pPr marL="317559" indent="-317559" defTabSz="1016190">
              <a:buFont typeface="Wingdings" panose="05000000000000000000" pitchFamily="2" charset="2"/>
              <a:buChar char="Ø"/>
            </a:pPr>
            <a:r>
              <a:rPr lang="en-GB" sz="1000" dirty="0" smtClean="0">
                <a:solidFill>
                  <a:prstClr val="black"/>
                </a:solidFill>
                <a:latin typeface="Arial" panose="020B0604020202020204" pitchFamily="34" charset="0"/>
                <a:cs typeface="Arial" panose="020B0604020202020204" pitchFamily="34" charset="0"/>
              </a:rPr>
              <a:t>Strategic &amp; Business risk assessment &amp; monitoring</a:t>
            </a:r>
            <a:endParaRPr lang="en-GB" sz="10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Discuss overall relationship &amp; Service-level performances</a:t>
            </a:r>
          </a:p>
          <a:p>
            <a:pPr algn="ctr" defTabSz="1016190"/>
            <a:endParaRPr lang="en-GB" sz="1000" dirty="0">
              <a:solidFill>
                <a:prstClr val="black"/>
              </a:solidFill>
              <a:latin typeface="Arial" panose="020B0604020202020204" pitchFamily="34" charset="0"/>
              <a:cs typeface="Arial" panose="020B0604020202020204" pitchFamily="34" charset="0"/>
            </a:endParaRPr>
          </a:p>
        </p:txBody>
      </p:sp>
      <p:sp>
        <p:nvSpPr>
          <p:cNvPr id="14" name="Hexagon 13"/>
          <p:cNvSpPr/>
          <p:nvPr>
            <p:custDataLst>
              <p:tags r:id="rId7"/>
            </p:custDataLst>
          </p:nvPr>
        </p:nvSpPr>
        <p:spPr>
          <a:xfrm>
            <a:off x="4541799" y="2308973"/>
            <a:ext cx="4745165" cy="1382071"/>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a:solidFill>
                  <a:prstClr val="black"/>
                </a:solidFill>
                <a:latin typeface="Arial" panose="020B0604020202020204" pitchFamily="34" charset="0"/>
                <a:cs typeface="Arial" panose="020B0604020202020204" pitchFamily="34" charset="0"/>
              </a:rPr>
              <a:t>Engagement Review </a:t>
            </a:r>
            <a:r>
              <a:rPr lang="en-GB" sz="1200" b="1" dirty="0" smtClean="0">
                <a:solidFill>
                  <a:prstClr val="black"/>
                </a:solidFill>
                <a:latin typeface="Arial" panose="020B0604020202020204" pitchFamily="34" charset="0"/>
                <a:cs typeface="Arial" panose="020B0604020202020204" pitchFamily="34" charset="0"/>
              </a:rPr>
              <a:t>(Bi-Weekly)</a:t>
            </a:r>
          </a:p>
          <a:p>
            <a:pPr algn="ctr" defTabSz="1016190"/>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Evaluate Performance on service levels &amp; Review health of </a:t>
            </a:r>
            <a:r>
              <a:rPr lang="en-GB" sz="1000" dirty="0" smtClean="0">
                <a:solidFill>
                  <a:prstClr val="black"/>
                </a:solidFill>
                <a:latin typeface="Arial" panose="020B0604020202020204" pitchFamily="34" charset="0"/>
                <a:cs typeface="Arial" panose="020B0604020202020204" pitchFamily="34" charset="0"/>
              </a:rPr>
              <a:t>Project.</a:t>
            </a:r>
            <a:endParaRPr lang="en-GB" sz="10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smtClean="0">
                <a:solidFill>
                  <a:prstClr val="black"/>
                </a:solidFill>
                <a:latin typeface="Arial" panose="020B0604020202020204" pitchFamily="34" charset="0"/>
                <a:cs typeface="Arial" panose="020B0604020202020204" pitchFamily="34" charset="0"/>
              </a:rPr>
              <a:t>Current &amp; Future Risk Profile</a:t>
            </a:r>
          </a:p>
          <a:p>
            <a:pPr marL="317559" lvl="0" indent="-317559" defTabSz="1016190">
              <a:buFont typeface="Wingdings" panose="05000000000000000000" pitchFamily="2" charset="2"/>
              <a:buChar char="Ø"/>
              <a:defRPr/>
            </a:pPr>
            <a:r>
              <a:rPr lang="en-IN" sz="1000" dirty="0" smtClean="0">
                <a:solidFill>
                  <a:prstClr val="black"/>
                </a:solidFill>
                <a:latin typeface="Arial" panose="020B0604020202020204" pitchFamily="34" charset="0"/>
                <a:cs typeface="Arial" panose="020B0604020202020204" pitchFamily="34" charset="0"/>
              </a:rPr>
              <a:t>Program </a:t>
            </a:r>
            <a:r>
              <a:rPr lang="en-IN" sz="1000" dirty="0">
                <a:solidFill>
                  <a:prstClr val="black"/>
                </a:solidFill>
                <a:latin typeface="Arial" panose="020B0604020202020204" pitchFamily="34" charset="0"/>
                <a:cs typeface="Arial" panose="020B0604020202020204" pitchFamily="34" charset="0"/>
              </a:rPr>
              <a:t>CR Tracker</a:t>
            </a:r>
          </a:p>
          <a:p>
            <a:pPr marL="317559" lvl="0" indent="-317559" defTabSz="1016190">
              <a:buFont typeface="Wingdings" panose="05000000000000000000" pitchFamily="2" charset="2"/>
              <a:buChar char="Ø"/>
              <a:defRPr/>
            </a:pPr>
            <a:r>
              <a:rPr lang="en-US" sz="1000" dirty="0">
                <a:solidFill>
                  <a:prstClr val="black"/>
                </a:solidFill>
                <a:latin typeface="Arial" panose="020B0604020202020204" pitchFamily="34" charset="0"/>
                <a:cs typeface="Arial" panose="020B0604020202020204" pitchFamily="34" charset="0"/>
              </a:rPr>
              <a:t>Schedules and cost </a:t>
            </a:r>
            <a:r>
              <a:rPr lang="en-US" sz="1000" dirty="0" smtClean="0">
                <a:solidFill>
                  <a:prstClr val="black"/>
                </a:solidFill>
                <a:latin typeface="Arial" panose="020B0604020202020204" pitchFamily="34" charset="0"/>
                <a:cs typeface="Arial" panose="020B0604020202020204" pitchFamily="34" charset="0"/>
              </a:rPr>
              <a:t>controls</a:t>
            </a:r>
          </a:p>
          <a:p>
            <a:pPr marL="317559" lvl="0" indent="-317559" defTabSz="1016190">
              <a:buFont typeface="Wingdings" panose="05000000000000000000" pitchFamily="2" charset="2"/>
              <a:buChar char="Ø"/>
              <a:defRPr/>
            </a:pPr>
            <a:r>
              <a:rPr lang="en-US" sz="1000" dirty="0" smtClean="0">
                <a:solidFill>
                  <a:prstClr val="black"/>
                </a:solidFill>
                <a:latin typeface="Arial" panose="020B0604020202020204" pitchFamily="34" charset="0"/>
                <a:cs typeface="Arial" panose="020B0604020202020204" pitchFamily="34" charset="0"/>
              </a:rPr>
              <a:t>Review of Change, Risk management Plan</a:t>
            </a:r>
            <a:endParaRPr lang="en-GB" sz="1000" dirty="0">
              <a:solidFill>
                <a:prstClr val="black"/>
              </a:solidFill>
              <a:latin typeface="Arial" panose="020B0604020202020204" pitchFamily="34" charset="0"/>
              <a:cs typeface="Arial" panose="020B0604020202020204" pitchFamily="34" charset="0"/>
            </a:endParaRPr>
          </a:p>
        </p:txBody>
      </p:sp>
      <p:sp>
        <p:nvSpPr>
          <p:cNvPr id="15" name="Hexagon 14"/>
          <p:cNvSpPr/>
          <p:nvPr>
            <p:custDataLst>
              <p:tags r:id="rId8"/>
            </p:custDataLst>
          </p:nvPr>
        </p:nvSpPr>
        <p:spPr>
          <a:xfrm>
            <a:off x="4541799" y="3732986"/>
            <a:ext cx="4745165" cy="1351923"/>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Huddle (Daily)</a:t>
            </a:r>
            <a:endParaRPr lang="en-GB" sz="1200" b="1" dirty="0">
              <a:solidFill>
                <a:prstClr val="black"/>
              </a:solidFill>
              <a:latin typeface="Arial" panose="020B0604020202020204" pitchFamily="34" charset="0"/>
              <a:cs typeface="Arial" panose="020B0604020202020204" pitchFamily="34" charset="0"/>
            </a:endParaRPr>
          </a:p>
          <a:p>
            <a:pPr algn="ctr" defTabSz="1016190"/>
            <a:endParaRPr lang="en-GB" sz="1200" b="1" dirty="0">
              <a:solidFill>
                <a:prstClr val="black"/>
              </a:solidFill>
              <a:latin typeface="Arial" panose="020B0604020202020204" pitchFamily="34" charset="0"/>
              <a:cs typeface="Arial" panose="020B0604020202020204" pitchFamily="34" charset="0"/>
            </a:endParaRPr>
          </a:p>
          <a:p>
            <a:pPr marL="317559" lvl="0"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Track individual </a:t>
            </a:r>
            <a:r>
              <a:rPr lang="en-US" sz="1050" dirty="0" smtClean="0">
                <a:solidFill>
                  <a:prstClr val="black"/>
                </a:solidFill>
                <a:latin typeface="Arial" panose="020B0604020202020204" pitchFamily="34" charset="0"/>
                <a:cs typeface="Arial" panose="020B0604020202020204" pitchFamily="34" charset="0"/>
              </a:rPr>
              <a:t>activities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Resolve </a:t>
            </a:r>
            <a:r>
              <a:rPr lang="en-US" sz="1050" dirty="0">
                <a:solidFill>
                  <a:prstClr val="black"/>
                </a:solidFill>
                <a:latin typeface="Arial" panose="020B0604020202020204" pitchFamily="34" charset="0"/>
                <a:cs typeface="Arial" panose="020B0604020202020204" pitchFamily="34" charset="0"/>
              </a:rPr>
              <a:t>transactional &amp; migration </a:t>
            </a:r>
            <a:r>
              <a:rPr lang="en-US" sz="1050" dirty="0" smtClean="0">
                <a:solidFill>
                  <a:prstClr val="black"/>
                </a:solidFill>
                <a:latin typeface="Arial" panose="020B0604020202020204" pitchFamily="34" charset="0"/>
                <a:cs typeface="Arial" panose="020B0604020202020204" pitchFamily="34" charset="0"/>
              </a:rPr>
              <a:t>issues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Validation &amp; Defect Status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Operational, projects, Functional risk assessment &amp; mitigations.</a:t>
            </a:r>
            <a:endParaRPr lang="en-US" sz="1050" dirty="0">
              <a:solidFill>
                <a:prstClr val="black"/>
              </a:solidFill>
              <a:latin typeface="Arial" panose="020B0604020202020204" pitchFamily="34" charset="0"/>
              <a:cs typeface="Arial" panose="020B0604020202020204" pitchFamily="34" charset="0"/>
            </a:endParaRPr>
          </a:p>
        </p:txBody>
      </p:sp>
      <p:sp>
        <p:nvSpPr>
          <p:cNvPr id="16" name="Hexagon 15"/>
          <p:cNvSpPr/>
          <p:nvPr>
            <p:custDataLst>
              <p:tags r:id="rId9"/>
            </p:custDataLst>
          </p:nvPr>
        </p:nvSpPr>
        <p:spPr>
          <a:xfrm>
            <a:off x="4541798" y="5115058"/>
            <a:ext cx="4751719" cy="1382071"/>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100" b="1" dirty="0" smtClean="0">
                <a:solidFill>
                  <a:prstClr val="black"/>
                </a:solidFill>
                <a:latin typeface="Arial" panose="020B0604020202020204" pitchFamily="34" charset="0"/>
                <a:cs typeface="Arial" panose="020B0604020202020204" pitchFamily="34" charset="0"/>
              </a:rPr>
              <a:t>Push Communication (Milestone)</a:t>
            </a:r>
            <a:endParaRPr lang="en-GB" sz="1100" b="1" dirty="0">
              <a:solidFill>
                <a:prstClr val="black"/>
              </a:solidFill>
              <a:latin typeface="Arial" panose="020B0604020202020204" pitchFamily="34" charset="0"/>
              <a:cs typeface="Arial" panose="020B0604020202020204" pitchFamily="34" charset="0"/>
            </a:endParaRPr>
          </a:p>
          <a:p>
            <a:pPr algn="ctr" defTabSz="1016190"/>
            <a:r>
              <a:rPr lang="en-GB" sz="1100" b="1" dirty="0" smtClean="0">
                <a:solidFill>
                  <a:prstClr val="black"/>
                </a:solidFill>
                <a:latin typeface="Arial" panose="020B0604020202020204" pitchFamily="34" charset="0"/>
                <a:cs typeface="Arial" panose="020B0604020202020204" pitchFamily="34" charset="0"/>
              </a:rPr>
              <a:t>To Merchants, Payment Networks</a:t>
            </a:r>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Dry </a:t>
            </a:r>
            <a:r>
              <a:rPr lang="en-US" sz="1050" dirty="0">
                <a:solidFill>
                  <a:prstClr val="black"/>
                </a:solidFill>
                <a:latin typeface="Arial" panose="020B0604020202020204" pitchFamily="34" charset="0"/>
                <a:cs typeface="Arial" panose="020B0604020202020204" pitchFamily="34" charset="0"/>
              </a:rPr>
              <a:t>Run Schedule</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Updates to install</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Migration Go-Live Schedule</a:t>
            </a:r>
          </a:p>
          <a:p>
            <a:pPr marL="317559" indent="-317559" defTabSz="1016190">
              <a:buFont typeface="Wingdings" panose="05000000000000000000" pitchFamily="2" charset="2"/>
              <a:buChar char="Ø"/>
              <a:defRPr/>
            </a:pPr>
            <a:r>
              <a:rPr lang="en-US" sz="1050" dirty="0" err="1">
                <a:solidFill>
                  <a:prstClr val="black"/>
                </a:solidFill>
                <a:latin typeface="Arial" panose="020B0604020202020204" pitchFamily="34" charset="0"/>
                <a:cs typeface="Arial" panose="020B0604020202020204" pitchFamily="34" charset="0"/>
              </a:rPr>
              <a:t>HyperCare</a:t>
            </a:r>
            <a:r>
              <a:rPr lang="en-US" sz="1050" dirty="0">
                <a:solidFill>
                  <a:prstClr val="black"/>
                </a:solidFill>
                <a:latin typeface="Arial" panose="020B0604020202020204" pitchFamily="34" charset="0"/>
                <a:cs typeface="Arial" panose="020B0604020202020204" pitchFamily="34" charset="0"/>
              </a:rPr>
              <a:t> Plan</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Post Go Live support</a:t>
            </a:r>
          </a:p>
        </p:txBody>
      </p:sp>
      <p:sp>
        <p:nvSpPr>
          <p:cNvPr id="17" name="Flowchart: Predefined Process 16"/>
          <p:cNvSpPr/>
          <p:nvPr>
            <p:custDataLst>
              <p:tags r:id="rId10"/>
            </p:custDataLst>
          </p:nvPr>
        </p:nvSpPr>
        <p:spPr>
          <a:xfrm>
            <a:off x="1872621" y="940727"/>
            <a:ext cx="2320899" cy="5131956"/>
          </a:xfrm>
          <a:prstGeom prst="flowChartPredefinedProcess">
            <a:avLst/>
          </a:prstGeom>
          <a:blipFill dpi="0" rotWithShape="1">
            <a:blip r:embed="rId30">
              <a:alphaModFix amt="18000"/>
            </a:blip>
            <a:srcRect/>
            <a:tile tx="0" ty="0" sx="100000" sy="100000" flip="none" algn="tl"/>
          </a:blip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prstClr val="white"/>
              </a:solidFill>
              <a:latin typeface="Arial" panose="020B0604020202020204" pitchFamily="34" charset="0"/>
              <a:cs typeface="Arial" panose="020B0604020202020204" pitchFamily="34" charset="0"/>
            </a:endParaRPr>
          </a:p>
        </p:txBody>
      </p:sp>
      <p:sp>
        <p:nvSpPr>
          <p:cNvPr id="19" name="Rectangle 18"/>
          <p:cNvSpPr/>
          <p:nvPr>
            <p:custDataLst>
              <p:tags r:id="rId11"/>
            </p:custDataLst>
          </p:nvPr>
        </p:nvSpPr>
        <p:spPr>
          <a:xfrm>
            <a:off x="2284844" y="1426727"/>
            <a:ext cx="1490055" cy="48751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100" b="1" dirty="0" smtClean="0">
                <a:solidFill>
                  <a:prstClr val="black"/>
                </a:solidFill>
                <a:latin typeface="Arial" panose="020B0604020202020204" pitchFamily="34" charset="0"/>
                <a:cs typeface="Arial" panose="020B0604020202020204" pitchFamily="34" charset="0"/>
              </a:rPr>
              <a:t>Business Sponsor</a:t>
            </a:r>
          </a:p>
          <a:p>
            <a:pPr algn="ctr" defTabSz="1016190"/>
            <a:r>
              <a:rPr lang="en-GB" sz="1100" b="1" dirty="0" smtClean="0">
                <a:solidFill>
                  <a:prstClr val="black"/>
                </a:solidFill>
                <a:latin typeface="Arial" panose="020B0604020202020204" pitchFamily="34" charset="0"/>
                <a:cs typeface="Arial" panose="020B0604020202020204" pitchFamily="34" charset="0"/>
              </a:rPr>
              <a:t>Business Leads</a:t>
            </a:r>
            <a:endParaRPr lang="en-GB" sz="1100" b="1" dirty="0">
              <a:solidFill>
                <a:prstClr val="black"/>
              </a:solidFill>
              <a:latin typeface="Arial" panose="020B0604020202020204" pitchFamily="34" charset="0"/>
              <a:cs typeface="Arial" panose="020B0604020202020204" pitchFamily="34" charset="0"/>
            </a:endParaRPr>
          </a:p>
        </p:txBody>
      </p:sp>
      <p:sp>
        <p:nvSpPr>
          <p:cNvPr id="20" name="Rectangle 19"/>
          <p:cNvSpPr/>
          <p:nvPr>
            <p:custDataLst>
              <p:tags r:id="rId12"/>
            </p:custDataLst>
          </p:nvPr>
        </p:nvSpPr>
        <p:spPr>
          <a:xfrm>
            <a:off x="2271714" y="2755856"/>
            <a:ext cx="1490055" cy="53218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IT Head, Project Manager, Leads</a:t>
            </a:r>
            <a:endParaRPr lang="en-GB" sz="1200" b="1" dirty="0">
              <a:solidFill>
                <a:prstClr val="black"/>
              </a:solidFill>
              <a:latin typeface="Arial" panose="020B0604020202020204" pitchFamily="34" charset="0"/>
              <a:cs typeface="Arial" panose="020B0604020202020204" pitchFamily="34" charset="0"/>
            </a:endParaRPr>
          </a:p>
        </p:txBody>
      </p:sp>
      <p:sp>
        <p:nvSpPr>
          <p:cNvPr id="21" name="Rectangle 20"/>
          <p:cNvSpPr/>
          <p:nvPr>
            <p:custDataLst>
              <p:tags r:id="rId13"/>
            </p:custDataLst>
          </p:nvPr>
        </p:nvSpPr>
        <p:spPr>
          <a:xfrm>
            <a:off x="2271714" y="4129655"/>
            <a:ext cx="1490055" cy="510306"/>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IT Track Leads</a:t>
            </a:r>
            <a:endParaRPr lang="en-GB" sz="1200" b="1" dirty="0">
              <a:solidFill>
                <a:prstClr val="black"/>
              </a:solidFill>
              <a:latin typeface="Arial" panose="020B0604020202020204" pitchFamily="34" charset="0"/>
              <a:cs typeface="Arial" panose="020B0604020202020204" pitchFamily="34" charset="0"/>
            </a:endParaRPr>
          </a:p>
        </p:txBody>
      </p:sp>
      <p:sp>
        <p:nvSpPr>
          <p:cNvPr id="22" name="Rectangle 21"/>
          <p:cNvSpPr/>
          <p:nvPr>
            <p:custDataLst>
              <p:tags r:id="rId14"/>
            </p:custDataLst>
          </p:nvPr>
        </p:nvSpPr>
        <p:spPr>
          <a:xfrm>
            <a:off x="2264616" y="5237442"/>
            <a:ext cx="1490055" cy="637685"/>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defTabSz="914400">
              <a:buFont typeface="Arial" panose="020B0604020202020204" pitchFamily="34" charset="0"/>
              <a:buChar char="•"/>
              <a:defRPr/>
            </a:pPr>
            <a:r>
              <a:rPr lang="en-US" sz="900" kern="0" dirty="0">
                <a:solidFill>
                  <a:prstClr val="black"/>
                </a:solidFill>
                <a:latin typeface="Arial" panose="020B0604020202020204" pitchFamily="34" charset="0"/>
                <a:cs typeface="Arial" panose="020B0604020202020204" pitchFamily="34" charset="0"/>
              </a:rPr>
              <a:t>Project Manager &amp; IT Teams</a:t>
            </a:r>
          </a:p>
          <a:p>
            <a:pPr marL="171450" lvl="0" indent="-171450" defTabSz="914400">
              <a:buFont typeface="Arial" panose="020B0604020202020204" pitchFamily="34" charset="0"/>
              <a:buChar char="•"/>
              <a:defRPr/>
            </a:pPr>
            <a:r>
              <a:rPr lang="en-US" sz="900" kern="0" dirty="0" err="1">
                <a:solidFill>
                  <a:prstClr val="black"/>
                </a:solidFill>
                <a:latin typeface="Arial" panose="020B0604020202020204" pitchFamily="34" charset="0"/>
                <a:cs typeface="Arial" panose="020B0604020202020204" pitchFamily="34" charset="0"/>
              </a:rPr>
              <a:t>Comm</a:t>
            </a:r>
            <a:r>
              <a:rPr lang="en-US" sz="900" kern="0" dirty="0">
                <a:solidFill>
                  <a:prstClr val="black"/>
                </a:solidFill>
                <a:latin typeface="Arial" panose="020B0604020202020204" pitchFamily="34" charset="0"/>
                <a:cs typeface="Arial" panose="020B0604020202020204" pitchFamily="34" charset="0"/>
              </a:rPr>
              <a:t> Teams</a:t>
            </a:r>
          </a:p>
          <a:p>
            <a:pPr marL="171450" lvl="0" indent="-171450" defTabSz="914400">
              <a:buFont typeface="Arial" panose="020B0604020202020204" pitchFamily="34" charset="0"/>
              <a:buChar char="•"/>
              <a:defRPr/>
            </a:pPr>
            <a:r>
              <a:rPr lang="en-US" sz="900" kern="0" dirty="0">
                <a:solidFill>
                  <a:prstClr val="black"/>
                </a:solidFill>
                <a:latin typeface="Arial" panose="020B0604020202020204" pitchFamily="34" charset="0"/>
                <a:cs typeface="Arial" panose="020B0604020202020204" pitchFamily="34" charset="0"/>
              </a:rPr>
              <a:t>Merchants</a:t>
            </a:r>
          </a:p>
        </p:txBody>
      </p:sp>
      <p:sp>
        <p:nvSpPr>
          <p:cNvPr id="23" name="Rectangle 22"/>
          <p:cNvSpPr/>
          <p:nvPr>
            <p:custDataLst>
              <p:tags r:id="rId15"/>
            </p:custDataLst>
          </p:nvPr>
        </p:nvSpPr>
        <p:spPr>
          <a:xfrm>
            <a:off x="10234070" y="1426384"/>
            <a:ext cx="1493856" cy="487858"/>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Business Leads,</a:t>
            </a:r>
          </a:p>
          <a:p>
            <a:pPr algn="ctr" defTabSz="1016190"/>
            <a:r>
              <a:rPr lang="en-GB" sz="1200" b="1" dirty="0" smtClean="0">
                <a:solidFill>
                  <a:prstClr val="black"/>
                </a:solidFill>
                <a:latin typeface="Arial" panose="020B0604020202020204" pitchFamily="34" charset="0"/>
                <a:cs typeface="Arial" panose="020B0604020202020204" pitchFamily="34" charset="0"/>
              </a:rPr>
              <a:t>IT Track Leads</a:t>
            </a:r>
            <a:endParaRPr lang="en-GB" sz="1200" b="1" dirty="0">
              <a:solidFill>
                <a:prstClr val="black"/>
              </a:solidFill>
              <a:latin typeface="Arial" panose="020B0604020202020204" pitchFamily="34" charset="0"/>
              <a:cs typeface="Arial" panose="020B0604020202020204" pitchFamily="34" charset="0"/>
            </a:endParaRPr>
          </a:p>
        </p:txBody>
      </p:sp>
      <p:sp>
        <p:nvSpPr>
          <p:cNvPr id="24" name="Rectangle 23"/>
          <p:cNvSpPr/>
          <p:nvPr>
            <p:custDataLst>
              <p:tags r:id="rId16"/>
            </p:custDataLst>
          </p:nvPr>
        </p:nvSpPr>
        <p:spPr>
          <a:xfrm>
            <a:off x="10229067" y="2755856"/>
            <a:ext cx="1493856" cy="53218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Program &amp; Project Managers, Leads</a:t>
            </a:r>
            <a:endParaRPr lang="en-GB" sz="1200" b="1" dirty="0">
              <a:solidFill>
                <a:prstClr val="black"/>
              </a:solidFill>
              <a:latin typeface="Arial" panose="020B0604020202020204" pitchFamily="34" charset="0"/>
              <a:cs typeface="Arial" panose="020B0604020202020204" pitchFamily="34" charset="0"/>
            </a:endParaRPr>
          </a:p>
        </p:txBody>
      </p:sp>
      <p:sp>
        <p:nvSpPr>
          <p:cNvPr id="25" name="Rectangle 24"/>
          <p:cNvSpPr/>
          <p:nvPr>
            <p:custDataLst>
              <p:tags r:id="rId17"/>
            </p:custDataLst>
          </p:nvPr>
        </p:nvSpPr>
        <p:spPr>
          <a:xfrm>
            <a:off x="10229067" y="4129655"/>
            <a:ext cx="1493856" cy="510307"/>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Project Manager, Leads</a:t>
            </a:r>
            <a:endParaRPr lang="en-GB" sz="1200" b="1" dirty="0">
              <a:solidFill>
                <a:prstClr val="black"/>
              </a:solidFill>
              <a:latin typeface="Arial" panose="020B0604020202020204" pitchFamily="34" charset="0"/>
              <a:cs typeface="Arial" panose="020B0604020202020204" pitchFamily="34" charset="0"/>
            </a:endParaRPr>
          </a:p>
        </p:txBody>
      </p:sp>
      <p:sp>
        <p:nvSpPr>
          <p:cNvPr id="26" name="Rectangle 25"/>
          <p:cNvSpPr/>
          <p:nvPr>
            <p:custDataLst>
              <p:tags r:id="rId18"/>
            </p:custDataLst>
          </p:nvPr>
        </p:nvSpPr>
        <p:spPr>
          <a:xfrm>
            <a:off x="10248520" y="5420966"/>
            <a:ext cx="1493856" cy="448778"/>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err="1">
                <a:solidFill>
                  <a:prstClr val="black"/>
                </a:solidFill>
                <a:latin typeface="Arial" panose="020B0604020202020204" pitchFamily="34" charset="0"/>
                <a:cs typeface="Arial" panose="020B0604020202020204" pitchFamily="34" charset="0"/>
              </a:rPr>
              <a:t>IoT</a:t>
            </a:r>
            <a:r>
              <a:rPr lang="en-GB" sz="1200" b="1" dirty="0">
                <a:solidFill>
                  <a:prstClr val="black"/>
                </a:solidFill>
                <a:latin typeface="Arial" panose="020B0604020202020204" pitchFamily="34" charset="0"/>
                <a:cs typeface="Arial" panose="020B0604020202020204" pitchFamily="34" charset="0"/>
              </a:rPr>
              <a:t> Testing Team</a:t>
            </a:r>
          </a:p>
        </p:txBody>
      </p:sp>
      <p:sp>
        <p:nvSpPr>
          <p:cNvPr id="27" name="Pentagon 26"/>
          <p:cNvSpPr/>
          <p:nvPr>
            <p:custDataLst>
              <p:tags r:id="rId19"/>
            </p:custDataLst>
          </p:nvPr>
        </p:nvSpPr>
        <p:spPr>
          <a:xfrm>
            <a:off x="2165513" y="6149027"/>
            <a:ext cx="1855897" cy="284544"/>
          </a:xfrm>
          <a:prstGeom prst="homePlate">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schemeClr val="bg1"/>
              </a:solidFill>
              <a:latin typeface="Arial" panose="020B0604020202020204" pitchFamily="34" charset="0"/>
              <a:cs typeface="Arial" panose="020B0604020202020204" pitchFamily="34" charset="0"/>
            </a:endParaRPr>
          </a:p>
        </p:txBody>
      </p:sp>
      <p:sp>
        <p:nvSpPr>
          <p:cNvPr id="28" name="Pentagon 27"/>
          <p:cNvSpPr/>
          <p:nvPr>
            <p:custDataLst>
              <p:tags r:id="rId20"/>
            </p:custDataLst>
          </p:nvPr>
        </p:nvSpPr>
        <p:spPr>
          <a:xfrm rot="10800000">
            <a:off x="10068929" y="6156930"/>
            <a:ext cx="1894217" cy="287987"/>
          </a:xfrm>
          <a:prstGeom prst="homePlate">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dirty="0">
              <a:solidFill>
                <a:schemeClr val="bg1"/>
              </a:solidFill>
              <a:latin typeface="Arial" panose="020B0604020202020204" pitchFamily="34" charset="0"/>
              <a:cs typeface="Arial" panose="020B0604020202020204" pitchFamily="34" charset="0"/>
            </a:endParaRPr>
          </a:p>
        </p:txBody>
      </p:sp>
      <p:sp>
        <p:nvSpPr>
          <p:cNvPr id="30" name="TextBox 29"/>
          <p:cNvSpPr txBox="1"/>
          <p:nvPr>
            <p:custDataLst>
              <p:tags r:id="rId21"/>
            </p:custDataLst>
          </p:nvPr>
        </p:nvSpPr>
        <p:spPr>
          <a:xfrm>
            <a:off x="10395135" y="6125794"/>
            <a:ext cx="1404335" cy="307777"/>
          </a:xfrm>
          <a:prstGeom prst="rect">
            <a:avLst/>
          </a:prstGeom>
          <a:noFill/>
        </p:spPr>
        <p:txBody>
          <a:bodyPr wrap="square" rtlCol="0">
            <a:spAutoFit/>
          </a:bodyPr>
          <a:lstStyle/>
          <a:p>
            <a:pPr defTabSz="1016190"/>
            <a:r>
              <a:rPr lang="en-GB" sz="1400" b="1" dirty="0" err="1" smtClean="0">
                <a:solidFill>
                  <a:schemeClr val="bg1"/>
                </a:solidFill>
                <a:latin typeface="Arial" panose="020B0604020202020204" pitchFamily="34" charset="0"/>
                <a:cs typeface="Arial" panose="020B0604020202020204" pitchFamily="34" charset="0"/>
              </a:rPr>
              <a:t>CyberSource</a:t>
            </a:r>
            <a:endParaRPr lang="en-GB" sz="1400" b="1" dirty="0">
              <a:solidFill>
                <a:schemeClr val="bg1"/>
              </a:solidFill>
              <a:latin typeface="Arial" panose="020B0604020202020204" pitchFamily="34" charset="0"/>
              <a:cs typeface="Arial" panose="020B0604020202020204" pitchFamily="34" charset="0"/>
            </a:endParaRPr>
          </a:p>
        </p:txBody>
      </p:sp>
      <p:sp>
        <p:nvSpPr>
          <p:cNvPr id="31" name="Hexagon 30"/>
          <p:cNvSpPr/>
          <p:nvPr>
            <p:custDataLst>
              <p:tags r:id="rId22"/>
            </p:custDataLst>
          </p:nvPr>
        </p:nvSpPr>
        <p:spPr>
          <a:xfrm rot="5400000">
            <a:off x="-952943" y="3164643"/>
            <a:ext cx="5224739" cy="299990"/>
          </a:xfrm>
          <a:prstGeom prst="hexagon">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schemeClr val="bg1"/>
              </a:solidFill>
              <a:latin typeface="Arial" panose="020B0604020202020204" pitchFamily="34" charset="0"/>
              <a:cs typeface="Arial" panose="020B0604020202020204" pitchFamily="34" charset="0"/>
            </a:endParaRPr>
          </a:p>
        </p:txBody>
      </p:sp>
      <p:sp>
        <p:nvSpPr>
          <p:cNvPr id="32" name="TextBox 31"/>
          <p:cNvSpPr txBox="1"/>
          <p:nvPr>
            <p:custDataLst>
              <p:tags r:id="rId23"/>
            </p:custDataLst>
          </p:nvPr>
        </p:nvSpPr>
        <p:spPr>
          <a:xfrm>
            <a:off x="1447125" y="4569255"/>
            <a:ext cx="400110" cy="1276716"/>
          </a:xfrm>
          <a:prstGeom prst="rect">
            <a:avLst/>
          </a:prstGeom>
          <a:noFill/>
        </p:spPr>
        <p:txBody>
          <a:bodyPr vert="vert270" wrap="square" rtlCol="0">
            <a:spAutoFit/>
          </a:bodyPr>
          <a:lstStyle/>
          <a:p>
            <a:pPr defTabSz="1016190"/>
            <a:r>
              <a:rPr lang="en-GB" sz="1400" b="1" dirty="0">
                <a:solidFill>
                  <a:schemeClr val="bg1"/>
                </a:solidFill>
                <a:latin typeface="Arial" panose="020B0604020202020204" pitchFamily="34" charset="0"/>
                <a:cs typeface="Arial" panose="020B0604020202020204" pitchFamily="34" charset="0"/>
              </a:rPr>
              <a:t>Tactical</a:t>
            </a:r>
          </a:p>
        </p:txBody>
      </p:sp>
      <p:sp>
        <p:nvSpPr>
          <p:cNvPr id="33" name="TextBox 32"/>
          <p:cNvSpPr txBox="1"/>
          <p:nvPr>
            <p:custDataLst>
              <p:tags r:id="rId24"/>
            </p:custDataLst>
          </p:nvPr>
        </p:nvSpPr>
        <p:spPr>
          <a:xfrm>
            <a:off x="1447125" y="1008888"/>
            <a:ext cx="400110" cy="1276716"/>
          </a:xfrm>
          <a:prstGeom prst="rect">
            <a:avLst/>
          </a:prstGeom>
          <a:noFill/>
        </p:spPr>
        <p:txBody>
          <a:bodyPr vert="vert270" wrap="square" rtlCol="0">
            <a:spAutoFit/>
          </a:bodyPr>
          <a:lstStyle/>
          <a:p>
            <a:pPr defTabSz="1016190"/>
            <a:r>
              <a:rPr lang="en-GB" sz="1400" b="1" dirty="0">
                <a:solidFill>
                  <a:schemeClr val="bg1"/>
                </a:solidFill>
                <a:latin typeface="Arial" panose="020B0604020202020204" pitchFamily="34" charset="0"/>
                <a:cs typeface="Arial" panose="020B0604020202020204" pitchFamily="34" charset="0"/>
              </a:rPr>
              <a:t>Strategic</a:t>
            </a:r>
          </a:p>
        </p:txBody>
      </p:sp>
      <p:sp>
        <p:nvSpPr>
          <p:cNvPr id="34" name="TextBox 33"/>
          <p:cNvSpPr txBox="1"/>
          <p:nvPr>
            <p:custDataLst>
              <p:tags r:id="rId25"/>
            </p:custDataLst>
          </p:nvPr>
        </p:nvSpPr>
        <p:spPr>
          <a:xfrm>
            <a:off x="4676075" y="7204567"/>
            <a:ext cx="3799251" cy="297646"/>
          </a:xfrm>
          <a:prstGeom prst="rect">
            <a:avLst/>
          </a:prstGeom>
          <a:noFill/>
        </p:spPr>
        <p:txBody>
          <a:bodyPr wrap="square" rtlCol="0">
            <a:spAutoFit/>
          </a:bodyPr>
          <a:lstStyle/>
          <a:p>
            <a:pPr algn="ctr" defTabSz="1016190"/>
            <a:r>
              <a:rPr lang="en-GB" sz="1334" dirty="0">
                <a:solidFill>
                  <a:prstClr val="black"/>
                </a:solidFill>
              </a:rPr>
              <a:t>Proposed Governance Model</a:t>
            </a:r>
          </a:p>
        </p:txBody>
      </p:sp>
      <p:sp>
        <p:nvSpPr>
          <p:cNvPr id="35" name="TextBox 34"/>
          <p:cNvSpPr txBox="1"/>
          <p:nvPr>
            <p:custDataLst>
              <p:tags r:id="rId26"/>
            </p:custDataLst>
          </p:nvPr>
        </p:nvSpPr>
        <p:spPr>
          <a:xfrm>
            <a:off x="2467719" y="6115546"/>
            <a:ext cx="1335081" cy="307777"/>
          </a:xfrm>
          <a:prstGeom prst="rect">
            <a:avLst/>
          </a:prstGeom>
          <a:noFill/>
        </p:spPr>
        <p:txBody>
          <a:bodyPr wrap="square" rtlCol="0">
            <a:spAutoFit/>
          </a:bodyPr>
          <a:lstStyle/>
          <a:p>
            <a:pPr defTabSz="1016190"/>
            <a:r>
              <a:rPr lang="en-GB" sz="1400" b="1" dirty="0" smtClean="0">
                <a:solidFill>
                  <a:schemeClr val="bg1"/>
                </a:solidFill>
                <a:latin typeface="Arial" panose="020B0604020202020204" pitchFamily="34" charset="0"/>
                <a:cs typeface="Arial" panose="020B0604020202020204" pitchFamily="34" charset="0"/>
              </a:rPr>
              <a:t>Infinity Corp</a:t>
            </a:r>
            <a:endParaRPr lang="en-GB" sz="1400" b="1" dirty="0">
              <a:solidFill>
                <a:schemeClr val="bg1"/>
              </a:solidFill>
              <a:latin typeface="Arial" panose="020B0604020202020204" pitchFamily="34" charset="0"/>
              <a:cs typeface="Arial" panose="020B0604020202020204" pitchFamily="34" charset="0"/>
            </a:endParaRPr>
          </a:p>
        </p:txBody>
      </p:sp>
      <p:sp>
        <p:nvSpPr>
          <p:cNvPr id="3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Governance &amp; communication management</a:t>
            </a:r>
            <a:endParaRPr lang="en-GB" sz="2900" dirty="0">
              <a:latin typeface="Algerian" panose="04020705040A02060702" pitchFamily="82" charset="0"/>
              <a:cs typeface="Arial" panose="020B0604020202020204" pitchFamily="34" charset="0"/>
            </a:endParaRPr>
          </a:p>
        </p:txBody>
      </p:sp>
    </p:spTree>
    <p:custDataLst>
      <p:tags r:id="rId1"/>
    </p:custDataLst>
    <p:extLst>
      <p:ext uri="{BB962C8B-B14F-4D97-AF65-F5344CB8AC3E}">
        <p14:creationId xmlns:p14="http://schemas.microsoft.com/office/powerpoint/2010/main" val="225011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52032" y="818147"/>
            <a:ext cx="7339822" cy="6039852"/>
          </a:xfrm>
          <a:prstGeom prst="ellipse">
            <a:avLst/>
          </a:prstGeom>
          <a:solidFill>
            <a:srgbClr val="4472C4">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5230107" y="1569502"/>
            <a:ext cx="5456531" cy="1415408"/>
            <a:chOff x="6641026" y="1160365"/>
            <a:chExt cx="5456531" cy="1415408"/>
          </a:xfrm>
        </p:grpSpPr>
        <p:grpSp>
          <p:nvGrpSpPr>
            <p:cNvPr id="7" name="Group 6">
              <a:extLst/>
            </p:cNvPr>
            <p:cNvGrpSpPr/>
            <p:nvPr/>
          </p:nvGrpSpPr>
          <p:grpSpPr>
            <a:xfrm>
              <a:off x="10438170" y="1222858"/>
              <a:ext cx="1659387" cy="367168"/>
              <a:chOff x="5938157" y="1835974"/>
              <a:chExt cx="2569464" cy="739056"/>
            </a:xfrm>
          </p:grpSpPr>
          <p:sp>
            <p:nvSpPr>
              <p:cNvPr id="28" name="Rectangle 27">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b="1" kern="0" cap="all" noProof="1">
                  <a:solidFill>
                    <a:prstClr val="white"/>
                  </a:solidFill>
                  <a:latin typeface="Calibri" panose="020F0502020204030204"/>
                </a:endParaRPr>
              </a:p>
            </p:txBody>
          </p:sp>
          <p:grpSp>
            <p:nvGrpSpPr>
              <p:cNvPr id="29" name="Group 28">
                <a:extLst/>
              </p:cNvPr>
              <p:cNvGrpSpPr/>
              <p:nvPr/>
            </p:nvGrpSpPr>
            <p:grpSpPr>
              <a:xfrm>
                <a:off x="5938157" y="1835974"/>
                <a:ext cx="2569464" cy="739056"/>
                <a:chOff x="5921828" y="3429000"/>
                <a:chExt cx="2569464" cy="739056"/>
              </a:xfrm>
              <a:effectLst/>
            </p:grpSpPr>
            <p:sp>
              <p:nvSpPr>
                <p:cNvPr id="30" name="Rectangle 29">
                  <a:extLst/>
                </p:cNvPr>
                <p:cNvSpPr/>
                <p:nvPr/>
              </p:nvSpPr>
              <p:spPr>
                <a:xfrm>
                  <a:off x="5921828" y="3429000"/>
                  <a:ext cx="2569464" cy="739056"/>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Restricted payment channel options</a:t>
                  </a:r>
                </a:p>
              </p:txBody>
            </p:sp>
            <p:sp>
              <p:nvSpPr>
                <p:cNvPr id="31" name="Rectangle 30">
                  <a:extLst/>
                </p:cNvPr>
                <p:cNvSpPr/>
                <p:nvPr/>
              </p:nvSpPr>
              <p:spPr>
                <a:xfrm>
                  <a:off x="5921828" y="3429000"/>
                  <a:ext cx="740664" cy="739056"/>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b="1" kern="0" cap="all" noProof="1">
                    <a:solidFill>
                      <a:prstClr val="white"/>
                    </a:solidFill>
                    <a:latin typeface="Calibri" panose="020F0502020204030204"/>
                  </a:endParaRPr>
                </a:p>
              </p:txBody>
            </p:sp>
          </p:grpSp>
        </p:grpSp>
        <p:grpSp>
          <p:nvGrpSpPr>
            <p:cNvPr id="8" name="Group 7">
              <a:extLst/>
            </p:cNvPr>
            <p:cNvGrpSpPr/>
            <p:nvPr/>
          </p:nvGrpSpPr>
          <p:grpSpPr>
            <a:xfrm>
              <a:off x="8668081" y="2208605"/>
              <a:ext cx="1659387" cy="367168"/>
              <a:chOff x="5938157" y="2023976"/>
              <a:chExt cx="2569464" cy="551054"/>
            </a:xfrm>
          </p:grpSpPr>
          <p:sp>
            <p:nvSpPr>
              <p:cNvPr id="24" name="Rectangle 23">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25" name="Group 24">
                <a:extLst/>
              </p:cNvPr>
              <p:cNvGrpSpPr/>
              <p:nvPr/>
            </p:nvGrpSpPr>
            <p:grpSpPr>
              <a:xfrm>
                <a:off x="5938157" y="2023976"/>
                <a:ext cx="2569464" cy="551054"/>
                <a:chOff x="5921828" y="3617002"/>
                <a:chExt cx="2569464" cy="551054"/>
              </a:xfrm>
              <a:effectLst/>
            </p:grpSpPr>
            <p:sp>
              <p:nvSpPr>
                <p:cNvPr id="26" name="Rectangle 25">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Infosec vulnerabilities</a:t>
                  </a:r>
                </a:p>
              </p:txBody>
            </p:sp>
            <p:sp>
              <p:nvSpPr>
                <p:cNvPr id="27" name="Rectangle 26">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9" name="Group 8">
              <a:extLst/>
            </p:cNvPr>
            <p:cNvGrpSpPr/>
            <p:nvPr/>
          </p:nvGrpSpPr>
          <p:grpSpPr>
            <a:xfrm>
              <a:off x="10427838" y="2204582"/>
              <a:ext cx="1659387" cy="367168"/>
              <a:chOff x="5938157" y="2023976"/>
              <a:chExt cx="2569464" cy="551054"/>
            </a:xfrm>
          </p:grpSpPr>
          <p:sp>
            <p:nvSpPr>
              <p:cNvPr id="20" name="Rectangle 1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21" name="Group 20">
                <a:extLst/>
              </p:cNvPr>
              <p:cNvGrpSpPr/>
              <p:nvPr/>
            </p:nvGrpSpPr>
            <p:grpSpPr>
              <a:xfrm>
                <a:off x="5938157" y="2023976"/>
                <a:ext cx="2569464" cy="551054"/>
                <a:chOff x="5921828" y="3617002"/>
                <a:chExt cx="2569464" cy="551054"/>
              </a:xfrm>
              <a:effectLst/>
            </p:grpSpPr>
            <p:sp>
              <p:nvSpPr>
                <p:cNvPr id="22" name="Rectangle 2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Transaction rejection across networks</a:t>
                  </a:r>
                </a:p>
              </p:txBody>
            </p:sp>
            <p:sp>
              <p:nvSpPr>
                <p:cNvPr id="23" name="Rectangle 2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10" name="Group 9">
              <a:extLst/>
            </p:cNvPr>
            <p:cNvGrpSpPr/>
            <p:nvPr/>
          </p:nvGrpSpPr>
          <p:grpSpPr>
            <a:xfrm>
              <a:off x="8668080" y="1222858"/>
              <a:ext cx="1659387" cy="367168"/>
              <a:chOff x="5938157" y="2023976"/>
              <a:chExt cx="2569464" cy="551054"/>
            </a:xfrm>
          </p:grpSpPr>
          <p:sp>
            <p:nvSpPr>
              <p:cNvPr id="16" name="Rectangle 15">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17" name="Group 16">
                <a:extLst/>
              </p:cNvPr>
              <p:cNvGrpSpPr/>
              <p:nvPr/>
            </p:nvGrpSpPr>
            <p:grpSpPr>
              <a:xfrm>
                <a:off x="5938157" y="2023976"/>
                <a:ext cx="2569464" cy="551054"/>
                <a:chOff x="5921828" y="3617002"/>
                <a:chExt cx="2569464" cy="551054"/>
              </a:xfrm>
              <a:effectLst/>
            </p:grpSpPr>
            <p:sp>
              <p:nvSpPr>
                <p:cNvPr id="18" name="Rectangle 17">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Quality &amp; Compliance</a:t>
                  </a:r>
                </a:p>
              </p:txBody>
            </p:sp>
            <p:sp>
              <p:nvSpPr>
                <p:cNvPr id="19" name="Rectangle 18">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11" name="Group 10">
              <a:extLst/>
            </p:cNvPr>
            <p:cNvGrpSpPr/>
            <p:nvPr/>
          </p:nvGrpSpPr>
          <p:grpSpPr>
            <a:xfrm>
              <a:off x="7699506" y="1160365"/>
              <a:ext cx="857871" cy="866341"/>
              <a:chOff x="5643309" y="844941"/>
              <a:chExt cx="2034830" cy="2034834"/>
            </a:xfrm>
          </p:grpSpPr>
          <p:sp>
            <p:nvSpPr>
              <p:cNvPr id="13" name="Circle">
                <a:extLst/>
              </p:cNvPr>
              <p:cNvSpPr/>
              <p:nvPr/>
            </p:nvSpPr>
            <p:spPr>
              <a:xfrm>
                <a:off x="5645690" y="847322"/>
                <a:ext cx="2032449" cy="2032453"/>
              </a:xfrm>
              <a:prstGeom prst="ellipse">
                <a:avLst/>
              </a:prstGeom>
              <a:solidFill>
                <a:srgbClr val="C13018"/>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sp>
            <p:nvSpPr>
              <p:cNvPr id="14" name="Shape">
                <a:extLst/>
              </p:cNvPr>
              <p:cNvSpPr/>
              <p:nvPr/>
            </p:nvSpPr>
            <p:spPr>
              <a:xfrm>
                <a:off x="5643309" y="844941"/>
                <a:ext cx="1827566" cy="1659043"/>
              </a:xfrm>
              <a:custGeom>
                <a:avLst/>
                <a:gdLst/>
                <a:ahLst/>
                <a:cxnLst>
                  <a:cxn ang="0">
                    <a:pos x="wd2" y="hd2"/>
                  </a:cxn>
                  <a:cxn ang="5400000">
                    <a:pos x="wd2" y="hd2"/>
                  </a:cxn>
                  <a:cxn ang="10800000">
                    <a:pos x="wd2" y="hd2"/>
                  </a:cxn>
                  <a:cxn ang="16200000">
                    <a:pos x="wd2" y="hd2"/>
                  </a:cxn>
                </a:cxnLst>
                <a:rect l="0" t="0" r="r" b="b"/>
                <a:pathLst>
                  <a:path w="19018" h="18916" extrusionOk="0">
                    <a:moveTo>
                      <a:pt x="5810" y="1286"/>
                    </a:moveTo>
                    <a:cubicBezTo>
                      <a:pt x="10647" y="-1342"/>
                      <a:pt x="16223" y="186"/>
                      <a:pt x="18266" y="4699"/>
                    </a:cubicBezTo>
                    <a:cubicBezTo>
                      <a:pt x="20309" y="9213"/>
                      <a:pt x="18044" y="15002"/>
                      <a:pt x="13208" y="17630"/>
                    </a:cubicBezTo>
                    <a:cubicBezTo>
                      <a:pt x="8371" y="20258"/>
                      <a:pt x="2795" y="18730"/>
                      <a:pt x="752" y="14217"/>
                    </a:cubicBezTo>
                    <a:cubicBezTo>
                      <a:pt x="-1291" y="9703"/>
                      <a:pt x="974" y="3914"/>
                      <a:pt x="5810" y="1286"/>
                    </a:cubicBezTo>
                    <a:close/>
                  </a:path>
                </a:pathLst>
              </a:custGeom>
              <a:solidFill>
                <a:srgbClr val="C13018">
                  <a:lumMod val="60000"/>
                  <a:lumOff val="40000"/>
                </a:srgbClr>
              </a:solidFill>
              <a:ln w="12700">
                <a:miter lim="400000"/>
              </a:ln>
            </p:spPr>
            <p:txBody>
              <a:bodyPr lIns="38100" tIns="38100" rIns="38100" bIns="38100" anchor="ctr"/>
              <a:lstStyle/>
              <a:p>
                <a:pPr defTabSz="914400">
                  <a:defRPr sz="3000">
                    <a:solidFill>
                      <a:srgbClr val="FFFFFF"/>
                    </a:solidFill>
                  </a:defRPr>
                </a:pPr>
                <a:endParaRPr sz="3000" kern="0" dirty="0">
                  <a:solidFill>
                    <a:srgbClr val="FFFFFF"/>
                  </a:solidFill>
                  <a:latin typeface="Calibri" panose="020F0502020204030204"/>
                </a:endParaRPr>
              </a:p>
            </p:txBody>
          </p:sp>
          <p:sp>
            <p:nvSpPr>
              <p:cNvPr id="15" name="Shape">
                <a:extLst/>
              </p:cNvPr>
              <p:cNvSpPr/>
              <p:nvPr/>
            </p:nvSpPr>
            <p:spPr>
              <a:xfrm>
                <a:off x="5859527" y="898162"/>
                <a:ext cx="1089529" cy="990732"/>
              </a:xfrm>
              <a:custGeom>
                <a:avLst/>
                <a:gdLst/>
                <a:ahLst/>
                <a:cxnLst>
                  <a:cxn ang="0">
                    <a:pos x="wd2" y="hd2"/>
                  </a:cxn>
                  <a:cxn ang="5400000">
                    <a:pos x="wd2" y="hd2"/>
                  </a:cxn>
                  <a:cxn ang="10800000">
                    <a:pos x="wd2" y="hd2"/>
                  </a:cxn>
                  <a:cxn ang="16200000">
                    <a:pos x="wd2" y="hd2"/>
                  </a:cxn>
                </a:cxnLst>
                <a:rect l="0" t="0" r="r" b="b"/>
                <a:pathLst>
                  <a:path w="19016" h="18915" extrusionOk="0">
                    <a:moveTo>
                      <a:pt x="5801" y="1280"/>
                    </a:moveTo>
                    <a:cubicBezTo>
                      <a:pt x="10635" y="-1342"/>
                      <a:pt x="16213" y="193"/>
                      <a:pt x="18261" y="4710"/>
                    </a:cubicBezTo>
                    <a:cubicBezTo>
                      <a:pt x="20308" y="9226"/>
                      <a:pt x="18049" y="15013"/>
                      <a:pt x="13215" y="17636"/>
                    </a:cubicBezTo>
                    <a:cubicBezTo>
                      <a:pt x="8381" y="20258"/>
                      <a:pt x="2803" y="18723"/>
                      <a:pt x="755" y="14206"/>
                    </a:cubicBezTo>
                    <a:cubicBezTo>
                      <a:pt x="-1292" y="9690"/>
                      <a:pt x="967" y="3903"/>
                      <a:pt x="5801" y="1280"/>
                    </a:cubicBezTo>
                    <a:close/>
                  </a:path>
                </a:pathLst>
              </a:custGeom>
              <a:solidFill>
                <a:srgbClr val="C13018">
                  <a:lumMod val="40000"/>
                  <a:lumOff val="60000"/>
                </a:srgbClr>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grpSp>
        <p:sp>
          <p:nvSpPr>
            <p:cNvPr id="12" name="Shape">
              <a:extLst/>
            </p:cNvPr>
            <p:cNvSpPr/>
            <p:nvPr/>
          </p:nvSpPr>
          <p:spPr>
            <a:xfrm>
              <a:off x="6641026" y="1623403"/>
              <a:ext cx="1058480" cy="627666"/>
            </a:xfrm>
            <a:custGeom>
              <a:avLst/>
              <a:gdLst/>
              <a:ahLst/>
              <a:cxnLst>
                <a:cxn ang="0">
                  <a:pos x="wd2" y="hd2"/>
                </a:cxn>
                <a:cxn ang="5400000">
                  <a:pos x="wd2" y="hd2"/>
                </a:cxn>
                <a:cxn ang="10800000">
                  <a:pos x="wd2" y="hd2"/>
                </a:cxn>
                <a:cxn ang="16200000">
                  <a:pos x="wd2" y="hd2"/>
                </a:cxn>
              </a:cxnLst>
              <a:rect l="0" t="0" r="r" b="b"/>
              <a:pathLst>
                <a:path w="21295" h="21310" extrusionOk="0">
                  <a:moveTo>
                    <a:pt x="21247" y="1438"/>
                  </a:moveTo>
                  <a:cubicBezTo>
                    <a:pt x="21063" y="361"/>
                    <a:pt x="20411" y="-229"/>
                    <a:pt x="19779" y="84"/>
                  </a:cubicBezTo>
                  <a:lnTo>
                    <a:pt x="7838" y="6161"/>
                  </a:lnTo>
                  <a:cubicBezTo>
                    <a:pt x="7838" y="6161"/>
                    <a:pt x="7838" y="6161"/>
                    <a:pt x="7838" y="6161"/>
                  </a:cubicBezTo>
                  <a:cubicBezTo>
                    <a:pt x="7818" y="6161"/>
                    <a:pt x="7798" y="6196"/>
                    <a:pt x="7777" y="6196"/>
                  </a:cubicBezTo>
                  <a:cubicBezTo>
                    <a:pt x="7757" y="6196"/>
                    <a:pt x="7736" y="6230"/>
                    <a:pt x="7736" y="6230"/>
                  </a:cubicBezTo>
                  <a:cubicBezTo>
                    <a:pt x="7716" y="6230"/>
                    <a:pt x="7696" y="6265"/>
                    <a:pt x="7675" y="6265"/>
                  </a:cubicBezTo>
                  <a:cubicBezTo>
                    <a:pt x="7655" y="6265"/>
                    <a:pt x="7655" y="6300"/>
                    <a:pt x="7635" y="6300"/>
                  </a:cubicBezTo>
                  <a:cubicBezTo>
                    <a:pt x="7614" y="6334"/>
                    <a:pt x="7594" y="6334"/>
                    <a:pt x="7573" y="6369"/>
                  </a:cubicBezTo>
                  <a:cubicBezTo>
                    <a:pt x="7553" y="6369"/>
                    <a:pt x="7553" y="6404"/>
                    <a:pt x="7533" y="6404"/>
                  </a:cubicBezTo>
                  <a:cubicBezTo>
                    <a:pt x="7512" y="6439"/>
                    <a:pt x="7492" y="6439"/>
                    <a:pt x="7472" y="6473"/>
                  </a:cubicBezTo>
                  <a:cubicBezTo>
                    <a:pt x="7472" y="6473"/>
                    <a:pt x="7451" y="6508"/>
                    <a:pt x="7451" y="6508"/>
                  </a:cubicBezTo>
                  <a:cubicBezTo>
                    <a:pt x="7431" y="6543"/>
                    <a:pt x="7410" y="6577"/>
                    <a:pt x="7390" y="6577"/>
                  </a:cubicBezTo>
                  <a:cubicBezTo>
                    <a:pt x="7390" y="6577"/>
                    <a:pt x="7370" y="6612"/>
                    <a:pt x="7370" y="6612"/>
                  </a:cubicBezTo>
                  <a:cubicBezTo>
                    <a:pt x="7349" y="6647"/>
                    <a:pt x="7329" y="6682"/>
                    <a:pt x="7329" y="6682"/>
                  </a:cubicBezTo>
                  <a:cubicBezTo>
                    <a:pt x="7308" y="6716"/>
                    <a:pt x="7308" y="6716"/>
                    <a:pt x="7288" y="6751"/>
                  </a:cubicBezTo>
                  <a:cubicBezTo>
                    <a:pt x="7268" y="6786"/>
                    <a:pt x="7268" y="6820"/>
                    <a:pt x="7247" y="6820"/>
                  </a:cubicBezTo>
                  <a:cubicBezTo>
                    <a:pt x="7227" y="6855"/>
                    <a:pt x="7227" y="6855"/>
                    <a:pt x="7207" y="6890"/>
                  </a:cubicBezTo>
                  <a:cubicBezTo>
                    <a:pt x="7207" y="6925"/>
                    <a:pt x="7186" y="6925"/>
                    <a:pt x="7186" y="6959"/>
                  </a:cubicBezTo>
                  <a:cubicBezTo>
                    <a:pt x="7186" y="6994"/>
                    <a:pt x="7166" y="6994"/>
                    <a:pt x="7166" y="7029"/>
                  </a:cubicBezTo>
                  <a:lnTo>
                    <a:pt x="5026" y="13349"/>
                  </a:lnTo>
                  <a:lnTo>
                    <a:pt x="604" y="17551"/>
                  </a:lnTo>
                  <a:cubicBezTo>
                    <a:pt x="34" y="18107"/>
                    <a:pt x="-170" y="19322"/>
                    <a:pt x="156" y="20294"/>
                  </a:cubicBezTo>
                  <a:cubicBezTo>
                    <a:pt x="401" y="21024"/>
                    <a:pt x="849" y="21371"/>
                    <a:pt x="1297" y="21302"/>
                  </a:cubicBezTo>
                  <a:cubicBezTo>
                    <a:pt x="1460" y="21267"/>
                    <a:pt x="1623" y="21197"/>
                    <a:pt x="1766" y="21058"/>
                  </a:cubicBezTo>
                  <a:lnTo>
                    <a:pt x="6473" y="16579"/>
                  </a:lnTo>
                  <a:cubicBezTo>
                    <a:pt x="6656" y="16405"/>
                    <a:pt x="6819" y="16127"/>
                    <a:pt x="6921" y="15815"/>
                  </a:cubicBezTo>
                  <a:lnTo>
                    <a:pt x="8653" y="10710"/>
                  </a:lnTo>
                  <a:lnTo>
                    <a:pt x="11404" y="13210"/>
                  </a:lnTo>
                  <a:lnTo>
                    <a:pt x="10324" y="16752"/>
                  </a:lnTo>
                  <a:cubicBezTo>
                    <a:pt x="10019" y="17725"/>
                    <a:pt x="10243" y="18940"/>
                    <a:pt x="10834" y="19461"/>
                  </a:cubicBezTo>
                  <a:cubicBezTo>
                    <a:pt x="11038" y="19635"/>
                    <a:pt x="11262" y="19704"/>
                    <a:pt x="11486" y="19669"/>
                  </a:cubicBezTo>
                  <a:cubicBezTo>
                    <a:pt x="11873" y="19600"/>
                    <a:pt x="12240" y="19218"/>
                    <a:pt x="12423" y="18593"/>
                  </a:cubicBezTo>
                  <a:lnTo>
                    <a:pt x="14033" y="13280"/>
                  </a:lnTo>
                  <a:cubicBezTo>
                    <a:pt x="14339" y="12307"/>
                    <a:pt x="14115" y="11092"/>
                    <a:pt x="13544" y="10571"/>
                  </a:cubicBezTo>
                  <a:lnTo>
                    <a:pt x="11302" y="8522"/>
                  </a:lnTo>
                  <a:lnTo>
                    <a:pt x="13544" y="7376"/>
                  </a:lnTo>
                  <a:cubicBezTo>
                    <a:pt x="13829" y="8834"/>
                    <a:pt x="14665" y="9842"/>
                    <a:pt x="15602" y="9703"/>
                  </a:cubicBezTo>
                  <a:cubicBezTo>
                    <a:pt x="16682" y="9529"/>
                    <a:pt x="17497" y="7897"/>
                    <a:pt x="17395" y="6022"/>
                  </a:cubicBezTo>
                  <a:cubicBezTo>
                    <a:pt x="17375" y="5813"/>
                    <a:pt x="17355" y="5640"/>
                    <a:pt x="17334" y="5431"/>
                  </a:cubicBezTo>
                  <a:lnTo>
                    <a:pt x="20513" y="3834"/>
                  </a:lnTo>
                  <a:cubicBezTo>
                    <a:pt x="21084" y="3626"/>
                    <a:pt x="21430" y="2514"/>
                    <a:pt x="21247" y="1438"/>
                  </a:cubicBezTo>
                  <a:close/>
                </a:path>
              </a:pathLst>
            </a:custGeom>
            <a:solidFill>
              <a:srgbClr val="063951"/>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grpSp>
      <p:sp>
        <p:nvSpPr>
          <p:cNvPr id="32" name="Freeform: Shape 77">
            <a:extLst/>
          </p:cNvPr>
          <p:cNvSpPr/>
          <p:nvPr/>
        </p:nvSpPr>
        <p:spPr>
          <a:xfrm flipH="1">
            <a:off x="10299740" y="4686760"/>
            <a:ext cx="619744" cy="1038589"/>
          </a:xfrm>
          <a:custGeom>
            <a:avLst/>
            <a:gdLst>
              <a:gd name="connsiteX0" fmla="*/ 999220 w 1596892"/>
              <a:gd name="connsiteY0" fmla="*/ 936022 h 3271067"/>
              <a:gd name="connsiteX1" fmla="*/ 883163 w 1596892"/>
              <a:gd name="connsiteY1" fmla="*/ 936022 h 3271067"/>
              <a:gd name="connsiteX2" fmla="*/ 640208 w 1596892"/>
              <a:gd name="connsiteY2" fmla="*/ 936022 h 3271067"/>
              <a:gd name="connsiteX3" fmla="*/ 602351 w 1596892"/>
              <a:gd name="connsiteY3" fmla="*/ 936022 h 3271067"/>
              <a:gd name="connsiteX4" fmla="*/ 616571 w 1596892"/>
              <a:gd name="connsiteY4" fmla="*/ 970867 h 3271067"/>
              <a:gd name="connsiteX5" fmla="*/ 543339 w 1596892"/>
              <a:gd name="connsiteY5" fmla="*/ 1143875 h 3271067"/>
              <a:gd name="connsiteX6" fmla="*/ 480711 w 1596892"/>
              <a:gd name="connsiteY6" fmla="*/ 1169314 h 3271067"/>
              <a:gd name="connsiteX7" fmla="*/ 451772 w 1596892"/>
              <a:gd name="connsiteY7" fmla="*/ 1169102 h 3271067"/>
              <a:gd name="connsiteX8" fmla="*/ 451772 w 1596892"/>
              <a:gd name="connsiteY8" fmla="*/ 1554390 h 3271067"/>
              <a:gd name="connsiteX9" fmla="*/ 451772 w 1596892"/>
              <a:gd name="connsiteY9" fmla="*/ 3153235 h 3271067"/>
              <a:gd name="connsiteX10" fmla="*/ 572444 w 1596892"/>
              <a:gd name="connsiteY10" fmla="*/ 3271067 h 3271067"/>
              <a:gd name="connsiteX11" fmla="*/ 604980 w 1596892"/>
              <a:gd name="connsiteY11" fmla="*/ 3271067 h 3271067"/>
              <a:gd name="connsiteX12" fmla="*/ 721041 w 1596892"/>
              <a:gd name="connsiteY12" fmla="*/ 3153235 h 3271067"/>
              <a:gd name="connsiteX13" fmla="*/ 721041 w 1596892"/>
              <a:gd name="connsiteY13" fmla="*/ 2690488 h 3271067"/>
              <a:gd name="connsiteX14" fmla="*/ 721041 w 1596892"/>
              <a:gd name="connsiteY14" fmla="*/ 2673613 h 3271067"/>
              <a:gd name="connsiteX15" fmla="*/ 721041 w 1596892"/>
              <a:gd name="connsiteY15" fmla="*/ 2656886 h 3271067"/>
              <a:gd name="connsiteX16" fmla="*/ 721041 w 1596892"/>
              <a:gd name="connsiteY16" fmla="*/ 2223450 h 3271067"/>
              <a:gd name="connsiteX17" fmla="*/ 860288 w 1596892"/>
              <a:gd name="connsiteY17" fmla="*/ 2223450 h 3271067"/>
              <a:gd name="connsiteX18" fmla="*/ 860288 w 1596892"/>
              <a:gd name="connsiteY18" fmla="*/ 2656886 h 3271067"/>
              <a:gd name="connsiteX19" fmla="*/ 860288 w 1596892"/>
              <a:gd name="connsiteY19" fmla="*/ 2673613 h 3271067"/>
              <a:gd name="connsiteX20" fmla="*/ 860288 w 1596892"/>
              <a:gd name="connsiteY20" fmla="*/ 2690488 h 3271067"/>
              <a:gd name="connsiteX21" fmla="*/ 860288 w 1596892"/>
              <a:gd name="connsiteY21" fmla="*/ 3153235 h 3271067"/>
              <a:gd name="connsiteX22" fmla="*/ 981022 w 1596892"/>
              <a:gd name="connsiteY22" fmla="*/ 3271067 h 3271067"/>
              <a:gd name="connsiteX23" fmla="*/ 1018172 w 1596892"/>
              <a:gd name="connsiteY23" fmla="*/ 3271067 h 3271067"/>
              <a:gd name="connsiteX24" fmla="*/ 1134233 w 1596892"/>
              <a:gd name="connsiteY24" fmla="*/ 3153235 h 3271067"/>
              <a:gd name="connsiteX25" fmla="*/ 1134233 w 1596892"/>
              <a:gd name="connsiteY25" fmla="*/ 1554390 h 3271067"/>
              <a:gd name="connsiteX26" fmla="*/ 1134233 w 1596892"/>
              <a:gd name="connsiteY26" fmla="*/ 1169214 h 3271067"/>
              <a:gd name="connsiteX27" fmla="*/ 1120575 w 1596892"/>
              <a:gd name="connsiteY27" fmla="*/ 1169314 h 3271067"/>
              <a:gd name="connsiteX28" fmla="*/ 1058094 w 1596892"/>
              <a:gd name="connsiteY28" fmla="*/ 1143875 h 3271067"/>
              <a:gd name="connsiteX29" fmla="*/ 985033 w 1596892"/>
              <a:gd name="connsiteY29" fmla="*/ 970867 h 3271067"/>
              <a:gd name="connsiteX30" fmla="*/ 799954 w 1596892"/>
              <a:gd name="connsiteY30" fmla="*/ 346345 h 3271067"/>
              <a:gd name="connsiteX31" fmla="*/ 540342 w 1596892"/>
              <a:gd name="connsiteY31" fmla="*/ 602671 h 3271067"/>
              <a:gd name="connsiteX32" fmla="*/ 799954 w 1596892"/>
              <a:gd name="connsiteY32" fmla="*/ 858997 h 3271067"/>
              <a:gd name="connsiteX33" fmla="*/ 1059565 w 1596892"/>
              <a:gd name="connsiteY33" fmla="*/ 602671 h 3271067"/>
              <a:gd name="connsiteX34" fmla="*/ 799954 w 1596892"/>
              <a:gd name="connsiteY34" fmla="*/ 346345 h 3271067"/>
              <a:gd name="connsiteX35" fmla="*/ 1086709 w 1596892"/>
              <a:gd name="connsiteY35" fmla="*/ 1975 h 3271067"/>
              <a:gd name="connsiteX36" fmla="*/ 1022662 w 1596892"/>
              <a:gd name="connsiteY36" fmla="*/ 28869 h 3271067"/>
              <a:gd name="connsiteX37" fmla="*/ 1023284 w 1596892"/>
              <a:gd name="connsiteY37" fmla="*/ 157220 h 3271067"/>
              <a:gd name="connsiteX38" fmla="*/ 1366345 w 1596892"/>
              <a:gd name="connsiteY38" fmla="*/ 496972 h 3271067"/>
              <a:gd name="connsiteX39" fmla="*/ 1068469 w 1596892"/>
              <a:gd name="connsiteY39" fmla="*/ 945863 h 3271067"/>
              <a:gd name="connsiteX40" fmla="*/ 1099156 w 1596892"/>
              <a:gd name="connsiteY40" fmla="*/ 1097607 h 3271067"/>
              <a:gd name="connsiteX41" fmla="*/ 1250899 w 1596892"/>
              <a:gd name="connsiteY41" fmla="*/ 1066920 h 3271067"/>
              <a:gd name="connsiteX42" fmla="*/ 1578625 w 1596892"/>
              <a:gd name="connsiteY42" fmla="*/ 573047 h 3271067"/>
              <a:gd name="connsiteX43" fmla="*/ 1594709 w 1596892"/>
              <a:gd name="connsiteY43" fmla="*/ 490820 h 3271067"/>
              <a:gd name="connsiteX44" fmla="*/ 1587156 w 1596892"/>
              <a:gd name="connsiteY44" fmla="*/ 472536 h 3271067"/>
              <a:gd name="connsiteX45" fmla="*/ 1586580 w 1596892"/>
              <a:gd name="connsiteY45" fmla="*/ 469652 h 3271067"/>
              <a:gd name="connsiteX46" fmla="*/ 1584980 w 1596892"/>
              <a:gd name="connsiteY46" fmla="*/ 467266 h 3271067"/>
              <a:gd name="connsiteX47" fmla="*/ 1578687 w 1596892"/>
              <a:gd name="connsiteY47" fmla="*/ 452032 h 3271067"/>
              <a:gd name="connsiteX48" fmla="*/ 1566754 w 1596892"/>
              <a:gd name="connsiteY48" fmla="*/ 440107 h 3271067"/>
              <a:gd name="connsiteX49" fmla="*/ 1566498 w 1596892"/>
              <a:gd name="connsiteY49" fmla="*/ 439725 h 3271067"/>
              <a:gd name="connsiteX50" fmla="*/ 1552512 w 1596892"/>
              <a:gd name="connsiteY50" fmla="*/ 425875 h 3271067"/>
              <a:gd name="connsiteX51" fmla="*/ 1547938 w 1596892"/>
              <a:gd name="connsiteY51" fmla="*/ 421303 h 3271067"/>
              <a:gd name="connsiteX52" fmla="*/ 1547868 w 1596892"/>
              <a:gd name="connsiteY52" fmla="*/ 421275 h 3271067"/>
              <a:gd name="connsiteX53" fmla="*/ 1151014 w 1596892"/>
              <a:gd name="connsiteY53" fmla="*/ 28247 h 3271067"/>
              <a:gd name="connsiteX54" fmla="*/ 1086709 w 1596892"/>
              <a:gd name="connsiteY54" fmla="*/ 1975 h 3271067"/>
              <a:gd name="connsiteX55" fmla="*/ 512735 w 1596892"/>
              <a:gd name="connsiteY55" fmla="*/ 2 h 3271067"/>
              <a:gd name="connsiteX56" fmla="*/ 448108 w 1596892"/>
              <a:gd name="connsiteY56" fmla="*/ 26274 h 3271067"/>
              <a:gd name="connsiteX57" fmla="*/ 49270 w 1596892"/>
              <a:gd name="connsiteY57" fmla="*/ 419302 h 3271067"/>
              <a:gd name="connsiteX58" fmla="*/ 49200 w 1596892"/>
              <a:gd name="connsiteY58" fmla="*/ 419330 h 3271067"/>
              <a:gd name="connsiteX59" fmla="*/ 44603 w 1596892"/>
              <a:gd name="connsiteY59" fmla="*/ 423902 h 3271067"/>
              <a:gd name="connsiteX60" fmla="*/ 30547 w 1596892"/>
              <a:gd name="connsiteY60" fmla="*/ 437752 h 3271067"/>
              <a:gd name="connsiteX61" fmla="*/ 30290 w 1596892"/>
              <a:gd name="connsiteY61" fmla="*/ 438134 h 3271067"/>
              <a:gd name="connsiteX62" fmla="*/ 18297 w 1596892"/>
              <a:gd name="connsiteY62" fmla="*/ 450059 h 3271067"/>
              <a:gd name="connsiteX63" fmla="*/ 11973 w 1596892"/>
              <a:gd name="connsiteY63" fmla="*/ 465293 h 3271067"/>
              <a:gd name="connsiteX64" fmla="*/ 10365 w 1596892"/>
              <a:gd name="connsiteY64" fmla="*/ 467679 h 3271067"/>
              <a:gd name="connsiteX65" fmla="*/ 9786 w 1596892"/>
              <a:gd name="connsiteY65" fmla="*/ 470563 h 3271067"/>
              <a:gd name="connsiteX66" fmla="*/ 2195 w 1596892"/>
              <a:gd name="connsiteY66" fmla="*/ 488847 h 3271067"/>
              <a:gd name="connsiteX67" fmla="*/ 18360 w 1596892"/>
              <a:gd name="connsiteY67" fmla="*/ 571074 h 3271067"/>
              <a:gd name="connsiteX68" fmla="*/ 347724 w 1596892"/>
              <a:gd name="connsiteY68" fmla="*/ 1064947 h 3271067"/>
              <a:gd name="connsiteX69" fmla="*/ 500225 w 1596892"/>
              <a:gd name="connsiteY69" fmla="*/ 1095634 h 3271067"/>
              <a:gd name="connsiteX70" fmla="*/ 531066 w 1596892"/>
              <a:gd name="connsiteY70" fmla="*/ 943890 h 3271067"/>
              <a:gd name="connsiteX71" fmla="*/ 231701 w 1596892"/>
              <a:gd name="connsiteY71" fmla="*/ 494999 h 3271067"/>
              <a:gd name="connsiteX72" fmla="*/ 576477 w 1596892"/>
              <a:gd name="connsiteY72" fmla="*/ 155247 h 3271067"/>
              <a:gd name="connsiteX73" fmla="*/ 577102 w 1596892"/>
              <a:gd name="connsiteY73" fmla="*/ 26896 h 3271067"/>
              <a:gd name="connsiteX74" fmla="*/ 512735 w 1596892"/>
              <a:gd name="connsiteY74" fmla="*/ 2 h 32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96892" h="3271067">
                <a:moveTo>
                  <a:pt x="999220" y="936022"/>
                </a:moveTo>
                <a:lnTo>
                  <a:pt x="883163" y="936022"/>
                </a:lnTo>
                <a:lnTo>
                  <a:pt x="640208" y="936022"/>
                </a:lnTo>
                <a:lnTo>
                  <a:pt x="602351" y="936022"/>
                </a:lnTo>
                <a:lnTo>
                  <a:pt x="616571" y="970867"/>
                </a:lnTo>
                <a:cubicBezTo>
                  <a:pt x="628824" y="1035933"/>
                  <a:pt x="602110" y="1104967"/>
                  <a:pt x="543339" y="1143875"/>
                </a:cubicBezTo>
                <a:cubicBezTo>
                  <a:pt x="523748" y="1156845"/>
                  <a:pt x="502450" y="1165239"/>
                  <a:pt x="480711" y="1169314"/>
                </a:cubicBezTo>
                <a:lnTo>
                  <a:pt x="451772" y="1169102"/>
                </a:lnTo>
                <a:lnTo>
                  <a:pt x="451772" y="1554390"/>
                </a:lnTo>
                <a:lnTo>
                  <a:pt x="451772" y="3153235"/>
                </a:lnTo>
                <a:cubicBezTo>
                  <a:pt x="451772" y="3224734"/>
                  <a:pt x="498208" y="3271067"/>
                  <a:pt x="572444" y="3271067"/>
                </a:cubicBezTo>
                <a:lnTo>
                  <a:pt x="604980" y="3271067"/>
                </a:lnTo>
                <a:cubicBezTo>
                  <a:pt x="669928" y="3271067"/>
                  <a:pt x="721041" y="3224734"/>
                  <a:pt x="721041" y="3153235"/>
                </a:cubicBezTo>
                <a:lnTo>
                  <a:pt x="721041" y="2690488"/>
                </a:lnTo>
                <a:lnTo>
                  <a:pt x="721041" y="2673613"/>
                </a:lnTo>
                <a:lnTo>
                  <a:pt x="721041" y="2656886"/>
                </a:lnTo>
                <a:lnTo>
                  <a:pt x="721041" y="2223450"/>
                </a:lnTo>
                <a:lnTo>
                  <a:pt x="860288" y="2223450"/>
                </a:lnTo>
                <a:lnTo>
                  <a:pt x="860288" y="2656886"/>
                </a:lnTo>
                <a:lnTo>
                  <a:pt x="860288" y="2673613"/>
                </a:lnTo>
                <a:lnTo>
                  <a:pt x="860288" y="2690488"/>
                </a:lnTo>
                <a:lnTo>
                  <a:pt x="860288" y="3153235"/>
                </a:lnTo>
                <a:cubicBezTo>
                  <a:pt x="860288" y="3224734"/>
                  <a:pt x="916012" y="3271067"/>
                  <a:pt x="981022" y="3271067"/>
                </a:cubicBezTo>
                <a:lnTo>
                  <a:pt x="1018172" y="3271067"/>
                </a:lnTo>
                <a:cubicBezTo>
                  <a:pt x="1073896" y="3271067"/>
                  <a:pt x="1134233" y="3224734"/>
                  <a:pt x="1134233" y="3153235"/>
                </a:cubicBezTo>
                <a:lnTo>
                  <a:pt x="1134233" y="1554390"/>
                </a:lnTo>
                <a:lnTo>
                  <a:pt x="1134233" y="1169214"/>
                </a:lnTo>
                <a:lnTo>
                  <a:pt x="1120575" y="1169314"/>
                </a:lnTo>
                <a:cubicBezTo>
                  <a:pt x="1098887" y="1165239"/>
                  <a:pt x="1077639" y="1156845"/>
                  <a:pt x="1058094" y="1143875"/>
                </a:cubicBezTo>
                <a:cubicBezTo>
                  <a:pt x="999459" y="1104967"/>
                  <a:pt x="972808" y="1035933"/>
                  <a:pt x="985033" y="970867"/>
                </a:cubicBezTo>
                <a:close/>
                <a:moveTo>
                  <a:pt x="799954" y="346345"/>
                </a:moveTo>
                <a:cubicBezTo>
                  <a:pt x="656574" y="346345"/>
                  <a:pt x="540342" y="461107"/>
                  <a:pt x="540342" y="602671"/>
                </a:cubicBezTo>
                <a:cubicBezTo>
                  <a:pt x="540342" y="744235"/>
                  <a:pt x="656574" y="858997"/>
                  <a:pt x="799954" y="858997"/>
                </a:cubicBezTo>
                <a:cubicBezTo>
                  <a:pt x="943334" y="858997"/>
                  <a:pt x="1059565" y="744235"/>
                  <a:pt x="1059565" y="602671"/>
                </a:cubicBezTo>
                <a:cubicBezTo>
                  <a:pt x="1059565" y="461107"/>
                  <a:pt x="943334" y="346345"/>
                  <a:pt x="799954" y="346345"/>
                </a:cubicBezTo>
                <a:close/>
                <a:moveTo>
                  <a:pt x="1086709" y="1975"/>
                </a:moveTo>
                <a:cubicBezTo>
                  <a:pt x="1063482" y="2088"/>
                  <a:pt x="1040299" y="11061"/>
                  <a:pt x="1022662" y="28869"/>
                </a:cubicBezTo>
                <a:cubicBezTo>
                  <a:pt x="987391" y="64484"/>
                  <a:pt x="987670" y="121948"/>
                  <a:pt x="1023284" y="157220"/>
                </a:cubicBezTo>
                <a:lnTo>
                  <a:pt x="1366345" y="496972"/>
                </a:lnTo>
                <a:lnTo>
                  <a:pt x="1068469" y="945863"/>
                </a:lnTo>
                <a:cubicBezTo>
                  <a:pt x="1035040" y="996240"/>
                  <a:pt x="1048779" y="1064178"/>
                  <a:pt x="1099156" y="1097607"/>
                </a:cubicBezTo>
                <a:cubicBezTo>
                  <a:pt x="1149532" y="1131036"/>
                  <a:pt x="1217470" y="1117297"/>
                  <a:pt x="1250899" y="1066920"/>
                </a:cubicBezTo>
                <a:lnTo>
                  <a:pt x="1578625" y="573047"/>
                </a:lnTo>
                <a:cubicBezTo>
                  <a:pt x="1595339" y="547859"/>
                  <a:pt x="1600262" y="518280"/>
                  <a:pt x="1594709" y="490820"/>
                </a:cubicBezTo>
                <a:lnTo>
                  <a:pt x="1587156" y="472536"/>
                </a:lnTo>
                <a:lnTo>
                  <a:pt x="1586580" y="469652"/>
                </a:lnTo>
                <a:lnTo>
                  <a:pt x="1584980" y="467266"/>
                </a:lnTo>
                <a:lnTo>
                  <a:pt x="1578687" y="452032"/>
                </a:lnTo>
                <a:lnTo>
                  <a:pt x="1566754" y="440107"/>
                </a:lnTo>
                <a:lnTo>
                  <a:pt x="1566498" y="439725"/>
                </a:lnTo>
                <a:lnTo>
                  <a:pt x="1552512" y="425875"/>
                </a:lnTo>
                <a:lnTo>
                  <a:pt x="1547938" y="421303"/>
                </a:lnTo>
                <a:lnTo>
                  <a:pt x="1547868" y="421275"/>
                </a:lnTo>
                <a:lnTo>
                  <a:pt x="1151014" y="28247"/>
                </a:lnTo>
                <a:cubicBezTo>
                  <a:pt x="1133206" y="10611"/>
                  <a:pt x="1109936" y="1862"/>
                  <a:pt x="1086709" y="1975"/>
                </a:cubicBezTo>
                <a:close/>
                <a:moveTo>
                  <a:pt x="512735" y="2"/>
                </a:moveTo>
                <a:cubicBezTo>
                  <a:pt x="489392" y="-111"/>
                  <a:pt x="466005" y="8638"/>
                  <a:pt x="448108" y="26274"/>
                </a:cubicBezTo>
                <a:lnTo>
                  <a:pt x="49270" y="419302"/>
                </a:lnTo>
                <a:lnTo>
                  <a:pt x="49200" y="419330"/>
                </a:lnTo>
                <a:lnTo>
                  <a:pt x="44603" y="423902"/>
                </a:lnTo>
                <a:lnTo>
                  <a:pt x="30547" y="437752"/>
                </a:lnTo>
                <a:lnTo>
                  <a:pt x="30290" y="438134"/>
                </a:lnTo>
                <a:lnTo>
                  <a:pt x="18297" y="450059"/>
                </a:lnTo>
                <a:lnTo>
                  <a:pt x="11973" y="465293"/>
                </a:lnTo>
                <a:lnTo>
                  <a:pt x="10365" y="467679"/>
                </a:lnTo>
                <a:lnTo>
                  <a:pt x="9786" y="470563"/>
                </a:lnTo>
                <a:lnTo>
                  <a:pt x="2195" y="488847"/>
                </a:lnTo>
                <a:cubicBezTo>
                  <a:pt x="-3386" y="516307"/>
                  <a:pt x="1562" y="545886"/>
                  <a:pt x="18360" y="571074"/>
                </a:cubicBezTo>
                <a:lnTo>
                  <a:pt x="347724" y="1064947"/>
                </a:lnTo>
                <a:cubicBezTo>
                  <a:pt x="381320" y="1115324"/>
                  <a:pt x="449598" y="1129063"/>
                  <a:pt x="500225" y="1095634"/>
                </a:cubicBezTo>
                <a:cubicBezTo>
                  <a:pt x="550854" y="1062205"/>
                  <a:pt x="564662" y="994267"/>
                  <a:pt x="531066" y="943890"/>
                </a:cubicBezTo>
                <a:lnTo>
                  <a:pt x="231701" y="494999"/>
                </a:lnTo>
                <a:lnTo>
                  <a:pt x="576477" y="155247"/>
                </a:lnTo>
                <a:cubicBezTo>
                  <a:pt x="612269" y="119975"/>
                  <a:pt x="612549" y="62511"/>
                  <a:pt x="577102" y="26896"/>
                </a:cubicBezTo>
                <a:cubicBezTo>
                  <a:pt x="559377" y="9088"/>
                  <a:pt x="536078" y="115"/>
                  <a:pt x="512735" y="2"/>
                </a:cubicBezTo>
                <a:close/>
              </a:path>
            </a:pathLst>
          </a:custGeom>
          <a:solidFill>
            <a:srgbClr val="A2B969"/>
          </a:solidFill>
          <a:ln w="12700" cap="flat" cmpd="sng" algn="ctr">
            <a:noFill/>
            <a:prstDash val="solid"/>
            <a:miter lim="800000"/>
          </a:ln>
          <a:effectLst/>
        </p:spPr>
        <p:txBody>
          <a:bodyPr rtlCol="0" anchor="ctr"/>
          <a:lstStyle/>
          <a:p>
            <a:pPr algn="ctr" defTabSz="914400">
              <a:defRPr/>
            </a:pPr>
            <a:endParaRPr lang="en-US" kern="0">
              <a:solidFill>
                <a:prstClr val="white"/>
              </a:solidFill>
              <a:latin typeface="Calibri" panose="020F0502020204030204"/>
            </a:endParaRPr>
          </a:p>
        </p:txBody>
      </p:sp>
      <p:sp>
        <p:nvSpPr>
          <p:cNvPr id="33" name="Rectangle 32">
            <a:extLst/>
          </p:cNvPr>
          <p:cNvSpPr/>
          <p:nvPr/>
        </p:nvSpPr>
        <p:spPr>
          <a:xfrm>
            <a:off x="10369862" y="5725349"/>
            <a:ext cx="436615" cy="343527"/>
          </a:xfrm>
          <a:prstGeom prst="rect">
            <a:avLst/>
          </a:prstGeom>
          <a:solidFill>
            <a:srgbClr val="A2B969">
              <a:lumMod val="75000"/>
            </a:srgbClr>
          </a:solidFill>
          <a:ln w="12700" cap="flat" cmpd="sng" algn="ctr">
            <a:noFill/>
            <a:prstDash val="solid"/>
            <a:miter lim="800000"/>
          </a:ln>
          <a:effectLst/>
        </p:spPr>
        <p:txBody>
          <a:bodyPr rtlCol="0" anchor="ctr"/>
          <a:lstStyle/>
          <a:p>
            <a:pPr algn="ctr" defTabSz="914400">
              <a:defRPr/>
            </a:pPr>
            <a:r>
              <a:rPr lang="en-US" sz="3000" b="1" kern="0" dirty="0">
                <a:solidFill>
                  <a:prstClr val="white"/>
                </a:solidFill>
                <a:latin typeface="Calibri" panose="020F0502020204030204"/>
              </a:rPr>
              <a:t>1</a:t>
            </a:r>
          </a:p>
        </p:txBody>
      </p:sp>
      <p:grpSp>
        <p:nvGrpSpPr>
          <p:cNvPr id="34" name="Group 33">
            <a:extLst/>
          </p:cNvPr>
          <p:cNvGrpSpPr/>
          <p:nvPr/>
        </p:nvGrpSpPr>
        <p:grpSpPr>
          <a:xfrm>
            <a:off x="6563056" y="5960290"/>
            <a:ext cx="1659387" cy="367168"/>
            <a:chOff x="5938157" y="2023976"/>
            <a:chExt cx="2569464" cy="551054"/>
          </a:xfrm>
        </p:grpSpPr>
        <p:sp>
          <p:nvSpPr>
            <p:cNvPr id="35" name="Rectangle 3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36" name="Group 35">
              <a:extLst/>
            </p:cNvPr>
            <p:cNvGrpSpPr/>
            <p:nvPr/>
          </p:nvGrpSpPr>
          <p:grpSpPr>
            <a:xfrm>
              <a:off x="5938157" y="2023976"/>
              <a:ext cx="2569464" cy="551054"/>
              <a:chOff x="5921828" y="3617002"/>
              <a:chExt cx="2569464" cy="551054"/>
            </a:xfrm>
            <a:effectLst/>
          </p:grpSpPr>
          <p:sp>
            <p:nvSpPr>
              <p:cNvPr id="37" name="Rectangle 3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Real-time Global Tax Calculation</a:t>
                </a:r>
              </a:p>
            </p:txBody>
          </p:sp>
          <p:sp>
            <p:nvSpPr>
              <p:cNvPr id="38" name="Rectangle 3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39" name="Group 38">
            <a:extLst/>
          </p:cNvPr>
          <p:cNvGrpSpPr/>
          <p:nvPr/>
        </p:nvGrpSpPr>
        <p:grpSpPr>
          <a:xfrm>
            <a:off x="6563055" y="4974543"/>
            <a:ext cx="1659387" cy="367168"/>
            <a:chOff x="5938157" y="2023976"/>
            <a:chExt cx="2569464" cy="551054"/>
          </a:xfrm>
        </p:grpSpPr>
        <p:sp>
          <p:nvSpPr>
            <p:cNvPr id="40" name="Rectangle 3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41" name="Group 40">
              <a:extLst/>
            </p:cNvPr>
            <p:cNvGrpSpPr/>
            <p:nvPr/>
          </p:nvGrpSpPr>
          <p:grpSpPr>
            <a:xfrm>
              <a:off x="5938157" y="2023976"/>
              <a:ext cx="2569464" cy="551054"/>
              <a:chOff x="5921828" y="3617002"/>
              <a:chExt cx="2569464" cy="551054"/>
            </a:xfrm>
            <a:effectLst/>
          </p:grpSpPr>
          <p:sp>
            <p:nvSpPr>
              <p:cNvPr id="42" name="Rectangle 4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Fraud Management</a:t>
                </a:r>
              </a:p>
            </p:txBody>
          </p:sp>
          <p:sp>
            <p:nvSpPr>
              <p:cNvPr id="43" name="Rectangle 4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44" name="Group 43">
            <a:extLst/>
          </p:cNvPr>
          <p:cNvGrpSpPr/>
          <p:nvPr/>
        </p:nvGrpSpPr>
        <p:grpSpPr>
          <a:xfrm>
            <a:off x="8536207" y="5960290"/>
            <a:ext cx="1659387" cy="367168"/>
            <a:chOff x="5938157" y="2023976"/>
            <a:chExt cx="2569464" cy="551054"/>
          </a:xfrm>
        </p:grpSpPr>
        <p:sp>
          <p:nvSpPr>
            <p:cNvPr id="45" name="Rectangle 4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46" name="Group 45">
              <a:extLst/>
            </p:cNvPr>
            <p:cNvGrpSpPr/>
            <p:nvPr/>
          </p:nvGrpSpPr>
          <p:grpSpPr>
            <a:xfrm>
              <a:off x="5938157" y="2023976"/>
              <a:ext cx="2569464" cy="551054"/>
              <a:chOff x="5921828" y="3617002"/>
              <a:chExt cx="2569464" cy="551054"/>
            </a:xfrm>
            <a:effectLst/>
          </p:grpSpPr>
          <p:sp>
            <p:nvSpPr>
              <p:cNvPr id="47" name="Rectangle 4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Recurrent Payment Acceptance</a:t>
                </a:r>
              </a:p>
            </p:txBody>
          </p:sp>
          <p:sp>
            <p:nvSpPr>
              <p:cNvPr id="48" name="Rectangle 4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49" name="Group 48">
            <a:extLst/>
          </p:cNvPr>
          <p:cNvGrpSpPr/>
          <p:nvPr/>
        </p:nvGrpSpPr>
        <p:grpSpPr>
          <a:xfrm>
            <a:off x="8536206" y="4974543"/>
            <a:ext cx="1659387" cy="367168"/>
            <a:chOff x="5938157" y="2023976"/>
            <a:chExt cx="2569464" cy="551054"/>
          </a:xfrm>
        </p:grpSpPr>
        <p:sp>
          <p:nvSpPr>
            <p:cNvPr id="50" name="Rectangle 4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51" name="Group 50">
              <a:extLst/>
            </p:cNvPr>
            <p:cNvGrpSpPr/>
            <p:nvPr/>
          </p:nvGrpSpPr>
          <p:grpSpPr>
            <a:xfrm>
              <a:off x="5938157" y="2023976"/>
              <a:ext cx="2569464" cy="551054"/>
              <a:chOff x="5921828" y="3617002"/>
              <a:chExt cx="2569464" cy="551054"/>
            </a:xfrm>
            <a:effectLst/>
          </p:grpSpPr>
          <p:sp>
            <p:nvSpPr>
              <p:cNvPr id="52" name="Rectangle 5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Greater Tax Jurisdiction Coverage</a:t>
                </a:r>
              </a:p>
            </p:txBody>
          </p:sp>
          <p:sp>
            <p:nvSpPr>
              <p:cNvPr id="53" name="Rectangle 5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54" name="Group 53">
            <a:extLst/>
          </p:cNvPr>
          <p:cNvGrpSpPr/>
          <p:nvPr/>
        </p:nvGrpSpPr>
        <p:grpSpPr>
          <a:xfrm>
            <a:off x="7575765" y="5486248"/>
            <a:ext cx="1659387" cy="367168"/>
            <a:chOff x="5938157" y="2023976"/>
            <a:chExt cx="2569464" cy="551054"/>
          </a:xfrm>
        </p:grpSpPr>
        <p:sp>
          <p:nvSpPr>
            <p:cNvPr id="55" name="Rectangle 5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56" name="Group 55">
              <a:extLst/>
            </p:cNvPr>
            <p:cNvGrpSpPr/>
            <p:nvPr/>
          </p:nvGrpSpPr>
          <p:grpSpPr>
            <a:xfrm>
              <a:off x="5938157" y="2023976"/>
              <a:ext cx="2569464" cy="551054"/>
              <a:chOff x="5921828" y="3617002"/>
              <a:chExt cx="2569464" cy="551054"/>
            </a:xfrm>
            <a:effectLst/>
          </p:grpSpPr>
          <p:sp>
            <p:nvSpPr>
              <p:cNvPr id="57" name="Rectangle 5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Major Card Network Support </a:t>
                </a:r>
              </a:p>
            </p:txBody>
          </p:sp>
          <p:sp>
            <p:nvSpPr>
              <p:cNvPr id="58" name="Rectangle 5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sp>
        <p:nvSpPr>
          <p:cNvPr id="59" name="Rectangle: Rounded Corners 105">
            <a:extLst/>
          </p:cNvPr>
          <p:cNvSpPr/>
          <p:nvPr/>
        </p:nvSpPr>
        <p:spPr>
          <a:xfrm>
            <a:off x="1640773" y="963519"/>
            <a:ext cx="2988826" cy="922147"/>
          </a:xfrm>
          <a:prstGeom prst="roundRect">
            <a:avLst>
              <a:gd name="adj" fmla="val 50000"/>
            </a:avLst>
          </a:prstGeom>
          <a:gradFill rotWithShape="1">
            <a:gsLst>
              <a:gs pos="0">
                <a:srgbClr val="C13018">
                  <a:satMod val="103000"/>
                  <a:lumMod val="102000"/>
                  <a:tint val="94000"/>
                </a:srgbClr>
              </a:gs>
              <a:gs pos="50000">
                <a:srgbClr val="C13018">
                  <a:satMod val="110000"/>
                  <a:lumMod val="100000"/>
                  <a:shade val="100000"/>
                </a:srgbClr>
              </a:gs>
              <a:gs pos="100000">
                <a:srgbClr val="C13018">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0" name="Oval 59">
            <a:extLst/>
          </p:cNvPr>
          <p:cNvSpPr/>
          <p:nvPr/>
        </p:nvSpPr>
        <p:spPr>
          <a:xfrm>
            <a:off x="1751136" y="1051184"/>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pic>
        <p:nvPicPr>
          <p:cNvPr id="61" name="Picture 60"/>
          <p:cNvPicPr>
            <a:picLocks noChangeAspect="1"/>
          </p:cNvPicPr>
          <p:nvPr/>
        </p:nvPicPr>
        <p:blipFill>
          <a:blip r:embed="rId3"/>
          <a:stretch>
            <a:fillRect/>
          </a:stretch>
        </p:blipFill>
        <p:spPr>
          <a:xfrm>
            <a:off x="1894274" y="1214360"/>
            <a:ext cx="483830" cy="422894"/>
          </a:xfrm>
          <a:prstGeom prst="rect">
            <a:avLst/>
          </a:prstGeom>
        </p:spPr>
      </p:pic>
      <p:sp>
        <p:nvSpPr>
          <p:cNvPr id="62" name="TextBox 61">
            <a:extLst/>
          </p:cNvPr>
          <p:cNvSpPr txBox="1"/>
          <p:nvPr/>
        </p:nvSpPr>
        <p:spPr>
          <a:xfrm>
            <a:off x="2454635" y="1246080"/>
            <a:ext cx="1781789" cy="338554"/>
          </a:xfrm>
          <a:prstGeom prst="rect">
            <a:avLst/>
          </a:prstGeom>
          <a:noFill/>
        </p:spPr>
        <p:txBody>
          <a:bodyPr wrap="square" lIns="0" rIns="0" rtlCol="0" anchor="b">
            <a:spAutoFit/>
          </a:bodyPr>
          <a:lstStyle/>
          <a:p>
            <a:pPr algn="r" defTabSz="914400">
              <a:defRPr/>
            </a:pPr>
            <a:r>
              <a:rPr lang="en-US" sz="1600" b="1" kern="0" noProof="1">
                <a:solidFill>
                  <a:prstClr val="white"/>
                </a:solidFill>
                <a:latin typeface="Calibri" panose="020F0502020204030204"/>
              </a:rPr>
              <a:t>Why the Change</a:t>
            </a:r>
          </a:p>
        </p:txBody>
      </p:sp>
      <p:sp>
        <p:nvSpPr>
          <p:cNvPr id="63" name="Rectangle: Rounded Corners 109">
            <a:extLst/>
          </p:cNvPr>
          <p:cNvSpPr/>
          <p:nvPr/>
        </p:nvSpPr>
        <p:spPr>
          <a:xfrm>
            <a:off x="1640773" y="2395744"/>
            <a:ext cx="2988826" cy="922147"/>
          </a:xfrm>
          <a:prstGeom prst="roundRect">
            <a:avLst>
              <a:gd name="adj" fmla="val 50000"/>
            </a:avLst>
          </a:pr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4" name="Oval 63">
            <a:extLst/>
          </p:cNvPr>
          <p:cNvSpPr/>
          <p:nvPr/>
        </p:nvSpPr>
        <p:spPr>
          <a:xfrm>
            <a:off x="1740416" y="2483409"/>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5" name="TextBox 64">
            <a:extLst/>
          </p:cNvPr>
          <p:cNvSpPr txBox="1"/>
          <p:nvPr/>
        </p:nvSpPr>
        <p:spPr>
          <a:xfrm>
            <a:off x="2355508" y="2630613"/>
            <a:ext cx="1781789" cy="338554"/>
          </a:xfrm>
          <a:prstGeom prst="rect">
            <a:avLst/>
          </a:prstGeom>
          <a:noFill/>
        </p:spPr>
        <p:txBody>
          <a:bodyPr wrap="square" lIns="0" rIns="0" rtlCol="0" anchor="b">
            <a:spAutoFit/>
          </a:bodyPr>
          <a:lstStyle/>
          <a:p>
            <a:pPr algn="r" defTabSz="914400">
              <a:defRPr/>
            </a:pPr>
            <a:r>
              <a:rPr lang="en-US" sz="1600" b="1" kern="0" noProof="1">
                <a:solidFill>
                  <a:prstClr val="black"/>
                </a:solidFill>
                <a:latin typeface="Calibri" panose="020F0502020204030204"/>
              </a:rPr>
              <a:t>What will Change</a:t>
            </a:r>
          </a:p>
        </p:txBody>
      </p:sp>
      <p:pic>
        <p:nvPicPr>
          <p:cNvPr id="66" name="Picture 65"/>
          <p:cNvPicPr>
            <a:picLocks noChangeAspect="1"/>
          </p:cNvPicPr>
          <p:nvPr/>
        </p:nvPicPr>
        <p:blipFill>
          <a:blip r:embed="rId4"/>
          <a:stretch>
            <a:fillRect/>
          </a:stretch>
        </p:blipFill>
        <p:spPr>
          <a:xfrm>
            <a:off x="1845986" y="2625916"/>
            <a:ext cx="501811" cy="456369"/>
          </a:xfrm>
          <a:prstGeom prst="rect">
            <a:avLst/>
          </a:prstGeom>
        </p:spPr>
      </p:pic>
      <p:sp>
        <p:nvSpPr>
          <p:cNvPr id="67" name="Rectangle: Rounded Corners 113">
            <a:extLst/>
          </p:cNvPr>
          <p:cNvSpPr/>
          <p:nvPr/>
        </p:nvSpPr>
        <p:spPr>
          <a:xfrm>
            <a:off x="1640773" y="3827969"/>
            <a:ext cx="2988826" cy="922147"/>
          </a:xfrm>
          <a:prstGeom prst="roundRect">
            <a:avLst>
              <a:gd name="adj" fmla="val 50000"/>
            </a:avLst>
          </a:prstGeom>
          <a:gradFill rotWithShape="1">
            <a:gsLst>
              <a:gs pos="0">
                <a:srgbClr val="4CC1EF">
                  <a:satMod val="103000"/>
                  <a:lumMod val="102000"/>
                  <a:tint val="94000"/>
                </a:srgbClr>
              </a:gs>
              <a:gs pos="50000">
                <a:srgbClr val="4CC1EF">
                  <a:satMod val="110000"/>
                  <a:lumMod val="100000"/>
                  <a:shade val="100000"/>
                </a:srgbClr>
              </a:gs>
              <a:gs pos="100000">
                <a:srgbClr val="4CC1EF">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8" name="Oval 67">
            <a:extLst/>
          </p:cNvPr>
          <p:cNvSpPr/>
          <p:nvPr/>
        </p:nvSpPr>
        <p:spPr>
          <a:xfrm>
            <a:off x="1740565" y="3915634"/>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9" name="TextBox 68">
            <a:extLst/>
          </p:cNvPr>
          <p:cNvSpPr txBox="1"/>
          <p:nvPr/>
        </p:nvSpPr>
        <p:spPr>
          <a:xfrm>
            <a:off x="2439100" y="4207275"/>
            <a:ext cx="1781789" cy="338554"/>
          </a:xfrm>
          <a:prstGeom prst="rect">
            <a:avLst/>
          </a:prstGeom>
          <a:noFill/>
        </p:spPr>
        <p:txBody>
          <a:bodyPr wrap="square" lIns="0" rIns="0" rtlCol="0" anchor="b">
            <a:spAutoFit/>
          </a:bodyPr>
          <a:lstStyle/>
          <a:p>
            <a:pPr algn="ctr" defTabSz="914400">
              <a:defRPr/>
            </a:pPr>
            <a:r>
              <a:rPr lang="en-US" sz="1600" b="1" kern="0" noProof="1" smtClean="0">
                <a:solidFill>
                  <a:prstClr val="black"/>
                </a:solidFill>
                <a:latin typeface="Calibri" panose="020F0502020204030204"/>
              </a:rPr>
              <a:t>Impact per Role</a:t>
            </a:r>
            <a:endParaRPr lang="en-US" sz="1600" b="1" kern="0" noProof="1">
              <a:solidFill>
                <a:prstClr val="black"/>
              </a:solidFill>
              <a:latin typeface="Calibri" panose="020F0502020204030204"/>
            </a:endParaRPr>
          </a:p>
        </p:txBody>
      </p:sp>
      <p:pic>
        <p:nvPicPr>
          <p:cNvPr id="70" name="Picture 69"/>
          <p:cNvPicPr>
            <a:picLocks noChangeAspect="1"/>
          </p:cNvPicPr>
          <p:nvPr/>
        </p:nvPicPr>
        <p:blipFill>
          <a:blip r:embed="rId5"/>
          <a:stretch>
            <a:fillRect/>
          </a:stretch>
        </p:blipFill>
        <p:spPr>
          <a:xfrm>
            <a:off x="1816625" y="4046439"/>
            <a:ext cx="532880" cy="483553"/>
          </a:xfrm>
          <a:prstGeom prst="rect">
            <a:avLst/>
          </a:prstGeom>
        </p:spPr>
      </p:pic>
      <p:sp>
        <p:nvSpPr>
          <p:cNvPr id="71" name="Rectangle: Rounded Corners 117">
            <a:extLst/>
          </p:cNvPr>
          <p:cNvSpPr/>
          <p:nvPr/>
        </p:nvSpPr>
        <p:spPr>
          <a:xfrm>
            <a:off x="1640773" y="5260194"/>
            <a:ext cx="2988826" cy="922147"/>
          </a:xfrm>
          <a:prstGeom prst="roundRect">
            <a:avLst>
              <a:gd name="adj" fmla="val 50000"/>
            </a:avLst>
          </a:prstGeom>
          <a:gradFill rotWithShape="1">
            <a:gsLst>
              <a:gs pos="0">
                <a:srgbClr val="A2B969">
                  <a:satMod val="103000"/>
                  <a:lumMod val="102000"/>
                  <a:tint val="94000"/>
                </a:srgbClr>
              </a:gs>
              <a:gs pos="50000">
                <a:srgbClr val="A2B969">
                  <a:satMod val="110000"/>
                  <a:lumMod val="100000"/>
                  <a:shade val="100000"/>
                </a:srgbClr>
              </a:gs>
              <a:gs pos="100000">
                <a:srgbClr val="A2B969">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72" name="Oval 71">
            <a:extLst/>
          </p:cNvPr>
          <p:cNvSpPr/>
          <p:nvPr/>
        </p:nvSpPr>
        <p:spPr>
          <a:xfrm>
            <a:off x="1711214" y="5347859"/>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3" name="TextBox 72">
            <a:extLst/>
          </p:cNvPr>
          <p:cNvSpPr txBox="1"/>
          <p:nvPr/>
        </p:nvSpPr>
        <p:spPr>
          <a:xfrm>
            <a:off x="2314238" y="5518981"/>
            <a:ext cx="1781789" cy="338554"/>
          </a:xfrm>
          <a:prstGeom prst="rect">
            <a:avLst/>
          </a:prstGeom>
          <a:noFill/>
        </p:spPr>
        <p:txBody>
          <a:bodyPr wrap="square" lIns="0" rIns="0" rtlCol="0" anchor="b">
            <a:spAutoFit/>
          </a:bodyPr>
          <a:lstStyle/>
          <a:p>
            <a:pPr algn="r" defTabSz="914400">
              <a:defRPr/>
            </a:pPr>
            <a:r>
              <a:rPr lang="en-US" sz="1600" b="1" kern="0" noProof="1">
                <a:solidFill>
                  <a:prstClr val="black"/>
                </a:solidFill>
                <a:latin typeface="Calibri" panose="020F0502020204030204"/>
              </a:rPr>
              <a:t>Change Approach</a:t>
            </a:r>
          </a:p>
        </p:txBody>
      </p:sp>
      <p:pic>
        <p:nvPicPr>
          <p:cNvPr id="74" name="Picture 73"/>
          <p:cNvPicPr>
            <a:picLocks noChangeAspect="1"/>
          </p:cNvPicPr>
          <p:nvPr/>
        </p:nvPicPr>
        <p:blipFill>
          <a:blip r:embed="rId6"/>
          <a:stretch>
            <a:fillRect/>
          </a:stretch>
        </p:blipFill>
        <p:spPr>
          <a:xfrm>
            <a:off x="1887543" y="5457787"/>
            <a:ext cx="426695" cy="501161"/>
          </a:xfrm>
          <a:prstGeom prst="rect">
            <a:avLst/>
          </a:prstGeom>
        </p:spPr>
      </p:pic>
      <p:pic>
        <p:nvPicPr>
          <p:cNvPr id="75" name="Picture 74"/>
          <p:cNvPicPr>
            <a:picLocks noChangeAspect="1"/>
          </p:cNvPicPr>
          <p:nvPr/>
        </p:nvPicPr>
        <p:blipFill>
          <a:blip r:embed="rId7"/>
          <a:stretch>
            <a:fillRect/>
          </a:stretch>
        </p:blipFill>
        <p:spPr>
          <a:xfrm>
            <a:off x="8124032" y="3405184"/>
            <a:ext cx="1574127" cy="826777"/>
          </a:xfrm>
          <a:prstGeom prst="rect">
            <a:avLst/>
          </a:prstGeom>
        </p:spPr>
      </p:pic>
      <p:sp>
        <p:nvSpPr>
          <p:cNvPr id="76" name="Rectangle 75"/>
          <p:cNvSpPr/>
          <p:nvPr/>
        </p:nvSpPr>
        <p:spPr>
          <a:xfrm>
            <a:off x="7882806" y="1171575"/>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Current Challenges</a:t>
            </a:r>
          </a:p>
        </p:txBody>
      </p:sp>
      <p:sp>
        <p:nvSpPr>
          <p:cNvPr id="77" name="Rectangle 76"/>
          <p:cNvSpPr/>
          <p:nvPr/>
        </p:nvSpPr>
        <p:spPr>
          <a:xfrm>
            <a:off x="7436306" y="4398351"/>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Benefit Realisation</a:t>
            </a:r>
          </a:p>
        </p:txBody>
      </p:sp>
      <p:sp>
        <p:nvSpPr>
          <p:cNvPr id="78" name="Rectangle 77"/>
          <p:cNvSpPr/>
          <p:nvPr/>
        </p:nvSpPr>
        <p:spPr>
          <a:xfrm>
            <a:off x="6396005" y="3572086"/>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Opportunity</a:t>
            </a:r>
          </a:p>
        </p:txBody>
      </p:sp>
      <p:sp>
        <p:nvSpPr>
          <p:cNvPr id="79" name="TextBox 78">
            <a:extLst/>
          </p:cNvPr>
          <p:cNvSpPr txBox="1"/>
          <p:nvPr/>
        </p:nvSpPr>
        <p:spPr>
          <a:xfrm>
            <a:off x="2351644" y="1625749"/>
            <a:ext cx="1781789" cy="246221"/>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Need, Challenge, Opportunity</a:t>
            </a:r>
          </a:p>
        </p:txBody>
      </p:sp>
      <p:sp>
        <p:nvSpPr>
          <p:cNvPr id="80" name="TextBox 79">
            <a:extLst/>
          </p:cNvPr>
          <p:cNvSpPr txBox="1"/>
          <p:nvPr/>
        </p:nvSpPr>
        <p:spPr>
          <a:xfrm>
            <a:off x="2535400" y="3104953"/>
            <a:ext cx="1781789" cy="246221"/>
          </a:xfrm>
          <a:prstGeom prst="rect">
            <a:avLst/>
          </a:prstGeom>
          <a:noFill/>
        </p:spPr>
        <p:txBody>
          <a:bodyPr wrap="square" lIns="0" rIns="0" rtlCol="0" anchor="b">
            <a:spAutoFit/>
          </a:bodyPr>
          <a:lstStyle/>
          <a:p>
            <a:pPr algn="r" defTabSz="914400">
              <a:defRPr/>
            </a:pPr>
            <a:r>
              <a:rPr lang="en-US" sz="1000" b="1" kern="0" noProof="1" smtClean="0">
                <a:solidFill>
                  <a:prstClr val="white"/>
                </a:solidFill>
                <a:latin typeface="Calibri" panose="020F0502020204030204"/>
              </a:rPr>
              <a:t>Interface, Payment Flow,</a:t>
            </a:r>
            <a:endParaRPr lang="en-US" sz="1000" b="1" kern="0" noProof="1">
              <a:solidFill>
                <a:prstClr val="white"/>
              </a:solidFill>
              <a:latin typeface="Calibri" panose="020F0502020204030204"/>
            </a:endParaRPr>
          </a:p>
        </p:txBody>
      </p:sp>
      <p:sp>
        <p:nvSpPr>
          <p:cNvPr id="81" name="TextBox 80">
            <a:extLst/>
          </p:cNvPr>
          <p:cNvSpPr txBox="1"/>
          <p:nvPr/>
        </p:nvSpPr>
        <p:spPr>
          <a:xfrm>
            <a:off x="2355508" y="4500762"/>
            <a:ext cx="2040291" cy="246221"/>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UI, Access, Additional Authentications </a:t>
            </a:r>
          </a:p>
        </p:txBody>
      </p:sp>
      <p:sp>
        <p:nvSpPr>
          <p:cNvPr id="82" name="TextBox 81">
            <a:extLst/>
          </p:cNvPr>
          <p:cNvSpPr txBox="1"/>
          <p:nvPr/>
        </p:nvSpPr>
        <p:spPr>
          <a:xfrm>
            <a:off x="2276898" y="5791876"/>
            <a:ext cx="2040291" cy="400110"/>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Training, Tutorials, Self Help, </a:t>
            </a:r>
            <a:r>
              <a:rPr lang="en-US" sz="1000" b="1" kern="0" noProof="1" smtClean="0">
                <a:solidFill>
                  <a:prstClr val="white"/>
                </a:solidFill>
                <a:latin typeface="Calibri" panose="020F0502020204030204"/>
              </a:rPr>
              <a:t>Hypercare</a:t>
            </a:r>
            <a:endParaRPr lang="en-US" sz="1000" b="1" kern="0" noProof="1">
              <a:solidFill>
                <a:prstClr val="white"/>
              </a:solidFill>
              <a:latin typeface="Calibri" panose="020F0502020204030204"/>
            </a:endParaRPr>
          </a:p>
        </p:txBody>
      </p:sp>
      <p:sp>
        <p:nvSpPr>
          <p:cNvPr id="83"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Change management Strategy</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2537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Risk Management Plan</a:t>
            </a:r>
            <a:endParaRPr lang="en-GB" sz="2900" dirty="0">
              <a:latin typeface="Algerian" panose="04020705040A02060702" pitchFamily="82" charset="0"/>
              <a:cs typeface="Arial" panose="020B0604020202020204" pitchFamily="34" charset="0"/>
            </a:endParaRPr>
          </a:p>
        </p:txBody>
      </p:sp>
      <p:sp>
        <p:nvSpPr>
          <p:cNvPr id="2" name="Rounded Rectangle 1"/>
          <p:cNvSpPr/>
          <p:nvPr/>
        </p:nvSpPr>
        <p:spPr>
          <a:xfrm>
            <a:off x="2054940" y="782319"/>
            <a:ext cx="1622605" cy="117855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Identification of Risks</a:t>
            </a:r>
            <a:endParaRPr lang="en-GB" dirty="0">
              <a:latin typeface="Arial" panose="020B0604020202020204" pitchFamily="34" charset="0"/>
              <a:cs typeface="Arial" panose="020B0604020202020204" pitchFamily="34" charset="0"/>
            </a:endParaRPr>
          </a:p>
        </p:txBody>
      </p:sp>
      <p:cxnSp>
        <p:nvCxnSpPr>
          <p:cNvPr id="4" name="Elbow Connector 3"/>
          <p:cNvCxnSpPr>
            <a:stCxn id="2" idx="2"/>
            <a:endCxn id="9" idx="2"/>
          </p:cNvCxnSpPr>
          <p:nvPr/>
        </p:nvCxnSpPr>
        <p:spPr>
          <a:xfrm rot="16200000" flipH="1">
            <a:off x="6921875" y="-2094756"/>
            <a:ext cx="1" cy="8111264"/>
          </a:xfrm>
          <a:prstGeom prst="bentConnector3">
            <a:avLst>
              <a:gd name="adj1" fmla="val 228601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949010" y="1015998"/>
            <a:ext cx="1889760" cy="975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Questionnaire as tool</a:t>
            </a:r>
            <a:endParaRPr lang="en-GB" sz="1200" dirty="0">
              <a:solidFill>
                <a:schemeClr val="tx1"/>
              </a:solidFill>
              <a:latin typeface="Arial" panose="020B0604020202020204" pitchFamily="34" charset="0"/>
              <a:cs typeface="Arial" panose="020B0604020202020204" pitchFamily="34" charset="0"/>
            </a:endParaRPr>
          </a:p>
        </p:txBody>
      </p:sp>
      <p:sp>
        <p:nvSpPr>
          <p:cNvPr id="8" name="Rounded Rectangle 7"/>
          <p:cNvSpPr/>
          <p:nvPr/>
        </p:nvSpPr>
        <p:spPr>
          <a:xfrm>
            <a:off x="5964817" y="1040524"/>
            <a:ext cx="1889760" cy="975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Deck-based risk assessment, Facilitated workshops, Management review</a:t>
            </a:r>
            <a:endParaRPr lang="en-GB" sz="1200"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10032627" y="1056637"/>
            <a:ext cx="1889760" cy="904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Registering risk in qualitative term</a:t>
            </a:r>
            <a:endParaRPr lang="en-GB" sz="1200"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8012692" y="1035443"/>
            <a:ext cx="1889760" cy="97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Identify Cause &amp; Qualitative consequences</a:t>
            </a:r>
            <a:endParaRPr lang="en-GB" sz="1200"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2054941" y="2314722"/>
            <a:ext cx="1692455" cy="11988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Assessment of Risks</a:t>
            </a:r>
            <a:endParaRPr lang="en-GB" dirty="0">
              <a:latin typeface="Arial" panose="020B0604020202020204" pitchFamily="34" charset="0"/>
              <a:cs typeface="Arial" panose="020B0604020202020204" pitchFamily="34" charset="0"/>
            </a:endParaRPr>
          </a:p>
        </p:txBody>
      </p:sp>
      <p:sp>
        <p:nvSpPr>
          <p:cNvPr id="14" name="Rounded Rectangle 13"/>
          <p:cNvSpPr/>
          <p:nvPr/>
        </p:nvSpPr>
        <p:spPr>
          <a:xfrm>
            <a:off x="3902972" y="2629684"/>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Assessment Matrix &amp; </a:t>
            </a:r>
          </a:p>
          <a:p>
            <a:pPr algn="ctr"/>
            <a:r>
              <a:rPr lang="en-GB" sz="1200" dirty="0" smtClean="0">
                <a:solidFill>
                  <a:schemeClr val="tx1"/>
                </a:solidFill>
                <a:latin typeface="Arial" panose="020B0604020202020204" pitchFamily="34" charset="0"/>
                <a:cs typeface="Arial" panose="020B0604020202020204" pitchFamily="34" charset="0"/>
              </a:rPr>
              <a:t>Risk Rating</a:t>
            </a:r>
          </a:p>
        </p:txBody>
      </p:sp>
      <p:sp>
        <p:nvSpPr>
          <p:cNvPr id="15" name="Rounded Rectangle 14"/>
          <p:cNvSpPr/>
          <p:nvPr/>
        </p:nvSpPr>
        <p:spPr>
          <a:xfrm>
            <a:off x="5956562" y="2629683"/>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Identifying &amp; assessing effectiveness of controls</a:t>
            </a:r>
            <a:endParaRPr lang="en-GB" sz="1200"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a:off x="10014212" y="2629683"/>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Review Board</a:t>
            </a:r>
            <a:endParaRPr lang="en-GB" sz="1200"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a:off x="7966337" y="2629683"/>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Residual risks &amp; its consequences.</a:t>
            </a:r>
            <a:endParaRPr lang="en-GB" sz="1200" dirty="0">
              <a:solidFill>
                <a:schemeClr val="tx1"/>
              </a:solidFill>
              <a:latin typeface="Arial" panose="020B0604020202020204" pitchFamily="34" charset="0"/>
              <a:cs typeface="Arial" panose="020B0604020202020204" pitchFamily="34" charset="0"/>
            </a:endParaRPr>
          </a:p>
        </p:txBody>
      </p:sp>
      <p:cxnSp>
        <p:nvCxnSpPr>
          <p:cNvPr id="21" name="Straight Arrow Connector 20"/>
          <p:cNvCxnSpPr>
            <a:endCxn id="6" idx="2"/>
          </p:cNvCxnSpPr>
          <p:nvPr/>
        </p:nvCxnSpPr>
        <p:spPr>
          <a:xfrm flipH="1" flipV="1">
            <a:off x="4893890" y="1991359"/>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848737" y="1991359"/>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8994402" y="2031122"/>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2" idx="2"/>
            <a:endCxn id="17" idx="2"/>
          </p:cNvCxnSpPr>
          <p:nvPr/>
        </p:nvCxnSpPr>
        <p:spPr>
          <a:xfrm rot="5400000" flipH="1" flipV="1">
            <a:off x="6925048" y="-520439"/>
            <a:ext cx="10163" cy="8057923"/>
          </a:xfrm>
          <a:prstGeom prst="bentConnector3">
            <a:avLst>
              <a:gd name="adj1" fmla="val -224933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891668" y="3533923"/>
            <a:ext cx="2222" cy="18463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842389" y="3523763"/>
            <a:ext cx="6348" cy="2794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8986148" y="3523763"/>
            <a:ext cx="8254" cy="2794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054942" y="3831885"/>
            <a:ext cx="1648004" cy="121411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Treatment of Risks</a:t>
            </a:r>
            <a:endParaRPr lang="en-GB" dirty="0">
              <a:latin typeface="Arial" panose="020B0604020202020204" pitchFamily="34" charset="0"/>
              <a:cs typeface="Arial" panose="020B0604020202020204" pitchFamily="34" charset="0"/>
            </a:endParaRPr>
          </a:p>
        </p:txBody>
      </p:sp>
      <p:sp>
        <p:nvSpPr>
          <p:cNvPr id="30" name="Rounded Rectangle 29"/>
          <p:cNvSpPr/>
          <p:nvPr/>
        </p:nvSpPr>
        <p:spPr>
          <a:xfrm>
            <a:off x="3949328" y="4144018"/>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Analyse Risk Appetite </a:t>
            </a:r>
            <a:endParaRPr lang="en-GB" sz="1200" dirty="0">
              <a:solidFill>
                <a:schemeClr val="tx1"/>
              </a:solidFill>
              <a:latin typeface="Arial" panose="020B0604020202020204" pitchFamily="34" charset="0"/>
              <a:cs typeface="Arial" panose="020B0604020202020204" pitchFamily="34" charset="0"/>
            </a:endParaRPr>
          </a:p>
        </p:txBody>
      </p:sp>
      <p:sp>
        <p:nvSpPr>
          <p:cNvPr id="31" name="Rounded Rectangle 30"/>
          <p:cNvSpPr/>
          <p:nvPr/>
        </p:nvSpPr>
        <p:spPr>
          <a:xfrm>
            <a:off x="6002918" y="4144017"/>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Response plan </a:t>
            </a:r>
          </a:p>
          <a:p>
            <a:pPr algn="ctr"/>
            <a:r>
              <a:rPr lang="en-GB" sz="1200" dirty="0" smtClean="0">
                <a:solidFill>
                  <a:schemeClr val="tx1"/>
                </a:solidFill>
                <a:latin typeface="Arial" panose="020B0604020202020204" pitchFamily="34" charset="0"/>
                <a:cs typeface="Arial" panose="020B0604020202020204" pitchFamily="34" charset="0"/>
              </a:rPr>
              <a:t>(Threat &amp; Opportunities)</a:t>
            </a:r>
            <a:endParaRPr lang="en-GB" sz="1200" dirty="0">
              <a:solidFill>
                <a:schemeClr val="tx1"/>
              </a:solidFill>
              <a:latin typeface="Arial" panose="020B0604020202020204" pitchFamily="34" charset="0"/>
              <a:cs typeface="Arial" panose="020B0604020202020204" pitchFamily="34" charset="0"/>
            </a:endParaRPr>
          </a:p>
        </p:txBody>
      </p:sp>
      <p:sp>
        <p:nvSpPr>
          <p:cNvPr id="32" name="Rounded Rectangle 31"/>
          <p:cNvSpPr/>
          <p:nvPr/>
        </p:nvSpPr>
        <p:spPr>
          <a:xfrm>
            <a:off x="10060568" y="4144017"/>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Re-assess Risk Funding</a:t>
            </a:r>
            <a:endParaRPr lang="en-GB" sz="1200" dirty="0">
              <a:solidFill>
                <a:schemeClr val="tx1"/>
              </a:solidFill>
              <a:latin typeface="Arial" panose="020B0604020202020204" pitchFamily="34" charset="0"/>
              <a:cs typeface="Arial" panose="020B0604020202020204" pitchFamily="34" charset="0"/>
            </a:endParaRPr>
          </a:p>
        </p:txBody>
      </p:sp>
      <p:sp>
        <p:nvSpPr>
          <p:cNvPr id="33" name="Rounded Rectangle 32"/>
          <p:cNvSpPr/>
          <p:nvPr/>
        </p:nvSpPr>
        <p:spPr>
          <a:xfrm>
            <a:off x="8012693" y="4144017"/>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Forecast risk analysis</a:t>
            </a:r>
            <a:endParaRPr lang="en-GB" sz="1200" dirty="0">
              <a:solidFill>
                <a:schemeClr val="tx1"/>
              </a:solidFill>
              <a:latin typeface="Arial" panose="020B0604020202020204" pitchFamily="34" charset="0"/>
              <a:cs typeface="Arial" panose="020B0604020202020204" pitchFamily="34" charset="0"/>
            </a:endParaRPr>
          </a:p>
        </p:txBody>
      </p:sp>
      <p:cxnSp>
        <p:nvCxnSpPr>
          <p:cNvPr id="34" name="Elbow Connector 33"/>
          <p:cNvCxnSpPr>
            <a:stCxn id="29" idx="2"/>
            <a:endCxn id="32" idx="2"/>
          </p:cNvCxnSpPr>
          <p:nvPr/>
        </p:nvCxnSpPr>
        <p:spPr>
          <a:xfrm rot="5400000" flipH="1" flipV="1">
            <a:off x="6928081" y="968638"/>
            <a:ext cx="28229" cy="8126504"/>
          </a:xfrm>
          <a:prstGeom prst="bentConnector3">
            <a:avLst>
              <a:gd name="adj1" fmla="val -80980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934462" y="5074733"/>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9032503" y="5038096"/>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54942" y="5375343"/>
            <a:ext cx="1640383" cy="114660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Monitoring of Risks</a:t>
            </a:r>
            <a:endParaRPr lang="en-GB" dirty="0">
              <a:latin typeface="Arial" panose="020B0604020202020204" pitchFamily="34" charset="0"/>
              <a:cs typeface="Arial" panose="020B0604020202020204" pitchFamily="34" charset="0"/>
            </a:endParaRPr>
          </a:p>
        </p:txBody>
      </p:sp>
      <p:sp>
        <p:nvSpPr>
          <p:cNvPr id="39" name="Rounded Rectangle 38"/>
          <p:cNvSpPr/>
          <p:nvPr/>
        </p:nvSpPr>
        <p:spPr>
          <a:xfrm>
            <a:off x="4022987" y="5648189"/>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Re-assessment</a:t>
            </a:r>
          </a:p>
          <a:p>
            <a:pPr algn="ctr"/>
            <a:r>
              <a:rPr lang="en-US" sz="1200" dirty="0" smtClean="0">
                <a:solidFill>
                  <a:schemeClr val="tx1"/>
                </a:solidFill>
                <a:latin typeface="Arial" panose="020B0604020202020204" pitchFamily="34" charset="0"/>
                <a:cs typeface="Arial" panose="020B0604020202020204" pitchFamily="34" charset="0"/>
              </a:rPr>
              <a:t>(Secondary, New Risks)</a:t>
            </a:r>
          </a:p>
          <a:p>
            <a:pPr algn="ctr"/>
            <a:endParaRPr lang="en-GB" sz="1200" dirty="0">
              <a:solidFill>
                <a:schemeClr val="tx1"/>
              </a:solidFill>
              <a:latin typeface="Arial" panose="020B0604020202020204" pitchFamily="34" charset="0"/>
              <a:cs typeface="Arial" panose="020B0604020202020204" pitchFamily="34" charset="0"/>
            </a:endParaRPr>
          </a:p>
        </p:txBody>
      </p:sp>
      <p:sp>
        <p:nvSpPr>
          <p:cNvPr id="40" name="Rounded Rectangle 39"/>
          <p:cNvSpPr/>
          <p:nvPr/>
        </p:nvSpPr>
        <p:spPr>
          <a:xfrm>
            <a:off x="6076577" y="5648188"/>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Periodic reviews </a:t>
            </a:r>
          </a:p>
          <a:p>
            <a:pPr algn="ctr"/>
            <a:r>
              <a:rPr lang="en-GB" sz="1200" dirty="0" smtClean="0">
                <a:solidFill>
                  <a:schemeClr val="tx1"/>
                </a:solidFill>
                <a:latin typeface="Arial" panose="020B0604020202020204" pitchFamily="34" charset="0"/>
                <a:cs typeface="Arial" panose="020B0604020202020204" pitchFamily="34" charset="0"/>
              </a:rPr>
              <a:t>(Governance Plan)</a:t>
            </a:r>
            <a:endParaRPr lang="en-GB" sz="1200" dirty="0">
              <a:solidFill>
                <a:schemeClr val="tx1"/>
              </a:solidFill>
              <a:latin typeface="Arial" panose="020B0604020202020204" pitchFamily="34" charset="0"/>
              <a:cs typeface="Arial" panose="020B0604020202020204" pitchFamily="34" charset="0"/>
            </a:endParaRPr>
          </a:p>
        </p:txBody>
      </p:sp>
      <p:sp>
        <p:nvSpPr>
          <p:cNvPr id="41" name="Rounded Rectangle 40"/>
          <p:cNvSpPr/>
          <p:nvPr/>
        </p:nvSpPr>
        <p:spPr>
          <a:xfrm>
            <a:off x="10134227" y="5648188"/>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Continuous Improvement</a:t>
            </a:r>
            <a:endParaRPr lang="en-GB" sz="1200" dirty="0">
              <a:solidFill>
                <a:schemeClr val="tx1"/>
              </a:solidFill>
              <a:latin typeface="Arial" panose="020B0604020202020204" pitchFamily="34" charset="0"/>
              <a:cs typeface="Arial" panose="020B0604020202020204" pitchFamily="34" charset="0"/>
            </a:endParaRPr>
          </a:p>
        </p:txBody>
      </p:sp>
      <p:sp>
        <p:nvSpPr>
          <p:cNvPr id="42" name="Rounded Rectangle 41"/>
          <p:cNvSpPr/>
          <p:nvPr/>
        </p:nvSpPr>
        <p:spPr>
          <a:xfrm>
            <a:off x="8086352" y="5648188"/>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Analysis of risks</a:t>
            </a:r>
          </a:p>
          <a:p>
            <a:pPr algn="ctr"/>
            <a:r>
              <a:rPr lang="en-GB" sz="1200" dirty="0" smtClean="0">
                <a:solidFill>
                  <a:schemeClr val="tx1"/>
                </a:solidFill>
                <a:latin typeface="Arial" panose="020B0604020202020204" pitchFamily="34" charset="0"/>
                <a:cs typeface="Arial" panose="020B0604020202020204" pitchFamily="34" charset="0"/>
              </a:rPr>
              <a:t>(Variances, Contingency reserves)</a:t>
            </a:r>
            <a:endParaRPr lang="en-GB" sz="1200" dirty="0">
              <a:solidFill>
                <a:schemeClr val="tx1"/>
              </a:solidFill>
              <a:latin typeface="Arial" panose="020B0604020202020204" pitchFamily="34" charset="0"/>
              <a:cs typeface="Arial" panose="020B0604020202020204" pitchFamily="34" charset="0"/>
            </a:endParaRPr>
          </a:p>
        </p:txBody>
      </p:sp>
      <p:cxnSp>
        <p:nvCxnSpPr>
          <p:cNvPr id="43" name="Elbow Connector 42"/>
          <p:cNvCxnSpPr>
            <a:stCxn id="38" idx="2"/>
            <a:endCxn id="41" idx="2"/>
          </p:cNvCxnSpPr>
          <p:nvPr/>
        </p:nvCxnSpPr>
        <p:spPr>
          <a:xfrm rot="16200000" flipH="1">
            <a:off x="6977120" y="2419959"/>
            <a:ext cx="12700" cy="8203973"/>
          </a:xfrm>
          <a:prstGeom prst="bentConnector3">
            <a:avLst>
              <a:gd name="adj1" fmla="val 18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011682" y="6552427"/>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040880" y="6521948"/>
            <a:ext cx="2804" cy="1828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9106162" y="6542267"/>
            <a:ext cx="1905" cy="1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9083303" y="6551936"/>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367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Alpha : Beginning </a:t>
            </a:r>
            <a:r>
              <a:rPr lang="en-GB" sz="2900" dirty="0" smtClean="0">
                <a:latin typeface="Algerian" panose="04020705040A02060702" pitchFamily="82" charset="0"/>
                <a:cs typeface="Arial" panose="020B0604020202020204" pitchFamily="34" charset="0"/>
              </a:rPr>
              <a:t>the Journey…..</a:t>
            </a:r>
            <a:endParaRPr lang="en-GB" sz="2900" dirty="0">
              <a:latin typeface="Algerian" panose="04020705040A02060702" pitchFamily="82" charset="0"/>
              <a:cs typeface="Arial" panose="020B0604020202020204" pitchFamily="34" charset="0"/>
            </a:endParaRPr>
          </a:p>
        </p:txBody>
      </p:sp>
      <p:sp>
        <p:nvSpPr>
          <p:cNvPr id="63" name="Rectangle 62"/>
          <p:cNvSpPr/>
          <p:nvPr/>
        </p:nvSpPr>
        <p:spPr>
          <a:xfrm>
            <a:off x="1719459" y="2138938"/>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64" name="Group 63"/>
          <p:cNvGrpSpPr/>
          <p:nvPr/>
        </p:nvGrpSpPr>
        <p:grpSpPr>
          <a:xfrm>
            <a:off x="1568394" y="1771352"/>
            <a:ext cx="6400799" cy="779234"/>
            <a:chOff x="3925455" y="1191491"/>
            <a:chExt cx="6400799" cy="969818"/>
          </a:xfrm>
        </p:grpSpPr>
        <p:sp>
          <p:nvSpPr>
            <p:cNvPr id="65" name="Rectangle 6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6" name="Group 65"/>
            <p:cNvGrpSpPr/>
            <p:nvPr/>
          </p:nvGrpSpPr>
          <p:grpSpPr>
            <a:xfrm>
              <a:off x="3925455" y="1191491"/>
              <a:ext cx="1178646" cy="969818"/>
              <a:chOff x="3925455" y="1191491"/>
              <a:chExt cx="1178646" cy="969818"/>
            </a:xfrm>
          </p:grpSpPr>
          <p:sp>
            <p:nvSpPr>
              <p:cNvPr id="67" name="Rectangle 66"/>
              <p:cNvSpPr/>
              <p:nvPr/>
            </p:nvSpPr>
            <p:spPr>
              <a:xfrm>
                <a:off x="3925455" y="1191491"/>
                <a:ext cx="969818" cy="969818"/>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68" name="Isosceles Triangle 67"/>
              <p:cNvSpPr/>
              <p:nvPr/>
            </p:nvSpPr>
            <p:spPr>
              <a:xfrm rot="5400000">
                <a:off x="4803124" y="1537059"/>
                <a:ext cx="323272" cy="278683"/>
              </a:xfrm>
              <a:prstGeom prst="triangl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69" name="Group 68"/>
          <p:cNvGrpSpPr/>
          <p:nvPr/>
        </p:nvGrpSpPr>
        <p:grpSpPr>
          <a:xfrm>
            <a:off x="1589097" y="2733322"/>
            <a:ext cx="6400799" cy="779234"/>
            <a:chOff x="3925455" y="1191491"/>
            <a:chExt cx="6400799" cy="969818"/>
          </a:xfrm>
        </p:grpSpPr>
        <p:sp>
          <p:nvSpPr>
            <p:cNvPr id="70" name="Rectangle 6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71" name="Group 70"/>
            <p:cNvGrpSpPr/>
            <p:nvPr/>
          </p:nvGrpSpPr>
          <p:grpSpPr>
            <a:xfrm>
              <a:off x="3925455" y="1191491"/>
              <a:ext cx="1178646" cy="969818"/>
              <a:chOff x="3925455" y="1191491"/>
              <a:chExt cx="1178646" cy="969818"/>
            </a:xfrm>
          </p:grpSpPr>
          <p:sp>
            <p:nvSpPr>
              <p:cNvPr id="72" name="Rectangle 71"/>
              <p:cNvSpPr/>
              <p:nvPr/>
            </p:nvSpPr>
            <p:spPr>
              <a:xfrm>
                <a:off x="3925455" y="1191491"/>
                <a:ext cx="969818" cy="969818"/>
              </a:xfrm>
              <a:prstGeom prst="rect">
                <a:avLst/>
              </a:prstGeom>
              <a:solidFill>
                <a:schemeClr val="accent5">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3" name="Isosceles Triangle 72"/>
              <p:cNvSpPr/>
              <p:nvPr/>
            </p:nvSpPr>
            <p:spPr>
              <a:xfrm rot="5400000">
                <a:off x="4803124" y="1537059"/>
                <a:ext cx="323272" cy="278683"/>
              </a:xfrm>
              <a:prstGeom prst="triangle">
                <a:avLst/>
              </a:prstGeom>
              <a:solidFill>
                <a:schemeClr val="accent5">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4" name="TextBox 73"/>
          <p:cNvSpPr txBox="1"/>
          <p:nvPr/>
        </p:nvSpPr>
        <p:spPr>
          <a:xfrm>
            <a:off x="2830817" y="2007169"/>
            <a:ext cx="5031989" cy="307777"/>
          </a:xfrm>
          <a:prstGeom prst="rect">
            <a:avLst/>
          </a:prstGeom>
          <a:noFill/>
        </p:spPr>
        <p:txBody>
          <a:bodyPr wrap="square" lIns="0" rIns="0" rtlCol="0" anchor="t">
            <a:spAutoFit/>
          </a:bodyPr>
          <a:lstStyle/>
          <a:p>
            <a:pPr algn="ctr"/>
            <a:r>
              <a:rPr lang="en-GB" sz="1400" dirty="0" smtClean="0">
                <a:latin typeface="Arial" panose="020B0604020202020204" pitchFamily="34" charset="0"/>
                <a:cs typeface="Arial" panose="020B0604020202020204" pitchFamily="34" charset="0"/>
              </a:rPr>
              <a:t>Detailed Project Plan &amp; Vetting with Infinity Corp’s Project Team</a:t>
            </a:r>
            <a:endParaRPr lang="en-GB" sz="1400" dirty="0">
              <a:latin typeface="Arial" panose="020B0604020202020204" pitchFamily="34" charset="0"/>
              <a:cs typeface="Arial" panose="020B0604020202020204" pitchFamily="34" charset="0"/>
            </a:endParaRPr>
          </a:p>
        </p:txBody>
      </p:sp>
      <p:sp>
        <p:nvSpPr>
          <p:cNvPr id="75" name="TextBox 74"/>
          <p:cNvSpPr txBox="1"/>
          <p:nvPr/>
        </p:nvSpPr>
        <p:spPr>
          <a:xfrm>
            <a:off x="2898106" y="2887533"/>
            <a:ext cx="4964700" cy="338554"/>
          </a:xfrm>
          <a:prstGeom prst="rect">
            <a:avLst/>
          </a:prstGeom>
          <a:noFill/>
        </p:spPr>
        <p:txBody>
          <a:bodyPr wrap="square" lIns="0" rIns="0" rtlCol="0" anchor="t">
            <a:spAutoFit/>
          </a:bodyPr>
          <a:lstStyle/>
          <a:p>
            <a:pPr algn="ctr"/>
            <a:r>
              <a:rPr lang="en-US" sz="1600" dirty="0" err="1" smtClean="0">
                <a:latin typeface="Arial" panose="020B0604020202020204" pitchFamily="34" charset="0"/>
                <a:cs typeface="Arial" panose="020B0604020202020204" pitchFamily="34" charset="0"/>
              </a:rPr>
              <a:t>Workstream</a:t>
            </a:r>
            <a:r>
              <a:rPr lang="en-US" sz="1600" dirty="0" smtClean="0">
                <a:latin typeface="Arial" panose="020B0604020202020204" pitchFamily="34" charset="0"/>
                <a:cs typeface="Arial" panose="020B0604020202020204" pitchFamily="34" charset="0"/>
              </a:rPr>
              <a:t> – Migration Groups &amp; define RASIC</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6" name="Rectangle 75"/>
          <p:cNvSpPr/>
          <p:nvPr/>
        </p:nvSpPr>
        <p:spPr>
          <a:xfrm>
            <a:off x="3710819" y="4537058"/>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559754" y="4169472"/>
            <a:ext cx="6400799" cy="779234"/>
            <a:chOff x="3925455" y="1191491"/>
            <a:chExt cx="6400799" cy="969818"/>
          </a:xfrm>
        </p:grpSpPr>
        <p:sp>
          <p:nvSpPr>
            <p:cNvPr id="78" name="Rectangle 7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79" name="Group 78"/>
            <p:cNvGrpSpPr/>
            <p:nvPr/>
          </p:nvGrpSpPr>
          <p:grpSpPr>
            <a:xfrm>
              <a:off x="3925455" y="1191491"/>
              <a:ext cx="1178646" cy="969818"/>
              <a:chOff x="3925455" y="1191491"/>
              <a:chExt cx="1178646" cy="969818"/>
            </a:xfrm>
          </p:grpSpPr>
          <p:sp>
            <p:nvSpPr>
              <p:cNvPr id="80" name="Rectangle 79"/>
              <p:cNvSpPr/>
              <p:nvPr/>
            </p:nvSpPr>
            <p:spPr>
              <a:xfrm>
                <a:off x="3925455" y="1191491"/>
                <a:ext cx="969818" cy="969818"/>
              </a:xfrm>
              <a:prstGeom prst="rect">
                <a:avLst/>
              </a:prstGeom>
              <a:solidFill>
                <a:schemeClr val="accent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03</a:t>
                </a:r>
              </a:p>
            </p:txBody>
          </p:sp>
          <p:sp>
            <p:nvSpPr>
              <p:cNvPr id="81" name="Isosceles Triangle 80"/>
              <p:cNvSpPr/>
              <p:nvPr/>
            </p:nvSpPr>
            <p:spPr>
              <a:xfrm rot="5400000">
                <a:off x="4803124" y="1537059"/>
                <a:ext cx="323272" cy="278683"/>
              </a:xfrm>
              <a:prstGeom prst="triangle">
                <a:avLst/>
              </a:prstGeom>
              <a:solidFill>
                <a:schemeClr val="accent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2" name="Group 81"/>
          <p:cNvGrpSpPr/>
          <p:nvPr/>
        </p:nvGrpSpPr>
        <p:grpSpPr>
          <a:xfrm>
            <a:off x="3580457" y="5131442"/>
            <a:ext cx="6400799" cy="779234"/>
            <a:chOff x="3925455" y="1191491"/>
            <a:chExt cx="6400799" cy="969818"/>
          </a:xfrm>
        </p:grpSpPr>
        <p:sp>
          <p:nvSpPr>
            <p:cNvPr id="83" name="Rectangle 82"/>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84" name="Group 83"/>
            <p:cNvGrpSpPr/>
            <p:nvPr/>
          </p:nvGrpSpPr>
          <p:grpSpPr>
            <a:xfrm>
              <a:off x="3925455" y="1191491"/>
              <a:ext cx="1178646" cy="969818"/>
              <a:chOff x="3925455" y="1191491"/>
              <a:chExt cx="1178646" cy="969818"/>
            </a:xfrm>
          </p:grpSpPr>
          <p:sp>
            <p:nvSpPr>
              <p:cNvPr id="85" name="Rectangle 84"/>
              <p:cNvSpPr/>
              <p:nvPr/>
            </p:nvSpPr>
            <p:spPr>
              <a:xfrm>
                <a:off x="3925455" y="1191491"/>
                <a:ext cx="969818" cy="969818"/>
              </a:xfrm>
              <a:prstGeom prst="rect">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04</a:t>
                </a:r>
              </a:p>
            </p:txBody>
          </p:sp>
          <p:sp>
            <p:nvSpPr>
              <p:cNvPr id="86" name="Isosceles Triangle 85"/>
              <p:cNvSpPr/>
              <p:nvPr/>
            </p:nvSpPr>
            <p:spPr>
              <a:xfrm rot="5400000">
                <a:off x="4803124" y="1537059"/>
                <a:ext cx="323272" cy="278683"/>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87" name="TextBox 86"/>
          <p:cNvSpPr txBox="1"/>
          <p:nvPr/>
        </p:nvSpPr>
        <p:spPr>
          <a:xfrm>
            <a:off x="4822177" y="4405289"/>
            <a:ext cx="5031989" cy="307777"/>
          </a:xfrm>
          <a:prstGeom prst="rect">
            <a:avLst/>
          </a:prstGeom>
          <a:noFill/>
        </p:spPr>
        <p:txBody>
          <a:bodyPr wrap="square" lIns="0" rIns="0" rtlCol="0" anchor="t">
            <a:spAutoFit/>
          </a:bodyPr>
          <a:lstStyle/>
          <a:p>
            <a:pPr algn="ctr"/>
            <a:r>
              <a:rPr lang="en-US" sz="1400" dirty="0" smtClean="0">
                <a:latin typeface="Arial" panose="020B0604020202020204" pitchFamily="34" charset="0"/>
                <a:cs typeface="Arial" panose="020B0604020202020204" pitchFamily="34" charset="0"/>
              </a:rPr>
              <a:t>Ramping the Team &amp; Resources (Environment, Tools </a:t>
            </a:r>
            <a:r>
              <a:rPr lang="en-US" sz="1400" dirty="0" err="1" smtClean="0">
                <a:latin typeface="Arial" panose="020B0604020202020204" pitchFamily="34" charset="0"/>
                <a:cs typeface="Arial" panose="020B0604020202020204" pitchFamily="34" charset="0"/>
              </a:rPr>
              <a:t>etc</a:t>
            </a:r>
            <a:r>
              <a:rPr lang="en-US" sz="1400" dirty="0" smtClean="0">
                <a:latin typeface="Arial" panose="020B0604020202020204" pitchFamily="34" charset="0"/>
                <a:cs typeface="Arial" panose="020B0604020202020204" pitchFamily="34" charset="0"/>
              </a:rPr>
              <a:t>)   </a:t>
            </a:r>
            <a:endParaRPr lang="en-GB" sz="1400" dirty="0">
              <a:latin typeface="Arial" panose="020B0604020202020204" pitchFamily="34" charset="0"/>
              <a:cs typeface="Arial" panose="020B0604020202020204" pitchFamily="34" charset="0"/>
            </a:endParaRPr>
          </a:p>
        </p:txBody>
      </p:sp>
      <p:sp>
        <p:nvSpPr>
          <p:cNvPr id="88" name="TextBox 87"/>
          <p:cNvSpPr txBox="1"/>
          <p:nvPr/>
        </p:nvSpPr>
        <p:spPr>
          <a:xfrm>
            <a:off x="4889466" y="5285653"/>
            <a:ext cx="4964700" cy="307777"/>
          </a:xfrm>
          <a:prstGeom prst="rect">
            <a:avLst/>
          </a:prstGeom>
          <a:noFill/>
        </p:spPr>
        <p:txBody>
          <a:bodyPr wrap="square" lIns="0" rIns="0" rtlCol="0" anchor="t">
            <a:spAutoFit/>
          </a:bodyPr>
          <a:lstStyle/>
          <a:p>
            <a:pPr algn="ctr"/>
            <a:r>
              <a:rPr lang="en-US" sz="1400" dirty="0" smtClean="0">
                <a:latin typeface="Arial" panose="020B0604020202020204" pitchFamily="34" charset="0"/>
                <a:cs typeface="Arial" panose="020B0604020202020204" pitchFamily="34" charset="0"/>
              </a:rPr>
              <a:t>Pre-Migration Validation  Preparation</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89" name="Picture 88"/>
          <p:cNvPicPr>
            <a:picLocks noChangeAspect="1"/>
          </p:cNvPicPr>
          <p:nvPr/>
        </p:nvPicPr>
        <p:blipFill>
          <a:blip r:embed="rId3">
            <a:clrChange>
              <a:clrFrom>
                <a:srgbClr val="FFFFFF"/>
              </a:clrFrom>
              <a:clrTo>
                <a:srgbClr val="FFFFFF">
                  <a:alpha val="0"/>
                </a:srgbClr>
              </a:clrTo>
            </a:clrChange>
          </a:blip>
          <a:stretch>
            <a:fillRect/>
          </a:stretch>
        </p:blipFill>
        <p:spPr>
          <a:xfrm>
            <a:off x="11274025" y="99630"/>
            <a:ext cx="626164" cy="560112"/>
          </a:xfrm>
          <a:prstGeom prst="rect">
            <a:avLst/>
          </a:prstGeom>
        </p:spPr>
      </p:pic>
    </p:spTree>
    <p:extLst>
      <p:ext uri="{BB962C8B-B14F-4D97-AF65-F5344CB8AC3E}">
        <p14:creationId xmlns:p14="http://schemas.microsoft.com/office/powerpoint/2010/main" val="3451780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831850" y="1709738"/>
            <a:ext cx="6148070" cy="2852737"/>
          </a:xfrm>
        </p:spPr>
        <p:txBody>
          <a:bodyPr/>
          <a:lstStyle/>
          <a:p>
            <a:r>
              <a:rPr lang="en-US" dirty="0">
                <a:latin typeface="Arial" panose="020B0604020202020204" pitchFamily="34" charset="0"/>
                <a:cs typeface="Arial" panose="020B0604020202020204" pitchFamily="34" charset="0"/>
              </a:rPr>
              <a:t>Thank You!</a:t>
            </a:r>
          </a:p>
        </p:txBody>
      </p:sp>
      <p:sp>
        <p:nvSpPr>
          <p:cNvPr id="4" name="Date Placeholder 3">
            <a:extLst>
              <a:ext uri="{FF2B5EF4-FFF2-40B4-BE49-F238E27FC236}">
                <a16:creationId xmlns:a16="http://schemas.microsoft.com/office/drawing/2014/main" id="{2E7E543D-C5A6-4D43-B39E-5403AE6384FD}"/>
              </a:ext>
            </a:extLst>
          </p:cNvPr>
          <p:cNvSpPr>
            <a:spLocks noGrp="1"/>
          </p:cNvSpPr>
          <p:nvPr>
            <p:ph type="dt" sz="half" idx="10"/>
          </p:nvPr>
        </p:nvSpPr>
        <p:spPr>
          <a:xfrm>
            <a:off x="838200" y="627507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3494BA">
                    <a:lumMod val="50000"/>
                  </a:srgbClr>
                </a:solidFill>
                <a:latin typeface="Calibri" panose="020F0502020204030204"/>
              </a:rPr>
              <a:t>06-10-2021</a:t>
            </a:r>
            <a:endParaRPr kumimoji="0" lang="en-US" sz="1200" b="0" i="0" u="none" strike="noStrike" kern="1200" cap="none" spc="0" normalizeH="0" baseline="0" noProof="0" dirty="0">
              <a:ln>
                <a:noFill/>
              </a:ln>
              <a:solidFill>
                <a:srgbClr val="3494BA">
                  <a:lumMod val="50000"/>
                </a:srgb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EAECD98-5237-4EFB-ACE2-3AF54D228737}"/>
              </a:ext>
            </a:extLst>
          </p:cNvPr>
          <p:cNvSpPr>
            <a:spLocks noGrp="1"/>
          </p:cNvSpPr>
          <p:nvPr>
            <p:ph type="ftr" sz="quarter" idx="11"/>
          </p:nvPr>
        </p:nvSpPr>
        <p:spPr>
          <a:xfrm>
            <a:off x="4038600" y="6275070"/>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3494BA">
                    <a:lumMod val="50000"/>
                  </a:srgbClr>
                </a:solidFill>
                <a:effectLst/>
                <a:uLnTx/>
                <a:uFillTx/>
                <a:latin typeface="Calibri" panose="020F0502020204030204"/>
                <a:ea typeface="+mn-ea"/>
                <a:cs typeface="+mn-cs"/>
              </a:rPr>
              <a:t>CyberSource</a:t>
            </a:r>
            <a:r>
              <a:rPr kumimoji="0" lang="en-US" sz="1200" b="0" i="0" u="none" strike="noStrike" kern="1200" cap="none" spc="0" normalizeH="0" baseline="0" noProof="0" dirty="0" smtClean="0">
                <a:ln>
                  <a:noFill/>
                </a:ln>
                <a:solidFill>
                  <a:srgbClr val="3494BA">
                    <a:lumMod val="50000"/>
                  </a:srgbClr>
                </a:solidFill>
                <a:effectLst/>
                <a:uLnTx/>
                <a:uFillTx/>
                <a:latin typeface="Calibri" panose="020F0502020204030204"/>
                <a:ea typeface="+mn-ea"/>
                <a:cs typeface="+mn-cs"/>
              </a:rPr>
              <a:t> Visa</a:t>
            </a:r>
            <a:endParaRPr kumimoji="0" lang="en-US" sz="1200" b="0" i="0" u="none" strike="noStrike" kern="1200" cap="none" spc="0" normalizeH="0" baseline="0" noProof="0" dirty="0">
              <a:ln>
                <a:noFill/>
              </a:ln>
              <a:solidFill>
                <a:srgbClr val="3494BA">
                  <a:lumMod val="50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275070"/>
            <a:ext cx="27432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2B7600-67E3-4D97-B453-880E2742B982}" type="slidenum">
              <a:rPr kumimoji="0" lang="en-US" sz="1200" b="0" i="0" u="none" strike="noStrike" kern="1200" cap="none" spc="0" normalizeH="0" baseline="0" noProof="0" smtClean="0">
                <a:ln>
                  <a:noFill/>
                </a:ln>
                <a:solidFill>
                  <a:srgbClr val="3494BA">
                    <a:lumMod val="50000"/>
                  </a:srgb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3494BA">
                  <a:lumMod val="50000"/>
                </a:srgbClr>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E706E319-CFF6-47B5-A20A-6B1263E9CFFA}"/>
              </a:ext>
            </a:extLst>
          </p:cNvPr>
          <p:cNvSpPr>
            <a:spLocks noGrp="1"/>
          </p:cNvSpPr>
          <p:nvPr>
            <p:ph type="body" sz="quarter" idx="14"/>
          </p:nvPr>
        </p:nvSpPr>
        <p:spPr>
          <a:xfrm>
            <a:off x="8806465" y="3835488"/>
            <a:ext cx="1701800" cy="228600"/>
          </a:xfrm>
          <a:noFill/>
        </p:spPr>
        <p:txBody>
          <a:bodyPr vert="horz" lIns="91440" tIns="45720" rIns="91440" bIns="45720" rtlCol="0" anchor="ctr">
            <a:noAutofit/>
          </a:bodyPr>
          <a:lstStyle/>
          <a:p>
            <a:r>
              <a:rPr lang="en-US" dirty="0">
                <a:latin typeface="Arial" panose="020B0604020202020204" pitchFamily="34" charset="0"/>
                <a:cs typeface="Arial" panose="020B0604020202020204" pitchFamily="34" charset="0"/>
              </a:rPr>
              <a:t>Shilpa Narang</a:t>
            </a:r>
            <a:endParaRPr lang="en-US"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498D2B60-6EBF-438D-ACDF-B187F7759195}"/>
              </a:ext>
            </a:extLst>
          </p:cNvPr>
          <p:cNvSpPr>
            <a:spLocks noGrp="1"/>
          </p:cNvSpPr>
          <p:nvPr>
            <p:ph type="body" sz="quarter" idx="15"/>
          </p:nvPr>
        </p:nvSpPr>
        <p:spPr>
          <a:xfrm>
            <a:off x="8806465" y="4062821"/>
            <a:ext cx="1701800" cy="228600"/>
          </a:xfrm>
          <a:noFill/>
        </p:spPr>
        <p:txBody>
          <a:bodyPr vert="horz" lIns="91440" tIns="45720" rIns="91440" bIns="45720" rtlCol="0" anchor="ctr">
            <a:noAutofit/>
          </a:bodyPr>
          <a:lstStyle/>
          <a:p>
            <a:r>
              <a:rPr lang="en-US" dirty="0">
                <a:latin typeface="Arial" panose="020B0604020202020204" pitchFamily="34" charset="0"/>
                <a:cs typeface="Arial" panose="020B0604020202020204" pitchFamily="34" charset="0"/>
              </a:rPr>
              <a:t>(123) 456-7890</a:t>
            </a:r>
          </a:p>
        </p:txBody>
      </p:sp>
      <p:sp>
        <p:nvSpPr>
          <p:cNvPr id="11" name="Text Placeholder 10">
            <a:extLst>
              <a:ext uri="{FF2B5EF4-FFF2-40B4-BE49-F238E27FC236}">
                <a16:creationId xmlns:a16="http://schemas.microsoft.com/office/drawing/2014/main" id="{CEAF7DC0-4335-4DB8-9A10-5BE769E70780}"/>
              </a:ext>
            </a:extLst>
          </p:cNvPr>
          <p:cNvSpPr>
            <a:spLocks noGrp="1"/>
          </p:cNvSpPr>
          <p:nvPr>
            <p:ph type="body" sz="quarter" idx="16"/>
          </p:nvPr>
        </p:nvSpPr>
        <p:spPr>
          <a:xfrm>
            <a:off x="8806465" y="4290154"/>
            <a:ext cx="1701800" cy="228600"/>
          </a:xfrm>
          <a:noFill/>
        </p:spPr>
        <p:txBody>
          <a:bodyPr vert="horz" lIns="91440" tIns="45720" rIns="91440" bIns="45720" rtlCol="0" anchor="ctr">
            <a:noAutofit/>
          </a:bodyPr>
          <a:lstStyle/>
          <a:p>
            <a:r>
              <a:rPr lang="en-US" dirty="0" err="1">
                <a:latin typeface="Arial" panose="020B0604020202020204" pitchFamily="34" charset="0"/>
                <a:cs typeface="Arial" panose="020B0604020202020204" pitchFamily="34" charset="0"/>
              </a:rPr>
              <a:t>CyberSource</a:t>
            </a:r>
            <a:r>
              <a:rPr lang="en-US" dirty="0">
                <a:latin typeface="Arial" panose="020B0604020202020204" pitchFamily="34" charset="0"/>
                <a:cs typeface="Arial" panose="020B0604020202020204" pitchFamily="34" charset="0"/>
              </a:rPr>
              <a:t> Visa</a:t>
            </a:r>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clrChange>
              <a:clrFrom>
                <a:srgbClr val="FFFFFF"/>
              </a:clrFrom>
              <a:clrTo>
                <a:srgbClr val="FFFFFF">
                  <a:alpha val="0"/>
                </a:srgbClr>
              </a:clrTo>
            </a:clrChange>
          </a:blip>
          <a:stretch>
            <a:fillRect/>
          </a:stretch>
        </p:blipFill>
        <p:spPr>
          <a:xfrm>
            <a:off x="9003171" y="2421566"/>
            <a:ext cx="1308388" cy="1170370"/>
          </a:xfrm>
          <a:prstGeom prst="rect">
            <a:avLst/>
          </a:prstGeom>
        </p:spPr>
      </p:pic>
    </p:spTree>
    <p:extLst>
      <p:ext uri="{BB962C8B-B14F-4D97-AF65-F5344CB8AC3E}">
        <p14:creationId xmlns:p14="http://schemas.microsoft.com/office/powerpoint/2010/main" val="2811830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4145872" y="549665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425212" y="2644320"/>
            <a:ext cx="6289484"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8" name="Rectangle 7"/>
          <p:cNvSpPr/>
          <p:nvPr/>
        </p:nvSpPr>
        <p:spPr>
          <a:xfrm>
            <a:off x="1425211" y="4108266"/>
            <a:ext cx="6387161"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9" name="Group 8"/>
          <p:cNvGrpSpPr/>
          <p:nvPr/>
        </p:nvGrpSpPr>
        <p:grpSpPr>
          <a:xfrm>
            <a:off x="1350409" y="3456867"/>
            <a:ext cx="6565531" cy="724454"/>
            <a:chOff x="3925455" y="1191491"/>
            <a:chExt cx="6400799" cy="969818"/>
          </a:xfrm>
        </p:grpSpPr>
        <p:sp>
          <p:nvSpPr>
            <p:cNvPr id="10" name="Rectangle 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1" name="Group 10"/>
            <p:cNvGrpSpPr/>
            <p:nvPr/>
          </p:nvGrpSpPr>
          <p:grpSpPr>
            <a:xfrm>
              <a:off x="3925455" y="1191491"/>
              <a:ext cx="1178646" cy="969818"/>
              <a:chOff x="3925455" y="1191491"/>
              <a:chExt cx="1178646" cy="969818"/>
            </a:xfrm>
          </p:grpSpPr>
          <p:sp>
            <p:nvSpPr>
              <p:cNvPr id="12" name="Rectangle 11"/>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04</a:t>
                </a:r>
              </a:p>
            </p:txBody>
          </p:sp>
          <p:sp>
            <p:nvSpPr>
              <p:cNvPr id="13" name="Isosceles Triangle 12"/>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14" name="Group 13"/>
          <p:cNvGrpSpPr/>
          <p:nvPr/>
        </p:nvGrpSpPr>
        <p:grpSpPr>
          <a:xfrm>
            <a:off x="1349872" y="4325377"/>
            <a:ext cx="6566068" cy="671922"/>
            <a:chOff x="3925455" y="1191491"/>
            <a:chExt cx="6400799" cy="969818"/>
          </a:xfrm>
        </p:grpSpPr>
        <p:sp>
          <p:nvSpPr>
            <p:cNvPr id="15" name="Rectangle 1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6" name="Group 15"/>
            <p:cNvGrpSpPr/>
            <p:nvPr/>
          </p:nvGrpSpPr>
          <p:grpSpPr>
            <a:xfrm>
              <a:off x="3925455" y="1191491"/>
              <a:ext cx="1178646" cy="969818"/>
              <a:chOff x="3925455" y="1191491"/>
              <a:chExt cx="1178646" cy="969818"/>
            </a:xfrm>
          </p:grpSpPr>
          <p:sp>
            <p:nvSpPr>
              <p:cNvPr id="17" name="Rectangle 16"/>
              <p:cNvSpPr/>
              <p:nvPr/>
            </p:nvSpPr>
            <p:spPr>
              <a:xfrm>
                <a:off x="3925455" y="1191491"/>
                <a:ext cx="969818" cy="969818"/>
              </a:xfrm>
              <a:prstGeom prst="rect">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05</a:t>
                </a:r>
              </a:p>
            </p:txBody>
          </p:sp>
          <p:sp>
            <p:nvSpPr>
              <p:cNvPr id="18" name="Isosceles Triangle 17"/>
              <p:cNvSpPr/>
              <p:nvPr/>
            </p:nvSpPr>
            <p:spPr>
              <a:xfrm rot="5400000">
                <a:off x="4803124" y="1537059"/>
                <a:ext cx="323272" cy="278683"/>
              </a:xfrm>
              <a:prstGeom prst="triangle">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37" name="Group 36"/>
          <p:cNvGrpSpPr/>
          <p:nvPr/>
        </p:nvGrpSpPr>
        <p:grpSpPr>
          <a:xfrm>
            <a:off x="1349872" y="2573220"/>
            <a:ext cx="6400799" cy="769788"/>
            <a:chOff x="3925455" y="1191491"/>
            <a:chExt cx="6400799" cy="969818"/>
          </a:xfrm>
        </p:grpSpPr>
        <p:sp>
          <p:nvSpPr>
            <p:cNvPr id="38" name="Rectangle 37"/>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39" name="Group 38"/>
            <p:cNvGrpSpPr/>
            <p:nvPr/>
          </p:nvGrpSpPr>
          <p:grpSpPr>
            <a:xfrm>
              <a:off x="3925455" y="1191491"/>
              <a:ext cx="1178646" cy="969818"/>
              <a:chOff x="3925455" y="1191491"/>
              <a:chExt cx="1178646" cy="969818"/>
            </a:xfrm>
          </p:grpSpPr>
          <p:sp>
            <p:nvSpPr>
              <p:cNvPr id="40" name="Rectangle 39"/>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03</a:t>
                </a:r>
                <a:endPar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1" name="Isosceles Triangle 40"/>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42" name="Group 41"/>
          <p:cNvGrpSpPr/>
          <p:nvPr/>
        </p:nvGrpSpPr>
        <p:grpSpPr>
          <a:xfrm>
            <a:off x="2528518" y="2682843"/>
            <a:ext cx="5155743" cy="507852"/>
            <a:chOff x="4446504" y="1250806"/>
            <a:chExt cx="4146223" cy="507852"/>
          </a:xfrm>
        </p:grpSpPr>
        <p:sp>
          <p:nvSpPr>
            <p:cNvPr id="43" name="TextBox 42"/>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44" name="TextBox 43"/>
            <p:cNvSpPr txBox="1"/>
            <p:nvPr/>
          </p:nvSpPr>
          <p:spPr>
            <a:xfrm>
              <a:off x="4446504" y="1296993"/>
              <a:ext cx="4146223" cy="461665"/>
            </a:xfrm>
            <a:prstGeom prst="rect">
              <a:avLst/>
            </a:prstGeom>
            <a:noFill/>
          </p:spPr>
          <p:txBody>
            <a:bodyPr wrap="square" lIns="0" rIns="0" rtlCol="0" anchor="t">
              <a:spAutoFit/>
            </a:bodyPr>
            <a:lstStyle/>
            <a:p>
              <a:pPr algn="just"/>
              <a:r>
                <a:rPr lang="en-US" sz="1200" dirty="0">
                  <a:solidFill>
                    <a:schemeClr val="tx1">
                      <a:lumMod val="65000"/>
                      <a:lumOff val="35000"/>
                    </a:schemeClr>
                  </a:solidFill>
                  <a:latin typeface="Arial" panose="020B0604020202020204" pitchFamily="34" charset="0"/>
                  <a:cs typeface="Arial" panose="020B0604020202020204" pitchFamily="34" charset="0"/>
                </a:rPr>
                <a:t>Migration is required </a:t>
              </a:r>
              <a:r>
                <a:rPr lang="en-US" sz="1200" dirty="0" smtClean="0">
                  <a:solidFill>
                    <a:schemeClr val="tx1">
                      <a:lumMod val="65000"/>
                      <a:lumOff val="35000"/>
                    </a:schemeClr>
                  </a:solidFill>
                  <a:latin typeface="Arial" panose="020B0604020202020204" pitchFamily="34" charset="0"/>
                  <a:cs typeface="Arial" panose="020B0604020202020204" pitchFamily="34" charset="0"/>
                </a:rPr>
                <a:t>predominantly at back-end with </a:t>
              </a:r>
              <a:r>
                <a:rPr lang="en-US" sz="1200" dirty="0">
                  <a:solidFill>
                    <a:schemeClr val="tx1">
                      <a:lumMod val="65000"/>
                      <a:lumOff val="35000"/>
                    </a:schemeClr>
                  </a:solidFill>
                  <a:latin typeface="Arial" panose="020B0604020202020204" pitchFamily="34" charset="0"/>
                  <a:cs typeface="Arial" panose="020B0604020202020204" pitchFamily="34" charset="0"/>
                </a:rPr>
                <a:t>limited impact on </a:t>
              </a:r>
              <a:r>
                <a:rPr lang="en-US" sz="1200" dirty="0" smtClean="0">
                  <a:solidFill>
                    <a:schemeClr val="tx1">
                      <a:lumMod val="65000"/>
                      <a:lumOff val="35000"/>
                    </a:schemeClr>
                  </a:solidFill>
                  <a:latin typeface="Arial" panose="020B0604020202020204" pitchFamily="34" charset="0"/>
                  <a:cs typeface="Arial" panose="020B0604020202020204" pitchFamily="34" charset="0"/>
                </a:rPr>
                <a:t>front-end (Merchant’s CRM/SAP/ERP)</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7" name="TextBox 46"/>
          <p:cNvSpPr txBox="1"/>
          <p:nvPr/>
        </p:nvSpPr>
        <p:spPr>
          <a:xfrm>
            <a:off x="2528518" y="4424362"/>
            <a:ext cx="523699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CyberSource’s</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partner ecosystem covers the existing partners of Infinity Corp  (payment methods,  payment networks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etc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1" name="Group 60"/>
          <p:cNvGrpSpPr/>
          <p:nvPr/>
        </p:nvGrpSpPr>
        <p:grpSpPr>
          <a:xfrm>
            <a:off x="3994807" y="5129068"/>
            <a:ext cx="6400799" cy="779234"/>
            <a:chOff x="3925455" y="1191491"/>
            <a:chExt cx="6400799" cy="969818"/>
          </a:xfrm>
        </p:grpSpPr>
        <p:sp>
          <p:nvSpPr>
            <p:cNvPr id="62" name="Rectangle 61"/>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3" name="Group 62"/>
            <p:cNvGrpSpPr/>
            <p:nvPr/>
          </p:nvGrpSpPr>
          <p:grpSpPr>
            <a:xfrm>
              <a:off x="3925455" y="1191491"/>
              <a:ext cx="1178646" cy="969818"/>
              <a:chOff x="3925455" y="1191491"/>
              <a:chExt cx="1178646" cy="969818"/>
            </a:xfrm>
          </p:grpSpPr>
          <p:sp>
            <p:nvSpPr>
              <p:cNvPr id="64" name="Rectangle 63"/>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06</a:t>
                </a:r>
              </a:p>
            </p:txBody>
          </p:sp>
          <p:sp>
            <p:nvSpPr>
              <p:cNvPr id="65" name="Isosceles Triangle 64"/>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67" name="Group 66"/>
          <p:cNvGrpSpPr/>
          <p:nvPr/>
        </p:nvGrpSpPr>
        <p:grpSpPr>
          <a:xfrm>
            <a:off x="4015510" y="6091038"/>
            <a:ext cx="6400799" cy="779234"/>
            <a:chOff x="3925455" y="1191491"/>
            <a:chExt cx="6400799" cy="969818"/>
          </a:xfrm>
        </p:grpSpPr>
        <p:sp>
          <p:nvSpPr>
            <p:cNvPr id="68" name="Rectangle 6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9" name="Group 68"/>
            <p:cNvGrpSpPr/>
            <p:nvPr/>
          </p:nvGrpSpPr>
          <p:grpSpPr>
            <a:xfrm>
              <a:off x="3925455" y="1191491"/>
              <a:ext cx="1178646" cy="969818"/>
              <a:chOff x="3925455" y="1191491"/>
              <a:chExt cx="1178646" cy="969818"/>
            </a:xfrm>
          </p:grpSpPr>
          <p:sp>
            <p:nvSpPr>
              <p:cNvPr id="70" name="Rectangle 69"/>
              <p:cNvSpPr/>
              <p:nvPr/>
            </p:nvSpPr>
            <p:spPr>
              <a:xfrm>
                <a:off x="3925455" y="1191491"/>
                <a:ext cx="969818" cy="969818"/>
              </a:xfrm>
              <a:prstGeom prst="rect">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07</a:t>
                </a:r>
              </a:p>
            </p:txBody>
          </p:sp>
          <p:sp>
            <p:nvSpPr>
              <p:cNvPr id="71" name="Isosceles Triangle 70"/>
              <p:cNvSpPr/>
              <p:nvPr/>
            </p:nvSpPr>
            <p:spPr>
              <a:xfrm rot="5400000">
                <a:off x="4803124" y="1537059"/>
                <a:ext cx="323272" cy="278683"/>
              </a:xfrm>
              <a:prstGeom prst="triangl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2" name="TextBox 71"/>
          <p:cNvSpPr txBox="1"/>
          <p:nvPr/>
        </p:nvSpPr>
        <p:spPr>
          <a:xfrm>
            <a:off x="5257230" y="5364885"/>
            <a:ext cx="5031989" cy="276999"/>
          </a:xfrm>
          <a:prstGeom prst="rect">
            <a:avLst/>
          </a:prstGeom>
          <a:noFill/>
        </p:spPr>
        <p:txBody>
          <a:bodyPr wrap="square" lIns="0" rIns="0" rtlCol="0" anchor="t">
            <a:spAutoFit/>
          </a:bodyPr>
          <a:lstStyle/>
          <a:p>
            <a:pPr algn="just"/>
            <a:r>
              <a:rPr lang="en-US" sz="1200" dirty="0" err="1" smtClean="0">
                <a:latin typeface="Arial" panose="020B0604020202020204" pitchFamily="34" charset="0"/>
                <a:cs typeface="Arial" panose="020B0604020202020204" pitchFamily="34" charset="0"/>
              </a:rPr>
              <a:t>CyberSource</a:t>
            </a:r>
            <a:r>
              <a:rPr lang="en-US" sz="1200" dirty="0" smtClean="0">
                <a:latin typeface="Arial" panose="020B0604020202020204" pitchFamily="34" charset="0"/>
                <a:cs typeface="Arial" panose="020B0604020202020204" pitchFamily="34" charset="0"/>
              </a:rPr>
              <a:t> has pre-built </a:t>
            </a:r>
            <a:r>
              <a:rPr lang="en-US" sz="1200" dirty="0">
                <a:latin typeface="Arial" panose="020B0604020202020204" pitchFamily="34" charset="0"/>
                <a:cs typeface="Arial" panose="020B0604020202020204" pitchFamily="34" charset="0"/>
              </a:rPr>
              <a:t>integrations with various payment channels. </a:t>
            </a:r>
            <a:endParaRPr lang="en-GB" sz="1200" dirty="0">
              <a:latin typeface="Arial" panose="020B0604020202020204" pitchFamily="34" charset="0"/>
              <a:cs typeface="Arial" panose="020B0604020202020204" pitchFamily="34" charset="0"/>
            </a:endParaRPr>
          </a:p>
        </p:txBody>
      </p:sp>
      <p:sp>
        <p:nvSpPr>
          <p:cNvPr id="74" name="Rectangle 73"/>
          <p:cNvSpPr/>
          <p:nvPr/>
        </p:nvSpPr>
        <p:spPr>
          <a:xfrm>
            <a:off x="5394275" y="1065869"/>
            <a:ext cx="6254039"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75" name="Group 74"/>
          <p:cNvGrpSpPr/>
          <p:nvPr/>
        </p:nvGrpSpPr>
        <p:grpSpPr>
          <a:xfrm>
            <a:off x="5283438" y="1735084"/>
            <a:ext cx="6497998" cy="724454"/>
            <a:chOff x="3925455" y="1191491"/>
            <a:chExt cx="6400799" cy="969818"/>
          </a:xfrm>
        </p:grpSpPr>
        <p:sp>
          <p:nvSpPr>
            <p:cNvPr id="76" name="Rectangle 75"/>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925455" y="1191491"/>
              <a:ext cx="1178646" cy="969818"/>
              <a:chOff x="3925455" y="1191491"/>
              <a:chExt cx="1178646" cy="969818"/>
            </a:xfrm>
          </p:grpSpPr>
          <p:sp>
            <p:nvSpPr>
              <p:cNvPr id="78" name="Rectangle 77"/>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9" name="Isosceles Triangle 78"/>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0" name="Group 79"/>
          <p:cNvGrpSpPr/>
          <p:nvPr/>
        </p:nvGrpSpPr>
        <p:grpSpPr>
          <a:xfrm>
            <a:off x="5272295" y="882493"/>
            <a:ext cx="6497998" cy="668285"/>
            <a:chOff x="3925455" y="1191491"/>
            <a:chExt cx="6400799" cy="969818"/>
          </a:xfrm>
        </p:grpSpPr>
        <p:sp>
          <p:nvSpPr>
            <p:cNvPr id="81" name="Rectangle 80"/>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82" name="Group 81"/>
            <p:cNvGrpSpPr/>
            <p:nvPr/>
          </p:nvGrpSpPr>
          <p:grpSpPr>
            <a:xfrm>
              <a:off x="3925455" y="1191491"/>
              <a:ext cx="1178646" cy="969818"/>
              <a:chOff x="3925455" y="1191491"/>
              <a:chExt cx="1178646" cy="969818"/>
            </a:xfrm>
          </p:grpSpPr>
          <p:sp>
            <p:nvSpPr>
              <p:cNvPr id="83" name="Rectangle 82"/>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84" name="Isosceles Triangle 83"/>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85" name="Group 84"/>
          <p:cNvGrpSpPr/>
          <p:nvPr/>
        </p:nvGrpSpPr>
        <p:grpSpPr>
          <a:xfrm>
            <a:off x="6467211" y="101530"/>
            <a:ext cx="5291940" cy="1253604"/>
            <a:chOff x="4481982" y="1250806"/>
            <a:chExt cx="5291940" cy="1253604"/>
          </a:xfrm>
        </p:grpSpPr>
        <p:sp>
          <p:nvSpPr>
            <p:cNvPr id="86" name="TextBox 85"/>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87" name="TextBox 86"/>
            <p:cNvSpPr txBox="1"/>
            <p:nvPr/>
          </p:nvSpPr>
          <p:spPr>
            <a:xfrm>
              <a:off x="4616100" y="2227411"/>
              <a:ext cx="5157822"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Initial Migration Readiness Pre-assessment is done (viability check)</a:t>
              </a:r>
            </a:p>
          </p:txBody>
        </p:sp>
      </p:grpSp>
      <p:sp>
        <p:nvSpPr>
          <p:cNvPr id="89" name="TextBox 88"/>
          <p:cNvSpPr txBox="1"/>
          <p:nvPr/>
        </p:nvSpPr>
        <p:spPr>
          <a:xfrm>
            <a:off x="6554897" y="1996243"/>
            <a:ext cx="5204254"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Purchase Order &amp; Licenses, subscription, Payment Methods in place</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0" name="Title 1"/>
          <p:cNvSpPr>
            <a:spLocks noGrp="1"/>
          </p:cNvSpPr>
          <p:nvPr>
            <p:ph type="title"/>
          </p:nvPr>
        </p:nvSpPr>
        <p:spPr>
          <a:xfrm>
            <a:off x="1530760" y="56446"/>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Assumptions</a:t>
            </a:r>
            <a:endParaRPr lang="en-GB" sz="3200" dirty="0">
              <a:latin typeface="Algerian" panose="04020705040A02060702" pitchFamily="82" charset="0"/>
              <a:cs typeface="Arial" panose="020B0604020202020204" pitchFamily="34" charset="0"/>
            </a:endParaRPr>
          </a:p>
        </p:txBody>
      </p:sp>
      <p:sp>
        <p:nvSpPr>
          <p:cNvPr id="53" name="TextBox 52"/>
          <p:cNvSpPr txBox="1"/>
          <p:nvPr/>
        </p:nvSpPr>
        <p:spPr>
          <a:xfrm>
            <a:off x="2635103" y="3574573"/>
            <a:ext cx="511810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payment system is inherently compliant with PCIDSS &amp; no changes are required in its or Acquirer’s system.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6" name="TextBox 65"/>
          <p:cNvSpPr txBox="1"/>
          <p:nvPr/>
        </p:nvSpPr>
        <p:spPr>
          <a:xfrm>
            <a:off x="5324519" y="6245249"/>
            <a:ext cx="4964700" cy="461665"/>
          </a:xfrm>
          <a:prstGeom prst="rect">
            <a:avLst/>
          </a:prstGeom>
          <a:noFill/>
        </p:spPr>
        <p:txBody>
          <a:bodyPr wrap="square" lIns="0" rIns="0" rtlCol="0" anchor="t">
            <a:spAutoFit/>
          </a:bodyPr>
          <a:lstStyle/>
          <a:p>
            <a:pPr algn="just"/>
            <a:r>
              <a:rPr lang="en-US" sz="1200" dirty="0" smtClean="0">
                <a:latin typeface="Arial" panose="020B0604020202020204" pitchFamily="34" charset="0"/>
                <a:cs typeface="Arial" panose="020B0604020202020204" pitchFamily="34" charset="0"/>
              </a:rPr>
              <a:t>Infinity Corp’s payment terms with ABC payment system organization is on ‘per transaction’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00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blip>
          <a:stretch>
            <a:fillRect/>
          </a:stretch>
        </p:blipFill>
        <p:spPr>
          <a:xfrm>
            <a:off x="3307775" y="528320"/>
            <a:ext cx="8884225" cy="6329680"/>
          </a:xfrm>
          <a:prstGeom prst="rect">
            <a:avLst/>
          </a:prstGeom>
        </p:spPr>
      </p:pic>
      <p:sp>
        <p:nvSpPr>
          <p:cNvPr id="3" name="Rounded Rectangle 2"/>
          <p:cNvSpPr/>
          <p:nvPr/>
        </p:nvSpPr>
        <p:spPr>
          <a:xfrm>
            <a:off x="1706880" y="365760"/>
            <a:ext cx="4988560" cy="1249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Arial" panose="020B0604020202020204" pitchFamily="34" charset="0"/>
                <a:cs typeface="Arial" panose="020B0604020202020204" pitchFamily="34" charset="0"/>
              </a:rPr>
              <a:t>Project Alpha</a:t>
            </a:r>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58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51605" y="1175200"/>
            <a:ext cx="9423503" cy="5233336"/>
            <a:chOff x="111422" y="1766407"/>
            <a:chExt cx="9423503" cy="5233336"/>
          </a:xfrm>
        </p:grpSpPr>
        <p:grpSp>
          <p:nvGrpSpPr>
            <p:cNvPr id="5" name="Group 4">
              <a:extLst>
                <a:ext uri="{FF2B5EF4-FFF2-40B4-BE49-F238E27FC236}">
                  <a16:creationId xmlns:a16="http://schemas.microsoft.com/office/drawing/2014/main" id="{44859FE3-F3D1-40F2-9296-2244FD304A25}"/>
                </a:ext>
              </a:extLst>
            </p:cNvPr>
            <p:cNvGrpSpPr>
              <a:grpSpLocks noChangeAspect="1"/>
            </p:cNvGrpSpPr>
            <p:nvPr/>
          </p:nvGrpSpPr>
          <p:grpSpPr>
            <a:xfrm>
              <a:off x="985266" y="2414016"/>
              <a:ext cx="7173468" cy="3586734"/>
              <a:chOff x="3588152" y="-388652"/>
              <a:chExt cx="8463284" cy="4231642"/>
            </a:xfrm>
          </p:grpSpPr>
          <p:sp>
            <p:nvSpPr>
              <p:cNvPr id="41" name="Freeform: Shape 53">
                <a:extLst>
                  <a:ext uri="{FF2B5EF4-FFF2-40B4-BE49-F238E27FC236}">
                    <a16:creationId xmlns:a16="http://schemas.microsoft.com/office/drawing/2014/main" id="{D59020BD-6A7E-4C1F-B80D-CEC21B80506D}"/>
                  </a:ext>
                </a:extLst>
              </p:cNvPr>
              <p:cNvSpPr/>
              <p:nvPr/>
            </p:nvSpPr>
            <p:spPr>
              <a:xfrm>
                <a:off x="3588152" y="-388652"/>
                <a:ext cx="8463284" cy="4231642"/>
              </a:xfrm>
              <a:custGeom>
                <a:avLst/>
                <a:gdLst>
                  <a:gd name="connsiteX0" fmla="*/ 4231642 w 8463284"/>
                  <a:gd name="connsiteY0" fmla="*/ 0 h 4231642"/>
                  <a:gd name="connsiteX1" fmla="*/ 8463284 w 8463284"/>
                  <a:gd name="connsiteY1" fmla="*/ 4231642 h 4231642"/>
                  <a:gd name="connsiteX2" fmla="*/ 0 w 8463284"/>
                  <a:gd name="connsiteY2" fmla="*/ 4231642 h 4231642"/>
                  <a:gd name="connsiteX3" fmla="*/ 4231642 w 8463284"/>
                  <a:gd name="connsiteY3" fmla="*/ 0 h 4231642"/>
                </a:gdLst>
                <a:ahLst/>
                <a:cxnLst>
                  <a:cxn ang="0">
                    <a:pos x="connsiteX0" y="connsiteY0"/>
                  </a:cxn>
                  <a:cxn ang="0">
                    <a:pos x="connsiteX1" y="connsiteY1"/>
                  </a:cxn>
                  <a:cxn ang="0">
                    <a:pos x="connsiteX2" y="connsiteY2"/>
                  </a:cxn>
                  <a:cxn ang="0">
                    <a:pos x="connsiteX3" y="connsiteY3"/>
                  </a:cxn>
                </a:cxnLst>
                <a:rect l="l" t="t" r="r" b="b"/>
                <a:pathLst>
                  <a:path w="8463284" h="4231642">
                    <a:moveTo>
                      <a:pt x="4231642" y="0"/>
                    </a:moveTo>
                    <a:cubicBezTo>
                      <a:pt x="6568713" y="0"/>
                      <a:pt x="8463284" y="1894571"/>
                      <a:pt x="8463284" y="4231642"/>
                    </a:cubicBezTo>
                    <a:lnTo>
                      <a:pt x="0" y="4231642"/>
                    </a:lnTo>
                    <a:cubicBezTo>
                      <a:pt x="0" y="1894571"/>
                      <a:pt x="1894571" y="0"/>
                      <a:pt x="4231642"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2" name="Freeform: Shape 54">
                <a:extLst>
                  <a:ext uri="{FF2B5EF4-FFF2-40B4-BE49-F238E27FC236}">
                    <a16:creationId xmlns:a16="http://schemas.microsoft.com/office/drawing/2014/main" id="{5AB7EC01-084A-45ED-AEAF-E60914C0CE5C}"/>
                  </a:ext>
                </a:extLst>
              </p:cNvPr>
              <p:cNvSpPr/>
              <p:nvPr/>
            </p:nvSpPr>
            <p:spPr>
              <a:xfrm>
                <a:off x="4085992" y="109190"/>
                <a:ext cx="7467600" cy="3733800"/>
              </a:xfrm>
              <a:custGeom>
                <a:avLst/>
                <a:gdLst>
                  <a:gd name="connsiteX0" fmla="*/ 3733800 w 7467600"/>
                  <a:gd name="connsiteY0" fmla="*/ 0 h 3733800"/>
                  <a:gd name="connsiteX1" fmla="*/ 7467600 w 7467600"/>
                  <a:gd name="connsiteY1" fmla="*/ 3733800 h 3733800"/>
                  <a:gd name="connsiteX2" fmla="*/ 0 w 7467600"/>
                  <a:gd name="connsiteY2" fmla="*/ 3733800 h 3733800"/>
                  <a:gd name="connsiteX3" fmla="*/ 3733800 w 7467600"/>
                  <a:gd name="connsiteY3" fmla="*/ 0 h 3733800"/>
                </a:gdLst>
                <a:ahLst/>
                <a:cxnLst>
                  <a:cxn ang="0">
                    <a:pos x="connsiteX0" y="connsiteY0"/>
                  </a:cxn>
                  <a:cxn ang="0">
                    <a:pos x="connsiteX1" y="connsiteY1"/>
                  </a:cxn>
                  <a:cxn ang="0">
                    <a:pos x="connsiteX2" y="connsiteY2"/>
                  </a:cxn>
                  <a:cxn ang="0">
                    <a:pos x="connsiteX3" y="connsiteY3"/>
                  </a:cxn>
                </a:cxnLst>
                <a:rect l="l" t="t" r="r" b="b"/>
                <a:pathLst>
                  <a:path w="7467600" h="3733800">
                    <a:moveTo>
                      <a:pt x="3733800" y="0"/>
                    </a:moveTo>
                    <a:cubicBezTo>
                      <a:pt x="5795921" y="0"/>
                      <a:pt x="7467600" y="1671679"/>
                      <a:pt x="7467600" y="3733800"/>
                    </a:cubicBezTo>
                    <a:lnTo>
                      <a:pt x="0" y="3733800"/>
                    </a:lnTo>
                    <a:cubicBezTo>
                      <a:pt x="0" y="1671679"/>
                      <a:pt x="1671679" y="0"/>
                      <a:pt x="373380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3" name="Freeform: Shape 58">
                <a:extLst>
                  <a:ext uri="{FF2B5EF4-FFF2-40B4-BE49-F238E27FC236}">
                    <a16:creationId xmlns:a16="http://schemas.microsoft.com/office/drawing/2014/main" id="{E0B765E2-1835-420D-BC69-ABCB64782259}"/>
                  </a:ext>
                </a:extLst>
              </p:cNvPr>
              <p:cNvSpPr/>
              <p:nvPr/>
            </p:nvSpPr>
            <p:spPr>
              <a:xfrm>
                <a:off x="4583832" y="607030"/>
                <a:ext cx="6471920" cy="3235960"/>
              </a:xfrm>
              <a:custGeom>
                <a:avLst/>
                <a:gdLst>
                  <a:gd name="connsiteX0" fmla="*/ 3235960 w 6471920"/>
                  <a:gd name="connsiteY0" fmla="*/ 0 h 3235960"/>
                  <a:gd name="connsiteX1" fmla="*/ 6471920 w 6471920"/>
                  <a:gd name="connsiteY1" fmla="*/ 3235960 h 3235960"/>
                  <a:gd name="connsiteX2" fmla="*/ 0 w 6471920"/>
                  <a:gd name="connsiteY2" fmla="*/ 3235960 h 3235960"/>
                  <a:gd name="connsiteX3" fmla="*/ 3235960 w 6471920"/>
                  <a:gd name="connsiteY3" fmla="*/ 0 h 3235960"/>
                </a:gdLst>
                <a:ahLst/>
                <a:cxnLst>
                  <a:cxn ang="0">
                    <a:pos x="connsiteX0" y="connsiteY0"/>
                  </a:cxn>
                  <a:cxn ang="0">
                    <a:pos x="connsiteX1" y="connsiteY1"/>
                  </a:cxn>
                  <a:cxn ang="0">
                    <a:pos x="connsiteX2" y="connsiteY2"/>
                  </a:cxn>
                  <a:cxn ang="0">
                    <a:pos x="connsiteX3" y="connsiteY3"/>
                  </a:cxn>
                </a:cxnLst>
                <a:rect l="l" t="t" r="r" b="b"/>
                <a:pathLst>
                  <a:path w="6471920" h="3235960">
                    <a:moveTo>
                      <a:pt x="3235960" y="0"/>
                    </a:moveTo>
                    <a:cubicBezTo>
                      <a:pt x="5023131" y="0"/>
                      <a:pt x="6471920" y="1448789"/>
                      <a:pt x="6471920" y="3235960"/>
                    </a:cubicBezTo>
                    <a:lnTo>
                      <a:pt x="0" y="3235960"/>
                    </a:lnTo>
                    <a:cubicBezTo>
                      <a:pt x="0" y="1448789"/>
                      <a:pt x="1448789" y="0"/>
                      <a:pt x="323596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4" name="Freeform: Shape 59">
                <a:extLst>
                  <a:ext uri="{FF2B5EF4-FFF2-40B4-BE49-F238E27FC236}">
                    <a16:creationId xmlns:a16="http://schemas.microsoft.com/office/drawing/2014/main" id="{C7F7BCBA-D0C5-4317-9326-FAB58FE2AD7F}"/>
                  </a:ext>
                </a:extLst>
              </p:cNvPr>
              <p:cNvSpPr/>
              <p:nvPr/>
            </p:nvSpPr>
            <p:spPr>
              <a:xfrm>
                <a:off x="5081672" y="1104870"/>
                <a:ext cx="5476240" cy="2738120"/>
              </a:xfrm>
              <a:custGeom>
                <a:avLst/>
                <a:gdLst>
                  <a:gd name="connsiteX0" fmla="*/ 2738120 w 5476240"/>
                  <a:gd name="connsiteY0" fmla="*/ 0 h 2738120"/>
                  <a:gd name="connsiteX1" fmla="*/ 5476240 w 5476240"/>
                  <a:gd name="connsiteY1" fmla="*/ 2738120 h 2738120"/>
                  <a:gd name="connsiteX2" fmla="*/ 0 w 5476240"/>
                  <a:gd name="connsiteY2" fmla="*/ 2738120 h 2738120"/>
                  <a:gd name="connsiteX3" fmla="*/ 2738120 w 5476240"/>
                  <a:gd name="connsiteY3" fmla="*/ 0 h 2738120"/>
                </a:gdLst>
                <a:ahLst/>
                <a:cxnLst>
                  <a:cxn ang="0">
                    <a:pos x="connsiteX0" y="connsiteY0"/>
                  </a:cxn>
                  <a:cxn ang="0">
                    <a:pos x="connsiteX1" y="connsiteY1"/>
                  </a:cxn>
                  <a:cxn ang="0">
                    <a:pos x="connsiteX2" y="connsiteY2"/>
                  </a:cxn>
                  <a:cxn ang="0">
                    <a:pos x="connsiteX3" y="connsiteY3"/>
                  </a:cxn>
                </a:cxnLst>
                <a:rect l="l" t="t" r="r" b="b"/>
                <a:pathLst>
                  <a:path w="5476240" h="2738120">
                    <a:moveTo>
                      <a:pt x="2738120" y="0"/>
                    </a:moveTo>
                    <a:cubicBezTo>
                      <a:pt x="4250342" y="0"/>
                      <a:pt x="5476240" y="1225898"/>
                      <a:pt x="5476240" y="2738120"/>
                    </a:cubicBezTo>
                    <a:lnTo>
                      <a:pt x="0" y="2738120"/>
                    </a:lnTo>
                    <a:cubicBezTo>
                      <a:pt x="0" y="1225898"/>
                      <a:pt x="1225898" y="0"/>
                      <a:pt x="273812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5" name="Freeform: Shape 60">
                <a:extLst>
                  <a:ext uri="{FF2B5EF4-FFF2-40B4-BE49-F238E27FC236}">
                    <a16:creationId xmlns:a16="http://schemas.microsoft.com/office/drawing/2014/main" id="{1F5009D2-3ADC-455C-90EE-E7B2DE241E6A}"/>
                  </a:ext>
                </a:extLst>
              </p:cNvPr>
              <p:cNvSpPr/>
              <p:nvPr/>
            </p:nvSpPr>
            <p:spPr>
              <a:xfrm>
                <a:off x="5579512" y="1602710"/>
                <a:ext cx="4480560" cy="2240280"/>
              </a:xfrm>
              <a:custGeom>
                <a:avLst/>
                <a:gdLst>
                  <a:gd name="connsiteX0" fmla="*/ 2240280 w 4480560"/>
                  <a:gd name="connsiteY0" fmla="*/ 0 h 2240280"/>
                  <a:gd name="connsiteX1" fmla="*/ 4480560 w 4480560"/>
                  <a:gd name="connsiteY1" fmla="*/ 2240280 h 2240280"/>
                  <a:gd name="connsiteX2" fmla="*/ 0 w 4480560"/>
                  <a:gd name="connsiteY2" fmla="*/ 2240280 h 2240280"/>
                  <a:gd name="connsiteX3" fmla="*/ 2240280 w 4480560"/>
                  <a:gd name="connsiteY3" fmla="*/ 0 h 2240280"/>
                </a:gdLst>
                <a:ahLst/>
                <a:cxnLst>
                  <a:cxn ang="0">
                    <a:pos x="connsiteX0" y="connsiteY0"/>
                  </a:cxn>
                  <a:cxn ang="0">
                    <a:pos x="connsiteX1" y="connsiteY1"/>
                  </a:cxn>
                  <a:cxn ang="0">
                    <a:pos x="connsiteX2" y="connsiteY2"/>
                  </a:cxn>
                  <a:cxn ang="0">
                    <a:pos x="connsiteX3" y="connsiteY3"/>
                  </a:cxn>
                </a:cxnLst>
                <a:rect l="l" t="t" r="r" b="b"/>
                <a:pathLst>
                  <a:path w="4480560" h="2240280">
                    <a:moveTo>
                      <a:pt x="2240280" y="0"/>
                    </a:moveTo>
                    <a:cubicBezTo>
                      <a:pt x="3477552" y="0"/>
                      <a:pt x="4480560" y="1003008"/>
                      <a:pt x="4480560" y="2240280"/>
                    </a:cubicBezTo>
                    <a:lnTo>
                      <a:pt x="0" y="2240280"/>
                    </a:lnTo>
                    <a:cubicBezTo>
                      <a:pt x="0" y="1003008"/>
                      <a:pt x="1003008" y="0"/>
                      <a:pt x="224028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6" name="Freeform: Shape 61">
                <a:extLst>
                  <a:ext uri="{FF2B5EF4-FFF2-40B4-BE49-F238E27FC236}">
                    <a16:creationId xmlns:a16="http://schemas.microsoft.com/office/drawing/2014/main" id="{E5FAA1D0-EF96-454A-ABEB-5A6580307F4D}"/>
                  </a:ext>
                </a:extLst>
              </p:cNvPr>
              <p:cNvSpPr/>
              <p:nvPr/>
            </p:nvSpPr>
            <p:spPr>
              <a:xfrm>
                <a:off x="6077352" y="2100550"/>
                <a:ext cx="3484880" cy="1742440"/>
              </a:xfrm>
              <a:custGeom>
                <a:avLst/>
                <a:gdLst>
                  <a:gd name="connsiteX0" fmla="*/ 1742440 w 3484880"/>
                  <a:gd name="connsiteY0" fmla="*/ 0 h 1742440"/>
                  <a:gd name="connsiteX1" fmla="*/ 3484880 w 3484880"/>
                  <a:gd name="connsiteY1" fmla="*/ 1742440 h 1742440"/>
                  <a:gd name="connsiteX2" fmla="*/ 0 w 3484880"/>
                  <a:gd name="connsiteY2" fmla="*/ 1742440 h 1742440"/>
                  <a:gd name="connsiteX3" fmla="*/ 1742440 w 3484880"/>
                  <a:gd name="connsiteY3" fmla="*/ 0 h 1742440"/>
                </a:gdLst>
                <a:ahLst/>
                <a:cxnLst>
                  <a:cxn ang="0">
                    <a:pos x="connsiteX0" y="connsiteY0"/>
                  </a:cxn>
                  <a:cxn ang="0">
                    <a:pos x="connsiteX1" y="connsiteY1"/>
                  </a:cxn>
                  <a:cxn ang="0">
                    <a:pos x="connsiteX2" y="connsiteY2"/>
                  </a:cxn>
                  <a:cxn ang="0">
                    <a:pos x="connsiteX3" y="connsiteY3"/>
                  </a:cxn>
                </a:cxnLst>
                <a:rect l="l" t="t" r="r" b="b"/>
                <a:pathLst>
                  <a:path w="3484880" h="1742440">
                    <a:moveTo>
                      <a:pt x="1742440" y="0"/>
                    </a:moveTo>
                    <a:cubicBezTo>
                      <a:pt x="2704763" y="0"/>
                      <a:pt x="3484880" y="780117"/>
                      <a:pt x="3484880" y="1742440"/>
                    </a:cubicBezTo>
                    <a:lnTo>
                      <a:pt x="0" y="1742440"/>
                    </a:lnTo>
                    <a:cubicBezTo>
                      <a:pt x="0" y="780117"/>
                      <a:pt x="780117" y="0"/>
                      <a:pt x="1742440" y="0"/>
                    </a:cubicBezTo>
                    <a:close/>
                  </a:path>
                </a:pathLst>
              </a:custGeom>
              <a:solidFill>
                <a:srgbClr val="95A5A6">
                  <a:alpha val="8000"/>
                </a:srgbClr>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7" name="Freeform: Shape 62">
                <a:extLst>
                  <a:ext uri="{FF2B5EF4-FFF2-40B4-BE49-F238E27FC236}">
                    <a16:creationId xmlns:a16="http://schemas.microsoft.com/office/drawing/2014/main" id="{862D1053-DC2C-4C5D-8FC3-27A1A5C745EC}"/>
                  </a:ext>
                </a:extLst>
              </p:cNvPr>
              <p:cNvSpPr/>
              <p:nvPr/>
            </p:nvSpPr>
            <p:spPr>
              <a:xfrm>
                <a:off x="6570808" y="2590632"/>
                <a:ext cx="3376029" cy="1243710"/>
              </a:xfrm>
              <a:custGeom>
                <a:avLst/>
                <a:gdLst>
                  <a:gd name="connsiteX0" fmla="*/ 1243710 w 2487420"/>
                  <a:gd name="connsiteY0" fmla="*/ 0 h 1243710"/>
                  <a:gd name="connsiteX1" fmla="*/ 2487420 w 2487420"/>
                  <a:gd name="connsiteY1" fmla="*/ 1243710 h 1243710"/>
                  <a:gd name="connsiteX2" fmla="*/ 0 w 2487420"/>
                  <a:gd name="connsiteY2" fmla="*/ 1243710 h 1243710"/>
                  <a:gd name="connsiteX3" fmla="*/ 1243710 w 2487420"/>
                  <a:gd name="connsiteY3" fmla="*/ 0 h 1243710"/>
                </a:gdLst>
                <a:ahLst/>
                <a:cxnLst>
                  <a:cxn ang="0">
                    <a:pos x="connsiteX0" y="connsiteY0"/>
                  </a:cxn>
                  <a:cxn ang="0">
                    <a:pos x="connsiteX1" y="connsiteY1"/>
                  </a:cxn>
                  <a:cxn ang="0">
                    <a:pos x="connsiteX2" y="connsiteY2"/>
                  </a:cxn>
                  <a:cxn ang="0">
                    <a:pos x="connsiteX3" y="connsiteY3"/>
                  </a:cxn>
                </a:cxnLst>
                <a:rect l="l" t="t" r="r" b="b"/>
                <a:pathLst>
                  <a:path w="2487420" h="1243710">
                    <a:moveTo>
                      <a:pt x="1243710" y="0"/>
                    </a:moveTo>
                    <a:cubicBezTo>
                      <a:pt x="1930592" y="0"/>
                      <a:pt x="2487420" y="556828"/>
                      <a:pt x="2487420" y="1243710"/>
                    </a:cubicBezTo>
                    <a:lnTo>
                      <a:pt x="0" y="1243710"/>
                    </a:lnTo>
                    <a:cubicBezTo>
                      <a:pt x="0" y="556828"/>
                      <a:pt x="556828" y="0"/>
                      <a:pt x="124371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8" name="Freeform: Shape 64">
                <a:extLst>
                  <a:ext uri="{FF2B5EF4-FFF2-40B4-BE49-F238E27FC236}">
                    <a16:creationId xmlns:a16="http://schemas.microsoft.com/office/drawing/2014/main" id="{F81B3559-BC59-429D-8798-C15ED34639F5}"/>
                  </a:ext>
                </a:extLst>
              </p:cNvPr>
              <p:cNvSpPr/>
              <p:nvPr/>
            </p:nvSpPr>
            <p:spPr>
              <a:xfrm>
                <a:off x="7073032" y="3096230"/>
                <a:ext cx="1493520" cy="746760"/>
              </a:xfrm>
              <a:custGeom>
                <a:avLst/>
                <a:gdLst>
                  <a:gd name="connsiteX0" fmla="*/ 746760 w 1493520"/>
                  <a:gd name="connsiteY0" fmla="*/ 0 h 746760"/>
                  <a:gd name="connsiteX1" fmla="*/ 1493520 w 1493520"/>
                  <a:gd name="connsiteY1" fmla="*/ 746760 h 746760"/>
                  <a:gd name="connsiteX2" fmla="*/ 0 w 1493520"/>
                  <a:gd name="connsiteY2" fmla="*/ 746760 h 746760"/>
                  <a:gd name="connsiteX3" fmla="*/ 746760 w 1493520"/>
                  <a:gd name="connsiteY3" fmla="*/ 0 h 746760"/>
                </a:gdLst>
                <a:ahLst/>
                <a:cxnLst>
                  <a:cxn ang="0">
                    <a:pos x="connsiteX0" y="connsiteY0"/>
                  </a:cxn>
                  <a:cxn ang="0">
                    <a:pos x="connsiteX1" y="connsiteY1"/>
                  </a:cxn>
                  <a:cxn ang="0">
                    <a:pos x="connsiteX2" y="connsiteY2"/>
                  </a:cxn>
                  <a:cxn ang="0">
                    <a:pos x="connsiteX3" y="connsiteY3"/>
                  </a:cxn>
                </a:cxnLst>
                <a:rect l="l" t="t" r="r" b="b"/>
                <a:pathLst>
                  <a:path w="1493520" h="746760">
                    <a:moveTo>
                      <a:pt x="746760" y="0"/>
                    </a:moveTo>
                    <a:cubicBezTo>
                      <a:pt x="1159184" y="0"/>
                      <a:pt x="1493520" y="334336"/>
                      <a:pt x="1493520" y="746760"/>
                    </a:cubicBezTo>
                    <a:lnTo>
                      <a:pt x="0" y="746760"/>
                    </a:lnTo>
                    <a:cubicBezTo>
                      <a:pt x="0" y="334336"/>
                      <a:pt x="334337" y="0"/>
                      <a:pt x="746760" y="0"/>
                    </a:cubicBezTo>
                    <a:close/>
                  </a:path>
                </a:pathLst>
              </a:custGeom>
              <a:solidFill>
                <a:srgbClr val="95A5A6">
                  <a:alpha val="8000"/>
                </a:srgbClr>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56769D16-C706-465D-A14C-A99CEADFAE2E}"/>
                </a:ext>
              </a:extLst>
            </p:cNvPr>
            <p:cNvSpPr txBox="1"/>
            <p:nvPr/>
          </p:nvSpPr>
          <p:spPr>
            <a:xfrm>
              <a:off x="111422" y="4322256"/>
              <a:ext cx="938077"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2C3E50"/>
                  </a:solidFill>
                  <a:latin typeface="Calibri"/>
                </a:rPr>
                <a:t>Vision</a:t>
              </a:r>
              <a:endParaRPr lang="en-US" sz="2000" b="1" cap="all" noProof="1">
                <a:solidFill>
                  <a:srgbClr val="2C3E50"/>
                </a:solidFill>
                <a:latin typeface="Calibri"/>
              </a:endParaRPr>
            </a:p>
          </p:txBody>
        </p:sp>
        <p:sp>
          <p:nvSpPr>
            <p:cNvPr id="7" name="TextBox 6">
              <a:extLst>
                <a:ext uri="{FF2B5EF4-FFF2-40B4-BE49-F238E27FC236}">
                  <a16:creationId xmlns:a16="http://schemas.microsoft.com/office/drawing/2014/main" id="{B28F7FDE-74E3-4DBD-A9D4-30CFEF459FE6}"/>
                </a:ext>
              </a:extLst>
            </p:cNvPr>
            <p:cNvSpPr txBox="1"/>
            <p:nvPr/>
          </p:nvSpPr>
          <p:spPr>
            <a:xfrm>
              <a:off x="1174109" y="3008010"/>
              <a:ext cx="875304"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2980B9"/>
                  </a:solidFill>
                  <a:latin typeface="Calibri"/>
                </a:rPr>
                <a:t>Scope</a:t>
              </a:r>
              <a:endParaRPr lang="en-US" sz="2000" b="1" cap="all" noProof="1">
                <a:solidFill>
                  <a:srgbClr val="2980B9"/>
                </a:solidFill>
                <a:latin typeface="Calibri"/>
              </a:endParaRPr>
            </a:p>
          </p:txBody>
        </p:sp>
        <p:sp>
          <p:nvSpPr>
            <p:cNvPr id="8" name="TextBox 7">
              <a:extLst>
                <a:ext uri="{FF2B5EF4-FFF2-40B4-BE49-F238E27FC236}">
                  <a16:creationId xmlns:a16="http://schemas.microsoft.com/office/drawing/2014/main" id="{549799F8-D1F4-4327-BAB9-F07651CECE77}"/>
                </a:ext>
              </a:extLst>
            </p:cNvPr>
            <p:cNvSpPr txBox="1"/>
            <p:nvPr/>
          </p:nvSpPr>
          <p:spPr>
            <a:xfrm>
              <a:off x="2817740" y="1766407"/>
              <a:ext cx="1515928" cy="707886"/>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16A085"/>
                  </a:solidFill>
                  <a:latin typeface="Calibri"/>
                </a:rPr>
                <a:t>Migration </a:t>
              </a:r>
            </a:p>
            <a:p>
              <a:pPr algn="ctr" fontAlgn="auto">
                <a:spcBef>
                  <a:spcPts val="0"/>
                </a:spcBef>
                <a:spcAft>
                  <a:spcPts val="0"/>
                </a:spcAft>
              </a:pPr>
              <a:r>
                <a:rPr lang="en-US" sz="2000" b="1" cap="all" noProof="1" smtClean="0">
                  <a:solidFill>
                    <a:srgbClr val="16A085"/>
                  </a:solidFill>
                  <a:latin typeface="Calibri"/>
                </a:rPr>
                <a:t>Strategy</a:t>
              </a:r>
            </a:p>
          </p:txBody>
        </p:sp>
        <p:sp>
          <p:nvSpPr>
            <p:cNvPr id="9" name="TextBox 8">
              <a:extLst>
                <a:ext uri="{FF2B5EF4-FFF2-40B4-BE49-F238E27FC236}">
                  <a16:creationId xmlns:a16="http://schemas.microsoft.com/office/drawing/2014/main" id="{467A9B49-900E-419E-A1EC-E5C1EAD6C495}"/>
                </a:ext>
              </a:extLst>
            </p:cNvPr>
            <p:cNvSpPr txBox="1"/>
            <p:nvPr/>
          </p:nvSpPr>
          <p:spPr>
            <a:xfrm>
              <a:off x="5234549" y="1777446"/>
              <a:ext cx="1555298" cy="707886"/>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9BBB59"/>
                  </a:solidFill>
                  <a:latin typeface="Calibri"/>
                </a:rPr>
                <a:t>Project </a:t>
              </a:r>
            </a:p>
            <a:p>
              <a:pPr algn="ctr" fontAlgn="auto">
                <a:spcBef>
                  <a:spcPts val="0"/>
                </a:spcBef>
                <a:spcAft>
                  <a:spcPts val="0"/>
                </a:spcAft>
              </a:pPr>
              <a:r>
                <a:rPr lang="en-US" sz="2000" b="1" cap="all" noProof="1" smtClean="0">
                  <a:solidFill>
                    <a:srgbClr val="9BBB59"/>
                  </a:solidFill>
                  <a:latin typeface="Calibri"/>
                </a:rPr>
                <a:t>Dashboard</a:t>
              </a:r>
              <a:endParaRPr lang="en-US" sz="2000" b="1" cap="all" noProof="1">
                <a:solidFill>
                  <a:srgbClr val="9BBB59"/>
                </a:solidFill>
                <a:latin typeface="Calibri"/>
              </a:endParaRPr>
            </a:p>
          </p:txBody>
        </p:sp>
        <p:sp>
          <p:nvSpPr>
            <p:cNvPr id="10" name="TextBox 9">
              <a:extLst>
                <a:ext uri="{FF2B5EF4-FFF2-40B4-BE49-F238E27FC236}">
                  <a16:creationId xmlns:a16="http://schemas.microsoft.com/office/drawing/2014/main" id="{47227C84-DD62-4D03-B891-321192595EC7}"/>
                </a:ext>
              </a:extLst>
            </p:cNvPr>
            <p:cNvSpPr txBox="1"/>
            <p:nvPr/>
          </p:nvSpPr>
          <p:spPr>
            <a:xfrm>
              <a:off x="7362318" y="2820556"/>
              <a:ext cx="1835673" cy="1015663"/>
            </a:xfrm>
            <a:prstGeom prst="rect">
              <a:avLst/>
            </a:prstGeom>
            <a:noFill/>
          </p:spPr>
          <p:txBody>
            <a:bodyPr wrap="square" rtlCol="0" anchor="b">
              <a:spAutoFit/>
            </a:bodyPr>
            <a:lstStyle/>
            <a:p>
              <a:pPr algn="ctr" fontAlgn="auto">
                <a:spcBef>
                  <a:spcPts val="0"/>
                </a:spcBef>
                <a:spcAft>
                  <a:spcPts val="0"/>
                </a:spcAft>
              </a:pPr>
              <a:r>
                <a:rPr lang="en-US" sz="2000" b="1" cap="all" noProof="1" smtClean="0">
                  <a:solidFill>
                    <a:srgbClr val="F39C12"/>
                  </a:solidFill>
                  <a:latin typeface="Calibri"/>
                </a:rPr>
                <a:t>Governance</a:t>
              </a:r>
            </a:p>
            <a:p>
              <a:pPr algn="ctr" fontAlgn="auto">
                <a:spcBef>
                  <a:spcPts val="0"/>
                </a:spcBef>
                <a:spcAft>
                  <a:spcPts val="0"/>
                </a:spcAft>
              </a:pPr>
              <a:r>
                <a:rPr lang="en-US" sz="2000" b="1" cap="all" noProof="1" smtClean="0">
                  <a:solidFill>
                    <a:srgbClr val="F39C12"/>
                  </a:solidFill>
                  <a:latin typeface="Calibri"/>
                </a:rPr>
                <a:t> &amp; Change Management</a:t>
              </a:r>
              <a:endParaRPr lang="en-US" sz="2000" b="1" cap="all" noProof="1">
                <a:solidFill>
                  <a:srgbClr val="F39C12"/>
                </a:solidFill>
                <a:latin typeface="Calibri"/>
              </a:endParaRPr>
            </a:p>
          </p:txBody>
        </p:sp>
        <p:sp>
          <p:nvSpPr>
            <p:cNvPr id="11" name="TextBox 10">
              <a:extLst>
                <a:ext uri="{FF2B5EF4-FFF2-40B4-BE49-F238E27FC236}">
                  <a16:creationId xmlns:a16="http://schemas.microsoft.com/office/drawing/2014/main" id="{D63C698E-383A-40E3-B3BA-840167262321}"/>
                </a:ext>
              </a:extLst>
            </p:cNvPr>
            <p:cNvSpPr txBox="1"/>
            <p:nvPr/>
          </p:nvSpPr>
          <p:spPr>
            <a:xfrm>
              <a:off x="8022973" y="4601645"/>
              <a:ext cx="1511952"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C0392B"/>
                  </a:solidFill>
                  <a:latin typeface="Calibri"/>
                </a:rPr>
                <a:t>Risk Model</a:t>
              </a:r>
              <a:endParaRPr lang="en-US" sz="2000" b="1" cap="all" noProof="1">
                <a:solidFill>
                  <a:srgbClr val="C0392B"/>
                </a:solidFill>
                <a:latin typeface="Calibri"/>
              </a:endParaRPr>
            </a:p>
          </p:txBody>
        </p:sp>
        <p:grpSp>
          <p:nvGrpSpPr>
            <p:cNvPr id="12" name="Group 11">
              <a:extLst>
                <a:ext uri="{FF2B5EF4-FFF2-40B4-BE49-F238E27FC236}">
                  <a16:creationId xmlns:a16="http://schemas.microsoft.com/office/drawing/2014/main" id="{64DCF28E-5F66-4943-9A68-39FED6C0AA89}"/>
                </a:ext>
              </a:extLst>
            </p:cNvPr>
            <p:cNvGrpSpPr/>
            <p:nvPr/>
          </p:nvGrpSpPr>
          <p:grpSpPr>
            <a:xfrm>
              <a:off x="3937802" y="5363396"/>
              <a:ext cx="4220932" cy="647624"/>
              <a:chOff x="5250402" y="6008195"/>
              <a:chExt cx="5627909" cy="863498"/>
            </a:xfrm>
          </p:grpSpPr>
          <p:sp>
            <p:nvSpPr>
              <p:cNvPr id="39" name="Freeform: Shape 109">
                <a:extLst>
                  <a:ext uri="{FF2B5EF4-FFF2-40B4-BE49-F238E27FC236}">
                    <a16:creationId xmlns:a16="http://schemas.microsoft.com/office/drawing/2014/main" id="{042C04AF-12CA-4072-8419-88B8A637F9A6}"/>
                  </a:ext>
                </a:extLst>
              </p:cNvPr>
              <p:cNvSpPr/>
              <p:nvPr/>
            </p:nvSpPr>
            <p:spPr>
              <a:xfrm>
                <a:off x="5250402" y="6008195"/>
                <a:ext cx="1687044" cy="849805"/>
              </a:xfrm>
              <a:custGeom>
                <a:avLst/>
                <a:gdLst>
                  <a:gd name="connsiteX0" fmla="*/ 746760 w 1493520"/>
                  <a:gd name="connsiteY0" fmla="*/ 0 h 746760"/>
                  <a:gd name="connsiteX1" fmla="*/ 1493520 w 1493520"/>
                  <a:gd name="connsiteY1" fmla="*/ 746760 h 746760"/>
                  <a:gd name="connsiteX2" fmla="*/ 0 w 1493520"/>
                  <a:gd name="connsiteY2" fmla="*/ 746760 h 746760"/>
                  <a:gd name="connsiteX3" fmla="*/ 746760 w 1493520"/>
                  <a:gd name="connsiteY3" fmla="*/ 0 h 746760"/>
                </a:gdLst>
                <a:ahLst/>
                <a:cxnLst>
                  <a:cxn ang="0">
                    <a:pos x="connsiteX0" y="connsiteY0"/>
                  </a:cxn>
                  <a:cxn ang="0">
                    <a:pos x="connsiteX1" y="connsiteY1"/>
                  </a:cxn>
                  <a:cxn ang="0">
                    <a:pos x="connsiteX2" y="connsiteY2"/>
                  </a:cxn>
                  <a:cxn ang="0">
                    <a:pos x="connsiteX3" y="connsiteY3"/>
                  </a:cxn>
                </a:cxnLst>
                <a:rect l="l" t="t" r="r" b="b"/>
                <a:pathLst>
                  <a:path w="1493520" h="746760">
                    <a:moveTo>
                      <a:pt x="746760" y="0"/>
                    </a:moveTo>
                    <a:cubicBezTo>
                      <a:pt x="1159184" y="0"/>
                      <a:pt x="1493520" y="334336"/>
                      <a:pt x="1493520" y="746760"/>
                    </a:cubicBezTo>
                    <a:lnTo>
                      <a:pt x="0" y="746760"/>
                    </a:lnTo>
                    <a:cubicBezTo>
                      <a:pt x="0" y="334336"/>
                      <a:pt x="334336" y="0"/>
                      <a:pt x="746760" y="0"/>
                    </a:cubicBezTo>
                    <a:close/>
                  </a:path>
                </a:pathLst>
              </a:custGeom>
              <a:solidFill>
                <a:srgbClr val="4B2C50"/>
              </a:solidFill>
              <a:ln w="25400" cap="flat" cmpd="sng" algn="ctr">
                <a:noFill/>
                <a:prstDash val="solid"/>
              </a:ln>
              <a:effectLst>
                <a:outerShdw blurRad="203200" dist="1143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40" name="Straight Arrow Connector 39">
                <a:extLst>
                  <a:ext uri="{FF2B5EF4-FFF2-40B4-BE49-F238E27FC236}">
                    <a16:creationId xmlns:a16="http://schemas.microsoft.com/office/drawing/2014/main" id="{0EB7295E-49A7-4F60-9592-571833F2FE78}"/>
                  </a:ext>
                </a:extLst>
              </p:cNvPr>
              <p:cNvCxnSpPr>
                <a:endCxn id="41" idx="1"/>
              </p:cNvCxnSpPr>
              <p:nvPr/>
            </p:nvCxnSpPr>
            <p:spPr>
              <a:xfrm flipV="1">
                <a:off x="6093923" y="6858000"/>
                <a:ext cx="4784388" cy="13693"/>
              </a:xfrm>
              <a:prstGeom prst="straightConnector1">
                <a:avLst/>
              </a:prstGeom>
              <a:noFill/>
              <a:ln w="76200" cap="flat" cmpd="sng" algn="ctr">
                <a:solidFill>
                  <a:srgbClr val="4B2C50"/>
                </a:solidFill>
                <a:prstDash val="solid"/>
                <a:tailEnd type="triangle"/>
              </a:ln>
              <a:effectLst/>
            </p:spPr>
          </p:cxnSp>
        </p:grpSp>
        <p:grpSp>
          <p:nvGrpSpPr>
            <p:cNvPr id="13" name="Group 12">
              <a:extLst>
                <a:ext uri="{FF2B5EF4-FFF2-40B4-BE49-F238E27FC236}">
                  <a16:creationId xmlns:a16="http://schemas.microsoft.com/office/drawing/2014/main" id="{066B3B0B-AE43-4208-880A-DEC03518AF04}"/>
                </a:ext>
              </a:extLst>
            </p:cNvPr>
            <p:cNvGrpSpPr/>
            <p:nvPr/>
          </p:nvGrpSpPr>
          <p:grpSpPr>
            <a:xfrm>
              <a:off x="3516795" y="4939252"/>
              <a:ext cx="2381859" cy="1061497"/>
              <a:chOff x="4689060" y="5442669"/>
              <a:chExt cx="3175811" cy="1415329"/>
            </a:xfrm>
          </p:grpSpPr>
          <p:sp>
            <p:nvSpPr>
              <p:cNvPr id="37" name="Freeform: Shape 106">
                <a:extLst>
                  <a:ext uri="{FF2B5EF4-FFF2-40B4-BE49-F238E27FC236}">
                    <a16:creationId xmlns:a16="http://schemas.microsoft.com/office/drawing/2014/main" id="{B5D59B0C-5CDD-4A2F-9358-7BCB3689DFC9}"/>
                  </a:ext>
                </a:extLst>
              </p:cNvPr>
              <p:cNvSpPr/>
              <p:nvPr/>
            </p:nvSpPr>
            <p:spPr>
              <a:xfrm>
                <a:off x="4689060" y="5442669"/>
                <a:ext cx="2666748" cy="1415329"/>
              </a:xfrm>
              <a:custGeom>
                <a:avLst/>
                <a:gdLst>
                  <a:gd name="connsiteX0" fmla="*/ 1243709 w 2360840"/>
                  <a:gd name="connsiteY0" fmla="*/ 0 h 1243710"/>
                  <a:gd name="connsiteX1" fmla="*/ 2275013 w 2360840"/>
                  <a:gd name="connsiteY1" fmla="*/ 548340 h 1243710"/>
                  <a:gd name="connsiteX2" fmla="*/ 2360840 w 2360840"/>
                  <a:gd name="connsiteY2" fmla="*/ 706465 h 1243710"/>
                  <a:gd name="connsiteX3" fmla="*/ 1243711 w 2360840"/>
                  <a:gd name="connsiteY3" fmla="*/ 1241070 h 1243710"/>
                  <a:gd name="connsiteX4" fmla="*/ 2291276 w 2360840"/>
                  <a:gd name="connsiteY4" fmla="*/ 1243710 h 1243710"/>
                  <a:gd name="connsiteX5" fmla="*/ 0 w 2360840"/>
                  <a:gd name="connsiteY5" fmla="*/ 1243710 h 1243710"/>
                  <a:gd name="connsiteX6" fmla="*/ 1243709 w 2360840"/>
                  <a:gd name="connsiteY6" fmla="*/ 0 h 1243710"/>
                  <a:gd name="connsiteX0" fmla="*/ 1243709 w 2360840"/>
                  <a:gd name="connsiteY0" fmla="*/ 0 h 1243710"/>
                  <a:gd name="connsiteX1" fmla="*/ 2275013 w 2360840"/>
                  <a:gd name="connsiteY1" fmla="*/ 548340 h 1243710"/>
                  <a:gd name="connsiteX2" fmla="*/ 2360840 w 2360840"/>
                  <a:gd name="connsiteY2" fmla="*/ 706465 h 1243710"/>
                  <a:gd name="connsiteX3" fmla="*/ 1243711 w 2360840"/>
                  <a:gd name="connsiteY3" fmla="*/ 1241070 h 1243710"/>
                  <a:gd name="connsiteX4" fmla="*/ 0 w 2360840"/>
                  <a:gd name="connsiteY4" fmla="*/ 1243710 h 1243710"/>
                  <a:gd name="connsiteX5" fmla="*/ 1243709 w 2360840"/>
                  <a:gd name="connsiteY5" fmla="*/ 0 h 124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0840" h="1243710">
                    <a:moveTo>
                      <a:pt x="1243709" y="0"/>
                    </a:moveTo>
                    <a:cubicBezTo>
                      <a:pt x="1673011" y="0"/>
                      <a:pt x="2051510" y="217511"/>
                      <a:pt x="2275013" y="548340"/>
                    </a:cubicBezTo>
                    <a:lnTo>
                      <a:pt x="2360840" y="706465"/>
                    </a:lnTo>
                    <a:lnTo>
                      <a:pt x="1243711" y="1241070"/>
                    </a:lnTo>
                    <a:lnTo>
                      <a:pt x="0" y="1243710"/>
                    </a:lnTo>
                    <a:cubicBezTo>
                      <a:pt x="0" y="556828"/>
                      <a:pt x="556827" y="0"/>
                      <a:pt x="1243709" y="0"/>
                    </a:cubicBezTo>
                    <a:close/>
                  </a:path>
                </a:pathLst>
              </a:custGeom>
              <a:solidFill>
                <a:srgbClr val="C0392B"/>
              </a:solidFill>
              <a:ln w="25400" cap="flat" cmpd="sng" algn="ctr">
                <a:noFill/>
                <a:prstDash val="solid"/>
              </a:ln>
              <a:effectLst>
                <a:outerShdw blurRad="203200" dist="1143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B1EE7F1F-9829-4AE8-A65B-8BC89DD0407D}"/>
                  </a:ext>
                </a:extLst>
              </p:cNvPr>
              <p:cNvCxnSpPr>
                <a:cxnSpLocks/>
                <a:stCxn id="37" idx="3"/>
              </p:cNvCxnSpPr>
              <p:nvPr/>
            </p:nvCxnSpPr>
            <p:spPr>
              <a:xfrm flipV="1">
                <a:off x="6093926" y="5994500"/>
                <a:ext cx="1770945" cy="860494"/>
              </a:xfrm>
              <a:prstGeom prst="straightConnector1">
                <a:avLst/>
              </a:prstGeom>
              <a:noFill/>
              <a:ln w="76200" cap="flat" cmpd="sng" algn="ctr">
                <a:solidFill>
                  <a:srgbClr val="C0392B"/>
                </a:solidFill>
                <a:prstDash val="solid"/>
                <a:tailEnd type="triangle"/>
              </a:ln>
              <a:effectLst/>
            </p:spPr>
          </p:cxnSp>
        </p:grpSp>
        <p:grpSp>
          <p:nvGrpSpPr>
            <p:cNvPr id="14" name="Group 13">
              <a:extLst>
                <a:ext uri="{FF2B5EF4-FFF2-40B4-BE49-F238E27FC236}">
                  <a16:creationId xmlns:a16="http://schemas.microsoft.com/office/drawing/2014/main" id="{497A4AA5-D2D6-4F4E-9C5D-97E4BDCE757B}"/>
                </a:ext>
              </a:extLst>
            </p:cNvPr>
            <p:cNvGrpSpPr/>
            <p:nvPr/>
          </p:nvGrpSpPr>
          <p:grpSpPr>
            <a:xfrm>
              <a:off x="3094280" y="4490761"/>
              <a:ext cx="2655604" cy="1509987"/>
              <a:chOff x="4125706" y="4844682"/>
              <a:chExt cx="3540806" cy="2013317"/>
            </a:xfrm>
          </p:grpSpPr>
          <p:sp>
            <p:nvSpPr>
              <p:cNvPr id="35" name="Freeform: Shape 103">
                <a:extLst>
                  <a:ext uri="{FF2B5EF4-FFF2-40B4-BE49-F238E27FC236}">
                    <a16:creationId xmlns:a16="http://schemas.microsoft.com/office/drawing/2014/main" id="{E594941C-2741-4960-A292-C33C5A444864}"/>
                  </a:ext>
                </a:extLst>
              </p:cNvPr>
              <p:cNvSpPr/>
              <p:nvPr/>
            </p:nvSpPr>
            <p:spPr>
              <a:xfrm>
                <a:off x="4125706" y="4875120"/>
                <a:ext cx="3196150" cy="1982879"/>
              </a:xfrm>
              <a:custGeom>
                <a:avLst/>
                <a:gdLst>
                  <a:gd name="connsiteX0" fmla="*/ 1742440 w 2829513"/>
                  <a:gd name="connsiteY0" fmla="*/ 0 h 1742440"/>
                  <a:gd name="connsiteX1" fmla="*/ 2716655 w 2829513"/>
                  <a:gd name="connsiteY1" fmla="*/ 297582 h 1742440"/>
                  <a:gd name="connsiteX2" fmla="*/ 2829513 w 2829513"/>
                  <a:gd name="connsiteY2" fmla="*/ 381975 h 1742440"/>
                  <a:gd name="connsiteX3" fmla="*/ 1742443 w 2829513"/>
                  <a:gd name="connsiteY3" fmla="*/ 1737876 h 1742440"/>
                  <a:gd name="connsiteX4" fmla="*/ 1742443 w 2829513"/>
                  <a:gd name="connsiteY4" fmla="*/ 1739799 h 1742440"/>
                  <a:gd name="connsiteX5" fmla="*/ 2790242 w 2829513"/>
                  <a:gd name="connsiteY5" fmla="*/ 1742440 h 1742440"/>
                  <a:gd name="connsiteX6" fmla="*/ 0 w 2829513"/>
                  <a:gd name="connsiteY6" fmla="*/ 1742440 h 1742440"/>
                  <a:gd name="connsiteX7" fmla="*/ 1742440 w 2829513"/>
                  <a:gd name="connsiteY7" fmla="*/ 0 h 1742440"/>
                  <a:gd name="connsiteX0" fmla="*/ 1742440 w 2829513"/>
                  <a:gd name="connsiteY0" fmla="*/ 0 h 1742440"/>
                  <a:gd name="connsiteX1" fmla="*/ 2716655 w 2829513"/>
                  <a:gd name="connsiteY1" fmla="*/ 297582 h 1742440"/>
                  <a:gd name="connsiteX2" fmla="*/ 2829513 w 2829513"/>
                  <a:gd name="connsiteY2" fmla="*/ 381975 h 1742440"/>
                  <a:gd name="connsiteX3" fmla="*/ 1742443 w 2829513"/>
                  <a:gd name="connsiteY3" fmla="*/ 1737876 h 1742440"/>
                  <a:gd name="connsiteX4" fmla="*/ 1742443 w 2829513"/>
                  <a:gd name="connsiteY4" fmla="*/ 1739799 h 1742440"/>
                  <a:gd name="connsiteX5" fmla="*/ 0 w 2829513"/>
                  <a:gd name="connsiteY5" fmla="*/ 1742440 h 1742440"/>
                  <a:gd name="connsiteX6" fmla="*/ 1742440 w 2829513"/>
                  <a:gd name="connsiteY6" fmla="*/ 0 h 174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9513" h="1742440">
                    <a:moveTo>
                      <a:pt x="1742440" y="0"/>
                    </a:moveTo>
                    <a:cubicBezTo>
                      <a:pt x="2103312" y="0"/>
                      <a:pt x="2438560" y="109704"/>
                      <a:pt x="2716655" y="297582"/>
                    </a:cubicBezTo>
                    <a:lnTo>
                      <a:pt x="2829513" y="381975"/>
                    </a:lnTo>
                    <a:lnTo>
                      <a:pt x="1742443" y="1737876"/>
                    </a:lnTo>
                    <a:lnTo>
                      <a:pt x="1742443" y="1739799"/>
                    </a:lnTo>
                    <a:lnTo>
                      <a:pt x="0" y="1742440"/>
                    </a:lnTo>
                    <a:cubicBezTo>
                      <a:pt x="0" y="780117"/>
                      <a:pt x="780117" y="0"/>
                      <a:pt x="1742440" y="0"/>
                    </a:cubicBezTo>
                    <a:close/>
                  </a:path>
                </a:pathLst>
              </a:custGeom>
              <a:solidFill>
                <a:srgbClr val="F39C12"/>
              </a:solidFill>
              <a:ln w="25400" cap="flat" cmpd="sng" algn="ctr">
                <a:noFill/>
                <a:prstDash val="solid"/>
              </a:ln>
              <a:effectLst>
                <a:outerShdw blurRad="203200" dist="114300" dir="42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6" name="Straight Arrow Connector 35">
                <a:extLst>
                  <a:ext uri="{FF2B5EF4-FFF2-40B4-BE49-F238E27FC236}">
                    <a16:creationId xmlns:a16="http://schemas.microsoft.com/office/drawing/2014/main" id="{7291240F-8433-4F4A-9595-C5968B492B47}"/>
                  </a:ext>
                </a:extLst>
              </p:cNvPr>
              <p:cNvCxnSpPr>
                <a:cxnSpLocks/>
                <a:stCxn id="35" idx="4"/>
              </p:cNvCxnSpPr>
              <p:nvPr/>
            </p:nvCxnSpPr>
            <p:spPr>
              <a:xfrm flipV="1">
                <a:off x="6093927" y="4844682"/>
                <a:ext cx="1572585" cy="2010311"/>
              </a:xfrm>
              <a:prstGeom prst="straightConnector1">
                <a:avLst/>
              </a:prstGeom>
              <a:noFill/>
              <a:ln w="76200" cap="flat" cmpd="sng" algn="ctr">
                <a:solidFill>
                  <a:srgbClr val="F39C12"/>
                </a:solidFill>
                <a:prstDash val="solid"/>
                <a:tailEnd type="triangle"/>
              </a:ln>
              <a:effectLst/>
            </p:spPr>
          </p:cxnSp>
        </p:grpSp>
        <p:grpSp>
          <p:nvGrpSpPr>
            <p:cNvPr id="15" name="Group 14">
              <a:extLst>
                <a:ext uri="{FF2B5EF4-FFF2-40B4-BE49-F238E27FC236}">
                  <a16:creationId xmlns:a16="http://schemas.microsoft.com/office/drawing/2014/main" id="{C3856627-9C68-4D0A-B536-C41E8D826FE9}"/>
                </a:ext>
              </a:extLst>
            </p:cNvPr>
            <p:cNvGrpSpPr/>
            <p:nvPr/>
          </p:nvGrpSpPr>
          <p:grpSpPr>
            <a:xfrm>
              <a:off x="2672518" y="3654932"/>
              <a:ext cx="2448852" cy="2345819"/>
              <a:chOff x="3563357" y="3730240"/>
              <a:chExt cx="3265136" cy="3127759"/>
            </a:xfrm>
          </p:grpSpPr>
          <p:sp>
            <p:nvSpPr>
              <p:cNvPr id="33" name="Freeform: Shape 84">
                <a:extLst>
                  <a:ext uri="{FF2B5EF4-FFF2-40B4-BE49-F238E27FC236}">
                    <a16:creationId xmlns:a16="http://schemas.microsoft.com/office/drawing/2014/main" id="{5AD56413-AC68-4DD0-ADE7-EB5D03E14D35}"/>
                  </a:ext>
                </a:extLst>
              </p:cNvPr>
              <p:cNvSpPr/>
              <p:nvPr/>
            </p:nvSpPr>
            <p:spPr>
              <a:xfrm>
                <a:off x="3563357" y="4308583"/>
                <a:ext cx="3098561" cy="2549416"/>
              </a:xfrm>
              <a:custGeom>
                <a:avLst/>
                <a:gdLst>
                  <a:gd name="connsiteX0" fmla="*/ 2240280 w 3288102"/>
                  <a:gd name="connsiteY0" fmla="*/ 0 h 2240280"/>
                  <a:gd name="connsiteX1" fmla="*/ 2691775 w 3288102"/>
                  <a:gd name="connsiteY1" fmla="*/ 45515 h 2240280"/>
                  <a:gd name="connsiteX2" fmla="*/ 2743119 w 3288102"/>
                  <a:gd name="connsiteY2" fmla="*/ 58717 h 2240280"/>
                  <a:gd name="connsiteX3" fmla="*/ 2240284 w 3288102"/>
                  <a:gd name="connsiteY3" fmla="*/ 2235715 h 2240280"/>
                  <a:gd name="connsiteX4" fmla="*/ 2240283 w 3288102"/>
                  <a:gd name="connsiteY4" fmla="*/ 2235716 h 2240280"/>
                  <a:gd name="connsiteX5" fmla="*/ 2240283 w 3288102"/>
                  <a:gd name="connsiteY5" fmla="*/ 2235718 h 2240280"/>
                  <a:gd name="connsiteX6" fmla="*/ 2240283 w 3288102"/>
                  <a:gd name="connsiteY6" fmla="*/ 2237639 h 2240280"/>
                  <a:gd name="connsiteX7" fmla="*/ 3288102 w 3288102"/>
                  <a:gd name="connsiteY7" fmla="*/ 2240280 h 2240280"/>
                  <a:gd name="connsiteX8" fmla="*/ 0 w 3288102"/>
                  <a:gd name="connsiteY8" fmla="*/ 2240280 h 2240280"/>
                  <a:gd name="connsiteX9" fmla="*/ 2240280 w 3288102"/>
                  <a:gd name="connsiteY9" fmla="*/ 0 h 2240280"/>
                  <a:gd name="connsiteX0" fmla="*/ 2240280 w 2743119"/>
                  <a:gd name="connsiteY0" fmla="*/ 0 h 2240280"/>
                  <a:gd name="connsiteX1" fmla="*/ 2691775 w 2743119"/>
                  <a:gd name="connsiteY1" fmla="*/ 45515 h 2240280"/>
                  <a:gd name="connsiteX2" fmla="*/ 2743119 w 2743119"/>
                  <a:gd name="connsiteY2" fmla="*/ 58717 h 2240280"/>
                  <a:gd name="connsiteX3" fmla="*/ 2240284 w 2743119"/>
                  <a:gd name="connsiteY3" fmla="*/ 2235715 h 2240280"/>
                  <a:gd name="connsiteX4" fmla="*/ 2240283 w 2743119"/>
                  <a:gd name="connsiteY4" fmla="*/ 2235716 h 2240280"/>
                  <a:gd name="connsiteX5" fmla="*/ 2240283 w 2743119"/>
                  <a:gd name="connsiteY5" fmla="*/ 2235718 h 2240280"/>
                  <a:gd name="connsiteX6" fmla="*/ 2240283 w 2743119"/>
                  <a:gd name="connsiteY6" fmla="*/ 2237639 h 2240280"/>
                  <a:gd name="connsiteX7" fmla="*/ 0 w 2743119"/>
                  <a:gd name="connsiteY7" fmla="*/ 2240280 h 2240280"/>
                  <a:gd name="connsiteX8" fmla="*/ 2240280 w 2743119"/>
                  <a:gd name="connsiteY8" fmla="*/ 0 h 224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19" h="2240280">
                    <a:moveTo>
                      <a:pt x="2240280" y="0"/>
                    </a:moveTo>
                    <a:cubicBezTo>
                      <a:pt x="2394939" y="0"/>
                      <a:pt x="2545938" y="15672"/>
                      <a:pt x="2691775" y="45515"/>
                    </a:cubicBezTo>
                    <a:lnTo>
                      <a:pt x="2743119" y="58717"/>
                    </a:lnTo>
                    <a:lnTo>
                      <a:pt x="2240284" y="2235715"/>
                    </a:lnTo>
                    <a:lnTo>
                      <a:pt x="2240283" y="2235716"/>
                    </a:lnTo>
                    <a:lnTo>
                      <a:pt x="2240283" y="2235718"/>
                    </a:lnTo>
                    <a:lnTo>
                      <a:pt x="2240283" y="2237639"/>
                    </a:lnTo>
                    <a:lnTo>
                      <a:pt x="0" y="2240280"/>
                    </a:lnTo>
                    <a:cubicBezTo>
                      <a:pt x="0" y="1003008"/>
                      <a:pt x="1003008" y="0"/>
                      <a:pt x="2240280" y="0"/>
                    </a:cubicBezTo>
                    <a:close/>
                  </a:path>
                </a:pathLst>
              </a:custGeom>
              <a:solidFill>
                <a:srgbClr val="9BBB59"/>
              </a:solidFill>
              <a:ln w="25400" cap="flat" cmpd="sng" algn="ctr">
                <a:noFill/>
                <a:prstDash val="solid"/>
              </a:ln>
              <a:effectLst>
                <a:outerShdw blurRad="203200" dist="114300" dir="12000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4" name="Straight Arrow Connector 33">
                <a:extLst>
                  <a:ext uri="{FF2B5EF4-FFF2-40B4-BE49-F238E27FC236}">
                    <a16:creationId xmlns:a16="http://schemas.microsoft.com/office/drawing/2014/main" id="{774480DC-8120-4586-9DA3-80EB3A0C0F30}"/>
                  </a:ext>
                </a:extLst>
              </p:cNvPr>
              <p:cNvCxnSpPr>
                <a:cxnSpLocks/>
                <a:stCxn id="33" idx="6"/>
              </p:cNvCxnSpPr>
              <p:nvPr/>
            </p:nvCxnSpPr>
            <p:spPr>
              <a:xfrm flipV="1">
                <a:off x="6093926" y="3730240"/>
                <a:ext cx="734567" cy="3124754"/>
              </a:xfrm>
              <a:prstGeom prst="straightConnector1">
                <a:avLst/>
              </a:prstGeom>
              <a:noFill/>
              <a:ln w="76200" cap="flat" cmpd="sng" algn="ctr">
                <a:solidFill>
                  <a:srgbClr val="9BBB59"/>
                </a:solidFill>
                <a:prstDash val="solid"/>
                <a:tailEnd type="triangle"/>
              </a:ln>
              <a:effectLst/>
            </p:spPr>
          </p:cxnSp>
        </p:grpSp>
        <p:grpSp>
          <p:nvGrpSpPr>
            <p:cNvPr id="16" name="Group 15">
              <a:extLst>
                <a:ext uri="{FF2B5EF4-FFF2-40B4-BE49-F238E27FC236}">
                  <a16:creationId xmlns:a16="http://schemas.microsoft.com/office/drawing/2014/main" id="{BCDFA371-7593-45B5-B286-FD1C44F65FEA}"/>
                </a:ext>
              </a:extLst>
            </p:cNvPr>
            <p:cNvGrpSpPr/>
            <p:nvPr/>
          </p:nvGrpSpPr>
          <p:grpSpPr>
            <a:xfrm>
              <a:off x="2250757" y="3308730"/>
              <a:ext cx="2319689" cy="2692020"/>
              <a:chOff x="3001009" y="3268639"/>
              <a:chExt cx="3092919" cy="3589360"/>
            </a:xfrm>
          </p:grpSpPr>
          <p:sp>
            <p:nvSpPr>
              <p:cNvPr id="31" name="Freeform: Shape 79">
                <a:extLst>
                  <a:ext uri="{FF2B5EF4-FFF2-40B4-BE49-F238E27FC236}">
                    <a16:creationId xmlns:a16="http://schemas.microsoft.com/office/drawing/2014/main" id="{9EAEA230-BFB3-48E8-A765-DF31B52C89B6}"/>
                  </a:ext>
                </a:extLst>
              </p:cNvPr>
              <p:cNvSpPr/>
              <p:nvPr/>
            </p:nvSpPr>
            <p:spPr>
              <a:xfrm>
                <a:off x="3001009" y="3819987"/>
                <a:ext cx="3092919" cy="3038012"/>
              </a:xfrm>
              <a:custGeom>
                <a:avLst/>
                <a:gdLst>
                  <a:gd name="connsiteX0" fmla="*/ 2136276 w 3785925"/>
                  <a:gd name="connsiteY0" fmla="*/ 0 h 2669630"/>
                  <a:gd name="connsiteX1" fmla="*/ 2737254 w 3785925"/>
                  <a:gd name="connsiteY1" fmla="*/ 2665067 h 2669630"/>
                  <a:gd name="connsiteX2" fmla="*/ 2738124 w 3785925"/>
                  <a:gd name="connsiteY2" fmla="*/ 2665065 h 2669630"/>
                  <a:gd name="connsiteX3" fmla="*/ 2738123 w 3785925"/>
                  <a:gd name="connsiteY3" fmla="*/ 2665066 h 2669630"/>
                  <a:gd name="connsiteX4" fmla="*/ 2738123 w 3785925"/>
                  <a:gd name="connsiteY4" fmla="*/ 2665068 h 2669630"/>
                  <a:gd name="connsiteX5" fmla="*/ 2738123 w 3785925"/>
                  <a:gd name="connsiteY5" fmla="*/ 2666989 h 2669630"/>
                  <a:gd name="connsiteX6" fmla="*/ 3785925 w 3785925"/>
                  <a:gd name="connsiteY6" fmla="*/ 2669630 h 2669630"/>
                  <a:gd name="connsiteX7" fmla="*/ 0 w 3785925"/>
                  <a:gd name="connsiteY7" fmla="*/ 2669630 h 2669630"/>
                  <a:gd name="connsiteX8" fmla="*/ 1923888 w 3785925"/>
                  <a:gd name="connsiteY8" fmla="*/ 54611 h 2669630"/>
                  <a:gd name="connsiteX0" fmla="*/ 2136276 w 2738124"/>
                  <a:gd name="connsiteY0" fmla="*/ 0 h 2669630"/>
                  <a:gd name="connsiteX1" fmla="*/ 2737254 w 2738124"/>
                  <a:gd name="connsiteY1" fmla="*/ 2665067 h 2669630"/>
                  <a:gd name="connsiteX2" fmla="*/ 2738124 w 2738124"/>
                  <a:gd name="connsiteY2" fmla="*/ 2665065 h 2669630"/>
                  <a:gd name="connsiteX3" fmla="*/ 2738123 w 2738124"/>
                  <a:gd name="connsiteY3" fmla="*/ 2665066 h 2669630"/>
                  <a:gd name="connsiteX4" fmla="*/ 2738123 w 2738124"/>
                  <a:gd name="connsiteY4" fmla="*/ 2665068 h 2669630"/>
                  <a:gd name="connsiteX5" fmla="*/ 2738123 w 2738124"/>
                  <a:gd name="connsiteY5" fmla="*/ 2666989 h 2669630"/>
                  <a:gd name="connsiteX6" fmla="*/ 0 w 2738124"/>
                  <a:gd name="connsiteY6" fmla="*/ 2669630 h 2669630"/>
                  <a:gd name="connsiteX7" fmla="*/ 1923888 w 2738124"/>
                  <a:gd name="connsiteY7" fmla="*/ 54611 h 2669630"/>
                  <a:gd name="connsiteX8" fmla="*/ 2136276 w 2738124"/>
                  <a:gd name="connsiteY8" fmla="*/ 0 h 266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8124" h="2669630">
                    <a:moveTo>
                      <a:pt x="2136276" y="0"/>
                    </a:moveTo>
                    <a:lnTo>
                      <a:pt x="2737254" y="2665067"/>
                    </a:lnTo>
                    <a:lnTo>
                      <a:pt x="2738124" y="2665065"/>
                    </a:lnTo>
                    <a:lnTo>
                      <a:pt x="2738123" y="2665066"/>
                    </a:lnTo>
                    <a:lnTo>
                      <a:pt x="2738123" y="2665068"/>
                    </a:lnTo>
                    <a:lnTo>
                      <a:pt x="2738123" y="2666989"/>
                    </a:lnTo>
                    <a:lnTo>
                      <a:pt x="0" y="2669630"/>
                    </a:lnTo>
                    <a:cubicBezTo>
                      <a:pt x="0" y="1440950"/>
                      <a:pt x="809285" y="401288"/>
                      <a:pt x="1923888" y="54611"/>
                    </a:cubicBezTo>
                    <a:lnTo>
                      <a:pt x="2136276" y="0"/>
                    </a:lnTo>
                    <a:close/>
                  </a:path>
                </a:pathLst>
              </a:custGeom>
              <a:solidFill>
                <a:srgbClr val="16A085"/>
              </a:solidFill>
              <a:ln w="25400" cap="flat" cmpd="sng" algn="ctr">
                <a:noFill/>
                <a:prstDash val="solid"/>
              </a:ln>
              <a:effectLst>
                <a:outerShdw blurRad="203200" dist="1143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105C47BA-3E60-4F47-85A8-07DDCEA45F5D}"/>
                  </a:ext>
                </a:extLst>
              </p:cNvPr>
              <p:cNvCxnSpPr>
                <a:cxnSpLocks/>
                <a:stCxn id="31" idx="5"/>
              </p:cNvCxnSpPr>
              <p:nvPr/>
            </p:nvCxnSpPr>
            <p:spPr>
              <a:xfrm flipH="1" flipV="1">
                <a:off x="5324825" y="3268639"/>
                <a:ext cx="769101" cy="3586355"/>
              </a:xfrm>
              <a:prstGeom prst="straightConnector1">
                <a:avLst/>
              </a:prstGeom>
              <a:noFill/>
              <a:ln w="76200" cap="flat" cmpd="sng" algn="ctr">
                <a:solidFill>
                  <a:srgbClr val="16A085"/>
                </a:solidFill>
                <a:prstDash val="solid"/>
                <a:tailEnd type="triangle"/>
              </a:ln>
              <a:effectLst/>
            </p:spPr>
          </p:cxnSp>
        </p:grpSp>
        <p:grpSp>
          <p:nvGrpSpPr>
            <p:cNvPr id="17" name="Group 16">
              <a:extLst>
                <a:ext uri="{FF2B5EF4-FFF2-40B4-BE49-F238E27FC236}">
                  <a16:creationId xmlns:a16="http://schemas.microsoft.com/office/drawing/2014/main" id="{78959BC7-BA97-4248-9DC6-F8558C3015C6}"/>
                </a:ext>
              </a:extLst>
            </p:cNvPr>
            <p:cNvGrpSpPr/>
            <p:nvPr/>
          </p:nvGrpSpPr>
          <p:grpSpPr>
            <a:xfrm>
              <a:off x="1828996" y="3527325"/>
              <a:ext cx="2741450" cy="2473427"/>
              <a:chOff x="2438661" y="3560098"/>
              <a:chExt cx="3655266" cy="3297902"/>
            </a:xfrm>
          </p:grpSpPr>
          <p:sp>
            <p:nvSpPr>
              <p:cNvPr id="29" name="Freeform: Shape 76">
                <a:extLst>
                  <a:ext uri="{FF2B5EF4-FFF2-40B4-BE49-F238E27FC236}">
                    <a16:creationId xmlns:a16="http://schemas.microsoft.com/office/drawing/2014/main" id="{B3CC51D1-2960-42FA-A8F3-E02551C45743}"/>
                  </a:ext>
                </a:extLst>
              </p:cNvPr>
              <p:cNvSpPr/>
              <p:nvPr/>
            </p:nvSpPr>
            <p:spPr>
              <a:xfrm>
                <a:off x="2438661" y="3973195"/>
                <a:ext cx="3655266" cy="2884805"/>
              </a:xfrm>
              <a:custGeom>
                <a:avLst/>
                <a:gdLst>
                  <a:gd name="connsiteX0" fmla="*/ 3235962 w 4283764"/>
                  <a:gd name="connsiteY0" fmla="*/ 2530436 h 2535001"/>
                  <a:gd name="connsiteX1" fmla="*/ 3235963 w 4283764"/>
                  <a:gd name="connsiteY1" fmla="*/ 2530436 h 2535001"/>
                  <a:gd name="connsiteX2" fmla="*/ 3235962 w 4283764"/>
                  <a:gd name="connsiteY2" fmla="*/ 2530437 h 2535001"/>
                  <a:gd name="connsiteX3" fmla="*/ 1228376 w 4283764"/>
                  <a:gd name="connsiteY3" fmla="*/ 0 h 2535001"/>
                  <a:gd name="connsiteX4" fmla="*/ 3234748 w 4283764"/>
                  <a:gd name="connsiteY4" fmla="*/ 2528908 h 2535001"/>
                  <a:gd name="connsiteX5" fmla="*/ 3235093 w 4283764"/>
                  <a:gd name="connsiteY5" fmla="*/ 2530438 h 2535001"/>
                  <a:gd name="connsiteX6" fmla="*/ 3235961 w 4283764"/>
                  <a:gd name="connsiteY6" fmla="*/ 2530436 h 2535001"/>
                  <a:gd name="connsiteX7" fmla="*/ 3235962 w 4283764"/>
                  <a:gd name="connsiteY7" fmla="*/ 2530438 h 2535001"/>
                  <a:gd name="connsiteX8" fmla="*/ 3235962 w 4283764"/>
                  <a:gd name="connsiteY8" fmla="*/ 2530439 h 2535001"/>
                  <a:gd name="connsiteX9" fmla="*/ 3235962 w 4283764"/>
                  <a:gd name="connsiteY9" fmla="*/ 2532360 h 2535001"/>
                  <a:gd name="connsiteX10" fmla="*/ 4283764 w 4283764"/>
                  <a:gd name="connsiteY10" fmla="*/ 2535001 h 2535001"/>
                  <a:gd name="connsiteX11" fmla="*/ 0 w 4283764"/>
                  <a:gd name="connsiteY11" fmla="*/ 2535001 h 2535001"/>
                  <a:gd name="connsiteX12" fmla="*/ 1177590 w 4283764"/>
                  <a:gd name="connsiteY12" fmla="*/ 37977 h 2535001"/>
                  <a:gd name="connsiteX0" fmla="*/ 3235962 w 3235963"/>
                  <a:gd name="connsiteY0" fmla="*/ 2530436 h 2535001"/>
                  <a:gd name="connsiteX1" fmla="*/ 3235963 w 3235963"/>
                  <a:gd name="connsiteY1" fmla="*/ 2530436 h 2535001"/>
                  <a:gd name="connsiteX2" fmla="*/ 3235962 w 3235963"/>
                  <a:gd name="connsiteY2" fmla="*/ 2530437 h 2535001"/>
                  <a:gd name="connsiteX3" fmla="*/ 3235962 w 3235963"/>
                  <a:gd name="connsiteY3" fmla="*/ 2530436 h 2535001"/>
                  <a:gd name="connsiteX4" fmla="*/ 1228376 w 3235963"/>
                  <a:gd name="connsiteY4" fmla="*/ 0 h 2535001"/>
                  <a:gd name="connsiteX5" fmla="*/ 3234748 w 3235963"/>
                  <a:gd name="connsiteY5" fmla="*/ 2528908 h 2535001"/>
                  <a:gd name="connsiteX6" fmla="*/ 3235093 w 3235963"/>
                  <a:gd name="connsiteY6" fmla="*/ 2530438 h 2535001"/>
                  <a:gd name="connsiteX7" fmla="*/ 3235961 w 3235963"/>
                  <a:gd name="connsiteY7" fmla="*/ 2530436 h 2535001"/>
                  <a:gd name="connsiteX8" fmla="*/ 3235962 w 3235963"/>
                  <a:gd name="connsiteY8" fmla="*/ 2530438 h 2535001"/>
                  <a:gd name="connsiteX9" fmla="*/ 3235962 w 3235963"/>
                  <a:gd name="connsiteY9" fmla="*/ 2530439 h 2535001"/>
                  <a:gd name="connsiteX10" fmla="*/ 3235962 w 3235963"/>
                  <a:gd name="connsiteY10" fmla="*/ 2532360 h 2535001"/>
                  <a:gd name="connsiteX11" fmla="*/ 0 w 3235963"/>
                  <a:gd name="connsiteY11" fmla="*/ 2535001 h 2535001"/>
                  <a:gd name="connsiteX12" fmla="*/ 1177590 w 3235963"/>
                  <a:gd name="connsiteY12" fmla="*/ 37977 h 2535001"/>
                  <a:gd name="connsiteX13" fmla="*/ 1228376 w 3235963"/>
                  <a:gd name="connsiteY13" fmla="*/ 0 h 253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5963" h="2535001">
                    <a:moveTo>
                      <a:pt x="3235962" y="2530436"/>
                    </a:moveTo>
                    <a:lnTo>
                      <a:pt x="3235963" y="2530436"/>
                    </a:lnTo>
                    <a:lnTo>
                      <a:pt x="3235962" y="2530437"/>
                    </a:lnTo>
                    <a:lnTo>
                      <a:pt x="3235962" y="2530436"/>
                    </a:lnTo>
                    <a:close/>
                    <a:moveTo>
                      <a:pt x="1228376" y="0"/>
                    </a:moveTo>
                    <a:lnTo>
                      <a:pt x="3234748" y="2528908"/>
                    </a:lnTo>
                    <a:lnTo>
                      <a:pt x="3235093" y="2530438"/>
                    </a:lnTo>
                    <a:lnTo>
                      <a:pt x="3235961" y="2530436"/>
                    </a:lnTo>
                    <a:cubicBezTo>
                      <a:pt x="3235961" y="2530437"/>
                      <a:pt x="3235962" y="2530437"/>
                      <a:pt x="3235962" y="2530438"/>
                    </a:cubicBezTo>
                    <a:lnTo>
                      <a:pt x="3235962" y="2530439"/>
                    </a:lnTo>
                    <a:lnTo>
                      <a:pt x="3235962" y="2532360"/>
                    </a:lnTo>
                    <a:lnTo>
                      <a:pt x="0" y="2535001"/>
                    </a:lnTo>
                    <a:cubicBezTo>
                      <a:pt x="0" y="1529718"/>
                      <a:pt x="458406" y="631500"/>
                      <a:pt x="1177590" y="37977"/>
                    </a:cubicBezTo>
                    <a:lnTo>
                      <a:pt x="1228376" y="0"/>
                    </a:lnTo>
                    <a:close/>
                  </a:path>
                </a:pathLst>
              </a:custGeom>
              <a:solidFill>
                <a:srgbClr val="2980B9"/>
              </a:solidFill>
              <a:ln w="25400" cap="flat" cmpd="sng" algn="ctr">
                <a:noFill/>
                <a:prstDash val="solid"/>
              </a:ln>
              <a:effectLst>
                <a:outerShdw blurRad="203200" dist="114300" dir="198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0" name="Straight Arrow Connector 29">
                <a:extLst>
                  <a:ext uri="{FF2B5EF4-FFF2-40B4-BE49-F238E27FC236}">
                    <a16:creationId xmlns:a16="http://schemas.microsoft.com/office/drawing/2014/main" id="{DEDB2709-C926-467A-93A5-4A38819AAAFA}"/>
                  </a:ext>
                </a:extLst>
              </p:cNvPr>
              <p:cNvCxnSpPr>
                <a:cxnSpLocks/>
                <a:stCxn id="29" idx="9"/>
              </p:cNvCxnSpPr>
              <p:nvPr/>
            </p:nvCxnSpPr>
            <p:spPr>
              <a:xfrm flipH="1" flipV="1">
                <a:off x="3435386" y="3560098"/>
                <a:ext cx="2658540" cy="3292710"/>
              </a:xfrm>
              <a:prstGeom prst="straightConnector1">
                <a:avLst/>
              </a:prstGeom>
              <a:noFill/>
              <a:ln w="76200" cap="flat" cmpd="sng" algn="ctr">
                <a:solidFill>
                  <a:srgbClr val="2980B9"/>
                </a:solidFill>
                <a:prstDash val="solid"/>
                <a:tailEnd type="triangle"/>
              </a:ln>
              <a:effectLst/>
            </p:spPr>
          </p:cxnSp>
        </p:grpSp>
        <p:grpSp>
          <p:nvGrpSpPr>
            <p:cNvPr id="18" name="Group 17">
              <a:extLst>
                <a:ext uri="{FF2B5EF4-FFF2-40B4-BE49-F238E27FC236}">
                  <a16:creationId xmlns:a16="http://schemas.microsoft.com/office/drawing/2014/main" id="{7392CB49-EA64-4CAE-BCE7-016AA74DE944}"/>
                </a:ext>
              </a:extLst>
            </p:cNvPr>
            <p:cNvGrpSpPr/>
            <p:nvPr/>
          </p:nvGrpSpPr>
          <p:grpSpPr>
            <a:xfrm>
              <a:off x="1348504" y="4412796"/>
              <a:ext cx="3221942" cy="1587955"/>
              <a:chOff x="1798004" y="4740727"/>
              <a:chExt cx="4295923" cy="2117273"/>
            </a:xfrm>
          </p:grpSpPr>
          <p:sp>
            <p:nvSpPr>
              <p:cNvPr id="27" name="Freeform: Shape 73">
                <a:extLst>
                  <a:ext uri="{FF2B5EF4-FFF2-40B4-BE49-F238E27FC236}">
                    <a16:creationId xmlns:a16="http://schemas.microsoft.com/office/drawing/2014/main" id="{BF7A73A4-6BBA-45AD-AC5E-0C8BF66C3E71}"/>
                  </a:ext>
                </a:extLst>
              </p:cNvPr>
              <p:cNvSpPr/>
              <p:nvPr/>
            </p:nvSpPr>
            <p:spPr>
              <a:xfrm>
                <a:off x="1876313" y="5002228"/>
                <a:ext cx="4217614" cy="1855772"/>
              </a:xfrm>
              <a:custGeom>
                <a:avLst/>
                <a:gdLst>
                  <a:gd name="connsiteX0" fmla="*/ 3733802 w 4781604"/>
                  <a:gd name="connsiteY0" fmla="*/ 1626181 h 1630746"/>
                  <a:gd name="connsiteX1" fmla="*/ 3733803 w 4781604"/>
                  <a:gd name="connsiteY1" fmla="*/ 1626181 h 1630746"/>
                  <a:gd name="connsiteX2" fmla="*/ 3733803 w 4781604"/>
                  <a:gd name="connsiteY2" fmla="*/ 1626182 h 1630746"/>
                  <a:gd name="connsiteX3" fmla="*/ 3733802 w 4781604"/>
                  <a:gd name="connsiteY3" fmla="*/ 1626182 h 1630746"/>
                  <a:gd name="connsiteX4" fmla="*/ 378870 w 4781604"/>
                  <a:gd name="connsiteY4" fmla="*/ 0 h 1630746"/>
                  <a:gd name="connsiteX5" fmla="*/ 3732827 w 4781604"/>
                  <a:gd name="connsiteY5" fmla="*/ 1625710 h 1630746"/>
                  <a:gd name="connsiteX6" fmla="*/ 3732933 w 4781604"/>
                  <a:gd name="connsiteY6" fmla="*/ 1626183 h 1630746"/>
                  <a:gd name="connsiteX7" fmla="*/ 3733798 w 4781604"/>
                  <a:gd name="connsiteY7" fmla="*/ 1626181 h 1630746"/>
                  <a:gd name="connsiteX8" fmla="*/ 3733802 w 4781604"/>
                  <a:gd name="connsiteY8" fmla="*/ 1626183 h 1630746"/>
                  <a:gd name="connsiteX9" fmla="*/ 3733802 w 4781604"/>
                  <a:gd name="connsiteY9" fmla="*/ 1626184 h 1630746"/>
                  <a:gd name="connsiteX10" fmla="*/ 3733802 w 4781604"/>
                  <a:gd name="connsiteY10" fmla="*/ 1628105 h 1630746"/>
                  <a:gd name="connsiteX11" fmla="*/ 4781604 w 4781604"/>
                  <a:gd name="connsiteY11" fmla="*/ 1630746 h 1630746"/>
                  <a:gd name="connsiteX12" fmla="*/ 0 w 4781604"/>
                  <a:gd name="connsiteY12" fmla="*/ 1630746 h 1630746"/>
                  <a:gd name="connsiteX13" fmla="*/ 293421 w 4781604"/>
                  <a:gd name="connsiteY13" fmla="*/ 177383 h 1630746"/>
                  <a:gd name="connsiteX0" fmla="*/ 3733802 w 3733803"/>
                  <a:gd name="connsiteY0" fmla="*/ 1626181 h 1630746"/>
                  <a:gd name="connsiteX1" fmla="*/ 3733803 w 3733803"/>
                  <a:gd name="connsiteY1" fmla="*/ 1626181 h 1630746"/>
                  <a:gd name="connsiteX2" fmla="*/ 3733803 w 3733803"/>
                  <a:gd name="connsiteY2" fmla="*/ 1626182 h 1630746"/>
                  <a:gd name="connsiteX3" fmla="*/ 3733802 w 3733803"/>
                  <a:gd name="connsiteY3" fmla="*/ 1626182 h 1630746"/>
                  <a:gd name="connsiteX4" fmla="*/ 3733802 w 3733803"/>
                  <a:gd name="connsiteY4" fmla="*/ 1626181 h 1630746"/>
                  <a:gd name="connsiteX5" fmla="*/ 378870 w 3733803"/>
                  <a:gd name="connsiteY5" fmla="*/ 0 h 1630746"/>
                  <a:gd name="connsiteX6" fmla="*/ 3732827 w 3733803"/>
                  <a:gd name="connsiteY6" fmla="*/ 1625710 h 1630746"/>
                  <a:gd name="connsiteX7" fmla="*/ 3732933 w 3733803"/>
                  <a:gd name="connsiteY7" fmla="*/ 1626183 h 1630746"/>
                  <a:gd name="connsiteX8" fmla="*/ 3733798 w 3733803"/>
                  <a:gd name="connsiteY8" fmla="*/ 1626181 h 1630746"/>
                  <a:gd name="connsiteX9" fmla="*/ 3733802 w 3733803"/>
                  <a:gd name="connsiteY9" fmla="*/ 1626183 h 1630746"/>
                  <a:gd name="connsiteX10" fmla="*/ 3733802 w 3733803"/>
                  <a:gd name="connsiteY10" fmla="*/ 1626184 h 1630746"/>
                  <a:gd name="connsiteX11" fmla="*/ 3733802 w 3733803"/>
                  <a:gd name="connsiteY11" fmla="*/ 1628105 h 1630746"/>
                  <a:gd name="connsiteX12" fmla="*/ 0 w 3733803"/>
                  <a:gd name="connsiteY12" fmla="*/ 1630746 h 1630746"/>
                  <a:gd name="connsiteX13" fmla="*/ 293421 w 3733803"/>
                  <a:gd name="connsiteY13" fmla="*/ 177383 h 1630746"/>
                  <a:gd name="connsiteX14" fmla="*/ 378870 w 3733803"/>
                  <a:gd name="connsiteY14" fmla="*/ 0 h 16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33803" h="1630746">
                    <a:moveTo>
                      <a:pt x="3733802" y="1626181"/>
                    </a:moveTo>
                    <a:lnTo>
                      <a:pt x="3733803" y="1626181"/>
                    </a:lnTo>
                    <a:lnTo>
                      <a:pt x="3733803" y="1626182"/>
                    </a:lnTo>
                    <a:lnTo>
                      <a:pt x="3733802" y="1626182"/>
                    </a:lnTo>
                    <a:lnTo>
                      <a:pt x="3733802" y="1626181"/>
                    </a:lnTo>
                    <a:close/>
                    <a:moveTo>
                      <a:pt x="378870" y="0"/>
                    </a:moveTo>
                    <a:lnTo>
                      <a:pt x="3732827" y="1625710"/>
                    </a:lnTo>
                    <a:cubicBezTo>
                      <a:pt x="3732862" y="1625868"/>
                      <a:pt x="3732898" y="1626025"/>
                      <a:pt x="3732933" y="1626183"/>
                    </a:cubicBezTo>
                    <a:lnTo>
                      <a:pt x="3733798" y="1626181"/>
                    </a:lnTo>
                    <a:cubicBezTo>
                      <a:pt x="3733799" y="1626182"/>
                      <a:pt x="3733801" y="1626182"/>
                      <a:pt x="3733802" y="1626183"/>
                    </a:cubicBezTo>
                    <a:lnTo>
                      <a:pt x="3733802" y="1626184"/>
                    </a:lnTo>
                    <a:lnTo>
                      <a:pt x="3733802" y="1628105"/>
                    </a:lnTo>
                    <a:lnTo>
                      <a:pt x="0" y="1630746"/>
                    </a:lnTo>
                    <a:cubicBezTo>
                      <a:pt x="0" y="1115216"/>
                      <a:pt x="104480" y="624088"/>
                      <a:pt x="293421" y="177383"/>
                    </a:cubicBezTo>
                    <a:lnTo>
                      <a:pt x="378870" y="0"/>
                    </a:lnTo>
                    <a:close/>
                  </a:path>
                </a:pathLst>
              </a:custGeom>
              <a:solidFill>
                <a:srgbClr val="2C3E50"/>
              </a:solidFill>
              <a:ln w="25400" cap="flat" cmpd="sng" algn="ctr">
                <a:noFill/>
                <a:prstDash val="solid"/>
              </a:ln>
              <a:effectLst>
                <a:outerShdw blurRad="203200" dist="1143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D8E6FF69-146E-45C9-B81F-50EC5E846403}"/>
                  </a:ext>
                </a:extLst>
              </p:cNvPr>
              <p:cNvCxnSpPr>
                <a:cxnSpLocks/>
                <a:stCxn id="27" idx="10"/>
              </p:cNvCxnSpPr>
              <p:nvPr/>
            </p:nvCxnSpPr>
            <p:spPr>
              <a:xfrm flipH="1" flipV="1">
                <a:off x="1798004" y="4740727"/>
                <a:ext cx="4295922" cy="2112081"/>
              </a:xfrm>
              <a:prstGeom prst="straightConnector1">
                <a:avLst/>
              </a:prstGeom>
              <a:noFill/>
              <a:ln w="76200" cap="flat" cmpd="sng" algn="ctr">
                <a:solidFill>
                  <a:srgbClr val="2C3E50"/>
                </a:solidFill>
                <a:prstDash val="solid"/>
                <a:tailEnd type="triangle"/>
              </a:ln>
              <a:effectLst/>
            </p:spPr>
          </p:cxnSp>
        </p:grpSp>
        <p:sp>
          <p:nvSpPr>
            <p:cNvPr id="19" name="Freeform: Shape 111">
              <a:extLst>
                <a:ext uri="{FF2B5EF4-FFF2-40B4-BE49-F238E27FC236}">
                  <a16:creationId xmlns:a16="http://schemas.microsoft.com/office/drawing/2014/main" id="{033566F3-4252-4882-A169-BB677AF52945}"/>
                </a:ext>
              </a:extLst>
            </p:cNvPr>
            <p:cNvSpPr/>
            <p:nvPr/>
          </p:nvSpPr>
          <p:spPr>
            <a:xfrm>
              <a:off x="4359187" y="5787919"/>
              <a:ext cx="422513" cy="212831"/>
            </a:xfrm>
            <a:custGeom>
              <a:avLst/>
              <a:gdLst>
                <a:gd name="connsiteX0" fmla="*/ 249364 w 498728"/>
                <a:gd name="connsiteY0" fmla="*/ 0 h 249364"/>
                <a:gd name="connsiteX1" fmla="*/ 498728 w 498728"/>
                <a:gd name="connsiteY1" fmla="*/ 249364 h 249364"/>
                <a:gd name="connsiteX2" fmla="*/ 0 w 498728"/>
                <a:gd name="connsiteY2" fmla="*/ 249364 h 249364"/>
                <a:gd name="connsiteX3" fmla="*/ 249364 w 498728"/>
                <a:gd name="connsiteY3" fmla="*/ 0 h 249364"/>
              </a:gdLst>
              <a:ahLst/>
              <a:cxnLst>
                <a:cxn ang="0">
                  <a:pos x="connsiteX0" y="connsiteY0"/>
                </a:cxn>
                <a:cxn ang="0">
                  <a:pos x="connsiteX1" y="connsiteY1"/>
                </a:cxn>
                <a:cxn ang="0">
                  <a:pos x="connsiteX2" y="connsiteY2"/>
                </a:cxn>
                <a:cxn ang="0">
                  <a:pos x="connsiteX3" y="connsiteY3"/>
                </a:cxn>
              </a:cxnLst>
              <a:rect l="l" t="t" r="r" b="b"/>
              <a:pathLst>
                <a:path w="498728" h="249364">
                  <a:moveTo>
                    <a:pt x="249364" y="0"/>
                  </a:moveTo>
                  <a:cubicBezTo>
                    <a:pt x="387084" y="0"/>
                    <a:pt x="498728" y="111644"/>
                    <a:pt x="498728" y="249364"/>
                  </a:cubicBezTo>
                  <a:lnTo>
                    <a:pt x="0" y="249364"/>
                  </a:lnTo>
                  <a:cubicBezTo>
                    <a:pt x="0" y="111644"/>
                    <a:pt x="111644" y="0"/>
                    <a:pt x="249364" y="0"/>
                  </a:cubicBezTo>
                  <a:close/>
                </a:path>
              </a:pathLst>
            </a:custGeom>
            <a:solidFill>
              <a:srgbClr val="95A5A6"/>
            </a:solidFill>
            <a:ln w="25400" cap="flat" cmpd="sng" algn="ctr">
              <a:noFill/>
              <a:prstDash val="solid"/>
            </a:ln>
            <a:effectLst>
              <a:outerShdw blurRad="2032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BF2E5854-872A-4E1F-ACA0-AA8DC1E06406}"/>
                </a:ext>
              </a:extLst>
            </p:cNvPr>
            <p:cNvSpPr txBox="1"/>
            <p:nvPr/>
          </p:nvSpPr>
          <p:spPr>
            <a:xfrm>
              <a:off x="5081187" y="5307423"/>
              <a:ext cx="380232" cy="323165"/>
            </a:xfrm>
            <a:prstGeom prst="rect">
              <a:avLst/>
            </a:prstGeom>
            <a:noFill/>
          </p:spPr>
          <p:txBody>
            <a:bodyPr wrap="none" rtlCol="0" anchor="ctr">
              <a:spAutoFit/>
            </a:bodyPr>
            <a:lstStyle/>
            <a:p>
              <a:pPr algn="ctr" fontAlgn="auto">
                <a:spcBef>
                  <a:spcPts val="0"/>
                </a:spcBef>
                <a:spcAft>
                  <a:spcPts val="0"/>
                </a:spcAft>
              </a:pPr>
              <a:r>
                <a:rPr lang="en-US" sz="1500" b="1" dirty="0" smtClean="0">
                  <a:solidFill>
                    <a:prstClr val="white"/>
                  </a:solidFill>
                  <a:effectLst>
                    <a:outerShdw blurRad="38100" dist="38100" dir="2700000" algn="tl">
                      <a:srgbClr val="000000">
                        <a:alpha val="43137"/>
                      </a:srgbClr>
                    </a:outerShdw>
                  </a:effectLst>
                  <a:latin typeface="Calibri"/>
                </a:rPr>
                <a:t>06</a:t>
              </a:r>
              <a:endParaRPr lang="en-US" sz="1500" b="1" dirty="0">
                <a:solidFill>
                  <a:prstClr val="white"/>
                </a:solidFill>
                <a:effectLst>
                  <a:outerShdw blurRad="38100" dist="38100" dir="2700000" algn="tl">
                    <a:srgbClr val="000000">
                      <a:alpha val="43137"/>
                    </a:srgbClr>
                  </a:outerShdw>
                </a:effectLst>
                <a:latin typeface="Calibri"/>
              </a:endParaRPr>
            </a:p>
          </p:txBody>
        </p:sp>
        <p:sp>
          <p:nvSpPr>
            <p:cNvPr id="21" name="TextBox 20">
              <a:extLst>
                <a:ext uri="{FF2B5EF4-FFF2-40B4-BE49-F238E27FC236}">
                  <a16:creationId xmlns:a16="http://schemas.microsoft.com/office/drawing/2014/main" id="{512592C2-DDC8-482C-8709-95092A8D35AC}"/>
                </a:ext>
              </a:extLst>
            </p:cNvPr>
            <p:cNvSpPr txBox="1"/>
            <p:nvPr/>
          </p:nvSpPr>
          <p:spPr>
            <a:xfrm>
              <a:off x="4901307" y="4660332"/>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05</a:t>
              </a:r>
              <a:endParaRPr lang="en-US" b="1" dirty="0">
                <a:solidFill>
                  <a:prstClr val="white"/>
                </a:solidFill>
                <a:effectLst>
                  <a:outerShdw blurRad="38100" dist="38100" dir="2700000" algn="tl">
                    <a:srgbClr val="000000">
                      <a:alpha val="43137"/>
                    </a:srgbClr>
                  </a:outerShdw>
                </a:effectLst>
                <a:latin typeface="Calibri"/>
              </a:endParaRPr>
            </a:p>
          </p:txBody>
        </p:sp>
        <p:sp>
          <p:nvSpPr>
            <p:cNvPr id="22" name="TextBox 21">
              <a:extLst>
                <a:ext uri="{FF2B5EF4-FFF2-40B4-BE49-F238E27FC236}">
                  <a16:creationId xmlns:a16="http://schemas.microsoft.com/office/drawing/2014/main" id="{3AFB0ED4-E4A2-4620-B107-2402D9702331}"/>
                </a:ext>
              </a:extLst>
            </p:cNvPr>
            <p:cNvSpPr txBox="1"/>
            <p:nvPr/>
          </p:nvSpPr>
          <p:spPr>
            <a:xfrm>
              <a:off x="4371806" y="4121430"/>
              <a:ext cx="418704" cy="369332"/>
            </a:xfrm>
            <a:prstGeom prst="rect">
              <a:avLst/>
            </a:prstGeom>
            <a:noFill/>
          </p:spPr>
          <p:txBody>
            <a:bodyPr wrap="none" rtlCol="0" anchor="ctr">
              <a:spAutoFit/>
            </a:bodyPr>
            <a:lstStyle/>
            <a:p>
              <a:pPr algn="ctr" fontAlgn="auto">
                <a:spcBef>
                  <a:spcPts val="0"/>
                </a:spcBef>
                <a:spcAft>
                  <a:spcPts val="0"/>
                </a:spcAft>
              </a:pPr>
              <a:r>
                <a:rPr lang="en-US" b="1" dirty="0">
                  <a:solidFill>
                    <a:prstClr val="white"/>
                  </a:solidFill>
                  <a:effectLst>
                    <a:outerShdw blurRad="38100" dist="38100" dir="2700000" algn="tl">
                      <a:srgbClr val="000000">
                        <a:alpha val="43137"/>
                      </a:srgbClr>
                    </a:outerShdw>
                  </a:effectLst>
                  <a:latin typeface="Calibri"/>
                </a:rPr>
                <a:t>04</a:t>
              </a:r>
            </a:p>
          </p:txBody>
        </p:sp>
        <p:sp>
          <p:nvSpPr>
            <p:cNvPr id="23" name="TextBox 22">
              <a:extLst>
                <a:ext uri="{FF2B5EF4-FFF2-40B4-BE49-F238E27FC236}">
                  <a16:creationId xmlns:a16="http://schemas.microsoft.com/office/drawing/2014/main" id="{FE83F296-3FBF-48DC-ABD8-AF4E16AEEB78}"/>
                </a:ext>
              </a:extLst>
            </p:cNvPr>
            <p:cNvSpPr txBox="1"/>
            <p:nvPr/>
          </p:nvSpPr>
          <p:spPr>
            <a:xfrm>
              <a:off x="3458494" y="3918008"/>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03</a:t>
              </a:r>
              <a:endParaRPr lang="en-US" b="1" dirty="0">
                <a:solidFill>
                  <a:prstClr val="white"/>
                </a:solidFill>
                <a:effectLst>
                  <a:outerShdw blurRad="38100" dist="38100" dir="2700000" algn="tl">
                    <a:srgbClr val="000000">
                      <a:alpha val="43137"/>
                    </a:srgbClr>
                  </a:outerShdw>
                </a:effectLst>
                <a:latin typeface="Calibri"/>
              </a:endParaRPr>
            </a:p>
          </p:txBody>
        </p:sp>
        <p:sp>
          <p:nvSpPr>
            <p:cNvPr id="24" name="TextBox 23">
              <a:extLst>
                <a:ext uri="{FF2B5EF4-FFF2-40B4-BE49-F238E27FC236}">
                  <a16:creationId xmlns:a16="http://schemas.microsoft.com/office/drawing/2014/main" id="{76FC71C2-7F9F-45C4-8C76-1CB29F85A0E7}"/>
                </a:ext>
              </a:extLst>
            </p:cNvPr>
            <p:cNvSpPr txBox="1"/>
            <p:nvPr/>
          </p:nvSpPr>
          <p:spPr>
            <a:xfrm>
              <a:off x="2444768" y="4248831"/>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02</a:t>
              </a:r>
              <a:endParaRPr lang="en-US" b="1" dirty="0">
                <a:solidFill>
                  <a:prstClr val="white"/>
                </a:solidFill>
                <a:effectLst>
                  <a:outerShdw blurRad="38100" dist="38100" dir="2700000" algn="tl">
                    <a:srgbClr val="000000">
                      <a:alpha val="43137"/>
                    </a:srgbClr>
                  </a:outerShdw>
                </a:effectLst>
                <a:latin typeface="Calibri"/>
              </a:endParaRPr>
            </a:p>
          </p:txBody>
        </p:sp>
        <p:sp>
          <p:nvSpPr>
            <p:cNvPr id="25" name="TextBox 24">
              <a:extLst>
                <a:ext uri="{FF2B5EF4-FFF2-40B4-BE49-F238E27FC236}">
                  <a16:creationId xmlns:a16="http://schemas.microsoft.com/office/drawing/2014/main" id="{6E7ABE21-78E7-4D27-9D0B-F23FEF608BA8}"/>
                </a:ext>
              </a:extLst>
            </p:cNvPr>
            <p:cNvSpPr txBox="1"/>
            <p:nvPr/>
          </p:nvSpPr>
          <p:spPr>
            <a:xfrm>
              <a:off x="1611761" y="5134298"/>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01</a:t>
              </a:r>
              <a:endParaRPr lang="en-US" b="1" dirty="0">
                <a:solidFill>
                  <a:prstClr val="white"/>
                </a:solidFill>
                <a:effectLst>
                  <a:outerShdw blurRad="38100" dist="38100" dir="2700000" algn="tl">
                    <a:srgbClr val="000000">
                      <a:alpha val="43137"/>
                    </a:srgbClr>
                  </a:outerShdw>
                </a:effectLst>
                <a:latin typeface="Calibri"/>
              </a:endParaRPr>
            </a:p>
          </p:txBody>
        </p:sp>
        <p:sp>
          <p:nvSpPr>
            <p:cNvPr id="26" name="Rectangle 25">
              <a:extLst>
                <a:ext uri="{FF2B5EF4-FFF2-40B4-BE49-F238E27FC236}">
                  <a16:creationId xmlns:a16="http://schemas.microsoft.com/office/drawing/2014/main" id="{B9DB8D0C-C9C3-4676-B3A0-D50ED61D8045}"/>
                </a:ext>
              </a:extLst>
            </p:cNvPr>
            <p:cNvSpPr/>
            <p:nvPr/>
          </p:nvSpPr>
          <p:spPr>
            <a:xfrm>
              <a:off x="983709" y="6142495"/>
              <a:ext cx="7173468" cy="857248"/>
            </a:xfrm>
            <a:prstGeom prst="rect">
              <a:avLst/>
            </a:prstGeom>
            <a:solidFill>
              <a:schemeClr val="accent1">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49" name="TextBox 48"/>
          <p:cNvSpPr txBox="1"/>
          <p:nvPr>
            <p:custDataLst>
              <p:tags r:id="rId1"/>
            </p:custDataLst>
          </p:nvPr>
        </p:nvSpPr>
        <p:spPr>
          <a:xfrm>
            <a:off x="1717728" y="269903"/>
            <a:ext cx="4774512" cy="763551"/>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sz="2800" b="1" kern="0" dirty="0" smtClean="0">
                <a:solidFill>
                  <a:srgbClr val="000000"/>
                </a:solidFill>
                <a:latin typeface="Arial" panose="020B0604020202020204" pitchFamily="34" charset="0"/>
                <a:cs typeface="Arial" panose="020B0604020202020204" pitchFamily="34" charset="0"/>
              </a:rPr>
              <a:t>Project Alpha : Agenda</a:t>
            </a:r>
            <a:endParaRPr kumimoji="0" lang="en-GB" sz="2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BF2E5854-872A-4E1F-ACA0-AA8DC1E06406}"/>
              </a:ext>
            </a:extLst>
          </p:cNvPr>
          <p:cNvSpPr txBox="1"/>
          <p:nvPr>
            <p:custDataLst>
              <p:tags r:id="rId2"/>
            </p:custDataLst>
          </p:nvPr>
        </p:nvSpPr>
        <p:spPr>
          <a:xfrm>
            <a:off x="7063357" y="5193429"/>
            <a:ext cx="380232" cy="323165"/>
          </a:xfrm>
          <a:prstGeom prst="rect">
            <a:avLst/>
          </a:prstGeom>
          <a:noFill/>
        </p:spPr>
        <p:txBody>
          <a:bodyPr wrap="none" rtlCol="0" anchor="ctr">
            <a:spAutoFit/>
          </a:bodyPr>
          <a:lstStyle/>
          <a:p>
            <a:pPr algn="ctr" fontAlgn="auto">
              <a:spcBef>
                <a:spcPts val="0"/>
              </a:spcBef>
              <a:spcAft>
                <a:spcPts val="0"/>
              </a:spcAft>
            </a:pPr>
            <a:r>
              <a:rPr lang="en-US" sz="1500" b="1" dirty="0" smtClean="0">
                <a:solidFill>
                  <a:prstClr val="white"/>
                </a:solidFill>
                <a:effectLst>
                  <a:outerShdw blurRad="38100" dist="38100" dir="2700000" algn="tl">
                    <a:srgbClr val="000000">
                      <a:alpha val="43137"/>
                    </a:srgbClr>
                  </a:outerShdw>
                </a:effectLst>
                <a:latin typeface="Calibri"/>
              </a:rPr>
              <a:t>07</a:t>
            </a:r>
            <a:endParaRPr lang="en-US" sz="1500" b="1" dirty="0">
              <a:solidFill>
                <a:prstClr val="white"/>
              </a:solidFill>
              <a:effectLst>
                <a:outerShdw blurRad="38100" dist="38100" dir="2700000" algn="tl">
                  <a:srgbClr val="000000">
                    <a:alpha val="43137"/>
                  </a:srgbClr>
                </a:outerShdw>
              </a:effectLst>
              <a:latin typeface="Calibri"/>
            </a:endParaRPr>
          </a:p>
        </p:txBody>
      </p:sp>
      <p:sp>
        <p:nvSpPr>
          <p:cNvPr id="51" name="TextBox 50">
            <a:extLst>
              <a:ext uri="{FF2B5EF4-FFF2-40B4-BE49-F238E27FC236}">
                <a16:creationId xmlns:a16="http://schemas.microsoft.com/office/drawing/2014/main" id="{D63C698E-383A-40E3-B3BA-840167262321}"/>
              </a:ext>
            </a:extLst>
          </p:cNvPr>
          <p:cNvSpPr txBox="1"/>
          <p:nvPr>
            <p:custDataLst>
              <p:tags r:id="rId3"/>
            </p:custDataLst>
          </p:nvPr>
        </p:nvSpPr>
        <p:spPr>
          <a:xfrm>
            <a:off x="10543237" y="5116484"/>
            <a:ext cx="1432508"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0070C0"/>
                </a:solidFill>
                <a:latin typeface="Calibri"/>
              </a:rPr>
              <a:t>Next Steps</a:t>
            </a:r>
            <a:endParaRPr lang="en-US" sz="2000" b="1" cap="all" noProof="1">
              <a:solidFill>
                <a:srgbClr val="0070C0"/>
              </a:solidFill>
              <a:latin typeface="Calibri"/>
            </a:endParaRPr>
          </a:p>
        </p:txBody>
      </p:sp>
    </p:spTree>
    <p:extLst>
      <p:ext uri="{BB962C8B-B14F-4D97-AF65-F5344CB8AC3E}">
        <p14:creationId xmlns:p14="http://schemas.microsoft.com/office/powerpoint/2010/main" val="348759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202324"/>
            <a:ext cx="10018713" cy="680545"/>
          </a:xfrm>
        </p:spPr>
        <p:txBody>
          <a:bodyPr>
            <a:normAutofit/>
          </a:bodyPr>
          <a:lstStyle/>
          <a:p>
            <a:r>
              <a:rPr lang="en-GB" sz="2900" dirty="0">
                <a:latin typeface="Algerian" panose="04020705040A02060702" pitchFamily="82" charset="0"/>
                <a:cs typeface="Arial" panose="020B0604020202020204" pitchFamily="34" charset="0"/>
              </a:rPr>
              <a:t>Partnering the </a:t>
            </a:r>
            <a:r>
              <a:rPr lang="en-GB" sz="2900" dirty="0" smtClean="0">
                <a:latin typeface="Algerian" panose="04020705040A02060702" pitchFamily="82" charset="0"/>
                <a:cs typeface="Arial" panose="020B0604020202020204" pitchFamily="34" charset="0"/>
              </a:rPr>
              <a:t>infinity Corp’s </a:t>
            </a:r>
            <a:r>
              <a:rPr lang="en-GB" sz="2900" dirty="0">
                <a:latin typeface="Algerian" panose="04020705040A02060702" pitchFamily="82" charset="0"/>
                <a:cs typeface="Arial" panose="020B0604020202020204" pitchFamily="34" charset="0"/>
              </a:rPr>
              <a:t>vision</a:t>
            </a:r>
          </a:p>
        </p:txBody>
      </p:sp>
      <p:sp>
        <p:nvSpPr>
          <p:cNvPr id="4" name="Rounded Rectangle 3"/>
          <p:cNvSpPr/>
          <p:nvPr/>
        </p:nvSpPr>
        <p:spPr>
          <a:xfrm>
            <a:off x="2354317" y="1313793"/>
            <a:ext cx="9112469" cy="1196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To serve as a </a:t>
            </a:r>
            <a:r>
              <a:rPr lang="en-US" b="1" dirty="0" smtClean="0">
                <a:solidFill>
                  <a:schemeClr val="accent3">
                    <a:lumMod val="40000"/>
                    <a:lumOff val="60000"/>
                  </a:schemeClr>
                </a:solidFill>
                <a:latin typeface="Arial" panose="020B0604020202020204" pitchFamily="34" charset="0"/>
                <a:cs typeface="Arial" panose="020B0604020202020204" pitchFamily="34" charset="0"/>
              </a:rPr>
              <a:t>trusted partner </a:t>
            </a:r>
            <a:r>
              <a:rPr lang="en-US" dirty="0" smtClean="0">
                <a:solidFill>
                  <a:schemeClr val="tx1"/>
                </a:solidFill>
                <a:latin typeface="Arial" panose="020B0604020202020204" pitchFamily="34" charset="0"/>
                <a:cs typeface="Arial" panose="020B0604020202020204" pitchFamily="34" charset="0"/>
              </a:rPr>
              <a:t>to our clients by </a:t>
            </a:r>
            <a:r>
              <a:rPr lang="en-US" b="1" dirty="0" smtClean="0">
                <a:solidFill>
                  <a:schemeClr val="accent3">
                    <a:lumMod val="40000"/>
                    <a:lumOff val="60000"/>
                  </a:schemeClr>
                </a:solidFill>
                <a:latin typeface="Arial" panose="020B0604020202020204" pitchFamily="34" charset="0"/>
                <a:cs typeface="Arial" panose="020B0604020202020204" pitchFamily="34" charset="0"/>
              </a:rPr>
              <a:t>responsibly providing financial services </a:t>
            </a:r>
            <a:r>
              <a:rPr lang="en-US" dirty="0" smtClean="0">
                <a:solidFill>
                  <a:schemeClr val="tx1"/>
                </a:solidFill>
                <a:latin typeface="Arial" panose="020B0604020202020204" pitchFamily="34" charset="0"/>
                <a:cs typeface="Arial" panose="020B0604020202020204" pitchFamily="34" charset="0"/>
              </a:rPr>
              <a:t>that enable growth and </a:t>
            </a:r>
            <a:r>
              <a:rPr lang="en-US" b="1" dirty="0" smtClean="0">
                <a:solidFill>
                  <a:schemeClr val="accent3">
                    <a:lumMod val="40000"/>
                    <a:lumOff val="60000"/>
                  </a:schemeClr>
                </a:solidFill>
                <a:latin typeface="Arial" panose="020B0604020202020204" pitchFamily="34" charset="0"/>
                <a:cs typeface="Arial" panose="020B0604020202020204" pitchFamily="34" charset="0"/>
              </a:rPr>
              <a:t>economic progress</a:t>
            </a:r>
            <a:endParaRPr lang="en-GB" b="1"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5" name="Rounded Rectangle 4"/>
          <p:cNvSpPr/>
          <p:nvPr/>
        </p:nvSpPr>
        <p:spPr>
          <a:xfrm>
            <a:off x="2511972" y="3867806"/>
            <a:ext cx="8954814" cy="2890345"/>
          </a:xfrm>
          <a:prstGeom prst="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2807894" y="3498474"/>
            <a:ext cx="8589094" cy="369332"/>
          </a:xfrm>
          <a:prstGeom prst="rect">
            <a:avLst/>
          </a:prstGeom>
          <a:noFill/>
        </p:spPr>
        <p:txBody>
          <a:bodyPr wrap="square" rtlCol="0">
            <a:spAutoFit/>
          </a:bodyPr>
          <a:lstStyle/>
          <a:p>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 Payment Management System – A modular Payment platform</a:t>
            </a:r>
            <a:endParaRPr lang="en-GB" b="1" dirty="0">
              <a:latin typeface="Arial" panose="020B0604020202020204" pitchFamily="34" charset="0"/>
              <a:cs typeface="Arial" panose="020B0604020202020204" pitchFamily="34" charset="0"/>
            </a:endParaRPr>
          </a:p>
        </p:txBody>
      </p:sp>
      <p:sp>
        <p:nvSpPr>
          <p:cNvPr id="7" name="Rounded Rectangle 6"/>
          <p:cNvSpPr/>
          <p:nvPr/>
        </p:nvSpPr>
        <p:spPr>
          <a:xfrm>
            <a:off x="2807894" y="4087553"/>
            <a:ext cx="3415862" cy="118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Arial" panose="020B0604020202020204" pitchFamily="34" charset="0"/>
                <a:cs typeface="Arial" panose="020B0604020202020204" pitchFamily="34" charset="0"/>
              </a:rPr>
              <a:t>We keep up with Consumer’s demands and stay ahead in payment technology &amp; innovation</a:t>
            </a:r>
            <a:endParaRPr lang="en-GB" sz="16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4550168" y="5494969"/>
            <a:ext cx="5104545" cy="1135117"/>
          </a:xfrm>
          <a:prstGeom prst="rect">
            <a:avLst/>
          </a:prstGeom>
        </p:spPr>
      </p:pic>
      <p:sp>
        <p:nvSpPr>
          <p:cNvPr id="10" name="Rounded Rectangle 9"/>
          <p:cNvSpPr/>
          <p:nvPr/>
        </p:nvSpPr>
        <p:spPr>
          <a:xfrm>
            <a:off x="7847745" y="4087553"/>
            <a:ext cx="3195144" cy="1187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Arial" panose="020B0604020202020204" pitchFamily="34" charset="0"/>
                <a:cs typeface="Arial" panose="020B0604020202020204" pitchFamily="34" charset="0"/>
              </a:rPr>
              <a:t>We take care of all your payment need &amp; process it security and leave you to take care of your core business</a:t>
            </a:r>
            <a:endParaRPr lang="en-GB" sz="1600" dirty="0">
              <a:latin typeface="Arial" panose="020B0604020202020204" pitchFamily="34" charset="0"/>
              <a:cs typeface="Arial" panose="020B0604020202020204" pitchFamily="34" charset="0"/>
            </a:endParaRPr>
          </a:p>
        </p:txBody>
      </p:sp>
      <p:sp>
        <p:nvSpPr>
          <p:cNvPr id="11" name="TextBox 10"/>
          <p:cNvSpPr txBox="1"/>
          <p:nvPr/>
        </p:nvSpPr>
        <p:spPr>
          <a:xfrm>
            <a:off x="2877692" y="970755"/>
            <a:ext cx="8589094" cy="369332"/>
          </a:xfrm>
          <a:prstGeom prst="rect">
            <a:avLst/>
          </a:prstGeom>
          <a:noFill/>
        </p:spPr>
        <p:txBody>
          <a:bodyPr wrap="square" rtlCol="0">
            <a:spAutoFit/>
          </a:bodyPr>
          <a:lstStyle/>
          <a:p>
            <a:pPr algn="ctr"/>
            <a:r>
              <a:rPr lang="en-GB" b="1" dirty="0" smtClean="0">
                <a:latin typeface="Arial" panose="020B0604020202020204" pitchFamily="34" charset="0"/>
                <a:cs typeface="Arial" panose="020B0604020202020204" pitchFamily="34" charset="0"/>
              </a:rPr>
              <a:t>Infinity Corp’s Vision</a:t>
            </a:r>
            <a:endParaRPr lang="en-GB" b="1" dirty="0">
              <a:latin typeface="Arial" panose="020B0604020202020204" pitchFamily="34" charset="0"/>
              <a:cs typeface="Arial" panose="020B0604020202020204" pitchFamily="34" charset="0"/>
            </a:endParaRPr>
          </a:p>
        </p:txBody>
      </p:sp>
      <p:pic>
        <p:nvPicPr>
          <p:cNvPr id="2050" name="Picture 2" descr="Partnership Icon, Transparent Partnership.PNG Images &amp;amp; Vector - FreeIc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105" y="2466132"/>
            <a:ext cx="1285289" cy="121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6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Arrow Connector 26"/>
          <p:cNvCxnSpPr/>
          <p:nvPr>
            <p:custDataLst>
              <p:tags r:id="rId2"/>
            </p:custDataLst>
          </p:nvPr>
        </p:nvCxnSpPr>
        <p:spPr>
          <a:xfrm flipV="1">
            <a:off x="2813789" y="1960040"/>
            <a:ext cx="6770967" cy="3382145"/>
          </a:xfrm>
          <a:prstGeom prst="straightConnector1">
            <a:avLst/>
          </a:prstGeom>
          <a:ln w="38100">
            <a:solidFill>
              <a:srgbClr val="00206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Rectangle 3"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3" name="TextBox 2"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a:solidFill>
                <a:prstClr val="black"/>
              </a:solidFill>
              <a:latin typeface="Bosch Office Sans" pitchFamily="2" charset="0"/>
            </a:endParaRPr>
          </a:p>
        </p:txBody>
      </p:sp>
      <p:grpSp>
        <p:nvGrpSpPr>
          <p:cNvPr id="22" name="Group 21"/>
          <p:cNvGrpSpPr/>
          <p:nvPr/>
        </p:nvGrpSpPr>
        <p:grpSpPr>
          <a:xfrm>
            <a:off x="3132454" y="887001"/>
            <a:ext cx="6721851" cy="5551483"/>
            <a:chOff x="2279506" y="346876"/>
            <a:chExt cx="6787849" cy="5365365"/>
          </a:xfrm>
        </p:grpSpPr>
        <p:sp>
          <p:nvSpPr>
            <p:cNvPr id="43" name="Freeform 42"/>
            <p:cNvSpPr>
              <a:spLocks/>
            </p:cNvSpPr>
            <p:nvPr>
              <p:custDataLst>
                <p:tags r:id="rId11"/>
              </p:custDataLst>
            </p:nvPr>
          </p:nvSpPr>
          <p:spPr bwMode="auto">
            <a:xfrm>
              <a:off x="3961200" y="2188419"/>
              <a:ext cx="3247594" cy="3520647"/>
            </a:xfrm>
            <a:custGeom>
              <a:avLst/>
              <a:gdLst>
                <a:gd name="connsiteX0" fmla="*/ 4437063 w 4437063"/>
                <a:gd name="connsiteY0" fmla="*/ 1081703 h 4810125"/>
                <a:gd name="connsiteX1" fmla="*/ 4429592 w 4437063"/>
                <a:gd name="connsiteY1" fmla="*/ 1082685 h 4810125"/>
                <a:gd name="connsiteX2" fmla="*/ 4431507 w 4437063"/>
                <a:gd name="connsiteY2" fmla="*/ 1082099 h 4810125"/>
                <a:gd name="connsiteX3" fmla="*/ 717614 w 4437063"/>
                <a:gd name="connsiteY3" fmla="*/ 207531 h 4810125"/>
                <a:gd name="connsiteX4" fmla="*/ 721403 w 4437063"/>
                <a:gd name="connsiteY4" fmla="*/ 232026 h 4810125"/>
                <a:gd name="connsiteX5" fmla="*/ 718408 w 4437063"/>
                <a:gd name="connsiteY5" fmla="*/ 217055 h 4810125"/>
                <a:gd name="connsiteX6" fmla="*/ 1031570 w 4437063"/>
                <a:gd name="connsiteY6" fmla="*/ 111900 h 4810125"/>
                <a:gd name="connsiteX7" fmla="*/ 1043178 w 4437063"/>
                <a:gd name="connsiteY7" fmla="*/ 113447 h 4810125"/>
                <a:gd name="connsiteX8" fmla="*/ 1020457 w 4437063"/>
                <a:gd name="connsiteY8" fmla="*/ 113884 h 4810125"/>
                <a:gd name="connsiteX9" fmla="*/ 1016885 w 4437063"/>
                <a:gd name="connsiteY9" fmla="*/ 113884 h 4810125"/>
                <a:gd name="connsiteX10" fmla="*/ 1018075 w 4437063"/>
                <a:gd name="connsiteY10" fmla="*/ 113091 h 4810125"/>
                <a:gd name="connsiteX11" fmla="*/ 2559676 w 4437063"/>
                <a:gd name="connsiteY11" fmla="*/ 0 h 4810125"/>
                <a:gd name="connsiteX12" fmla="*/ 2574759 w 4437063"/>
                <a:gd name="connsiteY12" fmla="*/ 1190 h 4810125"/>
                <a:gd name="connsiteX13" fmla="*/ 2563248 w 4437063"/>
                <a:gd name="connsiteY13" fmla="*/ 1587 h 4810125"/>
                <a:gd name="connsiteX14" fmla="*/ 2494583 w 4437063"/>
                <a:gd name="connsiteY14" fmla="*/ 11904 h 4810125"/>
                <a:gd name="connsiteX15" fmla="*/ 2435443 w 4437063"/>
                <a:gd name="connsiteY15" fmla="*/ 27380 h 4810125"/>
                <a:gd name="connsiteX16" fmla="*/ 2404484 w 4437063"/>
                <a:gd name="connsiteY16" fmla="*/ 39681 h 4810125"/>
                <a:gd name="connsiteX17" fmla="*/ 2387020 w 4437063"/>
                <a:gd name="connsiteY17" fmla="*/ 47617 h 4810125"/>
                <a:gd name="connsiteX18" fmla="*/ 2351298 w 4437063"/>
                <a:gd name="connsiteY18" fmla="*/ 68648 h 4810125"/>
                <a:gd name="connsiteX19" fmla="*/ 2315576 w 4437063"/>
                <a:gd name="connsiteY19" fmla="*/ 95631 h 4810125"/>
                <a:gd name="connsiteX20" fmla="*/ 2279854 w 4437063"/>
                <a:gd name="connsiteY20" fmla="*/ 128169 h 4810125"/>
                <a:gd name="connsiteX21" fmla="*/ 2246514 w 4437063"/>
                <a:gd name="connsiteY21" fmla="*/ 165866 h 4810125"/>
                <a:gd name="connsiteX22" fmla="*/ 2215555 w 4437063"/>
                <a:gd name="connsiteY22" fmla="*/ 207928 h 4810125"/>
                <a:gd name="connsiteX23" fmla="*/ 2188962 w 4437063"/>
                <a:gd name="connsiteY23" fmla="*/ 253561 h 4810125"/>
                <a:gd name="connsiteX24" fmla="*/ 2167131 w 4437063"/>
                <a:gd name="connsiteY24" fmla="*/ 303559 h 4810125"/>
                <a:gd name="connsiteX25" fmla="*/ 2158399 w 4437063"/>
                <a:gd name="connsiteY25" fmla="*/ 329352 h 4810125"/>
                <a:gd name="connsiteX26" fmla="*/ 2151652 w 4437063"/>
                <a:gd name="connsiteY26" fmla="*/ 355144 h 4810125"/>
                <a:gd name="connsiteX27" fmla="*/ 2144111 w 4437063"/>
                <a:gd name="connsiteY27" fmla="*/ 411491 h 4810125"/>
                <a:gd name="connsiteX28" fmla="*/ 2140538 w 4437063"/>
                <a:gd name="connsiteY28" fmla="*/ 506726 h 4810125"/>
                <a:gd name="connsiteX29" fmla="*/ 2140935 w 4437063"/>
                <a:gd name="connsiteY29" fmla="*/ 610690 h 4810125"/>
                <a:gd name="connsiteX30" fmla="*/ 2139348 w 4437063"/>
                <a:gd name="connsiteY30" fmla="*/ 681719 h 4810125"/>
                <a:gd name="connsiteX31" fmla="*/ 2134982 w 4437063"/>
                <a:gd name="connsiteY31" fmla="*/ 751954 h 4810125"/>
                <a:gd name="connsiteX32" fmla="*/ 2124662 w 4437063"/>
                <a:gd name="connsiteY32" fmla="*/ 820999 h 4810125"/>
                <a:gd name="connsiteX33" fmla="*/ 2115930 w 4437063"/>
                <a:gd name="connsiteY33" fmla="*/ 853934 h 4810125"/>
                <a:gd name="connsiteX34" fmla="*/ 2104023 w 4437063"/>
                <a:gd name="connsiteY34" fmla="*/ 895996 h 4810125"/>
                <a:gd name="connsiteX35" fmla="*/ 2081796 w 4437063"/>
                <a:gd name="connsiteY35" fmla="*/ 965041 h 4810125"/>
                <a:gd name="connsiteX36" fmla="*/ 2060759 w 4437063"/>
                <a:gd name="connsiteY36" fmla="*/ 1020197 h 4810125"/>
                <a:gd name="connsiteX37" fmla="*/ 2039326 w 4437063"/>
                <a:gd name="connsiteY37" fmla="*/ 1067417 h 4810125"/>
                <a:gd name="connsiteX38" fmla="*/ 2003207 w 4437063"/>
                <a:gd name="connsiteY38" fmla="*/ 1132494 h 4810125"/>
                <a:gd name="connsiteX39" fmla="*/ 1941289 w 4437063"/>
                <a:gd name="connsiteY39" fmla="*/ 1237649 h 4810125"/>
                <a:gd name="connsiteX40" fmla="*/ 1900804 w 4437063"/>
                <a:gd name="connsiteY40" fmla="*/ 1312249 h 4810125"/>
                <a:gd name="connsiteX41" fmla="*/ 1880562 w 4437063"/>
                <a:gd name="connsiteY41" fmla="*/ 1349549 h 4810125"/>
                <a:gd name="connsiteX42" fmla="*/ 1847618 w 4437063"/>
                <a:gd name="connsiteY42" fmla="*/ 1420578 h 4810125"/>
                <a:gd name="connsiteX43" fmla="*/ 1822613 w 4437063"/>
                <a:gd name="connsiteY43" fmla="*/ 1485258 h 4810125"/>
                <a:gd name="connsiteX44" fmla="*/ 1804752 w 4437063"/>
                <a:gd name="connsiteY44" fmla="*/ 1544779 h 4810125"/>
                <a:gd name="connsiteX45" fmla="*/ 1792845 w 4437063"/>
                <a:gd name="connsiteY45" fmla="*/ 1599142 h 4810125"/>
                <a:gd name="connsiteX46" fmla="*/ 1787288 w 4437063"/>
                <a:gd name="connsiteY46" fmla="*/ 1649537 h 4810125"/>
                <a:gd name="connsiteX47" fmla="*/ 1786097 w 4437063"/>
                <a:gd name="connsiteY47" fmla="*/ 1696361 h 4810125"/>
                <a:gd name="connsiteX48" fmla="*/ 1789273 w 4437063"/>
                <a:gd name="connsiteY48" fmla="*/ 1739613 h 4810125"/>
                <a:gd name="connsiteX49" fmla="*/ 1796417 w 4437063"/>
                <a:gd name="connsiteY49" fmla="*/ 1780484 h 4810125"/>
                <a:gd name="connsiteX50" fmla="*/ 1806737 w 4437063"/>
                <a:gd name="connsiteY50" fmla="*/ 1819371 h 4810125"/>
                <a:gd name="connsiteX51" fmla="*/ 1826185 w 4437063"/>
                <a:gd name="connsiteY51" fmla="*/ 1874925 h 4810125"/>
                <a:gd name="connsiteX52" fmla="*/ 1856747 w 4437063"/>
                <a:gd name="connsiteY52" fmla="*/ 1946747 h 4810125"/>
                <a:gd name="connsiteX53" fmla="*/ 1888103 w 4437063"/>
                <a:gd name="connsiteY53" fmla="*/ 2020157 h 4810125"/>
                <a:gd name="connsiteX54" fmla="*/ 1901201 w 4437063"/>
                <a:gd name="connsiteY54" fmla="*/ 2059044 h 4810125"/>
                <a:gd name="connsiteX55" fmla="*/ 1907949 w 4437063"/>
                <a:gd name="connsiteY55" fmla="*/ 2078488 h 4810125"/>
                <a:gd name="connsiteX56" fmla="*/ 1922238 w 4437063"/>
                <a:gd name="connsiteY56" fmla="*/ 2113804 h 4810125"/>
                <a:gd name="connsiteX57" fmla="*/ 1937320 w 4437063"/>
                <a:gd name="connsiteY57" fmla="*/ 2146343 h 4810125"/>
                <a:gd name="connsiteX58" fmla="*/ 1953594 w 4437063"/>
                <a:gd name="connsiteY58" fmla="*/ 2175310 h 4810125"/>
                <a:gd name="connsiteX59" fmla="*/ 1971454 w 4437063"/>
                <a:gd name="connsiteY59" fmla="*/ 2200705 h 4810125"/>
                <a:gd name="connsiteX60" fmla="*/ 1989315 w 4437063"/>
                <a:gd name="connsiteY60" fmla="*/ 2222927 h 4810125"/>
                <a:gd name="connsiteX61" fmla="*/ 2007970 w 4437063"/>
                <a:gd name="connsiteY61" fmla="*/ 2241974 h 4810125"/>
                <a:gd name="connsiteX62" fmla="*/ 2026228 w 4437063"/>
                <a:gd name="connsiteY62" fmla="*/ 2257449 h 4810125"/>
                <a:gd name="connsiteX63" fmla="*/ 2045280 w 4437063"/>
                <a:gd name="connsiteY63" fmla="*/ 2269750 h 4810125"/>
                <a:gd name="connsiteX64" fmla="*/ 2063935 w 4437063"/>
                <a:gd name="connsiteY64" fmla="*/ 2278480 h 4810125"/>
                <a:gd name="connsiteX65" fmla="*/ 2082589 w 4437063"/>
                <a:gd name="connsiteY65" fmla="*/ 2283639 h 4810125"/>
                <a:gd name="connsiteX66" fmla="*/ 2100847 w 4437063"/>
                <a:gd name="connsiteY66" fmla="*/ 2285623 h 4810125"/>
                <a:gd name="connsiteX67" fmla="*/ 2117915 w 4437063"/>
                <a:gd name="connsiteY67" fmla="*/ 2284035 h 4810125"/>
                <a:gd name="connsiteX68" fmla="*/ 2134982 w 4437063"/>
                <a:gd name="connsiteY68" fmla="*/ 2278877 h 4810125"/>
                <a:gd name="connsiteX69" fmla="*/ 2150461 w 4437063"/>
                <a:gd name="connsiteY69" fmla="*/ 2270147 h 4810125"/>
                <a:gd name="connsiteX70" fmla="*/ 2165147 w 4437063"/>
                <a:gd name="connsiteY70" fmla="*/ 2258640 h 4810125"/>
                <a:gd name="connsiteX71" fmla="*/ 2171894 w 4437063"/>
                <a:gd name="connsiteY71" fmla="*/ 2250703 h 4810125"/>
                <a:gd name="connsiteX72" fmla="*/ 2195709 w 4437063"/>
                <a:gd name="connsiteY72" fmla="*/ 2221340 h 4810125"/>
                <a:gd name="connsiteX73" fmla="*/ 2227462 w 4437063"/>
                <a:gd name="connsiteY73" fmla="*/ 2170548 h 4810125"/>
                <a:gd name="connsiteX74" fmla="*/ 2260009 w 4437063"/>
                <a:gd name="connsiteY74" fmla="*/ 2089599 h 4810125"/>
                <a:gd name="connsiteX75" fmla="*/ 2286602 w 4437063"/>
                <a:gd name="connsiteY75" fmla="*/ 2008650 h 4810125"/>
                <a:gd name="connsiteX76" fmla="*/ 2305256 w 4437063"/>
                <a:gd name="connsiteY76" fmla="*/ 1951509 h 4810125"/>
                <a:gd name="connsiteX77" fmla="*/ 2330262 w 4437063"/>
                <a:gd name="connsiteY77" fmla="*/ 1866195 h 4810125"/>
                <a:gd name="connsiteX78" fmla="*/ 2352489 w 4437063"/>
                <a:gd name="connsiteY78" fmla="*/ 1790404 h 4810125"/>
                <a:gd name="connsiteX79" fmla="*/ 2385829 w 4437063"/>
                <a:gd name="connsiteY79" fmla="*/ 1696757 h 4810125"/>
                <a:gd name="connsiteX80" fmla="*/ 2412819 w 4437063"/>
                <a:gd name="connsiteY80" fmla="*/ 1632077 h 4810125"/>
                <a:gd name="connsiteX81" fmla="*/ 2440603 w 4437063"/>
                <a:gd name="connsiteY81" fmla="*/ 1566207 h 4810125"/>
                <a:gd name="connsiteX82" fmla="*/ 2475531 w 4437063"/>
                <a:gd name="connsiteY82" fmla="*/ 1492797 h 4810125"/>
                <a:gd name="connsiteX83" fmla="*/ 2497361 w 4437063"/>
                <a:gd name="connsiteY83" fmla="*/ 1453116 h 4810125"/>
                <a:gd name="connsiteX84" fmla="*/ 2519191 w 4437063"/>
                <a:gd name="connsiteY84" fmla="*/ 1418991 h 4810125"/>
                <a:gd name="connsiteX85" fmla="*/ 2542212 w 4437063"/>
                <a:gd name="connsiteY85" fmla="*/ 1388833 h 4810125"/>
                <a:gd name="connsiteX86" fmla="*/ 2581506 w 4437063"/>
                <a:gd name="connsiteY86" fmla="*/ 1344390 h 4810125"/>
                <a:gd name="connsiteX87" fmla="*/ 2613656 w 4437063"/>
                <a:gd name="connsiteY87" fmla="*/ 1312646 h 4810125"/>
                <a:gd name="connsiteX88" fmla="*/ 2635883 w 4437063"/>
                <a:gd name="connsiteY88" fmla="*/ 1291615 h 4810125"/>
                <a:gd name="connsiteX89" fmla="*/ 2682321 w 4437063"/>
                <a:gd name="connsiteY89" fmla="*/ 1254712 h 4810125"/>
                <a:gd name="connsiteX90" fmla="*/ 2730744 w 4437063"/>
                <a:gd name="connsiteY90" fmla="*/ 1221776 h 4810125"/>
                <a:gd name="connsiteX91" fmla="*/ 2781152 w 4437063"/>
                <a:gd name="connsiteY91" fmla="*/ 1191619 h 4810125"/>
                <a:gd name="connsiteX92" fmla="*/ 2858550 w 4437063"/>
                <a:gd name="connsiteY92" fmla="*/ 1148763 h 4810125"/>
                <a:gd name="connsiteX93" fmla="*/ 2939520 w 4437063"/>
                <a:gd name="connsiteY93" fmla="*/ 1102337 h 4810125"/>
                <a:gd name="connsiteX94" fmla="*/ 2993896 w 4437063"/>
                <a:gd name="connsiteY94" fmla="*/ 1066624 h 4810125"/>
                <a:gd name="connsiteX95" fmla="*/ 3021680 w 4437063"/>
                <a:gd name="connsiteY95" fmla="*/ 1047180 h 4810125"/>
                <a:gd name="connsiteX96" fmla="*/ 3049067 w 4437063"/>
                <a:gd name="connsiteY96" fmla="*/ 1026546 h 4810125"/>
                <a:gd name="connsiteX97" fmla="*/ 3100665 w 4437063"/>
                <a:gd name="connsiteY97" fmla="*/ 984485 h 4810125"/>
                <a:gd name="connsiteX98" fmla="*/ 3147898 w 4437063"/>
                <a:gd name="connsiteY98" fmla="*/ 940438 h 4810125"/>
                <a:gd name="connsiteX99" fmla="*/ 3191161 w 4437063"/>
                <a:gd name="connsiteY99" fmla="*/ 894012 h 4810125"/>
                <a:gd name="connsiteX100" fmla="*/ 3230455 w 4437063"/>
                <a:gd name="connsiteY100" fmla="*/ 846791 h 4810125"/>
                <a:gd name="connsiteX101" fmla="*/ 3266177 w 4437063"/>
                <a:gd name="connsiteY101" fmla="*/ 798381 h 4810125"/>
                <a:gd name="connsiteX102" fmla="*/ 3297930 w 4437063"/>
                <a:gd name="connsiteY102" fmla="*/ 748383 h 4810125"/>
                <a:gd name="connsiteX103" fmla="*/ 3325714 w 4437063"/>
                <a:gd name="connsiteY103" fmla="*/ 697591 h 4810125"/>
                <a:gd name="connsiteX104" fmla="*/ 3337621 w 4437063"/>
                <a:gd name="connsiteY104" fmla="*/ 671799 h 4810125"/>
                <a:gd name="connsiteX105" fmla="*/ 3343971 w 4437063"/>
                <a:gd name="connsiteY105" fmla="*/ 658307 h 4810125"/>
                <a:gd name="connsiteX106" fmla="*/ 3354291 w 4437063"/>
                <a:gd name="connsiteY106" fmla="*/ 628943 h 4810125"/>
                <a:gd name="connsiteX107" fmla="*/ 3366992 w 4437063"/>
                <a:gd name="connsiteY107" fmla="*/ 579739 h 4810125"/>
                <a:gd name="connsiteX108" fmla="*/ 3379693 w 4437063"/>
                <a:gd name="connsiteY108" fmla="*/ 506726 h 4810125"/>
                <a:gd name="connsiteX109" fmla="*/ 3388029 w 4437063"/>
                <a:gd name="connsiteY109" fmla="*/ 431729 h 4810125"/>
                <a:gd name="connsiteX110" fmla="*/ 3394379 w 4437063"/>
                <a:gd name="connsiteY110" fmla="*/ 326177 h 4810125"/>
                <a:gd name="connsiteX111" fmla="*/ 3395173 w 4437063"/>
                <a:gd name="connsiteY111" fmla="*/ 231737 h 4810125"/>
                <a:gd name="connsiteX112" fmla="*/ 3395173 w 4437063"/>
                <a:gd name="connsiteY112" fmla="*/ 221816 h 4810125"/>
                <a:gd name="connsiteX113" fmla="*/ 3396364 w 4437063"/>
                <a:gd name="connsiteY113" fmla="*/ 230943 h 4810125"/>
                <a:gd name="connsiteX114" fmla="*/ 3403905 w 4437063"/>
                <a:gd name="connsiteY114" fmla="*/ 321019 h 4810125"/>
                <a:gd name="connsiteX115" fmla="*/ 3407080 w 4437063"/>
                <a:gd name="connsiteY115" fmla="*/ 423396 h 4810125"/>
                <a:gd name="connsiteX116" fmla="*/ 3405493 w 4437063"/>
                <a:gd name="connsiteY116" fmla="*/ 497599 h 4810125"/>
                <a:gd name="connsiteX117" fmla="*/ 3399539 w 4437063"/>
                <a:gd name="connsiteY117" fmla="*/ 571009 h 4810125"/>
                <a:gd name="connsiteX118" fmla="*/ 3390013 w 4437063"/>
                <a:gd name="connsiteY118" fmla="*/ 622594 h 4810125"/>
                <a:gd name="connsiteX119" fmla="*/ 3382075 w 4437063"/>
                <a:gd name="connsiteY119" fmla="*/ 653942 h 4810125"/>
                <a:gd name="connsiteX120" fmla="*/ 3377312 w 4437063"/>
                <a:gd name="connsiteY120" fmla="*/ 668624 h 4810125"/>
                <a:gd name="connsiteX121" fmla="*/ 3366992 w 4437063"/>
                <a:gd name="connsiteY121" fmla="*/ 697194 h 4810125"/>
                <a:gd name="connsiteX122" fmla="*/ 3344765 w 4437063"/>
                <a:gd name="connsiteY122" fmla="*/ 749970 h 4810125"/>
                <a:gd name="connsiteX123" fmla="*/ 3320157 w 4437063"/>
                <a:gd name="connsiteY123" fmla="*/ 800365 h 4810125"/>
                <a:gd name="connsiteX124" fmla="*/ 3292770 w 4437063"/>
                <a:gd name="connsiteY124" fmla="*/ 848379 h 4810125"/>
                <a:gd name="connsiteX125" fmla="*/ 3263002 w 4437063"/>
                <a:gd name="connsiteY125" fmla="*/ 894012 h 4810125"/>
                <a:gd name="connsiteX126" fmla="*/ 3230058 w 4437063"/>
                <a:gd name="connsiteY126" fmla="*/ 939248 h 4810125"/>
                <a:gd name="connsiteX127" fmla="*/ 3193542 w 4437063"/>
                <a:gd name="connsiteY127" fmla="*/ 984088 h 4810125"/>
                <a:gd name="connsiteX128" fmla="*/ 3153454 w 4437063"/>
                <a:gd name="connsiteY128" fmla="*/ 1028927 h 4810125"/>
                <a:gd name="connsiteX129" fmla="*/ 3131227 w 4437063"/>
                <a:gd name="connsiteY129" fmla="*/ 1051942 h 4810125"/>
                <a:gd name="connsiteX130" fmla="*/ 3109397 w 4437063"/>
                <a:gd name="connsiteY130" fmla="*/ 1074163 h 4810125"/>
                <a:gd name="connsiteX131" fmla="*/ 3062959 w 4437063"/>
                <a:gd name="connsiteY131" fmla="*/ 1113051 h 4810125"/>
                <a:gd name="connsiteX132" fmla="*/ 3014933 w 4437063"/>
                <a:gd name="connsiteY132" fmla="*/ 1147176 h 4810125"/>
                <a:gd name="connsiteX133" fmla="*/ 2964128 w 4437063"/>
                <a:gd name="connsiteY133" fmla="*/ 1178921 h 4810125"/>
                <a:gd name="connsiteX134" fmla="*/ 2882761 w 4437063"/>
                <a:gd name="connsiteY134" fmla="*/ 1226935 h 4810125"/>
                <a:gd name="connsiteX135" fmla="*/ 2793456 w 4437063"/>
                <a:gd name="connsiteY135" fmla="*/ 1283679 h 4810125"/>
                <a:gd name="connsiteX136" fmla="*/ 2729554 w 4437063"/>
                <a:gd name="connsiteY136" fmla="*/ 1329709 h 4810125"/>
                <a:gd name="connsiteX137" fmla="*/ 2695816 w 4437063"/>
                <a:gd name="connsiteY137" fmla="*/ 1356295 h 4810125"/>
                <a:gd name="connsiteX138" fmla="*/ 2679146 w 4437063"/>
                <a:gd name="connsiteY138" fmla="*/ 1370580 h 4810125"/>
                <a:gd name="connsiteX139" fmla="*/ 2646599 w 4437063"/>
                <a:gd name="connsiteY139" fmla="*/ 1404706 h 4810125"/>
                <a:gd name="connsiteX140" fmla="*/ 2616434 w 4437063"/>
                <a:gd name="connsiteY140" fmla="*/ 1443990 h 4810125"/>
                <a:gd name="connsiteX141" fmla="*/ 2588650 w 4437063"/>
                <a:gd name="connsiteY141" fmla="*/ 1486845 h 4810125"/>
                <a:gd name="connsiteX142" fmla="*/ 2562454 w 4437063"/>
                <a:gd name="connsiteY142" fmla="*/ 1533272 h 4810125"/>
                <a:gd name="connsiteX143" fmla="*/ 2538243 w 4437063"/>
                <a:gd name="connsiteY143" fmla="*/ 1582079 h 4810125"/>
                <a:gd name="connsiteX144" fmla="*/ 2505299 w 4437063"/>
                <a:gd name="connsiteY144" fmla="*/ 1656283 h 4810125"/>
                <a:gd name="connsiteX145" fmla="*/ 2469974 w 4437063"/>
                <a:gd name="connsiteY145" fmla="*/ 1752311 h 4810125"/>
                <a:gd name="connsiteX146" fmla="*/ 2442587 w 4437063"/>
                <a:gd name="connsiteY146" fmla="*/ 1837228 h 4810125"/>
                <a:gd name="connsiteX147" fmla="*/ 2417185 w 4437063"/>
                <a:gd name="connsiteY147" fmla="*/ 1928891 h 4810125"/>
                <a:gd name="connsiteX148" fmla="*/ 2414407 w 4437063"/>
                <a:gd name="connsiteY148" fmla="*/ 1942779 h 4810125"/>
                <a:gd name="connsiteX149" fmla="*/ 2409247 w 4437063"/>
                <a:gd name="connsiteY149" fmla="*/ 1973730 h 4810125"/>
                <a:gd name="connsiteX150" fmla="*/ 2396546 w 4437063"/>
                <a:gd name="connsiteY150" fmla="*/ 2032061 h 4810125"/>
                <a:gd name="connsiteX151" fmla="*/ 2380669 w 4437063"/>
                <a:gd name="connsiteY151" fmla="*/ 2087218 h 4810125"/>
                <a:gd name="connsiteX152" fmla="*/ 2361618 w 4437063"/>
                <a:gd name="connsiteY152" fmla="*/ 2139597 h 4810125"/>
                <a:gd name="connsiteX153" fmla="*/ 2338994 w 4437063"/>
                <a:gd name="connsiteY153" fmla="*/ 2191182 h 4810125"/>
                <a:gd name="connsiteX154" fmla="*/ 2313195 w 4437063"/>
                <a:gd name="connsiteY154" fmla="*/ 2241974 h 4810125"/>
                <a:gd name="connsiteX155" fmla="*/ 2269534 w 4437063"/>
                <a:gd name="connsiteY155" fmla="*/ 2319352 h 4810125"/>
                <a:gd name="connsiteX156" fmla="*/ 2235797 w 4437063"/>
                <a:gd name="connsiteY156" fmla="*/ 2373714 h 4810125"/>
                <a:gd name="connsiteX157" fmla="*/ 2219127 w 4437063"/>
                <a:gd name="connsiteY157" fmla="*/ 2400301 h 4810125"/>
                <a:gd name="connsiteX158" fmla="*/ 2195709 w 4437063"/>
                <a:gd name="connsiteY158" fmla="*/ 2450299 h 4810125"/>
                <a:gd name="connsiteX159" fmla="*/ 2181817 w 4437063"/>
                <a:gd name="connsiteY159" fmla="*/ 2493551 h 4810125"/>
                <a:gd name="connsiteX160" fmla="*/ 2174673 w 4437063"/>
                <a:gd name="connsiteY160" fmla="*/ 2531248 h 4810125"/>
                <a:gd name="connsiteX161" fmla="*/ 2173482 w 4437063"/>
                <a:gd name="connsiteY161" fmla="*/ 2561405 h 4810125"/>
                <a:gd name="connsiteX162" fmla="*/ 2175070 w 4437063"/>
                <a:gd name="connsiteY162" fmla="*/ 2584420 h 4810125"/>
                <a:gd name="connsiteX163" fmla="*/ 2180230 w 4437063"/>
                <a:gd name="connsiteY163" fmla="*/ 2606642 h 4810125"/>
                <a:gd name="connsiteX164" fmla="*/ 2181817 w 4437063"/>
                <a:gd name="connsiteY164" fmla="*/ 2609419 h 4810125"/>
                <a:gd name="connsiteX165" fmla="*/ 2201266 w 4437063"/>
                <a:gd name="connsiteY165" fmla="*/ 2585611 h 4810125"/>
                <a:gd name="connsiteX166" fmla="*/ 2314385 w 4437063"/>
                <a:gd name="connsiteY166" fmla="*/ 2441172 h 4810125"/>
                <a:gd name="connsiteX167" fmla="*/ 2401706 w 4437063"/>
                <a:gd name="connsiteY167" fmla="*/ 2320542 h 4810125"/>
                <a:gd name="connsiteX168" fmla="*/ 2442190 w 4437063"/>
                <a:gd name="connsiteY168" fmla="*/ 2260624 h 4810125"/>
                <a:gd name="connsiteX169" fmla="*/ 2472356 w 4437063"/>
                <a:gd name="connsiteY169" fmla="*/ 2212610 h 4810125"/>
                <a:gd name="connsiteX170" fmla="*/ 2516016 w 4437063"/>
                <a:gd name="connsiteY170" fmla="*/ 2137613 h 4810125"/>
                <a:gd name="connsiteX171" fmla="*/ 2562454 w 4437063"/>
                <a:gd name="connsiteY171" fmla="*/ 2045156 h 4810125"/>
                <a:gd name="connsiteX172" fmla="*/ 2594207 w 4437063"/>
                <a:gd name="connsiteY172" fmla="*/ 1975714 h 4810125"/>
                <a:gd name="connsiteX173" fmla="*/ 2606115 w 4437063"/>
                <a:gd name="connsiteY173" fmla="*/ 1951509 h 4810125"/>
                <a:gd name="connsiteX174" fmla="*/ 2631914 w 4437063"/>
                <a:gd name="connsiteY174" fmla="*/ 1905082 h 4810125"/>
                <a:gd name="connsiteX175" fmla="*/ 2659697 w 4437063"/>
                <a:gd name="connsiteY175" fmla="*/ 1861433 h 4810125"/>
                <a:gd name="connsiteX176" fmla="*/ 2689466 w 4437063"/>
                <a:gd name="connsiteY176" fmla="*/ 1820165 h 4810125"/>
                <a:gd name="connsiteX177" fmla="*/ 2720425 w 4437063"/>
                <a:gd name="connsiteY177" fmla="*/ 1783262 h 4810125"/>
                <a:gd name="connsiteX178" fmla="*/ 2750987 w 4437063"/>
                <a:gd name="connsiteY178" fmla="*/ 1750327 h 4810125"/>
                <a:gd name="connsiteX179" fmla="*/ 2781549 w 4437063"/>
                <a:gd name="connsiteY179" fmla="*/ 1722153 h 4810125"/>
                <a:gd name="connsiteX180" fmla="*/ 2811317 w 4437063"/>
                <a:gd name="connsiteY180" fmla="*/ 1699535 h 4810125"/>
                <a:gd name="connsiteX181" fmla="*/ 2825209 w 4437063"/>
                <a:gd name="connsiteY181" fmla="*/ 1690805 h 4810125"/>
                <a:gd name="connsiteX182" fmla="*/ 2840292 w 4437063"/>
                <a:gd name="connsiteY182" fmla="*/ 1682869 h 4810125"/>
                <a:gd name="connsiteX183" fmla="*/ 2881968 w 4437063"/>
                <a:gd name="connsiteY183" fmla="*/ 1670568 h 4810125"/>
                <a:gd name="connsiteX184" fmla="*/ 2934757 w 4437063"/>
                <a:gd name="connsiteY184" fmla="*/ 1662235 h 4810125"/>
                <a:gd name="connsiteX185" fmla="*/ 2995087 w 4437063"/>
                <a:gd name="connsiteY185" fmla="*/ 1656680 h 4810125"/>
                <a:gd name="connsiteX186" fmla="*/ 3161393 w 4437063"/>
                <a:gd name="connsiteY186" fmla="*/ 1651521 h 4810125"/>
                <a:gd name="connsiteX187" fmla="*/ 3277291 w 4437063"/>
                <a:gd name="connsiteY187" fmla="*/ 1651521 h 4810125"/>
                <a:gd name="connsiteX188" fmla="*/ 3375724 w 4437063"/>
                <a:gd name="connsiteY188" fmla="*/ 1651124 h 4810125"/>
                <a:gd name="connsiteX189" fmla="*/ 3522184 w 4437063"/>
                <a:gd name="connsiteY189" fmla="*/ 1646363 h 4810125"/>
                <a:gd name="connsiteX190" fmla="*/ 3641257 w 4437063"/>
                <a:gd name="connsiteY190" fmla="*/ 1633665 h 4810125"/>
                <a:gd name="connsiteX191" fmla="*/ 3714686 w 4437063"/>
                <a:gd name="connsiteY191" fmla="*/ 1621760 h 4810125"/>
                <a:gd name="connsiteX192" fmla="*/ 3727784 w 4437063"/>
                <a:gd name="connsiteY192" fmla="*/ 1619776 h 4810125"/>
                <a:gd name="connsiteX193" fmla="*/ 3754774 w 4437063"/>
                <a:gd name="connsiteY193" fmla="*/ 1611840 h 4810125"/>
                <a:gd name="connsiteX194" fmla="*/ 3800022 w 4437063"/>
                <a:gd name="connsiteY194" fmla="*/ 1594380 h 4810125"/>
                <a:gd name="connsiteX195" fmla="*/ 3865909 w 4437063"/>
                <a:gd name="connsiteY195" fmla="*/ 1559461 h 4810125"/>
                <a:gd name="connsiteX196" fmla="*/ 3934971 w 4437063"/>
                <a:gd name="connsiteY196" fmla="*/ 1512241 h 4810125"/>
                <a:gd name="connsiteX197" fmla="*/ 3969899 w 4437063"/>
                <a:gd name="connsiteY197" fmla="*/ 1484464 h 4810125"/>
                <a:gd name="connsiteX198" fmla="*/ 3991333 w 4437063"/>
                <a:gd name="connsiteY198" fmla="*/ 1465814 h 4810125"/>
                <a:gd name="connsiteX199" fmla="*/ 4034199 w 4437063"/>
                <a:gd name="connsiteY199" fmla="*/ 1424149 h 4810125"/>
                <a:gd name="connsiteX200" fmla="*/ 4095323 w 4437063"/>
                <a:gd name="connsiteY200" fmla="*/ 1356692 h 4810125"/>
                <a:gd name="connsiteX201" fmla="*/ 4169149 w 4437063"/>
                <a:gd name="connsiteY201" fmla="*/ 1266219 h 4810125"/>
                <a:gd name="connsiteX202" fmla="*/ 4231067 w 4437063"/>
                <a:gd name="connsiteY202" fmla="*/ 1189238 h 4810125"/>
                <a:gd name="connsiteX203" fmla="*/ 4256469 w 4437063"/>
                <a:gd name="connsiteY203" fmla="*/ 1161858 h 4810125"/>
                <a:gd name="connsiteX204" fmla="*/ 4268773 w 4437063"/>
                <a:gd name="connsiteY204" fmla="*/ 1150747 h 4810125"/>
                <a:gd name="connsiteX205" fmla="*/ 4296953 w 4437063"/>
                <a:gd name="connsiteY205" fmla="*/ 1130510 h 4810125"/>
                <a:gd name="connsiteX206" fmla="*/ 4327119 w 4437063"/>
                <a:gd name="connsiteY206" fmla="*/ 1115035 h 4810125"/>
                <a:gd name="connsiteX207" fmla="*/ 4356887 w 4437063"/>
                <a:gd name="connsiteY207" fmla="*/ 1102733 h 4810125"/>
                <a:gd name="connsiteX208" fmla="*/ 4421981 w 4437063"/>
                <a:gd name="connsiteY208" fmla="*/ 1083687 h 4810125"/>
                <a:gd name="connsiteX209" fmla="*/ 4429592 w 4437063"/>
                <a:gd name="connsiteY209" fmla="*/ 1082685 h 4810125"/>
                <a:gd name="connsiteX210" fmla="*/ 4392609 w 4437063"/>
                <a:gd name="connsiteY210" fmla="*/ 1094004 h 4810125"/>
                <a:gd name="connsiteX211" fmla="*/ 4355299 w 4437063"/>
                <a:gd name="connsiteY211" fmla="*/ 1112257 h 4810125"/>
                <a:gd name="connsiteX212" fmla="*/ 4333469 w 4437063"/>
                <a:gd name="connsiteY212" fmla="*/ 1126145 h 4810125"/>
                <a:gd name="connsiteX213" fmla="*/ 4322356 w 4437063"/>
                <a:gd name="connsiteY213" fmla="*/ 1134081 h 4810125"/>
                <a:gd name="connsiteX214" fmla="*/ 4297747 w 4437063"/>
                <a:gd name="connsiteY214" fmla="*/ 1157890 h 4810125"/>
                <a:gd name="connsiteX215" fmla="*/ 4256469 w 4437063"/>
                <a:gd name="connsiteY215" fmla="*/ 1206698 h 4810125"/>
                <a:gd name="connsiteX216" fmla="*/ 4199314 w 4437063"/>
                <a:gd name="connsiteY216" fmla="*/ 1287250 h 4810125"/>
                <a:gd name="connsiteX217" fmla="*/ 4145334 w 4437063"/>
                <a:gd name="connsiteY217" fmla="*/ 1372167 h 4810125"/>
                <a:gd name="connsiteX218" fmla="*/ 4122313 w 4437063"/>
                <a:gd name="connsiteY218" fmla="*/ 1411054 h 4810125"/>
                <a:gd name="connsiteX219" fmla="*/ 4100086 w 4437063"/>
                <a:gd name="connsiteY219" fmla="*/ 1446371 h 4810125"/>
                <a:gd name="connsiteX220" fmla="*/ 4054838 w 4437063"/>
                <a:gd name="connsiteY220" fmla="*/ 1508273 h 4810125"/>
                <a:gd name="connsiteX221" fmla="*/ 4008400 w 4437063"/>
                <a:gd name="connsiteY221" fmla="*/ 1559461 h 4810125"/>
                <a:gd name="connsiteX222" fmla="*/ 3959580 w 4437063"/>
                <a:gd name="connsiteY222" fmla="*/ 1604698 h 4810125"/>
                <a:gd name="connsiteX223" fmla="*/ 3933781 w 4437063"/>
                <a:gd name="connsiteY223" fmla="*/ 1625332 h 4810125"/>
                <a:gd name="connsiteX224" fmla="*/ 3919889 w 4437063"/>
                <a:gd name="connsiteY224" fmla="*/ 1635649 h 4810125"/>
                <a:gd name="connsiteX225" fmla="*/ 3882976 w 4437063"/>
                <a:gd name="connsiteY225" fmla="*/ 1657076 h 4810125"/>
                <a:gd name="connsiteX226" fmla="*/ 3834950 w 4437063"/>
                <a:gd name="connsiteY226" fmla="*/ 1679298 h 4810125"/>
                <a:gd name="connsiteX227" fmla="*/ 3775810 w 4437063"/>
                <a:gd name="connsiteY227" fmla="*/ 1701122 h 4810125"/>
                <a:gd name="connsiteX228" fmla="*/ 3705954 w 4437063"/>
                <a:gd name="connsiteY228" fmla="*/ 1720963 h 4810125"/>
                <a:gd name="connsiteX229" fmla="*/ 3626175 w 4437063"/>
                <a:gd name="connsiteY229" fmla="*/ 1738819 h 4810125"/>
                <a:gd name="connsiteX230" fmla="*/ 3535679 w 4437063"/>
                <a:gd name="connsiteY230" fmla="*/ 1752707 h 4810125"/>
                <a:gd name="connsiteX231" fmla="*/ 3434864 w 4437063"/>
                <a:gd name="connsiteY231" fmla="*/ 1762231 h 4810125"/>
                <a:gd name="connsiteX232" fmla="*/ 3380487 w 4437063"/>
                <a:gd name="connsiteY232" fmla="*/ 1764215 h 4810125"/>
                <a:gd name="connsiteX233" fmla="*/ 3278084 w 4437063"/>
                <a:gd name="connsiteY233" fmla="*/ 1766596 h 4810125"/>
                <a:gd name="connsiteX234" fmla="*/ 3137975 w 4437063"/>
                <a:gd name="connsiteY234" fmla="*/ 1765802 h 4810125"/>
                <a:gd name="connsiteX235" fmla="*/ 3064546 w 4437063"/>
                <a:gd name="connsiteY235" fmla="*/ 1767786 h 4810125"/>
                <a:gd name="connsiteX236" fmla="*/ 3020886 w 4437063"/>
                <a:gd name="connsiteY236" fmla="*/ 1773342 h 4810125"/>
                <a:gd name="connsiteX237" fmla="*/ 2976432 w 4437063"/>
                <a:gd name="connsiteY237" fmla="*/ 1784452 h 4810125"/>
                <a:gd name="connsiteX238" fmla="*/ 2927612 w 4437063"/>
                <a:gd name="connsiteY238" fmla="*/ 1801118 h 4810125"/>
                <a:gd name="connsiteX239" fmla="*/ 2898638 w 4437063"/>
                <a:gd name="connsiteY239" fmla="*/ 1813419 h 4810125"/>
                <a:gd name="connsiteX240" fmla="*/ 2884349 w 4437063"/>
                <a:gd name="connsiteY240" fmla="*/ 1820165 h 4810125"/>
                <a:gd name="connsiteX241" fmla="*/ 2856565 w 4437063"/>
                <a:gd name="connsiteY241" fmla="*/ 1837625 h 4810125"/>
                <a:gd name="connsiteX242" fmla="*/ 2830766 w 4437063"/>
                <a:gd name="connsiteY242" fmla="*/ 1858656 h 4810125"/>
                <a:gd name="connsiteX243" fmla="*/ 2806554 w 4437063"/>
                <a:gd name="connsiteY243" fmla="*/ 1884051 h 4810125"/>
                <a:gd name="connsiteX244" fmla="*/ 2773214 w 4437063"/>
                <a:gd name="connsiteY244" fmla="*/ 1926113 h 4810125"/>
                <a:gd name="connsiteX245" fmla="*/ 2732729 w 4437063"/>
                <a:gd name="connsiteY245" fmla="*/ 1991984 h 4810125"/>
                <a:gd name="connsiteX246" fmla="*/ 2678749 w 4437063"/>
                <a:gd name="connsiteY246" fmla="*/ 2099916 h 4810125"/>
                <a:gd name="connsiteX247" fmla="*/ 2628738 w 4437063"/>
                <a:gd name="connsiteY247" fmla="*/ 2210229 h 4810125"/>
                <a:gd name="connsiteX248" fmla="*/ 2596192 w 4437063"/>
                <a:gd name="connsiteY248" fmla="*/ 2278480 h 4810125"/>
                <a:gd name="connsiteX249" fmla="*/ 2579522 w 4437063"/>
                <a:gd name="connsiteY249" fmla="*/ 2309828 h 4810125"/>
                <a:gd name="connsiteX250" fmla="*/ 2532686 w 4437063"/>
                <a:gd name="connsiteY250" fmla="*/ 2393158 h 4810125"/>
                <a:gd name="connsiteX251" fmla="*/ 2461639 w 4437063"/>
                <a:gd name="connsiteY251" fmla="*/ 2515772 h 4810125"/>
                <a:gd name="connsiteX252" fmla="*/ 2401706 w 4437063"/>
                <a:gd name="connsiteY252" fmla="*/ 2610213 h 4810125"/>
                <a:gd name="connsiteX253" fmla="*/ 2335025 w 4437063"/>
                <a:gd name="connsiteY253" fmla="*/ 2709019 h 4810125"/>
                <a:gd name="connsiteX254" fmla="*/ 2291364 w 4437063"/>
                <a:gd name="connsiteY254" fmla="*/ 2771318 h 4810125"/>
                <a:gd name="connsiteX255" fmla="*/ 2312004 w 4437063"/>
                <a:gd name="connsiteY255" fmla="*/ 2766953 h 4810125"/>
                <a:gd name="connsiteX256" fmla="*/ 2447747 w 4437063"/>
                <a:gd name="connsiteY256" fmla="*/ 2726082 h 4810125"/>
                <a:gd name="connsiteX257" fmla="*/ 2540227 w 4437063"/>
                <a:gd name="connsiteY257" fmla="*/ 2690369 h 4810125"/>
                <a:gd name="connsiteX258" fmla="*/ 2607305 w 4437063"/>
                <a:gd name="connsiteY258" fmla="*/ 2660608 h 4810125"/>
                <a:gd name="connsiteX259" fmla="*/ 2641440 w 4437063"/>
                <a:gd name="connsiteY259" fmla="*/ 2643545 h 4810125"/>
                <a:gd name="connsiteX260" fmla="*/ 2681131 w 4437063"/>
                <a:gd name="connsiteY260" fmla="*/ 2624101 h 4810125"/>
                <a:gd name="connsiteX261" fmla="*/ 2752178 w 4437063"/>
                <a:gd name="connsiteY261" fmla="*/ 2591563 h 4810125"/>
                <a:gd name="connsiteX262" fmla="*/ 2842673 w 4437063"/>
                <a:gd name="connsiteY262" fmla="*/ 2554263 h 4810125"/>
                <a:gd name="connsiteX263" fmla="*/ 2941107 w 4437063"/>
                <a:gd name="connsiteY263" fmla="*/ 2516566 h 4810125"/>
                <a:gd name="connsiteX264" fmla="*/ 3006201 w 4437063"/>
                <a:gd name="connsiteY264" fmla="*/ 2487996 h 4810125"/>
                <a:gd name="connsiteX265" fmla="*/ 3049067 w 4437063"/>
                <a:gd name="connsiteY265" fmla="*/ 2465377 h 4810125"/>
                <a:gd name="connsiteX266" fmla="*/ 3070500 w 4437063"/>
                <a:gd name="connsiteY266" fmla="*/ 2451886 h 4810125"/>
                <a:gd name="connsiteX267" fmla="*/ 3096696 w 4437063"/>
                <a:gd name="connsiteY267" fmla="*/ 2435220 h 4810125"/>
                <a:gd name="connsiteX268" fmla="*/ 3139563 w 4437063"/>
                <a:gd name="connsiteY268" fmla="*/ 2403872 h 4810125"/>
                <a:gd name="connsiteX269" fmla="*/ 3173697 w 4437063"/>
                <a:gd name="connsiteY269" fmla="*/ 2374905 h 4810125"/>
                <a:gd name="connsiteX270" fmla="*/ 3199893 w 4437063"/>
                <a:gd name="connsiteY270" fmla="*/ 2347922 h 4810125"/>
                <a:gd name="connsiteX271" fmla="*/ 3231249 w 4437063"/>
                <a:gd name="connsiteY271" fmla="*/ 2309431 h 4810125"/>
                <a:gd name="connsiteX272" fmla="*/ 3266574 w 4437063"/>
                <a:gd name="connsiteY272" fmla="*/ 2263005 h 4810125"/>
                <a:gd name="connsiteX273" fmla="*/ 3287213 w 4437063"/>
                <a:gd name="connsiteY273" fmla="*/ 2241180 h 4810125"/>
                <a:gd name="connsiteX274" fmla="*/ 3298724 w 4437063"/>
                <a:gd name="connsiteY274" fmla="*/ 2229673 h 4810125"/>
                <a:gd name="connsiteX275" fmla="*/ 3324920 w 4437063"/>
                <a:gd name="connsiteY275" fmla="*/ 2207054 h 4810125"/>
                <a:gd name="connsiteX276" fmla="*/ 3356276 w 4437063"/>
                <a:gd name="connsiteY276" fmla="*/ 2184833 h 4810125"/>
                <a:gd name="connsiteX277" fmla="*/ 3391998 w 4437063"/>
                <a:gd name="connsiteY277" fmla="*/ 2163802 h 4810125"/>
                <a:gd name="connsiteX278" fmla="*/ 3433276 w 4437063"/>
                <a:gd name="connsiteY278" fmla="*/ 2144755 h 4810125"/>
                <a:gd name="connsiteX279" fmla="*/ 3481303 w 4437063"/>
                <a:gd name="connsiteY279" fmla="*/ 2128883 h 4810125"/>
                <a:gd name="connsiteX280" fmla="*/ 3534489 w 4437063"/>
                <a:gd name="connsiteY280" fmla="*/ 2116582 h 4810125"/>
                <a:gd name="connsiteX281" fmla="*/ 3594819 w 4437063"/>
                <a:gd name="connsiteY281" fmla="*/ 2108249 h 4810125"/>
                <a:gd name="connsiteX282" fmla="*/ 3627763 w 4437063"/>
                <a:gd name="connsiteY282" fmla="*/ 2106662 h 4810125"/>
                <a:gd name="connsiteX283" fmla="*/ 3658722 w 4437063"/>
                <a:gd name="connsiteY283" fmla="*/ 2105868 h 4810125"/>
                <a:gd name="connsiteX284" fmla="*/ 3713098 w 4437063"/>
                <a:gd name="connsiteY284" fmla="*/ 2107852 h 4810125"/>
                <a:gd name="connsiteX285" fmla="*/ 3757949 w 4437063"/>
                <a:gd name="connsiteY285" fmla="*/ 2113011 h 4810125"/>
                <a:gd name="connsiteX286" fmla="*/ 3794068 w 4437063"/>
                <a:gd name="connsiteY286" fmla="*/ 2120550 h 4810125"/>
                <a:gd name="connsiteX287" fmla="*/ 3834156 w 4437063"/>
                <a:gd name="connsiteY287" fmla="*/ 2132851 h 4810125"/>
                <a:gd name="connsiteX288" fmla="*/ 3859955 w 4437063"/>
                <a:gd name="connsiteY288" fmla="*/ 2145946 h 4810125"/>
                <a:gd name="connsiteX289" fmla="*/ 3861940 w 4437063"/>
                <a:gd name="connsiteY289" fmla="*/ 2147533 h 4810125"/>
                <a:gd name="connsiteX290" fmla="*/ 3853208 w 4437063"/>
                <a:gd name="connsiteY290" fmla="*/ 2146343 h 4810125"/>
                <a:gd name="connsiteX291" fmla="*/ 3765490 w 4437063"/>
                <a:gd name="connsiteY291" fmla="*/ 2141184 h 4810125"/>
                <a:gd name="connsiteX292" fmla="*/ 3667454 w 4437063"/>
                <a:gd name="connsiteY292" fmla="*/ 2141184 h 4810125"/>
                <a:gd name="connsiteX293" fmla="*/ 3597597 w 4437063"/>
                <a:gd name="connsiteY293" fmla="*/ 2145946 h 4810125"/>
                <a:gd name="connsiteX294" fmla="*/ 3528932 w 4437063"/>
                <a:gd name="connsiteY294" fmla="*/ 2156263 h 4810125"/>
                <a:gd name="connsiteX295" fmla="*/ 3482096 w 4437063"/>
                <a:gd name="connsiteY295" fmla="*/ 2168564 h 4810125"/>
                <a:gd name="connsiteX296" fmla="*/ 3453916 w 4437063"/>
                <a:gd name="connsiteY296" fmla="*/ 2178881 h 4810125"/>
                <a:gd name="connsiteX297" fmla="*/ 3441215 w 4437063"/>
                <a:gd name="connsiteY297" fmla="*/ 2185627 h 4810125"/>
                <a:gd name="connsiteX298" fmla="*/ 3417003 w 4437063"/>
                <a:gd name="connsiteY298" fmla="*/ 2198325 h 4810125"/>
                <a:gd name="connsiteX299" fmla="*/ 3376121 w 4437063"/>
                <a:gd name="connsiteY299" fmla="*/ 2228482 h 4810125"/>
                <a:gd name="connsiteX300" fmla="*/ 3342781 w 4437063"/>
                <a:gd name="connsiteY300" fmla="*/ 2261417 h 4810125"/>
                <a:gd name="connsiteX301" fmla="*/ 3313806 w 4437063"/>
                <a:gd name="connsiteY301" fmla="*/ 2296337 h 4810125"/>
                <a:gd name="connsiteX302" fmla="*/ 3276894 w 4437063"/>
                <a:gd name="connsiteY302" fmla="*/ 2351096 h 4810125"/>
                <a:gd name="connsiteX303" fmla="*/ 3240775 w 4437063"/>
                <a:gd name="connsiteY303" fmla="*/ 2403872 h 4810125"/>
                <a:gd name="connsiteX304" fmla="*/ 3213785 w 4437063"/>
                <a:gd name="connsiteY304" fmla="*/ 2436807 h 4810125"/>
                <a:gd name="connsiteX305" fmla="*/ 3198702 w 4437063"/>
                <a:gd name="connsiteY305" fmla="*/ 2451886 h 4810125"/>
                <a:gd name="connsiteX306" fmla="*/ 3180047 w 4437063"/>
                <a:gd name="connsiteY306" fmla="*/ 2469346 h 4810125"/>
                <a:gd name="connsiteX307" fmla="*/ 3141150 w 4437063"/>
                <a:gd name="connsiteY307" fmla="*/ 2501090 h 4810125"/>
                <a:gd name="connsiteX308" fmla="*/ 3080026 w 4437063"/>
                <a:gd name="connsiteY308" fmla="*/ 2543946 h 4810125"/>
                <a:gd name="connsiteX309" fmla="*/ 2949839 w 4437063"/>
                <a:gd name="connsiteY309" fmla="*/ 2618943 h 4810125"/>
                <a:gd name="connsiteX310" fmla="*/ 2888932 w 4437063"/>
                <a:gd name="connsiteY310" fmla="*/ 2652474 h 4810125"/>
                <a:gd name="connsiteX311" fmla="*/ 2891235 w 4437063"/>
                <a:gd name="connsiteY311" fmla="*/ 2657078 h 4810125"/>
                <a:gd name="connsiteX312" fmla="*/ 2896791 w 4437063"/>
                <a:gd name="connsiteY312" fmla="*/ 2664619 h 4810125"/>
                <a:gd name="connsiteX313" fmla="*/ 2915047 w 4437063"/>
                <a:gd name="connsiteY313" fmla="*/ 2681685 h 4810125"/>
                <a:gd name="connsiteX314" fmla="*/ 2940447 w 4437063"/>
                <a:gd name="connsiteY314" fmla="*/ 2697957 h 4810125"/>
                <a:gd name="connsiteX315" fmla="*/ 2973388 w 4437063"/>
                <a:gd name="connsiteY315" fmla="*/ 2713435 h 4810125"/>
                <a:gd name="connsiteX316" fmla="*/ 2992438 w 4437063"/>
                <a:gd name="connsiteY316" fmla="*/ 2720182 h 4810125"/>
                <a:gd name="connsiteX317" fmla="*/ 3012678 w 4437063"/>
                <a:gd name="connsiteY317" fmla="*/ 2725738 h 4810125"/>
                <a:gd name="connsiteX318" fmla="*/ 3056731 w 4437063"/>
                <a:gd name="connsiteY318" fmla="*/ 2736057 h 4810125"/>
                <a:gd name="connsiteX319" fmla="*/ 3105150 w 4437063"/>
                <a:gd name="connsiteY319" fmla="*/ 2744391 h 4810125"/>
                <a:gd name="connsiteX320" fmla="*/ 3156347 w 4437063"/>
                <a:gd name="connsiteY320" fmla="*/ 2749550 h 4810125"/>
                <a:gd name="connsiteX321" fmla="*/ 3182938 w 4437063"/>
                <a:gd name="connsiteY321" fmla="*/ 2751535 h 4810125"/>
                <a:gd name="connsiteX322" fmla="*/ 3209528 w 4437063"/>
                <a:gd name="connsiteY322" fmla="*/ 2752725 h 4810125"/>
                <a:gd name="connsiteX323" fmla="*/ 3264694 w 4437063"/>
                <a:gd name="connsiteY323" fmla="*/ 2751535 h 4810125"/>
                <a:gd name="connsiteX324" fmla="*/ 3292872 w 4437063"/>
                <a:gd name="connsiteY324" fmla="*/ 2749154 h 4810125"/>
                <a:gd name="connsiteX325" fmla="*/ 3350022 w 4437063"/>
                <a:gd name="connsiteY325" fmla="*/ 2744788 h 4810125"/>
                <a:gd name="connsiteX326" fmla="*/ 3408363 w 4437063"/>
                <a:gd name="connsiteY326" fmla="*/ 2737644 h 4810125"/>
                <a:gd name="connsiteX327" fmla="*/ 3465910 w 4437063"/>
                <a:gd name="connsiteY327" fmla="*/ 2730897 h 4810125"/>
                <a:gd name="connsiteX328" fmla="*/ 3581003 w 4437063"/>
                <a:gd name="connsiteY328" fmla="*/ 2719388 h 4810125"/>
                <a:gd name="connsiteX329" fmla="*/ 3636566 w 4437063"/>
                <a:gd name="connsiteY329" fmla="*/ 2716610 h 4810125"/>
                <a:gd name="connsiteX330" fmla="*/ 3664347 w 4437063"/>
                <a:gd name="connsiteY330" fmla="*/ 2715419 h 4810125"/>
                <a:gd name="connsiteX331" fmla="*/ 3717528 w 4437063"/>
                <a:gd name="connsiteY331" fmla="*/ 2718594 h 4810125"/>
                <a:gd name="connsiteX332" fmla="*/ 3767931 w 4437063"/>
                <a:gd name="connsiteY332" fmla="*/ 2726928 h 4810125"/>
                <a:gd name="connsiteX333" fmla="*/ 3813572 w 4437063"/>
                <a:gd name="connsiteY333" fmla="*/ 2739628 h 4810125"/>
                <a:gd name="connsiteX334" fmla="*/ 3834210 w 4437063"/>
                <a:gd name="connsiteY334" fmla="*/ 2748360 h 4810125"/>
                <a:gd name="connsiteX335" fmla="*/ 3854053 w 4437063"/>
                <a:gd name="connsiteY335" fmla="*/ 2757885 h 4810125"/>
                <a:gd name="connsiteX336" fmla="*/ 3888581 w 4437063"/>
                <a:gd name="connsiteY336" fmla="*/ 2777729 h 4810125"/>
                <a:gd name="connsiteX337" fmla="*/ 3931047 w 4437063"/>
                <a:gd name="connsiteY337" fmla="*/ 2808685 h 4810125"/>
                <a:gd name="connsiteX338" fmla="*/ 3952081 w 4437063"/>
                <a:gd name="connsiteY338" fmla="*/ 2826147 h 4810125"/>
                <a:gd name="connsiteX339" fmla="*/ 3984228 w 4437063"/>
                <a:gd name="connsiteY339" fmla="*/ 2855516 h 4810125"/>
                <a:gd name="connsiteX340" fmla="*/ 3990975 w 4437063"/>
                <a:gd name="connsiteY340" fmla="*/ 2862263 h 4810125"/>
                <a:gd name="connsiteX341" fmla="*/ 3983831 w 4437063"/>
                <a:gd name="connsiteY341" fmla="*/ 2855913 h 4810125"/>
                <a:gd name="connsiteX342" fmla="*/ 3949700 w 4437063"/>
                <a:gd name="connsiteY342" fmla="*/ 2828132 h 4810125"/>
                <a:gd name="connsiteX343" fmla="*/ 3928269 w 4437063"/>
                <a:gd name="connsiteY343" fmla="*/ 2811860 h 4810125"/>
                <a:gd name="connsiteX344" fmla="*/ 3885010 w 4437063"/>
                <a:gd name="connsiteY344" fmla="*/ 2783682 h 4810125"/>
                <a:gd name="connsiteX345" fmla="*/ 3850085 w 4437063"/>
                <a:gd name="connsiteY345" fmla="*/ 2765425 h 4810125"/>
                <a:gd name="connsiteX346" fmla="*/ 3830638 w 4437063"/>
                <a:gd name="connsiteY346" fmla="*/ 2757885 h 4810125"/>
                <a:gd name="connsiteX347" fmla="*/ 3810000 w 4437063"/>
                <a:gd name="connsiteY347" fmla="*/ 2750741 h 4810125"/>
                <a:gd name="connsiteX348" fmla="*/ 3765153 w 4437063"/>
                <a:gd name="connsiteY348" fmla="*/ 2740422 h 4810125"/>
                <a:gd name="connsiteX349" fmla="*/ 3716338 w 4437063"/>
                <a:gd name="connsiteY349" fmla="*/ 2734469 h 4810125"/>
                <a:gd name="connsiteX350" fmla="*/ 3664347 w 4437063"/>
                <a:gd name="connsiteY350" fmla="*/ 2734469 h 4810125"/>
                <a:gd name="connsiteX351" fmla="*/ 3637756 w 4437063"/>
                <a:gd name="connsiteY351" fmla="*/ 2737247 h 4810125"/>
                <a:gd name="connsiteX352" fmla="*/ 3582988 w 4437063"/>
                <a:gd name="connsiteY352" fmla="*/ 2742407 h 4810125"/>
                <a:gd name="connsiteX353" fmla="*/ 3469878 w 4437063"/>
                <a:gd name="connsiteY353" fmla="*/ 2759869 h 4810125"/>
                <a:gd name="connsiteX354" fmla="*/ 3412331 w 4437063"/>
                <a:gd name="connsiteY354" fmla="*/ 2769791 h 4810125"/>
                <a:gd name="connsiteX355" fmla="*/ 3354785 w 4437063"/>
                <a:gd name="connsiteY355" fmla="*/ 2779316 h 4810125"/>
                <a:gd name="connsiteX356" fmla="*/ 3296444 w 4437063"/>
                <a:gd name="connsiteY356" fmla="*/ 2786460 h 4810125"/>
                <a:gd name="connsiteX357" fmla="*/ 3267869 w 4437063"/>
                <a:gd name="connsiteY357" fmla="*/ 2790825 h 4810125"/>
                <a:gd name="connsiteX358" fmla="*/ 3210322 w 4437063"/>
                <a:gd name="connsiteY358" fmla="*/ 2795191 h 4810125"/>
                <a:gd name="connsiteX359" fmla="*/ 3181747 w 4437063"/>
                <a:gd name="connsiteY359" fmla="*/ 2794794 h 4810125"/>
                <a:gd name="connsiteX360" fmla="*/ 3153966 w 4437063"/>
                <a:gd name="connsiteY360" fmla="*/ 2794794 h 4810125"/>
                <a:gd name="connsiteX361" fmla="*/ 3099991 w 4437063"/>
                <a:gd name="connsiteY361" fmla="*/ 2791619 h 4810125"/>
                <a:gd name="connsiteX362" fmla="*/ 3048794 w 4437063"/>
                <a:gd name="connsiteY362" fmla="*/ 2786063 h 4810125"/>
                <a:gd name="connsiteX363" fmla="*/ 3000375 w 4437063"/>
                <a:gd name="connsiteY363" fmla="*/ 2777332 h 4810125"/>
                <a:gd name="connsiteX364" fmla="*/ 2977753 w 4437063"/>
                <a:gd name="connsiteY364" fmla="*/ 2771775 h 4810125"/>
                <a:gd name="connsiteX365" fmla="*/ 2955528 w 4437063"/>
                <a:gd name="connsiteY365" fmla="*/ 2765425 h 4810125"/>
                <a:gd name="connsiteX366" fmla="*/ 2915047 w 4437063"/>
                <a:gd name="connsiteY366" fmla="*/ 2749154 h 4810125"/>
                <a:gd name="connsiteX367" fmla="*/ 2880122 w 4437063"/>
                <a:gd name="connsiteY367" fmla="*/ 2728913 h 4810125"/>
                <a:gd name="connsiteX368" fmla="*/ 2851547 w 4437063"/>
                <a:gd name="connsiteY368" fmla="*/ 2705497 h 4810125"/>
                <a:gd name="connsiteX369" fmla="*/ 2841228 w 4437063"/>
                <a:gd name="connsiteY369" fmla="*/ 2692003 h 4810125"/>
                <a:gd name="connsiteX370" fmla="*/ 2834672 w 4437063"/>
                <a:gd name="connsiteY370" fmla="*/ 2681871 h 4810125"/>
                <a:gd name="connsiteX371" fmla="*/ 2809730 w 4437063"/>
                <a:gd name="connsiteY371" fmla="*/ 2695130 h 4810125"/>
                <a:gd name="connsiteX372" fmla="*/ 2726378 w 4437063"/>
                <a:gd name="connsiteY372" fmla="*/ 2736399 h 4810125"/>
                <a:gd name="connsiteX373" fmla="*/ 2668826 w 4437063"/>
                <a:gd name="connsiteY373" fmla="*/ 2766953 h 4810125"/>
                <a:gd name="connsiteX374" fmla="*/ 2609687 w 4437063"/>
                <a:gd name="connsiteY374" fmla="*/ 2804253 h 4810125"/>
                <a:gd name="connsiteX375" fmla="*/ 2550150 w 4437063"/>
                <a:gd name="connsiteY375" fmla="*/ 2849092 h 4810125"/>
                <a:gd name="connsiteX376" fmla="*/ 2506490 w 4437063"/>
                <a:gd name="connsiteY376" fmla="*/ 2889567 h 4810125"/>
                <a:gd name="connsiteX377" fmla="*/ 2477516 w 4437063"/>
                <a:gd name="connsiteY377" fmla="*/ 2920518 h 4810125"/>
                <a:gd name="connsiteX378" fmla="*/ 2448541 w 4437063"/>
                <a:gd name="connsiteY378" fmla="*/ 2954247 h 4810125"/>
                <a:gd name="connsiteX379" fmla="*/ 2421551 w 4437063"/>
                <a:gd name="connsiteY379" fmla="*/ 2991944 h 4810125"/>
                <a:gd name="connsiteX380" fmla="*/ 2407659 w 4437063"/>
                <a:gd name="connsiteY380" fmla="*/ 3011784 h 4810125"/>
                <a:gd name="connsiteX381" fmla="*/ 2393767 w 4437063"/>
                <a:gd name="connsiteY381" fmla="*/ 3034006 h 4810125"/>
                <a:gd name="connsiteX382" fmla="*/ 2368762 w 4437063"/>
                <a:gd name="connsiteY382" fmla="*/ 3079242 h 4810125"/>
                <a:gd name="connsiteX383" fmla="*/ 2347726 w 4437063"/>
                <a:gd name="connsiteY383" fmla="*/ 3126066 h 4810125"/>
                <a:gd name="connsiteX384" fmla="*/ 2329865 w 4437063"/>
                <a:gd name="connsiteY384" fmla="*/ 3174079 h 4810125"/>
                <a:gd name="connsiteX385" fmla="*/ 2315576 w 4437063"/>
                <a:gd name="connsiteY385" fmla="*/ 3222887 h 4810125"/>
                <a:gd name="connsiteX386" fmla="*/ 2303669 w 4437063"/>
                <a:gd name="connsiteY386" fmla="*/ 3272885 h 4810125"/>
                <a:gd name="connsiteX387" fmla="*/ 2290571 w 4437063"/>
                <a:gd name="connsiteY387" fmla="*/ 3348676 h 4810125"/>
                <a:gd name="connsiteX388" fmla="*/ 2281839 w 4437063"/>
                <a:gd name="connsiteY388" fmla="*/ 3452243 h 4810125"/>
                <a:gd name="connsiteX389" fmla="*/ 2279457 w 4437063"/>
                <a:gd name="connsiteY389" fmla="*/ 3557794 h 4810125"/>
                <a:gd name="connsiteX390" fmla="*/ 2284220 w 4437063"/>
                <a:gd name="connsiteY390" fmla="*/ 3716915 h 4810125"/>
                <a:gd name="connsiteX391" fmla="*/ 2289777 w 4437063"/>
                <a:gd name="connsiteY391" fmla="*/ 3822466 h 4810125"/>
                <a:gd name="connsiteX392" fmla="*/ 2293349 w 4437063"/>
                <a:gd name="connsiteY392" fmla="*/ 3878416 h 4810125"/>
                <a:gd name="connsiteX393" fmla="*/ 2307241 w 4437063"/>
                <a:gd name="connsiteY393" fmla="*/ 4016903 h 4810125"/>
                <a:gd name="connsiteX394" fmla="*/ 2337406 w 4437063"/>
                <a:gd name="connsiteY394" fmla="*/ 4258163 h 4810125"/>
                <a:gd name="connsiteX395" fmla="*/ 2407659 w 4437063"/>
                <a:gd name="connsiteY395" fmla="*/ 4721637 h 4810125"/>
                <a:gd name="connsiteX396" fmla="*/ 2422345 w 4437063"/>
                <a:gd name="connsiteY396" fmla="*/ 4810125 h 4810125"/>
                <a:gd name="connsiteX397" fmla="*/ 1739262 w 4437063"/>
                <a:gd name="connsiteY397" fmla="*/ 4810125 h 4810125"/>
                <a:gd name="connsiteX398" fmla="*/ 1857144 w 4437063"/>
                <a:gd name="connsiteY398" fmla="*/ 4274432 h 4810125"/>
                <a:gd name="connsiteX399" fmla="*/ 1866273 w 4437063"/>
                <a:gd name="connsiteY399" fmla="*/ 4218085 h 4810125"/>
                <a:gd name="connsiteX400" fmla="*/ 1908346 w 4437063"/>
                <a:gd name="connsiteY400" fmla="*/ 3914129 h 4810125"/>
                <a:gd name="connsiteX401" fmla="*/ 1926604 w 4437063"/>
                <a:gd name="connsiteY401" fmla="*/ 3748263 h 4810125"/>
                <a:gd name="connsiteX402" fmla="*/ 1934145 w 4437063"/>
                <a:gd name="connsiteY402" fmla="*/ 3649060 h 4810125"/>
                <a:gd name="connsiteX403" fmla="*/ 1935733 w 4437063"/>
                <a:gd name="connsiteY403" fmla="*/ 3606602 h 4810125"/>
                <a:gd name="connsiteX404" fmla="*/ 1936923 w 4437063"/>
                <a:gd name="connsiteY404" fmla="*/ 3565730 h 4810125"/>
                <a:gd name="connsiteX405" fmla="*/ 1933351 w 4437063"/>
                <a:gd name="connsiteY405" fmla="*/ 3491924 h 4810125"/>
                <a:gd name="connsiteX406" fmla="*/ 1923825 w 4437063"/>
                <a:gd name="connsiteY406" fmla="*/ 3424863 h 4810125"/>
                <a:gd name="connsiteX407" fmla="*/ 1909933 w 4437063"/>
                <a:gd name="connsiteY407" fmla="*/ 3365342 h 4810125"/>
                <a:gd name="connsiteX408" fmla="*/ 1891675 w 4437063"/>
                <a:gd name="connsiteY408" fmla="*/ 3312169 h 4810125"/>
                <a:gd name="connsiteX409" fmla="*/ 1869448 w 4437063"/>
                <a:gd name="connsiteY409" fmla="*/ 3264552 h 4810125"/>
                <a:gd name="connsiteX410" fmla="*/ 1843252 w 4437063"/>
                <a:gd name="connsiteY410" fmla="*/ 3222490 h 4810125"/>
                <a:gd name="connsiteX411" fmla="*/ 1814278 w 4437063"/>
                <a:gd name="connsiteY411" fmla="*/ 3184397 h 4810125"/>
                <a:gd name="connsiteX412" fmla="*/ 1782525 w 4437063"/>
                <a:gd name="connsiteY412" fmla="*/ 3149080 h 4810125"/>
                <a:gd name="connsiteX413" fmla="*/ 1749185 w 4437063"/>
                <a:gd name="connsiteY413" fmla="*/ 3117733 h 4810125"/>
                <a:gd name="connsiteX414" fmla="*/ 1695602 w 4437063"/>
                <a:gd name="connsiteY414" fmla="*/ 3074877 h 4810125"/>
                <a:gd name="connsiteX415" fmla="*/ 1621776 w 4437063"/>
                <a:gd name="connsiteY415" fmla="*/ 3021705 h 4810125"/>
                <a:gd name="connsiteX416" fmla="*/ 1548348 w 4437063"/>
                <a:gd name="connsiteY416" fmla="*/ 2968929 h 4810125"/>
                <a:gd name="connsiteX417" fmla="*/ 1513420 w 4437063"/>
                <a:gd name="connsiteY417" fmla="*/ 2940359 h 4810125"/>
                <a:gd name="connsiteX418" fmla="*/ 1448723 w 4437063"/>
                <a:gd name="connsiteY418" fmla="*/ 2884409 h 4810125"/>
                <a:gd name="connsiteX419" fmla="*/ 1346320 w 4437063"/>
                <a:gd name="connsiteY419" fmla="*/ 2793936 h 4810125"/>
                <a:gd name="connsiteX420" fmla="*/ 1275273 w 4437063"/>
                <a:gd name="connsiteY420" fmla="*/ 2733224 h 4810125"/>
                <a:gd name="connsiteX421" fmla="*/ 1200654 w 4437063"/>
                <a:gd name="connsiteY421" fmla="*/ 2674496 h 4810125"/>
                <a:gd name="connsiteX422" fmla="*/ 1123654 w 4437063"/>
                <a:gd name="connsiteY422" fmla="*/ 2620927 h 4810125"/>
                <a:gd name="connsiteX423" fmla="*/ 1062926 w 4437063"/>
                <a:gd name="connsiteY423" fmla="*/ 2585611 h 4810125"/>
                <a:gd name="connsiteX424" fmla="*/ 1021648 w 4437063"/>
                <a:gd name="connsiteY424" fmla="*/ 2563786 h 4810125"/>
                <a:gd name="connsiteX425" fmla="*/ 979575 w 4437063"/>
                <a:gd name="connsiteY425" fmla="*/ 2545533 h 4810125"/>
                <a:gd name="connsiteX426" fmla="*/ 935518 w 4437063"/>
                <a:gd name="connsiteY426" fmla="*/ 2529661 h 4810125"/>
                <a:gd name="connsiteX427" fmla="*/ 914085 w 4437063"/>
                <a:gd name="connsiteY427" fmla="*/ 2522915 h 4810125"/>
                <a:gd name="connsiteX428" fmla="*/ 871218 w 4437063"/>
                <a:gd name="connsiteY428" fmla="*/ 2511011 h 4810125"/>
                <a:gd name="connsiteX429" fmla="*/ 797790 w 4437063"/>
                <a:gd name="connsiteY429" fmla="*/ 2495932 h 4810125"/>
                <a:gd name="connsiteX430" fmla="*/ 735475 w 4437063"/>
                <a:gd name="connsiteY430" fmla="*/ 2489583 h 4810125"/>
                <a:gd name="connsiteX431" fmla="*/ 679908 w 4437063"/>
                <a:gd name="connsiteY431" fmla="*/ 2487996 h 4810125"/>
                <a:gd name="connsiteX432" fmla="*/ 601716 w 4437063"/>
                <a:gd name="connsiteY432" fmla="*/ 2488789 h 4810125"/>
                <a:gd name="connsiteX433" fmla="*/ 514793 w 4437063"/>
                <a:gd name="connsiteY433" fmla="*/ 2484821 h 4810125"/>
                <a:gd name="connsiteX434" fmla="*/ 446127 w 4437063"/>
                <a:gd name="connsiteY434" fmla="*/ 2474504 h 4810125"/>
                <a:gd name="connsiteX435" fmla="*/ 406436 w 4437063"/>
                <a:gd name="connsiteY435" fmla="*/ 2465377 h 4810125"/>
                <a:gd name="connsiteX436" fmla="*/ 369920 w 4437063"/>
                <a:gd name="connsiteY436" fmla="*/ 2455854 h 4810125"/>
                <a:gd name="connsiteX437" fmla="*/ 306415 w 4437063"/>
                <a:gd name="connsiteY437" fmla="*/ 2436410 h 4810125"/>
                <a:gd name="connsiteX438" fmla="*/ 252832 w 4437063"/>
                <a:gd name="connsiteY438" fmla="*/ 2414983 h 4810125"/>
                <a:gd name="connsiteX439" fmla="*/ 207584 w 4437063"/>
                <a:gd name="connsiteY439" fmla="*/ 2390777 h 4810125"/>
                <a:gd name="connsiteX440" fmla="*/ 170274 w 4437063"/>
                <a:gd name="connsiteY440" fmla="*/ 2364588 h 4810125"/>
                <a:gd name="connsiteX441" fmla="*/ 138125 w 4437063"/>
                <a:gd name="connsiteY441" fmla="*/ 2335224 h 4810125"/>
                <a:gd name="connsiteX442" fmla="*/ 111135 w 4437063"/>
                <a:gd name="connsiteY442" fmla="*/ 2303082 h 4810125"/>
                <a:gd name="connsiteX443" fmla="*/ 86923 w 4437063"/>
                <a:gd name="connsiteY443" fmla="*/ 2268163 h 4810125"/>
                <a:gd name="connsiteX444" fmla="*/ 75413 w 4437063"/>
                <a:gd name="connsiteY444" fmla="*/ 2249116 h 4810125"/>
                <a:gd name="connsiteX445" fmla="*/ 66681 w 4437063"/>
                <a:gd name="connsiteY445" fmla="*/ 2233244 h 4810125"/>
                <a:gd name="connsiteX446" fmla="*/ 53980 w 4437063"/>
                <a:gd name="connsiteY446" fmla="*/ 2201896 h 4810125"/>
                <a:gd name="connsiteX447" fmla="*/ 46835 w 4437063"/>
                <a:gd name="connsiteY447" fmla="*/ 2171738 h 4810125"/>
                <a:gd name="connsiteX448" fmla="*/ 43660 w 4437063"/>
                <a:gd name="connsiteY448" fmla="*/ 2143962 h 4810125"/>
                <a:gd name="connsiteX449" fmla="*/ 44057 w 4437063"/>
                <a:gd name="connsiteY449" fmla="*/ 2108646 h 4810125"/>
                <a:gd name="connsiteX450" fmla="*/ 48423 w 4437063"/>
                <a:gd name="connsiteY450" fmla="*/ 2080472 h 4810125"/>
                <a:gd name="connsiteX451" fmla="*/ 49217 w 4437063"/>
                <a:gd name="connsiteY451" fmla="*/ 2077298 h 4810125"/>
                <a:gd name="connsiteX452" fmla="*/ 50408 w 4437063"/>
                <a:gd name="connsiteY452" fmla="*/ 2091186 h 4810125"/>
                <a:gd name="connsiteX453" fmla="*/ 65093 w 4437063"/>
                <a:gd name="connsiteY453" fmla="*/ 2153088 h 4810125"/>
                <a:gd name="connsiteX454" fmla="*/ 75016 w 4437063"/>
                <a:gd name="connsiteY454" fmla="*/ 2180865 h 4810125"/>
                <a:gd name="connsiteX455" fmla="*/ 87717 w 4437063"/>
                <a:gd name="connsiteY455" fmla="*/ 2208642 h 4810125"/>
                <a:gd name="connsiteX456" fmla="*/ 104784 w 4437063"/>
                <a:gd name="connsiteY456" fmla="*/ 2234434 h 4810125"/>
                <a:gd name="connsiteX457" fmla="*/ 114707 w 4437063"/>
                <a:gd name="connsiteY457" fmla="*/ 2245545 h 4810125"/>
                <a:gd name="connsiteX458" fmla="*/ 124233 w 4437063"/>
                <a:gd name="connsiteY458" fmla="*/ 2255862 h 4810125"/>
                <a:gd name="connsiteX459" fmla="*/ 151620 w 4437063"/>
                <a:gd name="connsiteY459" fmla="*/ 2278877 h 4810125"/>
                <a:gd name="connsiteX460" fmla="*/ 186548 w 4437063"/>
                <a:gd name="connsiteY460" fmla="*/ 2304273 h 4810125"/>
                <a:gd name="connsiteX461" fmla="*/ 229811 w 4437063"/>
                <a:gd name="connsiteY461" fmla="*/ 2329272 h 4810125"/>
                <a:gd name="connsiteX462" fmla="*/ 280616 w 4437063"/>
                <a:gd name="connsiteY462" fmla="*/ 2354271 h 4810125"/>
                <a:gd name="connsiteX463" fmla="*/ 339358 w 4437063"/>
                <a:gd name="connsiteY463" fmla="*/ 2375698 h 4810125"/>
                <a:gd name="connsiteX464" fmla="*/ 405245 w 4437063"/>
                <a:gd name="connsiteY464" fmla="*/ 2393555 h 4810125"/>
                <a:gd name="connsiteX465" fmla="*/ 478277 w 4437063"/>
                <a:gd name="connsiteY465" fmla="*/ 2406253 h 4810125"/>
                <a:gd name="connsiteX466" fmla="*/ 517571 w 4437063"/>
                <a:gd name="connsiteY466" fmla="*/ 2409824 h 4810125"/>
                <a:gd name="connsiteX467" fmla="*/ 553293 w 4437063"/>
                <a:gd name="connsiteY467" fmla="*/ 2411411 h 4810125"/>
                <a:gd name="connsiteX468" fmla="*/ 658077 w 4437063"/>
                <a:gd name="connsiteY468" fmla="*/ 2410618 h 4810125"/>
                <a:gd name="connsiteX469" fmla="*/ 789058 w 4437063"/>
                <a:gd name="connsiteY469" fmla="*/ 2412205 h 4810125"/>
                <a:gd name="connsiteX470" fmla="*/ 895430 w 4437063"/>
                <a:gd name="connsiteY470" fmla="*/ 2420538 h 4810125"/>
                <a:gd name="connsiteX471" fmla="*/ 967271 w 4437063"/>
                <a:gd name="connsiteY471" fmla="*/ 2430061 h 4810125"/>
                <a:gd name="connsiteX472" fmla="*/ 1002596 w 4437063"/>
                <a:gd name="connsiteY472" fmla="*/ 2437601 h 4810125"/>
                <a:gd name="connsiteX473" fmla="*/ 1037524 w 4437063"/>
                <a:gd name="connsiteY473" fmla="*/ 2445537 h 4810125"/>
                <a:gd name="connsiteX474" fmla="*/ 1109762 w 4437063"/>
                <a:gd name="connsiteY474" fmla="*/ 2470536 h 4810125"/>
                <a:gd name="connsiteX475" fmla="*/ 1183190 w 4437063"/>
                <a:gd name="connsiteY475" fmla="*/ 2503471 h 4810125"/>
                <a:gd name="connsiteX476" fmla="*/ 1257809 w 4437063"/>
                <a:gd name="connsiteY476" fmla="*/ 2544343 h 4810125"/>
                <a:gd name="connsiteX477" fmla="*/ 1332825 w 4437063"/>
                <a:gd name="connsiteY477" fmla="*/ 2591563 h 4810125"/>
                <a:gd name="connsiteX478" fmla="*/ 1407842 w 4437063"/>
                <a:gd name="connsiteY478" fmla="*/ 2643545 h 4810125"/>
                <a:gd name="connsiteX479" fmla="*/ 1482461 w 4437063"/>
                <a:gd name="connsiteY479" fmla="*/ 2700289 h 4810125"/>
                <a:gd name="connsiteX480" fmla="*/ 1555492 w 4437063"/>
                <a:gd name="connsiteY480" fmla="*/ 2759414 h 4810125"/>
                <a:gd name="connsiteX481" fmla="*/ 1592008 w 4437063"/>
                <a:gd name="connsiteY481" fmla="*/ 2789571 h 4810125"/>
                <a:gd name="connsiteX482" fmla="*/ 1626936 w 4437063"/>
                <a:gd name="connsiteY482" fmla="*/ 2818935 h 4810125"/>
                <a:gd name="connsiteX483" fmla="*/ 1687267 w 4437063"/>
                <a:gd name="connsiteY483" fmla="*/ 2866552 h 4810125"/>
                <a:gd name="connsiteX484" fmla="*/ 1758710 w 4437063"/>
                <a:gd name="connsiteY484" fmla="*/ 2917344 h 4810125"/>
                <a:gd name="connsiteX485" fmla="*/ 1818644 w 4437063"/>
                <a:gd name="connsiteY485" fmla="*/ 2951866 h 4810125"/>
                <a:gd name="connsiteX486" fmla="*/ 1845237 w 4437063"/>
                <a:gd name="connsiteY486" fmla="*/ 2962580 h 4810125"/>
                <a:gd name="connsiteX487" fmla="*/ 1847221 w 4437063"/>
                <a:gd name="connsiteY487" fmla="*/ 2962977 h 4810125"/>
                <a:gd name="connsiteX488" fmla="*/ 1789669 w 4437063"/>
                <a:gd name="connsiteY488" fmla="*/ 2876869 h 4810125"/>
                <a:gd name="connsiteX489" fmla="*/ 1692426 w 4437063"/>
                <a:gd name="connsiteY489" fmla="*/ 2740367 h 4810125"/>
                <a:gd name="connsiteX490" fmla="*/ 1612647 w 4437063"/>
                <a:gd name="connsiteY490" fmla="*/ 2639974 h 4810125"/>
                <a:gd name="connsiteX491" fmla="*/ 1547951 w 4437063"/>
                <a:gd name="connsiteY491" fmla="*/ 2568548 h 4810125"/>
                <a:gd name="connsiteX492" fmla="*/ 1494368 w 4437063"/>
                <a:gd name="connsiteY492" fmla="*/ 2518550 h 4810125"/>
                <a:gd name="connsiteX493" fmla="*/ 1448723 w 4437063"/>
                <a:gd name="connsiteY493" fmla="*/ 2483234 h 4810125"/>
                <a:gd name="connsiteX494" fmla="*/ 1407445 w 4437063"/>
                <a:gd name="connsiteY494" fmla="*/ 2454267 h 4810125"/>
                <a:gd name="connsiteX495" fmla="*/ 1367357 w 4437063"/>
                <a:gd name="connsiteY495" fmla="*/ 2425300 h 4810125"/>
                <a:gd name="connsiteX496" fmla="*/ 1346320 w 4437063"/>
                <a:gd name="connsiteY496" fmla="*/ 2408237 h 4810125"/>
                <a:gd name="connsiteX497" fmla="*/ 1326078 w 4437063"/>
                <a:gd name="connsiteY497" fmla="*/ 2391571 h 4810125"/>
                <a:gd name="connsiteX498" fmla="*/ 1260191 w 4437063"/>
                <a:gd name="connsiteY498" fmla="*/ 2349509 h 4810125"/>
                <a:gd name="connsiteX499" fmla="*/ 1169695 w 4437063"/>
                <a:gd name="connsiteY499" fmla="*/ 2299511 h 4810125"/>
                <a:gd name="connsiteX500" fmla="*/ 1059751 w 4437063"/>
                <a:gd name="connsiteY500" fmla="*/ 2247529 h 4810125"/>
                <a:gd name="connsiteX501" fmla="*/ 936312 w 4437063"/>
                <a:gd name="connsiteY501" fmla="*/ 2197134 h 4810125"/>
                <a:gd name="connsiteX502" fmla="*/ 837481 w 4437063"/>
                <a:gd name="connsiteY502" fmla="*/ 2164199 h 4810125"/>
                <a:gd name="connsiteX503" fmla="*/ 770403 w 4437063"/>
                <a:gd name="connsiteY503" fmla="*/ 2145152 h 4810125"/>
                <a:gd name="connsiteX504" fmla="*/ 703325 w 4437063"/>
                <a:gd name="connsiteY504" fmla="*/ 2129280 h 4810125"/>
                <a:gd name="connsiteX505" fmla="*/ 636644 w 4437063"/>
                <a:gd name="connsiteY505" fmla="*/ 2117375 h 4810125"/>
                <a:gd name="connsiteX506" fmla="*/ 570757 w 4437063"/>
                <a:gd name="connsiteY506" fmla="*/ 2109836 h 4810125"/>
                <a:gd name="connsiteX507" fmla="*/ 507648 w 4437063"/>
                <a:gd name="connsiteY507" fmla="*/ 2107455 h 4810125"/>
                <a:gd name="connsiteX508" fmla="*/ 476689 w 4437063"/>
                <a:gd name="connsiteY508" fmla="*/ 2108249 h 4810125"/>
                <a:gd name="connsiteX509" fmla="*/ 401673 w 4437063"/>
                <a:gd name="connsiteY509" fmla="*/ 2111820 h 4810125"/>
                <a:gd name="connsiteX510" fmla="*/ 315147 w 4437063"/>
                <a:gd name="connsiteY510" fmla="*/ 2111027 h 4810125"/>
                <a:gd name="connsiteX511" fmla="*/ 268311 w 4437063"/>
                <a:gd name="connsiteY511" fmla="*/ 2105074 h 4810125"/>
                <a:gd name="connsiteX512" fmla="*/ 227826 w 4437063"/>
                <a:gd name="connsiteY512" fmla="*/ 2093964 h 4810125"/>
                <a:gd name="connsiteX513" fmla="*/ 192501 w 4437063"/>
                <a:gd name="connsiteY513" fmla="*/ 2075710 h 4810125"/>
                <a:gd name="connsiteX514" fmla="*/ 158367 w 4437063"/>
                <a:gd name="connsiteY514" fmla="*/ 2049521 h 4810125"/>
                <a:gd name="connsiteX515" fmla="*/ 125423 w 4437063"/>
                <a:gd name="connsiteY515" fmla="*/ 2013808 h 4810125"/>
                <a:gd name="connsiteX516" fmla="*/ 107959 w 4437063"/>
                <a:gd name="connsiteY516" fmla="*/ 1991587 h 4810125"/>
                <a:gd name="connsiteX517" fmla="*/ 77794 w 4437063"/>
                <a:gd name="connsiteY517" fmla="*/ 1949922 h 4810125"/>
                <a:gd name="connsiteX518" fmla="*/ 35325 w 4437063"/>
                <a:gd name="connsiteY518" fmla="*/ 1884051 h 4810125"/>
                <a:gd name="connsiteX519" fmla="*/ 3175 w 4437063"/>
                <a:gd name="connsiteY519" fmla="*/ 1822149 h 4810125"/>
                <a:gd name="connsiteX520" fmla="*/ 0 w 4437063"/>
                <a:gd name="connsiteY520" fmla="*/ 1814610 h 4810125"/>
                <a:gd name="connsiteX521" fmla="*/ 11907 w 4437063"/>
                <a:gd name="connsiteY521" fmla="*/ 1832069 h 4810125"/>
                <a:gd name="connsiteX522" fmla="*/ 82160 w 4437063"/>
                <a:gd name="connsiteY522" fmla="*/ 1926113 h 4810125"/>
                <a:gd name="connsiteX523" fmla="*/ 127408 w 4437063"/>
                <a:gd name="connsiteY523" fmla="*/ 1976111 h 4810125"/>
                <a:gd name="connsiteX524" fmla="*/ 158367 w 4437063"/>
                <a:gd name="connsiteY524" fmla="*/ 2005475 h 4810125"/>
                <a:gd name="connsiteX525" fmla="*/ 173847 w 4437063"/>
                <a:gd name="connsiteY525" fmla="*/ 2017776 h 4810125"/>
                <a:gd name="connsiteX526" fmla="*/ 188135 w 4437063"/>
                <a:gd name="connsiteY526" fmla="*/ 2028093 h 4810125"/>
                <a:gd name="connsiteX527" fmla="*/ 217904 w 4437063"/>
                <a:gd name="connsiteY527" fmla="*/ 2041982 h 4810125"/>
                <a:gd name="connsiteX528" fmla="*/ 248069 w 4437063"/>
                <a:gd name="connsiteY528" fmla="*/ 2049521 h 4810125"/>
                <a:gd name="connsiteX529" fmla="*/ 278234 w 4437063"/>
                <a:gd name="connsiteY529" fmla="*/ 2051902 h 4810125"/>
                <a:gd name="connsiteX530" fmla="*/ 323879 w 4437063"/>
                <a:gd name="connsiteY530" fmla="*/ 2047537 h 4810125"/>
                <a:gd name="connsiteX531" fmla="*/ 388972 w 4437063"/>
                <a:gd name="connsiteY531" fmla="*/ 2035633 h 4810125"/>
                <a:gd name="connsiteX532" fmla="*/ 422709 w 4437063"/>
                <a:gd name="connsiteY532" fmla="*/ 2030474 h 4810125"/>
                <a:gd name="connsiteX533" fmla="*/ 461210 w 4437063"/>
                <a:gd name="connsiteY533" fmla="*/ 2026109 h 4810125"/>
                <a:gd name="connsiteX534" fmla="*/ 538607 w 4437063"/>
                <a:gd name="connsiteY534" fmla="*/ 2021348 h 4810125"/>
                <a:gd name="connsiteX535" fmla="*/ 613623 w 4437063"/>
                <a:gd name="connsiteY535" fmla="*/ 2021744 h 4810125"/>
                <a:gd name="connsiteX536" fmla="*/ 687846 w 4437063"/>
                <a:gd name="connsiteY536" fmla="*/ 2026903 h 4810125"/>
                <a:gd name="connsiteX537" fmla="*/ 759290 w 4437063"/>
                <a:gd name="connsiteY537" fmla="*/ 2036426 h 4810125"/>
                <a:gd name="connsiteX538" fmla="*/ 829146 w 4437063"/>
                <a:gd name="connsiteY538" fmla="*/ 2048727 h 4810125"/>
                <a:gd name="connsiteX539" fmla="*/ 896224 w 4437063"/>
                <a:gd name="connsiteY539" fmla="*/ 2064600 h 4810125"/>
                <a:gd name="connsiteX540" fmla="*/ 960523 w 4437063"/>
                <a:gd name="connsiteY540" fmla="*/ 2082456 h 4810125"/>
                <a:gd name="connsiteX541" fmla="*/ 1051019 w 4437063"/>
                <a:gd name="connsiteY541" fmla="*/ 2113011 h 4810125"/>
                <a:gd name="connsiteX542" fmla="*/ 1158979 w 4437063"/>
                <a:gd name="connsiteY542" fmla="*/ 2157056 h 4810125"/>
                <a:gd name="connsiteX543" fmla="*/ 1250665 w 4437063"/>
                <a:gd name="connsiteY543" fmla="*/ 2200705 h 4810125"/>
                <a:gd name="connsiteX544" fmla="*/ 1323696 w 4437063"/>
                <a:gd name="connsiteY544" fmla="*/ 2239990 h 4810125"/>
                <a:gd name="connsiteX545" fmla="*/ 1351480 w 4437063"/>
                <a:gd name="connsiteY545" fmla="*/ 2255465 h 4810125"/>
                <a:gd name="connsiteX546" fmla="*/ 1442770 w 4437063"/>
                <a:gd name="connsiteY546" fmla="*/ 2307844 h 4810125"/>
                <a:gd name="connsiteX547" fmla="*/ 1529296 w 4437063"/>
                <a:gd name="connsiteY547" fmla="*/ 2358636 h 4810125"/>
                <a:gd name="connsiteX548" fmla="*/ 1599946 w 4437063"/>
                <a:gd name="connsiteY548" fmla="*/ 2405459 h 4810125"/>
                <a:gd name="connsiteX549" fmla="*/ 1650751 w 4437063"/>
                <a:gd name="connsiteY549" fmla="*/ 2440378 h 4810125"/>
                <a:gd name="connsiteX550" fmla="*/ 1705921 w 4437063"/>
                <a:gd name="connsiteY550" fmla="*/ 2479266 h 4810125"/>
                <a:gd name="connsiteX551" fmla="*/ 1795226 w 4437063"/>
                <a:gd name="connsiteY551" fmla="*/ 2545533 h 4810125"/>
                <a:gd name="connsiteX552" fmla="*/ 1880562 w 4437063"/>
                <a:gd name="connsiteY552" fmla="*/ 2614578 h 4810125"/>
                <a:gd name="connsiteX553" fmla="*/ 1891675 w 4437063"/>
                <a:gd name="connsiteY553" fmla="*/ 2624101 h 4810125"/>
                <a:gd name="connsiteX554" fmla="*/ 1879768 w 4437063"/>
                <a:gd name="connsiteY554" fmla="*/ 2601086 h 4810125"/>
                <a:gd name="connsiteX555" fmla="*/ 1820628 w 4437063"/>
                <a:gd name="connsiteY555" fmla="*/ 2481647 h 4810125"/>
                <a:gd name="connsiteX556" fmla="*/ 1783319 w 4437063"/>
                <a:gd name="connsiteY556" fmla="*/ 2402285 h 4810125"/>
                <a:gd name="connsiteX557" fmla="*/ 1772205 w 4437063"/>
                <a:gd name="connsiteY557" fmla="*/ 2374111 h 4810125"/>
                <a:gd name="connsiteX558" fmla="*/ 1760695 w 4437063"/>
                <a:gd name="connsiteY558" fmla="*/ 2341970 h 4810125"/>
                <a:gd name="connsiteX559" fmla="*/ 1734102 w 4437063"/>
                <a:gd name="connsiteY559" fmla="*/ 2245148 h 4810125"/>
                <a:gd name="connsiteX560" fmla="*/ 1697189 w 4437063"/>
                <a:gd name="connsiteY560" fmla="*/ 2097932 h 4810125"/>
                <a:gd name="connsiteX561" fmla="*/ 1690442 w 4437063"/>
                <a:gd name="connsiteY561" fmla="*/ 2069361 h 4810125"/>
                <a:gd name="connsiteX562" fmla="*/ 1655514 w 4437063"/>
                <a:gd name="connsiteY562" fmla="*/ 2056664 h 4810125"/>
                <a:gd name="connsiteX563" fmla="*/ 1499131 w 4437063"/>
                <a:gd name="connsiteY563" fmla="*/ 1991587 h 4810125"/>
                <a:gd name="connsiteX564" fmla="*/ 1428878 w 4437063"/>
                <a:gd name="connsiteY564" fmla="*/ 1958652 h 4810125"/>
                <a:gd name="connsiteX565" fmla="*/ 1359418 w 4437063"/>
                <a:gd name="connsiteY565" fmla="*/ 1922145 h 4810125"/>
                <a:gd name="connsiteX566" fmla="*/ 1295119 w 4437063"/>
                <a:gd name="connsiteY566" fmla="*/ 1882861 h 4810125"/>
                <a:gd name="connsiteX567" fmla="*/ 1267335 w 4437063"/>
                <a:gd name="connsiteY567" fmla="*/ 1863021 h 4810125"/>
                <a:gd name="connsiteX568" fmla="*/ 1239155 w 4437063"/>
                <a:gd name="connsiteY568" fmla="*/ 1842386 h 4810125"/>
                <a:gd name="connsiteX569" fmla="*/ 1167314 w 4437063"/>
                <a:gd name="connsiteY569" fmla="*/ 1801118 h 4810125"/>
                <a:gd name="connsiteX570" fmla="*/ 1081184 w 4437063"/>
                <a:gd name="connsiteY570" fmla="*/ 1761834 h 4810125"/>
                <a:gd name="connsiteX571" fmla="*/ 986719 w 4437063"/>
                <a:gd name="connsiteY571" fmla="*/ 1724931 h 4810125"/>
                <a:gd name="connsiteX572" fmla="*/ 887492 w 4437063"/>
                <a:gd name="connsiteY572" fmla="*/ 1693186 h 4810125"/>
                <a:gd name="connsiteX573" fmla="*/ 787867 w 4437063"/>
                <a:gd name="connsiteY573" fmla="*/ 1668584 h 4810125"/>
                <a:gd name="connsiteX574" fmla="*/ 693799 w 4437063"/>
                <a:gd name="connsiteY574" fmla="*/ 1652711 h 4810125"/>
                <a:gd name="connsiteX575" fmla="*/ 630294 w 4437063"/>
                <a:gd name="connsiteY575" fmla="*/ 1647950 h 4810125"/>
                <a:gd name="connsiteX576" fmla="*/ 591000 w 4437063"/>
                <a:gd name="connsiteY576" fmla="*/ 1648347 h 4810125"/>
                <a:gd name="connsiteX577" fmla="*/ 573536 w 4437063"/>
                <a:gd name="connsiteY577" fmla="*/ 1649934 h 4810125"/>
                <a:gd name="connsiteX578" fmla="*/ 556071 w 4437063"/>
                <a:gd name="connsiteY578" fmla="*/ 1651918 h 4810125"/>
                <a:gd name="connsiteX579" fmla="*/ 522731 w 4437063"/>
                <a:gd name="connsiteY579" fmla="*/ 1658267 h 4810125"/>
                <a:gd name="connsiteX580" fmla="*/ 476292 w 4437063"/>
                <a:gd name="connsiteY580" fmla="*/ 1672155 h 4810125"/>
                <a:gd name="connsiteX581" fmla="*/ 421122 w 4437063"/>
                <a:gd name="connsiteY581" fmla="*/ 1696361 h 4810125"/>
                <a:gd name="connsiteX582" fmla="*/ 373890 w 4437063"/>
                <a:gd name="connsiteY582" fmla="*/ 1724534 h 4810125"/>
                <a:gd name="connsiteX583" fmla="*/ 335786 w 4437063"/>
                <a:gd name="connsiteY583" fmla="*/ 1753501 h 4810125"/>
                <a:gd name="connsiteX584" fmla="*/ 306415 w 4437063"/>
                <a:gd name="connsiteY584" fmla="*/ 1779691 h 4810125"/>
                <a:gd name="connsiteX585" fmla="*/ 278631 w 4437063"/>
                <a:gd name="connsiteY585" fmla="*/ 1809054 h 4810125"/>
                <a:gd name="connsiteX586" fmla="*/ 275059 w 4437063"/>
                <a:gd name="connsiteY586" fmla="*/ 1813419 h 4810125"/>
                <a:gd name="connsiteX587" fmla="*/ 285378 w 4437063"/>
                <a:gd name="connsiteY587" fmla="*/ 1799134 h 4810125"/>
                <a:gd name="connsiteX588" fmla="*/ 349281 w 4437063"/>
                <a:gd name="connsiteY588" fmla="*/ 1722947 h 4810125"/>
                <a:gd name="connsiteX589" fmla="*/ 389766 w 4437063"/>
                <a:gd name="connsiteY589" fmla="*/ 1684456 h 4810125"/>
                <a:gd name="connsiteX590" fmla="*/ 418343 w 4437063"/>
                <a:gd name="connsiteY590" fmla="*/ 1662235 h 4810125"/>
                <a:gd name="connsiteX591" fmla="*/ 432632 w 4437063"/>
                <a:gd name="connsiteY591" fmla="*/ 1653505 h 4810125"/>
                <a:gd name="connsiteX592" fmla="*/ 458828 w 4437063"/>
                <a:gd name="connsiteY592" fmla="*/ 1639220 h 4810125"/>
                <a:gd name="connsiteX593" fmla="*/ 500504 w 4437063"/>
                <a:gd name="connsiteY593" fmla="*/ 1621760 h 4810125"/>
                <a:gd name="connsiteX594" fmla="*/ 530669 w 4437063"/>
                <a:gd name="connsiteY594" fmla="*/ 1611840 h 4810125"/>
                <a:gd name="connsiteX595" fmla="*/ 563613 w 4437063"/>
                <a:gd name="connsiteY595" fmla="*/ 1604301 h 4810125"/>
                <a:gd name="connsiteX596" fmla="*/ 600129 w 4437063"/>
                <a:gd name="connsiteY596" fmla="*/ 1598745 h 4810125"/>
                <a:gd name="connsiteX597" fmla="*/ 662840 w 4437063"/>
                <a:gd name="connsiteY597" fmla="*/ 1592793 h 4810125"/>
                <a:gd name="connsiteX598" fmla="*/ 712454 w 4437063"/>
                <a:gd name="connsiteY598" fmla="*/ 1592396 h 4810125"/>
                <a:gd name="connsiteX599" fmla="*/ 764053 w 4437063"/>
                <a:gd name="connsiteY599" fmla="*/ 1592793 h 4810125"/>
                <a:gd name="connsiteX600" fmla="*/ 865662 w 4437063"/>
                <a:gd name="connsiteY600" fmla="*/ 1599539 h 4810125"/>
                <a:gd name="connsiteX601" fmla="*/ 943853 w 4437063"/>
                <a:gd name="connsiteY601" fmla="*/ 1611443 h 4810125"/>
                <a:gd name="connsiteX602" fmla="*/ 997833 w 4437063"/>
                <a:gd name="connsiteY602" fmla="*/ 1622951 h 4810125"/>
                <a:gd name="connsiteX603" fmla="*/ 1054591 w 4437063"/>
                <a:gd name="connsiteY603" fmla="*/ 1637236 h 4810125"/>
                <a:gd name="connsiteX604" fmla="*/ 1113731 w 4437063"/>
                <a:gd name="connsiteY604" fmla="*/ 1655886 h 4810125"/>
                <a:gd name="connsiteX605" fmla="*/ 1145087 w 4437063"/>
                <a:gd name="connsiteY605" fmla="*/ 1665806 h 4810125"/>
                <a:gd name="connsiteX606" fmla="*/ 1174061 w 4437063"/>
                <a:gd name="connsiteY606" fmla="*/ 1675726 h 4810125"/>
                <a:gd name="connsiteX607" fmla="*/ 1204226 w 4437063"/>
                <a:gd name="connsiteY607" fmla="*/ 1680885 h 4810125"/>
                <a:gd name="connsiteX608" fmla="*/ 1218118 w 4437063"/>
                <a:gd name="connsiteY608" fmla="*/ 1680488 h 4810125"/>
                <a:gd name="connsiteX609" fmla="*/ 1228041 w 4437063"/>
                <a:gd name="connsiteY609" fmla="*/ 1676123 h 4810125"/>
                <a:gd name="connsiteX610" fmla="*/ 1233201 w 4437063"/>
                <a:gd name="connsiteY610" fmla="*/ 1669774 h 4810125"/>
                <a:gd name="connsiteX611" fmla="*/ 1234392 w 4437063"/>
                <a:gd name="connsiteY611" fmla="*/ 1659854 h 4810125"/>
                <a:gd name="connsiteX612" fmla="*/ 1233598 w 4437063"/>
                <a:gd name="connsiteY612" fmla="*/ 1647950 h 4810125"/>
                <a:gd name="connsiteX613" fmla="*/ 1221294 w 4437063"/>
                <a:gd name="connsiteY613" fmla="*/ 1610253 h 4810125"/>
                <a:gd name="connsiteX614" fmla="*/ 1195891 w 4437063"/>
                <a:gd name="connsiteY614" fmla="*/ 1552715 h 4810125"/>
                <a:gd name="connsiteX615" fmla="*/ 1181206 w 4437063"/>
                <a:gd name="connsiteY615" fmla="*/ 1512638 h 4810125"/>
                <a:gd name="connsiteX616" fmla="*/ 1176046 w 4437063"/>
                <a:gd name="connsiteY616" fmla="*/ 1493194 h 4810125"/>
                <a:gd name="connsiteX617" fmla="*/ 1172870 w 4437063"/>
                <a:gd name="connsiteY617" fmla="*/ 1475734 h 4810125"/>
                <a:gd name="connsiteX618" fmla="*/ 1171283 w 4437063"/>
                <a:gd name="connsiteY618" fmla="*/ 1432879 h 4810125"/>
                <a:gd name="connsiteX619" fmla="*/ 1174061 w 4437063"/>
                <a:gd name="connsiteY619" fmla="*/ 1354311 h 4810125"/>
                <a:gd name="connsiteX620" fmla="*/ 1178030 w 4437063"/>
                <a:gd name="connsiteY620" fmla="*/ 1264235 h 4810125"/>
                <a:gd name="connsiteX621" fmla="*/ 1178030 w 4437063"/>
                <a:gd name="connsiteY621" fmla="*/ 1202729 h 4810125"/>
                <a:gd name="connsiteX622" fmla="*/ 1173267 w 4437063"/>
                <a:gd name="connsiteY622" fmla="*/ 1142811 h 4810125"/>
                <a:gd name="connsiteX623" fmla="*/ 1162948 w 4437063"/>
                <a:gd name="connsiteY623" fmla="*/ 1086861 h 4810125"/>
                <a:gd name="connsiteX624" fmla="*/ 1155010 w 4437063"/>
                <a:gd name="connsiteY624" fmla="*/ 1061068 h 4810125"/>
                <a:gd name="connsiteX625" fmla="*/ 1136752 w 4437063"/>
                <a:gd name="connsiteY625" fmla="*/ 1013451 h 4810125"/>
                <a:gd name="connsiteX626" fmla="*/ 1109762 w 4437063"/>
                <a:gd name="connsiteY626" fmla="*/ 953137 h 4810125"/>
                <a:gd name="connsiteX627" fmla="*/ 1089519 w 4437063"/>
                <a:gd name="connsiteY627" fmla="*/ 916630 h 4810125"/>
                <a:gd name="connsiteX628" fmla="*/ 1066895 w 4437063"/>
                <a:gd name="connsiteY628" fmla="*/ 881314 h 4810125"/>
                <a:gd name="connsiteX629" fmla="*/ 1039112 w 4437063"/>
                <a:gd name="connsiteY629" fmla="*/ 845998 h 4810125"/>
                <a:gd name="connsiteX630" fmla="*/ 1006168 w 4437063"/>
                <a:gd name="connsiteY630" fmla="*/ 809095 h 4810125"/>
                <a:gd name="connsiteX631" fmla="*/ 966477 w 4437063"/>
                <a:gd name="connsiteY631" fmla="*/ 769414 h 4810125"/>
                <a:gd name="connsiteX632" fmla="*/ 943456 w 4437063"/>
                <a:gd name="connsiteY632" fmla="*/ 747589 h 4810125"/>
                <a:gd name="connsiteX633" fmla="*/ 920435 w 4437063"/>
                <a:gd name="connsiteY633" fmla="*/ 725765 h 4810125"/>
                <a:gd name="connsiteX634" fmla="*/ 880744 w 4437063"/>
                <a:gd name="connsiteY634" fmla="*/ 684497 h 4810125"/>
                <a:gd name="connsiteX635" fmla="*/ 848595 w 4437063"/>
                <a:gd name="connsiteY635" fmla="*/ 645609 h 4810125"/>
                <a:gd name="connsiteX636" fmla="*/ 823192 w 4437063"/>
                <a:gd name="connsiteY636" fmla="*/ 606325 h 4810125"/>
                <a:gd name="connsiteX637" fmla="*/ 801759 w 4437063"/>
                <a:gd name="connsiteY637" fmla="*/ 565850 h 4810125"/>
                <a:gd name="connsiteX638" fmla="*/ 785089 w 4437063"/>
                <a:gd name="connsiteY638" fmla="*/ 522598 h 4810125"/>
                <a:gd name="connsiteX639" fmla="*/ 770403 w 4437063"/>
                <a:gd name="connsiteY639" fmla="*/ 475378 h 4810125"/>
                <a:gd name="connsiteX640" fmla="*/ 758099 w 4437063"/>
                <a:gd name="connsiteY640" fmla="*/ 422205 h 4810125"/>
                <a:gd name="connsiteX641" fmla="*/ 752145 w 4437063"/>
                <a:gd name="connsiteY641" fmla="*/ 393238 h 4810125"/>
                <a:gd name="connsiteX642" fmla="*/ 723568 w 4437063"/>
                <a:gd name="connsiteY642" fmla="*/ 246022 h 4810125"/>
                <a:gd name="connsiteX643" fmla="*/ 721403 w 4437063"/>
                <a:gd name="connsiteY643" fmla="*/ 232026 h 4810125"/>
                <a:gd name="connsiteX644" fmla="*/ 731903 w 4437063"/>
                <a:gd name="connsiteY644" fmla="*/ 284512 h 4810125"/>
                <a:gd name="connsiteX645" fmla="*/ 748970 w 4437063"/>
                <a:gd name="connsiteY645" fmla="*/ 348399 h 4810125"/>
                <a:gd name="connsiteX646" fmla="*/ 773975 w 4437063"/>
                <a:gd name="connsiteY646" fmla="*/ 421808 h 4810125"/>
                <a:gd name="connsiteX647" fmla="*/ 798981 w 4437063"/>
                <a:gd name="connsiteY647" fmla="*/ 480139 h 4810125"/>
                <a:gd name="connsiteX648" fmla="*/ 818429 w 4437063"/>
                <a:gd name="connsiteY648" fmla="*/ 519027 h 4810125"/>
                <a:gd name="connsiteX649" fmla="*/ 840656 w 4437063"/>
                <a:gd name="connsiteY649" fmla="*/ 557121 h 4810125"/>
                <a:gd name="connsiteX650" fmla="*/ 865662 w 4437063"/>
                <a:gd name="connsiteY650" fmla="*/ 593627 h 4810125"/>
                <a:gd name="connsiteX651" fmla="*/ 893445 w 4437063"/>
                <a:gd name="connsiteY651" fmla="*/ 628546 h 4810125"/>
                <a:gd name="connsiteX652" fmla="*/ 924801 w 4437063"/>
                <a:gd name="connsiteY652" fmla="*/ 659894 h 4810125"/>
                <a:gd name="connsiteX653" fmla="*/ 941869 w 4437063"/>
                <a:gd name="connsiteY653" fmla="*/ 674973 h 4810125"/>
                <a:gd name="connsiteX654" fmla="*/ 1004977 w 4437063"/>
                <a:gd name="connsiteY654" fmla="*/ 726162 h 4810125"/>
                <a:gd name="connsiteX655" fmla="*/ 1075230 w 4437063"/>
                <a:gd name="connsiteY655" fmla="*/ 786477 h 4810125"/>
                <a:gd name="connsiteX656" fmla="*/ 1111746 w 4437063"/>
                <a:gd name="connsiteY656" fmla="*/ 821793 h 4810125"/>
                <a:gd name="connsiteX657" fmla="*/ 1141118 w 4437063"/>
                <a:gd name="connsiteY657" fmla="*/ 857109 h 4810125"/>
                <a:gd name="connsiteX658" fmla="*/ 1165329 w 4437063"/>
                <a:gd name="connsiteY658" fmla="*/ 894409 h 4810125"/>
                <a:gd name="connsiteX659" fmla="*/ 1184778 w 4437063"/>
                <a:gd name="connsiteY659" fmla="*/ 937264 h 4810125"/>
                <a:gd name="connsiteX660" fmla="*/ 1202242 w 4437063"/>
                <a:gd name="connsiteY660" fmla="*/ 988056 h 4810125"/>
                <a:gd name="connsiteX661" fmla="*/ 1210577 w 4437063"/>
                <a:gd name="connsiteY661" fmla="*/ 1018610 h 4810125"/>
                <a:gd name="connsiteX662" fmla="*/ 1225660 w 4437063"/>
                <a:gd name="connsiteY662" fmla="*/ 1078528 h 4810125"/>
                <a:gd name="connsiteX663" fmla="*/ 1249871 w 4437063"/>
                <a:gd name="connsiteY663" fmla="*/ 1181302 h 4810125"/>
                <a:gd name="connsiteX664" fmla="*/ 1266144 w 4437063"/>
                <a:gd name="connsiteY664" fmla="*/ 1272568 h 4810125"/>
                <a:gd name="connsiteX665" fmla="*/ 1276861 w 4437063"/>
                <a:gd name="connsiteY665" fmla="*/ 1364231 h 4810125"/>
                <a:gd name="connsiteX666" fmla="*/ 1280830 w 4437063"/>
                <a:gd name="connsiteY666" fmla="*/ 1413832 h 4810125"/>
                <a:gd name="connsiteX667" fmla="*/ 1283609 w 4437063"/>
                <a:gd name="connsiteY667" fmla="*/ 1440022 h 4810125"/>
                <a:gd name="connsiteX668" fmla="*/ 1295913 w 4437063"/>
                <a:gd name="connsiteY668" fmla="*/ 1496369 h 4810125"/>
                <a:gd name="connsiteX669" fmla="*/ 1315758 w 4437063"/>
                <a:gd name="connsiteY669" fmla="*/ 1553906 h 4810125"/>
                <a:gd name="connsiteX670" fmla="*/ 1341557 w 4437063"/>
                <a:gd name="connsiteY670" fmla="*/ 1611840 h 4810125"/>
                <a:gd name="connsiteX671" fmla="*/ 1372516 w 4437063"/>
                <a:gd name="connsiteY671" fmla="*/ 1668187 h 4810125"/>
                <a:gd name="connsiteX672" fmla="*/ 1406254 w 4437063"/>
                <a:gd name="connsiteY672" fmla="*/ 1720169 h 4810125"/>
                <a:gd name="connsiteX673" fmla="*/ 1442770 w 4437063"/>
                <a:gd name="connsiteY673" fmla="*/ 1765802 h 4810125"/>
                <a:gd name="connsiteX674" fmla="*/ 1480079 w 4437063"/>
                <a:gd name="connsiteY674" fmla="*/ 1803896 h 4810125"/>
                <a:gd name="connsiteX675" fmla="*/ 1498337 w 4437063"/>
                <a:gd name="connsiteY675" fmla="*/ 1818181 h 4810125"/>
                <a:gd name="connsiteX676" fmla="*/ 1516595 w 4437063"/>
                <a:gd name="connsiteY676" fmla="*/ 1831673 h 4810125"/>
                <a:gd name="connsiteX677" fmla="*/ 1549935 w 4437063"/>
                <a:gd name="connsiteY677" fmla="*/ 1851116 h 4810125"/>
                <a:gd name="connsiteX678" fmla="*/ 1578910 w 4437063"/>
                <a:gd name="connsiteY678" fmla="*/ 1863814 h 4810125"/>
                <a:gd name="connsiteX679" fmla="*/ 1603518 w 4437063"/>
                <a:gd name="connsiteY679" fmla="*/ 1871354 h 4810125"/>
                <a:gd name="connsiteX680" fmla="*/ 1632890 w 4437063"/>
                <a:gd name="connsiteY680" fmla="*/ 1875322 h 4810125"/>
                <a:gd name="connsiteX681" fmla="*/ 1653926 w 4437063"/>
                <a:gd name="connsiteY681" fmla="*/ 1873338 h 4810125"/>
                <a:gd name="connsiteX682" fmla="*/ 1655911 w 4437063"/>
                <a:gd name="connsiteY682" fmla="*/ 1872544 h 4810125"/>
                <a:gd name="connsiteX683" fmla="*/ 1653529 w 4437063"/>
                <a:gd name="connsiteY683" fmla="*/ 1856275 h 4810125"/>
                <a:gd name="connsiteX684" fmla="*/ 1633287 w 4437063"/>
                <a:gd name="connsiteY684" fmla="*/ 1764215 h 4810125"/>
                <a:gd name="connsiteX685" fmla="*/ 1611060 w 4437063"/>
                <a:gd name="connsiteY685" fmla="*/ 1690805 h 4810125"/>
                <a:gd name="connsiteX686" fmla="*/ 1596771 w 4437063"/>
                <a:gd name="connsiteY686" fmla="*/ 1656283 h 4810125"/>
                <a:gd name="connsiteX687" fmla="*/ 1582482 w 4437063"/>
                <a:gd name="connsiteY687" fmla="*/ 1623744 h 4810125"/>
                <a:gd name="connsiteX688" fmla="*/ 1556286 w 4437063"/>
                <a:gd name="connsiteY688" fmla="*/ 1563033 h 4810125"/>
                <a:gd name="connsiteX689" fmla="*/ 1532868 w 4437063"/>
                <a:gd name="connsiteY689" fmla="*/ 1497956 h 4810125"/>
                <a:gd name="connsiteX690" fmla="*/ 1513817 w 4437063"/>
                <a:gd name="connsiteY690" fmla="*/ 1418197 h 4810125"/>
                <a:gd name="connsiteX691" fmla="*/ 1506275 w 4437063"/>
                <a:gd name="connsiteY691" fmla="*/ 1369389 h 4810125"/>
                <a:gd name="connsiteX692" fmla="*/ 1503100 w 4437063"/>
                <a:gd name="connsiteY692" fmla="*/ 1343597 h 4810125"/>
                <a:gd name="connsiteX693" fmla="*/ 1503100 w 4437063"/>
                <a:gd name="connsiteY693" fmla="*/ 1293202 h 4810125"/>
                <a:gd name="connsiteX694" fmla="*/ 1510244 w 4437063"/>
                <a:gd name="connsiteY694" fmla="*/ 1242014 h 4810125"/>
                <a:gd name="connsiteX695" fmla="*/ 1522549 w 4437063"/>
                <a:gd name="connsiteY695" fmla="*/ 1189238 h 4810125"/>
                <a:gd name="connsiteX696" fmla="*/ 1547951 w 4437063"/>
                <a:gd name="connsiteY696" fmla="*/ 1104321 h 4810125"/>
                <a:gd name="connsiteX697" fmla="*/ 1590023 w 4437063"/>
                <a:gd name="connsiteY697" fmla="*/ 970596 h 4810125"/>
                <a:gd name="connsiteX698" fmla="*/ 1611854 w 4437063"/>
                <a:gd name="connsiteY698" fmla="*/ 890044 h 4810125"/>
                <a:gd name="connsiteX699" fmla="*/ 1617410 w 4437063"/>
                <a:gd name="connsiteY699" fmla="*/ 865045 h 4810125"/>
                <a:gd name="connsiteX700" fmla="*/ 1624555 w 4437063"/>
                <a:gd name="connsiteY700" fmla="*/ 814650 h 4810125"/>
                <a:gd name="connsiteX701" fmla="*/ 1626936 w 4437063"/>
                <a:gd name="connsiteY701" fmla="*/ 765049 h 4810125"/>
                <a:gd name="connsiteX702" fmla="*/ 1624555 w 4437063"/>
                <a:gd name="connsiteY702" fmla="*/ 714654 h 4810125"/>
                <a:gd name="connsiteX703" fmla="*/ 1617807 w 4437063"/>
                <a:gd name="connsiteY703" fmla="*/ 664656 h 4810125"/>
                <a:gd name="connsiteX704" fmla="*/ 1607091 w 4437063"/>
                <a:gd name="connsiteY704" fmla="*/ 615848 h 4810125"/>
                <a:gd name="connsiteX705" fmla="*/ 1591611 w 4437063"/>
                <a:gd name="connsiteY705" fmla="*/ 567438 h 4810125"/>
                <a:gd name="connsiteX706" fmla="*/ 1572559 w 4437063"/>
                <a:gd name="connsiteY706" fmla="*/ 520614 h 4810125"/>
                <a:gd name="connsiteX707" fmla="*/ 1549935 w 4437063"/>
                <a:gd name="connsiteY707" fmla="*/ 475378 h 4810125"/>
                <a:gd name="connsiteX708" fmla="*/ 1523739 w 4437063"/>
                <a:gd name="connsiteY708" fmla="*/ 431729 h 4810125"/>
                <a:gd name="connsiteX709" fmla="*/ 1494368 w 4437063"/>
                <a:gd name="connsiteY709" fmla="*/ 390064 h 4810125"/>
                <a:gd name="connsiteX710" fmla="*/ 1461821 w 4437063"/>
                <a:gd name="connsiteY710" fmla="*/ 350780 h 4810125"/>
                <a:gd name="connsiteX711" fmla="*/ 1426893 w 4437063"/>
                <a:gd name="connsiteY711" fmla="*/ 315067 h 4810125"/>
                <a:gd name="connsiteX712" fmla="*/ 1389584 w 4437063"/>
                <a:gd name="connsiteY712" fmla="*/ 280941 h 4810125"/>
                <a:gd name="connsiteX713" fmla="*/ 1349496 w 4437063"/>
                <a:gd name="connsiteY713" fmla="*/ 250387 h 4810125"/>
                <a:gd name="connsiteX714" fmla="*/ 1306629 w 4437063"/>
                <a:gd name="connsiteY714" fmla="*/ 223800 h 4810125"/>
                <a:gd name="connsiteX715" fmla="*/ 1285196 w 4437063"/>
                <a:gd name="connsiteY715" fmla="*/ 211896 h 4810125"/>
                <a:gd name="connsiteX716" fmla="*/ 1242330 w 4437063"/>
                <a:gd name="connsiteY716" fmla="*/ 190468 h 4810125"/>
                <a:gd name="connsiteX717" fmla="*/ 1171680 w 4437063"/>
                <a:gd name="connsiteY717" fmla="*/ 157136 h 4810125"/>
                <a:gd name="connsiteX718" fmla="*/ 1117700 w 4437063"/>
                <a:gd name="connsiteY718" fmla="*/ 134915 h 4810125"/>
                <a:gd name="connsiteX719" fmla="*/ 1077612 w 4437063"/>
                <a:gd name="connsiteY719" fmla="*/ 121027 h 4810125"/>
                <a:gd name="connsiteX720" fmla="*/ 1049431 w 4437063"/>
                <a:gd name="connsiteY720" fmla="*/ 114281 h 4810125"/>
                <a:gd name="connsiteX721" fmla="*/ 1043178 w 4437063"/>
                <a:gd name="connsiteY721" fmla="*/ 113447 h 4810125"/>
                <a:gd name="connsiteX722" fmla="*/ 1061736 w 4437063"/>
                <a:gd name="connsiteY722" fmla="*/ 113091 h 4810125"/>
                <a:gd name="connsiteX723" fmla="*/ 1116906 w 4437063"/>
                <a:gd name="connsiteY723" fmla="*/ 119836 h 4810125"/>
                <a:gd name="connsiteX724" fmla="*/ 1162551 w 4437063"/>
                <a:gd name="connsiteY724" fmla="*/ 129757 h 4810125"/>
                <a:gd name="connsiteX725" fmla="*/ 1214943 w 4437063"/>
                <a:gd name="connsiteY725" fmla="*/ 145232 h 4810125"/>
                <a:gd name="connsiteX726" fmla="*/ 1273289 w 4437063"/>
                <a:gd name="connsiteY726" fmla="*/ 167850 h 4810125"/>
                <a:gd name="connsiteX727" fmla="*/ 1304645 w 4437063"/>
                <a:gd name="connsiteY727" fmla="*/ 182532 h 4810125"/>
                <a:gd name="connsiteX728" fmla="*/ 1336795 w 4437063"/>
                <a:gd name="connsiteY728" fmla="*/ 199198 h 4810125"/>
                <a:gd name="connsiteX729" fmla="*/ 1395140 w 4437063"/>
                <a:gd name="connsiteY729" fmla="*/ 232133 h 4810125"/>
                <a:gd name="connsiteX730" fmla="*/ 1445151 w 4437063"/>
                <a:gd name="connsiteY730" fmla="*/ 265862 h 4810125"/>
                <a:gd name="connsiteX731" fmla="*/ 1489208 w 4437063"/>
                <a:gd name="connsiteY731" fmla="*/ 301575 h 4810125"/>
                <a:gd name="connsiteX732" fmla="*/ 1527312 w 4437063"/>
                <a:gd name="connsiteY732" fmla="*/ 338478 h 4810125"/>
                <a:gd name="connsiteX733" fmla="*/ 1561843 w 4437063"/>
                <a:gd name="connsiteY733" fmla="*/ 378159 h 4810125"/>
                <a:gd name="connsiteX734" fmla="*/ 1592802 w 4437063"/>
                <a:gd name="connsiteY734" fmla="*/ 421015 h 4810125"/>
                <a:gd name="connsiteX735" fmla="*/ 1621776 w 4437063"/>
                <a:gd name="connsiteY735" fmla="*/ 467045 h 4810125"/>
                <a:gd name="connsiteX736" fmla="*/ 1636462 w 4437063"/>
                <a:gd name="connsiteY736" fmla="*/ 492440 h 4810125"/>
                <a:gd name="connsiteX737" fmla="*/ 1648369 w 4437063"/>
                <a:gd name="connsiteY737" fmla="*/ 513868 h 4810125"/>
                <a:gd name="connsiteX738" fmla="*/ 1669406 w 4437063"/>
                <a:gd name="connsiteY738" fmla="*/ 555930 h 4810125"/>
                <a:gd name="connsiteX739" fmla="*/ 1685679 w 4437063"/>
                <a:gd name="connsiteY739" fmla="*/ 596802 h 4810125"/>
                <a:gd name="connsiteX740" fmla="*/ 1699174 w 4437063"/>
                <a:gd name="connsiteY740" fmla="*/ 637276 h 4810125"/>
                <a:gd name="connsiteX741" fmla="*/ 1708303 w 4437063"/>
                <a:gd name="connsiteY741" fmla="*/ 678941 h 4810125"/>
                <a:gd name="connsiteX742" fmla="*/ 1714653 w 4437063"/>
                <a:gd name="connsiteY742" fmla="*/ 722193 h 4810125"/>
                <a:gd name="connsiteX743" fmla="*/ 1717035 w 4437063"/>
                <a:gd name="connsiteY743" fmla="*/ 768620 h 4810125"/>
                <a:gd name="connsiteX744" fmla="*/ 1716638 w 4437063"/>
                <a:gd name="connsiteY744" fmla="*/ 819015 h 4810125"/>
                <a:gd name="connsiteX745" fmla="*/ 1714653 w 4437063"/>
                <a:gd name="connsiteY745" fmla="*/ 845601 h 4810125"/>
                <a:gd name="connsiteX746" fmla="*/ 1712669 w 4437063"/>
                <a:gd name="connsiteY746" fmla="*/ 872584 h 4810125"/>
                <a:gd name="connsiteX747" fmla="*/ 1705921 w 4437063"/>
                <a:gd name="connsiteY747" fmla="*/ 918614 h 4810125"/>
                <a:gd name="connsiteX748" fmla="*/ 1690442 w 4437063"/>
                <a:gd name="connsiteY748" fmla="*/ 977342 h 4810125"/>
                <a:gd name="connsiteX749" fmla="*/ 1663452 w 4437063"/>
                <a:gd name="connsiteY749" fmla="*/ 1055116 h 4810125"/>
                <a:gd name="connsiteX750" fmla="*/ 1642019 w 4437063"/>
                <a:gd name="connsiteY750" fmla="*/ 1128923 h 4810125"/>
                <a:gd name="connsiteX751" fmla="*/ 1628127 w 4437063"/>
                <a:gd name="connsiteY751" fmla="*/ 1191619 h 4810125"/>
                <a:gd name="connsiteX752" fmla="*/ 1621379 w 4437063"/>
                <a:gd name="connsiteY752" fmla="*/ 1228919 h 4810125"/>
                <a:gd name="connsiteX753" fmla="*/ 1615823 w 4437063"/>
                <a:gd name="connsiteY753" fmla="*/ 1267013 h 4810125"/>
                <a:gd name="connsiteX754" fmla="*/ 1613838 w 4437063"/>
                <a:gd name="connsiteY754" fmla="*/ 1331693 h 4810125"/>
                <a:gd name="connsiteX755" fmla="*/ 1620586 w 4437063"/>
                <a:gd name="connsiteY755" fmla="*/ 1384071 h 4810125"/>
                <a:gd name="connsiteX756" fmla="*/ 1630111 w 4437063"/>
                <a:gd name="connsiteY756" fmla="*/ 1415023 h 4810125"/>
                <a:gd name="connsiteX757" fmla="*/ 1638050 w 4437063"/>
                <a:gd name="connsiteY757" fmla="*/ 1432085 h 4810125"/>
                <a:gd name="connsiteX758" fmla="*/ 1647179 w 4437063"/>
                <a:gd name="connsiteY758" fmla="*/ 1445180 h 4810125"/>
                <a:gd name="connsiteX759" fmla="*/ 1657101 w 4437063"/>
                <a:gd name="connsiteY759" fmla="*/ 1455497 h 4810125"/>
                <a:gd name="connsiteX760" fmla="*/ 1667421 w 4437063"/>
                <a:gd name="connsiteY760" fmla="*/ 1462640 h 4810125"/>
                <a:gd name="connsiteX761" fmla="*/ 1678138 w 4437063"/>
                <a:gd name="connsiteY761" fmla="*/ 1467005 h 4810125"/>
                <a:gd name="connsiteX762" fmla="*/ 1688854 w 4437063"/>
                <a:gd name="connsiteY762" fmla="*/ 1467401 h 4810125"/>
                <a:gd name="connsiteX763" fmla="*/ 1699174 w 4437063"/>
                <a:gd name="connsiteY763" fmla="*/ 1465417 h 4810125"/>
                <a:gd name="connsiteX764" fmla="*/ 1709494 w 4437063"/>
                <a:gd name="connsiteY764" fmla="*/ 1459068 h 4810125"/>
                <a:gd name="connsiteX765" fmla="*/ 1718622 w 4437063"/>
                <a:gd name="connsiteY765" fmla="*/ 1450339 h 4810125"/>
                <a:gd name="connsiteX766" fmla="*/ 1722988 w 4437063"/>
                <a:gd name="connsiteY766" fmla="*/ 1444386 h 4810125"/>
                <a:gd name="connsiteX767" fmla="*/ 1732117 w 4437063"/>
                <a:gd name="connsiteY767" fmla="*/ 1426927 h 4810125"/>
                <a:gd name="connsiteX768" fmla="*/ 1755535 w 4437063"/>
                <a:gd name="connsiteY768" fmla="*/ 1366612 h 4810125"/>
                <a:gd name="connsiteX769" fmla="*/ 1785700 w 4437063"/>
                <a:gd name="connsiteY769" fmla="*/ 1301932 h 4810125"/>
                <a:gd name="connsiteX770" fmla="*/ 1808324 w 4437063"/>
                <a:gd name="connsiteY770" fmla="*/ 1258680 h 4810125"/>
                <a:gd name="connsiteX771" fmla="*/ 1832933 w 4437063"/>
                <a:gd name="connsiteY771" fmla="*/ 1213840 h 4810125"/>
                <a:gd name="connsiteX772" fmla="*/ 1880562 w 4437063"/>
                <a:gd name="connsiteY772" fmla="*/ 1135669 h 4810125"/>
                <a:gd name="connsiteX773" fmla="*/ 1926604 w 4437063"/>
                <a:gd name="connsiteY773" fmla="*/ 1064640 h 4810125"/>
                <a:gd name="connsiteX774" fmla="*/ 1968279 w 4437063"/>
                <a:gd name="connsiteY774" fmla="*/ 991230 h 4810125"/>
                <a:gd name="connsiteX775" fmla="*/ 1986537 w 4437063"/>
                <a:gd name="connsiteY775" fmla="*/ 951153 h 4810125"/>
                <a:gd name="connsiteX776" fmla="*/ 1996063 w 4437063"/>
                <a:gd name="connsiteY776" fmla="*/ 928534 h 4810125"/>
                <a:gd name="connsiteX777" fmla="*/ 2011939 w 4437063"/>
                <a:gd name="connsiteY777" fmla="*/ 873378 h 4810125"/>
                <a:gd name="connsiteX778" fmla="*/ 2032579 w 4437063"/>
                <a:gd name="connsiteY778" fmla="*/ 776160 h 4810125"/>
                <a:gd name="connsiteX779" fmla="*/ 2063538 w 4437063"/>
                <a:gd name="connsiteY779" fmla="*/ 567438 h 4810125"/>
                <a:gd name="connsiteX780" fmla="*/ 2078223 w 4437063"/>
                <a:gd name="connsiteY780" fmla="*/ 472600 h 4810125"/>
                <a:gd name="connsiteX781" fmla="*/ 2086162 w 4437063"/>
                <a:gd name="connsiteY781" fmla="*/ 435697 h 4810125"/>
                <a:gd name="connsiteX782" fmla="*/ 2104023 w 4437063"/>
                <a:gd name="connsiteY782" fmla="*/ 361493 h 4810125"/>
                <a:gd name="connsiteX783" fmla="*/ 2127837 w 4437063"/>
                <a:gd name="connsiteY783" fmla="*/ 291655 h 4810125"/>
                <a:gd name="connsiteX784" fmla="*/ 2149270 w 4437063"/>
                <a:gd name="connsiteY784" fmla="*/ 244038 h 4810125"/>
                <a:gd name="connsiteX785" fmla="*/ 2166338 w 4437063"/>
                <a:gd name="connsiteY785" fmla="*/ 215071 h 4810125"/>
                <a:gd name="connsiteX786" fmla="*/ 2175863 w 4437063"/>
                <a:gd name="connsiteY786" fmla="*/ 201579 h 4810125"/>
                <a:gd name="connsiteX787" fmla="*/ 2199678 w 4437063"/>
                <a:gd name="connsiteY787" fmla="*/ 171025 h 4810125"/>
                <a:gd name="connsiteX788" fmla="*/ 2246117 w 4437063"/>
                <a:gd name="connsiteY788" fmla="*/ 121424 h 4810125"/>
                <a:gd name="connsiteX789" fmla="*/ 2293349 w 4437063"/>
                <a:gd name="connsiteY789" fmla="*/ 82933 h 4810125"/>
                <a:gd name="connsiteX790" fmla="*/ 2343360 w 4437063"/>
                <a:gd name="connsiteY790" fmla="*/ 51585 h 4810125"/>
                <a:gd name="connsiteX791" fmla="*/ 2369953 w 4437063"/>
                <a:gd name="connsiteY791" fmla="*/ 37300 h 4810125"/>
                <a:gd name="connsiteX792" fmla="*/ 2386623 w 4437063"/>
                <a:gd name="connsiteY792" fmla="*/ 29364 h 4810125"/>
                <a:gd name="connsiteX793" fmla="*/ 2420757 w 4437063"/>
                <a:gd name="connsiteY793" fmla="*/ 17063 h 4810125"/>
                <a:gd name="connsiteX794" fmla="*/ 2472753 w 4437063"/>
                <a:gd name="connsiteY794" fmla="*/ 5952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Lst>
              <a:rect l="l" t="t" r="r" b="b"/>
              <a:pathLst>
                <a:path w="4437063" h="4810125">
                  <a:moveTo>
                    <a:pt x="4437063" y="1081703"/>
                  </a:moveTo>
                  <a:lnTo>
                    <a:pt x="4429592" y="1082685"/>
                  </a:lnTo>
                  <a:lnTo>
                    <a:pt x="4431507" y="1082099"/>
                  </a:lnTo>
                  <a:close/>
                  <a:moveTo>
                    <a:pt x="717614" y="207531"/>
                  </a:moveTo>
                  <a:lnTo>
                    <a:pt x="721403" y="232026"/>
                  </a:lnTo>
                  <a:lnTo>
                    <a:pt x="718408" y="217055"/>
                  </a:lnTo>
                  <a:close/>
                  <a:moveTo>
                    <a:pt x="1031570" y="111900"/>
                  </a:moveTo>
                  <a:lnTo>
                    <a:pt x="1043178" y="113447"/>
                  </a:lnTo>
                  <a:lnTo>
                    <a:pt x="1020457" y="113884"/>
                  </a:lnTo>
                  <a:lnTo>
                    <a:pt x="1016885" y="113884"/>
                  </a:lnTo>
                  <a:lnTo>
                    <a:pt x="1018075" y="113091"/>
                  </a:lnTo>
                  <a:close/>
                  <a:moveTo>
                    <a:pt x="2559676" y="0"/>
                  </a:moveTo>
                  <a:lnTo>
                    <a:pt x="2574759" y="1190"/>
                  </a:lnTo>
                  <a:lnTo>
                    <a:pt x="2563248" y="1587"/>
                  </a:lnTo>
                  <a:lnTo>
                    <a:pt x="2494583" y="11904"/>
                  </a:lnTo>
                  <a:lnTo>
                    <a:pt x="2435443" y="27380"/>
                  </a:lnTo>
                  <a:lnTo>
                    <a:pt x="2404484" y="39681"/>
                  </a:lnTo>
                  <a:lnTo>
                    <a:pt x="2387020" y="47617"/>
                  </a:lnTo>
                  <a:lnTo>
                    <a:pt x="2351298" y="68648"/>
                  </a:lnTo>
                  <a:lnTo>
                    <a:pt x="2315576" y="95631"/>
                  </a:lnTo>
                  <a:lnTo>
                    <a:pt x="2279854" y="128169"/>
                  </a:lnTo>
                  <a:lnTo>
                    <a:pt x="2246514" y="165866"/>
                  </a:lnTo>
                  <a:lnTo>
                    <a:pt x="2215555" y="207928"/>
                  </a:lnTo>
                  <a:lnTo>
                    <a:pt x="2188962" y="253561"/>
                  </a:lnTo>
                  <a:lnTo>
                    <a:pt x="2167131" y="303559"/>
                  </a:lnTo>
                  <a:lnTo>
                    <a:pt x="2158399" y="329352"/>
                  </a:lnTo>
                  <a:lnTo>
                    <a:pt x="2151652" y="355144"/>
                  </a:lnTo>
                  <a:lnTo>
                    <a:pt x="2144111" y="411491"/>
                  </a:lnTo>
                  <a:lnTo>
                    <a:pt x="2140538" y="506726"/>
                  </a:lnTo>
                  <a:lnTo>
                    <a:pt x="2140935" y="610690"/>
                  </a:lnTo>
                  <a:lnTo>
                    <a:pt x="2139348" y="681719"/>
                  </a:lnTo>
                  <a:lnTo>
                    <a:pt x="2134982" y="751954"/>
                  </a:lnTo>
                  <a:lnTo>
                    <a:pt x="2124662" y="820999"/>
                  </a:lnTo>
                  <a:lnTo>
                    <a:pt x="2115930" y="853934"/>
                  </a:lnTo>
                  <a:lnTo>
                    <a:pt x="2104023" y="895996"/>
                  </a:lnTo>
                  <a:lnTo>
                    <a:pt x="2081796" y="965041"/>
                  </a:lnTo>
                  <a:lnTo>
                    <a:pt x="2060759" y="1020197"/>
                  </a:lnTo>
                  <a:lnTo>
                    <a:pt x="2039326" y="1067417"/>
                  </a:lnTo>
                  <a:lnTo>
                    <a:pt x="2003207" y="1132494"/>
                  </a:lnTo>
                  <a:lnTo>
                    <a:pt x="1941289" y="1237649"/>
                  </a:lnTo>
                  <a:lnTo>
                    <a:pt x="1900804" y="1312249"/>
                  </a:lnTo>
                  <a:lnTo>
                    <a:pt x="1880562" y="1349549"/>
                  </a:lnTo>
                  <a:lnTo>
                    <a:pt x="1847618" y="1420578"/>
                  </a:lnTo>
                  <a:lnTo>
                    <a:pt x="1822613" y="1485258"/>
                  </a:lnTo>
                  <a:lnTo>
                    <a:pt x="1804752" y="1544779"/>
                  </a:lnTo>
                  <a:lnTo>
                    <a:pt x="1792845" y="1599142"/>
                  </a:lnTo>
                  <a:lnTo>
                    <a:pt x="1787288" y="1649537"/>
                  </a:lnTo>
                  <a:lnTo>
                    <a:pt x="1786097" y="1696361"/>
                  </a:lnTo>
                  <a:lnTo>
                    <a:pt x="1789273" y="1739613"/>
                  </a:lnTo>
                  <a:lnTo>
                    <a:pt x="1796417" y="1780484"/>
                  </a:lnTo>
                  <a:lnTo>
                    <a:pt x="1806737" y="1819371"/>
                  </a:lnTo>
                  <a:lnTo>
                    <a:pt x="1826185" y="1874925"/>
                  </a:lnTo>
                  <a:lnTo>
                    <a:pt x="1856747" y="1946747"/>
                  </a:lnTo>
                  <a:lnTo>
                    <a:pt x="1888103" y="2020157"/>
                  </a:lnTo>
                  <a:lnTo>
                    <a:pt x="1901201" y="2059044"/>
                  </a:lnTo>
                  <a:lnTo>
                    <a:pt x="1907949" y="2078488"/>
                  </a:lnTo>
                  <a:lnTo>
                    <a:pt x="1922238" y="2113804"/>
                  </a:lnTo>
                  <a:lnTo>
                    <a:pt x="1937320" y="2146343"/>
                  </a:lnTo>
                  <a:lnTo>
                    <a:pt x="1953594" y="2175310"/>
                  </a:lnTo>
                  <a:lnTo>
                    <a:pt x="1971454" y="2200705"/>
                  </a:lnTo>
                  <a:lnTo>
                    <a:pt x="1989315" y="2222927"/>
                  </a:lnTo>
                  <a:lnTo>
                    <a:pt x="2007970" y="2241974"/>
                  </a:lnTo>
                  <a:lnTo>
                    <a:pt x="2026228" y="2257449"/>
                  </a:lnTo>
                  <a:lnTo>
                    <a:pt x="2045280" y="2269750"/>
                  </a:lnTo>
                  <a:lnTo>
                    <a:pt x="2063935" y="2278480"/>
                  </a:lnTo>
                  <a:lnTo>
                    <a:pt x="2082589" y="2283639"/>
                  </a:lnTo>
                  <a:lnTo>
                    <a:pt x="2100847" y="2285623"/>
                  </a:lnTo>
                  <a:lnTo>
                    <a:pt x="2117915" y="2284035"/>
                  </a:lnTo>
                  <a:lnTo>
                    <a:pt x="2134982" y="2278877"/>
                  </a:lnTo>
                  <a:lnTo>
                    <a:pt x="2150461" y="2270147"/>
                  </a:lnTo>
                  <a:lnTo>
                    <a:pt x="2165147" y="2258640"/>
                  </a:lnTo>
                  <a:lnTo>
                    <a:pt x="2171894" y="2250703"/>
                  </a:lnTo>
                  <a:lnTo>
                    <a:pt x="2195709" y="2221340"/>
                  </a:lnTo>
                  <a:lnTo>
                    <a:pt x="2227462" y="2170548"/>
                  </a:lnTo>
                  <a:lnTo>
                    <a:pt x="2260009" y="2089599"/>
                  </a:lnTo>
                  <a:lnTo>
                    <a:pt x="2286602" y="2008650"/>
                  </a:lnTo>
                  <a:lnTo>
                    <a:pt x="2305256" y="1951509"/>
                  </a:lnTo>
                  <a:lnTo>
                    <a:pt x="2330262" y="1866195"/>
                  </a:lnTo>
                  <a:lnTo>
                    <a:pt x="2352489" y="1790404"/>
                  </a:lnTo>
                  <a:lnTo>
                    <a:pt x="2385829" y="1696757"/>
                  </a:lnTo>
                  <a:lnTo>
                    <a:pt x="2412819" y="1632077"/>
                  </a:lnTo>
                  <a:lnTo>
                    <a:pt x="2440603" y="1566207"/>
                  </a:lnTo>
                  <a:lnTo>
                    <a:pt x="2475531" y="1492797"/>
                  </a:lnTo>
                  <a:lnTo>
                    <a:pt x="2497361" y="1453116"/>
                  </a:lnTo>
                  <a:lnTo>
                    <a:pt x="2519191" y="1418991"/>
                  </a:lnTo>
                  <a:lnTo>
                    <a:pt x="2542212" y="1388833"/>
                  </a:lnTo>
                  <a:lnTo>
                    <a:pt x="2581506" y="1344390"/>
                  </a:lnTo>
                  <a:lnTo>
                    <a:pt x="2613656" y="1312646"/>
                  </a:lnTo>
                  <a:lnTo>
                    <a:pt x="2635883" y="1291615"/>
                  </a:lnTo>
                  <a:lnTo>
                    <a:pt x="2682321" y="1254712"/>
                  </a:lnTo>
                  <a:lnTo>
                    <a:pt x="2730744" y="1221776"/>
                  </a:lnTo>
                  <a:lnTo>
                    <a:pt x="2781152" y="1191619"/>
                  </a:lnTo>
                  <a:lnTo>
                    <a:pt x="2858550" y="1148763"/>
                  </a:lnTo>
                  <a:lnTo>
                    <a:pt x="2939520" y="1102337"/>
                  </a:lnTo>
                  <a:lnTo>
                    <a:pt x="2993896" y="1066624"/>
                  </a:lnTo>
                  <a:lnTo>
                    <a:pt x="3021680" y="1047180"/>
                  </a:lnTo>
                  <a:lnTo>
                    <a:pt x="3049067" y="1026546"/>
                  </a:lnTo>
                  <a:lnTo>
                    <a:pt x="3100665" y="984485"/>
                  </a:lnTo>
                  <a:lnTo>
                    <a:pt x="3147898" y="940438"/>
                  </a:lnTo>
                  <a:lnTo>
                    <a:pt x="3191161" y="894012"/>
                  </a:lnTo>
                  <a:lnTo>
                    <a:pt x="3230455" y="846791"/>
                  </a:lnTo>
                  <a:lnTo>
                    <a:pt x="3266177" y="798381"/>
                  </a:lnTo>
                  <a:lnTo>
                    <a:pt x="3297930" y="748383"/>
                  </a:lnTo>
                  <a:lnTo>
                    <a:pt x="3325714" y="697591"/>
                  </a:lnTo>
                  <a:lnTo>
                    <a:pt x="3337621" y="671799"/>
                  </a:lnTo>
                  <a:lnTo>
                    <a:pt x="3343971" y="658307"/>
                  </a:lnTo>
                  <a:lnTo>
                    <a:pt x="3354291" y="628943"/>
                  </a:lnTo>
                  <a:lnTo>
                    <a:pt x="3366992" y="579739"/>
                  </a:lnTo>
                  <a:lnTo>
                    <a:pt x="3379693" y="506726"/>
                  </a:lnTo>
                  <a:lnTo>
                    <a:pt x="3388029" y="431729"/>
                  </a:lnTo>
                  <a:lnTo>
                    <a:pt x="3394379" y="326177"/>
                  </a:lnTo>
                  <a:lnTo>
                    <a:pt x="3395173" y="231737"/>
                  </a:lnTo>
                  <a:lnTo>
                    <a:pt x="3395173" y="221816"/>
                  </a:lnTo>
                  <a:lnTo>
                    <a:pt x="3396364" y="230943"/>
                  </a:lnTo>
                  <a:lnTo>
                    <a:pt x="3403905" y="321019"/>
                  </a:lnTo>
                  <a:lnTo>
                    <a:pt x="3407080" y="423396"/>
                  </a:lnTo>
                  <a:lnTo>
                    <a:pt x="3405493" y="497599"/>
                  </a:lnTo>
                  <a:lnTo>
                    <a:pt x="3399539" y="571009"/>
                  </a:lnTo>
                  <a:lnTo>
                    <a:pt x="3390013" y="622594"/>
                  </a:lnTo>
                  <a:lnTo>
                    <a:pt x="3382075" y="653942"/>
                  </a:lnTo>
                  <a:lnTo>
                    <a:pt x="3377312" y="668624"/>
                  </a:lnTo>
                  <a:lnTo>
                    <a:pt x="3366992" y="697194"/>
                  </a:lnTo>
                  <a:lnTo>
                    <a:pt x="3344765" y="749970"/>
                  </a:lnTo>
                  <a:lnTo>
                    <a:pt x="3320157" y="800365"/>
                  </a:lnTo>
                  <a:lnTo>
                    <a:pt x="3292770" y="848379"/>
                  </a:lnTo>
                  <a:lnTo>
                    <a:pt x="3263002" y="894012"/>
                  </a:lnTo>
                  <a:lnTo>
                    <a:pt x="3230058" y="939248"/>
                  </a:lnTo>
                  <a:lnTo>
                    <a:pt x="3193542" y="984088"/>
                  </a:lnTo>
                  <a:lnTo>
                    <a:pt x="3153454" y="1028927"/>
                  </a:lnTo>
                  <a:lnTo>
                    <a:pt x="3131227" y="1051942"/>
                  </a:lnTo>
                  <a:lnTo>
                    <a:pt x="3109397" y="1074163"/>
                  </a:lnTo>
                  <a:lnTo>
                    <a:pt x="3062959" y="1113051"/>
                  </a:lnTo>
                  <a:lnTo>
                    <a:pt x="3014933" y="1147176"/>
                  </a:lnTo>
                  <a:lnTo>
                    <a:pt x="2964128" y="1178921"/>
                  </a:lnTo>
                  <a:lnTo>
                    <a:pt x="2882761" y="1226935"/>
                  </a:lnTo>
                  <a:lnTo>
                    <a:pt x="2793456" y="1283679"/>
                  </a:lnTo>
                  <a:lnTo>
                    <a:pt x="2729554" y="1329709"/>
                  </a:lnTo>
                  <a:lnTo>
                    <a:pt x="2695816" y="1356295"/>
                  </a:lnTo>
                  <a:lnTo>
                    <a:pt x="2679146" y="1370580"/>
                  </a:lnTo>
                  <a:lnTo>
                    <a:pt x="2646599" y="1404706"/>
                  </a:lnTo>
                  <a:lnTo>
                    <a:pt x="2616434" y="1443990"/>
                  </a:lnTo>
                  <a:lnTo>
                    <a:pt x="2588650" y="1486845"/>
                  </a:lnTo>
                  <a:lnTo>
                    <a:pt x="2562454" y="1533272"/>
                  </a:lnTo>
                  <a:lnTo>
                    <a:pt x="2538243" y="1582079"/>
                  </a:lnTo>
                  <a:lnTo>
                    <a:pt x="2505299" y="1656283"/>
                  </a:lnTo>
                  <a:lnTo>
                    <a:pt x="2469974" y="1752311"/>
                  </a:lnTo>
                  <a:lnTo>
                    <a:pt x="2442587" y="1837228"/>
                  </a:lnTo>
                  <a:lnTo>
                    <a:pt x="2417185" y="1928891"/>
                  </a:lnTo>
                  <a:lnTo>
                    <a:pt x="2414407" y="1942779"/>
                  </a:lnTo>
                  <a:lnTo>
                    <a:pt x="2409247" y="1973730"/>
                  </a:lnTo>
                  <a:lnTo>
                    <a:pt x="2396546" y="2032061"/>
                  </a:lnTo>
                  <a:lnTo>
                    <a:pt x="2380669" y="2087218"/>
                  </a:lnTo>
                  <a:lnTo>
                    <a:pt x="2361618" y="2139597"/>
                  </a:lnTo>
                  <a:lnTo>
                    <a:pt x="2338994" y="2191182"/>
                  </a:lnTo>
                  <a:lnTo>
                    <a:pt x="2313195" y="2241974"/>
                  </a:lnTo>
                  <a:lnTo>
                    <a:pt x="2269534" y="2319352"/>
                  </a:lnTo>
                  <a:lnTo>
                    <a:pt x="2235797" y="2373714"/>
                  </a:lnTo>
                  <a:lnTo>
                    <a:pt x="2219127" y="2400301"/>
                  </a:lnTo>
                  <a:lnTo>
                    <a:pt x="2195709" y="2450299"/>
                  </a:lnTo>
                  <a:lnTo>
                    <a:pt x="2181817" y="2493551"/>
                  </a:lnTo>
                  <a:lnTo>
                    <a:pt x="2174673" y="2531248"/>
                  </a:lnTo>
                  <a:lnTo>
                    <a:pt x="2173482" y="2561405"/>
                  </a:lnTo>
                  <a:lnTo>
                    <a:pt x="2175070" y="2584420"/>
                  </a:lnTo>
                  <a:lnTo>
                    <a:pt x="2180230" y="2606642"/>
                  </a:lnTo>
                  <a:lnTo>
                    <a:pt x="2181817" y="2609419"/>
                  </a:lnTo>
                  <a:lnTo>
                    <a:pt x="2201266" y="2585611"/>
                  </a:lnTo>
                  <a:lnTo>
                    <a:pt x="2314385" y="2441172"/>
                  </a:lnTo>
                  <a:lnTo>
                    <a:pt x="2401706" y="2320542"/>
                  </a:lnTo>
                  <a:lnTo>
                    <a:pt x="2442190" y="2260624"/>
                  </a:lnTo>
                  <a:lnTo>
                    <a:pt x="2472356" y="2212610"/>
                  </a:lnTo>
                  <a:lnTo>
                    <a:pt x="2516016" y="2137613"/>
                  </a:lnTo>
                  <a:lnTo>
                    <a:pt x="2562454" y="2045156"/>
                  </a:lnTo>
                  <a:lnTo>
                    <a:pt x="2594207" y="1975714"/>
                  </a:lnTo>
                  <a:lnTo>
                    <a:pt x="2606115" y="1951509"/>
                  </a:lnTo>
                  <a:lnTo>
                    <a:pt x="2631914" y="1905082"/>
                  </a:lnTo>
                  <a:lnTo>
                    <a:pt x="2659697" y="1861433"/>
                  </a:lnTo>
                  <a:lnTo>
                    <a:pt x="2689466" y="1820165"/>
                  </a:lnTo>
                  <a:lnTo>
                    <a:pt x="2720425" y="1783262"/>
                  </a:lnTo>
                  <a:lnTo>
                    <a:pt x="2750987" y="1750327"/>
                  </a:lnTo>
                  <a:lnTo>
                    <a:pt x="2781549" y="1722153"/>
                  </a:lnTo>
                  <a:lnTo>
                    <a:pt x="2811317" y="1699535"/>
                  </a:lnTo>
                  <a:lnTo>
                    <a:pt x="2825209" y="1690805"/>
                  </a:lnTo>
                  <a:lnTo>
                    <a:pt x="2840292" y="1682869"/>
                  </a:lnTo>
                  <a:lnTo>
                    <a:pt x="2881968" y="1670568"/>
                  </a:lnTo>
                  <a:lnTo>
                    <a:pt x="2934757" y="1662235"/>
                  </a:lnTo>
                  <a:lnTo>
                    <a:pt x="2995087" y="1656680"/>
                  </a:lnTo>
                  <a:lnTo>
                    <a:pt x="3161393" y="1651521"/>
                  </a:lnTo>
                  <a:lnTo>
                    <a:pt x="3277291" y="1651521"/>
                  </a:lnTo>
                  <a:lnTo>
                    <a:pt x="3375724" y="1651124"/>
                  </a:lnTo>
                  <a:lnTo>
                    <a:pt x="3522184" y="1646363"/>
                  </a:lnTo>
                  <a:lnTo>
                    <a:pt x="3641257" y="1633665"/>
                  </a:lnTo>
                  <a:lnTo>
                    <a:pt x="3714686" y="1621760"/>
                  </a:lnTo>
                  <a:lnTo>
                    <a:pt x="3727784" y="1619776"/>
                  </a:lnTo>
                  <a:lnTo>
                    <a:pt x="3754774" y="1611840"/>
                  </a:lnTo>
                  <a:lnTo>
                    <a:pt x="3800022" y="1594380"/>
                  </a:lnTo>
                  <a:lnTo>
                    <a:pt x="3865909" y="1559461"/>
                  </a:lnTo>
                  <a:lnTo>
                    <a:pt x="3934971" y="1512241"/>
                  </a:lnTo>
                  <a:lnTo>
                    <a:pt x="3969899" y="1484464"/>
                  </a:lnTo>
                  <a:lnTo>
                    <a:pt x="3991333" y="1465814"/>
                  </a:lnTo>
                  <a:lnTo>
                    <a:pt x="4034199" y="1424149"/>
                  </a:lnTo>
                  <a:lnTo>
                    <a:pt x="4095323" y="1356692"/>
                  </a:lnTo>
                  <a:lnTo>
                    <a:pt x="4169149" y="1266219"/>
                  </a:lnTo>
                  <a:lnTo>
                    <a:pt x="4231067" y="1189238"/>
                  </a:lnTo>
                  <a:lnTo>
                    <a:pt x="4256469" y="1161858"/>
                  </a:lnTo>
                  <a:lnTo>
                    <a:pt x="4268773" y="1150747"/>
                  </a:lnTo>
                  <a:lnTo>
                    <a:pt x="4296953" y="1130510"/>
                  </a:lnTo>
                  <a:lnTo>
                    <a:pt x="4327119" y="1115035"/>
                  </a:lnTo>
                  <a:lnTo>
                    <a:pt x="4356887" y="1102733"/>
                  </a:lnTo>
                  <a:lnTo>
                    <a:pt x="4421981" y="1083687"/>
                  </a:lnTo>
                  <a:lnTo>
                    <a:pt x="4429592" y="1082685"/>
                  </a:lnTo>
                  <a:lnTo>
                    <a:pt x="4392609" y="1094004"/>
                  </a:lnTo>
                  <a:lnTo>
                    <a:pt x="4355299" y="1112257"/>
                  </a:lnTo>
                  <a:lnTo>
                    <a:pt x="4333469" y="1126145"/>
                  </a:lnTo>
                  <a:lnTo>
                    <a:pt x="4322356" y="1134081"/>
                  </a:lnTo>
                  <a:lnTo>
                    <a:pt x="4297747" y="1157890"/>
                  </a:lnTo>
                  <a:lnTo>
                    <a:pt x="4256469" y="1206698"/>
                  </a:lnTo>
                  <a:lnTo>
                    <a:pt x="4199314" y="1287250"/>
                  </a:lnTo>
                  <a:lnTo>
                    <a:pt x="4145334" y="1372167"/>
                  </a:lnTo>
                  <a:lnTo>
                    <a:pt x="4122313" y="1411054"/>
                  </a:lnTo>
                  <a:lnTo>
                    <a:pt x="4100086" y="1446371"/>
                  </a:lnTo>
                  <a:lnTo>
                    <a:pt x="4054838" y="1508273"/>
                  </a:lnTo>
                  <a:lnTo>
                    <a:pt x="4008400" y="1559461"/>
                  </a:lnTo>
                  <a:lnTo>
                    <a:pt x="3959580" y="1604698"/>
                  </a:lnTo>
                  <a:lnTo>
                    <a:pt x="3933781" y="1625332"/>
                  </a:lnTo>
                  <a:lnTo>
                    <a:pt x="3919889" y="1635649"/>
                  </a:lnTo>
                  <a:lnTo>
                    <a:pt x="3882976" y="1657076"/>
                  </a:lnTo>
                  <a:lnTo>
                    <a:pt x="3834950" y="1679298"/>
                  </a:lnTo>
                  <a:lnTo>
                    <a:pt x="3775810" y="1701122"/>
                  </a:lnTo>
                  <a:lnTo>
                    <a:pt x="3705954" y="1720963"/>
                  </a:lnTo>
                  <a:lnTo>
                    <a:pt x="3626175" y="1738819"/>
                  </a:lnTo>
                  <a:lnTo>
                    <a:pt x="3535679" y="1752707"/>
                  </a:lnTo>
                  <a:lnTo>
                    <a:pt x="3434864" y="1762231"/>
                  </a:lnTo>
                  <a:lnTo>
                    <a:pt x="3380487" y="1764215"/>
                  </a:lnTo>
                  <a:lnTo>
                    <a:pt x="3278084" y="1766596"/>
                  </a:lnTo>
                  <a:lnTo>
                    <a:pt x="3137975" y="1765802"/>
                  </a:lnTo>
                  <a:lnTo>
                    <a:pt x="3064546" y="1767786"/>
                  </a:lnTo>
                  <a:lnTo>
                    <a:pt x="3020886" y="1773342"/>
                  </a:lnTo>
                  <a:lnTo>
                    <a:pt x="2976432" y="1784452"/>
                  </a:lnTo>
                  <a:lnTo>
                    <a:pt x="2927612" y="1801118"/>
                  </a:lnTo>
                  <a:lnTo>
                    <a:pt x="2898638" y="1813419"/>
                  </a:lnTo>
                  <a:lnTo>
                    <a:pt x="2884349" y="1820165"/>
                  </a:lnTo>
                  <a:lnTo>
                    <a:pt x="2856565" y="1837625"/>
                  </a:lnTo>
                  <a:lnTo>
                    <a:pt x="2830766" y="1858656"/>
                  </a:lnTo>
                  <a:lnTo>
                    <a:pt x="2806554" y="1884051"/>
                  </a:lnTo>
                  <a:lnTo>
                    <a:pt x="2773214" y="1926113"/>
                  </a:lnTo>
                  <a:lnTo>
                    <a:pt x="2732729" y="1991984"/>
                  </a:lnTo>
                  <a:lnTo>
                    <a:pt x="2678749" y="2099916"/>
                  </a:lnTo>
                  <a:lnTo>
                    <a:pt x="2628738" y="2210229"/>
                  </a:lnTo>
                  <a:lnTo>
                    <a:pt x="2596192" y="2278480"/>
                  </a:lnTo>
                  <a:lnTo>
                    <a:pt x="2579522" y="2309828"/>
                  </a:lnTo>
                  <a:lnTo>
                    <a:pt x="2532686" y="2393158"/>
                  </a:lnTo>
                  <a:lnTo>
                    <a:pt x="2461639" y="2515772"/>
                  </a:lnTo>
                  <a:lnTo>
                    <a:pt x="2401706" y="2610213"/>
                  </a:lnTo>
                  <a:lnTo>
                    <a:pt x="2335025" y="2709019"/>
                  </a:lnTo>
                  <a:lnTo>
                    <a:pt x="2291364" y="2771318"/>
                  </a:lnTo>
                  <a:lnTo>
                    <a:pt x="2312004" y="2766953"/>
                  </a:lnTo>
                  <a:lnTo>
                    <a:pt x="2447747" y="2726082"/>
                  </a:lnTo>
                  <a:lnTo>
                    <a:pt x="2540227" y="2690369"/>
                  </a:lnTo>
                  <a:lnTo>
                    <a:pt x="2607305" y="2660608"/>
                  </a:lnTo>
                  <a:lnTo>
                    <a:pt x="2641440" y="2643545"/>
                  </a:lnTo>
                  <a:lnTo>
                    <a:pt x="2681131" y="2624101"/>
                  </a:lnTo>
                  <a:lnTo>
                    <a:pt x="2752178" y="2591563"/>
                  </a:lnTo>
                  <a:lnTo>
                    <a:pt x="2842673" y="2554263"/>
                  </a:lnTo>
                  <a:lnTo>
                    <a:pt x="2941107" y="2516566"/>
                  </a:lnTo>
                  <a:lnTo>
                    <a:pt x="3006201" y="2487996"/>
                  </a:lnTo>
                  <a:lnTo>
                    <a:pt x="3049067" y="2465377"/>
                  </a:lnTo>
                  <a:lnTo>
                    <a:pt x="3070500" y="2451886"/>
                  </a:lnTo>
                  <a:lnTo>
                    <a:pt x="3096696" y="2435220"/>
                  </a:lnTo>
                  <a:lnTo>
                    <a:pt x="3139563" y="2403872"/>
                  </a:lnTo>
                  <a:lnTo>
                    <a:pt x="3173697" y="2374905"/>
                  </a:lnTo>
                  <a:lnTo>
                    <a:pt x="3199893" y="2347922"/>
                  </a:lnTo>
                  <a:lnTo>
                    <a:pt x="3231249" y="2309431"/>
                  </a:lnTo>
                  <a:lnTo>
                    <a:pt x="3266574" y="2263005"/>
                  </a:lnTo>
                  <a:lnTo>
                    <a:pt x="3287213" y="2241180"/>
                  </a:lnTo>
                  <a:lnTo>
                    <a:pt x="3298724" y="2229673"/>
                  </a:lnTo>
                  <a:lnTo>
                    <a:pt x="3324920" y="2207054"/>
                  </a:lnTo>
                  <a:lnTo>
                    <a:pt x="3356276" y="2184833"/>
                  </a:lnTo>
                  <a:lnTo>
                    <a:pt x="3391998" y="2163802"/>
                  </a:lnTo>
                  <a:lnTo>
                    <a:pt x="3433276" y="2144755"/>
                  </a:lnTo>
                  <a:lnTo>
                    <a:pt x="3481303" y="2128883"/>
                  </a:lnTo>
                  <a:lnTo>
                    <a:pt x="3534489" y="2116582"/>
                  </a:lnTo>
                  <a:lnTo>
                    <a:pt x="3594819" y="2108249"/>
                  </a:lnTo>
                  <a:lnTo>
                    <a:pt x="3627763" y="2106662"/>
                  </a:lnTo>
                  <a:lnTo>
                    <a:pt x="3658722" y="2105868"/>
                  </a:lnTo>
                  <a:lnTo>
                    <a:pt x="3713098" y="2107852"/>
                  </a:lnTo>
                  <a:lnTo>
                    <a:pt x="3757949" y="2113011"/>
                  </a:lnTo>
                  <a:lnTo>
                    <a:pt x="3794068" y="2120550"/>
                  </a:lnTo>
                  <a:lnTo>
                    <a:pt x="3834156" y="2132851"/>
                  </a:lnTo>
                  <a:lnTo>
                    <a:pt x="3859955" y="2145946"/>
                  </a:lnTo>
                  <a:lnTo>
                    <a:pt x="3861940" y="2147533"/>
                  </a:lnTo>
                  <a:lnTo>
                    <a:pt x="3853208" y="2146343"/>
                  </a:lnTo>
                  <a:lnTo>
                    <a:pt x="3765490" y="2141184"/>
                  </a:lnTo>
                  <a:lnTo>
                    <a:pt x="3667454" y="2141184"/>
                  </a:lnTo>
                  <a:lnTo>
                    <a:pt x="3597597" y="2145946"/>
                  </a:lnTo>
                  <a:lnTo>
                    <a:pt x="3528932" y="2156263"/>
                  </a:lnTo>
                  <a:lnTo>
                    <a:pt x="3482096" y="2168564"/>
                  </a:lnTo>
                  <a:lnTo>
                    <a:pt x="3453916" y="2178881"/>
                  </a:lnTo>
                  <a:lnTo>
                    <a:pt x="3441215" y="2185627"/>
                  </a:lnTo>
                  <a:lnTo>
                    <a:pt x="3417003" y="2198325"/>
                  </a:lnTo>
                  <a:lnTo>
                    <a:pt x="3376121" y="2228482"/>
                  </a:lnTo>
                  <a:lnTo>
                    <a:pt x="3342781" y="2261417"/>
                  </a:lnTo>
                  <a:lnTo>
                    <a:pt x="3313806" y="2296337"/>
                  </a:lnTo>
                  <a:lnTo>
                    <a:pt x="3276894" y="2351096"/>
                  </a:lnTo>
                  <a:lnTo>
                    <a:pt x="3240775" y="2403872"/>
                  </a:lnTo>
                  <a:lnTo>
                    <a:pt x="3213785" y="2436807"/>
                  </a:lnTo>
                  <a:lnTo>
                    <a:pt x="3198702" y="2451886"/>
                  </a:lnTo>
                  <a:lnTo>
                    <a:pt x="3180047" y="2469346"/>
                  </a:lnTo>
                  <a:lnTo>
                    <a:pt x="3141150" y="2501090"/>
                  </a:lnTo>
                  <a:lnTo>
                    <a:pt x="3080026" y="2543946"/>
                  </a:lnTo>
                  <a:lnTo>
                    <a:pt x="2949839" y="2618943"/>
                  </a:lnTo>
                  <a:lnTo>
                    <a:pt x="2888932" y="2652474"/>
                  </a:lnTo>
                  <a:lnTo>
                    <a:pt x="2891235" y="2657078"/>
                  </a:lnTo>
                  <a:lnTo>
                    <a:pt x="2896791" y="2664619"/>
                  </a:lnTo>
                  <a:lnTo>
                    <a:pt x="2915047" y="2681685"/>
                  </a:lnTo>
                  <a:lnTo>
                    <a:pt x="2940447" y="2697957"/>
                  </a:lnTo>
                  <a:lnTo>
                    <a:pt x="2973388" y="2713435"/>
                  </a:lnTo>
                  <a:lnTo>
                    <a:pt x="2992438" y="2720182"/>
                  </a:lnTo>
                  <a:lnTo>
                    <a:pt x="3012678" y="2725738"/>
                  </a:lnTo>
                  <a:lnTo>
                    <a:pt x="3056731" y="2736057"/>
                  </a:lnTo>
                  <a:lnTo>
                    <a:pt x="3105150" y="2744391"/>
                  </a:lnTo>
                  <a:lnTo>
                    <a:pt x="3156347" y="2749550"/>
                  </a:lnTo>
                  <a:lnTo>
                    <a:pt x="3182938" y="2751535"/>
                  </a:lnTo>
                  <a:lnTo>
                    <a:pt x="3209528" y="2752725"/>
                  </a:lnTo>
                  <a:lnTo>
                    <a:pt x="3264694" y="2751535"/>
                  </a:lnTo>
                  <a:lnTo>
                    <a:pt x="3292872" y="2749154"/>
                  </a:lnTo>
                  <a:lnTo>
                    <a:pt x="3350022" y="2744788"/>
                  </a:lnTo>
                  <a:lnTo>
                    <a:pt x="3408363" y="2737644"/>
                  </a:lnTo>
                  <a:lnTo>
                    <a:pt x="3465910" y="2730897"/>
                  </a:lnTo>
                  <a:lnTo>
                    <a:pt x="3581003" y="2719388"/>
                  </a:lnTo>
                  <a:lnTo>
                    <a:pt x="3636566" y="2716610"/>
                  </a:lnTo>
                  <a:lnTo>
                    <a:pt x="3664347" y="2715419"/>
                  </a:lnTo>
                  <a:lnTo>
                    <a:pt x="3717528" y="2718594"/>
                  </a:lnTo>
                  <a:lnTo>
                    <a:pt x="3767931" y="2726928"/>
                  </a:lnTo>
                  <a:lnTo>
                    <a:pt x="3813572" y="2739628"/>
                  </a:lnTo>
                  <a:lnTo>
                    <a:pt x="3834210" y="2748360"/>
                  </a:lnTo>
                  <a:lnTo>
                    <a:pt x="3854053" y="2757885"/>
                  </a:lnTo>
                  <a:lnTo>
                    <a:pt x="3888581" y="2777729"/>
                  </a:lnTo>
                  <a:lnTo>
                    <a:pt x="3931047" y="2808685"/>
                  </a:lnTo>
                  <a:lnTo>
                    <a:pt x="3952081" y="2826147"/>
                  </a:lnTo>
                  <a:lnTo>
                    <a:pt x="3984228" y="2855516"/>
                  </a:lnTo>
                  <a:lnTo>
                    <a:pt x="3990975" y="2862263"/>
                  </a:lnTo>
                  <a:lnTo>
                    <a:pt x="3983831" y="2855913"/>
                  </a:lnTo>
                  <a:lnTo>
                    <a:pt x="3949700" y="2828132"/>
                  </a:lnTo>
                  <a:lnTo>
                    <a:pt x="3928269" y="2811860"/>
                  </a:lnTo>
                  <a:lnTo>
                    <a:pt x="3885010" y="2783682"/>
                  </a:lnTo>
                  <a:lnTo>
                    <a:pt x="3850085" y="2765425"/>
                  </a:lnTo>
                  <a:lnTo>
                    <a:pt x="3830638" y="2757885"/>
                  </a:lnTo>
                  <a:lnTo>
                    <a:pt x="3810000" y="2750741"/>
                  </a:lnTo>
                  <a:lnTo>
                    <a:pt x="3765153" y="2740422"/>
                  </a:lnTo>
                  <a:lnTo>
                    <a:pt x="3716338" y="2734469"/>
                  </a:lnTo>
                  <a:lnTo>
                    <a:pt x="3664347" y="2734469"/>
                  </a:lnTo>
                  <a:lnTo>
                    <a:pt x="3637756" y="2737247"/>
                  </a:lnTo>
                  <a:lnTo>
                    <a:pt x="3582988" y="2742407"/>
                  </a:lnTo>
                  <a:lnTo>
                    <a:pt x="3469878" y="2759869"/>
                  </a:lnTo>
                  <a:lnTo>
                    <a:pt x="3412331" y="2769791"/>
                  </a:lnTo>
                  <a:lnTo>
                    <a:pt x="3354785" y="2779316"/>
                  </a:lnTo>
                  <a:lnTo>
                    <a:pt x="3296444" y="2786460"/>
                  </a:lnTo>
                  <a:lnTo>
                    <a:pt x="3267869" y="2790825"/>
                  </a:lnTo>
                  <a:lnTo>
                    <a:pt x="3210322" y="2795191"/>
                  </a:lnTo>
                  <a:lnTo>
                    <a:pt x="3181747" y="2794794"/>
                  </a:lnTo>
                  <a:lnTo>
                    <a:pt x="3153966" y="2794794"/>
                  </a:lnTo>
                  <a:lnTo>
                    <a:pt x="3099991" y="2791619"/>
                  </a:lnTo>
                  <a:lnTo>
                    <a:pt x="3048794" y="2786063"/>
                  </a:lnTo>
                  <a:lnTo>
                    <a:pt x="3000375" y="2777332"/>
                  </a:lnTo>
                  <a:lnTo>
                    <a:pt x="2977753" y="2771775"/>
                  </a:lnTo>
                  <a:lnTo>
                    <a:pt x="2955528" y="2765425"/>
                  </a:lnTo>
                  <a:lnTo>
                    <a:pt x="2915047" y="2749154"/>
                  </a:lnTo>
                  <a:lnTo>
                    <a:pt x="2880122" y="2728913"/>
                  </a:lnTo>
                  <a:lnTo>
                    <a:pt x="2851547" y="2705497"/>
                  </a:lnTo>
                  <a:lnTo>
                    <a:pt x="2841228" y="2692003"/>
                  </a:lnTo>
                  <a:lnTo>
                    <a:pt x="2834672" y="2681871"/>
                  </a:lnTo>
                  <a:lnTo>
                    <a:pt x="2809730" y="2695130"/>
                  </a:lnTo>
                  <a:lnTo>
                    <a:pt x="2726378" y="2736399"/>
                  </a:lnTo>
                  <a:lnTo>
                    <a:pt x="2668826" y="2766953"/>
                  </a:lnTo>
                  <a:lnTo>
                    <a:pt x="2609687" y="2804253"/>
                  </a:lnTo>
                  <a:lnTo>
                    <a:pt x="2550150" y="2849092"/>
                  </a:lnTo>
                  <a:lnTo>
                    <a:pt x="2506490" y="2889567"/>
                  </a:lnTo>
                  <a:lnTo>
                    <a:pt x="2477516" y="2920518"/>
                  </a:lnTo>
                  <a:lnTo>
                    <a:pt x="2448541" y="2954247"/>
                  </a:lnTo>
                  <a:lnTo>
                    <a:pt x="2421551" y="2991944"/>
                  </a:lnTo>
                  <a:lnTo>
                    <a:pt x="2407659" y="3011784"/>
                  </a:lnTo>
                  <a:lnTo>
                    <a:pt x="2393767" y="3034006"/>
                  </a:lnTo>
                  <a:lnTo>
                    <a:pt x="2368762" y="3079242"/>
                  </a:lnTo>
                  <a:lnTo>
                    <a:pt x="2347726" y="3126066"/>
                  </a:lnTo>
                  <a:lnTo>
                    <a:pt x="2329865" y="3174079"/>
                  </a:lnTo>
                  <a:lnTo>
                    <a:pt x="2315576" y="3222887"/>
                  </a:lnTo>
                  <a:lnTo>
                    <a:pt x="2303669" y="3272885"/>
                  </a:lnTo>
                  <a:lnTo>
                    <a:pt x="2290571" y="3348676"/>
                  </a:lnTo>
                  <a:lnTo>
                    <a:pt x="2281839" y="3452243"/>
                  </a:lnTo>
                  <a:lnTo>
                    <a:pt x="2279457" y="3557794"/>
                  </a:lnTo>
                  <a:lnTo>
                    <a:pt x="2284220" y="3716915"/>
                  </a:lnTo>
                  <a:lnTo>
                    <a:pt x="2289777" y="3822466"/>
                  </a:lnTo>
                  <a:lnTo>
                    <a:pt x="2293349" y="3878416"/>
                  </a:lnTo>
                  <a:lnTo>
                    <a:pt x="2307241" y="4016903"/>
                  </a:lnTo>
                  <a:lnTo>
                    <a:pt x="2337406" y="4258163"/>
                  </a:lnTo>
                  <a:lnTo>
                    <a:pt x="2407659" y="4721637"/>
                  </a:lnTo>
                  <a:lnTo>
                    <a:pt x="2422345" y="4810125"/>
                  </a:lnTo>
                  <a:lnTo>
                    <a:pt x="1739262" y="4810125"/>
                  </a:lnTo>
                  <a:lnTo>
                    <a:pt x="1857144" y="4274432"/>
                  </a:lnTo>
                  <a:lnTo>
                    <a:pt x="1866273" y="4218085"/>
                  </a:lnTo>
                  <a:lnTo>
                    <a:pt x="1908346" y="3914129"/>
                  </a:lnTo>
                  <a:lnTo>
                    <a:pt x="1926604" y="3748263"/>
                  </a:lnTo>
                  <a:lnTo>
                    <a:pt x="1934145" y="3649060"/>
                  </a:lnTo>
                  <a:lnTo>
                    <a:pt x="1935733" y="3606602"/>
                  </a:lnTo>
                  <a:lnTo>
                    <a:pt x="1936923" y="3565730"/>
                  </a:lnTo>
                  <a:lnTo>
                    <a:pt x="1933351" y="3491924"/>
                  </a:lnTo>
                  <a:lnTo>
                    <a:pt x="1923825" y="3424863"/>
                  </a:lnTo>
                  <a:lnTo>
                    <a:pt x="1909933" y="3365342"/>
                  </a:lnTo>
                  <a:lnTo>
                    <a:pt x="1891675" y="3312169"/>
                  </a:lnTo>
                  <a:lnTo>
                    <a:pt x="1869448" y="3264552"/>
                  </a:lnTo>
                  <a:lnTo>
                    <a:pt x="1843252" y="3222490"/>
                  </a:lnTo>
                  <a:lnTo>
                    <a:pt x="1814278" y="3184397"/>
                  </a:lnTo>
                  <a:lnTo>
                    <a:pt x="1782525" y="3149080"/>
                  </a:lnTo>
                  <a:lnTo>
                    <a:pt x="1749185" y="3117733"/>
                  </a:lnTo>
                  <a:lnTo>
                    <a:pt x="1695602" y="3074877"/>
                  </a:lnTo>
                  <a:lnTo>
                    <a:pt x="1621776" y="3021705"/>
                  </a:lnTo>
                  <a:lnTo>
                    <a:pt x="1548348" y="2968929"/>
                  </a:lnTo>
                  <a:lnTo>
                    <a:pt x="1513420" y="2940359"/>
                  </a:lnTo>
                  <a:lnTo>
                    <a:pt x="1448723" y="2884409"/>
                  </a:lnTo>
                  <a:lnTo>
                    <a:pt x="1346320" y="2793936"/>
                  </a:lnTo>
                  <a:lnTo>
                    <a:pt x="1275273" y="2733224"/>
                  </a:lnTo>
                  <a:lnTo>
                    <a:pt x="1200654" y="2674496"/>
                  </a:lnTo>
                  <a:lnTo>
                    <a:pt x="1123654" y="2620927"/>
                  </a:lnTo>
                  <a:lnTo>
                    <a:pt x="1062926" y="2585611"/>
                  </a:lnTo>
                  <a:lnTo>
                    <a:pt x="1021648" y="2563786"/>
                  </a:lnTo>
                  <a:lnTo>
                    <a:pt x="979575" y="2545533"/>
                  </a:lnTo>
                  <a:lnTo>
                    <a:pt x="935518" y="2529661"/>
                  </a:lnTo>
                  <a:lnTo>
                    <a:pt x="914085" y="2522915"/>
                  </a:lnTo>
                  <a:lnTo>
                    <a:pt x="871218" y="2511011"/>
                  </a:lnTo>
                  <a:lnTo>
                    <a:pt x="797790" y="2495932"/>
                  </a:lnTo>
                  <a:lnTo>
                    <a:pt x="735475" y="2489583"/>
                  </a:lnTo>
                  <a:lnTo>
                    <a:pt x="679908" y="2487996"/>
                  </a:lnTo>
                  <a:lnTo>
                    <a:pt x="601716" y="2488789"/>
                  </a:lnTo>
                  <a:lnTo>
                    <a:pt x="514793" y="2484821"/>
                  </a:lnTo>
                  <a:lnTo>
                    <a:pt x="446127" y="2474504"/>
                  </a:lnTo>
                  <a:lnTo>
                    <a:pt x="406436" y="2465377"/>
                  </a:lnTo>
                  <a:lnTo>
                    <a:pt x="369920" y="2455854"/>
                  </a:lnTo>
                  <a:lnTo>
                    <a:pt x="306415" y="2436410"/>
                  </a:lnTo>
                  <a:lnTo>
                    <a:pt x="252832" y="2414983"/>
                  </a:lnTo>
                  <a:lnTo>
                    <a:pt x="207584" y="2390777"/>
                  </a:lnTo>
                  <a:lnTo>
                    <a:pt x="170274" y="2364588"/>
                  </a:lnTo>
                  <a:lnTo>
                    <a:pt x="138125" y="2335224"/>
                  </a:lnTo>
                  <a:lnTo>
                    <a:pt x="111135" y="2303082"/>
                  </a:lnTo>
                  <a:lnTo>
                    <a:pt x="86923" y="2268163"/>
                  </a:lnTo>
                  <a:lnTo>
                    <a:pt x="75413" y="2249116"/>
                  </a:lnTo>
                  <a:lnTo>
                    <a:pt x="66681" y="2233244"/>
                  </a:lnTo>
                  <a:lnTo>
                    <a:pt x="53980" y="2201896"/>
                  </a:lnTo>
                  <a:lnTo>
                    <a:pt x="46835" y="2171738"/>
                  </a:lnTo>
                  <a:lnTo>
                    <a:pt x="43660" y="2143962"/>
                  </a:lnTo>
                  <a:lnTo>
                    <a:pt x="44057" y="2108646"/>
                  </a:lnTo>
                  <a:lnTo>
                    <a:pt x="48423" y="2080472"/>
                  </a:lnTo>
                  <a:lnTo>
                    <a:pt x="49217" y="2077298"/>
                  </a:lnTo>
                  <a:lnTo>
                    <a:pt x="50408" y="2091186"/>
                  </a:lnTo>
                  <a:lnTo>
                    <a:pt x="65093" y="2153088"/>
                  </a:lnTo>
                  <a:lnTo>
                    <a:pt x="75016" y="2180865"/>
                  </a:lnTo>
                  <a:lnTo>
                    <a:pt x="87717" y="2208642"/>
                  </a:lnTo>
                  <a:lnTo>
                    <a:pt x="104784" y="2234434"/>
                  </a:lnTo>
                  <a:lnTo>
                    <a:pt x="114707" y="2245545"/>
                  </a:lnTo>
                  <a:lnTo>
                    <a:pt x="124233" y="2255862"/>
                  </a:lnTo>
                  <a:lnTo>
                    <a:pt x="151620" y="2278877"/>
                  </a:lnTo>
                  <a:lnTo>
                    <a:pt x="186548" y="2304273"/>
                  </a:lnTo>
                  <a:lnTo>
                    <a:pt x="229811" y="2329272"/>
                  </a:lnTo>
                  <a:lnTo>
                    <a:pt x="280616" y="2354271"/>
                  </a:lnTo>
                  <a:lnTo>
                    <a:pt x="339358" y="2375698"/>
                  </a:lnTo>
                  <a:lnTo>
                    <a:pt x="405245" y="2393555"/>
                  </a:lnTo>
                  <a:lnTo>
                    <a:pt x="478277" y="2406253"/>
                  </a:lnTo>
                  <a:lnTo>
                    <a:pt x="517571" y="2409824"/>
                  </a:lnTo>
                  <a:lnTo>
                    <a:pt x="553293" y="2411411"/>
                  </a:lnTo>
                  <a:lnTo>
                    <a:pt x="658077" y="2410618"/>
                  </a:lnTo>
                  <a:lnTo>
                    <a:pt x="789058" y="2412205"/>
                  </a:lnTo>
                  <a:lnTo>
                    <a:pt x="895430" y="2420538"/>
                  </a:lnTo>
                  <a:lnTo>
                    <a:pt x="967271" y="2430061"/>
                  </a:lnTo>
                  <a:lnTo>
                    <a:pt x="1002596" y="2437601"/>
                  </a:lnTo>
                  <a:lnTo>
                    <a:pt x="1037524" y="2445537"/>
                  </a:lnTo>
                  <a:lnTo>
                    <a:pt x="1109762" y="2470536"/>
                  </a:lnTo>
                  <a:lnTo>
                    <a:pt x="1183190" y="2503471"/>
                  </a:lnTo>
                  <a:lnTo>
                    <a:pt x="1257809" y="2544343"/>
                  </a:lnTo>
                  <a:lnTo>
                    <a:pt x="1332825" y="2591563"/>
                  </a:lnTo>
                  <a:lnTo>
                    <a:pt x="1407842" y="2643545"/>
                  </a:lnTo>
                  <a:lnTo>
                    <a:pt x="1482461" y="2700289"/>
                  </a:lnTo>
                  <a:lnTo>
                    <a:pt x="1555492" y="2759414"/>
                  </a:lnTo>
                  <a:lnTo>
                    <a:pt x="1592008" y="2789571"/>
                  </a:lnTo>
                  <a:lnTo>
                    <a:pt x="1626936" y="2818935"/>
                  </a:lnTo>
                  <a:lnTo>
                    <a:pt x="1687267" y="2866552"/>
                  </a:lnTo>
                  <a:lnTo>
                    <a:pt x="1758710" y="2917344"/>
                  </a:lnTo>
                  <a:lnTo>
                    <a:pt x="1818644" y="2951866"/>
                  </a:lnTo>
                  <a:lnTo>
                    <a:pt x="1845237" y="2962580"/>
                  </a:lnTo>
                  <a:lnTo>
                    <a:pt x="1847221" y="2962977"/>
                  </a:lnTo>
                  <a:lnTo>
                    <a:pt x="1789669" y="2876869"/>
                  </a:lnTo>
                  <a:lnTo>
                    <a:pt x="1692426" y="2740367"/>
                  </a:lnTo>
                  <a:lnTo>
                    <a:pt x="1612647" y="2639974"/>
                  </a:lnTo>
                  <a:lnTo>
                    <a:pt x="1547951" y="2568548"/>
                  </a:lnTo>
                  <a:lnTo>
                    <a:pt x="1494368" y="2518550"/>
                  </a:lnTo>
                  <a:lnTo>
                    <a:pt x="1448723" y="2483234"/>
                  </a:lnTo>
                  <a:lnTo>
                    <a:pt x="1407445" y="2454267"/>
                  </a:lnTo>
                  <a:lnTo>
                    <a:pt x="1367357" y="2425300"/>
                  </a:lnTo>
                  <a:lnTo>
                    <a:pt x="1346320" y="2408237"/>
                  </a:lnTo>
                  <a:lnTo>
                    <a:pt x="1326078" y="2391571"/>
                  </a:lnTo>
                  <a:lnTo>
                    <a:pt x="1260191" y="2349509"/>
                  </a:lnTo>
                  <a:lnTo>
                    <a:pt x="1169695" y="2299511"/>
                  </a:lnTo>
                  <a:lnTo>
                    <a:pt x="1059751" y="2247529"/>
                  </a:lnTo>
                  <a:lnTo>
                    <a:pt x="936312" y="2197134"/>
                  </a:lnTo>
                  <a:lnTo>
                    <a:pt x="837481" y="2164199"/>
                  </a:lnTo>
                  <a:lnTo>
                    <a:pt x="770403" y="2145152"/>
                  </a:lnTo>
                  <a:lnTo>
                    <a:pt x="703325" y="2129280"/>
                  </a:lnTo>
                  <a:lnTo>
                    <a:pt x="636644" y="2117375"/>
                  </a:lnTo>
                  <a:lnTo>
                    <a:pt x="570757" y="2109836"/>
                  </a:lnTo>
                  <a:lnTo>
                    <a:pt x="507648" y="2107455"/>
                  </a:lnTo>
                  <a:lnTo>
                    <a:pt x="476689" y="2108249"/>
                  </a:lnTo>
                  <a:lnTo>
                    <a:pt x="401673" y="2111820"/>
                  </a:lnTo>
                  <a:lnTo>
                    <a:pt x="315147" y="2111027"/>
                  </a:lnTo>
                  <a:lnTo>
                    <a:pt x="268311" y="2105074"/>
                  </a:lnTo>
                  <a:lnTo>
                    <a:pt x="227826" y="2093964"/>
                  </a:lnTo>
                  <a:lnTo>
                    <a:pt x="192501" y="2075710"/>
                  </a:lnTo>
                  <a:lnTo>
                    <a:pt x="158367" y="2049521"/>
                  </a:lnTo>
                  <a:lnTo>
                    <a:pt x="125423" y="2013808"/>
                  </a:lnTo>
                  <a:lnTo>
                    <a:pt x="107959" y="1991587"/>
                  </a:lnTo>
                  <a:lnTo>
                    <a:pt x="77794" y="1949922"/>
                  </a:lnTo>
                  <a:lnTo>
                    <a:pt x="35325" y="1884051"/>
                  </a:lnTo>
                  <a:lnTo>
                    <a:pt x="3175" y="1822149"/>
                  </a:lnTo>
                  <a:lnTo>
                    <a:pt x="0" y="1814610"/>
                  </a:lnTo>
                  <a:lnTo>
                    <a:pt x="11907" y="1832069"/>
                  </a:lnTo>
                  <a:lnTo>
                    <a:pt x="82160" y="1926113"/>
                  </a:lnTo>
                  <a:lnTo>
                    <a:pt x="127408" y="1976111"/>
                  </a:lnTo>
                  <a:lnTo>
                    <a:pt x="158367" y="2005475"/>
                  </a:lnTo>
                  <a:lnTo>
                    <a:pt x="173847" y="2017776"/>
                  </a:lnTo>
                  <a:lnTo>
                    <a:pt x="188135" y="2028093"/>
                  </a:lnTo>
                  <a:lnTo>
                    <a:pt x="217904" y="2041982"/>
                  </a:lnTo>
                  <a:lnTo>
                    <a:pt x="248069" y="2049521"/>
                  </a:lnTo>
                  <a:lnTo>
                    <a:pt x="278234" y="2051902"/>
                  </a:lnTo>
                  <a:lnTo>
                    <a:pt x="323879" y="2047537"/>
                  </a:lnTo>
                  <a:lnTo>
                    <a:pt x="388972" y="2035633"/>
                  </a:lnTo>
                  <a:lnTo>
                    <a:pt x="422709" y="2030474"/>
                  </a:lnTo>
                  <a:lnTo>
                    <a:pt x="461210" y="2026109"/>
                  </a:lnTo>
                  <a:lnTo>
                    <a:pt x="538607" y="2021348"/>
                  </a:lnTo>
                  <a:lnTo>
                    <a:pt x="613623" y="2021744"/>
                  </a:lnTo>
                  <a:lnTo>
                    <a:pt x="687846" y="2026903"/>
                  </a:lnTo>
                  <a:lnTo>
                    <a:pt x="759290" y="2036426"/>
                  </a:lnTo>
                  <a:lnTo>
                    <a:pt x="829146" y="2048727"/>
                  </a:lnTo>
                  <a:lnTo>
                    <a:pt x="896224" y="2064600"/>
                  </a:lnTo>
                  <a:lnTo>
                    <a:pt x="960523" y="2082456"/>
                  </a:lnTo>
                  <a:lnTo>
                    <a:pt x="1051019" y="2113011"/>
                  </a:lnTo>
                  <a:lnTo>
                    <a:pt x="1158979" y="2157056"/>
                  </a:lnTo>
                  <a:lnTo>
                    <a:pt x="1250665" y="2200705"/>
                  </a:lnTo>
                  <a:lnTo>
                    <a:pt x="1323696" y="2239990"/>
                  </a:lnTo>
                  <a:lnTo>
                    <a:pt x="1351480" y="2255465"/>
                  </a:lnTo>
                  <a:lnTo>
                    <a:pt x="1442770" y="2307844"/>
                  </a:lnTo>
                  <a:lnTo>
                    <a:pt x="1529296" y="2358636"/>
                  </a:lnTo>
                  <a:lnTo>
                    <a:pt x="1599946" y="2405459"/>
                  </a:lnTo>
                  <a:lnTo>
                    <a:pt x="1650751" y="2440378"/>
                  </a:lnTo>
                  <a:lnTo>
                    <a:pt x="1705921" y="2479266"/>
                  </a:lnTo>
                  <a:lnTo>
                    <a:pt x="1795226" y="2545533"/>
                  </a:lnTo>
                  <a:lnTo>
                    <a:pt x="1880562" y="2614578"/>
                  </a:lnTo>
                  <a:lnTo>
                    <a:pt x="1891675" y="2624101"/>
                  </a:lnTo>
                  <a:lnTo>
                    <a:pt x="1879768" y="2601086"/>
                  </a:lnTo>
                  <a:lnTo>
                    <a:pt x="1820628" y="2481647"/>
                  </a:lnTo>
                  <a:lnTo>
                    <a:pt x="1783319" y="2402285"/>
                  </a:lnTo>
                  <a:lnTo>
                    <a:pt x="1772205" y="2374111"/>
                  </a:lnTo>
                  <a:lnTo>
                    <a:pt x="1760695" y="2341970"/>
                  </a:lnTo>
                  <a:lnTo>
                    <a:pt x="1734102" y="2245148"/>
                  </a:lnTo>
                  <a:lnTo>
                    <a:pt x="1697189" y="2097932"/>
                  </a:lnTo>
                  <a:lnTo>
                    <a:pt x="1690442" y="2069361"/>
                  </a:lnTo>
                  <a:lnTo>
                    <a:pt x="1655514" y="2056664"/>
                  </a:lnTo>
                  <a:lnTo>
                    <a:pt x="1499131" y="1991587"/>
                  </a:lnTo>
                  <a:lnTo>
                    <a:pt x="1428878" y="1958652"/>
                  </a:lnTo>
                  <a:lnTo>
                    <a:pt x="1359418" y="1922145"/>
                  </a:lnTo>
                  <a:lnTo>
                    <a:pt x="1295119" y="1882861"/>
                  </a:lnTo>
                  <a:lnTo>
                    <a:pt x="1267335" y="1863021"/>
                  </a:lnTo>
                  <a:lnTo>
                    <a:pt x="1239155" y="1842386"/>
                  </a:lnTo>
                  <a:lnTo>
                    <a:pt x="1167314" y="1801118"/>
                  </a:lnTo>
                  <a:lnTo>
                    <a:pt x="1081184" y="1761834"/>
                  </a:lnTo>
                  <a:lnTo>
                    <a:pt x="986719" y="1724931"/>
                  </a:lnTo>
                  <a:lnTo>
                    <a:pt x="887492" y="1693186"/>
                  </a:lnTo>
                  <a:lnTo>
                    <a:pt x="787867" y="1668584"/>
                  </a:lnTo>
                  <a:lnTo>
                    <a:pt x="693799" y="1652711"/>
                  </a:lnTo>
                  <a:lnTo>
                    <a:pt x="630294" y="1647950"/>
                  </a:lnTo>
                  <a:lnTo>
                    <a:pt x="591000" y="1648347"/>
                  </a:lnTo>
                  <a:lnTo>
                    <a:pt x="573536" y="1649934"/>
                  </a:lnTo>
                  <a:lnTo>
                    <a:pt x="556071" y="1651918"/>
                  </a:lnTo>
                  <a:lnTo>
                    <a:pt x="522731" y="1658267"/>
                  </a:lnTo>
                  <a:lnTo>
                    <a:pt x="476292" y="1672155"/>
                  </a:lnTo>
                  <a:lnTo>
                    <a:pt x="421122" y="1696361"/>
                  </a:lnTo>
                  <a:lnTo>
                    <a:pt x="373890" y="1724534"/>
                  </a:lnTo>
                  <a:lnTo>
                    <a:pt x="335786" y="1753501"/>
                  </a:lnTo>
                  <a:lnTo>
                    <a:pt x="306415" y="1779691"/>
                  </a:lnTo>
                  <a:lnTo>
                    <a:pt x="278631" y="1809054"/>
                  </a:lnTo>
                  <a:lnTo>
                    <a:pt x="275059" y="1813419"/>
                  </a:lnTo>
                  <a:lnTo>
                    <a:pt x="285378" y="1799134"/>
                  </a:lnTo>
                  <a:lnTo>
                    <a:pt x="349281" y="1722947"/>
                  </a:lnTo>
                  <a:lnTo>
                    <a:pt x="389766" y="1684456"/>
                  </a:lnTo>
                  <a:lnTo>
                    <a:pt x="418343" y="1662235"/>
                  </a:lnTo>
                  <a:lnTo>
                    <a:pt x="432632" y="1653505"/>
                  </a:lnTo>
                  <a:lnTo>
                    <a:pt x="458828" y="1639220"/>
                  </a:lnTo>
                  <a:lnTo>
                    <a:pt x="500504" y="1621760"/>
                  </a:lnTo>
                  <a:lnTo>
                    <a:pt x="530669" y="1611840"/>
                  </a:lnTo>
                  <a:lnTo>
                    <a:pt x="563613" y="1604301"/>
                  </a:lnTo>
                  <a:lnTo>
                    <a:pt x="600129" y="1598745"/>
                  </a:lnTo>
                  <a:lnTo>
                    <a:pt x="662840" y="1592793"/>
                  </a:lnTo>
                  <a:lnTo>
                    <a:pt x="712454" y="1592396"/>
                  </a:lnTo>
                  <a:lnTo>
                    <a:pt x="764053" y="1592793"/>
                  </a:lnTo>
                  <a:lnTo>
                    <a:pt x="865662" y="1599539"/>
                  </a:lnTo>
                  <a:lnTo>
                    <a:pt x="943853" y="1611443"/>
                  </a:lnTo>
                  <a:lnTo>
                    <a:pt x="997833" y="1622951"/>
                  </a:lnTo>
                  <a:lnTo>
                    <a:pt x="1054591" y="1637236"/>
                  </a:lnTo>
                  <a:lnTo>
                    <a:pt x="1113731" y="1655886"/>
                  </a:lnTo>
                  <a:lnTo>
                    <a:pt x="1145087" y="1665806"/>
                  </a:lnTo>
                  <a:lnTo>
                    <a:pt x="1174061" y="1675726"/>
                  </a:lnTo>
                  <a:lnTo>
                    <a:pt x="1204226" y="1680885"/>
                  </a:lnTo>
                  <a:lnTo>
                    <a:pt x="1218118" y="1680488"/>
                  </a:lnTo>
                  <a:lnTo>
                    <a:pt x="1228041" y="1676123"/>
                  </a:lnTo>
                  <a:lnTo>
                    <a:pt x="1233201" y="1669774"/>
                  </a:lnTo>
                  <a:lnTo>
                    <a:pt x="1234392" y="1659854"/>
                  </a:lnTo>
                  <a:lnTo>
                    <a:pt x="1233598" y="1647950"/>
                  </a:lnTo>
                  <a:lnTo>
                    <a:pt x="1221294" y="1610253"/>
                  </a:lnTo>
                  <a:lnTo>
                    <a:pt x="1195891" y="1552715"/>
                  </a:lnTo>
                  <a:lnTo>
                    <a:pt x="1181206" y="1512638"/>
                  </a:lnTo>
                  <a:lnTo>
                    <a:pt x="1176046" y="1493194"/>
                  </a:lnTo>
                  <a:lnTo>
                    <a:pt x="1172870" y="1475734"/>
                  </a:lnTo>
                  <a:lnTo>
                    <a:pt x="1171283" y="1432879"/>
                  </a:lnTo>
                  <a:lnTo>
                    <a:pt x="1174061" y="1354311"/>
                  </a:lnTo>
                  <a:lnTo>
                    <a:pt x="1178030" y="1264235"/>
                  </a:lnTo>
                  <a:lnTo>
                    <a:pt x="1178030" y="1202729"/>
                  </a:lnTo>
                  <a:lnTo>
                    <a:pt x="1173267" y="1142811"/>
                  </a:lnTo>
                  <a:lnTo>
                    <a:pt x="1162948" y="1086861"/>
                  </a:lnTo>
                  <a:lnTo>
                    <a:pt x="1155010" y="1061068"/>
                  </a:lnTo>
                  <a:lnTo>
                    <a:pt x="1136752" y="1013451"/>
                  </a:lnTo>
                  <a:lnTo>
                    <a:pt x="1109762" y="953137"/>
                  </a:lnTo>
                  <a:lnTo>
                    <a:pt x="1089519" y="916630"/>
                  </a:lnTo>
                  <a:lnTo>
                    <a:pt x="1066895" y="881314"/>
                  </a:lnTo>
                  <a:lnTo>
                    <a:pt x="1039112" y="845998"/>
                  </a:lnTo>
                  <a:lnTo>
                    <a:pt x="1006168" y="809095"/>
                  </a:lnTo>
                  <a:lnTo>
                    <a:pt x="966477" y="769414"/>
                  </a:lnTo>
                  <a:lnTo>
                    <a:pt x="943456" y="747589"/>
                  </a:lnTo>
                  <a:lnTo>
                    <a:pt x="920435" y="725765"/>
                  </a:lnTo>
                  <a:lnTo>
                    <a:pt x="880744" y="684497"/>
                  </a:lnTo>
                  <a:lnTo>
                    <a:pt x="848595" y="645609"/>
                  </a:lnTo>
                  <a:lnTo>
                    <a:pt x="823192" y="606325"/>
                  </a:lnTo>
                  <a:lnTo>
                    <a:pt x="801759" y="565850"/>
                  </a:lnTo>
                  <a:lnTo>
                    <a:pt x="785089" y="522598"/>
                  </a:lnTo>
                  <a:lnTo>
                    <a:pt x="770403" y="475378"/>
                  </a:lnTo>
                  <a:lnTo>
                    <a:pt x="758099" y="422205"/>
                  </a:lnTo>
                  <a:lnTo>
                    <a:pt x="752145" y="393238"/>
                  </a:lnTo>
                  <a:lnTo>
                    <a:pt x="723568" y="246022"/>
                  </a:lnTo>
                  <a:lnTo>
                    <a:pt x="721403" y="232026"/>
                  </a:lnTo>
                  <a:lnTo>
                    <a:pt x="731903" y="284512"/>
                  </a:lnTo>
                  <a:lnTo>
                    <a:pt x="748970" y="348399"/>
                  </a:lnTo>
                  <a:lnTo>
                    <a:pt x="773975" y="421808"/>
                  </a:lnTo>
                  <a:lnTo>
                    <a:pt x="798981" y="480139"/>
                  </a:lnTo>
                  <a:lnTo>
                    <a:pt x="818429" y="519027"/>
                  </a:lnTo>
                  <a:lnTo>
                    <a:pt x="840656" y="557121"/>
                  </a:lnTo>
                  <a:lnTo>
                    <a:pt x="865662" y="593627"/>
                  </a:lnTo>
                  <a:lnTo>
                    <a:pt x="893445" y="628546"/>
                  </a:lnTo>
                  <a:lnTo>
                    <a:pt x="924801" y="659894"/>
                  </a:lnTo>
                  <a:lnTo>
                    <a:pt x="941869" y="674973"/>
                  </a:lnTo>
                  <a:lnTo>
                    <a:pt x="1004977" y="726162"/>
                  </a:lnTo>
                  <a:lnTo>
                    <a:pt x="1075230" y="786477"/>
                  </a:lnTo>
                  <a:lnTo>
                    <a:pt x="1111746" y="821793"/>
                  </a:lnTo>
                  <a:lnTo>
                    <a:pt x="1141118" y="857109"/>
                  </a:lnTo>
                  <a:lnTo>
                    <a:pt x="1165329" y="894409"/>
                  </a:lnTo>
                  <a:lnTo>
                    <a:pt x="1184778" y="937264"/>
                  </a:lnTo>
                  <a:lnTo>
                    <a:pt x="1202242" y="988056"/>
                  </a:lnTo>
                  <a:lnTo>
                    <a:pt x="1210577" y="1018610"/>
                  </a:lnTo>
                  <a:lnTo>
                    <a:pt x="1225660" y="1078528"/>
                  </a:lnTo>
                  <a:lnTo>
                    <a:pt x="1249871" y="1181302"/>
                  </a:lnTo>
                  <a:lnTo>
                    <a:pt x="1266144" y="1272568"/>
                  </a:lnTo>
                  <a:lnTo>
                    <a:pt x="1276861" y="1364231"/>
                  </a:lnTo>
                  <a:lnTo>
                    <a:pt x="1280830" y="1413832"/>
                  </a:lnTo>
                  <a:lnTo>
                    <a:pt x="1283609" y="1440022"/>
                  </a:lnTo>
                  <a:lnTo>
                    <a:pt x="1295913" y="1496369"/>
                  </a:lnTo>
                  <a:lnTo>
                    <a:pt x="1315758" y="1553906"/>
                  </a:lnTo>
                  <a:lnTo>
                    <a:pt x="1341557" y="1611840"/>
                  </a:lnTo>
                  <a:lnTo>
                    <a:pt x="1372516" y="1668187"/>
                  </a:lnTo>
                  <a:lnTo>
                    <a:pt x="1406254" y="1720169"/>
                  </a:lnTo>
                  <a:lnTo>
                    <a:pt x="1442770" y="1765802"/>
                  </a:lnTo>
                  <a:lnTo>
                    <a:pt x="1480079" y="1803896"/>
                  </a:lnTo>
                  <a:lnTo>
                    <a:pt x="1498337" y="1818181"/>
                  </a:lnTo>
                  <a:lnTo>
                    <a:pt x="1516595" y="1831673"/>
                  </a:lnTo>
                  <a:lnTo>
                    <a:pt x="1549935" y="1851116"/>
                  </a:lnTo>
                  <a:lnTo>
                    <a:pt x="1578910" y="1863814"/>
                  </a:lnTo>
                  <a:lnTo>
                    <a:pt x="1603518" y="1871354"/>
                  </a:lnTo>
                  <a:lnTo>
                    <a:pt x="1632890" y="1875322"/>
                  </a:lnTo>
                  <a:lnTo>
                    <a:pt x="1653926" y="1873338"/>
                  </a:lnTo>
                  <a:lnTo>
                    <a:pt x="1655911" y="1872544"/>
                  </a:lnTo>
                  <a:lnTo>
                    <a:pt x="1653529" y="1856275"/>
                  </a:lnTo>
                  <a:lnTo>
                    <a:pt x="1633287" y="1764215"/>
                  </a:lnTo>
                  <a:lnTo>
                    <a:pt x="1611060" y="1690805"/>
                  </a:lnTo>
                  <a:lnTo>
                    <a:pt x="1596771" y="1656283"/>
                  </a:lnTo>
                  <a:lnTo>
                    <a:pt x="1582482" y="1623744"/>
                  </a:lnTo>
                  <a:lnTo>
                    <a:pt x="1556286" y="1563033"/>
                  </a:lnTo>
                  <a:lnTo>
                    <a:pt x="1532868" y="1497956"/>
                  </a:lnTo>
                  <a:lnTo>
                    <a:pt x="1513817" y="1418197"/>
                  </a:lnTo>
                  <a:lnTo>
                    <a:pt x="1506275" y="1369389"/>
                  </a:lnTo>
                  <a:lnTo>
                    <a:pt x="1503100" y="1343597"/>
                  </a:lnTo>
                  <a:lnTo>
                    <a:pt x="1503100" y="1293202"/>
                  </a:lnTo>
                  <a:lnTo>
                    <a:pt x="1510244" y="1242014"/>
                  </a:lnTo>
                  <a:lnTo>
                    <a:pt x="1522549" y="1189238"/>
                  </a:lnTo>
                  <a:lnTo>
                    <a:pt x="1547951" y="1104321"/>
                  </a:lnTo>
                  <a:lnTo>
                    <a:pt x="1590023" y="970596"/>
                  </a:lnTo>
                  <a:lnTo>
                    <a:pt x="1611854" y="890044"/>
                  </a:lnTo>
                  <a:lnTo>
                    <a:pt x="1617410" y="865045"/>
                  </a:lnTo>
                  <a:lnTo>
                    <a:pt x="1624555" y="814650"/>
                  </a:lnTo>
                  <a:lnTo>
                    <a:pt x="1626936" y="765049"/>
                  </a:lnTo>
                  <a:lnTo>
                    <a:pt x="1624555" y="714654"/>
                  </a:lnTo>
                  <a:lnTo>
                    <a:pt x="1617807" y="664656"/>
                  </a:lnTo>
                  <a:lnTo>
                    <a:pt x="1607091" y="615848"/>
                  </a:lnTo>
                  <a:lnTo>
                    <a:pt x="1591611" y="567438"/>
                  </a:lnTo>
                  <a:lnTo>
                    <a:pt x="1572559" y="520614"/>
                  </a:lnTo>
                  <a:lnTo>
                    <a:pt x="1549935" y="475378"/>
                  </a:lnTo>
                  <a:lnTo>
                    <a:pt x="1523739" y="431729"/>
                  </a:lnTo>
                  <a:lnTo>
                    <a:pt x="1494368" y="390064"/>
                  </a:lnTo>
                  <a:lnTo>
                    <a:pt x="1461821" y="350780"/>
                  </a:lnTo>
                  <a:lnTo>
                    <a:pt x="1426893" y="315067"/>
                  </a:lnTo>
                  <a:lnTo>
                    <a:pt x="1389584" y="280941"/>
                  </a:lnTo>
                  <a:lnTo>
                    <a:pt x="1349496" y="250387"/>
                  </a:lnTo>
                  <a:lnTo>
                    <a:pt x="1306629" y="223800"/>
                  </a:lnTo>
                  <a:lnTo>
                    <a:pt x="1285196" y="211896"/>
                  </a:lnTo>
                  <a:lnTo>
                    <a:pt x="1242330" y="190468"/>
                  </a:lnTo>
                  <a:lnTo>
                    <a:pt x="1171680" y="157136"/>
                  </a:lnTo>
                  <a:lnTo>
                    <a:pt x="1117700" y="134915"/>
                  </a:lnTo>
                  <a:lnTo>
                    <a:pt x="1077612" y="121027"/>
                  </a:lnTo>
                  <a:lnTo>
                    <a:pt x="1049431" y="114281"/>
                  </a:lnTo>
                  <a:lnTo>
                    <a:pt x="1043178" y="113447"/>
                  </a:lnTo>
                  <a:lnTo>
                    <a:pt x="1061736" y="113091"/>
                  </a:lnTo>
                  <a:lnTo>
                    <a:pt x="1116906" y="119836"/>
                  </a:lnTo>
                  <a:lnTo>
                    <a:pt x="1162551" y="129757"/>
                  </a:lnTo>
                  <a:lnTo>
                    <a:pt x="1214943" y="145232"/>
                  </a:lnTo>
                  <a:lnTo>
                    <a:pt x="1273289" y="167850"/>
                  </a:lnTo>
                  <a:lnTo>
                    <a:pt x="1304645" y="182532"/>
                  </a:lnTo>
                  <a:lnTo>
                    <a:pt x="1336795" y="199198"/>
                  </a:lnTo>
                  <a:lnTo>
                    <a:pt x="1395140" y="232133"/>
                  </a:lnTo>
                  <a:lnTo>
                    <a:pt x="1445151" y="265862"/>
                  </a:lnTo>
                  <a:lnTo>
                    <a:pt x="1489208" y="301575"/>
                  </a:lnTo>
                  <a:lnTo>
                    <a:pt x="1527312" y="338478"/>
                  </a:lnTo>
                  <a:lnTo>
                    <a:pt x="1561843" y="378159"/>
                  </a:lnTo>
                  <a:lnTo>
                    <a:pt x="1592802" y="421015"/>
                  </a:lnTo>
                  <a:lnTo>
                    <a:pt x="1621776" y="467045"/>
                  </a:lnTo>
                  <a:lnTo>
                    <a:pt x="1636462" y="492440"/>
                  </a:lnTo>
                  <a:lnTo>
                    <a:pt x="1648369" y="513868"/>
                  </a:lnTo>
                  <a:lnTo>
                    <a:pt x="1669406" y="555930"/>
                  </a:lnTo>
                  <a:lnTo>
                    <a:pt x="1685679" y="596802"/>
                  </a:lnTo>
                  <a:lnTo>
                    <a:pt x="1699174" y="637276"/>
                  </a:lnTo>
                  <a:lnTo>
                    <a:pt x="1708303" y="678941"/>
                  </a:lnTo>
                  <a:lnTo>
                    <a:pt x="1714653" y="722193"/>
                  </a:lnTo>
                  <a:lnTo>
                    <a:pt x="1717035" y="768620"/>
                  </a:lnTo>
                  <a:lnTo>
                    <a:pt x="1716638" y="819015"/>
                  </a:lnTo>
                  <a:lnTo>
                    <a:pt x="1714653" y="845601"/>
                  </a:lnTo>
                  <a:lnTo>
                    <a:pt x="1712669" y="872584"/>
                  </a:lnTo>
                  <a:lnTo>
                    <a:pt x="1705921" y="918614"/>
                  </a:lnTo>
                  <a:lnTo>
                    <a:pt x="1690442" y="977342"/>
                  </a:lnTo>
                  <a:lnTo>
                    <a:pt x="1663452" y="1055116"/>
                  </a:lnTo>
                  <a:lnTo>
                    <a:pt x="1642019" y="1128923"/>
                  </a:lnTo>
                  <a:lnTo>
                    <a:pt x="1628127" y="1191619"/>
                  </a:lnTo>
                  <a:lnTo>
                    <a:pt x="1621379" y="1228919"/>
                  </a:lnTo>
                  <a:lnTo>
                    <a:pt x="1615823" y="1267013"/>
                  </a:lnTo>
                  <a:lnTo>
                    <a:pt x="1613838" y="1331693"/>
                  </a:lnTo>
                  <a:lnTo>
                    <a:pt x="1620586" y="1384071"/>
                  </a:lnTo>
                  <a:lnTo>
                    <a:pt x="1630111" y="1415023"/>
                  </a:lnTo>
                  <a:lnTo>
                    <a:pt x="1638050" y="1432085"/>
                  </a:lnTo>
                  <a:lnTo>
                    <a:pt x="1647179" y="1445180"/>
                  </a:lnTo>
                  <a:lnTo>
                    <a:pt x="1657101" y="1455497"/>
                  </a:lnTo>
                  <a:lnTo>
                    <a:pt x="1667421" y="1462640"/>
                  </a:lnTo>
                  <a:lnTo>
                    <a:pt x="1678138" y="1467005"/>
                  </a:lnTo>
                  <a:lnTo>
                    <a:pt x="1688854" y="1467401"/>
                  </a:lnTo>
                  <a:lnTo>
                    <a:pt x="1699174" y="1465417"/>
                  </a:lnTo>
                  <a:lnTo>
                    <a:pt x="1709494" y="1459068"/>
                  </a:lnTo>
                  <a:lnTo>
                    <a:pt x="1718622" y="1450339"/>
                  </a:lnTo>
                  <a:lnTo>
                    <a:pt x="1722988" y="1444386"/>
                  </a:lnTo>
                  <a:lnTo>
                    <a:pt x="1732117" y="1426927"/>
                  </a:lnTo>
                  <a:lnTo>
                    <a:pt x="1755535" y="1366612"/>
                  </a:lnTo>
                  <a:lnTo>
                    <a:pt x="1785700" y="1301932"/>
                  </a:lnTo>
                  <a:lnTo>
                    <a:pt x="1808324" y="1258680"/>
                  </a:lnTo>
                  <a:lnTo>
                    <a:pt x="1832933" y="1213840"/>
                  </a:lnTo>
                  <a:lnTo>
                    <a:pt x="1880562" y="1135669"/>
                  </a:lnTo>
                  <a:lnTo>
                    <a:pt x="1926604" y="1064640"/>
                  </a:lnTo>
                  <a:lnTo>
                    <a:pt x="1968279" y="991230"/>
                  </a:lnTo>
                  <a:lnTo>
                    <a:pt x="1986537" y="951153"/>
                  </a:lnTo>
                  <a:lnTo>
                    <a:pt x="1996063" y="928534"/>
                  </a:lnTo>
                  <a:lnTo>
                    <a:pt x="2011939" y="873378"/>
                  </a:lnTo>
                  <a:lnTo>
                    <a:pt x="2032579" y="776160"/>
                  </a:lnTo>
                  <a:lnTo>
                    <a:pt x="2063538" y="567438"/>
                  </a:lnTo>
                  <a:lnTo>
                    <a:pt x="2078223" y="472600"/>
                  </a:lnTo>
                  <a:lnTo>
                    <a:pt x="2086162" y="435697"/>
                  </a:lnTo>
                  <a:lnTo>
                    <a:pt x="2104023" y="361493"/>
                  </a:lnTo>
                  <a:lnTo>
                    <a:pt x="2127837" y="291655"/>
                  </a:lnTo>
                  <a:lnTo>
                    <a:pt x="2149270" y="244038"/>
                  </a:lnTo>
                  <a:lnTo>
                    <a:pt x="2166338" y="215071"/>
                  </a:lnTo>
                  <a:lnTo>
                    <a:pt x="2175863" y="201579"/>
                  </a:lnTo>
                  <a:lnTo>
                    <a:pt x="2199678" y="171025"/>
                  </a:lnTo>
                  <a:lnTo>
                    <a:pt x="2246117" y="121424"/>
                  </a:lnTo>
                  <a:lnTo>
                    <a:pt x="2293349" y="82933"/>
                  </a:lnTo>
                  <a:lnTo>
                    <a:pt x="2343360" y="51585"/>
                  </a:lnTo>
                  <a:lnTo>
                    <a:pt x="2369953" y="37300"/>
                  </a:lnTo>
                  <a:lnTo>
                    <a:pt x="2386623" y="29364"/>
                  </a:lnTo>
                  <a:lnTo>
                    <a:pt x="2420757" y="17063"/>
                  </a:lnTo>
                  <a:lnTo>
                    <a:pt x="2472753" y="5952"/>
                  </a:lnTo>
                  <a:close/>
                </a:path>
              </a:pathLst>
            </a:custGeom>
            <a:solidFill>
              <a:schemeClr val="accent3">
                <a:lumMod val="20000"/>
                <a:lumOff val="80000"/>
              </a:schemeClr>
            </a:solidFill>
            <a:ln>
              <a:solidFill>
                <a:schemeClr val="tx1"/>
              </a:solidFill>
            </a:ln>
          </p:spPr>
          <p:txBody>
            <a:bodyPr vert="horz" wrap="square" lIns="91437" tIns="45718" rIns="91437" bIns="45718" numCol="1" anchor="t" anchorCtr="0" compatLnSpc="1">
              <a:prstTxWarp prst="textNoShape">
                <a:avLst/>
              </a:prstTxWarp>
            </a:bodyPr>
            <a:lstStyle/>
            <a:p>
              <a:pPr defTabSz="1016264" fontAlgn="base">
                <a:spcBef>
                  <a:spcPct val="0"/>
                </a:spcBef>
                <a:spcAft>
                  <a:spcPct val="0"/>
                </a:spcAft>
                <a:defRPr/>
              </a:pPr>
              <a:endParaRPr lang="en-US" sz="1778" dirty="0">
                <a:solidFill>
                  <a:prstClr val="black"/>
                </a:solidFill>
                <a:latin typeface="Bosch Office Sans" pitchFamily="2" charset="0"/>
              </a:endParaRPr>
            </a:p>
          </p:txBody>
        </p:sp>
        <p:grpSp>
          <p:nvGrpSpPr>
            <p:cNvPr id="44" name="Group 43"/>
            <p:cNvGrpSpPr/>
            <p:nvPr/>
          </p:nvGrpSpPr>
          <p:grpSpPr>
            <a:xfrm>
              <a:off x="2279506" y="3193183"/>
              <a:ext cx="2040244" cy="2040244"/>
              <a:chOff x="628650" y="3771900"/>
              <a:chExt cx="2267594" cy="2267594"/>
            </a:xfrm>
          </p:grpSpPr>
          <p:sp>
            <p:nvSpPr>
              <p:cNvPr id="45" name="Oval 44"/>
              <p:cNvSpPr/>
              <p:nvPr/>
            </p:nvSpPr>
            <p:spPr>
              <a:xfrm>
                <a:off x="628650" y="3771900"/>
                <a:ext cx="2267594" cy="2267594"/>
              </a:xfrm>
              <a:prstGeom prst="ellipse">
                <a:avLst/>
              </a:prstGeom>
              <a:solidFill>
                <a:srgbClr val="2B9DAB"/>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1" name="Oval 80"/>
              <p:cNvSpPr/>
              <p:nvPr/>
            </p:nvSpPr>
            <p:spPr>
              <a:xfrm>
                <a:off x="786629" y="4124087"/>
                <a:ext cx="1835666" cy="1641458"/>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smtClean="0">
                    <a:solidFill>
                      <a:prstClr val="black"/>
                    </a:solidFill>
                    <a:latin typeface="Bosch Office Sans"/>
                  </a:rPr>
                  <a:t>Compliance Requirements</a:t>
                </a:r>
                <a:endParaRPr lang="en-US" sz="1334" b="1" dirty="0">
                  <a:solidFill>
                    <a:prstClr val="black"/>
                  </a:solidFill>
                  <a:latin typeface="Bosch Office Sans"/>
                </a:endParaRPr>
              </a:p>
            </p:txBody>
          </p:sp>
        </p:grpSp>
        <p:grpSp>
          <p:nvGrpSpPr>
            <p:cNvPr id="82" name="Group 81"/>
            <p:cNvGrpSpPr/>
            <p:nvPr/>
          </p:nvGrpSpPr>
          <p:grpSpPr>
            <a:xfrm>
              <a:off x="6542016" y="3385793"/>
              <a:ext cx="2160313" cy="1947989"/>
              <a:chOff x="628650" y="3771900"/>
              <a:chExt cx="2267594" cy="2267594"/>
            </a:xfrm>
          </p:grpSpPr>
          <p:sp>
            <p:nvSpPr>
              <p:cNvPr id="83" name="Oval 82"/>
              <p:cNvSpPr/>
              <p:nvPr/>
            </p:nvSpPr>
            <p:spPr>
              <a:xfrm>
                <a:off x="628650" y="3771900"/>
                <a:ext cx="2267594" cy="2267594"/>
              </a:xfrm>
              <a:prstGeom prst="ellipse">
                <a:avLst/>
              </a:prstGeom>
              <a:solidFill>
                <a:schemeClr val="accent3">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4" name="Oval 83"/>
              <p:cNvSpPr/>
              <p:nvPr/>
            </p:nvSpPr>
            <p:spPr>
              <a:xfrm>
                <a:off x="902598" y="4016877"/>
                <a:ext cx="1822999" cy="1748668"/>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223" b="1" dirty="0" smtClean="0">
                    <a:solidFill>
                      <a:prstClr val="black"/>
                    </a:solidFill>
                    <a:latin typeface="Bosch Office Sans"/>
                  </a:rPr>
                  <a:t>Security by Visa</a:t>
                </a:r>
                <a:endParaRPr lang="en-US" sz="1223" dirty="0">
                  <a:solidFill>
                    <a:prstClr val="black"/>
                  </a:solidFill>
                  <a:latin typeface="Bosch Office Sans"/>
                </a:endParaRPr>
              </a:p>
            </p:txBody>
          </p:sp>
        </p:grpSp>
        <p:grpSp>
          <p:nvGrpSpPr>
            <p:cNvPr id="85" name="Group 84"/>
            <p:cNvGrpSpPr/>
            <p:nvPr/>
          </p:nvGrpSpPr>
          <p:grpSpPr>
            <a:xfrm>
              <a:off x="3202788" y="2130268"/>
              <a:ext cx="1574418" cy="1574418"/>
              <a:chOff x="628650" y="3771900"/>
              <a:chExt cx="2267594" cy="2267594"/>
            </a:xfrm>
          </p:grpSpPr>
          <p:sp>
            <p:nvSpPr>
              <p:cNvPr id="86" name="Oval 85"/>
              <p:cNvSpPr/>
              <p:nvPr/>
            </p:nvSpPr>
            <p:spPr>
              <a:xfrm>
                <a:off x="628650" y="3771900"/>
                <a:ext cx="2267594" cy="226759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7" name="Oval 86"/>
              <p:cNvSpPr/>
              <p:nvPr/>
            </p:nvSpPr>
            <p:spPr>
              <a:xfrm>
                <a:off x="902600" y="4012427"/>
                <a:ext cx="1719696" cy="1753119"/>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223" b="1" dirty="0">
                    <a:solidFill>
                      <a:prstClr val="black"/>
                    </a:solidFill>
                    <a:latin typeface="Bosch Office Sans"/>
                  </a:rPr>
                  <a:t>Futuristic &amp;</a:t>
                </a:r>
              </a:p>
              <a:p>
                <a:pPr algn="ctr" defTabSz="1016264" fontAlgn="base">
                  <a:spcBef>
                    <a:spcPct val="0"/>
                  </a:spcBef>
                  <a:spcAft>
                    <a:spcPct val="0"/>
                  </a:spcAft>
                  <a:defRPr/>
                </a:pPr>
                <a:r>
                  <a:rPr lang="en-US" sz="1223" b="1" dirty="0">
                    <a:solidFill>
                      <a:prstClr val="black"/>
                    </a:solidFill>
                    <a:latin typeface="Bosch Office Sans"/>
                  </a:rPr>
                  <a:t>Innovative</a:t>
                </a:r>
                <a:endParaRPr lang="en-US" sz="1223" dirty="0">
                  <a:solidFill>
                    <a:prstClr val="black"/>
                  </a:solidFill>
                  <a:latin typeface="Bosch Office Sans"/>
                </a:endParaRPr>
              </a:p>
            </p:txBody>
          </p:sp>
        </p:grpSp>
        <p:grpSp>
          <p:nvGrpSpPr>
            <p:cNvPr id="88" name="Group 87"/>
            <p:cNvGrpSpPr/>
            <p:nvPr/>
          </p:nvGrpSpPr>
          <p:grpSpPr>
            <a:xfrm>
              <a:off x="5748554" y="798586"/>
              <a:ext cx="2037840" cy="1898642"/>
              <a:chOff x="628650" y="3771900"/>
              <a:chExt cx="2267594" cy="2267594"/>
            </a:xfrm>
          </p:grpSpPr>
          <p:sp>
            <p:nvSpPr>
              <p:cNvPr id="89" name="Oval 88"/>
              <p:cNvSpPr/>
              <p:nvPr/>
            </p:nvSpPr>
            <p:spPr>
              <a:xfrm>
                <a:off x="628650" y="3771900"/>
                <a:ext cx="2267594" cy="2267594"/>
              </a:xfrm>
              <a:prstGeom prst="ellipse">
                <a:avLst/>
              </a:prstGeom>
              <a:solidFill>
                <a:srgbClr val="20768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556" dirty="0">
                  <a:solidFill>
                    <a:prstClr val="white"/>
                  </a:solidFill>
                  <a:latin typeface="Bosch Office Sans"/>
                </a:endParaRPr>
              </a:p>
            </p:txBody>
          </p:sp>
          <p:sp>
            <p:nvSpPr>
              <p:cNvPr id="90" name="Oval 89"/>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smtClean="0">
                    <a:solidFill>
                      <a:prstClr val="black"/>
                    </a:solidFill>
                    <a:latin typeface="Bosch Office Sans"/>
                  </a:rPr>
                  <a:t>Accelerate Digital Capabilities</a:t>
                </a:r>
                <a:endParaRPr lang="en-US" sz="1334" dirty="0">
                  <a:solidFill>
                    <a:prstClr val="black"/>
                  </a:solidFill>
                  <a:latin typeface="Bosch Office Sans"/>
                </a:endParaRPr>
              </a:p>
            </p:txBody>
          </p:sp>
        </p:grpSp>
        <p:grpSp>
          <p:nvGrpSpPr>
            <p:cNvPr id="91" name="Group 90"/>
            <p:cNvGrpSpPr/>
            <p:nvPr/>
          </p:nvGrpSpPr>
          <p:grpSpPr>
            <a:xfrm>
              <a:off x="7289977" y="1743462"/>
              <a:ext cx="1777378" cy="1766598"/>
              <a:chOff x="628650" y="3771900"/>
              <a:chExt cx="2267594" cy="2267594"/>
            </a:xfrm>
          </p:grpSpPr>
          <p:sp>
            <p:nvSpPr>
              <p:cNvPr id="92" name="Oval 91"/>
              <p:cNvSpPr/>
              <p:nvPr/>
            </p:nvSpPr>
            <p:spPr>
              <a:xfrm>
                <a:off x="628650" y="3771900"/>
                <a:ext cx="2267594" cy="2267594"/>
              </a:xfrm>
              <a:prstGeom prst="ellipse">
                <a:avLst/>
              </a:prstGeom>
              <a:solidFill>
                <a:srgbClr val="AB282F"/>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93" name="Oval 92"/>
              <p:cNvSpPr/>
              <p:nvPr/>
            </p:nvSpPr>
            <p:spPr>
              <a:xfrm>
                <a:off x="819451" y="3930275"/>
                <a:ext cx="1852543" cy="18645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lvl="0" algn="ctr">
                  <a:defRPr/>
                </a:pPr>
                <a:r>
                  <a:rPr lang="en-US" sz="1223" b="1" dirty="0" smtClean="0">
                    <a:solidFill>
                      <a:prstClr val="black"/>
                    </a:solidFill>
                  </a:rPr>
                  <a:t>Seamless Payment Experience</a:t>
                </a:r>
                <a:endParaRPr lang="en-US" sz="1223" dirty="0">
                  <a:solidFill>
                    <a:prstClr val="black"/>
                  </a:solidFill>
                </a:endParaRPr>
              </a:p>
            </p:txBody>
          </p:sp>
        </p:grpSp>
        <p:grpSp>
          <p:nvGrpSpPr>
            <p:cNvPr id="94" name="Group 93"/>
            <p:cNvGrpSpPr/>
            <p:nvPr/>
          </p:nvGrpSpPr>
          <p:grpSpPr>
            <a:xfrm>
              <a:off x="4493967" y="1408616"/>
              <a:ext cx="1614666" cy="1547829"/>
              <a:chOff x="628650" y="3771900"/>
              <a:chExt cx="2267594" cy="2267594"/>
            </a:xfrm>
          </p:grpSpPr>
          <p:sp>
            <p:nvSpPr>
              <p:cNvPr id="95" name="Oval 94"/>
              <p:cNvSpPr/>
              <p:nvPr/>
            </p:nvSpPr>
            <p:spPr>
              <a:xfrm>
                <a:off x="628650" y="3771900"/>
                <a:ext cx="2267594" cy="2267594"/>
              </a:xfrm>
              <a:prstGeom prst="ellipse">
                <a:avLst/>
              </a:prstGeom>
              <a:solidFill>
                <a:srgbClr val="B25501"/>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111" dirty="0">
                  <a:solidFill>
                    <a:prstClr val="white"/>
                  </a:solidFill>
                  <a:latin typeface="Bosch Office Sans"/>
                </a:endParaRPr>
              </a:p>
            </p:txBody>
          </p:sp>
          <p:sp>
            <p:nvSpPr>
              <p:cNvPr id="96" name="Oval 95"/>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a:solidFill>
                      <a:prstClr val="black"/>
                    </a:solidFill>
                    <a:latin typeface="Bosch Office Sans"/>
                  </a:rPr>
                  <a:t>Customer Focused</a:t>
                </a:r>
                <a:endParaRPr lang="en-US" sz="1334" dirty="0">
                  <a:solidFill>
                    <a:prstClr val="black"/>
                  </a:solidFill>
                  <a:latin typeface="Bosch Office Sans"/>
                </a:endParaRPr>
              </a:p>
            </p:txBody>
          </p:sp>
        </p:grpSp>
        <p:grpSp>
          <p:nvGrpSpPr>
            <p:cNvPr id="97" name="Group 96"/>
            <p:cNvGrpSpPr/>
            <p:nvPr/>
          </p:nvGrpSpPr>
          <p:grpSpPr>
            <a:xfrm>
              <a:off x="6084560" y="2453012"/>
              <a:ext cx="1497678" cy="1523853"/>
              <a:chOff x="628650" y="3771900"/>
              <a:chExt cx="2267594" cy="2267594"/>
            </a:xfrm>
          </p:grpSpPr>
          <p:sp>
            <p:nvSpPr>
              <p:cNvPr id="98" name="Oval 97"/>
              <p:cNvSpPr/>
              <p:nvPr/>
            </p:nvSpPr>
            <p:spPr>
              <a:xfrm>
                <a:off x="628650" y="3771900"/>
                <a:ext cx="2267594" cy="2267594"/>
              </a:xfrm>
              <a:prstGeom prst="ellipse">
                <a:avLst/>
              </a:prstGeom>
              <a:solidFill>
                <a:srgbClr val="AECA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99" name="Oval 98"/>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111" b="1" dirty="0" smtClean="0">
                    <a:solidFill>
                      <a:prstClr val="black"/>
                    </a:solidFill>
                    <a:latin typeface="Bosch Office Sans"/>
                  </a:rPr>
                  <a:t>Speed of Response</a:t>
                </a:r>
                <a:endParaRPr lang="en-US" sz="556" dirty="0">
                  <a:solidFill>
                    <a:prstClr val="black"/>
                  </a:solidFill>
                  <a:latin typeface="Bosch Office Sans"/>
                </a:endParaRPr>
              </a:p>
            </p:txBody>
          </p:sp>
        </p:grpSp>
        <p:grpSp>
          <p:nvGrpSpPr>
            <p:cNvPr id="100" name="Group 99"/>
            <p:cNvGrpSpPr/>
            <p:nvPr/>
          </p:nvGrpSpPr>
          <p:grpSpPr>
            <a:xfrm>
              <a:off x="2938012" y="1055123"/>
              <a:ext cx="1832089" cy="1322831"/>
              <a:chOff x="649819" y="3758258"/>
              <a:chExt cx="2267594" cy="2267594"/>
            </a:xfrm>
          </p:grpSpPr>
          <p:sp>
            <p:nvSpPr>
              <p:cNvPr id="101" name="Oval 100"/>
              <p:cNvSpPr/>
              <p:nvPr/>
            </p:nvSpPr>
            <p:spPr>
              <a:xfrm>
                <a:off x="649819" y="3758258"/>
                <a:ext cx="2267594" cy="2267594"/>
              </a:xfrm>
              <a:prstGeom prst="ellipse">
                <a:avLst/>
              </a:prstGeom>
              <a:solidFill>
                <a:srgbClr val="E4363F"/>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102" name="Oval 101"/>
              <p:cNvSpPr/>
              <p:nvPr/>
            </p:nvSpPr>
            <p:spPr>
              <a:xfrm>
                <a:off x="815111" y="4009986"/>
                <a:ext cx="1813998" cy="175239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Autofit/>
              </a:bodyPr>
              <a:lstStyle/>
              <a:p>
                <a:pPr algn="ctr" defTabSz="1016264" fontAlgn="base">
                  <a:spcBef>
                    <a:spcPct val="0"/>
                  </a:spcBef>
                  <a:spcAft>
                    <a:spcPct val="0"/>
                  </a:spcAft>
                  <a:defRPr/>
                </a:pPr>
                <a:r>
                  <a:rPr lang="en-US" sz="1223" b="1" dirty="0" smtClean="0">
                    <a:solidFill>
                      <a:prstClr val="black"/>
                    </a:solidFill>
                    <a:latin typeface="Bosch Office Sans"/>
                  </a:rPr>
                  <a:t>Globalization</a:t>
                </a:r>
                <a:endParaRPr lang="en-US" sz="1223" b="1" dirty="0">
                  <a:solidFill>
                    <a:prstClr val="black"/>
                  </a:solidFill>
                  <a:latin typeface="Bosch Office Sans"/>
                </a:endParaRPr>
              </a:p>
            </p:txBody>
          </p:sp>
        </p:grpSp>
        <p:grpSp>
          <p:nvGrpSpPr>
            <p:cNvPr id="103" name="Group 102"/>
            <p:cNvGrpSpPr/>
            <p:nvPr/>
          </p:nvGrpSpPr>
          <p:grpSpPr>
            <a:xfrm>
              <a:off x="4412349" y="346876"/>
              <a:ext cx="1868862" cy="1504645"/>
              <a:chOff x="332871" y="3374636"/>
              <a:chExt cx="2983087" cy="2703559"/>
            </a:xfrm>
          </p:grpSpPr>
          <p:sp>
            <p:nvSpPr>
              <p:cNvPr id="104" name="Oval 103"/>
              <p:cNvSpPr/>
              <p:nvPr/>
            </p:nvSpPr>
            <p:spPr>
              <a:xfrm>
                <a:off x="332871" y="3374636"/>
                <a:ext cx="2983087" cy="2703559"/>
              </a:xfrm>
              <a:prstGeom prst="ellipse">
                <a:avLst/>
              </a:prstGeom>
              <a:solidFill>
                <a:srgbClr val="8297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167" dirty="0">
                  <a:solidFill>
                    <a:prstClr val="white"/>
                  </a:solidFill>
                  <a:latin typeface="Bosch Office Sans"/>
                </a:endParaRPr>
              </a:p>
            </p:txBody>
          </p:sp>
          <p:sp>
            <p:nvSpPr>
              <p:cNvPr id="105" name="Oval 104"/>
              <p:cNvSpPr/>
              <p:nvPr/>
            </p:nvSpPr>
            <p:spPr>
              <a:xfrm>
                <a:off x="548406" y="3571075"/>
                <a:ext cx="2650441" cy="228520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Autofit/>
              </a:bodyPr>
              <a:lstStyle/>
              <a:p>
                <a:pPr lvl="0" algn="ctr">
                  <a:defRPr/>
                </a:pPr>
                <a:r>
                  <a:rPr lang="en-US" sz="1600" b="1" dirty="0" smtClean="0">
                    <a:solidFill>
                      <a:prstClr val="black"/>
                    </a:solidFill>
                    <a:latin typeface="Arial" panose="020B0604020202020204" pitchFamily="34" charset="0"/>
                    <a:cs typeface="Arial" panose="020B0604020202020204" pitchFamily="34" charset="0"/>
                  </a:rPr>
                  <a:t>Modular Framework</a:t>
                </a:r>
                <a:endParaRPr lang="en-US" sz="1600" dirty="0">
                  <a:solidFill>
                    <a:prstClr val="black"/>
                  </a:solidFill>
                  <a:latin typeface="Arial" panose="020B0604020202020204" pitchFamily="34" charset="0"/>
                  <a:cs typeface="Arial" panose="020B0604020202020204" pitchFamily="34" charset="0"/>
                </a:endParaRPr>
              </a:p>
            </p:txBody>
          </p:sp>
        </p:grpSp>
        <p:sp>
          <p:nvSpPr>
            <p:cNvPr id="19" name="TextBox 18"/>
            <p:cNvSpPr txBox="1"/>
            <p:nvPr>
              <p:custDataLst>
                <p:tags r:id="rId12"/>
              </p:custDataLst>
            </p:nvPr>
          </p:nvSpPr>
          <p:spPr>
            <a:xfrm>
              <a:off x="4787228" y="5131435"/>
              <a:ext cx="1420616" cy="58080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oAutofit/>
            </a:bodyPr>
            <a:lstStyle/>
            <a:p>
              <a:pPr algn="ctr" defTabSz="1016264">
                <a:lnSpc>
                  <a:spcPct val="107000"/>
                </a:lnSpc>
                <a:spcBef>
                  <a:spcPts val="556"/>
                </a:spcBef>
                <a:defRPr/>
              </a:pPr>
              <a:endParaRPr lang="en-GB" sz="1778" kern="0" dirty="0">
                <a:solidFill>
                  <a:schemeClr val="bg1"/>
                </a:solidFill>
                <a:latin typeface="Bosch Office Sans" pitchFamily="2" charset="0"/>
              </a:endParaRPr>
            </a:p>
          </p:txBody>
        </p:sp>
      </p:grpSp>
      <p:pic>
        <p:nvPicPr>
          <p:cNvPr id="10" name="Picture 9"/>
          <p:cNvPicPr>
            <a:picLocks/>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
        <p:nvSpPr>
          <p:cNvPr id="25" name="TextBox 24"/>
          <p:cNvSpPr txBox="1"/>
          <p:nvPr>
            <p:custDataLst>
              <p:tags r:id="rId9"/>
            </p:custDataLst>
          </p:nvPr>
        </p:nvSpPr>
        <p:spPr>
          <a:xfrm>
            <a:off x="1767291" y="5490923"/>
            <a:ext cx="1824309" cy="303399"/>
          </a:xfrm>
          <a:prstGeom prst="rect">
            <a:avLst/>
          </a:prstGeom>
          <a:noFill/>
        </p:spPr>
        <p:txBody>
          <a:bodyPr wrap="square" lIns="0" tIns="0" rIns="0" bIns="0" rtlCol="0">
            <a:noAutofit/>
          </a:bodyPr>
          <a:lstStyle/>
          <a:p>
            <a:pPr algn="ctr" defTabSz="1016264">
              <a:lnSpc>
                <a:spcPct val="107000"/>
              </a:lnSpc>
              <a:spcBef>
                <a:spcPts val="556"/>
              </a:spcBef>
            </a:pPr>
            <a:r>
              <a:rPr lang="en-GB" sz="2000" b="1" kern="0" dirty="0" smtClean="0">
                <a:solidFill>
                  <a:srgbClr val="000000"/>
                </a:solidFill>
                <a:latin typeface="Arial" panose="020B0604020202020204" pitchFamily="34" charset="0"/>
                <a:cs typeface="Arial" panose="020B0604020202020204" pitchFamily="34" charset="0"/>
              </a:rPr>
              <a:t>Legacy Payment System</a:t>
            </a:r>
            <a:endParaRPr lang="en-GB" sz="2000" b="1" kern="0" dirty="0">
              <a:solidFill>
                <a:srgbClr val="000000"/>
              </a:solidFill>
              <a:latin typeface="Arial" panose="020B0604020202020204" pitchFamily="34" charset="0"/>
              <a:cs typeface="Arial" panose="020B0604020202020204" pitchFamily="34" charset="0"/>
            </a:endParaRPr>
          </a:p>
        </p:txBody>
      </p:sp>
      <p:sp>
        <p:nvSpPr>
          <p:cNvPr id="57" name="TextBox 56"/>
          <p:cNvSpPr txBox="1"/>
          <p:nvPr>
            <p:custDataLst>
              <p:tags r:id="rId10"/>
            </p:custDataLst>
          </p:nvPr>
        </p:nvSpPr>
        <p:spPr>
          <a:xfrm>
            <a:off x="9740068" y="2042258"/>
            <a:ext cx="2322587" cy="401582"/>
          </a:xfrm>
          <a:prstGeom prst="rect">
            <a:avLst/>
          </a:prstGeom>
          <a:noFill/>
        </p:spPr>
        <p:txBody>
          <a:bodyPr wrap="square" lIns="0" tIns="0" rIns="0" bIns="0" rtlCol="0">
            <a:noAutofit/>
          </a:bodyPr>
          <a:lstStyle/>
          <a:p>
            <a:pPr algn="ctr" defTabSz="1016264">
              <a:lnSpc>
                <a:spcPct val="107000"/>
              </a:lnSpc>
              <a:spcBef>
                <a:spcPts val="556"/>
              </a:spcBef>
            </a:pPr>
            <a:r>
              <a:rPr lang="en-GB" sz="2000" b="1" kern="0" dirty="0" smtClean="0">
                <a:solidFill>
                  <a:srgbClr val="000000"/>
                </a:solidFill>
                <a:latin typeface="Arial" panose="020B0604020202020204" pitchFamily="34" charset="0"/>
                <a:cs typeface="Arial" panose="020B0604020202020204" pitchFamily="34" charset="0"/>
              </a:rPr>
              <a:t>Secure &amp; Innovative Digital Payment Arena</a:t>
            </a:r>
            <a:endParaRPr lang="en-GB" sz="2000" b="1" kern="0" dirty="0">
              <a:solidFill>
                <a:srgbClr val="000000"/>
              </a:solidFill>
              <a:latin typeface="Arial" panose="020B0604020202020204" pitchFamily="34" charset="0"/>
              <a:cs typeface="Arial" panose="020B0604020202020204" pitchFamily="34" charset="0"/>
            </a:endParaRPr>
          </a:p>
        </p:txBody>
      </p:sp>
      <p:pic>
        <p:nvPicPr>
          <p:cNvPr id="46" name="Picture 45"/>
          <p:cNvPicPr>
            <a:picLocks noChangeAspect="1"/>
          </p:cNvPicPr>
          <p:nvPr/>
        </p:nvPicPr>
        <p:blipFill>
          <a:blip r:embed="rId17">
            <a:clrChange>
              <a:clrFrom>
                <a:srgbClr val="FFFFFF"/>
              </a:clrFrom>
              <a:clrTo>
                <a:srgbClr val="FFFFFF">
                  <a:alpha val="0"/>
                </a:srgbClr>
              </a:clrTo>
            </a:clrChange>
          </a:blip>
          <a:stretch>
            <a:fillRect/>
          </a:stretch>
        </p:blipFill>
        <p:spPr>
          <a:xfrm>
            <a:off x="9780503" y="963891"/>
            <a:ext cx="1132007" cy="1012597"/>
          </a:xfrm>
          <a:prstGeom prst="rect">
            <a:avLst/>
          </a:prstGeom>
        </p:spPr>
      </p:pic>
      <p:sp>
        <p:nvSpPr>
          <p:cNvPr id="47"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Expanded Portfolio</a:t>
            </a:r>
            <a:endParaRPr lang="en-GB" sz="2900" dirty="0">
              <a:latin typeface="Algerian" panose="04020705040A02060702" pitchFamily="82" charset="0"/>
              <a:cs typeface="Arial" panose="020B0604020202020204" pitchFamily="34" charset="0"/>
            </a:endParaRPr>
          </a:p>
        </p:txBody>
      </p:sp>
    </p:spTree>
    <p:custDataLst>
      <p:tags r:id="rId1"/>
    </p:custDataLst>
    <p:extLst>
      <p:ext uri="{BB962C8B-B14F-4D97-AF65-F5344CB8AC3E}">
        <p14:creationId xmlns:p14="http://schemas.microsoft.com/office/powerpoint/2010/main" val="228462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44112" y="2938509"/>
            <a:ext cx="3310758" cy="35831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1355835" y="893380"/>
            <a:ext cx="10110951" cy="157479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a:t>
            </a:r>
            <a:r>
              <a:rPr lang="en-GB" sz="2900" dirty="0" err="1" smtClean="0">
                <a:latin typeface="Algerian" panose="04020705040A02060702" pitchFamily="82" charset="0"/>
                <a:cs typeface="Arial" panose="020B0604020202020204" pitchFamily="34" charset="0"/>
              </a:rPr>
              <a:t>CharteR</a:t>
            </a:r>
            <a:endParaRPr lang="en-GB" sz="2900" dirty="0">
              <a:latin typeface="Algerian" panose="04020705040A02060702" pitchFamily="82" charset="0"/>
              <a:cs typeface="Arial" panose="020B0604020202020204" pitchFamily="34" charset="0"/>
            </a:endParaRPr>
          </a:p>
        </p:txBody>
      </p:sp>
      <p:cxnSp>
        <p:nvCxnSpPr>
          <p:cNvPr id="5" name="Straight Connector 4"/>
          <p:cNvCxnSpPr/>
          <p:nvPr/>
        </p:nvCxnSpPr>
        <p:spPr>
          <a:xfrm flipH="1">
            <a:off x="3471041" y="893380"/>
            <a:ext cx="24961" cy="157479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095743" y="3340395"/>
            <a:ext cx="3310758" cy="2618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93977" y="3962400"/>
            <a:ext cx="3069024" cy="28956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881241" y="2938509"/>
            <a:ext cx="3187264" cy="35831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599925" y="913086"/>
            <a:ext cx="1710834"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Objective</a:t>
            </a:r>
            <a:endParaRPr lang="en-GB" dirty="0">
              <a:latin typeface="Arial" panose="020B0604020202020204" pitchFamily="34" charset="0"/>
              <a:cs typeface="Arial" panose="020B0604020202020204" pitchFamily="34" charset="0"/>
            </a:endParaRPr>
          </a:p>
        </p:txBody>
      </p:sp>
      <p:sp>
        <p:nvSpPr>
          <p:cNvPr id="16" name="TextBox 15"/>
          <p:cNvSpPr txBox="1"/>
          <p:nvPr/>
        </p:nvSpPr>
        <p:spPr>
          <a:xfrm>
            <a:off x="3689130" y="959068"/>
            <a:ext cx="7679910" cy="1323439"/>
          </a:xfrm>
          <a:prstGeom prst="rect">
            <a:avLst/>
          </a:prstGeom>
          <a:noFill/>
        </p:spPr>
        <p:txBody>
          <a:bodyPr wrap="square" rtlCol="0">
            <a:spAutoFit/>
          </a:bodyPr>
          <a:lstStyle/>
          <a:p>
            <a:r>
              <a:rPr lang="en-GB" sz="1600" dirty="0" smtClean="0">
                <a:latin typeface="Arial" panose="020B0604020202020204" pitchFamily="34" charset="0"/>
                <a:cs typeface="Arial" panose="020B0604020202020204" pitchFamily="34" charset="0"/>
              </a:rPr>
              <a:t>Migration of existing legacy payment system to flexible and modular Payment management system which will also cater to Infinity Corp’s unique payment needs.</a:t>
            </a:r>
          </a:p>
          <a:p>
            <a:endParaRPr lang="en-GB" sz="1600" dirty="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Switching ‘ABC’ Payment System to </a:t>
            </a:r>
            <a:r>
              <a:rPr lang="en-GB" sz="1600" dirty="0" err="1" smtClean="0">
                <a:latin typeface="Arial" panose="020B0604020202020204" pitchFamily="34" charset="0"/>
                <a:cs typeface="Arial" panose="020B0604020202020204" pitchFamily="34" charset="0"/>
              </a:rPr>
              <a:t>CyberSource</a:t>
            </a:r>
            <a:r>
              <a:rPr lang="en-GB" sz="1600" dirty="0" smtClean="0">
                <a:latin typeface="Arial" panose="020B0604020202020204" pitchFamily="34" charset="0"/>
                <a:cs typeface="Arial" panose="020B0604020202020204" pitchFamily="34" charset="0"/>
              </a:rPr>
              <a:t> Visa Payment management System.</a:t>
            </a:r>
            <a:endParaRPr lang="en-GB" sz="1600" dirty="0">
              <a:latin typeface="Arial" panose="020B0604020202020204" pitchFamily="34" charset="0"/>
              <a:cs typeface="Arial" panose="020B0604020202020204" pitchFamily="34" charset="0"/>
            </a:endParaRPr>
          </a:p>
        </p:txBody>
      </p:sp>
      <p:sp>
        <p:nvSpPr>
          <p:cNvPr id="17" name="TextBox 16"/>
          <p:cNvSpPr txBox="1"/>
          <p:nvPr/>
        </p:nvSpPr>
        <p:spPr>
          <a:xfrm>
            <a:off x="3102726" y="2954786"/>
            <a:ext cx="2154621"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Scope</a:t>
            </a:r>
            <a:endParaRPr lang="en-GB" dirty="0">
              <a:latin typeface="Arial" panose="020B0604020202020204" pitchFamily="34" charset="0"/>
              <a:cs typeface="Arial" panose="020B0604020202020204" pitchFamily="34" charset="0"/>
            </a:endParaRPr>
          </a:p>
        </p:txBody>
      </p:sp>
      <p:sp>
        <p:nvSpPr>
          <p:cNvPr id="18" name="TextBox 17"/>
          <p:cNvSpPr txBox="1"/>
          <p:nvPr/>
        </p:nvSpPr>
        <p:spPr>
          <a:xfrm>
            <a:off x="6472006" y="4000344"/>
            <a:ext cx="2154621" cy="369332"/>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n-GB" dirty="0"/>
              <a:t>Stakeholders</a:t>
            </a:r>
          </a:p>
        </p:txBody>
      </p:sp>
      <p:sp>
        <p:nvSpPr>
          <p:cNvPr id="19" name="TextBox 18"/>
          <p:cNvSpPr txBox="1"/>
          <p:nvPr/>
        </p:nvSpPr>
        <p:spPr>
          <a:xfrm>
            <a:off x="2141484" y="3422267"/>
            <a:ext cx="3313385" cy="3231654"/>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Seamless migration of Payment Management system with zero downtime. </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Maintaining Data integrity &amp; Data privacy of existing &amp; new subscribers (Merchants)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Secure the payment flow from frauds. </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Scaling the needs of Merchants to accept all online, in-person, via mobile payments from around the world.</a:t>
            </a:r>
          </a:p>
          <a:p>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Provide an insight of various payment methods &amp; shopper’s preferences.</a:t>
            </a:r>
          </a:p>
          <a:p>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p:txBody>
      </p:sp>
      <p:sp>
        <p:nvSpPr>
          <p:cNvPr id="20" name="TextBox 19"/>
          <p:cNvSpPr txBox="1"/>
          <p:nvPr/>
        </p:nvSpPr>
        <p:spPr>
          <a:xfrm>
            <a:off x="5784631" y="4450061"/>
            <a:ext cx="2887716" cy="1169551"/>
          </a:xfrm>
          <a:prstGeom prst="rect">
            <a:avLst/>
          </a:prstGeom>
          <a:noFill/>
        </p:spPr>
        <p:txBody>
          <a:bodyPr wrap="square" rtlCol="0">
            <a:spAutoFit/>
          </a:bodyPr>
          <a:lstStyle/>
          <a:p>
            <a:pPr marL="285750" indent="-285750">
              <a:buFontTx/>
              <a:buChar char="-"/>
            </a:pPr>
            <a:r>
              <a:rPr lang="en-GB" sz="1400" dirty="0" smtClean="0">
                <a:latin typeface="Arial" panose="020B0604020202020204" pitchFamily="34" charset="0"/>
                <a:cs typeface="Arial" panose="020B0604020202020204" pitchFamily="34" charset="0"/>
              </a:rPr>
              <a:t>Infinity Corp</a:t>
            </a:r>
          </a:p>
          <a:p>
            <a:pPr marL="285750" indent="-285750">
              <a:buFontTx/>
              <a:buChar char="-"/>
            </a:pPr>
            <a:r>
              <a:rPr lang="en-GB" sz="1400" dirty="0" smtClean="0">
                <a:latin typeface="Arial" panose="020B0604020202020204" pitchFamily="34" charset="0"/>
                <a:cs typeface="Arial" panose="020B0604020202020204" pitchFamily="34" charset="0"/>
              </a:rPr>
              <a:t>ABC Payment System</a:t>
            </a:r>
          </a:p>
          <a:p>
            <a:pPr marL="285750" indent="-285750">
              <a:buFontTx/>
              <a:buChar char="-"/>
            </a:pPr>
            <a:r>
              <a:rPr lang="en-GB" sz="1400" dirty="0" smtClean="0">
                <a:latin typeface="Arial" panose="020B0604020202020204" pitchFamily="34" charset="0"/>
                <a:cs typeface="Arial" panose="020B0604020202020204" pitchFamily="34" charset="0"/>
              </a:rPr>
              <a:t>Issuers</a:t>
            </a:r>
          </a:p>
          <a:p>
            <a:pPr marL="285750" indent="-285750">
              <a:buFontTx/>
              <a:buChar char="-"/>
            </a:pPr>
            <a:r>
              <a:rPr lang="en-GB" sz="1400" dirty="0" smtClean="0">
                <a:latin typeface="Arial" panose="020B0604020202020204" pitchFamily="34" charset="0"/>
                <a:cs typeface="Arial" panose="020B0604020202020204" pitchFamily="34" charset="0"/>
              </a:rPr>
              <a:t>Existing &amp; Potential Subscribers</a:t>
            </a:r>
            <a:endParaRPr lang="en-GB" sz="1400" dirty="0">
              <a:latin typeface="Arial" panose="020B0604020202020204" pitchFamily="34" charset="0"/>
              <a:cs typeface="Arial" panose="020B0604020202020204" pitchFamily="34" charset="0"/>
            </a:endParaRPr>
          </a:p>
        </p:txBody>
      </p:sp>
      <p:sp>
        <p:nvSpPr>
          <p:cNvPr id="21" name="TextBox 20"/>
          <p:cNvSpPr txBox="1"/>
          <p:nvPr/>
        </p:nvSpPr>
        <p:spPr>
          <a:xfrm>
            <a:off x="9713432" y="2953308"/>
            <a:ext cx="2154621"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Deliverables</a:t>
            </a:r>
            <a:endParaRPr lang="en-GB" dirty="0">
              <a:latin typeface="Arial" panose="020B0604020202020204" pitchFamily="34" charset="0"/>
              <a:cs typeface="Arial" panose="020B0604020202020204" pitchFamily="34" charset="0"/>
            </a:endParaRPr>
          </a:p>
        </p:txBody>
      </p:sp>
      <p:sp>
        <p:nvSpPr>
          <p:cNvPr id="22" name="TextBox 21"/>
          <p:cNvSpPr txBox="1"/>
          <p:nvPr/>
        </p:nvSpPr>
        <p:spPr>
          <a:xfrm>
            <a:off x="8997512" y="3322640"/>
            <a:ext cx="2954722" cy="3416320"/>
          </a:xfrm>
          <a:prstGeom prst="rect">
            <a:avLst/>
          </a:prstGeom>
          <a:noFill/>
        </p:spPr>
        <p:txBody>
          <a:bodyPr wrap="square" rtlCol="0">
            <a:spAutoFit/>
          </a:bodyPr>
          <a:lstStyle/>
          <a:p>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Successful migration of Payment system for entire APAC region with ‘0’ downtime. </a:t>
            </a:r>
          </a:p>
          <a:p>
            <a:pPr marL="285750" indent="-285750">
              <a:buFontTx/>
              <a:buChar char="-"/>
            </a:pPr>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Integrated Anti-fraud solutions and prevention tools.</a:t>
            </a:r>
          </a:p>
          <a:p>
            <a:pPr marL="285750" indent="-285750">
              <a:buFontTx/>
              <a:buChar char="-"/>
            </a:pPr>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a:latin typeface="Arial" panose="020B0604020202020204" pitchFamily="34" charset="0"/>
                <a:cs typeface="Arial" panose="020B0604020202020204" pitchFamily="34" charset="0"/>
              </a:rPr>
              <a:t>Complaint system (PCI, GDPR)</a:t>
            </a:r>
            <a:endParaRPr lang="en-GB"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Expanded reach to payments </a:t>
            </a:r>
            <a:r>
              <a:rPr lang="en-US" sz="1200" dirty="0">
                <a:latin typeface="Arial" panose="020B0604020202020204" pitchFamily="34" charset="0"/>
                <a:cs typeface="Arial" panose="020B0604020202020204" pitchFamily="34" charset="0"/>
              </a:rPr>
              <a:t>across channels and </a:t>
            </a:r>
            <a:r>
              <a:rPr lang="en-US" sz="1200" dirty="0" smtClean="0">
                <a:latin typeface="Arial" panose="020B0604020202020204" pitchFamily="34" charset="0"/>
                <a:cs typeface="Arial" panose="020B0604020202020204" pitchFamily="34" charset="0"/>
              </a:rPr>
              <a:t>geographies within ‘2 sec’</a:t>
            </a:r>
          </a:p>
          <a:p>
            <a:endParaRPr lang="en-US" sz="1200" dirty="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Dashboard for multi-channel payment view for reconciliation &amp; Shopper's preference.</a:t>
            </a:r>
          </a:p>
          <a:p>
            <a:pPr marL="285750" indent="-285750">
              <a:buFontTx/>
              <a:buChar char="-"/>
            </a:pPr>
            <a:endParaRPr lang="en-US" sz="1200" dirty="0">
              <a:latin typeface="Arial" panose="020B0604020202020204" pitchFamily="34" charset="0"/>
              <a:cs typeface="Arial" panose="020B0604020202020204" pitchFamily="34" charset="0"/>
            </a:endParaRPr>
          </a:p>
        </p:txBody>
      </p:sp>
      <p:cxnSp>
        <p:nvCxnSpPr>
          <p:cNvPr id="23" name="Straight Connector 22"/>
          <p:cNvCxnSpPr/>
          <p:nvPr/>
        </p:nvCxnSpPr>
        <p:spPr>
          <a:xfrm>
            <a:off x="8881241" y="3366577"/>
            <a:ext cx="3189891" cy="11753"/>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84631" y="4369676"/>
            <a:ext cx="2978370" cy="11549"/>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17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Migration </a:t>
            </a:r>
            <a:r>
              <a:rPr lang="en-GB" sz="2900" dirty="0">
                <a:latin typeface="Algerian" panose="04020705040A02060702" pitchFamily="82" charset="0"/>
                <a:cs typeface="Arial" panose="020B0604020202020204" pitchFamily="34" charset="0"/>
              </a:rPr>
              <a:t>Strategy</a:t>
            </a:r>
          </a:p>
        </p:txBody>
      </p:sp>
      <p:sp>
        <p:nvSpPr>
          <p:cNvPr id="4" name="TextBox 3"/>
          <p:cNvSpPr txBox="1"/>
          <p:nvPr/>
        </p:nvSpPr>
        <p:spPr>
          <a:xfrm>
            <a:off x="3939480" y="1098240"/>
            <a:ext cx="7115504"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Amalgamation of multiple Migration approaches</a:t>
            </a:r>
            <a:endParaRPr lang="en-GB" b="1"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3DE8D9D4-04E4-47B8-8D39-B6655B7CBCCE}"/>
              </a:ext>
            </a:extLst>
          </p:cNvPr>
          <p:cNvSpPr/>
          <p:nvPr/>
        </p:nvSpPr>
        <p:spPr>
          <a:xfrm>
            <a:off x="3366890" y="2160187"/>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1B335C6-A822-45AE-89D6-ADE6717AC09D}"/>
              </a:ext>
            </a:extLst>
          </p:cNvPr>
          <p:cNvSpPr/>
          <p:nvPr/>
        </p:nvSpPr>
        <p:spPr>
          <a:xfrm>
            <a:off x="8851647" y="1843874"/>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0229BB-30B9-4A4D-8716-88ABCE4B1039}"/>
              </a:ext>
            </a:extLst>
          </p:cNvPr>
          <p:cNvSpPr/>
          <p:nvPr/>
        </p:nvSpPr>
        <p:spPr>
          <a:xfrm>
            <a:off x="3366890" y="4284106"/>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965D35A-1B29-4A3F-9DB2-1DEF4FA0E591}"/>
              </a:ext>
            </a:extLst>
          </p:cNvPr>
          <p:cNvSpPr/>
          <p:nvPr/>
        </p:nvSpPr>
        <p:spPr>
          <a:xfrm>
            <a:off x="8873271" y="4284106"/>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889337F-6209-4EC4-9933-A4CF6336CA57}"/>
              </a:ext>
            </a:extLst>
          </p:cNvPr>
          <p:cNvGrpSpPr/>
          <p:nvPr/>
        </p:nvGrpSpPr>
        <p:grpSpPr>
          <a:xfrm>
            <a:off x="4328559" y="1828929"/>
            <a:ext cx="4018282" cy="4040134"/>
            <a:chOff x="4086859" y="1398005"/>
            <a:chExt cx="4018282" cy="4040134"/>
          </a:xfrm>
        </p:grpSpPr>
        <p:sp>
          <p:nvSpPr>
            <p:cNvPr id="10" name="Shape">
              <a:extLst>
                <a:ext uri="{FF2B5EF4-FFF2-40B4-BE49-F238E27FC236}">
                  <a16:creationId xmlns:a16="http://schemas.microsoft.com/office/drawing/2014/main" id="{036C5EB9-96CF-42D8-B5E7-5535A7450EA0}"/>
                </a:ext>
              </a:extLst>
            </p:cNvPr>
            <p:cNvSpPr/>
            <p:nvPr/>
          </p:nvSpPr>
          <p:spPr>
            <a:xfrm>
              <a:off x="4086859" y="1419860"/>
              <a:ext cx="1490982" cy="24523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103" y="0"/>
                  </a:lnTo>
                  <a:cubicBezTo>
                    <a:pt x="1840" y="0"/>
                    <a:pt x="0" y="1119"/>
                    <a:pt x="0" y="2494"/>
                  </a:cubicBezTo>
                  <a:lnTo>
                    <a:pt x="0" y="21600"/>
                  </a:lnTo>
                  <a:lnTo>
                    <a:pt x="21600" y="21600"/>
                  </a:lnTo>
                  <a:lnTo>
                    <a:pt x="21600" y="13747"/>
                  </a:lnTo>
                  <a:lnTo>
                    <a:pt x="21600" y="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DE39A12-474B-49E5-A56E-126DFAC96890}"/>
                </a:ext>
              </a:extLst>
            </p:cNvPr>
            <p:cNvSpPr/>
            <p:nvPr/>
          </p:nvSpPr>
          <p:spPr>
            <a:xfrm>
              <a:off x="5648960" y="1419860"/>
              <a:ext cx="2452372" cy="14909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4103"/>
                  </a:lnTo>
                  <a:cubicBezTo>
                    <a:pt x="21600" y="1840"/>
                    <a:pt x="20481" y="0"/>
                    <a:pt x="19106" y="0"/>
                  </a:cubicBezTo>
                  <a:lnTo>
                    <a:pt x="0" y="0"/>
                  </a:lnTo>
                  <a:lnTo>
                    <a:pt x="0" y="21600"/>
                  </a:lnTo>
                  <a:lnTo>
                    <a:pt x="7853" y="21600"/>
                  </a:lnTo>
                  <a:lnTo>
                    <a:pt x="21600" y="21600"/>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554DC3DB-C50F-4657-BDE9-F88B65FE2960}"/>
                </a:ext>
              </a:extLst>
            </p:cNvPr>
            <p:cNvSpPr/>
            <p:nvPr/>
          </p:nvSpPr>
          <p:spPr>
            <a:xfrm>
              <a:off x="6614159" y="2981960"/>
              <a:ext cx="1490982" cy="24523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97" y="21600"/>
                  </a:lnTo>
                  <a:cubicBezTo>
                    <a:pt x="19760" y="21600"/>
                    <a:pt x="21600" y="20481"/>
                    <a:pt x="21600" y="19106"/>
                  </a:cubicBezTo>
                  <a:lnTo>
                    <a:pt x="21600" y="0"/>
                  </a:lnTo>
                  <a:lnTo>
                    <a:pt x="0" y="0"/>
                  </a:lnTo>
                  <a:lnTo>
                    <a:pt x="0" y="7853"/>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2BC80A7-7228-4836-B58F-F1653B6FD4EF}"/>
                </a:ext>
              </a:extLst>
            </p:cNvPr>
            <p:cNvSpPr/>
            <p:nvPr/>
          </p:nvSpPr>
          <p:spPr>
            <a:xfrm>
              <a:off x="4086860" y="3947160"/>
              <a:ext cx="2452372" cy="14909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497"/>
                  </a:lnTo>
                  <a:cubicBezTo>
                    <a:pt x="0" y="19760"/>
                    <a:pt x="1119" y="21600"/>
                    <a:pt x="2494" y="21600"/>
                  </a:cubicBezTo>
                  <a:lnTo>
                    <a:pt x="21600" y="21600"/>
                  </a:lnTo>
                  <a:lnTo>
                    <a:pt x="21600" y="0"/>
                  </a:lnTo>
                  <a:lnTo>
                    <a:pt x="13747" y="0"/>
                  </a:lnTo>
                  <a:lnTo>
                    <a:pt x="0" y="0"/>
                  </a:ln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Square">
              <a:extLst>
                <a:ext uri="{FF2B5EF4-FFF2-40B4-BE49-F238E27FC236}">
                  <a16:creationId xmlns:a16="http://schemas.microsoft.com/office/drawing/2014/main" id="{9D858C3C-88F5-4D8D-825A-F6C335245337}"/>
                </a:ext>
              </a:extLst>
            </p:cNvPr>
            <p:cNvSpPr/>
            <p:nvPr/>
          </p:nvSpPr>
          <p:spPr>
            <a:xfrm>
              <a:off x="5648960" y="2981960"/>
              <a:ext cx="891539" cy="891543"/>
            </a:xfrm>
            <a:prstGeom prst="rect">
              <a:avLst/>
            </a:pr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pic>
          <p:nvPicPr>
            <p:cNvPr id="15" name="Graphic 7" descr="Checklist outline">
              <a:extLst>
                <a:ext uri="{FF2B5EF4-FFF2-40B4-BE49-F238E27FC236}">
                  <a16:creationId xmlns:a16="http://schemas.microsoft.com/office/drawing/2014/main" id="{1ADAA14C-0542-488F-92CF-9D22D527E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87783" y="1483396"/>
              <a:ext cx="911332" cy="911332"/>
            </a:xfrm>
            <a:prstGeom prst="rect">
              <a:avLst/>
            </a:prstGeom>
          </p:spPr>
        </p:pic>
        <p:pic>
          <p:nvPicPr>
            <p:cNvPr id="16" name="Graphic 8" descr="Handshake outline">
              <a:extLst>
                <a:ext uri="{FF2B5EF4-FFF2-40B4-BE49-F238E27FC236}">
                  <a16:creationId xmlns:a16="http://schemas.microsoft.com/office/drawing/2014/main" id="{15512B53-CB60-4152-A684-5513721C3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260762" y="1398005"/>
              <a:ext cx="961217" cy="961217"/>
            </a:xfrm>
            <a:prstGeom prst="rect">
              <a:avLst/>
            </a:prstGeom>
          </p:spPr>
        </p:pic>
        <p:pic>
          <p:nvPicPr>
            <p:cNvPr id="17" name="Graphic 9" descr="Postit Notes outline">
              <a:extLst>
                <a:ext uri="{FF2B5EF4-FFF2-40B4-BE49-F238E27FC236}">
                  <a16:creationId xmlns:a16="http://schemas.microsoft.com/office/drawing/2014/main" id="{6A1615DB-8D65-40BE-9B27-BFA1C83FB2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170547" y="4333687"/>
              <a:ext cx="815891" cy="815891"/>
            </a:xfrm>
            <a:prstGeom prst="rect">
              <a:avLst/>
            </a:prstGeom>
          </p:spPr>
        </p:pic>
        <p:pic>
          <p:nvPicPr>
            <p:cNvPr id="18" name="Graphic 10" descr="Target Audience outline">
              <a:extLst>
                <a:ext uri="{FF2B5EF4-FFF2-40B4-BE49-F238E27FC236}">
                  <a16:creationId xmlns:a16="http://schemas.microsoft.com/office/drawing/2014/main" id="{14257718-81F0-404D-89C9-22E454682F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168813" y="4447272"/>
              <a:ext cx="905283" cy="905283"/>
            </a:xfrm>
            <a:prstGeom prst="rect">
              <a:avLst/>
            </a:prstGeom>
          </p:spPr>
        </p:pic>
        <p:sp>
          <p:nvSpPr>
            <p:cNvPr id="20" name="TextBox 19">
              <a:extLst>
                <a:ext uri="{FF2B5EF4-FFF2-40B4-BE49-F238E27FC236}">
                  <a16:creationId xmlns:a16="http://schemas.microsoft.com/office/drawing/2014/main" id="{0EF6C307-64AB-45AB-8207-0F2D3F5E82BC}"/>
                </a:ext>
              </a:extLst>
            </p:cNvPr>
            <p:cNvSpPr txBox="1"/>
            <p:nvPr/>
          </p:nvSpPr>
          <p:spPr>
            <a:xfrm>
              <a:off x="5684930" y="2489234"/>
              <a:ext cx="418704" cy="369332"/>
            </a:xfrm>
            <a:prstGeom prst="rect">
              <a:avLst/>
            </a:prstGeom>
            <a:noFill/>
          </p:spPr>
          <p:txBody>
            <a:bodyPr wrap="none" rtlCol="0">
              <a:spAutoFit/>
            </a:bodyPr>
            <a:lstStyle/>
            <a:p>
              <a:pPr algn="ctr"/>
              <a:r>
                <a:rPr lang="en-US" b="1" dirty="0">
                  <a:solidFill>
                    <a:schemeClr val="bg1"/>
                  </a:solidFill>
                </a:rPr>
                <a:t>01</a:t>
              </a:r>
            </a:p>
          </p:txBody>
        </p:sp>
        <p:sp>
          <p:nvSpPr>
            <p:cNvPr id="21" name="TextBox 20">
              <a:extLst>
                <a:ext uri="{FF2B5EF4-FFF2-40B4-BE49-F238E27FC236}">
                  <a16:creationId xmlns:a16="http://schemas.microsoft.com/office/drawing/2014/main" id="{BF5E6BD2-27D4-41FF-972E-0BB6EAB64BF7}"/>
                </a:ext>
              </a:extLst>
            </p:cNvPr>
            <p:cNvSpPr txBox="1"/>
            <p:nvPr/>
          </p:nvSpPr>
          <p:spPr>
            <a:xfrm>
              <a:off x="6665794" y="3011878"/>
              <a:ext cx="418704" cy="369332"/>
            </a:xfrm>
            <a:prstGeom prst="rect">
              <a:avLst/>
            </a:prstGeom>
            <a:noFill/>
          </p:spPr>
          <p:txBody>
            <a:bodyPr wrap="none" rtlCol="0">
              <a:spAutoFit/>
            </a:bodyPr>
            <a:lstStyle/>
            <a:p>
              <a:pPr algn="ctr"/>
              <a:r>
                <a:rPr lang="en-US" b="1" dirty="0">
                  <a:solidFill>
                    <a:schemeClr val="tx1">
                      <a:lumMod val="85000"/>
                      <a:lumOff val="15000"/>
                    </a:schemeClr>
                  </a:solidFill>
                </a:rPr>
                <a:t>02</a:t>
              </a:r>
            </a:p>
          </p:txBody>
        </p:sp>
        <p:sp>
          <p:nvSpPr>
            <p:cNvPr id="22" name="TextBox 21">
              <a:extLst>
                <a:ext uri="{FF2B5EF4-FFF2-40B4-BE49-F238E27FC236}">
                  <a16:creationId xmlns:a16="http://schemas.microsoft.com/office/drawing/2014/main" id="{87755C3E-B14A-4940-BA75-3606461E0629}"/>
                </a:ext>
              </a:extLst>
            </p:cNvPr>
            <p:cNvSpPr txBox="1"/>
            <p:nvPr/>
          </p:nvSpPr>
          <p:spPr>
            <a:xfrm>
              <a:off x="6076220" y="3954090"/>
              <a:ext cx="418704" cy="369332"/>
            </a:xfrm>
            <a:prstGeom prst="rect">
              <a:avLst/>
            </a:prstGeom>
            <a:noFill/>
          </p:spPr>
          <p:txBody>
            <a:bodyPr wrap="none" rtlCol="0">
              <a:spAutoFit/>
            </a:bodyPr>
            <a:lstStyle/>
            <a:p>
              <a:pPr algn="ctr"/>
              <a:r>
                <a:rPr lang="en-US" b="1" dirty="0">
                  <a:solidFill>
                    <a:schemeClr val="tx1">
                      <a:lumMod val="85000"/>
                      <a:lumOff val="15000"/>
                    </a:schemeClr>
                  </a:solidFill>
                </a:rPr>
                <a:t>03</a:t>
              </a:r>
            </a:p>
          </p:txBody>
        </p:sp>
        <p:sp>
          <p:nvSpPr>
            <p:cNvPr id="23" name="TextBox 22">
              <a:extLst>
                <a:ext uri="{FF2B5EF4-FFF2-40B4-BE49-F238E27FC236}">
                  <a16:creationId xmlns:a16="http://schemas.microsoft.com/office/drawing/2014/main" id="{CD3DCAF0-B61C-4749-BC82-B03A810237D4}"/>
                </a:ext>
              </a:extLst>
            </p:cNvPr>
            <p:cNvSpPr txBox="1"/>
            <p:nvPr/>
          </p:nvSpPr>
          <p:spPr>
            <a:xfrm>
              <a:off x="5103694" y="3458100"/>
              <a:ext cx="418704" cy="369332"/>
            </a:xfrm>
            <a:prstGeom prst="rect">
              <a:avLst/>
            </a:prstGeom>
            <a:noFill/>
          </p:spPr>
          <p:txBody>
            <a:bodyPr wrap="none" rtlCol="0">
              <a:spAutoFit/>
            </a:bodyPr>
            <a:lstStyle/>
            <a:p>
              <a:pPr algn="ctr"/>
              <a:r>
                <a:rPr lang="en-US" b="1" dirty="0">
                  <a:solidFill>
                    <a:schemeClr val="tx1">
                      <a:lumMod val="85000"/>
                      <a:lumOff val="15000"/>
                    </a:schemeClr>
                  </a:solidFill>
                </a:rPr>
                <a:t>04</a:t>
              </a:r>
            </a:p>
          </p:txBody>
        </p:sp>
      </p:grpSp>
      <p:grpSp>
        <p:nvGrpSpPr>
          <p:cNvPr id="24" name="Group 23">
            <a:extLst>
              <a:ext uri="{FF2B5EF4-FFF2-40B4-BE49-F238E27FC236}">
                <a16:creationId xmlns:a16="http://schemas.microsoft.com/office/drawing/2014/main" id="{C25F5FFB-4923-4A24-A200-2A4543EC29FD}"/>
              </a:ext>
            </a:extLst>
          </p:cNvPr>
          <p:cNvGrpSpPr/>
          <p:nvPr/>
        </p:nvGrpSpPr>
        <p:grpSpPr>
          <a:xfrm>
            <a:off x="913255" y="4323001"/>
            <a:ext cx="11082325" cy="1971897"/>
            <a:chOff x="872724" y="4104164"/>
            <a:chExt cx="11082325" cy="1971897"/>
          </a:xfrm>
        </p:grpSpPr>
        <p:sp>
          <p:nvSpPr>
            <p:cNvPr id="25" name="TextBox 24">
              <a:extLst>
                <a:ext uri="{FF2B5EF4-FFF2-40B4-BE49-F238E27FC236}">
                  <a16:creationId xmlns:a16="http://schemas.microsoft.com/office/drawing/2014/main" id="{8BFB9403-3F2B-4BAE-8F73-854E852E5F14}"/>
                </a:ext>
              </a:extLst>
            </p:cNvPr>
            <p:cNvSpPr txBox="1"/>
            <p:nvPr/>
          </p:nvSpPr>
          <p:spPr>
            <a:xfrm>
              <a:off x="8921977" y="4104164"/>
              <a:ext cx="3033072" cy="430887"/>
            </a:xfrm>
            <a:prstGeom prst="rect">
              <a:avLst/>
            </a:prstGeom>
            <a:noFill/>
          </p:spPr>
          <p:txBody>
            <a:bodyPr wrap="square" lIns="0" rIns="0" rtlCol="0" anchor="b">
              <a:spAutoFit/>
            </a:bodyPr>
            <a:lstStyle/>
            <a:p>
              <a:r>
                <a:rPr lang="en-US" sz="2200" b="1" noProof="1">
                  <a:solidFill>
                    <a:schemeClr val="accent2">
                      <a:lumMod val="75000"/>
                    </a:schemeClr>
                  </a:solidFill>
                  <a:latin typeface="Arial" panose="020B0604020202020204" pitchFamily="34" charset="0"/>
                  <a:cs typeface="Arial" panose="020B0604020202020204" pitchFamily="34" charset="0"/>
                </a:rPr>
                <a:t>02</a:t>
              </a:r>
              <a:r>
                <a:rPr lang="en-US" sz="2200" b="1" noProof="1"/>
                <a:t>  </a:t>
              </a:r>
              <a:r>
                <a:rPr lang="en-US" sz="2200" b="1" noProof="1" smtClean="0"/>
                <a:t> </a:t>
              </a:r>
              <a:r>
                <a:rPr lang="en-US" sz="2200" b="1" noProof="1" smtClean="0">
                  <a:latin typeface="Arial" panose="020B0604020202020204" pitchFamily="34" charset="0"/>
                  <a:cs typeface="Arial" panose="020B0604020202020204" pitchFamily="34" charset="0"/>
                </a:rPr>
                <a:t>- </a:t>
              </a:r>
              <a:r>
                <a:rPr lang="en-US" sz="2000" b="1" noProof="1" smtClean="0">
                  <a:latin typeface="Arial" panose="020B0604020202020204" pitchFamily="34" charset="0"/>
                  <a:cs typeface="Arial" panose="020B0604020202020204" pitchFamily="34" charset="0"/>
                </a:rPr>
                <a:t>Parallel Running</a:t>
              </a:r>
              <a:endParaRPr lang="en-US" sz="2200" b="1" noProof="1">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D5E276D-C9B4-46FE-9C56-5AB82C8FAE18}"/>
                </a:ext>
              </a:extLst>
            </p:cNvPr>
            <p:cNvSpPr txBox="1"/>
            <p:nvPr/>
          </p:nvSpPr>
          <p:spPr>
            <a:xfrm>
              <a:off x="872724" y="4506401"/>
              <a:ext cx="2926080" cy="1569660"/>
            </a:xfrm>
            <a:prstGeom prst="rect">
              <a:avLst/>
            </a:prstGeom>
            <a:noFill/>
          </p:spPr>
          <p:txBody>
            <a:bodyPr wrap="square" lIns="0" rIns="0" rtlCol="0" anchor="t">
              <a:spAutoFit/>
            </a:bodyPr>
            <a:lstStyle/>
            <a:p>
              <a:pPr marL="171450" indent="-171450" algn="just">
                <a:buFontTx/>
                <a:buChar char="-"/>
              </a:pPr>
              <a:r>
                <a:rPr lang="en-US" sz="1400" b="1" noProof="1">
                  <a:solidFill>
                    <a:schemeClr val="tx1">
                      <a:lumMod val="65000"/>
                      <a:lumOff val="35000"/>
                    </a:schemeClr>
                  </a:solidFill>
                  <a:latin typeface="Arial" panose="020B0604020202020204" pitchFamily="34" charset="0"/>
                  <a:cs typeface="Arial" panose="020B0604020202020204" pitchFamily="34" charset="0"/>
                </a:rPr>
                <a:t>Phased approach Region </a:t>
              </a:r>
              <a:r>
                <a:rPr lang="en-US" sz="1400" b="1" noProof="1" smtClean="0">
                  <a:solidFill>
                    <a:schemeClr val="tx1">
                      <a:lumMod val="65000"/>
                      <a:lumOff val="35000"/>
                    </a:schemeClr>
                  </a:solidFill>
                  <a:latin typeface="Arial" panose="020B0604020202020204" pitchFamily="34" charset="0"/>
                  <a:cs typeface="Arial" panose="020B0604020202020204" pitchFamily="34" charset="0"/>
                </a:rPr>
                <a:t>wise:</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South East Asia</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Middle East</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North Asia</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South Asia</a:t>
              </a:r>
            </a:p>
            <a:p>
              <a:pPr marL="628650" lvl="1" indent="-171450" algn="just">
                <a:buFontTx/>
                <a:buChar char="-"/>
              </a:pPr>
              <a:endParaRPr lang="en-US" sz="1400" b="1" noProof="1">
                <a:solidFill>
                  <a:schemeClr val="tx1">
                    <a:lumMod val="65000"/>
                    <a:lumOff val="35000"/>
                  </a:schemeClr>
                </a:solidFill>
                <a:latin typeface="Arial" panose="020B0604020202020204" pitchFamily="34" charset="0"/>
                <a:cs typeface="Arial" panose="020B0604020202020204" pitchFamily="34" charset="0"/>
              </a:endParaRPr>
            </a:p>
            <a:p>
              <a:pPr algn="just"/>
              <a:endParaRPr lang="en-US" sz="1200" noProof="1">
                <a:solidFill>
                  <a:schemeClr val="tx1">
                    <a:lumMod val="65000"/>
                    <a:lumOff val="35000"/>
                  </a:schemeClr>
                </a:solidFill>
              </a:endParaRPr>
            </a:p>
          </p:txBody>
        </p:sp>
      </p:grpSp>
      <p:sp>
        <p:nvSpPr>
          <p:cNvPr id="28" name="TextBox 27">
            <a:extLst>
              <a:ext uri="{FF2B5EF4-FFF2-40B4-BE49-F238E27FC236}">
                <a16:creationId xmlns:a16="http://schemas.microsoft.com/office/drawing/2014/main" id="{8954E154-97F4-432F-89B7-FEF5ED657AE5}"/>
              </a:ext>
            </a:extLst>
          </p:cNvPr>
          <p:cNvSpPr txBox="1"/>
          <p:nvPr/>
        </p:nvSpPr>
        <p:spPr>
          <a:xfrm>
            <a:off x="1422939" y="1896707"/>
            <a:ext cx="3661659" cy="707886"/>
          </a:xfrm>
          <a:prstGeom prst="rect">
            <a:avLst/>
          </a:prstGeom>
          <a:noFill/>
        </p:spPr>
        <p:txBody>
          <a:bodyPr wrap="square" lIns="0" rIns="0" rtlCol="0" anchor="b">
            <a:spAutoFit/>
          </a:bodyPr>
          <a:lstStyle/>
          <a:p>
            <a:r>
              <a:rPr lang="en-US" sz="2000" b="1" noProof="1" smtClean="0">
                <a:latin typeface="Arial" panose="020B0604020202020204" pitchFamily="34" charset="0"/>
                <a:cs typeface="Arial" panose="020B0604020202020204" pitchFamily="34" charset="0"/>
              </a:rPr>
              <a:t>Synchronization </a:t>
            </a:r>
          </a:p>
          <a:p>
            <a:r>
              <a:rPr lang="en-US" sz="2000" b="1" noProof="1" smtClean="0">
                <a:latin typeface="Arial" panose="020B0604020202020204" pitchFamily="34" charset="0"/>
                <a:cs typeface="Arial" panose="020B0604020202020204" pitchFamily="34" charset="0"/>
              </a:rPr>
              <a:t>Strategy    	         </a:t>
            </a:r>
            <a:r>
              <a:rPr lang="en-US" sz="2000" b="1" noProof="1" smtClean="0">
                <a:solidFill>
                  <a:schemeClr val="accent6">
                    <a:lumMod val="75000"/>
                  </a:schemeClr>
                </a:solidFill>
                <a:latin typeface="Arial" panose="020B0604020202020204" pitchFamily="34" charset="0"/>
                <a:cs typeface="Arial" panose="020B0604020202020204" pitchFamily="34" charset="0"/>
              </a:rPr>
              <a:t>04</a:t>
            </a:r>
            <a:endParaRPr lang="en-US" sz="2000" b="1" noProof="1">
              <a:solidFill>
                <a:schemeClr val="accent6">
                  <a:lumMod val="75000"/>
                </a:schemeClr>
              </a:solidFill>
              <a:latin typeface="Arial" panose="020B0604020202020204" pitchFamily="34" charset="0"/>
              <a:cs typeface="Arial" panose="020B0604020202020204" pitchFamily="34" charset="0"/>
            </a:endParaRPr>
          </a:p>
        </p:txBody>
      </p:sp>
      <p:sp>
        <p:nvSpPr>
          <p:cNvPr id="36" name="TextBox 35"/>
          <p:cNvSpPr txBox="1"/>
          <p:nvPr/>
        </p:nvSpPr>
        <p:spPr>
          <a:xfrm>
            <a:off x="1100331" y="2596275"/>
            <a:ext cx="2839149" cy="738664"/>
          </a:xfrm>
          <a:prstGeom prst="rect">
            <a:avLst/>
          </a:prstGeom>
          <a:noFill/>
        </p:spPr>
        <p:txBody>
          <a:bodyPr wrap="square" rtlCol="0">
            <a:spAutoFit/>
          </a:bodyPr>
          <a:lstStyle/>
          <a:p>
            <a:r>
              <a:rPr lang="en-GB" sz="1400" b="1" dirty="0">
                <a:solidFill>
                  <a:schemeClr val="tx1">
                    <a:lumMod val="65000"/>
                    <a:lumOff val="35000"/>
                  </a:schemeClr>
                </a:solidFill>
                <a:latin typeface="Arial" panose="020B0604020202020204" pitchFamily="34" charset="0"/>
                <a:cs typeface="Arial" panose="020B0604020202020204" pitchFamily="34" charset="0"/>
              </a:rPr>
              <a:t>- Synchronisation approach of  Cyber source &amp; ‘</a:t>
            </a:r>
            <a:r>
              <a:rPr lang="en-GB" sz="1400" b="1" dirty="0" smtClean="0">
                <a:solidFill>
                  <a:schemeClr val="tx1">
                    <a:lumMod val="65000"/>
                    <a:lumOff val="35000"/>
                  </a:schemeClr>
                </a:solidFill>
                <a:latin typeface="Arial" panose="020B0604020202020204" pitchFamily="34" charset="0"/>
                <a:cs typeface="Arial" panose="020B0604020202020204" pitchFamily="34" charset="0"/>
              </a:rPr>
              <a:t>ABC’ </a:t>
            </a:r>
            <a:r>
              <a:rPr lang="en-GB" sz="1400" b="1" dirty="0">
                <a:solidFill>
                  <a:schemeClr val="tx1">
                    <a:lumMod val="65000"/>
                    <a:lumOff val="35000"/>
                  </a:schemeClr>
                </a:solidFill>
                <a:latin typeface="Arial" panose="020B0604020202020204" pitchFamily="34" charset="0"/>
                <a:cs typeface="Arial" panose="020B0604020202020204" pitchFamily="34" charset="0"/>
              </a:rPr>
              <a:t>payment system </a:t>
            </a:r>
          </a:p>
        </p:txBody>
      </p:sp>
      <p:grpSp>
        <p:nvGrpSpPr>
          <p:cNvPr id="37" name="Group 36">
            <a:extLst>
              <a:ext uri="{FF2B5EF4-FFF2-40B4-BE49-F238E27FC236}">
                <a16:creationId xmlns:a16="http://schemas.microsoft.com/office/drawing/2014/main" id="{6CE6A0BC-F577-451C-B55D-CB281937D966}"/>
              </a:ext>
            </a:extLst>
          </p:cNvPr>
          <p:cNvGrpSpPr/>
          <p:nvPr/>
        </p:nvGrpSpPr>
        <p:grpSpPr>
          <a:xfrm>
            <a:off x="8873272" y="1828929"/>
            <a:ext cx="3408525" cy="1111063"/>
            <a:chOff x="8785025" y="1338038"/>
            <a:chExt cx="3063031" cy="1111063"/>
          </a:xfrm>
        </p:grpSpPr>
        <p:sp>
          <p:nvSpPr>
            <p:cNvPr id="38" name="TextBox 37">
              <a:extLst>
                <a:ext uri="{FF2B5EF4-FFF2-40B4-BE49-F238E27FC236}">
                  <a16:creationId xmlns:a16="http://schemas.microsoft.com/office/drawing/2014/main" id="{5F210E72-A474-4CBF-9784-D2665CDA5A11}"/>
                </a:ext>
              </a:extLst>
            </p:cNvPr>
            <p:cNvSpPr txBox="1"/>
            <p:nvPr/>
          </p:nvSpPr>
          <p:spPr>
            <a:xfrm>
              <a:off x="8785025" y="1338038"/>
              <a:ext cx="2926080" cy="430887"/>
            </a:xfrm>
            <a:prstGeom prst="rect">
              <a:avLst/>
            </a:prstGeom>
            <a:noFill/>
          </p:spPr>
          <p:txBody>
            <a:bodyPr wrap="square" lIns="0" rIns="0" rtlCol="0" anchor="b">
              <a:spAutoFit/>
            </a:bodyPr>
            <a:lstStyle/>
            <a:p>
              <a:r>
                <a:rPr lang="en-US" sz="2200" b="1" noProof="1">
                  <a:solidFill>
                    <a:schemeClr val="accent5"/>
                  </a:solidFill>
                  <a:latin typeface="Arial" panose="020B0604020202020204" pitchFamily="34" charset="0"/>
                  <a:cs typeface="Arial" panose="020B0604020202020204" pitchFamily="34" charset="0"/>
                </a:rPr>
                <a:t>01</a:t>
              </a:r>
              <a:r>
                <a:rPr lang="en-US" sz="2200" b="1" noProof="1">
                  <a:latin typeface="Arial" panose="020B0604020202020204" pitchFamily="34" charset="0"/>
                  <a:cs typeface="Arial" panose="020B0604020202020204" pitchFamily="34" charset="0"/>
                </a:rPr>
                <a:t> </a:t>
              </a:r>
              <a:r>
                <a:rPr lang="en-US" sz="2200" b="1" noProof="1" smtClean="0">
                  <a:latin typeface="Arial" panose="020B0604020202020204" pitchFamily="34" charset="0"/>
                  <a:cs typeface="Arial" panose="020B0604020202020204" pitchFamily="34" charset="0"/>
                </a:rPr>
                <a:t>	 </a:t>
              </a:r>
              <a:r>
                <a:rPr lang="en-US" sz="2200" b="1" noProof="1">
                  <a:latin typeface="Arial" panose="020B0604020202020204" pitchFamily="34" charset="0"/>
                  <a:cs typeface="Arial" panose="020B0604020202020204" pitchFamily="34" charset="0"/>
                </a:rPr>
                <a:t>- </a:t>
              </a:r>
              <a:r>
                <a:rPr lang="en-US" sz="2000" b="1" noProof="1" smtClean="0">
                  <a:latin typeface="Arial" panose="020B0604020202020204" pitchFamily="34" charset="0"/>
                  <a:cs typeface="Arial" panose="020B0604020202020204" pitchFamily="34" charset="0"/>
                </a:rPr>
                <a:t>Big Bang Cutover </a:t>
              </a:r>
              <a:endParaRPr lang="en-US" sz="2000" b="1" noProof="1">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633A207D-A0C4-4085-837D-F0589584594E}"/>
                </a:ext>
              </a:extLst>
            </p:cNvPr>
            <p:cNvSpPr txBox="1"/>
            <p:nvPr/>
          </p:nvSpPr>
          <p:spPr>
            <a:xfrm>
              <a:off x="8921976" y="1925881"/>
              <a:ext cx="2926080" cy="523220"/>
            </a:xfrm>
            <a:prstGeom prst="rect">
              <a:avLst/>
            </a:prstGeom>
            <a:noFill/>
          </p:spPr>
          <p:txBody>
            <a:bodyPr wrap="square" lIns="0" rIns="0" rtlCol="0" anchor="t">
              <a:spAutoFit/>
            </a:bodyPr>
            <a:lstStyle/>
            <a:p>
              <a:pPr marL="171450"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Authorization </a:t>
              </a:r>
            </a:p>
            <a:p>
              <a:pPr marL="171450"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Data Migration</a:t>
              </a:r>
              <a:endParaRPr lang="en-US" sz="1400" b="1" noProof="1">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0" name="TextBox 39">
            <a:extLst>
              <a:ext uri="{FF2B5EF4-FFF2-40B4-BE49-F238E27FC236}">
                <a16:creationId xmlns:a16="http://schemas.microsoft.com/office/drawing/2014/main" id="{8954E154-97F4-432F-89B7-FEF5ED657AE5}"/>
              </a:ext>
            </a:extLst>
          </p:cNvPr>
          <p:cNvSpPr txBox="1"/>
          <p:nvPr/>
        </p:nvSpPr>
        <p:spPr>
          <a:xfrm>
            <a:off x="216172" y="4308419"/>
            <a:ext cx="3485222" cy="400110"/>
          </a:xfrm>
          <a:prstGeom prst="rect">
            <a:avLst/>
          </a:prstGeom>
          <a:noFill/>
        </p:spPr>
        <p:txBody>
          <a:bodyPr wrap="square" lIns="0" rIns="0" rtlCol="0" anchor="b">
            <a:spAutoFit/>
          </a:bodyPr>
          <a:lstStyle/>
          <a:p>
            <a:pPr algn="r"/>
            <a:r>
              <a:rPr lang="en-US" sz="2000" b="1" noProof="1" smtClean="0">
                <a:latin typeface="Arial" panose="020B0604020202020204" pitchFamily="34" charset="0"/>
                <a:cs typeface="Arial" panose="020B0604020202020204" pitchFamily="34" charset="0"/>
              </a:rPr>
              <a:t>Iterative Approach  </a:t>
            </a:r>
            <a:r>
              <a:rPr lang="en-US" sz="2000" b="1" noProof="1" smtClean="0">
                <a:solidFill>
                  <a:schemeClr val="accent6">
                    <a:lumMod val="75000"/>
                  </a:schemeClr>
                </a:solidFill>
                <a:latin typeface="Arial" panose="020B0604020202020204" pitchFamily="34" charset="0"/>
                <a:cs typeface="Arial" panose="020B0604020202020204" pitchFamily="34" charset="0"/>
              </a:rPr>
              <a:t>03</a:t>
            </a:r>
            <a:r>
              <a:rPr lang="en-US" sz="2000" b="1" noProof="1" smtClean="0">
                <a:latin typeface="Arial" panose="020B0604020202020204" pitchFamily="34" charset="0"/>
                <a:cs typeface="Arial" panose="020B0604020202020204" pitchFamily="34" charset="0"/>
              </a:rPr>
              <a:t> </a:t>
            </a:r>
            <a:endParaRPr lang="en-US" sz="2000" b="1" noProof="1">
              <a:solidFill>
                <a:schemeClr val="accent6">
                  <a:lumMod val="75000"/>
                </a:schemeClr>
              </a:solidFill>
              <a:latin typeface="Arial" panose="020B0604020202020204" pitchFamily="34" charset="0"/>
              <a:cs typeface="Arial" panose="020B0604020202020204" pitchFamily="34" charset="0"/>
            </a:endParaRPr>
          </a:p>
        </p:txBody>
      </p:sp>
      <p:sp>
        <p:nvSpPr>
          <p:cNvPr id="33" name="TextBox 32"/>
          <p:cNvSpPr txBox="1"/>
          <p:nvPr/>
        </p:nvSpPr>
        <p:spPr>
          <a:xfrm>
            <a:off x="9352850" y="4702165"/>
            <a:ext cx="2839149" cy="1169551"/>
          </a:xfrm>
          <a:prstGeom prst="rect">
            <a:avLst/>
          </a:prstGeom>
          <a:noFill/>
        </p:spPr>
        <p:txBody>
          <a:bodyPr wrap="square" rtlCol="0">
            <a:spAutoFit/>
          </a:bodyPr>
          <a:lstStyle/>
          <a:p>
            <a:pPr marL="171450" indent="-171450" algn="just">
              <a:buFontTx/>
              <a:buChar char="-"/>
            </a:pPr>
            <a:r>
              <a:rPr lang="en-GB" sz="1400" b="1" dirty="0" smtClean="0">
                <a:solidFill>
                  <a:schemeClr val="tx1">
                    <a:lumMod val="65000"/>
                    <a:lumOff val="35000"/>
                  </a:schemeClr>
                </a:solidFill>
                <a:latin typeface="Arial" panose="020B0604020202020204" pitchFamily="34" charset="0"/>
                <a:cs typeface="Arial" panose="020B0604020202020204" pitchFamily="34" charset="0"/>
              </a:rPr>
              <a:t>Work streams for Payment Methods</a:t>
            </a:r>
          </a:p>
          <a:p>
            <a:pPr marL="171450" indent="-171450" algn="just">
              <a:buFontTx/>
              <a:buChar char="-"/>
            </a:pPr>
            <a:r>
              <a:rPr lang="en-GB" sz="1400" b="1" dirty="0" smtClean="0">
                <a:solidFill>
                  <a:schemeClr val="tx1">
                    <a:lumMod val="65000"/>
                    <a:lumOff val="35000"/>
                  </a:schemeClr>
                </a:solidFill>
                <a:latin typeface="Arial" panose="020B0604020202020204" pitchFamily="34" charset="0"/>
                <a:cs typeface="Arial" panose="020B0604020202020204" pitchFamily="34" charset="0"/>
              </a:rPr>
              <a:t>Integration with Infinity Corp’s system</a:t>
            </a:r>
          </a:p>
          <a:p>
            <a:pPr marL="171450" indent="-171450" algn="just">
              <a:buFontTx/>
              <a:buChar char="-"/>
            </a:pPr>
            <a:endParaRPr lang="en-GB" sz="14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29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flipH="1" flipV="1">
            <a:off x="6456283" y="1184595"/>
            <a:ext cx="37060" cy="55297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75036" y="1027578"/>
            <a:ext cx="10689939" cy="5686805"/>
            <a:chOff x="773054" y="785607"/>
            <a:chExt cx="10502404" cy="7095191"/>
          </a:xfrm>
        </p:grpSpPr>
        <p:sp>
          <p:nvSpPr>
            <p:cNvPr id="12" name="Notched Right Arrow 11"/>
            <p:cNvSpPr/>
            <p:nvPr>
              <p:custDataLst>
                <p:tags r:id="rId5"/>
              </p:custDataLst>
            </p:nvPr>
          </p:nvSpPr>
          <p:spPr>
            <a:xfrm>
              <a:off x="77305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6"/>
              </p:custDataLst>
            </p:nvPr>
          </p:nvCxnSpPr>
          <p:spPr>
            <a:xfrm flipH="1">
              <a:off x="3920351" y="935718"/>
              <a:ext cx="6851" cy="6945080"/>
            </a:xfrm>
            <a:prstGeom prst="line">
              <a:avLst/>
            </a:prstGeom>
            <a:noFill/>
            <a:ln w="19050" cap="flat" cmpd="sng" algn="ctr">
              <a:solidFill>
                <a:srgbClr val="5CB56D"/>
              </a:solidFill>
              <a:prstDash val="dashDot"/>
              <a:miter lim="800000"/>
            </a:ln>
            <a:effectLst/>
          </p:spPr>
        </p:cxnSp>
      </p:grpSp>
      <p:sp>
        <p:nvSpPr>
          <p:cNvPr id="3" name="Rectangle 2" hidden="1"/>
          <p:cNvSpPr>
            <a:spLocks/>
          </p:cNvSpPr>
          <p:nvPr>
            <p:custDataLst>
              <p:tags r:id="rId2"/>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3"/>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graphicFrame>
        <p:nvGraphicFramePr>
          <p:cNvPr id="77" name="Diagram 76"/>
          <p:cNvGraphicFramePr/>
          <p:nvPr>
            <p:custDataLst>
              <p:tags r:id="rId4"/>
            </p:custDataLst>
            <p:extLst>
              <p:ext uri="{D42A27DB-BD31-4B8C-83A1-F6EECF244321}">
                <p14:modId xmlns:p14="http://schemas.microsoft.com/office/powerpoint/2010/main" val="2758002549"/>
              </p:ext>
            </p:extLst>
          </p:nvPr>
        </p:nvGraphicFramePr>
        <p:xfrm>
          <a:off x="1325478" y="-108310"/>
          <a:ext cx="10809921" cy="32735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4" name="Rectangle 33"/>
          <p:cNvSpPr/>
          <p:nvPr/>
        </p:nvSpPr>
        <p:spPr>
          <a:xfrm>
            <a:off x="6639893" y="2497739"/>
            <a:ext cx="29566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415186" y="3367056"/>
            <a:ext cx="282718"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698219" y="3364078"/>
            <a:ext cx="263701"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5974150" y="3361268"/>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6244638" y="3361268"/>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506501" y="3126287"/>
            <a:ext cx="205950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Data Migration</a:t>
            </a:r>
            <a:endParaRPr lang="en-GB" sz="1000" dirty="0">
              <a:latin typeface="Arial" panose="020B0604020202020204" pitchFamily="34" charset="0"/>
              <a:cs typeface="Arial" panose="020B0604020202020204" pitchFamily="34" charset="0"/>
            </a:endParaRPr>
          </a:p>
        </p:txBody>
      </p:sp>
      <p:sp>
        <p:nvSpPr>
          <p:cNvPr id="45" name="TextBox 44"/>
          <p:cNvSpPr txBox="1"/>
          <p:nvPr/>
        </p:nvSpPr>
        <p:spPr>
          <a:xfrm>
            <a:off x="5522903" y="2040063"/>
            <a:ext cx="2571358" cy="400110"/>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 </a:t>
            </a:r>
          </a:p>
          <a:p>
            <a:r>
              <a:rPr lang="en-GB" sz="1000" dirty="0" smtClean="0">
                <a:latin typeface="Arial" panose="020B0604020202020204" pitchFamily="34" charset="0"/>
                <a:cs typeface="Arial" panose="020B0604020202020204" pitchFamily="34" charset="0"/>
              </a:rPr>
              <a:t>Authorization </a:t>
            </a:r>
            <a:endParaRPr lang="en-GB" sz="1000" dirty="0">
              <a:latin typeface="Arial" panose="020B0604020202020204" pitchFamily="34" charset="0"/>
              <a:cs typeface="Arial" panose="020B0604020202020204" pitchFamily="34" charset="0"/>
            </a:endParaRPr>
          </a:p>
        </p:txBody>
      </p:sp>
      <p:sp>
        <p:nvSpPr>
          <p:cNvPr id="46" name="TextBox 45"/>
          <p:cNvSpPr txBox="1"/>
          <p:nvPr/>
        </p:nvSpPr>
        <p:spPr>
          <a:xfrm>
            <a:off x="7514194" y="4536231"/>
            <a:ext cx="1761100" cy="246221"/>
          </a:xfrm>
          <a:prstGeom prst="rect">
            <a:avLst/>
          </a:prstGeom>
          <a:noFill/>
        </p:spPr>
        <p:txBody>
          <a:bodyPr wrap="square" rtlCol="0">
            <a:spAutoFit/>
          </a:bodyPr>
          <a:lstStyle/>
          <a:p>
            <a:pPr algn="ctr"/>
            <a:r>
              <a:rPr lang="en-GB" sz="1000" dirty="0" smtClean="0">
                <a:latin typeface="Arial" panose="020B0604020202020204" pitchFamily="34" charset="0"/>
                <a:cs typeface="Arial" panose="020B0604020202020204" pitchFamily="34" charset="0"/>
              </a:rPr>
              <a:t>anti-Fraud Solutions</a:t>
            </a:r>
            <a:endParaRPr lang="en-GB" sz="1000" dirty="0">
              <a:latin typeface="Arial" panose="020B0604020202020204" pitchFamily="34" charset="0"/>
              <a:cs typeface="Arial" panose="020B0604020202020204" pitchFamily="34" charset="0"/>
            </a:endParaRPr>
          </a:p>
        </p:txBody>
      </p:sp>
      <p:sp>
        <p:nvSpPr>
          <p:cNvPr id="54" name="Rectangle 53"/>
          <p:cNvSpPr/>
          <p:nvPr/>
        </p:nvSpPr>
        <p:spPr>
          <a:xfrm>
            <a:off x="5563895" y="5872994"/>
            <a:ext cx="134021"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702631" y="5872908"/>
            <a:ext cx="104809"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5818206" y="5872908"/>
            <a:ext cx="156856"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976559" y="5872164"/>
            <a:ext cx="262442"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358262" y="3933748"/>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8234433" y="1978062"/>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0">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Tools &amp; Environments</a:t>
            </a: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19208" y="5187642"/>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4829" y="3321351"/>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41480" y="5027368"/>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457387" y="2241257"/>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301015" y="3384239"/>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394514" y="5194979"/>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182720" y="2434730"/>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1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89620" y="4174633"/>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369299" y="4346124"/>
            <a:ext cx="1593009"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 &amp; Sync with Legacy System</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7723121" y="4772577"/>
            <a:ext cx="1161875" cy="504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7734795" y="4775209"/>
            <a:ext cx="288840" cy="501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8024492" y="4775209"/>
            <a:ext cx="270258" cy="50181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8309765" y="4774773"/>
            <a:ext cx="307318" cy="501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8617083" y="4769889"/>
            <a:ext cx="296162" cy="5110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4392148" y="2676406"/>
            <a:ext cx="887984" cy="34755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dirty="0" smtClean="0">
                <a:solidFill>
                  <a:schemeClr val="tx1"/>
                </a:solidFill>
                <a:latin typeface="Arial" panose="020B0604020202020204" pitchFamily="34" charset="0"/>
                <a:cs typeface="Arial" panose="020B0604020202020204" pitchFamily="34" charset="0"/>
              </a:rPr>
              <a:t>Migration Blueprint as per business requirement (covering detailed scope, configuration management, security requirements)</a:t>
            </a:r>
            <a:endParaRPr lang="en-GB" sz="1200" dirty="0">
              <a:solidFill>
                <a:schemeClr val="tx1"/>
              </a:solidFill>
              <a:latin typeface="Arial" panose="020B0604020202020204" pitchFamily="34" charset="0"/>
              <a:cs typeface="Arial" panose="020B0604020202020204" pitchFamily="34" charset="0"/>
            </a:endParaRPr>
          </a:p>
        </p:txBody>
      </p:sp>
      <p:pic>
        <p:nvPicPr>
          <p:cNvPr id="1074" name="Picture 50" descr="Monitor Icons - 62,220 free vector icons"/>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864560" y="5836055"/>
            <a:ext cx="312813" cy="415039"/>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10299562" y="5814628"/>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Constant Monitoring &amp; Controlling</a:t>
            </a:r>
            <a:endParaRPr lang="en-GB" sz="1200" dirty="0">
              <a:latin typeface="Arial" panose="020B0604020202020204" pitchFamily="34" charset="0"/>
              <a:cs typeface="Arial" panose="020B0604020202020204" pitchFamily="34" charset="0"/>
            </a:endParaRPr>
          </a:p>
        </p:txBody>
      </p:sp>
      <p:cxnSp>
        <p:nvCxnSpPr>
          <p:cNvPr id="105" name="Straight Connector 104"/>
          <p:cNvCxnSpPr/>
          <p:nvPr/>
        </p:nvCxnSpPr>
        <p:spPr>
          <a:xfrm flipV="1">
            <a:off x="8200368" y="1137435"/>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392499" y="2492641"/>
            <a:ext cx="271206" cy="6197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5660761" y="2498338"/>
            <a:ext cx="230859"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5891620" y="2495528"/>
            <a:ext cx="327568"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6219188" y="2495528"/>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6447102" y="2497739"/>
            <a:ext cx="221934"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5869023" y="4029115"/>
            <a:ext cx="276195"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6153489" y="4029115"/>
            <a:ext cx="290564"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6464235" y="4026463"/>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6734723" y="4026463"/>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6506899" y="4669919"/>
            <a:ext cx="223540"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6750884" y="4670436"/>
            <a:ext cx="262272"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6999494" y="4667062"/>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7270697" y="4666879"/>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6" name="Straight Connector 85"/>
          <p:cNvCxnSpPr/>
          <p:nvPr/>
        </p:nvCxnSpPr>
        <p:spPr>
          <a:xfrm flipH="1" flipV="1">
            <a:off x="6934091" y="1159507"/>
            <a:ext cx="70241" cy="55664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7484565" y="1171589"/>
            <a:ext cx="39032" cy="551534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7156388" y="2492195"/>
            <a:ext cx="345008"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6963597" y="2492195"/>
            <a:ext cx="258970"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a:off x="6493516" y="3543676"/>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Isosceles Triangle 108"/>
          <p:cNvSpPr/>
          <p:nvPr/>
        </p:nvSpPr>
        <p:spPr>
          <a:xfrm>
            <a:off x="7000169" y="4139881"/>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Isosceles Triangle 109"/>
          <p:cNvSpPr/>
          <p:nvPr/>
        </p:nvSpPr>
        <p:spPr>
          <a:xfrm>
            <a:off x="7509697" y="4747705"/>
            <a:ext cx="174610" cy="21866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Isosceles Triangle 110"/>
          <p:cNvSpPr/>
          <p:nvPr/>
        </p:nvSpPr>
        <p:spPr>
          <a:xfrm>
            <a:off x="6627816" y="6495761"/>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Isosceles Triangle 111"/>
          <p:cNvSpPr/>
          <p:nvPr/>
        </p:nvSpPr>
        <p:spPr>
          <a:xfrm>
            <a:off x="7143186" y="6468859"/>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6546756" y="2927024"/>
            <a:ext cx="430887" cy="971405"/>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Card</a:t>
            </a:r>
            <a:endParaRPr lang="en-GB" sz="800" dirty="0">
              <a:latin typeface="Arial" panose="020B0604020202020204" pitchFamily="34" charset="0"/>
              <a:cs typeface="Arial" panose="020B0604020202020204" pitchFamily="34" charset="0"/>
            </a:endParaRPr>
          </a:p>
        </p:txBody>
      </p:sp>
      <p:sp>
        <p:nvSpPr>
          <p:cNvPr id="113" name="TextBox 112"/>
          <p:cNvSpPr txBox="1"/>
          <p:nvPr/>
        </p:nvSpPr>
        <p:spPr>
          <a:xfrm>
            <a:off x="6890383" y="3234992"/>
            <a:ext cx="553998" cy="857526"/>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Digital Wallet</a:t>
            </a:r>
            <a:endParaRPr lang="en-GB" sz="800" dirty="0">
              <a:latin typeface="Arial" panose="020B0604020202020204" pitchFamily="34" charset="0"/>
              <a:cs typeface="Arial" panose="020B0604020202020204" pitchFamily="34" charset="0"/>
            </a:endParaRPr>
          </a:p>
        </p:txBody>
      </p:sp>
      <p:sp>
        <p:nvSpPr>
          <p:cNvPr id="114" name="TextBox 113"/>
          <p:cNvSpPr txBox="1"/>
          <p:nvPr/>
        </p:nvSpPr>
        <p:spPr>
          <a:xfrm>
            <a:off x="7441872" y="3103747"/>
            <a:ext cx="430887" cy="1255296"/>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Other Payment Methods</a:t>
            </a:r>
            <a:endParaRPr lang="en-GB" sz="800" dirty="0">
              <a:latin typeface="Arial" panose="020B0604020202020204" pitchFamily="34" charset="0"/>
              <a:cs typeface="Arial" panose="020B0604020202020204" pitchFamily="34" charset="0"/>
            </a:endParaRPr>
          </a:p>
        </p:txBody>
      </p:sp>
      <p:sp>
        <p:nvSpPr>
          <p:cNvPr id="63" name="TextBox 62"/>
          <p:cNvSpPr txBox="1"/>
          <p:nvPr/>
        </p:nvSpPr>
        <p:spPr>
          <a:xfrm>
            <a:off x="5726037" y="5607487"/>
            <a:ext cx="2367745"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Integration with Acquirer System</a:t>
            </a:r>
            <a:endParaRPr lang="en-GB" sz="1000" dirty="0">
              <a:latin typeface="Arial" panose="020B0604020202020204" pitchFamily="34" charset="0"/>
              <a:cs typeface="Arial" panose="020B0604020202020204" pitchFamily="34" charset="0"/>
            </a:endParaRPr>
          </a:p>
        </p:txBody>
      </p:sp>
      <p:sp>
        <p:nvSpPr>
          <p:cNvPr id="103" name="TextBox 102"/>
          <p:cNvSpPr txBox="1"/>
          <p:nvPr/>
        </p:nvSpPr>
        <p:spPr>
          <a:xfrm>
            <a:off x="7714534" y="5232512"/>
            <a:ext cx="1826753"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Other services</a:t>
            </a:r>
          </a:p>
          <a:p>
            <a:pPr algn="ctr"/>
            <a:r>
              <a:rPr lang="en-GB" sz="900" dirty="0" smtClean="0">
                <a:latin typeface="Arial" panose="020B0604020202020204" pitchFamily="34" charset="0"/>
                <a:cs typeface="Arial" panose="020B0604020202020204" pitchFamily="34" charset="0"/>
              </a:rPr>
              <a:t>(Reporting, Data Insights </a:t>
            </a:r>
            <a:r>
              <a:rPr lang="en-GB" sz="900" dirty="0" err="1" smtClean="0">
                <a:latin typeface="Arial" panose="020B0604020202020204" pitchFamily="34" charset="0"/>
                <a:cs typeface="Arial" panose="020B0604020202020204" pitchFamily="34" charset="0"/>
              </a:rPr>
              <a:t>etc</a:t>
            </a:r>
            <a:r>
              <a:rPr lang="en-GB" sz="900" dirty="0" smtClean="0">
                <a:latin typeface="Arial" panose="020B0604020202020204" pitchFamily="34" charset="0"/>
                <a:cs typeface="Arial" panose="020B0604020202020204" pitchFamily="34" charset="0"/>
              </a:rPr>
              <a:t>)</a:t>
            </a:r>
            <a:endParaRPr lang="en-GB" sz="900" dirty="0">
              <a:latin typeface="Arial" panose="020B0604020202020204" pitchFamily="34" charset="0"/>
              <a:cs typeface="Arial" panose="020B0604020202020204" pitchFamily="34" charset="0"/>
            </a:endParaRPr>
          </a:p>
        </p:txBody>
      </p:sp>
      <p:sp>
        <p:nvSpPr>
          <p:cNvPr id="106" name="Rectangle 105"/>
          <p:cNvSpPr/>
          <p:nvPr/>
        </p:nvSpPr>
        <p:spPr>
          <a:xfrm>
            <a:off x="8021735" y="5543036"/>
            <a:ext cx="288840" cy="501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8309925" y="5536900"/>
            <a:ext cx="270258" cy="50181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8574348" y="5534438"/>
            <a:ext cx="307318" cy="501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8882966" y="5537214"/>
            <a:ext cx="296162" cy="5110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Title 1"/>
          <p:cNvSpPr txBox="1">
            <a:spLocks/>
          </p:cNvSpPr>
          <p:nvPr/>
        </p:nvSpPr>
        <p:spPr>
          <a:xfrm>
            <a:off x="1526894" y="97617"/>
            <a:ext cx="10018713" cy="56493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600" dirty="0" smtClean="0">
                <a:latin typeface="Algerian" panose="04020705040A02060702" pitchFamily="82" charset="0"/>
                <a:cs typeface="Arial" panose="020B0604020202020204" pitchFamily="34" charset="0"/>
              </a:rPr>
              <a:t>Partnering infinity Corp &amp; </a:t>
            </a:r>
            <a:r>
              <a:rPr lang="en-GB" sz="2600" dirty="0" err="1" smtClean="0">
                <a:latin typeface="Algerian" panose="04020705040A02060702" pitchFamily="82" charset="0"/>
                <a:cs typeface="Arial" panose="020B0604020202020204" pitchFamily="34" charset="0"/>
              </a:rPr>
              <a:t>Cybersource</a:t>
            </a:r>
            <a:r>
              <a:rPr lang="en-GB" sz="2600" dirty="0" smtClean="0">
                <a:latin typeface="Algerian" panose="04020705040A02060702" pitchFamily="82" charset="0"/>
                <a:cs typeface="Arial" panose="020B0604020202020204" pitchFamily="34" charset="0"/>
              </a:rPr>
              <a:t/>
            </a:r>
            <a:br>
              <a:rPr lang="en-GB" sz="2600" dirty="0" smtClean="0">
                <a:latin typeface="Algerian" panose="04020705040A02060702" pitchFamily="82" charset="0"/>
                <a:cs typeface="Arial" panose="020B0604020202020204" pitchFamily="34" charset="0"/>
              </a:rPr>
            </a:br>
            <a:r>
              <a:rPr lang="en-GB" sz="2600" dirty="0" smtClean="0">
                <a:latin typeface="Algerian" panose="04020705040A02060702" pitchFamily="82" charset="0"/>
                <a:cs typeface="Arial" panose="020B0604020202020204" pitchFamily="34" charset="0"/>
              </a:rPr>
              <a:t>Iterative Migration Plan</a:t>
            </a:r>
            <a:endParaRPr lang="en-GB" sz="2600" dirty="0">
              <a:latin typeface="Algerian" panose="04020705040A02060702" pitchFamily="82" charset="0"/>
              <a:cs typeface="Arial" panose="020B0604020202020204" pitchFamily="34" charset="0"/>
            </a:endParaRPr>
          </a:p>
        </p:txBody>
      </p:sp>
      <p:sp>
        <p:nvSpPr>
          <p:cNvPr id="118" name="Rectangle 117"/>
          <p:cNvSpPr/>
          <p:nvPr/>
        </p:nvSpPr>
        <p:spPr>
          <a:xfrm>
            <a:off x="6510473" y="5870300"/>
            <a:ext cx="207118"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7017024" y="5870300"/>
            <a:ext cx="207118"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6191330" y="5872164"/>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6710249" y="5860216"/>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7239978" y="5870300"/>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flipH="1">
            <a:off x="8764118" y="6567234"/>
            <a:ext cx="149896" cy="2846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Arial" panose="020B0604020202020204" pitchFamily="34" charset="0"/>
                <a:cs typeface="Arial" panose="020B0604020202020204" pitchFamily="34" charset="0"/>
              </a:rPr>
              <a:t>D</a:t>
            </a:r>
            <a:endParaRPr lang="en-GB" sz="1000" dirty="0">
              <a:solidFill>
                <a:schemeClr val="tx1"/>
              </a:solidFill>
              <a:latin typeface="Arial" panose="020B0604020202020204" pitchFamily="34" charset="0"/>
              <a:cs typeface="Arial" panose="020B0604020202020204" pitchFamily="34" charset="0"/>
            </a:endParaRPr>
          </a:p>
        </p:txBody>
      </p:sp>
      <p:sp>
        <p:nvSpPr>
          <p:cNvPr id="98" name="Rectangle 97"/>
          <p:cNvSpPr/>
          <p:nvPr/>
        </p:nvSpPr>
        <p:spPr>
          <a:xfrm flipH="1">
            <a:off x="8913245" y="6567234"/>
            <a:ext cx="110982" cy="28124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Arial" panose="020B0604020202020204" pitchFamily="34" charset="0"/>
                <a:cs typeface="Arial" panose="020B0604020202020204" pitchFamily="34" charset="0"/>
              </a:rPr>
              <a:t>B</a:t>
            </a:r>
            <a:endParaRPr lang="en-GB" sz="1000" dirty="0"/>
          </a:p>
        </p:txBody>
      </p:sp>
      <p:sp>
        <p:nvSpPr>
          <p:cNvPr id="101" name="Rectangle 100"/>
          <p:cNvSpPr/>
          <p:nvPr/>
        </p:nvSpPr>
        <p:spPr>
          <a:xfrm flipH="1">
            <a:off x="9026638" y="6568249"/>
            <a:ext cx="160609" cy="28984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Arial" panose="020B0604020202020204" pitchFamily="34" charset="0"/>
                <a:cs typeface="Arial" panose="020B0604020202020204" pitchFamily="34" charset="0"/>
              </a:rPr>
              <a:t>T</a:t>
            </a:r>
            <a:endParaRPr lang="en-GB" sz="1000" dirty="0">
              <a:solidFill>
                <a:schemeClr val="tx1"/>
              </a:solidFill>
              <a:latin typeface="Arial" panose="020B0604020202020204" pitchFamily="34" charset="0"/>
              <a:cs typeface="Arial" panose="020B0604020202020204" pitchFamily="34" charset="0"/>
            </a:endParaRPr>
          </a:p>
        </p:txBody>
      </p:sp>
      <p:sp>
        <p:nvSpPr>
          <p:cNvPr id="102" name="Rectangle 101"/>
          <p:cNvSpPr/>
          <p:nvPr/>
        </p:nvSpPr>
        <p:spPr>
          <a:xfrm flipH="1">
            <a:off x="9194180" y="6563631"/>
            <a:ext cx="102705" cy="2848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Arial" panose="020B0604020202020204" pitchFamily="34" charset="0"/>
                <a:cs typeface="Arial" panose="020B0604020202020204" pitchFamily="34" charset="0"/>
              </a:rPr>
              <a:t>R</a:t>
            </a:r>
            <a:endParaRPr lang="en-GB" sz="1000" dirty="0">
              <a:solidFill>
                <a:schemeClr val="tx1"/>
              </a:solidFill>
              <a:latin typeface="Arial" panose="020B0604020202020204" pitchFamily="34" charset="0"/>
              <a:cs typeface="Arial" panose="020B0604020202020204" pitchFamily="34" charset="0"/>
            </a:endParaRPr>
          </a:p>
        </p:txBody>
      </p:sp>
      <p:sp>
        <p:nvSpPr>
          <p:cNvPr id="116" name="Rectangle 115"/>
          <p:cNvSpPr/>
          <p:nvPr/>
        </p:nvSpPr>
        <p:spPr>
          <a:xfrm flipH="1">
            <a:off x="9296886" y="6563632"/>
            <a:ext cx="115259" cy="28816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Arial" panose="020B0604020202020204" pitchFamily="34" charset="0"/>
                <a:cs typeface="Arial" panose="020B0604020202020204" pitchFamily="34" charset="0"/>
              </a:rPr>
              <a:t>I</a:t>
            </a:r>
          </a:p>
        </p:txBody>
      </p:sp>
      <p:sp>
        <p:nvSpPr>
          <p:cNvPr id="123" name="TextBox 122"/>
          <p:cNvSpPr txBox="1"/>
          <p:nvPr/>
        </p:nvSpPr>
        <p:spPr>
          <a:xfrm>
            <a:off x="8728007" y="6380345"/>
            <a:ext cx="1181892" cy="2308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legends</a:t>
            </a:r>
            <a:endParaRPr lang="en-GB" sz="9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074713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
  <p:tag name="COLORSETGROUPCLASSNAME" val="ColorSetGroup5"/>
  <p:tag name="FONTSETGROUPCLASSNAME" val="FontSetGroup1"/>
  <p:tag name="SHAPECLASSNAME" val="tNavbar"/>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5"/>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xml><?xml version="1.0" encoding="utf-8"?>
<p:tagLst xmlns:a="http://schemas.openxmlformats.org/drawingml/2006/main" xmlns:r="http://schemas.openxmlformats.org/officeDocument/2006/relationships" xmlns:p="http://schemas.openxmlformats.org/presentationml/2006/main">
  <p:tag name="ML_1" val="RBEI_COB4"/>
  <p:tag name="ML_2" val="Bosch2.mcr"/>
  <p:tag name="ML_LAYOUT_RESOURCE" val="BOSCH2_16_9_2018.MCR"/>
  <p:tag name="FIELD.CHAPTER.CONTENT" val="Agenda"/>
  <p:tag name="FIELD.CHAPTER.VALUE" val="Agenda"/>
  <p:tag name="FIELD.DPT.CONTENT" val="Bosch"/>
  <p:tag name="FIELD.DPT.VALUE" val="Bosch | "/>
  <p:tag name="FIELDS.INITIALIZED" val="1"/>
  <p:tag name="SHAPESETGROUPCLASSNAME" val="ShapeSetGroup1"/>
  <p:tag name="SHAPESETCLASSNAME" val="Title"/>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PICTURE 4_SHAPECLASSPROTECTIONTYPE" val="15"/>
  <p:tag name="PICTURE 5_SHAPECLASSPROTECTIONTYPE" val="15"/>
  <p:tag name="RECTANGLE 6_SHAPECLASSPROTECTIONTYPE" val="63"/>
  <p:tag name="RECTANGLE 7_SHAPECLASSPROTECTIONTYPE" val="63"/>
  <p:tag name="RECTANGLE 8_SHAPECLASSPROTECTIONTYPE" val="63"/>
  <p:tag name="TEXTBOX 9_SHAPECLASSPROTECTIONTYPE" val="25"/>
  <p:tag name="PICTURE 10_SHAPECLASSPROTECTIONTYPE" val="15"/>
  <p:tag name="PICTURE 11_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Violet;-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61.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 name="ML_1" val="RBEI_COB4"/>
  <p:tag name="ML_LAYOUT_RESOURCE" val="BOSCH2_16_9_2018.MCR"/>
  <p:tag name="FIELD.CHAPTER.CONTENT" val="Whirlpool Response Deck"/>
  <p:tag name="FIELD.CHAPTER.VALUE" val="Whirlpool Response Deck"/>
  <p:tag name="FIELD.DPT.CONTENT" val="RBEI/BSD"/>
  <p:tag name="FIELD.DPT.VALUE" val="RBEI/BSD | "/>
  <p:tag name="FIELDS.INITIALIZED" val="1"/>
  <p:tag name="RECTANGLE 1_SHAPECLASSPROTECTIONTYPE" val="63"/>
  <p:tag name="TEXTBOX 6_SHAPECLASSPROTECTIONTYPE" val="25"/>
  <p:tag name="PICTURE 11_SHAPECLASSPROTECTIONTYPE" val="15"/>
  <p:tag name="PICTURE 17_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5"/>
  <p:tag name="FONTSETGROUPCLASSNAME" val="FontSetGroup1"/>
  <p:tag name="SHAPECLASSFILE" val="BoschLogo2018.emf"/>
  <p:tag name="MLI" val="1"/>
  <p:tag name="SHAPECLASSNAME" val="LogoOnSlides"/>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
  <p:tag name="COLORSETGROUPCLASSNAME" val="ColorSetGroup5"/>
  <p:tag name="FONTSETGROUPCLASSNAME" val="FontSetGroup1"/>
  <p:tag name="SHAPECLASSNAME" val="Attachment"/>
  <p:tag name="SHAPECLASSPROTECTIONTYPE" val="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PresentationGO">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23_T_PGO_Abstract-Origami-16x9.pptx" id="{3D318846-6C60-44BE-AFAE-957E36712287}" vid="{41773F40-D02D-4F01-9AA5-8D1F1E60BB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TM03457496[[fn=Parallax]]</Template>
  <TotalTime>0</TotalTime>
  <Words>3235</Words>
  <Application>Microsoft Office PowerPoint</Application>
  <PresentationFormat>Widescreen</PresentationFormat>
  <Paragraphs>489</Paragraphs>
  <Slides>19</Slides>
  <Notes>17</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Algerian</vt:lpstr>
      <vt:lpstr>Arial</vt:lpstr>
      <vt:lpstr>Bosch Office Sans</vt:lpstr>
      <vt:lpstr>Calibri</vt:lpstr>
      <vt:lpstr>Calibri Light</vt:lpstr>
      <vt:lpstr>Corbel</vt:lpstr>
      <vt:lpstr>Open Sans</vt:lpstr>
      <vt:lpstr>Wingdings</vt:lpstr>
      <vt:lpstr>Parallax</vt:lpstr>
      <vt:lpstr>PresentationGO</vt:lpstr>
      <vt:lpstr>Cybersource &amp; Infinity Corp : Case study Understanding</vt:lpstr>
      <vt:lpstr>Cybersource &amp; Infinity Corp : Case study Assumptions</vt:lpstr>
      <vt:lpstr>PowerPoint Presentation</vt:lpstr>
      <vt:lpstr>PowerPoint Presentation</vt:lpstr>
      <vt:lpstr>Partnering the infinity Corp’s vision</vt:lpstr>
      <vt:lpstr>Partnering Infinity Corp &amp; Cybersource Expanded Portfolio</vt:lpstr>
      <vt:lpstr>Partnering Infinity Corp &amp; Cybersource Project CharteR</vt:lpstr>
      <vt:lpstr>Partnering infinity Corp &amp; Cybersource Migration Strategy</vt:lpstr>
      <vt:lpstr>PowerPoint Presentation</vt:lpstr>
      <vt:lpstr>Partnering infinity Corp &amp; Cybersource Project Schedule Plan</vt:lpstr>
      <vt:lpstr>Partnering Infinity Corp &amp; Cybersource Handshaking Scnearios</vt:lpstr>
      <vt:lpstr>Partnering infinity Corp &amp; Cybersource Go-Live Considerations</vt:lpstr>
      <vt:lpstr>Partnering infinity Corp &amp; CYbersource Project Dashboard</vt:lpstr>
      <vt:lpstr>Partnering infinity Corp &amp; Cubersource Effort Estimation &amp; Distribution Plan</vt:lpstr>
      <vt:lpstr>Partnering infinity Corp &amp; Cybersource Governance &amp; communication management</vt:lpstr>
      <vt:lpstr>Partnering infinity Corp &amp; Cbersource Change management Strategy</vt:lpstr>
      <vt:lpstr>Partnering infinity Corp &amp; Cybersource Risk Management Plan</vt:lpstr>
      <vt:lpstr>Partnering infinity Corp &amp; Cybersource project Alpha : Beginning the Journey…..</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(M/NET)</dc:creator>
  <cp:lastModifiedBy>Narang Shilpa (M/NET)</cp:lastModifiedBy>
  <cp:revision>240</cp:revision>
  <dcterms:created xsi:type="dcterms:W3CDTF">2021-05-21T13:38:04Z</dcterms:created>
  <dcterms:modified xsi:type="dcterms:W3CDTF">2021-06-10T05:23:29Z</dcterms:modified>
</cp:coreProperties>
</file>