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96" r:id="rId2"/>
    <p:sldId id="299" r:id="rId3"/>
    <p:sldId id="302" r:id="rId4"/>
    <p:sldId id="258" r:id="rId5"/>
    <p:sldId id="259" r:id="rId6"/>
    <p:sldId id="263" r:id="rId7"/>
    <p:sldId id="281" r:id="rId8"/>
    <p:sldId id="277" r:id="rId9"/>
    <p:sldId id="290" r:id="rId10"/>
    <p:sldId id="282" r:id="rId11"/>
    <p:sldId id="268" r:id="rId12"/>
    <p:sldId id="272" r:id="rId13"/>
    <p:sldId id="280" r:id="rId14"/>
    <p:sldId id="271" r:id="rId15"/>
    <p:sldId id="292" r:id="rId16"/>
    <p:sldId id="286" r:id="rId17"/>
    <p:sldId id="298" r:id="rId18"/>
    <p:sldId id="300" r:id="rId19"/>
    <p:sldId id="301" r:id="rId20"/>
    <p:sldId id="285" r:id="rId21"/>
    <p:sldId id="287" r:id="rId22"/>
    <p:sldId id="274" r:id="rId23"/>
    <p:sldId id="297" r:id="rId24"/>
    <p:sldId id="256" r:id="rId25"/>
    <p:sldId id="284" r:id="rId26"/>
    <p:sldId id="261" r:id="rId27"/>
    <p:sldId id="264" r:id="rId28"/>
    <p:sldId id="303" r:id="rId29"/>
    <p:sldId id="266" r:id="rId30"/>
    <p:sldId id="265" r:id="rId31"/>
    <p:sldId id="262" r:id="rId32"/>
    <p:sldId id="276" r:id="rId33"/>
    <p:sldId id="267" r:id="rId34"/>
    <p:sldId id="283" r:id="rId35"/>
    <p:sldId id="278" r:id="rId36"/>
    <p:sldId id="269" r:id="rId37"/>
    <p:sldId id="27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0" autoAdjust="0"/>
    <p:restoredTop sz="93445" autoAdjust="0"/>
  </p:normalViewPr>
  <p:slideViewPr>
    <p:cSldViewPr snapToGrid="0">
      <p:cViewPr varScale="1">
        <p:scale>
          <a:sx n="65" d="100"/>
          <a:sy n="65" d="100"/>
        </p:scale>
        <p:origin x="6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image" Target="../media/image43.png"/><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oleObject" Target="Book1" TargetMode="External"/><Relationship Id="rId4" Type="http://schemas.openxmlformats.org/officeDocument/2006/relationships/image" Target="../media/image45.png"/></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r>
              <a:rPr lang="en-GB" sz="1400" b="1" baseline="0" dirty="0" smtClean="0">
                <a:solidFill>
                  <a:schemeClr val="tx1"/>
                </a:solidFill>
                <a:latin typeface="Arial" panose="020B0604020202020204" pitchFamily="34" charset="0"/>
                <a:cs typeface="Arial" panose="020B0604020202020204" pitchFamily="34" charset="0"/>
              </a:rPr>
              <a:t>Cost Distribution Plan : Region wise</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stacked"/>
        <c:varyColors val="0"/>
        <c:ser>
          <c:idx val="0"/>
          <c:order val="0"/>
          <c:tx>
            <c:strRef>
              <c:f>Sheet3!$B$4</c:f>
              <c:strCache>
                <c:ptCount val="1"/>
                <c:pt idx="0">
                  <c:v>Pre-Assesment</c:v>
                </c:pt>
              </c:strCache>
            </c:strRef>
          </c:tx>
          <c:spPr>
            <a:solidFill>
              <a:schemeClr val="accent1"/>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Sheet3!$B$5:$B$8</c:f>
              <c:numCache>
                <c:formatCode>0%</c:formatCode>
                <c:ptCount val="4"/>
                <c:pt idx="0">
                  <c:v>0.1</c:v>
                </c:pt>
                <c:pt idx="1">
                  <c:v>0.03</c:v>
                </c:pt>
                <c:pt idx="2">
                  <c:v>0.03</c:v>
                </c:pt>
                <c:pt idx="3">
                  <c:v>0.03</c:v>
                </c:pt>
              </c:numCache>
            </c:numRef>
          </c:val>
          <c:extLst>
            <c:ext xmlns:c16="http://schemas.microsoft.com/office/drawing/2014/chart" uri="{C3380CC4-5D6E-409C-BE32-E72D297353CC}">
              <c16:uniqueId val="{00000000-3F20-44D3-A19C-4E4FB6882D78}"/>
            </c:ext>
          </c:extLst>
        </c:ser>
        <c:ser>
          <c:idx val="1"/>
          <c:order val="1"/>
          <c:tx>
            <c:strRef>
              <c:f>Sheet3!$C$4</c:f>
              <c:strCache>
                <c:ptCount val="1"/>
                <c:pt idx="0">
                  <c:v>Migration Factory</c:v>
                </c:pt>
              </c:strCache>
            </c:strRef>
          </c:tx>
          <c:spPr>
            <a:solidFill>
              <a:schemeClr val="accent2"/>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Sheet3!$C$5:$C$8</c:f>
              <c:numCache>
                <c:formatCode>0%</c:formatCode>
                <c:ptCount val="4"/>
                <c:pt idx="0">
                  <c:v>0.25</c:v>
                </c:pt>
                <c:pt idx="1">
                  <c:v>0.15</c:v>
                </c:pt>
                <c:pt idx="2">
                  <c:v>0.15</c:v>
                </c:pt>
                <c:pt idx="3">
                  <c:v>0.15</c:v>
                </c:pt>
              </c:numCache>
            </c:numRef>
          </c:val>
          <c:extLst>
            <c:ext xmlns:c16="http://schemas.microsoft.com/office/drawing/2014/chart" uri="{C3380CC4-5D6E-409C-BE32-E72D297353CC}">
              <c16:uniqueId val="{00000001-3F20-44D3-A19C-4E4FB6882D78}"/>
            </c:ext>
          </c:extLst>
        </c:ser>
        <c:ser>
          <c:idx val="2"/>
          <c:order val="2"/>
          <c:tx>
            <c:strRef>
              <c:f>Sheet3!$D$4</c:f>
              <c:strCache>
                <c:ptCount val="1"/>
                <c:pt idx="0">
                  <c:v>Hyper Care</c:v>
                </c:pt>
              </c:strCache>
            </c:strRef>
          </c:tx>
          <c:spPr>
            <a:solidFill>
              <a:schemeClr val="accent3"/>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Sheet3!$D$5:$D$8</c:f>
              <c:numCache>
                <c:formatCode>0%</c:formatCode>
                <c:ptCount val="4"/>
                <c:pt idx="0">
                  <c:v>0.05</c:v>
                </c:pt>
                <c:pt idx="1">
                  <c:v>0.02</c:v>
                </c:pt>
                <c:pt idx="2">
                  <c:v>0.02</c:v>
                </c:pt>
                <c:pt idx="3">
                  <c:v>0.02</c:v>
                </c:pt>
              </c:numCache>
            </c:numRef>
          </c:val>
          <c:extLst>
            <c:ext xmlns:c16="http://schemas.microsoft.com/office/drawing/2014/chart" uri="{C3380CC4-5D6E-409C-BE32-E72D297353CC}">
              <c16:uniqueId val="{00000002-3F20-44D3-A19C-4E4FB6882D78}"/>
            </c:ext>
          </c:extLst>
        </c:ser>
        <c:dLbls>
          <c:showLegendKey val="0"/>
          <c:showVal val="0"/>
          <c:showCatName val="0"/>
          <c:showSerName val="0"/>
          <c:showPercent val="0"/>
          <c:showBubbleSize val="0"/>
        </c:dLbls>
        <c:gapWidth val="150"/>
        <c:overlap val="100"/>
        <c:axId val="487610264"/>
        <c:axId val="487609936"/>
      </c:barChart>
      <c:catAx>
        <c:axId val="487610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87609936"/>
        <c:crosses val="autoZero"/>
        <c:auto val="1"/>
        <c:lblAlgn val="ctr"/>
        <c:lblOffset val="100"/>
        <c:noMultiLvlLbl val="0"/>
      </c:catAx>
      <c:valAx>
        <c:axId val="4876099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876102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rgbClr val="0070C0"/>
                </a:solidFill>
                <a:latin typeface="Arial" panose="020B0604020202020204" pitchFamily="34" charset="0"/>
                <a:ea typeface="+mn-ea"/>
                <a:cs typeface="Arial" panose="020B0604020202020204" pitchFamily="34" charset="0"/>
              </a:defRPr>
            </a:pPr>
            <a:r>
              <a:rPr lang="en-US" sz="1600" b="1" dirty="0">
                <a:solidFill>
                  <a:srgbClr val="0070C0"/>
                </a:solidFill>
                <a:latin typeface="Arial" panose="020B0604020202020204" pitchFamily="34" charset="0"/>
                <a:cs typeface="Arial" panose="020B0604020202020204" pitchFamily="34" charset="0"/>
              </a:rPr>
              <a:t>Effort Distribution : </a:t>
            </a:r>
            <a:endParaRPr lang="en-US" sz="1600" b="1" dirty="0" smtClean="0">
              <a:solidFill>
                <a:srgbClr val="0070C0"/>
              </a:solidFill>
              <a:latin typeface="Arial" panose="020B0604020202020204" pitchFamily="34" charset="0"/>
              <a:cs typeface="Arial" panose="020B0604020202020204" pitchFamily="34" charset="0"/>
            </a:endParaRPr>
          </a:p>
          <a:p>
            <a:pPr>
              <a:defRPr sz="1600" b="1">
                <a:solidFill>
                  <a:srgbClr val="0070C0"/>
                </a:solidFill>
                <a:latin typeface="Arial" panose="020B0604020202020204" pitchFamily="34" charset="0"/>
                <a:cs typeface="Arial" panose="020B0604020202020204" pitchFamily="34" charset="0"/>
              </a:defRPr>
            </a:pPr>
            <a:r>
              <a:rPr lang="en-US" sz="1600" b="1" dirty="0" err="1" smtClean="0">
                <a:solidFill>
                  <a:srgbClr val="0070C0"/>
                </a:solidFill>
                <a:latin typeface="Arial" panose="020B0604020202020204" pitchFamily="34" charset="0"/>
                <a:cs typeface="Arial" panose="020B0604020202020204" pitchFamily="34" charset="0"/>
              </a:rPr>
              <a:t>CyberSource</a:t>
            </a:r>
            <a:r>
              <a:rPr lang="en-US" sz="1600" b="1" dirty="0" smtClean="0">
                <a:solidFill>
                  <a:srgbClr val="0070C0"/>
                </a:solidFill>
                <a:latin typeface="Arial" panose="020B0604020202020204" pitchFamily="34" charset="0"/>
                <a:cs typeface="Arial" panose="020B0604020202020204" pitchFamily="34" charset="0"/>
              </a:rPr>
              <a:t> </a:t>
            </a:r>
            <a:r>
              <a:rPr lang="en-US" sz="1600" b="1" dirty="0">
                <a:solidFill>
                  <a:srgbClr val="0070C0"/>
                </a:solidFill>
                <a:latin typeface="Arial" panose="020B0604020202020204" pitchFamily="34" charset="0"/>
                <a:cs typeface="Arial" panose="020B0604020202020204" pitchFamily="34" charset="0"/>
              </a:rPr>
              <a:t>&amp; Infinity</a:t>
            </a:r>
            <a:r>
              <a:rPr lang="en-US" sz="1600" b="1" baseline="0" dirty="0">
                <a:solidFill>
                  <a:srgbClr val="0070C0"/>
                </a:solidFill>
                <a:latin typeface="Arial" panose="020B0604020202020204" pitchFamily="34" charset="0"/>
                <a:cs typeface="Arial" panose="020B0604020202020204" pitchFamily="34" charset="0"/>
              </a:rPr>
              <a:t> Corp</a:t>
            </a:r>
            <a:endParaRPr lang="en-US" sz="1600" b="1" dirty="0">
              <a:solidFill>
                <a:srgbClr val="0070C0"/>
              </a:solidFill>
              <a:latin typeface="Arial" panose="020B0604020202020204" pitchFamily="34" charset="0"/>
              <a:cs typeface="Arial" panose="020B0604020202020204" pitchFamily="34" charset="0"/>
            </a:endParaRPr>
          </a:p>
        </c:rich>
      </c:tx>
      <c:layout>
        <c:manualLayout>
          <c:xMode val="edge"/>
          <c:yMode val="edge"/>
          <c:x val="0.27998979004067737"/>
          <c:y val="3.067529199007861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rgbClr val="0070C0"/>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3.3333333333333333E-2"/>
          <c:y val="0.1739585156022164"/>
          <c:w val="0.93888888888888888"/>
          <c:h val="0.66921223388743079"/>
        </c:manualLayout>
      </c:layout>
      <c:ofPieChart>
        <c:ofPieType val="bar"/>
        <c:varyColors val="1"/>
        <c:ser>
          <c:idx val="0"/>
          <c:order val="0"/>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CFC2-47F9-A1D8-0897A2986E4C}"/>
              </c:ext>
            </c:extLst>
          </c:dPt>
          <c:dPt>
            <c:idx val="1"/>
            <c:bubble3D val="0"/>
            <c:spPr>
              <a:blipFill>
                <a:blip xmlns:r="http://schemas.openxmlformats.org/officeDocument/2006/relationships" r:embed="rId3"/>
                <a:stretch>
                  <a:fillRect/>
                </a:stretch>
              </a:blipFill>
              <a:ln w="19050">
                <a:solidFill>
                  <a:schemeClr val="lt1"/>
                </a:solidFill>
              </a:ln>
              <a:effectLst/>
            </c:spPr>
            <c:extLst>
              <c:ext xmlns:c16="http://schemas.microsoft.com/office/drawing/2014/chart" uri="{C3380CC4-5D6E-409C-BE32-E72D297353CC}">
                <c16:uniqueId val="{00000003-CFC2-47F9-A1D8-0897A2986E4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FC2-47F9-A1D8-0897A2986E4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Sheet2!$D$4:$D$5</c:f>
              <c:strCache>
                <c:ptCount val="2"/>
                <c:pt idx="0">
                  <c:v>CyberSource</c:v>
                </c:pt>
                <c:pt idx="1">
                  <c:v>Infity Corp</c:v>
                </c:pt>
              </c:strCache>
            </c:strRef>
          </c:cat>
          <c:val>
            <c:numRef>
              <c:f>Sheet2!$E$4:$E$5</c:f>
              <c:numCache>
                <c:formatCode>0%</c:formatCode>
                <c:ptCount val="2"/>
                <c:pt idx="0">
                  <c:v>0.85</c:v>
                </c:pt>
                <c:pt idx="1">
                  <c:v>0.15</c:v>
                </c:pt>
              </c:numCache>
            </c:numRef>
          </c:val>
          <c:extLst>
            <c:ext xmlns:c16="http://schemas.microsoft.com/office/drawing/2014/chart" uri="{C3380CC4-5D6E-409C-BE32-E72D297353CC}">
              <c16:uniqueId val="{00000006-CFC2-47F9-A1D8-0897A2986E4C}"/>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l"/>
      <c:layout>
        <c:manualLayout>
          <c:xMode val="edge"/>
          <c:yMode val="edge"/>
          <c:x val="0"/>
          <c:y val="0.69470372804287683"/>
          <c:w val="0.1769076990376203"/>
          <c:h val="0.1562510936132983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GB" sz="1600" b="1" dirty="0" smtClean="0">
                <a:solidFill>
                  <a:srgbClr val="0070C0"/>
                </a:solidFill>
                <a:latin typeface="Arial" panose="020B0604020202020204" pitchFamily="34" charset="0"/>
                <a:cs typeface="Arial" panose="020B0604020202020204" pitchFamily="34" charset="0"/>
              </a:rPr>
              <a:t>Effort Estimation Per Phase</a:t>
            </a:r>
            <a:endParaRPr lang="en-GB" sz="1600" b="1" dirty="0">
              <a:solidFill>
                <a:srgbClr val="0070C0"/>
              </a:solidFill>
              <a:latin typeface="Arial" panose="020B0604020202020204" pitchFamily="34" charset="0"/>
              <a:cs typeface="Arial" panose="020B0604020202020204" pitchFamily="34" charset="0"/>
            </a:endParaRP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3888888888888888E-2"/>
          <c:y val="0.18321777486147564"/>
          <c:w val="0.93888888888888888"/>
          <c:h val="0.66921223388743079"/>
        </c:manualLayout>
      </c:layout>
      <c:ofPieChart>
        <c:ofPieType val="bar"/>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147-40FE-A48D-3481CE4CCE3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147-40FE-A48D-3481CE4CCE3F}"/>
              </c:ext>
            </c:extLst>
          </c:dPt>
          <c:dPt>
            <c:idx val="2"/>
            <c:bubble3D val="0"/>
            <c:spPr>
              <a:blipFill>
                <a:blip xmlns:r="http://schemas.openxmlformats.org/officeDocument/2006/relationships" r:embed="rId4"/>
                <a:stretch>
                  <a:fillRect/>
                </a:stretch>
              </a:blipFill>
              <a:ln w="19050">
                <a:solidFill>
                  <a:schemeClr val="lt1"/>
                </a:solidFill>
              </a:ln>
              <a:effectLst/>
            </c:spPr>
            <c:extLst>
              <c:ext xmlns:c16="http://schemas.microsoft.com/office/drawing/2014/chart" uri="{C3380CC4-5D6E-409C-BE32-E72D297353CC}">
                <c16:uniqueId val="{00000005-4147-40FE-A48D-3481CE4CCE3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147-40FE-A48D-3481CE4CCE3F}"/>
              </c:ext>
            </c:extLst>
          </c:dPt>
          <c:cat>
            <c:strRef>
              <c:f>Sheet1!$B$11:$B$13</c:f>
              <c:strCache>
                <c:ptCount val="3"/>
                <c:pt idx="0">
                  <c:v>Pre-Migration</c:v>
                </c:pt>
                <c:pt idx="1">
                  <c:v>Steady State</c:v>
                </c:pt>
                <c:pt idx="2">
                  <c:v>Migration</c:v>
                </c:pt>
              </c:strCache>
            </c:strRef>
          </c:cat>
          <c:val>
            <c:numRef>
              <c:f>Sheet1!$C$11:$C$13</c:f>
              <c:numCache>
                <c:formatCode>General</c:formatCode>
                <c:ptCount val="3"/>
                <c:pt idx="0">
                  <c:v>20</c:v>
                </c:pt>
                <c:pt idx="1">
                  <c:v>20</c:v>
                </c:pt>
                <c:pt idx="2">
                  <c:v>60</c:v>
                </c:pt>
              </c:numCache>
            </c:numRef>
          </c:val>
          <c:extLst>
            <c:ext xmlns:c16="http://schemas.microsoft.com/office/drawing/2014/chart" uri="{C3380CC4-5D6E-409C-BE32-E72D297353CC}">
              <c16:uniqueId val="{00000008-4147-40FE-A48D-3481CE4CCE3F}"/>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l"/>
      <c:layout>
        <c:manualLayout>
          <c:xMode val="edge"/>
          <c:yMode val="edge"/>
          <c:x val="2.2222222222222223E-2"/>
          <c:y val="9.2475940507436585E-2"/>
          <c:w val="0.15597158746765047"/>
          <c:h val="0.194525857178515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5">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spc="0" baseline="0">
                <a:solidFill>
                  <a:srgbClr val="0070C0"/>
                </a:solidFill>
                <a:latin typeface="Arial" panose="020B0604020202020204" pitchFamily="34" charset="0"/>
                <a:ea typeface="+mn-ea"/>
                <a:cs typeface="Arial" panose="020B0604020202020204" pitchFamily="34" charset="0"/>
              </a:defRPr>
            </a:pPr>
            <a:r>
              <a:rPr lang="en-GB" sz="2200" b="1" dirty="0" smtClean="0">
                <a:solidFill>
                  <a:srgbClr val="0070C0"/>
                </a:solidFill>
                <a:latin typeface="Arial" panose="020B0604020202020204" pitchFamily="34" charset="0"/>
                <a:cs typeface="Arial" panose="020B0604020202020204" pitchFamily="34" charset="0"/>
              </a:rPr>
              <a:t>Estimated</a:t>
            </a:r>
            <a:r>
              <a:rPr lang="en-GB" sz="2200" b="1" baseline="0" dirty="0" smtClean="0">
                <a:solidFill>
                  <a:srgbClr val="0070C0"/>
                </a:solidFill>
                <a:latin typeface="Arial" panose="020B0604020202020204" pitchFamily="34" charset="0"/>
                <a:cs typeface="Arial" panose="020B0604020202020204" pitchFamily="34" charset="0"/>
              </a:rPr>
              <a:t> Cost Plan :</a:t>
            </a:r>
          </a:p>
          <a:p>
            <a:pPr>
              <a:defRPr sz="2200" b="1">
                <a:solidFill>
                  <a:srgbClr val="0070C0"/>
                </a:solidFill>
                <a:latin typeface="Arial" panose="020B0604020202020204" pitchFamily="34" charset="0"/>
                <a:cs typeface="Arial" panose="020B0604020202020204" pitchFamily="34" charset="0"/>
              </a:defRPr>
            </a:pPr>
            <a:r>
              <a:rPr lang="en-GB" sz="2200" b="1" baseline="0" dirty="0" smtClean="0">
                <a:solidFill>
                  <a:srgbClr val="0070C0"/>
                </a:solidFill>
                <a:latin typeface="Arial" panose="020B0604020202020204" pitchFamily="34" charset="0"/>
                <a:cs typeface="Arial" panose="020B0604020202020204" pitchFamily="34" charset="0"/>
              </a:rPr>
              <a:t>Region wise</a:t>
            </a:r>
            <a:endParaRPr lang="en-GB" sz="2200" b="1" dirty="0">
              <a:solidFill>
                <a:srgbClr val="0070C0"/>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2200" b="1" i="0" u="none" strike="noStrike" kern="1200" spc="0" baseline="0">
              <a:solidFill>
                <a:srgbClr val="0070C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stacked"/>
        <c:varyColors val="0"/>
        <c:ser>
          <c:idx val="0"/>
          <c:order val="0"/>
          <c:tx>
            <c:strRef>
              <c:f>Sheet3!$B$4</c:f>
              <c:strCache>
                <c:ptCount val="1"/>
                <c:pt idx="0">
                  <c:v>Pre-Assesment</c:v>
                </c:pt>
              </c:strCache>
            </c:strRef>
          </c:tx>
          <c:spPr>
            <a:solidFill>
              <a:schemeClr val="accent1"/>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Sheet3!$B$5:$B$8</c:f>
              <c:numCache>
                <c:formatCode>0%</c:formatCode>
                <c:ptCount val="4"/>
                <c:pt idx="0">
                  <c:v>0.1</c:v>
                </c:pt>
                <c:pt idx="1">
                  <c:v>0.03</c:v>
                </c:pt>
                <c:pt idx="2">
                  <c:v>0.03</c:v>
                </c:pt>
                <c:pt idx="3">
                  <c:v>0.03</c:v>
                </c:pt>
              </c:numCache>
            </c:numRef>
          </c:val>
          <c:extLst>
            <c:ext xmlns:c16="http://schemas.microsoft.com/office/drawing/2014/chart" uri="{C3380CC4-5D6E-409C-BE32-E72D297353CC}">
              <c16:uniqueId val="{00000000-1503-44A6-AA85-647CCC0EA2E7}"/>
            </c:ext>
          </c:extLst>
        </c:ser>
        <c:ser>
          <c:idx val="1"/>
          <c:order val="1"/>
          <c:tx>
            <c:strRef>
              <c:f>Sheet3!$C$4</c:f>
              <c:strCache>
                <c:ptCount val="1"/>
                <c:pt idx="0">
                  <c:v>Migration Factory</c:v>
                </c:pt>
              </c:strCache>
            </c:strRef>
          </c:tx>
          <c:spPr>
            <a:solidFill>
              <a:schemeClr val="accent2"/>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Sheet3!$C$5:$C$8</c:f>
              <c:numCache>
                <c:formatCode>0%</c:formatCode>
                <c:ptCount val="4"/>
                <c:pt idx="0">
                  <c:v>0.25</c:v>
                </c:pt>
                <c:pt idx="1">
                  <c:v>0.15</c:v>
                </c:pt>
                <c:pt idx="2">
                  <c:v>0.15</c:v>
                </c:pt>
                <c:pt idx="3">
                  <c:v>0.15</c:v>
                </c:pt>
              </c:numCache>
            </c:numRef>
          </c:val>
          <c:extLst>
            <c:ext xmlns:c16="http://schemas.microsoft.com/office/drawing/2014/chart" uri="{C3380CC4-5D6E-409C-BE32-E72D297353CC}">
              <c16:uniqueId val="{00000001-1503-44A6-AA85-647CCC0EA2E7}"/>
            </c:ext>
          </c:extLst>
        </c:ser>
        <c:ser>
          <c:idx val="2"/>
          <c:order val="2"/>
          <c:tx>
            <c:strRef>
              <c:f>Sheet3!$D$4</c:f>
              <c:strCache>
                <c:ptCount val="1"/>
                <c:pt idx="0">
                  <c:v>Hyper Care</c:v>
                </c:pt>
              </c:strCache>
            </c:strRef>
          </c:tx>
          <c:spPr>
            <a:solidFill>
              <a:schemeClr val="accent3"/>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Sheet3!$D$5:$D$8</c:f>
              <c:numCache>
                <c:formatCode>0%</c:formatCode>
                <c:ptCount val="4"/>
                <c:pt idx="0">
                  <c:v>0.05</c:v>
                </c:pt>
                <c:pt idx="1">
                  <c:v>0.02</c:v>
                </c:pt>
                <c:pt idx="2">
                  <c:v>0.02</c:v>
                </c:pt>
                <c:pt idx="3">
                  <c:v>0.02</c:v>
                </c:pt>
              </c:numCache>
            </c:numRef>
          </c:val>
          <c:extLst>
            <c:ext xmlns:c16="http://schemas.microsoft.com/office/drawing/2014/chart" uri="{C3380CC4-5D6E-409C-BE32-E72D297353CC}">
              <c16:uniqueId val="{00000002-1503-44A6-AA85-647CCC0EA2E7}"/>
            </c:ext>
          </c:extLst>
        </c:ser>
        <c:dLbls>
          <c:showLegendKey val="0"/>
          <c:showVal val="0"/>
          <c:showCatName val="0"/>
          <c:showSerName val="0"/>
          <c:showPercent val="0"/>
          <c:showBubbleSize val="0"/>
        </c:dLbls>
        <c:gapWidth val="150"/>
        <c:overlap val="100"/>
        <c:axId val="487610264"/>
        <c:axId val="487609936"/>
      </c:barChart>
      <c:catAx>
        <c:axId val="487610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87609936"/>
        <c:crosses val="autoZero"/>
        <c:auto val="1"/>
        <c:lblAlgn val="ctr"/>
        <c:lblOffset val="100"/>
        <c:noMultiLvlLbl val="0"/>
      </c:catAx>
      <c:valAx>
        <c:axId val="4876099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87610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9BAA76-41CB-4173-AA71-9384E5BBCC36}"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4D04449-AF71-4C38-8408-8A2D7C6B72C8}">
      <dgm:prSet phldrT="[Text]" custT="1"/>
      <dgm:spPr>
        <a:xfrm>
          <a:off x="1212466" y="1746002"/>
          <a:ext cx="1633658" cy="1431997"/>
        </a:xfrm>
        <a:prstGeom prst="rect">
          <a:avLst/>
        </a:prstGeom>
        <a:noFill/>
        <a:ln>
          <a:noFill/>
        </a:ln>
        <a:effectLst/>
      </dgm:spPr>
      <dgm:t>
        <a:bodyPr/>
        <a:lstStyle/>
        <a:p>
          <a:pPr algn="ctr"/>
          <a:r>
            <a:rPr lang="en-US" sz="1400" b="1" dirty="0" smtClean="0">
              <a:solidFill>
                <a:sysClr val="windowText" lastClr="000000">
                  <a:hueOff val="0"/>
                  <a:satOff val="0"/>
                  <a:lumOff val="0"/>
                  <a:alphaOff val="0"/>
                </a:sysClr>
              </a:solidFill>
              <a:latin typeface="Calibri" panose="020F0502020204030204" pitchFamily="34" charset="0"/>
              <a:ea typeface="+mn-ea"/>
              <a:cs typeface="+mn-cs"/>
            </a:rPr>
            <a:t>Assessment</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01AF2614-95E8-4F3D-A5AE-13E92FDB1787}" type="parTrans" cxnId="{96982C67-A93B-4BDE-8A92-E6EDA58071CE}">
      <dgm:prSet/>
      <dgm:spPr/>
      <dgm:t>
        <a:bodyPr/>
        <a:lstStyle/>
        <a:p>
          <a:endParaRPr lang="en-US" sz="1400">
            <a:latin typeface="Calibri" panose="020F0502020204030204" pitchFamily="34" charset="0"/>
          </a:endParaRPr>
        </a:p>
      </dgm:t>
    </dgm:pt>
    <dgm:pt modelId="{1A0E077D-318F-4112-8D75-32AB59528B02}" type="sibTrans" cxnId="{96982C67-A93B-4BDE-8A92-E6EDA58071CE}">
      <dgm:prSet/>
      <dgm:spPr/>
      <dgm:t>
        <a:bodyPr/>
        <a:lstStyle/>
        <a:p>
          <a:endParaRPr lang="en-US" sz="1400">
            <a:latin typeface="Calibri" panose="020F0502020204030204" pitchFamily="34" charset="0"/>
          </a:endParaRPr>
        </a:p>
      </dgm:t>
    </dgm:pt>
    <dgm:pt modelId="{E1B7F646-7DD3-4178-B3EF-C33E5461C542}">
      <dgm:prSet phldrT="[Text]" custT="1"/>
      <dgm:spPr>
        <a:xfrm>
          <a:off x="5315303" y="1680229"/>
          <a:ext cx="1849301" cy="1394522"/>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D2D1F2BB-7933-4D42-B6C0-A87B35963D16}" type="parTrans" cxnId="{557328A2-E9F8-4A6C-9CAB-07A4BA94C872}">
      <dgm:prSet/>
      <dgm:spPr/>
      <dgm:t>
        <a:bodyPr/>
        <a:lstStyle/>
        <a:p>
          <a:endParaRPr lang="en-US" sz="1400">
            <a:latin typeface="Calibri" panose="020F0502020204030204" pitchFamily="34" charset="0"/>
          </a:endParaRPr>
        </a:p>
      </dgm:t>
    </dgm:pt>
    <dgm:pt modelId="{79083BCC-F981-4DEA-A220-1CF5D5101565}" type="sibTrans" cxnId="{557328A2-E9F8-4A6C-9CAB-07A4BA94C872}">
      <dgm:prSet/>
      <dgm:spPr/>
      <dgm:t>
        <a:bodyPr/>
        <a:lstStyle/>
        <a:p>
          <a:endParaRPr lang="en-US" sz="1400">
            <a:latin typeface="Calibri" panose="020F0502020204030204" pitchFamily="34" charset="0"/>
          </a:endParaRPr>
        </a:p>
      </dgm:t>
    </dgm:pt>
    <dgm:pt modelId="{8367BE1A-28DB-40C5-B54F-BD65D1600B1B}">
      <dgm:prSet phldrT="[Text]" custT="1"/>
      <dgm:spPr>
        <a:xfrm>
          <a:off x="9851305" y="1648723"/>
          <a:ext cx="1623268" cy="1069014"/>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1D221817-7D84-4C95-8CCE-3FF90451FE50}" type="parTrans" cxnId="{9E117176-D231-41B1-81DA-DE4DD83BC95B}">
      <dgm:prSet/>
      <dgm:spPr/>
      <dgm:t>
        <a:bodyPr/>
        <a:lstStyle/>
        <a:p>
          <a:endParaRPr lang="en-US"/>
        </a:p>
      </dgm:t>
    </dgm:pt>
    <dgm:pt modelId="{EB98DCE8-66B8-40AA-8EBC-A7B79092C7E6}" type="sibTrans" cxnId="{9E117176-D231-41B1-81DA-DE4DD83BC95B}">
      <dgm:prSet/>
      <dgm:spPr/>
      <dgm:t>
        <a:bodyPr/>
        <a:lstStyle/>
        <a:p>
          <a:endParaRPr lang="en-US"/>
        </a:p>
      </dgm:t>
    </dgm:pt>
    <dgm:pt modelId="{4C7AA349-0DF2-478E-9FF1-9BD0766BFE92}" type="pres">
      <dgm:prSet presAssocID="{7C9BAA76-41CB-4173-AA71-9384E5BBCC36}" presName="rootnode" presStyleCnt="0">
        <dgm:presLayoutVars>
          <dgm:chMax/>
          <dgm:chPref/>
          <dgm:dir/>
          <dgm:animLvl val="lvl"/>
        </dgm:presLayoutVars>
      </dgm:prSet>
      <dgm:spPr/>
      <dgm:t>
        <a:bodyPr/>
        <a:lstStyle/>
        <a:p>
          <a:endParaRPr lang="en-US"/>
        </a:p>
      </dgm:t>
    </dgm:pt>
    <dgm:pt modelId="{1A418C03-A589-45D2-AF4D-17135F178D16}" type="pres">
      <dgm:prSet presAssocID="{E4D04449-AF71-4C38-8408-8A2D7C6B72C8}" presName="composite" presStyleCnt="0"/>
      <dgm:spPr/>
      <dgm:t>
        <a:bodyPr/>
        <a:lstStyle/>
        <a:p>
          <a:endParaRPr lang="en-US"/>
        </a:p>
      </dgm:t>
    </dgm:pt>
    <dgm:pt modelId="{E2790580-1704-49C7-A4CD-4C3E3EB400BD}" type="pres">
      <dgm:prSet presAssocID="{E4D04449-AF71-4C38-8408-8A2D7C6B72C8}" presName="LShape" presStyleLbl="alignNode1" presStyleIdx="0" presStyleCnt="5" custScaleX="86501" custScaleY="79936" custLinFactNeighborX="-29696" custLinFactNeighborY="8202"/>
      <dgm:spPr>
        <a:xfrm rot="5400000">
          <a:off x="1358101" y="1102408"/>
          <a:ext cx="1087475" cy="1809535"/>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gm:spPr>
      <dgm:t>
        <a:bodyPr/>
        <a:lstStyle/>
        <a:p>
          <a:endParaRPr lang="en-US"/>
        </a:p>
      </dgm:t>
    </dgm:pt>
    <dgm:pt modelId="{F241868E-49E4-4D18-8199-F460199D5BCA}" type="pres">
      <dgm:prSet presAssocID="{E4D04449-AF71-4C38-8408-8A2D7C6B72C8}" presName="ParentText" presStyleLbl="revTx" presStyleIdx="0" presStyleCnt="3" custScaleX="68817" custScaleY="20428" custLinFactNeighborX="-42829" custLinFactNeighborY="-28752">
        <dgm:presLayoutVars>
          <dgm:chMax val="0"/>
          <dgm:chPref val="0"/>
          <dgm:bulletEnabled val="1"/>
        </dgm:presLayoutVars>
      </dgm:prSet>
      <dgm:spPr/>
      <dgm:t>
        <a:bodyPr/>
        <a:lstStyle/>
        <a:p>
          <a:endParaRPr lang="en-US"/>
        </a:p>
      </dgm:t>
    </dgm:pt>
    <dgm:pt modelId="{BB641F3D-27CC-4F7D-8B3B-97BC4D274410}" type="pres">
      <dgm:prSet presAssocID="{E4D04449-AF71-4C38-8408-8A2D7C6B72C8}" presName="Triangle" presStyleLbl="alignNode1" presStyleIdx="1" presStyleCnt="5" custScaleX="97128" custScaleY="57964" custLinFactY="96434" custLinFactNeighborX="-99649" custLinFactNeighborY="100000"/>
      <dgm:spPr>
        <a:xfrm>
          <a:off x="2501996" y="969194"/>
          <a:ext cx="308237" cy="308237"/>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gm:spPr>
      <dgm:t>
        <a:bodyPr/>
        <a:lstStyle/>
        <a:p>
          <a:endParaRPr lang="en-US"/>
        </a:p>
      </dgm:t>
    </dgm:pt>
    <dgm:pt modelId="{C462ACED-384C-47F2-AF10-CEDBEC8068A8}" type="pres">
      <dgm:prSet presAssocID="{1A0E077D-318F-4112-8D75-32AB59528B02}" presName="sibTrans" presStyleCnt="0"/>
      <dgm:spPr/>
      <dgm:t>
        <a:bodyPr/>
        <a:lstStyle/>
        <a:p>
          <a:endParaRPr lang="en-US"/>
        </a:p>
      </dgm:t>
    </dgm:pt>
    <dgm:pt modelId="{E9A4B770-1215-4C41-BEF5-45349351BA72}" type="pres">
      <dgm:prSet presAssocID="{1A0E077D-318F-4112-8D75-32AB59528B02}" presName="space" presStyleCnt="0"/>
      <dgm:spPr/>
      <dgm:t>
        <a:bodyPr/>
        <a:lstStyle/>
        <a:p>
          <a:endParaRPr lang="en-US"/>
        </a:p>
      </dgm:t>
    </dgm:pt>
    <dgm:pt modelId="{E71F9853-A356-465F-95F4-C52B64F8F6EC}" type="pres">
      <dgm:prSet presAssocID="{E1B7F646-7DD3-4178-B3EF-C33E5461C542}" presName="composite" presStyleCnt="0"/>
      <dgm:spPr/>
      <dgm:t>
        <a:bodyPr/>
        <a:lstStyle/>
        <a:p>
          <a:endParaRPr lang="en-US"/>
        </a:p>
      </dgm:t>
    </dgm:pt>
    <dgm:pt modelId="{49261B95-5C45-48B1-8114-B10E7EC3AC98}" type="pres">
      <dgm:prSet presAssocID="{E1B7F646-7DD3-4178-B3EF-C33E5461C542}" presName="LShape" presStyleLbl="alignNode1" presStyleIdx="2" presStyleCnt="5" custScaleX="115400" custScaleY="76250" custLinFactNeighborX="-13570" custLinFactNeighborY="6714"/>
      <dgm:spPr>
        <a:xfrm rot="5400000">
          <a:off x="5430381" y="1158064"/>
          <a:ext cx="1087475" cy="1681293"/>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gm:spPr>
      <dgm:t>
        <a:bodyPr/>
        <a:lstStyle/>
        <a:p>
          <a:endParaRPr lang="en-US"/>
        </a:p>
      </dgm:t>
    </dgm:pt>
    <dgm:pt modelId="{4DF36613-C756-4DFD-96A5-04445270048D}" type="pres">
      <dgm:prSet presAssocID="{E1B7F646-7DD3-4178-B3EF-C33E5461C542}" presName="ParentText" presStyleLbl="revTx" presStyleIdx="1" presStyleCnt="3" custScaleX="113200" custScaleY="37444" custLinFactNeighborX="-29011" custLinFactNeighborY="-19717">
        <dgm:presLayoutVars>
          <dgm:chMax val="0"/>
          <dgm:chPref val="0"/>
          <dgm:bulletEnabled val="1"/>
        </dgm:presLayoutVars>
      </dgm:prSet>
      <dgm:spPr/>
      <dgm:t>
        <a:bodyPr/>
        <a:lstStyle/>
        <a:p>
          <a:endParaRPr lang="en-US"/>
        </a:p>
      </dgm:t>
    </dgm:pt>
    <dgm:pt modelId="{F7160A23-7A23-4299-AF7A-EB909D994E82}" type="pres">
      <dgm:prSet presAssocID="{E1B7F646-7DD3-4178-B3EF-C33E5461C542}" presName="Triangle" presStyleLbl="alignNode1" presStyleIdx="3" presStyleCnt="5" custScaleX="95284" custScaleY="69010" custLinFactX="17320" custLinFactY="100000" custLinFactNeighborX="100000" custLinFactNeighborY="113508"/>
      <dgm:spPr>
        <a:xfrm>
          <a:off x="6492967" y="984252"/>
          <a:ext cx="308237" cy="308237"/>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gm:spPr>
      <dgm:t>
        <a:bodyPr/>
        <a:lstStyle/>
        <a:p>
          <a:endParaRPr lang="en-US"/>
        </a:p>
      </dgm:t>
    </dgm:pt>
    <dgm:pt modelId="{73E3352A-5DF7-4E39-804E-008BB9B09DC5}" type="pres">
      <dgm:prSet presAssocID="{79083BCC-F981-4DEA-A220-1CF5D5101565}" presName="sibTrans" presStyleCnt="0"/>
      <dgm:spPr/>
      <dgm:t>
        <a:bodyPr/>
        <a:lstStyle/>
        <a:p>
          <a:endParaRPr lang="en-US"/>
        </a:p>
      </dgm:t>
    </dgm:pt>
    <dgm:pt modelId="{BD3510FF-832A-44D8-BB96-811917DAF229}" type="pres">
      <dgm:prSet presAssocID="{79083BCC-F981-4DEA-A220-1CF5D5101565}" presName="space" presStyleCnt="0"/>
      <dgm:spPr/>
      <dgm:t>
        <a:bodyPr/>
        <a:lstStyle/>
        <a:p>
          <a:endParaRPr lang="en-US"/>
        </a:p>
      </dgm:t>
    </dgm:pt>
    <dgm:pt modelId="{E5190F39-2951-45F7-87EC-29754F879373}" type="pres">
      <dgm:prSet presAssocID="{8367BE1A-28DB-40C5-B54F-BD65D1600B1B}" presName="composite" presStyleCnt="0"/>
      <dgm:spPr/>
    </dgm:pt>
    <dgm:pt modelId="{DA316544-08B0-427C-B2FA-448EC930FDE1}" type="pres">
      <dgm:prSet presAssocID="{8367BE1A-28DB-40C5-B54F-BD65D1600B1B}" presName="LShape" presStyleLbl="alignNode1" presStyleIdx="4" presStyleCnt="5" custScaleX="108821" custScaleY="87993" custLinFactNeighborX="26902" custLinFactNeighborY="1627"/>
      <dgm:spPr>
        <a:xfrm rot="5400000">
          <a:off x="9947770" y="1095471"/>
          <a:ext cx="1087475" cy="1809535"/>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gm:spPr>
      <dgm:t>
        <a:bodyPr/>
        <a:lstStyle/>
        <a:p>
          <a:endParaRPr lang="en-US"/>
        </a:p>
      </dgm:t>
    </dgm:pt>
    <dgm:pt modelId="{B1C2DFBF-BB62-46E5-B6A5-B5BA6A08E1DE}" type="pres">
      <dgm:prSet presAssocID="{8367BE1A-28DB-40C5-B54F-BD65D1600B1B}" presName="ParentText" presStyleLbl="revTx" presStyleIdx="2" presStyleCnt="3" custScaleX="99364" custScaleY="10899" custLinFactNeighborX="29866" custLinFactNeighborY="-40713">
        <dgm:presLayoutVars>
          <dgm:chMax val="0"/>
          <dgm:chPref val="0"/>
          <dgm:bulletEnabled val="1"/>
        </dgm:presLayoutVars>
      </dgm:prSet>
      <dgm:spPr/>
      <dgm:t>
        <a:bodyPr/>
        <a:lstStyle/>
        <a:p>
          <a:endParaRPr lang="en-US"/>
        </a:p>
      </dgm:t>
    </dgm:pt>
  </dgm:ptLst>
  <dgm:cxnLst>
    <dgm:cxn modelId="{AC809632-E5BC-477B-9243-907EFACE342C}" type="presOf" srcId="{E4D04449-AF71-4C38-8408-8A2D7C6B72C8}" destId="{F241868E-49E4-4D18-8199-F460199D5BCA}" srcOrd="0" destOrd="0" presId="urn:microsoft.com/office/officeart/2009/3/layout/StepUpProcess"/>
    <dgm:cxn modelId="{D9D01DA7-212C-4831-B716-2B7FBBB1651B}" type="presOf" srcId="{8367BE1A-28DB-40C5-B54F-BD65D1600B1B}" destId="{B1C2DFBF-BB62-46E5-B6A5-B5BA6A08E1DE}" srcOrd="0" destOrd="0" presId="urn:microsoft.com/office/officeart/2009/3/layout/StepUpProcess"/>
    <dgm:cxn modelId="{96982C67-A93B-4BDE-8A92-E6EDA58071CE}" srcId="{7C9BAA76-41CB-4173-AA71-9384E5BBCC36}" destId="{E4D04449-AF71-4C38-8408-8A2D7C6B72C8}" srcOrd="0" destOrd="0" parTransId="{01AF2614-95E8-4F3D-A5AE-13E92FDB1787}" sibTransId="{1A0E077D-318F-4112-8D75-32AB59528B02}"/>
    <dgm:cxn modelId="{74399E2F-DEA5-4816-82B2-7BD8C8037CB0}" type="presOf" srcId="{E1B7F646-7DD3-4178-B3EF-C33E5461C542}" destId="{4DF36613-C756-4DFD-96A5-04445270048D}" srcOrd="0" destOrd="0" presId="urn:microsoft.com/office/officeart/2009/3/layout/StepUpProcess"/>
    <dgm:cxn modelId="{339AEEE2-0420-47FC-AB99-F45D83F1994D}" type="presOf" srcId="{7C9BAA76-41CB-4173-AA71-9384E5BBCC36}" destId="{4C7AA349-0DF2-478E-9FF1-9BD0766BFE92}" srcOrd="0" destOrd="0" presId="urn:microsoft.com/office/officeart/2009/3/layout/StepUpProcess"/>
    <dgm:cxn modelId="{9E117176-D231-41B1-81DA-DE4DD83BC95B}" srcId="{7C9BAA76-41CB-4173-AA71-9384E5BBCC36}" destId="{8367BE1A-28DB-40C5-B54F-BD65D1600B1B}" srcOrd="2" destOrd="0" parTransId="{1D221817-7D84-4C95-8CCE-3FF90451FE50}" sibTransId="{EB98DCE8-66B8-40AA-8EBC-A7B79092C7E6}"/>
    <dgm:cxn modelId="{557328A2-E9F8-4A6C-9CAB-07A4BA94C872}" srcId="{7C9BAA76-41CB-4173-AA71-9384E5BBCC36}" destId="{E1B7F646-7DD3-4178-B3EF-C33E5461C542}" srcOrd="1" destOrd="0" parTransId="{D2D1F2BB-7933-4D42-B6C0-A87B35963D16}" sibTransId="{79083BCC-F981-4DEA-A220-1CF5D5101565}"/>
    <dgm:cxn modelId="{E8708D0E-9237-4D49-AAB2-A930491A99C8}" type="presParOf" srcId="{4C7AA349-0DF2-478E-9FF1-9BD0766BFE92}" destId="{1A418C03-A589-45D2-AF4D-17135F178D16}" srcOrd="0" destOrd="0" presId="urn:microsoft.com/office/officeart/2009/3/layout/StepUpProcess"/>
    <dgm:cxn modelId="{2F7ACB91-F1AD-4DE3-87D8-6E5112B579A3}" type="presParOf" srcId="{1A418C03-A589-45D2-AF4D-17135F178D16}" destId="{E2790580-1704-49C7-A4CD-4C3E3EB400BD}" srcOrd="0" destOrd="0" presId="urn:microsoft.com/office/officeart/2009/3/layout/StepUpProcess"/>
    <dgm:cxn modelId="{D43F1987-DE09-44E1-AF67-4A50FC8937E9}" type="presParOf" srcId="{1A418C03-A589-45D2-AF4D-17135F178D16}" destId="{F241868E-49E4-4D18-8199-F460199D5BCA}" srcOrd="1" destOrd="0" presId="urn:microsoft.com/office/officeart/2009/3/layout/StepUpProcess"/>
    <dgm:cxn modelId="{9D8DF263-B902-42AA-9C37-AA86DB13472E}" type="presParOf" srcId="{1A418C03-A589-45D2-AF4D-17135F178D16}" destId="{BB641F3D-27CC-4F7D-8B3B-97BC4D274410}" srcOrd="2" destOrd="0" presId="urn:microsoft.com/office/officeart/2009/3/layout/StepUpProcess"/>
    <dgm:cxn modelId="{B6880975-958C-43C3-A741-D2555A8FC0C5}" type="presParOf" srcId="{4C7AA349-0DF2-478E-9FF1-9BD0766BFE92}" destId="{C462ACED-384C-47F2-AF10-CEDBEC8068A8}" srcOrd="1" destOrd="0" presId="urn:microsoft.com/office/officeart/2009/3/layout/StepUpProcess"/>
    <dgm:cxn modelId="{9E208997-FE7D-41CC-BA17-C8F6CC66EAE1}" type="presParOf" srcId="{C462ACED-384C-47F2-AF10-CEDBEC8068A8}" destId="{E9A4B770-1215-4C41-BEF5-45349351BA72}" srcOrd="0" destOrd="0" presId="urn:microsoft.com/office/officeart/2009/3/layout/StepUpProcess"/>
    <dgm:cxn modelId="{C94CCEF1-3347-4E6F-8803-0821234FF470}" type="presParOf" srcId="{4C7AA349-0DF2-478E-9FF1-9BD0766BFE92}" destId="{E71F9853-A356-465F-95F4-C52B64F8F6EC}" srcOrd="2" destOrd="0" presId="urn:microsoft.com/office/officeart/2009/3/layout/StepUpProcess"/>
    <dgm:cxn modelId="{6B29CC8E-547A-4558-8689-BA7B99A5FBF5}" type="presParOf" srcId="{E71F9853-A356-465F-95F4-C52B64F8F6EC}" destId="{49261B95-5C45-48B1-8114-B10E7EC3AC98}" srcOrd="0" destOrd="0" presId="urn:microsoft.com/office/officeart/2009/3/layout/StepUpProcess"/>
    <dgm:cxn modelId="{0A5941B7-CB35-40EF-BC70-01AA375C6E6C}" type="presParOf" srcId="{E71F9853-A356-465F-95F4-C52B64F8F6EC}" destId="{4DF36613-C756-4DFD-96A5-04445270048D}" srcOrd="1" destOrd="0" presId="urn:microsoft.com/office/officeart/2009/3/layout/StepUpProcess"/>
    <dgm:cxn modelId="{69224122-0F72-462D-8DD7-31474BE995D7}" type="presParOf" srcId="{E71F9853-A356-465F-95F4-C52B64F8F6EC}" destId="{F7160A23-7A23-4299-AF7A-EB909D994E82}" srcOrd="2" destOrd="0" presId="urn:microsoft.com/office/officeart/2009/3/layout/StepUpProcess"/>
    <dgm:cxn modelId="{9FFF8B61-3CB2-4107-9B45-82356940CA4F}" type="presParOf" srcId="{4C7AA349-0DF2-478E-9FF1-9BD0766BFE92}" destId="{73E3352A-5DF7-4E39-804E-008BB9B09DC5}" srcOrd="3" destOrd="0" presId="urn:microsoft.com/office/officeart/2009/3/layout/StepUpProcess"/>
    <dgm:cxn modelId="{7F1C3484-63A6-4B25-8061-EFF73CFA1576}" type="presParOf" srcId="{73E3352A-5DF7-4E39-804E-008BB9B09DC5}" destId="{BD3510FF-832A-44D8-BB96-811917DAF229}" srcOrd="0" destOrd="0" presId="urn:microsoft.com/office/officeart/2009/3/layout/StepUpProcess"/>
    <dgm:cxn modelId="{02513E2D-18DD-4176-8A92-B5EB37E41BAC}" type="presParOf" srcId="{4C7AA349-0DF2-478E-9FF1-9BD0766BFE92}" destId="{E5190F39-2951-45F7-87EC-29754F879373}" srcOrd="4" destOrd="0" presId="urn:microsoft.com/office/officeart/2009/3/layout/StepUpProcess"/>
    <dgm:cxn modelId="{8EF4FFDB-A208-416B-AFF5-CBF8699695F3}" type="presParOf" srcId="{E5190F39-2951-45F7-87EC-29754F879373}" destId="{DA316544-08B0-427C-B2FA-448EC930FDE1}" srcOrd="0" destOrd="0" presId="urn:microsoft.com/office/officeart/2009/3/layout/StepUpProcess"/>
    <dgm:cxn modelId="{B6D9CAEF-D115-4951-99C3-A1F6910CDAC3}" type="presParOf" srcId="{E5190F39-2951-45F7-87EC-29754F879373}" destId="{B1C2DFBF-BB62-46E5-B6A5-B5BA6A08E1DE}" srcOrd="1" destOrd="0" presId="urn:microsoft.com/office/officeart/2009/3/layout/StepUp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AE182C-DF5E-41B1-ACE3-957C65349FD6}"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1432934-D994-4058-A6B1-6F4899DE5FD6}">
      <dgm:prSet phldrT="[Text]" custT="1"/>
      <dgm:spPr/>
      <dgm:t>
        <a:bodyPr/>
        <a:lstStyle/>
        <a:p>
          <a:r>
            <a:rPr lang="en-US" sz="2400" dirty="0" smtClean="0">
              <a:latin typeface="Arial" panose="020B0604020202020204" pitchFamily="34" charset="0"/>
              <a:cs typeface="Arial" panose="020B0604020202020204" pitchFamily="34" charset="0"/>
            </a:rPr>
            <a:t>Identification of Risks</a:t>
          </a:r>
          <a:endParaRPr lang="en-US" sz="2400" dirty="0">
            <a:latin typeface="Arial" panose="020B0604020202020204" pitchFamily="34" charset="0"/>
            <a:cs typeface="Arial" panose="020B0604020202020204" pitchFamily="34" charset="0"/>
          </a:endParaRPr>
        </a:p>
      </dgm:t>
    </dgm:pt>
    <dgm:pt modelId="{FCD2AE1D-1A47-46A5-986D-32C1F477E8E5}" type="parTrans" cxnId="{5A724619-4497-4892-8E0C-4EB13A1B2EFB}">
      <dgm:prSet/>
      <dgm:spPr/>
      <dgm:t>
        <a:bodyPr/>
        <a:lstStyle/>
        <a:p>
          <a:endParaRPr lang="en-US" sz="1600">
            <a:latin typeface="Arial" panose="020B0604020202020204" pitchFamily="34" charset="0"/>
            <a:cs typeface="Arial" panose="020B0604020202020204" pitchFamily="34" charset="0"/>
          </a:endParaRPr>
        </a:p>
      </dgm:t>
    </dgm:pt>
    <dgm:pt modelId="{B817E7A1-608A-4DA2-BCE9-8326F05B17E1}" type="sibTrans" cxnId="{5A724619-4497-4892-8E0C-4EB13A1B2EFB}">
      <dgm:prSet/>
      <dgm:spPr/>
      <dgm:t>
        <a:bodyPr/>
        <a:lstStyle/>
        <a:p>
          <a:endParaRPr lang="en-US" sz="1600">
            <a:latin typeface="Arial" panose="020B0604020202020204" pitchFamily="34" charset="0"/>
            <a:cs typeface="Arial" panose="020B0604020202020204" pitchFamily="34" charset="0"/>
          </a:endParaRPr>
        </a:p>
      </dgm:t>
    </dgm:pt>
    <dgm:pt modelId="{FF5DF126-8144-4972-8531-534959CFFB8E}">
      <dgm:prSet phldrT="[Text]" custT="1"/>
      <dgm:spPr/>
      <dgm:t>
        <a:bodyPr/>
        <a:lstStyle/>
        <a:p>
          <a:r>
            <a:rPr lang="en-US" sz="1600" dirty="0" smtClean="0">
              <a:latin typeface="Arial" panose="020B0604020202020204" pitchFamily="34" charset="0"/>
              <a:cs typeface="Arial" panose="020B0604020202020204" pitchFamily="34" charset="0"/>
            </a:rPr>
            <a:t>Sources of Risks</a:t>
          </a:r>
        </a:p>
        <a:p>
          <a:r>
            <a:rPr lang="en-US" sz="1600" dirty="0" smtClean="0">
              <a:latin typeface="Arial" panose="020B0604020202020204" pitchFamily="34" charset="0"/>
              <a:cs typeface="Arial" panose="020B0604020202020204" pitchFamily="34" charset="0"/>
            </a:rPr>
            <a:t>(Workshops, </a:t>
          </a:r>
          <a:endParaRPr lang="en-US" sz="1600" dirty="0">
            <a:latin typeface="Arial" panose="020B0604020202020204" pitchFamily="34" charset="0"/>
            <a:cs typeface="Arial" panose="020B0604020202020204" pitchFamily="34" charset="0"/>
          </a:endParaRPr>
        </a:p>
      </dgm:t>
    </dgm:pt>
    <dgm:pt modelId="{F673CA42-33E1-4433-9E08-8B5BB0EEE729}" type="parTrans" cxnId="{14AAB032-9824-458E-BDA7-6C018880CBAC}">
      <dgm:prSet/>
      <dgm:spPr/>
      <dgm:t>
        <a:bodyPr/>
        <a:lstStyle/>
        <a:p>
          <a:endParaRPr lang="en-US" sz="1600">
            <a:latin typeface="Arial" panose="020B0604020202020204" pitchFamily="34" charset="0"/>
            <a:cs typeface="Arial" panose="020B0604020202020204" pitchFamily="34" charset="0"/>
          </a:endParaRPr>
        </a:p>
      </dgm:t>
    </dgm:pt>
    <dgm:pt modelId="{37AA1545-512B-4A42-8205-7DEC8314E1DD}" type="sibTrans" cxnId="{14AAB032-9824-458E-BDA7-6C018880CBAC}">
      <dgm:prSet/>
      <dgm:spPr/>
      <dgm:t>
        <a:bodyPr/>
        <a:lstStyle/>
        <a:p>
          <a:endParaRPr lang="en-US" sz="1600">
            <a:latin typeface="Arial" panose="020B0604020202020204" pitchFamily="34" charset="0"/>
            <a:cs typeface="Arial" panose="020B0604020202020204" pitchFamily="34" charset="0"/>
          </a:endParaRPr>
        </a:p>
      </dgm:t>
    </dgm:pt>
    <dgm:pt modelId="{5D118CB1-AE32-4A01-8DBF-D8979B7FE225}">
      <dgm:prSet phldrT="[Text]" custT="1"/>
      <dgm:spPr/>
      <dgm:t>
        <a:bodyPr/>
        <a:lstStyle/>
        <a:p>
          <a:r>
            <a:rPr lang="en-US" sz="1600" dirty="0" smtClean="0">
              <a:latin typeface="Arial" panose="020B0604020202020204" pitchFamily="34" charset="0"/>
              <a:cs typeface="Arial" panose="020B0604020202020204" pitchFamily="34" charset="0"/>
            </a:rPr>
            <a:t>Follow Governance Plan</a:t>
          </a:r>
          <a:endParaRPr lang="en-US" sz="1600" dirty="0">
            <a:latin typeface="Arial" panose="020B0604020202020204" pitchFamily="34" charset="0"/>
            <a:cs typeface="Arial" panose="020B0604020202020204" pitchFamily="34" charset="0"/>
          </a:endParaRPr>
        </a:p>
      </dgm:t>
    </dgm:pt>
    <dgm:pt modelId="{9C74EF65-EB5B-4E00-9277-79E603880277}" type="parTrans" cxnId="{8F98719B-DEC0-460C-9567-CF97347394A7}">
      <dgm:prSet/>
      <dgm:spPr/>
      <dgm:t>
        <a:bodyPr/>
        <a:lstStyle/>
        <a:p>
          <a:endParaRPr lang="en-US" sz="1600">
            <a:latin typeface="Arial" panose="020B0604020202020204" pitchFamily="34" charset="0"/>
            <a:cs typeface="Arial" panose="020B0604020202020204" pitchFamily="34" charset="0"/>
          </a:endParaRPr>
        </a:p>
      </dgm:t>
    </dgm:pt>
    <dgm:pt modelId="{7478C4D4-E226-4956-B6EF-F910597D80FA}" type="sibTrans" cxnId="{8F98719B-DEC0-460C-9567-CF97347394A7}">
      <dgm:prSet/>
      <dgm:spPr/>
      <dgm:t>
        <a:bodyPr/>
        <a:lstStyle/>
        <a:p>
          <a:endParaRPr lang="en-US" sz="1600">
            <a:latin typeface="Arial" panose="020B0604020202020204" pitchFamily="34" charset="0"/>
            <a:cs typeface="Arial" panose="020B0604020202020204" pitchFamily="34" charset="0"/>
          </a:endParaRPr>
        </a:p>
      </dgm:t>
    </dgm:pt>
    <dgm:pt modelId="{67141489-CFDB-4997-A810-0D88DDBDF24C}">
      <dgm:prSet phldrT="[Text]" custT="1"/>
      <dgm:spPr/>
      <dgm:t>
        <a:bodyPr/>
        <a:lstStyle/>
        <a:p>
          <a:r>
            <a:rPr lang="en-US" sz="2400" dirty="0" smtClean="0">
              <a:latin typeface="Arial" panose="020B0604020202020204" pitchFamily="34" charset="0"/>
              <a:cs typeface="Arial" panose="020B0604020202020204" pitchFamily="34" charset="0"/>
            </a:rPr>
            <a:t>Assessment of Risks</a:t>
          </a:r>
          <a:endParaRPr lang="en-US" sz="2400" dirty="0">
            <a:latin typeface="Arial" panose="020B0604020202020204" pitchFamily="34" charset="0"/>
            <a:cs typeface="Arial" panose="020B0604020202020204" pitchFamily="34" charset="0"/>
          </a:endParaRPr>
        </a:p>
      </dgm:t>
    </dgm:pt>
    <dgm:pt modelId="{866FC581-92DD-4E8C-879B-9DA7276B6B8D}" type="parTrans" cxnId="{DF7ADB30-1FC5-4303-982D-ED2C54C07965}">
      <dgm:prSet/>
      <dgm:spPr/>
      <dgm:t>
        <a:bodyPr/>
        <a:lstStyle/>
        <a:p>
          <a:endParaRPr lang="en-US" sz="1600">
            <a:latin typeface="Arial" panose="020B0604020202020204" pitchFamily="34" charset="0"/>
            <a:cs typeface="Arial" panose="020B0604020202020204" pitchFamily="34" charset="0"/>
          </a:endParaRPr>
        </a:p>
      </dgm:t>
    </dgm:pt>
    <dgm:pt modelId="{62AE06F4-30AA-4116-B00A-6D874D6629B7}" type="sibTrans" cxnId="{DF7ADB30-1FC5-4303-982D-ED2C54C07965}">
      <dgm:prSet/>
      <dgm:spPr/>
      <dgm:t>
        <a:bodyPr/>
        <a:lstStyle/>
        <a:p>
          <a:endParaRPr lang="en-US" sz="1600">
            <a:latin typeface="Arial" panose="020B0604020202020204" pitchFamily="34" charset="0"/>
            <a:cs typeface="Arial" panose="020B0604020202020204" pitchFamily="34" charset="0"/>
          </a:endParaRPr>
        </a:p>
      </dgm:t>
    </dgm:pt>
    <dgm:pt modelId="{CF91B826-28E6-4B07-978A-A688320FD730}">
      <dgm:prSet phldrT="[Text]" custT="1"/>
      <dgm:spPr/>
      <dgm:t>
        <a:bodyPr/>
        <a:lstStyle/>
        <a:p>
          <a:r>
            <a:rPr lang="en-US" sz="1600" dirty="0" smtClean="0">
              <a:latin typeface="Arial" panose="020B0604020202020204" pitchFamily="34" charset="0"/>
              <a:cs typeface="Arial" panose="020B0604020202020204" pitchFamily="34" charset="0"/>
            </a:rPr>
            <a:t>Risk Review Board</a:t>
          </a:r>
          <a:endParaRPr lang="en-US" sz="1600" dirty="0">
            <a:latin typeface="Arial" panose="020B0604020202020204" pitchFamily="34" charset="0"/>
            <a:cs typeface="Arial" panose="020B0604020202020204" pitchFamily="34" charset="0"/>
          </a:endParaRPr>
        </a:p>
      </dgm:t>
    </dgm:pt>
    <dgm:pt modelId="{5FA01173-B050-4FA8-B7D7-17466A5DB6D4}" type="parTrans" cxnId="{606F3860-2121-43BF-A724-02FB1D726255}">
      <dgm:prSet/>
      <dgm:spPr/>
      <dgm:t>
        <a:bodyPr/>
        <a:lstStyle/>
        <a:p>
          <a:endParaRPr lang="en-US" sz="1600">
            <a:latin typeface="Arial" panose="020B0604020202020204" pitchFamily="34" charset="0"/>
            <a:cs typeface="Arial" panose="020B0604020202020204" pitchFamily="34" charset="0"/>
          </a:endParaRPr>
        </a:p>
      </dgm:t>
    </dgm:pt>
    <dgm:pt modelId="{D9C69080-9CFB-4DED-9498-7BFF42934757}" type="sibTrans" cxnId="{606F3860-2121-43BF-A724-02FB1D726255}">
      <dgm:prSet/>
      <dgm:spPr/>
      <dgm:t>
        <a:bodyPr/>
        <a:lstStyle/>
        <a:p>
          <a:endParaRPr lang="en-US" sz="1600">
            <a:latin typeface="Arial" panose="020B0604020202020204" pitchFamily="34" charset="0"/>
            <a:cs typeface="Arial" panose="020B0604020202020204" pitchFamily="34" charset="0"/>
          </a:endParaRPr>
        </a:p>
      </dgm:t>
    </dgm:pt>
    <dgm:pt modelId="{11B72F74-AAC9-4FDF-9FF1-217C3B464A95}">
      <dgm:prSet phldrT="[Text]" custT="1"/>
      <dgm:spPr/>
      <dgm:t>
        <a:bodyPr/>
        <a:lstStyle/>
        <a:p>
          <a:r>
            <a:rPr lang="en-US" sz="1600" dirty="0" smtClean="0">
              <a:latin typeface="Arial" panose="020B0604020202020204" pitchFamily="34" charset="0"/>
              <a:cs typeface="Arial" panose="020B0604020202020204" pitchFamily="34" charset="0"/>
            </a:rPr>
            <a:t>Severity &amp; Priority Scale (3*3)</a:t>
          </a:r>
          <a:endParaRPr lang="en-US" sz="1600" dirty="0">
            <a:latin typeface="Arial" panose="020B0604020202020204" pitchFamily="34" charset="0"/>
            <a:cs typeface="Arial" panose="020B0604020202020204" pitchFamily="34" charset="0"/>
          </a:endParaRPr>
        </a:p>
      </dgm:t>
    </dgm:pt>
    <dgm:pt modelId="{0B8EC270-E23D-4972-B29F-DD6CEA670D0D}" type="parTrans" cxnId="{6813FB98-E1A5-4AA0-8548-2AC7808DA348}">
      <dgm:prSet/>
      <dgm:spPr/>
      <dgm:t>
        <a:bodyPr/>
        <a:lstStyle/>
        <a:p>
          <a:endParaRPr lang="en-US" sz="1600">
            <a:latin typeface="Arial" panose="020B0604020202020204" pitchFamily="34" charset="0"/>
            <a:cs typeface="Arial" panose="020B0604020202020204" pitchFamily="34" charset="0"/>
          </a:endParaRPr>
        </a:p>
      </dgm:t>
    </dgm:pt>
    <dgm:pt modelId="{2ACB606E-5F83-4097-B633-609A94F3C79E}" type="sibTrans" cxnId="{6813FB98-E1A5-4AA0-8548-2AC7808DA348}">
      <dgm:prSet/>
      <dgm:spPr/>
      <dgm:t>
        <a:bodyPr/>
        <a:lstStyle/>
        <a:p>
          <a:endParaRPr lang="en-US" sz="1600">
            <a:latin typeface="Arial" panose="020B0604020202020204" pitchFamily="34" charset="0"/>
            <a:cs typeface="Arial" panose="020B0604020202020204" pitchFamily="34" charset="0"/>
          </a:endParaRPr>
        </a:p>
      </dgm:t>
    </dgm:pt>
    <dgm:pt modelId="{12D69494-88FD-4EDC-86A4-B985BF9A5259}">
      <dgm:prSet phldrT="[Text]" custT="1"/>
      <dgm:spPr/>
      <dgm:t>
        <a:bodyPr/>
        <a:lstStyle/>
        <a:p>
          <a:r>
            <a:rPr lang="en-US" sz="1600" dirty="0" smtClean="0">
              <a:latin typeface="Arial" panose="020B0604020202020204" pitchFamily="34" charset="0"/>
              <a:cs typeface="Arial" panose="020B0604020202020204" pitchFamily="34" charset="0"/>
            </a:rPr>
            <a:t>Registering the risk</a:t>
          </a:r>
          <a:endParaRPr lang="en-US" sz="1600" dirty="0">
            <a:latin typeface="Arial" panose="020B0604020202020204" pitchFamily="34" charset="0"/>
            <a:cs typeface="Arial" panose="020B0604020202020204" pitchFamily="34" charset="0"/>
          </a:endParaRPr>
        </a:p>
      </dgm:t>
    </dgm:pt>
    <dgm:pt modelId="{07D26468-0167-4A2B-A885-102D3C94B49F}" type="parTrans" cxnId="{83D59DF8-CF88-4687-8C82-B7909A3132F5}">
      <dgm:prSet/>
      <dgm:spPr/>
      <dgm:t>
        <a:bodyPr/>
        <a:lstStyle/>
        <a:p>
          <a:endParaRPr lang="en-US" sz="1600">
            <a:latin typeface="Arial" panose="020B0604020202020204" pitchFamily="34" charset="0"/>
            <a:cs typeface="Arial" panose="020B0604020202020204" pitchFamily="34" charset="0"/>
          </a:endParaRPr>
        </a:p>
      </dgm:t>
    </dgm:pt>
    <dgm:pt modelId="{90EA7474-D144-47DD-A93A-5371FD4A66E6}" type="sibTrans" cxnId="{83D59DF8-CF88-4687-8C82-B7909A3132F5}">
      <dgm:prSet/>
      <dgm:spPr/>
      <dgm:t>
        <a:bodyPr/>
        <a:lstStyle/>
        <a:p>
          <a:endParaRPr lang="en-US" sz="1600">
            <a:latin typeface="Arial" panose="020B0604020202020204" pitchFamily="34" charset="0"/>
            <a:cs typeface="Arial" panose="020B0604020202020204" pitchFamily="34" charset="0"/>
          </a:endParaRPr>
        </a:p>
      </dgm:t>
    </dgm:pt>
    <dgm:pt modelId="{981D492B-0ABA-4CAC-9E48-2D25E43E2B44}">
      <dgm:prSet phldrT="[Text]" custT="1"/>
      <dgm:spPr/>
      <dgm:t>
        <a:bodyPr/>
        <a:lstStyle/>
        <a:p>
          <a:r>
            <a:rPr lang="en-US" sz="1600" dirty="0" smtClean="0">
              <a:latin typeface="Arial" panose="020B0604020202020204" pitchFamily="34" charset="0"/>
              <a:cs typeface="Arial" panose="020B0604020202020204" pitchFamily="34" charset="0"/>
            </a:rPr>
            <a:t>Risk Funding</a:t>
          </a:r>
          <a:endParaRPr lang="en-US" sz="1600" dirty="0">
            <a:latin typeface="Arial" panose="020B0604020202020204" pitchFamily="34" charset="0"/>
            <a:cs typeface="Arial" panose="020B0604020202020204" pitchFamily="34" charset="0"/>
          </a:endParaRPr>
        </a:p>
      </dgm:t>
    </dgm:pt>
    <dgm:pt modelId="{0373330C-B589-4256-BF6B-FC6CEADDDD8A}" type="parTrans" cxnId="{D96D9D1A-F94B-4320-A0A5-4E5A4A590DC6}">
      <dgm:prSet/>
      <dgm:spPr/>
      <dgm:t>
        <a:bodyPr/>
        <a:lstStyle/>
        <a:p>
          <a:endParaRPr lang="en-US" sz="1600">
            <a:latin typeface="Arial" panose="020B0604020202020204" pitchFamily="34" charset="0"/>
            <a:cs typeface="Arial" panose="020B0604020202020204" pitchFamily="34" charset="0"/>
          </a:endParaRPr>
        </a:p>
      </dgm:t>
    </dgm:pt>
    <dgm:pt modelId="{9E40D69B-82C9-4656-9C4C-A84BA8B8EA35}" type="sibTrans" cxnId="{D96D9D1A-F94B-4320-A0A5-4E5A4A590DC6}">
      <dgm:prSet/>
      <dgm:spPr/>
      <dgm:t>
        <a:bodyPr/>
        <a:lstStyle/>
        <a:p>
          <a:endParaRPr lang="en-US" sz="1600">
            <a:latin typeface="Arial" panose="020B0604020202020204" pitchFamily="34" charset="0"/>
            <a:cs typeface="Arial" panose="020B0604020202020204" pitchFamily="34" charset="0"/>
          </a:endParaRPr>
        </a:p>
      </dgm:t>
    </dgm:pt>
    <dgm:pt modelId="{6FFA6C79-9DB7-4F1C-A286-9CC075933172}">
      <dgm:prSet phldrT="[Text]" custT="1"/>
      <dgm:spPr/>
      <dgm:t>
        <a:bodyPr/>
        <a:lstStyle/>
        <a:p>
          <a:r>
            <a:rPr lang="en-US" sz="1600" dirty="0" smtClean="0">
              <a:latin typeface="Arial" panose="020B0604020202020204" pitchFamily="34" charset="0"/>
              <a:cs typeface="Arial" panose="020B0604020202020204" pitchFamily="34" charset="0"/>
            </a:rPr>
            <a:t>Risk Assessment Matrix</a:t>
          </a:r>
          <a:endParaRPr lang="en-US" sz="1600" dirty="0">
            <a:latin typeface="Arial" panose="020B0604020202020204" pitchFamily="34" charset="0"/>
            <a:cs typeface="Arial" panose="020B0604020202020204" pitchFamily="34" charset="0"/>
          </a:endParaRPr>
        </a:p>
      </dgm:t>
    </dgm:pt>
    <dgm:pt modelId="{A78570C1-908D-4FAC-91B4-9A7D9DD7AC32}" type="parTrans" cxnId="{AFDE4C93-9358-4B2F-A0E4-08225AA49487}">
      <dgm:prSet/>
      <dgm:spPr/>
      <dgm:t>
        <a:bodyPr/>
        <a:lstStyle/>
        <a:p>
          <a:endParaRPr lang="en-US" sz="1600">
            <a:latin typeface="Arial" panose="020B0604020202020204" pitchFamily="34" charset="0"/>
            <a:cs typeface="Arial" panose="020B0604020202020204" pitchFamily="34" charset="0"/>
          </a:endParaRPr>
        </a:p>
      </dgm:t>
    </dgm:pt>
    <dgm:pt modelId="{B346D2FE-672B-4A84-BC68-72F3F301A770}" type="sibTrans" cxnId="{AFDE4C93-9358-4B2F-A0E4-08225AA49487}">
      <dgm:prSet/>
      <dgm:spPr/>
      <dgm:t>
        <a:bodyPr/>
        <a:lstStyle/>
        <a:p>
          <a:endParaRPr lang="en-US" sz="1600">
            <a:latin typeface="Arial" panose="020B0604020202020204" pitchFamily="34" charset="0"/>
            <a:cs typeface="Arial" panose="020B0604020202020204" pitchFamily="34" charset="0"/>
          </a:endParaRPr>
        </a:p>
      </dgm:t>
    </dgm:pt>
    <dgm:pt modelId="{A2A3D605-D735-4B01-BAB0-1762CE66F191}">
      <dgm:prSet phldrT="[Text]" custT="1"/>
      <dgm:spPr/>
      <dgm:t>
        <a:bodyPr/>
        <a:lstStyle/>
        <a:p>
          <a:r>
            <a:rPr lang="en-US" sz="2400" dirty="0" smtClean="0">
              <a:latin typeface="Arial" panose="020B0604020202020204" pitchFamily="34" charset="0"/>
              <a:cs typeface="Arial" panose="020B0604020202020204" pitchFamily="34" charset="0"/>
            </a:rPr>
            <a:t>Risk Response</a:t>
          </a:r>
          <a:endParaRPr lang="en-US" sz="2400" dirty="0">
            <a:latin typeface="Arial" panose="020B0604020202020204" pitchFamily="34" charset="0"/>
            <a:cs typeface="Arial" panose="020B0604020202020204" pitchFamily="34" charset="0"/>
          </a:endParaRPr>
        </a:p>
      </dgm:t>
    </dgm:pt>
    <dgm:pt modelId="{865535EF-EBDD-42A3-9064-97A71FF0ED8D}" type="parTrans" cxnId="{00C09F2B-8891-493B-A8AC-C13819B5B1F6}">
      <dgm:prSet/>
      <dgm:spPr/>
      <dgm:t>
        <a:bodyPr/>
        <a:lstStyle/>
        <a:p>
          <a:endParaRPr lang="en-US" sz="1600">
            <a:latin typeface="Arial" panose="020B0604020202020204" pitchFamily="34" charset="0"/>
            <a:cs typeface="Arial" panose="020B0604020202020204" pitchFamily="34" charset="0"/>
          </a:endParaRPr>
        </a:p>
      </dgm:t>
    </dgm:pt>
    <dgm:pt modelId="{BB4977FF-0F33-4225-9786-CB48C727E48C}" type="sibTrans" cxnId="{00C09F2B-8891-493B-A8AC-C13819B5B1F6}">
      <dgm:prSet/>
      <dgm:spPr/>
      <dgm:t>
        <a:bodyPr/>
        <a:lstStyle/>
        <a:p>
          <a:endParaRPr lang="en-US" sz="1600">
            <a:latin typeface="Arial" panose="020B0604020202020204" pitchFamily="34" charset="0"/>
            <a:cs typeface="Arial" panose="020B0604020202020204" pitchFamily="34" charset="0"/>
          </a:endParaRPr>
        </a:p>
      </dgm:t>
    </dgm:pt>
    <dgm:pt modelId="{F6CBBE8A-E2FD-4E5E-AA5F-3273AD47D4F6}">
      <dgm:prSet phldrT="[Text]" custT="1"/>
      <dgm:spPr/>
      <dgm:t>
        <a:bodyPr/>
        <a:lstStyle/>
        <a:p>
          <a:r>
            <a:rPr lang="en-US" sz="1600" dirty="0" smtClean="0">
              <a:latin typeface="Arial" panose="020B0604020202020204" pitchFamily="34" charset="0"/>
              <a:cs typeface="Arial" panose="020B0604020202020204" pitchFamily="34" charset="0"/>
            </a:rPr>
            <a:t>Risk Appetite</a:t>
          </a:r>
          <a:endParaRPr lang="en-US" sz="1600" dirty="0">
            <a:latin typeface="Arial" panose="020B0604020202020204" pitchFamily="34" charset="0"/>
            <a:cs typeface="Arial" panose="020B0604020202020204" pitchFamily="34" charset="0"/>
          </a:endParaRPr>
        </a:p>
      </dgm:t>
    </dgm:pt>
    <dgm:pt modelId="{C56F3BE3-5222-4810-B252-6044BC752A0C}" type="parTrans" cxnId="{61541785-A8C7-42E5-8738-807DFDDAFAF7}">
      <dgm:prSet/>
      <dgm:spPr/>
      <dgm:t>
        <a:bodyPr/>
        <a:lstStyle/>
        <a:p>
          <a:endParaRPr lang="en-US" sz="1600">
            <a:latin typeface="Arial" panose="020B0604020202020204" pitchFamily="34" charset="0"/>
            <a:cs typeface="Arial" panose="020B0604020202020204" pitchFamily="34" charset="0"/>
          </a:endParaRPr>
        </a:p>
      </dgm:t>
    </dgm:pt>
    <dgm:pt modelId="{CFCF0014-2B29-41DF-8E0F-5189C6B770EC}" type="sibTrans" cxnId="{61541785-A8C7-42E5-8738-807DFDDAFAF7}">
      <dgm:prSet/>
      <dgm:spPr/>
      <dgm:t>
        <a:bodyPr/>
        <a:lstStyle/>
        <a:p>
          <a:endParaRPr lang="en-US" sz="1600">
            <a:latin typeface="Arial" panose="020B0604020202020204" pitchFamily="34" charset="0"/>
            <a:cs typeface="Arial" panose="020B0604020202020204" pitchFamily="34" charset="0"/>
          </a:endParaRPr>
        </a:p>
      </dgm:t>
    </dgm:pt>
    <dgm:pt modelId="{8FF27433-5759-409B-B1F5-55DCBB59DA87}">
      <dgm:prSet phldrT="[Text]" custT="1"/>
      <dgm:spPr/>
      <dgm:t>
        <a:bodyPr/>
        <a:lstStyle/>
        <a:p>
          <a:r>
            <a:rPr lang="en-US" sz="1600" dirty="0" smtClean="0">
              <a:latin typeface="Arial" panose="020B0604020202020204" pitchFamily="34" charset="0"/>
              <a:cs typeface="Arial" panose="020B0604020202020204" pitchFamily="34" charset="0"/>
            </a:rPr>
            <a:t>Response for Opportunities</a:t>
          </a:r>
          <a:endParaRPr lang="en-US" sz="1600" dirty="0">
            <a:latin typeface="Arial" panose="020B0604020202020204" pitchFamily="34" charset="0"/>
            <a:cs typeface="Arial" panose="020B0604020202020204" pitchFamily="34" charset="0"/>
          </a:endParaRPr>
        </a:p>
      </dgm:t>
    </dgm:pt>
    <dgm:pt modelId="{1A6B7055-02AE-4029-B29E-9B8E227FD509}" type="parTrans" cxnId="{2C65C48B-D979-4A80-9E42-57F4F6567D9F}">
      <dgm:prSet/>
      <dgm:spPr/>
      <dgm:t>
        <a:bodyPr/>
        <a:lstStyle/>
        <a:p>
          <a:endParaRPr lang="en-US" sz="1600">
            <a:latin typeface="Arial" panose="020B0604020202020204" pitchFamily="34" charset="0"/>
            <a:cs typeface="Arial" panose="020B0604020202020204" pitchFamily="34" charset="0"/>
          </a:endParaRPr>
        </a:p>
      </dgm:t>
    </dgm:pt>
    <dgm:pt modelId="{D05EF845-0F39-4B3C-8949-F01762B18A49}" type="sibTrans" cxnId="{2C65C48B-D979-4A80-9E42-57F4F6567D9F}">
      <dgm:prSet/>
      <dgm:spPr/>
      <dgm:t>
        <a:bodyPr/>
        <a:lstStyle/>
        <a:p>
          <a:endParaRPr lang="en-US" sz="1600">
            <a:latin typeface="Arial" panose="020B0604020202020204" pitchFamily="34" charset="0"/>
            <a:cs typeface="Arial" panose="020B0604020202020204" pitchFamily="34" charset="0"/>
          </a:endParaRPr>
        </a:p>
      </dgm:t>
    </dgm:pt>
    <dgm:pt modelId="{A642B0AE-7D0E-4536-AE4E-E389ABCAEDCA}">
      <dgm:prSet phldrT="[Text]" custT="1"/>
      <dgm:spPr/>
      <dgm:t>
        <a:bodyPr/>
        <a:lstStyle/>
        <a:p>
          <a:r>
            <a:rPr lang="en-US" sz="1600" dirty="0" smtClean="0">
              <a:latin typeface="Arial" panose="020B0604020202020204" pitchFamily="34" charset="0"/>
              <a:cs typeface="Arial" panose="020B0604020202020204" pitchFamily="34" charset="0"/>
            </a:rPr>
            <a:t>Periodic Review as per Governance Plan</a:t>
          </a:r>
          <a:endParaRPr lang="en-US" sz="1600" dirty="0">
            <a:latin typeface="Arial" panose="020B0604020202020204" pitchFamily="34" charset="0"/>
            <a:cs typeface="Arial" panose="020B0604020202020204" pitchFamily="34" charset="0"/>
          </a:endParaRPr>
        </a:p>
      </dgm:t>
    </dgm:pt>
    <dgm:pt modelId="{01D8D79E-B53B-4B0F-B3B9-F74471C0BD71}" type="parTrans" cxnId="{31A62BE7-B34A-4AA3-ABDD-8F4AD6197EA3}">
      <dgm:prSet/>
      <dgm:spPr/>
      <dgm:t>
        <a:bodyPr/>
        <a:lstStyle/>
        <a:p>
          <a:endParaRPr lang="en-US" sz="1600">
            <a:latin typeface="Arial" panose="020B0604020202020204" pitchFamily="34" charset="0"/>
            <a:cs typeface="Arial" panose="020B0604020202020204" pitchFamily="34" charset="0"/>
          </a:endParaRPr>
        </a:p>
      </dgm:t>
    </dgm:pt>
    <dgm:pt modelId="{EC9DF506-BB17-450B-B473-711638446191}" type="sibTrans" cxnId="{31A62BE7-B34A-4AA3-ABDD-8F4AD6197EA3}">
      <dgm:prSet/>
      <dgm:spPr/>
      <dgm:t>
        <a:bodyPr/>
        <a:lstStyle/>
        <a:p>
          <a:endParaRPr lang="en-US" sz="1600">
            <a:latin typeface="Arial" panose="020B0604020202020204" pitchFamily="34" charset="0"/>
            <a:cs typeface="Arial" panose="020B0604020202020204" pitchFamily="34" charset="0"/>
          </a:endParaRPr>
        </a:p>
      </dgm:t>
    </dgm:pt>
    <dgm:pt modelId="{47854D17-04EC-4B69-B34E-D9CD7E774080}">
      <dgm:prSet phldrT="[Text]" custT="1"/>
      <dgm:spPr/>
      <dgm:t>
        <a:bodyPr/>
        <a:lstStyle/>
        <a:p>
          <a:r>
            <a:rPr lang="en-US" sz="2400" dirty="0" smtClean="0">
              <a:latin typeface="Arial" panose="020B0604020202020204" pitchFamily="34" charset="0"/>
              <a:cs typeface="Arial" panose="020B0604020202020204" pitchFamily="34" charset="0"/>
            </a:rPr>
            <a:t>Monitoring the Risk</a:t>
          </a:r>
          <a:endParaRPr lang="en-US" sz="2400" dirty="0">
            <a:latin typeface="Arial" panose="020B0604020202020204" pitchFamily="34" charset="0"/>
            <a:cs typeface="Arial" panose="020B0604020202020204" pitchFamily="34" charset="0"/>
          </a:endParaRPr>
        </a:p>
      </dgm:t>
    </dgm:pt>
    <dgm:pt modelId="{FF7A672C-70D1-47B0-96D1-7A03E9A71A8D}" type="parTrans" cxnId="{0863B8B6-D71B-48BA-B579-A539A5145F16}">
      <dgm:prSet/>
      <dgm:spPr/>
      <dgm:t>
        <a:bodyPr/>
        <a:lstStyle/>
        <a:p>
          <a:endParaRPr lang="en-US" sz="1600">
            <a:latin typeface="Arial" panose="020B0604020202020204" pitchFamily="34" charset="0"/>
            <a:cs typeface="Arial" panose="020B0604020202020204" pitchFamily="34" charset="0"/>
          </a:endParaRPr>
        </a:p>
      </dgm:t>
    </dgm:pt>
    <dgm:pt modelId="{21E04E77-0997-4358-9E87-10571BB4272F}" type="sibTrans" cxnId="{0863B8B6-D71B-48BA-B579-A539A5145F16}">
      <dgm:prSet/>
      <dgm:spPr/>
      <dgm:t>
        <a:bodyPr/>
        <a:lstStyle/>
        <a:p>
          <a:endParaRPr lang="en-US" sz="1600">
            <a:latin typeface="Arial" panose="020B0604020202020204" pitchFamily="34" charset="0"/>
            <a:cs typeface="Arial" panose="020B0604020202020204" pitchFamily="34" charset="0"/>
          </a:endParaRPr>
        </a:p>
      </dgm:t>
    </dgm:pt>
    <dgm:pt modelId="{044E8952-E76B-4C55-837B-24795ED82931}">
      <dgm:prSet phldrT="[Text]" custT="1"/>
      <dgm:spPr/>
      <dgm:t>
        <a:bodyPr/>
        <a:lstStyle/>
        <a:p>
          <a:r>
            <a:rPr lang="en-US" sz="1600" dirty="0" smtClean="0">
              <a:latin typeface="Arial" panose="020B0604020202020204" pitchFamily="34" charset="0"/>
              <a:cs typeface="Arial" panose="020B0604020202020204" pitchFamily="34" charset="0"/>
            </a:rPr>
            <a:t>Residual, Secondary, New Risks</a:t>
          </a:r>
          <a:endParaRPr lang="en-US" sz="1600" dirty="0">
            <a:latin typeface="Arial" panose="020B0604020202020204" pitchFamily="34" charset="0"/>
            <a:cs typeface="Arial" panose="020B0604020202020204" pitchFamily="34" charset="0"/>
          </a:endParaRPr>
        </a:p>
      </dgm:t>
    </dgm:pt>
    <dgm:pt modelId="{E4F842AA-121D-46B6-824E-2B4BC12A9632}" type="parTrans" cxnId="{8324E1B2-526F-4CE5-AAAF-968D461478F4}">
      <dgm:prSet/>
      <dgm:spPr/>
      <dgm:t>
        <a:bodyPr/>
        <a:lstStyle/>
        <a:p>
          <a:endParaRPr lang="en-US" sz="1600">
            <a:latin typeface="Arial" panose="020B0604020202020204" pitchFamily="34" charset="0"/>
            <a:cs typeface="Arial" panose="020B0604020202020204" pitchFamily="34" charset="0"/>
          </a:endParaRPr>
        </a:p>
      </dgm:t>
    </dgm:pt>
    <dgm:pt modelId="{1A47480F-95E2-4548-9298-47885066A3D6}" type="sibTrans" cxnId="{8324E1B2-526F-4CE5-AAAF-968D461478F4}">
      <dgm:prSet/>
      <dgm:spPr/>
      <dgm:t>
        <a:bodyPr/>
        <a:lstStyle/>
        <a:p>
          <a:endParaRPr lang="en-US" sz="1600">
            <a:latin typeface="Arial" panose="020B0604020202020204" pitchFamily="34" charset="0"/>
            <a:cs typeface="Arial" panose="020B0604020202020204" pitchFamily="34" charset="0"/>
          </a:endParaRPr>
        </a:p>
      </dgm:t>
    </dgm:pt>
    <dgm:pt modelId="{DD85A036-5D3E-453F-965D-952CFC503FE6}">
      <dgm:prSet phldrT="[Text]" custT="1"/>
      <dgm:spPr/>
      <dgm:t>
        <a:bodyPr/>
        <a:lstStyle/>
        <a:p>
          <a:r>
            <a:rPr lang="en-US" sz="1600" dirty="0" smtClean="0">
              <a:latin typeface="Arial" panose="020B0604020202020204" pitchFamily="34" charset="0"/>
              <a:cs typeface="Arial" panose="020B0604020202020204" pitchFamily="34" charset="0"/>
            </a:rPr>
            <a:t>Analysis – variances, Contingency reserves </a:t>
          </a:r>
          <a:endParaRPr lang="en-US" sz="1600" dirty="0">
            <a:latin typeface="Arial" panose="020B0604020202020204" pitchFamily="34" charset="0"/>
            <a:cs typeface="Arial" panose="020B0604020202020204" pitchFamily="34" charset="0"/>
          </a:endParaRPr>
        </a:p>
      </dgm:t>
    </dgm:pt>
    <dgm:pt modelId="{73D38767-86F9-4D05-9F1D-D4F859863AF4}" type="parTrans" cxnId="{F852F079-FFE2-436A-9CE1-FC408563C4E1}">
      <dgm:prSet/>
      <dgm:spPr/>
      <dgm:t>
        <a:bodyPr/>
        <a:lstStyle/>
        <a:p>
          <a:endParaRPr lang="en-US" sz="1600">
            <a:latin typeface="Arial" panose="020B0604020202020204" pitchFamily="34" charset="0"/>
            <a:cs typeface="Arial" panose="020B0604020202020204" pitchFamily="34" charset="0"/>
          </a:endParaRPr>
        </a:p>
      </dgm:t>
    </dgm:pt>
    <dgm:pt modelId="{89C615DC-9FB5-4B58-A5DA-5622A8944861}" type="sibTrans" cxnId="{F852F079-FFE2-436A-9CE1-FC408563C4E1}">
      <dgm:prSet/>
      <dgm:spPr/>
      <dgm:t>
        <a:bodyPr/>
        <a:lstStyle/>
        <a:p>
          <a:endParaRPr lang="en-US" sz="1600">
            <a:latin typeface="Arial" panose="020B0604020202020204" pitchFamily="34" charset="0"/>
            <a:cs typeface="Arial" panose="020B0604020202020204" pitchFamily="34" charset="0"/>
          </a:endParaRPr>
        </a:p>
      </dgm:t>
    </dgm:pt>
    <dgm:pt modelId="{BBEFDF5D-3FED-40F7-8B92-5EB76EE270C9}" type="pres">
      <dgm:prSet presAssocID="{95AE182C-DF5E-41B1-ACE3-957C65349FD6}" presName="diagram" presStyleCnt="0">
        <dgm:presLayoutVars>
          <dgm:chPref val="1"/>
          <dgm:dir/>
          <dgm:animOne val="branch"/>
          <dgm:animLvl val="lvl"/>
          <dgm:resizeHandles/>
        </dgm:presLayoutVars>
      </dgm:prSet>
      <dgm:spPr/>
      <dgm:t>
        <a:bodyPr/>
        <a:lstStyle/>
        <a:p>
          <a:endParaRPr lang="en-US"/>
        </a:p>
      </dgm:t>
    </dgm:pt>
    <dgm:pt modelId="{63855621-A29B-4DBE-8AEB-1C909D3808D6}" type="pres">
      <dgm:prSet presAssocID="{61432934-D994-4058-A6B1-6F4899DE5FD6}" presName="root" presStyleCnt="0"/>
      <dgm:spPr/>
    </dgm:pt>
    <dgm:pt modelId="{7421C55A-7BA8-480D-9C72-026124419FA3}" type="pres">
      <dgm:prSet presAssocID="{61432934-D994-4058-A6B1-6F4899DE5FD6}" presName="rootComposite" presStyleCnt="0"/>
      <dgm:spPr/>
    </dgm:pt>
    <dgm:pt modelId="{7F607786-B8C1-4FEB-B9FE-9FDE3A4F8179}" type="pres">
      <dgm:prSet presAssocID="{61432934-D994-4058-A6B1-6F4899DE5FD6}" presName="rootText" presStyleLbl="node1" presStyleIdx="0" presStyleCnt="4"/>
      <dgm:spPr/>
      <dgm:t>
        <a:bodyPr/>
        <a:lstStyle/>
        <a:p>
          <a:endParaRPr lang="en-US"/>
        </a:p>
      </dgm:t>
    </dgm:pt>
    <dgm:pt modelId="{2639B89C-B2AF-4B96-A768-05EDC1B1B5FA}" type="pres">
      <dgm:prSet presAssocID="{61432934-D994-4058-A6B1-6F4899DE5FD6}" presName="rootConnector" presStyleLbl="node1" presStyleIdx="0" presStyleCnt="4"/>
      <dgm:spPr/>
      <dgm:t>
        <a:bodyPr/>
        <a:lstStyle/>
        <a:p>
          <a:endParaRPr lang="en-US"/>
        </a:p>
      </dgm:t>
    </dgm:pt>
    <dgm:pt modelId="{D58327E1-C433-4D45-BA98-8D6F9FE5C713}" type="pres">
      <dgm:prSet presAssocID="{61432934-D994-4058-A6B1-6F4899DE5FD6}" presName="childShape" presStyleCnt="0"/>
      <dgm:spPr/>
    </dgm:pt>
    <dgm:pt modelId="{68155C70-59D3-4494-9187-81E57D6A87B1}" type="pres">
      <dgm:prSet presAssocID="{F673CA42-33E1-4433-9E08-8B5BB0EEE729}" presName="Name13" presStyleLbl="parChTrans1D2" presStyleIdx="0" presStyleCnt="12"/>
      <dgm:spPr/>
      <dgm:t>
        <a:bodyPr/>
        <a:lstStyle/>
        <a:p>
          <a:endParaRPr lang="en-US"/>
        </a:p>
      </dgm:t>
    </dgm:pt>
    <dgm:pt modelId="{521E1303-E0B9-4EA2-A4C3-FB29EE6DEA5B}" type="pres">
      <dgm:prSet presAssocID="{FF5DF126-8144-4972-8531-534959CFFB8E}" presName="childText" presStyleLbl="bgAcc1" presStyleIdx="0" presStyleCnt="12">
        <dgm:presLayoutVars>
          <dgm:bulletEnabled val="1"/>
        </dgm:presLayoutVars>
      </dgm:prSet>
      <dgm:spPr/>
      <dgm:t>
        <a:bodyPr/>
        <a:lstStyle/>
        <a:p>
          <a:endParaRPr lang="en-US"/>
        </a:p>
      </dgm:t>
    </dgm:pt>
    <dgm:pt modelId="{0D91A932-429A-4E2A-B1EF-D2E71C386805}" type="pres">
      <dgm:prSet presAssocID="{9C74EF65-EB5B-4E00-9277-79E603880277}" presName="Name13" presStyleLbl="parChTrans1D2" presStyleIdx="1" presStyleCnt="12"/>
      <dgm:spPr/>
      <dgm:t>
        <a:bodyPr/>
        <a:lstStyle/>
        <a:p>
          <a:endParaRPr lang="en-US"/>
        </a:p>
      </dgm:t>
    </dgm:pt>
    <dgm:pt modelId="{03A85BA6-B221-47D4-AB4C-0BFDDB5B3D89}" type="pres">
      <dgm:prSet presAssocID="{5D118CB1-AE32-4A01-8DBF-D8979B7FE225}" presName="childText" presStyleLbl="bgAcc1" presStyleIdx="1" presStyleCnt="12">
        <dgm:presLayoutVars>
          <dgm:bulletEnabled val="1"/>
        </dgm:presLayoutVars>
      </dgm:prSet>
      <dgm:spPr/>
      <dgm:t>
        <a:bodyPr/>
        <a:lstStyle/>
        <a:p>
          <a:endParaRPr lang="en-US"/>
        </a:p>
      </dgm:t>
    </dgm:pt>
    <dgm:pt modelId="{16BFC0C5-FC3C-4941-9E22-330426AB27B8}" type="pres">
      <dgm:prSet presAssocID="{07D26468-0167-4A2B-A885-102D3C94B49F}" presName="Name13" presStyleLbl="parChTrans1D2" presStyleIdx="2" presStyleCnt="12"/>
      <dgm:spPr/>
      <dgm:t>
        <a:bodyPr/>
        <a:lstStyle/>
        <a:p>
          <a:endParaRPr lang="en-US"/>
        </a:p>
      </dgm:t>
    </dgm:pt>
    <dgm:pt modelId="{6DA034DF-9E74-414E-884D-0DEB393561A3}" type="pres">
      <dgm:prSet presAssocID="{12D69494-88FD-4EDC-86A4-B985BF9A5259}" presName="childText" presStyleLbl="bgAcc1" presStyleIdx="2" presStyleCnt="12">
        <dgm:presLayoutVars>
          <dgm:bulletEnabled val="1"/>
        </dgm:presLayoutVars>
      </dgm:prSet>
      <dgm:spPr/>
      <dgm:t>
        <a:bodyPr/>
        <a:lstStyle/>
        <a:p>
          <a:endParaRPr lang="en-US"/>
        </a:p>
      </dgm:t>
    </dgm:pt>
    <dgm:pt modelId="{5AC19C21-E0D2-46BC-B1EC-2B981E88FA7D}" type="pres">
      <dgm:prSet presAssocID="{67141489-CFDB-4997-A810-0D88DDBDF24C}" presName="root" presStyleCnt="0"/>
      <dgm:spPr/>
    </dgm:pt>
    <dgm:pt modelId="{BD0F3981-2BFF-4A2A-B40E-485EACB09FB4}" type="pres">
      <dgm:prSet presAssocID="{67141489-CFDB-4997-A810-0D88DDBDF24C}" presName="rootComposite" presStyleCnt="0"/>
      <dgm:spPr/>
    </dgm:pt>
    <dgm:pt modelId="{C47C9E6C-A510-47A6-994E-BB050C651531}" type="pres">
      <dgm:prSet presAssocID="{67141489-CFDB-4997-A810-0D88DDBDF24C}" presName="rootText" presStyleLbl="node1" presStyleIdx="1" presStyleCnt="4"/>
      <dgm:spPr/>
      <dgm:t>
        <a:bodyPr/>
        <a:lstStyle/>
        <a:p>
          <a:endParaRPr lang="en-US"/>
        </a:p>
      </dgm:t>
    </dgm:pt>
    <dgm:pt modelId="{914C15EA-895D-403D-96C9-1B31D7577DB3}" type="pres">
      <dgm:prSet presAssocID="{67141489-CFDB-4997-A810-0D88DDBDF24C}" presName="rootConnector" presStyleLbl="node1" presStyleIdx="1" presStyleCnt="4"/>
      <dgm:spPr/>
      <dgm:t>
        <a:bodyPr/>
        <a:lstStyle/>
        <a:p>
          <a:endParaRPr lang="en-US"/>
        </a:p>
      </dgm:t>
    </dgm:pt>
    <dgm:pt modelId="{C953EF30-8FBF-4CFE-93E0-74479831F572}" type="pres">
      <dgm:prSet presAssocID="{67141489-CFDB-4997-A810-0D88DDBDF24C}" presName="childShape" presStyleCnt="0"/>
      <dgm:spPr/>
    </dgm:pt>
    <dgm:pt modelId="{1645EC5D-A2C9-4C0A-B4BB-CD77FC109340}" type="pres">
      <dgm:prSet presAssocID="{5FA01173-B050-4FA8-B7D7-17466A5DB6D4}" presName="Name13" presStyleLbl="parChTrans1D2" presStyleIdx="3" presStyleCnt="12"/>
      <dgm:spPr/>
      <dgm:t>
        <a:bodyPr/>
        <a:lstStyle/>
        <a:p>
          <a:endParaRPr lang="en-US"/>
        </a:p>
      </dgm:t>
    </dgm:pt>
    <dgm:pt modelId="{16EF1AA3-15E4-4BA1-AF7F-879D24CF711B}" type="pres">
      <dgm:prSet presAssocID="{CF91B826-28E6-4B07-978A-A688320FD730}" presName="childText" presStyleLbl="bgAcc1" presStyleIdx="3" presStyleCnt="12">
        <dgm:presLayoutVars>
          <dgm:bulletEnabled val="1"/>
        </dgm:presLayoutVars>
      </dgm:prSet>
      <dgm:spPr/>
      <dgm:t>
        <a:bodyPr/>
        <a:lstStyle/>
        <a:p>
          <a:endParaRPr lang="en-US"/>
        </a:p>
      </dgm:t>
    </dgm:pt>
    <dgm:pt modelId="{736530FD-9641-4D25-8E9A-029D629290B2}" type="pres">
      <dgm:prSet presAssocID="{0B8EC270-E23D-4972-B29F-DD6CEA670D0D}" presName="Name13" presStyleLbl="parChTrans1D2" presStyleIdx="4" presStyleCnt="12"/>
      <dgm:spPr/>
      <dgm:t>
        <a:bodyPr/>
        <a:lstStyle/>
        <a:p>
          <a:endParaRPr lang="en-US"/>
        </a:p>
      </dgm:t>
    </dgm:pt>
    <dgm:pt modelId="{96A0A6A8-E3CF-4777-9409-1B2B0BD28528}" type="pres">
      <dgm:prSet presAssocID="{11B72F74-AAC9-4FDF-9FF1-217C3B464A95}" presName="childText" presStyleLbl="bgAcc1" presStyleIdx="4" presStyleCnt="12">
        <dgm:presLayoutVars>
          <dgm:bulletEnabled val="1"/>
        </dgm:presLayoutVars>
      </dgm:prSet>
      <dgm:spPr/>
      <dgm:t>
        <a:bodyPr/>
        <a:lstStyle/>
        <a:p>
          <a:endParaRPr lang="en-US"/>
        </a:p>
      </dgm:t>
    </dgm:pt>
    <dgm:pt modelId="{46BB2A7B-B3C0-470B-943C-8BE36651B44A}" type="pres">
      <dgm:prSet presAssocID="{A78570C1-908D-4FAC-91B4-9A7D9DD7AC32}" presName="Name13" presStyleLbl="parChTrans1D2" presStyleIdx="5" presStyleCnt="12"/>
      <dgm:spPr/>
      <dgm:t>
        <a:bodyPr/>
        <a:lstStyle/>
        <a:p>
          <a:endParaRPr lang="en-US"/>
        </a:p>
      </dgm:t>
    </dgm:pt>
    <dgm:pt modelId="{A380BF74-AF35-4AA2-9132-B90E27EA0EEC}" type="pres">
      <dgm:prSet presAssocID="{6FFA6C79-9DB7-4F1C-A286-9CC075933172}" presName="childText" presStyleLbl="bgAcc1" presStyleIdx="5" presStyleCnt="12">
        <dgm:presLayoutVars>
          <dgm:bulletEnabled val="1"/>
        </dgm:presLayoutVars>
      </dgm:prSet>
      <dgm:spPr/>
      <dgm:t>
        <a:bodyPr/>
        <a:lstStyle/>
        <a:p>
          <a:endParaRPr lang="en-US"/>
        </a:p>
      </dgm:t>
    </dgm:pt>
    <dgm:pt modelId="{D33F11AF-E194-4B80-9339-A1CC771C7B3F}" type="pres">
      <dgm:prSet presAssocID="{A2A3D605-D735-4B01-BAB0-1762CE66F191}" presName="root" presStyleCnt="0"/>
      <dgm:spPr/>
    </dgm:pt>
    <dgm:pt modelId="{7B4B36C1-B7C3-4C4E-B955-8B51A0F84FDF}" type="pres">
      <dgm:prSet presAssocID="{A2A3D605-D735-4B01-BAB0-1762CE66F191}" presName="rootComposite" presStyleCnt="0"/>
      <dgm:spPr/>
    </dgm:pt>
    <dgm:pt modelId="{87CB1484-AA3B-4092-8DDA-9329ECB3B5E8}" type="pres">
      <dgm:prSet presAssocID="{A2A3D605-D735-4B01-BAB0-1762CE66F191}" presName="rootText" presStyleLbl="node1" presStyleIdx="2" presStyleCnt="4"/>
      <dgm:spPr/>
      <dgm:t>
        <a:bodyPr/>
        <a:lstStyle/>
        <a:p>
          <a:endParaRPr lang="en-US"/>
        </a:p>
      </dgm:t>
    </dgm:pt>
    <dgm:pt modelId="{984936A5-0627-4AB3-B80C-FC80CFD62BF0}" type="pres">
      <dgm:prSet presAssocID="{A2A3D605-D735-4B01-BAB0-1762CE66F191}" presName="rootConnector" presStyleLbl="node1" presStyleIdx="2" presStyleCnt="4"/>
      <dgm:spPr/>
      <dgm:t>
        <a:bodyPr/>
        <a:lstStyle/>
        <a:p>
          <a:endParaRPr lang="en-US"/>
        </a:p>
      </dgm:t>
    </dgm:pt>
    <dgm:pt modelId="{079DF95D-BFDD-453D-83FA-4F4544419DAE}" type="pres">
      <dgm:prSet presAssocID="{A2A3D605-D735-4B01-BAB0-1762CE66F191}" presName="childShape" presStyleCnt="0"/>
      <dgm:spPr/>
    </dgm:pt>
    <dgm:pt modelId="{553F7AD0-FB30-4C52-9705-8868341EE2C3}" type="pres">
      <dgm:prSet presAssocID="{C56F3BE3-5222-4810-B252-6044BC752A0C}" presName="Name13" presStyleLbl="parChTrans1D2" presStyleIdx="6" presStyleCnt="12"/>
      <dgm:spPr/>
      <dgm:t>
        <a:bodyPr/>
        <a:lstStyle/>
        <a:p>
          <a:endParaRPr lang="en-US"/>
        </a:p>
      </dgm:t>
    </dgm:pt>
    <dgm:pt modelId="{7F661F21-B41D-4EC7-835D-5F086A0B61E4}" type="pres">
      <dgm:prSet presAssocID="{F6CBBE8A-E2FD-4E5E-AA5F-3273AD47D4F6}" presName="childText" presStyleLbl="bgAcc1" presStyleIdx="6" presStyleCnt="12">
        <dgm:presLayoutVars>
          <dgm:bulletEnabled val="1"/>
        </dgm:presLayoutVars>
      </dgm:prSet>
      <dgm:spPr/>
      <dgm:t>
        <a:bodyPr/>
        <a:lstStyle/>
        <a:p>
          <a:endParaRPr lang="en-US"/>
        </a:p>
      </dgm:t>
    </dgm:pt>
    <dgm:pt modelId="{FE406EEB-AF5A-48A0-A97B-8F2CA5419D4C}" type="pres">
      <dgm:prSet presAssocID="{1A6B7055-02AE-4029-B29E-9B8E227FD509}" presName="Name13" presStyleLbl="parChTrans1D2" presStyleIdx="7" presStyleCnt="12"/>
      <dgm:spPr/>
      <dgm:t>
        <a:bodyPr/>
        <a:lstStyle/>
        <a:p>
          <a:endParaRPr lang="en-US"/>
        </a:p>
      </dgm:t>
    </dgm:pt>
    <dgm:pt modelId="{D940869D-5A2E-4FF8-A405-012B71FB8848}" type="pres">
      <dgm:prSet presAssocID="{8FF27433-5759-409B-B1F5-55DCBB59DA87}" presName="childText" presStyleLbl="bgAcc1" presStyleIdx="7" presStyleCnt="12">
        <dgm:presLayoutVars>
          <dgm:bulletEnabled val="1"/>
        </dgm:presLayoutVars>
      </dgm:prSet>
      <dgm:spPr/>
      <dgm:t>
        <a:bodyPr/>
        <a:lstStyle/>
        <a:p>
          <a:endParaRPr lang="en-US"/>
        </a:p>
      </dgm:t>
    </dgm:pt>
    <dgm:pt modelId="{16ED70FE-E25B-4D5C-8970-6FEF5991ACE7}" type="pres">
      <dgm:prSet presAssocID="{0373330C-B589-4256-BF6B-FC6CEADDDD8A}" presName="Name13" presStyleLbl="parChTrans1D2" presStyleIdx="8" presStyleCnt="12"/>
      <dgm:spPr/>
      <dgm:t>
        <a:bodyPr/>
        <a:lstStyle/>
        <a:p>
          <a:endParaRPr lang="en-US"/>
        </a:p>
      </dgm:t>
    </dgm:pt>
    <dgm:pt modelId="{B57AD1EF-B590-4CA5-81CD-DD1507B5F0EF}" type="pres">
      <dgm:prSet presAssocID="{981D492B-0ABA-4CAC-9E48-2D25E43E2B44}" presName="childText" presStyleLbl="bgAcc1" presStyleIdx="8" presStyleCnt="12">
        <dgm:presLayoutVars>
          <dgm:bulletEnabled val="1"/>
        </dgm:presLayoutVars>
      </dgm:prSet>
      <dgm:spPr/>
      <dgm:t>
        <a:bodyPr/>
        <a:lstStyle/>
        <a:p>
          <a:endParaRPr lang="en-US"/>
        </a:p>
      </dgm:t>
    </dgm:pt>
    <dgm:pt modelId="{D617482F-9514-429C-B6FA-094E1DD891FD}" type="pres">
      <dgm:prSet presAssocID="{47854D17-04EC-4B69-B34E-D9CD7E774080}" presName="root" presStyleCnt="0"/>
      <dgm:spPr/>
    </dgm:pt>
    <dgm:pt modelId="{18653632-5D10-4B15-B57F-D44D40AD1A28}" type="pres">
      <dgm:prSet presAssocID="{47854D17-04EC-4B69-B34E-D9CD7E774080}" presName="rootComposite" presStyleCnt="0"/>
      <dgm:spPr/>
    </dgm:pt>
    <dgm:pt modelId="{343AF4C5-0316-4279-806A-1962E2C2B7BC}" type="pres">
      <dgm:prSet presAssocID="{47854D17-04EC-4B69-B34E-D9CD7E774080}" presName="rootText" presStyleLbl="node1" presStyleIdx="3" presStyleCnt="4"/>
      <dgm:spPr/>
      <dgm:t>
        <a:bodyPr/>
        <a:lstStyle/>
        <a:p>
          <a:endParaRPr lang="en-US"/>
        </a:p>
      </dgm:t>
    </dgm:pt>
    <dgm:pt modelId="{A35E2A8B-4E52-408A-8794-FBA0129808D5}" type="pres">
      <dgm:prSet presAssocID="{47854D17-04EC-4B69-B34E-D9CD7E774080}" presName="rootConnector" presStyleLbl="node1" presStyleIdx="3" presStyleCnt="4"/>
      <dgm:spPr/>
      <dgm:t>
        <a:bodyPr/>
        <a:lstStyle/>
        <a:p>
          <a:endParaRPr lang="en-US"/>
        </a:p>
      </dgm:t>
    </dgm:pt>
    <dgm:pt modelId="{ED3A7C17-0117-43D3-BADC-B53E4BACB528}" type="pres">
      <dgm:prSet presAssocID="{47854D17-04EC-4B69-B34E-D9CD7E774080}" presName="childShape" presStyleCnt="0"/>
      <dgm:spPr/>
    </dgm:pt>
    <dgm:pt modelId="{AA45FC6F-9081-4F89-B609-47CACE8A56DE}" type="pres">
      <dgm:prSet presAssocID="{E4F842AA-121D-46B6-824E-2B4BC12A9632}" presName="Name13" presStyleLbl="parChTrans1D2" presStyleIdx="9" presStyleCnt="12"/>
      <dgm:spPr/>
      <dgm:t>
        <a:bodyPr/>
        <a:lstStyle/>
        <a:p>
          <a:endParaRPr lang="en-US"/>
        </a:p>
      </dgm:t>
    </dgm:pt>
    <dgm:pt modelId="{5E8A6798-80D9-4F36-83F4-E8B3B3CB036F}" type="pres">
      <dgm:prSet presAssocID="{044E8952-E76B-4C55-837B-24795ED82931}" presName="childText" presStyleLbl="bgAcc1" presStyleIdx="9" presStyleCnt="12">
        <dgm:presLayoutVars>
          <dgm:bulletEnabled val="1"/>
        </dgm:presLayoutVars>
      </dgm:prSet>
      <dgm:spPr/>
      <dgm:t>
        <a:bodyPr/>
        <a:lstStyle/>
        <a:p>
          <a:endParaRPr lang="en-US"/>
        </a:p>
      </dgm:t>
    </dgm:pt>
    <dgm:pt modelId="{224C122C-D694-4175-A07E-E576415C2428}" type="pres">
      <dgm:prSet presAssocID="{73D38767-86F9-4D05-9F1D-D4F859863AF4}" presName="Name13" presStyleLbl="parChTrans1D2" presStyleIdx="10" presStyleCnt="12"/>
      <dgm:spPr/>
      <dgm:t>
        <a:bodyPr/>
        <a:lstStyle/>
        <a:p>
          <a:endParaRPr lang="en-US"/>
        </a:p>
      </dgm:t>
    </dgm:pt>
    <dgm:pt modelId="{C9E8BA21-6D99-4A6D-85F6-20C6EEA585EA}" type="pres">
      <dgm:prSet presAssocID="{DD85A036-5D3E-453F-965D-952CFC503FE6}" presName="childText" presStyleLbl="bgAcc1" presStyleIdx="10" presStyleCnt="12">
        <dgm:presLayoutVars>
          <dgm:bulletEnabled val="1"/>
        </dgm:presLayoutVars>
      </dgm:prSet>
      <dgm:spPr/>
      <dgm:t>
        <a:bodyPr/>
        <a:lstStyle/>
        <a:p>
          <a:endParaRPr lang="en-US"/>
        </a:p>
      </dgm:t>
    </dgm:pt>
    <dgm:pt modelId="{51F36058-C593-4B6E-A842-CAF54D59C528}" type="pres">
      <dgm:prSet presAssocID="{01D8D79E-B53B-4B0F-B3B9-F74471C0BD71}" presName="Name13" presStyleLbl="parChTrans1D2" presStyleIdx="11" presStyleCnt="12"/>
      <dgm:spPr/>
      <dgm:t>
        <a:bodyPr/>
        <a:lstStyle/>
        <a:p>
          <a:endParaRPr lang="en-US"/>
        </a:p>
      </dgm:t>
    </dgm:pt>
    <dgm:pt modelId="{A7524024-5DFC-4C6B-AB7C-2D94329C94E4}" type="pres">
      <dgm:prSet presAssocID="{A642B0AE-7D0E-4536-AE4E-E389ABCAEDCA}" presName="childText" presStyleLbl="bgAcc1" presStyleIdx="11" presStyleCnt="12">
        <dgm:presLayoutVars>
          <dgm:bulletEnabled val="1"/>
        </dgm:presLayoutVars>
      </dgm:prSet>
      <dgm:spPr/>
      <dgm:t>
        <a:bodyPr/>
        <a:lstStyle/>
        <a:p>
          <a:endParaRPr lang="en-US"/>
        </a:p>
      </dgm:t>
    </dgm:pt>
  </dgm:ptLst>
  <dgm:cxnLst>
    <dgm:cxn modelId="{87E9BAF1-232C-45EB-8892-76D22B90B970}" type="presOf" srcId="{12D69494-88FD-4EDC-86A4-B985BF9A5259}" destId="{6DA034DF-9E74-414E-884D-0DEB393561A3}" srcOrd="0" destOrd="0" presId="urn:microsoft.com/office/officeart/2005/8/layout/hierarchy3"/>
    <dgm:cxn modelId="{F5E5DDEF-A229-4560-BAF6-03BFDDD477CC}" type="presOf" srcId="{DD85A036-5D3E-453F-965D-952CFC503FE6}" destId="{C9E8BA21-6D99-4A6D-85F6-20C6EEA585EA}" srcOrd="0" destOrd="0" presId="urn:microsoft.com/office/officeart/2005/8/layout/hierarchy3"/>
    <dgm:cxn modelId="{AFDE4C93-9358-4B2F-A0E4-08225AA49487}" srcId="{67141489-CFDB-4997-A810-0D88DDBDF24C}" destId="{6FFA6C79-9DB7-4F1C-A286-9CC075933172}" srcOrd="2" destOrd="0" parTransId="{A78570C1-908D-4FAC-91B4-9A7D9DD7AC32}" sibTransId="{B346D2FE-672B-4A84-BC68-72F3F301A770}"/>
    <dgm:cxn modelId="{0C358F84-4346-4898-83E9-6CC78067B78B}" type="presOf" srcId="{F6CBBE8A-E2FD-4E5E-AA5F-3273AD47D4F6}" destId="{7F661F21-B41D-4EC7-835D-5F086A0B61E4}" srcOrd="0" destOrd="0" presId="urn:microsoft.com/office/officeart/2005/8/layout/hierarchy3"/>
    <dgm:cxn modelId="{D96D9D1A-F94B-4320-A0A5-4E5A4A590DC6}" srcId="{A2A3D605-D735-4B01-BAB0-1762CE66F191}" destId="{981D492B-0ABA-4CAC-9E48-2D25E43E2B44}" srcOrd="2" destOrd="0" parTransId="{0373330C-B589-4256-BF6B-FC6CEADDDD8A}" sibTransId="{9E40D69B-82C9-4656-9C4C-A84BA8B8EA35}"/>
    <dgm:cxn modelId="{21455CC8-5A8F-4602-9570-D700AFBBB200}" type="presOf" srcId="{981D492B-0ABA-4CAC-9E48-2D25E43E2B44}" destId="{B57AD1EF-B590-4CA5-81CD-DD1507B5F0EF}" srcOrd="0" destOrd="0" presId="urn:microsoft.com/office/officeart/2005/8/layout/hierarchy3"/>
    <dgm:cxn modelId="{A6287960-B016-4E11-A8EE-123F57728962}" type="presOf" srcId="{044E8952-E76B-4C55-837B-24795ED82931}" destId="{5E8A6798-80D9-4F36-83F4-E8B3B3CB036F}" srcOrd="0" destOrd="0" presId="urn:microsoft.com/office/officeart/2005/8/layout/hierarchy3"/>
    <dgm:cxn modelId="{FEA67507-90AA-4460-A654-1FBED46B5AA6}" type="presOf" srcId="{47854D17-04EC-4B69-B34E-D9CD7E774080}" destId="{343AF4C5-0316-4279-806A-1962E2C2B7BC}" srcOrd="0" destOrd="0" presId="urn:microsoft.com/office/officeart/2005/8/layout/hierarchy3"/>
    <dgm:cxn modelId="{1ED8E638-5543-4776-85F7-6E21CCD931B8}" type="presOf" srcId="{67141489-CFDB-4997-A810-0D88DDBDF24C}" destId="{C47C9E6C-A510-47A6-994E-BB050C651531}" srcOrd="0" destOrd="0" presId="urn:microsoft.com/office/officeart/2005/8/layout/hierarchy3"/>
    <dgm:cxn modelId="{00C09F2B-8891-493B-A8AC-C13819B5B1F6}" srcId="{95AE182C-DF5E-41B1-ACE3-957C65349FD6}" destId="{A2A3D605-D735-4B01-BAB0-1762CE66F191}" srcOrd="2" destOrd="0" parTransId="{865535EF-EBDD-42A3-9064-97A71FF0ED8D}" sibTransId="{BB4977FF-0F33-4225-9786-CB48C727E48C}"/>
    <dgm:cxn modelId="{7541745F-C2B3-4239-9E5B-C025C8CBDB87}" type="presOf" srcId="{61432934-D994-4058-A6B1-6F4899DE5FD6}" destId="{2639B89C-B2AF-4B96-A768-05EDC1B1B5FA}" srcOrd="1" destOrd="0" presId="urn:microsoft.com/office/officeart/2005/8/layout/hierarchy3"/>
    <dgm:cxn modelId="{5A724619-4497-4892-8E0C-4EB13A1B2EFB}" srcId="{95AE182C-DF5E-41B1-ACE3-957C65349FD6}" destId="{61432934-D994-4058-A6B1-6F4899DE5FD6}" srcOrd="0" destOrd="0" parTransId="{FCD2AE1D-1A47-46A5-986D-32C1F477E8E5}" sibTransId="{B817E7A1-608A-4DA2-BCE9-8326F05B17E1}"/>
    <dgm:cxn modelId="{492C9018-3CE3-4DAD-80B4-286F722ECBAC}" type="presOf" srcId="{07D26468-0167-4A2B-A885-102D3C94B49F}" destId="{16BFC0C5-FC3C-4941-9E22-330426AB27B8}" srcOrd="0" destOrd="0" presId="urn:microsoft.com/office/officeart/2005/8/layout/hierarchy3"/>
    <dgm:cxn modelId="{D11782D6-3100-4D1C-912F-A9E6E5181E6F}" type="presOf" srcId="{FF5DF126-8144-4972-8531-534959CFFB8E}" destId="{521E1303-E0B9-4EA2-A4C3-FB29EE6DEA5B}" srcOrd="0" destOrd="0" presId="urn:microsoft.com/office/officeart/2005/8/layout/hierarchy3"/>
    <dgm:cxn modelId="{F852F079-FFE2-436A-9CE1-FC408563C4E1}" srcId="{47854D17-04EC-4B69-B34E-D9CD7E774080}" destId="{DD85A036-5D3E-453F-965D-952CFC503FE6}" srcOrd="1" destOrd="0" parTransId="{73D38767-86F9-4D05-9F1D-D4F859863AF4}" sibTransId="{89C615DC-9FB5-4B58-A5DA-5622A8944861}"/>
    <dgm:cxn modelId="{C278D3F8-F161-4751-B4FD-8C96B871BC8F}" type="presOf" srcId="{5D118CB1-AE32-4A01-8DBF-D8979B7FE225}" destId="{03A85BA6-B221-47D4-AB4C-0BFDDB5B3D89}" srcOrd="0" destOrd="0" presId="urn:microsoft.com/office/officeart/2005/8/layout/hierarchy3"/>
    <dgm:cxn modelId="{606F3860-2121-43BF-A724-02FB1D726255}" srcId="{67141489-CFDB-4997-A810-0D88DDBDF24C}" destId="{CF91B826-28E6-4B07-978A-A688320FD730}" srcOrd="0" destOrd="0" parTransId="{5FA01173-B050-4FA8-B7D7-17466A5DB6D4}" sibTransId="{D9C69080-9CFB-4DED-9498-7BFF42934757}"/>
    <dgm:cxn modelId="{0863B8B6-D71B-48BA-B579-A539A5145F16}" srcId="{95AE182C-DF5E-41B1-ACE3-957C65349FD6}" destId="{47854D17-04EC-4B69-B34E-D9CD7E774080}" srcOrd="3" destOrd="0" parTransId="{FF7A672C-70D1-47B0-96D1-7A03E9A71A8D}" sibTransId="{21E04E77-0997-4358-9E87-10571BB4272F}"/>
    <dgm:cxn modelId="{83D59DF8-CF88-4687-8C82-B7909A3132F5}" srcId="{61432934-D994-4058-A6B1-6F4899DE5FD6}" destId="{12D69494-88FD-4EDC-86A4-B985BF9A5259}" srcOrd="2" destOrd="0" parTransId="{07D26468-0167-4A2B-A885-102D3C94B49F}" sibTransId="{90EA7474-D144-47DD-A93A-5371FD4A66E6}"/>
    <dgm:cxn modelId="{8324E1B2-526F-4CE5-AAAF-968D461478F4}" srcId="{47854D17-04EC-4B69-B34E-D9CD7E774080}" destId="{044E8952-E76B-4C55-837B-24795ED82931}" srcOrd="0" destOrd="0" parTransId="{E4F842AA-121D-46B6-824E-2B4BC12A9632}" sibTransId="{1A47480F-95E2-4548-9298-47885066A3D6}"/>
    <dgm:cxn modelId="{4246A4C4-B66B-47F9-A2F0-FDF45A8F0E1D}" type="presOf" srcId="{A2A3D605-D735-4B01-BAB0-1762CE66F191}" destId="{87CB1484-AA3B-4092-8DDA-9329ECB3B5E8}" srcOrd="0" destOrd="0" presId="urn:microsoft.com/office/officeart/2005/8/layout/hierarchy3"/>
    <dgm:cxn modelId="{E5772BA1-0DA4-45A0-B5A4-8A06F35B5166}" type="presOf" srcId="{A2A3D605-D735-4B01-BAB0-1762CE66F191}" destId="{984936A5-0627-4AB3-B80C-FC80CFD62BF0}" srcOrd="1" destOrd="0" presId="urn:microsoft.com/office/officeart/2005/8/layout/hierarchy3"/>
    <dgm:cxn modelId="{A6491E5E-D9AE-49D5-A7A5-B3179ACBBF75}" type="presOf" srcId="{5FA01173-B050-4FA8-B7D7-17466A5DB6D4}" destId="{1645EC5D-A2C9-4C0A-B4BB-CD77FC109340}" srcOrd="0" destOrd="0" presId="urn:microsoft.com/office/officeart/2005/8/layout/hierarchy3"/>
    <dgm:cxn modelId="{14AAB032-9824-458E-BDA7-6C018880CBAC}" srcId="{61432934-D994-4058-A6B1-6F4899DE5FD6}" destId="{FF5DF126-8144-4972-8531-534959CFFB8E}" srcOrd="0" destOrd="0" parTransId="{F673CA42-33E1-4433-9E08-8B5BB0EEE729}" sibTransId="{37AA1545-512B-4A42-8205-7DEC8314E1DD}"/>
    <dgm:cxn modelId="{DF7ADB30-1FC5-4303-982D-ED2C54C07965}" srcId="{95AE182C-DF5E-41B1-ACE3-957C65349FD6}" destId="{67141489-CFDB-4997-A810-0D88DDBDF24C}" srcOrd="1" destOrd="0" parTransId="{866FC581-92DD-4E8C-879B-9DA7276B6B8D}" sibTransId="{62AE06F4-30AA-4116-B00A-6D874D6629B7}"/>
    <dgm:cxn modelId="{2C65C48B-D979-4A80-9E42-57F4F6567D9F}" srcId="{A2A3D605-D735-4B01-BAB0-1762CE66F191}" destId="{8FF27433-5759-409B-B1F5-55DCBB59DA87}" srcOrd="1" destOrd="0" parTransId="{1A6B7055-02AE-4029-B29E-9B8E227FD509}" sibTransId="{D05EF845-0F39-4B3C-8949-F01762B18A49}"/>
    <dgm:cxn modelId="{C462C19A-1F02-4385-8B5F-DC3131E1C0AB}" type="presOf" srcId="{1A6B7055-02AE-4029-B29E-9B8E227FD509}" destId="{FE406EEB-AF5A-48A0-A97B-8F2CA5419D4C}" srcOrd="0" destOrd="0" presId="urn:microsoft.com/office/officeart/2005/8/layout/hierarchy3"/>
    <dgm:cxn modelId="{10B50E2E-17E0-47E1-9305-9C95CC964173}" type="presOf" srcId="{95AE182C-DF5E-41B1-ACE3-957C65349FD6}" destId="{BBEFDF5D-3FED-40F7-8B92-5EB76EE270C9}" srcOrd="0" destOrd="0" presId="urn:microsoft.com/office/officeart/2005/8/layout/hierarchy3"/>
    <dgm:cxn modelId="{8F98719B-DEC0-460C-9567-CF97347394A7}" srcId="{61432934-D994-4058-A6B1-6F4899DE5FD6}" destId="{5D118CB1-AE32-4A01-8DBF-D8979B7FE225}" srcOrd="1" destOrd="0" parTransId="{9C74EF65-EB5B-4E00-9277-79E603880277}" sibTransId="{7478C4D4-E226-4956-B6EF-F910597D80FA}"/>
    <dgm:cxn modelId="{3B58550C-F228-494C-ABE6-150F3FEACCC1}" type="presOf" srcId="{11B72F74-AAC9-4FDF-9FF1-217C3B464A95}" destId="{96A0A6A8-E3CF-4777-9409-1B2B0BD28528}" srcOrd="0" destOrd="0" presId="urn:microsoft.com/office/officeart/2005/8/layout/hierarchy3"/>
    <dgm:cxn modelId="{FC920716-E817-4C9E-8758-41BEF29EB58B}" type="presOf" srcId="{E4F842AA-121D-46B6-824E-2B4BC12A9632}" destId="{AA45FC6F-9081-4F89-B609-47CACE8A56DE}" srcOrd="0" destOrd="0" presId="urn:microsoft.com/office/officeart/2005/8/layout/hierarchy3"/>
    <dgm:cxn modelId="{57FB2446-FA01-47B8-ABAD-7A016C5BC2DC}" type="presOf" srcId="{0B8EC270-E23D-4972-B29F-DD6CEA670D0D}" destId="{736530FD-9641-4D25-8E9A-029D629290B2}" srcOrd="0" destOrd="0" presId="urn:microsoft.com/office/officeart/2005/8/layout/hierarchy3"/>
    <dgm:cxn modelId="{B4D3F91E-8454-4CCF-B78D-BD76C9B8E98C}" type="presOf" srcId="{73D38767-86F9-4D05-9F1D-D4F859863AF4}" destId="{224C122C-D694-4175-A07E-E576415C2428}" srcOrd="0" destOrd="0" presId="urn:microsoft.com/office/officeart/2005/8/layout/hierarchy3"/>
    <dgm:cxn modelId="{7F281835-E79E-4DA4-AFEB-4362A872A4D2}" type="presOf" srcId="{01D8D79E-B53B-4B0F-B3B9-F74471C0BD71}" destId="{51F36058-C593-4B6E-A842-CAF54D59C528}" srcOrd="0" destOrd="0" presId="urn:microsoft.com/office/officeart/2005/8/layout/hierarchy3"/>
    <dgm:cxn modelId="{BF936501-A07B-42FE-A1E5-1F87E43A8FAD}" type="presOf" srcId="{6FFA6C79-9DB7-4F1C-A286-9CC075933172}" destId="{A380BF74-AF35-4AA2-9132-B90E27EA0EEC}" srcOrd="0" destOrd="0" presId="urn:microsoft.com/office/officeart/2005/8/layout/hierarchy3"/>
    <dgm:cxn modelId="{36A100F5-0EBF-4B3B-B98B-F00CAA929117}" type="presOf" srcId="{9C74EF65-EB5B-4E00-9277-79E603880277}" destId="{0D91A932-429A-4E2A-B1EF-D2E71C386805}" srcOrd="0" destOrd="0" presId="urn:microsoft.com/office/officeart/2005/8/layout/hierarchy3"/>
    <dgm:cxn modelId="{A0371F73-E229-4A9C-8EF9-383F8154FB1D}" type="presOf" srcId="{C56F3BE3-5222-4810-B252-6044BC752A0C}" destId="{553F7AD0-FB30-4C52-9705-8868341EE2C3}" srcOrd="0" destOrd="0" presId="urn:microsoft.com/office/officeart/2005/8/layout/hierarchy3"/>
    <dgm:cxn modelId="{EE033B8D-8DC9-47CB-95EC-31F4AD028F55}" type="presOf" srcId="{67141489-CFDB-4997-A810-0D88DDBDF24C}" destId="{914C15EA-895D-403D-96C9-1B31D7577DB3}" srcOrd="1" destOrd="0" presId="urn:microsoft.com/office/officeart/2005/8/layout/hierarchy3"/>
    <dgm:cxn modelId="{25D1209D-FF27-44F0-B560-C297011B973D}" type="presOf" srcId="{0373330C-B589-4256-BF6B-FC6CEADDDD8A}" destId="{16ED70FE-E25B-4D5C-8970-6FEF5991ACE7}" srcOrd="0" destOrd="0" presId="urn:microsoft.com/office/officeart/2005/8/layout/hierarchy3"/>
    <dgm:cxn modelId="{3D1B7A4E-1DBA-4C46-958B-B65DB81E4916}" type="presOf" srcId="{47854D17-04EC-4B69-B34E-D9CD7E774080}" destId="{A35E2A8B-4E52-408A-8794-FBA0129808D5}" srcOrd="1" destOrd="0" presId="urn:microsoft.com/office/officeart/2005/8/layout/hierarchy3"/>
    <dgm:cxn modelId="{73F86F30-BD81-4A27-88AA-6FCEA24AC8D2}" type="presOf" srcId="{A642B0AE-7D0E-4536-AE4E-E389ABCAEDCA}" destId="{A7524024-5DFC-4C6B-AB7C-2D94329C94E4}" srcOrd="0" destOrd="0" presId="urn:microsoft.com/office/officeart/2005/8/layout/hierarchy3"/>
    <dgm:cxn modelId="{31A62BE7-B34A-4AA3-ABDD-8F4AD6197EA3}" srcId="{47854D17-04EC-4B69-B34E-D9CD7E774080}" destId="{A642B0AE-7D0E-4536-AE4E-E389ABCAEDCA}" srcOrd="2" destOrd="0" parTransId="{01D8D79E-B53B-4B0F-B3B9-F74471C0BD71}" sibTransId="{EC9DF506-BB17-450B-B473-711638446191}"/>
    <dgm:cxn modelId="{724C0148-B7D1-4DE8-A695-01A0DF9E999E}" type="presOf" srcId="{CF91B826-28E6-4B07-978A-A688320FD730}" destId="{16EF1AA3-15E4-4BA1-AF7F-879D24CF711B}" srcOrd="0" destOrd="0" presId="urn:microsoft.com/office/officeart/2005/8/layout/hierarchy3"/>
    <dgm:cxn modelId="{E0B4F221-7E0E-4C98-98FA-E4D47671E0B0}" type="presOf" srcId="{F673CA42-33E1-4433-9E08-8B5BB0EEE729}" destId="{68155C70-59D3-4494-9187-81E57D6A87B1}" srcOrd="0" destOrd="0" presId="urn:microsoft.com/office/officeart/2005/8/layout/hierarchy3"/>
    <dgm:cxn modelId="{5164D0FA-9C01-4F79-AEBB-41B504382359}" type="presOf" srcId="{A78570C1-908D-4FAC-91B4-9A7D9DD7AC32}" destId="{46BB2A7B-B3C0-470B-943C-8BE36651B44A}" srcOrd="0" destOrd="0" presId="urn:microsoft.com/office/officeart/2005/8/layout/hierarchy3"/>
    <dgm:cxn modelId="{07464C16-04E5-4E2A-B4DB-E13D1CE0733C}" type="presOf" srcId="{61432934-D994-4058-A6B1-6F4899DE5FD6}" destId="{7F607786-B8C1-4FEB-B9FE-9FDE3A4F8179}" srcOrd="0" destOrd="0" presId="urn:microsoft.com/office/officeart/2005/8/layout/hierarchy3"/>
    <dgm:cxn modelId="{78EB3D9B-E77E-44C3-B547-9D8E0EE3D54D}" type="presOf" srcId="{8FF27433-5759-409B-B1F5-55DCBB59DA87}" destId="{D940869D-5A2E-4FF8-A405-012B71FB8848}" srcOrd="0" destOrd="0" presId="urn:microsoft.com/office/officeart/2005/8/layout/hierarchy3"/>
    <dgm:cxn modelId="{6813FB98-E1A5-4AA0-8548-2AC7808DA348}" srcId="{67141489-CFDB-4997-A810-0D88DDBDF24C}" destId="{11B72F74-AAC9-4FDF-9FF1-217C3B464A95}" srcOrd="1" destOrd="0" parTransId="{0B8EC270-E23D-4972-B29F-DD6CEA670D0D}" sibTransId="{2ACB606E-5F83-4097-B633-609A94F3C79E}"/>
    <dgm:cxn modelId="{61541785-A8C7-42E5-8738-807DFDDAFAF7}" srcId="{A2A3D605-D735-4B01-BAB0-1762CE66F191}" destId="{F6CBBE8A-E2FD-4E5E-AA5F-3273AD47D4F6}" srcOrd="0" destOrd="0" parTransId="{C56F3BE3-5222-4810-B252-6044BC752A0C}" sibTransId="{CFCF0014-2B29-41DF-8E0F-5189C6B770EC}"/>
    <dgm:cxn modelId="{C89037B1-1025-4385-9236-6CA3AE81E945}" type="presParOf" srcId="{BBEFDF5D-3FED-40F7-8B92-5EB76EE270C9}" destId="{63855621-A29B-4DBE-8AEB-1C909D3808D6}" srcOrd="0" destOrd="0" presId="urn:microsoft.com/office/officeart/2005/8/layout/hierarchy3"/>
    <dgm:cxn modelId="{D3E785DD-FCF7-4534-9AFD-716E28C4168C}" type="presParOf" srcId="{63855621-A29B-4DBE-8AEB-1C909D3808D6}" destId="{7421C55A-7BA8-480D-9C72-026124419FA3}" srcOrd="0" destOrd="0" presId="urn:microsoft.com/office/officeart/2005/8/layout/hierarchy3"/>
    <dgm:cxn modelId="{51CBABAA-C303-4DD1-9F85-5C6029494B2C}" type="presParOf" srcId="{7421C55A-7BA8-480D-9C72-026124419FA3}" destId="{7F607786-B8C1-4FEB-B9FE-9FDE3A4F8179}" srcOrd="0" destOrd="0" presId="urn:microsoft.com/office/officeart/2005/8/layout/hierarchy3"/>
    <dgm:cxn modelId="{99C9CF8C-30DC-4E6A-9820-E0CC38CC6EE7}" type="presParOf" srcId="{7421C55A-7BA8-480D-9C72-026124419FA3}" destId="{2639B89C-B2AF-4B96-A768-05EDC1B1B5FA}" srcOrd="1" destOrd="0" presId="urn:microsoft.com/office/officeart/2005/8/layout/hierarchy3"/>
    <dgm:cxn modelId="{7FFA1C39-0A1A-4FDA-972A-7971DCBB612D}" type="presParOf" srcId="{63855621-A29B-4DBE-8AEB-1C909D3808D6}" destId="{D58327E1-C433-4D45-BA98-8D6F9FE5C713}" srcOrd="1" destOrd="0" presId="urn:microsoft.com/office/officeart/2005/8/layout/hierarchy3"/>
    <dgm:cxn modelId="{6A9D5F53-638E-4319-A544-67C8D9A18D6E}" type="presParOf" srcId="{D58327E1-C433-4D45-BA98-8D6F9FE5C713}" destId="{68155C70-59D3-4494-9187-81E57D6A87B1}" srcOrd="0" destOrd="0" presId="urn:microsoft.com/office/officeart/2005/8/layout/hierarchy3"/>
    <dgm:cxn modelId="{EAFF0AE8-D9A1-4FBD-A5EF-BF7F177D90A4}" type="presParOf" srcId="{D58327E1-C433-4D45-BA98-8D6F9FE5C713}" destId="{521E1303-E0B9-4EA2-A4C3-FB29EE6DEA5B}" srcOrd="1" destOrd="0" presId="urn:microsoft.com/office/officeart/2005/8/layout/hierarchy3"/>
    <dgm:cxn modelId="{134A0DE7-233D-4630-BA64-6362F1156C90}" type="presParOf" srcId="{D58327E1-C433-4D45-BA98-8D6F9FE5C713}" destId="{0D91A932-429A-4E2A-B1EF-D2E71C386805}" srcOrd="2" destOrd="0" presId="urn:microsoft.com/office/officeart/2005/8/layout/hierarchy3"/>
    <dgm:cxn modelId="{6EAF616F-CD3B-4630-B2D9-EFD3E3E8A71F}" type="presParOf" srcId="{D58327E1-C433-4D45-BA98-8D6F9FE5C713}" destId="{03A85BA6-B221-47D4-AB4C-0BFDDB5B3D89}" srcOrd="3" destOrd="0" presId="urn:microsoft.com/office/officeart/2005/8/layout/hierarchy3"/>
    <dgm:cxn modelId="{9E505436-C668-42DB-915B-19E491C4D610}" type="presParOf" srcId="{D58327E1-C433-4D45-BA98-8D6F9FE5C713}" destId="{16BFC0C5-FC3C-4941-9E22-330426AB27B8}" srcOrd="4" destOrd="0" presId="urn:microsoft.com/office/officeart/2005/8/layout/hierarchy3"/>
    <dgm:cxn modelId="{2AE944D5-A7ED-4254-A14D-49A4F7ADC688}" type="presParOf" srcId="{D58327E1-C433-4D45-BA98-8D6F9FE5C713}" destId="{6DA034DF-9E74-414E-884D-0DEB393561A3}" srcOrd="5" destOrd="0" presId="urn:microsoft.com/office/officeart/2005/8/layout/hierarchy3"/>
    <dgm:cxn modelId="{BF529C9E-5756-4328-AABD-DFB1217C8E14}" type="presParOf" srcId="{BBEFDF5D-3FED-40F7-8B92-5EB76EE270C9}" destId="{5AC19C21-E0D2-46BC-B1EC-2B981E88FA7D}" srcOrd="1" destOrd="0" presId="urn:microsoft.com/office/officeart/2005/8/layout/hierarchy3"/>
    <dgm:cxn modelId="{7FD6EE4F-78FB-492D-AB8F-7DBFEDDF0EB8}" type="presParOf" srcId="{5AC19C21-E0D2-46BC-B1EC-2B981E88FA7D}" destId="{BD0F3981-2BFF-4A2A-B40E-485EACB09FB4}" srcOrd="0" destOrd="0" presId="urn:microsoft.com/office/officeart/2005/8/layout/hierarchy3"/>
    <dgm:cxn modelId="{DA368B7E-B05C-484D-ABFA-10CB14BE69C1}" type="presParOf" srcId="{BD0F3981-2BFF-4A2A-B40E-485EACB09FB4}" destId="{C47C9E6C-A510-47A6-994E-BB050C651531}" srcOrd="0" destOrd="0" presId="urn:microsoft.com/office/officeart/2005/8/layout/hierarchy3"/>
    <dgm:cxn modelId="{52B713B7-3A4E-43F0-9F90-431731088B5D}" type="presParOf" srcId="{BD0F3981-2BFF-4A2A-B40E-485EACB09FB4}" destId="{914C15EA-895D-403D-96C9-1B31D7577DB3}" srcOrd="1" destOrd="0" presId="urn:microsoft.com/office/officeart/2005/8/layout/hierarchy3"/>
    <dgm:cxn modelId="{305CFC66-573B-4088-9267-EE3883E643EC}" type="presParOf" srcId="{5AC19C21-E0D2-46BC-B1EC-2B981E88FA7D}" destId="{C953EF30-8FBF-4CFE-93E0-74479831F572}" srcOrd="1" destOrd="0" presId="urn:microsoft.com/office/officeart/2005/8/layout/hierarchy3"/>
    <dgm:cxn modelId="{965AACF9-BCBC-47C5-9966-196836BBD40F}" type="presParOf" srcId="{C953EF30-8FBF-4CFE-93E0-74479831F572}" destId="{1645EC5D-A2C9-4C0A-B4BB-CD77FC109340}" srcOrd="0" destOrd="0" presId="urn:microsoft.com/office/officeart/2005/8/layout/hierarchy3"/>
    <dgm:cxn modelId="{E4FDEE4E-75E4-41F7-82A3-92C67398CC60}" type="presParOf" srcId="{C953EF30-8FBF-4CFE-93E0-74479831F572}" destId="{16EF1AA3-15E4-4BA1-AF7F-879D24CF711B}" srcOrd="1" destOrd="0" presId="urn:microsoft.com/office/officeart/2005/8/layout/hierarchy3"/>
    <dgm:cxn modelId="{8BD6E719-60C7-4751-A731-C6D045AF5BE6}" type="presParOf" srcId="{C953EF30-8FBF-4CFE-93E0-74479831F572}" destId="{736530FD-9641-4D25-8E9A-029D629290B2}" srcOrd="2" destOrd="0" presId="urn:microsoft.com/office/officeart/2005/8/layout/hierarchy3"/>
    <dgm:cxn modelId="{10D61B87-3B92-4A53-A1D1-6C33CE776ABE}" type="presParOf" srcId="{C953EF30-8FBF-4CFE-93E0-74479831F572}" destId="{96A0A6A8-E3CF-4777-9409-1B2B0BD28528}" srcOrd="3" destOrd="0" presId="urn:microsoft.com/office/officeart/2005/8/layout/hierarchy3"/>
    <dgm:cxn modelId="{FCC0E2AB-5B3F-4459-8520-313843DADE48}" type="presParOf" srcId="{C953EF30-8FBF-4CFE-93E0-74479831F572}" destId="{46BB2A7B-B3C0-470B-943C-8BE36651B44A}" srcOrd="4" destOrd="0" presId="urn:microsoft.com/office/officeart/2005/8/layout/hierarchy3"/>
    <dgm:cxn modelId="{8B952B2C-92C9-4E27-9BA1-9E2AA68ADB02}" type="presParOf" srcId="{C953EF30-8FBF-4CFE-93E0-74479831F572}" destId="{A380BF74-AF35-4AA2-9132-B90E27EA0EEC}" srcOrd="5" destOrd="0" presId="urn:microsoft.com/office/officeart/2005/8/layout/hierarchy3"/>
    <dgm:cxn modelId="{26B68EED-DC8D-4EB7-89D2-D8D7784BDF8E}" type="presParOf" srcId="{BBEFDF5D-3FED-40F7-8B92-5EB76EE270C9}" destId="{D33F11AF-E194-4B80-9339-A1CC771C7B3F}" srcOrd="2" destOrd="0" presId="urn:microsoft.com/office/officeart/2005/8/layout/hierarchy3"/>
    <dgm:cxn modelId="{9EF84DF6-F0AB-43DC-A333-1914F674B000}" type="presParOf" srcId="{D33F11AF-E194-4B80-9339-A1CC771C7B3F}" destId="{7B4B36C1-B7C3-4C4E-B955-8B51A0F84FDF}" srcOrd="0" destOrd="0" presId="urn:microsoft.com/office/officeart/2005/8/layout/hierarchy3"/>
    <dgm:cxn modelId="{8D24E41C-9721-4C9F-BFF6-7C4EAFA823BB}" type="presParOf" srcId="{7B4B36C1-B7C3-4C4E-B955-8B51A0F84FDF}" destId="{87CB1484-AA3B-4092-8DDA-9329ECB3B5E8}" srcOrd="0" destOrd="0" presId="urn:microsoft.com/office/officeart/2005/8/layout/hierarchy3"/>
    <dgm:cxn modelId="{BE0249A2-AA07-4950-B64A-2D7EDAACF9AA}" type="presParOf" srcId="{7B4B36C1-B7C3-4C4E-B955-8B51A0F84FDF}" destId="{984936A5-0627-4AB3-B80C-FC80CFD62BF0}" srcOrd="1" destOrd="0" presId="urn:microsoft.com/office/officeart/2005/8/layout/hierarchy3"/>
    <dgm:cxn modelId="{0DE24DE7-CA67-4DA1-94D4-FAE0C6B41F1F}" type="presParOf" srcId="{D33F11AF-E194-4B80-9339-A1CC771C7B3F}" destId="{079DF95D-BFDD-453D-83FA-4F4544419DAE}" srcOrd="1" destOrd="0" presId="urn:microsoft.com/office/officeart/2005/8/layout/hierarchy3"/>
    <dgm:cxn modelId="{E7F47C25-09C1-4595-968B-A2073C536010}" type="presParOf" srcId="{079DF95D-BFDD-453D-83FA-4F4544419DAE}" destId="{553F7AD0-FB30-4C52-9705-8868341EE2C3}" srcOrd="0" destOrd="0" presId="urn:microsoft.com/office/officeart/2005/8/layout/hierarchy3"/>
    <dgm:cxn modelId="{9C19317B-6FF8-412C-B05B-CB390BEF7011}" type="presParOf" srcId="{079DF95D-BFDD-453D-83FA-4F4544419DAE}" destId="{7F661F21-B41D-4EC7-835D-5F086A0B61E4}" srcOrd="1" destOrd="0" presId="urn:microsoft.com/office/officeart/2005/8/layout/hierarchy3"/>
    <dgm:cxn modelId="{E72FED42-2175-4746-A0DA-0C859E8F74C1}" type="presParOf" srcId="{079DF95D-BFDD-453D-83FA-4F4544419DAE}" destId="{FE406EEB-AF5A-48A0-A97B-8F2CA5419D4C}" srcOrd="2" destOrd="0" presId="urn:microsoft.com/office/officeart/2005/8/layout/hierarchy3"/>
    <dgm:cxn modelId="{B96E9860-91CC-4C91-9407-ABFC2D7073E7}" type="presParOf" srcId="{079DF95D-BFDD-453D-83FA-4F4544419DAE}" destId="{D940869D-5A2E-4FF8-A405-012B71FB8848}" srcOrd="3" destOrd="0" presId="urn:microsoft.com/office/officeart/2005/8/layout/hierarchy3"/>
    <dgm:cxn modelId="{8572450F-E3F3-4258-BC90-F87FA2584151}" type="presParOf" srcId="{079DF95D-BFDD-453D-83FA-4F4544419DAE}" destId="{16ED70FE-E25B-4D5C-8970-6FEF5991ACE7}" srcOrd="4" destOrd="0" presId="urn:microsoft.com/office/officeart/2005/8/layout/hierarchy3"/>
    <dgm:cxn modelId="{513244A4-EE2E-447A-B2FD-3B6684FF1229}" type="presParOf" srcId="{079DF95D-BFDD-453D-83FA-4F4544419DAE}" destId="{B57AD1EF-B590-4CA5-81CD-DD1507B5F0EF}" srcOrd="5" destOrd="0" presId="urn:microsoft.com/office/officeart/2005/8/layout/hierarchy3"/>
    <dgm:cxn modelId="{B34E8AEC-F800-4C53-A116-424B70E4FBAA}" type="presParOf" srcId="{BBEFDF5D-3FED-40F7-8B92-5EB76EE270C9}" destId="{D617482F-9514-429C-B6FA-094E1DD891FD}" srcOrd="3" destOrd="0" presId="urn:microsoft.com/office/officeart/2005/8/layout/hierarchy3"/>
    <dgm:cxn modelId="{B4399BFB-1B54-43C4-8F8C-3ADFCFAE9576}" type="presParOf" srcId="{D617482F-9514-429C-B6FA-094E1DD891FD}" destId="{18653632-5D10-4B15-B57F-D44D40AD1A28}" srcOrd="0" destOrd="0" presId="urn:microsoft.com/office/officeart/2005/8/layout/hierarchy3"/>
    <dgm:cxn modelId="{C3FA3758-5097-4BF0-89D8-087E6CF17843}" type="presParOf" srcId="{18653632-5D10-4B15-B57F-D44D40AD1A28}" destId="{343AF4C5-0316-4279-806A-1962E2C2B7BC}" srcOrd="0" destOrd="0" presId="urn:microsoft.com/office/officeart/2005/8/layout/hierarchy3"/>
    <dgm:cxn modelId="{3F6EA840-79B6-4493-BD8B-C2C7647E1D37}" type="presParOf" srcId="{18653632-5D10-4B15-B57F-D44D40AD1A28}" destId="{A35E2A8B-4E52-408A-8794-FBA0129808D5}" srcOrd="1" destOrd="0" presId="urn:microsoft.com/office/officeart/2005/8/layout/hierarchy3"/>
    <dgm:cxn modelId="{56D9D9E2-5A06-4444-9A78-AD26EF9AE0D5}" type="presParOf" srcId="{D617482F-9514-429C-B6FA-094E1DD891FD}" destId="{ED3A7C17-0117-43D3-BADC-B53E4BACB528}" srcOrd="1" destOrd="0" presId="urn:microsoft.com/office/officeart/2005/8/layout/hierarchy3"/>
    <dgm:cxn modelId="{69ADF258-98B5-40B1-82F3-DA755DF17B71}" type="presParOf" srcId="{ED3A7C17-0117-43D3-BADC-B53E4BACB528}" destId="{AA45FC6F-9081-4F89-B609-47CACE8A56DE}" srcOrd="0" destOrd="0" presId="urn:microsoft.com/office/officeart/2005/8/layout/hierarchy3"/>
    <dgm:cxn modelId="{4E411322-A5A2-4E30-B3A0-0A45B58F1FD1}" type="presParOf" srcId="{ED3A7C17-0117-43D3-BADC-B53E4BACB528}" destId="{5E8A6798-80D9-4F36-83F4-E8B3B3CB036F}" srcOrd="1" destOrd="0" presId="urn:microsoft.com/office/officeart/2005/8/layout/hierarchy3"/>
    <dgm:cxn modelId="{25E9647D-BEE6-47C2-A093-F2D90A4E7630}" type="presParOf" srcId="{ED3A7C17-0117-43D3-BADC-B53E4BACB528}" destId="{224C122C-D694-4175-A07E-E576415C2428}" srcOrd="2" destOrd="0" presId="urn:microsoft.com/office/officeart/2005/8/layout/hierarchy3"/>
    <dgm:cxn modelId="{7A12A4A6-68CA-401C-B2A0-09A627CCFE76}" type="presParOf" srcId="{ED3A7C17-0117-43D3-BADC-B53E4BACB528}" destId="{C9E8BA21-6D99-4A6D-85F6-20C6EEA585EA}" srcOrd="3" destOrd="0" presId="urn:microsoft.com/office/officeart/2005/8/layout/hierarchy3"/>
    <dgm:cxn modelId="{D5CDDC48-00A8-4641-8999-1F70965BABA4}" type="presParOf" srcId="{ED3A7C17-0117-43D3-BADC-B53E4BACB528}" destId="{51F36058-C593-4B6E-A842-CAF54D59C528}" srcOrd="4" destOrd="0" presId="urn:microsoft.com/office/officeart/2005/8/layout/hierarchy3"/>
    <dgm:cxn modelId="{F7B5ADC8-0E63-4F06-BE36-D30CCB255CD2}" type="presParOf" srcId="{ED3A7C17-0117-43D3-BADC-B53E4BACB528}" destId="{A7524024-5DFC-4C6B-AB7C-2D94329C94E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9BAA76-41CB-4173-AA71-9384E5BBCC36}"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4D04449-AF71-4C38-8408-8A2D7C6B72C8}">
      <dgm:prSet phldrT="[Text]" custT="1"/>
      <dgm:spPr>
        <a:xfrm>
          <a:off x="1212466" y="1746002"/>
          <a:ext cx="1633658" cy="1431997"/>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Pre Migration</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01AF2614-95E8-4F3D-A5AE-13E92FDB1787}" type="parTrans" cxnId="{96982C67-A93B-4BDE-8A92-E6EDA58071CE}">
      <dgm:prSet/>
      <dgm:spPr/>
      <dgm:t>
        <a:bodyPr/>
        <a:lstStyle/>
        <a:p>
          <a:endParaRPr lang="en-US" sz="1400">
            <a:latin typeface="Calibri" panose="020F0502020204030204" pitchFamily="34" charset="0"/>
          </a:endParaRPr>
        </a:p>
      </dgm:t>
    </dgm:pt>
    <dgm:pt modelId="{1A0E077D-318F-4112-8D75-32AB59528B02}" type="sibTrans" cxnId="{96982C67-A93B-4BDE-8A92-E6EDA58071CE}">
      <dgm:prSet/>
      <dgm:spPr/>
      <dgm:t>
        <a:bodyPr/>
        <a:lstStyle/>
        <a:p>
          <a:endParaRPr lang="en-US" sz="1400">
            <a:latin typeface="Calibri" panose="020F0502020204030204" pitchFamily="34" charset="0"/>
          </a:endParaRPr>
        </a:p>
      </dgm:t>
    </dgm:pt>
    <dgm:pt modelId="{E1B7F646-7DD3-4178-B3EF-C33E5461C542}">
      <dgm:prSet phldrT="[Text]" custT="1"/>
      <dgm:spPr>
        <a:xfrm>
          <a:off x="5315303" y="1680229"/>
          <a:ext cx="1849301" cy="1394522"/>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IOT Test Center Build</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D2D1F2BB-7933-4D42-B6C0-A87B35963D16}" type="parTrans" cxnId="{557328A2-E9F8-4A6C-9CAB-07A4BA94C872}">
      <dgm:prSet/>
      <dgm:spPr/>
      <dgm:t>
        <a:bodyPr/>
        <a:lstStyle/>
        <a:p>
          <a:endParaRPr lang="en-US" sz="1400">
            <a:latin typeface="Calibri" panose="020F0502020204030204" pitchFamily="34" charset="0"/>
          </a:endParaRPr>
        </a:p>
      </dgm:t>
    </dgm:pt>
    <dgm:pt modelId="{79083BCC-F981-4DEA-A220-1CF5D5101565}" type="sibTrans" cxnId="{557328A2-E9F8-4A6C-9CAB-07A4BA94C872}">
      <dgm:prSet/>
      <dgm:spPr/>
      <dgm:t>
        <a:bodyPr/>
        <a:lstStyle/>
        <a:p>
          <a:endParaRPr lang="en-US" sz="1400">
            <a:latin typeface="Calibri" panose="020F0502020204030204" pitchFamily="34" charset="0"/>
          </a:endParaRPr>
        </a:p>
      </dgm:t>
    </dgm:pt>
    <dgm:pt modelId="{8367BE1A-28DB-40C5-B54F-BD65D1600B1B}">
      <dgm:prSet phldrT="[Text]" custT="1"/>
      <dgm:spPr>
        <a:xfrm>
          <a:off x="9851305" y="1648723"/>
          <a:ext cx="1623268" cy="1069014"/>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Steady State</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1D221817-7D84-4C95-8CCE-3FF90451FE50}" type="parTrans" cxnId="{9E117176-D231-41B1-81DA-DE4DD83BC95B}">
      <dgm:prSet/>
      <dgm:spPr/>
      <dgm:t>
        <a:bodyPr/>
        <a:lstStyle/>
        <a:p>
          <a:endParaRPr lang="en-US"/>
        </a:p>
      </dgm:t>
    </dgm:pt>
    <dgm:pt modelId="{EB98DCE8-66B8-40AA-8EBC-A7B79092C7E6}" type="sibTrans" cxnId="{9E117176-D231-41B1-81DA-DE4DD83BC95B}">
      <dgm:prSet/>
      <dgm:spPr/>
      <dgm:t>
        <a:bodyPr/>
        <a:lstStyle/>
        <a:p>
          <a:endParaRPr lang="en-US"/>
        </a:p>
      </dgm:t>
    </dgm:pt>
    <dgm:pt modelId="{4C7AA349-0DF2-478E-9FF1-9BD0766BFE92}" type="pres">
      <dgm:prSet presAssocID="{7C9BAA76-41CB-4173-AA71-9384E5BBCC36}" presName="rootnode" presStyleCnt="0">
        <dgm:presLayoutVars>
          <dgm:chMax/>
          <dgm:chPref/>
          <dgm:dir/>
          <dgm:animLvl val="lvl"/>
        </dgm:presLayoutVars>
      </dgm:prSet>
      <dgm:spPr/>
      <dgm:t>
        <a:bodyPr/>
        <a:lstStyle/>
        <a:p>
          <a:endParaRPr lang="en-US"/>
        </a:p>
      </dgm:t>
    </dgm:pt>
    <dgm:pt modelId="{1A418C03-A589-45D2-AF4D-17135F178D16}" type="pres">
      <dgm:prSet presAssocID="{E4D04449-AF71-4C38-8408-8A2D7C6B72C8}" presName="composite" presStyleCnt="0"/>
      <dgm:spPr/>
      <dgm:t>
        <a:bodyPr/>
        <a:lstStyle/>
        <a:p>
          <a:endParaRPr lang="en-US"/>
        </a:p>
      </dgm:t>
    </dgm:pt>
    <dgm:pt modelId="{E2790580-1704-49C7-A4CD-4C3E3EB400BD}" type="pres">
      <dgm:prSet presAssocID="{E4D04449-AF71-4C38-8408-8A2D7C6B72C8}" presName="LShape" presStyleLbl="alignNode1" presStyleIdx="0" presStyleCnt="5" custLinFactNeighborX="-28920" custLinFactNeighborY="-18794"/>
      <dgm:spPr>
        <a:xfrm rot="5400000">
          <a:off x="1358101" y="1102408"/>
          <a:ext cx="1087475" cy="1809535"/>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gm:spPr>
      <dgm:t>
        <a:bodyPr/>
        <a:lstStyle/>
        <a:p>
          <a:endParaRPr lang="en-US"/>
        </a:p>
      </dgm:t>
    </dgm:pt>
    <dgm:pt modelId="{F241868E-49E4-4D18-8199-F460199D5BCA}" type="pres">
      <dgm:prSet presAssocID="{E4D04449-AF71-4C38-8408-8A2D7C6B72C8}" presName="ParentText" presStyleLbl="revTx" presStyleIdx="0" presStyleCnt="3" custScaleX="68817" custScaleY="20428" custLinFactNeighborX="-21131" custLinFactNeighborY="-50508">
        <dgm:presLayoutVars>
          <dgm:chMax val="0"/>
          <dgm:chPref val="0"/>
          <dgm:bulletEnabled val="1"/>
        </dgm:presLayoutVars>
      </dgm:prSet>
      <dgm:spPr/>
      <dgm:t>
        <a:bodyPr/>
        <a:lstStyle/>
        <a:p>
          <a:endParaRPr lang="en-US"/>
        </a:p>
      </dgm:t>
    </dgm:pt>
    <dgm:pt modelId="{BB641F3D-27CC-4F7D-8B3B-97BC4D274410}" type="pres">
      <dgm:prSet presAssocID="{E4D04449-AF71-4C38-8408-8A2D7C6B72C8}" presName="Triangle" presStyleLbl="alignNode1" presStyleIdx="1" presStyleCnt="5" custLinFactY="-29908" custLinFactNeighborY="-100000"/>
      <dgm:spPr>
        <a:xfrm>
          <a:off x="2501996" y="969194"/>
          <a:ext cx="308237" cy="308237"/>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gm:spPr>
      <dgm:t>
        <a:bodyPr/>
        <a:lstStyle/>
        <a:p>
          <a:endParaRPr lang="en-US"/>
        </a:p>
      </dgm:t>
    </dgm:pt>
    <dgm:pt modelId="{C462ACED-384C-47F2-AF10-CEDBEC8068A8}" type="pres">
      <dgm:prSet presAssocID="{1A0E077D-318F-4112-8D75-32AB59528B02}" presName="sibTrans" presStyleCnt="0"/>
      <dgm:spPr/>
      <dgm:t>
        <a:bodyPr/>
        <a:lstStyle/>
        <a:p>
          <a:endParaRPr lang="en-US"/>
        </a:p>
      </dgm:t>
    </dgm:pt>
    <dgm:pt modelId="{E9A4B770-1215-4C41-BEF5-45349351BA72}" type="pres">
      <dgm:prSet presAssocID="{1A0E077D-318F-4112-8D75-32AB59528B02}" presName="space" presStyleCnt="0"/>
      <dgm:spPr/>
      <dgm:t>
        <a:bodyPr/>
        <a:lstStyle/>
        <a:p>
          <a:endParaRPr lang="en-US"/>
        </a:p>
      </dgm:t>
    </dgm:pt>
    <dgm:pt modelId="{E71F9853-A356-465F-95F4-C52B64F8F6EC}" type="pres">
      <dgm:prSet presAssocID="{E1B7F646-7DD3-4178-B3EF-C33E5461C542}" presName="composite" presStyleCnt="0"/>
      <dgm:spPr/>
      <dgm:t>
        <a:bodyPr/>
        <a:lstStyle/>
        <a:p>
          <a:endParaRPr lang="en-US"/>
        </a:p>
      </dgm:t>
    </dgm:pt>
    <dgm:pt modelId="{49261B95-5C45-48B1-8114-B10E7EC3AC98}" type="pres">
      <dgm:prSet presAssocID="{E1B7F646-7DD3-4178-B3EF-C33E5461C542}" presName="LShape" presStyleLbl="alignNode1" presStyleIdx="2" presStyleCnt="5" custScaleX="125969" custScaleY="100314" custLinFactNeighborX="-13271" custLinFactNeighborY="32498"/>
      <dgm:spPr>
        <a:xfrm rot="5400000">
          <a:off x="5430381" y="1158064"/>
          <a:ext cx="1087475" cy="1681293"/>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gm:spPr>
      <dgm:t>
        <a:bodyPr/>
        <a:lstStyle/>
        <a:p>
          <a:endParaRPr lang="en-US"/>
        </a:p>
      </dgm:t>
    </dgm:pt>
    <dgm:pt modelId="{4DF36613-C756-4DFD-96A5-04445270048D}" type="pres">
      <dgm:prSet presAssocID="{E1B7F646-7DD3-4178-B3EF-C33E5461C542}" presName="ParentText" presStyleLbl="revTx" presStyleIdx="1" presStyleCnt="3" custScaleX="113200" custScaleY="97383" custLinFactNeighborX="19027" custLinFactNeighborY="34227">
        <dgm:presLayoutVars>
          <dgm:chMax val="0"/>
          <dgm:chPref val="0"/>
          <dgm:bulletEnabled val="1"/>
        </dgm:presLayoutVars>
      </dgm:prSet>
      <dgm:spPr/>
      <dgm:t>
        <a:bodyPr/>
        <a:lstStyle/>
        <a:p>
          <a:endParaRPr lang="en-US"/>
        </a:p>
      </dgm:t>
    </dgm:pt>
    <dgm:pt modelId="{F7160A23-7A23-4299-AF7A-EB909D994E82}" type="pres">
      <dgm:prSet presAssocID="{E1B7F646-7DD3-4178-B3EF-C33E5461C542}" presName="Triangle" presStyleLbl="alignNode1" presStyleIdx="3" presStyleCnt="5" custLinFactY="57921" custLinFactNeighborX="17927" custLinFactNeighborY="100000"/>
      <dgm:spPr>
        <a:xfrm>
          <a:off x="6492967" y="984252"/>
          <a:ext cx="308237" cy="308237"/>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gm:spPr>
      <dgm:t>
        <a:bodyPr/>
        <a:lstStyle/>
        <a:p>
          <a:endParaRPr lang="en-US"/>
        </a:p>
      </dgm:t>
    </dgm:pt>
    <dgm:pt modelId="{73E3352A-5DF7-4E39-804E-008BB9B09DC5}" type="pres">
      <dgm:prSet presAssocID="{79083BCC-F981-4DEA-A220-1CF5D5101565}" presName="sibTrans" presStyleCnt="0"/>
      <dgm:spPr/>
      <dgm:t>
        <a:bodyPr/>
        <a:lstStyle/>
        <a:p>
          <a:endParaRPr lang="en-US"/>
        </a:p>
      </dgm:t>
    </dgm:pt>
    <dgm:pt modelId="{BD3510FF-832A-44D8-BB96-811917DAF229}" type="pres">
      <dgm:prSet presAssocID="{79083BCC-F981-4DEA-A220-1CF5D5101565}" presName="space" presStyleCnt="0"/>
      <dgm:spPr/>
      <dgm:t>
        <a:bodyPr/>
        <a:lstStyle/>
        <a:p>
          <a:endParaRPr lang="en-US"/>
        </a:p>
      </dgm:t>
    </dgm:pt>
    <dgm:pt modelId="{E5190F39-2951-45F7-87EC-29754F879373}" type="pres">
      <dgm:prSet presAssocID="{8367BE1A-28DB-40C5-B54F-BD65D1600B1B}" presName="composite" presStyleCnt="0"/>
      <dgm:spPr/>
    </dgm:pt>
    <dgm:pt modelId="{DA316544-08B0-427C-B2FA-448EC930FDE1}" type="pres">
      <dgm:prSet presAssocID="{8367BE1A-28DB-40C5-B54F-BD65D1600B1B}" presName="LShape" presStyleLbl="alignNode1" presStyleIdx="4" presStyleCnt="5" custLinFactNeighborX="21691" custLinFactNeighborY="59240"/>
      <dgm:spPr>
        <a:xfrm rot="5400000">
          <a:off x="9947770" y="1095471"/>
          <a:ext cx="1087475" cy="1809535"/>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gm:spPr>
      <dgm:t>
        <a:bodyPr/>
        <a:lstStyle/>
        <a:p>
          <a:endParaRPr lang="en-US"/>
        </a:p>
      </dgm:t>
    </dgm:pt>
    <dgm:pt modelId="{B1C2DFBF-BB62-46E5-B6A5-B5BA6A08E1DE}" type="pres">
      <dgm:prSet presAssocID="{8367BE1A-28DB-40C5-B54F-BD65D1600B1B}" presName="ParentText" presStyleLbl="revTx" presStyleIdx="2" presStyleCnt="3" custScaleX="99364" custScaleY="74652" custLinFactNeighborX="41004" custLinFactNeighborY="77105">
        <dgm:presLayoutVars>
          <dgm:chMax val="0"/>
          <dgm:chPref val="0"/>
          <dgm:bulletEnabled val="1"/>
        </dgm:presLayoutVars>
      </dgm:prSet>
      <dgm:spPr/>
      <dgm:t>
        <a:bodyPr/>
        <a:lstStyle/>
        <a:p>
          <a:endParaRPr lang="en-US"/>
        </a:p>
      </dgm:t>
    </dgm:pt>
  </dgm:ptLst>
  <dgm:cxnLst>
    <dgm:cxn modelId="{AC809632-E5BC-477B-9243-907EFACE342C}" type="presOf" srcId="{E4D04449-AF71-4C38-8408-8A2D7C6B72C8}" destId="{F241868E-49E4-4D18-8199-F460199D5BCA}" srcOrd="0" destOrd="0" presId="urn:microsoft.com/office/officeart/2009/3/layout/StepUpProcess"/>
    <dgm:cxn modelId="{D9D01DA7-212C-4831-B716-2B7FBBB1651B}" type="presOf" srcId="{8367BE1A-28DB-40C5-B54F-BD65D1600B1B}" destId="{B1C2DFBF-BB62-46E5-B6A5-B5BA6A08E1DE}" srcOrd="0" destOrd="0" presId="urn:microsoft.com/office/officeart/2009/3/layout/StepUpProcess"/>
    <dgm:cxn modelId="{96982C67-A93B-4BDE-8A92-E6EDA58071CE}" srcId="{7C9BAA76-41CB-4173-AA71-9384E5BBCC36}" destId="{E4D04449-AF71-4C38-8408-8A2D7C6B72C8}" srcOrd="0" destOrd="0" parTransId="{01AF2614-95E8-4F3D-A5AE-13E92FDB1787}" sibTransId="{1A0E077D-318F-4112-8D75-32AB59528B02}"/>
    <dgm:cxn modelId="{74399E2F-DEA5-4816-82B2-7BD8C8037CB0}" type="presOf" srcId="{E1B7F646-7DD3-4178-B3EF-C33E5461C542}" destId="{4DF36613-C756-4DFD-96A5-04445270048D}" srcOrd="0" destOrd="0" presId="urn:microsoft.com/office/officeart/2009/3/layout/StepUpProcess"/>
    <dgm:cxn modelId="{339AEEE2-0420-47FC-AB99-F45D83F1994D}" type="presOf" srcId="{7C9BAA76-41CB-4173-AA71-9384E5BBCC36}" destId="{4C7AA349-0DF2-478E-9FF1-9BD0766BFE92}" srcOrd="0" destOrd="0" presId="urn:microsoft.com/office/officeart/2009/3/layout/StepUpProcess"/>
    <dgm:cxn modelId="{9E117176-D231-41B1-81DA-DE4DD83BC95B}" srcId="{7C9BAA76-41CB-4173-AA71-9384E5BBCC36}" destId="{8367BE1A-28DB-40C5-B54F-BD65D1600B1B}" srcOrd="2" destOrd="0" parTransId="{1D221817-7D84-4C95-8CCE-3FF90451FE50}" sibTransId="{EB98DCE8-66B8-40AA-8EBC-A7B79092C7E6}"/>
    <dgm:cxn modelId="{557328A2-E9F8-4A6C-9CAB-07A4BA94C872}" srcId="{7C9BAA76-41CB-4173-AA71-9384E5BBCC36}" destId="{E1B7F646-7DD3-4178-B3EF-C33E5461C542}" srcOrd="1" destOrd="0" parTransId="{D2D1F2BB-7933-4D42-B6C0-A87B35963D16}" sibTransId="{79083BCC-F981-4DEA-A220-1CF5D5101565}"/>
    <dgm:cxn modelId="{E8708D0E-9237-4D49-AAB2-A930491A99C8}" type="presParOf" srcId="{4C7AA349-0DF2-478E-9FF1-9BD0766BFE92}" destId="{1A418C03-A589-45D2-AF4D-17135F178D16}" srcOrd="0" destOrd="0" presId="urn:microsoft.com/office/officeart/2009/3/layout/StepUpProcess"/>
    <dgm:cxn modelId="{2F7ACB91-F1AD-4DE3-87D8-6E5112B579A3}" type="presParOf" srcId="{1A418C03-A589-45D2-AF4D-17135F178D16}" destId="{E2790580-1704-49C7-A4CD-4C3E3EB400BD}" srcOrd="0" destOrd="0" presId="urn:microsoft.com/office/officeart/2009/3/layout/StepUpProcess"/>
    <dgm:cxn modelId="{D43F1987-DE09-44E1-AF67-4A50FC8937E9}" type="presParOf" srcId="{1A418C03-A589-45D2-AF4D-17135F178D16}" destId="{F241868E-49E4-4D18-8199-F460199D5BCA}" srcOrd="1" destOrd="0" presId="urn:microsoft.com/office/officeart/2009/3/layout/StepUpProcess"/>
    <dgm:cxn modelId="{9D8DF263-B902-42AA-9C37-AA86DB13472E}" type="presParOf" srcId="{1A418C03-A589-45D2-AF4D-17135F178D16}" destId="{BB641F3D-27CC-4F7D-8B3B-97BC4D274410}" srcOrd="2" destOrd="0" presId="urn:microsoft.com/office/officeart/2009/3/layout/StepUpProcess"/>
    <dgm:cxn modelId="{B6880975-958C-43C3-A741-D2555A8FC0C5}" type="presParOf" srcId="{4C7AA349-0DF2-478E-9FF1-9BD0766BFE92}" destId="{C462ACED-384C-47F2-AF10-CEDBEC8068A8}" srcOrd="1" destOrd="0" presId="urn:microsoft.com/office/officeart/2009/3/layout/StepUpProcess"/>
    <dgm:cxn modelId="{9E208997-FE7D-41CC-BA17-C8F6CC66EAE1}" type="presParOf" srcId="{C462ACED-384C-47F2-AF10-CEDBEC8068A8}" destId="{E9A4B770-1215-4C41-BEF5-45349351BA72}" srcOrd="0" destOrd="0" presId="urn:microsoft.com/office/officeart/2009/3/layout/StepUpProcess"/>
    <dgm:cxn modelId="{C94CCEF1-3347-4E6F-8803-0821234FF470}" type="presParOf" srcId="{4C7AA349-0DF2-478E-9FF1-9BD0766BFE92}" destId="{E71F9853-A356-465F-95F4-C52B64F8F6EC}" srcOrd="2" destOrd="0" presId="urn:microsoft.com/office/officeart/2009/3/layout/StepUpProcess"/>
    <dgm:cxn modelId="{6B29CC8E-547A-4558-8689-BA7B99A5FBF5}" type="presParOf" srcId="{E71F9853-A356-465F-95F4-C52B64F8F6EC}" destId="{49261B95-5C45-48B1-8114-B10E7EC3AC98}" srcOrd="0" destOrd="0" presId="urn:microsoft.com/office/officeart/2009/3/layout/StepUpProcess"/>
    <dgm:cxn modelId="{0A5941B7-CB35-40EF-BC70-01AA375C6E6C}" type="presParOf" srcId="{E71F9853-A356-465F-95F4-C52B64F8F6EC}" destId="{4DF36613-C756-4DFD-96A5-04445270048D}" srcOrd="1" destOrd="0" presId="urn:microsoft.com/office/officeart/2009/3/layout/StepUpProcess"/>
    <dgm:cxn modelId="{69224122-0F72-462D-8DD7-31474BE995D7}" type="presParOf" srcId="{E71F9853-A356-465F-95F4-C52B64F8F6EC}" destId="{F7160A23-7A23-4299-AF7A-EB909D994E82}" srcOrd="2" destOrd="0" presId="urn:microsoft.com/office/officeart/2009/3/layout/StepUpProcess"/>
    <dgm:cxn modelId="{9FFF8B61-3CB2-4107-9B45-82356940CA4F}" type="presParOf" srcId="{4C7AA349-0DF2-478E-9FF1-9BD0766BFE92}" destId="{73E3352A-5DF7-4E39-804E-008BB9B09DC5}" srcOrd="3" destOrd="0" presId="urn:microsoft.com/office/officeart/2009/3/layout/StepUpProcess"/>
    <dgm:cxn modelId="{7F1C3484-63A6-4B25-8061-EFF73CFA1576}" type="presParOf" srcId="{73E3352A-5DF7-4E39-804E-008BB9B09DC5}" destId="{BD3510FF-832A-44D8-BB96-811917DAF229}" srcOrd="0" destOrd="0" presId="urn:microsoft.com/office/officeart/2009/3/layout/StepUpProcess"/>
    <dgm:cxn modelId="{02513E2D-18DD-4176-8A92-B5EB37E41BAC}" type="presParOf" srcId="{4C7AA349-0DF2-478E-9FF1-9BD0766BFE92}" destId="{E5190F39-2951-45F7-87EC-29754F879373}" srcOrd="4" destOrd="0" presId="urn:microsoft.com/office/officeart/2009/3/layout/StepUpProcess"/>
    <dgm:cxn modelId="{8EF4FFDB-A208-416B-AFF5-CBF8699695F3}" type="presParOf" srcId="{E5190F39-2951-45F7-87EC-29754F879373}" destId="{DA316544-08B0-427C-B2FA-448EC930FDE1}" srcOrd="0" destOrd="0" presId="urn:microsoft.com/office/officeart/2009/3/layout/StepUpProcess"/>
    <dgm:cxn modelId="{B6D9CAEF-D115-4951-99C3-A1F6910CDAC3}" type="presParOf" srcId="{E5190F39-2951-45F7-87EC-29754F879373}" destId="{B1C2DFBF-BB62-46E5-B6A5-B5BA6A08E1DE}" srcOrd="1" destOrd="0" presId="urn:microsoft.com/office/officeart/2009/3/layout/StepUpProcess"/>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9BAA76-41CB-4173-AA71-9384E5BBCC36}"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4D04449-AF71-4C38-8408-8A2D7C6B72C8}">
      <dgm:prSet phldrT="[Text]" custT="1"/>
      <dgm:spPr>
        <a:xfrm>
          <a:off x="1212466" y="1746002"/>
          <a:ext cx="1633658" cy="1431997"/>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Pre Migration</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01AF2614-95E8-4F3D-A5AE-13E92FDB1787}" type="parTrans" cxnId="{96982C67-A93B-4BDE-8A92-E6EDA58071CE}">
      <dgm:prSet/>
      <dgm:spPr/>
      <dgm:t>
        <a:bodyPr/>
        <a:lstStyle/>
        <a:p>
          <a:endParaRPr lang="en-US" sz="1400">
            <a:latin typeface="Calibri" panose="020F0502020204030204" pitchFamily="34" charset="0"/>
          </a:endParaRPr>
        </a:p>
      </dgm:t>
    </dgm:pt>
    <dgm:pt modelId="{1A0E077D-318F-4112-8D75-32AB59528B02}" type="sibTrans" cxnId="{96982C67-A93B-4BDE-8A92-E6EDA58071CE}">
      <dgm:prSet/>
      <dgm:spPr/>
      <dgm:t>
        <a:bodyPr/>
        <a:lstStyle/>
        <a:p>
          <a:endParaRPr lang="en-US" sz="1400">
            <a:latin typeface="Calibri" panose="020F0502020204030204" pitchFamily="34" charset="0"/>
          </a:endParaRPr>
        </a:p>
      </dgm:t>
    </dgm:pt>
    <dgm:pt modelId="{E1B7F646-7DD3-4178-B3EF-C33E5461C542}">
      <dgm:prSet phldrT="[Text]" custT="1"/>
      <dgm:spPr>
        <a:xfrm>
          <a:off x="5315303" y="1680229"/>
          <a:ext cx="1849301" cy="1394522"/>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D2D1F2BB-7933-4D42-B6C0-A87B35963D16}" type="parTrans" cxnId="{557328A2-E9F8-4A6C-9CAB-07A4BA94C872}">
      <dgm:prSet/>
      <dgm:spPr/>
      <dgm:t>
        <a:bodyPr/>
        <a:lstStyle/>
        <a:p>
          <a:endParaRPr lang="en-US" sz="1400">
            <a:latin typeface="Calibri" panose="020F0502020204030204" pitchFamily="34" charset="0"/>
          </a:endParaRPr>
        </a:p>
      </dgm:t>
    </dgm:pt>
    <dgm:pt modelId="{79083BCC-F981-4DEA-A220-1CF5D5101565}" type="sibTrans" cxnId="{557328A2-E9F8-4A6C-9CAB-07A4BA94C872}">
      <dgm:prSet/>
      <dgm:spPr/>
      <dgm:t>
        <a:bodyPr/>
        <a:lstStyle/>
        <a:p>
          <a:endParaRPr lang="en-US" sz="1400">
            <a:latin typeface="Calibri" panose="020F0502020204030204" pitchFamily="34" charset="0"/>
          </a:endParaRPr>
        </a:p>
      </dgm:t>
    </dgm:pt>
    <dgm:pt modelId="{8367BE1A-28DB-40C5-B54F-BD65D1600B1B}">
      <dgm:prSet phldrT="[Text]" custT="1"/>
      <dgm:spPr>
        <a:xfrm>
          <a:off x="9851305" y="1648723"/>
          <a:ext cx="1623268" cy="1069014"/>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Steady State</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1D221817-7D84-4C95-8CCE-3FF90451FE50}" type="parTrans" cxnId="{9E117176-D231-41B1-81DA-DE4DD83BC95B}">
      <dgm:prSet/>
      <dgm:spPr/>
      <dgm:t>
        <a:bodyPr/>
        <a:lstStyle/>
        <a:p>
          <a:endParaRPr lang="en-US"/>
        </a:p>
      </dgm:t>
    </dgm:pt>
    <dgm:pt modelId="{EB98DCE8-66B8-40AA-8EBC-A7B79092C7E6}" type="sibTrans" cxnId="{9E117176-D231-41B1-81DA-DE4DD83BC95B}">
      <dgm:prSet/>
      <dgm:spPr/>
      <dgm:t>
        <a:bodyPr/>
        <a:lstStyle/>
        <a:p>
          <a:endParaRPr lang="en-US"/>
        </a:p>
      </dgm:t>
    </dgm:pt>
    <dgm:pt modelId="{4C7AA349-0DF2-478E-9FF1-9BD0766BFE92}" type="pres">
      <dgm:prSet presAssocID="{7C9BAA76-41CB-4173-AA71-9384E5BBCC36}" presName="rootnode" presStyleCnt="0">
        <dgm:presLayoutVars>
          <dgm:chMax/>
          <dgm:chPref/>
          <dgm:dir/>
          <dgm:animLvl val="lvl"/>
        </dgm:presLayoutVars>
      </dgm:prSet>
      <dgm:spPr/>
      <dgm:t>
        <a:bodyPr/>
        <a:lstStyle/>
        <a:p>
          <a:endParaRPr lang="en-US"/>
        </a:p>
      </dgm:t>
    </dgm:pt>
    <dgm:pt modelId="{1A418C03-A589-45D2-AF4D-17135F178D16}" type="pres">
      <dgm:prSet presAssocID="{E4D04449-AF71-4C38-8408-8A2D7C6B72C8}" presName="composite" presStyleCnt="0"/>
      <dgm:spPr/>
      <dgm:t>
        <a:bodyPr/>
        <a:lstStyle/>
        <a:p>
          <a:endParaRPr lang="en-US"/>
        </a:p>
      </dgm:t>
    </dgm:pt>
    <dgm:pt modelId="{E2790580-1704-49C7-A4CD-4C3E3EB400BD}" type="pres">
      <dgm:prSet presAssocID="{E4D04449-AF71-4C38-8408-8A2D7C6B72C8}" presName="LShape" presStyleLbl="alignNode1" presStyleIdx="0" presStyleCnt="5" custLinFactNeighborX="-28872" custLinFactNeighborY="7219"/>
      <dgm:spPr>
        <a:xfrm rot="5400000">
          <a:off x="1358101" y="1102408"/>
          <a:ext cx="1087475" cy="1809535"/>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gm:spPr>
      <dgm:t>
        <a:bodyPr/>
        <a:lstStyle/>
        <a:p>
          <a:endParaRPr lang="en-US"/>
        </a:p>
      </dgm:t>
    </dgm:pt>
    <dgm:pt modelId="{F241868E-49E4-4D18-8199-F460199D5BCA}" type="pres">
      <dgm:prSet presAssocID="{E4D04449-AF71-4C38-8408-8A2D7C6B72C8}" presName="ParentText" presStyleLbl="revTx" presStyleIdx="0" presStyleCnt="3" custScaleX="68817" custScaleY="20428" custLinFactNeighborX="-24632" custLinFactNeighborY="-31989">
        <dgm:presLayoutVars>
          <dgm:chMax val="0"/>
          <dgm:chPref val="0"/>
          <dgm:bulletEnabled val="1"/>
        </dgm:presLayoutVars>
      </dgm:prSet>
      <dgm:spPr/>
      <dgm:t>
        <a:bodyPr/>
        <a:lstStyle/>
        <a:p>
          <a:endParaRPr lang="en-US"/>
        </a:p>
      </dgm:t>
    </dgm:pt>
    <dgm:pt modelId="{BB641F3D-27CC-4F7D-8B3B-97BC4D274410}" type="pres">
      <dgm:prSet presAssocID="{E4D04449-AF71-4C38-8408-8A2D7C6B72C8}" presName="Triangle" presStyleLbl="alignNode1" presStyleIdx="1" presStyleCnt="5" custLinFactY="-29908" custLinFactNeighborY="-100000"/>
      <dgm:spPr>
        <a:xfrm>
          <a:off x="2501996" y="969194"/>
          <a:ext cx="308237" cy="308237"/>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gm:spPr>
      <dgm:t>
        <a:bodyPr/>
        <a:lstStyle/>
        <a:p>
          <a:endParaRPr lang="en-US"/>
        </a:p>
      </dgm:t>
    </dgm:pt>
    <dgm:pt modelId="{C462ACED-384C-47F2-AF10-CEDBEC8068A8}" type="pres">
      <dgm:prSet presAssocID="{1A0E077D-318F-4112-8D75-32AB59528B02}" presName="sibTrans" presStyleCnt="0"/>
      <dgm:spPr/>
      <dgm:t>
        <a:bodyPr/>
        <a:lstStyle/>
        <a:p>
          <a:endParaRPr lang="en-US"/>
        </a:p>
      </dgm:t>
    </dgm:pt>
    <dgm:pt modelId="{E9A4B770-1215-4C41-BEF5-45349351BA72}" type="pres">
      <dgm:prSet presAssocID="{1A0E077D-318F-4112-8D75-32AB59528B02}" presName="space" presStyleCnt="0"/>
      <dgm:spPr/>
      <dgm:t>
        <a:bodyPr/>
        <a:lstStyle/>
        <a:p>
          <a:endParaRPr lang="en-US"/>
        </a:p>
      </dgm:t>
    </dgm:pt>
    <dgm:pt modelId="{E71F9853-A356-465F-95F4-C52B64F8F6EC}" type="pres">
      <dgm:prSet presAssocID="{E1B7F646-7DD3-4178-B3EF-C33E5461C542}" presName="composite" presStyleCnt="0"/>
      <dgm:spPr/>
      <dgm:t>
        <a:bodyPr/>
        <a:lstStyle/>
        <a:p>
          <a:endParaRPr lang="en-US"/>
        </a:p>
      </dgm:t>
    </dgm:pt>
    <dgm:pt modelId="{49261B95-5C45-48B1-8114-B10E7EC3AC98}" type="pres">
      <dgm:prSet presAssocID="{E1B7F646-7DD3-4178-B3EF-C33E5461C542}" presName="LShape" presStyleLbl="alignNode1" presStyleIdx="2" presStyleCnt="5" custScaleX="125969" custScaleY="100314" custLinFactNeighborX="-19769" custLinFactNeighborY="14902"/>
      <dgm:spPr>
        <a:xfrm rot="5400000">
          <a:off x="5430381" y="1158064"/>
          <a:ext cx="1087475" cy="1681293"/>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gm:spPr>
      <dgm:t>
        <a:bodyPr/>
        <a:lstStyle/>
        <a:p>
          <a:endParaRPr lang="en-US"/>
        </a:p>
      </dgm:t>
    </dgm:pt>
    <dgm:pt modelId="{4DF36613-C756-4DFD-96A5-04445270048D}" type="pres">
      <dgm:prSet presAssocID="{E1B7F646-7DD3-4178-B3EF-C33E5461C542}" presName="ParentText" presStyleLbl="revTx" presStyleIdx="1" presStyleCnt="3" custScaleX="113200" custScaleY="37444" custLinFactNeighborX="-9622" custLinFactNeighborY="-16485">
        <dgm:presLayoutVars>
          <dgm:chMax val="0"/>
          <dgm:chPref val="0"/>
          <dgm:bulletEnabled val="1"/>
        </dgm:presLayoutVars>
      </dgm:prSet>
      <dgm:spPr/>
      <dgm:t>
        <a:bodyPr/>
        <a:lstStyle/>
        <a:p>
          <a:endParaRPr lang="en-US"/>
        </a:p>
      </dgm:t>
    </dgm:pt>
    <dgm:pt modelId="{F7160A23-7A23-4299-AF7A-EB909D994E82}" type="pres">
      <dgm:prSet presAssocID="{E1B7F646-7DD3-4178-B3EF-C33E5461C542}" presName="Triangle" presStyleLbl="alignNode1" presStyleIdx="3" presStyleCnt="5" custLinFactY="61631" custLinFactNeighborX="84102" custLinFactNeighborY="100000"/>
      <dgm:spPr>
        <a:xfrm>
          <a:off x="6492967" y="984252"/>
          <a:ext cx="308237" cy="308237"/>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gm:spPr>
      <dgm:t>
        <a:bodyPr/>
        <a:lstStyle/>
        <a:p>
          <a:endParaRPr lang="en-US"/>
        </a:p>
      </dgm:t>
    </dgm:pt>
    <dgm:pt modelId="{73E3352A-5DF7-4E39-804E-008BB9B09DC5}" type="pres">
      <dgm:prSet presAssocID="{79083BCC-F981-4DEA-A220-1CF5D5101565}" presName="sibTrans" presStyleCnt="0"/>
      <dgm:spPr/>
      <dgm:t>
        <a:bodyPr/>
        <a:lstStyle/>
        <a:p>
          <a:endParaRPr lang="en-US"/>
        </a:p>
      </dgm:t>
    </dgm:pt>
    <dgm:pt modelId="{BD3510FF-832A-44D8-BB96-811917DAF229}" type="pres">
      <dgm:prSet presAssocID="{79083BCC-F981-4DEA-A220-1CF5D5101565}" presName="space" presStyleCnt="0"/>
      <dgm:spPr/>
      <dgm:t>
        <a:bodyPr/>
        <a:lstStyle/>
        <a:p>
          <a:endParaRPr lang="en-US"/>
        </a:p>
      </dgm:t>
    </dgm:pt>
    <dgm:pt modelId="{E5190F39-2951-45F7-87EC-29754F879373}" type="pres">
      <dgm:prSet presAssocID="{8367BE1A-28DB-40C5-B54F-BD65D1600B1B}" presName="composite" presStyleCnt="0"/>
      <dgm:spPr/>
    </dgm:pt>
    <dgm:pt modelId="{DA316544-08B0-427C-B2FA-448EC930FDE1}" type="pres">
      <dgm:prSet presAssocID="{8367BE1A-28DB-40C5-B54F-BD65D1600B1B}" presName="LShape" presStyleLbl="alignNode1" presStyleIdx="4" presStyleCnt="5" custLinFactNeighborX="29071" custLinFactNeighborY="50448"/>
      <dgm:spPr>
        <a:xfrm rot="5400000">
          <a:off x="9947770" y="1095471"/>
          <a:ext cx="1087475" cy="1809535"/>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gm:spPr>
      <dgm:t>
        <a:bodyPr/>
        <a:lstStyle/>
        <a:p>
          <a:endParaRPr lang="en-US"/>
        </a:p>
      </dgm:t>
    </dgm:pt>
    <dgm:pt modelId="{B1C2DFBF-BB62-46E5-B6A5-B5BA6A08E1DE}" type="pres">
      <dgm:prSet presAssocID="{8367BE1A-28DB-40C5-B54F-BD65D1600B1B}" presName="ParentText" presStyleLbl="revTx" presStyleIdx="2" presStyleCnt="3" custScaleX="99364" custScaleY="74652" custLinFactNeighborX="37143" custLinFactNeighborY="1913">
        <dgm:presLayoutVars>
          <dgm:chMax val="0"/>
          <dgm:chPref val="0"/>
          <dgm:bulletEnabled val="1"/>
        </dgm:presLayoutVars>
      </dgm:prSet>
      <dgm:spPr/>
      <dgm:t>
        <a:bodyPr/>
        <a:lstStyle/>
        <a:p>
          <a:endParaRPr lang="en-US"/>
        </a:p>
      </dgm:t>
    </dgm:pt>
  </dgm:ptLst>
  <dgm:cxnLst>
    <dgm:cxn modelId="{AC809632-E5BC-477B-9243-907EFACE342C}" type="presOf" srcId="{E4D04449-AF71-4C38-8408-8A2D7C6B72C8}" destId="{F241868E-49E4-4D18-8199-F460199D5BCA}" srcOrd="0" destOrd="0" presId="urn:microsoft.com/office/officeart/2009/3/layout/StepUpProcess"/>
    <dgm:cxn modelId="{D9D01DA7-212C-4831-B716-2B7FBBB1651B}" type="presOf" srcId="{8367BE1A-28DB-40C5-B54F-BD65D1600B1B}" destId="{B1C2DFBF-BB62-46E5-B6A5-B5BA6A08E1DE}" srcOrd="0" destOrd="0" presId="urn:microsoft.com/office/officeart/2009/3/layout/StepUpProcess"/>
    <dgm:cxn modelId="{96982C67-A93B-4BDE-8A92-E6EDA58071CE}" srcId="{7C9BAA76-41CB-4173-AA71-9384E5BBCC36}" destId="{E4D04449-AF71-4C38-8408-8A2D7C6B72C8}" srcOrd="0" destOrd="0" parTransId="{01AF2614-95E8-4F3D-A5AE-13E92FDB1787}" sibTransId="{1A0E077D-318F-4112-8D75-32AB59528B02}"/>
    <dgm:cxn modelId="{74399E2F-DEA5-4816-82B2-7BD8C8037CB0}" type="presOf" srcId="{E1B7F646-7DD3-4178-B3EF-C33E5461C542}" destId="{4DF36613-C756-4DFD-96A5-04445270048D}" srcOrd="0" destOrd="0" presId="urn:microsoft.com/office/officeart/2009/3/layout/StepUpProcess"/>
    <dgm:cxn modelId="{339AEEE2-0420-47FC-AB99-F45D83F1994D}" type="presOf" srcId="{7C9BAA76-41CB-4173-AA71-9384E5BBCC36}" destId="{4C7AA349-0DF2-478E-9FF1-9BD0766BFE92}" srcOrd="0" destOrd="0" presId="urn:microsoft.com/office/officeart/2009/3/layout/StepUpProcess"/>
    <dgm:cxn modelId="{9E117176-D231-41B1-81DA-DE4DD83BC95B}" srcId="{7C9BAA76-41CB-4173-AA71-9384E5BBCC36}" destId="{8367BE1A-28DB-40C5-B54F-BD65D1600B1B}" srcOrd="2" destOrd="0" parTransId="{1D221817-7D84-4C95-8CCE-3FF90451FE50}" sibTransId="{EB98DCE8-66B8-40AA-8EBC-A7B79092C7E6}"/>
    <dgm:cxn modelId="{557328A2-E9F8-4A6C-9CAB-07A4BA94C872}" srcId="{7C9BAA76-41CB-4173-AA71-9384E5BBCC36}" destId="{E1B7F646-7DD3-4178-B3EF-C33E5461C542}" srcOrd="1" destOrd="0" parTransId="{D2D1F2BB-7933-4D42-B6C0-A87B35963D16}" sibTransId="{79083BCC-F981-4DEA-A220-1CF5D5101565}"/>
    <dgm:cxn modelId="{E8708D0E-9237-4D49-AAB2-A930491A99C8}" type="presParOf" srcId="{4C7AA349-0DF2-478E-9FF1-9BD0766BFE92}" destId="{1A418C03-A589-45D2-AF4D-17135F178D16}" srcOrd="0" destOrd="0" presId="urn:microsoft.com/office/officeart/2009/3/layout/StepUpProcess"/>
    <dgm:cxn modelId="{2F7ACB91-F1AD-4DE3-87D8-6E5112B579A3}" type="presParOf" srcId="{1A418C03-A589-45D2-AF4D-17135F178D16}" destId="{E2790580-1704-49C7-A4CD-4C3E3EB400BD}" srcOrd="0" destOrd="0" presId="urn:microsoft.com/office/officeart/2009/3/layout/StepUpProcess"/>
    <dgm:cxn modelId="{D43F1987-DE09-44E1-AF67-4A50FC8937E9}" type="presParOf" srcId="{1A418C03-A589-45D2-AF4D-17135F178D16}" destId="{F241868E-49E4-4D18-8199-F460199D5BCA}" srcOrd="1" destOrd="0" presId="urn:microsoft.com/office/officeart/2009/3/layout/StepUpProcess"/>
    <dgm:cxn modelId="{9D8DF263-B902-42AA-9C37-AA86DB13472E}" type="presParOf" srcId="{1A418C03-A589-45D2-AF4D-17135F178D16}" destId="{BB641F3D-27CC-4F7D-8B3B-97BC4D274410}" srcOrd="2" destOrd="0" presId="urn:microsoft.com/office/officeart/2009/3/layout/StepUpProcess"/>
    <dgm:cxn modelId="{B6880975-958C-43C3-A741-D2555A8FC0C5}" type="presParOf" srcId="{4C7AA349-0DF2-478E-9FF1-9BD0766BFE92}" destId="{C462ACED-384C-47F2-AF10-CEDBEC8068A8}" srcOrd="1" destOrd="0" presId="urn:microsoft.com/office/officeart/2009/3/layout/StepUpProcess"/>
    <dgm:cxn modelId="{9E208997-FE7D-41CC-BA17-C8F6CC66EAE1}" type="presParOf" srcId="{C462ACED-384C-47F2-AF10-CEDBEC8068A8}" destId="{E9A4B770-1215-4C41-BEF5-45349351BA72}" srcOrd="0" destOrd="0" presId="urn:microsoft.com/office/officeart/2009/3/layout/StepUpProcess"/>
    <dgm:cxn modelId="{C94CCEF1-3347-4E6F-8803-0821234FF470}" type="presParOf" srcId="{4C7AA349-0DF2-478E-9FF1-9BD0766BFE92}" destId="{E71F9853-A356-465F-95F4-C52B64F8F6EC}" srcOrd="2" destOrd="0" presId="urn:microsoft.com/office/officeart/2009/3/layout/StepUpProcess"/>
    <dgm:cxn modelId="{6B29CC8E-547A-4558-8689-BA7B99A5FBF5}" type="presParOf" srcId="{E71F9853-A356-465F-95F4-C52B64F8F6EC}" destId="{49261B95-5C45-48B1-8114-B10E7EC3AC98}" srcOrd="0" destOrd="0" presId="urn:microsoft.com/office/officeart/2009/3/layout/StepUpProcess"/>
    <dgm:cxn modelId="{0A5941B7-CB35-40EF-BC70-01AA375C6E6C}" type="presParOf" srcId="{E71F9853-A356-465F-95F4-C52B64F8F6EC}" destId="{4DF36613-C756-4DFD-96A5-04445270048D}" srcOrd="1" destOrd="0" presId="urn:microsoft.com/office/officeart/2009/3/layout/StepUpProcess"/>
    <dgm:cxn modelId="{69224122-0F72-462D-8DD7-31474BE995D7}" type="presParOf" srcId="{E71F9853-A356-465F-95F4-C52B64F8F6EC}" destId="{F7160A23-7A23-4299-AF7A-EB909D994E82}" srcOrd="2" destOrd="0" presId="urn:microsoft.com/office/officeart/2009/3/layout/StepUpProcess"/>
    <dgm:cxn modelId="{9FFF8B61-3CB2-4107-9B45-82356940CA4F}" type="presParOf" srcId="{4C7AA349-0DF2-478E-9FF1-9BD0766BFE92}" destId="{73E3352A-5DF7-4E39-804E-008BB9B09DC5}" srcOrd="3" destOrd="0" presId="urn:microsoft.com/office/officeart/2009/3/layout/StepUpProcess"/>
    <dgm:cxn modelId="{7F1C3484-63A6-4B25-8061-EFF73CFA1576}" type="presParOf" srcId="{73E3352A-5DF7-4E39-804E-008BB9B09DC5}" destId="{BD3510FF-832A-44D8-BB96-811917DAF229}" srcOrd="0" destOrd="0" presId="urn:microsoft.com/office/officeart/2009/3/layout/StepUpProcess"/>
    <dgm:cxn modelId="{02513E2D-18DD-4176-8A92-B5EB37E41BAC}" type="presParOf" srcId="{4C7AA349-0DF2-478E-9FF1-9BD0766BFE92}" destId="{E5190F39-2951-45F7-87EC-29754F879373}" srcOrd="4" destOrd="0" presId="urn:microsoft.com/office/officeart/2009/3/layout/StepUpProcess"/>
    <dgm:cxn modelId="{8EF4FFDB-A208-416B-AFF5-CBF8699695F3}" type="presParOf" srcId="{E5190F39-2951-45F7-87EC-29754F879373}" destId="{DA316544-08B0-427C-B2FA-448EC930FDE1}" srcOrd="0" destOrd="0" presId="urn:microsoft.com/office/officeart/2009/3/layout/StepUpProcess"/>
    <dgm:cxn modelId="{B6D9CAEF-D115-4951-99C3-A1F6910CDAC3}" type="presParOf" srcId="{E5190F39-2951-45F7-87EC-29754F879373}" destId="{B1C2DFBF-BB62-46E5-B6A5-B5BA6A08E1DE}" srcOrd="1" destOrd="0" presId="urn:microsoft.com/office/officeart/2009/3/layout/StepUpProcess"/>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9BAA76-41CB-4173-AA71-9384E5BBCC36}"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4D04449-AF71-4C38-8408-8A2D7C6B72C8}">
      <dgm:prSet phldrT="[Text]" custT="1"/>
      <dgm:spPr>
        <a:xfrm>
          <a:off x="1212466" y="1746002"/>
          <a:ext cx="1633658" cy="1431997"/>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Pre Transition</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01AF2614-95E8-4F3D-A5AE-13E92FDB1787}" type="parTrans" cxnId="{96982C67-A93B-4BDE-8A92-E6EDA58071CE}">
      <dgm:prSet/>
      <dgm:spPr/>
      <dgm:t>
        <a:bodyPr/>
        <a:lstStyle/>
        <a:p>
          <a:endParaRPr lang="en-US" sz="1400">
            <a:latin typeface="Calibri" panose="020F0502020204030204" pitchFamily="34" charset="0"/>
          </a:endParaRPr>
        </a:p>
      </dgm:t>
    </dgm:pt>
    <dgm:pt modelId="{1A0E077D-318F-4112-8D75-32AB59528B02}" type="sibTrans" cxnId="{96982C67-A93B-4BDE-8A92-E6EDA58071CE}">
      <dgm:prSet/>
      <dgm:spPr/>
      <dgm:t>
        <a:bodyPr/>
        <a:lstStyle/>
        <a:p>
          <a:endParaRPr lang="en-US" sz="1400">
            <a:latin typeface="Calibri" panose="020F0502020204030204" pitchFamily="34" charset="0"/>
          </a:endParaRPr>
        </a:p>
      </dgm:t>
    </dgm:pt>
    <dgm:pt modelId="{7F7DC0DF-A14E-46D0-9CE8-5FFE67FB51BD}">
      <dgm:prSet phldrT="[Text]" custT="1"/>
      <dgm:spPr>
        <a:xfrm>
          <a:off x="3224088" y="1643846"/>
          <a:ext cx="1770575" cy="1234224"/>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Knowledge Acquisition</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2CB5DF72-E3A4-413C-9FB9-26C06DD51F93}" type="parTrans" cxnId="{19C0B3B9-1357-4294-9B58-55DD8CF6D8E4}">
      <dgm:prSet/>
      <dgm:spPr/>
      <dgm:t>
        <a:bodyPr/>
        <a:lstStyle/>
        <a:p>
          <a:endParaRPr lang="en-US" sz="1400">
            <a:latin typeface="Calibri" panose="020F0502020204030204" pitchFamily="34" charset="0"/>
          </a:endParaRPr>
        </a:p>
      </dgm:t>
    </dgm:pt>
    <dgm:pt modelId="{875FB230-CE28-4213-A78A-3B3DDBF867FC}" type="sibTrans" cxnId="{19C0B3B9-1357-4294-9B58-55DD8CF6D8E4}">
      <dgm:prSet/>
      <dgm:spPr/>
      <dgm:t>
        <a:bodyPr/>
        <a:lstStyle/>
        <a:p>
          <a:endParaRPr lang="en-US" sz="1400">
            <a:latin typeface="Calibri" panose="020F0502020204030204" pitchFamily="34" charset="0"/>
          </a:endParaRPr>
        </a:p>
      </dgm:t>
    </dgm:pt>
    <dgm:pt modelId="{86E6A458-74EE-43FF-8A42-0DB2CF18F3EA}">
      <dgm:prSet phldrT="[Text]" custT="1"/>
      <dgm:spPr>
        <a:xfrm>
          <a:off x="7394587" y="1652271"/>
          <a:ext cx="2316528" cy="1431997"/>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Handover &amp; Stabilization	</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20AD34AB-0416-4034-BD76-814CA926E305}" type="parTrans" cxnId="{33133186-A73B-4E1D-AB73-2D6F0A59314A}">
      <dgm:prSet/>
      <dgm:spPr/>
      <dgm:t>
        <a:bodyPr/>
        <a:lstStyle/>
        <a:p>
          <a:endParaRPr lang="en-US" sz="1400">
            <a:latin typeface="Calibri" panose="020F0502020204030204" pitchFamily="34" charset="0"/>
          </a:endParaRPr>
        </a:p>
      </dgm:t>
    </dgm:pt>
    <dgm:pt modelId="{96AD8504-8F5A-4B83-97C4-7F1A3B5A11CC}" type="sibTrans" cxnId="{33133186-A73B-4E1D-AB73-2D6F0A59314A}">
      <dgm:prSet/>
      <dgm:spPr/>
      <dgm:t>
        <a:bodyPr/>
        <a:lstStyle/>
        <a:p>
          <a:endParaRPr lang="en-US" sz="1400">
            <a:latin typeface="Calibri" panose="020F0502020204030204" pitchFamily="34" charset="0"/>
          </a:endParaRPr>
        </a:p>
      </dgm:t>
    </dgm:pt>
    <dgm:pt modelId="{E1B7F646-7DD3-4178-B3EF-C33E5461C542}">
      <dgm:prSet phldrT="[Text]" custT="1"/>
      <dgm:spPr>
        <a:xfrm>
          <a:off x="5315303" y="1680229"/>
          <a:ext cx="1849301" cy="1394522"/>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IOT Test Center Build</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D2D1F2BB-7933-4D42-B6C0-A87B35963D16}" type="parTrans" cxnId="{557328A2-E9F8-4A6C-9CAB-07A4BA94C872}">
      <dgm:prSet/>
      <dgm:spPr/>
      <dgm:t>
        <a:bodyPr/>
        <a:lstStyle/>
        <a:p>
          <a:endParaRPr lang="en-US" sz="1400">
            <a:latin typeface="Calibri" panose="020F0502020204030204" pitchFamily="34" charset="0"/>
          </a:endParaRPr>
        </a:p>
      </dgm:t>
    </dgm:pt>
    <dgm:pt modelId="{79083BCC-F981-4DEA-A220-1CF5D5101565}" type="sibTrans" cxnId="{557328A2-E9F8-4A6C-9CAB-07A4BA94C872}">
      <dgm:prSet/>
      <dgm:spPr/>
      <dgm:t>
        <a:bodyPr/>
        <a:lstStyle/>
        <a:p>
          <a:endParaRPr lang="en-US" sz="1400">
            <a:latin typeface="Calibri" panose="020F0502020204030204" pitchFamily="34" charset="0"/>
          </a:endParaRPr>
        </a:p>
      </dgm:t>
    </dgm:pt>
    <dgm:pt modelId="{8367BE1A-28DB-40C5-B54F-BD65D1600B1B}">
      <dgm:prSet phldrT="[Text]" custT="1"/>
      <dgm:spPr>
        <a:xfrm>
          <a:off x="9851305" y="1648723"/>
          <a:ext cx="1623268" cy="1069014"/>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Steady State</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1D221817-7D84-4C95-8CCE-3FF90451FE50}" type="parTrans" cxnId="{9E117176-D231-41B1-81DA-DE4DD83BC95B}">
      <dgm:prSet/>
      <dgm:spPr/>
      <dgm:t>
        <a:bodyPr/>
        <a:lstStyle/>
        <a:p>
          <a:endParaRPr lang="en-US"/>
        </a:p>
      </dgm:t>
    </dgm:pt>
    <dgm:pt modelId="{EB98DCE8-66B8-40AA-8EBC-A7B79092C7E6}" type="sibTrans" cxnId="{9E117176-D231-41B1-81DA-DE4DD83BC95B}">
      <dgm:prSet/>
      <dgm:spPr/>
      <dgm:t>
        <a:bodyPr/>
        <a:lstStyle/>
        <a:p>
          <a:endParaRPr lang="en-US"/>
        </a:p>
      </dgm:t>
    </dgm:pt>
    <dgm:pt modelId="{4C7AA349-0DF2-478E-9FF1-9BD0766BFE92}" type="pres">
      <dgm:prSet presAssocID="{7C9BAA76-41CB-4173-AA71-9384E5BBCC36}" presName="rootnode" presStyleCnt="0">
        <dgm:presLayoutVars>
          <dgm:chMax/>
          <dgm:chPref/>
          <dgm:dir/>
          <dgm:animLvl val="lvl"/>
        </dgm:presLayoutVars>
      </dgm:prSet>
      <dgm:spPr/>
      <dgm:t>
        <a:bodyPr/>
        <a:lstStyle/>
        <a:p>
          <a:endParaRPr lang="en-US"/>
        </a:p>
      </dgm:t>
    </dgm:pt>
    <dgm:pt modelId="{1A418C03-A589-45D2-AF4D-17135F178D16}" type="pres">
      <dgm:prSet presAssocID="{E4D04449-AF71-4C38-8408-8A2D7C6B72C8}" presName="composite" presStyleCnt="0"/>
      <dgm:spPr/>
      <dgm:t>
        <a:bodyPr/>
        <a:lstStyle/>
        <a:p>
          <a:endParaRPr lang="en-US"/>
        </a:p>
      </dgm:t>
    </dgm:pt>
    <dgm:pt modelId="{E2790580-1704-49C7-A4CD-4C3E3EB400BD}" type="pres">
      <dgm:prSet presAssocID="{E4D04449-AF71-4C38-8408-8A2D7C6B72C8}" presName="LShape" presStyleLbl="alignNode1" presStyleIdx="0" presStyleCnt="9" custLinFactNeighborY="-36822"/>
      <dgm:spPr>
        <a:xfrm rot="5400000">
          <a:off x="1358101" y="1102408"/>
          <a:ext cx="1087475" cy="1809535"/>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gm:spPr>
      <dgm:t>
        <a:bodyPr/>
        <a:lstStyle/>
        <a:p>
          <a:endParaRPr lang="en-US"/>
        </a:p>
      </dgm:t>
    </dgm:pt>
    <dgm:pt modelId="{F241868E-49E4-4D18-8199-F460199D5BCA}" type="pres">
      <dgm:prSet presAssocID="{E4D04449-AF71-4C38-8408-8A2D7C6B72C8}" presName="ParentText" presStyleLbl="revTx" presStyleIdx="0" presStyleCnt="5" custLinFactNeighborX="2197" custLinFactNeighborY="-20775">
        <dgm:presLayoutVars>
          <dgm:chMax val="0"/>
          <dgm:chPref val="0"/>
          <dgm:bulletEnabled val="1"/>
        </dgm:presLayoutVars>
      </dgm:prSet>
      <dgm:spPr/>
      <dgm:t>
        <a:bodyPr/>
        <a:lstStyle/>
        <a:p>
          <a:endParaRPr lang="en-US"/>
        </a:p>
      </dgm:t>
    </dgm:pt>
    <dgm:pt modelId="{BB641F3D-27CC-4F7D-8B3B-97BC4D274410}" type="pres">
      <dgm:prSet presAssocID="{E4D04449-AF71-4C38-8408-8A2D7C6B72C8}" presName="Triangle" presStyleLbl="alignNode1" presStyleIdx="1" presStyleCnt="9" custLinFactY="-29908" custLinFactNeighborY="-100000"/>
      <dgm:spPr>
        <a:xfrm>
          <a:off x="2501996" y="969194"/>
          <a:ext cx="308237" cy="308237"/>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gm:spPr>
      <dgm:t>
        <a:bodyPr/>
        <a:lstStyle/>
        <a:p>
          <a:endParaRPr lang="en-US"/>
        </a:p>
      </dgm:t>
    </dgm:pt>
    <dgm:pt modelId="{C462ACED-384C-47F2-AF10-CEDBEC8068A8}" type="pres">
      <dgm:prSet presAssocID="{1A0E077D-318F-4112-8D75-32AB59528B02}" presName="sibTrans" presStyleCnt="0"/>
      <dgm:spPr/>
      <dgm:t>
        <a:bodyPr/>
        <a:lstStyle/>
        <a:p>
          <a:endParaRPr lang="en-US"/>
        </a:p>
      </dgm:t>
    </dgm:pt>
    <dgm:pt modelId="{E9A4B770-1215-4C41-BEF5-45349351BA72}" type="pres">
      <dgm:prSet presAssocID="{1A0E077D-318F-4112-8D75-32AB59528B02}" presName="space" presStyleCnt="0"/>
      <dgm:spPr/>
      <dgm:t>
        <a:bodyPr/>
        <a:lstStyle/>
        <a:p>
          <a:endParaRPr lang="en-US"/>
        </a:p>
      </dgm:t>
    </dgm:pt>
    <dgm:pt modelId="{DA2B2E40-0AD1-4E95-8E91-67B109806396}" type="pres">
      <dgm:prSet presAssocID="{7F7DC0DF-A14E-46D0-9CE8-5FFE67FB51BD}" presName="composite" presStyleCnt="0"/>
      <dgm:spPr/>
      <dgm:t>
        <a:bodyPr/>
        <a:lstStyle/>
        <a:p>
          <a:endParaRPr lang="en-US"/>
        </a:p>
      </dgm:t>
    </dgm:pt>
    <dgm:pt modelId="{1603BB17-9B44-4B77-8FCD-321C7A575723}" type="pres">
      <dgm:prSet presAssocID="{7F7DC0DF-A14E-46D0-9CE8-5FFE67FB51BD}" presName="LShape" presStyleLbl="alignNode1" presStyleIdx="2" presStyleCnt="9" custScaleX="108703"/>
      <dgm:spPr>
        <a:xfrm rot="5400000">
          <a:off x="3436760" y="1028102"/>
          <a:ext cx="1087475" cy="1967019"/>
        </a:xfrm>
        <a:prstGeom prst="corner">
          <a:avLst>
            <a:gd name="adj1" fmla="val 16120"/>
            <a:gd name="adj2" fmla="val 16110"/>
          </a:avLst>
        </a:prstGeom>
        <a:solidFill>
          <a:srgbClr val="A5A5A5">
            <a:hueOff val="677650"/>
            <a:satOff val="25000"/>
            <a:lumOff val="-3676"/>
            <a:alphaOff val="0"/>
          </a:srgbClr>
        </a:solidFill>
        <a:ln w="12700" cap="flat" cmpd="sng" algn="ctr">
          <a:solidFill>
            <a:srgbClr val="A5A5A5">
              <a:hueOff val="677650"/>
              <a:satOff val="25000"/>
              <a:lumOff val="-3676"/>
              <a:alphaOff val="0"/>
            </a:srgbClr>
          </a:solidFill>
          <a:prstDash val="solid"/>
          <a:miter lim="800000"/>
        </a:ln>
        <a:effectLst/>
      </dgm:spPr>
      <dgm:t>
        <a:bodyPr/>
        <a:lstStyle/>
        <a:p>
          <a:endParaRPr lang="en-US"/>
        </a:p>
      </dgm:t>
    </dgm:pt>
    <dgm:pt modelId="{A0917738-4A03-46BA-B613-0F431D7E8E9D}" type="pres">
      <dgm:prSet presAssocID="{7F7DC0DF-A14E-46D0-9CE8-5FFE67FB51BD}" presName="ParentText" presStyleLbl="revTx" presStyleIdx="1" presStyleCnt="5" custScaleX="108381" custScaleY="86189" custLinFactNeighborX="2284" custLinFactNeighborY="-7161">
        <dgm:presLayoutVars>
          <dgm:chMax val="0"/>
          <dgm:chPref val="0"/>
          <dgm:bulletEnabled val="1"/>
        </dgm:presLayoutVars>
      </dgm:prSet>
      <dgm:spPr/>
      <dgm:t>
        <a:bodyPr/>
        <a:lstStyle/>
        <a:p>
          <a:endParaRPr lang="en-US"/>
        </a:p>
      </dgm:t>
    </dgm:pt>
    <dgm:pt modelId="{6DF2DD51-0DD9-44DE-BB6C-36391A321E67}" type="pres">
      <dgm:prSet presAssocID="{7F7DC0DF-A14E-46D0-9CE8-5FFE67FB51BD}" presName="Triangle" presStyleLbl="alignNode1" presStyleIdx="3" presStyleCnt="9"/>
      <dgm:spPr>
        <a:xfrm>
          <a:off x="4580655" y="973624"/>
          <a:ext cx="308237" cy="308237"/>
        </a:xfrm>
        <a:prstGeom prst="triangle">
          <a:avLst>
            <a:gd name="adj" fmla="val 100000"/>
          </a:avLst>
        </a:prstGeom>
        <a:solidFill>
          <a:srgbClr val="A5A5A5">
            <a:hueOff val="1016475"/>
            <a:satOff val="37500"/>
            <a:lumOff val="-5515"/>
            <a:alphaOff val="0"/>
          </a:srgbClr>
        </a:solidFill>
        <a:ln w="12700" cap="flat" cmpd="sng" algn="ctr">
          <a:solidFill>
            <a:srgbClr val="A5A5A5">
              <a:hueOff val="1016475"/>
              <a:satOff val="37500"/>
              <a:lumOff val="-5515"/>
              <a:alphaOff val="0"/>
            </a:srgbClr>
          </a:solidFill>
          <a:prstDash val="solid"/>
          <a:miter lim="800000"/>
        </a:ln>
        <a:effectLst/>
      </dgm:spPr>
      <dgm:t>
        <a:bodyPr/>
        <a:lstStyle/>
        <a:p>
          <a:endParaRPr lang="en-US"/>
        </a:p>
      </dgm:t>
    </dgm:pt>
    <dgm:pt modelId="{AD810072-074C-4438-9174-AF99F9D9234D}" type="pres">
      <dgm:prSet presAssocID="{875FB230-CE28-4213-A78A-3B3DDBF867FC}" presName="sibTrans" presStyleCnt="0"/>
      <dgm:spPr/>
      <dgm:t>
        <a:bodyPr/>
        <a:lstStyle/>
        <a:p>
          <a:endParaRPr lang="en-US"/>
        </a:p>
      </dgm:t>
    </dgm:pt>
    <dgm:pt modelId="{EA1DF0AF-8B75-429D-828C-1A34A7123662}" type="pres">
      <dgm:prSet presAssocID="{875FB230-CE28-4213-A78A-3B3DDBF867FC}" presName="space" presStyleCnt="0"/>
      <dgm:spPr/>
      <dgm:t>
        <a:bodyPr/>
        <a:lstStyle/>
        <a:p>
          <a:endParaRPr lang="en-US"/>
        </a:p>
      </dgm:t>
    </dgm:pt>
    <dgm:pt modelId="{E71F9853-A356-465F-95F4-C52B64F8F6EC}" type="pres">
      <dgm:prSet presAssocID="{E1B7F646-7DD3-4178-B3EF-C33E5461C542}" presName="composite" presStyleCnt="0"/>
      <dgm:spPr/>
      <dgm:t>
        <a:bodyPr/>
        <a:lstStyle/>
        <a:p>
          <a:endParaRPr lang="en-US"/>
        </a:p>
      </dgm:t>
    </dgm:pt>
    <dgm:pt modelId="{49261B95-5C45-48B1-8114-B10E7EC3AC98}" type="pres">
      <dgm:prSet presAssocID="{E1B7F646-7DD3-4178-B3EF-C33E5461C542}" presName="LShape" presStyleLbl="alignNode1" presStyleIdx="4" presStyleCnt="9" custScaleX="92913" custLinFactNeighborX="7547" custLinFactNeighborY="42598"/>
      <dgm:spPr>
        <a:xfrm rot="5400000">
          <a:off x="5430381" y="1158064"/>
          <a:ext cx="1087475" cy="1681293"/>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gm:spPr>
      <dgm:t>
        <a:bodyPr/>
        <a:lstStyle/>
        <a:p>
          <a:endParaRPr lang="en-US"/>
        </a:p>
      </dgm:t>
    </dgm:pt>
    <dgm:pt modelId="{4DF36613-C756-4DFD-96A5-04445270048D}" type="pres">
      <dgm:prSet presAssocID="{E1B7F646-7DD3-4178-B3EF-C33E5461C542}" presName="ParentText" presStyleLbl="revTx" presStyleIdx="2" presStyleCnt="5" custScaleX="113200" custScaleY="97383" custLinFactNeighborX="19027" custLinFactNeighborY="34227">
        <dgm:presLayoutVars>
          <dgm:chMax val="0"/>
          <dgm:chPref val="0"/>
          <dgm:bulletEnabled val="1"/>
        </dgm:presLayoutVars>
      </dgm:prSet>
      <dgm:spPr/>
      <dgm:t>
        <a:bodyPr/>
        <a:lstStyle/>
        <a:p>
          <a:endParaRPr lang="en-US"/>
        </a:p>
      </dgm:t>
    </dgm:pt>
    <dgm:pt modelId="{F7160A23-7A23-4299-AF7A-EB909D994E82}" type="pres">
      <dgm:prSet presAssocID="{E1B7F646-7DD3-4178-B3EF-C33E5461C542}" presName="Triangle" presStyleLbl="alignNode1" presStyleIdx="5" presStyleCnt="9" custLinFactY="57921" custLinFactNeighborX="17927" custLinFactNeighborY="100000"/>
      <dgm:spPr>
        <a:xfrm>
          <a:off x="6492967" y="984252"/>
          <a:ext cx="308237" cy="308237"/>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gm:spPr>
      <dgm:t>
        <a:bodyPr/>
        <a:lstStyle/>
        <a:p>
          <a:endParaRPr lang="en-US"/>
        </a:p>
      </dgm:t>
    </dgm:pt>
    <dgm:pt modelId="{73E3352A-5DF7-4E39-804E-008BB9B09DC5}" type="pres">
      <dgm:prSet presAssocID="{79083BCC-F981-4DEA-A220-1CF5D5101565}" presName="sibTrans" presStyleCnt="0"/>
      <dgm:spPr/>
      <dgm:t>
        <a:bodyPr/>
        <a:lstStyle/>
        <a:p>
          <a:endParaRPr lang="en-US"/>
        </a:p>
      </dgm:t>
    </dgm:pt>
    <dgm:pt modelId="{BD3510FF-832A-44D8-BB96-811917DAF229}" type="pres">
      <dgm:prSet presAssocID="{79083BCC-F981-4DEA-A220-1CF5D5101565}" presName="space" presStyleCnt="0"/>
      <dgm:spPr/>
      <dgm:t>
        <a:bodyPr/>
        <a:lstStyle/>
        <a:p>
          <a:endParaRPr lang="en-US"/>
        </a:p>
      </dgm:t>
    </dgm:pt>
    <dgm:pt modelId="{FCA113B3-34FA-4885-9CB2-5EDD8D13CAD5}" type="pres">
      <dgm:prSet presAssocID="{86E6A458-74EE-43FF-8A42-0DB2CF18F3EA}" presName="composite" presStyleCnt="0"/>
      <dgm:spPr/>
      <dgm:t>
        <a:bodyPr/>
        <a:lstStyle/>
        <a:p>
          <a:endParaRPr lang="en-US"/>
        </a:p>
      </dgm:t>
    </dgm:pt>
    <dgm:pt modelId="{D37D76BA-A8DA-4F95-B30C-F47B477E32DB}" type="pres">
      <dgm:prSet presAssocID="{86E6A458-74EE-43FF-8A42-0DB2CF18F3EA}" presName="LShape" presStyleLbl="alignNode1" presStyleIdx="6" presStyleCnt="9" custScaleX="100974" custLinFactNeighborX="4488" custLinFactNeighborY="90250"/>
      <dgm:spPr>
        <a:xfrm rot="5400000">
          <a:off x="7600997" y="1108453"/>
          <a:ext cx="1087475" cy="1827160"/>
        </a:xfrm>
        <a:prstGeom prst="corner">
          <a:avLst>
            <a:gd name="adj1" fmla="val 16120"/>
            <a:gd name="adj2" fmla="val 16110"/>
          </a:avLst>
        </a:prstGeom>
        <a:solidFill>
          <a:srgbClr val="A5A5A5">
            <a:hueOff val="2032949"/>
            <a:satOff val="75000"/>
            <a:lumOff val="-11029"/>
            <a:alphaOff val="0"/>
          </a:srgbClr>
        </a:solidFill>
        <a:ln w="12700" cap="flat" cmpd="sng" algn="ctr">
          <a:solidFill>
            <a:srgbClr val="A5A5A5">
              <a:hueOff val="2032949"/>
              <a:satOff val="75000"/>
              <a:lumOff val="-11029"/>
              <a:alphaOff val="0"/>
            </a:srgbClr>
          </a:solidFill>
          <a:prstDash val="solid"/>
          <a:miter lim="800000"/>
        </a:ln>
        <a:effectLst/>
      </dgm:spPr>
      <dgm:t>
        <a:bodyPr/>
        <a:lstStyle/>
        <a:p>
          <a:endParaRPr lang="en-US"/>
        </a:p>
      </dgm:t>
    </dgm:pt>
    <dgm:pt modelId="{7F172661-7EF7-477B-AD60-70081EA29AA5}" type="pres">
      <dgm:prSet presAssocID="{86E6A458-74EE-43FF-8A42-0DB2CF18F3EA}" presName="ParentText" presStyleLbl="revTx" presStyleIdx="3" presStyleCnt="5" custScaleX="141800" custLinFactNeighborX="24348" custLinFactNeighborY="68142">
        <dgm:presLayoutVars>
          <dgm:chMax val="0"/>
          <dgm:chPref val="0"/>
          <dgm:bulletEnabled val="1"/>
        </dgm:presLayoutVars>
      </dgm:prSet>
      <dgm:spPr/>
      <dgm:t>
        <a:bodyPr/>
        <a:lstStyle/>
        <a:p>
          <a:endParaRPr lang="en-US"/>
        </a:p>
      </dgm:t>
    </dgm:pt>
    <dgm:pt modelId="{B97E34AB-E9C8-4DD1-B038-6DFCC3F4C17E}" type="pres">
      <dgm:prSet presAssocID="{86E6A458-74EE-43FF-8A42-0DB2CF18F3EA}" presName="Triangle" presStyleLbl="alignNode1" presStyleIdx="7" presStyleCnt="9" custLinFactY="139889" custLinFactNeighborX="14446" custLinFactNeighborY="200000"/>
      <dgm:spPr>
        <a:xfrm>
          <a:off x="8708208" y="1050264"/>
          <a:ext cx="308237" cy="308237"/>
        </a:xfrm>
        <a:prstGeom prst="triangle">
          <a:avLst>
            <a:gd name="adj" fmla="val 100000"/>
          </a:avLst>
        </a:prstGeom>
        <a:solidFill>
          <a:srgbClr val="A5A5A5">
            <a:hueOff val="2371774"/>
            <a:satOff val="87500"/>
            <a:lumOff val="-12868"/>
            <a:alphaOff val="0"/>
          </a:srgbClr>
        </a:solidFill>
        <a:ln w="12700" cap="flat" cmpd="sng" algn="ctr">
          <a:solidFill>
            <a:srgbClr val="A5A5A5">
              <a:hueOff val="2371774"/>
              <a:satOff val="87500"/>
              <a:lumOff val="-12868"/>
              <a:alphaOff val="0"/>
            </a:srgbClr>
          </a:solidFill>
          <a:prstDash val="solid"/>
          <a:miter lim="800000"/>
        </a:ln>
        <a:effectLst/>
      </dgm:spPr>
      <dgm:t>
        <a:bodyPr/>
        <a:lstStyle/>
        <a:p>
          <a:endParaRPr lang="en-US"/>
        </a:p>
      </dgm:t>
    </dgm:pt>
    <dgm:pt modelId="{2AB2FE01-6E71-4C37-9DEE-D17EBF46ED9F}" type="pres">
      <dgm:prSet presAssocID="{96AD8504-8F5A-4B83-97C4-7F1A3B5A11CC}" presName="sibTrans" presStyleCnt="0"/>
      <dgm:spPr/>
    </dgm:pt>
    <dgm:pt modelId="{14F1096A-763B-400F-B956-5F3C5086D2D9}" type="pres">
      <dgm:prSet presAssocID="{96AD8504-8F5A-4B83-97C4-7F1A3B5A11CC}" presName="space" presStyleCnt="0"/>
      <dgm:spPr/>
    </dgm:pt>
    <dgm:pt modelId="{E5190F39-2951-45F7-87EC-29754F879373}" type="pres">
      <dgm:prSet presAssocID="{8367BE1A-28DB-40C5-B54F-BD65D1600B1B}" presName="composite" presStyleCnt="0"/>
      <dgm:spPr/>
    </dgm:pt>
    <dgm:pt modelId="{DA316544-08B0-427C-B2FA-448EC930FDE1}" type="pres">
      <dgm:prSet presAssocID="{8367BE1A-28DB-40C5-B54F-BD65D1600B1B}" presName="LShape" presStyleLbl="alignNode1" presStyleIdx="8" presStyleCnt="9" custLinFactY="17064" custLinFactNeighborX="32605" custLinFactNeighborY="100000"/>
      <dgm:spPr>
        <a:xfrm rot="5400000">
          <a:off x="9947770" y="1095471"/>
          <a:ext cx="1087475" cy="1809535"/>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gm:spPr>
      <dgm:t>
        <a:bodyPr/>
        <a:lstStyle/>
        <a:p>
          <a:endParaRPr lang="en-US"/>
        </a:p>
      </dgm:t>
    </dgm:pt>
    <dgm:pt modelId="{B1C2DFBF-BB62-46E5-B6A5-B5BA6A08E1DE}" type="pres">
      <dgm:prSet presAssocID="{8367BE1A-28DB-40C5-B54F-BD65D1600B1B}" presName="ParentText" presStyleLbl="revTx" presStyleIdx="4" presStyleCnt="5" custScaleX="99364" custScaleY="74652" custLinFactNeighborX="41004" custLinFactNeighborY="77105">
        <dgm:presLayoutVars>
          <dgm:chMax val="0"/>
          <dgm:chPref val="0"/>
          <dgm:bulletEnabled val="1"/>
        </dgm:presLayoutVars>
      </dgm:prSet>
      <dgm:spPr/>
      <dgm:t>
        <a:bodyPr/>
        <a:lstStyle/>
        <a:p>
          <a:endParaRPr lang="en-US"/>
        </a:p>
      </dgm:t>
    </dgm:pt>
  </dgm:ptLst>
  <dgm:cxnLst>
    <dgm:cxn modelId="{339AEEE2-0420-47FC-AB99-F45D83F1994D}" type="presOf" srcId="{7C9BAA76-41CB-4173-AA71-9384E5BBCC36}" destId="{4C7AA349-0DF2-478E-9FF1-9BD0766BFE92}" srcOrd="0" destOrd="0" presId="urn:microsoft.com/office/officeart/2009/3/layout/StepUpProcess"/>
    <dgm:cxn modelId="{AC809632-E5BC-477B-9243-907EFACE342C}" type="presOf" srcId="{E4D04449-AF71-4C38-8408-8A2D7C6B72C8}" destId="{F241868E-49E4-4D18-8199-F460199D5BCA}" srcOrd="0" destOrd="0" presId="urn:microsoft.com/office/officeart/2009/3/layout/StepUpProcess"/>
    <dgm:cxn modelId="{33133186-A73B-4E1D-AB73-2D6F0A59314A}" srcId="{7C9BAA76-41CB-4173-AA71-9384E5BBCC36}" destId="{86E6A458-74EE-43FF-8A42-0DB2CF18F3EA}" srcOrd="3" destOrd="0" parTransId="{20AD34AB-0416-4034-BD76-814CA926E305}" sibTransId="{96AD8504-8F5A-4B83-97C4-7F1A3B5A11CC}"/>
    <dgm:cxn modelId="{19C0B3B9-1357-4294-9B58-55DD8CF6D8E4}" srcId="{7C9BAA76-41CB-4173-AA71-9384E5BBCC36}" destId="{7F7DC0DF-A14E-46D0-9CE8-5FFE67FB51BD}" srcOrd="1" destOrd="0" parTransId="{2CB5DF72-E3A4-413C-9FB9-26C06DD51F93}" sibTransId="{875FB230-CE28-4213-A78A-3B3DDBF867FC}"/>
    <dgm:cxn modelId="{3A9D3BE8-B01D-4882-9481-23C037858FCD}" type="presOf" srcId="{7F7DC0DF-A14E-46D0-9CE8-5FFE67FB51BD}" destId="{A0917738-4A03-46BA-B613-0F431D7E8E9D}" srcOrd="0" destOrd="0" presId="urn:microsoft.com/office/officeart/2009/3/layout/StepUpProcess"/>
    <dgm:cxn modelId="{74399E2F-DEA5-4816-82B2-7BD8C8037CB0}" type="presOf" srcId="{E1B7F646-7DD3-4178-B3EF-C33E5461C542}" destId="{4DF36613-C756-4DFD-96A5-04445270048D}" srcOrd="0" destOrd="0" presId="urn:microsoft.com/office/officeart/2009/3/layout/StepUpProcess"/>
    <dgm:cxn modelId="{A434BCFF-A956-4648-AD9C-B1692F85A1E9}" type="presOf" srcId="{86E6A458-74EE-43FF-8A42-0DB2CF18F3EA}" destId="{7F172661-7EF7-477B-AD60-70081EA29AA5}" srcOrd="0" destOrd="0" presId="urn:microsoft.com/office/officeart/2009/3/layout/StepUpProcess"/>
    <dgm:cxn modelId="{D9D01DA7-212C-4831-B716-2B7FBBB1651B}" type="presOf" srcId="{8367BE1A-28DB-40C5-B54F-BD65D1600B1B}" destId="{B1C2DFBF-BB62-46E5-B6A5-B5BA6A08E1DE}" srcOrd="0" destOrd="0" presId="urn:microsoft.com/office/officeart/2009/3/layout/StepUpProcess"/>
    <dgm:cxn modelId="{96982C67-A93B-4BDE-8A92-E6EDA58071CE}" srcId="{7C9BAA76-41CB-4173-AA71-9384E5BBCC36}" destId="{E4D04449-AF71-4C38-8408-8A2D7C6B72C8}" srcOrd="0" destOrd="0" parTransId="{01AF2614-95E8-4F3D-A5AE-13E92FDB1787}" sibTransId="{1A0E077D-318F-4112-8D75-32AB59528B02}"/>
    <dgm:cxn modelId="{9E117176-D231-41B1-81DA-DE4DD83BC95B}" srcId="{7C9BAA76-41CB-4173-AA71-9384E5BBCC36}" destId="{8367BE1A-28DB-40C5-B54F-BD65D1600B1B}" srcOrd="4" destOrd="0" parTransId="{1D221817-7D84-4C95-8CCE-3FF90451FE50}" sibTransId="{EB98DCE8-66B8-40AA-8EBC-A7B79092C7E6}"/>
    <dgm:cxn modelId="{557328A2-E9F8-4A6C-9CAB-07A4BA94C872}" srcId="{7C9BAA76-41CB-4173-AA71-9384E5BBCC36}" destId="{E1B7F646-7DD3-4178-B3EF-C33E5461C542}" srcOrd="2" destOrd="0" parTransId="{D2D1F2BB-7933-4D42-B6C0-A87B35963D16}" sibTransId="{79083BCC-F981-4DEA-A220-1CF5D5101565}"/>
    <dgm:cxn modelId="{E8708D0E-9237-4D49-AAB2-A930491A99C8}" type="presParOf" srcId="{4C7AA349-0DF2-478E-9FF1-9BD0766BFE92}" destId="{1A418C03-A589-45D2-AF4D-17135F178D16}" srcOrd="0" destOrd="0" presId="urn:microsoft.com/office/officeart/2009/3/layout/StepUpProcess"/>
    <dgm:cxn modelId="{2F7ACB91-F1AD-4DE3-87D8-6E5112B579A3}" type="presParOf" srcId="{1A418C03-A589-45D2-AF4D-17135F178D16}" destId="{E2790580-1704-49C7-A4CD-4C3E3EB400BD}" srcOrd="0" destOrd="0" presId="urn:microsoft.com/office/officeart/2009/3/layout/StepUpProcess"/>
    <dgm:cxn modelId="{D43F1987-DE09-44E1-AF67-4A50FC8937E9}" type="presParOf" srcId="{1A418C03-A589-45D2-AF4D-17135F178D16}" destId="{F241868E-49E4-4D18-8199-F460199D5BCA}" srcOrd="1" destOrd="0" presId="urn:microsoft.com/office/officeart/2009/3/layout/StepUpProcess"/>
    <dgm:cxn modelId="{9D8DF263-B902-42AA-9C37-AA86DB13472E}" type="presParOf" srcId="{1A418C03-A589-45D2-AF4D-17135F178D16}" destId="{BB641F3D-27CC-4F7D-8B3B-97BC4D274410}" srcOrd="2" destOrd="0" presId="urn:microsoft.com/office/officeart/2009/3/layout/StepUpProcess"/>
    <dgm:cxn modelId="{B6880975-958C-43C3-A741-D2555A8FC0C5}" type="presParOf" srcId="{4C7AA349-0DF2-478E-9FF1-9BD0766BFE92}" destId="{C462ACED-384C-47F2-AF10-CEDBEC8068A8}" srcOrd="1" destOrd="0" presId="urn:microsoft.com/office/officeart/2009/3/layout/StepUpProcess"/>
    <dgm:cxn modelId="{9E208997-FE7D-41CC-BA17-C8F6CC66EAE1}" type="presParOf" srcId="{C462ACED-384C-47F2-AF10-CEDBEC8068A8}" destId="{E9A4B770-1215-4C41-BEF5-45349351BA72}" srcOrd="0" destOrd="0" presId="urn:microsoft.com/office/officeart/2009/3/layout/StepUpProcess"/>
    <dgm:cxn modelId="{BF0B5704-5E35-4224-B0B4-414BC75012A5}" type="presParOf" srcId="{4C7AA349-0DF2-478E-9FF1-9BD0766BFE92}" destId="{DA2B2E40-0AD1-4E95-8E91-67B109806396}" srcOrd="2" destOrd="0" presId="urn:microsoft.com/office/officeart/2009/3/layout/StepUpProcess"/>
    <dgm:cxn modelId="{B1D52538-C3A5-488B-AF43-0B0C965B0897}" type="presParOf" srcId="{DA2B2E40-0AD1-4E95-8E91-67B109806396}" destId="{1603BB17-9B44-4B77-8FCD-321C7A575723}" srcOrd="0" destOrd="0" presId="urn:microsoft.com/office/officeart/2009/3/layout/StepUpProcess"/>
    <dgm:cxn modelId="{AC589C63-E56E-4C56-A928-433533C851E7}" type="presParOf" srcId="{DA2B2E40-0AD1-4E95-8E91-67B109806396}" destId="{A0917738-4A03-46BA-B613-0F431D7E8E9D}" srcOrd="1" destOrd="0" presId="urn:microsoft.com/office/officeart/2009/3/layout/StepUpProcess"/>
    <dgm:cxn modelId="{FC44A267-ECBD-41D3-AC6F-C619467F28BE}" type="presParOf" srcId="{DA2B2E40-0AD1-4E95-8E91-67B109806396}" destId="{6DF2DD51-0DD9-44DE-BB6C-36391A321E67}" srcOrd="2" destOrd="0" presId="urn:microsoft.com/office/officeart/2009/3/layout/StepUpProcess"/>
    <dgm:cxn modelId="{BB0FA99B-C329-4153-A9D5-5619499EBB18}" type="presParOf" srcId="{4C7AA349-0DF2-478E-9FF1-9BD0766BFE92}" destId="{AD810072-074C-4438-9174-AF99F9D9234D}" srcOrd="3" destOrd="0" presId="urn:microsoft.com/office/officeart/2009/3/layout/StepUpProcess"/>
    <dgm:cxn modelId="{2AB6D29F-12BA-42C9-AAA6-380B60D56EE1}" type="presParOf" srcId="{AD810072-074C-4438-9174-AF99F9D9234D}" destId="{EA1DF0AF-8B75-429D-828C-1A34A7123662}" srcOrd="0" destOrd="0" presId="urn:microsoft.com/office/officeart/2009/3/layout/StepUpProcess"/>
    <dgm:cxn modelId="{C94CCEF1-3347-4E6F-8803-0821234FF470}" type="presParOf" srcId="{4C7AA349-0DF2-478E-9FF1-9BD0766BFE92}" destId="{E71F9853-A356-465F-95F4-C52B64F8F6EC}" srcOrd="4" destOrd="0" presId="urn:microsoft.com/office/officeart/2009/3/layout/StepUpProcess"/>
    <dgm:cxn modelId="{6B29CC8E-547A-4558-8689-BA7B99A5FBF5}" type="presParOf" srcId="{E71F9853-A356-465F-95F4-C52B64F8F6EC}" destId="{49261B95-5C45-48B1-8114-B10E7EC3AC98}" srcOrd="0" destOrd="0" presId="urn:microsoft.com/office/officeart/2009/3/layout/StepUpProcess"/>
    <dgm:cxn modelId="{0A5941B7-CB35-40EF-BC70-01AA375C6E6C}" type="presParOf" srcId="{E71F9853-A356-465F-95F4-C52B64F8F6EC}" destId="{4DF36613-C756-4DFD-96A5-04445270048D}" srcOrd="1" destOrd="0" presId="urn:microsoft.com/office/officeart/2009/3/layout/StepUpProcess"/>
    <dgm:cxn modelId="{69224122-0F72-462D-8DD7-31474BE995D7}" type="presParOf" srcId="{E71F9853-A356-465F-95F4-C52B64F8F6EC}" destId="{F7160A23-7A23-4299-AF7A-EB909D994E82}" srcOrd="2" destOrd="0" presId="urn:microsoft.com/office/officeart/2009/3/layout/StepUpProcess"/>
    <dgm:cxn modelId="{9FFF8B61-3CB2-4107-9B45-82356940CA4F}" type="presParOf" srcId="{4C7AA349-0DF2-478E-9FF1-9BD0766BFE92}" destId="{73E3352A-5DF7-4E39-804E-008BB9B09DC5}" srcOrd="5" destOrd="0" presId="urn:microsoft.com/office/officeart/2009/3/layout/StepUpProcess"/>
    <dgm:cxn modelId="{7F1C3484-63A6-4B25-8061-EFF73CFA1576}" type="presParOf" srcId="{73E3352A-5DF7-4E39-804E-008BB9B09DC5}" destId="{BD3510FF-832A-44D8-BB96-811917DAF229}" srcOrd="0" destOrd="0" presId="urn:microsoft.com/office/officeart/2009/3/layout/StepUpProcess"/>
    <dgm:cxn modelId="{5BFAA0D5-0BF2-48C4-9EC9-A599D8C43472}" type="presParOf" srcId="{4C7AA349-0DF2-478E-9FF1-9BD0766BFE92}" destId="{FCA113B3-34FA-4885-9CB2-5EDD8D13CAD5}" srcOrd="6" destOrd="0" presId="urn:microsoft.com/office/officeart/2009/3/layout/StepUpProcess"/>
    <dgm:cxn modelId="{2B3CD68D-4EA6-4E44-98D8-9B13CD128A62}" type="presParOf" srcId="{FCA113B3-34FA-4885-9CB2-5EDD8D13CAD5}" destId="{D37D76BA-A8DA-4F95-B30C-F47B477E32DB}" srcOrd="0" destOrd="0" presId="urn:microsoft.com/office/officeart/2009/3/layout/StepUpProcess"/>
    <dgm:cxn modelId="{A8132F98-D84F-4933-8C0A-2342BBDE716E}" type="presParOf" srcId="{FCA113B3-34FA-4885-9CB2-5EDD8D13CAD5}" destId="{7F172661-7EF7-477B-AD60-70081EA29AA5}" srcOrd="1" destOrd="0" presId="urn:microsoft.com/office/officeart/2009/3/layout/StepUpProcess"/>
    <dgm:cxn modelId="{C7FF86D0-5990-4695-9655-AAB73E22B814}" type="presParOf" srcId="{FCA113B3-34FA-4885-9CB2-5EDD8D13CAD5}" destId="{B97E34AB-E9C8-4DD1-B038-6DFCC3F4C17E}" srcOrd="2" destOrd="0" presId="urn:microsoft.com/office/officeart/2009/3/layout/StepUpProcess"/>
    <dgm:cxn modelId="{63DFD0AA-AFE8-4AAA-B350-97A66E0FA57E}" type="presParOf" srcId="{4C7AA349-0DF2-478E-9FF1-9BD0766BFE92}" destId="{2AB2FE01-6E71-4C37-9DEE-D17EBF46ED9F}" srcOrd="7" destOrd="0" presId="urn:microsoft.com/office/officeart/2009/3/layout/StepUpProcess"/>
    <dgm:cxn modelId="{5D8B872C-DF2F-46EC-9288-28D1AF1CEDCF}" type="presParOf" srcId="{2AB2FE01-6E71-4C37-9DEE-D17EBF46ED9F}" destId="{14F1096A-763B-400F-B956-5F3C5086D2D9}" srcOrd="0" destOrd="0" presId="urn:microsoft.com/office/officeart/2009/3/layout/StepUpProcess"/>
    <dgm:cxn modelId="{02513E2D-18DD-4176-8A92-B5EB37E41BAC}" type="presParOf" srcId="{4C7AA349-0DF2-478E-9FF1-9BD0766BFE92}" destId="{E5190F39-2951-45F7-87EC-29754F879373}" srcOrd="8" destOrd="0" presId="urn:microsoft.com/office/officeart/2009/3/layout/StepUpProcess"/>
    <dgm:cxn modelId="{8EF4FFDB-A208-416B-AFF5-CBF8699695F3}" type="presParOf" srcId="{E5190F39-2951-45F7-87EC-29754F879373}" destId="{DA316544-08B0-427C-B2FA-448EC930FDE1}" srcOrd="0" destOrd="0" presId="urn:microsoft.com/office/officeart/2009/3/layout/StepUpProcess"/>
    <dgm:cxn modelId="{B6D9CAEF-D115-4951-99C3-A1F6910CDAC3}" type="presParOf" srcId="{E5190F39-2951-45F7-87EC-29754F879373}" destId="{B1C2DFBF-BB62-46E5-B6A5-B5BA6A08E1DE}" srcOrd="1" destOrd="0" presId="urn:microsoft.com/office/officeart/2009/3/layout/StepUpProcess"/>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9BAA76-41CB-4173-AA71-9384E5BBCC36}"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4D04449-AF71-4C38-8408-8A2D7C6B72C8}">
      <dgm:prSet phldrT="[Text]" custT="1"/>
      <dgm:spPr>
        <a:xfrm>
          <a:off x="1212466" y="1746002"/>
          <a:ext cx="1633658" cy="1431997"/>
        </a:xfrm>
        <a:prstGeom prst="rect">
          <a:avLst/>
        </a:prstGeom>
        <a:noFill/>
        <a:ln>
          <a:noFill/>
        </a:ln>
        <a:effectLst/>
      </dgm:spPr>
      <dgm:t>
        <a:bodyPr/>
        <a:lstStyle/>
        <a:p>
          <a:pPr algn="ctr"/>
          <a:r>
            <a:rPr lang="en-US" sz="1400" b="1" dirty="0" smtClean="0">
              <a:solidFill>
                <a:sysClr val="windowText" lastClr="000000">
                  <a:hueOff val="0"/>
                  <a:satOff val="0"/>
                  <a:lumOff val="0"/>
                  <a:alphaOff val="0"/>
                </a:sysClr>
              </a:solidFill>
              <a:latin typeface="Calibri" panose="020F0502020204030204" pitchFamily="34" charset="0"/>
              <a:ea typeface="+mn-ea"/>
              <a:cs typeface="+mn-cs"/>
            </a:rPr>
            <a:t>Pre-</a:t>
          </a:r>
          <a:r>
            <a:rPr lang="en-US" sz="1400" b="1" dirty="0" err="1" smtClean="0">
              <a:solidFill>
                <a:sysClr val="windowText" lastClr="000000">
                  <a:hueOff val="0"/>
                  <a:satOff val="0"/>
                  <a:lumOff val="0"/>
                  <a:alphaOff val="0"/>
                </a:sysClr>
              </a:solidFill>
              <a:latin typeface="Calibri" panose="020F0502020204030204" pitchFamily="34" charset="0"/>
              <a:ea typeface="+mn-ea"/>
              <a:cs typeface="+mn-cs"/>
            </a:rPr>
            <a:t>Assesment</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01AF2614-95E8-4F3D-A5AE-13E92FDB1787}" type="parTrans" cxnId="{96982C67-A93B-4BDE-8A92-E6EDA58071CE}">
      <dgm:prSet/>
      <dgm:spPr/>
      <dgm:t>
        <a:bodyPr/>
        <a:lstStyle/>
        <a:p>
          <a:endParaRPr lang="en-US" sz="1400">
            <a:latin typeface="Calibri" panose="020F0502020204030204" pitchFamily="34" charset="0"/>
          </a:endParaRPr>
        </a:p>
      </dgm:t>
    </dgm:pt>
    <dgm:pt modelId="{1A0E077D-318F-4112-8D75-32AB59528B02}" type="sibTrans" cxnId="{96982C67-A93B-4BDE-8A92-E6EDA58071CE}">
      <dgm:prSet/>
      <dgm:spPr/>
      <dgm:t>
        <a:bodyPr/>
        <a:lstStyle/>
        <a:p>
          <a:endParaRPr lang="en-US" sz="1400">
            <a:latin typeface="Calibri" panose="020F0502020204030204" pitchFamily="34" charset="0"/>
          </a:endParaRPr>
        </a:p>
      </dgm:t>
    </dgm:pt>
    <dgm:pt modelId="{E1B7F646-7DD3-4178-B3EF-C33E5461C542}">
      <dgm:prSet phldrT="[Text]" custT="1"/>
      <dgm:spPr>
        <a:xfrm>
          <a:off x="5315303" y="1680229"/>
          <a:ext cx="1849301" cy="1394522"/>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D2D1F2BB-7933-4D42-B6C0-A87B35963D16}" type="parTrans" cxnId="{557328A2-E9F8-4A6C-9CAB-07A4BA94C872}">
      <dgm:prSet/>
      <dgm:spPr/>
      <dgm:t>
        <a:bodyPr/>
        <a:lstStyle/>
        <a:p>
          <a:endParaRPr lang="en-US" sz="1400">
            <a:latin typeface="Calibri" panose="020F0502020204030204" pitchFamily="34" charset="0"/>
          </a:endParaRPr>
        </a:p>
      </dgm:t>
    </dgm:pt>
    <dgm:pt modelId="{79083BCC-F981-4DEA-A220-1CF5D5101565}" type="sibTrans" cxnId="{557328A2-E9F8-4A6C-9CAB-07A4BA94C872}">
      <dgm:prSet/>
      <dgm:spPr/>
      <dgm:t>
        <a:bodyPr/>
        <a:lstStyle/>
        <a:p>
          <a:endParaRPr lang="en-US" sz="1400">
            <a:latin typeface="Calibri" panose="020F0502020204030204" pitchFamily="34" charset="0"/>
          </a:endParaRPr>
        </a:p>
      </dgm:t>
    </dgm:pt>
    <dgm:pt modelId="{8367BE1A-28DB-40C5-B54F-BD65D1600B1B}">
      <dgm:prSet phldrT="[Text]" custT="1"/>
      <dgm:spPr>
        <a:xfrm>
          <a:off x="9851305" y="1648723"/>
          <a:ext cx="1623268" cy="1069014"/>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1D221817-7D84-4C95-8CCE-3FF90451FE50}" type="parTrans" cxnId="{9E117176-D231-41B1-81DA-DE4DD83BC95B}">
      <dgm:prSet/>
      <dgm:spPr/>
      <dgm:t>
        <a:bodyPr/>
        <a:lstStyle/>
        <a:p>
          <a:endParaRPr lang="en-US"/>
        </a:p>
      </dgm:t>
    </dgm:pt>
    <dgm:pt modelId="{EB98DCE8-66B8-40AA-8EBC-A7B79092C7E6}" type="sibTrans" cxnId="{9E117176-D231-41B1-81DA-DE4DD83BC95B}">
      <dgm:prSet/>
      <dgm:spPr/>
      <dgm:t>
        <a:bodyPr/>
        <a:lstStyle/>
        <a:p>
          <a:endParaRPr lang="en-US"/>
        </a:p>
      </dgm:t>
    </dgm:pt>
    <dgm:pt modelId="{4C7AA349-0DF2-478E-9FF1-9BD0766BFE92}" type="pres">
      <dgm:prSet presAssocID="{7C9BAA76-41CB-4173-AA71-9384E5BBCC36}" presName="rootnode" presStyleCnt="0">
        <dgm:presLayoutVars>
          <dgm:chMax/>
          <dgm:chPref/>
          <dgm:dir/>
          <dgm:animLvl val="lvl"/>
        </dgm:presLayoutVars>
      </dgm:prSet>
      <dgm:spPr/>
      <dgm:t>
        <a:bodyPr/>
        <a:lstStyle/>
        <a:p>
          <a:endParaRPr lang="en-US"/>
        </a:p>
      </dgm:t>
    </dgm:pt>
    <dgm:pt modelId="{1A418C03-A589-45D2-AF4D-17135F178D16}" type="pres">
      <dgm:prSet presAssocID="{E4D04449-AF71-4C38-8408-8A2D7C6B72C8}" presName="composite" presStyleCnt="0"/>
      <dgm:spPr/>
      <dgm:t>
        <a:bodyPr/>
        <a:lstStyle/>
        <a:p>
          <a:endParaRPr lang="en-US"/>
        </a:p>
      </dgm:t>
    </dgm:pt>
    <dgm:pt modelId="{E2790580-1704-49C7-A4CD-4C3E3EB400BD}" type="pres">
      <dgm:prSet presAssocID="{E4D04449-AF71-4C38-8408-8A2D7C6B72C8}" presName="LShape" presStyleLbl="alignNode1" presStyleIdx="0" presStyleCnt="5" custScaleX="86501" custScaleY="79936" custLinFactNeighborX="-33606" custLinFactNeighborY="7125"/>
      <dgm:spPr>
        <a:xfrm rot="5400000">
          <a:off x="1358101" y="1102408"/>
          <a:ext cx="1087475" cy="1809535"/>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gm:spPr>
      <dgm:t>
        <a:bodyPr/>
        <a:lstStyle/>
        <a:p>
          <a:endParaRPr lang="en-US"/>
        </a:p>
      </dgm:t>
    </dgm:pt>
    <dgm:pt modelId="{F241868E-49E4-4D18-8199-F460199D5BCA}" type="pres">
      <dgm:prSet presAssocID="{E4D04449-AF71-4C38-8408-8A2D7C6B72C8}" presName="ParentText" presStyleLbl="revTx" presStyleIdx="0" presStyleCnt="3" custScaleX="68817" custScaleY="20428" custLinFactNeighborX="-42829" custLinFactNeighborY="-28752">
        <dgm:presLayoutVars>
          <dgm:chMax val="0"/>
          <dgm:chPref val="0"/>
          <dgm:bulletEnabled val="1"/>
        </dgm:presLayoutVars>
      </dgm:prSet>
      <dgm:spPr/>
      <dgm:t>
        <a:bodyPr/>
        <a:lstStyle/>
        <a:p>
          <a:endParaRPr lang="en-US"/>
        </a:p>
      </dgm:t>
    </dgm:pt>
    <dgm:pt modelId="{BB641F3D-27CC-4F7D-8B3B-97BC4D274410}" type="pres">
      <dgm:prSet presAssocID="{E4D04449-AF71-4C38-8408-8A2D7C6B72C8}" presName="Triangle" presStyleLbl="alignNode1" presStyleIdx="1" presStyleCnt="5" custScaleX="97128" custScaleY="57964" custLinFactY="96434" custLinFactNeighborX="-99649" custLinFactNeighborY="100000"/>
      <dgm:spPr>
        <a:xfrm>
          <a:off x="2501996" y="969194"/>
          <a:ext cx="308237" cy="308237"/>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gm:spPr>
      <dgm:t>
        <a:bodyPr/>
        <a:lstStyle/>
        <a:p>
          <a:endParaRPr lang="en-US"/>
        </a:p>
      </dgm:t>
    </dgm:pt>
    <dgm:pt modelId="{C462ACED-384C-47F2-AF10-CEDBEC8068A8}" type="pres">
      <dgm:prSet presAssocID="{1A0E077D-318F-4112-8D75-32AB59528B02}" presName="sibTrans" presStyleCnt="0"/>
      <dgm:spPr/>
      <dgm:t>
        <a:bodyPr/>
        <a:lstStyle/>
        <a:p>
          <a:endParaRPr lang="en-US"/>
        </a:p>
      </dgm:t>
    </dgm:pt>
    <dgm:pt modelId="{E9A4B770-1215-4C41-BEF5-45349351BA72}" type="pres">
      <dgm:prSet presAssocID="{1A0E077D-318F-4112-8D75-32AB59528B02}" presName="space" presStyleCnt="0"/>
      <dgm:spPr/>
      <dgm:t>
        <a:bodyPr/>
        <a:lstStyle/>
        <a:p>
          <a:endParaRPr lang="en-US"/>
        </a:p>
      </dgm:t>
    </dgm:pt>
    <dgm:pt modelId="{E71F9853-A356-465F-95F4-C52B64F8F6EC}" type="pres">
      <dgm:prSet presAssocID="{E1B7F646-7DD3-4178-B3EF-C33E5461C542}" presName="composite" presStyleCnt="0"/>
      <dgm:spPr/>
      <dgm:t>
        <a:bodyPr/>
        <a:lstStyle/>
        <a:p>
          <a:endParaRPr lang="en-US"/>
        </a:p>
      </dgm:t>
    </dgm:pt>
    <dgm:pt modelId="{49261B95-5C45-48B1-8114-B10E7EC3AC98}" type="pres">
      <dgm:prSet presAssocID="{E1B7F646-7DD3-4178-B3EF-C33E5461C542}" presName="LShape" presStyleLbl="alignNode1" presStyleIdx="2" presStyleCnt="5" custScaleX="115400" custScaleY="76250" custLinFactNeighborX="-13570" custLinFactNeighborY="6714"/>
      <dgm:spPr>
        <a:xfrm rot="5400000">
          <a:off x="5430381" y="1158064"/>
          <a:ext cx="1087475" cy="1681293"/>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gm:spPr>
      <dgm:t>
        <a:bodyPr/>
        <a:lstStyle/>
        <a:p>
          <a:endParaRPr lang="en-US"/>
        </a:p>
      </dgm:t>
    </dgm:pt>
    <dgm:pt modelId="{4DF36613-C756-4DFD-96A5-04445270048D}" type="pres">
      <dgm:prSet presAssocID="{E1B7F646-7DD3-4178-B3EF-C33E5461C542}" presName="ParentText" presStyleLbl="revTx" presStyleIdx="1" presStyleCnt="3" custScaleX="113200" custScaleY="37444" custLinFactNeighborX="-29011" custLinFactNeighborY="-19717">
        <dgm:presLayoutVars>
          <dgm:chMax val="0"/>
          <dgm:chPref val="0"/>
          <dgm:bulletEnabled val="1"/>
        </dgm:presLayoutVars>
      </dgm:prSet>
      <dgm:spPr/>
      <dgm:t>
        <a:bodyPr/>
        <a:lstStyle/>
        <a:p>
          <a:endParaRPr lang="en-US"/>
        </a:p>
      </dgm:t>
    </dgm:pt>
    <dgm:pt modelId="{F7160A23-7A23-4299-AF7A-EB909D994E82}" type="pres">
      <dgm:prSet presAssocID="{E1B7F646-7DD3-4178-B3EF-C33E5461C542}" presName="Triangle" presStyleLbl="alignNode1" presStyleIdx="3" presStyleCnt="5" custScaleX="95284" custScaleY="69010" custLinFactX="82473" custLinFactY="96623" custLinFactNeighborX="100000" custLinFactNeighborY="100000"/>
      <dgm:spPr>
        <a:xfrm>
          <a:off x="6492967" y="984252"/>
          <a:ext cx="308237" cy="308237"/>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gm:spPr>
      <dgm:t>
        <a:bodyPr/>
        <a:lstStyle/>
        <a:p>
          <a:endParaRPr lang="en-US"/>
        </a:p>
      </dgm:t>
    </dgm:pt>
    <dgm:pt modelId="{73E3352A-5DF7-4E39-804E-008BB9B09DC5}" type="pres">
      <dgm:prSet presAssocID="{79083BCC-F981-4DEA-A220-1CF5D5101565}" presName="sibTrans" presStyleCnt="0"/>
      <dgm:spPr/>
      <dgm:t>
        <a:bodyPr/>
        <a:lstStyle/>
        <a:p>
          <a:endParaRPr lang="en-US"/>
        </a:p>
      </dgm:t>
    </dgm:pt>
    <dgm:pt modelId="{BD3510FF-832A-44D8-BB96-811917DAF229}" type="pres">
      <dgm:prSet presAssocID="{79083BCC-F981-4DEA-A220-1CF5D5101565}" presName="space" presStyleCnt="0"/>
      <dgm:spPr/>
      <dgm:t>
        <a:bodyPr/>
        <a:lstStyle/>
        <a:p>
          <a:endParaRPr lang="en-US"/>
        </a:p>
      </dgm:t>
    </dgm:pt>
    <dgm:pt modelId="{E5190F39-2951-45F7-87EC-29754F879373}" type="pres">
      <dgm:prSet presAssocID="{8367BE1A-28DB-40C5-B54F-BD65D1600B1B}" presName="composite" presStyleCnt="0"/>
      <dgm:spPr/>
    </dgm:pt>
    <dgm:pt modelId="{DA316544-08B0-427C-B2FA-448EC930FDE1}" type="pres">
      <dgm:prSet presAssocID="{8367BE1A-28DB-40C5-B54F-BD65D1600B1B}" presName="LShape" presStyleLbl="alignNode1" presStyleIdx="4" presStyleCnt="5" custScaleX="88679" custScaleY="81882" custLinFactNeighborX="37108" custLinFactNeighborY="-8868"/>
      <dgm:spPr>
        <a:xfrm rot="5400000">
          <a:off x="9947770" y="1095471"/>
          <a:ext cx="1087475" cy="1809535"/>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gm:spPr>
      <dgm:t>
        <a:bodyPr/>
        <a:lstStyle/>
        <a:p>
          <a:endParaRPr lang="en-US"/>
        </a:p>
      </dgm:t>
    </dgm:pt>
    <dgm:pt modelId="{B1C2DFBF-BB62-46E5-B6A5-B5BA6A08E1DE}" type="pres">
      <dgm:prSet presAssocID="{8367BE1A-28DB-40C5-B54F-BD65D1600B1B}" presName="ParentText" presStyleLbl="revTx" presStyleIdx="2" presStyleCnt="3" custScaleX="99364" custScaleY="10899" custLinFactNeighborX="29866" custLinFactNeighborY="-40713">
        <dgm:presLayoutVars>
          <dgm:chMax val="0"/>
          <dgm:chPref val="0"/>
          <dgm:bulletEnabled val="1"/>
        </dgm:presLayoutVars>
      </dgm:prSet>
      <dgm:spPr/>
      <dgm:t>
        <a:bodyPr/>
        <a:lstStyle/>
        <a:p>
          <a:endParaRPr lang="en-US"/>
        </a:p>
      </dgm:t>
    </dgm:pt>
  </dgm:ptLst>
  <dgm:cxnLst>
    <dgm:cxn modelId="{AC809632-E5BC-477B-9243-907EFACE342C}" type="presOf" srcId="{E4D04449-AF71-4C38-8408-8A2D7C6B72C8}" destId="{F241868E-49E4-4D18-8199-F460199D5BCA}" srcOrd="0" destOrd="0" presId="urn:microsoft.com/office/officeart/2009/3/layout/StepUpProcess"/>
    <dgm:cxn modelId="{D9D01DA7-212C-4831-B716-2B7FBBB1651B}" type="presOf" srcId="{8367BE1A-28DB-40C5-B54F-BD65D1600B1B}" destId="{B1C2DFBF-BB62-46E5-B6A5-B5BA6A08E1DE}" srcOrd="0" destOrd="0" presId="urn:microsoft.com/office/officeart/2009/3/layout/StepUpProcess"/>
    <dgm:cxn modelId="{96982C67-A93B-4BDE-8A92-E6EDA58071CE}" srcId="{7C9BAA76-41CB-4173-AA71-9384E5BBCC36}" destId="{E4D04449-AF71-4C38-8408-8A2D7C6B72C8}" srcOrd="0" destOrd="0" parTransId="{01AF2614-95E8-4F3D-A5AE-13E92FDB1787}" sibTransId="{1A0E077D-318F-4112-8D75-32AB59528B02}"/>
    <dgm:cxn modelId="{74399E2F-DEA5-4816-82B2-7BD8C8037CB0}" type="presOf" srcId="{E1B7F646-7DD3-4178-B3EF-C33E5461C542}" destId="{4DF36613-C756-4DFD-96A5-04445270048D}" srcOrd="0" destOrd="0" presId="urn:microsoft.com/office/officeart/2009/3/layout/StepUpProcess"/>
    <dgm:cxn modelId="{339AEEE2-0420-47FC-AB99-F45D83F1994D}" type="presOf" srcId="{7C9BAA76-41CB-4173-AA71-9384E5BBCC36}" destId="{4C7AA349-0DF2-478E-9FF1-9BD0766BFE92}" srcOrd="0" destOrd="0" presId="urn:microsoft.com/office/officeart/2009/3/layout/StepUpProcess"/>
    <dgm:cxn modelId="{9E117176-D231-41B1-81DA-DE4DD83BC95B}" srcId="{7C9BAA76-41CB-4173-AA71-9384E5BBCC36}" destId="{8367BE1A-28DB-40C5-B54F-BD65D1600B1B}" srcOrd="2" destOrd="0" parTransId="{1D221817-7D84-4C95-8CCE-3FF90451FE50}" sibTransId="{EB98DCE8-66B8-40AA-8EBC-A7B79092C7E6}"/>
    <dgm:cxn modelId="{557328A2-E9F8-4A6C-9CAB-07A4BA94C872}" srcId="{7C9BAA76-41CB-4173-AA71-9384E5BBCC36}" destId="{E1B7F646-7DD3-4178-B3EF-C33E5461C542}" srcOrd="1" destOrd="0" parTransId="{D2D1F2BB-7933-4D42-B6C0-A87B35963D16}" sibTransId="{79083BCC-F981-4DEA-A220-1CF5D5101565}"/>
    <dgm:cxn modelId="{E8708D0E-9237-4D49-AAB2-A930491A99C8}" type="presParOf" srcId="{4C7AA349-0DF2-478E-9FF1-9BD0766BFE92}" destId="{1A418C03-A589-45D2-AF4D-17135F178D16}" srcOrd="0" destOrd="0" presId="urn:microsoft.com/office/officeart/2009/3/layout/StepUpProcess"/>
    <dgm:cxn modelId="{2F7ACB91-F1AD-4DE3-87D8-6E5112B579A3}" type="presParOf" srcId="{1A418C03-A589-45D2-AF4D-17135F178D16}" destId="{E2790580-1704-49C7-A4CD-4C3E3EB400BD}" srcOrd="0" destOrd="0" presId="urn:microsoft.com/office/officeart/2009/3/layout/StepUpProcess"/>
    <dgm:cxn modelId="{D43F1987-DE09-44E1-AF67-4A50FC8937E9}" type="presParOf" srcId="{1A418C03-A589-45D2-AF4D-17135F178D16}" destId="{F241868E-49E4-4D18-8199-F460199D5BCA}" srcOrd="1" destOrd="0" presId="urn:microsoft.com/office/officeart/2009/3/layout/StepUpProcess"/>
    <dgm:cxn modelId="{9D8DF263-B902-42AA-9C37-AA86DB13472E}" type="presParOf" srcId="{1A418C03-A589-45D2-AF4D-17135F178D16}" destId="{BB641F3D-27CC-4F7D-8B3B-97BC4D274410}" srcOrd="2" destOrd="0" presId="urn:microsoft.com/office/officeart/2009/3/layout/StepUpProcess"/>
    <dgm:cxn modelId="{B6880975-958C-43C3-A741-D2555A8FC0C5}" type="presParOf" srcId="{4C7AA349-0DF2-478E-9FF1-9BD0766BFE92}" destId="{C462ACED-384C-47F2-AF10-CEDBEC8068A8}" srcOrd="1" destOrd="0" presId="urn:microsoft.com/office/officeart/2009/3/layout/StepUpProcess"/>
    <dgm:cxn modelId="{9E208997-FE7D-41CC-BA17-C8F6CC66EAE1}" type="presParOf" srcId="{C462ACED-384C-47F2-AF10-CEDBEC8068A8}" destId="{E9A4B770-1215-4C41-BEF5-45349351BA72}" srcOrd="0" destOrd="0" presId="urn:microsoft.com/office/officeart/2009/3/layout/StepUpProcess"/>
    <dgm:cxn modelId="{C94CCEF1-3347-4E6F-8803-0821234FF470}" type="presParOf" srcId="{4C7AA349-0DF2-478E-9FF1-9BD0766BFE92}" destId="{E71F9853-A356-465F-95F4-C52B64F8F6EC}" srcOrd="2" destOrd="0" presId="urn:microsoft.com/office/officeart/2009/3/layout/StepUpProcess"/>
    <dgm:cxn modelId="{6B29CC8E-547A-4558-8689-BA7B99A5FBF5}" type="presParOf" srcId="{E71F9853-A356-465F-95F4-C52B64F8F6EC}" destId="{49261B95-5C45-48B1-8114-B10E7EC3AC98}" srcOrd="0" destOrd="0" presId="urn:microsoft.com/office/officeart/2009/3/layout/StepUpProcess"/>
    <dgm:cxn modelId="{0A5941B7-CB35-40EF-BC70-01AA375C6E6C}" type="presParOf" srcId="{E71F9853-A356-465F-95F4-C52B64F8F6EC}" destId="{4DF36613-C756-4DFD-96A5-04445270048D}" srcOrd="1" destOrd="0" presId="urn:microsoft.com/office/officeart/2009/3/layout/StepUpProcess"/>
    <dgm:cxn modelId="{69224122-0F72-462D-8DD7-31474BE995D7}" type="presParOf" srcId="{E71F9853-A356-465F-95F4-C52B64F8F6EC}" destId="{F7160A23-7A23-4299-AF7A-EB909D994E82}" srcOrd="2" destOrd="0" presId="urn:microsoft.com/office/officeart/2009/3/layout/StepUpProcess"/>
    <dgm:cxn modelId="{9FFF8B61-3CB2-4107-9B45-82356940CA4F}" type="presParOf" srcId="{4C7AA349-0DF2-478E-9FF1-9BD0766BFE92}" destId="{73E3352A-5DF7-4E39-804E-008BB9B09DC5}" srcOrd="3" destOrd="0" presId="urn:microsoft.com/office/officeart/2009/3/layout/StepUpProcess"/>
    <dgm:cxn modelId="{7F1C3484-63A6-4B25-8061-EFF73CFA1576}" type="presParOf" srcId="{73E3352A-5DF7-4E39-804E-008BB9B09DC5}" destId="{BD3510FF-832A-44D8-BB96-811917DAF229}" srcOrd="0" destOrd="0" presId="urn:microsoft.com/office/officeart/2009/3/layout/StepUpProcess"/>
    <dgm:cxn modelId="{02513E2D-18DD-4176-8A92-B5EB37E41BAC}" type="presParOf" srcId="{4C7AA349-0DF2-478E-9FF1-9BD0766BFE92}" destId="{E5190F39-2951-45F7-87EC-29754F879373}" srcOrd="4" destOrd="0" presId="urn:microsoft.com/office/officeart/2009/3/layout/StepUpProcess"/>
    <dgm:cxn modelId="{8EF4FFDB-A208-416B-AFF5-CBF8699695F3}" type="presParOf" srcId="{E5190F39-2951-45F7-87EC-29754F879373}" destId="{DA316544-08B0-427C-B2FA-448EC930FDE1}" srcOrd="0" destOrd="0" presId="urn:microsoft.com/office/officeart/2009/3/layout/StepUpProcess"/>
    <dgm:cxn modelId="{B6D9CAEF-D115-4951-99C3-A1F6910CDAC3}" type="presParOf" srcId="{E5190F39-2951-45F7-87EC-29754F879373}" destId="{B1C2DFBF-BB62-46E5-B6A5-B5BA6A08E1DE}" srcOrd="1" destOrd="0" presId="urn:microsoft.com/office/officeart/2009/3/layout/StepUpProces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9BAA76-41CB-4173-AA71-9384E5BBCC36}"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4D04449-AF71-4C38-8408-8A2D7C6B72C8}">
      <dgm:prSet phldrT="[Text]" custT="1"/>
      <dgm:spPr>
        <a:xfrm>
          <a:off x="1212466" y="1746002"/>
          <a:ext cx="1633658" cy="1431997"/>
        </a:xfrm>
        <a:prstGeom prst="rect">
          <a:avLst/>
        </a:prstGeom>
        <a:noFill/>
        <a:ln>
          <a:noFill/>
        </a:ln>
        <a:effectLst/>
      </dgm:spPr>
      <dgm:t>
        <a:bodyPr/>
        <a:lstStyle/>
        <a:p>
          <a:pPr algn="ctr"/>
          <a:r>
            <a:rPr lang="en-US" sz="1400" b="1" dirty="0" smtClean="0">
              <a:solidFill>
                <a:sysClr val="windowText" lastClr="000000">
                  <a:hueOff val="0"/>
                  <a:satOff val="0"/>
                  <a:lumOff val="0"/>
                  <a:alphaOff val="0"/>
                </a:sysClr>
              </a:solidFill>
              <a:latin typeface="Calibri" panose="020F0502020204030204" pitchFamily="34" charset="0"/>
              <a:ea typeface="+mn-ea"/>
              <a:cs typeface="+mn-cs"/>
            </a:rPr>
            <a:t>Pre-</a:t>
          </a:r>
          <a:r>
            <a:rPr lang="en-US" sz="1400" b="1" dirty="0" err="1" smtClean="0">
              <a:solidFill>
                <a:sysClr val="windowText" lastClr="000000">
                  <a:hueOff val="0"/>
                  <a:satOff val="0"/>
                  <a:lumOff val="0"/>
                  <a:alphaOff val="0"/>
                </a:sysClr>
              </a:solidFill>
              <a:latin typeface="Calibri" panose="020F0502020204030204" pitchFamily="34" charset="0"/>
              <a:ea typeface="+mn-ea"/>
              <a:cs typeface="+mn-cs"/>
            </a:rPr>
            <a:t>Assesment</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01AF2614-95E8-4F3D-A5AE-13E92FDB1787}" type="parTrans" cxnId="{96982C67-A93B-4BDE-8A92-E6EDA58071CE}">
      <dgm:prSet/>
      <dgm:spPr/>
      <dgm:t>
        <a:bodyPr/>
        <a:lstStyle/>
        <a:p>
          <a:endParaRPr lang="en-US" sz="1400">
            <a:latin typeface="Calibri" panose="020F0502020204030204" pitchFamily="34" charset="0"/>
          </a:endParaRPr>
        </a:p>
      </dgm:t>
    </dgm:pt>
    <dgm:pt modelId="{1A0E077D-318F-4112-8D75-32AB59528B02}" type="sibTrans" cxnId="{96982C67-A93B-4BDE-8A92-E6EDA58071CE}">
      <dgm:prSet/>
      <dgm:spPr/>
      <dgm:t>
        <a:bodyPr/>
        <a:lstStyle/>
        <a:p>
          <a:endParaRPr lang="en-US" sz="1400">
            <a:latin typeface="Calibri" panose="020F0502020204030204" pitchFamily="34" charset="0"/>
          </a:endParaRPr>
        </a:p>
      </dgm:t>
    </dgm:pt>
    <dgm:pt modelId="{E1B7F646-7DD3-4178-B3EF-C33E5461C542}">
      <dgm:prSet phldrT="[Text]" custT="1"/>
      <dgm:spPr>
        <a:xfrm>
          <a:off x="5315303" y="1680229"/>
          <a:ext cx="1849301" cy="1394522"/>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D2D1F2BB-7933-4D42-B6C0-A87B35963D16}" type="parTrans" cxnId="{557328A2-E9F8-4A6C-9CAB-07A4BA94C872}">
      <dgm:prSet/>
      <dgm:spPr/>
      <dgm:t>
        <a:bodyPr/>
        <a:lstStyle/>
        <a:p>
          <a:endParaRPr lang="en-US" sz="1400">
            <a:latin typeface="Calibri" panose="020F0502020204030204" pitchFamily="34" charset="0"/>
          </a:endParaRPr>
        </a:p>
      </dgm:t>
    </dgm:pt>
    <dgm:pt modelId="{79083BCC-F981-4DEA-A220-1CF5D5101565}" type="sibTrans" cxnId="{557328A2-E9F8-4A6C-9CAB-07A4BA94C872}">
      <dgm:prSet/>
      <dgm:spPr/>
      <dgm:t>
        <a:bodyPr/>
        <a:lstStyle/>
        <a:p>
          <a:endParaRPr lang="en-US" sz="1400">
            <a:latin typeface="Calibri" panose="020F0502020204030204" pitchFamily="34" charset="0"/>
          </a:endParaRPr>
        </a:p>
      </dgm:t>
    </dgm:pt>
    <dgm:pt modelId="{8367BE1A-28DB-40C5-B54F-BD65D1600B1B}">
      <dgm:prSet phldrT="[Text]" custT="1"/>
      <dgm:spPr>
        <a:xfrm>
          <a:off x="9851305" y="1648723"/>
          <a:ext cx="1623268" cy="1069014"/>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1D221817-7D84-4C95-8CCE-3FF90451FE50}" type="parTrans" cxnId="{9E117176-D231-41B1-81DA-DE4DD83BC95B}">
      <dgm:prSet/>
      <dgm:spPr/>
      <dgm:t>
        <a:bodyPr/>
        <a:lstStyle/>
        <a:p>
          <a:endParaRPr lang="en-US"/>
        </a:p>
      </dgm:t>
    </dgm:pt>
    <dgm:pt modelId="{EB98DCE8-66B8-40AA-8EBC-A7B79092C7E6}" type="sibTrans" cxnId="{9E117176-D231-41B1-81DA-DE4DD83BC95B}">
      <dgm:prSet/>
      <dgm:spPr/>
      <dgm:t>
        <a:bodyPr/>
        <a:lstStyle/>
        <a:p>
          <a:endParaRPr lang="en-US"/>
        </a:p>
      </dgm:t>
    </dgm:pt>
    <dgm:pt modelId="{4C7AA349-0DF2-478E-9FF1-9BD0766BFE92}" type="pres">
      <dgm:prSet presAssocID="{7C9BAA76-41CB-4173-AA71-9384E5BBCC36}" presName="rootnode" presStyleCnt="0">
        <dgm:presLayoutVars>
          <dgm:chMax/>
          <dgm:chPref/>
          <dgm:dir/>
          <dgm:animLvl val="lvl"/>
        </dgm:presLayoutVars>
      </dgm:prSet>
      <dgm:spPr/>
      <dgm:t>
        <a:bodyPr/>
        <a:lstStyle/>
        <a:p>
          <a:endParaRPr lang="en-US"/>
        </a:p>
      </dgm:t>
    </dgm:pt>
    <dgm:pt modelId="{1A418C03-A589-45D2-AF4D-17135F178D16}" type="pres">
      <dgm:prSet presAssocID="{E4D04449-AF71-4C38-8408-8A2D7C6B72C8}" presName="composite" presStyleCnt="0"/>
      <dgm:spPr/>
      <dgm:t>
        <a:bodyPr/>
        <a:lstStyle/>
        <a:p>
          <a:endParaRPr lang="en-US"/>
        </a:p>
      </dgm:t>
    </dgm:pt>
    <dgm:pt modelId="{E2790580-1704-49C7-A4CD-4C3E3EB400BD}" type="pres">
      <dgm:prSet presAssocID="{E4D04449-AF71-4C38-8408-8A2D7C6B72C8}" presName="LShape" presStyleLbl="alignNode1" presStyleIdx="0" presStyleCnt="5" custScaleX="86501" custScaleY="79936" custLinFactNeighborX="-33606" custLinFactNeighborY="7125"/>
      <dgm:spPr>
        <a:xfrm rot="5400000">
          <a:off x="1358101" y="1102408"/>
          <a:ext cx="1087475" cy="1809535"/>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gm:spPr>
      <dgm:t>
        <a:bodyPr/>
        <a:lstStyle/>
        <a:p>
          <a:endParaRPr lang="en-US"/>
        </a:p>
      </dgm:t>
    </dgm:pt>
    <dgm:pt modelId="{F241868E-49E4-4D18-8199-F460199D5BCA}" type="pres">
      <dgm:prSet presAssocID="{E4D04449-AF71-4C38-8408-8A2D7C6B72C8}" presName="ParentText" presStyleLbl="revTx" presStyleIdx="0" presStyleCnt="3" custScaleX="68817" custScaleY="20428" custLinFactNeighborX="-42829" custLinFactNeighborY="-28752">
        <dgm:presLayoutVars>
          <dgm:chMax val="0"/>
          <dgm:chPref val="0"/>
          <dgm:bulletEnabled val="1"/>
        </dgm:presLayoutVars>
      </dgm:prSet>
      <dgm:spPr/>
      <dgm:t>
        <a:bodyPr/>
        <a:lstStyle/>
        <a:p>
          <a:endParaRPr lang="en-US"/>
        </a:p>
      </dgm:t>
    </dgm:pt>
    <dgm:pt modelId="{BB641F3D-27CC-4F7D-8B3B-97BC4D274410}" type="pres">
      <dgm:prSet presAssocID="{E4D04449-AF71-4C38-8408-8A2D7C6B72C8}" presName="Triangle" presStyleLbl="alignNode1" presStyleIdx="1" presStyleCnt="5" custScaleX="97128" custScaleY="57964" custLinFactY="96434" custLinFactNeighborX="-99649" custLinFactNeighborY="100000"/>
      <dgm:spPr>
        <a:xfrm>
          <a:off x="2501996" y="969194"/>
          <a:ext cx="308237" cy="308237"/>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gm:spPr>
      <dgm:t>
        <a:bodyPr/>
        <a:lstStyle/>
        <a:p>
          <a:endParaRPr lang="en-US"/>
        </a:p>
      </dgm:t>
    </dgm:pt>
    <dgm:pt modelId="{C462ACED-384C-47F2-AF10-CEDBEC8068A8}" type="pres">
      <dgm:prSet presAssocID="{1A0E077D-318F-4112-8D75-32AB59528B02}" presName="sibTrans" presStyleCnt="0"/>
      <dgm:spPr/>
      <dgm:t>
        <a:bodyPr/>
        <a:lstStyle/>
        <a:p>
          <a:endParaRPr lang="en-US"/>
        </a:p>
      </dgm:t>
    </dgm:pt>
    <dgm:pt modelId="{E9A4B770-1215-4C41-BEF5-45349351BA72}" type="pres">
      <dgm:prSet presAssocID="{1A0E077D-318F-4112-8D75-32AB59528B02}" presName="space" presStyleCnt="0"/>
      <dgm:spPr/>
      <dgm:t>
        <a:bodyPr/>
        <a:lstStyle/>
        <a:p>
          <a:endParaRPr lang="en-US"/>
        </a:p>
      </dgm:t>
    </dgm:pt>
    <dgm:pt modelId="{E71F9853-A356-465F-95F4-C52B64F8F6EC}" type="pres">
      <dgm:prSet presAssocID="{E1B7F646-7DD3-4178-B3EF-C33E5461C542}" presName="composite" presStyleCnt="0"/>
      <dgm:spPr/>
      <dgm:t>
        <a:bodyPr/>
        <a:lstStyle/>
        <a:p>
          <a:endParaRPr lang="en-US"/>
        </a:p>
      </dgm:t>
    </dgm:pt>
    <dgm:pt modelId="{49261B95-5C45-48B1-8114-B10E7EC3AC98}" type="pres">
      <dgm:prSet presAssocID="{E1B7F646-7DD3-4178-B3EF-C33E5461C542}" presName="LShape" presStyleLbl="alignNode1" presStyleIdx="2" presStyleCnt="5" custScaleX="115400" custScaleY="76250" custLinFactNeighborX="-13570" custLinFactNeighborY="6714"/>
      <dgm:spPr>
        <a:xfrm rot="5400000">
          <a:off x="5430381" y="1158064"/>
          <a:ext cx="1087475" cy="1681293"/>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gm:spPr>
      <dgm:t>
        <a:bodyPr/>
        <a:lstStyle/>
        <a:p>
          <a:endParaRPr lang="en-US"/>
        </a:p>
      </dgm:t>
    </dgm:pt>
    <dgm:pt modelId="{4DF36613-C756-4DFD-96A5-04445270048D}" type="pres">
      <dgm:prSet presAssocID="{E1B7F646-7DD3-4178-B3EF-C33E5461C542}" presName="ParentText" presStyleLbl="revTx" presStyleIdx="1" presStyleCnt="3" custScaleX="113200" custScaleY="37444" custLinFactNeighborX="-29011" custLinFactNeighborY="-19717">
        <dgm:presLayoutVars>
          <dgm:chMax val="0"/>
          <dgm:chPref val="0"/>
          <dgm:bulletEnabled val="1"/>
        </dgm:presLayoutVars>
      </dgm:prSet>
      <dgm:spPr/>
      <dgm:t>
        <a:bodyPr/>
        <a:lstStyle/>
        <a:p>
          <a:endParaRPr lang="en-US"/>
        </a:p>
      </dgm:t>
    </dgm:pt>
    <dgm:pt modelId="{F7160A23-7A23-4299-AF7A-EB909D994E82}" type="pres">
      <dgm:prSet presAssocID="{E1B7F646-7DD3-4178-B3EF-C33E5461C542}" presName="Triangle" presStyleLbl="alignNode1" presStyleIdx="3" presStyleCnt="5" custScaleX="95284" custScaleY="69010" custLinFactX="64705" custLinFactY="96623" custLinFactNeighborX="100000" custLinFactNeighborY="100000"/>
      <dgm:spPr>
        <a:xfrm>
          <a:off x="6492967" y="984252"/>
          <a:ext cx="308237" cy="308237"/>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gm:spPr>
      <dgm:t>
        <a:bodyPr/>
        <a:lstStyle/>
        <a:p>
          <a:endParaRPr lang="en-US"/>
        </a:p>
      </dgm:t>
    </dgm:pt>
    <dgm:pt modelId="{73E3352A-5DF7-4E39-804E-008BB9B09DC5}" type="pres">
      <dgm:prSet presAssocID="{79083BCC-F981-4DEA-A220-1CF5D5101565}" presName="sibTrans" presStyleCnt="0"/>
      <dgm:spPr/>
      <dgm:t>
        <a:bodyPr/>
        <a:lstStyle/>
        <a:p>
          <a:endParaRPr lang="en-US"/>
        </a:p>
      </dgm:t>
    </dgm:pt>
    <dgm:pt modelId="{BD3510FF-832A-44D8-BB96-811917DAF229}" type="pres">
      <dgm:prSet presAssocID="{79083BCC-F981-4DEA-A220-1CF5D5101565}" presName="space" presStyleCnt="0"/>
      <dgm:spPr/>
      <dgm:t>
        <a:bodyPr/>
        <a:lstStyle/>
        <a:p>
          <a:endParaRPr lang="en-US"/>
        </a:p>
      </dgm:t>
    </dgm:pt>
    <dgm:pt modelId="{E5190F39-2951-45F7-87EC-29754F879373}" type="pres">
      <dgm:prSet presAssocID="{8367BE1A-28DB-40C5-B54F-BD65D1600B1B}" presName="composite" presStyleCnt="0"/>
      <dgm:spPr/>
    </dgm:pt>
    <dgm:pt modelId="{DA316544-08B0-427C-B2FA-448EC930FDE1}" type="pres">
      <dgm:prSet presAssocID="{8367BE1A-28DB-40C5-B54F-BD65D1600B1B}" presName="LShape" presStyleLbl="alignNode1" presStyleIdx="4" presStyleCnt="5" custScaleX="88679" custScaleY="81882" custLinFactNeighborX="37108" custLinFactNeighborY="-8868"/>
      <dgm:spPr>
        <a:xfrm rot="5400000">
          <a:off x="9947770" y="1095471"/>
          <a:ext cx="1087475" cy="1809535"/>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gm:spPr>
      <dgm:t>
        <a:bodyPr/>
        <a:lstStyle/>
        <a:p>
          <a:endParaRPr lang="en-US"/>
        </a:p>
      </dgm:t>
    </dgm:pt>
    <dgm:pt modelId="{B1C2DFBF-BB62-46E5-B6A5-B5BA6A08E1DE}" type="pres">
      <dgm:prSet presAssocID="{8367BE1A-28DB-40C5-B54F-BD65D1600B1B}" presName="ParentText" presStyleLbl="revTx" presStyleIdx="2" presStyleCnt="3" custScaleX="99364" custScaleY="10899" custLinFactNeighborX="29866" custLinFactNeighborY="-40713">
        <dgm:presLayoutVars>
          <dgm:chMax val="0"/>
          <dgm:chPref val="0"/>
          <dgm:bulletEnabled val="1"/>
        </dgm:presLayoutVars>
      </dgm:prSet>
      <dgm:spPr/>
      <dgm:t>
        <a:bodyPr/>
        <a:lstStyle/>
        <a:p>
          <a:endParaRPr lang="en-US"/>
        </a:p>
      </dgm:t>
    </dgm:pt>
  </dgm:ptLst>
  <dgm:cxnLst>
    <dgm:cxn modelId="{AC809632-E5BC-477B-9243-907EFACE342C}" type="presOf" srcId="{E4D04449-AF71-4C38-8408-8A2D7C6B72C8}" destId="{F241868E-49E4-4D18-8199-F460199D5BCA}" srcOrd="0" destOrd="0" presId="urn:microsoft.com/office/officeart/2009/3/layout/StepUpProcess"/>
    <dgm:cxn modelId="{D9D01DA7-212C-4831-B716-2B7FBBB1651B}" type="presOf" srcId="{8367BE1A-28DB-40C5-B54F-BD65D1600B1B}" destId="{B1C2DFBF-BB62-46E5-B6A5-B5BA6A08E1DE}" srcOrd="0" destOrd="0" presId="urn:microsoft.com/office/officeart/2009/3/layout/StepUpProcess"/>
    <dgm:cxn modelId="{96982C67-A93B-4BDE-8A92-E6EDA58071CE}" srcId="{7C9BAA76-41CB-4173-AA71-9384E5BBCC36}" destId="{E4D04449-AF71-4C38-8408-8A2D7C6B72C8}" srcOrd="0" destOrd="0" parTransId="{01AF2614-95E8-4F3D-A5AE-13E92FDB1787}" sibTransId="{1A0E077D-318F-4112-8D75-32AB59528B02}"/>
    <dgm:cxn modelId="{74399E2F-DEA5-4816-82B2-7BD8C8037CB0}" type="presOf" srcId="{E1B7F646-7DD3-4178-B3EF-C33E5461C542}" destId="{4DF36613-C756-4DFD-96A5-04445270048D}" srcOrd="0" destOrd="0" presId="urn:microsoft.com/office/officeart/2009/3/layout/StepUpProcess"/>
    <dgm:cxn modelId="{339AEEE2-0420-47FC-AB99-F45D83F1994D}" type="presOf" srcId="{7C9BAA76-41CB-4173-AA71-9384E5BBCC36}" destId="{4C7AA349-0DF2-478E-9FF1-9BD0766BFE92}" srcOrd="0" destOrd="0" presId="urn:microsoft.com/office/officeart/2009/3/layout/StepUpProcess"/>
    <dgm:cxn modelId="{9E117176-D231-41B1-81DA-DE4DD83BC95B}" srcId="{7C9BAA76-41CB-4173-AA71-9384E5BBCC36}" destId="{8367BE1A-28DB-40C5-B54F-BD65D1600B1B}" srcOrd="2" destOrd="0" parTransId="{1D221817-7D84-4C95-8CCE-3FF90451FE50}" sibTransId="{EB98DCE8-66B8-40AA-8EBC-A7B79092C7E6}"/>
    <dgm:cxn modelId="{557328A2-E9F8-4A6C-9CAB-07A4BA94C872}" srcId="{7C9BAA76-41CB-4173-AA71-9384E5BBCC36}" destId="{E1B7F646-7DD3-4178-B3EF-C33E5461C542}" srcOrd="1" destOrd="0" parTransId="{D2D1F2BB-7933-4D42-B6C0-A87B35963D16}" sibTransId="{79083BCC-F981-4DEA-A220-1CF5D5101565}"/>
    <dgm:cxn modelId="{E8708D0E-9237-4D49-AAB2-A930491A99C8}" type="presParOf" srcId="{4C7AA349-0DF2-478E-9FF1-9BD0766BFE92}" destId="{1A418C03-A589-45D2-AF4D-17135F178D16}" srcOrd="0" destOrd="0" presId="urn:microsoft.com/office/officeart/2009/3/layout/StepUpProcess"/>
    <dgm:cxn modelId="{2F7ACB91-F1AD-4DE3-87D8-6E5112B579A3}" type="presParOf" srcId="{1A418C03-A589-45D2-AF4D-17135F178D16}" destId="{E2790580-1704-49C7-A4CD-4C3E3EB400BD}" srcOrd="0" destOrd="0" presId="urn:microsoft.com/office/officeart/2009/3/layout/StepUpProcess"/>
    <dgm:cxn modelId="{D43F1987-DE09-44E1-AF67-4A50FC8937E9}" type="presParOf" srcId="{1A418C03-A589-45D2-AF4D-17135F178D16}" destId="{F241868E-49E4-4D18-8199-F460199D5BCA}" srcOrd="1" destOrd="0" presId="urn:microsoft.com/office/officeart/2009/3/layout/StepUpProcess"/>
    <dgm:cxn modelId="{9D8DF263-B902-42AA-9C37-AA86DB13472E}" type="presParOf" srcId="{1A418C03-A589-45D2-AF4D-17135F178D16}" destId="{BB641F3D-27CC-4F7D-8B3B-97BC4D274410}" srcOrd="2" destOrd="0" presId="urn:microsoft.com/office/officeart/2009/3/layout/StepUpProcess"/>
    <dgm:cxn modelId="{B6880975-958C-43C3-A741-D2555A8FC0C5}" type="presParOf" srcId="{4C7AA349-0DF2-478E-9FF1-9BD0766BFE92}" destId="{C462ACED-384C-47F2-AF10-CEDBEC8068A8}" srcOrd="1" destOrd="0" presId="urn:microsoft.com/office/officeart/2009/3/layout/StepUpProcess"/>
    <dgm:cxn modelId="{9E208997-FE7D-41CC-BA17-C8F6CC66EAE1}" type="presParOf" srcId="{C462ACED-384C-47F2-AF10-CEDBEC8068A8}" destId="{E9A4B770-1215-4C41-BEF5-45349351BA72}" srcOrd="0" destOrd="0" presId="urn:microsoft.com/office/officeart/2009/3/layout/StepUpProcess"/>
    <dgm:cxn modelId="{C94CCEF1-3347-4E6F-8803-0821234FF470}" type="presParOf" srcId="{4C7AA349-0DF2-478E-9FF1-9BD0766BFE92}" destId="{E71F9853-A356-465F-95F4-C52B64F8F6EC}" srcOrd="2" destOrd="0" presId="urn:microsoft.com/office/officeart/2009/3/layout/StepUpProcess"/>
    <dgm:cxn modelId="{6B29CC8E-547A-4558-8689-BA7B99A5FBF5}" type="presParOf" srcId="{E71F9853-A356-465F-95F4-C52B64F8F6EC}" destId="{49261B95-5C45-48B1-8114-B10E7EC3AC98}" srcOrd="0" destOrd="0" presId="urn:microsoft.com/office/officeart/2009/3/layout/StepUpProcess"/>
    <dgm:cxn modelId="{0A5941B7-CB35-40EF-BC70-01AA375C6E6C}" type="presParOf" srcId="{E71F9853-A356-465F-95F4-C52B64F8F6EC}" destId="{4DF36613-C756-4DFD-96A5-04445270048D}" srcOrd="1" destOrd="0" presId="urn:microsoft.com/office/officeart/2009/3/layout/StepUpProcess"/>
    <dgm:cxn modelId="{69224122-0F72-462D-8DD7-31474BE995D7}" type="presParOf" srcId="{E71F9853-A356-465F-95F4-C52B64F8F6EC}" destId="{F7160A23-7A23-4299-AF7A-EB909D994E82}" srcOrd="2" destOrd="0" presId="urn:microsoft.com/office/officeart/2009/3/layout/StepUpProcess"/>
    <dgm:cxn modelId="{9FFF8B61-3CB2-4107-9B45-82356940CA4F}" type="presParOf" srcId="{4C7AA349-0DF2-478E-9FF1-9BD0766BFE92}" destId="{73E3352A-5DF7-4E39-804E-008BB9B09DC5}" srcOrd="3" destOrd="0" presId="urn:microsoft.com/office/officeart/2009/3/layout/StepUpProcess"/>
    <dgm:cxn modelId="{7F1C3484-63A6-4B25-8061-EFF73CFA1576}" type="presParOf" srcId="{73E3352A-5DF7-4E39-804E-008BB9B09DC5}" destId="{BD3510FF-832A-44D8-BB96-811917DAF229}" srcOrd="0" destOrd="0" presId="urn:microsoft.com/office/officeart/2009/3/layout/StepUpProcess"/>
    <dgm:cxn modelId="{02513E2D-18DD-4176-8A92-B5EB37E41BAC}" type="presParOf" srcId="{4C7AA349-0DF2-478E-9FF1-9BD0766BFE92}" destId="{E5190F39-2951-45F7-87EC-29754F879373}" srcOrd="4" destOrd="0" presId="urn:microsoft.com/office/officeart/2009/3/layout/StepUpProcess"/>
    <dgm:cxn modelId="{8EF4FFDB-A208-416B-AFF5-CBF8699695F3}" type="presParOf" srcId="{E5190F39-2951-45F7-87EC-29754F879373}" destId="{DA316544-08B0-427C-B2FA-448EC930FDE1}" srcOrd="0" destOrd="0" presId="urn:microsoft.com/office/officeart/2009/3/layout/StepUpProcess"/>
    <dgm:cxn modelId="{B6D9CAEF-D115-4951-99C3-A1F6910CDAC3}" type="presParOf" srcId="{E5190F39-2951-45F7-87EC-29754F879373}" destId="{B1C2DFBF-BB62-46E5-B6A5-B5BA6A08E1DE}" srcOrd="1" destOrd="0" presId="urn:microsoft.com/office/officeart/2009/3/layout/StepUpProces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0580-1704-49C7-A4CD-4C3E3EB400BD}">
      <dsp:nvSpPr>
        <dsp:cNvPr id="0" name=""/>
        <dsp:cNvSpPr/>
      </dsp:nvSpPr>
      <dsp:spPr>
        <a:xfrm rot="5400000">
          <a:off x="672677" y="819710"/>
          <a:ext cx="1349948" cy="2430767"/>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1868E-49E4-4D18-8199-F460199D5BCA}">
      <dsp:nvSpPr>
        <dsp:cNvPr id="0" name=""/>
        <dsp:cNvSpPr/>
      </dsp:nvSpPr>
      <dsp:spPr>
        <a:xfrm>
          <a:off x="364836" y="1576519"/>
          <a:ext cx="1745871" cy="454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Assessment</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364836" y="1576519"/>
        <a:ext cx="1745871" cy="454279"/>
      </dsp:txXfrm>
    </dsp:sp>
    <dsp:sp modelId="{BB641F3D-27CC-4F7D-8B3B-97BC4D274410}">
      <dsp:nvSpPr>
        <dsp:cNvPr id="0" name=""/>
        <dsp:cNvSpPr/>
      </dsp:nvSpPr>
      <dsp:spPr>
        <a:xfrm>
          <a:off x="2644026" y="1325533"/>
          <a:ext cx="464927" cy="277459"/>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1B95-5C45-48B1-8114-B10E7EC3AC98}">
      <dsp:nvSpPr>
        <dsp:cNvPr id="0" name=""/>
        <dsp:cNvSpPr/>
      </dsp:nvSpPr>
      <dsp:spPr>
        <a:xfrm rot="5400000">
          <a:off x="4472217" y="416184"/>
          <a:ext cx="1287699" cy="3242858"/>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36613-C756-4DFD-96A5-04445270048D}">
      <dsp:nvSpPr>
        <dsp:cNvPr id="0" name=""/>
        <dsp:cNvSpPr/>
      </dsp:nvSpPr>
      <dsp:spPr>
        <a:xfrm>
          <a:off x="3467662" y="1615887"/>
          <a:ext cx="2871857" cy="83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3467662" y="1615887"/>
        <a:ext cx="2871857" cy="832683"/>
      </dsp:txXfrm>
    </dsp:sp>
    <dsp:sp modelId="{F7160A23-7A23-4299-AF7A-EB909D994E82}">
      <dsp:nvSpPr>
        <dsp:cNvPr id="0" name=""/>
        <dsp:cNvSpPr/>
      </dsp:nvSpPr>
      <dsp:spPr>
        <a:xfrm>
          <a:off x="7002275" y="1408474"/>
          <a:ext cx="456100" cy="330333"/>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16544-08B0-427C-B2FA-448EC930FDE1}">
      <dsp:nvSpPr>
        <dsp:cNvPr id="0" name=""/>
        <dsp:cNvSpPr/>
      </dsp:nvSpPr>
      <dsp:spPr>
        <a:xfrm rot="5400000">
          <a:off x="8327140" y="643728"/>
          <a:ext cx="1486014" cy="3057982"/>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DFBF-BB62-46E5-B6A5-B5BA6A08E1DE}">
      <dsp:nvSpPr>
        <dsp:cNvPr id="0" name=""/>
        <dsp:cNvSpPr/>
      </dsp:nvSpPr>
      <dsp:spPr>
        <a:xfrm>
          <a:off x="7953641" y="1665145"/>
          <a:ext cx="2520841" cy="242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7953641" y="1665145"/>
        <a:ext cx="2520841" cy="242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07786-B8C1-4FEB-B9FE-9FDE3A4F8179}">
      <dsp:nvSpPr>
        <dsp:cNvPr id="0" name=""/>
        <dsp:cNvSpPr/>
      </dsp:nvSpPr>
      <dsp:spPr>
        <a:xfrm>
          <a:off x="1804" y="326869"/>
          <a:ext cx="2074019" cy="103700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Identification of Risks</a:t>
          </a:r>
          <a:endParaRPr lang="en-US" sz="2400" kern="1200" dirty="0">
            <a:latin typeface="Arial" panose="020B0604020202020204" pitchFamily="34" charset="0"/>
            <a:cs typeface="Arial" panose="020B0604020202020204" pitchFamily="34" charset="0"/>
          </a:endParaRPr>
        </a:p>
      </dsp:txBody>
      <dsp:txXfrm>
        <a:off x="32177" y="357242"/>
        <a:ext cx="2013273" cy="976263"/>
      </dsp:txXfrm>
    </dsp:sp>
    <dsp:sp modelId="{68155C70-59D3-4494-9187-81E57D6A87B1}">
      <dsp:nvSpPr>
        <dsp:cNvPr id="0" name=""/>
        <dsp:cNvSpPr/>
      </dsp:nvSpPr>
      <dsp:spPr>
        <a:xfrm>
          <a:off x="209206" y="1363878"/>
          <a:ext cx="207401" cy="777757"/>
        </a:xfrm>
        <a:custGeom>
          <a:avLst/>
          <a:gdLst/>
          <a:ahLst/>
          <a:cxnLst/>
          <a:rect l="0" t="0" r="0" b="0"/>
          <a:pathLst>
            <a:path>
              <a:moveTo>
                <a:pt x="0" y="0"/>
              </a:moveTo>
              <a:lnTo>
                <a:pt x="0" y="777757"/>
              </a:lnTo>
              <a:lnTo>
                <a:pt x="207401" y="7777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1E1303-E0B9-4EA2-A4C3-FB29EE6DEA5B}">
      <dsp:nvSpPr>
        <dsp:cNvPr id="0" name=""/>
        <dsp:cNvSpPr/>
      </dsp:nvSpPr>
      <dsp:spPr>
        <a:xfrm>
          <a:off x="416608" y="1623131"/>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Sources of Risks</a:t>
          </a:r>
        </a:p>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(Workshops, </a:t>
          </a:r>
          <a:endParaRPr lang="en-US" sz="1600" kern="1200" dirty="0">
            <a:latin typeface="Arial" panose="020B0604020202020204" pitchFamily="34" charset="0"/>
            <a:cs typeface="Arial" panose="020B0604020202020204" pitchFamily="34" charset="0"/>
          </a:endParaRPr>
        </a:p>
      </dsp:txBody>
      <dsp:txXfrm>
        <a:off x="446981" y="1653504"/>
        <a:ext cx="1598469" cy="976263"/>
      </dsp:txXfrm>
    </dsp:sp>
    <dsp:sp modelId="{0D91A932-429A-4E2A-B1EF-D2E71C386805}">
      <dsp:nvSpPr>
        <dsp:cNvPr id="0" name=""/>
        <dsp:cNvSpPr/>
      </dsp:nvSpPr>
      <dsp:spPr>
        <a:xfrm>
          <a:off x="209206" y="1363878"/>
          <a:ext cx="207401" cy="2074019"/>
        </a:xfrm>
        <a:custGeom>
          <a:avLst/>
          <a:gdLst/>
          <a:ahLst/>
          <a:cxnLst/>
          <a:rect l="0" t="0" r="0" b="0"/>
          <a:pathLst>
            <a:path>
              <a:moveTo>
                <a:pt x="0" y="0"/>
              </a:moveTo>
              <a:lnTo>
                <a:pt x="0" y="2074019"/>
              </a:lnTo>
              <a:lnTo>
                <a:pt x="207401" y="207401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85BA6-B221-47D4-AB4C-0BFDDB5B3D89}">
      <dsp:nvSpPr>
        <dsp:cNvPr id="0" name=""/>
        <dsp:cNvSpPr/>
      </dsp:nvSpPr>
      <dsp:spPr>
        <a:xfrm>
          <a:off x="416608" y="2919393"/>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Follow Governance Plan</a:t>
          </a:r>
          <a:endParaRPr lang="en-US" sz="1600" kern="1200" dirty="0">
            <a:latin typeface="Arial" panose="020B0604020202020204" pitchFamily="34" charset="0"/>
            <a:cs typeface="Arial" panose="020B0604020202020204" pitchFamily="34" charset="0"/>
          </a:endParaRPr>
        </a:p>
      </dsp:txBody>
      <dsp:txXfrm>
        <a:off x="446981" y="2949766"/>
        <a:ext cx="1598469" cy="976263"/>
      </dsp:txXfrm>
    </dsp:sp>
    <dsp:sp modelId="{16BFC0C5-FC3C-4941-9E22-330426AB27B8}">
      <dsp:nvSpPr>
        <dsp:cNvPr id="0" name=""/>
        <dsp:cNvSpPr/>
      </dsp:nvSpPr>
      <dsp:spPr>
        <a:xfrm>
          <a:off x="209206" y="1363878"/>
          <a:ext cx="207401" cy="3370281"/>
        </a:xfrm>
        <a:custGeom>
          <a:avLst/>
          <a:gdLst/>
          <a:ahLst/>
          <a:cxnLst/>
          <a:rect l="0" t="0" r="0" b="0"/>
          <a:pathLst>
            <a:path>
              <a:moveTo>
                <a:pt x="0" y="0"/>
              </a:moveTo>
              <a:lnTo>
                <a:pt x="0" y="3370281"/>
              </a:lnTo>
              <a:lnTo>
                <a:pt x="207401" y="33702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034DF-9E74-414E-884D-0DEB393561A3}">
      <dsp:nvSpPr>
        <dsp:cNvPr id="0" name=""/>
        <dsp:cNvSpPr/>
      </dsp:nvSpPr>
      <dsp:spPr>
        <a:xfrm>
          <a:off x="416608" y="4215655"/>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Registering the risk</a:t>
          </a:r>
          <a:endParaRPr lang="en-US" sz="1600" kern="1200" dirty="0">
            <a:latin typeface="Arial" panose="020B0604020202020204" pitchFamily="34" charset="0"/>
            <a:cs typeface="Arial" panose="020B0604020202020204" pitchFamily="34" charset="0"/>
          </a:endParaRPr>
        </a:p>
      </dsp:txBody>
      <dsp:txXfrm>
        <a:off x="446981" y="4246028"/>
        <a:ext cx="1598469" cy="976263"/>
      </dsp:txXfrm>
    </dsp:sp>
    <dsp:sp modelId="{C47C9E6C-A510-47A6-994E-BB050C651531}">
      <dsp:nvSpPr>
        <dsp:cNvPr id="0" name=""/>
        <dsp:cNvSpPr/>
      </dsp:nvSpPr>
      <dsp:spPr>
        <a:xfrm>
          <a:off x="2594328" y="326869"/>
          <a:ext cx="2074019" cy="103700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Assessment of Risks</a:t>
          </a:r>
          <a:endParaRPr lang="en-US" sz="2400" kern="1200" dirty="0">
            <a:latin typeface="Arial" panose="020B0604020202020204" pitchFamily="34" charset="0"/>
            <a:cs typeface="Arial" panose="020B0604020202020204" pitchFamily="34" charset="0"/>
          </a:endParaRPr>
        </a:p>
      </dsp:txBody>
      <dsp:txXfrm>
        <a:off x="2624701" y="357242"/>
        <a:ext cx="2013273" cy="976263"/>
      </dsp:txXfrm>
    </dsp:sp>
    <dsp:sp modelId="{1645EC5D-A2C9-4C0A-B4BB-CD77FC109340}">
      <dsp:nvSpPr>
        <dsp:cNvPr id="0" name=""/>
        <dsp:cNvSpPr/>
      </dsp:nvSpPr>
      <dsp:spPr>
        <a:xfrm>
          <a:off x="2801730" y="1363878"/>
          <a:ext cx="207401" cy="777757"/>
        </a:xfrm>
        <a:custGeom>
          <a:avLst/>
          <a:gdLst/>
          <a:ahLst/>
          <a:cxnLst/>
          <a:rect l="0" t="0" r="0" b="0"/>
          <a:pathLst>
            <a:path>
              <a:moveTo>
                <a:pt x="0" y="0"/>
              </a:moveTo>
              <a:lnTo>
                <a:pt x="0" y="777757"/>
              </a:lnTo>
              <a:lnTo>
                <a:pt x="207401" y="7777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F1AA3-15E4-4BA1-AF7F-879D24CF711B}">
      <dsp:nvSpPr>
        <dsp:cNvPr id="0" name=""/>
        <dsp:cNvSpPr/>
      </dsp:nvSpPr>
      <dsp:spPr>
        <a:xfrm>
          <a:off x="3009132" y="1623131"/>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Risk Review Board</a:t>
          </a:r>
          <a:endParaRPr lang="en-US" sz="1600" kern="1200" dirty="0">
            <a:latin typeface="Arial" panose="020B0604020202020204" pitchFamily="34" charset="0"/>
            <a:cs typeface="Arial" panose="020B0604020202020204" pitchFamily="34" charset="0"/>
          </a:endParaRPr>
        </a:p>
      </dsp:txBody>
      <dsp:txXfrm>
        <a:off x="3039505" y="1653504"/>
        <a:ext cx="1598469" cy="976263"/>
      </dsp:txXfrm>
    </dsp:sp>
    <dsp:sp modelId="{736530FD-9641-4D25-8E9A-029D629290B2}">
      <dsp:nvSpPr>
        <dsp:cNvPr id="0" name=""/>
        <dsp:cNvSpPr/>
      </dsp:nvSpPr>
      <dsp:spPr>
        <a:xfrm>
          <a:off x="2801730" y="1363878"/>
          <a:ext cx="207401" cy="2074019"/>
        </a:xfrm>
        <a:custGeom>
          <a:avLst/>
          <a:gdLst/>
          <a:ahLst/>
          <a:cxnLst/>
          <a:rect l="0" t="0" r="0" b="0"/>
          <a:pathLst>
            <a:path>
              <a:moveTo>
                <a:pt x="0" y="0"/>
              </a:moveTo>
              <a:lnTo>
                <a:pt x="0" y="2074019"/>
              </a:lnTo>
              <a:lnTo>
                <a:pt x="207401" y="207401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A0A6A8-E3CF-4777-9409-1B2B0BD28528}">
      <dsp:nvSpPr>
        <dsp:cNvPr id="0" name=""/>
        <dsp:cNvSpPr/>
      </dsp:nvSpPr>
      <dsp:spPr>
        <a:xfrm>
          <a:off x="3009132" y="2919393"/>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Severity &amp; Priority Scale (3*3)</a:t>
          </a:r>
          <a:endParaRPr lang="en-US" sz="1600" kern="1200" dirty="0">
            <a:latin typeface="Arial" panose="020B0604020202020204" pitchFamily="34" charset="0"/>
            <a:cs typeface="Arial" panose="020B0604020202020204" pitchFamily="34" charset="0"/>
          </a:endParaRPr>
        </a:p>
      </dsp:txBody>
      <dsp:txXfrm>
        <a:off x="3039505" y="2949766"/>
        <a:ext cx="1598469" cy="976263"/>
      </dsp:txXfrm>
    </dsp:sp>
    <dsp:sp modelId="{46BB2A7B-B3C0-470B-943C-8BE36651B44A}">
      <dsp:nvSpPr>
        <dsp:cNvPr id="0" name=""/>
        <dsp:cNvSpPr/>
      </dsp:nvSpPr>
      <dsp:spPr>
        <a:xfrm>
          <a:off x="2801730" y="1363878"/>
          <a:ext cx="207401" cy="3370281"/>
        </a:xfrm>
        <a:custGeom>
          <a:avLst/>
          <a:gdLst/>
          <a:ahLst/>
          <a:cxnLst/>
          <a:rect l="0" t="0" r="0" b="0"/>
          <a:pathLst>
            <a:path>
              <a:moveTo>
                <a:pt x="0" y="0"/>
              </a:moveTo>
              <a:lnTo>
                <a:pt x="0" y="3370281"/>
              </a:lnTo>
              <a:lnTo>
                <a:pt x="207401" y="33702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80BF74-AF35-4AA2-9132-B90E27EA0EEC}">
      <dsp:nvSpPr>
        <dsp:cNvPr id="0" name=""/>
        <dsp:cNvSpPr/>
      </dsp:nvSpPr>
      <dsp:spPr>
        <a:xfrm>
          <a:off x="3009132" y="4215655"/>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Risk Assessment Matrix</a:t>
          </a:r>
          <a:endParaRPr lang="en-US" sz="1600" kern="1200" dirty="0">
            <a:latin typeface="Arial" panose="020B0604020202020204" pitchFamily="34" charset="0"/>
            <a:cs typeface="Arial" panose="020B0604020202020204" pitchFamily="34" charset="0"/>
          </a:endParaRPr>
        </a:p>
      </dsp:txBody>
      <dsp:txXfrm>
        <a:off x="3039505" y="4246028"/>
        <a:ext cx="1598469" cy="976263"/>
      </dsp:txXfrm>
    </dsp:sp>
    <dsp:sp modelId="{87CB1484-AA3B-4092-8DDA-9329ECB3B5E8}">
      <dsp:nvSpPr>
        <dsp:cNvPr id="0" name=""/>
        <dsp:cNvSpPr/>
      </dsp:nvSpPr>
      <dsp:spPr>
        <a:xfrm>
          <a:off x="5186852" y="326869"/>
          <a:ext cx="2074019" cy="103700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Risk Response</a:t>
          </a:r>
          <a:endParaRPr lang="en-US" sz="2400" kern="1200" dirty="0">
            <a:latin typeface="Arial" panose="020B0604020202020204" pitchFamily="34" charset="0"/>
            <a:cs typeface="Arial" panose="020B0604020202020204" pitchFamily="34" charset="0"/>
          </a:endParaRPr>
        </a:p>
      </dsp:txBody>
      <dsp:txXfrm>
        <a:off x="5217225" y="357242"/>
        <a:ext cx="2013273" cy="976263"/>
      </dsp:txXfrm>
    </dsp:sp>
    <dsp:sp modelId="{553F7AD0-FB30-4C52-9705-8868341EE2C3}">
      <dsp:nvSpPr>
        <dsp:cNvPr id="0" name=""/>
        <dsp:cNvSpPr/>
      </dsp:nvSpPr>
      <dsp:spPr>
        <a:xfrm>
          <a:off x="5394254" y="1363878"/>
          <a:ext cx="207401" cy="777757"/>
        </a:xfrm>
        <a:custGeom>
          <a:avLst/>
          <a:gdLst/>
          <a:ahLst/>
          <a:cxnLst/>
          <a:rect l="0" t="0" r="0" b="0"/>
          <a:pathLst>
            <a:path>
              <a:moveTo>
                <a:pt x="0" y="0"/>
              </a:moveTo>
              <a:lnTo>
                <a:pt x="0" y="777757"/>
              </a:lnTo>
              <a:lnTo>
                <a:pt x="207401" y="7777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61F21-B41D-4EC7-835D-5F086A0B61E4}">
      <dsp:nvSpPr>
        <dsp:cNvPr id="0" name=""/>
        <dsp:cNvSpPr/>
      </dsp:nvSpPr>
      <dsp:spPr>
        <a:xfrm>
          <a:off x="5601656" y="1623131"/>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Risk Appetite</a:t>
          </a:r>
          <a:endParaRPr lang="en-US" sz="1600" kern="1200" dirty="0">
            <a:latin typeface="Arial" panose="020B0604020202020204" pitchFamily="34" charset="0"/>
            <a:cs typeface="Arial" panose="020B0604020202020204" pitchFamily="34" charset="0"/>
          </a:endParaRPr>
        </a:p>
      </dsp:txBody>
      <dsp:txXfrm>
        <a:off x="5632029" y="1653504"/>
        <a:ext cx="1598469" cy="976263"/>
      </dsp:txXfrm>
    </dsp:sp>
    <dsp:sp modelId="{FE406EEB-AF5A-48A0-A97B-8F2CA5419D4C}">
      <dsp:nvSpPr>
        <dsp:cNvPr id="0" name=""/>
        <dsp:cNvSpPr/>
      </dsp:nvSpPr>
      <dsp:spPr>
        <a:xfrm>
          <a:off x="5394254" y="1363878"/>
          <a:ext cx="207401" cy="2074019"/>
        </a:xfrm>
        <a:custGeom>
          <a:avLst/>
          <a:gdLst/>
          <a:ahLst/>
          <a:cxnLst/>
          <a:rect l="0" t="0" r="0" b="0"/>
          <a:pathLst>
            <a:path>
              <a:moveTo>
                <a:pt x="0" y="0"/>
              </a:moveTo>
              <a:lnTo>
                <a:pt x="0" y="2074019"/>
              </a:lnTo>
              <a:lnTo>
                <a:pt x="207401" y="207401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40869D-5A2E-4FF8-A405-012B71FB8848}">
      <dsp:nvSpPr>
        <dsp:cNvPr id="0" name=""/>
        <dsp:cNvSpPr/>
      </dsp:nvSpPr>
      <dsp:spPr>
        <a:xfrm>
          <a:off x="5601656" y="2919393"/>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Response for Opportunities</a:t>
          </a:r>
          <a:endParaRPr lang="en-US" sz="1600" kern="1200" dirty="0">
            <a:latin typeface="Arial" panose="020B0604020202020204" pitchFamily="34" charset="0"/>
            <a:cs typeface="Arial" panose="020B0604020202020204" pitchFamily="34" charset="0"/>
          </a:endParaRPr>
        </a:p>
      </dsp:txBody>
      <dsp:txXfrm>
        <a:off x="5632029" y="2949766"/>
        <a:ext cx="1598469" cy="976263"/>
      </dsp:txXfrm>
    </dsp:sp>
    <dsp:sp modelId="{16ED70FE-E25B-4D5C-8970-6FEF5991ACE7}">
      <dsp:nvSpPr>
        <dsp:cNvPr id="0" name=""/>
        <dsp:cNvSpPr/>
      </dsp:nvSpPr>
      <dsp:spPr>
        <a:xfrm>
          <a:off x="5394254" y="1363878"/>
          <a:ext cx="207401" cy="3370281"/>
        </a:xfrm>
        <a:custGeom>
          <a:avLst/>
          <a:gdLst/>
          <a:ahLst/>
          <a:cxnLst/>
          <a:rect l="0" t="0" r="0" b="0"/>
          <a:pathLst>
            <a:path>
              <a:moveTo>
                <a:pt x="0" y="0"/>
              </a:moveTo>
              <a:lnTo>
                <a:pt x="0" y="3370281"/>
              </a:lnTo>
              <a:lnTo>
                <a:pt x="207401" y="33702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7AD1EF-B590-4CA5-81CD-DD1507B5F0EF}">
      <dsp:nvSpPr>
        <dsp:cNvPr id="0" name=""/>
        <dsp:cNvSpPr/>
      </dsp:nvSpPr>
      <dsp:spPr>
        <a:xfrm>
          <a:off x="5601656" y="4215655"/>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Risk Funding</a:t>
          </a:r>
          <a:endParaRPr lang="en-US" sz="1600" kern="1200" dirty="0">
            <a:latin typeface="Arial" panose="020B0604020202020204" pitchFamily="34" charset="0"/>
            <a:cs typeface="Arial" panose="020B0604020202020204" pitchFamily="34" charset="0"/>
          </a:endParaRPr>
        </a:p>
      </dsp:txBody>
      <dsp:txXfrm>
        <a:off x="5632029" y="4246028"/>
        <a:ext cx="1598469" cy="976263"/>
      </dsp:txXfrm>
    </dsp:sp>
    <dsp:sp modelId="{343AF4C5-0316-4279-806A-1962E2C2B7BC}">
      <dsp:nvSpPr>
        <dsp:cNvPr id="0" name=""/>
        <dsp:cNvSpPr/>
      </dsp:nvSpPr>
      <dsp:spPr>
        <a:xfrm>
          <a:off x="7779376" y="326869"/>
          <a:ext cx="2074019" cy="103700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Monitoring the Risk</a:t>
          </a:r>
          <a:endParaRPr lang="en-US" sz="2400" kern="1200" dirty="0">
            <a:latin typeface="Arial" panose="020B0604020202020204" pitchFamily="34" charset="0"/>
            <a:cs typeface="Arial" panose="020B0604020202020204" pitchFamily="34" charset="0"/>
          </a:endParaRPr>
        </a:p>
      </dsp:txBody>
      <dsp:txXfrm>
        <a:off x="7809749" y="357242"/>
        <a:ext cx="2013273" cy="976263"/>
      </dsp:txXfrm>
    </dsp:sp>
    <dsp:sp modelId="{AA45FC6F-9081-4F89-B609-47CACE8A56DE}">
      <dsp:nvSpPr>
        <dsp:cNvPr id="0" name=""/>
        <dsp:cNvSpPr/>
      </dsp:nvSpPr>
      <dsp:spPr>
        <a:xfrm>
          <a:off x="7986778" y="1363878"/>
          <a:ext cx="207401" cy="777757"/>
        </a:xfrm>
        <a:custGeom>
          <a:avLst/>
          <a:gdLst/>
          <a:ahLst/>
          <a:cxnLst/>
          <a:rect l="0" t="0" r="0" b="0"/>
          <a:pathLst>
            <a:path>
              <a:moveTo>
                <a:pt x="0" y="0"/>
              </a:moveTo>
              <a:lnTo>
                <a:pt x="0" y="777757"/>
              </a:lnTo>
              <a:lnTo>
                <a:pt x="207401" y="7777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8A6798-80D9-4F36-83F4-E8B3B3CB036F}">
      <dsp:nvSpPr>
        <dsp:cNvPr id="0" name=""/>
        <dsp:cNvSpPr/>
      </dsp:nvSpPr>
      <dsp:spPr>
        <a:xfrm>
          <a:off x="8194180" y="1623131"/>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Residual, Secondary, New Risks</a:t>
          </a:r>
          <a:endParaRPr lang="en-US" sz="1600" kern="1200" dirty="0">
            <a:latin typeface="Arial" panose="020B0604020202020204" pitchFamily="34" charset="0"/>
            <a:cs typeface="Arial" panose="020B0604020202020204" pitchFamily="34" charset="0"/>
          </a:endParaRPr>
        </a:p>
      </dsp:txBody>
      <dsp:txXfrm>
        <a:off x="8224553" y="1653504"/>
        <a:ext cx="1598469" cy="976263"/>
      </dsp:txXfrm>
    </dsp:sp>
    <dsp:sp modelId="{224C122C-D694-4175-A07E-E576415C2428}">
      <dsp:nvSpPr>
        <dsp:cNvPr id="0" name=""/>
        <dsp:cNvSpPr/>
      </dsp:nvSpPr>
      <dsp:spPr>
        <a:xfrm>
          <a:off x="7986778" y="1363878"/>
          <a:ext cx="207401" cy="2074019"/>
        </a:xfrm>
        <a:custGeom>
          <a:avLst/>
          <a:gdLst/>
          <a:ahLst/>
          <a:cxnLst/>
          <a:rect l="0" t="0" r="0" b="0"/>
          <a:pathLst>
            <a:path>
              <a:moveTo>
                <a:pt x="0" y="0"/>
              </a:moveTo>
              <a:lnTo>
                <a:pt x="0" y="2074019"/>
              </a:lnTo>
              <a:lnTo>
                <a:pt x="207401" y="207401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E8BA21-6D99-4A6D-85F6-20C6EEA585EA}">
      <dsp:nvSpPr>
        <dsp:cNvPr id="0" name=""/>
        <dsp:cNvSpPr/>
      </dsp:nvSpPr>
      <dsp:spPr>
        <a:xfrm>
          <a:off x="8194180" y="2919393"/>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Analysis – variances, Contingency reserves </a:t>
          </a:r>
          <a:endParaRPr lang="en-US" sz="1600" kern="1200" dirty="0">
            <a:latin typeface="Arial" panose="020B0604020202020204" pitchFamily="34" charset="0"/>
            <a:cs typeface="Arial" panose="020B0604020202020204" pitchFamily="34" charset="0"/>
          </a:endParaRPr>
        </a:p>
      </dsp:txBody>
      <dsp:txXfrm>
        <a:off x="8224553" y="2949766"/>
        <a:ext cx="1598469" cy="976263"/>
      </dsp:txXfrm>
    </dsp:sp>
    <dsp:sp modelId="{51F36058-C593-4B6E-A842-CAF54D59C528}">
      <dsp:nvSpPr>
        <dsp:cNvPr id="0" name=""/>
        <dsp:cNvSpPr/>
      </dsp:nvSpPr>
      <dsp:spPr>
        <a:xfrm>
          <a:off x="7986778" y="1363878"/>
          <a:ext cx="207401" cy="3370281"/>
        </a:xfrm>
        <a:custGeom>
          <a:avLst/>
          <a:gdLst/>
          <a:ahLst/>
          <a:cxnLst/>
          <a:rect l="0" t="0" r="0" b="0"/>
          <a:pathLst>
            <a:path>
              <a:moveTo>
                <a:pt x="0" y="0"/>
              </a:moveTo>
              <a:lnTo>
                <a:pt x="0" y="3370281"/>
              </a:lnTo>
              <a:lnTo>
                <a:pt x="207401" y="33702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524024-5DFC-4C6B-AB7C-2D94329C94E4}">
      <dsp:nvSpPr>
        <dsp:cNvPr id="0" name=""/>
        <dsp:cNvSpPr/>
      </dsp:nvSpPr>
      <dsp:spPr>
        <a:xfrm>
          <a:off x="8194180" y="4215655"/>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Periodic Review as per Governance Plan</a:t>
          </a:r>
          <a:endParaRPr lang="en-US" sz="1600" kern="1200" dirty="0">
            <a:latin typeface="Arial" panose="020B0604020202020204" pitchFamily="34" charset="0"/>
            <a:cs typeface="Arial" panose="020B0604020202020204" pitchFamily="34" charset="0"/>
          </a:endParaRPr>
        </a:p>
      </dsp:txBody>
      <dsp:txXfrm>
        <a:off x="8224553" y="4246028"/>
        <a:ext cx="1598469" cy="9762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0580-1704-49C7-A4CD-4C3E3EB400BD}">
      <dsp:nvSpPr>
        <dsp:cNvPr id="0" name=""/>
        <dsp:cNvSpPr/>
      </dsp:nvSpPr>
      <dsp:spPr>
        <a:xfrm rot="5400000">
          <a:off x="637474" y="644094"/>
          <a:ext cx="1690437" cy="2812849"/>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1868E-49E4-4D18-8199-F460199D5BCA}">
      <dsp:nvSpPr>
        <dsp:cNvPr id="0" name=""/>
        <dsp:cNvSpPr/>
      </dsp:nvSpPr>
      <dsp:spPr>
        <a:xfrm>
          <a:off x="1028101" y="1563561"/>
          <a:ext cx="1747577" cy="454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Pre Migration</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1028101" y="1563561"/>
        <a:ext cx="1747577" cy="454723"/>
      </dsp:txXfrm>
    </dsp:sp>
    <dsp:sp modelId="{BB641F3D-27CC-4F7D-8B3B-97BC4D274410}">
      <dsp:nvSpPr>
        <dsp:cNvPr id="0" name=""/>
        <dsp:cNvSpPr/>
      </dsp:nvSpPr>
      <dsp:spPr>
        <a:xfrm>
          <a:off x="3229088" y="132265"/>
          <a:ext cx="479142" cy="479142"/>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1B95-5C45-48B1-8114-B10E7EC3AC98}">
      <dsp:nvSpPr>
        <dsp:cNvPr id="0" name=""/>
        <dsp:cNvSpPr/>
      </dsp:nvSpPr>
      <dsp:spPr>
        <a:xfrm rot="5400000">
          <a:off x="4549028" y="405772"/>
          <a:ext cx="1695745" cy="3543318"/>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36613-C756-4DFD-96A5-04445270048D}">
      <dsp:nvSpPr>
        <dsp:cNvPr id="0" name=""/>
        <dsp:cNvSpPr/>
      </dsp:nvSpPr>
      <dsp:spPr>
        <a:xfrm>
          <a:off x="4958378" y="1105775"/>
          <a:ext cx="2874665" cy="2167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IOT Test Center Build</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4958378" y="1105775"/>
        <a:ext cx="2874665" cy="2167728"/>
      </dsp:txXfrm>
    </dsp:sp>
    <dsp:sp modelId="{F7160A23-7A23-4299-AF7A-EB909D994E82}">
      <dsp:nvSpPr>
        <dsp:cNvPr id="0" name=""/>
        <dsp:cNvSpPr/>
      </dsp:nvSpPr>
      <dsp:spPr>
        <a:xfrm>
          <a:off x="6789010" y="771230"/>
          <a:ext cx="479142" cy="479142"/>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16544-08B0-427C-B2FA-448EC930FDE1}">
      <dsp:nvSpPr>
        <dsp:cNvPr id="0" name=""/>
        <dsp:cNvSpPr/>
      </dsp:nvSpPr>
      <dsp:spPr>
        <a:xfrm rot="5400000">
          <a:off x="8278668" y="735911"/>
          <a:ext cx="1690437" cy="2812849"/>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DFBF-BB62-46E5-B6A5-B5BA6A08E1DE}">
      <dsp:nvSpPr>
        <dsp:cNvPr id="0" name=""/>
        <dsp:cNvSpPr/>
      </dsp:nvSpPr>
      <dsp:spPr>
        <a:xfrm>
          <a:off x="8286615" y="1611763"/>
          <a:ext cx="2523305" cy="166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Steady State</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8286615" y="1611763"/>
        <a:ext cx="2523305" cy="1661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0580-1704-49C7-A4CD-4C3E3EB400BD}">
      <dsp:nvSpPr>
        <dsp:cNvPr id="0" name=""/>
        <dsp:cNvSpPr/>
      </dsp:nvSpPr>
      <dsp:spPr>
        <a:xfrm rot="5400000">
          <a:off x="638824" y="750269"/>
          <a:ext cx="1690437" cy="2812849"/>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1868E-49E4-4D18-8199-F460199D5BCA}">
      <dsp:nvSpPr>
        <dsp:cNvPr id="0" name=""/>
        <dsp:cNvSpPr/>
      </dsp:nvSpPr>
      <dsp:spPr>
        <a:xfrm>
          <a:off x="939195" y="1642233"/>
          <a:ext cx="1747577" cy="454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Pre Migration</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939195" y="1642233"/>
        <a:ext cx="1747577" cy="454723"/>
      </dsp:txXfrm>
    </dsp:sp>
    <dsp:sp modelId="{BB641F3D-27CC-4F7D-8B3B-97BC4D274410}">
      <dsp:nvSpPr>
        <dsp:cNvPr id="0" name=""/>
        <dsp:cNvSpPr/>
      </dsp:nvSpPr>
      <dsp:spPr>
        <a:xfrm>
          <a:off x="3229088" y="0"/>
          <a:ext cx="479142" cy="479142"/>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1B95-5C45-48B1-8114-B10E7EC3AC98}">
      <dsp:nvSpPr>
        <dsp:cNvPr id="0" name=""/>
        <dsp:cNvSpPr/>
      </dsp:nvSpPr>
      <dsp:spPr>
        <a:xfrm rot="5400000">
          <a:off x="4366249" y="441881"/>
          <a:ext cx="1695745" cy="3543318"/>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36613-C756-4DFD-96A5-04445270048D}">
      <dsp:nvSpPr>
        <dsp:cNvPr id="0" name=""/>
        <dsp:cNvSpPr/>
      </dsp:nvSpPr>
      <dsp:spPr>
        <a:xfrm>
          <a:off x="4230849" y="1724932"/>
          <a:ext cx="2874665" cy="833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4230849" y="1724932"/>
        <a:ext cx="2874665" cy="833496"/>
      </dsp:txXfrm>
    </dsp:sp>
    <dsp:sp modelId="{F7160A23-7A23-4299-AF7A-EB909D994E82}">
      <dsp:nvSpPr>
        <dsp:cNvPr id="0" name=""/>
        <dsp:cNvSpPr/>
      </dsp:nvSpPr>
      <dsp:spPr>
        <a:xfrm>
          <a:off x="7106082" y="1122564"/>
          <a:ext cx="479142" cy="479142"/>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16544-08B0-427C-B2FA-448EC930FDE1}">
      <dsp:nvSpPr>
        <dsp:cNvPr id="0" name=""/>
        <dsp:cNvSpPr/>
      </dsp:nvSpPr>
      <dsp:spPr>
        <a:xfrm rot="5400000">
          <a:off x="8486256" y="920846"/>
          <a:ext cx="1690437" cy="2812849"/>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DFBF-BB62-46E5-B6A5-B5BA6A08E1DE}">
      <dsp:nvSpPr>
        <dsp:cNvPr id="0" name=""/>
        <dsp:cNvSpPr/>
      </dsp:nvSpPr>
      <dsp:spPr>
        <a:xfrm>
          <a:off x="8286615" y="1233194"/>
          <a:ext cx="2523305" cy="166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Steady State</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8286615" y="1233194"/>
        <a:ext cx="2523305" cy="1661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0580-1704-49C7-A4CD-4C3E3EB400BD}">
      <dsp:nvSpPr>
        <dsp:cNvPr id="0" name=""/>
        <dsp:cNvSpPr/>
      </dsp:nvSpPr>
      <dsp:spPr>
        <a:xfrm rot="5400000">
          <a:off x="1128655" y="1037561"/>
          <a:ext cx="1023507" cy="1703092"/>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1868E-49E4-4D18-8199-F460199D5BCA}">
      <dsp:nvSpPr>
        <dsp:cNvPr id="0" name=""/>
        <dsp:cNvSpPr/>
      </dsp:nvSpPr>
      <dsp:spPr>
        <a:xfrm>
          <a:off x="991586" y="1643297"/>
          <a:ext cx="1537561" cy="1347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Pre Transition</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991586" y="1643297"/>
        <a:ext cx="1537561" cy="1347762"/>
      </dsp:txXfrm>
    </dsp:sp>
    <dsp:sp modelId="{BB641F3D-27CC-4F7D-8B3B-97BC4D274410}">
      <dsp:nvSpPr>
        <dsp:cNvPr id="0" name=""/>
        <dsp:cNvSpPr/>
      </dsp:nvSpPr>
      <dsp:spPr>
        <a:xfrm>
          <a:off x="2205262" y="912182"/>
          <a:ext cx="290105" cy="290105"/>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03BB17-9B44-4B77-8FCD-321C7A575723}">
      <dsp:nvSpPr>
        <dsp:cNvPr id="0" name=""/>
        <dsp:cNvSpPr/>
      </dsp:nvSpPr>
      <dsp:spPr>
        <a:xfrm rot="5400000">
          <a:off x="3085041" y="967625"/>
          <a:ext cx="1023507" cy="1851312"/>
        </a:xfrm>
        <a:prstGeom prst="corner">
          <a:avLst>
            <a:gd name="adj1" fmla="val 16120"/>
            <a:gd name="adj2" fmla="val 16110"/>
          </a:avLst>
        </a:prstGeom>
        <a:solidFill>
          <a:srgbClr val="A5A5A5">
            <a:hueOff val="677650"/>
            <a:satOff val="25000"/>
            <a:lumOff val="-3676"/>
            <a:alphaOff val="0"/>
          </a:srgbClr>
        </a:solidFill>
        <a:ln w="12700" cap="flat" cmpd="sng" algn="ctr">
          <a:solidFill>
            <a:srgbClr val="A5A5A5">
              <a:hueOff val="677650"/>
              <a:satOff val="25000"/>
              <a:lumOff val="-367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917738-4A03-46BA-B613-0F431D7E8E9D}">
      <dsp:nvSpPr>
        <dsp:cNvPr id="0" name=""/>
        <dsp:cNvSpPr/>
      </dsp:nvSpPr>
      <dsp:spPr>
        <a:xfrm>
          <a:off x="2884878" y="1547150"/>
          <a:ext cx="1666424" cy="116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Knowledge Acquisition</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2884878" y="1547150"/>
        <a:ext cx="1666424" cy="1161623"/>
      </dsp:txXfrm>
    </dsp:sp>
    <dsp:sp modelId="{6DF2DD51-0DD9-44DE-BB6C-36391A321E67}">
      <dsp:nvSpPr>
        <dsp:cNvPr id="0" name=""/>
        <dsp:cNvSpPr/>
      </dsp:nvSpPr>
      <dsp:spPr>
        <a:xfrm>
          <a:off x="4161648" y="916352"/>
          <a:ext cx="290105" cy="290105"/>
        </a:xfrm>
        <a:prstGeom prst="triangle">
          <a:avLst>
            <a:gd name="adj" fmla="val 100000"/>
          </a:avLst>
        </a:prstGeom>
        <a:solidFill>
          <a:srgbClr val="A5A5A5">
            <a:hueOff val="1016475"/>
            <a:satOff val="37500"/>
            <a:lumOff val="-5515"/>
            <a:alphaOff val="0"/>
          </a:srgbClr>
        </a:solidFill>
        <a:ln w="12700" cap="flat" cmpd="sng" algn="ctr">
          <a:solidFill>
            <a:srgbClr val="A5A5A5">
              <a:hueOff val="1016475"/>
              <a:satOff val="37500"/>
              <a:lumOff val="-5515"/>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1B95-5C45-48B1-8114-B10E7EC3AC98}">
      <dsp:nvSpPr>
        <dsp:cNvPr id="0" name=""/>
        <dsp:cNvSpPr/>
      </dsp:nvSpPr>
      <dsp:spPr>
        <a:xfrm rot="5400000">
          <a:off x="4961390" y="1089943"/>
          <a:ext cx="1023507" cy="1582394"/>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36613-C756-4DFD-96A5-04445270048D}">
      <dsp:nvSpPr>
        <dsp:cNvPr id="0" name=""/>
        <dsp:cNvSpPr/>
      </dsp:nvSpPr>
      <dsp:spPr>
        <a:xfrm>
          <a:off x="4853081" y="1581392"/>
          <a:ext cx="1740519" cy="1312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IOT Test Center Build</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4853081" y="1581392"/>
        <a:ext cx="1740519" cy="1312492"/>
      </dsp:txXfrm>
    </dsp:sp>
    <dsp:sp modelId="{F7160A23-7A23-4299-AF7A-EB909D994E82}">
      <dsp:nvSpPr>
        <dsp:cNvPr id="0" name=""/>
        <dsp:cNvSpPr/>
      </dsp:nvSpPr>
      <dsp:spPr>
        <a:xfrm>
          <a:off x="5961472" y="926355"/>
          <a:ext cx="290105" cy="290105"/>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7D76BA-A8DA-4F95-B30C-F47B477E32DB}">
      <dsp:nvSpPr>
        <dsp:cNvPr id="0" name=""/>
        <dsp:cNvSpPr/>
      </dsp:nvSpPr>
      <dsp:spPr>
        <a:xfrm rot="5400000">
          <a:off x="7004323" y="1043250"/>
          <a:ext cx="1023507" cy="1719680"/>
        </a:xfrm>
        <a:prstGeom prst="corner">
          <a:avLst>
            <a:gd name="adj1" fmla="val 16120"/>
            <a:gd name="adj2" fmla="val 16110"/>
          </a:avLst>
        </a:prstGeom>
        <a:solidFill>
          <a:srgbClr val="A5A5A5">
            <a:hueOff val="2032949"/>
            <a:satOff val="75000"/>
            <a:lumOff val="-11029"/>
            <a:alphaOff val="0"/>
          </a:srgbClr>
        </a:solidFill>
        <a:ln w="12700" cap="flat" cmpd="sng" algn="ctr">
          <a:solidFill>
            <a:srgbClr val="A5A5A5">
              <a:hueOff val="2032949"/>
              <a:satOff val="75000"/>
              <a:lumOff val="-11029"/>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72661-7EF7-477B-AD60-70081EA29AA5}">
      <dsp:nvSpPr>
        <dsp:cNvPr id="0" name=""/>
        <dsp:cNvSpPr/>
      </dsp:nvSpPr>
      <dsp:spPr>
        <a:xfrm>
          <a:off x="6810055" y="1555079"/>
          <a:ext cx="2180262" cy="1347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Handover &amp; Stabilization	</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6810055" y="1555079"/>
        <a:ext cx="2180262" cy="1347762"/>
      </dsp:txXfrm>
    </dsp:sp>
    <dsp:sp modelId="{B97E34AB-E9C8-4DD1-B038-6DFCC3F4C17E}">
      <dsp:nvSpPr>
        <dsp:cNvPr id="0" name=""/>
        <dsp:cNvSpPr/>
      </dsp:nvSpPr>
      <dsp:spPr>
        <a:xfrm>
          <a:off x="8046404" y="988484"/>
          <a:ext cx="290105" cy="290105"/>
        </a:xfrm>
        <a:prstGeom prst="triangle">
          <a:avLst>
            <a:gd name="adj" fmla="val 100000"/>
          </a:avLst>
        </a:prstGeom>
        <a:solidFill>
          <a:srgbClr val="A5A5A5">
            <a:hueOff val="2371774"/>
            <a:satOff val="87500"/>
            <a:lumOff val="-12868"/>
            <a:alphaOff val="0"/>
          </a:srgbClr>
        </a:solidFill>
        <a:ln w="12700" cap="flat" cmpd="sng" algn="ctr">
          <a:solidFill>
            <a:srgbClr val="A5A5A5">
              <a:hueOff val="2371774"/>
              <a:satOff val="87500"/>
              <a:lumOff val="-1286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16544-08B0-427C-B2FA-448EC930FDE1}">
      <dsp:nvSpPr>
        <dsp:cNvPr id="0" name=""/>
        <dsp:cNvSpPr/>
      </dsp:nvSpPr>
      <dsp:spPr>
        <a:xfrm rot="5400000">
          <a:off x="9213052" y="1031032"/>
          <a:ext cx="1023507" cy="1703092"/>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DFBF-BB62-46E5-B6A5-B5BA6A08E1DE}">
      <dsp:nvSpPr>
        <dsp:cNvPr id="0" name=""/>
        <dsp:cNvSpPr/>
      </dsp:nvSpPr>
      <dsp:spPr>
        <a:xfrm>
          <a:off x="9122261" y="1551739"/>
          <a:ext cx="1527782" cy="1006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Steady State</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9122261" y="1551739"/>
        <a:ext cx="1527782" cy="10061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0580-1704-49C7-A4CD-4C3E3EB400BD}">
      <dsp:nvSpPr>
        <dsp:cNvPr id="0" name=""/>
        <dsp:cNvSpPr/>
      </dsp:nvSpPr>
      <dsp:spPr>
        <a:xfrm rot="5400000">
          <a:off x="767492" y="801522"/>
          <a:ext cx="1349948" cy="2430767"/>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1868E-49E4-4D18-8199-F460199D5BCA}">
      <dsp:nvSpPr>
        <dsp:cNvPr id="0" name=""/>
        <dsp:cNvSpPr/>
      </dsp:nvSpPr>
      <dsp:spPr>
        <a:xfrm>
          <a:off x="569527" y="1576519"/>
          <a:ext cx="1745871" cy="454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Pre-</a:t>
          </a:r>
          <a:r>
            <a:rPr lang="en-US" sz="1400" b="1" kern="1200" dirty="0" err="1" smtClean="0">
              <a:solidFill>
                <a:sysClr val="windowText" lastClr="000000">
                  <a:hueOff val="0"/>
                  <a:satOff val="0"/>
                  <a:lumOff val="0"/>
                  <a:alphaOff val="0"/>
                </a:sysClr>
              </a:solidFill>
              <a:latin typeface="Calibri" panose="020F0502020204030204" pitchFamily="34" charset="0"/>
              <a:ea typeface="+mn-ea"/>
              <a:cs typeface="+mn-cs"/>
            </a:rPr>
            <a:t>Assesment</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569527" y="1576519"/>
        <a:ext cx="1745871" cy="454279"/>
      </dsp:txXfrm>
    </dsp:sp>
    <dsp:sp modelId="{BB641F3D-27CC-4F7D-8B3B-97BC4D274410}">
      <dsp:nvSpPr>
        <dsp:cNvPr id="0" name=""/>
        <dsp:cNvSpPr/>
      </dsp:nvSpPr>
      <dsp:spPr>
        <a:xfrm>
          <a:off x="2848717" y="1325533"/>
          <a:ext cx="464927" cy="277459"/>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1B95-5C45-48B1-8114-B10E7EC3AC98}">
      <dsp:nvSpPr>
        <dsp:cNvPr id="0" name=""/>
        <dsp:cNvSpPr/>
      </dsp:nvSpPr>
      <dsp:spPr>
        <a:xfrm rot="5400000">
          <a:off x="4676908" y="416184"/>
          <a:ext cx="1287699" cy="3242858"/>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36613-C756-4DFD-96A5-04445270048D}">
      <dsp:nvSpPr>
        <dsp:cNvPr id="0" name=""/>
        <dsp:cNvSpPr/>
      </dsp:nvSpPr>
      <dsp:spPr>
        <a:xfrm>
          <a:off x="3672352" y="1615887"/>
          <a:ext cx="2871857" cy="83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3672352" y="1615887"/>
        <a:ext cx="2871857" cy="832683"/>
      </dsp:txXfrm>
    </dsp:sp>
    <dsp:sp modelId="{F7160A23-7A23-4299-AF7A-EB909D994E82}">
      <dsp:nvSpPr>
        <dsp:cNvPr id="0" name=""/>
        <dsp:cNvSpPr/>
      </dsp:nvSpPr>
      <dsp:spPr>
        <a:xfrm>
          <a:off x="7518837" y="1327650"/>
          <a:ext cx="456100" cy="330333"/>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16544-08B0-427C-B2FA-448EC930FDE1}">
      <dsp:nvSpPr>
        <dsp:cNvPr id="0" name=""/>
        <dsp:cNvSpPr/>
      </dsp:nvSpPr>
      <dsp:spPr>
        <a:xfrm rot="5400000">
          <a:off x="8587226" y="801096"/>
          <a:ext cx="1382812" cy="2491971"/>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DFBF-BB62-46E5-B6A5-B5BA6A08E1DE}">
      <dsp:nvSpPr>
        <dsp:cNvPr id="0" name=""/>
        <dsp:cNvSpPr/>
      </dsp:nvSpPr>
      <dsp:spPr>
        <a:xfrm>
          <a:off x="7875326" y="1716746"/>
          <a:ext cx="2520841" cy="242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7875326" y="1716746"/>
        <a:ext cx="2520841" cy="2423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0580-1704-49C7-A4CD-4C3E3EB400BD}">
      <dsp:nvSpPr>
        <dsp:cNvPr id="0" name=""/>
        <dsp:cNvSpPr/>
      </dsp:nvSpPr>
      <dsp:spPr>
        <a:xfrm rot="5400000">
          <a:off x="767492" y="801522"/>
          <a:ext cx="1349948" cy="2430767"/>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1868E-49E4-4D18-8199-F460199D5BCA}">
      <dsp:nvSpPr>
        <dsp:cNvPr id="0" name=""/>
        <dsp:cNvSpPr/>
      </dsp:nvSpPr>
      <dsp:spPr>
        <a:xfrm>
          <a:off x="569527" y="1576519"/>
          <a:ext cx="1745871" cy="454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Pre-</a:t>
          </a:r>
          <a:r>
            <a:rPr lang="en-US" sz="1400" b="1" kern="1200" dirty="0" err="1" smtClean="0">
              <a:solidFill>
                <a:sysClr val="windowText" lastClr="000000">
                  <a:hueOff val="0"/>
                  <a:satOff val="0"/>
                  <a:lumOff val="0"/>
                  <a:alphaOff val="0"/>
                </a:sysClr>
              </a:solidFill>
              <a:latin typeface="Calibri" panose="020F0502020204030204" pitchFamily="34" charset="0"/>
              <a:ea typeface="+mn-ea"/>
              <a:cs typeface="+mn-cs"/>
            </a:rPr>
            <a:t>Assesment</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569527" y="1576519"/>
        <a:ext cx="1745871" cy="454279"/>
      </dsp:txXfrm>
    </dsp:sp>
    <dsp:sp modelId="{BB641F3D-27CC-4F7D-8B3B-97BC4D274410}">
      <dsp:nvSpPr>
        <dsp:cNvPr id="0" name=""/>
        <dsp:cNvSpPr/>
      </dsp:nvSpPr>
      <dsp:spPr>
        <a:xfrm>
          <a:off x="2848717" y="1325533"/>
          <a:ext cx="464927" cy="277459"/>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1B95-5C45-48B1-8114-B10E7EC3AC98}">
      <dsp:nvSpPr>
        <dsp:cNvPr id="0" name=""/>
        <dsp:cNvSpPr/>
      </dsp:nvSpPr>
      <dsp:spPr>
        <a:xfrm rot="5400000">
          <a:off x="4676908" y="416184"/>
          <a:ext cx="1287699" cy="3242858"/>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36613-C756-4DFD-96A5-04445270048D}">
      <dsp:nvSpPr>
        <dsp:cNvPr id="0" name=""/>
        <dsp:cNvSpPr/>
      </dsp:nvSpPr>
      <dsp:spPr>
        <a:xfrm>
          <a:off x="3672352" y="1615887"/>
          <a:ext cx="2871857" cy="83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3672352" y="1615887"/>
        <a:ext cx="2871857" cy="832683"/>
      </dsp:txXfrm>
    </dsp:sp>
    <dsp:sp modelId="{F7160A23-7A23-4299-AF7A-EB909D994E82}">
      <dsp:nvSpPr>
        <dsp:cNvPr id="0" name=""/>
        <dsp:cNvSpPr/>
      </dsp:nvSpPr>
      <dsp:spPr>
        <a:xfrm>
          <a:off x="7433786" y="1327650"/>
          <a:ext cx="456100" cy="330333"/>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16544-08B0-427C-B2FA-448EC930FDE1}">
      <dsp:nvSpPr>
        <dsp:cNvPr id="0" name=""/>
        <dsp:cNvSpPr/>
      </dsp:nvSpPr>
      <dsp:spPr>
        <a:xfrm rot="5400000">
          <a:off x="8587226" y="801096"/>
          <a:ext cx="1382812" cy="2491971"/>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DFBF-BB62-46E5-B6A5-B5BA6A08E1DE}">
      <dsp:nvSpPr>
        <dsp:cNvPr id="0" name=""/>
        <dsp:cNvSpPr/>
      </dsp:nvSpPr>
      <dsp:spPr>
        <a:xfrm>
          <a:off x="7875326" y="1716746"/>
          <a:ext cx="2520841" cy="242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7875326" y="1716746"/>
        <a:ext cx="2520841" cy="24237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44.png"/></Relationships>
</file>

<file path=ppt/drawings/drawing1.xml><?xml version="1.0" encoding="utf-8"?>
<c:userShapes xmlns:c="http://schemas.openxmlformats.org/drawingml/2006/chart">
  <cdr:relSizeAnchor xmlns:cdr="http://schemas.openxmlformats.org/drawingml/2006/chartDrawing">
    <cdr:from>
      <cdr:x>0.18472</cdr:x>
      <cdr:y>0.91667</cdr:y>
    </cdr:from>
    <cdr:to>
      <cdr:x>0.9931</cdr:x>
      <cdr:y>0.98148</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844550" y="2514600"/>
          <a:ext cx="3695890" cy="177809"/>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693B36-69E3-4707-81AB-CCCB235B0803}" type="datetimeFigureOut">
              <a:rPr lang="en-GB" smtClean="0"/>
              <a:t>09/06/2021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6130B-BAA4-42B7-9A84-C2B86AD2FED7}" type="slidenum">
              <a:rPr lang="en-GB" smtClean="0"/>
              <a:t>‹#›</a:t>
            </a:fld>
            <a:endParaRPr lang="en-GB"/>
          </a:p>
        </p:txBody>
      </p:sp>
    </p:spTree>
    <p:extLst>
      <p:ext uri="{BB962C8B-B14F-4D97-AF65-F5344CB8AC3E}">
        <p14:creationId xmlns:p14="http://schemas.microsoft.com/office/powerpoint/2010/main" val="60716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7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216130B-BAA4-42B7-9A84-C2B86AD2FED7}" type="slidenum">
              <a:rPr lang="en-GB" smtClean="0"/>
              <a:t>1</a:t>
            </a:fld>
            <a:endParaRPr lang="en-GB"/>
          </a:p>
        </p:txBody>
      </p:sp>
    </p:spTree>
    <p:extLst>
      <p:ext uri="{BB962C8B-B14F-4D97-AF65-F5344CB8AC3E}">
        <p14:creationId xmlns:p14="http://schemas.microsoft.com/office/powerpoint/2010/main" val="2787741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11</a:t>
            </a:fld>
            <a:endParaRPr lang="en-GB"/>
          </a:p>
        </p:txBody>
      </p:sp>
    </p:spTree>
    <p:extLst>
      <p:ext uri="{BB962C8B-B14F-4D97-AF65-F5344CB8AC3E}">
        <p14:creationId xmlns:p14="http://schemas.microsoft.com/office/powerpoint/2010/main" val="3180846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21</a:t>
            </a:fld>
            <a:endParaRPr lang="en-GB"/>
          </a:p>
        </p:txBody>
      </p:sp>
    </p:spTree>
    <p:extLst>
      <p:ext uri="{BB962C8B-B14F-4D97-AF65-F5344CB8AC3E}">
        <p14:creationId xmlns:p14="http://schemas.microsoft.com/office/powerpoint/2010/main" val="3002962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2</a:t>
            </a:fld>
            <a:endParaRPr lang="en-GB"/>
          </a:p>
        </p:txBody>
      </p:sp>
    </p:spTree>
    <p:extLst>
      <p:ext uri="{BB962C8B-B14F-4D97-AF65-F5344CB8AC3E}">
        <p14:creationId xmlns:p14="http://schemas.microsoft.com/office/powerpoint/2010/main" val="61228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4</a:t>
            </a:fld>
            <a:endParaRPr lang="en-GB"/>
          </a:p>
        </p:txBody>
      </p:sp>
    </p:spTree>
    <p:extLst>
      <p:ext uri="{BB962C8B-B14F-4D97-AF65-F5344CB8AC3E}">
        <p14:creationId xmlns:p14="http://schemas.microsoft.com/office/powerpoint/2010/main" val="617866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5</a:t>
            </a:fld>
            <a:endParaRPr lang="en-GB"/>
          </a:p>
        </p:txBody>
      </p:sp>
    </p:spTree>
    <p:extLst>
      <p:ext uri="{BB962C8B-B14F-4D97-AF65-F5344CB8AC3E}">
        <p14:creationId xmlns:p14="http://schemas.microsoft.com/office/powerpoint/2010/main" val="1515525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Bosch Office Sans" pitchFamily="2"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Bosch Office Sans" pitchFamily="2" charset="0"/>
              <a:ea typeface="+mn-ea"/>
              <a:cs typeface="+mn-cs"/>
            </a:endParaRPr>
          </a:p>
        </p:txBody>
      </p:sp>
    </p:spTree>
    <p:extLst>
      <p:ext uri="{BB962C8B-B14F-4D97-AF65-F5344CB8AC3E}">
        <p14:creationId xmlns:p14="http://schemas.microsoft.com/office/powerpoint/2010/main" val="9354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7</a:t>
            </a:fld>
            <a:endParaRPr lang="en-GB"/>
          </a:p>
        </p:txBody>
      </p:sp>
    </p:spTree>
    <p:extLst>
      <p:ext uri="{BB962C8B-B14F-4D97-AF65-F5344CB8AC3E}">
        <p14:creationId xmlns:p14="http://schemas.microsoft.com/office/powerpoint/2010/main" val="1894757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8</a:t>
            </a:fld>
            <a:endParaRPr lang="en-GB"/>
          </a:p>
        </p:txBody>
      </p:sp>
    </p:spTree>
    <p:extLst>
      <p:ext uri="{BB962C8B-B14F-4D97-AF65-F5344CB8AC3E}">
        <p14:creationId xmlns:p14="http://schemas.microsoft.com/office/powerpoint/2010/main" val="315369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9</a:t>
            </a:fld>
            <a:endParaRPr lang="en-GB"/>
          </a:p>
        </p:txBody>
      </p:sp>
    </p:spTree>
    <p:extLst>
      <p:ext uri="{BB962C8B-B14F-4D97-AF65-F5344CB8AC3E}">
        <p14:creationId xmlns:p14="http://schemas.microsoft.com/office/powerpoint/2010/main" val="2153385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Considerations : Volume of Data,</a:t>
            </a:r>
            <a:r>
              <a:rPr lang="en-GB" baseline="0" dirty="0" smtClean="0"/>
              <a:t> Speed of data, Peak load, Bandwidth to serve all customers.</a:t>
            </a:r>
          </a:p>
          <a:p>
            <a:r>
              <a:rPr lang="en-GB" baseline="0" dirty="0" smtClean="0"/>
              <a:t>Also considered leading practices from other migration projects to come up with timeline</a:t>
            </a:r>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10</a:t>
            </a:fld>
            <a:endParaRPr lang="en-GB"/>
          </a:p>
        </p:txBody>
      </p:sp>
    </p:spTree>
    <p:extLst>
      <p:ext uri="{BB962C8B-B14F-4D97-AF65-F5344CB8AC3E}">
        <p14:creationId xmlns:p14="http://schemas.microsoft.com/office/powerpoint/2010/main" val="71361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7" name="Picture 6"/>
          <p:cNvPicPr>
            <a:picLocks noChangeAspect="1"/>
          </p:cNvPicPr>
          <p:nvPr userDrawn="1"/>
        </p:nvPicPr>
        <p:blipFill>
          <a:blip r:embed="rId2">
            <a:clrChange>
              <a:clrFrom>
                <a:srgbClr val="FFFFFF"/>
              </a:clrFrom>
              <a:clrTo>
                <a:srgbClr val="FFFFFF">
                  <a:alpha val="0"/>
                </a:srgbClr>
              </a:clrTo>
            </a:clrChange>
          </a:blip>
          <a:stretch>
            <a:fillRect/>
          </a:stretch>
        </p:blipFill>
        <p:spPr>
          <a:xfrm>
            <a:off x="11274025" y="99630"/>
            <a:ext cx="626164" cy="560112"/>
          </a:xfrm>
          <a:prstGeom prst="rect">
            <a:avLst/>
          </a:prstGeom>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pic>
        <p:nvPicPr>
          <p:cNvPr id="14" name="Picture 13"/>
          <p:cNvPicPr>
            <a:picLocks noChangeAspect="1"/>
          </p:cNvPicPr>
          <p:nvPr userDrawn="1"/>
        </p:nvPicPr>
        <p:blipFill>
          <a:blip r:embed="rId19">
            <a:clrChange>
              <a:clrFrom>
                <a:srgbClr val="FFFFFF"/>
              </a:clrFrom>
              <a:clrTo>
                <a:srgbClr val="FFFFFF">
                  <a:alpha val="0"/>
                </a:srgbClr>
              </a:clrTo>
            </a:clrChange>
          </a:blip>
          <a:stretch>
            <a:fillRect/>
          </a:stretch>
        </p:blipFill>
        <p:spPr>
          <a:xfrm>
            <a:off x="11274025" y="99630"/>
            <a:ext cx="626164" cy="56011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microsoft.com/office/2007/relationships/diagramDrawing" Target="../diagrams/drawing1.xml"/><Relationship Id="rId18" Type="http://schemas.openxmlformats.org/officeDocument/2006/relationships/image" Target="../media/image28.png"/><Relationship Id="rId3" Type="http://schemas.openxmlformats.org/officeDocument/2006/relationships/tags" Target="../tags/tag18.xml"/><Relationship Id="rId21" Type="http://schemas.openxmlformats.org/officeDocument/2006/relationships/image" Target="../media/image31.png"/><Relationship Id="rId7" Type="http://schemas.openxmlformats.org/officeDocument/2006/relationships/slideLayout" Target="../slideLayouts/slideLayout7.xml"/><Relationship Id="rId12" Type="http://schemas.openxmlformats.org/officeDocument/2006/relationships/diagramColors" Target="../diagrams/colors1.xml"/><Relationship Id="rId17" Type="http://schemas.openxmlformats.org/officeDocument/2006/relationships/image" Target="../media/image27.png"/><Relationship Id="rId2" Type="http://schemas.openxmlformats.org/officeDocument/2006/relationships/tags" Target="../tags/tag17.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diagramQuickStyle" Target="../diagrams/quickStyle1.xml"/><Relationship Id="rId24" Type="http://schemas.openxmlformats.org/officeDocument/2006/relationships/image" Target="../media/image34.png"/><Relationship Id="rId5" Type="http://schemas.openxmlformats.org/officeDocument/2006/relationships/tags" Target="../tags/tag20.xml"/><Relationship Id="rId15" Type="http://schemas.openxmlformats.org/officeDocument/2006/relationships/image" Target="../media/image25.jpeg"/><Relationship Id="rId23" Type="http://schemas.openxmlformats.org/officeDocument/2006/relationships/image" Target="../media/image33.png"/><Relationship Id="rId10" Type="http://schemas.openxmlformats.org/officeDocument/2006/relationships/diagramLayout" Target="../diagrams/layout1.xml"/><Relationship Id="rId19" Type="http://schemas.openxmlformats.org/officeDocument/2006/relationships/image" Target="../media/image29.png"/><Relationship Id="rId4" Type="http://schemas.openxmlformats.org/officeDocument/2006/relationships/tags" Target="../tags/tag19.xml"/><Relationship Id="rId9" Type="http://schemas.openxmlformats.org/officeDocument/2006/relationships/diagramData" Target="../diagrams/data1.xml"/><Relationship Id="rId14" Type="http://schemas.openxmlformats.org/officeDocument/2006/relationships/image" Target="../media/image24.png"/><Relationship Id="rId22"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26" Type="http://schemas.openxmlformats.org/officeDocument/2006/relationships/tags" Target="../tags/tag47.xml"/><Relationship Id="rId3" Type="http://schemas.openxmlformats.org/officeDocument/2006/relationships/tags" Target="../tags/tag24.xml"/><Relationship Id="rId21" Type="http://schemas.openxmlformats.org/officeDocument/2006/relationships/tags" Target="../tags/tag42.xml"/><Relationship Id="rId34" Type="http://schemas.openxmlformats.org/officeDocument/2006/relationships/image" Target="../media/image35.png"/><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5" Type="http://schemas.openxmlformats.org/officeDocument/2006/relationships/tags" Target="../tags/tag46.xml"/><Relationship Id="rId33" Type="http://schemas.openxmlformats.org/officeDocument/2006/relationships/notesSlide" Target="../notesSlides/notesSlide10.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tags" Target="../tags/tag41.xml"/><Relationship Id="rId29" Type="http://schemas.openxmlformats.org/officeDocument/2006/relationships/tags" Target="../tags/tag50.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tags" Target="../tags/tag45.xml"/><Relationship Id="rId32" Type="http://schemas.openxmlformats.org/officeDocument/2006/relationships/slideLayout" Target="../slideLayouts/slideLayout2.xml"/><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tags" Target="../tags/tag44.xml"/><Relationship Id="rId28" Type="http://schemas.openxmlformats.org/officeDocument/2006/relationships/tags" Target="../tags/tag49.xml"/><Relationship Id="rId36" Type="http://schemas.openxmlformats.org/officeDocument/2006/relationships/image" Target="../media/image37.png"/><Relationship Id="rId10" Type="http://schemas.openxmlformats.org/officeDocument/2006/relationships/tags" Target="../tags/tag31.xml"/><Relationship Id="rId19" Type="http://schemas.openxmlformats.org/officeDocument/2006/relationships/tags" Target="../tags/tag40.xml"/><Relationship Id="rId31" Type="http://schemas.openxmlformats.org/officeDocument/2006/relationships/tags" Target="../tags/tag52.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tags" Target="../tags/tag43.xml"/><Relationship Id="rId27" Type="http://schemas.openxmlformats.org/officeDocument/2006/relationships/tags" Target="../tags/tag48.xml"/><Relationship Id="rId30" Type="http://schemas.openxmlformats.org/officeDocument/2006/relationships/tags" Target="../tags/tag51.xml"/><Relationship Id="rId35" Type="http://schemas.openxmlformats.org/officeDocument/2006/relationships/image" Target="../media/image36.png"/><Relationship Id="rId48" Type="http://schemas.openxmlformats.org/officeDocument/2006/relationships/image" Target="../media/image40.svg"/></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42.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41.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image" Target="../media/image40.png"/><Relationship Id="rId5" Type="http://schemas.openxmlformats.org/officeDocument/2006/relationships/tags" Target="../tags/tag57.xml"/><Relationship Id="rId10" Type="http://schemas.openxmlformats.org/officeDocument/2006/relationships/image" Target="../media/image39.png"/><Relationship Id="rId4" Type="http://schemas.openxmlformats.org/officeDocument/2006/relationships/tags" Target="../tags/tag56.xml"/><Relationship Id="rId9" Type="http://schemas.openxmlformats.org/officeDocument/2006/relationships/slideLayout" Target="../slideLayouts/slideLayout2.xml"/><Relationship Id="rId1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tags" Target="../tags/tag78.xml"/><Relationship Id="rId26" Type="http://schemas.openxmlformats.org/officeDocument/2006/relationships/tags" Target="../tags/tag86.xml"/><Relationship Id="rId3" Type="http://schemas.openxmlformats.org/officeDocument/2006/relationships/tags" Target="../tags/tag63.xml"/><Relationship Id="rId21" Type="http://schemas.openxmlformats.org/officeDocument/2006/relationships/tags" Target="../tags/tag81.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5" Type="http://schemas.openxmlformats.org/officeDocument/2006/relationships/tags" Target="../tags/tag85.xml"/><Relationship Id="rId2" Type="http://schemas.openxmlformats.org/officeDocument/2006/relationships/tags" Target="../tags/tag62.xml"/><Relationship Id="rId16" Type="http://schemas.openxmlformats.org/officeDocument/2006/relationships/tags" Target="../tags/tag76.xml"/><Relationship Id="rId20" Type="http://schemas.openxmlformats.org/officeDocument/2006/relationships/tags" Target="../tags/tag80.xml"/><Relationship Id="rId29" Type="http://schemas.openxmlformats.org/officeDocument/2006/relationships/image" Target="../media/image49.jpeg"/><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24" Type="http://schemas.openxmlformats.org/officeDocument/2006/relationships/tags" Target="../tags/tag84.xml"/><Relationship Id="rId5" Type="http://schemas.openxmlformats.org/officeDocument/2006/relationships/tags" Target="../tags/tag65.xml"/><Relationship Id="rId15" Type="http://schemas.openxmlformats.org/officeDocument/2006/relationships/tags" Target="../tags/tag75.xml"/><Relationship Id="rId23" Type="http://schemas.openxmlformats.org/officeDocument/2006/relationships/tags" Target="../tags/tag83.xml"/><Relationship Id="rId28" Type="http://schemas.openxmlformats.org/officeDocument/2006/relationships/image" Target="../media/image18.png"/><Relationship Id="rId10" Type="http://schemas.openxmlformats.org/officeDocument/2006/relationships/tags" Target="../tags/tag70.xml"/><Relationship Id="rId19" Type="http://schemas.openxmlformats.org/officeDocument/2006/relationships/tags" Target="../tags/tag79.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 Id="rId22" Type="http://schemas.openxmlformats.org/officeDocument/2006/relationships/tags" Target="../tags/tag82.xml"/><Relationship Id="rId27"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3" Type="http://schemas.openxmlformats.org/officeDocument/2006/relationships/tags" Target="../tags/tag99.xml"/><Relationship Id="rId18" Type="http://schemas.openxmlformats.org/officeDocument/2006/relationships/tags" Target="../tags/tag104.xml"/><Relationship Id="rId26" Type="http://schemas.openxmlformats.org/officeDocument/2006/relationships/tags" Target="../tags/tag112.xml"/><Relationship Id="rId39" Type="http://schemas.openxmlformats.org/officeDocument/2006/relationships/tags" Target="../tags/tag125.xml"/><Relationship Id="rId21" Type="http://schemas.openxmlformats.org/officeDocument/2006/relationships/tags" Target="../tags/tag107.xml"/><Relationship Id="rId34" Type="http://schemas.openxmlformats.org/officeDocument/2006/relationships/tags" Target="../tags/tag120.xml"/><Relationship Id="rId42" Type="http://schemas.openxmlformats.org/officeDocument/2006/relationships/tags" Target="../tags/tag128.xml"/><Relationship Id="rId47" Type="http://schemas.openxmlformats.org/officeDocument/2006/relationships/tags" Target="../tags/tag133.xml"/><Relationship Id="rId50" Type="http://schemas.openxmlformats.org/officeDocument/2006/relationships/tags" Target="../tags/tag136.xml"/><Relationship Id="rId55" Type="http://schemas.openxmlformats.org/officeDocument/2006/relationships/tags" Target="../tags/tag141.xml"/><Relationship Id="rId63" Type="http://schemas.openxmlformats.org/officeDocument/2006/relationships/tags" Target="../tags/tag149.xml"/><Relationship Id="rId68" Type="http://schemas.openxmlformats.org/officeDocument/2006/relationships/tags" Target="../tags/tag154.xml"/><Relationship Id="rId76" Type="http://schemas.openxmlformats.org/officeDocument/2006/relationships/image" Target="../media/image58.png"/><Relationship Id="rId7" Type="http://schemas.openxmlformats.org/officeDocument/2006/relationships/tags" Target="../tags/tag93.xml"/><Relationship Id="rId71" Type="http://schemas.openxmlformats.org/officeDocument/2006/relationships/tags" Target="../tags/tag157.xml"/><Relationship Id="rId2" Type="http://schemas.openxmlformats.org/officeDocument/2006/relationships/tags" Target="../tags/tag88.xml"/><Relationship Id="rId16" Type="http://schemas.openxmlformats.org/officeDocument/2006/relationships/tags" Target="../tags/tag102.xml"/><Relationship Id="rId29" Type="http://schemas.openxmlformats.org/officeDocument/2006/relationships/tags" Target="../tags/tag115.xml"/><Relationship Id="rId11" Type="http://schemas.openxmlformats.org/officeDocument/2006/relationships/tags" Target="../tags/tag97.xml"/><Relationship Id="rId24" Type="http://schemas.openxmlformats.org/officeDocument/2006/relationships/tags" Target="../tags/tag110.xml"/><Relationship Id="rId32" Type="http://schemas.openxmlformats.org/officeDocument/2006/relationships/tags" Target="../tags/tag118.xml"/><Relationship Id="rId37" Type="http://schemas.openxmlformats.org/officeDocument/2006/relationships/tags" Target="../tags/tag123.xml"/><Relationship Id="rId40" Type="http://schemas.openxmlformats.org/officeDocument/2006/relationships/tags" Target="../tags/tag126.xml"/><Relationship Id="rId45" Type="http://schemas.openxmlformats.org/officeDocument/2006/relationships/tags" Target="../tags/tag131.xml"/><Relationship Id="rId53" Type="http://schemas.openxmlformats.org/officeDocument/2006/relationships/tags" Target="../tags/tag139.xml"/><Relationship Id="rId58" Type="http://schemas.openxmlformats.org/officeDocument/2006/relationships/tags" Target="../tags/tag144.xml"/><Relationship Id="rId66" Type="http://schemas.openxmlformats.org/officeDocument/2006/relationships/tags" Target="../tags/tag152.xml"/><Relationship Id="rId74" Type="http://schemas.openxmlformats.org/officeDocument/2006/relationships/image" Target="../media/image56.png"/><Relationship Id="rId5" Type="http://schemas.openxmlformats.org/officeDocument/2006/relationships/tags" Target="../tags/tag91.xml"/><Relationship Id="rId15" Type="http://schemas.openxmlformats.org/officeDocument/2006/relationships/tags" Target="../tags/tag101.xml"/><Relationship Id="rId23" Type="http://schemas.openxmlformats.org/officeDocument/2006/relationships/tags" Target="../tags/tag109.xml"/><Relationship Id="rId28" Type="http://schemas.openxmlformats.org/officeDocument/2006/relationships/tags" Target="../tags/tag114.xml"/><Relationship Id="rId36" Type="http://schemas.openxmlformats.org/officeDocument/2006/relationships/tags" Target="../tags/tag122.xml"/><Relationship Id="rId49" Type="http://schemas.openxmlformats.org/officeDocument/2006/relationships/tags" Target="../tags/tag135.xml"/><Relationship Id="rId57" Type="http://schemas.openxmlformats.org/officeDocument/2006/relationships/tags" Target="../tags/tag143.xml"/><Relationship Id="rId61" Type="http://schemas.openxmlformats.org/officeDocument/2006/relationships/tags" Target="../tags/tag147.xml"/><Relationship Id="rId10" Type="http://schemas.openxmlformats.org/officeDocument/2006/relationships/tags" Target="../tags/tag96.xml"/><Relationship Id="rId19" Type="http://schemas.openxmlformats.org/officeDocument/2006/relationships/tags" Target="../tags/tag105.xml"/><Relationship Id="rId31" Type="http://schemas.openxmlformats.org/officeDocument/2006/relationships/tags" Target="../tags/tag117.xml"/><Relationship Id="rId44" Type="http://schemas.openxmlformats.org/officeDocument/2006/relationships/tags" Target="../tags/tag130.xml"/><Relationship Id="rId52" Type="http://schemas.openxmlformats.org/officeDocument/2006/relationships/tags" Target="../tags/tag138.xml"/><Relationship Id="rId60" Type="http://schemas.openxmlformats.org/officeDocument/2006/relationships/tags" Target="../tags/tag146.xml"/><Relationship Id="rId65" Type="http://schemas.openxmlformats.org/officeDocument/2006/relationships/tags" Target="../tags/tag151.xml"/><Relationship Id="rId73" Type="http://schemas.openxmlformats.org/officeDocument/2006/relationships/image" Target="../media/image55.png"/><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tags" Target="../tags/tag108.xml"/><Relationship Id="rId27" Type="http://schemas.openxmlformats.org/officeDocument/2006/relationships/tags" Target="../tags/tag113.xml"/><Relationship Id="rId30" Type="http://schemas.openxmlformats.org/officeDocument/2006/relationships/tags" Target="../tags/tag116.xml"/><Relationship Id="rId35" Type="http://schemas.openxmlformats.org/officeDocument/2006/relationships/tags" Target="../tags/tag121.xml"/><Relationship Id="rId43" Type="http://schemas.openxmlformats.org/officeDocument/2006/relationships/tags" Target="../tags/tag129.xml"/><Relationship Id="rId48" Type="http://schemas.openxmlformats.org/officeDocument/2006/relationships/tags" Target="../tags/tag134.xml"/><Relationship Id="rId56" Type="http://schemas.openxmlformats.org/officeDocument/2006/relationships/tags" Target="../tags/tag142.xml"/><Relationship Id="rId64" Type="http://schemas.openxmlformats.org/officeDocument/2006/relationships/tags" Target="../tags/tag150.xml"/><Relationship Id="rId69" Type="http://schemas.openxmlformats.org/officeDocument/2006/relationships/tags" Target="../tags/tag155.xml"/><Relationship Id="rId77" Type="http://schemas.openxmlformats.org/officeDocument/2006/relationships/image" Target="../media/image59.png"/><Relationship Id="rId8" Type="http://schemas.openxmlformats.org/officeDocument/2006/relationships/tags" Target="../tags/tag94.xml"/><Relationship Id="rId51" Type="http://schemas.openxmlformats.org/officeDocument/2006/relationships/tags" Target="../tags/tag137.xml"/><Relationship Id="rId72" Type="http://schemas.openxmlformats.org/officeDocument/2006/relationships/slideLayout" Target="../slideLayouts/slideLayout7.xml"/><Relationship Id="rId3" Type="http://schemas.openxmlformats.org/officeDocument/2006/relationships/tags" Target="../tags/tag89.xml"/><Relationship Id="rId12" Type="http://schemas.openxmlformats.org/officeDocument/2006/relationships/tags" Target="../tags/tag98.xml"/><Relationship Id="rId17" Type="http://schemas.openxmlformats.org/officeDocument/2006/relationships/tags" Target="../tags/tag103.xml"/><Relationship Id="rId25" Type="http://schemas.openxmlformats.org/officeDocument/2006/relationships/tags" Target="../tags/tag111.xml"/><Relationship Id="rId33" Type="http://schemas.openxmlformats.org/officeDocument/2006/relationships/tags" Target="../tags/tag119.xml"/><Relationship Id="rId38" Type="http://schemas.openxmlformats.org/officeDocument/2006/relationships/tags" Target="../tags/tag124.xml"/><Relationship Id="rId46" Type="http://schemas.openxmlformats.org/officeDocument/2006/relationships/tags" Target="../tags/tag132.xml"/><Relationship Id="rId59" Type="http://schemas.openxmlformats.org/officeDocument/2006/relationships/tags" Target="../tags/tag145.xml"/><Relationship Id="rId67" Type="http://schemas.openxmlformats.org/officeDocument/2006/relationships/tags" Target="../tags/tag153.xml"/><Relationship Id="rId20" Type="http://schemas.openxmlformats.org/officeDocument/2006/relationships/tags" Target="../tags/tag106.xml"/><Relationship Id="rId41" Type="http://schemas.openxmlformats.org/officeDocument/2006/relationships/tags" Target="../tags/tag127.xml"/><Relationship Id="rId54" Type="http://schemas.openxmlformats.org/officeDocument/2006/relationships/tags" Target="../tags/tag140.xml"/><Relationship Id="rId62" Type="http://schemas.openxmlformats.org/officeDocument/2006/relationships/tags" Target="../tags/tag148.xml"/><Relationship Id="rId70" Type="http://schemas.openxmlformats.org/officeDocument/2006/relationships/tags" Target="../tags/tag156.xml"/><Relationship Id="rId75" Type="http://schemas.openxmlformats.org/officeDocument/2006/relationships/image" Target="../media/image57.png"/><Relationship Id="rId1" Type="http://schemas.openxmlformats.org/officeDocument/2006/relationships/tags" Target="../tags/tag87.xml"/><Relationship Id="rId6" Type="http://schemas.openxmlformats.org/officeDocument/2006/relationships/tags" Target="../tags/tag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slideLayout" Target="../slideLayouts/slideLayout2.xml"/><Relationship Id="rId5" Type="http://schemas.openxmlformats.org/officeDocument/2006/relationships/image" Target="../media/image63.wmf"/><Relationship Id="rId4" Type="http://schemas.openxmlformats.org/officeDocument/2006/relationships/image" Target="../media/image62.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165.xml"/><Relationship Id="rId13" Type="http://schemas.openxmlformats.org/officeDocument/2006/relationships/tags" Target="../tags/tag170.xml"/><Relationship Id="rId18" Type="http://schemas.openxmlformats.org/officeDocument/2006/relationships/tags" Target="../tags/tag175.xml"/><Relationship Id="rId26" Type="http://schemas.openxmlformats.org/officeDocument/2006/relationships/slideLayout" Target="../slideLayouts/slideLayout7.xml"/><Relationship Id="rId3" Type="http://schemas.openxmlformats.org/officeDocument/2006/relationships/tags" Target="../tags/tag160.xml"/><Relationship Id="rId21" Type="http://schemas.openxmlformats.org/officeDocument/2006/relationships/tags" Target="../tags/tag178.xml"/><Relationship Id="rId34" Type="http://schemas.openxmlformats.org/officeDocument/2006/relationships/diagramColors" Target="../diagrams/colors3.xml"/><Relationship Id="rId7" Type="http://schemas.openxmlformats.org/officeDocument/2006/relationships/tags" Target="../tags/tag164.xml"/><Relationship Id="rId12" Type="http://schemas.openxmlformats.org/officeDocument/2006/relationships/tags" Target="../tags/tag169.xml"/><Relationship Id="rId17" Type="http://schemas.openxmlformats.org/officeDocument/2006/relationships/tags" Target="../tags/tag174.xml"/><Relationship Id="rId25" Type="http://schemas.openxmlformats.org/officeDocument/2006/relationships/tags" Target="../tags/tag182.xml"/><Relationship Id="rId33" Type="http://schemas.openxmlformats.org/officeDocument/2006/relationships/diagramQuickStyle" Target="../diagrams/quickStyle3.xml"/><Relationship Id="rId2" Type="http://schemas.openxmlformats.org/officeDocument/2006/relationships/tags" Target="../tags/tag159.xml"/><Relationship Id="rId16" Type="http://schemas.openxmlformats.org/officeDocument/2006/relationships/tags" Target="../tags/tag173.xml"/><Relationship Id="rId20" Type="http://schemas.openxmlformats.org/officeDocument/2006/relationships/tags" Target="../tags/tag177.xml"/><Relationship Id="rId29" Type="http://schemas.openxmlformats.org/officeDocument/2006/relationships/image" Target="../media/image18.png"/><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tags" Target="../tags/tag168.xml"/><Relationship Id="rId24" Type="http://schemas.openxmlformats.org/officeDocument/2006/relationships/tags" Target="../tags/tag181.xml"/><Relationship Id="rId32" Type="http://schemas.openxmlformats.org/officeDocument/2006/relationships/diagramLayout" Target="../diagrams/layout3.xml"/><Relationship Id="rId5" Type="http://schemas.openxmlformats.org/officeDocument/2006/relationships/tags" Target="../tags/tag162.xml"/><Relationship Id="rId15" Type="http://schemas.openxmlformats.org/officeDocument/2006/relationships/tags" Target="../tags/tag172.xml"/><Relationship Id="rId23" Type="http://schemas.openxmlformats.org/officeDocument/2006/relationships/tags" Target="../tags/tag180.xml"/><Relationship Id="rId28" Type="http://schemas.openxmlformats.org/officeDocument/2006/relationships/image" Target="../media/image67.png"/><Relationship Id="rId10" Type="http://schemas.openxmlformats.org/officeDocument/2006/relationships/tags" Target="../tags/tag167.xml"/><Relationship Id="rId19" Type="http://schemas.openxmlformats.org/officeDocument/2006/relationships/tags" Target="../tags/tag176.xml"/><Relationship Id="rId31" Type="http://schemas.openxmlformats.org/officeDocument/2006/relationships/diagramData" Target="../diagrams/data3.xml"/><Relationship Id="rId4" Type="http://schemas.openxmlformats.org/officeDocument/2006/relationships/tags" Target="../tags/tag161.xml"/><Relationship Id="rId9" Type="http://schemas.openxmlformats.org/officeDocument/2006/relationships/tags" Target="../tags/tag166.xml"/><Relationship Id="rId14" Type="http://schemas.openxmlformats.org/officeDocument/2006/relationships/tags" Target="../tags/tag171.xml"/><Relationship Id="rId22" Type="http://schemas.openxmlformats.org/officeDocument/2006/relationships/tags" Target="../tags/tag179.xml"/><Relationship Id="rId27" Type="http://schemas.openxmlformats.org/officeDocument/2006/relationships/image" Target="../media/image66.png"/><Relationship Id="rId30" Type="http://schemas.openxmlformats.org/officeDocument/2006/relationships/image" Target="../media/image19.emf"/><Relationship Id="rId35" Type="http://schemas.microsoft.com/office/2007/relationships/diagramDrawing" Target="../diagrams/drawing3.xml"/></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4.png"/></Relationships>
</file>

<file path=ppt/slides/_rels/slide29.xml.rels><?xml version="1.0" encoding="UTF-8" standalone="yes"?>
<Relationships xmlns="http://schemas.openxmlformats.org/package/2006/relationships"><Relationship Id="rId8" Type="http://schemas.openxmlformats.org/officeDocument/2006/relationships/tags" Target="../tags/tag190.xml"/><Relationship Id="rId13" Type="http://schemas.openxmlformats.org/officeDocument/2006/relationships/tags" Target="../tags/tag195.xml"/><Relationship Id="rId18" Type="http://schemas.openxmlformats.org/officeDocument/2006/relationships/image" Target="../media/image67.png"/><Relationship Id="rId26" Type="http://schemas.openxmlformats.org/officeDocument/2006/relationships/image" Target="../media/image68.png"/><Relationship Id="rId3" Type="http://schemas.openxmlformats.org/officeDocument/2006/relationships/tags" Target="../tags/tag185.xml"/><Relationship Id="rId21" Type="http://schemas.openxmlformats.org/officeDocument/2006/relationships/diagramData" Target="../diagrams/data4.xml"/><Relationship Id="rId7" Type="http://schemas.openxmlformats.org/officeDocument/2006/relationships/tags" Target="../tags/tag189.xml"/><Relationship Id="rId12" Type="http://schemas.openxmlformats.org/officeDocument/2006/relationships/tags" Target="../tags/tag194.xml"/><Relationship Id="rId17" Type="http://schemas.openxmlformats.org/officeDocument/2006/relationships/image" Target="../media/image66.png"/><Relationship Id="rId25" Type="http://schemas.microsoft.com/office/2007/relationships/diagramDrawing" Target="../diagrams/drawing4.xml"/><Relationship Id="rId2" Type="http://schemas.openxmlformats.org/officeDocument/2006/relationships/tags" Target="../tags/tag184.xml"/><Relationship Id="rId16" Type="http://schemas.openxmlformats.org/officeDocument/2006/relationships/slideLayout" Target="../slideLayouts/slideLayout7.xml"/><Relationship Id="rId20" Type="http://schemas.openxmlformats.org/officeDocument/2006/relationships/image" Target="../media/image19.emf"/><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tags" Target="../tags/tag193.xml"/><Relationship Id="rId24" Type="http://schemas.openxmlformats.org/officeDocument/2006/relationships/diagramColors" Target="../diagrams/colors4.xml"/><Relationship Id="rId5" Type="http://schemas.openxmlformats.org/officeDocument/2006/relationships/tags" Target="../tags/tag187.xml"/><Relationship Id="rId15" Type="http://schemas.openxmlformats.org/officeDocument/2006/relationships/tags" Target="../tags/tag197.xml"/><Relationship Id="rId23" Type="http://schemas.openxmlformats.org/officeDocument/2006/relationships/diagramQuickStyle" Target="../diagrams/quickStyle4.xml"/><Relationship Id="rId10" Type="http://schemas.openxmlformats.org/officeDocument/2006/relationships/tags" Target="../tags/tag192.xml"/><Relationship Id="rId19" Type="http://schemas.openxmlformats.org/officeDocument/2006/relationships/image" Target="../media/image18.png"/><Relationship Id="rId4" Type="http://schemas.openxmlformats.org/officeDocument/2006/relationships/tags" Target="../tags/tag186.xml"/><Relationship Id="rId9" Type="http://schemas.openxmlformats.org/officeDocument/2006/relationships/tags" Target="../tags/tag191.xml"/><Relationship Id="rId14" Type="http://schemas.openxmlformats.org/officeDocument/2006/relationships/tags" Target="../tags/tag196.xml"/><Relationship Id="rId22"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tags" Target="../tags/tag210.xml"/><Relationship Id="rId18" Type="http://schemas.openxmlformats.org/officeDocument/2006/relationships/tags" Target="../tags/tag215.xml"/><Relationship Id="rId26" Type="http://schemas.openxmlformats.org/officeDocument/2006/relationships/diagramColors" Target="../diagrams/colors5.xml"/><Relationship Id="rId3" Type="http://schemas.openxmlformats.org/officeDocument/2006/relationships/tags" Target="../tags/tag200.xml"/><Relationship Id="rId21" Type="http://schemas.openxmlformats.org/officeDocument/2006/relationships/tags" Target="../tags/tag218.xml"/><Relationship Id="rId7" Type="http://schemas.openxmlformats.org/officeDocument/2006/relationships/tags" Target="../tags/tag204.xml"/><Relationship Id="rId12" Type="http://schemas.openxmlformats.org/officeDocument/2006/relationships/tags" Target="../tags/tag209.xml"/><Relationship Id="rId17" Type="http://schemas.openxmlformats.org/officeDocument/2006/relationships/tags" Target="../tags/tag214.xml"/><Relationship Id="rId25" Type="http://schemas.openxmlformats.org/officeDocument/2006/relationships/diagramQuickStyle" Target="../diagrams/quickStyle5.xml"/><Relationship Id="rId2" Type="http://schemas.openxmlformats.org/officeDocument/2006/relationships/tags" Target="../tags/tag199.xml"/><Relationship Id="rId16" Type="http://schemas.openxmlformats.org/officeDocument/2006/relationships/tags" Target="../tags/tag213.xml"/><Relationship Id="rId20" Type="http://schemas.openxmlformats.org/officeDocument/2006/relationships/tags" Target="../tags/tag217.xml"/><Relationship Id="rId29" Type="http://schemas.openxmlformats.org/officeDocument/2006/relationships/image" Target="../media/image69.png"/><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tags" Target="../tags/tag208.xml"/><Relationship Id="rId24" Type="http://schemas.openxmlformats.org/officeDocument/2006/relationships/diagramLayout" Target="../diagrams/layout5.xml"/><Relationship Id="rId32" Type="http://schemas.openxmlformats.org/officeDocument/2006/relationships/image" Target="../media/image67.png"/><Relationship Id="rId5" Type="http://schemas.openxmlformats.org/officeDocument/2006/relationships/tags" Target="../tags/tag202.xml"/><Relationship Id="rId15" Type="http://schemas.openxmlformats.org/officeDocument/2006/relationships/tags" Target="../tags/tag212.xml"/><Relationship Id="rId23" Type="http://schemas.openxmlformats.org/officeDocument/2006/relationships/diagramData" Target="../diagrams/data5.xml"/><Relationship Id="rId28" Type="http://schemas.openxmlformats.org/officeDocument/2006/relationships/image" Target="../media/image66.png"/><Relationship Id="rId10" Type="http://schemas.openxmlformats.org/officeDocument/2006/relationships/tags" Target="../tags/tag207.xml"/><Relationship Id="rId19" Type="http://schemas.openxmlformats.org/officeDocument/2006/relationships/tags" Target="../tags/tag216.xml"/><Relationship Id="rId31" Type="http://schemas.openxmlformats.org/officeDocument/2006/relationships/image" Target="../media/image71.png"/><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tags" Target="../tags/tag211.xml"/><Relationship Id="rId22" Type="http://schemas.openxmlformats.org/officeDocument/2006/relationships/slideLayout" Target="../slideLayouts/slideLayout2.xml"/><Relationship Id="rId27" Type="http://schemas.microsoft.com/office/2007/relationships/diagramDrawing" Target="../diagrams/drawing5.xml"/><Relationship Id="rId30" Type="http://schemas.openxmlformats.org/officeDocument/2006/relationships/image" Target="../media/image70.png"/></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226.xml"/><Relationship Id="rId13" Type="http://schemas.openxmlformats.org/officeDocument/2006/relationships/diagramData" Target="../diagrams/data6.xml"/><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tags" Target="../tags/tag221.xml"/><Relationship Id="rId21" Type="http://schemas.openxmlformats.org/officeDocument/2006/relationships/image" Target="../media/image27.png"/><Relationship Id="rId7" Type="http://schemas.openxmlformats.org/officeDocument/2006/relationships/tags" Target="../tags/tag225.xml"/><Relationship Id="rId12" Type="http://schemas.openxmlformats.org/officeDocument/2006/relationships/image" Target="../media/image18.png"/><Relationship Id="rId17" Type="http://schemas.microsoft.com/office/2007/relationships/diagramDrawing" Target="../diagrams/drawing6.xml"/><Relationship Id="rId25" Type="http://schemas.openxmlformats.org/officeDocument/2006/relationships/image" Target="../media/image31.png"/><Relationship Id="rId2" Type="http://schemas.openxmlformats.org/officeDocument/2006/relationships/tags" Target="../tags/tag220.xml"/><Relationship Id="rId16" Type="http://schemas.openxmlformats.org/officeDocument/2006/relationships/diagramColors" Target="../diagrams/colors6.xml"/><Relationship Id="rId20" Type="http://schemas.openxmlformats.org/officeDocument/2006/relationships/image" Target="../media/image26.png"/><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slideLayout" Target="../slideLayouts/slideLayout7.xml"/><Relationship Id="rId24" Type="http://schemas.openxmlformats.org/officeDocument/2006/relationships/image" Target="../media/image30.png"/><Relationship Id="rId5" Type="http://schemas.openxmlformats.org/officeDocument/2006/relationships/tags" Target="../tags/tag223.xml"/><Relationship Id="rId15" Type="http://schemas.openxmlformats.org/officeDocument/2006/relationships/diagramQuickStyle" Target="../diagrams/quickStyle6.xml"/><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tags" Target="../tags/tag228.xml"/><Relationship Id="rId19" Type="http://schemas.openxmlformats.org/officeDocument/2006/relationships/image" Target="../media/image25.jpeg"/><Relationship Id="rId4" Type="http://schemas.openxmlformats.org/officeDocument/2006/relationships/tags" Target="../tags/tag222.xml"/><Relationship Id="rId9" Type="http://schemas.openxmlformats.org/officeDocument/2006/relationships/tags" Target="../tags/tag227.xml"/><Relationship Id="rId14" Type="http://schemas.openxmlformats.org/officeDocument/2006/relationships/diagramLayout" Target="../diagrams/layout6.xml"/><Relationship Id="rId22" Type="http://schemas.openxmlformats.org/officeDocument/2006/relationships/image" Target="../media/image28.png"/><Relationship Id="rId27" Type="http://schemas.openxmlformats.org/officeDocument/2006/relationships/image" Target="../media/image33.png"/></Relationships>
</file>

<file path=ppt/slides/_rels/slide34.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18" Type="http://schemas.openxmlformats.org/officeDocument/2006/relationships/tags" Target="../tags/tag246.xml"/><Relationship Id="rId26" Type="http://schemas.openxmlformats.org/officeDocument/2006/relationships/tags" Target="../tags/tag254.xml"/><Relationship Id="rId3" Type="http://schemas.openxmlformats.org/officeDocument/2006/relationships/tags" Target="../tags/tag231.xml"/><Relationship Id="rId21" Type="http://schemas.openxmlformats.org/officeDocument/2006/relationships/tags" Target="../tags/tag249.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tags" Target="../tags/tag245.xml"/><Relationship Id="rId25" Type="http://schemas.openxmlformats.org/officeDocument/2006/relationships/tags" Target="../tags/tag253.xml"/><Relationship Id="rId2" Type="http://schemas.openxmlformats.org/officeDocument/2006/relationships/tags" Target="../tags/tag230.xml"/><Relationship Id="rId16" Type="http://schemas.openxmlformats.org/officeDocument/2006/relationships/tags" Target="../tags/tag244.xml"/><Relationship Id="rId20" Type="http://schemas.openxmlformats.org/officeDocument/2006/relationships/tags" Target="../tags/tag248.xml"/><Relationship Id="rId29" Type="http://schemas.openxmlformats.org/officeDocument/2006/relationships/slideLayout" Target="../slideLayouts/slideLayout2.xml"/><Relationship Id="rId1" Type="http://schemas.openxmlformats.org/officeDocument/2006/relationships/tags" Target="../tags/tag229.xml"/><Relationship Id="rId6" Type="http://schemas.openxmlformats.org/officeDocument/2006/relationships/tags" Target="../tags/tag234.xml"/><Relationship Id="rId11" Type="http://schemas.openxmlformats.org/officeDocument/2006/relationships/tags" Target="../tags/tag239.xml"/><Relationship Id="rId24" Type="http://schemas.openxmlformats.org/officeDocument/2006/relationships/tags" Target="../tags/tag252.xml"/><Relationship Id="rId32" Type="http://schemas.openxmlformats.org/officeDocument/2006/relationships/image" Target="../media/image37.png"/><Relationship Id="rId5" Type="http://schemas.openxmlformats.org/officeDocument/2006/relationships/tags" Target="../tags/tag233.xml"/><Relationship Id="rId15" Type="http://schemas.openxmlformats.org/officeDocument/2006/relationships/tags" Target="../tags/tag243.xml"/><Relationship Id="rId23" Type="http://schemas.openxmlformats.org/officeDocument/2006/relationships/tags" Target="../tags/tag251.xml"/><Relationship Id="rId28" Type="http://schemas.openxmlformats.org/officeDocument/2006/relationships/tags" Target="../tags/tag256.xml"/><Relationship Id="rId49" Type="http://schemas.openxmlformats.org/officeDocument/2006/relationships/image" Target="../media/image75.png"/><Relationship Id="rId10" Type="http://schemas.openxmlformats.org/officeDocument/2006/relationships/tags" Target="../tags/tag238.xml"/><Relationship Id="rId19" Type="http://schemas.openxmlformats.org/officeDocument/2006/relationships/tags" Target="../tags/tag247.xml"/><Relationship Id="rId31" Type="http://schemas.openxmlformats.org/officeDocument/2006/relationships/image" Target="../media/image36.png"/><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 Id="rId22" Type="http://schemas.openxmlformats.org/officeDocument/2006/relationships/tags" Target="../tags/tag250.xml"/><Relationship Id="rId27" Type="http://schemas.openxmlformats.org/officeDocument/2006/relationships/tags" Target="../tags/tag255.xml"/><Relationship Id="rId30" Type="http://schemas.openxmlformats.org/officeDocument/2006/relationships/image" Target="../media/image35.png"/><Relationship Id="rId48" Type="http://schemas.openxmlformats.org/officeDocument/2006/relationships/image" Target="../media/image40.svg"/></Relationships>
</file>

<file path=ppt/slides/_rels/slide35.xml.rels><?xml version="1.0" encoding="UTF-8" standalone="yes"?>
<Relationships xmlns="http://schemas.openxmlformats.org/package/2006/relationships"><Relationship Id="rId8" Type="http://schemas.openxmlformats.org/officeDocument/2006/relationships/tags" Target="../tags/tag264.xml"/><Relationship Id="rId13" Type="http://schemas.openxmlformats.org/officeDocument/2006/relationships/image" Target="../media/image18.png"/><Relationship Id="rId18" Type="http://schemas.openxmlformats.org/officeDocument/2006/relationships/diagramColors" Target="../diagrams/colors7.xml"/><Relationship Id="rId26" Type="http://schemas.openxmlformats.org/officeDocument/2006/relationships/image" Target="../media/image30.png"/><Relationship Id="rId3" Type="http://schemas.openxmlformats.org/officeDocument/2006/relationships/tags" Target="../tags/tag259.xml"/><Relationship Id="rId21" Type="http://schemas.openxmlformats.org/officeDocument/2006/relationships/image" Target="../media/image25.jpeg"/><Relationship Id="rId7" Type="http://schemas.openxmlformats.org/officeDocument/2006/relationships/tags" Target="../tags/tag263.xml"/><Relationship Id="rId12" Type="http://schemas.openxmlformats.org/officeDocument/2006/relationships/slideLayout" Target="../slideLayouts/slideLayout7.xml"/><Relationship Id="rId17" Type="http://schemas.openxmlformats.org/officeDocument/2006/relationships/diagramQuickStyle" Target="../diagrams/quickStyle7.xml"/><Relationship Id="rId25" Type="http://schemas.openxmlformats.org/officeDocument/2006/relationships/image" Target="../media/image29.png"/><Relationship Id="rId2" Type="http://schemas.openxmlformats.org/officeDocument/2006/relationships/tags" Target="../tags/tag258.xml"/><Relationship Id="rId16" Type="http://schemas.openxmlformats.org/officeDocument/2006/relationships/diagramLayout" Target="../diagrams/layout7.xml"/><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tags" Target="../tags/tag257.xml"/><Relationship Id="rId6" Type="http://schemas.openxmlformats.org/officeDocument/2006/relationships/tags" Target="../tags/tag262.xml"/><Relationship Id="rId11" Type="http://schemas.openxmlformats.org/officeDocument/2006/relationships/tags" Target="../tags/tag267.xml"/><Relationship Id="rId24" Type="http://schemas.openxmlformats.org/officeDocument/2006/relationships/image" Target="../media/image28.png"/><Relationship Id="rId5" Type="http://schemas.openxmlformats.org/officeDocument/2006/relationships/tags" Target="../tags/tag261.xml"/><Relationship Id="rId15" Type="http://schemas.openxmlformats.org/officeDocument/2006/relationships/diagramData" Target="../diagrams/data7.xml"/><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tags" Target="../tags/tag266.xml"/><Relationship Id="rId19" Type="http://schemas.microsoft.com/office/2007/relationships/diagramDrawing" Target="../diagrams/drawing7.xml"/><Relationship Id="rId4" Type="http://schemas.openxmlformats.org/officeDocument/2006/relationships/tags" Target="../tags/tag260.xml"/><Relationship Id="rId9" Type="http://schemas.openxmlformats.org/officeDocument/2006/relationships/tags" Target="../tags/tag265.xml"/><Relationship Id="rId14" Type="http://schemas.openxmlformats.org/officeDocument/2006/relationships/image" Target="../media/image19.emf"/><Relationship Id="rId22" Type="http://schemas.openxmlformats.org/officeDocument/2006/relationships/image" Target="../media/image26.png"/><Relationship Id="rId27"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slideLayout" Target="../slideLayouts/slideLayout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image" Target="../media/image2.png"/><Relationship Id="rId2" Type="http://schemas.openxmlformats.org/officeDocument/2006/relationships/tags" Target="../tags/tag5.xml"/><Relationship Id="rId16" Type="http://schemas.openxmlformats.org/officeDocument/2006/relationships/image" Target="../media/image19.emf"/><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image" Target="../media/image18.png"/><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21.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2360801" y="4240376"/>
            <a:ext cx="8576488" cy="2617624"/>
          </a:xfrm>
          <a:prstGeom prst="round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2206958" y="966774"/>
            <a:ext cx="8318377" cy="28468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75" name="Flowchart: Connector 5174"/>
          <p:cNvSpPr/>
          <p:nvPr/>
        </p:nvSpPr>
        <p:spPr>
          <a:xfrm>
            <a:off x="6887692" y="3015329"/>
            <a:ext cx="520302" cy="481077"/>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a:spLocks noGrp="1"/>
          </p:cNvSpPr>
          <p:nvPr>
            <p:ph type="title"/>
          </p:nvPr>
        </p:nvSpPr>
        <p:spPr>
          <a:xfrm>
            <a:off x="1487363" y="244860"/>
            <a:ext cx="10018713" cy="680545"/>
          </a:xfrm>
        </p:spPr>
        <p:txBody>
          <a:bodyPr>
            <a:normAutofit fontScale="90000"/>
          </a:bodyPr>
          <a:lstStyle/>
          <a:p>
            <a:r>
              <a:rPr lang="en-GB" sz="3200" dirty="0" err="1" smtClean="0">
                <a:latin typeface="Algerian" panose="04020705040A02060702" pitchFamily="82" charset="0"/>
                <a:cs typeface="Arial" panose="020B0604020202020204" pitchFamily="34" charset="0"/>
              </a:rPr>
              <a:t>Cybersource</a:t>
            </a:r>
            <a:r>
              <a:rPr lang="en-GB" sz="3200" dirty="0">
                <a:latin typeface="Algerian" panose="04020705040A02060702" pitchFamily="82" charset="0"/>
                <a:cs typeface="Arial" panose="020B0604020202020204" pitchFamily="34" charset="0"/>
              </a:rPr>
              <a:t> </a:t>
            </a:r>
            <a:r>
              <a:rPr lang="en-GB" sz="3200" dirty="0" smtClean="0">
                <a:latin typeface="Algerian" panose="04020705040A02060702" pitchFamily="82" charset="0"/>
                <a:cs typeface="Arial" panose="020B0604020202020204" pitchFamily="34" charset="0"/>
              </a:rPr>
              <a:t>&amp; Infinity Corp :</a:t>
            </a:r>
            <a:br>
              <a:rPr lang="en-GB" sz="3200" dirty="0" smtClean="0">
                <a:latin typeface="Algerian" panose="04020705040A02060702" pitchFamily="82" charset="0"/>
                <a:cs typeface="Arial" panose="020B0604020202020204" pitchFamily="34" charset="0"/>
              </a:rPr>
            </a:br>
            <a:r>
              <a:rPr lang="en-GB" sz="3200" dirty="0" smtClean="0">
                <a:latin typeface="Algerian" panose="04020705040A02060702" pitchFamily="82" charset="0"/>
                <a:cs typeface="Arial" panose="020B0604020202020204" pitchFamily="34" charset="0"/>
              </a:rPr>
              <a:t>Case study Understanding</a:t>
            </a:r>
            <a:endParaRPr lang="en-GB" sz="3200" dirty="0">
              <a:latin typeface="Algerian" panose="04020705040A02060702" pitchFamily="82" charset="0"/>
              <a:cs typeface="Arial" panose="020B0604020202020204" pitchFamily="34" charset="0"/>
            </a:endParaRPr>
          </a:p>
        </p:txBody>
      </p:sp>
      <p:pic>
        <p:nvPicPr>
          <p:cNvPr id="5132" name="Picture 12" descr="Flashcoin | Merch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237" y="1129253"/>
            <a:ext cx="649839" cy="674833"/>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Purspot Merchant"/>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6552" y="1976736"/>
            <a:ext cx="1054997" cy="7912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5">
            <a:clrChange>
              <a:clrFrom>
                <a:srgbClr val="FFFFFF"/>
              </a:clrFrom>
              <a:clrTo>
                <a:srgbClr val="FFFFFF">
                  <a:alpha val="0"/>
                </a:srgbClr>
              </a:clrTo>
            </a:clrChange>
          </a:blip>
          <a:stretch>
            <a:fillRect/>
          </a:stretch>
        </p:blipFill>
        <p:spPr>
          <a:xfrm>
            <a:off x="2737548" y="3022931"/>
            <a:ext cx="693004" cy="693004"/>
          </a:xfrm>
          <a:prstGeom prst="rect">
            <a:avLst/>
          </a:prstGeom>
        </p:spPr>
      </p:pic>
      <p:pic>
        <p:nvPicPr>
          <p:cNvPr id="5142" name="Picture 22" descr="Payment gateway - Free business and finance ic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6182" y="1919858"/>
            <a:ext cx="651703" cy="651703"/>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Free Payment network Icon of Line style - Available in SVG, PNG, EPS, AI &amp;  Icon fon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0420" y="3057599"/>
            <a:ext cx="384506" cy="384506"/>
          </a:xfrm>
          <a:prstGeom prst="rect">
            <a:avLst/>
          </a:prstGeom>
          <a:noFill/>
          <a:extLst>
            <a:ext uri="{909E8E84-426E-40DD-AFC4-6F175D3DCCD1}">
              <a14:hiddenFill xmlns:a14="http://schemas.microsoft.com/office/drawing/2010/main">
                <a:solidFill>
                  <a:srgbClr val="FFFFFF"/>
                </a:solidFill>
              </a14:hiddenFill>
            </a:ext>
          </a:extLst>
        </p:spPr>
      </p:pic>
      <p:pic>
        <p:nvPicPr>
          <p:cNvPr id="5154" name="Picture 34" descr="Get Retail Business Intelligence - Database Icon Red Png - (512x512) Png  Clipart Download"/>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3457" y="1985867"/>
            <a:ext cx="569494" cy="65085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9">
            <a:clrChange>
              <a:clrFrom>
                <a:srgbClr val="FFFFFF"/>
              </a:clrFrom>
              <a:clrTo>
                <a:srgbClr val="FFFFFF">
                  <a:alpha val="0"/>
                </a:srgbClr>
              </a:clrTo>
            </a:clrChange>
          </a:blip>
          <a:stretch>
            <a:fillRect/>
          </a:stretch>
        </p:blipFill>
        <p:spPr>
          <a:xfrm>
            <a:off x="8368573" y="2000501"/>
            <a:ext cx="523503" cy="523503"/>
          </a:xfrm>
          <a:prstGeom prst="rect">
            <a:avLst/>
          </a:prstGeom>
        </p:spPr>
      </p:pic>
      <p:pic>
        <p:nvPicPr>
          <p:cNvPr id="5126" name="Picture 6" descr="UnionPay International Develop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9309" y="1348493"/>
            <a:ext cx="620431" cy="610645"/>
          </a:xfrm>
          <a:prstGeom prst="rect">
            <a:avLst/>
          </a:prstGeom>
          <a:noFill/>
          <a:extLst>
            <a:ext uri="{909E8E84-426E-40DD-AFC4-6F175D3DCCD1}">
              <a14:hiddenFill xmlns:a14="http://schemas.microsoft.com/office/drawing/2010/main">
                <a:solidFill>
                  <a:srgbClr val="FFFFFF"/>
                </a:solidFill>
              </a14:hiddenFill>
            </a:ext>
          </a:extLst>
        </p:spPr>
      </p:pic>
      <p:sp>
        <p:nvSpPr>
          <p:cNvPr id="5161" name="TextBox 5160"/>
          <p:cNvSpPr txBox="1"/>
          <p:nvPr/>
        </p:nvSpPr>
        <p:spPr>
          <a:xfrm>
            <a:off x="5042525" y="1856278"/>
            <a:ext cx="1034550"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Acquirer</a:t>
            </a:r>
            <a:endParaRPr lang="en-GB" sz="1000" dirty="0">
              <a:latin typeface="Arial" panose="020B0604020202020204" pitchFamily="34" charset="0"/>
              <a:cs typeface="Arial" panose="020B0604020202020204" pitchFamily="34" charset="0"/>
            </a:endParaRPr>
          </a:p>
        </p:txBody>
      </p:sp>
      <p:sp>
        <p:nvSpPr>
          <p:cNvPr id="5163" name="TextBox 5162"/>
          <p:cNvSpPr txBox="1"/>
          <p:nvPr/>
        </p:nvSpPr>
        <p:spPr>
          <a:xfrm>
            <a:off x="4054226" y="2591821"/>
            <a:ext cx="744922" cy="369332"/>
          </a:xfrm>
          <a:prstGeom prst="rect">
            <a:avLst/>
          </a:prstGeom>
          <a:noFill/>
        </p:spPr>
        <p:txBody>
          <a:bodyPr wrap="square" rtlCol="0">
            <a:spAutoFit/>
          </a:bodyPr>
          <a:lstStyle/>
          <a:p>
            <a:r>
              <a:rPr lang="en-GB" sz="900" dirty="0" smtClean="0">
                <a:latin typeface="Arial" panose="020B0604020202020204" pitchFamily="34" charset="0"/>
                <a:cs typeface="Arial" panose="020B0604020202020204" pitchFamily="34" charset="0"/>
              </a:rPr>
              <a:t>Payment methods</a:t>
            </a:r>
            <a:endParaRPr lang="en-GB" sz="900" dirty="0">
              <a:latin typeface="Arial" panose="020B0604020202020204" pitchFamily="34" charset="0"/>
              <a:cs typeface="Arial" panose="020B0604020202020204" pitchFamily="34" charset="0"/>
            </a:endParaRPr>
          </a:p>
        </p:txBody>
      </p:sp>
      <p:sp>
        <p:nvSpPr>
          <p:cNvPr id="5168" name="TextBox 5167"/>
          <p:cNvSpPr txBox="1"/>
          <p:nvPr/>
        </p:nvSpPr>
        <p:spPr>
          <a:xfrm>
            <a:off x="8299002" y="2471744"/>
            <a:ext cx="938875"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Issuer</a:t>
            </a:r>
            <a:endParaRPr lang="en-GB" sz="1000" dirty="0">
              <a:latin typeface="Arial" panose="020B0604020202020204" pitchFamily="34" charset="0"/>
              <a:cs typeface="Arial" panose="020B0604020202020204" pitchFamily="34" charset="0"/>
            </a:endParaRPr>
          </a:p>
        </p:txBody>
      </p:sp>
      <p:sp>
        <p:nvSpPr>
          <p:cNvPr id="5173" name="TextBox 5172"/>
          <p:cNvSpPr txBox="1"/>
          <p:nvPr/>
        </p:nvSpPr>
        <p:spPr>
          <a:xfrm>
            <a:off x="6813491" y="1733721"/>
            <a:ext cx="1055345" cy="246221"/>
          </a:xfrm>
          <a:prstGeom prst="rect">
            <a:avLst/>
          </a:prstGeom>
          <a:noFill/>
        </p:spPr>
        <p:txBody>
          <a:bodyPr wrap="square" rtlCol="0">
            <a:spAutoFit/>
          </a:bodyPr>
          <a:lstStyle/>
          <a:p>
            <a:r>
              <a:rPr lang="en-GB" sz="1000" dirty="0" err="1" smtClean="0">
                <a:latin typeface="Arial" panose="020B0604020202020204" pitchFamily="34" charset="0"/>
                <a:cs typeface="Arial" panose="020B0604020202020204" pitchFamily="34" charset="0"/>
              </a:rPr>
              <a:t>VisaNet</a:t>
            </a:r>
            <a:endParaRPr lang="en-GB" sz="1000" dirty="0">
              <a:latin typeface="Arial" panose="020B0604020202020204" pitchFamily="34" charset="0"/>
              <a:cs typeface="Arial" panose="020B0604020202020204" pitchFamily="34" charset="0"/>
            </a:endParaRPr>
          </a:p>
        </p:txBody>
      </p:sp>
      <p:sp>
        <p:nvSpPr>
          <p:cNvPr id="63" name="TextBox 62"/>
          <p:cNvSpPr txBox="1"/>
          <p:nvPr/>
        </p:nvSpPr>
        <p:spPr>
          <a:xfrm>
            <a:off x="6672725" y="3484063"/>
            <a:ext cx="1364401"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Other Networks</a:t>
            </a:r>
            <a:endParaRPr lang="en-GB" sz="1000" dirty="0">
              <a:latin typeface="Arial" panose="020B0604020202020204" pitchFamily="34" charset="0"/>
              <a:cs typeface="Arial" panose="020B0604020202020204" pitchFamily="34" charset="0"/>
            </a:endParaRPr>
          </a:p>
        </p:txBody>
      </p:sp>
      <p:cxnSp>
        <p:nvCxnSpPr>
          <p:cNvPr id="5177" name="Straight Arrow Connector 5176"/>
          <p:cNvCxnSpPr>
            <a:endCxn id="5175" idx="0"/>
          </p:cNvCxnSpPr>
          <p:nvPr/>
        </p:nvCxnSpPr>
        <p:spPr>
          <a:xfrm>
            <a:off x="7142273" y="2679470"/>
            <a:ext cx="5570" cy="3358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83" name="Elbow Connector 5182"/>
          <p:cNvCxnSpPr>
            <a:stCxn id="5168" idx="2"/>
            <a:endCxn id="5175" idx="6"/>
          </p:cNvCxnSpPr>
          <p:nvPr/>
        </p:nvCxnSpPr>
        <p:spPr>
          <a:xfrm rot="5400000">
            <a:off x="7819266" y="2306693"/>
            <a:ext cx="537903" cy="136044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flipV="1">
            <a:off x="3430453" y="2372360"/>
            <a:ext cx="663361" cy="100496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5132" idx="3"/>
            <a:endCxn id="5142" idx="1"/>
          </p:cNvCxnSpPr>
          <p:nvPr/>
        </p:nvCxnSpPr>
        <p:spPr>
          <a:xfrm>
            <a:off x="3448076" y="1466670"/>
            <a:ext cx="645837" cy="820136"/>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5722816" y="1382489"/>
            <a:ext cx="4665397" cy="2324021"/>
          </a:xfrm>
          <a:prstGeom prst="roundRect">
            <a:avLst/>
          </a:prstGeom>
          <a:solidFill>
            <a:schemeClr val="accent2">
              <a:lumMod val="20000"/>
              <a:lumOff val="8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0" name="Elbow Connector 49"/>
          <p:cNvCxnSpPr/>
          <p:nvPr/>
        </p:nvCxnSpPr>
        <p:spPr>
          <a:xfrm flipV="1">
            <a:off x="6366146" y="2294521"/>
            <a:ext cx="468741" cy="22948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2894121" y="4558795"/>
            <a:ext cx="7630543" cy="2009896"/>
            <a:chOff x="2078883" y="3798877"/>
            <a:chExt cx="7930876" cy="2267542"/>
          </a:xfrm>
        </p:grpSpPr>
        <p:sp>
          <p:nvSpPr>
            <p:cNvPr id="97" name="Flowchart: Connector 96"/>
            <p:cNvSpPr/>
            <p:nvPr/>
          </p:nvSpPr>
          <p:spPr>
            <a:xfrm>
              <a:off x="7511025" y="5122607"/>
              <a:ext cx="719061" cy="599541"/>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8" name="Picture 12" descr="Flashcoin | Merch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119" y="3835047"/>
              <a:ext cx="649839" cy="674833"/>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6" descr="Purspot Merchant"/>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8883" y="4646099"/>
              <a:ext cx="889657" cy="667243"/>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p:cNvPicPr>
              <a:picLocks noChangeAspect="1"/>
            </p:cNvPicPr>
            <p:nvPr/>
          </p:nvPicPr>
          <p:blipFill>
            <a:blip r:embed="rId5">
              <a:clrChange>
                <a:clrFrom>
                  <a:srgbClr val="FFFFFF"/>
                </a:clrFrom>
                <a:clrTo>
                  <a:srgbClr val="FFFFFF">
                    <a:alpha val="0"/>
                  </a:srgbClr>
                </a:clrTo>
              </a:clrChange>
            </a:blip>
            <a:stretch>
              <a:fillRect/>
            </a:stretch>
          </p:blipFill>
          <p:spPr>
            <a:xfrm>
              <a:off x="2147006" y="5373415"/>
              <a:ext cx="693004" cy="693004"/>
            </a:xfrm>
            <a:prstGeom prst="rect">
              <a:avLst/>
            </a:prstGeom>
          </p:spPr>
        </p:pic>
        <p:pic>
          <p:nvPicPr>
            <p:cNvPr id="101" name="Picture 100"/>
            <p:cNvPicPr>
              <a:picLocks noChangeAspect="1"/>
            </p:cNvPicPr>
            <p:nvPr/>
          </p:nvPicPr>
          <p:blipFill>
            <a:blip r:embed="rId11">
              <a:clrChange>
                <a:clrFrom>
                  <a:srgbClr val="FFFFFF"/>
                </a:clrFrom>
                <a:clrTo>
                  <a:srgbClr val="FFFFFF">
                    <a:alpha val="0"/>
                  </a:srgbClr>
                </a:clrTo>
              </a:clrChange>
            </a:blip>
            <a:stretch>
              <a:fillRect/>
            </a:stretch>
          </p:blipFill>
          <p:spPr>
            <a:xfrm>
              <a:off x="6186892" y="4740424"/>
              <a:ext cx="637158" cy="637158"/>
            </a:xfrm>
            <a:prstGeom prst="rect">
              <a:avLst/>
            </a:prstGeom>
          </p:spPr>
        </p:pic>
        <p:pic>
          <p:nvPicPr>
            <p:cNvPr id="102" name="Picture 22" descr="Payment gateway - Free business and finance ic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4484" y="4576206"/>
              <a:ext cx="807030" cy="80703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8" descr="Free Payment network Icon of Line style - Available in SVG, PNG, EPS, AI &amp;  Icon fon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1605" y="5166641"/>
              <a:ext cx="526201" cy="52620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34" descr="Get Retail Business Intelligence - Database Icon Red Png - (512x512) Png  Clipart Download"/>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5664" y="4081921"/>
              <a:ext cx="658083" cy="75209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04"/>
            <p:cNvPicPr>
              <a:picLocks noChangeAspect="1"/>
            </p:cNvPicPr>
            <p:nvPr/>
          </p:nvPicPr>
          <p:blipFill>
            <a:blip r:embed="rId9">
              <a:clrChange>
                <a:clrFrom>
                  <a:srgbClr val="FFFFFF"/>
                </a:clrFrom>
                <a:clrTo>
                  <a:srgbClr val="FFFFFF">
                    <a:alpha val="0"/>
                  </a:srgbClr>
                </a:clrTo>
              </a:clrChange>
            </a:blip>
            <a:stretch>
              <a:fillRect/>
            </a:stretch>
          </p:blipFill>
          <p:spPr>
            <a:xfrm>
              <a:off x="8885361" y="4206952"/>
              <a:ext cx="916264" cy="916264"/>
            </a:xfrm>
            <a:prstGeom prst="rect">
              <a:avLst/>
            </a:prstGeom>
          </p:spPr>
        </p:pic>
        <p:grpSp>
          <p:nvGrpSpPr>
            <p:cNvPr id="106" name="Group 105"/>
            <p:cNvGrpSpPr/>
            <p:nvPr/>
          </p:nvGrpSpPr>
          <p:grpSpPr>
            <a:xfrm>
              <a:off x="4910075" y="4050748"/>
              <a:ext cx="1121589" cy="1051702"/>
              <a:chOff x="4567499" y="1291262"/>
              <a:chExt cx="1121589" cy="1051702"/>
            </a:xfrm>
          </p:grpSpPr>
          <p:pic>
            <p:nvPicPr>
              <p:cNvPr id="107" name="Picture 6" descr="UnionPay International Develop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7499" y="1291262"/>
                <a:ext cx="913203" cy="913203"/>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p:cNvSpPr txBox="1"/>
              <p:nvPr/>
            </p:nvSpPr>
            <p:spPr>
              <a:xfrm>
                <a:off x="4654538" y="2065965"/>
                <a:ext cx="1034550"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Acquirer</a:t>
                </a:r>
                <a:endParaRPr lang="en-GB" sz="1200" dirty="0">
                  <a:latin typeface="Arial" panose="020B0604020202020204" pitchFamily="34" charset="0"/>
                  <a:cs typeface="Arial" panose="020B0604020202020204" pitchFamily="34" charset="0"/>
                </a:endParaRPr>
              </a:p>
            </p:txBody>
          </p:sp>
        </p:grpSp>
        <p:sp>
          <p:nvSpPr>
            <p:cNvPr id="109" name="TextBox 108"/>
            <p:cNvSpPr txBox="1"/>
            <p:nvPr/>
          </p:nvSpPr>
          <p:spPr>
            <a:xfrm>
              <a:off x="3566924" y="5377582"/>
              <a:ext cx="744922" cy="369332"/>
            </a:xfrm>
            <a:prstGeom prst="rect">
              <a:avLst/>
            </a:prstGeom>
            <a:noFill/>
          </p:spPr>
          <p:txBody>
            <a:bodyPr wrap="square" rtlCol="0">
              <a:spAutoFit/>
            </a:bodyPr>
            <a:lstStyle/>
            <a:p>
              <a:r>
                <a:rPr lang="en-GB" sz="900" dirty="0" smtClean="0">
                  <a:latin typeface="Arial" panose="020B0604020202020204" pitchFamily="34" charset="0"/>
                  <a:cs typeface="Arial" panose="020B0604020202020204" pitchFamily="34" charset="0"/>
                </a:rPr>
                <a:t>Payment methods</a:t>
              </a:r>
              <a:endParaRPr lang="en-GB" sz="900" dirty="0">
                <a:latin typeface="Arial" panose="020B0604020202020204" pitchFamily="34" charset="0"/>
                <a:cs typeface="Arial" panose="020B0604020202020204" pitchFamily="34" charset="0"/>
              </a:endParaRPr>
            </a:p>
          </p:txBody>
        </p:sp>
        <p:sp>
          <p:nvSpPr>
            <p:cNvPr id="110" name="TextBox 109"/>
            <p:cNvSpPr txBox="1"/>
            <p:nvPr/>
          </p:nvSpPr>
          <p:spPr>
            <a:xfrm>
              <a:off x="5823278" y="5380806"/>
              <a:ext cx="1304922" cy="369332"/>
            </a:xfrm>
            <a:prstGeom prst="rect">
              <a:avLst/>
            </a:prstGeom>
            <a:noFill/>
          </p:spPr>
          <p:txBody>
            <a:bodyPr wrap="square" rtlCol="0">
              <a:spAutoFit/>
            </a:bodyPr>
            <a:lstStyle/>
            <a:p>
              <a:pPr algn="ctr"/>
              <a:r>
                <a:rPr lang="en-GB" sz="900" dirty="0" smtClean="0">
                  <a:latin typeface="Arial" panose="020B0604020202020204" pitchFamily="34" charset="0"/>
                  <a:cs typeface="Arial" panose="020B0604020202020204" pitchFamily="34" charset="0"/>
                </a:rPr>
                <a:t>‘ABC’ Payment system</a:t>
              </a:r>
              <a:endParaRPr lang="en-GB" sz="900" dirty="0">
                <a:latin typeface="Arial" panose="020B0604020202020204" pitchFamily="34" charset="0"/>
                <a:cs typeface="Arial" panose="020B0604020202020204" pitchFamily="34" charset="0"/>
              </a:endParaRPr>
            </a:p>
          </p:txBody>
        </p:sp>
        <p:sp>
          <p:nvSpPr>
            <p:cNvPr id="111" name="TextBox 110"/>
            <p:cNvSpPr txBox="1"/>
            <p:nvPr/>
          </p:nvSpPr>
          <p:spPr>
            <a:xfrm>
              <a:off x="9074938" y="5082004"/>
              <a:ext cx="93482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Issuer</a:t>
              </a:r>
              <a:endParaRPr lang="en-GB" sz="1200" dirty="0">
                <a:latin typeface="Arial" panose="020B0604020202020204" pitchFamily="34" charset="0"/>
                <a:cs typeface="Arial" panose="020B0604020202020204" pitchFamily="34" charset="0"/>
              </a:endParaRPr>
            </a:p>
          </p:txBody>
        </p:sp>
        <p:sp>
          <p:nvSpPr>
            <p:cNvPr id="112" name="TextBox 111"/>
            <p:cNvSpPr txBox="1"/>
            <p:nvPr/>
          </p:nvSpPr>
          <p:spPr>
            <a:xfrm>
              <a:off x="7437955" y="3798877"/>
              <a:ext cx="1055345" cy="276999"/>
            </a:xfrm>
            <a:prstGeom prst="rect">
              <a:avLst/>
            </a:prstGeom>
            <a:noFill/>
          </p:spPr>
          <p:txBody>
            <a:bodyPr wrap="square" rtlCol="0">
              <a:spAutoFit/>
            </a:bodyPr>
            <a:lstStyle/>
            <a:p>
              <a:r>
                <a:rPr lang="en-GB" sz="1200" dirty="0" err="1" smtClean="0">
                  <a:latin typeface="Arial" panose="020B0604020202020204" pitchFamily="34" charset="0"/>
                  <a:cs typeface="Arial" panose="020B0604020202020204" pitchFamily="34" charset="0"/>
                </a:rPr>
                <a:t>VisaNet</a:t>
              </a:r>
              <a:endParaRPr lang="en-GB" sz="1200" dirty="0">
                <a:latin typeface="Arial" panose="020B0604020202020204" pitchFamily="34" charset="0"/>
                <a:cs typeface="Arial" panose="020B0604020202020204" pitchFamily="34" charset="0"/>
              </a:endParaRPr>
            </a:p>
          </p:txBody>
        </p:sp>
        <p:sp>
          <p:nvSpPr>
            <p:cNvPr id="113" name="TextBox 112"/>
            <p:cNvSpPr txBox="1"/>
            <p:nvPr/>
          </p:nvSpPr>
          <p:spPr>
            <a:xfrm>
              <a:off x="7283428" y="5692842"/>
              <a:ext cx="136440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Other Networks</a:t>
              </a:r>
              <a:endParaRPr lang="en-GB" sz="1200" dirty="0">
                <a:latin typeface="Arial" panose="020B0604020202020204" pitchFamily="34" charset="0"/>
                <a:cs typeface="Arial" panose="020B0604020202020204" pitchFamily="34" charset="0"/>
              </a:endParaRPr>
            </a:p>
          </p:txBody>
        </p:sp>
        <p:cxnSp>
          <p:nvCxnSpPr>
            <p:cNvPr id="114" name="Straight Arrow Connector 113"/>
            <p:cNvCxnSpPr>
              <a:stCxn id="104" idx="2"/>
              <a:endCxn id="97" idx="0"/>
            </p:cNvCxnSpPr>
            <p:nvPr/>
          </p:nvCxnSpPr>
          <p:spPr>
            <a:xfrm>
              <a:off x="7854706" y="4834016"/>
              <a:ext cx="15850" cy="2885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104" idx="3"/>
              <a:endCxn id="105" idx="1"/>
            </p:cNvCxnSpPr>
            <p:nvPr/>
          </p:nvCxnSpPr>
          <p:spPr>
            <a:xfrm>
              <a:off x="8183747" y="4457969"/>
              <a:ext cx="701614" cy="20711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111" idx="2"/>
              <a:endCxn id="97" idx="6"/>
            </p:cNvCxnSpPr>
            <p:nvPr/>
          </p:nvCxnSpPr>
          <p:spPr>
            <a:xfrm rot="5400000">
              <a:off x="8854531" y="4734559"/>
              <a:ext cx="63375" cy="131226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98" idx="3"/>
              <a:endCxn id="102" idx="1"/>
            </p:cNvCxnSpPr>
            <p:nvPr/>
          </p:nvCxnSpPr>
          <p:spPr>
            <a:xfrm>
              <a:off x="2817958" y="4172464"/>
              <a:ext cx="706526" cy="80725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102" idx="3"/>
              <a:endCxn id="107" idx="1"/>
            </p:cNvCxnSpPr>
            <p:nvPr/>
          </p:nvCxnSpPr>
          <p:spPr>
            <a:xfrm flipV="1">
              <a:off x="4331514" y="4507350"/>
              <a:ext cx="578561" cy="47237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107" idx="3"/>
              <a:endCxn id="101" idx="1"/>
            </p:cNvCxnSpPr>
            <p:nvPr/>
          </p:nvCxnSpPr>
          <p:spPr>
            <a:xfrm>
              <a:off x="5823278" y="4507350"/>
              <a:ext cx="363614" cy="55165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101" idx="3"/>
              <a:endCxn id="104" idx="1"/>
            </p:cNvCxnSpPr>
            <p:nvPr/>
          </p:nvCxnSpPr>
          <p:spPr>
            <a:xfrm flipV="1">
              <a:off x="6824050" y="4457969"/>
              <a:ext cx="701614" cy="60103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p:nvPr/>
          </p:nvCxnSpPr>
          <p:spPr>
            <a:xfrm flipV="1">
              <a:off x="2791283" y="5122607"/>
              <a:ext cx="714327" cy="606467"/>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64" name="Picture 63"/>
          <p:cNvPicPr>
            <a:picLocks noChangeAspect="1"/>
          </p:cNvPicPr>
          <p:nvPr/>
        </p:nvPicPr>
        <p:blipFill>
          <a:blip r:embed="rId12">
            <a:clrChange>
              <a:clrFrom>
                <a:srgbClr val="FFFFFF"/>
              </a:clrFrom>
              <a:clrTo>
                <a:srgbClr val="FFFFFF">
                  <a:alpha val="0"/>
                </a:srgbClr>
              </a:clrTo>
            </a:clrChange>
          </a:blip>
          <a:stretch>
            <a:fillRect/>
          </a:stretch>
        </p:blipFill>
        <p:spPr>
          <a:xfrm>
            <a:off x="5838514" y="2252345"/>
            <a:ext cx="713718" cy="638431"/>
          </a:xfrm>
          <a:prstGeom prst="rect">
            <a:avLst/>
          </a:prstGeom>
        </p:spPr>
      </p:pic>
      <p:sp>
        <p:nvSpPr>
          <p:cNvPr id="69" name="TextBox 68"/>
          <p:cNvSpPr txBox="1"/>
          <p:nvPr/>
        </p:nvSpPr>
        <p:spPr>
          <a:xfrm>
            <a:off x="4449385" y="1013157"/>
            <a:ext cx="5108053" cy="369332"/>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Migrated Payment System – ‘</a:t>
            </a:r>
            <a:r>
              <a:rPr lang="en-GB" b="1" dirty="0" err="1" smtClean="0">
                <a:latin typeface="Arial" panose="020B0604020202020204" pitchFamily="34" charset="0"/>
                <a:cs typeface="Arial" panose="020B0604020202020204" pitchFamily="34" charset="0"/>
              </a:rPr>
              <a:t>CyberSource</a:t>
            </a:r>
            <a:r>
              <a:rPr lang="en-GB" b="1" dirty="0" smtClean="0">
                <a:latin typeface="Arial" panose="020B0604020202020204" pitchFamily="34" charset="0"/>
                <a:cs typeface="Arial" panose="020B0604020202020204" pitchFamily="34" charset="0"/>
              </a:rPr>
              <a:t>’</a:t>
            </a:r>
            <a:endParaRPr lang="en-GB" b="1" dirty="0">
              <a:latin typeface="Arial" panose="020B0604020202020204" pitchFamily="34" charset="0"/>
              <a:cs typeface="Arial" panose="020B0604020202020204" pitchFamily="34" charset="0"/>
            </a:endParaRPr>
          </a:p>
        </p:txBody>
      </p:sp>
      <p:sp>
        <p:nvSpPr>
          <p:cNvPr id="139" name="TextBox 138"/>
          <p:cNvSpPr txBox="1"/>
          <p:nvPr/>
        </p:nvSpPr>
        <p:spPr>
          <a:xfrm>
            <a:off x="4668448" y="4294353"/>
            <a:ext cx="3869160" cy="369332"/>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Legacy Payment System – ‘ABC’</a:t>
            </a:r>
            <a:endParaRPr lang="en-GB" b="1" dirty="0">
              <a:latin typeface="Arial" panose="020B0604020202020204" pitchFamily="34" charset="0"/>
              <a:cs typeface="Arial" panose="020B0604020202020204" pitchFamily="34" charset="0"/>
            </a:endParaRPr>
          </a:p>
        </p:txBody>
      </p:sp>
      <p:sp>
        <p:nvSpPr>
          <p:cNvPr id="70" name="Up Arrow 69"/>
          <p:cNvSpPr/>
          <p:nvPr/>
        </p:nvSpPr>
        <p:spPr>
          <a:xfrm>
            <a:off x="6157815" y="3766235"/>
            <a:ext cx="416662" cy="4555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1" name="Picture 44" descr="Cybersource payment processing and fraud management | Cybersourc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69760" y="3022931"/>
            <a:ext cx="225306" cy="22530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p:cNvPicPr>
            <a:picLocks noChangeAspect="1"/>
          </p:cNvPicPr>
          <p:nvPr/>
        </p:nvPicPr>
        <p:blipFill>
          <a:blip r:embed="rId14">
            <a:clrChange>
              <a:clrFrom>
                <a:srgbClr val="FFFFFF"/>
              </a:clrFrom>
              <a:clrTo>
                <a:srgbClr val="FFFFFF">
                  <a:alpha val="0"/>
                </a:srgbClr>
              </a:clrTo>
            </a:clrChange>
          </a:blip>
          <a:stretch>
            <a:fillRect/>
          </a:stretch>
        </p:blipFill>
        <p:spPr>
          <a:xfrm>
            <a:off x="5979266" y="2991194"/>
            <a:ext cx="277669" cy="280936"/>
          </a:xfrm>
          <a:prstGeom prst="rect">
            <a:avLst/>
          </a:prstGeom>
        </p:spPr>
      </p:pic>
      <p:pic>
        <p:nvPicPr>
          <p:cNvPr id="73" name="Picture 72"/>
          <p:cNvPicPr>
            <a:picLocks noChangeAspect="1"/>
          </p:cNvPicPr>
          <p:nvPr/>
        </p:nvPicPr>
        <p:blipFill>
          <a:blip r:embed="rId15">
            <a:clrChange>
              <a:clrFrom>
                <a:srgbClr val="FFFFFF"/>
              </a:clrFrom>
              <a:clrTo>
                <a:srgbClr val="FFFFFF">
                  <a:alpha val="0"/>
                </a:srgbClr>
              </a:clrTo>
            </a:clrChange>
          </a:blip>
          <a:stretch>
            <a:fillRect/>
          </a:stretch>
        </p:blipFill>
        <p:spPr>
          <a:xfrm>
            <a:off x="6190373" y="2967144"/>
            <a:ext cx="311345" cy="279503"/>
          </a:xfrm>
          <a:prstGeom prst="rect">
            <a:avLst/>
          </a:prstGeom>
        </p:spPr>
      </p:pic>
      <p:sp>
        <p:nvSpPr>
          <p:cNvPr id="8" name="Rounded Rectangle 7"/>
          <p:cNvSpPr/>
          <p:nvPr/>
        </p:nvSpPr>
        <p:spPr>
          <a:xfrm>
            <a:off x="6715698" y="5309753"/>
            <a:ext cx="891742" cy="9757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p:nvPr/>
        </p:nvCxnSpPr>
        <p:spPr>
          <a:xfrm flipH="1" flipV="1">
            <a:off x="7550935" y="2472422"/>
            <a:ext cx="693827" cy="11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07440" y="2289808"/>
            <a:ext cx="637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52" name="Elbow Connector 5151"/>
          <p:cNvCxnSpPr/>
          <p:nvPr/>
        </p:nvCxnSpPr>
        <p:spPr>
          <a:xfrm flipV="1">
            <a:off x="8772533" y="1675398"/>
            <a:ext cx="784905" cy="369403"/>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7" name="Picture 6" descr="UnionPay International Develop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40954" y="1333405"/>
            <a:ext cx="620431" cy="610645"/>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121"/>
          <p:cNvSpPr txBox="1"/>
          <p:nvPr/>
        </p:nvSpPr>
        <p:spPr>
          <a:xfrm>
            <a:off x="9577572" y="1856831"/>
            <a:ext cx="1034550"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Acquirer</a:t>
            </a:r>
            <a:endParaRPr lang="en-GB" sz="1000" dirty="0">
              <a:latin typeface="Arial" panose="020B0604020202020204" pitchFamily="34" charset="0"/>
              <a:cs typeface="Arial" panose="020B0604020202020204" pitchFamily="34" charset="0"/>
            </a:endParaRPr>
          </a:p>
        </p:txBody>
      </p:sp>
      <p:cxnSp>
        <p:nvCxnSpPr>
          <p:cNvPr id="5171" name="Elbow Connector 5170"/>
          <p:cNvCxnSpPr>
            <a:endCxn id="5126" idx="1"/>
          </p:cNvCxnSpPr>
          <p:nvPr/>
        </p:nvCxnSpPr>
        <p:spPr>
          <a:xfrm rot="5400000" flipH="1" flipV="1">
            <a:off x="4602102" y="1789599"/>
            <a:ext cx="632990" cy="36142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161" idx="2"/>
            <a:endCxn id="64" idx="1"/>
          </p:cNvCxnSpPr>
          <p:nvPr/>
        </p:nvCxnSpPr>
        <p:spPr>
          <a:xfrm rot="16200000" flipH="1">
            <a:off x="5464626" y="2197673"/>
            <a:ext cx="469062" cy="27871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7651378" y="2817758"/>
            <a:ext cx="1022884" cy="363678"/>
          </a:xfrm>
          <a:prstGeom prst="bentConnector3">
            <a:avLst>
              <a:gd name="adj1" fmla="val 133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381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p:nvPr/>
        </p:nvCxnSpPr>
        <p:spPr>
          <a:xfrm flipH="1" flipV="1">
            <a:off x="6456283" y="1184595"/>
            <a:ext cx="37060" cy="55297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475036" y="1027578"/>
            <a:ext cx="10689939" cy="5686805"/>
            <a:chOff x="773054" y="785607"/>
            <a:chExt cx="10502404" cy="7095191"/>
          </a:xfrm>
        </p:grpSpPr>
        <p:sp>
          <p:nvSpPr>
            <p:cNvPr id="12" name="Notched Right Arrow 11"/>
            <p:cNvSpPr/>
            <p:nvPr>
              <p:custDataLst>
                <p:tags r:id="rId5"/>
              </p:custDataLst>
            </p:nvPr>
          </p:nvSpPr>
          <p:spPr>
            <a:xfrm>
              <a:off x="773054" y="785607"/>
              <a:ext cx="10502404" cy="235554"/>
            </a:xfrm>
            <a:prstGeom prst="notchedRightArrow">
              <a:avLst>
                <a:gd name="adj1" fmla="val 50000"/>
                <a:gd name="adj2" fmla="val 85936"/>
              </a:avLst>
            </a:prstGeom>
            <a:solidFill>
              <a:srgbClr val="5B9BD5"/>
            </a:solidFill>
            <a:ln w="9525" cap="flat" cmpd="sng" algn="ctr">
              <a:noFill/>
              <a:prstDash val="solid"/>
            </a:ln>
            <a:effectLst/>
            <a:scene3d>
              <a:camera prst="orthographicFront"/>
              <a:lightRig rig="threePt" dir="t"/>
            </a:scene3d>
            <a:sp3d>
              <a:bevelT w="152400" h="50800" prst="softRound"/>
            </a:sp3d>
          </p:spPr>
          <p:txBody>
            <a:bodyPr rtlCol="0" anchor="ctr"/>
            <a:lstStyle/>
            <a:p>
              <a:pPr algn="ctr" defTabSz="1129476">
                <a:defRPr/>
              </a:pPr>
              <a:endParaRPr lang="en-US" sz="2223" kern="0" dirty="0">
                <a:solidFill>
                  <a:srgbClr val="000000"/>
                </a:solidFill>
                <a:latin typeface="Bosch Office Sans"/>
              </a:endParaRPr>
            </a:p>
          </p:txBody>
        </p:sp>
        <p:cxnSp>
          <p:nvCxnSpPr>
            <p:cNvPr id="14" name="Straight Connector 13"/>
            <p:cNvCxnSpPr/>
            <p:nvPr>
              <p:custDataLst>
                <p:tags r:id="rId6"/>
              </p:custDataLst>
            </p:nvPr>
          </p:nvCxnSpPr>
          <p:spPr>
            <a:xfrm flipH="1">
              <a:off x="3920351" y="935718"/>
              <a:ext cx="6851" cy="6945080"/>
            </a:xfrm>
            <a:prstGeom prst="line">
              <a:avLst/>
            </a:prstGeom>
            <a:noFill/>
            <a:ln w="19050" cap="flat" cmpd="sng" algn="ctr">
              <a:solidFill>
                <a:srgbClr val="5CB56D"/>
              </a:solidFill>
              <a:prstDash val="dashDot"/>
              <a:miter lim="800000"/>
            </a:ln>
            <a:effectLst/>
          </p:spPr>
        </p:cxnSp>
      </p:grpSp>
      <p:sp>
        <p:nvSpPr>
          <p:cNvPr id="3" name="Rectangle 2" hidden="1"/>
          <p:cNvSpPr>
            <a:spLocks/>
          </p:cNvSpPr>
          <p:nvPr>
            <p:custDataLst>
              <p:tags r:id="rId2"/>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2" name="TextBox 1" hidden="1"/>
          <p:cNvSpPr txBox="1"/>
          <p:nvPr>
            <p:custDataLst>
              <p:tags r:id="rId3"/>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err="1">
              <a:solidFill>
                <a:prstClr val="black"/>
              </a:solidFill>
              <a:latin typeface="Bosch Office Sans" pitchFamily="2" charset="0"/>
            </a:endParaRPr>
          </a:p>
        </p:txBody>
      </p:sp>
      <p:graphicFrame>
        <p:nvGraphicFramePr>
          <p:cNvPr id="77" name="Diagram 76"/>
          <p:cNvGraphicFramePr/>
          <p:nvPr>
            <p:custDataLst>
              <p:tags r:id="rId4"/>
            </p:custDataLst>
            <p:extLst>
              <p:ext uri="{D42A27DB-BD31-4B8C-83A1-F6EECF244321}">
                <p14:modId xmlns:p14="http://schemas.microsoft.com/office/powerpoint/2010/main" val="2758002549"/>
              </p:ext>
            </p:extLst>
          </p:nvPr>
        </p:nvGraphicFramePr>
        <p:xfrm>
          <a:off x="1325478" y="-108310"/>
          <a:ext cx="10809921" cy="327350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4" name="Rectangle 33"/>
          <p:cNvSpPr/>
          <p:nvPr/>
        </p:nvSpPr>
        <p:spPr>
          <a:xfrm>
            <a:off x="6639893" y="2497739"/>
            <a:ext cx="29566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5415186" y="3367056"/>
            <a:ext cx="282718"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5698219" y="3364078"/>
            <a:ext cx="263701"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5974150" y="3361268"/>
            <a:ext cx="27048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6244638" y="3361268"/>
            <a:ext cx="21909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506501" y="3126287"/>
            <a:ext cx="2059500"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Data Migration</a:t>
            </a:r>
            <a:endParaRPr lang="en-GB" sz="1000" dirty="0">
              <a:latin typeface="Arial" panose="020B0604020202020204" pitchFamily="34" charset="0"/>
              <a:cs typeface="Arial" panose="020B0604020202020204" pitchFamily="34" charset="0"/>
            </a:endParaRPr>
          </a:p>
        </p:txBody>
      </p:sp>
      <p:sp>
        <p:nvSpPr>
          <p:cNvPr id="45" name="TextBox 44"/>
          <p:cNvSpPr txBox="1"/>
          <p:nvPr/>
        </p:nvSpPr>
        <p:spPr>
          <a:xfrm>
            <a:off x="5522903" y="2040063"/>
            <a:ext cx="2571358" cy="400110"/>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 </a:t>
            </a:r>
          </a:p>
          <a:p>
            <a:r>
              <a:rPr lang="en-GB" sz="1000" dirty="0" smtClean="0">
                <a:latin typeface="Arial" panose="020B0604020202020204" pitchFamily="34" charset="0"/>
                <a:cs typeface="Arial" panose="020B0604020202020204" pitchFamily="34" charset="0"/>
              </a:rPr>
              <a:t>Authorization </a:t>
            </a:r>
            <a:endParaRPr lang="en-GB" sz="1000" dirty="0">
              <a:latin typeface="Arial" panose="020B0604020202020204" pitchFamily="34" charset="0"/>
              <a:cs typeface="Arial" panose="020B0604020202020204" pitchFamily="34" charset="0"/>
            </a:endParaRPr>
          </a:p>
        </p:txBody>
      </p:sp>
      <p:sp>
        <p:nvSpPr>
          <p:cNvPr id="46" name="TextBox 45"/>
          <p:cNvSpPr txBox="1"/>
          <p:nvPr/>
        </p:nvSpPr>
        <p:spPr>
          <a:xfrm>
            <a:off x="7514194" y="4536231"/>
            <a:ext cx="1761100" cy="246221"/>
          </a:xfrm>
          <a:prstGeom prst="rect">
            <a:avLst/>
          </a:prstGeom>
          <a:noFill/>
        </p:spPr>
        <p:txBody>
          <a:bodyPr wrap="square" rtlCol="0">
            <a:spAutoFit/>
          </a:bodyPr>
          <a:lstStyle/>
          <a:p>
            <a:pPr algn="ctr"/>
            <a:r>
              <a:rPr lang="en-GB" sz="1000" dirty="0" smtClean="0">
                <a:latin typeface="Arial" panose="020B0604020202020204" pitchFamily="34" charset="0"/>
                <a:cs typeface="Arial" panose="020B0604020202020204" pitchFamily="34" charset="0"/>
              </a:rPr>
              <a:t>anti-Fraud Solutions</a:t>
            </a:r>
            <a:endParaRPr lang="en-GB" sz="1000" dirty="0">
              <a:latin typeface="Arial" panose="020B0604020202020204" pitchFamily="34" charset="0"/>
              <a:cs typeface="Arial" panose="020B0604020202020204" pitchFamily="34" charset="0"/>
            </a:endParaRPr>
          </a:p>
        </p:txBody>
      </p:sp>
      <p:sp>
        <p:nvSpPr>
          <p:cNvPr id="54" name="Rectangle 53"/>
          <p:cNvSpPr/>
          <p:nvPr/>
        </p:nvSpPr>
        <p:spPr>
          <a:xfrm>
            <a:off x="5563895" y="5872994"/>
            <a:ext cx="134021"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5702631" y="5872908"/>
            <a:ext cx="104809"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5818206" y="5872908"/>
            <a:ext cx="156856"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5976559" y="5872164"/>
            <a:ext cx="262442" cy="6125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5358262" y="3933748"/>
            <a:ext cx="461665" cy="2263649"/>
          </a:xfrm>
          <a:prstGeom prst="rect">
            <a:avLst/>
          </a:prstGeom>
          <a:noFill/>
        </p:spPr>
        <p:txBody>
          <a:bodyPr vert="vert270" wrap="square" rtlCol="0">
            <a:spAutoFit/>
          </a:bodyPr>
          <a:lstStyle/>
          <a:p>
            <a:pPr algn="ctr"/>
            <a:r>
              <a:rPr lang="en-GB" b="1" dirty="0" smtClean="0">
                <a:latin typeface="Arial" panose="020B0604020202020204" pitchFamily="34" charset="0"/>
                <a:cs typeface="Arial" panose="020B0604020202020204" pitchFamily="34" charset="0"/>
              </a:rPr>
              <a:t>Hybrid whole</a:t>
            </a:r>
            <a:endParaRPr lang="en-GB" b="1" dirty="0">
              <a:latin typeface="Arial" panose="020B0604020202020204" pitchFamily="34" charset="0"/>
              <a:cs typeface="Arial" panose="020B0604020202020204" pitchFamily="34" charset="0"/>
            </a:endParaRPr>
          </a:p>
        </p:txBody>
      </p:sp>
      <p:sp>
        <p:nvSpPr>
          <p:cNvPr id="18" name="TextBox 17"/>
          <p:cNvSpPr txBox="1"/>
          <p:nvPr/>
        </p:nvSpPr>
        <p:spPr>
          <a:xfrm>
            <a:off x="2206260" y="728475"/>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Pre-Migration</a:t>
            </a:r>
            <a:endParaRPr lang="en-GB" sz="1600" b="1" dirty="0">
              <a:latin typeface="Arial" panose="020B0604020202020204" pitchFamily="34" charset="0"/>
              <a:cs typeface="Arial" panose="020B0604020202020204" pitchFamily="34" charset="0"/>
            </a:endParaRPr>
          </a:p>
        </p:txBody>
      </p:sp>
      <p:sp>
        <p:nvSpPr>
          <p:cNvPr id="52" name="TextBox 51"/>
          <p:cNvSpPr txBox="1"/>
          <p:nvPr/>
        </p:nvSpPr>
        <p:spPr>
          <a:xfrm>
            <a:off x="6320059"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Migration</a:t>
            </a:r>
            <a:endParaRPr lang="en-GB" sz="1600" b="1" dirty="0">
              <a:latin typeface="Arial" panose="020B0604020202020204" pitchFamily="34" charset="0"/>
              <a:cs typeface="Arial" panose="020B0604020202020204" pitchFamily="34" charset="0"/>
            </a:endParaRPr>
          </a:p>
        </p:txBody>
      </p:sp>
      <p:sp>
        <p:nvSpPr>
          <p:cNvPr id="55" name="TextBox 54"/>
          <p:cNvSpPr txBox="1"/>
          <p:nvPr/>
        </p:nvSpPr>
        <p:spPr>
          <a:xfrm>
            <a:off x="10052094"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Steady State</a:t>
            </a:r>
            <a:endParaRPr lang="en-GB" sz="1600" b="1" dirty="0">
              <a:latin typeface="Arial" panose="020B0604020202020204" pitchFamily="34" charset="0"/>
              <a:cs typeface="Arial" panose="020B0604020202020204" pitchFamily="34" charset="0"/>
            </a:endParaRPr>
          </a:p>
        </p:txBody>
      </p:sp>
      <p:sp>
        <p:nvSpPr>
          <p:cNvPr id="59" name="TextBox 58"/>
          <p:cNvSpPr txBox="1"/>
          <p:nvPr/>
        </p:nvSpPr>
        <p:spPr>
          <a:xfrm>
            <a:off x="8234433" y="1978062"/>
            <a:ext cx="461665" cy="1674623"/>
          </a:xfrm>
          <a:prstGeom prst="rect">
            <a:avLst/>
          </a:prstGeom>
          <a:noFill/>
        </p:spPr>
        <p:txBody>
          <a:bodyPr vert="vert270" wrap="square" rtlCol="0">
            <a:spAutoFit/>
          </a:bodyPr>
          <a:lstStyle/>
          <a:p>
            <a:r>
              <a:rPr lang="en-GB" b="1" dirty="0" err="1" smtClean="0">
                <a:latin typeface="Arial" panose="020B0604020202020204" pitchFamily="34" charset="0"/>
                <a:cs typeface="Arial" panose="020B0604020202020204" pitchFamily="34" charset="0"/>
              </a:rPr>
              <a:t>CyberSource</a:t>
            </a:r>
            <a:endParaRPr lang="en-GB" b="1" dirty="0">
              <a:latin typeface="Arial" panose="020B0604020202020204" pitchFamily="34" charset="0"/>
              <a:cs typeface="Arial" panose="020B0604020202020204" pitchFamily="34" charset="0"/>
            </a:endParaRPr>
          </a:p>
        </p:txBody>
      </p:sp>
      <p:pic>
        <p:nvPicPr>
          <p:cNvPr id="1030" name="Picture 6" descr="Data Migration Icons - Download Free Vector Icons | Noun Project"/>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4330" y="2999906"/>
            <a:ext cx="705061" cy="70506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roject Management Icon PNG Images, Free Transparent Project Management Icon  Download - Kind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67747" y="2202586"/>
            <a:ext cx="714980" cy="72012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xperiential Learning: The Key to Eﬀective Employee Development"/>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7640" y="4969524"/>
            <a:ext cx="1085324" cy="108532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pproach, plan, scenario, scheme, strategy icon - Download on Iconfinde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37637" y="3143580"/>
            <a:ext cx="693464" cy="69346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Team Icon, Transparent Team.PNG Images &amp; Vector - FreeIcons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41952" y="4191096"/>
            <a:ext cx="576197" cy="57619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Fallback Icons - Download Free Vector Icons | Noun Project"/>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32933" y="4087686"/>
            <a:ext cx="674665" cy="67466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JiVS IMP - Pre- and Post-Retirement of Legacy Application -"/>
          <p:cNvPicPr>
            <a:picLocks noChangeAspect="1" noChangeArrowheads="1"/>
          </p:cNvPicPr>
          <p:nvPr/>
        </p:nvPicPr>
        <p:blipFill>
          <a:blip r:embed="rId20">
            <a:grayscl/>
            <a:extLst>
              <a:ext uri="{28A0092B-C50C-407E-A947-70E740481C1C}">
                <a14:useLocalDpi xmlns:a14="http://schemas.microsoft.com/office/drawing/2010/main" val="0"/>
              </a:ext>
            </a:extLst>
          </a:blip>
          <a:srcRect/>
          <a:stretch>
            <a:fillRect/>
          </a:stretch>
        </p:blipFill>
        <p:spPr bwMode="auto">
          <a:xfrm>
            <a:off x="1460371" y="5128375"/>
            <a:ext cx="640282" cy="8848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054611" y="2361412"/>
            <a:ext cx="1174105"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Planning &amp; Assessment</a:t>
            </a:r>
            <a:endParaRPr lang="en-GB" sz="1100" dirty="0">
              <a:latin typeface="Arial" panose="020B0604020202020204" pitchFamily="34" charset="0"/>
              <a:cs typeface="Arial" panose="020B0604020202020204" pitchFamily="34" charset="0"/>
            </a:endParaRPr>
          </a:p>
        </p:txBody>
      </p:sp>
      <p:sp>
        <p:nvSpPr>
          <p:cNvPr id="75" name="TextBox 74"/>
          <p:cNvSpPr txBox="1"/>
          <p:nvPr/>
        </p:nvSpPr>
        <p:spPr>
          <a:xfrm>
            <a:off x="1619208" y="3177636"/>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Migration approach</a:t>
            </a:r>
            <a:endParaRPr lang="en-GB" sz="1100" dirty="0">
              <a:latin typeface="Arial" panose="020B0604020202020204" pitchFamily="34" charset="0"/>
              <a:cs typeface="Arial" panose="020B0604020202020204" pitchFamily="34" charset="0"/>
            </a:endParaRPr>
          </a:p>
        </p:txBody>
      </p:sp>
      <p:sp>
        <p:nvSpPr>
          <p:cNvPr id="76" name="TextBox 75"/>
          <p:cNvSpPr txBox="1"/>
          <p:nvPr/>
        </p:nvSpPr>
        <p:spPr>
          <a:xfrm>
            <a:off x="1509195" y="4233540"/>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Team Requirement</a:t>
            </a:r>
            <a:endParaRPr lang="en-GB" sz="1100" dirty="0">
              <a:latin typeface="Arial" panose="020B0604020202020204" pitchFamily="34" charset="0"/>
              <a:cs typeface="Arial" panose="020B0604020202020204" pitchFamily="34" charset="0"/>
            </a:endParaRPr>
          </a:p>
        </p:txBody>
      </p:sp>
      <p:sp>
        <p:nvSpPr>
          <p:cNvPr id="78" name="TextBox 77"/>
          <p:cNvSpPr txBox="1"/>
          <p:nvPr/>
        </p:nvSpPr>
        <p:spPr>
          <a:xfrm>
            <a:off x="3329874" y="3136992"/>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Tools &amp; Environments</a:t>
            </a:r>
          </a:p>
        </p:txBody>
      </p:sp>
      <p:sp>
        <p:nvSpPr>
          <p:cNvPr id="80" name="TextBox 79"/>
          <p:cNvSpPr txBox="1"/>
          <p:nvPr/>
        </p:nvSpPr>
        <p:spPr>
          <a:xfrm>
            <a:off x="3256457" y="4176519"/>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Fall Back Approach</a:t>
            </a:r>
            <a:endParaRPr lang="en-GB" sz="1100" dirty="0">
              <a:latin typeface="Arial" panose="020B0604020202020204" pitchFamily="34" charset="0"/>
              <a:cs typeface="Arial" panose="020B0604020202020204" pitchFamily="34" charset="0"/>
            </a:endParaRPr>
          </a:p>
        </p:txBody>
      </p:sp>
      <p:sp>
        <p:nvSpPr>
          <p:cNvPr id="81" name="TextBox 80"/>
          <p:cNvSpPr txBox="1"/>
          <p:nvPr/>
        </p:nvSpPr>
        <p:spPr>
          <a:xfrm>
            <a:off x="1619208" y="5187642"/>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Legacy Wrapper Approach</a:t>
            </a:r>
            <a:endParaRPr lang="en-GB" sz="1100" dirty="0">
              <a:latin typeface="Arial" panose="020B0604020202020204" pitchFamily="34" charset="0"/>
              <a:cs typeface="Arial" panose="020B0604020202020204" pitchFamily="34" charset="0"/>
            </a:endParaRPr>
          </a:p>
        </p:txBody>
      </p:sp>
      <p:sp>
        <p:nvSpPr>
          <p:cNvPr id="82" name="TextBox 81"/>
          <p:cNvSpPr txBox="1"/>
          <p:nvPr/>
        </p:nvSpPr>
        <p:spPr>
          <a:xfrm>
            <a:off x="3313312" y="5171896"/>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Training &amp; Communication Approach</a:t>
            </a:r>
            <a:endParaRPr lang="en-GB" sz="1100" dirty="0">
              <a:latin typeface="Arial" panose="020B0604020202020204" pitchFamily="34" charset="0"/>
              <a:cs typeface="Arial" panose="020B0604020202020204" pitchFamily="34" charset="0"/>
            </a:endParaRPr>
          </a:p>
        </p:txBody>
      </p:sp>
      <p:pic>
        <p:nvPicPr>
          <p:cNvPr id="1068" name="Picture 44" descr="Macro 4 :: Support for GDPR compliance and increased customer satisfaction  with legacy application retirement"/>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84829" y="3321351"/>
            <a:ext cx="656046" cy="656046"/>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Service Level Agreement Icon at GetDrawings | Free download"/>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741480" y="5027368"/>
            <a:ext cx="573254" cy="573254"/>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Development, go live, increment, release, rocket icon - Download on  Iconfind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457387" y="2241257"/>
            <a:ext cx="911912" cy="91191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10301015" y="3384239"/>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Decommission the old system</a:t>
            </a:r>
            <a:endParaRPr lang="en-GB" sz="1200" dirty="0">
              <a:latin typeface="Arial" panose="020B0604020202020204" pitchFamily="34" charset="0"/>
              <a:cs typeface="Arial" panose="020B0604020202020204" pitchFamily="34" charset="0"/>
            </a:endParaRPr>
          </a:p>
        </p:txBody>
      </p:sp>
      <p:sp>
        <p:nvSpPr>
          <p:cNvPr id="88" name="TextBox 87"/>
          <p:cNvSpPr txBox="1"/>
          <p:nvPr/>
        </p:nvSpPr>
        <p:spPr>
          <a:xfrm>
            <a:off x="10394514" y="5194979"/>
            <a:ext cx="1708834" cy="276999"/>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100% SLA Ownership</a:t>
            </a:r>
            <a:endParaRPr lang="en-GB" sz="1200" dirty="0">
              <a:latin typeface="Arial" panose="020B0604020202020204" pitchFamily="34" charset="0"/>
              <a:cs typeface="Arial" panose="020B0604020202020204" pitchFamily="34" charset="0"/>
            </a:endParaRPr>
          </a:p>
        </p:txBody>
      </p:sp>
      <p:sp>
        <p:nvSpPr>
          <p:cNvPr id="89" name="TextBox 88"/>
          <p:cNvSpPr txBox="1"/>
          <p:nvPr/>
        </p:nvSpPr>
        <p:spPr>
          <a:xfrm>
            <a:off x="10182720" y="2434730"/>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Key Go-Live Considerations</a:t>
            </a:r>
            <a:endParaRPr lang="en-GB" sz="1200" dirty="0">
              <a:latin typeface="Arial" panose="020B0604020202020204" pitchFamily="34" charset="0"/>
              <a:cs typeface="Arial" panose="020B0604020202020204" pitchFamily="34" charset="0"/>
            </a:endParaRPr>
          </a:p>
        </p:txBody>
      </p:sp>
      <p:pic>
        <p:nvPicPr>
          <p:cNvPr id="90" name="Picture 38" descr="Fallback Icons - Download Free Vector Icons | Noun Project"/>
          <p:cNvPicPr>
            <a:picLocks noChangeAspect="1" noChangeArrowheads="1"/>
          </p:cNvPicPr>
          <p:nvPr/>
        </p:nvPicPr>
        <p:blipFill>
          <a:blip r:embed="rId1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89620" y="4174633"/>
            <a:ext cx="573071" cy="573071"/>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10369299" y="4346124"/>
            <a:ext cx="1593009"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Activate Fall Back Approach &amp; Sync with Legacy System</a:t>
            </a:r>
            <a:endParaRPr lang="en-GB" sz="1100" dirty="0">
              <a:latin typeface="Arial" panose="020B0604020202020204" pitchFamily="34" charset="0"/>
              <a:cs typeface="Arial" panose="020B0604020202020204" pitchFamily="34" charset="0"/>
            </a:endParaRPr>
          </a:p>
        </p:txBody>
      </p:sp>
      <p:sp>
        <p:nvSpPr>
          <p:cNvPr id="92" name="Rectangle 91"/>
          <p:cNvSpPr/>
          <p:nvPr/>
        </p:nvSpPr>
        <p:spPr>
          <a:xfrm>
            <a:off x="7723121" y="4772577"/>
            <a:ext cx="1161875" cy="504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7734795" y="4775209"/>
            <a:ext cx="288840" cy="50181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a:off x="8024492" y="4775209"/>
            <a:ext cx="270258" cy="50181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8309765" y="4774773"/>
            <a:ext cx="307318" cy="5018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8617083" y="4769889"/>
            <a:ext cx="296162" cy="51108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ounded Rectangle 64"/>
          <p:cNvSpPr/>
          <p:nvPr/>
        </p:nvSpPr>
        <p:spPr>
          <a:xfrm>
            <a:off x="4392148" y="2676406"/>
            <a:ext cx="887984" cy="347551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200" dirty="0" smtClean="0">
                <a:solidFill>
                  <a:schemeClr val="tx1"/>
                </a:solidFill>
                <a:latin typeface="Arial" panose="020B0604020202020204" pitchFamily="34" charset="0"/>
                <a:cs typeface="Arial" panose="020B0604020202020204" pitchFamily="34" charset="0"/>
              </a:rPr>
              <a:t>Migration Blueprint as per business requirement (covering detailed scope, configuration management, security requirements)</a:t>
            </a:r>
            <a:endParaRPr lang="en-GB" sz="1200" dirty="0">
              <a:solidFill>
                <a:schemeClr val="tx1"/>
              </a:solidFill>
              <a:latin typeface="Arial" panose="020B0604020202020204" pitchFamily="34" charset="0"/>
              <a:cs typeface="Arial" panose="020B0604020202020204" pitchFamily="34" charset="0"/>
            </a:endParaRPr>
          </a:p>
        </p:txBody>
      </p:sp>
      <p:pic>
        <p:nvPicPr>
          <p:cNvPr id="1074" name="Picture 50" descr="Monitor Icons - 62,220 free vector icons"/>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864560" y="5836055"/>
            <a:ext cx="312813" cy="415039"/>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10299562" y="5814628"/>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Constant Monitoring &amp; Controlling</a:t>
            </a:r>
            <a:endParaRPr lang="en-GB" sz="1200" dirty="0">
              <a:latin typeface="Arial" panose="020B0604020202020204" pitchFamily="34" charset="0"/>
              <a:cs typeface="Arial" panose="020B0604020202020204" pitchFamily="34" charset="0"/>
            </a:endParaRPr>
          </a:p>
        </p:txBody>
      </p:sp>
      <p:cxnSp>
        <p:nvCxnSpPr>
          <p:cNvPr id="105" name="Straight Connector 104"/>
          <p:cNvCxnSpPr/>
          <p:nvPr/>
        </p:nvCxnSpPr>
        <p:spPr>
          <a:xfrm flipV="1">
            <a:off x="8200368" y="1137435"/>
            <a:ext cx="0" cy="30260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392499" y="2492641"/>
            <a:ext cx="271206" cy="6197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5660761" y="2498338"/>
            <a:ext cx="230859"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5891620" y="2495528"/>
            <a:ext cx="327568"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6219188" y="2495528"/>
            <a:ext cx="21909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6447102" y="2497739"/>
            <a:ext cx="221934"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p:cNvSpPr/>
          <p:nvPr/>
        </p:nvSpPr>
        <p:spPr>
          <a:xfrm>
            <a:off x="5869023" y="4029115"/>
            <a:ext cx="276195"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6153489" y="4029115"/>
            <a:ext cx="290564"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6464235" y="4026463"/>
            <a:ext cx="27048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6734723" y="4026463"/>
            <a:ext cx="21909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6506899" y="4669919"/>
            <a:ext cx="223540"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6750884" y="4670436"/>
            <a:ext cx="262272"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6999494" y="4667062"/>
            <a:ext cx="27048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7270697" y="4666879"/>
            <a:ext cx="21909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6" name="Straight Connector 85"/>
          <p:cNvCxnSpPr/>
          <p:nvPr/>
        </p:nvCxnSpPr>
        <p:spPr>
          <a:xfrm flipH="1" flipV="1">
            <a:off x="6934091" y="1159507"/>
            <a:ext cx="70241" cy="556649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7484565" y="1171589"/>
            <a:ext cx="39032" cy="551534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7156388" y="2492195"/>
            <a:ext cx="345008"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p:cNvSpPr/>
          <p:nvPr/>
        </p:nvSpPr>
        <p:spPr>
          <a:xfrm>
            <a:off x="6963597" y="2492195"/>
            <a:ext cx="258970"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p:cNvSpPr/>
          <p:nvPr/>
        </p:nvSpPr>
        <p:spPr>
          <a:xfrm>
            <a:off x="6493516" y="3543676"/>
            <a:ext cx="155639" cy="19116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Isosceles Triangle 108"/>
          <p:cNvSpPr/>
          <p:nvPr/>
        </p:nvSpPr>
        <p:spPr>
          <a:xfrm>
            <a:off x="7000169" y="4139881"/>
            <a:ext cx="155639" cy="19116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Isosceles Triangle 109"/>
          <p:cNvSpPr/>
          <p:nvPr/>
        </p:nvSpPr>
        <p:spPr>
          <a:xfrm>
            <a:off x="7509697" y="4747705"/>
            <a:ext cx="174610" cy="218668"/>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Isosceles Triangle 110"/>
          <p:cNvSpPr/>
          <p:nvPr/>
        </p:nvSpPr>
        <p:spPr>
          <a:xfrm>
            <a:off x="6627816" y="6495761"/>
            <a:ext cx="155639" cy="19116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Isosceles Triangle 111"/>
          <p:cNvSpPr/>
          <p:nvPr/>
        </p:nvSpPr>
        <p:spPr>
          <a:xfrm>
            <a:off x="7143186" y="6468859"/>
            <a:ext cx="155639" cy="19116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6601988" y="2983597"/>
            <a:ext cx="430887" cy="971405"/>
          </a:xfrm>
          <a:prstGeom prst="rect">
            <a:avLst/>
          </a:prstGeom>
          <a:noFill/>
        </p:spPr>
        <p:txBody>
          <a:bodyPr vert="vert270" wrap="square" rtlCol="0">
            <a:spAutoFit/>
          </a:bodyPr>
          <a:lstStyle/>
          <a:p>
            <a:r>
              <a:rPr lang="en-GB" sz="800" dirty="0" smtClean="0">
                <a:latin typeface="Arial" panose="020B0604020202020204" pitchFamily="34" charset="0"/>
                <a:cs typeface="Arial" panose="020B0604020202020204" pitchFamily="34" charset="0"/>
              </a:rPr>
              <a:t>Decommission ‘ABC’ for Card</a:t>
            </a:r>
            <a:endParaRPr lang="en-GB" sz="800" dirty="0">
              <a:latin typeface="Arial" panose="020B0604020202020204" pitchFamily="34" charset="0"/>
              <a:cs typeface="Arial" panose="020B0604020202020204" pitchFamily="34" charset="0"/>
            </a:endParaRPr>
          </a:p>
        </p:txBody>
      </p:sp>
      <p:sp>
        <p:nvSpPr>
          <p:cNvPr id="113" name="TextBox 112"/>
          <p:cNvSpPr txBox="1"/>
          <p:nvPr/>
        </p:nvSpPr>
        <p:spPr>
          <a:xfrm>
            <a:off x="7136317" y="3118983"/>
            <a:ext cx="430887" cy="1255296"/>
          </a:xfrm>
          <a:prstGeom prst="rect">
            <a:avLst/>
          </a:prstGeom>
          <a:noFill/>
        </p:spPr>
        <p:txBody>
          <a:bodyPr vert="vert270" wrap="square" rtlCol="0">
            <a:spAutoFit/>
          </a:bodyPr>
          <a:lstStyle/>
          <a:p>
            <a:r>
              <a:rPr lang="en-GB" sz="800" dirty="0" smtClean="0">
                <a:latin typeface="Arial" panose="020B0604020202020204" pitchFamily="34" charset="0"/>
                <a:cs typeface="Arial" panose="020B0604020202020204" pitchFamily="34" charset="0"/>
              </a:rPr>
              <a:t>Decommission ‘ABC’ for Digital Wallet</a:t>
            </a:r>
            <a:endParaRPr lang="en-GB" sz="800" dirty="0">
              <a:latin typeface="Arial" panose="020B0604020202020204" pitchFamily="34" charset="0"/>
              <a:cs typeface="Arial" panose="020B0604020202020204" pitchFamily="34" charset="0"/>
            </a:endParaRPr>
          </a:p>
        </p:txBody>
      </p:sp>
      <p:sp>
        <p:nvSpPr>
          <p:cNvPr id="114" name="TextBox 113"/>
          <p:cNvSpPr txBox="1"/>
          <p:nvPr/>
        </p:nvSpPr>
        <p:spPr>
          <a:xfrm>
            <a:off x="7596722" y="3121008"/>
            <a:ext cx="430887" cy="1255296"/>
          </a:xfrm>
          <a:prstGeom prst="rect">
            <a:avLst/>
          </a:prstGeom>
          <a:noFill/>
        </p:spPr>
        <p:txBody>
          <a:bodyPr vert="vert270" wrap="square" rtlCol="0">
            <a:spAutoFit/>
          </a:bodyPr>
          <a:lstStyle/>
          <a:p>
            <a:r>
              <a:rPr lang="en-GB" sz="800" dirty="0" smtClean="0">
                <a:latin typeface="Arial" panose="020B0604020202020204" pitchFamily="34" charset="0"/>
                <a:cs typeface="Arial" panose="020B0604020202020204" pitchFamily="34" charset="0"/>
              </a:rPr>
              <a:t>Decommission ‘ABC’ for Other Payment Methods</a:t>
            </a:r>
            <a:endParaRPr lang="en-GB" sz="800" dirty="0">
              <a:latin typeface="Arial" panose="020B0604020202020204" pitchFamily="34" charset="0"/>
              <a:cs typeface="Arial" panose="020B0604020202020204" pitchFamily="34" charset="0"/>
            </a:endParaRPr>
          </a:p>
        </p:txBody>
      </p:sp>
      <p:sp>
        <p:nvSpPr>
          <p:cNvPr id="63" name="TextBox 62"/>
          <p:cNvSpPr txBox="1"/>
          <p:nvPr/>
        </p:nvSpPr>
        <p:spPr>
          <a:xfrm>
            <a:off x="5726037" y="5607487"/>
            <a:ext cx="2367745"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Integration with Acquirer System</a:t>
            </a:r>
            <a:endParaRPr lang="en-GB" sz="1000" dirty="0">
              <a:latin typeface="Arial" panose="020B0604020202020204" pitchFamily="34" charset="0"/>
              <a:cs typeface="Arial" panose="020B0604020202020204" pitchFamily="34" charset="0"/>
            </a:endParaRPr>
          </a:p>
        </p:txBody>
      </p:sp>
      <p:sp>
        <p:nvSpPr>
          <p:cNvPr id="103" name="TextBox 102"/>
          <p:cNvSpPr txBox="1"/>
          <p:nvPr/>
        </p:nvSpPr>
        <p:spPr>
          <a:xfrm>
            <a:off x="7714534" y="5232512"/>
            <a:ext cx="1826753" cy="369332"/>
          </a:xfrm>
          <a:prstGeom prst="rect">
            <a:avLst/>
          </a:prstGeom>
          <a:noFill/>
        </p:spPr>
        <p:txBody>
          <a:bodyPr wrap="square" rtlCol="0">
            <a:spAutoFit/>
          </a:bodyPr>
          <a:lstStyle/>
          <a:p>
            <a:pPr algn="ctr"/>
            <a:r>
              <a:rPr lang="en-GB" sz="900" dirty="0" smtClean="0">
                <a:latin typeface="Arial" panose="020B0604020202020204" pitchFamily="34" charset="0"/>
                <a:cs typeface="Arial" panose="020B0604020202020204" pitchFamily="34" charset="0"/>
              </a:rPr>
              <a:t>Other services</a:t>
            </a:r>
          </a:p>
          <a:p>
            <a:pPr algn="ctr"/>
            <a:r>
              <a:rPr lang="en-GB" sz="900" dirty="0" smtClean="0">
                <a:latin typeface="Arial" panose="020B0604020202020204" pitchFamily="34" charset="0"/>
                <a:cs typeface="Arial" panose="020B0604020202020204" pitchFamily="34" charset="0"/>
              </a:rPr>
              <a:t>(Reporting, Data Insights </a:t>
            </a:r>
            <a:r>
              <a:rPr lang="en-GB" sz="900" dirty="0" err="1" smtClean="0">
                <a:latin typeface="Arial" panose="020B0604020202020204" pitchFamily="34" charset="0"/>
                <a:cs typeface="Arial" panose="020B0604020202020204" pitchFamily="34" charset="0"/>
              </a:rPr>
              <a:t>etc</a:t>
            </a:r>
            <a:r>
              <a:rPr lang="en-GB" sz="900" dirty="0" smtClean="0">
                <a:latin typeface="Arial" panose="020B0604020202020204" pitchFamily="34" charset="0"/>
                <a:cs typeface="Arial" panose="020B0604020202020204" pitchFamily="34" charset="0"/>
              </a:rPr>
              <a:t>)</a:t>
            </a:r>
            <a:endParaRPr lang="en-GB" sz="900" dirty="0">
              <a:latin typeface="Arial" panose="020B0604020202020204" pitchFamily="34" charset="0"/>
              <a:cs typeface="Arial" panose="020B0604020202020204" pitchFamily="34" charset="0"/>
            </a:endParaRPr>
          </a:p>
        </p:txBody>
      </p:sp>
      <p:sp>
        <p:nvSpPr>
          <p:cNvPr id="106" name="Rectangle 105"/>
          <p:cNvSpPr/>
          <p:nvPr/>
        </p:nvSpPr>
        <p:spPr>
          <a:xfrm>
            <a:off x="8021734" y="5543035"/>
            <a:ext cx="288031" cy="4701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p:cNvSpPr/>
          <p:nvPr/>
        </p:nvSpPr>
        <p:spPr>
          <a:xfrm>
            <a:off x="8309925" y="5536900"/>
            <a:ext cx="270039" cy="47628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p:cNvSpPr/>
          <p:nvPr/>
        </p:nvSpPr>
        <p:spPr>
          <a:xfrm>
            <a:off x="8574347" y="5534438"/>
            <a:ext cx="308617" cy="47874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ectangle 114"/>
          <p:cNvSpPr/>
          <p:nvPr/>
        </p:nvSpPr>
        <p:spPr>
          <a:xfrm>
            <a:off x="8882965" y="5537215"/>
            <a:ext cx="386343" cy="4759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Title 1"/>
          <p:cNvSpPr txBox="1">
            <a:spLocks/>
          </p:cNvSpPr>
          <p:nvPr/>
        </p:nvSpPr>
        <p:spPr>
          <a:xfrm>
            <a:off x="1526894" y="97617"/>
            <a:ext cx="10018713" cy="56493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600" dirty="0" smtClean="0">
                <a:latin typeface="Algerian" panose="04020705040A02060702" pitchFamily="82" charset="0"/>
                <a:cs typeface="Arial" panose="020B0604020202020204" pitchFamily="34" charset="0"/>
              </a:rPr>
              <a:t>Partnering infinity Corp &amp; </a:t>
            </a:r>
            <a:r>
              <a:rPr lang="en-GB" sz="2600" dirty="0" err="1" smtClean="0">
                <a:latin typeface="Algerian" panose="04020705040A02060702" pitchFamily="82" charset="0"/>
                <a:cs typeface="Arial" panose="020B0604020202020204" pitchFamily="34" charset="0"/>
              </a:rPr>
              <a:t>Cybersource</a:t>
            </a:r>
            <a:r>
              <a:rPr lang="en-GB" sz="2600" dirty="0" smtClean="0">
                <a:latin typeface="Algerian" panose="04020705040A02060702" pitchFamily="82" charset="0"/>
                <a:cs typeface="Arial" panose="020B0604020202020204" pitchFamily="34" charset="0"/>
              </a:rPr>
              <a:t/>
            </a:r>
            <a:br>
              <a:rPr lang="en-GB" sz="2600" dirty="0" smtClean="0">
                <a:latin typeface="Algerian" panose="04020705040A02060702" pitchFamily="82" charset="0"/>
                <a:cs typeface="Arial" panose="020B0604020202020204" pitchFamily="34" charset="0"/>
              </a:rPr>
            </a:br>
            <a:r>
              <a:rPr lang="en-GB" sz="2600" dirty="0" smtClean="0">
                <a:latin typeface="Algerian" panose="04020705040A02060702" pitchFamily="82" charset="0"/>
                <a:cs typeface="Arial" panose="020B0604020202020204" pitchFamily="34" charset="0"/>
              </a:rPr>
              <a:t>Iterative Migration Plan</a:t>
            </a:r>
            <a:endParaRPr lang="en-GB" sz="2600" dirty="0">
              <a:latin typeface="Algerian" panose="04020705040A02060702" pitchFamily="82" charset="0"/>
              <a:cs typeface="Arial" panose="020B0604020202020204" pitchFamily="34" charset="0"/>
            </a:endParaRPr>
          </a:p>
        </p:txBody>
      </p:sp>
      <p:sp>
        <p:nvSpPr>
          <p:cNvPr id="118" name="Rectangle 117"/>
          <p:cNvSpPr/>
          <p:nvPr/>
        </p:nvSpPr>
        <p:spPr>
          <a:xfrm>
            <a:off x="6510473" y="5870300"/>
            <a:ext cx="207118" cy="6125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tangle 118"/>
          <p:cNvSpPr/>
          <p:nvPr/>
        </p:nvSpPr>
        <p:spPr>
          <a:xfrm>
            <a:off x="7017024" y="5870300"/>
            <a:ext cx="207118" cy="6125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p:cNvSpPr/>
          <p:nvPr/>
        </p:nvSpPr>
        <p:spPr>
          <a:xfrm>
            <a:off x="6191330" y="5872164"/>
            <a:ext cx="262442"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p:cNvSpPr/>
          <p:nvPr/>
        </p:nvSpPr>
        <p:spPr>
          <a:xfrm>
            <a:off x="6710249" y="5860216"/>
            <a:ext cx="262442"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p:cNvSpPr/>
          <p:nvPr/>
        </p:nvSpPr>
        <p:spPr>
          <a:xfrm>
            <a:off x="7239978" y="5870300"/>
            <a:ext cx="262442"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p:cNvSpPr/>
          <p:nvPr/>
        </p:nvSpPr>
        <p:spPr>
          <a:xfrm flipH="1">
            <a:off x="8764118" y="6567234"/>
            <a:ext cx="149896" cy="28464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Arial" panose="020B0604020202020204" pitchFamily="34" charset="0"/>
                <a:cs typeface="Arial" panose="020B0604020202020204" pitchFamily="34" charset="0"/>
              </a:rPr>
              <a:t>D</a:t>
            </a:r>
            <a:endParaRPr lang="en-GB" sz="1000" dirty="0">
              <a:solidFill>
                <a:schemeClr val="tx1"/>
              </a:solidFill>
              <a:latin typeface="Arial" panose="020B0604020202020204" pitchFamily="34" charset="0"/>
              <a:cs typeface="Arial" panose="020B0604020202020204" pitchFamily="34" charset="0"/>
            </a:endParaRPr>
          </a:p>
        </p:txBody>
      </p:sp>
      <p:sp>
        <p:nvSpPr>
          <p:cNvPr id="124" name="Rectangle 123"/>
          <p:cNvSpPr/>
          <p:nvPr/>
        </p:nvSpPr>
        <p:spPr>
          <a:xfrm flipH="1">
            <a:off x="8913245" y="6567234"/>
            <a:ext cx="110982" cy="28124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Arial" panose="020B0604020202020204" pitchFamily="34" charset="0"/>
                <a:cs typeface="Arial" panose="020B0604020202020204" pitchFamily="34" charset="0"/>
              </a:rPr>
              <a:t>B</a:t>
            </a:r>
            <a:endParaRPr lang="en-GB" sz="1000" dirty="0"/>
          </a:p>
        </p:txBody>
      </p:sp>
      <p:sp>
        <p:nvSpPr>
          <p:cNvPr id="125" name="Rectangle 124"/>
          <p:cNvSpPr/>
          <p:nvPr/>
        </p:nvSpPr>
        <p:spPr>
          <a:xfrm flipH="1">
            <a:off x="9026638" y="6568249"/>
            <a:ext cx="160609" cy="28984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Arial" panose="020B0604020202020204" pitchFamily="34" charset="0"/>
                <a:cs typeface="Arial" panose="020B0604020202020204" pitchFamily="34" charset="0"/>
              </a:rPr>
              <a:t>T</a:t>
            </a:r>
            <a:endParaRPr lang="en-GB" sz="1000" dirty="0">
              <a:solidFill>
                <a:schemeClr val="tx1"/>
              </a:solidFill>
              <a:latin typeface="Arial" panose="020B0604020202020204" pitchFamily="34" charset="0"/>
              <a:cs typeface="Arial" panose="020B0604020202020204" pitchFamily="34" charset="0"/>
            </a:endParaRPr>
          </a:p>
        </p:txBody>
      </p:sp>
      <p:sp>
        <p:nvSpPr>
          <p:cNvPr id="126" name="Rectangle 125"/>
          <p:cNvSpPr/>
          <p:nvPr/>
        </p:nvSpPr>
        <p:spPr>
          <a:xfrm flipH="1">
            <a:off x="9194181" y="6560317"/>
            <a:ext cx="115259" cy="2881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latin typeface="Arial" panose="020B0604020202020204" pitchFamily="34" charset="0"/>
                <a:cs typeface="Arial" panose="020B0604020202020204" pitchFamily="34" charset="0"/>
              </a:rPr>
              <a:t>R</a:t>
            </a:r>
            <a:endParaRPr lang="en-GB" sz="1000" dirty="0">
              <a:solidFill>
                <a:schemeClr val="tx1"/>
              </a:solidFill>
              <a:latin typeface="Arial" panose="020B0604020202020204" pitchFamily="34" charset="0"/>
              <a:cs typeface="Arial" panose="020B0604020202020204" pitchFamily="34" charset="0"/>
            </a:endParaRPr>
          </a:p>
        </p:txBody>
      </p:sp>
      <p:sp>
        <p:nvSpPr>
          <p:cNvPr id="127" name="Rectangle 126"/>
          <p:cNvSpPr/>
          <p:nvPr/>
        </p:nvSpPr>
        <p:spPr>
          <a:xfrm flipH="1">
            <a:off x="9296886" y="6563632"/>
            <a:ext cx="115259" cy="28816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Arial" panose="020B0604020202020204" pitchFamily="34" charset="0"/>
                <a:cs typeface="Arial" panose="020B0604020202020204" pitchFamily="34" charset="0"/>
              </a:rPr>
              <a:t>I</a:t>
            </a:r>
          </a:p>
        </p:txBody>
      </p:sp>
      <p:sp>
        <p:nvSpPr>
          <p:cNvPr id="4" name="TextBox 3"/>
          <p:cNvSpPr txBox="1"/>
          <p:nvPr/>
        </p:nvSpPr>
        <p:spPr>
          <a:xfrm>
            <a:off x="8756302" y="6326556"/>
            <a:ext cx="1181892"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legends</a:t>
            </a:r>
            <a:endParaRPr lang="en-GB" sz="10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607471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ext uri="{D42A27DB-BD31-4B8C-83A1-F6EECF244321}">
                <p14:modId xmlns:p14="http://schemas.microsoft.com/office/powerpoint/2010/main" val="2170984610"/>
              </p:ext>
            </p:extLst>
          </p:nvPr>
        </p:nvGraphicFramePr>
        <p:xfrm>
          <a:off x="2238148" y="790760"/>
          <a:ext cx="9424429" cy="6005003"/>
        </p:xfrm>
        <a:graphic>
          <a:graphicData uri="http://schemas.openxmlformats.org/drawingml/2006/table">
            <a:tbl>
              <a:tblPr firstRow="1" bandRow="1"/>
              <a:tblGrid>
                <a:gridCol w="2261960">
                  <a:extLst>
                    <a:ext uri="{9D8B030D-6E8A-4147-A177-3AD203B41FA5}">
                      <a16:colId xmlns:a16="http://schemas.microsoft.com/office/drawing/2014/main" val="20000"/>
                    </a:ext>
                  </a:extLst>
                </a:gridCol>
                <a:gridCol w="865010">
                  <a:extLst>
                    <a:ext uri="{9D8B030D-6E8A-4147-A177-3AD203B41FA5}">
                      <a16:colId xmlns:a16="http://schemas.microsoft.com/office/drawing/2014/main" val="3756545390"/>
                    </a:ext>
                  </a:extLst>
                </a:gridCol>
                <a:gridCol w="996277">
                  <a:extLst>
                    <a:ext uri="{9D8B030D-6E8A-4147-A177-3AD203B41FA5}">
                      <a16:colId xmlns:a16="http://schemas.microsoft.com/office/drawing/2014/main" val="1318941853"/>
                    </a:ext>
                  </a:extLst>
                </a:gridCol>
                <a:gridCol w="897880">
                  <a:extLst>
                    <a:ext uri="{9D8B030D-6E8A-4147-A177-3AD203B41FA5}">
                      <a16:colId xmlns:a16="http://schemas.microsoft.com/office/drawing/2014/main" val="3372542797"/>
                    </a:ext>
                  </a:extLst>
                </a:gridCol>
                <a:gridCol w="774885">
                  <a:extLst>
                    <a:ext uri="{9D8B030D-6E8A-4147-A177-3AD203B41FA5}">
                      <a16:colId xmlns:a16="http://schemas.microsoft.com/office/drawing/2014/main" val="1114448866"/>
                    </a:ext>
                  </a:extLst>
                </a:gridCol>
                <a:gridCol w="996277">
                  <a:extLst>
                    <a:ext uri="{9D8B030D-6E8A-4147-A177-3AD203B41FA5}">
                      <a16:colId xmlns:a16="http://schemas.microsoft.com/office/drawing/2014/main" val="20002"/>
                    </a:ext>
                  </a:extLst>
                </a:gridCol>
                <a:gridCol w="799482">
                  <a:extLst>
                    <a:ext uri="{9D8B030D-6E8A-4147-A177-3AD203B41FA5}">
                      <a16:colId xmlns:a16="http://schemas.microsoft.com/office/drawing/2014/main" val="20003"/>
                    </a:ext>
                  </a:extLst>
                </a:gridCol>
                <a:gridCol w="873281">
                  <a:extLst>
                    <a:ext uri="{9D8B030D-6E8A-4147-A177-3AD203B41FA5}">
                      <a16:colId xmlns:a16="http://schemas.microsoft.com/office/drawing/2014/main" val="20004"/>
                    </a:ext>
                  </a:extLst>
                </a:gridCol>
                <a:gridCol w="959377">
                  <a:extLst>
                    <a:ext uri="{9D8B030D-6E8A-4147-A177-3AD203B41FA5}">
                      <a16:colId xmlns:a16="http://schemas.microsoft.com/office/drawing/2014/main" val="20005"/>
                    </a:ext>
                  </a:extLst>
                </a:gridCol>
              </a:tblGrid>
              <a:tr h="420153">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800" b="1" kern="1200" dirty="0">
                        <a:solidFill>
                          <a:srgbClr val="002060"/>
                        </a:solidFill>
                        <a:latin typeface="Bosch Office Sans"/>
                        <a:ea typeface="+mn-ea"/>
                        <a:cs typeface="Bosch Office Sans"/>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p>
                      <a:pPr algn="ctr"/>
                      <a:r>
                        <a:rPr lang="de-DE" sz="1000" b="1" kern="1200" dirty="0" smtClean="0">
                          <a:solidFill>
                            <a:srgbClr val="002060"/>
                          </a:solidFill>
                          <a:latin typeface="Arial" panose="020B0604020202020204" pitchFamily="34" charset="0"/>
                          <a:ea typeface="+mn-ea"/>
                          <a:cs typeface="Arial" panose="020B0604020202020204" pitchFamily="34" charset="0"/>
                        </a:rPr>
                        <a:t>2021</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1000" b="1" kern="1200" dirty="0" smtClean="0">
                          <a:solidFill>
                            <a:srgbClr val="002060"/>
                          </a:solidFill>
                          <a:latin typeface="Arial" panose="020B0604020202020204" pitchFamily="34" charset="0"/>
                          <a:ea typeface="+mn-ea"/>
                          <a:cs typeface="Arial" panose="020B0604020202020204" pitchFamily="34" charset="0"/>
                        </a:rPr>
                        <a:t>2022</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extLst>
                  <a:ext uri="{0D108BD9-81ED-4DB2-BD59-A6C34878D82A}">
                    <a16:rowId xmlns:a16="http://schemas.microsoft.com/office/drawing/2014/main" val="10000"/>
                  </a:ext>
                </a:extLst>
              </a:tr>
              <a:tr h="452072">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800" b="1" kern="1200" dirty="0" smtClean="0">
                          <a:solidFill>
                            <a:srgbClr val="002060"/>
                          </a:solidFill>
                          <a:latin typeface="Bosch Office Sans"/>
                          <a:ea typeface="+mn-ea"/>
                          <a:cs typeface="Bosch Office Sans"/>
                        </a:rPr>
                        <a:t>Sep</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800" b="1" kern="1200" dirty="0" smtClean="0">
                          <a:solidFill>
                            <a:srgbClr val="002060"/>
                          </a:solidFill>
                          <a:latin typeface="Bosch Office Sans"/>
                          <a:ea typeface="+mn-ea"/>
                          <a:cs typeface="Bosch Office Sans"/>
                        </a:rPr>
                        <a:t>Oct</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800" b="1" kern="1200" dirty="0" smtClean="0">
                          <a:solidFill>
                            <a:srgbClr val="002060"/>
                          </a:solidFill>
                          <a:latin typeface="Bosch Office Sans"/>
                          <a:ea typeface="+mn-ea"/>
                          <a:cs typeface="Bosch Office Sans"/>
                        </a:rPr>
                        <a:t>Nov</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800" b="1" kern="1200" dirty="0" smtClean="0">
                          <a:solidFill>
                            <a:srgbClr val="002060"/>
                          </a:solidFill>
                          <a:latin typeface="Bosch Office Sans"/>
                          <a:ea typeface="+mn-ea"/>
                          <a:cs typeface="Bosch Office Sans"/>
                        </a:rPr>
                        <a:t>Dec</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800" b="1" kern="1200" dirty="0" smtClean="0">
                          <a:solidFill>
                            <a:srgbClr val="002060"/>
                          </a:solidFill>
                          <a:latin typeface="Bosch Office Sans"/>
                          <a:ea typeface="+mn-ea"/>
                          <a:cs typeface="Bosch Office Sans"/>
                        </a:rPr>
                        <a:t>Jan</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800" b="1" kern="1200" dirty="0" smtClean="0">
                          <a:solidFill>
                            <a:srgbClr val="002060"/>
                          </a:solidFill>
                          <a:latin typeface="Bosch Office Sans"/>
                          <a:ea typeface="+mn-ea"/>
                          <a:cs typeface="Bosch Office Sans"/>
                        </a:rPr>
                        <a:t>Feb</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800" b="1" kern="1200" dirty="0" smtClean="0">
                          <a:solidFill>
                            <a:srgbClr val="002060"/>
                          </a:solidFill>
                          <a:latin typeface="Bosch Office Sans"/>
                          <a:ea typeface="+mn-ea"/>
                          <a:cs typeface="Bosch Office Sans"/>
                        </a:rPr>
                        <a:t>Mar</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800" b="1" kern="1200" dirty="0" smtClean="0">
                          <a:solidFill>
                            <a:srgbClr val="002060"/>
                          </a:solidFill>
                          <a:latin typeface="Bosch Office Sans"/>
                          <a:ea typeface="+mn-ea"/>
                          <a:cs typeface="Bosch Office Sans"/>
                        </a:rPr>
                        <a:t>Apr</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48044">
                <a:tc>
                  <a:txBody>
                    <a:body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Go-Live Factors</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41214238"/>
                  </a:ext>
                </a:extLst>
              </a:tr>
              <a:tr h="868352">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Middle East</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4244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South East Asia</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987118">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North Asia</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286818">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South Asia</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9" name="Rechteck 36___"/>
          <p:cNvSpPr/>
          <p:nvPr>
            <p:custDataLst>
              <p:tags r:id="rId1"/>
            </p:custDataLst>
          </p:nvPr>
        </p:nvSpPr>
        <p:spPr>
          <a:xfrm>
            <a:off x="4745898" y="5097373"/>
            <a:ext cx="1092636" cy="412365"/>
          </a:xfrm>
          <a:prstGeom prst="chevron">
            <a:avLst/>
          </a:prstGeom>
          <a:solidFill>
            <a:srgbClr val="0E78C5"/>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Bosch Office Sans"/>
                <a:ea typeface="+mn-ea"/>
                <a:cs typeface="Bosch Office Sans"/>
              </a:rPr>
              <a:t>Pre-Assessment</a:t>
            </a:r>
          </a:p>
        </p:txBody>
      </p:sp>
      <p:sp>
        <p:nvSpPr>
          <p:cNvPr id="15" name="Rechteck 23______"/>
          <p:cNvSpPr/>
          <p:nvPr>
            <p:custDataLst>
              <p:tags r:id="rId2"/>
            </p:custDataLst>
          </p:nvPr>
        </p:nvSpPr>
        <p:spPr>
          <a:xfrm>
            <a:off x="3835285" y="6352193"/>
            <a:ext cx="1381943" cy="445573"/>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Bosch Office Sans"/>
                <a:ea typeface="+mn-ea"/>
                <a:cs typeface="Bosch Office Sans"/>
              </a:rPr>
              <a:t>Pre-Assessment</a:t>
            </a:r>
            <a:endParaRPr kumimoji="0" sz="9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sp>
        <p:nvSpPr>
          <p:cNvPr id="26" name="Rechteck 44"/>
          <p:cNvSpPr/>
          <p:nvPr>
            <p:custDataLst>
              <p:tags r:id="rId3"/>
            </p:custDataLst>
          </p:nvPr>
        </p:nvSpPr>
        <p:spPr>
          <a:xfrm>
            <a:off x="5934865" y="2324006"/>
            <a:ext cx="5561718" cy="275757"/>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Change Management, Governance, Communication &amp; Training</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pic>
        <p:nvPicPr>
          <p:cNvPr id="36" name="Picture 35"/>
          <p:cNvPicPr>
            <a:picLocks noChangeAspect="1"/>
          </p:cNvPicPr>
          <p:nvPr/>
        </p:nvPicPr>
        <p:blipFill>
          <a:blip r:embed="rId34">
            <a:clrChange>
              <a:clrFrom>
                <a:srgbClr val="FFFFFF"/>
              </a:clrFrom>
              <a:clrTo>
                <a:srgbClr val="FFFFFF">
                  <a:alpha val="0"/>
                </a:srgbClr>
              </a:clrTo>
            </a:clrChange>
          </a:blip>
          <a:stretch>
            <a:fillRect/>
          </a:stretch>
        </p:blipFill>
        <p:spPr>
          <a:xfrm>
            <a:off x="4444975" y="6158490"/>
            <a:ext cx="311468" cy="311468"/>
          </a:xfrm>
          <a:prstGeom prst="rect">
            <a:avLst/>
          </a:prstGeom>
        </p:spPr>
      </p:pic>
      <p:pic>
        <p:nvPicPr>
          <p:cNvPr id="40" name="Picture 39"/>
          <p:cNvPicPr>
            <a:picLocks noChangeAspect="1"/>
          </p:cNvPicPr>
          <p:nvPr/>
        </p:nvPicPr>
        <p:blipFill>
          <a:blip r:embed="rId35">
            <a:clrChange>
              <a:clrFrom>
                <a:srgbClr val="FFFFFF"/>
              </a:clrFrom>
              <a:clrTo>
                <a:srgbClr val="FFFFFF">
                  <a:alpha val="0"/>
                </a:srgbClr>
              </a:clrTo>
            </a:clrChange>
          </a:blip>
          <a:stretch>
            <a:fillRect/>
          </a:stretch>
        </p:blipFill>
        <p:spPr>
          <a:xfrm flipH="1">
            <a:off x="4293861" y="7282857"/>
            <a:ext cx="232396" cy="232396"/>
          </a:xfrm>
          <a:prstGeom prst="rect">
            <a:avLst/>
          </a:prstGeom>
        </p:spPr>
      </p:pic>
      <p:sp>
        <p:nvSpPr>
          <p:cNvPr id="50" name="Rechteck 23______"/>
          <p:cNvSpPr/>
          <p:nvPr>
            <p:custDataLst>
              <p:tags r:id="rId4"/>
            </p:custDataLst>
          </p:nvPr>
        </p:nvSpPr>
        <p:spPr>
          <a:xfrm>
            <a:off x="4942207" y="5863927"/>
            <a:ext cx="2877524" cy="339457"/>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900" b="1" dirty="0" smtClean="0">
                <a:solidFill>
                  <a:srgbClr val="FFFFFF"/>
                </a:solidFill>
                <a:latin typeface="Arial" panose="020B0604020202020204" pitchFamily="34" charset="0"/>
                <a:cs typeface="Arial" panose="020B0604020202020204" pitchFamily="34" charset="0"/>
              </a:rPr>
              <a:t>Migration factory</a:t>
            </a:r>
            <a:endParaRPr kumimoji="0" lang="en-US" sz="900" b="1" i="0" u="none" strike="noStrike" kern="1200" cap="none" spc="0" normalizeH="0" baseline="0" noProof="0" dirty="0" smtClean="0">
              <a:ln>
                <a:noFill/>
              </a:ln>
              <a:solidFill>
                <a:srgbClr val="FFFFFF"/>
              </a:solidFill>
              <a:effectLst/>
              <a:uLnTx/>
              <a:uFillTx/>
              <a:latin typeface="Arial" panose="020B0604020202020204" pitchFamily="34" charset="0"/>
              <a:cs typeface="Arial" panose="020B0604020202020204" pitchFamily="34" charset="0"/>
            </a:endParaRPr>
          </a:p>
        </p:txBody>
      </p:sp>
      <p:sp>
        <p:nvSpPr>
          <p:cNvPr id="51" name="Rechteck 23______"/>
          <p:cNvSpPr/>
          <p:nvPr>
            <p:custDataLst>
              <p:tags r:id="rId5"/>
            </p:custDataLst>
          </p:nvPr>
        </p:nvSpPr>
        <p:spPr>
          <a:xfrm>
            <a:off x="6356588" y="5545355"/>
            <a:ext cx="2792775" cy="267871"/>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900" b="1" dirty="0" smtClean="0">
                <a:solidFill>
                  <a:srgbClr val="FFFFFF"/>
                </a:solidFill>
                <a:latin typeface="Bosch Office Sans"/>
                <a:cs typeface="Bosch Office Sans"/>
              </a:rPr>
              <a:t>Hyper Care</a:t>
            </a:r>
            <a:endParaRPr kumimoji="0" lang="en-US" sz="9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65" name="Rechteck 23______"/>
          <p:cNvSpPr/>
          <p:nvPr>
            <p:custDataLst>
              <p:tags r:id="rId6"/>
            </p:custDataLst>
          </p:nvPr>
        </p:nvSpPr>
        <p:spPr>
          <a:xfrm>
            <a:off x="5743079" y="4923720"/>
            <a:ext cx="3200946" cy="281205"/>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Migration factory</a:t>
            </a:r>
          </a:p>
        </p:txBody>
      </p:sp>
      <p:sp>
        <p:nvSpPr>
          <p:cNvPr id="67" name="Rechteck 23______"/>
          <p:cNvSpPr/>
          <p:nvPr>
            <p:custDataLst>
              <p:tags r:id="rId7"/>
            </p:custDataLst>
          </p:nvPr>
        </p:nvSpPr>
        <p:spPr>
          <a:xfrm>
            <a:off x="7999975" y="4600585"/>
            <a:ext cx="2178799" cy="22263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Hyper Care</a:t>
            </a:r>
          </a:p>
        </p:txBody>
      </p:sp>
      <p:sp>
        <p:nvSpPr>
          <p:cNvPr id="87" name="Rechteck 23______"/>
          <p:cNvSpPr/>
          <p:nvPr>
            <p:custDataLst>
              <p:tags r:id="rId8"/>
            </p:custDataLst>
          </p:nvPr>
        </p:nvSpPr>
        <p:spPr>
          <a:xfrm>
            <a:off x="7764192" y="5855333"/>
            <a:ext cx="933541" cy="356644"/>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700" b="1" dirty="0" smtClean="0">
                <a:solidFill>
                  <a:srgbClr val="FFFFFF"/>
                </a:solidFill>
                <a:latin typeface="Arial" panose="020B0604020202020204" pitchFamily="34" charset="0"/>
                <a:cs typeface="Arial" panose="020B0604020202020204" pitchFamily="34" charset="0"/>
              </a:rPr>
              <a:t>Decommission  “ABC”</a:t>
            </a:r>
            <a:endParaRPr kumimoji="0" lang="en-US" sz="700" b="1" i="0" u="none" strike="noStrike" kern="1200" cap="none" spc="0" normalizeH="0" baseline="0" noProof="0" dirty="0" smtClean="0">
              <a:ln>
                <a:noFill/>
              </a:ln>
              <a:solidFill>
                <a:srgbClr val="FFFFFF"/>
              </a:solidFill>
              <a:effectLst/>
              <a:uLnTx/>
              <a:uFillTx/>
              <a:latin typeface="Arial" panose="020B0604020202020204" pitchFamily="34" charset="0"/>
              <a:cs typeface="Arial" panose="020B0604020202020204" pitchFamily="34" charset="0"/>
            </a:endParaRPr>
          </a:p>
        </p:txBody>
      </p:sp>
      <p:sp>
        <p:nvSpPr>
          <p:cNvPr id="88" name="Rechteck 23______"/>
          <p:cNvSpPr/>
          <p:nvPr>
            <p:custDataLst>
              <p:tags r:id="rId9"/>
            </p:custDataLst>
          </p:nvPr>
        </p:nvSpPr>
        <p:spPr>
          <a:xfrm>
            <a:off x="7881605" y="6472387"/>
            <a:ext cx="1785334" cy="281707"/>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b="1" noProof="0" dirty="0" smtClean="0">
                <a:solidFill>
                  <a:srgbClr val="FFFFFF"/>
                </a:solidFill>
                <a:latin typeface="Bosch Office Sans"/>
                <a:cs typeface="Bosch Office Sans"/>
              </a:rPr>
              <a:t>Monitor &amp; Hand-over</a:t>
            </a:r>
            <a:endParaRPr kumimoji="0" lang="en-US" sz="8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95" name="Rechteck 23______"/>
          <p:cNvSpPr/>
          <p:nvPr>
            <p:custDataLst>
              <p:tags r:id="rId10"/>
            </p:custDataLst>
          </p:nvPr>
        </p:nvSpPr>
        <p:spPr>
          <a:xfrm>
            <a:off x="5447648" y="4615170"/>
            <a:ext cx="2586643" cy="264568"/>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Sync with </a:t>
            </a:r>
            <a:r>
              <a:rPr lang="en-US" sz="900" b="1" dirty="0" smtClean="0">
                <a:solidFill>
                  <a:srgbClr val="FFFFFF"/>
                </a:solidFill>
                <a:latin typeface="Bosch Office Sans"/>
                <a:cs typeface="Bosch Office Sans"/>
              </a:rPr>
              <a:t>ABC </a:t>
            </a:r>
            <a:r>
              <a:rPr lang="en-US" sz="900" b="1" dirty="0">
                <a:solidFill>
                  <a:srgbClr val="FFFFFF"/>
                </a:solidFill>
                <a:latin typeface="Bosch Office Sans"/>
                <a:cs typeface="Bosch Office Sans"/>
              </a:rPr>
              <a:t>Payment System </a:t>
            </a:r>
            <a:r>
              <a:rPr lang="en-US" sz="900" b="1" dirty="0" smtClean="0">
                <a:solidFill>
                  <a:srgbClr val="FFFFFF"/>
                </a:solidFill>
                <a:latin typeface="Bosch Office Sans"/>
                <a:cs typeface="Bosch Office Sans"/>
              </a:rPr>
              <a:t>of Other regions</a:t>
            </a:r>
            <a:endParaRPr lang="en-US" sz="900" b="1" dirty="0">
              <a:solidFill>
                <a:srgbClr val="FFFFFF"/>
              </a:solidFill>
              <a:latin typeface="Bosch Office Sans"/>
              <a:cs typeface="Bosch Office Sans"/>
            </a:endParaRPr>
          </a:p>
        </p:txBody>
      </p:sp>
      <p:sp>
        <p:nvSpPr>
          <p:cNvPr id="97" name="Rechteck 23______"/>
          <p:cNvSpPr/>
          <p:nvPr>
            <p:custDataLst>
              <p:tags r:id="rId11"/>
            </p:custDataLst>
          </p:nvPr>
        </p:nvSpPr>
        <p:spPr>
          <a:xfrm>
            <a:off x="8273175" y="5296546"/>
            <a:ext cx="2380747" cy="22255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Monitor &amp; Hand-over</a:t>
            </a:r>
          </a:p>
        </p:txBody>
      </p:sp>
      <p:sp>
        <p:nvSpPr>
          <p:cNvPr id="119" name="Rechteck 44"/>
          <p:cNvSpPr/>
          <p:nvPr>
            <p:custDataLst>
              <p:tags r:id="rId12"/>
            </p:custDataLst>
          </p:nvPr>
        </p:nvSpPr>
        <p:spPr>
          <a:xfrm>
            <a:off x="4942207" y="1652580"/>
            <a:ext cx="5584854" cy="261419"/>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Monitoring &amp; Control  – </a:t>
            </a:r>
            <a:r>
              <a:rPr lang="en-US" sz="800" b="1" dirty="0" smtClean="0">
                <a:solidFill>
                  <a:srgbClr val="FFFFFF"/>
                </a:solidFill>
                <a:latin typeface="Bosch Office Sans"/>
                <a:cs typeface="Bosch Office Sans"/>
              </a:rPr>
              <a:t>Scope, </a:t>
            </a:r>
            <a:r>
              <a:rPr lang="en-US" sz="800" b="1" noProof="0" dirty="0" smtClean="0">
                <a:solidFill>
                  <a:srgbClr val="FFFFFF"/>
                </a:solidFill>
                <a:latin typeface="Bosch Office Sans"/>
                <a:cs typeface="Bosch Office Sans"/>
              </a:rPr>
              <a:t>Cost, Time, Quality, People, Stakeholder</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pic>
        <p:nvPicPr>
          <p:cNvPr id="31" name="Graphic 101_" descr="Marker">
            <a:extLst>
              <a:ext uri="{FF2B5EF4-FFF2-40B4-BE49-F238E27FC236}">
                <a16:creationId xmlns:a16="http://schemas.microsoft.com/office/drawing/2014/main" id="{57E3C63F-9926-43AC-8E93-61FDE5AE3AF6}"/>
              </a:ext>
            </a:extLst>
          </p:cNvPr>
          <p:cNvPicPr>
            <a:picLocks noChangeAspect="1"/>
          </p:cNvPicPr>
          <p:nvPr>
            <p:custDataLst>
              <p:tags r:id="rId13"/>
            </p:custDataLst>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5019069" y="1289619"/>
            <a:ext cx="507699" cy="507699"/>
          </a:xfrm>
          <a:prstGeom prst="rect">
            <a:avLst/>
          </a:prstGeom>
        </p:spPr>
      </p:pic>
      <p:sp>
        <p:nvSpPr>
          <p:cNvPr id="120" name="Rechteck 44"/>
          <p:cNvSpPr/>
          <p:nvPr>
            <p:custDataLst>
              <p:tags r:id="rId14"/>
            </p:custDataLst>
          </p:nvPr>
        </p:nvSpPr>
        <p:spPr>
          <a:xfrm>
            <a:off x="4212808" y="2009630"/>
            <a:ext cx="7088466" cy="263230"/>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Risk Management – Mitigation &amp; Contingencies</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cxnSp>
        <p:nvCxnSpPr>
          <p:cNvPr id="126" name="Elbow Connector 125"/>
          <p:cNvCxnSpPr/>
          <p:nvPr/>
        </p:nvCxnSpPr>
        <p:spPr>
          <a:xfrm flipV="1">
            <a:off x="4293861" y="1783289"/>
            <a:ext cx="725208" cy="353722"/>
          </a:xfrm>
          <a:prstGeom prst="bentConnector3">
            <a:avLst>
              <a:gd name="adj1" fmla="val -335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120" idx="1"/>
            <a:endCxn id="26" idx="1"/>
          </p:cNvCxnSpPr>
          <p:nvPr/>
        </p:nvCxnSpPr>
        <p:spPr>
          <a:xfrm rot="10800000" flipH="1" flipV="1">
            <a:off x="4344422" y="2141245"/>
            <a:ext cx="1728321" cy="320640"/>
          </a:xfrm>
          <a:prstGeom prst="bentConnector3">
            <a:avLst>
              <a:gd name="adj1" fmla="val -20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endCxn id="120" idx="3"/>
          </p:cNvCxnSpPr>
          <p:nvPr/>
        </p:nvCxnSpPr>
        <p:spPr>
          <a:xfrm flipV="1">
            <a:off x="10578224" y="2141245"/>
            <a:ext cx="723050" cy="171182"/>
          </a:xfrm>
          <a:prstGeom prst="bentConnector3">
            <a:avLst>
              <a:gd name="adj1" fmla="val 1316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p:nvPr/>
        </p:nvCxnSpPr>
        <p:spPr>
          <a:xfrm>
            <a:off x="10533569" y="1776516"/>
            <a:ext cx="767705" cy="350944"/>
          </a:xfrm>
          <a:prstGeom prst="bentConnector3">
            <a:avLst>
              <a:gd name="adj1" fmla="val 10088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p:nvPr/>
        </p:nvCxnSpPr>
        <p:spPr>
          <a:xfrm rot="16200000" flipH="1">
            <a:off x="3879487" y="2800383"/>
            <a:ext cx="1723346" cy="117625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p:nvPr/>
        </p:nvCxnSpPr>
        <p:spPr>
          <a:xfrm>
            <a:off x="4212808" y="2465743"/>
            <a:ext cx="1580987" cy="865559"/>
          </a:xfrm>
          <a:prstGeom prst="bentConnector3">
            <a:avLst>
              <a:gd name="adj1" fmla="val 9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0" name="Elbow Connector 159"/>
          <p:cNvCxnSpPr>
            <a:endCxn id="15" idx="1"/>
          </p:cNvCxnSpPr>
          <p:nvPr/>
        </p:nvCxnSpPr>
        <p:spPr>
          <a:xfrm rot="16200000" flipH="1">
            <a:off x="1969535" y="4486442"/>
            <a:ext cx="4109237" cy="67837"/>
          </a:xfrm>
          <a:prstGeom prst="bentConnector4">
            <a:avLst>
              <a:gd name="adj1" fmla="val 47289"/>
              <a:gd name="adj2" fmla="val -23698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3" name="Isosceles Triangle 182"/>
          <p:cNvSpPr/>
          <p:nvPr/>
        </p:nvSpPr>
        <p:spPr>
          <a:xfrm>
            <a:off x="6061449" y="6342601"/>
            <a:ext cx="261498" cy="174984"/>
          </a:xfrm>
          <a:prstGeom prst="triangle">
            <a:avLst/>
          </a:prstGeom>
          <a:solidFill>
            <a:srgbClr val="A80163"/>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84" name="Isosceles Triangle 183"/>
          <p:cNvSpPr/>
          <p:nvPr/>
        </p:nvSpPr>
        <p:spPr>
          <a:xfrm>
            <a:off x="6622830" y="6325899"/>
            <a:ext cx="261498" cy="174984"/>
          </a:xfrm>
          <a:prstGeom prst="triangle">
            <a:avLst/>
          </a:prstGeom>
          <a:solidFill>
            <a:srgbClr val="A80163"/>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85" name="Isosceles Triangle 184"/>
          <p:cNvSpPr/>
          <p:nvPr/>
        </p:nvSpPr>
        <p:spPr>
          <a:xfrm>
            <a:off x="7324979" y="6275881"/>
            <a:ext cx="261498" cy="174984"/>
          </a:xfrm>
          <a:prstGeom prst="triangle">
            <a:avLst/>
          </a:prstGeom>
          <a:solidFill>
            <a:srgbClr val="A80163"/>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86" name="TextBox 185"/>
          <p:cNvSpPr txBox="1"/>
          <p:nvPr/>
        </p:nvSpPr>
        <p:spPr>
          <a:xfrm>
            <a:off x="5723415" y="6477095"/>
            <a:ext cx="937566" cy="338554"/>
          </a:xfrm>
          <a:prstGeom prst="rect">
            <a:avLst/>
          </a:prstGeom>
          <a:noFill/>
        </p:spPr>
        <p:txBody>
          <a:bodyPr wrap="square" rtlCol="0">
            <a:spAutoFit/>
          </a:bodyPr>
          <a:lstStyle/>
          <a:p>
            <a:pPr algn="ctr"/>
            <a:r>
              <a:rPr lang="en-GB" sz="800" dirty="0" smtClean="0">
                <a:latin typeface="Arial" panose="020B0604020202020204" pitchFamily="34" charset="0"/>
                <a:cs typeface="Arial" panose="020B0604020202020204" pitchFamily="34" charset="0"/>
              </a:rPr>
              <a:t>Go-Live</a:t>
            </a:r>
          </a:p>
          <a:p>
            <a:pPr algn="ctr"/>
            <a:r>
              <a:rPr lang="en-GB" sz="800" dirty="0" smtClean="0">
                <a:latin typeface="Arial" panose="020B0604020202020204" pitchFamily="34" charset="0"/>
                <a:cs typeface="Arial" panose="020B0604020202020204" pitchFamily="34" charset="0"/>
              </a:rPr>
              <a:t>Cards</a:t>
            </a:r>
            <a:endParaRPr lang="en-GB" sz="800" dirty="0">
              <a:latin typeface="Arial" panose="020B0604020202020204" pitchFamily="34" charset="0"/>
              <a:cs typeface="Arial" panose="020B0604020202020204" pitchFamily="34" charset="0"/>
            </a:endParaRPr>
          </a:p>
        </p:txBody>
      </p:sp>
      <p:sp>
        <p:nvSpPr>
          <p:cNvPr id="187" name="TextBox 186"/>
          <p:cNvSpPr txBox="1"/>
          <p:nvPr/>
        </p:nvSpPr>
        <p:spPr>
          <a:xfrm>
            <a:off x="6315846" y="6491141"/>
            <a:ext cx="937566" cy="338554"/>
          </a:xfrm>
          <a:prstGeom prst="rect">
            <a:avLst/>
          </a:prstGeom>
          <a:noFill/>
        </p:spPr>
        <p:txBody>
          <a:bodyPr wrap="square" rtlCol="0">
            <a:spAutoFit/>
          </a:bodyPr>
          <a:lstStyle/>
          <a:p>
            <a:pPr algn="ctr"/>
            <a:r>
              <a:rPr lang="en-GB" sz="800" dirty="0" smtClean="0">
                <a:latin typeface="Arial" panose="020B0604020202020204" pitchFamily="34" charset="0"/>
                <a:cs typeface="Arial" panose="020B0604020202020204" pitchFamily="34" charset="0"/>
              </a:rPr>
              <a:t>Go-Live</a:t>
            </a:r>
          </a:p>
          <a:p>
            <a:pPr algn="ctr"/>
            <a:r>
              <a:rPr lang="en-GB" sz="800" dirty="0" smtClean="0">
                <a:latin typeface="Arial" panose="020B0604020202020204" pitchFamily="34" charset="0"/>
                <a:cs typeface="Arial" panose="020B0604020202020204" pitchFamily="34" charset="0"/>
              </a:rPr>
              <a:t>Digital Wallet</a:t>
            </a:r>
            <a:endParaRPr lang="en-GB" sz="800" dirty="0">
              <a:latin typeface="Arial" panose="020B0604020202020204" pitchFamily="34" charset="0"/>
              <a:cs typeface="Arial" panose="020B0604020202020204" pitchFamily="34" charset="0"/>
            </a:endParaRPr>
          </a:p>
        </p:txBody>
      </p:sp>
      <p:sp>
        <p:nvSpPr>
          <p:cNvPr id="188" name="TextBox 187"/>
          <p:cNvSpPr txBox="1"/>
          <p:nvPr/>
        </p:nvSpPr>
        <p:spPr>
          <a:xfrm>
            <a:off x="7010913" y="6440527"/>
            <a:ext cx="937566" cy="461665"/>
          </a:xfrm>
          <a:prstGeom prst="rect">
            <a:avLst/>
          </a:prstGeom>
          <a:noFill/>
        </p:spPr>
        <p:txBody>
          <a:bodyPr wrap="square" rtlCol="0">
            <a:spAutoFit/>
          </a:bodyPr>
          <a:lstStyle/>
          <a:p>
            <a:pPr algn="ctr"/>
            <a:r>
              <a:rPr lang="en-GB" sz="800" dirty="0" smtClean="0">
                <a:latin typeface="Arial" panose="020B0604020202020204" pitchFamily="34" charset="0"/>
                <a:cs typeface="Arial" panose="020B0604020202020204" pitchFamily="34" charset="0"/>
              </a:rPr>
              <a:t>Go-Live</a:t>
            </a:r>
          </a:p>
          <a:p>
            <a:pPr algn="ctr"/>
            <a:r>
              <a:rPr lang="en-GB" sz="800" dirty="0" smtClean="0">
                <a:latin typeface="Arial" panose="020B0604020202020204" pitchFamily="34" charset="0"/>
                <a:cs typeface="Arial" panose="020B0604020202020204" pitchFamily="34" charset="0"/>
              </a:rPr>
              <a:t>Other Payment Channels</a:t>
            </a:r>
            <a:endParaRPr lang="en-GB" sz="800" dirty="0">
              <a:latin typeface="Arial" panose="020B0604020202020204" pitchFamily="34" charset="0"/>
              <a:cs typeface="Arial" panose="020B0604020202020204" pitchFamily="34" charset="0"/>
            </a:endParaRPr>
          </a:p>
        </p:txBody>
      </p:sp>
      <p:sp>
        <p:nvSpPr>
          <p:cNvPr id="193" name="Isosceles Triangle 192"/>
          <p:cNvSpPr/>
          <p:nvPr/>
        </p:nvSpPr>
        <p:spPr>
          <a:xfrm>
            <a:off x="6698752" y="5259654"/>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94" name="Isosceles Triangle 193"/>
          <p:cNvSpPr/>
          <p:nvPr/>
        </p:nvSpPr>
        <p:spPr>
          <a:xfrm>
            <a:off x="7343094" y="5262373"/>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95" name="Isosceles Triangle 194"/>
          <p:cNvSpPr/>
          <p:nvPr/>
        </p:nvSpPr>
        <p:spPr>
          <a:xfrm>
            <a:off x="7890806" y="5249098"/>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cxnSp>
        <p:nvCxnSpPr>
          <p:cNvPr id="201" name="Elbow Connector 200"/>
          <p:cNvCxnSpPr>
            <a:stCxn id="50" idx="1"/>
            <a:endCxn id="95" idx="1"/>
          </p:cNvCxnSpPr>
          <p:nvPr/>
        </p:nvCxnSpPr>
        <p:spPr>
          <a:xfrm rot="10800000" flipH="1">
            <a:off x="5111936" y="4747454"/>
            <a:ext cx="467996" cy="1286202"/>
          </a:xfrm>
          <a:prstGeom prst="bentConnector3">
            <a:avLst>
              <a:gd name="adj1" fmla="val -85114"/>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3" name="Rechteck 23______"/>
          <p:cNvSpPr/>
          <p:nvPr>
            <p:custDataLst>
              <p:tags r:id="rId15"/>
            </p:custDataLst>
          </p:nvPr>
        </p:nvSpPr>
        <p:spPr>
          <a:xfrm>
            <a:off x="8916430" y="4894184"/>
            <a:ext cx="750509" cy="284482"/>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700" b="1" dirty="0">
                <a:solidFill>
                  <a:srgbClr val="FFFFFF"/>
                </a:solidFill>
                <a:latin typeface="Arial" panose="020B0604020202020204" pitchFamily="34" charset="0"/>
                <a:cs typeface="Arial" panose="020B0604020202020204" pitchFamily="34" charset="0"/>
              </a:rPr>
              <a:t>Decommission  “ABC”</a:t>
            </a:r>
          </a:p>
        </p:txBody>
      </p:sp>
      <p:sp>
        <p:nvSpPr>
          <p:cNvPr id="204" name="Rechteck 36___"/>
          <p:cNvSpPr/>
          <p:nvPr>
            <p:custDataLst>
              <p:tags r:id="rId16"/>
            </p:custDataLst>
          </p:nvPr>
        </p:nvSpPr>
        <p:spPr>
          <a:xfrm>
            <a:off x="5222535" y="4103795"/>
            <a:ext cx="1092636" cy="412365"/>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Pre-Assessment</a:t>
            </a:r>
          </a:p>
        </p:txBody>
      </p:sp>
      <p:sp>
        <p:nvSpPr>
          <p:cNvPr id="205" name="Rechteck 23______"/>
          <p:cNvSpPr/>
          <p:nvPr>
            <p:custDataLst>
              <p:tags r:id="rId17"/>
            </p:custDataLst>
          </p:nvPr>
        </p:nvSpPr>
        <p:spPr>
          <a:xfrm>
            <a:off x="6219717" y="3930142"/>
            <a:ext cx="3208548" cy="285999"/>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Migration factory</a:t>
            </a:r>
          </a:p>
        </p:txBody>
      </p:sp>
      <p:sp>
        <p:nvSpPr>
          <p:cNvPr id="206" name="Rechteck 23______"/>
          <p:cNvSpPr/>
          <p:nvPr>
            <p:custDataLst>
              <p:tags r:id="rId18"/>
            </p:custDataLst>
          </p:nvPr>
        </p:nvSpPr>
        <p:spPr>
          <a:xfrm>
            <a:off x="8476612" y="3607007"/>
            <a:ext cx="2567209" cy="215318"/>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Hyper Care</a:t>
            </a:r>
          </a:p>
        </p:txBody>
      </p:sp>
      <p:sp>
        <p:nvSpPr>
          <p:cNvPr id="207" name="Rechteck 23______"/>
          <p:cNvSpPr/>
          <p:nvPr>
            <p:custDataLst>
              <p:tags r:id="rId19"/>
            </p:custDataLst>
          </p:nvPr>
        </p:nvSpPr>
        <p:spPr>
          <a:xfrm>
            <a:off x="5924285" y="3621592"/>
            <a:ext cx="2586643" cy="264568"/>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Sync with ABC Payment System of Other regions</a:t>
            </a:r>
          </a:p>
        </p:txBody>
      </p:sp>
      <p:sp>
        <p:nvSpPr>
          <p:cNvPr id="208" name="Rechteck 23______"/>
          <p:cNvSpPr/>
          <p:nvPr>
            <p:custDataLst>
              <p:tags r:id="rId20"/>
            </p:custDataLst>
          </p:nvPr>
        </p:nvSpPr>
        <p:spPr>
          <a:xfrm>
            <a:off x="8651044" y="4273589"/>
            <a:ext cx="2498123" cy="228351"/>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Monitor &amp; Hand-over</a:t>
            </a:r>
          </a:p>
        </p:txBody>
      </p:sp>
      <p:sp>
        <p:nvSpPr>
          <p:cNvPr id="209" name="Isosceles Triangle 208"/>
          <p:cNvSpPr/>
          <p:nvPr/>
        </p:nvSpPr>
        <p:spPr>
          <a:xfrm>
            <a:off x="7175389" y="4266076"/>
            <a:ext cx="261498" cy="174984"/>
          </a:xfrm>
          <a:prstGeom prst="triangle">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endParaRPr lang="en-GB" sz="800" b="1">
              <a:solidFill>
                <a:srgbClr val="FFFFFF"/>
              </a:solidFill>
              <a:latin typeface="Bosch Office Sans"/>
              <a:cs typeface="Bosch Office Sans"/>
            </a:endParaRPr>
          </a:p>
        </p:txBody>
      </p:sp>
      <p:sp>
        <p:nvSpPr>
          <p:cNvPr id="210" name="Isosceles Triangle 209"/>
          <p:cNvSpPr/>
          <p:nvPr/>
        </p:nvSpPr>
        <p:spPr>
          <a:xfrm>
            <a:off x="7819731" y="4268795"/>
            <a:ext cx="261498" cy="174984"/>
          </a:xfrm>
          <a:prstGeom prst="triangle">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endParaRPr lang="en-GB" sz="800" b="1">
              <a:solidFill>
                <a:srgbClr val="FFFFFF"/>
              </a:solidFill>
              <a:latin typeface="Bosch Office Sans"/>
              <a:cs typeface="Bosch Office Sans"/>
            </a:endParaRPr>
          </a:p>
        </p:txBody>
      </p:sp>
      <p:sp>
        <p:nvSpPr>
          <p:cNvPr id="211" name="Isosceles Triangle 210"/>
          <p:cNvSpPr/>
          <p:nvPr/>
        </p:nvSpPr>
        <p:spPr>
          <a:xfrm>
            <a:off x="8367443" y="4255520"/>
            <a:ext cx="261498" cy="174984"/>
          </a:xfrm>
          <a:prstGeom prst="triangle">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endParaRPr lang="en-GB" sz="800" b="1">
              <a:solidFill>
                <a:srgbClr val="FFFFFF"/>
              </a:solidFill>
              <a:latin typeface="Bosch Office Sans"/>
              <a:cs typeface="Bosch Office Sans"/>
            </a:endParaRPr>
          </a:p>
        </p:txBody>
      </p:sp>
      <p:sp>
        <p:nvSpPr>
          <p:cNvPr id="212" name="Rechteck 23______"/>
          <p:cNvSpPr/>
          <p:nvPr>
            <p:custDataLst>
              <p:tags r:id="rId21"/>
            </p:custDataLst>
          </p:nvPr>
        </p:nvSpPr>
        <p:spPr>
          <a:xfrm>
            <a:off x="9428265" y="3893294"/>
            <a:ext cx="750509" cy="284482"/>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700" b="1" dirty="0">
                <a:solidFill>
                  <a:srgbClr val="FFFFFF"/>
                </a:solidFill>
                <a:latin typeface="Arial" panose="020B0604020202020204" pitchFamily="34" charset="0"/>
                <a:cs typeface="Arial" panose="020B0604020202020204" pitchFamily="34" charset="0"/>
              </a:rPr>
              <a:t>Decommission  “ABC”</a:t>
            </a:r>
          </a:p>
        </p:txBody>
      </p:sp>
      <p:sp>
        <p:nvSpPr>
          <p:cNvPr id="213" name="Rechteck 36___"/>
          <p:cNvSpPr/>
          <p:nvPr>
            <p:custDataLst>
              <p:tags r:id="rId22"/>
            </p:custDataLst>
          </p:nvPr>
        </p:nvSpPr>
        <p:spPr>
          <a:xfrm>
            <a:off x="5689948" y="3147253"/>
            <a:ext cx="1092636" cy="412365"/>
          </a:xfrm>
          <a:prstGeom prst="chevron">
            <a:avLst/>
          </a:prstGeom>
          <a:solidFill>
            <a:srgbClr val="0E78C5"/>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Bosch Office Sans"/>
                <a:ea typeface="+mn-ea"/>
                <a:cs typeface="Bosch Office Sans"/>
              </a:rPr>
              <a:t>Pre-Assessment</a:t>
            </a:r>
          </a:p>
        </p:txBody>
      </p:sp>
      <p:sp>
        <p:nvSpPr>
          <p:cNvPr id="214" name="Rechteck 23______"/>
          <p:cNvSpPr/>
          <p:nvPr>
            <p:custDataLst>
              <p:tags r:id="rId23"/>
            </p:custDataLst>
          </p:nvPr>
        </p:nvSpPr>
        <p:spPr>
          <a:xfrm>
            <a:off x="6687130" y="2973600"/>
            <a:ext cx="3491644" cy="255802"/>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Migration factory</a:t>
            </a:r>
          </a:p>
        </p:txBody>
      </p:sp>
      <p:sp>
        <p:nvSpPr>
          <p:cNvPr id="215" name="Rechteck 23______"/>
          <p:cNvSpPr/>
          <p:nvPr>
            <p:custDataLst>
              <p:tags r:id="rId24"/>
            </p:custDataLst>
          </p:nvPr>
        </p:nvSpPr>
        <p:spPr>
          <a:xfrm>
            <a:off x="8944025" y="2650465"/>
            <a:ext cx="2552558" cy="18447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Hyper Care</a:t>
            </a:r>
          </a:p>
        </p:txBody>
      </p:sp>
      <p:sp>
        <p:nvSpPr>
          <p:cNvPr id="216" name="Rechteck 23______"/>
          <p:cNvSpPr/>
          <p:nvPr>
            <p:custDataLst>
              <p:tags r:id="rId25"/>
            </p:custDataLst>
          </p:nvPr>
        </p:nvSpPr>
        <p:spPr>
          <a:xfrm>
            <a:off x="6391698" y="2665050"/>
            <a:ext cx="2586643" cy="264568"/>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Sync with </a:t>
            </a:r>
            <a:r>
              <a:rPr lang="en-US" sz="900" b="1" dirty="0" smtClean="0">
                <a:solidFill>
                  <a:srgbClr val="FFFFFF"/>
                </a:solidFill>
                <a:latin typeface="Bosch Office Sans"/>
                <a:cs typeface="Bosch Office Sans"/>
              </a:rPr>
              <a:t>ABC </a:t>
            </a:r>
            <a:r>
              <a:rPr lang="en-US" sz="900" b="1" dirty="0">
                <a:solidFill>
                  <a:srgbClr val="FFFFFF"/>
                </a:solidFill>
                <a:latin typeface="Bosch Office Sans"/>
                <a:cs typeface="Bosch Office Sans"/>
              </a:rPr>
              <a:t>Payment System </a:t>
            </a:r>
            <a:r>
              <a:rPr lang="en-US" sz="900" b="1" dirty="0" smtClean="0">
                <a:solidFill>
                  <a:srgbClr val="FFFFFF"/>
                </a:solidFill>
                <a:latin typeface="Bosch Office Sans"/>
                <a:cs typeface="Bosch Office Sans"/>
              </a:rPr>
              <a:t>of Other regions</a:t>
            </a:r>
            <a:endParaRPr lang="en-US" sz="900" b="1" dirty="0">
              <a:solidFill>
                <a:srgbClr val="FFFFFF"/>
              </a:solidFill>
              <a:latin typeface="Bosch Office Sans"/>
              <a:cs typeface="Bosch Office Sans"/>
            </a:endParaRPr>
          </a:p>
        </p:txBody>
      </p:sp>
      <p:sp>
        <p:nvSpPr>
          <p:cNvPr id="217" name="Rechteck 23______"/>
          <p:cNvSpPr/>
          <p:nvPr>
            <p:custDataLst>
              <p:tags r:id="rId26"/>
            </p:custDataLst>
          </p:nvPr>
        </p:nvSpPr>
        <p:spPr>
          <a:xfrm>
            <a:off x="9118457" y="3364637"/>
            <a:ext cx="2544119" cy="221568"/>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Monitor &amp; Hand-over</a:t>
            </a:r>
          </a:p>
        </p:txBody>
      </p:sp>
      <p:sp>
        <p:nvSpPr>
          <p:cNvPr id="218" name="Isosceles Triangle 217"/>
          <p:cNvSpPr/>
          <p:nvPr/>
        </p:nvSpPr>
        <p:spPr>
          <a:xfrm>
            <a:off x="7642802" y="3309534"/>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219" name="Isosceles Triangle 218"/>
          <p:cNvSpPr/>
          <p:nvPr/>
        </p:nvSpPr>
        <p:spPr>
          <a:xfrm>
            <a:off x="8287144" y="3312253"/>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220" name="Isosceles Triangle 219"/>
          <p:cNvSpPr/>
          <p:nvPr/>
        </p:nvSpPr>
        <p:spPr>
          <a:xfrm>
            <a:off x="8834856" y="3298978"/>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221" name="Rechteck 23______"/>
          <p:cNvSpPr/>
          <p:nvPr>
            <p:custDataLst>
              <p:tags r:id="rId27"/>
            </p:custDataLst>
          </p:nvPr>
        </p:nvSpPr>
        <p:spPr>
          <a:xfrm>
            <a:off x="10202968" y="2953692"/>
            <a:ext cx="750509" cy="284482"/>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700" b="1" dirty="0">
                <a:solidFill>
                  <a:srgbClr val="FFFFFF"/>
                </a:solidFill>
                <a:latin typeface="Arial" panose="020B0604020202020204" pitchFamily="34" charset="0"/>
                <a:cs typeface="Arial" panose="020B0604020202020204" pitchFamily="34" charset="0"/>
              </a:rPr>
              <a:t>Decommission  “ABC”</a:t>
            </a:r>
          </a:p>
        </p:txBody>
      </p:sp>
      <p:sp>
        <p:nvSpPr>
          <p:cNvPr id="227" name="Rechteck 23______"/>
          <p:cNvSpPr/>
          <p:nvPr>
            <p:custDataLst>
              <p:tags r:id="rId28"/>
            </p:custDataLst>
          </p:nvPr>
        </p:nvSpPr>
        <p:spPr>
          <a:xfrm>
            <a:off x="8609413" y="5897806"/>
            <a:ext cx="1057526" cy="490001"/>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700" b="1" dirty="0" smtClean="0">
                <a:solidFill>
                  <a:srgbClr val="FFFFFF"/>
                </a:solidFill>
                <a:latin typeface="Arial" panose="020B0604020202020204" pitchFamily="34" charset="0"/>
                <a:cs typeface="Arial" panose="020B0604020202020204" pitchFamily="34" charset="0"/>
              </a:rPr>
              <a:t>Integrate Fraud management</a:t>
            </a:r>
            <a:endParaRPr kumimoji="0" lang="en-US" sz="700" b="1" i="0" u="none" strike="noStrike" kern="1200" cap="none" spc="0" normalizeH="0" baseline="0" noProof="0" dirty="0" smtClean="0">
              <a:ln>
                <a:noFill/>
              </a:ln>
              <a:solidFill>
                <a:srgbClr val="FFFFFF"/>
              </a:solidFill>
              <a:effectLst/>
              <a:uLnTx/>
              <a:uFillTx/>
              <a:latin typeface="Arial" panose="020B0604020202020204" pitchFamily="34" charset="0"/>
              <a:cs typeface="Arial" panose="020B0604020202020204" pitchFamily="34" charset="0"/>
            </a:endParaRPr>
          </a:p>
        </p:txBody>
      </p:sp>
      <p:sp>
        <p:nvSpPr>
          <p:cNvPr id="228" name="Rechteck 23______"/>
          <p:cNvSpPr/>
          <p:nvPr>
            <p:custDataLst>
              <p:tags r:id="rId29"/>
            </p:custDataLst>
          </p:nvPr>
        </p:nvSpPr>
        <p:spPr>
          <a:xfrm>
            <a:off x="10027389" y="3843126"/>
            <a:ext cx="1121779" cy="402362"/>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Fraud management &amp; Reporting</a:t>
            </a:r>
          </a:p>
        </p:txBody>
      </p:sp>
      <p:sp>
        <p:nvSpPr>
          <p:cNvPr id="230" name="Rechteck 23______"/>
          <p:cNvSpPr/>
          <p:nvPr>
            <p:custDataLst>
              <p:tags r:id="rId30"/>
            </p:custDataLst>
          </p:nvPr>
        </p:nvSpPr>
        <p:spPr>
          <a:xfrm>
            <a:off x="9583294" y="4859121"/>
            <a:ext cx="1121779" cy="402362"/>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Fraud management &amp; Reporting</a:t>
            </a:r>
          </a:p>
        </p:txBody>
      </p:sp>
      <p:sp>
        <p:nvSpPr>
          <p:cNvPr id="231" name="Rechteck 23______"/>
          <p:cNvSpPr/>
          <p:nvPr>
            <p:custDataLst>
              <p:tags r:id="rId31"/>
            </p:custDataLst>
          </p:nvPr>
        </p:nvSpPr>
        <p:spPr>
          <a:xfrm>
            <a:off x="10740985" y="2855737"/>
            <a:ext cx="921592" cy="475566"/>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700" b="1" dirty="0">
                <a:solidFill>
                  <a:srgbClr val="FFFFFF"/>
                </a:solidFill>
                <a:latin typeface="Bosch Office Sans"/>
                <a:cs typeface="Bosch Office Sans"/>
              </a:rPr>
              <a:t>Fraud management &amp; Reporting</a:t>
            </a:r>
          </a:p>
        </p:txBody>
      </p:sp>
      <p:cxnSp>
        <p:nvCxnSpPr>
          <p:cNvPr id="240" name="Elbow Connector 239"/>
          <p:cNvCxnSpPr>
            <a:stCxn id="88" idx="3"/>
          </p:cNvCxnSpPr>
          <p:nvPr/>
        </p:nvCxnSpPr>
        <p:spPr>
          <a:xfrm flipH="1" flipV="1">
            <a:off x="9149363" y="5655076"/>
            <a:ext cx="517576" cy="958165"/>
          </a:xfrm>
          <a:prstGeom prst="bentConnector4">
            <a:avLst>
              <a:gd name="adj1" fmla="val -44167"/>
              <a:gd name="adj2" fmla="val 8514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3" name="Elbow Connector 242"/>
          <p:cNvCxnSpPr>
            <a:stCxn id="97" idx="3"/>
          </p:cNvCxnSpPr>
          <p:nvPr/>
        </p:nvCxnSpPr>
        <p:spPr>
          <a:xfrm flipH="1" flipV="1">
            <a:off x="10178774" y="4658746"/>
            <a:ext cx="475148" cy="749075"/>
          </a:xfrm>
          <a:prstGeom prst="bentConnector4">
            <a:avLst>
              <a:gd name="adj1" fmla="val -48111"/>
              <a:gd name="adj2" fmla="val 823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Elbow Connector 245"/>
          <p:cNvCxnSpPr>
            <a:endCxn id="206" idx="3"/>
          </p:cNvCxnSpPr>
          <p:nvPr/>
        </p:nvCxnSpPr>
        <p:spPr>
          <a:xfrm rot="16200000" flipV="1">
            <a:off x="10738575" y="4019912"/>
            <a:ext cx="715838" cy="1053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Elbow Connector 247"/>
          <p:cNvCxnSpPr/>
          <p:nvPr/>
        </p:nvCxnSpPr>
        <p:spPr>
          <a:xfrm rot="16200000" flipV="1">
            <a:off x="11229787" y="2931847"/>
            <a:ext cx="699587" cy="165993"/>
          </a:xfrm>
          <a:prstGeom prst="bentConnector3">
            <a:avLst>
              <a:gd name="adj1" fmla="val 69035"/>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Project Schedule Plan</a:t>
            </a:r>
            <a:endParaRPr lang="en-GB" sz="29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337881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81935" y="3840480"/>
            <a:ext cx="5941576" cy="3017520"/>
          </a:xfrm>
          <a:prstGeom prst="rect">
            <a:avLst/>
          </a:prstGeom>
        </p:spPr>
      </p:pic>
      <p:sp>
        <p:nvSpPr>
          <p:cNvPr id="8" name="TextBox 7">
            <a:extLst>
              <a:ext uri="{FF2B5EF4-FFF2-40B4-BE49-F238E27FC236}">
                <a16:creationId xmlns:a16="http://schemas.microsoft.com/office/drawing/2014/main" id="{6C57ABB5-1988-4309-88CD-BB7FAEE1426C}"/>
              </a:ext>
            </a:extLst>
          </p:cNvPr>
          <p:cNvSpPr txBox="1"/>
          <p:nvPr/>
        </p:nvSpPr>
        <p:spPr>
          <a:xfrm>
            <a:off x="1230532" y="5307776"/>
            <a:ext cx="3137698" cy="338554"/>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Is the </a:t>
            </a:r>
            <a:r>
              <a:rPr lang="en-GB" sz="1600" b="1" dirty="0" smtClean="0">
                <a:solidFill>
                  <a:srgbClr val="0070C0"/>
                </a:solidFill>
                <a:latin typeface="Arial" panose="020B0604020202020204" pitchFamily="34" charset="0"/>
                <a:cs typeface="Arial" panose="020B0604020202020204" pitchFamily="34" charset="0"/>
              </a:rPr>
              <a:t>System ready</a:t>
            </a:r>
            <a:r>
              <a:rPr lang="en-GB" sz="1600" b="1" dirty="0">
                <a:solidFill>
                  <a:srgbClr val="0070C0"/>
                </a:solidFill>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57A22D79-71D1-4151-A253-1A4F924B689E}"/>
              </a:ext>
            </a:extLst>
          </p:cNvPr>
          <p:cNvSpPr txBox="1"/>
          <p:nvPr/>
        </p:nvSpPr>
        <p:spPr>
          <a:xfrm>
            <a:off x="2060275" y="5725780"/>
            <a:ext cx="2396833" cy="769441"/>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Health of </a:t>
            </a:r>
            <a:r>
              <a:rPr lang="en-GB" sz="1100" dirty="0" smtClean="0">
                <a:latin typeface="Arial" panose="020B0604020202020204" pitchFamily="34" charset="0"/>
                <a:cs typeface="Arial" panose="020B0604020202020204" pitchFamily="34" charset="0"/>
              </a:rPr>
              <a:t>project.</a:t>
            </a:r>
            <a:endParaRPr lang="en-GB" sz="1100" dirty="0">
              <a:latin typeface="Arial" panose="020B0604020202020204" pitchFamily="34" charset="0"/>
              <a:cs typeface="Arial" panose="020B0604020202020204" pitchFamily="34" charset="0"/>
            </a:endParaRPr>
          </a:p>
          <a:p>
            <a:pPr marL="285750" indent="-285750">
              <a:buFontTx/>
              <a:buChar char="-"/>
            </a:pPr>
            <a:r>
              <a:rPr lang="en-GB" sz="1100" dirty="0">
                <a:latin typeface="Arial" panose="020B0604020202020204" pitchFamily="34" charset="0"/>
                <a:cs typeface="Arial" panose="020B0604020202020204" pitchFamily="34" charset="0"/>
              </a:rPr>
              <a:t>Entry Exit criteria’s met</a:t>
            </a:r>
          </a:p>
          <a:p>
            <a:pPr marL="285750" indent="-285750">
              <a:buFontTx/>
              <a:buChar char="-"/>
            </a:pPr>
            <a:r>
              <a:rPr lang="en-GB" sz="1100" dirty="0">
                <a:latin typeface="Arial" panose="020B0604020202020204" pitchFamily="34" charset="0"/>
                <a:cs typeface="Arial" panose="020B0604020202020204" pitchFamily="34" charset="0"/>
              </a:rPr>
              <a:t>Test &amp; Defect Reports</a:t>
            </a:r>
          </a:p>
          <a:p>
            <a:pPr marL="285750" indent="-285750">
              <a:buFontTx/>
              <a:buChar char="-"/>
            </a:pPr>
            <a:r>
              <a:rPr lang="en-GB" sz="1100" dirty="0">
                <a:latin typeface="Arial" panose="020B0604020202020204" pitchFamily="34" charset="0"/>
                <a:cs typeface="Arial" panose="020B0604020202020204" pitchFamily="34" charset="0"/>
              </a:rPr>
              <a:t>Sign off parameters</a:t>
            </a:r>
          </a:p>
        </p:txBody>
      </p:sp>
      <p:grpSp>
        <p:nvGrpSpPr>
          <p:cNvPr id="13" name="Group 12">
            <a:extLst>
              <a:ext uri="{FF2B5EF4-FFF2-40B4-BE49-F238E27FC236}">
                <a16:creationId xmlns:a16="http://schemas.microsoft.com/office/drawing/2014/main" id="{0052376E-BA26-44FB-83BC-D11361E74A2B}"/>
              </a:ext>
            </a:extLst>
          </p:cNvPr>
          <p:cNvGrpSpPr/>
          <p:nvPr/>
        </p:nvGrpSpPr>
        <p:grpSpPr>
          <a:xfrm>
            <a:off x="1646466" y="3639923"/>
            <a:ext cx="3046694" cy="961844"/>
            <a:chOff x="326852" y="2725242"/>
            <a:chExt cx="3739723" cy="961844"/>
          </a:xfrm>
        </p:grpSpPr>
        <p:sp>
          <p:nvSpPr>
            <p:cNvPr id="14" name="TextBox 13">
              <a:extLst>
                <a:ext uri="{FF2B5EF4-FFF2-40B4-BE49-F238E27FC236}">
                  <a16:creationId xmlns:a16="http://schemas.microsoft.com/office/drawing/2014/main" id="{37DAF17A-5EDC-4DEE-8D97-2199CC854DB1}"/>
                </a:ext>
              </a:extLst>
            </p:cNvPr>
            <p:cNvSpPr txBox="1"/>
            <p:nvPr/>
          </p:nvSpPr>
          <p:spPr>
            <a:xfrm>
              <a:off x="326852" y="2725242"/>
              <a:ext cx="3739723" cy="338554"/>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Is the </a:t>
              </a:r>
              <a:r>
                <a:rPr lang="en-GB" sz="1600" b="1" dirty="0" smtClean="0">
                  <a:solidFill>
                    <a:srgbClr val="0070C0"/>
                  </a:solidFill>
                  <a:latin typeface="Arial" panose="020B0604020202020204" pitchFamily="34" charset="0"/>
                  <a:cs typeface="Arial" panose="020B0604020202020204" pitchFamily="34" charset="0"/>
                </a:rPr>
                <a:t>infrastructure ready</a:t>
              </a:r>
              <a:r>
                <a:rPr lang="en-GB" sz="1600" b="1" dirty="0">
                  <a:solidFill>
                    <a:srgbClr val="0070C0"/>
                  </a:solidFill>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08447AE8-FFD7-40C6-9D3E-21C5F130DA5D}"/>
                </a:ext>
              </a:extLst>
            </p:cNvPr>
            <p:cNvSpPr txBox="1"/>
            <p:nvPr/>
          </p:nvSpPr>
          <p:spPr>
            <a:xfrm>
              <a:off x="733675" y="3086922"/>
              <a:ext cx="2926079" cy="600164"/>
            </a:xfrm>
            <a:prstGeom prst="rect">
              <a:avLst/>
            </a:prstGeom>
            <a:noFill/>
          </p:spPr>
          <p:txBody>
            <a:bodyPr wrap="square" lIns="0" rIns="0" rtlCol="0" anchor="t">
              <a:spAutoFit/>
            </a:bodyPr>
            <a:lstStyle/>
            <a:p>
              <a:r>
                <a:rPr lang="en-GB" sz="1100" dirty="0" smtClean="0">
                  <a:latin typeface="Arial" panose="020B0604020202020204" pitchFamily="34" charset="0"/>
                  <a:cs typeface="Arial" panose="020B0604020202020204" pitchFamily="34" charset="0"/>
                </a:rPr>
                <a:t>Cyber Source &amp; Infinity Corp’s</a:t>
              </a:r>
            </a:p>
            <a:p>
              <a:pPr marL="285750" indent="-285750">
                <a:buFontTx/>
                <a:buChar char="-"/>
              </a:pPr>
              <a:r>
                <a:rPr lang="en-GB" sz="1100" dirty="0">
                  <a:latin typeface="Arial" panose="020B0604020202020204" pitchFamily="34" charset="0"/>
                  <a:cs typeface="Arial" panose="020B0604020202020204" pitchFamily="34" charset="0"/>
                </a:rPr>
                <a:t>Network, processing speed </a:t>
              </a:r>
            </a:p>
            <a:p>
              <a:pPr marL="285750" indent="-285750">
                <a:buFontTx/>
                <a:buChar char="-"/>
              </a:pPr>
              <a:r>
                <a:rPr lang="en-GB" sz="1100" dirty="0" smtClean="0">
                  <a:latin typeface="Arial" panose="020B0604020202020204" pitchFamily="34" charset="0"/>
                  <a:cs typeface="Arial" panose="020B0604020202020204" pitchFamily="34" charset="0"/>
                </a:rPr>
                <a:t>Storage capacity</a:t>
              </a:r>
              <a:endParaRPr lang="en-GB" sz="11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0BB82C5B-C3F9-4519-B6A5-6F9F42A1421D}"/>
              </a:ext>
            </a:extLst>
          </p:cNvPr>
          <p:cNvGrpSpPr/>
          <p:nvPr/>
        </p:nvGrpSpPr>
        <p:grpSpPr>
          <a:xfrm>
            <a:off x="3532831" y="2260732"/>
            <a:ext cx="2792321" cy="1205771"/>
            <a:chOff x="332935" y="2504656"/>
            <a:chExt cx="3645709" cy="1205771"/>
          </a:xfrm>
        </p:grpSpPr>
        <p:sp>
          <p:nvSpPr>
            <p:cNvPr id="17" name="TextBox 16">
              <a:extLst>
                <a:ext uri="{FF2B5EF4-FFF2-40B4-BE49-F238E27FC236}">
                  <a16:creationId xmlns:a16="http://schemas.microsoft.com/office/drawing/2014/main" id="{6677F305-6B6F-4144-ACE7-73A4EE38B8A9}"/>
                </a:ext>
              </a:extLst>
            </p:cNvPr>
            <p:cNvSpPr txBox="1"/>
            <p:nvPr/>
          </p:nvSpPr>
          <p:spPr>
            <a:xfrm>
              <a:off x="332935" y="2504656"/>
              <a:ext cx="3645709" cy="584775"/>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Interfaces </a:t>
              </a:r>
              <a:r>
                <a:rPr lang="en-GB" sz="1600" b="1" dirty="0" smtClean="0">
                  <a:solidFill>
                    <a:srgbClr val="0070C0"/>
                  </a:solidFill>
                  <a:latin typeface="Arial" panose="020B0604020202020204" pitchFamily="34" charset="0"/>
                  <a:cs typeface="Arial" panose="020B0604020202020204" pitchFamily="34" charset="0"/>
                </a:rPr>
                <a:t>ready?</a:t>
              </a:r>
            </a:p>
            <a:p>
              <a:pPr algn="ctr"/>
              <a:r>
                <a:rPr lang="en-GB" sz="1600" b="1" dirty="0" smtClean="0">
                  <a:solidFill>
                    <a:srgbClr val="0070C0"/>
                  </a:solidFill>
                  <a:latin typeface="Arial" panose="020B0604020202020204" pitchFamily="34" charset="0"/>
                  <a:cs typeface="Arial" panose="020B0604020202020204" pitchFamily="34" charset="0"/>
                </a:rPr>
                <a:t>(</a:t>
              </a:r>
              <a:r>
                <a:rPr lang="en-GB" sz="1600" b="1" dirty="0" err="1" smtClean="0">
                  <a:solidFill>
                    <a:srgbClr val="0070C0"/>
                  </a:solidFill>
                  <a:latin typeface="Arial" panose="020B0604020202020204" pitchFamily="34" charset="0"/>
                  <a:cs typeface="Arial" panose="020B0604020202020204" pitchFamily="34" charset="0"/>
                </a:rPr>
                <a:t>e.g</a:t>
              </a:r>
              <a:r>
                <a:rPr lang="en-GB" sz="1600" b="1" dirty="0" smtClean="0">
                  <a:solidFill>
                    <a:srgbClr val="0070C0"/>
                  </a:solidFill>
                  <a:latin typeface="Arial" panose="020B0604020202020204" pitchFamily="34" charset="0"/>
                  <a:cs typeface="Arial" panose="020B0604020202020204" pitchFamily="34" charset="0"/>
                </a:rPr>
                <a:t> digital </a:t>
              </a:r>
              <a:r>
                <a:rPr lang="en-GB" sz="1600" b="1" dirty="0">
                  <a:solidFill>
                    <a:srgbClr val="0070C0"/>
                  </a:solidFill>
                  <a:latin typeface="Arial" panose="020B0604020202020204" pitchFamily="34" charset="0"/>
                  <a:cs typeface="Arial" panose="020B0604020202020204" pitchFamily="34" charset="0"/>
                </a:rPr>
                <a:t>wallets</a:t>
              </a:r>
              <a:r>
                <a:rPr lang="en-GB" sz="1600" b="1" dirty="0" smtClean="0">
                  <a:solidFill>
                    <a:srgbClr val="0070C0"/>
                  </a:solidFill>
                  <a:latin typeface="Arial" panose="020B0604020202020204" pitchFamily="34" charset="0"/>
                  <a:cs typeface="Arial" panose="020B0604020202020204" pitchFamily="34" charset="0"/>
                </a:rPr>
                <a:t>)</a:t>
              </a:r>
              <a:endParaRPr lang="en-GB" sz="1600" b="1" dirty="0">
                <a:solidFill>
                  <a:srgbClr val="0070C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CCB6BA67-308D-4023-BAD1-51B88EAAA4FB}"/>
                </a:ext>
              </a:extLst>
            </p:cNvPr>
            <p:cNvSpPr txBox="1"/>
            <p:nvPr/>
          </p:nvSpPr>
          <p:spPr>
            <a:xfrm>
              <a:off x="1048546" y="3110263"/>
              <a:ext cx="2926080" cy="600164"/>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Are the timings for cutover schedule reasonable.</a:t>
              </a:r>
            </a:p>
            <a:p>
              <a:pPr marL="285750" indent="-285750">
                <a:buFontTx/>
                <a:buChar char="-"/>
              </a:pPr>
              <a:r>
                <a:rPr lang="en-GB" sz="1100" dirty="0">
                  <a:latin typeface="Arial" panose="020B0604020202020204" pitchFamily="34" charset="0"/>
                  <a:cs typeface="Arial" panose="020B0604020202020204" pitchFamily="34" charset="0"/>
                </a:rPr>
                <a:t>Do </a:t>
              </a:r>
              <a:r>
                <a:rPr lang="en-GB" sz="1100" dirty="0" smtClean="0">
                  <a:latin typeface="Arial" panose="020B0604020202020204" pitchFamily="34" charset="0"/>
                  <a:cs typeface="Arial" panose="020B0604020202020204" pitchFamily="34" charset="0"/>
                </a:rPr>
                <a:t>interfaces </a:t>
              </a:r>
              <a:r>
                <a:rPr lang="en-GB" sz="1100" dirty="0">
                  <a:latin typeface="Arial" panose="020B0604020202020204" pitchFamily="34" charset="0"/>
                  <a:cs typeface="Arial" panose="020B0604020202020204" pitchFamily="34" charset="0"/>
                </a:rPr>
                <a:t>need dry runs.</a:t>
              </a:r>
            </a:p>
          </p:txBody>
        </p:sp>
      </p:grpSp>
      <p:grpSp>
        <p:nvGrpSpPr>
          <p:cNvPr id="12" name="Group 11">
            <a:extLst>
              <a:ext uri="{FF2B5EF4-FFF2-40B4-BE49-F238E27FC236}">
                <a16:creationId xmlns:a16="http://schemas.microsoft.com/office/drawing/2014/main" id="{E2D929D2-38A4-4D49-AC51-DD31634C3462}"/>
              </a:ext>
            </a:extLst>
          </p:cNvPr>
          <p:cNvGrpSpPr/>
          <p:nvPr/>
        </p:nvGrpSpPr>
        <p:grpSpPr>
          <a:xfrm>
            <a:off x="6775334" y="2172616"/>
            <a:ext cx="3025194" cy="1274764"/>
            <a:chOff x="332936" y="2750877"/>
            <a:chExt cx="2926080" cy="1274764"/>
          </a:xfrm>
        </p:grpSpPr>
        <p:sp>
          <p:nvSpPr>
            <p:cNvPr id="19" name="TextBox 18">
              <a:extLst>
                <a:ext uri="{FF2B5EF4-FFF2-40B4-BE49-F238E27FC236}">
                  <a16:creationId xmlns:a16="http://schemas.microsoft.com/office/drawing/2014/main" id="{DD13462E-0899-44EB-9C98-AE8E7EEED109}"/>
                </a:ext>
              </a:extLst>
            </p:cNvPr>
            <p:cNvSpPr txBox="1"/>
            <p:nvPr/>
          </p:nvSpPr>
          <p:spPr>
            <a:xfrm>
              <a:off x="332936" y="2750877"/>
              <a:ext cx="2926080" cy="338554"/>
            </a:xfrm>
            <a:prstGeom prst="rect">
              <a:avLst/>
            </a:prstGeom>
            <a:noFill/>
          </p:spPr>
          <p:txBody>
            <a:bodyPr wrap="square" lIns="0" rIns="0" rtlCol="0" anchor="b">
              <a:spAutoFit/>
            </a:bodyPr>
            <a:lstStyle/>
            <a:p>
              <a:r>
                <a:rPr lang="en-GB" sz="1600" b="1" dirty="0">
                  <a:solidFill>
                    <a:srgbClr val="0070C0"/>
                  </a:solidFill>
                  <a:latin typeface="Arial" panose="020B0604020202020204" pitchFamily="34" charset="0"/>
                  <a:cs typeface="Arial" panose="020B0604020202020204" pitchFamily="34" charset="0"/>
                </a:rPr>
                <a:t>Are the users ready?</a:t>
              </a:r>
            </a:p>
          </p:txBody>
        </p:sp>
        <p:sp>
          <p:nvSpPr>
            <p:cNvPr id="20" name="TextBox 19">
              <a:extLst>
                <a:ext uri="{FF2B5EF4-FFF2-40B4-BE49-F238E27FC236}">
                  <a16:creationId xmlns:a16="http://schemas.microsoft.com/office/drawing/2014/main" id="{4D3906C6-D9C8-4E82-A377-0471C71B2785}"/>
                </a:ext>
              </a:extLst>
            </p:cNvPr>
            <p:cNvSpPr txBox="1"/>
            <p:nvPr/>
          </p:nvSpPr>
          <p:spPr>
            <a:xfrm>
              <a:off x="332936" y="3086922"/>
              <a:ext cx="2926080" cy="938719"/>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Changes analysed &amp; Communicated</a:t>
              </a:r>
              <a:r>
                <a:rPr lang="en-GB" sz="1100" dirty="0" smtClean="0">
                  <a:latin typeface="Arial" panose="020B0604020202020204" pitchFamily="34" charset="0"/>
                  <a:cs typeface="Arial" panose="020B0604020202020204" pitchFamily="34" charset="0"/>
                </a:rPr>
                <a:t>.</a:t>
              </a:r>
            </a:p>
            <a:p>
              <a:pPr marL="285750" indent="-285750">
                <a:buFontTx/>
                <a:buChar char="-"/>
              </a:pPr>
              <a:r>
                <a:rPr lang="en-GB" sz="1100" dirty="0">
                  <a:latin typeface="Arial" panose="020B0604020202020204" pitchFamily="34" charset="0"/>
                  <a:cs typeface="Arial" panose="020B0604020202020204" pitchFamily="34" charset="0"/>
                </a:rPr>
                <a:t>Change Management employed</a:t>
              </a:r>
              <a:r>
                <a:rPr lang="en-GB" sz="1100" dirty="0" smtClean="0">
                  <a:latin typeface="Arial" panose="020B0604020202020204" pitchFamily="34" charset="0"/>
                  <a:cs typeface="Arial" panose="020B0604020202020204" pitchFamily="34" charset="0"/>
                </a:rPr>
                <a:t>.</a:t>
              </a:r>
            </a:p>
            <a:p>
              <a:pPr marL="285750" indent="-285750">
                <a:buFontTx/>
                <a:buChar char="-"/>
              </a:pPr>
              <a:r>
                <a:rPr lang="en-GB" sz="1100" dirty="0">
                  <a:latin typeface="Arial" panose="020B0604020202020204" pitchFamily="34" charset="0"/>
                  <a:cs typeface="Arial" panose="020B0604020202020204" pitchFamily="34" charset="0"/>
                </a:rPr>
                <a:t>Regular Reporting on SLAs &amp; Risks</a:t>
              </a:r>
            </a:p>
            <a:p>
              <a:pPr marL="285750" indent="-285750">
                <a:buFontTx/>
                <a:buChar char="-"/>
              </a:pPr>
              <a:r>
                <a:rPr lang="en-GB" sz="1100" dirty="0" smtClean="0">
                  <a:latin typeface="Arial" panose="020B0604020202020204" pitchFamily="34" charset="0"/>
                  <a:cs typeface="Arial" panose="020B0604020202020204" pitchFamily="34" charset="0"/>
                </a:rPr>
                <a:t>Sufficiently </a:t>
              </a:r>
              <a:r>
                <a:rPr lang="en-GB" sz="1100" dirty="0">
                  <a:latin typeface="Arial" panose="020B0604020202020204" pitchFamily="34" charset="0"/>
                  <a:cs typeface="Arial" panose="020B0604020202020204" pitchFamily="34" charset="0"/>
                </a:rPr>
                <a:t>trained </a:t>
              </a:r>
              <a:r>
                <a:rPr lang="en-GB" sz="1100" dirty="0" smtClean="0">
                  <a:latin typeface="Arial" panose="020B0604020202020204" pitchFamily="34" charset="0"/>
                  <a:cs typeface="Arial" panose="020B0604020202020204" pitchFamily="34" charset="0"/>
                </a:rPr>
                <a:t>Users on </a:t>
              </a:r>
              <a:r>
                <a:rPr lang="en-GB" sz="1100" dirty="0">
                  <a:latin typeface="Arial" panose="020B0604020202020204" pitchFamily="34" charset="0"/>
                  <a:cs typeface="Arial" panose="020B0604020202020204" pitchFamily="34" charset="0"/>
                </a:rPr>
                <a:t>new </a:t>
              </a:r>
              <a:r>
                <a:rPr lang="en-GB" sz="1100" dirty="0" smtClean="0">
                  <a:latin typeface="Arial" panose="020B0604020202020204" pitchFamily="34" charset="0"/>
                  <a:cs typeface="Arial" panose="020B0604020202020204" pitchFamily="34" charset="0"/>
                </a:rPr>
                <a:t>system.</a:t>
              </a:r>
              <a:endParaRPr lang="en-GB" sz="1100" dirty="0">
                <a:latin typeface="Arial" panose="020B0604020202020204" pitchFamily="34" charset="0"/>
                <a:cs typeface="Arial" panose="020B0604020202020204" pitchFamily="34" charset="0"/>
              </a:endParaRPr>
            </a:p>
            <a:p>
              <a:pPr marL="285750" indent="-285750">
                <a:buFontTx/>
                <a:buChar char="-"/>
              </a:pPr>
              <a:endParaRPr lang="en-GB" sz="1100" dirty="0">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EEB9A65C-7494-49DD-80EF-976336256CFC}"/>
              </a:ext>
            </a:extLst>
          </p:cNvPr>
          <p:cNvGrpSpPr/>
          <p:nvPr/>
        </p:nvGrpSpPr>
        <p:grpSpPr>
          <a:xfrm>
            <a:off x="8679205" y="3518613"/>
            <a:ext cx="2960103" cy="1182430"/>
            <a:chOff x="8214621" y="1343615"/>
            <a:chExt cx="3633436" cy="1182430"/>
          </a:xfrm>
        </p:grpSpPr>
        <p:sp>
          <p:nvSpPr>
            <p:cNvPr id="22" name="TextBox 21">
              <a:extLst>
                <a:ext uri="{FF2B5EF4-FFF2-40B4-BE49-F238E27FC236}">
                  <a16:creationId xmlns:a16="http://schemas.microsoft.com/office/drawing/2014/main" id="{5771AC8F-D8E5-42C7-8D78-16F7C274B8AB}"/>
                </a:ext>
              </a:extLst>
            </p:cNvPr>
            <p:cNvSpPr txBox="1"/>
            <p:nvPr/>
          </p:nvSpPr>
          <p:spPr>
            <a:xfrm>
              <a:off x="8214621" y="1343615"/>
              <a:ext cx="3633436" cy="584775"/>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Is the plan to handle early warnings ready?</a:t>
              </a:r>
            </a:p>
          </p:txBody>
        </p:sp>
        <p:sp>
          <p:nvSpPr>
            <p:cNvPr id="23" name="TextBox 22">
              <a:extLst>
                <a:ext uri="{FF2B5EF4-FFF2-40B4-BE49-F238E27FC236}">
                  <a16:creationId xmlns:a16="http://schemas.microsoft.com/office/drawing/2014/main" id="{9CC58701-9D53-48F4-87A5-374F03358DC2}"/>
                </a:ext>
              </a:extLst>
            </p:cNvPr>
            <p:cNvSpPr txBox="1"/>
            <p:nvPr/>
          </p:nvSpPr>
          <p:spPr>
            <a:xfrm>
              <a:off x="8921977" y="1925881"/>
              <a:ext cx="2926080" cy="600164"/>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Continuous monitoring</a:t>
              </a:r>
            </a:p>
            <a:p>
              <a:pPr marL="285750" indent="-285750">
                <a:buFontTx/>
                <a:buChar char="-"/>
              </a:pPr>
              <a:r>
                <a:rPr lang="en-GB" sz="1100" dirty="0">
                  <a:latin typeface="Arial" panose="020B0604020202020204" pitchFamily="34" charset="0"/>
                  <a:cs typeface="Arial" panose="020B0604020202020204" pitchFamily="34" charset="0"/>
                </a:rPr>
                <a:t>Mitigation &amp; Contingency Plans</a:t>
              </a:r>
            </a:p>
            <a:p>
              <a:pPr marL="285750" indent="-285750">
                <a:buFontTx/>
                <a:buChar char="-"/>
              </a:pPr>
              <a:endParaRPr lang="en-GB" sz="1100" dirty="0">
                <a:latin typeface="Arial" panose="020B0604020202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2BA291D6-7616-45EE-A0B0-04A6D4807380}"/>
              </a:ext>
            </a:extLst>
          </p:cNvPr>
          <p:cNvGrpSpPr/>
          <p:nvPr/>
        </p:nvGrpSpPr>
        <p:grpSpPr>
          <a:xfrm>
            <a:off x="9617648" y="4889589"/>
            <a:ext cx="2427523" cy="1622842"/>
            <a:chOff x="7868801" y="1575604"/>
            <a:chExt cx="4107380" cy="1622842"/>
          </a:xfrm>
        </p:grpSpPr>
        <p:sp>
          <p:nvSpPr>
            <p:cNvPr id="25" name="TextBox 24">
              <a:extLst>
                <a:ext uri="{FF2B5EF4-FFF2-40B4-BE49-F238E27FC236}">
                  <a16:creationId xmlns:a16="http://schemas.microsoft.com/office/drawing/2014/main" id="{A266DA51-BE46-499B-AA9B-25E5B41969CD}"/>
                </a:ext>
              </a:extLst>
            </p:cNvPr>
            <p:cNvSpPr txBox="1"/>
            <p:nvPr/>
          </p:nvSpPr>
          <p:spPr>
            <a:xfrm>
              <a:off x="7868801" y="1575604"/>
              <a:ext cx="4107380" cy="338554"/>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Is there fall back plan?</a:t>
              </a:r>
            </a:p>
          </p:txBody>
        </p:sp>
        <p:sp>
          <p:nvSpPr>
            <p:cNvPr id="26" name="TextBox 25">
              <a:extLst>
                <a:ext uri="{FF2B5EF4-FFF2-40B4-BE49-F238E27FC236}">
                  <a16:creationId xmlns:a16="http://schemas.microsoft.com/office/drawing/2014/main" id="{87ABDC2F-29D9-4E74-BDD6-36084AD062E5}"/>
                </a:ext>
              </a:extLst>
            </p:cNvPr>
            <p:cNvSpPr txBox="1"/>
            <p:nvPr/>
          </p:nvSpPr>
          <p:spPr>
            <a:xfrm>
              <a:off x="8555523" y="2090450"/>
              <a:ext cx="2926080" cy="1107996"/>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Workaround processes.</a:t>
              </a:r>
            </a:p>
            <a:p>
              <a:pPr marL="285750" indent="-285750">
                <a:buFontTx/>
                <a:buChar char="-"/>
              </a:pPr>
              <a:r>
                <a:rPr lang="en-GB" sz="1100" dirty="0">
                  <a:latin typeface="Arial" panose="020B0604020202020204" pitchFamily="34" charset="0"/>
                  <a:cs typeface="Arial" panose="020B0604020202020204" pitchFamily="34" charset="0"/>
                </a:rPr>
                <a:t>Cutover abortion plan </a:t>
              </a:r>
              <a:r>
                <a:rPr lang="en-GB" sz="1100" dirty="0" smtClean="0">
                  <a:latin typeface="Arial" panose="020B0604020202020204" pitchFamily="34" charset="0"/>
                  <a:cs typeface="Arial" panose="020B0604020202020204" pitchFamily="34" charset="0"/>
                </a:rPr>
                <a:t>Cutover </a:t>
              </a:r>
              <a:r>
                <a:rPr lang="en-GB" sz="1100" dirty="0">
                  <a:latin typeface="Arial" panose="020B0604020202020204" pitchFamily="34" charset="0"/>
                  <a:cs typeface="Arial" panose="020B0604020202020204" pitchFamily="34" charset="0"/>
                </a:rPr>
                <a:t>extension plan</a:t>
              </a:r>
            </a:p>
            <a:p>
              <a:pPr marL="285750" indent="-285750">
                <a:buFontTx/>
                <a:buChar char="-"/>
              </a:pPr>
              <a:r>
                <a:rPr lang="en-GB" sz="1100" dirty="0">
                  <a:latin typeface="Arial" panose="020B0604020202020204" pitchFamily="34" charset="0"/>
                  <a:cs typeface="Arial" panose="020B0604020202020204" pitchFamily="34" charset="0"/>
                </a:rPr>
                <a:t>Fall back plan tested.</a:t>
              </a:r>
            </a:p>
            <a:p>
              <a:pPr marL="285750" indent="-285750">
                <a:buFontTx/>
                <a:buChar char="-"/>
              </a:pPr>
              <a:endParaRPr lang="en-GB" sz="1100" dirty="0">
                <a:latin typeface="Arial" panose="020B0604020202020204" pitchFamily="34" charset="0"/>
                <a:cs typeface="Arial" panose="020B0604020202020204" pitchFamily="34" charset="0"/>
              </a:endParaRPr>
            </a:p>
          </p:txBody>
        </p:sp>
      </p:grpSp>
      <p:sp>
        <p:nvSpPr>
          <p:cNvPr id="27" name="Title 1"/>
          <p:cNvSpPr>
            <a:spLocks noGrp="1"/>
          </p:cNvSpPr>
          <p:nvPr>
            <p:ph type="title"/>
          </p:nvPr>
        </p:nvSpPr>
        <p:spPr>
          <a:xfrm>
            <a:off x="1607358" y="331686"/>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Go-Live Considerations</a:t>
            </a:r>
            <a:endParaRPr lang="en-GB" sz="29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63340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63030" y="837399"/>
            <a:ext cx="10087800" cy="58714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5"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Project Dashboard</a:t>
            </a:r>
            <a:endParaRPr lang="en-GB" sz="2900" dirty="0">
              <a:latin typeface="Algerian" panose="04020705040A02060702" pitchFamily="82" charset="0"/>
              <a:cs typeface="Arial" panose="020B0604020202020204" pitchFamily="34" charset="0"/>
            </a:endParaRPr>
          </a:p>
        </p:txBody>
      </p:sp>
      <p:sp>
        <p:nvSpPr>
          <p:cNvPr id="9" name="Rectangle 8"/>
          <p:cNvSpPr/>
          <p:nvPr/>
        </p:nvSpPr>
        <p:spPr>
          <a:xfrm>
            <a:off x="1963030" y="837399"/>
            <a:ext cx="10087800" cy="62564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495429" y="961776"/>
            <a:ext cx="6466718" cy="369332"/>
          </a:xfrm>
          <a:prstGeom prst="rect">
            <a:avLst/>
          </a:prstGeom>
          <a:noFill/>
        </p:spPr>
        <p:txBody>
          <a:bodyPr wrap="square" rtlCol="0">
            <a:spAutoFit/>
          </a:bodyPr>
          <a:lstStyle/>
          <a:p>
            <a:pPr algn="ctr"/>
            <a:r>
              <a:rPr lang="en-GB" b="1" dirty="0" smtClean="0">
                <a:latin typeface="Arial" panose="020B0604020202020204" pitchFamily="34" charset="0"/>
                <a:cs typeface="Arial" panose="020B0604020202020204" pitchFamily="34" charset="0"/>
              </a:rPr>
              <a:t>Migration Status Dashboard</a:t>
            </a:r>
            <a:endParaRPr lang="en-GB" b="1" dirty="0">
              <a:latin typeface="Arial" panose="020B0604020202020204" pitchFamily="34" charset="0"/>
              <a:cs typeface="Arial" panose="020B0604020202020204" pitchFamily="34" charset="0"/>
            </a:endParaRPr>
          </a:p>
        </p:txBody>
      </p:sp>
      <p:sp>
        <p:nvSpPr>
          <p:cNvPr id="11" name="Rectangle 10"/>
          <p:cNvSpPr/>
          <p:nvPr/>
        </p:nvSpPr>
        <p:spPr>
          <a:xfrm>
            <a:off x="1963030" y="1463041"/>
            <a:ext cx="3717600" cy="241594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5699883" y="1458230"/>
            <a:ext cx="3181879" cy="242075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8887169" y="1463041"/>
            <a:ext cx="3163662" cy="242075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963030" y="3878984"/>
            <a:ext cx="5073038" cy="28298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078214" y="3883795"/>
            <a:ext cx="4967209" cy="28298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10">
            <a:clrChange>
              <a:clrFrom>
                <a:srgbClr val="FFFFFF"/>
              </a:clrFrom>
              <a:clrTo>
                <a:srgbClr val="FFFFFF">
                  <a:alpha val="0"/>
                </a:srgbClr>
              </a:clrTo>
            </a:clrChange>
          </a:blip>
          <a:stretch>
            <a:fillRect/>
          </a:stretch>
        </p:blipFill>
        <p:spPr>
          <a:xfrm>
            <a:off x="9435894" y="1825555"/>
            <a:ext cx="526253" cy="526253"/>
          </a:xfrm>
          <a:prstGeom prst="rect">
            <a:avLst/>
          </a:prstGeom>
        </p:spPr>
      </p:pic>
      <p:pic>
        <p:nvPicPr>
          <p:cNvPr id="22" name="Picture 21"/>
          <p:cNvPicPr>
            <a:picLocks noChangeAspect="1"/>
          </p:cNvPicPr>
          <p:nvPr/>
        </p:nvPicPr>
        <p:blipFill>
          <a:blip r:embed="rId11">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0848770" y="1796377"/>
            <a:ext cx="621632" cy="621632"/>
          </a:xfrm>
          <a:prstGeom prst="rect">
            <a:avLst/>
          </a:prstGeom>
        </p:spPr>
      </p:pic>
      <p:sp>
        <p:nvSpPr>
          <p:cNvPr id="23" name="TextBox 22"/>
          <p:cNvSpPr txBox="1"/>
          <p:nvPr/>
        </p:nvSpPr>
        <p:spPr>
          <a:xfrm>
            <a:off x="8774914" y="2466018"/>
            <a:ext cx="1626670" cy="1354217"/>
          </a:xfrm>
          <a:prstGeom prst="rect">
            <a:avLst/>
          </a:prstGeom>
          <a:noFill/>
        </p:spPr>
        <p:txBody>
          <a:bodyPr wrap="square" rtlCol="0">
            <a:spAutoFit/>
          </a:bodyPr>
          <a:lstStyle/>
          <a:p>
            <a:pPr algn="ctr"/>
            <a:r>
              <a:rPr lang="en-GB" sz="1600" dirty="0" smtClean="0">
                <a:solidFill>
                  <a:srgbClr val="00B0F0"/>
                </a:solidFill>
                <a:latin typeface="Arial" panose="020B0604020202020204" pitchFamily="34" charset="0"/>
                <a:cs typeface="Arial" panose="020B0604020202020204" pitchFamily="34" charset="0"/>
              </a:rPr>
              <a:t>0.95</a:t>
            </a:r>
          </a:p>
          <a:p>
            <a:pPr algn="ctr"/>
            <a:r>
              <a:rPr lang="en-GB" sz="1600" dirty="0" smtClean="0">
                <a:solidFill>
                  <a:srgbClr val="00B0F0"/>
                </a:solidFill>
                <a:latin typeface="Arial" panose="020B0604020202020204" pitchFamily="34" charset="0"/>
                <a:cs typeface="Arial" panose="020B0604020202020204" pitchFamily="34" charset="0"/>
              </a:rPr>
              <a:t>SPI </a:t>
            </a:r>
          </a:p>
          <a:p>
            <a:pPr algn="ctr"/>
            <a:r>
              <a:rPr lang="en-GB" sz="900" dirty="0" smtClean="0">
                <a:solidFill>
                  <a:srgbClr val="00B0F0"/>
                </a:solidFill>
                <a:latin typeface="Arial" panose="020B0604020202020204" pitchFamily="34" charset="0"/>
                <a:cs typeface="Arial" panose="020B0604020202020204" pitchFamily="34" charset="0"/>
              </a:rPr>
              <a:t>(Schedule Performance Index)</a:t>
            </a:r>
          </a:p>
          <a:p>
            <a:pPr algn="ctr"/>
            <a:r>
              <a:rPr lang="en-GB" sz="1600" b="1" dirty="0" smtClean="0">
                <a:solidFill>
                  <a:srgbClr val="00B0F0"/>
                </a:solidFill>
                <a:latin typeface="Arial" panose="020B0604020202020204" pitchFamily="34" charset="0"/>
                <a:cs typeface="Arial" panose="020B0604020202020204" pitchFamily="34" charset="0"/>
              </a:rPr>
              <a:t>$20,000.00</a:t>
            </a:r>
          </a:p>
          <a:p>
            <a:pPr algn="ctr"/>
            <a:r>
              <a:rPr lang="en-GB" sz="1400" dirty="0" smtClean="0">
                <a:solidFill>
                  <a:srgbClr val="00B0F0"/>
                </a:solidFill>
                <a:latin typeface="Arial" panose="020B0604020202020204" pitchFamily="34" charset="0"/>
                <a:cs typeface="Arial" panose="020B0604020202020204" pitchFamily="34" charset="0"/>
              </a:rPr>
              <a:t>Planned Value</a:t>
            </a:r>
            <a:endParaRPr lang="en-GB" sz="1400" dirty="0">
              <a:solidFill>
                <a:srgbClr val="00B0F0"/>
              </a:solidFill>
              <a:latin typeface="Arial" panose="020B0604020202020204" pitchFamily="34" charset="0"/>
              <a:cs typeface="Arial" panose="020B0604020202020204" pitchFamily="34" charset="0"/>
            </a:endParaRPr>
          </a:p>
        </p:txBody>
      </p:sp>
      <p:sp>
        <p:nvSpPr>
          <p:cNvPr id="24" name="TextBox 23"/>
          <p:cNvSpPr txBox="1"/>
          <p:nvPr/>
        </p:nvSpPr>
        <p:spPr>
          <a:xfrm>
            <a:off x="10412024" y="2476758"/>
            <a:ext cx="1626670" cy="1215717"/>
          </a:xfrm>
          <a:prstGeom prst="rect">
            <a:avLst/>
          </a:prstGeom>
          <a:noFill/>
        </p:spPr>
        <p:txBody>
          <a:bodyPr wrap="square" rtlCol="0">
            <a:spAutoFit/>
          </a:bodyPr>
          <a:lstStyle>
            <a:defPPr>
              <a:defRPr lang="en-US"/>
            </a:defPPr>
            <a:lvl1pPr algn="ctr">
              <a:defRPr sz="1600">
                <a:solidFill>
                  <a:schemeClr val="bg1"/>
                </a:solidFill>
                <a:latin typeface="Arial" panose="020B0604020202020204" pitchFamily="34" charset="0"/>
                <a:cs typeface="Arial" panose="020B0604020202020204" pitchFamily="34" charset="0"/>
              </a:defRPr>
            </a:lvl1pPr>
          </a:lstStyle>
          <a:p>
            <a:r>
              <a:rPr lang="en-GB" dirty="0" smtClean="0">
                <a:solidFill>
                  <a:srgbClr val="00B0F0"/>
                </a:solidFill>
              </a:rPr>
              <a:t>0.98</a:t>
            </a:r>
            <a:endParaRPr lang="en-GB" dirty="0">
              <a:solidFill>
                <a:srgbClr val="00B0F0"/>
              </a:solidFill>
            </a:endParaRPr>
          </a:p>
          <a:p>
            <a:r>
              <a:rPr lang="en-GB" dirty="0" smtClean="0">
                <a:solidFill>
                  <a:srgbClr val="00B0F0"/>
                </a:solidFill>
              </a:rPr>
              <a:t>CPI </a:t>
            </a:r>
          </a:p>
          <a:p>
            <a:r>
              <a:rPr lang="en-GB" sz="900" dirty="0" smtClean="0">
                <a:solidFill>
                  <a:srgbClr val="00B0F0"/>
                </a:solidFill>
              </a:rPr>
              <a:t>(Cost Performance </a:t>
            </a:r>
            <a:r>
              <a:rPr lang="en-GB" sz="900" dirty="0">
                <a:solidFill>
                  <a:srgbClr val="00B0F0"/>
                </a:solidFill>
              </a:rPr>
              <a:t>Index)</a:t>
            </a:r>
          </a:p>
          <a:p>
            <a:r>
              <a:rPr lang="en-GB" dirty="0" smtClean="0">
                <a:solidFill>
                  <a:srgbClr val="00B0F0"/>
                </a:solidFill>
              </a:rPr>
              <a:t>$18,000.00</a:t>
            </a:r>
          </a:p>
          <a:p>
            <a:r>
              <a:rPr lang="en-GB" dirty="0" smtClean="0">
                <a:solidFill>
                  <a:srgbClr val="00B0F0"/>
                </a:solidFill>
              </a:rPr>
              <a:t>Planned Value</a:t>
            </a:r>
            <a:endParaRPr lang="en-GB" dirty="0">
              <a:solidFill>
                <a:srgbClr val="00B0F0"/>
              </a:solidFill>
            </a:endParaRPr>
          </a:p>
        </p:txBody>
      </p:sp>
      <p:pic>
        <p:nvPicPr>
          <p:cNvPr id="30" name="Picture 29"/>
          <p:cNvPicPr>
            <a:picLocks noChangeAspect="1"/>
          </p:cNvPicPr>
          <p:nvPr/>
        </p:nvPicPr>
        <p:blipFill>
          <a:blip r:embed="rId12">
            <a:clrChange>
              <a:clrFrom>
                <a:srgbClr val="FFFFFF"/>
              </a:clrFrom>
              <a:clrTo>
                <a:srgbClr val="FFFFFF">
                  <a:alpha val="0"/>
                </a:srgbClr>
              </a:clrTo>
            </a:clrChange>
          </a:blip>
          <a:stretch>
            <a:fillRect/>
          </a:stretch>
        </p:blipFill>
        <p:spPr>
          <a:xfrm>
            <a:off x="2324558" y="1777866"/>
            <a:ext cx="1014544" cy="1014544"/>
          </a:xfrm>
          <a:prstGeom prst="rect">
            <a:avLst/>
          </a:prstGeom>
        </p:spPr>
      </p:pic>
      <p:pic>
        <p:nvPicPr>
          <p:cNvPr id="31" name="Picture 30"/>
          <p:cNvPicPr>
            <a:picLocks noChangeAspect="1"/>
          </p:cNvPicPr>
          <p:nvPr/>
        </p:nvPicPr>
        <p:blipFill>
          <a:blip r:embed="rId13">
            <a:clrChange>
              <a:clrFrom>
                <a:srgbClr val="FFFFFF"/>
              </a:clrFrom>
              <a:clrTo>
                <a:srgbClr val="FFFFFF">
                  <a:alpha val="0"/>
                </a:srgbClr>
              </a:clrTo>
            </a:clrChange>
          </a:blip>
          <a:stretch>
            <a:fillRect/>
          </a:stretch>
        </p:blipFill>
        <p:spPr>
          <a:xfrm>
            <a:off x="4187391" y="1792809"/>
            <a:ext cx="1142698" cy="1014544"/>
          </a:xfrm>
          <a:prstGeom prst="rect">
            <a:avLst/>
          </a:prstGeom>
        </p:spPr>
      </p:pic>
      <p:sp>
        <p:nvSpPr>
          <p:cNvPr id="32" name="Hexagon 31"/>
          <p:cNvSpPr/>
          <p:nvPr/>
        </p:nvSpPr>
        <p:spPr>
          <a:xfrm>
            <a:off x="1963029" y="1757996"/>
            <a:ext cx="1826194" cy="1880589"/>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Hexagon 32"/>
          <p:cNvSpPr/>
          <p:nvPr/>
        </p:nvSpPr>
        <p:spPr>
          <a:xfrm>
            <a:off x="3814131" y="1705630"/>
            <a:ext cx="1866500" cy="195404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2288179" y="2869081"/>
            <a:ext cx="1074435" cy="600164"/>
          </a:xfrm>
          <a:prstGeom prst="rect">
            <a:avLst/>
          </a:prstGeom>
          <a:noFill/>
        </p:spPr>
        <p:txBody>
          <a:bodyPr wrap="square" rtlCol="0">
            <a:spAutoFit/>
          </a:bodyPr>
          <a:lstStyle/>
          <a:p>
            <a:pPr algn="ctr"/>
            <a:r>
              <a:rPr lang="en-GB" sz="1100" dirty="0" smtClean="0">
                <a:solidFill>
                  <a:schemeClr val="bg1"/>
                </a:solidFill>
                <a:latin typeface="Arial" panose="020B0604020202020204" pitchFamily="34" charset="0"/>
                <a:cs typeface="Arial" panose="020B0604020202020204" pitchFamily="34" charset="0"/>
              </a:rPr>
              <a:t>Region Wise Completion Status</a:t>
            </a:r>
            <a:endParaRPr lang="en-GB" sz="1100"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4250261" y="2866954"/>
            <a:ext cx="1074435" cy="769441"/>
          </a:xfrm>
          <a:prstGeom prst="rect">
            <a:avLst/>
          </a:prstGeom>
          <a:noFill/>
        </p:spPr>
        <p:txBody>
          <a:bodyPr wrap="square" rtlCol="0">
            <a:spAutoFit/>
          </a:bodyPr>
          <a:lstStyle/>
          <a:p>
            <a:pPr algn="ctr"/>
            <a:r>
              <a:rPr lang="en-GB" sz="1100" dirty="0" smtClean="0">
                <a:solidFill>
                  <a:schemeClr val="bg1"/>
                </a:solidFill>
                <a:latin typeface="Arial" panose="020B0604020202020204" pitchFamily="34" charset="0"/>
                <a:cs typeface="Arial" panose="020B0604020202020204" pitchFamily="34" charset="0"/>
              </a:rPr>
              <a:t>Phase wise completion status of “South Asia”</a:t>
            </a:r>
            <a:endParaRPr lang="en-GB" sz="1100"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2825396" y="1447965"/>
            <a:ext cx="2338939" cy="276999"/>
          </a:xfrm>
          <a:prstGeom prst="rect">
            <a:avLst/>
          </a:prstGeom>
          <a:noFill/>
        </p:spPr>
        <p:txBody>
          <a:bodyPr wrap="square" rtlCol="0">
            <a:spAutoFit/>
          </a:bodyPr>
          <a:lstStyle/>
          <a:p>
            <a:r>
              <a:rPr lang="en-GB" sz="1200" b="1" dirty="0" smtClean="0">
                <a:latin typeface="Arial" panose="020B0604020202020204" pitchFamily="34" charset="0"/>
                <a:cs typeface="Arial" panose="020B0604020202020204" pitchFamily="34" charset="0"/>
              </a:rPr>
              <a:t>Phase wise % completed</a:t>
            </a:r>
            <a:endParaRPr lang="en-GB" sz="1200" b="1" dirty="0">
              <a:latin typeface="Arial" panose="020B0604020202020204" pitchFamily="34" charset="0"/>
              <a:cs typeface="Arial" panose="020B0604020202020204" pitchFamily="34" charset="0"/>
            </a:endParaRPr>
          </a:p>
        </p:txBody>
      </p:sp>
      <p:sp>
        <p:nvSpPr>
          <p:cNvPr id="37" name="TextBox 36"/>
          <p:cNvSpPr txBox="1"/>
          <p:nvPr/>
        </p:nvSpPr>
        <p:spPr>
          <a:xfrm>
            <a:off x="9513222" y="1484997"/>
            <a:ext cx="2338939" cy="276999"/>
          </a:xfrm>
          <a:prstGeom prst="rect">
            <a:avLst/>
          </a:prstGeom>
          <a:noFill/>
        </p:spPr>
        <p:txBody>
          <a:bodyPr wrap="square" rtlCol="0">
            <a:spAutoFit/>
          </a:bodyPr>
          <a:lstStyle/>
          <a:p>
            <a:r>
              <a:rPr lang="en-GB" sz="1200" b="1" dirty="0" smtClean="0">
                <a:latin typeface="Arial" panose="020B0604020202020204" pitchFamily="34" charset="0"/>
                <a:cs typeface="Arial" panose="020B0604020202020204" pitchFamily="34" charset="0"/>
              </a:rPr>
              <a:t>Project Performance</a:t>
            </a:r>
            <a:endParaRPr lang="en-GB" sz="1200" b="1" dirty="0">
              <a:latin typeface="Arial" panose="020B0604020202020204" pitchFamily="34" charset="0"/>
              <a:cs typeface="Arial" panose="020B0604020202020204" pitchFamily="34" charset="0"/>
            </a:endParaRPr>
          </a:p>
        </p:txBody>
      </p:sp>
      <p:sp>
        <p:nvSpPr>
          <p:cNvPr id="38" name="TextBox 37"/>
          <p:cNvSpPr txBox="1"/>
          <p:nvPr/>
        </p:nvSpPr>
        <p:spPr>
          <a:xfrm>
            <a:off x="7078214" y="3878984"/>
            <a:ext cx="4967209" cy="369332"/>
          </a:xfrm>
          <a:prstGeom prst="rect">
            <a:avLst/>
          </a:prstGeom>
          <a:noFill/>
        </p:spPr>
        <p:txBody>
          <a:bodyPr wrap="square" rtlCol="0">
            <a:spAutoFit/>
          </a:bodyPr>
          <a:lstStyle/>
          <a:p>
            <a:r>
              <a:rPr lang="en-GB" dirty="0" smtClean="0">
                <a:solidFill>
                  <a:srgbClr val="00B0F0"/>
                </a:solidFill>
                <a:latin typeface="Arial" panose="020B0604020202020204" pitchFamily="34" charset="0"/>
                <a:cs typeface="Arial" panose="020B0604020202020204" pitchFamily="34" charset="0"/>
              </a:rPr>
              <a:t>Highlights</a:t>
            </a:r>
            <a:endParaRPr lang="en-GB" dirty="0">
              <a:solidFill>
                <a:srgbClr val="00B0F0"/>
              </a:solidFill>
              <a:latin typeface="Arial" panose="020B0604020202020204" pitchFamily="34" charset="0"/>
              <a:cs typeface="Arial" panose="020B0604020202020204" pitchFamily="34" charset="0"/>
            </a:endParaRPr>
          </a:p>
        </p:txBody>
      </p:sp>
      <p:graphicFrame>
        <p:nvGraphicFramePr>
          <p:cNvPr id="39" name="Chart 38"/>
          <p:cNvGraphicFramePr>
            <a:graphicFrameLocks/>
          </p:cNvGraphicFramePr>
          <p:nvPr>
            <p:extLst>
              <p:ext uri="{D42A27DB-BD31-4B8C-83A1-F6EECF244321}">
                <p14:modId xmlns:p14="http://schemas.microsoft.com/office/powerpoint/2010/main" val="653182796"/>
              </p:ext>
            </p:extLst>
          </p:nvPr>
        </p:nvGraphicFramePr>
        <p:xfrm>
          <a:off x="2155107" y="4098298"/>
          <a:ext cx="4573681" cy="2462029"/>
        </p:xfrm>
        <a:graphic>
          <a:graphicData uri="http://schemas.openxmlformats.org/drawingml/2006/chart">
            <c:chart xmlns:c="http://schemas.openxmlformats.org/drawingml/2006/chart" xmlns:r="http://schemas.openxmlformats.org/officeDocument/2006/relationships" r:id="rId14"/>
          </a:graphicData>
        </a:graphic>
      </p:graphicFrame>
      <p:sp>
        <p:nvSpPr>
          <p:cNvPr id="40" name="TextBox 39">
            <a:extLst>
              <a:ext uri="{FF2B5EF4-FFF2-40B4-BE49-F238E27FC236}">
                <a16:creationId xmlns:a16="http://schemas.microsoft.com/office/drawing/2014/main" id="{0C86ED7C-4700-4DC5-83AE-0DE9E533A95C}"/>
              </a:ext>
            </a:extLst>
          </p:cNvPr>
          <p:cNvSpPr txBox="1"/>
          <p:nvPr>
            <p:custDataLst>
              <p:tags r:id="rId1"/>
            </p:custDataLst>
          </p:nvPr>
        </p:nvSpPr>
        <p:spPr>
          <a:xfrm>
            <a:off x="6296847" y="1550422"/>
            <a:ext cx="1437178" cy="581698"/>
          </a:xfrm>
          <a:prstGeom prst="rect">
            <a:avLst/>
          </a:prstGeom>
          <a:noFill/>
        </p:spPr>
        <p:txBody>
          <a:bodyPr wrap="square" lIns="0" tIns="0" rIns="0" bIns="0" rtlCol="0">
            <a:spAutoFit/>
          </a:bodyPr>
          <a:lstStyle/>
          <a:p>
            <a:r>
              <a:rPr lang="en-GB" sz="1260" b="1" dirty="0" smtClean="0">
                <a:cs typeface="Arial" pitchFamily="34" charset="0"/>
              </a:rPr>
              <a:t>South Asia</a:t>
            </a:r>
          </a:p>
          <a:p>
            <a:r>
              <a:rPr lang="en-GB" sz="1260" b="1" dirty="0" smtClean="0">
                <a:cs typeface="Arial" pitchFamily="34" charset="0"/>
              </a:rPr>
              <a:t>Data Migration</a:t>
            </a:r>
          </a:p>
          <a:p>
            <a:r>
              <a:rPr lang="en-GB" sz="1260" b="1" dirty="0" smtClean="0">
                <a:cs typeface="Arial" pitchFamily="34" charset="0"/>
              </a:rPr>
              <a:t>- Cards</a:t>
            </a:r>
            <a:endParaRPr lang="en-IN" sz="1260" b="1" dirty="0">
              <a:cs typeface="Arial" pitchFamily="34" charset="0"/>
            </a:endParaRPr>
          </a:p>
        </p:txBody>
      </p:sp>
      <p:sp>
        <p:nvSpPr>
          <p:cNvPr id="41" name="TextBox 40">
            <a:extLst>
              <a:ext uri="{FF2B5EF4-FFF2-40B4-BE49-F238E27FC236}">
                <a16:creationId xmlns:a16="http://schemas.microsoft.com/office/drawing/2014/main" id="{FF35B325-975F-4D7A-8A16-43258B494C83}"/>
              </a:ext>
            </a:extLst>
          </p:cNvPr>
          <p:cNvSpPr txBox="1"/>
          <p:nvPr>
            <p:custDataLst>
              <p:tags r:id="rId2"/>
            </p:custDataLst>
          </p:nvPr>
        </p:nvSpPr>
        <p:spPr>
          <a:xfrm>
            <a:off x="6216178" y="2073304"/>
            <a:ext cx="987730"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r>
              <a:rPr lang="en-GB" sz="2400" dirty="0" smtClean="0">
                <a:solidFill>
                  <a:schemeClr val="accent1"/>
                </a:solidFill>
              </a:rPr>
              <a:t>5441</a:t>
            </a:r>
            <a:endParaRPr lang="en-IN" sz="2400" dirty="0">
              <a:solidFill>
                <a:schemeClr val="accent1"/>
              </a:solidFill>
            </a:endParaRPr>
          </a:p>
        </p:txBody>
      </p:sp>
      <p:grpSp>
        <p:nvGrpSpPr>
          <p:cNvPr id="42" name="Group 41">
            <a:extLst>
              <a:ext uri="{FF2B5EF4-FFF2-40B4-BE49-F238E27FC236}">
                <a16:creationId xmlns:a16="http://schemas.microsoft.com/office/drawing/2014/main" id="{DB3D41A9-A874-4198-92E2-BF9FFA2BEB4C}"/>
              </a:ext>
            </a:extLst>
          </p:cNvPr>
          <p:cNvGrpSpPr/>
          <p:nvPr/>
        </p:nvGrpSpPr>
        <p:grpSpPr>
          <a:xfrm>
            <a:off x="5749700" y="1615788"/>
            <a:ext cx="488059" cy="452705"/>
            <a:chOff x="1060566" y="1943691"/>
            <a:chExt cx="531730" cy="531730"/>
          </a:xfrm>
        </p:grpSpPr>
        <p:sp>
          <p:nvSpPr>
            <p:cNvPr id="43" name="Oval 42">
              <a:extLst>
                <a:ext uri="{FF2B5EF4-FFF2-40B4-BE49-F238E27FC236}">
                  <a16:creationId xmlns:a16="http://schemas.microsoft.com/office/drawing/2014/main"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19"/>
            </a:p>
          </p:txBody>
        </p:sp>
        <p:grpSp>
          <p:nvGrpSpPr>
            <p:cNvPr id="44" name="Group 43">
              <a:extLst>
                <a:ext uri="{FF2B5EF4-FFF2-40B4-BE49-F238E27FC236}">
                  <a16:creationId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45" name="Freeform 6">
                <a:extLst>
                  <a:ext uri="{FF2B5EF4-FFF2-40B4-BE49-F238E27FC236}">
                    <a16:creationId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82272" tIns="41136" rIns="82272" bIns="41136" numCol="1" anchor="t" anchorCtr="0" compatLnSpc="1">
                <a:prstTxWarp prst="textNoShape">
                  <a:avLst/>
                </a:prstTxWarp>
              </a:bodyPr>
              <a:lstStyle/>
              <a:p>
                <a:endParaRPr lang="en-IN" sz="1619"/>
              </a:p>
            </p:txBody>
          </p:sp>
          <p:sp>
            <p:nvSpPr>
              <p:cNvPr id="46" name="Freeform 7">
                <a:extLst>
                  <a:ext uri="{FF2B5EF4-FFF2-40B4-BE49-F238E27FC236}">
                    <a16:creationId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82272" tIns="41136" rIns="82272" bIns="41136" numCol="1" anchor="t" anchorCtr="0" compatLnSpc="1">
                <a:prstTxWarp prst="textNoShape">
                  <a:avLst/>
                </a:prstTxWarp>
              </a:bodyPr>
              <a:lstStyle/>
              <a:p>
                <a:endParaRPr lang="en-IN" sz="1619"/>
              </a:p>
            </p:txBody>
          </p:sp>
          <p:sp>
            <p:nvSpPr>
              <p:cNvPr id="47" name="Freeform 8">
                <a:extLst>
                  <a:ext uri="{FF2B5EF4-FFF2-40B4-BE49-F238E27FC236}">
                    <a16:creationId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82272" tIns="41136" rIns="82272" bIns="41136" numCol="1" anchor="t" anchorCtr="0" compatLnSpc="1">
                <a:prstTxWarp prst="textNoShape">
                  <a:avLst/>
                </a:prstTxWarp>
              </a:bodyPr>
              <a:lstStyle/>
              <a:p>
                <a:endParaRPr lang="en-IN" sz="1619"/>
              </a:p>
            </p:txBody>
          </p:sp>
          <p:sp>
            <p:nvSpPr>
              <p:cNvPr id="48" name="Freeform 9">
                <a:extLst>
                  <a:ext uri="{FF2B5EF4-FFF2-40B4-BE49-F238E27FC236}">
                    <a16:creationId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82272" tIns="41136" rIns="82272" bIns="41136" numCol="1" anchor="t" anchorCtr="0" compatLnSpc="1">
                <a:prstTxWarp prst="textNoShape">
                  <a:avLst/>
                </a:prstTxWarp>
              </a:bodyPr>
              <a:lstStyle/>
              <a:p>
                <a:endParaRPr lang="en-IN" sz="1619"/>
              </a:p>
            </p:txBody>
          </p:sp>
        </p:grpSp>
      </p:grpSp>
      <p:sp>
        <p:nvSpPr>
          <p:cNvPr id="49" name="TextBox 48">
            <a:extLst>
              <a:ext uri="{FF2B5EF4-FFF2-40B4-BE49-F238E27FC236}">
                <a16:creationId xmlns:a16="http://schemas.microsoft.com/office/drawing/2014/main" id="{E568BBC2-CB29-4BC7-9E54-92644BCCE1BD}"/>
              </a:ext>
            </a:extLst>
          </p:cNvPr>
          <p:cNvSpPr txBox="1"/>
          <p:nvPr>
            <p:custDataLst>
              <p:tags r:id="rId3"/>
            </p:custDataLst>
          </p:nvPr>
        </p:nvSpPr>
        <p:spPr>
          <a:xfrm>
            <a:off x="7833098" y="2138258"/>
            <a:ext cx="1368507" cy="369332"/>
          </a:xfrm>
          <a:prstGeom prst="rect">
            <a:avLst/>
          </a:prstGeom>
          <a:noFill/>
        </p:spPr>
        <p:txBody>
          <a:bodyPr wrap="square" lIns="0" tIns="0" rIns="0" bIns="0" rtlCol="0">
            <a:spAutoFit/>
          </a:bodyPr>
          <a:lstStyle>
            <a:defPPr>
              <a:defRPr lang="en-US"/>
            </a:defPPr>
            <a:lvl1pPr>
              <a:defRPr sz="2800" b="1">
                <a:solidFill>
                  <a:schemeClr val="accent1"/>
                </a:solidFill>
                <a:cs typeface="Arial" pitchFamily="34" charset="0"/>
              </a:defRPr>
            </a:lvl1pPr>
          </a:lstStyle>
          <a:p>
            <a:r>
              <a:rPr lang="en-GB" sz="2400" dirty="0"/>
              <a:t>45254</a:t>
            </a:r>
          </a:p>
        </p:txBody>
      </p:sp>
      <p:sp>
        <p:nvSpPr>
          <p:cNvPr id="50" name="TextBox 49">
            <a:extLst>
              <a:ext uri="{FF2B5EF4-FFF2-40B4-BE49-F238E27FC236}">
                <a16:creationId xmlns:a16="http://schemas.microsoft.com/office/drawing/2014/main" id="{0C86ED7C-4700-4DC5-83AE-0DE9E533A95C}"/>
              </a:ext>
            </a:extLst>
          </p:cNvPr>
          <p:cNvSpPr txBox="1"/>
          <p:nvPr>
            <p:custDataLst>
              <p:tags r:id="rId4"/>
            </p:custDataLst>
          </p:nvPr>
        </p:nvSpPr>
        <p:spPr>
          <a:xfrm>
            <a:off x="7793113" y="1551749"/>
            <a:ext cx="1387882" cy="581698"/>
          </a:xfrm>
          <a:prstGeom prst="rect">
            <a:avLst/>
          </a:prstGeom>
          <a:noFill/>
        </p:spPr>
        <p:txBody>
          <a:bodyPr wrap="square" lIns="0" tIns="0" rIns="0" bIns="0" rtlCol="0">
            <a:spAutoFit/>
          </a:bodyPr>
          <a:lstStyle/>
          <a:p>
            <a:r>
              <a:rPr lang="en-GB" sz="1260" b="1" dirty="0">
                <a:cs typeface="Arial" pitchFamily="34" charset="0"/>
              </a:rPr>
              <a:t>South Asia</a:t>
            </a:r>
          </a:p>
          <a:p>
            <a:r>
              <a:rPr lang="en-GB" sz="1260" b="1" dirty="0">
                <a:cs typeface="Arial" pitchFamily="34" charset="0"/>
              </a:rPr>
              <a:t>Data Migration</a:t>
            </a:r>
          </a:p>
          <a:p>
            <a:r>
              <a:rPr lang="en-GB" sz="1260" b="1" dirty="0">
                <a:cs typeface="Arial" pitchFamily="34" charset="0"/>
              </a:rPr>
              <a:t>- </a:t>
            </a:r>
            <a:r>
              <a:rPr lang="en-GB" sz="1260" b="1" dirty="0" smtClean="0">
                <a:cs typeface="Arial" pitchFamily="34" charset="0"/>
              </a:rPr>
              <a:t>Digital Wallet</a:t>
            </a:r>
            <a:endParaRPr lang="en-IN" sz="1260" b="1" dirty="0">
              <a:cs typeface="Arial" pitchFamily="34" charset="0"/>
            </a:endParaRPr>
          </a:p>
        </p:txBody>
      </p:sp>
      <p:grpSp>
        <p:nvGrpSpPr>
          <p:cNvPr id="51" name="Group 50"/>
          <p:cNvGrpSpPr/>
          <p:nvPr/>
        </p:nvGrpSpPr>
        <p:grpSpPr>
          <a:xfrm>
            <a:off x="8442479" y="2552169"/>
            <a:ext cx="409806" cy="395365"/>
            <a:chOff x="6053138" y="4158618"/>
            <a:chExt cx="532800" cy="532800"/>
          </a:xfrm>
        </p:grpSpPr>
        <p:sp>
          <p:nvSpPr>
            <p:cNvPr id="52" name="Oval 51">
              <a:extLst>
                <a:ext uri="{FF2B5EF4-FFF2-40B4-BE49-F238E27FC236}">
                  <a16:creationId xmlns:a16="http://schemas.microsoft.com/office/drawing/2014/main" id="{C68D8777-C017-4530-9009-275906466DC6}"/>
                </a:ext>
              </a:extLst>
            </p:cNvPr>
            <p:cNvSpPr/>
            <p:nvPr/>
          </p:nvSpPr>
          <p:spPr>
            <a:xfrm>
              <a:off x="6053138" y="4158618"/>
              <a:ext cx="532800" cy="532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19"/>
            </a:p>
          </p:txBody>
        </p:sp>
        <p:grpSp>
          <p:nvGrpSpPr>
            <p:cNvPr id="53" name="Group 52"/>
            <p:cNvGrpSpPr/>
            <p:nvPr/>
          </p:nvGrpSpPr>
          <p:grpSpPr>
            <a:xfrm>
              <a:off x="6240754" y="4323988"/>
              <a:ext cx="157569" cy="202060"/>
              <a:chOff x="9199563" y="1450976"/>
              <a:chExt cx="269875" cy="346076"/>
            </a:xfrm>
          </p:grpSpPr>
          <p:sp>
            <p:nvSpPr>
              <p:cNvPr id="54" name="Freeform 196"/>
              <p:cNvSpPr>
                <a:spLocks/>
              </p:cNvSpPr>
              <p:nvPr/>
            </p:nvSpPr>
            <p:spPr bwMode="auto">
              <a:xfrm>
                <a:off x="9199563" y="1481139"/>
                <a:ext cx="44450" cy="315913"/>
              </a:xfrm>
              <a:custGeom>
                <a:avLst/>
                <a:gdLst>
                  <a:gd name="T0" fmla="*/ 12 w 12"/>
                  <a:gd name="T1" fmla="*/ 0 h 84"/>
                  <a:gd name="T2" fmla="*/ 4 w 12"/>
                  <a:gd name="T3" fmla="*/ 0 h 84"/>
                  <a:gd name="T4" fmla="*/ 0 w 12"/>
                  <a:gd name="T5" fmla="*/ 4 h 84"/>
                  <a:gd name="T6" fmla="*/ 0 w 12"/>
                  <a:gd name="T7" fmla="*/ 80 h 84"/>
                  <a:gd name="T8" fmla="*/ 4 w 12"/>
                  <a:gd name="T9" fmla="*/ 84 h 84"/>
                  <a:gd name="T10" fmla="*/ 12 w 12"/>
                  <a:gd name="T11" fmla="*/ 84 h 84"/>
                </a:gdLst>
                <a:ahLst/>
                <a:cxnLst>
                  <a:cxn ang="0">
                    <a:pos x="T0" y="T1"/>
                  </a:cxn>
                  <a:cxn ang="0">
                    <a:pos x="T2" y="T3"/>
                  </a:cxn>
                  <a:cxn ang="0">
                    <a:pos x="T4" y="T5"/>
                  </a:cxn>
                  <a:cxn ang="0">
                    <a:pos x="T6" y="T7"/>
                  </a:cxn>
                  <a:cxn ang="0">
                    <a:pos x="T8" y="T9"/>
                  </a:cxn>
                  <a:cxn ang="0">
                    <a:pos x="T10" y="T11"/>
                  </a:cxn>
                </a:cxnLst>
                <a:rect l="0" t="0" r="r" b="b"/>
                <a:pathLst>
                  <a:path w="12" h="84">
                    <a:moveTo>
                      <a:pt x="12" y="0"/>
                    </a:moveTo>
                    <a:cubicBezTo>
                      <a:pt x="4" y="0"/>
                      <a:pt x="4" y="0"/>
                      <a:pt x="4" y="0"/>
                    </a:cubicBezTo>
                    <a:cubicBezTo>
                      <a:pt x="2" y="0"/>
                      <a:pt x="0" y="2"/>
                      <a:pt x="0" y="4"/>
                    </a:cubicBezTo>
                    <a:cubicBezTo>
                      <a:pt x="0" y="80"/>
                      <a:pt x="0" y="80"/>
                      <a:pt x="0" y="80"/>
                    </a:cubicBezTo>
                    <a:cubicBezTo>
                      <a:pt x="0" y="82"/>
                      <a:pt x="2" y="84"/>
                      <a:pt x="4" y="84"/>
                    </a:cubicBezTo>
                    <a:cubicBezTo>
                      <a:pt x="12" y="84"/>
                      <a:pt x="12" y="84"/>
                      <a:pt x="12" y="84"/>
                    </a:cubicBezTo>
                  </a:path>
                </a:pathLst>
              </a:custGeom>
              <a:noFill/>
              <a:ln w="12700" cap="rnd">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72" tIns="41136" rIns="82272" bIns="41136" numCol="1" anchor="t" anchorCtr="0" compatLnSpc="1">
                <a:prstTxWarp prst="textNoShape">
                  <a:avLst/>
                </a:prstTxWarp>
              </a:bodyPr>
              <a:lstStyle/>
              <a:p>
                <a:endParaRPr lang="id-ID" sz="1619"/>
              </a:p>
            </p:txBody>
          </p:sp>
          <p:sp>
            <p:nvSpPr>
              <p:cNvPr id="55" name="Freeform 197"/>
              <p:cNvSpPr>
                <a:spLocks/>
              </p:cNvSpPr>
              <p:nvPr/>
            </p:nvSpPr>
            <p:spPr bwMode="auto">
              <a:xfrm>
                <a:off x="9364663" y="1450976"/>
                <a:ext cx="60325" cy="150813"/>
              </a:xfrm>
              <a:custGeom>
                <a:avLst/>
                <a:gdLst>
                  <a:gd name="T0" fmla="*/ 38 w 38"/>
                  <a:gd name="T1" fmla="*/ 95 h 95"/>
                  <a:gd name="T2" fmla="*/ 19 w 38"/>
                  <a:gd name="T3" fmla="*/ 76 h 95"/>
                  <a:gd name="T4" fmla="*/ 0 w 38"/>
                  <a:gd name="T5" fmla="*/ 95 h 95"/>
                  <a:gd name="T6" fmla="*/ 0 w 38"/>
                  <a:gd name="T7" fmla="*/ 0 h 95"/>
                  <a:gd name="T8" fmla="*/ 38 w 38"/>
                  <a:gd name="T9" fmla="*/ 0 h 95"/>
                  <a:gd name="T10" fmla="*/ 38 w 38"/>
                  <a:gd name="T11" fmla="*/ 95 h 95"/>
                </a:gdLst>
                <a:ahLst/>
                <a:cxnLst>
                  <a:cxn ang="0">
                    <a:pos x="T0" y="T1"/>
                  </a:cxn>
                  <a:cxn ang="0">
                    <a:pos x="T2" y="T3"/>
                  </a:cxn>
                  <a:cxn ang="0">
                    <a:pos x="T4" y="T5"/>
                  </a:cxn>
                  <a:cxn ang="0">
                    <a:pos x="T6" y="T7"/>
                  </a:cxn>
                  <a:cxn ang="0">
                    <a:pos x="T8" y="T9"/>
                  </a:cxn>
                  <a:cxn ang="0">
                    <a:pos x="T10" y="T11"/>
                  </a:cxn>
                </a:cxnLst>
                <a:rect l="0" t="0" r="r" b="b"/>
                <a:pathLst>
                  <a:path w="38" h="95">
                    <a:moveTo>
                      <a:pt x="38" y="95"/>
                    </a:moveTo>
                    <a:lnTo>
                      <a:pt x="19" y="76"/>
                    </a:lnTo>
                    <a:lnTo>
                      <a:pt x="0" y="95"/>
                    </a:lnTo>
                    <a:lnTo>
                      <a:pt x="0" y="0"/>
                    </a:lnTo>
                    <a:lnTo>
                      <a:pt x="38" y="0"/>
                    </a:lnTo>
                    <a:lnTo>
                      <a:pt x="38" y="95"/>
                    </a:lnTo>
                    <a:close/>
                  </a:path>
                </a:pathLst>
              </a:custGeom>
              <a:noFill/>
              <a:ln w="12700" cap="rnd">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72" tIns="41136" rIns="82272" bIns="41136" numCol="1" anchor="t" anchorCtr="0" compatLnSpc="1">
                <a:prstTxWarp prst="textNoShape">
                  <a:avLst/>
                </a:prstTxWarp>
              </a:bodyPr>
              <a:lstStyle/>
              <a:p>
                <a:endParaRPr lang="id-ID" sz="1619"/>
              </a:p>
            </p:txBody>
          </p:sp>
          <p:sp>
            <p:nvSpPr>
              <p:cNvPr id="56" name="Freeform 198"/>
              <p:cNvSpPr>
                <a:spLocks/>
              </p:cNvSpPr>
              <p:nvPr/>
            </p:nvSpPr>
            <p:spPr bwMode="auto">
              <a:xfrm>
                <a:off x="9244013" y="1481139"/>
                <a:ext cx="225425" cy="315913"/>
              </a:xfrm>
              <a:custGeom>
                <a:avLst/>
                <a:gdLst>
                  <a:gd name="T0" fmla="*/ 114 w 142"/>
                  <a:gd name="T1" fmla="*/ 0 h 199"/>
                  <a:gd name="T2" fmla="*/ 142 w 142"/>
                  <a:gd name="T3" fmla="*/ 0 h 199"/>
                  <a:gd name="T4" fmla="*/ 142 w 142"/>
                  <a:gd name="T5" fmla="*/ 199 h 199"/>
                  <a:gd name="T6" fmla="*/ 0 w 142"/>
                  <a:gd name="T7" fmla="*/ 199 h 199"/>
                  <a:gd name="T8" fmla="*/ 0 w 142"/>
                  <a:gd name="T9" fmla="*/ 0 h 199"/>
                  <a:gd name="T10" fmla="*/ 76 w 142"/>
                  <a:gd name="T11" fmla="*/ 0 h 199"/>
                </a:gdLst>
                <a:ahLst/>
                <a:cxnLst>
                  <a:cxn ang="0">
                    <a:pos x="T0" y="T1"/>
                  </a:cxn>
                  <a:cxn ang="0">
                    <a:pos x="T2" y="T3"/>
                  </a:cxn>
                  <a:cxn ang="0">
                    <a:pos x="T4" y="T5"/>
                  </a:cxn>
                  <a:cxn ang="0">
                    <a:pos x="T6" y="T7"/>
                  </a:cxn>
                  <a:cxn ang="0">
                    <a:pos x="T8" y="T9"/>
                  </a:cxn>
                  <a:cxn ang="0">
                    <a:pos x="T10" y="T11"/>
                  </a:cxn>
                </a:cxnLst>
                <a:rect l="0" t="0" r="r" b="b"/>
                <a:pathLst>
                  <a:path w="142" h="199">
                    <a:moveTo>
                      <a:pt x="114" y="0"/>
                    </a:moveTo>
                    <a:lnTo>
                      <a:pt x="142" y="0"/>
                    </a:lnTo>
                    <a:lnTo>
                      <a:pt x="142" y="199"/>
                    </a:lnTo>
                    <a:lnTo>
                      <a:pt x="0" y="199"/>
                    </a:lnTo>
                    <a:lnTo>
                      <a:pt x="0" y="0"/>
                    </a:lnTo>
                    <a:lnTo>
                      <a:pt x="76" y="0"/>
                    </a:lnTo>
                  </a:path>
                </a:pathLst>
              </a:custGeom>
              <a:noFill/>
              <a:ln w="12700" cap="rnd">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72" tIns="41136" rIns="82272" bIns="41136" numCol="1" anchor="t" anchorCtr="0" compatLnSpc="1">
                <a:prstTxWarp prst="textNoShape">
                  <a:avLst/>
                </a:prstTxWarp>
              </a:bodyPr>
              <a:lstStyle/>
              <a:p>
                <a:endParaRPr lang="id-ID" sz="1619"/>
              </a:p>
            </p:txBody>
          </p:sp>
        </p:grpSp>
      </p:grpSp>
      <p:sp>
        <p:nvSpPr>
          <p:cNvPr id="59" name="TextBox 58">
            <a:extLst>
              <a:ext uri="{FF2B5EF4-FFF2-40B4-BE49-F238E27FC236}">
                <a16:creationId xmlns:a16="http://schemas.microsoft.com/office/drawing/2014/main" id="{0C86ED7C-4700-4DC5-83AE-0DE9E533A95C}"/>
              </a:ext>
            </a:extLst>
          </p:cNvPr>
          <p:cNvSpPr txBox="1"/>
          <p:nvPr>
            <p:custDataLst>
              <p:tags r:id="rId5"/>
            </p:custDataLst>
          </p:nvPr>
        </p:nvSpPr>
        <p:spPr>
          <a:xfrm>
            <a:off x="6148239" y="2644491"/>
            <a:ext cx="1437178" cy="581698"/>
          </a:xfrm>
          <a:prstGeom prst="rect">
            <a:avLst/>
          </a:prstGeom>
          <a:noFill/>
        </p:spPr>
        <p:txBody>
          <a:bodyPr wrap="square" lIns="0" tIns="0" rIns="0" bIns="0" rtlCol="0">
            <a:spAutoFit/>
          </a:bodyPr>
          <a:lstStyle/>
          <a:p>
            <a:r>
              <a:rPr lang="en-GB" sz="1260" b="1" dirty="0" smtClean="0">
                <a:cs typeface="Arial" pitchFamily="34" charset="0"/>
              </a:rPr>
              <a:t>South Asia</a:t>
            </a:r>
          </a:p>
          <a:p>
            <a:r>
              <a:rPr lang="en-GB" sz="1260" b="1" dirty="0" smtClean="0">
                <a:cs typeface="Arial" pitchFamily="34" charset="0"/>
              </a:rPr>
              <a:t>Cads Transaction successful Rate </a:t>
            </a:r>
            <a:endParaRPr lang="en-IN" sz="1260" b="1" dirty="0">
              <a:cs typeface="Arial" pitchFamily="34" charset="0"/>
            </a:endParaRPr>
          </a:p>
        </p:txBody>
      </p:sp>
      <p:sp>
        <p:nvSpPr>
          <p:cNvPr id="60" name="TextBox 59">
            <a:extLst>
              <a:ext uri="{FF2B5EF4-FFF2-40B4-BE49-F238E27FC236}">
                <a16:creationId xmlns:a16="http://schemas.microsoft.com/office/drawing/2014/main" id="{FF35B325-975F-4D7A-8A16-43258B494C83}"/>
              </a:ext>
            </a:extLst>
          </p:cNvPr>
          <p:cNvSpPr txBox="1"/>
          <p:nvPr>
            <p:custDataLst>
              <p:tags r:id="rId6"/>
            </p:custDataLst>
          </p:nvPr>
        </p:nvSpPr>
        <p:spPr>
          <a:xfrm>
            <a:off x="6204425" y="3247818"/>
            <a:ext cx="987730" cy="307777"/>
          </a:xfrm>
          <a:prstGeom prst="rect">
            <a:avLst/>
          </a:prstGeom>
          <a:noFill/>
        </p:spPr>
        <p:txBody>
          <a:bodyPr wrap="square" lIns="0" tIns="0" rIns="0" bIns="0" rtlCol="0">
            <a:spAutoFit/>
          </a:bodyPr>
          <a:lstStyle>
            <a:defPPr>
              <a:defRPr lang="en-US"/>
            </a:defPPr>
            <a:lvl1pPr>
              <a:defRPr sz="2400" b="1">
                <a:solidFill>
                  <a:schemeClr val="accent2"/>
                </a:solidFill>
                <a:cs typeface="Arial" pitchFamily="34" charset="0"/>
              </a:defRPr>
            </a:lvl1pPr>
          </a:lstStyle>
          <a:p>
            <a:r>
              <a:rPr lang="en-GB" sz="2000" dirty="0"/>
              <a:t>99.5%</a:t>
            </a:r>
            <a:endParaRPr lang="en-IN" sz="2000" dirty="0"/>
          </a:p>
        </p:txBody>
      </p:sp>
      <p:sp>
        <p:nvSpPr>
          <p:cNvPr id="61" name="TextBox 60">
            <a:extLst>
              <a:ext uri="{FF2B5EF4-FFF2-40B4-BE49-F238E27FC236}">
                <a16:creationId xmlns:a16="http://schemas.microsoft.com/office/drawing/2014/main" id="{0C86ED7C-4700-4DC5-83AE-0DE9E533A95C}"/>
              </a:ext>
            </a:extLst>
          </p:cNvPr>
          <p:cNvSpPr txBox="1"/>
          <p:nvPr>
            <p:custDataLst>
              <p:tags r:id="rId7"/>
            </p:custDataLst>
          </p:nvPr>
        </p:nvSpPr>
        <p:spPr>
          <a:xfrm>
            <a:off x="7640620" y="2673613"/>
            <a:ext cx="1437178" cy="581698"/>
          </a:xfrm>
          <a:prstGeom prst="rect">
            <a:avLst/>
          </a:prstGeom>
          <a:noFill/>
        </p:spPr>
        <p:txBody>
          <a:bodyPr wrap="square" lIns="0" tIns="0" rIns="0" bIns="0" rtlCol="0">
            <a:spAutoFit/>
          </a:bodyPr>
          <a:lstStyle/>
          <a:p>
            <a:r>
              <a:rPr lang="en-GB" sz="1260" b="1" dirty="0" smtClean="0">
                <a:cs typeface="Arial" pitchFamily="34" charset="0"/>
              </a:rPr>
              <a:t>North Asia</a:t>
            </a:r>
          </a:p>
          <a:p>
            <a:r>
              <a:rPr lang="en-GB" sz="1260" b="1" dirty="0" smtClean="0">
                <a:cs typeface="Arial" pitchFamily="34" charset="0"/>
              </a:rPr>
              <a:t>Simulation </a:t>
            </a:r>
          </a:p>
          <a:p>
            <a:r>
              <a:rPr lang="en-GB" sz="1260" b="1" dirty="0" smtClean="0">
                <a:cs typeface="Arial" pitchFamily="34" charset="0"/>
              </a:rPr>
              <a:t>Success  for Cards</a:t>
            </a:r>
            <a:endParaRPr lang="en-IN" sz="1260" b="1" dirty="0">
              <a:cs typeface="Arial" pitchFamily="34" charset="0"/>
            </a:endParaRPr>
          </a:p>
        </p:txBody>
      </p:sp>
      <p:sp>
        <p:nvSpPr>
          <p:cNvPr id="62" name="TextBox 61">
            <a:extLst>
              <a:ext uri="{FF2B5EF4-FFF2-40B4-BE49-F238E27FC236}">
                <a16:creationId xmlns:a16="http://schemas.microsoft.com/office/drawing/2014/main" id="{FF35B325-975F-4D7A-8A16-43258B494C83}"/>
              </a:ext>
            </a:extLst>
          </p:cNvPr>
          <p:cNvSpPr txBox="1"/>
          <p:nvPr>
            <p:custDataLst>
              <p:tags r:id="rId8"/>
            </p:custDataLst>
          </p:nvPr>
        </p:nvSpPr>
        <p:spPr>
          <a:xfrm>
            <a:off x="7888284" y="3240685"/>
            <a:ext cx="987730" cy="307777"/>
          </a:xfrm>
          <a:prstGeom prst="rect">
            <a:avLst/>
          </a:prstGeom>
          <a:noFill/>
        </p:spPr>
        <p:txBody>
          <a:bodyPr wrap="square" lIns="0" tIns="0" rIns="0" bIns="0" rtlCol="0">
            <a:spAutoFit/>
          </a:bodyPr>
          <a:lstStyle>
            <a:defPPr>
              <a:defRPr lang="en-US"/>
            </a:defPPr>
            <a:lvl1pPr>
              <a:defRPr sz="2000" b="1">
                <a:solidFill>
                  <a:schemeClr val="accent2"/>
                </a:solidFill>
                <a:cs typeface="Arial" pitchFamily="34" charset="0"/>
              </a:defRPr>
            </a:lvl1pPr>
          </a:lstStyle>
          <a:p>
            <a:r>
              <a:rPr lang="en-GB" dirty="0"/>
              <a:t>100%</a:t>
            </a:r>
            <a:endParaRPr lang="en-IN" dirty="0"/>
          </a:p>
        </p:txBody>
      </p:sp>
      <p:sp>
        <p:nvSpPr>
          <p:cNvPr id="63" name="TextBox 62"/>
          <p:cNvSpPr txBox="1"/>
          <p:nvPr/>
        </p:nvSpPr>
        <p:spPr>
          <a:xfrm>
            <a:off x="7118505" y="5429766"/>
            <a:ext cx="4967209" cy="369332"/>
          </a:xfrm>
          <a:prstGeom prst="rect">
            <a:avLst/>
          </a:prstGeom>
          <a:noFill/>
        </p:spPr>
        <p:txBody>
          <a:bodyPr wrap="square" rtlCol="0">
            <a:spAutoFit/>
          </a:bodyPr>
          <a:lstStyle/>
          <a:p>
            <a:r>
              <a:rPr lang="en-GB" dirty="0" smtClean="0">
                <a:solidFill>
                  <a:srgbClr val="00B0F0"/>
                </a:solidFill>
                <a:latin typeface="Arial" panose="020B0604020202020204" pitchFamily="34" charset="0"/>
                <a:cs typeface="Arial" panose="020B0604020202020204" pitchFamily="34" charset="0"/>
              </a:rPr>
              <a:t>Lowlights</a:t>
            </a:r>
            <a:endParaRPr lang="en-GB" dirty="0">
              <a:solidFill>
                <a:srgbClr val="00B0F0"/>
              </a:solidFill>
              <a:latin typeface="Arial" panose="020B0604020202020204" pitchFamily="34" charset="0"/>
              <a:cs typeface="Arial" panose="020B0604020202020204" pitchFamily="34" charset="0"/>
            </a:endParaRPr>
          </a:p>
        </p:txBody>
      </p:sp>
      <p:sp>
        <p:nvSpPr>
          <p:cNvPr id="65" name="TextBox 64"/>
          <p:cNvSpPr txBox="1"/>
          <p:nvPr/>
        </p:nvSpPr>
        <p:spPr>
          <a:xfrm>
            <a:off x="7183627" y="4317761"/>
            <a:ext cx="4451999" cy="1169551"/>
          </a:xfrm>
          <a:prstGeom prst="rect">
            <a:avLst/>
          </a:prstGeom>
          <a:noFill/>
        </p:spPr>
        <p:txBody>
          <a:bodyPr wrap="square" rtlCol="0">
            <a:spAutoFit/>
          </a:bodyPr>
          <a:lstStyle/>
          <a:p>
            <a:r>
              <a:rPr lang="en-GB" sz="1400" dirty="0" smtClean="0">
                <a:latin typeface="Arial" panose="020B0604020202020204" pitchFamily="34" charset="0"/>
                <a:cs typeface="Arial" panose="020B0604020202020204" pitchFamily="34" charset="0"/>
              </a:rPr>
              <a:t>South Asia : Data Migration for Cards Successful. Sign off received.</a:t>
            </a:r>
          </a:p>
          <a:p>
            <a:r>
              <a:rPr lang="en-GB" sz="1400" dirty="0" smtClean="0">
                <a:latin typeface="Arial" panose="020B0604020202020204" pitchFamily="34" charset="0"/>
                <a:cs typeface="Arial" panose="020B0604020202020204" pitchFamily="34" charset="0"/>
              </a:rPr>
              <a:t>South Asia : Data Migration for Digital Wallet is successful.</a:t>
            </a:r>
          </a:p>
          <a:p>
            <a:r>
              <a:rPr lang="en-GB" sz="1400" dirty="0" smtClean="0">
                <a:latin typeface="Arial" panose="020B0604020202020204" pitchFamily="34" charset="0"/>
                <a:cs typeface="Arial" panose="020B0604020202020204" pitchFamily="34" charset="0"/>
              </a:rPr>
              <a:t>Assessment &amp; Planning completed for all regions</a:t>
            </a:r>
            <a:endParaRPr lang="en-GB" sz="1400" dirty="0">
              <a:latin typeface="Arial" panose="020B0604020202020204" pitchFamily="34" charset="0"/>
              <a:cs typeface="Arial" panose="020B0604020202020204" pitchFamily="34" charset="0"/>
            </a:endParaRPr>
          </a:p>
        </p:txBody>
      </p:sp>
      <p:sp>
        <p:nvSpPr>
          <p:cNvPr id="66" name="TextBox 65"/>
          <p:cNvSpPr txBox="1"/>
          <p:nvPr/>
        </p:nvSpPr>
        <p:spPr>
          <a:xfrm>
            <a:off x="7183628" y="5767936"/>
            <a:ext cx="4451999" cy="738664"/>
          </a:xfrm>
          <a:prstGeom prst="rect">
            <a:avLst/>
          </a:prstGeom>
          <a:noFill/>
        </p:spPr>
        <p:txBody>
          <a:bodyPr wrap="square" rtlCol="0">
            <a:spAutoFit/>
          </a:bodyPr>
          <a:lstStyle/>
          <a:p>
            <a:r>
              <a:rPr lang="en-GB" sz="1400" dirty="0" smtClean="0">
                <a:latin typeface="Arial" panose="020B0604020202020204" pitchFamily="34" charset="0"/>
                <a:cs typeface="Arial" panose="020B0604020202020204" pitchFamily="34" charset="0"/>
              </a:rPr>
              <a:t>South Asia : Delay of 2 business days in data migration of Cards </a:t>
            </a:r>
          </a:p>
          <a:p>
            <a:r>
              <a:rPr lang="en-GB" sz="1400" dirty="0" smtClean="0">
                <a:latin typeface="Arial" panose="020B0604020202020204" pitchFamily="34" charset="0"/>
                <a:cs typeface="Arial" panose="020B0604020202020204" pitchFamily="34" charset="0"/>
              </a:rPr>
              <a:t>South Asia : Unsuccessful transaction on first day.</a:t>
            </a:r>
          </a:p>
        </p:txBody>
      </p:sp>
    </p:spTree>
    <p:extLst>
      <p:ext uri="{BB962C8B-B14F-4D97-AF65-F5344CB8AC3E}">
        <p14:creationId xmlns:p14="http://schemas.microsoft.com/office/powerpoint/2010/main" val="67350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a:graphicFrameLocks/>
          </p:cNvGraphicFramePr>
          <p:nvPr>
            <p:extLst>
              <p:ext uri="{D42A27DB-BD31-4B8C-83A1-F6EECF244321}">
                <p14:modId xmlns:p14="http://schemas.microsoft.com/office/powerpoint/2010/main" val="2103500718"/>
              </p:ext>
            </p:extLst>
          </p:nvPr>
        </p:nvGraphicFramePr>
        <p:xfrm>
          <a:off x="6324333" y="3312160"/>
          <a:ext cx="5440947" cy="367792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Cubersource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Effort Estimation &amp; Distribution Plan</a:t>
            </a:r>
            <a:endParaRPr lang="en-GB" sz="2900" dirty="0">
              <a:latin typeface="Algerian" panose="04020705040A02060702" pitchFamily="82" charset="0"/>
              <a:cs typeface="Arial" panose="020B0604020202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4000156172"/>
              </p:ext>
            </p:extLst>
          </p:nvPr>
        </p:nvGraphicFramePr>
        <p:xfrm>
          <a:off x="1401143" y="865179"/>
          <a:ext cx="5680710" cy="3547428"/>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p:cNvPicPr>
            <a:picLocks noChangeAspect="1"/>
          </p:cNvPicPr>
          <p:nvPr/>
        </p:nvPicPr>
        <p:blipFill>
          <a:blip r:embed="rId4"/>
          <a:stretch>
            <a:fillRect/>
          </a:stretch>
        </p:blipFill>
        <p:spPr>
          <a:xfrm>
            <a:off x="6815425" y="2237856"/>
            <a:ext cx="1162110" cy="1104957"/>
          </a:xfrm>
          <a:prstGeom prst="rect">
            <a:avLst/>
          </a:prstGeom>
        </p:spPr>
      </p:pic>
      <p:cxnSp>
        <p:nvCxnSpPr>
          <p:cNvPr id="4" name="Straight Connector 3"/>
          <p:cNvCxnSpPr/>
          <p:nvPr/>
        </p:nvCxnSpPr>
        <p:spPr>
          <a:xfrm flipV="1">
            <a:off x="6024880" y="2237855"/>
            <a:ext cx="1107440" cy="699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26319" y="3342813"/>
            <a:ext cx="80942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5">
            <a:clrChange>
              <a:clrFrom>
                <a:srgbClr val="FFFFFF"/>
              </a:clrFrom>
              <a:clrTo>
                <a:srgbClr val="FFFFFF">
                  <a:alpha val="0"/>
                </a:srgbClr>
              </a:clrTo>
            </a:clrChange>
          </a:blip>
          <a:stretch>
            <a:fillRect/>
          </a:stretch>
        </p:blipFill>
        <p:spPr>
          <a:xfrm>
            <a:off x="8091770" y="2098780"/>
            <a:ext cx="1352620" cy="977950"/>
          </a:xfrm>
          <a:prstGeom prst="rect">
            <a:avLst/>
          </a:prstGeom>
        </p:spPr>
      </p:pic>
      <p:pic>
        <p:nvPicPr>
          <p:cNvPr id="18" name="Picture 17"/>
          <p:cNvPicPr>
            <a:picLocks noChangeAspect="1"/>
          </p:cNvPicPr>
          <p:nvPr/>
        </p:nvPicPr>
        <p:blipFill>
          <a:blip r:embed="rId6">
            <a:clrChange>
              <a:clrFrom>
                <a:srgbClr val="FFFFFF"/>
              </a:clrFrom>
              <a:clrTo>
                <a:srgbClr val="FFFFFF">
                  <a:alpha val="0"/>
                </a:srgbClr>
              </a:clrTo>
            </a:clrChange>
          </a:blip>
          <a:stretch>
            <a:fillRect/>
          </a:stretch>
        </p:blipFill>
        <p:spPr>
          <a:xfrm>
            <a:off x="4757741" y="3669386"/>
            <a:ext cx="1886047" cy="958899"/>
          </a:xfrm>
          <a:prstGeom prst="rect">
            <a:avLst/>
          </a:prstGeom>
        </p:spPr>
      </p:pic>
    </p:spTree>
    <p:extLst>
      <p:ext uri="{BB962C8B-B14F-4D97-AF65-F5344CB8AC3E}">
        <p14:creationId xmlns:p14="http://schemas.microsoft.com/office/powerpoint/2010/main" val="497581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p:cNvPicPr>
          <p:nvPr>
            <p:custDataLst>
              <p:tags r:id="rId2"/>
            </p:custDataLst>
          </p:nvPr>
        </p:nvPicPr>
        <p:blipFill>
          <a:blip r:embed="rId28">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7" name="Flowchart: Predefined Process 36"/>
          <p:cNvSpPr/>
          <p:nvPr>
            <p:custDataLst>
              <p:tags r:id="rId3"/>
            </p:custDataLst>
          </p:nvPr>
        </p:nvSpPr>
        <p:spPr>
          <a:xfrm>
            <a:off x="9871611" y="940727"/>
            <a:ext cx="2320899" cy="5131956"/>
          </a:xfrm>
          <a:prstGeom prst="flowChartPredefinedProcess">
            <a:avLst/>
          </a:prstGeom>
          <a:blipFill dpi="0" rotWithShape="1">
            <a:blip r:embed="rId29">
              <a:alphaModFix amt="18000"/>
            </a:blip>
            <a:srcRect/>
            <a:tile tx="0" ty="0" sx="100000" sy="100000" flip="none" algn="tl"/>
          </a:blipFill>
          <a:ln>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a:solidFill>
                <a:prstClr val="white"/>
              </a:solidFill>
              <a:latin typeface="Arial" panose="020B0604020202020204" pitchFamily="34" charset="0"/>
              <a:cs typeface="Arial" panose="020B0604020202020204" pitchFamily="34" charset="0"/>
            </a:endParaRPr>
          </a:p>
        </p:txBody>
      </p:sp>
      <p:sp>
        <p:nvSpPr>
          <p:cNvPr id="4" name="Rectangle 3"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9761" rIns="0" bIns="0" rtlCol="0" anchor="t">
            <a:normAutofit/>
          </a:bodyPr>
          <a:lstStyle/>
          <a:p>
            <a:pPr defTabSz="1016190">
              <a:lnSpc>
                <a:spcPts val="1000"/>
              </a:lnSpc>
            </a:pPr>
            <a:endParaRPr lang="en-US" sz="611" kern="0" dirty="0">
              <a:latin typeface="Bosch Office Sans"/>
            </a:endParaRPr>
          </a:p>
        </p:txBody>
      </p:sp>
      <p:sp>
        <p:nvSpPr>
          <p:cNvPr id="3" name="TextBox 2" hidden="1"/>
          <p:cNvSpPr txBox="1">
            <a:spLocks/>
          </p:cNvSpPr>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190">
              <a:lnSpc>
                <a:spcPts val="2556"/>
              </a:lnSpc>
            </a:pPr>
            <a:endParaRPr lang="en-US" sz="1445" kern="0" dirty="0"/>
          </a:p>
        </p:txBody>
      </p:sp>
      <p:sp>
        <p:nvSpPr>
          <p:cNvPr id="13" name="Hexagon 12"/>
          <p:cNvSpPr/>
          <p:nvPr>
            <p:custDataLst>
              <p:tags r:id="rId6"/>
            </p:custDataLst>
          </p:nvPr>
        </p:nvSpPr>
        <p:spPr>
          <a:xfrm>
            <a:off x="4541801" y="964891"/>
            <a:ext cx="4745164" cy="1302142"/>
          </a:xfrm>
          <a:prstGeom prst="hexagon">
            <a:avLst/>
          </a:prstGeom>
          <a:solidFill>
            <a:schemeClr val="bg1"/>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100" b="1" dirty="0">
              <a:solidFill>
                <a:prstClr val="black"/>
              </a:solidFill>
              <a:latin typeface="Arial" panose="020B0604020202020204" pitchFamily="34" charset="0"/>
              <a:cs typeface="Arial" panose="020B0604020202020204" pitchFamily="34" charset="0"/>
            </a:endParaRPr>
          </a:p>
          <a:p>
            <a:pPr algn="ctr" defTabSz="1016190"/>
            <a:r>
              <a:rPr lang="en-GB" sz="1200" b="1" dirty="0">
                <a:solidFill>
                  <a:prstClr val="black"/>
                </a:solidFill>
                <a:latin typeface="Arial" panose="020B0604020202020204" pitchFamily="34" charset="0"/>
                <a:cs typeface="Arial" panose="020B0604020202020204" pitchFamily="34" charset="0"/>
              </a:rPr>
              <a:t>Steering </a:t>
            </a:r>
            <a:r>
              <a:rPr lang="en-GB" sz="1200" b="1" dirty="0" smtClean="0">
                <a:solidFill>
                  <a:prstClr val="black"/>
                </a:solidFill>
                <a:latin typeface="Arial" panose="020B0604020202020204" pitchFamily="34" charset="0"/>
                <a:cs typeface="Arial" panose="020B0604020202020204" pitchFamily="34" charset="0"/>
              </a:rPr>
              <a:t>Committee(Bi-Monthly)</a:t>
            </a:r>
            <a:endParaRPr lang="en-GB" sz="1200" b="1"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endParaRPr lang="en-GB" sz="1200"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r>
              <a:rPr lang="en-GB" sz="1000" dirty="0">
                <a:solidFill>
                  <a:prstClr val="black"/>
                </a:solidFill>
                <a:latin typeface="Arial" panose="020B0604020202020204" pitchFamily="34" charset="0"/>
                <a:cs typeface="Arial" panose="020B0604020202020204" pitchFamily="34" charset="0"/>
              </a:rPr>
              <a:t>Set Strategic Direction</a:t>
            </a:r>
          </a:p>
          <a:p>
            <a:pPr marL="317559" indent="-317559" defTabSz="1016190">
              <a:buFont typeface="Wingdings" panose="05000000000000000000" pitchFamily="2" charset="2"/>
              <a:buChar char="Ø"/>
            </a:pPr>
            <a:r>
              <a:rPr lang="en-GB" sz="1000" dirty="0" smtClean="0">
                <a:solidFill>
                  <a:prstClr val="black"/>
                </a:solidFill>
                <a:latin typeface="Arial" panose="020B0604020202020204" pitchFamily="34" charset="0"/>
                <a:cs typeface="Arial" panose="020B0604020202020204" pitchFamily="34" charset="0"/>
              </a:rPr>
              <a:t>Strategic &amp; Business risk assessment &amp; monitoring</a:t>
            </a:r>
            <a:endParaRPr lang="en-GB" sz="1000"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r>
              <a:rPr lang="en-GB" sz="1000" dirty="0">
                <a:solidFill>
                  <a:prstClr val="black"/>
                </a:solidFill>
                <a:latin typeface="Arial" panose="020B0604020202020204" pitchFamily="34" charset="0"/>
                <a:cs typeface="Arial" panose="020B0604020202020204" pitchFamily="34" charset="0"/>
              </a:rPr>
              <a:t>Discuss overall relationship &amp; Service-level performances</a:t>
            </a:r>
          </a:p>
          <a:p>
            <a:pPr algn="ctr" defTabSz="1016190"/>
            <a:endParaRPr lang="en-GB" sz="1000" dirty="0">
              <a:solidFill>
                <a:prstClr val="black"/>
              </a:solidFill>
              <a:latin typeface="Arial" panose="020B0604020202020204" pitchFamily="34" charset="0"/>
              <a:cs typeface="Arial" panose="020B0604020202020204" pitchFamily="34" charset="0"/>
            </a:endParaRPr>
          </a:p>
        </p:txBody>
      </p:sp>
      <p:sp>
        <p:nvSpPr>
          <p:cNvPr id="14" name="Hexagon 13"/>
          <p:cNvSpPr/>
          <p:nvPr>
            <p:custDataLst>
              <p:tags r:id="rId7"/>
            </p:custDataLst>
          </p:nvPr>
        </p:nvSpPr>
        <p:spPr>
          <a:xfrm>
            <a:off x="4541799" y="2308973"/>
            <a:ext cx="4745165" cy="1382071"/>
          </a:xfrm>
          <a:prstGeom prst="hexagon">
            <a:avLst/>
          </a:prstGeom>
          <a:solidFill>
            <a:schemeClr val="bg1"/>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a:solidFill>
                  <a:prstClr val="black"/>
                </a:solidFill>
                <a:latin typeface="Arial" panose="020B0604020202020204" pitchFamily="34" charset="0"/>
                <a:cs typeface="Arial" panose="020B0604020202020204" pitchFamily="34" charset="0"/>
              </a:rPr>
              <a:t>Engagement Review </a:t>
            </a:r>
            <a:r>
              <a:rPr lang="en-GB" sz="1200" b="1" dirty="0" smtClean="0">
                <a:solidFill>
                  <a:prstClr val="black"/>
                </a:solidFill>
                <a:latin typeface="Arial" panose="020B0604020202020204" pitchFamily="34" charset="0"/>
                <a:cs typeface="Arial" panose="020B0604020202020204" pitchFamily="34" charset="0"/>
              </a:rPr>
              <a:t>(Bi-Weekly)</a:t>
            </a:r>
          </a:p>
          <a:p>
            <a:pPr algn="ctr" defTabSz="1016190"/>
            <a:endParaRPr lang="en-GB" sz="1200" b="1"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r>
              <a:rPr lang="en-GB" sz="1000" dirty="0">
                <a:solidFill>
                  <a:prstClr val="black"/>
                </a:solidFill>
                <a:latin typeface="Arial" panose="020B0604020202020204" pitchFamily="34" charset="0"/>
                <a:cs typeface="Arial" panose="020B0604020202020204" pitchFamily="34" charset="0"/>
              </a:rPr>
              <a:t>Evaluate Performance on service levels &amp; Review health of </a:t>
            </a:r>
            <a:r>
              <a:rPr lang="en-GB" sz="1000" dirty="0" smtClean="0">
                <a:solidFill>
                  <a:prstClr val="black"/>
                </a:solidFill>
                <a:latin typeface="Arial" panose="020B0604020202020204" pitchFamily="34" charset="0"/>
                <a:cs typeface="Arial" panose="020B0604020202020204" pitchFamily="34" charset="0"/>
              </a:rPr>
              <a:t>Project.</a:t>
            </a:r>
            <a:endParaRPr lang="en-GB" sz="1000"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r>
              <a:rPr lang="en-GB" sz="1000" dirty="0" smtClean="0">
                <a:solidFill>
                  <a:prstClr val="black"/>
                </a:solidFill>
                <a:latin typeface="Arial" panose="020B0604020202020204" pitchFamily="34" charset="0"/>
                <a:cs typeface="Arial" panose="020B0604020202020204" pitchFamily="34" charset="0"/>
              </a:rPr>
              <a:t>Current &amp; Future Risk Profile</a:t>
            </a:r>
          </a:p>
          <a:p>
            <a:pPr marL="317559" lvl="0" indent="-317559" defTabSz="1016190">
              <a:buFont typeface="Wingdings" panose="05000000000000000000" pitchFamily="2" charset="2"/>
              <a:buChar char="Ø"/>
              <a:defRPr/>
            </a:pPr>
            <a:r>
              <a:rPr lang="en-IN" sz="1000" dirty="0" smtClean="0">
                <a:solidFill>
                  <a:prstClr val="black"/>
                </a:solidFill>
                <a:latin typeface="Arial" panose="020B0604020202020204" pitchFamily="34" charset="0"/>
                <a:cs typeface="Arial" panose="020B0604020202020204" pitchFamily="34" charset="0"/>
              </a:rPr>
              <a:t>Program </a:t>
            </a:r>
            <a:r>
              <a:rPr lang="en-IN" sz="1000" dirty="0">
                <a:solidFill>
                  <a:prstClr val="black"/>
                </a:solidFill>
                <a:latin typeface="Arial" panose="020B0604020202020204" pitchFamily="34" charset="0"/>
                <a:cs typeface="Arial" panose="020B0604020202020204" pitchFamily="34" charset="0"/>
              </a:rPr>
              <a:t>CR Tracker</a:t>
            </a:r>
          </a:p>
          <a:p>
            <a:pPr marL="317559" lvl="0" indent="-317559" defTabSz="1016190">
              <a:buFont typeface="Wingdings" panose="05000000000000000000" pitchFamily="2" charset="2"/>
              <a:buChar char="Ø"/>
              <a:defRPr/>
            </a:pPr>
            <a:r>
              <a:rPr lang="en-US" sz="1000" dirty="0">
                <a:solidFill>
                  <a:prstClr val="black"/>
                </a:solidFill>
                <a:latin typeface="Arial" panose="020B0604020202020204" pitchFamily="34" charset="0"/>
                <a:cs typeface="Arial" panose="020B0604020202020204" pitchFamily="34" charset="0"/>
              </a:rPr>
              <a:t>Schedules and cost </a:t>
            </a:r>
            <a:r>
              <a:rPr lang="en-US" sz="1000" dirty="0" smtClean="0">
                <a:solidFill>
                  <a:prstClr val="black"/>
                </a:solidFill>
                <a:latin typeface="Arial" panose="020B0604020202020204" pitchFamily="34" charset="0"/>
                <a:cs typeface="Arial" panose="020B0604020202020204" pitchFamily="34" charset="0"/>
              </a:rPr>
              <a:t>controls</a:t>
            </a:r>
          </a:p>
          <a:p>
            <a:pPr marL="317559" lvl="0" indent="-317559" defTabSz="1016190">
              <a:buFont typeface="Wingdings" panose="05000000000000000000" pitchFamily="2" charset="2"/>
              <a:buChar char="Ø"/>
              <a:defRPr/>
            </a:pPr>
            <a:r>
              <a:rPr lang="en-US" sz="1000" dirty="0" smtClean="0">
                <a:solidFill>
                  <a:prstClr val="black"/>
                </a:solidFill>
                <a:latin typeface="Arial" panose="020B0604020202020204" pitchFamily="34" charset="0"/>
                <a:cs typeface="Arial" panose="020B0604020202020204" pitchFamily="34" charset="0"/>
              </a:rPr>
              <a:t>Review of Change, Risk management Plan</a:t>
            </a:r>
            <a:endParaRPr lang="en-GB" sz="1000" dirty="0">
              <a:solidFill>
                <a:prstClr val="black"/>
              </a:solidFill>
              <a:latin typeface="Arial" panose="020B0604020202020204" pitchFamily="34" charset="0"/>
              <a:cs typeface="Arial" panose="020B0604020202020204" pitchFamily="34" charset="0"/>
            </a:endParaRPr>
          </a:p>
        </p:txBody>
      </p:sp>
      <p:sp>
        <p:nvSpPr>
          <p:cNvPr id="15" name="Hexagon 14"/>
          <p:cNvSpPr/>
          <p:nvPr>
            <p:custDataLst>
              <p:tags r:id="rId8"/>
            </p:custDataLst>
          </p:nvPr>
        </p:nvSpPr>
        <p:spPr>
          <a:xfrm>
            <a:off x="4541799" y="3732986"/>
            <a:ext cx="4745165" cy="1351923"/>
          </a:xfrm>
          <a:prstGeom prst="hexagon">
            <a:avLst/>
          </a:prstGeom>
          <a:solidFill>
            <a:schemeClr val="bg1"/>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Huddle (Daily)</a:t>
            </a:r>
            <a:endParaRPr lang="en-GB" sz="1200" b="1" dirty="0">
              <a:solidFill>
                <a:prstClr val="black"/>
              </a:solidFill>
              <a:latin typeface="Arial" panose="020B0604020202020204" pitchFamily="34" charset="0"/>
              <a:cs typeface="Arial" panose="020B0604020202020204" pitchFamily="34" charset="0"/>
            </a:endParaRPr>
          </a:p>
          <a:p>
            <a:pPr algn="ctr" defTabSz="1016190"/>
            <a:endParaRPr lang="en-GB" sz="1200" b="1" dirty="0">
              <a:solidFill>
                <a:prstClr val="black"/>
              </a:solidFill>
              <a:latin typeface="Arial" panose="020B0604020202020204" pitchFamily="34" charset="0"/>
              <a:cs typeface="Arial" panose="020B0604020202020204" pitchFamily="34" charset="0"/>
            </a:endParaRPr>
          </a:p>
          <a:p>
            <a:pPr marL="317559" lvl="0" indent="-317559" defTabSz="1016190">
              <a:buFont typeface="Wingdings" panose="05000000000000000000" pitchFamily="2" charset="2"/>
              <a:buChar char="Ø"/>
              <a:defRPr/>
            </a:pPr>
            <a:r>
              <a:rPr lang="en-US" sz="1050" dirty="0">
                <a:solidFill>
                  <a:prstClr val="black"/>
                </a:solidFill>
                <a:latin typeface="Arial" panose="020B0604020202020204" pitchFamily="34" charset="0"/>
                <a:cs typeface="Arial" panose="020B0604020202020204" pitchFamily="34" charset="0"/>
              </a:rPr>
              <a:t>Track individual </a:t>
            </a:r>
            <a:r>
              <a:rPr lang="en-US" sz="1050" dirty="0" smtClean="0">
                <a:solidFill>
                  <a:prstClr val="black"/>
                </a:solidFill>
                <a:latin typeface="Arial" panose="020B0604020202020204" pitchFamily="34" charset="0"/>
                <a:cs typeface="Arial" panose="020B0604020202020204" pitchFamily="34" charset="0"/>
              </a:rPr>
              <a:t>activities</a:t>
            </a:r>
          </a:p>
          <a:p>
            <a:pPr marL="317559" lvl="0" indent="-317559" defTabSz="1016190">
              <a:buFont typeface="Wingdings" panose="05000000000000000000" pitchFamily="2" charset="2"/>
              <a:buChar char="Ø"/>
              <a:defRPr/>
            </a:pPr>
            <a:r>
              <a:rPr lang="en-US" sz="1050" dirty="0" smtClean="0">
                <a:solidFill>
                  <a:prstClr val="black"/>
                </a:solidFill>
                <a:latin typeface="Arial" panose="020B0604020202020204" pitchFamily="34" charset="0"/>
                <a:cs typeface="Arial" panose="020B0604020202020204" pitchFamily="34" charset="0"/>
              </a:rPr>
              <a:t>Resolve </a:t>
            </a:r>
            <a:r>
              <a:rPr lang="en-US" sz="1050" dirty="0">
                <a:solidFill>
                  <a:prstClr val="black"/>
                </a:solidFill>
                <a:latin typeface="Arial" panose="020B0604020202020204" pitchFamily="34" charset="0"/>
                <a:cs typeface="Arial" panose="020B0604020202020204" pitchFamily="34" charset="0"/>
              </a:rPr>
              <a:t>transactional &amp; migration </a:t>
            </a:r>
            <a:r>
              <a:rPr lang="en-US" sz="1050" dirty="0" smtClean="0">
                <a:solidFill>
                  <a:prstClr val="black"/>
                </a:solidFill>
                <a:latin typeface="Arial" panose="020B0604020202020204" pitchFamily="34" charset="0"/>
                <a:cs typeface="Arial" panose="020B0604020202020204" pitchFamily="34" charset="0"/>
              </a:rPr>
              <a:t>issues</a:t>
            </a:r>
          </a:p>
          <a:p>
            <a:pPr marL="317559" lvl="0" indent="-317559" defTabSz="1016190">
              <a:buFont typeface="Wingdings" panose="05000000000000000000" pitchFamily="2" charset="2"/>
              <a:buChar char="Ø"/>
              <a:defRPr/>
            </a:pPr>
            <a:r>
              <a:rPr lang="en-US" sz="1050" dirty="0" smtClean="0">
                <a:solidFill>
                  <a:prstClr val="black"/>
                </a:solidFill>
                <a:latin typeface="Arial" panose="020B0604020202020204" pitchFamily="34" charset="0"/>
                <a:cs typeface="Arial" panose="020B0604020202020204" pitchFamily="34" charset="0"/>
              </a:rPr>
              <a:t>Validation &amp; Defect Status</a:t>
            </a:r>
          </a:p>
          <a:p>
            <a:pPr marL="317559" lvl="0" indent="-317559" defTabSz="1016190">
              <a:buFont typeface="Wingdings" panose="05000000000000000000" pitchFamily="2" charset="2"/>
              <a:buChar char="Ø"/>
              <a:defRPr/>
            </a:pPr>
            <a:r>
              <a:rPr lang="en-US" sz="1050" dirty="0" smtClean="0">
                <a:solidFill>
                  <a:prstClr val="black"/>
                </a:solidFill>
                <a:latin typeface="Arial" panose="020B0604020202020204" pitchFamily="34" charset="0"/>
                <a:cs typeface="Arial" panose="020B0604020202020204" pitchFamily="34" charset="0"/>
              </a:rPr>
              <a:t>Operational, projects, Functional risk assessment &amp; mitigations.</a:t>
            </a:r>
            <a:endParaRPr lang="en-US" sz="1050" dirty="0">
              <a:solidFill>
                <a:prstClr val="black"/>
              </a:solidFill>
              <a:latin typeface="Arial" panose="020B0604020202020204" pitchFamily="34" charset="0"/>
              <a:cs typeface="Arial" panose="020B0604020202020204" pitchFamily="34" charset="0"/>
            </a:endParaRPr>
          </a:p>
        </p:txBody>
      </p:sp>
      <p:sp>
        <p:nvSpPr>
          <p:cNvPr id="16" name="Hexagon 15"/>
          <p:cNvSpPr/>
          <p:nvPr>
            <p:custDataLst>
              <p:tags r:id="rId9"/>
            </p:custDataLst>
          </p:nvPr>
        </p:nvSpPr>
        <p:spPr>
          <a:xfrm>
            <a:off x="4541798" y="5115058"/>
            <a:ext cx="4751719" cy="1382071"/>
          </a:xfrm>
          <a:prstGeom prst="hexagon">
            <a:avLst/>
          </a:prstGeom>
          <a:solidFill>
            <a:schemeClr val="bg1"/>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100" b="1" dirty="0" smtClean="0">
                <a:solidFill>
                  <a:prstClr val="black"/>
                </a:solidFill>
                <a:latin typeface="Arial" panose="020B0604020202020204" pitchFamily="34" charset="0"/>
                <a:cs typeface="Arial" panose="020B0604020202020204" pitchFamily="34" charset="0"/>
              </a:rPr>
              <a:t>Push Communication (Milestone)</a:t>
            </a:r>
            <a:endParaRPr lang="en-GB" sz="1100" b="1" dirty="0">
              <a:solidFill>
                <a:prstClr val="black"/>
              </a:solidFill>
              <a:latin typeface="Arial" panose="020B0604020202020204" pitchFamily="34" charset="0"/>
              <a:cs typeface="Arial" panose="020B0604020202020204" pitchFamily="34" charset="0"/>
            </a:endParaRPr>
          </a:p>
          <a:p>
            <a:pPr algn="ctr" defTabSz="1016190"/>
            <a:r>
              <a:rPr lang="en-GB" sz="1100" b="1" dirty="0" smtClean="0">
                <a:solidFill>
                  <a:prstClr val="black"/>
                </a:solidFill>
                <a:latin typeface="Arial" panose="020B0604020202020204" pitchFamily="34" charset="0"/>
                <a:cs typeface="Arial" panose="020B0604020202020204" pitchFamily="34" charset="0"/>
              </a:rPr>
              <a:t>To Merchants, Payment Networks</a:t>
            </a:r>
            <a:endParaRPr lang="en-GB" sz="1200" b="1"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defRPr/>
            </a:pPr>
            <a:r>
              <a:rPr lang="en-US" sz="1050" dirty="0" smtClean="0">
                <a:solidFill>
                  <a:prstClr val="black"/>
                </a:solidFill>
                <a:latin typeface="Arial" panose="020B0604020202020204" pitchFamily="34" charset="0"/>
                <a:cs typeface="Arial" panose="020B0604020202020204" pitchFamily="34" charset="0"/>
              </a:rPr>
              <a:t>Dry </a:t>
            </a:r>
            <a:r>
              <a:rPr lang="en-US" sz="1050" dirty="0">
                <a:solidFill>
                  <a:prstClr val="black"/>
                </a:solidFill>
                <a:latin typeface="Arial" panose="020B0604020202020204" pitchFamily="34" charset="0"/>
                <a:cs typeface="Arial" panose="020B0604020202020204" pitchFamily="34" charset="0"/>
              </a:rPr>
              <a:t>Run Schedule</a:t>
            </a:r>
          </a:p>
          <a:p>
            <a:pPr marL="317559" indent="-317559" defTabSz="1016190">
              <a:buFont typeface="Wingdings" panose="05000000000000000000" pitchFamily="2" charset="2"/>
              <a:buChar char="Ø"/>
              <a:defRPr/>
            </a:pPr>
            <a:r>
              <a:rPr lang="en-US" sz="1050" dirty="0">
                <a:solidFill>
                  <a:prstClr val="black"/>
                </a:solidFill>
                <a:latin typeface="Arial" panose="020B0604020202020204" pitchFamily="34" charset="0"/>
                <a:cs typeface="Arial" panose="020B0604020202020204" pitchFamily="34" charset="0"/>
              </a:rPr>
              <a:t>Updates to install</a:t>
            </a:r>
          </a:p>
          <a:p>
            <a:pPr marL="317559" indent="-317559" defTabSz="1016190">
              <a:buFont typeface="Wingdings" panose="05000000000000000000" pitchFamily="2" charset="2"/>
              <a:buChar char="Ø"/>
              <a:defRPr/>
            </a:pPr>
            <a:r>
              <a:rPr lang="en-US" sz="1050" dirty="0">
                <a:solidFill>
                  <a:prstClr val="black"/>
                </a:solidFill>
                <a:latin typeface="Arial" panose="020B0604020202020204" pitchFamily="34" charset="0"/>
                <a:cs typeface="Arial" panose="020B0604020202020204" pitchFamily="34" charset="0"/>
              </a:rPr>
              <a:t>Migration Go-Live Schedule</a:t>
            </a:r>
          </a:p>
          <a:p>
            <a:pPr marL="317559" indent="-317559" defTabSz="1016190">
              <a:buFont typeface="Wingdings" panose="05000000000000000000" pitchFamily="2" charset="2"/>
              <a:buChar char="Ø"/>
              <a:defRPr/>
            </a:pPr>
            <a:r>
              <a:rPr lang="en-US" sz="1050" dirty="0" err="1">
                <a:solidFill>
                  <a:prstClr val="black"/>
                </a:solidFill>
                <a:latin typeface="Arial" panose="020B0604020202020204" pitchFamily="34" charset="0"/>
                <a:cs typeface="Arial" panose="020B0604020202020204" pitchFamily="34" charset="0"/>
              </a:rPr>
              <a:t>HyperCare</a:t>
            </a:r>
            <a:r>
              <a:rPr lang="en-US" sz="1050" dirty="0">
                <a:solidFill>
                  <a:prstClr val="black"/>
                </a:solidFill>
                <a:latin typeface="Arial" panose="020B0604020202020204" pitchFamily="34" charset="0"/>
                <a:cs typeface="Arial" panose="020B0604020202020204" pitchFamily="34" charset="0"/>
              </a:rPr>
              <a:t> Plan</a:t>
            </a:r>
          </a:p>
          <a:p>
            <a:pPr marL="317559" indent="-317559" defTabSz="1016190">
              <a:buFont typeface="Wingdings" panose="05000000000000000000" pitchFamily="2" charset="2"/>
              <a:buChar char="Ø"/>
              <a:defRPr/>
            </a:pPr>
            <a:r>
              <a:rPr lang="en-US" sz="1050" dirty="0">
                <a:solidFill>
                  <a:prstClr val="black"/>
                </a:solidFill>
                <a:latin typeface="Arial" panose="020B0604020202020204" pitchFamily="34" charset="0"/>
                <a:cs typeface="Arial" panose="020B0604020202020204" pitchFamily="34" charset="0"/>
              </a:rPr>
              <a:t>Post Go Live support</a:t>
            </a:r>
          </a:p>
        </p:txBody>
      </p:sp>
      <p:sp>
        <p:nvSpPr>
          <p:cNvPr id="17" name="Flowchart: Predefined Process 16"/>
          <p:cNvSpPr/>
          <p:nvPr>
            <p:custDataLst>
              <p:tags r:id="rId10"/>
            </p:custDataLst>
          </p:nvPr>
        </p:nvSpPr>
        <p:spPr>
          <a:xfrm>
            <a:off x="1872621" y="940727"/>
            <a:ext cx="2320899" cy="5131956"/>
          </a:xfrm>
          <a:prstGeom prst="flowChartPredefinedProcess">
            <a:avLst/>
          </a:prstGeom>
          <a:blipFill dpi="0" rotWithShape="1">
            <a:blip r:embed="rId29">
              <a:alphaModFix amt="18000"/>
            </a:blip>
            <a:srcRect/>
            <a:tile tx="0" ty="0" sx="100000" sy="100000" flip="none" algn="tl"/>
          </a:blipFill>
          <a:ln>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a:solidFill>
                <a:prstClr val="white"/>
              </a:solidFill>
              <a:latin typeface="Arial" panose="020B0604020202020204" pitchFamily="34" charset="0"/>
              <a:cs typeface="Arial" panose="020B0604020202020204" pitchFamily="34" charset="0"/>
            </a:endParaRPr>
          </a:p>
        </p:txBody>
      </p:sp>
      <p:sp>
        <p:nvSpPr>
          <p:cNvPr id="19" name="Rectangle 18"/>
          <p:cNvSpPr/>
          <p:nvPr>
            <p:custDataLst>
              <p:tags r:id="rId11"/>
            </p:custDataLst>
          </p:nvPr>
        </p:nvSpPr>
        <p:spPr>
          <a:xfrm>
            <a:off x="2284844" y="1426727"/>
            <a:ext cx="1490055" cy="487514"/>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100" b="1" dirty="0" smtClean="0">
                <a:solidFill>
                  <a:prstClr val="black"/>
                </a:solidFill>
                <a:latin typeface="Arial" panose="020B0604020202020204" pitchFamily="34" charset="0"/>
                <a:cs typeface="Arial" panose="020B0604020202020204" pitchFamily="34" charset="0"/>
              </a:rPr>
              <a:t>Business Sponsor</a:t>
            </a:r>
          </a:p>
          <a:p>
            <a:pPr algn="ctr" defTabSz="1016190"/>
            <a:r>
              <a:rPr lang="en-GB" sz="1100" b="1" dirty="0" smtClean="0">
                <a:solidFill>
                  <a:prstClr val="black"/>
                </a:solidFill>
                <a:latin typeface="Arial" panose="020B0604020202020204" pitchFamily="34" charset="0"/>
                <a:cs typeface="Arial" panose="020B0604020202020204" pitchFamily="34" charset="0"/>
              </a:rPr>
              <a:t>Business Leads</a:t>
            </a:r>
            <a:endParaRPr lang="en-GB" sz="1100" b="1" dirty="0">
              <a:solidFill>
                <a:prstClr val="black"/>
              </a:solidFill>
              <a:latin typeface="Arial" panose="020B0604020202020204" pitchFamily="34" charset="0"/>
              <a:cs typeface="Arial" panose="020B0604020202020204" pitchFamily="34" charset="0"/>
            </a:endParaRPr>
          </a:p>
        </p:txBody>
      </p:sp>
      <p:sp>
        <p:nvSpPr>
          <p:cNvPr id="20" name="Rectangle 19"/>
          <p:cNvSpPr/>
          <p:nvPr>
            <p:custDataLst>
              <p:tags r:id="rId12"/>
            </p:custDataLst>
          </p:nvPr>
        </p:nvSpPr>
        <p:spPr>
          <a:xfrm>
            <a:off x="2271714" y="2755856"/>
            <a:ext cx="1490055" cy="532184"/>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IT Head, Project Manager, Leads</a:t>
            </a:r>
            <a:endParaRPr lang="en-GB" sz="1200" b="1" dirty="0">
              <a:solidFill>
                <a:prstClr val="black"/>
              </a:solidFill>
              <a:latin typeface="Arial" panose="020B0604020202020204" pitchFamily="34" charset="0"/>
              <a:cs typeface="Arial" panose="020B0604020202020204" pitchFamily="34" charset="0"/>
            </a:endParaRPr>
          </a:p>
        </p:txBody>
      </p:sp>
      <p:sp>
        <p:nvSpPr>
          <p:cNvPr id="21" name="Rectangle 20"/>
          <p:cNvSpPr/>
          <p:nvPr>
            <p:custDataLst>
              <p:tags r:id="rId13"/>
            </p:custDataLst>
          </p:nvPr>
        </p:nvSpPr>
        <p:spPr>
          <a:xfrm>
            <a:off x="2271714" y="4129655"/>
            <a:ext cx="1490055" cy="510306"/>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IT Track Leads</a:t>
            </a:r>
            <a:endParaRPr lang="en-GB" sz="1200" b="1" dirty="0">
              <a:solidFill>
                <a:prstClr val="black"/>
              </a:solidFill>
              <a:latin typeface="Arial" panose="020B0604020202020204" pitchFamily="34" charset="0"/>
              <a:cs typeface="Arial" panose="020B0604020202020204" pitchFamily="34" charset="0"/>
            </a:endParaRPr>
          </a:p>
        </p:txBody>
      </p:sp>
      <p:sp>
        <p:nvSpPr>
          <p:cNvPr id="22" name="Rectangle 21"/>
          <p:cNvSpPr/>
          <p:nvPr>
            <p:custDataLst>
              <p:tags r:id="rId14"/>
            </p:custDataLst>
          </p:nvPr>
        </p:nvSpPr>
        <p:spPr>
          <a:xfrm>
            <a:off x="2264616" y="5237442"/>
            <a:ext cx="1490055" cy="637685"/>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defTabSz="914400">
              <a:buFont typeface="Arial" panose="020B0604020202020204" pitchFamily="34" charset="0"/>
              <a:buChar char="•"/>
              <a:defRPr/>
            </a:pPr>
            <a:r>
              <a:rPr lang="en-US" sz="900" kern="0" dirty="0">
                <a:solidFill>
                  <a:prstClr val="black"/>
                </a:solidFill>
                <a:latin typeface="Arial" panose="020B0604020202020204" pitchFamily="34" charset="0"/>
                <a:cs typeface="Arial" panose="020B0604020202020204" pitchFamily="34" charset="0"/>
              </a:rPr>
              <a:t>Project Manager &amp; IT Teams</a:t>
            </a:r>
          </a:p>
          <a:p>
            <a:pPr marL="171450" lvl="0" indent="-171450" defTabSz="914400">
              <a:buFont typeface="Arial" panose="020B0604020202020204" pitchFamily="34" charset="0"/>
              <a:buChar char="•"/>
              <a:defRPr/>
            </a:pPr>
            <a:r>
              <a:rPr lang="en-US" sz="900" kern="0" dirty="0" err="1">
                <a:solidFill>
                  <a:prstClr val="black"/>
                </a:solidFill>
                <a:latin typeface="Arial" panose="020B0604020202020204" pitchFamily="34" charset="0"/>
                <a:cs typeface="Arial" panose="020B0604020202020204" pitchFamily="34" charset="0"/>
              </a:rPr>
              <a:t>Comm</a:t>
            </a:r>
            <a:r>
              <a:rPr lang="en-US" sz="900" kern="0" dirty="0">
                <a:solidFill>
                  <a:prstClr val="black"/>
                </a:solidFill>
                <a:latin typeface="Arial" panose="020B0604020202020204" pitchFamily="34" charset="0"/>
                <a:cs typeface="Arial" panose="020B0604020202020204" pitchFamily="34" charset="0"/>
              </a:rPr>
              <a:t> Teams</a:t>
            </a:r>
          </a:p>
          <a:p>
            <a:pPr marL="171450" lvl="0" indent="-171450" defTabSz="914400">
              <a:buFont typeface="Arial" panose="020B0604020202020204" pitchFamily="34" charset="0"/>
              <a:buChar char="•"/>
              <a:defRPr/>
            </a:pPr>
            <a:r>
              <a:rPr lang="en-US" sz="900" kern="0" dirty="0">
                <a:solidFill>
                  <a:prstClr val="black"/>
                </a:solidFill>
                <a:latin typeface="Arial" panose="020B0604020202020204" pitchFamily="34" charset="0"/>
                <a:cs typeface="Arial" panose="020B0604020202020204" pitchFamily="34" charset="0"/>
              </a:rPr>
              <a:t>Merchants</a:t>
            </a:r>
          </a:p>
        </p:txBody>
      </p:sp>
      <p:sp>
        <p:nvSpPr>
          <p:cNvPr id="23" name="Rectangle 22"/>
          <p:cNvSpPr/>
          <p:nvPr>
            <p:custDataLst>
              <p:tags r:id="rId15"/>
            </p:custDataLst>
          </p:nvPr>
        </p:nvSpPr>
        <p:spPr>
          <a:xfrm>
            <a:off x="10234070" y="1426384"/>
            <a:ext cx="1493856" cy="487858"/>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Business Leads,</a:t>
            </a:r>
          </a:p>
          <a:p>
            <a:pPr algn="ctr" defTabSz="1016190"/>
            <a:r>
              <a:rPr lang="en-GB" sz="1200" b="1" dirty="0" smtClean="0">
                <a:solidFill>
                  <a:prstClr val="black"/>
                </a:solidFill>
                <a:latin typeface="Arial" panose="020B0604020202020204" pitchFamily="34" charset="0"/>
                <a:cs typeface="Arial" panose="020B0604020202020204" pitchFamily="34" charset="0"/>
              </a:rPr>
              <a:t>IT Track Leads</a:t>
            </a:r>
            <a:endParaRPr lang="en-GB" sz="1200" b="1" dirty="0">
              <a:solidFill>
                <a:prstClr val="black"/>
              </a:solidFill>
              <a:latin typeface="Arial" panose="020B0604020202020204" pitchFamily="34" charset="0"/>
              <a:cs typeface="Arial" panose="020B0604020202020204" pitchFamily="34" charset="0"/>
            </a:endParaRPr>
          </a:p>
        </p:txBody>
      </p:sp>
      <p:sp>
        <p:nvSpPr>
          <p:cNvPr id="24" name="Rectangle 23"/>
          <p:cNvSpPr/>
          <p:nvPr>
            <p:custDataLst>
              <p:tags r:id="rId16"/>
            </p:custDataLst>
          </p:nvPr>
        </p:nvSpPr>
        <p:spPr>
          <a:xfrm>
            <a:off x="10229067" y="2755856"/>
            <a:ext cx="1493856" cy="532184"/>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Program &amp; Project Managers, Leads</a:t>
            </a:r>
            <a:endParaRPr lang="en-GB" sz="1200" b="1" dirty="0">
              <a:solidFill>
                <a:prstClr val="black"/>
              </a:solidFill>
              <a:latin typeface="Arial" panose="020B0604020202020204" pitchFamily="34" charset="0"/>
              <a:cs typeface="Arial" panose="020B0604020202020204" pitchFamily="34" charset="0"/>
            </a:endParaRPr>
          </a:p>
        </p:txBody>
      </p:sp>
      <p:sp>
        <p:nvSpPr>
          <p:cNvPr id="25" name="Rectangle 24"/>
          <p:cNvSpPr/>
          <p:nvPr>
            <p:custDataLst>
              <p:tags r:id="rId17"/>
            </p:custDataLst>
          </p:nvPr>
        </p:nvSpPr>
        <p:spPr>
          <a:xfrm>
            <a:off x="10229067" y="4129655"/>
            <a:ext cx="1493856" cy="510307"/>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Project Manager, Leads</a:t>
            </a:r>
            <a:endParaRPr lang="en-GB" sz="1200" b="1" dirty="0">
              <a:solidFill>
                <a:prstClr val="black"/>
              </a:solidFill>
              <a:latin typeface="Arial" panose="020B0604020202020204" pitchFamily="34" charset="0"/>
              <a:cs typeface="Arial" panose="020B0604020202020204" pitchFamily="34" charset="0"/>
            </a:endParaRPr>
          </a:p>
        </p:txBody>
      </p:sp>
      <p:sp>
        <p:nvSpPr>
          <p:cNvPr id="26" name="Rectangle 25"/>
          <p:cNvSpPr/>
          <p:nvPr>
            <p:custDataLst>
              <p:tags r:id="rId18"/>
            </p:custDataLst>
          </p:nvPr>
        </p:nvSpPr>
        <p:spPr>
          <a:xfrm>
            <a:off x="10248520" y="5420966"/>
            <a:ext cx="1493856" cy="448778"/>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err="1">
                <a:solidFill>
                  <a:prstClr val="black"/>
                </a:solidFill>
                <a:latin typeface="Arial" panose="020B0604020202020204" pitchFamily="34" charset="0"/>
                <a:cs typeface="Arial" panose="020B0604020202020204" pitchFamily="34" charset="0"/>
              </a:rPr>
              <a:t>IoT</a:t>
            </a:r>
            <a:r>
              <a:rPr lang="en-GB" sz="1200" b="1" dirty="0">
                <a:solidFill>
                  <a:prstClr val="black"/>
                </a:solidFill>
                <a:latin typeface="Arial" panose="020B0604020202020204" pitchFamily="34" charset="0"/>
                <a:cs typeface="Arial" panose="020B0604020202020204" pitchFamily="34" charset="0"/>
              </a:rPr>
              <a:t> Testing Team</a:t>
            </a:r>
          </a:p>
        </p:txBody>
      </p:sp>
      <p:sp>
        <p:nvSpPr>
          <p:cNvPr id="27" name="Pentagon 26"/>
          <p:cNvSpPr/>
          <p:nvPr>
            <p:custDataLst>
              <p:tags r:id="rId19"/>
            </p:custDataLst>
          </p:nvPr>
        </p:nvSpPr>
        <p:spPr>
          <a:xfrm>
            <a:off x="2165513" y="6149027"/>
            <a:ext cx="1855897" cy="284544"/>
          </a:xfrm>
          <a:prstGeom prst="homePlate">
            <a:avLst/>
          </a:prstGeom>
          <a:gradFill flip="none" rotWithShape="1">
            <a:gsLst>
              <a:gs pos="16000">
                <a:srgbClr val="0070C0"/>
              </a:gs>
              <a:gs pos="94000">
                <a:srgbClr val="0070C0"/>
              </a:gs>
              <a:gs pos="100000">
                <a:srgbClr val="0066FF">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a:solidFill>
                <a:schemeClr val="bg1"/>
              </a:solidFill>
              <a:latin typeface="Arial" panose="020B0604020202020204" pitchFamily="34" charset="0"/>
              <a:cs typeface="Arial" panose="020B0604020202020204" pitchFamily="34" charset="0"/>
            </a:endParaRPr>
          </a:p>
        </p:txBody>
      </p:sp>
      <p:sp>
        <p:nvSpPr>
          <p:cNvPr id="28" name="Pentagon 27"/>
          <p:cNvSpPr/>
          <p:nvPr>
            <p:custDataLst>
              <p:tags r:id="rId20"/>
            </p:custDataLst>
          </p:nvPr>
        </p:nvSpPr>
        <p:spPr>
          <a:xfrm rot="10800000">
            <a:off x="10068929" y="6156930"/>
            <a:ext cx="1894217" cy="287987"/>
          </a:xfrm>
          <a:prstGeom prst="homePlate">
            <a:avLst/>
          </a:prstGeom>
          <a:gradFill flip="none" rotWithShape="1">
            <a:gsLst>
              <a:gs pos="16000">
                <a:srgbClr val="0070C0"/>
              </a:gs>
              <a:gs pos="94000">
                <a:srgbClr val="0070C0"/>
              </a:gs>
              <a:gs pos="100000">
                <a:srgbClr val="0066FF">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dirty="0">
              <a:solidFill>
                <a:schemeClr val="bg1"/>
              </a:solidFill>
              <a:latin typeface="Arial" panose="020B0604020202020204" pitchFamily="34" charset="0"/>
              <a:cs typeface="Arial" panose="020B0604020202020204" pitchFamily="34" charset="0"/>
            </a:endParaRPr>
          </a:p>
        </p:txBody>
      </p:sp>
      <p:sp>
        <p:nvSpPr>
          <p:cNvPr id="30" name="TextBox 29"/>
          <p:cNvSpPr txBox="1"/>
          <p:nvPr>
            <p:custDataLst>
              <p:tags r:id="rId21"/>
            </p:custDataLst>
          </p:nvPr>
        </p:nvSpPr>
        <p:spPr>
          <a:xfrm>
            <a:off x="10395135" y="6125794"/>
            <a:ext cx="1404335" cy="307777"/>
          </a:xfrm>
          <a:prstGeom prst="rect">
            <a:avLst/>
          </a:prstGeom>
          <a:noFill/>
        </p:spPr>
        <p:txBody>
          <a:bodyPr wrap="square" rtlCol="0">
            <a:spAutoFit/>
          </a:bodyPr>
          <a:lstStyle/>
          <a:p>
            <a:pPr defTabSz="1016190"/>
            <a:r>
              <a:rPr lang="en-GB" sz="1400" b="1" dirty="0" err="1" smtClean="0">
                <a:solidFill>
                  <a:schemeClr val="bg1"/>
                </a:solidFill>
                <a:latin typeface="Arial" panose="020B0604020202020204" pitchFamily="34" charset="0"/>
                <a:cs typeface="Arial" panose="020B0604020202020204" pitchFamily="34" charset="0"/>
              </a:rPr>
              <a:t>CyberSource</a:t>
            </a:r>
            <a:endParaRPr lang="en-GB" sz="1400" b="1" dirty="0">
              <a:solidFill>
                <a:schemeClr val="bg1"/>
              </a:solidFill>
              <a:latin typeface="Arial" panose="020B0604020202020204" pitchFamily="34" charset="0"/>
              <a:cs typeface="Arial" panose="020B0604020202020204" pitchFamily="34" charset="0"/>
            </a:endParaRPr>
          </a:p>
        </p:txBody>
      </p:sp>
      <p:sp>
        <p:nvSpPr>
          <p:cNvPr id="31" name="Hexagon 30"/>
          <p:cNvSpPr/>
          <p:nvPr>
            <p:custDataLst>
              <p:tags r:id="rId22"/>
            </p:custDataLst>
          </p:nvPr>
        </p:nvSpPr>
        <p:spPr>
          <a:xfrm rot="5400000">
            <a:off x="-952943" y="3164643"/>
            <a:ext cx="5224739" cy="299990"/>
          </a:xfrm>
          <a:prstGeom prst="hexagon">
            <a:avLst/>
          </a:prstGeom>
          <a:gradFill flip="none" rotWithShape="1">
            <a:gsLst>
              <a:gs pos="16000">
                <a:srgbClr val="0070C0"/>
              </a:gs>
              <a:gs pos="94000">
                <a:srgbClr val="0070C0"/>
              </a:gs>
              <a:gs pos="100000">
                <a:srgbClr val="0066FF">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a:solidFill>
                <a:schemeClr val="bg1"/>
              </a:solidFill>
              <a:latin typeface="Arial" panose="020B0604020202020204" pitchFamily="34" charset="0"/>
              <a:cs typeface="Arial" panose="020B0604020202020204" pitchFamily="34" charset="0"/>
            </a:endParaRPr>
          </a:p>
        </p:txBody>
      </p:sp>
      <p:sp>
        <p:nvSpPr>
          <p:cNvPr id="32" name="TextBox 31"/>
          <p:cNvSpPr txBox="1"/>
          <p:nvPr>
            <p:custDataLst>
              <p:tags r:id="rId23"/>
            </p:custDataLst>
          </p:nvPr>
        </p:nvSpPr>
        <p:spPr>
          <a:xfrm>
            <a:off x="1447125" y="4569255"/>
            <a:ext cx="400110" cy="1276716"/>
          </a:xfrm>
          <a:prstGeom prst="rect">
            <a:avLst/>
          </a:prstGeom>
          <a:noFill/>
        </p:spPr>
        <p:txBody>
          <a:bodyPr vert="vert270" wrap="square" rtlCol="0">
            <a:spAutoFit/>
          </a:bodyPr>
          <a:lstStyle/>
          <a:p>
            <a:pPr defTabSz="1016190"/>
            <a:r>
              <a:rPr lang="en-GB" sz="1400" b="1" dirty="0">
                <a:solidFill>
                  <a:schemeClr val="bg1"/>
                </a:solidFill>
                <a:latin typeface="Arial" panose="020B0604020202020204" pitchFamily="34" charset="0"/>
                <a:cs typeface="Arial" panose="020B0604020202020204" pitchFamily="34" charset="0"/>
              </a:rPr>
              <a:t>Tactical</a:t>
            </a:r>
          </a:p>
        </p:txBody>
      </p:sp>
      <p:sp>
        <p:nvSpPr>
          <p:cNvPr id="33" name="TextBox 32"/>
          <p:cNvSpPr txBox="1"/>
          <p:nvPr>
            <p:custDataLst>
              <p:tags r:id="rId24"/>
            </p:custDataLst>
          </p:nvPr>
        </p:nvSpPr>
        <p:spPr>
          <a:xfrm>
            <a:off x="1447125" y="1008888"/>
            <a:ext cx="400110" cy="1276716"/>
          </a:xfrm>
          <a:prstGeom prst="rect">
            <a:avLst/>
          </a:prstGeom>
          <a:noFill/>
        </p:spPr>
        <p:txBody>
          <a:bodyPr vert="vert270" wrap="square" rtlCol="0">
            <a:spAutoFit/>
          </a:bodyPr>
          <a:lstStyle/>
          <a:p>
            <a:pPr defTabSz="1016190"/>
            <a:r>
              <a:rPr lang="en-GB" sz="1400" b="1" dirty="0">
                <a:solidFill>
                  <a:schemeClr val="bg1"/>
                </a:solidFill>
                <a:latin typeface="Arial" panose="020B0604020202020204" pitchFamily="34" charset="0"/>
                <a:cs typeface="Arial" panose="020B0604020202020204" pitchFamily="34" charset="0"/>
              </a:rPr>
              <a:t>Strategic</a:t>
            </a:r>
          </a:p>
        </p:txBody>
      </p:sp>
      <p:sp>
        <p:nvSpPr>
          <p:cNvPr id="34" name="TextBox 33"/>
          <p:cNvSpPr txBox="1"/>
          <p:nvPr>
            <p:custDataLst>
              <p:tags r:id="rId25"/>
            </p:custDataLst>
          </p:nvPr>
        </p:nvSpPr>
        <p:spPr>
          <a:xfrm>
            <a:off x="4676075" y="7204567"/>
            <a:ext cx="3799251" cy="297646"/>
          </a:xfrm>
          <a:prstGeom prst="rect">
            <a:avLst/>
          </a:prstGeom>
          <a:noFill/>
        </p:spPr>
        <p:txBody>
          <a:bodyPr wrap="square" rtlCol="0">
            <a:spAutoFit/>
          </a:bodyPr>
          <a:lstStyle/>
          <a:p>
            <a:pPr algn="ctr" defTabSz="1016190"/>
            <a:r>
              <a:rPr lang="en-GB" sz="1334" dirty="0">
                <a:solidFill>
                  <a:prstClr val="black"/>
                </a:solidFill>
              </a:rPr>
              <a:t>Proposed Governance Model</a:t>
            </a:r>
          </a:p>
        </p:txBody>
      </p:sp>
      <p:sp>
        <p:nvSpPr>
          <p:cNvPr id="35" name="TextBox 34"/>
          <p:cNvSpPr txBox="1"/>
          <p:nvPr>
            <p:custDataLst>
              <p:tags r:id="rId26"/>
            </p:custDataLst>
          </p:nvPr>
        </p:nvSpPr>
        <p:spPr>
          <a:xfrm>
            <a:off x="2467719" y="6115546"/>
            <a:ext cx="1335081" cy="307777"/>
          </a:xfrm>
          <a:prstGeom prst="rect">
            <a:avLst/>
          </a:prstGeom>
          <a:noFill/>
        </p:spPr>
        <p:txBody>
          <a:bodyPr wrap="square" rtlCol="0">
            <a:spAutoFit/>
          </a:bodyPr>
          <a:lstStyle/>
          <a:p>
            <a:pPr defTabSz="1016190"/>
            <a:r>
              <a:rPr lang="en-GB" sz="1400" b="1" dirty="0" smtClean="0">
                <a:solidFill>
                  <a:schemeClr val="bg1"/>
                </a:solidFill>
                <a:latin typeface="Arial" panose="020B0604020202020204" pitchFamily="34" charset="0"/>
                <a:cs typeface="Arial" panose="020B0604020202020204" pitchFamily="34" charset="0"/>
              </a:rPr>
              <a:t>Infinity Corp</a:t>
            </a:r>
            <a:endParaRPr lang="en-GB" sz="1400" b="1" dirty="0">
              <a:solidFill>
                <a:schemeClr val="bg1"/>
              </a:solidFill>
              <a:latin typeface="Arial" panose="020B0604020202020204" pitchFamily="34" charset="0"/>
              <a:cs typeface="Arial" panose="020B0604020202020204" pitchFamily="34" charset="0"/>
            </a:endParaRPr>
          </a:p>
        </p:txBody>
      </p:sp>
      <p:sp>
        <p:nvSpPr>
          <p:cNvPr id="36"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Governance &amp; communication management</a:t>
            </a:r>
            <a:endParaRPr lang="en-GB" sz="2900" dirty="0">
              <a:latin typeface="Algerian" panose="04020705040A02060702" pitchFamily="82" charset="0"/>
              <a:cs typeface="Arial" panose="020B0604020202020204" pitchFamily="34" charset="0"/>
            </a:endParaRPr>
          </a:p>
        </p:txBody>
      </p:sp>
    </p:spTree>
    <p:custDataLst>
      <p:tags r:id="rId1"/>
    </p:custDataLst>
    <p:extLst>
      <p:ext uri="{BB962C8B-B14F-4D97-AF65-F5344CB8AC3E}">
        <p14:creationId xmlns:p14="http://schemas.microsoft.com/office/powerpoint/2010/main" val="2250111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852032" y="818147"/>
            <a:ext cx="7339822" cy="6039852"/>
          </a:xfrm>
          <a:prstGeom prst="ellipse">
            <a:avLst/>
          </a:prstGeom>
          <a:solidFill>
            <a:srgbClr val="4472C4">
              <a:alpha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5230107" y="1569502"/>
            <a:ext cx="5456531" cy="1415408"/>
            <a:chOff x="6641026" y="1160365"/>
            <a:chExt cx="5456531" cy="1415408"/>
          </a:xfrm>
        </p:grpSpPr>
        <p:grpSp>
          <p:nvGrpSpPr>
            <p:cNvPr id="7" name="Group 6">
              <a:extLst/>
            </p:cNvPr>
            <p:cNvGrpSpPr/>
            <p:nvPr/>
          </p:nvGrpSpPr>
          <p:grpSpPr>
            <a:xfrm>
              <a:off x="10438170" y="1222858"/>
              <a:ext cx="1659387" cy="367168"/>
              <a:chOff x="5938157" y="1835974"/>
              <a:chExt cx="2569464" cy="739056"/>
            </a:xfrm>
          </p:grpSpPr>
          <p:sp>
            <p:nvSpPr>
              <p:cNvPr id="28" name="Rectangle 27">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b="1" kern="0" cap="all" noProof="1">
                  <a:solidFill>
                    <a:prstClr val="white"/>
                  </a:solidFill>
                  <a:latin typeface="Calibri" panose="020F0502020204030204"/>
                </a:endParaRPr>
              </a:p>
            </p:txBody>
          </p:sp>
          <p:grpSp>
            <p:nvGrpSpPr>
              <p:cNvPr id="29" name="Group 28">
                <a:extLst/>
              </p:cNvPr>
              <p:cNvGrpSpPr/>
              <p:nvPr/>
            </p:nvGrpSpPr>
            <p:grpSpPr>
              <a:xfrm>
                <a:off x="5938157" y="1835974"/>
                <a:ext cx="2569464" cy="739056"/>
                <a:chOff x="5921828" y="3429000"/>
                <a:chExt cx="2569464" cy="739056"/>
              </a:xfrm>
              <a:effectLst/>
            </p:grpSpPr>
            <p:sp>
              <p:nvSpPr>
                <p:cNvPr id="30" name="Rectangle 29">
                  <a:extLst/>
                </p:cNvPr>
                <p:cNvSpPr/>
                <p:nvPr/>
              </p:nvSpPr>
              <p:spPr>
                <a:xfrm>
                  <a:off x="5921828" y="3429000"/>
                  <a:ext cx="2569464" cy="739056"/>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Restricted payment channel options</a:t>
                  </a:r>
                </a:p>
              </p:txBody>
            </p:sp>
            <p:sp>
              <p:nvSpPr>
                <p:cNvPr id="31" name="Rectangle 30">
                  <a:extLst/>
                </p:cNvPr>
                <p:cNvSpPr/>
                <p:nvPr/>
              </p:nvSpPr>
              <p:spPr>
                <a:xfrm>
                  <a:off x="5921828" y="3429000"/>
                  <a:ext cx="740664" cy="739056"/>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b="1" kern="0" cap="all" noProof="1">
                    <a:solidFill>
                      <a:prstClr val="white"/>
                    </a:solidFill>
                    <a:latin typeface="Calibri" panose="020F0502020204030204"/>
                  </a:endParaRPr>
                </a:p>
              </p:txBody>
            </p:sp>
          </p:grpSp>
        </p:grpSp>
        <p:grpSp>
          <p:nvGrpSpPr>
            <p:cNvPr id="8" name="Group 7">
              <a:extLst/>
            </p:cNvPr>
            <p:cNvGrpSpPr/>
            <p:nvPr/>
          </p:nvGrpSpPr>
          <p:grpSpPr>
            <a:xfrm>
              <a:off x="8668081" y="2208605"/>
              <a:ext cx="1659387" cy="367168"/>
              <a:chOff x="5938157" y="2023976"/>
              <a:chExt cx="2569464" cy="551054"/>
            </a:xfrm>
          </p:grpSpPr>
          <p:sp>
            <p:nvSpPr>
              <p:cNvPr id="24" name="Rectangle 23">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25" name="Group 24">
                <a:extLst/>
              </p:cNvPr>
              <p:cNvGrpSpPr/>
              <p:nvPr/>
            </p:nvGrpSpPr>
            <p:grpSpPr>
              <a:xfrm>
                <a:off x="5938157" y="2023976"/>
                <a:ext cx="2569464" cy="551054"/>
                <a:chOff x="5921828" y="3617002"/>
                <a:chExt cx="2569464" cy="551054"/>
              </a:xfrm>
              <a:effectLst/>
            </p:grpSpPr>
            <p:sp>
              <p:nvSpPr>
                <p:cNvPr id="26" name="Rectangle 25">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Infosec vulnerabilities</a:t>
                  </a:r>
                </a:p>
              </p:txBody>
            </p:sp>
            <p:sp>
              <p:nvSpPr>
                <p:cNvPr id="27" name="Rectangle 26">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9" name="Group 8">
              <a:extLst/>
            </p:cNvPr>
            <p:cNvGrpSpPr/>
            <p:nvPr/>
          </p:nvGrpSpPr>
          <p:grpSpPr>
            <a:xfrm>
              <a:off x="10427838" y="2204582"/>
              <a:ext cx="1659387" cy="367168"/>
              <a:chOff x="5938157" y="2023976"/>
              <a:chExt cx="2569464" cy="551054"/>
            </a:xfrm>
          </p:grpSpPr>
          <p:sp>
            <p:nvSpPr>
              <p:cNvPr id="20" name="Rectangle 19">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21" name="Group 20">
                <a:extLst/>
              </p:cNvPr>
              <p:cNvGrpSpPr/>
              <p:nvPr/>
            </p:nvGrpSpPr>
            <p:grpSpPr>
              <a:xfrm>
                <a:off x="5938157" y="2023976"/>
                <a:ext cx="2569464" cy="551054"/>
                <a:chOff x="5921828" y="3617002"/>
                <a:chExt cx="2569464" cy="551054"/>
              </a:xfrm>
              <a:effectLst/>
            </p:grpSpPr>
            <p:sp>
              <p:nvSpPr>
                <p:cNvPr id="22" name="Rectangle 21">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Transaction rejection across networks</a:t>
                  </a:r>
                </a:p>
              </p:txBody>
            </p:sp>
            <p:sp>
              <p:nvSpPr>
                <p:cNvPr id="23" name="Rectangle 22">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10" name="Group 9">
              <a:extLst/>
            </p:cNvPr>
            <p:cNvGrpSpPr/>
            <p:nvPr/>
          </p:nvGrpSpPr>
          <p:grpSpPr>
            <a:xfrm>
              <a:off x="8668080" y="1222858"/>
              <a:ext cx="1659387" cy="367168"/>
              <a:chOff x="5938157" y="2023976"/>
              <a:chExt cx="2569464" cy="551054"/>
            </a:xfrm>
          </p:grpSpPr>
          <p:sp>
            <p:nvSpPr>
              <p:cNvPr id="16" name="Rectangle 15">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17" name="Group 16">
                <a:extLst/>
              </p:cNvPr>
              <p:cNvGrpSpPr/>
              <p:nvPr/>
            </p:nvGrpSpPr>
            <p:grpSpPr>
              <a:xfrm>
                <a:off x="5938157" y="2023976"/>
                <a:ext cx="2569464" cy="551054"/>
                <a:chOff x="5921828" y="3617002"/>
                <a:chExt cx="2569464" cy="551054"/>
              </a:xfrm>
              <a:effectLst/>
            </p:grpSpPr>
            <p:sp>
              <p:nvSpPr>
                <p:cNvPr id="18" name="Rectangle 17">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Quality &amp; Compliance</a:t>
                  </a:r>
                </a:p>
              </p:txBody>
            </p:sp>
            <p:sp>
              <p:nvSpPr>
                <p:cNvPr id="19" name="Rectangle 18">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11" name="Group 10">
              <a:extLst/>
            </p:cNvPr>
            <p:cNvGrpSpPr/>
            <p:nvPr/>
          </p:nvGrpSpPr>
          <p:grpSpPr>
            <a:xfrm>
              <a:off x="7699506" y="1160365"/>
              <a:ext cx="857871" cy="866341"/>
              <a:chOff x="5643309" y="844941"/>
              <a:chExt cx="2034830" cy="2034834"/>
            </a:xfrm>
          </p:grpSpPr>
          <p:sp>
            <p:nvSpPr>
              <p:cNvPr id="13" name="Circle">
                <a:extLst/>
              </p:cNvPr>
              <p:cNvSpPr/>
              <p:nvPr/>
            </p:nvSpPr>
            <p:spPr>
              <a:xfrm>
                <a:off x="5645690" y="847322"/>
                <a:ext cx="2032449" cy="2032453"/>
              </a:xfrm>
              <a:prstGeom prst="ellipse">
                <a:avLst/>
              </a:prstGeom>
              <a:solidFill>
                <a:srgbClr val="C13018"/>
              </a:solidFill>
              <a:ln w="12700">
                <a:miter lim="400000"/>
              </a:ln>
            </p:spPr>
            <p:txBody>
              <a:bodyPr lIns="38100" tIns="38100" rIns="38100" bIns="38100" anchor="ctr"/>
              <a:lstStyle/>
              <a:p>
                <a:pPr defTabSz="914400">
                  <a:defRPr sz="3000">
                    <a:solidFill>
                      <a:srgbClr val="FFFFFF"/>
                    </a:solidFill>
                  </a:defRPr>
                </a:pPr>
                <a:endParaRPr sz="3000" kern="0">
                  <a:solidFill>
                    <a:srgbClr val="FFFFFF"/>
                  </a:solidFill>
                  <a:latin typeface="Calibri" panose="020F0502020204030204"/>
                </a:endParaRPr>
              </a:p>
            </p:txBody>
          </p:sp>
          <p:sp>
            <p:nvSpPr>
              <p:cNvPr id="14" name="Shape">
                <a:extLst/>
              </p:cNvPr>
              <p:cNvSpPr/>
              <p:nvPr/>
            </p:nvSpPr>
            <p:spPr>
              <a:xfrm>
                <a:off x="5643309" y="844941"/>
                <a:ext cx="1827566" cy="1659043"/>
              </a:xfrm>
              <a:custGeom>
                <a:avLst/>
                <a:gdLst/>
                <a:ahLst/>
                <a:cxnLst>
                  <a:cxn ang="0">
                    <a:pos x="wd2" y="hd2"/>
                  </a:cxn>
                  <a:cxn ang="5400000">
                    <a:pos x="wd2" y="hd2"/>
                  </a:cxn>
                  <a:cxn ang="10800000">
                    <a:pos x="wd2" y="hd2"/>
                  </a:cxn>
                  <a:cxn ang="16200000">
                    <a:pos x="wd2" y="hd2"/>
                  </a:cxn>
                </a:cxnLst>
                <a:rect l="0" t="0" r="r" b="b"/>
                <a:pathLst>
                  <a:path w="19018" h="18916" extrusionOk="0">
                    <a:moveTo>
                      <a:pt x="5810" y="1286"/>
                    </a:moveTo>
                    <a:cubicBezTo>
                      <a:pt x="10647" y="-1342"/>
                      <a:pt x="16223" y="186"/>
                      <a:pt x="18266" y="4699"/>
                    </a:cubicBezTo>
                    <a:cubicBezTo>
                      <a:pt x="20309" y="9213"/>
                      <a:pt x="18044" y="15002"/>
                      <a:pt x="13208" y="17630"/>
                    </a:cubicBezTo>
                    <a:cubicBezTo>
                      <a:pt x="8371" y="20258"/>
                      <a:pt x="2795" y="18730"/>
                      <a:pt x="752" y="14217"/>
                    </a:cubicBezTo>
                    <a:cubicBezTo>
                      <a:pt x="-1291" y="9703"/>
                      <a:pt x="974" y="3914"/>
                      <a:pt x="5810" y="1286"/>
                    </a:cubicBezTo>
                    <a:close/>
                  </a:path>
                </a:pathLst>
              </a:custGeom>
              <a:solidFill>
                <a:srgbClr val="C13018">
                  <a:lumMod val="60000"/>
                  <a:lumOff val="40000"/>
                </a:srgbClr>
              </a:solidFill>
              <a:ln w="12700">
                <a:miter lim="400000"/>
              </a:ln>
            </p:spPr>
            <p:txBody>
              <a:bodyPr lIns="38100" tIns="38100" rIns="38100" bIns="38100" anchor="ctr"/>
              <a:lstStyle/>
              <a:p>
                <a:pPr defTabSz="914400">
                  <a:defRPr sz="3000">
                    <a:solidFill>
                      <a:srgbClr val="FFFFFF"/>
                    </a:solidFill>
                  </a:defRPr>
                </a:pPr>
                <a:endParaRPr sz="3000" kern="0" dirty="0">
                  <a:solidFill>
                    <a:srgbClr val="FFFFFF"/>
                  </a:solidFill>
                  <a:latin typeface="Calibri" panose="020F0502020204030204"/>
                </a:endParaRPr>
              </a:p>
            </p:txBody>
          </p:sp>
          <p:sp>
            <p:nvSpPr>
              <p:cNvPr id="15" name="Shape">
                <a:extLst/>
              </p:cNvPr>
              <p:cNvSpPr/>
              <p:nvPr/>
            </p:nvSpPr>
            <p:spPr>
              <a:xfrm>
                <a:off x="5859527" y="898162"/>
                <a:ext cx="1089529" cy="990732"/>
              </a:xfrm>
              <a:custGeom>
                <a:avLst/>
                <a:gdLst/>
                <a:ahLst/>
                <a:cxnLst>
                  <a:cxn ang="0">
                    <a:pos x="wd2" y="hd2"/>
                  </a:cxn>
                  <a:cxn ang="5400000">
                    <a:pos x="wd2" y="hd2"/>
                  </a:cxn>
                  <a:cxn ang="10800000">
                    <a:pos x="wd2" y="hd2"/>
                  </a:cxn>
                  <a:cxn ang="16200000">
                    <a:pos x="wd2" y="hd2"/>
                  </a:cxn>
                </a:cxnLst>
                <a:rect l="0" t="0" r="r" b="b"/>
                <a:pathLst>
                  <a:path w="19016" h="18915" extrusionOk="0">
                    <a:moveTo>
                      <a:pt x="5801" y="1280"/>
                    </a:moveTo>
                    <a:cubicBezTo>
                      <a:pt x="10635" y="-1342"/>
                      <a:pt x="16213" y="193"/>
                      <a:pt x="18261" y="4710"/>
                    </a:cubicBezTo>
                    <a:cubicBezTo>
                      <a:pt x="20308" y="9226"/>
                      <a:pt x="18049" y="15013"/>
                      <a:pt x="13215" y="17636"/>
                    </a:cubicBezTo>
                    <a:cubicBezTo>
                      <a:pt x="8381" y="20258"/>
                      <a:pt x="2803" y="18723"/>
                      <a:pt x="755" y="14206"/>
                    </a:cubicBezTo>
                    <a:cubicBezTo>
                      <a:pt x="-1292" y="9690"/>
                      <a:pt x="967" y="3903"/>
                      <a:pt x="5801" y="1280"/>
                    </a:cubicBezTo>
                    <a:close/>
                  </a:path>
                </a:pathLst>
              </a:custGeom>
              <a:solidFill>
                <a:srgbClr val="C13018">
                  <a:lumMod val="40000"/>
                  <a:lumOff val="60000"/>
                </a:srgbClr>
              </a:solidFill>
              <a:ln w="12700">
                <a:miter lim="400000"/>
              </a:ln>
            </p:spPr>
            <p:txBody>
              <a:bodyPr lIns="38100" tIns="38100" rIns="38100" bIns="38100" anchor="ctr"/>
              <a:lstStyle/>
              <a:p>
                <a:pPr defTabSz="914400">
                  <a:defRPr sz="3000">
                    <a:solidFill>
                      <a:srgbClr val="FFFFFF"/>
                    </a:solidFill>
                  </a:defRPr>
                </a:pPr>
                <a:endParaRPr sz="3000" kern="0">
                  <a:solidFill>
                    <a:srgbClr val="FFFFFF"/>
                  </a:solidFill>
                  <a:latin typeface="Calibri" panose="020F0502020204030204"/>
                </a:endParaRPr>
              </a:p>
            </p:txBody>
          </p:sp>
        </p:grpSp>
        <p:sp>
          <p:nvSpPr>
            <p:cNvPr id="12" name="Shape">
              <a:extLst/>
            </p:cNvPr>
            <p:cNvSpPr/>
            <p:nvPr/>
          </p:nvSpPr>
          <p:spPr>
            <a:xfrm>
              <a:off x="6641026" y="1623403"/>
              <a:ext cx="1058480" cy="627666"/>
            </a:xfrm>
            <a:custGeom>
              <a:avLst/>
              <a:gdLst/>
              <a:ahLst/>
              <a:cxnLst>
                <a:cxn ang="0">
                  <a:pos x="wd2" y="hd2"/>
                </a:cxn>
                <a:cxn ang="5400000">
                  <a:pos x="wd2" y="hd2"/>
                </a:cxn>
                <a:cxn ang="10800000">
                  <a:pos x="wd2" y="hd2"/>
                </a:cxn>
                <a:cxn ang="16200000">
                  <a:pos x="wd2" y="hd2"/>
                </a:cxn>
              </a:cxnLst>
              <a:rect l="0" t="0" r="r" b="b"/>
              <a:pathLst>
                <a:path w="21295" h="21310" extrusionOk="0">
                  <a:moveTo>
                    <a:pt x="21247" y="1438"/>
                  </a:moveTo>
                  <a:cubicBezTo>
                    <a:pt x="21063" y="361"/>
                    <a:pt x="20411" y="-229"/>
                    <a:pt x="19779" y="84"/>
                  </a:cubicBezTo>
                  <a:lnTo>
                    <a:pt x="7838" y="6161"/>
                  </a:lnTo>
                  <a:cubicBezTo>
                    <a:pt x="7838" y="6161"/>
                    <a:pt x="7838" y="6161"/>
                    <a:pt x="7838" y="6161"/>
                  </a:cubicBezTo>
                  <a:cubicBezTo>
                    <a:pt x="7818" y="6161"/>
                    <a:pt x="7798" y="6196"/>
                    <a:pt x="7777" y="6196"/>
                  </a:cubicBezTo>
                  <a:cubicBezTo>
                    <a:pt x="7757" y="6196"/>
                    <a:pt x="7736" y="6230"/>
                    <a:pt x="7736" y="6230"/>
                  </a:cubicBezTo>
                  <a:cubicBezTo>
                    <a:pt x="7716" y="6230"/>
                    <a:pt x="7696" y="6265"/>
                    <a:pt x="7675" y="6265"/>
                  </a:cubicBezTo>
                  <a:cubicBezTo>
                    <a:pt x="7655" y="6265"/>
                    <a:pt x="7655" y="6300"/>
                    <a:pt x="7635" y="6300"/>
                  </a:cubicBezTo>
                  <a:cubicBezTo>
                    <a:pt x="7614" y="6334"/>
                    <a:pt x="7594" y="6334"/>
                    <a:pt x="7573" y="6369"/>
                  </a:cubicBezTo>
                  <a:cubicBezTo>
                    <a:pt x="7553" y="6369"/>
                    <a:pt x="7553" y="6404"/>
                    <a:pt x="7533" y="6404"/>
                  </a:cubicBezTo>
                  <a:cubicBezTo>
                    <a:pt x="7512" y="6439"/>
                    <a:pt x="7492" y="6439"/>
                    <a:pt x="7472" y="6473"/>
                  </a:cubicBezTo>
                  <a:cubicBezTo>
                    <a:pt x="7472" y="6473"/>
                    <a:pt x="7451" y="6508"/>
                    <a:pt x="7451" y="6508"/>
                  </a:cubicBezTo>
                  <a:cubicBezTo>
                    <a:pt x="7431" y="6543"/>
                    <a:pt x="7410" y="6577"/>
                    <a:pt x="7390" y="6577"/>
                  </a:cubicBezTo>
                  <a:cubicBezTo>
                    <a:pt x="7390" y="6577"/>
                    <a:pt x="7370" y="6612"/>
                    <a:pt x="7370" y="6612"/>
                  </a:cubicBezTo>
                  <a:cubicBezTo>
                    <a:pt x="7349" y="6647"/>
                    <a:pt x="7329" y="6682"/>
                    <a:pt x="7329" y="6682"/>
                  </a:cubicBezTo>
                  <a:cubicBezTo>
                    <a:pt x="7308" y="6716"/>
                    <a:pt x="7308" y="6716"/>
                    <a:pt x="7288" y="6751"/>
                  </a:cubicBezTo>
                  <a:cubicBezTo>
                    <a:pt x="7268" y="6786"/>
                    <a:pt x="7268" y="6820"/>
                    <a:pt x="7247" y="6820"/>
                  </a:cubicBezTo>
                  <a:cubicBezTo>
                    <a:pt x="7227" y="6855"/>
                    <a:pt x="7227" y="6855"/>
                    <a:pt x="7207" y="6890"/>
                  </a:cubicBezTo>
                  <a:cubicBezTo>
                    <a:pt x="7207" y="6925"/>
                    <a:pt x="7186" y="6925"/>
                    <a:pt x="7186" y="6959"/>
                  </a:cubicBezTo>
                  <a:cubicBezTo>
                    <a:pt x="7186" y="6994"/>
                    <a:pt x="7166" y="6994"/>
                    <a:pt x="7166" y="7029"/>
                  </a:cubicBezTo>
                  <a:lnTo>
                    <a:pt x="5026" y="13349"/>
                  </a:lnTo>
                  <a:lnTo>
                    <a:pt x="604" y="17551"/>
                  </a:lnTo>
                  <a:cubicBezTo>
                    <a:pt x="34" y="18107"/>
                    <a:pt x="-170" y="19322"/>
                    <a:pt x="156" y="20294"/>
                  </a:cubicBezTo>
                  <a:cubicBezTo>
                    <a:pt x="401" y="21024"/>
                    <a:pt x="849" y="21371"/>
                    <a:pt x="1297" y="21302"/>
                  </a:cubicBezTo>
                  <a:cubicBezTo>
                    <a:pt x="1460" y="21267"/>
                    <a:pt x="1623" y="21197"/>
                    <a:pt x="1766" y="21058"/>
                  </a:cubicBezTo>
                  <a:lnTo>
                    <a:pt x="6473" y="16579"/>
                  </a:lnTo>
                  <a:cubicBezTo>
                    <a:pt x="6656" y="16405"/>
                    <a:pt x="6819" y="16127"/>
                    <a:pt x="6921" y="15815"/>
                  </a:cubicBezTo>
                  <a:lnTo>
                    <a:pt x="8653" y="10710"/>
                  </a:lnTo>
                  <a:lnTo>
                    <a:pt x="11404" y="13210"/>
                  </a:lnTo>
                  <a:lnTo>
                    <a:pt x="10324" y="16752"/>
                  </a:lnTo>
                  <a:cubicBezTo>
                    <a:pt x="10019" y="17725"/>
                    <a:pt x="10243" y="18940"/>
                    <a:pt x="10834" y="19461"/>
                  </a:cubicBezTo>
                  <a:cubicBezTo>
                    <a:pt x="11038" y="19635"/>
                    <a:pt x="11262" y="19704"/>
                    <a:pt x="11486" y="19669"/>
                  </a:cubicBezTo>
                  <a:cubicBezTo>
                    <a:pt x="11873" y="19600"/>
                    <a:pt x="12240" y="19218"/>
                    <a:pt x="12423" y="18593"/>
                  </a:cubicBezTo>
                  <a:lnTo>
                    <a:pt x="14033" y="13280"/>
                  </a:lnTo>
                  <a:cubicBezTo>
                    <a:pt x="14339" y="12307"/>
                    <a:pt x="14115" y="11092"/>
                    <a:pt x="13544" y="10571"/>
                  </a:cubicBezTo>
                  <a:lnTo>
                    <a:pt x="11302" y="8522"/>
                  </a:lnTo>
                  <a:lnTo>
                    <a:pt x="13544" y="7376"/>
                  </a:lnTo>
                  <a:cubicBezTo>
                    <a:pt x="13829" y="8834"/>
                    <a:pt x="14665" y="9842"/>
                    <a:pt x="15602" y="9703"/>
                  </a:cubicBezTo>
                  <a:cubicBezTo>
                    <a:pt x="16682" y="9529"/>
                    <a:pt x="17497" y="7897"/>
                    <a:pt x="17395" y="6022"/>
                  </a:cubicBezTo>
                  <a:cubicBezTo>
                    <a:pt x="17375" y="5813"/>
                    <a:pt x="17355" y="5640"/>
                    <a:pt x="17334" y="5431"/>
                  </a:cubicBezTo>
                  <a:lnTo>
                    <a:pt x="20513" y="3834"/>
                  </a:lnTo>
                  <a:cubicBezTo>
                    <a:pt x="21084" y="3626"/>
                    <a:pt x="21430" y="2514"/>
                    <a:pt x="21247" y="1438"/>
                  </a:cubicBezTo>
                  <a:close/>
                </a:path>
              </a:pathLst>
            </a:custGeom>
            <a:solidFill>
              <a:srgbClr val="063951"/>
            </a:solidFill>
            <a:ln w="12700">
              <a:miter lim="400000"/>
            </a:ln>
          </p:spPr>
          <p:txBody>
            <a:bodyPr lIns="38100" tIns="38100" rIns="38100" bIns="38100" anchor="ctr"/>
            <a:lstStyle/>
            <a:p>
              <a:pPr defTabSz="914400">
                <a:defRPr sz="3000">
                  <a:solidFill>
                    <a:srgbClr val="FFFFFF"/>
                  </a:solidFill>
                </a:defRPr>
              </a:pPr>
              <a:endParaRPr sz="3000" kern="0">
                <a:solidFill>
                  <a:srgbClr val="FFFFFF"/>
                </a:solidFill>
                <a:latin typeface="Calibri" panose="020F0502020204030204"/>
              </a:endParaRPr>
            </a:p>
          </p:txBody>
        </p:sp>
      </p:grpSp>
      <p:sp>
        <p:nvSpPr>
          <p:cNvPr id="32" name="Freeform: Shape 77">
            <a:extLst/>
          </p:cNvPr>
          <p:cNvSpPr/>
          <p:nvPr/>
        </p:nvSpPr>
        <p:spPr>
          <a:xfrm flipH="1">
            <a:off x="10299740" y="4686760"/>
            <a:ext cx="619744" cy="1038589"/>
          </a:xfrm>
          <a:custGeom>
            <a:avLst/>
            <a:gdLst>
              <a:gd name="connsiteX0" fmla="*/ 999220 w 1596892"/>
              <a:gd name="connsiteY0" fmla="*/ 936022 h 3271067"/>
              <a:gd name="connsiteX1" fmla="*/ 883163 w 1596892"/>
              <a:gd name="connsiteY1" fmla="*/ 936022 h 3271067"/>
              <a:gd name="connsiteX2" fmla="*/ 640208 w 1596892"/>
              <a:gd name="connsiteY2" fmla="*/ 936022 h 3271067"/>
              <a:gd name="connsiteX3" fmla="*/ 602351 w 1596892"/>
              <a:gd name="connsiteY3" fmla="*/ 936022 h 3271067"/>
              <a:gd name="connsiteX4" fmla="*/ 616571 w 1596892"/>
              <a:gd name="connsiteY4" fmla="*/ 970867 h 3271067"/>
              <a:gd name="connsiteX5" fmla="*/ 543339 w 1596892"/>
              <a:gd name="connsiteY5" fmla="*/ 1143875 h 3271067"/>
              <a:gd name="connsiteX6" fmla="*/ 480711 w 1596892"/>
              <a:gd name="connsiteY6" fmla="*/ 1169314 h 3271067"/>
              <a:gd name="connsiteX7" fmla="*/ 451772 w 1596892"/>
              <a:gd name="connsiteY7" fmla="*/ 1169102 h 3271067"/>
              <a:gd name="connsiteX8" fmla="*/ 451772 w 1596892"/>
              <a:gd name="connsiteY8" fmla="*/ 1554390 h 3271067"/>
              <a:gd name="connsiteX9" fmla="*/ 451772 w 1596892"/>
              <a:gd name="connsiteY9" fmla="*/ 3153235 h 3271067"/>
              <a:gd name="connsiteX10" fmla="*/ 572444 w 1596892"/>
              <a:gd name="connsiteY10" fmla="*/ 3271067 h 3271067"/>
              <a:gd name="connsiteX11" fmla="*/ 604980 w 1596892"/>
              <a:gd name="connsiteY11" fmla="*/ 3271067 h 3271067"/>
              <a:gd name="connsiteX12" fmla="*/ 721041 w 1596892"/>
              <a:gd name="connsiteY12" fmla="*/ 3153235 h 3271067"/>
              <a:gd name="connsiteX13" fmla="*/ 721041 w 1596892"/>
              <a:gd name="connsiteY13" fmla="*/ 2690488 h 3271067"/>
              <a:gd name="connsiteX14" fmla="*/ 721041 w 1596892"/>
              <a:gd name="connsiteY14" fmla="*/ 2673613 h 3271067"/>
              <a:gd name="connsiteX15" fmla="*/ 721041 w 1596892"/>
              <a:gd name="connsiteY15" fmla="*/ 2656886 h 3271067"/>
              <a:gd name="connsiteX16" fmla="*/ 721041 w 1596892"/>
              <a:gd name="connsiteY16" fmla="*/ 2223450 h 3271067"/>
              <a:gd name="connsiteX17" fmla="*/ 860288 w 1596892"/>
              <a:gd name="connsiteY17" fmla="*/ 2223450 h 3271067"/>
              <a:gd name="connsiteX18" fmla="*/ 860288 w 1596892"/>
              <a:gd name="connsiteY18" fmla="*/ 2656886 h 3271067"/>
              <a:gd name="connsiteX19" fmla="*/ 860288 w 1596892"/>
              <a:gd name="connsiteY19" fmla="*/ 2673613 h 3271067"/>
              <a:gd name="connsiteX20" fmla="*/ 860288 w 1596892"/>
              <a:gd name="connsiteY20" fmla="*/ 2690488 h 3271067"/>
              <a:gd name="connsiteX21" fmla="*/ 860288 w 1596892"/>
              <a:gd name="connsiteY21" fmla="*/ 3153235 h 3271067"/>
              <a:gd name="connsiteX22" fmla="*/ 981022 w 1596892"/>
              <a:gd name="connsiteY22" fmla="*/ 3271067 h 3271067"/>
              <a:gd name="connsiteX23" fmla="*/ 1018172 w 1596892"/>
              <a:gd name="connsiteY23" fmla="*/ 3271067 h 3271067"/>
              <a:gd name="connsiteX24" fmla="*/ 1134233 w 1596892"/>
              <a:gd name="connsiteY24" fmla="*/ 3153235 h 3271067"/>
              <a:gd name="connsiteX25" fmla="*/ 1134233 w 1596892"/>
              <a:gd name="connsiteY25" fmla="*/ 1554390 h 3271067"/>
              <a:gd name="connsiteX26" fmla="*/ 1134233 w 1596892"/>
              <a:gd name="connsiteY26" fmla="*/ 1169214 h 3271067"/>
              <a:gd name="connsiteX27" fmla="*/ 1120575 w 1596892"/>
              <a:gd name="connsiteY27" fmla="*/ 1169314 h 3271067"/>
              <a:gd name="connsiteX28" fmla="*/ 1058094 w 1596892"/>
              <a:gd name="connsiteY28" fmla="*/ 1143875 h 3271067"/>
              <a:gd name="connsiteX29" fmla="*/ 985033 w 1596892"/>
              <a:gd name="connsiteY29" fmla="*/ 970867 h 3271067"/>
              <a:gd name="connsiteX30" fmla="*/ 799954 w 1596892"/>
              <a:gd name="connsiteY30" fmla="*/ 346345 h 3271067"/>
              <a:gd name="connsiteX31" fmla="*/ 540342 w 1596892"/>
              <a:gd name="connsiteY31" fmla="*/ 602671 h 3271067"/>
              <a:gd name="connsiteX32" fmla="*/ 799954 w 1596892"/>
              <a:gd name="connsiteY32" fmla="*/ 858997 h 3271067"/>
              <a:gd name="connsiteX33" fmla="*/ 1059565 w 1596892"/>
              <a:gd name="connsiteY33" fmla="*/ 602671 h 3271067"/>
              <a:gd name="connsiteX34" fmla="*/ 799954 w 1596892"/>
              <a:gd name="connsiteY34" fmla="*/ 346345 h 3271067"/>
              <a:gd name="connsiteX35" fmla="*/ 1086709 w 1596892"/>
              <a:gd name="connsiteY35" fmla="*/ 1975 h 3271067"/>
              <a:gd name="connsiteX36" fmla="*/ 1022662 w 1596892"/>
              <a:gd name="connsiteY36" fmla="*/ 28869 h 3271067"/>
              <a:gd name="connsiteX37" fmla="*/ 1023284 w 1596892"/>
              <a:gd name="connsiteY37" fmla="*/ 157220 h 3271067"/>
              <a:gd name="connsiteX38" fmla="*/ 1366345 w 1596892"/>
              <a:gd name="connsiteY38" fmla="*/ 496972 h 3271067"/>
              <a:gd name="connsiteX39" fmla="*/ 1068469 w 1596892"/>
              <a:gd name="connsiteY39" fmla="*/ 945863 h 3271067"/>
              <a:gd name="connsiteX40" fmla="*/ 1099156 w 1596892"/>
              <a:gd name="connsiteY40" fmla="*/ 1097607 h 3271067"/>
              <a:gd name="connsiteX41" fmla="*/ 1250899 w 1596892"/>
              <a:gd name="connsiteY41" fmla="*/ 1066920 h 3271067"/>
              <a:gd name="connsiteX42" fmla="*/ 1578625 w 1596892"/>
              <a:gd name="connsiteY42" fmla="*/ 573047 h 3271067"/>
              <a:gd name="connsiteX43" fmla="*/ 1594709 w 1596892"/>
              <a:gd name="connsiteY43" fmla="*/ 490820 h 3271067"/>
              <a:gd name="connsiteX44" fmla="*/ 1587156 w 1596892"/>
              <a:gd name="connsiteY44" fmla="*/ 472536 h 3271067"/>
              <a:gd name="connsiteX45" fmla="*/ 1586580 w 1596892"/>
              <a:gd name="connsiteY45" fmla="*/ 469652 h 3271067"/>
              <a:gd name="connsiteX46" fmla="*/ 1584980 w 1596892"/>
              <a:gd name="connsiteY46" fmla="*/ 467266 h 3271067"/>
              <a:gd name="connsiteX47" fmla="*/ 1578687 w 1596892"/>
              <a:gd name="connsiteY47" fmla="*/ 452032 h 3271067"/>
              <a:gd name="connsiteX48" fmla="*/ 1566754 w 1596892"/>
              <a:gd name="connsiteY48" fmla="*/ 440107 h 3271067"/>
              <a:gd name="connsiteX49" fmla="*/ 1566498 w 1596892"/>
              <a:gd name="connsiteY49" fmla="*/ 439725 h 3271067"/>
              <a:gd name="connsiteX50" fmla="*/ 1552512 w 1596892"/>
              <a:gd name="connsiteY50" fmla="*/ 425875 h 3271067"/>
              <a:gd name="connsiteX51" fmla="*/ 1547938 w 1596892"/>
              <a:gd name="connsiteY51" fmla="*/ 421303 h 3271067"/>
              <a:gd name="connsiteX52" fmla="*/ 1547868 w 1596892"/>
              <a:gd name="connsiteY52" fmla="*/ 421275 h 3271067"/>
              <a:gd name="connsiteX53" fmla="*/ 1151014 w 1596892"/>
              <a:gd name="connsiteY53" fmla="*/ 28247 h 3271067"/>
              <a:gd name="connsiteX54" fmla="*/ 1086709 w 1596892"/>
              <a:gd name="connsiteY54" fmla="*/ 1975 h 3271067"/>
              <a:gd name="connsiteX55" fmla="*/ 512735 w 1596892"/>
              <a:gd name="connsiteY55" fmla="*/ 2 h 3271067"/>
              <a:gd name="connsiteX56" fmla="*/ 448108 w 1596892"/>
              <a:gd name="connsiteY56" fmla="*/ 26274 h 3271067"/>
              <a:gd name="connsiteX57" fmla="*/ 49270 w 1596892"/>
              <a:gd name="connsiteY57" fmla="*/ 419302 h 3271067"/>
              <a:gd name="connsiteX58" fmla="*/ 49200 w 1596892"/>
              <a:gd name="connsiteY58" fmla="*/ 419330 h 3271067"/>
              <a:gd name="connsiteX59" fmla="*/ 44603 w 1596892"/>
              <a:gd name="connsiteY59" fmla="*/ 423902 h 3271067"/>
              <a:gd name="connsiteX60" fmla="*/ 30547 w 1596892"/>
              <a:gd name="connsiteY60" fmla="*/ 437752 h 3271067"/>
              <a:gd name="connsiteX61" fmla="*/ 30290 w 1596892"/>
              <a:gd name="connsiteY61" fmla="*/ 438134 h 3271067"/>
              <a:gd name="connsiteX62" fmla="*/ 18297 w 1596892"/>
              <a:gd name="connsiteY62" fmla="*/ 450059 h 3271067"/>
              <a:gd name="connsiteX63" fmla="*/ 11973 w 1596892"/>
              <a:gd name="connsiteY63" fmla="*/ 465293 h 3271067"/>
              <a:gd name="connsiteX64" fmla="*/ 10365 w 1596892"/>
              <a:gd name="connsiteY64" fmla="*/ 467679 h 3271067"/>
              <a:gd name="connsiteX65" fmla="*/ 9786 w 1596892"/>
              <a:gd name="connsiteY65" fmla="*/ 470563 h 3271067"/>
              <a:gd name="connsiteX66" fmla="*/ 2195 w 1596892"/>
              <a:gd name="connsiteY66" fmla="*/ 488847 h 3271067"/>
              <a:gd name="connsiteX67" fmla="*/ 18360 w 1596892"/>
              <a:gd name="connsiteY67" fmla="*/ 571074 h 3271067"/>
              <a:gd name="connsiteX68" fmla="*/ 347724 w 1596892"/>
              <a:gd name="connsiteY68" fmla="*/ 1064947 h 3271067"/>
              <a:gd name="connsiteX69" fmla="*/ 500225 w 1596892"/>
              <a:gd name="connsiteY69" fmla="*/ 1095634 h 3271067"/>
              <a:gd name="connsiteX70" fmla="*/ 531066 w 1596892"/>
              <a:gd name="connsiteY70" fmla="*/ 943890 h 3271067"/>
              <a:gd name="connsiteX71" fmla="*/ 231701 w 1596892"/>
              <a:gd name="connsiteY71" fmla="*/ 494999 h 3271067"/>
              <a:gd name="connsiteX72" fmla="*/ 576477 w 1596892"/>
              <a:gd name="connsiteY72" fmla="*/ 155247 h 3271067"/>
              <a:gd name="connsiteX73" fmla="*/ 577102 w 1596892"/>
              <a:gd name="connsiteY73" fmla="*/ 26896 h 3271067"/>
              <a:gd name="connsiteX74" fmla="*/ 512735 w 1596892"/>
              <a:gd name="connsiteY74" fmla="*/ 2 h 32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596892" h="3271067">
                <a:moveTo>
                  <a:pt x="999220" y="936022"/>
                </a:moveTo>
                <a:lnTo>
                  <a:pt x="883163" y="936022"/>
                </a:lnTo>
                <a:lnTo>
                  <a:pt x="640208" y="936022"/>
                </a:lnTo>
                <a:lnTo>
                  <a:pt x="602351" y="936022"/>
                </a:lnTo>
                <a:lnTo>
                  <a:pt x="616571" y="970867"/>
                </a:lnTo>
                <a:cubicBezTo>
                  <a:pt x="628824" y="1035933"/>
                  <a:pt x="602110" y="1104967"/>
                  <a:pt x="543339" y="1143875"/>
                </a:cubicBezTo>
                <a:cubicBezTo>
                  <a:pt x="523748" y="1156845"/>
                  <a:pt x="502450" y="1165239"/>
                  <a:pt x="480711" y="1169314"/>
                </a:cubicBezTo>
                <a:lnTo>
                  <a:pt x="451772" y="1169102"/>
                </a:lnTo>
                <a:lnTo>
                  <a:pt x="451772" y="1554390"/>
                </a:lnTo>
                <a:lnTo>
                  <a:pt x="451772" y="3153235"/>
                </a:lnTo>
                <a:cubicBezTo>
                  <a:pt x="451772" y="3224734"/>
                  <a:pt x="498208" y="3271067"/>
                  <a:pt x="572444" y="3271067"/>
                </a:cubicBezTo>
                <a:lnTo>
                  <a:pt x="604980" y="3271067"/>
                </a:lnTo>
                <a:cubicBezTo>
                  <a:pt x="669928" y="3271067"/>
                  <a:pt x="721041" y="3224734"/>
                  <a:pt x="721041" y="3153235"/>
                </a:cubicBezTo>
                <a:lnTo>
                  <a:pt x="721041" y="2690488"/>
                </a:lnTo>
                <a:lnTo>
                  <a:pt x="721041" y="2673613"/>
                </a:lnTo>
                <a:lnTo>
                  <a:pt x="721041" y="2656886"/>
                </a:lnTo>
                <a:lnTo>
                  <a:pt x="721041" y="2223450"/>
                </a:lnTo>
                <a:lnTo>
                  <a:pt x="860288" y="2223450"/>
                </a:lnTo>
                <a:lnTo>
                  <a:pt x="860288" y="2656886"/>
                </a:lnTo>
                <a:lnTo>
                  <a:pt x="860288" y="2673613"/>
                </a:lnTo>
                <a:lnTo>
                  <a:pt x="860288" y="2690488"/>
                </a:lnTo>
                <a:lnTo>
                  <a:pt x="860288" y="3153235"/>
                </a:lnTo>
                <a:cubicBezTo>
                  <a:pt x="860288" y="3224734"/>
                  <a:pt x="916012" y="3271067"/>
                  <a:pt x="981022" y="3271067"/>
                </a:cubicBezTo>
                <a:lnTo>
                  <a:pt x="1018172" y="3271067"/>
                </a:lnTo>
                <a:cubicBezTo>
                  <a:pt x="1073896" y="3271067"/>
                  <a:pt x="1134233" y="3224734"/>
                  <a:pt x="1134233" y="3153235"/>
                </a:cubicBezTo>
                <a:lnTo>
                  <a:pt x="1134233" y="1554390"/>
                </a:lnTo>
                <a:lnTo>
                  <a:pt x="1134233" y="1169214"/>
                </a:lnTo>
                <a:lnTo>
                  <a:pt x="1120575" y="1169314"/>
                </a:lnTo>
                <a:cubicBezTo>
                  <a:pt x="1098887" y="1165239"/>
                  <a:pt x="1077639" y="1156845"/>
                  <a:pt x="1058094" y="1143875"/>
                </a:cubicBezTo>
                <a:cubicBezTo>
                  <a:pt x="999459" y="1104967"/>
                  <a:pt x="972808" y="1035933"/>
                  <a:pt x="985033" y="970867"/>
                </a:cubicBezTo>
                <a:close/>
                <a:moveTo>
                  <a:pt x="799954" y="346345"/>
                </a:moveTo>
                <a:cubicBezTo>
                  <a:pt x="656574" y="346345"/>
                  <a:pt x="540342" y="461107"/>
                  <a:pt x="540342" y="602671"/>
                </a:cubicBezTo>
                <a:cubicBezTo>
                  <a:pt x="540342" y="744235"/>
                  <a:pt x="656574" y="858997"/>
                  <a:pt x="799954" y="858997"/>
                </a:cubicBezTo>
                <a:cubicBezTo>
                  <a:pt x="943334" y="858997"/>
                  <a:pt x="1059565" y="744235"/>
                  <a:pt x="1059565" y="602671"/>
                </a:cubicBezTo>
                <a:cubicBezTo>
                  <a:pt x="1059565" y="461107"/>
                  <a:pt x="943334" y="346345"/>
                  <a:pt x="799954" y="346345"/>
                </a:cubicBezTo>
                <a:close/>
                <a:moveTo>
                  <a:pt x="1086709" y="1975"/>
                </a:moveTo>
                <a:cubicBezTo>
                  <a:pt x="1063482" y="2088"/>
                  <a:pt x="1040299" y="11061"/>
                  <a:pt x="1022662" y="28869"/>
                </a:cubicBezTo>
                <a:cubicBezTo>
                  <a:pt x="987391" y="64484"/>
                  <a:pt x="987670" y="121948"/>
                  <a:pt x="1023284" y="157220"/>
                </a:cubicBezTo>
                <a:lnTo>
                  <a:pt x="1366345" y="496972"/>
                </a:lnTo>
                <a:lnTo>
                  <a:pt x="1068469" y="945863"/>
                </a:lnTo>
                <a:cubicBezTo>
                  <a:pt x="1035040" y="996240"/>
                  <a:pt x="1048779" y="1064178"/>
                  <a:pt x="1099156" y="1097607"/>
                </a:cubicBezTo>
                <a:cubicBezTo>
                  <a:pt x="1149532" y="1131036"/>
                  <a:pt x="1217470" y="1117297"/>
                  <a:pt x="1250899" y="1066920"/>
                </a:cubicBezTo>
                <a:lnTo>
                  <a:pt x="1578625" y="573047"/>
                </a:lnTo>
                <a:cubicBezTo>
                  <a:pt x="1595339" y="547859"/>
                  <a:pt x="1600262" y="518280"/>
                  <a:pt x="1594709" y="490820"/>
                </a:cubicBezTo>
                <a:lnTo>
                  <a:pt x="1587156" y="472536"/>
                </a:lnTo>
                <a:lnTo>
                  <a:pt x="1586580" y="469652"/>
                </a:lnTo>
                <a:lnTo>
                  <a:pt x="1584980" y="467266"/>
                </a:lnTo>
                <a:lnTo>
                  <a:pt x="1578687" y="452032"/>
                </a:lnTo>
                <a:lnTo>
                  <a:pt x="1566754" y="440107"/>
                </a:lnTo>
                <a:lnTo>
                  <a:pt x="1566498" y="439725"/>
                </a:lnTo>
                <a:lnTo>
                  <a:pt x="1552512" y="425875"/>
                </a:lnTo>
                <a:lnTo>
                  <a:pt x="1547938" y="421303"/>
                </a:lnTo>
                <a:lnTo>
                  <a:pt x="1547868" y="421275"/>
                </a:lnTo>
                <a:lnTo>
                  <a:pt x="1151014" y="28247"/>
                </a:lnTo>
                <a:cubicBezTo>
                  <a:pt x="1133206" y="10611"/>
                  <a:pt x="1109936" y="1862"/>
                  <a:pt x="1086709" y="1975"/>
                </a:cubicBezTo>
                <a:close/>
                <a:moveTo>
                  <a:pt x="512735" y="2"/>
                </a:moveTo>
                <a:cubicBezTo>
                  <a:pt x="489392" y="-111"/>
                  <a:pt x="466005" y="8638"/>
                  <a:pt x="448108" y="26274"/>
                </a:cubicBezTo>
                <a:lnTo>
                  <a:pt x="49270" y="419302"/>
                </a:lnTo>
                <a:lnTo>
                  <a:pt x="49200" y="419330"/>
                </a:lnTo>
                <a:lnTo>
                  <a:pt x="44603" y="423902"/>
                </a:lnTo>
                <a:lnTo>
                  <a:pt x="30547" y="437752"/>
                </a:lnTo>
                <a:lnTo>
                  <a:pt x="30290" y="438134"/>
                </a:lnTo>
                <a:lnTo>
                  <a:pt x="18297" y="450059"/>
                </a:lnTo>
                <a:lnTo>
                  <a:pt x="11973" y="465293"/>
                </a:lnTo>
                <a:lnTo>
                  <a:pt x="10365" y="467679"/>
                </a:lnTo>
                <a:lnTo>
                  <a:pt x="9786" y="470563"/>
                </a:lnTo>
                <a:lnTo>
                  <a:pt x="2195" y="488847"/>
                </a:lnTo>
                <a:cubicBezTo>
                  <a:pt x="-3386" y="516307"/>
                  <a:pt x="1562" y="545886"/>
                  <a:pt x="18360" y="571074"/>
                </a:cubicBezTo>
                <a:lnTo>
                  <a:pt x="347724" y="1064947"/>
                </a:lnTo>
                <a:cubicBezTo>
                  <a:pt x="381320" y="1115324"/>
                  <a:pt x="449598" y="1129063"/>
                  <a:pt x="500225" y="1095634"/>
                </a:cubicBezTo>
                <a:cubicBezTo>
                  <a:pt x="550854" y="1062205"/>
                  <a:pt x="564662" y="994267"/>
                  <a:pt x="531066" y="943890"/>
                </a:cubicBezTo>
                <a:lnTo>
                  <a:pt x="231701" y="494999"/>
                </a:lnTo>
                <a:lnTo>
                  <a:pt x="576477" y="155247"/>
                </a:lnTo>
                <a:cubicBezTo>
                  <a:pt x="612269" y="119975"/>
                  <a:pt x="612549" y="62511"/>
                  <a:pt x="577102" y="26896"/>
                </a:cubicBezTo>
                <a:cubicBezTo>
                  <a:pt x="559377" y="9088"/>
                  <a:pt x="536078" y="115"/>
                  <a:pt x="512735" y="2"/>
                </a:cubicBezTo>
                <a:close/>
              </a:path>
            </a:pathLst>
          </a:custGeom>
          <a:solidFill>
            <a:srgbClr val="A2B969"/>
          </a:solidFill>
          <a:ln w="12700" cap="flat" cmpd="sng" algn="ctr">
            <a:noFill/>
            <a:prstDash val="solid"/>
            <a:miter lim="800000"/>
          </a:ln>
          <a:effectLst/>
        </p:spPr>
        <p:txBody>
          <a:bodyPr rtlCol="0" anchor="ctr"/>
          <a:lstStyle/>
          <a:p>
            <a:pPr algn="ctr" defTabSz="914400">
              <a:defRPr/>
            </a:pPr>
            <a:endParaRPr lang="en-US" kern="0">
              <a:solidFill>
                <a:prstClr val="white"/>
              </a:solidFill>
              <a:latin typeface="Calibri" panose="020F0502020204030204"/>
            </a:endParaRPr>
          </a:p>
        </p:txBody>
      </p:sp>
      <p:sp>
        <p:nvSpPr>
          <p:cNvPr id="33" name="Rectangle 32">
            <a:extLst/>
          </p:cNvPr>
          <p:cNvSpPr/>
          <p:nvPr/>
        </p:nvSpPr>
        <p:spPr>
          <a:xfrm>
            <a:off x="10369862" y="5725349"/>
            <a:ext cx="436615" cy="343527"/>
          </a:xfrm>
          <a:prstGeom prst="rect">
            <a:avLst/>
          </a:prstGeom>
          <a:solidFill>
            <a:srgbClr val="A2B969">
              <a:lumMod val="75000"/>
            </a:srgbClr>
          </a:solidFill>
          <a:ln w="12700" cap="flat" cmpd="sng" algn="ctr">
            <a:noFill/>
            <a:prstDash val="solid"/>
            <a:miter lim="800000"/>
          </a:ln>
          <a:effectLst/>
        </p:spPr>
        <p:txBody>
          <a:bodyPr rtlCol="0" anchor="ctr"/>
          <a:lstStyle/>
          <a:p>
            <a:pPr algn="ctr" defTabSz="914400">
              <a:defRPr/>
            </a:pPr>
            <a:r>
              <a:rPr lang="en-US" sz="3000" b="1" kern="0" dirty="0">
                <a:solidFill>
                  <a:prstClr val="white"/>
                </a:solidFill>
                <a:latin typeface="Calibri" panose="020F0502020204030204"/>
              </a:rPr>
              <a:t>1</a:t>
            </a:r>
          </a:p>
        </p:txBody>
      </p:sp>
      <p:grpSp>
        <p:nvGrpSpPr>
          <p:cNvPr id="34" name="Group 33">
            <a:extLst/>
          </p:cNvPr>
          <p:cNvGrpSpPr/>
          <p:nvPr/>
        </p:nvGrpSpPr>
        <p:grpSpPr>
          <a:xfrm>
            <a:off x="6563056" y="5960290"/>
            <a:ext cx="1659387" cy="367168"/>
            <a:chOff x="5938157" y="2023976"/>
            <a:chExt cx="2569464" cy="551054"/>
          </a:xfrm>
        </p:grpSpPr>
        <p:sp>
          <p:nvSpPr>
            <p:cNvPr id="35" name="Rectangle 34">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36" name="Group 35">
              <a:extLst/>
            </p:cNvPr>
            <p:cNvGrpSpPr/>
            <p:nvPr/>
          </p:nvGrpSpPr>
          <p:grpSpPr>
            <a:xfrm>
              <a:off x="5938157" y="2023976"/>
              <a:ext cx="2569464" cy="551054"/>
              <a:chOff x="5921828" y="3617002"/>
              <a:chExt cx="2569464" cy="551054"/>
            </a:xfrm>
            <a:effectLst/>
          </p:grpSpPr>
          <p:sp>
            <p:nvSpPr>
              <p:cNvPr id="37" name="Rectangle 36">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Real-time Global Tax Calculation</a:t>
                </a:r>
              </a:p>
            </p:txBody>
          </p:sp>
          <p:sp>
            <p:nvSpPr>
              <p:cNvPr id="38" name="Rectangle 37">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39" name="Group 38">
            <a:extLst/>
          </p:cNvPr>
          <p:cNvGrpSpPr/>
          <p:nvPr/>
        </p:nvGrpSpPr>
        <p:grpSpPr>
          <a:xfrm>
            <a:off x="6563055" y="4974543"/>
            <a:ext cx="1659387" cy="367168"/>
            <a:chOff x="5938157" y="2023976"/>
            <a:chExt cx="2569464" cy="551054"/>
          </a:xfrm>
        </p:grpSpPr>
        <p:sp>
          <p:nvSpPr>
            <p:cNvPr id="40" name="Rectangle 39">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41" name="Group 40">
              <a:extLst/>
            </p:cNvPr>
            <p:cNvGrpSpPr/>
            <p:nvPr/>
          </p:nvGrpSpPr>
          <p:grpSpPr>
            <a:xfrm>
              <a:off x="5938157" y="2023976"/>
              <a:ext cx="2569464" cy="551054"/>
              <a:chOff x="5921828" y="3617002"/>
              <a:chExt cx="2569464" cy="551054"/>
            </a:xfrm>
            <a:effectLst/>
          </p:grpSpPr>
          <p:sp>
            <p:nvSpPr>
              <p:cNvPr id="42" name="Rectangle 41">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Fraud Management</a:t>
                </a:r>
              </a:p>
            </p:txBody>
          </p:sp>
          <p:sp>
            <p:nvSpPr>
              <p:cNvPr id="43" name="Rectangle 42">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44" name="Group 43">
            <a:extLst/>
          </p:cNvPr>
          <p:cNvGrpSpPr/>
          <p:nvPr/>
        </p:nvGrpSpPr>
        <p:grpSpPr>
          <a:xfrm>
            <a:off x="8536207" y="5960290"/>
            <a:ext cx="1659387" cy="367168"/>
            <a:chOff x="5938157" y="2023976"/>
            <a:chExt cx="2569464" cy="551054"/>
          </a:xfrm>
        </p:grpSpPr>
        <p:sp>
          <p:nvSpPr>
            <p:cNvPr id="45" name="Rectangle 44">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46" name="Group 45">
              <a:extLst/>
            </p:cNvPr>
            <p:cNvGrpSpPr/>
            <p:nvPr/>
          </p:nvGrpSpPr>
          <p:grpSpPr>
            <a:xfrm>
              <a:off x="5938157" y="2023976"/>
              <a:ext cx="2569464" cy="551054"/>
              <a:chOff x="5921828" y="3617002"/>
              <a:chExt cx="2569464" cy="551054"/>
            </a:xfrm>
            <a:effectLst/>
          </p:grpSpPr>
          <p:sp>
            <p:nvSpPr>
              <p:cNvPr id="47" name="Rectangle 46">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Recurrent Payment Acceptance</a:t>
                </a:r>
              </a:p>
            </p:txBody>
          </p:sp>
          <p:sp>
            <p:nvSpPr>
              <p:cNvPr id="48" name="Rectangle 47">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49" name="Group 48">
            <a:extLst/>
          </p:cNvPr>
          <p:cNvGrpSpPr/>
          <p:nvPr/>
        </p:nvGrpSpPr>
        <p:grpSpPr>
          <a:xfrm>
            <a:off x="8536206" y="4974543"/>
            <a:ext cx="1659387" cy="367168"/>
            <a:chOff x="5938157" y="2023976"/>
            <a:chExt cx="2569464" cy="551054"/>
          </a:xfrm>
        </p:grpSpPr>
        <p:sp>
          <p:nvSpPr>
            <p:cNvPr id="50" name="Rectangle 49">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51" name="Group 50">
              <a:extLst/>
            </p:cNvPr>
            <p:cNvGrpSpPr/>
            <p:nvPr/>
          </p:nvGrpSpPr>
          <p:grpSpPr>
            <a:xfrm>
              <a:off x="5938157" y="2023976"/>
              <a:ext cx="2569464" cy="551054"/>
              <a:chOff x="5921828" y="3617002"/>
              <a:chExt cx="2569464" cy="551054"/>
            </a:xfrm>
            <a:effectLst/>
          </p:grpSpPr>
          <p:sp>
            <p:nvSpPr>
              <p:cNvPr id="52" name="Rectangle 51">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Greater Tax Jurisdiction Coverage</a:t>
                </a:r>
              </a:p>
            </p:txBody>
          </p:sp>
          <p:sp>
            <p:nvSpPr>
              <p:cNvPr id="53" name="Rectangle 52">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54" name="Group 53">
            <a:extLst/>
          </p:cNvPr>
          <p:cNvGrpSpPr/>
          <p:nvPr/>
        </p:nvGrpSpPr>
        <p:grpSpPr>
          <a:xfrm>
            <a:off x="7575765" y="5486248"/>
            <a:ext cx="1659387" cy="367168"/>
            <a:chOff x="5938157" y="2023976"/>
            <a:chExt cx="2569464" cy="551054"/>
          </a:xfrm>
        </p:grpSpPr>
        <p:sp>
          <p:nvSpPr>
            <p:cNvPr id="55" name="Rectangle 54">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56" name="Group 55">
              <a:extLst/>
            </p:cNvPr>
            <p:cNvGrpSpPr/>
            <p:nvPr/>
          </p:nvGrpSpPr>
          <p:grpSpPr>
            <a:xfrm>
              <a:off x="5938157" y="2023976"/>
              <a:ext cx="2569464" cy="551054"/>
              <a:chOff x="5921828" y="3617002"/>
              <a:chExt cx="2569464" cy="551054"/>
            </a:xfrm>
            <a:effectLst/>
          </p:grpSpPr>
          <p:sp>
            <p:nvSpPr>
              <p:cNvPr id="57" name="Rectangle 56">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Major Card Network Support </a:t>
                </a:r>
              </a:p>
            </p:txBody>
          </p:sp>
          <p:sp>
            <p:nvSpPr>
              <p:cNvPr id="58" name="Rectangle 57">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sp>
        <p:nvSpPr>
          <p:cNvPr id="59" name="Rectangle: Rounded Corners 105">
            <a:extLst/>
          </p:cNvPr>
          <p:cNvSpPr/>
          <p:nvPr/>
        </p:nvSpPr>
        <p:spPr>
          <a:xfrm>
            <a:off x="1640773" y="963519"/>
            <a:ext cx="2988826" cy="922147"/>
          </a:xfrm>
          <a:prstGeom prst="roundRect">
            <a:avLst>
              <a:gd name="adj" fmla="val 50000"/>
            </a:avLst>
          </a:prstGeom>
          <a:gradFill rotWithShape="1">
            <a:gsLst>
              <a:gs pos="0">
                <a:srgbClr val="C13018">
                  <a:satMod val="103000"/>
                  <a:lumMod val="102000"/>
                  <a:tint val="94000"/>
                </a:srgbClr>
              </a:gs>
              <a:gs pos="50000">
                <a:srgbClr val="C13018">
                  <a:satMod val="110000"/>
                  <a:lumMod val="100000"/>
                  <a:shade val="100000"/>
                </a:srgbClr>
              </a:gs>
              <a:gs pos="100000">
                <a:srgbClr val="C13018">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defRPr/>
            </a:pPr>
            <a:endParaRPr lang="en-US" kern="0">
              <a:solidFill>
                <a:prstClr val="white"/>
              </a:solidFill>
              <a:latin typeface="Calibri" panose="020F0502020204030204"/>
            </a:endParaRPr>
          </a:p>
        </p:txBody>
      </p:sp>
      <p:sp>
        <p:nvSpPr>
          <p:cNvPr id="60" name="Oval 59">
            <a:extLst/>
          </p:cNvPr>
          <p:cNvSpPr/>
          <p:nvPr/>
        </p:nvSpPr>
        <p:spPr>
          <a:xfrm>
            <a:off x="1751136" y="1051184"/>
            <a:ext cx="746816" cy="746816"/>
          </a:xfrm>
          <a:prstGeom prst="ellipse">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pic>
        <p:nvPicPr>
          <p:cNvPr id="61" name="Picture 60"/>
          <p:cNvPicPr>
            <a:picLocks noChangeAspect="1"/>
          </p:cNvPicPr>
          <p:nvPr/>
        </p:nvPicPr>
        <p:blipFill>
          <a:blip r:embed="rId2"/>
          <a:stretch>
            <a:fillRect/>
          </a:stretch>
        </p:blipFill>
        <p:spPr>
          <a:xfrm>
            <a:off x="1894274" y="1214360"/>
            <a:ext cx="483830" cy="422894"/>
          </a:xfrm>
          <a:prstGeom prst="rect">
            <a:avLst/>
          </a:prstGeom>
        </p:spPr>
      </p:pic>
      <p:sp>
        <p:nvSpPr>
          <p:cNvPr id="62" name="TextBox 61">
            <a:extLst/>
          </p:cNvPr>
          <p:cNvSpPr txBox="1"/>
          <p:nvPr/>
        </p:nvSpPr>
        <p:spPr>
          <a:xfrm>
            <a:off x="2454635" y="1246080"/>
            <a:ext cx="1781789" cy="338554"/>
          </a:xfrm>
          <a:prstGeom prst="rect">
            <a:avLst/>
          </a:prstGeom>
          <a:noFill/>
        </p:spPr>
        <p:txBody>
          <a:bodyPr wrap="square" lIns="0" rIns="0" rtlCol="0" anchor="b">
            <a:spAutoFit/>
          </a:bodyPr>
          <a:lstStyle/>
          <a:p>
            <a:pPr algn="r" defTabSz="914400">
              <a:defRPr/>
            </a:pPr>
            <a:r>
              <a:rPr lang="en-US" sz="1600" b="1" kern="0" noProof="1">
                <a:solidFill>
                  <a:prstClr val="white"/>
                </a:solidFill>
                <a:latin typeface="Calibri" panose="020F0502020204030204"/>
              </a:rPr>
              <a:t>Why the Change</a:t>
            </a:r>
          </a:p>
        </p:txBody>
      </p:sp>
      <p:sp>
        <p:nvSpPr>
          <p:cNvPr id="63" name="Rectangle: Rounded Corners 109">
            <a:extLst/>
          </p:cNvPr>
          <p:cNvSpPr/>
          <p:nvPr/>
        </p:nvSpPr>
        <p:spPr>
          <a:xfrm>
            <a:off x="1640773" y="2395744"/>
            <a:ext cx="2988826" cy="922147"/>
          </a:xfrm>
          <a:prstGeom prst="roundRect">
            <a:avLst>
              <a:gd name="adj" fmla="val 50000"/>
            </a:avLst>
          </a:pr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defRPr/>
            </a:pPr>
            <a:endParaRPr lang="en-US" kern="0">
              <a:solidFill>
                <a:prstClr val="white"/>
              </a:solidFill>
              <a:latin typeface="Calibri" panose="020F0502020204030204"/>
            </a:endParaRPr>
          </a:p>
        </p:txBody>
      </p:sp>
      <p:sp>
        <p:nvSpPr>
          <p:cNvPr id="64" name="Oval 63">
            <a:extLst/>
          </p:cNvPr>
          <p:cNvSpPr/>
          <p:nvPr/>
        </p:nvSpPr>
        <p:spPr>
          <a:xfrm>
            <a:off x="1740416" y="2483409"/>
            <a:ext cx="746816" cy="746816"/>
          </a:xfrm>
          <a:prstGeom prst="ellipse">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5" name="TextBox 64">
            <a:extLst/>
          </p:cNvPr>
          <p:cNvSpPr txBox="1"/>
          <p:nvPr/>
        </p:nvSpPr>
        <p:spPr>
          <a:xfrm>
            <a:off x="2355508" y="2630613"/>
            <a:ext cx="1781789" cy="338554"/>
          </a:xfrm>
          <a:prstGeom prst="rect">
            <a:avLst/>
          </a:prstGeom>
          <a:noFill/>
        </p:spPr>
        <p:txBody>
          <a:bodyPr wrap="square" lIns="0" rIns="0" rtlCol="0" anchor="b">
            <a:spAutoFit/>
          </a:bodyPr>
          <a:lstStyle/>
          <a:p>
            <a:pPr algn="r" defTabSz="914400">
              <a:defRPr/>
            </a:pPr>
            <a:r>
              <a:rPr lang="en-US" sz="1600" b="1" kern="0" noProof="1">
                <a:solidFill>
                  <a:prstClr val="black"/>
                </a:solidFill>
                <a:latin typeface="Calibri" panose="020F0502020204030204"/>
              </a:rPr>
              <a:t>What will Change</a:t>
            </a:r>
          </a:p>
        </p:txBody>
      </p:sp>
      <p:pic>
        <p:nvPicPr>
          <p:cNvPr id="66" name="Picture 65"/>
          <p:cNvPicPr>
            <a:picLocks noChangeAspect="1"/>
          </p:cNvPicPr>
          <p:nvPr/>
        </p:nvPicPr>
        <p:blipFill>
          <a:blip r:embed="rId3"/>
          <a:stretch>
            <a:fillRect/>
          </a:stretch>
        </p:blipFill>
        <p:spPr>
          <a:xfrm>
            <a:off x="1845986" y="2625916"/>
            <a:ext cx="501811" cy="456369"/>
          </a:xfrm>
          <a:prstGeom prst="rect">
            <a:avLst/>
          </a:prstGeom>
        </p:spPr>
      </p:pic>
      <p:sp>
        <p:nvSpPr>
          <p:cNvPr id="67" name="Rectangle: Rounded Corners 113">
            <a:extLst/>
          </p:cNvPr>
          <p:cNvSpPr/>
          <p:nvPr/>
        </p:nvSpPr>
        <p:spPr>
          <a:xfrm>
            <a:off x="1640773" y="3827969"/>
            <a:ext cx="2988826" cy="922147"/>
          </a:xfrm>
          <a:prstGeom prst="roundRect">
            <a:avLst>
              <a:gd name="adj" fmla="val 50000"/>
            </a:avLst>
          </a:prstGeom>
          <a:gradFill rotWithShape="1">
            <a:gsLst>
              <a:gs pos="0">
                <a:srgbClr val="4CC1EF">
                  <a:satMod val="103000"/>
                  <a:lumMod val="102000"/>
                  <a:tint val="94000"/>
                </a:srgbClr>
              </a:gs>
              <a:gs pos="50000">
                <a:srgbClr val="4CC1EF">
                  <a:satMod val="110000"/>
                  <a:lumMod val="100000"/>
                  <a:shade val="100000"/>
                </a:srgbClr>
              </a:gs>
              <a:gs pos="100000">
                <a:srgbClr val="4CC1EF">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defRPr/>
            </a:pPr>
            <a:endParaRPr lang="en-US" kern="0">
              <a:solidFill>
                <a:prstClr val="white"/>
              </a:solidFill>
              <a:latin typeface="Calibri" panose="020F0502020204030204"/>
            </a:endParaRPr>
          </a:p>
        </p:txBody>
      </p:sp>
      <p:sp>
        <p:nvSpPr>
          <p:cNvPr id="68" name="Oval 67">
            <a:extLst/>
          </p:cNvPr>
          <p:cNvSpPr/>
          <p:nvPr/>
        </p:nvSpPr>
        <p:spPr>
          <a:xfrm>
            <a:off x="1740565" y="3915634"/>
            <a:ext cx="746816" cy="746816"/>
          </a:xfrm>
          <a:prstGeom prst="ellipse">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9" name="TextBox 68">
            <a:extLst/>
          </p:cNvPr>
          <p:cNvSpPr txBox="1"/>
          <p:nvPr/>
        </p:nvSpPr>
        <p:spPr>
          <a:xfrm>
            <a:off x="2439100" y="4207275"/>
            <a:ext cx="1781789" cy="338554"/>
          </a:xfrm>
          <a:prstGeom prst="rect">
            <a:avLst/>
          </a:prstGeom>
          <a:noFill/>
        </p:spPr>
        <p:txBody>
          <a:bodyPr wrap="square" lIns="0" rIns="0" rtlCol="0" anchor="b">
            <a:spAutoFit/>
          </a:bodyPr>
          <a:lstStyle/>
          <a:p>
            <a:pPr algn="ctr" defTabSz="914400">
              <a:defRPr/>
            </a:pPr>
            <a:r>
              <a:rPr lang="en-US" sz="1600" b="1" kern="0" noProof="1" smtClean="0">
                <a:solidFill>
                  <a:prstClr val="black"/>
                </a:solidFill>
                <a:latin typeface="Calibri" panose="020F0502020204030204"/>
              </a:rPr>
              <a:t>Impact per Role</a:t>
            </a:r>
            <a:endParaRPr lang="en-US" sz="1600" b="1" kern="0" noProof="1">
              <a:solidFill>
                <a:prstClr val="black"/>
              </a:solidFill>
              <a:latin typeface="Calibri" panose="020F0502020204030204"/>
            </a:endParaRPr>
          </a:p>
        </p:txBody>
      </p:sp>
      <p:pic>
        <p:nvPicPr>
          <p:cNvPr id="70" name="Picture 69"/>
          <p:cNvPicPr>
            <a:picLocks noChangeAspect="1"/>
          </p:cNvPicPr>
          <p:nvPr/>
        </p:nvPicPr>
        <p:blipFill>
          <a:blip r:embed="rId4"/>
          <a:stretch>
            <a:fillRect/>
          </a:stretch>
        </p:blipFill>
        <p:spPr>
          <a:xfrm>
            <a:off x="1816625" y="4046439"/>
            <a:ext cx="532880" cy="483553"/>
          </a:xfrm>
          <a:prstGeom prst="rect">
            <a:avLst/>
          </a:prstGeom>
        </p:spPr>
      </p:pic>
      <p:sp>
        <p:nvSpPr>
          <p:cNvPr id="71" name="Rectangle: Rounded Corners 117">
            <a:extLst/>
          </p:cNvPr>
          <p:cNvSpPr/>
          <p:nvPr/>
        </p:nvSpPr>
        <p:spPr>
          <a:xfrm>
            <a:off x="1640773" y="5260194"/>
            <a:ext cx="2988826" cy="922147"/>
          </a:xfrm>
          <a:prstGeom prst="roundRect">
            <a:avLst>
              <a:gd name="adj" fmla="val 50000"/>
            </a:avLst>
          </a:prstGeom>
          <a:gradFill rotWithShape="1">
            <a:gsLst>
              <a:gs pos="0">
                <a:srgbClr val="A2B969">
                  <a:satMod val="103000"/>
                  <a:lumMod val="102000"/>
                  <a:tint val="94000"/>
                </a:srgbClr>
              </a:gs>
              <a:gs pos="50000">
                <a:srgbClr val="A2B969">
                  <a:satMod val="110000"/>
                  <a:lumMod val="100000"/>
                  <a:shade val="100000"/>
                </a:srgbClr>
              </a:gs>
              <a:gs pos="100000">
                <a:srgbClr val="A2B969">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defRPr/>
            </a:pPr>
            <a:endParaRPr lang="en-US" kern="0">
              <a:solidFill>
                <a:prstClr val="white"/>
              </a:solidFill>
              <a:latin typeface="Calibri" panose="020F0502020204030204"/>
            </a:endParaRPr>
          </a:p>
        </p:txBody>
      </p:sp>
      <p:sp>
        <p:nvSpPr>
          <p:cNvPr id="72" name="Oval 71">
            <a:extLst/>
          </p:cNvPr>
          <p:cNvSpPr/>
          <p:nvPr/>
        </p:nvSpPr>
        <p:spPr>
          <a:xfrm>
            <a:off x="1711214" y="5347859"/>
            <a:ext cx="746816" cy="746816"/>
          </a:xfrm>
          <a:prstGeom prst="ellipse">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3" name="TextBox 72">
            <a:extLst/>
          </p:cNvPr>
          <p:cNvSpPr txBox="1"/>
          <p:nvPr/>
        </p:nvSpPr>
        <p:spPr>
          <a:xfrm>
            <a:off x="2314238" y="5518981"/>
            <a:ext cx="1781789" cy="338554"/>
          </a:xfrm>
          <a:prstGeom prst="rect">
            <a:avLst/>
          </a:prstGeom>
          <a:noFill/>
        </p:spPr>
        <p:txBody>
          <a:bodyPr wrap="square" lIns="0" rIns="0" rtlCol="0" anchor="b">
            <a:spAutoFit/>
          </a:bodyPr>
          <a:lstStyle/>
          <a:p>
            <a:pPr algn="r" defTabSz="914400">
              <a:defRPr/>
            </a:pPr>
            <a:r>
              <a:rPr lang="en-US" sz="1600" b="1" kern="0" noProof="1">
                <a:solidFill>
                  <a:prstClr val="black"/>
                </a:solidFill>
                <a:latin typeface="Calibri" panose="020F0502020204030204"/>
              </a:rPr>
              <a:t>Change Approach</a:t>
            </a:r>
          </a:p>
        </p:txBody>
      </p:sp>
      <p:pic>
        <p:nvPicPr>
          <p:cNvPr id="74" name="Picture 73"/>
          <p:cNvPicPr>
            <a:picLocks noChangeAspect="1"/>
          </p:cNvPicPr>
          <p:nvPr/>
        </p:nvPicPr>
        <p:blipFill>
          <a:blip r:embed="rId5"/>
          <a:stretch>
            <a:fillRect/>
          </a:stretch>
        </p:blipFill>
        <p:spPr>
          <a:xfrm>
            <a:off x="1887543" y="5457787"/>
            <a:ext cx="426695" cy="501161"/>
          </a:xfrm>
          <a:prstGeom prst="rect">
            <a:avLst/>
          </a:prstGeom>
        </p:spPr>
      </p:pic>
      <p:pic>
        <p:nvPicPr>
          <p:cNvPr id="75" name="Picture 74"/>
          <p:cNvPicPr>
            <a:picLocks noChangeAspect="1"/>
          </p:cNvPicPr>
          <p:nvPr/>
        </p:nvPicPr>
        <p:blipFill>
          <a:blip r:embed="rId6"/>
          <a:stretch>
            <a:fillRect/>
          </a:stretch>
        </p:blipFill>
        <p:spPr>
          <a:xfrm>
            <a:off x="8124032" y="3405184"/>
            <a:ext cx="1574127" cy="826777"/>
          </a:xfrm>
          <a:prstGeom prst="rect">
            <a:avLst/>
          </a:prstGeom>
        </p:spPr>
      </p:pic>
      <p:sp>
        <p:nvSpPr>
          <p:cNvPr id="76" name="Rectangle 75"/>
          <p:cNvSpPr/>
          <p:nvPr/>
        </p:nvSpPr>
        <p:spPr>
          <a:xfrm>
            <a:off x="7882806" y="1171575"/>
            <a:ext cx="2080602" cy="36170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smtClean="0">
                <a:ln>
                  <a:noFill/>
                </a:ln>
                <a:solidFill>
                  <a:prstClr val="black"/>
                </a:solidFill>
                <a:effectLst/>
                <a:uLnTx/>
                <a:uFillTx/>
                <a:latin typeface="Calibri" panose="020F0502020204030204"/>
                <a:ea typeface="+mn-ea"/>
                <a:cs typeface="+mn-cs"/>
              </a:rPr>
              <a:t>Current Challenges</a:t>
            </a:r>
          </a:p>
        </p:txBody>
      </p:sp>
      <p:sp>
        <p:nvSpPr>
          <p:cNvPr id="77" name="Rectangle 76"/>
          <p:cNvSpPr/>
          <p:nvPr/>
        </p:nvSpPr>
        <p:spPr>
          <a:xfrm>
            <a:off x="7436306" y="4398351"/>
            <a:ext cx="2080602" cy="36170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smtClean="0">
                <a:ln>
                  <a:noFill/>
                </a:ln>
                <a:solidFill>
                  <a:prstClr val="black"/>
                </a:solidFill>
                <a:effectLst/>
                <a:uLnTx/>
                <a:uFillTx/>
                <a:latin typeface="Calibri" panose="020F0502020204030204"/>
                <a:ea typeface="+mn-ea"/>
                <a:cs typeface="+mn-cs"/>
              </a:rPr>
              <a:t>Benefit Realisation</a:t>
            </a:r>
          </a:p>
        </p:txBody>
      </p:sp>
      <p:sp>
        <p:nvSpPr>
          <p:cNvPr id="78" name="Rectangle 77"/>
          <p:cNvSpPr/>
          <p:nvPr/>
        </p:nvSpPr>
        <p:spPr>
          <a:xfrm>
            <a:off x="6396005" y="3572086"/>
            <a:ext cx="2080602" cy="36170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smtClean="0">
                <a:ln>
                  <a:noFill/>
                </a:ln>
                <a:solidFill>
                  <a:prstClr val="black"/>
                </a:solidFill>
                <a:effectLst/>
                <a:uLnTx/>
                <a:uFillTx/>
                <a:latin typeface="Calibri" panose="020F0502020204030204"/>
                <a:ea typeface="+mn-ea"/>
                <a:cs typeface="+mn-cs"/>
              </a:rPr>
              <a:t>Opportunity</a:t>
            </a:r>
          </a:p>
        </p:txBody>
      </p:sp>
      <p:sp>
        <p:nvSpPr>
          <p:cNvPr id="79" name="TextBox 78">
            <a:extLst/>
          </p:cNvPr>
          <p:cNvSpPr txBox="1"/>
          <p:nvPr/>
        </p:nvSpPr>
        <p:spPr>
          <a:xfrm>
            <a:off x="2351644" y="1625749"/>
            <a:ext cx="1781789" cy="246221"/>
          </a:xfrm>
          <a:prstGeom prst="rect">
            <a:avLst/>
          </a:prstGeom>
          <a:noFill/>
        </p:spPr>
        <p:txBody>
          <a:bodyPr wrap="square" lIns="0" rIns="0" rtlCol="0" anchor="b">
            <a:spAutoFit/>
          </a:bodyPr>
          <a:lstStyle/>
          <a:p>
            <a:pPr algn="r" defTabSz="914400">
              <a:defRPr/>
            </a:pPr>
            <a:r>
              <a:rPr lang="en-US" sz="1000" b="1" kern="0" noProof="1">
                <a:solidFill>
                  <a:prstClr val="white"/>
                </a:solidFill>
                <a:latin typeface="Calibri" panose="020F0502020204030204"/>
              </a:rPr>
              <a:t>Need, Challenge, Opportunity</a:t>
            </a:r>
          </a:p>
        </p:txBody>
      </p:sp>
      <p:sp>
        <p:nvSpPr>
          <p:cNvPr id="80" name="TextBox 79">
            <a:extLst/>
          </p:cNvPr>
          <p:cNvSpPr txBox="1"/>
          <p:nvPr/>
        </p:nvSpPr>
        <p:spPr>
          <a:xfrm>
            <a:off x="2535400" y="3104953"/>
            <a:ext cx="1781789" cy="246221"/>
          </a:xfrm>
          <a:prstGeom prst="rect">
            <a:avLst/>
          </a:prstGeom>
          <a:noFill/>
        </p:spPr>
        <p:txBody>
          <a:bodyPr wrap="square" lIns="0" rIns="0" rtlCol="0" anchor="b">
            <a:spAutoFit/>
          </a:bodyPr>
          <a:lstStyle/>
          <a:p>
            <a:pPr algn="r" defTabSz="914400">
              <a:defRPr/>
            </a:pPr>
            <a:r>
              <a:rPr lang="en-US" sz="1000" b="1" kern="0" noProof="1" smtClean="0">
                <a:solidFill>
                  <a:prstClr val="white"/>
                </a:solidFill>
                <a:latin typeface="Calibri" panose="020F0502020204030204"/>
              </a:rPr>
              <a:t>Interface, Payment Flow,</a:t>
            </a:r>
            <a:endParaRPr lang="en-US" sz="1000" b="1" kern="0" noProof="1">
              <a:solidFill>
                <a:prstClr val="white"/>
              </a:solidFill>
              <a:latin typeface="Calibri" panose="020F0502020204030204"/>
            </a:endParaRPr>
          </a:p>
        </p:txBody>
      </p:sp>
      <p:sp>
        <p:nvSpPr>
          <p:cNvPr id="81" name="TextBox 80">
            <a:extLst/>
          </p:cNvPr>
          <p:cNvSpPr txBox="1"/>
          <p:nvPr/>
        </p:nvSpPr>
        <p:spPr>
          <a:xfrm>
            <a:off x="2355508" y="4500762"/>
            <a:ext cx="2040291" cy="246221"/>
          </a:xfrm>
          <a:prstGeom prst="rect">
            <a:avLst/>
          </a:prstGeom>
          <a:noFill/>
        </p:spPr>
        <p:txBody>
          <a:bodyPr wrap="square" lIns="0" rIns="0" rtlCol="0" anchor="b">
            <a:spAutoFit/>
          </a:bodyPr>
          <a:lstStyle/>
          <a:p>
            <a:pPr algn="r" defTabSz="914400">
              <a:defRPr/>
            </a:pPr>
            <a:r>
              <a:rPr lang="en-US" sz="1000" b="1" kern="0" noProof="1">
                <a:solidFill>
                  <a:prstClr val="white"/>
                </a:solidFill>
                <a:latin typeface="Calibri" panose="020F0502020204030204"/>
              </a:rPr>
              <a:t>UI, Access, Additional Authentications </a:t>
            </a:r>
          </a:p>
        </p:txBody>
      </p:sp>
      <p:sp>
        <p:nvSpPr>
          <p:cNvPr id="82" name="TextBox 81">
            <a:extLst/>
          </p:cNvPr>
          <p:cNvSpPr txBox="1"/>
          <p:nvPr/>
        </p:nvSpPr>
        <p:spPr>
          <a:xfrm>
            <a:off x="2276898" y="5791876"/>
            <a:ext cx="2040291" cy="400110"/>
          </a:xfrm>
          <a:prstGeom prst="rect">
            <a:avLst/>
          </a:prstGeom>
          <a:noFill/>
        </p:spPr>
        <p:txBody>
          <a:bodyPr wrap="square" lIns="0" rIns="0" rtlCol="0" anchor="b">
            <a:spAutoFit/>
          </a:bodyPr>
          <a:lstStyle/>
          <a:p>
            <a:pPr algn="r" defTabSz="914400">
              <a:defRPr/>
            </a:pPr>
            <a:r>
              <a:rPr lang="en-US" sz="1000" b="1" kern="0" noProof="1">
                <a:solidFill>
                  <a:prstClr val="white"/>
                </a:solidFill>
                <a:latin typeface="Calibri" panose="020F0502020204030204"/>
              </a:rPr>
              <a:t>Training, Tutorials, Self Help, </a:t>
            </a:r>
            <a:r>
              <a:rPr lang="en-US" sz="1000" b="1" kern="0" noProof="1" smtClean="0">
                <a:solidFill>
                  <a:prstClr val="white"/>
                </a:solidFill>
                <a:latin typeface="Calibri" panose="020F0502020204030204"/>
              </a:rPr>
              <a:t>Hypercare</a:t>
            </a:r>
            <a:endParaRPr lang="en-US" sz="1000" b="1" kern="0" noProof="1">
              <a:solidFill>
                <a:prstClr val="white"/>
              </a:solidFill>
              <a:latin typeface="Calibri" panose="020F0502020204030204"/>
            </a:endParaRPr>
          </a:p>
        </p:txBody>
      </p:sp>
      <p:sp>
        <p:nvSpPr>
          <p:cNvPr id="83"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Change management Strategy</a:t>
            </a:r>
            <a:endParaRPr lang="en-GB" sz="29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2537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Risk Management Plan</a:t>
            </a:r>
            <a:endParaRPr lang="en-GB" sz="2900" dirty="0">
              <a:latin typeface="Algerian" panose="04020705040A02060702" pitchFamily="82" charset="0"/>
              <a:cs typeface="Arial" panose="020B0604020202020204" pitchFamily="34" charset="0"/>
            </a:endParaRPr>
          </a:p>
        </p:txBody>
      </p:sp>
      <p:sp>
        <p:nvSpPr>
          <p:cNvPr id="2" name="Rounded Rectangle 1"/>
          <p:cNvSpPr/>
          <p:nvPr/>
        </p:nvSpPr>
        <p:spPr>
          <a:xfrm>
            <a:off x="2054940" y="782319"/>
            <a:ext cx="1622605" cy="117855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Identification of Risks</a:t>
            </a:r>
            <a:endParaRPr lang="en-GB" dirty="0">
              <a:latin typeface="Arial" panose="020B0604020202020204" pitchFamily="34" charset="0"/>
              <a:cs typeface="Arial" panose="020B0604020202020204" pitchFamily="34" charset="0"/>
            </a:endParaRPr>
          </a:p>
        </p:txBody>
      </p:sp>
      <p:cxnSp>
        <p:nvCxnSpPr>
          <p:cNvPr id="4" name="Elbow Connector 3"/>
          <p:cNvCxnSpPr>
            <a:stCxn id="2" idx="2"/>
            <a:endCxn id="9" idx="2"/>
          </p:cNvCxnSpPr>
          <p:nvPr/>
        </p:nvCxnSpPr>
        <p:spPr>
          <a:xfrm rot="16200000" flipH="1">
            <a:off x="6921875" y="-2094756"/>
            <a:ext cx="1" cy="8111264"/>
          </a:xfrm>
          <a:prstGeom prst="bentConnector3">
            <a:avLst>
              <a:gd name="adj1" fmla="val 2286010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949010" y="1015998"/>
            <a:ext cx="1889760" cy="975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Questionnaire as tool</a:t>
            </a:r>
            <a:endParaRPr lang="en-GB" sz="1200" dirty="0">
              <a:solidFill>
                <a:schemeClr val="tx1"/>
              </a:solidFill>
              <a:latin typeface="Arial" panose="020B0604020202020204" pitchFamily="34" charset="0"/>
              <a:cs typeface="Arial" panose="020B0604020202020204" pitchFamily="34" charset="0"/>
            </a:endParaRPr>
          </a:p>
        </p:txBody>
      </p:sp>
      <p:sp>
        <p:nvSpPr>
          <p:cNvPr id="8" name="Rounded Rectangle 7"/>
          <p:cNvSpPr/>
          <p:nvPr/>
        </p:nvSpPr>
        <p:spPr>
          <a:xfrm>
            <a:off x="5964817" y="1040524"/>
            <a:ext cx="1889760" cy="975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Deck-based risk assessment, Facilitated workshops, Management review</a:t>
            </a:r>
            <a:endParaRPr lang="en-GB" sz="1200" dirty="0">
              <a:solidFill>
                <a:schemeClr val="tx1"/>
              </a:solidFill>
              <a:latin typeface="Arial" panose="020B0604020202020204" pitchFamily="34" charset="0"/>
              <a:cs typeface="Arial" panose="020B0604020202020204" pitchFamily="34" charset="0"/>
            </a:endParaRPr>
          </a:p>
        </p:txBody>
      </p:sp>
      <p:sp>
        <p:nvSpPr>
          <p:cNvPr id="9" name="Rounded Rectangle 8"/>
          <p:cNvSpPr/>
          <p:nvPr/>
        </p:nvSpPr>
        <p:spPr>
          <a:xfrm>
            <a:off x="10032627" y="1056637"/>
            <a:ext cx="1889760" cy="9042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Registering risk in qualitative term</a:t>
            </a:r>
            <a:endParaRPr lang="en-GB" sz="1200" dirty="0">
              <a:solidFill>
                <a:schemeClr val="tx1"/>
              </a:solidFill>
              <a:latin typeface="Arial" panose="020B0604020202020204" pitchFamily="34" charset="0"/>
              <a:cs typeface="Arial" panose="020B0604020202020204" pitchFamily="34" charset="0"/>
            </a:endParaRPr>
          </a:p>
        </p:txBody>
      </p:sp>
      <p:sp>
        <p:nvSpPr>
          <p:cNvPr id="10" name="Rounded Rectangle 9"/>
          <p:cNvSpPr/>
          <p:nvPr/>
        </p:nvSpPr>
        <p:spPr>
          <a:xfrm>
            <a:off x="8012692" y="1035443"/>
            <a:ext cx="1889760" cy="975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Identify Cause &amp; Qualitative consequences</a:t>
            </a:r>
            <a:endParaRPr lang="en-GB" sz="1200" dirty="0">
              <a:solidFill>
                <a:schemeClr val="tx1"/>
              </a:solidFill>
              <a:latin typeface="Arial" panose="020B0604020202020204" pitchFamily="34" charset="0"/>
              <a:cs typeface="Arial" panose="020B0604020202020204" pitchFamily="34" charset="0"/>
            </a:endParaRPr>
          </a:p>
        </p:txBody>
      </p:sp>
      <p:sp>
        <p:nvSpPr>
          <p:cNvPr id="12" name="Rounded Rectangle 11"/>
          <p:cNvSpPr/>
          <p:nvPr/>
        </p:nvSpPr>
        <p:spPr>
          <a:xfrm>
            <a:off x="2054941" y="2314722"/>
            <a:ext cx="1692455" cy="119888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Assessment of Risks</a:t>
            </a:r>
            <a:endParaRPr lang="en-GB" dirty="0">
              <a:latin typeface="Arial" panose="020B0604020202020204" pitchFamily="34" charset="0"/>
              <a:cs typeface="Arial" panose="020B0604020202020204" pitchFamily="34" charset="0"/>
            </a:endParaRPr>
          </a:p>
        </p:txBody>
      </p:sp>
      <p:sp>
        <p:nvSpPr>
          <p:cNvPr id="14" name="Rounded Rectangle 13"/>
          <p:cNvSpPr/>
          <p:nvPr/>
        </p:nvSpPr>
        <p:spPr>
          <a:xfrm>
            <a:off x="3902972" y="2629684"/>
            <a:ext cx="1889760" cy="883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Risk Assessment Matrix &amp; </a:t>
            </a:r>
          </a:p>
          <a:p>
            <a:pPr algn="ctr"/>
            <a:r>
              <a:rPr lang="en-GB" sz="1200" dirty="0" smtClean="0">
                <a:solidFill>
                  <a:schemeClr val="tx1"/>
                </a:solidFill>
                <a:latin typeface="Arial" panose="020B0604020202020204" pitchFamily="34" charset="0"/>
                <a:cs typeface="Arial" panose="020B0604020202020204" pitchFamily="34" charset="0"/>
              </a:rPr>
              <a:t>Risk Rating</a:t>
            </a:r>
          </a:p>
        </p:txBody>
      </p:sp>
      <p:sp>
        <p:nvSpPr>
          <p:cNvPr id="15" name="Rounded Rectangle 14"/>
          <p:cNvSpPr/>
          <p:nvPr/>
        </p:nvSpPr>
        <p:spPr>
          <a:xfrm>
            <a:off x="5956562" y="2629683"/>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Identifying &amp; assessing effectiveness of controls</a:t>
            </a:r>
            <a:endParaRPr lang="en-GB" sz="1200" dirty="0">
              <a:solidFill>
                <a:schemeClr val="tx1"/>
              </a:solidFill>
              <a:latin typeface="Arial" panose="020B0604020202020204" pitchFamily="34" charset="0"/>
              <a:cs typeface="Arial" panose="020B0604020202020204" pitchFamily="34" charset="0"/>
            </a:endParaRPr>
          </a:p>
        </p:txBody>
      </p:sp>
      <p:sp>
        <p:nvSpPr>
          <p:cNvPr id="17" name="Rounded Rectangle 16"/>
          <p:cNvSpPr/>
          <p:nvPr/>
        </p:nvSpPr>
        <p:spPr>
          <a:xfrm>
            <a:off x="10014212" y="2629683"/>
            <a:ext cx="1889760" cy="8737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Risk Review Board</a:t>
            </a:r>
            <a:endParaRPr lang="en-GB" sz="1200" dirty="0">
              <a:solidFill>
                <a:schemeClr val="tx1"/>
              </a:solidFill>
              <a:latin typeface="Arial" panose="020B0604020202020204" pitchFamily="34" charset="0"/>
              <a:cs typeface="Arial" panose="020B0604020202020204" pitchFamily="34" charset="0"/>
            </a:endParaRPr>
          </a:p>
        </p:txBody>
      </p:sp>
      <p:sp>
        <p:nvSpPr>
          <p:cNvPr id="18" name="Rounded Rectangle 17"/>
          <p:cNvSpPr/>
          <p:nvPr/>
        </p:nvSpPr>
        <p:spPr>
          <a:xfrm>
            <a:off x="7966337" y="2629683"/>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Residual risks &amp; its consequences.</a:t>
            </a:r>
            <a:endParaRPr lang="en-GB" sz="1200" dirty="0">
              <a:solidFill>
                <a:schemeClr val="tx1"/>
              </a:solidFill>
              <a:latin typeface="Arial" panose="020B0604020202020204" pitchFamily="34" charset="0"/>
              <a:cs typeface="Arial" panose="020B0604020202020204" pitchFamily="34" charset="0"/>
            </a:endParaRPr>
          </a:p>
        </p:txBody>
      </p:sp>
      <p:cxnSp>
        <p:nvCxnSpPr>
          <p:cNvPr id="21" name="Straight Arrow Connector 20"/>
          <p:cNvCxnSpPr>
            <a:endCxn id="6" idx="2"/>
          </p:cNvCxnSpPr>
          <p:nvPr/>
        </p:nvCxnSpPr>
        <p:spPr>
          <a:xfrm flipH="1" flipV="1">
            <a:off x="4893890" y="1991359"/>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848737" y="1991359"/>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8994402" y="2031122"/>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2" idx="2"/>
            <a:endCxn id="17" idx="2"/>
          </p:cNvCxnSpPr>
          <p:nvPr/>
        </p:nvCxnSpPr>
        <p:spPr>
          <a:xfrm rot="5400000" flipH="1" flipV="1">
            <a:off x="6925048" y="-520439"/>
            <a:ext cx="10163" cy="8057923"/>
          </a:xfrm>
          <a:prstGeom prst="bentConnector3">
            <a:avLst>
              <a:gd name="adj1" fmla="val -2249336"/>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891668" y="3533923"/>
            <a:ext cx="2222" cy="18463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6842389" y="3523763"/>
            <a:ext cx="6348" cy="27940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8986148" y="3523763"/>
            <a:ext cx="8254" cy="27940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2054942" y="3831885"/>
            <a:ext cx="1648004" cy="121411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Treatment of Risks</a:t>
            </a:r>
            <a:endParaRPr lang="en-GB" dirty="0">
              <a:latin typeface="Arial" panose="020B0604020202020204" pitchFamily="34" charset="0"/>
              <a:cs typeface="Arial" panose="020B0604020202020204" pitchFamily="34" charset="0"/>
            </a:endParaRPr>
          </a:p>
        </p:txBody>
      </p:sp>
      <p:sp>
        <p:nvSpPr>
          <p:cNvPr id="30" name="Rounded Rectangle 29"/>
          <p:cNvSpPr/>
          <p:nvPr/>
        </p:nvSpPr>
        <p:spPr>
          <a:xfrm>
            <a:off x="3949328" y="4144018"/>
            <a:ext cx="1889760" cy="883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Analyse Risk Appetite </a:t>
            </a:r>
            <a:endParaRPr lang="en-GB" sz="1200" dirty="0">
              <a:solidFill>
                <a:schemeClr val="tx1"/>
              </a:solidFill>
              <a:latin typeface="Arial" panose="020B0604020202020204" pitchFamily="34" charset="0"/>
              <a:cs typeface="Arial" panose="020B0604020202020204" pitchFamily="34" charset="0"/>
            </a:endParaRPr>
          </a:p>
        </p:txBody>
      </p:sp>
      <p:sp>
        <p:nvSpPr>
          <p:cNvPr id="31" name="Rounded Rectangle 30"/>
          <p:cNvSpPr/>
          <p:nvPr/>
        </p:nvSpPr>
        <p:spPr>
          <a:xfrm>
            <a:off x="6002918" y="4144017"/>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Risk Response plan </a:t>
            </a:r>
          </a:p>
          <a:p>
            <a:pPr algn="ctr"/>
            <a:r>
              <a:rPr lang="en-GB" sz="1200" dirty="0" smtClean="0">
                <a:solidFill>
                  <a:schemeClr val="tx1"/>
                </a:solidFill>
                <a:latin typeface="Arial" panose="020B0604020202020204" pitchFamily="34" charset="0"/>
                <a:cs typeface="Arial" panose="020B0604020202020204" pitchFamily="34" charset="0"/>
              </a:rPr>
              <a:t>(Threat &amp; Opportunities)</a:t>
            </a:r>
            <a:endParaRPr lang="en-GB" sz="1200" dirty="0">
              <a:solidFill>
                <a:schemeClr val="tx1"/>
              </a:solidFill>
              <a:latin typeface="Arial" panose="020B0604020202020204" pitchFamily="34" charset="0"/>
              <a:cs typeface="Arial" panose="020B0604020202020204" pitchFamily="34" charset="0"/>
            </a:endParaRPr>
          </a:p>
        </p:txBody>
      </p:sp>
      <p:sp>
        <p:nvSpPr>
          <p:cNvPr id="32" name="Rounded Rectangle 31"/>
          <p:cNvSpPr/>
          <p:nvPr/>
        </p:nvSpPr>
        <p:spPr>
          <a:xfrm>
            <a:off x="10060568" y="4144017"/>
            <a:ext cx="1889760" cy="8737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Re-assess Risk Funding</a:t>
            </a:r>
            <a:endParaRPr lang="en-GB" sz="1200" dirty="0">
              <a:solidFill>
                <a:schemeClr val="tx1"/>
              </a:solidFill>
              <a:latin typeface="Arial" panose="020B0604020202020204" pitchFamily="34" charset="0"/>
              <a:cs typeface="Arial" panose="020B0604020202020204" pitchFamily="34" charset="0"/>
            </a:endParaRPr>
          </a:p>
        </p:txBody>
      </p:sp>
      <p:sp>
        <p:nvSpPr>
          <p:cNvPr id="33" name="Rounded Rectangle 32"/>
          <p:cNvSpPr/>
          <p:nvPr/>
        </p:nvSpPr>
        <p:spPr>
          <a:xfrm>
            <a:off x="8012693" y="4144017"/>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Forecast risk analysis</a:t>
            </a:r>
            <a:endParaRPr lang="en-GB" sz="1200" dirty="0">
              <a:solidFill>
                <a:schemeClr val="tx1"/>
              </a:solidFill>
              <a:latin typeface="Arial" panose="020B0604020202020204" pitchFamily="34" charset="0"/>
              <a:cs typeface="Arial" panose="020B0604020202020204" pitchFamily="34" charset="0"/>
            </a:endParaRPr>
          </a:p>
        </p:txBody>
      </p:sp>
      <p:cxnSp>
        <p:nvCxnSpPr>
          <p:cNvPr id="34" name="Elbow Connector 33"/>
          <p:cNvCxnSpPr>
            <a:stCxn id="29" idx="2"/>
            <a:endCxn id="32" idx="2"/>
          </p:cNvCxnSpPr>
          <p:nvPr/>
        </p:nvCxnSpPr>
        <p:spPr>
          <a:xfrm rot="5400000" flipH="1" flipV="1">
            <a:off x="6928081" y="968638"/>
            <a:ext cx="28229" cy="8126504"/>
          </a:xfrm>
          <a:prstGeom prst="bentConnector3">
            <a:avLst>
              <a:gd name="adj1" fmla="val -809806"/>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6934462" y="5074733"/>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9032503" y="5038096"/>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054942" y="5375343"/>
            <a:ext cx="1640383" cy="114660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Monitoring of Risks</a:t>
            </a:r>
            <a:endParaRPr lang="en-GB" dirty="0">
              <a:latin typeface="Arial" panose="020B0604020202020204" pitchFamily="34" charset="0"/>
              <a:cs typeface="Arial" panose="020B0604020202020204" pitchFamily="34" charset="0"/>
            </a:endParaRPr>
          </a:p>
        </p:txBody>
      </p:sp>
      <p:sp>
        <p:nvSpPr>
          <p:cNvPr id="39" name="Rounded Rectangle 38"/>
          <p:cNvSpPr/>
          <p:nvPr/>
        </p:nvSpPr>
        <p:spPr>
          <a:xfrm>
            <a:off x="4022987" y="5648189"/>
            <a:ext cx="1889760" cy="883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Re-assessment</a:t>
            </a:r>
          </a:p>
          <a:p>
            <a:pPr algn="ctr"/>
            <a:r>
              <a:rPr lang="en-US" sz="1200" dirty="0" smtClean="0">
                <a:solidFill>
                  <a:schemeClr val="tx1"/>
                </a:solidFill>
                <a:latin typeface="Arial" panose="020B0604020202020204" pitchFamily="34" charset="0"/>
                <a:cs typeface="Arial" panose="020B0604020202020204" pitchFamily="34" charset="0"/>
              </a:rPr>
              <a:t>(Secondary, New Risks)</a:t>
            </a:r>
          </a:p>
          <a:p>
            <a:pPr algn="ctr"/>
            <a:endParaRPr lang="en-GB" sz="1200" dirty="0">
              <a:solidFill>
                <a:schemeClr val="tx1"/>
              </a:solidFill>
              <a:latin typeface="Arial" panose="020B0604020202020204" pitchFamily="34" charset="0"/>
              <a:cs typeface="Arial" panose="020B0604020202020204" pitchFamily="34" charset="0"/>
            </a:endParaRPr>
          </a:p>
        </p:txBody>
      </p:sp>
      <p:sp>
        <p:nvSpPr>
          <p:cNvPr id="40" name="Rounded Rectangle 39"/>
          <p:cNvSpPr/>
          <p:nvPr/>
        </p:nvSpPr>
        <p:spPr>
          <a:xfrm>
            <a:off x="6076577" y="5648188"/>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Periodic reviews </a:t>
            </a:r>
          </a:p>
          <a:p>
            <a:pPr algn="ctr"/>
            <a:r>
              <a:rPr lang="en-GB" sz="1200" dirty="0" smtClean="0">
                <a:solidFill>
                  <a:schemeClr val="tx1"/>
                </a:solidFill>
                <a:latin typeface="Arial" panose="020B0604020202020204" pitchFamily="34" charset="0"/>
                <a:cs typeface="Arial" panose="020B0604020202020204" pitchFamily="34" charset="0"/>
              </a:rPr>
              <a:t>(Governance Plan)</a:t>
            </a:r>
            <a:endParaRPr lang="en-GB" sz="1200" dirty="0">
              <a:solidFill>
                <a:schemeClr val="tx1"/>
              </a:solidFill>
              <a:latin typeface="Arial" panose="020B0604020202020204" pitchFamily="34" charset="0"/>
              <a:cs typeface="Arial" panose="020B0604020202020204" pitchFamily="34" charset="0"/>
            </a:endParaRPr>
          </a:p>
        </p:txBody>
      </p:sp>
      <p:sp>
        <p:nvSpPr>
          <p:cNvPr id="41" name="Rounded Rectangle 40"/>
          <p:cNvSpPr/>
          <p:nvPr/>
        </p:nvSpPr>
        <p:spPr>
          <a:xfrm>
            <a:off x="10134227" y="5648188"/>
            <a:ext cx="1889760" cy="8737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Continuous Improvement</a:t>
            </a:r>
            <a:endParaRPr lang="en-GB" sz="1200" dirty="0">
              <a:solidFill>
                <a:schemeClr val="tx1"/>
              </a:solidFill>
              <a:latin typeface="Arial" panose="020B0604020202020204" pitchFamily="34" charset="0"/>
              <a:cs typeface="Arial" panose="020B0604020202020204" pitchFamily="34" charset="0"/>
            </a:endParaRPr>
          </a:p>
        </p:txBody>
      </p:sp>
      <p:sp>
        <p:nvSpPr>
          <p:cNvPr id="42" name="Rounded Rectangle 41"/>
          <p:cNvSpPr/>
          <p:nvPr/>
        </p:nvSpPr>
        <p:spPr>
          <a:xfrm>
            <a:off x="8086352" y="5648188"/>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Analysis of risks</a:t>
            </a:r>
          </a:p>
          <a:p>
            <a:pPr algn="ctr"/>
            <a:r>
              <a:rPr lang="en-GB" sz="1200" dirty="0" smtClean="0">
                <a:solidFill>
                  <a:schemeClr val="tx1"/>
                </a:solidFill>
                <a:latin typeface="Arial" panose="020B0604020202020204" pitchFamily="34" charset="0"/>
                <a:cs typeface="Arial" panose="020B0604020202020204" pitchFamily="34" charset="0"/>
              </a:rPr>
              <a:t>(Variances, Contingency reserves)</a:t>
            </a:r>
            <a:endParaRPr lang="en-GB" sz="1200" dirty="0">
              <a:solidFill>
                <a:schemeClr val="tx1"/>
              </a:solidFill>
              <a:latin typeface="Arial" panose="020B0604020202020204" pitchFamily="34" charset="0"/>
              <a:cs typeface="Arial" panose="020B0604020202020204" pitchFamily="34" charset="0"/>
            </a:endParaRPr>
          </a:p>
        </p:txBody>
      </p:sp>
      <p:cxnSp>
        <p:nvCxnSpPr>
          <p:cNvPr id="43" name="Elbow Connector 42"/>
          <p:cNvCxnSpPr>
            <a:stCxn id="38" idx="2"/>
            <a:endCxn id="41" idx="2"/>
          </p:cNvCxnSpPr>
          <p:nvPr/>
        </p:nvCxnSpPr>
        <p:spPr>
          <a:xfrm rot="16200000" flipH="1">
            <a:off x="6977120" y="2419959"/>
            <a:ext cx="12700" cy="8203973"/>
          </a:xfrm>
          <a:prstGeom prst="bentConnector3">
            <a:avLst>
              <a:gd name="adj1" fmla="val 180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5011682" y="6552427"/>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7040880" y="6521948"/>
            <a:ext cx="2804" cy="18287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9106162" y="6542267"/>
            <a:ext cx="1905" cy="16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flipV="1">
            <a:off x="9083303" y="6551936"/>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365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Beginning the Journey…..</a:t>
            </a:r>
            <a:endParaRPr lang="en-GB" sz="2900" dirty="0">
              <a:latin typeface="Algerian" panose="04020705040A02060702" pitchFamily="82" charset="0"/>
              <a:cs typeface="Arial" panose="020B0604020202020204" pitchFamily="34" charset="0"/>
            </a:endParaRPr>
          </a:p>
        </p:txBody>
      </p:sp>
      <p:sp>
        <p:nvSpPr>
          <p:cNvPr id="63" name="Rectangle 62"/>
          <p:cNvSpPr/>
          <p:nvPr/>
        </p:nvSpPr>
        <p:spPr>
          <a:xfrm>
            <a:off x="1719459" y="2138938"/>
            <a:ext cx="6143347"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64" name="Group 63"/>
          <p:cNvGrpSpPr/>
          <p:nvPr/>
        </p:nvGrpSpPr>
        <p:grpSpPr>
          <a:xfrm>
            <a:off x="1568394" y="1771352"/>
            <a:ext cx="6400799" cy="779234"/>
            <a:chOff x="3925455" y="1191491"/>
            <a:chExt cx="6400799" cy="969818"/>
          </a:xfrm>
        </p:grpSpPr>
        <p:sp>
          <p:nvSpPr>
            <p:cNvPr id="65" name="Rectangle 64"/>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66" name="Group 65"/>
            <p:cNvGrpSpPr/>
            <p:nvPr/>
          </p:nvGrpSpPr>
          <p:grpSpPr>
            <a:xfrm>
              <a:off x="3925455" y="1191491"/>
              <a:ext cx="1178646" cy="969818"/>
              <a:chOff x="3925455" y="1191491"/>
              <a:chExt cx="1178646" cy="969818"/>
            </a:xfrm>
          </p:grpSpPr>
          <p:sp>
            <p:nvSpPr>
              <p:cNvPr id="67" name="Rectangle 66"/>
              <p:cNvSpPr/>
              <p:nvPr/>
            </p:nvSpPr>
            <p:spPr>
              <a:xfrm>
                <a:off x="3925455" y="1191491"/>
                <a:ext cx="969818" cy="969818"/>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01</a:t>
                </a:r>
                <a:endPar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68" name="Isosceles Triangle 67"/>
              <p:cNvSpPr/>
              <p:nvPr/>
            </p:nvSpPr>
            <p:spPr>
              <a:xfrm rot="5400000">
                <a:off x="4803124" y="1537059"/>
                <a:ext cx="323272" cy="278683"/>
              </a:xfrm>
              <a:prstGeom prst="triangl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69" name="Group 68"/>
          <p:cNvGrpSpPr/>
          <p:nvPr/>
        </p:nvGrpSpPr>
        <p:grpSpPr>
          <a:xfrm>
            <a:off x="1589097" y="2733322"/>
            <a:ext cx="6400799" cy="779234"/>
            <a:chOff x="3925455" y="1191491"/>
            <a:chExt cx="6400799" cy="969818"/>
          </a:xfrm>
        </p:grpSpPr>
        <p:sp>
          <p:nvSpPr>
            <p:cNvPr id="70" name="Rectangle 69"/>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71" name="Group 70"/>
            <p:cNvGrpSpPr/>
            <p:nvPr/>
          </p:nvGrpSpPr>
          <p:grpSpPr>
            <a:xfrm>
              <a:off x="3925455" y="1191491"/>
              <a:ext cx="1178646" cy="969818"/>
              <a:chOff x="3925455" y="1191491"/>
              <a:chExt cx="1178646" cy="969818"/>
            </a:xfrm>
          </p:grpSpPr>
          <p:sp>
            <p:nvSpPr>
              <p:cNvPr id="72" name="Rectangle 71"/>
              <p:cNvSpPr/>
              <p:nvPr/>
            </p:nvSpPr>
            <p:spPr>
              <a:xfrm>
                <a:off x="3925455" y="1191491"/>
                <a:ext cx="969818" cy="969818"/>
              </a:xfrm>
              <a:prstGeom prst="rect">
                <a:avLst/>
              </a:prstGeom>
              <a:solidFill>
                <a:schemeClr val="accent5">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02</a:t>
                </a:r>
              </a:p>
            </p:txBody>
          </p:sp>
          <p:sp>
            <p:nvSpPr>
              <p:cNvPr id="73" name="Isosceles Triangle 72"/>
              <p:cNvSpPr/>
              <p:nvPr/>
            </p:nvSpPr>
            <p:spPr>
              <a:xfrm rot="5400000">
                <a:off x="4803124" y="1537059"/>
                <a:ext cx="323272" cy="278683"/>
              </a:xfrm>
              <a:prstGeom prst="triangle">
                <a:avLst/>
              </a:prstGeom>
              <a:solidFill>
                <a:schemeClr val="accent5">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74" name="TextBox 73"/>
          <p:cNvSpPr txBox="1"/>
          <p:nvPr/>
        </p:nvSpPr>
        <p:spPr>
          <a:xfrm>
            <a:off x="2830817" y="2007169"/>
            <a:ext cx="5031989" cy="307777"/>
          </a:xfrm>
          <a:prstGeom prst="rect">
            <a:avLst/>
          </a:prstGeom>
          <a:noFill/>
        </p:spPr>
        <p:txBody>
          <a:bodyPr wrap="square" lIns="0" rIns="0" rtlCol="0" anchor="t">
            <a:spAutoFit/>
          </a:bodyPr>
          <a:lstStyle/>
          <a:p>
            <a:pPr algn="ctr"/>
            <a:r>
              <a:rPr lang="en-GB" sz="1400" dirty="0" smtClean="0">
                <a:latin typeface="Arial" panose="020B0604020202020204" pitchFamily="34" charset="0"/>
                <a:cs typeface="Arial" panose="020B0604020202020204" pitchFamily="34" charset="0"/>
              </a:rPr>
              <a:t>Detailed Project Plan &amp; Vetting with Infinity Corp’s Project Team</a:t>
            </a:r>
            <a:endParaRPr lang="en-GB" sz="1400" dirty="0">
              <a:latin typeface="Arial" panose="020B0604020202020204" pitchFamily="34" charset="0"/>
              <a:cs typeface="Arial" panose="020B0604020202020204" pitchFamily="34" charset="0"/>
            </a:endParaRPr>
          </a:p>
        </p:txBody>
      </p:sp>
      <p:sp>
        <p:nvSpPr>
          <p:cNvPr id="75" name="TextBox 74"/>
          <p:cNvSpPr txBox="1"/>
          <p:nvPr/>
        </p:nvSpPr>
        <p:spPr>
          <a:xfrm>
            <a:off x="2898106" y="2887533"/>
            <a:ext cx="4964700" cy="338554"/>
          </a:xfrm>
          <a:prstGeom prst="rect">
            <a:avLst/>
          </a:prstGeom>
          <a:noFill/>
        </p:spPr>
        <p:txBody>
          <a:bodyPr wrap="square" lIns="0" rIns="0" rtlCol="0" anchor="t">
            <a:spAutoFit/>
          </a:bodyPr>
          <a:lstStyle/>
          <a:p>
            <a:pPr algn="ctr"/>
            <a:r>
              <a:rPr lang="en-US" sz="1600" dirty="0" err="1" smtClean="0">
                <a:latin typeface="Arial" panose="020B0604020202020204" pitchFamily="34" charset="0"/>
                <a:cs typeface="Arial" panose="020B0604020202020204" pitchFamily="34" charset="0"/>
              </a:rPr>
              <a:t>Workstream</a:t>
            </a:r>
            <a:r>
              <a:rPr lang="en-US" sz="1600" dirty="0" smtClean="0">
                <a:latin typeface="Arial" panose="020B0604020202020204" pitchFamily="34" charset="0"/>
                <a:cs typeface="Arial" panose="020B0604020202020204" pitchFamily="34" charset="0"/>
              </a:rPr>
              <a:t> – Migration Groups &amp; define RASIC</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76" name="Rectangle 75"/>
          <p:cNvSpPr/>
          <p:nvPr/>
        </p:nvSpPr>
        <p:spPr>
          <a:xfrm>
            <a:off x="3710819" y="4537058"/>
            <a:ext cx="6143347"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77" name="Group 76"/>
          <p:cNvGrpSpPr/>
          <p:nvPr/>
        </p:nvGrpSpPr>
        <p:grpSpPr>
          <a:xfrm>
            <a:off x="3559754" y="4169472"/>
            <a:ext cx="6400799" cy="779234"/>
            <a:chOff x="3925455" y="1191491"/>
            <a:chExt cx="6400799" cy="969818"/>
          </a:xfrm>
        </p:grpSpPr>
        <p:sp>
          <p:nvSpPr>
            <p:cNvPr id="78" name="Rectangle 77"/>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79" name="Group 78"/>
            <p:cNvGrpSpPr/>
            <p:nvPr/>
          </p:nvGrpSpPr>
          <p:grpSpPr>
            <a:xfrm>
              <a:off x="3925455" y="1191491"/>
              <a:ext cx="1178646" cy="969818"/>
              <a:chOff x="3925455" y="1191491"/>
              <a:chExt cx="1178646" cy="969818"/>
            </a:xfrm>
          </p:grpSpPr>
          <p:sp>
            <p:nvSpPr>
              <p:cNvPr id="80" name="Rectangle 79"/>
              <p:cNvSpPr/>
              <p:nvPr/>
            </p:nvSpPr>
            <p:spPr>
              <a:xfrm>
                <a:off x="3925455" y="1191491"/>
                <a:ext cx="969818" cy="969818"/>
              </a:xfrm>
              <a:prstGeom prst="rect">
                <a:avLst/>
              </a:prstGeom>
              <a:solidFill>
                <a:schemeClr val="accent2">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03</a:t>
                </a:r>
              </a:p>
            </p:txBody>
          </p:sp>
          <p:sp>
            <p:nvSpPr>
              <p:cNvPr id="81" name="Isosceles Triangle 80"/>
              <p:cNvSpPr/>
              <p:nvPr/>
            </p:nvSpPr>
            <p:spPr>
              <a:xfrm rot="5400000">
                <a:off x="4803124" y="1537059"/>
                <a:ext cx="323272" cy="278683"/>
              </a:xfrm>
              <a:prstGeom prst="triangle">
                <a:avLst/>
              </a:prstGeom>
              <a:solidFill>
                <a:schemeClr val="accent2">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82" name="Group 81"/>
          <p:cNvGrpSpPr/>
          <p:nvPr/>
        </p:nvGrpSpPr>
        <p:grpSpPr>
          <a:xfrm>
            <a:off x="3580457" y="5131442"/>
            <a:ext cx="6400799" cy="779234"/>
            <a:chOff x="3925455" y="1191491"/>
            <a:chExt cx="6400799" cy="969818"/>
          </a:xfrm>
        </p:grpSpPr>
        <p:sp>
          <p:nvSpPr>
            <p:cNvPr id="83" name="Rectangle 82"/>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84" name="Group 83"/>
            <p:cNvGrpSpPr/>
            <p:nvPr/>
          </p:nvGrpSpPr>
          <p:grpSpPr>
            <a:xfrm>
              <a:off x="3925455" y="1191491"/>
              <a:ext cx="1178646" cy="969818"/>
              <a:chOff x="3925455" y="1191491"/>
              <a:chExt cx="1178646" cy="969818"/>
            </a:xfrm>
          </p:grpSpPr>
          <p:sp>
            <p:nvSpPr>
              <p:cNvPr id="85" name="Rectangle 84"/>
              <p:cNvSpPr/>
              <p:nvPr/>
            </p:nvSpPr>
            <p:spPr>
              <a:xfrm>
                <a:off x="3925455" y="1191491"/>
                <a:ext cx="969818" cy="969818"/>
              </a:xfrm>
              <a:prstGeom prst="rect">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04</a:t>
                </a:r>
                <a:endPar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86" name="Isosceles Triangle 85"/>
              <p:cNvSpPr/>
              <p:nvPr/>
            </p:nvSpPr>
            <p:spPr>
              <a:xfrm rot="5400000">
                <a:off x="4803124" y="1537059"/>
                <a:ext cx="323272" cy="278683"/>
              </a:xfrm>
              <a:prstGeom prst="triangle">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87" name="TextBox 86"/>
          <p:cNvSpPr txBox="1"/>
          <p:nvPr/>
        </p:nvSpPr>
        <p:spPr>
          <a:xfrm>
            <a:off x="4822177" y="4405289"/>
            <a:ext cx="5031989" cy="307777"/>
          </a:xfrm>
          <a:prstGeom prst="rect">
            <a:avLst/>
          </a:prstGeom>
          <a:noFill/>
        </p:spPr>
        <p:txBody>
          <a:bodyPr wrap="square" lIns="0" rIns="0" rtlCol="0" anchor="t">
            <a:spAutoFit/>
          </a:bodyPr>
          <a:lstStyle/>
          <a:p>
            <a:pPr algn="ctr"/>
            <a:r>
              <a:rPr lang="en-US" sz="1400" dirty="0" smtClean="0">
                <a:latin typeface="Arial" panose="020B0604020202020204" pitchFamily="34" charset="0"/>
                <a:cs typeface="Arial" panose="020B0604020202020204" pitchFamily="34" charset="0"/>
              </a:rPr>
              <a:t>Ramping the Team &amp; Resources (Environment, Tools </a:t>
            </a:r>
            <a:r>
              <a:rPr lang="en-US" sz="1400" dirty="0" err="1" smtClean="0">
                <a:latin typeface="Arial" panose="020B0604020202020204" pitchFamily="34" charset="0"/>
                <a:cs typeface="Arial" panose="020B0604020202020204" pitchFamily="34" charset="0"/>
              </a:rPr>
              <a:t>etc</a:t>
            </a:r>
            <a:r>
              <a:rPr lang="en-US" sz="1400" dirty="0" smtClean="0">
                <a:latin typeface="Arial" panose="020B0604020202020204" pitchFamily="34" charset="0"/>
                <a:cs typeface="Arial" panose="020B0604020202020204" pitchFamily="34" charset="0"/>
              </a:rPr>
              <a:t>)   </a:t>
            </a:r>
            <a:endParaRPr lang="en-GB" sz="1400" dirty="0">
              <a:latin typeface="Arial" panose="020B0604020202020204" pitchFamily="34" charset="0"/>
              <a:cs typeface="Arial" panose="020B0604020202020204" pitchFamily="34" charset="0"/>
            </a:endParaRPr>
          </a:p>
        </p:txBody>
      </p:sp>
      <p:sp>
        <p:nvSpPr>
          <p:cNvPr id="88" name="TextBox 87"/>
          <p:cNvSpPr txBox="1"/>
          <p:nvPr/>
        </p:nvSpPr>
        <p:spPr>
          <a:xfrm>
            <a:off x="4889466" y="5285653"/>
            <a:ext cx="4964700" cy="307777"/>
          </a:xfrm>
          <a:prstGeom prst="rect">
            <a:avLst/>
          </a:prstGeom>
          <a:noFill/>
        </p:spPr>
        <p:txBody>
          <a:bodyPr wrap="square" lIns="0" rIns="0" rtlCol="0" anchor="t">
            <a:spAutoFit/>
          </a:bodyPr>
          <a:lstStyle/>
          <a:p>
            <a:pPr algn="ctr"/>
            <a:r>
              <a:rPr lang="en-US" sz="1400" dirty="0" smtClean="0">
                <a:latin typeface="Arial" panose="020B0604020202020204" pitchFamily="34" charset="0"/>
                <a:cs typeface="Arial" panose="020B0604020202020204" pitchFamily="34" charset="0"/>
              </a:rPr>
              <a:t>Pre-Migration Validation  Preparation</a:t>
            </a:r>
            <a:endParaRPr lang="en-US" sz="14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89" name="Picture 88"/>
          <p:cNvPicPr>
            <a:picLocks noChangeAspect="1"/>
          </p:cNvPicPr>
          <p:nvPr/>
        </p:nvPicPr>
        <p:blipFill>
          <a:blip r:embed="rId2">
            <a:clrChange>
              <a:clrFrom>
                <a:srgbClr val="FFFFFF"/>
              </a:clrFrom>
              <a:clrTo>
                <a:srgbClr val="FFFFFF">
                  <a:alpha val="0"/>
                </a:srgbClr>
              </a:clrTo>
            </a:clrChange>
          </a:blip>
          <a:stretch>
            <a:fillRect/>
          </a:stretch>
        </p:blipFill>
        <p:spPr>
          <a:xfrm>
            <a:off x="11274025" y="99630"/>
            <a:ext cx="626164" cy="560112"/>
          </a:xfrm>
          <a:prstGeom prst="rect">
            <a:avLst/>
          </a:prstGeom>
        </p:spPr>
      </p:pic>
    </p:spTree>
    <p:extLst>
      <p:ext uri="{BB962C8B-B14F-4D97-AF65-F5344CB8AC3E}">
        <p14:creationId xmlns:p14="http://schemas.microsoft.com/office/powerpoint/2010/main" val="2709910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141"/>
          <p:cNvSpPr/>
          <p:nvPr>
            <p:custDataLst>
              <p:tags r:id="rId2"/>
            </p:custDataLst>
          </p:nvPr>
        </p:nvSpPr>
        <p:spPr>
          <a:xfrm>
            <a:off x="1397000" y="4333654"/>
            <a:ext cx="9398000" cy="1828800"/>
          </a:xfrm>
          <a:prstGeom prst="rect">
            <a:avLst/>
          </a:prstGeom>
          <a:gradFill flip="none" rotWithShape="1">
            <a:gsLst>
              <a:gs pos="0">
                <a:schemeClr val="accent2">
                  <a:lumMod val="60000"/>
                  <a:lumOff val="40000"/>
                  <a:alpha val="64000"/>
                </a:schemeClr>
              </a:gs>
              <a:gs pos="50000">
                <a:schemeClr val="bg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3" name="Rectangle 82"/>
          <p:cNvSpPr/>
          <p:nvPr>
            <p:custDataLst>
              <p:tags r:id="rId3"/>
            </p:custDataLst>
          </p:nvPr>
        </p:nvSpPr>
        <p:spPr>
          <a:xfrm>
            <a:off x="5215902" y="548680"/>
            <a:ext cx="5578531" cy="240027"/>
          </a:xfrm>
          <a:prstGeom prst="rect">
            <a:avLst/>
          </a:prstGeom>
          <a:solidFill>
            <a:schemeClr val="accent6">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8" name="Rectangle 107"/>
          <p:cNvSpPr/>
          <p:nvPr>
            <p:custDataLst>
              <p:tags r:id="rId4"/>
            </p:custDataLst>
          </p:nvPr>
        </p:nvSpPr>
        <p:spPr>
          <a:xfrm>
            <a:off x="5215903" y="788707"/>
            <a:ext cx="5621431" cy="3534409"/>
          </a:xfrm>
          <a:prstGeom prst="rect">
            <a:avLst/>
          </a:prstGeom>
          <a:gradFill>
            <a:gsLst>
              <a:gs pos="0">
                <a:schemeClr val="bg1">
                  <a:lumMod val="75000"/>
                  <a:alpha val="79000"/>
                </a:schemeClr>
              </a:gs>
              <a:gs pos="50000">
                <a:schemeClr val="bg1"/>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1" name="Rectangle 100"/>
          <p:cNvSpPr/>
          <p:nvPr>
            <p:custDataLst>
              <p:tags r:id="rId5"/>
            </p:custDataLst>
          </p:nvPr>
        </p:nvSpPr>
        <p:spPr>
          <a:xfrm>
            <a:off x="1354666" y="809097"/>
            <a:ext cx="3861236" cy="3019948"/>
          </a:xfrm>
          <a:prstGeom prst="rect">
            <a:avLst/>
          </a:prstGeom>
          <a:gradFill>
            <a:gsLst>
              <a:gs pos="0">
                <a:schemeClr val="bg1">
                  <a:lumMod val="75000"/>
                  <a:alpha val="79000"/>
                </a:schemeClr>
              </a:gs>
              <a:gs pos="50000">
                <a:schemeClr val="bg1"/>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Oval 72"/>
          <p:cNvSpPr/>
          <p:nvPr>
            <p:custDataLst>
              <p:tags r:id="rId6"/>
            </p:custDataLst>
          </p:nvPr>
        </p:nvSpPr>
        <p:spPr>
          <a:xfrm>
            <a:off x="4613693" y="5285083"/>
            <a:ext cx="259766" cy="322250"/>
          </a:xfrm>
          <a:prstGeom prst="ellipse">
            <a:avLst/>
          </a:prstGeom>
          <a:noFill/>
        </p:spPr>
        <p:txBody>
          <a:bodyPr wrap="none" rtlCol="0">
            <a:spAutoFit/>
          </a:bodyPr>
          <a:lstStyle/>
          <a:p>
            <a:endParaRPr lang="en-US" sz="889" b="1" i="1">
              <a:latin typeface="Arabic Typesetting" pitchFamily="66" charset="-78"/>
              <a:cs typeface="Arabic Typesetting" pitchFamily="66" charset="-78"/>
            </a:endParaRPr>
          </a:p>
        </p:txBody>
      </p:sp>
      <p:sp>
        <p:nvSpPr>
          <p:cNvPr id="6" name="Rectangle 5"/>
          <p:cNvSpPr>
            <a:spLocks/>
          </p:cNvSpPr>
          <p:nvPr>
            <p:custDataLst>
              <p:tags r:id="rId7"/>
            </p:custDataLst>
          </p:nvPr>
        </p:nvSpPr>
        <p:spPr>
          <a:xfrm>
            <a:off x="1947333" y="6589889"/>
            <a:ext cx="6350000" cy="211667"/>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pPr>
            <a:r>
              <a:rPr lang="en-US" sz="778">
                <a:solidFill>
                  <a:srgbClr val="707070"/>
                </a:solidFill>
              </a:rPr>
              <a:t>Internal  | BSW | 09/04/2015 | ©  Robert Bosch Engineering and Business Solutions Private Limited 2015. All rights reserved, also regarding any disposal, exploitation, reproduction, editing, distribution, as well as in the event of applications for industrial property rights.</a:t>
            </a:r>
            <a:endParaRPr lang="x-none" sz="778">
              <a:solidFill>
                <a:srgbClr val="707070"/>
              </a:solidFill>
            </a:endParaRPr>
          </a:p>
        </p:txBody>
      </p:sp>
      <p:sp>
        <p:nvSpPr>
          <p:cNvPr id="5" name="TextBox 4"/>
          <p:cNvSpPr txBox="1">
            <a:spLocks/>
          </p:cNvSpPr>
          <p:nvPr>
            <p:custDataLst>
              <p:tags r:id="rId8"/>
            </p:custDataLst>
          </p:nvPr>
        </p:nvSpPr>
        <p:spPr>
          <a:xfrm>
            <a:off x="1947333" y="0"/>
            <a:ext cx="6350000" cy="578556"/>
          </a:xfrm>
          <a:prstGeom prst="rect">
            <a:avLst/>
          </a:prstGeom>
          <a:noFill/>
          <a:ln w="0">
            <a:noFill/>
          </a:ln>
          <a:effectLst/>
        </p:spPr>
        <p:txBody>
          <a:bodyPr vert="horz" wrap="square" lIns="0" tIns="63500" rIns="0" bIns="0" rtlCol="0" anchor="ctr">
            <a:noAutofit/>
          </a:bodyPr>
          <a:lstStyle/>
          <a:p>
            <a:pPr>
              <a:lnSpc>
                <a:spcPct val="111000"/>
              </a:lnSpc>
            </a:pPr>
            <a:r>
              <a:rPr lang="en-US" sz="2000" b="1" dirty="0">
                <a:solidFill>
                  <a:srgbClr val="FFFFFF"/>
                </a:solidFill>
              </a:rPr>
              <a:t>Collaboration for Test Activities </a:t>
            </a:r>
            <a:endParaRPr lang="x-none" sz="2000" b="1">
              <a:solidFill>
                <a:srgbClr val="FFFFFF"/>
              </a:solidFill>
            </a:endParaRPr>
          </a:p>
        </p:txBody>
      </p:sp>
      <p:pic>
        <p:nvPicPr>
          <p:cNvPr id="4" name="Picture 3" descr="BEQIK_FR.png" hidden="1"/>
          <p:cNvPicPr>
            <a:picLocks/>
          </p:cNvPicPr>
          <p:nvPr>
            <p:custDataLst>
              <p:tags r:id="rId9"/>
            </p:custDataLst>
          </p:nvPr>
        </p:nvPicPr>
        <p:blipFill>
          <a:blip r:embed="rId73" cstate="print"/>
          <a:stretch>
            <a:fillRect/>
          </a:stretch>
        </p:blipFill>
        <p:spPr>
          <a:xfrm>
            <a:off x="5615945" y="4789152"/>
            <a:ext cx="858707" cy="880539"/>
          </a:xfrm>
          <a:prstGeom prst="rect">
            <a:avLst/>
          </a:prstGeom>
          <a:ln w="0">
            <a:noFill/>
          </a:ln>
          <a:effectLst/>
        </p:spPr>
      </p:pic>
      <p:sp>
        <p:nvSpPr>
          <p:cNvPr id="3" name="Rectangle 2"/>
          <p:cNvSpPr>
            <a:spLocks/>
          </p:cNvSpPr>
          <p:nvPr>
            <p:custDataLst>
              <p:tags r:id="rId10"/>
            </p:custDataLst>
          </p:nvPr>
        </p:nvSpPr>
        <p:spPr>
          <a:xfrm>
            <a:off x="8551333" y="227916"/>
            <a:ext cx="2032000" cy="136832"/>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x-none" sz="889">
                <a:solidFill>
                  <a:srgbClr val="FFFFFF"/>
                </a:solidFill>
              </a:rPr>
              <a:t> </a:t>
            </a:r>
          </a:p>
        </p:txBody>
      </p:sp>
      <p:sp>
        <p:nvSpPr>
          <p:cNvPr id="2" name="Rectangle 1"/>
          <p:cNvSpPr>
            <a:spLocks/>
          </p:cNvSpPr>
          <p:nvPr>
            <p:custDataLst>
              <p:tags r:id="rId11"/>
            </p:custDataLst>
          </p:nvPr>
        </p:nvSpPr>
        <p:spPr>
          <a:xfrm>
            <a:off x="1947333" y="6265333"/>
            <a:ext cx="6350000" cy="211667"/>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endParaRPr lang="x-none" sz="1333">
              <a:solidFill>
                <a:srgbClr val="000000"/>
              </a:solidFill>
            </a:endParaRPr>
          </a:p>
        </p:txBody>
      </p:sp>
      <p:cxnSp>
        <p:nvCxnSpPr>
          <p:cNvPr id="29" name="Straight Connector 28"/>
          <p:cNvCxnSpPr/>
          <p:nvPr>
            <p:custDataLst>
              <p:tags r:id="rId12"/>
            </p:custDataLst>
          </p:nvPr>
        </p:nvCxnSpPr>
        <p:spPr>
          <a:xfrm>
            <a:off x="5215902" y="868715"/>
            <a:ext cx="0" cy="536059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custDataLst>
              <p:tags r:id="rId13"/>
            </p:custDataLst>
          </p:nvPr>
        </p:nvCxnSpPr>
        <p:spPr>
          <a:xfrm flipV="1">
            <a:off x="7235086" y="1380519"/>
            <a:ext cx="0" cy="304800"/>
          </a:xfrm>
          <a:prstGeom prst="straightConnector1">
            <a:avLst/>
          </a:prstGeom>
          <a:ln w="19050" cmpd="thickThin">
            <a:prstDash val="sysDash"/>
            <a:headEnd type="arrow" w="med" len="sm"/>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custDataLst>
              <p:tags r:id="rId14"/>
            </p:custDataLst>
          </p:nvPr>
        </p:nvCxnSpPr>
        <p:spPr>
          <a:xfrm flipV="1">
            <a:off x="7216125" y="2213626"/>
            <a:ext cx="18961" cy="335276"/>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p:nvPr>
            <p:custDataLst>
              <p:tags r:id="rId15"/>
            </p:custDataLst>
          </p:nvPr>
        </p:nvCxnSpPr>
        <p:spPr>
          <a:xfrm>
            <a:off x="3615725" y="3348991"/>
            <a:ext cx="3059779" cy="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67" name="Elbow Connector 66"/>
          <p:cNvCxnSpPr/>
          <p:nvPr>
            <p:custDataLst>
              <p:tags r:id="rId16"/>
            </p:custDataLst>
          </p:nvPr>
        </p:nvCxnSpPr>
        <p:spPr>
          <a:xfrm rot="10800000" flipV="1">
            <a:off x="3615726" y="1921509"/>
            <a:ext cx="3362650" cy="787411"/>
          </a:xfrm>
          <a:prstGeom prst="bentConnector3">
            <a:avLst>
              <a:gd name="adj1" fmla="val 50000"/>
            </a:avLst>
          </a:prstGeom>
          <a:ln w="19050" cmpd="thickThin">
            <a:prstDash val="sysDash"/>
            <a:headEnd type="arrow" w="med" len="sm"/>
            <a:tailEnd type="arrow"/>
          </a:ln>
        </p:spPr>
        <p:style>
          <a:lnRef idx="1">
            <a:schemeClr val="accent1"/>
          </a:lnRef>
          <a:fillRef idx="0">
            <a:schemeClr val="accent1"/>
          </a:fillRef>
          <a:effectRef idx="0">
            <a:schemeClr val="accent1"/>
          </a:effectRef>
          <a:fontRef idx="minor">
            <a:schemeClr val="tx1"/>
          </a:fontRef>
        </p:style>
      </p:cxnSp>
      <p:pic>
        <p:nvPicPr>
          <p:cNvPr id="1036" name="Picture 12"/>
          <p:cNvPicPr>
            <a:picLocks noChangeAspect="1" noChangeArrowheads="1"/>
          </p:cNvPicPr>
          <p:nvPr>
            <p:custDataLst>
              <p:tags r:id="rId17"/>
            </p:custDataLst>
          </p:nvPr>
        </p:nvPicPr>
        <p:blipFill>
          <a:blip r:embed="rId74" cstate="print"/>
          <a:srcRect/>
          <a:stretch>
            <a:fillRect/>
          </a:stretch>
        </p:blipFill>
        <p:spPr bwMode="auto">
          <a:xfrm>
            <a:off x="4475734" y="852494"/>
            <a:ext cx="359086"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5" name="Picture 12_"/>
          <p:cNvPicPr>
            <a:picLocks noChangeAspect="1" noChangeArrowheads="1"/>
          </p:cNvPicPr>
          <p:nvPr>
            <p:custDataLst>
              <p:tags r:id="rId18"/>
            </p:custDataLst>
          </p:nvPr>
        </p:nvPicPr>
        <p:blipFill>
          <a:blip r:embed="rId74" cstate="print"/>
          <a:srcRect/>
          <a:stretch>
            <a:fillRect/>
          </a:stretch>
        </p:blipFill>
        <p:spPr bwMode="auto">
          <a:xfrm>
            <a:off x="7089829" y="850064"/>
            <a:ext cx="359086"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9" name="Picture 12__"/>
          <p:cNvPicPr>
            <a:picLocks noChangeAspect="1" noChangeArrowheads="1"/>
          </p:cNvPicPr>
          <p:nvPr>
            <p:custDataLst>
              <p:tags r:id="rId19"/>
            </p:custDataLst>
          </p:nvPr>
        </p:nvPicPr>
        <p:blipFill>
          <a:blip r:embed="rId74" cstate="print"/>
          <a:srcRect/>
          <a:stretch>
            <a:fillRect/>
          </a:stretch>
        </p:blipFill>
        <p:spPr bwMode="auto">
          <a:xfrm>
            <a:off x="7047105" y="1716416"/>
            <a:ext cx="359086"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0" name="TextBox 79"/>
          <p:cNvSpPr txBox="1"/>
          <p:nvPr>
            <p:custDataLst>
              <p:tags r:id="rId20"/>
            </p:custDataLst>
          </p:nvPr>
        </p:nvSpPr>
        <p:spPr>
          <a:xfrm>
            <a:off x="3520007" y="548680"/>
            <a:ext cx="845103" cy="297454"/>
          </a:xfrm>
          <a:prstGeom prst="rect">
            <a:avLst/>
          </a:prstGeom>
          <a:noFill/>
        </p:spPr>
        <p:txBody>
          <a:bodyPr wrap="none" rtlCol="0">
            <a:spAutoFit/>
          </a:bodyPr>
          <a:lstStyle/>
          <a:p>
            <a:r>
              <a:rPr lang="en-US" sz="1333" b="1" dirty="0"/>
              <a:t>CI/CES52</a:t>
            </a:r>
          </a:p>
        </p:txBody>
      </p:sp>
      <p:sp>
        <p:nvSpPr>
          <p:cNvPr id="87" name="TextBox 86"/>
          <p:cNvSpPr txBox="1"/>
          <p:nvPr>
            <p:custDataLst>
              <p:tags r:id="rId21"/>
            </p:custDataLst>
          </p:nvPr>
        </p:nvSpPr>
        <p:spPr>
          <a:xfrm>
            <a:off x="3974923" y="1208553"/>
            <a:ext cx="1189749" cy="229165"/>
          </a:xfrm>
          <a:prstGeom prst="rect">
            <a:avLst/>
          </a:prstGeom>
          <a:noFill/>
        </p:spPr>
        <p:txBody>
          <a:bodyPr wrap="none" rtlCol="0">
            <a:spAutoFit/>
          </a:bodyPr>
          <a:lstStyle/>
          <a:p>
            <a:r>
              <a:rPr lang="en-US" sz="889" b="1" dirty="0">
                <a:latin typeface="Arial" pitchFamily="34" charset="0"/>
                <a:cs typeface="Arial" pitchFamily="34" charset="0"/>
              </a:rPr>
              <a:t>       </a:t>
            </a:r>
            <a:r>
              <a:rPr lang="en-US" sz="889" b="1" dirty="0">
                <a:latin typeface="+mj-lt"/>
                <a:cs typeface="Arial" pitchFamily="34" charset="0"/>
              </a:rPr>
              <a:t>Project Sponsor</a:t>
            </a:r>
          </a:p>
        </p:txBody>
      </p:sp>
      <p:sp>
        <p:nvSpPr>
          <p:cNvPr id="88" name="TextBox 87"/>
          <p:cNvSpPr txBox="1"/>
          <p:nvPr>
            <p:custDataLst>
              <p:tags r:id="rId22"/>
            </p:custDataLst>
          </p:nvPr>
        </p:nvSpPr>
        <p:spPr>
          <a:xfrm>
            <a:off x="6484424" y="1211563"/>
            <a:ext cx="1295547" cy="229165"/>
          </a:xfrm>
          <a:prstGeom prst="rect">
            <a:avLst/>
          </a:prstGeom>
          <a:noFill/>
        </p:spPr>
        <p:txBody>
          <a:bodyPr wrap="none" rtlCol="0">
            <a:spAutoFit/>
          </a:bodyPr>
          <a:lstStyle/>
          <a:p>
            <a:r>
              <a:rPr lang="en-US" sz="889" b="1" dirty="0">
                <a:latin typeface="+mj-lt"/>
                <a:cs typeface="Arial" pitchFamily="34" charset="0"/>
              </a:rPr>
              <a:t>       Sr Project Manager</a:t>
            </a:r>
          </a:p>
        </p:txBody>
      </p:sp>
      <p:sp>
        <p:nvSpPr>
          <p:cNvPr id="91" name="TextBox 90"/>
          <p:cNvSpPr txBox="1"/>
          <p:nvPr>
            <p:custDataLst>
              <p:tags r:id="rId23"/>
            </p:custDataLst>
          </p:nvPr>
        </p:nvSpPr>
        <p:spPr>
          <a:xfrm>
            <a:off x="6515303" y="2067627"/>
            <a:ext cx="1208985" cy="229165"/>
          </a:xfrm>
          <a:prstGeom prst="rect">
            <a:avLst/>
          </a:prstGeom>
          <a:noFill/>
        </p:spPr>
        <p:txBody>
          <a:bodyPr wrap="none" rtlCol="0">
            <a:spAutoFit/>
          </a:bodyPr>
          <a:lstStyle/>
          <a:p>
            <a:r>
              <a:rPr lang="en-US" sz="889" b="1" dirty="0">
                <a:latin typeface="+mj-lt"/>
                <a:cs typeface="Arial" pitchFamily="34" charset="0"/>
              </a:rPr>
              <a:t>       RBEI Coordinator</a:t>
            </a:r>
          </a:p>
        </p:txBody>
      </p:sp>
      <p:grpSp>
        <p:nvGrpSpPr>
          <p:cNvPr id="7" name="Group 115"/>
          <p:cNvGrpSpPr/>
          <p:nvPr/>
        </p:nvGrpSpPr>
        <p:grpSpPr>
          <a:xfrm>
            <a:off x="6675024" y="2548902"/>
            <a:ext cx="1228521" cy="1640406"/>
            <a:chOff x="4788321" y="2789438"/>
            <a:chExt cx="1105669" cy="1476365"/>
          </a:xfrm>
        </p:grpSpPr>
        <p:pic>
          <p:nvPicPr>
            <p:cNvPr id="104" name="Picture 8_____"/>
            <p:cNvPicPr>
              <a:picLocks noChangeAspect="1" noChangeArrowheads="1"/>
            </p:cNvPicPr>
            <p:nvPr>
              <p:custDataLst>
                <p:tags r:id="rId67"/>
              </p:custDataLst>
            </p:nvPr>
          </p:nvPicPr>
          <p:blipFill>
            <a:blip r:embed="rId75" cstate="print">
              <a:duotone>
                <a:schemeClr val="accent3">
                  <a:shade val="45000"/>
                  <a:satMod val="135000"/>
                </a:schemeClr>
                <a:prstClr val="white"/>
              </a:duotone>
            </a:blip>
            <a:stretch>
              <a:fillRect/>
            </a:stretch>
          </p:blipFill>
          <p:spPr bwMode="auto">
            <a:xfrm>
              <a:off x="4788321" y="2976802"/>
              <a:ext cx="1042416" cy="505828"/>
            </a:xfrm>
            <a:prstGeom prst="rect">
              <a:avLst/>
            </a:prstGeom>
            <a:noFill/>
            <a:ln>
              <a:noFill/>
            </a:ln>
          </p:spPr>
        </p:pic>
        <p:pic>
          <p:nvPicPr>
            <p:cNvPr id="105" name="Picture 3_____"/>
            <p:cNvPicPr>
              <a:picLocks noChangeAspect="1" noChangeArrowheads="1"/>
            </p:cNvPicPr>
            <p:nvPr>
              <p:custDataLst>
                <p:tags r:id="rId68"/>
              </p:custDataLst>
            </p:nvPr>
          </p:nvPicPr>
          <p:blipFill>
            <a:blip r:embed="rId76" cstate="print"/>
            <a:srcRect/>
            <a:stretch>
              <a:fillRect/>
            </a:stretch>
          </p:blipFill>
          <p:spPr bwMode="auto">
            <a:xfrm>
              <a:off x="5118298" y="2789438"/>
              <a:ext cx="366696" cy="4320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6" name="Rectangle 105"/>
            <p:cNvSpPr/>
            <p:nvPr>
              <p:custDataLst>
                <p:tags r:id="rId69"/>
              </p:custDataLst>
            </p:nvPr>
          </p:nvSpPr>
          <p:spPr>
            <a:xfrm>
              <a:off x="4830266" y="3264834"/>
              <a:ext cx="1005840" cy="914400"/>
            </a:xfrm>
            <a:prstGeom prst="rect">
              <a:avLst/>
            </a:prstGeom>
            <a:gradFill>
              <a:gsLst>
                <a:gs pos="0">
                  <a:schemeClr val="accent3">
                    <a:lumMod val="60000"/>
                    <a:lumOff val="40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889" dirty="0">
                <a:solidFill>
                  <a:schemeClr val="accent1">
                    <a:lumMod val="90000"/>
                    <a:lumOff val="10000"/>
                  </a:schemeClr>
                </a:solidFill>
                <a:latin typeface="Calibri" pitchFamily="34" charset="0"/>
                <a:cs typeface="CordiaUPC" pitchFamily="34" charset="-34"/>
              </a:endParaRPr>
            </a:p>
          </p:txBody>
        </p:sp>
        <p:sp>
          <p:nvSpPr>
            <p:cNvPr id="107" name="TextBox 106"/>
            <p:cNvSpPr txBox="1"/>
            <p:nvPr>
              <p:custDataLst>
                <p:tags r:id="rId70"/>
              </p:custDataLst>
            </p:nvPr>
          </p:nvSpPr>
          <p:spPr>
            <a:xfrm>
              <a:off x="4860329" y="3264834"/>
              <a:ext cx="599010" cy="206248"/>
            </a:xfrm>
            <a:prstGeom prst="rect">
              <a:avLst/>
            </a:prstGeom>
            <a:noFill/>
          </p:spPr>
          <p:txBody>
            <a:bodyPr wrap="none" rtlCol="0">
              <a:spAutoFit/>
            </a:bodyPr>
            <a:lstStyle/>
            <a:p>
              <a:r>
                <a:rPr lang="en-US" sz="889" b="1" dirty="0">
                  <a:latin typeface="+mj-lt"/>
                  <a:cs typeface="Arial" pitchFamily="34" charset="0"/>
                </a:rPr>
                <a:t>Test Lead</a:t>
              </a:r>
            </a:p>
          </p:txBody>
        </p:sp>
        <p:sp>
          <p:nvSpPr>
            <p:cNvPr id="113" name="TextBox 112"/>
            <p:cNvSpPr txBox="1"/>
            <p:nvPr>
              <p:custDataLst>
                <p:tags r:id="rId71"/>
              </p:custDataLst>
            </p:nvPr>
          </p:nvSpPr>
          <p:spPr>
            <a:xfrm>
              <a:off x="4796710" y="3443809"/>
              <a:ext cx="1097280" cy="821994"/>
            </a:xfrm>
            <a:prstGeom prst="rect">
              <a:avLst/>
            </a:prstGeom>
            <a:noFill/>
          </p:spPr>
          <p:txBody>
            <a:bodyPr wrap="square" rtlCol="0">
              <a:spAutoFit/>
            </a:bodyPr>
            <a:lstStyle/>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Overall Test coordination </a:t>
              </a:r>
            </a:p>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 Test and Defect review &amp; Tracking</a:t>
              </a:r>
              <a:endParaRPr lang="en-US" sz="889" b="1" dirty="0">
                <a:solidFill>
                  <a:schemeClr val="accent1">
                    <a:lumMod val="90000"/>
                    <a:lumOff val="10000"/>
                  </a:schemeClr>
                </a:solidFill>
                <a:latin typeface="Calibri" pitchFamily="34" charset="0"/>
                <a:cs typeface="CordiaUPC" pitchFamily="34" charset="-34"/>
              </a:endParaRPr>
            </a:p>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 Test Planning &amp; Closure activities</a:t>
              </a:r>
              <a:endParaRPr lang="en-US" sz="889" b="1" dirty="0">
                <a:solidFill>
                  <a:schemeClr val="accent1">
                    <a:lumMod val="90000"/>
                    <a:lumOff val="10000"/>
                  </a:schemeClr>
                </a:solidFill>
                <a:latin typeface="Calibri" pitchFamily="34" charset="0"/>
                <a:cs typeface="CordiaUPC" pitchFamily="34" charset="-34"/>
              </a:endParaRPr>
            </a:p>
          </p:txBody>
        </p:sp>
      </p:grpSp>
      <p:sp>
        <p:nvSpPr>
          <p:cNvPr id="117" name="Rectangle 116"/>
          <p:cNvSpPr/>
          <p:nvPr>
            <p:custDataLst>
              <p:tags r:id="rId24"/>
            </p:custDataLst>
          </p:nvPr>
        </p:nvSpPr>
        <p:spPr>
          <a:xfrm>
            <a:off x="3435400" y="866706"/>
            <a:ext cx="1016000" cy="304800"/>
          </a:xfrm>
          <a:prstGeom prst="rect">
            <a:avLst/>
          </a:prstGeom>
          <a:gradFill flip="none" rotWithShape="1">
            <a:gsLst>
              <a:gs pos="0">
                <a:schemeClr val="accent5">
                  <a:lumMod val="50000"/>
                </a:schemeClr>
              </a:gs>
              <a:gs pos="50000">
                <a:schemeClr val="accent4">
                  <a:lumMod val="40000"/>
                  <a:lumOff val="60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Purchase order </a:t>
            </a:r>
          </a:p>
          <a:p>
            <a:pPr>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Billing</a:t>
            </a:r>
            <a:endParaRPr lang="en-US" sz="889" b="1" dirty="0">
              <a:solidFill>
                <a:schemeClr val="accent1">
                  <a:lumMod val="90000"/>
                  <a:lumOff val="10000"/>
                </a:schemeClr>
              </a:solidFill>
              <a:latin typeface="Calibri" pitchFamily="34" charset="0"/>
              <a:cs typeface="CordiaUPC" pitchFamily="34" charset="-34"/>
            </a:endParaRPr>
          </a:p>
        </p:txBody>
      </p:sp>
      <p:sp>
        <p:nvSpPr>
          <p:cNvPr id="120" name="Rectangle 119"/>
          <p:cNvSpPr/>
          <p:nvPr>
            <p:custDataLst>
              <p:tags r:id="rId25"/>
            </p:custDataLst>
          </p:nvPr>
        </p:nvSpPr>
        <p:spPr>
          <a:xfrm>
            <a:off x="7385782" y="1707391"/>
            <a:ext cx="1320800" cy="400044"/>
          </a:xfrm>
          <a:prstGeom prst="rect">
            <a:avLst/>
          </a:prstGeom>
          <a:gradFill flip="none" rotWithShape="1">
            <a:gsLst>
              <a:gs pos="0">
                <a:schemeClr val="accent5">
                  <a:lumMod val="50000"/>
                </a:schemeClr>
              </a:gs>
              <a:gs pos="50000">
                <a:schemeClr val="accent4">
                  <a:lumMod val="40000"/>
                  <a:lumOff val="60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Proposal </a:t>
            </a:r>
          </a:p>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Resource coordination</a:t>
            </a:r>
          </a:p>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Monthly feedback</a:t>
            </a:r>
            <a:endParaRPr lang="en-US" sz="889" b="1" dirty="0">
              <a:solidFill>
                <a:schemeClr val="accent1">
                  <a:lumMod val="90000"/>
                  <a:lumOff val="10000"/>
                </a:schemeClr>
              </a:solidFill>
              <a:latin typeface="Calibri" pitchFamily="34" charset="0"/>
              <a:cs typeface="CordiaUPC" pitchFamily="34" charset="-34"/>
            </a:endParaRPr>
          </a:p>
        </p:txBody>
      </p:sp>
      <p:sp>
        <p:nvSpPr>
          <p:cNvPr id="124" name="TextBox 123"/>
          <p:cNvSpPr txBox="1"/>
          <p:nvPr>
            <p:custDataLst>
              <p:tags r:id="rId26"/>
            </p:custDataLst>
          </p:nvPr>
        </p:nvSpPr>
        <p:spPr>
          <a:xfrm>
            <a:off x="5111287" y="5939668"/>
            <a:ext cx="1858201" cy="536942"/>
          </a:xfrm>
          <a:prstGeom prst="rect">
            <a:avLst/>
          </a:prstGeom>
          <a:noFill/>
        </p:spPr>
        <p:txBody>
          <a:bodyPr wrap="none" rtlCol="0">
            <a:spAutoFit/>
          </a:bodyPr>
          <a:lstStyle/>
          <a:p>
            <a:pPr lvl="0" algn="ctr">
              <a:buFont typeface="Arial" pitchFamily="34" charset="0"/>
              <a:buChar char="•"/>
            </a:pPr>
            <a:r>
              <a:rPr lang="en-GB" sz="889" dirty="0">
                <a:solidFill>
                  <a:schemeClr val="bg1"/>
                </a:solidFill>
                <a:latin typeface="Calibri" pitchFamily="34" charset="0"/>
                <a:cs typeface="CordiaUPC" pitchFamily="34" charset="-34"/>
              </a:rPr>
              <a:t>  Test</a:t>
            </a:r>
            <a:r>
              <a:rPr lang="en-US" sz="889" dirty="0">
                <a:solidFill>
                  <a:schemeClr val="bg1"/>
                </a:solidFill>
                <a:latin typeface="Calibri" pitchFamily="34" charset="0"/>
                <a:cs typeface="CordiaUPC" pitchFamily="34" charset="-34"/>
              </a:rPr>
              <a:t> Execution and Defect Logging</a:t>
            </a:r>
          </a:p>
          <a:p>
            <a:pPr algn="ctr"/>
            <a:endParaRPr lang="en-US" sz="2000" dirty="0"/>
          </a:p>
        </p:txBody>
      </p:sp>
      <p:cxnSp>
        <p:nvCxnSpPr>
          <p:cNvPr id="126" name="Shape 125"/>
          <p:cNvCxnSpPr>
            <a:stCxn id="115" idx="2"/>
          </p:cNvCxnSpPr>
          <p:nvPr>
            <p:custDataLst>
              <p:tags r:id="rId27"/>
            </p:custDataLst>
          </p:nvPr>
        </p:nvCxnSpPr>
        <p:spPr>
          <a:xfrm rot="16200000" flipH="1">
            <a:off x="2889905" y="3743297"/>
            <a:ext cx="922047" cy="849627"/>
          </a:xfrm>
          <a:prstGeom prst="bentConnector3">
            <a:avLst>
              <a:gd name="adj1" fmla="val 50000"/>
            </a:avLst>
          </a:prstGeom>
          <a:ln w="19050" cmpd="thickThin">
            <a:prstDash val="sysDash"/>
            <a:headEnd type="arrow" w="med" len="sm"/>
            <a:tailEnd type="arrow"/>
          </a:ln>
        </p:spPr>
        <p:style>
          <a:lnRef idx="1">
            <a:schemeClr val="accent1"/>
          </a:lnRef>
          <a:fillRef idx="0">
            <a:schemeClr val="accent1"/>
          </a:fillRef>
          <a:effectRef idx="0">
            <a:schemeClr val="accent1"/>
          </a:effectRef>
          <a:fontRef idx="minor">
            <a:schemeClr val="tx1"/>
          </a:fontRef>
        </p:style>
      </p:cxnSp>
      <p:cxnSp>
        <p:nvCxnSpPr>
          <p:cNvPr id="130" name="Shape 129"/>
          <p:cNvCxnSpPr/>
          <p:nvPr>
            <p:custDataLst>
              <p:tags r:id="rId28"/>
            </p:custDataLst>
          </p:nvPr>
        </p:nvCxnSpPr>
        <p:spPr>
          <a:xfrm>
            <a:off x="6896089" y="4149080"/>
            <a:ext cx="800089" cy="480053"/>
          </a:xfrm>
          <a:prstGeom prst="bentConnector3">
            <a:avLst>
              <a:gd name="adj1" fmla="val 310"/>
            </a:avLst>
          </a:prstGeom>
          <a:ln>
            <a:headEnd type="arrow"/>
            <a:tailEnd type="arrow"/>
          </a:ln>
        </p:spPr>
        <p:style>
          <a:lnRef idx="2">
            <a:schemeClr val="accent2"/>
          </a:lnRef>
          <a:fillRef idx="0">
            <a:schemeClr val="accent2"/>
          </a:fillRef>
          <a:effectRef idx="1">
            <a:schemeClr val="accent2"/>
          </a:effectRef>
          <a:fontRef idx="minor">
            <a:schemeClr val="tx1"/>
          </a:fontRef>
        </p:style>
      </p:cxnSp>
      <p:grpSp>
        <p:nvGrpSpPr>
          <p:cNvPr id="8" name="Group 117"/>
          <p:cNvGrpSpPr/>
          <p:nvPr/>
        </p:nvGrpSpPr>
        <p:grpSpPr>
          <a:xfrm>
            <a:off x="9397529" y="1404729"/>
            <a:ext cx="1164205" cy="1703651"/>
            <a:chOff x="6931496" y="3906848"/>
            <a:chExt cx="1047785" cy="1533286"/>
          </a:xfrm>
        </p:grpSpPr>
        <p:pic>
          <p:nvPicPr>
            <p:cNvPr id="70" name="Picture 8______"/>
            <p:cNvPicPr>
              <a:picLocks noChangeAspect="1" noChangeArrowheads="1"/>
            </p:cNvPicPr>
            <p:nvPr>
              <p:custDataLst>
                <p:tags r:id="rId62"/>
              </p:custDataLst>
            </p:nvPr>
          </p:nvPicPr>
          <p:blipFill>
            <a:blip r:embed="rId75" cstate="print">
              <a:duotone>
                <a:schemeClr val="accent3">
                  <a:shade val="45000"/>
                  <a:satMod val="135000"/>
                </a:schemeClr>
                <a:prstClr val="white"/>
              </a:duotone>
            </a:blip>
            <a:stretch>
              <a:fillRect/>
            </a:stretch>
          </p:blipFill>
          <p:spPr bwMode="auto">
            <a:xfrm>
              <a:off x="6931496" y="4094212"/>
              <a:ext cx="1042416" cy="505828"/>
            </a:xfrm>
            <a:prstGeom prst="rect">
              <a:avLst/>
            </a:prstGeom>
            <a:noFill/>
            <a:ln>
              <a:noFill/>
            </a:ln>
          </p:spPr>
        </p:pic>
        <p:sp>
          <p:nvSpPr>
            <p:cNvPr id="72" name="Rectangle 71"/>
            <p:cNvSpPr/>
            <p:nvPr>
              <p:custDataLst>
                <p:tags r:id="rId63"/>
              </p:custDataLst>
            </p:nvPr>
          </p:nvSpPr>
          <p:spPr>
            <a:xfrm>
              <a:off x="6973441" y="4382244"/>
              <a:ext cx="1005840" cy="914400"/>
            </a:xfrm>
            <a:prstGeom prst="rect">
              <a:avLst/>
            </a:prstGeom>
            <a:gradFill>
              <a:gsLst>
                <a:gs pos="0">
                  <a:schemeClr val="accent3">
                    <a:lumMod val="60000"/>
                    <a:lumOff val="40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889" dirty="0">
                <a:solidFill>
                  <a:schemeClr val="accent1">
                    <a:lumMod val="90000"/>
                    <a:lumOff val="10000"/>
                  </a:schemeClr>
                </a:solidFill>
                <a:latin typeface="Calibri" pitchFamily="34" charset="0"/>
                <a:cs typeface="CordiaUPC" pitchFamily="34" charset="-34"/>
              </a:endParaRPr>
            </a:p>
          </p:txBody>
        </p:sp>
        <p:sp>
          <p:nvSpPr>
            <p:cNvPr id="74" name="TextBox 73"/>
            <p:cNvSpPr txBox="1"/>
            <p:nvPr>
              <p:custDataLst>
                <p:tags r:id="rId64"/>
              </p:custDataLst>
            </p:nvPr>
          </p:nvSpPr>
          <p:spPr>
            <a:xfrm>
              <a:off x="6979089" y="4377928"/>
              <a:ext cx="867353" cy="206249"/>
            </a:xfrm>
            <a:prstGeom prst="rect">
              <a:avLst/>
            </a:prstGeom>
            <a:noFill/>
          </p:spPr>
          <p:txBody>
            <a:bodyPr wrap="none" rtlCol="0">
              <a:spAutoFit/>
            </a:bodyPr>
            <a:lstStyle/>
            <a:p>
              <a:r>
                <a:rPr lang="en-US" sz="889" b="1" dirty="0">
                  <a:latin typeface="+mj-lt"/>
                  <a:cs typeface="Arial" pitchFamily="34" charset="0"/>
                </a:rPr>
                <a:t>Test Consultant</a:t>
              </a:r>
            </a:p>
          </p:txBody>
        </p:sp>
        <p:sp>
          <p:nvSpPr>
            <p:cNvPr id="76" name="TextBox 75"/>
            <p:cNvSpPr txBox="1"/>
            <p:nvPr>
              <p:custDataLst>
                <p:tags r:id="rId65"/>
              </p:custDataLst>
            </p:nvPr>
          </p:nvSpPr>
          <p:spPr>
            <a:xfrm>
              <a:off x="6938365" y="4587439"/>
              <a:ext cx="1001525" cy="852695"/>
            </a:xfrm>
            <a:prstGeom prst="rect">
              <a:avLst/>
            </a:prstGeom>
            <a:noFill/>
          </p:spPr>
          <p:txBody>
            <a:bodyPr wrap="none" rtlCol="0">
              <a:spAutoFit/>
            </a:bodyPr>
            <a:lstStyle/>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Test </a:t>
              </a:r>
              <a:r>
                <a:rPr lang="en-US" sz="889" b="1" dirty="0">
                  <a:solidFill>
                    <a:schemeClr val="accent1">
                      <a:lumMod val="90000"/>
                      <a:lumOff val="10000"/>
                    </a:schemeClr>
                  </a:solidFill>
                  <a:latin typeface="Calibri" pitchFamily="34" charset="0"/>
                  <a:cs typeface="CordiaUPC" pitchFamily="34" charset="-34"/>
                </a:rPr>
                <a:t>Case Design</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Test Execution</a:t>
              </a:r>
              <a:r>
                <a:rPr lang="en-US" sz="889" dirty="0">
                  <a:solidFill>
                    <a:schemeClr val="accent1">
                      <a:lumMod val="90000"/>
                      <a:lumOff val="10000"/>
                    </a:schemeClr>
                  </a:solidFill>
                  <a:latin typeface="Calibri" pitchFamily="34" charset="0"/>
                  <a:cs typeface="CordiaUPC" pitchFamily="34" charset="-34"/>
                </a:rPr>
                <a:t>.</a:t>
              </a:r>
            </a:p>
            <a:p>
              <a:pPr lvl="0">
                <a:buFont typeface="Arial" pitchFamily="34" charset="0"/>
                <a:buChar char="•"/>
              </a:pPr>
              <a:r>
                <a:rPr lang="en-US" sz="889" dirty="0">
                  <a:solidFill>
                    <a:schemeClr val="accent1">
                      <a:lumMod val="90000"/>
                      <a:lumOff val="10000"/>
                    </a:schemeClr>
                  </a:solidFill>
                  <a:latin typeface="Calibri" pitchFamily="34" charset="0"/>
                  <a:cs typeface="CordiaUPC" pitchFamily="34" charset="-34"/>
                </a:rPr>
                <a:t>Defect retesting </a:t>
              </a:r>
            </a:p>
            <a:p>
              <a:pPr lvl="0">
                <a:buFont typeface="Arial" pitchFamily="34" charset="0"/>
                <a:buChar char="•"/>
              </a:pPr>
              <a:r>
                <a:rPr lang="en-US" sz="889" dirty="0">
                  <a:solidFill>
                    <a:schemeClr val="accent1">
                      <a:lumMod val="90000"/>
                      <a:lumOff val="10000"/>
                    </a:schemeClr>
                  </a:solidFill>
                  <a:latin typeface="Calibri" pitchFamily="34" charset="0"/>
                  <a:cs typeface="CordiaUPC" pitchFamily="34" charset="-34"/>
                </a:rPr>
                <a:t>Regression Testing </a:t>
              </a:r>
            </a:p>
            <a:p>
              <a:endParaRPr lang="en-US" sz="2000" dirty="0"/>
            </a:p>
          </p:txBody>
        </p:sp>
        <p:pic>
          <p:nvPicPr>
            <p:cNvPr id="71" name="Picture 3______"/>
            <p:cNvPicPr>
              <a:picLocks noChangeAspect="1" noChangeArrowheads="1"/>
            </p:cNvPicPr>
            <p:nvPr>
              <p:custDataLst>
                <p:tags r:id="rId66"/>
              </p:custDataLst>
            </p:nvPr>
          </p:nvPicPr>
          <p:blipFill>
            <a:blip r:embed="rId76" cstate="print"/>
            <a:srcRect/>
            <a:stretch>
              <a:fillRect/>
            </a:stretch>
          </p:blipFill>
          <p:spPr bwMode="auto">
            <a:xfrm>
              <a:off x="7261473" y="3906848"/>
              <a:ext cx="366696" cy="4320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grpSp>
        <p:nvGrpSpPr>
          <p:cNvPr id="9" name="Group 117_"/>
          <p:cNvGrpSpPr/>
          <p:nvPr/>
        </p:nvGrpSpPr>
        <p:grpSpPr>
          <a:xfrm>
            <a:off x="3295691" y="4879396"/>
            <a:ext cx="1210811" cy="1453389"/>
            <a:chOff x="7194648" y="3020848"/>
            <a:chExt cx="1089730" cy="1308050"/>
          </a:xfrm>
        </p:grpSpPr>
        <p:grpSp>
          <p:nvGrpSpPr>
            <p:cNvPr id="10" name="Group 95"/>
            <p:cNvGrpSpPr/>
            <p:nvPr/>
          </p:nvGrpSpPr>
          <p:grpSpPr>
            <a:xfrm>
              <a:off x="7194648" y="3020848"/>
              <a:ext cx="1089730" cy="923216"/>
              <a:chOff x="6958066" y="1717948"/>
              <a:chExt cx="1089730" cy="923216"/>
            </a:xfrm>
          </p:grpSpPr>
          <p:pic>
            <p:nvPicPr>
              <p:cNvPr id="78" name="Picture 8_______"/>
              <p:cNvPicPr>
                <a:picLocks noChangeAspect="1" noChangeArrowheads="1"/>
              </p:cNvPicPr>
              <p:nvPr>
                <p:custDataLst>
                  <p:tags r:id="rId59"/>
                </p:custDataLst>
              </p:nvPr>
            </p:nvPicPr>
            <p:blipFill>
              <a:blip r:embed="rId75" cstate="print">
                <a:duotone>
                  <a:schemeClr val="accent3">
                    <a:shade val="45000"/>
                    <a:satMod val="135000"/>
                  </a:schemeClr>
                  <a:prstClr val="white"/>
                </a:duotone>
              </a:blip>
              <a:stretch>
                <a:fillRect/>
              </a:stretch>
            </p:blipFill>
            <p:spPr bwMode="auto">
              <a:xfrm>
                <a:off x="7003504" y="1717948"/>
                <a:ext cx="1042416" cy="505828"/>
              </a:xfrm>
              <a:prstGeom prst="rect">
                <a:avLst/>
              </a:prstGeom>
              <a:noFill/>
              <a:ln>
                <a:noFill/>
              </a:ln>
            </p:spPr>
          </p:pic>
          <p:sp>
            <p:nvSpPr>
              <p:cNvPr id="89" name="Rectangle 88"/>
              <p:cNvSpPr/>
              <p:nvPr>
                <p:custDataLst>
                  <p:tags r:id="rId60"/>
                </p:custDataLst>
              </p:nvPr>
            </p:nvSpPr>
            <p:spPr>
              <a:xfrm>
                <a:off x="7041956" y="2001084"/>
                <a:ext cx="1005840" cy="640080"/>
              </a:xfrm>
              <a:prstGeom prst="rect">
                <a:avLst/>
              </a:prstGeom>
              <a:gradFill>
                <a:gsLst>
                  <a:gs pos="0">
                    <a:schemeClr val="accent3">
                      <a:lumMod val="60000"/>
                      <a:lumOff val="40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9" dirty="0">
                  <a:solidFill>
                    <a:schemeClr val="tx1"/>
                  </a:solidFill>
                </a:endParaRPr>
              </a:p>
            </p:txBody>
          </p:sp>
          <p:sp>
            <p:nvSpPr>
              <p:cNvPr id="92" name="TextBox 91"/>
              <p:cNvSpPr txBox="1"/>
              <p:nvPr>
                <p:custDataLst>
                  <p:tags r:id="rId61"/>
                </p:custDataLst>
              </p:nvPr>
            </p:nvSpPr>
            <p:spPr>
              <a:xfrm>
                <a:off x="6958066" y="2005980"/>
                <a:ext cx="1030379" cy="452547"/>
              </a:xfrm>
              <a:prstGeom prst="rect">
                <a:avLst/>
              </a:prstGeom>
              <a:noFill/>
            </p:spPr>
            <p:txBody>
              <a:bodyPr wrap="none" rtlCol="0">
                <a:spAutoFit/>
              </a:bodyPr>
              <a:lstStyle/>
              <a:p>
                <a:r>
                  <a:rPr lang="en-US" sz="889" b="1" dirty="0">
                    <a:latin typeface="Arial" pitchFamily="34" charset="0"/>
                    <a:cs typeface="Arial" pitchFamily="34" charset="0"/>
                  </a:rPr>
                  <a:t>   </a:t>
                </a:r>
                <a:r>
                  <a:rPr lang="en-US" sz="889" b="1" dirty="0">
                    <a:latin typeface="+mj-lt"/>
                    <a:cs typeface="Arial" pitchFamily="34" charset="0"/>
                  </a:rPr>
                  <a:t>Service Designers</a:t>
                </a:r>
              </a:p>
              <a:p>
                <a:endParaRPr lang="en-US" sz="889" b="1" dirty="0">
                  <a:latin typeface="Arial" pitchFamily="34" charset="0"/>
                  <a:cs typeface="Arial" pitchFamily="34" charset="0"/>
                </a:endParaRPr>
              </a:p>
              <a:p>
                <a:endParaRPr lang="en-US" sz="889" b="1" dirty="0">
                  <a:latin typeface="Arial" pitchFamily="34" charset="0"/>
                  <a:cs typeface="Arial" pitchFamily="34" charset="0"/>
                </a:endParaRPr>
              </a:p>
            </p:txBody>
          </p:sp>
        </p:grpSp>
        <p:sp>
          <p:nvSpPr>
            <p:cNvPr id="93" name="TextBox 92"/>
            <p:cNvSpPr txBox="1"/>
            <p:nvPr>
              <p:custDataLst>
                <p:tags r:id="rId58"/>
              </p:custDataLst>
            </p:nvPr>
          </p:nvSpPr>
          <p:spPr>
            <a:xfrm>
              <a:off x="7308601" y="3476203"/>
              <a:ext cx="803874" cy="852695"/>
            </a:xfrm>
            <a:prstGeom prst="rect">
              <a:avLst/>
            </a:prstGeom>
            <a:noFill/>
          </p:spPr>
          <p:txBody>
            <a:bodyPr wrap="none" rtlCol="0">
              <a:spAutoFit/>
            </a:bodyPr>
            <a:lstStyle/>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Prototyping</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UI Design</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 Development</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 Unit Testing</a:t>
              </a:r>
            </a:p>
            <a:p>
              <a:endParaRPr lang="en-US" sz="2000" dirty="0"/>
            </a:p>
          </p:txBody>
        </p:sp>
      </p:grpSp>
      <p:sp>
        <p:nvSpPr>
          <p:cNvPr id="132" name="Rectangle 131"/>
          <p:cNvSpPr/>
          <p:nvPr>
            <p:custDataLst>
              <p:tags r:id="rId29"/>
            </p:custDataLst>
          </p:nvPr>
        </p:nvSpPr>
        <p:spPr>
          <a:xfrm>
            <a:off x="1398484" y="548681"/>
            <a:ext cx="3817418" cy="240027"/>
          </a:xfrm>
          <a:prstGeom prst="rect">
            <a:avLst/>
          </a:prstGeom>
          <a:solidFill>
            <a:schemeClr val="accent6">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3" name="TextBox 132"/>
          <p:cNvSpPr txBox="1"/>
          <p:nvPr>
            <p:custDataLst>
              <p:tags r:id="rId30"/>
            </p:custDataLst>
          </p:nvPr>
        </p:nvSpPr>
        <p:spPr>
          <a:xfrm>
            <a:off x="3520007" y="555477"/>
            <a:ext cx="769763" cy="297454"/>
          </a:xfrm>
          <a:prstGeom prst="rect">
            <a:avLst/>
          </a:prstGeom>
          <a:noFill/>
        </p:spPr>
        <p:txBody>
          <a:bodyPr wrap="none" rtlCol="0">
            <a:spAutoFit/>
          </a:bodyPr>
          <a:lstStyle/>
          <a:p>
            <a:r>
              <a:rPr lang="en-US" sz="1333" b="1" dirty="0">
                <a:solidFill>
                  <a:schemeClr val="bg1"/>
                </a:solidFill>
              </a:rPr>
              <a:t>Daimler</a:t>
            </a:r>
          </a:p>
        </p:txBody>
      </p:sp>
      <p:sp>
        <p:nvSpPr>
          <p:cNvPr id="134" name="TextBox 133"/>
          <p:cNvSpPr txBox="1"/>
          <p:nvPr>
            <p:custDataLst>
              <p:tags r:id="rId31"/>
            </p:custDataLst>
          </p:nvPr>
        </p:nvSpPr>
        <p:spPr>
          <a:xfrm>
            <a:off x="8102485" y="546156"/>
            <a:ext cx="1042273" cy="297454"/>
          </a:xfrm>
          <a:prstGeom prst="rect">
            <a:avLst/>
          </a:prstGeom>
          <a:noFill/>
        </p:spPr>
        <p:txBody>
          <a:bodyPr wrap="none" rtlCol="0">
            <a:spAutoFit/>
          </a:bodyPr>
          <a:lstStyle/>
          <a:p>
            <a:r>
              <a:rPr lang="en-US" sz="1333" b="1" dirty="0">
                <a:solidFill>
                  <a:schemeClr val="bg1"/>
                </a:solidFill>
              </a:rPr>
              <a:t>RBEI/BSW4</a:t>
            </a:r>
          </a:p>
        </p:txBody>
      </p:sp>
      <p:pic>
        <p:nvPicPr>
          <p:cNvPr id="84" name="Picture 13_"/>
          <p:cNvPicPr>
            <a:picLocks noChangeAspect="1" noChangeArrowheads="1"/>
          </p:cNvPicPr>
          <p:nvPr>
            <p:custDataLst>
              <p:tags r:id="rId32"/>
            </p:custDataLst>
          </p:nvPr>
        </p:nvPicPr>
        <p:blipFill>
          <a:blip r:embed="rId77" cstate="print"/>
          <a:srcRect/>
          <a:stretch>
            <a:fillRect/>
          </a:stretch>
        </p:blipFill>
        <p:spPr bwMode="auto">
          <a:xfrm>
            <a:off x="3526076" y="4655878"/>
            <a:ext cx="841597" cy="4775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2" name="Group 108"/>
          <p:cNvGrpSpPr/>
          <p:nvPr/>
        </p:nvGrpSpPr>
        <p:grpSpPr>
          <a:xfrm>
            <a:off x="2297873" y="1988840"/>
            <a:ext cx="1237842" cy="1627175"/>
            <a:chOff x="2467287" y="2735611"/>
            <a:chExt cx="1114058" cy="1464458"/>
          </a:xfrm>
        </p:grpSpPr>
        <p:pic>
          <p:nvPicPr>
            <p:cNvPr id="110" name="Picture 8___"/>
            <p:cNvPicPr>
              <a:picLocks noChangeAspect="1" noChangeArrowheads="1"/>
            </p:cNvPicPr>
            <p:nvPr>
              <p:custDataLst>
                <p:tags r:id="rId53"/>
              </p:custDataLst>
            </p:nvPr>
          </p:nvPicPr>
          <p:blipFill>
            <a:blip r:embed="rId75" cstate="print">
              <a:duotone>
                <a:schemeClr val="accent3">
                  <a:shade val="45000"/>
                  <a:satMod val="135000"/>
                </a:schemeClr>
                <a:prstClr val="white"/>
              </a:duotone>
            </a:blip>
            <a:stretch>
              <a:fillRect/>
            </a:stretch>
          </p:blipFill>
          <p:spPr bwMode="auto">
            <a:xfrm>
              <a:off x="2467287" y="2931364"/>
              <a:ext cx="1042416" cy="505828"/>
            </a:xfrm>
            <a:prstGeom prst="rect">
              <a:avLst/>
            </a:prstGeom>
            <a:noFill/>
            <a:ln>
              <a:noFill/>
            </a:ln>
          </p:spPr>
        </p:pic>
        <p:pic>
          <p:nvPicPr>
            <p:cNvPr id="111" name="Picture 3____"/>
            <p:cNvPicPr>
              <a:picLocks noChangeAspect="1" noChangeArrowheads="1"/>
            </p:cNvPicPr>
            <p:nvPr>
              <p:custDataLst>
                <p:tags r:id="rId54"/>
              </p:custDataLst>
            </p:nvPr>
          </p:nvPicPr>
          <p:blipFill>
            <a:blip r:embed="rId76" cstate="print"/>
            <a:srcRect/>
            <a:stretch>
              <a:fillRect/>
            </a:stretch>
          </p:blipFill>
          <p:spPr bwMode="auto">
            <a:xfrm>
              <a:off x="2797264" y="2735611"/>
              <a:ext cx="366696" cy="4320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2" name="Rectangle 111"/>
            <p:cNvSpPr/>
            <p:nvPr>
              <p:custDataLst>
                <p:tags r:id="rId55"/>
              </p:custDataLst>
            </p:nvPr>
          </p:nvSpPr>
          <p:spPr>
            <a:xfrm>
              <a:off x="2509232" y="3194229"/>
              <a:ext cx="1005840" cy="1005840"/>
            </a:xfrm>
            <a:prstGeom prst="rect">
              <a:avLst/>
            </a:prstGeom>
            <a:gradFill>
              <a:gsLst>
                <a:gs pos="0">
                  <a:schemeClr val="accent3">
                    <a:lumMod val="60000"/>
                    <a:lumOff val="40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9" dirty="0">
                <a:solidFill>
                  <a:schemeClr val="tx1"/>
                </a:solidFill>
              </a:endParaRPr>
            </a:p>
          </p:txBody>
        </p:sp>
        <p:sp>
          <p:nvSpPr>
            <p:cNvPr id="114" name="TextBox 113"/>
            <p:cNvSpPr txBox="1"/>
            <p:nvPr>
              <p:custDataLst>
                <p:tags r:id="rId56"/>
              </p:custDataLst>
            </p:nvPr>
          </p:nvSpPr>
          <p:spPr>
            <a:xfrm>
              <a:off x="2556073" y="3193850"/>
              <a:ext cx="743280" cy="575696"/>
            </a:xfrm>
            <a:prstGeom prst="rect">
              <a:avLst/>
            </a:prstGeom>
            <a:noFill/>
          </p:spPr>
          <p:txBody>
            <a:bodyPr wrap="none" rtlCol="0">
              <a:spAutoFit/>
            </a:bodyPr>
            <a:lstStyle/>
            <a:p>
              <a:r>
                <a:rPr lang="en-US" sz="889" b="1" dirty="0">
                  <a:latin typeface="Arial" pitchFamily="34" charset="0"/>
                  <a:cs typeface="Arial" pitchFamily="34" charset="0"/>
                </a:rPr>
                <a:t>   </a:t>
              </a:r>
              <a:r>
                <a:rPr lang="en-US" sz="889" b="1" dirty="0">
                  <a:latin typeface="+mj-lt"/>
                  <a:cs typeface="Arial" pitchFamily="34" charset="0"/>
                </a:rPr>
                <a:t>Customer</a:t>
              </a:r>
            </a:p>
            <a:p>
              <a:r>
                <a:rPr lang="en-US" sz="889" b="1" dirty="0">
                  <a:latin typeface="+mj-lt"/>
                  <a:cs typeface="Arial" pitchFamily="34" charset="0"/>
                </a:rPr>
                <a:t>  Coordinator</a:t>
              </a:r>
            </a:p>
            <a:p>
              <a:endParaRPr lang="en-US" sz="889" b="1" dirty="0">
                <a:latin typeface="Arial" pitchFamily="34" charset="0"/>
                <a:cs typeface="Arial" pitchFamily="34" charset="0"/>
              </a:endParaRPr>
            </a:p>
            <a:p>
              <a:endParaRPr lang="en-US" sz="889" b="1" dirty="0">
                <a:latin typeface="Arial" pitchFamily="34" charset="0"/>
                <a:cs typeface="Arial" pitchFamily="34" charset="0"/>
              </a:endParaRPr>
            </a:p>
          </p:txBody>
        </p:sp>
        <p:sp>
          <p:nvSpPr>
            <p:cNvPr id="115" name="TextBox 114"/>
            <p:cNvSpPr txBox="1"/>
            <p:nvPr>
              <p:custDataLst>
                <p:tags r:id="rId57"/>
              </p:custDataLst>
            </p:nvPr>
          </p:nvSpPr>
          <p:spPr>
            <a:xfrm>
              <a:off x="2484065" y="3451036"/>
              <a:ext cx="1097280" cy="698846"/>
            </a:xfrm>
            <a:prstGeom prst="rect">
              <a:avLst/>
            </a:prstGeom>
            <a:noFill/>
          </p:spPr>
          <p:txBody>
            <a:bodyPr wrap="square" rtlCol="0">
              <a:spAutoFit/>
            </a:bodyPr>
            <a:lstStyle/>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Requirements,</a:t>
              </a:r>
            </a:p>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 Tool Licenses and Environments.</a:t>
              </a:r>
              <a:endParaRPr lang="en-US" sz="889" b="1" dirty="0">
                <a:solidFill>
                  <a:schemeClr val="accent1">
                    <a:lumMod val="90000"/>
                    <a:lumOff val="10000"/>
                  </a:schemeClr>
                </a:solidFill>
                <a:latin typeface="Calibri" pitchFamily="34" charset="0"/>
                <a:cs typeface="CordiaUPC" pitchFamily="34" charset="-34"/>
              </a:endParaRPr>
            </a:p>
            <a:p>
              <a:pPr>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Project Management </a:t>
              </a:r>
            </a:p>
            <a:p>
              <a:pPr>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Task prioritization</a:t>
              </a:r>
              <a:endParaRPr lang="en-US" sz="889" b="1" dirty="0">
                <a:solidFill>
                  <a:schemeClr val="accent1">
                    <a:lumMod val="90000"/>
                    <a:lumOff val="10000"/>
                  </a:schemeClr>
                </a:solidFill>
                <a:latin typeface="Calibri" pitchFamily="34" charset="0"/>
                <a:cs typeface="CordiaUPC" pitchFamily="34" charset="-34"/>
              </a:endParaRPr>
            </a:p>
          </p:txBody>
        </p:sp>
      </p:grpSp>
      <p:cxnSp>
        <p:nvCxnSpPr>
          <p:cNvPr id="136" name="Straight Arrow Connector 135"/>
          <p:cNvCxnSpPr/>
          <p:nvPr>
            <p:custDataLst>
              <p:tags r:id="rId33"/>
            </p:custDataLst>
          </p:nvPr>
        </p:nvCxnSpPr>
        <p:spPr>
          <a:xfrm flipH="1">
            <a:off x="7856196" y="3241890"/>
            <a:ext cx="11176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8" name="Straight Connector 137"/>
          <p:cNvCxnSpPr/>
          <p:nvPr>
            <p:custDataLst>
              <p:tags r:id="rId34"/>
            </p:custDataLst>
          </p:nvPr>
        </p:nvCxnSpPr>
        <p:spPr>
          <a:xfrm>
            <a:off x="8976320" y="2468893"/>
            <a:ext cx="0" cy="776822"/>
          </a:xfrm>
          <a:prstGeom prst="line">
            <a:avLst/>
          </a:prstGeom>
        </p:spPr>
        <p:style>
          <a:lnRef idx="2">
            <a:schemeClr val="accent2"/>
          </a:lnRef>
          <a:fillRef idx="0">
            <a:schemeClr val="accent2"/>
          </a:fillRef>
          <a:effectRef idx="1">
            <a:schemeClr val="accent2"/>
          </a:effectRef>
          <a:fontRef idx="minor">
            <a:schemeClr val="tx1"/>
          </a:fontRef>
        </p:style>
      </p:cxnSp>
      <p:cxnSp>
        <p:nvCxnSpPr>
          <p:cNvPr id="140" name="Straight Arrow Connector 139"/>
          <p:cNvCxnSpPr/>
          <p:nvPr>
            <p:custDataLst>
              <p:tags r:id="rId35"/>
            </p:custDataLst>
          </p:nvPr>
        </p:nvCxnSpPr>
        <p:spPr>
          <a:xfrm>
            <a:off x="8976320" y="2468893"/>
            <a:ext cx="40004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1" name="Rectangle 80"/>
          <p:cNvSpPr/>
          <p:nvPr>
            <p:custDataLst>
              <p:tags r:id="rId36"/>
            </p:custDataLst>
          </p:nvPr>
        </p:nvSpPr>
        <p:spPr>
          <a:xfrm rot="16200000" flipH="1">
            <a:off x="564982" y="5098782"/>
            <a:ext cx="1840204" cy="260836"/>
          </a:xfrm>
          <a:prstGeom prst="rect">
            <a:avLst/>
          </a:prstGeom>
          <a:solidFill>
            <a:schemeClr val="accent6">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t>External Developers</a:t>
            </a:r>
          </a:p>
        </p:txBody>
      </p:sp>
      <p:sp>
        <p:nvSpPr>
          <p:cNvPr id="85" name="Slide Number Placeholder 84"/>
          <p:cNvSpPr>
            <a:spLocks noGrp="1"/>
          </p:cNvSpPr>
          <p:nvPr>
            <p:ph type="sldNum" sz="quarter" idx="10"/>
          </p:nvPr>
        </p:nvSpPr>
        <p:spPr/>
        <p:txBody>
          <a:bodyPr/>
          <a:lstStyle/>
          <a:p>
            <a:fld id="{A5CCC97D-9D77-4CEB-9FF7-F522E17E3E46}" type="slidenum">
              <a:rPr lang="x-none" smtClean="0"/>
              <a:pPr/>
              <a:t>19</a:t>
            </a:fld>
            <a:endParaRPr lang="x-none"/>
          </a:p>
        </p:txBody>
      </p:sp>
      <p:grpSp>
        <p:nvGrpSpPr>
          <p:cNvPr id="95" name="Group 117__"/>
          <p:cNvGrpSpPr/>
          <p:nvPr/>
        </p:nvGrpSpPr>
        <p:grpSpPr>
          <a:xfrm>
            <a:off x="7696179" y="4879396"/>
            <a:ext cx="1210811" cy="1453389"/>
            <a:chOff x="7194648" y="3020848"/>
            <a:chExt cx="1089730" cy="1308050"/>
          </a:xfrm>
        </p:grpSpPr>
        <p:grpSp>
          <p:nvGrpSpPr>
            <p:cNvPr id="98" name="Group 95"/>
            <p:cNvGrpSpPr/>
            <p:nvPr/>
          </p:nvGrpSpPr>
          <p:grpSpPr>
            <a:xfrm>
              <a:off x="7194648" y="3020848"/>
              <a:ext cx="1089730" cy="923216"/>
              <a:chOff x="6958066" y="1717948"/>
              <a:chExt cx="1089730" cy="923216"/>
            </a:xfrm>
          </p:grpSpPr>
          <p:pic>
            <p:nvPicPr>
              <p:cNvPr id="102" name="Picture 8_______"/>
              <p:cNvPicPr>
                <a:picLocks noChangeAspect="1" noChangeArrowheads="1"/>
              </p:cNvPicPr>
              <p:nvPr>
                <p:custDataLst>
                  <p:tags r:id="rId50"/>
                </p:custDataLst>
              </p:nvPr>
            </p:nvPicPr>
            <p:blipFill>
              <a:blip r:embed="rId75" cstate="print">
                <a:duotone>
                  <a:schemeClr val="accent3">
                    <a:shade val="45000"/>
                    <a:satMod val="135000"/>
                  </a:schemeClr>
                  <a:prstClr val="white"/>
                </a:duotone>
              </a:blip>
              <a:stretch>
                <a:fillRect/>
              </a:stretch>
            </p:blipFill>
            <p:spPr bwMode="auto">
              <a:xfrm>
                <a:off x="7003504" y="1717948"/>
                <a:ext cx="1042416" cy="505828"/>
              </a:xfrm>
              <a:prstGeom prst="rect">
                <a:avLst/>
              </a:prstGeom>
              <a:noFill/>
              <a:ln>
                <a:noFill/>
              </a:ln>
            </p:spPr>
          </p:pic>
          <p:sp>
            <p:nvSpPr>
              <p:cNvPr id="103" name="Rectangle 102"/>
              <p:cNvSpPr/>
              <p:nvPr>
                <p:custDataLst>
                  <p:tags r:id="rId51"/>
                </p:custDataLst>
              </p:nvPr>
            </p:nvSpPr>
            <p:spPr>
              <a:xfrm>
                <a:off x="7041956" y="2001084"/>
                <a:ext cx="1005840" cy="640080"/>
              </a:xfrm>
              <a:prstGeom prst="rect">
                <a:avLst/>
              </a:prstGeom>
              <a:gradFill>
                <a:gsLst>
                  <a:gs pos="0">
                    <a:schemeClr val="accent3">
                      <a:lumMod val="60000"/>
                      <a:lumOff val="40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9" dirty="0">
                  <a:solidFill>
                    <a:schemeClr val="tx1"/>
                  </a:solidFill>
                </a:endParaRPr>
              </a:p>
            </p:txBody>
          </p:sp>
          <p:sp>
            <p:nvSpPr>
              <p:cNvPr id="109" name="TextBox 108"/>
              <p:cNvSpPr txBox="1"/>
              <p:nvPr>
                <p:custDataLst>
                  <p:tags r:id="rId52"/>
                </p:custDataLst>
              </p:nvPr>
            </p:nvSpPr>
            <p:spPr>
              <a:xfrm>
                <a:off x="6958066" y="2005980"/>
                <a:ext cx="1030379" cy="452547"/>
              </a:xfrm>
              <a:prstGeom prst="rect">
                <a:avLst/>
              </a:prstGeom>
              <a:noFill/>
            </p:spPr>
            <p:txBody>
              <a:bodyPr wrap="none" rtlCol="0">
                <a:spAutoFit/>
              </a:bodyPr>
              <a:lstStyle/>
              <a:p>
                <a:r>
                  <a:rPr lang="en-US" sz="889" b="1" dirty="0">
                    <a:latin typeface="Arial" pitchFamily="34" charset="0"/>
                    <a:cs typeface="Arial" pitchFamily="34" charset="0"/>
                  </a:rPr>
                  <a:t>   </a:t>
                </a:r>
                <a:r>
                  <a:rPr lang="en-US" sz="889" b="1" dirty="0">
                    <a:latin typeface="+mj-lt"/>
                    <a:cs typeface="Arial" pitchFamily="34" charset="0"/>
                  </a:rPr>
                  <a:t>Service Designers</a:t>
                </a:r>
              </a:p>
              <a:p>
                <a:endParaRPr lang="en-US" sz="889" b="1" dirty="0">
                  <a:latin typeface="Arial" pitchFamily="34" charset="0"/>
                  <a:cs typeface="Arial" pitchFamily="34" charset="0"/>
                </a:endParaRPr>
              </a:p>
              <a:p>
                <a:endParaRPr lang="en-US" sz="889" b="1" dirty="0">
                  <a:latin typeface="Arial" pitchFamily="34" charset="0"/>
                  <a:cs typeface="Arial" pitchFamily="34" charset="0"/>
                </a:endParaRPr>
              </a:p>
            </p:txBody>
          </p:sp>
        </p:grpSp>
        <p:sp>
          <p:nvSpPr>
            <p:cNvPr id="100" name="TextBox 99"/>
            <p:cNvSpPr txBox="1"/>
            <p:nvPr>
              <p:custDataLst>
                <p:tags r:id="rId49"/>
              </p:custDataLst>
            </p:nvPr>
          </p:nvSpPr>
          <p:spPr>
            <a:xfrm>
              <a:off x="7308601" y="3476203"/>
              <a:ext cx="803874" cy="852695"/>
            </a:xfrm>
            <a:prstGeom prst="rect">
              <a:avLst/>
            </a:prstGeom>
            <a:noFill/>
          </p:spPr>
          <p:txBody>
            <a:bodyPr wrap="none" rtlCol="0">
              <a:spAutoFit/>
            </a:bodyPr>
            <a:lstStyle/>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Prototyping</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UI Design</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 Development</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 Unit Testing</a:t>
              </a:r>
            </a:p>
            <a:p>
              <a:endParaRPr lang="en-US" sz="2000" dirty="0"/>
            </a:p>
          </p:txBody>
        </p:sp>
      </p:grpSp>
      <p:pic>
        <p:nvPicPr>
          <p:cNvPr id="116" name="Picture 13__"/>
          <p:cNvPicPr>
            <a:picLocks noChangeAspect="1" noChangeArrowheads="1"/>
          </p:cNvPicPr>
          <p:nvPr>
            <p:custDataLst>
              <p:tags r:id="rId37"/>
            </p:custDataLst>
          </p:nvPr>
        </p:nvPicPr>
        <p:blipFill>
          <a:blip r:embed="rId77" cstate="print"/>
          <a:srcRect/>
          <a:stretch>
            <a:fillRect/>
          </a:stretch>
        </p:blipFill>
        <p:spPr bwMode="auto">
          <a:xfrm>
            <a:off x="7926565" y="4655878"/>
            <a:ext cx="841597" cy="4775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127" name="Straight Connector 126"/>
          <p:cNvCxnSpPr/>
          <p:nvPr>
            <p:custDataLst>
              <p:tags r:id="rId38"/>
            </p:custDataLst>
          </p:nvPr>
        </p:nvCxnSpPr>
        <p:spPr>
          <a:xfrm>
            <a:off x="8976320" y="3268982"/>
            <a:ext cx="0" cy="560062"/>
          </a:xfrm>
          <a:prstGeom prst="line">
            <a:avLst/>
          </a:prstGeom>
        </p:spPr>
        <p:style>
          <a:lnRef idx="2">
            <a:schemeClr val="accent2"/>
          </a:lnRef>
          <a:fillRef idx="0">
            <a:schemeClr val="accent2"/>
          </a:fillRef>
          <a:effectRef idx="1">
            <a:schemeClr val="accent2"/>
          </a:effectRef>
          <a:fontRef idx="minor">
            <a:schemeClr val="tx1"/>
          </a:fontRef>
        </p:style>
      </p:cxnSp>
      <p:cxnSp>
        <p:nvCxnSpPr>
          <p:cNvPr id="129" name="Straight Arrow Connector 128"/>
          <p:cNvCxnSpPr/>
          <p:nvPr>
            <p:custDataLst>
              <p:tags r:id="rId39"/>
            </p:custDataLst>
          </p:nvPr>
        </p:nvCxnSpPr>
        <p:spPr>
          <a:xfrm>
            <a:off x="8976320" y="3829044"/>
            <a:ext cx="40004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131" name="Group 117___"/>
          <p:cNvGrpSpPr/>
          <p:nvPr/>
        </p:nvGrpSpPr>
        <p:grpSpPr>
          <a:xfrm>
            <a:off x="9376363" y="2844890"/>
            <a:ext cx="1164205" cy="1582211"/>
            <a:chOff x="6931496" y="3906848"/>
            <a:chExt cx="1047785" cy="1588607"/>
          </a:xfrm>
        </p:grpSpPr>
        <p:pic>
          <p:nvPicPr>
            <p:cNvPr id="135" name="Picture 8______"/>
            <p:cNvPicPr>
              <a:picLocks noChangeAspect="1" noChangeArrowheads="1"/>
            </p:cNvPicPr>
            <p:nvPr>
              <p:custDataLst>
                <p:tags r:id="rId44"/>
              </p:custDataLst>
            </p:nvPr>
          </p:nvPicPr>
          <p:blipFill>
            <a:blip r:embed="rId75" cstate="print">
              <a:duotone>
                <a:schemeClr val="accent3">
                  <a:shade val="45000"/>
                  <a:satMod val="135000"/>
                </a:schemeClr>
                <a:prstClr val="white"/>
              </a:duotone>
            </a:blip>
            <a:stretch>
              <a:fillRect/>
            </a:stretch>
          </p:blipFill>
          <p:spPr bwMode="auto">
            <a:xfrm>
              <a:off x="6931496" y="4094212"/>
              <a:ext cx="1042416" cy="505828"/>
            </a:xfrm>
            <a:prstGeom prst="rect">
              <a:avLst/>
            </a:prstGeom>
            <a:noFill/>
            <a:ln>
              <a:noFill/>
            </a:ln>
          </p:spPr>
        </p:pic>
        <p:sp>
          <p:nvSpPr>
            <p:cNvPr id="137" name="Rectangle 136"/>
            <p:cNvSpPr/>
            <p:nvPr>
              <p:custDataLst>
                <p:tags r:id="rId45"/>
              </p:custDataLst>
            </p:nvPr>
          </p:nvSpPr>
          <p:spPr>
            <a:xfrm>
              <a:off x="6973441" y="4382244"/>
              <a:ext cx="1005840" cy="914400"/>
            </a:xfrm>
            <a:prstGeom prst="rect">
              <a:avLst/>
            </a:prstGeom>
            <a:gradFill>
              <a:gsLst>
                <a:gs pos="0">
                  <a:schemeClr val="accent3">
                    <a:lumMod val="60000"/>
                    <a:lumOff val="40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889" dirty="0">
                <a:solidFill>
                  <a:schemeClr val="accent1">
                    <a:lumMod val="90000"/>
                    <a:lumOff val="10000"/>
                  </a:schemeClr>
                </a:solidFill>
                <a:latin typeface="Calibri" pitchFamily="34" charset="0"/>
                <a:cs typeface="CordiaUPC" pitchFamily="34" charset="-34"/>
              </a:endParaRPr>
            </a:p>
          </p:txBody>
        </p:sp>
        <p:sp>
          <p:nvSpPr>
            <p:cNvPr id="139" name="TextBox 138"/>
            <p:cNvSpPr txBox="1"/>
            <p:nvPr>
              <p:custDataLst>
                <p:tags r:id="rId46"/>
              </p:custDataLst>
            </p:nvPr>
          </p:nvSpPr>
          <p:spPr>
            <a:xfrm>
              <a:off x="6979089" y="4377928"/>
              <a:ext cx="867353" cy="230091"/>
            </a:xfrm>
            <a:prstGeom prst="rect">
              <a:avLst/>
            </a:prstGeom>
            <a:noFill/>
          </p:spPr>
          <p:txBody>
            <a:bodyPr wrap="none" rtlCol="0">
              <a:spAutoFit/>
            </a:bodyPr>
            <a:lstStyle/>
            <a:p>
              <a:r>
                <a:rPr lang="en-US" sz="889" b="1" dirty="0">
                  <a:latin typeface="+mj-lt"/>
                  <a:cs typeface="Arial" pitchFamily="34" charset="0"/>
                </a:rPr>
                <a:t>Test Consultant</a:t>
              </a:r>
            </a:p>
          </p:txBody>
        </p:sp>
        <p:sp>
          <p:nvSpPr>
            <p:cNvPr id="141" name="TextBox 140"/>
            <p:cNvSpPr txBox="1"/>
            <p:nvPr>
              <p:custDataLst>
                <p:tags r:id="rId47"/>
              </p:custDataLst>
            </p:nvPr>
          </p:nvSpPr>
          <p:spPr>
            <a:xfrm>
              <a:off x="6938365" y="4544186"/>
              <a:ext cx="1001525" cy="951269"/>
            </a:xfrm>
            <a:prstGeom prst="rect">
              <a:avLst/>
            </a:prstGeom>
            <a:noFill/>
          </p:spPr>
          <p:txBody>
            <a:bodyPr wrap="none" rtlCol="0">
              <a:spAutoFit/>
            </a:bodyPr>
            <a:lstStyle/>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Test </a:t>
              </a:r>
              <a:r>
                <a:rPr lang="en-US" sz="889" b="1" dirty="0">
                  <a:solidFill>
                    <a:schemeClr val="accent1">
                      <a:lumMod val="90000"/>
                      <a:lumOff val="10000"/>
                    </a:schemeClr>
                  </a:solidFill>
                  <a:latin typeface="Calibri" pitchFamily="34" charset="0"/>
                  <a:cs typeface="CordiaUPC" pitchFamily="34" charset="-34"/>
                </a:rPr>
                <a:t>Case Design</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Test Execution</a:t>
              </a:r>
              <a:r>
                <a:rPr lang="en-US" sz="889" dirty="0">
                  <a:solidFill>
                    <a:schemeClr val="accent1">
                      <a:lumMod val="90000"/>
                      <a:lumOff val="10000"/>
                    </a:schemeClr>
                  </a:solidFill>
                  <a:latin typeface="Calibri" pitchFamily="34" charset="0"/>
                  <a:cs typeface="CordiaUPC" pitchFamily="34" charset="-34"/>
                </a:rPr>
                <a:t>.</a:t>
              </a:r>
            </a:p>
            <a:p>
              <a:pPr lvl="0">
                <a:buFont typeface="Arial" pitchFamily="34" charset="0"/>
                <a:buChar char="•"/>
              </a:pPr>
              <a:r>
                <a:rPr lang="en-US" sz="889" dirty="0">
                  <a:solidFill>
                    <a:schemeClr val="accent1">
                      <a:lumMod val="90000"/>
                      <a:lumOff val="10000"/>
                    </a:schemeClr>
                  </a:solidFill>
                  <a:latin typeface="Calibri" pitchFamily="34" charset="0"/>
                  <a:cs typeface="CordiaUPC" pitchFamily="34" charset="-34"/>
                </a:rPr>
                <a:t>Defect retesting </a:t>
              </a:r>
            </a:p>
            <a:p>
              <a:pPr lvl="0">
                <a:buFont typeface="Arial" pitchFamily="34" charset="0"/>
                <a:buChar char="•"/>
              </a:pPr>
              <a:r>
                <a:rPr lang="en-US" sz="889" dirty="0">
                  <a:solidFill>
                    <a:schemeClr val="accent1">
                      <a:lumMod val="90000"/>
                      <a:lumOff val="10000"/>
                    </a:schemeClr>
                  </a:solidFill>
                  <a:latin typeface="Calibri" pitchFamily="34" charset="0"/>
                  <a:cs typeface="CordiaUPC" pitchFamily="34" charset="-34"/>
                </a:rPr>
                <a:t>Regression Testing </a:t>
              </a:r>
            </a:p>
            <a:p>
              <a:endParaRPr lang="en-US" sz="2000" dirty="0"/>
            </a:p>
          </p:txBody>
        </p:sp>
        <p:pic>
          <p:nvPicPr>
            <p:cNvPr id="143" name="Picture 3______"/>
            <p:cNvPicPr>
              <a:picLocks noChangeAspect="1" noChangeArrowheads="1"/>
            </p:cNvPicPr>
            <p:nvPr>
              <p:custDataLst>
                <p:tags r:id="rId48"/>
              </p:custDataLst>
            </p:nvPr>
          </p:nvPicPr>
          <p:blipFill>
            <a:blip r:embed="rId76" cstate="print"/>
            <a:srcRect/>
            <a:stretch>
              <a:fillRect/>
            </a:stretch>
          </p:blipFill>
          <p:spPr bwMode="auto">
            <a:xfrm>
              <a:off x="7261473" y="3906848"/>
              <a:ext cx="366696" cy="4320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44" name="Rectangle 143"/>
          <p:cNvSpPr/>
          <p:nvPr>
            <p:custDataLst>
              <p:tags r:id="rId40"/>
            </p:custDataLst>
          </p:nvPr>
        </p:nvSpPr>
        <p:spPr>
          <a:xfrm rot="16200000" flipH="1">
            <a:off x="4485417" y="5098782"/>
            <a:ext cx="1840204" cy="260836"/>
          </a:xfrm>
          <a:prstGeom prst="rect">
            <a:avLst/>
          </a:prstGeom>
          <a:solidFill>
            <a:schemeClr val="accent6">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t>Bosch Developers</a:t>
            </a:r>
          </a:p>
        </p:txBody>
      </p:sp>
      <p:cxnSp>
        <p:nvCxnSpPr>
          <p:cNvPr id="150" name="Elbow Connector 149"/>
          <p:cNvCxnSpPr/>
          <p:nvPr>
            <p:custDataLst>
              <p:tags r:id="rId41"/>
            </p:custDataLst>
          </p:nvPr>
        </p:nvCxnSpPr>
        <p:spPr>
          <a:xfrm rot="10800000" flipV="1">
            <a:off x="4335807" y="3909054"/>
            <a:ext cx="2320257" cy="826833"/>
          </a:xfrm>
          <a:prstGeom prst="bentConnector3">
            <a:avLst>
              <a:gd name="adj1" fmla="val 69990"/>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58" name="Shape 157"/>
          <p:cNvCxnSpPr>
            <a:endCxn id="116" idx="0"/>
          </p:cNvCxnSpPr>
          <p:nvPr>
            <p:custDataLst>
              <p:tags r:id="rId42"/>
            </p:custDataLst>
          </p:nvPr>
        </p:nvCxnSpPr>
        <p:spPr>
          <a:xfrm rot="10800000" flipV="1">
            <a:off x="8347365" y="3989062"/>
            <a:ext cx="988352" cy="666816"/>
          </a:xfrm>
          <a:prstGeom prst="bentConnector2">
            <a:avLst/>
          </a:prstGeom>
          <a:ln w="19050" cmpd="thickThin">
            <a:prstDash val="sysDash"/>
            <a:headEnd type="arrow" w="med" len="sm"/>
            <a:tailEnd type="arrow"/>
          </a:ln>
        </p:spPr>
        <p:style>
          <a:lnRef idx="1">
            <a:schemeClr val="accent1"/>
          </a:lnRef>
          <a:fillRef idx="0">
            <a:schemeClr val="accent1"/>
          </a:fillRef>
          <a:effectRef idx="0">
            <a:schemeClr val="accent1"/>
          </a:effectRef>
          <a:fontRef idx="minor">
            <a:schemeClr val="tx1"/>
          </a:fontRef>
        </p:style>
      </p:cxnSp>
      <p:cxnSp>
        <p:nvCxnSpPr>
          <p:cNvPr id="187" name="Shape 186"/>
          <p:cNvCxnSpPr>
            <a:stCxn id="87" idx="2"/>
          </p:cNvCxnSpPr>
          <p:nvPr>
            <p:custDataLst>
              <p:tags r:id="rId43"/>
            </p:custDataLst>
          </p:nvPr>
        </p:nvCxnSpPr>
        <p:spPr>
          <a:xfrm rot="5400000">
            <a:off x="3571764" y="1251871"/>
            <a:ext cx="860943" cy="1253072"/>
          </a:xfrm>
          <a:prstGeom prst="bentConnector2">
            <a:avLst/>
          </a:prstGeom>
          <a:ln w="19050" cmpd="thickThin">
            <a:prstDash val="sysDash"/>
            <a:headEnd type="arrow" w="med" len="sm"/>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40012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4145872" y="5496654"/>
            <a:ext cx="6143347"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36" name="Rectangle 35"/>
          <p:cNvSpPr/>
          <p:nvPr/>
        </p:nvSpPr>
        <p:spPr>
          <a:xfrm>
            <a:off x="1425212" y="2644320"/>
            <a:ext cx="6289484" cy="96981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8" name="Rectangle 7"/>
          <p:cNvSpPr/>
          <p:nvPr/>
        </p:nvSpPr>
        <p:spPr>
          <a:xfrm>
            <a:off x="1425211" y="4108266"/>
            <a:ext cx="6387161"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9" name="Group 8"/>
          <p:cNvGrpSpPr/>
          <p:nvPr/>
        </p:nvGrpSpPr>
        <p:grpSpPr>
          <a:xfrm>
            <a:off x="1350409" y="3456867"/>
            <a:ext cx="6565531" cy="724454"/>
            <a:chOff x="3925455" y="1191491"/>
            <a:chExt cx="6400799" cy="969818"/>
          </a:xfrm>
        </p:grpSpPr>
        <p:sp>
          <p:nvSpPr>
            <p:cNvPr id="10" name="Rectangle 9"/>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11" name="Group 10"/>
            <p:cNvGrpSpPr/>
            <p:nvPr/>
          </p:nvGrpSpPr>
          <p:grpSpPr>
            <a:xfrm>
              <a:off x="3925455" y="1191491"/>
              <a:ext cx="1178646" cy="969818"/>
              <a:chOff x="3925455" y="1191491"/>
              <a:chExt cx="1178646" cy="969818"/>
            </a:xfrm>
          </p:grpSpPr>
          <p:sp>
            <p:nvSpPr>
              <p:cNvPr id="12" name="Rectangle 11"/>
              <p:cNvSpPr/>
              <p:nvPr/>
            </p:nvSpPr>
            <p:spPr>
              <a:xfrm>
                <a:off x="3925455" y="1191491"/>
                <a:ext cx="969818" cy="969818"/>
              </a:xfrm>
              <a:prstGeom prst="rect">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04</a:t>
                </a:r>
              </a:p>
            </p:txBody>
          </p:sp>
          <p:sp>
            <p:nvSpPr>
              <p:cNvPr id="13" name="Isosceles Triangle 12"/>
              <p:cNvSpPr/>
              <p:nvPr/>
            </p:nvSpPr>
            <p:spPr>
              <a:xfrm rot="5400000">
                <a:off x="4803124" y="1537059"/>
                <a:ext cx="323272" cy="278683"/>
              </a:xfrm>
              <a:prstGeom prst="triangle">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14" name="Group 13"/>
          <p:cNvGrpSpPr/>
          <p:nvPr/>
        </p:nvGrpSpPr>
        <p:grpSpPr>
          <a:xfrm>
            <a:off x="1349872" y="4325377"/>
            <a:ext cx="6566068" cy="671922"/>
            <a:chOff x="3925455" y="1191491"/>
            <a:chExt cx="6400799" cy="969818"/>
          </a:xfrm>
        </p:grpSpPr>
        <p:sp>
          <p:nvSpPr>
            <p:cNvPr id="15" name="Rectangle 14"/>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16" name="Group 15"/>
            <p:cNvGrpSpPr/>
            <p:nvPr/>
          </p:nvGrpSpPr>
          <p:grpSpPr>
            <a:xfrm>
              <a:off x="3925455" y="1191491"/>
              <a:ext cx="1178646" cy="969818"/>
              <a:chOff x="3925455" y="1191491"/>
              <a:chExt cx="1178646" cy="969818"/>
            </a:xfrm>
          </p:grpSpPr>
          <p:sp>
            <p:nvSpPr>
              <p:cNvPr id="17" name="Rectangle 16"/>
              <p:cNvSpPr/>
              <p:nvPr/>
            </p:nvSpPr>
            <p:spPr>
              <a:xfrm>
                <a:off x="3925455" y="1191491"/>
                <a:ext cx="969818" cy="969818"/>
              </a:xfrm>
              <a:prstGeom prst="rect">
                <a:avLst/>
              </a:prstGeom>
              <a:solidFill>
                <a:srgbClr val="EBCB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05</a:t>
                </a:r>
              </a:p>
            </p:txBody>
          </p:sp>
          <p:sp>
            <p:nvSpPr>
              <p:cNvPr id="18" name="Isosceles Triangle 17"/>
              <p:cNvSpPr/>
              <p:nvPr/>
            </p:nvSpPr>
            <p:spPr>
              <a:xfrm rot="5400000">
                <a:off x="4803124" y="1537059"/>
                <a:ext cx="323272" cy="278683"/>
              </a:xfrm>
              <a:prstGeom prst="triangle">
                <a:avLst/>
              </a:prstGeom>
              <a:solidFill>
                <a:srgbClr val="EBCB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37" name="Group 36"/>
          <p:cNvGrpSpPr/>
          <p:nvPr/>
        </p:nvGrpSpPr>
        <p:grpSpPr>
          <a:xfrm>
            <a:off x="1349872" y="2573220"/>
            <a:ext cx="6400799" cy="769788"/>
            <a:chOff x="3925455" y="1191491"/>
            <a:chExt cx="6400799" cy="969818"/>
          </a:xfrm>
        </p:grpSpPr>
        <p:sp>
          <p:nvSpPr>
            <p:cNvPr id="38" name="Rectangle 37"/>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39" name="Group 38"/>
            <p:cNvGrpSpPr/>
            <p:nvPr/>
          </p:nvGrpSpPr>
          <p:grpSpPr>
            <a:xfrm>
              <a:off x="3925455" y="1191491"/>
              <a:ext cx="1178646" cy="969818"/>
              <a:chOff x="3925455" y="1191491"/>
              <a:chExt cx="1178646" cy="969818"/>
            </a:xfrm>
          </p:grpSpPr>
          <p:sp>
            <p:nvSpPr>
              <p:cNvPr id="40" name="Rectangle 39"/>
              <p:cNvSpPr/>
              <p:nvPr/>
            </p:nvSpPr>
            <p:spPr>
              <a:xfrm>
                <a:off x="3925455" y="1191491"/>
                <a:ext cx="969818"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03</a:t>
                </a:r>
                <a:endParaRPr lang="en-US"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1" name="Isosceles Triangle 40"/>
              <p:cNvSpPr/>
              <p:nvPr/>
            </p:nvSpPr>
            <p:spPr>
              <a:xfrm rot="5400000">
                <a:off x="4803124" y="1537059"/>
                <a:ext cx="323272" cy="27868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grpSp>
      <p:grpSp>
        <p:nvGrpSpPr>
          <p:cNvPr id="42" name="Group 41"/>
          <p:cNvGrpSpPr/>
          <p:nvPr/>
        </p:nvGrpSpPr>
        <p:grpSpPr>
          <a:xfrm>
            <a:off x="2528518" y="2682843"/>
            <a:ext cx="5155743" cy="507852"/>
            <a:chOff x="4446504" y="1250806"/>
            <a:chExt cx="4146223" cy="507852"/>
          </a:xfrm>
        </p:grpSpPr>
        <p:sp>
          <p:nvSpPr>
            <p:cNvPr id="43" name="TextBox 42"/>
            <p:cNvSpPr txBox="1"/>
            <p:nvPr/>
          </p:nvSpPr>
          <p:spPr>
            <a:xfrm>
              <a:off x="4481982" y="1250806"/>
              <a:ext cx="2937088" cy="276999"/>
            </a:xfrm>
            <a:prstGeom prst="rect">
              <a:avLst/>
            </a:prstGeom>
            <a:noFill/>
          </p:spPr>
          <p:txBody>
            <a:bodyPr wrap="square" lIns="0" rtlCol="0" anchor="b">
              <a:spAutoFit/>
            </a:bodyPr>
            <a:lstStyle/>
            <a:p>
              <a:endParaRPr lang="en-US" sz="1200" b="1" dirty="0">
                <a:latin typeface="Arial" panose="020B0604020202020204" pitchFamily="34" charset="0"/>
                <a:cs typeface="Arial" panose="020B0604020202020204" pitchFamily="34" charset="0"/>
              </a:endParaRPr>
            </a:p>
          </p:txBody>
        </p:sp>
        <p:sp>
          <p:nvSpPr>
            <p:cNvPr id="44" name="TextBox 43"/>
            <p:cNvSpPr txBox="1"/>
            <p:nvPr/>
          </p:nvSpPr>
          <p:spPr>
            <a:xfrm>
              <a:off x="4446504" y="1296993"/>
              <a:ext cx="4146223" cy="461665"/>
            </a:xfrm>
            <a:prstGeom prst="rect">
              <a:avLst/>
            </a:prstGeom>
            <a:noFill/>
          </p:spPr>
          <p:txBody>
            <a:bodyPr wrap="square" lIns="0" rIns="0" rtlCol="0" anchor="t">
              <a:spAutoFit/>
            </a:bodyPr>
            <a:lstStyle/>
            <a:p>
              <a:pPr algn="just"/>
              <a:r>
                <a:rPr lang="en-US" sz="1200" dirty="0">
                  <a:solidFill>
                    <a:schemeClr val="tx1">
                      <a:lumMod val="65000"/>
                      <a:lumOff val="35000"/>
                    </a:schemeClr>
                  </a:solidFill>
                  <a:latin typeface="Arial" panose="020B0604020202020204" pitchFamily="34" charset="0"/>
                  <a:cs typeface="Arial" panose="020B0604020202020204" pitchFamily="34" charset="0"/>
                </a:rPr>
                <a:t>Migration is required </a:t>
              </a:r>
              <a:r>
                <a:rPr lang="en-US" sz="1200" dirty="0" smtClean="0">
                  <a:solidFill>
                    <a:schemeClr val="tx1">
                      <a:lumMod val="65000"/>
                      <a:lumOff val="35000"/>
                    </a:schemeClr>
                  </a:solidFill>
                  <a:latin typeface="Arial" panose="020B0604020202020204" pitchFamily="34" charset="0"/>
                  <a:cs typeface="Arial" panose="020B0604020202020204" pitchFamily="34" charset="0"/>
                </a:rPr>
                <a:t>predominantly at back-end with </a:t>
              </a:r>
              <a:r>
                <a:rPr lang="en-US" sz="1200" dirty="0">
                  <a:solidFill>
                    <a:schemeClr val="tx1">
                      <a:lumMod val="65000"/>
                      <a:lumOff val="35000"/>
                    </a:schemeClr>
                  </a:solidFill>
                  <a:latin typeface="Arial" panose="020B0604020202020204" pitchFamily="34" charset="0"/>
                  <a:cs typeface="Arial" panose="020B0604020202020204" pitchFamily="34" charset="0"/>
                </a:rPr>
                <a:t>limited impact on </a:t>
              </a:r>
              <a:r>
                <a:rPr lang="en-US" sz="1200" dirty="0" smtClean="0">
                  <a:solidFill>
                    <a:schemeClr val="tx1">
                      <a:lumMod val="65000"/>
                      <a:lumOff val="35000"/>
                    </a:schemeClr>
                  </a:solidFill>
                  <a:latin typeface="Arial" panose="020B0604020202020204" pitchFamily="34" charset="0"/>
                  <a:cs typeface="Arial" panose="020B0604020202020204" pitchFamily="34" charset="0"/>
                </a:rPr>
                <a:t>front-end (Merchant’s CRM/SAP/ERP)</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47" name="TextBox 46"/>
          <p:cNvSpPr txBox="1"/>
          <p:nvPr/>
        </p:nvSpPr>
        <p:spPr>
          <a:xfrm>
            <a:off x="2528518" y="4424362"/>
            <a:ext cx="5236997" cy="461665"/>
          </a:xfrm>
          <a:prstGeom prst="rect">
            <a:avLst/>
          </a:prstGeom>
          <a:noFill/>
        </p:spPr>
        <p:txBody>
          <a:bodyPr wrap="square" lIns="0" rIns="0" rtlCol="0" anchor="t">
            <a:spAutoFit/>
          </a:bodyPr>
          <a:lstStyle/>
          <a:p>
            <a:pPr algn="just"/>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CyberSource’s</a:t>
            </a:r>
            <a:r>
              <a:rPr lang="en-US" sz="1200" dirty="0" smtClean="0">
                <a:solidFill>
                  <a:schemeClr val="tx1">
                    <a:lumMod val="65000"/>
                    <a:lumOff val="35000"/>
                  </a:schemeClr>
                </a:solidFill>
                <a:latin typeface="Arial" panose="020B0604020202020204" pitchFamily="34" charset="0"/>
                <a:cs typeface="Arial" panose="020B0604020202020204" pitchFamily="34" charset="0"/>
              </a:rPr>
              <a:t> partner ecosystem covers the existing partners of Infinity Corp  (payment methods,  payment networks </a:t>
            </a:r>
            <a:r>
              <a:rPr lang="en-US" sz="1200" dirty="0" err="1" smtClean="0">
                <a:solidFill>
                  <a:schemeClr val="tx1">
                    <a:lumMod val="65000"/>
                    <a:lumOff val="35000"/>
                  </a:schemeClr>
                </a:solidFill>
                <a:latin typeface="Arial" panose="020B0604020202020204" pitchFamily="34" charset="0"/>
                <a:cs typeface="Arial" panose="020B0604020202020204" pitchFamily="34" charset="0"/>
              </a:rPr>
              <a:t>etc</a:t>
            </a:r>
            <a:r>
              <a:rPr lang="en-US" sz="1200" dirty="0" smtClean="0">
                <a:solidFill>
                  <a:schemeClr val="tx1">
                    <a:lumMod val="65000"/>
                    <a:lumOff val="35000"/>
                  </a:schemeClr>
                </a:solidFill>
                <a:latin typeface="Arial" panose="020B0604020202020204" pitchFamily="34" charset="0"/>
                <a:cs typeface="Arial" panose="020B0604020202020204" pitchFamily="34" charset="0"/>
              </a:rPr>
              <a:t>)</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61" name="Group 60"/>
          <p:cNvGrpSpPr/>
          <p:nvPr/>
        </p:nvGrpSpPr>
        <p:grpSpPr>
          <a:xfrm>
            <a:off x="3994807" y="5129068"/>
            <a:ext cx="6400799" cy="779234"/>
            <a:chOff x="3925455" y="1191491"/>
            <a:chExt cx="6400799" cy="969818"/>
          </a:xfrm>
        </p:grpSpPr>
        <p:sp>
          <p:nvSpPr>
            <p:cNvPr id="62" name="Rectangle 61"/>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63" name="Group 62"/>
            <p:cNvGrpSpPr/>
            <p:nvPr/>
          </p:nvGrpSpPr>
          <p:grpSpPr>
            <a:xfrm>
              <a:off x="3925455" y="1191491"/>
              <a:ext cx="1178646" cy="969818"/>
              <a:chOff x="3925455" y="1191491"/>
              <a:chExt cx="1178646" cy="969818"/>
            </a:xfrm>
          </p:grpSpPr>
          <p:sp>
            <p:nvSpPr>
              <p:cNvPr id="64" name="Rectangle 63"/>
              <p:cNvSpPr/>
              <p:nvPr/>
            </p:nvSpPr>
            <p:spPr>
              <a:xfrm>
                <a:off x="3925455" y="1191491"/>
                <a:ext cx="969818" cy="969818"/>
              </a:xfrm>
              <a:prstGeom prst="rect">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06</a:t>
                </a:r>
              </a:p>
            </p:txBody>
          </p:sp>
          <p:sp>
            <p:nvSpPr>
              <p:cNvPr id="65" name="Isosceles Triangle 64"/>
              <p:cNvSpPr/>
              <p:nvPr/>
            </p:nvSpPr>
            <p:spPr>
              <a:xfrm rot="5400000">
                <a:off x="4803124" y="1537059"/>
                <a:ext cx="323272" cy="278683"/>
              </a:xfrm>
              <a:prstGeom prst="triangle">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67" name="Group 66"/>
          <p:cNvGrpSpPr/>
          <p:nvPr/>
        </p:nvGrpSpPr>
        <p:grpSpPr>
          <a:xfrm>
            <a:off x="4015510" y="6091038"/>
            <a:ext cx="6400799" cy="779234"/>
            <a:chOff x="3925455" y="1191491"/>
            <a:chExt cx="6400799" cy="969818"/>
          </a:xfrm>
        </p:grpSpPr>
        <p:sp>
          <p:nvSpPr>
            <p:cNvPr id="68" name="Rectangle 67"/>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69" name="Group 68"/>
            <p:cNvGrpSpPr/>
            <p:nvPr/>
          </p:nvGrpSpPr>
          <p:grpSpPr>
            <a:xfrm>
              <a:off x="3925455" y="1191491"/>
              <a:ext cx="1178646" cy="969818"/>
              <a:chOff x="3925455" y="1191491"/>
              <a:chExt cx="1178646" cy="969818"/>
            </a:xfrm>
          </p:grpSpPr>
          <p:sp>
            <p:nvSpPr>
              <p:cNvPr id="70" name="Rectangle 69"/>
              <p:cNvSpPr/>
              <p:nvPr/>
            </p:nvSpPr>
            <p:spPr>
              <a:xfrm>
                <a:off x="3925455" y="1191491"/>
                <a:ext cx="969818" cy="969818"/>
              </a:xfrm>
              <a:prstGeom prst="rect">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07</a:t>
                </a:r>
              </a:p>
            </p:txBody>
          </p:sp>
          <p:sp>
            <p:nvSpPr>
              <p:cNvPr id="71" name="Isosceles Triangle 70"/>
              <p:cNvSpPr/>
              <p:nvPr/>
            </p:nvSpPr>
            <p:spPr>
              <a:xfrm rot="5400000">
                <a:off x="4803124" y="1537059"/>
                <a:ext cx="323272" cy="278683"/>
              </a:xfrm>
              <a:prstGeom prst="triangle">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72" name="TextBox 71"/>
          <p:cNvSpPr txBox="1"/>
          <p:nvPr/>
        </p:nvSpPr>
        <p:spPr>
          <a:xfrm>
            <a:off x="5257230" y="5364885"/>
            <a:ext cx="5031989" cy="276999"/>
          </a:xfrm>
          <a:prstGeom prst="rect">
            <a:avLst/>
          </a:prstGeom>
          <a:noFill/>
        </p:spPr>
        <p:txBody>
          <a:bodyPr wrap="square" lIns="0" rIns="0" rtlCol="0" anchor="t">
            <a:spAutoFit/>
          </a:bodyPr>
          <a:lstStyle/>
          <a:p>
            <a:pPr algn="just"/>
            <a:r>
              <a:rPr lang="en-US" sz="1200" dirty="0" err="1" smtClean="0">
                <a:latin typeface="Arial" panose="020B0604020202020204" pitchFamily="34" charset="0"/>
                <a:cs typeface="Arial" panose="020B0604020202020204" pitchFamily="34" charset="0"/>
              </a:rPr>
              <a:t>CyberSource</a:t>
            </a:r>
            <a:r>
              <a:rPr lang="en-US" sz="1200" dirty="0" smtClean="0">
                <a:latin typeface="Arial" panose="020B0604020202020204" pitchFamily="34" charset="0"/>
                <a:cs typeface="Arial" panose="020B0604020202020204" pitchFamily="34" charset="0"/>
              </a:rPr>
              <a:t> has pre-built </a:t>
            </a:r>
            <a:r>
              <a:rPr lang="en-US" sz="1200" dirty="0">
                <a:latin typeface="Arial" panose="020B0604020202020204" pitchFamily="34" charset="0"/>
                <a:cs typeface="Arial" panose="020B0604020202020204" pitchFamily="34" charset="0"/>
              </a:rPr>
              <a:t>integrations with various payment channels. </a:t>
            </a:r>
            <a:endParaRPr lang="en-GB" sz="1200" dirty="0">
              <a:latin typeface="Arial" panose="020B0604020202020204" pitchFamily="34" charset="0"/>
              <a:cs typeface="Arial" panose="020B0604020202020204" pitchFamily="34" charset="0"/>
            </a:endParaRPr>
          </a:p>
        </p:txBody>
      </p:sp>
      <p:sp>
        <p:nvSpPr>
          <p:cNvPr id="74" name="Rectangle 73"/>
          <p:cNvSpPr/>
          <p:nvPr/>
        </p:nvSpPr>
        <p:spPr>
          <a:xfrm>
            <a:off x="5394275" y="1065869"/>
            <a:ext cx="6254039" cy="96981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75" name="Group 74"/>
          <p:cNvGrpSpPr/>
          <p:nvPr/>
        </p:nvGrpSpPr>
        <p:grpSpPr>
          <a:xfrm>
            <a:off x="5283438" y="1735084"/>
            <a:ext cx="6497998" cy="724454"/>
            <a:chOff x="3925455" y="1191491"/>
            <a:chExt cx="6400799" cy="969818"/>
          </a:xfrm>
        </p:grpSpPr>
        <p:sp>
          <p:nvSpPr>
            <p:cNvPr id="76" name="Rectangle 75"/>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77" name="Group 76"/>
            <p:cNvGrpSpPr/>
            <p:nvPr/>
          </p:nvGrpSpPr>
          <p:grpSpPr>
            <a:xfrm>
              <a:off x="3925455" y="1191491"/>
              <a:ext cx="1178646" cy="969818"/>
              <a:chOff x="3925455" y="1191491"/>
              <a:chExt cx="1178646" cy="969818"/>
            </a:xfrm>
          </p:grpSpPr>
          <p:sp>
            <p:nvSpPr>
              <p:cNvPr id="78" name="Rectangle 77"/>
              <p:cNvSpPr/>
              <p:nvPr/>
            </p:nvSpPr>
            <p:spPr>
              <a:xfrm>
                <a:off x="3925455" y="1191491"/>
                <a:ext cx="969818" cy="969818"/>
              </a:xfrm>
              <a:prstGeom prst="rect">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02</a:t>
                </a:r>
              </a:p>
            </p:txBody>
          </p:sp>
          <p:sp>
            <p:nvSpPr>
              <p:cNvPr id="79" name="Isosceles Triangle 78"/>
              <p:cNvSpPr/>
              <p:nvPr/>
            </p:nvSpPr>
            <p:spPr>
              <a:xfrm rot="5400000">
                <a:off x="4803124" y="1537059"/>
                <a:ext cx="323272" cy="278683"/>
              </a:xfrm>
              <a:prstGeom prst="triangle">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80" name="Group 79"/>
          <p:cNvGrpSpPr/>
          <p:nvPr/>
        </p:nvGrpSpPr>
        <p:grpSpPr>
          <a:xfrm>
            <a:off x="5272295" y="882493"/>
            <a:ext cx="6497998" cy="668285"/>
            <a:chOff x="3925455" y="1191491"/>
            <a:chExt cx="6400799" cy="969818"/>
          </a:xfrm>
        </p:grpSpPr>
        <p:sp>
          <p:nvSpPr>
            <p:cNvPr id="81" name="Rectangle 80"/>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82" name="Group 81"/>
            <p:cNvGrpSpPr/>
            <p:nvPr/>
          </p:nvGrpSpPr>
          <p:grpSpPr>
            <a:xfrm>
              <a:off x="3925455" y="1191491"/>
              <a:ext cx="1178646" cy="969818"/>
              <a:chOff x="3925455" y="1191491"/>
              <a:chExt cx="1178646" cy="969818"/>
            </a:xfrm>
          </p:grpSpPr>
          <p:sp>
            <p:nvSpPr>
              <p:cNvPr id="83" name="Rectangle 82"/>
              <p:cNvSpPr/>
              <p:nvPr/>
            </p:nvSpPr>
            <p:spPr>
              <a:xfrm>
                <a:off x="3925455" y="1191491"/>
                <a:ext cx="969818"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01</a:t>
                </a:r>
              </a:p>
            </p:txBody>
          </p:sp>
          <p:sp>
            <p:nvSpPr>
              <p:cNvPr id="84" name="Isosceles Triangle 83"/>
              <p:cNvSpPr/>
              <p:nvPr/>
            </p:nvSpPr>
            <p:spPr>
              <a:xfrm rot="5400000">
                <a:off x="4803124" y="1537059"/>
                <a:ext cx="323272" cy="27868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grpSp>
      <p:grpSp>
        <p:nvGrpSpPr>
          <p:cNvPr id="85" name="Group 84"/>
          <p:cNvGrpSpPr/>
          <p:nvPr/>
        </p:nvGrpSpPr>
        <p:grpSpPr>
          <a:xfrm>
            <a:off x="6467211" y="101530"/>
            <a:ext cx="5291940" cy="1253604"/>
            <a:chOff x="4481982" y="1250806"/>
            <a:chExt cx="5291940" cy="1253604"/>
          </a:xfrm>
        </p:grpSpPr>
        <p:sp>
          <p:nvSpPr>
            <p:cNvPr id="86" name="TextBox 85"/>
            <p:cNvSpPr txBox="1"/>
            <p:nvPr/>
          </p:nvSpPr>
          <p:spPr>
            <a:xfrm>
              <a:off x="4481982" y="1250806"/>
              <a:ext cx="2937088" cy="276999"/>
            </a:xfrm>
            <a:prstGeom prst="rect">
              <a:avLst/>
            </a:prstGeom>
            <a:noFill/>
          </p:spPr>
          <p:txBody>
            <a:bodyPr wrap="square" lIns="0" rtlCol="0" anchor="b">
              <a:spAutoFit/>
            </a:bodyPr>
            <a:lstStyle/>
            <a:p>
              <a:endParaRPr lang="en-US" sz="1200" b="1" dirty="0">
                <a:latin typeface="Arial" panose="020B0604020202020204" pitchFamily="34" charset="0"/>
                <a:cs typeface="Arial" panose="020B0604020202020204" pitchFamily="34" charset="0"/>
              </a:endParaRPr>
            </a:p>
          </p:txBody>
        </p:sp>
        <p:sp>
          <p:nvSpPr>
            <p:cNvPr id="87" name="TextBox 86"/>
            <p:cNvSpPr txBox="1"/>
            <p:nvPr/>
          </p:nvSpPr>
          <p:spPr>
            <a:xfrm>
              <a:off x="4616100" y="2227411"/>
              <a:ext cx="5157822" cy="276999"/>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Initial Migration Readiness Pre-assessment is done (viability check)</a:t>
              </a:r>
            </a:p>
          </p:txBody>
        </p:sp>
      </p:grpSp>
      <p:sp>
        <p:nvSpPr>
          <p:cNvPr id="89" name="TextBox 88"/>
          <p:cNvSpPr txBox="1"/>
          <p:nvPr/>
        </p:nvSpPr>
        <p:spPr>
          <a:xfrm>
            <a:off x="6554897" y="1996243"/>
            <a:ext cx="5204254" cy="276999"/>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Purchase Order &amp; Licenses, subscription, Payment Methods in place</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0" name="Title 1"/>
          <p:cNvSpPr>
            <a:spLocks noGrp="1"/>
          </p:cNvSpPr>
          <p:nvPr>
            <p:ph type="title"/>
          </p:nvPr>
        </p:nvSpPr>
        <p:spPr>
          <a:xfrm>
            <a:off x="1530760" y="56446"/>
            <a:ext cx="10018713" cy="680545"/>
          </a:xfrm>
        </p:spPr>
        <p:txBody>
          <a:bodyPr>
            <a:normAutofit fontScale="90000"/>
          </a:bodyPr>
          <a:lstStyle/>
          <a:p>
            <a:r>
              <a:rPr lang="en-GB" sz="3200" dirty="0" smtClean="0">
                <a:latin typeface="Algerian" panose="04020705040A02060702" pitchFamily="82" charset="0"/>
                <a:cs typeface="Arial" panose="020B0604020202020204" pitchFamily="34" charset="0"/>
              </a:rPr>
              <a:t>Project Alpha :</a:t>
            </a:r>
            <a:br>
              <a:rPr lang="en-GB" sz="3200" dirty="0" smtClean="0">
                <a:latin typeface="Algerian" panose="04020705040A02060702" pitchFamily="82" charset="0"/>
                <a:cs typeface="Arial" panose="020B0604020202020204" pitchFamily="34" charset="0"/>
              </a:rPr>
            </a:br>
            <a:r>
              <a:rPr lang="en-GB" sz="3200" dirty="0" smtClean="0">
                <a:latin typeface="Algerian" panose="04020705040A02060702" pitchFamily="82" charset="0"/>
                <a:cs typeface="Arial" panose="020B0604020202020204" pitchFamily="34" charset="0"/>
              </a:rPr>
              <a:t>Case study Assumptions</a:t>
            </a:r>
            <a:endParaRPr lang="en-GB" sz="3200" dirty="0">
              <a:latin typeface="Algerian" panose="04020705040A02060702" pitchFamily="82" charset="0"/>
              <a:cs typeface="Arial" panose="020B0604020202020204" pitchFamily="34" charset="0"/>
            </a:endParaRPr>
          </a:p>
        </p:txBody>
      </p:sp>
      <p:sp>
        <p:nvSpPr>
          <p:cNvPr id="53" name="TextBox 52"/>
          <p:cNvSpPr txBox="1"/>
          <p:nvPr/>
        </p:nvSpPr>
        <p:spPr>
          <a:xfrm>
            <a:off x="2635103" y="3574573"/>
            <a:ext cx="5118107" cy="461665"/>
          </a:xfrm>
          <a:prstGeom prst="rect">
            <a:avLst/>
          </a:prstGeom>
          <a:noFill/>
        </p:spPr>
        <p:txBody>
          <a:bodyPr wrap="square" lIns="0" rIns="0" rtlCol="0" anchor="t">
            <a:spAutoFit/>
          </a:bodyPr>
          <a:lstStyle/>
          <a:p>
            <a:pPr algn="just"/>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a:t>
            </a:r>
            <a:r>
              <a:rPr lang="en-US" sz="1200" dirty="0" smtClean="0">
                <a:solidFill>
                  <a:schemeClr val="tx1">
                    <a:lumMod val="65000"/>
                    <a:lumOff val="35000"/>
                  </a:schemeClr>
                </a:solidFill>
                <a:latin typeface="Arial" panose="020B0604020202020204" pitchFamily="34" charset="0"/>
                <a:cs typeface="Arial" panose="020B0604020202020204" pitchFamily="34" charset="0"/>
              </a:rPr>
              <a:t> payment system is inherently compliant with PCIDSS &amp; no changes are required in its or Acquirer’s system.  </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6" name="TextBox 65"/>
          <p:cNvSpPr txBox="1"/>
          <p:nvPr/>
        </p:nvSpPr>
        <p:spPr>
          <a:xfrm>
            <a:off x="5324519" y="6245249"/>
            <a:ext cx="4964700" cy="461665"/>
          </a:xfrm>
          <a:prstGeom prst="rect">
            <a:avLst/>
          </a:prstGeom>
          <a:noFill/>
        </p:spPr>
        <p:txBody>
          <a:bodyPr wrap="square" lIns="0" rIns="0" rtlCol="0" anchor="t">
            <a:spAutoFit/>
          </a:bodyPr>
          <a:lstStyle/>
          <a:p>
            <a:pPr algn="just"/>
            <a:r>
              <a:rPr lang="en-US" sz="1200" dirty="0" smtClean="0">
                <a:latin typeface="Arial" panose="020B0604020202020204" pitchFamily="34" charset="0"/>
                <a:cs typeface="Arial" panose="020B0604020202020204" pitchFamily="34" charset="0"/>
              </a:rPr>
              <a:t>Infinity Corp’s payment terms with ABC payment system organization is on ‘per transaction’</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00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Oval 211">
            <a:extLst/>
          </p:cNvPr>
          <p:cNvSpPr/>
          <p:nvPr/>
        </p:nvSpPr>
        <p:spPr>
          <a:xfrm>
            <a:off x="4427795" y="848085"/>
            <a:ext cx="951596" cy="956454"/>
          </a:xfrm>
          <a:prstGeom prst="ellipse">
            <a:avLst/>
          </a:prstGeom>
          <a:solidFill>
            <a:srgbClr val="16D6C3"/>
          </a:solidFill>
          <a:ln w="12700" cap="flat" cmpd="sng" algn="ctr">
            <a:noFill/>
            <a:prstDash val="solid"/>
            <a:miter lim="800000"/>
          </a:ln>
          <a:effectLst/>
        </p:spPr>
        <p:txBody>
          <a:bodyPr lIns="182880" tIns="182880" rIns="182880" bIns="18288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13" name="Isosceles Triangle 212">
            <a:extLst/>
          </p:cNvPr>
          <p:cNvSpPr/>
          <p:nvPr/>
        </p:nvSpPr>
        <p:spPr>
          <a:xfrm flipV="1">
            <a:off x="4794685" y="1726892"/>
            <a:ext cx="253759" cy="162984"/>
          </a:xfrm>
          <a:prstGeom prst="triangle">
            <a:avLst/>
          </a:prstGeom>
          <a:solidFill>
            <a:srgbClr val="16D6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215" name="Group 214">
            <a:extLst>
              <a:ext uri="{FF2B5EF4-FFF2-40B4-BE49-F238E27FC236}">
                <a16:creationId xmlns:a16="http://schemas.microsoft.com/office/drawing/2014/main" id="{606D3675-4739-474C-AF07-601CD0EF10C0}"/>
              </a:ext>
            </a:extLst>
          </p:cNvPr>
          <p:cNvGrpSpPr/>
          <p:nvPr/>
        </p:nvGrpSpPr>
        <p:grpSpPr>
          <a:xfrm>
            <a:off x="933651" y="682638"/>
            <a:ext cx="11258349" cy="5812707"/>
            <a:chOff x="706782" y="1090732"/>
            <a:chExt cx="11258349" cy="5812707"/>
          </a:xfrm>
        </p:grpSpPr>
        <p:sp>
          <p:nvSpPr>
            <p:cNvPr id="216" name="TextBox 215">
              <a:extLst>
                <a:ext uri="{FF2B5EF4-FFF2-40B4-BE49-F238E27FC236}">
                  <a16:creationId xmlns:a16="http://schemas.microsoft.com/office/drawing/2014/main" id="{226F79F7-B0FD-4829-B0CA-5B8017C1E1F8}"/>
                </a:ext>
              </a:extLst>
            </p:cNvPr>
            <p:cNvSpPr txBox="1"/>
            <p:nvPr/>
          </p:nvSpPr>
          <p:spPr>
            <a:xfrm>
              <a:off x="867836" y="2946208"/>
              <a:ext cx="862919" cy="253916"/>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1D36C7"/>
                  </a:solidFill>
                  <a:effectLst/>
                  <a:uLnTx/>
                  <a:uFillTx/>
                  <a:latin typeface="Arial" panose="020B0604020202020204" pitchFamily="34" charset="0"/>
                </a:rPr>
                <a:t>Frequency</a:t>
              </a:r>
            </a:p>
          </p:txBody>
        </p:sp>
        <p:sp>
          <p:nvSpPr>
            <p:cNvPr id="217" name="TextBox 216">
              <a:extLst>
                <a:ext uri="{FF2B5EF4-FFF2-40B4-BE49-F238E27FC236}">
                  <a16:creationId xmlns:a16="http://schemas.microsoft.com/office/drawing/2014/main" id="{A28FA680-8521-453F-9F88-78A776788375}"/>
                </a:ext>
              </a:extLst>
            </p:cNvPr>
            <p:cNvSpPr txBox="1"/>
            <p:nvPr/>
          </p:nvSpPr>
          <p:spPr>
            <a:xfrm>
              <a:off x="867837" y="3601048"/>
              <a:ext cx="840742"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1D36C7"/>
                  </a:solidFill>
                  <a:effectLst/>
                  <a:uLnTx/>
                  <a:uFillTx/>
                  <a:latin typeface="Arial" panose="020B0604020202020204" pitchFamily="34" charset="0"/>
                </a:rPr>
                <a:t>Organizer</a:t>
              </a:r>
            </a:p>
          </p:txBody>
        </p:sp>
        <p:sp>
          <p:nvSpPr>
            <p:cNvPr id="218" name="TextBox 217">
              <a:extLst>
                <a:ext uri="{FF2B5EF4-FFF2-40B4-BE49-F238E27FC236}">
                  <a16:creationId xmlns:a16="http://schemas.microsoft.com/office/drawing/2014/main" id="{351174E8-B609-4B77-A49F-CCD3DC588588}"/>
                </a:ext>
              </a:extLst>
            </p:cNvPr>
            <p:cNvSpPr txBox="1"/>
            <p:nvPr/>
          </p:nvSpPr>
          <p:spPr>
            <a:xfrm>
              <a:off x="706782" y="4501872"/>
              <a:ext cx="986359" cy="415498"/>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D36C7"/>
                  </a:solidFill>
                  <a:effectLst/>
                  <a:uLnTx/>
                  <a:uFillTx/>
                  <a:latin typeface="Arial" panose="020B0604020202020204" pitchFamily="34" charset="0"/>
                </a:rPr>
                <a:t>Audience/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D36C7"/>
                  </a:solidFill>
                  <a:effectLst/>
                  <a:uLnTx/>
                  <a:uFillTx/>
                  <a:latin typeface="Arial" panose="020B0604020202020204" pitchFamily="34" charset="0"/>
                </a:rPr>
                <a:t>Recipient</a:t>
              </a:r>
              <a:endParaRPr kumimoji="0" lang="en-US" sz="1050" b="1" i="0" u="none" strike="noStrike" kern="0" cap="none" spc="0" normalizeH="0" baseline="0" noProof="0" dirty="0">
                <a:ln>
                  <a:noFill/>
                </a:ln>
                <a:solidFill>
                  <a:srgbClr val="1D36C7"/>
                </a:solidFill>
                <a:effectLst/>
                <a:uLnTx/>
                <a:uFillTx/>
                <a:latin typeface="Arial" panose="020B0604020202020204" pitchFamily="34" charset="0"/>
              </a:endParaRPr>
            </a:p>
          </p:txBody>
        </p:sp>
        <p:sp>
          <p:nvSpPr>
            <p:cNvPr id="219" name="TextBox 218">
              <a:extLst>
                <a:ext uri="{FF2B5EF4-FFF2-40B4-BE49-F238E27FC236}">
                  <a16:creationId xmlns:a16="http://schemas.microsoft.com/office/drawing/2014/main" id="{F04202DC-47C3-48AF-A820-41FC5BAD3800}"/>
                </a:ext>
              </a:extLst>
            </p:cNvPr>
            <p:cNvSpPr txBox="1"/>
            <p:nvPr/>
          </p:nvSpPr>
          <p:spPr>
            <a:xfrm>
              <a:off x="902148" y="5850088"/>
              <a:ext cx="801875" cy="253916"/>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1D36C7"/>
                  </a:solidFill>
                  <a:effectLst/>
                  <a:uLnTx/>
                  <a:uFillTx/>
                  <a:latin typeface="Arial" panose="020B0604020202020204" pitchFamily="34" charset="0"/>
                </a:rPr>
                <a:t>Objective</a:t>
              </a:r>
            </a:p>
          </p:txBody>
        </p:sp>
        <p:sp>
          <p:nvSpPr>
            <p:cNvPr id="220" name="Rounded Rectangle 26">
              <a:extLst>
                <a:ext uri="{FF2B5EF4-FFF2-40B4-BE49-F238E27FC236}">
                  <a16:creationId xmlns:a16="http://schemas.microsoft.com/office/drawing/2014/main" id="{1D6EC348-2325-4956-80C9-8C5477C837D1}"/>
                </a:ext>
              </a:extLst>
            </p:cNvPr>
            <p:cNvSpPr/>
            <p:nvPr/>
          </p:nvSpPr>
          <p:spPr>
            <a:xfrm>
              <a:off x="1780312" y="1094476"/>
              <a:ext cx="1507866" cy="4566793"/>
            </a:xfrm>
            <a:prstGeom prst="roundRect">
              <a:avLst>
                <a:gd name="adj" fmla="val 5700"/>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221" name="Group 220">
              <a:extLst>
                <a:ext uri="{FF2B5EF4-FFF2-40B4-BE49-F238E27FC236}">
                  <a16:creationId xmlns:a16="http://schemas.microsoft.com/office/drawing/2014/main" id="{89FA9F41-42A7-4FE5-8CA7-D4380DAEEE22}"/>
                </a:ext>
              </a:extLst>
            </p:cNvPr>
            <p:cNvGrpSpPr/>
            <p:nvPr/>
          </p:nvGrpSpPr>
          <p:grpSpPr>
            <a:xfrm>
              <a:off x="2082801" y="1255588"/>
              <a:ext cx="951596" cy="1070930"/>
              <a:chOff x="1504746" y="1293163"/>
              <a:chExt cx="1143000" cy="1279803"/>
            </a:xfrm>
          </p:grpSpPr>
          <p:sp>
            <p:nvSpPr>
              <p:cNvPr id="289" name="Oval 288">
                <a:extLst>
                  <a:ext uri="{FF2B5EF4-FFF2-40B4-BE49-F238E27FC236}">
                    <a16:creationId xmlns:a16="http://schemas.microsoft.com/office/drawing/2014/main" id="{C57B16A2-B182-4876-9389-C5974ADD169B}"/>
                  </a:ext>
                </a:extLst>
              </p:cNvPr>
              <p:cNvSpPr/>
              <p:nvPr/>
            </p:nvSpPr>
            <p:spPr>
              <a:xfrm>
                <a:off x="1504746" y="1293163"/>
                <a:ext cx="1143000" cy="1143000"/>
              </a:xfrm>
              <a:prstGeom prst="ellipse">
                <a:avLst/>
              </a:prstGeom>
              <a:solidFill>
                <a:srgbClr val="16D6C3"/>
              </a:solidFill>
              <a:ln w="12700" cap="flat" cmpd="sng" algn="ctr">
                <a:noFill/>
                <a:prstDash val="solid"/>
                <a:miter lim="800000"/>
              </a:ln>
              <a:effectLst/>
            </p:spPr>
            <p:txBody>
              <a:bodyPr lIns="182880" tIns="182880" rIns="182880" bIns="18288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90" name="Isosceles Triangle 289">
                <a:extLst>
                  <a:ext uri="{FF2B5EF4-FFF2-40B4-BE49-F238E27FC236}">
                    <a16:creationId xmlns:a16="http://schemas.microsoft.com/office/drawing/2014/main" id="{B855805B-C38A-4CCA-9CFA-1CFEC763D63C}"/>
                  </a:ext>
                </a:extLst>
              </p:cNvPr>
              <p:cNvSpPr/>
              <p:nvPr/>
            </p:nvSpPr>
            <p:spPr>
              <a:xfrm flipV="1">
                <a:off x="1923846" y="2378194"/>
                <a:ext cx="304800" cy="194772"/>
              </a:xfrm>
              <a:prstGeom prst="triangle">
                <a:avLst/>
              </a:prstGeom>
              <a:solidFill>
                <a:srgbClr val="16D6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sp>
          <p:nvSpPr>
            <p:cNvPr id="222" name="TextBox 221">
              <a:extLst>
                <a:ext uri="{FF2B5EF4-FFF2-40B4-BE49-F238E27FC236}">
                  <a16:creationId xmlns:a16="http://schemas.microsoft.com/office/drawing/2014/main" id="{992E707D-54E8-4B8B-A7A8-61C2587137A0}"/>
                </a:ext>
              </a:extLst>
            </p:cNvPr>
            <p:cNvSpPr txBox="1"/>
            <p:nvPr/>
          </p:nvSpPr>
          <p:spPr>
            <a:xfrm>
              <a:off x="1987642" y="2304155"/>
              <a:ext cx="1141915"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D36C7"/>
                  </a:solidFill>
                  <a:effectLst/>
                  <a:uLnTx/>
                  <a:uFillTx/>
                  <a:latin typeface="Arial" panose="020B0604020202020204" pitchFamily="34" charset="0"/>
                  <a:cs typeface="Arial" panose="020B0604020202020204" pitchFamily="34" charset="0"/>
                </a:rPr>
                <a:t>Steering Committee</a:t>
              </a:r>
            </a:p>
          </p:txBody>
        </p:sp>
        <p:sp>
          <p:nvSpPr>
            <p:cNvPr id="223" name="TextBox 222">
              <a:extLst>
                <a:ext uri="{FF2B5EF4-FFF2-40B4-BE49-F238E27FC236}">
                  <a16:creationId xmlns:a16="http://schemas.microsoft.com/office/drawing/2014/main" id="{C7E6C0AB-FE9C-47EC-BD9E-FB4344DFA194}"/>
                </a:ext>
              </a:extLst>
            </p:cNvPr>
            <p:cNvSpPr txBox="1"/>
            <p:nvPr/>
          </p:nvSpPr>
          <p:spPr>
            <a:xfrm>
              <a:off x="1987642" y="2946208"/>
              <a:ext cx="1141915"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Monthly</a:t>
              </a:r>
            </a:p>
          </p:txBody>
        </p:sp>
        <p:sp>
          <p:nvSpPr>
            <p:cNvPr id="224" name="TextBox 223">
              <a:extLst>
                <a:ext uri="{FF2B5EF4-FFF2-40B4-BE49-F238E27FC236}">
                  <a16:creationId xmlns:a16="http://schemas.microsoft.com/office/drawing/2014/main" id="{0ED5A489-8893-4FC0-B955-DB54D58F38DA}"/>
                </a:ext>
              </a:extLst>
            </p:cNvPr>
            <p:cNvSpPr txBox="1"/>
            <p:nvPr/>
          </p:nvSpPr>
          <p:spPr>
            <a:xfrm>
              <a:off x="1987642" y="3619011"/>
              <a:ext cx="1141915" cy="415498"/>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b="0" kern="0" dirty="0" smtClean="0">
                  <a:solidFill>
                    <a:prstClr val="black"/>
                  </a:solidFill>
                  <a:latin typeface="Arial" panose="020B0604020202020204" pitchFamily="34" charset="0"/>
                </a:rPr>
                <a:t>Sr. Program Manager</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25" name="TextBox 224">
              <a:extLst>
                <a:ext uri="{FF2B5EF4-FFF2-40B4-BE49-F238E27FC236}">
                  <a16:creationId xmlns:a16="http://schemas.microsoft.com/office/drawing/2014/main" id="{BE96D0E8-A15C-4371-8B1F-663ACDD5D67E}"/>
                </a:ext>
              </a:extLst>
            </p:cNvPr>
            <p:cNvSpPr txBox="1"/>
            <p:nvPr/>
          </p:nvSpPr>
          <p:spPr>
            <a:xfrm>
              <a:off x="1941191" y="4255651"/>
              <a:ext cx="1574501" cy="738664"/>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R="0" lvl="0" defTabSz="914400" eaLnBrk="1" fontAlgn="auto" latinLnBrk="0" hangingPunct="1">
                <a:lnSpc>
                  <a:spcPct val="100000"/>
                </a:lnSpc>
                <a:spcBef>
                  <a:spcPts val="0"/>
                </a:spcBef>
                <a:spcAft>
                  <a:spcPts val="0"/>
                </a:spcAft>
                <a:buClrTx/>
                <a:buSzTx/>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CS &amp;</a:t>
              </a:r>
              <a:r>
                <a:rPr kumimoji="0" lang="en-US" sz="1050" b="0" i="0" u="none" strike="noStrike" kern="0" cap="none" spc="0" normalizeH="0" noProof="0" dirty="0" smtClean="0">
                  <a:ln>
                    <a:noFill/>
                  </a:ln>
                  <a:solidFill>
                    <a:prstClr val="black"/>
                  </a:solidFill>
                  <a:effectLst/>
                  <a:uLnTx/>
                  <a:uFillTx/>
                  <a:latin typeface="Arial" panose="020B0604020202020204" pitchFamily="34" charset="0"/>
                </a:rPr>
                <a:t> IC’s:</a:t>
              </a:r>
              <a:endPar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Business </a:t>
              </a: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Sponsors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Business Leads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IT </a:t>
              </a: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Track Leads</a:t>
              </a:r>
            </a:p>
          </p:txBody>
        </p:sp>
        <p:cxnSp>
          <p:nvCxnSpPr>
            <p:cNvPr id="226" name="Straight Connector 225">
              <a:extLst>
                <a:ext uri="{FF2B5EF4-FFF2-40B4-BE49-F238E27FC236}">
                  <a16:creationId xmlns:a16="http://schemas.microsoft.com/office/drawing/2014/main" id="{3B3E9119-8017-494E-AA8E-FF3A83A664D9}"/>
                </a:ext>
              </a:extLst>
            </p:cNvPr>
            <p:cNvCxnSpPr/>
            <p:nvPr/>
          </p:nvCxnSpPr>
          <p:spPr>
            <a:xfrm>
              <a:off x="1941193" y="4152256"/>
              <a:ext cx="1234813" cy="0"/>
            </a:xfrm>
            <a:prstGeom prst="line">
              <a:avLst/>
            </a:prstGeom>
            <a:noFill/>
            <a:ln w="19050" cap="flat" cmpd="sng" algn="ctr">
              <a:solidFill>
                <a:srgbClr val="16D6C3"/>
              </a:solidFill>
              <a:prstDash val="solid"/>
              <a:miter lim="800000"/>
            </a:ln>
            <a:effectLst/>
          </p:spPr>
        </p:cxnSp>
        <p:cxnSp>
          <p:nvCxnSpPr>
            <p:cNvPr id="227" name="Straight Connector 226">
              <a:extLst>
                <a:ext uri="{FF2B5EF4-FFF2-40B4-BE49-F238E27FC236}">
                  <a16:creationId xmlns:a16="http://schemas.microsoft.com/office/drawing/2014/main" id="{0A167030-B5D9-4125-A304-7936DE6951BD}"/>
                </a:ext>
              </a:extLst>
            </p:cNvPr>
            <p:cNvCxnSpPr/>
            <p:nvPr/>
          </p:nvCxnSpPr>
          <p:spPr>
            <a:xfrm>
              <a:off x="1941193" y="2749509"/>
              <a:ext cx="1234813" cy="0"/>
            </a:xfrm>
            <a:prstGeom prst="line">
              <a:avLst/>
            </a:prstGeom>
            <a:solidFill>
              <a:srgbClr val="16D6C3"/>
            </a:solidFill>
            <a:ln w="38100" cap="flat" cmpd="sng" algn="ctr">
              <a:solidFill>
                <a:srgbClr val="16D6C3"/>
              </a:solidFill>
              <a:prstDash val="solid"/>
              <a:miter lim="800000"/>
            </a:ln>
            <a:effectLst/>
          </p:spPr>
        </p:cxnSp>
        <p:sp>
          <p:nvSpPr>
            <p:cNvPr id="228" name="Isosceles Triangle 227">
              <a:extLst>
                <a:ext uri="{FF2B5EF4-FFF2-40B4-BE49-F238E27FC236}">
                  <a16:creationId xmlns:a16="http://schemas.microsoft.com/office/drawing/2014/main" id="{B6423D41-478D-49C0-B1D9-0206E2DE8862}"/>
                </a:ext>
              </a:extLst>
            </p:cNvPr>
            <p:cNvSpPr/>
            <p:nvPr/>
          </p:nvSpPr>
          <p:spPr>
            <a:xfrm flipV="1">
              <a:off x="2495754" y="2768641"/>
              <a:ext cx="125690" cy="69937"/>
            </a:xfrm>
            <a:prstGeom prst="triangle">
              <a:avLst/>
            </a:prstGeom>
            <a:solidFill>
              <a:srgbClr val="16D6C3"/>
            </a:solidFill>
            <a:ln w="12700" cap="flat" cmpd="sng" algn="ctr">
              <a:solidFill>
                <a:srgbClr val="16D6C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29" name="Rounded Rectangle 57">
              <a:extLst>
                <a:ext uri="{FF2B5EF4-FFF2-40B4-BE49-F238E27FC236}">
                  <a16:creationId xmlns:a16="http://schemas.microsoft.com/office/drawing/2014/main" id="{3649F712-C37B-4876-B88F-BFCFC815293D}"/>
                </a:ext>
              </a:extLst>
            </p:cNvPr>
            <p:cNvSpPr/>
            <p:nvPr/>
          </p:nvSpPr>
          <p:spPr>
            <a:xfrm>
              <a:off x="3515703" y="1094476"/>
              <a:ext cx="1507866" cy="4566793"/>
            </a:xfrm>
            <a:prstGeom prst="roundRect">
              <a:avLst>
                <a:gd name="adj" fmla="val 5700"/>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30" name="TextBox 229">
              <a:extLst>
                <a:ext uri="{FF2B5EF4-FFF2-40B4-BE49-F238E27FC236}">
                  <a16:creationId xmlns:a16="http://schemas.microsoft.com/office/drawing/2014/main" id="{B60562A7-F180-4FF3-8CEF-BF1C2230667D}"/>
                </a:ext>
              </a:extLst>
            </p:cNvPr>
            <p:cNvSpPr txBox="1"/>
            <p:nvPr/>
          </p:nvSpPr>
          <p:spPr>
            <a:xfrm>
              <a:off x="4084213" y="2304155"/>
              <a:ext cx="1218267" cy="430887"/>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1D36C7"/>
                  </a:solidFill>
                  <a:effectLst/>
                  <a:uLnTx/>
                  <a:uFillTx/>
                  <a:latin typeface="Arial" panose="020B0604020202020204" pitchFamily="34" charset="0"/>
                </a:rPr>
                <a:t>Financial Performance</a:t>
              </a:r>
            </a:p>
          </p:txBody>
        </p:sp>
        <p:cxnSp>
          <p:nvCxnSpPr>
            <p:cNvPr id="231" name="Straight Connector 230">
              <a:extLst>
                <a:ext uri="{FF2B5EF4-FFF2-40B4-BE49-F238E27FC236}">
                  <a16:creationId xmlns:a16="http://schemas.microsoft.com/office/drawing/2014/main" id="{5B55E627-BC30-4126-86FD-AF08E3E7FFA4}"/>
                </a:ext>
              </a:extLst>
            </p:cNvPr>
            <p:cNvCxnSpPr/>
            <p:nvPr/>
          </p:nvCxnSpPr>
          <p:spPr>
            <a:xfrm>
              <a:off x="4075940" y="4152256"/>
              <a:ext cx="1234813" cy="0"/>
            </a:xfrm>
            <a:prstGeom prst="line">
              <a:avLst/>
            </a:prstGeom>
            <a:noFill/>
            <a:ln w="19050" cap="flat" cmpd="sng" algn="ctr">
              <a:solidFill>
                <a:srgbClr val="16D6C3"/>
              </a:solidFill>
              <a:prstDash val="solid"/>
              <a:miter lim="800000"/>
            </a:ln>
            <a:effectLst/>
          </p:spPr>
        </p:cxnSp>
        <p:cxnSp>
          <p:nvCxnSpPr>
            <p:cNvPr id="232" name="Straight Connector 231">
              <a:extLst>
                <a:ext uri="{FF2B5EF4-FFF2-40B4-BE49-F238E27FC236}">
                  <a16:creationId xmlns:a16="http://schemas.microsoft.com/office/drawing/2014/main" id="{47DD80BC-E9E2-40CA-8437-E181AB926494}"/>
                </a:ext>
              </a:extLst>
            </p:cNvPr>
            <p:cNvCxnSpPr/>
            <p:nvPr/>
          </p:nvCxnSpPr>
          <p:spPr>
            <a:xfrm>
              <a:off x="4075940" y="3374129"/>
              <a:ext cx="1234813" cy="0"/>
            </a:xfrm>
            <a:prstGeom prst="line">
              <a:avLst/>
            </a:prstGeom>
            <a:noFill/>
            <a:ln w="19050" cap="flat" cmpd="sng" algn="ctr">
              <a:solidFill>
                <a:srgbClr val="16D6C3"/>
              </a:solidFill>
              <a:prstDash val="solid"/>
              <a:miter lim="800000"/>
            </a:ln>
            <a:effectLst/>
          </p:spPr>
        </p:cxnSp>
        <p:cxnSp>
          <p:nvCxnSpPr>
            <p:cNvPr id="233" name="Straight Connector 232">
              <a:extLst>
                <a:ext uri="{FF2B5EF4-FFF2-40B4-BE49-F238E27FC236}">
                  <a16:creationId xmlns:a16="http://schemas.microsoft.com/office/drawing/2014/main" id="{41E5C07A-2D0A-48C1-8479-EE64EE07B5CC}"/>
                </a:ext>
              </a:extLst>
            </p:cNvPr>
            <p:cNvCxnSpPr/>
            <p:nvPr/>
          </p:nvCxnSpPr>
          <p:spPr>
            <a:xfrm>
              <a:off x="4075940" y="2749509"/>
              <a:ext cx="1234813" cy="0"/>
            </a:xfrm>
            <a:prstGeom prst="line">
              <a:avLst/>
            </a:prstGeom>
            <a:solidFill>
              <a:srgbClr val="16D6C3"/>
            </a:solidFill>
            <a:ln w="38100" cap="flat" cmpd="sng" algn="ctr">
              <a:solidFill>
                <a:srgbClr val="16D6C3"/>
              </a:solidFill>
              <a:prstDash val="solid"/>
              <a:miter lim="800000"/>
            </a:ln>
            <a:effectLst/>
          </p:spPr>
        </p:cxnSp>
        <p:sp>
          <p:nvSpPr>
            <p:cNvPr id="234" name="Isosceles Triangle 233">
              <a:extLst>
                <a:ext uri="{FF2B5EF4-FFF2-40B4-BE49-F238E27FC236}">
                  <a16:creationId xmlns:a16="http://schemas.microsoft.com/office/drawing/2014/main" id="{564ACAAF-627F-49CB-A8E7-9CA29B0EFD27}"/>
                </a:ext>
              </a:extLst>
            </p:cNvPr>
            <p:cNvSpPr/>
            <p:nvPr/>
          </p:nvSpPr>
          <p:spPr>
            <a:xfrm flipV="1">
              <a:off x="4630501" y="2768641"/>
              <a:ext cx="125690" cy="69937"/>
            </a:xfrm>
            <a:prstGeom prst="triangle">
              <a:avLst/>
            </a:prstGeom>
            <a:solidFill>
              <a:srgbClr val="16D6C3"/>
            </a:solidFill>
            <a:ln w="12700" cap="flat" cmpd="sng" algn="ctr">
              <a:solidFill>
                <a:srgbClr val="16D6C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35" name="Rounded Rectangle 64">
              <a:extLst>
                <a:ext uri="{FF2B5EF4-FFF2-40B4-BE49-F238E27FC236}">
                  <a16:creationId xmlns:a16="http://schemas.microsoft.com/office/drawing/2014/main" id="{A7EB5071-B815-40FF-AF63-89DDEA9EE985}"/>
                </a:ext>
              </a:extLst>
            </p:cNvPr>
            <p:cNvSpPr/>
            <p:nvPr/>
          </p:nvSpPr>
          <p:spPr>
            <a:xfrm>
              <a:off x="5251095" y="1094476"/>
              <a:ext cx="1507866" cy="4566793"/>
            </a:xfrm>
            <a:prstGeom prst="roundRect">
              <a:avLst>
                <a:gd name="adj" fmla="val 5700"/>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236" name="Group 235">
              <a:extLst>
                <a:ext uri="{FF2B5EF4-FFF2-40B4-BE49-F238E27FC236}">
                  <a16:creationId xmlns:a16="http://schemas.microsoft.com/office/drawing/2014/main" id="{07ECD7F8-FED7-47EF-92A6-C35490889533}"/>
                </a:ext>
              </a:extLst>
            </p:cNvPr>
            <p:cNvGrpSpPr/>
            <p:nvPr/>
          </p:nvGrpSpPr>
          <p:grpSpPr>
            <a:xfrm>
              <a:off x="6390406" y="1255588"/>
              <a:ext cx="951596" cy="1070930"/>
              <a:chOff x="2509898" y="1293163"/>
              <a:chExt cx="1143000" cy="1279803"/>
            </a:xfrm>
          </p:grpSpPr>
          <p:sp>
            <p:nvSpPr>
              <p:cNvPr id="287" name="Oval 286">
                <a:extLst>
                  <a:ext uri="{FF2B5EF4-FFF2-40B4-BE49-F238E27FC236}">
                    <a16:creationId xmlns:a16="http://schemas.microsoft.com/office/drawing/2014/main" id="{7F1A539D-C229-4DD6-8521-769FA056A79B}"/>
                  </a:ext>
                </a:extLst>
              </p:cNvPr>
              <p:cNvSpPr/>
              <p:nvPr/>
            </p:nvSpPr>
            <p:spPr>
              <a:xfrm>
                <a:off x="2509898" y="1293163"/>
                <a:ext cx="1143000" cy="1143000"/>
              </a:xfrm>
              <a:prstGeom prst="ellipse">
                <a:avLst/>
              </a:prstGeom>
              <a:solidFill>
                <a:srgbClr val="16D6C3"/>
              </a:solidFill>
              <a:ln w="12700" cap="flat" cmpd="sng" algn="ctr">
                <a:noFill/>
                <a:prstDash val="solid"/>
                <a:miter lim="800000"/>
              </a:ln>
              <a:effectLst/>
            </p:spPr>
            <p:txBody>
              <a:bodyPr lIns="182880" tIns="182880" rIns="182880" bIns="18288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88" name="Isosceles Triangle 287">
                <a:extLst>
                  <a:ext uri="{FF2B5EF4-FFF2-40B4-BE49-F238E27FC236}">
                    <a16:creationId xmlns:a16="http://schemas.microsoft.com/office/drawing/2014/main" id="{A4C8793D-2AD2-4BD5-B5F1-7B5B30664979}"/>
                  </a:ext>
                </a:extLst>
              </p:cNvPr>
              <p:cNvSpPr/>
              <p:nvPr/>
            </p:nvSpPr>
            <p:spPr>
              <a:xfrm flipV="1">
                <a:off x="2928998" y="2378194"/>
                <a:ext cx="304800" cy="194772"/>
              </a:xfrm>
              <a:prstGeom prst="triangle">
                <a:avLst/>
              </a:prstGeom>
              <a:solidFill>
                <a:srgbClr val="16D6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sp>
          <p:nvSpPr>
            <p:cNvPr id="237" name="TextBox 236">
              <a:extLst>
                <a:ext uri="{FF2B5EF4-FFF2-40B4-BE49-F238E27FC236}">
                  <a16:creationId xmlns:a16="http://schemas.microsoft.com/office/drawing/2014/main" id="{DFA85BC9-37BA-4292-A486-6FF2517853DE}"/>
                </a:ext>
              </a:extLst>
            </p:cNvPr>
            <p:cNvSpPr txBox="1"/>
            <p:nvPr/>
          </p:nvSpPr>
          <p:spPr>
            <a:xfrm>
              <a:off x="6201923" y="2388793"/>
              <a:ext cx="1328563"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1D36C7"/>
                  </a:solidFill>
                  <a:effectLst/>
                  <a:uLnTx/>
                  <a:uFillTx/>
                  <a:latin typeface="Arial" panose="020B0604020202020204" pitchFamily="34" charset="0"/>
                </a:rPr>
                <a:t>Program Status</a:t>
              </a:r>
            </a:p>
          </p:txBody>
        </p:sp>
        <p:cxnSp>
          <p:nvCxnSpPr>
            <p:cNvPr id="238" name="Straight Connector 237">
              <a:extLst>
                <a:ext uri="{FF2B5EF4-FFF2-40B4-BE49-F238E27FC236}">
                  <a16:creationId xmlns:a16="http://schemas.microsoft.com/office/drawing/2014/main" id="{E4951934-F740-405A-BA77-48403FA5211A}"/>
                </a:ext>
              </a:extLst>
            </p:cNvPr>
            <p:cNvCxnSpPr/>
            <p:nvPr/>
          </p:nvCxnSpPr>
          <p:spPr>
            <a:xfrm>
              <a:off x="6248798" y="4152256"/>
              <a:ext cx="1234813" cy="0"/>
            </a:xfrm>
            <a:prstGeom prst="line">
              <a:avLst/>
            </a:prstGeom>
            <a:noFill/>
            <a:ln w="19050" cap="flat" cmpd="sng" algn="ctr">
              <a:solidFill>
                <a:srgbClr val="16D6C3"/>
              </a:solidFill>
              <a:prstDash val="solid"/>
              <a:miter lim="800000"/>
            </a:ln>
            <a:effectLst/>
          </p:spPr>
        </p:cxnSp>
        <p:cxnSp>
          <p:nvCxnSpPr>
            <p:cNvPr id="239" name="Straight Connector 238">
              <a:extLst>
                <a:ext uri="{FF2B5EF4-FFF2-40B4-BE49-F238E27FC236}">
                  <a16:creationId xmlns:a16="http://schemas.microsoft.com/office/drawing/2014/main" id="{7A71D6B7-944E-46FB-814E-37099ADAA729}"/>
                </a:ext>
              </a:extLst>
            </p:cNvPr>
            <p:cNvCxnSpPr/>
            <p:nvPr/>
          </p:nvCxnSpPr>
          <p:spPr>
            <a:xfrm>
              <a:off x="6248798" y="3374129"/>
              <a:ext cx="1234813" cy="0"/>
            </a:xfrm>
            <a:prstGeom prst="line">
              <a:avLst/>
            </a:prstGeom>
            <a:noFill/>
            <a:ln w="19050" cap="flat" cmpd="sng" algn="ctr">
              <a:solidFill>
                <a:srgbClr val="16D6C3"/>
              </a:solidFill>
              <a:prstDash val="solid"/>
              <a:miter lim="800000"/>
            </a:ln>
            <a:effectLst/>
          </p:spPr>
        </p:cxnSp>
        <p:cxnSp>
          <p:nvCxnSpPr>
            <p:cNvPr id="240" name="Straight Connector 239">
              <a:extLst>
                <a:ext uri="{FF2B5EF4-FFF2-40B4-BE49-F238E27FC236}">
                  <a16:creationId xmlns:a16="http://schemas.microsoft.com/office/drawing/2014/main" id="{C0F75EC1-4555-48D6-B75D-3B057C21EA86}"/>
                </a:ext>
              </a:extLst>
            </p:cNvPr>
            <p:cNvCxnSpPr/>
            <p:nvPr/>
          </p:nvCxnSpPr>
          <p:spPr>
            <a:xfrm>
              <a:off x="6248798" y="2749509"/>
              <a:ext cx="1234813" cy="0"/>
            </a:xfrm>
            <a:prstGeom prst="line">
              <a:avLst/>
            </a:prstGeom>
            <a:solidFill>
              <a:srgbClr val="16D6C3"/>
            </a:solidFill>
            <a:ln w="38100" cap="flat" cmpd="sng" algn="ctr">
              <a:solidFill>
                <a:srgbClr val="16D6C3"/>
              </a:solidFill>
              <a:prstDash val="solid"/>
              <a:miter lim="800000"/>
            </a:ln>
            <a:effectLst/>
          </p:spPr>
        </p:cxnSp>
        <p:sp>
          <p:nvSpPr>
            <p:cNvPr id="241" name="Isosceles Triangle 240">
              <a:extLst>
                <a:ext uri="{FF2B5EF4-FFF2-40B4-BE49-F238E27FC236}">
                  <a16:creationId xmlns:a16="http://schemas.microsoft.com/office/drawing/2014/main" id="{EBD1BEA3-24AD-4602-9E63-A70459A3C094}"/>
                </a:ext>
              </a:extLst>
            </p:cNvPr>
            <p:cNvSpPr/>
            <p:nvPr/>
          </p:nvSpPr>
          <p:spPr>
            <a:xfrm flipV="1">
              <a:off x="6774784" y="2764133"/>
              <a:ext cx="125690" cy="69937"/>
            </a:xfrm>
            <a:prstGeom prst="triangle">
              <a:avLst/>
            </a:prstGeom>
            <a:solidFill>
              <a:srgbClr val="16D6C3"/>
            </a:solidFill>
            <a:ln w="12700" cap="flat" cmpd="sng" algn="ctr">
              <a:solidFill>
                <a:srgbClr val="16D6C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42" name="Rounded Rectangle 71">
              <a:extLst>
                <a:ext uri="{FF2B5EF4-FFF2-40B4-BE49-F238E27FC236}">
                  <a16:creationId xmlns:a16="http://schemas.microsoft.com/office/drawing/2014/main" id="{F01FEFCC-CB20-48E4-A048-35E6A1BFC8C6}"/>
                </a:ext>
              </a:extLst>
            </p:cNvPr>
            <p:cNvSpPr/>
            <p:nvPr/>
          </p:nvSpPr>
          <p:spPr>
            <a:xfrm>
              <a:off x="6986486" y="1094476"/>
              <a:ext cx="1507866" cy="4566793"/>
            </a:xfrm>
            <a:prstGeom prst="roundRect">
              <a:avLst>
                <a:gd name="adj" fmla="val 5700"/>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43" name="Rounded Rectangle 78">
              <a:extLst>
                <a:ext uri="{FF2B5EF4-FFF2-40B4-BE49-F238E27FC236}">
                  <a16:creationId xmlns:a16="http://schemas.microsoft.com/office/drawing/2014/main" id="{F6541717-7F84-442D-A8EE-A13DFD1A5A5F}"/>
                </a:ext>
              </a:extLst>
            </p:cNvPr>
            <p:cNvSpPr/>
            <p:nvPr/>
          </p:nvSpPr>
          <p:spPr>
            <a:xfrm>
              <a:off x="8721876" y="1094476"/>
              <a:ext cx="1507866" cy="4566793"/>
            </a:xfrm>
            <a:prstGeom prst="roundRect">
              <a:avLst>
                <a:gd name="adj" fmla="val 5700"/>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244" name="Group 243">
              <a:extLst>
                <a:ext uri="{FF2B5EF4-FFF2-40B4-BE49-F238E27FC236}">
                  <a16:creationId xmlns:a16="http://schemas.microsoft.com/office/drawing/2014/main" id="{AD3111B6-F9AA-4909-9137-ADC8062F0ACE}"/>
                </a:ext>
              </a:extLst>
            </p:cNvPr>
            <p:cNvGrpSpPr/>
            <p:nvPr/>
          </p:nvGrpSpPr>
          <p:grpSpPr>
            <a:xfrm>
              <a:off x="8731705" y="1255588"/>
              <a:ext cx="951596" cy="1070930"/>
              <a:chOff x="1153215" y="1293163"/>
              <a:chExt cx="1143000" cy="1279803"/>
            </a:xfrm>
          </p:grpSpPr>
          <p:sp>
            <p:nvSpPr>
              <p:cNvPr id="285" name="Oval 284">
                <a:extLst>
                  <a:ext uri="{FF2B5EF4-FFF2-40B4-BE49-F238E27FC236}">
                    <a16:creationId xmlns:a16="http://schemas.microsoft.com/office/drawing/2014/main" id="{29461D10-9DDB-41EB-85EE-DAB65F85B814}"/>
                  </a:ext>
                </a:extLst>
              </p:cNvPr>
              <p:cNvSpPr/>
              <p:nvPr/>
            </p:nvSpPr>
            <p:spPr>
              <a:xfrm>
                <a:off x="1153215" y="1293163"/>
                <a:ext cx="1143000" cy="1143000"/>
              </a:xfrm>
              <a:prstGeom prst="ellipse">
                <a:avLst/>
              </a:prstGeom>
              <a:solidFill>
                <a:srgbClr val="16D6C3"/>
              </a:solidFill>
              <a:ln w="12700" cap="flat" cmpd="sng" algn="ctr">
                <a:noFill/>
                <a:prstDash val="solid"/>
                <a:miter lim="800000"/>
              </a:ln>
              <a:effectLst/>
            </p:spPr>
            <p:txBody>
              <a:bodyPr lIns="182880" tIns="182880" rIns="182880" bIns="18288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86" name="Isosceles Triangle 285">
                <a:extLst>
                  <a:ext uri="{FF2B5EF4-FFF2-40B4-BE49-F238E27FC236}">
                    <a16:creationId xmlns:a16="http://schemas.microsoft.com/office/drawing/2014/main" id="{5B15E74C-B9A3-48AD-84FC-6F97C48EFBF7}"/>
                  </a:ext>
                </a:extLst>
              </p:cNvPr>
              <p:cNvSpPr/>
              <p:nvPr/>
            </p:nvSpPr>
            <p:spPr>
              <a:xfrm flipV="1">
                <a:off x="1589787" y="2378194"/>
                <a:ext cx="304800" cy="194772"/>
              </a:xfrm>
              <a:prstGeom prst="triangle">
                <a:avLst/>
              </a:prstGeom>
              <a:solidFill>
                <a:srgbClr val="16D6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sp>
          <p:nvSpPr>
            <p:cNvPr id="245" name="TextBox 244">
              <a:extLst>
                <a:ext uri="{FF2B5EF4-FFF2-40B4-BE49-F238E27FC236}">
                  <a16:creationId xmlns:a16="http://schemas.microsoft.com/office/drawing/2014/main" id="{CC43F47F-66B9-4EE2-8070-CCFD147E575D}"/>
                </a:ext>
              </a:extLst>
            </p:cNvPr>
            <p:cNvSpPr txBox="1"/>
            <p:nvPr/>
          </p:nvSpPr>
          <p:spPr>
            <a:xfrm>
              <a:off x="8636546" y="2388793"/>
              <a:ext cx="1141915"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1D36C7"/>
                  </a:solidFill>
                  <a:effectLst/>
                  <a:uLnTx/>
                  <a:uFillTx/>
                  <a:latin typeface="Arial" panose="020B0604020202020204" pitchFamily="34" charset="0"/>
                </a:rPr>
                <a:t>Huddle</a:t>
              </a:r>
            </a:p>
          </p:txBody>
        </p:sp>
        <p:cxnSp>
          <p:nvCxnSpPr>
            <p:cNvPr id="246" name="Straight Connector 245">
              <a:extLst>
                <a:ext uri="{FF2B5EF4-FFF2-40B4-BE49-F238E27FC236}">
                  <a16:creationId xmlns:a16="http://schemas.microsoft.com/office/drawing/2014/main" id="{3461EBB0-865C-4926-83A0-52ACEB2E9911}"/>
                </a:ext>
              </a:extLst>
            </p:cNvPr>
            <p:cNvCxnSpPr/>
            <p:nvPr/>
          </p:nvCxnSpPr>
          <p:spPr>
            <a:xfrm>
              <a:off x="8590097" y="4152256"/>
              <a:ext cx="1234813" cy="0"/>
            </a:xfrm>
            <a:prstGeom prst="line">
              <a:avLst/>
            </a:prstGeom>
            <a:noFill/>
            <a:ln w="19050" cap="flat" cmpd="sng" algn="ctr">
              <a:solidFill>
                <a:srgbClr val="16D6C3"/>
              </a:solidFill>
              <a:prstDash val="solid"/>
              <a:miter lim="800000"/>
            </a:ln>
            <a:effectLst/>
          </p:spPr>
        </p:cxnSp>
        <p:cxnSp>
          <p:nvCxnSpPr>
            <p:cNvPr id="247" name="Straight Connector 246">
              <a:extLst>
                <a:ext uri="{FF2B5EF4-FFF2-40B4-BE49-F238E27FC236}">
                  <a16:creationId xmlns:a16="http://schemas.microsoft.com/office/drawing/2014/main" id="{481B6EBC-D14D-4BC7-AE1B-65C99C75D276}"/>
                </a:ext>
              </a:extLst>
            </p:cNvPr>
            <p:cNvCxnSpPr/>
            <p:nvPr/>
          </p:nvCxnSpPr>
          <p:spPr>
            <a:xfrm>
              <a:off x="8590097" y="3374129"/>
              <a:ext cx="1234813" cy="0"/>
            </a:xfrm>
            <a:prstGeom prst="line">
              <a:avLst/>
            </a:prstGeom>
            <a:noFill/>
            <a:ln w="19050" cap="flat" cmpd="sng" algn="ctr">
              <a:solidFill>
                <a:srgbClr val="16D6C3"/>
              </a:solidFill>
              <a:prstDash val="solid"/>
              <a:miter lim="800000"/>
            </a:ln>
            <a:effectLst/>
          </p:spPr>
        </p:cxnSp>
        <p:cxnSp>
          <p:nvCxnSpPr>
            <p:cNvPr id="248" name="Straight Connector 247">
              <a:extLst>
                <a:ext uri="{FF2B5EF4-FFF2-40B4-BE49-F238E27FC236}">
                  <a16:creationId xmlns:a16="http://schemas.microsoft.com/office/drawing/2014/main" id="{9DC5AE7E-79FF-4973-A426-2D32464293F8}"/>
                </a:ext>
              </a:extLst>
            </p:cNvPr>
            <p:cNvCxnSpPr/>
            <p:nvPr/>
          </p:nvCxnSpPr>
          <p:spPr>
            <a:xfrm>
              <a:off x="8590097" y="2749509"/>
              <a:ext cx="1234813" cy="0"/>
            </a:xfrm>
            <a:prstGeom prst="line">
              <a:avLst/>
            </a:prstGeom>
            <a:solidFill>
              <a:srgbClr val="16D6C3"/>
            </a:solidFill>
            <a:ln w="38100" cap="flat" cmpd="sng" algn="ctr">
              <a:solidFill>
                <a:srgbClr val="16D6C3"/>
              </a:solidFill>
              <a:prstDash val="solid"/>
              <a:miter lim="800000"/>
            </a:ln>
            <a:effectLst/>
          </p:spPr>
        </p:cxnSp>
        <p:sp>
          <p:nvSpPr>
            <p:cNvPr id="249" name="Isosceles Triangle 248">
              <a:extLst>
                <a:ext uri="{FF2B5EF4-FFF2-40B4-BE49-F238E27FC236}">
                  <a16:creationId xmlns:a16="http://schemas.microsoft.com/office/drawing/2014/main" id="{FB3ADB7C-0A14-426F-B6D0-BFE67E08FF76}"/>
                </a:ext>
              </a:extLst>
            </p:cNvPr>
            <p:cNvSpPr/>
            <p:nvPr/>
          </p:nvSpPr>
          <p:spPr>
            <a:xfrm flipV="1">
              <a:off x="9144658" y="2765336"/>
              <a:ext cx="125690" cy="69937"/>
            </a:xfrm>
            <a:prstGeom prst="triangle">
              <a:avLst/>
            </a:prstGeom>
            <a:solidFill>
              <a:srgbClr val="16D6C3"/>
            </a:solidFill>
            <a:ln w="12700" cap="flat" cmpd="sng" algn="ctr">
              <a:solidFill>
                <a:srgbClr val="16D6C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50" name="TextBox 249">
              <a:extLst>
                <a:ext uri="{FF2B5EF4-FFF2-40B4-BE49-F238E27FC236}">
                  <a16:creationId xmlns:a16="http://schemas.microsoft.com/office/drawing/2014/main" id="{436CD1FE-6AFB-4EB4-AD48-46BD7D5A8571}"/>
                </a:ext>
              </a:extLst>
            </p:cNvPr>
            <p:cNvSpPr txBox="1"/>
            <p:nvPr/>
          </p:nvSpPr>
          <p:spPr>
            <a:xfrm>
              <a:off x="4122389" y="2946208"/>
              <a:ext cx="1141915"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Monthly</a:t>
              </a:r>
            </a:p>
          </p:txBody>
        </p:sp>
        <p:sp>
          <p:nvSpPr>
            <p:cNvPr id="251" name="TextBox 250">
              <a:extLst>
                <a:ext uri="{FF2B5EF4-FFF2-40B4-BE49-F238E27FC236}">
                  <a16:creationId xmlns:a16="http://schemas.microsoft.com/office/drawing/2014/main" id="{FDE2DCF2-29AC-4FAF-AA69-FE387E62E91B}"/>
                </a:ext>
              </a:extLst>
            </p:cNvPr>
            <p:cNvSpPr txBox="1"/>
            <p:nvPr/>
          </p:nvSpPr>
          <p:spPr>
            <a:xfrm>
              <a:off x="6295247" y="2946208"/>
              <a:ext cx="1141915"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Weekly</a:t>
              </a:r>
            </a:p>
          </p:txBody>
        </p:sp>
        <p:sp>
          <p:nvSpPr>
            <p:cNvPr id="252" name="TextBox 251">
              <a:extLst>
                <a:ext uri="{FF2B5EF4-FFF2-40B4-BE49-F238E27FC236}">
                  <a16:creationId xmlns:a16="http://schemas.microsoft.com/office/drawing/2014/main" id="{B784E747-CECC-4B12-BF71-ECF6D8564AE6}"/>
                </a:ext>
              </a:extLst>
            </p:cNvPr>
            <p:cNvSpPr txBox="1"/>
            <p:nvPr/>
          </p:nvSpPr>
          <p:spPr>
            <a:xfrm>
              <a:off x="8636546" y="2946208"/>
              <a:ext cx="1141915"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Daily</a:t>
              </a:r>
            </a:p>
          </p:txBody>
        </p:sp>
        <p:sp>
          <p:nvSpPr>
            <p:cNvPr id="254" name="TextBox 253">
              <a:extLst>
                <a:ext uri="{FF2B5EF4-FFF2-40B4-BE49-F238E27FC236}">
                  <a16:creationId xmlns:a16="http://schemas.microsoft.com/office/drawing/2014/main" id="{2729B15C-BC5B-444C-BDE7-1C8D6AA9ED3D}"/>
                </a:ext>
              </a:extLst>
            </p:cNvPr>
            <p:cNvSpPr txBox="1"/>
            <p:nvPr/>
          </p:nvSpPr>
          <p:spPr>
            <a:xfrm>
              <a:off x="6295247" y="3619011"/>
              <a:ext cx="1141915" cy="415498"/>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Project Manager (</a:t>
              </a:r>
              <a:r>
                <a:rPr kumimoji="0" lang="en-US" sz="1050" b="0" i="0" u="none" strike="noStrike" kern="0" cap="none" spc="0" normalizeH="0" baseline="0" noProof="0" dirty="0" err="1" smtClean="0">
                  <a:ln>
                    <a:noFill/>
                  </a:ln>
                  <a:solidFill>
                    <a:prstClr val="black"/>
                  </a:solidFill>
                  <a:effectLst/>
                  <a:uLnTx/>
                  <a:uFillTx/>
                  <a:latin typeface="Arial" panose="020B0604020202020204" pitchFamily="34" charset="0"/>
                </a:rPr>
                <a:t>PjM</a:t>
              </a: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55" name="TextBox 254">
              <a:extLst>
                <a:ext uri="{FF2B5EF4-FFF2-40B4-BE49-F238E27FC236}">
                  <a16:creationId xmlns:a16="http://schemas.microsoft.com/office/drawing/2014/main" id="{2005C691-1C77-49C5-8E3E-040757154721}"/>
                </a:ext>
              </a:extLst>
            </p:cNvPr>
            <p:cNvSpPr txBox="1"/>
            <p:nvPr/>
          </p:nvSpPr>
          <p:spPr>
            <a:xfrm>
              <a:off x="8636546" y="3534373"/>
              <a:ext cx="1141915" cy="415498"/>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Project </a:t>
              </a: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Manager</a:t>
              </a:r>
            </a:p>
          </p:txBody>
        </p:sp>
        <p:sp>
          <p:nvSpPr>
            <p:cNvPr id="256" name="TextBox 255">
              <a:extLst>
                <a:ext uri="{FF2B5EF4-FFF2-40B4-BE49-F238E27FC236}">
                  <a16:creationId xmlns:a16="http://schemas.microsoft.com/office/drawing/2014/main" id="{FD0A2817-F199-4EBC-AB3C-5DB0A2C4004F}"/>
                </a:ext>
              </a:extLst>
            </p:cNvPr>
            <p:cNvSpPr txBox="1"/>
            <p:nvPr/>
          </p:nvSpPr>
          <p:spPr>
            <a:xfrm>
              <a:off x="4084213" y="4300170"/>
              <a:ext cx="1310830" cy="738664"/>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R="0" lvl="0" defTabSz="914400" eaLnBrk="1" fontAlgn="auto" latinLnBrk="0" hangingPunct="1">
                <a:lnSpc>
                  <a:spcPct val="100000"/>
                </a:lnSpc>
                <a:spcBef>
                  <a:spcPts val="0"/>
                </a:spcBef>
                <a:spcAft>
                  <a:spcPts val="0"/>
                </a:spcAft>
                <a:buClrTx/>
                <a:buSzTx/>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CS: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Business </a:t>
              </a: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Leads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IT Track Leads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err="1" smtClean="0">
                  <a:ln>
                    <a:noFill/>
                  </a:ln>
                  <a:solidFill>
                    <a:prstClr val="black"/>
                  </a:solidFill>
                  <a:effectLst/>
                  <a:uLnTx/>
                  <a:uFillTx/>
                  <a:latin typeface="Arial" panose="020B0604020202020204" pitchFamily="34" charset="0"/>
                </a:rPr>
                <a:t>PjM</a:t>
              </a:r>
              <a:r>
                <a:rPr lang="en-US" sz="1050" b="0" kern="0" dirty="0">
                  <a:solidFill>
                    <a:prstClr val="black"/>
                  </a:solidFill>
                  <a:latin typeface="Arial" panose="020B0604020202020204" pitchFamily="34" charset="0"/>
                </a:rPr>
                <a:t> </a:t>
              </a:r>
              <a:r>
                <a:rPr lang="en-US" sz="1050" b="0" kern="0" dirty="0" smtClean="0">
                  <a:solidFill>
                    <a:prstClr val="black"/>
                  </a:solidFill>
                  <a:latin typeface="Arial" panose="020B0604020202020204" pitchFamily="34" charset="0"/>
                </a:rPr>
                <a:t>&amp; </a:t>
              </a: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IT </a:t>
              </a: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PMO</a:t>
              </a:r>
            </a:p>
          </p:txBody>
        </p:sp>
        <p:sp>
          <p:nvSpPr>
            <p:cNvPr id="257" name="TextBox 256">
              <a:extLst>
                <a:ext uri="{FF2B5EF4-FFF2-40B4-BE49-F238E27FC236}">
                  <a16:creationId xmlns:a16="http://schemas.microsoft.com/office/drawing/2014/main" id="{4FEC66CA-0DEA-430A-B361-F48F2C001162}"/>
                </a:ext>
              </a:extLst>
            </p:cNvPr>
            <p:cNvSpPr txBox="1"/>
            <p:nvPr/>
          </p:nvSpPr>
          <p:spPr>
            <a:xfrm>
              <a:off x="6259630" y="4255651"/>
              <a:ext cx="1281687" cy="1061829"/>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R="0" lvl="0" defTabSz="914400" eaLnBrk="1" fontAlgn="auto" latinLnBrk="0" hangingPunct="1">
                <a:lnSpc>
                  <a:spcPct val="100000"/>
                </a:lnSpc>
                <a:spcBef>
                  <a:spcPts val="0"/>
                </a:spcBef>
                <a:spcAft>
                  <a:spcPts val="0"/>
                </a:spcAft>
                <a:buClrTx/>
                <a:buSzTx/>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CS &amp; ICs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Program</a:t>
              </a:r>
              <a:r>
                <a:rPr kumimoji="0" lang="en-US" sz="1050" b="0" i="0" u="none" strike="noStrike" kern="0" cap="none" spc="0" normalizeH="0" noProof="0" dirty="0" smtClean="0">
                  <a:ln>
                    <a:noFill/>
                  </a:ln>
                  <a:solidFill>
                    <a:prstClr val="black"/>
                  </a:solidFill>
                  <a:effectLst/>
                  <a:uLnTx/>
                  <a:uFillTx/>
                  <a:latin typeface="Arial" panose="020B0604020202020204" pitchFamily="34" charset="0"/>
                </a:rPr>
                <a:t> &amp; Project Managers</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IT Track </a:t>
              </a: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Leads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58" name="TextBox 257">
              <a:extLst>
                <a:ext uri="{FF2B5EF4-FFF2-40B4-BE49-F238E27FC236}">
                  <a16:creationId xmlns:a16="http://schemas.microsoft.com/office/drawing/2014/main" id="{C5AB387B-3808-4823-926D-5FF03E3E017B}"/>
                </a:ext>
              </a:extLst>
            </p:cNvPr>
            <p:cNvSpPr txBox="1"/>
            <p:nvPr/>
          </p:nvSpPr>
          <p:spPr>
            <a:xfrm>
              <a:off x="8588737" y="4340289"/>
              <a:ext cx="1234813" cy="738664"/>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R="0" lvl="0" defTabSz="914400" eaLnBrk="1" fontAlgn="auto" latinLnBrk="0" hangingPunct="1">
                <a:lnSpc>
                  <a:spcPct val="100000"/>
                </a:lnSpc>
                <a:spcBef>
                  <a:spcPts val="0"/>
                </a:spcBef>
                <a:spcAft>
                  <a:spcPts val="0"/>
                </a:spcAft>
                <a:buClrTx/>
                <a:buSzTx/>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CS’s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Project SME’s</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Project Team members</a:t>
              </a:r>
            </a:p>
          </p:txBody>
        </p:sp>
        <p:sp>
          <p:nvSpPr>
            <p:cNvPr id="259" name="TextBox 258">
              <a:extLst>
                <a:ext uri="{FF2B5EF4-FFF2-40B4-BE49-F238E27FC236}">
                  <a16:creationId xmlns:a16="http://schemas.microsoft.com/office/drawing/2014/main" id="{7884DA80-3583-48A6-BC36-6003C44544DF}"/>
                </a:ext>
              </a:extLst>
            </p:cNvPr>
            <p:cNvSpPr txBox="1"/>
            <p:nvPr/>
          </p:nvSpPr>
          <p:spPr>
            <a:xfrm>
              <a:off x="1941191" y="5581146"/>
              <a:ext cx="1724788" cy="1223412"/>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prstClr val="black"/>
                  </a:solidFill>
                  <a:effectLst/>
                  <a:uLnTx/>
                  <a:uFillTx/>
                  <a:latin typeface="Arial" panose="020B0604020202020204" pitchFamily="34" charset="0"/>
                </a:rPr>
                <a:t>Strategic partnership </a:t>
              </a:r>
              <a:r>
                <a:rPr kumimoji="0" lang="en-IN" sz="1050" b="0" i="0" u="none" strike="noStrike" kern="0" cap="none" spc="0" normalizeH="0" baseline="0" noProof="0" dirty="0" smtClean="0">
                  <a:ln>
                    <a:noFill/>
                  </a:ln>
                  <a:solidFill>
                    <a:prstClr val="black"/>
                  </a:solidFill>
                  <a:effectLst/>
                  <a:uLnTx/>
                  <a:uFillTx/>
                  <a:latin typeface="Arial" panose="020B0604020202020204" pitchFamily="34" charset="0"/>
                </a:rPr>
                <a:t>&amp;  </a:t>
              </a:r>
              <a:r>
                <a:rPr kumimoji="0" lang="en-IN" sz="1050" b="0" i="0" u="none" strike="noStrike" kern="0" cap="none" spc="0" normalizeH="0" baseline="0" noProof="0" dirty="0">
                  <a:ln>
                    <a:noFill/>
                  </a:ln>
                  <a:solidFill>
                    <a:prstClr val="black"/>
                  </a:solidFill>
                  <a:effectLst/>
                  <a:uLnTx/>
                  <a:uFillTx/>
                  <a:latin typeface="Arial" panose="020B0604020202020204" pitchFamily="34" charset="0"/>
                </a:rPr>
                <a:t>direction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prstClr val="black"/>
                  </a:solidFill>
                  <a:effectLst/>
                  <a:uLnTx/>
                  <a:uFillTx/>
                  <a:latin typeface="Arial" panose="020B0604020202020204" pitchFamily="34" charset="0"/>
                </a:rPr>
                <a:t>Program </a:t>
              </a:r>
              <a:r>
                <a:rPr kumimoji="0" lang="en-IN" sz="1050" b="0" i="0" u="none" strike="noStrike" kern="0" cap="none" spc="0" normalizeH="0" baseline="0" noProof="0" dirty="0" smtClean="0">
                  <a:ln>
                    <a:noFill/>
                  </a:ln>
                  <a:solidFill>
                    <a:prstClr val="black"/>
                  </a:solidFill>
                  <a:effectLst/>
                  <a:uLnTx/>
                  <a:uFillTx/>
                  <a:latin typeface="Arial" panose="020B0604020202020204" pitchFamily="34" charset="0"/>
                </a:rPr>
                <a:t>Dashboard (</a:t>
              </a:r>
              <a:r>
                <a:rPr kumimoji="0" lang="en-IN" sz="1050" b="0" i="0" u="none" strike="noStrike" kern="0" cap="none" spc="0" normalizeH="0" baseline="0" noProof="0" dirty="0" err="1" smtClean="0">
                  <a:ln>
                    <a:noFill/>
                  </a:ln>
                  <a:solidFill>
                    <a:prstClr val="black"/>
                  </a:solidFill>
                  <a:effectLst/>
                  <a:uLnTx/>
                  <a:uFillTx/>
                  <a:latin typeface="Arial" panose="020B0604020202020204" pitchFamily="34" charset="0"/>
                </a:rPr>
                <a:t>RoI</a:t>
              </a:r>
              <a:r>
                <a:rPr kumimoji="0" lang="en-IN" sz="1050" b="0" i="0" u="none" strike="noStrike" kern="0" cap="none" spc="0" normalizeH="0" baseline="0" noProof="0" dirty="0" smtClean="0">
                  <a:ln>
                    <a:noFill/>
                  </a:ln>
                  <a:solidFill>
                    <a:prstClr val="black"/>
                  </a:solidFill>
                  <a:effectLst/>
                  <a:uLnTx/>
                  <a:uFillTx/>
                  <a:latin typeface="Arial" panose="020B0604020202020204" pitchFamily="34" charset="0"/>
                </a:rPr>
                <a:t>,</a:t>
              </a:r>
              <a:r>
                <a:rPr kumimoji="0" lang="en-IN" sz="1050" b="0" i="0" u="none" strike="noStrike" kern="0" cap="none" spc="0" normalizeH="0" noProof="0" dirty="0" smtClean="0">
                  <a:ln>
                    <a:noFill/>
                  </a:ln>
                  <a:solidFill>
                    <a:prstClr val="black"/>
                  </a:solidFill>
                  <a:effectLst/>
                  <a:uLnTx/>
                  <a:uFillTx/>
                  <a:latin typeface="Arial" panose="020B0604020202020204" pitchFamily="34" charset="0"/>
                </a:rPr>
                <a:t> SLA, KPIs)</a:t>
              </a:r>
              <a:endParaRPr kumimoji="0" lang="en-IN" sz="1050" b="0" i="0" u="none" strike="noStrike" kern="0" cap="none" spc="0" normalizeH="0" baseline="0" noProof="0" dirty="0">
                <a:ln>
                  <a:noFill/>
                </a:ln>
                <a:solidFill>
                  <a:prstClr val="black"/>
                </a:solidFill>
                <a:effectLst/>
                <a:uLnTx/>
                <a:uFillTx/>
                <a:latin typeface="Arial" panose="020B0604020202020204"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prstClr val="black"/>
                  </a:solidFill>
                  <a:effectLst/>
                  <a:uLnTx/>
                  <a:uFillTx/>
                  <a:latin typeface="Arial" panose="020B0604020202020204" pitchFamily="34" charset="0"/>
                </a:rPr>
                <a:t>Thought Leadership</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prstClr val="black"/>
                  </a:solidFill>
                  <a:effectLst/>
                  <a:uLnTx/>
                  <a:uFillTx/>
                  <a:latin typeface="Arial" panose="020B0604020202020204" pitchFamily="34" charset="0"/>
                </a:rPr>
                <a:t>Resolve critical escalations</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cxnSp>
          <p:nvCxnSpPr>
            <p:cNvPr id="260" name="Straight Connector 259">
              <a:extLst>
                <a:ext uri="{FF2B5EF4-FFF2-40B4-BE49-F238E27FC236}">
                  <a16:creationId xmlns:a16="http://schemas.microsoft.com/office/drawing/2014/main" id="{12506785-FE09-4AD5-823F-39473EB461C6}"/>
                </a:ext>
              </a:extLst>
            </p:cNvPr>
            <p:cNvCxnSpPr/>
            <p:nvPr/>
          </p:nvCxnSpPr>
          <p:spPr>
            <a:xfrm>
              <a:off x="2004037" y="5354775"/>
              <a:ext cx="1234813" cy="0"/>
            </a:xfrm>
            <a:prstGeom prst="line">
              <a:avLst/>
            </a:prstGeom>
            <a:noFill/>
            <a:ln w="19050" cap="flat" cmpd="sng" algn="ctr">
              <a:solidFill>
                <a:srgbClr val="16D6C3"/>
              </a:solidFill>
              <a:prstDash val="solid"/>
              <a:miter lim="800000"/>
            </a:ln>
            <a:effectLst/>
          </p:spPr>
        </p:cxnSp>
        <p:cxnSp>
          <p:nvCxnSpPr>
            <p:cNvPr id="261" name="Straight Connector 260">
              <a:extLst>
                <a:ext uri="{FF2B5EF4-FFF2-40B4-BE49-F238E27FC236}">
                  <a16:creationId xmlns:a16="http://schemas.microsoft.com/office/drawing/2014/main" id="{97E77EE3-E3ED-4424-8089-7A97CC76C66C}"/>
                </a:ext>
              </a:extLst>
            </p:cNvPr>
            <p:cNvCxnSpPr/>
            <p:nvPr/>
          </p:nvCxnSpPr>
          <p:spPr>
            <a:xfrm>
              <a:off x="4110017" y="5382000"/>
              <a:ext cx="1234813" cy="0"/>
            </a:xfrm>
            <a:prstGeom prst="line">
              <a:avLst/>
            </a:prstGeom>
            <a:noFill/>
            <a:ln w="19050" cap="flat" cmpd="sng" algn="ctr">
              <a:solidFill>
                <a:srgbClr val="16D6C3"/>
              </a:solidFill>
              <a:prstDash val="solid"/>
              <a:miter lim="800000"/>
            </a:ln>
            <a:effectLst/>
          </p:spPr>
        </p:cxnSp>
        <p:cxnSp>
          <p:nvCxnSpPr>
            <p:cNvPr id="262" name="Straight Connector 261">
              <a:extLst>
                <a:ext uri="{FF2B5EF4-FFF2-40B4-BE49-F238E27FC236}">
                  <a16:creationId xmlns:a16="http://schemas.microsoft.com/office/drawing/2014/main" id="{0E745AE2-6D2C-4B7E-9586-719310106025}"/>
                </a:ext>
              </a:extLst>
            </p:cNvPr>
            <p:cNvCxnSpPr/>
            <p:nvPr/>
          </p:nvCxnSpPr>
          <p:spPr>
            <a:xfrm>
              <a:off x="6283066" y="5382000"/>
              <a:ext cx="1234813" cy="0"/>
            </a:xfrm>
            <a:prstGeom prst="line">
              <a:avLst/>
            </a:prstGeom>
            <a:noFill/>
            <a:ln w="19050" cap="flat" cmpd="sng" algn="ctr">
              <a:solidFill>
                <a:srgbClr val="16D6C3"/>
              </a:solidFill>
              <a:prstDash val="solid"/>
              <a:miter lim="800000"/>
            </a:ln>
            <a:effectLst/>
          </p:spPr>
        </p:cxnSp>
        <p:cxnSp>
          <p:nvCxnSpPr>
            <p:cNvPr id="263" name="Straight Connector 262">
              <a:extLst>
                <a:ext uri="{FF2B5EF4-FFF2-40B4-BE49-F238E27FC236}">
                  <a16:creationId xmlns:a16="http://schemas.microsoft.com/office/drawing/2014/main" id="{DB7FA63C-3CC3-4061-85DA-CCE8D8582DAA}"/>
                </a:ext>
              </a:extLst>
            </p:cNvPr>
            <p:cNvCxnSpPr/>
            <p:nvPr/>
          </p:nvCxnSpPr>
          <p:spPr>
            <a:xfrm>
              <a:off x="8560114" y="5387786"/>
              <a:ext cx="1234813" cy="0"/>
            </a:xfrm>
            <a:prstGeom prst="line">
              <a:avLst/>
            </a:prstGeom>
            <a:noFill/>
            <a:ln w="19050" cap="flat" cmpd="sng" algn="ctr">
              <a:solidFill>
                <a:srgbClr val="16D6C3"/>
              </a:solidFill>
              <a:prstDash val="solid"/>
              <a:miter lim="800000"/>
            </a:ln>
            <a:effectLst/>
          </p:spPr>
        </p:cxnSp>
        <p:sp>
          <p:nvSpPr>
            <p:cNvPr id="264" name="TextBox 263">
              <a:extLst>
                <a:ext uri="{FF2B5EF4-FFF2-40B4-BE49-F238E27FC236}">
                  <a16:creationId xmlns:a16="http://schemas.microsoft.com/office/drawing/2014/main" id="{C4D76EEA-9602-4BA1-BAF2-F5D1CCDF7B5C}"/>
                </a:ext>
              </a:extLst>
            </p:cNvPr>
            <p:cNvSpPr txBox="1"/>
            <p:nvPr/>
          </p:nvSpPr>
          <p:spPr>
            <a:xfrm>
              <a:off x="4056169" y="5657525"/>
              <a:ext cx="1506123" cy="1223412"/>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Scrutinize program finances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Track program expenses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Analyze benefits realized</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65" name="TextBox 264">
              <a:extLst>
                <a:ext uri="{FF2B5EF4-FFF2-40B4-BE49-F238E27FC236}">
                  <a16:creationId xmlns:a16="http://schemas.microsoft.com/office/drawing/2014/main" id="{B4BA3B02-24FE-45BD-AA6C-FDEC25F97E93}"/>
                </a:ext>
              </a:extLst>
            </p:cNvPr>
            <p:cNvSpPr txBox="1"/>
            <p:nvPr/>
          </p:nvSpPr>
          <p:spPr>
            <a:xfrm>
              <a:off x="6279073" y="5639053"/>
              <a:ext cx="1281687" cy="1223412"/>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srgbClr val="000000"/>
                  </a:solidFill>
                  <a:effectLst/>
                  <a:uLnTx/>
                  <a:uFillTx/>
                  <a:latin typeface="Arial" panose="020B0604020202020204" pitchFamily="34" charset="0"/>
                </a:rPr>
                <a:t>Program Status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srgbClr val="000000"/>
                  </a:solidFill>
                  <a:effectLst/>
                  <a:uLnTx/>
                  <a:uFillTx/>
                  <a:latin typeface="Arial" panose="020B0604020202020204" pitchFamily="34" charset="0"/>
                </a:rPr>
                <a:t>Track specific RAID Log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srgbClr val="000000"/>
                  </a:solidFill>
                  <a:effectLst/>
                  <a:uLnTx/>
                  <a:uFillTx/>
                  <a:latin typeface="Arial" panose="020B0604020202020204" pitchFamily="34" charset="0"/>
                </a:rPr>
                <a:t>Program CR Tracker</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Arial" panose="020B0604020202020204" pitchFamily="34" charset="0"/>
                </a:rPr>
                <a:t>Schedules and cost controls</a:t>
              </a:r>
            </a:p>
          </p:txBody>
        </p:sp>
        <p:sp>
          <p:nvSpPr>
            <p:cNvPr id="266" name="TextBox 265">
              <a:extLst>
                <a:ext uri="{FF2B5EF4-FFF2-40B4-BE49-F238E27FC236}">
                  <a16:creationId xmlns:a16="http://schemas.microsoft.com/office/drawing/2014/main" id="{F4E76FD1-3FFD-4FF9-93E7-0F6B37437CCF}"/>
                </a:ext>
              </a:extLst>
            </p:cNvPr>
            <p:cNvSpPr txBox="1"/>
            <p:nvPr/>
          </p:nvSpPr>
          <p:spPr>
            <a:xfrm>
              <a:off x="8588737" y="5677095"/>
              <a:ext cx="1234813" cy="1061829"/>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Arial" panose="020B0604020202020204" pitchFamily="34" charset="0"/>
                </a:rPr>
                <a:t>Track individual activities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Arial" panose="020B0604020202020204" pitchFamily="34" charset="0"/>
                </a:rPr>
                <a:t>Resolve transactional issues</a:t>
              </a:r>
            </a:p>
          </p:txBody>
        </p:sp>
        <p:sp>
          <p:nvSpPr>
            <p:cNvPr id="267" name="Rounded Rectangle 78">
              <a:extLst>
                <a:ext uri="{FF2B5EF4-FFF2-40B4-BE49-F238E27FC236}">
                  <a16:creationId xmlns:a16="http://schemas.microsoft.com/office/drawing/2014/main" id="{B4E939C1-BABF-4877-8241-5E74FF2DD3A1}"/>
                </a:ext>
              </a:extLst>
            </p:cNvPr>
            <p:cNvSpPr/>
            <p:nvPr/>
          </p:nvSpPr>
          <p:spPr>
            <a:xfrm>
              <a:off x="10457265" y="1090732"/>
              <a:ext cx="1507866" cy="4566793"/>
            </a:xfrm>
            <a:prstGeom prst="roundRect">
              <a:avLst>
                <a:gd name="adj" fmla="val 5700"/>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68" name="Oval 267">
              <a:extLst>
                <a:ext uri="{FF2B5EF4-FFF2-40B4-BE49-F238E27FC236}">
                  <a16:creationId xmlns:a16="http://schemas.microsoft.com/office/drawing/2014/main" id="{3734F9AC-88DC-4C99-B563-7F5A693FD271}"/>
                </a:ext>
              </a:extLst>
            </p:cNvPr>
            <p:cNvSpPr/>
            <p:nvPr/>
          </p:nvSpPr>
          <p:spPr>
            <a:xfrm>
              <a:off x="10789594" y="1255588"/>
              <a:ext cx="951596" cy="956454"/>
            </a:xfrm>
            <a:prstGeom prst="ellipse">
              <a:avLst/>
            </a:prstGeom>
            <a:solidFill>
              <a:srgbClr val="16D6C3"/>
            </a:solidFill>
            <a:ln w="12700" cap="flat" cmpd="sng" algn="ctr">
              <a:noFill/>
              <a:prstDash val="solid"/>
              <a:miter lim="800000"/>
            </a:ln>
            <a:effectLst/>
          </p:spPr>
          <p:txBody>
            <a:bodyPr lIns="182880" tIns="182880" rIns="182880" bIns="18288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69" name="TextBox 268">
              <a:extLst>
                <a:ext uri="{FF2B5EF4-FFF2-40B4-BE49-F238E27FC236}">
                  <a16:creationId xmlns:a16="http://schemas.microsoft.com/office/drawing/2014/main" id="{9EE34232-7D8D-4C56-B11C-791682411277}"/>
                </a:ext>
              </a:extLst>
            </p:cNvPr>
            <p:cNvSpPr txBox="1"/>
            <p:nvPr/>
          </p:nvSpPr>
          <p:spPr>
            <a:xfrm>
              <a:off x="10657833" y="2338066"/>
              <a:ext cx="1307298" cy="430887"/>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rgbClr val="1D36C7"/>
                  </a:solidFill>
                  <a:latin typeface="Arial" panose="020B0604020202020204" pitchFamily="34" charset="0"/>
                </a:rPr>
                <a:t>Push Communication</a:t>
              </a:r>
              <a:endParaRPr kumimoji="0" lang="en-US" sz="1100" b="1" i="0" u="none" strike="noStrike" kern="0" cap="none" spc="0" normalizeH="0" baseline="0" noProof="0" dirty="0">
                <a:ln>
                  <a:noFill/>
                </a:ln>
                <a:solidFill>
                  <a:srgbClr val="1D36C7"/>
                </a:solidFill>
                <a:effectLst/>
                <a:uLnTx/>
                <a:uFillTx/>
                <a:latin typeface="Arial" panose="020B0604020202020204" pitchFamily="34" charset="0"/>
              </a:endParaRPr>
            </a:p>
          </p:txBody>
        </p:sp>
        <p:sp>
          <p:nvSpPr>
            <p:cNvPr id="270" name="TextBox 269">
              <a:extLst>
                <a:ext uri="{FF2B5EF4-FFF2-40B4-BE49-F238E27FC236}">
                  <a16:creationId xmlns:a16="http://schemas.microsoft.com/office/drawing/2014/main" id="{792F10D1-E9E6-40A2-9B79-FE93486D57CB}"/>
                </a:ext>
              </a:extLst>
            </p:cNvPr>
            <p:cNvSpPr txBox="1"/>
            <p:nvPr/>
          </p:nvSpPr>
          <p:spPr>
            <a:xfrm>
              <a:off x="10694435" y="2946208"/>
              <a:ext cx="1141914"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b="0" kern="0" dirty="0" smtClean="0">
                  <a:solidFill>
                    <a:prstClr val="black"/>
                  </a:solidFill>
                  <a:latin typeface="Arial" panose="020B0604020202020204" pitchFamily="34" charset="0"/>
                </a:rPr>
                <a:t>Milestone</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71" name="TextBox 270">
              <a:extLst>
                <a:ext uri="{FF2B5EF4-FFF2-40B4-BE49-F238E27FC236}">
                  <a16:creationId xmlns:a16="http://schemas.microsoft.com/office/drawing/2014/main" id="{6740106A-9D57-43F1-A271-BC1F9299ADF0}"/>
                </a:ext>
              </a:extLst>
            </p:cNvPr>
            <p:cNvSpPr txBox="1"/>
            <p:nvPr/>
          </p:nvSpPr>
          <p:spPr>
            <a:xfrm>
              <a:off x="10647976" y="3474652"/>
              <a:ext cx="1141914" cy="577081"/>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Sr. </a:t>
              </a:r>
              <a:r>
                <a:rPr lang="en-US" sz="1050" b="0" kern="0" dirty="0">
                  <a:solidFill>
                    <a:prstClr val="black"/>
                  </a:solidFill>
                  <a:latin typeface="Arial" panose="020B0604020202020204" pitchFamily="34" charset="0"/>
                </a:rPr>
                <a:t>P</a:t>
              </a:r>
              <a:r>
                <a:rPr kumimoji="0" lang="en-US" sz="1050" b="0" i="0" u="none" strike="noStrike" kern="0" cap="none" spc="0" normalizeH="0" baseline="0" noProof="0" dirty="0" err="1" smtClean="0">
                  <a:ln>
                    <a:noFill/>
                  </a:ln>
                  <a:solidFill>
                    <a:prstClr val="black"/>
                  </a:solidFill>
                  <a:effectLst/>
                  <a:uLnTx/>
                  <a:uFillTx/>
                  <a:latin typeface="Arial" panose="020B0604020202020204" pitchFamily="34" charset="0"/>
                </a:rPr>
                <a:t>rogram</a:t>
              </a: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 Manager w/ ICs </a:t>
              </a:r>
              <a:r>
                <a:rPr kumimoji="0" lang="en-US" sz="1050" b="0" i="0" u="none" strike="noStrike" kern="0" cap="none" spc="0" normalizeH="0" baseline="0" noProof="0" dirty="0" err="1" smtClean="0">
                  <a:ln>
                    <a:noFill/>
                  </a:ln>
                  <a:solidFill>
                    <a:prstClr val="black"/>
                  </a:solidFill>
                  <a:effectLst/>
                  <a:uLnTx/>
                  <a:uFillTx/>
                  <a:latin typeface="Arial" panose="020B0604020202020204" pitchFamily="34" charset="0"/>
                </a:rPr>
                <a:t>Comm</a:t>
              </a: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 Team </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72" name="TextBox 271">
              <a:extLst>
                <a:ext uri="{FF2B5EF4-FFF2-40B4-BE49-F238E27FC236}">
                  <a16:creationId xmlns:a16="http://schemas.microsoft.com/office/drawing/2014/main" id="{3F7E36C6-C57E-4B61-AFE3-E653FC40F4DB}"/>
                </a:ext>
              </a:extLst>
            </p:cNvPr>
            <p:cNvSpPr txBox="1"/>
            <p:nvPr/>
          </p:nvSpPr>
          <p:spPr>
            <a:xfrm>
              <a:off x="10647976" y="4255651"/>
              <a:ext cx="1234813" cy="253916"/>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73" name="TextBox 272">
              <a:extLst>
                <a:ext uri="{FF2B5EF4-FFF2-40B4-BE49-F238E27FC236}">
                  <a16:creationId xmlns:a16="http://schemas.microsoft.com/office/drawing/2014/main" id="{8825D513-DAC1-406D-8742-EC80AA129634}"/>
                </a:ext>
              </a:extLst>
            </p:cNvPr>
            <p:cNvSpPr txBox="1"/>
            <p:nvPr/>
          </p:nvSpPr>
          <p:spPr>
            <a:xfrm>
              <a:off x="10447328" y="5680027"/>
              <a:ext cx="1463156" cy="1223412"/>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0" dirty="0" smtClean="0">
                  <a:solidFill>
                    <a:prstClr val="black"/>
                  </a:solidFill>
                  <a:latin typeface="Arial" panose="020B0604020202020204" pitchFamily="34" charset="0"/>
                </a:rPr>
                <a:t>Dry Run Schedule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Updates</a:t>
              </a:r>
              <a:r>
                <a:rPr kumimoji="0" lang="en-US" sz="1050" b="0" i="0" u="none" strike="noStrike" kern="0" cap="none" spc="0" normalizeH="0" noProof="0" dirty="0" smtClean="0">
                  <a:ln>
                    <a:noFill/>
                  </a:ln>
                  <a:solidFill>
                    <a:prstClr val="black"/>
                  </a:solidFill>
                  <a:effectLst/>
                  <a:uLnTx/>
                  <a:uFillTx/>
                  <a:latin typeface="Arial" panose="020B0604020202020204" pitchFamily="34" charset="0"/>
                </a:rPr>
                <a:t> to install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0" baseline="0" dirty="0" smtClean="0">
                  <a:solidFill>
                    <a:prstClr val="black"/>
                  </a:solidFill>
                  <a:latin typeface="Arial" panose="020B0604020202020204" pitchFamily="34" charset="0"/>
                </a:rPr>
                <a:t>Migration</a:t>
              </a:r>
              <a:r>
                <a:rPr lang="en-US" sz="1050" b="0" kern="0" dirty="0" smtClean="0">
                  <a:solidFill>
                    <a:prstClr val="black"/>
                  </a:solidFill>
                  <a:latin typeface="Arial" panose="020B0604020202020204" pitchFamily="34" charset="0"/>
                </a:rPr>
                <a:t> Go-Live Schedule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err="1" smtClean="0">
                  <a:ln>
                    <a:noFill/>
                  </a:ln>
                  <a:solidFill>
                    <a:prstClr val="black"/>
                  </a:solidFill>
                  <a:effectLst/>
                  <a:uLnTx/>
                  <a:uFillTx/>
                  <a:latin typeface="Arial" panose="020B0604020202020204" pitchFamily="34" charset="0"/>
                </a:rPr>
                <a:t>HyperCare</a:t>
              </a:r>
              <a:r>
                <a:rPr kumimoji="0" lang="en-US" sz="1050" b="0" i="0" u="none" strike="noStrike" kern="0" cap="none" spc="0" normalizeH="0" noProof="0" dirty="0" smtClean="0">
                  <a:ln>
                    <a:noFill/>
                  </a:ln>
                  <a:solidFill>
                    <a:prstClr val="black"/>
                  </a:solidFill>
                  <a:effectLst/>
                  <a:uLnTx/>
                  <a:uFillTx/>
                  <a:latin typeface="Arial" panose="020B0604020202020204" pitchFamily="34" charset="0"/>
                </a:rPr>
                <a:t> Plan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0" baseline="0" dirty="0" smtClean="0">
                  <a:solidFill>
                    <a:prstClr val="black"/>
                  </a:solidFill>
                  <a:latin typeface="Arial" panose="020B0604020202020204" pitchFamily="34" charset="0"/>
                </a:rPr>
                <a:t>Post</a:t>
              </a:r>
              <a:r>
                <a:rPr lang="en-US" sz="1050" b="0" kern="0" dirty="0" smtClean="0">
                  <a:solidFill>
                    <a:prstClr val="black"/>
                  </a:solidFill>
                  <a:latin typeface="Arial" panose="020B0604020202020204" pitchFamily="34" charset="0"/>
                </a:rPr>
                <a:t> Go Live support</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cxnSp>
          <p:nvCxnSpPr>
            <p:cNvPr id="274" name="Straight Connector 273">
              <a:extLst>
                <a:ext uri="{FF2B5EF4-FFF2-40B4-BE49-F238E27FC236}">
                  <a16:creationId xmlns:a16="http://schemas.microsoft.com/office/drawing/2014/main" id="{DF5C8EA0-6361-4F7F-9B99-2300E0CE97D5}"/>
                </a:ext>
              </a:extLst>
            </p:cNvPr>
            <p:cNvCxnSpPr/>
            <p:nvPr/>
          </p:nvCxnSpPr>
          <p:spPr>
            <a:xfrm>
              <a:off x="10601536" y="5404144"/>
              <a:ext cx="1234813" cy="0"/>
            </a:xfrm>
            <a:prstGeom prst="line">
              <a:avLst/>
            </a:prstGeom>
            <a:noFill/>
            <a:ln w="19050" cap="flat" cmpd="sng" algn="ctr">
              <a:solidFill>
                <a:srgbClr val="16D6C3"/>
              </a:solidFill>
              <a:prstDash val="solid"/>
              <a:miter lim="800000"/>
            </a:ln>
            <a:effectLst/>
          </p:spPr>
        </p:cxnSp>
        <p:cxnSp>
          <p:nvCxnSpPr>
            <p:cNvPr id="275" name="Straight Connector 274">
              <a:extLst>
                <a:ext uri="{FF2B5EF4-FFF2-40B4-BE49-F238E27FC236}">
                  <a16:creationId xmlns:a16="http://schemas.microsoft.com/office/drawing/2014/main" id="{BBF57780-87D9-409F-873A-71A2C1CEA410}"/>
                </a:ext>
              </a:extLst>
            </p:cNvPr>
            <p:cNvCxnSpPr/>
            <p:nvPr/>
          </p:nvCxnSpPr>
          <p:spPr>
            <a:xfrm>
              <a:off x="10647986" y="4152256"/>
              <a:ext cx="1234813" cy="0"/>
            </a:xfrm>
            <a:prstGeom prst="line">
              <a:avLst/>
            </a:prstGeom>
            <a:noFill/>
            <a:ln w="19050" cap="flat" cmpd="sng" algn="ctr">
              <a:solidFill>
                <a:srgbClr val="16D6C3"/>
              </a:solidFill>
              <a:prstDash val="solid"/>
              <a:miter lim="800000"/>
            </a:ln>
            <a:effectLst/>
          </p:spPr>
        </p:cxnSp>
        <p:cxnSp>
          <p:nvCxnSpPr>
            <p:cNvPr id="276" name="Straight Connector 275">
              <a:extLst>
                <a:ext uri="{FF2B5EF4-FFF2-40B4-BE49-F238E27FC236}">
                  <a16:creationId xmlns:a16="http://schemas.microsoft.com/office/drawing/2014/main" id="{B78BCBC7-999E-4AA2-9C96-99E310781D35}"/>
                </a:ext>
              </a:extLst>
            </p:cNvPr>
            <p:cNvCxnSpPr/>
            <p:nvPr/>
          </p:nvCxnSpPr>
          <p:spPr>
            <a:xfrm>
              <a:off x="10647986" y="3374129"/>
              <a:ext cx="1234813" cy="0"/>
            </a:xfrm>
            <a:prstGeom prst="line">
              <a:avLst/>
            </a:prstGeom>
            <a:noFill/>
            <a:ln w="19050" cap="flat" cmpd="sng" algn="ctr">
              <a:solidFill>
                <a:srgbClr val="16D6C3"/>
              </a:solidFill>
              <a:prstDash val="solid"/>
              <a:miter lim="800000"/>
            </a:ln>
            <a:effectLst/>
          </p:spPr>
        </p:cxnSp>
        <p:sp>
          <p:nvSpPr>
            <p:cNvPr id="277" name="Isosceles Triangle 276">
              <a:extLst>
                <a:ext uri="{FF2B5EF4-FFF2-40B4-BE49-F238E27FC236}">
                  <a16:creationId xmlns:a16="http://schemas.microsoft.com/office/drawing/2014/main" id="{6CF667E4-B447-4458-9867-32D4633A187A}"/>
                </a:ext>
              </a:extLst>
            </p:cNvPr>
            <p:cNvSpPr/>
            <p:nvPr/>
          </p:nvSpPr>
          <p:spPr>
            <a:xfrm flipV="1">
              <a:off x="11138513" y="2171205"/>
              <a:ext cx="253758" cy="162984"/>
            </a:xfrm>
            <a:prstGeom prst="triangle">
              <a:avLst/>
            </a:prstGeom>
            <a:solidFill>
              <a:srgbClr val="16D6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cxnSp>
          <p:nvCxnSpPr>
            <p:cNvPr id="278" name="Straight Connector 277">
              <a:extLst>
                <a:ext uri="{FF2B5EF4-FFF2-40B4-BE49-F238E27FC236}">
                  <a16:creationId xmlns:a16="http://schemas.microsoft.com/office/drawing/2014/main" id="{0E657005-5321-4123-8BF1-BDA5A16858F9}"/>
                </a:ext>
              </a:extLst>
            </p:cNvPr>
            <p:cNvCxnSpPr/>
            <p:nvPr/>
          </p:nvCxnSpPr>
          <p:spPr>
            <a:xfrm>
              <a:off x="10647986" y="2749509"/>
              <a:ext cx="1234813" cy="0"/>
            </a:xfrm>
            <a:prstGeom prst="line">
              <a:avLst/>
            </a:prstGeom>
            <a:solidFill>
              <a:srgbClr val="16D6C3"/>
            </a:solidFill>
            <a:ln w="38100" cap="flat" cmpd="sng" algn="ctr">
              <a:solidFill>
                <a:srgbClr val="16D6C3"/>
              </a:solidFill>
              <a:prstDash val="solid"/>
              <a:miter lim="800000"/>
            </a:ln>
            <a:effectLst/>
          </p:spPr>
        </p:cxnSp>
        <p:sp>
          <p:nvSpPr>
            <p:cNvPr id="279" name="Isosceles Triangle 278">
              <a:extLst>
                <a:ext uri="{FF2B5EF4-FFF2-40B4-BE49-F238E27FC236}">
                  <a16:creationId xmlns:a16="http://schemas.microsoft.com/office/drawing/2014/main" id="{6E5C9850-7810-455D-8E7B-B5CFCECAE960}"/>
                </a:ext>
              </a:extLst>
            </p:cNvPr>
            <p:cNvSpPr/>
            <p:nvPr/>
          </p:nvSpPr>
          <p:spPr>
            <a:xfrm flipV="1">
              <a:off x="11202547" y="2750020"/>
              <a:ext cx="125690" cy="69937"/>
            </a:xfrm>
            <a:prstGeom prst="triangle">
              <a:avLst/>
            </a:prstGeom>
            <a:solidFill>
              <a:srgbClr val="16D6C3"/>
            </a:solidFill>
            <a:ln w="12700" cap="flat" cmpd="sng" algn="ctr">
              <a:solidFill>
                <a:srgbClr val="16D6C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cxnSp>
          <p:nvCxnSpPr>
            <p:cNvPr id="280" name="Straight Connector 279">
              <a:extLst>
                <a:ext uri="{FF2B5EF4-FFF2-40B4-BE49-F238E27FC236}">
                  <a16:creationId xmlns:a16="http://schemas.microsoft.com/office/drawing/2014/main" id="{9EE1E967-6351-4B9D-B166-BD8875696DAC}"/>
                </a:ext>
              </a:extLst>
            </p:cNvPr>
            <p:cNvCxnSpPr/>
            <p:nvPr/>
          </p:nvCxnSpPr>
          <p:spPr>
            <a:xfrm>
              <a:off x="1941193" y="3374128"/>
              <a:ext cx="1234813" cy="0"/>
            </a:xfrm>
            <a:prstGeom prst="line">
              <a:avLst/>
            </a:prstGeom>
            <a:noFill/>
            <a:ln w="19050" cap="flat" cmpd="sng" algn="ctr">
              <a:solidFill>
                <a:srgbClr val="16D6C3"/>
              </a:solidFill>
              <a:prstDash val="solid"/>
              <a:miter lim="800000"/>
            </a:ln>
            <a:effectLst/>
          </p:spPr>
        </p:cxnSp>
        <p:cxnSp>
          <p:nvCxnSpPr>
            <p:cNvPr id="281" name="Straight Connector 280">
              <a:extLst>
                <a:ext uri="{FF2B5EF4-FFF2-40B4-BE49-F238E27FC236}">
                  <a16:creationId xmlns:a16="http://schemas.microsoft.com/office/drawing/2014/main" id="{8A34A9D1-7550-44F8-AC36-DBEE1E1B6DE8}"/>
                </a:ext>
              </a:extLst>
            </p:cNvPr>
            <p:cNvCxnSpPr>
              <a:cxnSpLocks/>
            </p:cNvCxnSpPr>
            <p:nvPr/>
          </p:nvCxnSpPr>
          <p:spPr>
            <a:xfrm flipH="1" flipV="1">
              <a:off x="1768369" y="2749509"/>
              <a:ext cx="3670" cy="3954659"/>
            </a:xfrm>
            <a:prstGeom prst="line">
              <a:avLst/>
            </a:prstGeom>
            <a:noFill/>
            <a:ln w="19050" cap="flat" cmpd="sng" algn="ctr">
              <a:solidFill>
                <a:srgbClr val="16D6C3"/>
              </a:solidFill>
              <a:prstDash val="solid"/>
              <a:miter lim="800000"/>
            </a:ln>
            <a:effectLst/>
          </p:spPr>
        </p:cxnSp>
        <p:cxnSp>
          <p:nvCxnSpPr>
            <p:cNvPr id="282" name="Straight Connector 281">
              <a:extLst>
                <a:ext uri="{FF2B5EF4-FFF2-40B4-BE49-F238E27FC236}">
                  <a16:creationId xmlns:a16="http://schemas.microsoft.com/office/drawing/2014/main" id="{12962D3E-9386-4A60-82E8-B91598C078FE}"/>
                </a:ext>
              </a:extLst>
            </p:cNvPr>
            <p:cNvCxnSpPr>
              <a:cxnSpLocks/>
            </p:cNvCxnSpPr>
            <p:nvPr/>
          </p:nvCxnSpPr>
          <p:spPr>
            <a:xfrm>
              <a:off x="957930" y="4152256"/>
              <a:ext cx="699420" cy="0"/>
            </a:xfrm>
            <a:prstGeom prst="line">
              <a:avLst/>
            </a:prstGeom>
            <a:noFill/>
            <a:ln w="19050" cap="flat" cmpd="sng" algn="ctr">
              <a:solidFill>
                <a:srgbClr val="16D6C3"/>
              </a:solidFill>
              <a:prstDash val="solid"/>
              <a:miter lim="800000"/>
            </a:ln>
            <a:effectLst/>
          </p:spPr>
        </p:cxnSp>
        <p:cxnSp>
          <p:nvCxnSpPr>
            <p:cNvPr id="283" name="Straight Connector 282">
              <a:extLst>
                <a:ext uri="{FF2B5EF4-FFF2-40B4-BE49-F238E27FC236}">
                  <a16:creationId xmlns:a16="http://schemas.microsoft.com/office/drawing/2014/main" id="{428E81B6-97C0-49E1-BF94-6C5348512C8B}"/>
                </a:ext>
              </a:extLst>
            </p:cNvPr>
            <p:cNvCxnSpPr>
              <a:cxnSpLocks/>
            </p:cNvCxnSpPr>
            <p:nvPr/>
          </p:nvCxnSpPr>
          <p:spPr>
            <a:xfrm>
              <a:off x="867836" y="5354775"/>
              <a:ext cx="699420" cy="0"/>
            </a:xfrm>
            <a:prstGeom prst="line">
              <a:avLst/>
            </a:prstGeom>
            <a:noFill/>
            <a:ln w="19050" cap="flat" cmpd="sng" algn="ctr">
              <a:solidFill>
                <a:srgbClr val="16D6C3"/>
              </a:solidFill>
              <a:prstDash val="solid"/>
              <a:miter lim="800000"/>
            </a:ln>
            <a:effectLst/>
          </p:spPr>
        </p:cxnSp>
        <p:cxnSp>
          <p:nvCxnSpPr>
            <p:cNvPr id="284" name="Straight Connector 283">
              <a:extLst>
                <a:ext uri="{FF2B5EF4-FFF2-40B4-BE49-F238E27FC236}">
                  <a16:creationId xmlns:a16="http://schemas.microsoft.com/office/drawing/2014/main" id="{49EF75AE-3BD9-4C0B-AADE-A004A759D25D}"/>
                </a:ext>
              </a:extLst>
            </p:cNvPr>
            <p:cNvCxnSpPr>
              <a:cxnSpLocks/>
            </p:cNvCxnSpPr>
            <p:nvPr/>
          </p:nvCxnSpPr>
          <p:spPr>
            <a:xfrm>
              <a:off x="953375" y="3374128"/>
              <a:ext cx="699420" cy="0"/>
            </a:xfrm>
            <a:prstGeom prst="line">
              <a:avLst/>
            </a:prstGeom>
            <a:noFill/>
            <a:ln w="19050" cap="flat" cmpd="sng" algn="ctr">
              <a:solidFill>
                <a:srgbClr val="16D6C3"/>
              </a:solidFill>
              <a:prstDash val="solid"/>
              <a:miter lim="800000"/>
            </a:ln>
            <a:effectLst/>
          </p:spPr>
        </p:cxnSp>
      </p:grpSp>
      <p:pic>
        <p:nvPicPr>
          <p:cNvPr id="291" name="Picture 290">
            <a:extLst>
              <a:ext uri="{FF2B5EF4-FFF2-40B4-BE49-F238E27FC236}">
                <a16:creationId xmlns:a16="http://schemas.microsoft.com/office/drawing/2014/main" id="{C3A44F0A-DC65-4E3C-A387-9E8A8C9592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2739" y="1068555"/>
            <a:ext cx="733654" cy="506497"/>
          </a:xfrm>
          <a:prstGeom prst="rect">
            <a:avLst/>
          </a:prstGeom>
        </p:spPr>
      </p:pic>
      <p:pic>
        <p:nvPicPr>
          <p:cNvPr id="292" name="Picture 291">
            <a:extLst>
              <a:ext uri="{FF2B5EF4-FFF2-40B4-BE49-F238E27FC236}">
                <a16:creationId xmlns:a16="http://schemas.microsoft.com/office/drawing/2014/main" id="{B82D1015-6E28-4282-86DB-2ACF9620C9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1333" y="967935"/>
            <a:ext cx="603357" cy="748861"/>
          </a:xfrm>
          <a:prstGeom prst="rect">
            <a:avLst/>
          </a:prstGeom>
        </p:spPr>
      </p:pic>
      <p:pic>
        <p:nvPicPr>
          <p:cNvPr id="293" name="Picture 292">
            <a:extLst>
              <a:ext uri="{FF2B5EF4-FFF2-40B4-BE49-F238E27FC236}">
                <a16:creationId xmlns:a16="http://schemas.microsoft.com/office/drawing/2014/main" id="{A5AB95A3-ED30-49C9-8181-2825DBCE39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2421" y="1071588"/>
            <a:ext cx="613465" cy="569991"/>
          </a:xfrm>
          <a:prstGeom prst="rect">
            <a:avLst/>
          </a:prstGeom>
        </p:spPr>
      </p:pic>
      <p:pic>
        <p:nvPicPr>
          <p:cNvPr id="294" name="Picture 293">
            <a:extLst>
              <a:ext uri="{FF2B5EF4-FFF2-40B4-BE49-F238E27FC236}">
                <a16:creationId xmlns:a16="http://schemas.microsoft.com/office/drawing/2014/main" id="{08F25788-2308-4194-8138-D0B793EBCE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87638" y="1015807"/>
            <a:ext cx="614260" cy="624760"/>
          </a:xfrm>
          <a:prstGeom prst="rect">
            <a:avLst/>
          </a:prstGeom>
        </p:spPr>
      </p:pic>
      <p:grpSp>
        <p:nvGrpSpPr>
          <p:cNvPr id="295" name="Group 4">
            <a:extLst/>
          </p:cNvPr>
          <p:cNvGrpSpPr>
            <a:grpSpLocks noChangeAspect="1"/>
          </p:cNvGrpSpPr>
          <p:nvPr/>
        </p:nvGrpSpPr>
        <p:grpSpPr bwMode="auto">
          <a:xfrm>
            <a:off x="4591079" y="1046881"/>
            <a:ext cx="621720" cy="642393"/>
            <a:chOff x="3126" y="827"/>
            <a:chExt cx="760" cy="826"/>
          </a:xfrm>
        </p:grpSpPr>
        <p:sp>
          <p:nvSpPr>
            <p:cNvPr id="296" name="AutoShape 3">
              <a:extLst/>
            </p:cNvPr>
            <p:cNvSpPr>
              <a:spLocks noChangeAspect="1" noChangeArrowheads="1" noTextEdit="1"/>
            </p:cNvSpPr>
            <p:nvPr/>
          </p:nvSpPr>
          <p:spPr bwMode="auto">
            <a:xfrm>
              <a:off x="3126" y="827"/>
              <a:ext cx="760"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297" name="Freeform 5">
              <a:extLst/>
            </p:cNvPr>
            <p:cNvSpPr>
              <a:spLocks noEditPoints="1"/>
            </p:cNvSpPr>
            <p:nvPr/>
          </p:nvSpPr>
          <p:spPr bwMode="auto">
            <a:xfrm>
              <a:off x="3126" y="1431"/>
              <a:ext cx="760" cy="118"/>
            </a:xfrm>
            <a:custGeom>
              <a:avLst/>
              <a:gdLst>
                <a:gd name="T0" fmla="*/ 734 w 760"/>
                <a:gd name="T1" fmla="*/ 118 h 118"/>
                <a:gd name="T2" fmla="*/ 26 w 760"/>
                <a:gd name="T3" fmla="*/ 118 h 118"/>
                <a:gd name="T4" fmla="*/ 26 w 760"/>
                <a:gd name="T5" fmla="*/ 118 h 118"/>
                <a:gd name="T6" fmla="*/ 16 w 760"/>
                <a:gd name="T7" fmla="*/ 114 h 118"/>
                <a:gd name="T8" fmla="*/ 8 w 760"/>
                <a:gd name="T9" fmla="*/ 110 h 118"/>
                <a:gd name="T10" fmla="*/ 2 w 760"/>
                <a:gd name="T11" fmla="*/ 100 h 118"/>
                <a:gd name="T12" fmla="*/ 0 w 760"/>
                <a:gd name="T13" fmla="*/ 90 h 118"/>
                <a:gd name="T14" fmla="*/ 0 w 760"/>
                <a:gd name="T15" fmla="*/ 0 h 118"/>
                <a:gd name="T16" fmla="*/ 760 w 760"/>
                <a:gd name="T17" fmla="*/ 0 h 118"/>
                <a:gd name="T18" fmla="*/ 760 w 760"/>
                <a:gd name="T19" fmla="*/ 90 h 118"/>
                <a:gd name="T20" fmla="*/ 760 w 760"/>
                <a:gd name="T21" fmla="*/ 90 h 118"/>
                <a:gd name="T22" fmla="*/ 758 w 760"/>
                <a:gd name="T23" fmla="*/ 100 h 118"/>
                <a:gd name="T24" fmla="*/ 752 w 760"/>
                <a:gd name="T25" fmla="*/ 110 h 118"/>
                <a:gd name="T26" fmla="*/ 744 w 760"/>
                <a:gd name="T27" fmla="*/ 114 h 118"/>
                <a:gd name="T28" fmla="*/ 734 w 760"/>
                <a:gd name="T29" fmla="*/ 118 h 118"/>
                <a:gd name="T30" fmla="*/ 734 w 760"/>
                <a:gd name="T31" fmla="*/ 118 h 118"/>
                <a:gd name="T32" fmla="*/ 18 w 760"/>
                <a:gd name="T33" fmla="*/ 18 h 118"/>
                <a:gd name="T34" fmla="*/ 18 w 760"/>
                <a:gd name="T35" fmla="*/ 90 h 118"/>
                <a:gd name="T36" fmla="*/ 18 w 760"/>
                <a:gd name="T37" fmla="*/ 90 h 118"/>
                <a:gd name="T38" fmla="*/ 18 w 760"/>
                <a:gd name="T39" fmla="*/ 94 h 118"/>
                <a:gd name="T40" fmla="*/ 20 w 760"/>
                <a:gd name="T41" fmla="*/ 96 h 118"/>
                <a:gd name="T42" fmla="*/ 24 w 760"/>
                <a:gd name="T43" fmla="*/ 98 h 118"/>
                <a:gd name="T44" fmla="*/ 26 w 760"/>
                <a:gd name="T45" fmla="*/ 100 h 118"/>
                <a:gd name="T46" fmla="*/ 734 w 760"/>
                <a:gd name="T47" fmla="*/ 100 h 118"/>
                <a:gd name="T48" fmla="*/ 734 w 760"/>
                <a:gd name="T49" fmla="*/ 100 h 118"/>
                <a:gd name="T50" fmla="*/ 736 w 760"/>
                <a:gd name="T51" fmla="*/ 98 h 118"/>
                <a:gd name="T52" fmla="*/ 740 w 760"/>
                <a:gd name="T53" fmla="*/ 96 h 118"/>
                <a:gd name="T54" fmla="*/ 742 w 760"/>
                <a:gd name="T55" fmla="*/ 94 h 118"/>
                <a:gd name="T56" fmla="*/ 742 w 760"/>
                <a:gd name="T57" fmla="*/ 90 h 118"/>
                <a:gd name="T58" fmla="*/ 742 w 760"/>
                <a:gd name="T59" fmla="*/ 18 h 118"/>
                <a:gd name="T60" fmla="*/ 18 w 760"/>
                <a:gd name="T61"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60" h="118">
                  <a:moveTo>
                    <a:pt x="734" y="118"/>
                  </a:moveTo>
                  <a:lnTo>
                    <a:pt x="26" y="118"/>
                  </a:lnTo>
                  <a:lnTo>
                    <a:pt x="26" y="118"/>
                  </a:lnTo>
                  <a:lnTo>
                    <a:pt x="16" y="114"/>
                  </a:lnTo>
                  <a:lnTo>
                    <a:pt x="8" y="110"/>
                  </a:lnTo>
                  <a:lnTo>
                    <a:pt x="2" y="100"/>
                  </a:lnTo>
                  <a:lnTo>
                    <a:pt x="0" y="90"/>
                  </a:lnTo>
                  <a:lnTo>
                    <a:pt x="0" y="0"/>
                  </a:lnTo>
                  <a:lnTo>
                    <a:pt x="760" y="0"/>
                  </a:lnTo>
                  <a:lnTo>
                    <a:pt x="760" y="90"/>
                  </a:lnTo>
                  <a:lnTo>
                    <a:pt x="760" y="90"/>
                  </a:lnTo>
                  <a:lnTo>
                    <a:pt x="758" y="100"/>
                  </a:lnTo>
                  <a:lnTo>
                    <a:pt x="752" y="110"/>
                  </a:lnTo>
                  <a:lnTo>
                    <a:pt x="744" y="114"/>
                  </a:lnTo>
                  <a:lnTo>
                    <a:pt x="734" y="118"/>
                  </a:lnTo>
                  <a:lnTo>
                    <a:pt x="734" y="118"/>
                  </a:lnTo>
                  <a:close/>
                  <a:moveTo>
                    <a:pt x="18" y="18"/>
                  </a:moveTo>
                  <a:lnTo>
                    <a:pt x="18" y="90"/>
                  </a:lnTo>
                  <a:lnTo>
                    <a:pt x="18" y="90"/>
                  </a:lnTo>
                  <a:lnTo>
                    <a:pt x="18" y="94"/>
                  </a:lnTo>
                  <a:lnTo>
                    <a:pt x="20" y="96"/>
                  </a:lnTo>
                  <a:lnTo>
                    <a:pt x="24" y="98"/>
                  </a:lnTo>
                  <a:lnTo>
                    <a:pt x="26" y="100"/>
                  </a:lnTo>
                  <a:lnTo>
                    <a:pt x="734" y="100"/>
                  </a:lnTo>
                  <a:lnTo>
                    <a:pt x="734" y="100"/>
                  </a:lnTo>
                  <a:lnTo>
                    <a:pt x="736" y="98"/>
                  </a:lnTo>
                  <a:lnTo>
                    <a:pt x="740" y="96"/>
                  </a:lnTo>
                  <a:lnTo>
                    <a:pt x="742" y="94"/>
                  </a:lnTo>
                  <a:lnTo>
                    <a:pt x="742" y="90"/>
                  </a:lnTo>
                  <a:lnTo>
                    <a:pt x="742" y="18"/>
                  </a:lnTo>
                  <a:lnTo>
                    <a:pt x="18"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298" name="Rectangle 6">
              <a:extLst/>
            </p:cNvPr>
            <p:cNvSpPr>
              <a:spLocks noChangeArrowheads="1"/>
            </p:cNvSpPr>
            <p:nvPr/>
          </p:nvSpPr>
          <p:spPr bwMode="auto">
            <a:xfrm>
              <a:off x="3462" y="1477"/>
              <a:ext cx="90"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299" name="Freeform 7">
              <a:extLst/>
            </p:cNvPr>
            <p:cNvSpPr>
              <a:spLocks noEditPoints="1"/>
            </p:cNvSpPr>
            <p:nvPr/>
          </p:nvSpPr>
          <p:spPr bwMode="auto">
            <a:xfrm>
              <a:off x="3394" y="1531"/>
              <a:ext cx="224" cy="122"/>
            </a:xfrm>
            <a:custGeom>
              <a:avLst/>
              <a:gdLst>
                <a:gd name="T0" fmla="*/ 224 w 224"/>
                <a:gd name="T1" fmla="*/ 122 h 122"/>
                <a:gd name="T2" fmla="*/ 0 w 224"/>
                <a:gd name="T3" fmla="*/ 122 h 122"/>
                <a:gd name="T4" fmla="*/ 22 w 224"/>
                <a:gd name="T5" fmla="*/ 0 h 122"/>
                <a:gd name="T6" fmla="*/ 202 w 224"/>
                <a:gd name="T7" fmla="*/ 0 h 122"/>
                <a:gd name="T8" fmla="*/ 224 w 224"/>
                <a:gd name="T9" fmla="*/ 122 h 122"/>
                <a:gd name="T10" fmla="*/ 22 w 224"/>
                <a:gd name="T11" fmla="*/ 104 h 122"/>
                <a:gd name="T12" fmla="*/ 202 w 224"/>
                <a:gd name="T13" fmla="*/ 104 h 122"/>
                <a:gd name="T14" fmla="*/ 186 w 224"/>
                <a:gd name="T15" fmla="*/ 18 h 122"/>
                <a:gd name="T16" fmla="*/ 36 w 224"/>
                <a:gd name="T17" fmla="*/ 18 h 122"/>
                <a:gd name="T18" fmla="*/ 22 w 224"/>
                <a:gd name="T19" fmla="*/ 10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22">
                  <a:moveTo>
                    <a:pt x="224" y="122"/>
                  </a:moveTo>
                  <a:lnTo>
                    <a:pt x="0" y="122"/>
                  </a:lnTo>
                  <a:lnTo>
                    <a:pt x="22" y="0"/>
                  </a:lnTo>
                  <a:lnTo>
                    <a:pt x="202" y="0"/>
                  </a:lnTo>
                  <a:lnTo>
                    <a:pt x="224" y="122"/>
                  </a:lnTo>
                  <a:close/>
                  <a:moveTo>
                    <a:pt x="22" y="104"/>
                  </a:moveTo>
                  <a:lnTo>
                    <a:pt x="202" y="104"/>
                  </a:lnTo>
                  <a:lnTo>
                    <a:pt x="186" y="18"/>
                  </a:lnTo>
                  <a:lnTo>
                    <a:pt x="36" y="18"/>
                  </a:lnTo>
                  <a:lnTo>
                    <a:pt x="22" y="104"/>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0" name="Rectangle 8">
              <a:extLst/>
            </p:cNvPr>
            <p:cNvSpPr>
              <a:spLocks noChangeArrowheads="1"/>
            </p:cNvSpPr>
            <p:nvPr/>
          </p:nvSpPr>
          <p:spPr bwMode="auto">
            <a:xfrm>
              <a:off x="3312" y="1635"/>
              <a:ext cx="388"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1" name="Freeform 9">
              <a:extLst/>
            </p:cNvPr>
            <p:cNvSpPr>
              <a:spLocks/>
            </p:cNvSpPr>
            <p:nvPr/>
          </p:nvSpPr>
          <p:spPr bwMode="auto">
            <a:xfrm>
              <a:off x="3126" y="945"/>
              <a:ext cx="760" cy="504"/>
            </a:xfrm>
            <a:custGeom>
              <a:avLst/>
              <a:gdLst>
                <a:gd name="T0" fmla="*/ 760 w 760"/>
                <a:gd name="T1" fmla="*/ 504 h 504"/>
                <a:gd name="T2" fmla="*/ 0 w 760"/>
                <a:gd name="T3" fmla="*/ 504 h 504"/>
                <a:gd name="T4" fmla="*/ 0 w 760"/>
                <a:gd name="T5" fmla="*/ 44 h 504"/>
                <a:gd name="T6" fmla="*/ 0 w 760"/>
                <a:gd name="T7" fmla="*/ 44 h 504"/>
                <a:gd name="T8" fmla="*/ 0 w 760"/>
                <a:gd name="T9" fmla="*/ 36 h 504"/>
                <a:gd name="T10" fmla="*/ 4 w 760"/>
                <a:gd name="T11" fmla="*/ 28 h 504"/>
                <a:gd name="T12" fmla="*/ 8 w 760"/>
                <a:gd name="T13" fmla="*/ 20 h 504"/>
                <a:gd name="T14" fmla="*/ 12 w 760"/>
                <a:gd name="T15" fmla="*/ 12 h 504"/>
                <a:gd name="T16" fmla="*/ 20 w 760"/>
                <a:gd name="T17" fmla="*/ 8 h 504"/>
                <a:gd name="T18" fmla="*/ 28 w 760"/>
                <a:gd name="T19" fmla="*/ 4 h 504"/>
                <a:gd name="T20" fmla="*/ 36 w 760"/>
                <a:gd name="T21" fmla="*/ 0 h 504"/>
                <a:gd name="T22" fmla="*/ 44 w 760"/>
                <a:gd name="T23" fmla="*/ 0 h 504"/>
                <a:gd name="T24" fmla="*/ 140 w 760"/>
                <a:gd name="T25" fmla="*/ 0 h 504"/>
                <a:gd name="T26" fmla="*/ 140 w 760"/>
                <a:gd name="T27" fmla="*/ 18 h 504"/>
                <a:gd name="T28" fmla="*/ 44 w 760"/>
                <a:gd name="T29" fmla="*/ 18 h 504"/>
                <a:gd name="T30" fmla="*/ 44 w 760"/>
                <a:gd name="T31" fmla="*/ 18 h 504"/>
                <a:gd name="T32" fmla="*/ 34 w 760"/>
                <a:gd name="T33" fmla="*/ 20 h 504"/>
                <a:gd name="T34" fmla="*/ 26 w 760"/>
                <a:gd name="T35" fmla="*/ 26 h 504"/>
                <a:gd name="T36" fmla="*/ 20 w 760"/>
                <a:gd name="T37" fmla="*/ 34 h 504"/>
                <a:gd name="T38" fmla="*/ 18 w 760"/>
                <a:gd name="T39" fmla="*/ 44 h 504"/>
                <a:gd name="T40" fmla="*/ 18 w 760"/>
                <a:gd name="T41" fmla="*/ 486 h 504"/>
                <a:gd name="T42" fmla="*/ 742 w 760"/>
                <a:gd name="T43" fmla="*/ 486 h 504"/>
                <a:gd name="T44" fmla="*/ 742 w 760"/>
                <a:gd name="T45" fmla="*/ 44 h 504"/>
                <a:gd name="T46" fmla="*/ 742 w 760"/>
                <a:gd name="T47" fmla="*/ 44 h 504"/>
                <a:gd name="T48" fmla="*/ 740 w 760"/>
                <a:gd name="T49" fmla="*/ 34 h 504"/>
                <a:gd name="T50" fmla="*/ 734 w 760"/>
                <a:gd name="T51" fmla="*/ 26 h 504"/>
                <a:gd name="T52" fmla="*/ 726 w 760"/>
                <a:gd name="T53" fmla="*/ 20 h 504"/>
                <a:gd name="T54" fmla="*/ 716 w 760"/>
                <a:gd name="T55" fmla="*/ 18 h 504"/>
                <a:gd name="T56" fmla="*/ 568 w 760"/>
                <a:gd name="T57" fmla="*/ 18 h 504"/>
                <a:gd name="T58" fmla="*/ 568 w 760"/>
                <a:gd name="T59" fmla="*/ 0 h 504"/>
                <a:gd name="T60" fmla="*/ 716 w 760"/>
                <a:gd name="T61" fmla="*/ 0 h 504"/>
                <a:gd name="T62" fmla="*/ 716 w 760"/>
                <a:gd name="T63" fmla="*/ 0 h 504"/>
                <a:gd name="T64" fmla="*/ 724 w 760"/>
                <a:gd name="T65" fmla="*/ 0 h 504"/>
                <a:gd name="T66" fmla="*/ 732 w 760"/>
                <a:gd name="T67" fmla="*/ 4 h 504"/>
                <a:gd name="T68" fmla="*/ 740 w 760"/>
                <a:gd name="T69" fmla="*/ 8 h 504"/>
                <a:gd name="T70" fmla="*/ 748 w 760"/>
                <a:gd name="T71" fmla="*/ 12 h 504"/>
                <a:gd name="T72" fmla="*/ 752 w 760"/>
                <a:gd name="T73" fmla="*/ 20 h 504"/>
                <a:gd name="T74" fmla="*/ 756 w 760"/>
                <a:gd name="T75" fmla="*/ 28 h 504"/>
                <a:gd name="T76" fmla="*/ 760 w 760"/>
                <a:gd name="T77" fmla="*/ 36 h 504"/>
                <a:gd name="T78" fmla="*/ 760 w 760"/>
                <a:gd name="T79" fmla="*/ 44 h 504"/>
                <a:gd name="T80" fmla="*/ 760 w 760"/>
                <a:gd name="T81"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0" h="504">
                  <a:moveTo>
                    <a:pt x="760" y="504"/>
                  </a:moveTo>
                  <a:lnTo>
                    <a:pt x="0" y="504"/>
                  </a:lnTo>
                  <a:lnTo>
                    <a:pt x="0" y="44"/>
                  </a:lnTo>
                  <a:lnTo>
                    <a:pt x="0" y="44"/>
                  </a:lnTo>
                  <a:lnTo>
                    <a:pt x="0" y="36"/>
                  </a:lnTo>
                  <a:lnTo>
                    <a:pt x="4" y="28"/>
                  </a:lnTo>
                  <a:lnTo>
                    <a:pt x="8" y="20"/>
                  </a:lnTo>
                  <a:lnTo>
                    <a:pt x="12" y="12"/>
                  </a:lnTo>
                  <a:lnTo>
                    <a:pt x="20" y="8"/>
                  </a:lnTo>
                  <a:lnTo>
                    <a:pt x="28" y="4"/>
                  </a:lnTo>
                  <a:lnTo>
                    <a:pt x="36" y="0"/>
                  </a:lnTo>
                  <a:lnTo>
                    <a:pt x="44" y="0"/>
                  </a:lnTo>
                  <a:lnTo>
                    <a:pt x="140" y="0"/>
                  </a:lnTo>
                  <a:lnTo>
                    <a:pt x="140" y="18"/>
                  </a:lnTo>
                  <a:lnTo>
                    <a:pt x="44" y="18"/>
                  </a:lnTo>
                  <a:lnTo>
                    <a:pt x="44" y="18"/>
                  </a:lnTo>
                  <a:lnTo>
                    <a:pt x="34" y="20"/>
                  </a:lnTo>
                  <a:lnTo>
                    <a:pt x="26" y="26"/>
                  </a:lnTo>
                  <a:lnTo>
                    <a:pt x="20" y="34"/>
                  </a:lnTo>
                  <a:lnTo>
                    <a:pt x="18" y="44"/>
                  </a:lnTo>
                  <a:lnTo>
                    <a:pt x="18" y="486"/>
                  </a:lnTo>
                  <a:lnTo>
                    <a:pt x="742" y="486"/>
                  </a:lnTo>
                  <a:lnTo>
                    <a:pt x="742" y="44"/>
                  </a:lnTo>
                  <a:lnTo>
                    <a:pt x="742" y="44"/>
                  </a:lnTo>
                  <a:lnTo>
                    <a:pt x="740" y="34"/>
                  </a:lnTo>
                  <a:lnTo>
                    <a:pt x="734" y="26"/>
                  </a:lnTo>
                  <a:lnTo>
                    <a:pt x="726" y="20"/>
                  </a:lnTo>
                  <a:lnTo>
                    <a:pt x="716" y="18"/>
                  </a:lnTo>
                  <a:lnTo>
                    <a:pt x="568" y="18"/>
                  </a:lnTo>
                  <a:lnTo>
                    <a:pt x="568" y="0"/>
                  </a:lnTo>
                  <a:lnTo>
                    <a:pt x="716" y="0"/>
                  </a:lnTo>
                  <a:lnTo>
                    <a:pt x="716" y="0"/>
                  </a:lnTo>
                  <a:lnTo>
                    <a:pt x="724" y="0"/>
                  </a:lnTo>
                  <a:lnTo>
                    <a:pt x="732" y="4"/>
                  </a:lnTo>
                  <a:lnTo>
                    <a:pt x="740" y="8"/>
                  </a:lnTo>
                  <a:lnTo>
                    <a:pt x="748" y="12"/>
                  </a:lnTo>
                  <a:lnTo>
                    <a:pt x="752" y="20"/>
                  </a:lnTo>
                  <a:lnTo>
                    <a:pt x="756" y="28"/>
                  </a:lnTo>
                  <a:lnTo>
                    <a:pt x="760" y="36"/>
                  </a:lnTo>
                  <a:lnTo>
                    <a:pt x="760" y="44"/>
                  </a:lnTo>
                  <a:lnTo>
                    <a:pt x="760" y="504"/>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2" name="Line 10">
              <a:extLst/>
            </p:cNvPr>
            <p:cNvSpPr>
              <a:spLocks noChangeShapeType="1"/>
            </p:cNvSpPr>
            <p:nvPr/>
          </p:nvSpPr>
          <p:spPr bwMode="auto">
            <a:xfrm>
              <a:off x="3398" y="11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3" name="Line 11">
              <a:extLst/>
            </p:cNvPr>
            <p:cNvSpPr>
              <a:spLocks noChangeShapeType="1"/>
            </p:cNvSpPr>
            <p:nvPr/>
          </p:nvSpPr>
          <p:spPr bwMode="auto">
            <a:xfrm>
              <a:off x="3398" y="1189"/>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4" name="Freeform 12">
              <a:extLst/>
            </p:cNvPr>
            <p:cNvSpPr>
              <a:spLocks noEditPoints="1"/>
            </p:cNvSpPr>
            <p:nvPr/>
          </p:nvSpPr>
          <p:spPr bwMode="auto">
            <a:xfrm>
              <a:off x="3240" y="1097"/>
              <a:ext cx="170" cy="280"/>
            </a:xfrm>
            <a:custGeom>
              <a:avLst/>
              <a:gdLst>
                <a:gd name="T0" fmla="*/ 138 w 170"/>
                <a:gd name="T1" fmla="*/ 280 h 280"/>
                <a:gd name="T2" fmla="*/ 32 w 170"/>
                <a:gd name="T3" fmla="*/ 280 h 280"/>
                <a:gd name="T4" fmla="*/ 32 w 170"/>
                <a:gd name="T5" fmla="*/ 280 h 280"/>
                <a:gd name="T6" fmla="*/ 30 w 170"/>
                <a:gd name="T7" fmla="*/ 280 h 280"/>
                <a:gd name="T8" fmla="*/ 26 w 170"/>
                <a:gd name="T9" fmla="*/ 278 h 280"/>
                <a:gd name="T10" fmla="*/ 24 w 170"/>
                <a:gd name="T11" fmla="*/ 274 h 280"/>
                <a:gd name="T12" fmla="*/ 24 w 170"/>
                <a:gd name="T13" fmla="*/ 272 h 280"/>
                <a:gd name="T14" fmla="*/ 24 w 170"/>
                <a:gd name="T15" fmla="*/ 116 h 280"/>
                <a:gd name="T16" fmla="*/ 8 w 170"/>
                <a:gd name="T17" fmla="*/ 116 h 280"/>
                <a:gd name="T18" fmla="*/ 8 w 170"/>
                <a:gd name="T19" fmla="*/ 116 h 280"/>
                <a:gd name="T20" fmla="*/ 4 w 170"/>
                <a:gd name="T21" fmla="*/ 116 h 280"/>
                <a:gd name="T22" fmla="*/ 0 w 170"/>
                <a:gd name="T23" fmla="*/ 112 h 280"/>
                <a:gd name="T24" fmla="*/ 0 w 170"/>
                <a:gd name="T25" fmla="*/ 112 h 280"/>
                <a:gd name="T26" fmla="*/ 0 w 170"/>
                <a:gd name="T27" fmla="*/ 106 h 280"/>
                <a:gd name="T28" fmla="*/ 2 w 170"/>
                <a:gd name="T29" fmla="*/ 102 h 280"/>
                <a:gd name="T30" fmla="*/ 78 w 170"/>
                <a:gd name="T31" fmla="*/ 4 h 280"/>
                <a:gd name="T32" fmla="*/ 78 w 170"/>
                <a:gd name="T33" fmla="*/ 4 h 280"/>
                <a:gd name="T34" fmla="*/ 82 w 170"/>
                <a:gd name="T35" fmla="*/ 2 h 280"/>
                <a:gd name="T36" fmla="*/ 86 w 170"/>
                <a:gd name="T37" fmla="*/ 0 h 280"/>
                <a:gd name="T38" fmla="*/ 86 w 170"/>
                <a:gd name="T39" fmla="*/ 0 h 280"/>
                <a:gd name="T40" fmla="*/ 86 w 170"/>
                <a:gd name="T41" fmla="*/ 0 h 280"/>
                <a:gd name="T42" fmla="*/ 90 w 170"/>
                <a:gd name="T43" fmla="*/ 2 h 280"/>
                <a:gd name="T44" fmla="*/ 92 w 170"/>
                <a:gd name="T45" fmla="*/ 4 h 280"/>
                <a:gd name="T46" fmla="*/ 168 w 170"/>
                <a:gd name="T47" fmla="*/ 102 h 280"/>
                <a:gd name="T48" fmla="*/ 168 w 170"/>
                <a:gd name="T49" fmla="*/ 102 h 280"/>
                <a:gd name="T50" fmla="*/ 170 w 170"/>
                <a:gd name="T51" fmla="*/ 106 h 280"/>
                <a:gd name="T52" fmla="*/ 170 w 170"/>
                <a:gd name="T53" fmla="*/ 112 h 280"/>
                <a:gd name="T54" fmla="*/ 170 w 170"/>
                <a:gd name="T55" fmla="*/ 112 h 280"/>
                <a:gd name="T56" fmla="*/ 166 w 170"/>
                <a:gd name="T57" fmla="*/ 116 h 280"/>
                <a:gd name="T58" fmla="*/ 162 w 170"/>
                <a:gd name="T59" fmla="*/ 116 h 280"/>
                <a:gd name="T60" fmla="*/ 148 w 170"/>
                <a:gd name="T61" fmla="*/ 116 h 280"/>
                <a:gd name="T62" fmla="*/ 148 w 170"/>
                <a:gd name="T63" fmla="*/ 272 h 280"/>
                <a:gd name="T64" fmla="*/ 148 w 170"/>
                <a:gd name="T65" fmla="*/ 272 h 280"/>
                <a:gd name="T66" fmla="*/ 146 w 170"/>
                <a:gd name="T67" fmla="*/ 274 h 280"/>
                <a:gd name="T68" fmla="*/ 144 w 170"/>
                <a:gd name="T69" fmla="*/ 278 h 280"/>
                <a:gd name="T70" fmla="*/ 142 w 170"/>
                <a:gd name="T71" fmla="*/ 280 h 280"/>
                <a:gd name="T72" fmla="*/ 138 w 170"/>
                <a:gd name="T73" fmla="*/ 280 h 280"/>
                <a:gd name="T74" fmla="*/ 138 w 170"/>
                <a:gd name="T75" fmla="*/ 280 h 280"/>
                <a:gd name="T76" fmla="*/ 42 w 170"/>
                <a:gd name="T77" fmla="*/ 262 h 280"/>
                <a:gd name="T78" fmla="*/ 130 w 170"/>
                <a:gd name="T79" fmla="*/ 262 h 280"/>
                <a:gd name="T80" fmla="*/ 130 w 170"/>
                <a:gd name="T81" fmla="*/ 108 h 280"/>
                <a:gd name="T82" fmla="*/ 130 w 170"/>
                <a:gd name="T83" fmla="*/ 108 h 280"/>
                <a:gd name="T84" fmla="*/ 130 w 170"/>
                <a:gd name="T85" fmla="*/ 104 h 280"/>
                <a:gd name="T86" fmla="*/ 132 w 170"/>
                <a:gd name="T87" fmla="*/ 102 h 280"/>
                <a:gd name="T88" fmla="*/ 134 w 170"/>
                <a:gd name="T89" fmla="*/ 100 h 280"/>
                <a:gd name="T90" fmla="*/ 138 w 170"/>
                <a:gd name="T91" fmla="*/ 98 h 280"/>
                <a:gd name="T92" fmla="*/ 144 w 170"/>
                <a:gd name="T93" fmla="*/ 98 h 280"/>
                <a:gd name="T94" fmla="*/ 86 w 170"/>
                <a:gd name="T95" fmla="*/ 24 h 280"/>
                <a:gd name="T96" fmla="*/ 28 w 170"/>
                <a:gd name="T97" fmla="*/ 98 h 280"/>
                <a:gd name="T98" fmla="*/ 32 w 170"/>
                <a:gd name="T99" fmla="*/ 98 h 280"/>
                <a:gd name="T100" fmla="*/ 32 w 170"/>
                <a:gd name="T101" fmla="*/ 98 h 280"/>
                <a:gd name="T102" fmla="*/ 36 w 170"/>
                <a:gd name="T103" fmla="*/ 100 h 280"/>
                <a:gd name="T104" fmla="*/ 38 w 170"/>
                <a:gd name="T105" fmla="*/ 102 h 280"/>
                <a:gd name="T106" fmla="*/ 40 w 170"/>
                <a:gd name="T107" fmla="*/ 104 h 280"/>
                <a:gd name="T108" fmla="*/ 42 w 170"/>
                <a:gd name="T109" fmla="*/ 108 h 280"/>
                <a:gd name="T110" fmla="*/ 42 w 170"/>
                <a:gd name="T111" fmla="*/ 26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0" h="280">
                  <a:moveTo>
                    <a:pt x="138" y="280"/>
                  </a:moveTo>
                  <a:lnTo>
                    <a:pt x="32" y="280"/>
                  </a:lnTo>
                  <a:lnTo>
                    <a:pt x="32" y="280"/>
                  </a:lnTo>
                  <a:lnTo>
                    <a:pt x="30" y="280"/>
                  </a:lnTo>
                  <a:lnTo>
                    <a:pt x="26" y="278"/>
                  </a:lnTo>
                  <a:lnTo>
                    <a:pt x="24" y="274"/>
                  </a:lnTo>
                  <a:lnTo>
                    <a:pt x="24" y="272"/>
                  </a:lnTo>
                  <a:lnTo>
                    <a:pt x="24" y="116"/>
                  </a:lnTo>
                  <a:lnTo>
                    <a:pt x="8" y="116"/>
                  </a:lnTo>
                  <a:lnTo>
                    <a:pt x="8" y="116"/>
                  </a:lnTo>
                  <a:lnTo>
                    <a:pt x="4" y="116"/>
                  </a:lnTo>
                  <a:lnTo>
                    <a:pt x="0" y="112"/>
                  </a:lnTo>
                  <a:lnTo>
                    <a:pt x="0" y="112"/>
                  </a:lnTo>
                  <a:lnTo>
                    <a:pt x="0" y="106"/>
                  </a:lnTo>
                  <a:lnTo>
                    <a:pt x="2" y="102"/>
                  </a:lnTo>
                  <a:lnTo>
                    <a:pt x="78" y="4"/>
                  </a:lnTo>
                  <a:lnTo>
                    <a:pt x="78" y="4"/>
                  </a:lnTo>
                  <a:lnTo>
                    <a:pt x="82" y="2"/>
                  </a:lnTo>
                  <a:lnTo>
                    <a:pt x="86" y="0"/>
                  </a:lnTo>
                  <a:lnTo>
                    <a:pt x="86" y="0"/>
                  </a:lnTo>
                  <a:lnTo>
                    <a:pt x="86" y="0"/>
                  </a:lnTo>
                  <a:lnTo>
                    <a:pt x="90" y="2"/>
                  </a:lnTo>
                  <a:lnTo>
                    <a:pt x="92" y="4"/>
                  </a:lnTo>
                  <a:lnTo>
                    <a:pt x="168" y="102"/>
                  </a:lnTo>
                  <a:lnTo>
                    <a:pt x="168" y="102"/>
                  </a:lnTo>
                  <a:lnTo>
                    <a:pt x="170" y="106"/>
                  </a:lnTo>
                  <a:lnTo>
                    <a:pt x="170" y="112"/>
                  </a:lnTo>
                  <a:lnTo>
                    <a:pt x="170" y="112"/>
                  </a:lnTo>
                  <a:lnTo>
                    <a:pt x="166" y="116"/>
                  </a:lnTo>
                  <a:lnTo>
                    <a:pt x="162" y="116"/>
                  </a:lnTo>
                  <a:lnTo>
                    <a:pt x="148" y="116"/>
                  </a:lnTo>
                  <a:lnTo>
                    <a:pt x="148" y="272"/>
                  </a:lnTo>
                  <a:lnTo>
                    <a:pt x="148" y="272"/>
                  </a:lnTo>
                  <a:lnTo>
                    <a:pt x="146" y="274"/>
                  </a:lnTo>
                  <a:lnTo>
                    <a:pt x="144" y="278"/>
                  </a:lnTo>
                  <a:lnTo>
                    <a:pt x="142" y="280"/>
                  </a:lnTo>
                  <a:lnTo>
                    <a:pt x="138" y="280"/>
                  </a:lnTo>
                  <a:lnTo>
                    <a:pt x="138" y="280"/>
                  </a:lnTo>
                  <a:close/>
                  <a:moveTo>
                    <a:pt x="42" y="262"/>
                  </a:moveTo>
                  <a:lnTo>
                    <a:pt x="130" y="262"/>
                  </a:lnTo>
                  <a:lnTo>
                    <a:pt x="130" y="108"/>
                  </a:lnTo>
                  <a:lnTo>
                    <a:pt x="130" y="108"/>
                  </a:lnTo>
                  <a:lnTo>
                    <a:pt x="130" y="104"/>
                  </a:lnTo>
                  <a:lnTo>
                    <a:pt x="132" y="102"/>
                  </a:lnTo>
                  <a:lnTo>
                    <a:pt x="134" y="100"/>
                  </a:lnTo>
                  <a:lnTo>
                    <a:pt x="138" y="98"/>
                  </a:lnTo>
                  <a:lnTo>
                    <a:pt x="144" y="98"/>
                  </a:lnTo>
                  <a:lnTo>
                    <a:pt x="86" y="24"/>
                  </a:lnTo>
                  <a:lnTo>
                    <a:pt x="28" y="98"/>
                  </a:lnTo>
                  <a:lnTo>
                    <a:pt x="32" y="98"/>
                  </a:lnTo>
                  <a:lnTo>
                    <a:pt x="32" y="98"/>
                  </a:lnTo>
                  <a:lnTo>
                    <a:pt x="36" y="100"/>
                  </a:lnTo>
                  <a:lnTo>
                    <a:pt x="38" y="102"/>
                  </a:lnTo>
                  <a:lnTo>
                    <a:pt x="40" y="104"/>
                  </a:lnTo>
                  <a:lnTo>
                    <a:pt x="42" y="108"/>
                  </a:lnTo>
                  <a:lnTo>
                    <a:pt x="42" y="262"/>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5" name="Freeform 13">
              <a:extLst/>
            </p:cNvPr>
            <p:cNvSpPr>
              <a:spLocks/>
            </p:cNvSpPr>
            <p:nvPr/>
          </p:nvSpPr>
          <p:spPr bwMode="auto">
            <a:xfrm>
              <a:off x="3580" y="1157"/>
              <a:ext cx="76" cy="134"/>
            </a:xfrm>
            <a:custGeom>
              <a:avLst/>
              <a:gdLst>
                <a:gd name="T0" fmla="*/ 24 w 76"/>
                <a:gd name="T1" fmla="*/ 134 h 134"/>
                <a:gd name="T2" fmla="*/ 14 w 76"/>
                <a:gd name="T3" fmla="*/ 132 h 134"/>
                <a:gd name="T4" fmla="*/ 2 w 76"/>
                <a:gd name="T5" fmla="*/ 120 h 134"/>
                <a:gd name="T6" fmla="*/ 0 w 76"/>
                <a:gd name="T7" fmla="*/ 96 h 134"/>
                <a:gd name="T8" fmla="*/ 18 w 76"/>
                <a:gd name="T9" fmla="*/ 110 h 134"/>
                <a:gd name="T10" fmla="*/ 20 w 76"/>
                <a:gd name="T11" fmla="*/ 114 h 134"/>
                <a:gd name="T12" fmla="*/ 52 w 76"/>
                <a:gd name="T13" fmla="*/ 116 h 134"/>
                <a:gd name="T14" fmla="*/ 56 w 76"/>
                <a:gd name="T15" fmla="*/ 114 h 134"/>
                <a:gd name="T16" fmla="*/ 58 w 76"/>
                <a:gd name="T17" fmla="*/ 82 h 134"/>
                <a:gd name="T18" fmla="*/ 56 w 76"/>
                <a:gd name="T19" fmla="*/ 78 h 134"/>
                <a:gd name="T20" fmla="*/ 24 w 76"/>
                <a:gd name="T21" fmla="*/ 76 h 134"/>
                <a:gd name="T22" fmla="*/ 14 w 76"/>
                <a:gd name="T23" fmla="*/ 74 h 134"/>
                <a:gd name="T24" fmla="*/ 2 w 76"/>
                <a:gd name="T25" fmla="*/ 62 h 134"/>
                <a:gd name="T26" fmla="*/ 0 w 76"/>
                <a:gd name="T27" fmla="*/ 24 h 134"/>
                <a:gd name="T28" fmla="*/ 2 w 76"/>
                <a:gd name="T29" fmla="*/ 14 h 134"/>
                <a:gd name="T30" fmla="*/ 14 w 76"/>
                <a:gd name="T31" fmla="*/ 2 h 134"/>
                <a:gd name="T32" fmla="*/ 52 w 76"/>
                <a:gd name="T33" fmla="*/ 0 h 134"/>
                <a:gd name="T34" fmla="*/ 62 w 76"/>
                <a:gd name="T35" fmla="*/ 2 h 134"/>
                <a:gd name="T36" fmla="*/ 74 w 76"/>
                <a:gd name="T37" fmla="*/ 14 h 134"/>
                <a:gd name="T38" fmla="*/ 76 w 76"/>
                <a:gd name="T39" fmla="*/ 38 h 134"/>
                <a:gd name="T40" fmla="*/ 58 w 76"/>
                <a:gd name="T41" fmla="*/ 24 h 134"/>
                <a:gd name="T42" fmla="*/ 56 w 76"/>
                <a:gd name="T43" fmla="*/ 20 h 134"/>
                <a:gd name="T44" fmla="*/ 24 w 76"/>
                <a:gd name="T45" fmla="*/ 18 h 134"/>
                <a:gd name="T46" fmla="*/ 20 w 76"/>
                <a:gd name="T47" fmla="*/ 20 h 134"/>
                <a:gd name="T48" fmla="*/ 18 w 76"/>
                <a:gd name="T49" fmla="*/ 54 h 134"/>
                <a:gd name="T50" fmla="*/ 20 w 76"/>
                <a:gd name="T51" fmla="*/ 56 h 134"/>
                <a:gd name="T52" fmla="*/ 52 w 76"/>
                <a:gd name="T53" fmla="*/ 58 h 134"/>
                <a:gd name="T54" fmla="*/ 62 w 76"/>
                <a:gd name="T55" fmla="*/ 60 h 134"/>
                <a:gd name="T56" fmla="*/ 74 w 76"/>
                <a:gd name="T57" fmla="*/ 72 h 134"/>
                <a:gd name="T58" fmla="*/ 76 w 76"/>
                <a:gd name="T59" fmla="*/ 110 h 134"/>
                <a:gd name="T60" fmla="*/ 74 w 76"/>
                <a:gd name="T61" fmla="*/ 120 h 134"/>
                <a:gd name="T62" fmla="*/ 62 w 76"/>
                <a:gd name="T63" fmla="*/ 132 h 134"/>
                <a:gd name="T64" fmla="*/ 52 w 76"/>
                <a:gd name="T65"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134">
                  <a:moveTo>
                    <a:pt x="52" y="134"/>
                  </a:moveTo>
                  <a:lnTo>
                    <a:pt x="24" y="134"/>
                  </a:lnTo>
                  <a:lnTo>
                    <a:pt x="24" y="134"/>
                  </a:lnTo>
                  <a:lnTo>
                    <a:pt x="14" y="132"/>
                  </a:lnTo>
                  <a:lnTo>
                    <a:pt x="6" y="128"/>
                  </a:lnTo>
                  <a:lnTo>
                    <a:pt x="2" y="120"/>
                  </a:lnTo>
                  <a:lnTo>
                    <a:pt x="0" y="110"/>
                  </a:lnTo>
                  <a:lnTo>
                    <a:pt x="0" y="96"/>
                  </a:lnTo>
                  <a:lnTo>
                    <a:pt x="18" y="96"/>
                  </a:lnTo>
                  <a:lnTo>
                    <a:pt x="18" y="110"/>
                  </a:lnTo>
                  <a:lnTo>
                    <a:pt x="18" y="110"/>
                  </a:lnTo>
                  <a:lnTo>
                    <a:pt x="20" y="114"/>
                  </a:lnTo>
                  <a:lnTo>
                    <a:pt x="24" y="116"/>
                  </a:lnTo>
                  <a:lnTo>
                    <a:pt x="52" y="116"/>
                  </a:lnTo>
                  <a:lnTo>
                    <a:pt x="52" y="116"/>
                  </a:lnTo>
                  <a:lnTo>
                    <a:pt x="56" y="114"/>
                  </a:lnTo>
                  <a:lnTo>
                    <a:pt x="58" y="110"/>
                  </a:lnTo>
                  <a:lnTo>
                    <a:pt x="58" y="82"/>
                  </a:lnTo>
                  <a:lnTo>
                    <a:pt x="58" y="82"/>
                  </a:lnTo>
                  <a:lnTo>
                    <a:pt x="56" y="78"/>
                  </a:lnTo>
                  <a:lnTo>
                    <a:pt x="52" y="76"/>
                  </a:lnTo>
                  <a:lnTo>
                    <a:pt x="24" y="76"/>
                  </a:lnTo>
                  <a:lnTo>
                    <a:pt x="24" y="76"/>
                  </a:lnTo>
                  <a:lnTo>
                    <a:pt x="14" y="74"/>
                  </a:lnTo>
                  <a:lnTo>
                    <a:pt x="6" y="70"/>
                  </a:lnTo>
                  <a:lnTo>
                    <a:pt x="2" y="62"/>
                  </a:lnTo>
                  <a:lnTo>
                    <a:pt x="0" y="54"/>
                  </a:lnTo>
                  <a:lnTo>
                    <a:pt x="0" y="24"/>
                  </a:lnTo>
                  <a:lnTo>
                    <a:pt x="0" y="24"/>
                  </a:lnTo>
                  <a:lnTo>
                    <a:pt x="2" y="14"/>
                  </a:lnTo>
                  <a:lnTo>
                    <a:pt x="6" y="8"/>
                  </a:lnTo>
                  <a:lnTo>
                    <a:pt x="14" y="2"/>
                  </a:lnTo>
                  <a:lnTo>
                    <a:pt x="24" y="0"/>
                  </a:lnTo>
                  <a:lnTo>
                    <a:pt x="52" y="0"/>
                  </a:lnTo>
                  <a:lnTo>
                    <a:pt x="52" y="0"/>
                  </a:lnTo>
                  <a:lnTo>
                    <a:pt x="62" y="2"/>
                  </a:lnTo>
                  <a:lnTo>
                    <a:pt x="70" y="8"/>
                  </a:lnTo>
                  <a:lnTo>
                    <a:pt x="74" y="14"/>
                  </a:lnTo>
                  <a:lnTo>
                    <a:pt x="76" y="24"/>
                  </a:lnTo>
                  <a:lnTo>
                    <a:pt x="76" y="38"/>
                  </a:lnTo>
                  <a:lnTo>
                    <a:pt x="58" y="38"/>
                  </a:lnTo>
                  <a:lnTo>
                    <a:pt x="58" y="24"/>
                  </a:lnTo>
                  <a:lnTo>
                    <a:pt x="58" y="24"/>
                  </a:lnTo>
                  <a:lnTo>
                    <a:pt x="56" y="20"/>
                  </a:lnTo>
                  <a:lnTo>
                    <a:pt x="52" y="18"/>
                  </a:lnTo>
                  <a:lnTo>
                    <a:pt x="24" y="18"/>
                  </a:lnTo>
                  <a:lnTo>
                    <a:pt x="24" y="18"/>
                  </a:lnTo>
                  <a:lnTo>
                    <a:pt x="20" y="20"/>
                  </a:lnTo>
                  <a:lnTo>
                    <a:pt x="18" y="24"/>
                  </a:lnTo>
                  <a:lnTo>
                    <a:pt x="18" y="54"/>
                  </a:lnTo>
                  <a:lnTo>
                    <a:pt x="18" y="54"/>
                  </a:lnTo>
                  <a:lnTo>
                    <a:pt x="20" y="56"/>
                  </a:lnTo>
                  <a:lnTo>
                    <a:pt x="24" y="58"/>
                  </a:lnTo>
                  <a:lnTo>
                    <a:pt x="52" y="58"/>
                  </a:lnTo>
                  <a:lnTo>
                    <a:pt x="52" y="58"/>
                  </a:lnTo>
                  <a:lnTo>
                    <a:pt x="62" y="60"/>
                  </a:lnTo>
                  <a:lnTo>
                    <a:pt x="70" y="66"/>
                  </a:lnTo>
                  <a:lnTo>
                    <a:pt x="74" y="72"/>
                  </a:lnTo>
                  <a:lnTo>
                    <a:pt x="76" y="82"/>
                  </a:lnTo>
                  <a:lnTo>
                    <a:pt x="76" y="110"/>
                  </a:lnTo>
                  <a:lnTo>
                    <a:pt x="76" y="110"/>
                  </a:lnTo>
                  <a:lnTo>
                    <a:pt x="74" y="120"/>
                  </a:lnTo>
                  <a:lnTo>
                    <a:pt x="70" y="128"/>
                  </a:lnTo>
                  <a:lnTo>
                    <a:pt x="62" y="132"/>
                  </a:lnTo>
                  <a:lnTo>
                    <a:pt x="52" y="134"/>
                  </a:lnTo>
                  <a:lnTo>
                    <a:pt x="52" y="134"/>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6" name="Rectangle 14">
              <a:extLst/>
            </p:cNvPr>
            <p:cNvSpPr>
              <a:spLocks noChangeArrowheads="1"/>
            </p:cNvSpPr>
            <p:nvPr/>
          </p:nvSpPr>
          <p:spPr bwMode="auto">
            <a:xfrm>
              <a:off x="3608" y="1151"/>
              <a:ext cx="18" cy="16"/>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7" name="Rectangle 15">
              <a:extLst/>
            </p:cNvPr>
            <p:cNvSpPr>
              <a:spLocks noChangeArrowheads="1"/>
            </p:cNvSpPr>
            <p:nvPr/>
          </p:nvSpPr>
          <p:spPr bwMode="auto">
            <a:xfrm>
              <a:off x="3608" y="1281"/>
              <a:ext cx="18" cy="16"/>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prstClr val="black"/>
                </a:solidFill>
                <a:latin typeface="Arial" panose="020B0604020202020204" pitchFamily="34" charset="0"/>
                <a:cs typeface="Arial" panose="020B0604020202020204" pitchFamily="34" charset="0"/>
              </a:endParaRPr>
            </a:p>
          </p:txBody>
        </p:sp>
        <p:sp>
          <p:nvSpPr>
            <p:cNvPr id="308" name="Rectangle 16">
              <a:extLst/>
            </p:cNvPr>
            <p:cNvSpPr>
              <a:spLocks noChangeArrowheads="1"/>
            </p:cNvSpPr>
            <p:nvPr/>
          </p:nvSpPr>
          <p:spPr bwMode="auto">
            <a:xfrm>
              <a:off x="3540" y="1219"/>
              <a:ext cx="22"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9" name="Rectangle 17">
              <a:extLst/>
            </p:cNvPr>
            <p:cNvSpPr>
              <a:spLocks noChangeArrowheads="1"/>
            </p:cNvSpPr>
            <p:nvPr/>
          </p:nvSpPr>
          <p:spPr bwMode="auto">
            <a:xfrm>
              <a:off x="3670" y="1219"/>
              <a:ext cx="22"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10" name="Freeform 18">
              <a:extLst/>
            </p:cNvPr>
            <p:cNvSpPr>
              <a:spLocks noEditPoints="1"/>
            </p:cNvSpPr>
            <p:nvPr/>
          </p:nvSpPr>
          <p:spPr bwMode="auto">
            <a:xfrm>
              <a:off x="3558" y="967"/>
              <a:ext cx="124" cy="116"/>
            </a:xfrm>
            <a:custGeom>
              <a:avLst/>
              <a:gdLst>
                <a:gd name="T0" fmla="*/ 104 w 124"/>
                <a:gd name="T1" fmla="*/ 116 h 116"/>
                <a:gd name="T2" fmla="*/ 20 w 124"/>
                <a:gd name="T3" fmla="*/ 116 h 116"/>
                <a:gd name="T4" fmla="*/ 4 w 124"/>
                <a:gd name="T5" fmla="*/ 38 h 116"/>
                <a:gd name="T6" fmla="*/ 4 w 124"/>
                <a:gd name="T7" fmla="*/ 38 h 116"/>
                <a:gd name="T8" fmla="*/ 2 w 124"/>
                <a:gd name="T9" fmla="*/ 32 h 116"/>
                <a:gd name="T10" fmla="*/ 0 w 124"/>
                <a:gd name="T11" fmla="*/ 26 h 116"/>
                <a:gd name="T12" fmla="*/ 2 w 124"/>
                <a:gd name="T13" fmla="*/ 20 h 116"/>
                <a:gd name="T14" fmla="*/ 4 w 124"/>
                <a:gd name="T15" fmla="*/ 14 h 116"/>
                <a:gd name="T16" fmla="*/ 4 w 124"/>
                <a:gd name="T17" fmla="*/ 14 h 116"/>
                <a:gd name="T18" fmla="*/ 8 w 124"/>
                <a:gd name="T19" fmla="*/ 8 h 116"/>
                <a:gd name="T20" fmla="*/ 14 w 124"/>
                <a:gd name="T21" fmla="*/ 4 h 116"/>
                <a:gd name="T22" fmla="*/ 20 w 124"/>
                <a:gd name="T23" fmla="*/ 2 h 116"/>
                <a:gd name="T24" fmla="*/ 26 w 124"/>
                <a:gd name="T25" fmla="*/ 0 h 116"/>
                <a:gd name="T26" fmla="*/ 100 w 124"/>
                <a:gd name="T27" fmla="*/ 0 h 116"/>
                <a:gd name="T28" fmla="*/ 100 w 124"/>
                <a:gd name="T29" fmla="*/ 0 h 116"/>
                <a:gd name="T30" fmla="*/ 106 w 124"/>
                <a:gd name="T31" fmla="*/ 2 h 116"/>
                <a:gd name="T32" fmla="*/ 112 w 124"/>
                <a:gd name="T33" fmla="*/ 4 h 116"/>
                <a:gd name="T34" fmla="*/ 118 w 124"/>
                <a:gd name="T35" fmla="*/ 8 h 116"/>
                <a:gd name="T36" fmla="*/ 122 w 124"/>
                <a:gd name="T37" fmla="*/ 14 h 116"/>
                <a:gd name="T38" fmla="*/ 122 w 124"/>
                <a:gd name="T39" fmla="*/ 14 h 116"/>
                <a:gd name="T40" fmla="*/ 124 w 124"/>
                <a:gd name="T41" fmla="*/ 20 h 116"/>
                <a:gd name="T42" fmla="*/ 124 w 124"/>
                <a:gd name="T43" fmla="*/ 26 h 116"/>
                <a:gd name="T44" fmla="*/ 124 w 124"/>
                <a:gd name="T45" fmla="*/ 32 h 116"/>
                <a:gd name="T46" fmla="*/ 122 w 124"/>
                <a:gd name="T47" fmla="*/ 38 h 116"/>
                <a:gd name="T48" fmla="*/ 104 w 124"/>
                <a:gd name="T49" fmla="*/ 116 h 116"/>
                <a:gd name="T50" fmla="*/ 36 w 124"/>
                <a:gd name="T51" fmla="*/ 98 h 116"/>
                <a:gd name="T52" fmla="*/ 90 w 124"/>
                <a:gd name="T53" fmla="*/ 98 h 116"/>
                <a:gd name="T54" fmla="*/ 106 w 124"/>
                <a:gd name="T55" fmla="*/ 30 h 116"/>
                <a:gd name="T56" fmla="*/ 106 w 124"/>
                <a:gd name="T57" fmla="*/ 30 h 116"/>
                <a:gd name="T58" fmla="*/ 106 w 124"/>
                <a:gd name="T59" fmla="*/ 26 h 116"/>
                <a:gd name="T60" fmla="*/ 106 w 124"/>
                <a:gd name="T61" fmla="*/ 22 h 116"/>
                <a:gd name="T62" fmla="*/ 106 w 124"/>
                <a:gd name="T63" fmla="*/ 22 h 116"/>
                <a:gd name="T64" fmla="*/ 104 w 124"/>
                <a:gd name="T65" fmla="*/ 20 h 116"/>
                <a:gd name="T66" fmla="*/ 100 w 124"/>
                <a:gd name="T67" fmla="*/ 18 h 116"/>
                <a:gd name="T68" fmla="*/ 26 w 124"/>
                <a:gd name="T69" fmla="*/ 18 h 116"/>
                <a:gd name="T70" fmla="*/ 26 w 124"/>
                <a:gd name="T71" fmla="*/ 18 h 116"/>
                <a:gd name="T72" fmla="*/ 22 w 124"/>
                <a:gd name="T73" fmla="*/ 20 h 116"/>
                <a:gd name="T74" fmla="*/ 20 w 124"/>
                <a:gd name="T75" fmla="*/ 22 h 116"/>
                <a:gd name="T76" fmla="*/ 20 w 124"/>
                <a:gd name="T77" fmla="*/ 22 h 116"/>
                <a:gd name="T78" fmla="*/ 18 w 124"/>
                <a:gd name="T79" fmla="*/ 26 h 116"/>
                <a:gd name="T80" fmla="*/ 20 w 124"/>
                <a:gd name="T81" fmla="*/ 30 h 116"/>
                <a:gd name="T82" fmla="*/ 20 w 124"/>
                <a:gd name="T83" fmla="*/ 32 h 116"/>
                <a:gd name="T84" fmla="*/ 36 w 124"/>
                <a:gd name="T85" fmla="*/ 9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6">
                  <a:moveTo>
                    <a:pt x="104" y="116"/>
                  </a:moveTo>
                  <a:lnTo>
                    <a:pt x="20" y="116"/>
                  </a:lnTo>
                  <a:lnTo>
                    <a:pt x="4" y="38"/>
                  </a:lnTo>
                  <a:lnTo>
                    <a:pt x="4" y="38"/>
                  </a:lnTo>
                  <a:lnTo>
                    <a:pt x="2" y="32"/>
                  </a:lnTo>
                  <a:lnTo>
                    <a:pt x="0" y="26"/>
                  </a:lnTo>
                  <a:lnTo>
                    <a:pt x="2" y="20"/>
                  </a:lnTo>
                  <a:lnTo>
                    <a:pt x="4" y="14"/>
                  </a:lnTo>
                  <a:lnTo>
                    <a:pt x="4" y="14"/>
                  </a:lnTo>
                  <a:lnTo>
                    <a:pt x="8" y="8"/>
                  </a:lnTo>
                  <a:lnTo>
                    <a:pt x="14" y="4"/>
                  </a:lnTo>
                  <a:lnTo>
                    <a:pt x="20" y="2"/>
                  </a:lnTo>
                  <a:lnTo>
                    <a:pt x="26" y="0"/>
                  </a:lnTo>
                  <a:lnTo>
                    <a:pt x="100" y="0"/>
                  </a:lnTo>
                  <a:lnTo>
                    <a:pt x="100" y="0"/>
                  </a:lnTo>
                  <a:lnTo>
                    <a:pt x="106" y="2"/>
                  </a:lnTo>
                  <a:lnTo>
                    <a:pt x="112" y="4"/>
                  </a:lnTo>
                  <a:lnTo>
                    <a:pt x="118" y="8"/>
                  </a:lnTo>
                  <a:lnTo>
                    <a:pt x="122" y="14"/>
                  </a:lnTo>
                  <a:lnTo>
                    <a:pt x="122" y="14"/>
                  </a:lnTo>
                  <a:lnTo>
                    <a:pt x="124" y="20"/>
                  </a:lnTo>
                  <a:lnTo>
                    <a:pt x="124" y="26"/>
                  </a:lnTo>
                  <a:lnTo>
                    <a:pt x="124" y="32"/>
                  </a:lnTo>
                  <a:lnTo>
                    <a:pt x="122" y="38"/>
                  </a:lnTo>
                  <a:lnTo>
                    <a:pt x="104" y="116"/>
                  </a:lnTo>
                  <a:close/>
                  <a:moveTo>
                    <a:pt x="36" y="98"/>
                  </a:moveTo>
                  <a:lnTo>
                    <a:pt x="90" y="98"/>
                  </a:lnTo>
                  <a:lnTo>
                    <a:pt x="106" y="30"/>
                  </a:lnTo>
                  <a:lnTo>
                    <a:pt x="106" y="30"/>
                  </a:lnTo>
                  <a:lnTo>
                    <a:pt x="106" y="26"/>
                  </a:lnTo>
                  <a:lnTo>
                    <a:pt x="106" y="22"/>
                  </a:lnTo>
                  <a:lnTo>
                    <a:pt x="106" y="22"/>
                  </a:lnTo>
                  <a:lnTo>
                    <a:pt x="104" y="20"/>
                  </a:lnTo>
                  <a:lnTo>
                    <a:pt x="100" y="18"/>
                  </a:lnTo>
                  <a:lnTo>
                    <a:pt x="26" y="18"/>
                  </a:lnTo>
                  <a:lnTo>
                    <a:pt x="26" y="18"/>
                  </a:lnTo>
                  <a:lnTo>
                    <a:pt x="22" y="20"/>
                  </a:lnTo>
                  <a:lnTo>
                    <a:pt x="20" y="22"/>
                  </a:lnTo>
                  <a:lnTo>
                    <a:pt x="20" y="22"/>
                  </a:lnTo>
                  <a:lnTo>
                    <a:pt x="18" y="26"/>
                  </a:lnTo>
                  <a:lnTo>
                    <a:pt x="20" y="30"/>
                  </a:lnTo>
                  <a:lnTo>
                    <a:pt x="20" y="32"/>
                  </a:lnTo>
                  <a:lnTo>
                    <a:pt x="36" y="9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11" name="Freeform 19">
              <a:extLst/>
            </p:cNvPr>
            <p:cNvSpPr>
              <a:spLocks/>
            </p:cNvSpPr>
            <p:nvPr/>
          </p:nvSpPr>
          <p:spPr bwMode="auto">
            <a:xfrm>
              <a:off x="3540" y="1065"/>
              <a:ext cx="232" cy="312"/>
            </a:xfrm>
            <a:custGeom>
              <a:avLst/>
              <a:gdLst>
                <a:gd name="T0" fmla="*/ 80 w 232"/>
                <a:gd name="T1" fmla="*/ 312 h 312"/>
                <a:gd name="T2" fmla="*/ 42 w 232"/>
                <a:gd name="T3" fmla="*/ 310 h 312"/>
                <a:gd name="T4" fmla="*/ 6 w 232"/>
                <a:gd name="T5" fmla="*/ 300 h 312"/>
                <a:gd name="T6" fmla="*/ 12 w 232"/>
                <a:gd name="T7" fmla="*/ 284 h 312"/>
                <a:gd name="T8" fmla="*/ 44 w 232"/>
                <a:gd name="T9" fmla="*/ 292 h 312"/>
                <a:gd name="T10" fmla="*/ 80 w 232"/>
                <a:gd name="T11" fmla="*/ 294 h 312"/>
                <a:gd name="T12" fmla="*/ 104 w 232"/>
                <a:gd name="T13" fmla="*/ 294 h 312"/>
                <a:gd name="T14" fmla="*/ 144 w 232"/>
                <a:gd name="T15" fmla="*/ 286 h 312"/>
                <a:gd name="T16" fmla="*/ 176 w 232"/>
                <a:gd name="T17" fmla="*/ 270 h 312"/>
                <a:gd name="T18" fmla="*/ 198 w 232"/>
                <a:gd name="T19" fmla="*/ 250 h 312"/>
                <a:gd name="T20" fmla="*/ 206 w 232"/>
                <a:gd name="T21" fmla="*/ 236 h 312"/>
                <a:gd name="T22" fmla="*/ 214 w 232"/>
                <a:gd name="T23" fmla="*/ 212 h 312"/>
                <a:gd name="T24" fmla="*/ 212 w 232"/>
                <a:gd name="T25" fmla="*/ 188 h 312"/>
                <a:gd name="T26" fmla="*/ 204 w 232"/>
                <a:gd name="T27" fmla="*/ 162 h 312"/>
                <a:gd name="T28" fmla="*/ 186 w 232"/>
                <a:gd name="T29" fmla="*/ 136 h 312"/>
                <a:gd name="T30" fmla="*/ 154 w 232"/>
                <a:gd name="T31" fmla="*/ 94 h 312"/>
                <a:gd name="T32" fmla="*/ 116 w 232"/>
                <a:gd name="T33" fmla="*/ 34 h 312"/>
                <a:gd name="T34" fmla="*/ 52 w 232"/>
                <a:gd name="T35" fmla="*/ 18 h 312"/>
                <a:gd name="T36" fmla="*/ 40 w 232"/>
                <a:gd name="T37" fmla="*/ 42 h 312"/>
                <a:gd name="T38" fmla="*/ 14 w 232"/>
                <a:gd name="T39" fmla="*/ 84 h 312"/>
                <a:gd name="T40" fmla="*/ 0 w 232"/>
                <a:gd name="T41" fmla="*/ 72 h 312"/>
                <a:gd name="T42" fmla="*/ 30 w 232"/>
                <a:gd name="T43" fmla="*/ 24 h 312"/>
                <a:gd name="T44" fmla="*/ 40 w 232"/>
                <a:gd name="T45" fmla="*/ 0 h 312"/>
                <a:gd name="T46" fmla="*/ 124 w 232"/>
                <a:gd name="T47" fmla="*/ 6 h 312"/>
                <a:gd name="T48" fmla="*/ 128 w 232"/>
                <a:gd name="T49" fmla="*/ 14 h 312"/>
                <a:gd name="T50" fmla="*/ 162 w 232"/>
                <a:gd name="T51" fmla="*/ 74 h 312"/>
                <a:gd name="T52" fmla="*/ 200 w 232"/>
                <a:gd name="T53" fmla="*/ 124 h 312"/>
                <a:gd name="T54" fmla="*/ 212 w 232"/>
                <a:gd name="T55" fmla="*/ 140 h 312"/>
                <a:gd name="T56" fmla="*/ 226 w 232"/>
                <a:gd name="T57" fmla="*/ 170 h 312"/>
                <a:gd name="T58" fmla="*/ 232 w 232"/>
                <a:gd name="T59" fmla="*/ 200 h 312"/>
                <a:gd name="T60" fmla="*/ 228 w 232"/>
                <a:gd name="T61" fmla="*/ 230 h 312"/>
                <a:gd name="T62" fmla="*/ 224 w 232"/>
                <a:gd name="T63" fmla="*/ 244 h 312"/>
                <a:gd name="T64" fmla="*/ 202 w 232"/>
                <a:gd name="T65" fmla="*/ 274 h 312"/>
                <a:gd name="T66" fmla="*/ 170 w 232"/>
                <a:gd name="T67" fmla="*/ 294 h 312"/>
                <a:gd name="T68" fmla="*/ 130 w 232"/>
                <a:gd name="T69" fmla="*/ 308 h 312"/>
                <a:gd name="T70" fmla="*/ 80 w 232"/>
                <a:gd name="T71"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312">
                  <a:moveTo>
                    <a:pt x="80" y="312"/>
                  </a:moveTo>
                  <a:lnTo>
                    <a:pt x="80" y="312"/>
                  </a:lnTo>
                  <a:lnTo>
                    <a:pt x="60" y="312"/>
                  </a:lnTo>
                  <a:lnTo>
                    <a:pt x="42" y="310"/>
                  </a:lnTo>
                  <a:lnTo>
                    <a:pt x="24" y="306"/>
                  </a:lnTo>
                  <a:lnTo>
                    <a:pt x="6" y="300"/>
                  </a:lnTo>
                  <a:lnTo>
                    <a:pt x="12" y="284"/>
                  </a:lnTo>
                  <a:lnTo>
                    <a:pt x="12" y="284"/>
                  </a:lnTo>
                  <a:lnTo>
                    <a:pt x="28" y="288"/>
                  </a:lnTo>
                  <a:lnTo>
                    <a:pt x="44" y="292"/>
                  </a:lnTo>
                  <a:lnTo>
                    <a:pt x="62" y="294"/>
                  </a:lnTo>
                  <a:lnTo>
                    <a:pt x="80" y="294"/>
                  </a:lnTo>
                  <a:lnTo>
                    <a:pt x="80" y="294"/>
                  </a:lnTo>
                  <a:lnTo>
                    <a:pt x="104" y="294"/>
                  </a:lnTo>
                  <a:lnTo>
                    <a:pt x="124" y="290"/>
                  </a:lnTo>
                  <a:lnTo>
                    <a:pt x="144" y="286"/>
                  </a:lnTo>
                  <a:lnTo>
                    <a:pt x="160" y="280"/>
                  </a:lnTo>
                  <a:lnTo>
                    <a:pt x="176" y="270"/>
                  </a:lnTo>
                  <a:lnTo>
                    <a:pt x="188" y="260"/>
                  </a:lnTo>
                  <a:lnTo>
                    <a:pt x="198" y="250"/>
                  </a:lnTo>
                  <a:lnTo>
                    <a:pt x="206" y="236"/>
                  </a:lnTo>
                  <a:lnTo>
                    <a:pt x="206" y="236"/>
                  </a:lnTo>
                  <a:lnTo>
                    <a:pt x="212" y="224"/>
                  </a:lnTo>
                  <a:lnTo>
                    <a:pt x="214" y="212"/>
                  </a:lnTo>
                  <a:lnTo>
                    <a:pt x="214" y="200"/>
                  </a:lnTo>
                  <a:lnTo>
                    <a:pt x="212" y="188"/>
                  </a:lnTo>
                  <a:lnTo>
                    <a:pt x="208" y="174"/>
                  </a:lnTo>
                  <a:lnTo>
                    <a:pt x="204" y="162"/>
                  </a:lnTo>
                  <a:lnTo>
                    <a:pt x="196" y="148"/>
                  </a:lnTo>
                  <a:lnTo>
                    <a:pt x="186" y="136"/>
                  </a:lnTo>
                  <a:lnTo>
                    <a:pt x="186" y="136"/>
                  </a:lnTo>
                  <a:lnTo>
                    <a:pt x="154" y="94"/>
                  </a:lnTo>
                  <a:lnTo>
                    <a:pt x="132" y="58"/>
                  </a:lnTo>
                  <a:lnTo>
                    <a:pt x="116" y="34"/>
                  </a:lnTo>
                  <a:lnTo>
                    <a:pt x="110" y="18"/>
                  </a:lnTo>
                  <a:lnTo>
                    <a:pt x="52" y="18"/>
                  </a:lnTo>
                  <a:lnTo>
                    <a:pt x="52" y="18"/>
                  </a:lnTo>
                  <a:lnTo>
                    <a:pt x="40" y="42"/>
                  </a:lnTo>
                  <a:lnTo>
                    <a:pt x="30" y="60"/>
                  </a:lnTo>
                  <a:lnTo>
                    <a:pt x="14" y="84"/>
                  </a:lnTo>
                  <a:lnTo>
                    <a:pt x="0" y="72"/>
                  </a:lnTo>
                  <a:lnTo>
                    <a:pt x="0" y="72"/>
                  </a:lnTo>
                  <a:lnTo>
                    <a:pt x="18" y="44"/>
                  </a:lnTo>
                  <a:lnTo>
                    <a:pt x="30" y="24"/>
                  </a:lnTo>
                  <a:lnTo>
                    <a:pt x="38" y="6"/>
                  </a:lnTo>
                  <a:lnTo>
                    <a:pt x="40" y="0"/>
                  </a:lnTo>
                  <a:lnTo>
                    <a:pt x="122" y="0"/>
                  </a:lnTo>
                  <a:lnTo>
                    <a:pt x="124" y="6"/>
                  </a:lnTo>
                  <a:lnTo>
                    <a:pt x="124" y="6"/>
                  </a:lnTo>
                  <a:lnTo>
                    <a:pt x="128" y="14"/>
                  </a:lnTo>
                  <a:lnTo>
                    <a:pt x="140" y="38"/>
                  </a:lnTo>
                  <a:lnTo>
                    <a:pt x="162" y="74"/>
                  </a:lnTo>
                  <a:lnTo>
                    <a:pt x="180" y="98"/>
                  </a:lnTo>
                  <a:lnTo>
                    <a:pt x="200" y="124"/>
                  </a:lnTo>
                  <a:lnTo>
                    <a:pt x="200" y="124"/>
                  </a:lnTo>
                  <a:lnTo>
                    <a:pt x="212" y="140"/>
                  </a:lnTo>
                  <a:lnTo>
                    <a:pt x="220" y="154"/>
                  </a:lnTo>
                  <a:lnTo>
                    <a:pt x="226" y="170"/>
                  </a:lnTo>
                  <a:lnTo>
                    <a:pt x="230" y="186"/>
                  </a:lnTo>
                  <a:lnTo>
                    <a:pt x="232" y="200"/>
                  </a:lnTo>
                  <a:lnTo>
                    <a:pt x="232" y="216"/>
                  </a:lnTo>
                  <a:lnTo>
                    <a:pt x="228" y="230"/>
                  </a:lnTo>
                  <a:lnTo>
                    <a:pt x="224" y="244"/>
                  </a:lnTo>
                  <a:lnTo>
                    <a:pt x="224" y="244"/>
                  </a:lnTo>
                  <a:lnTo>
                    <a:pt x="214" y="260"/>
                  </a:lnTo>
                  <a:lnTo>
                    <a:pt x="202" y="274"/>
                  </a:lnTo>
                  <a:lnTo>
                    <a:pt x="188" y="284"/>
                  </a:lnTo>
                  <a:lnTo>
                    <a:pt x="170" y="294"/>
                  </a:lnTo>
                  <a:lnTo>
                    <a:pt x="152" y="302"/>
                  </a:lnTo>
                  <a:lnTo>
                    <a:pt x="130" y="308"/>
                  </a:lnTo>
                  <a:lnTo>
                    <a:pt x="106" y="310"/>
                  </a:lnTo>
                  <a:lnTo>
                    <a:pt x="80" y="312"/>
                  </a:lnTo>
                  <a:lnTo>
                    <a:pt x="80" y="312"/>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12" name="Freeform 20">
              <a:extLst/>
            </p:cNvPr>
            <p:cNvSpPr>
              <a:spLocks/>
            </p:cNvSpPr>
            <p:nvPr/>
          </p:nvSpPr>
          <p:spPr bwMode="auto">
            <a:xfrm>
              <a:off x="3470" y="1065"/>
              <a:ext cx="232" cy="312"/>
            </a:xfrm>
            <a:custGeom>
              <a:avLst/>
              <a:gdLst>
                <a:gd name="T0" fmla="*/ 152 w 232"/>
                <a:gd name="T1" fmla="*/ 312 h 312"/>
                <a:gd name="T2" fmla="*/ 102 w 232"/>
                <a:gd name="T3" fmla="*/ 308 h 312"/>
                <a:gd name="T4" fmla="*/ 62 w 232"/>
                <a:gd name="T5" fmla="*/ 294 h 312"/>
                <a:gd name="T6" fmla="*/ 30 w 232"/>
                <a:gd name="T7" fmla="*/ 274 h 312"/>
                <a:gd name="T8" fmla="*/ 8 w 232"/>
                <a:gd name="T9" fmla="*/ 244 h 312"/>
                <a:gd name="T10" fmla="*/ 4 w 232"/>
                <a:gd name="T11" fmla="*/ 230 h 312"/>
                <a:gd name="T12" fmla="*/ 0 w 232"/>
                <a:gd name="T13" fmla="*/ 200 h 312"/>
                <a:gd name="T14" fmla="*/ 6 w 232"/>
                <a:gd name="T15" fmla="*/ 170 h 312"/>
                <a:gd name="T16" fmla="*/ 20 w 232"/>
                <a:gd name="T17" fmla="*/ 140 h 312"/>
                <a:gd name="T18" fmla="*/ 32 w 232"/>
                <a:gd name="T19" fmla="*/ 124 h 312"/>
                <a:gd name="T20" fmla="*/ 70 w 232"/>
                <a:gd name="T21" fmla="*/ 74 h 312"/>
                <a:gd name="T22" fmla="*/ 104 w 232"/>
                <a:gd name="T23" fmla="*/ 14 h 312"/>
                <a:gd name="T24" fmla="*/ 110 w 232"/>
                <a:gd name="T25" fmla="*/ 0 h 312"/>
                <a:gd name="T26" fmla="*/ 194 w 232"/>
                <a:gd name="T27" fmla="*/ 6 h 312"/>
                <a:gd name="T28" fmla="*/ 202 w 232"/>
                <a:gd name="T29" fmla="*/ 24 h 312"/>
                <a:gd name="T30" fmla="*/ 232 w 232"/>
                <a:gd name="T31" fmla="*/ 74 h 312"/>
                <a:gd name="T32" fmla="*/ 218 w 232"/>
                <a:gd name="T33" fmla="*/ 84 h 312"/>
                <a:gd name="T34" fmla="*/ 192 w 232"/>
                <a:gd name="T35" fmla="*/ 42 h 312"/>
                <a:gd name="T36" fmla="*/ 122 w 232"/>
                <a:gd name="T37" fmla="*/ 18 h 312"/>
                <a:gd name="T38" fmla="*/ 116 w 232"/>
                <a:gd name="T39" fmla="*/ 34 h 312"/>
                <a:gd name="T40" fmla="*/ 78 w 232"/>
                <a:gd name="T41" fmla="*/ 94 h 312"/>
                <a:gd name="T42" fmla="*/ 46 w 232"/>
                <a:gd name="T43" fmla="*/ 136 h 312"/>
                <a:gd name="T44" fmla="*/ 28 w 232"/>
                <a:gd name="T45" fmla="*/ 162 h 312"/>
                <a:gd name="T46" fmla="*/ 20 w 232"/>
                <a:gd name="T47" fmla="*/ 188 h 312"/>
                <a:gd name="T48" fmla="*/ 18 w 232"/>
                <a:gd name="T49" fmla="*/ 212 h 312"/>
                <a:gd name="T50" fmla="*/ 26 w 232"/>
                <a:gd name="T51" fmla="*/ 236 h 312"/>
                <a:gd name="T52" fmla="*/ 34 w 232"/>
                <a:gd name="T53" fmla="*/ 250 h 312"/>
                <a:gd name="T54" fmla="*/ 56 w 232"/>
                <a:gd name="T55" fmla="*/ 270 h 312"/>
                <a:gd name="T56" fmla="*/ 88 w 232"/>
                <a:gd name="T57" fmla="*/ 286 h 312"/>
                <a:gd name="T58" fmla="*/ 128 w 232"/>
                <a:gd name="T59" fmla="*/ 294 h 312"/>
                <a:gd name="T60" fmla="*/ 152 w 232"/>
                <a:gd name="T61" fmla="*/ 294 h 312"/>
                <a:gd name="T62" fmla="*/ 188 w 232"/>
                <a:gd name="T63" fmla="*/ 292 h 312"/>
                <a:gd name="T64" fmla="*/ 220 w 232"/>
                <a:gd name="T65" fmla="*/ 284 h 312"/>
                <a:gd name="T66" fmla="*/ 226 w 232"/>
                <a:gd name="T67" fmla="*/ 300 h 312"/>
                <a:gd name="T68" fmla="*/ 190 w 232"/>
                <a:gd name="T69" fmla="*/ 310 h 312"/>
                <a:gd name="T70" fmla="*/ 152 w 232"/>
                <a:gd name="T71"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312">
                  <a:moveTo>
                    <a:pt x="152" y="312"/>
                  </a:moveTo>
                  <a:lnTo>
                    <a:pt x="152" y="312"/>
                  </a:lnTo>
                  <a:lnTo>
                    <a:pt x="126" y="310"/>
                  </a:lnTo>
                  <a:lnTo>
                    <a:pt x="102" y="308"/>
                  </a:lnTo>
                  <a:lnTo>
                    <a:pt x="80" y="302"/>
                  </a:lnTo>
                  <a:lnTo>
                    <a:pt x="62" y="294"/>
                  </a:lnTo>
                  <a:lnTo>
                    <a:pt x="44" y="284"/>
                  </a:lnTo>
                  <a:lnTo>
                    <a:pt x="30" y="274"/>
                  </a:lnTo>
                  <a:lnTo>
                    <a:pt x="18" y="260"/>
                  </a:lnTo>
                  <a:lnTo>
                    <a:pt x="8" y="244"/>
                  </a:lnTo>
                  <a:lnTo>
                    <a:pt x="8" y="244"/>
                  </a:lnTo>
                  <a:lnTo>
                    <a:pt x="4" y="230"/>
                  </a:lnTo>
                  <a:lnTo>
                    <a:pt x="0" y="216"/>
                  </a:lnTo>
                  <a:lnTo>
                    <a:pt x="0" y="200"/>
                  </a:lnTo>
                  <a:lnTo>
                    <a:pt x="2" y="186"/>
                  </a:lnTo>
                  <a:lnTo>
                    <a:pt x="6" y="170"/>
                  </a:lnTo>
                  <a:lnTo>
                    <a:pt x="12" y="154"/>
                  </a:lnTo>
                  <a:lnTo>
                    <a:pt x="20" y="140"/>
                  </a:lnTo>
                  <a:lnTo>
                    <a:pt x="32" y="124"/>
                  </a:lnTo>
                  <a:lnTo>
                    <a:pt x="32" y="124"/>
                  </a:lnTo>
                  <a:lnTo>
                    <a:pt x="52" y="98"/>
                  </a:lnTo>
                  <a:lnTo>
                    <a:pt x="70" y="74"/>
                  </a:lnTo>
                  <a:lnTo>
                    <a:pt x="92" y="38"/>
                  </a:lnTo>
                  <a:lnTo>
                    <a:pt x="104" y="14"/>
                  </a:lnTo>
                  <a:lnTo>
                    <a:pt x="108" y="6"/>
                  </a:lnTo>
                  <a:lnTo>
                    <a:pt x="110" y="0"/>
                  </a:lnTo>
                  <a:lnTo>
                    <a:pt x="192" y="0"/>
                  </a:lnTo>
                  <a:lnTo>
                    <a:pt x="194" y="6"/>
                  </a:lnTo>
                  <a:lnTo>
                    <a:pt x="194" y="6"/>
                  </a:lnTo>
                  <a:lnTo>
                    <a:pt x="202" y="24"/>
                  </a:lnTo>
                  <a:lnTo>
                    <a:pt x="214" y="44"/>
                  </a:lnTo>
                  <a:lnTo>
                    <a:pt x="232" y="74"/>
                  </a:lnTo>
                  <a:lnTo>
                    <a:pt x="218" y="84"/>
                  </a:lnTo>
                  <a:lnTo>
                    <a:pt x="218" y="84"/>
                  </a:lnTo>
                  <a:lnTo>
                    <a:pt x="202" y="62"/>
                  </a:lnTo>
                  <a:lnTo>
                    <a:pt x="192" y="42"/>
                  </a:lnTo>
                  <a:lnTo>
                    <a:pt x="180" y="18"/>
                  </a:lnTo>
                  <a:lnTo>
                    <a:pt x="122" y="18"/>
                  </a:lnTo>
                  <a:lnTo>
                    <a:pt x="122" y="18"/>
                  </a:lnTo>
                  <a:lnTo>
                    <a:pt x="116" y="34"/>
                  </a:lnTo>
                  <a:lnTo>
                    <a:pt x="100" y="58"/>
                  </a:lnTo>
                  <a:lnTo>
                    <a:pt x="78" y="94"/>
                  </a:lnTo>
                  <a:lnTo>
                    <a:pt x="46" y="136"/>
                  </a:lnTo>
                  <a:lnTo>
                    <a:pt x="46" y="136"/>
                  </a:lnTo>
                  <a:lnTo>
                    <a:pt x="36" y="148"/>
                  </a:lnTo>
                  <a:lnTo>
                    <a:pt x="28" y="162"/>
                  </a:lnTo>
                  <a:lnTo>
                    <a:pt x="24" y="174"/>
                  </a:lnTo>
                  <a:lnTo>
                    <a:pt x="20" y="188"/>
                  </a:lnTo>
                  <a:lnTo>
                    <a:pt x="18" y="200"/>
                  </a:lnTo>
                  <a:lnTo>
                    <a:pt x="18" y="212"/>
                  </a:lnTo>
                  <a:lnTo>
                    <a:pt x="20" y="224"/>
                  </a:lnTo>
                  <a:lnTo>
                    <a:pt x="26" y="236"/>
                  </a:lnTo>
                  <a:lnTo>
                    <a:pt x="26" y="236"/>
                  </a:lnTo>
                  <a:lnTo>
                    <a:pt x="34" y="250"/>
                  </a:lnTo>
                  <a:lnTo>
                    <a:pt x="44" y="260"/>
                  </a:lnTo>
                  <a:lnTo>
                    <a:pt x="56" y="270"/>
                  </a:lnTo>
                  <a:lnTo>
                    <a:pt x="72" y="280"/>
                  </a:lnTo>
                  <a:lnTo>
                    <a:pt x="88" y="286"/>
                  </a:lnTo>
                  <a:lnTo>
                    <a:pt x="108" y="290"/>
                  </a:lnTo>
                  <a:lnTo>
                    <a:pt x="128" y="294"/>
                  </a:lnTo>
                  <a:lnTo>
                    <a:pt x="152" y="294"/>
                  </a:lnTo>
                  <a:lnTo>
                    <a:pt x="152" y="294"/>
                  </a:lnTo>
                  <a:lnTo>
                    <a:pt x="170" y="294"/>
                  </a:lnTo>
                  <a:lnTo>
                    <a:pt x="188" y="292"/>
                  </a:lnTo>
                  <a:lnTo>
                    <a:pt x="204" y="288"/>
                  </a:lnTo>
                  <a:lnTo>
                    <a:pt x="220" y="284"/>
                  </a:lnTo>
                  <a:lnTo>
                    <a:pt x="226" y="300"/>
                  </a:lnTo>
                  <a:lnTo>
                    <a:pt x="226" y="300"/>
                  </a:lnTo>
                  <a:lnTo>
                    <a:pt x="210" y="306"/>
                  </a:lnTo>
                  <a:lnTo>
                    <a:pt x="190" y="310"/>
                  </a:lnTo>
                  <a:lnTo>
                    <a:pt x="172" y="312"/>
                  </a:lnTo>
                  <a:lnTo>
                    <a:pt x="152" y="312"/>
                  </a:lnTo>
                  <a:lnTo>
                    <a:pt x="152" y="312"/>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13" name="Freeform 21">
              <a:extLst/>
            </p:cNvPr>
            <p:cNvSpPr>
              <a:spLocks/>
            </p:cNvSpPr>
            <p:nvPr/>
          </p:nvSpPr>
          <p:spPr bwMode="auto">
            <a:xfrm>
              <a:off x="3284" y="827"/>
              <a:ext cx="286" cy="314"/>
            </a:xfrm>
            <a:custGeom>
              <a:avLst/>
              <a:gdLst>
                <a:gd name="T0" fmla="*/ 60 w 286"/>
                <a:gd name="T1" fmla="*/ 314 h 314"/>
                <a:gd name="T2" fmla="*/ 60 w 286"/>
                <a:gd name="T3" fmla="*/ 314 h 314"/>
                <a:gd name="T4" fmla="*/ 58 w 286"/>
                <a:gd name="T5" fmla="*/ 312 h 314"/>
                <a:gd name="T6" fmla="*/ 54 w 286"/>
                <a:gd name="T7" fmla="*/ 310 h 314"/>
                <a:gd name="T8" fmla="*/ 52 w 286"/>
                <a:gd name="T9" fmla="*/ 308 h 314"/>
                <a:gd name="T10" fmla="*/ 52 w 286"/>
                <a:gd name="T11" fmla="*/ 304 h 314"/>
                <a:gd name="T12" fmla="*/ 52 w 286"/>
                <a:gd name="T13" fmla="*/ 214 h 314"/>
                <a:gd name="T14" fmla="*/ 20 w 286"/>
                <a:gd name="T15" fmla="*/ 214 h 314"/>
                <a:gd name="T16" fmla="*/ 20 w 286"/>
                <a:gd name="T17" fmla="*/ 214 h 314"/>
                <a:gd name="T18" fmla="*/ 16 w 286"/>
                <a:gd name="T19" fmla="*/ 212 h 314"/>
                <a:gd name="T20" fmla="*/ 10 w 286"/>
                <a:gd name="T21" fmla="*/ 210 h 314"/>
                <a:gd name="T22" fmla="*/ 6 w 286"/>
                <a:gd name="T23" fmla="*/ 208 h 314"/>
                <a:gd name="T24" fmla="*/ 2 w 286"/>
                <a:gd name="T25" fmla="*/ 202 h 314"/>
                <a:gd name="T26" fmla="*/ 2 w 286"/>
                <a:gd name="T27" fmla="*/ 202 h 314"/>
                <a:gd name="T28" fmla="*/ 0 w 286"/>
                <a:gd name="T29" fmla="*/ 198 h 314"/>
                <a:gd name="T30" fmla="*/ 0 w 286"/>
                <a:gd name="T31" fmla="*/ 192 h 314"/>
                <a:gd name="T32" fmla="*/ 2 w 286"/>
                <a:gd name="T33" fmla="*/ 186 h 314"/>
                <a:gd name="T34" fmla="*/ 4 w 286"/>
                <a:gd name="T35" fmla="*/ 182 h 314"/>
                <a:gd name="T36" fmla="*/ 140 w 286"/>
                <a:gd name="T37" fmla="*/ 8 h 314"/>
                <a:gd name="T38" fmla="*/ 140 w 286"/>
                <a:gd name="T39" fmla="*/ 8 h 314"/>
                <a:gd name="T40" fmla="*/ 146 w 286"/>
                <a:gd name="T41" fmla="*/ 2 h 314"/>
                <a:gd name="T42" fmla="*/ 154 w 286"/>
                <a:gd name="T43" fmla="*/ 0 h 314"/>
                <a:gd name="T44" fmla="*/ 164 w 286"/>
                <a:gd name="T45" fmla="*/ 2 h 314"/>
                <a:gd name="T46" fmla="*/ 170 w 286"/>
                <a:gd name="T47" fmla="*/ 8 h 314"/>
                <a:gd name="T48" fmla="*/ 286 w 286"/>
                <a:gd name="T49" fmla="*/ 156 h 314"/>
                <a:gd name="T50" fmla="*/ 286 w 286"/>
                <a:gd name="T51" fmla="*/ 156 h 314"/>
                <a:gd name="T52" fmla="*/ 286 w 286"/>
                <a:gd name="T53" fmla="*/ 160 h 314"/>
                <a:gd name="T54" fmla="*/ 286 w 286"/>
                <a:gd name="T55" fmla="*/ 162 h 314"/>
                <a:gd name="T56" fmla="*/ 286 w 286"/>
                <a:gd name="T57" fmla="*/ 166 h 314"/>
                <a:gd name="T58" fmla="*/ 284 w 286"/>
                <a:gd name="T59" fmla="*/ 168 h 314"/>
                <a:gd name="T60" fmla="*/ 284 w 286"/>
                <a:gd name="T61" fmla="*/ 168 h 314"/>
                <a:gd name="T62" fmla="*/ 280 w 286"/>
                <a:gd name="T63" fmla="*/ 170 h 314"/>
                <a:gd name="T64" fmla="*/ 276 w 286"/>
                <a:gd name="T65" fmla="*/ 170 h 314"/>
                <a:gd name="T66" fmla="*/ 274 w 286"/>
                <a:gd name="T67" fmla="*/ 170 h 314"/>
                <a:gd name="T68" fmla="*/ 270 w 286"/>
                <a:gd name="T69" fmla="*/ 166 h 314"/>
                <a:gd name="T70" fmla="*/ 156 w 286"/>
                <a:gd name="T71" fmla="*/ 20 h 314"/>
                <a:gd name="T72" fmla="*/ 156 w 286"/>
                <a:gd name="T73" fmla="*/ 20 h 314"/>
                <a:gd name="T74" fmla="*/ 154 w 286"/>
                <a:gd name="T75" fmla="*/ 20 h 314"/>
                <a:gd name="T76" fmla="*/ 154 w 286"/>
                <a:gd name="T77" fmla="*/ 20 h 314"/>
                <a:gd name="T78" fmla="*/ 154 w 286"/>
                <a:gd name="T79" fmla="*/ 20 h 314"/>
                <a:gd name="T80" fmla="*/ 20 w 286"/>
                <a:gd name="T81" fmla="*/ 192 h 314"/>
                <a:gd name="T82" fmla="*/ 20 w 286"/>
                <a:gd name="T83" fmla="*/ 192 h 314"/>
                <a:gd name="T84" fmla="*/ 18 w 286"/>
                <a:gd name="T85" fmla="*/ 194 h 314"/>
                <a:gd name="T86" fmla="*/ 18 w 286"/>
                <a:gd name="T87" fmla="*/ 194 h 314"/>
                <a:gd name="T88" fmla="*/ 20 w 286"/>
                <a:gd name="T89" fmla="*/ 196 h 314"/>
                <a:gd name="T90" fmla="*/ 60 w 286"/>
                <a:gd name="T91" fmla="*/ 196 h 314"/>
                <a:gd name="T92" fmla="*/ 60 w 286"/>
                <a:gd name="T93" fmla="*/ 196 h 314"/>
                <a:gd name="T94" fmla="*/ 64 w 286"/>
                <a:gd name="T95" fmla="*/ 196 h 314"/>
                <a:gd name="T96" fmla="*/ 68 w 286"/>
                <a:gd name="T97" fmla="*/ 198 h 314"/>
                <a:gd name="T98" fmla="*/ 70 w 286"/>
                <a:gd name="T99" fmla="*/ 202 h 314"/>
                <a:gd name="T100" fmla="*/ 70 w 286"/>
                <a:gd name="T101" fmla="*/ 204 h 314"/>
                <a:gd name="T102" fmla="*/ 70 w 286"/>
                <a:gd name="T103" fmla="*/ 304 h 314"/>
                <a:gd name="T104" fmla="*/ 70 w 286"/>
                <a:gd name="T105" fmla="*/ 304 h 314"/>
                <a:gd name="T106" fmla="*/ 70 w 286"/>
                <a:gd name="T107" fmla="*/ 308 h 314"/>
                <a:gd name="T108" fmla="*/ 68 w 286"/>
                <a:gd name="T109" fmla="*/ 310 h 314"/>
                <a:gd name="T110" fmla="*/ 64 w 286"/>
                <a:gd name="T111" fmla="*/ 312 h 314"/>
                <a:gd name="T112" fmla="*/ 60 w 286"/>
                <a:gd name="T113" fmla="*/ 314 h 314"/>
                <a:gd name="T114" fmla="*/ 60 w 286"/>
                <a:gd name="T11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6" h="314">
                  <a:moveTo>
                    <a:pt x="60" y="314"/>
                  </a:moveTo>
                  <a:lnTo>
                    <a:pt x="60" y="314"/>
                  </a:lnTo>
                  <a:lnTo>
                    <a:pt x="58" y="312"/>
                  </a:lnTo>
                  <a:lnTo>
                    <a:pt x="54" y="310"/>
                  </a:lnTo>
                  <a:lnTo>
                    <a:pt x="52" y="308"/>
                  </a:lnTo>
                  <a:lnTo>
                    <a:pt x="52" y="304"/>
                  </a:lnTo>
                  <a:lnTo>
                    <a:pt x="52" y="214"/>
                  </a:lnTo>
                  <a:lnTo>
                    <a:pt x="20" y="214"/>
                  </a:lnTo>
                  <a:lnTo>
                    <a:pt x="20" y="214"/>
                  </a:lnTo>
                  <a:lnTo>
                    <a:pt x="16" y="212"/>
                  </a:lnTo>
                  <a:lnTo>
                    <a:pt x="10" y="210"/>
                  </a:lnTo>
                  <a:lnTo>
                    <a:pt x="6" y="208"/>
                  </a:lnTo>
                  <a:lnTo>
                    <a:pt x="2" y="202"/>
                  </a:lnTo>
                  <a:lnTo>
                    <a:pt x="2" y="202"/>
                  </a:lnTo>
                  <a:lnTo>
                    <a:pt x="0" y="198"/>
                  </a:lnTo>
                  <a:lnTo>
                    <a:pt x="0" y="192"/>
                  </a:lnTo>
                  <a:lnTo>
                    <a:pt x="2" y="186"/>
                  </a:lnTo>
                  <a:lnTo>
                    <a:pt x="4" y="182"/>
                  </a:lnTo>
                  <a:lnTo>
                    <a:pt x="140" y="8"/>
                  </a:lnTo>
                  <a:lnTo>
                    <a:pt x="140" y="8"/>
                  </a:lnTo>
                  <a:lnTo>
                    <a:pt x="146" y="2"/>
                  </a:lnTo>
                  <a:lnTo>
                    <a:pt x="154" y="0"/>
                  </a:lnTo>
                  <a:lnTo>
                    <a:pt x="164" y="2"/>
                  </a:lnTo>
                  <a:lnTo>
                    <a:pt x="170" y="8"/>
                  </a:lnTo>
                  <a:lnTo>
                    <a:pt x="286" y="156"/>
                  </a:lnTo>
                  <a:lnTo>
                    <a:pt x="286" y="156"/>
                  </a:lnTo>
                  <a:lnTo>
                    <a:pt x="286" y="160"/>
                  </a:lnTo>
                  <a:lnTo>
                    <a:pt x="286" y="162"/>
                  </a:lnTo>
                  <a:lnTo>
                    <a:pt x="286" y="166"/>
                  </a:lnTo>
                  <a:lnTo>
                    <a:pt x="284" y="168"/>
                  </a:lnTo>
                  <a:lnTo>
                    <a:pt x="284" y="168"/>
                  </a:lnTo>
                  <a:lnTo>
                    <a:pt x="280" y="170"/>
                  </a:lnTo>
                  <a:lnTo>
                    <a:pt x="276" y="170"/>
                  </a:lnTo>
                  <a:lnTo>
                    <a:pt x="274" y="170"/>
                  </a:lnTo>
                  <a:lnTo>
                    <a:pt x="270" y="166"/>
                  </a:lnTo>
                  <a:lnTo>
                    <a:pt x="156" y="20"/>
                  </a:lnTo>
                  <a:lnTo>
                    <a:pt x="156" y="20"/>
                  </a:lnTo>
                  <a:lnTo>
                    <a:pt x="154" y="20"/>
                  </a:lnTo>
                  <a:lnTo>
                    <a:pt x="154" y="20"/>
                  </a:lnTo>
                  <a:lnTo>
                    <a:pt x="154" y="20"/>
                  </a:lnTo>
                  <a:lnTo>
                    <a:pt x="20" y="192"/>
                  </a:lnTo>
                  <a:lnTo>
                    <a:pt x="20" y="192"/>
                  </a:lnTo>
                  <a:lnTo>
                    <a:pt x="18" y="194"/>
                  </a:lnTo>
                  <a:lnTo>
                    <a:pt x="18" y="194"/>
                  </a:lnTo>
                  <a:lnTo>
                    <a:pt x="20" y="196"/>
                  </a:lnTo>
                  <a:lnTo>
                    <a:pt x="60" y="196"/>
                  </a:lnTo>
                  <a:lnTo>
                    <a:pt x="60" y="196"/>
                  </a:lnTo>
                  <a:lnTo>
                    <a:pt x="64" y="196"/>
                  </a:lnTo>
                  <a:lnTo>
                    <a:pt x="68" y="198"/>
                  </a:lnTo>
                  <a:lnTo>
                    <a:pt x="70" y="202"/>
                  </a:lnTo>
                  <a:lnTo>
                    <a:pt x="70" y="204"/>
                  </a:lnTo>
                  <a:lnTo>
                    <a:pt x="70" y="304"/>
                  </a:lnTo>
                  <a:lnTo>
                    <a:pt x="70" y="304"/>
                  </a:lnTo>
                  <a:lnTo>
                    <a:pt x="70" y="308"/>
                  </a:lnTo>
                  <a:lnTo>
                    <a:pt x="68" y="310"/>
                  </a:lnTo>
                  <a:lnTo>
                    <a:pt x="64" y="312"/>
                  </a:lnTo>
                  <a:lnTo>
                    <a:pt x="60" y="314"/>
                  </a:lnTo>
                  <a:lnTo>
                    <a:pt x="60" y="314"/>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14" name="Freeform 22">
              <a:extLst/>
            </p:cNvPr>
            <p:cNvSpPr>
              <a:spLocks/>
            </p:cNvSpPr>
            <p:nvPr/>
          </p:nvSpPr>
          <p:spPr bwMode="auto">
            <a:xfrm>
              <a:off x="3524" y="1023"/>
              <a:ext cx="52" cy="140"/>
            </a:xfrm>
            <a:custGeom>
              <a:avLst/>
              <a:gdLst>
                <a:gd name="T0" fmla="*/ 18 w 52"/>
                <a:gd name="T1" fmla="*/ 140 h 140"/>
                <a:gd name="T2" fmla="*/ 0 w 52"/>
                <a:gd name="T3" fmla="*/ 140 h 140"/>
                <a:gd name="T4" fmla="*/ 0 w 52"/>
                <a:gd name="T5" fmla="*/ 0 h 140"/>
                <a:gd name="T6" fmla="*/ 52 w 52"/>
                <a:gd name="T7" fmla="*/ 0 h 140"/>
                <a:gd name="T8" fmla="*/ 52 w 52"/>
                <a:gd name="T9" fmla="*/ 18 h 140"/>
                <a:gd name="T10" fmla="*/ 18 w 52"/>
                <a:gd name="T11" fmla="*/ 18 h 140"/>
                <a:gd name="T12" fmla="*/ 18 w 52"/>
                <a:gd name="T13" fmla="*/ 140 h 140"/>
              </a:gdLst>
              <a:ahLst/>
              <a:cxnLst>
                <a:cxn ang="0">
                  <a:pos x="T0" y="T1"/>
                </a:cxn>
                <a:cxn ang="0">
                  <a:pos x="T2" y="T3"/>
                </a:cxn>
                <a:cxn ang="0">
                  <a:pos x="T4" y="T5"/>
                </a:cxn>
                <a:cxn ang="0">
                  <a:pos x="T6" y="T7"/>
                </a:cxn>
                <a:cxn ang="0">
                  <a:pos x="T8" y="T9"/>
                </a:cxn>
                <a:cxn ang="0">
                  <a:pos x="T10" y="T11"/>
                </a:cxn>
                <a:cxn ang="0">
                  <a:pos x="T12" y="T13"/>
                </a:cxn>
              </a:cxnLst>
              <a:rect l="0" t="0" r="r" b="b"/>
              <a:pathLst>
                <a:path w="52" h="140">
                  <a:moveTo>
                    <a:pt x="18" y="140"/>
                  </a:moveTo>
                  <a:lnTo>
                    <a:pt x="0" y="140"/>
                  </a:lnTo>
                  <a:lnTo>
                    <a:pt x="0" y="0"/>
                  </a:lnTo>
                  <a:lnTo>
                    <a:pt x="52" y="0"/>
                  </a:lnTo>
                  <a:lnTo>
                    <a:pt x="52" y="18"/>
                  </a:lnTo>
                  <a:lnTo>
                    <a:pt x="18" y="18"/>
                  </a:lnTo>
                  <a:lnTo>
                    <a:pt x="18" y="14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15" name="Freeform 23">
              <a:extLst/>
            </p:cNvPr>
            <p:cNvSpPr>
              <a:spLocks/>
            </p:cNvSpPr>
            <p:nvPr/>
          </p:nvSpPr>
          <p:spPr bwMode="auto">
            <a:xfrm>
              <a:off x="3336" y="1341"/>
              <a:ext cx="206" cy="36"/>
            </a:xfrm>
            <a:custGeom>
              <a:avLst/>
              <a:gdLst>
                <a:gd name="T0" fmla="*/ 198 w 206"/>
                <a:gd name="T1" fmla="*/ 36 h 36"/>
                <a:gd name="T2" fmla="*/ 8 w 206"/>
                <a:gd name="T3" fmla="*/ 36 h 36"/>
                <a:gd name="T4" fmla="*/ 8 w 206"/>
                <a:gd name="T5" fmla="*/ 36 h 36"/>
                <a:gd name="T6" fmla="*/ 6 w 206"/>
                <a:gd name="T7" fmla="*/ 36 h 36"/>
                <a:gd name="T8" fmla="*/ 2 w 206"/>
                <a:gd name="T9" fmla="*/ 34 h 36"/>
                <a:gd name="T10" fmla="*/ 0 w 206"/>
                <a:gd name="T11" fmla="*/ 30 h 36"/>
                <a:gd name="T12" fmla="*/ 0 w 206"/>
                <a:gd name="T13" fmla="*/ 28 h 36"/>
                <a:gd name="T14" fmla="*/ 0 w 206"/>
                <a:gd name="T15" fmla="*/ 28 h 36"/>
                <a:gd name="T16" fmla="*/ 0 w 206"/>
                <a:gd name="T17" fmla="*/ 24 h 36"/>
                <a:gd name="T18" fmla="*/ 2 w 206"/>
                <a:gd name="T19" fmla="*/ 20 h 36"/>
                <a:gd name="T20" fmla="*/ 6 w 206"/>
                <a:gd name="T21" fmla="*/ 18 h 36"/>
                <a:gd name="T22" fmla="*/ 8 w 206"/>
                <a:gd name="T23" fmla="*/ 18 h 36"/>
                <a:gd name="T24" fmla="*/ 188 w 206"/>
                <a:gd name="T25" fmla="*/ 18 h 36"/>
                <a:gd name="T26" fmla="*/ 188 w 206"/>
                <a:gd name="T27" fmla="*/ 8 h 36"/>
                <a:gd name="T28" fmla="*/ 188 w 206"/>
                <a:gd name="T29" fmla="*/ 8 h 36"/>
                <a:gd name="T30" fmla="*/ 188 w 206"/>
                <a:gd name="T31" fmla="*/ 6 h 36"/>
                <a:gd name="T32" fmla="*/ 190 w 206"/>
                <a:gd name="T33" fmla="*/ 2 h 36"/>
                <a:gd name="T34" fmla="*/ 194 w 206"/>
                <a:gd name="T35" fmla="*/ 0 h 36"/>
                <a:gd name="T36" fmla="*/ 198 w 206"/>
                <a:gd name="T37" fmla="*/ 0 h 36"/>
                <a:gd name="T38" fmla="*/ 198 w 206"/>
                <a:gd name="T39" fmla="*/ 0 h 36"/>
                <a:gd name="T40" fmla="*/ 200 w 206"/>
                <a:gd name="T41" fmla="*/ 0 h 36"/>
                <a:gd name="T42" fmla="*/ 204 w 206"/>
                <a:gd name="T43" fmla="*/ 2 h 36"/>
                <a:gd name="T44" fmla="*/ 206 w 206"/>
                <a:gd name="T45" fmla="*/ 6 h 36"/>
                <a:gd name="T46" fmla="*/ 206 w 206"/>
                <a:gd name="T47" fmla="*/ 8 h 36"/>
                <a:gd name="T48" fmla="*/ 206 w 206"/>
                <a:gd name="T49" fmla="*/ 28 h 36"/>
                <a:gd name="T50" fmla="*/ 206 w 206"/>
                <a:gd name="T51" fmla="*/ 28 h 36"/>
                <a:gd name="T52" fmla="*/ 206 w 206"/>
                <a:gd name="T53" fmla="*/ 30 h 36"/>
                <a:gd name="T54" fmla="*/ 204 w 206"/>
                <a:gd name="T55" fmla="*/ 34 h 36"/>
                <a:gd name="T56" fmla="*/ 200 w 206"/>
                <a:gd name="T57" fmla="*/ 36 h 36"/>
                <a:gd name="T58" fmla="*/ 198 w 206"/>
                <a:gd name="T59" fmla="*/ 36 h 36"/>
                <a:gd name="T60" fmla="*/ 198 w 206"/>
                <a:gd name="T6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6" h="36">
                  <a:moveTo>
                    <a:pt x="198" y="36"/>
                  </a:moveTo>
                  <a:lnTo>
                    <a:pt x="8" y="36"/>
                  </a:lnTo>
                  <a:lnTo>
                    <a:pt x="8" y="36"/>
                  </a:lnTo>
                  <a:lnTo>
                    <a:pt x="6" y="36"/>
                  </a:lnTo>
                  <a:lnTo>
                    <a:pt x="2" y="34"/>
                  </a:lnTo>
                  <a:lnTo>
                    <a:pt x="0" y="30"/>
                  </a:lnTo>
                  <a:lnTo>
                    <a:pt x="0" y="28"/>
                  </a:lnTo>
                  <a:lnTo>
                    <a:pt x="0" y="28"/>
                  </a:lnTo>
                  <a:lnTo>
                    <a:pt x="0" y="24"/>
                  </a:lnTo>
                  <a:lnTo>
                    <a:pt x="2" y="20"/>
                  </a:lnTo>
                  <a:lnTo>
                    <a:pt x="6" y="18"/>
                  </a:lnTo>
                  <a:lnTo>
                    <a:pt x="8" y="18"/>
                  </a:lnTo>
                  <a:lnTo>
                    <a:pt x="188" y="18"/>
                  </a:lnTo>
                  <a:lnTo>
                    <a:pt x="188" y="8"/>
                  </a:lnTo>
                  <a:lnTo>
                    <a:pt x="188" y="8"/>
                  </a:lnTo>
                  <a:lnTo>
                    <a:pt x="188" y="6"/>
                  </a:lnTo>
                  <a:lnTo>
                    <a:pt x="190" y="2"/>
                  </a:lnTo>
                  <a:lnTo>
                    <a:pt x="194" y="0"/>
                  </a:lnTo>
                  <a:lnTo>
                    <a:pt x="198" y="0"/>
                  </a:lnTo>
                  <a:lnTo>
                    <a:pt x="198" y="0"/>
                  </a:lnTo>
                  <a:lnTo>
                    <a:pt x="200" y="0"/>
                  </a:lnTo>
                  <a:lnTo>
                    <a:pt x="204" y="2"/>
                  </a:lnTo>
                  <a:lnTo>
                    <a:pt x="206" y="6"/>
                  </a:lnTo>
                  <a:lnTo>
                    <a:pt x="206" y="8"/>
                  </a:lnTo>
                  <a:lnTo>
                    <a:pt x="206" y="28"/>
                  </a:lnTo>
                  <a:lnTo>
                    <a:pt x="206" y="28"/>
                  </a:lnTo>
                  <a:lnTo>
                    <a:pt x="206" y="30"/>
                  </a:lnTo>
                  <a:lnTo>
                    <a:pt x="204" y="34"/>
                  </a:lnTo>
                  <a:lnTo>
                    <a:pt x="200" y="36"/>
                  </a:lnTo>
                  <a:lnTo>
                    <a:pt x="198" y="36"/>
                  </a:lnTo>
                  <a:lnTo>
                    <a:pt x="198" y="36"/>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grpSp>
      <p:sp>
        <p:nvSpPr>
          <p:cNvPr id="108"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Governance &amp; communication management</a:t>
            </a:r>
            <a:endParaRPr lang="en-GB" sz="2900" dirty="0">
              <a:latin typeface="Algerian" panose="04020705040A02060702" pitchFamily="82" charset="0"/>
              <a:cs typeface="Arial" panose="020B0604020202020204" pitchFamily="34" charset="0"/>
            </a:endParaRPr>
          </a:p>
        </p:txBody>
      </p:sp>
      <p:sp>
        <p:nvSpPr>
          <p:cNvPr id="109" name="TextBox 108">
            <a:extLst>
              <a:ext uri="{FF2B5EF4-FFF2-40B4-BE49-F238E27FC236}">
                <a16:creationId xmlns:a16="http://schemas.microsoft.com/office/drawing/2014/main" id="{0ED5A489-8893-4FC0-B955-DB54D58F38DA}"/>
              </a:ext>
            </a:extLst>
          </p:cNvPr>
          <p:cNvSpPr txBox="1"/>
          <p:nvPr/>
        </p:nvSpPr>
        <p:spPr>
          <a:xfrm>
            <a:off x="4383336" y="3168167"/>
            <a:ext cx="1141915" cy="415498"/>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b="0" kern="0" dirty="0" smtClean="0">
                <a:solidFill>
                  <a:prstClr val="black"/>
                </a:solidFill>
                <a:latin typeface="Arial" panose="020B0604020202020204" pitchFamily="34" charset="0"/>
              </a:rPr>
              <a:t>Sr. Program Manager</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110" name="TextBox 109">
            <a:extLst>
              <a:ext uri="{FF2B5EF4-FFF2-40B4-BE49-F238E27FC236}">
                <a16:creationId xmlns:a16="http://schemas.microsoft.com/office/drawing/2014/main" id="{C5AB387B-3808-4823-926D-5FF03E3E017B}"/>
              </a:ext>
            </a:extLst>
          </p:cNvPr>
          <p:cNvSpPr txBox="1"/>
          <p:nvPr/>
        </p:nvSpPr>
        <p:spPr>
          <a:xfrm>
            <a:off x="10674196" y="3744162"/>
            <a:ext cx="1425524" cy="1223412"/>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R="0" lvl="0" defTabSz="914400" eaLnBrk="1" fontAlgn="auto" latinLnBrk="0" hangingPunct="1">
              <a:lnSpc>
                <a:spcPct val="100000"/>
              </a:lnSpc>
              <a:spcBef>
                <a:spcPts val="0"/>
              </a:spcBef>
              <a:spcAft>
                <a:spcPts val="0"/>
              </a:spcAft>
              <a:buClrTx/>
              <a:buSzTx/>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CS’s &amp; IC’s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0" dirty="0" smtClean="0">
                <a:solidFill>
                  <a:prstClr val="black"/>
                </a:solidFill>
                <a:latin typeface="Arial" panose="020B0604020202020204" pitchFamily="34" charset="0"/>
              </a:rPr>
              <a:t>Project Manager &amp; IT Teams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err="1" smtClean="0">
                <a:ln>
                  <a:noFill/>
                </a:ln>
                <a:solidFill>
                  <a:prstClr val="black"/>
                </a:solidFill>
                <a:effectLst/>
                <a:uLnTx/>
                <a:uFillTx/>
                <a:latin typeface="Arial" panose="020B0604020202020204" pitchFamily="34" charset="0"/>
              </a:rPr>
              <a:t>Comm</a:t>
            </a:r>
            <a:r>
              <a:rPr kumimoji="0" lang="en-US" sz="1050" b="0" i="0" u="none" strike="noStrike" kern="0" cap="none" spc="0" normalizeH="0" noProof="0" dirty="0" smtClean="0">
                <a:ln>
                  <a:noFill/>
                </a:ln>
                <a:solidFill>
                  <a:prstClr val="black"/>
                </a:solidFill>
                <a:effectLst/>
                <a:uLnTx/>
                <a:uFillTx/>
                <a:latin typeface="Arial" panose="020B0604020202020204" pitchFamily="34" charset="0"/>
              </a:rPr>
              <a:t> Teams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0" baseline="0" dirty="0" smtClean="0">
                <a:solidFill>
                  <a:prstClr val="black"/>
                </a:solidFill>
                <a:latin typeface="Arial" panose="020B0604020202020204" pitchFamily="34" charset="0"/>
              </a:rPr>
              <a:t>Merchants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noProof="0" dirty="0" smtClean="0">
                <a:ln>
                  <a:noFill/>
                </a:ln>
                <a:solidFill>
                  <a:prstClr val="black"/>
                </a:solidFill>
                <a:effectLst/>
                <a:uLnTx/>
                <a:uFillTx/>
                <a:latin typeface="Arial" panose="020B0604020202020204" pitchFamily="34" charset="0"/>
              </a:rPr>
              <a:t>Payment Network Teams</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401869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4145872" y="5496654"/>
            <a:ext cx="6143347"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36" name="Rectangle 35"/>
          <p:cNvSpPr/>
          <p:nvPr/>
        </p:nvSpPr>
        <p:spPr>
          <a:xfrm>
            <a:off x="1425212" y="2644320"/>
            <a:ext cx="6289484" cy="96981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8" name="Rectangle 7"/>
          <p:cNvSpPr/>
          <p:nvPr/>
        </p:nvSpPr>
        <p:spPr>
          <a:xfrm>
            <a:off x="1425211" y="4108266"/>
            <a:ext cx="6387161"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9" name="Group 8"/>
          <p:cNvGrpSpPr/>
          <p:nvPr/>
        </p:nvGrpSpPr>
        <p:grpSpPr>
          <a:xfrm>
            <a:off x="1350409" y="3456867"/>
            <a:ext cx="6565531" cy="724454"/>
            <a:chOff x="3925455" y="1191491"/>
            <a:chExt cx="6400799" cy="969818"/>
          </a:xfrm>
        </p:grpSpPr>
        <p:sp>
          <p:nvSpPr>
            <p:cNvPr id="10" name="Rectangle 9"/>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11" name="Group 10"/>
            <p:cNvGrpSpPr/>
            <p:nvPr/>
          </p:nvGrpSpPr>
          <p:grpSpPr>
            <a:xfrm>
              <a:off x="3925455" y="1191491"/>
              <a:ext cx="1178646" cy="969818"/>
              <a:chOff x="3925455" y="1191491"/>
              <a:chExt cx="1178646" cy="969818"/>
            </a:xfrm>
          </p:grpSpPr>
          <p:sp>
            <p:nvSpPr>
              <p:cNvPr id="12" name="Rectangle 11"/>
              <p:cNvSpPr/>
              <p:nvPr/>
            </p:nvSpPr>
            <p:spPr>
              <a:xfrm>
                <a:off x="3925455" y="1191491"/>
                <a:ext cx="969818" cy="969818"/>
              </a:xfrm>
              <a:prstGeom prst="rect">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02</a:t>
                </a:r>
              </a:p>
            </p:txBody>
          </p:sp>
          <p:sp>
            <p:nvSpPr>
              <p:cNvPr id="13" name="Isosceles Triangle 12"/>
              <p:cNvSpPr/>
              <p:nvPr/>
            </p:nvSpPr>
            <p:spPr>
              <a:xfrm rot="5400000">
                <a:off x="4803124" y="1537059"/>
                <a:ext cx="323272" cy="278683"/>
              </a:xfrm>
              <a:prstGeom prst="triangle">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14" name="Group 13"/>
          <p:cNvGrpSpPr/>
          <p:nvPr/>
        </p:nvGrpSpPr>
        <p:grpSpPr>
          <a:xfrm>
            <a:off x="1349872" y="4325377"/>
            <a:ext cx="6566068" cy="671922"/>
            <a:chOff x="3925455" y="1191491"/>
            <a:chExt cx="6400799" cy="969818"/>
          </a:xfrm>
        </p:grpSpPr>
        <p:sp>
          <p:nvSpPr>
            <p:cNvPr id="15" name="Rectangle 14"/>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16" name="Group 15"/>
            <p:cNvGrpSpPr/>
            <p:nvPr/>
          </p:nvGrpSpPr>
          <p:grpSpPr>
            <a:xfrm>
              <a:off x="3925455" y="1191491"/>
              <a:ext cx="1178646" cy="969818"/>
              <a:chOff x="3925455" y="1191491"/>
              <a:chExt cx="1178646" cy="969818"/>
            </a:xfrm>
          </p:grpSpPr>
          <p:sp>
            <p:nvSpPr>
              <p:cNvPr id="17" name="Rectangle 16"/>
              <p:cNvSpPr/>
              <p:nvPr/>
            </p:nvSpPr>
            <p:spPr>
              <a:xfrm>
                <a:off x="3925455" y="1191491"/>
                <a:ext cx="969818" cy="969818"/>
              </a:xfrm>
              <a:prstGeom prst="rect">
                <a:avLst/>
              </a:prstGeom>
              <a:solidFill>
                <a:srgbClr val="EBCB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03</a:t>
                </a:r>
              </a:p>
            </p:txBody>
          </p:sp>
          <p:sp>
            <p:nvSpPr>
              <p:cNvPr id="18" name="Isosceles Triangle 17"/>
              <p:cNvSpPr/>
              <p:nvPr/>
            </p:nvSpPr>
            <p:spPr>
              <a:xfrm rot="5400000">
                <a:off x="4803124" y="1537059"/>
                <a:ext cx="323272" cy="278683"/>
              </a:xfrm>
              <a:prstGeom prst="triangle">
                <a:avLst/>
              </a:prstGeom>
              <a:solidFill>
                <a:srgbClr val="EBCB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37" name="Group 36"/>
          <p:cNvGrpSpPr/>
          <p:nvPr/>
        </p:nvGrpSpPr>
        <p:grpSpPr>
          <a:xfrm>
            <a:off x="1349872" y="2573220"/>
            <a:ext cx="6400799" cy="769788"/>
            <a:chOff x="3925455" y="1191491"/>
            <a:chExt cx="6400799" cy="969818"/>
          </a:xfrm>
        </p:grpSpPr>
        <p:sp>
          <p:nvSpPr>
            <p:cNvPr id="38" name="Rectangle 37"/>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39" name="Group 38"/>
            <p:cNvGrpSpPr/>
            <p:nvPr/>
          </p:nvGrpSpPr>
          <p:grpSpPr>
            <a:xfrm>
              <a:off x="3925455" y="1191491"/>
              <a:ext cx="1178646" cy="969818"/>
              <a:chOff x="3925455" y="1191491"/>
              <a:chExt cx="1178646" cy="969818"/>
            </a:xfrm>
          </p:grpSpPr>
          <p:sp>
            <p:nvSpPr>
              <p:cNvPr id="40" name="Rectangle 39"/>
              <p:cNvSpPr/>
              <p:nvPr/>
            </p:nvSpPr>
            <p:spPr>
              <a:xfrm>
                <a:off x="3925455" y="1191491"/>
                <a:ext cx="969818"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01</a:t>
                </a:r>
              </a:p>
            </p:txBody>
          </p:sp>
          <p:sp>
            <p:nvSpPr>
              <p:cNvPr id="41" name="Isosceles Triangle 40"/>
              <p:cNvSpPr/>
              <p:nvPr/>
            </p:nvSpPr>
            <p:spPr>
              <a:xfrm rot="5400000">
                <a:off x="4803124" y="1537059"/>
                <a:ext cx="323272" cy="27868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grpSp>
      <p:grpSp>
        <p:nvGrpSpPr>
          <p:cNvPr id="42" name="Group 41"/>
          <p:cNvGrpSpPr/>
          <p:nvPr/>
        </p:nvGrpSpPr>
        <p:grpSpPr>
          <a:xfrm>
            <a:off x="2509490" y="2678766"/>
            <a:ext cx="5155743" cy="646331"/>
            <a:chOff x="4431202" y="1246729"/>
            <a:chExt cx="4146223" cy="646331"/>
          </a:xfrm>
        </p:grpSpPr>
        <p:sp>
          <p:nvSpPr>
            <p:cNvPr id="43" name="TextBox 42"/>
            <p:cNvSpPr txBox="1"/>
            <p:nvPr/>
          </p:nvSpPr>
          <p:spPr>
            <a:xfrm>
              <a:off x="4481982" y="1250806"/>
              <a:ext cx="2937088" cy="276999"/>
            </a:xfrm>
            <a:prstGeom prst="rect">
              <a:avLst/>
            </a:prstGeom>
            <a:noFill/>
          </p:spPr>
          <p:txBody>
            <a:bodyPr wrap="square" lIns="0" rtlCol="0" anchor="b">
              <a:spAutoFit/>
            </a:bodyPr>
            <a:lstStyle/>
            <a:p>
              <a:endParaRPr lang="en-US" sz="1200" b="1" dirty="0">
                <a:latin typeface="Arial" panose="020B0604020202020204" pitchFamily="34" charset="0"/>
                <a:cs typeface="Arial" panose="020B0604020202020204" pitchFamily="34" charset="0"/>
              </a:endParaRPr>
            </a:p>
          </p:txBody>
        </p:sp>
        <p:sp>
          <p:nvSpPr>
            <p:cNvPr id="44" name="TextBox 43"/>
            <p:cNvSpPr txBox="1"/>
            <p:nvPr/>
          </p:nvSpPr>
          <p:spPr>
            <a:xfrm>
              <a:off x="4431202" y="1246729"/>
              <a:ext cx="4146223" cy="646331"/>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There is an established agreement in place between Infinity </a:t>
              </a:r>
              <a:r>
                <a:rPr lang="en-US" sz="1200" dirty="0">
                  <a:solidFill>
                    <a:schemeClr val="tx1">
                      <a:lumMod val="65000"/>
                      <a:lumOff val="35000"/>
                    </a:schemeClr>
                  </a:solidFill>
                  <a:latin typeface="Arial" panose="020B0604020202020204" pitchFamily="34" charset="0"/>
                  <a:cs typeface="Arial" panose="020B0604020202020204" pitchFamily="34" charset="0"/>
                </a:rPr>
                <a:t>C</a:t>
              </a:r>
              <a:r>
                <a:rPr lang="en-US" sz="1200" dirty="0" smtClean="0">
                  <a:solidFill>
                    <a:schemeClr val="tx1">
                      <a:lumMod val="65000"/>
                      <a:lumOff val="35000"/>
                    </a:schemeClr>
                  </a:solidFill>
                  <a:latin typeface="Arial" panose="020B0604020202020204" pitchFamily="34" charset="0"/>
                  <a:cs typeface="Arial" panose="020B0604020202020204" pitchFamily="34" charset="0"/>
                </a:rPr>
                <a:t>orp &amp;  Merchants and there is no direct connection between </a:t>
              </a:r>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a:t>
              </a:r>
              <a:r>
                <a:rPr lang="en-US" sz="1200" dirty="0" smtClean="0">
                  <a:solidFill>
                    <a:schemeClr val="tx1">
                      <a:lumMod val="65000"/>
                      <a:lumOff val="35000"/>
                    </a:schemeClr>
                  </a:solidFill>
                  <a:latin typeface="Arial" panose="020B0604020202020204" pitchFamily="34" charset="0"/>
                  <a:cs typeface="Arial" panose="020B0604020202020204" pitchFamily="34" charset="0"/>
                </a:rPr>
                <a:t> &amp; Merchants </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46" name="TextBox 45"/>
          <p:cNvSpPr txBox="1"/>
          <p:nvPr/>
        </p:nvSpPr>
        <p:spPr>
          <a:xfrm>
            <a:off x="8063738" y="2863432"/>
            <a:ext cx="3996718" cy="830997"/>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Migration is required mainly for back-end migration and has limited impact on front-end (at Merchant’s end)</a:t>
            </a:r>
          </a:p>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ERP system used by Merchants is managed by </a:t>
            </a:r>
            <a:r>
              <a:rPr lang="en-US" sz="1200" dirty="0" err="1" smtClean="0">
                <a:solidFill>
                  <a:schemeClr val="tx1">
                    <a:lumMod val="65000"/>
                    <a:lumOff val="35000"/>
                  </a:schemeClr>
                </a:solidFill>
                <a:latin typeface="Arial" panose="020B0604020202020204" pitchFamily="34" charset="0"/>
                <a:cs typeface="Arial" panose="020B0604020202020204" pitchFamily="34" charset="0"/>
              </a:rPr>
              <a:t>Infiinity</a:t>
            </a:r>
            <a:r>
              <a:rPr lang="en-US" sz="1200" dirty="0" smtClean="0">
                <a:solidFill>
                  <a:schemeClr val="tx1">
                    <a:lumMod val="65000"/>
                    <a:lumOff val="35000"/>
                  </a:schemeClr>
                </a:solidFill>
                <a:latin typeface="Arial" panose="020B0604020202020204" pitchFamily="34" charset="0"/>
                <a:cs typeface="Arial" panose="020B0604020202020204" pitchFamily="34" charset="0"/>
              </a:rPr>
              <a:t> Corp </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7" name="TextBox 46"/>
          <p:cNvSpPr txBox="1"/>
          <p:nvPr/>
        </p:nvSpPr>
        <p:spPr>
          <a:xfrm>
            <a:off x="2477698" y="4414867"/>
            <a:ext cx="5236997" cy="461665"/>
          </a:xfrm>
          <a:prstGeom prst="rect">
            <a:avLst/>
          </a:prstGeom>
          <a:noFill/>
        </p:spPr>
        <p:txBody>
          <a:bodyPr wrap="square" lIns="0" rIns="0" rtlCol="0" anchor="t">
            <a:spAutoFit/>
          </a:bodyPr>
          <a:lstStyle/>
          <a:p>
            <a:pPr algn="just"/>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CyberSource’s</a:t>
            </a:r>
            <a:r>
              <a:rPr lang="en-US" sz="1200" dirty="0" smtClean="0">
                <a:solidFill>
                  <a:schemeClr val="tx1">
                    <a:lumMod val="65000"/>
                    <a:lumOff val="35000"/>
                  </a:schemeClr>
                </a:solidFill>
                <a:latin typeface="Arial" panose="020B0604020202020204" pitchFamily="34" charset="0"/>
                <a:cs typeface="Arial" panose="020B0604020202020204" pitchFamily="34" charset="0"/>
              </a:rPr>
              <a:t> partner ecosystem already covers the existing partners of Infinity Corp  (payment methods,  payment networks </a:t>
            </a:r>
            <a:r>
              <a:rPr lang="en-US" sz="1200" dirty="0" err="1" smtClean="0">
                <a:solidFill>
                  <a:schemeClr val="tx1">
                    <a:lumMod val="65000"/>
                    <a:lumOff val="35000"/>
                  </a:schemeClr>
                </a:solidFill>
                <a:latin typeface="Arial" panose="020B0604020202020204" pitchFamily="34" charset="0"/>
                <a:cs typeface="Arial" panose="020B0604020202020204" pitchFamily="34" charset="0"/>
              </a:rPr>
              <a:t>etc</a:t>
            </a:r>
            <a:r>
              <a:rPr lang="en-US" sz="1200" dirty="0" smtClean="0">
                <a:solidFill>
                  <a:schemeClr val="tx1">
                    <a:lumMod val="65000"/>
                    <a:lumOff val="35000"/>
                  </a:schemeClr>
                </a:solidFill>
                <a:latin typeface="Arial" panose="020B0604020202020204" pitchFamily="34" charset="0"/>
                <a:cs typeface="Arial" panose="020B0604020202020204" pitchFamily="34" charset="0"/>
              </a:rPr>
              <a:t>)</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61" name="Group 60"/>
          <p:cNvGrpSpPr/>
          <p:nvPr/>
        </p:nvGrpSpPr>
        <p:grpSpPr>
          <a:xfrm>
            <a:off x="3994807" y="5129068"/>
            <a:ext cx="6400799" cy="779234"/>
            <a:chOff x="3925455" y="1191491"/>
            <a:chExt cx="6400799" cy="969818"/>
          </a:xfrm>
        </p:grpSpPr>
        <p:sp>
          <p:nvSpPr>
            <p:cNvPr id="62" name="Rectangle 61"/>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63" name="Group 62"/>
            <p:cNvGrpSpPr/>
            <p:nvPr/>
          </p:nvGrpSpPr>
          <p:grpSpPr>
            <a:xfrm>
              <a:off x="3925455" y="1191491"/>
              <a:ext cx="1178646" cy="969818"/>
              <a:chOff x="3925455" y="1191491"/>
              <a:chExt cx="1178646" cy="969818"/>
            </a:xfrm>
          </p:grpSpPr>
          <p:sp>
            <p:nvSpPr>
              <p:cNvPr id="64" name="Rectangle 63"/>
              <p:cNvSpPr/>
              <p:nvPr/>
            </p:nvSpPr>
            <p:spPr>
              <a:xfrm>
                <a:off x="3925455" y="1191491"/>
                <a:ext cx="969818" cy="969818"/>
              </a:xfrm>
              <a:prstGeom prst="rect">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05</a:t>
                </a:r>
              </a:p>
            </p:txBody>
          </p:sp>
          <p:sp>
            <p:nvSpPr>
              <p:cNvPr id="65" name="Isosceles Triangle 64"/>
              <p:cNvSpPr/>
              <p:nvPr/>
            </p:nvSpPr>
            <p:spPr>
              <a:xfrm rot="5400000">
                <a:off x="4803124" y="1537059"/>
                <a:ext cx="323272" cy="278683"/>
              </a:xfrm>
              <a:prstGeom prst="triangle">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66" name="TextBox 65"/>
          <p:cNvSpPr txBox="1"/>
          <p:nvPr/>
        </p:nvSpPr>
        <p:spPr>
          <a:xfrm>
            <a:off x="5272295" y="5233115"/>
            <a:ext cx="4146223" cy="461665"/>
          </a:xfrm>
          <a:prstGeom prst="rect">
            <a:avLst/>
          </a:prstGeom>
          <a:noFill/>
        </p:spPr>
        <p:txBody>
          <a:bodyPr wrap="square" lIns="0" rIns="0" rtlCol="0" anchor="t">
            <a:spAutoFit/>
          </a:bodyPr>
          <a:lstStyle/>
          <a:p>
            <a:pPr algn="just"/>
            <a:r>
              <a:rPr lang="en-US" sz="1200" dirty="0" smtClean="0">
                <a:latin typeface="Arial" panose="020B0604020202020204" pitchFamily="34" charset="0"/>
                <a:cs typeface="Arial" panose="020B0604020202020204" pitchFamily="34" charset="0"/>
              </a:rPr>
              <a:t>Infinity Corp’s payment terms with XYZ payment system company is on ‘per transaction’</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67" name="Group 66"/>
          <p:cNvGrpSpPr/>
          <p:nvPr/>
        </p:nvGrpSpPr>
        <p:grpSpPr>
          <a:xfrm>
            <a:off x="4015510" y="6091038"/>
            <a:ext cx="6400799" cy="779234"/>
            <a:chOff x="3925455" y="1191491"/>
            <a:chExt cx="6400799" cy="969818"/>
          </a:xfrm>
        </p:grpSpPr>
        <p:sp>
          <p:nvSpPr>
            <p:cNvPr id="68" name="Rectangle 67"/>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69" name="Group 68"/>
            <p:cNvGrpSpPr/>
            <p:nvPr/>
          </p:nvGrpSpPr>
          <p:grpSpPr>
            <a:xfrm>
              <a:off x="3925455" y="1191491"/>
              <a:ext cx="1178646" cy="969818"/>
              <a:chOff x="3925455" y="1191491"/>
              <a:chExt cx="1178646" cy="969818"/>
            </a:xfrm>
          </p:grpSpPr>
          <p:sp>
            <p:nvSpPr>
              <p:cNvPr id="70" name="Rectangle 69"/>
              <p:cNvSpPr/>
              <p:nvPr/>
            </p:nvSpPr>
            <p:spPr>
              <a:xfrm>
                <a:off x="3925455" y="1191491"/>
                <a:ext cx="969818" cy="969818"/>
              </a:xfrm>
              <a:prstGeom prst="rect">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06</a:t>
                </a:r>
              </a:p>
            </p:txBody>
          </p:sp>
          <p:sp>
            <p:nvSpPr>
              <p:cNvPr id="71" name="Isosceles Triangle 70"/>
              <p:cNvSpPr/>
              <p:nvPr/>
            </p:nvSpPr>
            <p:spPr>
              <a:xfrm rot="5400000">
                <a:off x="4803124" y="1537059"/>
                <a:ext cx="323272" cy="278683"/>
              </a:xfrm>
              <a:prstGeom prst="triangle">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72" name="TextBox 71"/>
          <p:cNvSpPr txBox="1"/>
          <p:nvPr/>
        </p:nvSpPr>
        <p:spPr>
          <a:xfrm>
            <a:off x="5327714" y="6157489"/>
            <a:ext cx="4146223" cy="646331"/>
          </a:xfrm>
          <a:prstGeom prst="rect">
            <a:avLst/>
          </a:prstGeom>
          <a:noFill/>
        </p:spPr>
        <p:txBody>
          <a:bodyPr wrap="square" lIns="0" rIns="0" rtlCol="0" anchor="t">
            <a:spAutoFit/>
          </a:bodyPr>
          <a:lstStyle/>
          <a:p>
            <a:pPr algn="just"/>
            <a:r>
              <a:rPr lang="en-US" sz="1200" dirty="0">
                <a:latin typeface="Arial" panose="020B0604020202020204" pitchFamily="34" charset="0"/>
                <a:cs typeface="Arial" panose="020B0604020202020204" pitchFamily="34" charset="0"/>
              </a:rPr>
              <a:t>Ready-to-use integrations are available from the </a:t>
            </a:r>
            <a:r>
              <a:rPr lang="en-US" sz="1200" dirty="0" err="1">
                <a:latin typeface="Arial" panose="020B0604020202020204" pitchFamily="34" charset="0"/>
                <a:cs typeface="Arial" panose="020B0604020202020204" pitchFamily="34" charset="0"/>
              </a:rPr>
              <a:t>CyberSource</a:t>
            </a:r>
            <a:r>
              <a:rPr lang="en-US" sz="1200" dirty="0">
                <a:latin typeface="Arial" panose="020B0604020202020204" pitchFamily="34" charset="0"/>
                <a:cs typeface="Arial" panose="020B0604020202020204" pitchFamily="34" charset="0"/>
              </a:rPr>
              <a:t> platform into the online and ecommerce tools that our customers already use</a:t>
            </a:r>
            <a:endParaRPr lang="en-GB" sz="1200" dirty="0">
              <a:latin typeface="Arial" panose="020B0604020202020204" pitchFamily="34" charset="0"/>
              <a:cs typeface="Arial" panose="020B0604020202020204" pitchFamily="34" charset="0"/>
            </a:endParaRPr>
          </a:p>
        </p:txBody>
      </p:sp>
      <p:sp>
        <p:nvSpPr>
          <p:cNvPr id="74" name="Rectangle 73"/>
          <p:cNvSpPr/>
          <p:nvPr/>
        </p:nvSpPr>
        <p:spPr>
          <a:xfrm>
            <a:off x="5394275" y="1065869"/>
            <a:ext cx="6254039" cy="96981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75" name="Group 74"/>
          <p:cNvGrpSpPr/>
          <p:nvPr/>
        </p:nvGrpSpPr>
        <p:grpSpPr>
          <a:xfrm>
            <a:off x="5283438" y="1735084"/>
            <a:ext cx="6497998" cy="724454"/>
            <a:chOff x="3925455" y="1191491"/>
            <a:chExt cx="6400799" cy="969818"/>
          </a:xfrm>
        </p:grpSpPr>
        <p:sp>
          <p:nvSpPr>
            <p:cNvPr id="76" name="Rectangle 75"/>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77" name="Group 76"/>
            <p:cNvGrpSpPr/>
            <p:nvPr/>
          </p:nvGrpSpPr>
          <p:grpSpPr>
            <a:xfrm>
              <a:off x="3925455" y="1191491"/>
              <a:ext cx="1178646" cy="969818"/>
              <a:chOff x="3925455" y="1191491"/>
              <a:chExt cx="1178646" cy="969818"/>
            </a:xfrm>
          </p:grpSpPr>
          <p:sp>
            <p:nvSpPr>
              <p:cNvPr id="78" name="Rectangle 77"/>
              <p:cNvSpPr/>
              <p:nvPr/>
            </p:nvSpPr>
            <p:spPr>
              <a:xfrm>
                <a:off x="3925455" y="1191491"/>
                <a:ext cx="969818" cy="969818"/>
              </a:xfrm>
              <a:prstGeom prst="rect">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02</a:t>
                </a:r>
              </a:p>
            </p:txBody>
          </p:sp>
          <p:sp>
            <p:nvSpPr>
              <p:cNvPr id="79" name="Isosceles Triangle 78"/>
              <p:cNvSpPr/>
              <p:nvPr/>
            </p:nvSpPr>
            <p:spPr>
              <a:xfrm rot="5400000">
                <a:off x="4803124" y="1537059"/>
                <a:ext cx="323272" cy="278683"/>
              </a:xfrm>
              <a:prstGeom prst="triangle">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80" name="Group 79"/>
          <p:cNvGrpSpPr/>
          <p:nvPr/>
        </p:nvGrpSpPr>
        <p:grpSpPr>
          <a:xfrm>
            <a:off x="5272295" y="882493"/>
            <a:ext cx="6497998" cy="668285"/>
            <a:chOff x="3925455" y="1191491"/>
            <a:chExt cx="6400799" cy="969818"/>
          </a:xfrm>
        </p:grpSpPr>
        <p:sp>
          <p:nvSpPr>
            <p:cNvPr id="81" name="Rectangle 80"/>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82" name="Group 81"/>
            <p:cNvGrpSpPr/>
            <p:nvPr/>
          </p:nvGrpSpPr>
          <p:grpSpPr>
            <a:xfrm>
              <a:off x="3925455" y="1191491"/>
              <a:ext cx="1178646" cy="969818"/>
              <a:chOff x="3925455" y="1191491"/>
              <a:chExt cx="1178646" cy="969818"/>
            </a:xfrm>
          </p:grpSpPr>
          <p:sp>
            <p:nvSpPr>
              <p:cNvPr id="83" name="Rectangle 82"/>
              <p:cNvSpPr/>
              <p:nvPr/>
            </p:nvSpPr>
            <p:spPr>
              <a:xfrm>
                <a:off x="3925455" y="1191491"/>
                <a:ext cx="969818"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01</a:t>
                </a:r>
              </a:p>
            </p:txBody>
          </p:sp>
          <p:sp>
            <p:nvSpPr>
              <p:cNvPr id="84" name="Isosceles Triangle 83"/>
              <p:cNvSpPr/>
              <p:nvPr/>
            </p:nvSpPr>
            <p:spPr>
              <a:xfrm rot="5400000">
                <a:off x="4803124" y="1537059"/>
                <a:ext cx="323272" cy="27868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grpSp>
      <p:grpSp>
        <p:nvGrpSpPr>
          <p:cNvPr id="85" name="Group 84"/>
          <p:cNvGrpSpPr/>
          <p:nvPr/>
        </p:nvGrpSpPr>
        <p:grpSpPr>
          <a:xfrm>
            <a:off x="6467211" y="101530"/>
            <a:ext cx="5157822" cy="2081875"/>
            <a:chOff x="4481982" y="1250806"/>
            <a:chExt cx="5157822" cy="2081875"/>
          </a:xfrm>
        </p:grpSpPr>
        <p:sp>
          <p:nvSpPr>
            <p:cNvPr id="86" name="TextBox 85"/>
            <p:cNvSpPr txBox="1"/>
            <p:nvPr/>
          </p:nvSpPr>
          <p:spPr>
            <a:xfrm>
              <a:off x="4481982" y="1250806"/>
              <a:ext cx="2937088" cy="276999"/>
            </a:xfrm>
            <a:prstGeom prst="rect">
              <a:avLst/>
            </a:prstGeom>
            <a:noFill/>
          </p:spPr>
          <p:txBody>
            <a:bodyPr wrap="square" lIns="0" rtlCol="0" anchor="b">
              <a:spAutoFit/>
            </a:bodyPr>
            <a:lstStyle/>
            <a:p>
              <a:endParaRPr lang="en-US" sz="1200" b="1" dirty="0">
                <a:latin typeface="Arial" panose="020B0604020202020204" pitchFamily="34" charset="0"/>
                <a:cs typeface="Arial" panose="020B0604020202020204" pitchFamily="34" charset="0"/>
              </a:endParaRPr>
            </a:p>
          </p:txBody>
        </p:sp>
        <p:sp>
          <p:nvSpPr>
            <p:cNvPr id="87" name="TextBox 86"/>
            <p:cNvSpPr txBox="1"/>
            <p:nvPr/>
          </p:nvSpPr>
          <p:spPr>
            <a:xfrm>
              <a:off x="4481982" y="3055682"/>
              <a:ext cx="5157822" cy="276999"/>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Initial Migration Readiness Pre-assessment is done (viability check)</a:t>
              </a:r>
            </a:p>
          </p:txBody>
        </p:sp>
      </p:grpSp>
      <p:sp>
        <p:nvSpPr>
          <p:cNvPr id="89" name="TextBox 88"/>
          <p:cNvSpPr txBox="1"/>
          <p:nvPr/>
        </p:nvSpPr>
        <p:spPr>
          <a:xfrm>
            <a:off x="6505050" y="956983"/>
            <a:ext cx="5204254" cy="646331"/>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Purchase Order has been received by </a:t>
            </a:r>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a:t>
            </a:r>
            <a:r>
              <a:rPr lang="en-US" sz="1200" dirty="0" smtClean="0">
                <a:solidFill>
                  <a:schemeClr val="tx1">
                    <a:lumMod val="65000"/>
                    <a:lumOff val="35000"/>
                  </a:schemeClr>
                </a:solidFill>
                <a:latin typeface="Arial" panose="020B0604020202020204" pitchFamily="34" charset="0"/>
                <a:cs typeface="Arial" panose="020B0604020202020204" pitchFamily="34" charset="0"/>
              </a:rPr>
              <a:t> for the Migration &amp; Added Services. Licenses, Subscription, payment method has been agreed on.</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0" name="Title 1"/>
          <p:cNvSpPr>
            <a:spLocks noGrp="1"/>
          </p:cNvSpPr>
          <p:nvPr>
            <p:ph type="title"/>
          </p:nvPr>
        </p:nvSpPr>
        <p:spPr>
          <a:xfrm>
            <a:off x="1530760" y="56446"/>
            <a:ext cx="10018713" cy="680545"/>
          </a:xfrm>
        </p:spPr>
        <p:txBody>
          <a:bodyPr>
            <a:normAutofit fontScale="90000"/>
          </a:bodyPr>
          <a:lstStyle/>
          <a:p>
            <a:r>
              <a:rPr lang="en-GB" sz="3200" dirty="0" err="1" smtClean="0">
                <a:latin typeface="Algerian" panose="04020705040A02060702" pitchFamily="82" charset="0"/>
                <a:cs typeface="Arial" panose="020B0604020202020204" pitchFamily="34" charset="0"/>
              </a:rPr>
              <a:t>Cybersource</a:t>
            </a:r>
            <a:r>
              <a:rPr lang="en-GB" sz="3200" dirty="0">
                <a:latin typeface="Algerian" panose="04020705040A02060702" pitchFamily="82" charset="0"/>
                <a:cs typeface="Arial" panose="020B0604020202020204" pitchFamily="34" charset="0"/>
              </a:rPr>
              <a:t> </a:t>
            </a:r>
            <a:r>
              <a:rPr lang="en-GB" sz="3200" dirty="0" smtClean="0">
                <a:latin typeface="Algerian" panose="04020705040A02060702" pitchFamily="82" charset="0"/>
                <a:cs typeface="Arial" panose="020B0604020202020204" pitchFamily="34" charset="0"/>
              </a:rPr>
              <a:t>&amp; Infinity Corp :</a:t>
            </a:r>
            <a:br>
              <a:rPr lang="en-GB" sz="3200" dirty="0" smtClean="0">
                <a:latin typeface="Algerian" panose="04020705040A02060702" pitchFamily="82" charset="0"/>
                <a:cs typeface="Arial" panose="020B0604020202020204" pitchFamily="34" charset="0"/>
              </a:rPr>
            </a:br>
            <a:r>
              <a:rPr lang="en-GB" sz="3200" dirty="0" smtClean="0">
                <a:latin typeface="Algerian" panose="04020705040A02060702" pitchFamily="82" charset="0"/>
                <a:cs typeface="Arial" panose="020B0604020202020204" pitchFamily="34" charset="0"/>
              </a:rPr>
              <a:t>Case study Assumptions</a:t>
            </a:r>
            <a:endParaRPr lang="en-GB" sz="3200" dirty="0">
              <a:latin typeface="Algerian" panose="04020705040A02060702" pitchFamily="82" charset="0"/>
              <a:cs typeface="Arial" panose="020B0604020202020204" pitchFamily="34" charset="0"/>
            </a:endParaRPr>
          </a:p>
        </p:txBody>
      </p:sp>
      <p:sp>
        <p:nvSpPr>
          <p:cNvPr id="53" name="TextBox 52"/>
          <p:cNvSpPr txBox="1"/>
          <p:nvPr/>
        </p:nvSpPr>
        <p:spPr>
          <a:xfrm>
            <a:off x="2635103" y="3574573"/>
            <a:ext cx="5118107" cy="461665"/>
          </a:xfrm>
          <a:prstGeom prst="rect">
            <a:avLst/>
          </a:prstGeom>
          <a:noFill/>
        </p:spPr>
        <p:txBody>
          <a:bodyPr wrap="square" lIns="0" rIns="0" rtlCol="0" anchor="t">
            <a:spAutoFit/>
          </a:bodyPr>
          <a:lstStyle/>
          <a:p>
            <a:pPr algn="just"/>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a:t>
            </a:r>
            <a:r>
              <a:rPr lang="en-US" sz="1200" dirty="0" smtClean="0">
                <a:solidFill>
                  <a:schemeClr val="tx1">
                    <a:lumMod val="65000"/>
                    <a:lumOff val="35000"/>
                  </a:schemeClr>
                </a:solidFill>
                <a:latin typeface="Arial" panose="020B0604020202020204" pitchFamily="34" charset="0"/>
                <a:cs typeface="Arial" panose="020B0604020202020204" pitchFamily="34" charset="0"/>
              </a:rPr>
              <a:t> payment system is inherently compliant with PCIDSS &amp; no changes are required in its or Acquirer’s system.  </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823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88397-DF7B-42F1-84DC-A1836B8161F0}"/>
              </a:ext>
            </a:extLst>
          </p:cNvPr>
          <p:cNvSpPr txBox="1">
            <a:spLocks/>
          </p:cNvSpPr>
          <p:nvPr/>
        </p:nvSpPr>
        <p:spPr>
          <a:xfrm>
            <a:off x="1451048" y="372120"/>
            <a:ext cx="10584000" cy="484320"/>
          </a:xfrm>
          <a:prstGeom prst="rect">
            <a:avLst/>
          </a:prstGeom>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solidFill>
                  <a:srgbClr val="1D34C7"/>
                </a:solidFill>
              </a:rPr>
              <a:t>Governance Framework</a:t>
            </a:r>
            <a:endParaRPr lang="en-IN" dirty="0">
              <a:solidFill>
                <a:srgbClr val="1D34C7"/>
              </a:solidFill>
            </a:endParaRPr>
          </a:p>
        </p:txBody>
      </p:sp>
      <p:grpSp>
        <p:nvGrpSpPr>
          <p:cNvPr id="5" name="Group 4">
            <a:extLst>
              <a:ext uri="{FF2B5EF4-FFF2-40B4-BE49-F238E27FC236}">
                <a16:creationId xmlns:a16="http://schemas.microsoft.com/office/drawing/2014/main" id="{9A49D164-8678-4849-BAE8-980E110C7F01}"/>
              </a:ext>
            </a:extLst>
          </p:cNvPr>
          <p:cNvGrpSpPr/>
          <p:nvPr/>
        </p:nvGrpSpPr>
        <p:grpSpPr>
          <a:xfrm>
            <a:off x="1272635" y="1382765"/>
            <a:ext cx="7628057" cy="5271281"/>
            <a:chOff x="1437638" y="1298682"/>
            <a:chExt cx="7628057" cy="4907297"/>
          </a:xfrm>
        </p:grpSpPr>
        <p:grpSp>
          <p:nvGrpSpPr>
            <p:cNvPr id="6" name="Group 5">
              <a:extLst>
                <a:ext uri="{FF2B5EF4-FFF2-40B4-BE49-F238E27FC236}">
                  <a16:creationId xmlns:a16="http://schemas.microsoft.com/office/drawing/2014/main" id="{F967140B-A5D1-43EB-B11A-AD3500535C50}"/>
                </a:ext>
              </a:extLst>
            </p:cNvPr>
            <p:cNvGrpSpPr/>
            <p:nvPr/>
          </p:nvGrpSpPr>
          <p:grpSpPr>
            <a:xfrm>
              <a:off x="2686673" y="1696044"/>
              <a:ext cx="5145562" cy="4509935"/>
              <a:chOff x="3781850" y="1371600"/>
              <a:chExt cx="4284070" cy="3630309"/>
            </a:xfrm>
          </p:grpSpPr>
          <p:grpSp>
            <p:nvGrpSpPr>
              <p:cNvPr id="23" name="Group 18">
                <a:extLst>
                  <a:ext uri="{FF2B5EF4-FFF2-40B4-BE49-F238E27FC236}">
                    <a16:creationId xmlns:a16="http://schemas.microsoft.com/office/drawing/2014/main" id="{B5AE4AE2-22BF-46BA-A626-4EA2F841BD40}"/>
                  </a:ext>
                </a:extLst>
              </p:cNvPr>
              <p:cNvGrpSpPr/>
              <p:nvPr/>
            </p:nvGrpSpPr>
            <p:grpSpPr>
              <a:xfrm>
                <a:off x="3781850" y="3263712"/>
                <a:ext cx="4284070" cy="1738197"/>
                <a:chOff x="3854090" y="4051112"/>
                <a:chExt cx="4284070" cy="1738197"/>
              </a:xfrm>
            </p:grpSpPr>
            <p:sp>
              <p:nvSpPr>
                <p:cNvPr id="31" name="Freeform 51">
                  <a:extLst>
                    <a:ext uri="{FF2B5EF4-FFF2-40B4-BE49-F238E27FC236}">
                      <a16:creationId xmlns:a16="http://schemas.microsoft.com/office/drawing/2014/main" id="{30528CA9-8F5C-4645-922E-F5E48D57B5F0}"/>
                    </a:ext>
                  </a:extLst>
                </p:cNvPr>
                <p:cNvSpPr/>
                <p:nvPr/>
              </p:nvSpPr>
              <p:spPr>
                <a:xfrm>
                  <a:off x="4341734" y="4051112"/>
                  <a:ext cx="3295818" cy="872048"/>
                </a:xfrm>
                <a:custGeom>
                  <a:avLst/>
                  <a:gdLst>
                    <a:gd name="connsiteX0" fmla="*/ 3798 w 2465936"/>
                    <a:gd name="connsiteY0" fmla="*/ 311446 h 652328"/>
                    <a:gd name="connsiteX1" fmla="*/ 1245787 w 2465936"/>
                    <a:gd name="connsiteY1" fmla="*/ 949 h 652328"/>
                    <a:gd name="connsiteX2" fmla="*/ 2462138 w 2465936"/>
                    <a:gd name="connsiteY2" fmla="*/ 305749 h 652328"/>
                    <a:gd name="connsiteX3" fmla="*/ 1268575 w 2465936"/>
                    <a:gd name="connsiteY3" fmla="*/ 650429 h 652328"/>
                    <a:gd name="connsiteX4" fmla="*/ 3798 w 2465936"/>
                    <a:gd name="connsiteY4" fmla="*/ 311446 h 652328"/>
                    <a:gd name="connsiteX0" fmla="*/ 3798 w 2465936"/>
                    <a:gd name="connsiteY0" fmla="*/ 311446 h 650429"/>
                    <a:gd name="connsiteX1" fmla="*/ 1245787 w 2465936"/>
                    <a:gd name="connsiteY1" fmla="*/ 949 h 650429"/>
                    <a:gd name="connsiteX2" fmla="*/ 2462138 w 2465936"/>
                    <a:gd name="connsiteY2" fmla="*/ 305749 h 650429"/>
                    <a:gd name="connsiteX3" fmla="*/ 1268575 w 2465936"/>
                    <a:gd name="connsiteY3" fmla="*/ 650429 h 650429"/>
                    <a:gd name="connsiteX4" fmla="*/ 3798 w 2465936"/>
                    <a:gd name="connsiteY4" fmla="*/ 311446 h 650429"/>
                    <a:gd name="connsiteX0" fmla="*/ 3798 w 2462138"/>
                    <a:gd name="connsiteY0" fmla="*/ 311446 h 650429"/>
                    <a:gd name="connsiteX1" fmla="*/ 1245787 w 2462138"/>
                    <a:gd name="connsiteY1" fmla="*/ 949 h 650429"/>
                    <a:gd name="connsiteX2" fmla="*/ 2462138 w 2462138"/>
                    <a:gd name="connsiteY2" fmla="*/ 305749 h 650429"/>
                    <a:gd name="connsiteX3" fmla="*/ 1268575 w 2462138"/>
                    <a:gd name="connsiteY3" fmla="*/ 650429 h 650429"/>
                    <a:gd name="connsiteX4" fmla="*/ 3798 w 2462138"/>
                    <a:gd name="connsiteY4" fmla="*/ 311446 h 650429"/>
                    <a:gd name="connsiteX0" fmla="*/ 0 w 2458340"/>
                    <a:gd name="connsiteY0" fmla="*/ 311446 h 650429"/>
                    <a:gd name="connsiteX1" fmla="*/ 1241989 w 2458340"/>
                    <a:gd name="connsiteY1" fmla="*/ 949 h 650429"/>
                    <a:gd name="connsiteX2" fmla="*/ 2458340 w 2458340"/>
                    <a:gd name="connsiteY2" fmla="*/ 305749 h 650429"/>
                    <a:gd name="connsiteX3" fmla="*/ 1264777 w 2458340"/>
                    <a:gd name="connsiteY3" fmla="*/ 650429 h 650429"/>
                    <a:gd name="connsiteX4" fmla="*/ 0 w 2458340"/>
                    <a:gd name="connsiteY4" fmla="*/ 311446 h 650429"/>
                    <a:gd name="connsiteX0" fmla="*/ 0 w 2458340"/>
                    <a:gd name="connsiteY0" fmla="*/ 310497 h 649480"/>
                    <a:gd name="connsiteX1" fmla="*/ 1241989 w 2458340"/>
                    <a:gd name="connsiteY1" fmla="*/ 0 h 649480"/>
                    <a:gd name="connsiteX2" fmla="*/ 2458340 w 2458340"/>
                    <a:gd name="connsiteY2" fmla="*/ 304800 h 649480"/>
                    <a:gd name="connsiteX3" fmla="*/ 1264777 w 2458340"/>
                    <a:gd name="connsiteY3" fmla="*/ 649480 h 649480"/>
                    <a:gd name="connsiteX4" fmla="*/ 0 w 2458340"/>
                    <a:gd name="connsiteY4" fmla="*/ 310497 h 649480"/>
                    <a:gd name="connsiteX0" fmla="*/ 0 w 2450794"/>
                    <a:gd name="connsiteY0" fmla="*/ 370864 h 649480"/>
                    <a:gd name="connsiteX1" fmla="*/ 1234443 w 2450794"/>
                    <a:gd name="connsiteY1" fmla="*/ 0 h 649480"/>
                    <a:gd name="connsiteX2" fmla="*/ 2450794 w 2450794"/>
                    <a:gd name="connsiteY2" fmla="*/ 304800 h 649480"/>
                    <a:gd name="connsiteX3" fmla="*/ 1257231 w 2450794"/>
                    <a:gd name="connsiteY3" fmla="*/ 649480 h 649480"/>
                    <a:gd name="connsiteX4" fmla="*/ 0 w 2450794"/>
                    <a:gd name="connsiteY4" fmla="*/ 370864 h 649480"/>
                    <a:gd name="connsiteX0" fmla="*/ 0 w 2454642"/>
                    <a:gd name="connsiteY0" fmla="*/ 314269 h 649480"/>
                    <a:gd name="connsiteX1" fmla="*/ 1238291 w 2454642"/>
                    <a:gd name="connsiteY1" fmla="*/ 0 h 649480"/>
                    <a:gd name="connsiteX2" fmla="*/ 2454642 w 2454642"/>
                    <a:gd name="connsiteY2" fmla="*/ 304800 h 649480"/>
                    <a:gd name="connsiteX3" fmla="*/ 1261079 w 2454642"/>
                    <a:gd name="connsiteY3" fmla="*/ 649480 h 649480"/>
                    <a:gd name="connsiteX4" fmla="*/ 0 w 2454642"/>
                    <a:gd name="connsiteY4" fmla="*/ 314269 h 649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4642" h="649480">
                      <a:moveTo>
                        <a:pt x="0" y="314269"/>
                      </a:moveTo>
                      <a:lnTo>
                        <a:pt x="1238291" y="0"/>
                      </a:lnTo>
                      <a:lnTo>
                        <a:pt x="2454642" y="304800"/>
                      </a:lnTo>
                      <a:lnTo>
                        <a:pt x="1261079" y="649480"/>
                      </a:lnTo>
                      <a:lnTo>
                        <a:pt x="0" y="314269"/>
                      </a:lnTo>
                      <a:close/>
                    </a:path>
                  </a:pathLst>
                </a:custGeom>
                <a:solidFill>
                  <a:srgbClr val="1D36C7"/>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sp>
              <p:nvSpPr>
                <p:cNvPr id="32" name="Freeform 5">
                  <a:extLst>
                    <a:ext uri="{FF2B5EF4-FFF2-40B4-BE49-F238E27FC236}">
                      <a16:creationId xmlns:a16="http://schemas.microsoft.com/office/drawing/2014/main" id="{5B263A65-E9D8-4EFE-AA71-1887DCB639FE}"/>
                    </a:ext>
                  </a:extLst>
                </p:cNvPr>
                <p:cNvSpPr/>
                <p:nvPr/>
              </p:nvSpPr>
              <p:spPr>
                <a:xfrm>
                  <a:off x="3854090" y="4469474"/>
                  <a:ext cx="2201188" cy="1319835"/>
                </a:xfrm>
                <a:custGeom>
                  <a:avLst/>
                  <a:gdLst>
                    <a:gd name="connsiteX0" fmla="*/ 211183 w 2122715"/>
                    <a:gd name="connsiteY0" fmla="*/ 535032 h 1041218"/>
                    <a:gd name="connsiteX1" fmla="*/ 583475 w 2122715"/>
                    <a:gd name="connsiteY1" fmla="*/ 28847 h 1041218"/>
                    <a:gd name="connsiteX2" fmla="*/ 1844041 w 2122715"/>
                    <a:gd name="connsiteY2" fmla="*/ 361949 h 1041218"/>
                    <a:gd name="connsiteX3" fmla="*/ 1850572 w 2122715"/>
                    <a:gd name="connsiteY3" fmla="*/ 1011827 h 1041218"/>
                    <a:gd name="connsiteX4" fmla="*/ 211183 w 2122715"/>
                    <a:gd name="connsiteY4" fmla="*/ 535032 h 1041218"/>
                    <a:gd name="connsiteX0" fmla="*/ 0 w 1911532"/>
                    <a:gd name="connsiteY0" fmla="*/ 535032 h 1041218"/>
                    <a:gd name="connsiteX1" fmla="*/ 372292 w 1911532"/>
                    <a:gd name="connsiteY1" fmla="*/ 28847 h 1041218"/>
                    <a:gd name="connsiteX2" fmla="*/ 1632858 w 1911532"/>
                    <a:gd name="connsiteY2" fmla="*/ 361949 h 1041218"/>
                    <a:gd name="connsiteX3" fmla="*/ 1639389 w 1911532"/>
                    <a:gd name="connsiteY3" fmla="*/ 1011827 h 1041218"/>
                    <a:gd name="connsiteX4" fmla="*/ 0 w 1911532"/>
                    <a:gd name="connsiteY4" fmla="*/ 535032 h 1041218"/>
                    <a:gd name="connsiteX0" fmla="*/ 0 w 1911532"/>
                    <a:gd name="connsiteY0" fmla="*/ 506185 h 1012371"/>
                    <a:gd name="connsiteX1" fmla="*/ 372292 w 1911532"/>
                    <a:gd name="connsiteY1" fmla="*/ 0 h 1012371"/>
                    <a:gd name="connsiteX2" fmla="*/ 1632858 w 1911532"/>
                    <a:gd name="connsiteY2" fmla="*/ 333102 h 1012371"/>
                    <a:gd name="connsiteX3" fmla="*/ 1639389 w 1911532"/>
                    <a:gd name="connsiteY3" fmla="*/ 982980 h 1012371"/>
                    <a:gd name="connsiteX4" fmla="*/ 0 w 1911532"/>
                    <a:gd name="connsiteY4" fmla="*/ 506185 h 1012371"/>
                    <a:gd name="connsiteX0" fmla="*/ 0 w 1639389"/>
                    <a:gd name="connsiteY0" fmla="*/ 506185 h 1012371"/>
                    <a:gd name="connsiteX1" fmla="*/ 372292 w 1639389"/>
                    <a:gd name="connsiteY1" fmla="*/ 0 h 1012371"/>
                    <a:gd name="connsiteX2" fmla="*/ 1632858 w 1639389"/>
                    <a:gd name="connsiteY2" fmla="*/ 333102 h 1012371"/>
                    <a:gd name="connsiteX3" fmla="*/ 1639389 w 1639389"/>
                    <a:gd name="connsiteY3" fmla="*/ 982980 h 1012371"/>
                    <a:gd name="connsiteX4" fmla="*/ 0 w 1639389"/>
                    <a:gd name="connsiteY4" fmla="*/ 506185 h 1012371"/>
                    <a:gd name="connsiteX0" fmla="*/ 0 w 1639389"/>
                    <a:gd name="connsiteY0" fmla="*/ 506185 h 982980"/>
                    <a:gd name="connsiteX1" fmla="*/ 372292 w 1639389"/>
                    <a:gd name="connsiteY1" fmla="*/ 0 h 982980"/>
                    <a:gd name="connsiteX2" fmla="*/ 1632858 w 1639389"/>
                    <a:gd name="connsiteY2" fmla="*/ 333102 h 982980"/>
                    <a:gd name="connsiteX3" fmla="*/ 1639389 w 1639389"/>
                    <a:gd name="connsiteY3" fmla="*/ 982980 h 982980"/>
                    <a:gd name="connsiteX4" fmla="*/ 0 w 1639389"/>
                    <a:gd name="connsiteY4" fmla="*/ 506185 h 98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9389" h="982980">
                      <a:moveTo>
                        <a:pt x="0" y="506185"/>
                      </a:moveTo>
                      <a:lnTo>
                        <a:pt x="372292" y="0"/>
                      </a:lnTo>
                      <a:lnTo>
                        <a:pt x="1632858" y="333102"/>
                      </a:lnTo>
                      <a:lnTo>
                        <a:pt x="1639389" y="982980"/>
                      </a:lnTo>
                      <a:lnTo>
                        <a:pt x="0" y="506185"/>
                      </a:lnTo>
                      <a:close/>
                    </a:path>
                  </a:pathLst>
                </a:custGeom>
                <a:solidFill>
                  <a:srgbClr val="1D36C7"/>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sp>
              <p:nvSpPr>
                <p:cNvPr id="33" name="Freeform 7">
                  <a:extLst>
                    <a:ext uri="{FF2B5EF4-FFF2-40B4-BE49-F238E27FC236}">
                      <a16:creationId xmlns:a16="http://schemas.microsoft.com/office/drawing/2014/main" id="{B22C09D0-910F-4AFA-93E0-1AAFBC8502BC}"/>
                    </a:ext>
                  </a:extLst>
                </p:cNvPr>
                <p:cNvSpPr/>
                <p:nvPr/>
              </p:nvSpPr>
              <p:spPr>
                <a:xfrm>
                  <a:off x="6033439" y="4456319"/>
                  <a:ext cx="2104721" cy="1332990"/>
                </a:xfrm>
                <a:custGeom>
                  <a:avLst/>
                  <a:gdLst>
                    <a:gd name="connsiteX0" fmla="*/ 253032 w 2017002"/>
                    <a:gd name="connsiteY0" fmla="*/ 374953 h 1057608"/>
                    <a:gd name="connsiteX1" fmla="*/ 1440301 w 2017002"/>
                    <a:gd name="connsiteY1" fmla="*/ 32415 h 1057608"/>
                    <a:gd name="connsiteX2" fmla="*/ 1820575 w 2017002"/>
                    <a:gd name="connsiteY2" fmla="*/ 569444 h 1057608"/>
                    <a:gd name="connsiteX3" fmla="*/ 261741 w 2017002"/>
                    <a:gd name="connsiteY3" fmla="*/ 1025193 h 1057608"/>
                    <a:gd name="connsiteX4" fmla="*/ 253032 w 2017002"/>
                    <a:gd name="connsiteY4" fmla="*/ 374953 h 1057608"/>
                    <a:gd name="connsiteX0" fmla="*/ 0 w 1763970"/>
                    <a:gd name="connsiteY0" fmla="*/ 374953 h 1057608"/>
                    <a:gd name="connsiteX1" fmla="*/ 1187269 w 1763970"/>
                    <a:gd name="connsiteY1" fmla="*/ 32415 h 1057608"/>
                    <a:gd name="connsiteX2" fmla="*/ 1567543 w 1763970"/>
                    <a:gd name="connsiteY2" fmla="*/ 569444 h 1057608"/>
                    <a:gd name="connsiteX3" fmla="*/ 8709 w 1763970"/>
                    <a:gd name="connsiteY3" fmla="*/ 1025193 h 1057608"/>
                    <a:gd name="connsiteX4" fmla="*/ 0 w 1763970"/>
                    <a:gd name="connsiteY4" fmla="*/ 374953 h 1057608"/>
                    <a:gd name="connsiteX0" fmla="*/ 0 w 1763970"/>
                    <a:gd name="connsiteY0" fmla="*/ 342538 h 1025193"/>
                    <a:gd name="connsiteX1" fmla="*/ 1187269 w 1763970"/>
                    <a:gd name="connsiteY1" fmla="*/ 0 h 1025193"/>
                    <a:gd name="connsiteX2" fmla="*/ 1567543 w 1763970"/>
                    <a:gd name="connsiteY2" fmla="*/ 537029 h 1025193"/>
                    <a:gd name="connsiteX3" fmla="*/ 8709 w 1763970"/>
                    <a:gd name="connsiteY3" fmla="*/ 992778 h 1025193"/>
                    <a:gd name="connsiteX4" fmla="*/ 0 w 1763970"/>
                    <a:gd name="connsiteY4" fmla="*/ 342538 h 1025193"/>
                    <a:gd name="connsiteX0" fmla="*/ 0 w 1763970"/>
                    <a:gd name="connsiteY0" fmla="*/ 342538 h 992778"/>
                    <a:gd name="connsiteX1" fmla="*/ 1187269 w 1763970"/>
                    <a:gd name="connsiteY1" fmla="*/ 0 h 992778"/>
                    <a:gd name="connsiteX2" fmla="*/ 1567543 w 1763970"/>
                    <a:gd name="connsiteY2" fmla="*/ 537029 h 992778"/>
                    <a:gd name="connsiteX3" fmla="*/ 8709 w 1763970"/>
                    <a:gd name="connsiteY3" fmla="*/ 992778 h 992778"/>
                    <a:gd name="connsiteX4" fmla="*/ 0 w 1763970"/>
                    <a:gd name="connsiteY4" fmla="*/ 342538 h 992778"/>
                    <a:gd name="connsiteX0" fmla="*/ 0 w 1567543"/>
                    <a:gd name="connsiteY0" fmla="*/ 342538 h 992778"/>
                    <a:gd name="connsiteX1" fmla="*/ 1187269 w 1567543"/>
                    <a:gd name="connsiteY1" fmla="*/ 0 h 992778"/>
                    <a:gd name="connsiteX2" fmla="*/ 1567543 w 1567543"/>
                    <a:gd name="connsiteY2" fmla="*/ 537029 h 992778"/>
                    <a:gd name="connsiteX3" fmla="*/ 8709 w 1567543"/>
                    <a:gd name="connsiteY3" fmla="*/ 992778 h 992778"/>
                    <a:gd name="connsiteX4" fmla="*/ 0 w 1567543"/>
                    <a:gd name="connsiteY4" fmla="*/ 342538 h 99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3" h="992778">
                      <a:moveTo>
                        <a:pt x="0" y="342538"/>
                      </a:moveTo>
                      <a:lnTo>
                        <a:pt x="1187269" y="0"/>
                      </a:lnTo>
                      <a:lnTo>
                        <a:pt x="1567543" y="537029"/>
                      </a:lnTo>
                      <a:lnTo>
                        <a:pt x="8709" y="992778"/>
                      </a:lnTo>
                      <a:lnTo>
                        <a:pt x="0" y="342538"/>
                      </a:lnTo>
                      <a:close/>
                    </a:path>
                  </a:pathLst>
                </a:custGeom>
                <a:solidFill>
                  <a:srgbClr val="1D36C7"/>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grpSp>
          <p:grpSp>
            <p:nvGrpSpPr>
              <p:cNvPr id="24" name="Group 16">
                <a:extLst>
                  <a:ext uri="{FF2B5EF4-FFF2-40B4-BE49-F238E27FC236}">
                    <a16:creationId xmlns:a16="http://schemas.microsoft.com/office/drawing/2014/main" id="{4EF43BFB-FA8B-4704-95AD-0C6820C2A428}"/>
                  </a:ext>
                </a:extLst>
              </p:cNvPr>
              <p:cNvGrpSpPr/>
              <p:nvPr/>
            </p:nvGrpSpPr>
            <p:grpSpPr>
              <a:xfrm>
                <a:off x="4510773" y="2552700"/>
                <a:ext cx="2885330" cy="1261268"/>
                <a:chOff x="4396387" y="3258519"/>
                <a:chExt cx="3258582" cy="1424429"/>
              </a:xfrm>
            </p:grpSpPr>
            <p:sp>
              <p:nvSpPr>
                <p:cNvPr id="28" name="Freeform 48">
                  <a:extLst>
                    <a:ext uri="{FF2B5EF4-FFF2-40B4-BE49-F238E27FC236}">
                      <a16:creationId xmlns:a16="http://schemas.microsoft.com/office/drawing/2014/main" id="{45FA0336-325A-42BB-B736-31F5DFD215BE}"/>
                    </a:ext>
                  </a:extLst>
                </p:cNvPr>
                <p:cNvSpPr/>
                <p:nvPr/>
              </p:nvSpPr>
              <p:spPr>
                <a:xfrm>
                  <a:off x="4845770" y="3258519"/>
                  <a:ext cx="2350074" cy="630365"/>
                </a:xfrm>
                <a:custGeom>
                  <a:avLst/>
                  <a:gdLst>
                    <a:gd name="connsiteX0" fmla="*/ 2295 w 1753518"/>
                    <a:gd name="connsiteY0" fmla="*/ 233650 h 465922"/>
                    <a:gd name="connsiteX1" fmla="*/ 905678 w 1753518"/>
                    <a:gd name="connsiteY1" fmla="*/ 2295 h 465922"/>
                    <a:gd name="connsiteX2" fmla="*/ 1751223 w 1753518"/>
                    <a:gd name="connsiteY2" fmla="*/ 219879 h 465922"/>
                    <a:gd name="connsiteX3" fmla="*/ 891907 w 1753518"/>
                    <a:gd name="connsiteY3" fmla="*/ 462250 h 465922"/>
                    <a:gd name="connsiteX4" fmla="*/ 2295 w 1753518"/>
                    <a:gd name="connsiteY4" fmla="*/ 233650 h 465922"/>
                    <a:gd name="connsiteX0" fmla="*/ 2295 w 1753518"/>
                    <a:gd name="connsiteY0" fmla="*/ 233650 h 465922"/>
                    <a:gd name="connsiteX1" fmla="*/ 905678 w 1753518"/>
                    <a:gd name="connsiteY1" fmla="*/ 2295 h 465922"/>
                    <a:gd name="connsiteX2" fmla="*/ 1751223 w 1753518"/>
                    <a:gd name="connsiteY2" fmla="*/ 219879 h 465922"/>
                    <a:gd name="connsiteX3" fmla="*/ 891907 w 1753518"/>
                    <a:gd name="connsiteY3" fmla="*/ 462250 h 465922"/>
                    <a:gd name="connsiteX4" fmla="*/ 2295 w 1753518"/>
                    <a:gd name="connsiteY4" fmla="*/ 233650 h 465922"/>
                    <a:gd name="connsiteX0" fmla="*/ 0 w 1751223"/>
                    <a:gd name="connsiteY0" fmla="*/ 233650 h 462250"/>
                    <a:gd name="connsiteX1" fmla="*/ 903383 w 1751223"/>
                    <a:gd name="connsiteY1" fmla="*/ 2295 h 462250"/>
                    <a:gd name="connsiteX2" fmla="*/ 1748928 w 1751223"/>
                    <a:gd name="connsiteY2" fmla="*/ 219879 h 462250"/>
                    <a:gd name="connsiteX3" fmla="*/ 889612 w 1751223"/>
                    <a:gd name="connsiteY3" fmla="*/ 462250 h 462250"/>
                    <a:gd name="connsiteX4" fmla="*/ 0 w 1751223"/>
                    <a:gd name="connsiteY4" fmla="*/ 233650 h 462250"/>
                    <a:gd name="connsiteX0" fmla="*/ 0 w 1751223"/>
                    <a:gd name="connsiteY0" fmla="*/ 233650 h 462250"/>
                    <a:gd name="connsiteX1" fmla="*/ 903383 w 1751223"/>
                    <a:gd name="connsiteY1" fmla="*/ 2295 h 462250"/>
                    <a:gd name="connsiteX2" fmla="*/ 1748928 w 1751223"/>
                    <a:gd name="connsiteY2" fmla="*/ 219879 h 462250"/>
                    <a:gd name="connsiteX3" fmla="*/ 889612 w 1751223"/>
                    <a:gd name="connsiteY3" fmla="*/ 462250 h 462250"/>
                    <a:gd name="connsiteX4" fmla="*/ 0 w 1751223"/>
                    <a:gd name="connsiteY4" fmla="*/ 233650 h 462250"/>
                    <a:gd name="connsiteX0" fmla="*/ 0 w 1748928"/>
                    <a:gd name="connsiteY0" fmla="*/ 231355 h 459955"/>
                    <a:gd name="connsiteX1" fmla="*/ 903383 w 1748928"/>
                    <a:gd name="connsiteY1" fmla="*/ 0 h 459955"/>
                    <a:gd name="connsiteX2" fmla="*/ 1748928 w 1748928"/>
                    <a:gd name="connsiteY2" fmla="*/ 217584 h 459955"/>
                    <a:gd name="connsiteX3" fmla="*/ 889612 w 1748928"/>
                    <a:gd name="connsiteY3" fmla="*/ 459955 h 459955"/>
                    <a:gd name="connsiteX4" fmla="*/ 0 w 1748928"/>
                    <a:gd name="connsiteY4" fmla="*/ 231355 h 459955"/>
                    <a:gd name="connsiteX0" fmla="*/ 0 w 1748928"/>
                    <a:gd name="connsiteY0" fmla="*/ 231355 h 464718"/>
                    <a:gd name="connsiteX1" fmla="*/ 903383 w 1748928"/>
                    <a:gd name="connsiteY1" fmla="*/ 0 h 464718"/>
                    <a:gd name="connsiteX2" fmla="*/ 1748928 w 1748928"/>
                    <a:gd name="connsiteY2" fmla="*/ 217584 h 464718"/>
                    <a:gd name="connsiteX3" fmla="*/ 903106 w 1748928"/>
                    <a:gd name="connsiteY3" fmla="*/ 464718 h 464718"/>
                    <a:gd name="connsiteX4" fmla="*/ 0 w 1748928"/>
                    <a:gd name="connsiteY4" fmla="*/ 231355 h 464718"/>
                    <a:gd name="connsiteX0" fmla="*/ 0 w 1787028"/>
                    <a:gd name="connsiteY0" fmla="*/ 267074 h 464718"/>
                    <a:gd name="connsiteX1" fmla="*/ 941483 w 1787028"/>
                    <a:gd name="connsiteY1" fmla="*/ 0 h 464718"/>
                    <a:gd name="connsiteX2" fmla="*/ 1787028 w 1787028"/>
                    <a:gd name="connsiteY2" fmla="*/ 217584 h 464718"/>
                    <a:gd name="connsiteX3" fmla="*/ 941206 w 1787028"/>
                    <a:gd name="connsiteY3" fmla="*/ 464718 h 464718"/>
                    <a:gd name="connsiteX4" fmla="*/ 0 w 1787028"/>
                    <a:gd name="connsiteY4" fmla="*/ 267074 h 464718"/>
                    <a:gd name="connsiteX0" fmla="*/ 0 w 1754484"/>
                    <a:gd name="connsiteY0" fmla="*/ 231355 h 464718"/>
                    <a:gd name="connsiteX1" fmla="*/ 908939 w 1754484"/>
                    <a:gd name="connsiteY1" fmla="*/ 0 h 464718"/>
                    <a:gd name="connsiteX2" fmla="*/ 1754484 w 1754484"/>
                    <a:gd name="connsiteY2" fmla="*/ 217584 h 464718"/>
                    <a:gd name="connsiteX3" fmla="*/ 908662 w 1754484"/>
                    <a:gd name="connsiteY3" fmla="*/ 464718 h 464718"/>
                    <a:gd name="connsiteX4" fmla="*/ 0 w 1754484"/>
                    <a:gd name="connsiteY4" fmla="*/ 231355 h 464718"/>
                    <a:gd name="connsiteX0" fmla="*/ 0 w 1754484"/>
                    <a:gd name="connsiteY0" fmla="*/ 231355 h 419474"/>
                    <a:gd name="connsiteX1" fmla="*/ 908939 w 1754484"/>
                    <a:gd name="connsiteY1" fmla="*/ 0 h 419474"/>
                    <a:gd name="connsiteX2" fmla="*/ 1754484 w 1754484"/>
                    <a:gd name="connsiteY2" fmla="*/ 217584 h 419474"/>
                    <a:gd name="connsiteX3" fmla="*/ 912631 w 1754484"/>
                    <a:gd name="connsiteY3" fmla="*/ 419474 h 419474"/>
                    <a:gd name="connsiteX4" fmla="*/ 0 w 1754484"/>
                    <a:gd name="connsiteY4" fmla="*/ 231355 h 419474"/>
                    <a:gd name="connsiteX0" fmla="*/ 0 w 1754484"/>
                    <a:gd name="connsiteY0" fmla="*/ 231355 h 464718"/>
                    <a:gd name="connsiteX1" fmla="*/ 908939 w 1754484"/>
                    <a:gd name="connsiteY1" fmla="*/ 0 h 464718"/>
                    <a:gd name="connsiteX2" fmla="*/ 1754484 w 1754484"/>
                    <a:gd name="connsiteY2" fmla="*/ 217584 h 464718"/>
                    <a:gd name="connsiteX3" fmla="*/ 909457 w 1754484"/>
                    <a:gd name="connsiteY3" fmla="*/ 464718 h 464718"/>
                    <a:gd name="connsiteX4" fmla="*/ 0 w 1754484"/>
                    <a:gd name="connsiteY4" fmla="*/ 231355 h 464718"/>
                    <a:gd name="connsiteX0" fmla="*/ 0 w 1741785"/>
                    <a:gd name="connsiteY0" fmla="*/ 231355 h 464718"/>
                    <a:gd name="connsiteX1" fmla="*/ 908939 w 1741785"/>
                    <a:gd name="connsiteY1" fmla="*/ 0 h 464718"/>
                    <a:gd name="connsiteX2" fmla="*/ 1741785 w 1741785"/>
                    <a:gd name="connsiteY2" fmla="*/ 224728 h 464718"/>
                    <a:gd name="connsiteX3" fmla="*/ 909457 w 1741785"/>
                    <a:gd name="connsiteY3" fmla="*/ 464718 h 464718"/>
                    <a:gd name="connsiteX4" fmla="*/ 0 w 1741785"/>
                    <a:gd name="connsiteY4" fmla="*/ 231355 h 464718"/>
                    <a:gd name="connsiteX0" fmla="*/ 0 w 1767186"/>
                    <a:gd name="connsiteY0" fmla="*/ 231355 h 464718"/>
                    <a:gd name="connsiteX1" fmla="*/ 908939 w 1767186"/>
                    <a:gd name="connsiteY1" fmla="*/ 0 h 464718"/>
                    <a:gd name="connsiteX2" fmla="*/ 1767186 w 1767186"/>
                    <a:gd name="connsiteY2" fmla="*/ 208059 h 464718"/>
                    <a:gd name="connsiteX3" fmla="*/ 909457 w 1767186"/>
                    <a:gd name="connsiteY3" fmla="*/ 464718 h 464718"/>
                    <a:gd name="connsiteX4" fmla="*/ 0 w 1767186"/>
                    <a:gd name="connsiteY4" fmla="*/ 231355 h 464718"/>
                    <a:gd name="connsiteX0" fmla="*/ 0 w 1747343"/>
                    <a:gd name="connsiteY0" fmla="*/ 231355 h 464718"/>
                    <a:gd name="connsiteX1" fmla="*/ 908939 w 1747343"/>
                    <a:gd name="connsiteY1" fmla="*/ 0 h 464718"/>
                    <a:gd name="connsiteX2" fmla="*/ 1747343 w 1747343"/>
                    <a:gd name="connsiteY2" fmla="*/ 222347 h 464718"/>
                    <a:gd name="connsiteX3" fmla="*/ 909457 w 1747343"/>
                    <a:gd name="connsiteY3" fmla="*/ 464718 h 464718"/>
                    <a:gd name="connsiteX4" fmla="*/ 0 w 1747343"/>
                    <a:gd name="connsiteY4" fmla="*/ 231355 h 464718"/>
                    <a:gd name="connsiteX0" fmla="*/ 0 w 1747343"/>
                    <a:gd name="connsiteY0" fmla="*/ 231355 h 448049"/>
                    <a:gd name="connsiteX1" fmla="*/ 908939 w 1747343"/>
                    <a:gd name="connsiteY1" fmla="*/ 0 h 448049"/>
                    <a:gd name="connsiteX2" fmla="*/ 1747343 w 1747343"/>
                    <a:gd name="connsiteY2" fmla="*/ 222347 h 448049"/>
                    <a:gd name="connsiteX3" fmla="*/ 925333 w 1747343"/>
                    <a:gd name="connsiteY3" fmla="*/ 448049 h 448049"/>
                    <a:gd name="connsiteX4" fmla="*/ 0 w 1747343"/>
                    <a:gd name="connsiteY4" fmla="*/ 231355 h 448049"/>
                    <a:gd name="connsiteX0" fmla="*/ 0 w 1747343"/>
                    <a:gd name="connsiteY0" fmla="*/ 231355 h 469480"/>
                    <a:gd name="connsiteX1" fmla="*/ 908939 w 1747343"/>
                    <a:gd name="connsiteY1" fmla="*/ 0 h 469480"/>
                    <a:gd name="connsiteX2" fmla="*/ 1747343 w 1747343"/>
                    <a:gd name="connsiteY2" fmla="*/ 222347 h 469480"/>
                    <a:gd name="connsiteX3" fmla="*/ 905490 w 1747343"/>
                    <a:gd name="connsiteY3" fmla="*/ 469480 h 469480"/>
                    <a:gd name="connsiteX4" fmla="*/ 0 w 1747343"/>
                    <a:gd name="connsiteY4" fmla="*/ 231355 h 469480"/>
                    <a:gd name="connsiteX0" fmla="*/ 0 w 1733935"/>
                    <a:gd name="connsiteY0" fmla="*/ 318885 h 469480"/>
                    <a:gd name="connsiteX1" fmla="*/ 895531 w 1733935"/>
                    <a:gd name="connsiteY1" fmla="*/ 0 h 469480"/>
                    <a:gd name="connsiteX2" fmla="*/ 1733935 w 1733935"/>
                    <a:gd name="connsiteY2" fmla="*/ 222347 h 469480"/>
                    <a:gd name="connsiteX3" fmla="*/ 892082 w 1733935"/>
                    <a:gd name="connsiteY3" fmla="*/ 469480 h 469480"/>
                    <a:gd name="connsiteX4" fmla="*/ 0 w 1733935"/>
                    <a:gd name="connsiteY4" fmla="*/ 318885 h 469480"/>
                    <a:gd name="connsiteX0" fmla="*/ 0 w 1746270"/>
                    <a:gd name="connsiteY0" fmla="*/ 235616 h 469480"/>
                    <a:gd name="connsiteX1" fmla="*/ 907866 w 1746270"/>
                    <a:gd name="connsiteY1" fmla="*/ 0 h 469480"/>
                    <a:gd name="connsiteX2" fmla="*/ 1746270 w 1746270"/>
                    <a:gd name="connsiteY2" fmla="*/ 222347 h 469480"/>
                    <a:gd name="connsiteX3" fmla="*/ 904417 w 1746270"/>
                    <a:gd name="connsiteY3" fmla="*/ 469480 h 469480"/>
                    <a:gd name="connsiteX4" fmla="*/ 0 w 1746270"/>
                    <a:gd name="connsiteY4" fmla="*/ 235616 h 469480"/>
                    <a:gd name="connsiteX0" fmla="*/ 0 w 1746270"/>
                    <a:gd name="connsiteY0" fmla="*/ 235616 h 469480"/>
                    <a:gd name="connsiteX1" fmla="*/ 907866 w 1746270"/>
                    <a:gd name="connsiteY1" fmla="*/ 0 h 469480"/>
                    <a:gd name="connsiteX2" fmla="*/ 1746270 w 1746270"/>
                    <a:gd name="connsiteY2" fmla="*/ 286440 h 469480"/>
                    <a:gd name="connsiteX3" fmla="*/ 904417 w 1746270"/>
                    <a:gd name="connsiteY3" fmla="*/ 469480 h 469480"/>
                    <a:gd name="connsiteX4" fmla="*/ 0 w 1746270"/>
                    <a:gd name="connsiteY4" fmla="*/ 235616 h 469480"/>
                    <a:gd name="connsiteX0" fmla="*/ 0 w 1750276"/>
                    <a:gd name="connsiteY0" fmla="*/ 235616 h 469480"/>
                    <a:gd name="connsiteX1" fmla="*/ 907866 w 1750276"/>
                    <a:gd name="connsiteY1" fmla="*/ 0 h 469480"/>
                    <a:gd name="connsiteX2" fmla="*/ 1750276 w 1750276"/>
                    <a:gd name="connsiteY2" fmla="*/ 224350 h 469480"/>
                    <a:gd name="connsiteX3" fmla="*/ 904417 w 1750276"/>
                    <a:gd name="connsiteY3" fmla="*/ 469480 h 469480"/>
                    <a:gd name="connsiteX4" fmla="*/ 0 w 1750276"/>
                    <a:gd name="connsiteY4" fmla="*/ 235616 h 469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0276" h="469480">
                      <a:moveTo>
                        <a:pt x="0" y="235616"/>
                      </a:moveTo>
                      <a:lnTo>
                        <a:pt x="907866" y="0"/>
                      </a:lnTo>
                      <a:lnTo>
                        <a:pt x="1750276" y="224350"/>
                      </a:lnTo>
                      <a:lnTo>
                        <a:pt x="904417" y="469480"/>
                      </a:lnTo>
                      <a:lnTo>
                        <a:pt x="0" y="235616"/>
                      </a:lnTo>
                      <a:close/>
                    </a:path>
                  </a:pathLst>
                </a:custGeom>
                <a:solidFill>
                  <a:srgbClr val="16D6C3"/>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sp>
              <p:nvSpPr>
                <p:cNvPr id="29" name="Freeform 49">
                  <a:extLst>
                    <a:ext uri="{FF2B5EF4-FFF2-40B4-BE49-F238E27FC236}">
                      <a16:creationId xmlns:a16="http://schemas.microsoft.com/office/drawing/2014/main" id="{C0F647AF-99E5-42FD-B0F2-895C66056C11}"/>
                    </a:ext>
                  </a:extLst>
                </p:cNvPr>
                <p:cNvSpPr/>
                <p:nvPr/>
              </p:nvSpPr>
              <p:spPr>
                <a:xfrm>
                  <a:off x="6000481" y="3555786"/>
                  <a:ext cx="1654488" cy="1125414"/>
                </a:xfrm>
                <a:custGeom>
                  <a:avLst/>
                  <a:gdLst>
                    <a:gd name="connsiteX0" fmla="*/ 196941 w 1524437"/>
                    <a:gd name="connsiteY0" fmla="*/ 282093 h 913090"/>
                    <a:gd name="connsiteX1" fmla="*/ 1040599 w 1524437"/>
                    <a:gd name="connsiteY1" fmla="*/ 38427 h 913090"/>
                    <a:gd name="connsiteX2" fmla="*/ 1383827 w 1524437"/>
                    <a:gd name="connsiteY2" fmla="*/ 512658 h 913090"/>
                    <a:gd name="connsiteX3" fmla="*/ 196941 w 1524437"/>
                    <a:gd name="connsiteY3" fmla="*/ 874226 h 913090"/>
                    <a:gd name="connsiteX4" fmla="*/ 196941 w 1524437"/>
                    <a:gd name="connsiteY4" fmla="*/ 282093 h 913090"/>
                    <a:gd name="connsiteX0" fmla="*/ 196941 w 1524437"/>
                    <a:gd name="connsiteY0" fmla="*/ 243666 h 874663"/>
                    <a:gd name="connsiteX1" fmla="*/ 1040599 w 1524437"/>
                    <a:gd name="connsiteY1" fmla="*/ 0 h 874663"/>
                    <a:gd name="connsiteX2" fmla="*/ 1383827 w 1524437"/>
                    <a:gd name="connsiteY2" fmla="*/ 474231 h 874663"/>
                    <a:gd name="connsiteX3" fmla="*/ 196941 w 1524437"/>
                    <a:gd name="connsiteY3" fmla="*/ 835799 h 874663"/>
                    <a:gd name="connsiteX4" fmla="*/ 196941 w 1524437"/>
                    <a:gd name="connsiteY4" fmla="*/ 243666 h 874663"/>
                    <a:gd name="connsiteX0" fmla="*/ 0 w 1327496"/>
                    <a:gd name="connsiteY0" fmla="*/ 243666 h 874663"/>
                    <a:gd name="connsiteX1" fmla="*/ 843658 w 1327496"/>
                    <a:gd name="connsiteY1" fmla="*/ 0 h 874663"/>
                    <a:gd name="connsiteX2" fmla="*/ 1186886 w 1327496"/>
                    <a:gd name="connsiteY2" fmla="*/ 474231 h 874663"/>
                    <a:gd name="connsiteX3" fmla="*/ 0 w 1327496"/>
                    <a:gd name="connsiteY3" fmla="*/ 835799 h 874663"/>
                    <a:gd name="connsiteX4" fmla="*/ 0 w 1327496"/>
                    <a:gd name="connsiteY4" fmla="*/ 243666 h 874663"/>
                    <a:gd name="connsiteX0" fmla="*/ 0 w 1327496"/>
                    <a:gd name="connsiteY0" fmla="*/ 243666 h 835799"/>
                    <a:gd name="connsiteX1" fmla="*/ 843658 w 1327496"/>
                    <a:gd name="connsiteY1" fmla="*/ 0 h 835799"/>
                    <a:gd name="connsiteX2" fmla="*/ 1186886 w 1327496"/>
                    <a:gd name="connsiteY2" fmla="*/ 474231 h 835799"/>
                    <a:gd name="connsiteX3" fmla="*/ 0 w 1327496"/>
                    <a:gd name="connsiteY3" fmla="*/ 835799 h 835799"/>
                    <a:gd name="connsiteX4" fmla="*/ 0 w 1327496"/>
                    <a:gd name="connsiteY4" fmla="*/ 243666 h 835799"/>
                    <a:gd name="connsiteX0" fmla="*/ 0 w 1186886"/>
                    <a:gd name="connsiteY0" fmla="*/ 243666 h 835799"/>
                    <a:gd name="connsiteX1" fmla="*/ 843658 w 1186886"/>
                    <a:gd name="connsiteY1" fmla="*/ 0 h 835799"/>
                    <a:gd name="connsiteX2" fmla="*/ 1186886 w 1186886"/>
                    <a:gd name="connsiteY2" fmla="*/ 474231 h 835799"/>
                    <a:gd name="connsiteX3" fmla="*/ 0 w 1186886"/>
                    <a:gd name="connsiteY3" fmla="*/ 835799 h 835799"/>
                    <a:gd name="connsiteX4" fmla="*/ 0 w 1186886"/>
                    <a:gd name="connsiteY4" fmla="*/ 243666 h 835799"/>
                    <a:gd name="connsiteX0" fmla="*/ 0 w 1191649"/>
                    <a:gd name="connsiteY0" fmla="*/ 248429 h 835799"/>
                    <a:gd name="connsiteX1" fmla="*/ 848421 w 1191649"/>
                    <a:gd name="connsiteY1" fmla="*/ 0 h 835799"/>
                    <a:gd name="connsiteX2" fmla="*/ 1191649 w 1191649"/>
                    <a:gd name="connsiteY2" fmla="*/ 474231 h 835799"/>
                    <a:gd name="connsiteX3" fmla="*/ 4763 w 1191649"/>
                    <a:gd name="connsiteY3" fmla="*/ 835799 h 835799"/>
                    <a:gd name="connsiteX4" fmla="*/ 0 w 1191649"/>
                    <a:gd name="connsiteY4" fmla="*/ 248429 h 835799"/>
                    <a:gd name="connsiteX0" fmla="*/ 1588 w 1188474"/>
                    <a:gd name="connsiteY0" fmla="*/ 246048 h 835799"/>
                    <a:gd name="connsiteX1" fmla="*/ 845246 w 1188474"/>
                    <a:gd name="connsiteY1" fmla="*/ 0 h 835799"/>
                    <a:gd name="connsiteX2" fmla="*/ 1188474 w 1188474"/>
                    <a:gd name="connsiteY2" fmla="*/ 474231 h 835799"/>
                    <a:gd name="connsiteX3" fmla="*/ 1588 w 1188474"/>
                    <a:gd name="connsiteY3" fmla="*/ 835799 h 835799"/>
                    <a:gd name="connsiteX4" fmla="*/ 1588 w 1188474"/>
                    <a:gd name="connsiteY4" fmla="*/ 246048 h 835799"/>
                    <a:gd name="connsiteX0" fmla="*/ 0 w 1194030"/>
                    <a:gd name="connsiteY0" fmla="*/ 246048 h 835799"/>
                    <a:gd name="connsiteX1" fmla="*/ 850802 w 1194030"/>
                    <a:gd name="connsiteY1" fmla="*/ 0 h 835799"/>
                    <a:gd name="connsiteX2" fmla="*/ 1194030 w 1194030"/>
                    <a:gd name="connsiteY2" fmla="*/ 474231 h 835799"/>
                    <a:gd name="connsiteX3" fmla="*/ 7144 w 1194030"/>
                    <a:gd name="connsiteY3" fmla="*/ 835799 h 835799"/>
                    <a:gd name="connsiteX4" fmla="*/ 0 w 1194030"/>
                    <a:gd name="connsiteY4" fmla="*/ 246048 h 835799"/>
                    <a:gd name="connsiteX0" fmla="*/ 0 w 1194030"/>
                    <a:gd name="connsiteY0" fmla="*/ 246048 h 838180"/>
                    <a:gd name="connsiteX1" fmla="*/ 850802 w 1194030"/>
                    <a:gd name="connsiteY1" fmla="*/ 0 h 838180"/>
                    <a:gd name="connsiteX2" fmla="*/ 1194030 w 1194030"/>
                    <a:gd name="connsiteY2" fmla="*/ 474231 h 838180"/>
                    <a:gd name="connsiteX3" fmla="*/ 1588 w 1194030"/>
                    <a:gd name="connsiteY3" fmla="*/ 838180 h 838180"/>
                    <a:gd name="connsiteX4" fmla="*/ 0 w 1194030"/>
                    <a:gd name="connsiteY4" fmla="*/ 246048 h 838180"/>
                    <a:gd name="connsiteX0" fmla="*/ 29130 w 1223160"/>
                    <a:gd name="connsiteY0" fmla="*/ 246048 h 838180"/>
                    <a:gd name="connsiteX1" fmla="*/ 879932 w 1223160"/>
                    <a:gd name="connsiteY1" fmla="*/ 0 h 838180"/>
                    <a:gd name="connsiteX2" fmla="*/ 1223160 w 1223160"/>
                    <a:gd name="connsiteY2" fmla="*/ 474231 h 838180"/>
                    <a:gd name="connsiteX3" fmla="*/ 30718 w 1223160"/>
                    <a:gd name="connsiteY3" fmla="*/ 838180 h 838180"/>
                    <a:gd name="connsiteX4" fmla="*/ 29130 w 1223160"/>
                    <a:gd name="connsiteY4" fmla="*/ 246048 h 838180"/>
                    <a:gd name="connsiteX0" fmla="*/ 38190 w 1232220"/>
                    <a:gd name="connsiteY0" fmla="*/ 246048 h 838180"/>
                    <a:gd name="connsiteX1" fmla="*/ 888992 w 1232220"/>
                    <a:gd name="connsiteY1" fmla="*/ 0 h 838180"/>
                    <a:gd name="connsiteX2" fmla="*/ 1232220 w 1232220"/>
                    <a:gd name="connsiteY2" fmla="*/ 474231 h 838180"/>
                    <a:gd name="connsiteX3" fmla="*/ 39778 w 1232220"/>
                    <a:gd name="connsiteY3" fmla="*/ 838180 h 838180"/>
                    <a:gd name="connsiteX4" fmla="*/ 38190 w 1232220"/>
                    <a:gd name="connsiteY4" fmla="*/ 246048 h 83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20" h="838180">
                      <a:moveTo>
                        <a:pt x="38190" y="246048"/>
                      </a:moveTo>
                      <a:lnTo>
                        <a:pt x="888992" y="0"/>
                      </a:lnTo>
                      <a:lnTo>
                        <a:pt x="1232220" y="474231"/>
                      </a:lnTo>
                      <a:lnTo>
                        <a:pt x="39778" y="838180"/>
                      </a:lnTo>
                      <a:cubicBezTo>
                        <a:pt x="0" y="689714"/>
                        <a:pt x="9060" y="411950"/>
                        <a:pt x="38190" y="246048"/>
                      </a:cubicBezTo>
                      <a:close/>
                    </a:path>
                  </a:pathLst>
                </a:custGeom>
                <a:solidFill>
                  <a:srgbClr val="16D6C3"/>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sp>
              <p:nvSpPr>
                <p:cNvPr id="30" name="Freeform 50">
                  <a:extLst>
                    <a:ext uri="{FF2B5EF4-FFF2-40B4-BE49-F238E27FC236}">
                      <a16:creationId xmlns:a16="http://schemas.microsoft.com/office/drawing/2014/main" id="{4CA47E09-2D14-4B58-A14B-6C64CC4851A3}"/>
                    </a:ext>
                  </a:extLst>
                </p:cNvPr>
                <p:cNvSpPr/>
                <p:nvPr/>
              </p:nvSpPr>
              <p:spPr>
                <a:xfrm>
                  <a:off x="4396387" y="3570340"/>
                  <a:ext cx="1666207" cy="1112608"/>
                </a:xfrm>
                <a:custGeom>
                  <a:avLst/>
                  <a:gdLst>
                    <a:gd name="connsiteX0" fmla="*/ 149795 w 1590430"/>
                    <a:gd name="connsiteY0" fmla="*/ 479344 h 885093"/>
                    <a:gd name="connsiteX1" fmla="*/ 485856 w 1590430"/>
                    <a:gd name="connsiteY1" fmla="*/ 33867 h 885093"/>
                    <a:gd name="connsiteX2" fmla="*/ 1384625 w 1590430"/>
                    <a:gd name="connsiteY2" fmla="*/ 276144 h 885093"/>
                    <a:gd name="connsiteX3" fmla="*/ 1384625 w 1590430"/>
                    <a:gd name="connsiteY3" fmla="*/ 850575 h 885093"/>
                    <a:gd name="connsiteX4" fmla="*/ 149795 w 1590430"/>
                    <a:gd name="connsiteY4" fmla="*/ 479344 h 885093"/>
                    <a:gd name="connsiteX0" fmla="*/ 149795 w 1590430"/>
                    <a:gd name="connsiteY0" fmla="*/ 479344 h 850575"/>
                    <a:gd name="connsiteX1" fmla="*/ 485856 w 1590430"/>
                    <a:gd name="connsiteY1" fmla="*/ 33867 h 850575"/>
                    <a:gd name="connsiteX2" fmla="*/ 1384625 w 1590430"/>
                    <a:gd name="connsiteY2" fmla="*/ 276144 h 850575"/>
                    <a:gd name="connsiteX3" fmla="*/ 1384625 w 1590430"/>
                    <a:gd name="connsiteY3" fmla="*/ 850575 h 850575"/>
                    <a:gd name="connsiteX4" fmla="*/ 149795 w 1590430"/>
                    <a:gd name="connsiteY4" fmla="*/ 479344 h 850575"/>
                    <a:gd name="connsiteX0" fmla="*/ 149795 w 1590430"/>
                    <a:gd name="connsiteY0" fmla="*/ 445477 h 816708"/>
                    <a:gd name="connsiteX1" fmla="*/ 485856 w 1590430"/>
                    <a:gd name="connsiteY1" fmla="*/ 0 h 816708"/>
                    <a:gd name="connsiteX2" fmla="*/ 1384625 w 1590430"/>
                    <a:gd name="connsiteY2" fmla="*/ 242277 h 816708"/>
                    <a:gd name="connsiteX3" fmla="*/ 1384625 w 1590430"/>
                    <a:gd name="connsiteY3" fmla="*/ 816708 h 816708"/>
                    <a:gd name="connsiteX4" fmla="*/ 149795 w 1590430"/>
                    <a:gd name="connsiteY4" fmla="*/ 445477 h 816708"/>
                    <a:gd name="connsiteX0" fmla="*/ 0 w 1440635"/>
                    <a:gd name="connsiteY0" fmla="*/ 445477 h 816708"/>
                    <a:gd name="connsiteX1" fmla="*/ 336061 w 1440635"/>
                    <a:gd name="connsiteY1" fmla="*/ 0 h 816708"/>
                    <a:gd name="connsiteX2" fmla="*/ 1234830 w 1440635"/>
                    <a:gd name="connsiteY2" fmla="*/ 242277 h 816708"/>
                    <a:gd name="connsiteX3" fmla="*/ 1234830 w 1440635"/>
                    <a:gd name="connsiteY3" fmla="*/ 816708 h 816708"/>
                    <a:gd name="connsiteX4" fmla="*/ 0 w 1440635"/>
                    <a:gd name="connsiteY4" fmla="*/ 445477 h 816708"/>
                    <a:gd name="connsiteX0" fmla="*/ 0 w 1234830"/>
                    <a:gd name="connsiteY0" fmla="*/ 445477 h 816708"/>
                    <a:gd name="connsiteX1" fmla="*/ 336061 w 1234830"/>
                    <a:gd name="connsiteY1" fmla="*/ 0 h 816708"/>
                    <a:gd name="connsiteX2" fmla="*/ 1234830 w 1234830"/>
                    <a:gd name="connsiteY2" fmla="*/ 242277 h 816708"/>
                    <a:gd name="connsiteX3" fmla="*/ 1234830 w 1234830"/>
                    <a:gd name="connsiteY3" fmla="*/ 816708 h 816708"/>
                    <a:gd name="connsiteX4" fmla="*/ 0 w 1234830"/>
                    <a:gd name="connsiteY4" fmla="*/ 445477 h 816708"/>
                    <a:gd name="connsiteX0" fmla="*/ 0 w 1234830"/>
                    <a:gd name="connsiteY0" fmla="*/ 445477 h 816708"/>
                    <a:gd name="connsiteX1" fmla="*/ 336061 w 1234830"/>
                    <a:gd name="connsiteY1" fmla="*/ 0 h 816708"/>
                    <a:gd name="connsiteX2" fmla="*/ 1234830 w 1234830"/>
                    <a:gd name="connsiteY2" fmla="*/ 242277 h 816708"/>
                    <a:gd name="connsiteX3" fmla="*/ 1234830 w 1234830"/>
                    <a:gd name="connsiteY3" fmla="*/ 816708 h 816708"/>
                    <a:gd name="connsiteX4" fmla="*/ 0 w 1234830"/>
                    <a:gd name="connsiteY4" fmla="*/ 445477 h 816708"/>
                    <a:gd name="connsiteX0" fmla="*/ 0 w 1234830"/>
                    <a:gd name="connsiteY0" fmla="*/ 445477 h 816708"/>
                    <a:gd name="connsiteX1" fmla="*/ 336061 w 1234830"/>
                    <a:gd name="connsiteY1" fmla="*/ 0 h 816708"/>
                    <a:gd name="connsiteX2" fmla="*/ 1230910 w 1234830"/>
                    <a:gd name="connsiteY2" fmla="*/ 235850 h 816708"/>
                    <a:gd name="connsiteX3" fmla="*/ 1234830 w 1234830"/>
                    <a:gd name="connsiteY3" fmla="*/ 816708 h 816708"/>
                    <a:gd name="connsiteX4" fmla="*/ 0 w 1234830"/>
                    <a:gd name="connsiteY4" fmla="*/ 445477 h 816708"/>
                    <a:gd name="connsiteX0" fmla="*/ 0 w 1239172"/>
                    <a:gd name="connsiteY0" fmla="*/ 445477 h 828643"/>
                    <a:gd name="connsiteX1" fmla="*/ 336061 w 1239172"/>
                    <a:gd name="connsiteY1" fmla="*/ 0 h 828643"/>
                    <a:gd name="connsiteX2" fmla="*/ 1230910 w 1239172"/>
                    <a:gd name="connsiteY2" fmla="*/ 235850 h 828643"/>
                    <a:gd name="connsiteX3" fmla="*/ 1239172 w 1239172"/>
                    <a:gd name="connsiteY3" fmla="*/ 828643 h 828643"/>
                    <a:gd name="connsiteX4" fmla="*/ 0 w 1239172"/>
                    <a:gd name="connsiteY4" fmla="*/ 445477 h 828643"/>
                    <a:gd name="connsiteX0" fmla="*/ 0 w 1240949"/>
                    <a:gd name="connsiteY0" fmla="*/ 445477 h 828643"/>
                    <a:gd name="connsiteX1" fmla="*/ 336061 w 1240949"/>
                    <a:gd name="connsiteY1" fmla="*/ 0 h 828643"/>
                    <a:gd name="connsiteX2" fmla="*/ 1239642 w 1240949"/>
                    <a:gd name="connsiteY2" fmla="*/ 233469 h 828643"/>
                    <a:gd name="connsiteX3" fmla="*/ 1239172 w 1240949"/>
                    <a:gd name="connsiteY3" fmla="*/ 828643 h 828643"/>
                    <a:gd name="connsiteX4" fmla="*/ 0 w 1240949"/>
                    <a:gd name="connsiteY4" fmla="*/ 445477 h 828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949" h="828643">
                      <a:moveTo>
                        <a:pt x="0" y="445477"/>
                      </a:moveTo>
                      <a:lnTo>
                        <a:pt x="336061" y="0"/>
                      </a:lnTo>
                      <a:lnTo>
                        <a:pt x="1239642" y="233469"/>
                      </a:lnTo>
                      <a:cubicBezTo>
                        <a:pt x="1240949" y="427088"/>
                        <a:pt x="1237865" y="635024"/>
                        <a:pt x="1239172" y="828643"/>
                      </a:cubicBezTo>
                      <a:lnTo>
                        <a:pt x="0" y="445477"/>
                      </a:lnTo>
                      <a:close/>
                    </a:path>
                  </a:pathLst>
                </a:custGeom>
                <a:solidFill>
                  <a:srgbClr val="16D6C3"/>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grpSp>
          <p:grpSp>
            <p:nvGrpSpPr>
              <p:cNvPr id="25" name="Group 17">
                <a:extLst>
                  <a:ext uri="{FF2B5EF4-FFF2-40B4-BE49-F238E27FC236}">
                    <a16:creationId xmlns:a16="http://schemas.microsoft.com/office/drawing/2014/main" id="{4FEC0410-F5CE-40C5-8F67-A9D16443BAD5}"/>
                  </a:ext>
                </a:extLst>
              </p:cNvPr>
              <p:cNvGrpSpPr/>
              <p:nvPr/>
            </p:nvGrpSpPr>
            <p:grpSpPr>
              <a:xfrm>
                <a:off x="5097112" y="1371600"/>
                <a:ext cx="1724232" cy="1441308"/>
                <a:chOff x="4903562" y="1682821"/>
                <a:chExt cx="2255812" cy="1885665"/>
              </a:xfrm>
            </p:grpSpPr>
            <p:sp>
              <p:nvSpPr>
                <p:cNvPr id="26" name="Freeform 46">
                  <a:extLst>
                    <a:ext uri="{FF2B5EF4-FFF2-40B4-BE49-F238E27FC236}">
                      <a16:creationId xmlns:a16="http://schemas.microsoft.com/office/drawing/2014/main" id="{5446266A-A0D8-434E-A711-01F8900D54C4}"/>
                    </a:ext>
                  </a:extLst>
                </p:cNvPr>
                <p:cNvSpPr/>
                <p:nvPr/>
              </p:nvSpPr>
              <p:spPr>
                <a:xfrm>
                  <a:off x="4903562" y="1685846"/>
                  <a:ext cx="1135303" cy="1882308"/>
                </a:xfrm>
                <a:custGeom>
                  <a:avLst/>
                  <a:gdLst>
                    <a:gd name="connsiteX0" fmla="*/ 840954 w 986469"/>
                    <a:gd name="connsiteY0" fmla="*/ 39477 h 1635545"/>
                    <a:gd name="connsiteX1" fmla="*/ 846463 w 986469"/>
                    <a:gd name="connsiteY1" fmla="*/ 1441373 h 1635545"/>
                    <a:gd name="connsiteX2" fmla="*/ 918 w 986469"/>
                    <a:gd name="connsiteY2" fmla="*/ 1204511 h 1635545"/>
                    <a:gd name="connsiteX3" fmla="*/ 840954 w 986469"/>
                    <a:gd name="connsiteY3" fmla="*/ 39477 h 1635545"/>
                    <a:gd name="connsiteX0" fmla="*/ 840954 w 846463"/>
                    <a:gd name="connsiteY0" fmla="*/ 39477 h 1635545"/>
                    <a:gd name="connsiteX1" fmla="*/ 846463 w 846463"/>
                    <a:gd name="connsiteY1" fmla="*/ 1441373 h 1635545"/>
                    <a:gd name="connsiteX2" fmla="*/ 918 w 846463"/>
                    <a:gd name="connsiteY2" fmla="*/ 1204511 h 1635545"/>
                    <a:gd name="connsiteX3" fmla="*/ 840954 w 846463"/>
                    <a:gd name="connsiteY3" fmla="*/ 39477 h 1635545"/>
                    <a:gd name="connsiteX0" fmla="*/ 840954 w 846463"/>
                    <a:gd name="connsiteY0" fmla="*/ 39477 h 1441373"/>
                    <a:gd name="connsiteX1" fmla="*/ 846463 w 846463"/>
                    <a:gd name="connsiteY1" fmla="*/ 1441373 h 1441373"/>
                    <a:gd name="connsiteX2" fmla="*/ 918 w 846463"/>
                    <a:gd name="connsiteY2" fmla="*/ 1204511 h 1441373"/>
                    <a:gd name="connsiteX3" fmla="*/ 840954 w 846463"/>
                    <a:gd name="connsiteY3" fmla="*/ 39477 h 1441373"/>
                    <a:gd name="connsiteX0" fmla="*/ 840036 w 845545"/>
                    <a:gd name="connsiteY0" fmla="*/ 0 h 1401896"/>
                    <a:gd name="connsiteX1" fmla="*/ 845545 w 845545"/>
                    <a:gd name="connsiteY1" fmla="*/ 1401896 h 1401896"/>
                    <a:gd name="connsiteX2" fmla="*/ 0 w 845545"/>
                    <a:gd name="connsiteY2" fmla="*/ 1165034 h 1401896"/>
                    <a:gd name="connsiteX3" fmla="*/ 840036 w 845545"/>
                    <a:gd name="connsiteY3" fmla="*/ 0 h 1401896"/>
                  </a:gdLst>
                  <a:ahLst/>
                  <a:cxnLst>
                    <a:cxn ang="0">
                      <a:pos x="connsiteX0" y="connsiteY0"/>
                    </a:cxn>
                    <a:cxn ang="0">
                      <a:pos x="connsiteX1" y="connsiteY1"/>
                    </a:cxn>
                    <a:cxn ang="0">
                      <a:pos x="connsiteX2" y="connsiteY2"/>
                    </a:cxn>
                    <a:cxn ang="0">
                      <a:pos x="connsiteX3" y="connsiteY3"/>
                    </a:cxn>
                  </a:cxnLst>
                  <a:rect l="l" t="t" r="r" b="b"/>
                  <a:pathLst>
                    <a:path w="845545" h="1401896">
                      <a:moveTo>
                        <a:pt x="840036" y="0"/>
                      </a:moveTo>
                      <a:cubicBezTo>
                        <a:pt x="841872" y="467299"/>
                        <a:pt x="843709" y="934597"/>
                        <a:pt x="845545" y="1401896"/>
                      </a:cubicBezTo>
                      <a:lnTo>
                        <a:pt x="0" y="1165034"/>
                      </a:lnTo>
                      <a:lnTo>
                        <a:pt x="840036" y="0"/>
                      </a:lnTo>
                      <a:close/>
                    </a:path>
                  </a:pathLst>
                </a:custGeom>
                <a:solidFill>
                  <a:srgbClr val="FFE30E"/>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sp>
              <p:nvSpPr>
                <p:cNvPr id="27" name="Freeform 47">
                  <a:extLst>
                    <a:ext uri="{FF2B5EF4-FFF2-40B4-BE49-F238E27FC236}">
                      <a16:creationId xmlns:a16="http://schemas.microsoft.com/office/drawing/2014/main" id="{EF5BC9CB-FF57-4D72-A4A8-B405BFE5B37C}"/>
                    </a:ext>
                  </a:extLst>
                </p:cNvPr>
                <p:cNvSpPr/>
                <p:nvPr/>
              </p:nvSpPr>
              <p:spPr>
                <a:xfrm>
                  <a:off x="6024055" y="1682821"/>
                  <a:ext cx="1135319" cy="1885665"/>
                </a:xfrm>
                <a:custGeom>
                  <a:avLst/>
                  <a:gdLst>
                    <a:gd name="connsiteX0" fmla="*/ 139088 w 982796"/>
                    <a:gd name="connsiteY0" fmla="*/ 39018 h 1632332"/>
                    <a:gd name="connsiteX1" fmla="*/ 147351 w 982796"/>
                    <a:gd name="connsiteY1" fmla="*/ 1438160 h 1632332"/>
                    <a:gd name="connsiteX2" fmla="*/ 981878 w 982796"/>
                    <a:gd name="connsiteY2" fmla="*/ 1204052 h 1632332"/>
                    <a:gd name="connsiteX3" fmla="*/ 139088 w 982796"/>
                    <a:gd name="connsiteY3" fmla="*/ 39018 h 1632332"/>
                    <a:gd name="connsiteX0" fmla="*/ 139088 w 982796"/>
                    <a:gd name="connsiteY0" fmla="*/ 0 h 1593314"/>
                    <a:gd name="connsiteX1" fmla="*/ 147351 w 982796"/>
                    <a:gd name="connsiteY1" fmla="*/ 1399142 h 1593314"/>
                    <a:gd name="connsiteX2" fmla="*/ 981878 w 982796"/>
                    <a:gd name="connsiteY2" fmla="*/ 1165034 h 1593314"/>
                    <a:gd name="connsiteX3" fmla="*/ 139088 w 982796"/>
                    <a:gd name="connsiteY3" fmla="*/ 0 h 1593314"/>
                    <a:gd name="connsiteX0" fmla="*/ 0 w 843708"/>
                    <a:gd name="connsiteY0" fmla="*/ 0 h 1593314"/>
                    <a:gd name="connsiteX1" fmla="*/ 8263 w 843708"/>
                    <a:gd name="connsiteY1" fmla="*/ 1399142 h 1593314"/>
                    <a:gd name="connsiteX2" fmla="*/ 842790 w 843708"/>
                    <a:gd name="connsiteY2" fmla="*/ 1165034 h 1593314"/>
                    <a:gd name="connsiteX3" fmla="*/ 0 w 843708"/>
                    <a:gd name="connsiteY3" fmla="*/ 0 h 1593314"/>
                    <a:gd name="connsiteX0" fmla="*/ 0 w 842790"/>
                    <a:gd name="connsiteY0" fmla="*/ 0 h 1399142"/>
                    <a:gd name="connsiteX1" fmla="*/ 8263 w 842790"/>
                    <a:gd name="connsiteY1" fmla="*/ 1399142 h 1399142"/>
                    <a:gd name="connsiteX2" fmla="*/ 842790 w 842790"/>
                    <a:gd name="connsiteY2" fmla="*/ 1165034 h 1399142"/>
                    <a:gd name="connsiteX3" fmla="*/ 0 w 842790"/>
                    <a:gd name="connsiteY3" fmla="*/ 0 h 1399142"/>
                    <a:gd name="connsiteX0" fmla="*/ 0 w 842790"/>
                    <a:gd name="connsiteY0" fmla="*/ 0 h 1405146"/>
                    <a:gd name="connsiteX1" fmla="*/ 5261 w 842790"/>
                    <a:gd name="connsiteY1" fmla="*/ 1405146 h 1405146"/>
                    <a:gd name="connsiteX2" fmla="*/ 842790 w 842790"/>
                    <a:gd name="connsiteY2" fmla="*/ 1165034 h 1405146"/>
                    <a:gd name="connsiteX3" fmla="*/ 0 w 842790"/>
                    <a:gd name="connsiteY3" fmla="*/ 0 h 1405146"/>
                    <a:gd name="connsiteX0" fmla="*/ 0 w 842790"/>
                    <a:gd name="connsiteY0" fmla="*/ 0 h 1402144"/>
                    <a:gd name="connsiteX1" fmla="*/ 5261 w 842790"/>
                    <a:gd name="connsiteY1" fmla="*/ 1402144 h 1402144"/>
                    <a:gd name="connsiteX2" fmla="*/ 842790 w 842790"/>
                    <a:gd name="connsiteY2" fmla="*/ 1165034 h 1402144"/>
                    <a:gd name="connsiteX3" fmla="*/ 0 w 842790"/>
                    <a:gd name="connsiteY3" fmla="*/ 0 h 1402144"/>
                    <a:gd name="connsiteX0" fmla="*/ 0 w 845557"/>
                    <a:gd name="connsiteY0" fmla="*/ 0 h 1404396"/>
                    <a:gd name="connsiteX1" fmla="*/ 8028 w 845557"/>
                    <a:gd name="connsiteY1" fmla="*/ 1404396 h 1404396"/>
                    <a:gd name="connsiteX2" fmla="*/ 845557 w 845557"/>
                    <a:gd name="connsiteY2" fmla="*/ 1167286 h 1404396"/>
                    <a:gd name="connsiteX3" fmla="*/ 0 w 845557"/>
                    <a:gd name="connsiteY3" fmla="*/ 0 h 1404396"/>
                  </a:gdLst>
                  <a:ahLst/>
                  <a:cxnLst>
                    <a:cxn ang="0">
                      <a:pos x="connsiteX0" y="connsiteY0"/>
                    </a:cxn>
                    <a:cxn ang="0">
                      <a:pos x="connsiteX1" y="connsiteY1"/>
                    </a:cxn>
                    <a:cxn ang="0">
                      <a:pos x="connsiteX2" y="connsiteY2"/>
                    </a:cxn>
                    <a:cxn ang="0">
                      <a:pos x="connsiteX3" y="connsiteY3"/>
                    </a:cxn>
                  </a:cxnLst>
                  <a:rect l="l" t="t" r="r" b="b"/>
                  <a:pathLst>
                    <a:path w="845557" h="1404396">
                      <a:moveTo>
                        <a:pt x="0" y="0"/>
                      </a:moveTo>
                      <a:cubicBezTo>
                        <a:pt x="2754" y="466381"/>
                        <a:pt x="5274" y="938015"/>
                        <a:pt x="8028" y="1404396"/>
                      </a:cubicBezTo>
                      <a:lnTo>
                        <a:pt x="845557" y="1167286"/>
                      </a:lnTo>
                      <a:lnTo>
                        <a:pt x="0" y="0"/>
                      </a:lnTo>
                      <a:close/>
                    </a:path>
                  </a:pathLst>
                </a:custGeom>
                <a:solidFill>
                  <a:srgbClr val="FFE30E"/>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grpSp>
        </p:grpSp>
        <p:grpSp>
          <p:nvGrpSpPr>
            <p:cNvPr id="7" name="Group 6">
              <a:extLst>
                <a:ext uri="{FF2B5EF4-FFF2-40B4-BE49-F238E27FC236}">
                  <a16:creationId xmlns:a16="http://schemas.microsoft.com/office/drawing/2014/main" id="{6AAFB931-D415-46CB-B0B0-C319280858EC}"/>
                </a:ext>
              </a:extLst>
            </p:cNvPr>
            <p:cNvGrpSpPr/>
            <p:nvPr/>
          </p:nvGrpSpPr>
          <p:grpSpPr>
            <a:xfrm>
              <a:off x="1437638" y="1298682"/>
              <a:ext cx="7628057" cy="4148392"/>
              <a:chOff x="1437638" y="1298682"/>
              <a:chExt cx="7628057" cy="4148392"/>
            </a:xfrm>
          </p:grpSpPr>
          <p:sp>
            <p:nvSpPr>
              <p:cNvPr id="8" name="Rectangle 7">
                <a:extLst>
                  <a:ext uri="{FF2B5EF4-FFF2-40B4-BE49-F238E27FC236}">
                    <a16:creationId xmlns:a16="http://schemas.microsoft.com/office/drawing/2014/main" id="{1AEA00D6-B074-4B36-AF28-620EA79A6EF4}"/>
                  </a:ext>
                </a:extLst>
              </p:cNvPr>
              <p:cNvSpPr/>
              <p:nvPr/>
            </p:nvSpPr>
            <p:spPr>
              <a:xfrm>
                <a:off x="6562262" y="3506329"/>
                <a:ext cx="2499336" cy="693401"/>
              </a:xfrm>
              <a:prstGeom prst="rect">
                <a:avLst/>
              </a:prstGeom>
              <a:noFill/>
              <a:ln w="19050">
                <a:solidFill>
                  <a:srgbClr val="16D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r" fontAlgn="b">
                  <a:lnSpc>
                    <a:spcPct val="125000"/>
                  </a:lnSpc>
                  <a:defRPr/>
                </a:pPr>
                <a:r>
                  <a:rPr lang="en-US" sz="1050" dirty="0">
                    <a:solidFill>
                      <a:srgbClr val="000000"/>
                    </a:solidFill>
                    <a:latin typeface="Unilever Shilling" panose="020B0502020202020204"/>
                    <a:cs typeface="Arial" panose="020B0604020202020204" pitchFamily="34" charset="0"/>
                  </a:rPr>
                  <a:t>Project Manager</a:t>
                </a:r>
              </a:p>
            </p:txBody>
          </p:sp>
          <p:sp>
            <p:nvSpPr>
              <p:cNvPr id="9" name="Rectangle 8">
                <a:extLst>
                  <a:ext uri="{FF2B5EF4-FFF2-40B4-BE49-F238E27FC236}">
                    <a16:creationId xmlns:a16="http://schemas.microsoft.com/office/drawing/2014/main" id="{28447532-2B46-4F23-80E7-C685182BCC07}"/>
                  </a:ext>
                </a:extLst>
              </p:cNvPr>
              <p:cNvSpPr/>
              <p:nvPr/>
            </p:nvSpPr>
            <p:spPr>
              <a:xfrm>
                <a:off x="1437639" y="3506329"/>
                <a:ext cx="2625287" cy="646831"/>
              </a:xfrm>
              <a:prstGeom prst="rect">
                <a:avLst/>
              </a:prstGeom>
              <a:noFill/>
              <a:ln w="19050">
                <a:solidFill>
                  <a:srgbClr val="16D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50" dirty="0">
                    <a:solidFill>
                      <a:schemeClr val="tx1"/>
                    </a:solidFill>
                    <a:latin typeface="Unilever Shilling" panose="020B0502020202020204"/>
                  </a:rPr>
                  <a:t>Business Leads</a:t>
                </a:r>
              </a:p>
              <a:p>
                <a:r>
                  <a:rPr lang="en-US" sz="1050" dirty="0">
                    <a:solidFill>
                      <a:schemeClr val="tx1"/>
                    </a:solidFill>
                    <a:latin typeface="Unilever Shilling" panose="020B0502020202020204"/>
                  </a:rPr>
                  <a:t>IT Track Leads</a:t>
                </a:r>
              </a:p>
              <a:p>
                <a:r>
                  <a:rPr lang="en-US" sz="1050" dirty="0">
                    <a:solidFill>
                      <a:schemeClr val="tx1"/>
                    </a:solidFill>
                    <a:latin typeface="Unilever Shilling" panose="020B0502020202020204"/>
                  </a:rPr>
                  <a:t>IT PMO</a:t>
                </a:r>
              </a:p>
            </p:txBody>
          </p:sp>
          <p:sp>
            <p:nvSpPr>
              <p:cNvPr id="10" name="Rectangle 9">
                <a:extLst>
                  <a:ext uri="{FF2B5EF4-FFF2-40B4-BE49-F238E27FC236}">
                    <a16:creationId xmlns:a16="http://schemas.microsoft.com/office/drawing/2014/main" id="{DFBE271A-A544-43BB-9AF1-CFEE83C898FA}"/>
                  </a:ext>
                </a:extLst>
              </p:cNvPr>
              <p:cNvSpPr/>
              <p:nvPr/>
            </p:nvSpPr>
            <p:spPr>
              <a:xfrm>
                <a:off x="1437640" y="4561317"/>
                <a:ext cx="1900457" cy="865077"/>
              </a:xfrm>
              <a:prstGeom prst="rect">
                <a:avLst/>
              </a:prstGeom>
              <a:noFill/>
              <a:ln w="19050">
                <a:solidFill>
                  <a:srgbClr val="1D3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50" dirty="0">
                    <a:solidFill>
                      <a:schemeClr val="tx1"/>
                    </a:solidFill>
                    <a:latin typeface="Unilever Shilling" panose="020B0502020202020204"/>
                  </a:rPr>
                  <a:t>Business SMEs</a:t>
                </a:r>
              </a:p>
            </p:txBody>
          </p:sp>
          <p:sp>
            <p:nvSpPr>
              <p:cNvPr id="11" name="Rectangle 10">
                <a:extLst>
                  <a:ext uri="{FF2B5EF4-FFF2-40B4-BE49-F238E27FC236}">
                    <a16:creationId xmlns:a16="http://schemas.microsoft.com/office/drawing/2014/main" id="{8BC3E940-2271-48E6-B8DF-A455C8B17541}"/>
                  </a:ext>
                </a:extLst>
              </p:cNvPr>
              <p:cNvSpPr/>
              <p:nvPr/>
            </p:nvSpPr>
            <p:spPr>
              <a:xfrm>
                <a:off x="5716008" y="2336680"/>
                <a:ext cx="3345591" cy="851609"/>
              </a:xfrm>
              <a:prstGeom prst="rect">
                <a:avLst/>
              </a:prstGeom>
              <a:noFill/>
              <a:ln w="19050">
                <a:solidFill>
                  <a:srgbClr val="FFE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r" fontAlgn="b">
                  <a:lnSpc>
                    <a:spcPct val="125000"/>
                  </a:lnSpc>
                  <a:defRPr/>
                </a:pPr>
                <a:r>
                  <a:rPr lang="en-US" sz="1050" dirty="0">
                    <a:solidFill>
                      <a:schemeClr val="tx1"/>
                    </a:solidFill>
                    <a:latin typeface="Unilever Shilling" panose="020B0502020202020204"/>
                  </a:rPr>
                  <a:t>Engagement Manager</a:t>
                </a:r>
              </a:p>
            </p:txBody>
          </p:sp>
          <p:sp>
            <p:nvSpPr>
              <p:cNvPr id="12" name="Rectangle 11">
                <a:extLst>
                  <a:ext uri="{FF2B5EF4-FFF2-40B4-BE49-F238E27FC236}">
                    <a16:creationId xmlns:a16="http://schemas.microsoft.com/office/drawing/2014/main" id="{088BAD31-6A4E-4172-94B5-0E429EE7BB1F}"/>
                  </a:ext>
                </a:extLst>
              </p:cNvPr>
              <p:cNvSpPr/>
              <p:nvPr/>
            </p:nvSpPr>
            <p:spPr>
              <a:xfrm>
                <a:off x="1437638" y="2336680"/>
                <a:ext cx="3434908" cy="851608"/>
              </a:xfrm>
              <a:prstGeom prst="rect">
                <a:avLst/>
              </a:prstGeom>
              <a:noFill/>
              <a:ln w="19050">
                <a:solidFill>
                  <a:srgbClr val="FFE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fontAlgn="b">
                  <a:lnSpc>
                    <a:spcPct val="125000"/>
                  </a:lnSpc>
                  <a:defRPr/>
                </a:pPr>
                <a:r>
                  <a:rPr lang="en-US" sz="1050" dirty="0">
                    <a:solidFill>
                      <a:schemeClr val="tx1"/>
                    </a:solidFill>
                    <a:latin typeface="Unilever Shilling" panose="020B0502020202020204"/>
                  </a:rPr>
                  <a:t>Business Sponsors</a:t>
                </a:r>
              </a:p>
              <a:p>
                <a:pPr lvl="0" fontAlgn="b">
                  <a:lnSpc>
                    <a:spcPct val="125000"/>
                  </a:lnSpc>
                  <a:defRPr/>
                </a:pPr>
                <a:r>
                  <a:rPr lang="en-US" sz="1050" dirty="0">
                    <a:solidFill>
                      <a:schemeClr val="tx1"/>
                    </a:solidFill>
                    <a:latin typeface="Unilever Shilling" panose="020B0502020202020204"/>
                  </a:rPr>
                  <a:t>Business Leads</a:t>
                </a:r>
              </a:p>
              <a:p>
                <a:pPr lvl="0" fontAlgn="b">
                  <a:lnSpc>
                    <a:spcPct val="125000"/>
                  </a:lnSpc>
                  <a:defRPr/>
                </a:pPr>
                <a:r>
                  <a:rPr lang="en-US" sz="1050" dirty="0">
                    <a:solidFill>
                      <a:schemeClr val="tx1"/>
                    </a:solidFill>
                    <a:latin typeface="Unilever Shilling" panose="020B0502020202020204"/>
                  </a:rPr>
                  <a:t>IT Track Leads</a:t>
                </a:r>
              </a:p>
              <a:p>
                <a:pPr lvl="0" fontAlgn="b">
                  <a:lnSpc>
                    <a:spcPct val="125000"/>
                  </a:lnSpc>
                  <a:defRPr/>
                </a:pPr>
                <a:r>
                  <a:rPr lang="en-US" sz="1050" dirty="0">
                    <a:solidFill>
                      <a:schemeClr val="tx1"/>
                    </a:solidFill>
                    <a:latin typeface="Unilever Shilling" panose="020B0502020202020204"/>
                  </a:rPr>
                  <a:t>IT PMO</a:t>
                </a:r>
              </a:p>
            </p:txBody>
          </p:sp>
          <p:sp>
            <p:nvSpPr>
              <p:cNvPr id="13" name="Rectangle 12">
                <a:extLst>
                  <a:ext uri="{FF2B5EF4-FFF2-40B4-BE49-F238E27FC236}">
                    <a16:creationId xmlns:a16="http://schemas.microsoft.com/office/drawing/2014/main" id="{FBCA54EC-B57E-4C30-AFA6-4F1212856E23}"/>
                  </a:ext>
                </a:extLst>
              </p:cNvPr>
              <p:cNvSpPr/>
              <p:nvPr/>
            </p:nvSpPr>
            <p:spPr>
              <a:xfrm>
                <a:off x="7165238" y="4561317"/>
                <a:ext cx="1900457" cy="880695"/>
              </a:xfrm>
              <a:prstGeom prst="rect">
                <a:avLst/>
              </a:prstGeom>
              <a:noFill/>
              <a:ln w="19050">
                <a:solidFill>
                  <a:srgbClr val="1D3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US" sz="1050" dirty="0">
                    <a:solidFill>
                      <a:schemeClr val="tx1"/>
                    </a:solidFill>
                    <a:latin typeface="Unilever Shilling" panose="020B0502020202020204"/>
                  </a:rPr>
                  <a:t>Project Manager</a:t>
                </a:r>
              </a:p>
              <a:p>
                <a:pPr algn="r"/>
                <a:r>
                  <a:rPr lang="en-US" sz="1050" dirty="0">
                    <a:solidFill>
                      <a:schemeClr val="tx1"/>
                    </a:solidFill>
                    <a:latin typeface="Unilever Shilling" panose="020B0502020202020204"/>
                  </a:rPr>
                  <a:t>Project Team Members</a:t>
                </a:r>
              </a:p>
            </p:txBody>
          </p:sp>
          <p:sp>
            <p:nvSpPr>
              <p:cNvPr id="14" name="TextBox 13">
                <a:extLst>
                  <a:ext uri="{FF2B5EF4-FFF2-40B4-BE49-F238E27FC236}">
                    <a16:creationId xmlns:a16="http://schemas.microsoft.com/office/drawing/2014/main" id="{3EB1205E-1C3A-476A-A1EA-0918D02F2ECD}"/>
                  </a:ext>
                </a:extLst>
              </p:cNvPr>
              <p:cNvSpPr txBox="1"/>
              <p:nvPr/>
            </p:nvSpPr>
            <p:spPr>
              <a:xfrm rot="1082270">
                <a:off x="3848604" y="5170075"/>
                <a:ext cx="506870" cy="276999"/>
              </a:xfrm>
              <a:prstGeom prst="rect">
                <a:avLst/>
              </a:prstGeom>
              <a:noFill/>
            </p:spPr>
            <p:txBody>
              <a:bodyPr wrap="none" rtlCol="0">
                <a:spAutoFit/>
              </a:bodyPr>
              <a:lstStyle/>
              <a:p>
                <a:pPr algn="ctr"/>
                <a:r>
                  <a:rPr lang="en-IN" sz="1200" b="1" dirty="0">
                    <a:solidFill>
                      <a:schemeClr val="bg1"/>
                    </a:solidFill>
                    <a:latin typeface="Unilever Shilling" panose="020B0502020202020204"/>
                  </a:rPr>
                  <a:t>Daily</a:t>
                </a:r>
              </a:p>
            </p:txBody>
          </p:sp>
          <p:sp>
            <p:nvSpPr>
              <p:cNvPr id="15" name="TextBox 14">
                <a:extLst>
                  <a:ext uri="{FF2B5EF4-FFF2-40B4-BE49-F238E27FC236}">
                    <a16:creationId xmlns:a16="http://schemas.microsoft.com/office/drawing/2014/main" id="{FC66CB87-4905-43E4-AAD4-D57A3346043F}"/>
                  </a:ext>
                </a:extLst>
              </p:cNvPr>
              <p:cNvSpPr txBox="1"/>
              <p:nvPr/>
            </p:nvSpPr>
            <p:spPr>
              <a:xfrm rot="1160056">
                <a:off x="4267533" y="3979765"/>
                <a:ext cx="656846" cy="276999"/>
              </a:xfrm>
              <a:prstGeom prst="rect">
                <a:avLst/>
              </a:prstGeom>
              <a:noFill/>
            </p:spPr>
            <p:txBody>
              <a:bodyPr wrap="none" rtlCol="0">
                <a:spAutoFit/>
              </a:bodyPr>
              <a:lstStyle/>
              <a:p>
                <a:pPr algn="ctr"/>
                <a:r>
                  <a:rPr lang="en-IN" sz="1200" b="1" dirty="0">
                    <a:latin typeface="Unilever Shilling" panose="020B0502020202020204"/>
                  </a:rPr>
                  <a:t>Weekly</a:t>
                </a:r>
              </a:p>
            </p:txBody>
          </p:sp>
          <p:sp>
            <p:nvSpPr>
              <p:cNvPr id="16" name="TextBox 15">
                <a:extLst>
                  <a:ext uri="{FF2B5EF4-FFF2-40B4-BE49-F238E27FC236}">
                    <a16:creationId xmlns:a16="http://schemas.microsoft.com/office/drawing/2014/main" id="{51BB3A39-AE56-457D-B2A9-D420C561594D}"/>
                  </a:ext>
                </a:extLst>
              </p:cNvPr>
              <p:cNvSpPr txBox="1"/>
              <p:nvPr/>
            </p:nvSpPr>
            <p:spPr>
              <a:xfrm rot="1070379">
                <a:off x="4553252" y="2790181"/>
                <a:ext cx="731482" cy="276999"/>
              </a:xfrm>
              <a:prstGeom prst="rect">
                <a:avLst/>
              </a:prstGeom>
              <a:noFill/>
            </p:spPr>
            <p:txBody>
              <a:bodyPr wrap="none" rtlCol="0">
                <a:spAutoFit/>
              </a:bodyPr>
              <a:lstStyle/>
              <a:p>
                <a:pPr algn="ctr"/>
                <a:r>
                  <a:rPr lang="en-IN" sz="1200" b="1" dirty="0">
                    <a:latin typeface="Unilever Shilling" panose="020B0502020202020204"/>
                  </a:rPr>
                  <a:t>Monthly</a:t>
                </a:r>
              </a:p>
            </p:txBody>
          </p:sp>
          <p:sp>
            <p:nvSpPr>
              <p:cNvPr id="17" name="TextBox 16">
                <a:extLst>
                  <a:ext uri="{FF2B5EF4-FFF2-40B4-BE49-F238E27FC236}">
                    <a16:creationId xmlns:a16="http://schemas.microsoft.com/office/drawing/2014/main" id="{89824C10-BD1E-458E-928A-2D45786565FE}"/>
                  </a:ext>
                </a:extLst>
              </p:cNvPr>
              <p:cNvSpPr txBox="1"/>
              <p:nvPr/>
            </p:nvSpPr>
            <p:spPr>
              <a:xfrm rot="20542711">
                <a:off x="5464482" y="5130064"/>
                <a:ext cx="2037124" cy="276999"/>
              </a:xfrm>
              <a:prstGeom prst="rect">
                <a:avLst/>
              </a:prstGeom>
              <a:noFill/>
            </p:spPr>
            <p:txBody>
              <a:bodyPr wrap="square" rtlCol="0">
                <a:spAutoFit/>
              </a:bodyPr>
              <a:lstStyle/>
              <a:p>
                <a:pPr algn="ctr"/>
                <a:r>
                  <a:rPr lang="en-US" sz="1200" b="1" dirty="0">
                    <a:solidFill>
                      <a:schemeClr val="bg1"/>
                    </a:solidFill>
                    <a:latin typeface="Unilever Shilling" panose="020B0502020202020204"/>
                    <a:cs typeface="Arial" panose="020B0604020202020204" pitchFamily="34" charset="0"/>
                  </a:rPr>
                  <a:t>Huddles</a:t>
                </a:r>
              </a:p>
            </p:txBody>
          </p:sp>
          <p:sp>
            <p:nvSpPr>
              <p:cNvPr id="18" name="TextBox 17">
                <a:extLst>
                  <a:ext uri="{FF2B5EF4-FFF2-40B4-BE49-F238E27FC236}">
                    <a16:creationId xmlns:a16="http://schemas.microsoft.com/office/drawing/2014/main" id="{14C7DD91-2CE6-48BD-B768-E01A281ABDED}"/>
                  </a:ext>
                </a:extLst>
              </p:cNvPr>
              <p:cNvSpPr txBox="1"/>
              <p:nvPr/>
            </p:nvSpPr>
            <p:spPr>
              <a:xfrm rot="20493853">
                <a:off x="5449521" y="3928665"/>
                <a:ext cx="1173719" cy="276999"/>
              </a:xfrm>
              <a:prstGeom prst="rect">
                <a:avLst/>
              </a:prstGeom>
              <a:noFill/>
            </p:spPr>
            <p:txBody>
              <a:bodyPr wrap="none" rtlCol="0">
                <a:spAutoFit/>
              </a:bodyPr>
              <a:lstStyle/>
              <a:p>
                <a:pPr algn="ctr"/>
                <a:r>
                  <a:rPr lang="en-US" sz="1200" b="1" kern="0" dirty="0">
                    <a:solidFill>
                      <a:prstClr val="black"/>
                    </a:solidFill>
                    <a:latin typeface="Unilever Shilling" panose="020B0502020202020204"/>
                    <a:cs typeface="Arial" panose="020B0604020202020204" pitchFamily="34" charset="0"/>
                  </a:rPr>
                  <a:t>PMO Meetings </a:t>
                </a:r>
              </a:p>
            </p:txBody>
          </p:sp>
          <p:sp>
            <p:nvSpPr>
              <p:cNvPr id="19" name="TextBox 18">
                <a:extLst>
                  <a:ext uri="{FF2B5EF4-FFF2-40B4-BE49-F238E27FC236}">
                    <a16:creationId xmlns:a16="http://schemas.microsoft.com/office/drawing/2014/main" id="{F5FCB385-745C-4133-AB12-3A6D45179090}"/>
                  </a:ext>
                </a:extLst>
              </p:cNvPr>
              <p:cNvSpPr txBox="1"/>
              <p:nvPr/>
            </p:nvSpPr>
            <p:spPr>
              <a:xfrm rot="20602678">
                <a:off x="5092292" y="2588465"/>
                <a:ext cx="1227400" cy="646331"/>
              </a:xfrm>
              <a:prstGeom prst="rect">
                <a:avLst/>
              </a:prstGeom>
              <a:noFill/>
            </p:spPr>
            <p:txBody>
              <a:bodyPr wrap="square" rtlCol="0">
                <a:spAutoFit/>
              </a:bodyPr>
              <a:lstStyle/>
              <a:p>
                <a:pPr lvl="0" algn="ctr">
                  <a:spcBef>
                    <a:spcPct val="50000"/>
                  </a:spcBef>
                  <a:defRPr/>
                </a:pPr>
                <a:r>
                  <a:rPr lang="en-US" sz="1200" b="1" kern="0" dirty="0">
                    <a:solidFill>
                      <a:prstClr val="black"/>
                    </a:solidFill>
                    <a:latin typeface="Unilever Shilling" panose="020B0502020202020204"/>
                    <a:cs typeface="Arial" panose="020B0604020202020204" pitchFamily="34" charset="0"/>
                  </a:rPr>
                  <a:t>Steering Committee Meeting </a:t>
                </a:r>
              </a:p>
            </p:txBody>
          </p:sp>
          <p:sp>
            <p:nvSpPr>
              <p:cNvPr id="20" name="Rectangle 19">
                <a:extLst>
                  <a:ext uri="{FF2B5EF4-FFF2-40B4-BE49-F238E27FC236}">
                    <a16:creationId xmlns:a16="http://schemas.microsoft.com/office/drawing/2014/main" id="{9CEDFAB1-8F81-41A3-8FA2-8CA53862374D}"/>
                  </a:ext>
                </a:extLst>
              </p:cNvPr>
              <p:cNvSpPr/>
              <p:nvPr/>
            </p:nvSpPr>
            <p:spPr>
              <a:xfrm>
                <a:off x="1437732" y="1298682"/>
                <a:ext cx="2948172" cy="735258"/>
              </a:xfrm>
              <a:prstGeom prst="rect">
                <a:avLst/>
              </a:prstGeom>
              <a:noFill/>
              <a:ln w="19050">
                <a:solidFill>
                  <a:srgbClr val="FE79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latin typeface="Unilever Shilling" panose="020B0502020202020204"/>
                  </a:rPr>
                  <a:t>Unilever</a:t>
                </a:r>
              </a:p>
            </p:txBody>
          </p:sp>
          <p:pic>
            <p:nvPicPr>
              <p:cNvPr id="21" name="Picture 20">
                <a:extLst>
                  <a:ext uri="{FF2B5EF4-FFF2-40B4-BE49-F238E27FC236}">
                    <a16:creationId xmlns:a16="http://schemas.microsoft.com/office/drawing/2014/main" id="{1140A423-B2EB-4663-8FC8-481404A3AE28}"/>
                  </a:ext>
                </a:extLst>
              </p:cNvPr>
              <p:cNvPicPr>
                <a:picLocks noChangeAspect="1"/>
              </p:cNvPicPr>
              <p:nvPr/>
            </p:nvPicPr>
            <p:blipFill>
              <a:blip r:embed="rId2"/>
              <a:stretch>
                <a:fillRect/>
              </a:stretch>
            </p:blipFill>
            <p:spPr>
              <a:xfrm>
                <a:off x="1504391" y="1330601"/>
                <a:ext cx="635127" cy="671420"/>
              </a:xfrm>
              <a:prstGeom prst="rect">
                <a:avLst/>
              </a:prstGeom>
            </p:spPr>
          </p:pic>
          <p:sp>
            <p:nvSpPr>
              <p:cNvPr id="22" name="Rectangle 21">
                <a:extLst>
                  <a:ext uri="{FF2B5EF4-FFF2-40B4-BE49-F238E27FC236}">
                    <a16:creationId xmlns:a16="http://schemas.microsoft.com/office/drawing/2014/main" id="{D485773B-B932-4CE3-9F8E-E78608FE3E60}"/>
                  </a:ext>
                </a:extLst>
              </p:cNvPr>
              <p:cNvSpPr/>
              <p:nvPr/>
            </p:nvSpPr>
            <p:spPr>
              <a:xfrm>
                <a:off x="6113426" y="1300914"/>
                <a:ext cx="2948172" cy="735258"/>
              </a:xfrm>
              <a:prstGeom prst="rect">
                <a:avLst/>
              </a:prstGeom>
              <a:noFill/>
              <a:ln w="19050">
                <a:solidFill>
                  <a:srgbClr val="FE79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latin typeface="Unilever Shilling" panose="020B0502020202020204"/>
                  </a:rPr>
                  <a:t>Vendor Partner</a:t>
                </a:r>
              </a:p>
            </p:txBody>
          </p:sp>
        </p:grpSp>
      </p:grpSp>
      <p:sp>
        <p:nvSpPr>
          <p:cNvPr id="34" name="Rectangle 33">
            <a:extLst>
              <a:ext uri="{FF2B5EF4-FFF2-40B4-BE49-F238E27FC236}">
                <a16:creationId xmlns:a16="http://schemas.microsoft.com/office/drawing/2014/main" id="{4E300E20-F015-4720-8D9E-1059C60AC239}"/>
              </a:ext>
            </a:extLst>
          </p:cNvPr>
          <p:cNvSpPr/>
          <p:nvPr/>
        </p:nvSpPr>
        <p:spPr>
          <a:xfrm>
            <a:off x="9041141" y="2359669"/>
            <a:ext cx="3345590" cy="1125054"/>
          </a:xfrm>
          <a:prstGeom prst="rect">
            <a:avLst/>
          </a:prstGeom>
          <a:noFill/>
          <a:ln w="19050">
            <a:solidFill>
              <a:srgbClr val="FFE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defRPr/>
            </a:pPr>
            <a:r>
              <a:rPr lang="en-US" sz="1050" b="1" kern="0" dirty="0">
                <a:solidFill>
                  <a:srgbClr val="000000"/>
                </a:solidFill>
                <a:latin typeface="Unilever Shilling" panose="020B0502020202020204"/>
                <a:cs typeface="Arial" panose="020B0604020202020204" pitchFamily="34" charset="0"/>
              </a:rPr>
              <a:t>Deliverable: </a:t>
            </a:r>
            <a:r>
              <a:rPr lang="en-US" sz="1050" kern="0" dirty="0">
                <a:solidFill>
                  <a:srgbClr val="000000"/>
                </a:solidFill>
                <a:latin typeface="Unilever Shilling" panose="020B0502020202020204"/>
                <a:cs typeface="Arial" panose="020B0604020202020204" pitchFamily="34" charset="0"/>
              </a:rPr>
              <a:t>Steering Committee Report</a:t>
            </a:r>
          </a:p>
          <a:p>
            <a:pPr lvl="0">
              <a:defRPr/>
            </a:pPr>
            <a:r>
              <a:rPr lang="en-US" sz="1050" b="1" kern="0" dirty="0">
                <a:solidFill>
                  <a:srgbClr val="000000"/>
                </a:solidFill>
                <a:latin typeface="Unilever Shilling" panose="020B0502020202020204"/>
                <a:cs typeface="Arial" panose="020B0604020202020204" pitchFamily="34" charset="0"/>
              </a:rPr>
              <a:t>Objective:</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Strategic partnership and direction</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Assess program status, ROI, risks, critical milestones</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Thought Leadership</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Resolve critical escalations</a:t>
            </a:r>
          </a:p>
        </p:txBody>
      </p:sp>
      <p:sp>
        <p:nvSpPr>
          <p:cNvPr id="35" name="Rectangle 34">
            <a:extLst>
              <a:ext uri="{FF2B5EF4-FFF2-40B4-BE49-F238E27FC236}">
                <a16:creationId xmlns:a16="http://schemas.microsoft.com/office/drawing/2014/main" id="{AD1601BC-B2E6-4FFF-9892-406D9D5A4895}"/>
              </a:ext>
            </a:extLst>
          </p:cNvPr>
          <p:cNvSpPr/>
          <p:nvPr/>
        </p:nvSpPr>
        <p:spPr>
          <a:xfrm>
            <a:off x="9041141" y="3590898"/>
            <a:ext cx="3345590" cy="1125054"/>
          </a:xfrm>
          <a:prstGeom prst="rect">
            <a:avLst/>
          </a:prstGeom>
          <a:noFill/>
          <a:ln w="19050">
            <a:solidFill>
              <a:srgbClr val="16D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defRPr/>
            </a:pPr>
            <a:r>
              <a:rPr lang="en-US" sz="1050" b="1" kern="0" dirty="0">
                <a:solidFill>
                  <a:srgbClr val="000000"/>
                </a:solidFill>
                <a:latin typeface="Unilever Shilling" panose="020B0502020202020204"/>
                <a:cs typeface="Arial" panose="020B0604020202020204" pitchFamily="34" charset="0"/>
              </a:rPr>
              <a:t>Deliverable: </a:t>
            </a:r>
            <a:r>
              <a:rPr lang="en-US" sz="1050" kern="0" dirty="0">
                <a:solidFill>
                  <a:srgbClr val="000000"/>
                </a:solidFill>
                <a:latin typeface="Unilever Shilling" panose="020B0502020202020204"/>
                <a:cs typeface="Arial" panose="020B0604020202020204" pitchFamily="34" charset="0"/>
              </a:rPr>
              <a:t>Status Reports</a:t>
            </a:r>
          </a:p>
          <a:p>
            <a:pPr lvl="0">
              <a:defRPr/>
            </a:pPr>
            <a:r>
              <a:rPr lang="en-US" sz="1050" b="1" kern="0" dirty="0">
                <a:solidFill>
                  <a:srgbClr val="000000"/>
                </a:solidFill>
                <a:latin typeface="Unilever Shilling" panose="020B0502020202020204"/>
                <a:cs typeface="Arial" panose="020B0604020202020204" pitchFamily="34" charset="0"/>
              </a:rPr>
              <a:t>Objective:</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Status and key metrics reporting </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Escalation and risk management</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Change management</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Schedules and cost controls</a:t>
            </a:r>
          </a:p>
        </p:txBody>
      </p:sp>
      <p:sp>
        <p:nvSpPr>
          <p:cNvPr id="36" name="Rectangle 35">
            <a:extLst>
              <a:ext uri="{FF2B5EF4-FFF2-40B4-BE49-F238E27FC236}">
                <a16:creationId xmlns:a16="http://schemas.microsoft.com/office/drawing/2014/main" id="{41F55EE3-CF2F-46F5-9D28-3060C5253E8B}"/>
              </a:ext>
            </a:extLst>
          </p:cNvPr>
          <p:cNvSpPr/>
          <p:nvPr/>
        </p:nvSpPr>
        <p:spPr>
          <a:xfrm>
            <a:off x="9038207" y="4822128"/>
            <a:ext cx="3348524" cy="1125054"/>
          </a:xfrm>
          <a:prstGeom prst="rect">
            <a:avLst/>
          </a:prstGeom>
          <a:noFill/>
          <a:ln w="19050">
            <a:solidFill>
              <a:srgbClr val="1D3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defRPr/>
            </a:pPr>
            <a:r>
              <a:rPr lang="en-US" sz="1050" b="1" kern="0" dirty="0">
                <a:solidFill>
                  <a:srgbClr val="000000"/>
                </a:solidFill>
                <a:latin typeface="Unilever Shilling" panose="020B0502020202020204"/>
                <a:cs typeface="Arial" panose="020B0604020202020204" pitchFamily="34" charset="0"/>
              </a:rPr>
              <a:t>Deliverable: </a:t>
            </a:r>
            <a:r>
              <a:rPr lang="en-US" sz="1050" kern="0" dirty="0">
                <a:solidFill>
                  <a:srgbClr val="000000"/>
                </a:solidFill>
                <a:latin typeface="Unilever Shilling" panose="020B0502020202020204"/>
                <a:cs typeface="Arial" panose="020B0604020202020204" pitchFamily="34" charset="0"/>
              </a:rPr>
              <a:t>Project Tracker</a:t>
            </a:r>
          </a:p>
          <a:p>
            <a:pPr lvl="0">
              <a:defRPr/>
            </a:pPr>
            <a:r>
              <a:rPr lang="en-US" sz="1050" b="1" kern="0" dirty="0">
                <a:solidFill>
                  <a:srgbClr val="000000"/>
                </a:solidFill>
                <a:latin typeface="Unilever Shilling" panose="020B0502020202020204"/>
                <a:cs typeface="Arial" panose="020B0604020202020204" pitchFamily="34" charset="0"/>
              </a:rPr>
              <a:t>Objective:</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Track individual activities</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Resolve transactional issues</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Coordinate with required stakeholders</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Escalate as required</a:t>
            </a:r>
          </a:p>
        </p:txBody>
      </p:sp>
      <p:sp>
        <p:nvSpPr>
          <p:cNvPr id="37" name="Title 36"/>
          <p:cNvSpPr>
            <a:spLocks noGrp="1"/>
          </p:cNvSpPr>
          <p:nvPr>
            <p:ph type="title"/>
          </p:nvPr>
        </p:nvSpPr>
        <p:spPr/>
        <p:txBody>
          <a:bodyPr/>
          <a:lstStyle/>
          <a:p>
            <a:endParaRPr lang="en-GB" dirty="0"/>
          </a:p>
        </p:txBody>
      </p:sp>
    </p:spTree>
    <p:extLst>
      <p:ext uri="{BB962C8B-B14F-4D97-AF65-F5344CB8AC3E}">
        <p14:creationId xmlns:p14="http://schemas.microsoft.com/office/powerpoint/2010/main" val="2407114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Risk Management Plan</a:t>
            </a:r>
            <a:endParaRPr lang="en-GB" sz="2900" dirty="0">
              <a:latin typeface="Algerian" panose="04020705040A02060702" pitchFamily="82" charset="0"/>
              <a:cs typeface="Arial" panose="020B0604020202020204" pitchFamily="34" charset="0"/>
            </a:endParaRPr>
          </a:p>
        </p:txBody>
      </p:sp>
      <p:graphicFrame>
        <p:nvGraphicFramePr>
          <p:cNvPr id="16" name="Diagram 15"/>
          <p:cNvGraphicFramePr/>
          <p:nvPr>
            <p:extLst>
              <p:ext uri="{D42A27DB-BD31-4B8C-83A1-F6EECF244321}">
                <p14:modId xmlns:p14="http://schemas.microsoft.com/office/powerpoint/2010/main" val="3405956839"/>
              </p:ext>
            </p:extLst>
          </p:nvPr>
        </p:nvGraphicFramePr>
        <p:xfrm>
          <a:off x="1731907" y="1085426"/>
          <a:ext cx="9855200" cy="5579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437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3160450" y="0"/>
            <a:ext cx="6480700" cy="923330"/>
          </a:xfrm>
          <a:prstGeom prst="rect">
            <a:avLst/>
          </a:prstGeom>
          <a:noFill/>
        </p:spPr>
        <p:txBody>
          <a:bodyPr wrap="square" rtlCol="0">
            <a:spAutoFit/>
          </a:bodyPr>
          <a:lstStyle/>
          <a:p>
            <a:r>
              <a:rPr lang="en-GB" dirty="0" smtClean="0"/>
              <a:t>Assumptions:</a:t>
            </a:r>
          </a:p>
          <a:p>
            <a:endParaRPr lang="en-GB" dirty="0"/>
          </a:p>
          <a:p>
            <a:endParaRPr lang="en-GB" dirty="0"/>
          </a:p>
        </p:txBody>
      </p:sp>
      <p:sp>
        <p:nvSpPr>
          <p:cNvPr id="5" name="TextBox 4"/>
          <p:cNvSpPr txBox="1"/>
          <p:nvPr/>
        </p:nvSpPr>
        <p:spPr>
          <a:xfrm>
            <a:off x="5149199" y="461665"/>
            <a:ext cx="2954722" cy="4801314"/>
          </a:xfrm>
          <a:prstGeom prst="rect">
            <a:avLst/>
          </a:prstGeom>
          <a:noFill/>
        </p:spPr>
        <p:txBody>
          <a:bodyPr wrap="square" rtlCol="0">
            <a:spAutoFit/>
          </a:bodyPr>
          <a:lstStyle/>
          <a:p>
            <a:pPr marL="285750" indent="-285750">
              <a:buFontTx/>
              <a:buChar char="-"/>
            </a:pPr>
            <a:r>
              <a:rPr lang="en-GB" dirty="0" smtClean="0"/>
              <a:t>Agreement with ‘A’ payment system for migration of existing subscribers</a:t>
            </a:r>
            <a:endParaRPr lang="en-GB" dirty="0"/>
          </a:p>
          <a:p>
            <a:pPr marL="285750" indent="-285750">
              <a:buFontTx/>
              <a:buChar char="-"/>
            </a:pPr>
            <a:r>
              <a:rPr lang="en-GB" dirty="0"/>
              <a:t>Limited to Back-end migration &amp; has no </a:t>
            </a:r>
            <a:r>
              <a:rPr lang="en-GB" dirty="0" smtClean="0"/>
              <a:t>impact on front-end </a:t>
            </a:r>
          </a:p>
          <a:p>
            <a:pPr marL="285750" indent="-285750">
              <a:buFontTx/>
              <a:buChar char="-"/>
            </a:pPr>
            <a:r>
              <a:rPr lang="en-GB" dirty="0" err="1" smtClean="0"/>
              <a:t>Cybersource</a:t>
            </a:r>
            <a:r>
              <a:rPr lang="en-GB" dirty="0" smtClean="0"/>
              <a:t> is partnered with existing .</a:t>
            </a:r>
            <a:r>
              <a:rPr lang="en-GB" dirty="0" err="1" smtClean="0"/>
              <a:t>parners</a:t>
            </a:r>
            <a:r>
              <a:rPr lang="en-GB" dirty="0" smtClean="0"/>
              <a:t> of X</a:t>
            </a:r>
          </a:p>
          <a:p>
            <a:pPr marL="285750" indent="-285750">
              <a:buFontTx/>
              <a:buChar char="-"/>
            </a:pPr>
            <a:r>
              <a:rPr lang="en-US" dirty="0"/>
              <a:t> “There is an inherent credibility that comes from working with </a:t>
            </a:r>
            <a:r>
              <a:rPr lang="en-US" dirty="0" smtClean="0"/>
              <a:t>Visa</a:t>
            </a:r>
          </a:p>
          <a:p>
            <a:pPr marL="285750" indent="-285750">
              <a:buFontTx/>
              <a:buChar char="-"/>
            </a:pPr>
            <a:r>
              <a:rPr lang="en-US" dirty="0" smtClean="0"/>
              <a:t>Ready-to-use integrations </a:t>
            </a:r>
            <a:r>
              <a:rPr lang="en-US" dirty="0"/>
              <a:t>from the </a:t>
            </a:r>
            <a:r>
              <a:rPr lang="en-US" dirty="0" err="1"/>
              <a:t>Cybersource</a:t>
            </a:r>
            <a:r>
              <a:rPr lang="en-US" dirty="0"/>
              <a:t> platform into the online and ecommerce tools that our customers already use</a:t>
            </a:r>
            <a:endParaRPr lang="en-GB" dirty="0"/>
          </a:p>
        </p:txBody>
      </p:sp>
      <p:sp>
        <p:nvSpPr>
          <p:cNvPr id="7" name="TextBox 6"/>
          <p:cNvSpPr txBox="1"/>
          <p:nvPr/>
        </p:nvSpPr>
        <p:spPr>
          <a:xfrm>
            <a:off x="8646850" y="1020932"/>
            <a:ext cx="1917577" cy="4247317"/>
          </a:xfrm>
          <a:prstGeom prst="rect">
            <a:avLst/>
          </a:prstGeom>
          <a:noFill/>
        </p:spPr>
        <p:txBody>
          <a:bodyPr wrap="square" rtlCol="0">
            <a:spAutoFit/>
          </a:bodyPr>
          <a:lstStyle/>
          <a:p>
            <a:r>
              <a:rPr lang="en-GB" dirty="0" smtClean="0"/>
              <a:t>Value add:</a:t>
            </a:r>
          </a:p>
          <a:p>
            <a:r>
              <a:rPr lang="en-US" dirty="0"/>
              <a:t>We’ve been able to establish relationships with new services and organizations that are part of the Visa ecosystem, including other resellers, integration specialists and add-on technology partners</a:t>
            </a:r>
            <a:endParaRPr lang="en-GB" dirty="0"/>
          </a:p>
        </p:txBody>
      </p:sp>
    </p:spTree>
    <p:extLst>
      <p:ext uri="{BB962C8B-B14F-4D97-AF65-F5344CB8AC3E}">
        <p14:creationId xmlns:p14="http://schemas.microsoft.com/office/powerpoint/2010/main" val="278947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577979059"/>
              </p:ext>
            </p:extLst>
          </p:nvPr>
        </p:nvGraphicFramePr>
        <p:xfrm>
          <a:off x="2577890" y="1106905"/>
          <a:ext cx="8481537" cy="5197268"/>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Cubersource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Cost Distribution Plan</a:t>
            </a:r>
            <a:endParaRPr lang="en-GB" sz="29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250476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415" y="181304"/>
            <a:ext cx="10018713" cy="585952"/>
          </a:xfrm>
        </p:spPr>
        <p:txBody>
          <a:bodyPr>
            <a:normAutofit fontScale="90000"/>
          </a:bodyPr>
          <a:lstStyle/>
          <a:p>
            <a:r>
              <a:rPr lang="en-GB" dirty="0" smtClean="0"/>
              <a:t>Transition Approach</a:t>
            </a:r>
            <a:endParaRPr lang="en-GB" dirty="0"/>
          </a:p>
        </p:txBody>
      </p:sp>
      <p:pic>
        <p:nvPicPr>
          <p:cNvPr id="3" name="Picture 2"/>
          <p:cNvPicPr>
            <a:picLocks noChangeAspect="1"/>
          </p:cNvPicPr>
          <p:nvPr/>
        </p:nvPicPr>
        <p:blipFill>
          <a:blip r:embed="rId2"/>
          <a:stretch>
            <a:fillRect/>
          </a:stretch>
        </p:blipFill>
        <p:spPr>
          <a:xfrm>
            <a:off x="3184375" y="1847768"/>
            <a:ext cx="5823249" cy="3162463"/>
          </a:xfrm>
          <a:prstGeom prst="rect">
            <a:avLst/>
          </a:prstGeom>
        </p:spPr>
      </p:pic>
    </p:spTree>
    <p:extLst>
      <p:ext uri="{BB962C8B-B14F-4D97-AF65-F5344CB8AC3E}">
        <p14:creationId xmlns:p14="http://schemas.microsoft.com/office/powerpoint/2010/main" val="1223751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535612" y="680465"/>
            <a:ext cx="10689939" cy="4420222"/>
            <a:chOff x="894148" y="624962"/>
            <a:chExt cx="10502404" cy="4225749"/>
          </a:xfrm>
        </p:grpSpPr>
        <p:sp>
          <p:nvSpPr>
            <p:cNvPr id="12" name="Notched Right Arrow 11"/>
            <p:cNvSpPr/>
            <p:nvPr>
              <p:custDataLst>
                <p:tags r:id="rId18"/>
              </p:custDataLst>
            </p:nvPr>
          </p:nvSpPr>
          <p:spPr>
            <a:xfrm>
              <a:off x="894148" y="624962"/>
              <a:ext cx="10502404" cy="235554"/>
            </a:xfrm>
            <a:prstGeom prst="notchedRightArrow">
              <a:avLst>
                <a:gd name="adj1" fmla="val 50000"/>
                <a:gd name="adj2" fmla="val 85936"/>
              </a:avLst>
            </a:prstGeom>
            <a:solidFill>
              <a:srgbClr val="5B9BD5"/>
            </a:solidFill>
            <a:ln w="9525" cap="flat" cmpd="sng" algn="ctr">
              <a:noFill/>
              <a:prstDash val="solid"/>
            </a:ln>
            <a:effectLst/>
            <a:scene3d>
              <a:camera prst="orthographicFront"/>
              <a:lightRig rig="threePt" dir="t"/>
            </a:scene3d>
            <a:sp3d>
              <a:bevelT w="152400" h="50800" prst="softRound"/>
            </a:sp3d>
          </p:spPr>
          <p:txBody>
            <a:bodyPr rtlCol="0" anchor="ctr"/>
            <a:lstStyle/>
            <a:p>
              <a:pPr algn="ctr" defTabSz="1129476">
                <a:defRPr/>
              </a:pPr>
              <a:endParaRPr lang="en-US" sz="2223" kern="0" dirty="0">
                <a:solidFill>
                  <a:srgbClr val="000000"/>
                </a:solidFill>
                <a:latin typeface="Bosch Office Sans"/>
              </a:endParaRPr>
            </a:p>
          </p:txBody>
        </p:sp>
        <p:cxnSp>
          <p:nvCxnSpPr>
            <p:cNvPr id="14" name="Straight Connector 13"/>
            <p:cNvCxnSpPr/>
            <p:nvPr>
              <p:custDataLst>
                <p:tags r:id="rId19"/>
              </p:custDataLst>
            </p:nvPr>
          </p:nvCxnSpPr>
          <p:spPr>
            <a:xfrm flipH="1">
              <a:off x="4003798" y="984973"/>
              <a:ext cx="36410" cy="3865738"/>
            </a:xfrm>
            <a:prstGeom prst="line">
              <a:avLst/>
            </a:prstGeom>
            <a:noFill/>
            <a:ln w="19050" cap="flat" cmpd="sng" algn="ctr">
              <a:solidFill>
                <a:srgbClr val="5CB56D"/>
              </a:solidFill>
              <a:prstDash val="dashDot"/>
              <a:miter lim="800000"/>
            </a:ln>
            <a:effectLst/>
          </p:spPr>
        </p:cxnSp>
        <p:sp>
          <p:nvSpPr>
            <p:cNvPr id="17" name="TextBox 16"/>
            <p:cNvSpPr txBox="1"/>
            <p:nvPr>
              <p:custDataLst>
                <p:tags r:id="rId20"/>
              </p:custDataLst>
            </p:nvPr>
          </p:nvSpPr>
          <p:spPr>
            <a:xfrm>
              <a:off x="1222064" y="1965591"/>
              <a:ext cx="2905287" cy="2513142"/>
            </a:xfrm>
            <a:prstGeom prst="rect">
              <a:avLst/>
            </a:prstGeom>
            <a:noFill/>
          </p:spPr>
          <p:txBody>
            <a:bodyPr wrap="square" lIns="0" tIns="0" rIns="0" bIns="0" rtlCol="0">
              <a:noAutofit/>
            </a:bodyPr>
            <a:lstStyle/>
            <a:p>
              <a:pPr marL="211777" marR="45493"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Discover Business needs:</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Business models of X acquirer.</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Agreements with Merchants</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Existing Payment System</a:t>
              </a:r>
            </a:p>
            <a:p>
              <a:pPr marL="211777" marR="45493"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Identify Migration Bubbles: </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right Migration Approach</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factors influencing switch migration.</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proper tools</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Team </a:t>
              </a:r>
              <a:endParaRPr lang="en-US" sz="1334" dirty="0">
                <a:solidFill>
                  <a:srgbClr val="000000"/>
                </a:solidFill>
                <a:latin typeface="Calibri" panose="020F0502020204030204" pitchFamily="34" charset="0"/>
              </a:endParaRP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 Training requirements</a:t>
              </a:r>
              <a:endParaRPr lang="en-US" sz="1334" dirty="0">
                <a:solidFill>
                  <a:srgbClr val="000000"/>
                </a:solidFill>
                <a:latin typeface="Calibri" panose="020F0502020204030204" pitchFamily="34" charset="0"/>
              </a:endParaRPr>
            </a:p>
            <a:p>
              <a:pPr marL="211777" marR="45493" indent="-211777" defTabSz="1129476">
                <a:lnSpc>
                  <a:spcPct val="150000"/>
                </a:lnSpc>
                <a:buFont typeface="Wingdings" panose="05000000000000000000" pitchFamily="2" charset="2"/>
                <a:buChar char="§"/>
                <a:defRPr/>
              </a:pPr>
              <a:endParaRPr lang="en-US" sz="1334" dirty="0">
                <a:solidFill>
                  <a:prstClr val="black"/>
                </a:solidFill>
                <a:latin typeface="Calibri" panose="020F0502020204030204" pitchFamily="34" charset="0"/>
              </a:endParaRPr>
            </a:p>
          </p:txBody>
        </p:sp>
        <p:sp>
          <p:nvSpPr>
            <p:cNvPr id="22" name="Oval 21"/>
            <p:cNvSpPr/>
            <p:nvPr>
              <p:custDataLst>
                <p:tags r:id="rId21"/>
              </p:custDataLst>
            </p:nvPr>
          </p:nvSpPr>
          <p:spPr>
            <a:xfrm>
              <a:off x="1135940" y="1363571"/>
              <a:ext cx="563057" cy="511043"/>
            </a:xfrm>
            <a:prstGeom prst="ellipse">
              <a:avLst/>
            </a:prstGeom>
            <a:solidFill>
              <a:srgbClr val="9BBB59"/>
            </a:solidFill>
            <a:ln w="9525" cap="flat" cmpd="sng" algn="ctr">
              <a:noFill/>
              <a:prstDash val="solid"/>
            </a:ln>
            <a:effectLst/>
          </p:spPr>
          <p:txBody>
            <a:bodyPr rtlCol="0" anchor="ctr"/>
            <a:lstStyle/>
            <a:p>
              <a:pPr algn="ctr" defTabSz="1129476">
                <a:defRPr/>
              </a:pPr>
              <a:endParaRPr lang="en-US" sz="2223" kern="0" dirty="0">
                <a:solidFill>
                  <a:srgbClr val="000000"/>
                </a:solidFill>
                <a:latin typeface="Bosch Office Sans"/>
              </a:endParaRPr>
            </a:p>
          </p:txBody>
        </p:sp>
        <p:sp>
          <p:nvSpPr>
            <p:cNvPr id="26" name="TextBox 25"/>
            <p:cNvSpPr txBox="1"/>
            <p:nvPr>
              <p:custDataLst>
                <p:tags r:id="rId22"/>
              </p:custDataLst>
            </p:nvPr>
          </p:nvSpPr>
          <p:spPr>
            <a:xfrm>
              <a:off x="1165816" y="1414957"/>
              <a:ext cx="465601" cy="354581"/>
            </a:xfrm>
            <a:prstGeom prst="rect">
              <a:avLst/>
            </a:prstGeom>
            <a:blipFill dpi="0" rotWithShape="1">
              <a:blip r:embed="rId27" cstate="print">
                <a:extLst>
                  <a:ext uri="{28A0092B-C50C-407E-A947-70E740481C1C}">
                    <a14:useLocalDpi xmlns:a14="http://schemas.microsoft.com/office/drawing/2010/main" val="0"/>
                  </a:ext>
                </a:extLst>
              </a:blip>
              <a:srcRect/>
              <a:stretch>
                <a:fillRect/>
              </a:stretch>
            </a:blipFill>
          </p:spPr>
          <p:txBody>
            <a:bodyPr wrap="square" lIns="0" tIns="0" rIns="0" bIns="0" rtlCol="0">
              <a:noAutofit/>
            </a:bodyPr>
            <a:lstStyle/>
            <a:p>
              <a:pPr defTabSz="1129476">
                <a:lnSpc>
                  <a:spcPts val="2841"/>
                </a:lnSpc>
                <a:spcBef>
                  <a:spcPts val="618"/>
                </a:spcBef>
                <a:defRPr/>
              </a:pPr>
              <a:endParaRPr lang="en-US" sz="2223" kern="0" dirty="0">
                <a:solidFill>
                  <a:srgbClr val="000000"/>
                </a:solidFill>
                <a:latin typeface="Bosch Office Sans" pitchFamily="2" charset="0"/>
              </a:endParaRPr>
            </a:p>
          </p:txBody>
        </p:sp>
        <p:cxnSp>
          <p:nvCxnSpPr>
            <p:cNvPr id="31" name="Straight Connector 30"/>
            <p:cNvCxnSpPr/>
            <p:nvPr>
              <p:custDataLst>
                <p:tags r:id="rId23"/>
              </p:custDataLst>
            </p:nvPr>
          </p:nvCxnSpPr>
          <p:spPr>
            <a:xfrm>
              <a:off x="8231101" y="1003728"/>
              <a:ext cx="2756" cy="3814439"/>
            </a:xfrm>
            <a:prstGeom prst="line">
              <a:avLst/>
            </a:prstGeom>
            <a:noFill/>
            <a:ln w="19050" cap="flat" cmpd="sng" algn="ctr">
              <a:solidFill>
                <a:srgbClr val="8064A2"/>
              </a:solidFill>
              <a:prstDash val="dashDot"/>
              <a:miter lim="800000"/>
            </a:ln>
            <a:effectLst/>
          </p:spPr>
        </p:cxnSp>
        <p:sp>
          <p:nvSpPr>
            <p:cNvPr id="49" name="Oval 48"/>
            <p:cNvSpPr/>
            <p:nvPr>
              <p:custDataLst>
                <p:tags r:id="rId24"/>
              </p:custDataLst>
            </p:nvPr>
          </p:nvSpPr>
          <p:spPr>
            <a:xfrm>
              <a:off x="10372032" y="933581"/>
              <a:ext cx="741093" cy="752185"/>
            </a:xfrm>
            <a:prstGeom prst="ellipse">
              <a:avLst/>
            </a:prstGeom>
            <a:solidFill>
              <a:srgbClr val="FFC000">
                <a:lumMod val="60000"/>
                <a:lumOff val="40000"/>
              </a:srgbClr>
            </a:solidFill>
            <a:ln w="12700" cap="flat" cmpd="sng" algn="ctr">
              <a:noFill/>
              <a:prstDash val="solid"/>
              <a:miter lim="800000"/>
            </a:ln>
            <a:effectLst/>
          </p:spPr>
          <p:txBody>
            <a:bodyPr rtlCol="0" anchor="ctr"/>
            <a:lstStyle/>
            <a:p>
              <a:pPr algn="ctr" defTabSz="1016264">
                <a:defRPr/>
              </a:pPr>
              <a:endParaRPr lang="en-US" sz="1778" kern="0">
                <a:solidFill>
                  <a:prstClr val="white"/>
                </a:solidFill>
                <a:latin typeface="Calibri" panose="020F0502020204030204"/>
              </a:endParaRPr>
            </a:p>
          </p:txBody>
        </p:sp>
        <p:sp>
          <p:nvSpPr>
            <p:cNvPr id="50" name="TextBox 49"/>
            <p:cNvSpPr txBox="1"/>
            <p:nvPr>
              <p:custDataLst>
                <p:tags r:id="rId25"/>
              </p:custDataLst>
            </p:nvPr>
          </p:nvSpPr>
          <p:spPr>
            <a:xfrm>
              <a:off x="10484532" y="1050519"/>
              <a:ext cx="466727" cy="349834"/>
            </a:xfrm>
            <a:prstGeom prst="rect">
              <a:avLst/>
            </a:prstGeom>
            <a:blipFill dpi="0" rotWithShape="1">
              <a:blip r:embed="rId28" cstate="print">
                <a:extLst>
                  <a:ext uri="{28A0092B-C50C-407E-A947-70E740481C1C}">
                    <a14:useLocalDpi xmlns:a14="http://schemas.microsoft.com/office/drawing/2010/main" val="0"/>
                  </a:ext>
                </a:extLst>
              </a:blip>
              <a:srcRect/>
              <a:stretch>
                <a:fillRect/>
              </a:stretch>
            </a:blipFill>
          </p:spPr>
          <p:txBody>
            <a:bodyPr wrap="square" rtlCol="0">
              <a:spAutoFit/>
            </a:bodyPr>
            <a:lstStyle/>
            <a:p>
              <a:pPr defTabSz="1016264">
                <a:defRPr/>
              </a:pPr>
              <a:endParaRPr lang="en-US" sz="1778" dirty="0">
                <a:solidFill>
                  <a:prstClr val="black"/>
                </a:solidFill>
                <a:latin typeface="Calibri" panose="020F0502020204030204"/>
              </a:endParaRPr>
            </a:p>
          </p:txBody>
        </p:sp>
      </p:grpSp>
      <p:pic>
        <p:nvPicPr>
          <p:cNvPr id="7" name="Picture 6"/>
          <p:cNvPicPr>
            <a:picLocks/>
          </p:cNvPicPr>
          <p:nvPr>
            <p:custDataLst>
              <p:tags r:id="rId2"/>
            </p:custDataLst>
          </p:nvPr>
        </p:nvPicPr>
        <p:blipFill>
          <a:blip r:embed="rId29">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Rectangle 2" hidden="1"/>
          <p:cNvSpPr>
            <a:spLocks/>
          </p:cNvSpPr>
          <p:nvPr>
            <p:custDataLst>
              <p:tags r:id="rId3"/>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2" name="TextBox 1"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err="1">
              <a:solidFill>
                <a:prstClr val="black"/>
              </a:solidFill>
              <a:latin typeface="Bosch Office Sans" pitchFamily="2" charset="0"/>
            </a:endParaRPr>
          </a:p>
        </p:txBody>
      </p:sp>
      <p:sp>
        <p:nvSpPr>
          <p:cNvPr id="10" name="Rectangle 9"/>
          <p:cNvSpPr/>
          <p:nvPr>
            <p:custDataLst>
              <p:tags r:id="rId5"/>
            </p:custDataLst>
          </p:nvPr>
        </p:nvSpPr>
        <p:spPr>
          <a:xfrm>
            <a:off x="1535612" y="60529"/>
            <a:ext cx="4747453" cy="566117"/>
          </a:xfrm>
          <a:prstGeom prst="rect">
            <a:avLst/>
          </a:prstGeom>
        </p:spPr>
        <p:txBody>
          <a:bodyPr wrap="none">
            <a:spAutoFit/>
          </a:bodyPr>
          <a:lstStyle/>
          <a:p>
            <a:pPr defTabSz="1129476">
              <a:lnSpc>
                <a:spcPct val="89000"/>
              </a:lnSpc>
              <a:defRPr/>
            </a:pPr>
            <a:r>
              <a:rPr lang="en-US" sz="3112" kern="0" dirty="0" smtClean="0">
                <a:solidFill>
                  <a:srgbClr val="000000"/>
                </a:solidFill>
                <a:latin typeface="Bosch Office Sans" pitchFamily="2" charset="0"/>
              </a:rPr>
              <a:t>Iterative Migration </a:t>
            </a:r>
            <a:r>
              <a:rPr lang="en-US" sz="3112" kern="0" dirty="0">
                <a:solidFill>
                  <a:srgbClr val="000000"/>
                </a:solidFill>
                <a:latin typeface="Bosch Office Sans" pitchFamily="2" charset="0"/>
              </a:rPr>
              <a:t>Plan </a:t>
            </a:r>
            <a:r>
              <a:rPr lang="en-US" sz="3459" b="1" dirty="0">
                <a:solidFill>
                  <a:prstClr val="black"/>
                </a:solidFill>
                <a:latin typeface="Calibri" panose="020F0502020204030204" pitchFamily="34" charset="0"/>
              </a:rPr>
              <a:t>	</a:t>
            </a:r>
          </a:p>
        </p:txBody>
      </p:sp>
      <p:cxnSp>
        <p:nvCxnSpPr>
          <p:cNvPr id="52" name="Straight Arrow Connector 51"/>
          <p:cNvCxnSpPr/>
          <p:nvPr>
            <p:custDataLst>
              <p:tags r:id="rId6"/>
            </p:custDataLst>
          </p:nvPr>
        </p:nvCxnSpPr>
        <p:spPr>
          <a:xfrm>
            <a:off x="950576" y="5585726"/>
            <a:ext cx="1886726" cy="2203"/>
          </a:xfrm>
          <a:prstGeom prst="straightConnector1">
            <a:avLst/>
          </a:prstGeom>
          <a:ln w="6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custDataLst>
              <p:tags r:id="rId7"/>
            </p:custDataLst>
          </p:nvPr>
        </p:nvSpPr>
        <p:spPr>
          <a:xfrm>
            <a:off x="1240899" y="5587676"/>
            <a:ext cx="1331302" cy="247943"/>
          </a:xfrm>
          <a:prstGeom prst="rect">
            <a:avLst/>
          </a:prstGeom>
          <a:noFill/>
          <a:ln w="9525" cap="flat" cmpd="sng" algn="ctr">
            <a:noFill/>
            <a:prstDash val="solid"/>
          </a:ln>
          <a:effectLst/>
        </p:spPr>
        <p:txBody>
          <a:bodyPr rtlCol="0" anchor="ctr"/>
          <a:lstStyle/>
          <a:p>
            <a:pPr algn="ctr" defTabSz="1016264">
              <a:defRPr/>
            </a:pPr>
            <a:r>
              <a:rPr lang="en-GB" sz="1334" kern="0" dirty="0">
                <a:solidFill>
                  <a:srgbClr val="A80163"/>
                </a:solidFill>
                <a:latin typeface="Bosch Office Sans"/>
              </a:rPr>
              <a:t>Week 1</a:t>
            </a:r>
          </a:p>
        </p:txBody>
      </p:sp>
      <p:cxnSp>
        <p:nvCxnSpPr>
          <p:cNvPr id="55" name="Straight Arrow Connector 54"/>
          <p:cNvCxnSpPr/>
          <p:nvPr>
            <p:custDataLst>
              <p:tags r:id="rId8"/>
            </p:custDataLst>
          </p:nvPr>
        </p:nvCxnSpPr>
        <p:spPr>
          <a:xfrm flipV="1">
            <a:off x="2899677" y="5570342"/>
            <a:ext cx="2128327" cy="11593"/>
          </a:xfrm>
          <a:prstGeom prst="straightConnector1">
            <a:avLst/>
          </a:prstGeom>
          <a:ln w="6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custDataLst>
              <p:tags r:id="rId9"/>
            </p:custDataLst>
          </p:nvPr>
        </p:nvSpPr>
        <p:spPr>
          <a:xfrm>
            <a:off x="3347966" y="5567473"/>
            <a:ext cx="1331302" cy="247943"/>
          </a:xfrm>
          <a:prstGeom prst="rect">
            <a:avLst/>
          </a:prstGeom>
          <a:noFill/>
          <a:ln w="9525" cap="flat" cmpd="sng" algn="ctr">
            <a:noFill/>
            <a:prstDash val="solid"/>
          </a:ln>
          <a:effectLst/>
        </p:spPr>
        <p:txBody>
          <a:bodyPr rtlCol="0" anchor="ctr"/>
          <a:lstStyle/>
          <a:p>
            <a:pPr algn="ctr" defTabSz="1016264">
              <a:defRPr/>
            </a:pPr>
            <a:r>
              <a:rPr lang="en-GB" sz="1334" kern="0" dirty="0">
                <a:solidFill>
                  <a:srgbClr val="A80163"/>
                </a:solidFill>
                <a:latin typeface="Bosch Office Sans"/>
              </a:rPr>
              <a:t>Week 2-3</a:t>
            </a:r>
          </a:p>
        </p:txBody>
      </p:sp>
      <p:cxnSp>
        <p:nvCxnSpPr>
          <p:cNvPr id="60" name="Straight Arrow Connector 59"/>
          <p:cNvCxnSpPr/>
          <p:nvPr>
            <p:custDataLst>
              <p:tags r:id="rId10"/>
            </p:custDataLst>
          </p:nvPr>
        </p:nvCxnSpPr>
        <p:spPr>
          <a:xfrm flipV="1">
            <a:off x="5049683" y="5556437"/>
            <a:ext cx="2128327" cy="11593"/>
          </a:xfrm>
          <a:prstGeom prst="straightConnector1">
            <a:avLst/>
          </a:prstGeom>
          <a:ln w="6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custDataLst>
              <p:tags r:id="rId11"/>
            </p:custDataLst>
          </p:nvPr>
        </p:nvSpPr>
        <p:spPr>
          <a:xfrm>
            <a:off x="5486560" y="5559455"/>
            <a:ext cx="1331302" cy="247943"/>
          </a:xfrm>
          <a:prstGeom prst="rect">
            <a:avLst/>
          </a:prstGeom>
          <a:noFill/>
          <a:ln w="9525" cap="flat" cmpd="sng" algn="ctr">
            <a:noFill/>
            <a:prstDash val="solid"/>
          </a:ln>
          <a:effectLst/>
        </p:spPr>
        <p:txBody>
          <a:bodyPr rtlCol="0" anchor="ctr"/>
          <a:lstStyle/>
          <a:p>
            <a:pPr algn="ctr" defTabSz="1016264">
              <a:defRPr/>
            </a:pPr>
            <a:r>
              <a:rPr lang="en-GB" sz="1334" kern="0" dirty="0">
                <a:solidFill>
                  <a:srgbClr val="A80163"/>
                </a:solidFill>
                <a:latin typeface="Bosch Office Sans"/>
              </a:rPr>
              <a:t>Week 4-6</a:t>
            </a:r>
          </a:p>
        </p:txBody>
      </p:sp>
      <p:cxnSp>
        <p:nvCxnSpPr>
          <p:cNvPr id="62" name="Straight Arrow Connector 61"/>
          <p:cNvCxnSpPr/>
          <p:nvPr>
            <p:custDataLst>
              <p:tags r:id="rId12"/>
            </p:custDataLst>
          </p:nvPr>
        </p:nvCxnSpPr>
        <p:spPr>
          <a:xfrm>
            <a:off x="7240386" y="5552140"/>
            <a:ext cx="2322056" cy="22075"/>
          </a:xfrm>
          <a:prstGeom prst="straightConnector1">
            <a:avLst/>
          </a:prstGeom>
          <a:ln w="6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custDataLst>
              <p:tags r:id="rId13"/>
            </p:custDataLst>
          </p:nvPr>
        </p:nvSpPr>
        <p:spPr>
          <a:xfrm>
            <a:off x="7669555" y="5596871"/>
            <a:ext cx="1331302" cy="247943"/>
          </a:xfrm>
          <a:prstGeom prst="rect">
            <a:avLst/>
          </a:prstGeom>
          <a:noFill/>
          <a:ln w="9525" cap="flat" cmpd="sng" algn="ctr">
            <a:noFill/>
            <a:prstDash val="solid"/>
          </a:ln>
          <a:effectLst/>
        </p:spPr>
        <p:txBody>
          <a:bodyPr rtlCol="0" anchor="ctr"/>
          <a:lstStyle/>
          <a:p>
            <a:pPr algn="ctr" defTabSz="1016264">
              <a:defRPr/>
            </a:pPr>
            <a:r>
              <a:rPr lang="en-GB" sz="1334" kern="0" dirty="0">
                <a:solidFill>
                  <a:srgbClr val="A80163"/>
                </a:solidFill>
                <a:latin typeface="Bosch Office Sans"/>
              </a:rPr>
              <a:t>Week 7-8</a:t>
            </a:r>
          </a:p>
        </p:txBody>
      </p:sp>
      <p:cxnSp>
        <p:nvCxnSpPr>
          <p:cNvPr id="65" name="Straight Arrow Connector 64"/>
          <p:cNvCxnSpPr/>
          <p:nvPr>
            <p:custDataLst>
              <p:tags r:id="rId14"/>
            </p:custDataLst>
          </p:nvPr>
        </p:nvCxnSpPr>
        <p:spPr>
          <a:xfrm>
            <a:off x="9637540" y="5572400"/>
            <a:ext cx="2219131" cy="24471"/>
          </a:xfrm>
          <a:prstGeom prst="straightConnector1">
            <a:avLst/>
          </a:prstGeom>
          <a:ln w="6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custDataLst>
              <p:tags r:id="rId15"/>
            </p:custDataLst>
          </p:nvPr>
        </p:nvSpPr>
        <p:spPr>
          <a:xfrm>
            <a:off x="9978361" y="5633477"/>
            <a:ext cx="1612505" cy="174729"/>
          </a:xfrm>
          <a:prstGeom prst="rect">
            <a:avLst/>
          </a:prstGeom>
          <a:noFill/>
          <a:ln w="9525" cap="flat" cmpd="sng" algn="ctr">
            <a:noFill/>
            <a:prstDash val="solid"/>
          </a:ln>
          <a:effectLst/>
        </p:spPr>
        <p:txBody>
          <a:bodyPr rtlCol="0" anchor="ctr"/>
          <a:lstStyle/>
          <a:p>
            <a:pPr algn="ctr" defTabSz="1016264">
              <a:defRPr/>
            </a:pPr>
            <a:r>
              <a:rPr lang="en-GB" sz="1334" kern="0" dirty="0">
                <a:solidFill>
                  <a:srgbClr val="A80163"/>
                </a:solidFill>
                <a:latin typeface="Bosch Office Sans"/>
              </a:rPr>
              <a:t>Week 8 onwards..</a:t>
            </a:r>
          </a:p>
        </p:txBody>
      </p:sp>
      <p:pic>
        <p:nvPicPr>
          <p:cNvPr id="9" name="Picture 8"/>
          <p:cNvPicPr>
            <a:picLocks/>
          </p:cNvPicPr>
          <p:nvPr>
            <p:custDataLst>
              <p:tags r:id="rId16"/>
            </p:custDataLst>
          </p:nvPr>
        </p:nvPicPr>
        <p:blipFill>
          <a:blip r:embed="rId30"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graphicFrame>
        <p:nvGraphicFramePr>
          <p:cNvPr id="77" name="Diagram 76"/>
          <p:cNvGraphicFramePr/>
          <p:nvPr>
            <p:custDataLst>
              <p:tags r:id="rId17"/>
            </p:custDataLst>
            <p:extLst>
              <p:ext uri="{D42A27DB-BD31-4B8C-83A1-F6EECF244321}">
                <p14:modId xmlns:p14="http://schemas.microsoft.com/office/powerpoint/2010/main" val="632314119"/>
              </p:ext>
            </p:extLst>
          </p:nvPr>
        </p:nvGraphicFramePr>
        <p:xfrm>
          <a:off x="1415630" y="-240065"/>
          <a:ext cx="10809921" cy="3273504"/>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spTree>
    <p:custDataLst>
      <p:tags r:id="rId1"/>
    </p:custDataLst>
    <p:extLst>
      <p:ext uri="{BB962C8B-B14F-4D97-AF65-F5344CB8AC3E}">
        <p14:creationId xmlns:p14="http://schemas.microsoft.com/office/powerpoint/2010/main" val="381569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2360801" y="4240376"/>
            <a:ext cx="8576488" cy="2617624"/>
          </a:xfrm>
          <a:prstGeom prst="round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2337531" y="944990"/>
            <a:ext cx="8318377" cy="28468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75" name="Flowchart: Connector 5174"/>
          <p:cNvSpPr/>
          <p:nvPr/>
        </p:nvSpPr>
        <p:spPr>
          <a:xfrm>
            <a:off x="8012342" y="2662034"/>
            <a:ext cx="719061" cy="599541"/>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a:spLocks noGrp="1"/>
          </p:cNvSpPr>
          <p:nvPr>
            <p:ph type="title"/>
          </p:nvPr>
        </p:nvSpPr>
        <p:spPr>
          <a:xfrm>
            <a:off x="1583564" y="202953"/>
            <a:ext cx="10018713" cy="680545"/>
          </a:xfrm>
        </p:spPr>
        <p:txBody>
          <a:bodyPr>
            <a:normAutofit fontScale="90000"/>
          </a:bodyPr>
          <a:lstStyle/>
          <a:p>
            <a:r>
              <a:rPr lang="en-GB" sz="3200" dirty="0" err="1" smtClean="0">
                <a:latin typeface="Algerian" panose="04020705040A02060702" pitchFamily="82" charset="0"/>
                <a:cs typeface="Arial" panose="020B0604020202020204" pitchFamily="34" charset="0"/>
              </a:rPr>
              <a:t>Cybersource</a:t>
            </a:r>
            <a:r>
              <a:rPr lang="en-GB" sz="3200" dirty="0">
                <a:latin typeface="Algerian" panose="04020705040A02060702" pitchFamily="82" charset="0"/>
                <a:cs typeface="Arial" panose="020B0604020202020204" pitchFamily="34" charset="0"/>
              </a:rPr>
              <a:t> </a:t>
            </a:r>
            <a:r>
              <a:rPr lang="en-GB" sz="3200" dirty="0" smtClean="0">
                <a:latin typeface="Algerian" panose="04020705040A02060702" pitchFamily="82" charset="0"/>
                <a:cs typeface="Arial" panose="020B0604020202020204" pitchFamily="34" charset="0"/>
              </a:rPr>
              <a:t>&amp; Infinity Corp :</a:t>
            </a:r>
            <a:br>
              <a:rPr lang="en-GB" sz="3200" dirty="0" smtClean="0">
                <a:latin typeface="Algerian" panose="04020705040A02060702" pitchFamily="82" charset="0"/>
                <a:cs typeface="Arial" panose="020B0604020202020204" pitchFamily="34" charset="0"/>
              </a:rPr>
            </a:br>
            <a:r>
              <a:rPr lang="en-GB" sz="3200" dirty="0" smtClean="0">
                <a:latin typeface="Algerian" panose="04020705040A02060702" pitchFamily="82" charset="0"/>
                <a:cs typeface="Arial" panose="020B0604020202020204" pitchFamily="34" charset="0"/>
              </a:rPr>
              <a:t>Case study Understanding</a:t>
            </a:r>
            <a:endParaRPr lang="en-GB" sz="3200" dirty="0">
              <a:latin typeface="Algerian" panose="04020705040A02060702" pitchFamily="82" charset="0"/>
              <a:cs typeface="Arial" panose="020B0604020202020204" pitchFamily="34" charset="0"/>
            </a:endParaRPr>
          </a:p>
        </p:txBody>
      </p:sp>
      <p:pic>
        <p:nvPicPr>
          <p:cNvPr id="5132" name="Picture 12" descr="Flashcoin | Merch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443" y="1081784"/>
            <a:ext cx="649839" cy="674833"/>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Purspot Merchan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78758" y="1929267"/>
            <a:ext cx="1054997" cy="7912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4">
            <a:clrChange>
              <a:clrFrom>
                <a:srgbClr val="FFFFFF"/>
              </a:clrFrom>
              <a:clrTo>
                <a:srgbClr val="FFFFFF">
                  <a:alpha val="0"/>
                </a:srgbClr>
              </a:clrTo>
            </a:clrChange>
          </a:blip>
          <a:stretch>
            <a:fillRect/>
          </a:stretch>
        </p:blipFill>
        <p:spPr>
          <a:xfrm>
            <a:off x="2659754" y="2975462"/>
            <a:ext cx="693004" cy="693004"/>
          </a:xfrm>
          <a:prstGeom prst="rect">
            <a:avLst/>
          </a:prstGeom>
        </p:spPr>
      </p:pic>
      <p:pic>
        <p:nvPicPr>
          <p:cNvPr id="5142" name="Picture 22" descr="Payment gateway - Free business and finance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6119" y="1913485"/>
            <a:ext cx="651703" cy="651703"/>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Free Payment network Icon of Line style - Available in SVG, PNG, EPS, AI &amp;  Icon fon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2167" y="2663375"/>
            <a:ext cx="526201" cy="526201"/>
          </a:xfrm>
          <a:prstGeom prst="rect">
            <a:avLst/>
          </a:prstGeom>
          <a:noFill/>
          <a:extLst>
            <a:ext uri="{909E8E84-426E-40DD-AFC4-6F175D3DCCD1}">
              <a14:hiddenFill xmlns:a14="http://schemas.microsoft.com/office/drawing/2010/main">
                <a:solidFill>
                  <a:srgbClr val="FFFFFF"/>
                </a:solidFill>
              </a14:hiddenFill>
            </a:ext>
          </a:extLst>
        </p:spPr>
      </p:pic>
      <p:pic>
        <p:nvPicPr>
          <p:cNvPr id="5154" name="Picture 34" descr="Get Retail Business Intelligence - Database Icon Red Png - (512x512) Png  Clipart Download"/>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26981" y="1621348"/>
            <a:ext cx="658083" cy="7520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8">
            <a:clrChange>
              <a:clrFrom>
                <a:srgbClr val="FFFFFF"/>
              </a:clrFrom>
              <a:clrTo>
                <a:srgbClr val="FFFFFF">
                  <a:alpha val="0"/>
                </a:srgbClr>
              </a:clrTo>
            </a:clrChange>
          </a:blip>
          <a:stretch>
            <a:fillRect/>
          </a:stretch>
        </p:blipFill>
        <p:spPr>
          <a:xfrm>
            <a:off x="9376996" y="1544231"/>
            <a:ext cx="916264" cy="916264"/>
          </a:xfrm>
          <a:prstGeom prst="rect">
            <a:avLst/>
          </a:prstGeom>
        </p:spPr>
      </p:pic>
      <p:grpSp>
        <p:nvGrpSpPr>
          <p:cNvPr id="5162" name="Group 5161"/>
          <p:cNvGrpSpPr/>
          <p:nvPr/>
        </p:nvGrpSpPr>
        <p:grpSpPr>
          <a:xfrm>
            <a:off x="5401710" y="1388027"/>
            <a:ext cx="1121589" cy="1051702"/>
            <a:chOff x="4567499" y="1291262"/>
            <a:chExt cx="1121589" cy="1051702"/>
          </a:xfrm>
        </p:grpSpPr>
        <p:pic>
          <p:nvPicPr>
            <p:cNvPr id="5126" name="Picture 6" descr="UnionPay International Develop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7499" y="1291262"/>
              <a:ext cx="913203" cy="913203"/>
            </a:xfrm>
            <a:prstGeom prst="rect">
              <a:avLst/>
            </a:prstGeom>
            <a:noFill/>
            <a:extLst>
              <a:ext uri="{909E8E84-426E-40DD-AFC4-6F175D3DCCD1}">
                <a14:hiddenFill xmlns:a14="http://schemas.microsoft.com/office/drawing/2010/main">
                  <a:solidFill>
                    <a:srgbClr val="FFFFFF"/>
                  </a:solidFill>
                </a14:hiddenFill>
              </a:ext>
            </a:extLst>
          </p:spPr>
        </p:pic>
        <p:sp>
          <p:nvSpPr>
            <p:cNvPr id="5161" name="TextBox 5160"/>
            <p:cNvSpPr txBox="1"/>
            <p:nvPr/>
          </p:nvSpPr>
          <p:spPr>
            <a:xfrm>
              <a:off x="4654538" y="2065965"/>
              <a:ext cx="1034550"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Acquirer</a:t>
              </a:r>
              <a:endParaRPr lang="en-GB" sz="1200" dirty="0">
                <a:latin typeface="Arial" panose="020B0604020202020204" pitchFamily="34" charset="0"/>
                <a:cs typeface="Arial" panose="020B0604020202020204" pitchFamily="34" charset="0"/>
              </a:endParaRPr>
            </a:p>
          </p:txBody>
        </p:sp>
      </p:grpSp>
      <p:sp>
        <p:nvSpPr>
          <p:cNvPr id="5163" name="TextBox 5162"/>
          <p:cNvSpPr txBox="1"/>
          <p:nvPr/>
        </p:nvSpPr>
        <p:spPr>
          <a:xfrm>
            <a:off x="4058559" y="2714861"/>
            <a:ext cx="744922" cy="369332"/>
          </a:xfrm>
          <a:prstGeom prst="rect">
            <a:avLst/>
          </a:prstGeom>
          <a:noFill/>
        </p:spPr>
        <p:txBody>
          <a:bodyPr wrap="square" rtlCol="0">
            <a:spAutoFit/>
          </a:bodyPr>
          <a:lstStyle/>
          <a:p>
            <a:r>
              <a:rPr lang="en-GB" sz="900" dirty="0" smtClean="0">
                <a:latin typeface="Arial" panose="020B0604020202020204" pitchFamily="34" charset="0"/>
                <a:cs typeface="Arial" panose="020B0604020202020204" pitchFamily="34" charset="0"/>
              </a:rPr>
              <a:t>Payment methods</a:t>
            </a:r>
            <a:endParaRPr lang="en-GB" sz="900" dirty="0">
              <a:latin typeface="Arial" panose="020B0604020202020204" pitchFamily="34" charset="0"/>
              <a:cs typeface="Arial" panose="020B0604020202020204" pitchFamily="34" charset="0"/>
            </a:endParaRPr>
          </a:p>
        </p:txBody>
      </p:sp>
      <p:sp>
        <p:nvSpPr>
          <p:cNvPr id="5168" name="TextBox 5167"/>
          <p:cNvSpPr txBox="1"/>
          <p:nvPr/>
        </p:nvSpPr>
        <p:spPr>
          <a:xfrm>
            <a:off x="9566573" y="2419283"/>
            <a:ext cx="93482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Issuer</a:t>
            </a:r>
            <a:endParaRPr lang="en-GB" sz="1200" dirty="0">
              <a:latin typeface="Arial" panose="020B0604020202020204" pitchFamily="34" charset="0"/>
              <a:cs typeface="Arial" panose="020B0604020202020204" pitchFamily="34" charset="0"/>
            </a:endParaRPr>
          </a:p>
        </p:txBody>
      </p:sp>
      <p:sp>
        <p:nvSpPr>
          <p:cNvPr id="5173" name="TextBox 5172"/>
          <p:cNvSpPr txBox="1"/>
          <p:nvPr/>
        </p:nvSpPr>
        <p:spPr>
          <a:xfrm>
            <a:off x="7987016" y="1369203"/>
            <a:ext cx="1055345" cy="276999"/>
          </a:xfrm>
          <a:prstGeom prst="rect">
            <a:avLst/>
          </a:prstGeom>
          <a:noFill/>
        </p:spPr>
        <p:txBody>
          <a:bodyPr wrap="square" rtlCol="0">
            <a:spAutoFit/>
          </a:bodyPr>
          <a:lstStyle/>
          <a:p>
            <a:r>
              <a:rPr lang="en-GB" sz="1200" dirty="0" err="1" smtClean="0">
                <a:latin typeface="Arial" panose="020B0604020202020204" pitchFamily="34" charset="0"/>
                <a:cs typeface="Arial" panose="020B0604020202020204" pitchFamily="34" charset="0"/>
              </a:rPr>
              <a:t>VisaNet</a:t>
            </a:r>
            <a:endParaRPr lang="en-GB" sz="1200" dirty="0">
              <a:latin typeface="Arial" panose="020B0604020202020204" pitchFamily="34" charset="0"/>
              <a:cs typeface="Arial" panose="020B0604020202020204" pitchFamily="34" charset="0"/>
            </a:endParaRPr>
          </a:p>
        </p:txBody>
      </p:sp>
      <p:sp>
        <p:nvSpPr>
          <p:cNvPr id="63" name="TextBox 62"/>
          <p:cNvSpPr txBox="1"/>
          <p:nvPr/>
        </p:nvSpPr>
        <p:spPr>
          <a:xfrm>
            <a:off x="7775847" y="3251158"/>
            <a:ext cx="136440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Other Networks</a:t>
            </a:r>
            <a:endParaRPr lang="en-GB" sz="1200" dirty="0">
              <a:latin typeface="Arial" panose="020B0604020202020204" pitchFamily="34" charset="0"/>
              <a:cs typeface="Arial" panose="020B0604020202020204" pitchFamily="34" charset="0"/>
            </a:endParaRPr>
          </a:p>
        </p:txBody>
      </p:sp>
      <p:cxnSp>
        <p:nvCxnSpPr>
          <p:cNvPr id="5177" name="Straight Arrow Connector 5176"/>
          <p:cNvCxnSpPr>
            <a:stCxn id="5154" idx="2"/>
            <a:endCxn id="5175" idx="0"/>
          </p:cNvCxnSpPr>
          <p:nvPr/>
        </p:nvCxnSpPr>
        <p:spPr>
          <a:xfrm>
            <a:off x="8356023" y="2373443"/>
            <a:ext cx="15850" cy="2885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81" name="Elbow Connector 5180"/>
          <p:cNvCxnSpPr>
            <a:stCxn id="5154" idx="3"/>
            <a:endCxn id="30" idx="1"/>
          </p:cNvCxnSpPr>
          <p:nvPr/>
        </p:nvCxnSpPr>
        <p:spPr>
          <a:xfrm>
            <a:off x="8685064" y="1997396"/>
            <a:ext cx="691932" cy="4967"/>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83" name="Elbow Connector 5182"/>
          <p:cNvCxnSpPr>
            <a:stCxn id="5168" idx="2"/>
            <a:endCxn id="5175" idx="6"/>
          </p:cNvCxnSpPr>
          <p:nvPr/>
        </p:nvCxnSpPr>
        <p:spPr>
          <a:xfrm rot="5400000">
            <a:off x="9249933" y="2177753"/>
            <a:ext cx="265523" cy="13025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flipV="1">
            <a:off x="3352659" y="2324891"/>
            <a:ext cx="663361" cy="100496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5132" idx="3"/>
            <a:endCxn id="5142" idx="1"/>
          </p:cNvCxnSpPr>
          <p:nvPr/>
        </p:nvCxnSpPr>
        <p:spPr>
          <a:xfrm>
            <a:off x="3370282" y="1419201"/>
            <a:ext cx="645837" cy="820136"/>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142" idx="3"/>
            <a:endCxn id="5126" idx="1"/>
          </p:cNvCxnSpPr>
          <p:nvPr/>
        </p:nvCxnSpPr>
        <p:spPr>
          <a:xfrm flipV="1">
            <a:off x="4667822" y="1844629"/>
            <a:ext cx="733888" cy="394708"/>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126" idx="3"/>
          </p:cNvCxnSpPr>
          <p:nvPr/>
        </p:nvCxnSpPr>
        <p:spPr>
          <a:xfrm>
            <a:off x="6314913" y="1844629"/>
            <a:ext cx="363614" cy="55165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5" idx="3"/>
            <a:endCxn id="5154" idx="1"/>
          </p:cNvCxnSpPr>
          <p:nvPr/>
        </p:nvCxnSpPr>
        <p:spPr>
          <a:xfrm flipV="1">
            <a:off x="7412415" y="1997396"/>
            <a:ext cx="614566" cy="59538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2894121" y="4558795"/>
            <a:ext cx="7630543" cy="2009896"/>
            <a:chOff x="2078883" y="3798877"/>
            <a:chExt cx="7930876" cy="2267542"/>
          </a:xfrm>
        </p:grpSpPr>
        <p:sp>
          <p:nvSpPr>
            <p:cNvPr id="97" name="Flowchart: Connector 96"/>
            <p:cNvSpPr/>
            <p:nvPr/>
          </p:nvSpPr>
          <p:spPr>
            <a:xfrm>
              <a:off x="7511025" y="5122607"/>
              <a:ext cx="719061" cy="599541"/>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8" name="Picture 12" descr="Flashcoin | Merch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19" y="3835047"/>
              <a:ext cx="649839" cy="674833"/>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6" descr="Purspot Merchan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8883" y="4646099"/>
              <a:ext cx="889657" cy="667243"/>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p:cNvPicPr>
              <a:picLocks noChangeAspect="1"/>
            </p:cNvPicPr>
            <p:nvPr/>
          </p:nvPicPr>
          <p:blipFill>
            <a:blip r:embed="rId4">
              <a:clrChange>
                <a:clrFrom>
                  <a:srgbClr val="FFFFFF"/>
                </a:clrFrom>
                <a:clrTo>
                  <a:srgbClr val="FFFFFF">
                    <a:alpha val="0"/>
                  </a:srgbClr>
                </a:clrTo>
              </a:clrChange>
            </a:blip>
            <a:stretch>
              <a:fillRect/>
            </a:stretch>
          </p:blipFill>
          <p:spPr>
            <a:xfrm>
              <a:off x="2147006" y="5373415"/>
              <a:ext cx="693004" cy="693004"/>
            </a:xfrm>
            <a:prstGeom prst="rect">
              <a:avLst/>
            </a:prstGeom>
          </p:spPr>
        </p:pic>
        <p:pic>
          <p:nvPicPr>
            <p:cNvPr id="101" name="Picture 100"/>
            <p:cNvPicPr>
              <a:picLocks noChangeAspect="1"/>
            </p:cNvPicPr>
            <p:nvPr/>
          </p:nvPicPr>
          <p:blipFill>
            <a:blip r:embed="rId10">
              <a:clrChange>
                <a:clrFrom>
                  <a:srgbClr val="FFFFFF"/>
                </a:clrFrom>
                <a:clrTo>
                  <a:srgbClr val="FFFFFF">
                    <a:alpha val="0"/>
                  </a:srgbClr>
                </a:clrTo>
              </a:clrChange>
            </a:blip>
            <a:stretch>
              <a:fillRect/>
            </a:stretch>
          </p:blipFill>
          <p:spPr>
            <a:xfrm>
              <a:off x="6186892" y="4740424"/>
              <a:ext cx="637158" cy="637158"/>
            </a:xfrm>
            <a:prstGeom prst="rect">
              <a:avLst/>
            </a:prstGeom>
          </p:spPr>
        </p:pic>
        <p:pic>
          <p:nvPicPr>
            <p:cNvPr id="102" name="Picture 22" descr="Payment gateway - Free business and finance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4484" y="4576206"/>
              <a:ext cx="807030" cy="80703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8" descr="Free Payment network Icon of Line style - Available in SVG, PNG, EPS, AI &amp;  Icon fon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1605" y="5166641"/>
              <a:ext cx="526201" cy="52620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34" descr="Get Retail Business Intelligence - Database Icon Red Png - (512x512) Png  Clipart Download"/>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5664" y="4081921"/>
              <a:ext cx="658083" cy="75209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04"/>
            <p:cNvPicPr>
              <a:picLocks noChangeAspect="1"/>
            </p:cNvPicPr>
            <p:nvPr/>
          </p:nvPicPr>
          <p:blipFill>
            <a:blip r:embed="rId8">
              <a:clrChange>
                <a:clrFrom>
                  <a:srgbClr val="FFFFFF"/>
                </a:clrFrom>
                <a:clrTo>
                  <a:srgbClr val="FFFFFF">
                    <a:alpha val="0"/>
                  </a:srgbClr>
                </a:clrTo>
              </a:clrChange>
            </a:blip>
            <a:stretch>
              <a:fillRect/>
            </a:stretch>
          </p:blipFill>
          <p:spPr>
            <a:xfrm>
              <a:off x="8885361" y="4206952"/>
              <a:ext cx="916264" cy="916264"/>
            </a:xfrm>
            <a:prstGeom prst="rect">
              <a:avLst/>
            </a:prstGeom>
          </p:spPr>
        </p:pic>
        <p:grpSp>
          <p:nvGrpSpPr>
            <p:cNvPr id="106" name="Group 105"/>
            <p:cNvGrpSpPr/>
            <p:nvPr/>
          </p:nvGrpSpPr>
          <p:grpSpPr>
            <a:xfrm>
              <a:off x="4910075" y="4050748"/>
              <a:ext cx="1121589" cy="1051702"/>
              <a:chOff x="4567499" y="1291262"/>
              <a:chExt cx="1121589" cy="1051702"/>
            </a:xfrm>
          </p:grpSpPr>
          <p:pic>
            <p:nvPicPr>
              <p:cNvPr id="107" name="Picture 6" descr="UnionPay International Develop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7499" y="1291262"/>
                <a:ext cx="913203" cy="913203"/>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p:cNvSpPr txBox="1"/>
              <p:nvPr/>
            </p:nvSpPr>
            <p:spPr>
              <a:xfrm>
                <a:off x="4654538" y="2065965"/>
                <a:ext cx="1034550"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Acquirer</a:t>
                </a:r>
                <a:endParaRPr lang="en-GB" sz="1200" dirty="0">
                  <a:latin typeface="Arial" panose="020B0604020202020204" pitchFamily="34" charset="0"/>
                  <a:cs typeface="Arial" panose="020B0604020202020204" pitchFamily="34" charset="0"/>
                </a:endParaRPr>
              </a:p>
            </p:txBody>
          </p:sp>
        </p:grpSp>
        <p:sp>
          <p:nvSpPr>
            <p:cNvPr id="109" name="TextBox 108"/>
            <p:cNvSpPr txBox="1"/>
            <p:nvPr/>
          </p:nvSpPr>
          <p:spPr>
            <a:xfrm>
              <a:off x="3566924" y="5377582"/>
              <a:ext cx="744922" cy="369332"/>
            </a:xfrm>
            <a:prstGeom prst="rect">
              <a:avLst/>
            </a:prstGeom>
            <a:noFill/>
          </p:spPr>
          <p:txBody>
            <a:bodyPr wrap="square" rtlCol="0">
              <a:spAutoFit/>
            </a:bodyPr>
            <a:lstStyle/>
            <a:p>
              <a:r>
                <a:rPr lang="en-GB" sz="900" dirty="0" smtClean="0">
                  <a:latin typeface="Arial" panose="020B0604020202020204" pitchFamily="34" charset="0"/>
                  <a:cs typeface="Arial" panose="020B0604020202020204" pitchFamily="34" charset="0"/>
                </a:rPr>
                <a:t>Payment methods</a:t>
              </a:r>
              <a:endParaRPr lang="en-GB" sz="900" dirty="0">
                <a:latin typeface="Arial" panose="020B0604020202020204" pitchFamily="34" charset="0"/>
                <a:cs typeface="Arial" panose="020B0604020202020204" pitchFamily="34" charset="0"/>
              </a:endParaRPr>
            </a:p>
          </p:txBody>
        </p:sp>
        <p:sp>
          <p:nvSpPr>
            <p:cNvPr id="110" name="TextBox 109"/>
            <p:cNvSpPr txBox="1"/>
            <p:nvPr/>
          </p:nvSpPr>
          <p:spPr>
            <a:xfrm>
              <a:off x="5823278" y="5380806"/>
              <a:ext cx="1304922" cy="369332"/>
            </a:xfrm>
            <a:prstGeom prst="rect">
              <a:avLst/>
            </a:prstGeom>
            <a:noFill/>
          </p:spPr>
          <p:txBody>
            <a:bodyPr wrap="square" rtlCol="0">
              <a:spAutoFit/>
            </a:bodyPr>
            <a:lstStyle/>
            <a:p>
              <a:pPr algn="ctr"/>
              <a:r>
                <a:rPr lang="en-GB" sz="900" dirty="0" smtClean="0">
                  <a:latin typeface="Arial" panose="020B0604020202020204" pitchFamily="34" charset="0"/>
                  <a:cs typeface="Arial" panose="020B0604020202020204" pitchFamily="34" charset="0"/>
                </a:rPr>
                <a:t>‘ABC’ Payment system</a:t>
              </a:r>
              <a:endParaRPr lang="en-GB" sz="900" dirty="0">
                <a:latin typeface="Arial" panose="020B0604020202020204" pitchFamily="34" charset="0"/>
                <a:cs typeface="Arial" panose="020B0604020202020204" pitchFamily="34" charset="0"/>
              </a:endParaRPr>
            </a:p>
          </p:txBody>
        </p:sp>
        <p:sp>
          <p:nvSpPr>
            <p:cNvPr id="111" name="TextBox 110"/>
            <p:cNvSpPr txBox="1"/>
            <p:nvPr/>
          </p:nvSpPr>
          <p:spPr>
            <a:xfrm>
              <a:off x="9074938" y="5082004"/>
              <a:ext cx="93482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Issuer</a:t>
              </a:r>
              <a:endParaRPr lang="en-GB" sz="1200" dirty="0">
                <a:latin typeface="Arial" panose="020B0604020202020204" pitchFamily="34" charset="0"/>
                <a:cs typeface="Arial" panose="020B0604020202020204" pitchFamily="34" charset="0"/>
              </a:endParaRPr>
            </a:p>
          </p:txBody>
        </p:sp>
        <p:sp>
          <p:nvSpPr>
            <p:cNvPr id="112" name="TextBox 111"/>
            <p:cNvSpPr txBox="1"/>
            <p:nvPr/>
          </p:nvSpPr>
          <p:spPr>
            <a:xfrm>
              <a:off x="7437955" y="3798877"/>
              <a:ext cx="1055345" cy="276999"/>
            </a:xfrm>
            <a:prstGeom prst="rect">
              <a:avLst/>
            </a:prstGeom>
            <a:noFill/>
          </p:spPr>
          <p:txBody>
            <a:bodyPr wrap="square" rtlCol="0">
              <a:spAutoFit/>
            </a:bodyPr>
            <a:lstStyle/>
            <a:p>
              <a:r>
                <a:rPr lang="en-GB" sz="1200" dirty="0" err="1" smtClean="0">
                  <a:latin typeface="Arial" panose="020B0604020202020204" pitchFamily="34" charset="0"/>
                  <a:cs typeface="Arial" panose="020B0604020202020204" pitchFamily="34" charset="0"/>
                </a:rPr>
                <a:t>VisaNet</a:t>
              </a:r>
              <a:endParaRPr lang="en-GB" sz="1200" dirty="0">
                <a:latin typeface="Arial" panose="020B0604020202020204" pitchFamily="34" charset="0"/>
                <a:cs typeface="Arial" panose="020B0604020202020204" pitchFamily="34" charset="0"/>
              </a:endParaRPr>
            </a:p>
          </p:txBody>
        </p:sp>
        <p:sp>
          <p:nvSpPr>
            <p:cNvPr id="113" name="TextBox 112"/>
            <p:cNvSpPr txBox="1"/>
            <p:nvPr/>
          </p:nvSpPr>
          <p:spPr>
            <a:xfrm>
              <a:off x="7283428" y="5692842"/>
              <a:ext cx="136440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Other Networks</a:t>
              </a:r>
              <a:endParaRPr lang="en-GB" sz="1200" dirty="0">
                <a:latin typeface="Arial" panose="020B0604020202020204" pitchFamily="34" charset="0"/>
                <a:cs typeface="Arial" panose="020B0604020202020204" pitchFamily="34" charset="0"/>
              </a:endParaRPr>
            </a:p>
          </p:txBody>
        </p:sp>
        <p:cxnSp>
          <p:nvCxnSpPr>
            <p:cNvPr id="114" name="Straight Arrow Connector 113"/>
            <p:cNvCxnSpPr>
              <a:stCxn id="104" idx="2"/>
              <a:endCxn id="97" idx="0"/>
            </p:cNvCxnSpPr>
            <p:nvPr/>
          </p:nvCxnSpPr>
          <p:spPr>
            <a:xfrm>
              <a:off x="7854706" y="4834016"/>
              <a:ext cx="15850" cy="2885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104" idx="3"/>
              <a:endCxn id="105" idx="1"/>
            </p:cNvCxnSpPr>
            <p:nvPr/>
          </p:nvCxnSpPr>
          <p:spPr>
            <a:xfrm>
              <a:off x="8183747" y="4457969"/>
              <a:ext cx="701614" cy="20711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111" idx="2"/>
              <a:endCxn id="97" idx="6"/>
            </p:cNvCxnSpPr>
            <p:nvPr/>
          </p:nvCxnSpPr>
          <p:spPr>
            <a:xfrm rot="5400000">
              <a:off x="8854531" y="4734559"/>
              <a:ext cx="63375" cy="131226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98" idx="3"/>
              <a:endCxn id="102" idx="1"/>
            </p:cNvCxnSpPr>
            <p:nvPr/>
          </p:nvCxnSpPr>
          <p:spPr>
            <a:xfrm>
              <a:off x="2817958" y="4172464"/>
              <a:ext cx="706526" cy="80725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102" idx="3"/>
              <a:endCxn id="107" idx="1"/>
            </p:cNvCxnSpPr>
            <p:nvPr/>
          </p:nvCxnSpPr>
          <p:spPr>
            <a:xfrm flipV="1">
              <a:off x="4331514" y="4507350"/>
              <a:ext cx="578561" cy="47237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107" idx="3"/>
              <a:endCxn id="101" idx="1"/>
            </p:cNvCxnSpPr>
            <p:nvPr/>
          </p:nvCxnSpPr>
          <p:spPr>
            <a:xfrm>
              <a:off x="5823278" y="4507350"/>
              <a:ext cx="363614" cy="55165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101" idx="3"/>
              <a:endCxn id="104" idx="1"/>
            </p:cNvCxnSpPr>
            <p:nvPr/>
          </p:nvCxnSpPr>
          <p:spPr>
            <a:xfrm flipV="1">
              <a:off x="6824050" y="4457969"/>
              <a:ext cx="701614" cy="60103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p:nvPr/>
          </p:nvCxnSpPr>
          <p:spPr>
            <a:xfrm flipV="1">
              <a:off x="2791283" y="5122607"/>
              <a:ext cx="714327" cy="606467"/>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5" name="Rounded Rectangle 64"/>
          <p:cNvSpPr/>
          <p:nvPr/>
        </p:nvSpPr>
        <p:spPr>
          <a:xfrm>
            <a:off x="6556057" y="2126126"/>
            <a:ext cx="856358" cy="93330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Picture 63"/>
          <p:cNvPicPr>
            <a:picLocks noChangeAspect="1"/>
          </p:cNvPicPr>
          <p:nvPr/>
        </p:nvPicPr>
        <p:blipFill>
          <a:blip r:embed="rId11">
            <a:clrChange>
              <a:clrFrom>
                <a:srgbClr val="FFFFFF"/>
              </a:clrFrom>
              <a:clrTo>
                <a:srgbClr val="FFFFFF">
                  <a:alpha val="0"/>
                </a:srgbClr>
              </a:clrTo>
            </a:clrChange>
          </a:blip>
          <a:stretch>
            <a:fillRect/>
          </a:stretch>
        </p:blipFill>
        <p:spPr>
          <a:xfrm>
            <a:off x="6597257" y="2216375"/>
            <a:ext cx="799697" cy="715341"/>
          </a:xfrm>
          <a:prstGeom prst="rect">
            <a:avLst/>
          </a:prstGeom>
        </p:spPr>
      </p:pic>
      <p:sp>
        <p:nvSpPr>
          <p:cNvPr id="69" name="TextBox 68"/>
          <p:cNvSpPr txBox="1"/>
          <p:nvPr/>
        </p:nvSpPr>
        <p:spPr>
          <a:xfrm>
            <a:off x="4371591" y="965688"/>
            <a:ext cx="5108053" cy="369332"/>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Migrated Payment System – ‘</a:t>
            </a:r>
            <a:r>
              <a:rPr lang="en-GB" b="1" dirty="0" err="1" smtClean="0">
                <a:latin typeface="Arial" panose="020B0604020202020204" pitchFamily="34" charset="0"/>
                <a:cs typeface="Arial" panose="020B0604020202020204" pitchFamily="34" charset="0"/>
              </a:rPr>
              <a:t>CyberSource</a:t>
            </a:r>
            <a:r>
              <a:rPr lang="en-GB" b="1" dirty="0" smtClean="0">
                <a:latin typeface="Arial" panose="020B0604020202020204" pitchFamily="34" charset="0"/>
                <a:cs typeface="Arial" panose="020B0604020202020204" pitchFamily="34" charset="0"/>
              </a:rPr>
              <a:t>’</a:t>
            </a:r>
            <a:endParaRPr lang="en-GB" b="1" dirty="0">
              <a:latin typeface="Arial" panose="020B0604020202020204" pitchFamily="34" charset="0"/>
              <a:cs typeface="Arial" panose="020B0604020202020204" pitchFamily="34" charset="0"/>
            </a:endParaRPr>
          </a:p>
        </p:txBody>
      </p:sp>
      <p:sp>
        <p:nvSpPr>
          <p:cNvPr id="139" name="TextBox 138"/>
          <p:cNvSpPr txBox="1"/>
          <p:nvPr/>
        </p:nvSpPr>
        <p:spPr>
          <a:xfrm>
            <a:off x="4668448" y="4294353"/>
            <a:ext cx="3869160" cy="369332"/>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Legacy Payment System – ‘ABC’</a:t>
            </a:r>
            <a:endParaRPr lang="en-GB" b="1" dirty="0">
              <a:latin typeface="Arial" panose="020B0604020202020204" pitchFamily="34" charset="0"/>
              <a:cs typeface="Arial" panose="020B0604020202020204" pitchFamily="34" charset="0"/>
            </a:endParaRPr>
          </a:p>
        </p:txBody>
      </p:sp>
      <p:sp>
        <p:nvSpPr>
          <p:cNvPr id="70" name="Up Arrow 69"/>
          <p:cNvSpPr/>
          <p:nvPr/>
        </p:nvSpPr>
        <p:spPr>
          <a:xfrm>
            <a:off x="6393634" y="3811886"/>
            <a:ext cx="278008" cy="35970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1" name="Picture 44" descr="Cybersource payment processing and fraud management | Cybersourc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92921" y="3059427"/>
            <a:ext cx="332697" cy="332697"/>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p:cNvPicPr>
            <a:picLocks noChangeAspect="1"/>
          </p:cNvPicPr>
          <p:nvPr/>
        </p:nvPicPr>
        <p:blipFill>
          <a:blip r:embed="rId13">
            <a:clrChange>
              <a:clrFrom>
                <a:srgbClr val="FFFFFF"/>
              </a:clrFrom>
              <a:clrTo>
                <a:srgbClr val="FFFFFF">
                  <a:alpha val="0"/>
                </a:srgbClr>
              </a:clrTo>
            </a:clrChange>
          </a:blip>
          <a:stretch>
            <a:fillRect/>
          </a:stretch>
        </p:blipFill>
        <p:spPr>
          <a:xfrm>
            <a:off x="6859611" y="3003618"/>
            <a:ext cx="410019" cy="414843"/>
          </a:xfrm>
          <a:prstGeom prst="rect">
            <a:avLst/>
          </a:prstGeom>
        </p:spPr>
      </p:pic>
      <p:pic>
        <p:nvPicPr>
          <p:cNvPr id="73" name="Picture 72"/>
          <p:cNvPicPr>
            <a:picLocks noChangeAspect="1"/>
          </p:cNvPicPr>
          <p:nvPr/>
        </p:nvPicPr>
        <p:blipFill>
          <a:blip r:embed="rId14">
            <a:clrChange>
              <a:clrFrom>
                <a:srgbClr val="FFFFFF"/>
              </a:clrFrom>
              <a:clrTo>
                <a:srgbClr val="FFFFFF">
                  <a:alpha val="0"/>
                </a:srgbClr>
              </a:clrTo>
            </a:clrChange>
          </a:blip>
          <a:stretch>
            <a:fillRect/>
          </a:stretch>
        </p:blipFill>
        <p:spPr>
          <a:xfrm>
            <a:off x="7124423" y="3014236"/>
            <a:ext cx="459747" cy="412727"/>
          </a:xfrm>
          <a:prstGeom prst="rect">
            <a:avLst/>
          </a:prstGeom>
        </p:spPr>
      </p:pic>
      <p:sp>
        <p:nvSpPr>
          <p:cNvPr id="8" name="Rounded Rectangle 7"/>
          <p:cNvSpPr/>
          <p:nvPr/>
        </p:nvSpPr>
        <p:spPr>
          <a:xfrm>
            <a:off x="6715698" y="5309753"/>
            <a:ext cx="891742" cy="9757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6556057" y="1419201"/>
            <a:ext cx="2634982" cy="22492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20403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833040" y="737267"/>
            <a:ext cx="10689939" cy="4420222"/>
            <a:chOff x="894148" y="624962"/>
            <a:chExt cx="10502404" cy="4225749"/>
          </a:xfrm>
        </p:grpSpPr>
        <p:sp>
          <p:nvSpPr>
            <p:cNvPr id="12" name="Notched Right Arrow 11"/>
            <p:cNvSpPr/>
            <p:nvPr>
              <p:custDataLst>
                <p:tags r:id="rId9"/>
              </p:custDataLst>
            </p:nvPr>
          </p:nvSpPr>
          <p:spPr>
            <a:xfrm>
              <a:off x="894148" y="624962"/>
              <a:ext cx="10502404" cy="235554"/>
            </a:xfrm>
            <a:prstGeom prst="notchedRightArrow">
              <a:avLst>
                <a:gd name="adj1" fmla="val 50000"/>
                <a:gd name="adj2" fmla="val 85936"/>
              </a:avLst>
            </a:prstGeom>
            <a:solidFill>
              <a:srgbClr val="5B9BD5"/>
            </a:solidFill>
            <a:ln w="9525" cap="flat" cmpd="sng" algn="ctr">
              <a:noFill/>
              <a:prstDash val="solid"/>
            </a:ln>
            <a:effectLst/>
            <a:scene3d>
              <a:camera prst="orthographicFront"/>
              <a:lightRig rig="threePt" dir="t"/>
            </a:scene3d>
            <a:sp3d>
              <a:bevelT w="152400" h="50800" prst="softRound"/>
            </a:sp3d>
          </p:spPr>
          <p:txBody>
            <a:bodyPr rtlCol="0" anchor="ctr"/>
            <a:lstStyle/>
            <a:p>
              <a:pPr algn="ctr" defTabSz="1129476">
                <a:defRPr/>
              </a:pPr>
              <a:endParaRPr lang="en-US" sz="2223" kern="0" dirty="0">
                <a:solidFill>
                  <a:srgbClr val="000000"/>
                </a:solidFill>
                <a:latin typeface="Bosch Office Sans"/>
              </a:endParaRPr>
            </a:p>
          </p:txBody>
        </p:sp>
        <p:cxnSp>
          <p:nvCxnSpPr>
            <p:cNvPr id="14" name="Straight Connector 13"/>
            <p:cNvCxnSpPr/>
            <p:nvPr>
              <p:custDataLst>
                <p:tags r:id="rId10"/>
              </p:custDataLst>
            </p:nvPr>
          </p:nvCxnSpPr>
          <p:spPr>
            <a:xfrm flipH="1">
              <a:off x="4003798" y="984973"/>
              <a:ext cx="36410" cy="3865738"/>
            </a:xfrm>
            <a:prstGeom prst="line">
              <a:avLst/>
            </a:prstGeom>
            <a:noFill/>
            <a:ln w="19050" cap="flat" cmpd="sng" algn="ctr">
              <a:solidFill>
                <a:srgbClr val="5CB56D"/>
              </a:solidFill>
              <a:prstDash val="dashDot"/>
              <a:miter lim="800000"/>
            </a:ln>
            <a:effectLst/>
          </p:spPr>
        </p:cxnSp>
        <p:sp>
          <p:nvSpPr>
            <p:cNvPr id="22" name="Oval 21"/>
            <p:cNvSpPr/>
            <p:nvPr>
              <p:custDataLst>
                <p:tags r:id="rId11"/>
              </p:custDataLst>
            </p:nvPr>
          </p:nvSpPr>
          <p:spPr>
            <a:xfrm>
              <a:off x="1135940" y="1363571"/>
              <a:ext cx="563057" cy="511043"/>
            </a:xfrm>
            <a:prstGeom prst="ellipse">
              <a:avLst/>
            </a:prstGeom>
            <a:solidFill>
              <a:srgbClr val="9BBB59"/>
            </a:solidFill>
            <a:ln w="9525" cap="flat" cmpd="sng" algn="ctr">
              <a:noFill/>
              <a:prstDash val="solid"/>
            </a:ln>
            <a:effectLst/>
          </p:spPr>
          <p:txBody>
            <a:bodyPr rtlCol="0" anchor="ctr"/>
            <a:lstStyle/>
            <a:p>
              <a:pPr algn="ctr" defTabSz="1129476">
                <a:defRPr/>
              </a:pPr>
              <a:endParaRPr lang="en-US" sz="2223" kern="0" dirty="0">
                <a:solidFill>
                  <a:srgbClr val="000000"/>
                </a:solidFill>
                <a:latin typeface="Bosch Office Sans"/>
              </a:endParaRPr>
            </a:p>
          </p:txBody>
        </p:sp>
        <p:sp>
          <p:nvSpPr>
            <p:cNvPr id="26" name="TextBox 25"/>
            <p:cNvSpPr txBox="1"/>
            <p:nvPr>
              <p:custDataLst>
                <p:tags r:id="rId12"/>
              </p:custDataLst>
            </p:nvPr>
          </p:nvSpPr>
          <p:spPr>
            <a:xfrm>
              <a:off x="1165816" y="1414957"/>
              <a:ext cx="465601" cy="354581"/>
            </a:xfrm>
            <a:prstGeom prst="rect">
              <a:avLst/>
            </a:prstGeom>
            <a:blipFill dpi="0" rotWithShape="1">
              <a:blip r:embed="rId17" cstate="print">
                <a:extLst>
                  <a:ext uri="{28A0092B-C50C-407E-A947-70E740481C1C}">
                    <a14:useLocalDpi xmlns:a14="http://schemas.microsoft.com/office/drawing/2010/main" val="0"/>
                  </a:ext>
                </a:extLst>
              </a:blip>
              <a:srcRect/>
              <a:stretch>
                <a:fillRect/>
              </a:stretch>
            </a:blipFill>
          </p:spPr>
          <p:txBody>
            <a:bodyPr wrap="square" lIns="0" tIns="0" rIns="0" bIns="0" rtlCol="0">
              <a:noAutofit/>
            </a:bodyPr>
            <a:lstStyle/>
            <a:p>
              <a:pPr defTabSz="1129476">
                <a:lnSpc>
                  <a:spcPts val="2841"/>
                </a:lnSpc>
                <a:spcBef>
                  <a:spcPts val="618"/>
                </a:spcBef>
                <a:defRPr/>
              </a:pPr>
              <a:endParaRPr lang="en-US" sz="2223" kern="0" dirty="0">
                <a:solidFill>
                  <a:srgbClr val="000000"/>
                </a:solidFill>
                <a:latin typeface="Bosch Office Sans" pitchFamily="2" charset="0"/>
              </a:endParaRPr>
            </a:p>
          </p:txBody>
        </p:sp>
        <p:cxnSp>
          <p:nvCxnSpPr>
            <p:cNvPr id="31" name="Straight Connector 30"/>
            <p:cNvCxnSpPr/>
            <p:nvPr>
              <p:custDataLst>
                <p:tags r:id="rId13"/>
              </p:custDataLst>
            </p:nvPr>
          </p:nvCxnSpPr>
          <p:spPr>
            <a:xfrm>
              <a:off x="8231101" y="1003728"/>
              <a:ext cx="2756" cy="3814439"/>
            </a:xfrm>
            <a:prstGeom prst="line">
              <a:avLst/>
            </a:prstGeom>
            <a:noFill/>
            <a:ln w="19050" cap="flat" cmpd="sng" algn="ctr">
              <a:solidFill>
                <a:srgbClr val="8064A2"/>
              </a:solidFill>
              <a:prstDash val="dashDot"/>
              <a:miter lim="800000"/>
            </a:ln>
            <a:effectLst/>
          </p:spPr>
        </p:cxnSp>
        <p:sp>
          <p:nvSpPr>
            <p:cNvPr id="49" name="Oval 48"/>
            <p:cNvSpPr/>
            <p:nvPr>
              <p:custDataLst>
                <p:tags r:id="rId14"/>
              </p:custDataLst>
            </p:nvPr>
          </p:nvSpPr>
          <p:spPr>
            <a:xfrm>
              <a:off x="10372032" y="933581"/>
              <a:ext cx="741093" cy="752185"/>
            </a:xfrm>
            <a:prstGeom prst="ellipse">
              <a:avLst/>
            </a:prstGeom>
            <a:solidFill>
              <a:srgbClr val="FFC000">
                <a:lumMod val="60000"/>
                <a:lumOff val="40000"/>
              </a:srgbClr>
            </a:solidFill>
            <a:ln w="12700" cap="flat" cmpd="sng" algn="ctr">
              <a:noFill/>
              <a:prstDash val="solid"/>
              <a:miter lim="800000"/>
            </a:ln>
            <a:effectLst/>
          </p:spPr>
          <p:txBody>
            <a:bodyPr rtlCol="0" anchor="ctr"/>
            <a:lstStyle/>
            <a:p>
              <a:pPr algn="ctr" defTabSz="1016264">
                <a:defRPr/>
              </a:pPr>
              <a:endParaRPr lang="en-US" sz="1778" kern="0">
                <a:solidFill>
                  <a:prstClr val="white"/>
                </a:solidFill>
                <a:latin typeface="Calibri" panose="020F0502020204030204"/>
              </a:endParaRPr>
            </a:p>
          </p:txBody>
        </p:sp>
        <p:sp>
          <p:nvSpPr>
            <p:cNvPr id="50" name="TextBox 49"/>
            <p:cNvSpPr txBox="1"/>
            <p:nvPr>
              <p:custDataLst>
                <p:tags r:id="rId15"/>
              </p:custDataLst>
            </p:nvPr>
          </p:nvSpPr>
          <p:spPr>
            <a:xfrm>
              <a:off x="10484532" y="1050519"/>
              <a:ext cx="466727" cy="349834"/>
            </a:xfrm>
            <a:prstGeom prst="rect">
              <a:avLst/>
            </a:prstGeom>
            <a:blipFill dpi="0" rotWithShape="1">
              <a:blip r:embed="rId18" cstate="print">
                <a:extLst>
                  <a:ext uri="{28A0092B-C50C-407E-A947-70E740481C1C}">
                    <a14:useLocalDpi xmlns:a14="http://schemas.microsoft.com/office/drawing/2010/main" val="0"/>
                  </a:ext>
                </a:extLst>
              </a:blip>
              <a:srcRect/>
              <a:stretch>
                <a:fillRect/>
              </a:stretch>
            </a:blipFill>
          </p:spPr>
          <p:txBody>
            <a:bodyPr wrap="square" rtlCol="0">
              <a:spAutoFit/>
            </a:bodyPr>
            <a:lstStyle/>
            <a:p>
              <a:pPr defTabSz="1016264">
                <a:defRPr/>
              </a:pPr>
              <a:endParaRPr lang="en-US" sz="1778" dirty="0">
                <a:solidFill>
                  <a:prstClr val="black"/>
                </a:solidFill>
                <a:latin typeface="Calibri" panose="020F0502020204030204"/>
              </a:endParaRPr>
            </a:p>
          </p:txBody>
        </p:sp>
      </p:grpSp>
      <p:pic>
        <p:nvPicPr>
          <p:cNvPr id="7" name="Picture 6"/>
          <p:cNvPicPr>
            <a:picLocks/>
          </p:cNvPicPr>
          <p:nvPr>
            <p:custDataLst>
              <p:tags r:id="rId2"/>
            </p:custDataLst>
          </p:nvPr>
        </p:nvPicPr>
        <p:blipFill>
          <a:blip r:embed="rId19">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Rectangle 2" hidden="1"/>
          <p:cNvSpPr>
            <a:spLocks/>
          </p:cNvSpPr>
          <p:nvPr>
            <p:custDataLst>
              <p:tags r:id="rId3"/>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2" name="TextBox 1"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err="1">
              <a:solidFill>
                <a:prstClr val="black"/>
              </a:solidFill>
              <a:latin typeface="Bosch Office Sans" pitchFamily="2" charset="0"/>
            </a:endParaRPr>
          </a:p>
        </p:txBody>
      </p:sp>
      <p:sp>
        <p:nvSpPr>
          <p:cNvPr id="10" name="Rectangle 9"/>
          <p:cNvSpPr/>
          <p:nvPr>
            <p:custDataLst>
              <p:tags r:id="rId5"/>
            </p:custDataLst>
          </p:nvPr>
        </p:nvSpPr>
        <p:spPr>
          <a:xfrm>
            <a:off x="1535612" y="60529"/>
            <a:ext cx="4747453" cy="566117"/>
          </a:xfrm>
          <a:prstGeom prst="rect">
            <a:avLst/>
          </a:prstGeom>
        </p:spPr>
        <p:txBody>
          <a:bodyPr wrap="none">
            <a:spAutoFit/>
          </a:bodyPr>
          <a:lstStyle/>
          <a:p>
            <a:pPr defTabSz="1129476">
              <a:lnSpc>
                <a:spcPct val="89000"/>
              </a:lnSpc>
              <a:defRPr/>
            </a:pPr>
            <a:r>
              <a:rPr lang="en-US" sz="3112" kern="0" dirty="0" smtClean="0">
                <a:solidFill>
                  <a:srgbClr val="000000"/>
                </a:solidFill>
                <a:latin typeface="Bosch Office Sans" pitchFamily="2" charset="0"/>
              </a:rPr>
              <a:t>Iterative Migration </a:t>
            </a:r>
            <a:r>
              <a:rPr lang="en-US" sz="3112" kern="0" dirty="0">
                <a:solidFill>
                  <a:srgbClr val="000000"/>
                </a:solidFill>
                <a:latin typeface="Bosch Office Sans" pitchFamily="2" charset="0"/>
              </a:rPr>
              <a:t>Plan </a:t>
            </a:r>
            <a:r>
              <a:rPr lang="en-US" sz="3459" b="1" dirty="0">
                <a:solidFill>
                  <a:prstClr val="black"/>
                </a:solidFill>
                <a:latin typeface="Calibri" panose="020F0502020204030204" pitchFamily="34" charset="0"/>
              </a:rPr>
              <a:t>	</a:t>
            </a:r>
          </a:p>
        </p:txBody>
      </p:sp>
      <p:sp>
        <p:nvSpPr>
          <p:cNvPr id="53" name="Rectangle 52"/>
          <p:cNvSpPr/>
          <p:nvPr>
            <p:custDataLst>
              <p:tags r:id="rId6"/>
            </p:custDataLst>
          </p:nvPr>
        </p:nvSpPr>
        <p:spPr>
          <a:xfrm>
            <a:off x="1240899" y="5587676"/>
            <a:ext cx="1331302" cy="247943"/>
          </a:xfrm>
          <a:prstGeom prst="rect">
            <a:avLst/>
          </a:prstGeom>
          <a:noFill/>
          <a:ln w="9525" cap="flat" cmpd="sng" algn="ctr">
            <a:noFill/>
            <a:prstDash val="solid"/>
          </a:ln>
          <a:effectLst/>
        </p:spPr>
        <p:txBody>
          <a:bodyPr rtlCol="0" anchor="ctr"/>
          <a:lstStyle/>
          <a:p>
            <a:pPr algn="ctr" defTabSz="1016264">
              <a:defRPr/>
            </a:pPr>
            <a:r>
              <a:rPr lang="en-GB" sz="1334" kern="0" dirty="0">
                <a:solidFill>
                  <a:srgbClr val="A80163"/>
                </a:solidFill>
                <a:latin typeface="Bosch Office Sans"/>
              </a:rPr>
              <a:t>Week 1</a:t>
            </a:r>
          </a:p>
        </p:txBody>
      </p:sp>
      <p:pic>
        <p:nvPicPr>
          <p:cNvPr id="9" name="Picture 8"/>
          <p:cNvPicPr>
            <a:picLocks/>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graphicFrame>
        <p:nvGraphicFramePr>
          <p:cNvPr id="77" name="Diagram 76"/>
          <p:cNvGraphicFramePr/>
          <p:nvPr>
            <p:custDataLst>
              <p:tags r:id="rId8"/>
            </p:custDataLst>
            <p:extLst>
              <p:ext uri="{D42A27DB-BD31-4B8C-83A1-F6EECF244321}">
                <p14:modId xmlns:p14="http://schemas.microsoft.com/office/powerpoint/2010/main" val="808753201"/>
              </p:ext>
            </p:extLst>
          </p:nvPr>
        </p:nvGraphicFramePr>
        <p:xfrm>
          <a:off x="1415630" y="-240065"/>
          <a:ext cx="10809921" cy="3273504"/>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4" name="Picture 3"/>
          <p:cNvPicPr>
            <a:picLocks noChangeAspect="1"/>
          </p:cNvPicPr>
          <p:nvPr/>
        </p:nvPicPr>
        <p:blipFill>
          <a:blip r:embed="rId26"/>
          <a:stretch>
            <a:fillRect/>
          </a:stretch>
        </p:blipFill>
        <p:spPr>
          <a:xfrm>
            <a:off x="1148091" y="2906394"/>
            <a:ext cx="3215649" cy="1633520"/>
          </a:xfrm>
          <a:prstGeom prst="rect">
            <a:avLst/>
          </a:prstGeom>
        </p:spPr>
      </p:pic>
      <p:sp>
        <p:nvSpPr>
          <p:cNvPr id="6" name="Rectangle 5"/>
          <p:cNvSpPr/>
          <p:nvPr/>
        </p:nvSpPr>
        <p:spPr>
          <a:xfrm>
            <a:off x="5200475" y="2566742"/>
            <a:ext cx="2608882"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212147" y="2569374"/>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5850274" y="2569374"/>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6493591" y="2569374"/>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7151474" y="2562691"/>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6203658" y="3583446"/>
            <a:ext cx="2608882"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6203658" y="3576159"/>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6853457" y="3586078"/>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7496774" y="3586078"/>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8154657" y="3579395"/>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6886487" y="4725065"/>
            <a:ext cx="2608882"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886487" y="4717778"/>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7536286" y="4727697"/>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8179603" y="4727697"/>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8837486" y="4721014"/>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7083112" y="4401355"/>
            <a:ext cx="2051277" cy="369332"/>
          </a:xfrm>
          <a:prstGeom prst="rect">
            <a:avLst/>
          </a:prstGeom>
          <a:noFill/>
        </p:spPr>
        <p:txBody>
          <a:bodyPr wrap="square" rtlCol="0">
            <a:spAutoFit/>
          </a:bodyPr>
          <a:lstStyle/>
          <a:p>
            <a:r>
              <a:rPr lang="en-GB" dirty="0" smtClean="0"/>
              <a:t>Phase –III (North)</a:t>
            </a:r>
            <a:endParaRPr lang="en-GB" dirty="0"/>
          </a:p>
        </p:txBody>
      </p:sp>
      <p:sp>
        <p:nvSpPr>
          <p:cNvPr id="45" name="TextBox 44"/>
          <p:cNvSpPr txBox="1"/>
          <p:nvPr/>
        </p:nvSpPr>
        <p:spPr>
          <a:xfrm>
            <a:off x="5475410" y="2231466"/>
            <a:ext cx="2208255" cy="369332"/>
          </a:xfrm>
          <a:prstGeom prst="rect">
            <a:avLst/>
          </a:prstGeom>
          <a:noFill/>
        </p:spPr>
        <p:txBody>
          <a:bodyPr wrap="square" rtlCol="0">
            <a:spAutoFit/>
          </a:bodyPr>
          <a:lstStyle/>
          <a:p>
            <a:r>
              <a:rPr lang="en-GB" dirty="0" smtClean="0"/>
              <a:t>Phase –I (South Asia) </a:t>
            </a:r>
            <a:endParaRPr lang="en-GB" dirty="0"/>
          </a:p>
        </p:txBody>
      </p:sp>
      <p:sp>
        <p:nvSpPr>
          <p:cNvPr id="46" name="TextBox 45"/>
          <p:cNvSpPr txBox="1"/>
          <p:nvPr/>
        </p:nvSpPr>
        <p:spPr>
          <a:xfrm>
            <a:off x="6977685" y="3276961"/>
            <a:ext cx="1786758" cy="646331"/>
          </a:xfrm>
          <a:prstGeom prst="rect">
            <a:avLst/>
          </a:prstGeom>
          <a:noFill/>
        </p:spPr>
        <p:txBody>
          <a:bodyPr wrap="square" rtlCol="0">
            <a:spAutoFit/>
          </a:bodyPr>
          <a:lstStyle/>
          <a:p>
            <a:r>
              <a:rPr lang="en-GB" dirty="0" smtClean="0"/>
              <a:t>Phase –II (South-east)</a:t>
            </a:r>
            <a:endParaRPr lang="en-GB" dirty="0"/>
          </a:p>
        </p:txBody>
      </p:sp>
      <p:sp>
        <p:nvSpPr>
          <p:cNvPr id="13" name="TextBox 12"/>
          <p:cNvSpPr txBox="1"/>
          <p:nvPr/>
        </p:nvSpPr>
        <p:spPr>
          <a:xfrm>
            <a:off x="5035277" y="5711647"/>
            <a:ext cx="3802209" cy="646331"/>
          </a:xfrm>
          <a:prstGeom prst="rect">
            <a:avLst/>
          </a:prstGeom>
          <a:noFill/>
        </p:spPr>
        <p:txBody>
          <a:bodyPr wrap="square" rtlCol="0">
            <a:spAutoFit/>
          </a:bodyPr>
          <a:lstStyle/>
          <a:p>
            <a:r>
              <a:rPr lang="en-GB" dirty="0" smtClean="0"/>
              <a:t>Assessment ---Build ---Testing ---Implementation</a:t>
            </a:r>
            <a:endParaRPr lang="en-GB" dirty="0"/>
          </a:p>
        </p:txBody>
      </p:sp>
      <p:sp>
        <p:nvSpPr>
          <p:cNvPr id="48" name="Rectangle 47"/>
          <p:cNvSpPr/>
          <p:nvPr/>
        </p:nvSpPr>
        <p:spPr>
          <a:xfrm>
            <a:off x="7350005" y="5839670"/>
            <a:ext cx="2608882"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7350005" y="5832383"/>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7999804" y="5842302"/>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8643121" y="5842302"/>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9301004" y="5835619"/>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7350005" y="5479679"/>
            <a:ext cx="2367745" cy="369332"/>
          </a:xfrm>
          <a:prstGeom prst="rect">
            <a:avLst/>
          </a:prstGeom>
          <a:noFill/>
        </p:spPr>
        <p:txBody>
          <a:bodyPr wrap="square" rtlCol="0">
            <a:spAutoFit/>
          </a:bodyPr>
          <a:lstStyle/>
          <a:p>
            <a:r>
              <a:rPr lang="en-GB" dirty="0" smtClean="0"/>
              <a:t>Phase –III (Middle East)</a:t>
            </a:r>
            <a:endParaRPr lang="en-GB" dirty="0"/>
          </a:p>
        </p:txBody>
      </p:sp>
    </p:spTree>
    <p:custDataLst>
      <p:tags r:id="rId1"/>
    </p:custDataLst>
    <p:extLst>
      <p:ext uri="{BB962C8B-B14F-4D97-AF65-F5344CB8AC3E}">
        <p14:creationId xmlns:p14="http://schemas.microsoft.com/office/powerpoint/2010/main" val="1351919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clrChange>
              <a:clrFrom>
                <a:srgbClr val="FFFFFF"/>
              </a:clrFrom>
              <a:clrTo>
                <a:srgbClr val="FFFFFF">
                  <a:alpha val="0"/>
                </a:srgbClr>
              </a:clrTo>
            </a:clrChange>
          </a:blip>
          <a:stretch>
            <a:fillRect/>
          </a:stretch>
        </p:blipFill>
        <p:spPr>
          <a:xfrm>
            <a:off x="3307775" y="528320"/>
            <a:ext cx="8884225" cy="6329680"/>
          </a:xfrm>
          <a:prstGeom prst="rect">
            <a:avLst/>
          </a:prstGeom>
        </p:spPr>
      </p:pic>
      <p:sp>
        <p:nvSpPr>
          <p:cNvPr id="3" name="Rounded Rectangle 2"/>
          <p:cNvSpPr/>
          <p:nvPr/>
        </p:nvSpPr>
        <p:spPr>
          <a:xfrm>
            <a:off x="1706880" y="365760"/>
            <a:ext cx="4988560" cy="1249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atin typeface="Arial" panose="020B0604020202020204" pitchFamily="34" charset="0"/>
                <a:cs typeface="Arial" panose="020B0604020202020204" pitchFamily="34" charset="0"/>
              </a:rPr>
              <a:t>Project Alpha</a:t>
            </a:r>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65801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60677" y="731794"/>
            <a:ext cx="10924114" cy="4897222"/>
            <a:chOff x="-81423" y="300036"/>
            <a:chExt cx="11928036" cy="5203297"/>
          </a:xfrm>
        </p:grpSpPr>
        <p:graphicFrame>
          <p:nvGraphicFramePr>
            <p:cNvPr id="5" name="Diagram 4"/>
            <p:cNvGraphicFramePr/>
            <p:nvPr>
              <p:custDataLst>
                <p:tags r:id="rId1"/>
              </p:custDataLst>
              <p:extLst/>
            </p:nvPr>
          </p:nvGraphicFramePr>
          <p:xfrm>
            <a:off x="-81423" y="300036"/>
            <a:ext cx="11803349" cy="347809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6" name="Notched Right Arrow 5"/>
            <p:cNvSpPr/>
            <p:nvPr>
              <p:custDataLst>
                <p:tags r:id="rId2"/>
              </p:custDataLst>
            </p:nvPr>
          </p:nvSpPr>
          <p:spPr>
            <a:xfrm>
              <a:off x="894148" y="624962"/>
              <a:ext cx="10502404" cy="235554"/>
            </a:xfrm>
            <a:prstGeom prst="notchedRightArrow">
              <a:avLst>
                <a:gd name="adj1" fmla="val 50000"/>
                <a:gd name="adj2" fmla="val 85936"/>
              </a:avLst>
            </a:prstGeom>
            <a:solidFill>
              <a:srgbClr val="5B9BD5"/>
            </a:solidFill>
            <a:ln w="9525" cap="flat" cmpd="sng" algn="ctr">
              <a:noFill/>
              <a:prstDash val="solid"/>
            </a:ln>
            <a:effectLst/>
            <a:scene3d>
              <a:camera prst="orthographicFront"/>
              <a:lightRig rig="threePt" dir="t"/>
            </a:scene3d>
            <a:sp3d>
              <a:bevelT w="152400" h="50800" prst="softRound"/>
            </a:sp3d>
          </p:spPr>
          <p:txBody>
            <a:bodyPr rtlCol="0" anchor="ctr"/>
            <a:lstStyle/>
            <a:p>
              <a:pPr marL="0" marR="0" lvl="0" indent="0" algn="ctr" defTabSz="1016264"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7" name="Straight Connector 6"/>
            <p:cNvCxnSpPr/>
            <p:nvPr>
              <p:custDataLst>
                <p:tags r:id="rId3"/>
              </p:custDataLst>
            </p:nvPr>
          </p:nvCxnSpPr>
          <p:spPr>
            <a:xfrm flipH="1">
              <a:off x="2704821" y="943359"/>
              <a:ext cx="36410" cy="3865738"/>
            </a:xfrm>
            <a:prstGeom prst="line">
              <a:avLst/>
            </a:prstGeom>
            <a:noFill/>
            <a:ln w="19050" cap="flat" cmpd="sng" algn="ctr">
              <a:solidFill>
                <a:srgbClr val="5CB56D"/>
              </a:solidFill>
              <a:prstDash val="dashDot"/>
              <a:miter lim="800000"/>
            </a:ln>
            <a:effectLst/>
          </p:spPr>
        </p:cxnSp>
        <p:cxnSp>
          <p:nvCxnSpPr>
            <p:cNvPr id="8" name="Straight Connector 7"/>
            <p:cNvCxnSpPr/>
            <p:nvPr>
              <p:custDataLst>
                <p:tags r:id="rId4"/>
              </p:custDataLst>
            </p:nvPr>
          </p:nvCxnSpPr>
          <p:spPr>
            <a:xfrm flipH="1">
              <a:off x="4994197" y="924589"/>
              <a:ext cx="14164" cy="3845434"/>
            </a:xfrm>
            <a:prstGeom prst="line">
              <a:avLst/>
            </a:prstGeom>
            <a:noFill/>
            <a:ln w="19050" cap="flat" cmpd="sng" algn="ctr">
              <a:solidFill>
                <a:srgbClr val="5EAFA6"/>
              </a:solidFill>
              <a:prstDash val="dashDot"/>
              <a:miter lim="800000"/>
            </a:ln>
            <a:effectLst/>
          </p:spPr>
        </p:cxnSp>
        <p:cxnSp>
          <p:nvCxnSpPr>
            <p:cNvPr id="9" name="Straight Connector 8"/>
            <p:cNvCxnSpPr/>
            <p:nvPr>
              <p:custDataLst>
                <p:tags r:id="rId5"/>
              </p:custDataLst>
            </p:nvPr>
          </p:nvCxnSpPr>
          <p:spPr>
            <a:xfrm>
              <a:off x="6966638" y="1072721"/>
              <a:ext cx="18710" cy="3690244"/>
            </a:xfrm>
            <a:prstGeom prst="line">
              <a:avLst/>
            </a:prstGeom>
            <a:noFill/>
            <a:ln w="19050" cap="flat" cmpd="sng" algn="ctr">
              <a:solidFill>
                <a:srgbClr val="8064A2"/>
              </a:solidFill>
              <a:prstDash val="dashDot"/>
              <a:miter lim="800000"/>
            </a:ln>
            <a:effectLst/>
          </p:spPr>
        </p:cxnSp>
        <p:sp>
          <p:nvSpPr>
            <p:cNvPr id="10" name="TextBox 9"/>
            <p:cNvSpPr txBox="1"/>
            <p:nvPr>
              <p:custDataLst>
                <p:tags r:id="rId6"/>
              </p:custDataLst>
            </p:nvPr>
          </p:nvSpPr>
          <p:spPr>
            <a:xfrm>
              <a:off x="1008875" y="2433674"/>
              <a:ext cx="1744442" cy="2513142"/>
            </a:xfrm>
            <a:prstGeom prst="rect">
              <a:avLst/>
            </a:prstGeom>
            <a:noFill/>
          </p:spPr>
          <p:txBody>
            <a:bodyPr wrap="square" lIns="0" tIns="0" rIns="0" bIns="0" rtlCol="0">
              <a:noAutofit/>
            </a:bodyPr>
            <a:lstStyle/>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Signed-off Transition Governance Model </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Training plan, access/licenses/tools requirements </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Transition plan and schedule</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Test Strategy</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Handover of existing documentation and test plans</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Staffing plan</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1" name="TextBox 10"/>
            <p:cNvSpPr txBox="1"/>
            <p:nvPr>
              <p:custDataLst>
                <p:tags r:id="rId7"/>
              </p:custDataLst>
            </p:nvPr>
          </p:nvSpPr>
          <p:spPr>
            <a:xfrm>
              <a:off x="3085133" y="2463146"/>
              <a:ext cx="1902115" cy="2242283"/>
            </a:xfrm>
            <a:prstGeom prst="rect">
              <a:avLst/>
            </a:prstGeom>
            <a:noFill/>
          </p:spPr>
          <p:txBody>
            <a:bodyPr wrap="square" lIns="0" tIns="0" rIns="0" bIns="0" rtlCol="0">
              <a:noAutofit/>
            </a:bodyPr>
            <a:lstStyle>
              <a:defPPr>
                <a:defRPr lang="en-US"/>
              </a:defPPr>
              <a:lvl1pPr marL="171450" indent="-171450">
                <a:spcBef>
                  <a:spcPts val="100"/>
                </a:spcBef>
                <a:spcAft>
                  <a:spcPts val="100"/>
                </a:spcAft>
                <a:buFont typeface="Arial" panose="020B0604020202020204" pitchFamily="34" charset="0"/>
                <a:buChar char="•"/>
                <a:defRPr sz="900">
                  <a:solidFill>
                    <a:srgbClr val="000000"/>
                  </a:solidFill>
                </a:defRPr>
              </a:lvl1pPr>
            </a:lstStyle>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Establish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offshore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connectivity and validate access</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Study Existing Process, guidelines, standards &amp;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policies and automation framework</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Identify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critical tasks</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Finalize staffing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requirements</a:t>
              </a:r>
            </a:p>
            <a:p>
              <a:pPr marL="190550" marR="40933" indent="-190550" defTabSz="1016264" fontAlgn="auto">
                <a:spcBef>
                  <a:spcPts val="0"/>
                </a:spcBef>
                <a:spcAft>
                  <a:spcPts val="0"/>
                </a:spcAft>
                <a:buFont typeface="Wingdings" panose="05000000000000000000" pitchFamily="2" charset="2"/>
                <a:buChar char="§"/>
                <a:defRPr/>
              </a:pPr>
              <a:r>
                <a:rPr lang="en-US" sz="1200" dirty="0">
                  <a:solidFill>
                    <a:prstClr val="black"/>
                  </a:solidFill>
                  <a:latin typeface="Calibri" panose="020F0502020204030204" pitchFamily="34" charset="0"/>
                </a:rPr>
                <a:t>Ramp-up capacity</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Training plan implementation</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Testing tools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and test </a:t>
              </a:r>
              <a:r>
                <a:rPr kumimoji="0" lang="en-US" sz="1200" b="0" i="0" u="none" strike="noStrike" kern="1200" cap="none" spc="0" normalizeH="0" baseline="0" noProof="0" dirty="0" err="1" smtClean="0">
                  <a:ln>
                    <a:noFill/>
                  </a:ln>
                  <a:solidFill>
                    <a:prstClr val="black"/>
                  </a:solidFill>
                  <a:effectLst/>
                  <a:uLnTx/>
                  <a:uFillTx/>
                  <a:latin typeface="Calibri" panose="020F0502020204030204" pitchFamily="34" charset="0"/>
                  <a:ea typeface="+mn-ea"/>
                  <a:cs typeface="+mn-cs"/>
                </a:rPr>
                <a:t>env</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setup </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2" name="TextBox 11"/>
            <p:cNvSpPr txBox="1"/>
            <p:nvPr>
              <p:custDataLst>
                <p:tags r:id="rId8"/>
              </p:custDataLst>
            </p:nvPr>
          </p:nvSpPr>
          <p:spPr>
            <a:xfrm>
              <a:off x="5246218" y="2305875"/>
              <a:ext cx="1711904" cy="3197458"/>
            </a:xfrm>
            <a:prstGeom prst="rect">
              <a:avLst/>
            </a:prstGeom>
            <a:noFill/>
          </p:spPr>
          <p:txBody>
            <a:bodyPr wrap="square" lIns="0" tIns="0" rIns="0" bIns="0" rtlCol="0">
              <a:noAutofit/>
            </a:bodyPr>
            <a:lstStyle>
              <a:defPPr>
                <a:defRPr lang="en-US"/>
              </a:defPPr>
              <a:lvl1pPr marL="171450" indent="-171450">
                <a:spcBef>
                  <a:spcPts val="100"/>
                </a:spcBef>
                <a:spcAft>
                  <a:spcPts val="100"/>
                </a:spcAft>
                <a:buFont typeface="Arial" panose="020B0604020202020204" pitchFamily="34" charset="0"/>
                <a:buChar char="•"/>
                <a:defRPr sz="900">
                  <a:solidFill>
                    <a:srgbClr val="000000"/>
                  </a:solidFill>
                </a:defRPr>
              </a:lvl1pPr>
            </a:lstStyle>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rPr>
                <a:t>Shadow &amp; Reverse KT</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rPr>
                <a:t>Test Plan detailing</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rPr>
                <a:t>Test data setup </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rPr>
                <a:t>and documentation</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dirty="0" smtClean="0">
                  <a:solidFill>
                    <a:prstClr val="black"/>
                  </a:solidFill>
                  <a:latin typeface="Calibri" panose="020F0502020204030204" pitchFamily="34" charset="0"/>
                </a:rPr>
                <a:t>Baselining the test strategy</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rPr>
                <a:t>Implement Automation and Performance Test suites</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rPr>
                <a:t>Design and implementation of new test cases</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rPr>
                <a:t>Approved </a:t>
              </a:r>
              <a:r>
                <a:rPr kumimoji="0" lang="en-US" sz="1100" b="0" i="0" u="none" strike="noStrike" kern="1200" cap="none" spc="0" normalizeH="0" baseline="0" noProof="0" dirty="0" smtClean="0">
                  <a:ln>
                    <a:noFill/>
                  </a:ln>
                  <a:solidFill>
                    <a:srgbClr val="000000"/>
                  </a:solidFill>
                  <a:effectLst/>
                  <a:uLnTx/>
                  <a:uFillTx/>
                  <a:latin typeface="Calibri" panose="020F0502020204030204" pitchFamily="34" charset="0"/>
                </a:rPr>
                <a:t>OLA/SLA</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noProof="0" dirty="0" smtClean="0">
                  <a:latin typeface="Calibri" panose="020F0502020204030204" pitchFamily="34" charset="0"/>
                </a:rPr>
                <a:t>Process and Traceability Set up</a:t>
              </a:r>
              <a:endParaRPr kumimoji="0" lang="en-US" sz="1100" b="0" i="0" u="none" strike="noStrike" kern="1200" cap="none" spc="0" normalizeH="0" baseline="0" noProof="0" dirty="0" smtClean="0">
                <a:ln>
                  <a:noFill/>
                </a:ln>
                <a:solidFill>
                  <a:srgbClr val="000000"/>
                </a:solidFill>
                <a:effectLst/>
                <a:uLnTx/>
                <a:uFillTx/>
                <a:latin typeface="Calibri" panose="020F0502020204030204" pitchFamily="34" charset="0"/>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dirty="0" smtClean="0">
                  <a:latin typeface="Calibri" panose="020F0502020204030204" pitchFamily="34" charset="0"/>
                </a:rPr>
                <a:t>Data analysis</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ndParaRPr>
            </a:p>
            <a:p>
              <a:pPr marL="190550" marR="0" lvl="0" indent="-190550" algn="l" defTabSz="1016264" rtl="0" eaLnBrk="1" fontAlgn="auto" latinLnBrk="0" hangingPunct="1">
                <a:lnSpc>
                  <a:spcPct val="100000"/>
                </a:lnSpc>
                <a:spcBef>
                  <a:spcPts val="111"/>
                </a:spcBef>
                <a:spcAft>
                  <a:spcPts val="111"/>
                </a:spcAft>
                <a:buClrTx/>
                <a:buSzTx/>
                <a:buFont typeface="Wingdings" panose="05000000000000000000" pitchFamily="2" charset="2"/>
                <a:buChar char="§"/>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ndParaRPr>
            </a:p>
          </p:txBody>
        </p:sp>
        <p:sp>
          <p:nvSpPr>
            <p:cNvPr id="13" name="TextBox 12"/>
            <p:cNvSpPr txBox="1"/>
            <p:nvPr>
              <p:custDataLst>
                <p:tags r:id="rId9"/>
              </p:custDataLst>
            </p:nvPr>
          </p:nvSpPr>
          <p:spPr>
            <a:xfrm>
              <a:off x="7376160" y="2353254"/>
              <a:ext cx="2035037" cy="3043608"/>
            </a:xfrm>
            <a:prstGeom prst="rect">
              <a:avLst/>
            </a:prstGeom>
            <a:noFill/>
          </p:spPr>
          <p:txBody>
            <a:bodyPr wrap="square" lIns="0" tIns="0" rIns="0" bIns="0" rtlCol="0">
              <a:noAutofit/>
            </a:bodyPr>
            <a:lstStyle>
              <a:defPPr>
                <a:defRPr lang="en-US"/>
              </a:defPPr>
              <a:lvl1pPr marL="171450" indent="-171450">
                <a:spcBef>
                  <a:spcPts val="100"/>
                </a:spcBef>
                <a:spcAft>
                  <a:spcPts val="100"/>
                </a:spcAft>
                <a:buFont typeface="Arial" panose="020B0604020202020204" pitchFamily="34" charset="0"/>
                <a:buChar char="•"/>
                <a:defRPr sz="900">
                  <a:solidFill>
                    <a:srgbClr val="000000"/>
                  </a:solidFill>
                </a:defRPr>
              </a:lvl1pPr>
            </a:lstStyle>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a:t>
              </a: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igned-off Engagement Model</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Hybrid model</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Independent </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Handling </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Crowdsourcing framework in place</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Piloting SLA </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Monitoring</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Validating Test Cases and Test Results</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4" name="Oval 13"/>
            <p:cNvSpPr/>
            <p:nvPr>
              <p:custDataLst>
                <p:tags r:id="rId10"/>
              </p:custDataLst>
            </p:nvPr>
          </p:nvSpPr>
          <p:spPr>
            <a:xfrm>
              <a:off x="1148555" y="1004073"/>
              <a:ext cx="711383" cy="711383"/>
            </a:xfrm>
            <a:prstGeom prst="ellipse">
              <a:avLst/>
            </a:prstGeom>
            <a:solidFill>
              <a:srgbClr val="9BBB59"/>
            </a:solidFill>
            <a:ln w="9525" cap="flat" cmpd="sng" algn="ctr">
              <a:noFill/>
              <a:prstDash val="solid"/>
            </a:ln>
            <a:effectLst/>
          </p:spPr>
          <p:txBody>
            <a:bodyPr rtlCol="0" anchor="ctr"/>
            <a:lstStyle/>
            <a:p>
              <a:pPr marL="0" marR="0" lvl="0" indent="0" algn="ctr" defTabSz="1016264"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5" name="Oval 14"/>
            <p:cNvSpPr/>
            <p:nvPr>
              <p:custDataLst>
                <p:tags r:id="rId11"/>
              </p:custDataLst>
            </p:nvPr>
          </p:nvSpPr>
          <p:spPr>
            <a:xfrm>
              <a:off x="3519173" y="1042975"/>
              <a:ext cx="711383" cy="711383"/>
            </a:xfrm>
            <a:prstGeom prst="ellipse">
              <a:avLst/>
            </a:prstGeom>
            <a:solidFill>
              <a:srgbClr val="5CB3AB"/>
            </a:solidFill>
            <a:ln w="9525" cap="flat" cmpd="sng" algn="ctr">
              <a:noFill/>
              <a:prstDash val="solid"/>
            </a:ln>
            <a:effectLst/>
          </p:spPr>
          <p:txBody>
            <a:bodyPr rtlCol="0" anchor="ctr"/>
            <a:lstStyle/>
            <a:p>
              <a:pPr marL="0" marR="0" lvl="0" indent="0" algn="ctr" defTabSz="1016264"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6" name="Oval 15"/>
            <p:cNvSpPr/>
            <p:nvPr>
              <p:custDataLst>
                <p:tags r:id="rId12"/>
              </p:custDataLst>
            </p:nvPr>
          </p:nvSpPr>
          <p:spPr>
            <a:xfrm>
              <a:off x="5589280" y="984036"/>
              <a:ext cx="711383" cy="711383"/>
            </a:xfrm>
            <a:prstGeom prst="ellipse">
              <a:avLst/>
            </a:prstGeom>
            <a:solidFill>
              <a:srgbClr val="608CAB"/>
            </a:solidFill>
            <a:ln w="9525" cap="flat" cmpd="sng" algn="ctr">
              <a:solidFill>
                <a:srgbClr val="608CAB"/>
              </a:solidFill>
              <a:prstDash val="solid"/>
            </a:ln>
            <a:effectLst/>
          </p:spPr>
          <p:txBody>
            <a:bodyPr rtlCol="0" anchor="ctr"/>
            <a:lstStyle/>
            <a:p>
              <a:pPr marL="0" marR="0" lvl="0" indent="0" algn="ctr" defTabSz="1016264"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7" name="Oval 16"/>
            <p:cNvSpPr/>
            <p:nvPr>
              <p:custDataLst>
                <p:tags r:id="rId13"/>
              </p:custDataLst>
            </p:nvPr>
          </p:nvSpPr>
          <p:spPr>
            <a:xfrm>
              <a:off x="7692136" y="1016117"/>
              <a:ext cx="711383" cy="711383"/>
            </a:xfrm>
            <a:prstGeom prst="ellipse">
              <a:avLst/>
            </a:prstGeom>
            <a:solidFill>
              <a:srgbClr val="7864A2"/>
            </a:solidFill>
            <a:ln w="9525" cap="flat" cmpd="sng" algn="ctr">
              <a:solidFill>
                <a:srgbClr val="7864A2"/>
              </a:solidFill>
              <a:prstDash val="solid"/>
            </a:ln>
            <a:effectLst/>
          </p:spPr>
          <p:txBody>
            <a:bodyPr rtlCol="0" anchor="ctr"/>
            <a:lstStyle/>
            <a:p>
              <a:pPr marL="0" marR="0" lvl="0" indent="0" algn="ctr" defTabSz="1016264"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8" name="TextBox 17"/>
            <p:cNvSpPr txBox="1"/>
            <p:nvPr>
              <p:custDataLst>
                <p:tags r:id="rId14"/>
              </p:custDataLst>
            </p:nvPr>
          </p:nvSpPr>
          <p:spPr>
            <a:xfrm>
              <a:off x="1191770" y="1066326"/>
              <a:ext cx="593668" cy="566669"/>
            </a:xfrm>
            <a:prstGeom prst="rect">
              <a:avLst/>
            </a:prstGeom>
            <a:blipFill dpi="0" rotWithShape="1">
              <a:blip r:embed="rId28" cstate="print">
                <a:extLst>
                  <a:ext uri="{28A0092B-C50C-407E-A947-70E740481C1C}">
                    <a14:useLocalDpi xmlns:a14="http://schemas.microsoft.com/office/drawing/2010/main" val="0"/>
                  </a:ext>
                </a:extLst>
              </a:blip>
              <a:srcRect/>
              <a:stretch>
                <a:fillRect/>
              </a:stretch>
            </a:blipFill>
          </p:spPr>
          <p:txBody>
            <a:bodyPr wrap="square" lIns="0" tIns="0" rIns="0" bIns="0" rtlCol="0">
              <a:noAutofit/>
            </a:bodyPr>
            <a:lstStyle/>
            <a:p>
              <a:pPr marL="0" marR="0" lvl="0" indent="0" algn="l" defTabSz="1016264" rtl="0" eaLnBrk="1" fontAlgn="auto" latinLnBrk="0" hangingPunct="1">
                <a:lnSpc>
                  <a:spcPts val="2556"/>
                </a:lnSpc>
                <a:spcBef>
                  <a:spcPts val="556"/>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pitchFamily="2" charset="0"/>
                <a:ea typeface="+mn-ea"/>
                <a:cs typeface="+mn-cs"/>
              </a:endParaRPr>
            </a:p>
          </p:txBody>
        </p:sp>
        <p:sp>
          <p:nvSpPr>
            <p:cNvPr id="19" name="TextBox 18"/>
            <p:cNvSpPr txBox="1"/>
            <p:nvPr>
              <p:custDataLst>
                <p:tags r:id="rId15"/>
              </p:custDataLst>
            </p:nvPr>
          </p:nvSpPr>
          <p:spPr>
            <a:xfrm>
              <a:off x="3615649" y="1142897"/>
              <a:ext cx="518431" cy="506022"/>
            </a:xfrm>
            <a:prstGeom prst="rect">
              <a:avLst/>
            </a:prstGeom>
            <a:blipFill dpi="0" rotWithShape="1">
              <a:blip r:embed="rId29" cstate="print">
                <a:extLst>
                  <a:ext uri="{28A0092B-C50C-407E-A947-70E740481C1C}">
                    <a14:useLocalDpi xmlns:a14="http://schemas.microsoft.com/office/drawing/2010/main" val="0"/>
                  </a:ext>
                </a:extLst>
              </a:blip>
              <a:srcRect/>
              <a:stretch>
                <a:fillRect/>
              </a:stretch>
            </a:blipFill>
          </p:spPr>
          <p:txBody>
            <a:bodyPr wrap="square" lIns="0" tIns="0" rIns="0" bIns="0" rtlCol="0">
              <a:noAutofit/>
            </a:bodyPr>
            <a:lstStyle/>
            <a:p>
              <a:pPr marL="0" marR="0" lvl="0" indent="0" algn="l" defTabSz="1016264" rtl="0" eaLnBrk="1" fontAlgn="auto" latinLnBrk="0" hangingPunct="1">
                <a:lnSpc>
                  <a:spcPts val="2556"/>
                </a:lnSpc>
                <a:spcBef>
                  <a:spcPts val="556"/>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pitchFamily="2" charset="0"/>
                <a:ea typeface="+mn-ea"/>
                <a:cs typeface="+mn-cs"/>
              </a:endParaRPr>
            </a:p>
          </p:txBody>
        </p:sp>
        <p:sp>
          <p:nvSpPr>
            <p:cNvPr id="20" name="TextBox 19"/>
            <p:cNvSpPr txBox="1"/>
            <p:nvPr>
              <p:custDataLst>
                <p:tags r:id="rId16"/>
              </p:custDataLst>
            </p:nvPr>
          </p:nvSpPr>
          <p:spPr>
            <a:xfrm>
              <a:off x="7708343" y="1068428"/>
              <a:ext cx="711383" cy="660477"/>
            </a:xfrm>
            <a:prstGeom prst="rect">
              <a:avLst/>
            </a:prstGeom>
            <a:blipFill dpi="0" rotWithShape="1">
              <a:blip r:embed="rId30" cstate="print">
                <a:extLst>
                  <a:ext uri="{28A0092B-C50C-407E-A947-70E740481C1C}">
                    <a14:useLocalDpi xmlns:a14="http://schemas.microsoft.com/office/drawing/2010/main" val="0"/>
                  </a:ext>
                </a:extLst>
              </a:blip>
              <a:srcRect/>
              <a:stretch>
                <a:fillRect/>
              </a:stretch>
            </a:blipFill>
          </p:spPr>
          <p:txBody>
            <a:bodyPr wrap="square" lIns="0" tIns="0" rIns="0" bIns="0" rtlCol="0">
              <a:noAutofit/>
            </a:bodyPr>
            <a:lstStyle/>
            <a:p>
              <a:pPr marL="0" marR="0" lvl="0" indent="0" algn="l" defTabSz="1016264" rtl="0" eaLnBrk="1" fontAlgn="auto" latinLnBrk="0" hangingPunct="1">
                <a:lnSpc>
                  <a:spcPts val="2556"/>
                </a:lnSpc>
                <a:spcBef>
                  <a:spcPts val="556"/>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pitchFamily="2" charset="0"/>
                <a:ea typeface="+mn-ea"/>
                <a:cs typeface="+mn-cs"/>
              </a:endParaRPr>
            </a:p>
          </p:txBody>
        </p:sp>
        <p:sp>
          <p:nvSpPr>
            <p:cNvPr id="21" name="TextBox 20"/>
            <p:cNvSpPr txBox="1"/>
            <p:nvPr>
              <p:custDataLst>
                <p:tags r:id="rId17"/>
              </p:custDataLst>
            </p:nvPr>
          </p:nvSpPr>
          <p:spPr>
            <a:xfrm>
              <a:off x="5643819" y="1052075"/>
              <a:ext cx="613578" cy="587960"/>
            </a:xfrm>
            <a:prstGeom prst="rect">
              <a:avLst/>
            </a:prstGeom>
            <a:blipFill dpi="0" rotWithShape="1">
              <a:blip r:embed="rId31" cstate="print">
                <a:extLst>
                  <a:ext uri="{28A0092B-C50C-407E-A947-70E740481C1C}">
                    <a14:useLocalDpi xmlns:a14="http://schemas.microsoft.com/office/drawing/2010/main" val="0"/>
                  </a:ext>
                </a:extLst>
              </a:blip>
              <a:srcRect/>
              <a:stretch>
                <a:fillRect/>
              </a:stretch>
            </a:blipFill>
          </p:spPr>
          <p:txBody>
            <a:bodyPr wrap="square" lIns="0" tIns="0" rIns="0" bIns="0" rtlCol="0">
              <a:noAutofit/>
            </a:bodyPr>
            <a:lstStyle/>
            <a:p>
              <a:pPr marL="0" marR="0" lvl="0" indent="0" algn="l" defTabSz="1016264" rtl="0" eaLnBrk="1" fontAlgn="auto" latinLnBrk="0" hangingPunct="1">
                <a:lnSpc>
                  <a:spcPts val="2556"/>
                </a:lnSpc>
                <a:spcBef>
                  <a:spcPts val="556"/>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pitchFamily="2" charset="0"/>
                <a:ea typeface="+mn-ea"/>
                <a:cs typeface="+mn-cs"/>
              </a:endParaRPr>
            </a:p>
          </p:txBody>
        </p:sp>
        <p:sp>
          <p:nvSpPr>
            <p:cNvPr id="22" name="TextBox 21"/>
            <p:cNvSpPr txBox="1"/>
            <p:nvPr>
              <p:custDataLst>
                <p:tags r:id="rId18"/>
              </p:custDataLst>
            </p:nvPr>
          </p:nvSpPr>
          <p:spPr>
            <a:xfrm>
              <a:off x="9827894" y="2356432"/>
              <a:ext cx="2018719" cy="3043608"/>
            </a:xfrm>
            <a:prstGeom prst="rect">
              <a:avLst/>
            </a:prstGeom>
            <a:noFill/>
          </p:spPr>
          <p:txBody>
            <a:bodyPr wrap="square" lIns="0" tIns="0" rIns="0" bIns="0" rtlCol="0">
              <a:noAutofit/>
            </a:bodyPr>
            <a:lstStyle>
              <a:defPPr>
                <a:defRPr lang="en-US"/>
              </a:defPPr>
              <a:lvl1pPr marL="171450" indent="-171450">
                <a:spcBef>
                  <a:spcPts val="100"/>
                </a:spcBef>
                <a:spcAft>
                  <a:spcPts val="100"/>
                </a:spcAft>
                <a:buFont typeface="Arial" panose="020B0604020202020204" pitchFamily="34" charset="0"/>
                <a:buChar char="•"/>
                <a:defRPr sz="900">
                  <a:solidFill>
                    <a:srgbClr val="000000"/>
                  </a:solidFill>
                </a:defRPr>
              </a:lvl1pPr>
            </a:lstStyle>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SLA/KPI Tracking,</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Implementation of governance and communication models</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Monthly dashboard - Availability, SLA/ KPI, </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Signed off test plan</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Execution of test cases as per agreed timelines</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Trebuchet MS" panose="020B0603020202020204" pitchFamily="34" charset="0"/>
                <a:cs typeface="Trebuchet MS" panose="020B0603020202020204" pitchFamily="34" charset="0"/>
              </a:endParaRPr>
            </a:p>
          </p:txBody>
        </p:sp>
        <p:cxnSp>
          <p:nvCxnSpPr>
            <p:cNvPr id="23" name="Straight Connector 22"/>
            <p:cNvCxnSpPr/>
            <p:nvPr>
              <p:custDataLst>
                <p:tags r:id="rId19"/>
              </p:custDataLst>
            </p:nvPr>
          </p:nvCxnSpPr>
          <p:spPr>
            <a:xfrm>
              <a:off x="9311981" y="925099"/>
              <a:ext cx="2756" cy="3814439"/>
            </a:xfrm>
            <a:prstGeom prst="line">
              <a:avLst/>
            </a:prstGeom>
            <a:noFill/>
            <a:ln w="19050" cap="flat" cmpd="sng" algn="ctr">
              <a:solidFill>
                <a:srgbClr val="8064A2"/>
              </a:solidFill>
              <a:prstDash val="dashDot"/>
              <a:miter lim="800000"/>
            </a:ln>
            <a:effectLst/>
          </p:spPr>
        </p:cxnSp>
        <p:sp>
          <p:nvSpPr>
            <p:cNvPr id="24" name="Oval 23"/>
            <p:cNvSpPr/>
            <p:nvPr>
              <p:custDataLst>
                <p:tags r:id="rId20"/>
              </p:custDataLst>
            </p:nvPr>
          </p:nvSpPr>
          <p:spPr>
            <a:xfrm>
              <a:off x="10372032" y="933581"/>
              <a:ext cx="741093" cy="752185"/>
            </a:xfrm>
            <a:prstGeom prst="ellipse">
              <a:avLst/>
            </a:prstGeom>
            <a:solidFill>
              <a:srgbClr val="FFC000">
                <a:lumMod val="60000"/>
                <a:lumOff val="4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 name="TextBox 24"/>
            <p:cNvSpPr txBox="1"/>
            <p:nvPr>
              <p:custDataLst>
                <p:tags r:id="rId21"/>
              </p:custDataLst>
            </p:nvPr>
          </p:nvSpPr>
          <p:spPr>
            <a:xfrm>
              <a:off x="10484532" y="1050519"/>
              <a:ext cx="466727" cy="374811"/>
            </a:xfrm>
            <a:prstGeom prst="rect">
              <a:avLst/>
            </a:prstGeom>
            <a:blipFill dpi="0" rotWithShape="1">
              <a:blip r:embed="rId32" cstate="print">
                <a:extLst>
                  <a:ext uri="{28A0092B-C50C-407E-A947-70E740481C1C}">
                    <a14:useLocalDpi xmlns:a14="http://schemas.microsoft.com/office/drawing/2010/main" val="0"/>
                  </a:ext>
                </a:extLst>
              </a:blip>
              <a:srcRect/>
              <a:stretch>
                <a:fillRect/>
              </a:stretch>
            </a:blip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533442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21914" t="10411" r="23611" b="10137"/>
          <a:stretch>
            <a:fillRect/>
          </a:stretch>
        </p:blipFill>
        <p:spPr bwMode="auto">
          <a:xfrm>
            <a:off x="2416273" y="238990"/>
            <a:ext cx="5593715" cy="286956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stretch>
            <a:fillRect/>
          </a:stretch>
        </p:blipFill>
        <p:spPr>
          <a:xfrm>
            <a:off x="5213130" y="3752521"/>
            <a:ext cx="5308162" cy="271134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436470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394" y="141891"/>
            <a:ext cx="10018713" cy="617483"/>
          </a:xfrm>
        </p:spPr>
        <p:txBody>
          <a:bodyPr>
            <a:normAutofit fontScale="90000"/>
          </a:bodyPr>
          <a:lstStyle/>
          <a:p>
            <a:r>
              <a:rPr lang="en-GB" b="1" dirty="0" smtClean="0">
                <a:latin typeface="Arial" panose="020B0604020202020204" pitchFamily="34" charset="0"/>
                <a:cs typeface="Arial" panose="020B0604020202020204" pitchFamily="34" charset="0"/>
              </a:rPr>
              <a:t>Key Go-Live Considerations</a:t>
            </a:r>
            <a:endParaRPr lang="en-GB"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340034" y="141891"/>
            <a:ext cx="6770918" cy="2050752"/>
          </a:xfrm>
          <a:prstGeom prst="rect">
            <a:avLst/>
          </a:prstGeom>
        </p:spPr>
      </p:pic>
      <p:sp>
        <p:nvSpPr>
          <p:cNvPr id="6" name="Rounded Rectangle 5"/>
          <p:cNvSpPr/>
          <p:nvPr/>
        </p:nvSpPr>
        <p:spPr>
          <a:xfrm>
            <a:off x="5444359" y="759374"/>
            <a:ext cx="3920358" cy="12481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1227195" y="2007476"/>
            <a:ext cx="2408183" cy="208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endParaRPr lang="en-GB" sz="1600" dirty="0" smtClean="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Is the System ready?</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Health of project</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Entry Exit criteria’s met</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Test &amp; Defect Reports</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Sign off parameters</a:t>
            </a:r>
          </a:p>
          <a:p>
            <a:pPr marL="285750" indent="-285750">
              <a:buFontTx/>
              <a:buChar char="-"/>
            </a:pPr>
            <a:endParaRPr lang="en-GB" dirty="0" smtClean="0"/>
          </a:p>
          <a:p>
            <a:pPr marL="285750" indent="-285750">
              <a:buFontTx/>
              <a:buChar char="-"/>
            </a:pPr>
            <a:endParaRPr lang="en-GB" dirty="0"/>
          </a:p>
        </p:txBody>
      </p:sp>
      <p:sp>
        <p:nvSpPr>
          <p:cNvPr id="8" name="Rounded Rectangle 7"/>
          <p:cNvSpPr/>
          <p:nvPr/>
        </p:nvSpPr>
        <p:spPr>
          <a:xfrm>
            <a:off x="2272729" y="4403346"/>
            <a:ext cx="2408183" cy="208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Is the infrastructure  ready?</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Acquirer’s network, processing speed and storage capacity to connect to </a:t>
            </a:r>
            <a:r>
              <a:rPr lang="en-GB" sz="1600" dirty="0" err="1" smtClean="0">
                <a:solidFill>
                  <a:schemeClr val="tx1"/>
                </a:solidFill>
                <a:latin typeface="Arial" panose="020B0604020202020204" pitchFamily="34" charset="0"/>
                <a:cs typeface="Arial" panose="020B0604020202020204" pitchFamily="34" charset="0"/>
              </a:rPr>
              <a:t>Cybersource</a:t>
            </a:r>
            <a:r>
              <a:rPr lang="en-GB" sz="1600" dirty="0" smtClean="0">
                <a:solidFill>
                  <a:schemeClr val="tx1"/>
                </a:solidFill>
                <a:latin typeface="Arial" panose="020B0604020202020204" pitchFamily="34" charset="0"/>
                <a:cs typeface="Arial" panose="020B0604020202020204" pitchFamily="34" charset="0"/>
              </a:rPr>
              <a:t> </a:t>
            </a:r>
          </a:p>
          <a:p>
            <a:pPr marL="285750" indent="-285750">
              <a:buFontTx/>
              <a:buChar char="-"/>
            </a:pPr>
            <a:endParaRPr lang="en-GB" sz="1600" dirty="0">
              <a:solidFill>
                <a:schemeClr val="tx1"/>
              </a:solidFill>
              <a:latin typeface="Arial" panose="020B0604020202020204" pitchFamily="34" charset="0"/>
              <a:cs typeface="Arial" panose="020B0604020202020204" pitchFamily="34" charset="0"/>
            </a:endParaRPr>
          </a:p>
        </p:txBody>
      </p:sp>
      <p:sp>
        <p:nvSpPr>
          <p:cNvPr id="9" name="Rounded Rectangle 8"/>
          <p:cNvSpPr/>
          <p:nvPr/>
        </p:nvSpPr>
        <p:spPr>
          <a:xfrm>
            <a:off x="4202926" y="2007476"/>
            <a:ext cx="2408183" cy="208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endParaRPr lang="en-GB" sz="1600" dirty="0" smtClean="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Are the users ready?</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Changes analysed &amp; Communicated.</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Sufficiently trained on new system</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User knows how to deal with unforeseen issues,</a:t>
            </a:r>
          </a:p>
          <a:p>
            <a:pPr marL="285750" indent="-285750">
              <a:buFontTx/>
              <a:buChar char="-"/>
            </a:pPr>
            <a:endParaRPr lang="en-GB" dirty="0" smtClean="0"/>
          </a:p>
          <a:p>
            <a:pPr marL="285750" indent="-285750">
              <a:buFontTx/>
              <a:buChar char="-"/>
            </a:pPr>
            <a:endParaRPr lang="en-GB" dirty="0"/>
          </a:p>
        </p:txBody>
      </p:sp>
      <p:sp>
        <p:nvSpPr>
          <p:cNvPr id="10" name="Rounded Rectangle 9"/>
          <p:cNvSpPr/>
          <p:nvPr/>
        </p:nvSpPr>
        <p:spPr>
          <a:xfrm>
            <a:off x="5818508" y="4562481"/>
            <a:ext cx="2566338" cy="208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Interfaces (digital wallets) ready?</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Are the timings for cutover schedule reasonable.</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Do they need dry runs.</a:t>
            </a:r>
            <a:endParaRPr lang="en-GB" dirty="0" smtClean="0"/>
          </a:p>
          <a:p>
            <a:pPr marL="285750" indent="-285750">
              <a:buFontTx/>
              <a:buChar char="-"/>
            </a:pPr>
            <a:endParaRPr lang="en-GB" dirty="0"/>
          </a:p>
        </p:txBody>
      </p:sp>
      <p:sp>
        <p:nvSpPr>
          <p:cNvPr id="11" name="Rounded Rectangle 10"/>
          <p:cNvSpPr/>
          <p:nvPr/>
        </p:nvSpPr>
        <p:spPr>
          <a:xfrm>
            <a:off x="7404538" y="2064876"/>
            <a:ext cx="2566338" cy="19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Is the plan to handle early warnings ready?</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Continuous monitoring</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Mitigation &amp; Contingency Plans</a:t>
            </a:r>
          </a:p>
          <a:p>
            <a:pPr marL="285750" indent="-285750">
              <a:buFontTx/>
              <a:buChar char="-"/>
            </a:pPr>
            <a:endParaRPr lang="en-GB" dirty="0" smtClean="0"/>
          </a:p>
          <a:p>
            <a:pPr marL="285750" indent="-285750">
              <a:buFontTx/>
              <a:buChar char="-"/>
            </a:pPr>
            <a:endParaRPr lang="en-GB" dirty="0"/>
          </a:p>
        </p:txBody>
      </p:sp>
      <p:sp>
        <p:nvSpPr>
          <p:cNvPr id="12" name="Rounded Rectangle 11"/>
          <p:cNvSpPr/>
          <p:nvPr/>
        </p:nvSpPr>
        <p:spPr>
          <a:xfrm>
            <a:off x="9364717" y="4306187"/>
            <a:ext cx="2724064" cy="2286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Is there fall back plan?</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Workaround processes.</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Cutover abortion plan (exceptional case)</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Cutover extension plan</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Fall back plan tested.</a:t>
            </a:r>
            <a:endParaRPr lang="en-GB" dirty="0" smtClean="0"/>
          </a:p>
          <a:p>
            <a:pPr marL="285750" indent="-285750">
              <a:buFontTx/>
              <a:buChar char="-"/>
            </a:pPr>
            <a:endParaRPr lang="en-GB" dirty="0"/>
          </a:p>
        </p:txBody>
      </p:sp>
      <p:sp>
        <p:nvSpPr>
          <p:cNvPr id="13" name="Rounded Rectangle 12"/>
          <p:cNvSpPr/>
          <p:nvPr/>
        </p:nvSpPr>
        <p:spPr>
          <a:xfrm>
            <a:off x="10204586" y="2007476"/>
            <a:ext cx="2713971" cy="19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Are the Stakeholders ready?</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Regular Reporting on SLAs &amp; Risks</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Communication Plan implemented.</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Change Management employed.</a:t>
            </a:r>
          </a:p>
          <a:p>
            <a:pPr marL="285750" indent="-285750">
              <a:buFontTx/>
              <a:buChar char="-"/>
            </a:pPr>
            <a:endParaRPr lang="en-GB" dirty="0" smtClean="0"/>
          </a:p>
          <a:p>
            <a:pPr marL="285750" indent="-285750">
              <a:buFontTx/>
              <a:buChar char="-"/>
            </a:pPr>
            <a:endParaRPr lang="en-GB" dirty="0"/>
          </a:p>
        </p:txBody>
      </p:sp>
    </p:spTree>
    <p:extLst>
      <p:ext uri="{BB962C8B-B14F-4D97-AF65-F5344CB8AC3E}">
        <p14:creationId xmlns:p14="http://schemas.microsoft.com/office/powerpoint/2010/main" val="5650124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p:nvPr/>
        </p:nvCxnSpPr>
        <p:spPr>
          <a:xfrm flipV="1">
            <a:off x="6956839" y="1207480"/>
            <a:ext cx="0" cy="30260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475036" y="1027576"/>
            <a:ext cx="10689939" cy="5393381"/>
            <a:chOff x="773054" y="785607"/>
            <a:chExt cx="10502404" cy="5156089"/>
          </a:xfrm>
        </p:grpSpPr>
        <p:sp>
          <p:nvSpPr>
            <p:cNvPr id="12" name="Notched Right Arrow 11"/>
            <p:cNvSpPr/>
            <p:nvPr>
              <p:custDataLst>
                <p:tags r:id="rId8"/>
              </p:custDataLst>
            </p:nvPr>
          </p:nvSpPr>
          <p:spPr>
            <a:xfrm>
              <a:off x="773054" y="785607"/>
              <a:ext cx="10502404" cy="235554"/>
            </a:xfrm>
            <a:prstGeom prst="notchedRightArrow">
              <a:avLst>
                <a:gd name="adj1" fmla="val 50000"/>
                <a:gd name="adj2" fmla="val 85936"/>
              </a:avLst>
            </a:prstGeom>
            <a:solidFill>
              <a:srgbClr val="5B9BD5"/>
            </a:solidFill>
            <a:ln w="9525" cap="flat" cmpd="sng" algn="ctr">
              <a:noFill/>
              <a:prstDash val="solid"/>
            </a:ln>
            <a:effectLst/>
            <a:scene3d>
              <a:camera prst="orthographicFront"/>
              <a:lightRig rig="threePt" dir="t"/>
            </a:scene3d>
            <a:sp3d>
              <a:bevelT w="152400" h="50800" prst="softRound"/>
            </a:sp3d>
          </p:spPr>
          <p:txBody>
            <a:bodyPr rtlCol="0" anchor="ctr"/>
            <a:lstStyle/>
            <a:p>
              <a:pPr algn="ctr" defTabSz="1129476">
                <a:defRPr/>
              </a:pPr>
              <a:endParaRPr lang="en-US" sz="2223" kern="0" dirty="0">
                <a:solidFill>
                  <a:srgbClr val="000000"/>
                </a:solidFill>
                <a:latin typeface="Bosch Office Sans"/>
              </a:endParaRPr>
            </a:p>
          </p:txBody>
        </p:sp>
        <p:cxnSp>
          <p:nvCxnSpPr>
            <p:cNvPr id="14" name="Straight Connector 13"/>
            <p:cNvCxnSpPr/>
            <p:nvPr>
              <p:custDataLst>
                <p:tags r:id="rId9"/>
              </p:custDataLst>
            </p:nvPr>
          </p:nvCxnSpPr>
          <p:spPr>
            <a:xfrm flipH="1">
              <a:off x="3925445" y="935718"/>
              <a:ext cx="1757" cy="5005978"/>
            </a:xfrm>
            <a:prstGeom prst="line">
              <a:avLst/>
            </a:prstGeom>
            <a:noFill/>
            <a:ln w="19050" cap="flat" cmpd="sng" algn="ctr">
              <a:solidFill>
                <a:srgbClr val="5CB56D"/>
              </a:solidFill>
              <a:prstDash val="dashDot"/>
              <a:miter lim="800000"/>
            </a:ln>
            <a:effectLst/>
          </p:spPr>
        </p:cxnSp>
        <p:cxnSp>
          <p:nvCxnSpPr>
            <p:cNvPr id="31" name="Straight Connector 30"/>
            <p:cNvCxnSpPr/>
            <p:nvPr>
              <p:custDataLst>
                <p:tags r:id="rId10"/>
              </p:custDataLst>
            </p:nvPr>
          </p:nvCxnSpPr>
          <p:spPr>
            <a:xfrm>
              <a:off x="8406639" y="953490"/>
              <a:ext cx="2756" cy="3814439"/>
            </a:xfrm>
            <a:prstGeom prst="line">
              <a:avLst/>
            </a:prstGeom>
            <a:noFill/>
            <a:ln w="19050" cap="flat" cmpd="sng" algn="ctr">
              <a:solidFill>
                <a:srgbClr val="8064A2"/>
              </a:solidFill>
              <a:prstDash val="dashDot"/>
              <a:miter lim="800000"/>
            </a:ln>
            <a:effectLst/>
          </p:spPr>
        </p:cxnSp>
      </p:grpSp>
      <p:pic>
        <p:nvPicPr>
          <p:cNvPr id="7" name="Picture 6"/>
          <p:cNvPicPr>
            <a:picLocks/>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Rectangle 2" hidden="1"/>
          <p:cNvSpPr>
            <a:spLocks/>
          </p:cNvSpPr>
          <p:nvPr>
            <p:custDataLst>
              <p:tags r:id="rId3"/>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2" name="TextBox 1"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err="1">
              <a:solidFill>
                <a:prstClr val="black"/>
              </a:solidFill>
              <a:latin typeface="Bosch Office Sans" pitchFamily="2" charset="0"/>
            </a:endParaRPr>
          </a:p>
        </p:txBody>
      </p:sp>
      <p:sp>
        <p:nvSpPr>
          <p:cNvPr id="10" name="Rectangle 9"/>
          <p:cNvSpPr/>
          <p:nvPr>
            <p:custDataLst>
              <p:tags r:id="rId5"/>
            </p:custDataLst>
          </p:nvPr>
        </p:nvSpPr>
        <p:spPr>
          <a:xfrm>
            <a:off x="1535612" y="60529"/>
            <a:ext cx="4747453" cy="566117"/>
          </a:xfrm>
          <a:prstGeom prst="rect">
            <a:avLst/>
          </a:prstGeom>
        </p:spPr>
        <p:txBody>
          <a:bodyPr wrap="none">
            <a:spAutoFit/>
          </a:bodyPr>
          <a:lstStyle/>
          <a:p>
            <a:pPr defTabSz="1129476">
              <a:lnSpc>
                <a:spcPct val="89000"/>
              </a:lnSpc>
              <a:defRPr/>
            </a:pPr>
            <a:r>
              <a:rPr lang="en-US" sz="3112" kern="0" dirty="0" smtClean="0">
                <a:solidFill>
                  <a:srgbClr val="000000"/>
                </a:solidFill>
                <a:latin typeface="Bosch Office Sans" pitchFamily="2" charset="0"/>
              </a:rPr>
              <a:t>Iterative Migration </a:t>
            </a:r>
            <a:r>
              <a:rPr lang="en-US" sz="3112" kern="0" dirty="0">
                <a:solidFill>
                  <a:srgbClr val="000000"/>
                </a:solidFill>
                <a:latin typeface="Bosch Office Sans" pitchFamily="2" charset="0"/>
              </a:rPr>
              <a:t>Plan </a:t>
            </a:r>
            <a:r>
              <a:rPr lang="en-US" sz="3459" b="1" dirty="0">
                <a:solidFill>
                  <a:prstClr val="black"/>
                </a:solidFill>
                <a:latin typeface="Calibri" panose="020F0502020204030204" pitchFamily="34" charset="0"/>
              </a:rPr>
              <a:t>	</a:t>
            </a:r>
          </a:p>
        </p:txBody>
      </p:sp>
      <p:sp>
        <p:nvSpPr>
          <p:cNvPr id="53" name="Rectangle 52"/>
          <p:cNvSpPr/>
          <p:nvPr>
            <p:custDataLst>
              <p:tags r:id="rId6"/>
            </p:custDataLst>
          </p:nvPr>
        </p:nvSpPr>
        <p:spPr>
          <a:xfrm>
            <a:off x="8385731" y="12165023"/>
            <a:ext cx="240646" cy="51361"/>
          </a:xfrm>
          <a:prstGeom prst="rect">
            <a:avLst/>
          </a:prstGeom>
          <a:noFill/>
          <a:ln w="9525" cap="flat" cmpd="sng" algn="ctr">
            <a:noFill/>
            <a:prstDash val="solid"/>
          </a:ln>
          <a:effectLst/>
        </p:spPr>
        <p:txBody>
          <a:bodyPr rtlCol="0" anchor="ctr"/>
          <a:lstStyle/>
          <a:p>
            <a:pPr algn="ctr" defTabSz="1016264">
              <a:defRPr/>
            </a:pPr>
            <a:r>
              <a:rPr lang="en-GB" sz="1334" kern="0" dirty="0" smtClean="0">
                <a:solidFill>
                  <a:srgbClr val="A80163"/>
                </a:solidFill>
                <a:latin typeface="Bosch Office Sans"/>
              </a:rPr>
              <a:t>Fall back scenarios</a:t>
            </a:r>
          </a:p>
          <a:p>
            <a:pPr algn="ctr" defTabSz="1016264">
              <a:defRPr/>
            </a:pPr>
            <a:r>
              <a:rPr lang="en-GB" sz="1334" kern="0" dirty="0" smtClean="0">
                <a:solidFill>
                  <a:srgbClr val="A80163"/>
                </a:solidFill>
                <a:latin typeface="Bosch Office Sans"/>
              </a:rPr>
              <a:t>Legacy wrapping approach</a:t>
            </a:r>
            <a:endParaRPr lang="en-GB" sz="1334" kern="0" dirty="0">
              <a:solidFill>
                <a:srgbClr val="A80163"/>
              </a:solidFill>
              <a:latin typeface="Bosch Office Sans"/>
            </a:endParaRPr>
          </a:p>
        </p:txBody>
      </p:sp>
      <p:graphicFrame>
        <p:nvGraphicFramePr>
          <p:cNvPr id="77" name="Diagram 76"/>
          <p:cNvGraphicFramePr/>
          <p:nvPr>
            <p:custDataLst>
              <p:tags r:id="rId7"/>
            </p:custDataLst>
            <p:extLst>
              <p:ext uri="{D42A27DB-BD31-4B8C-83A1-F6EECF244321}">
                <p14:modId xmlns:p14="http://schemas.microsoft.com/office/powerpoint/2010/main" val="426067769"/>
              </p:ext>
            </p:extLst>
          </p:nvPr>
        </p:nvGraphicFramePr>
        <p:xfrm>
          <a:off x="1252734" y="-64527"/>
          <a:ext cx="10809921" cy="327350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6" name="Rectangle 5"/>
          <p:cNvSpPr/>
          <p:nvPr/>
        </p:nvSpPr>
        <p:spPr>
          <a:xfrm>
            <a:off x="5474709" y="2501184"/>
            <a:ext cx="1494719"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486382" y="2503816"/>
            <a:ext cx="371585" cy="6014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5853079" y="2503816"/>
            <a:ext cx="347679" cy="6014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6193068" y="2503816"/>
            <a:ext cx="395356" cy="60142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6588424" y="2505822"/>
            <a:ext cx="37908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5641203" y="3365119"/>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6282124" y="3366160"/>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6925441" y="3366160"/>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7567431" y="3364153"/>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548937" y="3101401"/>
            <a:ext cx="2059500"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Parallel (Data Migration)</a:t>
            </a:r>
            <a:endParaRPr lang="en-GB" sz="1200" dirty="0">
              <a:latin typeface="Arial" panose="020B0604020202020204" pitchFamily="34" charset="0"/>
              <a:cs typeface="Arial" panose="020B0604020202020204" pitchFamily="34" charset="0"/>
            </a:endParaRPr>
          </a:p>
        </p:txBody>
      </p:sp>
      <p:sp>
        <p:nvSpPr>
          <p:cNvPr id="45" name="TextBox 44"/>
          <p:cNvSpPr txBox="1"/>
          <p:nvPr/>
        </p:nvSpPr>
        <p:spPr>
          <a:xfrm>
            <a:off x="5496869" y="2173088"/>
            <a:ext cx="2571358"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Big Bang (Authorization) </a:t>
            </a:r>
            <a:endParaRPr lang="en-GB" sz="1200" dirty="0">
              <a:latin typeface="Arial" panose="020B0604020202020204" pitchFamily="34" charset="0"/>
              <a:cs typeface="Arial" panose="020B0604020202020204" pitchFamily="34" charset="0"/>
            </a:endParaRPr>
          </a:p>
        </p:txBody>
      </p:sp>
      <p:sp>
        <p:nvSpPr>
          <p:cNvPr id="46" name="TextBox 45"/>
          <p:cNvSpPr txBox="1"/>
          <p:nvPr/>
        </p:nvSpPr>
        <p:spPr>
          <a:xfrm>
            <a:off x="7608437" y="4248361"/>
            <a:ext cx="1761100"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Big Bang </a:t>
            </a:r>
          </a:p>
          <a:p>
            <a:pPr algn="ctr"/>
            <a:r>
              <a:rPr lang="en-GB" sz="1200" dirty="0" smtClean="0">
                <a:latin typeface="Arial" panose="020B0604020202020204" pitchFamily="34" charset="0"/>
                <a:cs typeface="Arial" panose="020B0604020202020204" pitchFamily="34" charset="0"/>
              </a:rPr>
              <a:t>(anti-Fraud Solutions)</a:t>
            </a:r>
            <a:endParaRPr lang="en-GB" sz="1200" dirty="0">
              <a:latin typeface="Arial" panose="020B0604020202020204" pitchFamily="34" charset="0"/>
              <a:cs typeface="Arial" panose="020B0604020202020204" pitchFamily="34" charset="0"/>
            </a:endParaRPr>
          </a:p>
        </p:txBody>
      </p:sp>
      <p:sp>
        <p:nvSpPr>
          <p:cNvPr id="54" name="Rectangle 53"/>
          <p:cNvSpPr/>
          <p:nvPr/>
        </p:nvSpPr>
        <p:spPr>
          <a:xfrm>
            <a:off x="5522903" y="5862883"/>
            <a:ext cx="596996"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6119900" y="5853860"/>
            <a:ext cx="729298"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6849197" y="5853860"/>
            <a:ext cx="1777180"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8626376" y="5853860"/>
            <a:ext cx="1166209" cy="6125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6742412" y="5536052"/>
            <a:ext cx="2367745"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Parallel (End to End)</a:t>
            </a:r>
            <a:endParaRPr lang="en-GB" sz="1200" dirty="0">
              <a:latin typeface="Arial" panose="020B0604020202020204" pitchFamily="34" charset="0"/>
              <a:cs typeface="Arial" panose="020B0604020202020204" pitchFamily="34" charset="0"/>
            </a:endParaRPr>
          </a:p>
        </p:txBody>
      </p:sp>
      <p:sp>
        <p:nvSpPr>
          <p:cNvPr id="16" name="TextBox 15"/>
          <p:cNvSpPr txBox="1"/>
          <p:nvPr/>
        </p:nvSpPr>
        <p:spPr>
          <a:xfrm>
            <a:off x="5358262" y="3933748"/>
            <a:ext cx="461665" cy="2263649"/>
          </a:xfrm>
          <a:prstGeom prst="rect">
            <a:avLst/>
          </a:prstGeom>
          <a:noFill/>
        </p:spPr>
        <p:txBody>
          <a:bodyPr vert="vert270" wrap="square" rtlCol="0">
            <a:spAutoFit/>
          </a:bodyPr>
          <a:lstStyle/>
          <a:p>
            <a:pPr algn="ctr"/>
            <a:r>
              <a:rPr lang="en-GB" b="1" dirty="0" smtClean="0">
                <a:latin typeface="Arial" panose="020B0604020202020204" pitchFamily="34" charset="0"/>
                <a:cs typeface="Arial" panose="020B0604020202020204" pitchFamily="34" charset="0"/>
              </a:rPr>
              <a:t>Hybrid whole</a:t>
            </a:r>
            <a:endParaRPr lang="en-GB" b="1" dirty="0">
              <a:latin typeface="Arial" panose="020B0604020202020204" pitchFamily="34" charset="0"/>
              <a:cs typeface="Arial" panose="020B0604020202020204" pitchFamily="34" charset="0"/>
            </a:endParaRPr>
          </a:p>
        </p:txBody>
      </p:sp>
      <p:sp>
        <p:nvSpPr>
          <p:cNvPr id="18" name="TextBox 17"/>
          <p:cNvSpPr txBox="1"/>
          <p:nvPr/>
        </p:nvSpPr>
        <p:spPr>
          <a:xfrm>
            <a:off x="2206260" y="728475"/>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Pre-Migration</a:t>
            </a:r>
            <a:endParaRPr lang="en-GB" sz="1600" b="1" dirty="0">
              <a:latin typeface="Arial" panose="020B0604020202020204" pitchFamily="34" charset="0"/>
              <a:cs typeface="Arial" panose="020B0604020202020204" pitchFamily="34" charset="0"/>
            </a:endParaRPr>
          </a:p>
        </p:txBody>
      </p:sp>
      <p:sp>
        <p:nvSpPr>
          <p:cNvPr id="52" name="TextBox 51"/>
          <p:cNvSpPr txBox="1"/>
          <p:nvPr/>
        </p:nvSpPr>
        <p:spPr>
          <a:xfrm>
            <a:off x="6320059"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Migration</a:t>
            </a:r>
            <a:endParaRPr lang="en-GB" sz="1600" b="1" dirty="0">
              <a:latin typeface="Arial" panose="020B0604020202020204" pitchFamily="34" charset="0"/>
              <a:cs typeface="Arial" panose="020B0604020202020204" pitchFamily="34" charset="0"/>
            </a:endParaRPr>
          </a:p>
        </p:txBody>
      </p:sp>
      <p:sp>
        <p:nvSpPr>
          <p:cNvPr id="55" name="TextBox 54"/>
          <p:cNvSpPr txBox="1"/>
          <p:nvPr/>
        </p:nvSpPr>
        <p:spPr>
          <a:xfrm>
            <a:off x="10052094"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Steady State</a:t>
            </a:r>
            <a:endParaRPr lang="en-GB" sz="1600" b="1" dirty="0">
              <a:latin typeface="Arial" panose="020B0604020202020204" pitchFamily="34" charset="0"/>
              <a:cs typeface="Arial" panose="020B0604020202020204" pitchFamily="34" charset="0"/>
            </a:endParaRPr>
          </a:p>
        </p:txBody>
      </p:sp>
      <p:sp>
        <p:nvSpPr>
          <p:cNvPr id="59" name="TextBox 58"/>
          <p:cNvSpPr txBox="1"/>
          <p:nvPr/>
        </p:nvSpPr>
        <p:spPr>
          <a:xfrm>
            <a:off x="8234433" y="1978062"/>
            <a:ext cx="461665" cy="1674623"/>
          </a:xfrm>
          <a:prstGeom prst="rect">
            <a:avLst/>
          </a:prstGeom>
          <a:noFill/>
        </p:spPr>
        <p:txBody>
          <a:bodyPr vert="vert270" wrap="square" rtlCol="0">
            <a:spAutoFit/>
          </a:bodyPr>
          <a:lstStyle/>
          <a:p>
            <a:r>
              <a:rPr lang="en-GB" b="1" dirty="0" err="1" smtClean="0">
                <a:latin typeface="Arial" panose="020B0604020202020204" pitchFamily="34" charset="0"/>
                <a:cs typeface="Arial" panose="020B0604020202020204" pitchFamily="34" charset="0"/>
              </a:rPr>
              <a:t>Cybersource</a:t>
            </a:r>
            <a:endParaRPr lang="en-GB" b="1" dirty="0">
              <a:latin typeface="Arial" panose="020B0604020202020204" pitchFamily="34" charset="0"/>
              <a:cs typeface="Arial" panose="020B0604020202020204" pitchFamily="34" charset="0"/>
            </a:endParaRPr>
          </a:p>
        </p:txBody>
      </p:sp>
      <p:pic>
        <p:nvPicPr>
          <p:cNvPr id="1030" name="Picture 6" descr="Data Migration Icons - Download Free Vector Icons | Noun Project"/>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84330" y="2999906"/>
            <a:ext cx="705061" cy="70506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roject Management Icon PNG Images, Free Transparent Project Management Icon  Download - Kind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67747" y="2202586"/>
            <a:ext cx="714980" cy="72012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xperiential Learning: The Key to Eﬀective Employee Development"/>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77640" y="4969524"/>
            <a:ext cx="1085324" cy="108532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pproach, plan, scenario, scheme, strategy icon - Download on Iconfinde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37637" y="3143580"/>
            <a:ext cx="693464" cy="69346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Team Icon, Transparent Team.PNG Images &amp; Vector - FreeIcons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41952" y="4191096"/>
            <a:ext cx="576197" cy="57619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Fallback Icons - Download Free Vector Icons | Noun Project"/>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32933" y="4087686"/>
            <a:ext cx="674665" cy="67466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JiVS IMP - Pre- and Post-Retirement of Legacy Application -"/>
          <p:cNvPicPr>
            <a:picLocks noChangeAspect="1" noChangeArrowheads="1"/>
          </p:cNvPicPr>
          <p:nvPr/>
        </p:nvPicPr>
        <p:blipFill>
          <a:blip r:embed="rId24">
            <a:grayscl/>
            <a:extLst>
              <a:ext uri="{28A0092B-C50C-407E-A947-70E740481C1C}">
                <a14:useLocalDpi xmlns:a14="http://schemas.microsoft.com/office/drawing/2010/main" val="0"/>
              </a:ext>
            </a:extLst>
          </a:blip>
          <a:srcRect/>
          <a:stretch>
            <a:fillRect/>
          </a:stretch>
        </p:blipFill>
        <p:spPr bwMode="auto">
          <a:xfrm>
            <a:off x="1460371" y="5128375"/>
            <a:ext cx="640282" cy="8848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054611" y="2361412"/>
            <a:ext cx="1174105"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Planning &amp; Assessment</a:t>
            </a:r>
            <a:endParaRPr lang="en-GB" sz="1100" dirty="0">
              <a:latin typeface="Arial" panose="020B0604020202020204" pitchFamily="34" charset="0"/>
              <a:cs typeface="Arial" panose="020B0604020202020204" pitchFamily="34" charset="0"/>
            </a:endParaRPr>
          </a:p>
        </p:txBody>
      </p:sp>
      <p:sp>
        <p:nvSpPr>
          <p:cNvPr id="75" name="TextBox 74"/>
          <p:cNvSpPr txBox="1"/>
          <p:nvPr/>
        </p:nvSpPr>
        <p:spPr>
          <a:xfrm>
            <a:off x="1619208" y="3177636"/>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Migration approach</a:t>
            </a:r>
            <a:endParaRPr lang="en-GB" sz="1100" dirty="0">
              <a:latin typeface="Arial" panose="020B0604020202020204" pitchFamily="34" charset="0"/>
              <a:cs typeface="Arial" panose="020B0604020202020204" pitchFamily="34" charset="0"/>
            </a:endParaRPr>
          </a:p>
        </p:txBody>
      </p:sp>
      <p:sp>
        <p:nvSpPr>
          <p:cNvPr id="76" name="TextBox 75"/>
          <p:cNvSpPr txBox="1"/>
          <p:nvPr/>
        </p:nvSpPr>
        <p:spPr>
          <a:xfrm>
            <a:off x="1509195" y="4233540"/>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Team Requirement</a:t>
            </a:r>
            <a:endParaRPr lang="en-GB" sz="1100" dirty="0">
              <a:latin typeface="Arial" panose="020B0604020202020204" pitchFamily="34" charset="0"/>
              <a:cs typeface="Arial" panose="020B0604020202020204" pitchFamily="34" charset="0"/>
            </a:endParaRPr>
          </a:p>
        </p:txBody>
      </p:sp>
      <p:sp>
        <p:nvSpPr>
          <p:cNvPr id="78" name="TextBox 77"/>
          <p:cNvSpPr txBox="1"/>
          <p:nvPr/>
        </p:nvSpPr>
        <p:spPr>
          <a:xfrm>
            <a:off x="3329874" y="3136992"/>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Tool requirements</a:t>
            </a:r>
            <a:endParaRPr lang="en-GB" sz="1100" dirty="0">
              <a:latin typeface="Arial" panose="020B0604020202020204" pitchFamily="34" charset="0"/>
              <a:cs typeface="Arial" panose="020B0604020202020204" pitchFamily="34" charset="0"/>
            </a:endParaRPr>
          </a:p>
        </p:txBody>
      </p:sp>
      <p:sp>
        <p:nvSpPr>
          <p:cNvPr id="80" name="TextBox 79"/>
          <p:cNvSpPr txBox="1"/>
          <p:nvPr/>
        </p:nvSpPr>
        <p:spPr>
          <a:xfrm>
            <a:off x="3256457" y="4176519"/>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Fall Back Approach</a:t>
            </a:r>
            <a:endParaRPr lang="en-GB" sz="1100" dirty="0">
              <a:latin typeface="Arial" panose="020B0604020202020204" pitchFamily="34" charset="0"/>
              <a:cs typeface="Arial" panose="020B0604020202020204" pitchFamily="34" charset="0"/>
            </a:endParaRPr>
          </a:p>
        </p:txBody>
      </p:sp>
      <p:sp>
        <p:nvSpPr>
          <p:cNvPr id="81" name="TextBox 80"/>
          <p:cNvSpPr txBox="1"/>
          <p:nvPr/>
        </p:nvSpPr>
        <p:spPr>
          <a:xfrm>
            <a:off x="1619208" y="5187642"/>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Legacy Wrapper Approach</a:t>
            </a:r>
            <a:endParaRPr lang="en-GB" sz="1100" dirty="0">
              <a:latin typeface="Arial" panose="020B0604020202020204" pitchFamily="34" charset="0"/>
              <a:cs typeface="Arial" panose="020B0604020202020204" pitchFamily="34" charset="0"/>
            </a:endParaRPr>
          </a:p>
        </p:txBody>
      </p:sp>
      <p:sp>
        <p:nvSpPr>
          <p:cNvPr id="82" name="TextBox 81"/>
          <p:cNvSpPr txBox="1"/>
          <p:nvPr/>
        </p:nvSpPr>
        <p:spPr>
          <a:xfrm>
            <a:off x="3313312" y="5171896"/>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Training &amp; Communication Approach</a:t>
            </a:r>
            <a:endParaRPr lang="en-GB" sz="1100" dirty="0">
              <a:latin typeface="Arial" panose="020B0604020202020204" pitchFamily="34" charset="0"/>
              <a:cs typeface="Arial" panose="020B0604020202020204" pitchFamily="34" charset="0"/>
            </a:endParaRPr>
          </a:p>
        </p:txBody>
      </p:sp>
      <p:pic>
        <p:nvPicPr>
          <p:cNvPr id="1068" name="Picture 44" descr="Macro 4 :: Support for GDPR compliance and increased customer satisfaction  with legacy application retirement"/>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898796" y="3321351"/>
            <a:ext cx="656046" cy="656046"/>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Service Level Agreement Icon at GetDrawings | Free download"/>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975013" y="4844585"/>
            <a:ext cx="573254" cy="573254"/>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Development, go live, increment, release, rocket icon - Download on  Iconfinde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671354" y="2241257"/>
            <a:ext cx="911912" cy="91191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10514982" y="3384239"/>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Decommission the old system</a:t>
            </a:r>
            <a:endParaRPr lang="en-GB" sz="1200" dirty="0">
              <a:latin typeface="Arial" panose="020B0604020202020204" pitchFamily="34" charset="0"/>
              <a:cs typeface="Arial" panose="020B0604020202020204" pitchFamily="34" charset="0"/>
            </a:endParaRPr>
          </a:p>
        </p:txBody>
      </p:sp>
      <p:sp>
        <p:nvSpPr>
          <p:cNvPr id="88" name="TextBox 87"/>
          <p:cNvSpPr txBox="1"/>
          <p:nvPr/>
        </p:nvSpPr>
        <p:spPr>
          <a:xfrm>
            <a:off x="10540544" y="5030723"/>
            <a:ext cx="1708834" cy="276999"/>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100% SLA Ownership</a:t>
            </a:r>
            <a:endParaRPr lang="en-GB" sz="1200" dirty="0">
              <a:latin typeface="Arial" panose="020B0604020202020204" pitchFamily="34" charset="0"/>
              <a:cs typeface="Arial" panose="020B0604020202020204" pitchFamily="34" charset="0"/>
            </a:endParaRPr>
          </a:p>
        </p:txBody>
      </p:sp>
      <p:sp>
        <p:nvSpPr>
          <p:cNvPr id="89" name="TextBox 88"/>
          <p:cNvSpPr txBox="1"/>
          <p:nvPr/>
        </p:nvSpPr>
        <p:spPr>
          <a:xfrm>
            <a:off x="10396687" y="2434730"/>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Key Go-Live Considerations</a:t>
            </a:r>
            <a:endParaRPr lang="en-GB" sz="1200" dirty="0">
              <a:latin typeface="Arial" panose="020B0604020202020204" pitchFamily="34" charset="0"/>
              <a:cs typeface="Arial" panose="020B0604020202020204" pitchFamily="34" charset="0"/>
            </a:endParaRPr>
          </a:p>
        </p:txBody>
      </p:sp>
      <p:pic>
        <p:nvPicPr>
          <p:cNvPr id="90" name="Picture 38" descr="Fallback Icons - Download Free Vector Icons | Noun Project"/>
          <p:cNvPicPr>
            <a:picLocks noChangeAspect="1" noChangeArrowheads="1"/>
          </p:cNvPicPr>
          <p:nvPr/>
        </p:nvPicPr>
        <p:blipFill>
          <a:blip r:embed="rId2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03587" y="4174633"/>
            <a:ext cx="573071" cy="573071"/>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10583266" y="4346124"/>
            <a:ext cx="1593009"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Activate Fall Back Approach &amp; Sync with Legacy System</a:t>
            </a:r>
            <a:endParaRPr lang="en-GB" sz="1100" dirty="0">
              <a:latin typeface="Arial" panose="020B0604020202020204" pitchFamily="34" charset="0"/>
              <a:cs typeface="Arial" panose="020B0604020202020204" pitchFamily="34" charset="0"/>
            </a:endParaRPr>
          </a:p>
        </p:txBody>
      </p:sp>
      <p:sp>
        <p:nvSpPr>
          <p:cNvPr id="92" name="Rectangle 91"/>
          <p:cNvSpPr/>
          <p:nvPr/>
        </p:nvSpPr>
        <p:spPr>
          <a:xfrm>
            <a:off x="7723121" y="4772576"/>
            <a:ext cx="1494719"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7734794" y="4775208"/>
            <a:ext cx="371585" cy="6014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a:off x="8101491" y="4775208"/>
            <a:ext cx="347679" cy="6014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8441480" y="4775208"/>
            <a:ext cx="395356" cy="60142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8836836" y="4768336"/>
            <a:ext cx="381004"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ounded Rectangle 64"/>
          <p:cNvSpPr/>
          <p:nvPr/>
        </p:nvSpPr>
        <p:spPr>
          <a:xfrm>
            <a:off x="4586725" y="2999906"/>
            <a:ext cx="887984" cy="347551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600" dirty="0" smtClean="0">
                <a:solidFill>
                  <a:schemeClr val="tx1"/>
                </a:solidFill>
                <a:latin typeface="Arial" panose="020B0604020202020204" pitchFamily="34" charset="0"/>
                <a:cs typeface="Arial" panose="020B0604020202020204" pitchFamily="34" charset="0"/>
              </a:rPr>
              <a:t>Migration Blueprint as per business requirement</a:t>
            </a:r>
            <a:endParaRPr lang="en-GB" sz="1600" dirty="0">
              <a:solidFill>
                <a:schemeClr val="tx1"/>
              </a:solidFill>
              <a:latin typeface="Arial" panose="020B0604020202020204" pitchFamily="34" charset="0"/>
              <a:cs typeface="Arial" panose="020B0604020202020204" pitchFamily="34" charset="0"/>
            </a:endParaRPr>
          </a:p>
        </p:txBody>
      </p:sp>
      <p:pic>
        <p:nvPicPr>
          <p:cNvPr id="1074" name="Picture 50" descr="Monitor Icons - 62,220 free vector icons"/>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032642" y="5656692"/>
            <a:ext cx="364045" cy="483014"/>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10501512" y="5690258"/>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Constant Monitoring &amp; Controlling</a:t>
            </a:r>
            <a:endParaRPr lang="en-GB" sz="1200" dirty="0">
              <a:latin typeface="Arial" panose="020B0604020202020204" pitchFamily="34" charset="0"/>
              <a:cs typeface="Arial" panose="020B0604020202020204" pitchFamily="34" charset="0"/>
            </a:endParaRPr>
          </a:p>
        </p:txBody>
      </p:sp>
      <p:cxnSp>
        <p:nvCxnSpPr>
          <p:cNvPr id="105" name="Straight Connector 104"/>
          <p:cNvCxnSpPr/>
          <p:nvPr/>
        </p:nvCxnSpPr>
        <p:spPr>
          <a:xfrm flipV="1">
            <a:off x="8200368" y="1137435"/>
            <a:ext cx="0" cy="30260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00890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866" y="-158873"/>
            <a:ext cx="10018713" cy="901262"/>
          </a:xfrm>
        </p:spPr>
        <p:txBody>
          <a:bodyPr>
            <a:normAutofit/>
          </a:bodyPr>
          <a:lstStyle/>
          <a:p>
            <a:r>
              <a:rPr lang="en-GB" sz="3000" dirty="0" smtClean="0">
                <a:latin typeface="Arial" panose="020B0604020202020204" pitchFamily="34" charset="0"/>
                <a:cs typeface="Arial" panose="020B0604020202020204" pitchFamily="34" charset="0"/>
              </a:rPr>
              <a:t>Project Schedule Plan</a:t>
            </a:r>
            <a:endParaRPr lang="en-GB" sz="3000" dirty="0">
              <a:latin typeface="Arial" panose="020B0604020202020204" pitchFamily="34" charset="0"/>
              <a:cs typeface="Arial" panose="020B0604020202020204" pitchFamily="34" charset="0"/>
            </a:endParaRPr>
          </a:p>
        </p:txBody>
      </p:sp>
      <p:graphicFrame>
        <p:nvGraphicFramePr>
          <p:cNvPr id="4"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nvPr>
        </p:nvGraphicFramePr>
        <p:xfrm>
          <a:off x="2247026" y="775083"/>
          <a:ext cx="9826604" cy="6082917"/>
        </p:xfrm>
        <a:graphic>
          <a:graphicData uri="http://schemas.openxmlformats.org/drawingml/2006/table">
            <a:tbl>
              <a:tblPr firstRow="1" bandRow="1"/>
              <a:tblGrid>
                <a:gridCol w="2011893">
                  <a:extLst>
                    <a:ext uri="{9D8B030D-6E8A-4147-A177-3AD203B41FA5}">
                      <a16:colId xmlns:a16="http://schemas.microsoft.com/office/drawing/2014/main" val="20000"/>
                    </a:ext>
                  </a:extLst>
                </a:gridCol>
                <a:gridCol w="769381">
                  <a:extLst>
                    <a:ext uri="{9D8B030D-6E8A-4147-A177-3AD203B41FA5}">
                      <a16:colId xmlns:a16="http://schemas.microsoft.com/office/drawing/2014/main" val="3756545390"/>
                    </a:ext>
                  </a:extLst>
                </a:gridCol>
                <a:gridCol w="886136">
                  <a:extLst>
                    <a:ext uri="{9D8B030D-6E8A-4147-A177-3AD203B41FA5}">
                      <a16:colId xmlns:a16="http://schemas.microsoft.com/office/drawing/2014/main" val="1318941853"/>
                    </a:ext>
                  </a:extLst>
                </a:gridCol>
                <a:gridCol w="798617">
                  <a:extLst>
                    <a:ext uri="{9D8B030D-6E8A-4147-A177-3AD203B41FA5}">
                      <a16:colId xmlns:a16="http://schemas.microsoft.com/office/drawing/2014/main" val="3372542797"/>
                    </a:ext>
                  </a:extLst>
                </a:gridCol>
                <a:gridCol w="689219">
                  <a:extLst>
                    <a:ext uri="{9D8B030D-6E8A-4147-A177-3AD203B41FA5}">
                      <a16:colId xmlns:a16="http://schemas.microsoft.com/office/drawing/2014/main" val="1114448866"/>
                    </a:ext>
                  </a:extLst>
                </a:gridCol>
                <a:gridCol w="886136">
                  <a:extLst>
                    <a:ext uri="{9D8B030D-6E8A-4147-A177-3AD203B41FA5}">
                      <a16:colId xmlns:a16="http://schemas.microsoft.com/office/drawing/2014/main" val="20002"/>
                    </a:ext>
                  </a:extLst>
                </a:gridCol>
                <a:gridCol w="711097">
                  <a:extLst>
                    <a:ext uri="{9D8B030D-6E8A-4147-A177-3AD203B41FA5}">
                      <a16:colId xmlns:a16="http://schemas.microsoft.com/office/drawing/2014/main" val="20003"/>
                    </a:ext>
                  </a:extLst>
                </a:gridCol>
                <a:gridCol w="776737">
                  <a:extLst>
                    <a:ext uri="{9D8B030D-6E8A-4147-A177-3AD203B41FA5}">
                      <a16:colId xmlns:a16="http://schemas.microsoft.com/office/drawing/2014/main" val="20004"/>
                    </a:ext>
                  </a:extLst>
                </a:gridCol>
                <a:gridCol w="853315">
                  <a:extLst>
                    <a:ext uri="{9D8B030D-6E8A-4147-A177-3AD203B41FA5}">
                      <a16:colId xmlns:a16="http://schemas.microsoft.com/office/drawing/2014/main" val="20005"/>
                    </a:ext>
                  </a:extLst>
                </a:gridCol>
                <a:gridCol w="831436">
                  <a:extLst>
                    <a:ext uri="{9D8B030D-6E8A-4147-A177-3AD203B41FA5}">
                      <a16:colId xmlns:a16="http://schemas.microsoft.com/office/drawing/2014/main" val="20011"/>
                    </a:ext>
                  </a:extLst>
                </a:gridCol>
                <a:gridCol w="612637">
                  <a:extLst>
                    <a:ext uri="{9D8B030D-6E8A-4147-A177-3AD203B41FA5}">
                      <a16:colId xmlns:a16="http://schemas.microsoft.com/office/drawing/2014/main" val="20012"/>
                    </a:ext>
                  </a:extLst>
                </a:gridCol>
              </a:tblGrid>
              <a:tr h="425604">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200" dirty="0">
                        <a:solidFill>
                          <a:srgbClr val="1399A0"/>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p>
                      <a:pPr algn="ctr"/>
                      <a:r>
                        <a:rPr lang="de-DE" sz="1800" dirty="0" smtClean="0">
                          <a:solidFill>
                            <a:schemeClr val="bg1"/>
                          </a:solidFill>
                        </a:rPr>
                        <a:t>2021</a:t>
                      </a: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1800" dirty="0" smtClean="0">
                          <a:solidFill>
                            <a:schemeClr val="bg1"/>
                          </a:solidFill>
                        </a:rPr>
                        <a:t>2022</a:t>
                      </a: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extLst>
                  <a:ext uri="{0D108BD9-81ED-4DB2-BD59-A6C34878D82A}">
                    <a16:rowId xmlns:a16="http://schemas.microsoft.com/office/drawing/2014/main" val="10000"/>
                  </a:ext>
                </a:extLst>
              </a:tr>
              <a:tr h="457938">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050" dirty="0" smtClean="0">
                          <a:solidFill>
                            <a:schemeClr val="tx1"/>
                          </a:solidFill>
                          <a:latin typeface="Arial" panose="020B0604020202020204" pitchFamily="34" charset="0"/>
                          <a:cs typeface="Arial" panose="020B0604020202020204" pitchFamily="34" charset="0"/>
                        </a:rPr>
                        <a:t>Sep</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050" dirty="0" smtClean="0">
                          <a:solidFill>
                            <a:schemeClr val="tx1"/>
                          </a:solidFill>
                          <a:latin typeface="Arial" panose="020B0604020202020204" pitchFamily="34" charset="0"/>
                          <a:cs typeface="Arial" panose="020B0604020202020204" pitchFamily="34" charset="0"/>
                        </a:rPr>
                        <a:t>Oct</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050" dirty="0" smtClean="0">
                          <a:solidFill>
                            <a:schemeClr val="tx1"/>
                          </a:solidFill>
                          <a:latin typeface="Arial" panose="020B0604020202020204" pitchFamily="34" charset="0"/>
                          <a:cs typeface="Arial" panose="020B0604020202020204" pitchFamily="34" charset="0"/>
                        </a:rPr>
                        <a:t>Nov</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050" dirty="0" smtClean="0">
                          <a:solidFill>
                            <a:schemeClr val="tx1"/>
                          </a:solidFill>
                          <a:latin typeface="Arial" panose="020B0604020202020204" pitchFamily="34" charset="0"/>
                          <a:cs typeface="Arial" panose="020B0604020202020204" pitchFamily="34" charset="0"/>
                        </a:rPr>
                        <a:t>Dec</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050" dirty="0" smtClean="0">
                          <a:solidFill>
                            <a:schemeClr val="tx1"/>
                          </a:solidFill>
                          <a:latin typeface="Arial" panose="020B0604020202020204" pitchFamily="34" charset="0"/>
                          <a:cs typeface="Arial" panose="020B0604020202020204" pitchFamily="34" charset="0"/>
                        </a:rPr>
                        <a:t>Jan</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050" dirty="0" smtClean="0">
                          <a:solidFill>
                            <a:schemeClr val="tx1"/>
                          </a:solidFill>
                          <a:latin typeface="Arial" panose="020B0604020202020204" pitchFamily="34" charset="0"/>
                          <a:cs typeface="Arial" panose="020B0604020202020204" pitchFamily="34" charset="0"/>
                        </a:rPr>
                        <a:t>Feb</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050" dirty="0" smtClean="0">
                          <a:solidFill>
                            <a:schemeClr val="tx1"/>
                          </a:solidFill>
                          <a:latin typeface="Arial" panose="020B0604020202020204" pitchFamily="34" charset="0"/>
                          <a:cs typeface="Arial" panose="020B0604020202020204" pitchFamily="34" charset="0"/>
                        </a:rPr>
                        <a:t>Mar</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050" dirty="0" smtClean="0">
                          <a:solidFill>
                            <a:schemeClr val="tx1"/>
                          </a:solidFill>
                          <a:latin typeface="Arial" panose="020B0604020202020204" pitchFamily="34" charset="0"/>
                          <a:cs typeface="Arial" panose="020B0604020202020204" pitchFamily="34" charset="0"/>
                        </a:rPr>
                        <a:t>Apr</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050" dirty="0" smtClean="0">
                          <a:solidFill>
                            <a:schemeClr val="tx1"/>
                          </a:solidFill>
                          <a:latin typeface="Arial" panose="020B0604020202020204" pitchFamily="34" charset="0"/>
                          <a:cs typeface="Arial" panose="020B0604020202020204" pitchFamily="34" charset="0"/>
                        </a:rPr>
                        <a:t>May</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050" dirty="0" smtClean="0">
                          <a:solidFill>
                            <a:schemeClr val="tx1"/>
                          </a:solidFill>
                          <a:latin typeface="Arial" panose="020B0604020202020204" pitchFamily="34" charset="0"/>
                          <a:cs typeface="Arial" panose="020B0604020202020204" pitchFamily="34" charset="0"/>
                        </a:rPr>
                        <a:t>Jun</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61642">
                <a:tc>
                  <a:txBody>
                    <a:bodyPr/>
                    <a:lstStyle/>
                    <a:p>
                      <a:pPr algn="l">
                        <a:lnSpc>
                          <a:spcPts val="1300"/>
                        </a:lnSpc>
                      </a:pPr>
                      <a:r>
                        <a:rPr lang="de-DE" sz="1200" b="0" dirty="0" smtClean="0">
                          <a:solidFill>
                            <a:schemeClr val="tx1"/>
                          </a:solidFill>
                          <a:latin typeface="+mn-lt"/>
                        </a:rPr>
                        <a:t>Go-Live Factors</a:t>
                      </a:r>
                      <a:endParaRPr lang="de-DE" sz="1200" b="0" dirty="0">
                        <a:solidFill>
                          <a:schemeClr val="tx1"/>
                        </a:solidFill>
                        <a:latin typeface="+mn-lt"/>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41214238"/>
                  </a:ext>
                </a:extLst>
              </a:tr>
              <a:tr h="879619">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200" b="0" dirty="0" smtClean="0">
                          <a:solidFill>
                            <a:schemeClr val="tx1"/>
                          </a:solidFill>
                          <a:latin typeface="+mn-lt"/>
                        </a:rPr>
                        <a:t>Middle</a:t>
                      </a:r>
                      <a:r>
                        <a:rPr lang="de-DE" sz="1200" b="0" baseline="0" dirty="0" smtClean="0">
                          <a:solidFill>
                            <a:schemeClr val="tx1"/>
                          </a:solidFill>
                          <a:latin typeface="+mn-lt"/>
                        </a:rPr>
                        <a:t> East</a:t>
                      </a:r>
                      <a:endParaRPr lang="de-DE" sz="1200" b="0" dirty="0">
                        <a:solidFill>
                          <a:schemeClr val="tx1"/>
                        </a:solidFill>
                        <a:latin typeface="+mn-lt"/>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54674">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200" b="0" dirty="0" smtClean="0">
                          <a:solidFill>
                            <a:schemeClr val="dk1"/>
                          </a:solidFill>
                          <a:latin typeface="Bosch Office Sans"/>
                        </a:rPr>
                        <a:t>South East</a:t>
                      </a:r>
                      <a:r>
                        <a:rPr lang="de-DE" sz="1200" b="0" baseline="0" dirty="0" smtClean="0">
                          <a:solidFill>
                            <a:schemeClr val="dk1"/>
                          </a:solidFill>
                          <a:latin typeface="Bosch Office Sans"/>
                        </a:rPr>
                        <a:t> Asia</a:t>
                      </a:r>
                      <a:endParaRPr lang="de-DE" sz="1200" b="0" dirty="0">
                        <a:solidFill>
                          <a:schemeClr val="tx1"/>
                        </a:solidFill>
                        <a:latin typeface="+mn-lt"/>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99992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200" dirty="0" smtClean="0"/>
                        <a:t>North Asia</a:t>
                      </a:r>
                      <a:endParaRPr lang="de-DE" sz="1200" b="0" dirty="0">
                        <a:solidFill>
                          <a:schemeClr val="tx1"/>
                        </a:solidFill>
                        <a:latin typeface="+mn-lt"/>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03514">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200" dirty="0" smtClean="0"/>
                        <a:t>South Asia</a:t>
                      </a:r>
                      <a:endParaRPr lang="de-DE" sz="1200" b="0" dirty="0">
                        <a:solidFill>
                          <a:schemeClr val="tx1"/>
                        </a:solidFill>
                        <a:latin typeface="+mn-lt"/>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9" name="Rechteck 36___"/>
          <p:cNvSpPr/>
          <p:nvPr>
            <p:custDataLst>
              <p:tags r:id="rId1"/>
            </p:custDataLst>
          </p:nvPr>
        </p:nvSpPr>
        <p:spPr>
          <a:xfrm>
            <a:off x="4674743" y="5079474"/>
            <a:ext cx="1092636" cy="412365"/>
          </a:xfrm>
          <a:prstGeom prst="chevron">
            <a:avLst/>
          </a:prstGeom>
          <a:solidFill>
            <a:srgbClr val="0E78C5"/>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Bosch Office Sans"/>
                <a:ea typeface="+mn-ea"/>
                <a:cs typeface="Bosch Office Sans"/>
              </a:rPr>
              <a:t>Pre-Assessment</a:t>
            </a:r>
          </a:p>
        </p:txBody>
      </p:sp>
      <p:sp>
        <p:nvSpPr>
          <p:cNvPr id="15" name="Rechteck 23______"/>
          <p:cNvSpPr/>
          <p:nvPr>
            <p:custDataLst>
              <p:tags r:id="rId2"/>
            </p:custDataLst>
          </p:nvPr>
        </p:nvSpPr>
        <p:spPr>
          <a:xfrm>
            <a:off x="3835285" y="6352193"/>
            <a:ext cx="1381943" cy="445573"/>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Bosch Office Sans"/>
                <a:ea typeface="+mn-ea"/>
                <a:cs typeface="Bosch Office Sans"/>
              </a:rPr>
              <a:t>Pre-Assessment</a:t>
            </a:r>
            <a:endParaRPr kumimoji="0" sz="9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sp>
        <p:nvSpPr>
          <p:cNvPr id="26" name="Rechteck 44"/>
          <p:cNvSpPr/>
          <p:nvPr>
            <p:custDataLst>
              <p:tags r:id="rId3"/>
            </p:custDataLst>
          </p:nvPr>
        </p:nvSpPr>
        <p:spPr>
          <a:xfrm>
            <a:off x="5934865" y="2324007"/>
            <a:ext cx="5046814" cy="266834"/>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Change Management, Governance, Communication &amp; Training</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cxnSp>
        <p:nvCxnSpPr>
          <p:cNvPr id="33" name="Elbow Connector 32"/>
          <p:cNvCxnSpPr>
            <a:endCxn id="9" idx="1"/>
          </p:cNvCxnSpPr>
          <p:nvPr/>
        </p:nvCxnSpPr>
        <p:spPr>
          <a:xfrm rot="5400000" flipH="1" flipV="1">
            <a:off x="4315133" y="5755209"/>
            <a:ext cx="1035344" cy="96241"/>
          </a:xfrm>
          <a:prstGeom prst="bentConnector4">
            <a:avLst>
              <a:gd name="adj1" fmla="val 40043"/>
              <a:gd name="adj2" fmla="val -3517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30">
            <a:clrChange>
              <a:clrFrom>
                <a:srgbClr val="FFFFFF"/>
              </a:clrFrom>
              <a:clrTo>
                <a:srgbClr val="FFFFFF">
                  <a:alpha val="0"/>
                </a:srgbClr>
              </a:clrTo>
            </a:clrChange>
          </a:blip>
          <a:stretch>
            <a:fillRect/>
          </a:stretch>
        </p:blipFill>
        <p:spPr>
          <a:xfrm>
            <a:off x="4444975" y="6158490"/>
            <a:ext cx="311468" cy="311468"/>
          </a:xfrm>
          <a:prstGeom prst="rect">
            <a:avLst/>
          </a:prstGeom>
        </p:spPr>
      </p:pic>
      <p:pic>
        <p:nvPicPr>
          <p:cNvPr id="40" name="Picture 39"/>
          <p:cNvPicPr>
            <a:picLocks noChangeAspect="1"/>
          </p:cNvPicPr>
          <p:nvPr/>
        </p:nvPicPr>
        <p:blipFill>
          <a:blip r:embed="rId31">
            <a:clrChange>
              <a:clrFrom>
                <a:srgbClr val="FFFFFF"/>
              </a:clrFrom>
              <a:clrTo>
                <a:srgbClr val="FFFFFF">
                  <a:alpha val="0"/>
                </a:srgbClr>
              </a:clrTo>
            </a:clrChange>
          </a:blip>
          <a:stretch>
            <a:fillRect/>
          </a:stretch>
        </p:blipFill>
        <p:spPr>
          <a:xfrm flipH="1">
            <a:off x="4293861" y="7282857"/>
            <a:ext cx="232396" cy="232396"/>
          </a:xfrm>
          <a:prstGeom prst="rect">
            <a:avLst/>
          </a:prstGeom>
        </p:spPr>
      </p:pic>
      <p:sp>
        <p:nvSpPr>
          <p:cNvPr id="50" name="Rechteck 23______"/>
          <p:cNvSpPr/>
          <p:nvPr>
            <p:custDataLst>
              <p:tags r:id="rId4"/>
            </p:custDataLst>
          </p:nvPr>
        </p:nvSpPr>
        <p:spPr>
          <a:xfrm>
            <a:off x="4952169" y="5829848"/>
            <a:ext cx="2328605" cy="353739"/>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900" b="1" dirty="0" smtClean="0">
                <a:solidFill>
                  <a:srgbClr val="FFFFFF"/>
                </a:solidFill>
                <a:latin typeface="Bosch Office Sans"/>
                <a:cs typeface="Bosch Office Sans"/>
              </a:rPr>
              <a:t>Migration factory</a:t>
            </a:r>
            <a:endParaRPr kumimoji="0" lang="en-US" sz="9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51" name="Rechteck 23______"/>
          <p:cNvSpPr/>
          <p:nvPr>
            <p:custDataLst>
              <p:tags r:id="rId5"/>
            </p:custDataLst>
          </p:nvPr>
        </p:nvSpPr>
        <p:spPr>
          <a:xfrm>
            <a:off x="7539469" y="6294974"/>
            <a:ext cx="1149389" cy="445573"/>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900" b="1" dirty="0" smtClean="0">
                <a:solidFill>
                  <a:srgbClr val="FFFFFF"/>
                </a:solidFill>
                <a:latin typeface="Bosch Office Sans"/>
                <a:cs typeface="Bosch Office Sans"/>
              </a:rPr>
              <a:t>Hyper Care</a:t>
            </a:r>
            <a:endParaRPr kumimoji="0" lang="en-US" sz="9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65" name="Rechteck 23______"/>
          <p:cNvSpPr/>
          <p:nvPr>
            <p:custDataLst>
              <p:tags r:id="rId6"/>
            </p:custDataLst>
          </p:nvPr>
        </p:nvSpPr>
        <p:spPr>
          <a:xfrm>
            <a:off x="5739138" y="4575755"/>
            <a:ext cx="2624490" cy="391451"/>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Migration factory</a:t>
            </a:r>
          </a:p>
        </p:txBody>
      </p:sp>
      <p:sp>
        <p:nvSpPr>
          <p:cNvPr id="67" name="Rechteck 23______"/>
          <p:cNvSpPr/>
          <p:nvPr>
            <p:custDataLst>
              <p:tags r:id="rId7"/>
            </p:custDataLst>
          </p:nvPr>
        </p:nvSpPr>
        <p:spPr>
          <a:xfrm>
            <a:off x="8319843" y="5046266"/>
            <a:ext cx="1149389" cy="445573"/>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Hyper Care</a:t>
            </a:r>
          </a:p>
        </p:txBody>
      </p:sp>
      <p:sp>
        <p:nvSpPr>
          <p:cNvPr id="68" name="Rechteck 36___"/>
          <p:cNvSpPr/>
          <p:nvPr>
            <p:custDataLst>
              <p:tags r:id="rId8"/>
            </p:custDataLst>
          </p:nvPr>
        </p:nvSpPr>
        <p:spPr>
          <a:xfrm>
            <a:off x="5100555" y="4021451"/>
            <a:ext cx="1092636" cy="457462"/>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Pre-Assessment</a:t>
            </a:r>
          </a:p>
        </p:txBody>
      </p:sp>
      <p:sp>
        <p:nvSpPr>
          <p:cNvPr id="69" name="Rechteck 23______"/>
          <p:cNvSpPr/>
          <p:nvPr>
            <p:custDataLst>
              <p:tags r:id="rId9"/>
            </p:custDataLst>
          </p:nvPr>
        </p:nvSpPr>
        <p:spPr>
          <a:xfrm>
            <a:off x="6129184" y="3636135"/>
            <a:ext cx="2624490" cy="323484"/>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Migration factory</a:t>
            </a:r>
          </a:p>
        </p:txBody>
      </p:sp>
      <p:sp>
        <p:nvSpPr>
          <p:cNvPr id="71" name="Rechteck 23______"/>
          <p:cNvSpPr/>
          <p:nvPr>
            <p:custDataLst>
              <p:tags r:id="rId10"/>
            </p:custDataLst>
          </p:nvPr>
        </p:nvSpPr>
        <p:spPr>
          <a:xfrm>
            <a:off x="8660085" y="4051374"/>
            <a:ext cx="1149389" cy="445573"/>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Hyper Care</a:t>
            </a:r>
          </a:p>
        </p:txBody>
      </p:sp>
      <p:cxnSp>
        <p:nvCxnSpPr>
          <p:cNvPr id="72" name="Elbow Connector 71"/>
          <p:cNvCxnSpPr>
            <a:stCxn id="121" idx="3"/>
            <a:endCxn id="65" idx="1"/>
          </p:cNvCxnSpPr>
          <p:nvPr/>
        </p:nvCxnSpPr>
        <p:spPr>
          <a:xfrm flipH="1" flipV="1">
            <a:off x="5934864" y="4771481"/>
            <a:ext cx="1610778" cy="1749841"/>
          </a:xfrm>
          <a:prstGeom prst="bentConnector5">
            <a:avLst>
              <a:gd name="adj1" fmla="val -14192"/>
              <a:gd name="adj2" fmla="val 51996"/>
              <a:gd name="adj3" fmla="val 11419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hteck 23______"/>
          <p:cNvSpPr/>
          <p:nvPr>
            <p:custDataLst>
              <p:tags r:id="rId11"/>
            </p:custDataLst>
          </p:nvPr>
        </p:nvSpPr>
        <p:spPr>
          <a:xfrm>
            <a:off x="6054005" y="5582464"/>
            <a:ext cx="1466601" cy="208966"/>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b="1" dirty="0" smtClean="0">
                <a:solidFill>
                  <a:srgbClr val="FFFFFF"/>
                </a:solidFill>
                <a:latin typeface="Bosch Office Sans"/>
                <a:cs typeface="Bosch Office Sans"/>
              </a:rPr>
              <a:t>Sync with A Payment System </a:t>
            </a:r>
            <a:endParaRPr kumimoji="0" lang="en-US" sz="8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87" name="Rechteck 23______"/>
          <p:cNvSpPr/>
          <p:nvPr>
            <p:custDataLst>
              <p:tags r:id="rId12"/>
            </p:custDataLst>
          </p:nvPr>
        </p:nvSpPr>
        <p:spPr>
          <a:xfrm>
            <a:off x="8054777" y="5669724"/>
            <a:ext cx="852667" cy="445573"/>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b="1" dirty="0" smtClean="0">
                <a:solidFill>
                  <a:srgbClr val="FFFFFF"/>
                </a:solidFill>
                <a:latin typeface="Bosch Office Sans"/>
                <a:cs typeface="Bosch Office Sans"/>
              </a:rPr>
              <a:t>Decommission  “A”</a:t>
            </a:r>
            <a:endParaRPr kumimoji="0" lang="en-US" sz="8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88" name="Rechteck 23______"/>
          <p:cNvSpPr/>
          <p:nvPr>
            <p:custDataLst>
              <p:tags r:id="rId13"/>
            </p:custDataLst>
          </p:nvPr>
        </p:nvSpPr>
        <p:spPr>
          <a:xfrm>
            <a:off x="8905066" y="6370076"/>
            <a:ext cx="1153334" cy="445573"/>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b="1" noProof="0" dirty="0" smtClean="0">
                <a:solidFill>
                  <a:srgbClr val="FFFFFF"/>
                </a:solidFill>
                <a:latin typeface="Bosch Office Sans"/>
                <a:cs typeface="Bosch Office Sans"/>
              </a:rPr>
              <a:t>Monitor &amp; Hand-over</a:t>
            </a:r>
            <a:endParaRPr kumimoji="0" lang="en-US" sz="8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95" name="Rechteck 23______"/>
          <p:cNvSpPr/>
          <p:nvPr>
            <p:custDataLst>
              <p:tags r:id="rId14"/>
            </p:custDataLst>
          </p:nvPr>
        </p:nvSpPr>
        <p:spPr>
          <a:xfrm>
            <a:off x="8310663" y="4580076"/>
            <a:ext cx="1149389" cy="38713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Sync with A Payment System </a:t>
            </a:r>
          </a:p>
        </p:txBody>
      </p:sp>
      <p:sp>
        <p:nvSpPr>
          <p:cNvPr id="96" name="Rechteck 23______"/>
          <p:cNvSpPr/>
          <p:nvPr>
            <p:custDataLst>
              <p:tags r:id="rId15"/>
            </p:custDataLst>
          </p:nvPr>
        </p:nvSpPr>
        <p:spPr>
          <a:xfrm>
            <a:off x="9400738" y="4596113"/>
            <a:ext cx="852667" cy="38713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Decommission  “A”</a:t>
            </a:r>
          </a:p>
        </p:txBody>
      </p:sp>
      <p:sp>
        <p:nvSpPr>
          <p:cNvPr id="97" name="Rechteck 23______"/>
          <p:cNvSpPr/>
          <p:nvPr>
            <p:custDataLst>
              <p:tags r:id="rId16"/>
            </p:custDataLst>
          </p:nvPr>
        </p:nvSpPr>
        <p:spPr>
          <a:xfrm>
            <a:off x="9373727" y="5080085"/>
            <a:ext cx="1153334" cy="38713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Monitor &amp; Hand-over</a:t>
            </a:r>
          </a:p>
        </p:txBody>
      </p:sp>
      <p:sp>
        <p:nvSpPr>
          <p:cNvPr id="99" name="Rechteck 23______"/>
          <p:cNvSpPr/>
          <p:nvPr>
            <p:custDataLst>
              <p:tags r:id="rId17"/>
            </p:custDataLst>
          </p:nvPr>
        </p:nvSpPr>
        <p:spPr>
          <a:xfrm>
            <a:off x="9752441" y="3589067"/>
            <a:ext cx="852667" cy="387130"/>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Decommission  “A”</a:t>
            </a:r>
          </a:p>
        </p:txBody>
      </p:sp>
      <p:sp>
        <p:nvSpPr>
          <p:cNvPr id="100" name="Rechteck 23______"/>
          <p:cNvSpPr/>
          <p:nvPr>
            <p:custDataLst>
              <p:tags r:id="rId18"/>
            </p:custDataLst>
          </p:nvPr>
        </p:nvSpPr>
        <p:spPr>
          <a:xfrm>
            <a:off x="9725430" y="4073039"/>
            <a:ext cx="1153334" cy="387130"/>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Monitor &amp; Hand-over</a:t>
            </a:r>
          </a:p>
        </p:txBody>
      </p:sp>
      <p:sp>
        <p:nvSpPr>
          <p:cNvPr id="104" name="Rechteck 23______"/>
          <p:cNvSpPr/>
          <p:nvPr>
            <p:custDataLst>
              <p:tags r:id="rId19"/>
            </p:custDataLst>
          </p:nvPr>
        </p:nvSpPr>
        <p:spPr>
          <a:xfrm>
            <a:off x="8678363" y="3595762"/>
            <a:ext cx="1149389" cy="387130"/>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Sync with A Payment System </a:t>
            </a:r>
          </a:p>
        </p:txBody>
      </p:sp>
      <p:sp>
        <p:nvSpPr>
          <p:cNvPr id="105" name="Rechteck 36___"/>
          <p:cNvSpPr/>
          <p:nvPr>
            <p:custDataLst>
              <p:tags r:id="rId20"/>
            </p:custDataLst>
          </p:nvPr>
        </p:nvSpPr>
        <p:spPr>
          <a:xfrm>
            <a:off x="5628530" y="3066304"/>
            <a:ext cx="1092636" cy="457462"/>
          </a:xfrm>
          <a:prstGeom prst="chevron">
            <a:avLst/>
          </a:prstGeom>
          <a:solidFill>
            <a:srgbClr val="3F136C"/>
          </a:solidFill>
          <a:ln>
            <a:noFill/>
          </a:ln>
        </p:spPr>
        <p:txBody>
          <a:bodyPr wrap="square" lIns="0" tIns="0" rIns="0" bIns="0" rtlCol="0" anchor="ctr">
            <a:noAutofit/>
          </a:bodyPr>
          <a:lstStyle/>
          <a:p>
            <a:pPr algn="ctr" defTabSz="914400"/>
            <a:r>
              <a:rPr lang="en-US" sz="800" b="1" dirty="0">
                <a:solidFill>
                  <a:srgbClr val="FFFFFF"/>
                </a:solidFill>
                <a:latin typeface="Bosch Office Sans"/>
                <a:cs typeface="Bosch Office Sans"/>
              </a:rPr>
              <a:t>Pre-Assessment</a:t>
            </a:r>
          </a:p>
        </p:txBody>
      </p:sp>
      <p:sp>
        <p:nvSpPr>
          <p:cNvPr id="106" name="Rechteck 23______"/>
          <p:cNvSpPr/>
          <p:nvPr>
            <p:custDataLst>
              <p:tags r:id="rId21"/>
            </p:custDataLst>
          </p:nvPr>
        </p:nvSpPr>
        <p:spPr>
          <a:xfrm>
            <a:off x="6657159" y="2680988"/>
            <a:ext cx="2624490" cy="323484"/>
          </a:xfrm>
          <a:prstGeom prst="chevron">
            <a:avLst/>
          </a:prstGeom>
          <a:solidFill>
            <a:srgbClr val="3F136C"/>
          </a:solidFill>
          <a:ln>
            <a:noFill/>
          </a:ln>
        </p:spPr>
        <p:txBody>
          <a:bodyPr wrap="square" lIns="0" tIns="0" rIns="0" bIns="0" rtlCol="0" anchor="ctr">
            <a:noAutofit/>
          </a:bodyPr>
          <a:lstStyle/>
          <a:p>
            <a:pPr algn="ctr" defTabSz="914400"/>
            <a:r>
              <a:rPr lang="en-US" sz="800" b="1" dirty="0">
                <a:solidFill>
                  <a:srgbClr val="FFFFFF"/>
                </a:solidFill>
                <a:latin typeface="Bosch Office Sans"/>
                <a:cs typeface="Bosch Office Sans"/>
              </a:rPr>
              <a:t>Migration factory</a:t>
            </a:r>
          </a:p>
        </p:txBody>
      </p:sp>
      <p:sp>
        <p:nvSpPr>
          <p:cNvPr id="108" name="Rechteck 23______"/>
          <p:cNvSpPr/>
          <p:nvPr>
            <p:custDataLst>
              <p:tags r:id="rId22"/>
            </p:custDataLst>
          </p:nvPr>
        </p:nvSpPr>
        <p:spPr>
          <a:xfrm>
            <a:off x="9188060" y="3096227"/>
            <a:ext cx="1149389" cy="445573"/>
          </a:xfrm>
          <a:prstGeom prst="chevron">
            <a:avLst/>
          </a:prstGeom>
          <a:solidFill>
            <a:srgbClr val="3F136C"/>
          </a:solidFill>
          <a:ln>
            <a:noFill/>
          </a:ln>
        </p:spPr>
        <p:txBody>
          <a:bodyPr wrap="square" lIns="0" tIns="0" rIns="0" bIns="0" rtlCol="0" anchor="ctr">
            <a:noAutofit/>
          </a:bodyPr>
          <a:lstStyle/>
          <a:p>
            <a:pPr algn="ctr" defTabSz="914400"/>
            <a:r>
              <a:rPr lang="en-US" sz="800" b="1" dirty="0">
                <a:solidFill>
                  <a:srgbClr val="FFFFFF"/>
                </a:solidFill>
                <a:latin typeface="Bosch Office Sans"/>
                <a:cs typeface="Bosch Office Sans"/>
              </a:rPr>
              <a:t>Hyper Care</a:t>
            </a:r>
          </a:p>
        </p:txBody>
      </p:sp>
      <p:sp>
        <p:nvSpPr>
          <p:cNvPr id="109" name="Rechteck 23______"/>
          <p:cNvSpPr/>
          <p:nvPr>
            <p:custDataLst>
              <p:tags r:id="rId23"/>
            </p:custDataLst>
          </p:nvPr>
        </p:nvSpPr>
        <p:spPr>
          <a:xfrm>
            <a:off x="10280417" y="2633920"/>
            <a:ext cx="701262" cy="387130"/>
          </a:xfrm>
          <a:prstGeom prst="chevron">
            <a:avLst/>
          </a:prstGeom>
          <a:solidFill>
            <a:srgbClr val="3F136C"/>
          </a:solidFill>
          <a:ln>
            <a:noFill/>
          </a:ln>
        </p:spPr>
        <p:txBody>
          <a:bodyPr wrap="square" lIns="0" tIns="0" rIns="0" bIns="0" rtlCol="0" anchor="ctr">
            <a:noAutofit/>
          </a:bodyPr>
          <a:lstStyle/>
          <a:p>
            <a:pPr algn="ctr" defTabSz="914400"/>
            <a:r>
              <a:rPr lang="en-US" sz="600" b="1" dirty="0">
                <a:solidFill>
                  <a:srgbClr val="FFFFFF"/>
                </a:solidFill>
                <a:latin typeface="Bosch Office Sans"/>
                <a:cs typeface="Bosch Office Sans"/>
              </a:rPr>
              <a:t>Decommission  “A”</a:t>
            </a:r>
          </a:p>
        </p:txBody>
      </p:sp>
      <p:sp>
        <p:nvSpPr>
          <p:cNvPr id="110" name="Rechteck 23______"/>
          <p:cNvSpPr/>
          <p:nvPr>
            <p:custDataLst>
              <p:tags r:id="rId24"/>
            </p:custDataLst>
          </p:nvPr>
        </p:nvSpPr>
        <p:spPr>
          <a:xfrm>
            <a:off x="10253405" y="3117892"/>
            <a:ext cx="728273" cy="387130"/>
          </a:xfrm>
          <a:prstGeom prst="chevron">
            <a:avLst/>
          </a:prstGeom>
          <a:solidFill>
            <a:srgbClr val="3F136C"/>
          </a:solidFill>
          <a:ln>
            <a:noFill/>
          </a:ln>
        </p:spPr>
        <p:txBody>
          <a:bodyPr wrap="square" lIns="0" tIns="0" rIns="0" bIns="0" rtlCol="0" anchor="ctr">
            <a:noAutofit/>
          </a:bodyPr>
          <a:lstStyle/>
          <a:p>
            <a:pPr algn="ctr" defTabSz="914400"/>
            <a:r>
              <a:rPr lang="en-US" sz="600" b="1" dirty="0">
                <a:solidFill>
                  <a:srgbClr val="FFFFFF"/>
                </a:solidFill>
                <a:latin typeface="Bosch Office Sans"/>
                <a:cs typeface="Bosch Office Sans"/>
              </a:rPr>
              <a:t>Monitor &amp; Hand-over</a:t>
            </a:r>
          </a:p>
        </p:txBody>
      </p:sp>
      <p:sp>
        <p:nvSpPr>
          <p:cNvPr id="111" name="Rechteck 23______"/>
          <p:cNvSpPr/>
          <p:nvPr>
            <p:custDataLst>
              <p:tags r:id="rId25"/>
            </p:custDataLst>
          </p:nvPr>
        </p:nvSpPr>
        <p:spPr>
          <a:xfrm>
            <a:off x="9206338" y="2640615"/>
            <a:ext cx="1149389" cy="387130"/>
          </a:xfrm>
          <a:prstGeom prst="chevron">
            <a:avLst/>
          </a:prstGeom>
          <a:solidFill>
            <a:srgbClr val="3F136C"/>
          </a:solidFill>
          <a:ln>
            <a:noFill/>
          </a:ln>
        </p:spPr>
        <p:txBody>
          <a:bodyPr wrap="square" lIns="0" tIns="0" rIns="0" bIns="0" rtlCol="0" anchor="ctr">
            <a:noAutofit/>
          </a:bodyPr>
          <a:lstStyle/>
          <a:p>
            <a:pPr algn="ctr" defTabSz="914400"/>
            <a:r>
              <a:rPr lang="en-US" sz="800" b="1" dirty="0">
                <a:solidFill>
                  <a:srgbClr val="FFFFFF"/>
                </a:solidFill>
                <a:latin typeface="Bosch Office Sans"/>
                <a:cs typeface="Bosch Office Sans"/>
              </a:rPr>
              <a:t>Sync with A Payment System </a:t>
            </a:r>
          </a:p>
        </p:txBody>
      </p:sp>
      <p:sp>
        <p:nvSpPr>
          <p:cNvPr id="119" name="Rechteck 44"/>
          <p:cNvSpPr/>
          <p:nvPr>
            <p:custDataLst>
              <p:tags r:id="rId26"/>
            </p:custDataLst>
          </p:nvPr>
        </p:nvSpPr>
        <p:spPr>
          <a:xfrm>
            <a:off x="4942207" y="1652580"/>
            <a:ext cx="5584854" cy="261419"/>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Monitoring &amp; Control  – </a:t>
            </a:r>
            <a:r>
              <a:rPr lang="en-US" sz="800" b="1" dirty="0" smtClean="0">
                <a:solidFill>
                  <a:srgbClr val="FFFFFF"/>
                </a:solidFill>
                <a:latin typeface="Bosch Office Sans"/>
                <a:cs typeface="Bosch Office Sans"/>
              </a:rPr>
              <a:t>Scope, </a:t>
            </a:r>
            <a:r>
              <a:rPr lang="en-US" sz="800" b="1" noProof="0" dirty="0" smtClean="0">
                <a:solidFill>
                  <a:srgbClr val="FFFFFF"/>
                </a:solidFill>
                <a:latin typeface="Bosch Office Sans"/>
                <a:cs typeface="Bosch Office Sans"/>
              </a:rPr>
              <a:t>Cost, Time, Quality, People, Stakeholder</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pic>
        <p:nvPicPr>
          <p:cNvPr id="31" name="Graphic 101_" descr="Marker">
            <a:extLst>
              <a:ext uri="{FF2B5EF4-FFF2-40B4-BE49-F238E27FC236}">
                <a16:creationId xmlns:a16="http://schemas.microsoft.com/office/drawing/2014/main" id="{57E3C63F-9926-43AC-8E93-61FDE5AE3AF6}"/>
              </a:ext>
            </a:extLst>
          </p:cNvPr>
          <p:cNvPicPr>
            <a:picLocks noChangeAspect="1"/>
          </p:cNvPicPr>
          <p:nvPr>
            <p:custDataLst>
              <p:tags r:id="rId27"/>
            </p:custDataLst>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5019069" y="1289619"/>
            <a:ext cx="507699" cy="507699"/>
          </a:xfrm>
          <a:prstGeom prst="rect">
            <a:avLst/>
          </a:prstGeom>
        </p:spPr>
      </p:pic>
      <p:sp>
        <p:nvSpPr>
          <p:cNvPr id="120" name="Rechteck 44"/>
          <p:cNvSpPr/>
          <p:nvPr>
            <p:custDataLst>
              <p:tags r:id="rId28"/>
            </p:custDataLst>
          </p:nvPr>
        </p:nvSpPr>
        <p:spPr>
          <a:xfrm>
            <a:off x="4212808" y="2009630"/>
            <a:ext cx="6040597" cy="254762"/>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Risk Management – Mitigation &amp; Contingencies</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pic>
        <p:nvPicPr>
          <p:cNvPr id="122" name="Picture 121"/>
          <p:cNvPicPr>
            <a:picLocks noChangeAspect="1"/>
          </p:cNvPicPr>
          <p:nvPr/>
        </p:nvPicPr>
        <p:blipFill>
          <a:blip r:embed="rId49"/>
          <a:stretch>
            <a:fillRect/>
          </a:stretch>
        </p:blipFill>
        <p:spPr>
          <a:xfrm>
            <a:off x="5806720" y="5015080"/>
            <a:ext cx="2456699" cy="568188"/>
          </a:xfrm>
          <a:prstGeom prst="rect">
            <a:avLst/>
          </a:prstGeom>
        </p:spPr>
      </p:pic>
      <p:pic>
        <p:nvPicPr>
          <p:cNvPr id="123" name="Picture 122"/>
          <p:cNvPicPr>
            <a:picLocks noChangeAspect="1"/>
          </p:cNvPicPr>
          <p:nvPr/>
        </p:nvPicPr>
        <p:blipFill>
          <a:blip r:embed="rId49"/>
          <a:stretch>
            <a:fillRect/>
          </a:stretch>
        </p:blipFill>
        <p:spPr>
          <a:xfrm>
            <a:off x="6227379" y="4019158"/>
            <a:ext cx="2456699" cy="568188"/>
          </a:xfrm>
          <a:prstGeom prst="rect">
            <a:avLst/>
          </a:prstGeom>
        </p:spPr>
      </p:pic>
      <p:pic>
        <p:nvPicPr>
          <p:cNvPr id="124" name="Picture 123"/>
          <p:cNvPicPr>
            <a:picLocks noChangeAspect="1"/>
          </p:cNvPicPr>
          <p:nvPr/>
        </p:nvPicPr>
        <p:blipFill>
          <a:blip r:embed="rId49"/>
          <a:stretch>
            <a:fillRect/>
          </a:stretch>
        </p:blipFill>
        <p:spPr>
          <a:xfrm>
            <a:off x="6731361" y="3027745"/>
            <a:ext cx="2456699" cy="568188"/>
          </a:xfrm>
          <a:prstGeom prst="rect">
            <a:avLst/>
          </a:prstGeom>
        </p:spPr>
      </p:pic>
      <p:cxnSp>
        <p:nvCxnSpPr>
          <p:cNvPr id="126" name="Elbow Connector 125"/>
          <p:cNvCxnSpPr/>
          <p:nvPr/>
        </p:nvCxnSpPr>
        <p:spPr>
          <a:xfrm flipV="1">
            <a:off x="4293861" y="1783289"/>
            <a:ext cx="725208" cy="353722"/>
          </a:xfrm>
          <a:prstGeom prst="bentConnector3">
            <a:avLst>
              <a:gd name="adj1" fmla="val -335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120" idx="1"/>
            <a:endCxn id="26" idx="1"/>
          </p:cNvCxnSpPr>
          <p:nvPr/>
        </p:nvCxnSpPr>
        <p:spPr>
          <a:xfrm rot="10800000" flipH="1" flipV="1">
            <a:off x="4340188" y="2137010"/>
            <a:ext cx="1728093" cy="320413"/>
          </a:xfrm>
          <a:prstGeom prst="bentConnector3">
            <a:avLst>
              <a:gd name="adj1" fmla="val -206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endCxn id="120" idx="3"/>
          </p:cNvCxnSpPr>
          <p:nvPr/>
        </p:nvCxnSpPr>
        <p:spPr>
          <a:xfrm rot="10800000">
            <a:off x="10253406" y="2137011"/>
            <a:ext cx="324817" cy="1754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p:nvPr/>
        </p:nvCxnSpPr>
        <p:spPr>
          <a:xfrm rot="16200000" flipH="1">
            <a:off x="10104584" y="1988188"/>
            <a:ext cx="223011" cy="74631"/>
          </a:xfrm>
          <a:prstGeom prst="bentConnector3">
            <a:avLst>
              <a:gd name="adj1" fmla="val 4046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endCxn id="68" idx="1"/>
          </p:cNvCxnSpPr>
          <p:nvPr/>
        </p:nvCxnSpPr>
        <p:spPr>
          <a:xfrm rot="16200000" flipH="1">
            <a:off x="3879487" y="2800383"/>
            <a:ext cx="1723346" cy="117625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p:nvPr/>
        </p:nvCxnSpPr>
        <p:spPr>
          <a:xfrm>
            <a:off x="4212808" y="2465743"/>
            <a:ext cx="1580987" cy="865559"/>
          </a:xfrm>
          <a:prstGeom prst="bentConnector3">
            <a:avLst>
              <a:gd name="adj1" fmla="val 9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p:cNvCxnSpPr>
            <a:endCxn id="65" idx="1"/>
          </p:cNvCxnSpPr>
          <p:nvPr/>
        </p:nvCxnSpPr>
        <p:spPr>
          <a:xfrm rot="16200000" flipH="1">
            <a:off x="3843598" y="2680215"/>
            <a:ext cx="2305740" cy="187679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0" name="Elbow Connector 159"/>
          <p:cNvCxnSpPr>
            <a:endCxn id="15" idx="1"/>
          </p:cNvCxnSpPr>
          <p:nvPr/>
        </p:nvCxnSpPr>
        <p:spPr>
          <a:xfrm rot="16200000" flipH="1">
            <a:off x="1969535" y="4486442"/>
            <a:ext cx="4109237" cy="67837"/>
          </a:xfrm>
          <a:prstGeom prst="bentConnector4">
            <a:avLst>
              <a:gd name="adj1" fmla="val 47289"/>
              <a:gd name="adj2" fmla="val -23698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7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2" name="Straight Connector 61"/>
          <p:cNvCxnSpPr/>
          <p:nvPr/>
        </p:nvCxnSpPr>
        <p:spPr>
          <a:xfrm flipV="1">
            <a:off x="7043544" y="1263121"/>
            <a:ext cx="0" cy="30260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484369" y="1016726"/>
            <a:ext cx="10689939" cy="5393381"/>
            <a:chOff x="877514" y="785607"/>
            <a:chExt cx="10502404" cy="5156089"/>
          </a:xfrm>
        </p:grpSpPr>
        <p:sp>
          <p:nvSpPr>
            <p:cNvPr id="12" name="Notched Right Arrow 11"/>
            <p:cNvSpPr/>
            <p:nvPr>
              <p:custDataLst>
                <p:tags r:id="rId9"/>
              </p:custDataLst>
            </p:nvPr>
          </p:nvSpPr>
          <p:spPr>
            <a:xfrm>
              <a:off x="877514" y="785607"/>
              <a:ext cx="10502404" cy="235554"/>
            </a:xfrm>
            <a:prstGeom prst="notchedRightArrow">
              <a:avLst>
                <a:gd name="adj1" fmla="val 50000"/>
                <a:gd name="adj2" fmla="val 85936"/>
              </a:avLst>
            </a:prstGeom>
            <a:solidFill>
              <a:srgbClr val="5B9BD5"/>
            </a:solidFill>
            <a:ln w="9525" cap="flat" cmpd="sng" algn="ctr">
              <a:noFill/>
              <a:prstDash val="solid"/>
            </a:ln>
            <a:effectLst/>
            <a:scene3d>
              <a:camera prst="orthographicFront"/>
              <a:lightRig rig="threePt" dir="t"/>
            </a:scene3d>
            <a:sp3d>
              <a:bevelT w="152400" h="50800" prst="softRound"/>
            </a:sp3d>
          </p:spPr>
          <p:txBody>
            <a:bodyPr rtlCol="0" anchor="ctr"/>
            <a:lstStyle/>
            <a:p>
              <a:pPr algn="ctr" defTabSz="1129476">
                <a:defRPr/>
              </a:pPr>
              <a:endParaRPr lang="en-US" sz="2223" kern="0" dirty="0">
                <a:solidFill>
                  <a:srgbClr val="000000"/>
                </a:solidFill>
                <a:latin typeface="Bosch Office Sans"/>
              </a:endParaRPr>
            </a:p>
          </p:txBody>
        </p:sp>
        <p:cxnSp>
          <p:nvCxnSpPr>
            <p:cNvPr id="14" name="Straight Connector 13"/>
            <p:cNvCxnSpPr/>
            <p:nvPr>
              <p:custDataLst>
                <p:tags r:id="rId10"/>
              </p:custDataLst>
            </p:nvPr>
          </p:nvCxnSpPr>
          <p:spPr>
            <a:xfrm flipH="1">
              <a:off x="3925445" y="935718"/>
              <a:ext cx="1757" cy="5005978"/>
            </a:xfrm>
            <a:prstGeom prst="line">
              <a:avLst/>
            </a:prstGeom>
            <a:noFill/>
            <a:ln w="19050" cap="flat" cmpd="sng" algn="ctr">
              <a:solidFill>
                <a:srgbClr val="5CB56D"/>
              </a:solidFill>
              <a:prstDash val="dashDot"/>
              <a:miter lim="800000"/>
            </a:ln>
            <a:effectLst/>
          </p:spPr>
        </p:cxnSp>
        <p:cxnSp>
          <p:nvCxnSpPr>
            <p:cNvPr id="31" name="Straight Connector 30"/>
            <p:cNvCxnSpPr/>
            <p:nvPr>
              <p:custDataLst>
                <p:tags r:id="rId11"/>
              </p:custDataLst>
            </p:nvPr>
          </p:nvCxnSpPr>
          <p:spPr>
            <a:xfrm>
              <a:off x="8406639" y="953490"/>
              <a:ext cx="2756" cy="3814439"/>
            </a:xfrm>
            <a:prstGeom prst="line">
              <a:avLst/>
            </a:prstGeom>
            <a:noFill/>
            <a:ln w="19050" cap="flat" cmpd="sng" algn="ctr">
              <a:solidFill>
                <a:srgbClr val="8064A2"/>
              </a:solidFill>
              <a:prstDash val="dashDot"/>
              <a:miter lim="800000"/>
            </a:ln>
            <a:effectLst/>
          </p:spPr>
        </p:cxnSp>
      </p:grpSp>
      <p:pic>
        <p:nvPicPr>
          <p:cNvPr id="7" name="Picture 6"/>
          <p:cNvPicPr>
            <a:picLocks/>
          </p:cNvPicPr>
          <p:nvPr>
            <p:custDataLst>
              <p:tags r:id="rId2"/>
            </p:custDataLst>
          </p:nvPr>
        </p:nvPicPr>
        <p:blipFill>
          <a:blip r:embed="rId13">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Rectangle 2" hidden="1"/>
          <p:cNvSpPr>
            <a:spLocks/>
          </p:cNvSpPr>
          <p:nvPr>
            <p:custDataLst>
              <p:tags r:id="rId3"/>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2" name="TextBox 1"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err="1">
              <a:solidFill>
                <a:prstClr val="black"/>
              </a:solidFill>
              <a:latin typeface="Bosch Office Sans" pitchFamily="2" charset="0"/>
            </a:endParaRPr>
          </a:p>
        </p:txBody>
      </p:sp>
      <p:sp>
        <p:nvSpPr>
          <p:cNvPr id="10" name="Rectangle 9"/>
          <p:cNvSpPr/>
          <p:nvPr>
            <p:custDataLst>
              <p:tags r:id="rId5"/>
            </p:custDataLst>
          </p:nvPr>
        </p:nvSpPr>
        <p:spPr>
          <a:xfrm>
            <a:off x="1535612" y="60529"/>
            <a:ext cx="4747453" cy="566117"/>
          </a:xfrm>
          <a:prstGeom prst="rect">
            <a:avLst/>
          </a:prstGeom>
        </p:spPr>
        <p:txBody>
          <a:bodyPr wrap="none">
            <a:spAutoFit/>
          </a:bodyPr>
          <a:lstStyle/>
          <a:p>
            <a:pPr defTabSz="1129476">
              <a:lnSpc>
                <a:spcPct val="89000"/>
              </a:lnSpc>
              <a:defRPr/>
            </a:pPr>
            <a:r>
              <a:rPr lang="en-US" sz="3112" kern="0" dirty="0" smtClean="0">
                <a:solidFill>
                  <a:srgbClr val="000000"/>
                </a:solidFill>
                <a:latin typeface="Bosch Office Sans" pitchFamily="2" charset="0"/>
              </a:rPr>
              <a:t>Iterative Migration </a:t>
            </a:r>
            <a:r>
              <a:rPr lang="en-US" sz="3112" kern="0" dirty="0">
                <a:solidFill>
                  <a:srgbClr val="000000"/>
                </a:solidFill>
                <a:latin typeface="Bosch Office Sans" pitchFamily="2" charset="0"/>
              </a:rPr>
              <a:t>Plan </a:t>
            </a:r>
            <a:r>
              <a:rPr lang="en-US" sz="3459" b="1" dirty="0">
                <a:solidFill>
                  <a:prstClr val="black"/>
                </a:solidFill>
                <a:latin typeface="Calibri" panose="020F0502020204030204" pitchFamily="34" charset="0"/>
              </a:rPr>
              <a:t>	</a:t>
            </a:r>
          </a:p>
        </p:txBody>
      </p:sp>
      <p:sp>
        <p:nvSpPr>
          <p:cNvPr id="53" name="Rectangle 52"/>
          <p:cNvSpPr/>
          <p:nvPr>
            <p:custDataLst>
              <p:tags r:id="rId6"/>
            </p:custDataLst>
          </p:nvPr>
        </p:nvSpPr>
        <p:spPr>
          <a:xfrm>
            <a:off x="8385731" y="12165023"/>
            <a:ext cx="240646" cy="51361"/>
          </a:xfrm>
          <a:prstGeom prst="rect">
            <a:avLst/>
          </a:prstGeom>
          <a:noFill/>
          <a:ln w="9525" cap="flat" cmpd="sng" algn="ctr">
            <a:noFill/>
            <a:prstDash val="solid"/>
          </a:ln>
          <a:effectLst/>
        </p:spPr>
        <p:txBody>
          <a:bodyPr rtlCol="0" anchor="ctr"/>
          <a:lstStyle/>
          <a:p>
            <a:pPr algn="ctr" defTabSz="1016264">
              <a:defRPr/>
            </a:pPr>
            <a:r>
              <a:rPr lang="en-GB" sz="1334" kern="0" dirty="0" smtClean="0">
                <a:solidFill>
                  <a:srgbClr val="A80163"/>
                </a:solidFill>
                <a:latin typeface="Bosch Office Sans"/>
              </a:rPr>
              <a:t>Fall back scenarios</a:t>
            </a:r>
          </a:p>
          <a:p>
            <a:pPr algn="ctr" defTabSz="1016264">
              <a:defRPr/>
            </a:pPr>
            <a:r>
              <a:rPr lang="en-GB" sz="1334" kern="0" dirty="0" smtClean="0">
                <a:solidFill>
                  <a:srgbClr val="A80163"/>
                </a:solidFill>
                <a:latin typeface="Bosch Office Sans"/>
              </a:rPr>
              <a:t>Legacy wrapping approach</a:t>
            </a:r>
            <a:endParaRPr lang="en-GB" sz="1334" kern="0" dirty="0">
              <a:solidFill>
                <a:srgbClr val="A80163"/>
              </a:solidFill>
              <a:latin typeface="Bosch Office Sans"/>
            </a:endParaRPr>
          </a:p>
        </p:txBody>
      </p:sp>
      <p:pic>
        <p:nvPicPr>
          <p:cNvPr id="9" name="Picture 8"/>
          <p:cNvPicPr>
            <a:picLocks/>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graphicFrame>
        <p:nvGraphicFramePr>
          <p:cNvPr id="77" name="Diagram 76"/>
          <p:cNvGraphicFramePr/>
          <p:nvPr>
            <p:custDataLst>
              <p:tags r:id="rId8"/>
            </p:custDataLst>
            <p:extLst/>
          </p:nvPr>
        </p:nvGraphicFramePr>
        <p:xfrm>
          <a:off x="1252734" y="-64527"/>
          <a:ext cx="10809921" cy="3273504"/>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6" name="Rectangle 5"/>
          <p:cNvSpPr/>
          <p:nvPr/>
        </p:nvSpPr>
        <p:spPr>
          <a:xfrm>
            <a:off x="5210881" y="2513080"/>
            <a:ext cx="1494719"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222554" y="2515712"/>
            <a:ext cx="371585" cy="6014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5589251" y="2515712"/>
            <a:ext cx="347679" cy="6014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5929240" y="2515712"/>
            <a:ext cx="395356" cy="60142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6324595" y="2508840"/>
            <a:ext cx="716105"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6886487" y="4725065"/>
            <a:ext cx="2608882"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886487" y="4717778"/>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7536286" y="4727697"/>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8179603" y="4727697"/>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8837486" y="4721014"/>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6753040" y="4400521"/>
            <a:ext cx="2875775" cy="369332"/>
          </a:xfrm>
          <a:prstGeom prst="rect">
            <a:avLst/>
          </a:prstGeom>
          <a:noFill/>
        </p:spPr>
        <p:txBody>
          <a:bodyPr wrap="square" rtlCol="0">
            <a:spAutoFit/>
          </a:bodyPr>
          <a:lstStyle/>
          <a:p>
            <a:r>
              <a:rPr lang="en-GB" dirty="0" smtClean="0"/>
              <a:t>Phase –III (Data Migration)</a:t>
            </a:r>
            <a:endParaRPr lang="en-GB" dirty="0"/>
          </a:p>
        </p:txBody>
      </p:sp>
      <p:sp>
        <p:nvSpPr>
          <p:cNvPr id="45" name="TextBox 44"/>
          <p:cNvSpPr txBox="1"/>
          <p:nvPr/>
        </p:nvSpPr>
        <p:spPr>
          <a:xfrm>
            <a:off x="5233041" y="2184984"/>
            <a:ext cx="2507532" cy="369332"/>
          </a:xfrm>
          <a:prstGeom prst="rect">
            <a:avLst/>
          </a:prstGeom>
          <a:noFill/>
        </p:spPr>
        <p:txBody>
          <a:bodyPr wrap="square" rtlCol="0">
            <a:spAutoFit/>
          </a:bodyPr>
          <a:lstStyle/>
          <a:p>
            <a:r>
              <a:rPr lang="en-GB" dirty="0" smtClean="0"/>
              <a:t>Phase –I (Authorization) </a:t>
            </a:r>
            <a:endParaRPr lang="en-GB" dirty="0"/>
          </a:p>
        </p:txBody>
      </p:sp>
      <p:sp>
        <p:nvSpPr>
          <p:cNvPr id="46" name="TextBox 45"/>
          <p:cNvSpPr txBox="1"/>
          <p:nvPr/>
        </p:nvSpPr>
        <p:spPr>
          <a:xfrm>
            <a:off x="5234675" y="3352132"/>
            <a:ext cx="2606462" cy="369332"/>
          </a:xfrm>
          <a:prstGeom prst="rect">
            <a:avLst/>
          </a:prstGeom>
          <a:noFill/>
        </p:spPr>
        <p:txBody>
          <a:bodyPr wrap="square" rtlCol="0">
            <a:spAutoFit/>
          </a:bodyPr>
          <a:lstStyle/>
          <a:p>
            <a:r>
              <a:rPr lang="en-GB" dirty="0" smtClean="0"/>
              <a:t>Phase –II (Visa Interface)</a:t>
            </a:r>
            <a:endParaRPr lang="en-GB" dirty="0"/>
          </a:p>
        </p:txBody>
      </p:sp>
      <p:sp>
        <p:nvSpPr>
          <p:cNvPr id="48" name="Rectangle 47"/>
          <p:cNvSpPr/>
          <p:nvPr/>
        </p:nvSpPr>
        <p:spPr>
          <a:xfrm>
            <a:off x="6886487" y="5872147"/>
            <a:ext cx="2608882"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6886487" y="5864860"/>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7536286" y="5874779"/>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8179603" y="5874779"/>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8837486" y="5868096"/>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7127624" y="5501499"/>
            <a:ext cx="2367745" cy="369332"/>
          </a:xfrm>
          <a:prstGeom prst="rect">
            <a:avLst/>
          </a:prstGeom>
          <a:noFill/>
        </p:spPr>
        <p:txBody>
          <a:bodyPr wrap="square" rtlCol="0">
            <a:spAutoFit/>
          </a:bodyPr>
          <a:lstStyle/>
          <a:p>
            <a:r>
              <a:rPr lang="en-GB" dirty="0" smtClean="0"/>
              <a:t>Phase –IV (Overall)</a:t>
            </a:r>
            <a:endParaRPr lang="en-GB" dirty="0"/>
          </a:p>
        </p:txBody>
      </p:sp>
      <p:sp>
        <p:nvSpPr>
          <p:cNvPr id="16" name="TextBox 15"/>
          <p:cNvSpPr txBox="1"/>
          <p:nvPr/>
        </p:nvSpPr>
        <p:spPr>
          <a:xfrm>
            <a:off x="4857539" y="2657023"/>
            <a:ext cx="461665" cy="2263649"/>
          </a:xfrm>
          <a:prstGeom prst="rect">
            <a:avLst/>
          </a:prstGeom>
          <a:noFill/>
        </p:spPr>
        <p:txBody>
          <a:bodyPr vert="vert270" wrap="square" rtlCol="0">
            <a:spAutoFit/>
          </a:bodyPr>
          <a:lstStyle/>
          <a:p>
            <a:pPr algn="ctr"/>
            <a:r>
              <a:rPr lang="en-GB" b="1" dirty="0" smtClean="0">
                <a:latin typeface="Arial" panose="020B0604020202020204" pitchFamily="34" charset="0"/>
                <a:cs typeface="Arial" panose="020B0604020202020204" pitchFamily="34" charset="0"/>
              </a:rPr>
              <a:t>Hybrid whole</a:t>
            </a:r>
            <a:endParaRPr lang="en-GB" b="1" dirty="0">
              <a:latin typeface="Arial" panose="020B0604020202020204" pitchFamily="34" charset="0"/>
              <a:cs typeface="Arial" panose="020B0604020202020204" pitchFamily="34" charset="0"/>
            </a:endParaRPr>
          </a:p>
        </p:txBody>
      </p:sp>
      <p:sp>
        <p:nvSpPr>
          <p:cNvPr id="18" name="TextBox 17"/>
          <p:cNvSpPr txBox="1"/>
          <p:nvPr/>
        </p:nvSpPr>
        <p:spPr>
          <a:xfrm>
            <a:off x="2206260" y="728475"/>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Pre-Migration</a:t>
            </a:r>
            <a:endParaRPr lang="en-GB" sz="1600" b="1" dirty="0">
              <a:latin typeface="Arial" panose="020B0604020202020204" pitchFamily="34" charset="0"/>
              <a:cs typeface="Arial" panose="020B0604020202020204" pitchFamily="34" charset="0"/>
            </a:endParaRPr>
          </a:p>
        </p:txBody>
      </p:sp>
      <p:sp>
        <p:nvSpPr>
          <p:cNvPr id="52" name="TextBox 51"/>
          <p:cNvSpPr txBox="1"/>
          <p:nvPr/>
        </p:nvSpPr>
        <p:spPr>
          <a:xfrm>
            <a:off x="6320059"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Migration</a:t>
            </a:r>
            <a:endParaRPr lang="en-GB" sz="1600" b="1" dirty="0">
              <a:latin typeface="Arial" panose="020B0604020202020204" pitchFamily="34" charset="0"/>
              <a:cs typeface="Arial" panose="020B0604020202020204" pitchFamily="34" charset="0"/>
            </a:endParaRPr>
          </a:p>
        </p:txBody>
      </p:sp>
      <p:sp>
        <p:nvSpPr>
          <p:cNvPr id="55" name="TextBox 54"/>
          <p:cNvSpPr txBox="1"/>
          <p:nvPr/>
        </p:nvSpPr>
        <p:spPr>
          <a:xfrm>
            <a:off x="10052094"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Steady State</a:t>
            </a:r>
            <a:endParaRPr lang="en-GB" sz="1600" b="1" dirty="0">
              <a:latin typeface="Arial" panose="020B0604020202020204" pitchFamily="34" charset="0"/>
              <a:cs typeface="Arial" panose="020B0604020202020204" pitchFamily="34" charset="0"/>
            </a:endParaRPr>
          </a:p>
        </p:txBody>
      </p:sp>
      <p:sp>
        <p:nvSpPr>
          <p:cNvPr id="59" name="TextBox 58"/>
          <p:cNvSpPr txBox="1"/>
          <p:nvPr/>
        </p:nvSpPr>
        <p:spPr>
          <a:xfrm>
            <a:off x="4873957" y="4934748"/>
            <a:ext cx="461665" cy="1674623"/>
          </a:xfrm>
          <a:prstGeom prst="rect">
            <a:avLst/>
          </a:prstGeom>
          <a:noFill/>
        </p:spPr>
        <p:txBody>
          <a:bodyPr vert="vert270" wrap="square" rtlCol="0">
            <a:spAutoFit/>
          </a:bodyPr>
          <a:lstStyle/>
          <a:p>
            <a:r>
              <a:rPr lang="en-GB" b="1" dirty="0" err="1" smtClean="0">
                <a:latin typeface="Arial" panose="020B0604020202020204" pitchFamily="34" charset="0"/>
                <a:cs typeface="Arial" panose="020B0604020202020204" pitchFamily="34" charset="0"/>
              </a:rPr>
              <a:t>Cybersource</a:t>
            </a:r>
            <a:endParaRPr lang="en-GB" b="1" dirty="0">
              <a:latin typeface="Arial" panose="020B0604020202020204" pitchFamily="34" charset="0"/>
              <a:cs typeface="Arial" panose="020B0604020202020204" pitchFamily="34" charset="0"/>
            </a:endParaRPr>
          </a:p>
        </p:txBody>
      </p:sp>
      <p:pic>
        <p:nvPicPr>
          <p:cNvPr id="1030" name="Picture 6" descr="Data Migration Icons - Download Free Vector Icons | Noun Project"/>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4330" y="2999906"/>
            <a:ext cx="705061" cy="70506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roject Management Icon PNG Images, Free Transparent Project Management Icon  Download - Kind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67747" y="2202586"/>
            <a:ext cx="714980" cy="72012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xperiential Learning: The Key to Eﬀective Employee Development"/>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77640" y="4969524"/>
            <a:ext cx="1085324" cy="108532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pproach, plan, scenario, scheme, strategy icon - Download on Iconfind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37637" y="3143580"/>
            <a:ext cx="693464" cy="69346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Team Icon, Transparent Team.PNG Images &amp; Vector - FreeIcons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41952" y="4191096"/>
            <a:ext cx="576197" cy="57619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Fallback Icons - Download Free Vector Icons | Noun Project"/>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32933" y="4087686"/>
            <a:ext cx="674665" cy="67466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JiVS IMP - Pre- and Post-Retirement of Legacy Application -"/>
          <p:cNvPicPr>
            <a:picLocks noChangeAspect="1" noChangeArrowheads="1"/>
          </p:cNvPicPr>
          <p:nvPr/>
        </p:nvPicPr>
        <p:blipFill>
          <a:blip r:embed="rId26">
            <a:grayscl/>
            <a:extLst>
              <a:ext uri="{28A0092B-C50C-407E-A947-70E740481C1C}">
                <a14:useLocalDpi xmlns:a14="http://schemas.microsoft.com/office/drawing/2010/main" val="0"/>
              </a:ext>
            </a:extLst>
          </a:blip>
          <a:srcRect/>
          <a:stretch>
            <a:fillRect/>
          </a:stretch>
        </p:blipFill>
        <p:spPr bwMode="auto">
          <a:xfrm>
            <a:off x="1460371" y="5128375"/>
            <a:ext cx="640282" cy="8848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054611" y="2361412"/>
            <a:ext cx="1174105"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Planning &amp; Assessment</a:t>
            </a:r>
            <a:endParaRPr lang="en-GB" sz="1100" dirty="0">
              <a:latin typeface="Arial" panose="020B0604020202020204" pitchFamily="34" charset="0"/>
              <a:cs typeface="Arial" panose="020B0604020202020204" pitchFamily="34" charset="0"/>
            </a:endParaRPr>
          </a:p>
        </p:txBody>
      </p:sp>
      <p:sp>
        <p:nvSpPr>
          <p:cNvPr id="75" name="TextBox 74"/>
          <p:cNvSpPr txBox="1"/>
          <p:nvPr/>
        </p:nvSpPr>
        <p:spPr>
          <a:xfrm>
            <a:off x="1619208" y="3177636"/>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Migration approach</a:t>
            </a:r>
            <a:endParaRPr lang="en-GB" sz="1100" dirty="0">
              <a:latin typeface="Arial" panose="020B0604020202020204" pitchFamily="34" charset="0"/>
              <a:cs typeface="Arial" panose="020B0604020202020204" pitchFamily="34" charset="0"/>
            </a:endParaRPr>
          </a:p>
        </p:txBody>
      </p:sp>
      <p:sp>
        <p:nvSpPr>
          <p:cNvPr id="76" name="TextBox 75"/>
          <p:cNvSpPr txBox="1"/>
          <p:nvPr/>
        </p:nvSpPr>
        <p:spPr>
          <a:xfrm>
            <a:off x="1509195" y="4233540"/>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Team Requirement</a:t>
            </a:r>
            <a:endParaRPr lang="en-GB" sz="1100" dirty="0">
              <a:latin typeface="Arial" panose="020B0604020202020204" pitchFamily="34" charset="0"/>
              <a:cs typeface="Arial" panose="020B0604020202020204" pitchFamily="34" charset="0"/>
            </a:endParaRPr>
          </a:p>
        </p:txBody>
      </p:sp>
      <p:sp>
        <p:nvSpPr>
          <p:cNvPr id="78" name="TextBox 77"/>
          <p:cNvSpPr txBox="1"/>
          <p:nvPr/>
        </p:nvSpPr>
        <p:spPr>
          <a:xfrm>
            <a:off x="3329874" y="3136992"/>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Tool requirements</a:t>
            </a:r>
            <a:endParaRPr lang="en-GB" sz="1100" dirty="0">
              <a:latin typeface="Arial" panose="020B0604020202020204" pitchFamily="34" charset="0"/>
              <a:cs typeface="Arial" panose="020B0604020202020204" pitchFamily="34" charset="0"/>
            </a:endParaRPr>
          </a:p>
        </p:txBody>
      </p:sp>
      <p:sp>
        <p:nvSpPr>
          <p:cNvPr id="80" name="TextBox 79"/>
          <p:cNvSpPr txBox="1"/>
          <p:nvPr/>
        </p:nvSpPr>
        <p:spPr>
          <a:xfrm>
            <a:off x="3256457" y="4176519"/>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Fall Back Approach</a:t>
            </a:r>
            <a:endParaRPr lang="en-GB" sz="1100" dirty="0">
              <a:latin typeface="Arial" panose="020B0604020202020204" pitchFamily="34" charset="0"/>
              <a:cs typeface="Arial" panose="020B0604020202020204" pitchFamily="34" charset="0"/>
            </a:endParaRPr>
          </a:p>
        </p:txBody>
      </p:sp>
      <p:sp>
        <p:nvSpPr>
          <p:cNvPr id="81" name="TextBox 80"/>
          <p:cNvSpPr txBox="1"/>
          <p:nvPr/>
        </p:nvSpPr>
        <p:spPr>
          <a:xfrm>
            <a:off x="1691731" y="5241514"/>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Legacy Wrapper Approach</a:t>
            </a:r>
            <a:endParaRPr lang="en-GB" sz="1100" dirty="0">
              <a:latin typeface="Arial" panose="020B0604020202020204" pitchFamily="34" charset="0"/>
              <a:cs typeface="Arial" panose="020B0604020202020204" pitchFamily="34" charset="0"/>
            </a:endParaRPr>
          </a:p>
        </p:txBody>
      </p:sp>
      <p:sp>
        <p:nvSpPr>
          <p:cNvPr id="82" name="TextBox 81"/>
          <p:cNvSpPr txBox="1"/>
          <p:nvPr/>
        </p:nvSpPr>
        <p:spPr>
          <a:xfrm>
            <a:off x="3313312" y="5171896"/>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Training &amp; Communication Approach</a:t>
            </a:r>
            <a:endParaRPr lang="en-GB" sz="1100" dirty="0">
              <a:latin typeface="Arial" panose="020B0604020202020204" pitchFamily="34" charset="0"/>
              <a:cs typeface="Arial" panose="020B0604020202020204" pitchFamily="34" charset="0"/>
            </a:endParaRPr>
          </a:p>
        </p:txBody>
      </p:sp>
      <p:pic>
        <p:nvPicPr>
          <p:cNvPr id="1068" name="Picture 44" descr="Macro 4 :: Support for GDPR compliance and increased customer satisfaction  with legacy application retirement"/>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580858" y="3364678"/>
            <a:ext cx="656046" cy="656046"/>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Service Level Agreement Icon at GetDrawings | Free download"/>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571914" y="4961536"/>
            <a:ext cx="573254" cy="573254"/>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Development, go live, increment, release, rocket icon - Download on  Iconfinde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353416" y="2284584"/>
            <a:ext cx="911912" cy="91191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10197044" y="3427566"/>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Decommission the old system</a:t>
            </a:r>
            <a:endParaRPr lang="en-GB" sz="1200" dirty="0">
              <a:latin typeface="Arial" panose="020B0604020202020204" pitchFamily="34" charset="0"/>
              <a:cs typeface="Arial" panose="020B0604020202020204" pitchFamily="34" charset="0"/>
            </a:endParaRPr>
          </a:p>
        </p:txBody>
      </p:sp>
      <p:sp>
        <p:nvSpPr>
          <p:cNvPr id="88" name="TextBox 87"/>
          <p:cNvSpPr txBox="1"/>
          <p:nvPr/>
        </p:nvSpPr>
        <p:spPr>
          <a:xfrm>
            <a:off x="10226001" y="5040269"/>
            <a:ext cx="1708834" cy="276999"/>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100% SLA Ownership</a:t>
            </a:r>
            <a:endParaRPr lang="en-GB" sz="1200" dirty="0">
              <a:latin typeface="Arial" panose="020B0604020202020204" pitchFamily="34" charset="0"/>
              <a:cs typeface="Arial" panose="020B0604020202020204" pitchFamily="34" charset="0"/>
            </a:endParaRPr>
          </a:p>
        </p:txBody>
      </p:sp>
      <p:sp>
        <p:nvSpPr>
          <p:cNvPr id="89" name="TextBox 88"/>
          <p:cNvSpPr txBox="1"/>
          <p:nvPr/>
        </p:nvSpPr>
        <p:spPr>
          <a:xfrm>
            <a:off x="10078749" y="2478057"/>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Key Go-Live Considerations</a:t>
            </a:r>
            <a:endParaRPr lang="en-GB" sz="1200" dirty="0">
              <a:latin typeface="Arial" panose="020B0604020202020204" pitchFamily="34" charset="0"/>
              <a:cs typeface="Arial" panose="020B0604020202020204" pitchFamily="34" charset="0"/>
            </a:endParaRPr>
          </a:p>
        </p:txBody>
      </p:sp>
      <p:pic>
        <p:nvPicPr>
          <p:cNvPr id="90" name="Picture 38" descr="Fallback Icons - Download Free Vector Icons | Noun Project"/>
          <p:cNvPicPr>
            <a:picLocks noChangeAspect="1" noChangeArrowheads="1"/>
          </p:cNvPicPr>
          <p:nvPr/>
        </p:nvPicPr>
        <p:blipFill>
          <a:blip r:embed="rId2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85649" y="4217960"/>
            <a:ext cx="573071" cy="573071"/>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10265328" y="4389451"/>
            <a:ext cx="1593009"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Activate Fall Back Approach</a:t>
            </a:r>
            <a:endParaRPr lang="en-GB" sz="1100" dirty="0">
              <a:latin typeface="Arial" panose="020B0604020202020204" pitchFamily="34" charset="0"/>
              <a:cs typeface="Arial" panose="020B0604020202020204" pitchFamily="34" charset="0"/>
            </a:endParaRPr>
          </a:p>
        </p:txBody>
      </p:sp>
      <p:sp>
        <p:nvSpPr>
          <p:cNvPr id="92" name="Rectangle 91"/>
          <p:cNvSpPr/>
          <p:nvPr/>
        </p:nvSpPr>
        <p:spPr>
          <a:xfrm>
            <a:off x="5548793" y="3685120"/>
            <a:ext cx="1494719"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5560466" y="3687752"/>
            <a:ext cx="371585" cy="6014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a:off x="5927163" y="3687752"/>
            <a:ext cx="347679" cy="6014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6267152" y="3687752"/>
            <a:ext cx="395356" cy="60142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6662508" y="3680880"/>
            <a:ext cx="381004"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249684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team</a:t>
            </a:r>
            <a:endParaRPr lang="en-GB" dirty="0"/>
          </a:p>
        </p:txBody>
      </p:sp>
      <p:sp>
        <p:nvSpPr>
          <p:cNvPr id="4" name="Freeform: Shape 67">
            <a:extLst>
              <a:ext uri="{FF2B5EF4-FFF2-40B4-BE49-F238E27FC236}">
                <a16:creationId xmlns:a16="http://schemas.microsoft.com/office/drawing/2014/main" id="{8F7643EF-687E-46AB-A9AA-E164C874A00D}"/>
              </a:ext>
            </a:extLst>
          </p:cNvPr>
          <p:cNvSpPr>
            <a:spLocks noChangeAspect="1"/>
          </p:cNvSpPr>
          <p:nvPr/>
        </p:nvSpPr>
        <p:spPr>
          <a:xfrm>
            <a:off x="1112089" y="2238340"/>
            <a:ext cx="2847821" cy="2542032"/>
          </a:xfrm>
          <a:custGeom>
            <a:avLst/>
            <a:gdLst>
              <a:gd name="connsiteX0" fmla="*/ 839068 w 2847821"/>
              <a:gd name="connsiteY0" fmla="*/ 0 h 2542032"/>
              <a:gd name="connsiteX1" fmla="*/ 2007190 w 2847821"/>
              <a:gd name="connsiteY1" fmla="*/ 0 h 2542032"/>
              <a:gd name="connsiteX2" fmla="*/ 2232470 w 2847821"/>
              <a:gd name="connsiteY2" fmla="*/ 129398 h 2542032"/>
              <a:gd name="connsiteX3" fmla="*/ 2335280 w 2847821"/>
              <a:gd name="connsiteY3" fmla="*/ 307575 h 2542032"/>
              <a:gd name="connsiteX4" fmla="*/ 2417701 w 2847821"/>
              <a:gd name="connsiteY4" fmla="*/ 450416 h 2542032"/>
              <a:gd name="connsiteX5" fmla="*/ 2373280 w 2847821"/>
              <a:gd name="connsiteY5" fmla="*/ 527401 h 2542032"/>
              <a:gd name="connsiteX6" fmla="*/ 2306404 w 2847821"/>
              <a:gd name="connsiteY6" fmla="*/ 643303 h 2542032"/>
              <a:gd name="connsiteX7" fmla="*/ 2283956 w 2847821"/>
              <a:gd name="connsiteY7" fmla="*/ 682207 h 2542032"/>
              <a:gd name="connsiteX8" fmla="*/ 2259543 w 2847821"/>
              <a:gd name="connsiteY8" fmla="*/ 639898 h 2542032"/>
              <a:gd name="connsiteX9" fmla="*/ 2085066 w 2847821"/>
              <a:gd name="connsiteY9" fmla="*/ 337518 h 2542032"/>
              <a:gd name="connsiteX10" fmla="*/ 1900856 w 2847821"/>
              <a:gd name="connsiteY10" fmla="*/ 231710 h 2542032"/>
              <a:gd name="connsiteX11" fmla="*/ 945686 w 2847821"/>
              <a:gd name="connsiteY11" fmla="*/ 231710 h 2542032"/>
              <a:gd name="connsiteX12" fmla="*/ 761474 w 2847821"/>
              <a:gd name="connsiteY12" fmla="*/ 337518 h 2542032"/>
              <a:gd name="connsiteX13" fmla="*/ 367956 w 2847821"/>
              <a:gd name="connsiteY13" fmla="*/ 1019514 h 2542032"/>
              <a:gd name="connsiteX14" fmla="*/ 331765 w 2847821"/>
              <a:gd name="connsiteY14" fmla="*/ 1082235 h 2542032"/>
              <a:gd name="connsiteX15" fmla="*/ 331766 w 2847821"/>
              <a:gd name="connsiteY15" fmla="*/ 1082235 h 2542032"/>
              <a:gd name="connsiteX16" fmla="*/ 283889 w 2847821"/>
              <a:gd name="connsiteY16" fmla="*/ 1165208 h 2542032"/>
              <a:gd name="connsiteX17" fmla="*/ 283889 w 2847821"/>
              <a:gd name="connsiteY17" fmla="*/ 1376823 h 2542032"/>
              <a:gd name="connsiteX18" fmla="*/ 761474 w 2847821"/>
              <a:gd name="connsiteY18" fmla="*/ 2204513 h 2542032"/>
              <a:gd name="connsiteX19" fmla="*/ 945686 w 2847821"/>
              <a:gd name="connsiteY19" fmla="*/ 2310320 h 2542032"/>
              <a:gd name="connsiteX20" fmla="*/ 1900856 w 2847821"/>
              <a:gd name="connsiteY20" fmla="*/ 2310320 h 2542032"/>
              <a:gd name="connsiteX21" fmla="*/ 2085066 w 2847821"/>
              <a:gd name="connsiteY21" fmla="*/ 2204513 h 2542032"/>
              <a:gd name="connsiteX22" fmla="*/ 2562653 w 2847821"/>
              <a:gd name="connsiteY22" fmla="*/ 1376823 h 2542032"/>
              <a:gd name="connsiteX23" fmla="*/ 2562653 w 2847821"/>
              <a:gd name="connsiteY23" fmla="*/ 1165208 h 2542032"/>
              <a:gd name="connsiteX24" fmla="*/ 2522659 w 2847821"/>
              <a:gd name="connsiteY24" fmla="*/ 1095897 h 2542032"/>
              <a:gd name="connsiteX25" fmla="*/ 2514776 w 2847821"/>
              <a:gd name="connsiteY25" fmla="*/ 1082235 h 2542032"/>
              <a:gd name="connsiteX26" fmla="*/ 2505710 w 2847821"/>
              <a:gd name="connsiteY26" fmla="*/ 1066522 h 2542032"/>
              <a:gd name="connsiteX27" fmla="*/ 2477653 w 2847821"/>
              <a:gd name="connsiteY27" fmla="*/ 1017898 h 2542032"/>
              <a:gd name="connsiteX28" fmla="*/ 2463621 w 2847821"/>
              <a:gd name="connsiteY28" fmla="*/ 993580 h 2542032"/>
              <a:gd name="connsiteX29" fmla="*/ 2505480 w 2847821"/>
              <a:gd name="connsiteY29" fmla="*/ 921035 h 2542032"/>
              <a:gd name="connsiteX30" fmla="*/ 2569259 w 2847821"/>
              <a:gd name="connsiteY30" fmla="*/ 810501 h 2542032"/>
              <a:gd name="connsiteX31" fmla="*/ 2597366 w 2847821"/>
              <a:gd name="connsiteY31" fmla="*/ 761790 h 2542032"/>
              <a:gd name="connsiteX32" fmla="*/ 2626741 w 2847821"/>
              <a:gd name="connsiteY32" fmla="*/ 812698 h 2542032"/>
              <a:gd name="connsiteX33" fmla="*/ 2770197 w 2847821"/>
              <a:gd name="connsiteY33" fmla="*/ 1061318 h 2542032"/>
              <a:gd name="connsiteX34" fmla="*/ 2782267 w 2847821"/>
              <a:gd name="connsiteY34" fmla="*/ 1082235 h 2542032"/>
              <a:gd name="connsiteX35" fmla="*/ 2782268 w 2847821"/>
              <a:gd name="connsiteY35" fmla="*/ 1082235 h 2542032"/>
              <a:gd name="connsiteX36" fmla="*/ 2785733 w 2847821"/>
              <a:gd name="connsiteY36" fmla="*/ 1088241 h 2542032"/>
              <a:gd name="connsiteX37" fmla="*/ 2816533 w 2847821"/>
              <a:gd name="connsiteY37" fmla="*/ 1141620 h 2542032"/>
              <a:gd name="connsiteX38" fmla="*/ 2816533 w 2847821"/>
              <a:gd name="connsiteY38" fmla="*/ 1400415 h 2542032"/>
              <a:gd name="connsiteX39" fmla="*/ 2232470 w 2847821"/>
              <a:gd name="connsiteY39" fmla="*/ 2412636 h 2542032"/>
              <a:gd name="connsiteX40" fmla="*/ 2007190 w 2847821"/>
              <a:gd name="connsiteY40" fmla="*/ 2542032 h 2542032"/>
              <a:gd name="connsiteX41" fmla="*/ 839068 w 2847821"/>
              <a:gd name="connsiteY41" fmla="*/ 2542032 h 2542032"/>
              <a:gd name="connsiteX42" fmla="*/ 613786 w 2847821"/>
              <a:gd name="connsiteY42" fmla="*/ 2412636 h 2542032"/>
              <a:gd name="connsiteX43" fmla="*/ 29724 w 2847821"/>
              <a:gd name="connsiteY43" fmla="*/ 1400415 h 2542032"/>
              <a:gd name="connsiteX44" fmla="*/ 29724 w 2847821"/>
              <a:gd name="connsiteY44" fmla="*/ 1141620 h 2542032"/>
              <a:gd name="connsiteX45" fmla="*/ 63990 w 2847821"/>
              <a:gd name="connsiteY45" fmla="*/ 1082235 h 2542032"/>
              <a:gd name="connsiteX46" fmla="*/ 132534 w 2847821"/>
              <a:gd name="connsiteY46" fmla="*/ 963443 h 2542032"/>
              <a:gd name="connsiteX47" fmla="*/ 613786 w 2847821"/>
              <a:gd name="connsiteY47" fmla="*/ 129398 h 2542032"/>
              <a:gd name="connsiteX48" fmla="*/ 839068 w 2847821"/>
              <a:gd name="connsiteY48" fmla="*/ 0 h 254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847821" h="2542032">
                <a:moveTo>
                  <a:pt x="839068" y="0"/>
                </a:moveTo>
                <a:cubicBezTo>
                  <a:pt x="2007190" y="0"/>
                  <a:pt x="2007190" y="0"/>
                  <a:pt x="2007190" y="0"/>
                </a:cubicBezTo>
                <a:cubicBezTo>
                  <a:pt x="2090628" y="0"/>
                  <a:pt x="2190752" y="58438"/>
                  <a:pt x="2232470" y="129398"/>
                </a:cubicBezTo>
                <a:cubicBezTo>
                  <a:pt x="2268974" y="192662"/>
                  <a:pt x="2303197" y="251972"/>
                  <a:pt x="2335280" y="307575"/>
                </a:cubicBezTo>
                <a:lnTo>
                  <a:pt x="2417701" y="450416"/>
                </a:lnTo>
                <a:lnTo>
                  <a:pt x="2373280" y="527401"/>
                </a:lnTo>
                <a:cubicBezTo>
                  <a:pt x="2352747" y="562987"/>
                  <a:pt x="2330502" y="601539"/>
                  <a:pt x="2306404" y="643303"/>
                </a:cubicBezTo>
                <a:lnTo>
                  <a:pt x="2283956" y="682207"/>
                </a:lnTo>
                <a:lnTo>
                  <a:pt x="2259543" y="639898"/>
                </a:lnTo>
                <a:cubicBezTo>
                  <a:pt x="2209943" y="553938"/>
                  <a:pt x="2152227" y="453912"/>
                  <a:pt x="2085066" y="337518"/>
                </a:cubicBezTo>
                <a:cubicBezTo>
                  <a:pt x="2050954" y="279494"/>
                  <a:pt x="1969083" y="231710"/>
                  <a:pt x="1900856" y="231710"/>
                </a:cubicBezTo>
                <a:cubicBezTo>
                  <a:pt x="1900856" y="231710"/>
                  <a:pt x="1900856" y="231710"/>
                  <a:pt x="945686" y="231710"/>
                </a:cubicBezTo>
                <a:cubicBezTo>
                  <a:pt x="879166" y="231710"/>
                  <a:pt x="795588" y="279494"/>
                  <a:pt x="761474" y="337518"/>
                </a:cubicBezTo>
                <a:cubicBezTo>
                  <a:pt x="761474" y="337518"/>
                  <a:pt x="761474" y="337518"/>
                  <a:pt x="367956" y="1019514"/>
                </a:cubicBezTo>
                <a:lnTo>
                  <a:pt x="331765" y="1082235"/>
                </a:lnTo>
                <a:lnTo>
                  <a:pt x="331766" y="1082235"/>
                </a:lnTo>
                <a:lnTo>
                  <a:pt x="283889" y="1165208"/>
                </a:lnTo>
                <a:cubicBezTo>
                  <a:pt x="251482" y="1223232"/>
                  <a:pt x="251482" y="1318800"/>
                  <a:pt x="283889" y="1376823"/>
                </a:cubicBezTo>
                <a:cubicBezTo>
                  <a:pt x="283889" y="1376823"/>
                  <a:pt x="283889" y="1376823"/>
                  <a:pt x="761474" y="2204513"/>
                </a:cubicBezTo>
                <a:cubicBezTo>
                  <a:pt x="795588" y="2262537"/>
                  <a:pt x="879166" y="2310320"/>
                  <a:pt x="945686" y="2310320"/>
                </a:cubicBezTo>
                <a:lnTo>
                  <a:pt x="1900856" y="2310320"/>
                </a:lnTo>
                <a:cubicBezTo>
                  <a:pt x="1969083" y="2310320"/>
                  <a:pt x="2050954" y="2262537"/>
                  <a:pt x="2085066" y="2204513"/>
                </a:cubicBezTo>
                <a:cubicBezTo>
                  <a:pt x="2085066" y="2204513"/>
                  <a:pt x="2085066" y="2204513"/>
                  <a:pt x="2562653" y="1376823"/>
                </a:cubicBezTo>
                <a:cubicBezTo>
                  <a:pt x="2596766" y="1318800"/>
                  <a:pt x="2596766" y="1223232"/>
                  <a:pt x="2562653" y="1165208"/>
                </a:cubicBezTo>
                <a:cubicBezTo>
                  <a:pt x="2562653" y="1165208"/>
                  <a:pt x="2562653" y="1165208"/>
                  <a:pt x="2522659" y="1095897"/>
                </a:cubicBezTo>
                <a:lnTo>
                  <a:pt x="2514776" y="1082235"/>
                </a:lnTo>
                <a:lnTo>
                  <a:pt x="2505710" y="1066522"/>
                </a:lnTo>
                <a:cubicBezTo>
                  <a:pt x="2497575" y="1052424"/>
                  <a:pt x="2488278" y="1036312"/>
                  <a:pt x="2477653" y="1017898"/>
                </a:cubicBezTo>
                <a:lnTo>
                  <a:pt x="2463621" y="993580"/>
                </a:lnTo>
                <a:lnTo>
                  <a:pt x="2505480" y="921035"/>
                </a:lnTo>
                <a:cubicBezTo>
                  <a:pt x="2528334" y="881429"/>
                  <a:pt x="2549554" y="844651"/>
                  <a:pt x="2569259" y="810501"/>
                </a:cubicBezTo>
                <a:lnTo>
                  <a:pt x="2597366" y="761790"/>
                </a:lnTo>
                <a:lnTo>
                  <a:pt x="2626741" y="812698"/>
                </a:lnTo>
                <a:cubicBezTo>
                  <a:pt x="2697913" y="936044"/>
                  <a:pt x="2742396" y="1013136"/>
                  <a:pt x="2770197" y="1061318"/>
                </a:cubicBezTo>
                <a:lnTo>
                  <a:pt x="2782267" y="1082235"/>
                </a:lnTo>
                <a:lnTo>
                  <a:pt x="2782268" y="1082235"/>
                </a:lnTo>
                <a:lnTo>
                  <a:pt x="2785733" y="1088241"/>
                </a:lnTo>
                <a:cubicBezTo>
                  <a:pt x="2816533" y="1141620"/>
                  <a:pt x="2816533" y="1141620"/>
                  <a:pt x="2816533" y="1141620"/>
                </a:cubicBezTo>
                <a:cubicBezTo>
                  <a:pt x="2858251" y="1212579"/>
                  <a:pt x="2858251" y="1329455"/>
                  <a:pt x="2816533" y="1400415"/>
                </a:cubicBezTo>
                <a:cubicBezTo>
                  <a:pt x="2232470" y="2412636"/>
                  <a:pt x="2232470" y="2412636"/>
                  <a:pt x="2232470" y="2412636"/>
                </a:cubicBezTo>
                <a:cubicBezTo>
                  <a:pt x="2190752" y="2483595"/>
                  <a:pt x="2090628" y="2542032"/>
                  <a:pt x="2007190" y="2542032"/>
                </a:cubicBezTo>
                <a:lnTo>
                  <a:pt x="839068" y="2542032"/>
                </a:lnTo>
                <a:cubicBezTo>
                  <a:pt x="757716" y="2542032"/>
                  <a:pt x="655505" y="2483595"/>
                  <a:pt x="613786" y="2412636"/>
                </a:cubicBezTo>
                <a:cubicBezTo>
                  <a:pt x="29724" y="1400415"/>
                  <a:pt x="29724" y="1400415"/>
                  <a:pt x="29724" y="1400415"/>
                </a:cubicBezTo>
                <a:cubicBezTo>
                  <a:pt x="-9908" y="1329455"/>
                  <a:pt x="-9908" y="1212579"/>
                  <a:pt x="29724" y="1141620"/>
                </a:cubicBezTo>
                <a:lnTo>
                  <a:pt x="63990" y="1082235"/>
                </a:lnTo>
                <a:lnTo>
                  <a:pt x="132534" y="963443"/>
                </a:lnTo>
                <a:cubicBezTo>
                  <a:pt x="613786" y="129398"/>
                  <a:pt x="613786" y="129398"/>
                  <a:pt x="613786" y="129398"/>
                </a:cubicBezTo>
                <a:cubicBezTo>
                  <a:pt x="655505" y="58438"/>
                  <a:pt x="757716" y="0"/>
                  <a:pt x="839068" y="0"/>
                </a:cubicBez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4500" dirty="0">
              <a:solidFill>
                <a:schemeClr val="tx1"/>
              </a:solidFill>
            </a:endParaRPr>
          </a:p>
        </p:txBody>
      </p:sp>
      <p:sp>
        <p:nvSpPr>
          <p:cNvPr id="5" name="Freeform: Shape 68">
            <a:extLst>
              <a:ext uri="{FF2B5EF4-FFF2-40B4-BE49-F238E27FC236}">
                <a16:creationId xmlns:a16="http://schemas.microsoft.com/office/drawing/2014/main" id="{313CD811-27E1-4163-9FDF-185D8493E5C7}"/>
              </a:ext>
            </a:extLst>
          </p:cNvPr>
          <p:cNvSpPr/>
          <p:nvPr/>
        </p:nvSpPr>
        <p:spPr>
          <a:xfrm>
            <a:off x="9251780" y="2238340"/>
            <a:ext cx="2847821" cy="2542032"/>
          </a:xfrm>
          <a:custGeom>
            <a:avLst/>
            <a:gdLst>
              <a:gd name="connsiteX0" fmla="*/ 839068 w 2847821"/>
              <a:gd name="connsiteY0" fmla="*/ 0 h 2542032"/>
              <a:gd name="connsiteX1" fmla="*/ 2007190 w 2847821"/>
              <a:gd name="connsiteY1" fmla="*/ 0 h 2542032"/>
              <a:gd name="connsiteX2" fmla="*/ 2232470 w 2847821"/>
              <a:gd name="connsiteY2" fmla="*/ 129398 h 2542032"/>
              <a:gd name="connsiteX3" fmla="*/ 2816533 w 2847821"/>
              <a:gd name="connsiteY3" fmla="*/ 1141620 h 2542032"/>
              <a:gd name="connsiteX4" fmla="*/ 2816533 w 2847821"/>
              <a:gd name="connsiteY4" fmla="*/ 1400415 h 2542032"/>
              <a:gd name="connsiteX5" fmla="*/ 2232470 w 2847821"/>
              <a:gd name="connsiteY5" fmla="*/ 2412636 h 2542032"/>
              <a:gd name="connsiteX6" fmla="*/ 2007190 w 2847821"/>
              <a:gd name="connsiteY6" fmla="*/ 2542032 h 2542032"/>
              <a:gd name="connsiteX7" fmla="*/ 839068 w 2847821"/>
              <a:gd name="connsiteY7" fmla="*/ 2542032 h 2542032"/>
              <a:gd name="connsiteX8" fmla="*/ 613786 w 2847821"/>
              <a:gd name="connsiteY8" fmla="*/ 2412636 h 2542032"/>
              <a:gd name="connsiteX9" fmla="*/ 510976 w 2847821"/>
              <a:gd name="connsiteY9" fmla="*/ 2234459 h 2542032"/>
              <a:gd name="connsiteX10" fmla="*/ 504214 w 2847821"/>
              <a:gd name="connsiteY10" fmla="*/ 2222739 h 2542032"/>
              <a:gd name="connsiteX11" fmla="*/ 504213 w 2847821"/>
              <a:gd name="connsiteY11" fmla="*/ 2222739 h 2542032"/>
              <a:gd name="connsiteX12" fmla="*/ 428556 w 2847821"/>
              <a:gd name="connsiteY12" fmla="*/ 2091619 h 2542032"/>
              <a:gd name="connsiteX13" fmla="*/ 472977 w 2847821"/>
              <a:gd name="connsiteY13" fmla="*/ 2014633 h 2542032"/>
              <a:gd name="connsiteX14" fmla="*/ 539853 w 2847821"/>
              <a:gd name="connsiteY14" fmla="*/ 1898732 h 2542032"/>
              <a:gd name="connsiteX15" fmla="*/ 562445 w 2847821"/>
              <a:gd name="connsiteY15" fmla="*/ 1859580 h 2542032"/>
              <a:gd name="connsiteX16" fmla="*/ 586998 w 2847821"/>
              <a:gd name="connsiteY16" fmla="*/ 1902133 h 2542032"/>
              <a:gd name="connsiteX17" fmla="*/ 761474 w 2847821"/>
              <a:gd name="connsiteY17" fmla="*/ 2204513 h 2542032"/>
              <a:gd name="connsiteX18" fmla="*/ 776505 w 2847821"/>
              <a:gd name="connsiteY18" fmla="*/ 2222739 h 2542032"/>
              <a:gd name="connsiteX19" fmla="*/ 795295 w 2847821"/>
              <a:gd name="connsiteY19" fmla="*/ 2245524 h 2542032"/>
              <a:gd name="connsiteX20" fmla="*/ 945686 w 2847821"/>
              <a:gd name="connsiteY20" fmla="*/ 2310320 h 2542032"/>
              <a:gd name="connsiteX21" fmla="*/ 1900856 w 2847821"/>
              <a:gd name="connsiteY21" fmla="*/ 2310320 h 2542032"/>
              <a:gd name="connsiteX22" fmla="*/ 2085066 w 2847821"/>
              <a:gd name="connsiteY22" fmla="*/ 2204513 h 2542032"/>
              <a:gd name="connsiteX23" fmla="*/ 2562653 w 2847821"/>
              <a:gd name="connsiteY23" fmla="*/ 1376823 h 2542032"/>
              <a:gd name="connsiteX24" fmla="*/ 2562653 w 2847821"/>
              <a:gd name="connsiteY24" fmla="*/ 1165208 h 2542032"/>
              <a:gd name="connsiteX25" fmla="*/ 2085066 w 2847821"/>
              <a:gd name="connsiteY25" fmla="*/ 337518 h 2542032"/>
              <a:gd name="connsiteX26" fmla="*/ 1900856 w 2847821"/>
              <a:gd name="connsiteY26" fmla="*/ 231710 h 2542032"/>
              <a:gd name="connsiteX27" fmla="*/ 945686 w 2847821"/>
              <a:gd name="connsiteY27" fmla="*/ 231710 h 2542032"/>
              <a:gd name="connsiteX28" fmla="*/ 761474 w 2847821"/>
              <a:gd name="connsiteY28" fmla="*/ 337518 h 2542032"/>
              <a:gd name="connsiteX29" fmla="*/ 283889 w 2847821"/>
              <a:gd name="connsiteY29" fmla="*/ 1165208 h 2542032"/>
              <a:gd name="connsiteX30" fmla="*/ 259584 w 2847821"/>
              <a:gd name="connsiteY30" fmla="*/ 1271016 h 2542032"/>
              <a:gd name="connsiteX31" fmla="*/ 264263 w 2847821"/>
              <a:gd name="connsiteY31" fmla="*/ 1314464 h 2542032"/>
              <a:gd name="connsiteX32" fmla="*/ 265660 w 2847821"/>
              <a:gd name="connsiteY32" fmla="*/ 1327439 h 2542032"/>
              <a:gd name="connsiteX33" fmla="*/ 283889 w 2847821"/>
              <a:gd name="connsiteY33" fmla="*/ 1376823 h 2542032"/>
              <a:gd name="connsiteX34" fmla="*/ 368889 w 2847821"/>
              <a:gd name="connsiteY34" fmla="*/ 1524134 h 2542032"/>
              <a:gd name="connsiteX35" fmla="*/ 382921 w 2847821"/>
              <a:gd name="connsiteY35" fmla="*/ 1548452 h 2542032"/>
              <a:gd name="connsiteX36" fmla="*/ 341061 w 2847821"/>
              <a:gd name="connsiteY36" fmla="*/ 1620997 h 2542032"/>
              <a:gd name="connsiteX37" fmla="*/ 277282 w 2847821"/>
              <a:gd name="connsiteY37" fmla="*/ 1731531 h 2542032"/>
              <a:gd name="connsiteX38" fmla="*/ 249032 w 2847821"/>
              <a:gd name="connsiteY38" fmla="*/ 1780491 h 2542032"/>
              <a:gd name="connsiteX39" fmla="*/ 219516 w 2847821"/>
              <a:gd name="connsiteY39" fmla="*/ 1729337 h 2542032"/>
              <a:gd name="connsiteX40" fmla="*/ 29724 w 2847821"/>
              <a:gd name="connsiteY40" fmla="*/ 1400415 h 2542032"/>
              <a:gd name="connsiteX41" fmla="*/ 7431 w 2847821"/>
              <a:gd name="connsiteY41" fmla="*/ 1340021 h 2542032"/>
              <a:gd name="connsiteX42" fmla="*/ 4679 w 2847821"/>
              <a:gd name="connsiteY42" fmla="*/ 1314464 h 2542032"/>
              <a:gd name="connsiteX43" fmla="*/ 0 w 2847821"/>
              <a:gd name="connsiteY43" fmla="*/ 1271017 h 2542032"/>
              <a:gd name="connsiteX44" fmla="*/ 29724 w 2847821"/>
              <a:gd name="connsiteY44" fmla="*/ 1141620 h 2542032"/>
              <a:gd name="connsiteX45" fmla="*/ 613786 w 2847821"/>
              <a:gd name="connsiteY45" fmla="*/ 129398 h 2542032"/>
              <a:gd name="connsiteX46" fmla="*/ 839068 w 2847821"/>
              <a:gd name="connsiteY46" fmla="*/ 0 h 254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847821" h="2542032">
                <a:moveTo>
                  <a:pt x="839068" y="0"/>
                </a:moveTo>
                <a:cubicBezTo>
                  <a:pt x="2007190" y="0"/>
                  <a:pt x="2007190" y="0"/>
                  <a:pt x="2007190" y="0"/>
                </a:cubicBezTo>
                <a:cubicBezTo>
                  <a:pt x="2090628" y="0"/>
                  <a:pt x="2190752" y="58438"/>
                  <a:pt x="2232470" y="129398"/>
                </a:cubicBezTo>
                <a:cubicBezTo>
                  <a:pt x="2816533" y="1141620"/>
                  <a:pt x="2816533" y="1141620"/>
                  <a:pt x="2816533" y="1141620"/>
                </a:cubicBezTo>
                <a:cubicBezTo>
                  <a:pt x="2858251" y="1212579"/>
                  <a:pt x="2858251" y="1329455"/>
                  <a:pt x="2816533" y="1400415"/>
                </a:cubicBezTo>
                <a:cubicBezTo>
                  <a:pt x="2232470" y="2412636"/>
                  <a:pt x="2232470" y="2412636"/>
                  <a:pt x="2232470" y="2412636"/>
                </a:cubicBezTo>
                <a:cubicBezTo>
                  <a:pt x="2190752" y="2483595"/>
                  <a:pt x="2090628" y="2542032"/>
                  <a:pt x="2007190" y="2542032"/>
                </a:cubicBezTo>
                <a:lnTo>
                  <a:pt x="839068" y="2542032"/>
                </a:lnTo>
                <a:cubicBezTo>
                  <a:pt x="757716" y="2542032"/>
                  <a:pt x="655505" y="2483595"/>
                  <a:pt x="613786" y="2412636"/>
                </a:cubicBezTo>
                <a:cubicBezTo>
                  <a:pt x="577282" y="2349372"/>
                  <a:pt x="543060" y="2290063"/>
                  <a:pt x="510976" y="2234459"/>
                </a:cubicBezTo>
                <a:lnTo>
                  <a:pt x="504214" y="2222739"/>
                </a:lnTo>
                <a:lnTo>
                  <a:pt x="504213" y="2222739"/>
                </a:lnTo>
                <a:lnTo>
                  <a:pt x="428556" y="2091619"/>
                </a:lnTo>
                <a:lnTo>
                  <a:pt x="472977" y="2014633"/>
                </a:lnTo>
                <a:cubicBezTo>
                  <a:pt x="493510" y="1979047"/>
                  <a:pt x="515755" y="1940496"/>
                  <a:pt x="539853" y="1898732"/>
                </a:cubicBezTo>
                <a:lnTo>
                  <a:pt x="562445" y="1859580"/>
                </a:lnTo>
                <a:lnTo>
                  <a:pt x="586998" y="1902133"/>
                </a:lnTo>
                <a:cubicBezTo>
                  <a:pt x="636598" y="1988093"/>
                  <a:pt x="694314" y="2088119"/>
                  <a:pt x="761474" y="2204513"/>
                </a:cubicBezTo>
                <a:lnTo>
                  <a:pt x="776505" y="2222739"/>
                </a:lnTo>
                <a:lnTo>
                  <a:pt x="795295" y="2245524"/>
                </a:lnTo>
                <a:cubicBezTo>
                  <a:pt x="836311" y="2283442"/>
                  <a:pt x="895796" y="2310320"/>
                  <a:pt x="945686" y="2310320"/>
                </a:cubicBezTo>
                <a:lnTo>
                  <a:pt x="1900856" y="2310320"/>
                </a:lnTo>
                <a:cubicBezTo>
                  <a:pt x="1969083" y="2310320"/>
                  <a:pt x="2050954" y="2262537"/>
                  <a:pt x="2085066" y="2204513"/>
                </a:cubicBezTo>
                <a:cubicBezTo>
                  <a:pt x="2085066" y="2204513"/>
                  <a:pt x="2085066" y="2204513"/>
                  <a:pt x="2562653" y="1376823"/>
                </a:cubicBezTo>
                <a:cubicBezTo>
                  <a:pt x="2596766" y="1318800"/>
                  <a:pt x="2596766" y="1223232"/>
                  <a:pt x="2562653" y="1165208"/>
                </a:cubicBezTo>
                <a:cubicBezTo>
                  <a:pt x="2562653" y="1165208"/>
                  <a:pt x="2562653" y="1165208"/>
                  <a:pt x="2085066" y="337518"/>
                </a:cubicBezTo>
                <a:cubicBezTo>
                  <a:pt x="2050954" y="279494"/>
                  <a:pt x="1969083" y="231710"/>
                  <a:pt x="1900856" y="231710"/>
                </a:cubicBezTo>
                <a:cubicBezTo>
                  <a:pt x="1900856" y="231710"/>
                  <a:pt x="1900856" y="231710"/>
                  <a:pt x="945686" y="231710"/>
                </a:cubicBezTo>
                <a:cubicBezTo>
                  <a:pt x="879166" y="231710"/>
                  <a:pt x="795588" y="279494"/>
                  <a:pt x="761474" y="337518"/>
                </a:cubicBezTo>
                <a:cubicBezTo>
                  <a:pt x="761474" y="337518"/>
                  <a:pt x="761474" y="337518"/>
                  <a:pt x="283889" y="1165208"/>
                </a:cubicBezTo>
                <a:cubicBezTo>
                  <a:pt x="267686" y="1194220"/>
                  <a:pt x="259584" y="1232618"/>
                  <a:pt x="259584" y="1271016"/>
                </a:cubicBezTo>
                <a:lnTo>
                  <a:pt x="264263" y="1314464"/>
                </a:lnTo>
                <a:lnTo>
                  <a:pt x="265660" y="1327439"/>
                </a:lnTo>
                <a:cubicBezTo>
                  <a:pt x="269711" y="1345465"/>
                  <a:pt x="275787" y="1362317"/>
                  <a:pt x="283889" y="1376823"/>
                </a:cubicBezTo>
                <a:cubicBezTo>
                  <a:pt x="283889" y="1376823"/>
                  <a:pt x="283889" y="1376823"/>
                  <a:pt x="368889" y="1524134"/>
                </a:cubicBezTo>
                <a:lnTo>
                  <a:pt x="382921" y="1548452"/>
                </a:lnTo>
                <a:lnTo>
                  <a:pt x="341061" y="1620997"/>
                </a:lnTo>
                <a:cubicBezTo>
                  <a:pt x="318208" y="1660604"/>
                  <a:pt x="296987" y="1697381"/>
                  <a:pt x="277282" y="1731531"/>
                </a:cubicBezTo>
                <a:lnTo>
                  <a:pt x="249032" y="1780491"/>
                </a:lnTo>
                <a:lnTo>
                  <a:pt x="219516" y="1729337"/>
                </a:lnTo>
                <a:cubicBezTo>
                  <a:pt x="29724" y="1400415"/>
                  <a:pt x="29724" y="1400415"/>
                  <a:pt x="29724" y="1400415"/>
                </a:cubicBezTo>
                <a:cubicBezTo>
                  <a:pt x="19816" y="1382675"/>
                  <a:pt x="12385" y="1362065"/>
                  <a:pt x="7431" y="1340021"/>
                </a:cubicBezTo>
                <a:lnTo>
                  <a:pt x="4679" y="1314464"/>
                </a:lnTo>
                <a:lnTo>
                  <a:pt x="0" y="1271017"/>
                </a:lnTo>
                <a:cubicBezTo>
                  <a:pt x="0" y="1224058"/>
                  <a:pt x="9908" y="1177100"/>
                  <a:pt x="29724" y="1141620"/>
                </a:cubicBezTo>
                <a:cubicBezTo>
                  <a:pt x="613786" y="129398"/>
                  <a:pt x="613786" y="129398"/>
                  <a:pt x="613786" y="129398"/>
                </a:cubicBezTo>
                <a:cubicBezTo>
                  <a:pt x="655505" y="58438"/>
                  <a:pt x="757716" y="0"/>
                  <a:pt x="83906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69">
            <a:extLst>
              <a:ext uri="{FF2B5EF4-FFF2-40B4-BE49-F238E27FC236}">
                <a16:creationId xmlns:a16="http://schemas.microsoft.com/office/drawing/2014/main" id="{42516B6F-17B1-4DF9-B548-F637BB9776FF}"/>
              </a:ext>
            </a:extLst>
          </p:cNvPr>
          <p:cNvSpPr/>
          <p:nvPr/>
        </p:nvSpPr>
        <p:spPr>
          <a:xfrm>
            <a:off x="3147012" y="2238340"/>
            <a:ext cx="2847821" cy="2542032"/>
          </a:xfrm>
          <a:custGeom>
            <a:avLst/>
            <a:gdLst>
              <a:gd name="connsiteX0" fmla="*/ 2597367 w 2847821"/>
              <a:gd name="connsiteY0" fmla="*/ 761789 h 2542032"/>
              <a:gd name="connsiteX1" fmla="*/ 2613504 w 2847821"/>
              <a:gd name="connsiteY1" fmla="*/ 789755 h 2542032"/>
              <a:gd name="connsiteX2" fmla="*/ 2766966 w 2847821"/>
              <a:gd name="connsiteY2" fmla="*/ 1055714 h 2542032"/>
              <a:gd name="connsiteX3" fmla="*/ 2789968 w 2847821"/>
              <a:gd name="connsiteY3" fmla="*/ 1095578 h 2542032"/>
              <a:gd name="connsiteX4" fmla="*/ 2789967 w 2847821"/>
              <a:gd name="connsiteY4" fmla="*/ 1095578 h 2542032"/>
              <a:gd name="connsiteX5" fmla="*/ 2798709 w 2847821"/>
              <a:gd name="connsiteY5" fmla="*/ 1110730 h 2542032"/>
              <a:gd name="connsiteX6" fmla="*/ 2816533 w 2847821"/>
              <a:gd name="connsiteY6" fmla="*/ 1141620 h 2542032"/>
              <a:gd name="connsiteX7" fmla="*/ 2816533 w 2847821"/>
              <a:gd name="connsiteY7" fmla="*/ 1400415 h 2542032"/>
              <a:gd name="connsiteX8" fmla="*/ 2232470 w 2847821"/>
              <a:gd name="connsiteY8" fmla="*/ 2412636 h 2542032"/>
              <a:gd name="connsiteX9" fmla="*/ 2007190 w 2847821"/>
              <a:gd name="connsiteY9" fmla="*/ 2542032 h 2542032"/>
              <a:gd name="connsiteX10" fmla="*/ 839068 w 2847821"/>
              <a:gd name="connsiteY10" fmla="*/ 2542032 h 2542032"/>
              <a:gd name="connsiteX11" fmla="*/ 613786 w 2847821"/>
              <a:gd name="connsiteY11" fmla="*/ 2412636 h 2542032"/>
              <a:gd name="connsiteX12" fmla="*/ 510976 w 2847821"/>
              <a:gd name="connsiteY12" fmla="*/ 2234459 h 2542032"/>
              <a:gd name="connsiteX13" fmla="*/ 504214 w 2847821"/>
              <a:gd name="connsiteY13" fmla="*/ 2222739 h 2542032"/>
              <a:gd name="connsiteX14" fmla="*/ 504213 w 2847821"/>
              <a:gd name="connsiteY14" fmla="*/ 2222739 h 2542032"/>
              <a:gd name="connsiteX15" fmla="*/ 428556 w 2847821"/>
              <a:gd name="connsiteY15" fmla="*/ 2091619 h 2542032"/>
              <a:gd name="connsiteX16" fmla="*/ 472977 w 2847821"/>
              <a:gd name="connsiteY16" fmla="*/ 2014633 h 2542032"/>
              <a:gd name="connsiteX17" fmla="*/ 539853 w 2847821"/>
              <a:gd name="connsiteY17" fmla="*/ 1898732 h 2542032"/>
              <a:gd name="connsiteX18" fmla="*/ 562445 w 2847821"/>
              <a:gd name="connsiteY18" fmla="*/ 1859580 h 2542032"/>
              <a:gd name="connsiteX19" fmla="*/ 586998 w 2847821"/>
              <a:gd name="connsiteY19" fmla="*/ 1902133 h 2542032"/>
              <a:gd name="connsiteX20" fmla="*/ 761474 w 2847821"/>
              <a:gd name="connsiteY20" fmla="*/ 2204513 h 2542032"/>
              <a:gd name="connsiteX21" fmla="*/ 776505 w 2847821"/>
              <a:gd name="connsiteY21" fmla="*/ 2222739 h 2542032"/>
              <a:gd name="connsiteX22" fmla="*/ 795295 w 2847821"/>
              <a:gd name="connsiteY22" fmla="*/ 2245524 h 2542032"/>
              <a:gd name="connsiteX23" fmla="*/ 945686 w 2847821"/>
              <a:gd name="connsiteY23" fmla="*/ 2310320 h 2542032"/>
              <a:gd name="connsiteX24" fmla="*/ 1900856 w 2847821"/>
              <a:gd name="connsiteY24" fmla="*/ 2310320 h 2542032"/>
              <a:gd name="connsiteX25" fmla="*/ 2085066 w 2847821"/>
              <a:gd name="connsiteY25" fmla="*/ 2204513 h 2542032"/>
              <a:gd name="connsiteX26" fmla="*/ 2562653 w 2847821"/>
              <a:gd name="connsiteY26" fmla="*/ 1376823 h 2542032"/>
              <a:gd name="connsiteX27" fmla="*/ 2562653 w 2847821"/>
              <a:gd name="connsiteY27" fmla="*/ 1165208 h 2542032"/>
              <a:gd name="connsiteX28" fmla="*/ 2522660 w 2847821"/>
              <a:gd name="connsiteY28" fmla="*/ 1095897 h 2542032"/>
              <a:gd name="connsiteX29" fmla="*/ 2522476 w 2847821"/>
              <a:gd name="connsiteY29" fmla="*/ 1095578 h 2542032"/>
              <a:gd name="connsiteX30" fmla="*/ 2522477 w 2847821"/>
              <a:gd name="connsiteY30" fmla="*/ 1095578 h 2542032"/>
              <a:gd name="connsiteX31" fmla="*/ 2510324 w 2847821"/>
              <a:gd name="connsiteY31" fmla="*/ 1074517 h 2542032"/>
              <a:gd name="connsiteX32" fmla="*/ 2484541 w 2847821"/>
              <a:gd name="connsiteY32" fmla="*/ 1029833 h 2542032"/>
              <a:gd name="connsiteX33" fmla="*/ 2463622 w 2847821"/>
              <a:gd name="connsiteY33" fmla="*/ 993578 h 2542032"/>
              <a:gd name="connsiteX34" fmla="*/ 2505481 w 2847821"/>
              <a:gd name="connsiteY34" fmla="*/ 921034 h 2542032"/>
              <a:gd name="connsiteX35" fmla="*/ 2569260 w 2847821"/>
              <a:gd name="connsiteY35" fmla="*/ 810500 h 2542032"/>
              <a:gd name="connsiteX36" fmla="*/ 839068 w 2847821"/>
              <a:gd name="connsiteY36" fmla="*/ 0 h 2542032"/>
              <a:gd name="connsiteX37" fmla="*/ 2007190 w 2847821"/>
              <a:gd name="connsiteY37" fmla="*/ 0 h 2542032"/>
              <a:gd name="connsiteX38" fmla="*/ 2232470 w 2847821"/>
              <a:gd name="connsiteY38" fmla="*/ 129398 h 2542032"/>
              <a:gd name="connsiteX39" fmla="*/ 2335280 w 2847821"/>
              <a:gd name="connsiteY39" fmla="*/ 307575 h 2542032"/>
              <a:gd name="connsiteX40" fmla="*/ 2363523 w 2847821"/>
              <a:gd name="connsiteY40" fmla="*/ 356522 h 2542032"/>
              <a:gd name="connsiteX41" fmla="*/ 2417701 w 2847821"/>
              <a:gd name="connsiteY41" fmla="*/ 450417 h 2542032"/>
              <a:gd name="connsiteX42" fmla="*/ 2373280 w 2847821"/>
              <a:gd name="connsiteY42" fmla="*/ 527402 h 2542032"/>
              <a:gd name="connsiteX43" fmla="*/ 2306404 w 2847821"/>
              <a:gd name="connsiteY43" fmla="*/ 643304 h 2542032"/>
              <a:gd name="connsiteX44" fmla="*/ 2283956 w 2847821"/>
              <a:gd name="connsiteY44" fmla="*/ 682208 h 2542032"/>
              <a:gd name="connsiteX45" fmla="*/ 2242707 w 2847821"/>
              <a:gd name="connsiteY45" fmla="*/ 610720 h 2542032"/>
              <a:gd name="connsiteX46" fmla="*/ 2169134 w 2847821"/>
              <a:gd name="connsiteY46" fmla="*/ 483213 h 2542032"/>
              <a:gd name="connsiteX47" fmla="*/ 2096032 w 2847821"/>
              <a:gd name="connsiteY47" fmla="*/ 356522 h 2542032"/>
              <a:gd name="connsiteX48" fmla="*/ 2085066 w 2847821"/>
              <a:gd name="connsiteY48" fmla="*/ 337518 h 2542032"/>
              <a:gd name="connsiteX49" fmla="*/ 1900856 w 2847821"/>
              <a:gd name="connsiteY49" fmla="*/ 231710 h 2542032"/>
              <a:gd name="connsiteX50" fmla="*/ 945686 w 2847821"/>
              <a:gd name="connsiteY50" fmla="*/ 231710 h 2542032"/>
              <a:gd name="connsiteX51" fmla="*/ 761474 w 2847821"/>
              <a:gd name="connsiteY51" fmla="*/ 337518 h 2542032"/>
              <a:gd name="connsiteX52" fmla="*/ 283889 w 2847821"/>
              <a:gd name="connsiteY52" fmla="*/ 1165208 h 2542032"/>
              <a:gd name="connsiteX53" fmla="*/ 259584 w 2847821"/>
              <a:gd name="connsiteY53" fmla="*/ 1271016 h 2542032"/>
              <a:gd name="connsiteX54" fmla="*/ 264263 w 2847821"/>
              <a:gd name="connsiteY54" fmla="*/ 1314464 h 2542032"/>
              <a:gd name="connsiteX55" fmla="*/ 265660 w 2847821"/>
              <a:gd name="connsiteY55" fmla="*/ 1327439 h 2542032"/>
              <a:gd name="connsiteX56" fmla="*/ 283889 w 2847821"/>
              <a:gd name="connsiteY56" fmla="*/ 1376823 h 2542032"/>
              <a:gd name="connsiteX57" fmla="*/ 368889 w 2847821"/>
              <a:gd name="connsiteY57" fmla="*/ 1524134 h 2542032"/>
              <a:gd name="connsiteX58" fmla="*/ 382921 w 2847821"/>
              <a:gd name="connsiteY58" fmla="*/ 1548452 h 2542032"/>
              <a:gd name="connsiteX59" fmla="*/ 341061 w 2847821"/>
              <a:gd name="connsiteY59" fmla="*/ 1620997 h 2542032"/>
              <a:gd name="connsiteX60" fmla="*/ 277282 w 2847821"/>
              <a:gd name="connsiteY60" fmla="*/ 1731531 h 2542032"/>
              <a:gd name="connsiteX61" fmla="*/ 249032 w 2847821"/>
              <a:gd name="connsiteY61" fmla="*/ 1780491 h 2542032"/>
              <a:gd name="connsiteX62" fmla="*/ 219516 w 2847821"/>
              <a:gd name="connsiteY62" fmla="*/ 1729337 h 2542032"/>
              <a:gd name="connsiteX63" fmla="*/ 29724 w 2847821"/>
              <a:gd name="connsiteY63" fmla="*/ 1400415 h 2542032"/>
              <a:gd name="connsiteX64" fmla="*/ 7431 w 2847821"/>
              <a:gd name="connsiteY64" fmla="*/ 1340021 h 2542032"/>
              <a:gd name="connsiteX65" fmla="*/ 4679 w 2847821"/>
              <a:gd name="connsiteY65" fmla="*/ 1314464 h 2542032"/>
              <a:gd name="connsiteX66" fmla="*/ 0 w 2847821"/>
              <a:gd name="connsiteY66" fmla="*/ 1271017 h 2542032"/>
              <a:gd name="connsiteX67" fmla="*/ 29724 w 2847821"/>
              <a:gd name="connsiteY67" fmla="*/ 1141620 h 2542032"/>
              <a:gd name="connsiteX68" fmla="*/ 613786 w 2847821"/>
              <a:gd name="connsiteY68" fmla="*/ 129398 h 2542032"/>
              <a:gd name="connsiteX69" fmla="*/ 839068 w 2847821"/>
              <a:gd name="connsiteY69" fmla="*/ 0 h 254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847821" h="2542032">
                <a:moveTo>
                  <a:pt x="2597367" y="761789"/>
                </a:moveTo>
                <a:lnTo>
                  <a:pt x="2613504" y="789755"/>
                </a:lnTo>
                <a:cubicBezTo>
                  <a:pt x="2689640" y="921704"/>
                  <a:pt x="2737225" y="1004172"/>
                  <a:pt x="2766966" y="1055714"/>
                </a:cubicBezTo>
                <a:lnTo>
                  <a:pt x="2789968" y="1095578"/>
                </a:lnTo>
                <a:lnTo>
                  <a:pt x="2789967" y="1095578"/>
                </a:lnTo>
                <a:lnTo>
                  <a:pt x="2798709" y="1110730"/>
                </a:lnTo>
                <a:cubicBezTo>
                  <a:pt x="2816533" y="1141620"/>
                  <a:pt x="2816533" y="1141620"/>
                  <a:pt x="2816533" y="1141620"/>
                </a:cubicBezTo>
                <a:cubicBezTo>
                  <a:pt x="2858251" y="1212579"/>
                  <a:pt x="2858251" y="1329455"/>
                  <a:pt x="2816533" y="1400415"/>
                </a:cubicBezTo>
                <a:cubicBezTo>
                  <a:pt x="2232470" y="2412636"/>
                  <a:pt x="2232470" y="2412636"/>
                  <a:pt x="2232470" y="2412636"/>
                </a:cubicBezTo>
                <a:cubicBezTo>
                  <a:pt x="2190752" y="2483595"/>
                  <a:pt x="2090628" y="2542032"/>
                  <a:pt x="2007190" y="2542032"/>
                </a:cubicBezTo>
                <a:lnTo>
                  <a:pt x="839068" y="2542032"/>
                </a:lnTo>
                <a:cubicBezTo>
                  <a:pt x="757716" y="2542032"/>
                  <a:pt x="655505" y="2483595"/>
                  <a:pt x="613786" y="2412636"/>
                </a:cubicBezTo>
                <a:cubicBezTo>
                  <a:pt x="577282" y="2349372"/>
                  <a:pt x="543060" y="2290063"/>
                  <a:pt x="510976" y="2234459"/>
                </a:cubicBezTo>
                <a:lnTo>
                  <a:pt x="504214" y="2222739"/>
                </a:lnTo>
                <a:lnTo>
                  <a:pt x="504213" y="2222739"/>
                </a:lnTo>
                <a:lnTo>
                  <a:pt x="428556" y="2091619"/>
                </a:lnTo>
                <a:lnTo>
                  <a:pt x="472977" y="2014633"/>
                </a:lnTo>
                <a:cubicBezTo>
                  <a:pt x="493510" y="1979047"/>
                  <a:pt x="515755" y="1940496"/>
                  <a:pt x="539853" y="1898732"/>
                </a:cubicBezTo>
                <a:lnTo>
                  <a:pt x="562445" y="1859580"/>
                </a:lnTo>
                <a:lnTo>
                  <a:pt x="586998" y="1902133"/>
                </a:lnTo>
                <a:cubicBezTo>
                  <a:pt x="636598" y="1988093"/>
                  <a:pt x="694314" y="2088119"/>
                  <a:pt x="761474" y="2204513"/>
                </a:cubicBezTo>
                <a:lnTo>
                  <a:pt x="776505" y="2222739"/>
                </a:lnTo>
                <a:lnTo>
                  <a:pt x="795295" y="2245524"/>
                </a:lnTo>
                <a:cubicBezTo>
                  <a:pt x="836311" y="2283442"/>
                  <a:pt x="895796" y="2310320"/>
                  <a:pt x="945686" y="2310320"/>
                </a:cubicBezTo>
                <a:lnTo>
                  <a:pt x="1900856" y="2310320"/>
                </a:lnTo>
                <a:cubicBezTo>
                  <a:pt x="1969083" y="2310320"/>
                  <a:pt x="2050954" y="2262537"/>
                  <a:pt x="2085066" y="2204513"/>
                </a:cubicBezTo>
                <a:cubicBezTo>
                  <a:pt x="2085066" y="2204513"/>
                  <a:pt x="2085066" y="2204513"/>
                  <a:pt x="2562653" y="1376823"/>
                </a:cubicBezTo>
                <a:cubicBezTo>
                  <a:pt x="2596766" y="1318800"/>
                  <a:pt x="2596766" y="1223232"/>
                  <a:pt x="2562653" y="1165208"/>
                </a:cubicBezTo>
                <a:cubicBezTo>
                  <a:pt x="2562653" y="1165208"/>
                  <a:pt x="2562653" y="1165208"/>
                  <a:pt x="2522660" y="1095897"/>
                </a:cubicBezTo>
                <a:lnTo>
                  <a:pt x="2522476" y="1095578"/>
                </a:lnTo>
                <a:lnTo>
                  <a:pt x="2522477" y="1095578"/>
                </a:lnTo>
                <a:lnTo>
                  <a:pt x="2510324" y="1074517"/>
                </a:lnTo>
                <a:cubicBezTo>
                  <a:pt x="2502849" y="1061561"/>
                  <a:pt x="2494305" y="1046755"/>
                  <a:pt x="2484541" y="1029833"/>
                </a:cubicBezTo>
                <a:lnTo>
                  <a:pt x="2463622" y="993578"/>
                </a:lnTo>
                <a:lnTo>
                  <a:pt x="2505481" y="921034"/>
                </a:lnTo>
                <a:cubicBezTo>
                  <a:pt x="2528334" y="881428"/>
                  <a:pt x="2549555" y="844650"/>
                  <a:pt x="2569260" y="810500"/>
                </a:cubicBezTo>
                <a:close/>
                <a:moveTo>
                  <a:pt x="839068" y="0"/>
                </a:moveTo>
                <a:cubicBezTo>
                  <a:pt x="2007190" y="0"/>
                  <a:pt x="2007190" y="0"/>
                  <a:pt x="2007190" y="0"/>
                </a:cubicBezTo>
                <a:cubicBezTo>
                  <a:pt x="2090628" y="0"/>
                  <a:pt x="2190752" y="58438"/>
                  <a:pt x="2232470" y="129398"/>
                </a:cubicBezTo>
                <a:cubicBezTo>
                  <a:pt x="2268974" y="192662"/>
                  <a:pt x="2303197" y="251972"/>
                  <a:pt x="2335280" y="307575"/>
                </a:cubicBezTo>
                <a:lnTo>
                  <a:pt x="2363523" y="356522"/>
                </a:lnTo>
                <a:lnTo>
                  <a:pt x="2417701" y="450417"/>
                </a:lnTo>
                <a:lnTo>
                  <a:pt x="2373280" y="527402"/>
                </a:lnTo>
                <a:cubicBezTo>
                  <a:pt x="2352747" y="562988"/>
                  <a:pt x="2330502" y="601540"/>
                  <a:pt x="2306404" y="643304"/>
                </a:cubicBezTo>
                <a:lnTo>
                  <a:pt x="2283956" y="682208"/>
                </a:lnTo>
                <a:lnTo>
                  <a:pt x="2242707" y="610720"/>
                </a:lnTo>
                <a:cubicBezTo>
                  <a:pt x="2219854" y="571114"/>
                  <a:pt x="2195369" y="528679"/>
                  <a:pt x="2169134" y="483213"/>
                </a:cubicBezTo>
                <a:lnTo>
                  <a:pt x="2096032" y="356522"/>
                </a:lnTo>
                <a:lnTo>
                  <a:pt x="2085066" y="337518"/>
                </a:lnTo>
                <a:cubicBezTo>
                  <a:pt x="2050954" y="279494"/>
                  <a:pt x="1969083" y="231710"/>
                  <a:pt x="1900856" y="231710"/>
                </a:cubicBezTo>
                <a:cubicBezTo>
                  <a:pt x="1900856" y="231710"/>
                  <a:pt x="1900856" y="231710"/>
                  <a:pt x="945686" y="231710"/>
                </a:cubicBezTo>
                <a:cubicBezTo>
                  <a:pt x="879166" y="231710"/>
                  <a:pt x="795588" y="279494"/>
                  <a:pt x="761474" y="337518"/>
                </a:cubicBezTo>
                <a:cubicBezTo>
                  <a:pt x="761474" y="337518"/>
                  <a:pt x="761474" y="337518"/>
                  <a:pt x="283889" y="1165208"/>
                </a:cubicBezTo>
                <a:cubicBezTo>
                  <a:pt x="267686" y="1194220"/>
                  <a:pt x="259584" y="1232618"/>
                  <a:pt x="259584" y="1271016"/>
                </a:cubicBezTo>
                <a:lnTo>
                  <a:pt x="264263" y="1314464"/>
                </a:lnTo>
                <a:lnTo>
                  <a:pt x="265660" y="1327439"/>
                </a:lnTo>
                <a:cubicBezTo>
                  <a:pt x="269711" y="1345465"/>
                  <a:pt x="275787" y="1362317"/>
                  <a:pt x="283889" y="1376823"/>
                </a:cubicBezTo>
                <a:cubicBezTo>
                  <a:pt x="283889" y="1376823"/>
                  <a:pt x="283889" y="1376823"/>
                  <a:pt x="368889" y="1524134"/>
                </a:cubicBezTo>
                <a:lnTo>
                  <a:pt x="382921" y="1548452"/>
                </a:lnTo>
                <a:lnTo>
                  <a:pt x="341061" y="1620997"/>
                </a:lnTo>
                <a:cubicBezTo>
                  <a:pt x="318208" y="1660604"/>
                  <a:pt x="296987" y="1697381"/>
                  <a:pt x="277282" y="1731531"/>
                </a:cubicBezTo>
                <a:lnTo>
                  <a:pt x="249032" y="1780491"/>
                </a:lnTo>
                <a:lnTo>
                  <a:pt x="219516" y="1729337"/>
                </a:lnTo>
                <a:cubicBezTo>
                  <a:pt x="29724" y="1400415"/>
                  <a:pt x="29724" y="1400415"/>
                  <a:pt x="29724" y="1400415"/>
                </a:cubicBezTo>
                <a:cubicBezTo>
                  <a:pt x="19816" y="1382675"/>
                  <a:pt x="12385" y="1362065"/>
                  <a:pt x="7431" y="1340021"/>
                </a:cubicBezTo>
                <a:lnTo>
                  <a:pt x="4679" y="1314464"/>
                </a:lnTo>
                <a:lnTo>
                  <a:pt x="0" y="1271017"/>
                </a:lnTo>
                <a:cubicBezTo>
                  <a:pt x="0" y="1224058"/>
                  <a:pt x="9908" y="1177100"/>
                  <a:pt x="29724" y="1141620"/>
                </a:cubicBezTo>
                <a:cubicBezTo>
                  <a:pt x="613786" y="129398"/>
                  <a:pt x="613786" y="129398"/>
                  <a:pt x="613786" y="129398"/>
                </a:cubicBezTo>
                <a:cubicBezTo>
                  <a:pt x="655505" y="58438"/>
                  <a:pt x="757716" y="0"/>
                  <a:pt x="83906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70">
            <a:extLst>
              <a:ext uri="{FF2B5EF4-FFF2-40B4-BE49-F238E27FC236}">
                <a16:creationId xmlns:a16="http://schemas.microsoft.com/office/drawing/2014/main" id="{79568236-F2E9-4B9C-B99B-EAA1C613213E}"/>
              </a:ext>
            </a:extLst>
          </p:cNvPr>
          <p:cNvSpPr/>
          <p:nvPr/>
        </p:nvSpPr>
        <p:spPr>
          <a:xfrm>
            <a:off x="5181935" y="2238340"/>
            <a:ext cx="2847821" cy="2542032"/>
          </a:xfrm>
          <a:custGeom>
            <a:avLst/>
            <a:gdLst>
              <a:gd name="connsiteX0" fmla="*/ 2597367 w 2847821"/>
              <a:gd name="connsiteY0" fmla="*/ 761789 h 2542032"/>
              <a:gd name="connsiteX1" fmla="*/ 2613504 w 2847821"/>
              <a:gd name="connsiteY1" fmla="*/ 789755 h 2542032"/>
              <a:gd name="connsiteX2" fmla="*/ 2766966 w 2847821"/>
              <a:gd name="connsiteY2" fmla="*/ 1055714 h 2542032"/>
              <a:gd name="connsiteX3" fmla="*/ 2789968 w 2847821"/>
              <a:gd name="connsiteY3" fmla="*/ 1095578 h 2542032"/>
              <a:gd name="connsiteX4" fmla="*/ 2789967 w 2847821"/>
              <a:gd name="connsiteY4" fmla="*/ 1095578 h 2542032"/>
              <a:gd name="connsiteX5" fmla="*/ 2798709 w 2847821"/>
              <a:gd name="connsiteY5" fmla="*/ 1110730 h 2542032"/>
              <a:gd name="connsiteX6" fmla="*/ 2816533 w 2847821"/>
              <a:gd name="connsiteY6" fmla="*/ 1141620 h 2542032"/>
              <a:gd name="connsiteX7" fmla="*/ 2816533 w 2847821"/>
              <a:gd name="connsiteY7" fmla="*/ 1400415 h 2542032"/>
              <a:gd name="connsiteX8" fmla="*/ 2232470 w 2847821"/>
              <a:gd name="connsiteY8" fmla="*/ 2412636 h 2542032"/>
              <a:gd name="connsiteX9" fmla="*/ 2007190 w 2847821"/>
              <a:gd name="connsiteY9" fmla="*/ 2542032 h 2542032"/>
              <a:gd name="connsiteX10" fmla="*/ 839068 w 2847821"/>
              <a:gd name="connsiteY10" fmla="*/ 2542032 h 2542032"/>
              <a:gd name="connsiteX11" fmla="*/ 613786 w 2847821"/>
              <a:gd name="connsiteY11" fmla="*/ 2412636 h 2542032"/>
              <a:gd name="connsiteX12" fmla="*/ 510976 w 2847821"/>
              <a:gd name="connsiteY12" fmla="*/ 2234459 h 2542032"/>
              <a:gd name="connsiteX13" fmla="*/ 504214 w 2847821"/>
              <a:gd name="connsiteY13" fmla="*/ 2222739 h 2542032"/>
              <a:gd name="connsiteX14" fmla="*/ 504213 w 2847821"/>
              <a:gd name="connsiteY14" fmla="*/ 2222739 h 2542032"/>
              <a:gd name="connsiteX15" fmla="*/ 428556 w 2847821"/>
              <a:gd name="connsiteY15" fmla="*/ 2091619 h 2542032"/>
              <a:gd name="connsiteX16" fmla="*/ 472977 w 2847821"/>
              <a:gd name="connsiteY16" fmla="*/ 2014633 h 2542032"/>
              <a:gd name="connsiteX17" fmla="*/ 539853 w 2847821"/>
              <a:gd name="connsiteY17" fmla="*/ 1898732 h 2542032"/>
              <a:gd name="connsiteX18" fmla="*/ 562445 w 2847821"/>
              <a:gd name="connsiteY18" fmla="*/ 1859580 h 2542032"/>
              <a:gd name="connsiteX19" fmla="*/ 586998 w 2847821"/>
              <a:gd name="connsiteY19" fmla="*/ 1902133 h 2542032"/>
              <a:gd name="connsiteX20" fmla="*/ 761474 w 2847821"/>
              <a:gd name="connsiteY20" fmla="*/ 2204513 h 2542032"/>
              <a:gd name="connsiteX21" fmla="*/ 776505 w 2847821"/>
              <a:gd name="connsiteY21" fmla="*/ 2222739 h 2542032"/>
              <a:gd name="connsiteX22" fmla="*/ 795295 w 2847821"/>
              <a:gd name="connsiteY22" fmla="*/ 2245524 h 2542032"/>
              <a:gd name="connsiteX23" fmla="*/ 945686 w 2847821"/>
              <a:gd name="connsiteY23" fmla="*/ 2310320 h 2542032"/>
              <a:gd name="connsiteX24" fmla="*/ 1900856 w 2847821"/>
              <a:gd name="connsiteY24" fmla="*/ 2310320 h 2542032"/>
              <a:gd name="connsiteX25" fmla="*/ 2085066 w 2847821"/>
              <a:gd name="connsiteY25" fmla="*/ 2204513 h 2542032"/>
              <a:gd name="connsiteX26" fmla="*/ 2562653 w 2847821"/>
              <a:gd name="connsiteY26" fmla="*/ 1376823 h 2542032"/>
              <a:gd name="connsiteX27" fmla="*/ 2562653 w 2847821"/>
              <a:gd name="connsiteY27" fmla="*/ 1165208 h 2542032"/>
              <a:gd name="connsiteX28" fmla="*/ 2522660 w 2847821"/>
              <a:gd name="connsiteY28" fmla="*/ 1095897 h 2542032"/>
              <a:gd name="connsiteX29" fmla="*/ 2522476 w 2847821"/>
              <a:gd name="connsiteY29" fmla="*/ 1095578 h 2542032"/>
              <a:gd name="connsiteX30" fmla="*/ 2522477 w 2847821"/>
              <a:gd name="connsiteY30" fmla="*/ 1095578 h 2542032"/>
              <a:gd name="connsiteX31" fmla="*/ 2510324 w 2847821"/>
              <a:gd name="connsiteY31" fmla="*/ 1074517 h 2542032"/>
              <a:gd name="connsiteX32" fmla="*/ 2484541 w 2847821"/>
              <a:gd name="connsiteY32" fmla="*/ 1029833 h 2542032"/>
              <a:gd name="connsiteX33" fmla="*/ 2463622 w 2847821"/>
              <a:gd name="connsiteY33" fmla="*/ 993578 h 2542032"/>
              <a:gd name="connsiteX34" fmla="*/ 2505481 w 2847821"/>
              <a:gd name="connsiteY34" fmla="*/ 921034 h 2542032"/>
              <a:gd name="connsiteX35" fmla="*/ 2569260 w 2847821"/>
              <a:gd name="connsiteY35" fmla="*/ 810500 h 2542032"/>
              <a:gd name="connsiteX36" fmla="*/ 839068 w 2847821"/>
              <a:gd name="connsiteY36" fmla="*/ 0 h 2542032"/>
              <a:gd name="connsiteX37" fmla="*/ 2007190 w 2847821"/>
              <a:gd name="connsiteY37" fmla="*/ 0 h 2542032"/>
              <a:gd name="connsiteX38" fmla="*/ 2232470 w 2847821"/>
              <a:gd name="connsiteY38" fmla="*/ 129398 h 2542032"/>
              <a:gd name="connsiteX39" fmla="*/ 2335280 w 2847821"/>
              <a:gd name="connsiteY39" fmla="*/ 307575 h 2542032"/>
              <a:gd name="connsiteX40" fmla="*/ 2363523 w 2847821"/>
              <a:gd name="connsiteY40" fmla="*/ 356522 h 2542032"/>
              <a:gd name="connsiteX41" fmla="*/ 2417701 w 2847821"/>
              <a:gd name="connsiteY41" fmla="*/ 450417 h 2542032"/>
              <a:gd name="connsiteX42" fmla="*/ 2373280 w 2847821"/>
              <a:gd name="connsiteY42" fmla="*/ 527402 h 2542032"/>
              <a:gd name="connsiteX43" fmla="*/ 2306404 w 2847821"/>
              <a:gd name="connsiteY43" fmla="*/ 643304 h 2542032"/>
              <a:gd name="connsiteX44" fmla="*/ 2283956 w 2847821"/>
              <a:gd name="connsiteY44" fmla="*/ 682208 h 2542032"/>
              <a:gd name="connsiteX45" fmla="*/ 2242707 w 2847821"/>
              <a:gd name="connsiteY45" fmla="*/ 610720 h 2542032"/>
              <a:gd name="connsiteX46" fmla="*/ 2169134 w 2847821"/>
              <a:gd name="connsiteY46" fmla="*/ 483213 h 2542032"/>
              <a:gd name="connsiteX47" fmla="*/ 2096032 w 2847821"/>
              <a:gd name="connsiteY47" fmla="*/ 356522 h 2542032"/>
              <a:gd name="connsiteX48" fmla="*/ 2085066 w 2847821"/>
              <a:gd name="connsiteY48" fmla="*/ 337518 h 2542032"/>
              <a:gd name="connsiteX49" fmla="*/ 1900856 w 2847821"/>
              <a:gd name="connsiteY49" fmla="*/ 231710 h 2542032"/>
              <a:gd name="connsiteX50" fmla="*/ 945686 w 2847821"/>
              <a:gd name="connsiteY50" fmla="*/ 231710 h 2542032"/>
              <a:gd name="connsiteX51" fmla="*/ 761474 w 2847821"/>
              <a:gd name="connsiteY51" fmla="*/ 337518 h 2542032"/>
              <a:gd name="connsiteX52" fmla="*/ 283889 w 2847821"/>
              <a:gd name="connsiteY52" fmla="*/ 1165208 h 2542032"/>
              <a:gd name="connsiteX53" fmla="*/ 259584 w 2847821"/>
              <a:gd name="connsiteY53" fmla="*/ 1271016 h 2542032"/>
              <a:gd name="connsiteX54" fmla="*/ 264263 w 2847821"/>
              <a:gd name="connsiteY54" fmla="*/ 1314464 h 2542032"/>
              <a:gd name="connsiteX55" fmla="*/ 265660 w 2847821"/>
              <a:gd name="connsiteY55" fmla="*/ 1327439 h 2542032"/>
              <a:gd name="connsiteX56" fmla="*/ 283889 w 2847821"/>
              <a:gd name="connsiteY56" fmla="*/ 1376823 h 2542032"/>
              <a:gd name="connsiteX57" fmla="*/ 368889 w 2847821"/>
              <a:gd name="connsiteY57" fmla="*/ 1524134 h 2542032"/>
              <a:gd name="connsiteX58" fmla="*/ 382921 w 2847821"/>
              <a:gd name="connsiteY58" fmla="*/ 1548452 h 2542032"/>
              <a:gd name="connsiteX59" fmla="*/ 341061 w 2847821"/>
              <a:gd name="connsiteY59" fmla="*/ 1620997 h 2542032"/>
              <a:gd name="connsiteX60" fmla="*/ 277282 w 2847821"/>
              <a:gd name="connsiteY60" fmla="*/ 1731531 h 2542032"/>
              <a:gd name="connsiteX61" fmla="*/ 249032 w 2847821"/>
              <a:gd name="connsiteY61" fmla="*/ 1780491 h 2542032"/>
              <a:gd name="connsiteX62" fmla="*/ 219516 w 2847821"/>
              <a:gd name="connsiteY62" fmla="*/ 1729337 h 2542032"/>
              <a:gd name="connsiteX63" fmla="*/ 29724 w 2847821"/>
              <a:gd name="connsiteY63" fmla="*/ 1400415 h 2542032"/>
              <a:gd name="connsiteX64" fmla="*/ 7431 w 2847821"/>
              <a:gd name="connsiteY64" fmla="*/ 1340021 h 2542032"/>
              <a:gd name="connsiteX65" fmla="*/ 4679 w 2847821"/>
              <a:gd name="connsiteY65" fmla="*/ 1314464 h 2542032"/>
              <a:gd name="connsiteX66" fmla="*/ 0 w 2847821"/>
              <a:gd name="connsiteY66" fmla="*/ 1271017 h 2542032"/>
              <a:gd name="connsiteX67" fmla="*/ 29724 w 2847821"/>
              <a:gd name="connsiteY67" fmla="*/ 1141620 h 2542032"/>
              <a:gd name="connsiteX68" fmla="*/ 613786 w 2847821"/>
              <a:gd name="connsiteY68" fmla="*/ 129398 h 2542032"/>
              <a:gd name="connsiteX69" fmla="*/ 839068 w 2847821"/>
              <a:gd name="connsiteY69" fmla="*/ 0 h 254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847821" h="2542032">
                <a:moveTo>
                  <a:pt x="2597367" y="761789"/>
                </a:moveTo>
                <a:lnTo>
                  <a:pt x="2613504" y="789755"/>
                </a:lnTo>
                <a:cubicBezTo>
                  <a:pt x="2689640" y="921704"/>
                  <a:pt x="2737225" y="1004172"/>
                  <a:pt x="2766966" y="1055714"/>
                </a:cubicBezTo>
                <a:lnTo>
                  <a:pt x="2789968" y="1095578"/>
                </a:lnTo>
                <a:lnTo>
                  <a:pt x="2789967" y="1095578"/>
                </a:lnTo>
                <a:lnTo>
                  <a:pt x="2798709" y="1110730"/>
                </a:lnTo>
                <a:cubicBezTo>
                  <a:pt x="2816533" y="1141620"/>
                  <a:pt x="2816533" y="1141620"/>
                  <a:pt x="2816533" y="1141620"/>
                </a:cubicBezTo>
                <a:cubicBezTo>
                  <a:pt x="2858251" y="1212579"/>
                  <a:pt x="2858251" y="1329455"/>
                  <a:pt x="2816533" y="1400415"/>
                </a:cubicBezTo>
                <a:cubicBezTo>
                  <a:pt x="2232470" y="2412636"/>
                  <a:pt x="2232470" y="2412636"/>
                  <a:pt x="2232470" y="2412636"/>
                </a:cubicBezTo>
                <a:cubicBezTo>
                  <a:pt x="2190752" y="2483595"/>
                  <a:pt x="2090628" y="2542032"/>
                  <a:pt x="2007190" y="2542032"/>
                </a:cubicBezTo>
                <a:lnTo>
                  <a:pt x="839068" y="2542032"/>
                </a:lnTo>
                <a:cubicBezTo>
                  <a:pt x="757716" y="2542032"/>
                  <a:pt x="655505" y="2483595"/>
                  <a:pt x="613786" y="2412636"/>
                </a:cubicBezTo>
                <a:cubicBezTo>
                  <a:pt x="577282" y="2349372"/>
                  <a:pt x="543060" y="2290063"/>
                  <a:pt x="510976" y="2234459"/>
                </a:cubicBezTo>
                <a:lnTo>
                  <a:pt x="504214" y="2222739"/>
                </a:lnTo>
                <a:lnTo>
                  <a:pt x="504213" y="2222739"/>
                </a:lnTo>
                <a:lnTo>
                  <a:pt x="428556" y="2091619"/>
                </a:lnTo>
                <a:lnTo>
                  <a:pt x="472977" y="2014633"/>
                </a:lnTo>
                <a:cubicBezTo>
                  <a:pt x="493510" y="1979047"/>
                  <a:pt x="515755" y="1940496"/>
                  <a:pt x="539853" y="1898732"/>
                </a:cubicBezTo>
                <a:lnTo>
                  <a:pt x="562445" y="1859580"/>
                </a:lnTo>
                <a:lnTo>
                  <a:pt x="586998" y="1902133"/>
                </a:lnTo>
                <a:cubicBezTo>
                  <a:pt x="636598" y="1988093"/>
                  <a:pt x="694314" y="2088119"/>
                  <a:pt x="761474" y="2204513"/>
                </a:cubicBezTo>
                <a:lnTo>
                  <a:pt x="776505" y="2222739"/>
                </a:lnTo>
                <a:lnTo>
                  <a:pt x="795295" y="2245524"/>
                </a:lnTo>
                <a:cubicBezTo>
                  <a:pt x="836311" y="2283442"/>
                  <a:pt x="895796" y="2310320"/>
                  <a:pt x="945686" y="2310320"/>
                </a:cubicBezTo>
                <a:lnTo>
                  <a:pt x="1900856" y="2310320"/>
                </a:lnTo>
                <a:cubicBezTo>
                  <a:pt x="1969083" y="2310320"/>
                  <a:pt x="2050954" y="2262537"/>
                  <a:pt x="2085066" y="2204513"/>
                </a:cubicBezTo>
                <a:cubicBezTo>
                  <a:pt x="2085066" y="2204513"/>
                  <a:pt x="2085066" y="2204513"/>
                  <a:pt x="2562653" y="1376823"/>
                </a:cubicBezTo>
                <a:cubicBezTo>
                  <a:pt x="2596766" y="1318800"/>
                  <a:pt x="2596766" y="1223232"/>
                  <a:pt x="2562653" y="1165208"/>
                </a:cubicBezTo>
                <a:cubicBezTo>
                  <a:pt x="2562653" y="1165208"/>
                  <a:pt x="2562653" y="1165208"/>
                  <a:pt x="2522660" y="1095897"/>
                </a:cubicBezTo>
                <a:lnTo>
                  <a:pt x="2522476" y="1095578"/>
                </a:lnTo>
                <a:lnTo>
                  <a:pt x="2522477" y="1095578"/>
                </a:lnTo>
                <a:lnTo>
                  <a:pt x="2510324" y="1074517"/>
                </a:lnTo>
                <a:cubicBezTo>
                  <a:pt x="2502849" y="1061561"/>
                  <a:pt x="2494305" y="1046755"/>
                  <a:pt x="2484541" y="1029833"/>
                </a:cubicBezTo>
                <a:lnTo>
                  <a:pt x="2463622" y="993578"/>
                </a:lnTo>
                <a:lnTo>
                  <a:pt x="2505481" y="921034"/>
                </a:lnTo>
                <a:cubicBezTo>
                  <a:pt x="2528334" y="881428"/>
                  <a:pt x="2549555" y="844650"/>
                  <a:pt x="2569260" y="810500"/>
                </a:cubicBezTo>
                <a:close/>
                <a:moveTo>
                  <a:pt x="839068" y="0"/>
                </a:moveTo>
                <a:cubicBezTo>
                  <a:pt x="2007190" y="0"/>
                  <a:pt x="2007190" y="0"/>
                  <a:pt x="2007190" y="0"/>
                </a:cubicBezTo>
                <a:cubicBezTo>
                  <a:pt x="2090628" y="0"/>
                  <a:pt x="2190752" y="58438"/>
                  <a:pt x="2232470" y="129398"/>
                </a:cubicBezTo>
                <a:cubicBezTo>
                  <a:pt x="2268974" y="192662"/>
                  <a:pt x="2303197" y="251972"/>
                  <a:pt x="2335280" y="307575"/>
                </a:cubicBezTo>
                <a:lnTo>
                  <a:pt x="2363523" y="356522"/>
                </a:lnTo>
                <a:lnTo>
                  <a:pt x="2417701" y="450417"/>
                </a:lnTo>
                <a:lnTo>
                  <a:pt x="2373280" y="527402"/>
                </a:lnTo>
                <a:cubicBezTo>
                  <a:pt x="2352747" y="562988"/>
                  <a:pt x="2330502" y="601540"/>
                  <a:pt x="2306404" y="643304"/>
                </a:cubicBezTo>
                <a:lnTo>
                  <a:pt x="2283956" y="682208"/>
                </a:lnTo>
                <a:lnTo>
                  <a:pt x="2242707" y="610720"/>
                </a:lnTo>
                <a:cubicBezTo>
                  <a:pt x="2219854" y="571114"/>
                  <a:pt x="2195369" y="528679"/>
                  <a:pt x="2169134" y="483213"/>
                </a:cubicBezTo>
                <a:lnTo>
                  <a:pt x="2096032" y="356522"/>
                </a:lnTo>
                <a:lnTo>
                  <a:pt x="2085066" y="337518"/>
                </a:lnTo>
                <a:cubicBezTo>
                  <a:pt x="2050954" y="279494"/>
                  <a:pt x="1969083" y="231710"/>
                  <a:pt x="1900856" y="231710"/>
                </a:cubicBezTo>
                <a:cubicBezTo>
                  <a:pt x="1900856" y="231710"/>
                  <a:pt x="1900856" y="231710"/>
                  <a:pt x="945686" y="231710"/>
                </a:cubicBezTo>
                <a:cubicBezTo>
                  <a:pt x="879166" y="231710"/>
                  <a:pt x="795588" y="279494"/>
                  <a:pt x="761474" y="337518"/>
                </a:cubicBezTo>
                <a:cubicBezTo>
                  <a:pt x="761474" y="337518"/>
                  <a:pt x="761474" y="337518"/>
                  <a:pt x="283889" y="1165208"/>
                </a:cubicBezTo>
                <a:cubicBezTo>
                  <a:pt x="267686" y="1194220"/>
                  <a:pt x="259584" y="1232618"/>
                  <a:pt x="259584" y="1271016"/>
                </a:cubicBezTo>
                <a:lnTo>
                  <a:pt x="264263" y="1314464"/>
                </a:lnTo>
                <a:lnTo>
                  <a:pt x="265660" y="1327439"/>
                </a:lnTo>
                <a:cubicBezTo>
                  <a:pt x="269711" y="1345465"/>
                  <a:pt x="275787" y="1362317"/>
                  <a:pt x="283889" y="1376823"/>
                </a:cubicBezTo>
                <a:cubicBezTo>
                  <a:pt x="283889" y="1376823"/>
                  <a:pt x="283889" y="1376823"/>
                  <a:pt x="368889" y="1524134"/>
                </a:cubicBezTo>
                <a:lnTo>
                  <a:pt x="382921" y="1548452"/>
                </a:lnTo>
                <a:lnTo>
                  <a:pt x="341061" y="1620997"/>
                </a:lnTo>
                <a:cubicBezTo>
                  <a:pt x="318208" y="1660604"/>
                  <a:pt x="296987" y="1697381"/>
                  <a:pt x="277282" y="1731531"/>
                </a:cubicBezTo>
                <a:lnTo>
                  <a:pt x="249032" y="1780491"/>
                </a:lnTo>
                <a:lnTo>
                  <a:pt x="219516" y="1729337"/>
                </a:lnTo>
                <a:cubicBezTo>
                  <a:pt x="29724" y="1400415"/>
                  <a:pt x="29724" y="1400415"/>
                  <a:pt x="29724" y="1400415"/>
                </a:cubicBezTo>
                <a:cubicBezTo>
                  <a:pt x="19816" y="1382675"/>
                  <a:pt x="12385" y="1362065"/>
                  <a:pt x="7431" y="1340021"/>
                </a:cubicBezTo>
                <a:lnTo>
                  <a:pt x="4679" y="1314464"/>
                </a:lnTo>
                <a:lnTo>
                  <a:pt x="0" y="1271017"/>
                </a:lnTo>
                <a:cubicBezTo>
                  <a:pt x="0" y="1224058"/>
                  <a:pt x="9908" y="1177100"/>
                  <a:pt x="29724" y="1141620"/>
                </a:cubicBezTo>
                <a:cubicBezTo>
                  <a:pt x="613786" y="129398"/>
                  <a:pt x="613786" y="129398"/>
                  <a:pt x="613786" y="129398"/>
                </a:cubicBezTo>
                <a:cubicBezTo>
                  <a:pt x="655505" y="58438"/>
                  <a:pt x="757716" y="0"/>
                  <a:pt x="83906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1">
            <a:extLst>
              <a:ext uri="{FF2B5EF4-FFF2-40B4-BE49-F238E27FC236}">
                <a16:creationId xmlns:a16="http://schemas.microsoft.com/office/drawing/2014/main" id="{FC5BBED5-9152-430B-8A3B-0026F3E6729A}"/>
              </a:ext>
            </a:extLst>
          </p:cNvPr>
          <p:cNvSpPr/>
          <p:nvPr/>
        </p:nvSpPr>
        <p:spPr>
          <a:xfrm>
            <a:off x="7216858" y="2238340"/>
            <a:ext cx="2847821" cy="2542032"/>
          </a:xfrm>
          <a:custGeom>
            <a:avLst/>
            <a:gdLst>
              <a:gd name="connsiteX0" fmla="*/ 2597367 w 2847821"/>
              <a:gd name="connsiteY0" fmla="*/ 761789 h 2542032"/>
              <a:gd name="connsiteX1" fmla="*/ 2613504 w 2847821"/>
              <a:gd name="connsiteY1" fmla="*/ 789755 h 2542032"/>
              <a:gd name="connsiteX2" fmla="*/ 2766966 w 2847821"/>
              <a:gd name="connsiteY2" fmla="*/ 1055714 h 2542032"/>
              <a:gd name="connsiteX3" fmla="*/ 2789968 w 2847821"/>
              <a:gd name="connsiteY3" fmla="*/ 1095578 h 2542032"/>
              <a:gd name="connsiteX4" fmla="*/ 2789967 w 2847821"/>
              <a:gd name="connsiteY4" fmla="*/ 1095578 h 2542032"/>
              <a:gd name="connsiteX5" fmla="*/ 2798709 w 2847821"/>
              <a:gd name="connsiteY5" fmla="*/ 1110730 h 2542032"/>
              <a:gd name="connsiteX6" fmla="*/ 2816533 w 2847821"/>
              <a:gd name="connsiteY6" fmla="*/ 1141620 h 2542032"/>
              <a:gd name="connsiteX7" fmla="*/ 2816533 w 2847821"/>
              <a:gd name="connsiteY7" fmla="*/ 1400415 h 2542032"/>
              <a:gd name="connsiteX8" fmla="*/ 2232470 w 2847821"/>
              <a:gd name="connsiteY8" fmla="*/ 2412636 h 2542032"/>
              <a:gd name="connsiteX9" fmla="*/ 2007190 w 2847821"/>
              <a:gd name="connsiteY9" fmla="*/ 2542032 h 2542032"/>
              <a:gd name="connsiteX10" fmla="*/ 839068 w 2847821"/>
              <a:gd name="connsiteY10" fmla="*/ 2542032 h 2542032"/>
              <a:gd name="connsiteX11" fmla="*/ 613786 w 2847821"/>
              <a:gd name="connsiteY11" fmla="*/ 2412636 h 2542032"/>
              <a:gd name="connsiteX12" fmla="*/ 510976 w 2847821"/>
              <a:gd name="connsiteY12" fmla="*/ 2234459 h 2542032"/>
              <a:gd name="connsiteX13" fmla="*/ 504214 w 2847821"/>
              <a:gd name="connsiteY13" fmla="*/ 2222739 h 2542032"/>
              <a:gd name="connsiteX14" fmla="*/ 504213 w 2847821"/>
              <a:gd name="connsiteY14" fmla="*/ 2222739 h 2542032"/>
              <a:gd name="connsiteX15" fmla="*/ 428556 w 2847821"/>
              <a:gd name="connsiteY15" fmla="*/ 2091619 h 2542032"/>
              <a:gd name="connsiteX16" fmla="*/ 472977 w 2847821"/>
              <a:gd name="connsiteY16" fmla="*/ 2014633 h 2542032"/>
              <a:gd name="connsiteX17" fmla="*/ 539853 w 2847821"/>
              <a:gd name="connsiteY17" fmla="*/ 1898732 h 2542032"/>
              <a:gd name="connsiteX18" fmla="*/ 562445 w 2847821"/>
              <a:gd name="connsiteY18" fmla="*/ 1859580 h 2542032"/>
              <a:gd name="connsiteX19" fmla="*/ 586998 w 2847821"/>
              <a:gd name="connsiteY19" fmla="*/ 1902133 h 2542032"/>
              <a:gd name="connsiteX20" fmla="*/ 761474 w 2847821"/>
              <a:gd name="connsiteY20" fmla="*/ 2204513 h 2542032"/>
              <a:gd name="connsiteX21" fmla="*/ 776505 w 2847821"/>
              <a:gd name="connsiteY21" fmla="*/ 2222739 h 2542032"/>
              <a:gd name="connsiteX22" fmla="*/ 795295 w 2847821"/>
              <a:gd name="connsiteY22" fmla="*/ 2245524 h 2542032"/>
              <a:gd name="connsiteX23" fmla="*/ 945686 w 2847821"/>
              <a:gd name="connsiteY23" fmla="*/ 2310320 h 2542032"/>
              <a:gd name="connsiteX24" fmla="*/ 1900856 w 2847821"/>
              <a:gd name="connsiteY24" fmla="*/ 2310320 h 2542032"/>
              <a:gd name="connsiteX25" fmla="*/ 2085066 w 2847821"/>
              <a:gd name="connsiteY25" fmla="*/ 2204513 h 2542032"/>
              <a:gd name="connsiteX26" fmla="*/ 2562653 w 2847821"/>
              <a:gd name="connsiteY26" fmla="*/ 1376823 h 2542032"/>
              <a:gd name="connsiteX27" fmla="*/ 2562653 w 2847821"/>
              <a:gd name="connsiteY27" fmla="*/ 1165208 h 2542032"/>
              <a:gd name="connsiteX28" fmla="*/ 2522660 w 2847821"/>
              <a:gd name="connsiteY28" fmla="*/ 1095897 h 2542032"/>
              <a:gd name="connsiteX29" fmla="*/ 2522476 w 2847821"/>
              <a:gd name="connsiteY29" fmla="*/ 1095578 h 2542032"/>
              <a:gd name="connsiteX30" fmla="*/ 2522477 w 2847821"/>
              <a:gd name="connsiteY30" fmla="*/ 1095578 h 2542032"/>
              <a:gd name="connsiteX31" fmla="*/ 2510324 w 2847821"/>
              <a:gd name="connsiteY31" fmla="*/ 1074517 h 2542032"/>
              <a:gd name="connsiteX32" fmla="*/ 2484541 w 2847821"/>
              <a:gd name="connsiteY32" fmla="*/ 1029833 h 2542032"/>
              <a:gd name="connsiteX33" fmla="*/ 2463622 w 2847821"/>
              <a:gd name="connsiteY33" fmla="*/ 993578 h 2542032"/>
              <a:gd name="connsiteX34" fmla="*/ 2505481 w 2847821"/>
              <a:gd name="connsiteY34" fmla="*/ 921034 h 2542032"/>
              <a:gd name="connsiteX35" fmla="*/ 2569260 w 2847821"/>
              <a:gd name="connsiteY35" fmla="*/ 810500 h 2542032"/>
              <a:gd name="connsiteX36" fmla="*/ 839068 w 2847821"/>
              <a:gd name="connsiteY36" fmla="*/ 0 h 2542032"/>
              <a:gd name="connsiteX37" fmla="*/ 2007190 w 2847821"/>
              <a:gd name="connsiteY37" fmla="*/ 0 h 2542032"/>
              <a:gd name="connsiteX38" fmla="*/ 2232470 w 2847821"/>
              <a:gd name="connsiteY38" fmla="*/ 129398 h 2542032"/>
              <a:gd name="connsiteX39" fmla="*/ 2335280 w 2847821"/>
              <a:gd name="connsiteY39" fmla="*/ 307575 h 2542032"/>
              <a:gd name="connsiteX40" fmla="*/ 2363523 w 2847821"/>
              <a:gd name="connsiteY40" fmla="*/ 356522 h 2542032"/>
              <a:gd name="connsiteX41" fmla="*/ 2417701 w 2847821"/>
              <a:gd name="connsiteY41" fmla="*/ 450417 h 2542032"/>
              <a:gd name="connsiteX42" fmla="*/ 2373280 w 2847821"/>
              <a:gd name="connsiteY42" fmla="*/ 527402 h 2542032"/>
              <a:gd name="connsiteX43" fmla="*/ 2306404 w 2847821"/>
              <a:gd name="connsiteY43" fmla="*/ 643304 h 2542032"/>
              <a:gd name="connsiteX44" fmla="*/ 2283956 w 2847821"/>
              <a:gd name="connsiteY44" fmla="*/ 682208 h 2542032"/>
              <a:gd name="connsiteX45" fmla="*/ 2242707 w 2847821"/>
              <a:gd name="connsiteY45" fmla="*/ 610720 h 2542032"/>
              <a:gd name="connsiteX46" fmla="*/ 2169134 w 2847821"/>
              <a:gd name="connsiteY46" fmla="*/ 483213 h 2542032"/>
              <a:gd name="connsiteX47" fmla="*/ 2096032 w 2847821"/>
              <a:gd name="connsiteY47" fmla="*/ 356522 h 2542032"/>
              <a:gd name="connsiteX48" fmla="*/ 2085066 w 2847821"/>
              <a:gd name="connsiteY48" fmla="*/ 337518 h 2542032"/>
              <a:gd name="connsiteX49" fmla="*/ 1900856 w 2847821"/>
              <a:gd name="connsiteY49" fmla="*/ 231710 h 2542032"/>
              <a:gd name="connsiteX50" fmla="*/ 945686 w 2847821"/>
              <a:gd name="connsiteY50" fmla="*/ 231710 h 2542032"/>
              <a:gd name="connsiteX51" fmla="*/ 761474 w 2847821"/>
              <a:gd name="connsiteY51" fmla="*/ 337518 h 2542032"/>
              <a:gd name="connsiteX52" fmla="*/ 283889 w 2847821"/>
              <a:gd name="connsiteY52" fmla="*/ 1165208 h 2542032"/>
              <a:gd name="connsiteX53" fmla="*/ 259584 w 2847821"/>
              <a:gd name="connsiteY53" fmla="*/ 1271016 h 2542032"/>
              <a:gd name="connsiteX54" fmla="*/ 264263 w 2847821"/>
              <a:gd name="connsiteY54" fmla="*/ 1314464 h 2542032"/>
              <a:gd name="connsiteX55" fmla="*/ 265660 w 2847821"/>
              <a:gd name="connsiteY55" fmla="*/ 1327439 h 2542032"/>
              <a:gd name="connsiteX56" fmla="*/ 283889 w 2847821"/>
              <a:gd name="connsiteY56" fmla="*/ 1376823 h 2542032"/>
              <a:gd name="connsiteX57" fmla="*/ 368889 w 2847821"/>
              <a:gd name="connsiteY57" fmla="*/ 1524134 h 2542032"/>
              <a:gd name="connsiteX58" fmla="*/ 382921 w 2847821"/>
              <a:gd name="connsiteY58" fmla="*/ 1548452 h 2542032"/>
              <a:gd name="connsiteX59" fmla="*/ 341061 w 2847821"/>
              <a:gd name="connsiteY59" fmla="*/ 1620997 h 2542032"/>
              <a:gd name="connsiteX60" fmla="*/ 277282 w 2847821"/>
              <a:gd name="connsiteY60" fmla="*/ 1731531 h 2542032"/>
              <a:gd name="connsiteX61" fmla="*/ 249032 w 2847821"/>
              <a:gd name="connsiteY61" fmla="*/ 1780491 h 2542032"/>
              <a:gd name="connsiteX62" fmla="*/ 219516 w 2847821"/>
              <a:gd name="connsiteY62" fmla="*/ 1729337 h 2542032"/>
              <a:gd name="connsiteX63" fmla="*/ 29724 w 2847821"/>
              <a:gd name="connsiteY63" fmla="*/ 1400415 h 2542032"/>
              <a:gd name="connsiteX64" fmla="*/ 7431 w 2847821"/>
              <a:gd name="connsiteY64" fmla="*/ 1340021 h 2542032"/>
              <a:gd name="connsiteX65" fmla="*/ 4679 w 2847821"/>
              <a:gd name="connsiteY65" fmla="*/ 1314464 h 2542032"/>
              <a:gd name="connsiteX66" fmla="*/ 0 w 2847821"/>
              <a:gd name="connsiteY66" fmla="*/ 1271017 h 2542032"/>
              <a:gd name="connsiteX67" fmla="*/ 29724 w 2847821"/>
              <a:gd name="connsiteY67" fmla="*/ 1141620 h 2542032"/>
              <a:gd name="connsiteX68" fmla="*/ 613786 w 2847821"/>
              <a:gd name="connsiteY68" fmla="*/ 129398 h 2542032"/>
              <a:gd name="connsiteX69" fmla="*/ 839068 w 2847821"/>
              <a:gd name="connsiteY69" fmla="*/ 0 h 254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847821" h="2542032">
                <a:moveTo>
                  <a:pt x="2597367" y="761789"/>
                </a:moveTo>
                <a:lnTo>
                  <a:pt x="2613504" y="789755"/>
                </a:lnTo>
                <a:cubicBezTo>
                  <a:pt x="2689640" y="921704"/>
                  <a:pt x="2737225" y="1004172"/>
                  <a:pt x="2766966" y="1055714"/>
                </a:cubicBezTo>
                <a:lnTo>
                  <a:pt x="2789968" y="1095578"/>
                </a:lnTo>
                <a:lnTo>
                  <a:pt x="2789967" y="1095578"/>
                </a:lnTo>
                <a:lnTo>
                  <a:pt x="2798709" y="1110730"/>
                </a:lnTo>
                <a:cubicBezTo>
                  <a:pt x="2816533" y="1141620"/>
                  <a:pt x="2816533" y="1141620"/>
                  <a:pt x="2816533" y="1141620"/>
                </a:cubicBezTo>
                <a:cubicBezTo>
                  <a:pt x="2858251" y="1212579"/>
                  <a:pt x="2858251" y="1329455"/>
                  <a:pt x="2816533" y="1400415"/>
                </a:cubicBezTo>
                <a:cubicBezTo>
                  <a:pt x="2232470" y="2412636"/>
                  <a:pt x="2232470" y="2412636"/>
                  <a:pt x="2232470" y="2412636"/>
                </a:cubicBezTo>
                <a:cubicBezTo>
                  <a:pt x="2190752" y="2483595"/>
                  <a:pt x="2090628" y="2542032"/>
                  <a:pt x="2007190" y="2542032"/>
                </a:cubicBezTo>
                <a:lnTo>
                  <a:pt x="839068" y="2542032"/>
                </a:lnTo>
                <a:cubicBezTo>
                  <a:pt x="757716" y="2542032"/>
                  <a:pt x="655505" y="2483595"/>
                  <a:pt x="613786" y="2412636"/>
                </a:cubicBezTo>
                <a:cubicBezTo>
                  <a:pt x="577282" y="2349372"/>
                  <a:pt x="543060" y="2290063"/>
                  <a:pt x="510976" y="2234459"/>
                </a:cubicBezTo>
                <a:lnTo>
                  <a:pt x="504214" y="2222739"/>
                </a:lnTo>
                <a:lnTo>
                  <a:pt x="504213" y="2222739"/>
                </a:lnTo>
                <a:lnTo>
                  <a:pt x="428556" y="2091619"/>
                </a:lnTo>
                <a:lnTo>
                  <a:pt x="472977" y="2014633"/>
                </a:lnTo>
                <a:cubicBezTo>
                  <a:pt x="493510" y="1979047"/>
                  <a:pt x="515755" y="1940496"/>
                  <a:pt x="539853" y="1898732"/>
                </a:cubicBezTo>
                <a:lnTo>
                  <a:pt x="562445" y="1859580"/>
                </a:lnTo>
                <a:lnTo>
                  <a:pt x="586998" y="1902133"/>
                </a:lnTo>
                <a:cubicBezTo>
                  <a:pt x="636598" y="1988093"/>
                  <a:pt x="694314" y="2088119"/>
                  <a:pt x="761474" y="2204513"/>
                </a:cubicBezTo>
                <a:lnTo>
                  <a:pt x="776505" y="2222739"/>
                </a:lnTo>
                <a:lnTo>
                  <a:pt x="795295" y="2245524"/>
                </a:lnTo>
                <a:cubicBezTo>
                  <a:pt x="836311" y="2283442"/>
                  <a:pt x="895796" y="2310320"/>
                  <a:pt x="945686" y="2310320"/>
                </a:cubicBezTo>
                <a:lnTo>
                  <a:pt x="1900856" y="2310320"/>
                </a:lnTo>
                <a:cubicBezTo>
                  <a:pt x="1969083" y="2310320"/>
                  <a:pt x="2050954" y="2262537"/>
                  <a:pt x="2085066" y="2204513"/>
                </a:cubicBezTo>
                <a:cubicBezTo>
                  <a:pt x="2085066" y="2204513"/>
                  <a:pt x="2085066" y="2204513"/>
                  <a:pt x="2562653" y="1376823"/>
                </a:cubicBezTo>
                <a:cubicBezTo>
                  <a:pt x="2596766" y="1318800"/>
                  <a:pt x="2596766" y="1223232"/>
                  <a:pt x="2562653" y="1165208"/>
                </a:cubicBezTo>
                <a:cubicBezTo>
                  <a:pt x="2562653" y="1165208"/>
                  <a:pt x="2562653" y="1165208"/>
                  <a:pt x="2522660" y="1095897"/>
                </a:cubicBezTo>
                <a:lnTo>
                  <a:pt x="2522476" y="1095578"/>
                </a:lnTo>
                <a:lnTo>
                  <a:pt x="2522477" y="1095578"/>
                </a:lnTo>
                <a:lnTo>
                  <a:pt x="2510324" y="1074517"/>
                </a:lnTo>
                <a:cubicBezTo>
                  <a:pt x="2502849" y="1061561"/>
                  <a:pt x="2494305" y="1046755"/>
                  <a:pt x="2484541" y="1029833"/>
                </a:cubicBezTo>
                <a:lnTo>
                  <a:pt x="2463622" y="993578"/>
                </a:lnTo>
                <a:lnTo>
                  <a:pt x="2505481" y="921034"/>
                </a:lnTo>
                <a:cubicBezTo>
                  <a:pt x="2528334" y="881428"/>
                  <a:pt x="2549555" y="844650"/>
                  <a:pt x="2569260" y="810500"/>
                </a:cubicBezTo>
                <a:close/>
                <a:moveTo>
                  <a:pt x="839068" y="0"/>
                </a:moveTo>
                <a:cubicBezTo>
                  <a:pt x="2007190" y="0"/>
                  <a:pt x="2007190" y="0"/>
                  <a:pt x="2007190" y="0"/>
                </a:cubicBezTo>
                <a:cubicBezTo>
                  <a:pt x="2090628" y="0"/>
                  <a:pt x="2190752" y="58438"/>
                  <a:pt x="2232470" y="129398"/>
                </a:cubicBezTo>
                <a:cubicBezTo>
                  <a:pt x="2268974" y="192662"/>
                  <a:pt x="2303197" y="251972"/>
                  <a:pt x="2335280" y="307575"/>
                </a:cubicBezTo>
                <a:lnTo>
                  <a:pt x="2363523" y="356522"/>
                </a:lnTo>
                <a:lnTo>
                  <a:pt x="2417701" y="450417"/>
                </a:lnTo>
                <a:lnTo>
                  <a:pt x="2373280" y="527402"/>
                </a:lnTo>
                <a:cubicBezTo>
                  <a:pt x="2352747" y="562988"/>
                  <a:pt x="2330502" y="601540"/>
                  <a:pt x="2306404" y="643304"/>
                </a:cubicBezTo>
                <a:lnTo>
                  <a:pt x="2283956" y="682208"/>
                </a:lnTo>
                <a:lnTo>
                  <a:pt x="2242707" y="610720"/>
                </a:lnTo>
                <a:cubicBezTo>
                  <a:pt x="2219854" y="571114"/>
                  <a:pt x="2195369" y="528679"/>
                  <a:pt x="2169134" y="483213"/>
                </a:cubicBezTo>
                <a:lnTo>
                  <a:pt x="2096032" y="356522"/>
                </a:lnTo>
                <a:lnTo>
                  <a:pt x="2085066" y="337518"/>
                </a:lnTo>
                <a:cubicBezTo>
                  <a:pt x="2050954" y="279494"/>
                  <a:pt x="1969083" y="231710"/>
                  <a:pt x="1900856" y="231710"/>
                </a:cubicBezTo>
                <a:cubicBezTo>
                  <a:pt x="1900856" y="231710"/>
                  <a:pt x="1900856" y="231710"/>
                  <a:pt x="945686" y="231710"/>
                </a:cubicBezTo>
                <a:cubicBezTo>
                  <a:pt x="879166" y="231710"/>
                  <a:pt x="795588" y="279494"/>
                  <a:pt x="761474" y="337518"/>
                </a:cubicBezTo>
                <a:cubicBezTo>
                  <a:pt x="761474" y="337518"/>
                  <a:pt x="761474" y="337518"/>
                  <a:pt x="283889" y="1165208"/>
                </a:cubicBezTo>
                <a:cubicBezTo>
                  <a:pt x="267686" y="1194220"/>
                  <a:pt x="259584" y="1232618"/>
                  <a:pt x="259584" y="1271016"/>
                </a:cubicBezTo>
                <a:lnTo>
                  <a:pt x="264263" y="1314464"/>
                </a:lnTo>
                <a:lnTo>
                  <a:pt x="265660" y="1327439"/>
                </a:lnTo>
                <a:cubicBezTo>
                  <a:pt x="269711" y="1345465"/>
                  <a:pt x="275787" y="1362317"/>
                  <a:pt x="283889" y="1376823"/>
                </a:cubicBezTo>
                <a:cubicBezTo>
                  <a:pt x="283889" y="1376823"/>
                  <a:pt x="283889" y="1376823"/>
                  <a:pt x="368889" y="1524134"/>
                </a:cubicBezTo>
                <a:lnTo>
                  <a:pt x="382921" y="1548452"/>
                </a:lnTo>
                <a:lnTo>
                  <a:pt x="341061" y="1620997"/>
                </a:lnTo>
                <a:cubicBezTo>
                  <a:pt x="318208" y="1660604"/>
                  <a:pt x="296987" y="1697381"/>
                  <a:pt x="277282" y="1731531"/>
                </a:cubicBezTo>
                <a:lnTo>
                  <a:pt x="249032" y="1780491"/>
                </a:lnTo>
                <a:lnTo>
                  <a:pt x="219516" y="1729337"/>
                </a:lnTo>
                <a:cubicBezTo>
                  <a:pt x="29724" y="1400415"/>
                  <a:pt x="29724" y="1400415"/>
                  <a:pt x="29724" y="1400415"/>
                </a:cubicBezTo>
                <a:cubicBezTo>
                  <a:pt x="19816" y="1382675"/>
                  <a:pt x="12385" y="1362065"/>
                  <a:pt x="7431" y="1340021"/>
                </a:cubicBezTo>
                <a:lnTo>
                  <a:pt x="4679" y="1314464"/>
                </a:lnTo>
                <a:lnTo>
                  <a:pt x="0" y="1271017"/>
                </a:lnTo>
                <a:cubicBezTo>
                  <a:pt x="0" y="1224058"/>
                  <a:pt x="9908" y="1177100"/>
                  <a:pt x="29724" y="1141620"/>
                </a:cubicBezTo>
                <a:cubicBezTo>
                  <a:pt x="613786" y="129398"/>
                  <a:pt x="613786" y="129398"/>
                  <a:pt x="613786" y="129398"/>
                </a:cubicBezTo>
                <a:cubicBezTo>
                  <a:pt x="655505" y="58438"/>
                  <a:pt x="757716" y="0"/>
                  <a:pt x="83906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TextBox 15"/>
          <p:cNvSpPr txBox="1"/>
          <p:nvPr/>
        </p:nvSpPr>
        <p:spPr>
          <a:xfrm>
            <a:off x="1517979" y="3077437"/>
            <a:ext cx="1662701" cy="861774"/>
          </a:xfrm>
          <a:prstGeom prst="rect">
            <a:avLst/>
          </a:prstGeom>
          <a:noFill/>
        </p:spPr>
        <p:txBody>
          <a:bodyPr wrap="square" rtlCol="0">
            <a:spAutoFit/>
          </a:bodyPr>
          <a:lstStyle/>
          <a:p>
            <a:pPr algn="ctr"/>
            <a:r>
              <a:rPr lang="en-GB" dirty="0" smtClean="0">
                <a:latin typeface="Arial" panose="020B0604020202020204" pitchFamily="34" charset="0"/>
                <a:cs typeface="Arial" panose="020B0604020202020204" pitchFamily="34" charset="0"/>
              </a:rPr>
              <a:t>Design</a:t>
            </a:r>
          </a:p>
          <a:p>
            <a:pPr algn="ctr"/>
            <a:r>
              <a:rPr lang="en-GB" sz="1600" dirty="0" smtClean="0">
                <a:latin typeface="Arial" panose="020B0604020202020204" pitchFamily="34" charset="0"/>
                <a:cs typeface="Arial" panose="020B0604020202020204" pitchFamily="34" charset="0"/>
              </a:rPr>
              <a:t>(Migration Blueprint)</a:t>
            </a:r>
            <a:endParaRPr lang="en-GB" sz="1600" dirty="0">
              <a:latin typeface="Arial" panose="020B0604020202020204" pitchFamily="34" charset="0"/>
              <a:cs typeface="Arial" panose="020B0604020202020204" pitchFamily="34" charset="0"/>
            </a:endParaRPr>
          </a:p>
        </p:txBody>
      </p:sp>
      <p:sp>
        <p:nvSpPr>
          <p:cNvPr id="17" name="TextBox 16"/>
          <p:cNvSpPr txBox="1"/>
          <p:nvPr/>
        </p:nvSpPr>
        <p:spPr>
          <a:xfrm>
            <a:off x="5786449" y="3045721"/>
            <a:ext cx="1662701" cy="861774"/>
          </a:xfrm>
          <a:prstGeom prst="rect">
            <a:avLst/>
          </a:prstGeom>
          <a:noFill/>
        </p:spPr>
        <p:txBody>
          <a:bodyPr wrap="square" rtlCol="0">
            <a:spAutoFit/>
          </a:bodyPr>
          <a:lstStyle/>
          <a:p>
            <a:pPr algn="ctr"/>
            <a:r>
              <a:rPr lang="en-GB" dirty="0" smtClean="0">
                <a:latin typeface="Arial" panose="020B0604020202020204" pitchFamily="34" charset="0"/>
                <a:cs typeface="Arial" panose="020B0604020202020204" pitchFamily="34" charset="0"/>
              </a:rPr>
              <a:t>Deploy</a:t>
            </a:r>
          </a:p>
          <a:p>
            <a:pPr algn="ctr"/>
            <a:r>
              <a:rPr lang="en-GB" sz="1600" dirty="0" smtClean="0">
                <a:latin typeface="Arial" panose="020B0604020202020204" pitchFamily="34" charset="0"/>
                <a:cs typeface="Arial" panose="020B0604020202020204" pitchFamily="34" charset="0"/>
              </a:rPr>
              <a:t>(Automated Migration)</a:t>
            </a:r>
            <a:endParaRPr lang="en-GB" sz="1600" dirty="0">
              <a:latin typeface="Arial" panose="020B0604020202020204" pitchFamily="34" charset="0"/>
              <a:cs typeface="Arial" panose="020B0604020202020204" pitchFamily="34" charset="0"/>
            </a:endParaRPr>
          </a:p>
        </p:txBody>
      </p:sp>
      <p:sp>
        <p:nvSpPr>
          <p:cNvPr id="18" name="TextBox 17"/>
          <p:cNvSpPr txBox="1"/>
          <p:nvPr/>
        </p:nvSpPr>
        <p:spPr>
          <a:xfrm>
            <a:off x="3803647" y="3045721"/>
            <a:ext cx="1534550" cy="861774"/>
          </a:xfrm>
          <a:prstGeom prst="rect">
            <a:avLst/>
          </a:prstGeom>
          <a:noFill/>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pPr algn="ctr"/>
            <a:r>
              <a:rPr lang="en-GB" dirty="0" smtClean="0"/>
              <a:t>Develop</a:t>
            </a:r>
          </a:p>
          <a:p>
            <a:pPr algn="ctr"/>
            <a:r>
              <a:rPr lang="en-GB" sz="1600" dirty="0" smtClean="0"/>
              <a:t>(Tool Enhancement)</a:t>
            </a:r>
            <a:endParaRPr lang="en-GB" sz="1600" dirty="0"/>
          </a:p>
        </p:txBody>
      </p:sp>
      <p:sp>
        <p:nvSpPr>
          <p:cNvPr id="19" name="TextBox 18"/>
          <p:cNvSpPr txBox="1"/>
          <p:nvPr/>
        </p:nvSpPr>
        <p:spPr>
          <a:xfrm>
            <a:off x="8080370" y="3129165"/>
            <a:ext cx="1662701" cy="1354217"/>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Testing </a:t>
            </a:r>
            <a:r>
              <a:rPr lang="en-GB" sz="1600" dirty="0" smtClean="0">
                <a:latin typeface="Arial" panose="020B0604020202020204" pitchFamily="34" charset="0"/>
                <a:cs typeface="Arial" panose="020B0604020202020204" pitchFamily="34" charset="0"/>
              </a:rPr>
              <a:t>(Functional, System, Performance, Security)</a:t>
            </a:r>
            <a:endParaRPr lang="en-GB" sz="1600" dirty="0">
              <a:latin typeface="Arial" panose="020B0604020202020204" pitchFamily="34" charset="0"/>
              <a:cs typeface="Arial" panose="020B0604020202020204" pitchFamily="34" charset="0"/>
            </a:endParaRPr>
          </a:p>
        </p:txBody>
      </p:sp>
      <p:sp>
        <p:nvSpPr>
          <p:cNvPr id="20" name="TextBox 19"/>
          <p:cNvSpPr txBox="1"/>
          <p:nvPr/>
        </p:nvSpPr>
        <p:spPr>
          <a:xfrm>
            <a:off x="9952501" y="2821270"/>
            <a:ext cx="1662701" cy="1138773"/>
          </a:xfrm>
          <a:prstGeom prst="rect">
            <a:avLst/>
          </a:prstGeom>
          <a:noFill/>
        </p:spPr>
        <p:txBody>
          <a:bodyPr wrap="square" rtlCol="0">
            <a:spAutoFit/>
          </a:bodyPr>
          <a:lstStyle/>
          <a:p>
            <a:pPr algn="ctr"/>
            <a:endParaRPr lang="en-GB" dirty="0" smtClean="0">
              <a:latin typeface="Arial" panose="020B0604020202020204" pitchFamily="34" charset="0"/>
              <a:cs typeface="Arial" panose="020B0604020202020204" pitchFamily="34" charset="0"/>
            </a:endParaRPr>
          </a:p>
          <a:p>
            <a:pPr algn="ctr"/>
            <a:r>
              <a:rPr lang="en-GB" dirty="0" smtClean="0">
                <a:latin typeface="Arial" panose="020B0604020202020204" pitchFamily="34" charset="0"/>
                <a:cs typeface="Arial" panose="020B0604020202020204" pitchFamily="34" charset="0"/>
              </a:rPr>
              <a:t>Roll Out</a:t>
            </a:r>
          </a:p>
          <a:p>
            <a:pPr algn="ctr"/>
            <a:r>
              <a:rPr lang="en-GB" sz="1600" dirty="0" smtClean="0">
                <a:latin typeface="Arial" panose="020B0604020202020204" pitchFamily="34" charset="0"/>
                <a:cs typeface="Arial" panose="020B0604020202020204" pitchFamily="34" charset="0"/>
              </a:rPr>
              <a:t>(Acceptance Testing)</a:t>
            </a:r>
            <a:endParaRPr lang="en-GB" sz="1600" dirty="0">
              <a:latin typeface="Arial" panose="020B0604020202020204" pitchFamily="34" charset="0"/>
              <a:cs typeface="Arial" panose="020B0604020202020204" pitchFamily="34" charset="0"/>
            </a:endParaRPr>
          </a:p>
        </p:txBody>
      </p:sp>
      <p:pic>
        <p:nvPicPr>
          <p:cNvPr id="21" name="Picture 20"/>
          <p:cNvPicPr>
            <a:picLocks noChangeAspect="1"/>
          </p:cNvPicPr>
          <p:nvPr/>
        </p:nvPicPr>
        <p:blipFill>
          <a:blip r:embed="rId2"/>
          <a:stretch>
            <a:fillRect/>
          </a:stretch>
        </p:blipFill>
        <p:spPr>
          <a:xfrm>
            <a:off x="1465095" y="350339"/>
            <a:ext cx="3716840" cy="859635"/>
          </a:xfrm>
          <a:prstGeom prst="rect">
            <a:avLst/>
          </a:prstGeom>
        </p:spPr>
      </p:pic>
      <p:pic>
        <p:nvPicPr>
          <p:cNvPr id="22" name="Picture 21"/>
          <p:cNvPicPr>
            <a:picLocks noChangeAspect="1"/>
          </p:cNvPicPr>
          <p:nvPr/>
        </p:nvPicPr>
        <p:blipFill>
          <a:blip r:embed="rId3"/>
          <a:stretch>
            <a:fillRect/>
          </a:stretch>
        </p:blipFill>
        <p:spPr>
          <a:xfrm>
            <a:off x="599979" y="2157874"/>
            <a:ext cx="3838821" cy="887847"/>
          </a:xfrm>
          <a:prstGeom prst="rect">
            <a:avLst/>
          </a:prstGeom>
        </p:spPr>
      </p:pic>
    </p:spTree>
    <p:extLst>
      <p:ext uri="{BB962C8B-B14F-4D97-AF65-F5344CB8AC3E}">
        <p14:creationId xmlns:p14="http://schemas.microsoft.com/office/powerpoint/2010/main" val="19059918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229" y="0"/>
            <a:ext cx="10018713" cy="956441"/>
          </a:xfrm>
        </p:spPr>
        <p:txBody>
          <a:bodyPr/>
          <a:lstStyle/>
          <a:p>
            <a:r>
              <a:rPr lang="en-GB" dirty="0" smtClean="0"/>
              <a:t>Effort Estimation</a:t>
            </a:r>
            <a:endParaRPr lang="en-GB" dirty="0"/>
          </a:p>
        </p:txBody>
      </p:sp>
      <p:pic>
        <p:nvPicPr>
          <p:cNvPr id="4" name="Picture 3"/>
          <p:cNvPicPr>
            <a:picLocks noChangeAspect="1"/>
          </p:cNvPicPr>
          <p:nvPr/>
        </p:nvPicPr>
        <p:blipFill>
          <a:blip r:embed="rId2"/>
          <a:stretch>
            <a:fillRect/>
          </a:stretch>
        </p:blipFill>
        <p:spPr>
          <a:xfrm>
            <a:off x="1635548" y="244549"/>
            <a:ext cx="5772447" cy="3581584"/>
          </a:xfrm>
          <a:prstGeom prst="rect">
            <a:avLst/>
          </a:prstGeom>
        </p:spPr>
      </p:pic>
      <p:pic>
        <p:nvPicPr>
          <p:cNvPr id="5" name="Picture 4"/>
          <p:cNvPicPr>
            <a:picLocks noChangeAspect="1"/>
          </p:cNvPicPr>
          <p:nvPr/>
        </p:nvPicPr>
        <p:blipFill>
          <a:blip r:embed="rId3"/>
          <a:stretch>
            <a:fillRect/>
          </a:stretch>
        </p:blipFill>
        <p:spPr>
          <a:xfrm>
            <a:off x="5868757" y="3905098"/>
            <a:ext cx="5550185" cy="2952902"/>
          </a:xfrm>
          <a:prstGeom prst="rect">
            <a:avLst/>
          </a:prstGeom>
        </p:spPr>
      </p:pic>
    </p:spTree>
    <p:extLst>
      <p:ext uri="{BB962C8B-B14F-4D97-AF65-F5344CB8AC3E}">
        <p14:creationId xmlns:p14="http://schemas.microsoft.com/office/powerpoint/2010/main" val="108445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351605" y="1175200"/>
            <a:ext cx="9423503" cy="5233336"/>
            <a:chOff x="111422" y="1766407"/>
            <a:chExt cx="9423503" cy="5233336"/>
          </a:xfrm>
        </p:grpSpPr>
        <p:grpSp>
          <p:nvGrpSpPr>
            <p:cNvPr id="5" name="Group 4">
              <a:extLst>
                <a:ext uri="{FF2B5EF4-FFF2-40B4-BE49-F238E27FC236}">
                  <a16:creationId xmlns:a16="http://schemas.microsoft.com/office/drawing/2014/main" id="{44859FE3-F3D1-40F2-9296-2244FD304A25}"/>
                </a:ext>
              </a:extLst>
            </p:cNvPr>
            <p:cNvGrpSpPr>
              <a:grpSpLocks noChangeAspect="1"/>
            </p:cNvGrpSpPr>
            <p:nvPr/>
          </p:nvGrpSpPr>
          <p:grpSpPr>
            <a:xfrm>
              <a:off x="985266" y="2414016"/>
              <a:ext cx="7173468" cy="3586734"/>
              <a:chOff x="3588152" y="-388652"/>
              <a:chExt cx="8463284" cy="4231642"/>
            </a:xfrm>
          </p:grpSpPr>
          <p:sp>
            <p:nvSpPr>
              <p:cNvPr id="41" name="Freeform: Shape 53">
                <a:extLst>
                  <a:ext uri="{FF2B5EF4-FFF2-40B4-BE49-F238E27FC236}">
                    <a16:creationId xmlns:a16="http://schemas.microsoft.com/office/drawing/2014/main" id="{D59020BD-6A7E-4C1F-B80D-CEC21B80506D}"/>
                  </a:ext>
                </a:extLst>
              </p:cNvPr>
              <p:cNvSpPr/>
              <p:nvPr/>
            </p:nvSpPr>
            <p:spPr>
              <a:xfrm>
                <a:off x="3588152" y="-388652"/>
                <a:ext cx="8463284" cy="4231642"/>
              </a:xfrm>
              <a:custGeom>
                <a:avLst/>
                <a:gdLst>
                  <a:gd name="connsiteX0" fmla="*/ 4231642 w 8463284"/>
                  <a:gd name="connsiteY0" fmla="*/ 0 h 4231642"/>
                  <a:gd name="connsiteX1" fmla="*/ 8463284 w 8463284"/>
                  <a:gd name="connsiteY1" fmla="*/ 4231642 h 4231642"/>
                  <a:gd name="connsiteX2" fmla="*/ 0 w 8463284"/>
                  <a:gd name="connsiteY2" fmla="*/ 4231642 h 4231642"/>
                  <a:gd name="connsiteX3" fmla="*/ 4231642 w 8463284"/>
                  <a:gd name="connsiteY3" fmla="*/ 0 h 4231642"/>
                </a:gdLst>
                <a:ahLst/>
                <a:cxnLst>
                  <a:cxn ang="0">
                    <a:pos x="connsiteX0" y="connsiteY0"/>
                  </a:cxn>
                  <a:cxn ang="0">
                    <a:pos x="connsiteX1" y="connsiteY1"/>
                  </a:cxn>
                  <a:cxn ang="0">
                    <a:pos x="connsiteX2" y="connsiteY2"/>
                  </a:cxn>
                  <a:cxn ang="0">
                    <a:pos x="connsiteX3" y="connsiteY3"/>
                  </a:cxn>
                </a:cxnLst>
                <a:rect l="l" t="t" r="r" b="b"/>
                <a:pathLst>
                  <a:path w="8463284" h="4231642">
                    <a:moveTo>
                      <a:pt x="4231642" y="0"/>
                    </a:moveTo>
                    <a:cubicBezTo>
                      <a:pt x="6568713" y="0"/>
                      <a:pt x="8463284" y="1894571"/>
                      <a:pt x="8463284" y="4231642"/>
                    </a:cubicBezTo>
                    <a:lnTo>
                      <a:pt x="0" y="4231642"/>
                    </a:lnTo>
                    <a:cubicBezTo>
                      <a:pt x="0" y="1894571"/>
                      <a:pt x="1894571" y="0"/>
                      <a:pt x="4231642"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2" name="Freeform: Shape 54">
                <a:extLst>
                  <a:ext uri="{FF2B5EF4-FFF2-40B4-BE49-F238E27FC236}">
                    <a16:creationId xmlns:a16="http://schemas.microsoft.com/office/drawing/2014/main" id="{5AB7EC01-084A-45ED-AEAF-E60914C0CE5C}"/>
                  </a:ext>
                </a:extLst>
              </p:cNvPr>
              <p:cNvSpPr/>
              <p:nvPr/>
            </p:nvSpPr>
            <p:spPr>
              <a:xfrm>
                <a:off x="4085992" y="109190"/>
                <a:ext cx="7467600" cy="3733800"/>
              </a:xfrm>
              <a:custGeom>
                <a:avLst/>
                <a:gdLst>
                  <a:gd name="connsiteX0" fmla="*/ 3733800 w 7467600"/>
                  <a:gd name="connsiteY0" fmla="*/ 0 h 3733800"/>
                  <a:gd name="connsiteX1" fmla="*/ 7467600 w 7467600"/>
                  <a:gd name="connsiteY1" fmla="*/ 3733800 h 3733800"/>
                  <a:gd name="connsiteX2" fmla="*/ 0 w 7467600"/>
                  <a:gd name="connsiteY2" fmla="*/ 3733800 h 3733800"/>
                  <a:gd name="connsiteX3" fmla="*/ 3733800 w 7467600"/>
                  <a:gd name="connsiteY3" fmla="*/ 0 h 3733800"/>
                </a:gdLst>
                <a:ahLst/>
                <a:cxnLst>
                  <a:cxn ang="0">
                    <a:pos x="connsiteX0" y="connsiteY0"/>
                  </a:cxn>
                  <a:cxn ang="0">
                    <a:pos x="connsiteX1" y="connsiteY1"/>
                  </a:cxn>
                  <a:cxn ang="0">
                    <a:pos x="connsiteX2" y="connsiteY2"/>
                  </a:cxn>
                  <a:cxn ang="0">
                    <a:pos x="connsiteX3" y="connsiteY3"/>
                  </a:cxn>
                </a:cxnLst>
                <a:rect l="l" t="t" r="r" b="b"/>
                <a:pathLst>
                  <a:path w="7467600" h="3733800">
                    <a:moveTo>
                      <a:pt x="3733800" y="0"/>
                    </a:moveTo>
                    <a:cubicBezTo>
                      <a:pt x="5795921" y="0"/>
                      <a:pt x="7467600" y="1671679"/>
                      <a:pt x="7467600" y="3733800"/>
                    </a:cubicBezTo>
                    <a:lnTo>
                      <a:pt x="0" y="3733800"/>
                    </a:lnTo>
                    <a:cubicBezTo>
                      <a:pt x="0" y="1671679"/>
                      <a:pt x="1671679" y="0"/>
                      <a:pt x="373380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3" name="Freeform: Shape 58">
                <a:extLst>
                  <a:ext uri="{FF2B5EF4-FFF2-40B4-BE49-F238E27FC236}">
                    <a16:creationId xmlns:a16="http://schemas.microsoft.com/office/drawing/2014/main" id="{E0B765E2-1835-420D-BC69-ABCB64782259}"/>
                  </a:ext>
                </a:extLst>
              </p:cNvPr>
              <p:cNvSpPr/>
              <p:nvPr/>
            </p:nvSpPr>
            <p:spPr>
              <a:xfrm>
                <a:off x="4583832" y="607030"/>
                <a:ext cx="6471920" cy="3235960"/>
              </a:xfrm>
              <a:custGeom>
                <a:avLst/>
                <a:gdLst>
                  <a:gd name="connsiteX0" fmla="*/ 3235960 w 6471920"/>
                  <a:gd name="connsiteY0" fmla="*/ 0 h 3235960"/>
                  <a:gd name="connsiteX1" fmla="*/ 6471920 w 6471920"/>
                  <a:gd name="connsiteY1" fmla="*/ 3235960 h 3235960"/>
                  <a:gd name="connsiteX2" fmla="*/ 0 w 6471920"/>
                  <a:gd name="connsiteY2" fmla="*/ 3235960 h 3235960"/>
                  <a:gd name="connsiteX3" fmla="*/ 3235960 w 6471920"/>
                  <a:gd name="connsiteY3" fmla="*/ 0 h 3235960"/>
                </a:gdLst>
                <a:ahLst/>
                <a:cxnLst>
                  <a:cxn ang="0">
                    <a:pos x="connsiteX0" y="connsiteY0"/>
                  </a:cxn>
                  <a:cxn ang="0">
                    <a:pos x="connsiteX1" y="connsiteY1"/>
                  </a:cxn>
                  <a:cxn ang="0">
                    <a:pos x="connsiteX2" y="connsiteY2"/>
                  </a:cxn>
                  <a:cxn ang="0">
                    <a:pos x="connsiteX3" y="connsiteY3"/>
                  </a:cxn>
                </a:cxnLst>
                <a:rect l="l" t="t" r="r" b="b"/>
                <a:pathLst>
                  <a:path w="6471920" h="3235960">
                    <a:moveTo>
                      <a:pt x="3235960" y="0"/>
                    </a:moveTo>
                    <a:cubicBezTo>
                      <a:pt x="5023131" y="0"/>
                      <a:pt x="6471920" y="1448789"/>
                      <a:pt x="6471920" y="3235960"/>
                    </a:cubicBezTo>
                    <a:lnTo>
                      <a:pt x="0" y="3235960"/>
                    </a:lnTo>
                    <a:cubicBezTo>
                      <a:pt x="0" y="1448789"/>
                      <a:pt x="1448789" y="0"/>
                      <a:pt x="323596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4" name="Freeform: Shape 59">
                <a:extLst>
                  <a:ext uri="{FF2B5EF4-FFF2-40B4-BE49-F238E27FC236}">
                    <a16:creationId xmlns:a16="http://schemas.microsoft.com/office/drawing/2014/main" id="{C7F7BCBA-D0C5-4317-9326-FAB58FE2AD7F}"/>
                  </a:ext>
                </a:extLst>
              </p:cNvPr>
              <p:cNvSpPr/>
              <p:nvPr/>
            </p:nvSpPr>
            <p:spPr>
              <a:xfrm>
                <a:off x="5081672" y="1104870"/>
                <a:ext cx="5476240" cy="2738120"/>
              </a:xfrm>
              <a:custGeom>
                <a:avLst/>
                <a:gdLst>
                  <a:gd name="connsiteX0" fmla="*/ 2738120 w 5476240"/>
                  <a:gd name="connsiteY0" fmla="*/ 0 h 2738120"/>
                  <a:gd name="connsiteX1" fmla="*/ 5476240 w 5476240"/>
                  <a:gd name="connsiteY1" fmla="*/ 2738120 h 2738120"/>
                  <a:gd name="connsiteX2" fmla="*/ 0 w 5476240"/>
                  <a:gd name="connsiteY2" fmla="*/ 2738120 h 2738120"/>
                  <a:gd name="connsiteX3" fmla="*/ 2738120 w 5476240"/>
                  <a:gd name="connsiteY3" fmla="*/ 0 h 2738120"/>
                </a:gdLst>
                <a:ahLst/>
                <a:cxnLst>
                  <a:cxn ang="0">
                    <a:pos x="connsiteX0" y="connsiteY0"/>
                  </a:cxn>
                  <a:cxn ang="0">
                    <a:pos x="connsiteX1" y="connsiteY1"/>
                  </a:cxn>
                  <a:cxn ang="0">
                    <a:pos x="connsiteX2" y="connsiteY2"/>
                  </a:cxn>
                  <a:cxn ang="0">
                    <a:pos x="connsiteX3" y="connsiteY3"/>
                  </a:cxn>
                </a:cxnLst>
                <a:rect l="l" t="t" r="r" b="b"/>
                <a:pathLst>
                  <a:path w="5476240" h="2738120">
                    <a:moveTo>
                      <a:pt x="2738120" y="0"/>
                    </a:moveTo>
                    <a:cubicBezTo>
                      <a:pt x="4250342" y="0"/>
                      <a:pt x="5476240" y="1225898"/>
                      <a:pt x="5476240" y="2738120"/>
                    </a:cubicBezTo>
                    <a:lnTo>
                      <a:pt x="0" y="2738120"/>
                    </a:lnTo>
                    <a:cubicBezTo>
                      <a:pt x="0" y="1225898"/>
                      <a:pt x="1225898" y="0"/>
                      <a:pt x="273812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5" name="Freeform: Shape 60">
                <a:extLst>
                  <a:ext uri="{FF2B5EF4-FFF2-40B4-BE49-F238E27FC236}">
                    <a16:creationId xmlns:a16="http://schemas.microsoft.com/office/drawing/2014/main" id="{1F5009D2-3ADC-455C-90EE-E7B2DE241E6A}"/>
                  </a:ext>
                </a:extLst>
              </p:cNvPr>
              <p:cNvSpPr/>
              <p:nvPr/>
            </p:nvSpPr>
            <p:spPr>
              <a:xfrm>
                <a:off x="5579512" y="1602710"/>
                <a:ext cx="4480560" cy="2240280"/>
              </a:xfrm>
              <a:custGeom>
                <a:avLst/>
                <a:gdLst>
                  <a:gd name="connsiteX0" fmla="*/ 2240280 w 4480560"/>
                  <a:gd name="connsiteY0" fmla="*/ 0 h 2240280"/>
                  <a:gd name="connsiteX1" fmla="*/ 4480560 w 4480560"/>
                  <a:gd name="connsiteY1" fmla="*/ 2240280 h 2240280"/>
                  <a:gd name="connsiteX2" fmla="*/ 0 w 4480560"/>
                  <a:gd name="connsiteY2" fmla="*/ 2240280 h 2240280"/>
                  <a:gd name="connsiteX3" fmla="*/ 2240280 w 4480560"/>
                  <a:gd name="connsiteY3" fmla="*/ 0 h 2240280"/>
                </a:gdLst>
                <a:ahLst/>
                <a:cxnLst>
                  <a:cxn ang="0">
                    <a:pos x="connsiteX0" y="connsiteY0"/>
                  </a:cxn>
                  <a:cxn ang="0">
                    <a:pos x="connsiteX1" y="connsiteY1"/>
                  </a:cxn>
                  <a:cxn ang="0">
                    <a:pos x="connsiteX2" y="connsiteY2"/>
                  </a:cxn>
                  <a:cxn ang="0">
                    <a:pos x="connsiteX3" y="connsiteY3"/>
                  </a:cxn>
                </a:cxnLst>
                <a:rect l="l" t="t" r="r" b="b"/>
                <a:pathLst>
                  <a:path w="4480560" h="2240280">
                    <a:moveTo>
                      <a:pt x="2240280" y="0"/>
                    </a:moveTo>
                    <a:cubicBezTo>
                      <a:pt x="3477552" y="0"/>
                      <a:pt x="4480560" y="1003008"/>
                      <a:pt x="4480560" y="2240280"/>
                    </a:cubicBezTo>
                    <a:lnTo>
                      <a:pt x="0" y="2240280"/>
                    </a:lnTo>
                    <a:cubicBezTo>
                      <a:pt x="0" y="1003008"/>
                      <a:pt x="1003008" y="0"/>
                      <a:pt x="224028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6" name="Freeform: Shape 61">
                <a:extLst>
                  <a:ext uri="{FF2B5EF4-FFF2-40B4-BE49-F238E27FC236}">
                    <a16:creationId xmlns:a16="http://schemas.microsoft.com/office/drawing/2014/main" id="{E5FAA1D0-EF96-454A-ABEB-5A6580307F4D}"/>
                  </a:ext>
                </a:extLst>
              </p:cNvPr>
              <p:cNvSpPr/>
              <p:nvPr/>
            </p:nvSpPr>
            <p:spPr>
              <a:xfrm>
                <a:off x="6077352" y="2100550"/>
                <a:ext cx="3484880" cy="1742440"/>
              </a:xfrm>
              <a:custGeom>
                <a:avLst/>
                <a:gdLst>
                  <a:gd name="connsiteX0" fmla="*/ 1742440 w 3484880"/>
                  <a:gd name="connsiteY0" fmla="*/ 0 h 1742440"/>
                  <a:gd name="connsiteX1" fmla="*/ 3484880 w 3484880"/>
                  <a:gd name="connsiteY1" fmla="*/ 1742440 h 1742440"/>
                  <a:gd name="connsiteX2" fmla="*/ 0 w 3484880"/>
                  <a:gd name="connsiteY2" fmla="*/ 1742440 h 1742440"/>
                  <a:gd name="connsiteX3" fmla="*/ 1742440 w 3484880"/>
                  <a:gd name="connsiteY3" fmla="*/ 0 h 1742440"/>
                </a:gdLst>
                <a:ahLst/>
                <a:cxnLst>
                  <a:cxn ang="0">
                    <a:pos x="connsiteX0" y="connsiteY0"/>
                  </a:cxn>
                  <a:cxn ang="0">
                    <a:pos x="connsiteX1" y="connsiteY1"/>
                  </a:cxn>
                  <a:cxn ang="0">
                    <a:pos x="connsiteX2" y="connsiteY2"/>
                  </a:cxn>
                  <a:cxn ang="0">
                    <a:pos x="connsiteX3" y="connsiteY3"/>
                  </a:cxn>
                </a:cxnLst>
                <a:rect l="l" t="t" r="r" b="b"/>
                <a:pathLst>
                  <a:path w="3484880" h="1742440">
                    <a:moveTo>
                      <a:pt x="1742440" y="0"/>
                    </a:moveTo>
                    <a:cubicBezTo>
                      <a:pt x="2704763" y="0"/>
                      <a:pt x="3484880" y="780117"/>
                      <a:pt x="3484880" y="1742440"/>
                    </a:cubicBezTo>
                    <a:lnTo>
                      <a:pt x="0" y="1742440"/>
                    </a:lnTo>
                    <a:cubicBezTo>
                      <a:pt x="0" y="780117"/>
                      <a:pt x="780117" y="0"/>
                      <a:pt x="1742440" y="0"/>
                    </a:cubicBezTo>
                    <a:close/>
                  </a:path>
                </a:pathLst>
              </a:custGeom>
              <a:solidFill>
                <a:srgbClr val="95A5A6">
                  <a:alpha val="8000"/>
                </a:srgbClr>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7" name="Freeform: Shape 62">
                <a:extLst>
                  <a:ext uri="{FF2B5EF4-FFF2-40B4-BE49-F238E27FC236}">
                    <a16:creationId xmlns:a16="http://schemas.microsoft.com/office/drawing/2014/main" id="{862D1053-DC2C-4C5D-8FC3-27A1A5C745EC}"/>
                  </a:ext>
                </a:extLst>
              </p:cNvPr>
              <p:cNvSpPr/>
              <p:nvPr/>
            </p:nvSpPr>
            <p:spPr>
              <a:xfrm>
                <a:off x="6570808" y="2590632"/>
                <a:ext cx="3376029" cy="1243710"/>
              </a:xfrm>
              <a:custGeom>
                <a:avLst/>
                <a:gdLst>
                  <a:gd name="connsiteX0" fmla="*/ 1243710 w 2487420"/>
                  <a:gd name="connsiteY0" fmla="*/ 0 h 1243710"/>
                  <a:gd name="connsiteX1" fmla="*/ 2487420 w 2487420"/>
                  <a:gd name="connsiteY1" fmla="*/ 1243710 h 1243710"/>
                  <a:gd name="connsiteX2" fmla="*/ 0 w 2487420"/>
                  <a:gd name="connsiteY2" fmla="*/ 1243710 h 1243710"/>
                  <a:gd name="connsiteX3" fmla="*/ 1243710 w 2487420"/>
                  <a:gd name="connsiteY3" fmla="*/ 0 h 1243710"/>
                </a:gdLst>
                <a:ahLst/>
                <a:cxnLst>
                  <a:cxn ang="0">
                    <a:pos x="connsiteX0" y="connsiteY0"/>
                  </a:cxn>
                  <a:cxn ang="0">
                    <a:pos x="connsiteX1" y="connsiteY1"/>
                  </a:cxn>
                  <a:cxn ang="0">
                    <a:pos x="connsiteX2" y="connsiteY2"/>
                  </a:cxn>
                  <a:cxn ang="0">
                    <a:pos x="connsiteX3" y="connsiteY3"/>
                  </a:cxn>
                </a:cxnLst>
                <a:rect l="l" t="t" r="r" b="b"/>
                <a:pathLst>
                  <a:path w="2487420" h="1243710">
                    <a:moveTo>
                      <a:pt x="1243710" y="0"/>
                    </a:moveTo>
                    <a:cubicBezTo>
                      <a:pt x="1930592" y="0"/>
                      <a:pt x="2487420" y="556828"/>
                      <a:pt x="2487420" y="1243710"/>
                    </a:cubicBezTo>
                    <a:lnTo>
                      <a:pt x="0" y="1243710"/>
                    </a:lnTo>
                    <a:cubicBezTo>
                      <a:pt x="0" y="556828"/>
                      <a:pt x="556828" y="0"/>
                      <a:pt x="124371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8" name="Freeform: Shape 64">
                <a:extLst>
                  <a:ext uri="{FF2B5EF4-FFF2-40B4-BE49-F238E27FC236}">
                    <a16:creationId xmlns:a16="http://schemas.microsoft.com/office/drawing/2014/main" id="{F81B3559-BC59-429D-8798-C15ED34639F5}"/>
                  </a:ext>
                </a:extLst>
              </p:cNvPr>
              <p:cNvSpPr/>
              <p:nvPr/>
            </p:nvSpPr>
            <p:spPr>
              <a:xfrm>
                <a:off x="7073032" y="3096230"/>
                <a:ext cx="1493520" cy="746760"/>
              </a:xfrm>
              <a:custGeom>
                <a:avLst/>
                <a:gdLst>
                  <a:gd name="connsiteX0" fmla="*/ 746760 w 1493520"/>
                  <a:gd name="connsiteY0" fmla="*/ 0 h 746760"/>
                  <a:gd name="connsiteX1" fmla="*/ 1493520 w 1493520"/>
                  <a:gd name="connsiteY1" fmla="*/ 746760 h 746760"/>
                  <a:gd name="connsiteX2" fmla="*/ 0 w 1493520"/>
                  <a:gd name="connsiteY2" fmla="*/ 746760 h 746760"/>
                  <a:gd name="connsiteX3" fmla="*/ 746760 w 1493520"/>
                  <a:gd name="connsiteY3" fmla="*/ 0 h 746760"/>
                </a:gdLst>
                <a:ahLst/>
                <a:cxnLst>
                  <a:cxn ang="0">
                    <a:pos x="connsiteX0" y="connsiteY0"/>
                  </a:cxn>
                  <a:cxn ang="0">
                    <a:pos x="connsiteX1" y="connsiteY1"/>
                  </a:cxn>
                  <a:cxn ang="0">
                    <a:pos x="connsiteX2" y="connsiteY2"/>
                  </a:cxn>
                  <a:cxn ang="0">
                    <a:pos x="connsiteX3" y="connsiteY3"/>
                  </a:cxn>
                </a:cxnLst>
                <a:rect l="l" t="t" r="r" b="b"/>
                <a:pathLst>
                  <a:path w="1493520" h="746760">
                    <a:moveTo>
                      <a:pt x="746760" y="0"/>
                    </a:moveTo>
                    <a:cubicBezTo>
                      <a:pt x="1159184" y="0"/>
                      <a:pt x="1493520" y="334336"/>
                      <a:pt x="1493520" y="746760"/>
                    </a:cubicBezTo>
                    <a:lnTo>
                      <a:pt x="0" y="746760"/>
                    </a:lnTo>
                    <a:cubicBezTo>
                      <a:pt x="0" y="334336"/>
                      <a:pt x="334337" y="0"/>
                      <a:pt x="746760" y="0"/>
                    </a:cubicBezTo>
                    <a:close/>
                  </a:path>
                </a:pathLst>
              </a:custGeom>
              <a:solidFill>
                <a:srgbClr val="95A5A6">
                  <a:alpha val="8000"/>
                </a:srgbClr>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grpSp>
        <p:sp>
          <p:nvSpPr>
            <p:cNvPr id="6" name="TextBox 5">
              <a:extLst>
                <a:ext uri="{FF2B5EF4-FFF2-40B4-BE49-F238E27FC236}">
                  <a16:creationId xmlns:a16="http://schemas.microsoft.com/office/drawing/2014/main" id="{56769D16-C706-465D-A14C-A99CEADFAE2E}"/>
                </a:ext>
              </a:extLst>
            </p:cNvPr>
            <p:cNvSpPr txBox="1"/>
            <p:nvPr/>
          </p:nvSpPr>
          <p:spPr>
            <a:xfrm>
              <a:off x="111422" y="4322256"/>
              <a:ext cx="938077" cy="400110"/>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2C3E50"/>
                  </a:solidFill>
                  <a:latin typeface="Calibri"/>
                </a:rPr>
                <a:t>Vision</a:t>
              </a:r>
              <a:endParaRPr lang="en-US" sz="2000" b="1" cap="all" noProof="1">
                <a:solidFill>
                  <a:srgbClr val="2C3E50"/>
                </a:solidFill>
                <a:latin typeface="Calibri"/>
              </a:endParaRPr>
            </a:p>
          </p:txBody>
        </p:sp>
        <p:sp>
          <p:nvSpPr>
            <p:cNvPr id="7" name="TextBox 6">
              <a:extLst>
                <a:ext uri="{FF2B5EF4-FFF2-40B4-BE49-F238E27FC236}">
                  <a16:creationId xmlns:a16="http://schemas.microsoft.com/office/drawing/2014/main" id="{B28F7FDE-74E3-4DBD-A9D4-30CFEF459FE6}"/>
                </a:ext>
              </a:extLst>
            </p:cNvPr>
            <p:cNvSpPr txBox="1"/>
            <p:nvPr/>
          </p:nvSpPr>
          <p:spPr>
            <a:xfrm>
              <a:off x="1174109" y="3008010"/>
              <a:ext cx="875304" cy="400110"/>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2980B9"/>
                  </a:solidFill>
                  <a:latin typeface="Calibri"/>
                </a:rPr>
                <a:t>Scope</a:t>
              </a:r>
              <a:endParaRPr lang="en-US" sz="2000" b="1" cap="all" noProof="1">
                <a:solidFill>
                  <a:srgbClr val="2980B9"/>
                </a:solidFill>
                <a:latin typeface="Calibri"/>
              </a:endParaRPr>
            </a:p>
          </p:txBody>
        </p:sp>
        <p:sp>
          <p:nvSpPr>
            <p:cNvPr id="8" name="TextBox 7">
              <a:extLst>
                <a:ext uri="{FF2B5EF4-FFF2-40B4-BE49-F238E27FC236}">
                  <a16:creationId xmlns:a16="http://schemas.microsoft.com/office/drawing/2014/main" id="{549799F8-D1F4-4327-BAB9-F07651CECE77}"/>
                </a:ext>
              </a:extLst>
            </p:cNvPr>
            <p:cNvSpPr txBox="1"/>
            <p:nvPr/>
          </p:nvSpPr>
          <p:spPr>
            <a:xfrm>
              <a:off x="2817740" y="1766407"/>
              <a:ext cx="1515928" cy="707886"/>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16A085"/>
                  </a:solidFill>
                  <a:latin typeface="Calibri"/>
                </a:rPr>
                <a:t>Migration </a:t>
              </a:r>
            </a:p>
            <a:p>
              <a:pPr algn="ctr" fontAlgn="auto">
                <a:spcBef>
                  <a:spcPts val="0"/>
                </a:spcBef>
                <a:spcAft>
                  <a:spcPts val="0"/>
                </a:spcAft>
              </a:pPr>
              <a:r>
                <a:rPr lang="en-US" sz="2000" b="1" cap="all" noProof="1" smtClean="0">
                  <a:solidFill>
                    <a:srgbClr val="16A085"/>
                  </a:solidFill>
                  <a:latin typeface="Calibri"/>
                </a:rPr>
                <a:t>Strategy</a:t>
              </a:r>
            </a:p>
          </p:txBody>
        </p:sp>
        <p:sp>
          <p:nvSpPr>
            <p:cNvPr id="9" name="TextBox 8">
              <a:extLst>
                <a:ext uri="{FF2B5EF4-FFF2-40B4-BE49-F238E27FC236}">
                  <a16:creationId xmlns:a16="http://schemas.microsoft.com/office/drawing/2014/main" id="{467A9B49-900E-419E-A1EC-E5C1EAD6C495}"/>
                </a:ext>
              </a:extLst>
            </p:cNvPr>
            <p:cNvSpPr txBox="1"/>
            <p:nvPr/>
          </p:nvSpPr>
          <p:spPr>
            <a:xfrm>
              <a:off x="5234549" y="1777446"/>
              <a:ext cx="1555298" cy="707886"/>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9BBB59"/>
                  </a:solidFill>
                  <a:latin typeface="Calibri"/>
                </a:rPr>
                <a:t>Project </a:t>
              </a:r>
            </a:p>
            <a:p>
              <a:pPr algn="ctr" fontAlgn="auto">
                <a:spcBef>
                  <a:spcPts val="0"/>
                </a:spcBef>
                <a:spcAft>
                  <a:spcPts val="0"/>
                </a:spcAft>
              </a:pPr>
              <a:r>
                <a:rPr lang="en-US" sz="2000" b="1" cap="all" noProof="1" smtClean="0">
                  <a:solidFill>
                    <a:srgbClr val="9BBB59"/>
                  </a:solidFill>
                  <a:latin typeface="Calibri"/>
                </a:rPr>
                <a:t>Dashboard</a:t>
              </a:r>
              <a:endParaRPr lang="en-US" sz="2000" b="1" cap="all" noProof="1">
                <a:solidFill>
                  <a:srgbClr val="9BBB59"/>
                </a:solidFill>
                <a:latin typeface="Calibri"/>
              </a:endParaRPr>
            </a:p>
          </p:txBody>
        </p:sp>
        <p:sp>
          <p:nvSpPr>
            <p:cNvPr id="10" name="TextBox 9">
              <a:extLst>
                <a:ext uri="{FF2B5EF4-FFF2-40B4-BE49-F238E27FC236}">
                  <a16:creationId xmlns:a16="http://schemas.microsoft.com/office/drawing/2014/main" id="{47227C84-DD62-4D03-B891-321192595EC7}"/>
                </a:ext>
              </a:extLst>
            </p:cNvPr>
            <p:cNvSpPr txBox="1"/>
            <p:nvPr/>
          </p:nvSpPr>
          <p:spPr>
            <a:xfrm>
              <a:off x="7362318" y="2820556"/>
              <a:ext cx="1835673" cy="1015663"/>
            </a:xfrm>
            <a:prstGeom prst="rect">
              <a:avLst/>
            </a:prstGeom>
            <a:noFill/>
          </p:spPr>
          <p:txBody>
            <a:bodyPr wrap="square" rtlCol="0" anchor="b">
              <a:spAutoFit/>
            </a:bodyPr>
            <a:lstStyle/>
            <a:p>
              <a:pPr algn="ctr" fontAlgn="auto">
                <a:spcBef>
                  <a:spcPts val="0"/>
                </a:spcBef>
                <a:spcAft>
                  <a:spcPts val="0"/>
                </a:spcAft>
              </a:pPr>
              <a:r>
                <a:rPr lang="en-US" sz="2000" b="1" cap="all" noProof="1" smtClean="0">
                  <a:solidFill>
                    <a:srgbClr val="F39C12"/>
                  </a:solidFill>
                  <a:latin typeface="Calibri"/>
                </a:rPr>
                <a:t>Governance</a:t>
              </a:r>
            </a:p>
            <a:p>
              <a:pPr algn="ctr" fontAlgn="auto">
                <a:spcBef>
                  <a:spcPts val="0"/>
                </a:spcBef>
                <a:spcAft>
                  <a:spcPts val="0"/>
                </a:spcAft>
              </a:pPr>
              <a:r>
                <a:rPr lang="en-US" sz="2000" b="1" cap="all" noProof="1" smtClean="0">
                  <a:solidFill>
                    <a:srgbClr val="F39C12"/>
                  </a:solidFill>
                  <a:latin typeface="Calibri"/>
                </a:rPr>
                <a:t> &amp; Change Management</a:t>
              </a:r>
              <a:endParaRPr lang="en-US" sz="2000" b="1" cap="all" noProof="1">
                <a:solidFill>
                  <a:srgbClr val="F39C12"/>
                </a:solidFill>
                <a:latin typeface="Calibri"/>
              </a:endParaRPr>
            </a:p>
          </p:txBody>
        </p:sp>
        <p:sp>
          <p:nvSpPr>
            <p:cNvPr id="11" name="TextBox 10">
              <a:extLst>
                <a:ext uri="{FF2B5EF4-FFF2-40B4-BE49-F238E27FC236}">
                  <a16:creationId xmlns:a16="http://schemas.microsoft.com/office/drawing/2014/main" id="{D63C698E-383A-40E3-B3BA-840167262321}"/>
                </a:ext>
              </a:extLst>
            </p:cNvPr>
            <p:cNvSpPr txBox="1"/>
            <p:nvPr/>
          </p:nvSpPr>
          <p:spPr>
            <a:xfrm>
              <a:off x="8022973" y="4601645"/>
              <a:ext cx="1511952" cy="400110"/>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C0392B"/>
                  </a:solidFill>
                  <a:latin typeface="Calibri"/>
                </a:rPr>
                <a:t>Risk Model</a:t>
              </a:r>
              <a:endParaRPr lang="en-US" sz="2000" b="1" cap="all" noProof="1">
                <a:solidFill>
                  <a:srgbClr val="C0392B"/>
                </a:solidFill>
                <a:latin typeface="Calibri"/>
              </a:endParaRPr>
            </a:p>
          </p:txBody>
        </p:sp>
        <p:grpSp>
          <p:nvGrpSpPr>
            <p:cNvPr id="12" name="Group 11">
              <a:extLst>
                <a:ext uri="{FF2B5EF4-FFF2-40B4-BE49-F238E27FC236}">
                  <a16:creationId xmlns:a16="http://schemas.microsoft.com/office/drawing/2014/main" id="{64DCF28E-5F66-4943-9A68-39FED6C0AA89}"/>
                </a:ext>
              </a:extLst>
            </p:cNvPr>
            <p:cNvGrpSpPr/>
            <p:nvPr/>
          </p:nvGrpSpPr>
          <p:grpSpPr>
            <a:xfrm>
              <a:off x="3937802" y="5363396"/>
              <a:ext cx="4220932" cy="647624"/>
              <a:chOff x="5250402" y="6008195"/>
              <a:chExt cx="5627909" cy="863498"/>
            </a:xfrm>
          </p:grpSpPr>
          <p:sp>
            <p:nvSpPr>
              <p:cNvPr id="39" name="Freeform: Shape 109">
                <a:extLst>
                  <a:ext uri="{FF2B5EF4-FFF2-40B4-BE49-F238E27FC236}">
                    <a16:creationId xmlns:a16="http://schemas.microsoft.com/office/drawing/2014/main" id="{042C04AF-12CA-4072-8419-88B8A637F9A6}"/>
                  </a:ext>
                </a:extLst>
              </p:cNvPr>
              <p:cNvSpPr/>
              <p:nvPr/>
            </p:nvSpPr>
            <p:spPr>
              <a:xfrm>
                <a:off x="5250402" y="6008195"/>
                <a:ext cx="1687044" cy="849805"/>
              </a:xfrm>
              <a:custGeom>
                <a:avLst/>
                <a:gdLst>
                  <a:gd name="connsiteX0" fmla="*/ 746760 w 1493520"/>
                  <a:gd name="connsiteY0" fmla="*/ 0 h 746760"/>
                  <a:gd name="connsiteX1" fmla="*/ 1493520 w 1493520"/>
                  <a:gd name="connsiteY1" fmla="*/ 746760 h 746760"/>
                  <a:gd name="connsiteX2" fmla="*/ 0 w 1493520"/>
                  <a:gd name="connsiteY2" fmla="*/ 746760 h 746760"/>
                  <a:gd name="connsiteX3" fmla="*/ 746760 w 1493520"/>
                  <a:gd name="connsiteY3" fmla="*/ 0 h 746760"/>
                </a:gdLst>
                <a:ahLst/>
                <a:cxnLst>
                  <a:cxn ang="0">
                    <a:pos x="connsiteX0" y="connsiteY0"/>
                  </a:cxn>
                  <a:cxn ang="0">
                    <a:pos x="connsiteX1" y="connsiteY1"/>
                  </a:cxn>
                  <a:cxn ang="0">
                    <a:pos x="connsiteX2" y="connsiteY2"/>
                  </a:cxn>
                  <a:cxn ang="0">
                    <a:pos x="connsiteX3" y="connsiteY3"/>
                  </a:cxn>
                </a:cxnLst>
                <a:rect l="l" t="t" r="r" b="b"/>
                <a:pathLst>
                  <a:path w="1493520" h="746760">
                    <a:moveTo>
                      <a:pt x="746760" y="0"/>
                    </a:moveTo>
                    <a:cubicBezTo>
                      <a:pt x="1159184" y="0"/>
                      <a:pt x="1493520" y="334336"/>
                      <a:pt x="1493520" y="746760"/>
                    </a:cubicBezTo>
                    <a:lnTo>
                      <a:pt x="0" y="746760"/>
                    </a:lnTo>
                    <a:cubicBezTo>
                      <a:pt x="0" y="334336"/>
                      <a:pt x="334336" y="0"/>
                      <a:pt x="746760" y="0"/>
                    </a:cubicBezTo>
                    <a:close/>
                  </a:path>
                </a:pathLst>
              </a:custGeom>
              <a:solidFill>
                <a:srgbClr val="4B2C50"/>
              </a:solidFill>
              <a:ln w="25400" cap="flat" cmpd="sng" algn="ctr">
                <a:noFill/>
                <a:prstDash val="solid"/>
              </a:ln>
              <a:effectLst>
                <a:outerShdw blurRad="203200" dist="114300" algn="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40" name="Straight Arrow Connector 39">
                <a:extLst>
                  <a:ext uri="{FF2B5EF4-FFF2-40B4-BE49-F238E27FC236}">
                    <a16:creationId xmlns:a16="http://schemas.microsoft.com/office/drawing/2014/main" id="{0EB7295E-49A7-4F60-9592-571833F2FE78}"/>
                  </a:ext>
                </a:extLst>
              </p:cNvPr>
              <p:cNvCxnSpPr>
                <a:endCxn id="41" idx="1"/>
              </p:cNvCxnSpPr>
              <p:nvPr/>
            </p:nvCxnSpPr>
            <p:spPr>
              <a:xfrm flipV="1">
                <a:off x="6093923" y="6858000"/>
                <a:ext cx="4784388" cy="13693"/>
              </a:xfrm>
              <a:prstGeom prst="straightConnector1">
                <a:avLst/>
              </a:prstGeom>
              <a:noFill/>
              <a:ln w="76200" cap="flat" cmpd="sng" algn="ctr">
                <a:solidFill>
                  <a:srgbClr val="4B2C50"/>
                </a:solidFill>
                <a:prstDash val="solid"/>
                <a:tailEnd type="triangle"/>
              </a:ln>
              <a:effectLst/>
            </p:spPr>
          </p:cxnSp>
        </p:grpSp>
        <p:grpSp>
          <p:nvGrpSpPr>
            <p:cNvPr id="13" name="Group 12">
              <a:extLst>
                <a:ext uri="{FF2B5EF4-FFF2-40B4-BE49-F238E27FC236}">
                  <a16:creationId xmlns:a16="http://schemas.microsoft.com/office/drawing/2014/main" id="{066B3B0B-AE43-4208-880A-DEC03518AF04}"/>
                </a:ext>
              </a:extLst>
            </p:cNvPr>
            <p:cNvGrpSpPr/>
            <p:nvPr/>
          </p:nvGrpSpPr>
          <p:grpSpPr>
            <a:xfrm>
              <a:off x="3516795" y="4939252"/>
              <a:ext cx="2381859" cy="1061497"/>
              <a:chOff x="4689060" y="5442669"/>
              <a:chExt cx="3175811" cy="1415329"/>
            </a:xfrm>
          </p:grpSpPr>
          <p:sp>
            <p:nvSpPr>
              <p:cNvPr id="37" name="Freeform: Shape 106">
                <a:extLst>
                  <a:ext uri="{FF2B5EF4-FFF2-40B4-BE49-F238E27FC236}">
                    <a16:creationId xmlns:a16="http://schemas.microsoft.com/office/drawing/2014/main" id="{B5D59B0C-5CDD-4A2F-9358-7BCB3689DFC9}"/>
                  </a:ext>
                </a:extLst>
              </p:cNvPr>
              <p:cNvSpPr/>
              <p:nvPr/>
            </p:nvSpPr>
            <p:spPr>
              <a:xfrm>
                <a:off x="4689060" y="5442669"/>
                <a:ext cx="2666748" cy="1415329"/>
              </a:xfrm>
              <a:custGeom>
                <a:avLst/>
                <a:gdLst>
                  <a:gd name="connsiteX0" fmla="*/ 1243709 w 2360840"/>
                  <a:gd name="connsiteY0" fmla="*/ 0 h 1243710"/>
                  <a:gd name="connsiteX1" fmla="*/ 2275013 w 2360840"/>
                  <a:gd name="connsiteY1" fmla="*/ 548340 h 1243710"/>
                  <a:gd name="connsiteX2" fmla="*/ 2360840 w 2360840"/>
                  <a:gd name="connsiteY2" fmla="*/ 706465 h 1243710"/>
                  <a:gd name="connsiteX3" fmla="*/ 1243711 w 2360840"/>
                  <a:gd name="connsiteY3" fmla="*/ 1241070 h 1243710"/>
                  <a:gd name="connsiteX4" fmla="*/ 2291276 w 2360840"/>
                  <a:gd name="connsiteY4" fmla="*/ 1243710 h 1243710"/>
                  <a:gd name="connsiteX5" fmla="*/ 0 w 2360840"/>
                  <a:gd name="connsiteY5" fmla="*/ 1243710 h 1243710"/>
                  <a:gd name="connsiteX6" fmla="*/ 1243709 w 2360840"/>
                  <a:gd name="connsiteY6" fmla="*/ 0 h 1243710"/>
                  <a:gd name="connsiteX0" fmla="*/ 1243709 w 2360840"/>
                  <a:gd name="connsiteY0" fmla="*/ 0 h 1243710"/>
                  <a:gd name="connsiteX1" fmla="*/ 2275013 w 2360840"/>
                  <a:gd name="connsiteY1" fmla="*/ 548340 h 1243710"/>
                  <a:gd name="connsiteX2" fmla="*/ 2360840 w 2360840"/>
                  <a:gd name="connsiteY2" fmla="*/ 706465 h 1243710"/>
                  <a:gd name="connsiteX3" fmla="*/ 1243711 w 2360840"/>
                  <a:gd name="connsiteY3" fmla="*/ 1241070 h 1243710"/>
                  <a:gd name="connsiteX4" fmla="*/ 0 w 2360840"/>
                  <a:gd name="connsiteY4" fmla="*/ 1243710 h 1243710"/>
                  <a:gd name="connsiteX5" fmla="*/ 1243709 w 2360840"/>
                  <a:gd name="connsiteY5" fmla="*/ 0 h 124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0840" h="1243710">
                    <a:moveTo>
                      <a:pt x="1243709" y="0"/>
                    </a:moveTo>
                    <a:cubicBezTo>
                      <a:pt x="1673011" y="0"/>
                      <a:pt x="2051510" y="217511"/>
                      <a:pt x="2275013" y="548340"/>
                    </a:cubicBezTo>
                    <a:lnTo>
                      <a:pt x="2360840" y="706465"/>
                    </a:lnTo>
                    <a:lnTo>
                      <a:pt x="1243711" y="1241070"/>
                    </a:lnTo>
                    <a:lnTo>
                      <a:pt x="0" y="1243710"/>
                    </a:lnTo>
                    <a:cubicBezTo>
                      <a:pt x="0" y="556828"/>
                      <a:pt x="556827" y="0"/>
                      <a:pt x="1243709" y="0"/>
                    </a:cubicBezTo>
                    <a:close/>
                  </a:path>
                </a:pathLst>
              </a:custGeom>
              <a:solidFill>
                <a:srgbClr val="C0392B"/>
              </a:solidFill>
              <a:ln w="25400" cap="flat" cmpd="sng" algn="ctr">
                <a:noFill/>
                <a:prstDash val="solid"/>
              </a:ln>
              <a:effectLst>
                <a:outerShdw blurRad="203200" dist="1143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B1EE7F1F-9829-4AE8-A65B-8BC89DD0407D}"/>
                  </a:ext>
                </a:extLst>
              </p:cNvPr>
              <p:cNvCxnSpPr>
                <a:cxnSpLocks/>
                <a:stCxn id="37" idx="3"/>
              </p:cNvCxnSpPr>
              <p:nvPr/>
            </p:nvCxnSpPr>
            <p:spPr>
              <a:xfrm flipV="1">
                <a:off x="6093926" y="5994500"/>
                <a:ext cx="1770945" cy="860494"/>
              </a:xfrm>
              <a:prstGeom prst="straightConnector1">
                <a:avLst/>
              </a:prstGeom>
              <a:noFill/>
              <a:ln w="76200" cap="flat" cmpd="sng" algn="ctr">
                <a:solidFill>
                  <a:srgbClr val="C0392B"/>
                </a:solidFill>
                <a:prstDash val="solid"/>
                <a:tailEnd type="triangle"/>
              </a:ln>
              <a:effectLst/>
            </p:spPr>
          </p:cxnSp>
        </p:grpSp>
        <p:grpSp>
          <p:nvGrpSpPr>
            <p:cNvPr id="14" name="Group 13">
              <a:extLst>
                <a:ext uri="{FF2B5EF4-FFF2-40B4-BE49-F238E27FC236}">
                  <a16:creationId xmlns:a16="http://schemas.microsoft.com/office/drawing/2014/main" id="{497A4AA5-D2D6-4F4E-9C5D-97E4BDCE757B}"/>
                </a:ext>
              </a:extLst>
            </p:cNvPr>
            <p:cNvGrpSpPr/>
            <p:nvPr/>
          </p:nvGrpSpPr>
          <p:grpSpPr>
            <a:xfrm>
              <a:off x="3094280" y="4490761"/>
              <a:ext cx="2655604" cy="1509987"/>
              <a:chOff x="4125706" y="4844682"/>
              <a:chExt cx="3540806" cy="2013317"/>
            </a:xfrm>
          </p:grpSpPr>
          <p:sp>
            <p:nvSpPr>
              <p:cNvPr id="35" name="Freeform: Shape 103">
                <a:extLst>
                  <a:ext uri="{FF2B5EF4-FFF2-40B4-BE49-F238E27FC236}">
                    <a16:creationId xmlns:a16="http://schemas.microsoft.com/office/drawing/2014/main" id="{E594941C-2741-4960-A292-C33C5A444864}"/>
                  </a:ext>
                </a:extLst>
              </p:cNvPr>
              <p:cNvSpPr/>
              <p:nvPr/>
            </p:nvSpPr>
            <p:spPr>
              <a:xfrm>
                <a:off x="4125706" y="4875120"/>
                <a:ext cx="3196150" cy="1982879"/>
              </a:xfrm>
              <a:custGeom>
                <a:avLst/>
                <a:gdLst>
                  <a:gd name="connsiteX0" fmla="*/ 1742440 w 2829513"/>
                  <a:gd name="connsiteY0" fmla="*/ 0 h 1742440"/>
                  <a:gd name="connsiteX1" fmla="*/ 2716655 w 2829513"/>
                  <a:gd name="connsiteY1" fmla="*/ 297582 h 1742440"/>
                  <a:gd name="connsiteX2" fmla="*/ 2829513 w 2829513"/>
                  <a:gd name="connsiteY2" fmla="*/ 381975 h 1742440"/>
                  <a:gd name="connsiteX3" fmla="*/ 1742443 w 2829513"/>
                  <a:gd name="connsiteY3" fmla="*/ 1737876 h 1742440"/>
                  <a:gd name="connsiteX4" fmla="*/ 1742443 w 2829513"/>
                  <a:gd name="connsiteY4" fmla="*/ 1739799 h 1742440"/>
                  <a:gd name="connsiteX5" fmla="*/ 2790242 w 2829513"/>
                  <a:gd name="connsiteY5" fmla="*/ 1742440 h 1742440"/>
                  <a:gd name="connsiteX6" fmla="*/ 0 w 2829513"/>
                  <a:gd name="connsiteY6" fmla="*/ 1742440 h 1742440"/>
                  <a:gd name="connsiteX7" fmla="*/ 1742440 w 2829513"/>
                  <a:gd name="connsiteY7" fmla="*/ 0 h 1742440"/>
                  <a:gd name="connsiteX0" fmla="*/ 1742440 w 2829513"/>
                  <a:gd name="connsiteY0" fmla="*/ 0 h 1742440"/>
                  <a:gd name="connsiteX1" fmla="*/ 2716655 w 2829513"/>
                  <a:gd name="connsiteY1" fmla="*/ 297582 h 1742440"/>
                  <a:gd name="connsiteX2" fmla="*/ 2829513 w 2829513"/>
                  <a:gd name="connsiteY2" fmla="*/ 381975 h 1742440"/>
                  <a:gd name="connsiteX3" fmla="*/ 1742443 w 2829513"/>
                  <a:gd name="connsiteY3" fmla="*/ 1737876 h 1742440"/>
                  <a:gd name="connsiteX4" fmla="*/ 1742443 w 2829513"/>
                  <a:gd name="connsiteY4" fmla="*/ 1739799 h 1742440"/>
                  <a:gd name="connsiteX5" fmla="*/ 0 w 2829513"/>
                  <a:gd name="connsiteY5" fmla="*/ 1742440 h 1742440"/>
                  <a:gd name="connsiteX6" fmla="*/ 1742440 w 2829513"/>
                  <a:gd name="connsiteY6" fmla="*/ 0 h 174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9513" h="1742440">
                    <a:moveTo>
                      <a:pt x="1742440" y="0"/>
                    </a:moveTo>
                    <a:cubicBezTo>
                      <a:pt x="2103312" y="0"/>
                      <a:pt x="2438560" y="109704"/>
                      <a:pt x="2716655" y="297582"/>
                    </a:cubicBezTo>
                    <a:lnTo>
                      <a:pt x="2829513" y="381975"/>
                    </a:lnTo>
                    <a:lnTo>
                      <a:pt x="1742443" y="1737876"/>
                    </a:lnTo>
                    <a:lnTo>
                      <a:pt x="1742443" y="1739799"/>
                    </a:lnTo>
                    <a:lnTo>
                      <a:pt x="0" y="1742440"/>
                    </a:lnTo>
                    <a:cubicBezTo>
                      <a:pt x="0" y="780117"/>
                      <a:pt x="780117" y="0"/>
                      <a:pt x="1742440" y="0"/>
                    </a:cubicBezTo>
                    <a:close/>
                  </a:path>
                </a:pathLst>
              </a:custGeom>
              <a:solidFill>
                <a:srgbClr val="F39C12"/>
              </a:solidFill>
              <a:ln w="25400" cap="flat" cmpd="sng" algn="ctr">
                <a:noFill/>
                <a:prstDash val="solid"/>
              </a:ln>
              <a:effectLst>
                <a:outerShdw blurRad="203200" dist="114300" dir="42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6" name="Straight Arrow Connector 35">
                <a:extLst>
                  <a:ext uri="{FF2B5EF4-FFF2-40B4-BE49-F238E27FC236}">
                    <a16:creationId xmlns:a16="http://schemas.microsoft.com/office/drawing/2014/main" id="{7291240F-8433-4F4A-9595-C5968B492B47}"/>
                  </a:ext>
                </a:extLst>
              </p:cNvPr>
              <p:cNvCxnSpPr>
                <a:cxnSpLocks/>
                <a:stCxn id="35" idx="4"/>
              </p:cNvCxnSpPr>
              <p:nvPr/>
            </p:nvCxnSpPr>
            <p:spPr>
              <a:xfrm flipV="1">
                <a:off x="6093927" y="4844682"/>
                <a:ext cx="1572585" cy="2010311"/>
              </a:xfrm>
              <a:prstGeom prst="straightConnector1">
                <a:avLst/>
              </a:prstGeom>
              <a:noFill/>
              <a:ln w="76200" cap="flat" cmpd="sng" algn="ctr">
                <a:solidFill>
                  <a:srgbClr val="F39C12"/>
                </a:solidFill>
                <a:prstDash val="solid"/>
                <a:tailEnd type="triangle"/>
              </a:ln>
              <a:effectLst/>
            </p:spPr>
          </p:cxnSp>
        </p:grpSp>
        <p:grpSp>
          <p:nvGrpSpPr>
            <p:cNvPr id="15" name="Group 14">
              <a:extLst>
                <a:ext uri="{FF2B5EF4-FFF2-40B4-BE49-F238E27FC236}">
                  <a16:creationId xmlns:a16="http://schemas.microsoft.com/office/drawing/2014/main" id="{C3856627-9C68-4D0A-B536-C41E8D826FE9}"/>
                </a:ext>
              </a:extLst>
            </p:cNvPr>
            <p:cNvGrpSpPr/>
            <p:nvPr/>
          </p:nvGrpSpPr>
          <p:grpSpPr>
            <a:xfrm>
              <a:off x="2672518" y="3654932"/>
              <a:ext cx="2448852" cy="2345819"/>
              <a:chOff x="3563357" y="3730240"/>
              <a:chExt cx="3265136" cy="3127759"/>
            </a:xfrm>
          </p:grpSpPr>
          <p:sp>
            <p:nvSpPr>
              <p:cNvPr id="33" name="Freeform: Shape 84">
                <a:extLst>
                  <a:ext uri="{FF2B5EF4-FFF2-40B4-BE49-F238E27FC236}">
                    <a16:creationId xmlns:a16="http://schemas.microsoft.com/office/drawing/2014/main" id="{5AD56413-AC68-4DD0-ADE7-EB5D03E14D35}"/>
                  </a:ext>
                </a:extLst>
              </p:cNvPr>
              <p:cNvSpPr/>
              <p:nvPr/>
            </p:nvSpPr>
            <p:spPr>
              <a:xfrm>
                <a:off x="3563357" y="4308583"/>
                <a:ext cx="3098561" cy="2549416"/>
              </a:xfrm>
              <a:custGeom>
                <a:avLst/>
                <a:gdLst>
                  <a:gd name="connsiteX0" fmla="*/ 2240280 w 3288102"/>
                  <a:gd name="connsiteY0" fmla="*/ 0 h 2240280"/>
                  <a:gd name="connsiteX1" fmla="*/ 2691775 w 3288102"/>
                  <a:gd name="connsiteY1" fmla="*/ 45515 h 2240280"/>
                  <a:gd name="connsiteX2" fmla="*/ 2743119 w 3288102"/>
                  <a:gd name="connsiteY2" fmla="*/ 58717 h 2240280"/>
                  <a:gd name="connsiteX3" fmla="*/ 2240284 w 3288102"/>
                  <a:gd name="connsiteY3" fmla="*/ 2235715 h 2240280"/>
                  <a:gd name="connsiteX4" fmla="*/ 2240283 w 3288102"/>
                  <a:gd name="connsiteY4" fmla="*/ 2235716 h 2240280"/>
                  <a:gd name="connsiteX5" fmla="*/ 2240283 w 3288102"/>
                  <a:gd name="connsiteY5" fmla="*/ 2235718 h 2240280"/>
                  <a:gd name="connsiteX6" fmla="*/ 2240283 w 3288102"/>
                  <a:gd name="connsiteY6" fmla="*/ 2237639 h 2240280"/>
                  <a:gd name="connsiteX7" fmla="*/ 3288102 w 3288102"/>
                  <a:gd name="connsiteY7" fmla="*/ 2240280 h 2240280"/>
                  <a:gd name="connsiteX8" fmla="*/ 0 w 3288102"/>
                  <a:gd name="connsiteY8" fmla="*/ 2240280 h 2240280"/>
                  <a:gd name="connsiteX9" fmla="*/ 2240280 w 3288102"/>
                  <a:gd name="connsiteY9" fmla="*/ 0 h 2240280"/>
                  <a:gd name="connsiteX0" fmla="*/ 2240280 w 2743119"/>
                  <a:gd name="connsiteY0" fmla="*/ 0 h 2240280"/>
                  <a:gd name="connsiteX1" fmla="*/ 2691775 w 2743119"/>
                  <a:gd name="connsiteY1" fmla="*/ 45515 h 2240280"/>
                  <a:gd name="connsiteX2" fmla="*/ 2743119 w 2743119"/>
                  <a:gd name="connsiteY2" fmla="*/ 58717 h 2240280"/>
                  <a:gd name="connsiteX3" fmla="*/ 2240284 w 2743119"/>
                  <a:gd name="connsiteY3" fmla="*/ 2235715 h 2240280"/>
                  <a:gd name="connsiteX4" fmla="*/ 2240283 w 2743119"/>
                  <a:gd name="connsiteY4" fmla="*/ 2235716 h 2240280"/>
                  <a:gd name="connsiteX5" fmla="*/ 2240283 w 2743119"/>
                  <a:gd name="connsiteY5" fmla="*/ 2235718 h 2240280"/>
                  <a:gd name="connsiteX6" fmla="*/ 2240283 w 2743119"/>
                  <a:gd name="connsiteY6" fmla="*/ 2237639 h 2240280"/>
                  <a:gd name="connsiteX7" fmla="*/ 0 w 2743119"/>
                  <a:gd name="connsiteY7" fmla="*/ 2240280 h 2240280"/>
                  <a:gd name="connsiteX8" fmla="*/ 2240280 w 2743119"/>
                  <a:gd name="connsiteY8" fmla="*/ 0 h 2240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19" h="2240280">
                    <a:moveTo>
                      <a:pt x="2240280" y="0"/>
                    </a:moveTo>
                    <a:cubicBezTo>
                      <a:pt x="2394939" y="0"/>
                      <a:pt x="2545938" y="15672"/>
                      <a:pt x="2691775" y="45515"/>
                    </a:cubicBezTo>
                    <a:lnTo>
                      <a:pt x="2743119" y="58717"/>
                    </a:lnTo>
                    <a:lnTo>
                      <a:pt x="2240284" y="2235715"/>
                    </a:lnTo>
                    <a:lnTo>
                      <a:pt x="2240283" y="2235716"/>
                    </a:lnTo>
                    <a:lnTo>
                      <a:pt x="2240283" y="2235718"/>
                    </a:lnTo>
                    <a:lnTo>
                      <a:pt x="2240283" y="2237639"/>
                    </a:lnTo>
                    <a:lnTo>
                      <a:pt x="0" y="2240280"/>
                    </a:lnTo>
                    <a:cubicBezTo>
                      <a:pt x="0" y="1003008"/>
                      <a:pt x="1003008" y="0"/>
                      <a:pt x="2240280" y="0"/>
                    </a:cubicBezTo>
                    <a:close/>
                  </a:path>
                </a:pathLst>
              </a:custGeom>
              <a:solidFill>
                <a:srgbClr val="9BBB59"/>
              </a:solidFill>
              <a:ln w="25400" cap="flat" cmpd="sng" algn="ctr">
                <a:noFill/>
                <a:prstDash val="solid"/>
              </a:ln>
              <a:effectLst>
                <a:outerShdw blurRad="203200" dist="114300" dir="1200000" algn="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4" name="Straight Arrow Connector 33">
                <a:extLst>
                  <a:ext uri="{FF2B5EF4-FFF2-40B4-BE49-F238E27FC236}">
                    <a16:creationId xmlns:a16="http://schemas.microsoft.com/office/drawing/2014/main" id="{774480DC-8120-4586-9DA3-80EB3A0C0F30}"/>
                  </a:ext>
                </a:extLst>
              </p:cNvPr>
              <p:cNvCxnSpPr>
                <a:cxnSpLocks/>
                <a:stCxn id="33" idx="6"/>
              </p:cNvCxnSpPr>
              <p:nvPr/>
            </p:nvCxnSpPr>
            <p:spPr>
              <a:xfrm flipV="1">
                <a:off x="6093926" y="3730240"/>
                <a:ext cx="734567" cy="3124754"/>
              </a:xfrm>
              <a:prstGeom prst="straightConnector1">
                <a:avLst/>
              </a:prstGeom>
              <a:noFill/>
              <a:ln w="76200" cap="flat" cmpd="sng" algn="ctr">
                <a:solidFill>
                  <a:srgbClr val="9BBB59"/>
                </a:solidFill>
                <a:prstDash val="solid"/>
                <a:tailEnd type="triangle"/>
              </a:ln>
              <a:effectLst/>
            </p:spPr>
          </p:cxnSp>
        </p:grpSp>
        <p:grpSp>
          <p:nvGrpSpPr>
            <p:cNvPr id="16" name="Group 15">
              <a:extLst>
                <a:ext uri="{FF2B5EF4-FFF2-40B4-BE49-F238E27FC236}">
                  <a16:creationId xmlns:a16="http://schemas.microsoft.com/office/drawing/2014/main" id="{BCDFA371-7593-45B5-B286-FD1C44F65FEA}"/>
                </a:ext>
              </a:extLst>
            </p:cNvPr>
            <p:cNvGrpSpPr/>
            <p:nvPr/>
          </p:nvGrpSpPr>
          <p:grpSpPr>
            <a:xfrm>
              <a:off x="2250757" y="3308730"/>
              <a:ext cx="2319689" cy="2692020"/>
              <a:chOff x="3001009" y="3268639"/>
              <a:chExt cx="3092919" cy="3589360"/>
            </a:xfrm>
          </p:grpSpPr>
          <p:sp>
            <p:nvSpPr>
              <p:cNvPr id="31" name="Freeform: Shape 79">
                <a:extLst>
                  <a:ext uri="{FF2B5EF4-FFF2-40B4-BE49-F238E27FC236}">
                    <a16:creationId xmlns:a16="http://schemas.microsoft.com/office/drawing/2014/main" id="{9EAEA230-BFB3-48E8-A765-DF31B52C89B6}"/>
                  </a:ext>
                </a:extLst>
              </p:cNvPr>
              <p:cNvSpPr/>
              <p:nvPr/>
            </p:nvSpPr>
            <p:spPr>
              <a:xfrm>
                <a:off x="3001009" y="3819987"/>
                <a:ext cx="3092919" cy="3038012"/>
              </a:xfrm>
              <a:custGeom>
                <a:avLst/>
                <a:gdLst>
                  <a:gd name="connsiteX0" fmla="*/ 2136276 w 3785925"/>
                  <a:gd name="connsiteY0" fmla="*/ 0 h 2669630"/>
                  <a:gd name="connsiteX1" fmla="*/ 2737254 w 3785925"/>
                  <a:gd name="connsiteY1" fmla="*/ 2665067 h 2669630"/>
                  <a:gd name="connsiteX2" fmla="*/ 2738124 w 3785925"/>
                  <a:gd name="connsiteY2" fmla="*/ 2665065 h 2669630"/>
                  <a:gd name="connsiteX3" fmla="*/ 2738123 w 3785925"/>
                  <a:gd name="connsiteY3" fmla="*/ 2665066 h 2669630"/>
                  <a:gd name="connsiteX4" fmla="*/ 2738123 w 3785925"/>
                  <a:gd name="connsiteY4" fmla="*/ 2665068 h 2669630"/>
                  <a:gd name="connsiteX5" fmla="*/ 2738123 w 3785925"/>
                  <a:gd name="connsiteY5" fmla="*/ 2666989 h 2669630"/>
                  <a:gd name="connsiteX6" fmla="*/ 3785925 w 3785925"/>
                  <a:gd name="connsiteY6" fmla="*/ 2669630 h 2669630"/>
                  <a:gd name="connsiteX7" fmla="*/ 0 w 3785925"/>
                  <a:gd name="connsiteY7" fmla="*/ 2669630 h 2669630"/>
                  <a:gd name="connsiteX8" fmla="*/ 1923888 w 3785925"/>
                  <a:gd name="connsiteY8" fmla="*/ 54611 h 2669630"/>
                  <a:gd name="connsiteX0" fmla="*/ 2136276 w 2738124"/>
                  <a:gd name="connsiteY0" fmla="*/ 0 h 2669630"/>
                  <a:gd name="connsiteX1" fmla="*/ 2737254 w 2738124"/>
                  <a:gd name="connsiteY1" fmla="*/ 2665067 h 2669630"/>
                  <a:gd name="connsiteX2" fmla="*/ 2738124 w 2738124"/>
                  <a:gd name="connsiteY2" fmla="*/ 2665065 h 2669630"/>
                  <a:gd name="connsiteX3" fmla="*/ 2738123 w 2738124"/>
                  <a:gd name="connsiteY3" fmla="*/ 2665066 h 2669630"/>
                  <a:gd name="connsiteX4" fmla="*/ 2738123 w 2738124"/>
                  <a:gd name="connsiteY4" fmla="*/ 2665068 h 2669630"/>
                  <a:gd name="connsiteX5" fmla="*/ 2738123 w 2738124"/>
                  <a:gd name="connsiteY5" fmla="*/ 2666989 h 2669630"/>
                  <a:gd name="connsiteX6" fmla="*/ 0 w 2738124"/>
                  <a:gd name="connsiteY6" fmla="*/ 2669630 h 2669630"/>
                  <a:gd name="connsiteX7" fmla="*/ 1923888 w 2738124"/>
                  <a:gd name="connsiteY7" fmla="*/ 54611 h 2669630"/>
                  <a:gd name="connsiteX8" fmla="*/ 2136276 w 2738124"/>
                  <a:gd name="connsiteY8" fmla="*/ 0 h 266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8124" h="2669630">
                    <a:moveTo>
                      <a:pt x="2136276" y="0"/>
                    </a:moveTo>
                    <a:lnTo>
                      <a:pt x="2737254" y="2665067"/>
                    </a:lnTo>
                    <a:lnTo>
                      <a:pt x="2738124" y="2665065"/>
                    </a:lnTo>
                    <a:lnTo>
                      <a:pt x="2738123" y="2665066"/>
                    </a:lnTo>
                    <a:lnTo>
                      <a:pt x="2738123" y="2665068"/>
                    </a:lnTo>
                    <a:lnTo>
                      <a:pt x="2738123" y="2666989"/>
                    </a:lnTo>
                    <a:lnTo>
                      <a:pt x="0" y="2669630"/>
                    </a:lnTo>
                    <a:cubicBezTo>
                      <a:pt x="0" y="1440950"/>
                      <a:pt x="809285" y="401288"/>
                      <a:pt x="1923888" y="54611"/>
                    </a:cubicBezTo>
                    <a:lnTo>
                      <a:pt x="2136276" y="0"/>
                    </a:lnTo>
                    <a:close/>
                  </a:path>
                </a:pathLst>
              </a:custGeom>
              <a:solidFill>
                <a:srgbClr val="16A085"/>
              </a:solidFill>
              <a:ln w="25400" cap="flat" cmpd="sng" algn="ctr">
                <a:noFill/>
                <a:prstDash val="solid"/>
              </a:ln>
              <a:effectLst>
                <a:outerShdw blurRad="203200" dist="114300" algn="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105C47BA-3E60-4F47-85A8-07DDCEA45F5D}"/>
                  </a:ext>
                </a:extLst>
              </p:cNvPr>
              <p:cNvCxnSpPr>
                <a:cxnSpLocks/>
                <a:stCxn id="31" idx="5"/>
              </p:cNvCxnSpPr>
              <p:nvPr/>
            </p:nvCxnSpPr>
            <p:spPr>
              <a:xfrm flipH="1" flipV="1">
                <a:off x="5324825" y="3268639"/>
                <a:ext cx="769101" cy="3586355"/>
              </a:xfrm>
              <a:prstGeom prst="straightConnector1">
                <a:avLst/>
              </a:prstGeom>
              <a:noFill/>
              <a:ln w="76200" cap="flat" cmpd="sng" algn="ctr">
                <a:solidFill>
                  <a:srgbClr val="16A085"/>
                </a:solidFill>
                <a:prstDash val="solid"/>
                <a:tailEnd type="triangle"/>
              </a:ln>
              <a:effectLst/>
            </p:spPr>
          </p:cxnSp>
        </p:grpSp>
        <p:grpSp>
          <p:nvGrpSpPr>
            <p:cNvPr id="17" name="Group 16">
              <a:extLst>
                <a:ext uri="{FF2B5EF4-FFF2-40B4-BE49-F238E27FC236}">
                  <a16:creationId xmlns:a16="http://schemas.microsoft.com/office/drawing/2014/main" id="{78959BC7-BA97-4248-9DC6-F8558C3015C6}"/>
                </a:ext>
              </a:extLst>
            </p:cNvPr>
            <p:cNvGrpSpPr/>
            <p:nvPr/>
          </p:nvGrpSpPr>
          <p:grpSpPr>
            <a:xfrm>
              <a:off x="1828996" y="3527325"/>
              <a:ext cx="2741450" cy="2473427"/>
              <a:chOff x="2438661" y="3560098"/>
              <a:chExt cx="3655266" cy="3297902"/>
            </a:xfrm>
          </p:grpSpPr>
          <p:sp>
            <p:nvSpPr>
              <p:cNvPr id="29" name="Freeform: Shape 76">
                <a:extLst>
                  <a:ext uri="{FF2B5EF4-FFF2-40B4-BE49-F238E27FC236}">
                    <a16:creationId xmlns:a16="http://schemas.microsoft.com/office/drawing/2014/main" id="{B3CC51D1-2960-42FA-A8F3-E02551C45743}"/>
                  </a:ext>
                </a:extLst>
              </p:cNvPr>
              <p:cNvSpPr/>
              <p:nvPr/>
            </p:nvSpPr>
            <p:spPr>
              <a:xfrm>
                <a:off x="2438661" y="3973195"/>
                <a:ext cx="3655266" cy="2884805"/>
              </a:xfrm>
              <a:custGeom>
                <a:avLst/>
                <a:gdLst>
                  <a:gd name="connsiteX0" fmla="*/ 3235962 w 4283764"/>
                  <a:gd name="connsiteY0" fmla="*/ 2530436 h 2535001"/>
                  <a:gd name="connsiteX1" fmla="*/ 3235963 w 4283764"/>
                  <a:gd name="connsiteY1" fmla="*/ 2530436 h 2535001"/>
                  <a:gd name="connsiteX2" fmla="*/ 3235962 w 4283764"/>
                  <a:gd name="connsiteY2" fmla="*/ 2530437 h 2535001"/>
                  <a:gd name="connsiteX3" fmla="*/ 1228376 w 4283764"/>
                  <a:gd name="connsiteY3" fmla="*/ 0 h 2535001"/>
                  <a:gd name="connsiteX4" fmla="*/ 3234748 w 4283764"/>
                  <a:gd name="connsiteY4" fmla="*/ 2528908 h 2535001"/>
                  <a:gd name="connsiteX5" fmla="*/ 3235093 w 4283764"/>
                  <a:gd name="connsiteY5" fmla="*/ 2530438 h 2535001"/>
                  <a:gd name="connsiteX6" fmla="*/ 3235961 w 4283764"/>
                  <a:gd name="connsiteY6" fmla="*/ 2530436 h 2535001"/>
                  <a:gd name="connsiteX7" fmla="*/ 3235962 w 4283764"/>
                  <a:gd name="connsiteY7" fmla="*/ 2530438 h 2535001"/>
                  <a:gd name="connsiteX8" fmla="*/ 3235962 w 4283764"/>
                  <a:gd name="connsiteY8" fmla="*/ 2530439 h 2535001"/>
                  <a:gd name="connsiteX9" fmla="*/ 3235962 w 4283764"/>
                  <a:gd name="connsiteY9" fmla="*/ 2532360 h 2535001"/>
                  <a:gd name="connsiteX10" fmla="*/ 4283764 w 4283764"/>
                  <a:gd name="connsiteY10" fmla="*/ 2535001 h 2535001"/>
                  <a:gd name="connsiteX11" fmla="*/ 0 w 4283764"/>
                  <a:gd name="connsiteY11" fmla="*/ 2535001 h 2535001"/>
                  <a:gd name="connsiteX12" fmla="*/ 1177590 w 4283764"/>
                  <a:gd name="connsiteY12" fmla="*/ 37977 h 2535001"/>
                  <a:gd name="connsiteX0" fmla="*/ 3235962 w 3235963"/>
                  <a:gd name="connsiteY0" fmla="*/ 2530436 h 2535001"/>
                  <a:gd name="connsiteX1" fmla="*/ 3235963 w 3235963"/>
                  <a:gd name="connsiteY1" fmla="*/ 2530436 h 2535001"/>
                  <a:gd name="connsiteX2" fmla="*/ 3235962 w 3235963"/>
                  <a:gd name="connsiteY2" fmla="*/ 2530437 h 2535001"/>
                  <a:gd name="connsiteX3" fmla="*/ 3235962 w 3235963"/>
                  <a:gd name="connsiteY3" fmla="*/ 2530436 h 2535001"/>
                  <a:gd name="connsiteX4" fmla="*/ 1228376 w 3235963"/>
                  <a:gd name="connsiteY4" fmla="*/ 0 h 2535001"/>
                  <a:gd name="connsiteX5" fmla="*/ 3234748 w 3235963"/>
                  <a:gd name="connsiteY5" fmla="*/ 2528908 h 2535001"/>
                  <a:gd name="connsiteX6" fmla="*/ 3235093 w 3235963"/>
                  <a:gd name="connsiteY6" fmla="*/ 2530438 h 2535001"/>
                  <a:gd name="connsiteX7" fmla="*/ 3235961 w 3235963"/>
                  <a:gd name="connsiteY7" fmla="*/ 2530436 h 2535001"/>
                  <a:gd name="connsiteX8" fmla="*/ 3235962 w 3235963"/>
                  <a:gd name="connsiteY8" fmla="*/ 2530438 h 2535001"/>
                  <a:gd name="connsiteX9" fmla="*/ 3235962 w 3235963"/>
                  <a:gd name="connsiteY9" fmla="*/ 2530439 h 2535001"/>
                  <a:gd name="connsiteX10" fmla="*/ 3235962 w 3235963"/>
                  <a:gd name="connsiteY10" fmla="*/ 2532360 h 2535001"/>
                  <a:gd name="connsiteX11" fmla="*/ 0 w 3235963"/>
                  <a:gd name="connsiteY11" fmla="*/ 2535001 h 2535001"/>
                  <a:gd name="connsiteX12" fmla="*/ 1177590 w 3235963"/>
                  <a:gd name="connsiteY12" fmla="*/ 37977 h 2535001"/>
                  <a:gd name="connsiteX13" fmla="*/ 1228376 w 3235963"/>
                  <a:gd name="connsiteY13" fmla="*/ 0 h 2535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35963" h="2535001">
                    <a:moveTo>
                      <a:pt x="3235962" y="2530436"/>
                    </a:moveTo>
                    <a:lnTo>
                      <a:pt x="3235963" y="2530436"/>
                    </a:lnTo>
                    <a:lnTo>
                      <a:pt x="3235962" y="2530437"/>
                    </a:lnTo>
                    <a:lnTo>
                      <a:pt x="3235962" y="2530436"/>
                    </a:lnTo>
                    <a:close/>
                    <a:moveTo>
                      <a:pt x="1228376" y="0"/>
                    </a:moveTo>
                    <a:lnTo>
                      <a:pt x="3234748" y="2528908"/>
                    </a:lnTo>
                    <a:lnTo>
                      <a:pt x="3235093" y="2530438"/>
                    </a:lnTo>
                    <a:lnTo>
                      <a:pt x="3235961" y="2530436"/>
                    </a:lnTo>
                    <a:cubicBezTo>
                      <a:pt x="3235961" y="2530437"/>
                      <a:pt x="3235962" y="2530437"/>
                      <a:pt x="3235962" y="2530438"/>
                    </a:cubicBezTo>
                    <a:lnTo>
                      <a:pt x="3235962" y="2530439"/>
                    </a:lnTo>
                    <a:lnTo>
                      <a:pt x="3235962" y="2532360"/>
                    </a:lnTo>
                    <a:lnTo>
                      <a:pt x="0" y="2535001"/>
                    </a:lnTo>
                    <a:cubicBezTo>
                      <a:pt x="0" y="1529718"/>
                      <a:pt x="458406" y="631500"/>
                      <a:pt x="1177590" y="37977"/>
                    </a:cubicBezTo>
                    <a:lnTo>
                      <a:pt x="1228376" y="0"/>
                    </a:lnTo>
                    <a:close/>
                  </a:path>
                </a:pathLst>
              </a:custGeom>
              <a:solidFill>
                <a:srgbClr val="2980B9"/>
              </a:solidFill>
              <a:ln w="25400" cap="flat" cmpd="sng" algn="ctr">
                <a:noFill/>
                <a:prstDash val="solid"/>
              </a:ln>
              <a:effectLst>
                <a:outerShdw blurRad="203200" dist="114300" dir="198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0" name="Straight Arrow Connector 29">
                <a:extLst>
                  <a:ext uri="{FF2B5EF4-FFF2-40B4-BE49-F238E27FC236}">
                    <a16:creationId xmlns:a16="http://schemas.microsoft.com/office/drawing/2014/main" id="{DEDB2709-C926-467A-93A5-4A38819AAAFA}"/>
                  </a:ext>
                </a:extLst>
              </p:cNvPr>
              <p:cNvCxnSpPr>
                <a:cxnSpLocks/>
                <a:stCxn id="29" idx="9"/>
              </p:cNvCxnSpPr>
              <p:nvPr/>
            </p:nvCxnSpPr>
            <p:spPr>
              <a:xfrm flipH="1" flipV="1">
                <a:off x="3435386" y="3560098"/>
                <a:ext cx="2658540" cy="3292710"/>
              </a:xfrm>
              <a:prstGeom prst="straightConnector1">
                <a:avLst/>
              </a:prstGeom>
              <a:noFill/>
              <a:ln w="76200" cap="flat" cmpd="sng" algn="ctr">
                <a:solidFill>
                  <a:srgbClr val="2980B9"/>
                </a:solidFill>
                <a:prstDash val="solid"/>
                <a:tailEnd type="triangle"/>
              </a:ln>
              <a:effectLst/>
            </p:spPr>
          </p:cxnSp>
        </p:grpSp>
        <p:grpSp>
          <p:nvGrpSpPr>
            <p:cNvPr id="18" name="Group 17">
              <a:extLst>
                <a:ext uri="{FF2B5EF4-FFF2-40B4-BE49-F238E27FC236}">
                  <a16:creationId xmlns:a16="http://schemas.microsoft.com/office/drawing/2014/main" id="{7392CB49-EA64-4CAE-BCE7-016AA74DE944}"/>
                </a:ext>
              </a:extLst>
            </p:cNvPr>
            <p:cNvGrpSpPr/>
            <p:nvPr/>
          </p:nvGrpSpPr>
          <p:grpSpPr>
            <a:xfrm>
              <a:off x="1348504" y="4412796"/>
              <a:ext cx="3221942" cy="1587955"/>
              <a:chOff x="1798004" y="4740727"/>
              <a:chExt cx="4295923" cy="2117273"/>
            </a:xfrm>
          </p:grpSpPr>
          <p:sp>
            <p:nvSpPr>
              <p:cNvPr id="27" name="Freeform: Shape 73">
                <a:extLst>
                  <a:ext uri="{FF2B5EF4-FFF2-40B4-BE49-F238E27FC236}">
                    <a16:creationId xmlns:a16="http://schemas.microsoft.com/office/drawing/2014/main" id="{BF7A73A4-6BBA-45AD-AC5E-0C8BF66C3E71}"/>
                  </a:ext>
                </a:extLst>
              </p:cNvPr>
              <p:cNvSpPr/>
              <p:nvPr/>
            </p:nvSpPr>
            <p:spPr>
              <a:xfrm>
                <a:off x="1876313" y="5002228"/>
                <a:ext cx="4217614" cy="1855772"/>
              </a:xfrm>
              <a:custGeom>
                <a:avLst/>
                <a:gdLst>
                  <a:gd name="connsiteX0" fmla="*/ 3733802 w 4781604"/>
                  <a:gd name="connsiteY0" fmla="*/ 1626181 h 1630746"/>
                  <a:gd name="connsiteX1" fmla="*/ 3733803 w 4781604"/>
                  <a:gd name="connsiteY1" fmla="*/ 1626181 h 1630746"/>
                  <a:gd name="connsiteX2" fmla="*/ 3733803 w 4781604"/>
                  <a:gd name="connsiteY2" fmla="*/ 1626182 h 1630746"/>
                  <a:gd name="connsiteX3" fmla="*/ 3733802 w 4781604"/>
                  <a:gd name="connsiteY3" fmla="*/ 1626182 h 1630746"/>
                  <a:gd name="connsiteX4" fmla="*/ 378870 w 4781604"/>
                  <a:gd name="connsiteY4" fmla="*/ 0 h 1630746"/>
                  <a:gd name="connsiteX5" fmla="*/ 3732827 w 4781604"/>
                  <a:gd name="connsiteY5" fmla="*/ 1625710 h 1630746"/>
                  <a:gd name="connsiteX6" fmla="*/ 3732933 w 4781604"/>
                  <a:gd name="connsiteY6" fmla="*/ 1626183 h 1630746"/>
                  <a:gd name="connsiteX7" fmla="*/ 3733798 w 4781604"/>
                  <a:gd name="connsiteY7" fmla="*/ 1626181 h 1630746"/>
                  <a:gd name="connsiteX8" fmla="*/ 3733802 w 4781604"/>
                  <a:gd name="connsiteY8" fmla="*/ 1626183 h 1630746"/>
                  <a:gd name="connsiteX9" fmla="*/ 3733802 w 4781604"/>
                  <a:gd name="connsiteY9" fmla="*/ 1626184 h 1630746"/>
                  <a:gd name="connsiteX10" fmla="*/ 3733802 w 4781604"/>
                  <a:gd name="connsiteY10" fmla="*/ 1628105 h 1630746"/>
                  <a:gd name="connsiteX11" fmla="*/ 4781604 w 4781604"/>
                  <a:gd name="connsiteY11" fmla="*/ 1630746 h 1630746"/>
                  <a:gd name="connsiteX12" fmla="*/ 0 w 4781604"/>
                  <a:gd name="connsiteY12" fmla="*/ 1630746 h 1630746"/>
                  <a:gd name="connsiteX13" fmla="*/ 293421 w 4781604"/>
                  <a:gd name="connsiteY13" fmla="*/ 177383 h 1630746"/>
                  <a:gd name="connsiteX0" fmla="*/ 3733802 w 3733803"/>
                  <a:gd name="connsiteY0" fmla="*/ 1626181 h 1630746"/>
                  <a:gd name="connsiteX1" fmla="*/ 3733803 w 3733803"/>
                  <a:gd name="connsiteY1" fmla="*/ 1626181 h 1630746"/>
                  <a:gd name="connsiteX2" fmla="*/ 3733803 w 3733803"/>
                  <a:gd name="connsiteY2" fmla="*/ 1626182 h 1630746"/>
                  <a:gd name="connsiteX3" fmla="*/ 3733802 w 3733803"/>
                  <a:gd name="connsiteY3" fmla="*/ 1626182 h 1630746"/>
                  <a:gd name="connsiteX4" fmla="*/ 3733802 w 3733803"/>
                  <a:gd name="connsiteY4" fmla="*/ 1626181 h 1630746"/>
                  <a:gd name="connsiteX5" fmla="*/ 378870 w 3733803"/>
                  <a:gd name="connsiteY5" fmla="*/ 0 h 1630746"/>
                  <a:gd name="connsiteX6" fmla="*/ 3732827 w 3733803"/>
                  <a:gd name="connsiteY6" fmla="*/ 1625710 h 1630746"/>
                  <a:gd name="connsiteX7" fmla="*/ 3732933 w 3733803"/>
                  <a:gd name="connsiteY7" fmla="*/ 1626183 h 1630746"/>
                  <a:gd name="connsiteX8" fmla="*/ 3733798 w 3733803"/>
                  <a:gd name="connsiteY8" fmla="*/ 1626181 h 1630746"/>
                  <a:gd name="connsiteX9" fmla="*/ 3733802 w 3733803"/>
                  <a:gd name="connsiteY9" fmla="*/ 1626183 h 1630746"/>
                  <a:gd name="connsiteX10" fmla="*/ 3733802 w 3733803"/>
                  <a:gd name="connsiteY10" fmla="*/ 1626184 h 1630746"/>
                  <a:gd name="connsiteX11" fmla="*/ 3733802 w 3733803"/>
                  <a:gd name="connsiteY11" fmla="*/ 1628105 h 1630746"/>
                  <a:gd name="connsiteX12" fmla="*/ 0 w 3733803"/>
                  <a:gd name="connsiteY12" fmla="*/ 1630746 h 1630746"/>
                  <a:gd name="connsiteX13" fmla="*/ 293421 w 3733803"/>
                  <a:gd name="connsiteY13" fmla="*/ 177383 h 1630746"/>
                  <a:gd name="connsiteX14" fmla="*/ 378870 w 3733803"/>
                  <a:gd name="connsiteY14" fmla="*/ 0 h 163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33803" h="1630746">
                    <a:moveTo>
                      <a:pt x="3733802" y="1626181"/>
                    </a:moveTo>
                    <a:lnTo>
                      <a:pt x="3733803" y="1626181"/>
                    </a:lnTo>
                    <a:lnTo>
                      <a:pt x="3733803" y="1626182"/>
                    </a:lnTo>
                    <a:lnTo>
                      <a:pt x="3733802" y="1626182"/>
                    </a:lnTo>
                    <a:lnTo>
                      <a:pt x="3733802" y="1626181"/>
                    </a:lnTo>
                    <a:close/>
                    <a:moveTo>
                      <a:pt x="378870" y="0"/>
                    </a:moveTo>
                    <a:lnTo>
                      <a:pt x="3732827" y="1625710"/>
                    </a:lnTo>
                    <a:cubicBezTo>
                      <a:pt x="3732862" y="1625868"/>
                      <a:pt x="3732898" y="1626025"/>
                      <a:pt x="3732933" y="1626183"/>
                    </a:cubicBezTo>
                    <a:lnTo>
                      <a:pt x="3733798" y="1626181"/>
                    </a:lnTo>
                    <a:cubicBezTo>
                      <a:pt x="3733799" y="1626182"/>
                      <a:pt x="3733801" y="1626182"/>
                      <a:pt x="3733802" y="1626183"/>
                    </a:cubicBezTo>
                    <a:lnTo>
                      <a:pt x="3733802" y="1626184"/>
                    </a:lnTo>
                    <a:lnTo>
                      <a:pt x="3733802" y="1628105"/>
                    </a:lnTo>
                    <a:lnTo>
                      <a:pt x="0" y="1630746"/>
                    </a:lnTo>
                    <a:cubicBezTo>
                      <a:pt x="0" y="1115216"/>
                      <a:pt x="104480" y="624088"/>
                      <a:pt x="293421" y="177383"/>
                    </a:cubicBezTo>
                    <a:lnTo>
                      <a:pt x="378870" y="0"/>
                    </a:lnTo>
                    <a:close/>
                  </a:path>
                </a:pathLst>
              </a:custGeom>
              <a:solidFill>
                <a:srgbClr val="2C3E50"/>
              </a:solidFill>
              <a:ln w="25400" cap="flat" cmpd="sng" algn="ctr">
                <a:noFill/>
                <a:prstDash val="solid"/>
              </a:ln>
              <a:effectLst>
                <a:outerShdw blurRad="203200" dist="1143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D8E6FF69-146E-45C9-B81F-50EC5E846403}"/>
                  </a:ext>
                </a:extLst>
              </p:cNvPr>
              <p:cNvCxnSpPr>
                <a:cxnSpLocks/>
                <a:stCxn id="27" idx="10"/>
              </p:cNvCxnSpPr>
              <p:nvPr/>
            </p:nvCxnSpPr>
            <p:spPr>
              <a:xfrm flipH="1" flipV="1">
                <a:off x="1798004" y="4740727"/>
                <a:ext cx="4295922" cy="2112081"/>
              </a:xfrm>
              <a:prstGeom prst="straightConnector1">
                <a:avLst/>
              </a:prstGeom>
              <a:noFill/>
              <a:ln w="76200" cap="flat" cmpd="sng" algn="ctr">
                <a:solidFill>
                  <a:srgbClr val="2C3E50"/>
                </a:solidFill>
                <a:prstDash val="solid"/>
                <a:tailEnd type="triangle"/>
              </a:ln>
              <a:effectLst/>
            </p:spPr>
          </p:cxnSp>
        </p:grpSp>
        <p:sp>
          <p:nvSpPr>
            <p:cNvPr id="19" name="Freeform: Shape 111">
              <a:extLst>
                <a:ext uri="{FF2B5EF4-FFF2-40B4-BE49-F238E27FC236}">
                  <a16:creationId xmlns:a16="http://schemas.microsoft.com/office/drawing/2014/main" id="{033566F3-4252-4882-A169-BB677AF52945}"/>
                </a:ext>
              </a:extLst>
            </p:cNvPr>
            <p:cNvSpPr/>
            <p:nvPr/>
          </p:nvSpPr>
          <p:spPr>
            <a:xfrm>
              <a:off x="4359187" y="5787919"/>
              <a:ext cx="422513" cy="212831"/>
            </a:xfrm>
            <a:custGeom>
              <a:avLst/>
              <a:gdLst>
                <a:gd name="connsiteX0" fmla="*/ 249364 w 498728"/>
                <a:gd name="connsiteY0" fmla="*/ 0 h 249364"/>
                <a:gd name="connsiteX1" fmla="*/ 498728 w 498728"/>
                <a:gd name="connsiteY1" fmla="*/ 249364 h 249364"/>
                <a:gd name="connsiteX2" fmla="*/ 0 w 498728"/>
                <a:gd name="connsiteY2" fmla="*/ 249364 h 249364"/>
                <a:gd name="connsiteX3" fmla="*/ 249364 w 498728"/>
                <a:gd name="connsiteY3" fmla="*/ 0 h 249364"/>
              </a:gdLst>
              <a:ahLst/>
              <a:cxnLst>
                <a:cxn ang="0">
                  <a:pos x="connsiteX0" y="connsiteY0"/>
                </a:cxn>
                <a:cxn ang="0">
                  <a:pos x="connsiteX1" y="connsiteY1"/>
                </a:cxn>
                <a:cxn ang="0">
                  <a:pos x="connsiteX2" y="connsiteY2"/>
                </a:cxn>
                <a:cxn ang="0">
                  <a:pos x="connsiteX3" y="connsiteY3"/>
                </a:cxn>
              </a:cxnLst>
              <a:rect l="l" t="t" r="r" b="b"/>
              <a:pathLst>
                <a:path w="498728" h="249364">
                  <a:moveTo>
                    <a:pt x="249364" y="0"/>
                  </a:moveTo>
                  <a:cubicBezTo>
                    <a:pt x="387084" y="0"/>
                    <a:pt x="498728" y="111644"/>
                    <a:pt x="498728" y="249364"/>
                  </a:cubicBezTo>
                  <a:lnTo>
                    <a:pt x="0" y="249364"/>
                  </a:lnTo>
                  <a:cubicBezTo>
                    <a:pt x="0" y="111644"/>
                    <a:pt x="111644" y="0"/>
                    <a:pt x="249364" y="0"/>
                  </a:cubicBezTo>
                  <a:close/>
                </a:path>
              </a:pathLst>
            </a:custGeom>
            <a:solidFill>
              <a:srgbClr val="95A5A6"/>
            </a:solidFill>
            <a:ln w="25400" cap="flat" cmpd="sng" algn="ctr">
              <a:noFill/>
              <a:prstDash val="solid"/>
            </a:ln>
            <a:effectLst>
              <a:outerShdw blurRad="203200" dist="381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BF2E5854-872A-4E1F-ACA0-AA8DC1E06406}"/>
                </a:ext>
              </a:extLst>
            </p:cNvPr>
            <p:cNvSpPr txBox="1"/>
            <p:nvPr/>
          </p:nvSpPr>
          <p:spPr>
            <a:xfrm>
              <a:off x="5081187" y="5307423"/>
              <a:ext cx="380232" cy="323165"/>
            </a:xfrm>
            <a:prstGeom prst="rect">
              <a:avLst/>
            </a:prstGeom>
            <a:noFill/>
          </p:spPr>
          <p:txBody>
            <a:bodyPr wrap="none" rtlCol="0" anchor="ctr">
              <a:spAutoFit/>
            </a:bodyPr>
            <a:lstStyle/>
            <a:p>
              <a:pPr algn="ctr" fontAlgn="auto">
                <a:spcBef>
                  <a:spcPts val="0"/>
                </a:spcBef>
                <a:spcAft>
                  <a:spcPts val="0"/>
                </a:spcAft>
              </a:pPr>
              <a:r>
                <a:rPr lang="en-US" sz="1500" b="1" dirty="0" smtClean="0">
                  <a:solidFill>
                    <a:prstClr val="white"/>
                  </a:solidFill>
                  <a:effectLst>
                    <a:outerShdw blurRad="38100" dist="38100" dir="2700000" algn="tl">
                      <a:srgbClr val="000000">
                        <a:alpha val="43137"/>
                      </a:srgbClr>
                    </a:outerShdw>
                  </a:effectLst>
                  <a:latin typeface="Calibri"/>
                </a:rPr>
                <a:t>06</a:t>
              </a:r>
              <a:endParaRPr lang="en-US" sz="1500" b="1" dirty="0">
                <a:solidFill>
                  <a:prstClr val="white"/>
                </a:solidFill>
                <a:effectLst>
                  <a:outerShdw blurRad="38100" dist="38100" dir="2700000" algn="tl">
                    <a:srgbClr val="000000">
                      <a:alpha val="43137"/>
                    </a:srgbClr>
                  </a:outerShdw>
                </a:effectLst>
                <a:latin typeface="Calibri"/>
              </a:endParaRPr>
            </a:p>
          </p:txBody>
        </p:sp>
        <p:sp>
          <p:nvSpPr>
            <p:cNvPr id="21" name="TextBox 20">
              <a:extLst>
                <a:ext uri="{FF2B5EF4-FFF2-40B4-BE49-F238E27FC236}">
                  <a16:creationId xmlns:a16="http://schemas.microsoft.com/office/drawing/2014/main" id="{512592C2-DDC8-482C-8709-95092A8D35AC}"/>
                </a:ext>
              </a:extLst>
            </p:cNvPr>
            <p:cNvSpPr txBox="1"/>
            <p:nvPr/>
          </p:nvSpPr>
          <p:spPr>
            <a:xfrm>
              <a:off x="4901307" y="4660332"/>
              <a:ext cx="418704" cy="369332"/>
            </a:xfrm>
            <a:prstGeom prst="rect">
              <a:avLst/>
            </a:prstGeom>
            <a:noFill/>
          </p:spPr>
          <p:txBody>
            <a:bodyPr wrap="none" rtlCol="0" anchor="ctr">
              <a:spAutoFit/>
            </a:bodyPr>
            <a:lstStyle/>
            <a:p>
              <a:pPr algn="ctr" fontAlgn="auto">
                <a:spcBef>
                  <a:spcPts val="0"/>
                </a:spcBef>
                <a:spcAft>
                  <a:spcPts val="0"/>
                </a:spcAft>
              </a:pPr>
              <a:r>
                <a:rPr lang="en-US" b="1" dirty="0" smtClean="0">
                  <a:solidFill>
                    <a:prstClr val="white"/>
                  </a:solidFill>
                  <a:effectLst>
                    <a:outerShdw blurRad="38100" dist="38100" dir="2700000" algn="tl">
                      <a:srgbClr val="000000">
                        <a:alpha val="43137"/>
                      </a:srgbClr>
                    </a:outerShdw>
                  </a:effectLst>
                  <a:latin typeface="Calibri"/>
                </a:rPr>
                <a:t>05</a:t>
              </a:r>
              <a:endParaRPr lang="en-US" b="1" dirty="0">
                <a:solidFill>
                  <a:prstClr val="white"/>
                </a:solidFill>
                <a:effectLst>
                  <a:outerShdw blurRad="38100" dist="38100" dir="2700000" algn="tl">
                    <a:srgbClr val="000000">
                      <a:alpha val="43137"/>
                    </a:srgbClr>
                  </a:outerShdw>
                </a:effectLst>
                <a:latin typeface="Calibri"/>
              </a:endParaRPr>
            </a:p>
          </p:txBody>
        </p:sp>
        <p:sp>
          <p:nvSpPr>
            <p:cNvPr id="22" name="TextBox 21">
              <a:extLst>
                <a:ext uri="{FF2B5EF4-FFF2-40B4-BE49-F238E27FC236}">
                  <a16:creationId xmlns:a16="http://schemas.microsoft.com/office/drawing/2014/main" id="{3AFB0ED4-E4A2-4620-B107-2402D9702331}"/>
                </a:ext>
              </a:extLst>
            </p:cNvPr>
            <p:cNvSpPr txBox="1"/>
            <p:nvPr/>
          </p:nvSpPr>
          <p:spPr>
            <a:xfrm>
              <a:off x="4371806" y="4121430"/>
              <a:ext cx="418704" cy="369332"/>
            </a:xfrm>
            <a:prstGeom prst="rect">
              <a:avLst/>
            </a:prstGeom>
            <a:noFill/>
          </p:spPr>
          <p:txBody>
            <a:bodyPr wrap="none" rtlCol="0" anchor="ctr">
              <a:spAutoFit/>
            </a:bodyPr>
            <a:lstStyle/>
            <a:p>
              <a:pPr algn="ctr" fontAlgn="auto">
                <a:spcBef>
                  <a:spcPts val="0"/>
                </a:spcBef>
                <a:spcAft>
                  <a:spcPts val="0"/>
                </a:spcAft>
              </a:pPr>
              <a:r>
                <a:rPr lang="en-US" b="1" dirty="0">
                  <a:solidFill>
                    <a:prstClr val="white"/>
                  </a:solidFill>
                  <a:effectLst>
                    <a:outerShdw blurRad="38100" dist="38100" dir="2700000" algn="tl">
                      <a:srgbClr val="000000">
                        <a:alpha val="43137"/>
                      </a:srgbClr>
                    </a:outerShdw>
                  </a:effectLst>
                  <a:latin typeface="Calibri"/>
                </a:rPr>
                <a:t>04</a:t>
              </a:r>
            </a:p>
          </p:txBody>
        </p:sp>
        <p:sp>
          <p:nvSpPr>
            <p:cNvPr id="23" name="TextBox 22">
              <a:extLst>
                <a:ext uri="{FF2B5EF4-FFF2-40B4-BE49-F238E27FC236}">
                  <a16:creationId xmlns:a16="http://schemas.microsoft.com/office/drawing/2014/main" id="{FE83F296-3FBF-48DC-ABD8-AF4E16AEEB78}"/>
                </a:ext>
              </a:extLst>
            </p:cNvPr>
            <p:cNvSpPr txBox="1"/>
            <p:nvPr/>
          </p:nvSpPr>
          <p:spPr>
            <a:xfrm>
              <a:off x="3458494" y="3918008"/>
              <a:ext cx="418704" cy="369332"/>
            </a:xfrm>
            <a:prstGeom prst="rect">
              <a:avLst/>
            </a:prstGeom>
            <a:noFill/>
          </p:spPr>
          <p:txBody>
            <a:bodyPr wrap="none" rtlCol="0" anchor="ctr">
              <a:spAutoFit/>
            </a:bodyPr>
            <a:lstStyle/>
            <a:p>
              <a:pPr algn="ctr" fontAlgn="auto">
                <a:spcBef>
                  <a:spcPts val="0"/>
                </a:spcBef>
                <a:spcAft>
                  <a:spcPts val="0"/>
                </a:spcAft>
              </a:pPr>
              <a:r>
                <a:rPr lang="en-US" b="1" dirty="0" smtClean="0">
                  <a:solidFill>
                    <a:prstClr val="white"/>
                  </a:solidFill>
                  <a:effectLst>
                    <a:outerShdw blurRad="38100" dist="38100" dir="2700000" algn="tl">
                      <a:srgbClr val="000000">
                        <a:alpha val="43137"/>
                      </a:srgbClr>
                    </a:outerShdw>
                  </a:effectLst>
                  <a:latin typeface="Calibri"/>
                </a:rPr>
                <a:t>03</a:t>
              </a:r>
              <a:endParaRPr lang="en-US" b="1" dirty="0">
                <a:solidFill>
                  <a:prstClr val="white"/>
                </a:solidFill>
                <a:effectLst>
                  <a:outerShdw blurRad="38100" dist="38100" dir="2700000" algn="tl">
                    <a:srgbClr val="000000">
                      <a:alpha val="43137"/>
                    </a:srgbClr>
                  </a:outerShdw>
                </a:effectLst>
                <a:latin typeface="Calibri"/>
              </a:endParaRPr>
            </a:p>
          </p:txBody>
        </p:sp>
        <p:sp>
          <p:nvSpPr>
            <p:cNvPr id="24" name="TextBox 23">
              <a:extLst>
                <a:ext uri="{FF2B5EF4-FFF2-40B4-BE49-F238E27FC236}">
                  <a16:creationId xmlns:a16="http://schemas.microsoft.com/office/drawing/2014/main" id="{76FC71C2-7F9F-45C4-8C76-1CB29F85A0E7}"/>
                </a:ext>
              </a:extLst>
            </p:cNvPr>
            <p:cNvSpPr txBox="1"/>
            <p:nvPr/>
          </p:nvSpPr>
          <p:spPr>
            <a:xfrm>
              <a:off x="2444768" y="4248831"/>
              <a:ext cx="418704" cy="369332"/>
            </a:xfrm>
            <a:prstGeom prst="rect">
              <a:avLst/>
            </a:prstGeom>
            <a:noFill/>
          </p:spPr>
          <p:txBody>
            <a:bodyPr wrap="none" rtlCol="0" anchor="ctr">
              <a:spAutoFit/>
            </a:bodyPr>
            <a:lstStyle/>
            <a:p>
              <a:pPr algn="ctr" fontAlgn="auto">
                <a:spcBef>
                  <a:spcPts val="0"/>
                </a:spcBef>
                <a:spcAft>
                  <a:spcPts val="0"/>
                </a:spcAft>
              </a:pPr>
              <a:r>
                <a:rPr lang="en-US" b="1" dirty="0" smtClean="0">
                  <a:solidFill>
                    <a:prstClr val="white"/>
                  </a:solidFill>
                  <a:effectLst>
                    <a:outerShdw blurRad="38100" dist="38100" dir="2700000" algn="tl">
                      <a:srgbClr val="000000">
                        <a:alpha val="43137"/>
                      </a:srgbClr>
                    </a:outerShdw>
                  </a:effectLst>
                  <a:latin typeface="Calibri"/>
                </a:rPr>
                <a:t>02</a:t>
              </a:r>
              <a:endParaRPr lang="en-US" b="1" dirty="0">
                <a:solidFill>
                  <a:prstClr val="white"/>
                </a:solidFill>
                <a:effectLst>
                  <a:outerShdw blurRad="38100" dist="38100" dir="2700000" algn="tl">
                    <a:srgbClr val="000000">
                      <a:alpha val="43137"/>
                    </a:srgbClr>
                  </a:outerShdw>
                </a:effectLst>
                <a:latin typeface="Calibri"/>
              </a:endParaRPr>
            </a:p>
          </p:txBody>
        </p:sp>
        <p:sp>
          <p:nvSpPr>
            <p:cNvPr id="25" name="TextBox 24">
              <a:extLst>
                <a:ext uri="{FF2B5EF4-FFF2-40B4-BE49-F238E27FC236}">
                  <a16:creationId xmlns:a16="http://schemas.microsoft.com/office/drawing/2014/main" id="{6E7ABE21-78E7-4D27-9D0B-F23FEF608BA8}"/>
                </a:ext>
              </a:extLst>
            </p:cNvPr>
            <p:cNvSpPr txBox="1"/>
            <p:nvPr/>
          </p:nvSpPr>
          <p:spPr>
            <a:xfrm>
              <a:off x="1611761" y="5134298"/>
              <a:ext cx="418704" cy="369332"/>
            </a:xfrm>
            <a:prstGeom prst="rect">
              <a:avLst/>
            </a:prstGeom>
            <a:noFill/>
          </p:spPr>
          <p:txBody>
            <a:bodyPr wrap="none" rtlCol="0" anchor="ctr">
              <a:spAutoFit/>
            </a:bodyPr>
            <a:lstStyle/>
            <a:p>
              <a:pPr algn="ctr" fontAlgn="auto">
                <a:spcBef>
                  <a:spcPts val="0"/>
                </a:spcBef>
                <a:spcAft>
                  <a:spcPts val="0"/>
                </a:spcAft>
              </a:pPr>
              <a:r>
                <a:rPr lang="en-US" b="1" dirty="0" smtClean="0">
                  <a:solidFill>
                    <a:prstClr val="white"/>
                  </a:solidFill>
                  <a:effectLst>
                    <a:outerShdw blurRad="38100" dist="38100" dir="2700000" algn="tl">
                      <a:srgbClr val="000000">
                        <a:alpha val="43137"/>
                      </a:srgbClr>
                    </a:outerShdw>
                  </a:effectLst>
                  <a:latin typeface="Calibri"/>
                </a:rPr>
                <a:t>01</a:t>
              </a:r>
              <a:endParaRPr lang="en-US" b="1" dirty="0">
                <a:solidFill>
                  <a:prstClr val="white"/>
                </a:solidFill>
                <a:effectLst>
                  <a:outerShdw blurRad="38100" dist="38100" dir="2700000" algn="tl">
                    <a:srgbClr val="000000">
                      <a:alpha val="43137"/>
                    </a:srgbClr>
                  </a:outerShdw>
                </a:effectLst>
                <a:latin typeface="Calibri"/>
              </a:endParaRPr>
            </a:p>
          </p:txBody>
        </p:sp>
        <p:sp>
          <p:nvSpPr>
            <p:cNvPr id="26" name="Rectangle 25">
              <a:extLst>
                <a:ext uri="{FF2B5EF4-FFF2-40B4-BE49-F238E27FC236}">
                  <a16:creationId xmlns:a16="http://schemas.microsoft.com/office/drawing/2014/main" id="{B9DB8D0C-C9C3-4676-B3A0-D50ED61D8045}"/>
                </a:ext>
              </a:extLst>
            </p:cNvPr>
            <p:cNvSpPr/>
            <p:nvPr/>
          </p:nvSpPr>
          <p:spPr>
            <a:xfrm>
              <a:off x="983709" y="6142495"/>
              <a:ext cx="7173468" cy="857248"/>
            </a:xfrm>
            <a:prstGeom prst="rect">
              <a:avLst/>
            </a:prstGeom>
            <a:solidFill>
              <a:schemeClr val="accent1">
                <a:lumMod val="7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a:ea typeface="+mn-ea"/>
                <a:cs typeface="+mn-cs"/>
              </a:endParaRPr>
            </a:p>
          </p:txBody>
        </p:sp>
      </p:grpSp>
      <p:sp>
        <p:nvSpPr>
          <p:cNvPr id="49" name="TextBox 48"/>
          <p:cNvSpPr txBox="1"/>
          <p:nvPr>
            <p:custDataLst>
              <p:tags r:id="rId1"/>
            </p:custDataLst>
          </p:nvPr>
        </p:nvSpPr>
        <p:spPr>
          <a:xfrm>
            <a:off x="1717728" y="269903"/>
            <a:ext cx="4774512" cy="763551"/>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sz="2800" b="1" kern="0" dirty="0" smtClean="0">
                <a:solidFill>
                  <a:srgbClr val="000000"/>
                </a:solidFill>
                <a:latin typeface="Arial" panose="020B0604020202020204" pitchFamily="34" charset="0"/>
                <a:cs typeface="Arial" panose="020B0604020202020204" pitchFamily="34" charset="0"/>
              </a:rPr>
              <a:t>Project Alpha : Agenda</a:t>
            </a:r>
            <a:endParaRPr kumimoji="0" lang="en-GB" sz="28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BF2E5854-872A-4E1F-ACA0-AA8DC1E06406}"/>
              </a:ext>
            </a:extLst>
          </p:cNvPr>
          <p:cNvSpPr txBox="1"/>
          <p:nvPr>
            <p:custDataLst>
              <p:tags r:id="rId2"/>
            </p:custDataLst>
          </p:nvPr>
        </p:nvSpPr>
        <p:spPr>
          <a:xfrm>
            <a:off x="7063357" y="5193429"/>
            <a:ext cx="380232" cy="323165"/>
          </a:xfrm>
          <a:prstGeom prst="rect">
            <a:avLst/>
          </a:prstGeom>
          <a:noFill/>
        </p:spPr>
        <p:txBody>
          <a:bodyPr wrap="none" rtlCol="0" anchor="ctr">
            <a:spAutoFit/>
          </a:bodyPr>
          <a:lstStyle/>
          <a:p>
            <a:pPr algn="ctr" fontAlgn="auto">
              <a:spcBef>
                <a:spcPts val="0"/>
              </a:spcBef>
              <a:spcAft>
                <a:spcPts val="0"/>
              </a:spcAft>
            </a:pPr>
            <a:r>
              <a:rPr lang="en-US" sz="1500" b="1" dirty="0" smtClean="0">
                <a:solidFill>
                  <a:prstClr val="white"/>
                </a:solidFill>
                <a:effectLst>
                  <a:outerShdw blurRad="38100" dist="38100" dir="2700000" algn="tl">
                    <a:srgbClr val="000000">
                      <a:alpha val="43137"/>
                    </a:srgbClr>
                  </a:outerShdw>
                </a:effectLst>
                <a:latin typeface="Calibri"/>
              </a:rPr>
              <a:t>07</a:t>
            </a:r>
            <a:endParaRPr lang="en-US" sz="1500" b="1" dirty="0">
              <a:solidFill>
                <a:prstClr val="white"/>
              </a:solidFill>
              <a:effectLst>
                <a:outerShdw blurRad="38100" dist="38100" dir="2700000" algn="tl">
                  <a:srgbClr val="000000">
                    <a:alpha val="43137"/>
                  </a:srgbClr>
                </a:outerShdw>
              </a:effectLst>
              <a:latin typeface="Calibri"/>
            </a:endParaRPr>
          </a:p>
        </p:txBody>
      </p:sp>
      <p:sp>
        <p:nvSpPr>
          <p:cNvPr id="51" name="TextBox 50">
            <a:extLst>
              <a:ext uri="{FF2B5EF4-FFF2-40B4-BE49-F238E27FC236}">
                <a16:creationId xmlns:a16="http://schemas.microsoft.com/office/drawing/2014/main" id="{D63C698E-383A-40E3-B3BA-840167262321}"/>
              </a:ext>
            </a:extLst>
          </p:cNvPr>
          <p:cNvSpPr txBox="1"/>
          <p:nvPr>
            <p:custDataLst>
              <p:tags r:id="rId3"/>
            </p:custDataLst>
          </p:nvPr>
        </p:nvSpPr>
        <p:spPr>
          <a:xfrm>
            <a:off x="10543237" y="5116484"/>
            <a:ext cx="1432508" cy="400110"/>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0070C0"/>
                </a:solidFill>
                <a:latin typeface="Calibri"/>
              </a:rPr>
              <a:t>Next Steps</a:t>
            </a:r>
            <a:endParaRPr lang="en-US" sz="2000" b="1" cap="all" noProof="1">
              <a:solidFill>
                <a:srgbClr val="0070C0"/>
              </a:solidFill>
              <a:latin typeface="Calibri"/>
            </a:endParaRPr>
          </a:p>
        </p:txBody>
      </p:sp>
    </p:spTree>
    <p:extLst>
      <p:ext uri="{BB962C8B-B14F-4D97-AF65-F5344CB8AC3E}">
        <p14:creationId xmlns:p14="http://schemas.microsoft.com/office/powerpoint/2010/main" val="348759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394" y="202324"/>
            <a:ext cx="10018713" cy="680545"/>
          </a:xfrm>
        </p:spPr>
        <p:txBody>
          <a:bodyPr>
            <a:normAutofit/>
          </a:bodyPr>
          <a:lstStyle/>
          <a:p>
            <a:r>
              <a:rPr lang="en-GB" sz="2900" dirty="0">
                <a:latin typeface="Algerian" panose="04020705040A02060702" pitchFamily="82" charset="0"/>
                <a:cs typeface="Arial" panose="020B0604020202020204" pitchFamily="34" charset="0"/>
              </a:rPr>
              <a:t>Partnering the </a:t>
            </a:r>
            <a:r>
              <a:rPr lang="en-GB" sz="2900" dirty="0" smtClean="0">
                <a:latin typeface="Algerian" panose="04020705040A02060702" pitchFamily="82" charset="0"/>
                <a:cs typeface="Arial" panose="020B0604020202020204" pitchFamily="34" charset="0"/>
              </a:rPr>
              <a:t>infinity Corp’s </a:t>
            </a:r>
            <a:r>
              <a:rPr lang="en-GB" sz="2900" dirty="0">
                <a:latin typeface="Algerian" panose="04020705040A02060702" pitchFamily="82" charset="0"/>
                <a:cs typeface="Arial" panose="020B0604020202020204" pitchFamily="34" charset="0"/>
              </a:rPr>
              <a:t>vision</a:t>
            </a:r>
          </a:p>
        </p:txBody>
      </p:sp>
      <p:sp>
        <p:nvSpPr>
          <p:cNvPr id="4" name="Rounded Rectangle 3"/>
          <p:cNvSpPr/>
          <p:nvPr/>
        </p:nvSpPr>
        <p:spPr>
          <a:xfrm>
            <a:off x="2354317" y="1313793"/>
            <a:ext cx="9112469" cy="1196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To serve as a </a:t>
            </a:r>
            <a:r>
              <a:rPr lang="en-US" b="1" dirty="0" smtClean="0">
                <a:solidFill>
                  <a:schemeClr val="accent3">
                    <a:lumMod val="40000"/>
                    <a:lumOff val="60000"/>
                  </a:schemeClr>
                </a:solidFill>
                <a:latin typeface="Arial" panose="020B0604020202020204" pitchFamily="34" charset="0"/>
                <a:cs typeface="Arial" panose="020B0604020202020204" pitchFamily="34" charset="0"/>
              </a:rPr>
              <a:t>trusted partner </a:t>
            </a:r>
            <a:r>
              <a:rPr lang="en-US" dirty="0" smtClean="0">
                <a:solidFill>
                  <a:schemeClr val="tx1"/>
                </a:solidFill>
                <a:latin typeface="Arial" panose="020B0604020202020204" pitchFamily="34" charset="0"/>
                <a:cs typeface="Arial" panose="020B0604020202020204" pitchFamily="34" charset="0"/>
              </a:rPr>
              <a:t>to our clients by </a:t>
            </a:r>
            <a:r>
              <a:rPr lang="en-US" b="1" dirty="0" smtClean="0">
                <a:solidFill>
                  <a:schemeClr val="accent3">
                    <a:lumMod val="40000"/>
                    <a:lumOff val="60000"/>
                  </a:schemeClr>
                </a:solidFill>
                <a:latin typeface="Arial" panose="020B0604020202020204" pitchFamily="34" charset="0"/>
                <a:cs typeface="Arial" panose="020B0604020202020204" pitchFamily="34" charset="0"/>
              </a:rPr>
              <a:t>responsibly providing financial services </a:t>
            </a:r>
            <a:r>
              <a:rPr lang="en-US" dirty="0" smtClean="0">
                <a:solidFill>
                  <a:schemeClr val="tx1"/>
                </a:solidFill>
                <a:latin typeface="Arial" panose="020B0604020202020204" pitchFamily="34" charset="0"/>
                <a:cs typeface="Arial" panose="020B0604020202020204" pitchFamily="34" charset="0"/>
              </a:rPr>
              <a:t>that enable growth and </a:t>
            </a:r>
            <a:r>
              <a:rPr lang="en-US" b="1" dirty="0" smtClean="0">
                <a:solidFill>
                  <a:schemeClr val="accent3">
                    <a:lumMod val="40000"/>
                    <a:lumOff val="60000"/>
                  </a:schemeClr>
                </a:solidFill>
                <a:latin typeface="Arial" panose="020B0604020202020204" pitchFamily="34" charset="0"/>
                <a:cs typeface="Arial" panose="020B0604020202020204" pitchFamily="34" charset="0"/>
              </a:rPr>
              <a:t>economic progress</a:t>
            </a:r>
            <a:endParaRPr lang="en-GB" b="1"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5" name="Rounded Rectangle 4"/>
          <p:cNvSpPr/>
          <p:nvPr/>
        </p:nvSpPr>
        <p:spPr>
          <a:xfrm>
            <a:off x="2511972" y="3867806"/>
            <a:ext cx="8954814" cy="2890345"/>
          </a:xfrm>
          <a:prstGeom prst="round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2807894" y="3498474"/>
            <a:ext cx="8589094" cy="369332"/>
          </a:xfrm>
          <a:prstGeom prst="rect">
            <a:avLst/>
          </a:prstGeom>
          <a:noFill/>
        </p:spPr>
        <p:txBody>
          <a:bodyPr wrap="square" rtlCol="0">
            <a:spAutoFit/>
          </a:bodyPr>
          <a:lstStyle/>
          <a:p>
            <a:r>
              <a:rPr lang="en-GB" b="1" dirty="0" err="1" smtClean="0">
                <a:latin typeface="Arial" panose="020B0604020202020204" pitchFamily="34" charset="0"/>
                <a:cs typeface="Arial" panose="020B0604020202020204" pitchFamily="34" charset="0"/>
              </a:rPr>
              <a:t>Cybersource</a:t>
            </a:r>
            <a:r>
              <a:rPr lang="en-GB" b="1" dirty="0" smtClean="0">
                <a:latin typeface="Arial" panose="020B0604020202020204" pitchFamily="34" charset="0"/>
                <a:cs typeface="Arial" panose="020B0604020202020204" pitchFamily="34" charset="0"/>
              </a:rPr>
              <a:t> Payment Management System – A modular Payment platform</a:t>
            </a:r>
            <a:endParaRPr lang="en-GB" b="1" dirty="0">
              <a:latin typeface="Arial" panose="020B0604020202020204" pitchFamily="34" charset="0"/>
              <a:cs typeface="Arial" panose="020B0604020202020204" pitchFamily="34" charset="0"/>
            </a:endParaRPr>
          </a:p>
        </p:txBody>
      </p:sp>
      <p:sp>
        <p:nvSpPr>
          <p:cNvPr id="7" name="Rounded Rectangle 6"/>
          <p:cNvSpPr/>
          <p:nvPr/>
        </p:nvSpPr>
        <p:spPr>
          <a:xfrm>
            <a:off x="2807894" y="4087553"/>
            <a:ext cx="3415862" cy="1187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Arial" panose="020B0604020202020204" pitchFamily="34" charset="0"/>
                <a:cs typeface="Arial" panose="020B0604020202020204" pitchFamily="34" charset="0"/>
              </a:rPr>
              <a:t>We keep up with Consumer’s demands and stay ahead in payment technology &amp; innovation</a:t>
            </a:r>
            <a:endParaRPr lang="en-GB" sz="16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4550168" y="5494969"/>
            <a:ext cx="5104545" cy="1135117"/>
          </a:xfrm>
          <a:prstGeom prst="rect">
            <a:avLst/>
          </a:prstGeom>
        </p:spPr>
      </p:pic>
      <p:sp>
        <p:nvSpPr>
          <p:cNvPr id="10" name="Rounded Rectangle 9"/>
          <p:cNvSpPr/>
          <p:nvPr/>
        </p:nvSpPr>
        <p:spPr>
          <a:xfrm>
            <a:off x="7847745" y="4087553"/>
            <a:ext cx="3195144" cy="1187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Arial" panose="020B0604020202020204" pitchFamily="34" charset="0"/>
                <a:cs typeface="Arial" panose="020B0604020202020204" pitchFamily="34" charset="0"/>
              </a:rPr>
              <a:t>We take care of all your payment need &amp; process it security and leave you to take care of your core business</a:t>
            </a:r>
            <a:endParaRPr lang="en-GB" sz="1600" dirty="0">
              <a:latin typeface="Arial" panose="020B0604020202020204" pitchFamily="34" charset="0"/>
              <a:cs typeface="Arial" panose="020B0604020202020204" pitchFamily="34" charset="0"/>
            </a:endParaRPr>
          </a:p>
        </p:txBody>
      </p:sp>
      <p:sp>
        <p:nvSpPr>
          <p:cNvPr id="11" name="TextBox 10"/>
          <p:cNvSpPr txBox="1"/>
          <p:nvPr/>
        </p:nvSpPr>
        <p:spPr>
          <a:xfrm>
            <a:off x="2877692" y="970755"/>
            <a:ext cx="8589094" cy="369332"/>
          </a:xfrm>
          <a:prstGeom prst="rect">
            <a:avLst/>
          </a:prstGeom>
          <a:noFill/>
        </p:spPr>
        <p:txBody>
          <a:bodyPr wrap="square" rtlCol="0">
            <a:spAutoFit/>
          </a:bodyPr>
          <a:lstStyle/>
          <a:p>
            <a:pPr algn="ctr"/>
            <a:r>
              <a:rPr lang="en-GB" b="1" dirty="0" smtClean="0">
                <a:latin typeface="Arial" panose="020B0604020202020204" pitchFamily="34" charset="0"/>
                <a:cs typeface="Arial" panose="020B0604020202020204" pitchFamily="34" charset="0"/>
              </a:rPr>
              <a:t>Infinity Corp’s Vision</a:t>
            </a:r>
            <a:endParaRPr lang="en-GB" b="1" dirty="0">
              <a:latin typeface="Arial" panose="020B0604020202020204" pitchFamily="34" charset="0"/>
              <a:cs typeface="Arial" panose="020B0604020202020204" pitchFamily="34" charset="0"/>
            </a:endParaRPr>
          </a:p>
        </p:txBody>
      </p:sp>
      <p:pic>
        <p:nvPicPr>
          <p:cNvPr id="2050" name="Picture 2" descr="Partnership Icon, Transparent Partnership.PNG Images &amp;amp; Vector - FreeIc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105" y="2466132"/>
            <a:ext cx="1285289" cy="1217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166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p:nvPr>
            <p:custDataLst>
              <p:tags r:id="rId2"/>
            </p:custDataLst>
          </p:nvPr>
        </p:nvCxnSpPr>
        <p:spPr>
          <a:xfrm flipV="1">
            <a:off x="2813789" y="1960040"/>
            <a:ext cx="6770967" cy="3382145"/>
          </a:xfrm>
          <a:prstGeom prst="straightConnector1">
            <a:avLst/>
          </a:prstGeom>
          <a:ln w="38100">
            <a:solidFill>
              <a:srgbClr val="002060"/>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6" name="Picture 5"/>
          <p:cNvPicPr>
            <a:picLocks/>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Rectangle 3"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3" name="TextBox 2"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a:solidFill>
                <a:prstClr val="black"/>
              </a:solidFill>
              <a:latin typeface="Bosch Office Sans" pitchFamily="2" charset="0"/>
            </a:endParaRPr>
          </a:p>
        </p:txBody>
      </p:sp>
      <p:grpSp>
        <p:nvGrpSpPr>
          <p:cNvPr id="22" name="Group 21"/>
          <p:cNvGrpSpPr/>
          <p:nvPr/>
        </p:nvGrpSpPr>
        <p:grpSpPr>
          <a:xfrm>
            <a:off x="3132454" y="887001"/>
            <a:ext cx="6721851" cy="5551483"/>
            <a:chOff x="2279506" y="346876"/>
            <a:chExt cx="6787849" cy="5365365"/>
          </a:xfrm>
        </p:grpSpPr>
        <p:sp>
          <p:nvSpPr>
            <p:cNvPr id="43" name="Freeform 42"/>
            <p:cNvSpPr>
              <a:spLocks/>
            </p:cNvSpPr>
            <p:nvPr>
              <p:custDataLst>
                <p:tags r:id="rId11"/>
              </p:custDataLst>
            </p:nvPr>
          </p:nvSpPr>
          <p:spPr bwMode="auto">
            <a:xfrm>
              <a:off x="3961200" y="2188419"/>
              <a:ext cx="3247594" cy="3520647"/>
            </a:xfrm>
            <a:custGeom>
              <a:avLst/>
              <a:gdLst>
                <a:gd name="connsiteX0" fmla="*/ 4437063 w 4437063"/>
                <a:gd name="connsiteY0" fmla="*/ 1081703 h 4810125"/>
                <a:gd name="connsiteX1" fmla="*/ 4429592 w 4437063"/>
                <a:gd name="connsiteY1" fmla="*/ 1082685 h 4810125"/>
                <a:gd name="connsiteX2" fmla="*/ 4431507 w 4437063"/>
                <a:gd name="connsiteY2" fmla="*/ 1082099 h 4810125"/>
                <a:gd name="connsiteX3" fmla="*/ 717614 w 4437063"/>
                <a:gd name="connsiteY3" fmla="*/ 207531 h 4810125"/>
                <a:gd name="connsiteX4" fmla="*/ 721403 w 4437063"/>
                <a:gd name="connsiteY4" fmla="*/ 232026 h 4810125"/>
                <a:gd name="connsiteX5" fmla="*/ 718408 w 4437063"/>
                <a:gd name="connsiteY5" fmla="*/ 217055 h 4810125"/>
                <a:gd name="connsiteX6" fmla="*/ 1031570 w 4437063"/>
                <a:gd name="connsiteY6" fmla="*/ 111900 h 4810125"/>
                <a:gd name="connsiteX7" fmla="*/ 1043178 w 4437063"/>
                <a:gd name="connsiteY7" fmla="*/ 113447 h 4810125"/>
                <a:gd name="connsiteX8" fmla="*/ 1020457 w 4437063"/>
                <a:gd name="connsiteY8" fmla="*/ 113884 h 4810125"/>
                <a:gd name="connsiteX9" fmla="*/ 1016885 w 4437063"/>
                <a:gd name="connsiteY9" fmla="*/ 113884 h 4810125"/>
                <a:gd name="connsiteX10" fmla="*/ 1018075 w 4437063"/>
                <a:gd name="connsiteY10" fmla="*/ 113091 h 4810125"/>
                <a:gd name="connsiteX11" fmla="*/ 2559676 w 4437063"/>
                <a:gd name="connsiteY11" fmla="*/ 0 h 4810125"/>
                <a:gd name="connsiteX12" fmla="*/ 2574759 w 4437063"/>
                <a:gd name="connsiteY12" fmla="*/ 1190 h 4810125"/>
                <a:gd name="connsiteX13" fmla="*/ 2563248 w 4437063"/>
                <a:gd name="connsiteY13" fmla="*/ 1587 h 4810125"/>
                <a:gd name="connsiteX14" fmla="*/ 2494583 w 4437063"/>
                <a:gd name="connsiteY14" fmla="*/ 11904 h 4810125"/>
                <a:gd name="connsiteX15" fmla="*/ 2435443 w 4437063"/>
                <a:gd name="connsiteY15" fmla="*/ 27380 h 4810125"/>
                <a:gd name="connsiteX16" fmla="*/ 2404484 w 4437063"/>
                <a:gd name="connsiteY16" fmla="*/ 39681 h 4810125"/>
                <a:gd name="connsiteX17" fmla="*/ 2387020 w 4437063"/>
                <a:gd name="connsiteY17" fmla="*/ 47617 h 4810125"/>
                <a:gd name="connsiteX18" fmla="*/ 2351298 w 4437063"/>
                <a:gd name="connsiteY18" fmla="*/ 68648 h 4810125"/>
                <a:gd name="connsiteX19" fmla="*/ 2315576 w 4437063"/>
                <a:gd name="connsiteY19" fmla="*/ 95631 h 4810125"/>
                <a:gd name="connsiteX20" fmla="*/ 2279854 w 4437063"/>
                <a:gd name="connsiteY20" fmla="*/ 128169 h 4810125"/>
                <a:gd name="connsiteX21" fmla="*/ 2246514 w 4437063"/>
                <a:gd name="connsiteY21" fmla="*/ 165866 h 4810125"/>
                <a:gd name="connsiteX22" fmla="*/ 2215555 w 4437063"/>
                <a:gd name="connsiteY22" fmla="*/ 207928 h 4810125"/>
                <a:gd name="connsiteX23" fmla="*/ 2188962 w 4437063"/>
                <a:gd name="connsiteY23" fmla="*/ 253561 h 4810125"/>
                <a:gd name="connsiteX24" fmla="*/ 2167131 w 4437063"/>
                <a:gd name="connsiteY24" fmla="*/ 303559 h 4810125"/>
                <a:gd name="connsiteX25" fmla="*/ 2158399 w 4437063"/>
                <a:gd name="connsiteY25" fmla="*/ 329352 h 4810125"/>
                <a:gd name="connsiteX26" fmla="*/ 2151652 w 4437063"/>
                <a:gd name="connsiteY26" fmla="*/ 355144 h 4810125"/>
                <a:gd name="connsiteX27" fmla="*/ 2144111 w 4437063"/>
                <a:gd name="connsiteY27" fmla="*/ 411491 h 4810125"/>
                <a:gd name="connsiteX28" fmla="*/ 2140538 w 4437063"/>
                <a:gd name="connsiteY28" fmla="*/ 506726 h 4810125"/>
                <a:gd name="connsiteX29" fmla="*/ 2140935 w 4437063"/>
                <a:gd name="connsiteY29" fmla="*/ 610690 h 4810125"/>
                <a:gd name="connsiteX30" fmla="*/ 2139348 w 4437063"/>
                <a:gd name="connsiteY30" fmla="*/ 681719 h 4810125"/>
                <a:gd name="connsiteX31" fmla="*/ 2134982 w 4437063"/>
                <a:gd name="connsiteY31" fmla="*/ 751954 h 4810125"/>
                <a:gd name="connsiteX32" fmla="*/ 2124662 w 4437063"/>
                <a:gd name="connsiteY32" fmla="*/ 820999 h 4810125"/>
                <a:gd name="connsiteX33" fmla="*/ 2115930 w 4437063"/>
                <a:gd name="connsiteY33" fmla="*/ 853934 h 4810125"/>
                <a:gd name="connsiteX34" fmla="*/ 2104023 w 4437063"/>
                <a:gd name="connsiteY34" fmla="*/ 895996 h 4810125"/>
                <a:gd name="connsiteX35" fmla="*/ 2081796 w 4437063"/>
                <a:gd name="connsiteY35" fmla="*/ 965041 h 4810125"/>
                <a:gd name="connsiteX36" fmla="*/ 2060759 w 4437063"/>
                <a:gd name="connsiteY36" fmla="*/ 1020197 h 4810125"/>
                <a:gd name="connsiteX37" fmla="*/ 2039326 w 4437063"/>
                <a:gd name="connsiteY37" fmla="*/ 1067417 h 4810125"/>
                <a:gd name="connsiteX38" fmla="*/ 2003207 w 4437063"/>
                <a:gd name="connsiteY38" fmla="*/ 1132494 h 4810125"/>
                <a:gd name="connsiteX39" fmla="*/ 1941289 w 4437063"/>
                <a:gd name="connsiteY39" fmla="*/ 1237649 h 4810125"/>
                <a:gd name="connsiteX40" fmla="*/ 1900804 w 4437063"/>
                <a:gd name="connsiteY40" fmla="*/ 1312249 h 4810125"/>
                <a:gd name="connsiteX41" fmla="*/ 1880562 w 4437063"/>
                <a:gd name="connsiteY41" fmla="*/ 1349549 h 4810125"/>
                <a:gd name="connsiteX42" fmla="*/ 1847618 w 4437063"/>
                <a:gd name="connsiteY42" fmla="*/ 1420578 h 4810125"/>
                <a:gd name="connsiteX43" fmla="*/ 1822613 w 4437063"/>
                <a:gd name="connsiteY43" fmla="*/ 1485258 h 4810125"/>
                <a:gd name="connsiteX44" fmla="*/ 1804752 w 4437063"/>
                <a:gd name="connsiteY44" fmla="*/ 1544779 h 4810125"/>
                <a:gd name="connsiteX45" fmla="*/ 1792845 w 4437063"/>
                <a:gd name="connsiteY45" fmla="*/ 1599142 h 4810125"/>
                <a:gd name="connsiteX46" fmla="*/ 1787288 w 4437063"/>
                <a:gd name="connsiteY46" fmla="*/ 1649537 h 4810125"/>
                <a:gd name="connsiteX47" fmla="*/ 1786097 w 4437063"/>
                <a:gd name="connsiteY47" fmla="*/ 1696361 h 4810125"/>
                <a:gd name="connsiteX48" fmla="*/ 1789273 w 4437063"/>
                <a:gd name="connsiteY48" fmla="*/ 1739613 h 4810125"/>
                <a:gd name="connsiteX49" fmla="*/ 1796417 w 4437063"/>
                <a:gd name="connsiteY49" fmla="*/ 1780484 h 4810125"/>
                <a:gd name="connsiteX50" fmla="*/ 1806737 w 4437063"/>
                <a:gd name="connsiteY50" fmla="*/ 1819371 h 4810125"/>
                <a:gd name="connsiteX51" fmla="*/ 1826185 w 4437063"/>
                <a:gd name="connsiteY51" fmla="*/ 1874925 h 4810125"/>
                <a:gd name="connsiteX52" fmla="*/ 1856747 w 4437063"/>
                <a:gd name="connsiteY52" fmla="*/ 1946747 h 4810125"/>
                <a:gd name="connsiteX53" fmla="*/ 1888103 w 4437063"/>
                <a:gd name="connsiteY53" fmla="*/ 2020157 h 4810125"/>
                <a:gd name="connsiteX54" fmla="*/ 1901201 w 4437063"/>
                <a:gd name="connsiteY54" fmla="*/ 2059044 h 4810125"/>
                <a:gd name="connsiteX55" fmla="*/ 1907949 w 4437063"/>
                <a:gd name="connsiteY55" fmla="*/ 2078488 h 4810125"/>
                <a:gd name="connsiteX56" fmla="*/ 1922238 w 4437063"/>
                <a:gd name="connsiteY56" fmla="*/ 2113804 h 4810125"/>
                <a:gd name="connsiteX57" fmla="*/ 1937320 w 4437063"/>
                <a:gd name="connsiteY57" fmla="*/ 2146343 h 4810125"/>
                <a:gd name="connsiteX58" fmla="*/ 1953594 w 4437063"/>
                <a:gd name="connsiteY58" fmla="*/ 2175310 h 4810125"/>
                <a:gd name="connsiteX59" fmla="*/ 1971454 w 4437063"/>
                <a:gd name="connsiteY59" fmla="*/ 2200705 h 4810125"/>
                <a:gd name="connsiteX60" fmla="*/ 1989315 w 4437063"/>
                <a:gd name="connsiteY60" fmla="*/ 2222927 h 4810125"/>
                <a:gd name="connsiteX61" fmla="*/ 2007970 w 4437063"/>
                <a:gd name="connsiteY61" fmla="*/ 2241974 h 4810125"/>
                <a:gd name="connsiteX62" fmla="*/ 2026228 w 4437063"/>
                <a:gd name="connsiteY62" fmla="*/ 2257449 h 4810125"/>
                <a:gd name="connsiteX63" fmla="*/ 2045280 w 4437063"/>
                <a:gd name="connsiteY63" fmla="*/ 2269750 h 4810125"/>
                <a:gd name="connsiteX64" fmla="*/ 2063935 w 4437063"/>
                <a:gd name="connsiteY64" fmla="*/ 2278480 h 4810125"/>
                <a:gd name="connsiteX65" fmla="*/ 2082589 w 4437063"/>
                <a:gd name="connsiteY65" fmla="*/ 2283639 h 4810125"/>
                <a:gd name="connsiteX66" fmla="*/ 2100847 w 4437063"/>
                <a:gd name="connsiteY66" fmla="*/ 2285623 h 4810125"/>
                <a:gd name="connsiteX67" fmla="*/ 2117915 w 4437063"/>
                <a:gd name="connsiteY67" fmla="*/ 2284035 h 4810125"/>
                <a:gd name="connsiteX68" fmla="*/ 2134982 w 4437063"/>
                <a:gd name="connsiteY68" fmla="*/ 2278877 h 4810125"/>
                <a:gd name="connsiteX69" fmla="*/ 2150461 w 4437063"/>
                <a:gd name="connsiteY69" fmla="*/ 2270147 h 4810125"/>
                <a:gd name="connsiteX70" fmla="*/ 2165147 w 4437063"/>
                <a:gd name="connsiteY70" fmla="*/ 2258640 h 4810125"/>
                <a:gd name="connsiteX71" fmla="*/ 2171894 w 4437063"/>
                <a:gd name="connsiteY71" fmla="*/ 2250703 h 4810125"/>
                <a:gd name="connsiteX72" fmla="*/ 2195709 w 4437063"/>
                <a:gd name="connsiteY72" fmla="*/ 2221340 h 4810125"/>
                <a:gd name="connsiteX73" fmla="*/ 2227462 w 4437063"/>
                <a:gd name="connsiteY73" fmla="*/ 2170548 h 4810125"/>
                <a:gd name="connsiteX74" fmla="*/ 2260009 w 4437063"/>
                <a:gd name="connsiteY74" fmla="*/ 2089599 h 4810125"/>
                <a:gd name="connsiteX75" fmla="*/ 2286602 w 4437063"/>
                <a:gd name="connsiteY75" fmla="*/ 2008650 h 4810125"/>
                <a:gd name="connsiteX76" fmla="*/ 2305256 w 4437063"/>
                <a:gd name="connsiteY76" fmla="*/ 1951509 h 4810125"/>
                <a:gd name="connsiteX77" fmla="*/ 2330262 w 4437063"/>
                <a:gd name="connsiteY77" fmla="*/ 1866195 h 4810125"/>
                <a:gd name="connsiteX78" fmla="*/ 2352489 w 4437063"/>
                <a:gd name="connsiteY78" fmla="*/ 1790404 h 4810125"/>
                <a:gd name="connsiteX79" fmla="*/ 2385829 w 4437063"/>
                <a:gd name="connsiteY79" fmla="*/ 1696757 h 4810125"/>
                <a:gd name="connsiteX80" fmla="*/ 2412819 w 4437063"/>
                <a:gd name="connsiteY80" fmla="*/ 1632077 h 4810125"/>
                <a:gd name="connsiteX81" fmla="*/ 2440603 w 4437063"/>
                <a:gd name="connsiteY81" fmla="*/ 1566207 h 4810125"/>
                <a:gd name="connsiteX82" fmla="*/ 2475531 w 4437063"/>
                <a:gd name="connsiteY82" fmla="*/ 1492797 h 4810125"/>
                <a:gd name="connsiteX83" fmla="*/ 2497361 w 4437063"/>
                <a:gd name="connsiteY83" fmla="*/ 1453116 h 4810125"/>
                <a:gd name="connsiteX84" fmla="*/ 2519191 w 4437063"/>
                <a:gd name="connsiteY84" fmla="*/ 1418991 h 4810125"/>
                <a:gd name="connsiteX85" fmla="*/ 2542212 w 4437063"/>
                <a:gd name="connsiteY85" fmla="*/ 1388833 h 4810125"/>
                <a:gd name="connsiteX86" fmla="*/ 2581506 w 4437063"/>
                <a:gd name="connsiteY86" fmla="*/ 1344390 h 4810125"/>
                <a:gd name="connsiteX87" fmla="*/ 2613656 w 4437063"/>
                <a:gd name="connsiteY87" fmla="*/ 1312646 h 4810125"/>
                <a:gd name="connsiteX88" fmla="*/ 2635883 w 4437063"/>
                <a:gd name="connsiteY88" fmla="*/ 1291615 h 4810125"/>
                <a:gd name="connsiteX89" fmla="*/ 2682321 w 4437063"/>
                <a:gd name="connsiteY89" fmla="*/ 1254712 h 4810125"/>
                <a:gd name="connsiteX90" fmla="*/ 2730744 w 4437063"/>
                <a:gd name="connsiteY90" fmla="*/ 1221776 h 4810125"/>
                <a:gd name="connsiteX91" fmla="*/ 2781152 w 4437063"/>
                <a:gd name="connsiteY91" fmla="*/ 1191619 h 4810125"/>
                <a:gd name="connsiteX92" fmla="*/ 2858550 w 4437063"/>
                <a:gd name="connsiteY92" fmla="*/ 1148763 h 4810125"/>
                <a:gd name="connsiteX93" fmla="*/ 2939520 w 4437063"/>
                <a:gd name="connsiteY93" fmla="*/ 1102337 h 4810125"/>
                <a:gd name="connsiteX94" fmla="*/ 2993896 w 4437063"/>
                <a:gd name="connsiteY94" fmla="*/ 1066624 h 4810125"/>
                <a:gd name="connsiteX95" fmla="*/ 3021680 w 4437063"/>
                <a:gd name="connsiteY95" fmla="*/ 1047180 h 4810125"/>
                <a:gd name="connsiteX96" fmla="*/ 3049067 w 4437063"/>
                <a:gd name="connsiteY96" fmla="*/ 1026546 h 4810125"/>
                <a:gd name="connsiteX97" fmla="*/ 3100665 w 4437063"/>
                <a:gd name="connsiteY97" fmla="*/ 984485 h 4810125"/>
                <a:gd name="connsiteX98" fmla="*/ 3147898 w 4437063"/>
                <a:gd name="connsiteY98" fmla="*/ 940438 h 4810125"/>
                <a:gd name="connsiteX99" fmla="*/ 3191161 w 4437063"/>
                <a:gd name="connsiteY99" fmla="*/ 894012 h 4810125"/>
                <a:gd name="connsiteX100" fmla="*/ 3230455 w 4437063"/>
                <a:gd name="connsiteY100" fmla="*/ 846791 h 4810125"/>
                <a:gd name="connsiteX101" fmla="*/ 3266177 w 4437063"/>
                <a:gd name="connsiteY101" fmla="*/ 798381 h 4810125"/>
                <a:gd name="connsiteX102" fmla="*/ 3297930 w 4437063"/>
                <a:gd name="connsiteY102" fmla="*/ 748383 h 4810125"/>
                <a:gd name="connsiteX103" fmla="*/ 3325714 w 4437063"/>
                <a:gd name="connsiteY103" fmla="*/ 697591 h 4810125"/>
                <a:gd name="connsiteX104" fmla="*/ 3337621 w 4437063"/>
                <a:gd name="connsiteY104" fmla="*/ 671799 h 4810125"/>
                <a:gd name="connsiteX105" fmla="*/ 3343971 w 4437063"/>
                <a:gd name="connsiteY105" fmla="*/ 658307 h 4810125"/>
                <a:gd name="connsiteX106" fmla="*/ 3354291 w 4437063"/>
                <a:gd name="connsiteY106" fmla="*/ 628943 h 4810125"/>
                <a:gd name="connsiteX107" fmla="*/ 3366992 w 4437063"/>
                <a:gd name="connsiteY107" fmla="*/ 579739 h 4810125"/>
                <a:gd name="connsiteX108" fmla="*/ 3379693 w 4437063"/>
                <a:gd name="connsiteY108" fmla="*/ 506726 h 4810125"/>
                <a:gd name="connsiteX109" fmla="*/ 3388029 w 4437063"/>
                <a:gd name="connsiteY109" fmla="*/ 431729 h 4810125"/>
                <a:gd name="connsiteX110" fmla="*/ 3394379 w 4437063"/>
                <a:gd name="connsiteY110" fmla="*/ 326177 h 4810125"/>
                <a:gd name="connsiteX111" fmla="*/ 3395173 w 4437063"/>
                <a:gd name="connsiteY111" fmla="*/ 231737 h 4810125"/>
                <a:gd name="connsiteX112" fmla="*/ 3395173 w 4437063"/>
                <a:gd name="connsiteY112" fmla="*/ 221816 h 4810125"/>
                <a:gd name="connsiteX113" fmla="*/ 3396364 w 4437063"/>
                <a:gd name="connsiteY113" fmla="*/ 230943 h 4810125"/>
                <a:gd name="connsiteX114" fmla="*/ 3403905 w 4437063"/>
                <a:gd name="connsiteY114" fmla="*/ 321019 h 4810125"/>
                <a:gd name="connsiteX115" fmla="*/ 3407080 w 4437063"/>
                <a:gd name="connsiteY115" fmla="*/ 423396 h 4810125"/>
                <a:gd name="connsiteX116" fmla="*/ 3405493 w 4437063"/>
                <a:gd name="connsiteY116" fmla="*/ 497599 h 4810125"/>
                <a:gd name="connsiteX117" fmla="*/ 3399539 w 4437063"/>
                <a:gd name="connsiteY117" fmla="*/ 571009 h 4810125"/>
                <a:gd name="connsiteX118" fmla="*/ 3390013 w 4437063"/>
                <a:gd name="connsiteY118" fmla="*/ 622594 h 4810125"/>
                <a:gd name="connsiteX119" fmla="*/ 3382075 w 4437063"/>
                <a:gd name="connsiteY119" fmla="*/ 653942 h 4810125"/>
                <a:gd name="connsiteX120" fmla="*/ 3377312 w 4437063"/>
                <a:gd name="connsiteY120" fmla="*/ 668624 h 4810125"/>
                <a:gd name="connsiteX121" fmla="*/ 3366992 w 4437063"/>
                <a:gd name="connsiteY121" fmla="*/ 697194 h 4810125"/>
                <a:gd name="connsiteX122" fmla="*/ 3344765 w 4437063"/>
                <a:gd name="connsiteY122" fmla="*/ 749970 h 4810125"/>
                <a:gd name="connsiteX123" fmla="*/ 3320157 w 4437063"/>
                <a:gd name="connsiteY123" fmla="*/ 800365 h 4810125"/>
                <a:gd name="connsiteX124" fmla="*/ 3292770 w 4437063"/>
                <a:gd name="connsiteY124" fmla="*/ 848379 h 4810125"/>
                <a:gd name="connsiteX125" fmla="*/ 3263002 w 4437063"/>
                <a:gd name="connsiteY125" fmla="*/ 894012 h 4810125"/>
                <a:gd name="connsiteX126" fmla="*/ 3230058 w 4437063"/>
                <a:gd name="connsiteY126" fmla="*/ 939248 h 4810125"/>
                <a:gd name="connsiteX127" fmla="*/ 3193542 w 4437063"/>
                <a:gd name="connsiteY127" fmla="*/ 984088 h 4810125"/>
                <a:gd name="connsiteX128" fmla="*/ 3153454 w 4437063"/>
                <a:gd name="connsiteY128" fmla="*/ 1028927 h 4810125"/>
                <a:gd name="connsiteX129" fmla="*/ 3131227 w 4437063"/>
                <a:gd name="connsiteY129" fmla="*/ 1051942 h 4810125"/>
                <a:gd name="connsiteX130" fmla="*/ 3109397 w 4437063"/>
                <a:gd name="connsiteY130" fmla="*/ 1074163 h 4810125"/>
                <a:gd name="connsiteX131" fmla="*/ 3062959 w 4437063"/>
                <a:gd name="connsiteY131" fmla="*/ 1113051 h 4810125"/>
                <a:gd name="connsiteX132" fmla="*/ 3014933 w 4437063"/>
                <a:gd name="connsiteY132" fmla="*/ 1147176 h 4810125"/>
                <a:gd name="connsiteX133" fmla="*/ 2964128 w 4437063"/>
                <a:gd name="connsiteY133" fmla="*/ 1178921 h 4810125"/>
                <a:gd name="connsiteX134" fmla="*/ 2882761 w 4437063"/>
                <a:gd name="connsiteY134" fmla="*/ 1226935 h 4810125"/>
                <a:gd name="connsiteX135" fmla="*/ 2793456 w 4437063"/>
                <a:gd name="connsiteY135" fmla="*/ 1283679 h 4810125"/>
                <a:gd name="connsiteX136" fmla="*/ 2729554 w 4437063"/>
                <a:gd name="connsiteY136" fmla="*/ 1329709 h 4810125"/>
                <a:gd name="connsiteX137" fmla="*/ 2695816 w 4437063"/>
                <a:gd name="connsiteY137" fmla="*/ 1356295 h 4810125"/>
                <a:gd name="connsiteX138" fmla="*/ 2679146 w 4437063"/>
                <a:gd name="connsiteY138" fmla="*/ 1370580 h 4810125"/>
                <a:gd name="connsiteX139" fmla="*/ 2646599 w 4437063"/>
                <a:gd name="connsiteY139" fmla="*/ 1404706 h 4810125"/>
                <a:gd name="connsiteX140" fmla="*/ 2616434 w 4437063"/>
                <a:gd name="connsiteY140" fmla="*/ 1443990 h 4810125"/>
                <a:gd name="connsiteX141" fmla="*/ 2588650 w 4437063"/>
                <a:gd name="connsiteY141" fmla="*/ 1486845 h 4810125"/>
                <a:gd name="connsiteX142" fmla="*/ 2562454 w 4437063"/>
                <a:gd name="connsiteY142" fmla="*/ 1533272 h 4810125"/>
                <a:gd name="connsiteX143" fmla="*/ 2538243 w 4437063"/>
                <a:gd name="connsiteY143" fmla="*/ 1582079 h 4810125"/>
                <a:gd name="connsiteX144" fmla="*/ 2505299 w 4437063"/>
                <a:gd name="connsiteY144" fmla="*/ 1656283 h 4810125"/>
                <a:gd name="connsiteX145" fmla="*/ 2469974 w 4437063"/>
                <a:gd name="connsiteY145" fmla="*/ 1752311 h 4810125"/>
                <a:gd name="connsiteX146" fmla="*/ 2442587 w 4437063"/>
                <a:gd name="connsiteY146" fmla="*/ 1837228 h 4810125"/>
                <a:gd name="connsiteX147" fmla="*/ 2417185 w 4437063"/>
                <a:gd name="connsiteY147" fmla="*/ 1928891 h 4810125"/>
                <a:gd name="connsiteX148" fmla="*/ 2414407 w 4437063"/>
                <a:gd name="connsiteY148" fmla="*/ 1942779 h 4810125"/>
                <a:gd name="connsiteX149" fmla="*/ 2409247 w 4437063"/>
                <a:gd name="connsiteY149" fmla="*/ 1973730 h 4810125"/>
                <a:gd name="connsiteX150" fmla="*/ 2396546 w 4437063"/>
                <a:gd name="connsiteY150" fmla="*/ 2032061 h 4810125"/>
                <a:gd name="connsiteX151" fmla="*/ 2380669 w 4437063"/>
                <a:gd name="connsiteY151" fmla="*/ 2087218 h 4810125"/>
                <a:gd name="connsiteX152" fmla="*/ 2361618 w 4437063"/>
                <a:gd name="connsiteY152" fmla="*/ 2139597 h 4810125"/>
                <a:gd name="connsiteX153" fmla="*/ 2338994 w 4437063"/>
                <a:gd name="connsiteY153" fmla="*/ 2191182 h 4810125"/>
                <a:gd name="connsiteX154" fmla="*/ 2313195 w 4437063"/>
                <a:gd name="connsiteY154" fmla="*/ 2241974 h 4810125"/>
                <a:gd name="connsiteX155" fmla="*/ 2269534 w 4437063"/>
                <a:gd name="connsiteY155" fmla="*/ 2319352 h 4810125"/>
                <a:gd name="connsiteX156" fmla="*/ 2235797 w 4437063"/>
                <a:gd name="connsiteY156" fmla="*/ 2373714 h 4810125"/>
                <a:gd name="connsiteX157" fmla="*/ 2219127 w 4437063"/>
                <a:gd name="connsiteY157" fmla="*/ 2400301 h 4810125"/>
                <a:gd name="connsiteX158" fmla="*/ 2195709 w 4437063"/>
                <a:gd name="connsiteY158" fmla="*/ 2450299 h 4810125"/>
                <a:gd name="connsiteX159" fmla="*/ 2181817 w 4437063"/>
                <a:gd name="connsiteY159" fmla="*/ 2493551 h 4810125"/>
                <a:gd name="connsiteX160" fmla="*/ 2174673 w 4437063"/>
                <a:gd name="connsiteY160" fmla="*/ 2531248 h 4810125"/>
                <a:gd name="connsiteX161" fmla="*/ 2173482 w 4437063"/>
                <a:gd name="connsiteY161" fmla="*/ 2561405 h 4810125"/>
                <a:gd name="connsiteX162" fmla="*/ 2175070 w 4437063"/>
                <a:gd name="connsiteY162" fmla="*/ 2584420 h 4810125"/>
                <a:gd name="connsiteX163" fmla="*/ 2180230 w 4437063"/>
                <a:gd name="connsiteY163" fmla="*/ 2606642 h 4810125"/>
                <a:gd name="connsiteX164" fmla="*/ 2181817 w 4437063"/>
                <a:gd name="connsiteY164" fmla="*/ 2609419 h 4810125"/>
                <a:gd name="connsiteX165" fmla="*/ 2201266 w 4437063"/>
                <a:gd name="connsiteY165" fmla="*/ 2585611 h 4810125"/>
                <a:gd name="connsiteX166" fmla="*/ 2314385 w 4437063"/>
                <a:gd name="connsiteY166" fmla="*/ 2441172 h 4810125"/>
                <a:gd name="connsiteX167" fmla="*/ 2401706 w 4437063"/>
                <a:gd name="connsiteY167" fmla="*/ 2320542 h 4810125"/>
                <a:gd name="connsiteX168" fmla="*/ 2442190 w 4437063"/>
                <a:gd name="connsiteY168" fmla="*/ 2260624 h 4810125"/>
                <a:gd name="connsiteX169" fmla="*/ 2472356 w 4437063"/>
                <a:gd name="connsiteY169" fmla="*/ 2212610 h 4810125"/>
                <a:gd name="connsiteX170" fmla="*/ 2516016 w 4437063"/>
                <a:gd name="connsiteY170" fmla="*/ 2137613 h 4810125"/>
                <a:gd name="connsiteX171" fmla="*/ 2562454 w 4437063"/>
                <a:gd name="connsiteY171" fmla="*/ 2045156 h 4810125"/>
                <a:gd name="connsiteX172" fmla="*/ 2594207 w 4437063"/>
                <a:gd name="connsiteY172" fmla="*/ 1975714 h 4810125"/>
                <a:gd name="connsiteX173" fmla="*/ 2606115 w 4437063"/>
                <a:gd name="connsiteY173" fmla="*/ 1951509 h 4810125"/>
                <a:gd name="connsiteX174" fmla="*/ 2631914 w 4437063"/>
                <a:gd name="connsiteY174" fmla="*/ 1905082 h 4810125"/>
                <a:gd name="connsiteX175" fmla="*/ 2659697 w 4437063"/>
                <a:gd name="connsiteY175" fmla="*/ 1861433 h 4810125"/>
                <a:gd name="connsiteX176" fmla="*/ 2689466 w 4437063"/>
                <a:gd name="connsiteY176" fmla="*/ 1820165 h 4810125"/>
                <a:gd name="connsiteX177" fmla="*/ 2720425 w 4437063"/>
                <a:gd name="connsiteY177" fmla="*/ 1783262 h 4810125"/>
                <a:gd name="connsiteX178" fmla="*/ 2750987 w 4437063"/>
                <a:gd name="connsiteY178" fmla="*/ 1750327 h 4810125"/>
                <a:gd name="connsiteX179" fmla="*/ 2781549 w 4437063"/>
                <a:gd name="connsiteY179" fmla="*/ 1722153 h 4810125"/>
                <a:gd name="connsiteX180" fmla="*/ 2811317 w 4437063"/>
                <a:gd name="connsiteY180" fmla="*/ 1699535 h 4810125"/>
                <a:gd name="connsiteX181" fmla="*/ 2825209 w 4437063"/>
                <a:gd name="connsiteY181" fmla="*/ 1690805 h 4810125"/>
                <a:gd name="connsiteX182" fmla="*/ 2840292 w 4437063"/>
                <a:gd name="connsiteY182" fmla="*/ 1682869 h 4810125"/>
                <a:gd name="connsiteX183" fmla="*/ 2881968 w 4437063"/>
                <a:gd name="connsiteY183" fmla="*/ 1670568 h 4810125"/>
                <a:gd name="connsiteX184" fmla="*/ 2934757 w 4437063"/>
                <a:gd name="connsiteY184" fmla="*/ 1662235 h 4810125"/>
                <a:gd name="connsiteX185" fmla="*/ 2995087 w 4437063"/>
                <a:gd name="connsiteY185" fmla="*/ 1656680 h 4810125"/>
                <a:gd name="connsiteX186" fmla="*/ 3161393 w 4437063"/>
                <a:gd name="connsiteY186" fmla="*/ 1651521 h 4810125"/>
                <a:gd name="connsiteX187" fmla="*/ 3277291 w 4437063"/>
                <a:gd name="connsiteY187" fmla="*/ 1651521 h 4810125"/>
                <a:gd name="connsiteX188" fmla="*/ 3375724 w 4437063"/>
                <a:gd name="connsiteY188" fmla="*/ 1651124 h 4810125"/>
                <a:gd name="connsiteX189" fmla="*/ 3522184 w 4437063"/>
                <a:gd name="connsiteY189" fmla="*/ 1646363 h 4810125"/>
                <a:gd name="connsiteX190" fmla="*/ 3641257 w 4437063"/>
                <a:gd name="connsiteY190" fmla="*/ 1633665 h 4810125"/>
                <a:gd name="connsiteX191" fmla="*/ 3714686 w 4437063"/>
                <a:gd name="connsiteY191" fmla="*/ 1621760 h 4810125"/>
                <a:gd name="connsiteX192" fmla="*/ 3727784 w 4437063"/>
                <a:gd name="connsiteY192" fmla="*/ 1619776 h 4810125"/>
                <a:gd name="connsiteX193" fmla="*/ 3754774 w 4437063"/>
                <a:gd name="connsiteY193" fmla="*/ 1611840 h 4810125"/>
                <a:gd name="connsiteX194" fmla="*/ 3800022 w 4437063"/>
                <a:gd name="connsiteY194" fmla="*/ 1594380 h 4810125"/>
                <a:gd name="connsiteX195" fmla="*/ 3865909 w 4437063"/>
                <a:gd name="connsiteY195" fmla="*/ 1559461 h 4810125"/>
                <a:gd name="connsiteX196" fmla="*/ 3934971 w 4437063"/>
                <a:gd name="connsiteY196" fmla="*/ 1512241 h 4810125"/>
                <a:gd name="connsiteX197" fmla="*/ 3969899 w 4437063"/>
                <a:gd name="connsiteY197" fmla="*/ 1484464 h 4810125"/>
                <a:gd name="connsiteX198" fmla="*/ 3991333 w 4437063"/>
                <a:gd name="connsiteY198" fmla="*/ 1465814 h 4810125"/>
                <a:gd name="connsiteX199" fmla="*/ 4034199 w 4437063"/>
                <a:gd name="connsiteY199" fmla="*/ 1424149 h 4810125"/>
                <a:gd name="connsiteX200" fmla="*/ 4095323 w 4437063"/>
                <a:gd name="connsiteY200" fmla="*/ 1356692 h 4810125"/>
                <a:gd name="connsiteX201" fmla="*/ 4169149 w 4437063"/>
                <a:gd name="connsiteY201" fmla="*/ 1266219 h 4810125"/>
                <a:gd name="connsiteX202" fmla="*/ 4231067 w 4437063"/>
                <a:gd name="connsiteY202" fmla="*/ 1189238 h 4810125"/>
                <a:gd name="connsiteX203" fmla="*/ 4256469 w 4437063"/>
                <a:gd name="connsiteY203" fmla="*/ 1161858 h 4810125"/>
                <a:gd name="connsiteX204" fmla="*/ 4268773 w 4437063"/>
                <a:gd name="connsiteY204" fmla="*/ 1150747 h 4810125"/>
                <a:gd name="connsiteX205" fmla="*/ 4296953 w 4437063"/>
                <a:gd name="connsiteY205" fmla="*/ 1130510 h 4810125"/>
                <a:gd name="connsiteX206" fmla="*/ 4327119 w 4437063"/>
                <a:gd name="connsiteY206" fmla="*/ 1115035 h 4810125"/>
                <a:gd name="connsiteX207" fmla="*/ 4356887 w 4437063"/>
                <a:gd name="connsiteY207" fmla="*/ 1102733 h 4810125"/>
                <a:gd name="connsiteX208" fmla="*/ 4421981 w 4437063"/>
                <a:gd name="connsiteY208" fmla="*/ 1083687 h 4810125"/>
                <a:gd name="connsiteX209" fmla="*/ 4429592 w 4437063"/>
                <a:gd name="connsiteY209" fmla="*/ 1082685 h 4810125"/>
                <a:gd name="connsiteX210" fmla="*/ 4392609 w 4437063"/>
                <a:gd name="connsiteY210" fmla="*/ 1094004 h 4810125"/>
                <a:gd name="connsiteX211" fmla="*/ 4355299 w 4437063"/>
                <a:gd name="connsiteY211" fmla="*/ 1112257 h 4810125"/>
                <a:gd name="connsiteX212" fmla="*/ 4333469 w 4437063"/>
                <a:gd name="connsiteY212" fmla="*/ 1126145 h 4810125"/>
                <a:gd name="connsiteX213" fmla="*/ 4322356 w 4437063"/>
                <a:gd name="connsiteY213" fmla="*/ 1134081 h 4810125"/>
                <a:gd name="connsiteX214" fmla="*/ 4297747 w 4437063"/>
                <a:gd name="connsiteY214" fmla="*/ 1157890 h 4810125"/>
                <a:gd name="connsiteX215" fmla="*/ 4256469 w 4437063"/>
                <a:gd name="connsiteY215" fmla="*/ 1206698 h 4810125"/>
                <a:gd name="connsiteX216" fmla="*/ 4199314 w 4437063"/>
                <a:gd name="connsiteY216" fmla="*/ 1287250 h 4810125"/>
                <a:gd name="connsiteX217" fmla="*/ 4145334 w 4437063"/>
                <a:gd name="connsiteY217" fmla="*/ 1372167 h 4810125"/>
                <a:gd name="connsiteX218" fmla="*/ 4122313 w 4437063"/>
                <a:gd name="connsiteY218" fmla="*/ 1411054 h 4810125"/>
                <a:gd name="connsiteX219" fmla="*/ 4100086 w 4437063"/>
                <a:gd name="connsiteY219" fmla="*/ 1446371 h 4810125"/>
                <a:gd name="connsiteX220" fmla="*/ 4054838 w 4437063"/>
                <a:gd name="connsiteY220" fmla="*/ 1508273 h 4810125"/>
                <a:gd name="connsiteX221" fmla="*/ 4008400 w 4437063"/>
                <a:gd name="connsiteY221" fmla="*/ 1559461 h 4810125"/>
                <a:gd name="connsiteX222" fmla="*/ 3959580 w 4437063"/>
                <a:gd name="connsiteY222" fmla="*/ 1604698 h 4810125"/>
                <a:gd name="connsiteX223" fmla="*/ 3933781 w 4437063"/>
                <a:gd name="connsiteY223" fmla="*/ 1625332 h 4810125"/>
                <a:gd name="connsiteX224" fmla="*/ 3919889 w 4437063"/>
                <a:gd name="connsiteY224" fmla="*/ 1635649 h 4810125"/>
                <a:gd name="connsiteX225" fmla="*/ 3882976 w 4437063"/>
                <a:gd name="connsiteY225" fmla="*/ 1657076 h 4810125"/>
                <a:gd name="connsiteX226" fmla="*/ 3834950 w 4437063"/>
                <a:gd name="connsiteY226" fmla="*/ 1679298 h 4810125"/>
                <a:gd name="connsiteX227" fmla="*/ 3775810 w 4437063"/>
                <a:gd name="connsiteY227" fmla="*/ 1701122 h 4810125"/>
                <a:gd name="connsiteX228" fmla="*/ 3705954 w 4437063"/>
                <a:gd name="connsiteY228" fmla="*/ 1720963 h 4810125"/>
                <a:gd name="connsiteX229" fmla="*/ 3626175 w 4437063"/>
                <a:gd name="connsiteY229" fmla="*/ 1738819 h 4810125"/>
                <a:gd name="connsiteX230" fmla="*/ 3535679 w 4437063"/>
                <a:gd name="connsiteY230" fmla="*/ 1752707 h 4810125"/>
                <a:gd name="connsiteX231" fmla="*/ 3434864 w 4437063"/>
                <a:gd name="connsiteY231" fmla="*/ 1762231 h 4810125"/>
                <a:gd name="connsiteX232" fmla="*/ 3380487 w 4437063"/>
                <a:gd name="connsiteY232" fmla="*/ 1764215 h 4810125"/>
                <a:gd name="connsiteX233" fmla="*/ 3278084 w 4437063"/>
                <a:gd name="connsiteY233" fmla="*/ 1766596 h 4810125"/>
                <a:gd name="connsiteX234" fmla="*/ 3137975 w 4437063"/>
                <a:gd name="connsiteY234" fmla="*/ 1765802 h 4810125"/>
                <a:gd name="connsiteX235" fmla="*/ 3064546 w 4437063"/>
                <a:gd name="connsiteY235" fmla="*/ 1767786 h 4810125"/>
                <a:gd name="connsiteX236" fmla="*/ 3020886 w 4437063"/>
                <a:gd name="connsiteY236" fmla="*/ 1773342 h 4810125"/>
                <a:gd name="connsiteX237" fmla="*/ 2976432 w 4437063"/>
                <a:gd name="connsiteY237" fmla="*/ 1784452 h 4810125"/>
                <a:gd name="connsiteX238" fmla="*/ 2927612 w 4437063"/>
                <a:gd name="connsiteY238" fmla="*/ 1801118 h 4810125"/>
                <a:gd name="connsiteX239" fmla="*/ 2898638 w 4437063"/>
                <a:gd name="connsiteY239" fmla="*/ 1813419 h 4810125"/>
                <a:gd name="connsiteX240" fmla="*/ 2884349 w 4437063"/>
                <a:gd name="connsiteY240" fmla="*/ 1820165 h 4810125"/>
                <a:gd name="connsiteX241" fmla="*/ 2856565 w 4437063"/>
                <a:gd name="connsiteY241" fmla="*/ 1837625 h 4810125"/>
                <a:gd name="connsiteX242" fmla="*/ 2830766 w 4437063"/>
                <a:gd name="connsiteY242" fmla="*/ 1858656 h 4810125"/>
                <a:gd name="connsiteX243" fmla="*/ 2806554 w 4437063"/>
                <a:gd name="connsiteY243" fmla="*/ 1884051 h 4810125"/>
                <a:gd name="connsiteX244" fmla="*/ 2773214 w 4437063"/>
                <a:gd name="connsiteY244" fmla="*/ 1926113 h 4810125"/>
                <a:gd name="connsiteX245" fmla="*/ 2732729 w 4437063"/>
                <a:gd name="connsiteY245" fmla="*/ 1991984 h 4810125"/>
                <a:gd name="connsiteX246" fmla="*/ 2678749 w 4437063"/>
                <a:gd name="connsiteY246" fmla="*/ 2099916 h 4810125"/>
                <a:gd name="connsiteX247" fmla="*/ 2628738 w 4437063"/>
                <a:gd name="connsiteY247" fmla="*/ 2210229 h 4810125"/>
                <a:gd name="connsiteX248" fmla="*/ 2596192 w 4437063"/>
                <a:gd name="connsiteY248" fmla="*/ 2278480 h 4810125"/>
                <a:gd name="connsiteX249" fmla="*/ 2579522 w 4437063"/>
                <a:gd name="connsiteY249" fmla="*/ 2309828 h 4810125"/>
                <a:gd name="connsiteX250" fmla="*/ 2532686 w 4437063"/>
                <a:gd name="connsiteY250" fmla="*/ 2393158 h 4810125"/>
                <a:gd name="connsiteX251" fmla="*/ 2461639 w 4437063"/>
                <a:gd name="connsiteY251" fmla="*/ 2515772 h 4810125"/>
                <a:gd name="connsiteX252" fmla="*/ 2401706 w 4437063"/>
                <a:gd name="connsiteY252" fmla="*/ 2610213 h 4810125"/>
                <a:gd name="connsiteX253" fmla="*/ 2335025 w 4437063"/>
                <a:gd name="connsiteY253" fmla="*/ 2709019 h 4810125"/>
                <a:gd name="connsiteX254" fmla="*/ 2291364 w 4437063"/>
                <a:gd name="connsiteY254" fmla="*/ 2771318 h 4810125"/>
                <a:gd name="connsiteX255" fmla="*/ 2312004 w 4437063"/>
                <a:gd name="connsiteY255" fmla="*/ 2766953 h 4810125"/>
                <a:gd name="connsiteX256" fmla="*/ 2447747 w 4437063"/>
                <a:gd name="connsiteY256" fmla="*/ 2726082 h 4810125"/>
                <a:gd name="connsiteX257" fmla="*/ 2540227 w 4437063"/>
                <a:gd name="connsiteY257" fmla="*/ 2690369 h 4810125"/>
                <a:gd name="connsiteX258" fmla="*/ 2607305 w 4437063"/>
                <a:gd name="connsiteY258" fmla="*/ 2660608 h 4810125"/>
                <a:gd name="connsiteX259" fmla="*/ 2641440 w 4437063"/>
                <a:gd name="connsiteY259" fmla="*/ 2643545 h 4810125"/>
                <a:gd name="connsiteX260" fmla="*/ 2681131 w 4437063"/>
                <a:gd name="connsiteY260" fmla="*/ 2624101 h 4810125"/>
                <a:gd name="connsiteX261" fmla="*/ 2752178 w 4437063"/>
                <a:gd name="connsiteY261" fmla="*/ 2591563 h 4810125"/>
                <a:gd name="connsiteX262" fmla="*/ 2842673 w 4437063"/>
                <a:gd name="connsiteY262" fmla="*/ 2554263 h 4810125"/>
                <a:gd name="connsiteX263" fmla="*/ 2941107 w 4437063"/>
                <a:gd name="connsiteY263" fmla="*/ 2516566 h 4810125"/>
                <a:gd name="connsiteX264" fmla="*/ 3006201 w 4437063"/>
                <a:gd name="connsiteY264" fmla="*/ 2487996 h 4810125"/>
                <a:gd name="connsiteX265" fmla="*/ 3049067 w 4437063"/>
                <a:gd name="connsiteY265" fmla="*/ 2465377 h 4810125"/>
                <a:gd name="connsiteX266" fmla="*/ 3070500 w 4437063"/>
                <a:gd name="connsiteY266" fmla="*/ 2451886 h 4810125"/>
                <a:gd name="connsiteX267" fmla="*/ 3096696 w 4437063"/>
                <a:gd name="connsiteY267" fmla="*/ 2435220 h 4810125"/>
                <a:gd name="connsiteX268" fmla="*/ 3139563 w 4437063"/>
                <a:gd name="connsiteY268" fmla="*/ 2403872 h 4810125"/>
                <a:gd name="connsiteX269" fmla="*/ 3173697 w 4437063"/>
                <a:gd name="connsiteY269" fmla="*/ 2374905 h 4810125"/>
                <a:gd name="connsiteX270" fmla="*/ 3199893 w 4437063"/>
                <a:gd name="connsiteY270" fmla="*/ 2347922 h 4810125"/>
                <a:gd name="connsiteX271" fmla="*/ 3231249 w 4437063"/>
                <a:gd name="connsiteY271" fmla="*/ 2309431 h 4810125"/>
                <a:gd name="connsiteX272" fmla="*/ 3266574 w 4437063"/>
                <a:gd name="connsiteY272" fmla="*/ 2263005 h 4810125"/>
                <a:gd name="connsiteX273" fmla="*/ 3287213 w 4437063"/>
                <a:gd name="connsiteY273" fmla="*/ 2241180 h 4810125"/>
                <a:gd name="connsiteX274" fmla="*/ 3298724 w 4437063"/>
                <a:gd name="connsiteY274" fmla="*/ 2229673 h 4810125"/>
                <a:gd name="connsiteX275" fmla="*/ 3324920 w 4437063"/>
                <a:gd name="connsiteY275" fmla="*/ 2207054 h 4810125"/>
                <a:gd name="connsiteX276" fmla="*/ 3356276 w 4437063"/>
                <a:gd name="connsiteY276" fmla="*/ 2184833 h 4810125"/>
                <a:gd name="connsiteX277" fmla="*/ 3391998 w 4437063"/>
                <a:gd name="connsiteY277" fmla="*/ 2163802 h 4810125"/>
                <a:gd name="connsiteX278" fmla="*/ 3433276 w 4437063"/>
                <a:gd name="connsiteY278" fmla="*/ 2144755 h 4810125"/>
                <a:gd name="connsiteX279" fmla="*/ 3481303 w 4437063"/>
                <a:gd name="connsiteY279" fmla="*/ 2128883 h 4810125"/>
                <a:gd name="connsiteX280" fmla="*/ 3534489 w 4437063"/>
                <a:gd name="connsiteY280" fmla="*/ 2116582 h 4810125"/>
                <a:gd name="connsiteX281" fmla="*/ 3594819 w 4437063"/>
                <a:gd name="connsiteY281" fmla="*/ 2108249 h 4810125"/>
                <a:gd name="connsiteX282" fmla="*/ 3627763 w 4437063"/>
                <a:gd name="connsiteY282" fmla="*/ 2106662 h 4810125"/>
                <a:gd name="connsiteX283" fmla="*/ 3658722 w 4437063"/>
                <a:gd name="connsiteY283" fmla="*/ 2105868 h 4810125"/>
                <a:gd name="connsiteX284" fmla="*/ 3713098 w 4437063"/>
                <a:gd name="connsiteY284" fmla="*/ 2107852 h 4810125"/>
                <a:gd name="connsiteX285" fmla="*/ 3757949 w 4437063"/>
                <a:gd name="connsiteY285" fmla="*/ 2113011 h 4810125"/>
                <a:gd name="connsiteX286" fmla="*/ 3794068 w 4437063"/>
                <a:gd name="connsiteY286" fmla="*/ 2120550 h 4810125"/>
                <a:gd name="connsiteX287" fmla="*/ 3834156 w 4437063"/>
                <a:gd name="connsiteY287" fmla="*/ 2132851 h 4810125"/>
                <a:gd name="connsiteX288" fmla="*/ 3859955 w 4437063"/>
                <a:gd name="connsiteY288" fmla="*/ 2145946 h 4810125"/>
                <a:gd name="connsiteX289" fmla="*/ 3861940 w 4437063"/>
                <a:gd name="connsiteY289" fmla="*/ 2147533 h 4810125"/>
                <a:gd name="connsiteX290" fmla="*/ 3853208 w 4437063"/>
                <a:gd name="connsiteY290" fmla="*/ 2146343 h 4810125"/>
                <a:gd name="connsiteX291" fmla="*/ 3765490 w 4437063"/>
                <a:gd name="connsiteY291" fmla="*/ 2141184 h 4810125"/>
                <a:gd name="connsiteX292" fmla="*/ 3667454 w 4437063"/>
                <a:gd name="connsiteY292" fmla="*/ 2141184 h 4810125"/>
                <a:gd name="connsiteX293" fmla="*/ 3597597 w 4437063"/>
                <a:gd name="connsiteY293" fmla="*/ 2145946 h 4810125"/>
                <a:gd name="connsiteX294" fmla="*/ 3528932 w 4437063"/>
                <a:gd name="connsiteY294" fmla="*/ 2156263 h 4810125"/>
                <a:gd name="connsiteX295" fmla="*/ 3482096 w 4437063"/>
                <a:gd name="connsiteY295" fmla="*/ 2168564 h 4810125"/>
                <a:gd name="connsiteX296" fmla="*/ 3453916 w 4437063"/>
                <a:gd name="connsiteY296" fmla="*/ 2178881 h 4810125"/>
                <a:gd name="connsiteX297" fmla="*/ 3441215 w 4437063"/>
                <a:gd name="connsiteY297" fmla="*/ 2185627 h 4810125"/>
                <a:gd name="connsiteX298" fmla="*/ 3417003 w 4437063"/>
                <a:gd name="connsiteY298" fmla="*/ 2198325 h 4810125"/>
                <a:gd name="connsiteX299" fmla="*/ 3376121 w 4437063"/>
                <a:gd name="connsiteY299" fmla="*/ 2228482 h 4810125"/>
                <a:gd name="connsiteX300" fmla="*/ 3342781 w 4437063"/>
                <a:gd name="connsiteY300" fmla="*/ 2261417 h 4810125"/>
                <a:gd name="connsiteX301" fmla="*/ 3313806 w 4437063"/>
                <a:gd name="connsiteY301" fmla="*/ 2296337 h 4810125"/>
                <a:gd name="connsiteX302" fmla="*/ 3276894 w 4437063"/>
                <a:gd name="connsiteY302" fmla="*/ 2351096 h 4810125"/>
                <a:gd name="connsiteX303" fmla="*/ 3240775 w 4437063"/>
                <a:gd name="connsiteY303" fmla="*/ 2403872 h 4810125"/>
                <a:gd name="connsiteX304" fmla="*/ 3213785 w 4437063"/>
                <a:gd name="connsiteY304" fmla="*/ 2436807 h 4810125"/>
                <a:gd name="connsiteX305" fmla="*/ 3198702 w 4437063"/>
                <a:gd name="connsiteY305" fmla="*/ 2451886 h 4810125"/>
                <a:gd name="connsiteX306" fmla="*/ 3180047 w 4437063"/>
                <a:gd name="connsiteY306" fmla="*/ 2469346 h 4810125"/>
                <a:gd name="connsiteX307" fmla="*/ 3141150 w 4437063"/>
                <a:gd name="connsiteY307" fmla="*/ 2501090 h 4810125"/>
                <a:gd name="connsiteX308" fmla="*/ 3080026 w 4437063"/>
                <a:gd name="connsiteY308" fmla="*/ 2543946 h 4810125"/>
                <a:gd name="connsiteX309" fmla="*/ 2949839 w 4437063"/>
                <a:gd name="connsiteY309" fmla="*/ 2618943 h 4810125"/>
                <a:gd name="connsiteX310" fmla="*/ 2888932 w 4437063"/>
                <a:gd name="connsiteY310" fmla="*/ 2652474 h 4810125"/>
                <a:gd name="connsiteX311" fmla="*/ 2891235 w 4437063"/>
                <a:gd name="connsiteY311" fmla="*/ 2657078 h 4810125"/>
                <a:gd name="connsiteX312" fmla="*/ 2896791 w 4437063"/>
                <a:gd name="connsiteY312" fmla="*/ 2664619 h 4810125"/>
                <a:gd name="connsiteX313" fmla="*/ 2915047 w 4437063"/>
                <a:gd name="connsiteY313" fmla="*/ 2681685 h 4810125"/>
                <a:gd name="connsiteX314" fmla="*/ 2940447 w 4437063"/>
                <a:gd name="connsiteY314" fmla="*/ 2697957 h 4810125"/>
                <a:gd name="connsiteX315" fmla="*/ 2973388 w 4437063"/>
                <a:gd name="connsiteY315" fmla="*/ 2713435 h 4810125"/>
                <a:gd name="connsiteX316" fmla="*/ 2992438 w 4437063"/>
                <a:gd name="connsiteY316" fmla="*/ 2720182 h 4810125"/>
                <a:gd name="connsiteX317" fmla="*/ 3012678 w 4437063"/>
                <a:gd name="connsiteY317" fmla="*/ 2725738 h 4810125"/>
                <a:gd name="connsiteX318" fmla="*/ 3056731 w 4437063"/>
                <a:gd name="connsiteY318" fmla="*/ 2736057 h 4810125"/>
                <a:gd name="connsiteX319" fmla="*/ 3105150 w 4437063"/>
                <a:gd name="connsiteY319" fmla="*/ 2744391 h 4810125"/>
                <a:gd name="connsiteX320" fmla="*/ 3156347 w 4437063"/>
                <a:gd name="connsiteY320" fmla="*/ 2749550 h 4810125"/>
                <a:gd name="connsiteX321" fmla="*/ 3182938 w 4437063"/>
                <a:gd name="connsiteY321" fmla="*/ 2751535 h 4810125"/>
                <a:gd name="connsiteX322" fmla="*/ 3209528 w 4437063"/>
                <a:gd name="connsiteY322" fmla="*/ 2752725 h 4810125"/>
                <a:gd name="connsiteX323" fmla="*/ 3264694 w 4437063"/>
                <a:gd name="connsiteY323" fmla="*/ 2751535 h 4810125"/>
                <a:gd name="connsiteX324" fmla="*/ 3292872 w 4437063"/>
                <a:gd name="connsiteY324" fmla="*/ 2749154 h 4810125"/>
                <a:gd name="connsiteX325" fmla="*/ 3350022 w 4437063"/>
                <a:gd name="connsiteY325" fmla="*/ 2744788 h 4810125"/>
                <a:gd name="connsiteX326" fmla="*/ 3408363 w 4437063"/>
                <a:gd name="connsiteY326" fmla="*/ 2737644 h 4810125"/>
                <a:gd name="connsiteX327" fmla="*/ 3465910 w 4437063"/>
                <a:gd name="connsiteY327" fmla="*/ 2730897 h 4810125"/>
                <a:gd name="connsiteX328" fmla="*/ 3581003 w 4437063"/>
                <a:gd name="connsiteY328" fmla="*/ 2719388 h 4810125"/>
                <a:gd name="connsiteX329" fmla="*/ 3636566 w 4437063"/>
                <a:gd name="connsiteY329" fmla="*/ 2716610 h 4810125"/>
                <a:gd name="connsiteX330" fmla="*/ 3664347 w 4437063"/>
                <a:gd name="connsiteY330" fmla="*/ 2715419 h 4810125"/>
                <a:gd name="connsiteX331" fmla="*/ 3717528 w 4437063"/>
                <a:gd name="connsiteY331" fmla="*/ 2718594 h 4810125"/>
                <a:gd name="connsiteX332" fmla="*/ 3767931 w 4437063"/>
                <a:gd name="connsiteY332" fmla="*/ 2726928 h 4810125"/>
                <a:gd name="connsiteX333" fmla="*/ 3813572 w 4437063"/>
                <a:gd name="connsiteY333" fmla="*/ 2739628 h 4810125"/>
                <a:gd name="connsiteX334" fmla="*/ 3834210 w 4437063"/>
                <a:gd name="connsiteY334" fmla="*/ 2748360 h 4810125"/>
                <a:gd name="connsiteX335" fmla="*/ 3854053 w 4437063"/>
                <a:gd name="connsiteY335" fmla="*/ 2757885 h 4810125"/>
                <a:gd name="connsiteX336" fmla="*/ 3888581 w 4437063"/>
                <a:gd name="connsiteY336" fmla="*/ 2777729 h 4810125"/>
                <a:gd name="connsiteX337" fmla="*/ 3931047 w 4437063"/>
                <a:gd name="connsiteY337" fmla="*/ 2808685 h 4810125"/>
                <a:gd name="connsiteX338" fmla="*/ 3952081 w 4437063"/>
                <a:gd name="connsiteY338" fmla="*/ 2826147 h 4810125"/>
                <a:gd name="connsiteX339" fmla="*/ 3984228 w 4437063"/>
                <a:gd name="connsiteY339" fmla="*/ 2855516 h 4810125"/>
                <a:gd name="connsiteX340" fmla="*/ 3990975 w 4437063"/>
                <a:gd name="connsiteY340" fmla="*/ 2862263 h 4810125"/>
                <a:gd name="connsiteX341" fmla="*/ 3983831 w 4437063"/>
                <a:gd name="connsiteY341" fmla="*/ 2855913 h 4810125"/>
                <a:gd name="connsiteX342" fmla="*/ 3949700 w 4437063"/>
                <a:gd name="connsiteY342" fmla="*/ 2828132 h 4810125"/>
                <a:gd name="connsiteX343" fmla="*/ 3928269 w 4437063"/>
                <a:gd name="connsiteY343" fmla="*/ 2811860 h 4810125"/>
                <a:gd name="connsiteX344" fmla="*/ 3885010 w 4437063"/>
                <a:gd name="connsiteY344" fmla="*/ 2783682 h 4810125"/>
                <a:gd name="connsiteX345" fmla="*/ 3850085 w 4437063"/>
                <a:gd name="connsiteY345" fmla="*/ 2765425 h 4810125"/>
                <a:gd name="connsiteX346" fmla="*/ 3830638 w 4437063"/>
                <a:gd name="connsiteY346" fmla="*/ 2757885 h 4810125"/>
                <a:gd name="connsiteX347" fmla="*/ 3810000 w 4437063"/>
                <a:gd name="connsiteY347" fmla="*/ 2750741 h 4810125"/>
                <a:gd name="connsiteX348" fmla="*/ 3765153 w 4437063"/>
                <a:gd name="connsiteY348" fmla="*/ 2740422 h 4810125"/>
                <a:gd name="connsiteX349" fmla="*/ 3716338 w 4437063"/>
                <a:gd name="connsiteY349" fmla="*/ 2734469 h 4810125"/>
                <a:gd name="connsiteX350" fmla="*/ 3664347 w 4437063"/>
                <a:gd name="connsiteY350" fmla="*/ 2734469 h 4810125"/>
                <a:gd name="connsiteX351" fmla="*/ 3637756 w 4437063"/>
                <a:gd name="connsiteY351" fmla="*/ 2737247 h 4810125"/>
                <a:gd name="connsiteX352" fmla="*/ 3582988 w 4437063"/>
                <a:gd name="connsiteY352" fmla="*/ 2742407 h 4810125"/>
                <a:gd name="connsiteX353" fmla="*/ 3469878 w 4437063"/>
                <a:gd name="connsiteY353" fmla="*/ 2759869 h 4810125"/>
                <a:gd name="connsiteX354" fmla="*/ 3412331 w 4437063"/>
                <a:gd name="connsiteY354" fmla="*/ 2769791 h 4810125"/>
                <a:gd name="connsiteX355" fmla="*/ 3354785 w 4437063"/>
                <a:gd name="connsiteY355" fmla="*/ 2779316 h 4810125"/>
                <a:gd name="connsiteX356" fmla="*/ 3296444 w 4437063"/>
                <a:gd name="connsiteY356" fmla="*/ 2786460 h 4810125"/>
                <a:gd name="connsiteX357" fmla="*/ 3267869 w 4437063"/>
                <a:gd name="connsiteY357" fmla="*/ 2790825 h 4810125"/>
                <a:gd name="connsiteX358" fmla="*/ 3210322 w 4437063"/>
                <a:gd name="connsiteY358" fmla="*/ 2795191 h 4810125"/>
                <a:gd name="connsiteX359" fmla="*/ 3181747 w 4437063"/>
                <a:gd name="connsiteY359" fmla="*/ 2794794 h 4810125"/>
                <a:gd name="connsiteX360" fmla="*/ 3153966 w 4437063"/>
                <a:gd name="connsiteY360" fmla="*/ 2794794 h 4810125"/>
                <a:gd name="connsiteX361" fmla="*/ 3099991 w 4437063"/>
                <a:gd name="connsiteY361" fmla="*/ 2791619 h 4810125"/>
                <a:gd name="connsiteX362" fmla="*/ 3048794 w 4437063"/>
                <a:gd name="connsiteY362" fmla="*/ 2786063 h 4810125"/>
                <a:gd name="connsiteX363" fmla="*/ 3000375 w 4437063"/>
                <a:gd name="connsiteY363" fmla="*/ 2777332 h 4810125"/>
                <a:gd name="connsiteX364" fmla="*/ 2977753 w 4437063"/>
                <a:gd name="connsiteY364" fmla="*/ 2771775 h 4810125"/>
                <a:gd name="connsiteX365" fmla="*/ 2955528 w 4437063"/>
                <a:gd name="connsiteY365" fmla="*/ 2765425 h 4810125"/>
                <a:gd name="connsiteX366" fmla="*/ 2915047 w 4437063"/>
                <a:gd name="connsiteY366" fmla="*/ 2749154 h 4810125"/>
                <a:gd name="connsiteX367" fmla="*/ 2880122 w 4437063"/>
                <a:gd name="connsiteY367" fmla="*/ 2728913 h 4810125"/>
                <a:gd name="connsiteX368" fmla="*/ 2851547 w 4437063"/>
                <a:gd name="connsiteY368" fmla="*/ 2705497 h 4810125"/>
                <a:gd name="connsiteX369" fmla="*/ 2841228 w 4437063"/>
                <a:gd name="connsiteY369" fmla="*/ 2692003 h 4810125"/>
                <a:gd name="connsiteX370" fmla="*/ 2834672 w 4437063"/>
                <a:gd name="connsiteY370" fmla="*/ 2681871 h 4810125"/>
                <a:gd name="connsiteX371" fmla="*/ 2809730 w 4437063"/>
                <a:gd name="connsiteY371" fmla="*/ 2695130 h 4810125"/>
                <a:gd name="connsiteX372" fmla="*/ 2726378 w 4437063"/>
                <a:gd name="connsiteY372" fmla="*/ 2736399 h 4810125"/>
                <a:gd name="connsiteX373" fmla="*/ 2668826 w 4437063"/>
                <a:gd name="connsiteY373" fmla="*/ 2766953 h 4810125"/>
                <a:gd name="connsiteX374" fmla="*/ 2609687 w 4437063"/>
                <a:gd name="connsiteY374" fmla="*/ 2804253 h 4810125"/>
                <a:gd name="connsiteX375" fmla="*/ 2550150 w 4437063"/>
                <a:gd name="connsiteY375" fmla="*/ 2849092 h 4810125"/>
                <a:gd name="connsiteX376" fmla="*/ 2506490 w 4437063"/>
                <a:gd name="connsiteY376" fmla="*/ 2889567 h 4810125"/>
                <a:gd name="connsiteX377" fmla="*/ 2477516 w 4437063"/>
                <a:gd name="connsiteY377" fmla="*/ 2920518 h 4810125"/>
                <a:gd name="connsiteX378" fmla="*/ 2448541 w 4437063"/>
                <a:gd name="connsiteY378" fmla="*/ 2954247 h 4810125"/>
                <a:gd name="connsiteX379" fmla="*/ 2421551 w 4437063"/>
                <a:gd name="connsiteY379" fmla="*/ 2991944 h 4810125"/>
                <a:gd name="connsiteX380" fmla="*/ 2407659 w 4437063"/>
                <a:gd name="connsiteY380" fmla="*/ 3011784 h 4810125"/>
                <a:gd name="connsiteX381" fmla="*/ 2393767 w 4437063"/>
                <a:gd name="connsiteY381" fmla="*/ 3034006 h 4810125"/>
                <a:gd name="connsiteX382" fmla="*/ 2368762 w 4437063"/>
                <a:gd name="connsiteY382" fmla="*/ 3079242 h 4810125"/>
                <a:gd name="connsiteX383" fmla="*/ 2347726 w 4437063"/>
                <a:gd name="connsiteY383" fmla="*/ 3126066 h 4810125"/>
                <a:gd name="connsiteX384" fmla="*/ 2329865 w 4437063"/>
                <a:gd name="connsiteY384" fmla="*/ 3174079 h 4810125"/>
                <a:gd name="connsiteX385" fmla="*/ 2315576 w 4437063"/>
                <a:gd name="connsiteY385" fmla="*/ 3222887 h 4810125"/>
                <a:gd name="connsiteX386" fmla="*/ 2303669 w 4437063"/>
                <a:gd name="connsiteY386" fmla="*/ 3272885 h 4810125"/>
                <a:gd name="connsiteX387" fmla="*/ 2290571 w 4437063"/>
                <a:gd name="connsiteY387" fmla="*/ 3348676 h 4810125"/>
                <a:gd name="connsiteX388" fmla="*/ 2281839 w 4437063"/>
                <a:gd name="connsiteY388" fmla="*/ 3452243 h 4810125"/>
                <a:gd name="connsiteX389" fmla="*/ 2279457 w 4437063"/>
                <a:gd name="connsiteY389" fmla="*/ 3557794 h 4810125"/>
                <a:gd name="connsiteX390" fmla="*/ 2284220 w 4437063"/>
                <a:gd name="connsiteY390" fmla="*/ 3716915 h 4810125"/>
                <a:gd name="connsiteX391" fmla="*/ 2289777 w 4437063"/>
                <a:gd name="connsiteY391" fmla="*/ 3822466 h 4810125"/>
                <a:gd name="connsiteX392" fmla="*/ 2293349 w 4437063"/>
                <a:gd name="connsiteY392" fmla="*/ 3878416 h 4810125"/>
                <a:gd name="connsiteX393" fmla="*/ 2307241 w 4437063"/>
                <a:gd name="connsiteY393" fmla="*/ 4016903 h 4810125"/>
                <a:gd name="connsiteX394" fmla="*/ 2337406 w 4437063"/>
                <a:gd name="connsiteY394" fmla="*/ 4258163 h 4810125"/>
                <a:gd name="connsiteX395" fmla="*/ 2407659 w 4437063"/>
                <a:gd name="connsiteY395" fmla="*/ 4721637 h 4810125"/>
                <a:gd name="connsiteX396" fmla="*/ 2422345 w 4437063"/>
                <a:gd name="connsiteY396" fmla="*/ 4810125 h 4810125"/>
                <a:gd name="connsiteX397" fmla="*/ 1739262 w 4437063"/>
                <a:gd name="connsiteY397" fmla="*/ 4810125 h 4810125"/>
                <a:gd name="connsiteX398" fmla="*/ 1857144 w 4437063"/>
                <a:gd name="connsiteY398" fmla="*/ 4274432 h 4810125"/>
                <a:gd name="connsiteX399" fmla="*/ 1866273 w 4437063"/>
                <a:gd name="connsiteY399" fmla="*/ 4218085 h 4810125"/>
                <a:gd name="connsiteX400" fmla="*/ 1908346 w 4437063"/>
                <a:gd name="connsiteY400" fmla="*/ 3914129 h 4810125"/>
                <a:gd name="connsiteX401" fmla="*/ 1926604 w 4437063"/>
                <a:gd name="connsiteY401" fmla="*/ 3748263 h 4810125"/>
                <a:gd name="connsiteX402" fmla="*/ 1934145 w 4437063"/>
                <a:gd name="connsiteY402" fmla="*/ 3649060 h 4810125"/>
                <a:gd name="connsiteX403" fmla="*/ 1935733 w 4437063"/>
                <a:gd name="connsiteY403" fmla="*/ 3606602 h 4810125"/>
                <a:gd name="connsiteX404" fmla="*/ 1936923 w 4437063"/>
                <a:gd name="connsiteY404" fmla="*/ 3565730 h 4810125"/>
                <a:gd name="connsiteX405" fmla="*/ 1933351 w 4437063"/>
                <a:gd name="connsiteY405" fmla="*/ 3491924 h 4810125"/>
                <a:gd name="connsiteX406" fmla="*/ 1923825 w 4437063"/>
                <a:gd name="connsiteY406" fmla="*/ 3424863 h 4810125"/>
                <a:gd name="connsiteX407" fmla="*/ 1909933 w 4437063"/>
                <a:gd name="connsiteY407" fmla="*/ 3365342 h 4810125"/>
                <a:gd name="connsiteX408" fmla="*/ 1891675 w 4437063"/>
                <a:gd name="connsiteY408" fmla="*/ 3312169 h 4810125"/>
                <a:gd name="connsiteX409" fmla="*/ 1869448 w 4437063"/>
                <a:gd name="connsiteY409" fmla="*/ 3264552 h 4810125"/>
                <a:gd name="connsiteX410" fmla="*/ 1843252 w 4437063"/>
                <a:gd name="connsiteY410" fmla="*/ 3222490 h 4810125"/>
                <a:gd name="connsiteX411" fmla="*/ 1814278 w 4437063"/>
                <a:gd name="connsiteY411" fmla="*/ 3184397 h 4810125"/>
                <a:gd name="connsiteX412" fmla="*/ 1782525 w 4437063"/>
                <a:gd name="connsiteY412" fmla="*/ 3149080 h 4810125"/>
                <a:gd name="connsiteX413" fmla="*/ 1749185 w 4437063"/>
                <a:gd name="connsiteY413" fmla="*/ 3117733 h 4810125"/>
                <a:gd name="connsiteX414" fmla="*/ 1695602 w 4437063"/>
                <a:gd name="connsiteY414" fmla="*/ 3074877 h 4810125"/>
                <a:gd name="connsiteX415" fmla="*/ 1621776 w 4437063"/>
                <a:gd name="connsiteY415" fmla="*/ 3021705 h 4810125"/>
                <a:gd name="connsiteX416" fmla="*/ 1548348 w 4437063"/>
                <a:gd name="connsiteY416" fmla="*/ 2968929 h 4810125"/>
                <a:gd name="connsiteX417" fmla="*/ 1513420 w 4437063"/>
                <a:gd name="connsiteY417" fmla="*/ 2940359 h 4810125"/>
                <a:gd name="connsiteX418" fmla="*/ 1448723 w 4437063"/>
                <a:gd name="connsiteY418" fmla="*/ 2884409 h 4810125"/>
                <a:gd name="connsiteX419" fmla="*/ 1346320 w 4437063"/>
                <a:gd name="connsiteY419" fmla="*/ 2793936 h 4810125"/>
                <a:gd name="connsiteX420" fmla="*/ 1275273 w 4437063"/>
                <a:gd name="connsiteY420" fmla="*/ 2733224 h 4810125"/>
                <a:gd name="connsiteX421" fmla="*/ 1200654 w 4437063"/>
                <a:gd name="connsiteY421" fmla="*/ 2674496 h 4810125"/>
                <a:gd name="connsiteX422" fmla="*/ 1123654 w 4437063"/>
                <a:gd name="connsiteY422" fmla="*/ 2620927 h 4810125"/>
                <a:gd name="connsiteX423" fmla="*/ 1062926 w 4437063"/>
                <a:gd name="connsiteY423" fmla="*/ 2585611 h 4810125"/>
                <a:gd name="connsiteX424" fmla="*/ 1021648 w 4437063"/>
                <a:gd name="connsiteY424" fmla="*/ 2563786 h 4810125"/>
                <a:gd name="connsiteX425" fmla="*/ 979575 w 4437063"/>
                <a:gd name="connsiteY425" fmla="*/ 2545533 h 4810125"/>
                <a:gd name="connsiteX426" fmla="*/ 935518 w 4437063"/>
                <a:gd name="connsiteY426" fmla="*/ 2529661 h 4810125"/>
                <a:gd name="connsiteX427" fmla="*/ 914085 w 4437063"/>
                <a:gd name="connsiteY427" fmla="*/ 2522915 h 4810125"/>
                <a:gd name="connsiteX428" fmla="*/ 871218 w 4437063"/>
                <a:gd name="connsiteY428" fmla="*/ 2511011 h 4810125"/>
                <a:gd name="connsiteX429" fmla="*/ 797790 w 4437063"/>
                <a:gd name="connsiteY429" fmla="*/ 2495932 h 4810125"/>
                <a:gd name="connsiteX430" fmla="*/ 735475 w 4437063"/>
                <a:gd name="connsiteY430" fmla="*/ 2489583 h 4810125"/>
                <a:gd name="connsiteX431" fmla="*/ 679908 w 4437063"/>
                <a:gd name="connsiteY431" fmla="*/ 2487996 h 4810125"/>
                <a:gd name="connsiteX432" fmla="*/ 601716 w 4437063"/>
                <a:gd name="connsiteY432" fmla="*/ 2488789 h 4810125"/>
                <a:gd name="connsiteX433" fmla="*/ 514793 w 4437063"/>
                <a:gd name="connsiteY433" fmla="*/ 2484821 h 4810125"/>
                <a:gd name="connsiteX434" fmla="*/ 446127 w 4437063"/>
                <a:gd name="connsiteY434" fmla="*/ 2474504 h 4810125"/>
                <a:gd name="connsiteX435" fmla="*/ 406436 w 4437063"/>
                <a:gd name="connsiteY435" fmla="*/ 2465377 h 4810125"/>
                <a:gd name="connsiteX436" fmla="*/ 369920 w 4437063"/>
                <a:gd name="connsiteY436" fmla="*/ 2455854 h 4810125"/>
                <a:gd name="connsiteX437" fmla="*/ 306415 w 4437063"/>
                <a:gd name="connsiteY437" fmla="*/ 2436410 h 4810125"/>
                <a:gd name="connsiteX438" fmla="*/ 252832 w 4437063"/>
                <a:gd name="connsiteY438" fmla="*/ 2414983 h 4810125"/>
                <a:gd name="connsiteX439" fmla="*/ 207584 w 4437063"/>
                <a:gd name="connsiteY439" fmla="*/ 2390777 h 4810125"/>
                <a:gd name="connsiteX440" fmla="*/ 170274 w 4437063"/>
                <a:gd name="connsiteY440" fmla="*/ 2364588 h 4810125"/>
                <a:gd name="connsiteX441" fmla="*/ 138125 w 4437063"/>
                <a:gd name="connsiteY441" fmla="*/ 2335224 h 4810125"/>
                <a:gd name="connsiteX442" fmla="*/ 111135 w 4437063"/>
                <a:gd name="connsiteY442" fmla="*/ 2303082 h 4810125"/>
                <a:gd name="connsiteX443" fmla="*/ 86923 w 4437063"/>
                <a:gd name="connsiteY443" fmla="*/ 2268163 h 4810125"/>
                <a:gd name="connsiteX444" fmla="*/ 75413 w 4437063"/>
                <a:gd name="connsiteY444" fmla="*/ 2249116 h 4810125"/>
                <a:gd name="connsiteX445" fmla="*/ 66681 w 4437063"/>
                <a:gd name="connsiteY445" fmla="*/ 2233244 h 4810125"/>
                <a:gd name="connsiteX446" fmla="*/ 53980 w 4437063"/>
                <a:gd name="connsiteY446" fmla="*/ 2201896 h 4810125"/>
                <a:gd name="connsiteX447" fmla="*/ 46835 w 4437063"/>
                <a:gd name="connsiteY447" fmla="*/ 2171738 h 4810125"/>
                <a:gd name="connsiteX448" fmla="*/ 43660 w 4437063"/>
                <a:gd name="connsiteY448" fmla="*/ 2143962 h 4810125"/>
                <a:gd name="connsiteX449" fmla="*/ 44057 w 4437063"/>
                <a:gd name="connsiteY449" fmla="*/ 2108646 h 4810125"/>
                <a:gd name="connsiteX450" fmla="*/ 48423 w 4437063"/>
                <a:gd name="connsiteY450" fmla="*/ 2080472 h 4810125"/>
                <a:gd name="connsiteX451" fmla="*/ 49217 w 4437063"/>
                <a:gd name="connsiteY451" fmla="*/ 2077298 h 4810125"/>
                <a:gd name="connsiteX452" fmla="*/ 50408 w 4437063"/>
                <a:gd name="connsiteY452" fmla="*/ 2091186 h 4810125"/>
                <a:gd name="connsiteX453" fmla="*/ 65093 w 4437063"/>
                <a:gd name="connsiteY453" fmla="*/ 2153088 h 4810125"/>
                <a:gd name="connsiteX454" fmla="*/ 75016 w 4437063"/>
                <a:gd name="connsiteY454" fmla="*/ 2180865 h 4810125"/>
                <a:gd name="connsiteX455" fmla="*/ 87717 w 4437063"/>
                <a:gd name="connsiteY455" fmla="*/ 2208642 h 4810125"/>
                <a:gd name="connsiteX456" fmla="*/ 104784 w 4437063"/>
                <a:gd name="connsiteY456" fmla="*/ 2234434 h 4810125"/>
                <a:gd name="connsiteX457" fmla="*/ 114707 w 4437063"/>
                <a:gd name="connsiteY457" fmla="*/ 2245545 h 4810125"/>
                <a:gd name="connsiteX458" fmla="*/ 124233 w 4437063"/>
                <a:gd name="connsiteY458" fmla="*/ 2255862 h 4810125"/>
                <a:gd name="connsiteX459" fmla="*/ 151620 w 4437063"/>
                <a:gd name="connsiteY459" fmla="*/ 2278877 h 4810125"/>
                <a:gd name="connsiteX460" fmla="*/ 186548 w 4437063"/>
                <a:gd name="connsiteY460" fmla="*/ 2304273 h 4810125"/>
                <a:gd name="connsiteX461" fmla="*/ 229811 w 4437063"/>
                <a:gd name="connsiteY461" fmla="*/ 2329272 h 4810125"/>
                <a:gd name="connsiteX462" fmla="*/ 280616 w 4437063"/>
                <a:gd name="connsiteY462" fmla="*/ 2354271 h 4810125"/>
                <a:gd name="connsiteX463" fmla="*/ 339358 w 4437063"/>
                <a:gd name="connsiteY463" fmla="*/ 2375698 h 4810125"/>
                <a:gd name="connsiteX464" fmla="*/ 405245 w 4437063"/>
                <a:gd name="connsiteY464" fmla="*/ 2393555 h 4810125"/>
                <a:gd name="connsiteX465" fmla="*/ 478277 w 4437063"/>
                <a:gd name="connsiteY465" fmla="*/ 2406253 h 4810125"/>
                <a:gd name="connsiteX466" fmla="*/ 517571 w 4437063"/>
                <a:gd name="connsiteY466" fmla="*/ 2409824 h 4810125"/>
                <a:gd name="connsiteX467" fmla="*/ 553293 w 4437063"/>
                <a:gd name="connsiteY467" fmla="*/ 2411411 h 4810125"/>
                <a:gd name="connsiteX468" fmla="*/ 658077 w 4437063"/>
                <a:gd name="connsiteY468" fmla="*/ 2410618 h 4810125"/>
                <a:gd name="connsiteX469" fmla="*/ 789058 w 4437063"/>
                <a:gd name="connsiteY469" fmla="*/ 2412205 h 4810125"/>
                <a:gd name="connsiteX470" fmla="*/ 895430 w 4437063"/>
                <a:gd name="connsiteY470" fmla="*/ 2420538 h 4810125"/>
                <a:gd name="connsiteX471" fmla="*/ 967271 w 4437063"/>
                <a:gd name="connsiteY471" fmla="*/ 2430061 h 4810125"/>
                <a:gd name="connsiteX472" fmla="*/ 1002596 w 4437063"/>
                <a:gd name="connsiteY472" fmla="*/ 2437601 h 4810125"/>
                <a:gd name="connsiteX473" fmla="*/ 1037524 w 4437063"/>
                <a:gd name="connsiteY473" fmla="*/ 2445537 h 4810125"/>
                <a:gd name="connsiteX474" fmla="*/ 1109762 w 4437063"/>
                <a:gd name="connsiteY474" fmla="*/ 2470536 h 4810125"/>
                <a:gd name="connsiteX475" fmla="*/ 1183190 w 4437063"/>
                <a:gd name="connsiteY475" fmla="*/ 2503471 h 4810125"/>
                <a:gd name="connsiteX476" fmla="*/ 1257809 w 4437063"/>
                <a:gd name="connsiteY476" fmla="*/ 2544343 h 4810125"/>
                <a:gd name="connsiteX477" fmla="*/ 1332825 w 4437063"/>
                <a:gd name="connsiteY477" fmla="*/ 2591563 h 4810125"/>
                <a:gd name="connsiteX478" fmla="*/ 1407842 w 4437063"/>
                <a:gd name="connsiteY478" fmla="*/ 2643545 h 4810125"/>
                <a:gd name="connsiteX479" fmla="*/ 1482461 w 4437063"/>
                <a:gd name="connsiteY479" fmla="*/ 2700289 h 4810125"/>
                <a:gd name="connsiteX480" fmla="*/ 1555492 w 4437063"/>
                <a:gd name="connsiteY480" fmla="*/ 2759414 h 4810125"/>
                <a:gd name="connsiteX481" fmla="*/ 1592008 w 4437063"/>
                <a:gd name="connsiteY481" fmla="*/ 2789571 h 4810125"/>
                <a:gd name="connsiteX482" fmla="*/ 1626936 w 4437063"/>
                <a:gd name="connsiteY482" fmla="*/ 2818935 h 4810125"/>
                <a:gd name="connsiteX483" fmla="*/ 1687267 w 4437063"/>
                <a:gd name="connsiteY483" fmla="*/ 2866552 h 4810125"/>
                <a:gd name="connsiteX484" fmla="*/ 1758710 w 4437063"/>
                <a:gd name="connsiteY484" fmla="*/ 2917344 h 4810125"/>
                <a:gd name="connsiteX485" fmla="*/ 1818644 w 4437063"/>
                <a:gd name="connsiteY485" fmla="*/ 2951866 h 4810125"/>
                <a:gd name="connsiteX486" fmla="*/ 1845237 w 4437063"/>
                <a:gd name="connsiteY486" fmla="*/ 2962580 h 4810125"/>
                <a:gd name="connsiteX487" fmla="*/ 1847221 w 4437063"/>
                <a:gd name="connsiteY487" fmla="*/ 2962977 h 4810125"/>
                <a:gd name="connsiteX488" fmla="*/ 1789669 w 4437063"/>
                <a:gd name="connsiteY488" fmla="*/ 2876869 h 4810125"/>
                <a:gd name="connsiteX489" fmla="*/ 1692426 w 4437063"/>
                <a:gd name="connsiteY489" fmla="*/ 2740367 h 4810125"/>
                <a:gd name="connsiteX490" fmla="*/ 1612647 w 4437063"/>
                <a:gd name="connsiteY490" fmla="*/ 2639974 h 4810125"/>
                <a:gd name="connsiteX491" fmla="*/ 1547951 w 4437063"/>
                <a:gd name="connsiteY491" fmla="*/ 2568548 h 4810125"/>
                <a:gd name="connsiteX492" fmla="*/ 1494368 w 4437063"/>
                <a:gd name="connsiteY492" fmla="*/ 2518550 h 4810125"/>
                <a:gd name="connsiteX493" fmla="*/ 1448723 w 4437063"/>
                <a:gd name="connsiteY493" fmla="*/ 2483234 h 4810125"/>
                <a:gd name="connsiteX494" fmla="*/ 1407445 w 4437063"/>
                <a:gd name="connsiteY494" fmla="*/ 2454267 h 4810125"/>
                <a:gd name="connsiteX495" fmla="*/ 1367357 w 4437063"/>
                <a:gd name="connsiteY495" fmla="*/ 2425300 h 4810125"/>
                <a:gd name="connsiteX496" fmla="*/ 1346320 w 4437063"/>
                <a:gd name="connsiteY496" fmla="*/ 2408237 h 4810125"/>
                <a:gd name="connsiteX497" fmla="*/ 1326078 w 4437063"/>
                <a:gd name="connsiteY497" fmla="*/ 2391571 h 4810125"/>
                <a:gd name="connsiteX498" fmla="*/ 1260191 w 4437063"/>
                <a:gd name="connsiteY498" fmla="*/ 2349509 h 4810125"/>
                <a:gd name="connsiteX499" fmla="*/ 1169695 w 4437063"/>
                <a:gd name="connsiteY499" fmla="*/ 2299511 h 4810125"/>
                <a:gd name="connsiteX500" fmla="*/ 1059751 w 4437063"/>
                <a:gd name="connsiteY500" fmla="*/ 2247529 h 4810125"/>
                <a:gd name="connsiteX501" fmla="*/ 936312 w 4437063"/>
                <a:gd name="connsiteY501" fmla="*/ 2197134 h 4810125"/>
                <a:gd name="connsiteX502" fmla="*/ 837481 w 4437063"/>
                <a:gd name="connsiteY502" fmla="*/ 2164199 h 4810125"/>
                <a:gd name="connsiteX503" fmla="*/ 770403 w 4437063"/>
                <a:gd name="connsiteY503" fmla="*/ 2145152 h 4810125"/>
                <a:gd name="connsiteX504" fmla="*/ 703325 w 4437063"/>
                <a:gd name="connsiteY504" fmla="*/ 2129280 h 4810125"/>
                <a:gd name="connsiteX505" fmla="*/ 636644 w 4437063"/>
                <a:gd name="connsiteY505" fmla="*/ 2117375 h 4810125"/>
                <a:gd name="connsiteX506" fmla="*/ 570757 w 4437063"/>
                <a:gd name="connsiteY506" fmla="*/ 2109836 h 4810125"/>
                <a:gd name="connsiteX507" fmla="*/ 507648 w 4437063"/>
                <a:gd name="connsiteY507" fmla="*/ 2107455 h 4810125"/>
                <a:gd name="connsiteX508" fmla="*/ 476689 w 4437063"/>
                <a:gd name="connsiteY508" fmla="*/ 2108249 h 4810125"/>
                <a:gd name="connsiteX509" fmla="*/ 401673 w 4437063"/>
                <a:gd name="connsiteY509" fmla="*/ 2111820 h 4810125"/>
                <a:gd name="connsiteX510" fmla="*/ 315147 w 4437063"/>
                <a:gd name="connsiteY510" fmla="*/ 2111027 h 4810125"/>
                <a:gd name="connsiteX511" fmla="*/ 268311 w 4437063"/>
                <a:gd name="connsiteY511" fmla="*/ 2105074 h 4810125"/>
                <a:gd name="connsiteX512" fmla="*/ 227826 w 4437063"/>
                <a:gd name="connsiteY512" fmla="*/ 2093964 h 4810125"/>
                <a:gd name="connsiteX513" fmla="*/ 192501 w 4437063"/>
                <a:gd name="connsiteY513" fmla="*/ 2075710 h 4810125"/>
                <a:gd name="connsiteX514" fmla="*/ 158367 w 4437063"/>
                <a:gd name="connsiteY514" fmla="*/ 2049521 h 4810125"/>
                <a:gd name="connsiteX515" fmla="*/ 125423 w 4437063"/>
                <a:gd name="connsiteY515" fmla="*/ 2013808 h 4810125"/>
                <a:gd name="connsiteX516" fmla="*/ 107959 w 4437063"/>
                <a:gd name="connsiteY516" fmla="*/ 1991587 h 4810125"/>
                <a:gd name="connsiteX517" fmla="*/ 77794 w 4437063"/>
                <a:gd name="connsiteY517" fmla="*/ 1949922 h 4810125"/>
                <a:gd name="connsiteX518" fmla="*/ 35325 w 4437063"/>
                <a:gd name="connsiteY518" fmla="*/ 1884051 h 4810125"/>
                <a:gd name="connsiteX519" fmla="*/ 3175 w 4437063"/>
                <a:gd name="connsiteY519" fmla="*/ 1822149 h 4810125"/>
                <a:gd name="connsiteX520" fmla="*/ 0 w 4437063"/>
                <a:gd name="connsiteY520" fmla="*/ 1814610 h 4810125"/>
                <a:gd name="connsiteX521" fmla="*/ 11907 w 4437063"/>
                <a:gd name="connsiteY521" fmla="*/ 1832069 h 4810125"/>
                <a:gd name="connsiteX522" fmla="*/ 82160 w 4437063"/>
                <a:gd name="connsiteY522" fmla="*/ 1926113 h 4810125"/>
                <a:gd name="connsiteX523" fmla="*/ 127408 w 4437063"/>
                <a:gd name="connsiteY523" fmla="*/ 1976111 h 4810125"/>
                <a:gd name="connsiteX524" fmla="*/ 158367 w 4437063"/>
                <a:gd name="connsiteY524" fmla="*/ 2005475 h 4810125"/>
                <a:gd name="connsiteX525" fmla="*/ 173847 w 4437063"/>
                <a:gd name="connsiteY525" fmla="*/ 2017776 h 4810125"/>
                <a:gd name="connsiteX526" fmla="*/ 188135 w 4437063"/>
                <a:gd name="connsiteY526" fmla="*/ 2028093 h 4810125"/>
                <a:gd name="connsiteX527" fmla="*/ 217904 w 4437063"/>
                <a:gd name="connsiteY527" fmla="*/ 2041982 h 4810125"/>
                <a:gd name="connsiteX528" fmla="*/ 248069 w 4437063"/>
                <a:gd name="connsiteY528" fmla="*/ 2049521 h 4810125"/>
                <a:gd name="connsiteX529" fmla="*/ 278234 w 4437063"/>
                <a:gd name="connsiteY529" fmla="*/ 2051902 h 4810125"/>
                <a:gd name="connsiteX530" fmla="*/ 323879 w 4437063"/>
                <a:gd name="connsiteY530" fmla="*/ 2047537 h 4810125"/>
                <a:gd name="connsiteX531" fmla="*/ 388972 w 4437063"/>
                <a:gd name="connsiteY531" fmla="*/ 2035633 h 4810125"/>
                <a:gd name="connsiteX532" fmla="*/ 422709 w 4437063"/>
                <a:gd name="connsiteY532" fmla="*/ 2030474 h 4810125"/>
                <a:gd name="connsiteX533" fmla="*/ 461210 w 4437063"/>
                <a:gd name="connsiteY533" fmla="*/ 2026109 h 4810125"/>
                <a:gd name="connsiteX534" fmla="*/ 538607 w 4437063"/>
                <a:gd name="connsiteY534" fmla="*/ 2021348 h 4810125"/>
                <a:gd name="connsiteX535" fmla="*/ 613623 w 4437063"/>
                <a:gd name="connsiteY535" fmla="*/ 2021744 h 4810125"/>
                <a:gd name="connsiteX536" fmla="*/ 687846 w 4437063"/>
                <a:gd name="connsiteY536" fmla="*/ 2026903 h 4810125"/>
                <a:gd name="connsiteX537" fmla="*/ 759290 w 4437063"/>
                <a:gd name="connsiteY537" fmla="*/ 2036426 h 4810125"/>
                <a:gd name="connsiteX538" fmla="*/ 829146 w 4437063"/>
                <a:gd name="connsiteY538" fmla="*/ 2048727 h 4810125"/>
                <a:gd name="connsiteX539" fmla="*/ 896224 w 4437063"/>
                <a:gd name="connsiteY539" fmla="*/ 2064600 h 4810125"/>
                <a:gd name="connsiteX540" fmla="*/ 960523 w 4437063"/>
                <a:gd name="connsiteY540" fmla="*/ 2082456 h 4810125"/>
                <a:gd name="connsiteX541" fmla="*/ 1051019 w 4437063"/>
                <a:gd name="connsiteY541" fmla="*/ 2113011 h 4810125"/>
                <a:gd name="connsiteX542" fmla="*/ 1158979 w 4437063"/>
                <a:gd name="connsiteY542" fmla="*/ 2157056 h 4810125"/>
                <a:gd name="connsiteX543" fmla="*/ 1250665 w 4437063"/>
                <a:gd name="connsiteY543" fmla="*/ 2200705 h 4810125"/>
                <a:gd name="connsiteX544" fmla="*/ 1323696 w 4437063"/>
                <a:gd name="connsiteY544" fmla="*/ 2239990 h 4810125"/>
                <a:gd name="connsiteX545" fmla="*/ 1351480 w 4437063"/>
                <a:gd name="connsiteY545" fmla="*/ 2255465 h 4810125"/>
                <a:gd name="connsiteX546" fmla="*/ 1442770 w 4437063"/>
                <a:gd name="connsiteY546" fmla="*/ 2307844 h 4810125"/>
                <a:gd name="connsiteX547" fmla="*/ 1529296 w 4437063"/>
                <a:gd name="connsiteY547" fmla="*/ 2358636 h 4810125"/>
                <a:gd name="connsiteX548" fmla="*/ 1599946 w 4437063"/>
                <a:gd name="connsiteY548" fmla="*/ 2405459 h 4810125"/>
                <a:gd name="connsiteX549" fmla="*/ 1650751 w 4437063"/>
                <a:gd name="connsiteY549" fmla="*/ 2440378 h 4810125"/>
                <a:gd name="connsiteX550" fmla="*/ 1705921 w 4437063"/>
                <a:gd name="connsiteY550" fmla="*/ 2479266 h 4810125"/>
                <a:gd name="connsiteX551" fmla="*/ 1795226 w 4437063"/>
                <a:gd name="connsiteY551" fmla="*/ 2545533 h 4810125"/>
                <a:gd name="connsiteX552" fmla="*/ 1880562 w 4437063"/>
                <a:gd name="connsiteY552" fmla="*/ 2614578 h 4810125"/>
                <a:gd name="connsiteX553" fmla="*/ 1891675 w 4437063"/>
                <a:gd name="connsiteY553" fmla="*/ 2624101 h 4810125"/>
                <a:gd name="connsiteX554" fmla="*/ 1879768 w 4437063"/>
                <a:gd name="connsiteY554" fmla="*/ 2601086 h 4810125"/>
                <a:gd name="connsiteX555" fmla="*/ 1820628 w 4437063"/>
                <a:gd name="connsiteY555" fmla="*/ 2481647 h 4810125"/>
                <a:gd name="connsiteX556" fmla="*/ 1783319 w 4437063"/>
                <a:gd name="connsiteY556" fmla="*/ 2402285 h 4810125"/>
                <a:gd name="connsiteX557" fmla="*/ 1772205 w 4437063"/>
                <a:gd name="connsiteY557" fmla="*/ 2374111 h 4810125"/>
                <a:gd name="connsiteX558" fmla="*/ 1760695 w 4437063"/>
                <a:gd name="connsiteY558" fmla="*/ 2341970 h 4810125"/>
                <a:gd name="connsiteX559" fmla="*/ 1734102 w 4437063"/>
                <a:gd name="connsiteY559" fmla="*/ 2245148 h 4810125"/>
                <a:gd name="connsiteX560" fmla="*/ 1697189 w 4437063"/>
                <a:gd name="connsiteY560" fmla="*/ 2097932 h 4810125"/>
                <a:gd name="connsiteX561" fmla="*/ 1690442 w 4437063"/>
                <a:gd name="connsiteY561" fmla="*/ 2069361 h 4810125"/>
                <a:gd name="connsiteX562" fmla="*/ 1655514 w 4437063"/>
                <a:gd name="connsiteY562" fmla="*/ 2056664 h 4810125"/>
                <a:gd name="connsiteX563" fmla="*/ 1499131 w 4437063"/>
                <a:gd name="connsiteY563" fmla="*/ 1991587 h 4810125"/>
                <a:gd name="connsiteX564" fmla="*/ 1428878 w 4437063"/>
                <a:gd name="connsiteY564" fmla="*/ 1958652 h 4810125"/>
                <a:gd name="connsiteX565" fmla="*/ 1359418 w 4437063"/>
                <a:gd name="connsiteY565" fmla="*/ 1922145 h 4810125"/>
                <a:gd name="connsiteX566" fmla="*/ 1295119 w 4437063"/>
                <a:gd name="connsiteY566" fmla="*/ 1882861 h 4810125"/>
                <a:gd name="connsiteX567" fmla="*/ 1267335 w 4437063"/>
                <a:gd name="connsiteY567" fmla="*/ 1863021 h 4810125"/>
                <a:gd name="connsiteX568" fmla="*/ 1239155 w 4437063"/>
                <a:gd name="connsiteY568" fmla="*/ 1842386 h 4810125"/>
                <a:gd name="connsiteX569" fmla="*/ 1167314 w 4437063"/>
                <a:gd name="connsiteY569" fmla="*/ 1801118 h 4810125"/>
                <a:gd name="connsiteX570" fmla="*/ 1081184 w 4437063"/>
                <a:gd name="connsiteY570" fmla="*/ 1761834 h 4810125"/>
                <a:gd name="connsiteX571" fmla="*/ 986719 w 4437063"/>
                <a:gd name="connsiteY571" fmla="*/ 1724931 h 4810125"/>
                <a:gd name="connsiteX572" fmla="*/ 887492 w 4437063"/>
                <a:gd name="connsiteY572" fmla="*/ 1693186 h 4810125"/>
                <a:gd name="connsiteX573" fmla="*/ 787867 w 4437063"/>
                <a:gd name="connsiteY573" fmla="*/ 1668584 h 4810125"/>
                <a:gd name="connsiteX574" fmla="*/ 693799 w 4437063"/>
                <a:gd name="connsiteY574" fmla="*/ 1652711 h 4810125"/>
                <a:gd name="connsiteX575" fmla="*/ 630294 w 4437063"/>
                <a:gd name="connsiteY575" fmla="*/ 1647950 h 4810125"/>
                <a:gd name="connsiteX576" fmla="*/ 591000 w 4437063"/>
                <a:gd name="connsiteY576" fmla="*/ 1648347 h 4810125"/>
                <a:gd name="connsiteX577" fmla="*/ 573536 w 4437063"/>
                <a:gd name="connsiteY577" fmla="*/ 1649934 h 4810125"/>
                <a:gd name="connsiteX578" fmla="*/ 556071 w 4437063"/>
                <a:gd name="connsiteY578" fmla="*/ 1651918 h 4810125"/>
                <a:gd name="connsiteX579" fmla="*/ 522731 w 4437063"/>
                <a:gd name="connsiteY579" fmla="*/ 1658267 h 4810125"/>
                <a:gd name="connsiteX580" fmla="*/ 476292 w 4437063"/>
                <a:gd name="connsiteY580" fmla="*/ 1672155 h 4810125"/>
                <a:gd name="connsiteX581" fmla="*/ 421122 w 4437063"/>
                <a:gd name="connsiteY581" fmla="*/ 1696361 h 4810125"/>
                <a:gd name="connsiteX582" fmla="*/ 373890 w 4437063"/>
                <a:gd name="connsiteY582" fmla="*/ 1724534 h 4810125"/>
                <a:gd name="connsiteX583" fmla="*/ 335786 w 4437063"/>
                <a:gd name="connsiteY583" fmla="*/ 1753501 h 4810125"/>
                <a:gd name="connsiteX584" fmla="*/ 306415 w 4437063"/>
                <a:gd name="connsiteY584" fmla="*/ 1779691 h 4810125"/>
                <a:gd name="connsiteX585" fmla="*/ 278631 w 4437063"/>
                <a:gd name="connsiteY585" fmla="*/ 1809054 h 4810125"/>
                <a:gd name="connsiteX586" fmla="*/ 275059 w 4437063"/>
                <a:gd name="connsiteY586" fmla="*/ 1813419 h 4810125"/>
                <a:gd name="connsiteX587" fmla="*/ 285378 w 4437063"/>
                <a:gd name="connsiteY587" fmla="*/ 1799134 h 4810125"/>
                <a:gd name="connsiteX588" fmla="*/ 349281 w 4437063"/>
                <a:gd name="connsiteY588" fmla="*/ 1722947 h 4810125"/>
                <a:gd name="connsiteX589" fmla="*/ 389766 w 4437063"/>
                <a:gd name="connsiteY589" fmla="*/ 1684456 h 4810125"/>
                <a:gd name="connsiteX590" fmla="*/ 418343 w 4437063"/>
                <a:gd name="connsiteY590" fmla="*/ 1662235 h 4810125"/>
                <a:gd name="connsiteX591" fmla="*/ 432632 w 4437063"/>
                <a:gd name="connsiteY591" fmla="*/ 1653505 h 4810125"/>
                <a:gd name="connsiteX592" fmla="*/ 458828 w 4437063"/>
                <a:gd name="connsiteY592" fmla="*/ 1639220 h 4810125"/>
                <a:gd name="connsiteX593" fmla="*/ 500504 w 4437063"/>
                <a:gd name="connsiteY593" fmla="*/ 1621760 h 4810125"/>
                <a:gd name="connsiteX594" fmla="*/ 530669 w 4437063"/>
                <a:gd name="connsiteY594" fmla="*/ 1611840 h 4810125"/>
                <a:gd name="connsiteX595" fmla="*/ 563613 w 4437063"/>
                <a:gd name="connsiteY595" fmla="*/ 1604301 h 4810125"/>
                <a:gd name="connsiteX596" fmla="*/ 600129 w 4437063"/>
                <a:gd name="connsiteY596" fmla="*/ 1598745 h 4810125"/>
                <a:gd name="connsiteX597" fmla="*/ 662840 w 4437063"/>
                <a:gd name="connsiteY597" fmla="*/ 1592793 h 4810125"/>
                <a:gd name="connsiteX598" fmla="*/ 712454 w 4437063"/>
                <a:gd name="connsiteY598" fmla="*/ 1592396 h 4810125"/>
                <a:gd name="connsiteX599" fmla="*/ 764053 w 4437063"/>
                <a:gd name="connsiteY599" fmla="*/ 1592793 h 4810125"/>
                <a:gd name="connsiteX600" fmla="*/ 865662 w 4437063"/>
                <a:gd name="connsiteY600" fmla="*/ 1599539 h 4810125"/>
                <a:gd name="connsiteX601" fmla="*/ 943853 w 4437063"/>
                <a:gd name="connsiteY601" fmla="*/ 1611443 h 4810125"/>
                <a:gd name="connsiteX602" fmla="*/ 997833 w 4437063"/>
                <a:gd name="connsiteY602" fmla="*/ 1622951 h 4810125"/>
                <a:gd name="connsiteX603" fmla="*/ 1054591 w 4437063"/>
                <a:gd name="connsiteY603" fmla="*/ 1637236 h 4810125"/>
                <a:gd name="connsiteX604" fmla="*/ 1113731 w 4437063"/>
                <a:gd name="connsiteY604" fmla="*/ 1655886 h 4810125"/>
                <a:gd name="connsiteX605" fmla="*/ 1145087 w 4437063"/>
                <a:gd name="connsiteY605" fmla="*/ 1665806 h 4810125"/>
                <a:gd name="connsiteX606" fmla="*/ 1174061 w 4437063"/>
                <a:gd name="connsiteY606" fmla="*/ 1675726 h 4810125"/>
                <a:gd name="connsiteX607" fmla="*/ 1204226 w 4437063"/>
                <a:gd name="connsiteY607" fmla="*/ 1680885 h 4810125"/>
                <a:gd name="connsiteX608" fmla="*/ 1218118 w 4437063"/>
                <a:gd name="connsiteY608" fmla="*/ 1680488 h 4810125"/>
                <a:gd name="connsiteX609" fmla="*/ 1228041 w 4437063"/>
                <a:gd name="connsiteY609" fmla="*/ 1676123 h 4810125"/>
                <a:gd name="connsiteX610" fmla="*/ 1233201 w 4437063"/>
                <a:gd name="connsiteY610" fmla="*/ 1669774 h 4810125"/>
                <a:gd name="connsiteX611" fmla="*/ 1234392 w 4437063"/>
                <a:gd name="connsiteY611" fmla="*/ 1659854 h 4810125"/>
                <a:gd name="connsiteX612" fmla="*/ 1233598 w 4437063"/>
                <a:gd name="connsiteY612" fmla="*/ 1647950 h 4810125"/>
                <a:gd name="connsiteX613" fmla="*/ 1221294 w 4437063"/>
                <a:gd name="connsiteY613" fmla="*/ 1610253 h 4810125"/>
                <a:gd name="connsiteX614" fmla="*/ 1195891 w 4437063"/>
                <a:gd name="connsiteY614" fmla="*/ 1552715 h 4810125"/>
                <a:gd name="connsiteX615" fmla="*/ 1181206 w 4437063"/>
                <a:gd name="connsiteY615" fmla="*/ 1512638 h 4810125"/>
                <a:gd name="connsiteX616" fmla="*/ 1176046 w 4437063"/>
                <a:gd name="connsiteY616" fmla="*/ 1493194 h 4810125"/>
                <a:gd name="connsiteX617" fmla="*/ 1172870 w 4437063"/>
                <a:gd name="connsiteY617" fmla="*/ 1475734 h 4810125"/>
                <a:gd name="connsiteX618" fmla="*/ 1171283 w 4437063"/>
                <a:gd name="connsiteY618" fmla="*/ 1432879 h 4810125"/>
                <a:gd name="connsiteX619" fmla="*/ 1174061 w 4437063"/>
                <a:gd name="connsiteY619" fmla="*/ 1354311 h 4810125"/>
                <a:gd name="connsiteX620" fmla="*/ 1178030 w 4437063"/>
                <a:gd name="connsiteY620" fmla="*/ 1264235 h 4810125"/>
                <a:gd name="connsiteX621" fmla="*/ 1178030 w 4437063"/>
                <a:gd name="connsiteY621" fmla="*/ 1202729 h 4810125"/>
                <a:gd name="connsiteX622" fmla="*/ 1173267 w 4437063"/>
                <a:gd name="connsiteY622" fmla="*/ 1142811 h 4810125"/>
                <a:gd name="connsiteX623" fmla="*/ 1162948 w 4437063"/>
                <a:gd name="connsiteY623" fmla="*/ 1086861 h 4810125"/>
                <a:gd name="connsiteX624" fmla="*/ 1155010 w 4437063"/>
                <a:gd name="connsiteY624" fmla="*/ 1061068 h 4810125"/>
                <a:gd name="connsiteX625" fmla="*/ 1136752 w 4437063"/>
                <a:gd name="connsiteY625" fmla="*/ 1013451 h 4810125"/>
                <a:gd name="connsiteX626" fmla="*/ 1109762 w 4437063"/>
                <a:gd name="connsiteY626" fmla="*/ 953137 h 4810125"/>
                <a:gd name="connsiteX627" fmla="*/ 1089519 w 4437063"/>
                <a:gd name="connsiteY627" fmla="*/ 916630 h 4810125"/>
                <a:gd name="connsiteX628" fmla="*/ 1066895 w 4437063"/>
                <a:gd name="connsiteY628" fmla="*/ 881314 h 4810125"/>
                <a:gd name="connsiteX629" fmla="*/ 1039112 w 4437063"/>
                <a:gd name="connsiteY629" fmla="*/ 845998 h 4810125"/>
                <a:gd name="connsiteX630" fmla="*/ 1006168 w 4437063"/>
                <a:gd name="connsiteY630" fmla="*/ 809095 h 4810125"/>
                <a:gd name="connsiteX631" fmla="*/ 966477 w 4437063"/>
                <a:gd name="connsiteY631" fmla="*/ 769414 h 4810125"/>
                <a:gd name="connsiteX632" fmla="*/ 943456 w 4437063"/>
                <a:gd name="connsiteY632" fmla="*/ 747589 h 4810125"/>
                <a:gd name="connsiteX633" fmla="*/ 920435 w 4437063"/>
                <a:gd name="connsiteY633" fmla="*/ 725765 h 4810125"/>
                <a:gd name="connsiteX634" fmla="*/ 880744 w 4437063"/>
                <a:gd name="connsiteY634" fmla="*/ 684497 h 4810125"/>
                <a:gd name="connsiteX635" fmla="*/ 848595 w 4437063"/>
                <a:gd name="connsiteY635" fmla="*/ 645609 h 4810125"/>
                <a:gd name="connsiteX636" fmla="*/ 823192 w 4437063"/>
                <a:gd name="connsiteY636" fmla="*/ 606325 h 4810125"/>
                <a:gd name="connsiteX637" fmla="*/ 801759 w 4437063"/>
                <a:gd name="connsiteY637" fmla="*/ 565850 h 4810125"/>
                <a:gd name="connsiteX638" fmla="*/ 785089 w 4437063"/>
                <a:gd name="connsiteY638" fmla="*/ 522598 h 4810125"/>
                <a:gd name="connsiteX639" fmla="*/ 770403 w 4437063"/>
                <a:gd name="connsiteY639" fmla="*/ 475378 h 4810125"/>
                <a:gd name="connsiteX640" fmla="*/ 758099 w 4437063"/>
                <a:gd name="connsiteY640" fmla="*/ 422205 h 4810125"/>
                <a:gd name="connsiteX641" fmla="*/ 752145 w 4437063"/>
                <a:gd name="connsiteY641" fmla="*/ 393238 h 4810125"/>
                <a:gd name="connsiteX642" fmla="*/ 723568 w 4437063"/>
                <a:gd name="connsiteY642" fmla="*/ 246022 h 4810125"/>
                <a:gd name="connsiteX643" fmla="*/ 721403 w 4437063"/>
                <a:gd name="connsiteY643" fmla="*/ 232026 h 4810125"/>
                <a:gd name="connsiteX644" fmla="*/ 731903 w 4437063"/>
                <a:gd name="connsiteY644" fmla="*/ 284512 h 4810125"/>
                <a:gd name="connsiteX645" fmla="*/ 748970 w 4437063"/>
                <a:gd name="connsiteY645" fmla="*/ 348399 h 4810125"/>
                <a:gd name="connsiteX646" fmla="*/ 773975 w 4437063"/>
                <a:gd name="connsiteY646" fmla="*/ 421808 h 4810125"/>
                <a:gd name="connsiteX647" fmla="*/ 798981 w 4437063"/>
                <a:gd name="connsiteY647" fmla="*/ 480139 h 4810125"/>
                <a:gd name="connsiteX648" fmla="*/ 818429 w 4437063"/>
                <a:gd name="connsiteY648" fmla="*/ 519027 h 4810125"/>
                <a:gd name="connsiteX649" fmla="*/ 840656 w 4437063"/>
                <a:gd name="connsiteY649" fmla="*/ 557121 h 4810125"/>
                <a:gd name="connsiteX650" fmla="*/ 865662 w 4437063"/>
                <a:gd name="connsiteY650" fmla="*/ 593627 h 4810125"/>
                <a:gd name="connsiteX651" fmla="*/ 893445 w 4437063"/>
                <a:gd name="connsiteY651" fmla="*/ 628546 h 4810125"/>
                <a:gd name="connsiteX652" fmla="*/ 924801 w 4437063"/>
                <a:gd name="connsiteY652" fmla="*/ 659894 h 4810125"/>
                <a:gd name="connsiteX653" fmla="*/ 941869 w 4437063"/>
                <a:gd name="connsiteY653" fmla="*/ 674973 h 4810125"/>
                <a:gd name="connsiteX654" fmla="*/ 1004977 w 4437063"/>
                <a:gd name="connsiteY654" fmla="*/ 726162 h 4810125"/>
                <a:gd name="connsiteX655" fmla="*/ 1075230 w 4437063"/>
                <a:gd name="connsiteY655" fmla="*/ 786477 h 4810125"/>
                <a:gd name="connsiteX656" fmla="*/ 1111746 w 4437063"/>
                <a:gd name="connsiteY656" fmla="*/ 821793 h 4810125"/>
                <a:gd name="connsiteX657" fmla="*/ 1141118 w 4437063"/>
                <a:gd name="connsiteY657" fmla="*/ 857109 h 4810125"/>
                <a:gd name="connsiteX658" fmla="*/ 1165329 w 4437063"/>
                <a:gd name="connsiteY658" fmla="*/ 894409 h 4810125"/>
                <a:gd name="connsiteX659" fmla="*/ 1184778 w 4437063"/>
                <a:gd name="connsiteY659" fmla="*/ 937264 h 4810125"/>
                <a:gd name="connsiteX660" fmla="*/ 1202242 w 4437063"/>
                <a:gd name="connsiteY660" fmla="*/ 988056 h 4810125"/>
                <a:gd name="connsiteX661" fmla="*/ 1210577 w 4437063"/>
                <a:gd name="connsiteY661" fmla="*/ 1018610 h 4810125"/>
                <a:gd name="connsiteX662" fmla="*/ 1225660 w 4437063"/>
                <a:gd name="connsiteY662" fmla="*/ 1078528 h 4810125"/>
                <a:gd name="connsiteX663" fmla="*/ 1249871 w 4437063"/>
                <a:gd name="connsiteY663" fmla="*/ 1181302 h 4810125"/>
                <a:gd name="connsiteX664" fmla="*/ 1266144 w 4437063"/>
                <a:gd name="connsiteY664" fmla="*/ 1272568 h 4810125"/>
                <a:gd name="connsiteX665" fmla="*/ 1276861 w 4437063"/>
                <a:gd name="connsiteY665" fmla="*/ 1364231 h 4810125"/>
                <a:gd name="connsiteX666" fmla="*/ 1280830 w 4437063"/>
                <a:gd name="connsiteY666" fmla="*/ 1413832 h 4810125"/>
                <a:gd name="connsiteX667" fmla="*/ 1283609 w 4437063"/>
                <a:gd name="connsiteY667" fmla="*/ 1440022 h 4810125"/>
                <a:gd name="connsiteX668" fmla="*/ 1295913 w 4437063"/>
                <a:gd name="connsiteY668" fmla="*/ 1496369 h 4810125"/>
                <a:gd name="connsiteX669" fmla="*/ 1315758 w 4437063"/>
                <a:gd name="connsiteY669" fmla="*/ 1553906 h 4810125"/>
                <a:gd name="connsiteX670" fmla="*/ 1341557 w 4437063"/>
                <a:gd name="connsiteY670" fmla="*/ 1611840 h 4810125"/>
                <a:gd name="connsiteX671" fmla="*/ 1372516 w 4437063"/>
                <a:gd name="connsiteY671" fmla="*/ 1668187 h 4810125"/>
                <a:gd name="connsiteX672" fmla="*/ 1406254 w 4437063"/>
                <a:gd name="connsiteY672" fmla="*/ 1720169 h 4810125"/>
                <a:gd name="connsiteX673" fmla="*/ 1442770 w 4437063"/>
                <a:gd name="connsiteY673" fmla="*/ 1765802 h 4810125"/>
                <a:gd name="connsiteX674" fmla="*/ 1480079 w 4437063"/>
                <a:gd name="connsiteY674" fmla="*/ 1803896 h 4810125"/>
                <a:gd name="connsiteX675" fmla="*/ 1498337 w 4437063"/>
                <a:gd name="connsiteY675" fmla="*/ 1818181 h 4810125"/>
                <a:gd name="connsiteX676" fmla="*/ 1516595 w 4437063"/>
                <a:gd name="connsiteY676" fmla="*/ 1831673 h 4810125"/>
                <a:gd name="connsiteX677" fmla="*/ 1549935 w 4437063"/>
                <a:gd name="connsiteY677" fmla="*/ 1851116 h 4810125"/>
                <a:gd name="connsiteX678" fmla="*/ 1578910 w 4437063"/>
                <a:gd name="connsiteY678" fmla="*/ 1863814 h 4810125"/>
                <a:gd name="connsiteX679" fmla="*/ 1603518 w 4437063"/>
                <a:gd name="connsiteY679" fmla="*/ 1871354 h 4810125"/>
                <a:gd name="connsiteX680" fmla="*/ 1632890 w 4437063"/>
                <a:gd name="connsiteY680" fmla="*/ 1875322 h 4810125"/>
                <a:gd name="connsiteX681" fmla="*/ 1653926 w 4437063"/>
                <a:gd name="connsiteY681" fmla="*/ 1873338 h 4810125"/>
                <a:gd name="connsiteX682" fmla="*/ 1655911 w 4437063"/>
                <a:gd name="connsiteY682" fmla="*/ 1872544 h 4810125"/>
                <a:gd name="connsiteX683" fmla="*/ 1653529 w 4437063"/>
                <a:gd name="connsiteY683" fmla="*/ 1856275 h 4810125"/>
                <a:gd name="connsiteX684" fmla="*/ 1633287 w 4437063"/>
                <a:gd name="connsiteY684" fmla="*/ 1764215 h 4810125"/>
                <a:gd name="connsiteX685" fmla="*/ 1611060 w 4437063"/>
                <a:gd name="connsiteY685" fmla="*/ 1690805 h 4810125"/>
                <a:gd name="connsiteX686" fmla="*/ 1596771 w 4437063"/>
                <a:gd name="connsiteY686" fmla="*/ 1656283 h 4810125"/>
                <a:gd name="connsiteX687" fmla="*/ 1582482 w 4437063"/>
                <a:gd name="connsiteY687" fmla="*/ 1623744 h 4810125"/>
                <a:gd name="connsiteX688" fmla="*/ 1556286 w 4437063"/>
                <a:gd name="connsiteY688" fmla="*/ 1563033 h 4810125"/>
                <a:gd name="connsiteX689" fmla="*/ 1532868 w 4437063"/>
                <a:gd name="connsiteY689" fmla="*/ 1497956 h 4810125"/>
                <a:gd name="connsiteX690" fmla="*/ 1513817 w 4437063"/>
                <a:gd name="connsiteY690" fmla="*/ 1418197 h 4810125"/>
                <a:gd name="connsiteX691" fmla="*/ 1506275 w 4437063"/>
                <a:gd name="connsiteY691" fmla="*/ 1369389 h 4810125"/>
                <a:gd name="connsiteX692" fmla="*/ 1503100 w 4437063"/>
                <a:gd name="connsiteY692" fmla="*/ 1343597 h 4810125"/>
                <a:gd name="connsiteX693" fmla="*/ 1503100 w 4437063"/>
                <a:gd name="connsiteY693" fmla="*/ 1293202 h 4810125"/>
                <a:gd name="connsiteX694" fmla="*/ 1510244 w 4437063"/>
                <a:gd name="connsiteY694" fmla="*/ 1242014 h 4810125"/>
                <a:gd name="connsiteX695" fmla="*/ 1522549 w 4437063"/>
                <a:gd name="connsiteY695" fmla="*/ 1189238 h 4810125"/>
                <a:gd name="connsiteX696" fmla="*/ 1547951 w 4437063"/>
                <a:gd name="connsiteY696" fmla="*/ 1104321 h 4810125"/>
                <a:gd name="connsiteX697" fmla="*/ 1590023 w 4437063"/>
                <a:gd name="connsiteY697" fmla="*/ 970596 h 4810125"/>
                <a:gd name="connsiteX698" fmla="*/ 1611854 w 4437063"/>
                <a:gd name="connsiteY698" fmla="*/ 890044 h 4810125"/>
                <a:gd name="connsiteX699" fmla="*/ 1617410 w 4437063"/>
                <a:gd name="connsiteY699" fmla="*/ 865045 h 4810125"/>
                <a:gd name="connsiteX700" fmla="*/ 1624555 w 4437063"/>
                <a:gd name="connsiteY700" fmla="*/ 814650 h 4810125"/>
                <a:gd name="connsiteX701" fmla="*/ 1626936 w 4437063"/>
                <a:gd name="connsiteY701" fmla="*/ 765049 h 4810125"/>
                <a:gd name="connsiteX702" fmla="*/ 1624555 w 4437063"/>
                <a:gd name="connsiteY702" fmla="*/ 714654 h 4810125"/>
                <a:gd name="connsiteX703" fmla="*/ 1617807 w 4437063"/>
                <a:gd name="connsiteY703" fmla="*/ 664656 h 4810125"/>
                <a:gd name="connsiteX704" fmla="*/ 1607091 w 4437063"/>
                <a:gd name="connsiteY704" fmla="*/ 615848 h 4810125"/>
                <a:gd name="connsiteX705" fmla="*/ 1591611 w 4437063"/>
                <a:gd name="connsiteY705" fmla="*/ 567438 h 4810125"/>
                <a:gd name="connsiteX706" fmla="*/ 1572559 w 4437063"/>
                <a:gd name="connsiteY706" fmla="*/ 520614 h 4810125"/>
                <a:gd name="connsiteX707" fmla="*/ 1549935 w 4437063"/>
                <a:gd name="connsiteY707" fmla="*/ 475378 h 4810125"/>
                <a:gd name="connsiteX708" fmla="*/ 1523739 w 4437063"/>
                <a:gd name="connsiteY708" fmla="*/ 431729 h 4810125"/>
                <a:gd name="connsiteX709" fmla="*/ 1494368 w 4437063"/>
                <a:gd name="connsiteY709" fmla="*/ 390064 h 4810125"/>
                <a:gd name="connsiteX710" fmla="*/ 1461821 w 4437063"/>
                <a:gd name="connsiteY710" fmla="*/ 350780 h 4810125"/>
                <a:gd name="connsiteX711" fmla="*/ 1426893 w 4437063"/>
                <a:gd name="connsiteY711" fmla="*/ 315067 h 4810125"/>
                <a:gd name="connsiteX712" fmla="*/ 1389584 w 4437063"/>
                <a:gd name="connsiteY712" fmla="*/ 280941 h 4810125"/>
                <a:gd name="connsiteX713" fmla="*/ 1349496 w 4437063"/>
                <a:gd name="connsiteY713" fmla="*/ 250387 h 4810125"/>
                <a:gd name="connsiteX714" fmla="*/ 1306629 w 4437063"/>
                <a:gd name="connsiteY714" fmla="*/ 223800 h 4810125"/>
                <a:gd name="connsiteX715" fmla="*/ 1285196 w 4437063"/>
                <a:gd name="connsiteY715" fmla="*/ 211896 h 4810125"/>
                <a:gd name="connsiteX716" fmla="*/ 1242330 w 4437063"/>
                <a:gd name="connsiteY716" fmla="*/ 190468 h 4810125"/>
                <a:gd name="connsiteX717" fmla="*/ 1171680 w 4437063"/>
                <a:gd name="connsiteY717" fmla="*/ 157136 h 4810125"/>
                <a:gd name="connsiteX718" fmla="*/ 1117700 w 4437063"/>
                <a:gd name="connsiteY718" fmla="*/ 134915 h 4810125"/>
                <a:gd name="connsiteX719" fmla="*/ 1077612 w 4437063"/>
                <a:gd name="connsiteY719" fmla="*/ 121027 h 4810125"/>
                <a:gd name="connsiteX720" fmla="*/ 1049431 w 4437063"/>
                <a:gd name="connsiteY720" fmla="*/ 114281 h 4810125"/>
                <a:gd name="connsiteX721" fmla="*/ 1043178 w 4437063"/>
                <a:gd name="connsiteY721" fmla="*/ 113447 h 4810125"/>
                <a:gd name="connsiteX722" fmla="*/ 1061736 w 4437063"/>
                <a:gd name="connsiteY722" fmla="*/ 113091 h 4810125"/>
                <a:gd name="connsiteX723" fmla="*/ 1116906 w 4437063"/>
                <a:gd name="connsiteY723" fmla="*/ 119836 h 4810125"/>
                <a:gd name="connsiteX724" fmla="*/ 1162551 w 4437063"/>
                <a:gd name="connsiteY724" fmla="*/ 129757 h 4810125"/>
                <a:gd name="connsiteX725" fmla="*/ 1214943 w 4437063"/>
                <a:gd name="connsiteY725" fmla="*/ 145232 h 4810125"/>
                <a:gd name="connsiteX726" fmla="*/ 1273289 w 4437063"/>
                <a:gd name="connsiteY726" fmla="*/ 167850 h 4810125"/>
                <a:gd name="connsiteX727" fmla="*/ 1304645 w 4437063"/>
                <a:gd name="connsiteY727" fmla="*/ 182532 h 4810125"/>
                <a:gd name="connsiteX728" fmla="*/ 1336795 w 4437063"/>
                <a:gd name="connsiteY728" fmla="*/ 199198 h 4810125"/>
                <a:gd name="connsiteX729" fmla="*/ 1395140 w 4437063"/>
                <a:gd name="connsiteY729" fmla="*/ 232133 h 4810125"/>
                <a:gd name="connsiteX730" fmla="*/ 1445151 w 4437063"/>
                <a:gd name="connsiteY730" fmla="*/ 265862 h 4810125"/>
                <a:gd name="connsiteX731" fmla="*/ 1489208 w 4437063"/>
                <a:gd name="connsiteY731" fmla="*/ 301575 h 4810125"/>
                <a:gd name="connsiteX732" fmla="*/ 1527312 w 4437063"/>
                <a:gd name="connsiteY732" fmla="*/ 338478 h 4810125"/>
                <a:gd name="connsiteX733" fmla="*/ 1561843 w 4437063"/>
                <a:gd name="connsiteY733" fmla="*/ 378159 h 4810125"/>
                <a:gd name="connsiteX734" fmla="*/ 1592802 w 4437063"/>
                <a:gd name="connsiteY734" fmla="*/ 421015 h 4810125"/>
                <a:gd name="connsiteX735" fmla="*/ 1621776 w 4437063"/>
                <a:gd name="connsiteY735" fmla="*/ 467045 h 4810125"/>
                <a:gd name="connsiteX736" fmla="*/ 1636462 w 4437063"/>
                <a:gd name="connsiteY736" fmla="*/ 492440 h 4810125"/>
                <a:gd name="connsiteX737" fmla="*/ 1648369 w 4437063"/>
                <a:gd name="connsiteY737" fmla="*/ 513868 h 4810125"/>
                <a:gd name="connsiteX738" fmla="*/ 1669406 w 4437063"/>
                <a:gd name="connsiteY738" fmla="*/ 555930 h 4810125"/>
                <a:gd name="connsiteX739" fmla="*/ 1685679 w 4437063"/>
                <a:gd name="connsiteY739" fmla="*/ 596802 h 4810125"/>
                <a:gd name="connsiteX740" fmla="*/ 1699174 w 4437063"/>
                <a:gd name="connsiteY740" fmla="*/ 637276 h 4810125"/>
                <a:gd name="connsiteX741" fmla="*/ 1708303 w 4437063"/>
                <a:gd name="connsiteY741" fmla="*/ 678941 h 4810125"/>
                <a:gd name="connsiteX742" fmla="*/ 1714653 w 4437063"/>
                <a:gd name="connsiteY742" fmla="*/ 722193 h 4810125"/>
                <a:gd name="connsiteX743" fmla="*/ 1717035 w 4437063"/>
                <a:gd name="connsiteY743" fmla="*/ 768620 h 4810125"/>
                <a:gd name="connsiteX744" fmla="*/ 1716638 w 4437063"/>
                <a:gd name="connsiteY744" fmla="*/ 819015 h 4810125"/>
                <a:gd name="connsiteX745" fmla="*/ 1714653 w 4437063"/>
                <a:gd name="connsiteY745" fmla="*/ 845601 h 4810125"/>
                <a:gd name="connsiteX746" fmla="*/ 1712669 w 4437063"/>
                <a:gd name="connsiteY746" fmla="*/ 872584 h 4810125"/>
                <a:gd name="connsiteX747" fmla="*/ 1705921 w 4437063"/>
                <a:gd name="connsiteY747" fmla="*/ 918614 h 4810125"/>
                <a:gd name="connsiteX748" fmla="*/ 1690442 w 4437063"/>
                <a:gd name="connsiteY748" fmla="*/ 977342 h 4810125"/>
                <a:gd name="connsiteX749" fmla="*/ 1663452 w 4437063"/>
                <a:gd name="connsiteY749" fmla="*/ 1055116 h 4810125"/>
                <a:gd name="connsiteX750" fmla="*/ 1642019 w 4437063"/>
                <a:gd name="connsiteY750" fmla="*/ 1128923 h 4810125"/>
                <a:gd name="connsiteX751" fmla="*/ 1628127 w 4437063"/>
                <a:gd name="connsiteY751" fmla="*/ 1191619 h 4810125"/>
                <a:gd name="connsiteX752" fmla="*/ 1621379 w 4437063"/>
                <a:gd name="connsiteY752" fmla="*/ 1228919 h 4810125"/>
                <a:gd name="connsiteX753" fmla="*/ 1615823 w 4437063"/>
                <a:gd name="connsiteY753" fmla="*/ 1267013 h 4810125"/>
                <a:gd name="connsiteX754" fmla="*/ 1613838 w 4437063"/>
                <a:gd name="connsiteY754" fmla="*/ 1331693 h 4810125"/>
                <a:gd name="connsiteX755" fmla="*/ 1620586 w 4437063"/>
                <a:gd name="connsiteY755" fmla="*/ 1384071 h 4810125"/>
                <a:gd name="connsiteX756" fmla="*/ 1630111 w 4437063"/>
                <a:gd name="connsiteY756" fmla="*/ 1415023 h 4810125"/>
                <a:gd name="connsiteX757" fmla="*/ 1638050 w 4437063"/>
                <a:gd name="connsiteY757" fmla="*/ 1432085 h 4810125"/>
                <a:gd name="connsiteX758" fmla="*/ 1647179 w 4437063"/>
                <a:gd name="connsiteY758" fmla="*/ 1445180 h 4810125"/>
                <a:gd name="connsiteX759" fmla="*/ 1657101 w 4437063"/>
                <a:gd name="connsiteY759" fmla="*/ 1455497 h 4810125"/>
                <a:gd name="connsiteX760" fmla="*/ 1667421 w 4437063"/>
                <a:gd name="connsiteY760" fmla="*/ 1462640 h 4810125"/>
                <a:gd name="connsiteX761" fmla="*/ 1678138 w 4437063"/>
                <a:gd name="connsiteY761" fmla="*/ 1467005 h 4810125"/>
                <a:gd name="connsiteX762" fmla="*/ 1688854 w 4437063"/>
                <a:gd name="connsiteY762" fmla="*/ 1467401 h 4810125"/>
                <a:gd name="connsiteX763" fmla="*/ 1699174 w 4437063"/>
                <a:gd name="connsiteY763" fmla="*/ 1465417 h 4810125"/>
                <a:gd name="connsiteX764" fmla="*/ 1709494 w 4437063"/>
                <a:gd name="connsiteY764" fmla="*/ 1459068 h 4810125"/>
                <a:gd name="connsiteX765" fmla="*/ 1718622 w 4437063"/>
                <a:gd name="connsiteY765" fmla="*/ 1450339 h 4810125"/>
                <a:gd name="connsiteX766" fmla="*/ 1722988 w 4437063"/>
                <a:gd name="connsiteY766" fmla="*/ 1444386 h 4810125"/>
                <a:gd name="connsiteX767" fmla="*/ 1732117 w 4437063"/>
                <a:gd name="connsiteY767" fmla="*/ 1426927 h 4810125"/>
                <a:gd name="connsiteX768" fmla="*/ 1755535 w 4437063"/>
                <a:gd name="connsiteY768" fmla="*/ 1366612 h 4810125"/>
                <a:gd name="connsiteX769" fmla="*/ 1785700 w 4437063"/>
                <a:gd name="connsiteY769" fmla="*/ 1301932 h 4810125"/>
                <a:gd name="connsiteX770" fmla="*/ 1808324 w 4437063"/>
                <a:gd name="connsiteY770" fmla="*/ 1258680 h 4810125"/>
                <a:gd name="connsiteX771" fmla="*/ 1832933 w 4437063"/>
                <a:gd name="connsiteY771" fmla="*/ 1213840 h 4810125"/>
                <a:gd name="connsiteX772" fmla="*/ 1880562 w 4437063"/>
                <a:gd name="connsiteY772" fmla="*/ 1135669 h 4810125"/>
                <a:gd name="connsiteX773" fmla="*/ 1926604 w 4437063"/>
                <a:gd name="connsiteY773" fmla="*/ 1064640 h 4810125"/>
                <a:gd name="connsiteX774" fmla="*/ 1968279 w 4437063"/>
                <a:gd name="connsiteY774" fmla="*/ 991230 h 4810125"/>
                <a:gd name="connsiteX775" fmla="*/ 1986537 w 4437063"/>
                <a:gd name="connsiteY775" fmla="*/ 951153 h 4810125"/>
                <a:gd name="connsiteX776" fmla="*/ 1996063 w 4437063"/>
                <a:gd name="connsiteY776" fmla="*/ 928534 h 4810125"/>
                <a:gd name="connsiteX777" fmla="*/ 2011939 w 4437063"/>
                <a:gd name="connsiteY777" fmla="*/ 873378 h 4810125"/>
                <a:gd name="connsiteX778" fmla="*/ 2032579 w 4437063"/>
                <a:gd name="connsiteY778" fmla="*/ 776160 h 4810125"/>
                <a:gd name="connsiteX779" fmla="*/ 2063538 w 4437063"/>
                <a:gd name="connsiteY779" fmla="*/ 567438 h 4810125"/>
                <a:gd name="connsiteX780" fmla="*/ 2078223 w 4437063"/>
                <a:gd name="connsiteY780" fmla="*/ 472600 h 4810125"/>
                <a:gd name="connsiteX781" fmla="*/ 2086162 w 4437063"/>
                <a:gd name="connsiteY781" fmla="*/ 435697 h 4810125"/>
                <a:gd name="connsiteX782" fmla="*/ 2104023 w 4437063"/>
                <a:gd name="connsiteY782" fmla="*/ 361493 h 4810125"/>
                <a:gd name="connsiteX783" fmla="*/ 2127837 w 4437063"/>
                <a:gd name="connsiteY783" fmla="*/ 291655 h 4810125"/>
                <a:gd name="connsiteX784" fmla="*/ 2149270 w 4437063"/>
                <a:gd name="connsiteY784" fmla="*/ 244038 h 4810125"/>
                <a:gd name="connsiteX785" fmla="*/ 2166338 w 4437063"/>
                <a:gd name="connsiteY785" fmla="*/ 215071 h 4810125"/>
                <a:gd name="connsiteX786" fmla="*/ 2175863 w 4437063"/>
                <a:gd name="connsiteY786" fmla="*/ 201579 h 4810125"/>
                <a:gd name="connsiteX787" fmla="*/ 2199678 w 4437063"/>
                <a:gd name="connsiteY787" fmla="*/ 171025 h 4810125"/>
                <a:gd name="connsiteX788" fmla="*/ 2246117 w 4437063"/>
                <a:gd name="connsiteY788" fmla="*/ 121424 h 4810125"/>
                <a:gd name="connsiteX789" fmla="*/ 2293349 w 4437063"/>
                <a:gd name="connsiteY789" fmla="*/ 82933 h 4810125"/>
                <a:gd name="connsiteX790" fmla="*/ 2343360 w 4437063"/>
                <a:gd name="connsiteY790" fmla="*/ 51585 h 4810125"/>
                <a:gd name="connsiteX791" fmla="*/ 2369953 w 4437063"/>
                <a:gd name="connsiteY791" fmla="*/ 37300 h 4810125"/>
                <a:gd name="connsiteX792" fmla="*/ 2386623 w 4437063"/>
                <a:gd name="connsiteY792" fmla="*/ 29364 h 4810125"/>
                <a:gd name="connsiteX793" fmla="*/ 2420757 w 4437063"/>
                <a:gd name="connsiteY793" fmla="*/ 17063 h 4810125"/>
                <a:gd name="connsiteX794" fmla="*/ 2472753 w 4437063"/>
                <a:gd name="connsiteY794" fmla="*/ 5952 h 481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Lst>
              <a:rect l="l" t="t" r="r" b="b"/>
              <a:pathLst>
                <a:path w="4437063" h="4810125">
                  <a:moveTo>
                    <a:pt x="4437063" y="1081703"/>
                  </a:moveTo>
                  <a:lnTo>
                    <a:pt x="4429592" y="1082685"/>
                  </a:lnTo>
                  <a:lnTo>
                    <a:pt x="4431507" y="1082099"/>
                  </a:lnTo>
                  <a:close/>
                  <a:moveTo>
                    <a:pt x="717614" y="207531"/>
                  </a:moveTo>
                  <a:lnTo>
                    <a:pt x="721403" y="232026"/>
                  </a:lnTo>
                  <a:lnTo>
                    <a:pt x="718408" y="217055"/>
                  </a:lnTo>
                  <a:close/>
                  <a:moveTo>
                    <a:pt x="1031570" y="111900"/>
                  </a:moveTo>
                  <a:lnTo>
                    <a:pt x="1043178" y="113447"/>
                  </a:lnTo>
                  <a:lnTo>
                    <a:pt x="1020457" y="113884"/>
                  </a:lnTo>
                  <a:lnTo>
                    <a:pt x="1016885" y="113884"/>
                  </a:lnTo>
                  <a:lnTo>
                    <a:pt x="1018075" y="113091"/>
                  </a:lnTo>
                  <a:close/>
                  <a:moveTo>
                    <a:pt x="2559676" y="0"/>
                  </a:moveTo>
                  <a:lnTo>
                    <a:pt x="2574759" y="1190"/>
                  </a:lnTo>
                  <a:lnTo>
                    <a:pt x="2563248" y="1587"/>
                  </a:lnTo>
                  <a:lnTo>
                    <a:pt x="2494583" y="11904"/>
                  </a:lnTo>
                  <a:lnTo>
                    <a:pt x="2435443" y="27380"/>
                  </a:lnTo>
                  <a:lnTo>
                    <a:pt x="2404484" y="39681"/>
                  </a:lnTo>
                  <a:lnTo>
                    <a:pt x="2387020" y="47617"/>
                  </a:lnTo>
                  <a:lnTo>
                    <a:pt x="2351298" y="68648"/>
                  </a:lnTo>
                  <a:lnTo>
                    <a:pt x="2315576" y="95631"/>
                  </a:lnTo>
                  <a:lnTo>
                    <a:pt x="2279854" y="128169"/>
                  </a:lnTo>
                  <a:lnTo>
                    <a:pt x="2246514" y="165866"/>
                  </a:lnTo>
                  <a:lnTo>
                    <a:pt x="2215555" y="207928"/>
                  </a:lnTo>
                  <a:lnTo>
                    <a:pt x="2188962" y="253561"/>
                  </a:lnTo>
                  <a:lnTo>
                    <a:pt x="2167131" y="303559"/>
                  </a:lnTo>
                  <a:lnTo>
                    <a:pt x="2158399" y="329352"/>
                  </a:lnTo>
                  <a:lnTo>
                    <a:pt x="2151652" y="355144"/>
                  </a:lnTo>
                  <a:lnTo>
                    <a:pt x="2144111" y="411491"/>
                  </a:lnTo>
                  <a:lnTo>
                    <a:pt x="2140538" y="506726"/>
                  </a:lnTo>
                  <a:lnTo>
                    <a:pt x="2140935" y="610690"/>
                  </a:lnTo>
                  <a:lnTo>
                    <a:pt x="2139348" y="681719"/>
                  </a:lnTo>
                  <a:lnTo>
                    <a:pt x="2134982" y="751954"/>
                  </a:lnTo>
                  <a:lnTo>
                    <a:pt x="2124662" y="820999"/>
                  </a:lnTo>
                  <a:lnTo>
                    <a:pt x="2115930" y="853934"/>
                  </a:lnTo>
                  <a:lnTo>
                    <a:pt x="2104023" y="895996"/>
                  </a:lnTo>
                  <a:lnTo>
                    <a:pt x="2081796" y="965041"/>
                  </a:lnTo>
                  <a:lnTo>
                    <a:pt x="2060759" y="1020197"/>
                  </a:lnTo>
                  <a:lnTo>
                    <a:pt x="2039326" y="1067417"/>
                  </a:lnTo>
                  <a:lnTo>
                    <a:pt x="2003207" y="1132494"/>
                  </a:lnTo>
                  <a:lnTo>
                    <a:pt x="1941289" y="1237649"/>
                  </a:lnTo>
                  <a:lnTo>
                    <a:pt x="1900804" y="1312249"/>
                  </a:lnTo>
                  <a:lnTo>
                    <a:pt x="1880562" y="1349549"/>
                  </a:lnTo>
                  <a:lnTo>
                    <a:pt x="1847618" y="1420578"/>
                  </a:lnTo>
                  <a:lnTo>
                    <a:pt x="1822613" y="1485258"/>
                  </a:lnTo>
                  <a:lnTo>
                    <a:pt x="1804752" y="1544779"/>
                  </a:lnTo>
                  <a:lnTo>
                    <a:pt x="1792845" y="1599142"/>
                  </a:lnTo>
                  <a:lnTo>
                    <a:pt x="1787288" y="1649537"/>
                  </a:lnTo>
                  <a:lnTo>
                    <a:pt x="1786097" y="1696361"/>
                  </a:lnTo>
                  <a:lnTo>
                    <a:pt x="1789273" y="1739613"/>
                  </a:lnTo>
                  <a:lnTo>
                    <a:pt x="1796417" y="1780484"/>
                  </a:lnTo>
                  <a:lnTo>
                    <a:pt x="1806737" y="1819371"/>
                  </a:lnTo>
                  <a:lnTo>
                    <a:pt x="1826185" y="1874925"/>
                  </a:lnTo>
                  <a:lnTo>
                    <a:pt x="1856747" y="1946747"/>
                  </a:lnTo>
                  <a:lnTo>
                    <a:pt x="1888103" y="2020157"/>
                  </a:lnTo>
                  <a:lnTo>
                    <a:pt x="1901201" y="2059044"/>
                  </a:lnTo>
                  <a:lnTo>
                    <a:pt x="1907949" y="2078488"/>
                  </a:lnTo>
                  <a:lnTo>
                    <a:pt x="1922238" y="2113804"/>
                  </a:lnTo>
                  <a:lnTo>
                    <a:pt x="1937320" y="2146343"/>
                  </a:lnTo>
                  <a:lnTo>
                    <a:pt x="1953594" y="2175310"/>
                  </a:lnTo>
                  <a:lnTo>
                    <a:pt x="1971454" y="2200705"/>
                  </a:lnTo>
                  <a:lnTo>
                    <a:pt x="1989315" y="2222927"/>
                  </a:lnTo>
                  <a:lnTo>
                    <a:pt x="2007970" y="2241974"/>
                  </a:lnTo>
                  <a:lnTo>
                    <a:pt x="2026228" y="2257449"/>
                  </a:lnTo>
                  <a:lnTo>
                    <a:pt x="2045280" y="2269750"/>
                  </a:lnTo>
                  <a:lnTo>
                    <a:pt x="2063935" y="2278480"/>
                  </a:lnTo>
                  <a:lnTo>
                    <a:pt x="2082589" y="2283639"/>
                  </a:lnTo>
                  <a:lnTo>
                    <a:pt x="2100847" y="2285623"/>
                  </a:lnTo>
                  <a:lnTo>
                    <a:pt x="2117915" y="2284035"/>
                  </a:lnTo>
                  <a:lnTo>
                    <a:pt x="2134982" y="2278877"/>
                  </a:lnTo>
                  <a:lnTo>
                    <a:pt x="2150461" y="2270147"/>
                  </a:lnTo>
                  <a:lnTo>
                    <a:pt x="2165147" y="2258640"/>
                  </a:lnTo>
                  <a:lnTo>
                    <a:pt x="2171894" y="2250703"/>
                  </a:lnTo>
                  <a:lnTo>
                    <a:pt x="2195709" y="2221340"/>
                  </a:lnTo>
                  <a:lnTo>
                    <a:pt x="2227462" y="2170548"/>
                  </a:lnTo>
                  <a:lnTo>
                    <a:pt x="2260009" y="2089599"/>
                  </a:lnTo>
                  <a:lnTo>
                    <a:pt x="2286602" y="2008650"/>
                  </a:lnTo>
                  <a:lnTo>
                    <a:pt x="2305256" y="1951509"/>
                  </a:lnTo>
                  <a:lnTo>
                    <a:pt x="2330262" y="1866195"/>
                  </a:lnTo>
                  <a:lnTo>
                    <a:pt x="2352489" y="1790404"/>
                  </a:lnTo>
                  <a:lnTo>
                    <a:pt x="2385829" y="1696757"/>
                  </a:lnTo>
                  <a:lnTo>
                    <a:pt x="2412819" y="1632077"/>
                  </a:lnTo>
                  <a:lnTo>
                    <a:pt x="2440603" y="1566207"/>
                  </a:lnTo>
                  <a:lnTo>
                    <a:pt x="2475531" y="1492797"/>
                  </a:lnTo>
                  <a:lnTo>
                    <a:pt x="2497361" y="1453116"/>
                  </a:lnTo>
                  <a:lnTo>
                    <a:pt x="2519191" y="1418991"/>
                  </a:lnTo>
                  <a:lnTo>
                    <a:pt x="2542212" y="1388833"/>
                  </a:lnTo>
                  <a:lnTo>
                    <a:pt x="2581506" y="1344390"/>
                  </a:lnTo>
                  <a:lnTo>
                    <a:pt x="2613656" y="1312646"/>
                  </a:lnTo>
                  <a:lnTo>
                    <a:pt x="2635883" y="1291615"/>
                  </a:lnTo>
                  <a:lnTo>
                    <a:pt x="2682321" y="1254712"/>
                  </a:lnTo>
                  <a:lnTo>
                    <a:pt x="2730744" y="1221776"/>
                  </a:lnTo>
                  <a:lnTo>
                    <a:pt x="2781152" y="1191619"/>
                  </a:lnTo>
                  <a:lnTo>
                    <a:pt x="2858550" y="1148763"/>
                  </a:lnTo>
                  <a:lnTo>
                    <a:pt x="2939520" y="1102337"/>
                  </a:lnTo>
                  <a:lnTo>
                    <a:pt x="2993896" y="1066624"/>
                  </a:lnTo>
                  <a:lnTo>
                    <a:pt x="3021680" y="1047180"/>
                  </a:lnTo>
                  <a:lnTo>
                    <a:pt x="3049067" y="1026546"/>
                  </a:lnTo>
                  <a:lnTo>
                    <a:pt x="3100665" y="984485"/>
                  </a:lnTo>
                  <a:lnTo>
                    <a:pt x="3147898" y="940438"/>
                  </a:lnTo>
                  <a:lnTo>
                    <a:pt x="3191161" y="894012"/>
                  </a:lnTo>
                  <a:lnTo>
                    <a:pt x="3230455" y="846791"/>
                  </a:lnTo>
                  <a:lnTo>
                    <a:pt x="3266177" y="798381"/>
                  </a:lnTo>
                  <a:lnTo>
                    <a:pt x="3297930" y="748383"/>
                  </a:lnTo>
                  <a:lnTo>
                    <a:pt x="3325714" y="697591"/>
                  </a:lnTo>
                  <a:lnTo>
                    <a:pt x="3337621" y="671799"/>
                  </a:lnTo>
                  <a:lnTo>
                    <a:pt x="3343971" y="658307"/>
                  </a:lnTo>
                  <a:lnTo>
                    <a:pt x="3354291" y="628943"/>
                  </a:lnTo>
                  <a:lnTo>
                    <a:pt x="3366992" y="579739"/>
                  </a:lnTo>
                  <a:lnTo>
                    <a:pt x="3379693" y="506726"/>
                  </a:lnTo>
                  <a:lnTo>
                    <a:pt x="3388029" y="431729"/>
                  </a:lnTo>
                  <a:lnTo>
                    <a:pt x="3394379" y="326177"/>
                  </a:lnTo>
                  <a:lnTo>
                    <a:pt x="3395173" y="231737"/>
                  </a:lnTo>
                  <a:lnTo>
                    <a:pt x="3395173" y="221816"/>
                  </a:lnTo>
                  <a:lnTo>
                    <a:pt x="3396364" y="230943"/>
                  </a:lnTo>
                  <a:lnTo>
                    <a:pt x="3403905" y="321019"/>
                  </a:lnTo>
                  <a:lnTo>
                    <a:pt x="3407080" y="423396"/>
                  </a:lnTo>
                  <a:lnTo>
                    <a:pt x="3405493" y="497599"/>
                  </a:lnTo>
                  <a:lnTo>
                    <a:pt x="3399539" y="571009"/>
                  </a:lnTo>
                  <a:lnTo>
                    <a:pt x="3390013" y="622594"/>
                  </a:lnTo>
                  <a:lnTo>
                    <a:pt x="3382075" y="653942"/>
                  </a:lnTo>
                  <a:lnTo>
                    <a:pt x="3377312" y="668624"/>
                  </a:lnTo>
                  <a:lnTo>
                    <a:pt x="3366992" y="697194"/>
                  </a:lnTo>
                  <a:lnTo>
                    <a:pt x="3344765" y="749970"/>
                  </a:lnTo>
                  <a:lnTo>
                    <a:pt x="3320157" y="800365"/>
                  </a:lnTo>
                  <a:lnTo>
                    <a:pt x="3292770" y="848379"/>
                  </a:lnTo>
                  <a:lnTo>
                    <a:pt x="3263002" y="894012"/>
                  </a:lnTo>
                  <a:lnTo>
                    <a:pt x="3230058" y="939248"/>
                  </a:lnTo>
                  <a:lnTo>
                    <a:pt x="3193542" y="984088"/>
                  </a:lnTo>
                  <a:lnTo>
                    <a:pt x="3153454" y="1028927"/>
                  </a:lnTo>
                  <a:lnTo>
                    <a:pt x="3131227" y="1051942"/>
                  </a:lnTo>
                  <a:lnTo>
                    <a:pt x="3109397" y="1074163"/>
                  </a:lnTo>
                  <a:lnTo>
                    <a:pt x="3062959" y="1113051"/>
                  </a:lnTo>
                  <a:lnTo>
                    <a:pt x="3014933" y="1147176"/>
                  </a:lnTo>
                  <a:lnTo>
                    <a:pt x="2964128" y="1178921"/>
                  </a:lnTo>
                  <a:lnTo>
                    <a:pt x="2882761" y="1226935"/>
                  </a:lnTo>
                  <a:lnTo>
                    <a:pt x="2793456" y="1283679"/>
                  </a:lnTo>
                  <a:lnTo>
                    <a:pt x="2729554" y="1329709"/>
                  </a:lnTo>
                  <a:lnTo>
                    <a:pt x="2695816" y="1356295"/>
                  </a:lnTo>
                  <a:lnTo>
                    <a:pt x="2679146" y="1370580"/>
                  </a:lnTo>
                  <a:lnTo>
                    <a:pt x="2646599" y="1404706"/>
                  </a:lnTo>
                  <a:lnTo>
                    <a:pt x="2616434" y="1443990"/>
                  </a:lnTo>
                  <a:lnTo>
                    <a:pt x="2588650" y="1486845"/>
                  </a:lnTo>
                  <a:lnTo>
                    <a:pt x="2562454" y="1533272"/>
                  </a:lnTo>
                  <a:lnTo>
                    <a:pt x="2538243" y="1582079"/>
                  </a:lnTo>
                  <a:lnTo>
                    <a:pt x="2505299" y="1656283"/>
                  </a:lnTo>
                  <a:lnTo>
                    <a:pt x="2469974" y="1752311"/>
                  </a:lnTo>
                  <a:lnTo>
                    <a:pt x="2442587" y="1837228"/>
                  </a:lnTo>
                  <a:lnTo>
                    <a:pt x="2417185" y="1928891"/>
                  </a:lnTo>
                  <a:lnTo>
                    <a:pt x="2414407" y="1942779"/>
                  </a:lnTo>
                  <a:lnTo>
                    <a:pt x="2409247" y="1973730"/>
                  </a:lnTo>
                  <a:lnTo>
                    <a:pt x="2396546" y="2032061"/>
                  </a:lnTo>
                  <a:lnTo>
                    <a:pt x="2380669" y="2087218"/>
                  </a:lnTo>
                  <a:lnTo>
                    <a:pt x="2361618" y="2139597"/>
                  </a:lnTo>
                  <a:lnTo>
                    <a:pt x="2338994" y="2191182"/>
                  </a:lnTo>
                  <a:lnTo>
                    <a:pt x="2313195" y="2241974"/>
                  </a:lnTo>
                  <a:lnTo>
                    <a:pt x="2269534" y="2319352"/>
                  </a:lnTo>
                  <a:lnTo>
                    <a:pt x="2235797" y="2373714"/>
                  </a:lnTo>
                  <a:lnTo>
                    <a:pt x="2219127" y="2400301"/>
                  </a:lnTo>
                  <a:lnTo>
                    <a:pt x="2195709" y="2450299"/>
                  </a:lnTo>
                  <a:lnTo>
                    <a:pt x="2181817" y="2493551"/>
                  </a:lnTo>
                  <a:lnTo>
                    <a:pt x="2174673" y="2531248"/>
                  </a:lnTo>
                  <a:lnTo>
                    <a:pt x="2173482" y="2561405"/>
                  </a:lnTo>
                  <a:lnTo>
                    <a:pt x="2175070" y="2584420"/>
                  </a:lnTo>
                  <a:lnTo>
                    <a:pt x="2180230" y="2606642"/>
                  </a:lnTo>
                  <a:lnTo>
                    <a:pt x="2181817" y="2609419"/>
                  </a:lnTo>
                  <a:lnTo>
                    <a:pt x="2201266" y="2585611"/>
                  </a:lnTo>
                  <a:lnTo>
                    <a:pt x="2314385" y="2441172"/>
                  </a:lnTo>
                  <a:lnTo>
                    <a:pt x="2401706" y="2320542"/>
                  </a:lnTo>
                  <a:lnTo>
                    <a:pt x="2442190" y="2260624"/>
                  </a:lnTo>
                  <a:lnTo>
                    <a:pt x="2472356" y="2212610"/>
                  </a:lnTo>
                  <a:lnTo>
                    <a:pt x="2516016" y="2137613"/>
                  </a:lnTo>
                  <a:lnTo>
                    <a:pt x="2562454" y="2045156"/>
                  </a:lnTo>
                  <a:lnTo>
                    <a:pt x="2594207" y="1975714"/>
                  </a:lnTo>
                  <a:lnTo>
                    <a:pt x="2606115" y="1951509"/>
                  </a:lnTo>
                  <a:lnTo>
                    <a:pt x="2631914" y="1905082"/>
                  </a:lnTo>
                  <a:lnTo>
                    <a:pt x="2659697" y="1861433"/>
                  </a:lnTo>
                  <a:lnTo>
                    <a:pt x="2689466" y="1820165"/>
                  </a:lnTo>
                  <a:lnTo>
                    <a:pt x="2720425" y="1783262"/>
                  </a:lnTo>
                  <a:lnTo>
                    <a:pt x="2750987" y="1750327"/>
                  </a:lnTo>
                  <a:lnTo>
                    <a:pt x="2781549" y="1722153"/>
                  </a:lnTo>
                  <a:lnTo>
                    <a:pt x="2811317" y="1699535"/>
                  </a:lnTo>
                  <a:lnTo>
                    <a:pt x="2825209" y="1690805"/>
                  </a:lnTo>
                  <a:lnTo>
                    <a:pt x="2840292" y="1682869"/>
                  </a:lnTo>
                  <a:lnTo>
                    <a:pt x="2881968" y="1670568"/>
                  </a:lnTo>
                  <a:lnTo>
                    <a:pt x="2934757" y="1662235"/>
                  </a:lnTo>
                  <a:lnTo>
                    <a:pt x="2995087" y="1656680"/>
                  </a:lnTo>
                  <a:lnTo>
                    <a:pt x="3161393" y="1651521"/>
                  </a:lnTo>
                  <a:lnTo>
                    <a:pt x="3277291" y="1651521"/>
                  </a:lnTo>
                  <a:lnTo>
                    <a:pt x="3375724" y="1651124"/>
                  </a:lnTo>
                  <a:lnTo>
                    <a:pt x="3522184" y="1646363"/>
                  </a:lnTo>
                  <a:lnTo>
                    <a:pt x="3641257" y="1633665"/>
                  </a:lnTo>
                  <a:lnTo>
                    <a:pt x="3714686" y="1621760"/>
                  </a:lnTo>
                  <a:lnTo>
                    <a:pt x="3727784" y="1619776"/>
                  </a:lnTo>
                  <a:lnTo>
                    <a:pt x="3754774" y="1611840"/>
                  </a:lnTo>
                  <a:lnTo>
                    <a:pt x="3800022" y="1594380"/>
                  </a:lnTo>
                  <a:lnTo>
                    <a:pt x="3865909" y="1559461"/>
                  </a:lnTo>
                  <a:lnTo>
                    <a:pt x="3934971" y="1512241"/>
                  </a:lnTo>
                  <a:lnTo>
                    <a:pt x="3969899" y="1484464"/>
                  </a:lnTo>
                  <a:lnTo>
                    <a:pt x="3991333" y="1465814"/>
                  </a:lnTo>
                  <a:lnTo>
                    <a:pt x="4034199" y="1424149"/>
                  </a:lnTo>
                  <a:lnTo>
                    <a:pt x="4095323" y="1356692"/>
                  </a:lnTo>
                  <a:lnTo>
                    <a:pt x="4169149" y="1266219"/>
                  </a:lnTo>
                  <a:lnTo>
                    <a:pt x="4231067" y="1189238"/>
                  </a:lnTo>
                  <a:lnTo>
                    <a:pt x="4256469" y="1161858"/>
                  </a:lnTo>
                  <a:lnTo>
                    <a:pt x="4268773" y="1150747"/>
                  </a:lnTo>
                  <a:lnTo>
                    <a:pt x="4296953" y="1130510"/>
                  </a:lnTo>
                  <a:lnTo>
                    <a:pt x="4327119" y="1115035"/>
                  </a:lnTo>
                  <a:lnTo>
                    <a:pt x="4356887" y="1102733"/>
                  </a:lnTo>
                  <a:lnTo>
                    <a:pt x="4421981" y="1083687"/>
                  </a:lnTo>
                  <a:lnTo>
                    <a:pt x="4429592" y="1082685"/>
                  </a:lnTo>
                  <a:lnTo>
                    <a:pt x="4392609" y="1094004"/>
                  </a:lnTo>
                  <a:lnTo>
                    <a:pt x="4355299" y="1112257"/>
                  </a:lnTo>
                  <a:lnTo>
                    <a:pt x="4333469" y="1126145"/>
                  </a:lnTo>
                  <a:lnTo>
                    <a:pt x="4322356" y="1134081"/>
                  </a:lnTo>
                  <a:lnTo>
                    <a:pt x="4297747" y="1157890"/>
                  </a:lnTo>
                  <a:lnTo>
                    <a:pt x="4256469" y="1206698"/>
                  </a:lnTo>
                  <a:lnTo>
                    <a:pt x="4199314" y="1287250"/>
                  </a:lnTo>
                  <a:lnTo>
                    <a:pt x="4145334" y="1372167"/>
                  </a:lnTo>
                  <a:lnTo>
                    <a:pt x="4122313" y="1411054"/>
                  </a:lnTo>
                  <a:lnTo>
                    <a:pt x="4100086" y="1446371"/>
                  </a:lnTo>
                  <a:lnTo>
                    <a:pt x="4054838" y="1508273"/>
                  </a:lnTo>
                  <a:lnTo>
                    <a:pt x="4008400" y="1559461"/>
                  </a:lnTo>
                  <a:lnTo>
                    <a:pt x="3959580" y="1604698"/>
                  </a:lnTo>
                  <a:lnTo>
                    <a:pt x="3933781" y="1625332"/>
                  </a:lnTo>
                  <a:lnTo>
                    <a:pt x="3919889" y="1635649"/>
                  </a:lnTo>
                  <a:lnTo>
                    <a:pt x="3882976" y="1657076"/>
                  </a:lnTo>
                  <a:lnTo>
                    <a:pt x="3834950" y="1679298"/>
                  </a:lnTo>
                  <a:lnTo>
                    <a:pt x="3775810" y="1701122"/>
                  </a:lnTo>
                  <a:lnTo>
                    <a:pt x="3705954" y="1720963"/>
                  </a:lnTo>
                  <a:lnTo>
                    <a:pt x="3626175" y="1738819"/>
                  </a:lnTo>
                  <a:lnTo>
                    <a:pt x="3535679" y="1752707"/>
                  </a:lnTo>
                  <a:lnTo>
                    <a:pt x="3434864" y="1762231"/>
                  </a:lnTo>
                  <a:lnTo>
                    <a:pt x="3380487" y="1764215"/>
                  </a:lnTo>
                  <a:lnTo>
                    <a:pt x="3278084" y="1766596"/>
                  </a:lnTo>
                  <a:lnTo>
                    <a:pt x="3137975" y="1765802"/>
                  </a:lnTo>
                  <a:lnTo>
                    <a:pt x="3064546" y="1767786"/>
                  </a:lnTo>
                  <a:lnTo>
                    <a:pt x="3020886" y="1773342"/>
                  </a:lnTo>
                  <a:lnTo>
                    <a:pt x="2976432" y="1784452"/>
                  </a:lnTo>
                  <a:lnTo>
                    <a:pt x="2927612" y="1801118"/>
                  </a:lnTo>
                  <a:lnTo>
                    <a:pt x="2898638" y="1813419"/>
                  </a:lnTo>
                  <a:lnTo>
                    <a:pt x="2884349" y="1820165"/>
                  </a:lnTo>
                  <a:lnTo>
                    <a:pt x="2856565" y="1837625"/>
                  </a:lnTo>
                  <a:lnTo>
                    <a:pt x="2830766" y="1858656"/>
                  </a:lnTo>
                  <a:lnTo>
                    <a:pt x="2806554" y="1884051"/>
                  </a:lnTo>
                  <a:lnTo>
                    <a:pt x="2773214" y="1926113"/>
                  </a:lnTo>
                  <a:lnTo>
                    <a:pt x="2732729" y="1991984"/>
                  </a:lnTo>
                  <a:lnTo>
                    <a:pt x="2678749" y="2099916"/>
                  </a:lnTo>
                  <a:lnTo>
                    <a:pt x="2628738" y="2210229"/>
                  </a:lnTo>
                  <a:lnTo>
                    <a:pt x="2596192" y="2278480"/>
                  </a:lnTo>
                  <a:lnTo>
                    <a:pt x="2579522" y="2309828"/>
                  </a:lnTo>
                  <a:lnTo>
                    <a:pt x="2532686" y="2393158"/>
                  </a:lnTo>
                  <a:lnTo>
                    <a:pt x="2461639" y="2515772"/>
                  </a:lnTo>
                  <a:lnTo>
                    <a:pt x="2401706" y="2610213"/>
                  </a:lnTo>
                  <a:lnTo>
                    <a:pt x="2335025" y="2709019"/>
                  </a:lnTo>
                  <a:lnTo>
                    <a:pt x="2291364" y="2771318"/>
                  </a:lnTo>
                  <a:lnTo>
                    <a:pt x="2312004" y="2766953"/>
                  </a:lnTo>
                  <a:lnTo>
                    <a:pt x="2447747" y="2726082"/>
                  </a:lnTo>
                  <a:lnTo>
                    <a:pt x="2540227" y="2690369"/>
                  </a:lnTo>
                  <a:lnTo>
                    <a:pt x="2607305" y="2660608"/>
                  </a:lnTo>
                  <a:lnTo>
                    <a:pt x="2641440" y="2643545"/>
                  </a:lnTo>
                  <a:lnTo>
                    <a:pt x="2681131" y="2624101"/>
                  </a:lnTo>
                  <a:lnTo>
                    <a:pt x="2752178" y="2591563"/>
                  </a:lnTo>
                  <a:lnTo>
                    <a:pt x="2842673" y="2554263"/>
                  </a:lnTo>
                  <a:lnTo>
                    <a:pt x="2941107" y="2516566"/>
                  </a:lnTo>
                  <a:lnTo>
                    <a:pt x="3006201" y="2487996"/>
                  </a:lnTo>
                  <a:lnTo>
                    <a:pt x="3049067" y="2465377"/>
                  </a:lnTo>
                  <a:lnTo>
                    <a:pt x="3070500" y="2451886"/>
                  </a:lnTo>
                  <a:lnTo>
                    <a:pt x="3096696" y="2435220"/>
                  </a:lnTo>
                  <a:lnTo>
                    <a:pt x="3139563" y="2403872"/>
                  </a:lnTo>
                  <a:lnTo>
                    <a:pt x="3173697" y="2374905"/>
                  </a:lnTo>
                  <a:lnTo>
                    <a:pt x="3199893" y="2347922"/>
                  </a:lnTo>
                  <a:lnTo>
                    <a:pt x="3231249" y="2309431"/>
                  </a:lnTo>
                  <a:lnTo>
                    <a:pt x="3266574" y="2263005"/>
                  </a:lnTo>
                  <a:lnTo>
                    <a:pt x="3287213" y="2241180"/>
                  </a:lnTo>
                  <a:lnTo>
                    <a:pt x="3298724" y="2229673"/>
                  </a:lnTo>
                  <a:lnTo>
                    <a:pt x="3324920" y="2207054"/>
                  </a:lnTo>
                  <a:lnTo>
                    <a:pt x="3356276" y="2184833"/>
                  </a:lnTo>
                  <a:lnTo>
                    <a:pt x="3391998" y="2163802"/>
                  </a:lnTo>
                  <a:lnTo>
                    <a:pt x="3433276" y="2144755"/>
                  </a:lnTo>
                  <a:lnTo>
                    <a:pt x="3481303" y="2128883"/>
                  </a:lnTo>
                  <a:lnTo>
                    <a:pt x="3534489" y="2116582"/>
                  </a:lnTo>
                  <a:lnTo>
                    <a:pt x="3594819" y="2108249"/>
                  </a:lnTo>
                  <a:lnTo>
                    <a:pt x="3627763" y="2106662"/>
                  </a:lnTo>
                  <a:lnTo>
                    <a:pt x="3658722" y="2105868"/>
                  </a:lnTo>
                  <a:lnTo>
                    <a:pt x="3713098" y="2107852"/>
                  </a:lnTo>
                  <a:lnTo>
                    <a:pt x="3757949" y="2113011"/>
                  </a:lnTo>
                  <a:lnTo>
                    <a:pt x="3794068" y="2120550"/>
                  </a:lnTo>
                  <a:lnTo>
                    <a:pt x="3834156" y="2132851"/>
                  </a:lnTo>
                  <a:lnTo>
                    <a:pt x="3859955" y="2145946"/>
                  </a:lnTo>
                  <a:lnTo>
                    <a:pt x="3861940" y="2147533"/>
                  </a:lnTo>
                  <a:lnTo>
                    <a:pt x="3853208" y="2146343"/>
                  </a:lnTo>
                  <a:lnTo>
                    <a:pt x="3765490" y="2141184"/>
                  </a:lnTo>
                  <a:lnTo>
                    <a:pt x="3667454" y="2141184"/>
                  </a:lnTo>
                  <a:lnTo>
                    <a:pt x="3597597" y="2145946"/>
                  </a:lnTo>
                  <a:lnTo>
                    <a:pt x="3528932" y="2156263"/>
                  </a:lnTo>
                  <a:lnTo>
                    <a:pt x="3482096" y="2168564"/>
                  </a:lnTo>
                  <a:lnTo>
                    <a:pt x="3453916" y="2178881"/>
                  </a:lnTo>
                  <a:lnTo>
                    <a:pt x="3441215" y="2185627"/>
                  </a:lnTo>
                  <a:lnTo>
                    <a:pt x="3417003" y="2198325"/>
                  </a:lnTo>
                  <a:lnTo>
                    <a:pt x="3376121" y="2228482"/>
                  </a:lnTo>
                  <a:lnTo>
                    <a:pt x="3342781" y="2261417"/>
                  </a:lnTo>
                  <a:lnTo>
                    <a:pt x="3313806" y="2296337"/>
                  </a:lnTo>
                  <a:lnTo>
                    <a:pt x="3276894" y="2351096"/>
                  </a:lnTo>
                  <a:lnTo>
                    <a:pt x="3240775" y="2403872"/>
                  </a:lnTo>
                  <a:lnTo>
                    <a:pt x="3213785" y="2436807"/>
                  </a:lnTo>
                  <a:lnTo>
                    <a:pt x="3198702" y="2451886"/>
                  </a:lnTo>
                  <a:lnTo>
                    <a:pt x="3180047" y="2469346"/>
                  </a:lnTo>
                  <a:lnTo>
                    <a:pt x="3141150" y="2501090"/>
                  </a:lnTo>
                  <a:lnTo>
                    <a:pt x="3080026" y="2543946"/>
                  </a:lnTo>
                  <a:lnTo>
                    <a:pt x="2949839" y="2618943"/>
                  </a:lnTo>
                  <a:lnTo>
                    <a:pt x="2888932" y="2652474"/>
                  </a:lnTo>
                  <a:lnTo>
                    <a:pt x="2891235" y="2657078"/>
                  </a:lnTo>
                  <a:lnTo>
                    <a:pt x="2896791" y="2664619"/>
                  </a:lnTo>
                  <a:lnTo>
                    <a:pt x="2915047" y="2681685"/>
                  </a:lnTo>
                  <a:lnTo>
                    <a:pt x="2940447" y="2697957"/>
                  </a:lnTo>
                  <a:lnTo>
                    <a:pt x="2973388" y="2713435"/>
                  </a:lnTo>
                  <a:lnTo>
                    <a:pt x="2992438" y="2720182"/>
                  </a:lnTo>
                  <a:lnTo>
                    <a:pt x="3012678" y="2725738"/>
                  </a:lnTo>
                  <a:lnTo>
                    <a:pt x="3056731" y="2736057"/>
                  </a:lnTo>
                  <a:lnTo>
                    <a:pt x="3105150" y="2744391"/>
                  </a:lnTo>
                  <a:lnTo>
                    <a:pt x="3156347" y="2749550"/>
                  </a:lnTo>
                  <a:lnTo>
                    <a:pt x="3182938" y="2751535"/>
                  </a:lnTo>
                  <a:lnTo>
                    <a:pt x="3209528" y="2752725"/>
                  </a:lnTo>
                  <a:lnTo>
                    <a:pt x="3264694" y="2751535"/>
                  </a:lnTo>
                  <a:lnTo>
                    <a:pt x="3292872" y="2749154"/>
                  </a:lnTo>
                  <a:lnTo>
                    <a:pt x="3350022" y="2744788"/>
                  </a:lnTo>
                  <a:lnTo>
                    <a:pt x="3408363" y="2737644"/>
                  </a:lnTo>
                  <a:lnTo>
                    <a:pt x="3465910" y="2730897"/>
                  </a:lnTo>
                  <a:lnTo>
                    <a:pt x="3581003" y="2719388"/>
                  </a:lnTo>
                  <a:lnTo>
                    <a:pt x="3636566" y="2716610"/>
                  </a:lnTo>
                  <a:lnTo>
                    <a:pt x="3664347" y="2715419"/>
                  </a:lnTo>
                  <a:lnTo>
                    <a:pt x="3717528" y="2718594"/>
                  </a:lnTo>
                  <a:lnTo>
                    <a:pt x="3767931" y="2726928"/>
                  </a:lnTo>
                  <a:lnTo>
                    <a:pt x="3813572" y="2739628"/>
                  </a:lnTo>
                  <a:lnTo>
                    <a:pt x="3834210" y="2748360"/>
                  </a:lnTo>
                  <a:lnTo>
                    <a:pt x="3854053" y="2757885"/>
                  </a:lnTo>
                  <a:lnTo>
                    <a:pt x="3888581" y="2777729"/>
                  </a:lnTo>
                  <a:lnTo>
                    <a:pt x="3931047" y="2808685"/>
                  </a:lnTo>
                  <a:lnTo>
                    <a:pt x="3952081" y="2826147"/>
                  </a:lnTo>
                  <a:lnTo>
                    <a:pt x="3984228" y="2855516"/>
                  </a:lnTo>
                  <a:lnTo>
                    <a:pt x="3990975" y="2862263"/>
                  </a:lnTo>
                  <a:lnTo>
                    <a:pt x="3983831" y="2855913"/>
                  </a:lnTo>
                  <a:lnTo>
                    <a:pt x="3949700" y="2828132"/>
                  </a:lnTo>
                  <a:lnTo>
                    <a:pt x="3928269" y="2811860"/>
                  </a:lnTo>
                  <a:lnTo>
                    <a:pt x="3885010" y="2783682"/>
                  </a:lnTo>
                  <a:lnTo>
                    <a:pt x="3850085" y="2765425"/>
                  </a:lnTo>
                  <a:lnTo>
                    <a:pt x="3830638" y="2757885"/>
                  </a:lnTo>
                  <a:lnTo>
                    <a:pt x="3810000" y="2750741"/>
                  </a:lnTo>
                  <a:lnTo>
                    <a:pt x="3765153" y="2740422"/>
                  </a:lnTo>
                  <a:lnTo>
                    <a:pt x="3716338" y="2734469"/>
                  </a:lnTo>
                  <a:lnTo>
                    <a:pt x="3664347" y="2734469"/>
                  </a:lnTo>
                  <a:lnTo>
                    <a:pt x="3637756" y="2737247"/>
                  </a:lnTo>
                  <a:lnTo>
                    <a:pt x="3582988" y="2742407"/>
                  </a:lnTo>
                  <a:lnTo>
                    <a:pt x="3469878" y="2759869"/>
                  </a:lnTo>
                  <a:lnTo>
                    <a:pt x="3412331" y="2769791"/>
                  </a:lnTo>
                  <a:lnTo>
                    <a:pt x="3354785" y="2779316"/>
                  </a:lnTo>
                  <a:lnTo>
                    <a:pt x="3296444" y="2786460"/>
                  </a:lnTo>
                  <a:lnTo>
                    <a:pt x="3267869" y="2790825"/>
                  </a:lnTo>
                  <a:lnTo>
                    <a:pt x="3210322" y="2795191"/>
                  </a:lnTo>
                  <a:lnTo>
                    <a:pt x="3181747" y="2794794"/>
                  </a:lnTo>
                  <a:lnTo>
                    <a:pt x="3153966" y="2794794"/>
                  </a:lnTo>
                  <a:lnTo>
                    <a:pt x="3099991" y="2791619"/>
                  </a:lnTo>
                  <a:lnTo>
                    <a:pt x="3048794" y="2786063"/>
                  </a:lnTo>
                  <a:lnTo>
                    <a:pt x="3000375" y="2777332"/>
                  </a:lnTo>
                  <a:lnTo>
                    <a:pt x="2977753" y="2771775"/>
                  </a:lnTo>
                  <a:lnTo>
                    <a:pt x="2955528" y="2765425"/>
                  </a:lnTo>
                  <a:lnTo>
                    <a:pt x="2915047" y="2749154"/>
                  </a:lnTo>
                  <a:lnTo>
                    <a:pt x="2880122" y="2728913"/>
                  </a:lnTo>
                  <a:lnTo>
                    <a:pt x="2851547" y="2705497"/>
                  </a:lnTo>
                  <a:lnTo>
                    <a:pt x="2841228" y="2692003"/>
                  </a:lnTo>
                  <a:lnTo>
                    <a:pt x="2834672" y="2681871"/>
                  </a:lnTo>
                  <a:lnTo>
                    <a:pt x="2809730" y="2695130"/>
                  </a:lnTo>
                  <a:lnTo>
                    <a:pt x="2726378" y="2736399"/>
                  </a:lnTo>
                  <a:lnTo>
                    <a:pt x="2668826" y="2766953"/>
                  </a:lnTo>
                  <a:lnTo>
                    <a:pt x="2609687" y="2804253"/>
                  </a:lnTo>
                  <a:lnTo>
                    <a:pt x="2550150" y="2849092"/>
                  </a:lnTo>
                  <a:lnTo>
                    <a:pt x="2506490" y="2889567"/>
                  </a:lnTo>
                  <a:lnTo>
                    <a:pt x="2477516" y="2920518"/>
                  </a:lnTo>
                  <a:lnTo>
                    <a:pt x="2448541" y="2954247"/>
                  </a:lnTo>
                  <a:lnTo>
                    <a:pt x="2421551" y="2991944"/>
                  </a:lnTo>
                  <a:lnTo>
                    <a:pt x="2407659" y="3011784"/>
                  </a:lnTo>
                  <a:lnTo>
                    <a:pt x="2393767" y="3034006"/>
                  </a:lnTo>
                  <a:lnTo>
                    <a:pt x="2368762" y="3079242"/>
                  </a:lnTo>
                  <a:lnTo>
                    <a:pt x="2347726" y="3126066"/>
                  </a:lnTo>
                  <a:lnTo>
                    <a:pt x="2329865" y="3174079"/>
                  </a:lnTo>
                  <a:lnTo>
                    <a:pt x="2315576" y="3222887"/>
                  </a:lnTo>
                  <a:lnTo>
                    <a:pt x="2303669" y="3272885"/>
                  </a:lnTo>
                  <a:lnTo>
                    <a:pt x="2290571" y="3348676"/>
                  </a:lnTo>
                  <a:lnTo>
                    <a:pt x="2281839" y="3452243"/>
                  </a:lnTo>
                  <a:lnTo>
                    <a:pt x="2279457" y="3557794"/>
                  </a:lnTo>
                  <a:lnTo>
                    <a:pt x="2284220" y="3716915"/>
                  </a:lnTo>
                  <a:lnTo>
                    <a:pt x="2289777" y="3822466"/>
                  </a:lnTo>
                  <a:lnTo>
                    <a:pt x="2293349" y="3878416"/>
                  </a:lnTo>
                  <a:lnTo>
                    <a:pt x="2307241" y="4016903"/>
                  </a:lnTo>
                  <a:lnTo>
                    <a:pt x="2337406" y="4258163"/>
                  </a:lnTo>
                  <a:lnTo>
                    <a:pt x="2407659" y="4721637"/>
                  </a:lnTo>
                  <a:lnTo>
                    <a:pt x="2422345" y="4810125"/>
                  </a:lnTo>
                  <a:lnTo>
                    <a:pt x="1739262" y="4810125"/>
                  </a:lnTo>
                  <a:lnTo>
                    <a:pt x="1857144" y="4274432"/>
                  </a:lnTo>
                  <a:lnTo>
                    <a:pt x="1866273" y="4218085"/>
                  </a:lnTo>
                  <a:lnTo>
                    <a:pt x="1908346" y="3914129"/>
                  </a:lnTo>
                  <a:lnTo>
                    <a:pt x="1926604" y="3748263"/>
                  </a:lnTo>
                  <a:lnTo>
                    <a:pt x="1934145" y="3649060"/>
                  </a:lnTo>
                  <a:lnTo>
                    <a:pt x="1935733" y="3606602"/>
                  </a:lnTo>
                  <a:lnTo>
                    <a:pt x="1936923" y="3565730"/>
                  </a:lnTo>
                  <a:lnTo>
                    <a:pt x="1933351" y="3491924"/>
                  </a:lnTo>
                  <a:lnTo>
                    <a:pt x="1923825" y="3424863"/>
                  </a:lnTo>
                  <a:lnTo>
                    <a:pt x="1909933" y="3365342"/>
                  </a:lnTo>
                  <a:lnTo>
                    <a:pt x="1891675" y="3312169"/>
                  </a:lnTo>
                  <a:lnTo>
                    <a:pt x="1869448" y="3264552"/>
                  </a:lnTo>
                  <a:lnTo>
                    <a:pt x="1843252" y="3222490"/>
                  </a:lnTo>
                  <a:lnTo>
                    <a:pt x="1814278" y="3184397"/>
                  </a:lnTo>
                  <a:lnTo>
                    <a:pt x="1782525" y="3149080"/>
                  </a:lnTo>
                  <a:lnTo>
                    <a:pt x="1749185" y="3117733"/>
                  </a:lnTo>
                  <a:lnTo>
                    <a:pt x="1695602" y="3074877"/>
                  </a:lnTo>
                  <a:lnTo>
                    <a:pt x="1621776" y="3021705"/>
                  </a:lnTo>
                  <a:lnTo>
                    <a:pt x="1548348" y="2968929"/>
                  </a:lnTo>
                  <a:lnTo>
                    <a:pt x="1513420" y="2940359"/>
                  </a:lnTo>
                  <a:lnTo>
                    <a:pt x="1448723" y="2884409"/>
                  </a:lnTo>
                  <a:lnTo>
                    <a:pt x="1346320" y="2793936"/>
                  </a:lnTo>
                  <a:lnTo>
                    <a:pt x="1275273" y="2733224"/>
                  </a:lnTo>
                  <a:lnTo>
                    <a:pt x="1200654" y="2674496"/>
                  </a:lnTo>
                  <a:lnTo>
                    <a:pt x="1123654" y="2620927"/>
                  </a:lnTo>
                  <a:lnTo>
                    <a:pt x="1062926" y="2585611"/>
                  </a:lnTo>
                  <a:lnTo>
                    <a:pt x="1021648" y="2563786"/>
                  </a:lnTo>
                  <a:lnTo>
                    <a:pt x="979575" y="2545533"/>
                  </a:lnTo>
                  <a:lnTo>
                    <a:pt x="935518" y="2529661"/>
                  </a:lnTo>
                  <a:lnTo>
                    <a:pt x="914085" y="2522915"/>
                  </a:lnTo>
                  <a:lnTo>
                    <a:pt x="871218" y="2511011"/>
                  </a:lnTo>
                  <a:lnTo>
                    <a:pt x="797790" y="2495932"/>
                  </a:lnTo>
                  <a:lnTo>
                    <a:pt x="735475" y="2489583"/>
                  </a:lnTo>
                  <a:lnTo>
                    <a:pt x="679908" y="2487996"/>
                  </a:lnTo>
                  <a:lnTo>
                    <a:pt x="601716" y="2488789"/>
                  </a:lnTo>
                  <a:lnTo>
                    <a:pt x="514793" y="2484821"/>
                  </a:lnTo>
                  <a:lnTo>
                    <a:pt x="446127" y="2474504"/>
                  </a:lnTo>
                  <a:lnTo>
                    <a:pt x="406436" y="2465377"/>
                  </a:lnTo>
                  <a:lnTo>
                    <a:pt x="369920" y="2455854"/>
                  </a:lnTo>
                  <a:lnTo>
                    <a:pt x="306415" y="2436410"/>
                  </a:lnTo>
                  <a:lnTo>
                    <a:pt x="252832" y="2414983"/>
                  </a:lnTo>
                  <a:lnTo>
                    <a:pt x="207584" y="2390777"/>
                  </a:lnTo>
                  <a:lnTo>
                    <a:pt x="170274" y="2364588"/>
                  </a:lnTo>
                  <a:lnTo>
                    <a:pt x="138125" y="2335224"/>
                  </a:lnTo>
                  <a:lnTo>
                    <a:pt x="111135" y="2303082"/>
                  </a:lnTo>
                  <a:lnTo>
                    <a:pt x="86923" y="2268163"/>
                  </a:lnTo>
                  <a:lnTo>
                    <a:pt x="75413" y="2249116"/>
                  </a:lnTo>
                  <a:lnTo>
                    <a:pt x="66681" y="2233244"/>
                  </a:lnTo>
                  <a:lnTo>
                    <a:pt x="53980" y="2201896"/>
                  </a:lnTo>
                  <a:lnTo>
                    <a:pt x="46835" y="2171738"/>
                  </a:lnTo>
                  <a:lnTo>
                    <a:pt x="43660" y="2143962"/>
                  </a:lnTo>
                  <a:lnTo>
                    <a:pt x="44057" y="2108646"/>
                  </a:lnTo>
                  <a:lnTo>
                    <a:pt x="48423" y="2080472"/>
                  </a:lnTo>
                  <a:lnTo>
                    <a:pt x="49217" y="2077298"/>
                  </a:lnTo>
                  <a:lnTo>
                    <a:pt x="50408" y="2091186"/>
                  </a:lnTo>
                  <a:lnTo>
                    <a:pt x="65093" y="2153088"/>
                  </a:lnTo>
                  <a:lnTo>
                    <a:pt x="75016" y="2180865"/>
                  </a:lnTo>
                  <a:lnTo>
                    <a:pt x="87717" y="2208642"/>
                  </a:lnTo>
                  <a:lnTo>
                    <a:pt x="104784" y="2234434"/>
                  </a:lnTo>
                  <a:lnTo>
                    <a:pt x="114707" y="2245545"/>
                  </a:lnTo>
                  <a:lnTo>
                    <a:pt x="124233" y="2255862"/>
                  </a:lnTo>
                  <a:lnTo>
                    <a:pt x="151620" y="2278877"/>
                  </a:lnTo>
                  <a:lnTo>
                    <a:pt x="186548" y="2304273"/>
                  </a:lnTo>
                  <a:lnTo>
                    <a:pt x="229811" y="2329272"/>
                  </a:lnTo>
                  <a:lnTo>
                    <a:pt x="280616" y="2354271"/>
                  </a:lnTo>
                  <a:lnTo>
                    <a:pt x="339358" y="2375698"/>
                  </a:lnTo>
                  <a:lnTo>
                    <a:pt x="405245" y="2393555"/>
                  </a:lnTo>
                  <a:lnTo>
                    <a:pt x="478277" y="2406253"/>
                  </a:lnTo>
                  <a:lnTo>
                    <a:pt x="517571" y="2409824"/>
                  </a:lnTo>
                  <a:lnTo>
                    <a:pt x="553293" y="2411411"/>
                  </a:lnTo>
                  <a:lnTo>
                    <a:pt x="658077" y="2410618"/>
                  </a:lnTo>
                  <a:lnTo>
                    <a:pt x="789058" y="2412205"/>
                  </a:lnTo>
                  <a:lnTo>
                    <a:pt x="895430" y="2420538"/>
                  </a:lnTo>
                  <a:lnTo>
                    <a:pt x="967271" y="2430061"/>
                  </a:lnTo>
                  <a:lnTo>
                    <a:pt x="1002596" y="2437601"/>
                  </a:lnTo>
                  <a:lnTo>
                    <a:pt x="1037524" y="2445537"/>
                  </a:lnTo>
                  <a:lnTo>
                    <a:pt x="1109762" y="2470536"/>
                  </a:lnTo>
                  <a:lnTo>
                    <a:pt x="1183190" y="2503471"/>
                  </a:lnTo>
                  <a:lnTo>
                    <a:pt x="1257809" y="2544343"/>
                  </a:lnTo>
                  <a:lnTo>
                    <a:pt x="1332825" y="2591563"/>
                  </a:lnTo>
                  <a:lnTo>
                    <a:pt x="1407842" y="2643545"/>
                  </a:lnTo>
                  <a:lnTo>
                    <a:pt x="1482461" y="2700289"/>
                  </a:lnTo>
                  <a:lnTo>
                    <a:pt x="1555492" y="2759414"/>
                  </a:lnTo>
                  <a:lnTo>
                    <a:pt x="1592008" y="2789571"/>
                  </a:lnTo>
                  <a:lnTo>
                    <a:pt x="1626936" y="2818935"/>
                  </a:lnTo>
                  <a:lnTo>
                    <a:pt x="1687267" y="2866552"/>
                  </a:lnTo>
                  <a:lnTo>
                    <a:pt x="1758710" y="2917344"/>
                  </a:lnTo>
                  <a:lnTo>
                    <a:pt x="1818644" y="2951866"/>
                  </a:lnTo>
                  <a:lnTo>
                    <a:pt x="1845237" y="2962580"/>
                  </a:lnTo>
                  <a:lnTo>
                    <a:pt x="1847221" y="2962977"/>
                  </a:lnTo>
                  <a:lnTo>
                    <a:pt x="1789669" y="2876869"/>
                  </a:lnTo>
                  <a:lnTo>
                    <a:pt x="1692426" y="2740367"/>
                  </a:lnTo>
                  <a:lnTo>
                    <a:pt x="1612647" y="2639974"/>
                  </a:lnTo>
                  <a:lnTo>
                    <a:pt x="1547951" y="2568548"/>
                  </a:lnTo>
                  <a:lnTo>
                    <a:pt x="1494368" y="2518550"/>
                  </a:lnTo>
                  <a:lnTo>
                    <a:pt x="1448723" y="2483234"/>
                  </a:lnTo>
                  <a:lnTo>
                    <a:pt x="1407445" y="2454267"/>
                  </a:lnTo>
                  <a:lnTo>
                    <a:pt x="1367357" y="2425300"/>
                  </a:lnTo>
                  <a:lnTo>
                    <a:pt x="1346320" y="2408237"/>
                  </a:lnTo>
                  <a:lnTo>
                    <a:pt x="1326078" y="2391571"/>
                  </a:lnTo>
                  <a:lnTo>
                    <a:pt x="1260191" y="2349509"/>
                  </a:lnTo>
                  <a:lnTo>
                    <a:pt x="1169695" y="2299511"/>
                  </a:lnTo>
                  <a:lnTo>
                    <a:pt x="1059751" y="2247529"/>
                  </a:lnTo>
                  <a:lnTo>
                    <a:pt x="936312" y="2197134"/>
                  </a:lnTo>
                  <a:lnTo>
                    <a:pt x="837481" y="2164199"/>
                  </a:lnTo>
                  <a:lnTo>
                    <a:pt x="770403" y="2145152"/>
                  </a:lnTo>
                  <a:lnTo>
                    <a:pt x="703325" y="2129280"/>
                  </a:lnTo>
                  <a:lnTo>
                    <a:pt x="636644" y="2117375"/>
                  </a:lnTo>
                  <a:lnTo>
                    <a:pt x="570757" y="2109836"/>
                  </a:lnTo>
                  <a:lnTo>
                    <a:pt x="507648" y="2107455"/>
                  </a:lnTo>
                  <a:lnTo>
                    <a:pt x="476689" y="2108249"/>
                  </a:lnTo>
                  <a:lnTo>
                    <a:pt x="401673" y="2111820"/>
                  </a:lnTo>
                  <a:lnTo>
                    <a:pt x="315147" y="2111027"/>
                  </a:lnTo>
                  <a:lnTo>
                    <a:pt x="268311" y="2105074"/>
                  </a:lnTo>
                  <a:lnTo>
                    <a:pt x="227826" y="2093964"/>
                  </a:lnTo>
                  <a:lnTo>
                    <a:pt x="192501" y="2075710"/>
                  </a:lnTo>
                  <a:lnTo>
                    <a:pt x="158367" y="2049521"/>
                  </a:lnTo>
                  <a:lnTo>
                    <a:pt x="125423" y="2013808"/>
                  </a:lnTo>
                  <a:lnTo>
                    <a:pt x="107959" y="1991587"/>
                  </a:lnTo>
                  <a:lnTo>
                    <a:pt x="77794" y="1949922"/>
                  </a:lnTo>
                  <a:lnTo>
                    <a:pt x="35325" y="1884051"/>
                  </a:lnTo>
                  <a:lnTo>
                    <a:pt x="3175" y="1822149"/>
                  </a:lnTo>
                  <a:lnTo>
                    <a:pt x="0" y="1814610"/>
                  </a:lnTo>
                  <a:lnTo>
                    <a:pt x="11907" y="1832069"/>
                  </a:lnTo>
                  <a:lnTo>
                    <a:pt x="82160" y="1926113"/>
                  </a:lnTo>
                  <a:lnTo>
                    <a:pt x="127408" y="1976111"/>
                  </a:lnTo>
                  <a:lnTo>
                    <a:pt x="158367" y="2005475"/>
                  </a:lnTo>
                  <a:lnTo>
                    <a:pt x="173847" y="2017776"/>
                  </a:lnTo>
                  <a:lnTo>
                    <a:pt x="188135" y="2028093"/>
                  </a:lnTo>
                  <a:lnTo>
                    <a:pt x="217904" y="2041982"/>
                  </a:lnTo>
                  <a:lnTo>
                    <a:pt x="248069" y="2049521"/>
                  </a:lnTo>
                  <a:lnTo>
                    <a:pt x="278234" y="2051902"/>
                  </a:lnTo>
                  <a:lnTo>
                    <a:pt x="323879" y="2047537"/>
                  </a:lnTo>
                  <a:lnTo>
                    <a:pt x="388972" y="2035633"/>
                  </a:lnTo>
                  <a:lnTo>
                    <a:pt x="422709" y="2030474"/>
                  </a:lnTo>
                  <a:lnTo>
                    <a:pt x="461210" y="2026109"/>
                  </a:lnTo>
                  <a:lnTo>
                    <a:pt x="538607" y="2021348"/>
                  </a:lnTo>
                  <a:lnTo>
                    <a:pt x="613623" y="2021744"/>
                  </a:lnTo>
                  <a:lnTo>
                    <a:pt x="687846" y="2026903"/>
                  </a:lnTo>
                  <a:lnTo>
                    <a:pt x="759290" y="2036426"/>
                  </a:lnTo>
                  <a:lnTo>
                    <a:pt x="829146" y="2048727"/>
                  </a:lnTo>
                  <a:lnTo>
                    <a:pt x="896224" y="2064600"/>
                  </a:lnTo>
                  <a:lnTo>
                    <a:pt x="960523" y="2082456"/>
                  </a:lnTo>
                  <a:lnTo>
                    <a:pt x="1051019" y="2113011"/>
                  </a:lnTo>
                  <a:lnTo>
                    <a:pt x="1158979" y="2157056"/>
                  </a:lnTo>
                  <a:lnTo>
                    <a:pt x="1250665" y="2200705"/>
                  </a:lnTo>
                  <a:lnTo>
                    <a:pt x="1323696" y="2239990"/>
                  </a:lnTo>
                  <a:lnTo>
                    <a:pt x="1351480" y="2255465"/>
                  </a:lnTo>
                  <a:lnTo>
                    <a:pt x="1442770" y="2307844"/>
                  </a:lnTo>
                  <a:lnTo>
                    <a:pt x="1529296" y="2358636"/>
                  </a:lnTo>
                  <a:lnTo>
                    <a:pt x="1599946" y="2405459"/>
                  </a:lnTo>
                  <a:lnTo>
                    <a:pt x="1650751" y="2440378"/>
                  </a:lnTo>
                  <a:lnTo>
                    <a:pt x="1705921" y="2479266"/>
                  </a:lnTo>
                  <a:lnTo>
                    <a:pt x="1795226" y="2545533"/>
                  </a:lnTo>
                  <a:lnTo>
                    <a:pt x="1880562" y="2614578"/>
                  </a:lnTo>
                  <a:lnTo>
                    <a:pt x="1891675" y="2624101"/>
                  </a:lnTo>
                  <a:lnTo>
                    <a:pt x="1879768" y="2601086"/>
                  </a:lnTo>
                  <a:lnTo>
                    <a:pt x="1820628" y="2481647"/>
                  </a:lnTo>
                  <a:lnTo>
                    <a:pt x="1783319" y="2402285"/>
                  </a:lnTo>
                  <a:lnTo>
                    <a:pt x="1772205" y="2374111"/>
                  </a:lnTo>
                  <a:lnTo>
                    <a:pt x="1760695" y="2341970"/>
                  </a:lnTo>
                  <a:lnTo>
                    <a:pt x="1734102" y="2245148"/>
                  </a:lnTo>
                  <a:lnTo>
                    <a:pt x="1697189" y="2097932"/>
                  </a:lnTo>
                  <a:lnTo>
                    <a:pt x="1690442" y="2069361"/>
                  </a:lnTo>
                  <a:lnTo>
                    <a:pt x="1655514" y="2056664"/>
                  </a:lnTo>
                  <a:lnTo>
                    <a:pt x="1499131" y="1991587"/>
                  </a:lnTo>
                  <a:lnTo>
                    <a:pt x="1428878" y="1958652"/>
                  </a:lnTo>
                  <a:lnTo>
                    <a:pt x="1359418" y="1922145"/>
                  </a:lnTo>
                  <a:lnTo>
                    <a:pt x="1295119" y="1882861"/>
                  </a:lnTo>
                  <a:lnTo>
                    <a:pt x="1267335" y="1863021"/>
                  </a:lnTo>
                  <a:lnTo>
                    <a:pt x="1239155" y="1842386"/>
                  </a:lnTo>
                  <a:lnTo>
                    <a:pt x="1167314" y="1801118"/>
                  </a:lnTo>
                  <a:lnTo>
                    <a:pt x="1081184" y="1761834"/>
                  </a:lnTo>
                  <a:lnTo>
                    <a:pt x="986719" y="1724931"/>
                  </a:lnTo>
                  <a:lnTo>
                    <a:pt x="887492" y="1693186"/>
                  </a:lnTo>
                  <a:lnTo>
                    <a:pt x="787867" y="1668584"/>
                  </a:lnTo>
                  <a:lnTo>
                    <a:pt x="693799" y="1652711"/>
                  </a:lnTo>
                  <a:lnTo>
                    <a:pt x="630294" y="1647950"/>
                  </a:lnTo>
                  <a:lnTo>
                    <a:pt x="591000" y="1648347"/>
                  </a:lnTo>
                  <a:lnTo>
                    <a:pt x="573536" y="1649934"/>
                  </a:lnTo>
                  <a:lnTo>
                    <a:pt x="556071" y="1651918"/>
                  </a:lnTo>
                  <a:lnTo>
                    <a:pt x="522731" y="1658267"/>
                  </a:lnTo>
                  <a:lnTo>
                    <a:pt x="476292" y="1672155"/>
                  </a:lnTo>
                  <a:lnTo>
                    <a:pt x="421122" y="1696361"/>
                  </a:lnTo>
                  <a:lnTo>
                    <a:pt x="373890" y="1724534"/>
                  </a:lnTo>
                  <a:lnTo>
                    <a:pt x="335786" y="1753501"/>
                  </a:lnTo>
                  <a:lnTo>
                    <a:pt x="306415" y="1779691"/>
                  </a:lnTo>
                  <a:lnTo>
                    <a:pt x="278631" y="1809054"/>
                  </a:lnTo>
                  <a:lnTo>
                    <a:pt x="275059" y="1813419"/>
                  </a:lnTo>
                  <a:lnTo>
                    <a:pt x="285378" y="1799134"/>
                  </a:lnTo>
                  <a:lnTo>
                    <a:pt x="349281" y="1722947"/>
                  </a:lnTo>
                  <a:lnTo>
                    <a:pt x="389766" y="1684456"/>
                  </a:lnTo>
                  <a:lnTo>
                    <a:pt x="418343" y="1662235"/>
                  </a:lnTo>
                  <a:lnTo>
                    <a:pt x="432632" y="1653505"/>
                  </a:lnTo>
                  <a:lnTo>
                    <a:pt x="458828" y="1639220"/>
                  </a:lnTo>
                  <a:lnTo>
                    <a:pt x="500504" y="1621760"/>
                  </a:lnTo>
                  <a:lnTo>
                    <a:pt x="530669" y="1611840"/>
                  </a:lnTo>
                  <a:lnTo>
                    <a:pt x="563613" y="1604301"/>
                  </a:lnTo>
                  <a:lnTo>
                    <a:pt x="600129" y="1598745"/>
                  </a:lnTo>
                  <a:lnTo>
                    <a:pt x="662840" y="1592793"/>
                  </a:lnTo>
                  <a:lnTo>
                    <a:pt x="712454" y="1592396"/>
                  </a:lnTo>
                  <a:lnTo>
                    <a:pt x="764053" y="1592793"/>
                  </a:lnTo>
                  <a:lnTo>
                    <a:pt x="865662" y="1599539"/>
                  </a:lnTo>
                  <a:lnTo>
                    <a:pt x="943853" y="1611443"/>
                  </a:lnTo>
                  <a:lnTo>
                    <a:pt x="997833" y="1622951"/>
                  </a:lnTo>
                  <a:lnTo>
                    <a:pt x="1054591" y="1637236"/>
                  </a:lnTo>
                  <a:lnTo>
                    <a:pt x="1113731" y="1655886"/>
                  </a:lnTo>
                  <a:lnTo>
                    <a:pt x="1145087" y="1665806"/>
                  </a:lnTo>
                  <a:lnTo>
                    <a:pt x="1174061" y="1675726"/>
                  </a:lnTo>
                  <a:lnTo>
                    <a:pt x="1204226" y="1680885"/>
                  </a:lnTo>
                  <a:lnTo>
                    <a:pt x="1218118" y="1680488"/>
                  </a:lnTo>
                  <a:lnTo>
                    <a:pt x="1228041" y="1676123"/>
                  </a:lnTo>
                  <a:lnTo>
                    <a:pt x="1233201" y="1669774"/>
                  </a:lnTo>
                  <a:lnTo>
                    <a:pt x="1234392" y="1659854"/>
                  </a:lnTo>
                  <a:lnTo>
                    <a:pt x="1233598" y="1647950"/>
                  </a:lnTo>
                  <a:lnTo>
                    <a:pt x="1221294" y="1610253"/>
                  </a:lnTo>
                  <a:lnTo>
                    <a:pt x="1195891" y="1552715"/>
                  </a:lnTo>
                  <a:lnTo>
                    <a:pt x="1181206" y="1512638"/>
                  </a:lnTo>
                  <a:lnTo>
                    <a:pt x="1176046" y="1493194"/>
                  </a:lnTo>
                  <a:lnTo>
                    <a:pt x="1172870" y="1475734"/>
                  </a:lnTo>
                  <a:lnTo>
                    <a:pt x="1171283" y="1432879"/>
                  </a:lnTo>
                  <a:lnTo>
                    <a:pt x="1174061" y="1354311"/>
                  </a:lnTo>
                  <a:lnTo>
                    <a:pt x="1178030" y="1264235"/>
                  </a:lnTo>
                  <a:lnTo>
                    <a:pt x="1178030" y="1202729"/>
                  </a:lnTo>
                  <a:lnTo>
                    <a:pt x="1173267" y="1142811"/>
                  </a:lnTo>
                  <a:lnTo>
                    <a:pt x="1162948" y="1086861"/>
                  </a:lnTo>
                  <a:lnTo>
                    <a:pt x="1155010" y="1061068"/>
                  </a:lnTo>
                  <a:lnTo>
                    <a:pt x="1136752" y="1013451"/>
                  </a:lnTo>
                  <a:lnTo>
                    <a:pt x="1109762" y="953137"/>
                  </a:lnTo>
                  <a:lnTo>
                    <a:pt x="1089519" y="916630"/>
                  </a:lnTo>
                  <a:lnTo>
                    <a:pt x="1066895" y="881314"/>
                  </a:lnTo>
                  <a:lnTo>
                    <a:pt x="1039112" y="845998"/>
                  </a:lnTo>
                  <a:lnTo>
                    <a:pt x="1006168" y="809095"/>
                  </a:lnTo>
                  <a:lnTo>
                    <a:pt x="966477" y="769414"/>
                  </a:lnTo>
                  <a:lnTo>
                    <a:pt x="943456" y="747589"/>
                  </a:lnTo>
                  <a:lnTo>
                    <a:pt x="920435" y="725765"/>
                  </a:lnTo>
                  <a:lnTo>
                    <a:pt x="880744" y="684497"/>
                  </a:lnTo>
                  <a:lnTo>
                    <a:pt x="848595" y="645609"/>
                  </a:lnTo>
                  <a:lnTo>
                    <a:pt x="823192" y="606325"/>
                  </a:lnTo>
                  <a:lnTo>
                    <a:pt x="801759" y="565850"/>
                  </a:lnTo>
                  <a:lnTo>
                    <a:pt x="785089" y="522598"/>
                  </a:lnTo>
                  <a:lnTo>
                    <a:pt x="770403" y="475378"/>
                  </a:lnTo>
                  <a:lnTo>
                    <a:pt x="758099" y="422205"/>
                  </a:lnTo>
                  <a:lnTo>
                    <a:pt x="752145" y="393238"/>
                  </a:lnTo>
                  <a:lnTo>
                    <a:pt x="723568" y="246022"/>
                  </a:lnTo>
                  <a:lnTo>
                    <a:pt x="721403" y="232026"/>
                  </a:lnTo>
                  <a:lnTo>
                    <a:pt x="731903" y="284512"/>
                  </a:lnTo>
                  <a:lnTo>
                    <a:pt x="748970" y="348399"/>
                  </a:lnTo>
                  <a:lnTo>
                    <a:pt x="773975" y="421808"/>
                  </a:lnTo>
                  <a:lnTo>
                    <a:pt x="798981" y="480139"/>
                  </a:lnTo>
                  <a:lnTo>
                    <a:pt x="818429" y="519027"/>
                  </a:lnTo>
                  <a:lnTo>
                    <a:pt x="840656" y="557121"/>
                  </a:lnTo>
                  <a:lnTo>
                    <a:pt x="865662" y="593627"/>
                  </a:lnTo>
                  <a:lnTo>
                    <a:pt x="893445" y="628546"/>
                  </a:lnTo>
                  <a:lnTo>
                    <a:pt x="924801" y="659894"/>
                  </a:lnTo>
                  <a:lnTo>
                    <a:pt x="941869" y="674973"/>
                  </a:lnTo>
                  <a:lnTo>
                    <a:pt x="1004977" y="726162"/>
                  </a:lnTo>
                  <a:lnTo>
                    <a:pt x="1075230" y="786477"/>
                  </a:lnTo>
                  <a:lnTo>
                    <a:pt x="1111746" y="821793"/>
                  </a:lnTo>
                  <a:lnTo>
                    <a:pt x="1141118" y="857109"/>
                  </a:lnTo>
                  <a:lnTo>
                    <a:pt x="1165329" y="894409"/>
                  </a:lnTo>
                  <a:lnTo>
                    <a:pt x="1184778" y="937264"/>
                  </a:lnTo>
                  <a:lnTo>
                    <a:pt x="1202242" y="988056"/>
                  </a:lnTo>
                  <a:lnTo>
                    <a:pt x="1210577" y="1018610"/>
                  </a:lnTo>
                  <a:lnTo>
                    <a:pt x="1225660" y="1078528"/>
                  </a:lnTo>
                  <a:lnTo>
                    <a:pt x="1249871" y="1181302"/>
                  </a:lnTo>
                  <a:lnTo>
                    <a:pt x="1266144" y="1272568"/>
                  </a:lnTo>
                  <a:lnTo>
                    <a:pt x="1276861" y="1364231"/>
                  </a:lnTo>
                  <a:lnTo>
                    <a:pt x="1280830" y="1413832"/>
                  </a:lnTo>
                  <a:lnTo>
                    <a:pt x="1283609" y="1440022"/>
                  </a:lnTo>
                  <a:lnTo>
                    <a:pt x="1295913" y="1496369"/>
                  </a:lnTo>
                  <a:lnTo>
                    <a:pt x="1315758" y="1553906"/>
                  </a:lnTo>
                  <a:lnTo>
                    <a:pt x="1341557" y="1611840"/>
                  </a:lnTo>
                  <a:lnTo>
                    <a:pt x="1372516" y="1668187"/>
                  </a:lnTo>
                  <a:lnTo>
                    <a:pt x="1406254" y="1720169"/>
                  </a:lnTo>
                  <a:lnTo>
                    <a:pt x="1442770" y="1765802"/>
                  </a:lnTo>
                  <a:lnTo>
                    <a:pt x="1480079" y="1803896"/>
                  </a:lnTo>
                  <a:lnTo>
                    <a:pt x="1498337" y="1818181"/>
                  </a:lnTo>
                  <a:lnTo>
                    <a:pt x="1516595" y="1831673"/>
                  </a:lnTo>
                  <a:lnTo>
                    <a:pt x="1549935" y="1851116"/>
                  </a:lnTo>
                  <a:lnTo>
                    <a:pt x="1578910" y="1863814"/>
                  </a:lnTo>
                  <a:lnTo>
                    <a:pt x="1603518" y="1871354"/>
                  </a:lnTo>
                  <a:lnTo>
                    <a:pt x="1632890" y="1875322"/>
                  </a:lnTo>
                  <a:lnTo>
                    <a:pt x="1653926" y="1873338"/>
                  </a:lnTo>
                  <a:lnTo>
                    <a:pt x="1655911" y="1872544"/>
                  </a:lnTo>
                  <a:lnTo>
                    <a:pt x="1653529" y="1856275"/>
                  </a:lnTo>
                  <a:lnTo>
                    <a:pt x="1633287" y="1764215"/>
                  </a:lnTo>
                  <a:lnTo>
                    <a:pt x="1611060" y="1690805"/>
                  </a:lnTo>
                  <a:lnTo>
                    <a:pt x="1596771" y="1656283"/>
                  </a:lnTo>
                  <a:lnTo>
                    <a:pt x="1582482" y="1623744"/>
                  </a:lnTo>
                  <a:lnTo>
                    <a:pt x="1556286" y="1563033"/>
                  </a:lnTo>
                  <a:lnTo>
                    <a:pt x="1532868" y="1497956"/>
                  </a:lnTo>
                  <a:lnTo>
                    <a:pt x="1513817" y="1418197"/>
                  </a:lnTo>
                  <a:lnTo>
                    <a:pt x="1506275" y="1369389"/>
                  </a:lnTo>
                  <a:lnTo>
                    <a:pt x="1503100" y="1343597"/>
                  </a:lnTo>
                  <a:lnTo>
                    <a:pt x="1503100" y="1293202"/>
                  </a:lnTo>
                  <a:lnTo>
                    <a:pt x="1510244" y="1242014"/>
                  </a:lnTo>
                  <a:lnTo>
                    <a:pt x="1522549" y="1189238"/>
                  </a:lnTo>
                  <a:lnTo>
                    <a:pt x="1547951" y="1104321"/>
                  </a:lnTo>
                  <a:lnTo>
                    <a:pt x="1590023" y="970596"/>
                  </a:lnTo>
                  <a:lnTo>
                    <a:pt x="1611854" y="890044"/>
                  </a:lnTo>
                  <a:lnTo>
                    <a:pt x="1617410" y="865045"/>
                  </a:lnTo>
                  <a:lnTo>
                    <a:pt x="1624555" y="814650"/>
                  </a:lnTo>
                  <a:lnTo>
                    <a:pt x="1626936" y="765049"/>
                  </a:lnTo>
                  <a:lnTo>
                    <a:pt x="1624555" y="714654"/>
                  </a:lnTo>
                  <a:lnTo>
                    <a:pt x="1617807" y="664656"/>
                  </a:lnTo>
                  <a:lnTo>
                    <a:pt x="1607091" y="615848"/>
                  </a:lnTo>
                  <a:lnTo>
                    <a:pt x="1591611" y="567438"/>
                  </a:lnTo>
                  <a:lnTo>
                    <a:pt x="1572559" y="520614"/>
                  </a:lnTo>
                  <a:lnTo>
                    <a:pt x="1549935" y="475378"/>
                  </a:lnTo>
                  <a:lnTo>
                    <a:pt x="1523739" y="431729"/>
                  </a:lnTo>
                  <a:lnTo>
                    <a:pt x="1494368" y="390064"/>
                  </a:lnTo>
                  <a:lnTo>
                    <a:pt x="1461821" y="350780"/>
                  </a:lnTo>
                  <a:lnTo>
                    <a:pt x="1426893" y="315067"/>
                  </a:lnTo>
                  <a:lnTo>
                    <a:pt x="1389584" y="280941"/>
                  </a:lnTo>
                  <a:lnTo>
                    <a:pt x="1349496" y="250387"/>
                  </a:lnTo>
                  <a:lnTo>
                    <a:pt x="1306629" y="223800"/>
                  </a:lnTo>
                  <a:lnTo>
                    <a:pt x="1285196" y="211896"/>
                  </a:lnTo>
                  <a:lnTo>
                    <a:pt x="1242330" y="190468"/>
                  </a:lnTo>
                  <a:lnTo>
                    <a:pt x="1171680" y="157136"/>
                  </a:lnTo>
                  <a:lnTo>
                    <a:pt x="1117700" y="134915"/>
                  </a:lnTo>
                  <a:lnTo>
                    <a:pt x="1077612" y="121027"/>
                  </a:lnTo>
                  <a:lnTo>
                    <a:pt x="1049431" y="114281"/>
                  </a:lnTo>
                  <a:lnTo>
                    <a:pt x="1043178" y="113447"/>
                  </a:lnTo>
                  <a:lnTo>
                    <a:pt x="1061736" y="113091"/>
                  </a:lnTo>
                  <a:lnTo>
                    <a:pt x="1116906" y="119836"/>
                  </a:lnTo>
                  <a:lnTo>
                    <a:pt x="1162551" y="129757"/>
                  </a:lnTo>
                  <a:lnTo>
                    <a:pt x="1214943" y="145232"/>
                  </a:lnTo>
                  <a:lnTo>
                    <a:pt x="1273289" y="167850"/>
                  </a:lnTo>
                  <a:lnTo>
                    <a:pt x="1304645" y="182532"/>
                  </a:lnTo>
                  <a:lnTo>
                    <a:pt x="1336795" y="199198"/>
                  </a:lnTo>
                  <a:lnTo>
                    <a:pt x="1395140" y="232133"/>
                  </a:lnTo>
                  <a:lnTo>
                    <a:pt x="1445151" y="265862"/>
                  </a:lnTo>
                  <a:lnTo>
                    <a:pt x="1489208" y="301575"/>
                  </a:lnTo>
                  <a:lnTo>
                    <a:pt x="1527312" y="338478"/>
                  </a:lnTo>
                  <a:lnTo>
                    <a:pt x="1561843" y="378159"/>
                  </a:lnTo>
                  <a:lnTo>
                    <a:pt x="1592802" y="421015"/>
                  </a:lnTo>
                  <a:lnTo>
                    <a:pt x="1621776" y="467045"/>
                  </a:lnTo>
                  <a:lnTo>
                    <a:pt x="1636462" y="492440"/>
                  </a:lnTo>
                  <a:lnTo>
                    <a:pt x="1648369" y="513868"/>
                  </a:lnTo>
                  <a:lnTo>
                    <a:pt x="1669406" y="555930"/>
                  </a:lnTo>
                  <a:lnTo>
                    <a:pt x="1685679" y="596802"/>
                  </a:lnTo>
                  <a:lnTo>
                    <a:pt x="1699174" y="637276"/>
                  </a:lnTo>
                  <a:lnTo>
                    <a:pt x="1708303" y="678941"/>
                  </a:lnTo>
                  <a:lnTo>
                    <a:pt x="1714653" y="722193"/>
                  </a:lnTo>
                  <a:lnTo>
                    <a:pt x="1717035" y="768620"/>
                  </a:lnTo>
                  <a:lnTo>
                    <a:pt x="1716638" y="819015"/>
                  </a:lnTo>
                  <a:lnTo>
                    <a:pt x="1714653" y="845601"/>
                  </a:lnTo>
                  <a:lnTo>
                    <a:pt x="1712669" y="872584"/>
                  </a:lnTo>
                  <a:lnTo>
                    <a:pt x="1705921" y="918614"/>
                  </a:lnTo>
                  <a:lnTo>
                    <a:pt x="1690442" y="977342"/>
                  </a:lnTo>
                  <a:lnTo>
                    <a:pt x="1663452" y="1055116"/>
                  </a:lnTo>
                  <a:lnTo>
                    <a:pt x="1642019" y="1128923"/>
                  </a:lnTo>
                  <a:lnTo>
                    <a:pt x="1628127" y="1191619"/>
                  </a:lnTo>
                  <a:lnTo>
                    <a:pt x="1621379" y="1228919"/>
                  </a:lnTo>
                  <a:lnTo>
                    <a:pt x="1615823" y="1267013"/>
                  </a:lnTo>
                  <a:lnTo>
                    <a:pt x="1613838" y="1331693"/>
                  </a:lnTo>
                  <a:lnTo>
                    <a:pt x="1620586" y="1384071"/>
                  </a:lnTo>
                  <a:lnTo>
                    <a:pt x="1630111" y="1415023"/>
                  </a:lnTo>
                  <a:lnTo>
                    <a:pt x="1638050" y="1432085"/>
                  </a:lnTo>
                  <a:lnTo>
                    <a:pt x="1647179" y="1445180"/>
                  </a:lnTo>
                  <a:lnTo>
                    <a:pt x="1657101" y="1455497"/>
                  </a:lnTo>
                  <a:lnTo>
                    <a:pt x="1667421" y="1462640"/>
                  </a:lnTo>
                  <a:lnTo>
                    <a:pt x="1678138" y="1467005"/>
                  </a:lnTo>
                  <a:lnTo>
                    <a:pt x="1688854" y="1467401"/>
                  </a:lnTo>
                  <a:lnTo>
                    <a:pt x="1699174" y="1465417"/>
                  </a:lnTo>
                  <a:lnTo>
                    <a:pt x="1709494" y="1459068"/>
                  </a:lnTo>
                  <a:lnTo>
                    <a:pt x="1718622" y="1450339"/>
                  </a:lnTo>
                  <a:lnTo>
                    <a:pt x="1722988" y="1444386"/>
                  </a:lnTo>
                  <a:lnTo>
                    <a:pt x="1732117" y="1426927"/>
                  </a:lnTo>
                  <a:lnTo>
                    <a:pt x="1755535" y="1366612"/>
                  </a:lnTo>
                  <a:lnTo>
                    <a:pt x="1785700" y="1301932"/>
                  </a:lnTo>
                  <a:lnTo>
                    <a:pt x="1808324" y="1258680"/>
                  </a:lnTo>
                  <a:lnTo>
                    <a:pt x="1832933" y="1213840"/>
                  </a:lnTo>
                  <a:lnTo>
                    <a:pt x="1880562" y="1135669"/>
                  </a:lnTo>
                  <a:lnTo>
                    <a:pt x="1926604" y="1064640"/>
                  </a:lnTo>
                  <a:lnTo>
                    <a:pt x="1968279" y="991230"/>
                  </a:lnTo>
                  <a:lnTo>
                    <a:pt x="1986537" y="951153"/>
                  </a:lnTo>
                  <a:lnTo>
                    <a:pt x="1996063" y="928534"/>
                  </a:lnTo>
                  <a:lnTo>
                    <a:pt x="2011939" y="873378"/>
                  </a:lnTo>
                  <a:lnTo>
                    <a:pt x="2032579" y="776160"/>
                  </a:lnTo>
                  <a:lnTo>
                    <a:pt x="2063538" y="567438"/>
                  </a:lnTo>
                  <a:lnTo>
                    <a:pt x="2078223" y="472600"/>
                  </a:lnTo>
                  <a:lnTo>
                    <a:pt x="2086162" y="435697"/>
                  </a:lnTo>
                  <a:lnTo>
                    <a:pt x="2104023" y="361493"/>
                  </a:lnTo>
                  <a:lnTo>
                    <a:pt x="2127837" y="291655"/>
                  </a:lnTo>
                  <a:lnTo>
                    <a:pt x="2149270" y="244038"/>
                  </a:lnTo>
                  <a:lnTo>
                    <a:pt x="2166338" y="215071"/>
                  </a:lnTo>
                  <a:lnTo>
                    <a:pt x="2175863" y="201579"/>
                  </a:lnTo>
                  <a:lnTo>
                    <a:pt x="2199678" y="171025"/>
                  </a:lnTo>
                  <a:lnTo>
                    <a:pt x="2246117" y="121424"/>
                  </a:lnTo>
                  <a:lnTo>
                    <a:pt x="2293349" y="82933"/>
                  </a:lnTo>
                  <a:lnTo>
                    <a:pt x="2343360" y="51585"/>
                  </a:lnTo>
                  <a:lnTo>
                    <a:pt x="2369953" y="37300"/>
                  </a:lnTo>
                  <a:lnTo>
                    <a:pt x="2386623" y="29364"/>
                  </a:lnTo>
                  <a:lnTo>
                    <a:pt x="2420757" y="17063"/>
                  </a:lnTo>
                  <a:lnTo>
                    <a:pt x="2472753" y="5952"/>
                  </a:lnTo>
                  <a:close/>
                </a:path>
              </a:pathLst>
            </a:custGeom>
            <a:solidFill>
              <a:schemeClr val="accent3">
                <a:lumMod val="20000"/>
                <a:lumOff val="80000"/>
              </a:schemeClr>
            </a:solidFill>
            <a:ln>
              <a:solidFill>
                <a:schemeClr val="tx1"/>
              </a:solidFill>
            </a:ln>
          </p:spPr>
          <p:txBody>
            <a:bodyPr vert="horz" wrap="square" lIns="91437" tIns="45718" rIns="91437" bIns="45718" numCol="1" anchor="t" anchorCtr="0" compatLnSpc="1">
              <a:prstTxWarp prst="textNoShape">
                <a:avLst/>
              </a:prstTxWarp>
            </a:bodyPr>
            <a:lstStyle/>
            <a:p>
              <a:pPr defTabSz="1016264" fontAlgn="base">
                <a:spcBef>
                  <a:spcPct val="0"/>
                </a:spcBef>
                <a:spcAft>
                  <a:spcPct val="0"/>
                </a:spcAft>
                <a:defRPr/>
              </a:pPr>
              <a:endParaRPr lang="en-US" sz="1778" dirty="0">
                <a:solidFill>
                  <a:prstClr val="black"/>
                </a:solidFill>
                <a:latin typeface="Bosch Office Sans" pitchFamily="2" charset="0"/>
              </a:endParaRPr>
            </a:p>
          </p:txBody>
        </p:sp>
        <p:grpSp>
          <p:nvGrpSpPr>
            <p:cNvPr id="44" name="Group 43"/>
            <p:cNvGrpSpPr/>
            <p:nvPr/>
          </p:nvGrpSpPr>
          <p:grpSpPr>
            <a:xfrm>
              <a:off x="2279506" y="3193183"/>
              <a:ext cx="2040244" cy="2040244"/>
              <a:chOff x="628650" y="3771900"/>
              <a:chExt cx="2267594" cy="2267594"/>
            </a:xfrm>
          </p:grpSpPr>
          <p:sp>
            <p:nvSpPr>
              <p:cNvPr id="45" name="Oval 44"/>
              <p:cNvSpPr/>
              <p:nvPr/>
            </p:nvSpPr>
            <p:spPr>
              <a:xfrm>
                <a:off x="628650" y="3771900"/>
                <a:ext cx="2267594" cy="2267594"/>
              </a:xfrm>
              <a:prstGeom prst="ellipse">
                <a:avLst/>
              </a:prstGeom>
              <a:solidFill>
                <a:srgbClr val="2B9DAB"/>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81" name="Oval 80"/>
              <p:cNvSpPr/>
              <p:nvPr/>
            </p:nvSpPr>
            <p:spPr>
              <a:xfrm>
                <a:off x="786629" y="4124087"/>
                <a:ext cx="1835666" cy="1641458"/>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334" b="1" dirty="0" smtClean="0">
                    <a:solidFill>
                      <a:prstClr val="black"/>
                    </a:solidFill>
                    <a:latin typeface="Bosch Office Sans"/>
                  </a:rPr>
                  <a:t>Compliance Requirements</a:t>
                </a:r>
                <a:endParaRPr lang="en-US" sz="1334" b="1" dirty="0">
                  <a:solidFill>
                    <a:prstClr val="black"/>
                  </a:solidFill>
                  <a:latin typeface="Bosch Office Sans"/>
                </a:endParaRPr>
              </a:p>
            </p:txBody>
          </p:sp>
        </p:grpSp>
        <p:grpSp>
          <p:nvGrpSpPr>
            <p:cNvPr id="82" name="Group 81"/>
            <p:cNvGrpSpPr/>
            <p:nvPr/>
          </p:nvGrpSpPr>
          <p:grpSpPr>
            <a:xfrm>
              <a:off x="6542016" y="3385793"/>
              <a:ext cx="2160313" cy="1947989"/>
              <a:chOff x="628650" y="3771900"/>
              <a:chExt cx="2267594" cy="2267594"/>
            </a:xfrm>
          </p:grpSpPr>
          <p:sp>
            <p:nvSpPr>
              <p:cNvPr id="83" name="Oval 82"/>
              <p:cNvSpPr/>
              <p:nvPr/>
            </p:nvSpPr>
            <p:spPr>
              <a:xfrm>
                <a:off x="628650" y="3771900"/>
                <a:ext cx="2267594" cy="2267594"/>
              </a:xfrm>
              <a:prstGeom prst="ellipse">
                <a:avLst/>
              </a:prstGeom>
              <a:solidFill>
                <a:schemeClr val="accent3">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84" name="Oval 83"/>
              <p:cNvSpPr/>
              <p:nvPr/>
            </p:nvSpPr>
            <p:spPr>
              <a:xfrm>
                <a:off x="902598" y="4016877"/>
                <a:ext cx="1822999" cy="1748668"/>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223" b="1" dirty="0" smtClean="0">
                    <a:solidFill>
                      <a:prstClr val="black"/>
                    </a:solidFill>
                    <a:latin typeface="Bosch Office Sans"/>
                  </a:rPr>
                  <a:t>Security by Visa</a:t>
                </a:r>
                <a:endParaRPr lang="en-US" sz="1223" dirty="0">
                  <a:solidFill>
                    <a:prstClr val="black"/>
                  </a:solidFill>
                  <a:latin typeface="Bosch Office Sans"/>
                </a:endParaRPr>
              </a:p>
            </p:txBody>
          </p:sp>
        </p:grpSp>
        <p:grpSp>
          <p:nvGrpSpPr>
            <p:cNvPr id="85" name="Group 84"/>
            <p:cNvGrpSpPr/>
            <p:nvPr/>
          </p:nvGrpSpPr>
          <p:grpSpPr>
            <a:xfrm>
              <a:off x="3202788" y="2130268"/>
              <a:ext cx="1574418" cy="1574418"/>
              <a:chOff x="628650" y="3771900"/>
              <a:chExt cx="2267594" cy="2267594"/>
            </a:xfrm>
          </p:grpSpPr>
          <p:sp>
            <p:nvSpPr>
              <p:cNvPr id="86" name="Oval 85"/>
              <p:cNvSpPr/>
              <p:nvPr/>
            </p:nvSpPr>
            <p:spPr>
              <a:xfrm>
                <a:off x="628650" y="3771900"/>
                <a:ext cx="2267594" cy="226759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87" name="Oval 86"/>
              <p:cNvSpPr/>
              <p:nvPr/>
            </p:nvSpPr>
            <p:spPr>
              <a:xfrm>
                <a:off x="902600" y="4012427"/>
                <a:ext cx="1719696" cy="1753119"/>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223" b="1" dirty="0">
                    <a:solidFill>
                      <a:prstClr val="black"/>
                    </a:solidFill>
                    <a:latin typeface="Bosch Office Sans"/>
                  </a:rPr>
                  <a:t>Futuristic &amp;</a:t>
                </a:r>
              </a:p>
              <a:p>
                <a:pPr algn="ctr" defTabSz="1016264" fontAlgn="base">
                  <a:spcBef>
                    <a:spcPct val="0"/>
                  </a:spcBef>
                  <a:spcAft>
                    <a:spcPct val="0"/>
                  </a:spcAft>
                  <a:defRPr/>
                </a:pPr>
                <a:r>
                  <a:rPr lang="en-US" sz="1223" b="1" dirty="0">
                    <a:solidFill>
                      <a:prstClr val="black"/>
                    </a:solidFill>
                    <a:latin typeface="Bosch Office Sans"/>
                  </a:rPr>
                  <a:t>Innovative</a:t>
                </a:r>
                <a:endParaRPr lang="en-US" sz="1223" dirty="0">
                  <a:solidFill>
                    <a:prstClr val="black"/>
                  </a:solidFill>
                  <a:latin typeface="Bosch Office Sans"/>
                </a:endParaRPr>
              </a:p>
            </p:txBody>
          </p:sp>
        </p:grpSp>
        <p:grpSp>
          <p:nvGrpSpPr>
            <p:cNvPr id="88" name="Group 87"/>
            <p:cNvGrpSpPr/>
            <p:nvPr/>
          </p:nvGrpSpPr>
          <p:grpSpPr>
            <a:xfrm>
              <a:off x="5748554" y="798586"/>
              <a:ext cx="2037840" cy="1898642"/>
              <a:chOff x="628650" y="3771900"/>
              <a:chExt cx="2267594" cy="2267594"/>
            </a:xfrm>
          </p:grpSpPr>
          <p:sp>
            <p:nvSpPr>
              <p:cNvPr id="89" name="Oval 88"/>
              <p:cNvSpPr/>
              <p:nvPr/>
            </p:nvSpPr>
            <p:spPr>
              <a:xfrm>
                <a:off x="628650" y="3771900"/>
                <a:ext cx="2267594" cy="2267594"/>
              </a:xfrm>
              <a:prstGeom prst="ellipse">
                <a:avLst/>
              </a:prstGeom>
              <a:solidFill>
                <a:srgbClr val="20768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556" dirty="0">
                  <a:solidFill>
                    <a:prstClr val="white"/>
                  </a:solidFill>
                  <a:latin typeface="Bosch Office Sans"/>
                </a:endParaRPr>
              </a:p>
            </p:txBody>
          </p:sp>
          <p:sp>
            <p:nvSpPr>
              <p:cNvPr id="90" name="Oval 89"/>
              <p:cNvSpPr/>
              <p:nvPr/>
            </p:nvSpPr>
            <p:spPr>
              <a:xfrm>
                <a:off x="902600" y="4045850"/>
                <a:ext cx="1719695" cy="1719695"/>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334" b="1" dirty="0" smtClean="0">
                    <a:solidFill>
                      <a:prstClr val="black"/>
                    </a:solidFill>
                    <a:latin typeface="Bosch Office Sans"/>
                  </a:rPr>
                  <a:t>Accelerate Digital Capabilities</a:t>
                </a:r>
                <a:endParaRPr lang="en-US" sz="1334" dirty="0">
                  <a:solidFill>
                    <a:prstClr val="black"/>
                  </a:solidFill>
                  <a:latin typeface="Bosch Office Sans"/>
                </a:endParaRPr>
              </a:p>
            </p:txBody>
          </p:sp>
        </p:grpSp>
        <p:grpSp>
          <p:nvGrpSpPr>
            <p:cNvPr id="91" name="Group 90"/>
            <p:cNvGrpSpPr/>
            <p:nvPr/>
          </p:nvGrpSpPr>
          <p:grpSpPr>
            <a:xfrm>
              <a:off x="7289977" y="1743462"/>
              <a:ext cx="1777378" cy="1766598"/>
              <a:chOff x="628650" y="3771900"/>
              <a:chExt cx="2267594" cy="2267594"/>
            </a:xfrm>
          </p:grpSpPr>
          <p:sp>
            <p:nvSpPr>
              <p:cNvPr id="92" name="Oval 91"/>
              <p:cNvSpPr/>
              <p:nvPr/>
            </p:nvSpPr>
            <p:spPr>
              <a:xfrm>
                <a:off x="628650" y="3771900"/>
                <a:ext cx="2267594" cy="2267594"/>
              </a:xfrm>
              <a:prstGeom prst="ellipse">
                <a:avLst/>
              </a:prstGeom>
              <a:solidFill>
                <a:srgbClr val="AB282F"/>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93" name="Oval 92"/>
              <p:cNvSpPr/>
              <p:nvPr/>
            </p:nvSpPr>
            <p:spPr>
              <a:xfrm>
                <a:off x="819451" y="3930275"/>
                <a:ext cx="1852543" cy="1864595"/>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lvl="0" algn="ctr">
                  <a:defRPr/>
                </a:pPr>
                <a:r>
                  <a:rPr lang="en-US" sz="1223" b="1" dirty="0" smtClean="0">
                    <a:solidFill>
                      <a:prstClr val="black"/>
                    </a:solidFill>
                  </a:rPr>
                  <a:t>Seamless Payment Experience</a:t>
                </a:r>
                <a:endParaRPr lang="en-US" sz="1223" dirty="0">
                  <a:solidFill>
                    <a:prstClr val="black"/>
                  </a:solidFill>
                </a:endParaRPr>
              </a:p>
            </p:txBody>
          </p:sp>
        </p:grpSp>
        <p:grpSp>
          <p:nvGrpSpPr>
            <p:cNvPr id="94" name="Group 93"/>
            <p:cNvGrpSpPr/>
            <p:nvPr/>
          </p:nvGrpSpPr>
          <p:grpSpPr>
            <a:xfrm>
              <a:off x="4493967" y="1408616"/>
              <a:ext cx="1614666" cy="1547829"/>
              <a:chOff x="628650" y="3771900"/>
              <a:chExt cx="2267594" cy="2267594"/>
            </a:xfrm>
          </p:grpSpPr>
          <p:sp>
            <p:nvSpPr>
              <p:cNvPr id="95" name="Oval 94"/>
              <p:cNvSpPr/>
              <p:nvPr/>
            </p:nvSpPr>
            <p:spPr>
              <a:xfrm>
                <a:off x="628650" y="3771900"/>
                <a:ext cx="2267594" cy="2267594"/>
              </a:xfrm>
              <a:prstGeom prst="ellipse">
                <a:avLst/>
              </a:prstGeom>
              <a:solidFill>
                <a:srgbClr val="B25501"/>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111" dirty="0">
                  <a:solidFill>
                    <a:prstClr val="white"/>
                  </a:solidFill>
                  <a:latin typeface="Bosch Office Sans"/>
                </a:endParaRPr>
              </a:p>
            </p:txBody>
          </p:sp>
          <p:sp>
            <p:nvSpPr>
              <p:cNvPr id="96" name="Oval 95"/>
              <p:cNvSpPr/>
              <p:nvPr/>
            </p:nvSpPr>
            <p:spPr>
              <a:xfrm>
                <a:off x="902600" y="4045850"/>
                <a:ext cx="1719695" cy="1719695"/>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334" b="1" dirty="0">
                    <a:solidFill>
                      <a:prstClr val="black"/>
                    </a:solidFill>
                    <a:latin typeface="Bosch Office Sans"/>
                  </a:rPr>
                  <a:t>Customer Focused</a:t>
                </a:r>
                <a:endParaRPr lang="en-US" sz="1334" dirty="0">
                  <a:solidFill>
                    <a:prstClr val="black"/>
                  </a:solidFill>
                  <a:latin typeface="Bosch Office Sans"/>
                </a:endParaRPr>
              </a:p>
            </p:txBody>
          </p:sp>
        </p:grpSp>
        <p:grpSp>
          <p:nvGrpSpPr>
            <p:cNvPr id="97" name="Group 96"/>
            <p:cNvGrpSpPr/>
            <p:nvPr/>
          </p:nvGrpSpPr>
          <p:grpSpPr>
            <a:xfrm>
              <a:off x="6084560" y="2453012"/>
              <a:ext cx="1497678" cy="1523853"/>
              <a:chOff x="628650" y="3771900"/>
              <a:chExt cx="2267594" cy="2267594"/>
            </a:xfrm>
          </p:grpSpPr>
          <p:sp>
            <p:nvSpPr>
              <p:cNvPr id="98" name="Oval 97"/>
              <p:cNvSpPr/>
              <p:nvPr/>
            </p:nvSpPr>
            <p:spPr>
              <a:xfrm>
                <a:off x="628650" y="3771900"/>
                <a:ext cx="2267594" cy="2267594"/>
              </a:xfrm>
              <a:prstGeom prst="ellipse">
                <a:avLst/>
              </a:prstGeom>
              <a:solidFill>
                <a:srgbClr val="AECA0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99" name="Oval 98"/>
              <p:cNvSpPr/>
              <p:nvPr/>
            </p:nvSpPr>
            <p:spPr>
              <a:xfrm>
                <a:off x="902600" y="4045850"/>
                <a:ext cx="1719695" cy="1719695"/>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111" b="1" dirty="0" smtClean="0">
                    <a:solidFill>
                      <a:prstClr val="black"/>
                    </a:solidFill>
                    <a:latin typeface="Bosch Office Sans"/>
                  </a:rPr>
                  <a:t>Speed of Response</a:t>
                </a:r>
                <a:endParaRPr lang="en-US" sz="556" dirty="0">
                  <a:solidFill>
                    <a:prstClr val="black"/>
                  </a:solidFill>
                  <a:latin typeface="Bosch Office Sans"/>
                </a:endParaRPr>
              </a:p>
            </p:txBody>
          </p:sp>
        </p:grpSp>
        <p:grpSp>
          <p:nvGrpSpPr>
            <p:cNvPr id="100" name="Group 99"/>
            <p:cNvGrpSpPr/>
            <p:nvPr/>
          </p:nvGrpSpPr>
          <p:grpSpPr>
            <a:xfrm>
              <a:off x="2938012" y="1055123"/>
              <a:ext cx="1832089" cy="1322831"/>
              <a:chOff x="649819" y="3758258"/>
              <a:chExt cx="2267594" cy="2267594"/>
            </a:xfrm>
          </p:grpSpPr>
          <p:sp>
            <p:nvSpPr>
              <p:cNvPr id="101" name="Oval 100"/>
              <p:cNvSpPr/>
              <p:nvPr/>
            </p:nvSpPr>
            <p:spPr>
              <a:xfrm>
                <a:off x="649819" y="3758258"/>
                <a:ext cx="2267594" cy="2267594"/>
              </a:xfrm>
              <a:prstGeom prst="ellipse">
                <a:avLst/>
              </a:prstGeom>
              <a:solidFill>
                <a:srgbClr val="E4363F"/>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102" name="Oval 101"/>
              <p:cNvSpPr/>
              <p:nvPr/>
            </p:nvSpPr>
            <p:spPr>
              <a:xfrm>
                <a:off x="815111" y="4009986"/>
                <a:ext cx="1813998" cy="175239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Autofit/>
              </a:bodyPr>
              <a:lstStyle/>
              <a:p>
                <a:pPr algn="ctr" defTabSz="1016264" fontAlgn="base">
                  <a:spcBef>
                    <a:spcPct val="0"/>
                  </a:spcBef>
                  <a:spcAft>
                    <a:spcPct val="0"/>
                  </a:spcAft>
                  <a:defRPr/>
                </a:pPr>
                <a:r>
                  <a:rPr lang="en-US" sz="1223" b="1" dirty="0" smtClean="0">
                    <a:solidFill>
                      <a:prstClr val="black"/>
                    </a:solidFill>
                    <a:latin typeface="Bosch Office Sans"/>
                  </a:rPr>
                  <a:t>Globalization</a:t>
                </a:r>
                <a:endParaRPr lang="en-US" sz="1223" b="1" dirty="0">
                  <a:solidFill>
                    <a:prstClr val="black"/>
                  </a:solidFill>
                  <a:latin typeface="Bosch Office Sans"/>
                </a:endParaRPr>
              </a:p>
            </p:txBody>
          </p:sp>
        </p:grpSp>
        <p:grpSp>
          <p:nvGrpSpPr>
            <p:cNvPr id="103" name="Group 102"/>
            <p:cNvGrpSpPr/>
            <p:nvPr/>
          </p:nvGrpSpPr>
          <p:grpSpPr>
            <a:xfrm>
              <a:off x="4412349" y="346876"/>
              <a:ext cx="1868862" cy="1504645"/>
              <a:chOff x="332871" y="3374636"/>
              <a:chExt cx="2983087" cy="2703559"/>
            </a:xfrm>
          </p:grpSpPr>
          <p:sp>
            <p:nvSpPr>
              <p:cNvPr id="104" name="Oval 103"/>
              <p:cNvSpPr/>
              <p:nvPr/>
            </p:nvSpPr>
            <p:spPr>
              <a:xfrm>
                <a:off x="332871" y="3374636"/>
                <a:ext cx="2983087" cy="2703559"/>
              </a:xfrm>
              <a:prstGeom prst="ellipse">
                <a:avLst/>
              </a:prstGeom>
              <a:solidFill>
                <a:srgbClr val="82970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167" dirty="0">
                  <a:solidFill>
                    <a:prstClr val="white"/>
                  </a:solidFill>
                  <a:latin typeface="Bosch Office Sans"/>
                </a:endParaRPr>
              </a:p>
            </p:txBody>
          </p:sp>
          <p:sp>
            <p:nvSpPr>
              <p:cNvPr id="105" name="Oval 104"/>
              <p:cNvSpPr/>
              <p:nvPr/>
            </p:nvSpPr>
            <p:spPr>
              <a:xfrm>
                <a:off x="548406" y="3571075"/>
                <a:ext cx="2650441" cy="228520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Autofit/>
              </a:bodyPr>
              <a:lstStyle/>
              <a:p>
                <a:pPr lvl="0" algn="ctr">
                  <a:defRPr/>
                </a:pPr>
                <a:r>
                  <a:rPr lang="en-US" sz="1600" b="1" dirty="0" smtClean="0">
                    <a:solidFill>
                      <a:prstClr val="black"/>
                    </a:solidFill>
                    <a:latin typeface="Arial" panose="020B0604020202020204" pitchFamily="34" charset="0"/>
                    <a:cs typeface="Arial" panose="020B0604020202020204" pitchFamily="34" charset="0"/>
                  </a:rPr>
                  <a:t>Modular Framework</a:t>
                </a:r>
                <a:endParaRPr lang="en-US" sz="1600" dirty="0">
                  <a:solidFill>
                    <a:prstClr val="black"/>
                  </a:solidFill>
                  <a:latin typeface="Arial" panose="020B0604020202020204" pitchFamily="34" charset="0"/>
                  <a:cs typeface="Arial" panose="020B0604020202020204" pitchFamily="34" charset="0"/>
                </a:endParaRPr>
              </a:p>
            </p:txBody>
          </p:sp>
        </p:grpSp>
        <p:sp>
          <p:nvSpPr>
            <p:cNvPr id="19" name="TextBox 18"/>
            <p:cNvSpPr txBox="1"/>
            <p:nvPr>
              <p:custDataLst>
                <p:tags r:id="rId12"/>
              </p:custDataLst>
            </p:nvPr>
          </p:nvSpPr>
          <p:spPr>
            <a:xfrm>
              <a:off x="4787228" y="5131435"/>
              <a:ext cx="1420616" cy="580806"/>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noAutofit/>
            </a:bodyPr>
            <a:lstStyle/>
            <a:p>
              <a:pPr algn="ctr" defTabSz="1016264">
                <a:lnSpc>
                  <a:spcPct val="107000"/>
                </a:lnSpc>
                <a:spcBef>
                  <a:spcPts val="556"/>
                </a:spcBef>
                <a:defRPr/>
              </a:pPr>
              <a:endParaRPr lang="en-GB" sz="1778" kern="0" dirty="0">
                <a:solidFill>
                  <a:schemeClr val="bg1"/>
                </a:solidFill>
                <a:latin typeface="Bosch Office Sans" pitchFamily="2" charset="0"/>
              </a:endParaRPr>
            </a:p>
          </p:txBody>
        </p:sp>
      </p:grpSp>
      <p:pic>
        <p:nvPicPr>
          <p:cNvPr id="10" name="Picture 9"/>
          <p:cNvPicPr>
            <a:picLocks/>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sp>
        <p:nvSpPr>
          <p:cNvPr id="25" name="TextBox 24"/>
          <p:cNvSpPr txBox="1"/>
          <p:nvPr>
            <p:custDataLst>
              <p:tags r:id="rId9"/>
            </p:custDataLst>
          </p:nvPr>
        </p:nvSpPr>
        <p:spPr>
          <a:xfrm>
            <a:off x="1767291" y="5490923"/>
            <a:ext cx="1824309" cy="303399"/>
          </a:xfrm>
          <a:prstGeom prst="rect">
            <a:avLst/>
          </a:prstGeom>
          <a:noFill/>
        </p:spPr>
        <p:txBody>
          <a:bodyPr wrap="square" lIns="0" tIns="0" rIns="0" bIns="0" rtlCol="0">
            <a:noAutofit/>
          </a:bodyPr>
          <a:lstStyle/>
          <a:p>
            <a:pPr algn="ctr" defTabSz="1016264">
              <a:lnSpc>
                <a:spcPct val="107000"/>
              </a:lnSpc>
              <a:spcBef>
                <a:spcPts val="556"/>
              </a:spcBef>
            </a:pPr>
            <a:r>
              <a:rPr lang="en-GB" sz="2000" b="1" kern="0" dirty="0" smtClean="0">
                <a:solidFill>
                  <a:srgbClr val="000000"/>
                </a:solidFill>
                <a:latin typeface="Arial" panose="020B0604020202020204" pitchFamily="34" charset="0"/>
                <a:cs typeface="Arial" panose="020B0604020202020204" pitchFamily="34" charset="0"/>
              </a:rPr>
              <a:t>Legacy Payment System</a:t>
            </a:r>
            <a:endParaRPr lang="en-GB" sz="2000" b="1" kern="0" dirty="0">
              <a:solidFill>
                <a:srgbClr val="000000"/>
              </a:solidFill>
              <a:latin typeface="Arial" panose="020B0604020202020204" pitchFamily="34" charset="0"/>
              <a:cs typeface="Arial" panose="020B0604020202020204" pitchFamily="34" charset="0"/>
            </a:endParaRPr>
          </a:p>
        </p:txBody>
      </p:sp>
      <p:sp>
        <p:nvSpPr>
          <p:cNvPr id="57" name="TextBox 56"/>
          <p:cNvSpPr txBox="1"/>
          <p:nvPr>
            <p:custDataLst>
              <p:tags r:id="rId10"/>
            </p:custDataLst>
          </p:nvPr>
        </p:nvSpPr>
        <p:spPr>
          <a:xfrm>
            <a:off x="9740068" y="2042258"/>
            <a:ext cx="2322587" cy="401582"/>
          </a:xfrm>
          <a:prstGeom prst="rect">
            <a:avLst/>
          </a:prstGeom>
          <a:noFill/>
        </p:spPr>
        <p:txBody>
          <a:bodyPr wrap="square" lIns="0" tIns="0" rIns="0" bIns="0" rtlCol="0">
            <a:noAutofit/>
          </a:bodyPr>
          <a:lstStyle/>
          <a:p>
            <a:pPr algn="ctr" defTabSz="1016264">
              <a:lnSpc>
                <a:spcPct val="107000"/>
              </a:lnSpc>
              <a:spcBef>
                <a:spcPts val="556"/>
              </a:spcBef>
            </a:pPr>
            <a:r>
              <a:rPr lang="en-GB" sz="2000" b="1" kern="0" dirty="0" smtClean="0">
                <a:solidFill>
                  <a:srgbClr val="000000"/>
                </a:solidFill>
                <a:latin typeface="Arial" panose="020B0604020202020204" pitchFamily="34" charset="0"/>
                <a:cs typeface="Arial" panose="020B0604020202020204" pitchFamily="34" charset="0"/>
              </a:rPr>
              <a:t>Secure &amp; Innovative Digital Payment Arena</a:t>
            </a:r>
            <a:endParaRPr lang="en-GB" sz="2000" b="1" kern="0" dirty="0">
              <a:solidFill>
                <a:srgbClr val="000000"/>
              </a:solidFill>
              <a:latin typeface="Arial" panose="020B0604020202020204" pitchFamily="34" charset="0"/>
              <a:cs typeface="Arial" panose="020B0604020202020204" pitchFamily="34" charset="0"/>
            </a:endParaRPr>
          </a:p>
        </p:txBody>
      </p:sp>
      <p:pic>
        <p:nvPicPr>
          <p:cNvPr id="46" name="Picture 45"/>
          <p:cNvPicPr>
            <a:picLocks noChangeAspect="1"/>
          </p:cNvPicPr>
          <p:nvPr/>
        </p:nvPicPr>
        <p:blipFill>
          <a:blip r:embed="rId17">
            <a:clrChange>
              <a:clrFrom>
                <a:srgbClr val="FFFFFF"/>
              </a:clrFrom>
              <a:clrTo>
                <a:srgbClr val="FFFFFF">
                  <a:alpha val="0"/>
                </a:srgbClr>
              </a:clrTo>
            </a:clrChange>
          </a:blip>
          <a:stretch>
            <a:fillRect/>
          </a:stretch>
        </p:blipFill>
        <p:spPr>
          <a:xfrm>
            <a:off x="9780503" y="963891"/>
            <a:ext cx="1132007" cy="1012597"/>
          </a:xfrm>
          <a:prstGeom prst="rect">
            <a:avLst/>
          </a:prstGeom>
        </p:spPr>
      </p:pic>
      <p:sp>
        <p:nvSpPr>
          <p:cNvPr id="47" name="Title 1"/>
          <p:cNvSpPr>
            <a:spLocks noGrp="1"/>
          </p:cNvSpPr>
          <p:nvPr>
            <p:ph type="title"/>
          </p:nvPr>
        </p:nvSpPr>
        <p:spPr>
          <a:xfrm>
            <a:off x="1599925" y="133274"/>
            <a:ext cx="10018713" cy="575440"/>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Expanded Portfolio</a:t>
            </a:r>
            <a:endParaRPr lang="en-GB" sz="2900" dirty="0">
              <a:latin typeface="Algerian" panose="04020705040A02060702" pitchFamily="82" charset="0"/>
              <a:cs typeface="Arial" panose="020B0604020202020204" pitchFamily="34" charset="0"/>
            </a:endParaRPr>
          </a:p>
        </p:txBody>
      </p:sp>
    </p:spTree>
    <p:custDataLst>
      <p:tags r:id="rId1"/>
    </p:custDataLst>
    <p:extLst>
      <p:ext uri="{BB962C8B-B14F-4D97-AF65-F5344CB8AC3E}">
        <p14:creationId xmlns:p14="http://schemas.microsoft.com/office/powerpoint/2010/main" val="228462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44112" y="2938509"/>
            <a:ext cx="3310758" cy="35831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p:cNvSpPr/>
          <p:nvPr/>
        </p:nvSpPr>
        <p:spPr>
          <a:xfrm>
            <a:off x="1355835" y="893380"/>
            <a:ext cx="10110951" cy="1574790"/>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599925" y="133274"/>
            <a:ext cx="10018713" cy="575440"/>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Project </a:t>
            </a:r>
            <a:r>
              <a:rPr lang="en-GB" sz="2900" dirty="0" err="1" smtClean="0">
                <a:latin typeface="Algerian" panose="04020705040A02060702" pitchFamily="82" charset="0"/>
                <a:cs typeface="Arial" panose="020B0604020202020204" pitchFamily="34" charset="0"/>
              </a:rPr>
              <a:t>CharteR</a:t>
            </a:r>
            <a:endParaRPr lang="en-GB" sz="2900" dirty="0">
              <a:latin typeface="Algerian" panose="04020705040A02060702" pitchFamily="82" charset="0"/>
              <a:cs typeface="Arial" panose="020B0604020202020204" pitchFamily="34" charset="0"/>
            </a:endParaRPr>
          </a:p>
        </p:txBody>
      </p:sp>
      <p:cxnSp>
        <p:nvCxnSpPr>
          <p:cNvPr id="5" name="Straight Connector 4"/>
          <p:cNvCxnSpPr/>
          <p:nvPr/>
        </p:nvCxnSpPr>
        <p:spPr>
          <a:xfrm flipH="1">
            <a:off x="3471041" y="893380"/>
            <a:ext cx="24961" cy="157479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095743" y="3340395"/>
            <a:ext cx="3310758" cy="26182"/>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93977" y="3962400"/>
            <a:ext cx="3069024" cy="28956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8881241" y="2938509"/>
            <a:ext cx="3187264" cy="35831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599925" y="913086"/>
            <a:ext cx="1710834" cy="369332"/>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Objective</a:t>
            </a:r>
            <a:endParaRPr lang="en-GB" dirty="0">
              <a:latin typeface="Arial" panose="020B0604020202020204" pitchFamily="34" charset="0"/>
              <a:cs typeface="Arial" panose="020B0604020202020204" pitchFamily="34" charset="0"/>
            </a:endParaRPr>
          </a:p>
        </p:txBody>
      </p:sp>
      <p:sp>
        <p:nvSpPr>
          <p:cNvPr id="16" name="TextBox 15"/>
          <p:cNvSpPr txBox="1"/>
          <p:nvPr/>
        </p:nvSpPr>
        <p:spPr>
          <a:xfrm>
            <a:off x="3689130" y="959068"/>
            <a:ext cx="7679910" cy="1323439"/>
          </a:xfrm>
          <a:prstGeom prst="rect">
            <a:avLst/>
          </a:prstGeom>
          <a:noFill/>
        </p:spPr>
        <p:txBody>
          <a:bodyPr wrap="square" rtlCol="0">
            <a:spAutoFit/>
          </a:bodyPr>
          <a:lstStyle/>
          <a:p>
            <a:r>
              <a:rPr lang="en-GB" sz="1600" dirty="0" smtClean="0">
                <a:latin typeface="Arial" panose="020B0604020202020204" pitchFamily="34" charset="0"/>
                <a:cs typeface="Arial" panose="020B0604020202020204" pitchFamily="34" charset="0"/>
              </a:rPr>
              <a:t>Migration of existing legacy payment system to flexible and modular Payment management system which will also cater to Infinity Corp’s unique payment needs.</a:t>
            </a:r>
          </a:p>
          <a:p>
            <a:endParaRPr lang="en-GB" sz="1600" dirty="0">
              <a:latin typeface="Arial" panose="020B0604020202020204" pitchFamily="34" charset="0"/>
              <a:cs typeface="Arial" panose="020B0604020202020204" pitchFamily="34" charset="0"/>
            </a:endParaRPr>
          </a:p>
          <a:p>
            <a:r>
              <a:rPr lang="en-GB" sz="1600" dirty="0" smtClean="0">
                <a:latin typeface="Arial" panose="020B0604020202020204" pitchFamily="34" charset="0"/>
                <a:cs typeface="Arial" panose="020B0604020202020204" pitchFamily="34" charset="0"/>
              </a:rPr>
              <a:t>Switching ‘ABC’ Payment System to </a:t>
            </a:r>
            <a:r>
              <a:rPr lang="en-GB" sz="1600" dirty="0" err="1" smtClean="0">
                <a:latin typeface="Arial" panose="020B0604020202020204" pitchFamily="34" charset="0"/>
                <a:cs typeface="Arial" panose="020B0604020202020204" pitchFamily="34" charset="0"/>
              </a:rPr>
              <a:t>CyberSource</a:t>
            </a:r>
            <a:r>
              <a:rPr lang="en-GB" sz="1600" dirty="0" smtClean="0">
                <a:latin typeface="Arial" panose="020B0604020202020204" pitchFamily="34" charset="0"/>
                <a:cs typeface="Arial" panose="020B0604020202020204" pitchFamily="34" charset="0"/>
              </a:rPr>
              <a:t> Visa Payment management System.</a:t>
            </a:r>
            <a:endParaRPr lang="en-GB" sz="1600" dirty="0">
              <a:latin typeface="Arial" panose="020B0604020202020204" pitchFamily="34" charset="0"/>
              <a:cs typeface="Arial" panose="020B0604020202020204" pitchFamily="34" charset="0"/>
            </a:endParaRPr>
          </a:p>
        </p:txBody>
      </p:sp>
      <p:sp>
        <p:nvSpPr>
          <p:cNvPr id="17" name="TextBox 16"/>
          <p:cNvSpPr txBox="1"/>
          <p:nvPr/>
        </p:nvSpPr>
        <p:spPr>
          <a:xfrm>
            <a:off x="3102726" y="2954786"/>
            <a:ext cx="2154621" cy="369332"/>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Scope</a:t>
            </a:r>
            <a:endParaRPr lang="en-GB" dirty="0">
              <a:latin typeface="Arial" panose="020B0604020202020204" pitchFamily="34" charset="0"/>
              <a:cs typeface="Arial" panose="020B0604020202020204" pitchFamily="34" charset="0"/>
            </a:endParaRPr>
          </a:p>
        </p:txBody>
      </p:sp>
      <p:sp>
        <p:nvSpPr>
          <p:cNvPr id="18" name="TextBox 17"/>
          <p:cNvSpPr txBox="1"/>
          <p:nvPr/>
        </p:nvSpPr>
        <p:spPr>
          <a:xfrm>
            <a:off x="6472006" y="4000344"/>
            <a:ext cx="2154621" cy="369332"/>
          </a:xfrm>
          <a:prstGeom prst="rect">
            <a:avLst/>
          </a:prstGeom>
          <a:noFill/>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r>
              <a:rPr lang="en-GB" dirty="0"/>
              <a:t>Stakeholders</a:t>
            </a:r>
          </a:p>
        </p:txBody>
      </p:sp>
      <p:sp>
        <p:nvSpPr>
          <p:cNvPr id="19" name="TextBox 18"/>
          <p:cNvSpPr txBox="1"/>
          <p:nvPr/>
        </p:nvSpPr>
        <p:spPr>
          <a:xfrm>
            <a:off x="2141484" y="3422267"/>
            <a:ext cx="3313385" cy="3231654"/>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Seamless migration of Payment Management system with zero downtime. </a:t>
            </a:r>
          </a:p>
          <a:p>
            <a:endParaRPr lang="en-GB" sz="1200"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Maintaining Data integrity &amp; Data privacy of existing &amp; new subscribers (Merchants)</a:t>
            </a:r>
          </a:p>
          <a:p>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Secure the payment flow from frauds. </a:t>
            </a:r>
          </a:p>
          <a:p>
            <a:endParaRPr lang="en-GB" sz="1200" dirty="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Scaling the needs of Merchants to accept all online, in-person, via mobile payments from around the world.</a:t>
            </a:r>
          </a:p>
          <a:p>
            <a:endParaRPr lang="en-GB" sz="1200" dirty="0">
              <a:latin typeface="Arial" panose="020B0604020202020204" pitchFamily="34" charset="0"/>
              <a:cs typeface="Arial" panose="020B0604020202020204" pitchFamily="34" charset="0"/>
            </a:endParaRPr>
          </a:p>
          <a:p>
            <a:endParaRPr lang="en-GB" sz="1200" dirty="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Provide an insight of various payment methods &amp; shopper’s preferences.</a:t>
            </a:r>
          </a:p>
          <a:p>
            <a:endParaRPr lang="en-GB" sz="1200" dirty="0">
              <a:latin typeface="Arial" panose="020B0604020202020204" pitchFamily="34" charset="0"/>
              <a:cs typeface="Arial" panose="020B0604020202020204" pitchFamily="34" charset="0"/>
            </a:endParaRPr>
          </a:p>
          <a:p>
            <a:endParaRPr lang="en-GB" sz="1200" dirty="0">
              <a:latin typeface="Arial" panose="020B0604020202020204" pitchFamily="34" charset="0"/>
              <a:cs typeface="Arial" panose="020B0604020202020204" pitchFamily="34" charset="0"/>
            </a:endParaRPr>
          </a:p>
        </p:txBody>
      </p:sp>
      <p:sp>
        <p:nvSpPr>
          <p:cNvPr id="20" name="TextBox 19"/>
          <p:cNvSpPr txBox="1"/>
          <p:nvPr/>
        </p:nvSpPr>
        <p:spPr>
          <a:xfrm>
            <a:off x="5784631" y="4450061"/>
            <a:ext cx="2887716" cy="1169551"/>
          </a:xfrm>
          <a:prstGeom prst="rect">
            <a:avLst/>
          </a:prstGeom>
          <a:noFill/>
        </p:spPr>
        <p:txBody>
          <a:bodyPr wrap="square" rtlCol="0">
            <a:spAutoFit/>
          </a:bodyPr>
          <a:lstStyle/>
          <a:p>
            <a:pPr marL="285750" indent="-285750">
              <a:buFontTx/>
              <a:buChar char="-"/>
            </a:pPr>
            <a:r>
              <a:rPr lang="en-GB" sz="1400" dirty="0" smtClean="0">
                <a:latin typeface="Arial" panose="020B0604020202020204" pitchFamily="34" charset="0"/>
                <a:cs typeface="Arial" panose="020B0604020202020204" pitchFamily="34" charset="0"/>
              </a:rPr>
              <a:t>Infinity Corp</a:t>
            </a:r>
          </a:p>
          <a:p>
            <a:pPr marL="285750" indent="-285750">
              <a:buFontTx/>
              <a:buChar char="-"/>
            </a:pPr>
            <a:r>
              <a:rPr lang="en-GB" sz="1400" dirty="0" smtClean="0">
                <a:latin typeface="Arial" panose="020B0604020202020204" pitchFamily="34" charset="0"/>
                <a:cs typeface="Arial" panose="020B0604020202020204" pitchFamily="34" charset="0"/>
              </a:rPr>
              <a:t>ABC Payment System</a:t>
            </a:r>
          </a:p>
          <a:p>
            <a:pPr marL="285750" indent="-285750">
              <a:buFontTx/>
              <a:buChar char="-"/>
            </a:pPr>
            <a:r>
              <a:rPr lang="en-GB" sz="1400" dirty="0" smtClean="0">
                <a:latin typeface="Arial" panose="020B0604020202020204" pitchFamily="34" charset="0"/>
                <a:cs typeface="Arial" panose="020B0604020202020204" pitchFamily="34" charset="0"/>
              </a:rPr>
              <a:t>Issuers</a:t>
            </a:r>
          </a:p>
          <a:p>
            <a:pPr marL="285750" indent="-285750">
              <a:buFontTx/>
              <a:buChar char="-"/>
            </a:pPr>
            <a:r>
              <a:rPr lang="en-GB" sz="1400" dirty="0" smtClean="0">
                <a:latin typeface="Arial" panose="020B0604020202020204" pitchFamily="34" charset="0"/>
                <a:cs typeface="Arial" panose="020B0604020202020204" pitchFamily="34" charset="0"/>
              </a:rPr>
              <a:t>Existing &amp; Potential Subscribers</a:t>
            </a:r>
            <a:endParaRPr lang="en-GB" sz="1400" dirty="0">
              <a:latin typeface="Arial" panose="020B0604020202020204" pitchFamily="34" charset="0"/>
              <a:cs typeface="Arial" panose="020B0604020202020204" pitchFamily="34" charset="0"/>
            </a:endParaRPr>
          </a:p>
        </p:txBody>
      </p:sp>
      <p:sp>
        <p:nvSpPr>
          <p:cNvPr id="21" name="TextBox 20"/>
          <p:cNvSpPr txBox="1"/>
          <p:nvPr/>
        </p:nvSpPr>
        <p:spPr>
          <a:xfrm>
            <a:off x="9713432" y="2953308"/>
            <a:ext cx="2154621" cy="369332"/>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Deliverables</a:t>
            </a:r>
            <a:endParaRPr lang="en-GB" dirty="0">
              <a:latin typeface="Arial" panose="020B0604020202020204" pitchFamily="34" charset="0"/>
              <a:cs typeface="Arial" panose="020B0604020202020204" pitchFamily="34" charset="0"/>
            </a:endParaRPr>
          </a:p>
        </p:txBody>
      </p:sp>
      <p:sp>
        <p:nvSpPr>
          <p:cNvPr id="22" name="TextBox 21"/>
          <p:cNvSpPr txBox="1"/>
          <p:nvPr/>
        </p:nvSpPr>
        <p:spPr>
          <a:xfrm>
            <a:off x="8997512" y="3322640"/>
            <a:ext cx="2954722" cy="3416320"/>
          </a:xfrm>
          <a:prstGeom prst="rect">
            <a:avLst/>
          </a:prstGeom>
          <a:noFill/>
        </p:spPr>
        <p:txBody>
          <a:bodyPr wrap="square" rtlCol="0">
            <a:spAutoFit/>
          </a:bodyPr>
          <a:lstStyle/>
          <a:p>
            <a:endParaRPr lang="en-US" sz="1200" dirty="0" smtClean="0">
              <a:latin typeface="Arial" panose="020B0604020202020204" pitchFamily="34" charset="0"/>
              <a:cs typeface="Arial" panose="020B0604020202020204" pitchFamily="34" charset="0"/>
            </a:endParaRPr>
          </a:p>
          <a:p>
            <a:pPr marL="285750" indent="-285750">
              <a:buFontTx/>
              <a:buChar char="-"/>
            </a:pPr>
            <a:r>
              <a:rPr lang="en-US" sz="1200" dirty="0" smtClean="0">
                <a:latin typeface="Arial" panose="020B0604020202020204" pitchFamily="34" charset="0"/>
                <a:cs typeface="Arial" panose="020B0604020202020204" pitchFamily="34" charset="0"/>
              </a:rPr>
              <a:t>Successful migration of Payment system for entire APAC region with ‘0’ downtime. </a:t>
            </a:r>
          </a:p>
          <a:p>
            <a:pPr marL="285750" indent="-285750">
              <a:buFontTx/>
              <a:buChar char="-"/>
            </a:pPr>
            <a:endParaRPr lang="en-US" sz="1200" dirty="0" smtClean="0">
              <a:latin typeface="Arial" panose="020B0604020202020204" pitchFamily="34" charset="0"/>
              <a:cs typeface="Arial" panose="020B0604020202020204" pitchFamily="34" charset="0"/>
            </a:endParaRPr>
          </a:p>
          <a:p>
            <a:pPr marL="285750" indent="-285750">
              <a:buFontTx/>
              <a:buChar char="-"/>
            </a:pPr>
            <a:r>
              <a:rPr lang="en-US" sz="1200" dirty="0" smtClean="0">
                <a:latin typeface="Arial" panose="020B0604020202020204" pitchFamily="34" charset="0"/>
                <a:cs typeface="Arial" panose="020B0604020202020204" pitchFamily="34" charset="0"/>
              </a:rPr>
              <a:t>Integrated Anti-fraud solutions and prevention tools.</a:t>
            </a:r>
          </a:p>
          <a:p>
            <a:pPr marL="285750" indent="-285750">
              <a:buFontTx/>
              <a:buChar char="-"/>
            </a:pPr>
            <a:endParaRPr lang="en-US" sz="1200" dirty="0" smtClean="0">
              <a:latin typeface="Arial" panose="020B0604020202020204" pitchFamily="34" charset="0"/>
              <a:cs typeface="Arial" panose="020B0604020202020204" pitchFamily="34" charset="0"/>
            </a:endParaRPr>
          </a:p>
          <a:p>
            <a:pPr marL="285750" indent="-285750">
              <a:buFontTx/>
              <a:buChar char="-"/>
            </a:pPr>
            <a:r>
              <a:rPr lang="en-US" sz="1200" dirty="0">
                <a:latin typeface="Arial" panose="020B0604020202020204" pitchFamily="34" charset="0"/>
                <a:cs typeface="Arial" panose="020B0604020202020204" pitchFamily="34" charset="0"/>
              </a:rPr>
              <a:t>Complaint system (PCI, GDPR)</a:t>
            </a:r>
            <a:endParaRPr lang="en-GB"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pPr marL="285750" indent="-285750">
              <a:buFontTx/>
              <a:buChar char="-"/>
            </a:pPr>
            <a:r>
              <a:rPr lang="en-US" sz="1200" dirty="0" smtClean="0">
                <a:latin typeface="Arial" panose="020B0604020202020204" pitchFamily="34" charset="0"/>
                <a:cs typeface="Arial" panose="020B0604020202020204" pitchFamily="34" charset="0"/>
              </a:rPr>
              <a:t>Expanded reach to payments </a:t>
            </a:r>
            <a:r>
              <a:rPr lang="en-US" sz="1200" dirty="0">
                <a:latin typeface="Arial" panose="020B0604020202020204" pitchFamily="34" charset="0"/>
                <a:cs typeface="Arial" panose="020B0604020202020204" pitchFamily="34" charset="0"/>
              </a:rPr>
              <a:t>across channels and </a:t>
            </a:r>
            <a:r>
              <a:rPr lang="en-US" sz="1200" dirty="0" smtClean="0">
                <a:latin typeface="Arial" panose="020B0604020202020204" pitchFamily="34" charset="0"/>
                <a:cs typeface="Arial" panose="020B0604020202020204" pitchFamily="34" charset="0"/>
              </a:rPr>
              <a:t>geographies within ‘2 sec’</a:t>
            </a:r>
          </a:p>
          <a:p>
            <a:endParaRPr lang="en-US" sz="1200" dirty="0">
              <a:latin typeface="Arial" panose="020B0604020202020204" pitchFamily="34" charset="0"/>
              <a:cs typeface="Arial" panose="020B0604020202020204" pitchFamily="34" charset="0"/>
            </a:endParaRPr>
          </a:p>
          <a:p>
            <a:pPr marL="285750" indent="-285750">
              <a:buFontTx/>
              <a:buChar char="-"/>
            </a:pPr>
            <a:r>
              <a:rPr lang="en-US" sz="1200" dirty="0" smtClean="0">
                <a:latin typeface="Arial" panose="020B0604020202020204" pitchFamily="34" charset="0"/>
                <a:cs typeface="Arial" panose="020B0604020202020204" pitchFamily="34" charset="0"/>
              </a:rPr>
              <a:t>Dashboard for multi-channel payment view for reconciliation &amp; Shopper's preference.</a:t>
            </a:r>
          </a:p>
          <a:p>
            <a:pPr marL="285750" indent="-285750">
              <a:buFontTx/>
              <a:buChar char="-"/>
            </a:pPr>
            <a:endParaRPr lang="en-US" sz="1200" dirty="0">
              <a:latin typeface="Arial" panose="020B0604020202020204" pitchFamily="34" charset="0"/>
              <a:cs typeface="Arial" panose="020B0604020202020204" pitchFamily="34" charset="0"/>
            </a:endParaRPr>
          </a:p>
        </p:txBody>
      </p:sp>
      <p:cxnSp>
        <p:nvCxnSpPr>
          <p:cNvPr id="23" name="Straight Connector 22"/>
          <p:cNvCxnSpPr/>
          <p:nvPr/>
        </p:nvCxnSpPr>
        <p:spPr>
          <a:xfrm>
            <a:off x="8881241" y="3366577"/>
            <a:ext cx="3189891" cy="11753"/>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84631" y="4369676"/>
            <a:ext cx="2978370" cy="11549"/>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517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Migration </a:t>
            </a:r>
            <a:r>
              <a:rPr lang="en-GB" sz="2900" dirty="0">
                <a:latin typeface="Algerian" panose="04020705040A02060702" pitchFamily="82" charset="0"/>
                <a:cs typeface="Arial" panose="020B0604020202020204" pitchFamily="34" charset="0"/>
              </a:rPr>
              <a:t>Strategy</a:t>
            </a:r>
          </a:p>
        </p:txBody>
      </p:sp>
      <p:sp>
        <p:nvSpPr>
          <p:cNvPr id="4" name="TextBox 3"/>
          <p:cNvSpPr txBox="1"/>
          <p:nvPr/>
        </p:nvSpPr>
        <p:spPr>
          <a:xfrm>
            <a:off x="3939480" y="1098240"/>
            <a:ext cx="7115504" cy="369332"/>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Amalgamation of multiple Migration approaches</a:t>
            </a:r>
            <a:endParaRPr lang="en-GB" b="1" dirty="0">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3DE8D9D4-04E4-47B8-8D39-B6655B7CBCCE}"/>
              </a:ext>
            </a:extLst>
          </p:cNvPr>
          <p:cNvSpPr/>
          <p:nvPr/>
        </p:nvSpPr>
        <p:spPr>
          <a:xfrm>
            <a:off x="3366890" y="2160187"/>
            <a:ext cx="480505" cy="4805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1B335C6-A822-45AE-89D6-ADE6717AC09D}"/>
              </a:ext>
            </a:extLst>
          </p:cNvPr>
          <p:cNvSpPr/>
          <p:nvPr/>
        </p:nvSpPr>
        <p:spPr>
          <a:xfrm>
            <a:off x="8851647" y="1843874"/>
            <a:ext cx="480505" cy="4805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10229BB-30B9-4A4D-8716-88ABCE4B1039}"/>
              </a:ext>
            </a:extLst>
          </p:cNvPr>
          <p:cNvSpPr/>
          <p:nvPr/>
        </p:nvSpPr>
        <p:spPr>
          <a:xfrm>
            <a:off x="3366890" y="4284106"/>
            <a:ext cx="480505" cy="4805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965D35A-1B29-4A3F-9DB2-1DEF4FA0E591}"/>
              </a:ext>
            </a:extLst>
          </p:cNvPr>
          <p:cNvSpPr/>
          <p:nvPr/>
        </p:nvSpPr>
        <p:spPr>
          <a:xfrm>
            <a:off x="8873271" y="4284106"/>
            <a:ext cx="480505" cy="4805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889337F-6209-4EC4-9933-A4CF6336CA57}"/>
              </a:ext>
            </a:extLst>
          </p:cNvPr>
          <p:cNvGrpSpPr/>
          <p:nvPr/>
        </p:nvGrpSpPr>
        <p:grpSpPr>
          <a:xfrm>
            <a:off x="4328559" y="1828929"/>
            <a:ext cx="4018282" cy="4040134"/>
            <a:chOff x="4086859" y="1398005"/>
            <a:chExt cx="4018282" cy="4040134"/>
          </a:xfrm>
        </p:grpSpPr>
        <p:sp>
          <p:nvSpPr>
            <p:cNvPr id="10" name="Shape">
              <a:extLst>
                <a:ext uri="{FF2B5EF4-FFF2-40B4-BE49-F238E27FC236}">
                  <a16:creationId xmlns:a16="http://schemas.microsoft.com/office/drawing/2014/main" id="{036C5EB9-96CF-42D8-B5E7-5535A7450EA0}"/>
                </a:ext>
              </a:extLst>
            </p:cNvPr>
            <p:cNvSpPr/>
            <p:nvPr/>
          </p:nvSpPr>
          <p:spPr>
            <a:xfrm>
              <a:off x="4086859" y="1419860"/>
              <a:ext cx="1490982" cy="24523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103" y="0"/>
                  </a:lnTo>
                  <a:cubicBezTo>
                    <a:pt x="1840" y="0"/>
                    <a:pt x="0" y="1119"/>
                    <a:pt x="0" y="2494"/>
                  </a:cubicBezTo>
                  <a:lnTo>
                    <a:pt x="0" y="21600"/>
                  </a:lnTo>
                  <a:lnTo>
                    <a:pt x="21600" y="21600"/>
                  </a:lnTo>
                  <a:lnTo>
                    <a:pt x="21600" y="13747"/>
                  </a:lnTo>
                  <a:lnTo>
                    <a:pt x="21600" y="0"/>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3DE39A12-474B-49E5-A56E-126DFAC96890}"/>
                </a:ext>
              </a:extLst>
            </p:cNvPr>
            <p:cNvSpPr/>
            <p:nvPr/>
          </p:nvSpPr>
          <p:spPr>
            <a:xfrm>
              <a:off x="5648960" y="1419860"/>
              <a:ext cx="2452372" cy="14909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4103"/>
                  </a:lnTo>
                  <a:cubicBezTo>
                    <a:pt x="21600" y="1840"/>
                    <a:pt x="20481" y="0"/>
                    <a:pt x="19106" y="0"/>
                  </a:cubicBezTo>
                  <a:lnTo>
                    <a:pt x="0" y="0"/>
                  </a:lnTo>
                  <a:lnTo>
                    <a:pt x="0" y="21600"/>
                  </a:lnTo>
                  <a:lnTo>
                    <a:pt x="7853" y="21600"/>
                  </a:lnTo>
                  <a:lnTo>
                    <a:pt x="21600" y="21600"/>
                  </a:lnTo>
                  <a:close/>
                </a:path>
              </a:pathLst>
            </a:custGeom>
            <a:solidFill>
              <a:schemeClr val="accent5"/>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554DC3DB-C50F-4657-BDE9-F88B65FE2960}"/>
                </a:ext>
              </a:extLst>
            </p:cNvPr>
            <p:cNvSpPr/>
            <p:nvPr/>
          </p:nvSpPr>
          <p:spPr>
            <a:xfrm>
              <a:off x="6614159" y="2981960"/>
              <a:ext cx="1490982" cy="24523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497" y="21600"/>
                  </a:lnTo>
                  <a:cubicBezTo>
                    <a:pt x="19760" y="21600"/>
                    <a:pt x="21600" y="20481"/>
                    <a:pt x="21600" y="19106"/>
                  </a:cubicBezTo>
                  <a:lnTo>
                    <a:pt x="21600" y="0"/>
                  </a:lnTo>
                  <a:lnTo>
                    <a:pt x="0" y="0"/>
                  </a:lnTo>
                  <a:lnTo>
                    <a:pt x="0" y="7853"/>
                  </a:lnTo>
                  <a:lnTo>
                    <a:pt x="0" y="2160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2BC80A7-7228-4836-B58F-F1653B6FD4EF}"/>
                </a:ext>
              </a:extLst>
            </p:cNvPr>
            <p:cNvSpPr/>
            <p:nvPr/>
          </p:nvSpPr>
          <p:spPr>
            <a:xfrm>
              <a:off x="4086860" y="3947160"/>
              <a:ext cx="2452372" cy="14909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497"/>
                  </a:lnTo>
                  <a:cubicBezTo>
                    <a:pt x="0" y="19760"/>
                    <a:pt x="1119" y="21600"/>
                    <a:pt x="2494" y="21600"/>
                  </a:cubicBezTo>
                  <a:lnTo>
                    <a:pt x="21600" y="21600"/>
                  </a:lnTo>
                  <a:lnTo>
                    <a:pt x="21600" y="0"/>
                  </a:lnTo>
                  <a:lnTo>
                    <a:pt x="13747" y="0"/>
                  </a:lnTo>
                  <a:lnTo>
                    <a:pt x="0" y="0"/>
                  </a:ln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4" name="Square">
              <a:extLst>
                <a:ext uri="{FF2B5EF4-FFF2-40B4-BE49-F238E27FC236}">
                  <a16:creationId xmlns:a16="http://schemas.microsoft.com/office/drawing/2014/main" id="{9D858C3C-88F5-4D8D-825A-F6C335245337}"/>
                </a:ext>
              </a:extLst>
            </p:cNvPr>
            <p:cNvSpPr/>
            <p:nvPr/>
          </p:nvSpPr>
          <p:spPr>
            <a:xfrm>
              <a:off x="5648960" y="2981960"/>
              <a:ext cx="891539" cy="891543"/>
            </a:xfrm>
            <a:prstGeom prst="rect">
              <a:avLst/>
            </a:prstGeom>
            <a:solidFill>
              <a:schemeClr val="tx1">
                <a:lumMod val="75000"/>
                <a:lumOff val="25000"/>
              </a:schemeClr>
            </a:solidFill>
            <a:ln w="12700">
              <a:miter lim="400000"/>
            </a:ln>
          </p:spPr>
          <p:txBody>
            <a:bodyPr lIns="38100" tIns="38100" rIns="38100" bIns="38100" anchor="ctr"/>
            <a:lstStyle/>
            <a:p>
              <a:pPr>
                <a:defRPr sz="3000">
                  <a:solidFill>
                    <a:srgbClr val="FFFFFF"/>
                  </a:solidFill>
                </a:defRPr>
              </a:pPr>
              <a:endParaRPr/>
            </a:p>
          </p:txBody>
        </p:sp>
        <p:pic>
          <p:nvPicPr>
            <p:cNvPr id="15" name="Graphic 7" descr="Checklist outline">
              <a:extLst>
                <a:ext uri="{FF2B5EF4-FFF2-40B4-BE49-F238E27FC236}">
                  <a16:creationId xmlns:a16="http://schemas.microsoft.com/office/drawing/2014/main" id="{1ADAA14C-0542-488F-92CF-9D22D527E2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187783" y="1483396"/>
              <a:ext cx="911332" cy="911332"/>
            </a:xfrm>
            <a:prstGeom prst="rect">
              <a:avLst/>
            </a:prstGeom>
          </p:spPr>
        </p:pic>
        <p:pic>
          <p:nvPicPr>
            <p:cNvPr id="16" name="Graphic 8" descr="Handshake outline">
              <a:extLst>
                <a:ext uri="{FF2B5EF4-FFF2-40B4-BE49-F238E27FC236}">
                  <a16:creationId xmlns:a16="http://schemas.microsoft.com/office/drawing/2014/main" id="{15512B53-CB60-4152-A684-5513721C35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4260762" y="1398005"/>
              <a:ext cx="961217" cy="961217"/>
            </a:xfrm>
            <a:prstGeom prst="rect">
              <a:avLst/>
            </a:prstGeom>
          </p:spPr>
        </p:pic>
        <p:pic>
          <p:nvPicPr>
            <p:cNvPr id="17" name="Graphic 9" descr="Postit Notes outline">
              <a:extLst>
                <a:ext uri="{FF2B5EF4-FFF2-40B4-BE49-F238E27FC236}">
                  <a16:creationId xmlns:a16="http://schemas.microsoft.com/office/drawing/2014/main" id="{6A1615DB-8D65-40BE-9B27-BFA1C83FB27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170547" y="4333687"/>
              <a:ext cx="815891" cy="815891"/>
            </a:xfrm>
            <a:prstGeom prst="rect">
              <a:avLst/>
            </a:prstGeom>
          </p:spPr>
        </p:pic>
        <p:pic>
          <p:nvPicPr>
            <p:cNvPr id="18" name="Graphic 10" descr="Target Audience outline">
              <a:extLst>
                <a:ext uri="{FF2B5EF4-FFF2-40B4-BE49-F238E27FC236}">
                  <a16:creationId xmlns:a16="http://schemas.microsoft.com/office/drawing/2014/main" id="{14257718-81F0-404D-89C9-22E454682F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4168813" y="4447272"/>
              <a:ext cx="905283" cy="905283"/>
            </a:xfrm>
            <a:prstGeom prst="rect">
              <a:avLst/>
            </a:prstGeom>
          </p:spPr>
        </p:pic>
        <p:sp>
          <p:nvSpPr>
            <p:cNvPr id="20" name="TextBox 19">
              <a:extLst>
                <a:ext uri="{FF2B5EF4-FFF2-40B4-BE49-F238E27FC236}">
                  <a16:creationId xmlns:a16="http://schemas.microsoft.com/office/drawing/2014/main" id="{0EF6C307-64AB-45AB-8207-0F2D3F5E82BC}"/>
                </a:ext>
              </a:extLst>
            </p:cNvPr>
            <p:cNvSpPr txBox="1"/>
            <p:nvPr/>
          </p:nvSpPr>
          <p:spPr>
            <a:xfrm>
              <a:off x="5684930" y="2489234"/>
              <a:ext cx="418704" cy="369332"/>
            </a:xfrm>
            <a:prstGeom prst="rect">
              <a:avLst/>
            </a:prstGeom>
            <a:noFill/>
          </p:spPr>
          <p:txBody>
            <a:bodyPr wrap="none" rtlCol="0">
              <a:spAutoFit/>
            </a:bodyPr>
            <a:lstStyle/>
            <a:p>
              <a:pPr algn="ctr"/>
              <a:r>
                <a:rPr lang="en-US" b="1" dirty="0">
                  <a:solidFill>
                    <a:schemeClr val="bg1"/>
                  </a:solidFill>
                </a:rPr>
                <a:t>01</a:t>
              </a:r>
            </a:p>
          </p:txBody>
        </p:sp>
        <p:sp>
          <p:nvSpPr>
            <p:cNvPr id="21" name="TextBox 20">
              <a:extLst>
                <a:ext uri="{FF2B5EF4-FFF2-40B4-BE49-F238E27FC236}">
                  <a16:creationId xmlns:a16="http://schemas.microsoft.com/office/drawing/2014/main" id="{BF5E6BD2-27D4-41FF-972E-0BB6EAB64BF7}"/>
                </a:ext>
              </a:extLst>
            </p:cNvPr>
            <p:cNvSpPr txBox="1"/>
            <p:nvPr/>
          </p:nvSpPr>
          <p:spPr>
            <a:xfrm>
              <a:off x="6665794" y="3011878"/>
              <a:ext cx="418704" cy="369332"/>
            </a:xfrm>
            <a:prstGeom prst="rect">
              <a:avLst/>
            </a:prstGeom>
            <a:noFill/>
          </p:spPr>
          <p:txBody>
            <a:bodyPr wrap="none" rtlCol="0">
              <a:spAutoFit/>
            </a:bodyPr>
            <a:lstStyle/>
            <a:p>
              <a:pPr algn="ctr"/>
              <a:r>
                <a:rPr lang="en-US" b="1" dirty="0">
                  <a:solidFill>
                    <a:schemeClr val="tx1">
                      <a:lumMod val="85000"/>
                      <a:lumOff val="15000"/>
                    </a:schemeClr>
                  </a:solidFill>
                </a:rPr>
                <a:t>02</a:t>
              </a:r>
            </a:p>
          </p:txBody>
        </p:sp>
        <p:sp>
          <p:nvSpPr>
            <p:cNvPr id="22" name="TextBox 21">
              <a:extLst>
                <a:ext uri="{FF2B5EF4-FFF2-40B4-BE49-F238E27FC236}">
                  <a16:creationId xmlns:a16="http://schemas.microsoft.com/office/drawing/2014/main" id="{87755C3E-B14A-4940-BA75-3606461E0629}"/>
                </a:ext>
              </a:extLst>
            </p:cNvPr>
            <p:cNvSpPr txBox="1"/>
            <p:nvPr/>
          </p:nvSpPr>
          <p:spPr>
            <a:xfrm>
              <a:off x="6076220" y="3954090"/>
              <a:ext cx="418704" cy="369332"/>
            </a:xfrm>
            <a:prstGeom prst="rect">
              <a:avLst/>
            </a:prstGeom>
            <a:noFill/>
          </p:spPr>
          <p:txBody>
            <a:bodyPr wrap="none" rtlCol="0">
              <a:spAutoFit/>
            </a:bodyPr>
            <a:lstStyle/>
            <a:p>
              <a:pPr algn="ctr"/>
              <a:r>
                <a:rPr lang="en-US" b="1" dirty="0">
                  <a:solidFill>
                    <a:schemeClr val="tx1">
                      <a:lumMod val="85000"/>
                      <a:lumOff val="15000"/>
                    </a:schemeClr>
                  </a:solidFill>
                </a:rPr>
                <a:t>03</a:t>
              </a:r>
            </a:p>
          </p:txBody>
        </p:sp>
        <p:sp>
          <p:nvSpPr>
            <p:cNvPr id="23" name="TextBox 22">
              <a:extLst>
                <a:ext uri="{FF2B5EF4-FFF2-40B4-BE49-F238E27FC236}">
                  <a16:creationId xmlns:a16="http://schemas.microsoft.com/office/drawing/2014/main" id="{CD3DCAF0-B61C-4749-BC82-B03A810237D4}"/>
                </a:ext>
              </a:extLst>
            </p:cNvPr>
            <p:cNvSpPr txBox="1"/>
            <p:nvPr/>
          </p:nvSpPr>
          <p:spPr>
            <a:xfrm>
              <a:off x="5103694" y="3458100"/>
              <a:ext cx="418704" cy="369332"/>
            </a:xfrm>
            <a:prstGeom prst="rect">
              <a:avLst/>
            </a:prstGeom>
            <a:noFill/>
          </p:spPr>
          <p:txBody>
            <a:bodyPr wrap="none" rtlCol="0">
              <a:spAutoFit/>
            </a:bodyPr>
            <a:lstStyle/>
            <a:p>
              <a:pPr algn="ctr"/>
              <a:r>
                <a:rPr lang="en-US" b="1" dirty="0">
                  <a:solidFill>
                    <a:schemeClr val="tx1">
                      <a:lumMod val="85000"/>
                      <a:lumOff val="15000"/>
                    </a:schemeClr>
                  </a:solidFill>
                </a:rPr>
                <a:t>04</a:t>
              </a:r>
            </a:p>
          </p:txBody>
        </p:sp>
      </p:grpSp>
      <p:grpSp>
        <p:nvGrpSpPr>
          <p:cNvPr id="24" name="Group 23">
            <a:extLst>
              <a:ext uri="{FF2B5EF4-FFF2-40B4-BE49-F238E27FC236}">
                <a16:creationId xmlns:a16="http://schemas.microsoft.com/office/drawing/2014/main" id="{C25F5FFB-4923-4A24-A200-2A4543EC29FD}"/>
              </a:ext>
            </a:extLst>
          </p:cNvPr>
          <p:cNvGrpSpPr/>
          <p:nvPr/>
        </p:nvGrpSpPr>
        <p:grpSpPr>
          <a:xfrm>
            <a:off x="913255" y="4323001"/>
            <a:ext cx="11082325" cy="1971897"/>
            <a:chOff x="872724" y="4104164"/>
            <a:chExt cx="11082325" cy="1971897"/>
          </a:xfrm>
        </p:grpSpPr>
        <p:sp>
          <p:nvSpPr>
            <p:cNvPr id="25" name="TextBox 24">
              <a:extLst>
                <a:ext uri="{FF2B5EF4-FFF2-40B4-BE49-F238E27FC236}">
                  <a16:creationId xmlns:a16="http://schemas.microsoft.com/office/drawing/2014/main" id="{8BFB9403-3F2B-4BAE-8F73-854E852E5F14}"/>
                </a:ext>
              </a:extLst>
            </p:cNvPr>
            <p:cNvSpPr txBox="1"/>
            <p:nvPr/>
          </p:nvSpPr>
          <p:spPr>
            <a:xfrm>
              <a:off x="8921977" y="4104164"/>
              <a:ext cx="3033072" cy="430887"/>
            </a:xfrm>
            <a:prstGeom prst="rect">
              <a:avLst/>
            </a:prstGeom>
            <a:noFill/>
          </p:spPr>
          <p:txBody>
            <a:bodyPr wrap="square" lIns="0" rIns="0" rtlCol="0" anchor="b">
              <a:spAutoFit/>
            </a:bodyPr>
            <a:lstStyle/>
            <a:p>
              <a:r>
                <a:rPr lang="en-US" sz="2200" b="1" noProof="1">
                  <a:solidFill>
                    <a:schemeClr val="accent2">
                      <a:lumMod val="75000"/>
                    </a:schemeClr>
                  </a:solidFill>
                  <a:latin typeface="Arial" panose="020B0604020202020204" pitchFamily="34" charset="0"/>
                  <a:cs typeface="Arial" panose="020B0604020202020204" pitchFamily="34" charset="0"/>
                </a:rPr>
                <a:t>02</a:t>
              </a:r>
              <a:r>
                <a:rPr lang="en-US" sz="2200" b="1" noProof="1"/>
                <a:t>  </a:t>
              </a:r>
              <a:r>
                <a:rPr lang="en-US" sz="2200" b="1" noProof="1" smtClean="0"/>
                <a:t> </a:t>
              </a:r>
              <a:r>
                <a:rPr lang="en-US" sz="2200" b="1" noProof="1" smtClean="0">
                  <a:latin typeface="Arial" panose="020B0604020202020204" pitchFamily="34" charset="0"/>
                  <a:cs typeface="Arial" panose="020B0604020202020204" pitchFamily="34" charset="0"/>
                </a:rPr>
                <a:t>- </a:t>
              </a:r>
              <a:r>
                <a:rPr lang="en-US" sz="2000" b="1" noProof="1" smtClean="0">
                  <a:latin typeface="Arial" panose="020B0604020202020204" pitchFamily="34" charset="0"/>
                  <a:cs typeface="Arial" panose="020B0604020202020204" pitchFamily="34" charset="0"/>
                </a:rPr>
                <a:t>Parallel Running</a:t>
              </a:r>
              <a:endParaRPr lang="en-US" sz="2200" b="1" noProof="1">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2D5E276D-C9B4-46FE-9C56-5AB82C8FAE18}"/>
                </a:ext>
              </a:extLst>
            </p:cNvPr>
            <p:cNvSpPr txBox="1"/>
            <p:nvPr/>
          </p:nvSpPr>
          <p:spPr>
            <a:xfrm>
              <a:off x="872724" y="4506401"/>
              <a:ext cx="2926080" cy="1569660"/>
            </a:xfrm>
            <a:prstGeom prst="rect">
              <a:avLst/>
            </a:prstGeom>
            <a:noFill/>
          </p:spPr>
          <p:txBody>
            <a:bodyPr wrap="square" lIns="0" rIns="0" rtlCol="0" anchor="t">
              <a:spAutoFit/>
            </a:bodyPr>
            <a:lstStyle/>
            <a:p>
              <a:pPr marL="171450" indent="-171450" algn="just">
                <a:buFontTx/>
                <a:buChar char="-"/>
              </a:pPr>
              <a:r>
                <a:rPr lang="en-US" sz="1400" b="1" noProof="1">
                  <a:solidFill>
                    <a:schemeClr val="tx1">
                      <a:lumMod val="65000"/>
                      <a:lumOff val="35000"/>
                    </a:schemeClr>
                  </a:solidFill>
                  <a:latin typeface="Arial" panose="020B0604020202020204" pitchFamily="34" charset="0"/>
                  <a:cs typeface="Arial" panose="020B0604020202020204" pitchFamily="34" charset="0"/>
                </a:rPr>
                <a:t>Phased approach Region </a:t>
              </a:r>
              <a:r>
                <a:rPr lang="en-US" sz="1400" b="1" noProof="1" smtClean="0">
                  <a:solidFill>
                    <a:schemeClr val="tx1">
                      <a:lumMod val="65000"/>
                      <a:lumOff val="35000"/>
                    </a:schemeClr>
                  </a:solidFill>
                  <a:latin typeface="Arial" panose="020B0604020202020204" pitchFamily="34" charset="0"/>
                  <a:cs typeface="Arial" panose="020B0604020202020204" pitchFamily="34" charset="0"/>
                </a:rPr>
                <a:t>wise:</a:t>
              </a:r>
            </a:p>
            <a:p>
              <a:pPr marL="1085850" lvl="2"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South East Asia</a:t>
              </a:r>
            </a:p>
            <a:p>
              <a:pPr marL="1085850" lvl="2"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Middle East</a:t>
              </a:r>
            </a:p>
            <a:p>
              <a:pPr marL="1085850" lvl="2"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North Asia</a:t>
              </a:r>
            </a:p>
            <a:p>
              <a:pPr marL="1085850" lvl="2"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South Asia</a:t>
              </a:r>
            </a:p>
            <a:p>
              <a:pPr marL="628650" lvl="1" indent="-171450" algn="just">
                <a:buFontTx/>
                <a:buChar char="-"/>
              </a:pPr>
              <a:endParaRPr lang="en-US" sz="1400" b="1" noProof="1">
                <a:solidFill>
                  <a:schemeClr val="tx1">
                    <a:lumMod val="65000"/>
                    <a:lumOff val="35000"/>
                  </a:schemeClr>
                </a:solidFill>
                <a:latin typeface="Arial" panose="020B0604020202020204" pitchFamily="34" charset="0"/>
                <a:cs typeface="Arial" panose="020B0604020202020204" pitchFamily="34" charset="0"/>
              </a:endParaRPr>
            </a:p>
            <a:p>
              <a:pPr algn="just"/>
              <a:endParaRPr lang="en-US" sz="1200" noProof="1">
                <a:solidFill>
                  <a:schemeClr val="tx1">
                    <a:lumMod val="65000"/>
                    <a:lumOff val="35000"/>
                  </a:schemeClr>
                </a:solidFill>
              </a:endParaRPr>
            </a:p>
          </p:txBody>
        </p:sp>
      </p:grpSp>
      <p:sp>
        <p:nvSpPr>
          <p:cNvPr id="28" name="TextBox 27">
            <a:extLst>
              <a:ext uri="{FF2B5EF4-FFF2-40B4-BE49-F238E27FC236}">
                <a16:creationId xmlns:a16="http://schemas.microsoft.com/office/drawing/2014/main" id="{8954E154-97F4-432F-89B7-FEF5ED657AE5}"/>
              </a:ext>
            </a:extLst>
          </p:cNvPr>
          <p:cNvSpPr txBox="1"/>
          <p:nvPr/>
        </p:nvSpPr>
        <p:spPr>
          <a:xfrm>
            <a:off x="1422939" y="1896707"/>
            <a:ext cx="3661659" cy="707886"/>
          </a:xfrm>
          <a:prstGeom prst="rect">
            <a:avLst/>
          </a:prstGeom>
          <a:noFill/>
        </p:spPr>
        <p:txBody>
          <a:bodyPr wrap="square" lIns="0" rIns="0" rtlCol="0" anchor="b">
            <a:spAutoFit/>
          </a:bodyPr>
          <a:lstStyle/>
          <a:p>
            <a:r>
              <a:rPr lang="en-US" sz="2000" b="1" noProof="1" smtClean="0">
                <a:latin typeface="Arial" panose="020B0604020202020204" pitchFamily="34" charset="0"/>
                <a:cs typeface="Arial" panose="020B0604020202020204" pitchFamily="34" charset="0"/>
              </a:rPr>
              <a:t>Synchronization </a:t>
            </a:r>
          </a:p>
          <a:p>
            <a:r>
              <a:rPr lang="en-US" sz="2000" b="1" noProof="1" smtClean="0">
                <a:latin typeface="Arial" panose="020B0604020202020204" pitchFamily="34" charset="0"/>
                <a:cs typeface="Arial" panose="020B0604020202020204" pitchFamily="34" charset="0"/>
              </a:rPr>
              <a:t>Strategy    	         </a:t>
            </a:r>
            <a:r>
              <a:rPr lang="en-US" sz="2000" b="1" noProof="1" smtClean="0">
                <a:solidFill>
                  <a:schemeClr val="accent6">
                    <a:lumMod val="75000"/>
                  </a:schemeClr>
                </a:solidFill>
                <a:latin typeface="Arial" panose="020B0604020202020204" pitchFamily="34" charset="0"/>
                <a:cs typeface="Arial" panose="020B0604020202020204" pitchFamily="34" charset="0"/>
              </a:rPr>
              <a:t>04</a:t>
            </a:r>
            <a:endParaRPr lang="en-US" sz="2000" b="1" noProof="1">
              <a:solidFill>
                <a:schemeClr val="accent6">
                  <a:lumMod val="75000"/>
                </a:schemeClr>
              </a:solidFill>
              <a:latin typeface="Arial" panose="020B0604020202020204" pitchFamily="34" charset="0"/>
              <a:cs typeface="Arial" panose="020B0604020202020204" pitchFamily="34" charset="0"/>
            </a:endParaRPr>
          </a:p>
        </p:txBody>
      </p:sp>
      <p:sp>
        <p:nvSpPr>
          <p:cNvPr id="36" name="TextBox 35"/>
          <p:cNvSpPr txBox="1"/>
          <p:nvPr/>
        </p:nvSpPr>
        <p:spPr>
          <a:xfrm>
            <a:off x="1100331" y="2596275"/>
            <a:ext cx="2839149" cy="738664"/>
          </a:xfrm>
          <a:prstGeom prst="rect">
            <a:avLst/>
          </a:prstGeom>
          <a:noFill/>
        </p:spPr>
        <p:txBody>
          <a:bodyPr wrap="square" rtlCol="0">
            <a:spAutoFit/>
          </a:bodyPr>
          <a:lstStyle/>
          <a:p>
            <a:r>
              <a:rPr lang="en-GB" sz="1400" b="1" dirty="0">
                <a:solidFill>
                  <a:schemeClr val="tx1">
                    <a:lumMod val="65000"/>
                    <a:lumOff val="35000"/>
                  </a:schemeClr>
                </a:solidFill>
                <a:latin typeface="Arial" panose="020B0604020202020204" pitchFamily="34" charset="0"/>
                <a:cs typeface="Arial" panose="020B0604020202020204" pitchFamily="34" charset="0"/>
              </a:rPr>
              <a:t>- Synchronisation approach of  Cyber source &amp; ‘</a:t>
            </a:r>
            <a:r>
              <a:rPr lang="en-GB" sz="1400" b="1" dirty="0" smtClean="0">
                <a:solidFill>
                  <a:schemeClr val="tx1">
                    <a:lumMod val="65000"/>
                    <a:lumOff val="35000"/>
                  </a:schemeClr>
                </a:solidFill>
                <a:latin typeface="Arial" panose="020B0604020202020204" pitchFamily="34" charset="0"/>
                <a:cs typeface="Arial" panose="020B0604020202020204" pitchFamily="34" charset="0"/>
              </a:rPr>
              <a:t>ABC’ </a:t>
            </a:r>
            <a:r>
              <a:rPr lang="en-GB" sz="1400" b="1" dirty="0">
                <a:solidFill>
                  <a:schemeClr val="tx1">
                    <a:lumMod val="65000"/>
                    <a:lumOff val="35000"/>
                  </a:schemeClr>
                </a:solidFill>
                <a:latin typeface="Arial" panose="020B0604020202020204" pitchFamily="34" charset="0"/>
                <a:cs typeface="Arial" panose="020B0604020202020204" pitchFamily="34" charset="0"/>
              </a:rPr>
              <a:t>payment system </a:t>
            </a:r>
          </a:p>
        </p:txBody>
      </p:sp>
      <p:sp>
        <p:nvSpPr>
          <p:cNvPr id="38" name="TextBox 37">
            <a:extLst>
              <a:ext uri="{FF2B5EF4-FFF2-40B4-BE49-F238E27FC236}">
                <a16:creationId xmlns:a16="http://schemas.microsoft.com/office/drawing/2014/main" id="{5F210E72-A474-4CBF-9784-D2665CDA5A11}"/>
              </a:ext>
            </a:extLst>
          </p:cNvPr>
          <p:cNvSpPr txBox="1"/>
          <p:nvPr/>
        </p:nvSpPr>
        <p:spPr>
          <a:xfrm>
            <a:off x="8873273" y="1828929"/>
            <a:ext cx="3256127" cy="430887"/>
          </a:xfrm>
          <a:prstGeom prst="rect">
            <a:avLst/>
          </a:prstGeom>
          <a:noFill/>
        </p:spPr>
        <p:txBody>
          <a:bodyPr wrap="square" lIns="0" rIns="0" rtlCol="0" anchor="b">
            <a:spAutoFit/>
          </a:bodyPr>
          <a:lstStyle/>
          <a:p>
            <a:r>
              <a:rPr lang="en-US" sz="2200" b="1" noProof="1">
                <a:solidFill>
                  <a:schemeClr val="accent5"/>
                </a:solidFill>
                <a:latin typeface="Arial" panose="020B0604020202020204" pitchFamily="34" charset="0"/>
                <a:cs typeface="Arial" panose="020B0604020202020204" pitchFamily="34" charset="0"/>
              </a:rPr>
              <a:t>01</a:t>
            </a:r>
            <a:r>
              <a:rPr lang="en-US" sz="2200" b="1" noProof="1">
                <a:latin typeface="Arial" panose="020B0604020202020204" pitchFamily="34" charset="0"/>
                <a:cs typeface="Arial" panose="020B0604020202020204" pitchFamily="34" charset="0"/>
              </a:rPr>
              <a:t> </a:t>
            </a:r>
            <a:r>
              <a:rPr lang="en-US" sz="2200" b="1" noProof="1" smtClean="0">
                <a:latin typeface="Arial" panose="020B0604020202020204" pitchFamily="34" charset="0"/>
                <a:cs typeface="Arial" panose="020B0604020202020204" pitchFamily="34" charset="0"/>
              </a:rPr>
              <a:t>	 </a:t>
            </a:r>
            <a:r>
              <a:rPr lang="en-US" sz="2200" b="1" noProof="1">
                <a:latin typeface="Arial" panose="020B0604020202020204" pitchFamily="34" charset="0"/>
                <a:cs typeface="Arial" panose="020B0604020202020204" pitchFamily="34" charset="0"/>
              </a:rPr>
              <a:t>- </a:t>
            </a:r>
            <a:r>
              <a:rPr lang="en-US" sz="2000" b="1" noProof="1" smtClean="0">
                <a:latin typeface="Arial" panose="020B0604020202020204" pitchFamily="34" charset="0"/>
                <a:cs typeface="Arial" panose="020B0604020202020204" pitchFamily="34" charset="0"/>
              </a:rPr>
              <a:t>Big Bang Cutover </a:t>
            </a:r>
            <a:endParaRPr lang="en-US" sz="2000" b="1" noProof="1">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8954E154-97F4-432F-89B7-FEF5ED657AE5}"/>
              </a:ext>
            </a:extLst>
          </p:cNvPr>
          <p:cNvSpPr txBox="1"/>
          <p:nvPr/>
        </p:nvSpPr>
        <p:spPr>
          <a:xfrm>
            <a:off x="216172" y="4308419"/>
            <a:ext cx="3485222" cy="400110"/>
          </a:xfrm>
          <a:prstGeom prst="rect">
            <a:avLst/>
          </a:prstGeom>
          <a:noFill/>
        </p:spPr>
        <p:txBody>
          <a:bodyPr wrap="square" lIns="0" rIns="0" rtlCol="0" anchor="b">
            <a:spAutoFit/>
          </a:bodyPr>
          <a:lstStyle/>
          <a:p>
            <a:pPr algn="r"/>
            <a:r>
              <a:rPr lang="en-US" sz="2000" b="1" noProof="1" smtClean="0">
                <a:latin typeface="Arial" panose="020B0604020202020204" pitchFamily="34" charset="0"/>
                <a:cs typeface="Arial" panose="020B0604020202020204" pitchFamily="34" charset="0"/>
              </a:rPr>
              <a:t>Iterative Approach  </a:t>
            </a:r>
            <a:r>
              <a:rPr lang="en-US" sz="2000" b="1" noProof="1" smtClean="0">
                <a:solidFill>
                  <a:schemeClr val="accent6">
                    <a:lumMod val="75000"/>
                  </a:schemeClr>
                </a:solidFill>
                <a:latin typeface="Arial" panose="020B0604020202020204" pitchFamily="34" charset="0"/>
                <a:cs typeface="Arial" panose="020B0604020202020204" pitchFamily="34" charset="0"/>
              </a:rPr>
              <a:t>03</a:t>
            </a:r>
            <a:r>
              <a:rPr lang="en-US" sz="2000" b="1" noProof="1" smtClean="0">
                <a:latin typeface="Arial" panose="020B0604020202020204" pitchFamily="34" charset="0"/>
                <a:cs typeface="Arial" panose="020B0604020202020204" pitchFamily="34" charset="0"/>
              </a:rPr>
              <a:t> </a:t>
            </a:r>
            <a:endParaRPr lang="en-US" sz="2000" b="1" noProof="1">
              <a:solidFill>
                <a:schemeClr val="accent6">
                  <a:lumMod val="75000"/>
                </a:schemeClr>
              </a:solidFill>
              <a:latin typeface="Arial" panose="020B0604020202020204" pitchFamily="34" charset="0"/>
              <a:cs typeface="Arial" panose="020B0604020202020204" pitchFamily="34" charset="0"/>
            </a:endParaRPr>
          </a:p>
        </p:txBody>
      </p:sp>
      <p:sp>
        <p:nvSpPr>
          <p:cNvPr id="41" name="TextBox 40"/>
          <p:cNvSpPr txBox="1"/>
          <p:nvPr/>
        </p:nvSpPr>
        <p:spPr>
          <a:xfrm>
            <a:off x="9352850" y="4702165"/>
            <a:ext cx="2839149" cy="1169551"/>
          </a:xfrm>
          <a:prstGeom prst="rect">
            <a:avLst/>
          </a:prstGeom>
          <a:noFill/>
        </p:spPr>
        <p:txBody>
          <a:bodyPr wrap="square" rtlCol="0">
            <a:spAutoFit/>
          </a:bodyPr>
          <a:lstStyle/>
          <a:p>
            <a:pPr marL="171450" indent="-171450" algn="just">
              <a:buFontTx/>
              <a:buChar char="-"/>
            </a:pPr>
            <a:r>
              <a:rPr lang="en-GB" sz="1400" b="1" dirty="0" smtClean="0">
                <a:solidFill>
                  <a:schemeClr val="tx1">
                    <a:lumMod val="65000"/>
                    <a:lumOff val="35000"/>
                  </a:schemeClr>
                </a:solidFill>
                <a:latin typeface="Arial" panose="020B0604020202020204" pitchFamily="34" charset="0"/>
                <a:cs typeface="Arial" panose="020B0604020202020204" pitchFamily="34" charset="0"/>
              </a:rPr>
              <a:t>Work streams for Payment Methods</a:t>
            </a:r>
          </a:p>
          <a:p>
            <a:pPr marL="171450" indent="-171450" algn="just">
              <a:buFontTx/>
              <a:buChar char="-"/>
            </a:pPr>
            <a:r>
              <a:rPr lang="en-GB" sz="1400" b="1" dirty="0" smtClean="0">
                <a:solidFill>
                  <a:schemeClr val="tx1">
                    <a:lumMod val="65000"/>
                    <a:lumOff val="35000"/>
                  </a:schemeClr>
                </a:solidFill>
                <a:latin typeface="Arial" panose="020B0604020202020204" pitchFamily="34" charset="0"/>
                <a:cs typeface="Arial" panose="020B0604020202020204" pitchFamily="34" charset="0"/>
              </a:rPr>
              <a:t>Integration with Infinity Corp’s system</a:t>
            </a:r>
            <a:endParaRPr lang="en-GB" sz="1400" b="1" dirty="0" smtClean="0">
              <a:solidFill>
                <a:schemeClr val="tx1">
                  <a:lumMod val="65000"/>
                  <a:lumOff val="35000"/>
                </a:schemeClr>
              </a:solidFill>
              <a:latin typeface="Arial" panose="020B0604020202020204" pitchFamily="34" charset="0"/>
              <a:cs typeface="Arial" panose="020B0604020202020204" pitchFamily="34" charset="0"/>
            </a:endParaRPr>
          </a:p>
          <a:p>
            <a:pPr marL="171450" indent="-171450" algn="just">
              <a:buFontTx/>
              <a:buChar char="-"/>
            </a:pPr>
            <a:endParaRPr lang="en-GB" sz="14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633A207D-A0C4-4085-837D-F0589584594E}"/>
              </a:ext>
            </a:extLst>
          </p:cNvPr>
          <p:cNvSpPr txBox="1"/>
          <p:nvPr/>
        </p:nvSpPr>
        <p:spPr>
          <a:xfrm>
            <a:off x="9025670" y="2416772"/>
            <a:ext cx="3256127" cy="523220"/>
          </a:xfrm>
          <a:prstGeom prst="rect">
            <a:avLst/>
          </a:prstGeom>
          <a:noFill/>
        </p:spPr>
        <p:txBody>
          <a:bodyPr wrap="square" lIns="0" rIns="0" rtlCol="0" anchor="t">
            <a:spAutoFit/>
          </a:bodyPr>
          <a:lstStyle/>
          <a:p>
            <a:pPr marL="171450"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Authorization </a:t>
            </a:r>
            <a:endParaRPr lang="en-US" sz="1400" b="1" noProof="1" smtClean="0">
              <a:solidFill>
                <a:schemeClr val="tx1">
                  <a:lumMod val="65000"/>
                  <a:lumOff val="35000"/>
                </a:schemeClr>
              </a:solidFill>
              <a:latin typeface="Arial" panose="020B0604020202020204" pitchFamily="34" charset="0"/>
              <a:cs typeface="Arial" panose="020B0604020202020204" pitchFamily="34" charset="0"/>
            </a:endParaRPr>
          </a:p>
          <a:p>
            <a:pPr marL="171450"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Data Migration</a:t>
            </a:r>
            <a:endParaRPr lang="en-US" sz="1400" b="1" noProof="1">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4297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45A33D1-5BB5-4AF6-B90A-56B9AC7780EA}"/>
              </a:ext>
            </a:extLst>
          </p:cNvPr>
          <p:cNvGrpSpPr/>
          <p:nvPr/>
        </p:nvGrpSpPr>
        <p:grpSpPr>
          <a:xfrm>
            <a:off x="1097518" y="1616121"/>
            <a:ext cx="10899843" cy="4585307"/>
            <a:chOff x="1035050" y="1848976"/>
            <a:chExt cx="10393216" cy="3291259"/>
          </a:xfrm>
        </p:grpSpPr>
        <p:sp>
          <p:nvSpPr>
            <p:cNvPr id="5" name="Arc 4">
              <a:extLst>
                <a:ext uri="{FF2B5EF4-FFF2-40B4-BE49-F238E27FC236}">
                  <a16:creationId xmlns:a16="http://schemas.microsoft.com/office/drawing/2014/main" id="{4F34F4C9-98E6-4E4E-9D02-81B9631A28F6}"/>
                </a:ext>
              </a:extLst>
            </p:cNvPr>
            <p:cNvSpPr/>
            <p:nvPr/>
          </p:nvSpPr>
          <p:spPr>
            <a:xfrm>
              <a:off x="7302105" y="1848976"/>
              <a:ext cx="1591809" cy="1645629"/>
            </a:xfrm>
            <a:prstGeom prst="arc">
              <a:avLst>
                <a:gd name="adj1" fmla="val 16211550"/>
                <a:gd name="adj2" fmla="val 5391112"/>
              </a:avLst>
            </a:prstGeom>
            <a:ln w="19050">
              <a:solidFill>
                <a:schemeClr val="bg2">
                  <a:lumMod val="75000"/>
                </a:schemeClr>
              </a:solidFill>
              <a:headEnd type="none"/>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a:extLst>
                <a:ext uri="{FF2B5EF4-FFF2-40B4-BE49-F238E27FC236}">
                  <a16:creationId xmlns:a16="http://schemas.microsoft.com/office/drawing/2014/main" id="{AECFD66D-87CC-438E-9835-D936A8160F01}"/>
                </a:ext>
              </a:extLst>
            </p:cNvPr>
            <p:cNvSpPr/>
            <p:nvPr/>
          </p:nvSpPr>
          <p:spPr>
            <a:xfrm rot="10800000">
              <a:off x="3736840" y="3494605"/>
              <a:ext cx="1591809" cy="1645629"/>
            </a:xfrm>
            <a:prstGeom prst="arc">
              <a:avLst>
                <a:gd name="adj1" fmla="val 16211550"/>
                <a:gd name="adj2" fmla="val 5391112"/>
              </a:avLst>
            </a:prstGeom>
            <a:ln w="19050" cap="rnd">
              <a:solidFill>
                <a:schemeClr val="bg2">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D95C7CE-47CD-4AF0-B8A8-53D851134D88}"/>
                </a:ext>
              </a:extLst>
            </p:cNvPr>
            <p:cNvCxnSpPr>
              <a:cxnSpLocks/>
              <a:stCxn id="6" idx="2"/>
              <a:endCxn id="5" idx="2"/>
            </p:cNvCxnSpPr>
            <p:nvPr/>
          </p:nvCxnSpPr>
          <p:spPr>
            <a:xfrm flipV="1">
              <a:off x="4530617" y="3494602"/>
              <a:ext cx="3569520" cy="6"/>
            </a:xfrm>
            <a:prstGeom prst="line">
              <a:avLst/>
            </a:prstGeom>
            <a:ln w="19050" cap="rnd">
              <a:solidFill>
                <a:schemeClr val="bg2">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03E78B-C753-4178-AC44-B7ADE77C8C64}"/>
                </a:ext>
              </a:extLst>
            </p:cNvPr>
            <p:cNvCxnSpPr>
              <a:cxnSpLocks/>
            </p:cNvCxnSpPr>
            <p:nvPr/>
          </p:nvCxnSpPr>
          <p:spPr>
            <a:xfrm>
              <a:off x="1035050" y="1848976"/>
              <a:ext cx="7119422" cy="0"/>
            </a:xfrm>
            <a:prstGeom prst="line">
              <a:avLst/>
            </a:prstGeom>
            <a:ln w="19050" cap="rnd">
              <a:solidFill>
                <a:schemeClr val="bg2">
                  <a:lumMod val="75000"/>
                </a:schemeClr>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90D61A3-290B-4CB6-9BC2-D259A33758B5}"/>
                </a:ext>
              </a:extLst>
            </p:cNvPr>
            <p:cNvCxnSpPr>
              <a:cxnSpLocks/>
            </p:cNvCxnSpPr>
            <p:nvPr/>
          </p:nvCxnSpPr>
          <p:spPr>
            <a:xfrm>
              <a:off x="4529980" y="5140235"/>
              <a:ext cx="6898286" cy="0"/>
            </a:xfrm>
            <a:prstGeom prst="line">
              <a:avLst/>
            </a:prstGeom>
            <a:ln w="19050">
              <a:solidFill>
                <a:schemeClr val="bg2">
                  <a:lumMod val="75000"/>
                </a:schemeClr>
              </a:solidFill>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33A0909-E136-483B-9DC0-C612176A9788}"/>
              </a:ext>
            </a:extLst>
          </p:cNvPr>
          <p:cNvGrpSpPr/>
          <p:nvPr/>
        </p:nvGrpSpPr>
        <p:grpSpPr>
          <a:xfrm>
            <a:off x="1608662" y="1142536"/>
            <a:ext cx="948085" cy="752954"/>
            <a:chOff x="275149" y="1136124"/>
            <a:chExt cx="1444752" cy="1444752"/>
          </a:xfrm>
        </p:grpSpPr>
        <p:sp>
          <p:nvSpPr>
            <p:cNvPr id="11" name="Oval 10">
              <a:extLst>
                <a:ext uri="{FF2B5EF4-FFF2-40B4-BE49-F238E27FC236}">
                  <a16:creationId xmlns:a16="http://schemas.microsoft.com/office/drawing/2014/main" id="{BE9EF47B-8AD3-4496-A870-B20B556DDD55}"/>
                </a:ext>
              </a:extLst>
            </p:cNvPr>
            <p:cNvSpPr/>
            <p:nvPr/>
          </p:nvSpPr>
          <p:spPr>
            <a:xfrm>
              <a:off x="275149" y="1136124"/>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319C1FB-2396-458B-AD0C-80F39ACC433F}"/>
                </a:ext>
              </a:extLst>
            </p:cNvPr>
            <p:cNvGrpSpPr/>
            <p:nvPr/>
          </p:nvGrpSpPr>
          <p:grpSpPr>
            <a:xfrm>
              <a:off x="275414" y="1136124"/>
              <a:ext cx="1444222" cy="1235199"/>
              <a:chOff x="630513" y="1138061"/>
              <a:chExt cx="1444222" cy="1235199"/>
            </a:xfrm>
          </p:grpSpPr>
          <p:sp>
            <p:nvSpPr>
              <p:cNvPr id="13" name="Freeform: Shape 77">
                <a:extLst>
                  <a:ext uri="{FF2B5EF4-FFF2-40B4-BE49-F238E27FC236}">
                    <a16:creationId xmlns:a16="http://schemas.microsoft.com/office/drawing/2014/main" id="{7D415299-AB3E-4AF7-B1A1-0EEE5901E0E8}"/>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185FC8A5-5AC3-4328-9730-35D111C175C9}"/>
                  </a:ext>
                </a:extLst>
              </p:cNvPr>
              <p:cNvGrpSpPr/>
              <p:nvPr/>
            </p:nvGrpSpPr>
            <p:grpSpPr>
              <a:xfrm>
                <a:off x="843576" y="1355164"/>
                <a:ext cx="1018096" cy="1018096"/>
                <a:chOff x="840089" y="1339923"/>
                <a:chExt cx="1018096" cy="1018096"/>
              </a:xfrm>
            </p:grpSpPr>
            <p:sp>
              <p:nvSpPr>
                <p:cNvPr id="15" name="Oval 14">
                  <a:extLst>
                    <a:ext uri="{FF2B5EF4-FFF2-40B4-BE49-F238E27FC236}">
                      <a16:creationId xmlns:a16="http://schemas.microsoft.com/office/drawing/2014/main" id="{69F5F025-296B-4EA2-B7C8-485A0F732C25}"/>
                    </a:ext>
                  </a:extLst>
                </p:cNvPr>
                <p:cNvSpPr/>
                <p:nvPr/>
              </p:nvSpPr>
              <p:spPr>
                <a:xfrm>
                  <a:off x="943340" y="1433451"/>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ircle: Hollow 80">
                  <a:extLst>
                    <a:ext uri="{FF2B5EF4-FFF2-40B4-BE49-F238E27FC236}">
                      <a16:creationId xmlns:a16="http://schemas.microsoft.com/office/drawing/2014/main" id="{B815C391-D8F7-4D31-888D-18FCCC66240C}"/>
                    </a:ext>
                  </a:extLst>
                </p:cNvPr>
                <p:cNvSpPr/>
                <p:nvPr/>
              </p:nvSpPr>
              <p:spPr>
                <a:xfrm>
                  <a:off x="840089" y="1339923"/>
                  <a:ext cx="1018095" cy="1018095"/>
                </a:xfrm>
                <a:prstGeom prst="donut">
                  <a:avLst>
                    <a:gd name="adj" fmla="val 13102"/>
                  </a:avLst>
                </a:prstGeom>
                <a:solidFill>
                  <a:schemeClr val="accent2"/>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Freeform: Shape 81">
                  <a:extLst>
                    <a:ext uri="{FF2B5EF4-FFF2-40B4-BE49-F238E27FC236}">
                      <a16:creationId xmlns:a16="http://schemas.microsoft.com/office/drawing/2014/main" id="{B54E6257-5A30-4B38-B6B4-B02BA0850A34}"/>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30" name="Group 29">
            <a:extLst>
              <a:ext uri="{FF2B5EF4-FFF2-40B4-BE49-F238E27FC236}">
                <a16:creationId xmlns:a16="http://schemas.microsoft.com/office/drawing/2014/main" id="{10D4E194-2640-4BE4-9E66-DFA40802CE5C}"/>
              </a:ext>
            </a:extLst>
          </p:cNvPr>
          <p:cNvGrpSpPr/>
          <p:nvPr/>
        </p:nvGrpSpPr>
        <p:grpSpPr>
          <a:xfrm>
            <a:off x="7343261" y="1190804"/>
            <a:ext cx="992344" cy="824237"/>
            <a:chOff x="5604293" y="1136124"/>
            <a:chExt cx="1444752" cy="1444752"/>
          </a:xfrm>
        </p:grpSpPr>
        <p:sp>
          <p:nvSpPr>
            <p:cNvPr id="31" name="Oval 30">
              <a:extLst>
                <a:ext uri="{FF2B5EF4-FFF2-40B4-BE49-F238E27FC236}">
                  <a16:creationId xmlns:a16="http://schemas.microsoft.com/office/drawing/2014/main" id="{5D10B1AC-F716-4271-A50C-466EED57008A}"/>
                </a:ext>
              </a:extLst>
            </p:cNvPr>
            <p:cNvSpPr/>
            <p:nvPr/>
          </p:nvSpPr>
          <p:spPr>
            <a:xfrm>
              <a:off x="5604293" y="1136124"/>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9E3976E-5B19-413E-A5CF-EB7987B98030}"/>
                </a:ext>
              </a:extLst>
            </p:cNvPr>
            <p:cNvGrpSpPr/>
            <p:nvPr/>
          </p:nvGrpSpPr>
          <p:grpSpPr>
            <a:xfrm>
              <a:off x="5604558" y="1136124"/>
              <a:ext cx="1444222" cy="1235199"/>
              <a:chOff x="630513" y="1138061"/>
              <a:chExt cx="1444222" cy="1235199"/>
            </a:xfrm>
          </p:grpSpPr>
          <p:sp>
            <p:nvSpPr>
              <p:cNvPr id="33" name="Freeform: Shape 151">
                <a:extLst>
                  <a:ext uri="{FF2B5EF4-FFF2-40B4-BE49-F238E27FC236}">
                    <a16:creationId xmlns:a16="http://schemas.microsoft.com/office/drawing/2014/main" id="{B6B88A81-B980-4E7F-B0AF-31ADA6F2374A}"/>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4" name="Group 33">
                <a:extLst>
                  <a:ext uri="{FF2B5EF4-FFF2-40B4-BE49-F238E27FC236}">
                    <a16:creationId xmlns:a16="http://schemas.microsoft.com/office/drawing/2014/main" id="{118BB3DC-E268-42CC-9E9B-DA76E20E7166}"/>
                  </a:ext>
                </a:extLst>
              </p:cNvPr>
              <p:cNvGrpSpPr/>
              <p:nvPr/>
            </p:nvGrpSpPr>
            <p:grpSpPr>
              <a:xfrm>
                <a:off x="843576" y="1355164"/>
                <a:ext cx="1018096" cy="1018096"/>
                <a:chOff x="840089" y="1339923"/>
                <a:chExt cx="1018096" cy="1018096"/>
              </a:xfrm>
            </p:grpSpPr>
            <p:sp>
              <p:nvSpPr>
                <p:cNvPr id="36" name="Circle: Hollow 154">
                  <a:extLst>
                    <a:ext uri="{FF2B5EF4-FFF2-40B4-BE49-F238E27FC236}">
                      <a16:creationId xmlns:a16="http://schemas.microsoft.com/office/drawing/2014/main" id="{E09F8881-78C4-4EF5-B56D-1320BD3332CE}"/>
                    </a:ext>
                  </a:extLst>
                </p:cNvPr>
                <p:cNvSpPr/>
                <p:nvPr/>
              </p:nvSpPr>
              <p:spPr>
                <a:xfrm>
                  <a:off x="840089" y="1339923"/>
                  <a:ext cx="1018095" cy="1018095"/>
                </a:xfrm>
                <a:prstGeom prst="donut">
                  <a:avLst>
                    <a:gd name="adj" fmla="val 13102"/>
                  </a:avLst>
                </a:prstGeom>
                <a:solidFill>
                  <a:schemeClr val="accent3"/>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Freeform: Shape 155">
                  <a:extLst>
                    <a:ext uri="{FF2B5EF4-FFF2-40B4-BE49-F238E27FC236}">
                      <a16:creationId xmlns:a16="http://schemas.microsoft.com/office/drawing/2014/main" id="{071D8A76-E3BB-4090-89C9-7DBD09057DBA}"/>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38" name="Group 37">
            <a:extLst>
              <a:ext uri="{FF2B5EF4-FFF2-40B4-BE49-F238E27FC236}">
                <a16:creationId xmlns:a16="http://schemas.microsoft.com/office/drawing/2014/main" id="{C457ADFF-3403-49CA-9135-3640FBF20F8B}"/>
              </a:ext>
            </a:extLst>
          </p:cNvPr>
          <p:cNvGrpSpPr/>
          <p:nvPr/>
        </p:nvGrpSpPr>
        <p:grpSpPr>
          <a:xfrm>
            <a:off x="4984672" y="6025287"/>
            <a:ext cx="279954" cy="271856"/>
            <a:chOff x="4547265" y="2781751"/>
            <a:chExt cx="1444752" cy="1444752"/>
          </a:xfrm>
        </p:grpSpPr>
        <p:sp>
          <p:nvSpPr>
            <p:cNvPr id="39" name="Oval 38">
              <a:extLst>
                <a:ext uri="{FF2B5EF4-FFF2-40B4-BE49-F238E27FC236}">
                  <a16:creationId xmlns:a16="http://schemas.microsoft.com/office/drawing/2014/main" id="{2E5A9CD0-13BB-46BD-8B01-51330E417D2E}"/>
                </a:ext>
              </a:extLst>
            </p:cNvPr>
            <p:cNvSpPr/>
            <p:nvPr/>
          </p:nvSpPr>
          <p:spPr>
            <a:xfrm>
              <a:off x="4547265" y="2781751"/>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9DE69D9-998E-4402-99F0-C041C6241349}"/>
                </a:ext>
              </a:extLst>
            </p:cNvPr>
            <p:cNvGrpSpPr/>
            <p:nvPr/>
          </p:nvGrpSpPr>
          <p:grpSpPr>
            <a:xfrm>
              <a:off x="4547530" y="2781751"/>
              <a:ext cx="1444222" cy="1235199"/>
              <a:chOff x="630513" y="1138061"/>
              <a:chExt cx="1444222" cy="1235199"/>
            </a:xfrm>
          </p:grpSpPr>
          <p:sp>
            <p:nvSpPr>
              <p:cNvPr id="41" name="Freeform: Shape 162">
                <a:extLst>
                  <a:ext uri="{FF2B5EF4-FFF2-40B4-BE49-F238E27FC236}">
                    <a16:creationId xmlns:a16="http://schemas.microsoft.com/office/drawing/2014/main" id="{7CBE5ED1-70EF-414F-B60E-03296F695FF7}"/>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2" name="Group 41">
                <a:extLst>
                  <a:ext uri="{FF2B5EF4-FFF2-40B4-BE49-F238E27FC236}">
                    <a16:creationId xmlns:a16="http://schemas.microsoft.com/office/drawing/2014/main" id="{99B47EFC-9011-4E74-A64A-F8BC2A6A3271}"/>
                  </a:ext>
                </a:extLst>
              </p:cNvPr>
              <p:cNvGrpSpPr/>
              <p:nvPr/>
            </p:nvGrpSpPr>
            <p:grpSpPr>
              <a:xfrm>
                <a:off x="843576" y="1355164"/>
                <a:ext cx="1018096" cy="1018096"/>
                <a:chOff x="840089" y="1339923"/>
                <a:chExt cx="1018096" cy="1018096"/>
              </a:xfrm>
            </p:grpSpPr>
            <p:sp>
              <p:nvSpPr>
                <p:cNvPr id="43" name="Oval 42">
                  <a:extLst>
                    <a:ext uri="{FF2B5EF4-FFF2-40B4-BE49-F238E27FC236}">
                      <a16:creationId xmlns:a16="http://schemas.microsoft.com/office/drawing/2014/main" id="{4AD16D34-D201-4ED9-886D-EBA11416E362}"/>
                    </a:ext>
                  </a:extLst>
                </p:cNvPr>
                <p:cNvSpPr/>
                <p:nvPr/>
              </p:nvSpPr>
              <p:spPr>
                <a:xfrm>
                  <a:off x="939127" y="1428571"/>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ircle: Hollow 165">
                  <a:extLst>
                    <a:ext uri="{FF2B5EF4-FFF2-40B4-BE49-F238E27FC236}">
                      <a16:creationId xmlns:a16="http://schemas.microsoft.com/office/drawing/2014/main" id="{10BADA3F-2D78-4142-9177-E3978B4780AE}"/>
                    </a:ext>
                  </a:extLst>
                </p:cNvPr>
                <p:cNvSpPr/>
                <p:nvPr/>
              </p:nvSpPr>
              <p:spPr>
                <a:xfrm>
                  <a:off x="840089" y="1339923"/>
                  <a:ext cx="1018095" cy="1018095"/>
                </a:xfrm>
                <a:prstGeom prst="donut">
                  <a:avLst>
                    <a:gd name="adj" fmla="val 13102"/>
                  </a:avLst>
                </a:prstGeom>
                <a:solidFill>
                  <a:schemeClr val="accent4"/>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5" name="Freeform: Shape 166">
                  <a:extLst>
                    <a:ext uri="{FF2B5EF4-FFF2-40B4-BE49-F238E27FC236}">
                      <a16:creationId xmlns:a16="http://schemas.microsoft.com/office/drawing/2014/main" id="{93974C0C-AD0E-41C1-9820-489FB879C718}"/>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46" name="Group 45">
            <a:extLst>
              <a:ext uri="{FF2B5EF4-FFF2-40B4-BE49-F238E27FC236}">
                <a16:creationId xmlns:a16="http://schemas.microsoft.com/office/drawing/2014/main" id="{F733BA8D-D580-4FEC-9B8A-F64F1398EB59}"/>
              </a:ext>
            </a:extLst>
          </p:cNvPr>
          <p:cNvGrpSpPr/>
          <p:nvPr/>
        </p:nvGrpSpPr>
        <p:grpSpPr>
          <a:xfrm>
            <a:off x="7408575" y="3717398"/>
            <a:ext cx="926848" cy="807584"/>
            <a:chOff x="6661321" y="2781751"/>
            <a:chExt cx="1444752" cy="1444752"/>
          </a:xfrm>
        </p:grpSpPr>
        <p:sp>
          <p:nvSpPr>
            <p:cNvPr id="47" name="Oval 46">
              <a:extLst>
                <a:ext uri="{FF2B5EF4-FFF2-40B4-BE49-F238E27FC236}">
                  <a16:creationId xmlns:a16="http://schemas.microsoft.com/office/drawing/2014/main" id="{B004B297-08EC-4A7F-83C4-1B241D2B60F6}"/>
                </a:ext>
              </a:extLst>
            </p:cNvPr>
            <p:cNvSpPr/>
            <p:nvPr/>
          </p:nvSpPr>
          <p:spPr>
            <a:xfrm>
              <a:off x="6661321" y="2781751"/>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0628B435-21A6-498D-9A1E-CDD79AC43DD8}"/>
                </a:ext>
              </a:extLst>
            </p:cNvPr>
            <p:cNvGrpSpPr/>
            <p:nvPr/>
          </p:nvGrpSpPr>
          <p:grpSpPr>
            <a:xfrm>
              <a:off x="6661586" y="2781751"/>
              <a:ext cx="1444222" cy="1235199"/>
              <a:chOff x="630513" y="1138061"/>
              <a:chExt cx="1444222" cy="1235199"/>
            </a:xfrm>
          </p:grpSpPr>
          <p:sp>
            <p:nvSpPr>
              <p:cNvPr id="49" name="Freeform: Shape 173">
                <a:extLst>
                  <a:ext uri="{FF2B5EF4-FFF2-40B4-BE49-F238E27FC236}">
                    <a16:creationId xmlns:a16="http://schemas.microsoft.com/office/drawing/2014/main" id="{54125352-D143-4CF6-A073-7A398D8F674B}"/>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0" name="Group 49">
                <a:extLst>
                  <a:ext uri="{FF2B5EF4-FFF2-40B4-BE49-F238E27FC236}">
                    <a16:creationId xmlns:a16="http://schemas.microsoft.com/office/drawing/2014/main" id="{232CD509-2FA6-46F9-95A3-37C91A304F3D}"/>
                  </a:ext>
                </a:extLst>
              </p:cNvPr>
              <p:cNvGrpSpPr/>
              <p:nvPr/>
            </p:nvGrpSpPr>
            <p:grpSpPr>
              <a:xfrm>
                <a:off x="843576" y="1355164"/>
                <a:ext cx="1018096" cy="1018096"/>
                <a:chOff x="840089" y="1339923"/>
                <a:chExt cx="1018096" cy="1018096"/>
              </a:xfrm>
            </p:grpSpPr>
            <p:sp>
              <p:nvSpPr>
                <p:cNvPr id="51" name="Oval 50">
                  <a:extLst>
                    <a:ext uri="{FF2B5EF4-FFF2-40B4-BE49-F238E27FC236}">
                      <a16:creationId xmlns:a16="http://schemas.microsoft.com/office/drawing/2014/main" id="{FD28BFA4-9E9F-4865-9ACA-4C873F1B5863}"/>
                    </a:ext>
                  </a:extLst>
                </p:cNvPr>
                <p:cNvSpPr/>
                <p:nvPr/>
              </p:nvSpPr>
              <p:spPr>
                <a:xfrm>
                  <a:off x="943340" y="1435730"/>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ircle: Hollow 176">
                  <a:extLst>
                    <a:ext uri="{FF2B5EF4-FFF2-40B4-BE49-F238E27FC236}">
                      <a16:creationId xmlns:a16="http://schemas.microsoft.com/office/drawing/2014/main" id="{183FF4CD-4766-42CA-A4E4-EF0B36A11BFC}"/>
                    </a:ext>
                  </a:extLst>
                </p:cNvPr>
                <p:cNvSpPr/>
                <p:nvPr/>
              </p:nvSpPr>
              <p:spPr>
                <a:xfrm>
                  <a:off x="840089" y="1339923"/>
                  <a:ext cx="1018095" cy="1018095"/>
                </a:xfrm>
                <a:prstGeom prst="donut">
                  <a:avLst>
                    <a:gd name="adj" fmla="val 13102"/>
                  </a:avLst>
                </a:prstGeom>
                <a:solidFill>
                  <a:schemeClr val="accent5"/>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3" name="Freeform: Shape 177">
                  <a:extLst>
                    <a:ext uri="{FF2B5EF4-FFF2-40B4-BE49-F238E27FC236}">
                      <a16:creationId xmlns:a16="http://schemas.microsoft.com/office/drawing/2014/main" id="{57CBBE3D-B9CF-4BF5-B1C4-C505F7BA7F65}"/>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2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54" name="Group 53">
            <a:extLst>
              <a:ext uri="{FF2B5EF4-FFF2-40B4-BE49-F238E27FC236}">
                <a16:creationId xmlns:a16="http://schemas.microsoft.com/office/drawing/2014/main" id="{DD1BA445-CC20-4EDE-8206-212701B3EAEE}"/>
              </a:ext>
            </a:extLst>
          </p:cNvPr>
          <p:cNvGrpSpPr/>
          <p:nvPr/>
        </p:nvGrpSpPr>
        <p:grpSpPr>
          <a:xfrm>
            <a:off x="11189738" y="5649564"/>
            <a:ext cx="947535" cy="753720"/>
            <a:chOff x="5604293" y="4427111"/>
            <a:chExt cx="1444752" cy="1444752"/>
          </a:xfrm>
        </p:grpSpPr>
        <p:sp>
          <p:nvSpPr>
            <p:cNvPr id="55" name="Oval 54">
              <a:extLst>
                <a:ext uri="{FF2B5EF4-FFF2-40B4-BE49-F238E27FC236}">
                  <a16:creationId xmlns:a16="http://schemas.microsoft.com/office/drawing/2014/main" id="{B5104A96-90C4-445F-B823-33C1D825AF2F}"/>
                </a:ext>
              </a:extLst>
            </p:cNvPr>
            <p:cNvSpPr/>
            <p:nvPr/>
          </p:nvSpPr>
          <p:spPr>
            <a:xfrm>
              <a:off x="5604293" y="4427111"/>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E947D487-2F04-4B06-BBA3-6E1A1A4AE636}"/>
                </a:ext>
              </a:extLst>
            </p:cNvPr>
            <p:cNvGrpSpPr/>
            <p:nvPr/>
          </p:nvGrpSpPr>
          <p:grpSpPr>
            <a:xfrm>
              <a:off x="5604558" y="4427111"/>
              <a:ext cx="1444222" cy="1235199"/>
              <a:chOff x="630513" y="1138061"/>
              <a:chExt cx="1444222" cy="1235199"/>
            </a:xfrm>
          </p:grpSpPr>
          <p:sp>
            <p:nvSpPr>
              <p:cNvPr id="57" name="Freeform: Shape 184">
                <a:extLst>
                  <a:ext uri="{FF2B5EF4-FFF2-40B4-BE49-F238E27FC236}">
                    <a16:creationId xmlns:a16="http://schemas.microsoft.com/office/drawing/2014/main" id="{1089B341-6DEF-4823-85A3-D48AD827AE89}"/>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6B34FA72-4D7D-43B6-B5AA-319ED92AE711}"/>
                  </a:ext>
                </a:extLst>
              </p:cNvPr>
              <p:cNvGrpSpPr/>
              <p:nvPr/>
            </p:nvGrpSpPr>
            <p:grpSpPr>
              <a:xfrm>
                <a:off x="843576" y="1355164"/>
                <a:ext cx="1018096" cy="1018096"/>
                <a:chOff x="840089" y="1339923"/>
                <a:chExt cx="1018096" cy="1018096"/>
              </a:xfrm>
            </p:grpSpPr>
            <p:sp>
              <p:nvSpPr>
                <p:cNvPr id="60" name="Circle: Hollow 187">
                  <a:extLst>
                    <a:ext uri="{FF2B5EF4-FFF2-40B4-BE49-F238E27FC236}">
                      <a16:creationId xmlns:a16="http://schemas.microsoft.com/office/drawing/2014/main" id="{E192BD83-1BB1-401C-ACDE-A0E3E7F47E37}"/>
                    </a:ext>
                  </a:extLst>
                </p:cNvPr>
                <p:cNvSpPr/>
                <p:nvPr/>
              </p:nvSpPr>
              <p:spPr>
                <a:xfrm>
                  <a:off x="840089" y="1339923"/>
                  <a:ext cx="1018095" cy="1018095"/>
                </a:xfrm>
                <a:prstGeom prst="donut">
                  <a:avLst>
                    <a:gd name="adj" fmla="val 13102"/>
                  </a:avLst>
                </a:prstGeom>
                <a:solidFill>
                  <a:schemeClr val="accent6"/>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1" name="Freeform: Shape 188">
                  <a:extLst>
                    <a:ext uri="{FF2B5EF4-FFF2-40B4-BE49-F238E27FC236}">
                      <a16:creationId xmlns:a16="http://schemas.microsoft.com/office/drawing/2014/main" id="{718E4E93-581F-43A6-BB3D-9231A03C6CD8}"/>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62" name="Group 61">
            <a:extLst>
              <a:ext uri="{FF2B5EF4-FFF2-40B4-BE49-F238E27FC236}">
                <a16:creationId xmlns:a16="http://schemas.microsoft.com/office/drawing/2014/main" id="{8323FD0D-27B0-4E14-A06A-EF0770F2091C}"/>
              </a:ext>
            </a:extLst>
          </p:cNvPr>
          <p:cNvGrpSpPr/>
          <p:nvPr/>
        </p:nvGrpSpPr>
        <p:grpSpPr>
          <a:xfrm>
            <a:off x="8047480" y="5794082"/>
            <a:ext cx="816454" cy="712554"/>
            <a:chOff x="8881601" y="4427383"/>
            <a:chExt cx="1444752" cy="1444752"/>
          </a:xfrm>
        </p:grpSpPr>
        <p:sp>
          <p:nvSpPr>
            <p:cNvPr id="63" name="Oval 62">
              <a:extLst>
                <a:ext uri="{FF2B5EF4-FFF2-40B4-BE49-F238E27FC236}">
                  <a16:creationId xmlns:a16="http://schemas.microsoft.com/office/drawing/2014/main" id="{95EA4DE7-1824-4280-894A-9969A039D4DC}"/>
                </a:ext>
              </a:extLst>
            </p:cNvPr>
            <p:cNvSpPr/>
            <p:nvPr/>
          </p:nvSpPr>
          <p:spPr>
            <a:xfrm>
              <a:off x="8881601" y="4427383"/>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82E24522-CBB4-4C74-94D6-8C62DA10279B}"/>
                </a:ext>
              </a:extLst>
            </p:cNvPr>
            <p:cNvGrpSpPr/>
            <p:nvPr/>
          </p:nvGrpSpPr>
          <p:grpSpPr>
            <a:xfrm>
              <a:off x="8881866" y="4427383"/>
              <a:ext cx="1444222" cy="1235199"/>
              <a:chOff x="630513" y="1138061"/>
              <a:chExt cx="1444222" cy="1235199"/>
            </a:xfrm>
          </p:grpSpPr>
          <p:sp>
            <p:nvSpPr>
              <p:cNvPr id="65" name="Freeform: Shape 195">
                <a:extLst>
                  <a:ext uri="{FF2B5EF4-FFF2-40B4-BE49-F238E27FC236}">
                    <a16:creationId xmlns:a16="http://schemas.microsoft.com/office/drawing/2014/main" id="{F530AA03-2663-4384-801C-3B71898875B5}"/>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6" name="Group 65">
                <a:extLst>
                  <a:ext uri="{FF2B5EF4-FFF2-40B4-BE49-F238E27FC236}">
                    <a16:creationId xmlns:a16="http://schemas.microsoft.com/office/drawing/2014/main" id="{1AE9F67C-B973-448A-A471-5124BD89F0B1}"/>
                  </a:ext>
                </a:extLst>
              </p:cNvPr>
              <p:cNvGrpSpPr/>
              <p:nvPr/>
            </p:nvGrpSpPr>
            <p:grpSpPr>
              <a:xfrm>
                <a:off x="843576" y="1355164"/>
                <a:ext cx="1018096" cy="1018096"/>
                <a:chOff x="840089" y="1339923"/>
                <a:chExt cx="1018096" cy="1018096"/>
              </a:xfrm>
            </p:grpSpPr>
            <p:sp>
              <p:nvSpPr>
                <p:cNvPr id="67" name="Oval 66">
                  <a:extLst>
                    <a:ext uri="{FF2B5EF4-FFF2-40B4-BE49-F238E27FC236}">
                      <a16:creationId xmlns:a16="http://schemas.microsoft.com/office/drawing/2014/main" id="{C2432B2D-AC92-46E6-993A-E38F1666ECCF}"/>
                    </a:ext>
                  </a:extLst>
                </p:cNvPr>
                <p:cNvSpPr/>
                <p:nvPr/>
              </p:nvSpPr>
              <p:spPr>
                <a:xfrm>
                  <a:off x="901904" y="1433179"/>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ircle: Hollow 198">
                  <a:extLst>
                    <a:ext uri="{FF2B5EF4-FFF2-40B4-BE49-F238E27FC236}">
                      <a16:creationId xmlns:a16="http://schemas.microsoft.com/office/drawing/2014/main" id="{2A85C13B-16C3-424C-8DFE-BB762C997BA6}"/>
                    </a:ext>
                  </a:extLst>
                </p:cNvPr>
                <p:cNvSpPr/>
                <p:nvPr/>
              </p:nvSpPr>
              <p:spPr>
                <a:xfrm>
                  <a:off x="840089" y="1339923"/>
                  <a:ext cx="1018095" cy="1018095"/>
                </a:xfrm>
                <a:prstGeom prst="donut">
                  <a:avLst>
                    <a:gd name="adj" fmla="val 13102"/>
                  </a:avLst>
                </a:prstGeom>
                <a:solidFill>
                  <a:schemeClr val="tx2"/>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9" name="Freeform: Shape 199">
                  <a:extLst>
                    <a:ext uri="{FF2B5EF4-FFF2-40B4-BE49-F238E27FC236}">
                      <a16:creationId xmlns:a16="http://schemas.microsoft.com/office/drawing/2014/main" id="{D34AD847-F34B-4B36-8544-0571A6C562AA}"/>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3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sp>
        <p:nvSpPr>
          <p:cNvPr id="96" name="TextBox 95"/>
          <p:cNvSpPr txBox="1"/>
          <p:nvPr/>
        </p:nvSpPr>
        <p:spPr>
          <a:xfrm>
            <a:off x="2619549" y="1638674"/>
            <a:ext cx="1020096"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Determining the Scope</a:t>
            </a:r>
            <a:endParaRPr lang="en-GB" sz="1100" dirty="0">
              <a:latin typeface="Arial" panose="020B0604020202020204" pitchFamily="34" charset="0"/>
              <a:cs typeface="Arial" panose="020B0604020202020204" pitchFamily="34" charset="0"/>
            </a:endParaRPr>
          </a:p>
        </p:txBody>
      </p:sp>
      <p:sp>
        <p:nvSpPr>
          <p:cNvPr id="97" name="TextBox 96"/>
          <p:cNvSpPr txBox="1"/>
          <p:nvPr/>
        </p:nvSpPr>
        <p:spPr>
          <a:xfrm>
            <a:off x="1481342" y="806722"/>
            <a:ext cx="1968710"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Pre-Assessment</a:t>
            </a:r>
            <a:endParaRPr lang="en-GB" sz="1600" dirty="0">
              <a:solidFill>
                <a:srgbClr val="0070C0"/>
              </a:solidFill>
              <a:latin typeface="Arial" panose="020B0604020202020204" pitchFamily="34" charset="0"/>
              <a:cs typeface="Arial" panose="020B0604020202020204" pitchFamily="34" charset="0"/>
            </a:endParaRPr>
          </a:p>
        </p:txBody>
      </p:sp>
      <p:sp>
        <p:nvSpPr>
          <p:cNvPr id="98" name="TextBox 97"/>
          <p:cNvSpPr txBox="1"/>
          <p:nvPr/>
        </p:nvSpPr>
        <p:spPr>
          <a:xfrm>
            <a:off x="3344379" y="1046095"/>
            <a:ext cx="1375583"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Ensuring Migration is viable</a:t>
            </a:r>
            <a:endParaRPr lang="en-GB" sz="1100" dirty="0">
              <a:latin typeface="Arial" panose="020B0604020202020204" pitchFamily="34" charset="0"/>
              <a:cs typeface="Arial" panose="020B0604020202020204" pitchFamily="34" charset="0"/>
            </a:endParaRPr>
          </a:p>
        </p:txBody>
      </p:sp>
      <p:sp>
        <p:nvSpPr>
          <p:cNvPr id="99" name="Rectangle 98"/>
          <p:cNvSpPr/>
          <p:nvPr/>
        </p:nvSpPr>
        <p:spPr>
          <a:xfrm>
            <a:off x="3951869" y="1628213"/>
            <a:ext cx="1603314" cy="600164"/>
          </a:xfrm>
          <a:prstGeom prst="rect">
            <a:avLst/>
          </a:prstGeom>
        </p:spPr>
        <p:txBody>
          <a:bodyPr wrap="square">
            <a:spAutoFit/>
          </a:bodyPr>
          <a:lstStyle/>
          <a:p>
            <a:r>
              <a:rPr lang="en-GB" sz="1100" dirty="0">
                <a:latin typeface="Arial" panose="020B0604020202020204" pitchFamily="34" charset="0"/>
                <a:cs typeface="Arial" panose="020B0604020202020204" pitchFamily="34" charset="0"/>
              </a:rPr>
              <a:t>Understand Business model </a:t>
            </a:r>
            <a:r>
              <a:rPr lang="en-GB" sz="1100" dirty="0" smtClean="0">
                <a:latin typeface="Arial" panose="020B0604020202020204" pitchFamily="34" charset="0"/>
                <a:cs typeface="Arial" panose="020B0604020202020204" pitchFamily="34" charset="0"/>
              </a:rPr>
              <a:t>(Merchants</a:t>
            </a: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Payment networks)</a:t>
            </a:r>
            <a:endParaRPr lang="en-GB" sz="1100" dirty="0">
              <a:latin typeface="Arial" panose="020B0604020202020204" pitchFamily="34" charset="0"/>
              <a:cs typeface="Arial" panose="020B0604020202020204" pitchFamily="34" charset="0"/>
            </a:endParaRPr>
          </a:p>
        </p:txBody>
      </p:sp>
      <p:sp>
        <p:nvSpPr>
          <p:cNvPr id="100" name="Rectangle 99"/>
          <p:cNvSpPr/>
          <p:nvPr/>
        </p:nvSpPr>
        <p:spPr>
          <a:xfrm>
            <a:off x="5211261" y="880774"/>
            <a:ext cx="1448640" cy="577081"/>
          </a:xfrm>
          <a:prstGeom prst="rect">
            <a:avLst/>
          </a:prstGeom>
        </p:spPr>
        <p:txBody>
          <a:bodyPr wrap="square">
            <a:spAutoFit/>
          </a:bodyPr>
          <a:lstStyle/>
          <a:p>
            <a:pPr algn="r"/>
            <a:r>
              <a:rPr lang="en-GB" sz="1050" dirty="0">
                <a:latin typeface="Arial" panose="020B0604020202020204" pitchFamily="34" charset="0"/>
                <a:cs typeface="Arial" panose="020B0604020202020204" pitchFamily="34" charset="0"/>
              </a:rPr>
              <a:t>Understand </a:t>
            </a:r>
            <a:r>
              <a:rPr lang="en-GB" sz="1050" dirty="0" smtClean="0">
                <a:latin typeface="Arial" panose="020B0604020202020204" pitchFamily="34" charset="0"/>
                <a:cs typeface="Arial" panose="020B0604020202020204" pitchFamily="34" charset="0"/>
              </a:rPr>
              <a:t>Security,  </a:t>
            </a:r>
            <a:r>
              <a:rPr lang="en-GB" sz="1050" dirty="0">
                <a:latin typeface="Arial" panose="020B0604020202020204" pitchFamily="34" charset="0"/>
                <a:cs typeface="Arial" panose="020B0604020202020204" pitchFamily="34" charset="0"/>
              </a:rPr>
              <a:t>Compliance &amp; special requirements</a:t>
            </a:r>
          </a:p>
        </p:txBody>
      </p:sp>
      <p:sp>
        <p:nvSpPr>
          <p:cNvPr id="101" name="Rectangle 100"/>
          <p:cNvSpPr/>
          <p:nvPr/>
        </p:nvSpPr>
        <p:spPr>
          <a:xfrm>
            <a:off x="6369775" y="1555323"/>
            <a:ext cx="1151238" cy="764113"/>
          </a:xfrm>
          <a:prstGeom prst="rect">
            <a:avLst/>
          </a:prstGeom>
        </p:spPr>
        <p:txBody>
          <a:bodyPr wrap="square">
            <a:spAutoFit/>
          </a:bodyPr>
          <a:lstStyle/>
          <a:p>
            <a:r>
              <a:rPr lang="en-GB" sz="1100" dirty="0" smtClean="0">
                <a:latin typeface="Arial" panose="020B0604020202020204" pitchFamily="34" charset="0"/>
                <a:cs typeface="Arial" panose="020B0604020202020204" pitchFamily="34" charset="0"/>
              </a:rPr>
              <a:t>Initial </a:t>
            </a:r>
            <a:r>
              <a:rPr lang="en-GB" sz="1100" dirty="0">
                <a:latin typeface="Arial" panose="020B0604020202020204" pitchFamily="34" charset="0"/>
                <a:cs typeface="Arial" panose="020B0604020202020204" pitchFamily="34" charset="0"/>
              </a:rPr>
              <a:t>insights on data (volume, peak load </a:t>
            </a:r>
            <a:r>
              <a:rPr lang="en-GB" sz="1100" dirty="0" err="1">
                <a:latin typeface="Arial" panose="020B0604020202020204" pitchFamily="34" charset="0"/>
                <a:cs typeface="Arial" panose="020B0604020202020204" pitchFamily="34" charset="0"/>
              </a:rPr>
              <a:t>etc</a:t>
            </a:r>
            <a:r>
              <a:rPr lang="en-GB" sz="1100" dirty="0">
                <a:latin typeface="Arial" panose="020B0604020202020204" pitchFamily="34" charset="0"/>
                <a:cs typeface="Arial" panose="020B0604020202020204" pitchFamily="34" charset="0"/>
              </a:rPr>
              <a:t>)</a:t>
            </a:r>
          </a:p>
        </p:txBody>
      </p:sp>
      <p:sp>
        <p:nvSpPr>
          <p:cNvPr id="102" name="TextBox 101"/>
          <p:cNvSpPr txBox="1"/>
          <p:nvPr/>
        </p:nvSpPr>
        <p:spPr>
          <a:xfrm>
            <a:off x="7023670" y="593330"/>
            <a:ext cx="2605747" cy="584775"/>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Migration Readiness Assessment &amp; Planning</a:t>
            </a:r>
            <a:endParaRPr lang="en-GB" sz="1600" dirty="0">
              <a:solidFill>
                <a:srgbClr val="0070C0"/>
              </a:solidFill>
              <a:latin typeface="Arial" panose="020B0604020202020204" pitchFamily="34" charset="0"/>
              <a:cs typeface="Arial" panose="020B0604020202020204" pitchFamily="34" charset="0"/>
            </a:endParaRPr>
          </a:p>
        </p:txBody>
      </p:sp>
      <p:sp>
        <p:nvSpPr>
          <p:cNvPr id="103" name="Rectangle 102"/>
          <p:cNvSpPr/>
          <p:nvPr/>
        </p:nvSpPr>
        <p:spPr>
          <a:xfrm>
            <a:off x="9234940" y="3089367"/>
            <a:ext cx="1290943"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Staging Environment</a:t>
            </a:r>
            <a:endParaRPr lang="en-GB" sz="1100" dirty="0">
              <a:latin typeface="Arial" panose="020B0604020202020204" pitchFamily="34" charset="0"/>
              <a:cs typeface="Arial" panose="020B0604020202020204" pitchFamily="34" charset="0"/>
            </a:endParaRPr>
          </a:p>
        </p:txBody>
      </p:sp>
      <p:sp>
        <p:nvSpPr>
          <p:cNvPr id="105" name="Rectangle 104"/>
          <p:cNvSpPr/>
          <p:nvPr/>
        </p:nvSpPr>
        <p:spPr>
          <a:xfrm>
            <a:off x="8067005" y="3362064"/>
            <a:ext cx="936961"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SLA’s &amp; Tolerance</a:t>
            </a:r>
            <a:endParaRPr lang="en-GB" sz="1100" dirty="0">
              <a:latin typeface="Arial" panose="020B0604020202020204" pitchFamily="34" charset="0"/>
              <a:cs typeface="Arial" panose="020B0604020202020204" pitchFamily="34" charset="0"/>
            </a:endParaRPr>
          </a:p>
        </p:txBody>
      </p:sp>
      <p:sp>
        <p:nvSpPr>
          <p:cNvPr id="106" name="Rectangle 105"/>
          <p:cNvSpPr/>
          <p:nvPr/>
        </p:nvSpPr>
        <p:spPr>
          <a:xfrm>
            <a:off x="8389049" y="3893571"/>
            <a:ext cx="1240368"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Fall Back &amp; Legacy Wrapper Plan</a:t>
            </a:r>
            <a:endParaRPr lang="en-GB" sz="1100" dirty="0">
              <a:latin typeface="Arial" panose="020B0604020202020204" pitchFamily="34" charset="0"/>
              <a:cs typeface="Arial" panose="020B0604020202020204" pitchFamily="34" charset="0"/>
            </a:endParaRPr>
          </a:p>
        </p:txBody>
      </p:sp>
      <p:sp>
        <p:nvSpPr>
          <p:cNvPr id="107" name="Rectangle 106"/>
          <p:cNvSpPr/>
          <p:nvPr/>
        </p:nvSpPr>
        <p:spPr>
          <a:xfrm>
            <a:off x="7755585" y="1948392"/>
            <a:ext cx="1400244" cy="600164"/>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Mapping of all existing &amp; potential dependencies</a:t>
            </a:r>
            <a:endParaRPr lang="en-GB" sz="1100" dirty="0">
              <a:latin typeface="Arial" panose="020B0604020202020204" pitchFamily="34" charset="0"/>
              <a:cs typeface="Arial" panose="020B0604020202020204" pitchFamily="34" charset="0"/>
            </a:endParaRPr>
          </a:p>
        </p:txBody>
      </p:sp>
      <p:sp>
        <p:nvSpPr>
          <p:cNvPr id="108" name="TextBox 107"/>
          <p:cNvSpPr txBox="1"/>
          <p:nvPr/>
        </p:nvSpPr>
        <p:spPr>
          <a:xfrm>
            <a:off x="7016614" y="4500772"/>
            <a:ext cx="2321141"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Migration Factory</a:t>
            </a:r>
            <a:endParaRPr lang="en-GB" sz="1600" dirty="0">
              <a:solidFill>
                <a:srgbClr val="0070C0"/>
              </a:solidFill>
              <a:latin typeface="Arial" panose="020B0604020202020204" pitchFamily="34" charset="0"/>
              <a:cs typeface="Arial" panose="020B0604020202020204" pitchFamily="34" charset="0"/>
            </a:endParaRPr>
          </a:p>
        </p:txBody>
      </p:sp>
      <p:sp>
        <p:nvSpPr>
          <p:cNvPr id="109" name="Rectangle 108"/>
          <p:cNvSpPr/>
          <p:nvPr/>
        </p:nvSpPr>
        <p:spPr>
          <a:xfrm>
            <a:off x="8881549" y="1360957"/>
            <a:ext cx="1400244"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Migration approach &amp; Schedule</a:t>
            </a:r>
            <a:endParaRPr lang="en-GB" sz="1100" dirty="0">
              <a:latin typeface="Arial" panose="020B0604020202020204" pitchFamily="34" charset="0"/>
              <a:cs typeface="Arial" panose="020B0604020202020204" pitchFamily="34" charset="0"/>
            </a:endParaRPr>
          </a:p>
        </p:txBody>
      </p:sp>
      <p:sp>
        <p:nvSpPr>
          <p:cNvPr id="110" name="Rectangle 109"/>
          <p:cNvSpPr/>
          <p:nvPr/>
        </p:nvSpPr>
        <p:spPr>
          <a:xfrm>
            <a:off x="3616775" y="3276457"/>
            <a:ext cx="1329208" cy="600164"/>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Small scale simulations run with Infinity Team</a:t>
            </a:r>
            <a:endParaRPr lang="en-GB" sz="1100" dirty="0">
              <a:latin typeface="Arial" panose="020B0604020202020204" pitchFamily="34" charset="0"/>
              <a:cs typeface="Arial" panose="020B0604020202020204" pitchFamily="34" charset="0"/>
            </a:endParaRPr>
          </a:p>
        </p:txBody>
      </p:sp>
      <p:sp>
        <p:nvSpPr>
          <p:cNvPr id="111" name="Rectangle 110"/>
          <p:cNvSpPr/>
          <p:nvPr/>
        </p:nvSpPr>
        <p:spPr>
          <a:xfrm>
            <a:off x="6133032" y="2930046"/>
            <a:ext cx="1624723" cy="938719"/>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Ensuring </a:t>
            </a:r>
            <a:r>
              <a:rPr lang="en-GB" sz="1100" dirty="0">
                <a:latin typeface="Arial" panose="020B0604020202020204" pitchFamily="34" charset="0"/>
                <a:cs typeface="Arial" panose="020B0604020202020204" pitchFamily="34" charset="0"/>
              </a:rPr>
              <a:t>C</a:t>
            </a:r>
            <a:r>
              <a:rPr lang="en-GB" sz="1100" dirty="0" smtClean="0">
                <a:latin typeface="Arial" panose="020B0604020202020204" pitchFamily="34" charset="0"/>
                <a:cs typeface="Arial" panose="020B0604020202020204" pitchFamily="34" charset="0"/>
              </a:rPr>
              <a:t>ommunication, Change, Risk &amp; Governance plans are functioning</a:t>
            </a:r>
            <a:endParaRPr lang="en-GB" sz="1100" dirty="0">
              <a:latin typeface="Arial" panose="020B0604020202020204" pitchFamily="34" charset="0"/>
              <a:cs typeface="Arial" panose="020B0604020202020204" pitchFamily="34" charset="0"/>
            </a:endParaRPr>
          </a:p>
        </p:txBody>
      </p:sp>
      <p:sp>
        <p:nvSpPr>
          <p:cNvPr id="112" name="Rectangle 111"/>
          <p:cNvSpPr/>
          <p:nvPr/>
        </p:nvSpPr>
        <p:spPr>
          <a:xfrm>
            <a:off x="3155483" y="3600400"/>
            <a:ext cx="1624723" cy="261610"/>
          </a:xfrm>
          <a:prstGeom prst="rect">
            <a:avLst/>
          </a:prstGeom>
          <a:noFill/>
        </p:spPr>
        <p:txBody>
          <a:bodyPr wrap="square" rtlCol="0">
            <a:spAutoFit/>
          </a:bodyPr>
          <a:lstStyle/>
          <a:p>
            <a:endParaRPr lang="en-GB" sz="1100" dirty="0">
              <a:latin typeface="Arial" panose="020B0604020202020204" pitchFamily="34" charset="0"/>
              <a:cs typeface="Arial" panose="020B0604020202020204" pitchFamily="34" charset="0"/>
            </a:endParaRPr>
          </a:p>
        </p:txBody>
      </p:sp>
      <p:sp>
        <p:nvSpPr>
          <p:cNvPr id="113" name="Rectangle 112"/>
          <p:cNvSpPr/>
          <p:nvPr/>
        </p:nvSpPr>
        <p:spPr>
          <a:xfrm>
            <a:off x="4041780" y="5038119"/>
            <a:ext cx="1800731"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Constant reporting on KPIs &amp; SLA’s</a:t>
            </a:r>
            <a:endParaRPr lang="en-GB" sz="1100" dirty="0">
              <a:latin typeface="Arial" panose="020B0604020202020204" pitchFamily="34" charset="0"/>
              <a:cs typeface="Arial" panose="020B0604020202020204" pitchFamily="34" charset="0"/>
            </a:endParaRPr>
          </a:p>
        </p:txBody>
      </p:sp>
      <p:sp>
        <p:nvSpPr>
          <p:cNvPr id="72" name="Rectangle 71"/>
          <p:cNvSpPr/>
          <p:nvPr/>
        </p:nvSpPr>
        <p:spPr>
          <a:xfrm>
            <a:off x="2805134" y="4188493"/>
            <a:ext cx="1122441" cy="938719"/>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Change Management for Merchants, Payment Networks</a:t>
            </a:r>
            <a:endParaRPr lang="en-GB" sz="1100" dirty="0">
              <a:latin typeface="Arial" panose="020B0604020202020204" pitchFamily="34" charset="0"/>
              <a:cs typeface="Arial" panose="020B0604020202020204" pitchFamily="34" charset="0"/>
            </a:endParaRPr>
          </a:p>
        </p:txBody>
      </p:sp>
      <p:sp>
        <p:nvSpPr>
          <p:cNvPr id="74" name="TextBox 73"/>
          <p:cNvSpPr txBox="1"/>
          <p:nvPr/>
        </p:nvSpPr>
        <p:spPr>
          <a:xfrm>
            <a:off x="7995258" y="6547952"/>
            <a:ext cx="2321141"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Steady State</a:t>
            </a:r>
            <a:endParaRPr lang="en-GB" sz="1600" dirty="0">
              <a:solidFill>
                <a:srgbClr val="0070C0"/>
              </a:solidFill>
              <a:latin typeface="Arial" panose="020B0604020202020204" pitchFamily="34" charset="0"/>
              <a:cs typeface="Arial" panose="020B0604020202020204" pitchFamily="34" charset="0"/>
            </a:endParaRPr>
          </a:p>
        </p:txBody>
      </p:sp>
      <p:sp>
        <p:nvSpPr>
          <p:cNvPr id="75" name="Rectangle 74"/>
          <p:cNvSpPr/>
          <p:nvPr/>
        </p:nvSpPr>
        <p:spPr>
          <a:xfrm>
            <a:off x="5486008" y="3872067"/>
            <a:ext cx="1122441"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Change management within Infinity</a:t>
            </a:r>
            <a:endParaRPr lang="en-GB" sz="1100" dirty="0">
              <a:latin typeface="Arial" panose="020B0604020202020204" pitchFamily="34" charset="0"/>
              <a:cs typeface="Arial" panose="020B0604020202020204" pitchFamily="34" charset="0"/>
            </a:endParaRPr>
          </a:p>
        </p:txBody>
      </p:sp>
      <p:sp>
        <p:nvSpPr>
          <p:cNvPr id="76" name="Rectangle 75"/>
          <p:cNvSpPr/>
          <p:nvPr/>
        </p:nvSpPr>
        <p:spPr>
          <a:xfrm>
            <a:off x="7501798" y="2688562"/>
            <a:ext cx="1733142" cy="600164"/>
          </a:xfrm>
          <a:prstGeom prst="rect">
            <a:avLst/>
          </a:prstGeom>
          <a:noFill/>
        </p:spPr>
        <p:txBody>
          <a:bodyPr wrap="square" rtlCol="0">
            <a:spAutoFit/>
          </a:bodyPr>
          <a:lstStyle/>
          <a:p>
            <a:pPr algn="r"/>
            <a:r>
              <a:rPr lang="en-GB" sz="1100" dirty="0">
                <a:latin typeface="Arial" panose="020B0604020202020204" pitchFamily="34" charset="0"/>
                <a:cs typeface="Arial" panose="020B0604020202020204" pitchFamily="34" charset="0"/>
              </a:rPr>
              <a:t>Configuration management (</a:t>
            </a:r>
            <a:r>
              <a:rPr lang="en-GB" sz="1100" dirty="0" err="1">
                <a:latin typeface="Arial" panose="020B0604020202020204" pitchFamily="34" charset="0"/>
                <a:cs typeface="Arial" panose="020B0604020202020204" pitchFamily="34" charset="0"/>
              </a:rPr>
              <a:t>inc</a:t>
            </a:r>
            <a:r>
              <a:rPr lang="en-GB" sz="1100" dirty="0">
                <a:latin typeface="Arial" panose="020B0604020202020204" pitchFamily="34" charset="0"/>
                <a:cs typeface="Arial" panose="020B0604020202020204" pitchFamily="34" charset="0"/>
              </a:rPr>
              <a:t> </a:t>
            </a:r>
            <a:r>
              <a:rPr lang="en-GB" sz="1100" dirty="0" err="1">
                <a:latin typeface="Arial" panose="020B0604020202020204" pitchFamily="34" charset="0"/>
                <a:cs typeface="Arial" panose="020B0604020202020204" pitchFamily="34" charset="0"/>
              </a:rPr>
              <a:t>Artifacts</a:t>
            </a:r>
            <a:r>
              <a:rPr lang="en-GB" sz="1100" dirty="0">
                <a:latin typeface="Arial" panose="020B0604020202020204" pitchFamily="34" charset="0"/>
                <a:cs typeface="Arial" panose="020B0604020202020204" pitchFamily="34" charset="0"/>
              </a:rPr>
              <a:t>)</a:t>
            </a:r>
          </a:p>
        </p:txBody>
      </p:sp>
      <p:sp>
        <p:nvSpPr>
          <p:cNvPr id="77" name="Rectangle 76"/>
          <p:cNvSpPr/>
          <p:nvPr/>
        </p:nvSpPr>
        <p:spPr>
          <a:xfrm>
            <a:off x="3936119" y="4036968"/>
            <a:ext cx="984405" cy="769441"/>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Sign offs from designated/Substitutes</a:t>
            </a:r>
            <a:endParaRPr lang="en-GB" sz="1100" dirty="0">
              <a:latin typeface="Arial" panose="020B0604020202020204" pitchFamily="34" charset="0"/>
              <a:cs typeface="Arial" panose="020B0604020202020204" pitchFamily="34" charset="0"/>
            </a:endParaRPr>
          </a:p>
        </p:txBody>
      </p:sp>
      <p:sp>
        <p:nvSpPr>
          <p:cNvPr id="78" name="Rectangle 77"/>
          <p:cNvSpPr/>
          <p:nvPr/>
        </p:nvSpPr>
        <p:spPr>
          <a:xfrm>
            <a:off x="3909990" y="6334971"/>
            <a:ext cx="1624723" cy="261610"/>
          </a:xfrm>
          <a:prstGeom prst="rect">
            <a:avLst/>
          </a:prstGeom>
          <a:noFill/>
        </p:spPr>
        <p:txBody>
          <a:bodyPr wrap="square" rtlCol="0">
            <a:spAutoFit/>
          </a:bodyPr>
          <a:lstStyle/>
          <a:p>
            <a:pPr algn="r"/>
            <a:r>
              <a:rPr lang="en-GB" sz="1100" dirty="0" smtClean="0">
                <a:solidFill>
                  <a:srgbClr val="0070C0"/>
                </a:solidFill>
                <a:latin typeface="Arial" panose="020B0604020202020204" pitchFamily="34" charset="0"/>
                <a:cs typeface="Arial" panose="020B0604020202020204" pitchFamily="34" charset="0"/>
              </a:rPr>
              <a:t>Go-Live</a:t>
            </a:r>
            <a:endParaRPr lang="en-GB" sz="1100" dirty="0">
              <a:solidFill>
                <a:srgbClr val="0070C0"/>
              </a:solidFill>
              <a:latin typeface="Arial" panose="020B0604020202020204" pitchFamily="34" charset="0"/>
              <a:cs typeface="Arial" panose="020B0604020202020204" pitchFamily="34" charset="0"/>
            </a:endParaRPr>
          </a:p>
        </p:txBody>
      </p:sp>
      <p:sp>
        <p:nvSpPr>
          <p:cNvPr id="79" name="Rectangle 78"/>
          <p:cNvSpPr/>
          <p:nvPr/>
        </p:nvSpPr>
        <p:spPr>
          <a:xfrm>
            <a:off x="6298958" y="6222253"/>
            <a:ext cx="1800731"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Constant reporting on traffic statistics &amp; KPIs post migration</a:t>
            </a:r>
            <a:endParaRPr lang="en-GB" sz="1100" dirty="0">
              <a:latin typeface="Arial" panose="020B0604020202020204" pitchFamily="34" charset="0"/>
              <a:cs typeface="Arial" panose="020B0604020202020204" pitchFamily="34" charset="0"/>
            </a:endParaRPr>
          </a:p>
        </p:txBody>
      </p:sp>
      <p:sp>
        <p:nvSpPr>
          <p:cNvPr id="81" name="Rectangle 80"/>
          <p:cNvSpPr/>
          <p:nvPr/>
        </p:nvSpPr>
        <p:spPr>
          <a:xfrm>
            <a:off x="2856712" y="5439084"/>
            <a:ext cx="1216604" cy="430887"/>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Communication plan for Go-Live</a:t>
            </a:r>
            <a:endParaRPr lang="en-GB" sz="1100" dirty="0">
              <a:latin typeface="Arial" panose="020B0604020202020204" pitchFamily="34" charset="0"/>
              <a:cs typeface="Arial" panose="020B0604020202020204" pitchFamily="34" charset="0"/>
            </a:endParaRPr>
          </a:p>
        </p:txBody>
      </p:sp>
      <p:sp>
        <p:nvSpPr>
          <p:cNvPr id="82" name="Rectangle 81"/>
          <p:cNvSpPr/>
          <p:nvPr/>
        </p:nvSpPr>
        <p:spPr>
          <a:xfrm>
            <a:off x="9337755" y="2153651"/>
            <a:ext cx="1849764" cy="430887"/>
          </a:xfrm>
          <a:prstGeom prst="rect">
            <a:avLst/>
          </a:prstGeom>
          <a:noFill/>
        </p:spPr>
        <p:txBody>
          <a:bodyPr wrap="square" rtlCol="0">
            <a:spAutoFit/>
          </a:bodyPr>
          <a:lstStyle/>
          <a:p>
            <a:r>
              <a:rPr lang="en-GB" sz="1100" dirty="0">
                <a:latin typeface="Arial" panose="020B0604020202020204" pitchFamily="34" charset="0"/>
                <a:cs typeface="Arial" panose="020B0604020202020204" pitchFamily="34" charset="0"/>
              </a:rPr>
              <a:t>Master Plan for all of the  PMP knowledge areas.</a:t>
            </a:r>
          </a:p>
        </p:txBody>
      </p:sp>
      <p:sp>
        <p:nvSpPr>
          <p:cNvPr id="84" name="Rectangle 83"/>
          <p:cNvSpPr/>
          <p:nvPr/>
        </p:nvSpPr>
        <p:spPr>
          <a:xfrm>
            <a:off x="4339275" y="5578214"/>
            <a:ext cx="1108473"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Mitigation Strategies </a:t>
            </a:r>
            <a:endParaRPr lang="en-GB" sz="1100" dirty="0">
              <a:latin typeface="Arial" panose="020B0604020202020204" pitchFamily="34" charset="0"/>
              <a:cs typeface="Arial" panose="020B0604020202020204" pitchFamily="34" charset="0"/>
            </a:endParaRPr>
          </a:p>
        </p:txBody>
      </p:sp>
      <p:sp>
        <p:nvSpPr>
          <p:cNvPr id="87" name="Rectangle 86"/>
          <p:cNvSpPr/>
          <p:nvPr/>
        </p:nvSpPr>
        <p:spPr>
          <a:xfrm>
            <a:off x="9081012" y="5537843"/>
            <a:ext cx="1383394"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Indication for Decommissioning Legacy System</a:t>
            </a:r>
            <a:endParaRPr lang="en-GB" sz="1100" dirty="0">
              <a:latin typeface="Arial" panose="020B0604020202020204" pitchFamily="34" charset="0"/>
              <a:cs typeface="Arial" panose="020B0604020202020204" pitchFamily="34" charset="0"/>
            </a:endParaRPr>
          </a:p>
        </p:txBody>
      </p:sp>
      <p:sp>
        <p:nvSpPr>
          <p:cNvPr id="89" name="Rectangle 88"/>
          <p:cNvSpPr/>
          <p:nvPr/>
        </p:nvSpPr>
        <p:spPr>
          <a:xfrm>
            <a:off x="3129375" y="5963354"/>
            <a:ext cx="1201862" cy="769441"/>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Activate Communication Plan for Fall Back</a:t>
            </a:r>
            <a:endParaRPr lang="en-GB" sz="1100" dirty="0">
              <a:latin typeface="Arial" panose="020B0604020202020204" pitchFamily="34" charset="0"/>
              <a:cs typeface="Arial" panose="020B0604020202020204" pitchFamily="34" charset="0"/>
            </a:endParaRPr>
          </a:p>
        </p:txBody>
      </p:sp>
      <p:sp>
        <p:nvSpPr>
          <p:cNvPr id="90" name="Rectangle 89"/>
          <p:cNvSpPr/>
          <p:nvPr/>
        </p:nvSpPr>
        <p:spPr>
          <a:xfrm>
            <a:off x="5264800" y="5641434"/>
            <a:ext cx="1800731"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Pre &amp; Post validation Outcome result</a:t>
            </a:r>
            <a:endParaRPr lang="en-GB" sz="1100" dirty="0">
              <a:latin typeface="Arial" panose="020B0604020202020204" pitchFamily="34" charset="0"/>
              <a:cs typeface="Arial" panose="020B0604020202020204" pitchFamily="34" charset="0"/>
            </a:endParaRPr>
          </a:p>
        </p:txBody>
      </p:sp>
      <p:sp>
        <p:nvSpPr>
          <p:cNvPr id="91" name="TextBox 90"/>
          <p:cNvSpPr txBox="1"/>
          <p:nvPr/>
        </p:nvSpPr>
        <p:spPr>
          <a:xfrm>
            <a:off x="10769428" y="6418272"/>
            <a:ext cx="2321141"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Success Party</a:t>
            </a:r>
            <a:endParaRPr lang="en-GB" sz="1600" dirty="0">
              <a:solidFill>
                <a:srgbClr val="0070C0"/>
              </a:solidFill>
              <a:latin typeface="Arial" panose="020B0604020202020204" pitchFamily="34" charset="0"/>
              <a:cs typeface="Arial" panose="020B0604020202020204" pitchFamily="34" charset="0"/>
            </a:endParaRPr>
          </a:p>
        </p:txBody>
      </p:sp>
      <p:sp>
        <p:nvSpPr>
          <p:cNvPr id="95" name="Title 1"/>
          <p:cNvSpPr>
            <a:spLocks noGrp="1"/>
          </p:cNvSpPr>
          <p:nvPr>
            <p:ph type="title"/>
          </p:nvPr>
        </p:nvSpPr>
        <p:spPr>
          <a:xfrm>
            <a:off x="1599925" y="133274"/>
            <a:ext cx="10018713" cy="575440"/>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Handshaking </a:t>
            </a:r>
            <a:r>
              <a:rPr lang="en-GB" sz="2900" dirty="0" err="1" smtClean="0">
                <a:latin typeface="Algerian" panose="04020705040A02060702" pitchFamily="82" charset="0"/>
                <a:cs typeface="Arial" panose="020B0604020202020204" pitchFamily="34" charset="0"/>
              </a:rPr>
              <a:t>Scnearios</a:t>
            </a:r>
            <a:endParaRPr lang="en-GB" sz="29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25583127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
  <p:tag name="COLORSETGROUPCLASSNAME" val="ColorSetGroup5"/>
  <p:tag name="FONTSETGROUPCLASSNAME" val="FontSetGroup1"/>
  <p:tag name="SHAPECLASSNAME" val="tNavbar"/>
  <p:tag name="SHAPECLASSPROTECTIONTYPE" val="31"/>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5"/>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1"/>
  <p:tag name="COLORS" val="-1;-1;-2;-2;-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1"/>
  <p:tag name="COLORS" val="-1;-1;-2;-2;-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1"/>
  <p:tag name="COLORS" val="-2;-2;-2;-2;White;-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1"/>
  <p:tag name="COLORS" val="-2;-2;-2;-2;White;-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White;-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White;-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FIELD.CHAPTER.CONTENT" val="Agenda"/>
  <p:tag name="FIELD.CHAPTER.VALUE" val="Agenda"/>
  <p:tag name="FIELD.DPT.CONTENT" val="Bosch"/>
  <p:tag name="FIELD.DPT.VALUE" val="Bosch | "/>
  <p:tag name="FIELDS.INITIALIZED" val="1"/>
  <p:tag name="ML_1" val="RBEI_COB4"/>
  <p:tag name="ML_2" val="Bosch2.mcr"/>
  <p:tag name="ML_LAYOUT_RESOURCE" val="BOSCH2_16_9_2018.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PICTURE 6_SHAPECLASSPROTECTIONTYPE" val="15"/>
  <p:tag name="PICTURE 7_SHAPECLASSPROTECTIONTYPE" val="15"/>
</p:tagLst>
</file>

<file path=ppt/tags/tag15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16.xml><?xml version="1.0" encoding="utf-8"?>
<p:tagLst xmlns:a="http://schemas.openxmlformats.org/drawingml/2006/main" xmlns:r="http://schemas.openxmlformats.org/officeDocument/2006/relationships" xmlns:p="http://schemas.openxmlformats.org/presentationml/2006/main">
  <p:tag name="FIELD.CHAPTER.CONTENT" val="Agenda"/>
  <p:tag name="FIELD.CHAPTER.VALUE" val="Agenda"/>
  <p:tag name="FIELD.DPT.CONTENT" val="Bosch"/>
  <p:tag name="FIELD.DPT.VALUE" val="Bosch | "/>
  <p:tag name="FIELDS.INITIALIZED" val="1"/>
  <p:tag name="ML_1" val="RBEI_COB4"/>
  <p:tag name="ML_2" val="Bosch2.mcr"/>
  <p:tag name="ML_LAYOUT_RESOURCE" val="BOSCH2_16_9_2018.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PICTURE 6_SHAPECLASSPROTECTIONTYPE" val="15"/>
  <p:tag name="PICTURE 7_SHAPECLASSPROTECTIONTYPE" val="15"/>
</p:tagLst>
</file>

<file path=ppt/tags/tag16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6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7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83.xml><?xml version="1.0" encoding="utf-8"?>
<p:tagLst xmlns:a="http://schemas.openxmlformats.org/drawingml/2006/main" xmlns:r="http://schemas.openxmlformats.org/officeDocument/2006/relationships" xmlns:p="http://schemas.openxmlformats.org/presentationml/2006/main">
  <p:tag name="FIELD.CHAPTER.CONTENT" val="Agenda"/>
  <p:tag name="FIELD.CHAPTER.VALUE" val="Agenda"/>
  <p:tag name="FIELD.DPT.CONTENT" val="Bosch"/>
  <p:tag name="FIELD.DPT.VALUE" val="Bosch | "/>
  <p:tag name="FIELDS.INITIALIZED" val="1"/>
  <p:tag name="ML_1" val="RBEI_COB4"/>
  <p:tag name="ML_2" val="Bosch2.mcr"/>
  <p:tag name="ML_LAYOUT_RESOURCE" val="BOSCH2_16_9_2018.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PICTURE 6_SHAPECLASSPROTECTIONTYPE" val="15"/>
  <p:tag name="PICTURE 7_SHAPECLASSPROTECTIONTYPE" val="15"/>
</p:tagLst>
</file>

<file path=ppt/tags/tag18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18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8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8.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8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9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9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9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9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0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0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1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1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9.xml><?xml version="1.0" encoding="utf-8"?>
<p:tagLst xmlns:a="http://schemas.openxmlformats.org/drawingml/2006/main" xmlns:r="http://schemas.openxmlformats.org/officeDocument/2006/relationships" xmlns:p="http://schemas.openxmlformats.org/presentationml/2006/main">
  <p:tag name="FIELD.CHAPTER.CONTENT" val="Agenda"/>
  <p:tag name="FIELD.CHAPTER.VALUE" val="Agenda"/>
  <p:tag name="FIELD.DPT.CONTENT" val="Bosch"/>
  <p:tag name="FIELD.DPT.VALUE" val="Bosch | "/>
  <p:tag name="FIELDS.INITIALIZED" val="1"/>
  <p:tag name="ML_1" val="RBEI_COB4"/>
  <p:tag name="ML_2" val="Bosch2.mcr"/>
  <p:tag name="ML_LAYOUT_RESOURCE" val="BOSCH2_16_9_2018.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PICTURE 6_SHAPECLASSPROTECTIONTYPE" val="15"/>
  <p:tag name="PICTURE 7_SHAPECLASSPROTECTIONTYPE" val="15"/>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22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2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3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6.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4.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6.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57.xml><?xml version="1.0" encoding="utf-8"?>
<p:tagLst xmlns:a="http://schemas.openxmlformats.org/drawingml/2006/main" xmlns:r="http://schemas.openxmlformats.org/officeDocument/2006/relationships" xmlns:p="http://schemas.openxmlformats.org/presentationml/2006/main">
  <p:tag name="FIELD.CHAPTER.CONTENT" val="Agenda"/>
  <p:tag name="FIELD.CHAPTER.VALUE" val="Agenda"/>
  <p:tag name="FIELD.DPT.CONTENT" val="Bosch"/>
  <p:tag name="FIELD.DPT.VALUE" val="Bosch | "/>
  <p:tag name="FIELDS.INITIALIZED" val="1"/>
  <p:tag name="ML_1" val="RBEI_COB4"/>
  <p:tag name="ML_2" val="Bosch2.mcr"/>
  <p:tag name="ML_LAYOUT_RESOURCE" val="BOSCH2_16_9_2018.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PICTURE 6_SHAPECLASSPROTECTIONTYPE" val="15"/>
  <p:tag name="PICTURE 7_SHAPECLASSPROTECTIONTYPE" val="15"/>
</p:tagLst>
</file>

<file path=ppt/tags/tag25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25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6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2.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26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2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6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6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xml><?xml version="1.0" encoding="utf-8"?>
<p:tagLst xmlns:a="http://schemas.openxmlformats.org/drawingml/2006/main" xmlns:r="http://schemas.openxmlformats.org/officeDocument/2006/relationships" xmlns:p="http://schemas.openxmlformats.org/presentationml/2006/main">
  <p:tag name="ML_1" val="RBEI_COB4"/>
  <p:tag name="ML_2" val="Bosch2.mcr"/>
  <p:tag name="ML_LAYOUT_RESOURCE" val="BOSCH2_16_9_2018.MCR"/>
  <p:tag name="FIELD.CHAPTER.CONTENT" val="Agenda"/>
  <p:tag name="FIELD.CHAPTER.VALUE" val="Agenda"/>
  <p:tag name="FIELD.DPT.CONTENT" val="Bosch"/>
  <p:tag name="FIELD.DPT.VALUE" val="Bosch | "/>
  <p:tag name="FIELDS.INITIALIZED" val="1"/>
  <p:tag name="SHAPESETGROUPCLASSNAME" val="ShapeSetGroup1"/>
  <p:tag name="SHAPESETCLASSNAME" val="Title"/>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PICTURE 4_SHAPECLASSPROTECTIONTYPE" val="15"/>
  <p:tag name="PICTURE 5_SHAPECLASSPROTECTIONTYPE" val="15"/>
  <p:tag name="RECTANGLE 6_SHAPECLASSPROTECTIONTYPE" val="63"/>
  <p:tag name="RECTANGLE 7_SHAPECLASSPROTECTIONTYPE" val="63"/>
  <p:tag name="RECTANGLE 8_SHAPECLASSPROTECTIONTYPE" val="63"/>
  <p:tag name="TEXTBOX 9_SHAPECLASSPROTECTIONTYPE" val="25"/>
  <p:tag name="PICTURE 10_SHAPECLASSPROTECTIONTYPE" val="15"/>
  <p:tag name="PICTURE 11_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2;-2;-2;-2;Magenta;-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Violet;-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Magenta;-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Magenta;-2"/>
</p:tagLst>
</file>

<file path=ppt/tags/tag61.xml><?xml version="1.0" encoding="utf-8"?>
<p:tagLst xmlns:a="http://schemas.openxmlformats.org/drawingml/2006/main" xmlns:r="http://schemas.openxmlformats.org/officeDocument/2006/relationships" xmlns:p="http://schemas.openxmlformats.org/presentationml/2006/main">
  <p:tag name="ML_2" val="Bosch2.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 name="ML_1" val="RBEI_COB4"/>
  <p:tag name="ML_LAYOUT_RESOURCE" val="BOSCH2_16_9_2018.MCR"/>
  <p:tag name="FIELD.CHAPTER.CONTENT" val="Whirlpool Response Deck"/>
  <p:tag name="FIELD.CHAPTER.VALUE" val="Whirlpool Response Deck"/>
  <p:tag name="FIELD.DPT.CONTENT" val="RBEI/BSD"/>
  <p:tag name="FIELD.DPT.VALUE" val="RBEI/BSD | "/>
  <p:tag name="FIELDS.INITIALIZED" val="1"/>
  <p:tag name="RECTANGLE 1_SHAPECLASSPROTECTIONTYPE" val="63"/>
  <p:tag name="TEXTBOX 6_SHAPECLASSPROTECTIONTYPE" val="25"/>
  <p:tag name="PICTURE 11_SHAPECLASSPROTECTIONTYPE" val="15"/>
  <p:tag name="PICTURE 17_SHAPECLASSPROTECTIONTYPE" val="15"/>
</p:tagLst>
</file>

<file path=ppt/tags/tag6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6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6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5"/>
  <p:tag name="FONTSETGROUPCLASSNAME" val="FontSetGroup1"/>
  <p:tag name="SHAPECLASSFILE" val="BoschLogo2018.emf"/>
  <p:tag name="MLI" val="1"/>
  <p:tag name="SHAPECLASSNAME" val="LogoOnSlides"/>
  <p:tag name="SHAPECLASSPROTECTIONTYPE" val="15"/>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ML_1" val="RBEI_BMH"/>
  <p:tag name="ML_2" val="Bosch.mcr"/>
  <p:tag name="ML_LAYOUT_RESOURCE" val="BOSCH4_3_01.MCR "/>
  <p:tag name="FIELD.CHAPTER.CONTENT" val="TFS Build Integration"/>
  <p:tag name="FIELD.CHAPTER.VALUE" val="TFS Build Integration"/>
  <p:tag name="FIELD.REM_ANL.CONTENT" val=" "/>
  <p:tag name="FIELD.REM_ANL.VALUE" val=" "/>
  <p:tag name="FIELD.DPT.CONTENT" val="BSW"/>
  <p:tag name="FIELD.DPT.VALUE" val="BSW | "/>
  <p:tag name="FIELDS.INITIALIZED" val="1"/>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1_SHAPECLASSPROTECTIONTYPE" val="15"/>
  <p:tag name="RECTANGLE 2_SHAPECLASSPROTECTIONTYPE" val="27"/>
  <p:tag name="PICTURE 3_SHAPECLASSPROTECTIONTYPE" val="15"/>
  <p:tag name="TEXTBOX 4_SHAPECLASSPROTECTIONTYPE" val="27"/>
  <p:tag name="RECTANGLE 5_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
  <p:tag name="COLORSETGROUPCLASSNAME" val="ColorSetGroup5"/>
  <p:tag name="FONTSETGROUPCLASSNAME" val="FontSetGroup1"/>
  <p:tag name="SHAPECLASSNAME" val="Attachment"/>
  <p:tag name="SHAPECLASSPROTECTIONTYPE" val="3"/>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Blank"/>
  <p:tag name="COLORSETGROUPCLASSNAME" val="ColorSetGroup1"/>
  <p:tag name="FONTSETGROUPCLASSNAME" val="FontSetGroup1"/>
  <p:tag name="SHAPECLASSNAME" val="Copyrightline"/>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Blank"/>
  <p:tag name="COLORSETGROUPCLASSNAME" val="ColorSetGroup1"/>
  <p:tag name="FONTSETGROUPCLASSNAME" val="FontSetGroup1"/>
  <p:tag name="SHAPECLASSNAME" val="Chapterbox"/>
  <p:tag name="SHAPECLASSPROTECTIONTYPE" val="27"/>
</p:tagLst>
</file>

<file path=ppt/tags/tag9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9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9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BGroupBox"/>
  <p:tag name="SHAPECLASSPROTECTIONTYPE" val="15"/>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TM03457496[[fn=Parallax]]</Template>
  <TotalTime>0</TotalTime>
  <Words>3296</Words>
  <Application>Microsoft Office PowerPoint</Application>
  <PresentationFormat>Widescreen</PresentationFormat>
  <Paragraphs>852</Paragraphs>
  <Slides>37</Slides>
  <Notes>11</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Algerian</vt:lpstr>
      <vt:lpstr>Arabic Typesetting</vt:lpstr>
      <vt:lpstr>Arial</vt:lpstr>
      <vt:lpstr>Bosch Office Sans</vt:lpstr>
      <vt:lpstr>Calibri</vt:lpstr>
      <vt:lpstr>Corbel</vt:lpstr>
      <vt:lpstr>CordiaUPC</vt:lpstr>
      <vt:lpstr>Trebuchet MS</vt:lpstr>
      <vt:lpstr>Unilever Shilling</vt:lpstr>
      <vt:lpstr>Wingdings</vt:lpstr>
      <vt:lpstr>Parallax</vt:lpstr>
      <vt:lpstr>Cybersource &amp; Infinity Corp : Case study Understanding</vt:lpstr>
      <vt:lpstr>Project Alpha : Case study Assumptions</vt:lpstr>
      <vt:lpstr>PowerPoint Presentation</vt:lpstr>
      <vt:lpstr>PowerPoint Presentation</vt:lpstr>
      <vt:lpstr>Partnering the infinity Corp’s vision</vt:lpstr>
      <vt:lpstr>Partnering Infinity Corp &amp; Cybersource Expanded Portfolio</vt:lpstr>
      <vt:lpstr>Partnering Infinity Corp &amp; Cybersource Project CharteR</vt:lpstr>
      <vt:lpstr>Partnering infinity Corp &amp; Cybersource Migration Strategy</vt:lpstr>
      <vt:lpstr>Partnering Infinity Corp &amp; Cybersource Handshaking Scnearios</vt:lpstr>
      <vt:lpstr>PowerPoint Presentation</vt:lpstr>
      <vt:lpstr>Partnering infinity Corp &amp; Cybersource Project Schedule Plan</vt:lpstr>
      <vt:lpstr>Partnering infinity Corp &amp; Cybersource Go-Live Considerations</vt:lpstr>
      <vt:lpstr>Partnering infinity Corp &amp; CYbersource Project Dashboard</vt:lpstr>
      <vt:lpstr>Partnering infinity Corp &amp; Cubersource Effort Estimation &amp; Distribution Plan</vt:lpstr>
      <vt:lpstr>Partnering infinity Corp &amp; Cybersource Governance &amp; communication management</vt:lpstr>
      <vt:lpstr>Partnering infinity Corp &amp; Cbersource Change management Strategy</vt:lpstr>
      <vt:lpstr>Partnering infinity Corp &amp; Cybersource Risk Management Plan</vt:lpstr>
      <vt:lpstr>Partnering infinity Corp &amp; Cybersource Beginning the Journey…..</vt:lpstr>
      <vt:lpstr>PowerPoint Presentation</vt:lpstr>
      <vt:lpstr>Partnering infinity Corp &amp; Cybersource Governance &amp; communication management</vt:lpstr>
      <vt:lpstr>Cybersource &amp; Infinity Corp : Case study Assumptions</vt:lpstr>
      <vt:lpstr>PowerPoint Presentation</vt:lpstr>
      <vt:lpstr>Partnering infinity Corp &amp; Cybersource Risk Management Plan</vt:lpstr>
      <vt:lpstr>PowerPoint Presentation</vt:lpstr>
      <vt:lpstr>Partnering infinity Corp &amp; Cubersource Cost Distribution Plan</vt:lpstr>
      <vt:lpstr>Transition Approach</vt:lpstr>
      <vt:lpstr>PowerPoint Presentation</vt:lpstr>
      <vt:lpstr>Cybersource &amp; Infinity Corp : Case study Understanding</vt:lpstr>
      <vt:lpstr>PowerPoint Presentation</vt:lpstr>
      <vt:lpstr>PowerPoint Presentation</vt:lpstr>
      <vt:lpstr>PowerPoint Presentation</vt:lpstr>
      <vt:lpstr>Key Go-Live Considerations</vt:lpstr>
      <vt:lpstr>PowerPoint Presentation</vt:lpstr>
      <vt:lpstr>Project Schedule Plan</vt:lpstr>
      <vt:lpstr>PowerPoint Presentation</vt:lpstr>
      <vt:lpstr>Project team</vt:lpstr>
      <vt:lpstr>Effort Estimation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Narang Shilpa (M/NET)</dc:creator>
  <cp:lastModifiedBy>Narang Shilpa (M/NET)</cp:lastModifiedBy>
  <cp:revision>234</cp:revision>
  <dcterms:created xsi:type="dcterms:W3CDTF">2021-05-21T13:38:04Z</dcterms:created>
  <dcterms:modified xsi:type="dcterms:W3CDTF">2021-06-09T13:45:46Z</dcterms:modified>
</cp:coreProperties>
</file>