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5.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2.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 id="2147483719" r:id="rId2"/>
    <p:sldMasterId id="2147483742" r:id="rId3"/>
    <p:sldMasterId id="2147483776" r:id="rId4"/>
  </p:sldMasterIdLst>
  <p:notesMasterIdLst>
    <p:notesMasterId r:id="rId36"/>
  </p:notesMasterIdLst>
  <p:sldIdLst>
    <p:sldId id="256" r:id="rId5"/>
    <p:sldId id="257" r:id="rId6"/>
    <p:sldId id="259" r:id="rId7"/>
    <p:sldId id="258" r:id="rId8"/>
    <p:sldId id="288" r:id="rId9"/>
    <p:sldId id="263" r:id="rId10"/>
    <p:sldId id="266" r:id="rId11"/>
    <p:sldId id="290" r:id="rId12"/>
    <p:sldId id="293" r:id="rId13"/>
    <p:sldId id="261" r:id="rId14"/>
    <p:sldId id="267" r:id="rId15"/>
    <p:sldId id="292" r:id="rId16"/>
    <p:sldId id="260" r:id="rId17"/>
    <p:sldId id="269" r:id="rId18"/>
    <p:sldId id="271" r:id="rId19"/>
    <p:sldId id="273" r:id="rId20"/>
    <p:sldId id="275" r:id="rId21"/>
    <p:sldId id="270" r:id="rId22"/>
    <p:sldId id="262" r:id="rId23"/>
    <p:sldId id="282" r:id="rId24"/>
    <p:sldId id="276" r:id="rId25"/>
    <p:sldId id="277" r:id="rId26"/>
    <p:sldId id="279" r:id="rId27"/>
    <p:sldId id="278" r:id="rId28"/>
    <p:sldId id="284" r:id="rId29"/>
    <p:sldId id="280" r:id="rId30"/>
    <p:sldId id="285" r:id="rId31"/>
    <p:sldId id="286" r:id="rId32"/>
    <p:sldId id="264" r:id="rId33"/>
    <p:sldId id="265"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74" autoAdjust="0"/>
    <p:restoredTop sz="94660"/>
  </p:normalViewPr>
  <p:slideViewPr>
    <p:cSldViewPr snapToGrid="0">
      <p:cViewPr varScale="1">
        <p:scale>
          <a:sx n="82" d="100"/>
          <a:sy n="82" d="100"/>
        </p:scale>
        <p:origin x="1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FC8C3-B140-4A98-A7AC-84AC3AB61417}" type="datetimeFigureOut">
              <a:rPr lang="en-GB" smtClean="0"/>
              <a:t>12/06/2021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5C501-188C-496F-951D-2883350CB9B7}" type="slidenum">
              <a:rPr lang="en-GB" smtClean="0"/>
              <a:t>‹#›</a:t>
            </a:fld>
            <a:endParaRPr lang="en-GB"/>
          </a:p>
        </p:txBody>
      </p:sp>
    </p:spTree>
    <p:extLst>
      <p:ext uri="{BB962C8B-B14F-4D97-AF65-F5344CB8AC3E}">
        <p14:creationId xmlns:p14="http://schemas.microsoft.com/office/powerpoint/2010/main" val="77113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Assessment in the three stages Continuous Integration, Continuous Delivery and Continuous Deployment • Each stage consists of categories like Build (B), Testing (T), Culture (C), Deployment (D) and Release (R) • In each category there are questions mapped to maturity levels 1 to 5. You only advance to the next level, if all questions from the previous level are checked • The total questionnaire consists of 144 questions • Levels: 1 - Initial 2 - Managed 3 - Defined 4 - Quantitatively managed 5 - Optimizing </a:t>
            </a:r>
            <a:endParaRPr lang="en-GB" dirty="0"/>
          </a:p>
        </p:txBody>
      </p:sp>
      <p:sp>
        <p:nvSpPr>
          <p:cNvPr id="4" name="Slide Number Placeholder 3"/>
          <p:cNvSpPr>
            <a:spLocks noGrp="1"/>
          </p:cNvSpPr>
          <p:nvPr>
            <p:ph type="sldNum" sz="quarter" idx="10"/>
          </p:nvPr>
        </p:nvSpPr>
        <p:spPr/>
        <p:txBody>
          <a:bodyPr/>
          <a:lstStyle/>
          <a:p>
            <a:fld id="{CAB5C501-188C-496F-951D-2883350CB9B7}" type="slidenum">
              <a:rPr lang="en-GB" smtClean="0"/>
              <a:t>11</a:t>
            </a:fld>
            <a:endParaRPr lang="en-GB"/>
          </a:p>
        </p:txBody>
      </p:sp>
    </p:spTree>
    <p:extLst>
      <p:ext uri="{BB962C8B-B14F-4D97-AF65-F5344CB8AC3E}">
        <p14:creationId xmlns:p14="http://schemas.microsoft.com/office/powerpoint/2010/main" val="305677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Statistical technique</a:t>
            </a:r>
            <a:r>
              <a:rPr lang="en-GB" baseline="0" dirty="0"/>
              <a:t> – Logical regression</a:t>
            </a:r>
            <a:endParaRPr lang="en-GB" dirty="0"/>
          </a:p>
        </p:txBody>
      </p:sp>
      <p:sp>
        <p:nvSpPr>
          <p:cNvPr id="4" name="Slide Number Placeholder 3"/>
          <p:cNvSpPr>
            <a:spLocks noGrp="1"/>
          </p:cNvSpPr>
          <p:nvPr>
            <p:ph type="sldNum" sz="quarter" idx="10"/>
          </p:nvPr>
        </p:nvSpPr>
        <p:spPr/>
        <p:txBody>
          <a:bodyPr/>
          <a:lstStyle/>
          <a:p>
            <a:fld id="{CAB5C501-188C-496F-951D-2883350CB9B7}" type="slidenum">
              <a:rPr lang="en-GB" smtClean="0"/>
              <a:t>15</a:t>
            </a:fld>
            <a:endParaRPr lang="en-GB"/>
          </a:p>
        </p:txBody>
      </p:sp>
    </p:spTree>
    <p:extLst>
      <p:ext uri="{BB962C8B-B14F-4D97-AF65-F5344CB8AC3E}">
        <p14:creationId xmlns:p14="http://schemas.microsoft.com/office/powerpoint/2010/main" val="135829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sz="1400" b="1" dirty="0"/>
              <a:t>Proposition 1: </a:t>
            </a:r>
            <a:br>
              <a:rPr lang="en-US" sz="1400" dirty="0"/>
            </a:br>
            <a:r>
              <a:rPr lang="en-US" sz="1200" dirty="0"/>
              <a:t>The working style of </a:t>
            </a:r>
            <a:r>
              <a:rPr lang="en-US" sz="1200" b="1" dirty="0"/>
              <a:t>a</a:t>
            </a:r>
            <a:r>
              <a:rPr lang="en-US" sz="1200" dirty="0"/>
              <a:t> </a:t>
            </a:r>
            <a:r>
              <a:rPr lang="en-US" sz="1200" b="1" dirty="0"/>
              <a:t>Full Stack SW Team </a:t>
            </a:r>
            <a:r>
              <a:rPr lang="en-US" sz="1200" dirty="0"/>
              <a:t>is</a:t>
            </a:r>
            <a:r>
              <a:rPr lang="en-US" sz="1200" b="1" dirty="0"/>
              <a:t> considerably more efficient </a:t>
            </a:r>
            <a:r>
              <a:rPr lang="en-US" sz="1200" dirty="0">
                <a:sym typeface="Wingdings" panose="05000000000000000000" pitchFamily="2" charset="2"/>
              </a:rPr>
              <a:t>compared to a classic (</a:t>
            </a:r>
            <a:r>
              <a:rPr lang="en-US" sz="1200" dirty="0" err="1">
                <a:sym typeface="Wingdings" panose="05000000000000000000" pitchFamily="2" charset="2"/>
              </a:rPr>
              <a:t>tayloristic</a:t>
            </a:r>
            <a:r>
              <a:rPr lang="en-US" sz="1200" dirty="0">
                <a:sym typeface="Wingdings" panose="05000000000000000000" pitchFamily="2" charset="2"/>
              </a:rPr>
              <a:t>) collabo-ration model.*</a:t>
            </a:r>
          </a:p>
          <a:p>
            <a:pPr marL="0" indent="0">
              <a:buNone/>
            </a:pPr>
            <a:r>
              <a:rPr lang="en-US" sz="1200" dirty="0"/>
              <a:t>(resulting from a reduction of handovers of work-packages across teams</a:t>
            </a:r>
            <a:r>
              <a:rPr lang="en-US" sz="1200" dirty="0">
                <a:sym typeface="Wingdings" panose="05000000000000000000" pitchFamily="2" charset="2"/>
              </a:rPr>
              <a:t>)</a:t>
            </a:r>
          </a:p>
          <a:p>
            <a:pPr marL="0" indent="0">
              <a:buNone/>
            </a:pPr>
            <a:endParaRPr lang="en-US" sz="120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Proposition</a:t>
            </a:r>
            <a:r>
              <a:rPr lang="en-US" sz="1400" b="1" dirty="0">
                <a:sym typeface="Wingdings" panose="05000000000000000000" pitchFamily="2" charset="2"/>
              </a:rPr>
              <a:t> 2: </a:t>
            </a:r>
            <a:br>
              <a:rPr lang="en-US" sz="1400" dirty="0">
                <a:sym typeface="Wingdings" panose="05000000000000000000" pitchFamily="2" charset="2"/>
              </a:rPr>
            </a:br>
            <a:r>
              <a:rPr lang="en-US" sz="1200" dirty="0">
                <a:sym typeface="Wingdings" panose="05000000000000000000" pitchFamily="2" charset="2"/>
              </a:rPr>
              <a:t>The </a:t>
            </a:r>
            <a:r>
              <a:rPr lang="en-US" sz="1200" b="1" dirty="0">
                <a:sym typeface="Wingdings" panose="05000000000000000000" pitchFamily="2" charset="2"/>
              </a:rPr>
              <a:t>development efficiency</a:t>
            </a:r>
            <a:r>
              <a:rPr lang="en-US" sz="1200" dirty="0">
                <a:sym typeface="Wingdings" panose="05000000000000000000" pitchFamily="2" charset="2"/>
              </a:rPr>
              <a:t> is highly determined by </a:t>
            </a:r>
            <a:r>
              <a:rPr lang="en-US" sz="1200" b="1" dirty="0">
                <a:sym typeface="Wingdings" panose="05000000000000000000" pitchFamily="2" charset="2"/>
              </a:rPr>
              <a:t>team composition &amp; competence</a:t>
            </a:r>
            <a:r>
              <a:rPr lang="en-US" sz="1200" dirty="0">
                <a:sym typeface="Wingdings" panose="05000000000000000000" pitchFamily="2" charset="2"/>
              </a:rPr>
              <a:t>.</a:t>
            </a:r>
            <a:br>
              <a:rPr lang="en-US" sz="1200" dirty="0">
                <a:sym typeface="Wingdings" panose="05000000000000000000" pitchFamily="2" charset="2"/>
              </a:rPr>
            </a:br>
            <a:r>
              <a:rPr lang="en-US" sz="1200" dirty="0">
                <a:sym typeface="Wingdings" panose="05000000000000000000" pitchFamily="2" charset="2"/>
              </a:rPr>
              <a:t>(because of scaling effects and highly non-linear relation between effort and value contribution)</a:t>
            </a:r>
          </a:p>
          <a:p>
            <a:pPr marL="0" indent="0">
              <a:buNone/>
            </a:pPr>
            <a:endParaRPr lang="de-DE" dirty="0"/>
          </a:p>
          <a:p>
            <a:endParaRPr lang="de-DE" dirty="0"/>
          </a:p>
          <a:p>
            <a:r>
              <a:rPr lang="de-DE" b="1" dirty="0"/>
              <a:t>Team </a:t>
            </a:r>
            <a:r>
              <a:rPr lang="de-DE" dirty="0"/>
              <a:t>: bessere Performance, ca. 3 </a:t>
            </a:r>
            <a:r>
              <a:rPr lang="de-DE" dirty="0" err="1"/>
              <a:t>times</a:t>
            </a:r>
            <a:r>
              <a:rPr lang="de-DE" dirty="0"/>
              <a:t> </a:t>
            </a:r>
            <a:r>
              <a:rPr lang="de-DE" dirty="0" err="1"/>
              <a:t>better</a:t>
            </a:r>
            <a:r>
              <a:rPr lang="de-DE" dirty="0"/>
              <a:t> w.r.t. LOC &amp; Pull Request;</a:t>
            </a:r>
            <a:r>
              <a:rPr lang="de-DE" baseline="0" dirty="0"/>
              <a:t> Größenordnung besser bzgl. Qualität</a:t>
            </a:r>
          </a:p>
          <a:p>
            <a:endParaRPr lang="de-DE" baseline="0" dirty="0"/>
          </a:p>
          <a:p>
            <a:r>
              <a:rPr lang="en-US" sz="1200" dirty="0">
                <a:sym typeface="Wingdings" panose="05000000000000000000" pitchFamily="2" charset="2"/>
              </a:rPr>
              <a:t>Along V-Model*: Req. Engineering, architecture and design, implementation, SW- &amp; Sys-integration tests, support for system tests and validation</a:t>
            </a:r>
          </a:p>
          <a:p>
            <a:r>
              <a:rPr lang="en-US" sz="1200" dirty="0">
                <a:sym typeface="Wingdings" panose="05000000000000000000" pitchFamily="2" charset="2"/>
              </a:rPr>
              <a:t>Significant counseling and hands-on support for other teams with less SW development experience</a:t>
            </a:r>
          </a:p>
          <a:p>
            <a:r>
              <a:rPr lang="en-US" sz="1200" dirty="0">
                <a:sym typeface="Wingdings" panose="05000000000000000000" pitchFamily="2" charset="2"/>
              </a:rPr>
              <a:t>Delivery of content/functionality </a:t>
            </a:r>
            <a:r>
              <a:rPr lang="en-US" sz="1200" b="1" dirty="0">
                <a:sym typeface="Wingdings" panose="05000000000000000000" pitchFamily="2" charset="2"/>
              </a:rPr>
              <a:t>for all customers</a:t>
            </a:r>
            <a:endParaRPr lang="en-US" sz="1200" dirty="0">
              <a:sym typeface="Wingdings" panose="05000000000000000000" pitchFamily="2" charset="2"/>
            </a:endParaRPr>
          </a:p>
          <a:p>
            <a:r>
              <a:rPr lang="en-US" sz="1200" dirty="0">
                <a:sym typeface="Wingdings" panose="05000000000000000000" pitchFamily="2" charset="2"/>
              </a:rPr>
              <a:t>Delivery of content/functionality </a:t>
            </a:r>
            <a:r>
              <a:rPr lang="en-US" sz="1200" b="1" dirty="0">
                <a:sym typeface="Wingdings" panose="05000000000000000000" pitchFamily="2" charset="2"/>
              </a:rPr>
              <a:t>for all variants </a:t>
            </a:r>
            <a:r>
              <a:rPr lang="en-US" sz="1200" dirty="0">
                <a:sym typeface="Wingdings" panose="05000000000000000000" pitchFamily="2" charset="2"/>
              </a:rPr>
              <a:t>(= “</a:t>
            </a:r>
            <a:r>
              <a:rPr lang="en-US" sz="1200" dirty="0" err="1">
                <a:sym typeface="Wingdings" panose="05000000000000000000" pitchFamily="2" charset="2"/>
              </a:rPr>
              <a:t>Produktlinien</a:t>
            </a:r>
            <a:r>
              <a:rPr lang="en-US" sz="1200" dirty="0">
                <a:sym typeface="Wingdings" panose="05000000000000000000" pitchFamily="2" charset="2"/>
              </a:rPr>
              <a:t>”), i.e. different products with differing sensor sets</a:t>
            </a:r>
          </a:p>
          <a:p>
            <a:pPr marL="171450" indent="-171450">
              <a:buFont typeface="Wingdings" panose="05000000000000000000" pitchFamily="2" charset="2"/>
              <a:buChar char="à"/>
            </a:pPr>
            <a:r>
              <a:rPr lang="en-US" sz="1200" kern="0" dirty="0">
                <a:solidFill>
                  <a:srgbClr val="000000"/>
                </a:solidFill>
                <a:sym typeface="Wingdings" panose="05000000000000000000" pitchFamily="2" charset="2"/>
              </a:rPr>
              <a:t>This setup ensures that </a:t>
            </a:r>
            <a:r>
              <a:rPr lang="en-US" sz="1200" b="1" kern="0" dirty="0">
                <a:solidFill>
                  <a:srgbClr val="000000"/>
                </a:solidFill>
                <a:sym typeface="Wingdings" panose="05000000000000000000" pitchFamily="2" charset="2"/>
              </a:rPr>
              <a:t>cross-customer and cross-variant synergies </a:t>
            </a:r>
            <a:r>
              <a:rPr lang="en-US" sz="1200" kern="0" dirty="0">
                <a:solidFill>
                  <a:srgbClr val="000000"/>
                </a:solidFill>
                <a:sym typeface="Wingdings" panose="05000000000000000000" pitchFamily="2" charset="2"/>
              </a:rPr>
              <a:t>are identified and exploited.</a:t>
            </a:r>
          </a:p>
          <a:p>
            <a:pPr marL="285750" indent="-285750">
              <a:buFont typeface="Wingdings" panose="05000000000000000000" pitchFamily="2" charset="2"/>
              <a:buChar char="à"/>
            </a:pPr>
            <a:endParaRPr lang="en-US" sz="1200" kern="0" dirty="0">
              <a:solidFill>
                <a:srgbClr val="000000"/>
              </a:solidFill>
              <a:sym typeface="Wingdings" panose="05000000000000000000" pitchFamily="2" charset="2"/>
            </a:endParaRPr>
          </a:p>
          <a:p>
            <a:pPr marL="0" indent="0">
              <a:buFont typeface="Wingdings" panose="05000000000000000000" pitchFamily="2" charset="2"/>
              <a:buNone/>
            </a:pPr>
            <a:r>
              <a:rPr lang="en-US" sz="1200" kern="0" dirty="0">
                <a:solidFill>
                  <a:srgbClr val="000000"/>
                </a:solidFill>
                <a:sym typeface="Wingdings" panose="05000000000000000000" pitchFamily="2" charset="2"/>
              </a:rPr>
              <a:t>Team</a:t>
            </a:r>
            <a:r>
              <a:rPr lang="en-US" sz="1200" kern="0" baseline="0" dirty="0">
                <a:solidFill>
                  <a:srgbClr val="000000"/>
                </a:solidFill>
                <a:sym typeface="Wingdings" panose="05000000000000000000" pitchFamily="2" charset="2"/>
              </a:rPr>
              <a:t> “take” components based on priority.</a:t>
            </a:r>
            <a:endParaRPr lang="en-US" sz="1400" dirty="0"/>
          </a:p>
          <a:p>
            <a:endParaRPr lang="de-DE" dirty="0"/>
          </a:p>
        </p:txBody>
      </p:sp>
      <p:sp>
        <p:nvSpPr>
          <p:cNvPr id="4" name="Foliennummernplatzhalter 3"/>
          <p:cNvSpPr>
            <a:spLocks noGrp="1"/>
          </p:cNvSpPr>
          <p:nvPr>
            <p:ph type="sldNum" sz="quarter" idx="10"/>
          </p:nvPr>
        </p:nvSpPr>
        <p:spPr/>
        <p:txBody>
          <a:bodyPr/>
          <a:lstStyle/>
          <a:p>
            <a:fld id="{492D48B2-9EB0-4B37-9B35-FC11E2EA535A}" type="slidenum">
              <a:rPr lang="de-DE" smtClean="0"/>
              <a:t>29</a:t>
            </a:fld>
            <a:endParaRPr lang="de-DE"/>
          </a:p>
        </p:txBody>
      </p:sp>
    </p:spTree>
    <p:extLst>
      <p:ext uri="{BB962C8B-B14F-4D97-AF65-F5344CB8AC3E}">
        <p14:creationId xmlns:p14="http://schemas.microsoft.com/office/powerpoint/2010/main" val="302686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45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253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14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3"/>
            <a:ext cx="12192706" cy="6858351"/>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87950" y="288074"/>
            <a:ext cx="10973153" cy="5785488"/>
          </a:xfrm>
          <a:ln w="0">
            <a:noFill/>
          </a:ln>
          <a:effectLst/>
        </p:spPr>
        <p:txBody>
          <a:bodyPr anchor="t" anchorCtr="0">
            <a:normAutofit/>
          </a:bodyPr>
          <a:lstStyle>
            <a:lvl1pPr algn="l">
              <a:lnSpc>
                <a:spcPct val="90000"/>
              </a:lnSpc>
              <a:defRPr sz="8890"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2108852079"/>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1" y="3"/>
            <a:ext cx="12192706" cy="6858351"/>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87950" y="288074"/>
            <a:ext cx="10973153" cy="5785488"/>
          </a:xfrm>
          <a:ln w="0">
            <a:noFill/>
          </a:ln>
          <a:effectLst/>
        </p:spPr>
        <p:txBody>
          <a:bodyPr anchor="t" anchorCtr="0">
            <a:normAutofit/>
          </a:bodyPr>
          <a:lstStyle>
            <a:lvl1pPr algn="l">
              <a:lnSpc>
                <a:spcPct val="90000"/>
              </a:lnSpc>
              <a:defRPr sz="8890"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641225967"/>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87950" y="288074"/>
            <a:ext cx="10973153" cy="5785488"/>
          </a:xfrm>
          <a:ln w="0">
            <a:noFill/>
          </a:ln>
          <a:effectLst/>
        </p:spPr>
        <p:txBody>
          <a:bodyPr anchor="t" anchorCtr="0">
            <a:normAutofit/>
          </a:bodyPr>
          <a:lstStyle>
            <a:lvl1pPr algn="l">
              <a:lnSpc>
                <a:spcPct val="90000"/>
              </a:lnSpc>
              <a:defRPr sz="8890"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3738964146"/>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87950" y="288074"/>
            <a:ext cx="10973153" cy="5785488"/>
          </a:xfrm>
          <a:ln w="0">
            <a:noFill/>
          </a:ln>
          <a:effectLst/>
        </p:spPr>
        <p:txBody>
          <a:bodyPr anchor="t" anchorCtr="0"/>
          <a:lstStyle>
            <a:lvl1pPr algn="l">
              <a:lnSpc>
                <a:spcPct val="90000"/>
              </a:lnSpc>
              <a:defRPr sz="7224"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2070050203"/>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950" y="288073"/>
            <a:ext cx="10973153" cy="5785488"/>
          </a:xfrm>
        </p:spPr>
        <p:txBody>
          <a:bodyPr anchor="ctr" anchorCtr="0"/>
          <a:lstStyle>
            <a:lvl1pPr>
              <a:lnSpc>
                <a:spcPct val="90000"/>
              </a:lnSpc>
              <a:defRPr sz="4446" i="1"/>
            </a:lvl1pPr>
          </a:lstStyle>
          <a:p>
            <a:r>
              <a:rPr lang="en-US" noProof="1"/>
              <a:t>“Add Quotation”</a:t>
            </a:r>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714382"/>
            <a:ext cx="12192706" cy="14397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Tree>
    <p:extLst>
      <p:ext uri="{BB962C8B-B14F-4D97-AF65-F5344CB8AC3E}">
        <p14:creationId xmlns:p14="http://schemas.microsoft.com/office/powerpoint/2010/main" val="3691552174"/>
      </p:ext>
    </p:extLst>
  </p:cSld>
  <p:clrMapOvr>
    <a:masterClrMapping/>
  </p:clrMapOvr>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950" y="288073"/>
            <a:ext cx="10973153" cy="5785488"/>
          </a:xfrm>
        </p:spPr>
        <p:txBody>
          <a:bodyPr anchor="ctr" anchorCtr="0"/>
          <a:lstStyle>
            <a:lvl1pPr>
              <a:lnSpc>
                <a:spcPct val="90000"/>
              </a:lnSpc>
              <a:defRPr sz="4446" i="0"/>
            </a:lvl1pPr>
          </a:lstStyle>
          <a:p>
            <a:r>
              <a:rPr lang="en-US" noProof="1"/>
              <a:t>Add Conclusion</a:t>
            </a:r>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Tree>
    <p:extLst>
      <p:ext uri="{BB962C8B-B14F-4D97-AF65-F5344CB8AC3E}">
        <p14:creationId xmlns:p14="http://schemas.microsoft.com/office/powerpoint/2010/main" val="1219144483"/>
      </p:ext>
    </p:extLst>
  </p:cSld>
  <p:clrMapOvr>
    <a:masterClrMapping/>
  </p:clrMapOvr>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3363651" y="1440370"/>
            <a:ext cx="8536870" cy="4633191"/>
          </a:xfrm>
        </p:spPr>
        <p:txBody>
          <a:bodyPr/>
          <a:lstStyle>
            <a:lvl1pPr marL="280053" indent="-280053">
              <a:lnSpc>
                <a:spcPct val="107000"/>
              </a:lnSpc>
              <a:buFont typeface="+mj-lt"/>
              <a:buAutoNum type="arabicPeriod"/>
              <a:defRPr/>
            </a:lvl1pPr>
            <a:lvl2pPr marL="564106" indent="-304057">
              <a:lnSpc>
                <a:spcPct val="103000"/>
              </a:lnSpc>
              <a:buFont typeface="+mj-lt"/>
              <a:buAutoNum type="arabicPeriod"/>
              <a:defRPr/>
            </a:lvl2pPr>
            <a:lvl3pPr marL="812151" indent="-228043">
              <a:lnSpc>
                <a:spcPct val="102000"/>
              </a:lnSpc>
              <a:buFont typeface="+mj-lt"/>
              <a:buAutoNum type="arabicPeriod"/>
              <a:defRPr/>
            </a:lvl3pPr>
            <a:lvl4pPr marL="1036193" indent="-204037">
              <a:lnSpc>
                <a:spcPct val="107000"/>
              </a:lnSpc>
              <a:buFont typeface="+mj-lt"/>
              <a:buAutoNum type="arabicPeriod"/>
              <a:defRPr/>
            </a:lvl4pPr>
            <a:lvl5pPr marL="1036193" indent="-204037">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10251866" y="287939"/>
            <a:ext cx="1880144" cy="864357"/>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2"/>
            <a:ext cx="12192706" cy="14397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87950" y="288074"/>
            <a:ext cx="11616806" cy="864222"/>
          </a:xfrm>
          <a:prstGeom prst="rect">
            <a:avLst/>
          </a:prstGeom>
          <a:noFill/>
        </p:spPr>
        <p:txBody>
          <a:bodyPr wrap="square" lIns="0" tIns="0" rIns="0" bIns="0" rtlCol="0">
            <a:noAutofit/>
          </a:bodyPr>
          <a:lstStyle/>
          <a:p>
            <a:pPr marR="0" defTabSz="1016264" eaLnBrk="1" fontAlgn="auto" latinLnBrk="0" hangingPunct="1">
              <a:lnSpc>
                <a:spcPct val="89000"/>
              </a:lnSpc>
              <a:spcBef>
                <a:spcPts val="0"/>
              </a:spcBef>
              <a:spcAft>
                <a:spcPts val="0"/>
              </a:spcAft>
              <a:buClrTx/>
              <a:buSzTx/>
              <a:buFontTx/>
              <a:buNone/>
              <a:tabLst/>
            </a:pPr>
            <a:r>
              <a:rPr kumimoji="0" lang="en-US" sz="3112"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379443280"/>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87950" y="288074"/>
            <a:ext cx="11616806" cy="432111"/>
          </a:xfrm>
        </p:spPr>
        <p:txBody>
          <a:bodyPr vert="horz" lIns="0" tIns="0" rIns="0" bIns="0" rtlCol="0">
            <a:noAutofit/>
          </a:bodyPr>
          <a:lstStyle>
            <a:lvl1pPr>
              <a:lnSpc>
                <a:spcPct val="89000"/>
              </a:lnSpc>
              <a:buNone/>
              <a:defRPr lang="de-DE" sz="3112"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6" name="Slide Number Placeholder 5"/>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206340213"/>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12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87950" y="288074"/>
            <a:ext cx="11616806" cy="432111"/>
          </a:xfrm>
        </p:spPr>
        <p:txBody>
          <a:bodyPr vert="horz" lIns="0" tIns="0" rIns="0" bIns="0" rtlCol="0">
            <a:noAutofit/>
          </a:bodyPr>
          <a:lstStyle>
            <a:lvl1pPr>
              <a:lnSpc>
                <a:spcPct val="89000"/>
              </a:lnSpc>
              <a:buNone/>
              <a:defRPr lang="de-DE" sz="3112"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6" name="Slide Number Placeholder 5"/>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363651" y="1440370"/>
            <a:ext cx="8536870"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262649022"/>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3112"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3" name="Content Placeholder 2"/>
          <p:cNvSpPr>
            <a:spLocks noGrp="1"/>
          </p:cNvSpPr>
          <p:nvPr>
            <p:ph sz="half" idx="1" hasCustomPrompt="1"/>
          </p:nvPr>
        </p:nvSpPr>
        <p:spPr>
          <a:xfrm>
            <a:off x="3363651" y="1440370"/>
            <a:ext cx="4052473"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7848048" y="1440369"/>
            <a:ext cx="4052473"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50771690"/>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4205">
          <p15:clr>
            <a:srgbClr val="FBAE40"/>
          </p15:clr>
        </p15:guide>
        <p15:guide id="10" pos="44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3112" kern="0" baseline="0"/>
            </a:lvl1pPr>
          </a:lstStyle>
          <a:p>
            <a:pPr marL="0" lvl="0" indent="0">
              <a:spcBef>
                <a:spcPts val="0"/>
              </a:spcBef>
              <a:buFont typeface="Wingdings 3" panose="05040102010807070707" pitchFamily="18" charset="2"/>
            </a:pPr>
            <a:r>
              <a:rPr lang="en-US" noProof="1"/>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3" name="Content Placeholder 2"/>
          <p:cNvSpPr>
            <a:spLocks noGrp="1"/>
          </p:cNvSpPr>
          <p:nvPr>
            <p:ph sz="half" idx="1" hasCustomPrompt="1"/>
          </p:nvPr>
        </p:nvSpPr>
        <p:spPr>
          <a:xfrm>
            <a:off x="3363651" y="1440370"/>
            <a:ext cx="2618369"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9314617" y="1440369"/>
            <a:ext cx="2618369"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6339134" y="1440370"/>
            <a:ext cx="2618369"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233268425"/>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3392">
          <p15:clr>
            <a:srgbClr val="FBAE40"/>
          </p15:clr>
        </p15:guide>
        <p15:guide id="10" pos="3593">
          <p15:clr>
            <a:srgbClr val="FBAE40"/>
          </p15:clr>
        </p15:guide>
        <p15:guide id="11" pos="5078">
          <p15:clr>
            <a:srgbClr val="FBAE40"/>
          </p15:clr>
        </p15:guide>
        <p15:guide id="12" pos="527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3112"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39702"/>
            <a:ext cx="1904140" cy="4632458"/>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784530" y="1439702"/>
            <a:ext cx="1904140" cy="4632458"/>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5574091" y="1439703"/>
            <a:ext cx="1904140" cy="4632458"/>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9994970" y="1439703"/>
            <a:ext cx="1904140" cy="4632458"/>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1485339031"/>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79">
          <p15:clr>
            <a:srgbClr val="FBAE40"/>
          </p15:clr>
        </p15:guide>
        <p15:guide id="10" pos="3160">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3112"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40370"/>
            <a:ext cx="853687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3363651" y="3828986"/>
            <a:ext cx="853687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3029481936"/>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3112"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40370"/>
            <a:ext cx="4052473"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848048" y="1440369"/>
            <a:ext cx="4052473"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3363651" y="3828986"/>
            <a:ext cx="4052473"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7848048" y="3828986"/>
            <a:ext cx="4052473"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4133994672"/>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169">
          <p15:clr>
            <a:srgbClr val="FBAE40"/>
          </p15:clr>
        </p15:guide>
        <p15:guide id="10" orient="horz" pos="2090">
          <p15:clr>
            <a:srgbClr val="FBAE40"/>
          </p15:clr>
        </p15:guide>
        <p15:guide id="11" pos="4205">
          <p15:clr>
            <a:srgbClr val="FBAE40"/>
          </p15:clr>
        </p15:guide>
        <p15:guide id="12" pos="444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3112" kern="0" baseline="0"/>
            </a:lvl1pPr>
          </a:lstStyle>
          <a:p>
            <a:pPr marL="0" lvl="0" indent="0">
              <a:spcBef>
                <a:spcPts val="0"/>
              </a:spcBef>
              <a:buFont typeface="Wingdings 3" panose="05040102010807070707" pitchFamily="18" charset="2"/>
            </a:pPr>
            <a:r>
              <a:rPr lang="en-US" noProof="1"/>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40370"/>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6339134" y="1440369"/>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9314617" y="1440369"/>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363651" y="3828986"/>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6339134" y="3828986"/>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9314617" y="3828986"/>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3994821033"/>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guide id="11" pos="3392">
          <p15:clr>
            <a:srgbClr val="FBAE40"/>
          </p15:clr>
        </p15:guide>
        <p15:guide id="12" pos="3593">
          <p15:clr>
            <a:srgbClr val="FBAE40"/>
          </p15:clr>
        </p15:guide>
        <p15:guide id="13" pos="5078">
          <p15:clr>
            <a:srgbClr val="FBAE40"/>
          </p15:clr>
        </p15:guide>
        <p15:guide id="14" pos="527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3112" kern="0" baseline="0"/>
            </a:lvl1pPr>
          </a:lstStyle>
          <a:p>
            <a:pPr marL="0" lvl="0" indent="0">
              <a:spcBef>
                <a:spcPts val="0"/>
              </a:spcBef>
              <a:buFont typeface="Wingdings 3" panose="05040102010807070707" pitchFamily="18" charset="2"/>
            </a:pPr>
            <a:r>
              <a:rPr lang="en-US" noProof="1"/>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40370"/>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74091" y="1440369"/>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9994970" y="1440369"/>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363651" y="3828986"/>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574091" y="3828986"/>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9994970" y="3828986"/>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784530" y="1440370"/>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784530" y="3828985"/>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1849480348"/>
      </p:ext>
    </p:extLst>
  </p:cSld>
  <p:clrMapOvr>
    <a:masterClrMapping/>
  </p:clrMapOvr>
  <p:extLst>
    <p:ext uri="{DCECCB84-F9BA-43D5-87BE-67443E8EF086}">
      <p15:sldGuideLst xmlns:p15="http://schemas.microsoft.com/office/powerpoint/2012/main">
        <p15:guide id="1" pos="162">
          <p15:clr>
            <a:srgbClr val="FBAE40"/>
          </p15:clr>
        </p15:guide>
        <p15:guide id="2" pos="674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87">
          <p15:clr>
            <a:srgbClr val="FBAE40"/>
          </p15:clr>
        </p15:guide>
        <p15:guide id="10" pos="3159">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guide id="15" orient="horz" pos="2090">
          <p15:clr>
            <a:srgbClr val="FBAE40"/>
          </p15:clr>
        </p15:guide>
        <p15:guide id="16" orient="horz" pos="216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1016264" eaLnBrk="1" fontAlgn="auto" latinLnBrk="0" hangingPunct="1">
              <a:lnSpc>
                <a:spcPts val="2556"/>
              </a:lnSpc>
              <a:spcBef>
                <a:spcPts val="556"/>
              </a:spcBef>
              <a:spcAft>
                <a:spcPts val="0"/>
              </a:spcAft>
              <a:buClrTx/>
              <a:buSzTx/>
              <a:buFontTx/>
              <a:buNone/>
              <a:tabLst/>
            </a:pPr>
            <a:endParaRPr kumimoji="0" lang="en-US" sz="2001" b="0" i="0" u="none" strike="noStrike" kern="0" cap="none" spc="0" normalizeH="0" baseline="0" noProof="1">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20005" tIns="8002" rIns="140036"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445" noProof="1">
              <a:latin typeface="+mn-lt"/>
            </a:endParaRPr>
          </a:p>
        </p:txBody>
      </p:sp>
    </p:spTree>
    <p:extLst>
      <p:ext uri="{BB962C8B-B14F-4D97-AF65-F5344CB8AC3E}">
        <p14:creationId xmlns:p14="http://schemas.microsoft.com/office/powerpoint/2010/main" val="2241749603"/>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30798602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758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3"/>
            <a:ext cx="12192706" cy="6858351"/>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87950" y="288074"/>
            <a:ext cx="10973153" cy="5785488"/>
          </a:xfrm>
          <a:ln w="0">
            <a:noFill/>
          </a:ln>
          <a:effectLst/>
        </p:spPr>
        <p:txBody>
          <a:bodyPr anchor="t" anchorCtr="0"/>
          <a:lstStyle>
            <a:lvl1pPr algn="l">
              <a:lnSpc>
                <a:spcPct val="90000"/>
              </a:lnSpc>
              <a:defRPr sz="8891"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949829540"/>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389" b="0" i="0">
                <a:solidFill>
                  <a:schemeClr val="bg1"/>
                </a:solidFill>
                <a:latin typeface="Bosch Office Sans"/>
                <a:cs typeface="Bosch Office San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Tree>
    <p:extLst>
      <p:ext uri="{BB962C8B-B14F-4D97-AF65-F5344CB8AC3E}">
        <p14:creationId xmlns:p14="http://schemas.microsoft.com/office/powerpoint/2010/main" val="2971206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3"/>
            <a:ext cx="12192706" cy="6858351"/>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87950" y="288074"/>
            <a:ext cx="10973153" cy="5785488"/>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3510124543"/>
      </p:ext>
    </p:extLst>
  </p:cSld>
  <p:clrMapOvr>
    <a:masterClrMapping/>
  </p:clrMapOvr>
  <p:hf sldNum="0" hdr="0" ftr="0" dt="0"/>
  <p:extLst>
    <p:ext uri="{DCECCB84-F9BA-43D5-87BE-67443E8EF086}">
      <p15:sldGuideLst xmlns:p15="http://schemas.microsoft.com/office/powerpoint/2012/main">
        <p15:guide id="1" pos="180">
          <p15:clr>
            <a:srgbClr val="FBAE40"/>
          </p15:clr>
        </p15:guide>
        <p15:guide id="2" pos="7095">
          <p15:clr>
            <a:srgbClr val="FBAE40"/>
          </p15:clr>
        </p15:guide>
        <p15:guide id="3" orient="horz" pos="180">
          <p15:clr>
            <a:srgbClr val="FBAE40"/>
          </p15:clr>
        </p15:guide>
        <p15:guide id="4" orient="horz" pos="382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1" y="3"/>
            <a:ext cx="12192706" cy="6858351"/>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87950" y="288074"/>
            <a:ext cx="10973153" cy="5785488"/>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2109664470"/>
      </p:ext>
    </p:extLst>
  </p:cSld>
  <p:clrMapOvr>
    <a:masterClrMapping/>
  </p:clrMapOvr>
  <p:hf sldNum="0" hdr="0" ftr="0" dt="0"/>
  <p:extLst>
    <p:ext uri="{DCECCB84-F9BA-43D5-87BE-67443E8EF086}">
      <p15:sldGuideLst xmlns:p15="http://schemas.microsoft.com/office/powerpoint/2012/main">
        <p15:guide id="1" pos="180">
          <p15:clr>
            <a:srgbClr val="FBAE40"/>
          </p15:clr>
        </p15:guide>
        <p15:guide id="2" pos="7095">
          <p15:clr>
            <a:srgbClr val="FBAE40"/>
          </p15:clr>
        </p15:guide>
        <p15:guide id="3" orient="horz" pos="180">
          <p15:clr>
            <a:srgbClr val="FBAE40"/>
          </p15:clr>
        </p15:guide>
        <p15:guide id="4" orient="horz" pos="38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87950" y="288074"/>
            <a:ext cx="10973153" cy="5785488"/>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2355631010"/>
      </p:ext>
    </p:extLst>
  </p:cSld>
  <p:clrMapOvr>
    <a:masterClrMapping/>
  </p:clrMapOvr>
  <p:hf sldNum="0" hdr="0" ftr="0" dt="0"/>
  <p:extLst>
    <p:ext uri="{DCECCB84-F9BA-43D5-87BE-67443E8EF086}">
      <p15:sldGuideLst xmlns:p15="http://schemas.microsoft.com/office/powerpoint/2012/main">
        <p15:guide id="1" pos="180">
          <p15:clr>
            <a:srgbClr val="FBAE40"/>
          </p15:clr>
        </p15:guide>
        <p15:guide id="2" pos="7095">
          <p15:clr>
            <a:srgbClr val="FBAE40"/>
          </p15:clr>
        </p15:guide>
        <p15:guide id="3" orient="horz" pos="180">
          <p15:clr>
            <a:srgbClr val="FBAE40"/>
          </p15:clr>
        </p15:guide>
        <p15:guide id="4" orient="horz" pos="382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87950" y="288074"/>
            <a:ext cx="10973153" cy="5785488"/>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3247015435"/>
      </p:ext>
    </p:extLst>
  </p:cSld>
  <p:clrMapOvr>
    <a:masterClrMapping/>
  </p:clrMapOvr>
  <p:hf sldNum="0" hdr="0" ftr="0" dt="0"/>
  <p:extLst>
    <p:ext uri="{DCECCB84-F9BA-43D5-87BE-67443E8EF086}">
      <p15:sldGuideLst xmlns:p15="http://schemas.microsoft.com/office/powerpoint/2012/main">
        <p15:guide id="1" pos="180">
          <p15:clr>
            <a:srgbClr val="FBAE40"/>
          </p15:clr>
        </p15:guide>
        <p15:guide id="2" pos="7095">
          <p15:clr>
            <a:srgbClr val="FBAE40"/>
          </p15:clr>
        </p15:guide>
        <p15:guide id="3" orient="horz" pos="180">
          <p15:clr>
            <a:srgbClr val="FBAE40"/>
          </p15:clr>
        </p15:guide>
        <p15:guide id="4" orient="horz" pos="382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950" y="288073"/>
            <a:ext cx="10973153" cy="5785488"/>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714382"/>
            <a:ext cx="12192706" cy="14397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Tree>
    <p:extLst>
      <p:ext uri="{BB962C8B-B14F-4D97-AF65-F5344CB8AC3E}">
        <p14:creationId xmlns:p14="http://schemas.microsoft.com/office/powerpoint/2010/main" val="2817251762"/>
      </p:ext>
    </p:extLst>
  </p:cSld>
  <p:clrMapOvr>
    <a:masterClrMapping/>
  </p:clrMapOvr>
  <p:extLst>
    <p:ext uri="{DCECCB84-F9BA-43D5-87BE-67443E8EF086}">
      <p15:sldGuideLst xmlns:p15="http://schemas.microsoft.com/office/powerpoint/2012/main">
        <p15:guide id="1" pos="180">
          <p15:clr>
            <a:srgbClr val="FBAE40"/>
          </p15:clr>
        </p15:guide>
        <p15:guide id="2" pos="7095">
          <p15:clr>
            <a:srgbClr val="FBAE40"/>
          </p15:clr>
        </p15:guide>
        <p15:guide id="3" orient="horz" pos="180">
          <p15:clr>
            <a:srgbClr val="FBAE40"/>
          </p15:clr>
        </p15:guide>
        <p15:guide id="4" orient="horz" pos="382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950" y="288073"/>
            <a:ext cx="10973153" cy="5785488"/>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Tree>
    <p:extLst>
      <p:ext uri="{BB962C8B-B14F-4D97-AF65-F5344CB8AC3E}">
        <p14:creationId xmlns:p14="http://schemas.microsoft.com/office/powerpoint/2010/main" val="794606725"/>
      </p:ext>
    </p:extLst>
  </p:cSld>
  <p:clrMapOvr>
    <a:masterClrMapping/>
  </p:clrMapOvr>
  <p:extLst>
    <p:ext uri="{DCECCB84-F9BA-43D5-87BE-67443E8EF086}">
      <p15:sldGuideLst xmlns:p15="http://schemas.microsoft.com/office/powerpoint/2012/main">
        <p15:guide id="1" pos="180">
          <p15:clr>
            <a:srgbClr val="FBAE40"/>
          </p15:clr>
        </p15:guide>
        <p15:guide id="2" pos="7095">
          <p15:clr>
            <a:srgbClr val="FBAE40"/>
          </p15:clr>
        </p15:guide>
        <p15:guide id="3" orient="horz" pos="180">
          <p15:clr>
            <a:srgbClr val="FBAE40"/>
          </p15:clr>
        </p15:guide>
        <p15:guide id="4" orient="horz" pos="38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3363651" y="1440370"/>
            <a:ext cx="8536870" cy="4633191"/>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10251866" y="287939"/>
            <a:ext cx="1880144" cy="864357"/>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2"/>
            <a:ext cx="12192706" cy="14397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87950" y="288074"/>
            <a:ext cx="11616806" cy="864222"/>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1125171560"/>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87950" y="288074"/>
            <a:ext cx="11616806" cy="432111"/>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6" name="Slide Number Placeholder 5"/>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1559388099"/>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572308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87950" y="288074"/>
            <a:ext cx="11616806" cy="432111"/>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6" name="Slide Number Placeholder 5"/>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363651" y="1440370"/>
            <a:ext cx="8536870"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3705112583"/>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3" name="Content Placeholder 2"/>
          <p:cNvSpPr>
            <a:spLocks noGrp="1"/>
          </p:cNvSpPr>
          <p:nvPr>
            <p:ph sz="half" idx="1" hasCustomPrompt="1"/>
          </p:nvPr>
        </p:nvSpPr>
        <p:spPr>
          <a:xfrm>
            <a:off x="3363651" y="1440370"/>
            <a:ext cx="4052473"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7848048" y="1440369"/>
            <a:ext cx="4052473"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4042059657"/>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guide id="9" pos="4674">
          <p15:clr>
            <a:srgbClr val="FBAE40"/>
          </p15:clr>
        </p15:guide>
        <p15:guide id="10" pos="494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3" name="Content Placeholder 2"/>
          <p:cNvSpPr>
            <a:spLocks noGrp="1"/>
          </p:cNvSpPr>
          <p:nvPr>
            <p:ph sz="half" idx="1" hasCustomPrompt="1"/>
          </p:nvPr>
        </p:nvSpPr>
        <p:spPr>
          <a:xfrm>
            <a:off x="3363651" y="1440370"/>
            <a:ext cx="2618369"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9314617" y="1440369"/>
            <a:ext cx="2618369"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6339134" y="1440370"/>
            <a:ext cx="2618369" cy="4633191"/>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1660515577"/>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guide id="9" pos="3770">
          <p15:clr>
            <a:srgbClr val="FBAE40"/>
          </p15:clr>
        </p15:guide>
        <p15:guide id="10" pos="3993">
          <p15:clr>
            <a:srgbClr val="FBAE40"/>
          </p15:clr>
        </p15:guide>
        <p15:guide id="11" pos="5644">
          <p15:clr>
            <a:srgbClr val="FBAE40"/>
          </p15:clr>
        </p15:guide>
        <p15:guide id="12" pos="586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39702"/>
            <a:ext cx="1904140" cy="4632458"/>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784530" y="1439702"/>
            <a:ext cx="1904140" cy="4632458"/>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5574091" y="1439703"/>
            <a:ext cx="1904140" cy="4632458"/>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9994970" y="1439703"/>
            <a:ext cx="1904140" cy="4632458"/>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1670826272"/>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guide id="9" pos="3311">
          <p15:clr>
            <a:srgbClr val="FBAE40"/>
          </p15:clr>
        </p15:guide>
        <p15:guide id="10" pos="3512">
          <p15:clr>
            <a:srgbClr val="FBAE40"/>
          </p15:clr>
        </p15:guide>
        <p15:guide id="11" pos="4711">
          <p15:clr>
            <a:srgbClr val="FBAE40"/>
          </p15:clr>
        </p15:guide>
        <p15:guide id="12" pos="4904">
          <p15:clr>
            <a:srgbClr val="FBAE40"/>
          </p15:clr>
        </p15:guide>
        <p15:guide id="13" pos="6104">
          <p15:clr>
            <a:srgbClr val="FBAE40"/>
          </p15:clr>
        </p15:guide>
        <p15:guide id="14" pos="629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40370"/>
            <a:ext cx="853687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3363651" y="3828986"/>
            <a:ext cx="853687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7544857"/>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guide id="9" orient="horz" pos="2323">
          <p15:clr>
            <a:srgbClr val="FBAE40"/>
          </p15:clr>
        </p15:guide>
        <p15:guide id="10" orient="horz" pos="241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40370"/>
            <a:ext cx="4052473"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848048" y="1440369"/>
            <a:ext cx="4052473"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3363651" y="3828986"/>
            <a:ext cx="4052473"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7848048" y="3828986"/>
            <a:ext cx="4052473"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386296844"/>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guide id="9" orient="horz" pos="2411">
          <p15:clr>
            <a:srgbClr val="FBAE40"/>
          </p15:clr>
        </p15:guide>
        <p15:guide id="10" orient="horz" pos="2323">
          <p15:clr>
            <a:srgbClr val="FBAE40"/>
          </p15:clr>
        </p15:guide>
        <p15:guide id="11" pos="4674">
          <p15:clr>
            <a:srgbClr val="FBAE40"/>
          </p15:clr>
        </p15:guide>
        <p15:guide id="12" pos="494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40370"/>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6339134" y="1440369"/>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9314617" y="1440369"/>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363651" y="3828986"/>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6339134" y="3828986"/>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9314617" y="3828986"/>
            <a:ext cx="2618369"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2179184488"/>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guide id="9" orient="horz" pos="2323">
          <p15:clr>
            <a:srgbClr val="FBAE40"/>
          </p15:clr>
        </p15:guide>
        <p15:guide id="10" orient="horz" pos="2411">
          <p15:clr>
            <a:srgbClr val="FBAE40"/>
          </p15:clr>
        </p15:guide>
        <p15:guide id="11" pos="3770">
          <p15:clr>
            <a:srgbClr val="FBAE40"/>
          </p15:clr>
        </p15:guide>
        <p15:guide id="12" pos="3993">
          <p15:clr>
            <a:srgbClr val="FBAE40"/>
          </p15:clr>
        </p15:guide>
        <p15:guide id="13" pos="5644">
          <p15:clr>
            <a:srgbClr val="FBAE40"/>
          </p15:clr>
        </p15:guide>
        <p15:guide id="14" pos="586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87950" y="288074"/>
            <a:ext cx="11616806" cy="432111"/>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87950" y="720185"/>
            <a:ext cx="11616806" cy="432111"/>
          </a:xfrm>
        </p:spPr>
        <p:txBody>
          <a:bodyPr/>
          <a:lstStyle/>
          <a:p>
            <a:r>
              <a:rPr lang="en-US" noProof="1"/>
              <a:t>Add Slide Title</a:t>
            </a:r>
          </a:p>
        </p:txBody>
      </p:sp>
      <p:sp>
        <p:nvSpPr>
          <p:cNvPr id="5" name="Content Placeholder 2"/>
          <p:cNvSpPr>
            <a:spLocks noGrp="1"/>
          </p:cNvSpPr>
          <p:nvPr>
            <p:ph sz="half" idx="1" hasCustomPrompt="1"/>
          </p:nvPr>
        </p:nvSpPr>
        <p:spPr>
          <a:xfrm>
            <a:off x="3363651" y="1440370"/>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74091" y="1440369"/>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9994970" y="1440369"/>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363651" y="3828986"/>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574091" y="3828986"/>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9994970" y="3828986"/>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784530" y="1440370"/>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784530" y="3828985"/>
            <a:ext cx="1904140" cy="2244577"/>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3188303459"/>
      </p:ext>
    </p:extLst>
  </p:cSld>
  <p:clrMapOvr>
    <a:masterClrMapping/>
  </p:clrMapOvr>
  <p:extLst>
    <p:ext uri="{DCECCB84-F9BA-43D5-87BE-67443E8EF086}">
      <p15:sldGuideLst xmlns:p15="http://schemas.microsoft.com/office/powerpoint/2012/main">
        <p15:guide id="1" pos="180">
          <p15:clr>
            <a:srgbClr val="FBAE40"/>
          </p15:clr>
        </p15:guide>
        <p15:guide id="2" pos="7496">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guide id="9" pos="3320">
          <p15:clr>
            <a:srgbClr val="FBAE40"/>
          </p15:clr>
        </p15:guide>
        <p15:guide id="10" pos="3511">
          <p15:clr>
            <a:srgbClr val="FBAE40"/>
          </p15:clr>
        </p15:guide>
        <p15:guide id="11" pos="4711">
          <p15:clr>
            <a:srgbClr val="FBAE40"/>
          </p15:clr>
        </p15:guide>
        <p15:guide id="12" pos="4904">
          <p15:clr>
            <a:srgbClr val="FBAE40"/>
          </p15:clr>
        </p15:guide>
        <p15:guide id="13" pos="6104">
          <p15:clr>
            <a:srgbClr val="FBAE40"/>
          </p15:clr>
        </p15:guide>
        <p15:guide id="14" pos="6295">
          <p15:clr>
            <a:srgbClr val="FBAE40"/>
          </p15:clr>
        </p15:guide>
        <p15:guide id="15" orient="horz" pos="2323">
          <p15:clr>
            <a:srgbClr val="FBAE40"/>
          </p15:clr>
        </p15:guide>
        <p15:guide id="16" orient="horz" pos="241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87950" y="6255653"/>
            <a:ext cx="320415" cy="455906"/>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6137815"/>
            <a:ext cx="151089" cy="720185"/>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88083" y="1440370"/>
            <a:ext cx="2356682" cy="4633191"/>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80110" y="1440370"/>
            <a:ext cx="2216641" cy="236061"/>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80110" y="167643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80110" y="191249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80110" y="214855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80110" y="238461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80110" y="262067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80110" y="2856734"/>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80110" y="3092795"/>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80110" y="332885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80110" y="3564916"/>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80110" y="3800977"/>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80110" y="4037038"/>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80110" y="427309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80110" y="4509159"/>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80110" y="4745220"/>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80110" y="498128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80110" y="5217341"/>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80110" y="5453402"/>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80110" y="5689463"/>
            <a:ext cx="2216641" cy="236061"/>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sz="1300" noProof="1">
              <a:latin typeface="+mn-lt"/>
            </a:endParaRPr>
          </a:p>
        </p:txBody>
      </p:sp>
    </p:spTree>
    <p:extLst>
      <p:ext uri="{BB962C8B-B14F-4D97-AF65-F5344CB8AC3E}">
        <p14:creationId xmlns:p14="http://schemas.microsoft.com/office/powerpoint/2010/main" val="2610559791"/>
      </p:ext>
    </p:extLst>
  </p:cSld>
  <p:clrMapOvr>
    <a:masterClrMapping/>
  </p:clrMapOvr>
  <p:extLst>
    <p:ext uri="{DCECCB84-F9BA-43D5-87BE-67443E8EF086}">
      <p15:sldGuideLst xmlns:p15="http://schemas.microsoft.com/office/powerpoint/2012/main">
        <p15:guide id="1" pos="180">
          <p15:clr>
            <a:srgbClr val="FBAE40"/>
          </p15:clr>
        </p15:guide>
        <p15:guide id="2" pos="7499">
          <p15:clr>
            <a:srgbClr val="FBAE40"/>
          </p15:clr>
        </p15:guide>
        <p15:guide id="3" orient="horz" pos="180">
          <p15:clr>
            <a:srgbClr val="FBAE40"/>
          </p15:clr>
        </p15:guide>
        <p15:guide id="4" orient="horz" pos="453">
          <p15:clr>
            <a:srgbClr val="FBAE40"/>
          </p15:clr>
        </p15:guide>
        <p15:guide id="5" orient="horz" pos="727">
          <p15:clr>
            <a:srgbClr val="FBAE40"/>
          </p15:clr>
        </p15:guide>
        <p15:guide id="6" orient="horz" pos="907">
          <p15:clr>
            <a:srgbClr val="FBAE40"/>
          </p15:clr>
        </p15:guide>
        <p15:guide id="7" orient="horz" pos="3827">
          <p15:clr>
            <a:srgbClr val="FBAE40"/>
          </p15:clr>
        </p15:guide>
        <p15:guide id="8" pos="2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21520318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34100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3"/>
            <a:ext cx="12192706" cy="6858351"/>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87950" y="288074"/>
            <a:ext cx="10973153" cy="5785488"/>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6116" y="6073574"/>
            <a:ext cx="1216730" cy="639397"/>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2048731" y="3"/>
            <a:ext cx="143975" cy="6858351"/>
          </a:xfrm>
          <a:prstGeom prst="rect">
            <a:avLst/>
          </a:prstGeom>
          <a:ln w="0">
            <a:noFill/>
          </a:ln>
          <a:effectLst/>
        </p:spPr>
      </p:pic>
    </p:spTree>
    <p:extLst>
      <p:ext uri="{BB962C8B-B14F-4D97-AF65-F5344CB8AC3E}">
        <p14:creationId xmlns:p14="http://schemas.microsoft.com/office/powerpoint/2010/main" val="3633762606"/>
      </p:ext>
    </p:extLst>
  </p:cSld>
  <p:clrMapOvr>
    <a:masterClrMapping/>
  </p:clrMapOvr>
  <p:hf sldNum="0" hdr="0" ftr="0" dt="0"/>
  <p:extLst>
    <p:ext uri="{DCECCB84-F9BA-43D5-87BE-67443E8EF086}">
      <p15:sldGuideLst xmlns:p15="http://schemas.microsoft.com/office/powerpoint/2012/main">
        <p15:guide id="1" pos="180">
          <p15:clr>
            <a:srgbClr val="FBAE40"/>
          </p15:clr>
        </p15:guide>
        <p15:guide id="2" pos="7095">
          <p15:clr>
            <a:srgbClr val="FBAE40"/>
          </p15:clr>
        </p15:guide>
        <p15:guide id="3" orient="horz" pos="180">
          <p15:clr>
            <a:srgbClr val="FBAE40"/>
          </p15:clr>
        </p15:guide>
        <p15:guide id="4" orient="horz" pos="382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76056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719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2871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902502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1302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7344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1610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554302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3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97115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3148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2901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84113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5428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09936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32654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162250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83749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83" y="720185"/>
            <a:ext cx="11615361" cy="432111"/>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88083" y="288074"/>
            <a:ext cx="11615361"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a:t>Add Chapter Title</a:t>
            </a:r>
            <a:endParaRPr lang="de-DE" dirty="0"/>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6137815"/>
            <a:ext cx="151084"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GB" sz="611" b="0" i="0" u="none" strike="noStrike" kern="0" baseline="0">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10847139" y="6073574"/>
            <a:ext cx="1216352" cy="639397"/>
          </a:xfrm>
          <a:prstGeom prst="rect">
            <a:avLst/>
          </a:prstGeom>
          <a:ln w="0">
            <a:noFill/>
          </a:ln>
          <a:effectLst/>
        </p:spPr>
      </p:pic>
    </p:spTree>
    <p:extLst>
      <p:ext uri="{BB962C8B-B14F-4D97-AF65-F5344CB8AC3E}">
        <p14:creationId xmlns:p14="http://schemas.microsoft.com/office/powerpoint/2010/main" val="386206582"/>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obj">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88083" y="720185"/>
            <a:ext cx="11615361" cy="432111"/>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88083" y="288074"/>
            <a:ext cx="11615361" cy="432111"/>
          </a:xfrm>
        </p:spPr>
        <p:txBody>
          <a:bodyPr/>
          <a:lstStyle>
            <a:lvl1pPr marL="0" indent="0">
              <a:lnSpc>
                <a:spcPct val="89000"/>
              </a:lnSpc>
              <a:spcBef>
                <a:spcPts val="0"/>
              </a:spcBef>
              <a:buNone/>
              <a:defRPr sz="3112" kern="0" baseline="0">
                <a:solidFill>
                  <a:schemeClr val="tx1"/>
                </a:solidFill>
              </a:defRPr>
            </a:lvl1pPr>
            <a:lvl2pPr marL="260030" indent="0">
              <a:buNone/>
              <a:defRPr sz="3112"/>
            </a:lvl2pPr>
            <a:lvl3pPr marL="584067" indent="0">
              <a:buNone/>
              <a:defRPr sz="3112"/>
            </a:lvl3pPr>
            <a:lvl4pPr marL="832094" indent="0">
              <a:buNone/>
              <a:defRPr sz="3112"/>
            </a:lvl4pPr>
            <a:lvl5pPr marL="832094" indent="0">
              <a:buNone/>
              <a:defRPr sz="3112"/>
            </a:lvl5pPr>
          </a:lstStyle>
          <a:p>
            <a:pPr lvl="0"/>
            <a:r>
              <a:rPr lang="en-US"/>
              <a:t>Add Chapter Title</a:t>
            </a:r>
            <a:endParaRPr lang="de-DE" dirty="0"/>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6137816"/>
            <a:ext cx="151084"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GB" sz="611"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139" y="6073575"/>
            <a:ext cx="1216352" cy="639397"/>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87598" y="1440370"/>
            <a:ext cx="11615361" cy="4633191"/>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897684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57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3431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27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vmlDrawing" Target="../drawings/vmlDrawing1.v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image" Target="../media/image10.emf"/><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oleObject" Target="../embeddings/oleObject1.bin"/><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tags" Target="../tags/tag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theme" Target="../theme/theme4.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18641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950" y="720185"/>
            <a:ext cx="10973153" cy="432111"/>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88083" y="1440370"/>
            <a:ext cx="11615361" cy="4633191"/>
          </a:xfrm>
          <a:prstGeom prst="rect">
            <a:avLst/>
          </a:prstGeom>
        </p:spPr>
        <p:txBody>
          <a:bodyPr vert="horz" lIns="0" tIns="0" rIns="0" bIns="0" rtlCol="0">
            <a:noAutofit/>
          </a:bodyPr>
          <a:lstStyle/>
          <a:p>
            <a:pPr lvl="0"/>
            <a:r>
              <a:rPr lang="en-US" noProof="1"/>
              <a:t>Add Text</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96419" y="6255653"/>
            <a:ext cx="320415" cy="455906"/>
          </a:xfrm>
          <a:prstGeom prst="rect">
            <a:avLst/>
          </a:prstGeom>
        </p:spPr>
        <p:txBody>
          <a:bodyPr vert="horz" lIns="0" tIns="0" rIns="0" bIns="0" rtlCol="0" anchor="t"/>
          <a:lstStyle>
            <a:lvl1pPr algn="l">
              <a:defRPr sz="1334">
                <a:solidFill>
                  <a:srgbClr val="999FA6"/>
                </a:solidFill>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659180" y="6272591"/>
            <a:ext cx="10172821" cy="119975"/>
          </a:xfrm>
          <a:prstGeom prst="rect">
            <a:avLst/>
          </a:prstGeom>
          <a:noFill/>
        </p:spPr>
        <p:txBody>
          <a:bodyPr wrap="square" lIns="0" tIns="0" rIns="0" bIns="0" rtlCol="0">
            <a:noAutofit/>
          </a:bodyPr>
          <a:lstStyle/>
          <a:p>
            <a:pPr marL="0" marR="0" lvl="0" indent="0" algn="l" defTabSz="1016264" rtl="0" eaLnBrk="1" fontAlgn="auto" latinLnBrk="0" hangingPunct="1">
              <a:lnSpc>
                <a:spcPct val="107000"/>
              </a:lnSpc>
              <a:spcBef>
                <a:spcPts val="0"/>
              </a:spcBef>
              <a:spcAft>
                <a:spcPts val="111"/>
              </a:spcAft>
              <a:buClrTx/>
              <a:buSzTx/>
              <a:buFontTx/>
              <a:buNone/>
              <a:tabLst/>
              <a:defRPr/>
            </a:pPr>
            <a:r>
              <a:rPr lang="en-US" sz="667" b="1" kern="0" baseline="0" noProof="1">
                <a:solidFill>
                  <a:srgbClr val="D70012"/>
                </a:solidFill>
              </a:rPr>
              <a:t>Internal</a:t>
            </a:r>
            <a:r>
              <a:rPr lang="en-US" sz="667" kern="0" baseline="0" noProof="1">
                <a:solidFill>
                  <a:schemeClr val="tx1"/>
                </a:solidFill>
              </a:rPr>
              <a:t> | M/PJ-CVV | 2020-12-17</a:t>
            </a:r>
          </a:p>
          <a:p>
            <a:pPr marR="0" defTabSz="1016264" eaLnBrk="1" fontAlgn="auto" latinLnBrk="0" hangingPunct="1">
              <a:lnSpc>
                <a:spcPct val="107000"/>
              </a:lnSpc>
              <a:spcBef>
                <a:spcPts val="0"/>
              </a:spcBef>
              <a:spcAft>
                <a:spcPts val="111"/>
              </a:spcAft>
              <a:buClrTx/>
              <a:buSzTx/>
              <a:buFontTx/>
              <a:buNone/>
              <a:tabLst/>
            </a:pPr>
            <a:endParaRPr kumimoji="0" lang="en-US" sz="667" b="0" i="0" u="none" strike="noStrike" kern="0" cap="none" spc="0" normalizeH="0" baseline="0" noProof="1">
              <a:ln>
                <a:noFill/>
              </a:ln>
              <a:solidFill>
                <a:srgbClr val="000000"/>
              </a:solidFill>
              <a:effectLst/>
              <a:uLnTx/>
              <a:uFillTx/>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659180" y="6389038"/>
            <a:ext cx="10172821" cy="239951"/>
          </a:xfrm>
          <a:prstGeom prst="rect">
            <a:avLst/>
          </a:prstGeom>
          <a:noFill/>
        </p:spPr>
        <p:txBody>
          <a:bodyPr wrap="square" lIns="0" tIns="0" rIns="0" bIns="0" rtlCol="0">
            <a:noAutofit/>
          </a:bodyPr>
          <a:lstStyle/>
          <a:p>
            <a:pPr>
              <a:lnSpc>
                <a:spcPct val="120000"/>
              </a:lnSpc>
              <a:spcAft>
                <a:spcPts val="111"/>
              </a:spcAft>
            </a:pPr>
            <a:r>
              <a:rPr lang="en-US" sz="667" kern="0" baseline="0" noProof="1">
                <a:solidFill>
                  <a:srgbClr val="B2B3B5"/>
                </a:solidFill>
              </a:rPr>
              <a:t>© Robert Bosch GmbH 2020. All rights reserved, also regarding any disposal, exploitation, reproduction, editing, distribution, as well as in the event of applications for industrial property rights.</a:t>
            </a: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659180" y="6389038"/>
            <a:ext cx="10172821" cy="239951"/>
          </a:xfrm>
          <a:prstGeom prst="rect">
            <a:avLst/>
          </a:prstGeom>
          <a:noFill/>
        </p:spPr>
        <p:txBody>
          <a:bodyPr wrap="square" lIns="0" tIns="0" rIns="0" bIns="0" rtlCol="0">
            <a:noAutofit/>
          </a:bodyPr>
          <a:lstStyle/>
          <a:p>
            <a:pPr>
              <a:lnSpc>
                <a:spcPct val="120000"/>
              </a:lnSpc>
              <a:spcAft>
                <a:spcPts val="111"/>
              </a:spcAft>
            </a:pPr>
            <a:r>
              <a:rPr lang="en-US" sz="667" kern="0" baseline="0" noProof="1">
                <a:solidFill>
                  <a:schemeClr val="tx1"/>
                </a:solidFill>
              </a:rPr>
              <a:t>%repositoryremark%</a:t>
            </a:r>
            <a:r>
              <a:rPr lang="en-US" sz="667" kern="0" baseline="0" noProof="1">
                <a:solidFill>
                  <a:srgbClr val="B2B3B5"/>
                </a:solidFill>
              </a:rPr>
              <a:t>%copyright%</a:t>
            </a: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659180" y="6273613"/>
            <a:ext cx="10172821" cy="120031"/>
          </a:xfrm>
          <a:prstGeom prst="rect">
            <a:avLst/>
          </a:prstGeom>
          <a:noFill/>
        </p:spPr>
        <p:txBody>
          <a:bodyPr wrap="square" lIns="0" tIns="0" rIns="0" bIns="0" rtlCol="0">
            <a:noAutofit/>
          </a:bodyPr>
          <a:lstStyle/>
          <a:p>
            <a:pPr marL="0" marR="0" lvl="0" indent="0" algn="l" defTabSz="1016264" rtl="0" eaLnBrk="1" fontAlgn="auto" latinLnBrk="0" hangingPunct="1">
              <a:lnSpc>
                <a:spcPct val="107000"/>
              </a:lnSpc>
              <a:spcBef>
                <a:spcPts val="0"/>
              </a:spcBef>
              <a:spcAft>
                <a:spcPts val="111"/>
              </a:spcAft>
              <a:buClrTx/>
              <a:buSzTx/>
              <a:buFontTx/>
              <a:buNone/>
              <a:tabLst/>
              <a:defRPr/>
            </a:pPr>
            <a:r>
              <a:rPr lang="en-US" sz="667" b="1" kern="0" baseline="0" noProof="1">
                <a:solidFill>
                  <a:srgbClr val="D70012"/>
                </a:solidFill>
              </a:rPr>
              <a:t>%confidentiality%</a:t>
            </a:r>
            <a:r>
              <a:rPr lang="en-US" sz="667" kern="0" baseline="0" noProof="1">
                <a:solidFill>
                  <a:schemeClr val="tx1"/>
                </a:solidFill>
              </a:rPr>
              <a:t>%businessunit%%departmentshort%%dateformat%</a:t>
            </a:r>
          </a:p>
        </p:txBody>
      </p:sp>
    </p:spTree>
    <p:extLst>
      <p:ext uri="{BB962C8B-B14F-4D97-AF65-F5344CB8AC3E}">
        <p14:creationId xmlns:p14="http://schemas.microsoft.com/office/powerpoint/2010/main" val="29732959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Lst>
  <p:hf hdr="0" ftr="0" dt="0"/>
  <p:txStyles>
    <p:titleStyle>
      <a:lvl1pPr algn="l" defTabSz="1016190" rtl="0" eaLnBrk="1" latinLnBrk="0" hangingPunct="1">
        <a:lnSpc>
          <a:spcPct val="89000"/>
        </a:lnSpc>
        <a:spcBef>
          <a:spcPct val="0"/>
        </a:spcBef>
        <a:buNone/>
        <a:defRPr sz="3112" kern="1200">
          <a:solidFill>
            <a:schemeClr val="accent1"/>
          </a:solidFill>
          <a:latin typeface="+mj-lt"/>
          <a:ea typeface="+mj-ea"/>
          <a:cs typeface="+mj-cs"/>
        </a:defRPr>
      </a:lvl1pPr>
    </p:titleStyle>
    <p:bodyStyle>
      <a:lvl1pPr marL="280053" indent="-280053" algn="l" defTabSz="1016190" rtl="0" eaLnBrk="1" latinLnBrk="0" hangingPunct="1">
        <a:lnSpc>
          <a:spcPct val="107000"/>
        </a:lnSpc>
        <a:spcBef>
          <a:spcPts val="556"/>
        </a:spcBef>
        <a:buFont typeface="Wingdings 3" panose="05040102010807070707" pitchFamily="18" charset="2"/>
        <a:buChar char=""/>
        <a:defRPr sz="2001" kern="1200">
          <a:solidFill>
            <a:schemeClr val="tx1"/>
          </a:solidFill>
          <a:latin typeface="+mn-lt"/>
          <a:ea typeface="+mn-ea"/>
          <a:cs typeface="+mn-cs"/>
        </a:defRPr>
      </a:lvl1pPr>
      <a:lvl2pPr marL="564106" indent="-304057" algn="l" defTabSz="1016190" rtl="0" eaLnBrk="1" latinLnBrk="0" hangingPunct="1">
        <a:lnSpc>
          <a:spcPct val="103000"/>
        </a:lnSpc>
        <a:spcBef>
          <a:spcPts val="556"/>
        </a:spcBef>
        <a:buFont typeface="Wingdings 3" panose="05040102010807070707" pitchFamily="18" charset="2"/>
        <a:buChar char=""/>
        <a:defRPr sz="1778" kern="1200">
          <a:solidFill>
            <a:schemeClr val="tx1"/>
          </a:solidFill>
          <a:latin typeface="+mn-lt"/>
          <a:ea typeface="+mn-ea"/>
          <a:cs typeface="+mn-cs"/>
        </a:defRPr>
      </a:lvl2pPr>
      <a:lvl3pPr marL="812151" indent="-228043" algn="l" defTabSz="1016190" rtl="0" eaLnBrk="1" latinLnBrk="0" hangingPunct="1">
        <a:lnSpc>
          <a:spcPct val="102000"/>
        </a:lnSpc>
        <a:spcBef>
          <a:spcPts val="556"/>
        </a:spcBef>
        <a:buFont typeface="Bosch Office Sans" pitchFamily="2" charset="0"/>
        <a:buChar char="‒"/>
        <a:defRPr sz="1556" kern="1200">
          <a:solidFill>
            <a:schemeClr val="tx1"/>
          </a:solidFill>
          <a:latin typeface="+mn-lt"/>
          <a:ea typeface="+mn-ea"/>
          <a:cs typeface="+mn-cs"/>
        </a:defRPr>
      </a:lvl3pPr>
      <a:lvl4pPr marL="1036193" indent="-20403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4pPr>
      <a:lvl5pPr marL="1036193" indent="-20403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5pPr>
      <a:lvl6pPr marL="1036193" indent="-20403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6pPr>
      <a:lvl7pPr marL="1036193" indent="-20403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7pPr>
      <a:lvl8pPr marL="1036193" indent="-20403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8pPr>
      <a:lvl9pPr marL="1036193" indent="-204037" algn="l" defTabSz="1016190" rtl="0" eaLnBrk="1" latinLnBrk="0" hangingPunct="1">
        <a:lnSpc>
          <a:spcPct val="103000"/>
        </a:lnSpc>
        <a:spcBef>
          <a:spcPts val="556"/>
        </a:spcBef>
        <a:buFont typeface="Bosch Office Sans" pitchFamily="2" charset="0"/>
        <a:buChar char="‒"/>
        <a:defRPr sz="1445" kern="1200" baseline="0">
          <a:solidFill>
            <a:schemeClr val="tx1"/>
          </a:solidFill>
          <a:latin typeface="+mn-lt"/>
          <a:ea typeface="+mn-ea"/>
          <a:cs typeface="+mn-cs"/>
        </a:defRPr>
      </a:lvl9pPr>
    </p:bodyStyle>
    <p:otherStyle>
      <a:defPPr>
        <a:defRPr lang="de-DE"/>
      </a:defPPr>
      <a:lvl1pPr marL="0" algn="l" defTabSz="1016190" rtl="0" eaLnBrk="1" latinLnBrk="0" hangingPunct="1">
        <a:defRPr sz="2001" kern="1200">
          <a:solidFill>
            <a:schemeClr val="tx1"/>
          </a:solidFill>
          <a:latin typeface="+mn-lt"/>
          <a:ea typeface="+mn-ea"/>
          <a:cs typeface="+mn-cs"/>
        </a:defRPr>
      </a:lvl1pPr>
      <a:lvl2pPr marL="508094" algn="l" defTabSz="1016190" rtl="0" eaLnBrk="1" latinLnBrk="0" hangingPunct="1">
        <a:defRPr sz="2001" kern="1200">
          <a:solidFill>
            <a:schemeClr val="tx1"/>
          </a:solidFill>
          <a:latin typeface="+mn-lt"/>
          <a:ea typeface="+mn-ea"/>
          <a:cs typeface="+mn-cs"/>
        </a:defRPr>
      </a:lvl2pPr>
      <a:lvl3pPr marL="1016190" algn="l" defTabSz="1016190" rtl="0" eaLnBrk="1" latinLnBrk="0" hangingPunct="1">
        <a:defRPr sz="2001" kern="1200">
          <a:solidFill>
            <a:schemeClr val="tx1"/>
          </a:solidFill>
          <a:latin typeface="+mn-lt"/>
          <a:ea typeface="+mn-ea"/>
          <a:cs typeface="+mn-cs"/>
        </a:defRPr>
      </a:lvl3pPr>
      <a:lvl4pPr marL="1524284" algn="l" defTabSz="1016190" rtl="0" eaLnBrk="1" latinLnBrk="0" hangingPunct="1">
        <a:defRPr sz="2001" kern="1200">
          <a:solidFill>
            <a:schemeClr val="tx1"/>
          </a:solidFill>
          <a:latin typeface="+mn-lt"/>
          <a:ea typeface="+mn-ea"/>
          <a:cs typeface="+mn-cs"/>
        </a:defRPr>
      </a:lvl4pPr>
      <a:lvl5pPr marL="2032378" algn="l" defTabSz="1016190" rtl="0" eaLnBrk="1" latinLnBrk="0" hangingPunct="1">
        <a:defRPr sz="2001" kern="1200">
          <a:solidFill>
            <a:schemeClr val="tx1"/>
          </a:solidFill>
          <a:latin typeface="+mn-lt"/>
          <a:ea typeface="+mn-ea"/>
          <a:cs typeface="+mn-cs"/>
        </a:defRPr>
      </a:lvl5pPr>
      <a:lvl6pPr marL="2540474" algn="l" defTabSz="1016190" rtl="0" eaLnBrk="1" latinLnBrk="0" hangingPunct="1">
        <a:defRPr sz="2001" kern="1200">
          <a:solidFill>
            <a:schemeClr val="tx1"/>
          </a:solidFill>
          <a:latin typeface="+mn-lt"/>
          <a:ea typeface="+mn-ea"/>
          <a:cs typeface="+mn-cs"/>
        </a:defRPr>
      </a:lvl6pPr>
      <a:lvl7pPr marL="3048568" algn="l" defTabSz="1016190" rtl="0" eaLnBrk="1" latinLnBrk="0" hangingPunct="1">
        <a:defRPr sz="2001" kern="1200">
          <a:solidFill>
            <a:schemeClr val="tx1"/>
          </a:solidFill>
          <a:latin typeface="+mn-lt"/>
          <a:ea typeface="+mn-ea"/>
          <a:cs typeface="+mn-cs"/>
        </a:defRPr>
      </a:lvl7pPr>
      <a:lvl8pPr marL="3556663" algn="l" defTabSz="1016190" rtl="0" eaLnBrk="1" latinLnBrk="0" hangingPunct="1">
        <a:defRPr sz="2001" kern="1200">
          <a:solidFill>
            <a:schemeClr val="tx1"/>
          </a:solidFill>
          <a:latin typeface="+mn-lt"/>
          <a:ea typeface="+mn-ea"/>
          <a:cs typeface="+mn-cs"/>
        </a:defRPr>
      </a:lvl8pPr>
      <a:lvl9pPr marL="4064759" algn="l" defTabSz="1016190" rtl="0" eaLnBrk="1" latinLnBrk="0" hangingPunct="1">
        <a:defRPr sz="200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1FDD4501-8BC7-4782-9586-8DF3C6FB9BE3}"/>
              </a:ext>
            </a:extLst>
          </p:cNvPr>
          <p:cNvGraphicFramePr>
            <a:graphicFrameLocks noChangeAspect="1"/>
          </p:cNvGraphicFramePr>
          <p:nvPr userDrawn="1">
            <p:custDataLst>
              <p:tags r:id="rId22"/>
            </p:custDataLst>
            <p:extLst/>
          </p:nvPr>
        </p:nvGraphicFramePr>
        <p:xfrm>
          <a:off x="1765" y="1765"/>
          <a:ext cx="1765" cy="1765"/>
        </p:xfrm>
        <a:graphic>
          <a:graphicData uri="http://schemas.openxmlformats.org/presentationml/2006/ole">
            <mc:AlternateContent xmlns:mc="http://schemas.openxmlformats.org/markup-compatibility/2006">
              <mc:Choice xmlns:v="urn:schemas-microsoft-com:vml" Requires="v">
                <p:oleObj spid="_x0000_s3082" name="think-cell Slide" r:id="rId23" imgW="415" imgH="416" progId="TCLayout.ActiveDocument.1">
                  <p:embed/>
                </p:oleObj>
              </mc:Choice>
              <mc:Fallback>
                <p:oleObj name="think-cell Slide" r:id="rId23" imgW="415" imgH="416" progId="TCLayout.ActiveDocument.1">
                  <p:embed/>
                  <p:pic>
                    <p:nvPicPr>
                      <p:cNvPr id="10" name="Object 9" hidden="1">
                        <a:extLst>
                          <a:ext uri="{FF2B5EF4-FFF2-40B4-BE49-F238E27FC236}">
                            <a16:creationId xmlns:a16="http://schemas.microsoft.com/office/drawing/2014/main" id="{1FDD4501-8BC7-4782-9586-8DF3C6FB9BE3}"/>
                          </a:ext>
                        </a:extLst>
                      </p:cNvPr>
                      <p:cNvPicPr/>
                      <p:nvPr/>
                    </p:nvPicPr>
                    <p:blipFill>
                      <a:blip r:embed="rId24"/>
                      <a:stretch>
                        <a:fillRect/>
                      </a:stretch>
                    </p:blipFill>
                    <p:spPr>
                      <a:xfrm>
                        <a:off x="1765" y="1765"/>
                        <a:ext cx="1765" cy="1765"/>
                      </a:xfrm>
                      <a:prstGeom prst="rect">
                        <a:avLst/>
                      </a:prstGeom>
                    </p:spPr>
                  </p:pic>
                </p:oleObj>
              </mc:Fallback>
            </mc:AlternateContent>
          </a:graphicData>
        </a:graphic>
      </p:graphicFrame>
      <p:sp>
        <p:nvSpPr>
          <p:cNvPr id="2" name="Title Placeholder 1"/>
          <p:cNvSpPr>
            <a:spLocks noGrp="1"/>
          </p:cNvSpPr>
          <p:nvPr>
            <p:ph type="title"/>
          </p:nvPr>
        </p:nvSpPr>
        <p:spPr>
          <a:xfrm>
            <a:off x="287950" y="720185"/>
            <a:ext cx="10973153" cy="432111"/>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88083" y="1440370"/>
            <a:ext cx="11615361" cy="4633191"/>
          </a:xfrm>
          <a:prstGeom prst="rect">
            <a:avLst/>
          </a:prstGeom>
        </p:spPr>
        <p:txBody>
          <a:bodyPr vert="horz" lIns="0" tIns="0" rIns="0" bIns="0" rtlCol="0">
            <a:noAutofit/>
          </a:bodyPr>
          <a:lstStyle/>
          <a:p>
            <a:pPr lvl="0"/>
            <a:r>
              <a:rPr lang="en-US" noProof="1"/>
              <a:t>Add Text</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96419" y="6255653"/>
            <a:ext cx="320415" cy="455906"/>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659180" y="6272591"/>
            <a:ext cx="10172821" cy="119975"/>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RBEI/EDE | 2021-05-03</a:t>
            </a: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659180" y="6389038"/>
            <a:ext cx="10172821" cy="239951"/>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Engineering and Business Solutions Private Limited 2021. All rights reserved, also regarding any disposal, exploitation, reproduction, editing, distribution, as well as in the event of applications for industrial property rights.</a:t>
            </a: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659180" y="6389038"/>
            <a:ext cx="10172821" cy="239951"/>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659180" y="6273613"/>
            <a:ext cx="10172821" cy="120031"/>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402394519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06142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tags" Target="../tags/tag107.xml"/><Relationship Id="rId26" Type="http://schemas.openxmlformats.org/officeDocument/2006/relationships/tags" Target="../tags/tag115.xml"/><Relationship Id="rId3" Type="http://schemas.openxmlformats.org/officeDocument/2006/relationships/tags" Target="../tags/tag92.xml"/><Relationship Id="rId21" Type="http://schemas.openxmlformats.org/officeDocument/2006/relationships/tags" Target="../tags/tag110.xml"/><Relationship Id="rId34" Type="http://schemas.openxmlformats.org/officeDocument/2006/relationships/tags" Target="../tags/tag123.xml"/><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tags" Target="../tags/tag106.xml"/><Relationship Id="rId25" Type="http://schemas.openxmlformats.org/officeDocument/2006/relationships/tags" Target="../tags/tag114.xml"/><Relationship Id="rId33" Type="http://schemas.openxmlformats.org/officeDocument/2006/relationships/tags" Target="../tags/tag122.xml"/><Relationship Id="rId38" Type="http://schemas.openxmlformats.org/officeDocument/2006/relationships/slideLayout" Target="../slideLayouts/slideLayout57.xml"/><Relationship Id="rId2" Type="http://schemas.openxmlformats.org/officeDocument/2006/relationships/tags" Target="../tags/tag91.xml"/><Relationship Id="rId16" Type="http://schemas.openxmlformats.org/officeDocument/2006/relationships/tags" Target="../tags/tag105.xml"/><Relationship Id="rId20" Type="http://schemas.openxmlformats.org/officeDocument/2006/relationships/tags" Target="../tags/tag109.xml"/><Relationship Id="rId29" Type="http://schemas.openxmlformats.org/officeDocument/2006/relationships/tags" Target="../tags/tag118.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24" Type="http://schemas.openxmlformats.org/officeDocument/2006/relationships/tags" Target="../tags/tag113.xml"/><Relationship Id="rId32" Type="http://schemas.openxmlformats.org/officeDocument/2006/relationships/tags" Target="../tags/tag121.xml"/><Relationship Id="rId37" Type="http://schemas.openxmlformats.org/officeDocument/2006/relationships/tags" Target="../tags/tag126.xml"/><Relationship Id="rId5" Type="http://schemas.openxmlformats.org/officeDocument/2006/relationships/tags" Target="../tags/tag94.xml"/><Relationship Id="rId15" Type="http://schemas.openxmlformats.org/officeDocument/2006/relationships/tags" Target="../tags/tag104.xml"/><Relationship Id="rId23" Type="http://schemas.openxmlformats.org/officeDocument/2006/relationships/tags" Target="../tags/tag112.xml"/><Relationship Id="rId28" Type="http://schemas.openxmlformats.org/officeDocument/2006/relationships/tags" Target="../tags/tag117.xml"/><Relationship Id="rId36" Type="http://schemas.openxmlformats.org/officeDocument/2006/relationships/tags" Target="../tags/tag125.xml"/><Relationship Id="rId10" Type="http://schemas.openxmlformats.org/officeDocument/2006/relationships/tags" Target="../tags/tag99.xml"/><Relationship Id="rId19" Type="http://schemas.openxmlformats.org/officeDocument/2006/relationships/tags" Target="../tags/tag108.xml"/><Relationship Id="rId31" Type="http://schemas.openxmlformats.org/officeDocument/2006/relationships/tags" Target="../tags/tag120.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 Id="rId22" Type="http://schemas.openxmlformats.org/officeDocument/2006/relationships/tags" Target="../tags/tag111.xml"/><Relationship Id="rId27" Type="http://schemas.openxmlformats.org/officeDocument/2006/relationships/tags" Target="../tags/tag116.xml"/><Relationship Id="rId30" Type="http://schemas.openxmlformats.org/officeDocument/2006/relationships/tags" Target="../tags/tag119.xml"/><Relationship Id="rId35"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26" Type="http://schemas.openxmlformats.org/officeDocument/2006/relationships/tags" Target="../tags/tag152.xml"/><Relationship Id="rId3" Type="http://schemas.openxmlformats.org/officeDocument/2006/relationships/tags" Target="../tags/tag129.xml"/><Relationship Id="rId21" Type="http://schemas.openxmlformats.org/officeDocument/2006/relationships/tags" Target="../tags/tag147.xml"/><Relationship Id="rId34" Type="http://schemas.openxmlformats.org/officeDocument/2006/relationships/image" Target="../media/image25.png"/><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5" Type="http://schemas.openxmlformats.org/officeDocument/2006/relationships/tags" Target="../tags/tag151.xml"/><Relationship Id="rId33" Type="http://schemas.openxmlformats.org/officeDocument/2006/relationships/image" Target="../media/image24.svg"/><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tags" Target="../tags/tag146.xml"/><Relationship Id="rId29" Type="http://schemas.openxmlformats.org/officeDocument/2006/relationships/tags" Target="../tags/tag155.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24" Type="http://schemas.openxmlformats.org/officeDocument/2006/relationships/tags" Target="../tags/tag150.xml"/><Relationship Id="rId32" Type="http://schemas.openxmlformats.org/officeDocument/2006/relationships/image" Target="../media/image23.png"/><Relationship Id="rId37" Type="http://schemas.openxmlformats.org/officeDocument/2006/relationships/image" Target="../media/image28.svg"/><Relationship Id="rId5" Type="http://schemas.openxmlformats.org/officeDocument/2006/relationships/tags" Target="../tags/tag131.xml"/><Relationship Id="rId15" Type="http://schemas.openxmlformats.org/officeDocument/2006/relationships/tags" Target="../tags/tag141.xml"/><Relationship Id="rId23" Type="http://schemas.openxmlformats.org/officeDocument/2006/relationships/tags" Target="../tags/tag149.xml"/><Relationship Id="rId28" Type="http://schemas.openxmlformats.org/officeDocument/2006/relationships/tags" Target="../tags/tag154.xml"/><Relationship Id="rId36" Type="http://schemas.openxmlformats.org/officeDocument/2006/relationships/image" Target="../media/image27.png"/><Relationship Id="rId10" Type="http://schemas.openxmlformats.org/officeDocument/2006/relationships/tags" Target="../tags/tag136.xml"/><Relationship Id="rId19" Type="http://schemas.openxmlformats.org/officeDocument/2006/relationships/tags" Target="../tags/tag145.xml"/><Relationship Id="rId31" Type="http://schemas.openxmlformats.org/officeDocument/2006/relationships/slideLayout" Target="../slideLayouts/slideLayout57.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tags" Target="../tags/tag148.xml"/><Relationship Id="rId27" Type="http://schemas.openxmlformats.org/officeDocument/2006/relationships/tags" Target="../tags/tag153.xml"/><Relationship Id="rId30" Type="http://schemas.openxmlformats.org/officeDocument/2006/relationships/tags" Target="../tags/tag156.xml"/><Relationship Id="rId35"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tags" Target="../tags/tag169.xml"/><Relationship Id="rId18" Type="http://schemas.openxmlformats.org/officeDocument/2006/relationships/tags" Target="../tags/tag174.xml"/><Relationship Id="rId26" Type="http://schemas.openxmlformats.org/officeDocument/2006/relationships/tags" Target="../tags/tag182.xml"/><Relationship Id="rId39" Type="http://schemas.openxmlformats.org/officeDocument/2006/relationships/image" Target="../media/image30.png"/><Relationship Id="rId3" Type="http://schemas.openxmlformats.org/officeDocument/2006/relationships/tags" Target="../tags/tag159.xml"/><Relationship Id="rId21" Type="http://schemas.openxmlformats.org/officeDocument/2006/relationships/tags" Target="../tags/tag177.xml"/><Relationship Id="rId34" Type="http://schemas.openxmlformats.org/officeDocument/2006/relationships/tags" Target="../tags/tag190.xml"/><Relationship Id="rId7" Type="http://schemas.openxmlformats.org/officeDocument/2006/relationships/tags" Target="../tags/tag163.xml"/><Relationship Id="rId12" Type="http://schemas.openxmlformats.org/officeDocument/2006/relationships/tags" Target="../tags/tag168.xml"/><Relationship Id="rId17" Type="http://schemas.openxmlformats.org/officeDocument/2006/relationships/tags" Target="../tags/tag173.xml"/><Relationship Id="rId25" Type="http://schemas.openxmlformats.org/officeDocument/2006/relationships/tags" Target="../tags/tag181.xml"/><Relationship Id="rId33" Type="http://schemas.openxmlformats.org/officeDocument/2006/relationships/tags" Target="../tags/tag189.xml"/><Relationship Id="rId38" Type="http://schemas.openxmlformats.org/officeDocument/2006/relationships/image" Target="../media/image29.png"/><Relationship Id="rId2" Type="http://schemas.openxmlformats.org/officeDocument/2006/relationships/tags" Target="../tags/tag158.xml"/><Relationship Id="rId16" Type="http://schemas.openxmlformats.org/officeDocument/2006/relationships/tags" Target="../tags/tag172.xml"/><Relationship Id="rId20" Type="http://schemas.openxmlformats.org/officeDocument/2006/relationships/tags" Target="../tags/tag176.xml"/><Relationship Id="rId29" Type="http://schemas.openxmlformats.org/officeDocument/2006/relationships/tags" Target="../tags/tag185.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tags" Target="../tags/tag167.xml"/><Relationship Id="rId24" Type="http://schemas.openxmlformats.org/officeDocument/2006/relationships/tags" Target="../tags/tag180.xml"/><Relationship Id="rId32" Type="http://schemas.openxmlformats.org/officeDocument/2006/relationships/tags" Target="../tags/tag188.xml"/><Relationship Id="rId37" Type="http://schemas.openxmlformats.org/officeDocument/2006/relationships/slideLayout" Target="../slideLayouts/slideLayout19.xml"/><Relationship Id="rId40" Type="http://schemas.openxmlformats.org/officeDocument/2006/relationships/image" Target="../media/image31.png"/><Relationship Id="rId5" Type="http://schemas.openxmlformats.org/officeDocument/2006/relationships/tags" Target="../tags/tag161.xml"/><Relationship Id="rId15" Type="http://schemas.openxmlformats.org/officeDocument/2006/relationships/tags" Target="../tags/tag171.xml"/><Relationship Id="rId23" Type="http://schemas.openxmlformats.org/officeDocument/2006/relationships/tags" Target="../tags/tag179.xml"/><Relationship Id="rId28" Type="http://schemas.openxmlformats.org/officeDocument/2006/relationships/tags" Target="../tags/tag184.xml"/><Relationship Id="rId36" Type="http://schemas.openxmlformats.org/officeDocument/2006/relationships/tags" Target="../tags/tag192.xml"/><Relationship Id="rId10" Type="http://schemas.openxmlformats.org/officeDocument/2006/relationships/tags" Target="../tags/tag166.xml"/><Relationship Id="rId19" Type="http://schemas.openxmlformats.org/officeDocument/2006/relationships/tags" Target="../tags/tag175.xml"/><Relationship Id="rId31" Type="http://schemas.openxmlformats.org/officeDocument/2006/relationships/tags" Target="../tags/tag187.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tags" Target="../tags/tag170.xml"/><Relationship Id="rId22" Type="http://schemas.openxmlformats.org/officeDocument/2006/relationships/tags" Target="../tags/tag178.xml"/><Relationship Id="rId27" Type="http://schemas.openxmlformats.org/officeDocument/2006/relationships/tags" Target="../tags/tag183.xml"/><Relationship Id="rId30" Type="http://schemas.openxmlformats.org/officeDocument/2006/relationships/tags" Target="../tags/tag186.xml"/><Relationship Id="rId35" Type="http://schemas.openxmlformats.org/officeDocument/2006/relationships/tags" Target="../tags/tag191.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3" Type="http://schemas.openxmlformats.org/officeDocument/2006/relationships/tags" Target="../tags/tag205.xml"/><Relationship Id="rId18" Type="http://schemas.openxmlformats.org/officeDocument/2006/relationships/tags" Target="../tags/tag210.xml"/><Relationship Id="rId26" Type="http://schemas.openxmlformats.org/officeDocument/2006/relationships/tags" Target="../tags/tag218.xml"/><Relationship Id="rId39" Type="http://schemas.openxmlformats.org/officeDocument/2006/relationships/tags" Target="../tags/tag231.xml"/><Relationship Id="rId3" Type="http://schemas.openxmlformats.org/officeDocument/2006/relationships/tags" Target="../tags/tag195.xml"/><Relationship Id="rId21" Type="http://schemas.openxmlformats.org/officeDocument/2006/relationships/tags" Target="../tags/tag213.xml"/><Relationship Id="rId34" Type="http://schemas.openxmlformats.org/officeDocument/2006/relationships/tags" Target="../tags/tag226.xml"/><Relationship Id="rId42" Type="http://schemas.openxmlformats.org/officeDocument/2006/relationships/slideLayout" Target="../slideLayouts/slideLayout31.xml"/><Relationship Id="rId47" Type="http://schemas.openxmlformats.org/officeDocument/2006/relationships/image" Target="../media/image38.png"/><Relationship Id="rId50" Type="http://schemas.openxmlformats.org/officeDocument/2006/relationships/image" Target="../media/image41.jpeg"/><Relationship Id="rId7" Type="http://schemas.openxmlformats.org/officeDocument/2006/relationships/tags" Target="../tags/tag199.xml"/><Relationship Id="rId12" Type="http://schemas.openxmlformats.org/officeDocument/2006/relationships/tags" Target="../tags/tag204.xml"/><Relationship Id="rId17" Type="http://schemas.openxmlformats.org/officeDocument/2006/relationships/tags" Target="../tags/tag209.xml"/><Relationship Id="rId25" Type="http://schemas.openxmlformats.org/officeDocument/2006/relationships/tags" Target="../tags/tag217.xml"/><Relationship Id="rId33" Type="http://schemas.openxmlformats.org/officeDocument/2006/relationships/tags" Target="../tags/tag225.xml"/><Relationship Id="rId38" Type="http://schemas.openxmlformats.org/officeDocument/2006/relationships/tags" Target="../tags/tag230.xml"/><Relationship Id="rId46" Type="http://schemas.openxmlformats.org/officeDocument/2006/relationships/image" Target="../media/image37.png"/><Relationship Id="rId2" Type="http://schemas.openxmlformats.org/officeDocument/2006/relationships/tags" Target="../tags/tag194.xml"/><Relationship Id="rId16" Type="http://schemas.openxmlformats.org/officeDocument/2006/relationships/tags" Target="../tags/tag208.xml"/><Relationship Id="rId20" Type="http://schemas.openxmlformats.org/officeDocument/2006/relationships/tags" Target="../tags/tag212.xml"/><Relationship Id="rId29" Type="http://schemas.openxmlformats.org/officeDocument/2006/relationships/tags" Target="../tags/tag221.xml"/><Relationship Id="rId41" Type="http://schemas.openxmlformats.org/officeDocument/2006/relationships/tags" Target="../tags/tag233.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tags" Target="../tags/tag203.xml"/><Relationship Id="rId24" Type="http://schemas.openxmlformats.org/officeDocument/2006/relationships/tags" Target="../tags/tag216.xml"/><Relationship Id="rId32" Type="http://schemas.openxmlformats.org/officeDocument/2006/relationships/tags" Target="../tags/tag224.xml"/><Relationship Id="rId37" Type="http://schemas.openxmlformats.org/officeDocument/2006/relationships/tags" Target="../tags/tag229.xml"/><Relationship Id="rId40" Type="http://schemas.openxmlformats.org/officeDocument/2006/relationships/tags" Target="../tags/tag232.xml"/><Relationship Id="rId45" Type="http://schemas.openxmlformats.org/officeDocument/2006/relationships/image" Target="../media/image36.png"/><Relationship Id="rId5" Type="http://schemas.openxmlformats.org/officeDocument/2006/relationships/tags" Target="../tags/tag197.xml"/><Relationship Id="rId15" Type="http://schemas.openxmlformats.org/officeDocument/2006/relationships/tags" Target="../tags/tag207.xml"/><Relationship Id="rId23" Type="http://schemas.openxmlformats.org/officeDocument/2006/relationships/tags" Target="../tags/tag215.xml"/><Relationship Id="rId28" Type="http://schemas.openxmlformats.org/officeDocument/2006/relationships/tags" Target="../tags/tag220.xml"/><Relationship Id="rId36" Type="http://schemas.openxmlformats.org/officeDocument/2006/relationships/tags" Target="../tags/tag228.xml"/><Relationship Id="rId49" Type="http://schemas.openxmlformats.org/officeDocument/2006/relationships/image" Target="../media/image40.jpg"/><Relationship Id="rId10" Type="http://schemas.openxmlformats.org/officeDocument/2006/relationships/tags" Target="../tags/tag202.xml"/><Relationship Id="rId19" Type="http://schemas.openxmlformats.org/officeDocument/2006/relationships/tags" Target="../tags/tag211.xml"/><Relationship Id="rId31" Type="http://schemas.openxmlformats.org/officeDocument/2006/relationships/tags" Target="../tags/tag223.xml"/><Relationship Id="rId44" Type="http://schemas.openxmlformats.org/officeDocument/2006/relationships/image" Target="../media/image7.png"/><Relationship Id="rId52" Type="http://schemas.openxmlformats.org/officeDocument/2006/relationships/image" Target="../media/image43.png"/><Relationship Id="rId4" Type="http://schemas.openxmlformats.org/officeDocument/2006/relationships/tags" Target="../tags/tag196.xml"/><Relationship Id="rId9" Type="http://schemas.openxmlformats.org/officeDocument/2006/relationships/tags" Target="../tags/tag201.xml"/><Relationship Id="rId14" Type="http://schemas.openxmlformats.org/officeDocument/2006/relationships/tags" Target="../tags/tag206.xml"/><Relationship Id="rId22" Type="http://schemas.openxmlformats.org/officeDocument/2006/relationships/tags" Target="../tags/tag214.xml"/><Relationship Id="rId27" Type="http://schemas.openxmlformats.org/officeDocument/2006/relationships/tags" Target="../tags/tag219.xml"/><Relationship Id="rId30" Type="http://schemas.openxmlformats.org/officeDocument/2006/relationships/tags" Target="../tags/tag222.xml"/><Relationship Id="rId35" Type="http://schemas.openxmlformats.org/officeDocument/2006/relationships/tags" Target="../tags/tag227.xml"/><Relationship Id="rId43" Type="http://schemas.openxmlformats.org/officeDocument/2006/relationships/image" Target="../media/image35.emf"/><Relationship Id="rId48" Type="http://schemas.openxmlformats.org/officeDocument/2006/relationships/image" Target="../media/image39.png"/><Relationship Id="rId8" Type="http://schemas.openxmlformats.org/officeDocument/2006/relationships/tags" Target="../tags/tag200.xml"/><Relationship Id="rId51"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4.png"/><Relationship Id="rId1" Type="http://schemas.openxmlformats.org/officeDocument/2006/relationships/slideLayout" Target="../slideLayouts/slideLayout19.xml"/><Relationship Id="rId5" Type="http://schemas.openxmlformats.org/officeDocument/2006/relationships/image" Target="../media/image44.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57.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tags" Target="../tags/tag246.xml"/><Relationship Id="rId18" Type="http://schemas.openxmlformats.org/officeDocument/2006/relationships/tags" Target="../tags/tag251.xml"/><Relationship Id="rId26" Type="http://schemas.openxmlformats.org/officeDocument/2006/relationships/tags" Target="../tags/tag259.xml"/><Relationship Id="rId3" Type="http://schemas.openxmlformats.org/officeDocument/2006/relationships/tags" Target="../tags/tag236.xml"/><Relationship Id="rId21" Type="http://schemas.openxmlformats.org/officeDocument/2006/relationships/tags" Target="../tags/tag254.xml"/><Relationship Id="rId34" Type="http://schemas.openxmlformats.org/officeDocument/2006/relationships/image" Target="../media/image25.png"/><Relationship Id="rId7" Type="http://schemas.openxmlformats.org/officeDocument/2006/relationships/tags" Target="../tags/tag240.xml"/><Relationship Id="rId12" Type="http://schemas.openxmlformats.org/officeDocument/2006/relationships/tags" Target="../tags/tag245.xml"/><Relationship Id="rId17" Type="http://schemas.openxmlformats.org/officeDocument/2006/relationships/tags" Target="../tags/tag250.xml"/><Relationship Id="rId25" Type="http://schemas.openxmlformats.org/officeDocument/2006/relationships/tags" Target="../tags/tag258.xml"/><Relationship Id="rId33" Type="http://schemas.openxmlformats.org/officeDocument/2006/relationships/image" Target="../media/image56.png"/><Relationship Id="rId2" Type="http://schemas.openxmlformats.org/officeDocument/2006/relationships/tags" Target="../tags/tag235.xml"/><Relationship Id="rId16" Type="http://schemas.openxmlformats.org/officeDocument/2006/relationships/tags" Target="../tags/tag249.xml"/><Relationship Id="rId20" Type="http://schemas.openxmlformats.org/officeDocument/2006/relationships/tags" Target="../tags/tag253.xml"/><Relationship Id="rId29" Type="http://schemas.openxmlformats.org/officeDocument/2006/relationships/tags" Target="../tags/tag262.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24" Type="http://schemas.openxmlformats.org/officeDocument/2006/relationships/tags" Target="../tags/tag257.xml"/><Relationship Id="rId32" Type="http://schemas.openxmlformats.org/officeDocument/2006/relationships/image" Target="../media/image24.svg"/><Relationship Id="rId37" Type="http://schemas.openxmlformats.org/officeDocument/2006/relationships/image" Target="../media/image28.svg"/><Relationship Id="rId5" Type="http://schemas.openxmlformats.org/officeDocument/2006/relationships/tags" Target="../tags/tag238.xml"/><Relationship Id="rId15" Type="http://schemas.openxmlformats.org/officeDocument/2006/relationships/tags" Target="../tags/tag248.xml"/><Relationship Id="rId23" Type="http://schemas.openxmlformats.org/officeDocument/2006/relationships/tags" Target="../tags/tag256.xml"/><Relationship Id="rId28" Type="http://schemas.openxmlformats.org/officeDocument/2006/relationships/tags" Target="../tags/tag261.xml"/><Relationship Id="rId36" Type="http://schemas.openxmlformats.org/officeDocument/2006/relationships/image" Target="../media/image27.png"/><Relationship Id="rId10" Type="http://schemas.openxmlformats.org/officeDocument/2006/relationships/tags" Target="../tags/tag243.xml"/><Relationship Id="rId19" Type="http://schemas.openxmlformats.org/officeDocument/2006/relationships/tags" Target="../tags/tag252.xml"/><Relationship Id="rId31" Type="http://schemas.openxmlformats.org/officeDocument/2006/relationships/image" Target="../media/image23.png"/><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tags" Target="../tags/tag247.xml"/><Relationship Id="rId22" Type="http://schemas.openxmlformats.org/officeDocument/2006/relationships/tags" Target="../tags/tag255.xml"/><Relationship Id="rId27" Type="http://schemas.openxmlformats.org/officeDocument/2006/relationships/tags" Target="../tags/tag260.xml"/><Relationship Id="rId30" Type="http://schemas.openxmlformats.org/officeDocument/2006/relationships/slideLayout" Target="../slideLayouts/slideLayout68.xml"/><Relationship Id="rId35" Type="http://schemas.openxmlformats.org/officeDocument/2006/relationships/image" Target="../media/image26.png"/></Relationships>
</file>

<file path=ppt/slides/_rels/slide21.xml.rels><?xml version="1.0" encoding="UTF-8" standalone="yes"?>
<Relationships xmlns="http://schemas.openxmlformats.org/package/2006/relationships"><Relationship Id="rId26" Type="http://schemas.openxmlformats.org/officeDocument/2006/relationships/tags" Target="../tags/tag288.xml"/><Relationship Id="rId117" Type="http://schemas.openxmlformats.org/officeDocument/2006/relationships/tags" Target="../tags/tag379.xml"/><Relationship Id="rId21" Type="http://schemas.openxmlformats.org/officeDocument/2006/relationships/tags" Target="../tags/tag283.xml"/><Relationship Id="rId42" Type="http://schemas.openxmlformats.org/officeDocument/2006/relationships/tags" Target="../tags/tag304.xml"/><Relationship Id="rId47" Type="http://schemas.openxmlformats.org/officeDocument/2006/relationships/tags" Target="../tags/tag309.xml"/><Relationship Id="rId63" Type="http://schemas.openxmlformats.org/officeDocument/2006/relationships/tags" Target="../tags/tag325.xml"/><Relationship Id="rId68" Type="http://schemas.openxmlformats.org/officeDocument/2006/relationships/tags" Target="../tags/tag330.xml"/><Relationship Id="rId84" Type="http://schemas.openxmlformats.org/officeDocument/2006/relationships/tags" Target="../tags/tag346.xml"/><Relationship Id="rId89" Type="http://schemas.openxmlformats.org/officeDocument/2006/relationships/tags" Target="../tags/tag351.xml"/><Relationship Id="rId112" Type="http://schemas.openxmlformats.org/officeDocument/2006/relationships/tags" Target="../tags/tag374.xml"/><Relationship Id="rId133" Type="http://schemas.openxmlformats.org/officeDocument/2006/relationships/tags" Target="../tags/tag395.xml"/><Relationship Id="rId138" Type="http://schemas.openxmlformats.org/officeDocument/2006/relationships/image" Target="../media/image59.png"/><Relationship Id="rId16" Type="http://schemas.openxmlformats.org/officeDocument/2006/relationships/tags" Target="../tags/tag278.xml"/><Relationship Id="rId107" Type="http://schemas.openxmlformats.org/officeDocument/2006/relationships/tags" Target="../tags/tag369.xml"/><Relationship Id="rId11" Type="http://schemas.openxmlformats.org/officeDocument/2006/relationships/tags" Target="../tags/tag273.xml"/><Relationship Id="rId32" Type="http://schemas.openxmlformats.org/officeDocument/2006/relationships/tags" Target="../tags/tag294.xml"/><Relationship Id="rId37" Type="http://schemas.openxmlformats.org/officeDocument/2006/relationships/tags" Target="../tags/tag299.xml"/><Relationship Id="rId53" Type="http://schemas.openxmlformats.org/officeDocument/2006/relationships/tags" Target="../tags/tag315.xml"/><Relationship Id="rId58" Type="http://schemas.openxmlformats.org/officeDocument/2006/relationships/tags" Target="../tags/tag320.xml"/><Relationship Id="rId74" Type="http://schemas.openxmlformats.org/officeDocument/2006/relationships/tags" Target="../tags/tag336.xml"/><Relationship Id="rId79" Type="http://schemas.openxmlformats.org/officeDocument/2006/relationships/tags" Target="../tags/tag341.xml"/><Relationship Id="rId102" Type="http://schemas.openxmlformats.org/officeDocument/2006/relationships/tags" Target="../tags/tag364.xml"/><Relationship Id="rId123" Type="http://schemas.openxmlformats.org/officeDocument/2006/relationships/tags" Target="../tags/tag385.xml"/><Relationship Id="rId128" Type="http://schemas.openxmlformats.org/officeDocument/2006/relationships/tags" Target="../tags/tag390.xml"/><Relationship Id="rId144" Type="http://schemas.openxmlformats.org/officeDocument/2006/relationships/image" Target="../media/image65.png"/><Relationship Id="rId5" Type="http://schemas.openxmlformats.org/officeDocument/2006/relationships/tags" Target="../tags/tag267.xml"/><Relationship Id="rId90" Type="http://schemas.openxmlformats.org/officeDocument/2006/relationships/tags" Target="../tags/tag352.xml"/><Relationship Id="rId95" Type="http://schemas.openxmlformats.org/officeDocument/2006/relationships/tags" Target="../tags/tag357.xml"/><Relationship Id="rId22" Type="http://schemas.openxmlformats.org/officeDocument/2006/relationships/tags" Target="../tags/tag284.xml"/><Relationship Id="rId27" Type="http://schemas.openxmlformats.org/officeDocument/2006/relationships/tags" Target="../tags/tag289.xml"/><Relationship Id="rId43" Type="http://schemas.openxmlformats.org/officeDocument/2006/relationships/tags" Target="../tags/tag305.xml"/><Relationship Id="rId48" Type="http://schemas.openxmlformats.org/officeDocument/2006/relationships/tags" Target="../tags/tag310.xml"/><Relationship Id="rId64" Type="http://schemas.openxmlformats.org/officeDocument/2006/relationships/tags" Target="../tags/tag326.xml"/><Relationship Id="rId69" Type="http://schemas.openxmlformats.org/officeDocument/2006/relationships/tags" Target="../tags/tag331.xml"/><Relationship Id="rId113" Type="http://schemas.openxmlformats.org/officeDocument/2006/relationships/tags" Target="../tags/tag375.xml"/><Relationship Id="rId118" Type="http://schemas.openxmlformats.org/officeDocument/2006/relationships/tags" Target="../tags/tag380.xml"/><Relationship Id="rId134" Type="http://schemas.openxmlformats.org/officeDocument/2006/relationships/tags" Target="../tags/tag396.xml"/><Relationship Id="rId139" Type="http://schemas.openxmlformats.org/officeDocument/2006/relationships/image" Target="../media/image60.png"/><Relationship Id="rId8" Type="http://schemas.openxmlformats.org/officeDocument/2006/relationships/tags" Target="../tags/tag270.xml"/><Relationship Id="rId51" Type="http://schemas.openxmlformats.org/officeDocument/2006/relationships/tags" Target="../tags/tag313.xml"/><Relationship Id="rId72" Type="http://schemas.openxmlformats.org/officeDocument/2006/relationships/tags" Target="../tags/tag334.xml"/><Relationship Id="rId80" Type="http://schemas.openxmlformats.org/officeDocument/2006/relationships/tags" Target="../tags/tag342.xml"/><Relationship Id="rId85" Type="http://schemas.openxmlformats.org/officeDocument/2006/relationships/tags" Target="../tags/tag347.xml"/><Relationship Id="rId93" Type="http://schemas.openxmlformats.org/officeDocument/2006/relationships/tags" Target="../tags/tag355.xml"/><Relationship Id="rId98" Type="http://schemas.openxmlformats.org/officeDocument/2006/relationships/tags" Target="../tags/tag360.xml"/><Relationship Id="rId121" Type="http://schemas.openxmlformats.org/officeDocument/2006/relationships/tags" Target="../tags/tag383.xml"/><Relationship Id="rId142" Type="http://schemas.openxmlformats.org/officeDocument/2006/relationships/image" Target="../media/image63.png"/><Relationship Id="rId3" Type="http://schemas.openxmlformats.org/officeDocument/2006/relationships/tags" Target="../tags/tag265.xml"/><Relationship Id="rId12" Type="http://schemas.openxmlformats.org/officeDocument/2006/relationships/tags" Target="../tags/tag274.xml"/><Relationship Id="rId17" Type="http://schemas.openxmlformats.org/officeDocument/2006/relationships/tags" Target="../tags/tag279.xml"/><Relationship Id="rId25" Type="http://schemas.openxmlformats.org/officeDocument/2006/relationships/tags" Target="../tags/tag287.xml"/><Relationship Id="rId33" Type="http://schemas.openxmlformats.org/officeDocument/2006/relationships/tags" Target="../tags/tag295.xml"/><Relationship Id="rId38" Type="http://schemas.openxmlformats.org/officeDocument/2006/relationships/tags" Target="../tags/tag300.xml"/><Relationship Id="rId46" Type="http://schemas.openxmlformats.org/officeDocument/2006/relationships/tags" Target="../tags/tag308.xml"/><Relationship Id="rId59" Type="http://schemas.openxmlformats.org/officeDocument/2006/relationships/tags" Target="../tags/tag321.xml"/><Relationship Id="rId67" Type="http://schemas.openxmlformats.org/officeDocument/2006/relationships/tags" Target="../tags/tag329.xml"/><Relationship Id="rId103" Type="http://schemas.openxmlformats.org/officeDocument/2006/relationships/tags" Target="../tags/tag365.xml"/><Relationship Id="rId108" Type="http://schemas.openxmlformats.org/officeDocument/2006/relationships/tags" Target="../tags/tag370.xml"/><Relationship Id="rId116" Type="http://schemas.openxmlformats.org/officeDocument/2006/relationships/tags" Target="../tags/tag378.xml"/><Relationship Id="rId124" Type="http://schemas.openxmlformats.org/officeDocument/2006/relationships/tags" Target="../tags/tag386.xml"/><Relationship Id="rId129" Type="http://schemas.openxmlformats.org/officeDocument/2006/relationships/tags" Target="../tags/tag391.xml"/><Relationship Id="rId137" Type="http://schemas.openxmlformats.org/officeDocument/2006/relationships/image" Target="../media/image58.png"/><Relationship Id="rId20" Type="http://schemas.openxmlformats.org/officeDocument/2006/relationships/tags" Target="../tags/tag282.xml"/><Relationship Id="rId41" Type="http://schemas.openxmlformats.org/officeDocument/2006/relationships/tags" Target="../tags/tag303.xml"/><Relationship Id="rId54" Type="http://schemas.openxmlformats.org/officeDocument/2006/relationships/tags" Target="../tags/tag316.xml"/><Relationship Id="rId62" Type="http://schemas.openxmlformats.org/officeDocument/2006/relationships/tags" Target="../tags/tag324.xml"/><Relationship Id="rId70" Type="http://schemas.openxmlformats.org/officeDocument/2006/relationships/tags" Target="../tags/tag332.xml"/><Relationship Id="rId75" Type="http://schemas.openxmlformats.org/officeDocument/2006/relationships/tags" Target="../tags/tag337.xml"/><Relationship Id="rId83" Type="http://schemas.openxmlformats.org/officeDocument/2006/relationships/tags" Target="../tags/tag345.xml"/><Relationship Id="rId88" Type="http://schemas.openxmlformats.org/officeDocument/2006/relationships/tags" Target="../tags/tag350.xml"/><Relationship Id="rId91" Type="http://schemas.openxmlformats.org/officeDocument/2006/relationships/tags" Target="../tags/tag353.xml"/><Relationship Id="rId96" Type="http://schemas.openxmlformats.org/officeDocument/2006/relationships/tags" Target="../tags/tag358.xml"/><Relationship Id="rId111" Type="http://schemas.openxmlformats.org/officeDocument/2006/relationships/tags" Target="../tags/tag373.xml"/><Relationship Id="rId132" Type="http://schemas.openxmlformats.org/officeDocument/2006/relationships/tags" Target="../tags/tag394.xml"/><Relationship Id="rId140" Type="http://schemas.openxmlformats.org/officeDocument/2006/relationships/image" Target="../media/image61.png"/><Relationship Id="rId1" Type="http://schemas.openxmlformats.org/officeDocument/2006/relationships/tags" Target="../tags/tag263.xml"/><Relationship Id="rId6" Type="http://schemas.openxmlformats.org/officeDocument/2006/relationships/tags" Target="../tags/tag268.xml"/><Relationship Id="rId15" Type="http://schemas.openxmlformats.org/officeDocument/2006/relationships/tags" Target="../tags/tag277.xml"/><Relationship Id="rId23" Type="http://schemas.openxmlformats.org/officeDocument/2006/relationships/tags" Target="../tags/tag285.xml"/><Relationship Id="rId28" Type="http://schemas.openxmlformats.org/officeDocument/2006/relationships/tags" Target="../tags/tag290.xml"/><Relationship Id="rId36" Type="http://schemas.openxmlformats.org/officeDocument/2006/relationships/tags" Target="../tags/tag298.xml"/><Relationship Id="rId49" Type="http://schemas.openxmlformats.org/officeDocument/2006/relationships/tags" Target="../tags/tag311.xml"/><Relationship Id="rId57" Type="http://schemas.openxmlformats.org/officeDocument/2006/relationships/tags" Target="../tags/tag319.xml"/><Relationship Id="rId106" Type="http://schemas.openxmlformats.org/officeDocument/2006/relationships/tags" Target="../tags/tag368.xml"/><Relationship Id="rId114" Type="http://schemas.openxmlformats.org/officeDocument/2006/relationships/tags" Target="../tags/tag376.xml"/><Relationship Id="rId119" Type="http://schemas.openxmlformats.org/officeDocument/2006/relationships/tags" Target="../tags/tag381.xml"/><Relationship Id="rId127" Type="http://schemas.openxmlformats.org/officeDocument/2006/relationships/tags" Target="../tags/tag389.xml"/><Relationship Id="rId10" Type="http://schemas.openxmlformats.org/officeDocument/2006/relationships/tags" Target="../tags/tag272.xml"/><Relationship Id="rId31" Type="http://schemas.openxmlformats.org/officeDocument/2006/relationships/tags" Target="../tags/tag293.xml"/><Relationship Id="rId44" Type="http://schemas.openxmlformats.org/officeDocument/2006/relationships/tags" Target="../tags/tag306.xml"/><Relationship Id="rId52" Type="http://schemas.openxmlformats.org/officeDocument/2006/relationships/tags" Target="../tags/tag314.xml"/><Relationship Id="rId60" Type="http://schemas.openxmlformats.org/officeDocument/2006/relationships/tags" Target="../tags/tag322.xml"/><Relationship Id="rId65" Type="http://schemas.openxmlformats.org/officeDocument/2006/relationships/tags" Target="../tags/tag327.xml"/><Relationship Id="rId73" Type="http://schemas.openxmlformats.org/officeDocument/2006/relationships/tags" Target="../tags/tag335.xml"/><Relationship Id="rId78" Type="http://schemas.openxmlformats.org/officeDocument/2006/relationships/tags" Target="../tags/tag340.xml"/><Relationship Id="rId81" Type="http://schemas.openxmlformats.org/officeDocument/2006/relationships/tags" Target="../tags/tag343.xml"/><Relationship Id="rId86" Type="http://schemas.openxmlformats.org/officeDocument/2006/relationships/tags" Target="../tags/tag348.xml"/><Relationship Id="rId94" Type="http://schemas.openxmlformats.org/officeDocument/2006/relationships/tags" Target="../tags/tag356.xml"/><Relationship Id="rId99" Type="http://schemas.openxmlformats.org/officeDocument/2006/relationships/tags" Target="../tags/tag361.xml"/><Relationship Id="rId101" Type="http://schemas.openxmlformats.org/officeDocument/2006/relationships/tags" Target="../tags/tag363.xml"/><Relationship Id="rId122" Type="http://schemas.openxmlformats.org/officeDocument/2006/relationships/tags" Target="../tags/tag384.xml"/><Relationship Id="rId130" Type="http://schemas.openxmlformats.org/officeDocument/2006/relationships/tags" Target="../tags/tag392.xml"/><Relationship Id="rId135" Type="http://schemas.openxmlformats.org/officeDocument/2006/relationships/slideLayout" Target="../slideLayouts/slideLayout52.xml"/><Relationship Id="rId143" Type="http://schemas.openxmlformats.org/officeDocument/2006/relationships/image" Target="../media/image64.png"/><Relationship Id="rId4" Type="http://schemas.openxmlformats.org/officeDocument/2006/relationships/tags" Target="../tags/tag266.xml"/><Relationship Id="rId9" Type="http://schemas.openxmlformats.org/officeDocument/2006/relationships/tags" Target="../tags/tag271.xml"/><Relationship Id="rId13" Type="http://schemas.openxmlformats.org/officeDocument/2006/relationships/tags" Target="../tags/tag275.xml"/><Relationship Id="rId18" Type="http://schemas.openxmlformats.org/officeDocument/2006/relationships/tags" Target="../tags/tag280.xml"/><Relationship Id="rId39" Type="http://schemas.openxmlformats.org/officeDocument/2006/relationships/tags" Target="../tags/tag301.xml"/><Relationship Id="rId109" Type="http://schemas.openxmlformats.org/officeDocument/2006/relationships/tags" Target="../tags/tag371.xml"/><Relationship Id="rId34" Type="http://schemas.openxmlformats.org/officeDocument/2006/relationships/tags" Target="../tags/tag296.xml"/><Relationship Id="rId50" Type="http://schemas.openxmlformats.org/officeDocument/2006/relationships/tags" Target="../tags/tag312.xml"/><Relationship Id="rId55" Type="http://schemas.openxmlformats.org/officeDocument/2006/relationships/tags" Target="../tags/tag317.xml"/><Relationship Id="rId76" Type="http://schemas.openxmlformats.org/officeDocument/2006/relationships/tags" Target="../tags/tag338.xml"/><Relationship Id="rId97" Type="http://schemas.openxmlformats.org/officeDocument/2006/relationships/tags" Target="../tags/tag359.xml"/><Relationship Id="rId104" Type="http://schemas.openxmlformats.org/officeDocument/2006/relationships/tags" Target="../tags/tag366.xml"/><Relationship Id="rId120" Type="http://schemas.openxmlformats.org/officeDocument/2006/relationships/tags" Target="../tags/tag382.xml"/><Relationship Id="rId125" Type="http://schemas.openxmlformats.org/officeDocument/2006/relationships/tags" Target="../tags/tag387.xml"/><Relationship Id="rId141" Type="http://schemas.openxmlformats.org/officeDocument/2006/relationships/image" Target="../media/image62.png"/><Relationship Id="rId7" Type="http://schemas.openxmlformats.org/officeDocument/2006/relationships/tags" Target="../tags/tag269.xml"/><Relationship Id="rId71" Type="http://schemas.openxmlformats.org/officeDocument/2006/relationships/tags" Target="../tags/tag333.xml"/><Relationship Id="rId92" Type="http://schemas.openxmlformats.org/officeDocument/2006/relationships/tags" Target="../tags/tag354.xml"/><Relationship Id="rId2" Type="http://schemas.openxmlformats.org/officeDocument/2006/relationships/tags" Target="../tags/tag264.xml"/><Relationship Id="rId29" Type="http://schemas.openxmlformats.org/officeDocument/2006/relationships/tags" Target="../tags/tag291.xml"/><Relationship Id="rId24" Type="http://schemas.openxmlformats.org/officeDocument/2006/relationships/tags" Target="../tags/tag286.xml"/><Relationship Id="rId40" Type="http://schemas.openxmlformats.org/officeDocument/2006/relationships/tags" Target="../tags/tag302.xml"/><Relationship Id="rId45" Type="http://schemas.openxmlformats.org/officeDocument/2006/relationships/tags" Target="../tags/tag307.xml"/><Relationship Id="rId66" Type="http://schemas.openxmlformats.org/officeDocument/2006/relationships/tags" Target="../tags/tag328.xml"/><Relationship Id="rId87" Type="http://schemas.openxmlformats.org/officeDocument/2006/relationships/tags" Target="../tags/tag349.xml"/><Relationship Id="rId110" Type="http://schemas.openxmlformats.org/officeDocument/2006/relationships/tags" Target="../tags/tag372.xml"/><Relationship Id="rId115" Type="http://schemas.openxmlformats.org/officeDocument/2006/relationships/tags" Target="../tags/tag377.xml"/><Relationship Id="rId131" Type="http://schemas.openxmlformats.org/officeDocument/2006/relationships/tags" Target="../tags/tag393.xml"/><Relationship Id="rId136" Type="http://schemas.openxmlformats.org/officeDocument/2006/relationships/image" Target="../media/image57.png"/><Relationship Id="rId61" Type="http://schemas.openxmlformats.org/officeDocument/2006/relationships/tags" Target="../tags/tag323.xml"/><Relationship Id="rId82" Type="http://schemas.openxmlformats.org/officeDocument/2006/relationships/tags" Target="../tags/tag344.xml"/><Relationship Id="rId19" Type="http://schemas.openxmlformats.org/officeDocument/2006/relationships/tags" Target="../tags/tag281.xml"/><Relationship Id="rId14" Type="http://schemas.openxmlformats.org/officeDocument/2006/relationships/tags" Target="../tags/tag276.xml"/><Relationship Id="rId30" Type="http://schemas.openxmlformats.org/officeDocument/2006/relationships/tags" Target="../tags/tag292.xml"/><Relationship Id="rId35" Type="http://schemas.openxmlformats.org/officeDocument/2006/relationships/tags" Target="../tags/tag297.xml"/><Relationship Id="rId56" Type="http://schemas.openxmlformats.org/officeDocument/2006/relationships/tags" Target="../tags/tag318.xml"/><Relationship Id="rId77" Type="http://schemas.openxmlformats.org/officeDocument/2006/relationships/tags" Target="../tags/tag339.xml"/><Relationship Id="rId100" Type="http://schemas.openxmlformats.org/officeDocument/2006/relationships/tags" Target="../tags/tag362.xml"/><Relationship Id="rId105" Type="http://schemas.openxmlformats.org/officeDocument/2006/relationships/tags" Target="../tags/tag367.xml"/><Relationship Id="rId126" Type="http://schemas.openxmlformats.org/officeDocument/2006/relationships/tags" Target="../tags/tag388.xml"/></Relationships>
</file>

<file path=ppt/slides/_rels/slide22.xml.rels><?xml version="1.0" encoding="UTF-8" standalone="yes"?>
<Relationships xmlns="http://schemas.openxmlformats.org/package/2006/relationships"><Relationship Id="rId26" Type="http://schemas.openxmlformats.org/officeDocument/2006/relationships/tags" Target="../tags/tag422.xml"/><Relationship Id="rId117" Type="http://schemas.openxmlformats.org/officeDocument/2006/relationships/tags" Target="../tags/tag513.xml"/><Relationship Id="rId21" Type="http://schemas.openxmlformats.org/officeDocument/2006/relationships/tags" Target="../tags/tag417.xml"/><Relationship Id="rId42" Type="http://schemas.openxmlformats.org/officeDocument/2006/relationships/tags" Target="../tags/tag438.xml"/><Relationship Id="rId47" Type="http://schemas.openxmlformats.org/officeDocument/2006/relationships/tags" Target="../tags/tag443.xml"/><Relationship Id="rId63" Type="http://schemas.openxmlformats.org/officeDocument/2006/relationships/tags" Target="../tags/tag459.xml"/><Relationship Id="rId68" Type="http://schemas.openxmlformats.org/officeDocument/2006/relationships/tags" Target="../tags/tag464.xml"/><Relationship Id="rId84" Type="http://schemas.openxmlformats.org/officeDocument/2006/relationships/tags" Target="../tags/tag480.xml"/><Relationship Id="rId89" Type="http://schemas.openxmlformats.org/officeDocument/2006/relationships/tags" Target="../tags/tag485.xml"/><Relationship Id="rId112" Type="http://schemas.openxmlformats.org/officeDocument/2006/relationships/tags" Target="../tags/tag508.xml"/><Relationship Id="rId133" Type="http://schemas.openxmlformats.org/officeDocument/2006/relationships/image" Target="../media/image78.png"/><Relationship Id="rId138" Type="http://schemas.openxmlformats.org/officeDocument/2006/relationships/image" Target="../media/image82.png"/><Relationship Id="rId154" Type="http://schemas.openxmlformats.org/officeDocument/2006/relationships/image" Target="../media/image98.png"/><Relationship Id="rId159" Type="http://schemas.openxmlformats.org/officeDocument/2006/relationships/image" Target="../media/image103.png"/><Relationship Id="rId16" Type="http://schemas.openxmlformats.org/officeDocument/2006/relationships/tags" Target="../tags/tag412.xml"/><Relationship Id="rId107" Type="http://schemas.openxmlformats.org/officeDocument/2006/relationships/tags" Target="../tags/tag503.xml"/><Relationship Id="rId11" Type="http://schemas.openxmlformats.org/officeDocument/2006/relationships/tags" Target="../tags/tag407.xml"/><Relationship Id="rId32" Type="http://schemas.openxmlformats.org/officeDocument/2006/relationships/tags" Target="../tags/tag428.xml"/><Relationship Id="rId37" Type="http://schemas.openxmlformats.org/officeDocument/2006/relationships/tags" Target="../tags/tag433.xml"/><Relationship Id="rId53" Type="http://schemas.openxmlformats.org/officeDocument/2006/relationships/tags" Target="../tags/tag449.xml"/><Relationship Id="rId58" Type="http://schemas.openxmlformats.org/officeDocument/2006/relationships/tags" Target="../tags/tag454.xml"/><Relationship Id="rId74" Type="http://schemas.openxmlformats.org/officeDocument/2006/relationships/tags" Target="../tags/tag470.xml"/><Relationship Id="rId79" Type="http://schemas.openxmlformats.org/officeDocument/2006/relationships/tags" Target="../tags/tag475.xml"/><Relationship Id="rId102" Type="http://schemas.openxmlformats.org/officeDocument/2006/relationships/tags" Target="../tags/tag498.xml"/><Relationship Id="rId123" Type="http://schemas.openxmlformats.org/officeDocument/2006/relationships/image" Target="../media/image68.png"/><Relationship Id="rId128" Type="http://schemas.openxmlformats.org/officeDocument/2006/relationships/image" Target="../media/image73.png"/><Relationship Id="rId144" Type="http://schemas.openxmlformats.org/officeDocument/2006/relationships/image" Target="../media/image88.png"/><Relationship Id="rId149" Type="http://schemas.openxmlformats.org/officeDocument/2006/relationships/image" Target="../media/image93.png"/><Relationship Id="rId5" Type="http://schemas.openxmlformats.org/officeDocument/2006/relationships/tags" Target="../tags/tag401.xml"/><Relationship Id="rId90" Type="http://schemas.openxmlformats.org/officeDocument/2006/relationships/tags" Target="../tags/tag486.xml"/><Relationship Id="rId95" Type="http://schemas.openxmlformats.org/officeDocument/2006/relationships/tags" Target="../tags/tag491.xml"/><Relationship Id="rId160" Type="http://schemas.openxmlformats.org/officeDocument/2006/relationships/image" Target="../media/image104.png"/><Relationship Id="rId165" Type="http://schemas.openxmlformats.org/officeDocument/2006/relationships/image" Target="../media/image109.png"/><Relationship Id="rId22" Type="http://schemas.openxmlformats.org/officeDocument/2006/relationships/tags" Target="../tags/tag418.xml"/><Relationship Id="rId27" Type="http://schemas.openxmlformats.org/officeDocument/2006/relationships/tags" Target="../tags/tag423.xml"/><Relationship Id="rId43" Type="http://schemas.openxmlformats.org/officeDocument/2006/relationships/tags" Target="../tags/tag439.xml"/><Relationship Id="rId48" Type="http://schemas.openxmlformats.org/officeDocument/2006/relationships/tags" Target="../tags/tag444.xml"/><Relationship Id="rId64" Type="http://schemas.openxmlformats.org/officeDocument/2006/relationships/tags" Target="../tags/tag460.xml"/><Relationship Id="rId69" Type="http://schemas.openxmlformats.org/officeDocument/2006/relationships/tags" Target="../tags/tag465.xml"/><Relationship Id="rId113" Type="http://schemas.openxmlformats.org/officeDocument/2006/relationships/tags" Target="../tags/tag509.xml"/><Relationship Id="rId118" Type="http://schemas.openxmlformats.org/officeDocument/2006/relationships/tags" Target="../tags/tag514.xml"/><Relationship Id="rId134" Type="http://schemas.openxmlformats.org/officeDocument/2006/relationships/image" Target="../media/image79.png"/><Relationship Id="rId139" Type="http://schemas.openxmlformats.org/officeDocument/2006/relationships/image" Target="../media/image83.png"/><Relationship Id="rId80" Type="http://schemas.openxmlformats.org/officeDocument/2006/relationships/tags" Target="../tags/tag476.xml"/><Relationship Id="rId85" Type="http://schemas.openxmlformats.org/officeDocument/2006/relationships/tags" Target="../tags/tag481.xml"/><Relationship Id="rId150" Type="http://schemas.openxmlformats.org/officeDocument/2006/relationships/image" Target="../media/image94.png"/><Relationship Id="rId155" Type="http://schemas.openxmlformats.org/officeDocument/2006/relationships/image" Target="../media/image99.png"/><Relationship Id="rId12" Type="http://schemas.openxmlformats.org/officeDocument/2006/relationships/tags" Target="../tags/tag408.xml"/><Relationship Id="rId17" Type="http://schemas.openxmlformats.org/officeDocument/2006/relationships/tags" Target="../tags/tag413.xml"/><Relationship Id="rId33" Type="http://schemas.openxmlformats.org/officeDocument/2006/relationships/tags" Target="../tags/tag429.xml"/><Relationship Id="rId38" Type="http://schemas.openxmlformats.org/officeDocument/2006/relationships/tags" Target="../tags/tag434.xml"/><Relationship Id="rId59" Type="http://schemas.openxmlformats.org/officeDocument/2006/relationships/tags" Target="../tags/tag455.xml"/><Relationship Id="rId103" Type="http://schemas.openxmlformats.org/officeDocument/2006/relationships/tags" Target="../tags/tag499.xml"/><Relationship Id="rId108" Type="http://schemas.openxmlformats.org/officeDocument/2006/relationships/tags" Target="../tags/tag504.xml"/><Relationship Id="rId124" Type="http://schemas.openxmlformats.org/officeDocument/2006/relationships/image" Target="../media/image69.png"/><Relationship Id="rId129" Type="http://schemas.openxmlformats.org/officeDocument/2006/relationships/image" Target="../media/image74.png"/><Relationship Id="rId54" Type="http://schemas.openxmlformats.org/officeDocument/2006/relationships/tags" Target="../tags/tag450.xml"/><Relationship Id="rId70" Type="http://schemas.openxmlformats.org/officeDocument/2006/relationships/tags" Target="../tags/tag466.xml"/><Relationship Id="rId75" Type="http://schemas.openxmlformats.org/officeDocument/2006/relationships/tags" Target="../tags/tag471.xml"/><Relationship Id="rId91" Type="http://schemas.openxmlformats.org/officeDocument/2006/relationships/tags" Target="../tags/tag487.xml"/><Relationship Id="rId96" Type="http://schemas.openxmlformats.org/officeDocument/2006/relationships/tags" Target="../tags/tag492.xml"/><Relationship Id="rId140" Type="http://schemas.openxmlformats.org/officeDocument/2006/relationships/image" Target="../media/image84.png"/><Relationship Id="rId145" Type="http://schemas.openxmlformats.org/officeDocument/2006/relationships/image" Target="../media/image89.png"/><Relationship Id="rId161" Type="http://schemas.openxmlformats.org/officeDocument/2006/relationships/image" Target="../media/image105.png"/><Relationship Id="rId166" Type="http://schemas.openxmlformats.org/officeDocument/2006/relationships/image" Target="../media/image110.png"/><Relationship Id="rId1" Type="http://schemas.openxmlformats.org/officeDocument/2006/relationships/tags" Target="../tags/tag397.xml"/><Relationship Id="rId6" Type="http://schemas.openxmlformats.org/officeDocument/2006/relationships/tags" Target="../tags/tag402.xml"/><Relationship Id="rId15" Type="http://schemas.openxmlformats.org/officeDocument/2006/relationships/tags" Target="../tags/tag411.xml"/><Relationship Id="rId23" Type="http://schemas.openxmlformats.org/officeDocument/2006/relationships/tags" Target="../tags/tag419.xml"/><Relationship Id="rId28" Type="http://schemas.openxmlformats.org/officeDocument/2006/relationships/tags" Target="../tags/tag424.xml"/><Relationship Id="rId36" Type="http://schemas.openxmlformats.org/officeDocument/2006/relationships/tags" Target="../tags/tag432.xml"/><Relationship Id="rId49" Type="http://schemas.openxmlformats.org/officeDocument/2006/relationships/tags" Target="../tags/tag445.xml"/><Relationship Id="rId57" Type="http://schemas.openxmlformats.org/officeDocument/2006/relationships/tags" Target="../tags/tag453.xml"/><Relationship Id="rId106" Type="http://schemas.openxmlformats.org/officeDocument/2006/relationships/tags" Target="../tags/tag502.xml"/><Relationship Id="rId114" Type="http://schemas.openxmlformats.org/officeDocument/2006/relationships/tags" Target="../tags/tag510.xml"/><Relationship Id="rId119" Type="http://schemas.openxmlformats.org/officeDocument/2006/relationships/tags" Target="../tags/tag515.xml"/><Relationship Id="rId127" Type="http://schemas.openxmlformats.org/officeDocument/2006/relationships/image" Target="../media/image72.png"/><Relationship Id="rId10" Type="http://schemas.openxmlformats.org/officeDocument/2006/relationships/tags" Target="../tags/tag406.xml"/><Relationship Id="rId31" Type="http://schemas.openxmlformats.org/officeDocument/2006/relationships/tags" Target="../tags/tag427.xml"/><Relationship Id="rId44" Type="http://schemas.openxmlformats.org/officeDocument/2006/relationships/tags" Target="../tags/tag440.xml"/><Relationship Id="rId52" Type="http://schemas.openxmlformats.org/officeDocument/2006/relationships/tags" Target="../tags/tag448.xml"/><Relationship Id="rId60" Type="http://schemas.openxmlformats.org/officeDocument/2006/relationships/tags" Target="../tags/tag456.xml"/><Relationship Id="rId65" Type="http://schemas.openxmlformats.org/officeDocument/2006/relationships/tags" Target="../tags/tag461.xml"/><Relationship Id="rId73" Type="http://schemas.openxmlformats.org/officeDocument/2006/relationships/tags" Target="../tags/tag469.xml"/><Relationship Id="rId78" Type="http://schemas.openxmlformats.org/officeDocument/2006/relationships/tags" Target="../tags/tag474.xml"/><Relationship Id="rId81" Type="http://schemas.openxmlformats.org/officeDocument/2006/relationships/tags" Target="../tags/tag477.xml"/><Relationship Id="rId86" Type="http://schemas.openxmlformats.org/officeDocument/2006/relationships/tags" Target="../tags/tag482.xml"/><Relationship Id="rId94" Type="http://schemas.openxmlformats.org/officeDocument/2006/relationships/tags" Target="../tags/tag490.xml"/><Relationship Id="rId99" Type="http://schemas.openxmlformats.org/officeDocument/2006/relationships/tags" Target="../tags/tag495.xml"/><Relationship Id="rId101" Type="http://schemas.openxmlformats.org/officeDocument/2006/relationships/tags" Target="../tags/tag497.xml"/><Relationship Id="rId122" Type="http://schemas.openxmlformats.org/officeDocument/2006/relationships/image" Target="../media/image67.jpeg"/><Relationship Id="rId130" Type="http://schemas.openxmlformats.org/officeDocument/2006/relationships/image" Target="../media/image75.png"/><Relationship Id="rId135" Type="http://schemas.openxmlformats.org/officeDocument/2006/relationships/image" Target="../media/image80.png"/><Relationship Id="rId143" Type="http://schemas.openxmlformats.org/officeDocument/2006/relationships/image" Target="../media/image87.png"/><Relationship Id="rId148" Type="http://schemas.openxmlformats.org/officeDocument/2006/relationships/image" Target="../media/image92.png"/><Relationship Id="rId151" Type="http://schemas.openxmlformats.org/officeDocument/2006/relationships/image" Target="../media/image95.png"/><Relationship Id="rId156" Type="http://schemas.openxmlformats.org/officeDocument/2006/relationships/image" Target="../media/image100.png"/><Relationship Id="rId164" Type="http://schemas.openxmlformats.org/officeDocument/2006/relationships/image" Target="../media/image108.png"/><Relationship Id="rId4" Type="http://schemas.openxmlformats.org/officeDocument/2006/relationships/tags" Target="../tags/tag400.xml"/><Relationship Id="rId9" Type="http://schemas.openxmlformats.org/officeDocument/2006/relationships/tags" Target="../tags/tag405.xml"/><Relationship Id="rId13" Type="http://schemas.openxmlformats.org/officeDocument/2006/relationships/tags" Target="../tags/tag409.xml"/><Relationship Id="rId18" Type="http://schemas.openxmlformats.org/officeDocument/2006/relationships/tags" Target="../tags/tag414.xml"/><Relationship Id="rId39" Type="http://schemas.openxmlformats.org/officeDocument/2006/relationships/tags" Target="../tags/tag435.xml"/><Relationship Id="rId109" Type="http://schemas.openxmlformats.org/officeDocument/2006/relationships/tags" Target="../tags/tag505.xml"/><Relationship Id="rId34" Type="http://schemas.openxmlformats.org/officeDocument/2006/relationships/tags" Target="../tags/tag430.xml"/><Relationship Id="rId50" Type="http://schemas.openxmlformats.org/officeDocument/2006/relationships/tags" Target="../tags/tag446.xml"/><Relationship Id="rId55" Type="http://schemas.openxmlformats.org/officeDocument/2006/relationships/tags" Target="../tags/tag451.xml"/><Relationship Id="rId76" Type="http://schemas.openxmlformats.org/officeDocument/2006/relationships/tags" Target="../tags/tag472.xml"/><Relationship Id="rId97" Type="http://schemas.openxmlformats.org/officeDocument/2006/relationships/tags" Target="../tags/tag493.xml"/><Relationship Id="rId104" Type="http://schemas.openxmlformats.org/officeDocument/2006/relationships/tags" Target="../tags/tag500.xml"/><Relationship Id="rId120" Type="http://schemas.openxmlformats.org/officeDocument/2006/relationships/slideLayout" Target="../slideLayouts/slideLayout57.xml"/><Relationship Id="rId125" Type="http://schemas.openxmlformats.org/officeDocument/2006/relationships/image" Target="../media/image70.png"/><Relationship Id="rId141" Type="http://schemas.openxmlformats.org/officeDocument/2006/relationships/image" Target="../media/image85.png"/><Relationship Id="rId146" Type="http://schemas.openxmlformats.org/officeDocument/2006/relationships/image" Target="../media/image90.png"/><Relationship Id="rId7" Type="http://schemas.openxmlformats.org/officeDocument/2006/relationships/tags" Target="../tags/tag403.xml"/><Relationship Id="rId71" Type="http://schemas.openxmlformats.org/officeDocument/2006/relationships/tags" Target="../tags/tag467.xml"/><Relationship Id="rId92" Type="http://schemas.openxmlformats.org/officeDocument/2006/relationships/tags" Target="../tags/tag488.xml"/><Relationship Id="rId162" Type="http://schemas.openxmlformats.org/officeDocument/2006/relationships/image" Target="../media/image106.jpeg"/><Relationship Id="rId2" Type="http://schemas.openxmlformats.org/officeDocument/2006/relationships/tags" Target="../tags/tag398.xml"/><Relationship Id="rId29" Type="http://schemas.openxmlformats.org/officeDocument/2006/relationships/tags" Target="../tags/tag425.xml"/><Relationship Id="rId24" Type="http://schemas.openxmlformats.org/officeDocument/2006/relationships/tags" Target="../tags/tag420.xml"/><Relationship Id="rId40" Type="http://schemas.openxmlformats.org/officeDocument/2006/relationships/tags" Target="../tags/tag436.xml"/><Relationship Id="rId45" Type="http://schemas.openxmlformats.org/officeDocument/2006/relationships/tags" Target="../tags/tag441.xml"/><Relationship Id="rId66" Type="http://schemas.openxmlformats.org/officeDocument/2006/relationships/tags" Target="../tags/tag462.xml"/><Relationship Id="rId87" Type="http://schemas.openxmlformats.org/officeDocument/2006/relationships/tags" Target="../tags/tag483.xml"/><Relationship Id="rId110" Type="http://schemas.openxmlformats.org/officeDocument/2006/relationships/tags" Target="../tags/tag506.xml"/><Relationship Id="rId115" Type="http://schemas.openxmlformats.org/officeDocument/2006/relationships/tags" Target="../tags/tag511.xml"/><Relationship Id="rId131" Type="http://schemas.openxmlformats.org/officeDocument/2006/relationships/image" Target="../media/image76.png"/><Relationship Id="rId136" Type="http://schemas.microsoft.com/office/2007/relationships/hdphoto" Target="../media/hdphoto1.wdp"/><Relationship Id="rId157" Type="http://schemas.openxmlformats.org/officeDocument/2006/relationships/image" Target="../media/image101.png"/><Relationship Id="rId61" Type="http://schemas.openxmlformats.org/officeDocument/2006/relationships/tags" Target="../tags/tag457.xml"/><Relationship Id="rId82" Type="http://schemas.openxmlformats.org/officeDocument/2006/relationships/tags" Target="../tags/tag478.xml"/><Relationship Id="rId152" Type="http://schemas.openxmlformats.org/officeDocument/2006/relationships/image" Target="../media/image96.png"/><Relationship Id="rId19" Type="http://schemas.openxmlformats.org/officeDocument/2006/relationships/tags" Target="../tags/tag415.xml"/><Relationship Id="rId14" Type="http://schemas.openxmlformats.org/officeDocument/2006/relationships/tags" Target="../tags/tag410.xml"/><Relationship Id="rId30" Type="http://schemas.openxmlformats.org/officeDocument/2006/relationships/tags" Target="../tags/tag426.xml"/><Relationship Id="rId35" Type="http://schemas.openxmlformats.org/officeDocument/2006/relationships/tags" Target="../tags/tag431.xml"/><Relationship Id="rId56" Type="http://schemas.openxmlformats.org/officeDocument/2006/relationships/tags" Target="../tags/tag452.xml"/><Relationship Id="rId77" Type="http://schemas.openxmlformats.org/officeDocument/2006/relationships/tags" Target="../tags/tag473.xml"/><Relationship Id="rId100" Type="http://schemas.openxmlformats.org/officeDocument/2006/relationships/tags" Target="../tags/tag496.xml"/><Relationship Id="rId105" Type="http://schemas.openxmlformats.org/officeDocument/2006/relationships/tags" Target="../tags/tag501.xml"/><Relationship Id="rId126" Type="http://schemas.openxmlformats.org/officeDocument/2006/relationships/image" Target="../media/image71.png"/><Relationship Id="rId147" Type="http://schemas.openxmlformats.org/officeDocument/2006/relationships/image" Target="../media/image91.png"/><Relationship Id="rId8" Type="http://schemas.openxmlformats.org/officeDocument/2006/relationships/tags" Target="../tags/tag404.xml"/><Relationship Id="rId51" Type="http://schemas.openxmlformats.org/officeDocument/2006/relationships/tags" Target="../tags/tag447.xml"/><Relationship Id="rId72" Type="http://schemas.openxmlformats.org/officeDocument/2006/relationships/tags" Target="../tags/tag468.xml"/><Relationship Id="rId93" Type="http://schemas.openxmlformats.org/officeDocument/2006/relationships/tags" Target="../tags/tag489.xml"/><Relationship Id="rId98" Type="http://schemas.openxmlformats.org/officeDocument/2006/relationships/tags" Target="../tags/tag494.xml"/><Relationship Id="rId121" Type="http://schemas.openxmlformats.org/officeDocument/2006/relationships/image" Target="../media/image66.jpeg"/><Relationship Id="rId142" Type="http://schemas.openxmlformats.org/officeDocument/2006/relationships/image" Target="../media/image86.png"/><Relationship Id="rId163" Type="http://schemas.openxmlformats.org/officeDocument/2006/relationships/image" Target="../media/image107.jpeg"/><Relationship Id="rId3" Type="http://schemas.openxmlformats.org/officeDocument/2006/relationships/tags" Target="../tags/tag399.xml"/><Relationship Id="rId25" Type="http://schemas.openxmlformats.org/officeDocument/2006/relationships/tags" Target="../tags/tag421.xml"/><Relationship Id="rId46" Type="http://schemas.openxmlformats.org/officeDocument/2006/relationships/tags" Target="../tags/tag442.xml"/><Relationship Id="rId67" Type="http://schemas.openxmlformats.org/officeDocument/2006/relationships/tags" Target="../tags/tag463.xml"/><Relationship Id="rId116" Type="http://schemas.openxmlformats.org/officeDocument/2006/relationships/tags" Target="../tags/tag512.xml"/><Relationship Id="rId137" Type="http://schemas.openxmlformats.org/officeDocument/2006/relationships/image" Target="../media/image81.png"/><Relationship Id="rId158" Type="http://schemas.openxmlformats.org/officeDocument/2006/relationships/image" Target="../media/image102.png"/><Relationship Id="rId20" Type="http://schemas.openxmlformats.org/officeDocument/2006/relationships/tags" Target="../tags/tag416.xml"/><Relationship Id="rId41" Type="http://schemas.openxmlformats.org/officeDocument/2006/relationships/tags" Target="../tags/tag437.xml"/><Relationship Id="rId62" Type="http://schemas.openxmlformats.org/officeDocument/2006/relationships/tags" Target="../tags/tag458.xml"/><Relationship Id="rId83" Type="http://schemas.openxmlformats.org/officeDocument/2006/relationships/tags" Target="../tags/tag479.xml"/><Relationship Id="rId88" Type="http://schemas.openxmlformats.org/officeDocument/2006/relationships/tags" Target="../tags/tag484.xml"/><Relationship Id="rId111" Type="http://schemas.openxmlformats.org/officeDocument/2006/relationships/tags" Target="../tags/tag507.xml"/><Relationship Id="rId132" Type="http://schemas.openxmlformats.org/officeDocument/2006/relationships/image" Target="../media/image77.png"/><Relationship Id="rId153" Type="http://schemas.openxmlformats.org/officeDocument/2006/relationships/image" Target="../media/image9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516.xml"/><Relationship Id="rId1" Type="http://schemas.openxmlformats.org/officeDocument/2006/relationships/vmlDrawing" Target="../drawings/vmlDrawing2.vml"/><Relationship Id="rId6" Type="http://schemas.openxmlformats.org/officeDocument/2006/relationships/image" Target="../media/image112.png"/><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8" Type="http://schemas.openxmlformats.org/officeDocument/2006/relationships/tags" Target="../tags/tag524.xml"/><Relationship Id="rId13" Type="http://schemas.openxmlformats.org/officeDocument/2006/relationships/tags" Target="../tags/tag529.xml"/><Relationship Id="rId18" Type="http://schemas.openxmlformats.org/officeDocument/2006/relationships/tags" Target="../tags/tag534.xml"/><Relationship Id="rId26" Type="http://schemas.openxmlformats.org/officeDocument/2006/relationships/hyperlink" Target="https://connect.bosch.com/blogs/1f288c27-171c-4b91-98a0-265aa17c57e5/entry/Full_Stack_SW_Team?lang=de_de" TargetMode="External"/><Relationship Id="rId3" Type="http://schemas.openxmlformats.org/officeDocument/2006/relationships/tags" Target="../tags/tag519.xml"/><Relationship Id="rId21" Type="http://schemas.openxmlformats.org/officeDocument/2006/relationships/tags" Target="../tags/tag537.xml"/><Relationship Id="rId7" Type="http://schemas.openxmlformats.org/officeDocument/2006/relationships/tags" Target="../tags/tag523.xml"/><Relationship Id="rId12" Type="http://schemas.openxmlformats.org/officeDocument/2006/relationships/tags" Target="../tags/tag528.xml"/><Relationship Id="rId17" Type="http://schemas.openxmlformats.org/officeDocument/2006/relationships/tags" Target="../tags/tag533.xml"/><Relationship Id="rId25" Type="http://schemas.openxmlformats.org/officeDocument/2006/relationships/hyperlink" Target="https://inside-docupedia.bosch.com/confluence/display/SWO/Success+Factors+Continuous+X+in+NRCS2" TargetMode="External"/><Relationship Id="rId2" Type="http://schemas.openxmlformats.org/officeDocument/2006/relationships/tags" Target="../tags/tag518.xml"/><Relationship Id="rId16" Type="http://schemas.openxmlformats.org/officeDocument/2006/relationships/tags" Target="../tags/tag532.xml"/><Relationship Id="rId20" Type="http://schemas.openxmlformats.org/officeDocument/2006/relationships/tags" Target="../tags/tag536.xml"/><Relationship Id="rId1" Type="http://schemas.openxmlformats.org/officeDocument/2006/relationships/tags" Target="../tags/tag517.xml"/><Relationship Id="rId6" Type="http://schemas.openxmlformats.org/officeDocument/2006/relationships/tags" Target="../tags/tag522.xml"/><Relationship Id="rId11" Type="http://schemas.openxmlformats.org/officeDocument/2006/relationships/tags" Target="../tags/tag527.xml"/><Relationship Id="rId24" Type="http://schemas.openxmlformats.org/officeDocument/2006/relationships/notesSlide" Target="../notesSlides/notesSlide3.xml"/><Relationship Id="rId5" Type="http://schemas.openxmlformats.org/officeDocument/2006/relationships/tags" Target="../tags/tag521.xml"/><Relationship Id="rId15" Type="http://schemas.openxmlformats.org/officeDocument/2006/relationships/tags" Target="../tags/tag531.xml"/><Relationship Id="rId23" Type="http://schemas.openxmlformats.org/officeDocument/2006/relationships/slideLayout" Target="../slideLayouts/slideLayout69.xml"/><Relationship Id="rId10" Type="http://schemas.openxmlformats.org/officeDocument/2006/relationships/tags" Target="../tags/tag526.xml"/><Relationship Id="rId19" Type="http://schemas.openxmlformats.org/officeDocument/2006/relationships/tags" Target="../tags/tag535.xml"/><Relationship Id="rId4" Type="http://schemas.openxmlformats.org/officeDocument/2006/relationships/tags" Target="../tags/tag520.xml"/><Relationship Id="rId9" Type="http://schemas.openxmlformats.org/officeDocument/2006/relationships/tags" Target="../tags/tag525.xml"/><Relationship Id="rId14" Type="http://schemas.openxmlformats.org/officeDocument/2006/relationships/tags" Target="../tags/tag530.xml"/><Relationship Id="rId22" Type="http://schemas.openxmlformats.org/officeDocument/2006/relationships/tags" Target="../tags/tag538.xml"/></Relationships>
</file>

<file path=ppt/slides/_rels/slide3.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slideLayout" Target="../slideLayouts/slideLayout7.xml"/><Relationship Id="rId3" Type="http://schemas.openxmlformats.org/officeDocument/2006/relationships/tags" Target="../tags/tag7.xml"/><Relationship Id="rId21" Type="http://schemas.openxmlformats.org/officeDocument/2006/relationships/tags" Target="../tags/tag2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image" Target="../media/image17.png"/><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68.xml"/><Relationship Id="rId4" Type="http://schemas.openxmlformats.org/officeDocument/2006/relationships/hyperlink" Target="https://connect.bosch.com/wikis/form/api/wiki/1e5dd55a-e731-48d1-8004-7808cefe4c4d/page/6bc99a89-d434-46a6-bf16-665ce06a1a97/attachment/363b8bee-360b-46ca-8098-5d8f915519c6/media/Summary_Analysis_CX_vJan2020.pdf"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7.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26" Type="http://schemas.openxmlformats.org/officeDocument/2006/relationships/tags" Target="../tags/tag55.xml"/><Relationship Id="rId3" Type="http://schemas.openxmlformats.org/officeDocument/2006/relationships/tags" Target="../tags/tag32.xml"/><Relationship Id="rId21" Type="http://schemas.openxmlformats.org/officeDocument/2006/relationships/tags" Target="../tags/tag50.xml"/><Relationship Id="rId34" Type="http://schemas.openxmlformats.org/officeDocument/2006/relationships/image" Target="../media/image25.png"/><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5" Type="http://schemas.openxmlformats.org/officeDocument/2006/relationships/tags" Target="../tags/tag54.xml"/><Relationship Id="rId33" Type="http://schemas.openxmlformats.org/officeDocument/2006/relationships/image" Target="../media/image24.svg"/><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tags" Target="../tags/tag49.xml"/><Relationship Id="rId29" Type="http://schemas.openxmlformats.org/officeDocument/2006/relationships/tags" Target="../tags/tag58.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tags" Target="../tags/tag53.xml"/><Relationship Id="rId32" Type="http://schemas.openxmlformats.org/officeDocument/2006/relationships/image" Target="../media/image23.png"/><Relationship Id="rId37" Type="http://schemas.openxmlformats.org/officeDocument/2006/relationships/image" Target="../media/image28.svg"/><Relationship Id="rId5" Type="http://schemas.openxmlformats.org/officeDocument/2006/relationships/tags" Target="../tags/tag34.xml"/><Relationship Id="rId15" Type="http://schemas.openxmlformats.org/officeDocument/2006/relationships/tags" Target="../tags/tag44.xml"/><Relationship Id="rId23" Type="http://schemas.openxmlformats.org/officeDocument/2006/relationships/tags" Target="../tags/tag52.xml"/><Relationship Id="rId28" Type="http://schemas.openxmlformats.org/officeDocument/2006/relationships/tags" Target="../tags/tag57.xml"/><Relationship Id="rId36" Type="http://schemas.openxmlformats.org/officeDocument/2006/relationships/image" Target="../media/image27.png"/><Relationship Id="rId10" Type="http://schemas.openxmlformats.org/officeDocument/2006/relationships/tags" Target="../tags/tag39.xml"/><Relationship Id="rId19" Type="http://schemas.openxmlformats.org/officeDocument/2006/relationships/tags" Target="../tags/tag48.xml"/><Relationship Id="rId31" Type="http://schemas.openxmlformats.org/officeDocument/2006/relationships/slideLayout" Target="../slideLayouts/slideLayout57.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tags" Target="../tags/tag51.xml"/><Relationship Id="rId27" Type="http://schemas.openxmlformats.org/officeDocument/2006/relationships/tags" Target="../tags/tag56.xml"/><Relationship Id="rId30" Type="http://schemas.openxmlformats.org/officeDocument/2006/relationships/tags" Target="../tags/tag59.xml"/><Relationship Id="rId35"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 Type="http://schemas.openxmlformats.org/officeDocument/2006/relationships/tags" Target="../tags/tag62.xml"/><Relationship Id="rId21" Type="http://schemas.openxmlformats.org/officeDocument/2006/relationships/tags" Target="../tags/tag80.xml"/><Relationship Id="rId34" Type="http://schemas.openxmlformats.org/officeDocument/2006/relationships/image" Target="../media/image25.png"/><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image" Target="../media/image24.svg"/><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tags" Target="../tags/tag88.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image" Target="../media/image23.png"/><Relationship Id="rId37" Type="http://schemas.openxmlformats.org/officeDocument/2006/relationships/image" Target="../media/image28.svg"/><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36" Type="http://schemas.openxmlformats.org/officeDocument/2006/relationships/image" Target="../media/image27.png"/><Relationship Id="rId10" Type="http://schemas.openxmlformats.org/officeDocument/2006/relationships/tags" Target="../tags/tag69.xml"/><Relationship Id="rId19" Type="http://schemas.openxmlformats.org/officeDocument/2006/relationships/tags" Target="../tags/tag78.xml"/><Relationship Id="rId31" Type="http://schemas.openxmlformats.org/officeDocument/2006/relationships/slideLayout" Target="../slideLayouts/slideLayout57.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tags" Target="../tags/tag89.xml"/><Relationship Id="rId3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9388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bgerundetes Rechteck 12"/>
          <p:cNvSpPr/>
          <p:nvPr>
            <p:custDataLst>
              <p:tags r:id="rId1"/>
            </p:custDataLst>
          </p:nvPr>
        </p:nvSpPr>
        <p:spPr>
          <a:xfrm>
            <a:off x="1385026" y="5198408"/>
            <a:ext cx="10806974" cy="735634"/>
          </a:xfrm>
          <a:prstGeom prst="round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Bosch Office Sans"/>
              <a:ea typeface="+mn-ea"/>
              <a:cs typeface="+mn-cs"/>
            </a:endParaRPr>
          </a:p>
        </p:txBody>
      </p:sp>
      <p:grpSp>
        <p:nvGrpSpPr>
          <p:cNvPr id="39" name="Gruppieren 10"/>
          <p:cNvGrpSpPr/>
          <p:nvPr/>
        </p:nvGrpSpPr>
        <p:grpSpPr>
          <a:xfrm>
            <a:off x="2316824" y="1158279"/>
            <a:ext cx="8627356" cy="757992"/>
            <a:chOff x="966403" y="865918"/>
            <a:chExt cx="8627356" cy="757992"/>
          </a:xfrm>
        </p:grpSpPr>
        <p:sp>
          <p:nvSpPr>
            <p:cNvPr id="40" name="Freihandform 11"/>
            <p:cNvSpPr/>
            <p:nvPr/>
          </p:nvSpPr>
          <p:spPr>
            <a:xfrm>
              <a:off x="966403"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FOUNDATION</a:t>
              </a:r>
            </a:p>
          </p:txBody>
        </p:sp>
        <p:sp>
          <p:nvSpPr>
            <p:cNvPr id="42" name="Freihandform 14"/>
            <p:cNvSpPr/>
            <p:nvPr/>
          </p:nvSpPr>
          <p:spPr>
            <a:xfrm>
              <a:off x="3191558"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ROBOTIC</a:t>
              </a:r>
            </a:p>
          </p:txBody>
        </p:sp>
        <p:sp>
          <p:nvSpPr>
            <p:cNvPr id="44" name="Freihandform 16"/>
            <p:cNvSpPr/>
            <p:nvPr/>
          </p:nvSpPr>
          <p:spPr>
            <a:xfrm>
              <a:off x="5416713"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INTEGRATED ANALYTICS</a:t>
              </a:r>
            </a:p>
          </p:txBody>
        </p:sp>
        <p:sp>
          <p:nvSpPr>
            <p:cNvPr id="46" name="Freihandform 18"/>
            <p:cNvSpPr/>
            <p:nvPr/>
          </p:nvSpPr>
          <p:spPr>
            <a:xfrm>
              <a:off x="7641869"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Autonomous</a:t>
              </a:r>
            </a:p>
          </p:txBody>
        </p:sp>
      </p:grpSp>
      <p:sp>
        <p:nvSpPr>
          <p:cNvPr id="49" name="Right Triangle 23"/>
          <p:cNvSpPr/>
          <p:nvPr/>
        </p:nvSpPr>
        <p:spPr>
          <a:xfrm>
            <a:off x="2316824" y="1865352"/>
            <a:ext cx="8633849" cy="794584"/>
          </a:xfrm>
          <a:prstGeom prst="rtTriangle">
            <a:avLst/>
          </a:prstGeom>
          <a:solidFill>
            <a:srgbClr val="A80163"/>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Bosch Office Sans"/>
            </a:endParaRPr>
          </a:p>
        </p:txBody>
      </p:sp>
      <p:sp>
        <p:nvSpPr>
          <p:cNvPr id="50" name="Right Triangle 25"/>
          <p:cNvSpPr/>
          <p:nvPr/>
        </p:nvSpPr>
        <p:spPr>
          <a:xfrm rot="10800000">
            <a:off x="2360957" y="1865350"/>
            <a:ext cx="8592846" cy="794584"/>
          </a:xfrm>
          <a:prstGeom prst="rtTriangle">
            <a:avLst/>
          </a:prstGeom>
          <a:solidFill>
            <a:srgbClr val="0070C0"/>
          </a:solidFill>
          <a:ln w="9525" cap="flat" cmpd="sng" algn="ctr">
            <a:solidFill>
              <a:srgbClr val="3F136C"/>
            </a:solidFill>
            <a:prstDash val="solid"/>
          </a:ln>
          <a:effectLst/>
        </p:spPr>
        <p:txBody>
          <a:bodyPr vert="vert270" rtlCol="0" anchor="ctr"/>
          <a:lstStyle/>
          <a:p>
            <a:pPr algn="ctr" defTabSz="914400">
              <a:defRPr/>
            </a:pPr>
            <a:endParaRPr lang="en-GB" kern="0" dirty="0">
              <a:solidFill>
                <a:srgbClr val="000000"/>
              </a:solidFill>
              <a:latin typeface="Bosch Office Sans"/>
            </a:endParaRPr>
          </a:p>
        </p:txBody>
      </p:sp>
      <p:sp>
        <p:nvSpPr>
          <p:cNvPr id="51" name="Textfeld 30"/>
          <p:cNvSpPr txBox="1"/>
          <p:nvPr/>
        </p:nvSpPr>
        <p:spPr>
          <a:xfrm>
            <a:off x="8035792" y="1932620"/>
            <a:ext cx="2279082" cy="1048613"/>
          </a:xfrm>
          <a:prstGeom prst="rect">
            <a:avLst/>
          </a:prstGeom>
          <a:noFill/>
        </p:spPr>
        <p:txBody>
          <a:bodyPr wrap="square" lIns="0" tIns="0" rIns="0" bIns="0" rtlCol="0">
            <a:noAutofit/>
          </a:bodyPr>
          <a:lstStyle/>
          <a:p>
            <a:pPr algn="r" defTabSz="914400">
              <a:lnSpc>
                <a:spcPts val="2300"/>
              </a:lnSpc>
              <a:spcBef>
                <a:spcPts val="500"/>
              </a:spcBef>
              <a:defRPr/>
            </a:pPr>
            <a:r>
              <a:rPr lang="de-DE" sz="1400" kern="0" dirty="0">
                <a:solidFill>
                  <a:prstClr val="white"/>
                </a:solidFill>
                <a:latin typeface="Bosch Office Sans"/>
              </a:rPr>
              <a:t>Low human interaction &amp; High degree of AI </a:t>
            </a:r>
          </a:p>
          <a:p>
            <a:pPr defTabSz="914400">
              <a:lnSpc>
                <a:spcPts val="2300"/>
              </a:lnSpc>
              <a:spcBef>
                <a:spcPts val="500"/>
              </a:spcBef>
              <a:defRPr/>
            </a:pPr>
            <a:endParaRPr lang="de-DE" sz="1600" kern="0" dirty="0">
              <a:solidFill>
                <a:prstClr val="white"/>
              </a:solidFill>
              <a:latin typeface="Bosch Office Sans"/>
            </a:endParaRPr>
          </a:p>
          <a:p>
            <a:pPr defTabSz="914400">
              <a:lnSpc>
                <a:spcPts val="2300"/>
              </a:lnSpc>
              <a:spcBef>
                <a:spcPts val="500"/>
              </a:spcBef>
              <a:defRPr/>
            </a:pPr>
            <a:endParaRPr lang="en-US" sz="1600" kern="0" dirty="0">
              <a:solidFill>
                <a:prstClr val="white"/>
              </a:solidFill>
              <a:latin typeface="Bosch Office Sans"/>
            </a:endParaRPr>
          </a:p>
        </p:txBody>
      </p:sp>
      <p:sp>
        <p:nvSpPr>
          <p:cNvPr id="52" name="Textfeld 4"/>
          <p:cNvSpPr txBox="1"/>
          <p:nvPr/>
        </p:nvSpPr>
        <p:spPr>
          <a:xfrm>
            <a:off x="2352073" y="2043896"/>
            <a:ext cx="2222251" cy="617593"/>
          </a:xfrm>
          <a:prstGeom prst="rect">
            <a:avLst/>
          </a:prstGeom>
          <a:noFill/>
        </p:spPr>
        <p:txBody>
          <a:bodyPr wrap="square" lIns="0" tIns="0" rIns="0" bIns="0" rtlCol="0">
            <a:noAutofit/>
          </a:bodyPr>
          <a:lstStyle/>
          <a:p>
            <a:pPr defTabSz="914400">
              <a:lnSpc>
                <a:spcPts val="2300"/>
              </a:lnSpc>
              <a:spcBef>
                <a:spcPts val="500"/>
              </a:spcBef>
              <a:defRPr/>
            </a:pPr>
            <a:r>
              <a:rPr lang="de-DE" sz="1400" kern="0" dirty="0">
                <a:solidFill>
                  <a:prstClr val="white"/>
                </a:solidFill>
                <a:latin typeface="Bosch Office Sans"/>
              </a:rPr>
              <a:t>High human interaction &amp; Low Degree of AI</a:t>
            </a:r>
            <a:endParaRPr lang="en-US" sz="1400" kern="0" dirty="0">
              <a:solidFill>
                <a:prstClr val="white"/>
              </a:solidFill>
              <a:latin typeface="Bosch Office Sans"/>
            </a:endParaRPr>
          </a:p>
        </p:txBody>
      </p:sp>
      <p:sp>
        <p:nvSpPr>
          <p:cNvPr id="57" name="Text Placeholder 2"/>
          <p:cNvSpPr txBox="1">
            <a:spLocks/>
          </p:cNvSpPr>
          <p:nvPr/>
        </p:nvSpPr>
        <p:spPr>
          <a:xfrm>
            <a:off x="1562463" y="207082"/>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Strategic Vision’2025 : Autonomous</a:t>
            </a:r>
            <a:r>
              <a:rPr kumimoji="0" lang="en-GB" sz="2800" b="1" i="0" u="none" strike="noStrike" kern="0" cap="none" spc="0" normalizeH="0" noProof="0" dirty="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 1.0</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8" name="Abgerundetes Rechteck 12"/>
          <p:cNvSpPr/>
          <p:nvPr>
            <p:custDataLst>
              <p:tags r:id="rId2"/>
            </p:custDataLst>
          </p:nvPr>
        </p:nvSpPr>
        <p:spPr>
          <a:xfrm>
            <a:off x="5431342" y="2837260"/>
            <a:ext cx="2278660" cy="735634"/>
          </a:xfrm>
          <a:prstGeom prst="roundRect">
            <a:avLst/>
          </a:prstGeom>
          <a:solidFill>
            <a:schemeClr val="accent5">
              <a:lumMod val="7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Bosch Office Sans"/>
              <a:ea typeface="+mn-ea"/>
              <a:cs typeface="+mn-cs"/>
            </a:endParaRPr>
          </a:p>
        </p:txBody>
      </p:sp>
      <p:sp>
        <p:nvSpPr>
          <p:cNvPr id="59" name="Notched Right Arrow 111"/>
          <p:cNvSpPr/>
          <p:nvPr>
            <p:custDataLst>
              <p:tags r:id="rId3"/>
            </p:custDataLst>
          </p:nvPr>
        </p:nvSpPr>
        <p:spPr>
          <a:xfrm>
            <a:off x="5500053" y="3109009"/>
            <a:ext cx="792000" cy="36765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0" name="Notched Right Arrow 112"/>
          <p:cNvSpPr/>
          <p:nvPr>
            <p:custDataLst>
              <p:tags r:id="rId4"/>
            </p:custDataLst>
          </p:nvPr>
        </p:nvSpPr>
        <p:spPr>
          <a:xfrm>
            <a:off x="6170883" y="3115889"/>
            <a:ext cx="792000"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1" name="Notched Right Arrow 112"/>
          <p:cNvSpPr/>
          <p:nvPr>
            <p:custDataLst>
              <p:tags r:id="rId5"/>
            </p:custDataLst>
          </p:nvPr>
        </p:nvSpPr>
        <p:spPr>
          <a:xfrm>
            <a:off x="6843974" y="3112741"/>
            <a:ext cx="792000" cy="363918"/>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2" name="Textfeld 35"/>
          <p:cNvSpPr txBox="1"/>
          <p:nvPr>
            <p:custDataLst>
              <p:tags r:id="rId6"/>
            </p:custDataLst>
          </p:nvPr>
        </p:nvSpPr>
        <p:spPr>
          <a:xfrm>
            <a:off x="6233012" y="2841479"/>
            <a:ext cx="776175" cy="276999"/>
          </a:xfrm>
          <a:prstGeom prst="rect">
            <a:avLst/>
          </a:prstGeom>
          <a:noFill/>
        </p:spPr>
        <p:txBody>
          <a:bodyPr wrap="none" rtlCol="0">
            <a:spAutoFit/>
          </a:bodyPr>
          <a:lstStyle/>
          <a:p>
            <a:r>
              <a:rPr lang="en-US" sz="1200" b="1" dirty="0">
                <a:solidFill>
                  <a:srgbClr val="92D050"/>
                </a:solidFill>
              </a:rPr>
              <a:t>Pipeline</a:t>
            </a:r>
          </a:p>
        </p:txBody>
      </p:sp>
      <p:sp>
        <p:nvSpPr>
          <p:cNvPr id="63" name="TextBox 116"/>
          <p:cNvSpPr txBox="1"/>
          <p:nvPr>
            <p:custDataLst>
              <p:tags r:id="rId7"/>
            </p:custDataLst>
          </p:nvPr>
        </p:nvSpPr>
        <p:spPr>
          <a:xfrm>
            <a:off x="5591661" y="3122697"/>
            <a:ext cx="685813" cy="353961"/>
          </a:xfrm>
          <a:prstGeom prst="rect">
            <a:avLst/>
          </a:prstGeom>
          <a:noFill/>
        </p:spPr>
        <p:txBody>
          <a:bodyPr wrap="none" lIns="0" tIns="0" rIns="0" bIns="0" rtlCol="0">
            <a:noAutofit/>
          </a:body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Build</a:t>
            </a:r>
          </a:p>
        </p:txBody>
      </p:sp>
      <p:sp>
        <p:nvSpPr>
          <p:cNvPr id="64" name="TextBox 117"/>
          <p:cNvSpPr txBox="1"/>
          <p:nvPr>
            <p:custDataLst>
              <p:tags r:id="rId8"/>
            </p:custDataLst>
          </p:nvPr>
        </p:nvSpPr>
        <p:spPr>
          <a:xfrm>
            <a:off x="6233012" y="3139598"/>
            <a:ext cx="686814" cy="353961"/>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dirty="0">
                <a:ln>
                  <a:noFill/>
                </a:ln>
                <a:solidFill>
                  <a:srgbClr val="000000">
                    <a:lumMod val="85000"/>
                    <a:lumOff val="15000"/>
                  </a:srgbClr>
                </a:solidFill>
                <a:effectLst/>
                <a:uLnTx/>
                <a:uFillTx/>
              </a:rPr>
              <a:t>Test</a:t>
            </a:r>
          </a:p>
        </p:txBody>
      </p:sp>
      <p:sp>
        <p:nvSpPr>
          <p:cNvPr id="65" name="TextBox 117"/>
          <p:cNvSpPr txBox="1"/>
          <p:nvPr>
            <p:custDataLst>
              <p:tags r:id="rId9"/>
            </p:custDataLst>
          </p:nvPr>
        </p:nvSpPr>
        <p:spPr>
          <a:xfrm>
            <a:off x="6831706" y="3136450"/>
            <a:ext cx="878295" cy="353961"/>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dirty="0">
                <a:ln>
                  <a:noFill/>
                </a:ln>
                <a:solidFill>
                  <a:srgbClr val="000000">
                    <a:lumMod val="85000"/>
                    <a:lumOff val="15000"/>
                  </a:srgbClr>
                </a:solidFill>
                <a:effectLst/>
                <a:uLnTx/>
                <a:uFillTx/>
              </a:rPr>
              <a:t>Report</a:t>
            </a:r>
          </a:p>
        </p:txBody>
      </p:sp>
      <p:sp>
        <p:nvSpPr>
          <p:cNvPr id="66" name="Abgerundetes Rechteck 12"/>
          <p:cNvSpPr/>
          <p:nvPr>
            <p:custDataLst>
              <p:tags r:id="rId10"/>
            </p:custDataLst>
          </p:nvPr>
        </p:nvSpPr>
        <p:spPr>
          <a:xfrm>
            <a:off x="4479893" y="3891607"/>
            <a:ext cx="4582073" cy="735634"/>
          </a:xfrm>
          <a:prstGeom prst="roundRect">
            <a:avLst/>
          </a:prstGeom>
          <a:gradFill>
            <a:gsLst>
              <a:gs pos="0">
                <a:schemeClr val="accent5">
                  <a:lumMod val="75000"/>
                </a:schemeClr>
              </a:gs>
              <a:gs pos="8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Bosch Office Sans"/>
              <a:ea typeface="+mn-ea"/>
              <a:cs typeface="+mn-cs"/>
            </a:endParaRPr>
          </a:p>
        </p:txBody>
      </p:sp>
      <p:sp>
        <p:nvSpPr>
          <p:cNvPr id="67" name="Notched Right Arrow 111"/>
          <p:cNvSpPr/>
          <p:nvPr>
            <p:custDataLst>
              <p:tags r:id="rId11"/>
            </p:custDataLst>
          </p:nvPr>
        </p:nvSpPr>
        <p:spPr>
          <a:xfrm>
            <a:off x="4548605" y="4163356"/>
            <a:ext cx="792000" cy="36765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8" name="Notched Right Arrow 112"/>
          <p:cNvSpPr/>
          <p:nvPr>
            <p:custDataLst>
              <p:tags r:id="rId12"/>
            </p:custDataLst>
          </p:nvPr>
        </p:nvSpPr>
        <p:spPr>
          <a:xfrm>
            <a:off x="5219435" y="4170236"/>
            <a:ext cx="87829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9" name="Notched Right Arrow 112"/>
          <p:cNvSpPr/>
          <p:nvPr>
            <p:custDataLst>
              <p:tags r:id="rId13"/>
            </p:custDataLst>
          </p:nvPr>
        </p:nvSpPr>
        <p:spPr>
          <a:xfrm>
            <a:off x="8269966" y="4148800"/>
            <a:ext cx="792000" cy="363918"/>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70" name="Textfeld 35"/>
          <p:cNvSpPr txBox="1"/>
          <p:nvPr>
            <p:custDataLst>
              <p:tags r:id="rId14"/>
            </p:custDataLst>
          </p:nvPr>
        </p:nvSpPr>
        <p:spPr>
          <a:xfrm>
            <a:off x="6264745" y="3906269"/>
            <a:ext cx="776175" cy="276999"/>
          </a:xfrm>
          <a:prstGeom prst="rect">
            <a:avLst/>
          </a:prstGeom>
          <a:noFill/>
        </p:spPr>
        <p:txBody>
          <a:bodyPr wrap="none" rtlCol="0">
            <a:spAutoFit/>
          </a:bodyPr>
          <a:lstStyle/>
          <a:p>
            <a:r>
              <a:rPr lang="en-US" sz="1200" b="1" dirty="0">
                <a:solidFill>
                  <a:srgbClr val="92D050"/>
                </a:solidFill>
              </a:rPr>
              <a:t>Pipeline</a:t>
            </a:r>
          </a:p>
        </p:txBody>
      </p:sp>
      <p:sp>
        <p:nvSpPr>
          <p:cNvPr id="71" name="TextBox 116"/>
          <p:cNvSpPr txBox="1"/>
          <p:nvPr>
            <p:custDataLst>
              <p:tags r:id="rId15"/>
            </p:custDataLst>
          </p:nvPr>
        </p:nvSpPr>
        <p:spPr>
          <a:xfrm>
            <a:off x="4640213" y="4177044"/>
            <a:ext cx="685813" cy="353961"/>
          </a:xfrm>
          <a:prstGeom prst="rect">
            <a:avLst/>
          </a:prstGeom>
          <a:noFill/>
        </p:spPr>
        <p:txBody>
          <a:bodyPr wrap="none" lIns="0" tIns="0" rIns="0" bIns="0" rtlCol="0">
            <a:noAutofit/>
          </a:body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dirty="0">
                <a:ln>
                  <a:noFill/>
                </a:ln>
                <a:solidFill>
                  <a:srgbClr val="000000">
                    <a:lumMod val="85000"/>
                    <a:lumOff val="15000"/>
                  </a:srgbClr>
                </a:solidFill>
                <a:effectLst/>
                <a:uLnTx/>
                <a:uFillTx/>
              </a:rPr>
              <a:t>Build</a:t>
            </a:r>
          </a:p>
        </p:txBody>
      </p:sp>
      <p:sp>
        <p:nvSpPr>
          <p:cNvPr id="72" name="TextBox 117"/>
          <p:cNvSpPr txBox="1"/>
          <p:nvPr>
            <p:custDataLst>
              <p:tags r:id="rId16"/>
            </p:custDataLst>
          </p:nvPr>
        </p:nvSpPr>
        <p:spPr>
          <a:xfrm>
            <a:off x="5353527" y="4183967"/>
            <a:ext cx="686814" cy="233065"/>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14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Unit</a:t>
            </a:r>
            <a:br>
              <a:rPr kumimoji="0" lang="en-GB" sz="1200" b="0" i="0" u="none" strike="noStrike" kern="0" cap="none" spc="0" normalizeH="0" baseline="0" noProof="0">
                <a:ln>
                  <a:noFill/>
                </a:ln>
                <a:solidFill>
                  <a:srgbClr val="000000">
                    <a:lumMod val="85000"/>
                    <a:lumOff val="15000"/>
                  </a:srgbClr>
                </a:solidFill>
                <a:effectLst/>
                <a:uLnTx/>
                <a:uFillTx/>
              </a:rPr>
            </a:br>
            <a:r>
              <a:rPr kumimoji="0" lang="en-GB" sz="1200" b="0" i="0" u="none" strike="noStrike" kern="0" cap="none" spc="0" normalizeH="0" baseline="0" noProof="0">
                <a:ln>
                  <a:noFill/>
                </a:ln>
                <a:solidFill>
                  <a:srgbClr val="000000">
                    <a:lumMod val="85000"/>
                    <a:lumOff val="15000"/>
                  </a:srgbClr>
                </a:solidFill>
                <a:effectLst/>
                <a:uLnTx/>
                <a:uFillTx/>
              </a:rPr>
              <a:t>Test</a:t>
            </a:r>
          </a:p>
        </p:txBody>
      </p:sp>
      <p:sp>
        <p:nvSpPr>
          <p:cNvPr id="73" name="TextBox 117"/>
          <p:cNvSpPr txBox="1"/>
          <p:nvPr>
            <p:custDataLst>
              <p:tags r:id="rId17"/>
            </p:custDataLst>
          </p:nvPr>
        </p:nvSpPr>
        <p:spPr>
          <a:xfrm>
            <a:off x="8257698" y="4172509"/>
            <a:ext cx="878295" cy="353961"/>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Report</a:t>
            </a:r>
          </a:p>
        </p:txBody>
      </p:sp>
      <p:sp>
        <p:nvSpPr>
          <p:cNvPr id="74" name="Notched Right Arrow 112"/>
          <p:cNvSpPr/>
          <p:nvPr>
            <p:custDataLst>
              <p:tags r:id="rId18"/>
            </p:custDataLst>
          </p:nvPr>
        </p:nvSpPr>
        <p:spPr>
          <a:xfrm>
            <a:off x="5978567" y="4167133"/>
            <a:ext cx="87829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75" name="TextBox 117"/>
          <p:cNvSpPr txBox="1"/>
          <p:nvPr>
            <p:custDataLst>
              <p:tags r:id="rId19"/>
            </p:custDataLst>
          </p:nvPr>
        </p:nvSpPr>
        <p:spPr>
          <a:xfrm>
            <a:off x="6066939" y="4180864"/>
            <a:ext cx="686814" cy="233065"/>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14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SW/SW</a:t>
            </a:r>
            <a:br>
              <a:rPr kumimoji="0" lang="en-GB" sz="1200" b="0" i="0" u="none" strike="noStrike" kern="0" cap="none" spc="0" normalizeH="0" baseline="0" noProof="0">
                <a:ln>
                  <a:noFill/>
                </a:ln>
                <a:solidFill>
                  <a:srgbClr val="000000">
                    <a:lumMod val="85000"/>
                    <a:lumOff val="15000"/>
                  </a:srgbClr>
                </a:solidFill>
                <a:effectLst/>
                <a:uLnTx/>
                <a:uFillTx/>
              </a:rPr>
            </a:br>
            <a:r>
              <a:rPr kumimoji="0" lang="en-GB" sz="1200" b="0" i="0" u="none" strike="noStrike" kern="0" cap="none" spc="0" normalizeH="0" baseline="0" noProof="0">
                <a:ln>
                  <a:noFill/>
                </a:ln>
                <a:solidFill>
                  <a:srgbClr val="000000">
                    <a:lumMod val="85000"/>
                    <a:lumOff val="15000"/>
                  </a:srgbClr>
                </a:solidFill>
                <a:effectLst/>
                <a:uLnTx/>
                <a:uFillTx/>
              </a:rPr>
              <a:t>Test</a:t>
            </a:r>
          </a:p>
        </p:txBody>
      </p:sp>
      <p:sp>
        <p:nvSpPr>
          <p:cNvPr id="76" name="Notched Right Arrow 112"/>
          <p:cNvSpPr/>
          <p:nvPr>
            <p:custDataLst>
              <p:tags r:id="rId20"/>
            </p:custDataLst>
          </p:nvPr>
        </p:nvSpPr>
        <p:spPr>
          <a:xfrm>
            <a:off x="6756117" y="4163356"/>
            <a:ext cx="87829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77" name="TextBox 117"/>
          <p:cNvSpPr txBox="1"/>
          <p:nvPr>
            <p:custDataLst>
              <p:tags r:id="rId21"/>
            </p:custDataLst>
          </p:nvPr>
        </p:nvSpPr>
        <p:spPr>
          <a:xfrm>
            <a:off x="6835345" y="4177087"/>
            <a:ext cx="686814" cy="233065"/>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14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SW/HW</a:t>
            </a:r>
            <a:br>
              <a:rPr kumimoji="0" lang="en-GB" sz="1200" b="0" i="0" u="none" strike="noStrike" kern="0" cap="none" spc="0" normalizeH="0" baseline="0" noProof="0">
                <a:ln>
                  <a:noFill/>
                </a:ln>
                <a:solidFill>
                  <a:srgbClr val="000000">
                    <a:lumMod val="85000"/>
                    <a:lumOff val="15000"/>
                  </a:srgbClr>
                </a:solidFill>
                <a:effectLst/>
                <a:uLnTx/>
                <a:uFillTx/>
              </a:rPr>
            </a:br>
            <a:r>
              <a:rPr kumimoji="0" lang="en-GB" sz="1200" b="0" i="0" u="none" strike="noStrike" kern="0" cap="none" spc="0" normalizeH="0" baseline="0" noProof="0">
                <a:ln>
                  <a:noFill/>
                </a:ln>
                <a:solidFill>
                  <a:srgbClr val="000000">
                    <a:lumMod val="85000"/>
                    <a:lumOff val="15000"/>
                  </a:srgbClr>
                </a:solidFill>
                <a:effectLst/>
                <a:uLnTx/>
                <a:uFillTx/>
              </a:rPr>
              <a:t>Test</a:t>
            </a:r>
          </a:p>
        </p:txBody>
      </p:sp>
      <p:sp>
        <p:nvSpPr>
          <p:cNvPr id="78" name="Notched Right Arrow 112"/>
          <p:cNvSpPr/>
          <p:nvPr>
            <p:custDataLst>
              <p:tags r:id="rId22"/>
            </p:custDataLst>
          </p:nvPr>
        </p:nvSpPr>
        <p:spPr>
          <a:xfrm>
            <a:off x="7531187" y="4149655"/>
            <a:ext cx="87829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79" name="TextBox 117"/>
          <p:cNvSpPr txBox="1"/>
          <p:nvPr>
            <p:custDataLst>
              <p:tags r:id="rId23"/>
            </p:custDataLst>
          </p:nvPr>
        </p:nvSpPr>
        <p:spPr>
          <a:xfrm>
            <a:off x="7610415" y="4163386"/>
            <a:ext cx="686814" cy="233065"/>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1400"/>
              </a:lnSpc>
              <a:spcBef>
                <a:spcPts val="500"/>
              </a:spcBef>
              <a:spcAft>
                <a:spcPts val="0"/>
              </a:spcAft>
              <a:buClrTx/>
              <a:buSzTx/>
              <a:buFontTx/>
              <a:buNone/>
              <a:tabLst/>
              <a:defRPr/>
            </a:pPr>
            <a:r>
              <a:rPr lang="en-GB" sz="1200" kern="0">
                <a:solidFill>
                  <a:srgbClr val="000000">
                    <a:lumMod val="85000"/>
                    <a:lumOff val="15000"/>
                  </a:srgbClr>
                </a:solidFill>
              </a:rPr>
              <a:t>System</a:t>
            </a:r>
            <a:br>
              <a:rPr kumimoji="0" lang="en-GB" sz="1200" b="0" i="0" u="none" strike="noStrike" kern="0" cap="none" spc="0" normalizeH="0" baseline="0" noProof="0">
                <a:ln>
                  <a:noFill/>
                </a:ln>
                <a:solidFill>
                  <a:srgbClr val="000000">
                    <a:lumMod val="85000"/>
                    <a:lumOff val="15000"/>
                  </a:srgbClr>
                </a:solidFill>
                <a:effectLst/>
                <a:uLnTx/>
                <a:uFillTx/>
              </a:rPr>
            </a:br>
            <a:r>
              <a:rPr kumimoji="0" lang="en-GB" sz="1200" b="0" i="0" u="none" strike="noStrike" kern="0" cap="none" spc="0" normalizeH="0" baseline="0" noProof="0">
                <a:ln>
                  <a:noFill/>
                </a:ln>
                <a:solidFill>
                  <a:srgbClr val="000000">
                    <a:lumMod val="85000"/>
                    <a:lumOff val="15000"/>
                  </a:srgbClr>
                </a:solidFill>
                <a:effectLst/>
                <a:uLnTx/>
                <a:uFillTx/>
              </a:rPr>
              <a:t>Test</a:t>
            </a:r>
          </a:p>
        </p:txBody>
      </p:sp>
      <p:sp>
        <p:nvSpPr>
          <p:cNvPr id="80" name="Notched Right Arrow 111"/>
          <p:cNvSpPr/>
          <p:nvPr>
            <p:custDataLst>
              <p:tags r:id="rId24"/>
            </p:custDataLst>
          </p:nvPr>
        </p:nvSpPr>
        <p:spPr>
          <a:xfrm>
            <a:off x="1399163" y="5415630"/>
            <a:ext cx="708700" cy="36765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Build</a:t>
            </a:r>
          </a:p>
        </p:txBody>
      </p:sp>
      <p:sp>
        <p:nvSpPr>
          <p:cNvPr id="81" name="Notched Right Arrow 112"/>
          <p:cNvSpPr/>
          <p:nvPr>
            <p:custDataLst>
              <p:tags r:id="rId25"/>
            </p:custDataLst>
          </p:nvPr>
        </p:nvSpPr>
        <p:spPr>
          <a:xfrm>
            <a:off x="1970040" y="5418085"/>
            <a:ext cx="76827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Bosch Office Sans"/>
                <a:ea typeface="+mn-ea"/>
                <a:cs typeface="+mn-cs"/>
              </a:rPr>
              <a:t>Unit</a:t>
            </a:r>
            <a:r>
              <a:rPr kumimoji="0" lang="en-GB" sz="1000" b="0" i="0" u="none" strike="noStrike" kern="0" cap="none" spc="0" normalizeH="0" noProof="0">
                <a:ln>
                  <a:noFill/>
                </a:ln>
                <a:solidFill>
                  <a:srgbClr val="000000"/>
                </a:solidFill>
                <a:effectLst/>
                <a:uLnTx/>
                <a:uFillTx/>
                <a:latin typeface="Bosch Office Sans"/>
                <a:ea typeface="+mn-ea"/>
                <a:cs typeface="+mn-cs"/>
              </a:rPr>
              <a:t> Test</a:t>
            </a:r>
            <a:endParaRPr kumimoji="0" lang="en-GB" sz="1000" b="0" i="0" u="none" strike="noStrike" kern="0" cap="none" spc="0" normalizeH="0" baseline="0" noProof="0">
              <a:ln>
                <a:noFill/>
              </a:ln>
              <a:solidFill>
                <a:srgbClr val="000000"/>
              </a:solidFill>
              <a:effectLst/>
              <a:uLnTx/>
              <a:uFillTx/>
              <a:latin typeface="Bosch Office Sans"/>
              <a:ea typeface="+mn-ea"/>
              <a:cs typeface="+mn-cs"/>
            </a:endParaRPr>
          </a:p>
        </p:txBody>
      </p:sp>
      <p:sp>
        <p:nvSpPr>
          <p:cNvPr id="82" name="Textfeld 35"/>
          <p:cNvSpPr txBox="1"/>
          <p:nvPr>
            <p:custDataLst>
              <p:tags r:id="rId26"/>
            </p:custDataLst>
          </p:nvPr>
        </p:nvSpPr>
        <p:spPr>
          <a:xfrm>
            <a:off x="5881205" y="5185692"/>
            <a:ext cx="776175" cy="276999"/>
          </a:xfrm>
          <a:prstGeom prst="rect">
            <a:avLst/>
          </a:prstGeom>
          <a:noFill/>
        </p:spPr>
        <p:txBody>
          <a:bodyPr wrap="none" rtlCol="0">
            <a:spAutoFit/>
          </a:bodyPr>
          <a:lstStyle/>
          <a:p>
            <a:r>
              <a:rPr lang="en-US" sz="1200" b="1">
                <a:solidFill>
                  <a:srgbClr val="92D050"/>
                </a:solidFill>
              </a:rPr>
              <a:t>Pipeline</a:t>
            </a:r>
          </a:p>
        </p:txBody>
      </p:sp>
      <p:sp>
        <p:nvSpPr>
          <p:cNvPr id="83" name="Notched Right Arrow 112"/>
          <p:cNvSpPr/>
          <p:nvPr>
            <p:custDataLst>
              <p:tags r:id="rId27"/>
            </p:custDataLst>
          </p:nvPr>
        </p:nvSpPr>
        <p:spPr>
          <a:xfrm>
            <a:off x="2617652" y="5420558"/>
            <a:ext cx="760177"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Bosch Office Sans"/>
                <a:ea typeface="+mn-ea"/>
                <a:cs typeface="+mn-cs"/>
              </a:rPr>
              <a:t>Smoke Test</a:t>
            </a:r>
          </a:p>
        </p:txBody>
      </p:sp>
      <p:sp>
        <p:nvSpPr>
          <p:cNvPr id="84" name="Notched Right Arrow 112"/>
          <p:cNvSpPr/>
          <p:nvPr>
            <p:custDataLst>
              <p:tags r:id="rId28"/>
            </p:custDataLst>
          </p:nvPr>
        </p:nvSpPr>
        <p:spPr>
          <a:xfrm>
            <a:off x="3244871" y="5419070"/>
            <a:ext cx="1017913"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Static Code</a:t>
            </a:r>
            <a:br>
              <a:rPr lang="en-GB" sz="1000"/>
            </a:br>
            <a:r>
              <a:rPr lang="en-GB" sz="1000"/>
              <a:t>Analysis</a:t>
            </a:r>
          </a:p>
        </p:txBody>
      </p:sp>
      <p:sp>
        <p:nvSpPr>
          <p:cNvPr id="85" name="Notched Right Arrow 112"/>
          <p:cNvSpPr/>
          <p:nvPr>
            <p:custDataLst>
              <p:tags r:id="rId29"/>
            </p:custDataLst>
          </p:nvPr>
        </p:nvSpPr>
        <p:spPr>
          <a:xfrm>
            <a:off x="4148929" y="5419814"/>
            <a:ext cx="1039640"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Architecture</a:t>
            </a:r>
            <a:br>
              <a:rPr lang="en-GB" sz="1000"/>
            </a:br>
            <a:r>
              <a:rPr lang="en-GB" sz="1000"/>
              <a:t>Check</a:t>
            </a:r>
          </a:p>
        </p:txBody>
      </p:sp>
      <p:sp>
        <p:nvSpPr>
          <p:cNvPr id="86" name="Notched Right Arrow 112"/>
          <p:cNvSpPr/>
          <p:nvPr>
            <p:custDataLst>
              <p:tags r:id="rId30"/>
            </p:custDataLst>
          </p:nvPr>
        </p:nvSpPr>
        <p:spPr>
          <a:xfrm>
            <a:off x="5033884" y="5422561"/>
            <a:ext cx="141277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Critical Resources</a:t>
            </a:r>
            <a:br>
              <a:rPr lang="en-GB" sz="1000"/>
            </a:br>
            <a:r>
              <a:rPr lang="en-GB" sz="1000"/>
              <a:t>Measurement</a:t>
            </a:r>
          </a:p>
        </p:txBody>
      </p:sp>
      <p:sp>
        <p:nvSpPr>
          <p:cNvPr id="87" name="Notched Right Arrow 86"/>
          <p:cNvSpPr/>
          <p:nvPr>
            <p:custDataLst>
              <p:tags r:id="rId31"/>
            </p:custDataLst>
          </p:nvPr>
        </p:nvSpPr>
        <p:spPr>
          <a:xfrm>
            <a:off x="6316205" y="5417096"/>
            <a:ext cx="1396194"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Subset Functional</a:t>
            </a:r>
            <a:br>
              <a:rPr lang="en-GB" sz="1000"/>
            </a:br>
            <a:r>
              <a:rPr lang="en-GB" sz="1000"/>
              <a:t>Tests</a:t>
            </a:r>
          </a:p>
        </p:txBody>
      </p:sp>
      <p:sp>
        <p:nvSpPr>
          <p:cNvPr id="88" name="Notched Right Arrow 112"/>
          <p:cNvSpPr/>
          <p:nvPr>
            <p:custDataLst>
              <p:tags r:id="rId32"/>
            </p:custDataLst>
          </p:nvPr>
        </p:nvSpPr>
        <p:spPr>
          <a:xfrm>
            <a:off x="7581094" y="5420456"/>
            <a:ext cx="1244598"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Open Source </a:t>
            </a:r>
            <a:br>
              <a:rPr lang="en-GB" sz="1000"/>
            </a:br>
            <a:r>
              <a:rPr lang="en-GB" sz="1000"/>
              <a:t>Code Scanning</a:t>
            </a:r>
          </a:p>
        </p:txBody>
      </p:sp>
      <p:sp>
        <p:nvSpPr>
          <p:cNvPr id="89" name="Notched Right Arrow 112"/>
          <p:cNvSpPr/>
          <p:nvPr>
            <p:custDataLst>
              <p:tags r:id="rId33"/>
            </p:custDataLst>
          </p:nvPr>
        </p:nvSpPr>
        <p:spPr>
          <a:xfrm>
            <a:off x="8704423" y="5423718"/>
            <a:ext cx="569899"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Bosch Office Sans"/>
                <a:ea typeface="+mn-ea"/>
                <a:cs typeface="+mn-cs"/>
              </a:rPr>
              <a:t>SIL</a:t>
            </a:r>
          </a:p>
        </p:txBody>
      </p:sp>
      <p:sp>
        <p:nvSpPr>
          <p:cNvPr id="90" name="Notched Right Arrow 112"/>
          <p:cNvSpPr/>
          <p:nvPr>
            <p:custDataLst>
              <p:tags r:id="rId34"/>
            </p:custDataLst>
          </p:nvPr>
        </p:nvSpPr>
        <p:spPr>
          <a:xfrm>
            <a:off x="9155100" y="5418805"/>
            <a:ext cx="793921"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vHIL</a:t>
            </a:r>
          </a:p>
        </p:txBody>
      </p:sp>
      <p:sp>
        <p:nvSpPr>
          <p:cNvPr id="91" name="Notched Right Arrow 112"/>
          <p:cNvSpPr/>
          <p:nvPr>
            <p:custDataLst>
              <p:tags r:id="rId35"/>
            </p:custDataLst>
          </p:nvPr>
        </p:nvSpPr>
        <p:spPr>
          <a:xfrm rot="10800000" flipH="1" flipV="1">
            <a:off x="9809654" y="5415203"/>
            <a:ext cx="651001" cy="375289"/>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HIL</a:t>
            </a:r>
          </a:p>
        </p:txBody>
      </p:sp>
      <p:sp>
        <p:nvSpPr>
          <p:cNvPr id="92" name="Notched Right Arrow 112"/>
          <p:cNvSpPr/>
          <p:nvPr>
            <p:custDataLst>
              <p:tags r:id="rId36"/>
            </p:custDataLst>
          </p:nvPr>
        </p:nvSpPr>
        <p:spPr>
          <a:xfrm>
            <a:off x="10324207" y="5427339"/>
            <a:ext cx="807935"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Test Bench</a:t>
            </a:r>
          </a:p>
        </p:txBody>
      </p:sp>
      <p:sp>
        <p:nvSpPr>
          <p:cNvPr id="93" name="Notched Right Arrow 112"/>
          <p:cNvSpPr/>
          <p:nvPr>
            <p:custDataLst>
              <p:tags r:id="rId37"/>
            </p:custDataLst>
          </p:nvPr>
        </p:nvSpPr>
        <p:spPr>
          <a:xfrm>
            <a:off x="10995734" y="5423718"/>
            <a:ext cx="119626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Certification</a:t>
            </a:r>
            <a:r>
              <a:rPr kumimoji="0" lang="en-GB" sz="1200" b="0" i="0" u="none" strike="noStrike" kern="0" cap="none" spc="0" normalizeH="0" noProof="0">
                <a:ln>
                  <a:noFill/>
                </a:ln>
                <a:solidFill>
                  <a:srgbClr val="000000"/>
                </a:solidFill>
                <a:effectLst/>
                <a:uLnTx/>
                <a:uFillTx/>
                <a:latin typeface="Bosch Office Sans"/>
                <a:ea typeface="+mn-ea"/>
                <a:cs typeface="+mn-cs"/>
              </a:rPr>
              <a:t> Documents</a:t>
            </a:r>
            <a:endParaRPr kumimoji="0" lang="en-GB" sz="1200" b="0" i="0" u="none" strike="noStrike" kern="0" cap="none" spc="0" normalizeH="0" baseline="0" noProof="0">
              <a:ln>
                <a:noFill/>
              </a:ln>
              <a:solidFill>
                <a:srgbClr val="000000"/>
              </a:solidFill>
              <a:effectLst/>
              <a:uLnTx/>
              <a:uFillTx/>
              <a:latin typeface="Bosch Office Sans"/>
              <a:ea typeface="+mn-ea"/>
              <a:cs typeface="+mn-cs"/>
            </a:endParaRPr>
          </a:p>
        </p:txBody>
      </p:sp>
      <p:cxnSp>
        <p:nvCxnSpPr>
          <p:cNvPr id="94" name="Gerade Verbindung mit Pfeil 129"/>
          <p:cNvCxnSpPr/>
          <p:nvPr/>
        </p:nvCxnSpPr>
        <p:spPr>
          <a:xfrm flipH="1">
            <a:off x="4555829" y="3171005"/>
            <a:ext cx="867983" cy="711832"/>
          </a:xfrm>
          <a:prstGeom prst="straightConnector1">
            <a:avLst/>
          </a:prstGeom>
          <a:ln>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5" name="Gerade Verbindung mit Pfeil 130"/>
          <p:cNvCxnSpPr/>
          <p:nvPr/>
        </p:nvCxnSpPr>
        <p:spPr>
          <a:xfrm>
            <a:off x="7710002" y="3136450"/>
            <a:ext cx="1009022" cy="693637"/>
          </a:xfrm>
          <a:prstGeom prst="straightConnector1">
            <a:avLst/>
          </a:prstGeom>
          <a:ln>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6" name="Gerade Verbindung mit Pfeil 131"/>
          <p:cNvCxnSpPr>
            <a:stCxn id="73" idx="3"/>
          </p:cNvCxnSpPr>
          <p:nvPr/>
        </p:nvCxnSpPr>
        <p:spPr>
          <a:xfrm>
            <a:off x="9135993" y="4349490"/>
            <a:ext cx="2980625" cy="840148"/>
          </a:xfrm>
          <a:prstGeom prst="straightConnector1">
            <a:avLst/>
          </a:prstGeom>
          <a:ln>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7" name="Gerade Verbindung mit Pfeil 132"/>
          <p:cNvCxnSpPr/>
          <p:nvPr/>
        </p:nvCxnSpPr>
        <p:spPr>
          <a:xfrm flipH="1">
            <a:off x="1562463" y="4113007"/>
            <a:ext cx="2904508" cy="1072685"/>
          </a:xfrm>
          <a:prstGeom prst="straightConnector1">
            <a:avLst/>
          </a:prstGeom>
          <a:ln>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3377829" y="6350001"/>
            <a:ext cx="7082826" cy="369332"/>
          </a:xfrm>
          <a:prstGeom prst="rect">
            <a:avLst/>
          </a:prstGeom>
          <a:noFill/>
        </p:spPr>
        <p:txBody>
          <a:bodyPr wrap="square" rtlCol="0">
            <a:spAutoFit/>
          </a:bodyPr>
          <a:lstStyle/>
          <a:p>
            <a:r>
              <a:rPr lang="en-GB" dirty="0"/>
              <a:t>Fast &amp; Automated : Fast Feedback with frequent CI &amp; Automated Testing</a:t>
            </a:r>
          </a:p>
        </p:txBody>
      </p:sp>
    </p:spTree>
    <p:extLst>
      <p:ext uri="{BB962C8B-B14F-4D97-AF65-F5344CB8AC3E}">
        <p14:creationId xmlns:p14="http://schemas.microsoft.com/office/powerpoint/2010/main" val="93720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p:nvPr/>
        </p:nvSpPr>
        <p:spPr>
          <a:xfrm>
            <a:off x="1541814" y="2825376"/>
            <a:ext cx="5221868" cy="2800767"/>
          </a:xfrm>
          <a:prstGeom prst="rect">
            <a:avLst/>
          </a:prstGeom>
        </p:spPr>
        <p:txBody>
          <a:bodyPr wrap="square">
            <a:spAutoFit/>
          </a:bodyPr>
          <a:lstStyle/>
          <a:p>
            <a:pPr>
              <a:spcBef>
                <a:spcPts val="600"/>
              </a:spcBef>
            </a:pPr>
            <a:r>
              <a:rPr lang="en-US" sz="1600" dirty="0">
                <a:solidFill>
                  <a:srgbClr val="000000"/>
                </a:solidFill>
                <a:latin typeface="Bosch Office Sans"/>
              </a:rPr>
              <a:t>It consists of a </a:t>
            </a:r>
            <a:r>
              <a:rPr lang="en-US" sz="1600" b="1" dirty="0">
                <a:solidFill>
                  <a:srgbClr val="000000"/>
                </a:solidFill>
                <a:latin typeface="Bosch Office Sans"/>
              </a:rPr>
              <a:t>questionnaire </a:t>
            </a:r>
            <a:r>
              <a:rPr lang="en-US" sz="1600" dirty="0">
                <a:solidFill>
                  <a:srgbClr val="000000"/>
                </a:solidFill>
                <a:latin typeface="Bosch Office Sans"/>
              </a:rPr>
              <a:t>to check the level. </a:t>
            </a:r>
          </a:p>
          <a:p>
            <a:pPr>
              <a:spcBef>
                <a:spcPts val="600"/>
              </a:spcBef>
            </a:pPr>
            <a:r>
              <a:rPr lang="en-US" sz="1600" dirty="0">
                <a:solidFill>
                  <a:srgbClr val="000000"/>
                </a:solidFill>
                <a:latin typeface="Bosch Office Sans"/>
              </a:rPr>
              <a:t>The questions are clustered in 5 categories which are</a:t>
            </a:r>
          </a:p>
          <a:p>
            <a:pPr marL="285750" indent="-285750">
              <a:spcBef>
                <a:spcPts val="0"/>
              </a:spcBef>
              <a:buFont typeface="Wingdings" panose="05000000000000000000" pitchFamily="2" charset="2"/>
              <a:buChar char="Ø"/>
            </a:pPr>
            <a:r>
              <a:rPr lang="en-GB" sz="1400" dirty="0">
                <a:solidFill>
                  <a:srgbClr val="000000"/>
                </a:solidFill>
                <a:latin typeface="Bosch Office Sans"/>
              </a:rPr>
              <a:t>Build (B)</a:t>
            </a:r>
          </a:p>
          <a:p>
            <a:pPr marL="285750" indent="-285750">
              <a:spcBef>
                <a:spcPts val="0"/>
              </a:spcBef>
              <a:buFont typeface="Wingdings" panose="05000000000000000000" pitchFamily="2" charset="2"/>
              <a:buChar char="Ø"/>
            </a:pPr>
            <a:r>
              <a:rPr lang="en-GB" sz="1400" dirty="0">
                <a:solidFill>
                  <a:srgbClr val="000000"/>
                </a:solidFill>
                <a:latin typeface="Bosch Office Sans"/>
              </a:rPr>
              <a:t>Testing (T)</a:t>
            </a:r>
          </a:p>
          <a:p>
            <a:pPr marL="285750" indent="-285750">
              <a:spcBef>
                <a:spcPts val="0"/>
              </a:spcBef>
              <a:buFont typeface="Wingdings" panose="05000000000000000000" pitchFamily="2" charset="2"/>
              <a:buChar char="Ø"/>
            </a:pPr>
            <a:r>
              <a:rPr lang="en-GB" sz="1400" dirty="0">
                <a:solidFill>
                  <a:srgbClr val="000000"/>
                </a:solidFill>
                <a:latin typeface="Bosch Office Sans"/>
              </a:rPr>
              <a:t>Culture (C)</a:t>
            </a:r>
          </a:p>
          <a:p>
            <a:pPr marL="285750" indent="-285750">
              <a:spcBef>
                <a:spcPts val="0"/>
              </a:spcBef>
              <a:buFont typeface="Wingdings" panose="05000000000000000000" pitchFamily="2" charset="2"/>
              <a:buChar char="Ø"/>
            </a:pPr>
            <a:r>
              <a:rPr lang="en-GB" sz="1400" dirty="0">
                <a:solidFill>
                  <a:srgbClr val="000000"/>
                </a:solidFill>
                <a:latin typeface="Bosch Office Sans"/>
              </a:rPr>
              <a:t>Deployment (D)</a:t>
            </a:r>
          </a:p>
          <a:p>
            <a:pPr marL="285750" indent="-285750">
              <a:spcBef>
                <a:spcPts val="0"/>
              </a:spcBef>
              <a:buFont typeface="Wingdings" panose="05000000000000000000" pitchFamily="2" charset="2"/>
              <a:buChar char="Ø"/>
            </a:pPr>
            <a:r>
              <a:rPr lang="en-GB" sz="1400" dirty="0">
                <a:solidFill>
                  <a:srgbClr val="000000"/>
                </a:solidFill>
                <a:latin typeface="Bosch Office Sans"/>
              </a:rPr>
              <a:t>Release (R)</a:t>
            </a:r>
          </a:p>
          <a:p>
            <a:pPr>
              <a:spcBef>
                <a:spcPts val="600"/>
              </a:spcBef>
            </a:pPr>
            <a:r>
              <a:rPr lang="en-US" sz="1600" dirty="0">
                <a:solidFill>
                  <a:srgbClr val="000000"/>
                </a:solidFill>
                <a:latin typeface="Bosch Office Sans"/>
              </a:rPr>
              <a:t>and separated in three levels of the continuous lifecycle</a:t>
            </a:r>
          </a:p>
          <a:p>
            <a:pPr marL="285750" indent="-285750">
              <a:spcBef>
                <a:spcPts val="0"/>
              </a:spcBef>
              <a:buFont typeface="Wingdings" panose="05000000000000000000" pitchFamily="2" charset="2"/>
              <a:buChar char="Ø"/>
            </a:pPr>
            <a:r>
              <a:rPr lang="en-GB" sz="1400" dirty="0">
                <a:solidFill>
                  <a:srgbClr val="000000"/>
                </a:solidFill>
                <a:latin typeface="Bosch Office Sans"/>
              </a:rPr>
              <a:t>Continuous Integration</a:t>
            </a:r>
          </a:p>
          <a:p>
            <a:pPr marL="285750" indent="-285750">
              <a:spcBef>
                <a:spcPts val="0"/>
              </a:spcBef>
              <a:buFont typeface="Wingdings" panose="05000000000000000000" pitchFamily="2" charset="2"/>
              <a:buChar char="Ø"/>
            </a:pPr>
            <a:r>
              <a:rPr lang="en-GB" sz="1400" dirty="0">
                <a:solidFill>
                  <a:srgbClr val="000000"/>
                </a:solidFill>
                <a:latin typeface="Bosch Office Sans"/>
              </a:rPr>
              <a:t>Continuous Delivery</a:t>
            </a:r>
          </a:p>
          <a:p>
            <a:pPr marL="285750" indent="-285750">
              <a:spcBef>
                <a:spcPts val="0"/>
              </a:spcBef>
              <a:buFont typeface="Wingdings" panose="05000000000000000000" pitchFamily="2" charset="2"/>
              <a:buChar char="Ø"/>
            </a:pPr>
            <a:r>
              <a:rPr lang="en-GB" sz="1400" dirty="0">
                <a:solidFill>
                  <a:srgbClr val="000000"/>
                </a:solidFill>
                <a:latin typeface="Bosch Office Sans"/>
              </a:rPr>
              <a:t>Continuous Deployment</a:t>
            </a:r>
          </a:p>
        </p:txBody>
      </p:sp>
      <p:sp>
        <p:nvSpPr>
          <p:cNvPr id="8" name="Hexagon 7"/>
          <p:cNvSpPr/>
          <p:nvPr/>
        </p:nvSpPr>
        <p:spPr>
          <a:xfrm>
            <a:off x="8563854" y="2129703"/>
            <a:ext cx="1225296" cy="1055796"/>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B</a:t>
            </a:r>
          </a:p>
        </p:txBody>
      </p:sp>
      <p:sp>
        <p:nvSpPr>
          <p:cNvPr id="9" name="Hexagon 8"/>
          <p:cNvSpPr/>
          <p:nvPr/>
        </p:nvSpPr>
        <p:spPr>
          <a:xfrm>
            <a:off x="10423505" y="1127785"/>
            <a:ext cx="1225296" cy="1055796"/>
          </a:xfrm>
          <a:prstGeom prst="hexag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R</a:t>
            </a:r>
          </a:p>
        </p:txBody>
      </p:sp>
      <p:sp>
        <p:nvSpPr>
          <p:cNvPr id="10" name="Hexagon 9"/>
          <p:cNvSpPr/>
          <p:nvPr/>
        </p:nvSpPr>
        <p:spPr>
          <a:xfrm>
            <a:off x="9448688" y="1617131"/>
            <a:ext cx="1225296" cy="1055796"/>
          </a:xfrm>
          <a:prstGeom prst="hexag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C</a:t>
            </a:r>
          </a:p>
        </p:txBody>
      </p:sp>
      <p:sp>
        <p:nvSpPr>
          <p:cNvPr id="11" name="Hexagon 10"/>
          <p:cNvSpPr/>
          <p:nvPr/>
        </p:nvSpPr>
        <p:spPr>
          <a:xfrm>
            <a:off x="9470738" y="568167"/>
            <a:ext cx="1225296" cy="1055796"/>
          </a:xfrm>
          <a:prstGeom prst="hexag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D</a:t>
            </a:r>
          </a:p>
        </p:txBody>
      </p:sp>
      <p:sp>
        <p:nvSpPr>
          <p:cNvPr id="12" name="Hexagon 11"/>
          <p:cNvSpPr/>
          <p:nvPr/>
        </p:nvSpPr>
        <p:spPr>
          <a:xfrm>
            <a:off x="8500574" y="1073907"/>
            <a:ext cx="1225296" cy="1055796"/>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T</a:t>
            </a:r>
          </a:p>
        </p:txBody>
      </p:sp>
      <p:sp>
        <p:nvSpPr>
          <p:cNvPr id="13" name="Rectangle 12"/>
          <p:cNvSpPr/>
          <p:nvPr/>
        </p:nvSpPr>
        <p:spPr>
          <a:xfrm>
            <a:off x="7379359" y="3262256"/>
            <a:ext cx="1482956" cy="55933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Continuous Integration</a:t>
            </a:r>
          </a:p>
        </p:txBody>
      </p:sp>
      <p:sp>
        <p:nvSpPr>
          <p:cNvPr id="14" name="Rectangle 13"/>
          <p:cNvSpPr/>
          <p:nvPr/>
        </p:nvSpPr>
        <p:spPr>
          <a:xfrm>
            <a:off x="9025722" y="3271222"/>
            <a:ext cx="1482956" cy="5593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Continuous Delivery</a:t>
            </a:r>
          </a:p>
        </p:txBody>
      </p:sp>
      <p:sp>
        <p:nvSpPr>
          <p:cNvPr id="15" name="Rectangle 14"/>
          <p:cNvSpPr/>
          <p:nvPr/>
        </p:nvSpPr>
        <p:spPr>
          <a:xfrm>
            <a:off x="10673984" y="3262255"/>
            <a:ext cx="1482956" cy="55933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Continuous Deployment</a:t>
            </a:r>
          </a:p>
        </p:txBody>
      </p:sp>
      <p:sp>
        <p:nvSpPr>
          <p:cNvPr id="16" name="TextBox 15"/>
          <p:cNvSpPr txBox="1"/>
          <p:nvPr/>
        </p:nvSpPr>
        <p:spPr>
          <a:xfrm>
            <a:off x="1459705" y="1575879"/>
            <a:ext cx="5706906" cy="923330"/>
          </a:xfrm>
          <a:prstGeom prst="rect">
            <a:avLst/>
          </a:prstGeom>
          <a:noFill/>
        </p:spPr>
        <p:txBody>
          <a:bodyPr wrap="square" rtlCol="0">
            <a:spAutoFit/>
          </a:bodyPr>
          <a:lstStyle/>
          <a:p>
            <a:r>
              <a:rPr lang="en-GB" dirty="0"/>
              <a:t>This is a maturity model to measure the current status of Automation in Continuous Deployment – including the levels of continuous Integration and Continuous Delivery</a:t>
            </a:r>
          </a:p>
        </p:txBody>
      </p:sp>
      <p:sp>
        <p:nvSpPr>
          <p:cNvPr id="17" name="TextBox 16"/>
          <p:cNvSpPr txBox="1"/>
          <p:nvPr/>
        </p:nvSpPr>
        <p:spPr>
          <a:xfrm>
            <a:off x="1645920" y="64008"/>
            <a:ext cx="7598664" cy="369332"/>
          </a:xfrm>
          <a:prstGeom prst="rect">
            <a:avLst/>
          </a:prstGeom>
          <a:noFill/>
        </p:spPr>
        <p:txBody>
          <a:bodyPr wrap="square" rtlCol="0">
            <a:spAutoFit/>
          </a:bodyPr>
          <a:lstStyle/>
          <a:p>
            <a:r>
              <a:rPr lang="en-GB" dirty="0"/>
              <a:t>Automation Maturity Model </a:t>
            </a:r>
          </a:p>
        </p:txBody>
      </p:sp>
      <p:sp>
        <p:nvSpPr>
          <p:cNvPr id="37" name="Hexagon 36"/>
          <p:cNvSpPr/>
          <p:nvPr/>
        </p:nvSpPr>
        <p:spPr>
          <a:xfrm>
            <a:off x="8624963" y="5729391"/>
            <a:ext cx="1225296" cy="1055796"/>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B</a:t>
            </a:r>
          </a:p>
        </p:txBody>
      </p:sp>
      <p:sp>
        <p:nvSpPr>
          <p:cNvPr id="38" name="Hexagon 37"/>
          <p:cNvSpPr/>
          <p:nvPr/>
        </p:nvSpPr>
        <p:spPr>
          <a:xfrm>
            <a:off x="10484614" y="4727473"/>
            <a:ext cx="1225296" cy="1055796"/>
          </a:xfrm>
          <a:prstGeom prst="hexag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R</a:t>
            </a:r>
          </a:p>
        </p:txBody>
      </p:sp>
      <p:sp>
        <p:nvSpPr>
          <p:cNvPr id="39" name="Hexagon 38"/>
          <p:cNvSpPr/>
          <p:nvPr/>
        </p:nvSpPr>
        <p:spPr>
          <a:xfrm>
            <a:off x="9509797" y="5216819"/>
            <a:ext cx="1225296" cy="1055796"/>
          </a:xfrm>
          <a:prstGeom prst="hexag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C</a:t>
            </a:r>
          </a:p>
        </p:txBody>
      </p:sp>
      <p:sp>
        <p:nvSpPr>
          <p:cNvPr id="40" name="Hexagon 39"/>
          <p:cNvSpPr/>
          <p:nvPr/>
        </p:nvSpPr>
        <p:spPr>
          <a:xfrm>
            <a:off x="9531847" y="4167855"/>
            <a:ext cx="1225296" cy="1055796"/>
          </a:xfrm>
          <a:prstGeom prst="hexag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D</a:t>
            </a:r>
          </a:p>
        </p:txBody>
      </p:sp>
      <p:sp>
        <p:nvSpPr>
          <p:cNvPr id="41" name="Hexagon 40"/>
          <p:cNvSpPr/>
          <p:nvPr/>
        </p:nvSpPr>
        <p:spPr>
          <a:xfrm>
            <a:off x="8561683" y="4673595"/>
            <a:ext cx="1225296" cy="1055796"/>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T</a:t>
            </a:r>
          </a:p>
        </p:txBody>
      </p:sp>
      <p:sp>
        <p:nvSpPr>
          <p:cNvPr id="42" name="Hexagon 41"/>
          <p:cNvSpPr/>
          <p:nvPr/>
        </p:nvSpPr>
        <p:spPr>
          <a:xfrm>
            <a:off x="8631936" y="5729391"/>
            <a:ext cx="1225296" cy="1055796"/>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B</a:t>
            </a:r>
          </a:p>
        </p:txBody>
      </p:sp>
      <p:sp>
        <p:nvSpPr>
          <p:cNvPr id="43" name="Hexagon 42"/>
          <p:cNvSpPr/>
          <p:nvPr/>
        </p:nvSpPr>
        <p:spPr>
          <a:xfrm>
            <a:off x="10491587" y="4727473"/>
            <a:ext cx="1225296" cy="1055796"/>
          </a:xfrm>
          <a:prstGeom prst="hexag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R</a:t>
            </a:r>
          </a:p>
        </p:txBody>
      </p:sp>
      <p:sp>
        <p:nvSpPr>
          <p:cNvPr id="44" name="Hexagon 43"/>
          <p:cNvSpPr/>
          <p:nvPr/>
        </p:nvSpPr>
        <p:spPr>
          <a:xfrm>
            <a:off x="9516770" y="5216819"/>
            <a:ext cx="1225296" cy="1055796"/>
          </a:xfrm>
          <a:prstGeom prst="hexag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C</a:t>
            </a:r>
          </a:p>
        </p:txBody>
      </p:sp>
      <p:sp>
        <p:nvSpPr>
          <p:cNvPr id="45" name="Hexagon 44"/>
          <p:cNvSpPr/>
          <p:nvPr/>
        </p:nvSpPr>
        <p:spPr>
          <a:xfrm>
            <a:off x="9538820" y="4167855"/>
            <a:ext cx="1225296" cy="1055796"/>
          </a:xfrm>
          <a:prstGeom prst="hexag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D</a:t>
            </a:r>
          </a:p>
        </p:txBody>
      </p:sp>
      <p:sp>
        <p:nvSpPr>
          <p:cNvPr id="46" name="Hexagon 45"/>
          <p:cNvSpPr/>
          <p:nvPr/>
        </p:nvSpPr>
        <p:spPr>
          <a:xfrm>
            <a:off x="8568656" y="4673595"/>
            <a:ext cx="1225296" cy="1055796"/>
          </a:xfrm>
          <a:prstGeom prst="hexagon">
            <a:avLst/>
          </a:prstGeom>
          <a:gradFill>
            <a:gsLst>
              <a:gs pos="58000">
                <a:schemeClr val="bg1">
                  <a:lumMod val="75000"/>
                </a:schemeClr>
              </a:gs>
              <a:gs pos="77000">
                <a:schemeClr val="accent1">
                  <a:lumMod val="40000"/>
                  <a:lumOff val="60000"/>
                </a:schemeClr>
              </a:gs>
              <a:gs pos="86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T</a:t>
            </a:r>
          </a:p>
        </p:txBody>
      </p:sp>
      <p:sp>
        <p:nvSpPr>
          <p:cNvPr id="47" name="Rectangle 46"/>
          <p:cNvSpPr/>
          <p:nvPr/>
        </p:nvSpPr>
        <p:spPr>
          <a:xfrm>
            <a:off x="7379359" y="4389120"/>
            <a:ext cx="319427" cy="2255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p:cNvCxnSpPr/>
          <p:nvPr/>
        </p:nvCxnSpPr>
        <p:spPr>
          <a:xfrm>
            <a:off x="7379359" y="5216819"/>
            <a:ext cx="319427" cy="6832"/>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379359" y="5729390"/>
            <a:ext cx="304463" cy="91524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430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9980656" y="6339714"/>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373797" y="6359908"/>
            <a:ext cx="301702" cy="301702"/>
          </a:xfrm>
          <a:prstGeom prst="rect">
            <a:avLst/>
          </a:prstGeom>
        </p:spPr>
      </p:pic>
      <p:sp>
        <p:nvSpPr>
          <p:cNvPr id="4" name="TextBox 3"/>
          <p:cNvSpPr txBox="1"/>
          <p:nvPr>
            <p:custDataLst>
              <p:tags r:id="rId3"/>
            </p:custDataLst>
          </p:nvPr>
        </p:nvSpPr>
        <p:spPr>
          <a:xfrm>
            <a:off x="9599162" y="643046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10513777" y="6447328"/>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34">
            <a:clrChange>
              <a:clrFrom>
                <a:srgbClr val="FFFFFF"/>
              </a:clrFrom>
              <a:clrTo>
                <a:srgbClr val="FFFFFF">
                  <a:alpha val="0"/>
                </a:srgbClr>
              </a:clrTo>
            </a:clrChange>
          </a:blip>
          <a:stretch>
            <a:fillRect/>
          </a:stretch>
        </p:blipFill>
        <p:spPr>
          <a:xfrm flipH="1">
            <a:off x="11149616" y="6408688"/>
            <a:ext cx="213909" cy="213909"/>
          </a:xfrm>
          <a:prstGeom prst="rect">
            <a:avLst/>
          </a:prstGeom>
        </p:spPr>
      </p:pic>
      <p:sp>
        <p:nvSpPr>
          <p:cNvPr id="7" name="TextBox 6"/>
          <p:cNvSpPr txBox="1"/>
          <p:nvPr>
            <p:custDataLst>
              <p:tags r:id="rId5"/>
            </p:custDataLst>
          </p:nvPr>
        </p:nvSpPr>
        <p:spPr>
          <a:xfrm>
            <a:off x="11381674" y="6416391"/>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35">
            <a:clrChange>
              <a:clrFrom>
                <a:srgbClr val="FFFFFF"/>
              </a:clrFrom>
              <a:clrTo>
                <a:srgbClr val="FFFFFF">
                  <a:alpha val="0"/>
                </a:srgbClr>
              </a:clrTo>
            </a:clrChange>
          </a:blip>
          <a:stretch>
            <a:fillRect/>
          </a:stretch>
        </p:blipFill>
        <p:spPr>
          <a:xfrm>
            <a:off x="10262871" y="6367413"/>
            <a:ext cx="286692" cy="286692"/>
          </a:xfrm>
          <a:prstGeom prst="rect">
            <a:avLst/>
          </a:prstGeom>
        </p:spPr>
      </p:pic>
      <p:graphicFrame>
        <p:nvGraphicFramePr>
          <p:cNvPr id="9"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nvPr>
        </p:nvGraphicFramePr>
        <p:xfrm>
          <a:off x="1813465" y="955467"/>
          <a:ext cx="10378535" cy="5287931"/>
        </p:xfrm>
        <a:graphic>
          <a:graphicData uri="http://schemas.openxmlformats.org/drawingml/2006/table">
            <a:tbl>
              <a:tblPr firstRow="1" bandRow="1"/>
              <a:tblGrid>
                <a:gridCol w="2123306">
                  <a:extLst>
                    <a:ext uri="{9D8B030D-6E8A-4147-A177-3AD203B41FA5}">
                      <a16:colId xmlns:a16="http://schemas.microsoft.com/office/drawing/2014/main" val="20000"/>
                    </a:ext>
                  </a:extLst>
                </a:gridCol>
                <a:gridCol w="842842">
                  <a:extLst>
                    <a:ext uri="{9D8B030D-6E8A-4147-A177-3AD203B41FA5}">
                      <a16:colId xmlns:a16="http://schemas.microsoft.com/office/drawing/2014/main" val="3372542797"/>
                    </a:ext>
                  </a:extLst>
                </a:gridCol>
                <a:gridCol w="727385">
                  <a:extLst>
                    <a:ext uri="{9D8B030D-6E8A-4147-A177-3AD203B41FA5}">
                      <a16:colId xmlns:a16="http://schemas.microsoft.com/office/drawing/2014/main" val="1114448866"/>
                    </a:ext>
                  </a:extLst>
                </a:gridCol>
                <a:gridCol w="935208">
                  <a:extLst>
                    <a:ext uri="{9D8B030D-6E8A-4147-A177-3AD203B41FA5}">
                      <a16:colId xmlns:a16="http://schemas.microsoft.com/office/drawing/2014/main" val="20002"/>
                    </a:ext>
                  </a:extLst>
                </a:gridCol>
                <a:gridCol w="750476">
                  <a:extLst>
                    <a:ext uri="{9D8B030D-6E8A-4147-A177-3AD203B41FA5}">
                      <a16:colId xmlns:a16="http://schemas.microsoft.com/office/drawing/2014/main" val="20003"/>
                    </a:ext>
                  </a:extLst>
                </a:gridCol>
                <a:gridCol w="819749">
                  <a:extLst>
                    <a:ext uri="{9D8B030D-6E8A-4147-A177-3AD203B41FA5}">
                      <a16:colId xmlns:a16="http://schemas.microsoft.com/office/drawing/2014/main" val="20004"/>
                    </a:ext>
                  </a:extLst>
                </a:gridCol>
                <a:gridCol w="900570">
                  <a:extLst>
                    <a:ext uri="{9D8B030D-6E8A-4147-A177-3AD203B41FA5}">
                      <a16:colId xmlns:a16="http://schemas.microsoft.com/office/drawing/2014/main" val="20005"/>
                    </a:ext>
                  </a:extLst>
                </a:gridCol>
                <a:gridCol w="877479">
                  <a:extLst>
                    <a:ext uri="{9D8B030D-6E8A-4147-A177-3AD203B41FA5}">
                      <a16:colId xmlns:a16="http://schemas.microsoft.com/office/drawing/2014/main" val="20011"/>
                    </a:ext>
                  </a:extLst>
                </a:gridCol>
                <a:gridCol w="646563">
                  <a:extLst>
                    <a:ext uri="{9D8B030D-6E8A-4147-A177-3AD203B41FA5}">
                      <a16:colId xmlns:a16="http://schemas.microsoft.com/office/drawing/2014/main" val="20012"/>
                    </a:ext>
                  </a:extLst>
                </a:gridCol>
                <a:gridCol w="750475">
                  <a:extLst>
                    <a:ext uri="{9D8B030D-6E8A-4147-A177-3AD203B41FA5}">
                      <a16:colId xmlns:a16="http://schemas.microsoft.com/office/drawing/2014/main" val="3784120929"/>
                    </a:ext>
                  </a:extLst>
                </a:gridCol>
                <a:gridCol w="1004482">
                  <a:extLst>
                    <a:ext uri="{9D8B030D-6E8A-4147-A177-3AD203B41FA5}">
                      <a16:colId xmlns:a16="http://schemas.microsoft.com/office/drawing/2014/main" val="1560682773"/>
                    </a:ext>
                  </a:extLst>
                </a:gridCol>
              </a:tblGrid>
              <a:tr h="432525">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2">
                  <a:txBody>
                    <a:bodyPr/>
                    <a:lstStyle/>
                    <a:p>
                      <a:pPr marL="0" algn="ctr" defTabSz="914333" rtl="0" eaLnBrk="1" latinLnBrk="0" hangingPunct="1"/>
                      <a:r>
                        <a:rPr lang="de-DE" sz="2000" b="1" kern="1200" dirty="0">
                          <a:solidFill>
                            <a:schemeClr val="bg1"/>
                          </a:solidFill>
                          <a:latin typeface="Bosch Office Sans"/>
                          <a:ea typeface="+mn-ea"/>
                          <a:cs typeface="+mn-cs"/>
                        </a:rPr>
                        <a:t>2019</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a:solidFill>
                            <a:schemeClr val="bg1"/>
                          </a:solidFill>
                        </a:rPr>
                        <a:t>2020</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a:solidFill>
                            <a:schemeClr val="bg1"/>
                          </a:solidFill>
                        </a:rPr>
                        <a:t>2021</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5386">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a:solidFill>
                            <a:schemeClr val="accent1"/>
                          </a:solidFill>
                        </a:rPr>
                        <a:t>Q3</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a:solidFill>
                            <a:schemeClr val="accent1"/>
                          </a:solidFill>
                        </a:rPr>
                        <a:t>Q4</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Q2</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Q1</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Q2</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Q3</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Q4</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890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a:solidFill>
                            <a:schemeClr val="tx1"/>
                          </a:solidFill>
                          <a:latin typeface="Arial" panose="020B0604020202020204" pitchFamily="34" charset="0"/>
                          <a:cs typeface="Arial" panose="020B0604020202020204" pitchFamily="34" charset="0"/>
                        </a:rPr>
                        <a:t>Collaboration with Other Initiatives</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7020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a:solidFill>
                            <a:schemeClr val="dk1"/>
                          </a:solidFill>
                          <a:latin typeface="Bosch Office Sans"/>
                        </a:rPr>
                        <a:t>Light</a:t>
                      </a:r>
                      <a:r>
                        <a:rPr lang="de-DE" sz="1300" b="0" baseline="0" dirty="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a:latin typeface="Arial" panose="020B0604020202020204" pitchFamily="34" charset="0"/>
                          <a:cs typeface="Arial" panose="020B0604020202020204" pitchFamily="34" charset="0"/>
                        </a:rPr>
                        <a:t>2 Product lines</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a:latin typeface="Arial" panose="020B0604020202020204" pitchFamily="34" charset="0"/>
                          <a:cs typeface="Arial" panose="020B0604020202020204" pitchFamily="34" charset="0"/>
                        </a:rPr>
                        <a:t>2 Product lines</a:t>
                      </a:r>
                    </a:p>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619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a:t>Solution</a:t>
                      </a:r>
                      <a:r>
                        <a:rPr lang="de-DE" sz="1300" baseline="0" dirty="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471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10" name="Rechteck 23______"/>
          <p:cNvSpPr/>
          <p:nvPr>
            <p:custDataLst>
              <p:tags r:id="rId6"/>
            </p:custDataLst>
          </p:nvPr>
        </p:nvSpPr>
        <p:spPr>
          <a:xfrm>
            <a:off x="5474020" y="5332969"/>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11" name="Rechteck 23______"/>
          <p:cNvSpPr/>
          <p:nvPr>
            <p:custDataLst>
              <p:tags r:id="rId7"/>
            </p:custDataLst>
          </p:nvPr>
        </p:nvSpPr>
        <p:spPr>
          <a:xfrm>
            <a:off x="6132946" y="5692477"/>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12" name="Rechteck 36___"/>
          <p:cNvSpPr/>
          <p:nvPr>
            <p:custDataLst>
              <p:tags r:id="rId8"/>
            </p:custDataLst>
          </p:nvPr>
        </p:nvSpPr>
        <p:spPr>
          <a:xfrm>
            <a:off x="5747144" y="4508135"/>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13" name="Rechteck 36___"/>
          <p:cNvSpPr/>
          <p:nvPr>
            <p:custDataLst>
              <p:tags r:id="rId9"/>
            </p:custDataLst>
          </p:nvPr>
        </p:nvSpPr>
        <p:spPr>
          <a:xfrm>
            <a:off x="10886621" y="4373102"/>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14" name="Rechteck 36"/>
          <p:cNvSpPr/>
          <p:nvPr>
            <p:custDataLst>
              <p:tags r:id="rId10"/>
            </p:custDataLst>
          </p:nvPr>
        </p:nvSpPr>
        <p:spPr>
          <a:xfrm>
            <a:off x="4839226" y="3489144"/>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15" name="Rechteck 36"/>
          <p:cNvSpPr/>
          <p:nvPr>
            <p:custDataLst>
              <p:tags r:id="rId11"/>
            </p:custDataLst>
          </p:nvPr>
        </p:nvSpPr>
        <p:spPr>
          <a:xfrm>
            <a:off x="6108891" y="3479859"/>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16" name="Rechteck 36"/>
          <p:cNvSpPr/>
          <p:nvPr>
            <p:custDataLst>
              <p:tags r:id="rId12"/>
            </p:custDataLst>
          </p:nvPr>
        </p:nvSpPr>
        <p:spPr>
          <a:xfrm>
            <a:off x="6513174" y="3009965"/>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18" name="Rechteck 23______"/>
          <p:cNvSpPr/>
          <p:nvPr>
            <p:custDataLst>
              <p:tags r:id="rId13"/>
            </p:custDataLst>
          </p:nvPr>
        </p:nvSpPr>
        <p:spPr>
          <a:xfrm>
            <a:off x="3821889" y="5649933"/>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Strategic Vision</a:t>
            </a:r>
          </a:p>
        </p:txBody>
      </p:sp>
      <p:sp>
        <p:nvSpPr>
          <p:cNvPr id="19" name="Rechteck 23______"/>
          <p:cNvSpPr/>
          <p:nvPr>
            <p:custDataLst>
              <p:tags r:id="rId14"/>
            </p:custDataLst>
          </p:nvPr>
        </p:nvSpPr>
        <p:spPr>
          <a:xfrm>
            <a:off x="4078913" y="5170073"/>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20" name="Rechteck 23______"/>
          <p:cNvSpPr/>
          <p:nvPr>
            <p:custDataLst>
              <p:tags r:id="rId15"/>
            </p:custDataLst>
          </p:nvPr>
        </p:nvSpPr>
        <p:spPr>
          <a:xfrm>
            <a:off x="5023127" y="5723616"/>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21" name="Rechteck 36___"/>
          <p:cNvSpPr/>
          <p:nvPr>
            <p:custDataLst>
              <p:tags r:id="rId16"/>
            </p:custDataLst>
          </p:nvPr>
        </p:nvSpPr>
        <p:spPr>
          <a:xfrm>
            <a:off x="4475137" y="4385982"/>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Criteria’s </a:t>
            </a:r>
          </a:p>
        </p:txBody>
      </p:sp>
      <p:sp>
        <p:nvSpPr>
          <p:cNvPr id="22" name="Rechteck 23______"/>
          <p:cNvSpPr/>
          <p:nvPr>
            <p:custDataLst>
              <p:tags r:id="rId17"/>
            </p:custDataLst>
          </p:nvPr>
        </p:nvSpPr>
        <p:spPr>
          <a:xfrm>
            <a:off x="4985678" y="3973985"/>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Solutions – Automating CI, CT, CD</a:t>
            </a:r>
            <a:endParaRPr sz="778" b="1" dirty="0">
              <a:solidFill>
                <a:srgbClr val="FFFFFF"/>
              </a:solidFill>
              <a:latin typeface="Bosch Office Sans"/>
              <a:cs typeface="Bosch Office Sans"/>
            </a:endParaRPr>
          </a:p>
        </p:txBody>
      </p:sp>
      <p:sp>
        <p:nvSpPr>
          <p:cNvPr id="23" name="Rechteck 36___"/>
          <p:cNvSpPr/>
          <p:nvPr>
            <p:custDataLst>
              <p:tags r:id="rId18"/>
            </p:custDataLst>
          </p:nvPr>
        </p:nvSpPr>
        <p:spPr>
          <a:xfrm>
            <a:off x="4742522" y="4871513"/>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Gaps – Integrating, Harmonizing solutions</a:t>
            </a:r>
          </a:p>
        </p:txBody>
      </p:sp>
      <p:sp>
        <p:nvSpPr>
          <p:cNvPr id="25" name="Rechteck 44"/>
          <p:cNvSpPr/>
          <p:nvPr>
            <p:custDataLst>
              <p:tags r:id="rId19"/>
            </p:custDataLst>
          </p:nvPr>
        </p:nvSpPr>
        <p:spPr>
          <a:xfrm>
            <a:off x="7607304" y="189578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26" name="Rechteck 44"/>
          <p:cNvSpPr/>
          <p:nvPr>
            <p:custDataLst>
              <p:tags r:id="rId20"/>
            </p:custDataLst>
          </p:nvPr>
        </p:nvSpPr>
        <p:spPr>
          <a:xfrm>
            <a:off x="7325483" y="224121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27" name="Rechteck 44"/>
          <p:cNvSpPr/>
          <p:nvPr>
            <p:custDataLst>
              <p:tags r:id="rId21"/>
            </p:custDataLst>
          </p:nvPr>
        </p:nvSpPr>
        <p:spPr>
          <a:xfrm>
            <a:off x="8589094" y="188020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28" name="Rechteck 44"/>
          <p:cNvSpPr/>
          <p:nvPr>
            <p:custDataLst>
              <p:tags r:id="rId22"/>
            </p:custDataLst>
          </p:nvPr>
        </p:nvSpPr>
        <p:spPr>
          <a:xfrm>
            <a:off x="6268926" y="255698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29"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36"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633124" y="4179185"/>
            <a:ext cx="320070" cy="320070"/>
          </a:xfrm>
          <a:prstGeom prst="rect">
            <a:avLst/>
          </a:prstGeom>
        </p:spPr>
      </p:pic>
      <p:pic>
        <p:nvPicPr>
          <p:cNvPr id="30"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949880" y="1521494"/>
            <a:ext cx="508945" cy="508945"/>
          </a:xfrm>
          <a:prstGeom prst="rect">
            <a:avLst/>
          </a:prstGeom>
        </p:spPr>
      </p:pic>
      <p:sp>
        <p:nvSpPr>
          <p:cNvPr id="31" name="Rechteck 36"/>
          <p:cNvSpPr/>
          <p:nvPr>
            <p:custDataLst>
              <p:tags r:id="rId25"/>
            </p:custDataLst>
          </p:nvPr>
        </p:nvSpPr>
        <p:spPr>
          <a:xfrm>
            <a:off x="8180470" y="3583414"/>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32" name="Elbow Connector 31"/>
          <p:cNvCxnSpPr>
            <a:stCxn id="23" idx="1"/>
          </p:cNvCxnSpPr>
          <p:nvPr/>
        </p:nvCxnSpPr>
        <p:spPr>
          <a:xfrm rot="10800000" flipH="1">
            <a:off x="4879716" y="4694611"/>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3"/>
            <a:endCxn id="20" idx="1"/>
          </p:cNvCxnSpPr>
          <p:nvPr/>
        </p:nvCxnSpPr>
        <p:spPr>
          <a:xfrm>
            <a:off x="4789227" y="5827699"/>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34">
            <a:clrChange>
              <a:clrFrom>
                <a:srgbClr val="FFFFFF"/>
              </a:clrFrom>
              <a:clrTo>
                <a:srgbClr val="FFFFFF">
                  <a:alpha val="0"/>
                </a:srgbClr>
              </a:clrTo>
            </a:clrChange>
          </a:blip>
          <a:stretch>
            <a:fillRect/>
          </a:stretch>
        </p:blipFill>
        <p:spPr>
          <a:xfrm flipH="1">
            <a:off x="8280817" y="3413577"/>
            <a:ext cx="232967" cy="232967"/>
          </a:xfrm>
          <a:prstGeom prst="rect">
            <a:avLst/>
          </a:prstGeom>
        </p:spPr>
      </p:pic>
      <p:pic>
        <p:nvPicPr>
          <p:cNvPr id="38" name="Picture 37"/>
          <p:cNvPicPr>
            <a:picLocks noChangeAspect="1"/>
          </p:cNvPicPr>
          <p:nvPr/>
        </p:nvPicPr>
        <p:blipFill>
          <a:blip r:embed="rId34">
            <a:clrChange>
              <a:clrFrom>
                <a:srgbClr val="FFFFFF"/>
              </a:clrFrom>
              <a:clrTo>
                <a:srgbClr val="FFFFFF">
                  <a:alpha val="0"/>
                </a:srgbClr>
              </a:clrTo>
            </a:clrChange>
          </a:blip>
          <a:stretch>
            <a:fillRect/>
          </a:stretch>
        </p:blipFill>
        <p:spPr>
          <a:xfrm flipH="1">
            <a:off x="6108891" y="2506861"/>
            <a:ext cx="232967" cy="232967"/>
          </a:xfrm>
          <a:prstGeom prst="rect">
            <a:avLst/>
          </a:prstGeom>
        </p:spPr>
      </p:pic>
      <p:sp>
        <p:nvSpPr>
          <p:cNvPr id="40" name="Rechteck 44"/>
          <p:cNvSpPr/>
          <p:nvPr>
            <p:custDataLst>
              <p:tags r:id="rId26"/>
            </p:custDataLst>
          </p:nvPr>
        </p:nvSpPr>
        <p:spPr>
          <a:xfrm>
            <a:off x="10417422" y="218028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41" name="Rechteck 36___"/>
          <p:cNvSpPr/>
          <p:nvPr>
            <p:custDataLst>
              <p:tags r:id="rId27"/>
            </p:custDataLst>
          </p:nvPr>
        </p:nvSpPr>
        <p:spPr>
          <a:xfrm>
            <a:off x="8397302" y="4496669"/>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42" name="Elbow Connector 41"/>
          <p:cNvCxnSpPr>
            <a:stCxn id="29" idx="1"/>
            <a:endCxn id="12" idx="1"/>
          </p:cNvCxnSpPr>
          <p:nvPr/>
        </p:nvCxnSpPr>
        <p:spPr>
          <a:xfrm rot="10800000" flipH="1" flipV="1">
            <a:off x="4633124" y="4339219"/>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7064368" y="5350360"/>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hteck 36"/>
          <p:cNvSpPr/>
          <p:nvPr>
            <p:custDataLst>
              <p:tags r:id="rId28"/>
            </p:custDataLst>
          </p:nvPr>
        </p:nvSpPr>
        <p:spPr>
          <a:xfrm>
            <a:off x="9298092" y="3516758"/>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72" name="Rechteck 36"/>
          <p:cNvSpPr/>
          <p:nvPr>
            <p:custDataLst>
              <p:tags r:id="rId29"/>
            </p:custDataLst>
          </p:nvPr>
        </p:nvSpPr>
        <p:spPr>
          <a:xfrm>
            <a:off x="10151371" y="2985287"/>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3" name="Rechteck 36"/>
          <p:cNvSpPr/>
          <p:nvPr>
            <p:custDataLst>
              <p:tags r:id="rId30"/>
            </p:custDataLst>
          </p:nvPr>
        </p:nvSpPr>
        <p:spPr>
          <a:xfrm>
            <a:off x="11381674" y="3489144"/>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sp>
        <p:nvSpPr>
          <p:cNvPr id="74" name="TextBox 73"/>
          <p:cNvSpPr txBox="1"/>
          <p:nvPr/>
        </p:nvSpPr>
        <p:spPr>
          <a:xfrm>
            <a:off x="3312160" y="0"/>
            <a:ext cx="6004066" cy="369332"/>
          </a:xfrm>
          <a:prstGeom prst="rect">
            <a:avLst/>
          </a:prstGeom>
          <a:noFill/>
        </p:spPr>
        <p:txBody>
          <a:bodyPr wrap="square" rtlCol="0">
            <a:spAutoFit/>
          </a:bodyPr>
          <a:lstStyle/>
          <a:p>
            <a:r>
              <a:rPr lang="en-GB" dirty="0"/>
              <a:t>Autonomous 1.o - Canvas</a:t>
            </a:r>
          </a:p>
        </p:txBody>
      </p:sp>
      <p:pic>
        <p:nvPicPr>
          <p:cNvPr id="44" name="Picture 43"/>
          <p:cNvPicPr>
            <a:picLocks noChangeAspect="1"/>
          </p:cNvPicPr>
          <p:nvPr/>
        </p:nvPicPr>
        <p:blipFill>
          <a:blip r:embed="rId35">
            <a:clrChange>
              <a:clrFrom>
                <a:srgbClr val="FFFFFF"/>
              </a:clrFrom>
              <a:clrTo>
                <a:srgbClr val="FFFFFF">
                  <a:alpha val="0"/>
                </a:srgbClr>
              </a:clrTo>
            </a:clrChange>
          </a:blip>
          <a:stretch>
            <a:fillRect/>
          </a:stretch>
        </p:blipFill>
        <p:spPr>
          <a:xfrm>
            <a:off x="4589481" y="5518651"/>
            <a:ext cx="286692" cy="286692"/>
          </a:xfrm>
          <a:prstGeom prst="rect">
            <a:avLst/>
          </a:prstGeom>
        </p:spPr>
      </p:pic>
      <p:pic>
        <p:nvPicPr>
          <p:cNvPr id="45" name="Picture 44"/>
          <p:cNvPicPr>
            <a:picLocks noChangeAspect="1"/>
          </p:cNvPicPr>
          <p:nvPr/>
        </p:nvPicPr>
        <p:blipFill>
          <a:blip r:embed="rId35">
            <a:clrChange>
              <a:clrFrom>
                <a:srgbClr val="FFFFFF"/>
              </a:clrFrom>
              <a:clrTo>
                <a:srgbClr val="FFFFFF">
                  <a:alpha val="0"/>
                </a:srgbClr>
              </a:clrTo>
            </a:clrChange>
          </a:blip>
          <a:stretch>
            <a:fillRect/>
          </a:stretch>
        </p:blipFill>
        <p:spPr>
          <a:xfrm>
            <a:off x="6275758" y="5160839"/>
            <a:ext cx="286692" cy="286692"/>
          </a:xfrm>
          <a:prstGeom prst="rect">
            <a:avLst/>
          </a:prstGeom>
        </p:spPr>
      </p:pic>
      <p:cxnSp>
        <p:nvCxnSpPr>
          <p:cNvPr id="24" name="Elbow Connector 23"/>
          <p:cNvCxnSpPr>
            <a:endCxn id="10" idx="1"/>
          </p:cNvCxnSpPr>
          <p:nvPr/>
        </p:nvCxnSpPr>
        <p:spPr>
          <a:xfrm flipV="1">
            <a:off x="5160225" y="5486553"/>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3"/>
            <a:endCxn id="41" idx="1"/>
          </p:cNvCxnSpPr>
          <p:nvPr/>
        </p:nvCxnSpPr>
        <p:spPr>
          <a:xfrm flipV="1">
            <a:off x="7775863" y="4649559"/>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1" idx="0"/>
          </p:cNvCxnSpPr>
          <p:nvPr/>
        </p:nvCxnSpPr>
        <p:spPr>
          <a:xfrm rot="5400000">
            <a:off x="9491840" y="4313010"/>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839226" y="2937213"/>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58" name="Rectangle 57"/>
          <p:cNvSpPr/>
          <p:nvPr/>
        </p:nvSpPr>
        <p:spPr>
          <a:xfrm>
            <a:off x="9298091" y="2946538"/>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61" name="Picture 60"/>
          <p:cNvPicPr>
            <a:picLocks noChangeAspect="1"/>
          </p:cNvPicPr>
          <p:nvPr/>
        </p:nvPicPr>
        <p:blipFill>
          <a:blip r:embed="rId35">
            <a:clrChange>
              <a:clrFrom>
                <a:srgbClr val="FFFFFF"/>
              </a:clrFrom>
              <a:clrTo>
                <a:srgbClr val="FFFFFF">
                  <a:alpha val="0"/>
                </a:srgbClr>
              </a:clrTo>
            </a:clrChange>
          </a:blip>
          <a:stretch>
            <a:fillRect/>
          </a:stretch>
        </p:blipFill>
        <p:spPr>
          <a:xfrm>
            <a:off x="6703258" y="5506587"/>
            <a:ext cx="286692" cy="286692"/>
          </a:xfrm>
          <a:prstGeom prst="rect">
            <a:avLst/>
          </a:prstGeom>
        </p:spPr>
      </p:pic>
      <p:pic>
        <p:nvPicPr>
          <p:cNvPr id="62" name="Picture 61"/>
          <p:cNvPicPr>
            <a:picLocks noChangeAspect="1"/>
          </p:cNvPicPr>
          <p:nvPr/>
        </p:nvPicPr>
        <p:blipFill>
          <a:blip r:embed="rId35">
            <a:clrChange>
              <a:clrFrom>
                <a:srgbClr val="FFFFFF"/>
              </a:clrFrom>
              <a:clrTo>
                <a:srgbClr val="FFFFFF">
                  <a:alpha val="0"/>
                </a:srgbClr>
              </a:clrTo>
            </a:clrChange>
          </a:blip>
          <a:stretch>
            <a:fillRect/>
          </a:stretch>
        </p:blipFill>
        <p:spPr>
          <a:xfrm>
            <a:off x="5527145" y="4226817"/>
            <a:ext cx="286692" cy="286692"/>
          </a:xfrm>
          <a:prstGeom prst="rect">
            <a:avLst/>
          </a:prstGeom>
        </p:spPr>
      </p:pic>
      <p:pic>
        <p:nvPicPr>
          <p:cNvPr id="63" name="Picture 62"/>
          <p:cNvPicPr>
            <a:picLocks noChangeAspect="1"/>
          </p:cNvPicPr>
          <p:nvPr/>
        </p:nvPicPr>
        <p:blipFill>
          <a:blip r:embed="rId35">
            <a:clrChange>
              <a:clrFrom>
                <a:srgbClr val="FFFFFF"/>
              </a:clrFrom>
              <a:clrTo>
                <a:srgbClr val="FFFFFF">
                  <a:alpha val="0"/>
                </a:srgbClr>
              </a:clrTo>
            </a:clrChange>
          </a:blip>
          <a:stretch>
            <a:fillRect/>
          </a:stretch>
        </p:blipFill>
        <p:spPr>
          <a:xfrm>
            <a:off x="6125579" y="3312740"/>
            <a:ext cx="286692" cy="286692"/>
          </a:xfrm>
          <a:prstGeom prst="rect">
            <a:avLst/>
          </a:prstGeom>
        </p:spPr>
      </p:pic>
      <p:pic>
        <p:nvPicPr>
          <p:cNvPr id="64" name="Picture 63"/>
          <p:cNvPicPr>
            <a:picLocks noChangeAspect="1"/>
          </p:cNvPicPr>
          <p:nvPr/>
        </p:nvPicPr>
        <p:blipFill>
          <a:blip r:embed="rId35">
            <a:clrChange>
              <a:clrFrom>
                <a:srgbClr val="FFFFFF"/>
              </a:clrFrom>
              <a:clrTo>
                <a:srgbClr val="FFFFFF">
                  <a:alpha val="0"/>
                </a:srgbClr>
              </a:clrTo>
            </a:clrChange>
          </a:blip>
          <a:stretch>
            <a:fillRect/>
          </a:stretch>
        </p:blipFill>
        <p:spPr>
          <a:xfrm>
            <a:off x="7735228" y="2822538"/>
            <a:ext cx="286692" cy="286692"/>
          </a:xfrm>
          <a:prstGeom prst="rect">
            <a:avLst/>
          </a:prstGeom>
        </p:spPr>
      </p:pic>
      <p:pic>
        <p:nvPicPr>
          <p:cNvPr id="54" name="Picture 53"/>
          <p:cNvPicPr>
            <a:picLocks noChangeAspect="1"/>
          </p:cNvPicPr>
          <p:nvPr/>
        </p:nvPicPr>
        <p:blipFill>
          <a:blip r:embed="rId34">
            <a:clrChange>
              <a:clrFrom>
                <a:srgbClr val="FFFFFF"/>
              </a:clrFrom>
              <a:clrTo>
                <a:srgbClr val="FFFFFF">
                  <a:alpha val="0"/>
                </a:srgbClr>
              </a:clrTo>
            </a:clrChange>
          </a:blip>
          <a:stretch>
            <a:fillRect/>
          </a:stretch>
        </p:blipFill>
        <p:spPr>
          <a:xfrm flipH="1">
            <a:off x="7041345" y="4161204"/>
            <a:ext cx="232967" cy="232967"/>
          </a:xfrm>
          <a:prstGeom prst="rect">
            <a:avLst/>
          </a:prstGeom>
        </p:spPr>
      </p:pic>
      <p:sp>
        <p:nvSpPr>
          <p:cNvPr id="56" name="Rectangle 55"/>
          <p:cNvSpPr/>
          <p:nvPr/>
        </p:nvSpPr>
        <p:spPr>
          <a:xfrm>
            <a:off x="1813465" y="1880207"/>
            <a:ext cx="10436106" cy="2029154"/>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1823292" y="4864592"/>
            <a:ext cx="10436106" cy="1372411"/>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948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B0464BE6-4F65-4B6F-8DFE-DE3CFCA3AB70}"/>
              </a:ext>
            </a:extLst>
          </p:cNvPr>
          <p:cNvGrpSpPr/>
          <p:nvPr/>
        </p:nvGrpSpPr>
        <p:grpSpPr>
          <a:xfrm>
            <a:off x="1690544" y="1185343"/>
            <a:ext cx="8544286" cy="4874298"/>
            <a:chOff x="2224563" y="1084684"/>
            <a:chExt cx="4779596" cy="3035051"/>
          </a:xfrm>
        </p:grpSpPr>
        <p:grpSp>
          <p:nvGrpSpPr>
            <p:cNvPr id="59" name="Group 58">
              <a:extLst>
                <a:ext uri="{FF2B5EF4-FFF2-40B4-BE49-F238E27FC236}">
                  <a16:creationId xmlns:a16="http://schemas.microsoft.com/office/drawing/2014/main" id="{E4AB073B-5D73-445F-A6BD-96B4A8BA053F}"/>
                </a:ext>
              </a:extLst>
            </p:cNvPr>
            <p:cNvGrpSpPr/>
            <p:nvPr/>
          </p:nvGrpSpPr>
          <p:grpSpPr>
            <a:xfrm>
              <a:off x="2224563" y="1084684"/>
              <a:ext cx="4779596" cy="3035051"/>
              <a:chOff x="1164004" y="1421566"/>
              <a:chExt cx="5857049" cy="3578993"/>
            </a:xfrm>
          </p:grpSpPr>
          <p:sp>
            <p:nvSpPr>
              <p:cNvPr id="61" name="Parallelogramm 9">
                <a:extLst>
                  <a:ext uri="{FF2B5EF4-FFF2-40B4-BE49-F238E27FC236}">
                    <a16:creationId xmlns:a16="http://schemas.microsoft.com/office/drawing/2014/main" id="{98A334F8-2797-419C-948F-DF23E14941A4}"/>
                  </a:ext>
                </a:extLst>
              </p:cNvPr>
              <p:cNvSpPr/>
              <p:nvPr>
                <p:custDataLst>
                  <p:tags r:id="rId2"/>
                </p:custDataLst>
              </p:nvPr>
            </p:nvSpPr>
            <p:spPr>
              <a:xfrm flipH="1">
                <a:off x="2062074" y="3019506"/>
                <a:ext cx="395241" cy="792520"/>
              </a:xfrm>
              <a:prstGeom prst="parallelogram">
                <a:avLst>
                  <a:gd name="adj" fmla="val 82813"/>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2" name="Parallelogramm 12">
                <a:extLst>
                  <a:ext uri="{FF2B5EF4-FFF2-40B4-BE49-F238E27FC236}">
                    <a16:creationId xmlns:a16="http://schemas.microsoft.com/office/drawing/2014/main" id="{EAAF0990-7955-4D9E-8915-29437E05A5F3}"/>
                  </a:ext>
                </a:extLst>
              </p:cNvPr>
              <p:cNvSpPr/>
              <p:nvPr>
                <p:custDataLst>
                  <p:tags r:id="rId3"/>
                </p:custDataLst>
              </p:nvPr>
            </p:nvSpPr>
            <p:spPr>
              <a:xfrm flipH="1">
                <a:off x="1815177" y="2468949"/>
                <a:ext cx="298577" cy="494935"/>
              </a:xfrm>
              <a:prstGeom prst="parallelogram">
                <a:avLst>
                  <a:gd name="adj" fmla="val 74343"/>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3" name="Parallelogramm 14">
                <a:extLst>
                  <a:ext uri="{FF2B5EF4-FFF2-40B4-BE49-F238E27FC236}">
                    <a16:creationId xmlns:a16="http://schemas.microsoft.com/office/drawing/2014/main" id="{58B94E75-38F3-4745-A4C2-B2C00079ECFA}"/>
                  </a:ext>
                </a:extLst>
              </p:cNvPr>
              <p:cNvSpPr/>
              <p:nvPr>
                <p:custDataLst>
                  <p:tags r:id="rId4"/>
                </p:custDataLst>
              </p:nvPr>
            </p:nvSpPr>
            <p:spPr>
              <a:xfrm flipH="1">
                <a:off x="1956917" y="2472123"/>
                <a:ext cx="281483" cy="491761"/>
              </a:xfrm>
              <a:prstGeom prst="parallelogram">
                <a:avLst>
                  <a:gd name="adj" fmla="val 75087"/>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4" name="Parallelogramm 16">
                <a:extLst>
                  <a:ext uri="{FF2B5EF4-FFF2-40B4-BE49-F238E27FC236}">
                    <a16:creationId xmlns:a16="http://schemas.microsoft.com/office/drawing/2014/main" id="{5DB75B1C-8547-47F2-AF88-2E7CACA08AAE}"/>
                  </a:ext>
                </a:extLst>
              </p:cNvPr>
              <p:cNvSpPr/>
              <p:nvPr>
                <p:custDataLst>
                  <p:tags r:id="rId5"/>
                </p:custDataLst>
              </p:nvPr>
            </p:nvSpPr>
            <p:spPr>
              <a:xfrm flipH="1">
                <a:off x="2191985" y="3019506"/>
                <a:ext cx="393520" cy="792520"/>
              </a:xfrm>
              <a:prstGeom prst="parallelogram">
                <a:avLst>
                  <a:gd name="adj" fmla="val 82640"/>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5" name="Parallelogramm 18">
                <a:extLst>
                  <a:ext uri="{FF2B5EF4-FFF2-40B4-BE49-F238E27FC236}">
                    <a16:creationId xmlns:a16="http://schemas.microsoft.com/office/drawing/2014/main" id="{3178D26E-B12A-442B-B632-5E692A8199CD}"/>
                  </a:ext>
                </a:extLst>
              </p:cNvPr>
              <p:cNvSpPr/>
              <p:nvPr>
                <p:custDataLst>
                  <p:tags r:id="rId6"/>
                </p:custDataLst>
              </p:nvPr>
            </p:nvSpPr>
            <p:spPr>
              <a:xfrm flipH="1">
                <a:off x="2414257" y="3858120"/>
                <a:ext cx="497476" cy="1020493"/>
              </a:xfrm>
              <a:prstGeom prst="parallelogram">
                <a:avLst>
                  <a:gd name="adj" fmla="val 86835"/>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6" name="Trapezoid 65">
                <a:extLst>
                  <a:ext uri="{FF2B5EF4-FFF2-40B4-BE49-F238E27FC236}">
                    <a16:creationId xmlns:a16="http://schemas.microsoft.com/office/drawing/2014/main" id="{00978DA4-F946-4C16-8098-6BC2BB70B25C}"/>
                  </a:ext>
                </a:extLst>
              </p:cNvPr>
              <p:cNvSpPr/>
              <p:nvPr>
                <p:custDataLst>
                  <p:tags r:id="rId7"/>
                </p:custDataLst>
              </p:nvPr>
            </p:nvSpPr>
            <p:spPr>
              <a:xfrm rot="10800000">
                <a:off x="2859179" y="4925227"/>
                <a:ext cx="2819400" cy="75332"/>
              </a:xfrm>
              <a:prstGeom prst="trapezoid">
                <a:avLst>
                  <a:gd name="adj" fmla="val 39894"/>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7" name="Trapezoid 66">
                <a:extLst>
                  <a:ext uri="{FF2B5EF4-FFF2-40B4-BE49-F238E27FC236}">
                    <a16:creationId xmlns:a16="http://schemas.microsoft.com/office/drawing/2014/main" id="{C3444474-A973-44B2-A1C0-925C6A64D8DF}"/>
                  </a:ext>
                </a:extLst>
              </p:cNvPr>
              <p:cNvSpPr/>
              <p:nvPr>
                <p:custDataLst>
                  <p:tags r:id="rId8"/>
                </p:custDataLst>
              </p:nvPr>
            </p:nvSpPr>
            <p:spPr>
              <a:xfrm rot="10800000">
                <a:off x="2925833" y="4793293"/>
                <a:ext cx="2679354" cy="85901"/>
              </a:xfrm>
              <a:prstGeom prst="trapezoid">
                <a:avLst>
                  <a:gd name="adj" fmla="val 39894"/>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8" name="Parallelogramm 24">
                <a:extLst>
                  <a:ext uri="{FF2B5EF4-FFF2-40B4-BE49-F238E27FC236}">
                    <a16:creationId xmlns:a16="http://schemas.microsoft.com/office/drawing/2014/main" id="{05E444DE-944D-42E3-B483-A03DCF150A41}"/>
                  </a:ext>
                </a:extLst>
              </p:cNvPr>
              <p:cNvSpPr/>
              <p:nvPr>
                <p:custDataLst>
                  <p:tags r:id="rId9"/>
                </p:custDataLst>
              </p:nvPr>
            </p:nvSpPr>
            <p:spPr>
              <a:xfrm flipH="1">
                <a:off x="2530240" y="3860952"/>
                <a:ext cx="442387" cy="887240"/>
              </a:xfrm>
              <a:prstGeom prst="parallelogram">
                <a:avLst>
                  <a:gd name="adj" fmla="val 85468"/>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9" name="Parallelogramm 27">
                <a:extLst>
                  <a:ext uri="{FF2B5EF4-FFF2-40B4-BE49-F238E27FC236}">
                    <a16:creationId xmlns:a16="http://schemas.microsoft.com/office/drawing/2014/main" id="{920A41BF-24AF-4B72-8EC6-3D75CA83155A}"/>
                  </a:ext>
                </a:extLst>
              </p:cNvPr>
              <p:cNvSpPr/>
              <p:nvPr>
                <p:custDataLst>
                  <p:tags r:id="rId10"/>
                </p:custDataLst>
              </p:nvPr>
            </p:nvSpPr>
            <p:spPr>
              <a:xfrm>
                <a:off x="5527602" y="3870347"/>
                <a:ext cx="436727" cy="884187"/>
              </a:xfrm>
              <a:prstGeom prst="parallelogram">
                <a:avLst>
                  <a:gd name="adj" fmla="val 84353"/>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70" name="Parallelogramm 29">
                <a:extLst>
                  <a:ext uri="{FF2B5EF4-FFF2-40B4-BE49-F238E27FC236}">
                    <a16:creationId xmlns:a16="http://schemas.microsoft.com/office/drawing/2014/main" id="{99EA7D34-7615-4935-8B4D-3AC6C88B99D7}"/>
                  </a:ext>
                </a:extLst>
              </p:cNvPr>
              <p:cNvSpPr/>
              <p:nvPr>
                <p:custDataLst>
                  <p:tags r:id="rId11"/>
                </p:custDataLst>
              </p:nvPr>
            </p:nvSpPr>
            <p:spPr>
              <a:xfrm>
                <a:off x="5616501" y="3859633"/>
                <a:ext cx="457139" cy="1020493"/>
              </a:xfrm>
              <a:prstGeom prst="parallelogram">
                <a:avLst>
                  <a:gd name="adj" fmla="val 87035"/>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grpSp>
            <p:nvGrpSpPr>
              <p:cNvPr id="71" name="Gruppieren 180">
                <a:extLst>
                  <a:ext uri="{FF2B5EF4-FFF2-40B4-BE49-F238E27FC236}">
                    <a16:creationId xmlns:a16="http://schemas.microsoft.com/office/drawing/2014/main" id="{988FF360-5A0B-4341-9530-BE6A8F0DE228}"/>
                  </a:ext>
                </a:extLst>
              </p:cNvPr>
              <p:cNvGrpSpPr/>
              <p:nvPr/>
            </p:nvGrpSpPr>
            <p:grpSpPr>
              <a:xfrm>
                <a:off x="1368888" y="1557486"/>
                <a:ext cx="827590" cy="3291616"/>
                <a:chOff x="598428" y="1069975"/>
                <a:chExt cx="827590" cy="3291616"/>
              </a:xfrm>
            </p:grpSpPr>
            <p:sp>
              <p:nvSpPr>
                <p:cNvPr id="95" name="Rechteck 35">
                  <a:extLst>
                    <a:ext uri="{FF2B5EF4-FFF2-40B4-BE49-F238E27FC236}">
                      <a16:creationId xmlns:a16="http://schemas.microsoft.com/office/drawing/2014/main" id="{F6A0057C-8A53-4805-8F98-287BE9860DD4}"/>
                    </a:ext>
                  </a:extLst>
                </p:cNvPr>
                <p:cNvSpPr/>
                <p:nvPr>
                  <p:custDataLst>
                    <p:tags r:id="rId35"/>
                  </p:custDataLst>
                </p:nvPr>
              </p:nvSpPr>
              <p:spPr>
                <a:xfrm rot="4080000">
                  <a:off x="218328" y="1450075"/>
                  <a:ext cx="952500" cy="192299"/>
                </a:xfrm>
                <a:prstGeom prst="rect">
                  <a:avLst/>
                </a:prstGeom>
              </p:spPr>
              <p:txBody>
                <a:bodyPr wrap="square">
                  <a:spAutoFit/>
                </a:bodyPr>
                <a:lstStyle/>
                <a:p>
                  <a:pPr algn="ctr" defTabSz="1016264">
                    <a:defRPr/>
                  </a:pPr>
                  <a:r>
                    <a:rPr lang="en-GB" sz="1223" kern="0" dirty="0">
                      <a:solidFill>
                        <a:srgbClr val="000000">
                          <a:lumMod val="50000"/>
                          <a:lumOff val="50000"/>
                        </a:srgbClr>
                      </a:solidFill>
                      <a:latin typeface="Bosch Office Sans"/>
                      <a:cs typeface="Arial" pitchFamily="34" charset="0"/>
                    </a:rPr>
                    <a:t>System</a:t>
                  </a:r>
                </a:p>
              </p:txBody>
            </p:sp>
            <p:sp>
              <p:nvSpPr>
                <p:cNvPr id="96" name="Rechteck 36">
                  <a:extLst>
                    <a:ext uri="{FF2B5EF4-FFF2-40B4-BE49-F238E27FC236}">
                      <a16:creationId xmlns:a16="http://schemas.microsoft.com/office/drawing/2014/main" id="{7127E30C-A87C-4123-B0D1-476301B03574}"/>
                    </a:ext>
                  </a:extLst>
                </p:cNvPr>
                <p:cNvSpPr/>
                <p:nvPr>
                  <p:custDataLst>
                    <p:tags r:id="rId36"/>
                  </p:custDataLst>
                </p:nvPr>
              </p:nvSpPr>
              <p:spPr>
                <a:xfrm rot="3976959">
                  <a:off x="-167467" y="2768105"/>
                  <a:ext cx="2865668" cy="321303"/>
                </a:xfrm>
                <a:prstGeom prst="rect">
                  <a:avLst/>
                </a:prstGeom>
              </p:spPr>
              <p:txBody>
                <a:bodyPr wrap="square">
                  <a:spAutoFit/>
                </a:bodyPr>
                <a:lstStyle/>
                <a:p>
                  <a:pPr algn="ctr" defTabSz="1016264">
                    <a:defRPr/>
                  </a:pPr>
                  <a:r>
                    <a:rPr lang="en-GB" sz="1223" kern="0" dirty="0">
                      <a:solidFill>
                        <a:srgbClr val="FFFFFF">
                          <a:lumMod val="50000"/>
                        </a:srgbClr>
                      </a:solidFill>
                      <a:latin typeface="Bosch Office Sans"/>
                      <a:cs typeface="Arial" pitchFamily="34" charset="0"/>
                    </a:rPr>
                    <a:t>Subsystem  and</a:t>
                  </a:r>
                </a:p>
                <a:p>
                  <a:pPr algn="ctr" defTabSz="1016264">
                    <a:defRPr/>
                  </a:pPr>
                  <a:r>
                    <a:rPr lang="en-GB" sz="1223" kern="0" dirty="0">
                      <a:solidFill>
                        <a:srgbClr val="FFFFFF">
                          <a:lumMod val="50000"/>
                        </a:srgbClr>
                      </a:solidFill>
                      <a:latin typeface="Bosch Office Sans"/>
                      <a:cs typeface="Arial" pitchFamily="34" charset="0"/>
                    </a:rPr>
                    <a:t>  Components</a:t>
                  </a:r>
                </a:p>
              </p:txBody>
            </p:sp>
          </p:grpSp>
          <p:sp>
            <p:nvSpPr>
              <p:cNvPr id="72" name="Parallelogramm 39">
                <a:extLst>
                  <a:ext uri="{FF2B5EF4-FFF2-40B4-BE49-F238E27FC236}">
                    <a16:creationId xmlns:a16="http://schemas.microsoft.com/office/drawing/2014/main" id="{92CF2458-7EA8-40C0-A9CE-AF7C9EC8B443}"/>
                  </a:ext>
                </a:extLst>
              </p:cNvPr>
              <p:cNvSpPr/>
              <p:nvPr>
                <p:custDataLst>
                  <p:tags r:id="rId12"/>
                </p:custDataLst>
              </p:nvPr>
            </p:nvSpPr>
            <p:spPr>
              <a:xfrm flipH="1">
                <a:off x="1418520" y="1500338"/>
                <a:ext cx="1888334" cy="432822"/>
              </a:xfrm>
              <a:prstGeom prst="parallelogram">
                <a:avLst>
                  <a:gd name="adj" fmla="val 40779"/>
                </a:avLst>
              </a:prstGeom>
              <a:solidFill>
                <a:srgbClr val="FFFFFF"/>
              </a:solidFill>
              <a:ln w="19050" cap="flat" cmpd="sng" algn="ctr">
                <a:solidFill>
                  <a:srgbClr val="3A5A82"/>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r>
                  <a:rPr lang="en-GB" sz="1111" kern="0" dirty="0">
                    <a:solidFill>
                      <a:srgbClr val="000000"/>
                    </a:solidFill>
                    <a:latin typeface="Bosch Office Sans"/>
                  </a:rPr>
                  <a:t>System Requirement Development</a:t>
                </a:r>
              </a:p>
            </p:txBody>
          </p:sp>
          <p:sp>
            <p:nvSpPr>
              <p:cNvPr id="73" name="Parallelogramm 40">
                <a:extLst>
                  <a:ext uri="{FF2B5EF4-FFF2-40B4-BE49-F238E27FC236}">
                    <a16:creationId xmlns:a16="http://schemas.microsoft.com/office/drawing/2014/main" id="{FF951C99-D6F8-4767-9366-5394570B73CA}"/>
                  </a:ext>
                </a:extLst>
              </p:cNvPr>
              <p:cNvSpPr/>
              <p:nvPr>
                <p:custDataLst>
                  <p:tags r:id="rId13"/>
                </p:custDataLst>
              </p:nvPr>
            </p:nvSpPr>
            <p:spPr>
              <a:xfrm flipH="1">
                <a:off x="1602369" y="1978729"/>
                <a:ext cx="1892298" cy="432822"/>
              </a:xfrm>
              <a:prstGeom prst="parallelogram">
                <a:avLst>
                  <a:gd name="adj" fmla="val 40779"/>
                </a:avLst>
              </a:prstGeom>
              <a:solidFill>
                <a:srgbClr val="FFFFFF"/>
              </a:solidFill>
              <a:ln w="19050" cap="flat" cmpd="sng" algn="ctr">
                <a:solidFill>
                  <a:srgbClr val="3A5A82"/>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r>
                  <a:rPr lang="en-GB" sz="1111" kern="0" dirty="0">
                    <a:solidFill>
                      <a:srgbClr val="000000"/>
                    </a:solidFill>
                    <a:latin typeface="Bosch Office Sans"/>
                  </a:rPr>
                  <a:t>System Architecture </a:t>
                </a:r>
                <a:br>
                  <a:rPr lang="en-GB" sz="1111" kern="0" dirty="0">
                    <a:solidFill>
                      <a:srgbClr val="000000"/>
                    </a:solidFill>
                    <a:latin typeface="Bosch Office Sans"/>
                  </a:rPr>
                </a:br>
                <a:r>
                  <a:rPr lang="en-GB" sz="1111" kern="0" dirty="0">
                    <a:solidFill>
                      <a:srgbClr val="000000"/>
                    </a:solidFill>
                    <a:latin typeface="Bosch Office Sans"/>
                  </a:rPr>
                  <a:t>and Design </a:t>
                </a:r>
              </a:p>
            </p:txBody>
          </p:sp>
          <p:sp>
            <p:nvSpPr>
              <p:cNvPr id="74" name="Parallelogramm 41">
                <a:extLst>
                  <a:ext uri="{FF2B5EF4-FFF2-40B4-BE49-F238E27FC236}">
                    <a16:creationId xmlns:a16="http://schemas.microsoft.com/office/drawing/2014/main" id="{47C22064-49A3-4AC7-A8AB-E35383579083}"/>
                  </a:ext>
                </a:extLst>
              </p:cNvPr>
              <p:cNvSpPr/>
              <p:nvPr>
                <p:custDataLst>
                  <p:tags r:id="rId14"/>
                </p:custDataLst>
              </p:nvPr>
            </p:nvSpPr>
            <p:spPr>
              <a:xfrm flipH="1">
                <a:off x="2322320" y="3009916"/>
                <a:ext cx="1749605" cy="792583"/>
              </a:xfrm>
              <a:prstGeom prst="parallelogram">
                <a:avLst>
                  <a:gd name="adj" fmla="val 40779"/>
                </a:avLst>
              </a:pr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11" kern="0" dirty="0">
                  <a:solidFill>
                    <a:srgbClr val="000000"/>
                  </a:solidFill>
                  <a:latin typeface="Bosch Office Sans"/>
                </a:endParaRPr>
              </a:p>
            </p:txBody>
          </p:sp>
          <p:sp>
            <p:nvSpPr>
              <p:cNvPr id="75" name="Rechteck 42">
                <a:extLst>
                  <a:ext uri="{FF2B5EF4-FFF2-40B4-BE49-F238E27FC236}">
                    <a16:creationId xmlns:a16="http://schemas.microsoft.com/office/drawing/2014/main" id="{19EE8FF4-0CDE-4AA5-974C-10142B69E72A}"/>
                  </a:ext>
                </a:extLst>
              </p:cNvPr>
              <p:cNvSpPr/>
              <p:nvPr>
                <p:custDataLst>
                  <p:tags r:id="rId15"/>
                </p:custDataLst>
              </p:nvPr>
            </p:nvSpPr>
            <p:spPr>
              <a:xfrm>
                <a:off x="2752731" y="3068278"/>
                <a:ext cx="759524" cy="444348"/>
              </a:xfrm>
              <a:prstGeom prst="rect">
                <a:avLst/>
              </a:prstGeom>
            </p:spPr>
            <p:txBody>
              <a:bodyPr wrap="none">
                <a:spAutoFit/>
              </a:bodyPr>
              <a:lstStyle/>
              <a:p>
                <a:pPr algn="ctr" defTabSz="1016264" eaLnBrk="0" hangingPunct="0">
                  <a:defRPr/>
                </a:pPr>
                <a:r>
                  <a:rPr lang="en-GB" sz="1111" kern="0" dirty="0">
                    <a:solidFill>
                      <a:srgbClr val="000000"/>
                    </a:solidFill>
                    <a:latin typeface="Bosch Office Sans"/>
                    <a:cs typeface="Arial" pitchFamily="34" charset="0"/>
                  </a:rPr>
                  <a:t>Component </a:t>
                </a:r>
              </a:p>
              <a:p>
                <a:pPr algn="ctr" defTabSz="1016264" eaLnBrk="0" hangingPunct="0">
                  <a:defRPr/>
                </a:pPr>
                <a:r>
                  <a:rPr lang="en-GB" sz="1111" kern="0" dirty="0">
                    <a:solidFill>
                      <a:srgbClr val="000000"/>
                    </a:solidFill>
                    <a:latin typeface="Bosch Office Sans"/>
                    <a:cs typeface="Arial" pitchFamily="34" charset="0"/>
                  </a:rPr>
                  <a:t>Requirements </a:t>
                </a:r>
              </a:p>
              <a:p>
                <a:pPr algn="ctr" defTabSz="1016264" eaLnBrk="0" hangingPunct="0">
                  <a:defRPr/>
                </a:pPr>
                <a:r>
                  <a:rPr lang="en-GB" sz="1111" kern="0" dirty="0">
                    <a:solidFill>
                      <a:srgbClr val="000000"/>
                    </a:solidFill>
                    <a:latin typeface="Bosch Office Sans"/>
                    <a:cs typeface="Arial" pitchFamily="34" charset="0"/>
                  </a:rPr>
                  <a:t>and Design </a:t>
                </a:r>
              </a:p>
            </p:txBody>
          </p:sp>
          <p:sp>
            <p:nvSpPr>
              <p:cNvPr id="76" name="Trapezoid 75">
                <a:extLst>
                  <a:ext uri="{FF2B5EF4-FFF2-40B4-BE49-F238E27FC236}">
                    <a16:creationId xmlns:a16="http://schemas.microsoft.com/office/drawing/2014/main" id="{A6D4A2E3-2BB9-43F9-992E-330F12EB1377}"/>
                  </a:ext>
                </a:extLst>
              </p:cNvPr>
              <p:cNvSpPr/>
              <p:nvPr>
                <p:custDataLst>
                  <p:tags r:id="rId16"/>
                </p:custDataLst>
              </p:nvPr>
            </p:nvSpPr>
            <p:spPr>
              <a:xfrm rot="10800000">
                <a:off x="2659154" y="3856188"/>
                <a:ext cx="3175000" cy="894836"/>
              </a:xfrm>
              <a:prstGeom prst="trapezoid">
                <a:avLst>
                  <a:gd name="adj" fmla="val 39894"/>
                </a:avLst>
              </a:pr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77" name="Rechteck 45">
                <a:extLst>
                  <a:ext uri="{FF2B5EF4-FFF2-40B4-BE49-F238E27FC236}">
                    <a16:creationId xmlns:a16="http://schemas.microsoft.com/office/drawing/2014/main" id="{F43292C5-2E62-4D3A-B887-5C0256F3F2A6}"/>
                  </a:ext>
                </a:extLst>
              </p:cNvPr>
              <p:cNvSpPr/>
              <p:nvPr>
                <p:custDataLst>
                  <p:tags r:id="rId17"/>
                </p:custDataLst>
              </p:nvPr>
            </p:nvSpPr>
            <p:spPr>
              <a:xfrm>
                <a:off x="2550018" y="3853503"/>
                <a:ext cx="1681232" cy="318830"/>
              </a:xfrm>
              <a:prstGeom prst="rect">
                <a:avLst/>
              </a:prstGeom>
            </p:spPr>
            <p:txBody>
              <a:bodyPr wrap="square">
                <a:spAutoFit/>
              </a:bodyPr>
              <a:lstStyle/>
              <a:p>
                <a:pPr algn="ctr" defTabSz="1016264" eaLnBrk="0" hangingPunct="0">
                  <a:defRPr/>
                </a:pPr>
                <a:r>
                  <a:rPr lang="de-DE" sz="1111" kern="0" dirty="0">
                    <a:solidFill>
                      <a:srgbClr val="000000"/>
                    </a:solidFill>
                    <a:latin typeface="Bosch Office Sans"/>
                    <a:cs typeface="Arial" pitchFamily="34" charset="0"/>
                  </a:rPr>
                  <a:t>Software </a:t>
                </a:r>
              </a:p>
              <a:p>
                <a:pPr algn="ctr" defTabSz="1016264" eaLnBrk="0" hangingPunct="0">
                  <a:defRPr/>
                </a:pPr>
                <a:r>
                  <a:rPr lang="en-GB" sz="1111" kern="0" dirty="0">
                    <a:solidFill>
                      <a:srgbClr val="000000"/>
                    </a:solidFill>
                    <a:latin typeface="Bosch Office Sans"/>
                    <a:cs typeface="Arial" pitchFamily="34" charset="0"/>
                  </a:rPr>
                  <a:t>Implementation</a:t>
                </a:r>
                <a:r>
                  <a:rPr lang="de-DE" sz="1111" kern="0" dirty="0">
                    <a:solidFill>
                      <a:srgbClr val="000000"/>
                    </a:solidFill>
                    <a:latin typeface="Bosch Office Sans"/>
                    <a:cs typeface="Arial" pitchFamily="34" charset="0"/>
                  </a:rPr>
                  <a:t> </a:t>
                </a:r>
                <a:endParaRPr lang="en-GB" sz="1111" kern="0" dirty="0">
                  <a:solidFill>
                    <a:srgbClr val="000000"/>
                  </a:solidFill>
                  <a:latin typeface="Bosch Office Sans"/>
                  <a:cs typeface="Arial" pitchFamily="34" charset="0"/>
                </a:endParaRPr>
              </a:p>
            </p:txBody>
          </p:sp>
          <p:sp>
            <p:nvSpPr>
              <p:cNvPr id="78" name="Freihandform 49">
                <a:extLst>
                  <a:ext uri="{FF2B5EF4-FFF2-40B4-BE49-F238E27FC236}">
                    <a16:creationId xmlns:a16="http://schemas.microsoft.com/office/drawing/2014/main" id="{F238D22A-8EE2-49ED-96D5-AADEDAA552D5}"/>
                  </a:ext>
                </a:extLst>
              </p:cNvPr>
              <p:cNvSpPr/>
              <p:nvPr>
                <p:custDataLst>
                  <p:tags r:id="rId18"/>
                </p:custDataLst>
              </p:nvPr>
            </p:nvSpPr>
            <p:spPr>
              <a:xfrm>
                <a:off x="5020028" y="1985563"/>
                <a:ext cx="1821600" cy="338400"/>
              </a:xfrm>
              <a:custGeom>
                <a:avLst/>
                <a:gdLst>
                  <a:gd name="connsiteX0" fmla="*/ 0 w 1821600"/>
                  <a:gd name="connsiteY0" fmla="*/ 324000 h 338400"/>
                  <a:gd name="connsiteX1" fmla="*/ 1166400 w 1821600"/>
                  <a:gd name="connsiteY1" fmla="*/ 187200 h 338400"/>
                  <a:gd name="connsiteX2" fmla="*/ 1670400 w 1821600"/>
                  <a:gd name="connsiteY2" fmla="*/ 338400 h 338400"/>
                  <a:gd name="connsiteX3" fmla="*/ 1821600 w 1821600"/>
                  <a:gd name="connsiteY3" fmla="*/ 0 h 338400"/>
                  <a:gd name="connsiteX4" fmla="*/ 136800 w 1821600"/>
                  <a:gd name="connsiteY4" fmla="*/ 0 h 338400"/>
                  <a:gd name="connsiteX5" fmla="*/ 0 w 1821600"/>
                  <a:gd name="connsiteY5" fmla="*/ 324000 h 3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1600" h="338400">
                    <a:moveTo>
                      <a:pt x="0" y="324000"/>
                    </a:moveTo>
                    <a:lnTo>
                      <a:pt x="1166400" y="187200"/>
                    </a:lnTo>
                    <a:lnTo>
                      <a:pt x="1670400" y="338400"/>
                    </a:lnTo>
                    <a:lnTo>
                      <a:pt x="1821600" y="0"/>
                    </a:lnTo>
                    <a:lnTo>
                      <a:pt x="136800" y="0"/>
                    </a:lnTo>
                    <a:lnTo>
                      <a:pt x="0" y="324000"/>
                    </a:lnTo>
                    <a:close/>
                  </a:path>
                </a:pathLst>
              </a:custGeom>
              <a:solidFill>
                <a:srgbClr val="FFFFFF"/>
              </a:solidFill>
              <a:ln w="19050" cap="flat" cmpd="sng" algn="ctr">
                <a:solidFill>
                  <a:srgbClr val="A8BAD2"/>
                </a:solidFill>
                <a:prstDash val="solid"/>
              </a:ln>
              <a:effectLst>
                <a:outerShdw blurRad="63500" sx="102000" sy="102000" algn="ctr" rotWithShape="0">
                  <a:prstClr val="black">
                    <a:alpha val="40000"/>
                  </a:prstClr>
                </a:outerShdw>
              </a:effectLst>
            </p:spPr>
            <p:txBody>
              <a:bodyPr lIns="0" rIns="0" anchor="t" anchorCtr="0"/>
              <a:lstStyle/>
              <a:p>
                <a:pPr algn="ctr" defTabSz="1016264" eaLnBrk="0" hangingPunct="0">
                  <a:defRPr/>
                </a:pPr>
                <a:r>
                  <a:rPr lang="en-GB" sz="1111" kern="0" dirty="0">
                    <a:solidFill>
                      <a:srgbClr val="000000"/>
                    </a:solidFill>
                    <a:latin typeface="Bosch Office Sans"/>
                  </a:rPr>
                  <a:t>System -Integration &amp; -Test</a:t>
                </a:r>
              </a:p>
            </p:txBody>
          </p:sp>
          <p:sp>
            <p:nvSpPr>
              <p:cNvPr id="79" name="Parallelogramm 50">
                <a:extLst>
                  <a:ext uri="{FF2B5EF4-FFF2-40B4-BE49-F238E27FC236}">
                    <a16:creationId xmlns:a16="http://schemas.microsoft.com/office/drawing/2014/main" id="{12D4D8F2-D5E7-4FEF-B2CA-967D39F85A1F}"/>
                  </a:ext>
                </a:extLst>
              </p:cNvPr>
              <p:cNvSpPr/>
              <p:nvPr>
                <p:custDataLst>
                  <p:tags r:id="rId19"/>
                </p:custDataLst>
              </p:nvPr>
            </p:nvSpPr>
            <p:spPr>
              <a:xfrm>
                <a:off x="5185053" y="1500338"/>
                <a:ext cx="1836000" cy="432822"/>
              </a:xfrm>
              <a:prstGeom prst="parallelogram">
                <a:avLst>
                  <a:gd name="adj" fmla="val 40779"/>
                </a:avLst>
              </a:prstGeom>
              <a:solidFill>
                <a:srgbClr val="FFFFFF"/>
              </a:solidFill>
              <a:ln w="19050" cap="flat" cmpd="sng" algn="ctr">
                <a:solidFill>
                  <a:srgbClr val="A8BAD2"/>
                </a:solidFill>
                <a:prstDash val="solid"/>
              </a:ln>
              <a:effectLst>
                <a:outerShdw blurRad="63500" sx="102000" sy="102000" algn="ctr" rotWithShape="0">
                  <a:prstClr val="black">
                    <a:alpha val="40000"/>
                  </a:prstClr>
                </a:outerShdw>
              </a:effectLst>
            </p:spPr>
            <p:txBody>
              <a:bodyPr lIns="0" rIns="0" anchor="ctr" anchorCtr="0"/>
              <a:lstStyle/>
              <a:p>
                <a:pPr algn="ctr" defTabSz="1016264" eaLnBrk="0" hangingPunct="0">
                  <a:defRPr/>
                </a:pPr>
                <a:r>
                  <a:rPr lang="en-GB" sz="1111" kern="0" dirty="0">
                    <a:solidFill>
                      <a:srgbClr val="000000"/>
                    </a:solidFill>
                    <a:latin typeface="Bosch Office Sans"/>
                  </a:rPr>
                  <a:t>System-Release Test</a:t>
                </a:r>
              </a:p>
            </p:txBody>
          </p:sp>
          <p:sp>
            <p:nvSpPr>
              <p:cNvPr id="80" name="Parallelogramm 51">
                <a:extLst>
                  <a:ext uri="{FF2B5EF4-FFF2-40B4-BE49-F238E27FC236}">
                    <a16:creationId xmlns:a16="http://schemas.microsoft.com/office/drawing/2014/main" id="{8C29AFDA-4B69-4C5D-BAFB-63F6CA1ADAB7}"/>
                  </a:ext>
                </a:extLst>
              </p:cNvPr>
              <p:cNvSpPr/>
              <p:nvPr>
                <p:custDataLst>
                  <p:tags r:id="rId20"/>
                </p:custDataLst>
              </p:nvPr>
            </p:nvSpPr>
            <p:spPr>
              <a:xfrm flipH="1">
                <a:off x="2092977" y="2467210"/>
                <a:ext cx="1637557" cy="496674"/>
              </a:xfrm>
              <a:prstGeom prst="parallelogram">
                <a:avLst>
                  <a:gd name="adj" fmla="val 40779"/>
                </a:avLst>
              </a:pr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81" name="Rechteck 52">
                <a:extLst>
                  <a:ext uri="{FF2B5EF4-FFF2-40B4-BE49-F238E27FC236}">
                    <a16:creationId xmlns:a16="http://schemas.microsoft.com/office/drawing/2014/main" id="{6E3B260A-25D1-4982-8FC8-5C79B7FB0151}"/>
                  </a:ext>
                </a:extLst>
              </p:cNvPr>
              <p:cNvSpPr/>
              <p:nvPr>
                <p:custDataLst>
                  <p:tags r:id="rId21"/>
                </p:custDataLst>
              </p:nvPr>
            </p:nvSpPr>
            <p:spPr>
              <a:xfrm>
                <a:off x="2434940" y="2511837"/>
                <a:ext cx="797402" cy="318830"/>
              </a:xfrm>
              <a:prstGeom prst="rect">
                <a:avLst/>
              </a:prstGeom>
              <a:ln>
                <a:noFill/>
              </a:ln>
            </p:spPr>
            <p:txBody>
              <a:bodyPr wrap="square">
                <a:spAutoFit/>
              </a:bodyPr>
              <a:lstStyle/>
              <a:p>
                <a:pPr algn="ctr" defTabSz="1016264" eaLnBrk="0" hangingPunct="0">
                  <a:defRPr/>
                </a:pPr>
                <a:r>
                  <a:rPr lang="en-GB" sz="1111" kern="0" dirty="0">
                    <a:solidFill>
                      <a:srgbClr val="000000"/>
                    </a:solidFill>
                    <a:latin typeface="Bosch Office Sans"/>
                    <a:cs typeface="Arial" pitchFamily="34" charset="0"/>
                  </a:rPr>
                  <a:t>Software Architecture</a:t>
                </a:r>
              </a:p>
            </p:txBody>
          </p:sp>
          <p:cxnSp>
            <p:nvCxnSpPr>
              <p:cNvPr id="82" name="Gerade Verbindung 58">
                <a:extLst>
                  <a:ext uri="{FF2B5EF4-FFF2-40B4-BE49-F238E27FC236}">
                    <a16:creationId xmlns:a16="http://schemas.microsoft.com/office/drawing/2014/main" id="{E4624ACF-6F89-4766-9E24-AFD92AA833EA}"/>
                  </a:ext>
                </a:extLst>
              </p:cNvPr>
              <p:cNvCxnSpPr/>
              <p:nvPr>
                <p:custDataLst>
                  <p:tags r:id="rId22"/>
                </p:custDataLst>
              </p:nvPr>
            </p:nvCxnSpPr>
            <p:spPr>
              <a:xfrm>
                <a:off x="1164004" y="2431238"/>
                <a:ext cx="5756824" cy="0"/>
              </a:xfrm>
              <a:prstGeom prst="line">
                <a:avLst/>
              </a:prstGeom>
              <a:noFill/>
              <a:ln w="9525" cap="flat" cmpd="sng" algn="ctr">
                <a:solidFill>
                  <a:srgbClr val="FFFFFF">
                    <a:lumMod val="50000"/>
                  </a:srgbClr>
                </a:solidFill>
                <a:prstDash val="dash"/>
              </a:ln>
              <a:effectLst/>
            </p:spPr>
          </p:cxnSp>
          <p:sp>
            <p:nvSpPr>
              <p:cNvPr id="83" name="Pfeil nach rechts 57">
                <a:extLst>
                  <a:ext uri="{FF2B5EF4-FFF2-40B4-BE49-F238E27FC236}">
                    <a16:creationId xmlns:a16="http://schemas.microsoft.com/office/drawing/2014/main" id="{F8C1AA7A-7FD3-406B-9ED2-FB745D8BBFA8}"/>
                  </a:ext>
                </a:extLst>
              </p:cNvPr>
              <p:cNvSpPr/>
              <p:nvPr>
                <p:custDataLst>
                  <p:tags r:id="rId23"/>
                </p:custDataLst>
              </p:nvPr>
            </p:nvSpPr>
            <p:spPr>
              <a:xfrm rot="17532069">
                <a:off x="3576991" y="2315204"/>
                <a:ext cx="2201318" cy="414041"/>
              </a:xfrm>
              <a:prstGeom prst="rightArrow">
                <a:avLst/>
              </a:prstGeom>
              <a:solidFill>
                <a:sysClr val="window" lastClr="FFFFFF"/>
              </a:solidFill>
              <a:ln w="9525" cap="flat" cmpd="sng" algn="ctr">
                <a:solidFill>
                  <a:srgbClr val="3F136C"/>
                </a:solidFill>
                <a:prstDash val="solid"/>
              </a:ln>
              <a:effectLst/>
            </p:spPr>
            <p:txBody>
              <a:bodyPr rtlCol="0" anchor="ctr"/>
              <a:lstStyle/>
              <a:p>
                <a:pPr algn="ctr" defTabSz="1016264">
                  <a:defRPr/>
                </a:pPr>
                <a:r>
                  <a:rPr lang="en-US" sz="1167" b="1" kern="0" dirty="0">
                    <a:solidFill>
                      <a:srgbClr val="000000"/>
                    </a:solidFill>
                    <a:latin typeface="Bosch Office Sans"/>
                  </a:rPr>
                  <a:t>Continuous X</a:t>
                </a:r>
              </a:p>
            </p:txBody>
          </p:sp>
          <p:sp>
            <p:nvSpPr>
              <p:cNvPr id="84" name="Freihandform 19">
                <a:extLst>
                  <a:ext uri="{FF2B5EF4-FFF2-40B4-BE49-F238E27FC236}">
                    <a16:creationId xmlns:a16="http://schemas.microsoft.com/office/drawing/2014/main" id="{91EE3B0C-C5E7-4963-AACD-420B571F6905}"/>
                  </a:ext>
                </a:extLst>
              </p:cNvPr>
              <p:cNvSpPr/>
              <p:nvPr>
                <p:custDataLst>
                  <p:tags r:id="rId24"/>
                </p:custDataLst>
              </p:nvPr>
            </p:nvSpPr>
            <p:spPr>
              <a:xfrm>
                <a:off x="6031004" y="2368790"/>
                <a:ext cx="631825" cy="1435100"/>
              </a:xfrm>
              <a:custGeom>
                <a:avLst/>
                <a:gdLst>
                  <a:gd name="connsiteX0" fmla="*/ 0 w 631825"/>
                  <a:gd name="connsiteY0" fmla="*/ 1428750 h 1435100"/>
                  <a:gd name="connsiteX1" fmla="*/ 66675 w 631825"/>
                  <a:gd name="connsiteY1" fmla="*/ 1435100 h 1435100"/>
                  <a:gd name="connsiteX2" fmla="*/ 631825 w 631825"/>
                  <a:gd name="connsiteY2" fmla="*/ 12700 h 1435100"/>
                  <a:gd name="connsiteX3" fmla="*/ 574675 w 631825"/>
                  <a:gd name="connsiteY3" fmla="*/ 0 h 1435100"/>
                  <a:gd name="connsiteX4" fmla="*/ 0 w 631825"/>
                  <a:gd name="connsiteY4" fmla="*/ 1428750 h 143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825" h="1435100">
                    <a:moveTo>
                      <a:pt x="0" y="1428750"/>
                    </a:moveTo>
                    <a:lnTo>
                      <a:pt x="66675" y="1435100"/>
                    </a:lnTo>
                    <a:lnTo>
                      <a:pt x="631825" y="12700"/>
                    </a:lnTo>
                    <a:lnTo>
                      <a:pt x="574675" y="0"/>
                    </a:lnTo>
                    <a:lnTo>
                      <a:pt x="0" y="1428750"/>
                    </a:lnTo>
                    <a:close/>
                  </a:path>
                </a:pathLst>
              </a:cu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US" sz="1167" kern="0" dirty="0">
                  <a:solidFill>
                    <a:srgbClr val="000000"/>
                  </a:solidFill>
                  <a:latin typeface="Bosch Office Sans"/>
                </a:endParaRPr>
              </a:p>
            </p:txBody>
          </p:sp>
          <p:sp>
            <p:nvSpPr>
              <p:cNvPr id="85" name="Freihandform 62">
                <a:extLst>
                  <a:ext uri="{FF2B5EF4-FFF2-40B4-BE49-F238E27FC236}">
                    <a16:creationId xmlns:a16="http://schemas.microsoft.com/office/drawing/2014/main" id="{2CB4AFDF-14D2-44A6-AE13-1C63DD678930}"/>
                  </a:ext>
                </a:extLst>
              </p:cNvPr>
              <p:cNvSpPr/>
              <p:nvPr>
                <p:custDataLst>
                  <p:tags r:id="rId25"/>
                </p:custDataLst>
              </p:nvPr>
            </p:nvSpPr>
            <p:spPr>
              <a:xfrm>
                <a:off x="4856254" y="2254490"/>
                <a:ext cx="1695450" cy="615950"/>
              </a:xfrm>
              <a:custGeom>
                <a:avLst/>
                <a:gdLst>
                  <a:gd name="connsiteX0" fmla="*/ 146050 w 1695450"/>
                  <a:gd name="connsiteY0" fmla="*/ 133350 h 615950"/>
                  <a:gd name="connsiteX1" fmla="*/ 1308100 w 1695450"/>
                  <a:gd name="connsiteY1" fmla="*/ 0 h 615950"/>
                  <a:gd name="connsiteX2" fmla="*/ 1695450 w 1695450"/>
                  <a:gd name="connsiteY2" fmla="*/ 120650 h 615950"/>
                  <a:gd name="connsiteX3" fmla="*/ 1498600 w 1695450"/>
                  <a:gd name="connsiteY3" fmla="*/ 615950 h 615950"/>
                  <a:gd name="connsiteX4" fmla="*/ 952500 w 1695450"/>
                  <a:gd name="connsiteY4" fmla="*/ 330200 h 615950"/>
                  <a:gd name="connsiteX5" fmla="*/ 0 w 1695450"/>
                  <a:gd name="connsiteY5" fmla="*/ 463550 h 615950"/>
                  <a:gd name="connsiteX6" fmla="*/ 146050 w 1695450"/>
                  <a:gd name="connsiteY6" fmla="*/ 133350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615950">
                    <a:moveTo>
                      <a:pt x="146050" y="133350"/>
                    </a:moveTo>
                    <a:lnTo>
                      <a:pt x="1308100" y="0"/>
                    </a:lnTo>
                    <a:lnTo>
                      <a:pt x="1695450" y="120650"/>
                    </a:lnTo>
                    <a:lnTo>
                      <a:pt x="1498600" y="615950"/>
                    </a:lnTo>
                    <a:lnTo>
                      <a:pt x="952500" y="330200"/>
                    </a:lnTo>
                    <a:lnTo>
                      <a:pt x="0" y="463550"/>
                    </a:lnTo>
                    <a:lnTo>
                      <a:pt x="146050" y="133350"/>
                    </a:lnTo>
                    <a:close/>
                  </a:path>
                </a:pathLst>
              </a:custGeom>
              <a:solidFill>
                <a:srgbClr val="FFFFFF"/>
              </a:solidFill>
              <a:ln w="19050" cap="flat" cmpd="sng" algn="ctr">
                <a:solidFill>
                  <a:srgbClr val="A8BAD2"/>
                </a:solidFill>
                <a:prstDash val="solid"/>
              </a:ln>
              <a:effectLst>
                <a:outerShdw blurRad="63500" sx="102000" sy="102000" algn="ctr" rotWithShape="0">
                  <a:prstClr val="black">
                    <a:alpha val="40000"/>
                  </a:prstClr>
                </a:outerShdw>
              </a:effectLst>
            </p:spPr>
            <p:txBody>
              <a:bodyPr lIns="0" tIns="0" rIns="0" bIns="120031" anchor="ctr"/>
              <a:lstStyle/>
              <a:p>
                <a:pPr algn="ctr" defTabSz="1016264" eaLnBrk="0" hangingPunct="0">
                  <a:defRPr/>
                </a:pPr>
                <a:endParaRPr lang="en-US" sz="889" kern="0" dirty="0">
                  <a:solidFill>
                    <a:srgbClr val="000000"/>
                  </a:solidFill>
                  <a:latin typeface="Bosch Office Sans"/>
                </a:endParaRPr>
              </a:p>
            </p:txBody>
          </p:sp>
          <p:sp>
            <p:nvSpPr>
              <p:cNvPr id="86" name="Freihandform 64">
                <a:extLst>
                  <a:ext uri="{FF2B5EF4-FFF2-40B4-BE49-F238E27FC236}">
                    <a16:creationId xmlns:a16="http://schemas.microsoft.com/office/drawing/2014/main" id="{C2F5D6A1-28DE-4946-9D3D-430AB4091F06}"/>
                  </a:ext>
                </a:extLst>
              </p:cNvPr>
              <p:cNvSpPr/>
              <p:nvPr>
                <p:custDataLst>
                  <p:tags r:id="rId26"/>
                </p:custDataLst>
              </p:nvPr>
            </p:nvSpPr>
            <p:spPr>
              <a:xfrm>
                <a:off x="5916704" y="2889490"/>
                <a:ext cx="419100" cy="920750"/>
              </a:xfrm>
              <a:custGeom>
                <a:avLst/>
                <a:gdLst>
                  <a:gd name="connsiteX0" fmla="*/ 0 w 419100"/>
                  <a:gd name="connsiteY0" fmla="*/ 914400 h 920750"/>
                  <a:gd name="connsiteX1" fmla="*/ 57150 w 419100"/>
                  <a:gd name="connsiteY1" fmla="*/ 920750 h 920750"/>
                  <a:gd name="connsiteX2" fmla="*/ 419100 w 419100"/>
                  <a:gd name="connsiteY2" fmla="*/ 25400 h 920750"/>
                  <a:gd name="connsiteX3" fmla="*/ 355600 w 419100"/>
                  <a:gd name="connsiteY3" fmla="*/ 0 h 920750"/>
                  <a:gd name="connsiteX4" fmla="*/ 0 w 419100"/>
                  <a:gd name="connsiteY4" fmla="*/ 914400 h 920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920750">
                    <a:moveTo>
                      <a:pt x="0" y="914400"/>
                    </a:moveTo>
                    <a:lnTo>
                      <a:pt x="57150" y="920750"/>
                    </a:lnTo>
                    <a:lnTo>
                      <a:pt x="419100" y="25400"/>
                    </a:lnTo>
                    <a:lnTo>
                      <a:pt x="355600" y="0"/>
                    </a:lnTo>
                    <a:lnTo>
                      <a:pt x="0" y="914400"/>
                    </a:lnTo>
                    <a:close/>
                  </a:path>
                </a:pathLst>
              </a:cu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US" sz="1167" kern="0" dirty="0">
                  <a:solidFill>
                    <a:srgbClr val="000000"/>
                  </a:solidFill>
                  <a:latin typeface="Bosch Office Sans"/>
                </a:endParaRPr>
              </a:p>
            </p:txBody>
          </p:sp>
          <p:sp>
            <p:nvSpPr>
              <p:cNvPr id="87" name="Freihandform 66">
                <a:extLst>
                  <a:ext uri="{FF2B5EF4-FFF2-40B4-BE49-F238E27FC236}">
                    <a16:creationId xmlns:a16="http://schemas.microsoft.com/office/drawing/2014/main" id="{6E13F25E-F931-4930-A4CE-109B99A5BDC4}"/>
                  </a:ext>
                </a:extLst>
              </p:cNvPr>
              <p:cNvSpPr/>
              <p:nvPr>
                <p:custDataLst>
                  <p:tags r:id="rId27"/>
                </p:custDataLst>
              </p:nvPr>
            </p:nvSpPr>
            <p:spPr>
              <a:xfrm>
                <a:off x="4405403" y="2667241"/>
                <a:ext cx="1803401" cy="1136650"/>
              </a:xfrm>
              <a:custGeom>
                <a:avLst/>
                <a:gdLst>
                  <a:gd name="connsiteX0" fmla="*/ 425450 w 1803400"/>
                  <a:gd name="connsiteY0" fmla="*/ 127000 h 1136650"/>
                  <a:gd name="connsiteX1" fmla="*/ 1390650 w 1803400"/>
                  <a:gd name="connsiteY1" fmla="*/ 0 h 1136650"/>
                  <a:gd name="connsiteX2" fmla="*/ 1803400 w 1803400"/>
                  <a:gd name="connsiteY2" fmla="*/ 215900 h 1136650"/>
                  <a:gd name="connsiteX3" fmla="*/ 1447800 w 1803400"/>
                  <a:gd name="connsiteY3" fmla="*/ 1136650 h 1136650"/>
                  <a:gd name="connsiteX4" fmla="*/ 0 w 1803400"/>
                  <a:gd name="connsiteY4" fmla="*/ 1130300 h 1136650"/>
                  <a:gd name="connsiteX5" fmla="*/ 425450 w 1803400"/>
                  <a:gd name="connsiteY5" fmla="*/ 127000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3400" h="1136650">
                    <a:moveTo>
                      <a:pt x="425450" y="127000"/>
                    </a:moveTo>
                    <a:lnTo>
                      <a:pt x="1390650" y="0"/>
                    </a:lnTo>
                    <a:lnTo>
                      <a:pt x="1803400" y="215900"/>
                    </a:lnTo>
                    <a:lnTo>
                      <a:pt x="1447800" y="1136650"/>
                    </a:lnTo>
                    <a:lnTo>
                      <a:pt x="0" y="1130300"/>
                    </a:lnTo>
                    <a:lnTo>
                      <a:pt x="425450" y="127000"/>
                    </a:lnTo>
                    <a:close/>
                  </a:path>
                </a:pathLst>
              </a:cu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US" sz="1167" kern="0" dirty="0">
                  <a:solidFill>
                    <a:srgbClr val="000000"/>
                  </a:solidFill>
                  <a:latin typeface="Bosch Office Sans"/>
                </a:endParaRPr>
              </a:p>
            </p:txBody>
          </p:sp>
          <p:sp>
            <p:nvSpPr>
              <p:cNvPr id="88" name="Rechteck 67">
                <a:extLst>
                  <a:ext uri="{FF2B5EF4-FFF2-40B4-BE49-F238E27FC236}">
                    <a16:creationId xmlns:a16="http://schemas.microsoft.com/office/drawing/2014/main" id="{6A7254FE-777E-4B30-AC2D-37528AD99AEE}"/>
                  </a:ext>
                </a:extLst>
              </p:cNvPr>
              <p:cNvSpPr/>
              <p:nvPr>
                <p:custDataLst>
                  <p:tags r:id="rId28"/>
                </p:custDataLst>
              </p:nvPr>
            </p:nvSpPr>
            <p:spPr>
              <a:xfrm>
                <a:off x="4974191" y="2860477"/>
                <a:ext cx="1055771" cy="318830"/>
              </a:xfrm>
              <a:prstGeom prst="rect">
                <a:avLst/>
              </a:prstGeom>
            </p:spPr>
            <p:txBody>
              <a:bodyPr wrap="square">
                <a:spAutoFit/>
              </a:bodyPr>
              <a:lstStyle/>
              <a:p>
                <a:pPr algn="ctr" defTabSz="1016264" eaLnBrk="0" hangingPunct="0">
                  <a:defRPr/>
                </a:pPr>
                <a:r>
                  <a:rPr lang="en-GB" sz="1111" kern="0" dirty="0">
                    <a:solidFill>
                      <a:srgbClr val="000000"/>
                    </a:solidFill>
                    <a:latin typeface="Bosch Office Sans"/>
                    <a:cs typeface="Arial" pitchFamily="34" charset="0"/>
                  </a:rPr>
                  <a:t>SW-Integration</a:t>
                </a:r>
              </a:p>
              <a:p>
                <a:pPr algn="ctr" defTabSz="1016264" eaLnBrk="0" hangingPunct="0">
                  <a:defRPr/>
                </a:pPr>
                <a:r>
                  <a:rPr lang="en-GB" sz="1111" kern="0" dirty="0">
                    <a:solidFill>
                      <a:srgbClr val="000000"/>
                    </a:solidFill>
                    <a:latin typeface="Bosch Office Sans"/>
                    <a:cs typeface="Arial" pitchFamily="34" charset="0"/>
                  </a:rPr>
                  <a:t>and -Test </a:t>
                </a:r>
              </a:p>
            </p:txBody>
          </p:sp>
          <p:sp>
            <p:nvSpPr>
              <p:cNvPr id="89" name="Textfeld 68">
                <a:extLst>
                  <a:ext uri="{FF2B5EF4-FFF2-40B4-BE49-F238E27FC236}">
                    <a16:creationId xmlns:a16="http://schemas.microsoft.com/office/drawing/2014/main" id="{8E9370B5-A0E1-4180-A7FE-686A91BEAB98}"/>
                  </a:ext>
                </a:extLst>
              </p:cNvPr>
              <p:cNvSpPr txBox="1"/>
              <p:nvPr>
                <p:custDataLst>
                  <p:tags r:id="rId29"/>
                </p:custDataLst>
              </p:nvPr>
            </p:nvSpPr>
            <p:spPr>
              <a:xfrm>
                <a:off x="5169260" y="2316088"/>
                <a:ext cx="1612705" cy="414896"/>
              </a:xfrm>
              <a:prstGeom prst="rect">
                <a:avLst/>
              </a:prstGeom>
              <a:noFill/>
            </p:spPr>
            <p:txBody>
              <a:bodyPr wrap="none" lIns="0" tIns="0" rIns="0" bIns="0" rtlCol="0">
                <a:noAutofit/>
              </a:bodyPr>
              <a:lstStyle/>
              <a:p>
                <a:pPr algn="ctr" defTabSz="1016264" eaLnBrk="0" hangingPunct="0">
                  <a:defRPr/>
                </a:pPr>
                <a:r>
                  <a:rPr lang="en-GB" sz="1111" kern="0" dirty="0">
                    <a:solidFill>
                      <a:srgbClr val="000000"/>
                    </a:solidFill>
                    <a:latin typeface="Bosch Office Sans"/>
                  </a:rPr>
                  <a:t>HW/SW Integration</a:t>
                </a:r>
                <a:br>
                  <a:rPr lang="en-GB" sz="1111" kern="0" dirty="0">
                    <a:solidFill>
                      <a:srgbClr val="000000"/>
                    </a:solidFill>
                    <a:latin typeface="Bosch Office Sans"/>
                  </a:rPr>
                </a:br>
                <a:r>
                  <a:rPr lang="en-GB" sz="1111" kern="0" dirty="0">
                    <a:solidFill>
                      <a:srgbClr val="000000"/>
                    </a:solidFill>
                    <a:latin typeface="Bosch Office Sans"/>
                  </a:rPr>
                  <a:t>and Test</a:t>
                </a:r>
                <a:endParaRPr lang="en-US" sz="1111" kern="0" dirty="0">
                  <a:solidFill>
                    <a:srgbClr val="000000"/>
                  </a:solidFill>
                  <a:latin typeface="Bosch Office Sans" pitchFamily="2" charset="0"/>
                </a:endParaRPr>
              </a:p>
            </p:txBody>
          </p:sp>
          <p:sp>
            <p:nvSpPr>
              <p:cNvPr id="90" name="Pfeil nach rechts 56">
                <a:extLst>
                  <a:ext uri="{FF2B5EF4-FFF2-40B4-BE49-F238E27FC236}">
                    <a16:creationId xmlns:a16="http://schemas.microsoft.com/office/drawing/2014/main" id="{FFABC935-3006-4E3E-B449-5C716D5FEC23}"/>
                  </a:ext>
                </a:extLst>
              </p:cNvPr>
              <p:cNvSpPr/>
              <p:nvPr>
                <p:custDataLst>
                  <p:tags r:id="rId30"/>
                </p:custDataLst>
              </p:nvPr>
            </p:nvSpPr>
            <p:spPr>
              <a:xfrm rot="4093770">
                <a:off x="2695966" y="2398015"/>
                <a:ext cx="2337900" cy="455950"/>
              </a:xfrm>
              <a:prstGeom prst="rightArrow">
                <a:avLst/>
              </a:prstGeom>
              <a:solidFill>
                <a:sysClr val="window" lastClr="FFFFFF"/>
              </a:solidFill>
              <a:ln w="9525" cap="flat" cmpd="sng" algn="ctr">
                <a:solidFill>
                  <a:srgbClr val="3F136C"/>
                </a:solidFill>
                <a:prstDash val="solid"/>
              </a:ln>
              <a:effectLst/>
            </p:spPr>
            <p:txBody>
              <a:bodyPr rtlCol="0" anchor="ctr"/>
              <a:lstStyle/>
              <a:p>
                <a:pPr algn="ctr" defTabSz="1016264">
                  <a:defRPr/>
                </a:pPr>
                <a:r>
                  <a:rPr lang="en-US" sz="1167" b="1" kern="0" dirty="0">
                    <a:solidFill>
                      <a:srgbClr val="000000"/>
                    </a:solidFill>
                    <a:latin typeface="Bosch Office Sans"/>
                  </a:rPr>
                  <a:t>Model Based Development</a:t>
                </a:r>
              </a:p>
            </p:txBody>
          </p:sp>
          <p:sp>
            <p:nvSpPr>
              <p:cNvPr id="91" name="Rechteck 44">
                <a:extLst>
                  <a:ext uri="{FF2B5EF4-FFF2-40B4-BE49-F238E27FC236}">
                    <a16:creationId xmlns:a16="http://schemas.microsoft.com/office/drawing/2014/main" id="{ADE4915B-CCC9-4E1B-AA00-7B8F8C6163B7}"/>
                  </a:ext>
                </a:extLst>
              </p:cNvPr>
              <p:cNvSpPr/>
              <p:nvPr>
                <p:custDataLst>
                  <p:tags r:id="rId31"/>
                </p:custDataLst>
              </p:nvPr>
            </p:nvSpPr>
            <p:spPr>
              <a:xfrm>
                <a:off x="4685294" y="3891908"/>
                <a:ext cx="1060671" cy="318830"/>
              </a:xfrm>
              <a:prstGeom prst="rect">
                <a:avLst/>
              </a:prstGeom>
            </p:spPr>
            <p:txBody>
              <a:bodyPr wrap="square">
                <a:spAutoFit/>
              </a:bodyPr>
              <a:lstStyle/>
              <a:p>
                <a:pPr algn="ctr" defTabSz="1016264" eaLnBrk="0" hangingPunct="0">
                  <a:defRPr/>
                </a:pPr>
                <a:r>
                  <a:rPr lang="en-GB" sz="1111" kern="0" dirty="0">
                    <a:solidFill>
                      <a:srgbClr val="000000"/>
                    </a:solidFill>
                    <a:latin typeface="Bosch Office Sans"/>
                    <a:cs typeface="Arial" pitchFamily="34" charset="0"/>
                  </a:rPr>
                  <a:t>SW Unit &amp; Component Test </a:t>
                </a:r>
              </a:p>
            </p:txBody>
          </p:sp>
          <p:pic>
            <p:nvPicPr>
              <p:cNvPr id="92" name="Grafik 123">
                <a:extLst>
                  <a:ext uri="{FF2B5EF4-FFF2-40B4-BE49-F238E27FC236}">
                    <a16:creationId xmlns:a16="http://schemas.microsoft.com/office/drawing/2014/main" id="{B14310A0-4F08-4095-88A7-E3F9C6884D11}"/>
                  </a:ext>
                </a:extLst>
              </p:cNvPr>
              <p:cNvPicPr>
                <a:picLocks noChangeAspect="1"/>
              </p:cNvPicPr>
              <p:nvPr>
                <p:custDataLst>
                  <p:tags r:id="rId32"/>
                </p:custDataLst>
              </p:nvPr>
            </p:nvPicPr>
            <p:blipFill>
              <a:blip r:embed="rId38">
                <a:clrChange>
                  <a:clrFrom>
                    <a:srgbClr val="FFFFFF"/>
                  </a:clrFrom>
                  <a:clrTo>
                    <a:srgbClr val="FFFFFF">
                      <a:alpha val="0"/>
                    </a:srgbClr>
                  </a:clrTo>
                </a:clrChange>
              </a:blip>
              <a:stretch>
                <a:fillRect/>
              </a:stretch>
            </p:blipFill>
            <p:spPr>
              <a:xfrm>
                <a:off x="3366905" y="4403591"/>
                <a:ext cx="240554" cy="227893"/>
              </a:xfrm>
              <a:prstGeom prst="rect">
                <a:avLst/>
              </a:prstGeom>
            </p:spPr>
          </p:pic>
          <p:pic>
            <p:nvPicPr>
              <p:cNvPr id="93" name="Grafik 132">
                <a:extLst>
                  <a:ext uri="{FF2B5EF4-FFF2-40B4-BE49-F238E27FC236}">
                    <a16:creationId xmlns:a16="http://schemas.microsoft.com/office/drawing/2014/main" id="{4DA2CBE2-3856-4DE0-A82D-033D5A60E570}"/>
                  </a:ext>
                </a:extLst>
              </p:cNvPr>
              <p:cNvPicPr>
                <a:picLocks noChangeAspect="1"/>
              </p:cNvPicPr>
              <p:nvPr>
                <p:custDataLst>
                  <p:tags r:id="rId33"/>
                </p:custDataLst>
              </p:nvPr>
            </p:nvPicPr>
            <p:blipFill>
              <a:blip r:embed="rId39"/>
              <a:stretch>
                <a:fillRect/>
              </a:stretch>
            </p:blipFill>
            <p:spPr>
              <a:xfrm>
                <a:off x="5169260" y="4269356"/>
                <a:ext cx="254447" cy="307255"/>
              </a:xfrm>
              <a:prstGeom prst="rect">
                <a:avLst/>
              </a:prstGeom>
            </p:spPr>
          </p:pic>
          <p:sp>
            <p:nvSpPr>
              <p:cNvPr id="94" name="Gebogener Pfeil 8">
                <a:extLst>
                  <a:ext uri="{FF2B5EF4-FFF2-40B4-BE49-F238E27FC236}">
                    <a16:creationId xmlns:a16="http://schemas.microsoft.com/office/drawing/2014/main" id="{74FD9072-DDF7-4087-9B43-FB6839B6B1CD}"/>
                  </a:ext>
                </a:extLst>
              </p:cNvPr>
              <p:cNvSpPr/>
              <p:nvPr>
                <p:custDataLst>
                  <p:tags r:id="rId34"/>
                </p:custDataLst>
              </p:nvPr>
            </p:nvSpPr>
            <p:spPr>
              <a:xfrm flipH="1">
                <a:off x="4131757" y="3905880"/>
                <a:ext cx="389837" cy="427443"/>
              </a:xfrm>
              <a:prstGeom prst="circularArrow">
                <a:avLst>
                  <a:gd name="adj1" fmla="val 12500"/>
                  <a:gd name="adj2" fmla="val 1142319"/>
                  <a:gd name="adj3" fmla="val 20457681"/>
                  <a:gd name="adj4" fmla="val 3839410"/>
                  <a:gd name="adj5" fmla="val 12500"/>
                </a:avLst>
              </a:prstGeom>
              <a:gradFill rotWithShape="1">
                <a:gsLst>
                  <a:gs pos="0">
                    <a:sysClr val="windowText" lastClr="000000">
                      <a:satMod val="103000"/>
                      <a:lumMod val="102000"/>
                      <a:tint val="94000"/>
                    </a:sysClr>
                  </a:gs>
                  <a:gs pos="50000">
                    <a:sysClr val="windowText" lastClr="000000">
                      <a:satMod val="110000"/>
                      <a:lumMod val="100000"/>
                      <a:shade val="100000"/>
                    </a:sysClr>
                  </a:gs>
                  <a:gs pos="100000">
                    <a:sysClr val="windowText" lastClr="000000">
                      <a:lumMod val="99000"/>
                      <a:satMod val="120000"/>
                      <a:shade val="78000"/>
                    </a:sys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1016264">
                  <a:defRPr/>
                </a:pPr>
                <a:endParaRPr lang="en-US" sz="1778" kern="0" dirty="0">
                  <a:solidFill>
                    <a:srgbClr val="000000"/>
                  </a:solidFill>
                  <a:latin typeface="Bosch Office Sans"/>
                </a:endParaRPr>
              </a:p>
            </p:txBody>
          </p:sp>
        </p:grpSp>
        <p:pic>
          <p:nvPicPr>
            <p:cNvPr id="60" name="Picture 59">
              <a:extLst>
                <a:ext uri="{FF2B5EF4-FFF2-40B4-BE49-F238E27FC236}">
                  <a16:creationId xmlns:a16="http://schemas.microsoft.com/office/drawing/2014/main" id="{C57859CB-059C-42B6-91E6-B80025FC6E5E}"/>
                </a:ext>
              </a:extLst>
            </p:cNvPr>
            <p:cNvPicPr>
              <a:picLocks noChangeAspect="1"/>
            </p:cNvPicPr>
            <p:nvPr>
              <p:custDataLst>
                <p:tags r:id="rId1"/>
              </p:custDataLst>
            </p:nvPr>
          </p:nvPicPr>
          <p:blipFill>
            <a:blip r:embed="rId40"/>
            <a:stretch>
              <a:fillRect/>
            </a:stretch>
          </p:blipFill>
          <p:spPr>
            <a:xfrm>
              <a:off x="4353441" y="3557330"/>
              <a:ext cx="884433" cy="328030"/>
            </a:xfrm>
            <a:prstGeom prst="rect">
              <a:avLst/>
            </a:prstGeom>
          </p:spPr>
        </p:pic>
      </p:grpSp>
      <p:sp>
        <p:nvSpPr>
          <p:cNvPr id="121" name="Slide Number Placeholder 3"/>
          <p:cNvSpPr>
            <a:spLocks noGrp="1"/>
          </p:cNvSpPr>
          <p:nvPr>
            <p:ph type="sldNum" sz="quarter" idx="12"/>
          </p:nvPr>
        </p:nvSpPr>
        <p:spPr>
          <a:xfrm>
            <a:off x="184839" y="6402095"/>
            <a:ext cx="320405" cy="455906"/>
          </a:xfrm>
        </p:spPr>
        <p:txBody>
          <a:bodyPr/>
          <a:lstStyle/>
          <a:p>
            <a:pPr defTabSz="1016264" fontAlgn="base">
              <a:spcBef>
                <a:spcPct val="0"/>
              </a:spcBef>
              <a:spcAft>
                <a:spcPct val="0"/>
              </a:spcAft>
            </a:pPr>
            <a:fld id="{4898AEC0-503E-4FA4-859C-D0F72D6E3F79}" type="slidenum">
              <a:rPr lang="en-US" noProof="1">
                <a:latin typeface="Bosch Office Sans" pitchFamily="34" charset="0"/>
              </a:rPr>
              <a:pPr defTabSz="1016264" fontAlgn="base">
                <a:spcBef>
                  <a:spcPct val="0"/>
                </a:spcBef>
                <a:spcAft>
                  <a:spcPct val="0"/>
                </a:spcAft>
              </a:pPr>
              <a:t>13</a:t>
            </a:fld>
            <a:endParaRPr lang="en-US" noProof="1">
              <a:latin typeface="Bosch Office Sans" pitchFamily="34" charset="0"/>
            </a:endParaRPr>
          </a:p>
        </p:txBody>
      </p:sp>
      <p:sp>
        <p:nvSpPr>
          <p:cNvPr id="180" name="Oval 179"/>
          <p:cNvSpPr/>
          <p:nvPr/>
        </p:nvSpPr>
        <p:spPr>
          <a:xfrm>
            <a:off x="2612917" y="4833600"/>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a:solidFill>
                  <a:srgbClr val="000000"/>
                </a:solidFill>
                <a:latin typeface="Bosch Office Sans"/>
              </a:rPr>
              <a:t>166+</a:t>
            </a:r>
          </a:p>
        </p:txBody>
      </p:sp>
      <p:sp>
        <p:nvSpPr>
          <p:cNvPr id="181" name="Oval 180"/>
          <p:cNvSpPr/>
          <p:nvPr/>
        </p:nvSpPr>
        <p:spPr>
          <a:xfrm>
            <a:off x="9017599" y="4772089"/>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a:solidFill>
                  <a:srgbClr val="000000"/>
                </a:solidFill>
                <a:latin typeface="Bosch Office Sans"/>
              </a:rPr>
              <a:t>57+</a:t>
            </a:r>
          </a:p>
        </p:txBody>
      </p:sp>
      <p:sp>
        <p:nvSpPr>
          <p:cNvPr id="182" name="Oval 181"/>
          <p:cNvSpPr/>
          <p:nvPr/>
        </p:nvSpPr>
        <p:spPr>
          <a:xfrm>
            <a:off x="9395808" y="3592196"/>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a:solidFill>
                  <a:srgbClr val="000000"/>
                </a:solidFill>
                <a:latin typeface="Bosch Office Sans"/>
              </a:rPr>
              <a:t>55+</a:t>
            </a:r>
          </a:p>
        </p:txBody>
      </p:sp>
      <p:sp>
        <p:nvSpPr>
          <p:cNvPr id="183" name="Oval 182"/>
          <p:cNvSpPr/>
          <p:nvPr/>
        </p:nvSpPr>
        <p:spPr>
          <a:xfrm>
            <a:off x="1877082" y="3697986"/>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a:solidFill>
                  <a:srgbClr val="000000"/>
                </a:solidFill>
                <a:latin typeface="Bosch Office Sans"/>
              </a:rPr>
              <a:t>42+</a:t>
            </a:r>
          </a:p>
        </p:txBody>
      </p:sp>
      <p:sp>
        <p:nvSpPr>
          <p:cNvPr id="184" name="Oval 183"/>
          <p:cNvSpPr/>
          <p:nvPr/>
        </p:nvSpPr>
        <p:spPr>
          <a:xfrm>
            <a:off x="1396261" y="2630840"/>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a:solidFill>
                  <a:srgbClr val="000000"/>
                </a:solidFill>
                <a:latin typeface="Bosch Office Sans"/>
              </a:rPr>
              <a:t>19+</a:t>
            </a:r>
          </a:p>
        </p:txBody>
      </p:sp>
      <p:sp>
        <p:nvSpPr>
          <p:cNvPr id="185" name="Oval 184"/>
          <p:cNvSpPr/>
          <p:nvPr/>
        </p:nvSpPr>
        <p:spPr>
          <a:xfrm>
            <a:off x="9947289" y="2544850"/>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a:solidFill>
                  <a:srgbClr val="000000"/>
                </a:solidFill>
                <a:latin typeface="Bosch Office Sans"/>
              </a:rPr>
              <a:t>5+</a:t>
            </a:r>
          </a:p>
        </p:txBody>
      </p:sp>
      <p:sp>
        <p:nvSpPr>
          <p:cNvPr id="186" name="Oval 185"/>
          <p:cNvSpPr/>
          <p:nvPr/>
        </p:nvSpPr>
        <p:spPr>
          <a:xfrm>
            <a:off x="10224123" y="1676614"/>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a:solidFill>
                  <a:srgbClr val="000000"/>
                </a:solidFill>
                <a:latin typeface="Bosch Office Sans"/>
              </a:rPr>
              <a:t>162+</a:t>
            </a:r>
          </a:p>
        </p:txBody>
      </p:sp>
      <p:sp>
        <p:nvSpPr>
          <p:cNvPr id="187" name="Oval 186"/>
          <p:cNvSpPr/>
          <p:nvPr/>
        </p:nvSpPr>
        <p:spPr>
          <a:xfrm>
            <a:off x="1090402" y="1594549"/>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a:solidFill>
                  <a:srgbClr val="000000"/>
                </a:solidFill>
                <a:latin typeface="Bosch Office Sans"/>
              </a:rPr>
              <a:t>19+</a:t>
            </a:r>
          </a:p>
        </p:txBody>
      </p:sp>
      <p:sp>
        <p:nvSpPr>
          <p:cNvPr id="188" name="Text Placeholder 1"/>
          <p:cNvSpPr>
            <a:spLocks noGrp="1"/>
          </p:cNvSpPr>
          <p:nvPr>
            <p:ph type="body" idx="15"/>
          </p:nvPr>
        </p:nvSpPr>
        <p:spPr>
          <a:xfrm>
            <a:off x="288137" y="288074"/>
            <a:ext cx="11616432" cy="432111"/>
          </a:xfrm>
        </p:spPr>
        <p:txBody>
          <a:bodyPr/>
          <a:lstStyle/>
          <a:p>
            <a:r>
              <a:rPr lang="en-GB" b="1" dirty="0">
                <a:solidFill>
                  <a:srgbClr val="7030A0"/>
                </a:solidFill>
              </a:rPr>
              <a:t>Pockets of Opportunities</a:t>
            </a:r>
          </a:p>
        </p:txBody>
      </p:sp>
      <p:sp>
        <p:nvSpPr>
          <p:cNvPr id="189" name="Oval 188"/>
          <p:cNvSpPr/>
          <p:nvPr/>
        </p:nvSpPr>
        <p:spPr>
          <a:xfrm>
            <a:off x="9550142" y="6469986"/>
            <a:ext cx="198790" cy="194119"/>
          </a:xfrm>
          <a:prstGeom prst="ellipse">
            <a:avLst/>
          </a:prstGeom>
          <a:solidFill>
            <a:srgbClr val="FFC000"/>
          </a:solidFill>
          <a:ln w="9525" cap="flat" cmpd="sng" algn="ctr">
            <a:solidFill>
              <a:srgbClr val="3F136C"/>
            </a:solidFill>
            <a:prstDash val="solid"/>
          </a:ln>
          <a:effectLst/>
        </p:spPr>
        <p:txBody>
          <a:bodyPr rtlCol="0" anchor="ctr"/>
          <a:lstStyle/>
          <a:p>
            <a:pPr algn="ctr" defTabSz="1016264"/>
            <a:endParaRPr lang="en-GB" sz="1167" b="1" kern="0" dirty="0">
              <a:solidFill>
                <a:srgbClr val="000000"/>
              </a:solidFill>
              <a:latin typeface="Bosch Office Sans"/>
            </a:endParaRPr>
          </a:p>
        </p:txBody>
      </p:sp>
      <p:sp>
        <p:nvSpPr>
          <p:cNvPr id="190" name="TextBox 189"/>
          <p:cNvSpPr txBox="1"/>
          <p:nvPr/>
        </p:nvSpPr>
        <p:spPr>
          <a:xfrm>
            <a:off x="9817488" y="6422627"/>
            <a:ext cx="1097362" cy="416682"/>
          </a:xfrm>
          <a:prstGeom prst="rect">
            <a:avLst/>
          </a:prstGeom>
          <a:noFill/>
        </p:spPr>
        <p:txBody>
          <a:bodyPr wrap="square" lIns="0" tIns="0" rIns="0" bIns="0" rtlCol="0">
            <a:noAutofit/>
          </a:bodyPr>
          <a:lstStyle/>
          <a:p>
            <a:pPr defTabSz="1016264">
              <a:lnSpc>
                <a:spcPts val="2556"/>
              </a:lnSpc>
              <a:spcBef>
                <a:spcPts val="556"/>
              </a:spcBef>
            </a:pPr>
            <a:r>
              <a:rPr lang="en-GB" sz="2001" kern="0" dirty="0">
                <a:solidFill>
                  <a:srgbClr val="000000"/>
                </a:solidFill>
                <a:latin typeface="Bosch Office Sans" pitchFamily="34" charset="0"/>
              </a:rPr>
              <a:t>Solutions</a:t>
            </a:r>
          </a:p>
        </p:txBody>
      </p:sp>
    </p:spTree>
    <p:extLst>
      <p:ext uri="{BB962C8B-B14F-4D97-AF65-F5344CB8AC3E}">
        <p14:creationId xmlns:p14="http://schemas.microsoft.com/office/powerpoint/2010/main" val="207502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3337" y="6255714"/>
            <a:ext cx="320415" cy="455906"/>
          </a:xfrm>
        </p:spPr>
        <p:txBody>
          <a:bodyPr/>
          <a:lstStyle/>
          <a:p>
            <a:fld id="{4898AEC0-503E-4FA4-859C-D0F72D6E3F79}" type="slidenum">
              <a:rPr lang="en-US" noProof="1" smtClean="0"/>
              <a:pPr/>
              <a:t>14</a:t>
            </a:fld>
            <a:endParaRPr lang="en-US" noProof="1"/>
          </a:p>
        </p:txBody>
      </p:sp>
      <p:sp>
        <p:nvSpPr>
          <p:cNvPr id="58" name="Title 2"/>
          <p:cNvSpPr>
            <a:spLocks noGrp="1"/>
          </p:cNvSpPr>
          <p:nvPr>
            <p:ph type="title" sz="quarter"/>
          </p:nvPr>
        </p:nvSpPr>
        <p:spPr>
          <a:xfrm>
            <a:off x="187678" y="536665"/>
            <a:ext cx="11616432" cy="432111"/>
          </a:xfrm>
        </p:spPr>
        <p:txBody>
          <a:bodyPr/>
          <a:lstStyle/>
          <a:p>
            <a:pPr fontAlgn="base">
              <a:spcAft>
                <a:spcPct val="0"/>
              </a:spcAft>
            </a:pPr>
            <a:r>
              <a:rPr lang="en-US" sz="2667" dirty="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Technical Approach – Software Defect Prediction</a:t>
            </a:r>
          </a:p>
        </p:txBody>
      </p:sp>
      <p:sp>
        <p:nvSpPr>
          <p:cNvPr id="48" name="TextBox 47"/>
          <p:cNvSpPr txBox="1"/>
          <p:nvPr/>
        </p:nvSpPr>
        <p:spPr>
          <a:xfrm>
            <a:off x="4265232" y="1019401"/>
            <a:ext cx="1551257" cy="188193"/>
          </a:xfrm>
          <a:prstGeom prst="rect">
            <a:avLst/>
          </a:prstGeom>
          <a:noFill/>
          <a:ln w="12700" cmpd="sng">
            <a:solidFill>
              <a:srgbClr val="002060"/>
            </a:solidFill>
          </a:ln>
        </p:spPr>
        <p:txBody>
          <a:bodyPr wrap="square" lIns="0" tIns="0" rIns="0" bIns="0" rtlCol="0">
            <a:spAutoFit/>
          </a:bodyPr>
          <a:lstStyle/>
          <a:p>
            <a:pPr algn="ctr"/>
            <a:r>
              <a:rPr lang="en-US" sz="1223" dirty="0"/>
              <a:t>Defect Prediction</a:t>
            </a:r>
          </a:p>
        </p:txBody>
      </p:sp>
      <p:sp>
        <p:nvSpPr>
          <p:cNvPr id="49" name="Rounded Rectangle 48"/>
          <p:cNvSpPr/>
          <p:nvPr/>
        </p:nvSpPr>
        <p:spPr>
          <a:xfrm>
            <a:off x="2404779" y="2368031"/>
            <a:ext cx="1519682" cy="415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1" dirty="0"/>
          </a:p>
          <a:p>
            <a:pPr algn="ctr"/>
            <a:endParaRPr lang="en-US" sz="1111" dirty="0"/>
          </a:p>
          <a:p>
            <a:pPr algn="ctr"/>
            <a:r>
              <a:rPr lang="en-US" sz="1111" dirty="0"/>
              <a:t>Source Metrics</a:t>
            </a:r>
          </a:p>
          <a:p>
            <a:pPr algn="ctr"/>
            <a:r>
              <a:rPr lang="en-US" sz="1111" dirty="0"/>
              <a:t>Feature Extraction</a:t>
            </a:r>
          </a:p>
          <a:p>
            <a:pPr algn="ctr"/>
            <a:r>
              <a:rPr lang="en-US" sz="1111" dirty="0"/>
              <a:t> </a:t>
            </a:r>
            <a:br>
              <a:rPr lang="en-US" sz="1111" dirty="0"/>
            </a:br>
            <a:endParaRPr lang="en-US" sz="1111" dirty="0"/>
          </a:p>
        </p:txBody>
      </p:sp>
      <p:sp>
        <p:nvSpPr>
          <p:cNvPr id="56" name="Rounded Rectangle 55"/>
          <p:cNvSpPr/>
          <p:nvPr/>
        </p:nvSpPr>
        <p:spPr>
          <a:xfrm>
            <a:off x="3813448" y="5730591"/>
            <a:ext cx="2003041" cy="397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1" dirty="0"/>
              <a:t>Predicted Class </a:t>
            </a:r>
            <a:br>
              <a:rPr lang="en-US" sz="1111" dirty="0"/>
            </a:br>
            <a:r>
              <a:rPr lang="en-US" sz="1111" dirty="0"/>
              <a:t>(Majority Voting)</a:t>
            </a:r>
          </a:p>
        </p:txBody>
      </p:sp>
      <p:sp>
        <p:nvSpPr>
          <p:cNvPr id="65" name="TextBox 64"/>
          <p:cNvSpPr txBox="1"/>
          <p:nvPr/>
        </p:nvSpPr>
        <p:spPr>
          <a:xfrm>
            <a:off x="4040618" y="1966690"/>
            <a:ext cx="1551257" cy="188193"/>
          </a:xfrm>
          <a:prstGeom prst="rect">
            <a:avLst/>
          </a:prstGeom>
          <a:noFill/>
          <a:ln w="12700" cmpd="sng">
            <a:solidFill>
              <a:srgbClr val="002060"/>
            </a:solidFill>
          </a:ln>
        </p:spPr>
        <p:txBody>
          <a:bodyPr wrap="square" lIns="0" tIns="0" rIns="0" bIns="0" rtlCol="0">
            <a:spAutoFit/>
          </a:bodyPr>
          <a:lstStyle/>
          <a:p>
            <a:pPr algn="ctr"/>
            <a:r>
              <a:rPr lang="en-US" sz="1223" dirty="0"/>
              <a:t>Source Code</a:t>
            </a:r>
          </a:p>
        </p:txBody>
      </p:sp>
      <p:sp>
        <p:nvSpPr>
          <p:cNvPr id="66" name="Rounded Rectangle 65"/>
          <p:cNvSpPr/>
          <p:nvPr/>
        </p:nvSpPr>
        <p:spPr>
          <a:xfrm>
            <a:off x="5756817" y="2346364"/>
            <a:ext cx="1436442" cy="457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1" dirty="0"/>
              <a:t>AST </a:t>
            </a:r>
            <a:br>
              <a:rPr lang="en-US" sz="1111" dirty="0"/>
            </a:br>
            <a:r>
              <a:rPr lang="en-US" sz="1111" dirty="0"/>
              <a:t>Feature Extraction</a:t>
            </a:r>
          </a:p>
        </p:txBody>
      </p:sp>
      <p:sp>
        <p:nvSpPr>
          <p:cNvPr id="67" name="Rounded Rectangle 66"/>
          <p:cNvSpPr/>
          <p:nvPr/>
        </p:nvSpPr>
        <p:spPr>
          <a:xfrm>
            <a:off x="3812528" y="3078106"/>
            <a:ext cx="2003041" cy="397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1" dirty="0"/>
              <a:t>Combined Code Features</a:t>
            </a:r>
          </a:p>
        </p:txBody>
      </p:sp>
      <p:sp>
        <p:nvSpPr>
          <p:cNvPr id="68" name="TextBox 67"/>
          <p:cNvSpPr txBox="1"/>
          <p:nvPr/>
        </p:nvSpPr>
        <p:spPr>
          <a:xfrm>
            <a:off x="4040618" y="3687820"/>
            <a:ext cx="1551257" cy="376385"/>
          </a:xfrm>
          <a:prstGeom prst="rect">
            <a:avLst/>
          </a:prstGeom>
          <a:noFill/>
          <a:ln w="12700" cmpd="sng">
            <a:solidFill>
              <a:srgbClr val="002060"/>
            </a:solidFill>
          </a:ln>
        </p:spPr>
        <p:txBody>
          <a:bodyPr wrap="square" lIns="0" tIns="0" rIns="0" bIns="0" rtlCol="0">
            <a:spAutoFit/>
          </a:bodyPr>
          <a:lstStyle/>
          <a:p>
            <a:pPr algn="ctr"/>
            <a:r>
              <a:rPr lang="en-US" sz="1223" dirty="0"/>
              <a:t>Supervised learning algorithms</a:t>
            </a:r>
          </a:p>
        </p:txBody>
      </p:sp>
      <p:sp>
        <p:nvSpPr>
          <p:cNvPr id="70" name="Rounded Rectangle 69"/>
          <p:cNvSpPr/>
          <p:nvPr/>
        </p:nvSpPr>
        <p:spPr>
          <a:xfrm>
            <a:off x="8283783" y="4507318"/>
            <a:ext cx="1583048" cy="457464"/>
          </a:xfrm>
          <a:prstGeom prst="roundRect">
            <a:avLst/>
          </a:prstGeom>
          <a:noFill/>
          <a:ln w="9525" cap="flat" cmpd="sng" algn="ctr">
            <a:solidFill>
              <a:srgbClr val="3F136C"/>
            </a:solidFill>
            <a:prstDash val="solid"/>
          </a:ln>
          <a:effectLst/>
        </p:spPr>
        <p:txBody>
          <a:bodyPr rtlCol="0" anchor="ctr"/>
          <a:lstStyle/>
          <a:p>
            <a:pPr algn="ctr" defTabSz="1016264"/>
            <a:r>
              <a:rPr lang="en-US" sz="1223" b="1" kern="0" dirty="0">
                <a:solidFill>
                  <a:srgbClr val="000000"/>
                </a:solidFill>
                <a:latin typeface="Bosch Office Sans"/>
              </a:rPr>
              <a:t>Perceptron Based</a:t>
            </a:r>
            <a:br>
              <a:rPr lang="en-US" sz="1223" kern="0" dirty="0">
                <a:solidFill>
                  <a:srgbClr val="000000"/>
                </a:solidFill>
                <a:latin typeface="Bosch Office Sans"/>
              </a:rPr>
            </a:br>
            <a:r>
              <a:rPr lang="en-US" sz="1223" kern="0" dirty="0">
                <a:solidFill>
                  <a:srgbClr val="0070C0"/>
                </a:solidFill>
                <a:latin typeface="Bosch Office Sans"/>
              </a:rPr>
              <a:t>LSTM, CNN</a:t>
            </a:r>
          </a:p>
        </p:txBody>
      </p:sp>
      <p:cxnSp>
        <p:nvCxnSpPr>
          <p:cNvPr id="71" name="Elbow Connector 70"/>
          <p:cNvCxnSpPr>
            <a:stCxn id="68" idx="3"/>
            <a:endCxn id="70" idx="0"/>
          </p:cNvCxnSpPr>
          <p:nvPr/>
        </p:nvCxnSpPr>
        <p:spPr>
          <a:xfrm>
            <a:off x="5591875" y="3875954"/>
            <a:ext cx="3483431" cy="631365"/>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2" name="Elbow Connector 71"/>
          <p:cNvCxnSpPr>
            <a:stCxn id="49" idx="2"/>
            <a:endCxn id="68" idx="1"/>
          </p:cNvCxnSpPr>
          <p:nvPr/>
        </p:nvCxnSpPr>
        <p:spPr>
          <a:xfrm rot="16200000" flipH="1">
            <a:off x="3056440" y="2891774"/>
            <a:ext cx="1092360" cy="875999"/>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3" name="Elbow Connector 72"/>
          <p:cNvCxnSpPr>
            <a:stCxn id="49" idx="3"/>
            <a:endCxn id="67" idx="0"/>
          </p:cNvCxnSpPr>
          <p:nvPr/>
        </p:nvCxnSpPr>
        <p:spPr>
          <a:xfrm>
            <a:off x="3924461" y="2575812"/>
            <a:ext cx="889588" cy="502294"/>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4" name="Elbow Connector 73"/>
          <p:cNvCxnSpPr>
            <a:stCxn id="70" idx="2"/>
            <a:endCxn id="56" idx="3"/>
          </p:cNvCxnSpPr>
          <p:nvPr/>
        </p:nvCxnSpPr>
        <p:spPr>
          <a:xfrm rot="5400000">
            <a:off x="6963727" y="3817544"/>
            <a:ext cx="964341" cy="3258818"/>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75" name="TextBox 74"/>
          <p:cNvSpPr txBox="1"/>
          <p:nvPr/>
        </p:nvSpPr>
        <p:spPr>
          <a:xfrm>
            <a:off x="4043108" y="1426049"/>
            <a:ext cx="1548767" cy="376385"/>
          </a:xfrm>
          <a:prstGeom prst="rect">
            <a:avLst/>
          </a:prstGeom>
          <a:noFill/>
          <a:ln w="12700" cmpd="sng">
            <a:solidFill>
              <a:srgbClr val="002060"/>
            </a:solidFill>
          </a:ln>
        </p:spPr>
        <p:txBody>
          <a:bodyPr wrap="square" lIns="0" tIns="0" rIns="0" bIns="0" rtlCol="0">
            <a:spAutoFit/>
          </a:bodyPr>
          <a:lstStyle/>
          <a:p>
            <a:pPr algn="ctr"/>
            <a:r>
              <a:rPr lang="en-US" sz="1223" dirty="0"/>
              <a:t>Binary Class Prediction</a:t>
            </a:r>
          </a:p>
        </p:txBody>
      </p:sp>
      <p:cxnSp>
        <p:nvCxnSpPr>
          <p:cNvPr id="76" name="Straight Arrow Connector 75"/>
          <p:cNvCxnSpPr>
            <a:stCxn id="75" idx="2"/>
            <a:endCxn id="65" idx="0"/>
          </p:cNvCxnSpPr>
          <p:nvPr/>
        </p:nvCxnSpPr>
        <p:spPr>
          <a:xfrm flipH="1">
            <a:off x="4816247" y="1802316"/>
            <a:ext cx="1245" cy="1643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Elbow Connector 76"/>
          <p:cNvCxnSpPr>
            <a:stCxn id="66" idx="1"/>
            <a:endCxn id="67" idx="0"/>
          </p:cNvCxnSpPr>
          <p:nvPr/>
        </p:nvCxnSpPr>
        <p:spPr>
          <a:xfrm rot="10800000" flipV="1">
            <a:off x="4814050" y="2575256"/>
            <a:ext cx="942768" cy="502850"/>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8" name="Elbow Connector 77"/>
          <p:cNvCxnSpPr>
            <a:stCxn id="67" idx="2"/>
            <a:endCxn id="68" idx="0"/>
          </p:cNvCxnSpPr>
          <p:nvPr/>
        </p:nvCxnSpPr>
        <p:spPr>
          <a:xfrm rot="16200000" flipH="1">
            <a:off x="4708825" y="3580397"/>
            <a:ext cx="212647" cy="2198"/>
          </a:xfrm>
          <a:prstGeom prst="bentConnector3">
            <a:avLst>
              <a:gd name="adj1" fmla="val 50000"/>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79" name="Rectangle 78"/>
          <p:cNvSpPr/>
          <p:nvPr/>
        </p:nvSpPr>
        <p:spPr>
          <a:xfrm>
            <a:off x="4748274" y="2167556"/>
            <a:ext cx="184730" cy="280526"/>
          </a:xfrm>
          <a:prstGeom prst="rect">
            <a:avLst/>
          </a:prstGeom>
        </p:spPr>
        <p:txBody>
          <a:bodyPr wrap="none">
            <a:spAutoFit/>
          </a:bodyPr>
          <a:lstStyle/>
          <a:p>
            <a:pPr algn="ctr"/>
            <a:endParaRPr lang="en-US" sz="1223" kern="0" dirty="0">
              <a:solidFill>
                <a:srgbClr val="0070C0"/>
              </a:solidFill>
              <a:latin typeface="Bosch Office Sans"/>
            </a:endParaRPr>
          </a:p>
        </p:txBody>
      </p:sp>
      <p:cxnSp>
        <p:nvCxnSpPr>
          <p:cNvPr id="80" name="Straight Arrow Connector 79"/>
          <p:cNvCxnSpPr>
            <a:stCxn id="66" idx="2"/>
            <a:endCxn id="66" idx="2"/>
          </p:cNvCxnSpPr>
          <p:nvPr/>
        </p:nvCxnSpPr>
        <p:spPr>
          <a:xfrm>
            <a:off x="6475038" y="280414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66" idx="2"/>
            <a:endCxn id="67" idx="3"/>
          </p:cNvCxnSpPr>
          <p:nvPr/>
        </p:nvCxnSpPr>
        <p:spPr>
          <a:xfrm rot="5400000">
            <a:off x="5909057" y="2710658"/>
            <a:ext cx="472493" cy="659470"/>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82" name="Rounded Rectangle 81"/>
          <p:cNvSpPr/>
          <p:nvPr/>
        </p:nvSpPr>
        <p:spPr>
          <a:xfrm>
            <a:off x="63524" y="4267776"/>
            <a:ext cx="2478215" cy="936551"/>
          </a:xfrm>
          <a:prstGeom prst="roundRect">
            <a:avLst/>
          </a:prstGeom>
          <a:noFill/>
          <a:ln w="9525" cap="flat" cmpd="sng" algn="ctr">
            <a:solidFill>
              <a:srgbClr val="3F136C"/>
            </a:solidFill>
            <a:prstDash val="solid"/>
          </a:ln>
          <a:effectLst/>
        </p:spPr>
        <p:txBody>
          <a:bodyPr rot="0" spcFirstLastPara="0" vertOverflow="overflow" horzOverflow="overflow" vert="horz" wrap="square" lIns="101626" tIns="50813" rIns="101626" bIns="50813" numCol="1" spcCol="0" rtlCol="0" fromWordArt="0" anchor="ctr" anchorCtr="0" forceAA="0" compatLnSpc="1">
            <a:prstTxWarp prst="textNoShape">
              <a:avLst/>
            </a:prstTxWarp>
            <a:noAutofit/>
          </a:bodyPr>
          <a:lstStyle/>
          <a:p>
            <a:pPr algn="ctr"/>
            <a:r>
              <a:rPr lang="en-US" sz="1223" b="1" kern="0" dirty="0">
                <a:solidFill>
                  <a:srgbClr val="000000"/>
                </a:solidFill>
                <a:latin typeface="Bosch Office Sans"/>
              </a:rPr>
              <a:t>Statistical Techniques </a:t>
            </a:r>
            <a:br>
              <a:rPr lang="en-US" sz="1223" b="1" kern="0" dirty="0">
                <a:solidFill>
                  <a:srgbClr val="000000"/>
                </a:solidFill>
                <a:latin typeface="Bosch Office Sans"/>
              </a:rPr>
            </a:br>
            <a:r>
              <a:rPr lang="en-US" sz="1223" kern="0" dirty="0">
                <a:solidFill>
                  <a:srgbClr val="0070C0"/>
                </a:solidFill>
                <a:latin typeface="Bosch Office Sans"/>
              </a:rPr>
              <a:t>Logistic Regression</a:t>
            </a:r>
          </a:p>
        </p:txBody>
      </p:sp>
      <p:cxnSp>
        <p:nvCxnSpPr>
          <p:cNvPr id="83" name="Elbow Connector 82"/>
          <p:cNvCxnSpPr>
            <a:stCxn id="67" idx="1"/>
            <a:endCxn id="82" idx="0"/>
          </p:cNvCxnSpPr>
          <p:nvPr/>
        </p:nvCxnSpPr>
        <p:spPr>
          <a:xfrm rot="10800000" flipV="1">
            <a:off x="1302633" y="3276639"/>
            <a:ext cx="2509896" cy="991136"/>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4" name="Elbow Connector 83"/>
          <p:cNvCxnSpPr>
            <a:stCxn id="82" idx="2"/>
            <a:endCxn id="56" idx="1"/>
          </p:cNvCxnSpPr>
          <p:nvPr/>
        </p:nvCxnSpPr>
        <p:spPr>
          <a:xfrm rot="16200000" flipH="1">
            <a:off x="2195640" y="4311317"/>
            <a:ext cx="724798" cy="2510816"/>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7" name="Elbow Connector 86"/>
          <p:cNvCxnSpPr>
            <a:stCxn id="65" idx="3"/>
            <a:endCxn id="66" idx="0"/>
          </p:cNvCxnSpPr>
          <p:nvPr/>
        </p:nvCxnSpPr>
        <p:spPr>
          <a:xfrm>
            <a:off x="5591875" y="2060757"/>
            <a:ext cx="883163" cy="285607"/>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8" name="Elbow Connector 87"/>
          <p:cNvCxnSpPr>
            <a:stCxn id="65" idx="1"/>
            <a:endCxn id="49" idx="0"/>
          </p:cNvCxnSpPr>
          <p:nvPr/>
        </p:nvCxnSpPr>
        <p:spPr>
          <a:xfrm rot="10800000" flipV="1">
            <a:off x="3164620" y="2060757"/>
            <a:ext cx="875999" cy="307273"/>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9" name="Elbow Connector 88"/>
          <p:cNvCxnSpPr>
            <a:endCxn id="75" idx="0"/>
          </p:cNvCxnSpPr>
          <p:nvPr/>
        </p:nvCxnSpPr>
        <p:spPr>
          <a:xfrm rot="16200000" flipH="1">
            <a:off x="4707644" y="1316199"/>
            <a:ext cx="218453" cy="1244"/>
          </a:xfrm>
          <a:prstGeom prst="bentConnector3">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8532007" y="1046751"/>
            <a:ext cx="3445610" cy="2350772"/>
          </a:xfrm>
          <a:prstGeom prst="rect">
            <a:avLst/>
          </a:prstGeom>
        </p:spPr>
        <p:txBody>
          <a:bodyPr wrap="square">
            <a:spAutoFit/>
          </a:bodyPr>
          <a:lstStyle/>
          <a:p>
            <a:pPr marL="190550" indent="-190550">
              <a:buFont typeface="Arial" panose="020B0604020202020204" pitchFamily="34" charset="0"/>
              <a:buChar char="•"/>
            </a:pPr>
            <a:r>
              <a:rPr lang="en-US" sz="1334" dirty="0"/>
              <a:t>Feature Selection based on </a:t>
            </a:r>
            <a:r>
              <a:rPr lang="en-US" sz="1334" dirty="0">
                <a:solidFill>
                  <a:srgbClr val="2B8DF2"/>
                </a:solidFill>
              </a:rPr>
              <a:t>Correlation analysis, Voting Selector &amp; K-best Features</a:t>
            </a:r>
            <a:endParaRPr lang="en-US" sz="1334" dirty="0"/>
          </a:p>
          <a:p>
            <a:pPr marL="190550" indent="-190550">
              <a:buFont typeface="Arial" panose="020B0604020202020204" pitchFamily="34" charset="0"/>
              <a:buChar char="•"/>
            </a:pPr>
            <a:r>
              <a:rPr lang="en-US" sz="1334" dirty="0"/>
              <a:t>Scalar transformation &amp; removing duplicate and inconsistent data samples</a:t>
            </a:r>
          </a:p>
          <a:p>
            <a:pPr marL="190550" indent="-190550">
              <a:buFont typeface="Arial" panose="020B0604020202020204" pitchFamily="34" charset="0"/>
              <a:buChar char="•"/>
            </a:pPr>
            <a:r>
              <a:rPr lang="en-US" sz="1334" dirty="0"/>
              <a:t>Addressing Class Imbalance using </a:t>
            </a:r>
            <a:r>
              <a:rPr lang="en-US" sz="1334" dirty="0">
                <a:solidFill>
                  <a:srgbClr val="2B8DF2"/>
                </a:solidFill>
              </a:rPr>
              <a:t>SMOTE, ADASYN &amp; ROS  , GAN</a:t>
            </a:r>
            <a:endParaRPr lang="en-US" sz="1334" dirty="0"/>
          </a:p>
          <a:p>
            <a:pPr marL="190550" indent="-190550">
              <a:buFont typeface="Arial" panose="020B0604020202020204" pitchFamily="34" charset="0"/>
              <a:buChar char="•"/>
            </a:pPr>
            <a:r>
              <a:rPr lang="en-US" sz="1334" dirty="0"/>
              <a:t>Tuning weight parameters for minority class</a:t>
            </a:r>
          </a:p>
          <a:p>
            <a:pPr marL="190550" indent="-190550">
              <a:buFont typeface="Arial" panose="020B0604020202020204" pitchFamily="34" charset="0"/>
              <a:buChar char="•"/>
            </a:pPr>
            <a:r>
              <a:rPr lang="en-US" sz="1334" dirty="0"/>
              <a:t>Other Classifiers: </a:t>
            </a:r>
            <a:r>
              <a:rPr lang="en-US" sz="1334" dirty="0">
                <a:solidFill>
                  <a:srgbClr val="2B8DF2"/>
                </a:solidFill>
              </a:rPr>
              <a:t>MLP, SGD, Auto-Encoders</a:t>
            </a:r>
          </a:p>
        </p:txBody>
      </p:sp>
      <p:sp>
        <p:nvSpPr>
          <p:cNvPr id="91" name="Rounded Rectangle 90"/>
          <p:cNvSpPr/>
          <p:nvPr/>
        </p:nvSpPr>
        <p:spPr>
          <a:xfrm>
            <a:off x="6435600" y="4544557"/>
            <a:ext cx="1331073" cy="444921"/>
          </a:xfrm>
          <a:prstGeom prst="roundRect">
            <a:avLst/>
          </a:prstGeom>
          <a:noFill/>
          <a:ln w="9525" cap="flat" cmpd="sng" algn="ctr">
            <a:solidFill>
              <a:srgbClr val="3F136C"/>
            </a:solidFill>
            <a:prstDash val="solid"/>
          </a:ln>
          <a:effectLst/>
        </p:spPr>
        <p:txBody>
          <a:bodyPr rtlCol="0" anchor="ctr"/>
          <a:lstStyle/>
          <a:p>
            <a:pPr algn="ctr" defTabSz="1016264"/>
            <a:r>
              <a:rPr lang="en-US" sz="1223" b="1" kern="0" dirty="0">
                <a:solidFill>
                  <a:srgbClr val="000000"/>
                </a:solidFill>
                <a:latin typeface="Bosch Office Sans"/>
              </a:rPr>
              <a:t>Kernel Based</a:t>
            </a:r>
            <a:br>
              <a:rPr lang="en-US" sz="1223" kern="0" dirty="0">
                <a:solidFill>
                  <a:srgbClr val="000000"/>
                </a:solidFill>
                <a:latin typeface="Bosch Office Sans"/>
              </a:rPr>
            </a:br>
            <a:r>
              <a:rPr lang="en-US" sz="1223" kern="0" dirty="0">
                <a:solidFill>
                  <a:srgbClr val="0070C0"/>
                </a:solidFill>
                <a:latin typeface="Bosch Office Sans"/>
              </a:rPr>
              <a:t>SVM, SVM-Lite</a:t>
            </a:r>
          </a:p>
        </p:txBody>
      </p:sp>
      <p:sp>
        <p:nvSpPr>
          <p:cNvPr id="92" name="Rounded Rectangle 91"/>
          <p:cNvSpPr/>
          <p:nvPr/>
        </p:nvSpPr>
        <p:spPr>
          <a:xfrm>
            <a:off x="3753423" y="4499912"/>
            <a:ext cx="2138331" cy="597042"/>
          </a:xfrm>
          <a:prstGeom prst="roundRect">
            <a:avLst/>
          </a:prstGeom>
          <a:noFill/>
          <a:ln w="9525" cap="flat" cmpd="sng" algn="ctr">
            <a:solidFill>
              <a:srgbClr val="3F136C"/>
            </a:solidFill>
            <a:prstDash val="solid"/>
          </a:ln>
          <a:effectLst/>
        </p:spPr>
        <p:txBody>
          <a:bodyPr rtlCol="0" anchor="ctr"/>
          <a:lstStyle/>
          <a:p>
            <a:pPr algn="ctr" defTabSz="1016264"/>
            <a:r>
              <a:rPr lang="en-US" sz="1223" b="1" kern="0" dirty="0">
                <a:solidFill>
                  <a:srgbClr val="000000"/>
                </a:solidFill>
                <a:latin typeface="Bosch Office Sans"/>
              </a:rPr>
              <a:t>Ensemble Based</a:t>
            </a:r>
            <a:br>
              <a:rPr lang="en-US" sz="1223" kern="0" dirty="0">
                <a:solidFill>
                  <a:srgbClr val="000000"/>
                </a:solidFill>
                <a:latin typeface="Bosch Office Sans"/>
              </a:rPr>
            </a:br>
            <a:r>
              <a:rPr lang="en-US" sz="1223" kern="0" dirty="0">
                <a:solidFill>
                  <a:srgbClr val="0070C0"/>
                </a:solidFill>
                <a:latin typeface="Bosch Office Sans"/>
              </a:rPr>
              <a:t>Random Forest, </a:t>
            </a:r>
            <a:r>
              <a:rPr lang="en-US" sz="1223" kern="0" dirty="0" err="1">
                <a:solidFill>
                  <a:srgbClr val="0070C0"/>
                </a:solidFill>
                <a:latin typeface="Bosch Office Sans"/>
              </a:rPr>
              <a:t>Adaboost</a:t>
            </a:r>
            <a:r>
              <a:rPr lang="en-US" sz="1223" kern="0" dirty="0">
                <a:solidFill>
                  <a:srgbClr val="0070C0"/>
                </a:solidFill>
                <a:latin typeface="Bosch Office Sans"/>
              </a:rPr>
              <a:t>, </a:t>
            </a:r>
            <a:r>
              <a:rPr lang="en-US" sz="1223" kern="0" dirty="0" err="1">
                <a:solidFill>
                  <a:srgbClr val="0070C0"/>
                </a:solidFill>
                <a:latin typeface="Bosch Office Sans"/>
              </a:rPr>
              <a:t>XGBoost</a:t>
            </a:r>
            <a:r>
              <a:rPr lang="en-US" sz="1223" kern="0" dirty="0">
                <a:solidFill>
                  <a:srgbClr val="0070C0"/>
                </a:solidFill>
                <a:latin typeface="Bosch Office Sans"/>
              </a:rPr>
              <a:t>, ANN</a:t>
            </a:r>
          </a:p>
        </p:txBody>
      </p:sp>
      <p:cxnSp>
        <p:nvCxnSpPr>
          <p:cNvPr id="93" name="Elbow Connector 92"/>
          <p:cNvCxnSpPr>
            <a:stCxn id="68" idx="3"/>
            <a:endCxn id="91" idx="0"/>
          </p:cNvCxnSpPr>
          <p:nvPr/>
        </p:nvCxnSpPr>
        <p:spPr>
          <a:xfrm>
            <a:off x="5591875" y="3875954"/>
            <a:ext cx="1509262" cy="668603"/>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95" name="Elbow Connector 94"/>
          <p:cNvCxnSpPr>
            <a:stCxn id="91" idx="2"/>
            <a:endCxn id="56" idx="3"/>
          </p:cNvCxnSpPr>
          <p:nvPr/>
        </p:nvCxnSpPr>
        <p:spPr>
          <a:xfrm rot="5400000">
            <a:off x="5988990" y="4816977"/>
            <a:ext cx="939646" cy="1284648"/>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104" name="Straight Arrow Connector 103"/>
          <p:cNvCxnSpPr>
            <a:stCxn id="68" idx="2"/>
            <a:endCxn id="92" idx="0"/>
          </p:cNvCxnSpPr>
          <p:nvPr/>
        </p:nvCxnSpPr>
        <p:spPr>
          <a:xfrm>
            <a:off x="4816247" y="4064088"/>
            <a:ext cx="6342" cy="435824"/>
          </a:xfrm>
          <a:prstGeom prst="straightConnector1">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106" name="Straight Arrow Connector 105"/>
          <p:cNvCxnSpPr>
            <a:stCxn id="92" idx="2"/>
            <a:endCxn id="56" idx="0"/>
          </p:cNvCxnSpPr>
          <p:nvPr/>
        </p:nvCxnSpPr>
        <p:spPr>
          <a:xfrm flipH="1">
            <a:off x="4814968" y="5096955"/>
            <a:ext cx="7620" cy="633636"/>
          </a:xfrm>
          <a:prstGeom prst="straightConnector1">
            <a:avLst/>
          </a:prstGeom>
          <a:ln w="19050">
            <a:tailEnd type="triangle"/>
          </a:ln>
        </p:spPr>
        <p:style>
          <a:lnRef idx="3">
            <a:schemeClr val="accent1"/>
          </a:lnRef>
          <a:fillRef idx="0">
            <a:schemeClr val="accent1"/>
          </a:fillRef>
          <a:effectRef idx="2">
            <a:schemeClr val="accent1"/>
          </a:effectRef>
          <a:fontRef idx="minor">
            <a:schemeClr val="tx1"/>
          </a:fontRef>
        </p:style>
      </p:cxnSp>
      <p:pic>
        <p:nvPicPr>
          <p:cNvPr id="37" name="Picture 2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73494" y="103636"/>
            <a:ext cx="604123" cy="815788"/>
          </a:xfrm>
          <a:prstGeom prst="rect">
            <a:avLst/>
          </a:prstGeom>
        </p:spPr>
      </p:pic>
      <p:sp>
        <p:nvSpPr>
          <p:cNvPr id="2" name="Text Placeholder 1"/>
          <p:cNvSpPr>
            <a:spLocks noGrp="1"/>
          </p:cNvSpPr>
          <p:nvPr>
            <p:ph type="body" idx="15"/>
          </p:nvPr>
        </p:nvSpPr>
        <p:spPr>
          <a:xfrm>
            <a:off x="274058" y="114797"/>
            <a:ext cx="11616806" cy="432111"/>
          </a:xfrm>
        </p:spPr>
        <p:txBody>
          <a:bodyPr/>
          <a:lstStyle/>
          <a:p>
            <a:r>
              <a:rPr lang="en-GB" dirty="0"/>
              <a:t>Automation &amp; AI Solutions</a:t>
            </a:r>
          </a:p>
        </p:txBody>
      </p:sp>
    </p:spTree>
    <p:extLst>
      <p:ext uri="{BB962C8B-B14F-4D97-AF65-F5344CB8AC3E}">
        <p14:creationId xmlns:p14="http://schemas.microsoft.com/office/powerpoint/2010/main" val="233650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24970" y="6402095"/>
            <a:ext cx="320415" cy="455906"/>
          </a:xfrm>
        </p:spPr>
        <p:txBody>
          <a:bodyPr/>
          <a:lstStyle/>
          <a:p>
            <a:fld id="{4898AEC0-503E-4FA4-859C-D0F72D6E3F79}" type="slidenum">
              <a:rPr lang="en-US" noProof="1" smtClean="0"/>
              <a:pPr/>
              <a:t>15</a:t>
            </a:fld>
            <a:endParaRPr lang="en-US" noProof="1"/>
          </a:p>
        </p:txBody>
      </p:sp>
      <p:sp>
        <p:nvSpPr>
          <p:cNvPr id="5" name="TextBox 4"/>
          <p:cNvSpPr txBox="1"/>
          <p:nvPr/>
        </p:nvSpPr>
        <p:spPr>
          <a:xfrm>
            <a:off x="5076691" y="866627"/>
            <a:ext cx="1688884"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rPr>
              <a:t>Defect Management</a:t>
            </a:r>
          </a:p>
        </p:txBody>
      </p:sp>
      <p:sp>
        <p:nvSpPr>
          <p:cNvPr id="6" name="TextBox 5">
            <a:hlinkClick r:id="" action="ppaction://noaction"/>
          </p:cNvPr>
          <p:cNvSpPr txBox="1"/>
          <p:nvPr/>
        </p:nvSpPr>
        <p:spPr>
          <a:xfrm>
            <a:off x="2324768" y="1894897"/>
            <a:ext cx="1688884" cy="215444"/>
          </a:xfrm>
          <a:prstGeom prst="rect">
            <a:avLst/>
          </a:prstGeom>
          <a:noFill/>
          <a:ln w="12700" cmpd="sng">
            <a:solidFill>
              <a:srgbClr val="002060"/>
            </a:solidFill>
          </a:ln>
        </p:spPr>
        <p:txBody>
          <a:bodyPr wrap="square" lIns="0" tIns="0" rIns="0" bIns="0" rtlCol="0">
            <a:spAutoFit/>
          </a:bodyPr>
          <a:lstStyle>
            <a:defPPr>
              <a:defRPr lang="de-DE"/>
            </a:defPPr>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rPr>
              <a:t>Defect Localization</a:t>
            </a:r>
          </a:p>
        </p:txBody>
      </p:sp>
      <p:sp>
        <p:nvSpPr>
          <p:cNvPr id="7" name="TextBox 6">
            <a:hlinkClick r:id="rId3" action="ppaction://hlinksldjump"/>
          </p:cNvPr>
          <p:cNvSpPr txBox="1"/>
          <p:nvPr/>
        </p:nvSpPr>
        <p:spPr>
          <a:xfrm>
            <a:off x="5256966" y="1860189"/>
            <a:ext cx="1395772"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rPr>
              <a:t>Defect Prediction</a:t>
            </a:r>
          </a:p>
        </p:txBody>
      </p:sp>
      <p:sp>
        <p:nvSpPr>
          <p:cNvPr id="8" name="TextBox 7"/>
          <p:cNvSpPr txBox="1"/>
          <p:nvPr/>
        </p:nvSpPr>
        <p:spPr>
          <a:xfrm>
            <a:off x="7418431" y="1860187"/>
            <a:ext cx="1895188"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rPr>
              <a:t>Defect Prioritization</a:t>
            </a:r>
          </a:p>
        </p:txBody>
      </p:sp>
      <p:cxnSp>
        <p:nvCxnSpPr>
          <p:cNvPr id="9" name="Elbow Connector 8"/>
          <p:cNvCxnSpPr>
            <a:endCxn id="7" idx="0"/>
          </p:cNvCxnSpPr>
          <p:nvPr/>
        </p:nvCxnSpPr>
        <p:spPr>
          <a:xfrm rot="16200000" flipH="1">
            <a:off x="5564440" y="1469777"/>
            <a:ext cx="780822" cy="2"/>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H="1">
            <a:off x="6770028" y="264190"/>
            <a:ext cx="780820" cy="2411175"/>
          </a:xfrm>
          <a:prstGeom prst="bentConnector3">
            <a:avLst>
              <a:gd name="adj1" fmla="val 52149"/>
            </a:avLst>
          </a:prstGeom>
          <a:ln w="25400"/>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a:off x="4154266" y="94313"/>
            <a:ext cx="815530" cy="2785640"/>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0646" y="2219042"/>
            <a:ext cx="1395772"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rPr>
              <a:t>Defect Similarity</a:t>
            </a:r>
          </a:p>
        </p:txBody>
      </p:sp>
      <p:sp>
        <p:nvSpPr>
          <p:cNvPr id="13" name="Rounded Rectangle 12"/>
          <p:cNvSpPr/>
          <p:nvPr/>
        </p:nvSpPr>
        <p:spPr>
          <a:xfrm>
            <a:off x="4331198" y="4294531"/>
            <a:ext cx="1802273" cy="437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Bosch Office Sans"/>
                <a:ea typeface="+mn-ea"/>
                <a:cs typeface="+mn-cs"/>
              </a:rPr>
              <a:t>Predicted Defective Source Code</a:t>
            </a:r>
          </a:p>
        </p:txBody>
      </p:sp>
      <p:sp>
        <p:nvSpPr>
          <p:cNvPr id="14" name="TextBox 13"/>
          <p:cNvSpPr txBox="1"/>
          <p:nvPr/>
        </p:nvSpPr>
        <p:spPr>
          <a:xfrm>
            <a:off x="4331199" y="2586004"/>
            <a:ext cx="1395772" cy="215444"/>
          </a:xfrm>
          <a:prstGeom prst="rect">
            <a:avLst/>
          </a:prstGeom>
          <a:noFill/>
          <a:ln w="12700" cmpd="sng">
            <a:solidFill>
              <a:srgbClr val="0070C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rPr>
              <a:t>Source Code</a:t>
            </a:r>
          </a:p>
        </p:txBody>
      </p:sp>
      <p:sp>
        <p:nvSpPr>
          <p:cNvPr id="15" name="TextBox 14"/>
          <p:cNvSpPr txBox="1"/>
          <p:nvPr/>
        </p:nvSpPr>
        <p:spPr>
          <a:xfrm>
            <a:off x="9715260" y="2241224"/>
            <a:ext cx="1395772"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rPr>
              <a:t>Defect Severity</a:t>
            </a:r>
          </a:p>
        </p:txBody>
      </p:sp>
      <p:cxnSp>
        <p:nvCxnSpPr>
          <p:cNvPr id="16" name="Elbow Connector 15"/>
          <p:cNvCxnSpPr>
            <a:stCxn id="8" idx="3"/>
            <a:endCxn id="15" idx="0"/>
          </p:cNvCxnSpPr>
          <p:nvPr/>
        </p:nvCxnSpPr>
        <p:spPr>
          <a:xfrm>
            <a:off x="9313619" y="1967909"/>
            <a:ext cx="1099527" cy="27331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295849" y="3232972"/>
            <a:ext cx="1638894" cy="418237"/>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Bosch Office Sans"/>
                <a:ea typeface="+mn-ea"/>
                <a:cs typeface="+mn-cs"/>
              </a:rPr>
              <a:t>Code Knowledge Graph</a:t>
            </a:r>
          </a:p>
        </p:txBody>
      </p:sp>
      <p:cxnSp>
        <p:nvCxnSpPr>
          <p:cNvPr id="18" name="Elbow Connector 17"/>
          <p:cNvCxnSpPr>
            <a:stCxn id="14" idx="3"/>
            <a:endCxn id="17" idx="0"/>
          </p:cNvCxnSpPr>
          <p:nvPr/>
        </p:nvCxnSpPr>
        <p:spPr>
          <a:xfrm>
            <a:off x="5726971" y="2693726"/>
            <a:ext cx="388325" cy="53924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7" idx="2"/>
            <a:endCxn id="13" idx="0"/>
          </p:cNvCxnSpPr>
          <p:nvPr/>
        </p:nvCxnSpPr>
        <p:spPr>
          <a:xfrm rot="5400000">
            <a:off x="5352155" y="3531390"/>
            <a:ext cx="643322" cy="88296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076811" y="3258477"/>
            <a:ext cx="1802273" cy="403511"/>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Bosch Office Sans"/>
                <a:ea typeface="+mn-ea"/>
                <a:cs typeface="+mn-cs"/>
              </a:rPr>
              <a:t>ML Based Representation</a:t>
            </a:r>
          </a:p>
        </p:txBody>
      </p:sp>
      <p:sp>
        <p:nvSpPr>
          <p:cNvPr id="21" name="Rounded Rectangle 20"/>
          <p:cNvSpPr/>
          <p:nvPr/>
        </p:nvSpPr>
        <p:spPr>
          <a:xfrm>
            <a:off x="1076810" y="3968119"/>
            <a:ext cx="1802273" cy="437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Bosch Office Sans"/>
                <a:ea typeface="+mn-ea"/>
                <a:cs typeface="+mn-cs"/>
              </a:rPr>
              <a:t>Localized Defect in Source Code</a:t>
            </a:r>
          </a:p>
        </p:txBody>
      </p:sp>
      <p:cxnSp>
        <p:nvCxnSpPr>
          <p:cNvPr id="22" name="Elbow Connector 21"/>
          <p:cNvCxnSpPr>
            <a:stCxn id="6" idx="2"/>
          </p:cNvCxnSpPr>
          <p:nvPr/>
        </p:nvCxnSpPr>
        <p:spPr>
          <a:xfrm rot="5400000">
            <a:off x="2929812" y="2348153"/>
            <a:ext cx="477210" cy="1586"/>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7" idx="1"/>
            <a:endCxn id="20" idx="0"/>
          </p:cNvCxnSpPr>
          <p:nvPr/>
        </p:nvCxnSpPr>
        <p:spPr>
          <a:xfrm rot="10800000" flipV="1">
            <a:off x="1977948" y="2696383"/>
            <a:ext cx="343666" cy="56209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1"/>
            <a:endCxn id="12" idx="0"/>
          </p:cNvCxnSpPr>
          <p:nvPr/>
        </p:nvCxnSpPr>
        <p:spPr>
          <a:xfrm rot="10800000" flipV="1">
            <a:off x="1418532" y="2002618"/>
            <a:ext cx="906236" cy="216423"/>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0" idx="2"/>
            <a:endCxn id="21" idx="0"/>
          </p:cNvCxnSpPr>
          <p:nvPr/>
        </p:nvCxnSpPr>
        <p:spPr>
          <a:xfrm rot="5400000">
            <a:off x="1824883" y="3815053"/>
            <a:ext cx="306131" cy="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914135" y="6099721"/>
            <a:ext cx="1802273" cy="437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Bosch Office Sans"/>
                <a:ea typeface="+mn-ea"/>
                <a:cs typeface="+mn-cs"/>
              </a:rPr>
              <a:t>Test Prioritization</a:t>
            </a:r>
          </a:p>
        </p:txBody>
      </p:sp>
      <p:sp>
        <p:nvSpPr>
          <p:cNvPr id="28" name="TextBox 27"/>
          <p:cNvSpPr txBox="1"/>
          <p:nvPr/>
        </p:nvSpPr>
        <p:spPr>
          <a:xfrm>
            <a:off x="108063" y="2593872"/>
            <a:ext cx="1470712" cy="215444"/>
          </a:xfrm>
          <a:prstGeom prst="rect">
            <a:avLst/>
          </a:prstGeom>
          <a:noFill/>
          <a:ln w="12700" cmpd="sng">
            <a:solidFill>
              <a:srgbClr val="0070C0"/>
            </a:solidFill>
          </a:ln>
        </p:spPr>
        <p:txBody>
          <a:bodyPr wrap="square" lIns="0" tIns="0" rIns="0" bIns="0" rtlCol="0">
            <a:spAutoFit/>
          </a:bodyPr>
          <a:lstStyle>
            <a:defPPr>
              <a:defRPr lang="en-US"/>
            </a:defPPr>
            <a:lvl1pPr marR="0" lvl="0" indent="0" algn="ctr" defTabSz="914400" fontAlgn="base">
              <a:lnSpc>
                <a:spcPct val="100000"/>
              </a:lnSpc>
              <a:spcBef>
                <a:spcPct val="0"/>
              </a:spcBef>
              <a:spcAft>
                <a:spcPct val="0"/>
              </a:spcAft>
              <a:buClrTx/>
              <a:buSzTx/>
              <a:buFontTx/>
              <a:buNone/>
              <a:tabLst/>
              <a:defRPr kumimoji="0" sz="1400" b="0" i="0" u="none" strike="noStrike" cap="none" spc="0" normalizeH="0" baseline="0">
                <a:ln>
                  <a:noFill/>
                </a:ln>
                <a:solidFill>
                  <a:srgbClr val="000000"/>
                </a:solidFill>
                <a:effectLst/>
                <a:uLnTx/>
                <a:uFillTx/>
                <a:latin typeface="Bosch Office Sans" pitchFamily="34" charset="0"/>
              </a:defRPr>
            </a:lvl1pPr>
          </a:lstStyle>
          <a:p>
            <a:r>
              <a:rPr lang="en-US" dirty="0"/>
              <a:t>SW Requirements</a:t>
            </a:r>
          </a:p>
        </p:txBody>
      </p:sp>
      <p:sp>
        <p:nvSpPr>
          <p:cNvPr id="29" name="TextBox 28"/>
          <p:cNvSpPr txBox="1"/>
          <p:nvPr/>
        </p:nvSpPr>
        <p:spPr>
          <a:xfrm>
            <a:off x="11108268" y="2586003"/>
            <a:ext cx="1060335" cy="215444"/>
          </a:xfrm>
          <a:prstGeom prst="rect">
            <a:avLst/>
          </a:prstGeom>
          <a:noFill/>
          <a:ln w="12700" cmpd="sng">
            <a:solidFill>
              <a:srgbClr val="0070C0"/>
            </a:solidFill>
          </a:ln>
        </p:spPr>
        <p:txBody>
          <a:bodyPr wrap="square" lIns="0" tIns="0" rIns="0" bIns="0" rtlCol="0">
            <a:spAutoFit/>
          </a:bodyPr>
          <a:lstStyle>
            <a:defPPr>
              <a:defRPr lang="en-US"/>
            </a:defPPr>
            <a:lvl1pPr marR="0" lvl="0" indent="0" algn="ctr" defTabSz="914400" fontAlgn="base">
              <a:lnSpc>
                <a:spcPct val="100000"/>
              </a:lnSpc>
              <a:spcBef>
                <a:spcPct val="0"/>
              </a:spcBef>
              <a:spcAft>
                <a:spcPct val="0"/>
              </a:spcAft>
              <a:buClrTx/>
              <a:buSzTx/>
              <a:buFontTx/>
              <a:buNone/>
              <a:tabLst/>
              <a:defRPr kumimoji="0" sz="1400" b="0" i="0" u="none" strike="noStrike" cap="none" spc="0" normalizeH="0" baseline="0">
                <a:ln>
                  <a:noFill/>
                </a:ln>
                <a:solidFill>
                  <a:srgbClr val="B2B3B5">
                    <a:lumMod val="75000"/>
                  </a:srgbClr>
                </a:solidFill>
                <a:effectLst/>
                <a:uLnTx/>
                <a:uFillTx/>
                <a:latin typeface="Bosch Office Sans" pitchFamily="34" charset="0"/>
              </a:defRPr>
            </a:lvl1pPr>
          </a:lstStyle>
          <a:p>
            <a:r>
              <a:rPr lang="en-US" dirty="0"/>
              <a:t>Test Cases</a:t>
            </a:r>
          </a:p>
        </p:txBody>
      </p:sp>
      <p:cxnSp>
        <p:nvCxnSpPr>
          <p:cNvPr id="31" name="Elbow Connector 30"/>
          <p:cNvCxnSpPr>
            <a:stCxn id="13" idx="2"/>
            <a:endCxn id="26" idx="1"/>
          </p:cNvCxnSpPr>
          <p:nvPr/>
        </p:nvCxnSpPr>
        <p:spPr>
          <a:xfrm rot="16200000" flipH="1">
            <a:off x="5279938" y="4684120"/>
            <a:ext cx="1586594" cy="1681800"/>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138203" y="2593873"/>
            <a:ext cx="1611542" cy="215444"/>
          </a:xfrm>
          <a:prstGeom prst="rect">
            <a:avLst/>
          </a:prstGeom>
          <a:noFill/>
          <a:ln w="12700" cmpd="sng">
            <a:solidFill>
              <a:srgbClr val="0070C0"/>
            </a:solidFill>
          </a:ln>
        </p:spPr>
        <p:txBody>
          <a:bodyPr wrap="square" lIns="0" tIns="0" rIns="0" bIns="0" rtlCol="0">
            <a:spAutoFit/>
          </a:bodyPr>
          <a:lstStyle>
            <a:defPPr>
              <a:defRPr lang="de-DE"/>
            </a:defPPr>
            <a:lvl1pPr algn="ctr">
              <a:defRPr sz="1400">
                <a:solidFill>
                  <a:schemeClr val="accent3">
                    <a:lumMod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rPr>
              <a:t>Defect Descriptions</a:t>
            </a:r>
          </a:p>
        </p:txBody>
      </p:sp>
      <p:sp>
        <p:nvSpPr>
          <p:cNvPr id="33" name="Rounded Rectangle 32"/>
          <p:cNvSpPr/>
          <p:nvPr/>
        </p:nvSpPr>
        <p:spPr>
          <a:xfrm>
            <a:off x="3130098" y="3253137"/>
            <a:ext cx="1802273" cy="403511"/>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Bosch Office Sans"/>
                <a:ea typeface="+mn-ea"/>
                <a:cs typeface="+mn-cs"/>
              </a:rPr>
              <a:t>Static &amp; Semantic Feature Extraction</a:t>
            </a:r>
          </a:p>
        </p:txBody>
      </p:sp>
      <p:sp>
        <p:nvSpPr>
          <p:cNvPr id="34" name="Rounded Rectangle 33"/>
          <p:cNvSpPr/>
          <p:nvPr/>
        </p:nvSpPr>
        <p:spPr>
          <a:xfrm>
            <a:off x="7201135" y="3236332"/>
            <a:ext cx="1489482" cy="403511"/>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Bosch Office Sans"/>
                <a:ea typeface="+mn-ea"/>
                <a:cs typeface="+mn-cs"/>
              </a:rPr>
              <a:t>Knowledge Graph</a:t>
            </a:r>
          </a:p>
        </p:txBody>
      </p:sp>
      <p:cxnSp>
        <p:nvCxnSpPr>
          <p:cNvPr id="35" name="Elbow Connector 34"/>
          <p:cNvCxnSpPr>
            <a:stCxn id="14" idx="1"/>
            <a:endCxn id="33" idx="0"/>
          </p:cNvCxnSpPr>
          <p:nvPr/>
        </p:nvCxnSpPr>
        <p:spPr>
          <a:xfrm rot="10800000" flipV="1">
            <a:off x="4031235" y="2693725"/>
            <a:ext cx="299964" cy="559411"/>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33" idx="2"/>
            <a:endCxn id="13" idx="0"/>
          </p:cNvCxnSpPr>
          <p:nvPr/>
        </p:nvCxnSpPr>
        <p:spPr>
          <a:xfrm rot="16200000" flipH="1">
            <a:off x="4312844" y="3375039"/>
            <a:ext cx="637883" cy="1201100"/>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321614" y="2588661"/>
            <a:ext cx="1362249" cy="215444"/>
          </a:xfrm>
          <a:prstGeom prst="rect">
            <a:avLst/>
          </a:prstGeom>
          <a:noFill/>
          <a:ln w="12700" cmpd="sng">
            <a:solidFill>
              <a:srgbClr val="0070C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rPr>
              <a:t>Bug/Log Reports</a:t>
            </a:r>
          </a:p>
        </p:txBody>
      </p:sp>
      <p:cxnSp>
        <p:nvCxnSpPr>
          <p:cNvPr id="38" name="Straight Arrow Connector 37"/>
          <p:cNvCxnSpPr>
            <a:stCxn id="32" idx="2"/>
            <a:endCxn id="34" idx="0"/>
          </p:cNvCxnSpPr>
          <p:nvPr/>
        </p:nvCxnSpPr>
        <p:spPr>
          <a:xfrm>
            <a:off x="7943974" y="2809317"/>
            <a:ext cx="1902" cy="427015"/>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7" idx="2"/>
            <a:endCxn id="14" idx="0"/>
          </p:cNvCxnSpPr>
          <p:nvPr/>
        </p:nvCxnSpPr>
        <p:spPr>
          <a:xfrm rot="5400000">
            <a:off x="5236784" y="1867935"/>
            <a:ext cx="510371" cy="925767"/>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7" idx="2"/>
            <a:endCxn id="32" idx="0"/>
          </p:cNvCxnSpPr>
          <p:nvPr/>
        </p:nvCxnSpPr>
        <p:spPr>
          <a:xfrm rot="16200000" flipH="1">
            <a:off x="6690293" y="1340192"/>
            <a:ext cx="518240" cy="1989122"/>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7" idx="3"/>
            <a:endCxn id="33" idx="0"/>
          </p:cNvCxnSpPr>
          <p:nvPr/>
        </p:nvCxnSpPr>
        <p:spPr>
          <a:xfrm>
            <a:off x="3683863" y="2696383"/>
            <a:ext cx="347372" cy="55675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14" idx="0"/>
          </p:cNvCxnSpPr>
          <p:nvPr/>
        </p:nvCxnSpPr>
        <p:spPr>
          <a:xfrm rot="16200000" flipV="1">
            <a:off x="3468606" y="1025525"/>
            <a:ext cx="231952" cy="2889006"/>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225281" y="2593873"/>
            <a:ext cx="1611542" cy="215444"/>
          </a:xfrm>
          <a:prstGeom prst="rect">
            <a:avLst/>
          </a:prstGeom>
          <a:noFill/>
          <a:ln w="12700" cmpd="sng">
            <a:solidFill>
              <a:srgbClr val="0070C0"/>
            </a:solidFill>
          </a:ln>
        </p:spPr>
        <p:txBody>
          <a:bodyPr wrap="square" lIns="0" tIns="0" rIns="0" bIns="0" rtlCol="0">
            <a:spAutoFit/>
          </a:bodyPr>
          <a:lstStyle>
            <a:defPPr>
              <a:defRPr lang="de-DE"/>
            </a:defPPr>
            <a:lvl1pPr algn="ctr">
              <a:defRPr sz="1400">
                <a:solidFill>
                  <a:schemeClr val="accent3">
                    <a:lumMod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rPr>
              <a:t>Configuration Files</a:t>
            </a:r>
          </a:p>
        </p:txBody>
      </p:sp>
      <p:cxnSp>
        <p:nvCxnSpPr>
          <p:cNvPr id="72" name="Straight Connector 71"/>
          <p:cNvCxnSpPr>
            <a:endCxn id="15" idx="1"/>
          </p:cNvCxnSpPr>
          <p:nvPr/>
        </p:nvCxnSpPr>
        <p:spPr>
          <a:xfrm>
            <a:off x="7815272" y="2348946"/>
            <a:ext cx="18999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8" idx="1"/>
            <a:endCxn id="32" idx="3"/>
          </p:cNvCxnSpPr>
          <p:nvPr/>
        </p:nvCxnSpPr>
        <p:spPr>
          <a:xfrm flipH="1">
            <a:off x="8749745" y="2701595"/>
            <a:ext cx="47553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3296278" y="4950188"/>
            <a:ext cx="1335507"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File Level Source Code</a:t>
            </a:r>
            <a:r>
              <a:rPr kumimoji="0" lang="en-US" sz="1100" b="0" i="0" u="none" strike="noStrike" kern="0" cap="none" spc="0" normalizeH="0" noProof="0" dirty="0">
                <a:ln>
                  <a:noFill/>
                </a:ln>
                <a:solidFill>
                  <a:srgbClr val="000000"/>
                </a:solidFill>
                <a:effectLst/>
                <a:uLnTx/>
                <a:uFillTx/>
                <a:latin typeface="Bosch Office Sans"/>
                <a:ea typeface="+mn-ea"/>
                <a:cs typeface="+mn-cs"/>
              </a:rPr>
              <a:t> Features</a:t>
            </a:r>
            <a:endParaRPr kumimoji="0" lang="en-US"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20" name="Rounded Rectangle 119"/>
          <p:cNvSpPr/>
          <p:nvPr/>
        </p:nvSpPr>
        <p:spPr>
          <a:xfrm>
            <a:off x="5726971" y="4911132"/>
            <a:ext cx="1542023"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Method Level Source Code</a:t>
            </a:r>
            <a:r>
              <a:rPr kumimoji="0" lang="en-US" sz="1100" b="0" i="0" u="none" strike="noStrike" kern="0" cap="none" spc="0" normalizeH="0" noProof="0" dirty="0">
                <a:ln>
                  <a:noFill/>
                </a:ln>
                <a:solidFill>
                  <a:srgbClr val="000000"/>
                </a:solidFill>
                <a:effectLst/>
                <a:uLnTx/>
                <a:uFillTx/>
                <a:latin typeface="Bosch Office Sans"/>
                <a:ea typeface="+mn-ea"/>
                <a:cs typeface="+mn-cs"/>
              </a:rPr>
              <a:t> Features</a:t>
            </a:r>
            <a:endParaRPr kumimoji="0" lang="en-US" sz="11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25" name="Elbow Connector 124"/>
          <p:cNvCxnSpPr>
            <a:endCxn id="119" idx="0"/>
          </p:cNvCxnSpPr>
          <p:nvPr/>
        </p:nvCxnSpPr>
        <p:spPr>
          <a:xfrm rot="10800000" flipV="1">
            <a:off x="3964033" y="4731592"/>
            <a:ext cx="1112659" cy="2185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7" name="Elbow Connector 126"/>
          <p:cNvCxnSpPr>
            <a:endCxn id="120" idx="0"/>
          </p:cNvCxnSpPr>
          <p:nvPr/>
        </p:nvCxnSpPr>
        <p:spPr>
          <a:xfrm>
            <a:off x="5076691" y="4731592"/>
            <a:ext cx="1421292" cy="1795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a:xfrm>
            <a:off x="8204024" y="4254149"/>
            <a:ext cx="1586595" cy="5546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400" dirty="0">
                <a:solidFill>
                  <a:srgbClr val="002060"/>
                </a:solidFill>
                <a:latin typeface="Bosch Office Sans"/>
              </a:rPr>
              <a:t>CICD Test Metric Features</a:t>
            </a:r>
          </a:p>
        </p:txBody>
      </p:sp>
      <p:sp>
        <p:nvSpPr>
          <p:cNvPr id="133" name="Rounded Rectangle 132"/>
          <p:cNvSpPr/>
          <p:nvPr/>
        </p:nvSpPr>
        <p:spPr>
          <a:xfrm>
            <a:off x="10511980" y="4254150"/>
            <a:ext cx="1680021" cy="5179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400" dirty="0">
                <a:solidFill>
                  <a:srgbClr val="002060"/>
                </a:solidFill>
                <a:latin typeface="Bosch Office Sans"/>
              </a:rPr>
              <a:t>Software Code Change Commits</a:t>
            </a:r>
          </a:p>
        </p:txBody>
      </p:sp>
      <p:cxnSp>
        <p:nvCxnSpPr>
          <p:cNvPr id="137" name="Elbow Connector 136"/>
          <p:cNvCxnSpPr>
            <a:stCxn id="68" idx="2"/>
            <a:endCxn id="133" idx="0"/>
          </p:cNvCxnSpPr>
          <p:nvPr/>
        </p:nvCxnSpPr>
        <p:spPr>
          <a:xfrm rot="16200000" flipH="1">
            <a:off x="9969105" y="2871263"/>
            <a:ext cx="1444833" cy="1320939"/>
          </a:xfrm>
          <a:prstGeom prst="bentConnector3">
            <a:avLst/>
          </a:prstGeom>
          <a:ln w="25400"/>
        </p:spPr>
        <p:style>
          <a:lnRef idx="1">
            <a:schemeClr val="accent1"/>
          </a:lnRef>
          <a:fillRef idx="0">
            <a:schemeClr val="accent1"/>
          </a:fillRef>
          <a:effectRef idx="0">
            <a:schemeClr val="accent1"/>
          </a:effectRef>
          <a:fontRef idx="minor">
            <a:schemeClr val="tx1"/>
          </a:fontRef>
        </p:style>
      </p:cxnSp>
      <p:sp>
        <p:nvSpPr>
          <p:cNvPr id="138" name="Rounded Rectangle 137"/>
          <p:cNvSpPr/>
          <p:nvPr/>
        </p:nvSpPr>
        <p:spPr>
          <a:xfrm>
            <a:off x="9045878" y="3197398"/>
            <a:ext cx="1489482" cy="403511"/>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400" noProof="0" dirty="0">
                <a:solidFill>
                  <a:srgbClr val="FFFFFF"/>
                </a:solidFill>
                <a:latin typeface="Bosch Office Sans"/>
              </a:rPr>
              <a:t>Statistical Technique</a:t>
            </a:r>
            <a:endParaRPr kumimoji="0" lang="en-US" sz="1400" b="0" i="0" u="none" strike="noStrike" kern="1200" cap="none" spc="0" normalizeH="0" baseline="0" noProof="0" dirty="0">
              <a:ln>
                <a:noFill/>
              </a:ln>
              <a:solidFill>
                <a:srgbClr val="FFFFFF"/>
              </a:solidFill>
              <a:effectLst/>
              <a:uLnTx/>
              <a:uFillTx/>
              <a:latin typeface="Bosch Office Sans"/>
              <a:ea typeface="+mn-ea"/>
              <a:cs typeface="+mn-cs"/>
            </a:endParaRPr>
          </a:p>
        </p:txBody>
      </p:sp>
      <p:cxnSp>
        <p:nvCxnSpPr>
          <p:cNvPr id="144" name="Elbow Connector 143"/>
          <p:cNvCxnSpPr>
            <a:stCxn id="131" idx="2"/>
            <a:endCxn id="26" idx="3"/>
          </p:cNvCxnSpPr>
          <p:nvPr/>
        </p:nvCxnSpPr>
        <p:spPr>
          <a:xfrm rot="5400000">
            <a:off x="8102119" y="5423113"/>
            <a:ext cx="1509493" cy="280914"/>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133" idx="2"/>
            <a:endCxn id="26" idx="3"/>
          </p:cNvCxnSpPr>
          <p:nvPr/>
        </p:nvCxnSpPr>
        <p:spPr>
          <a:xfrm rot="5400000">
            <a:off x="9261094" y="4227419"/>
            <a:ext cx="1546213" cy="2635583"/>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29" idx="1"/>
            <a:endCxn id="68" idx="3"/>
          </p:cNvCxnSpPr>
          <p:nvPr/>
        </p:nvCxnSpPr>
        <p:spPr>
          <a:xfrm flipH="1">
            <a:off x="10836823" y="2693725"/>
            <a:ext cx="271445" cy="78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28" idx="3"/>
          </p:cNvCxnSpPr>
          <p:nvPr/>
        </p:nvCxnSpPr>
        <p:spPr>
          <a:xfrm flipV="1">
            <a:off x="1578775" y="2693725"/>
            <a:ext cx="561304" cy="7869"/>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4" name="Title 2"/>
          <p:cNvSpPr>
            <a:spLocks noGrp="1"/>
          </p:cNvSpPr>
          <p:nvPr>
            <p:ph type="title" sz="quarter"/>
          </p:nvPr>
        </p:nvSpPr>
        <p:spPr>
          <a:xfrm>
            <a:off x="112917" y="527008"/>
            <a:ext cx="11616432" cy="432111"/>
          </a:xfrm>
        </p:spPr>
        <p:txBody>
          <a:bodyPr/>
          <a:lstStyle/>
          <a:p>
            <a:pPr fontAlgn="base">
              <a:spcAft>
                <a:spcPct val="0"/>
              </a:spcAft>
            </a:pPr>
            <a:r>
              <a:rPr lang="en-US" sz="2667" dirty="0">
                <a:ln w="0"/>
                <a:blipFill dpi="0" rotWithShape="1">
                  <a:blip r:embed="rId4">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AI augmented Defect Prediction</a:t>
            </a:r>
          </a:p>
        </p:txBody>
      </p:sp>
      <p:sp>
        <p:nvSpPr>
          <p:cNvPr id="155" name="Text Placeholder 1"/>
          <p:cNvSpPr>
            <a:spLocks noGrp="1"/>
          </p:cNvSpPr>
          <p:nvPr>
            <p:ph type="body" idx="15"/>
          </p:nvPr>
        </p:nvSpPr>
        <p:spPr>
          <a:xfrm>
            <a:off x="146447" y="114966"/>
            <a:ext cx="11616806" cy="432111"/>
          </a:xfrm>
        </p:spPr>
        <p:txBody>
          <a:bodyPr/>
          <a:lstStyle/>
          <a:p>
            <a:r>
              <a:rPr lang="en-GB" dirty="0"/>
              <a:t>Automation &amp; AI Solutions</a:t>
            </a:r>
          </a:p>
        </p:txBody>
      </p:sp>
    </p:spTree>
    <p:extLst>
      <p:ext uri="{BB962C8B-B14F-4D97-AF65-F5344CB8AC3E}">
        <p14:creationId xmlns:p14="http://schemas.microsoft.com/office/powerpoint/2010/main" val="392385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P spid="14" grpId="0" animBg="1"/>
      <p:bldP spid="15" grpId="0" animBg="1"/>
      <p:bldP spid="17" grpId="0" animBg="1"/>
      <p:bldP spid="20" grpId="0" animBg="1"/>
      <p:bldP spid="21" grpId="0" animBg="1"/>
      <p:bldP spid="26" grpId="0" animBg="1"/>
      <p:bldP spid="28" grpId="0" animBg="1"/>
      <p:bldP spid="29" grpId="0" animBg="1"/>
      <p:bldP spid="32" grpId="0" animBg="1"/>
      <p:bldP spid="33" grpId="0" animBg="1"/>
      <p:bldP spid="34" grpId="0" animBg="1"/>
      <p:bldP spid="37" grpId="0" animBg="1"/>
      <p:bldP spid="68" grpId="0" animBg="1"/>
      <p:bldP spid="1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2"/>
          <p:cNvSpPr>
            <a:spLocks noGrp="1"/>
          </p:cNvSpPr>
          <p:nvPr>
            <p:ph type="sldNum" sz="quarter" idx="12"/>
          </p:nvPr>
        </p:nvSpPr>
        <p:spPr>
          <a:xfrm>
            <a:off x="-694551" y="6079594"/>
            <a:ext cx="508665" cy="305231"/>
          </a:xfrm>
        </p:spPr>
        <p:txBody>
          <a:bodyPr/>
          <a:lstStyle/>
          <a:p>
            <a:fld id="{C136B7D2-B98C-44FD-8D04-7EC62A564975}" type="slidenum">
              <a:rPr lang="en-US" smtClean="0"/>
              <a:pPr/>
              <a:t>16</a:t>
            </a:fld>
            <a:endParaRPr lang="en-US" dirty="0"/>
          </a:p>
        </p:txBody>
      </p:sp>
      <p:sp>
        <p:nvSpPr>
          <p:cNvPr id="45" name="Right Arrow 16"/>
          <p:cNvSpPr/>
          <p:nvPr/>
        </p:nvSpPr>
        <p:spPr>
          <a:xfrm rot="10800000">
            <a:off x="2248879" y="3495503"/>
            <a:ext cx="399133" cy="240778"/>
          </a:xfrm>
          <a:prstGeom prst="leftRightArrow">
            <a:avLst/>
          </a:prstGeom>
          <a:solidFill>
            <a:schemeClr val="accent1">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16"/>
          <p:cNvSpPr/>
          <p:nvPr/>
        </p:nvSpPr>
        <p:spPr>
          <a:xfrm rot="10800000">
            <a:off x="4185960" y="3413112"/>
            <a:ext cx="399133" cy="240778"/>
          </a:xfrm>
          <a:prstGeom prst="leftRightArrow">
            <a:avLst/>
          </a:prstGeom>
          <a:solidFill>
            <a:srgbClr val="92D05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Right Arrow 16"/>
          <p:cNvSpPr/>
          <p:nvPr/>
        </p:nvSpPr>
        <p:spPr>
          <a:xfrm rot="16200000">
            <a:off x="3189583" y="2549787"/>
            <a:ext cx="481557" cy="199568"/>
          </a:xfrm>
          <a:prstGeom prst="leftRightArrow">
            <a:avLst/>
          </a:prstGeom>
          <a:solidFill>
            <a:srgbClr val="FFC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16"/>
          <p:cNvSpPr/>
          <p:nvPr/>
        </p:nvSpPr>
        <p:spPr>
          <a:xfrm rot="16200000">
            <a:off x="3189583" y="4334698"/>
            <a:ext cx="481557" cy="199568"/>
          </a:xfrm>
          <a:prstGeom prst="leftRightArrow">
            <a:avLst/>
          </a:prstGeom>
          <a:solidFill>
            <a:srgbClr val="00CCF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4" name="Group 53"/>
          <p:cNvGrpSpPr/>
          <p:nvPr/>
        </p:nvGrpSpPr>
        <p:grpSpPr>
          <a:xfrm>
            <a:off x="580943" y="3134335"/>
            <a:ext cx="1596530" cy="963113"/>
            <a:chOff x="2275382" y="2600815"/>
            <a:chExt cx="1236760" cy="842444"/>
          </a:xfrm>
        </p:grpSpPr>
        <p:sp>
          <p:nvSpPr>
            <p:cNvPr id="55" name="Rounded Rectangle 54"/>
            <p:cNvSpPr/>
            <p:nvPr/>
          </p:nvSpPr>
          <p:spPr>
            <a:xfrm>
              <a:off x="2275382" y="2641238"/>
              <a:ext cx="1236757" cy="802021"/>
            </a:xfrm>
            <a:prstGeom prst="roundRect">
              <a:avLst>
                <a:gd name="adj" fmla="val 998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56" name="Rounded Rectangle 55"/>
            <p:cNvSpPr/>
            <p:nvPr/>
          </p:nvSpPr>
          <p:spPr>
            <a:xfrm>
              <a:off x="2275384" y="2600815"/>
              <a:ext cx="1236758" cy="802021"/>
            </a:xfrm>
            <a:prstGeom prst="roundRect">
              <a:avLst>
                <a:gd name="adj" fmla="val 998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58" name="Text Placeholder 3"/>
            <p:cNvSpPr txBox="1">
              <a:spLocks/>
            </p:cNvSpPr>
            <p:nvPr/>
          </p:nvSpPr>
          <p:spPr>
            <a:xfrm>
              <a:off x="2515757" y="2963125"/>
              <a:ext cx="746340" cy="17019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334" b="1" dirty="0">
                  <a:solidFill>
                    <a:schemeClr val="bg1"/>
                  </a:solidFill>
                </a:rPr>
                <a:t>NLP Technique</a:t>
              </a:r>
            </a:p>
          </p:txBody>
        </p:sp>
      </p:grpSp>
      <p:grpSp>
        <p:nvGrpSpPr>
          <p:cNvPr id="59" name="Group 58"/>
          <p:cNvGrpSpPr/>
          <p:nvPr/>
        </p:nvGrpSpPr>
        <p:grpSpPr>
          <a:xfrm>
            <a:off x="4731713" y="3075051"/>
            <a:ext cx="1596530" cy="963113"/>
            <a:chOff x="5631861" y="2600815"/>
            <a:chExt cx="1236757" cy="842444"/>
          </a:xfrm>
          <a:solidFill>
            <a:srgbClr val="92D050"/>
          </a:solidFill>
        </p:grpSpPr>
        <p:sp>
          <p:nvSpPr>
            <p:cNvPr id="60" name="Rounded Rectangle 59"/>
            <p:cNvSpPr/>
            <p:nvPr/>
          </p:nvSpPr>
          <p:spPr>
            <a:xfrm>
              <a:off x="5631861" y="2641238"/>
              <a:ext cx="1236757" cy="802021"/>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61" name="Rounded Rectangle 60"/>
            <p:cNvSpPr/>
            <p:nvPr/>
          </p:nvSpPr>
          <p:spPr>
            <a:xfrm>
              <a:off x="5631861" y="2600815"/>
              <a:ext cx="1236757" cy="802021"/>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63" name="Text Placeholder 3"/>
            <p:cNvSpPr txBox="1">
              <a:spLocks/>
            </p:cNvSpPr>
            <p:nvPr/>
          </p:nvSpPr>
          <p:spPr>
            <a:xfrm>
              <a:off x="6013054" y="2951278"/>
              <a:ext cx="423324" cy="170197"/>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16264">
                <a:spcBef>
                  <a:spcPct val="20000"/>
                </a:spcBef>
                <a:defRPr/>
              </a:pPr>
              <a:r>
                <a:rPr lang="en-US" sz="1334" b="1" dirty="0">
                  <a:solidFill>
                    <a:schemeClr val="bg1"/>
                  </a:solidFill>
                </a:rPr>
                <a:t>Artifacts</a:t>
              </a:r>
            </a:p>
          </p:txBody>
        </p:sp>
      </p:grpSp>
      <p:grpSp>
        <p:nvGrpSpPr>
          <p:cNvPr id="64" name="Group 63"/>
          <p:cNvGrpSpPr/>
          <p:nvPr/>
        </p:nvGrpSpPr>
        <p:grpSpPr>
          <a:xfrm>
            <a:off x="2552753" y="1399050"/>
            <a:ext cx="1596530" cy="963113"/>
            <a:chOff x="3962238" y="1160497"/>
            <a:chExt cx="1236757" cy="842444"/>
          </a:xfrm>
          <a:solidFill>
            <a:srgbClr val="FFC000"/>
          </a:solidFill>
        </p:grpSpPr>
        <p:grpSp>
          <p:nvGrpSpPr>
            <p:cNvPr id="65" name="Group 64"/>
            <p:cNvGrpSpPr/>
            <p:nvPr/>
          </p:nvGrpSpPr>
          <p:grpSpPr>
            <a:xfrm>
              <a:off x="3962238" y="1160497"/>
              <a:ext cx="1236757" cy="842444"/>
              <a:chOff x="3810000" y="1123451"/>
              <a:chExt cx="1524000" cy="1038105"/>
            </a:xfrm>
            <a:grpFill/>
          </p:grpSpPr>
          <p:sp>
            <p:nvSpPr>
              <p:cNvPr id="68" name="Rounded Rectangle 67"/>
              <p:cNvSpPr/>
              <p:nvPr/>
            </p:nvSpPr>
            <p:spPr>
              <a:xfrm>
                <a:off x="3810000" y="1173262"/>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69" name="Rounded Rectangle 68"/>
              <p:cNvSpPr/>
              <p:nvPr/>
            </p:nvSpPr>
            <p:spPr>
              <a:xfrm>
                <a:off x="3810000" y="1123451"/>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grpSp>
        <p:sp>
          <p:nvSpPr>
            <p:cNvPr id="67" name="Text Placeholder 3"/>
            <p:cNvSpPr txBox="1">
              <a:spLocks/>
            </p:cNvSpPr>
            <p:nvPr/>
          </p:nvSpPr>
          <p:spPr>
            <a:xfrm>
              <a:off x="4188066" y="1508942"/>
              <a:ext cx="715944" cy="170197"/>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16264">
                <a:spcBef>
                  <a:spcPct val="20000"/>
                </a:spcBef>
                <a:defRPr/>
              </a:pPr>
              <a:r>
                <a:rPr lang="en-US" sz="1334" b="1" dirty="0">
                  <a:solidFill>
                    <a:schemeClr val="bg1"/>
                  </a:solidFill>
                </a:rPr>
                <a:t>Daily Changes</a:t>
              </a:r>
            </a:p>
          </p:txBody>
        </p:sp>
      </p:grpSp>
      <p:grpSp>
        <p:nvGrpSpPr>
          <p:cNvPr id="70" name="Group 69"/>
          <p:cNvGrpSpPr/>
          <p:nvPr/>
        </p:nvGrpSpPr>
        <p:grpSpPr>
          <a:xfrm>
            <a:off x="2620626" y="4830009"/>
            <a:ext cx="1596530" cy="963113"/>
            <a:chOff x="3962238" y="4073542"/>
            <a:chExt cx="1236757" cy="840543"/>
          </a:xfrm>
          <a:solidFill>
            <a:srgbClr val="00CCFF"/>
          </a:solidFill>
        </p:grpSpPr>
        <p:grpSp>
          <p:nvGrpSpPr>
            <p:cNvPr id="71" name="Group 70"/>
            <p:cNvGrpSpPr/>
            <p:nvPr/>
          </p:nvGrpSpPr>
          <p:grpSpPr>
            <a:xfrm>
              <a:off x="3962238" y="4073542"/>
              <a:ext cx="1236757" cy="840543"/>
              <a:chOff x="3810000" y="1075982"/>
              <a:chExt cx="1524000" cy="1035763"/>
            </a:xfrm>
            <a:grpFill/>
          </p:grpSpPr>
          <p:sp>
            <p:nvSpPr>
              <p:cNvPr id="74" name="Rounded Rectangle 73"/>
              <p:cNvSpPr/>
              <p:nvPr/>
            </p:nvSpPr>
            <p:spPr>
              <a:xfrm>
                <a:off x="3810000" y="1075982"/>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75" name="Rounded Rectangle 74"/>
              <p:cNvSpPr/>
              <p:nvPr/>
            </p:nvSpPr>
            <p:spPr>
              <a:xfrm>
                <a:off x="3810000" y="1123451"/>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grpSp>
        <p:sp>
          <p:nvSpPr>
            <p:cNvPr id="73" name="Text Placeholder 3"/>
            <p:cNvSpPr txBox="1">
              <a:spLocks/>
            </p:cNvSpPr>
            <p:nvPr/>
          </p:nvSpPr>
          <p:spPr>
            <a:xfrm>
              <a:off x="4092334" y="4401799"/>
              <a:ext cx="990071" cy="169813"/>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16264">
                <a:spcBef>
                  <a:spcPct val="20000"/>
                </a:spcBef>
                <a:defRPr/>
              </a:pPr>
              <a:r>
                <a:rPr lang="en-US" sz="1334" b="1" dirty="0">
                  <a:solidFill>
                    <a:schemeClr val="bg1"/>
                  </a:solidFill>
                </a:rPr>
                <a:t>Jenkins Automation</a:t>
              </a:r>
            </a:p>
          </p:txBody>
        </p:sp>
      </p:grpSp>
      <p:sp>
        <p:nvSpPr>
          <p:cNvPr id="76" name="TextBox 75"/>
          <p:cNvSpPr txBox="1"/>
          <p:nvPr/>
        </p:nvSpPr>
        <p:spPr>
          <a:xfrm>
            <a:off x="4242226" y="1129946"/>
            <a:ext cx="1842865" cy="913583"/>
          </a:xfrm>
          <a:prstGeom prst="rect">
            <a:avLst/>
          </a:prstGeom>
          <a:noFill/>
        </p:spPr>
        <p:txBody>
          <a:bodyPr wrap="square" rtlCol="0">
            <a:spAutoFit/>
          </a:bodyPr>
          <a:lstStyle/>
          <a:p>
            <a:pPr rtl="1"/>
            <a:r>
              <a:rPr lang="en-US" sz="1334" b="1" dirty="0">
                <a:solidFill>
                  <a:srgbClr val="FFC000"/>
                </a:solidFill>
              </a:rPr>
              <a:t>Daily Changes</a:t>
            </a:r>
            <a:endParaRPr lang="en-US" sz="1334" dirty="0">
              <a:solidFill>
                <a:srgbClr val="FFC000"/>
              </a:solidFill>
            </a:endParaRPr>
          </a:p>
          <a:p>
            <a:pPr rtl="1"/>
            <a:r>
              <a:rPr lang="en-US" sz="1334" dirty="0">
                <a:solidFill>
                  <a:schemeClr val="tx1">
                    <a:lumMod val="65000"/>
                    <a:lumOff val="35000"/>
                  </a:schemeClr>
                </a:solidFill>
              </a:rPr>
              <a:t>Identify Daily Source Changes in GIT using </a:t>
            </a:r>
            <a:r>
              <a:rPr lang="en-US" sz="1334" b="1" dirty="0"/>
              <a:t>Clang</a:t>
            </a:r>
            <a:r>
              <a:rPr lang="en-US" sz="1334" dirty="0">
                <a:solidFill>
                  <a:schemeClr val="tx1">
                    <a:lumMod val="65000"/>
                    <a:lumOff val="35000"/>
                  </a:schemeClr>
                </a:solidFill>
              </a:rPr>
              <a:t> parser</a:t>
            </a:r>
          </a:p>
        </p:txBody>
      </p:sp>
      <p:sp>
        <p:nvSpPr>
          <p:cNvPr id="77" name="TextBox 76"/>
          <p:cNvSpPr txBox="1"/>
          <p:nvPr/>
        </p:nvSpPr>
        <p:spPr>
          <a:xfrm>
            <a:off x="4470809" y="4072083"/>
            <a:ext cx="2118338" cy="1015663"/>
          </a:xfrm>
          <a:prstGeom prst="rect">
            <a:avLst/>
          </a:prstGeom>
          <a:noFill/>
        </p:spPr>
        <p:txBody>
          <a:bodyPr wrap="square" rtlCol="0">
            <a:spAutoFit/>
          </a:bodyPr>
          <a:lstStyle/>
          <a:p>
            <a:pPr rtl="1"/>
            <a:r>
              <a:rPr lang="en-US" sz="1200" b="1" dirty="0">
                <a:solidFill>
                  <a:srgbClr val="92D050"/>
                </a:solidFill>
              </a:rPr>
              <a:t>Artifacts</a:t>
            </a:r>
            <a:endParaRPr lang="en-US" sz="1200" dirty="0">
              <a:solidFill>
                <a:srgbClr val="92D050"/>
              </a:solidFill>
            </a:endParaRPr>
          </a:p>
          <a:p>
            <a:pPr rtl="1"/>
            <a:r>
              <a:rPr lang="en-US" sz="1200" dirty="0">
                <a:solidFill>
                  <a:schemeClr val="tx1">
                    <a:lumMod val="65000"/>
                    <a:lumOff val="35000"/>
                  </a:schemeClr>
                </a:solidFill>
              </a:rPr>
              <a:t>With the generated </a:t>
            </a:r>
            <a:r>
              <a:rPr lang="en-US" sz="1200" b="1" dirty="0"/>
              <a:t>Tags</a:t>
            </a:r>
            <a:r>
              <a:rPr lang="en-US" sz="1200" dirty="0">
                <a:solidFill>
                  <a:schemeClr val="tx1">
                    <a:lumMod val="65000"/>
                    <a:lumOff val="35000"/>
                  </a:schemeClr>
                </a:solidFill>
              </a:rPr>
              <a:t> python Scripts to identify Test cases with its Test case IDs as Artifacts</a:t>
            </a:r>
            <a:endParaRPr lang="en-US" sz="1200" b="1" dirty="0"/>
          </a:p>
        </p:txBody>
      </p:sp>
      <p:sp>
        <p:nvSpPr>
          <p:cNvPr id="78" name="TextBox 77"/>
          <p:cNvSpPr txBox="1"/>
          <p:nvPr/>
        </p:nvSpPr>
        <p:spPr>
          <a:xfrm>
            <a:off x="-153585" y="2280231"/>
            <a:ext cx="2281107" cy="830997"/>
          </a:xfrm>
          <a:prstGeom prst="rect">
            <a:avLst/>
          </a:prstGeom>
          <a:noFill/>
        </p:spPr>
        <p:txBody>
          <a:bodyPr wrap="square" rtlCol="0">
            <a:spAutoFit/>
          </a:bodyPr>
          <a:lstStyle/>
          <a:p>
            <a:pPr algn="r" rtl="1"/>
            <a:r>
              <a:rPr lang="en-US" sz="1200" b="1" dirty="0">
                <a:solidFill>
                  <a:schemeClr val="accent1"/>
                </a:solidFill>
              </a:rPr>
              <a:t>NLP Technique</a:t>
            </a:r>
            <a:endParaRPr lang="en-US" sz="1200" dirty="0">
              <a:solidFill>
                <a:schemeClr val="accent1"/>
              </a:solidFill>
            </a:endParaRPr>
          </a:p>
          <a:p>
            <a:pPr algn="r" rtl="1"/>
            <a:r>
              <a:rPr lang="en-GB" sz="1200" b="1" dirty="0"/>
              <a:t>Encoder and Decoder Model  </a:t>
            </a:r>
            <a:r>
              <a:rPr lang="en-GB" sz="1200" dirty="0"/>
              <a:t>u</a:t>
            </a:r>
            <a:r>
              <a:rPr lang="en-US" sz="1200" dirty="0">
                <a:solidFill>
                  <a:schemeClr val="tx1">
                    <a:lumMod val="65000"/>
                    <a:lumOff val="35000"/>
                  </a:schemeClr>
                </a:solidFill>
              </a:rPr>
              <a:t>sing </a:t>
            </a:r>
            <a:r>
              <a:rPr lang="en-GB" sz="1200" dirty="0"/>
              <a:t>LSTM</a:t>
            </a:r>
            <a:r>
              <a:rPr lang="en-GB" sz="1200" b="1" dirty="0"/>
              <a:t> </a:t>
            </a:r>
            <a:r>
              <a:rPr lang="en-US" sz="1200" dirty="0">
                <a:solidFill>
                  <a:schemeClr val="tx1">
                    <a:lumMod val="65000"/>
                    <a:lumOff val="35000"/>
                  </a:schemeClr>
                </a:solidFill>
              </a:rPr>
              <a:t>will generate tags for APIs and Test Cases</a:t>
            </a:r>
            <a:r>
              <a:rPr lang="en-GB" sz="1200" b="1" dirty="0"/>
              <a:t> </a:t>
            </a:r>
          </a:p>
        </p:txBody>
      </p:sp>
      <p:sp>
        <p:nvSpPr>
          <p:cNvPr id="79" name="TextBox 78"/>
          <p:cNvSpPr txBox="1"/>
          <p:nvPr/>
        </p:nvSpPr>
        <p:spPr>
          <a:xfrm>
            <a:off x="459953" y="5144962"/>
            <a:ext cx="2172414" cy="830997"/>
          </a:xfrm>
          <a:prstGeom prst="rect">
            <a:avLst/>
          </a:prstGeom>
          <a:noFill/>
        </p:spPr>
        <p:txBody>
          <a:bodyPr wrap="square" rtlCol="0">
            <a:spAutoFit/>
          </a:bodyPr>
          <a:lstStyle/>
          <a:p>
            <a:pPr rtl="1"/>
            <a:r>
              <a:rPr lang="en-US" sz="1200" b="1" dirty="0">
                <a:solidFill>
                  <a:srgbClr val="00CCFF"/>
                </a:solidFill>
              </a:rPr>
              <a:t>Jenkins Test  Automation</a:t>
            </a:r>
            <a:endParaRPr lang="en-US" sz="1200" dirty="0">
              <a:solidFill>
                <a:srgbClr val="00CCFF"/>
              </a:solidFill>
            </a:endParaRPr>
          </a:p>
          <a:p>
            <a:pPr rtl="1"/>
            <a:r>
              <a:rPr lang="en-US" sz="1200" dirty="0">
                <a:solidFill>
                  <a:schemeClr val="tx1">
                    <a:lumMod val="65000"/>
                    <a:lumOff val="35000"/>
                  </a:schemeClr>
                </a:solidFill>
              </a:rPr>
              <a:t>Generated Artifacts will be tested in appropriate </a:t>
            </a:r>
            <a:r>
              <a:rPr lang="en-US" sz="1200" b="1" dirty="0"/>
              <a:t>Jenkin Slave Machines</a:t>
            </a:r>
          </a:p>
        </p:txBody>
      </p:sp>
      <p:sp>
        <p:nvSpPr>
          <p:cNvPr id="81" name="Oval 80"/>
          <p:cNvSpPr/>
          <p:nvPr/>
        </p:nvSpPr>
        <p:spPr>
          <a:xfrm>
            <a:off x="2889491" y="3019755"/>
            <a:ext cx="1117071" cy="977190"/>
          </a:xfrm>
          <a:prstGeom prst="ellipse">
            <a:avLst/>
          </a:prstGeom>
          <a:ln w="17145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101626" tIns="50813" rIns="101626" bIns="50813" numCol="1" spcCol="0" rtlCol="0" fromWordArt="0" anchor="ctr" anchorCtr="0" forceAA="0" compatLnSpc="1">
            <a:prstTxWarp prst="textNoShape">
              <a:avLst/>
            </a:prstTxWarp>
            <a:noAutofit/>
          </a:bodyPr>
          <a:lstStyle/>
          <a:p>
            <a:endParaRPr lang="en-US" sz="2001"/>
          </a:p>
        </p:txBody>
      </p:sp>
      <p:sp>
        <p:nvSpPr>
          <p:cNvPr id="42" name="Title 2"/>
          <p:cNvSpPr txBox="1">
            <a:spLocks/>
          </p:cNvSpPr>
          <p:nvPr/>
        </p:nvSpPr>
        <p:spPr>
          <a:xfrm>
            <a:off x="100154" y="494375"/>
            <a:ext cx="11616432" cy="432111"/>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a:lstStyle>
          <a:p>
            <a:pPr fontAlgn="base">
              <a:spcAft>
                <a:spcPct val="0"/>
              </a:spcAft>
            </a:pPr>
            <a:r>
              <a:rPr lang="en-US" sz="2667" dirty="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Machine based Reviews &amp; Analysis</a:t>
            </a:r>
          </a:p>
        </p:txBody>
      </p:sp>
      <p:sp>
        <p:nvSpPr>
          <p:cNvPr id="50" name="Text Placeholder 1"/>
          <p:cNvSpPr>
            <a:spLocks noGrp="1"/>
          </p:cNvSpPr>
          <p:nvPr>
            <p:ph type="body" idx="15"/>
          </p:nvPr>
        </p:nvSpPr>
        <p:spPr>
          <a:xfrm>
            <a:off x="146447" y="114966"/>
            <a:ext cx="11616806" cy="432111"/>
          </a:xfrm>
        </p:spPr>
        <p:txBody>
          <a:bodyPr/>
          <a:lstStyle/>
          <a:p>
            <a:r>
              <a:rPr lang="en-GB" dirty="0"/>
              <a:t>Automation &amp; AI Solutions</a:t>
            </a:r>
          </a:p>
        </p:txBody>
      </p:sp>
      <p:sp>
        <p:nvSpPr>
          <p:cNvPr id="6" name="Rectangle 5"/>
          <p:cNvSpPr/>
          <p:nvPr/>
        </p:nvSpPr>
        <p:spPr>
          <a:xfrm>
            <a:off x="0" y="926486"/>
            <a:ext cx="6508899" cy="5252933"/>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205" y="2626347"/>
            <a:ext cx="3616892" cy="2490134"/>
          </a:xfrm>
          <a:prstGeom prst="rect">
            <a:avLst/>
          </a:prstGeom>
        </p:spPr>
      </p:pic>
      <p:sp>
        <p:nvSpPr>
          <p:cNvPr id="7" name="Rectangle 6"/>
          <p:cNvSpPr/>
          <p:nvPr/>
        </p:nvSpPr>
        <p:spPr>
          <a:xfrm>
            <a:off x="6560802" y="926485"/>
            <a:ext cx="5528529" cy="5252933"/>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8" name="TextBox 7"/>
          <p:cNvSpPr txBox="1"/>
          <p:nvPr/>
        </p:nvSpPr>
        <p:spPr>
          <a:xfrm>
            <a:off x="6694785" y="996170"/>
            <a:ext cx="2810577" cy="37940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GB" sz="1800" b="1" i="0" u="none" strike="noStrike" kern="0" cap="none" spc="0" normalizeH="0" baseline="0" noProof="0" dirty="0">
                <a:ln>
                  <a:noFill/>
                </a:ln>
                <a:solidFill>
                  <a:srgbClr val="000000"/>
                </a:solidFill>
                <a:effectLst/>
                <a:uLnTx/>
                <a:uFillTx/>
              </a:rPr>
              <a:t>Deepcode.AI</a:t>
            </a:r>
          </a:p>
        </p:txBody>
      </p:sp>
    </p:spTree>
    <p:extLst>
      <p:ext uri="{BB962C8B-B14F-4D97-AF65-F5344CB8AC3E}">
        <p14:creationId xmlns:p14="http://schemas.microsoft.com/office/powerpoint/2010/main" val="364728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outHorizontal)">
                                      <p:cBhvr>
                                        <p:cTn id="7" dur="500"/>
                                        <p:tgtEl>
                                          <p:spTgt spid="47"/>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p:cTn id="11" dur="500" fill="hold"/>
                                        <p:tgtEl>
                                          <p:spTgt spid="64"/>
                                        </p:tgtEl>
                                        <p:attrNameLst>
                                          <p:attrName>ppt_w</p:attrName>
                                        </p:attrNameLst>
                                      </p:cBhvr>
                                      <p:tavLst>
                                        <p:tav tm="0">
                                          <p:val>
                                            <p:fltVal val="0"/>
                                          </p:val>
                                        </p:tav>
                                        <p:tav tm="100000">
                                          <p:val>
                                            <p:strVal val="#ppt_w"/>
                                          </p:val>
                                        </p:tav>
                                      </p:tavLst>
                                    </p:anim>
                                    <p:anim calcmode="lin" valueType="num">
                                      <p:cBhvr>
                                        <p:cTn id="12" dur="500" fill="hold"/>
                                        <p:tgtEl>
                                          <p:spTgt spid="64"/>
                                        </p:tgtEl>
                                        <p:attrNameLst>
                                          <p:attrName>ppt_h</p:attrName>
                                        </p:attrNameLst>
                                      </p:cBhvr>
                                      <p:tavLst>
                                        <p:tav tm="0">
                                          <p:val>
                                            <p:fltVal val="0"/>
                                          </p:val>
                                        </p:tav>
                                        <p:tav tm="100000">
                                          <p:val>
                                            <p:strVal val="#ppt_h"/>
                                          </p:val>
                                        </p:tav>
                                      </p:tavLst>
                                    </p:anim>
                                    <p:animEffect transition="in" filter="fade">
                                      <p:cBhvr>
                                        <p:cTn id="13" dur="500"/>
                                        <p:tgtEl>
                                          <p:spTgt spid="64"/>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right)">
                                      <p:cBhvr>
                                        <p:cTn id="17" dur="500"/>
                                        <p:tgtEl>
                                          <p:spTgt spid="76"/>
                                        </p:tgtEl>
                                      </p:cBhvr>
                                    </p:animEffect>
                                  </p:childTnLst>
                                </p:cTn>
                              </p:par>
                            </p:childTnLst>
                          </p:cTn>
                        </p:par>
                        <p:par>
                          <p:cTn id="18" fill="hold">
                            <p:stCondLst>
                              <p:cond delay="1500"/>
                            </p:stCondLst>
                            <p:childTnLst>
                              <p:par>
                                <p:cTn id="19" presetID="16" presetClass="entr" presetSubtype="37" fill="hold"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barn(outVertical)">
                                      <p:cBhvr>
                                        <p:cTn id="21" dur="500"/>
                                        <p:tgtEl>
                                          <p:spTgt spid="45"/>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ppt_w</p:attrName>
                                        </p:attrNameLst>
                                      </p:cBhvr>
                                      <p:tavLst>
                                        <p:tav tm="0">
                                          <p:val>
                                            <p:fltVal val="0"/>
                                          </p:val>
                                        </p:tav>
                                        <p:tav tm="100000">
                                          <p:val>
                                            <p:strVal val="#ppt_w"/>
                                          </p:val>
                                        </p:tav>
                                      </p:tavLst>
                                    </p:anim>
                                    <p:anim calcmode="lin" valueType="num">
                                      <p:cBhvr>
                                        <p:cTn id="26" dur="500" fill="hold"/>
                                        <p:tgtEl>
                                          <p:spTgt spid="54"/>
                                        </p:tgtEl>
                                        <p:attrNameLst>
                                          <p:attrName>ppt_h</p:attrName>
                                        </p:attrNameLst>
                                      </p:cBhvr>
                                      <p:tavLst>
                                        <p:tav tm="0">
                                          <p:val>
                                            <p:fltVal val="0"/>
                                          </p:val>
                                        </p:tav>
                                        <p:tav tm="100000">
                                          <p:val>
                                            <p:strVal val="#ppt_h"/>
                                          </p:val>
                                        </p:tav>
                                      </p:tavLst>
                                    </p:anim>
                                    <p:animEffect transition="in" filter="fade">
                                      <p:cBhvr>
                                        <p:cTn id="27" dur="500"/>
                                        <p:tgtEl>
                                          <p:spTgt spid="54"/>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wipe(right)">
                                      <p:cBhvr>
                                        <p:cTn id="31" dur="500"/>
                                        <p:tgtEl>
                                          <p:spTgt spid="78"/>
                                        </p:tgtEl>
                                      </p:cBhvr>
                                    </p:animEffect>
                                  </p:childTnLst>
                                </p:cTn>
                              </p:par>
                            </p:childTnLst>
                          </p:cTn>
                        </p:par>
                        <p:par>
                          <p:cTn id="32" fill="hold">
                            <p:stCondLst>
                              <p:cond delay="3000"/>
                            </p:stCondLst>
                            <p:childTnLst>
                              <p:par>
                                <p:cTn id="33" presetID="16" presetClass="entr" presetSubtype="37"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barn(outVertical)">
                                      <p:cBhvr>
                                        <p:cTn id="35" dur="500"/>
                                        <p:tgtEl>
                                          <p:spTgt spid="46"/>
                                        </p:tgtEl>
                                      </p:cBhvr>
                                    </p:animEffect>
                                  </p:childTnLst>
                                </p:cTn>
                              </p:par>
                            </p:childTnLst>
                          </p:cTn>
                        </p:par>
                        <p:par>
                          <p:cTn id="36" fill="hold">
                            <p:stCondLst>
                              <p:cond delay="3500"/>
                            </p:stCondLst>
                            <p:childTnLst>
                              <p:par>
                                <p:cTn id="37" presetID="53" presetClass="entr" presetSubtype="0"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p:cTn id="39" dur="500" fill="hold"/>
                                        <p:tgtEl>
                                          <p:spTgt spid="59"/>
                                        </p:tgtEl>
                                        <p:attrNameLst>
                                          <p:attrName>ppt_w</p:attrName>
                                        </p:attrNameLst>
                                      </p:cBhvr>
                                      <p:tavLst>
                                        <p:tav tm="0">
                                          <p:val>
                                            <p:fltVal val="0"/>
                                          </p:val>
                                        </p:tav>
                                        <p:tav tm="100000">
                                          <p:val>
                                            <p:strVal val="#ppt_w"/>
                                          </p:val>
                                        </p:tav>
                                      </p:tavLst>
                                    </p:anim>
                                    <p:anim calcmode="lin" valueType="num">
                                      <p:cBhvr>
                                        <p:cTn id="40" dur="500" fill="hold"/>
                                        <p:tgtEl>
                                          <p:spTgt spid="59"/>
                                        </p:tgtEl>
                                        <p:attrNameLst>
                                          <p:attrName>ppt_h</p:attrName>
                                        </p:attrNameLst>
                                      </p:cBhvr>
                                      <p:tavLst>
                                        <p:tav tm="0">
                                          <p:val>
                                            <p:fltVal val="0"/>
                                          </p:val>
                                        </p:tav>
                                        <p:tav tm="100000">
                                          <p:val>
                                            <p:strVal val="#ppt_h"/>
                                          </p:val>
                                        </p:tav>
                                      </p:tavLst>
                                    </p:anim>
                                    <p:animEffect transition="in" filter="fade">
                                      <p:cBhvr>
                                        <p:cTn id="41" dur="500"/>
                                        <p:tgtEl>
                                          <p:spTgt spid="59"/>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left)">
                                      <p:cBhvr>
                                        <p:cTn id="45" dur="500"/>
                                        <p:tgtEl>
                                          <p:spTgt spid="77"/>
                                        </p:tgtEl>
                                      </p:cBhvr>
                                    </p:animEffect>
                                  </p:childTnLst>
                                </p:cTn>
                              </p:par>
                            </p:childTnLst>
                          </p:cTn>
                        </p:par>
                        <p:par>
                          <p:cTn id="46" fill="hold">
                            <p:stCondLst>
                              <p:cond delay="4500"/>
                            </p:stCondLst>
                            <p:childTnLst>
                              <p:par>
                                <p:cTn id="47" presetID="16" presetClass="entr" presetSubtype="42" fill="hold"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barn(outHorizontal)">
                                      <p:cBhvr>
                                        <p:cTn id="49" dur="500"/>
                                        <p:tgtEl>
                                          <p:spTgt spid="48"/>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70"/>
                                        </p:tgtEl>
                                        <p:attrNameLst>
                                          <p:attrName>style.visibility</p:attrName>
                                        </p:attrNameLst>
                                      </p:cBhvr>
                                      <p:to>
                                        <p:strVal val="visible"/>
                                      </p:to>
                                    </p:set>
                                    <p:anim calcmode="lin" valueType="num">
                                      <p:cBhvr>
                                        <p:cTn id="53" dur="500" fill="hold"/>
                                        <p:tgtEl>
                                          <p:spTgt spid="70"/>
                                        </p:tgtEl>
                                        <p:attrNameLst>
                                          <p:attrName>ppt_w</p:attrName>
                                        </p:attrNameLst>
                                      </p:cBhvr>
                                      <p:tavLst>
                                        <p:tav tm="0">
                                          <p:val>
                                            <p:fltVal val="0"/>
                                          </p:val>
                                        </p:tav>
                                        <p:tav tm="100000">
                                          <p:val>
                                            <p:strVal val="#ppt_w"/>
                                          </p:val>
                                        </p:tav>
                                      </p:tavLst>
                                    </p:anim>
                                    <p:anim calcmode="lin" valueType="num">
                                      <p:cBhvr>
                                        <p:cTn id="54" dur="500" fill="hold"/>
                                        <p:tgtEl>
                                          <p:spTgt spid="70"/>
                                        </p:tgtEl>
                                        <p:attrNameLst>
                                          <p:attrName>ppt_h</p:attrName>
                                        </p:attrNameLst>
                                      </p:cBhvr>
                                      <p:tavLst>
                                        <p:tav tm="0">
                                          <p:val>
                                            <p:fltVal val="0"/>
                                          </p:val>
                                        </p:tav>
                                        <p:tav tm="100000">
                                          <p:val>
                                            <p:strVal val="#ppt_h"/>
                                          </p:val>
                                        </p:tav>
                                      </p:tavLst>
                                    </p:anim>
                                    <p:animEffect transition="in" filter="fade">
                                      <p:cBhvr>
                                        <p:cTn id="55" dur="500"/>
                                        <p:tgtEl>
                                          <p:spTgt spid="7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wipe(left)">
                                      <p:cBhvr>
                                        <p:cTn id="5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p:cNvPicPr>
          <p:nvPr>
            <p:custDataLst>
              <p:tags r:id="rId2"/>
            </p:custDataLst>
          </p:nvPr>
        </p:nvPicPr>
        <p:blipFill>
          <a:blip r:embed="rId43"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2" name="Picture 11"/>
          <p:cNvPicPr>
            <a:picLocks/>
          </p:cNvPicPr>
          <p:nvPr>
            <p:custDataLst>
              <p:tags r:id="rId3"/>
            </p:custDataLst>
          </p:nvPr>
        </p:nvPicPr>
        <p:blipFill>
          <a:blip r:embed="rId44">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defTabSz="1016190">
              <a:lnSpc>
                <a:spcPct val="107000"/>
              </a:lnSpc>
              <a:spcAft>
                <a:spcPts val="111"/>
              </a:spcAft>
            </a:pPr>
            <a:r>
              <a:rPr lang="en-GB" sz="667" b="1">
                <a:solidFill>
                  <a:srgbClr val="D70012"/>
                </a:solidFill>
                <a:latin typeface="Bosch Office Sans" pitchFamily="2" charset="0"/>
              </a:rPr>
              <a:t>Confidential </a:t>
            </a:r>
            <a:r>
              <a:rPr lang="en-GB" sz="667">
                <a:solidFill>
                  <a:srgbClr val="000000"/>
                </a:solidFill>
                <a:latin typeface="Bosch Office Sans" pitchFamily="2" charset="0"/>
              </a:rPr>
              <a:t>| Bosch | 22/4/2019</a:t>
            </a:r>
            <a:endParaRPr lang="en-GB" sz="667" dirty="0">
              <a:solidFill>
                <a:srgbClr val="000000"/>
              </a:solidFill>
              <a:latin typeface="Bosch Office Sans" pitchFamily="2" charset="0"/>
            </a:endParaRPr>
          </a:p>
        </p:txBody>
      </p:sp>
      <p:sp>
        <p:nvSpPr>
          <p:cNvPr id="7" name="Rectangle 6"/>
          <p:cNvSpPr>
            <a:spLocks/>
          </p:cNvSpPr>
          <p:nvPr>
            <p:custDataLst>
              <p:tags r:id="rId5"/>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defTabSz="1016190">
              <a:lnSpc>
                <a:spcPct val="107000"/>
              </a:lnSpc>
              <a:spcAft>
                <a:spcPts val="111"/>
              </a:spcAft>
            </a:pPr>
            <a:r>
              <a:rPr lang="en-US" sz="667">
                <a:solidFill>
                  <a:srgbClr val="B2B3B5"/>
                </a:solidFill>
                <a:latin typeface="Bosch Office Sans"/>
              </a:rPr>
              <a:t>©  Robert Bosch Engineering and Business Solutions Private Limited 2019. All rights reserved, also regarding any disposal, exploitation, reproduction, editing, distribution, as well as in the event of applications for industrial property rights.</a:t>
            </a:r>
            <a:endParaRPr lang="en-GB" sz="667" dirty="0">
              <a:solidFill>
                <a:srgbClr val="B2B3B5"/>
              </a:solidFill>
              <a:latin typeface="Bosch Office Sans"/>
            </a:endParaRPr>
          </a:p>
        </p:txBody>
      </p:sp>
      <p:sp>
        <p:nvSpPr>
          <p:cNvPr id="2" name="Rectangle 1"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9761" rIns="0" bIns="0" rtlCol="0" anchor="t">
            <a:normAutofit/>
          </a:bodyPr>
          <a:lstStyle/>
          <a:p>
            <a:pPr defTabSz="1016190">
              <a:lnSpc>
                <a:spcPts val="1000"/>
              </a:lnSpc>
            </a:pPr>
            <a:endParaRPr lang="en-US" sz="611" kern="0" dirty="0">
              <a:latin typeface="Bosch Office Sans"/>
            </a:endParaRPr>
          </a:p>
        </p:txBody>
      </p:sp>
      <p:sp>
        <p:nvSpPr>
          <p:cNvPr id="6" name="Rectangle 5"/>
          <p:cNvSpPr>
            <a:spLocks/>
          </p:cNvSpPr>
          <p:nvPr>
            <p:custDataLst>
              <p:tags r:id="rId7"/>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190"/>
            <a:r>
              <a:rPr lang="en-GB" sz="1334">
                <a:solidFill>
                  <a:srgbClr val="999FA6"/>
                </a:solidFill>
                <a:latin typeface="Bosch Office Sans"/>
              </a:rPr>
              <a:t>15</a:t>
            </a:r>
            <a:endParaRPr lang="en-GB" sz="1334" dirty="0">
              <a:solidFill>
                <a:srgbClr val="999FA6"/>
              </a:solidFill>
              <a:latin typeface="Bosch Office Sans"/>
            </a:endParaRPr>
          </a:p>
        </p:txBody>
      </p:sp>
      <p:sp>
        <p:nvSpPr>
          <p:cNvPr id="4" name="TextBox 3" hidden="1"/>
          <p:cNvSpPr txBox="1">
            <a:spLocks/>
          </p:cNvSpPr>
          <p:nvPr>
            <p:custDataLst>
              <p:tags r:id="rId8"/>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80033" indent="-280033" defTabSz="1016190">
              <a:lnSpc>
                <a:spcPts val="2556"/>
              </a:lnSpc>
            </a:pPr>
            <a:endParaRPr lang="en-GB" sz="1445" dirty="0"/>
          </a:p>
        </p:txBody>
      </p:sp>
      <p:sp>
        <p:nvSpPr>
          <p:cNvPr id="83" name="Rounded Rectangle 82"/>
          <p:cNvSpPr/>
          <p:nvPr>
            <p:custDataLst>
              <p:tags r:id="rId9"/>
            </p:custDataLst>
          </p:nvPr>
        </p:nvSpPr>
        <p:spPr bwMode="auto">
          <a:xfrm>
            <a:off x="6511794" y="1334894"/>
            <a:ext cx="2302413" cy="957730"/>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b="1" dirty="0">
                <a:solidFill>
                  <a:prstClr val="white"/>
                </a:solidFill>
                <a:latin typeface="Calibri" panose="020F0502020204030204" pitchFamily="34" charset="0"/>
              </a:rPr>
              <a:t>Skill API's End Point</a:t>
            </a:r>
          </a:p>
        </p:txBody>
      </p:sp>
      <p:sp>
        <p:nvSpPr>
          <p:cNvPr id="93" name="Rounded Rectangle 92"/>
          <p:cNvSpPr/>
          <p:nvPr>
            <p:custDataLst>
              <p:tags r:id="rId10"/>
            </p:custDataLst>
          </p:nvPr>
        </p:nvSpPr>
        <p:spPr bwMode="auto">
          <a:xfrm>
            <a:off x="9537557" y="1327618"/>
            <a:ext cx="2302412" cy="957730"/>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Transform Text to Speech</a:t>
            </a:r>
          </a:p>
        </p:txBody>
      </p:sp>
      <p:sp>
        <p:nvSpPr>
          <p:cNvPr id="94" name="Rounded Rectangle 93"/>
          <p:cNvSpPr/>
          <p:nvPr>
            <p:custDataLst>
              <p:tags r:id="rId11"/>
            </p:custDataLst>
          </p:nvPr>
        </p:nvSpPr>
        <p:spPr bwMode="auto">
          <a:xfrm>
            <a:off x="9537559" y="2940925"/>
            <a:ext cx="2302413" cy="957730"/>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Virtual Device </a:t>
            </a:r>
          </a:p>
          <a:p>
            <a:pPr algn="ctr" defTabSz="1016190">
              <a:defRPr/>
            </a:pPr>
            <a:r>
              <a:rPr lang="en-US" sz="1556" dirty="0">
                <a:solidFill>
                  <a:prstClr val="white"/>
                </a:solidFill>
                <a:latin typeface="Calibri" panose="020F0502020204030204" pitchFamily="34" charset="0"/>
              </a:rPr>
              <a:t>(Alexa or Google Home)</a:t>
            </a:r>
          </a:p>
        </p:txBody>
      </p:sp>
      <p:sp>
        <p:nvSpPr>
          <p:cNvPr id="102" name="Rounded Rectangle 101"/>
          <p:cNvSpPr/>
          <p:nvPr>
            <p:custDataLst>
              <p:tags r:id="rId12"/>
            </p:custDataLst>
          </p:nvPr>
        </p:nvSpPr>
        <p:spPr bwMode="auto">
          <a:xfrm>
            <a:off x="9605065" y="4534524"/>
            <a:ext cx="2302412" cy="957730"/>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Speech to Text</a:t>
            </a:r>
          </a:p>
        </p:txBody>
      </p:sp>
      <p:sp>
        <p:nvSpPr>
          <p:cNvPr id="104" name="Rounded Rectangle 103"/>
          <p:cNvSpPr/>
          <p:nvPr>
            <p:custDataLst>
              <p:tags r:id="rId13"/>
            </p:custDataLst>
          </p:nvPr>
        </p:nvSpPr>
        <p:spPr bwMode="auto">
          <a:xfrm>
            <a:off x="6442569" y="4543437"/>
            <a:ext cx="2302412" cy="957730"/>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Output Validation</a:t>
            </a:r>
          </a:p>
        </p:txBody>
      </p:sp>
      <p:pic>
        <p:nvPicPr>
          <p:cNvPr id="5" name="Picture 4"/>
          <p:cNvPicPr>
            <a:picLocks noChangeAspect="1"/>
          </p:cNvPicPr>
          <p:nvPr>
            <p:custDataLst>
              <p:tags r:id="rId14"/>
            </p:custDataLst>
          </p:nvPr>
        </p:nvPicPr>
        <p:blipFill>
          <a:blip r:embed="rId45" cstate="print">
            <a:extLst>
              <a:ext uri="{28A0092B-C50C-407E-A947-70E740481C1C}">
                <a14:useLocalDpi xmlns:a14="http://schemas.microsoft.com/office/drawing/2010/main" val="0"/>
              </a:ext>
            </a:extLst>
          </a:blip>
          <a:stretch>
            <a:fillRect/>
          </a:stretch>
        </p:blipFill>
        <p:spPr>
          <a:xfrm>
            <a:off x="167279" y="2083720"/>
            <a:ext cx="2476720" cy="593854"/>
          </a:xfrm>
          <a:prstGeom prst="rect">
            <a:avLst/>
          </a:prstGeom>
        </p:spPr>
      </p:pic>
      <p:pic>
        <p:nvPicPr>
          <p:cNvPr id="9" name="Picture 8"/>
          <p:cNvPicPr>
            <a:picLocks noChangeAspect="1"/>
          </p:cNvPicPr>
          <p:nvPr>
            <p:custDataLst>
              <p:tags r:id="rId15"/>
            </p:custDataLst>
          </p:nvPr>
        </p:nvPicPr>
        <p:blipFill>
          <a:blip r:embed="rId46">
            <a:extLst>
              <a:ext uri="{28A0092B-C50C-407E-A947-70E740481C1C}">
                <a14:useLocalDpi xmlns:a14="http://schemas.microsoft.com/office/drawing/2010/main" val="0"/>
              </a:ext>
            </a:extLst>
          </a:blip>
          <a:stretch>
            <a:fillRect/>
          </a:stretch>
        </p:blipFill>
        <p:spPr>
          <a:xfrm>
            <a:off x="112864" y="912753"/>
            <a:ext cx="2341123" cy="862853"/>
          </a:xfrm>
          <a:prstGeom prst="rect">
            <a:avLst/>
          </a:prstGeom>
        </p:spPr>
      </p:pic>
      <p:pic>
        <p:nvPicPr>
          <p:cNvPr id="14" name="Picture 13"/>
          <p:cNvPicPr>
            <a:picLocks noChangeAspect="1"/>
          </p:cNvPicPr>
          <p:nvPr>
            <p:custDataLst>
              <p:tags r:id="rId16"/>
            </p:custDataLst>
          </p:nvPr>
        </p:nvPicPr>
        <p:blipFill>
          <a:blip r:embed="rId47">
            <a:extLst>
              <a:ext uri="{28A0092B-C50C-407E-A947-70E740481C1C}">
                <a14:useLocalDpi xmlns:a14="http://schemas.microsoft.com/office/drawing/2010/main" val="0"/>
              </a:ext>
            </a:extLst>
          </a:blip>
          <a:stretch>
            <a:fillRect/>
          </a:stretch>
        </p:blipFill>
        <p:spPr>
          <a:xfrm>
            <a:off x="689154" y="2803433"/>
            <a:ext cx="1067668" cy="1193573"/>
          </a:xfrm>
          <a:prstGeom prst="rect">
            <a:avLst/>
          </a:prstGeom>
        </p:spPr>
      </p:pic>
      <p:pic>
        <p:nvPicPr>
          <p:cNvPr id="16" name="Picture 15"/>
          <p:cNvPicPr>
            <a:picLocks noChangeAspect="1"/>
          </p:cNvPicPr>
          <p:nvPr>
            <p:custDataLst>
              <p:tags r:id="rId17"/>
            </p:custDataLst>
          </p:nvPr>
        </p:nvPicPr>
        <p:blipFill>
          <a:blip r:embed="rId48" cstate="print">
            <a:extLst>
              <a:ext uri="{28A0092B-C50C-407E-A947-70E740481C1C}">
                <a14:useLocalDpi xmlns:a14="http://schemas.microsoft.com/office/drawing/2010/main" val="0"/>
              </a:ext>
            </a:extLst>
          </a:blip>
          <a:stretch>
            <a:fillRect/>
          </a:stretch>
        </p:blipFill>
        <p:spPr>
          <a:xfrm>
            <a:off x="167279" y="4180490"/>
            <a:ext cx="1796294" cy="1112872"/>
          </a:xfrm>
          <a:prstGeom prst="rect">
            <a:avLst/>
          </a:prstGeom>
        </p:spPr>
      </p:pic>
      <p:sp>
        <p:nvSpPr>
          <p:cNvPr id="125" name="TextBox 120___"/>
          <p:cNvSpPr txBox="1">
            <a:spLocks noChangeArrowheads="1"/>
          </p:cNvSpPr>
          <p:nvPr>
            <p:custDataLst>
              <p:tags r:id="rId18"/>
            </p:custDataLst>
          </p:nvPr>
        </p:nvSpPr>
        <p:spPr bwMode="auto">
          <a:xfrm>
            <a:off x="10002368" y="-590328"/>
            <a:ext cx="1738802" cy="461768"/>
          </a:xfrm>
          <a:prstGeom prst="rect">
            <a:avLst/>
          </a:prstGeom>
          <a:noFill/>
          <a:ln w="9525" cap="flat" cmpd="sng" algn="ctr">
            <a:noFill/>
            <a:prstDash val="solid"/>
          </a:ln>
          <a:effectLst/>
        </p:spPr>
        <p:txBody>
          <a:bodyPr rtlCol="0" anchor="ctr"/>
          <a:lstStyle>
            <a:defPPr>
              <a:defRPr lang="en-US"/>
            </a:defPPr>
            <a:lvl1pPr marR="0" indent="0" algn="ctr" fontAlgn="auto">
              <a:lnSpc>
                <a:spcPct val="100000"/>
              </a:lnSpc>
              <a:spcBef>
                <a:spcPts val="0"/>
              </a:spcBef>
              <a:spcAft>
                <a:spcPts val="0"/>
              </a:spcAft>
              <a:buClrTx/>
              <a:buSzTx/>
              <a:tabLst/>
              <a:defRPr sz="1050" b="1">
                <a:solidFill>
                  <a:srgbClr val="A80163"/>
                </a:solidFill>
                <a:ea typeface="+mj-ea"/>
                <a:cs typeface="+mj-cs"/>
              </a:defRPr>
            </a:lvl1pPr>
          </a:lstStyle>
          <a:p>
            <a:pPr defTabSz="1016190"/>
            <a:r>
              <a:rPr lang="en-US" sz="1167" dirty="0">
                <a:latin typeface="Bosch Office Sans" panose="020B0604020202020204" pitchFamily="34" charset="0"/>
              </a:rPr>
              <a:t>Test Directives</a:t>
            </a:r>
          </a:p>
        </p:txBody>
      </p:sp>
      <p:pic>
        <p:nvPicPr>
          <p:cNvPr id="18" name="Picture 17"/>
          <p:cNvPicPr>
            <a:picLocks noChangeAspect="1"/>
          </p:cNvPicPr>
          <p:nvPr>
            <p:custDataLst>
              <p:tags r:id="rId19"/>
            </p:custDataLst>
          </p:nvPr>
        </p:nvPicPr>
        <p:blipFill>
          <a:blip r:embed="rId49" cstate="print">
            <a:extLst>
              <a:ext uri="{28A0092B-C50C-407E-A947-70E740481C1C}">
                <a14:useLocalDpi xmlns:a14="http://schemas.microsoft.com/office/drawing/2010/main" val="0"/>
              </a:ext>
            </a:extLst>
          </a:blip>
          <a:stretch>
            <a:fillRect/>
          </a:stretch>
        </p:blipFill>
        <p:spPr>
          <a:xfrm>
            <a:off x="6777360" y="2697741"/>
            <a:ext cx="1154308" cy="1154308"/>
          </a:xfrm>
          <a:prstGeom prst="rect">
            <a:avLst/>
          </a:prstGeom>
        </p:spPr>
      </p:pic>
      <p:pic>
        <p:nvPicPr>
          <p:cNvPr id="20" name="Picture 19"/>
          <p:cNvPicPr>
            <a:picLocks noChangeAspect="1"/>
          </p:cNvPicPr>
          <p:nvPr>
            <p:custDataLst>
              <p:tags r:id="rId20"/>
            </p:custDataLst>
          </p:nvPr>
        </p:nvPicPr>
        <p:blipFill>
          <a:blip r:embed="rId50" cstate="print">
            <a:extLst>
              <a:ext uri="{28A0092B-C50C-407E-A947-70E740481C1C}">
                <a14:useLocalDpi xmlns:a14="http://schemas.microsoft.com/office/drawing/2010/main" val="0"/>
              </a:ext>
            </a:extLst>
          </a:blip>
          <a:stretch>
            <a:fillRect/>
          </a:stretch>
        </p:blipFill>
        <p:spPr>
          <a:xfrm>
            <a:off x="8019357" y="2761306"/>
            <a:ext cx="1011829" cy="1011829"/>
          </a:xfrm>
          <a:prstGeom prst="rect">
            <a:avLst/>
          </a:prstGeom>
        </p:spPr>
      </p:pic>
      <p:sp>
        <p:nvSpPr>
          <p:cNvPr id="127" name="Rectangle 126"/>
          <p:cNvSpPr/>
          <p:nvPr>
            <p:custDataLst>
              <p:tags r:id="rId21"/>
            </p:custDataLst>
          </p:nvPr>
        </p:nvSpPr>
        <p:spPr>
          <a:xfrm>
            <a:off x="88863" y="233673"/>
            <a:ext cx="5081456" cy="530594"/>
          </a:xfrm>
          <a:prstGeom prst="rect">
            <a:avLst/>
          </a:prstGeom>
        </p:spPr>
        <p:txBody>
          <a:bodyPr wrap="none">
            <a:spAutoFit/>
          </a:bodyPr>
          <a:lstStyle/>
          <a:p>
            <a:pPr defTabSz="1016190">
              <a:lnSpc>
                <a:spcPct val="89000"/>
              </a:lnSpc>
            </a:pPr>
            <a:r>
              <a:rPr lang="en-US" sz="3200" dirty="0">
                <a:solidFill>
                  <a:prstClr val="black"/>
                </a:solidFill>
              </a:rPr>
              <a:t>Voice Integration Approach</a:t>
            </a:r>
          </a:p>
        </p:txBody>
      </p:sp>
      <p:sp>
        <p:nvSpPr>
          <p:cNvPr id="27" name="Rounded Rectangle 26"/>
          <p:cNvSpPr/>
          <p:nvPr>
            <p:custDataLst>
              <p:tags r:id="rId22"/>
            </p:custDataLst>
          </p:nvPr>
        </p:nvSpPr>
        <p:spPr bwMode="auto">
          <a:xfrm>
            <a:off x="2890166" y="2828972"/>
            <a:ext cx="2878017" cy="1677347"/>
          </a:xfrm>
          <a:prstGeom prst="roundRect">
            <a:avLst/>
          </a:prstGeom>
          <a:noFill/>
          <a:ln w="12700">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endParaRPr lang="en-US" sz="1999" dirty="0">
              <a:solidFill>
                <a:prstClr val="white"/>
              </a:solidFill>
              <a:latin typeface="Calibri" panose="020F0502020204030204" pitchFamily="34" charset="0"/>
            </a:endParaRPr>
          </a:p>
        </p:txBody>
      </p:sp>
      <p:sp>
        <p:nvSpPr>
          <p:cNvPr id="28" name="Rounded Rectangle 27"/>
          <p:cNvSpPr/>
          <p:nvPr>
            <p:custDataLst>
              <p:tags r:id="rId23"/>
            </p:custDataLst>
          </p:nvPr>
        </p:nvSpPr>
        <p:spPr bwMode="auto">
          <a:xfrm>
            <a:off x="3075907" y="4003397"/>
            <a:ext cx="2560693" cy="400380"/>
          </a:xfrm>
          <a:prstGeom prst="roundRect">
            <a:avLst/>
          </a:prstGeom>
          <a:solidFill>
            <a:schemeClr val="accent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223" b="1" dirty="0">
                <a:solidFill>
                  <a:prstClr val="white"/>
                </a:solidFill>
                <a:latin typeface="Calibri" panose="020F0502020204030204" pitchFamily="34" charset="0"/>
              </a:rPr>
              <a:t>Generic Utility and Method Library</a:t>
            </a:r>
          </a:p>
        </p:txBody>
      </p:sp>
      <p:sp>
        <p:nvSpPr>
          <p:cNvPr id="29" name="Rounded Rectangle 28"/>
          <p:cNvSpPr/>
          <p:nvPr>
            <p:custDataLst>
              <p:tags r:id="rId24"/>
            </p:custDataLst>
          </p:nvPr>
        </p:nvSpPr>
        <p:spPr bwMode="auto">
          <a:xfrm>
            <a:off x="3218312" y="3125040"/>
            <a:ext cx="2221723" cy="400380"/>
          </a:xfrm>
          <a:prstGeom prst="roundRect">
            <a:avLst/>
          </a:prstGeom>
          <a:solidFill>
            <a:schemeClr val="accent3"/>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223" b="1" dirty="0">
                <a:solidFill>
                  <a:prstClr val="white"/>
                </a:solidFill>
                <a:latin typeface="Calibri" panose="020F0502020204030204" pitchFamily="34" charset="0"/>
              </a:rPr>
              <a:t>Automated Suite</a:t>
            </a:r>
          </a:p>
        </p:txBody>
      </p:sp>
      <p:pic>
        <p:nvPicPr>
          <p:cNvPr id="35" name="Picture 34"/>
          <p:cNvPicPr>
            <a:picLocks noChangeAspect="1"/>
          </p:cNvPicPr>
          <p:nvPr>
            <p:custDataLst>
              <p:tags r:id="rId25"/>
            </p:custDataLst>
          </p:nvPr>
        </p:nvPicPr>
        <p:blipFill>
          <a:blip r:embed="rId51" cstate="print">
            <a:extLst>
              <a:ext uri="{28A0092B-C50C-407E-A947-70E740481C1C}">
                <a14:useLocalDpi xmlns:a14="http://schemas.microsoft.com/office/drawing/2010/main" val="0"/>
              </a:ext>
            </a:extLst>
          </a:blip>
          <a:stretch>
            <a:fillRect/>
          </a:stretch>
        </p:blipFill>
        <p:spPr>
          <a:xfrm>
            <a:off x="4390358" y="964364"/>
            <a:ext cx="1167309" cy="1167309"/>
          </a:xfrm>
          <a:prstGeom prst="rect">
            <a:avLst/>
          </a:prstGeom>
        </p:spPr>
      </p:pic>
      <p:sp>
        <p:nvSpPr>
          <p:cNvPr id="36" name="TextBox 120"/>
          <p:cNvSpPr txBox="1">
            <a:spLocks noChangeArrowheads="1"/>
          </p:cNvSpPr>
          <p:nvPr>
            <p:custDataLst>
              <p:tags r:id="rId26"/>
            </p:custDataLst>
          </p:nvPr>
        </p:nvSpPr>
        <p:spPr bwMode="auto">
          <a:xfrm>
            <a:off x="2667020" y="1993917"/>
            <a:ext cx="1633647" cy="461768"/>
          </a:xfrm>
          <a:prstGeom prst="rect">
            <a:avLst/>
          </a:prstGeom>
          <a:noFill/>
          <a:ln w="9525" cap="flat" cmpd="sng" algn="ctr">
            <a:noFill/>
            <a:prstDash val="solid"/>
          </a:ln>
          <a:effectLst/>
        </p:spPr>
        <p:txBody>
          <a:bodyPr rtlCol="0" anchor="ctr"/>
          <a:lstStyle>
            <a:defPPr>
              <a:defRPr lang="en-US"/>
            </a:defPPr>
            <a:lvl1pPr marR="0" indent="0" algn="ctr" fontAlgn="auto">
              <a:lnSpc>
                <a:spcPct val="100000"/>
              </a:lnSpc>
              <a:spcBef>
                <a:spcPts val="0"/>
              </a:spcBef>
              <a:spcAft>
                <a:spcPts val="0"/>
              </a:spcAft>
              <a:buClrTx/>
              <a:buSzTx/>
              <a:tabLst/>
              <a:defRPr sz="1050" b="1">
                <a:solidFill>
                  <a:srgbClr val="A80163"/>
                </a:solidFill>
                <a:ea typeface="+mj-ea"/>
                <a:cs typeface="+mj-cs"/>
              </a:defRPr>
            </a:lvl1pPr>
          </a:lstStyle>
          <a:p>
            <a:pPr defTabSz="1016190"/>
            <a:r>
              <a:rPr lang="en-US" sz="1167" dirty="0">
                <a:latin typeface="Bosch Office Sans" panose="020B0604020202020204" pitchFamily="34" charset="0"/>
              </a:rPr>
              <a:t>Configuration Management</a:t>
            </a:r>
          </a:p>
        </p:txBody>
      </p:sp>
      <p:sp>
        <p:nvSpPr>
          <p:cNvPr id="37" name="TextBox 120_"/>
          <p:cNvSpPr txBox="1">
            <a:spLocks noChangeArrowheads="1"/>
          </p:cNvSpPr>
          <p:nvPr>
            <p:custDataLst>
              <p:tags r:id="rId27"/>
            </p:custDataLst>
          </p:nvPr>
        </p:nvSpPr>
        <p:spPr bwMode="auto">
          <a:xfrm>
            <a:off x="4238413" y="2125648"/>
            <a:ext cx="1633647" cy="282191"/>
          </a:xfrm>
          <a:prstGeom prst="rect">
            <a:avLst/>
          </a:prstGeom>
          <a:noFill/>
          <a:ln w="9525" cap="flat" cmpd="sng" algn="ctr">
            <a:noFill/>
            <a:prstDash val="solid"/>
          </a:ln>
          <a:effectLst/>
        </p:spPr>
        <p:txBody>
          <a:bodyPr rtlCol="0" anchor="ctr"/>
          <a:lstStyle>
            <a:defPPr>
              <a:defRPr lang="en-US"/>
            </a:defPPr>
            <a:lvl1pPr marR="0" indent="0" algn="ctr" fontAlgn="auto">
              <a:lnSpc>
                <a:spcPct val="100000"/>
              </a:lnSpc>
              <a:spcBef>
                <a:spcPts val="0"/>
              </a:spcBef>
              <a:spcAft>
                <a:spcPts val="0"/>
              </a:spcAft>
              <a:buClrTx/>
              <a:buSzTx/>
              <a:tabLst/>
              <a:defRPr sz="1050" b="1">
                <a:solidFill>
                  <a:srgbClr val="A80163"/>
                </a:solidFill>
                <a:ea typeface="+mj-ea"/>
                <a:cs typeface="+mj-cs"/>
              </a:defRPr>
            </a:lvl1pPr>
          </a:lstStyle>
          <a:p>
            <a:pPr defTabSz="1016190"/>
            <a:r>
              <a:rPr lang="en-US" sz="1167" dirty="0">
                <a:latin typeface="Bosch Office Sans" panose="020B0604020202020204" pitchFamily="34" charset="0"/>
              </a:rPr>
              <a:t>CICD Integration</a:t>
            </a:r>
          </a:p>
        </p:txBody>
      </p:sp>
      <p:cxnSp>
        <p:nvCxnSpPr>
          <p:cNvPr id="38" name="Straight Arrow Connector 37"/>
          <p:cNvCxnSpPr/>
          <p:nvPr>
            <p:custDataLst>
              <p:tags r:id="rId28"/>
            </p:custDataLst>
          </p:nvPr>
        </p:nvCxnSpPr>
        <p:spPr bwMode="auto">
          <a:xfrm>
            <a:off x="3857775" y="1551385"/>
            <a:ext cx="812982" cy="0"/>
          </a:xfrm>
          <a:prstGeom prst="straightConnector1">
            <a:avLst/>
          </a:prstGeom>
          <a:ln w="19050">
            <a:solidFill>
              <a:srgbClr val="153B63"/>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custDataLst>
              <p:tags r:id="rId29"/>
            </p:custDataLst>
          </p:nvPr>
        </p:nvPicPr>
        <p:blipFill>
          <a:blip r:embed="rId52" cstate="print">
            <a:extLst>
              <a:ext uri="{28A0092B-C50C-407E-A947-70E740481C1C}">
                <a14:useLocalDpi xmlns:a14="http://schemas.microsoft.com/office/drawing/2010/main" val="0"/>
              </a:ext>
            </a:extLst>
          </a:blip>
          <a:stretch>
            <a:fillRect/>
          </a:stretch>
        </p:blipFill>
        <p:spPr>
          <a:xfrm>
            <a:off x="2973048" y="1190209"/>
            <a:ext cx="1221181" cy="752335"/>
          </a:xfrm>
          <a:prstGeom prst="rect">
            <a:avLst/>
          </a:prstGeom>
        </p:spPr>
      </p:pic>
      <p:cxnSp>
        <p:nvCxnSpPr>
          <p:cNvPr id="33" name="Straight Arrow Connector 32"/>
          <p:cNvCxnSpPr>
            <a:stCxn id="83" idx="3"/>
          </p:cNvCxnSpPr>
          <p:nvPr>
            <p:custDataLst>
              <p:tags r:id="rId30"/>
            </p:custDataLst>
          </p:nvPr>
        </p:nvCxnSpPr>
        <p:spPr>
          <a:xfrm>
            <a:off x="8814206" y="1813759"/>
            <a:ext cx="711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94" idx="0"/>
          </p:cNvCxnSpPr>
          <p:nvPr>
            <p:custDataLst>
              <p:tags r:id="rId31"/>
            </p:custDataLst>
          </p:nvPr>
        </p:nvCxnSpPr>
        <p:spPr>
          <a:xfrm>
            <a:off x="10688765" y="2303176"/>
            <a:ext cx="1" cy="63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4" idx="2"/>
          </p:cNvCxnSpPr>
          <p:nvPr>
            <p:custDataLst>
              <p:tags r:id="rId32"/>
            </p:custDataLst>
          </p:nvPr>
        </p:nvCxnSpPr>
        <p:spPr>
          <a:xfrm flipH="1">
            <a:off x="10688765" y="3898652"/>
            <a:ext cx="1" cy="609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2" idx="1"/>
            <a:endCxn id="104" idx="3"/>
          </p:cNvCxnSpPr>
          <p:nvPr>
            <p:custDataLst>
              <p:tags r:id="rId33"/>
            </p:custDataLst>
          </p:nvPr>
        </p:nvCxnSpPr>
        <p:spPr>
          <a:xfrm flipH="1">
            <a:off x="8744981" y="5013389"/>
            <a:ext cx="860085" cy="8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p:cNvSpPr/>
          <p:nvPr>
            <p:custDataLst>
              <p:tags r:id="rId34"/>
            </p:custDataLst>
          </p:nvPr>
        </p:nvSpPr>
        <p:spPr>
          <a:xfrm>
            <a:off x="6193845" y="1043083"/>
            <a:ext cx="5903236" cy="4920687"/>
          </a:xfrm>
          <a:prstGeom prst="roundRect">
            <a:avLst/>
          </a:prstGeom>
          <a:noFill/>
          <a:ln w="9525" cap="flat" cmpd="sng" algn="ctr">
            <a:solidFill>
              <a:srgbClr val="3F136C"/>
            </a:solidFill>
            <a:prstDash val="lgDash"/>
          </a:ln>
          <a:effectLst/>
        </p:spPr>
        <p:txBody>
          <a:bodyPr rtlCol="0" anchor="ctr"/>
          <a:lstStyle/>
          <a:p>
            <a:pPr algn="ctr" defTabSz="1016190"/>
            <a:endParaRPr lang="en-US" sz="2001" kern="0" dirty="0">
              <a:solidFill>
                <a:srgbClr val="000000"/>
              </a:solidFill>
              <a:latin typeface="Bosch Office Sans"/>
            </a:endParaRPr>
          </a:p>
        </p:txBody>
      </p:sp>
      <p:sp>
        <p:nvSpPr>
          <p:cNvPr id="50" name="Up-Down Arrow 49"/>
          <p:cNvSpPr/>
          <p:nvPr>
            <p:custDataLst>
              <p:tags r:id="rId35"/>
            </p:custDataLst>
          </p:nvPr>
        </p:nvSpPr>
        <p:spPr>
          <a:xfrm>
            <a:off x="4190108" y="2425288"/>
            <a:ext cx="204894" cy="403685"/>
          </a:xfrm>
          <a:prstGeom prst="upDownArrow">
            <a:avLst/>
          </a:prstGeom>
          <a:solidFill>
            <a:schemeClr val="accent3"/>
          </a:solidFill>
          <a:ln w="9525" cap="flat" cmpd="sng" algn="ctr">
            <a:solidFill>
              <a:srgbClr val="3F136C"/>
            </a:solidFill>
            <a:prstDash val="solid"/>
          </a:ln>
          <a:effectLst/>
        </p:spPr>
        <p:txBody>
          <a:bodyPr rtlCol="0" anchor="ctr"/>
          <a:lstStyle/>
          <a:p>
            <a:pPr algn="ctr" defTabSz="1016190"/>
            <a:endParaRPr lang="en-US" sz="2001" kern="0" dirty="0">
              <a:solidFill>
                <a:srgbClr val="000000"/>
              </a:solidFill>
              <a:latin typeface="Bosch Office Sans"/>
            </a:endParaRPr>
          </a:p>
        </p:txBody>
      </p:sp>
      <p:sp>
        <p:nvSpPr>
          <p:cNvPr id="65" name="TextBox 162"/>
          <p:cNvSpPr txBox="1">
            <a:spLocks noChangeArrowheads="1"/>
          </p:cNvSpPr>
          <p:nvPr>
            <p:custDataLst>
              <p:tags r:id="rId36"/>
            </p:custDataLst>
          </p:nvPr>
        </p:nvSpPr>
        <p:spPr bwMode="auto">
          <a:xfrm>
            <a:off x="10840799" y="2471261"/>
            <a:ext cx="1132725" cy="271934"/>
          </a:xfrm>
          <a:prstGeom prst="rect">
            <a:avLst/>
          </a:prstGeom>
          <a:noFill/>
          <a:ln w="9525">
            <a:noFill/>
            <a:miter lim="800000"/>
            <a:headEnd/>
            <a:tailEnd/>
          </a:ln>
        </p:spPr>
        <p:txBody>
          <a:bodyPr wrap="square">
            <a:spAutoFit/>
          </a:bodyPr>
          <a:lstStyle/>
          <a:p>
            <a:pPr defTabSz="1016190"/>
            <a:r>
              <a:rPr lang="en-US" sz="1167" b="1" dirty="0">
                <a:solidFill>
                  <a:srgbClr val="000000"/>
                </a:solidFill>
                <a:latin typeface="Calibri" panose="020F0502020204030204" pitchFamily="34" charset="0"/>
              </a:rPr>
              <a:t>Skill Directives</a:t>
            </a:r>
          </a:p>
        </p:txBody>
      </p:sp>
      <p:sp>
        <p:nvSpPr>
          <p:cNvPr id="66" name="TextBox 162_"/>
          <p:cNvSpPr txBox="1">
            <a:spLocks noChangeArrowheads="1"/>
          </p:cNvSpPr>
          <p:nvPr>
            <p:custDataLst>
              <p:tags r:id="rId37"/>
            </p:custDataLst>
          </p:nvPr>
        </p:nvSpPr>
        <p:spPr bwMode="auto">
          <a:xfrm>
            <a:off x="9318029" y="4049083"/>
            <a:ext cx="1370736" cy="271934"/>
          </a:xfrm>
          <a:prstGeom prst="rect">
            <a:avLst/>
          </a:prstGeom>
          <a:noFill/>
          <a:ln w="9525">
            <a:noFill/>
            <a:miter lim="800000"/>
            <a:headEnd/>
            <a:tailEnd/>
          </a:ln>
        </p:spPr>
        <p:txBody>
          <a:bodyPr wrap="square">
            <a:spAutoFit/>
          </a:bodyPr>
          <a:lstStyle/>
          <a:p>
            <a:pPr defTabSz="1016190"/>
            <a:r>
              <a:rPr lang="en-US" sz="1167" b="1" dirty="0">
                <a:solidFill>
                  <a:srgbClr val="000000"/>
                </a:solidFill>
                <a:latin typeface="Calibri" panose="020F0502020204030204" pitchFamily="34" charset="0"/>
              </a:rPr>
              <a:t>Discover Response</a:t>
            </a:r>
          </a:p>
        </p:txBody>
      </p:sp>
      <p:sp>
        <p:nvSpPr>
          <p:cNvPr id="68" name="TextBox 120__"/>
          <p:cNvSpPr txBox="1">
            <a:spLocks noChangeArrowheads="1"/>
          </p:cNvSpPr>
          <p:nvPr>
            <p:custDataLst>
              <p:tags r:id="rId38"/>
            </p:custDataLst>
          </p:nvPr>
        </p:nvSpPr>
        <p:spPr bwMode="auto">
          <a:xfrm>
            <a:off x="6975100" y="3997636"/>
            <a:ext cx="1633647" cy="282191"/>
          </a:xfrm>
          <a:prstGeom prst="rect">
            <a:avLst/>
          </a:prstGeom>
          <a:noFill/>
          <a:ln w="9525" cap="flat" cmpd="sng" algn="ctr">
            <a:noFill/>
            <a:prstDash val="solid"/>
          </a:ln>
          <a:effectLst/>
        </p:spPr>
        <p:txBody>
          <a:bodyPr rtlCol="0" anchor="ctr"/>
          <a:lstStyle>
            <a:defPPr>
              <a:defRPr lang="en-US"/>
            </a:defPPr>
            <a:lvl1pPr marR="0" indent="0" algn="ctr" fontAlgn="auto">
              <a:lnSpc>
                <a:spcPct val="100000"/>
              </a:lnSpc>
              <a:spcBef>
                <a:spcPts val="0"/>
              </a:spcBef>
              <a:spcAft>
                <a:spcPts val="0"/>
              </a:spcAft>
              <a:buClrTx/>
              <a:buSzTx/>
              <a:tabLst/>
              <a:defRPr sz="1050" b="1">
                <a:solidFill>
                  <a:srgbClr val="A80163"/>
                </a:solidFill>
                <a:ea typeface="+mj-ea"/>
                <a:cs typeface="+mj-cs"/>
              </a:defRPr>
            </a:lvl1pPr>
          </a:lstStyle>
          <a:p>
            <a:pPr defTabSz="1016190"/>
            <a:r>
              <a:rPr lang="en-US" sz="1167" dirty="0">
                <a:latin typeface="Bosch Office Sans" panose="020B0604020202020204" pitchFamily="34" charset="0"/>
              </a:rPr>
              <a:t>Virtual Devices</a:t>
            </a:r>
          </a:p>
        </p:txBody>
      </p:sp>
      <p:cxnSp>
        <p:nvCxnSpPr>
          <p:cNvPr id="54" name="Straight Arrow Connector 53"/>
          <p:cNvCxnSpPr>
            <a:stCxn id="27" idx="3"/>
          </p:cNvCxnSpPr>
          <p:nvPr>
            <p:custDataLst>
              <p:tags r:id="rId39"/>
            </p:custDataLst>
          </p:nvPr>
        </p:nvCxnSpPr>
        <p:spPr>
          <a:xfrm>
            <a:off x="5768181" y="3667648"/>
            <a:ext cx="425663" cy="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custDataLst>
              <p:tags r:id="rId40"/>
            </p:custDataLst>
          </p:nvPr>
        </p:nvSpPr>
        <p:spPr>
          <a:xfrm>
            <a:off x="6481494" y="2390011"/>
            <a:ext cx="2691702" cy="1995937"/>
          </a:xfrm>
          <a:prstGeom prst="ellipse">
            <a:avLst/>
          </a:prstGeom>
          <a:noFill/>
          <a:ln w="9525" cap="flat" cmpd="sng" algn="ctr">
            <a:solidFill>
              <a:srgbClr val="3F136C"/>
            </a:solidFill>
            <a:prstDash val="dash"/>
          </a:ln>
          <a:effectLst/>
        </p:spPr>
        <p:txBody>
          <a:bodyPr rtlCol="0" anchor="ctr"/>
          <a:lstStyle/>
          <a:p>
            <a:pPr algn="ctr" defTabSz="1016190"/>
            <a:endParaRPr lang="en-US" sz="2001" kern="0" dirty="0">
              <a:solidFill>
                <a:srgbClr val="000000"/>
              </a:solidFill>
              <a:latin typeface="Bosch Office Sans"/>
            </a:endParaRPr>
          </a:p>
        </p:txBody>
      </p:sp>
      <p:sp>
        <p:nvSpPr>
          <p:cNvPr id="41" name="Up-Down Arrow 40"/>
          <p:cNvSpPr/>
          <p:nvPr>
            <p:custDataLst>
              <p:tags r:id="rId41"/>
            </p:custDataLst>
          </p:nvPr>
        </p:nvSpPr>
        <p:spPr>
          <a:xfrm>
            <a:off x="4159568" y="3582128"/>
            <a:ext cx="204894" cy="403685"/>
          </a:xfrm>
          <a:prstGeom prst="upDownArrow">
            <a:avLst/>
          </a:prstGeom>
          <a:solidFill>
            <a:schemeClr val="accent3"/>
          </a:solidFill>
          <a:ln w="9525" cap="flat" cmpd="sng" algn="ctr">
            <a:solidFill>
              <a:srgbClr val="3F136C"/>
            </a:solidFill>
            <a:prstDash val="solid"/>
          </a:ln>
          <a:effectLst/>
        </p:spPr>
        <p:txBody>
          <a:bodyPr rtlCol="0" anchor="ctr"/>
          <a:lstStyle/>
          <a:p>
            <a:pPr algn="ctr" defTabSz="1016190"/>
            <a:endParaRPr lang="en-US" sz="2001" kern="0" dirty="0">
              <a:solidFill>
                <a:srgbClr val="000000"/>
              </a:solidFill>
              <a:latin typeface="Bosch Office Sans"/>
            </a:endParaRPr>
          </a:p>
        </p:txBody>
      </p:sp>
    </p:spTree>
    <p:custDataLst>
      <p:tags r:id="rId1"/>
    </p:custDataLst>
    <p:extLst>
      <p:ext uri="{BB962C8B-B14F-4D97-AF65-F5344CB8AC3E}">
        <p14:creationId xmlns:p14="http://schemas.microsoft.com/office/powerpoint/2010/main" val="163889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p:txBody>
          <a:bodyPr/>
          <a:lstStyle/>
          <a:p>
            <a:endParaRPr lang="en-GB"/>
          </a:p>
        </p:txBody>
      </p:sp>
      <p:sp>
        <p:nvSpPr>
          <p:cNvPr id="3" name="Title 2"/>
          <p:cNvSpPr>
            <a:spLocks noGrp="1"/>
          </p:cNvSpPr>
          <p:nvPr>
            <p:ph type="title" sz="quarter"/>
          </p:nvPr>
        </p:nvSpPr>
        <p:spPr/>
        <p:txBody>
          <a:bodyPr/>
          <a:lstStyle/>
          <a:p>
            <a:endParaRPr lang="en-GB"/>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18</a:t>
            </a:fld>
            <a:endParaRPr lang="en-US" noProof="1"/>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73" y="1457794"/>
            <a:ext cx="3616892" cy="2490134"/>
          </a:xfrm>
          <a:prstGeom prst="rect">
            <a:avLst/>
          </a:prstGeom>
        </p:spPr>
      </p:pic>
      <p:sp>
        <p:nvSpPr>
          <p:cNvPr id="8" name="Oval 7"/>
          <p:cNvSpPr/>
          <p:nvPr/>
        </p:nvSpPr>
        <p:spPr>
          <a:xfrm>
            <a:off x="1275756" y="5136954"/>
            <a:ext cx="2287560" cy="382350"/>
          </a:xfrm>
          <a:prstGeom prst="ellipse">
            <a:avLst/>
          </a:prstGeom>
          <a:noFill/>
          <a:ln w="28575" cap="flat" cmpd="thickThin" algn="ctr">
            <a:solidFill>
              <a:srgbClr val="339933"/>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Software Defect Prediction</a:t>
            </a:r>
          </a:p>
        </p:txBody>
      </p:sp>
      <p:sp>
        <p:nvSpPr>
          <p:cNvPr id="9" name="Rounded Rectangle 8"/>
          <p:cNvSpPr/>
          <p:nvPr/>
        </p:nvSpPr>
        <p:spPr>
          <a:xfrm>
            <a:off x="608365" y="4136859"/>
            <a:ext cx="1335507"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File Level Source Code</a:t>
            </a:r>
            <a:r>
              <a:rPr kumimoji="0" lang="en-US" sz="1100" b="0" i="0" u="none" strike="noStrike" kern="0" cap="none" spc="0" normalizeH="0" noProof="0" dirty="0">
                <a:ln>
                  <a:noFill/>
                </a:ln>
                <a:solidFill>
                  <a:srgbClr val="000000"/>
                </a:solidFill>
                <a:effectLst/>
                <a:uLnTx/>
                <a:uFillTx/>
                <a:latin typeface="Bosch Office Sans"/>
                <a:ea typeface="+mn-ea"/>
                <a:cs typeface="+mn-cs"/>
              </a:rPr>
              <a:t> Features</a:t>
            </a:r>
            <a:endParaRPr kumimoji="0" lang="en-US"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0" name="Rounded Rectangle 9"/>
          <p:cNvSpPr/>
          <p:nvPr/>
        </p:nvSpPr>
        <p:spPr>
          <a:xfrm>
            <a:off x="2728232" y="4136859"/>
            <a:ext cx="1542023"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Method Level Source Code</a:t>
            </a:r>
            <a:r>
              <a:rPr kumimoji="0" lang="en-US" sz="1100" b="0" i="0" u="none" strike="noStrike" kern="0" cap="none" spc="0" normalizeH="0" noProof="0" dirty="0">
                <a:ln>
                  <a:noFill/>
                </a:ln>
                <a:solidFill>
                  <a:srgbClr val="000000"/>
                </a:solidFill>
                <a:effectLst/>
                <a:uLnTx/>
                <a:uFillTx/>
                <a:latin typeface="Bosch Office Sans"/>
                <a:ea typeface="+mn-ea"/>
                <a:cs typeface="+mn-cs"/>
              </a:rPr>
              <a:t> Features</a:t>
            </a:r>
            <a:endParaRPr kumimoji="0" lang="en-US"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 name="Oval 10"/>
          <p:cNvSpPr/>
          <p:nvPr/>
        </p:nvSpPr>
        <p:spPr>
          <a:xfrm>
            <a:off x="4557408" y="5807706"/>
            <a:ext cx="2279087" cy="382350"/>
          </a:xfrm>
          <a:prstGeom prst="ellipse">
            <a:avLst/>
          </a:prstGeom>
          <a:noFill/>
          <a:ln w="2857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Test Prioritization</a:t>
            </a:r>
          </a:p>
        </p:txBody>
      </p:sp>
      <p:sp>
        <p:nvSpPr>
          <p:cNvPr id="12" name="Rounded Rectangle 11"/>
          <p:cNvSpPr/>
          <p:nvPr/>
        </p:nvSpPr>
        <p:spPr>
          <a:xfrm>
            <a:off x="5054614" y="4136859"/>
            <a:ext cx="1277984"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CX Test Metric</a:t>
            </a:r>
            <a:r>
              <a:rPr kumimoji="0" lang="en-US" sz="1100" b="0" i="0" u="none" strike="noStrike" kern="0" cap="none" spc="0" normalizeH="0" noProof="0" dirty="0">
                <a:ln>
                  <a:noFill/>
                </a:ln>
                <a:solidFill>
                  <a:srgbClr val="000000"/>
                </a:solidFill>
                <a:effectLst/>
                <a:uLnTx/>
                <a:uFillTx/>
                <a:latin typeface="Bosch Office Sans"/>
                <a:ea typeface="+mn-ea"/>
                <a:cs typeface="+mn-cs"/>
              </a:rPr>
              <a:t> Features</a:t>
            </a:r>
            <a:endParaRPr kumimoji="0" lang="en-US"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 name="Rounded Rectangle 12"/>
          <p:cNvSpPr/>
          <p:nvPr/>
        </p:nvSpPr>
        <p:spPr>
          <a:xfrm>
            <a:off x="7764439" y="4139104"/>
            <a:ext cx="1406426"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Software Code Change Commits</a:t>
            </a:r>
          </a:p>
        </p:txBody>
      </p:sp>
      <p:sp>
        <p:nvSpPr>
          <p:cNvPr id="14" name="Oval 13"/>
          <p:cNvSpPr/>
          <p:nvPr/>
        </p:nvSpPr>
        <p:spPr>
          <a:xfrm>
            <a:off x="4548935" y="5161631"/>
            <a:ext cx="2287560" cy="382350"/>
          </a:xfrm>
          <a:prstGeom prst="ellipse">
            <a:avLst/>
          </a:prstGeom>
          <a:noFill/>
          <a:ln w="28575" cap="flat" cmpd="thickThin" algn="ctr">
            <a:solidFill>
              <a:srgbClr val="0070C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Adapted Coverage</a:t>
            </a:r>
          </a:p>
        </p:txBody>
      </p:sp>
      <p:sp>
        <p:nvSpPr>
          <p:cNvPr id="15" name="Oval 14"/>
          <p:cNvSpPr/>
          <p:nvPr/>
        </p:nvSpPr>
        <p:spPr>
          <a:xfrm>
            <a:off x="7322242" y="5165872"/>
            <a:ext cx="2287560" cy="382350"/>
          </a:xfrm>
          <a:prstGeom prst="ellipse">
            <a:avLst/>
          </a:prstGeom>
          <a:noFill/>
          <a:ln w="28575" cap="flat" cmpd="thickThin"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latin typeface="Bosch Office Sans"/>
                <a:ea typeface="+mn-ea"/>
                <a:cs typeface="+mn-cs"/>
              </a:rPr>
              <a:t>Change Impact Analysis</a:t>
            </a:r>
          </a:p>
        </p:txBody>
      </p:sp>
      <p:cxnSp>
        <p:nvCxnSpPr>
          <p:cNvPr id="16" name="Elbow Connector 15"/>
          <p:cNvCxnSpPr>
            <a:stCxn id="9" idx="2"/>
            <a:endCxn id="8" idx="0"/>
          </p:cNvCxnSpPr>
          <p:nvPr/>
        </p:nvCxnSpPr>
        <p:spPr>
          <a:xfrm rot="16200000" flipH="1">
            <a:off x="1606757" y="4324174"/>
            <a:ext cx="482141" cy="114341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2"/>
            <a:endCxn id="8" idx="0"/>
          </p:cNvCxnSpPr>
          <p:nvPr/>
        </p:nvCxnSpPr>
        <p:spPr>
          <a:xfrm rot="5400000">
            <a:off x="2718320" y="4356029"/>
            <a:ext cx="482141" cy="107970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2"/>
            <a:endCxn id="14" idx="0"/>
          </p:cNvCxnSpPr>
          <p:nvPr/>
        </p:nvCxnSpPr>
        <p:spPr>
          <a:xfrm rot="5400000">
            <a:off x="5439752" y="4907776"/>
            <a:ext cx="506818" cy="89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4" idx="4"/>
            <a:endCxn id="11" idx="0"/>
          </p:cNvCxnSpPr>
          <p:nvPr/>
        </p:nvCxnSpPr>
        <p:spPr>
          <a:xfrm rot="16200000" flipH="1">
            <a:off x="5562971" y="5673724"/>
            <a:ext cx="263725" cy="423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3" idx="2"/>
            <a:endCxn id="15" idx="0"/>
          </p:cNvCxnSpPr>
          <p:nvPr/>
        </p:nvCxnSpPr>
        <p:spPr>
          <a:xfrm rot="5400000">
            <a:off x="8212430" y="4910649"/>
            <a:ext cx="508815" cy="163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4"/>
            <a:endCxn id="11" idx="2"/>
          </p:cNvCxnSpPr>
          <p:nvPr/>
        </p:nvCxnSpPr>
        <p:spPr>
          <a:xfrm rot="16200000" flipH="1">
            <a:off x="3248684" y="4690156"/>
            <a:ext cx="479577" cy="213787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4"/>
            <a:endCxn id="11" idx="6"/>
          </p:cNvCxnSpPr>
          <p:nvPr/>
        </p:nvCxnSpPr>
        <p:spPr>
          <a:xfrm rot="5400000">
            <a:off x="7425930" y="4958787"/>
            <a:ext cx="450659" cy="162952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clrChange>
              <a:clrFrom>
                <a:srgbClr val="FFFFFF"/>
              </a:clrFrom>
              <a:clrTo>
                <a:srgbClr val="FFFFFF">
                  <a:alpha val="0"/>
                </a:srgbClr>
              </a:clrTo>
            </a:clrChange>
          </a:blip>
          <a:stretch>
            <a:fillRect/>
          </a:stretch>
        </p:blipFill>
        <p:spPr>
          <a:xfrm flipH="1">
            <a:off x="3631118" y="4699569"/>
            <a:ext cx="210878" cy="183935"/>
          </a:xfrm>
          <a:prstGeom prst="rect">
            <a:avLst/>
          </a:prstGeom>
          <a:solidFill>
            <a:srgbClr val="0070C0"/>
          </a:solidFill>
        </p:spPr>
      </p:pic>
      <p:pic>
        <p:nvPicPr>
          <p:cNvPr id="24" name="Picture 23"/>
          <p:cNvPicPr>
            <a:picLocks noChangeAspect="1"/>
          </p:cNvPicPr>
          <p:nvPr/>
        </p:nvPicPr>
        <p:blipFill>
          <a:blip r:embed="rId3">
            <a:clrChange>
              <a:clrFrom>
                <a:srgbClr val="FFFFFF"/>
              </a:clrFrom>
              <a:clrTo>
                <a:srgbClr val="FFFFFF">
                  <a:alpha val="0"/>
                </a:srgbClr>
              </a:clrTo>
            </a:clrChange>
          </a:blip>
          <a:stretch>
            <a:fillRect/>
          </a:stretch>
        </p:blipFill>
        <p:spPr>
          <a:xfrm flipH="1">
            <a:off x="5824589" y="4704442"/>
            <a:ext cx="210878" cy="183935"/>
          </a:xfrm>
          <a:prstGeom prst="rect">
            <a:avLst/>
          </a:prstGeom>
          <a:solidFill>
            <a:srgbClr val="0070C0"/>
          </a:solidFill>
        </p:spPr>
      </p:pic>
      <p:pic>
        <p:nvPicPr>
          <p:cNvPr id="25" name="Picture 24"/>
          <p:cNvPicPr>
            <a:picLocks noChangeAspect="1"/>
          </p:cNvPicPr>
          <p:nvPr/>
        </p:nvPicPr>
        <p:blipFill>
          <a:blip r:embed="rId3">
            <a:clrChange>
              <a:clrFrom>
                <a:srgbClr val="FFFFFF"/>
              </a:clrFrom>
              <a:clrTo>
                <a:srgbClr val="FFFFFF">
                  <a:alpha val="0"/>
                </a:srgbClr>
              </a:clrTo>
            </a:clrChange>
          </a:blip>
          <a:stretch>
            <a:fillRect/>
          </a:stretch>
        </p:blipFill>
        <p:spPr>
          <a:xfrm flipH="1">
            <a:off x="8597004" y="4694997"/>
            <a:ext cx="210878" cy="183935"/>
          </a:xfrm>
          <a:prstGeom prst="rect">
            <a:avLst/>
          </a:prstGeom>
          <a:solidFill>
            <a:srgbClr val="FF9900"/>
          </a:solidFill>
        </p:spPr>
      </p:pic>
      <p:pic>
        <p:nvPicPr>
          <p:cNvPr id="26" name="Picture 25"/>
          <p:cNvPicPr>
            <a:picLocks noChangeAspect="1"/>
          </p:cNvPicPr>
          <p:nvPr/>
        </p:nvPicPr>
        <p:blipFill>
          <a:blip r:embed="rId4">
            <a:clrChange>
              <a:clrFrom>
                <a:srgbClr val="FFFFFF"/>
              </a:clrFrom>
              <a:clrTo>
                <a:srgbClr val="FFFFFF">
                  <a:alpha val="0"/>
                </a:srgbClr>
              </a:clrTo>
            </a:clrChange>
          </a:blip>
          <a:stretch>
            <a:fillRect/>
          </a:stretch>
        </p:blipFill>
        <p:spPr>
          <a:xfrm>
            <a:off x="957715" y="4664256"/>
            <a:ext cx="303023" cy="264307"/>
          </a:xfrm>
          <a:prstGeom prst="rect">
            <a:avLst/>
          </a:prstGeom>
        </p:spPr>
      </p:pic>
      <p:pic>
        <p:nvPicPr>
          <p:cNvPr id="27" name="Picture 26"/>
          <p:cNvPicPr>
            <a:picLocks noChangeAspect="1"/>
          </p:cNvPicPr>
          <p:nvPr/>
        </p:nvPicPr>
        <p:blipFill>
          <a:blip r:embed="rId4">
            <a:clrChange>
              <a:clrFrom>
                <a:srgbClr val="FFFFFF"/>
              </a:clrFrom>
              <a:clrTo>
                <a:srgbClr val="FFFFFF">
                  <a:alpha val="0"/>
                </a:srgbClr>
              </a:clrTo>
            </a:clrChange>
          </a:blip>
          <a:stretch>
            <a:fillRect/>
          </a:stretch>
        </p:blipFill>
        <p:spPr>
          <a:xfrm>
            <a:off x="3080095" y="4654811"/>
            <a:ext cx="303023" cy="264307"/>
          </a:xfrm>
          <a:prstGeom prst="rect">
            <a:avLst/>
          </a:prstGeom>
        </p:spPr>
      </p:pic>
      <p:sp>
        <p:nvSpPr>
          <p:cNvPr id="28" name="TextBox 27"/>
          <p:cNvSpPr txBox="1"/>
          <p:nvPr/>
        </p:nvSpPr>
        <p:spPr>
          <a:xfrm>
            <a:off x="2659257" y="5715755"/>
            <a:ext cx="1575874" cy="23194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50" b="0" i="0" u="none" strike="noStrike" kern="0" cap="none" spc="0" normalizeH="0" baseline="0" noProof="0" dirty="0">
                <a:ln>
                  <a:noFill/>
                </a:ln>
                <a:solidFill>
                  <a:srgbClr val="000000"/>
                </a:solidFill>
                <a:effectLst/>
                <a:uLnTx/>
                <a:uFillTx/>
              </a:rPr>
              <a:t>Predicted Defect Hot-Spots</a:t>
            </a:r>
            <a:r>
              <a:rPr kumimoji="0" lang="en-US" sz="1800" b="0" i="0" u="none" strike="noStrike" kern="0" cap="none" spc="0" normalizeH="0" baseline="0" noProof="0" dirty="0">
                <a:ln>
                  <a:noFill/>
                </a:ln>
                <a:solidFill>
                  <a:srgbClr val="000000"/>
                </a:solidFill>
                <a:effectLst/>
                <a:uLnTx/>
                <a:uFillTx/>
              </a:rPr>
              <a:t> </a:t>
            </a:r>
          </a:p>
        </p:txBody>
      </p:sp>
      <p:pic>
        <p:nvPicPr>
          <p:cNvPr id="29" name="Picture 28"/>
          <p:cNvPicPr>
            <a:picLocks noChangeAspect="1"/>
          </p:cNvPicPr>
          <p:nvPr/>
        </p:nvPicPr>
        <p:blipFill>
          <a:blip r:embed="rId4">
            <a:clrChange>
              <a:clrFrom>
                <a:srgbClr val="FFFFFF"/>
              </a:clrFrom>
              <a:clrTo>
                <a:srgbClr val="FFFFFF">
                  <a:alpha val="0"/>
                </a:srgbClr>
              </a:clrTo>
            </a:clrChange>
          </a:blip>
          <a:stretch>
            <a:fillRect/>
          </a:stretch>
        </p:blipFill>
        <p:spPr>
          <a:xfrm>
            <a:off x="2419535" y="5991346"/>
            <a:ext cx="303023" cy="264307"/>
          </a:xfrm>
          <a:prstGeom prst="rect">
            <a:avLst/>
          </a:prstGeom>
        </p:spPr>
      </p:pic>
      <p:pic>
        <p:nvPicPr>
          <p:cNvPr id="30" name="Picture 29"/>
          <p:cNvPicPr>
            <a:picLocks noChangeAspect="1"/>
          </p:cNvPicPr>
          <p:nvPr/>
        </p:nvPicPr>
        <p:blipFill>
          <a:blip r:embed="rId3">
            <a:clrChange>
              <a:clrFrom>
                <a:srgbClr val="FFFFFF"/>
              </a:clrFrom>
              <a:clrTo>
                <a:srgbClr val="FFFFFF">
                  <a:alpha val="0"/>
                </a:srgbClr>
              </a:clrTo>
            </a:clrChange>
          </a:blip>
          <a:stretch>
            <a:fillRect/>
          </a:stretch>
        </p:blipFill>
        <p:spPr>
          <a:xfrm flipH="1">
            <a:off x="2758484" y="6035299"/>
            <a:ext cx="210878" cy="183935"/>
          </a:xfrm>
          <a:prstGeom prst="rect">
            <a:avLst/>
          </a:prstGeom>
          <a:solidFill>
            <a:srgbClr val="0070C0"/>
          </a:solidFill>
        </p:spPr>
      </p:pic>
      <p:pic>
        <p:nvPicPr>
          <p:cNvPr id="68" name="Picture 67"/>
          <p:cNvPicPr>
            <a:picLocks noChangeAspect="1"/>
          </p:cNvPicPr>
          <p:nvPr/>
        </p:nvPicPr>
        <p:blipFill>
          <a:blip r:embed="rId5"/>
          <a:stretch>
            <a:fillRect/>
          </a:stretch>
        </p:blipFill>
        <p:spPr>
          <a:xfrm>
            <a:off x="1275756" y="1296664"/>
            <a:ext cx="5679655" cy="2526867"/>
          </a:xfrm>
          <a:prstGeom prst="rect">
            <a:avLst/>
          </a:prstGeom>
        </p:spPr>
      </p:pic>
    </p:spTree>
    <p:extLst>
      <p:ext uri="{BB962C8B-B14F-4D97-AF65-F5344CB8AC3E}">
        <p14:creationId xmlns:p14="http://schemas.microsoft.com/office/powerpoint/2010/main" val="1508070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7"/>
          <p:cNvSpPr/>
          <p:nvPr/>
        </p:nvSpPr>
        <p:spPr>
          <a:xfrm>
            <a:off x="563513" y="6139476"/>
            <a:ext cx="2711090" cy="583211"/>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3" name="Rechteck 7"/>
          <p:cNvSpPr/>
          <p:nvPr/>
        </p:nvSpPr>
        <p:spPr>
          <a:xfrm>
            <a:off x="8290395" y="6445439"/>
            <a:ext cx="3060000" cy="252000"/>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Rechteck 7"/>
          <p:cNvSpPr/>
          <p:nvPr/>
        </p:nvSpPr>
        <p:spPr>
          <a:xfrm>
            <a:off x="551182" y="4714643"/>
            <a:ext cx="2711090" cy="1356408"/>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5" name="Rechteck 7"/>
          <p:cNvSpPr/>
          <p:nvPr/>
        </p:nvSpPr>
        <p:spPr>
          <a:xfrm>
            <a:off x="143240" y="108147"/>
            <a:ext cx="10744199" cy="1764520"/>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Rechteck 7"/>
          <p:cNvSpPr/>
          <p:nvPr/>
        </p:nvSpPr>
        <p:spPr>
          <a:xfrm>
            <a:off x="4896547" y="5038862"/>
            <a:ext cx="2567093" cy="1539634"/>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7" name="Down Arrow 6"/>
          <p:cNvSpPr/>
          <p:nvPr/>
        </p:nvSpPr>
        <p:spPr>
          <a:xfrm>
            <a:off x="5510692" y="2454550"/>
            <a:ext cx="287065" cy="2736000"/>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sp>
        <p:nvSpPr>
          <p:cNvPr id="8" name="Rechteck 7"/>
          <p:cNvSpPr/>
          <p:nvPr/>
        </p:nvSpPr>
        <p:spPr>
          <a:xfrm>
            <a:off x="551181" y="2626982"/>
            <a:ext cx="10744199" cy="2006649"/>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9" name="Down Arrow 8"/>
          <p:cNvSpPr/>
          <p:nvPr/>
        </p:nvSpPr>
        <p:spPr>
          <a:xfrm rot="5400000">
            <a:off x="3092136" y="3305809"/>
            <a:ext cx="484632" cy="5832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0" name="Down Arrow 9"/>
          <p:cNvSpPr/>
          <p:nvPr/>
        </p:nvSpPr>
        <p:spPr>
          <a:xfrm flipV="1">
            <a:off x="7575944" y="2336787"/>
            <a:ext cx="484632" cy="6120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1" name="Down Arrow 10"/>
          <p:cNvSpPr/>
          <p:nvPr/>
        </p:nvSpPr>
        <p:spPr>
          <a:xfrm flipV="1">
            <a:off x="4601606" y="2294255"/>
            <a:ext cx="484632" cy="6480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2" name="Down Arrow 11"/>
          <p:cNvSpPr/>
          <p:nvPr/>
        </p:nvSpPr>
        <p:spPr>
          <a:xfrm rot="5400000" flipV="1">
            <a:off x="6715807" y="1064954"/>
            <a:ext cx="484632" cy="918424"/>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3" name="Rectangle 12"/>
          <p:cNvSpPr/>
          <p:nvPr/>
        </p:nvSpPr>
        <p:spPr>
          <a:xfrm>
            <a:off x="976973" y="2962596"/>
            <a:ext cx="2094006" cy="1414593"/>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Pre-production</a:t>
            </a:r>
          </a:p>
        </p:txBody>
      </p:sp>
      <p:sp>
        <p:nvSpPr>
          <p:cNvPr id="14" name="Rectangle 13"/>
          <p:cNvSpPr/>
          <p:nvPr/>
        </p:nvSpPr>
        <p:spPr>
          <a:xfrm>
            <a:off x="7348951" y="738780"/>
            <a:ext cx="2458854" cy="1632110"/>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Reviews and checks | Version Control</a:t>
            </a:r>
          </a:p>
        </p:txBody>
      </p:sp>
      <p:sp>
        <p:nvSpPr>
          <p:cNvPr id="15" name="Rectangle 14"/>
          <p:cNvSpPr/>
          <p:nvPr/>
        </p:nvSpPr>
        <p:spPr>
          <a:xfrm>
            <a:off x="6348582" y="3059120"/>
            <a:ext cx="4686136" cy="1414593"/>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Build server</a:t>
            </a:r>
          </a:p>
        </p:txBody>
      </p:sp>
      <p:sp>
        <p:nvSpPr>
          <p:cNvPr id="16" name="Rectangle 15"/>
          <p:cNvSpPr/>
          <p:nvPr/>
        </p:nvSpPr>
        <p:spPr>
          <a:xfrm>
            <a:off x="1228158" y="738780"/>
            <a:ext cx="5276995" cy="1635312"/>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Development | Host environment</a:t>
            </a:r>
          </a:p>
        </p:txBody>
      </p:sp>
      <p:sp>
        <p:nvSpPr>
          <p:cNvPr id="17" name="Rectangle 16"/>
          <p:cNvSpPr/>
          <p:nvPr/>
        </p:nvSpPr>
        <p:spPr>
          <a:xfrm>
            <a:off x="1693299" y="1334936"/>
            <a:ext cx="654085"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Update Dev </a:t>
            </a:r>
            <a:r>
              <a:rPr kumimoji="0" lang="en-US" sz="900" b="0" i="0" u="none" strike="noStrike" kern="0" cap="none" spc="0" normalizeH="0" baseline="0" noProof="0" dirty="0" err="1">
                <a:ln>
                  <a:noFill/>
                </a:ln>
                <a:solidFill>
                  <a:prstClr val="white"/>
                </a:solidFill>
                <a:effectLst/>
                <a:uLnTx/>
                <a:uFillTx/>
                <a:latin typeface="Bosch Office Sans" pitchFamily="34" charset="0"/>
                <a:ea typeface="+mn-ea"/>
                <a:cs typeface="+mn-cs"/>
              </a:rPr>
              <a:t>Env</a:t>
            </a:r>
            <a:endPar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endParaRPr>
          </a:p>
        </p:txBody>
      </p:sp>
      <p:sp>
        <p:nvSpPr>
          <p:cNvPr id="18" name="Rectangle 17"/>
          <p:cNvSpPr/>
          <p:nvPr/>
        </p:nvSpPr>
        <p:spPr>
          <a:xfrm>
            <a:off x="2716306" y="1334936"/>
            <a:ext cx="528602"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Code</a:t>
            </a:r>
          </a:p>
        </p:txBody>
      </p:sp>
      <p:sp>
        <p:nvSpPr>
          <p:cNvPr id="19" name="Rectangle 18"/>
          <p:cNvSpPr/>
          <p:nvPr/>
        </p:nvSpPr>
        <p:spPr>
          <a:xfrm>
            <a:off x="3613830" y="1334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Unit Test</a:t>
            </a:r>
          </a:p>
        </p:txBody>
      </p:sp>
      <p:sp>
        <p:nvSpPr>
          <p:cNvPr id="20" name="Rectangle 19"/>
          <p:cNvSpPr/>
          <p:nvPr/>
        </p:nvSpPr>
        <p:spPr>
          <a:xfrm>
            <a:off x="4656511" y="1334938"/>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Component Test</a:t>
            </a:r>
          </a:p>
        </p:txBody>
      </p:sp>
      <p:cxnSp>
        <p:nvCxnSpPr>
          <p:cNvPr id="21" name="Straight Arrow Connector 20"/>
          <p:cNvCxnSpPr>
            <a:stCxn id="17" idx="3"/>
            <a:endCxn id="18" idx="1"/>
          </p:cNvCxnSpPr>
          <p:nvPr/>
        </p:nvCxnSpPr>
        <p:spPr>
          <a:xfrm>
            <a:off x="2347384" y="1517816"/>
            <a:ext cx="368922" cy="0"/>
          </a:xfrm>
          <a:prstGeom prst="straightConnector1">
            <a:avLst/>
          </a:prstGeom>
          <a:noFill/>
          <a:ln w="38100" cap="flat" cmpd="sng" algn="ctr">
            <a:solidFill>
              <a:srgbClr val="0E78C5"/>
            </a:solidFill>
            <a:prstDash val="solid"/>
            <a:miter lim="800000"/>
            <a:tailEnd type="triangle"/>
          </a:ln>
          <a:effectLst/>
        </p:spPr>
      </p:cxnSp>
      <p:cxnSp>
        <p:nvCxnSpPr>
          <p:cNvPr id="22" name="Straight Arrow Connector 21"/>
          <p:cNvCxnSpPr>
            <a:stCxn id="31" idx="0"/>
            <a:endCxn id="19" idx="2"/>
          </p:cNvCxnSpPr>
          <p:nvPr/>
        </p:nvCxnSpPr>
        <p:spPr>
          <a:xfrm flipV="1">
            <a:off x="3950710" y="1700698"/>
            <a:ext cx="0" cy="216073"/>
          </a:xfrm>
          <a:prstGeom prst="straightConnector1">
            <a:avLst/>
          </a:prstGeom>
          <a:noFill/>
          <a:ln w="38100" cap="flat" cmpd="sng" algn="ctr">
            <a:solidFill>
              <a:srgbClr val="0E78C5"/>
            </a:solidFill>
            <a:prstDash val="solid"/>
            <a:miter lim="800000"/>
            <a:tailEnd type="triangle"/>
          </a:ln>
          <a:effectLst/>
        </p:spPr>
      </p:cxnSp>
      <p:cxnSp>
        <p:nvCxnSpPr>
          <p:cNvPr id="23" name="Elbow Connector 22"/>
          <p:cNvCxnSpPr>
            <a:stCxn id="20" idx="0"/>
            <a:endCxn id="18" idx="1"/>
          </p:cNvCxnSpPr>
          <p:nvPr/>
        </p:nvCxnSpPr>
        <p:spPr>
          <a:xfrm rot="16200000" flipH="1" flipV="1">
            <a:off x="3769471" y="281773"/>
            <a:ext cx="182878" cy="2289207"/>
          </a:xfrm>
          <a:prstGeom prst="bentConnector4">
            <a:avLst>
              <a:gd name="adj1" fmla="val -125002"/>
              <a:gd name="adj2" fmla="val 109986"/>
            </a:avLst>
          </a:prstGeom>
          <a:noFill/>
          <a:ln w="38100" cap="flat" cmpd="sng" algn="ctr">
            <a:solidFill>
              <a:srgbClr val="920000"/>
            </a:solidFill>
            <a:prstDash val="solid"/>
            <a:miter lim="800000"/>
            <a:tailEnd type="triangle"/>
          </a:ln>
          <a:effectLst/>
        </p:spPr>
      </p:cxnSp>
      <p:cxnSp>
        <p:nvCxnSpPr>
          <p:cNvPr id="24" name="Elbow Connector 23"/>
          <p:cNvCxnSpPr>
            <a:stCxn id="19" idx="0"/>
            <a:endCxn id="18" idx="1"/>
          </p:cNvCxnSpPr>
          <p:nvPr/>
        </p:nvCxnSpPr>
        <p:spPr>
          <a:xfrm rot="16200000" flipH="1" flipV="1">
            <a:off x="3242069" y="809175"/>
            <a:ext cx="182878" cy="1234404"/>
          </a:xfrm>
          <a:prstGeom prst="bentConnector4">
            <a:avLst>
              <a:gd name="adj1" fmla="val -60115"/>
              <a:gd name="adj2" fmla="val 118519"/>
            </a:avLst>
          </a:prstGeom>
          <a:noFill/>
          <a:ln w="38100" cap="flat" cmpd="sng" algn="ctr">
            <a:solidFill>
              <a:srgbClr val="920000"/>
            </a:solidFill>
            <a:prstDash val="solid"/>
            <a:miter lim="800000"/>
            <a:tailEnd type="triangle"/>
          </a:ln>
          <a:effectLst/>
        </p:spPr>
      </p:cxnSp>
      <p:sp>
        <p:nvSpPr>
          <p:cNvPr id="25" name="Rectangle 24"/>
          <p:cNvSpPr/>
          <p:nvPr/>
        </p:nvSpPr>
        <p:spPr>
          <a:xfrm>
            <a:off x="5723437" y="1334936"/>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Code-self-check</a:t>
            </a:r>
          </a:p>
        </p:txBody>
      </p:sp>
      <p:cxnSp>
        <p:nvCxnSpPr>
          <p:cNvPr id="26" name="Straight Arrow Connector 25"/>
          <p:cNvCxnSpPr>
            <a:stCxn id="20" idx="3"/>
            <a:endCxn id="25" idx="1"/>
          </p:cNvCxnSpPr>
          <p:nvPr/>
        </p:nvCxnSpPr>
        <p:spPr>
          <a:xfrm flipV="1">
            <a:off x="5354515" y="1517816"/>
            <a:ext cx="368922" cy="2"/>
          </a:xfrm>
          <a:prstGeom prst="straightConnector1">
            <a:avLst/>
          </a:prstGeom>
          <a:noFill/>
          <a:ln w="38100" cap="flat" cmpd="sng" algn="ctr">
            <a:solidFill>
              <a:srgbClr val="0E78C5"/>
            </a:solidFill>
            <a:prstDash val="solid"/>
            <a:miter lim="800000"/>
            <a:tailEnd type="triangle"/>
          </a:ln>
          <a:effectLst/>
        </p:spPr>
      </p:cxnSp>
      <p:sp>
        <p:nvSpPr>
          <p:cNvPr id="27" name="Rectangle 26"/>
          <p:cNvSpPr/>
          <p:nvPr/>
        </p:nvSpPr>
        <p:spPr>
          <a:xfrm>
            <a:off x="7531279" y="1334935"/>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Code review</a:t>
            </a:r>
          </a:p>
        </p:txBody>
      </p:sp>
      <p:cxnSp>
        <p:nvCxnSpPr>
          <p:cNvPr id="28" name="Straight Arrow Connector 27"/>
          <p:cNvCxnSpPr>
            <a:stCxn id="25" idx="3"/>
            <a:endCxn id="27" idx="1"/>
          </p:cNvCxnSpPr>
          <p:nvPr/>
        </p:nvCxnSpPr>
        <p:spPr>
          <a:xfrm flipV="1">
            <a:off x="6421441" y="1517815"/>
            <a:ext cx="1109838" cy="1"/>
          </a:xfrm>
          <a:prstGeom prst="straightConnector1">
            <a:avLst/>
          </a:prstGeom>
          <a:noFill/>
          <a:ln w="38100" cap="flat" cmpd="sng" algn="ctr">
            <a:solidFill>
              <a:srgbClr val="0E78C5"/>
            </a:solidFill>
            <a:prstDash val="solid"/>
            <a:miter lim="800000"/>
            <a:tailEnd type="triangle"/>
          </a:ln>
          <a:effectLst/>
        </p:spPr>
      </p:cxnSp>
      <p:sp>
        <p:nvSpPr>
          <p:cNvPr id="29" name="Rectangle 28"/>
          <p:cNvSpPr/>
          <p:nvPr/>
        </p:nvSpPr>
        <p:spPr>
          <a:xfrm>
            <a:off x="8578378" y="1334935"/>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Check-in / Pull-Request</a:t>
            </a:r>
          </a:p>
        </p:txBody>
      </p:sp>
      <p:cxnSp>
        <p:nvCxnSpPr>
          <p:cNvPr id="30" name="Straight Arrow Connector 29"/>
          <p:cNvCxnSpPr>
            <a:stCxn id="27" idx="3"/>
            <a:endCxn id="29" idx="1"/>
          </p:cNvCxnSpPr>
          <p:nvPr/>
        </p:nvCxnSpPr>
        <p:spPr>
          <a:xfrm>
            <a:off x="8229283" y="1517815"/>
            <a:ext cx="349095" cy="0"/>
          </a:xfrm>
          <a:prstGeom prst="straightConnector1">
            <a:avLst/>
          </a:prstGeom>
          <a:noFill/>
          <a:ln w="38100" cap="flat" cmpd="sng" algn="ctr">
            <a:solidFill>
              <a:srgbClr val="0E78C5"/>
            </a:solidFill>
            <a:prstDash val="solid"/>
            <a:miter lim="800000"/>
            <a:tailEnd type="triangle"/>
          </a:ln>
          <a:effectLst/>
        </p:spPr>
      </p:cxnSp>
      <p:sp>
        <p:nvSpPr>
          <p:cNvPr id="31" name="Rectangle 30"/>
          <p:cNvSpPr/>
          <p:nvPr/>
        </p:nvSpPr>
        <p:spPr>
          <a:xfrm>
            <a:off x="3613830" y="1916771"/>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Local build</a:t>
            </a:r>
          </a:p>
        </p:txBody>
      </p:sp>
      <p:cxnSp>
        <p:nvCxnSpPr>
          <p:cNvPr id="32" name="Elbow Connector 31"/>
          <p:cNvCxnSpPr>
            <a:stCxn id="18" idx="3"/>
            <a:endCxn id="31" idx="1"/>
          </p:cNvCxnSpPr>
          <p:nvPr/>
        </p:nvCxnSpPr>
        <p:spPr>
          <a:xfrm>
            <a:off x="3244908" y="1517816"/>
            <a:ext cx="368922" cy="581835"/>
          </a:xfrm>
          <a:prstGeom prst="bentConnector3">
            <a:avLst>
              <a:gd name="adj1" fmla="val 50000"/>
            </a:avLst>
          </a:prstGeom>
          <a:noFill/>
          <a:ln w="38100" cap="flat" cmpd="sng" algn="ctr">
            <a:solidFill>
              <a:srgbClr val="0E78C5"/>
            </a:solidFill>
            <a:prstDash val="solid"/>
            <a:miter lim="800000"/>
            <a:tailEnd type="triangle"/>
          </a:ln>
          <a:effectLst/>
        </p:spPr>
      </p:cxnSp>
      <p:cxnSp>
        <p:nvCxnSpPr>
          <p:cNvPr id="33" name="Elbow Connector 32"/>
          <p:cNvCxnSpPr>
            <a:stCxn id="31" idx="3"/>
            <a:endCxn id="20" idx="1"/>
          </p:cNvCxnSpPr>
          <p:nvPr/>
        </p:nvCxnSpPr>
        <p:spPr>
          <a:xfrm flipV="1">
            <a:off x="4287589" y="1517818"/>
            <a:ext cx="368922" cy="581833"/>
          </a:xfrm>
          <a:prstGeom prst="bentConnector3">
            <a:avLst>
              <a:gd name="adj1" fmla="val 50000"/>
            </a:avLst>
          </a:prstGeom>
          <a:noFill/>
          <a:ln w="38100" cap="flat" cmpd="sng" algn="ctr">
            <a:solidFill>
              <a:srgbClr val="0E78C5"/>
            </a:solidFill>
            <a:prstDash val="solid"/>
            <a:miter lim="800000"/>
            <a:tailEnd type="triangle"/>
          </a:ln>
          <a:effectLst/>
        </p:spPr>
      </p:cxnSp>
      <p:sp>
        <p:nvSpPr>
          <p:cNvPr id="34" name="Rectangle 33"/>
          <p:cNvSpPr/>
          <p:nvPr/>
        </p:nvSpPr>
        <p:spPr>
          <a:xfrm>
            <a:off x="6593673"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Baseline</a:t>
            </a:r>
          </a:p>
        </p:txBody>
      </p:sp>
      <p:cxnSp>
        <p:nvCxnSpPr>
          <p:cNvPr id="35" name="Elbow Connector 34"/>
          <p:cNvCxnSpPr>
            <a:stCxn id="25" idx="0"/>
            <a:endCxn id="18" idx="1"/>
          </p:cNvCxnSpPr>
          <p:nvPr/>
        </p:nvCxnSpPr>
        <p:spPr>
          <a:xfrm rot="16200000" flipH="1" flipV="1">
            <a:off x="4302933" y="-251691"/>
            <a:ext cx="182880" cy="3356133"/>
          </a:xfrm>
          <a:prstGeom prst="bentConnector4">
            <a:avLst>
              <a:gd name="adj1" fmla="val -193703"/>
              <a:gd name="adj2" fmla="val 106811"/>
            </a:avLst>
          </a:prstGeom>
          <a:noFill/>
          <a:ln w="38100" cap="flat" cmpd="sng" algn="ctr">
            <a:solidFill>
              <a:srgbClr val="920000"/>
            </a:solidFill>
            <a:prstDash val="solid"/>
            <a:miter lim="800000"/>
            <a:tailEnd type="triangle"/>
          </a:ln>
          <a:effectLst/>
        </p:spPr>
      </p:cxnSp>
      <p:sp>
        <p:nvSpPr>
          <p:cNvPr id="36" name="Rectangle 35"/>
          <p:cNvSpPr/>
          <p:nvPr/>
        </p:nvSpPr>
        <p:spPr>
          <a:xfrm>
            <a:off x="7470811"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Exit Criteria  | KPI</a:t>
            </a:r>
          </a:p>
        </p:txBody>
      </p:sp>
      <p:sp>
        <p:nvSpPr>
          <p:cNvPr id="37" name="Rectangle 36"/>
          <p:cNvSpPr/>
          <p:nvPr/>
        </p:nvSpPr>
        <p:spPr>
          <a:xfrm>
            <a:off x="3704802" y="2953452"/>
            <a:ext cx="2094006" cy="1414593"/>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Test server </a:t>
            </a:r>
          </a:p>
        </p:txBody>
      </p:sp>
      <p:sp>
        <p:nvSpPr>
          <p:cNvPr id="38" name="Rectangle 37"/>
          <p:cNvSpPr/>
          <p:nvPr/>
        </p:nvSpPr>
        <p:spPr>
          <a:xfrm>
            <a:off x="9225087"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Entry criteria</a:t>
            </a:r>
          </a:p>
        </p:txBody>
      </p:sp>
      <p:cxnSp>
        <p:nvCxnSpPr>
          <p:cNvPr id="39" name="Straight Arrow Connector 38"/>
          <p:cNvCxnSpPr>
            <a:stCxn id="106" idx="3"/>
            <a:endCxn id="38" idx="1"/>
          </p:cNvCxnSpPr>
          <p:nvPr/>
        </p:nvCxnSpPr>
        <p:spPr>
          <a:xfrm>
            <a:off x="9021708" y="3705818"/>
            <a:ext cx="203379" cy="0"/>
          </a:xfrm>
          <a:prstGeom prst="straightConnector1">
            <a:avLst/>
          </a:prstGeom>
          <a:noFill/>
          <a:ln w="38100" cap="flat" cmpd="sng" algn="ctr">
            <a:solidFill>
              <a:srgbClr val="0E78C5"/>
            </a:solidFill>
            <a:prstDash val="solid"/>
            <a:miter lim="800000"/>
            <a:headEnd type="triangle"/>
            <a:tailEnd type="none"/>
          </a:ln>
          <a:effectLst/>
        </p:spPr>
      </p:cxnSp>
      <p:sp>
        <p:nvSpPr>
          <p:cNvPr id="40" name="Rectangle 39"/>
          <p:cNvSpPr/>
          <p:nvPr/>
        </p:nvSpPr>
        <p:spPr>
          <a:xfrm>
            <a:off x="10102226"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Merge</a:t>
            </a:r>
          </a:p>
        </p:txBody>
      </p:sp>
      <p:cxnSp>
        <p:nvCxnSpPr>
          <p:cNvPr id="41" name="Straight Arrow Connector 40"/>
          <p:cNvCxnSpPr>
            <a:stCxn id="38" idx="3"/>
            <a:endCxn id="40" idx="1"/>
          </p:cNvCxnSpPr>
          <p:nvPr/>
        </p:nvCxnSpPr>
        <p:spPr>
          <a:xfrm>
            <a:off x="9898846" y="3705818"/>
            <a:ext cx="203380" cy="0"/>
          </a:xfrm>
          <a:prstGeom prst="straightConnector1">
            <a:avLst/>
          </a:prstGeom>
          <a:noFill/>
          <a:ln w="38100" cap="flat" cmpd="sng" algn="ctr">
            <a:solidFill>
              <a:srgbClr val="0E78C5"/>
            </a:solidFill>
            <a:prstDash val="solid"/>
            <a:miter lim="800000"/>
            <a:headEnd type="triangle"/>
            <a:tailEnd type="none"/>
          </a:ln>
          <a:effectLst/>
        </p:spPr>
      </p:cxnSp>
      <p:cxnSp>
        <p:nvCxnSpPr>
          <p:cNvPr id="42" name="Elbow Connector 41"/>
          <p:cNvCxnSpPr>
            <a:stCxn id="34" idx="2"/>
            <a:endCxn id="40" idx="2"/>
          </p:cNvCxnSpPr>
          <p:nvPr/>
        </p:nvCxnSpPr>
        <p:spPr>
          <a:xfrm rot="16200000" flipH="1">
            <a:off x="8684829" y="2134421"/>
            <a:ext cx="12700" cy="3508553"/>
          </a:xfrm>
          <a:prstGeom prst="bentConnector3">
            <a:avLst>
              <a:gd name="adj1" fmla="val 1800000"/>
            </a:avLst>
          </a:prstGeom>
          <a:noFill/>
          <a:ln w="38100" cap="flat" cmpd="sng" algn="ctr">
            <a:solidFill>
              <a:srgbClr val="0E78C5"/>
            </a:solidFill>
            <a:prstDash val="solid"/>
            <a:miter lim="800000"/>
            <a:headEnd type="triangle"/>
            <a:tailEnd type="none"/>
          </a:ln>
          <a:effectLst/>
        </p:spPr>
      </p:cxnSp>
      <p:sp>
        <p:nvSpPr>
          <p:cNvPr id="43" name="Rectangle 42"/>
          <p:cNvSpPr/>
          <p:nvPr/>
        </p:nvSpPr>
        <p:spPr>
          <a:xfrm>
            <a:off x="3907175" y="3417270"/>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Subsystem Test</a:t>
            </a:r>
          </a:p>
        </p:txBody>
      </p:sp>
      <p:cxnSp>
        <p:nvCxnSpPr>
          <p:cNvPr id="44" name="Straight Arrow Connector 43"/>
          <p:cNvCxnSpPr>
            <a:endCxn id="43" idx="1"/>
          </p:cNvCxnSpPr>
          <p:nvPr/>
        </p:nvCxnSpPr>
        <p:spPr>
          <a:xfrm>
            <a:off x="2855171" y="3600150"/>
            <a:ext cx="1052004" cy="0"/>
          </a:xfrm>
          <a:prstGeom prst="straightConnector1">
            <a:avLst/>
          </a:prstGeom>
          <a:noFill/>
          <a:ln w="38100" cap="flat" cmpd="sng" algn="ctr">
            <a:solidFill>
              <a:srgbClr val="0E78C5"/>
            </a:solidFill>
            <a:prstDash val="solid"/>
            <a:miter lim="800000"/>
            <a:headEnd type="triangle"/>
            <a:tailEnd type="none"/>
          </a:ln>
          <a:effectLst/>
        </p:spPr>
      </p:cxnSp>
      <p:sp>
        <p:nvSpPr>
          <p:cNvPr id="45" name="Rectangle 44"/>
          <p:cNvSpPr/>
          <p:nvPr/>
        </p:nvSpPr>
        <p:spPr>
          <a:xfrm>
            <a:off x="4908653" y="3417270"/>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Integration Test</a:t>
            </a:r>
          </a:p>
        </p:txBody>
      </p:sp>
      <p:cxnSp>
        <p:nvCxnSpPr>
          <p:cNvPr id="46" name="Straight Arrow Connector 45"/>
          <p:cNvCxnSpPr>
            <a:stCxn id="43" idx="3"/>
            <a:endCxn id="45" idx="1"/>
          </p:cNvCxnSpPr>
          <p:nvPr/>
        </p:nvCxnSpPr>
        <p:spPr>
          <a:xfrm>
            <a:off x="4580934" y="3600150"/>
            <a:ext cx="327719" cy="0"/>
          </a:xfrm>
          <a:prstGeom prst="straightConnector1">
            <a:avLst/>
          </a:prstGeom>
          <a:noFill/>
          <a:ln w="38100" cap="flat" cmpd="sng" algn="ctr">
            <a:solidFill>
              <a:srgbClr val="0E78C5"/>
            </a:solidFill>
            <a:prstDash val="solid"/>
            <a:miter lim="800000"/>
            <a:headEnd type="triangle"/>
            <a:tailEnd type="none"/>
          </a:ln>
          <a:effectLst/>
        </p:spPr>
      </p:cxnSp>
      <p:pic>
        <p:nvPicPr>
          <p:cNvPr id="47" name="Picture 46"/>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4492906" y="3007111"/>
            <a:ext cx="277231" cy="273453"/>
          </a:xfrm>
          <a:prstGeom prst="rect">
            <a:avLst/>
          </a:prstGeom>
        </p:spPr>
      </p:pic>
      <p:pic>
        <p:nvPicPr>
          <p:cNvPr id="48" name="Picture 47"/>
          <p:cNvPicPr>
            <a:picLocks noChangeAspect="1"/>
          </p:cNvPicPr>
          <p:nvPr/>
        </p:nvPicPr>
        <p:blipFill rotWithShape="1">
          <a:blip r:embed="rId3" cstate="hqprint">
            <a:duotone>
              <a:srgbClr val="B2B3B5">
                <a:shade val="45000"/>
                <a:satMod val="135000"/>
              </a:srgbClr>
              <a:prstClr val="white"/>
            </a:duotone>
            <a:extLst>
              <a:ext uri="{28A0092B-C50C-407E-A947-70E740481C1C}">
                <a14:useLocalDpi xmlns:a14="http://schemas.microsoft.com/office/drawing/2010/main" val="0"/>
              </a:ext>
            </a:extLst>
          </a:blip>
          <a:srcRect l="6310" t="6335" r="6310" b="21156"/>
          <a:stretch/>
        </p:blipFill>
        <p:spPr>
          <a:xfrm>
            <a:off x="4852931" y="3030458"/>
            <a:ext cx="273261" cy="226758"/>
          </a:xfrm>
          <a:prstGeom prst="rect">
            <a:avLst/>
          </a:prstGeom>
        </p:spPr>
      </p:pic>
      <p:pic>
        <p:nvPicPr>
          <p:cNvPr id="49" name="Picture 48"/>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8262680" y="3111133"/>
            <a:ext cx="219189" cy="304940"/>
          </a:xfrm>
          <a:prstGeom prst="rect">
            <a:avLst/>
          </a:prstGeom>
        </p:spPr>
      </p:pic>
      <p:sp>
        <p:nvSpPr>
          <p:cNvPr id="50" name="Rectangle 49"/>
          <p:cNvSpPr/>
          <p:nvPr/>
        </p:nvSpPr>
        <p:spPr>
          <a:xfrm>
            <a:off x="1217180" y="3417271"/>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Qualification</a:t>
            </a:r>
          </a:p>
        </p:txBody>
      </p:sp>
      <p:pic>
        <p:nvPicPr>
          <p:cNvPr id="51" name="Picture 50"/>
          <p:cNvPicPr>
            <a:picLocks noChangeAspect="1"/>
          </p:cNvPicPr>
          <p:nvPr/>
        </p:nvPicPr>
        <p:blipFill rotWithShape="1">
          <a:blip r:embed="rId5" cstate="hqprint">
            <a:duotone>
              <a:srgbClr val="B2B3B5">
                <a:shade val="45000"/>
                <a:satMod val="135000"/>
              </a:srgbClr>
              <a:prstClr val="white"/>
            </a:duotone>
            <a:extLst>
              <a:ext uri="{28A0092B-C50C-407E-A947-70E740481C1C}">
                <a14:useLocalDpi xmlns:a14="http://schemas.microsoft.com/office/drawing/2010/main" val="0"/>
              </a:ext>
            </a:extLst>
          </a:blip>
          <a:srcRect l="7781" t="12783" r="7781" b="26699"/>
          <a:stretch/>
        </p:blipFill>
        <p:spPr>
          <a:xfrm>
            <a:off x="2291953" y="2994324"/>
            <a:ext cx="399376" cy="286241"/>
          </a:xfrm>
          <a:prstGeom prst="rect">
            <a:avLst/>
          </a:prstGeom>
        </p:spPr>
      </p:pic>
      <p:sp>
        <p:nvSpPr>
          <p:cNvPr id="52" name="Rectangle 51"/>
          <p:cNvSpPr/>
          <p:nvPr/>
        </p:nvSpPr>
        <p:spPr>
          <a:xfrm>
            <a:off x="2179845" y="3417271"/>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System Test</a:t>
            </a:r>
          </a:p>
        </p:txBody>
      </p:sp>
      <p:cxnSp>
        <p:nvCxnSpPr>
          <p:cNvPr id="53" name="Straight Arrow Connector 52"/>
          <p:cNvCxnSpPr>
            <a:stCxn id="50" idx="3"/>
            <a:endCxn id="52" idx="1"/>
          </p:cNvCxnSpPr>
          <p:nvPr/>
        </p:nvCxnSpPr>
        <p:spPr>
          <a:xfrm>
            <a:off x="1890939" y="3600151"/>
            <a:ext cx="288906" cy="0"/>
          </a:xfrm>
          <a:prstGeom prst="straightConnector1">
            <a:avLst/>
          </a:prstGeom>
          <a:noFill/>
          <a:ln w="38100" cap="flat" cmpd="sng" algn="ctr">
            <a:solidFill>
              <a:srgbClr val="0E78C5"/>
            </a:solidFill>
            <a:prstDash val="solid"/>
            <a:miter lim="800000"/>
            <a:headEnd type="triangle"/>
            <a:tailEnd type="none"/>
          </a:ln>
          <a:effectLst/>
        </p:spPr>
      </p:cxnSp>
      <p:sp>
        <p:nvSpPr>
          <p:cNvPr id="54" name="Down Arrow 53"/>
          <p:cNvSpPr/>
          <p:nvPr/>
        </p:nvSpPr>
        <p:spPr>
          <a:xfrm rot="16200000" flipH="1" flipV="1">
            <a:off x="6681615" y="1661836"/>
            <a:ext cx="484632" cy="850041"/>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55" name="Rectangle 54"/>
          <p:cNvSpPr/>
          <p:nvPr/>
        </p:nvSpPr>
        <p:spPr>
          <a:xfrm>
            <a:off x="4989063" y="5385477"/>
            <a:ext cx="2397089" cy="1137291"/>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Dashboards</a:t>
            </a:r>
          </a:p>
        </p:txBody>
      </p:sp>
      <p:sp>
        <p:nvSpPr>
          <p:cNvPr id="56" name="Rectangle 55"/>
          <p:cNvSpPr/>
          <p:nvPr/>
        </p:nvSpPr>
        <p:spPr>
          <a:xfrm>
            <a:off x="1098150" y="4866254"/>
            <a:ext cx="1737726" cy="1125896"/>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Production</a:t>
            </a:r>
          </a:p>
        </p:txBody>
      </p:sp>
      <p:grpSp>
        <p:nvGrpSpPr>
          <p:cNvPr id="57" name="Group 56"/>
          <p:cNvGrpSpPr/>
          <p:nvPr/>
        </p:nvGrpSpPr>
        <p:grpSpPr>
          <a:xfrm>
            <a:off x="1135213" y="5563795"/>
            <a:ext cx="1107442" cy="273453"/>
            <a:chOff x="8998338" y="5298500"/>
            <a:chExt cx="1334497" cy="273453"/>
          </a:xfrm>
        </p:grpSpPr>
        <p:pic>
          <p:nvPicPr>
            <p:cNvPr id="58" name="Picture 57"/>
            <p:cNvPicPr>
              <a:picLocks noChangeAspect="1"/>
            </p:cNvPicPr>
            <p:nvPr/>
          </p:nvPicPr>
          <p:blipFill rotWithShape="1">
            <a:blip r:embed="rId6" cstate="hqprint">
              <a:duotone>
                <a:srgbClr val="B2B3B5">
                  <a:shade val="45000"/>
                  <a:satMod val="135000"/>
                </a:srgbClr>
                <a:prstClr val="white"/>
              </a:duotone>
              <a:extLst>
                <a:ext uri="{28A0092B-C50C-407E-A947-70E740481C1C}">
                  <a14:useLocalDpi xmlns:a14="http://schemas.microsoft.com/office/drawing/2010/main" val="0"/>
                </a:ext>
              </a:extLst>
            </a:blip>
            <a:srcRect l="8912" t="8937" r="8912" b="23305"/>
            <a:stretch/>
          </p:blipFill>
          <p:spPr>
            <a:xfrm>
              <a:off x="10039982" y="5314490"/>
              <a:ext cx="292853" cy="241473"/>
            </a:xfrm>
            <a:prstGeom prst="rect">
              <a:avLst/>
            </a:prstGeom>
          </p:spPr>
        </p:pic>
        <p:pic>
          <p:nvPicPr>
            <p:cNvPr id="59" name="Picture 58"/>
            <p:cNvPicPr>
              <a:picLocks noChangeAspect="1"/>
            </p:cNvPicPr>
            <p:nvPr/>
          </p:nvPicPr>
          <p:blipFill rotWithShape="1">
            <a:blip r:embed="rId7" cstate="hqprint">
              <a:duotone>
                <a:srgbClr val="B2B3B5">
                  <a:shade val="45000"/>
                  <a:satMod val="135000"/>
                </a:srgbClr>
                <a:prstClr val="white"/>
              </a:duotone>
              <a:extLst>
                <a:ext uri="{28A0092B-C50C-407E-A947-70E740481C1C}">
                  <a14:useLocalDpi xmlns:a14="http://schemas.microsoft.com/office/drawing/2010/main" val="0"/>
                </a:ext>
              </a:extLst>
            </a:blip>
            <a:srcRect l="11061" t="22059" r="11061" b="36653"/>
            <a:stretch/>
          </p:blipFill>
          <p:spPr>
            <a:xfrm>
              <a:off x="9462122" y="5331496"/>
              <a:ext cx="391307" cy="207460"/>
            </a:xfrm>
            <a:prstGeom prst="rect">
              <a:avLst/>
            </a:prstGeom>
          </p:spPr>
        </p:pic>
        <p:pic>
          <p:nvPicPr>
            <p:cNvPr id="60" name="Picture 59"/>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8998338" y="5298500"/>
              <a:ext cx="277231" cy="273453"/>
            </a:xfrm>
            <a:prstGeom prst="rect">
              <a:avLst/>
            </a:prstGeom>
          </p:spPr>
        </p:pic>
      </p:grpSp>
      <p:grpSp>
        <p:nvGrpSpPr>
          <p:cNvPr id="61" name="Group 60"/>
          <p:cNvGrpSpPr/>
          <p:nvPr/>
        </p:nvGrpSpPr>
        <p:grpSpPr>
          <a:xfrm>
            <a:off x="4690490" y="2685149"/>
            <a:ext cx="287931" cy="322290"/>
            <a:chOff x="2815686" y="4987458"/>
            <a:chExt cx="287931" cy="322290"/>
          </a:xfrm>
        </p:grpSpPr>
        <p:pic>
          <p:nvPicPr>
            <p:cNvPr id="62" name="Picture 61"/>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63" name="Oval 62"/>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64" name="Oval 63"/>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65" name="Oval 64"/>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grpSp>
        <p:nvGrpSpPr>
          <p:cNvPr id="66" name="Group 65"/>
          <p:cNvGrpSpPr/>
          <p:nvPr/>
        </p:nvGrpSpPr>
        <p:grpSpPr>
          <a:xfrm>
            <a:off x="3517554" y="3426874"/>
            <a:ext cx="287931" cy="322290"/>
            <a:chOff x="2432853" y="5225583"/>
            <a:chExt cx="287931" cy="322290"/>
          </a:xfrm>
        </p:grpSpPr>
        <p:sp>
          <p:nvSpPr>
            <p:cNvPr id="67" name="Oval 66"/>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68" name="Picture 67"/>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69" name="Oval 68"/>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0" name="Oval 69"/>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grpSp>
        <p:nvGrpSpPr>
          <p:cNvPr id="71" name="Group 70"/>
          <p:cNvGrpSpPr/>
          <p:nvPr/>
        </p:nvGrpSpPr>
        <p:grpSpPr>
          <a:xfrm>
            <a:off x="7204987" y="1934003"/>
            <a:ext cx="287931" cy="322290"/>
            <a:chOff x="2815686" y="4987458"/>
            <a:chExt cx="287931" cy="322290"/>
          </a:xfrm>
        </p:grpSpPr>
        <p:pic>
          <p:nvPicPr>
            <p:cNvPr id="72" name="Picture 71"/>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73" name="Oval 72"/>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4" name="Oval 73"/>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5" name="Oval 74"/>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grpSp>
        <p:nvGrpSpPr>
          <p:cNvPr id="76" name="Group 75"/>
          <p:cNvGrpSpPr/>
          <p:nvPr/>
        </p:nvGrpSpPr>
        <p:grpSpPr>
          <a:xfrm>
            <a:off x="7679032" y="2628021"/>
            <a:ext cx="287931" cy="322290"/>
            <a:chOff x="2815686" y="4987458"/>
            <a:chExt cx="287931" cy="322290"/>
          </a:xfrm>
        </p:grpSpPr>
        <p:pic>
          <p:nvPicPr>
            <p:cNvPr id="77" name="Picture 76"/>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78" name="Oval 77"/>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9" name="Oval 78"/>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80" name="Oval 79"/>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grpSp>
        <p:nvGrpSpPr>
          <p:cNvPr id="81" name="Group 80"/>
          <p:cNvGrpSpPr/>
          <p:nvPr/>
        </p:nvGrpSpPr>
        <p:grpSpPr>
          <a:xfrm>
            <a:off x="9121910" y="2106452"/>
            <a:ext cx="287931" cy="322290"/>
            <a:chOff x="2432853" y="5225583"/>
            <a:chExt cx="287931" cy="322290"/>
          </a:xfrm>
        </p:grpSpPr>
        <p:sp>
          <p:nvSpPr>
            <p:cNvPr id="82" name="Oval 81"/>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83" name="Picture 82"/>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84" name="Oval 83"/>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85" name="Oval 84"/>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grpSp>
        <p:nvGrpSpPr>
          <p:cNvPr id="86" name="Group 85"/>
          <p:cNvGrpSpPr/>
          <p:nvPr/>
        </p:nvGrpSpPr>
        <p:grpSpPr>
          <a:xfrm>
            <a:off x="999805" y="4088157"/>
            <a:ext cx="287931" cy="322290"/>
            <a:chOff x="2815686" y="4987458"/>
            <a:chExt cx="287931" cy="322290"/>
          </a:xfrm>
        </p:grpSpPr>
        <p:pic>
          <p:nvPicPr>
            <p:cNvPr id="87" name="Picture 86"/>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88" name="Oval 87"/>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89" name="Oval 88"/>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90" name="Oval 89"/>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sp>
        <p:nvSpPr>
          <p:cNvPr id="91" name="Rectangle 90"/>
          <p:cNvSpPr/>
          <p:nvPr/>
        </p:nvSpPr>
        <p:spPr>
          <a:xfrm>
            <a:off x="5106914" y="5627502"/>
            <a:ext cx="365760"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KPI1</a:t>
            </a:r>
          </a:p>
        </p:txBody>
      </p:sp>
      <p:sp>
        <p:nvSpPr>
          <p:cNvPr id="92" name="Rectangle 91"/>
          <p:cNvSpPr/>
          <p:nvPr/>
        </p:nvSpPr>
        <p:spPr>
          <a:xfrm>
            <a:off x="5631207" y="5627187"/>
            <a:ext cx="365760"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KPI2</a:t>
            </a:r>
          </a:p>
        </p:txBody>
      </p:sp>
      <p:sp>
        <p:nvSpPr>
          <p:cNvPr id="93" name="Rectangle 92"/>
          <p:cNvSpPr/>
          <p:nvPr/>
        </p:nvSpPr>
        <p:spPr>
          <a:xfrm>
            <a:off x="6130004" y="5633607"/>
            <a:ext cx="365760"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a:t>
            </a:r>
          </a:p>
        </p:txBody>
      </p:sp>
      <p:grpSp>
        <p:nvGrpSpPr>
          <p:cNvPr id="94" name="Group 93"/>
          <p:cNvGrpSpPr/>
          <p:nvPr/>
        </p:nvGrpSpPr>
        <p:grpSpPr>
          <a:xfrm>
            <a:off x="6456861" y="1352426"/>
            <a:ext cx="287931" cy="322290"/>
            <a:chOff x="2432853" y="5225583"/>
            <a:chExt cx="287931" cy="322290"/>
          </a:xfrm>
        </p:grpSpPr>
        <p:sp>
          <p:nvSpPr>
            <p:cNvPr id="95" name="Oval 94"/>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96" name="Picture 95"/>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97" name="Oval 96"/>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98" name="Oval 97"/>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pic>
        <p:nvPicPr>
          <p:cNvPr id="99" name="Picture 98"/>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7462872" y="3126877"/>
            <a:ext cx="277231" cy="273453"/>
          </a:xfrm>
          <a:prstGeom prst="rect">
            <a:avLst/>
          </a:prstGeom>
        </p:spPr>
      </p:pic>
      <p:pic>
        <p:nvPicPr>
          <p:cNvPr id="100" name="Picture 99"/>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7888432" y="3155448"/>
            <a:ext cx="225920" cy="216310"/>
          </a:xfrm>
          <a:prstGeom prst="rect">
            <a:avLst/>
          </a:prstGeom>
        </p:spPr>
      </p:pic>
      <p:pic>
        <p:nvPicPr>
          <p:cNvPr id="101" name="Picture 100"/>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5208986" y="3035682"/>
            <a:ext cx="225920" cy="216310"/>
          </a:xfrm>
          <a:prstGeom prst="rect">
            <a:avLst/>
          </a:prstGeom>
        </p:spPr>
      </p:pic>
      <p:pic>
        <p:nvPicPr>
          <p:cNvPr id="102" name="Picture 101"/>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2784383" y="3016696"/>
            <a:ext cx="225920" cy="216310"/>
          </a:xfrm>
          <a:prstGeom prst="rect">
            <a:avLst/>
          </a:prstGeom>
        </p:spPr>
      </p:pic>
      <p:pic>
        <p:nvPicPr>
          <p:cNvPr id="103" name="Picture 102"/>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2392691" y="5593063"/>
            <a:ext cx="225920" cy="216310"/>
          </a:xfrm>
          <a:prstGeom prst="rect">
            <a:avLst/>
          </a:prstGeom>
        </p:spPr>
      </p:pic>
      <p:pic>
        <p:nvPicPr>
          <p:cNvPr id="104" name="Picture 103"/>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5517700" y="2991367"/>
            <a:ext cx="219189" cy="304940"/>
          </a:xfrm>
          <a:prstGeom prst="rect">
            <a:avLst/>
          </a:prstGeom>
        </p:spPr>
      </p:pic>
      <p:sp>
        <p:nvSpPr>
          <p:cNvPr id="105" name="Down Arrow 104"/>
          <p:cNvSpPr/>
          <p:nvPr/>
        </p:nvSpPr>
        <p:spPr>
          <a:xfrm rot="5400000" flipV="1">
            <a:off x="570252" y="1299996"/>
            <a:ext cx="484632" cy="831179"/>
          </a:xfrm>
          <a:prstGeom prst="downArrow">
            <a:avLst/>
          </a:prstGeom>
          <a:solidFill>
            <a:sysClr val="window" lastClr="FFFFFF">
              <a:lumMod val="8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06" name="Rectangle 105"/>
          <p:cNvSpPr/>
          <p:nvPr/>
        </p:nvSpPr>
        <p:spPr>
          <a:xfrm>
            <a:off x="8347949"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Build</a:t>
            </a:r>
          </a:p>
        </p:txBody>
      </p:sp>
      <p:cxnSp>
        <p:nvCxnSpPr>
          <p:cNvPr id="107" name="Straight Arrow Connector 106"/>
          <p:cNvCxnSpPr>
            <a:stCxn id="36" idx="3"/>
            <a:endCxn id="106" idx="1"/>
          </p:cNvCxnSpPr>
          <p:nvPr/>
        </p:nvCxnSpPr>
        <p:spPr>
          <a:xfrm>
            <a:off x="8144570" y="3705818"/>
            <a:ext cx="203379" cy="0"/>
          </a:xfrm>
          <a:prstGeom prst="straightConnector1">
            <a:avLst/>
          </a:prstGeom>
          <a:noFill/>
          <a:ln w="38100" cap="flat" cmpd="sng" algn="ctr">
            <a:solidFill>
              <a:srgbClr val="0E78C5"/>
            </a:solidFill>
            <a:prstDash val="solid"/>
            <a:miter lim="800000"/>
            <a:headEnd type="triangle"/>
            <a:tailEnd type="none"/>
          </a:ln>
          <a:effectLst/>
        </p:spPr>
      </p:cxnSp>
      <p:pic>
        <p:nvPicPr>
          <p:cNvPr id="108" name="Picture 107"/>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1986138" y="2992931"/>
            <a:ext cx="277231" cy="273453"/>
          </a:xfrm>
          <a:prstGeom prst="rect">
            <a:avLst/>
          </a:prstGeom>
        </p:spPr>
      </p:pic>
      <p:grpSp>
        <p:nvGrpSpPr>
          <p:cNvPr id="109" name="Group 108"/>
          <p:cNvGrpSpPr/>
          <p:nvPr/>
        </p:nvGrpSpPr>
        <p:grpSpPr>
          <a:xfrm>
            <a:off x="9683342" y="830304"/>
            <a:ext cx="845103" cy="355850"/>
            <a:chOff x="9388822" y="340784"/>
            <a:chExt cx="845103" cy="355850"/>
          </a:xfrm>
        </p:grpSpPr>
        <p:pic>
          <p:nvPicPr>
            <p:cNvPr id="110" name="Picture 10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9704677" y="340784"/>
              <a:ext cx="213395" cy="174726"/>
            </a:xfrm>
            <a:prstGeom prst="rect">
              <a:avLst/>
            </a:prstGeom>
          </p:spPr>
        </p:pic>
        <p:sp>
          <p:nvSpPr>
            <p:cNvPr id="111" name="Rectangle 110"/>
            <p:cNvSpPr/>
            <p:nvPr/>
          </p:nvSpPr>
          <p:spPr>
            <a:xfrm>
              <a:off x="9388822" y="450413"/>
              <a:ext cx="84510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Maintainers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12" name="Group 111"/>
          <p:cNvGrpSpPr/>
          <p:nvPr/>
        </p:nvGrpSpPr>
        <p:grpSpPr>
          <a:xfrm>
            <a:off x="8901766" y="4039465"/>
            <a:ext cx="1678665" cy="355850"/>
            <a:chOff x="335911" y="4092496"/>
            <a:chExt cx="1678665" cy="355850"/>
          </a:xfrm>
        </p:grpSpPr>
        <p:pic>
          <p:nvPicPr>
            <p:cNvPr id="113" name="Picture 112"/>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1068546" y="4092496"/>
              <a:ext cx="213395" cy="174726"/>
            </a:xfrm>
            <a:prstGeom prst="rect">
              <a:avLst/>
            </a:prstGeom>
          </p:spPr>
        </p:pic>
        <p:sp>
          <p:nvSpPr>
            <p:cNvPr id="114" name="Rectangle 113"/>
            <p:cNvSpPr/>
            <p:nvPr/>
          </p:nvSpPr>
          <p:spPr>
            <a:xfrm>
              <a:off x="335911" y="4202125"/>
              <a:ext cx="167866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Pipeline dev. | Maintainers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15" name="Group 114"/>
          <p:cNvGrpSpPr/>
          <p:nvPr/>
        </p:nvGrpSpPr>
        <p:grpSpPr>
          <a:xfrm>
            <a:off x="4296604" y="5822790"/>
            <a:ext cx="745717" cy="355850"/>
            <a:chOff x="2822996" y="5352423"/>
            <a:chExt cx="745717" cy="355850"/>
          </a:xfrm>
        </p:grpSpPr>
        <p:pic>
          <p:nvPicPr>
            <p:cNvPr id="116" name="Picture 115"/>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089158" y="5352423"/>
              <a:ext cx="213395" cy="174726"/>
            </a:xfrm>
            <a:prstGeom prst="rect">
              <a:avLst/>
            </a:prstGeom>
          </p:spPr>
        </p:pic>
        <p:sp>
          <p:nvSpPr>
            <p:cNvPr id="117" name="Rectangle 116"/>
            <p:cNvSpPr/>
            <p:nvPr/>
          </p:nvSpPr>
          <p:spPr>
            <a:xfrm>
              <a:off x="2822996" y="5462052"/>
              <a:ext cx="74571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Architects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18" name="Group 117"/>
          <p:cNvGrpSpPr/>
          <p:nvPr/>
        </p:nvGrpSpPr>
        <p:grpSpPr>
          <a:xfrm>
            <a:off x="4442477" y="5388114"/>
            <a:ext cx="453970" cy="355715"/>
            <a:chOff x="3400527" y="4996708"/>
            <a:chExt cx="453970" cy="355715"/>
          </a:xfrm>
        </p:grpSpPr>
        <p:pic>
          <p:nvPicPr>
            <p:cNvPr id="119" name="Picture 118"/>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120" name="Rectangle 119"/>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21" name="Group 120"/>
          <p:cNvGrpSpPr/>
          <p:nvPr/>
        </p:nvGrpSpPr>
        <p:grpSpPr>
          <a:xfrm>
            <a:off x="4182791" y="6257601"/>
            <a:ext cx="973343" cy="355850"/>
            <a:chOff x="1789251" y="5352423"/>
            <a:chExt cx="973343" cy="355850"/>
          </a:xfrm>
        </p:grpSpPr>
        <p:pic>
          <p:nvPicPr>
            <p:cNvPr id="122" name="Picture 121"/>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2169225" y="5352423"/>
              <a:ext cx="213395" cy="174726"/>
            </a:xfrm>
            <a:prstGeom prst="rect">
              <a:avLst/>
            </a:prstGeom>
          </p:spPr>
        </p:pic>
        <p:sp>
          <p:nvSpPr>
            <p:cNvPr id="123" name="Rectangle 122"/>
            <p:cNvSpPr/>
            <p:nvPr/>
          </p:nvSpPr>
          <p:spPr>
            <a:xfrm>
              <a:off x="1789251" y="5462052"/>
              <a:ext cx="97334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Project Mgmt.</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24" name="Group 123"/>
          <p:cNvGrpSpPr/>
          <p:nvPr/>
        </p:nvGrpSpPr>
        <p:grpSpPr>
          <a:xfrm>
            <a:off x="7281110" y="5366152"/>
            <a:ext cx="830677" cy="359767"/>
            <a:chOff x="20862" y="611875"/>
            <a:chExt cx="830677" cy="359767"/>
          </a:xfrm>
        </p:grpSpPr>
        <p:pic>
          <p:nvPicPr>
            <p:cNvPr id="125" name="Picture 124"/>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22038" y="611875"/>
              <a:ext cx="213395" cy="174726"/>
            </a:xfrm>
            <a:prstGeom prst="rect">
              <a:avLst/>
            </a:prstGeom>
          </p:spPr>
        </p:pic>
        <p:sp>
          <p:nvSpPr>
            <p:cNvPr id="126" name="Rectangle 125"/>
            <p:cNvSpPr/>
            <p:nvPr/>
          </p:nvSpPr>
          <p:spPr>
            <a:xfrm>
              <a:off x="20862" y="725421"/>
              <a:ext cx="83067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Developers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27" name="Group 126"/>
          <p:cNvGrpSpPr/>
          <p:nvPr/>
        </p:nvGrpSpPr>
        <p:grpSpPr>
          <a:xfrm>
            <a:off x="7273897" y="5798471"/>
            <a:ext cx="845103" cy="355850"/>
            <a:chOff x="9388822" y="340784"/>
            <a:chExt cx="845103" cy="355850"/>
          </a:xfrm>
        </p:grpSpPr>
        <p:pic>
          <p:nvPicPr>
            <p:cNvPr id="128" name="Picture 127"/>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9704677" y="340784"/>
              <a:ext cx="213395" cy="174726"/>
            </a:xfrm>
            <a:prstGeom prst="rect">
              <a:avLst/>
            </a:prstGeom>
          </p:spPr>
        </p:pic>
        <p:sp>
          <p:nvSpPr>
            <p:cNvPr id="129" name="Rectangle 128"/>
            <p:cNvSpPr/>
            <p:nvPr/>
          </p:nvSpPr>
          <p:spPr>
            <a:xfrm>
              <a:off x="9388822" y="450413"/>
              <a:ext cx="84510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Maintainers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30" name="Group 129"/>
          <p:cNvGrpSpPr/>
          <p:nvPr/>
        </p:nvGrpSpPr>
        <p:grpSpPr>
          <a:xfrm>
            <a:off x="7269889" y="6226872"/>
            <a:ext cx="853119" cy="355715"/>
            <a:chOff x="3400527" y="4996708"/>
            <a:chExt cx="853119" cy="355715"/>
          </a:xfrm>
        </p:grpSpPr>
        <p:pic>
          <p:nvPicPr>
            <p:cNvPr id="131" name="Picture 130"/>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720389" y="4996708"/>
              <a:ext cx="213395" cy="174726"/>
            </a:xfrm>
            <a:prstGeom prst="rect">
              <a:avLst/>
            </a:prstGeom>
          </p:spPr>
        </p:pic>
        <p:sp>
          <p:nvSpPr>
            <p:cNvPr id="132" name="Rectangle 131"/>
            <p:cNvSpPr/>
            <p:nvPr/>
          </p:nvSpPr>
          <p:spPr>
            <a:xfrm>
              <a:off x="3400527" y="5106202"/>
              <a:ext cx="853119"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SW Testers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33" name="Group 132"/>
          <p:cNvGrpSpPr/>
          <p:nvPr/>
        </p:nvGrpSpPr>
        <p:grpSpPr>
          <a:xfrm>
            <a:off x="4180556" y="4190824"/>
            <a:ext cx="830677" cy="359767"/>
            <a:chOff x="20862" y="611875"/>
            <a:chExt cx="830677" cy="359767"/>
          </a:xfrm>
        </p:grpSpPr>
        <p:pic>
          <p:nvPicPr>
            <p:cNvPr id="134" name="Picture 133"/>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22038" y="611875"/>
              <a:ext cx="213395" cy="174726"/>
            </a:xfrm>
            <a:prstGeom prst="rect">
              <a:avLst/>
            </a:prstGeom>
          </p:spPr>
        </p:pic>
        <p:sp>
          <p:nvSpPr>
            <p:cNvPr id="135" name="Rectangle 134"/>
            <p:cNvSpPr/>
            <p:nvPr/>
          </p:nvSpPr>
          <p:spPr>
            <a:xfrm>
              <a:off x="20862" y="725421"/>
              <a:ext cx="83067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Developers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36" name="Group 135"/>
          <p:cNvGrpSpPr/>
          <p:nvPr/>
        </p:nvGrpSpPr>
        <p:grpSpPr>
          <a:xfrm>
            <a:off x="4918318" y="4194876"/>
            <a:ext cx="853119" cy="355715"/>
            <a:chOff x="3400527" y="4996708"/>
            <a:chExt cx="853119" cy="355715"/>
          </a:xfrm>
        </p:grpSpPr>
        <p:pic>
          <p:nvPicPr>
            <p:cNvPr id="137" name="Picture 136"/>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720389" y="4996708"/>
              <a:ext cx="213395" cy="174726"/>
            </a:xfrm>
            <a:prstGeom prst="rect">
              <a:avLst/>
            </a:prstGeom>
          </p:spPr>
        </p:pic>
        <p:sp>
          <p:nvSpPr>
            <p:cNvPr id="138" name="Rectangle 137"/>
            <p:cNvSpPr/>
            <p:nvPr/>
          </p:nvSpPr>
          <p:spPr>
            <a:xfrm>
              <a:off x="3400527" y="5106202"/>
              <a:ext cx="853119"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SW Testers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39" name="Group 138"/>
          <p:cNvGrpSpPr/>
          <p:nvPr/>
        </p:nvGrpSpPr>
        <p:grpSpPr>
          <a:xfrm>
            <a:off x="2039043" y="2629641"/>
            <a:ext cx="1072730" cy="355715"/>
            <a:chOff x="3400527" y="4996708"/>
            <a:chExt cx="1072730" cy="355715"/>
          </a:xfrm>
        </p:grpSpPr>
        <p:pic>
          <p:nvPicPr>
            <p:cNvPr id="140" name="Picture 13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830195" y="4996708"/>
              <a:ext cx="213395" cy="174726"/>
            </a:xfrm>
            <a:prstGeom prst="rect">
              <a:avLst/>
            </a:prstGeom>
          </p:spPr>
        </p:pic>
        <p:sp>
          <p:nvSpPr>
            <p:cNvPr id="141" name="Rectangle 140"/>
            <p:cNvSpPr/>
            <p:nvPr/>
          </p:nvSpPr>
          <p:spPr>
            <a:xfrm>
              <a:off x="3400527" y="5106202"/>
              <a:ext cx="107273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System Testers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42" name="Group 141"/>
          <p:cNvGrpSpPr/>
          <p:nvPr/>
        </p:nvGrpSpPr>
        <p:grpSpPr>
          <a:xfrm>
            <a:off x="2160946" y="4907717"/>
            <a:ext cx="758541" cy="359767"/>
            <a:chOff x="20862" y="611875"/>
            <a:chExt cx="758541" cy="359767"/>
          </a:xfrm>
        </p:grpSpPr>
        <p:pic>
          <p:nvPicPr>
            <p:cNvPr id="143" name="Picture 142"/>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293435" y="611875"/>
              <a:ext cx="213395" cy="174726"/>
            </a:xfrm>
            <a:prstGeom prst="rect">
              <a:avLst/>
            </a:prstGeom>
          </p:spPr>
        </p:pic>
        <p:sp>
          <p:nvSpPr>
            <p:cNvPr id="144" name="Rectangle 143"/>
            <p:cNvSpPr/>
            <p:nvPr/>
          </p:nvSpPr>
          <p:spPr>
            <a:xfrm>
              <a:off x="20862" y="725421"/>
              <a:ext cx="75854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End users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45" name="Group 144"/>
          <p:cNvGrpSpPr/>
          <p:nvPr/>
        </p:nvGrpSpPr>
        <p:grpSpPr>
          <a:xfrm>
            <a:off x="10452162" y="823275"/>
            <a:ext cx="830677" cy="359767"/>
            <a:chOff x="20862" y="611875"/>
            <a:chExt cx="830677" cy="359767"/>
          </a:xfrm>
        </p:grpSpPr>
        <p:pic>
          <p:nvPicPr>
            <p:cNvPr id="146" name="Picture 145"/>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22038" y="611875"/>
              <a:ext cx="213395" cy="174726"/>
            </a:xfrm>
            <a:prstGeom prst="rect">
              <a:avLst/>
            </a:prstGeom>
          </p:spPr>
        </p:pic>
        <p:sp>
          <p:nvSpPr>
            <p:cNvPr id="147" name="Rectangle 146"/>
            <p:cNvSpPr/>
            <p:nvPr/>
          </p:nvSpPr>
          <p:spPr>
            <a:xfrm>
              <a:off x="20862" y="725421"/>
              <a:ext cx="83067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Developers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sp>
        <p:nvSpPr>
          <p:cNvPr id="148" name="Down Arrow 147"/>
          <p:cNvSpPr/>
          <p:nvPr/>
        </p:nvSpPr>
        <p:spPr>
          <a:xfrm rot="16200000" flipH="1" flipV="1">
            <a:off x="575843" y="4092968"/>
            <a:ext cx="484632" cy="318615"/>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grpSp>
        <p:nvGrpSpPr>
          <p:cNvPr id="149" name="Group 148"/>
          <p:cNvGrpSpPr/>
          <p:nvPr/>
        </p:nvGrpSpPr>
        <p:grpSpPr>
          <a:xfrm>
            <a:off x="10561559" y="4062197"/>
            <a:ext cx="453970" cy="355715"/>
            <a:chOff x="3400527" y="4996708"/>
            <a:chExt cx="453970" cy="355715"/>
          </a:xfrm>
        </p:grpSpPr>
        <p:pic>
          <p:nvPicPr>
            <p:cNvPr id="150" name="Picture 14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151" name="Rectangle 150"/>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52" name="Group 151"/>
          <p:cNvGrpSpPr/>
          <p:nvPr/>
        </p:nvGrpSpPr>
        <p:grpSpPr>
          <a:xfrm>
            <a:off x="3819500" y="4194876"/>
            <a:ext cx="453970" cy="355715"/>
            <a:chOff x="3400527" y="4996708"/>
            <a:chExt cx="453970" cy="355715"/>
          </a:xfrm>
        </p:grpSpPr>
        <p:pic>
          <p:nvPicPr>
            <p:cNvPr id="153" name="Picture 152"/>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154" name="Rectangle 153"/>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155" name="Group 154"/>
          <p:cNvGrpSpPr/>
          <p:nvPr/>
        </p:nvGrpSpPr>
        <p:grpSpPr>
          <a:xfrm>
            <a:off x="8431694" y="5290314"/>
            <a:ext cx="2906120" cy="1049854"/>
            <a:chOff x="221010" y="4736271"/>
            <a:chExt cx="2906120" cy="1049854"/>
          </a:xfrm>
        </p:grpSpPr>
        <p:pic>
          <p:nvPicPr>
            <p:cNvPr id="156" name="Picture 155"/>
            <p:cNvPicPr>
              <a:picLocks noChangeAspect="1"/>
            </p:cNvPicPr>
            <p:nvPr/>
          </p:nvPicPr>
          <p:blipFill rotWithShape="1">
            <a:blip r:embed="rId11" cstate="hqprint">
              <a:duotone>
                <a:srgbClr val="B2B3B5">
                  <a:shade val="45000"/>
                  <a:satMod val="135000"/>
                </a:srgbClr>
                <a:prstClr val="white"/>
              </a:duotone>
              <a:extLst>
                <a:ext uri="{28A0092B-C50C-407E-A947-70E740481C1C}">
                  <a14:useLocalDpi xmlns:a14="http://schemas.microsoft.com/office/drawing/2010/main" val="0"/>
                </a:ext>
              </a:extLst>
            </a:blip>
            <a:srcRect l="8573" t="16629" r="8573" b="31223"/>
            <a:stretch/>
          </p:blipFill>
          <p:spPr>
            <a:xfrm>
              <a:off x="221010" y="4786970"/>
              <a:ext cx="230101" cy="144823"/>
            </a:xfrm>
            <a:prstGeom prst="rect">
              <a:avLst/>
            </a:prstGeom>
          </p:spPr>
        </p:pic>
        <p:pic>
          <p:nvPicPr>
            <p:cNvPr id="157" name="Picture 156"/>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250540" y="5599843"/>
              <a:ext cx="131955" cy="126342"/>
            </a:xfrm>
            <a:prstGeom prst="rect">
              <a:avLst/>
            </a:prstGeom>
          </p:spPr>
        </p:pic>
        <p:pic>
          <p:nvPicPr>
            <p:cNvPr id="158" name="Picture 157"/>
            <p:cNvPicPr>
              <a:picLocks noChangeAspect="1"/>
            </p:cNvPicPr>
            <p:nvPr/>
          </p:nvPicPr>
          <p:blipFill rotWithShape="1">
            <a:blip r:embed="rId3" cstate="hqprint">
              <a:duotone>
                <a:srgbClr val="B2B3B5">
                  <a:shade val="45000"/>
                  <a:satMod val="135000"/>
                </a:srgbClr>
                <a:prstClr val="white"/>
              </a:duotone>
              <a:extLst>
                <a:ext uri="{28A0092B-C50C-407E-A947-70E740481C1C}">
                  <a14:useLocalDpi xmlns:a14="http://schemas.microsoft.com/office/drawing/2010/main" val="0"/>
                </a:ext>
              </a:extLst>
            </a:blip>
            <a:srcRect l="6310" t="6335" r="6310" b="21156"/>
            <a:stretch/>
          </p:blipFill>
          <p:spPr>
            <a:xfrm>
              <a:off x="243713" y="5331009"/>
              <a:ext cx="159605" cy="132444"/>
            </a:xfrm>
            <a:prstGeom prst="rect">
              <a:avLst/>
            </a:prstGeom>
          </p:spPr>
        </p:pic>
        <p:pic>
          <p:nvPicPr>
            <p:cNvPr id="159" name="Picture 158"/>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255097" y="5048447"/>
              <a:ext cx="161925" cy="159718"/>
            </a:xfrm>
            <a:prstGeom prst="rect">
              <a:avLst/>
            </a:prstGeom>
          </p:spPr>
        </p:pic>
        <p:sp>
          <p:nvSpPr>
            <p:cNvPr id="160" name="Rectangle 159"/>
            <p:cNvSpPr/>
            <p:nvPr/>
          </p:nvSpPr>
          <p:spPr>
            <a:xfrm>
              <a:off x="442725" y="4736271"/>
              <a:ext cx="116891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Client | Host </a:t>
              </a:r>
              <a:r>
                <a:rPr kumimoji="0" lang="en-US" sz="1000" b="0" i="0" u="none" strike="noStrike" kern="0" cap="none" spc="0" normalizeH="0" baseline="0" noProof="0" dirty="0" err="1">
                  <a:ln>
                    <a:noFill/>
                  </a:ln>
                  <a:solidFill>
                    <a:prstClr val="black">
                      <a:lumMod val="50000"/>
                      <a:lumOff val="50000"/>
                    </a:prstClr>
                  </a:solidFill>
                  <a:effectLst/>
                  <a:uLnTx/>
                  <a:uFillTx/>
                  <a:latin typeface="Bosch Office Sans"/>
                  <a:ea typeface="+mn-ea"/>
                  <a:cs typeface="+mn-cs"/>
                </a:rPr>
                <a:t>Env</a:t>
              </a: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61" name="Rectangle 160"/>
            <p:cNvSpPr/>
            <p:nvPr/>
          </p:nvSpPr>
          <p:spPr>
            <a:xfrm>
              <a:off x="451111" y="5005196"/>
              <a:ext cx="85151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Server </a:t>
              </a:r>
              <a:r>
                <a:rPr kumimoji="0" lang="en-US" sz="1000" b="0" i="0" u="none" strike="noStrike" kern="0" cap="none" spc="0" normalizeH="0" baseline="0" noProof="0" dirty="0" err="1">
                  <a:ln>
                    <a:noFill/>
                  </a:ln>
                  <a:solidFill>
                    <a:prstClr val="black">
                      <a:lumMod val="50000"/>
                      <a:lumOff val="50000"/>
                    </a:prstClr>
                  </a:solidFill>
                  <a:effectLst/>
                  <a:uLnTx/>
                  <a:uFillTx/>
                  <a:latin typeface="Bosch Office Sans"/>
                  <a:ea typeface="+mn-ea"/>
                  <a:cs typeface="+mn-cs"/>
                </a:rPr>
                <a:t>Env</a:t>
              </a: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62" name="Rectangle 161"/>
            <p:cNvSpPr/>
            <p:nvPr/>
          </p:nvSpPr>
          <p:spPr>
            <a:xfrm>
              <a:off x="459497" y="5274121"/>
              <a:ext cx="80342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Target HW</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63" name="Rectangle 162"/>
            <p:cNvSpPr/>
            <p:nvPr/>
          </p:nvSpPr>
          <p:spPr>
            <a:xfrm>
              <a:off x="467883" y="5539904"/>
              <a:ext cx="107112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Duration / Freq.</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nvGrpSpPr>
            <p:cNvPr id="164" name="Group 163"/>
            <p:cNvGrpSpPr/>
            <p:nvPr/>
          </p:nvGrpSpPr>
          <p:grpSpPr>
            <a:xfrm>
              <a:off x="1594925" y="4736271"/>
              <a:ext cx="1532205" cy="784071"/>
              <a:chOff x="1792435" y="4736271"/>
              <a:chExt cx="1532205" cy="784071"/>
            </a:xfrm>
          </p:grpSpPr>
          <p:pic>
            <p:nvPicPr>
              <p:cNvPr id="165" name="Picture 164"/>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1853056" y="5039927"/>
                <a:ext cx="139054" cy="176759"/>
              </a:xfrm>
              <a:prstGeom prst="rect">
                <a:avLst/>
              </a:prstGeom>
            </p:spPr>
          </p:pic>
          <p:pic>
            <p:nvPicPr>
              <p:cNvPr id="166" name="Picture 165"/>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1849984" y="5308177"/>
                <a:ext cx="128024" cy="178109"/>
              </a:xfrm>
              <a:prstGeom prst="rect">
                <a:avLst/>
              </a:prstGeom>
            </p:spPr>
          </p:pic>
          <p:pic>
            <p:nvPicPr>
              <p:cNvPr id="167" name="Picture 166"/>
              <p:cNvPicPr>
                <a:picLocks noChangeAspect="1"/>
              </p:cNvPicPr>
              <p:nvPr/>
            </p:nvPicPr>
            <p:blipFill rotWithShape="1">
              <a:blip r:embed="rId5" cstate="hqprint">
                <a:duotone>
                  <a:srgbClr val="B2B3B5">
                    <a:shade val="45000"/>
                    <a:satMod val="135000"/>
                  </a:srgbClr>
                  <a:prstClr val="white"/>
                </a:duotone>
                <a:extLst>
                  <a:ext uri="{28A0092B-C50C-407E-A947-70E740481C1C}">
                    <a14:useLocalDpi xmlns:a14="http://schemas.microsoft.com/office/drawing/2010/main" val="0"/>
                  </a:ext>
                </a:extLst>
              </a:blip>
              <a:srcRect l="7781" t="12783" r="7781" b="26699"/>
              <a:stretch/>
            </p:blipFill>
            <p:spPr>
              <a:xfrm>
                <a:off x="1792435" y="4775788"/>
                <a:ext cx="233267" cy="167187"/>
              </a:xfrm>
              <a:prstGeom prst="rect">
                <a:avLst/>
              </a:prstGeom>
            </p:spPr>
          </p:pic>
          <p:sp>
            <p:nvSpPr>
              <p:cNvPr id="168" name="Rectangle 167"/>
              <p:cNvSpPr/>
              <p:nvPr/>
            </p:nvSpPr>
            <p:spPr>
              <a:xfrm>
                <a:off x="2041917" y="4736271"/>
                <a:ext cx="117051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Test environment</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69" name="Rectangle 168"/>
              <p:cNvSpPr/>
              <p:nvPr/>
            </p:nvSpPr>
            <p:spPr>
              <a:xfrm>
                <a:off x="2041917" y="5005196"/>
                <a:ext cx="108555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Manual process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70" name="Rectangle 169"/>
              <p:cNvSpPr/>
              <p:nvPr/>
            </p:nvSpPr>
            <p:spPr>
              <a:xfrm>
                <a:off x="2041917" y="5274121"/>
                <a:ext cx="128272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Automated process</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grpSp>
        <p:nvGrpSpPr>
          <p:cNvPr id="171" name="Group 170"/>
          <p:cNvGrpSpPr/>
          <p:nvPr/>
        </p:nvGrpSpPr>
        <p:grpSpPr>
          <a:xfrm>
            <a:off x="9823288" y="6111877"/>
            <a:ext cx="230400" cy="144000"/>
            <a:chOff x="1477633" y="5484830"/>
            <a:chExt cx="230400" cy="144000"/>
          </a:xfrm>
        </p:grpSpPr>
        <p:sp>
          <p:nvSpPr>
            <p:cNvPr id="172" name="Freeform 5">
              <a:extLst>
                <a:ext uri="{FF2B5EF4-FFF2-40B4-BE49-F238E27FC236}">
                  <a16:creationId xmlns:a16="http://schemas.microsoft.com/office/drawing/2014/main" id="{6F8FF9CE-B58E-4681-9C81-4A0EF4247573}"/>
                </a:ext>
              </a:extLst>
            </p:cNvPr>
            <p:cNvSpPr>
              <a:spLocks/>
            </p:cNvSpPr>
            <p:nvPr/>
          </p:nvSpPr>
          <p:spPr bwMode="auto">
            <a:xfrm>
              <a:off x="1477633" y="5484830"/>
              <a:ext cx="230400" cy="144000"/>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nvGrpSpPr>
            <p:cNvPr id="173" name="Group 172">
              <a:extLst>
                <a:ext uri="{FF2B5EF4-FFF2-40B4-BE49-F238E27FC236}">
                  <a16:creationId xmlns:a16="http://schemas.microsoft.com/office/drawing/2014/main" id="{3B3960CA-27E9-4D14-BD41-CB9F6C4B7BEE}"/>
                </a:ext>
              </a:extLst>
            </p:cNvPr>
            <p:cNvGrpSpPr/>
            <p:nvPr/>
          </p:nvGrpSpPr>
          <p:grpSpPr>
            <a:xfrm>
              <a:off x="1540720" y="5525268"/>
              <a:ext cx="85981" cy="90116"/>
              <a:chOff x="2700338" y="8651875"/>
              <a:chExt cx="6545262" cy="6543675"/>
            </a:xfrm>
            <a:solidFill>
              <a:sysClr val="window" lastClr="FFFFFF"/>
            </a:solidFill>
          </p:grpSpPr>
          <p:sp>
            <p:nvSpPr>
              <p:cNvPr id="174" name="Freeform 18">
                <a:extLst>
                  <a:ext uri="{FF2B5EF4-FFF2-40B4-BE49-F238E27FC236}">
                    <a16:creationId xmlns:a16="http://schemas.microsoft.com/office/drawing/2014/main" id="{4B9493DF-E040-4BC7-8027-8C02DAE24C90}"/>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75" name="Freeform 19">
                <a:extLst>
                  <a:ext uri="{FF2B5EF4-FFF2-40B4-BE49-F238E27FC236}">
                    <a16:creationId xmlns:a16="http://schemas.microsoft.com/office/drawing/2014/main" id="{64B5FC25-B7F3-4122-A1E9-9299A34374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76" name="Freeform 20">
                <a:extLst>
                  <a:ext uri="{FF2B5EF4-FFF2-40B4-BE49-F238E27FC236}">
                    <a16:creationId xmlns:a16="http://schemas.microsoft.com/office/drawing/2014/main" id="{D0CFA54B-4610-40BF-9F79-B6A79D2617E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77" name="Freeform 21">
                <a:extLst>
                  <a:ext uri="{FF2B5EF4-FFF2-40B4-BE49-F238E27FC236}">
                    <a16:creationId xmlns:a16="http://schemas.microsoft.com/office/drawing/2014/main" id="{00D6B1B2-B328-4B6A-B554-4533C464D3FD}"/>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grpSp>
      </p:grpSp>
      <p:sp>
        <p:nvSpPr>
          <p:cNvPr id="178" name="Rectangle 177"/>
          <p:cNvSpPr/>
          <p:nvPr/>
        </p:nvSpPr>
        <p:spPr>
          <a:xfrm>
            <a:off x="10050324" y="6071050"/>
            <a:ext cx="117051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Cloud Computing</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nvGrpSpPr>
          <p:cNvPr id="179" name="Group 178"/>
          <p:cNvGrpSpPr/>
          <p:nvPr/>
        </p:nvGrpSpPr>
        <p:grpSpPr>
          <a:xfrm>
            <a:off x="8623298" y="3115887"/>
            <a:ext cx="432000" cy="288000"/>
            <a:chOff x="1477633" y="5484830"/>
            <a:chExt cx="230400" cy="144000"/>
          </a:xfrm>
        </p:grpSpPr>
        <p:sp>
          <p:nvSpPr>
            <p:cNvPr id="180" name="Freeform 5">
              <a:extLst>
                <a:ext uri="{FF2B5EF4-FFF2-40B4-BE49-F238E27FC236}">
                  <a16:creationId xmlns:a16="http://schemas.microsoft.com/office/drawing/2014/main" id="{6F8FF9CE-B58E-4681-9C81-4A0EF4247573}"/>
                </a:ext>
              </a:extLst>
            </p:cNvPr>
            <p:cNvSpPr>
              <a:spLocks/>
            </p:cNvSpPr>
            <p:nvPr/>
          </p:nvSpPr>
          <p:spPr bwMode="auto">
            <a:xfrm>
              <a:off x="1477633" y="5484830"/>
              <a:ext cx="230400" cy="144000"/>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nvGrpSpPr>
            <p:cNvPr id="181" name="Group 180">
              <a:extLst>
                <a:ext uri="{FF2B5EF4-FFF2-40B4-BE49-F238E27FC236}">
                  <a16:creationId xmlns:a16="http://schemas.microsoft.com/office/drawing/2014/main" id="{3B3960CA-27E9-4D14-BD41-CB9F6C4B7BEE}"/>
                </a:ext>
              </a:extLst>
            </p:cNvPr>
            <p:cNvGrpSpPr/>
            <p:nvPr/>
          </p:nvGrpSpPr>
          <p:grpSpPr>
            <a:xfrm>
              <a:off x="1540720" y="5525268"/>
              <a:ext cx="85981" cy="90116"/>
              <a:chOff x="2700338" y="8651875"/>
              <a:chExt cx="6545262" cy="6543675"/>
            </a:xfrm>
            <a:solidFill>
              <a:sysClr val="window" lastClr="FFFFFF"/>
            </a:solidFill>
          </p:grpSpPr>
          <p:sp>
            <p:nvSpPr>
              <p:cNvPr id="182" name="Freeform 18">
                <a:extLst>
                  <a:ext uri="{FF2B5EF4-FFF2-40B4-BE49-F238E27FC236}">
                    <a16:creationId xmlns:a16="http://schemas.microsoft.com/office/drawing/2014/main" id="{4B9493DF-E040-4BC7-8027-8C02DAE24C90}"/>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83" name="Freeform 19">
                <a:extLst>
                  <a:ext uri="{FF2B5EF4-FFF2-40B4-BE49-F238E27FC236}">
                    <a16:creationId xmlns:a16="http://schemas.microsoft.com/office/drawing/2014/main" id="{64B5FC25-B7F3-4122-A1E9-9299A34374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84" name="Freeform 20">
                <a:extLst>
                  <a:ext uri="{FF2B5EF4-FFF2-40B4-BE49-F238E27FC236}">
                    <a16:creationId xmlns:a16="http://schemas.microsoft.com/office/drawing/2014/main" id="{D0CFA54B-4610-40BF-9F79-B6A79D2617E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85" name="Freeform 21">
                <a:extLst>
                  <a:ext uri="{FF2B5EF4-FFF2-40B4-BE49-F238E27FC236}">
                    <a16:creationId xmlns:a16="http://schemas.microsoft.com/office/drawing/2014/main" id="{00D6B1B2-B328-4B6A-B554-4533C464D3FD}"/>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grpSp>
      </p:grpSp>
      <p:grpSp>
        <p:nvGrpSpPr>
          <p:cNvPr id="186" name="Group 185"/>
          <p:cNvGrpSpPr/>
          <p:nvPr/>
        </p:nvGrpSpPr>
        <p:grpSpPr>
          <a:xfrm>
            <a:off x="4174439" y="3123827"/>
            <a:ext cx="288000" cy="180000"/>
            <a:chOff x="1477633" y="5484830"/>
            <a:chExt cx="230400" cy="144000"/>
          </a:xfrm>
        </p:grpSpPr>
        <p:sp>
          <p:nvSpPr>
            <p:cNvPr id="187" name="Freeform 5">
              <a:extLst>
                <a:ext uri="{FF2B5EF4-FFF2-40B4-BE49-F238E27FC236}">
                  <a16:creationId xmlns:a16="http://schemas.microsoft.com/office/drawing/2014/main" id="{6F8FF9CE-B58E-4681-9C81-4A0EF4247573}"/>
                </a:ext>
              </a:extLst>
            </p:cNvPr>
            <p:cNvSpPr>
              <a:spLocks/>
            </p:cNvSpPr>
            <p:nvPr/>
          </p:nvSpPr>
          <p:spPr bwMode="auto">
            <a:xfrm>
              <a:off x="1477633" y="5484830"/>
              <a:ext cx="230400" cy="144000"/>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nvGrpSpPr>
            <p:cNvPr id="188" name="Group 187">
              <a:extLst>
                <a:ext uri="{FF2B5EF4-FFF2-40B4-BE49-F238E27FC236}">
                  <a16:creationId xmlns:a16="http://schemas.microsoft.com/office/drawing/2014/main" id="{3B3960CA-27E9-4D14-BD41-CB9F6C4B7BEE}"/>
                </a:ext>
              </a:extLst>
            </p:cNvPr>
            <p:cNvGrpSpPr/>
            <p:nvPr/>
          </p:nvGrpSpPr>
          <p:grpSpPr>
            <a:xfrm>
              <a:off x="1540720" y="5525268"/>
              <a:ext cx="85981" cy="90116"/>
              <a:chOff x="2700338" y="8651875"/>
              <a:chExt cx="6545262" cy="6543675"/>
            </a:xfrm>
            <a:solidFill>
              <a:sysClr val="window" lastClr="FFFFFF"/>
            </a:solidFill>
          </p:grpSpPr>
          <p:sp>
            <p:nvSpPr>
              <p:cNvPr id="189" name="Freeform 18">
                <a:extLst>
                  <a:ext uri="{FF2B5EF4-FFF2-40B4-BE49-F238E27FC236}">
                    <a16:creationId xmlns:a16="http://schemas.microsoft.com/office/drawing/2014/main" id="{4B9493DF-E040-4BC7-8027-8C02DAE24C90}"/>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90" name="Freeform 19">
                <a:extLst>
                  <a:ext uri="{FF2B5EF4-FFF2-40B4-BE49-F238E27FC236}">
                    <a16:creationId xmlns:a16="http://schemas.microsoft.com/office/drawing/2014/main" id="{64B5FC25-B7F3-4122-A1E9-9299A34374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91" name="Freeform 20">
                <a:extLst>
                  <a:ext uri="{FF2B5EF4-FFF2-40B4-BE49-F238E27FC236}">
                    <a16:creationId xmlns:a16="http://schemas.microsoft.com/office/drawing/2014/main" id="{D0CFA54B-4610-40BF-9F79-B6A79D2617E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192" name="Freeform 21">
                <a:extLst>
                  <a:ext uri="{FF2B5EF4-FFF2-40B4-BE49-F238E27FC236}">
                    <a16:creationId xmlns:a16="http://schemas.microsoft.com/office/drawing/2014/main" id="{00D6B1B2-B328-4B6A-B554-4533C464D3FD}"/>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Bosch Office Sans" pitchFamily="34" charset="0"/>
                  <a:ea typeface="+mn-ea"/>
                  <a:cs typeface="+mn-cs"/>
                </a:endParaRPr>
              </a:p>
            </p:txBody>
          </p:sp>
        </p:grpSp>
      </p:grpSp>
      <p:sp>
        <p:nvSpPr>
          <p:cNvPr id="193" name="Rounded Rectangle 192"/>
          <p:cNvSpPr/>
          <p:nvPr/>
        </p:nvSpPr>
        <p:spPr>
          <a:xfrm>
            <a:off x="8399737" y="5242610"/>
            <a:ext cx="2880000" cy="1097557"/>
          </a:xfrm>
          <a:prstGeom prst="roundRect">
            <a:avLst/>
          </a:prstGeom>
          <a:noFill/>
          <a:ln w="9525" cap="flat" cmpd="sng" algn="ctr">
            <a:solidFill>
              <a:schemeClr val="bg1">
                <a:lumMod val="50000"/>
              </a:schemeClr>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195" name="Picture 194"/>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2404117" y="3984082"/>
            <a:ext cx="238075" cy="302629"/>
          </a:xfrm>
          <a:prstGeom prst="rect">
            <a:avLst/>
          </a:prstGeom>
        </p:spPr>
      </p:pic>
      <p:pic>
        <p:nvPicPr>
          <p:cNvPr id="196" name="Picture 195"/>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2766464" y="3981771"/>
            <a:ext cx="219189" cy="304940"/>
          </a:xfrm>
          <a:prstGeom prst="rect">
            <a:avLst/>
          </a:prstGeom>
        </p:spPr>
      </p:pic>
      <p:cxnSp>
        <p:nvCxnSpPr>
          <p:cNvPr id="197" name="Straight Connector 196"/>
          <p:cNvCxnSpPr/>
          <p:nvPr/>
        </p:nvCxnSpPr>
        <p:spPr>
          <a:xfrm flipH="1">
            <a:off x="2659579" y="3953725"/>
            <a:ext cx="108000" cy="324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98" name="Picture 197"/>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7047402" y="6161765"/>
            <a:ext cx="219189" cy="304940"/>
          </a:xfrm>
          <a:prstGeom prst="rect">
            <a:avLst/>
          </a:prstGeom>
        </p:spPr>
      </p:pic>
      <p:sp>
        <p:nvSpPr>
          <p:cNvPr id="199" name="Down Arrow 198"/>
          <p:cNvSpPr/>
          <p:nvPr/>
        </p:nvSpPr>
        <p:spPr>
          <a:xfrm>
            <a:off x="6610624" y="4583310"/>
            <a:ext cx="287065" cy="658138"/>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sp>
        <p:nvSpPr>
          <p:cNvPr id="200" name="Down Arrow 199"/>
          <p:cNvSpPr/>
          <p:nvPr/>
        </p:nvSpPr>
        <p:spPr>
          <a:xfrm rot="16200000" flipH="1" flipV="1">
            <a:off x="674369" y="5132298"/>
            <a:ext cx="484632" cy="6336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cxnSp>
        <p:nvCxnSpPr>
          <p:cNvPr id="201" name="Straight Arrow Connector 200"/>
          <p:cNvCxnSpPr>
            <a:stCxn id="34" idx="3"/>
            <a:endCxn id="36" idx="1"/>
          </p:cNvCxnSpPr>
          <p:nvPr/>
        </p:nvCxnSpPr>
        <p:spPr>
          <a:xfrm>
            <a:off x="7267432" y="3705818"/>
            <a:ext cx="203379" cy="0"/>
          </a:xfrm>
          <a:prstGeom prst="straightConnector1">
            <a:avLst/>
          </a:prstGeom>
          <a:noFill/>
          <a:ln w="38100" cap="flat" cmpd="sng" algn="ctr">
            <a:solidFill>
              <a:srgbClr val="0E78C5"/>
            </a:solidFill>
            <a:prstDash val="solid"/>
            <a:miter lim="800000"/>
            <a:headEnd type="triangle"/>
            <a:tailEnd type="none"/>
          </a:ln>
          <a:effectLst/>
        </p:spPr>
      </p:cxnSp>
      <p:sp>
        <p:nvSpPr>
          <p:cNvPr id="202" name="Down Arrow 201"/>
          <p:cNvSpPr/>
          <p:nvPr/>
        </p:nvSpPr>
        <p:spPr>
          <a:xfrm>
            <a:off x="9041394" y="2460377"/>
            <a:ext cx="484632" cy="6120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cxnSp>
        <p:nvCxnSpPr>
          <p:cNvPr id="203" name="Elbow Connector 202"/>
          <p:cNvCxnSpPr>
            <a:endCxn id="40" idx="0"/>
          </p:cNvCxnSpPr>
          <p:nvPr/>
        </p:nvCxnSpPr>
        <p:spPr>
          <a:xfrm rot="16200000" flipH="1">
            <a:off x="8623260" y="1707092"/>
            <a:ext cx="2119968" cy="1511724"/>
          </a:xfrm>
          <a:prstGeom prst="bentConnector3">
            <a:avLst>
              <a:gd name="adj1" fmla="val 50000"/>
            </a:avLst>
          </a:prstGeom>
          <a:noFill/>
          <a:ln w="38100" cap="flat" cmpd="sng" algn="ctr">
            <a:solidFill>
              <a:srgbClr val="0E78C5"/>
            </a:solidFill>
            <a:prstDash val="solid"/>
            <a:miter lim="800000"/>
            <a:tailEnd type="triangle"/>
          </a:ln>
          <a:effectLst/>
        </p:spPr>
      </p:cxnSp>
      <p:sp>
        <p:nvSpPr>
          <p:cNvPr id="204" name="Rectangle 203"/>
          <p:cNvSpPr/>
          <p:nvPr/>
        </p:nvSpPr>
        <p:spPr>
          <a:xfrm>
            <a:off x="415277" y="934310"/>
            <a:ext cx="1204176" cy="13234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Requirements</a:t>
            </a:r>
            <a:b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b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Change Requests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Design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Tool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Regulation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Process/Method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sp>
        <p:nvSpPr>
          <p:cNvPr id="205" name="Down Arrow 204"/>
          <p:cNvSpPr/>
          <p:nvPr/>
        </p:nvSpPr>
        <p:spPr>
          <a:xfrm rot="5400000">
            <a:off x="5736101" y="3302266"/>
            <a:ext cx="484632" cy="5832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grpSp>
        <p:nvGrpSpPr>
          <p:cNvPr id="206" name="Group 205"/>
          <p:cNvGrpSpPr/>
          <p:nvPr/>
        </p:nvGrpSpPr>
        <p:grpSpPr>
          <a:xfrm>
            <a:off x="6164460" y="3419982"/>
            <a:ext cx="287931" cy="322290"/>
            <a:chOff x="2432853" y="5225583"/>
            <a:chExt cx="287931" cy="322290"/>
          </a:xfrm>
        </p:grpSpPr>
        <p:sp>
          <p:nvSpPr>
            <p:cNvPr id="207" name="Oval 206"/>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208" name="Picture 207"/>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209" name="Oval 208"/>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10" name="Oval 209"/>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grpSp>
        <p:nvGrpSpPr>
          <p:cNvPr id="211" name="Group 210"/>
          <p:cNvGrpSpPr/>
          <p:nvPr/>
        </p:nvGrpSpPr>
        <p:grpSpPr>
          <a:xfrm>
            <a:off x="6552567" y="2619300"/>
            <a:ext cx="287931" cy="322290"/>
            <a:chOff x="2432853" y="5225583"/>
            <a:chExt cx="287931" cy="322290"/>
          </a:xfrm>
        </p:grpSpPr>
        <p:sp>
          <p:nvSpPr>
            <p:cNvPr id="212" name="Oval 211"/>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213" name="Picture 212"/>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214" name="Oval 213"/>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15" name="Oval 214"/>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sp>
        <p:nvSpPr>
          <p:cNvPr id="216" name="Down Arrow 215"/>
          <p:cNvSpPr/>
          <p:nvPr/>
        </p:nvSpPr>
        <p:spPr>
          <a:xfrm flipV="1">
            <a:off x="6673232" y="2348130"/>
            <a:ext cx="484632" cy="584287"/>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cxnSp>
        <p:nvCxnSpPr>
          <p:cNvPr id="217" name="Elbow Connector 216"/>
          <p:cNvCxnSpPr/>
          <p:nvPr/>
        </p:nvCxnSpPr>
        <p:spPr>
          <a:xfrm rot="16200000" flipV="1">
            <a:off x="3543064" y="177977"/>
            <a:ext cx="1864774" cy="4910211"/>
          </a:xfrm>
          <a:prstGeom prst="bentConnector3">
            <a:avLst>
              <a:gd name="adj1" fmla="val 50000"/>
            </a:avLst>
          </a:prstGeom>
          <a:noFill/>
          <a:ln w="38100" cap="flat" cmpd="sng" algn="ctr">
            <a:solidFill>
              <a:srgbClr val="0E78C5"/>
            </a:solidFill>
            <a:prstDash val="solid"/>
            <a:miter lim="800000"/>
            <a:tailEnd type="triangle"/>
          </a:ln>
          <a:effectLst/>
        </p:spPr>
      </p:cxnSp>
      <p:sp>
        <p:nvSpPr>
          <p:cNvPr id="218" name="Down Arrow 217"/>
          <p:cNvSpPr/>
          <p:nvPr/>
        </p:nvSpPr>
        <p:spPr>
          <a:xfrm flipV="1">
            <a:off x="1468528" y="2287162"/>
            <a:ext cx="484632" cy="6480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grpSp>
        <p:nvGrpSpPr>
          <p:cNvPr id="219" name="Group 218"/>
          <p:cNvGrpSpPr/>
          <p:nvPr/>
        </p:nvGrpSpPr>
        <p:grpSpPr>
          <a:xfrm>
            <a:off x="1557412" y="2678056"/>
            <a:ext cx="287931" cy="322290"/>
            <a:chOff x="2815686" y="4987458"/>
            <a:chExt cx="287931" cy="322290"/>
          </a:xfrm>
        </p:grpSpPr>
        <p:pic>
          <p:nvPicPr>
            <p:cNvPr id="220" name="Picture 219"/>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221" name="Oval 220"/>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22" name="Oval 221"/>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23" name="Oval 222"/>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sp>
        <p:nvSpPr>
          <p:cNvPr id="224" name="Down Arrow 223"/>
          <p:cNvSpPr/>
          <p:nvPr/>
        </p:nvSpPr>
        <p:spPr>
          <a:xfrm>
            <a:off x="1668711" y="4413818"/>
            <a:ext cx="484632" cy="4680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225" name="Rectangle 224"/>
          <p:cNvSpPr/>
          <p:nvPr/>
        </p:nvSpPr>
        <p:spPr>
          <a:xfrm>
            <a:off x="1561192" y="5148729"/>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Release</a:t>
            </a:r>
          </a:p>
        </p:txBody>
      </p:sp>
      <p:cxnSp>
        <p:nvCxnSpPr>
          <p:cNvPr id="226" name="Elbow Connector 225"/>
          <p:cNvCxnSpPr>
            <a:stCxn id="50" idx="2"/>
            <a:endCxn id="225" idx="0"/>
          </p:cNvCxnSpPr>
          <p:nvPr/>
        </p:nvCxnSpPr>
        <p:spPr>
          <a:xfrm rot="16200000" flipH="1">
            <a:off x="1043217" y="4293874"/>
            <a:ext cx="1365698" cy="344012"/>
          </a:xfrm>
          <a:prstGeom prst="bentConnector3">
            <a:avLst>
              <a:gd name="adj1" fmla="val 50000"/>
            </a:avLst>
          </a:prstGeom>
          <a:noFill/>
          <a:ln w="38100" cap="flat" cmpd="sng" algn="ctr">
            <a:solidFill>
              <a:srgbClr val="0E78C5"/>
            </a:solidFill>
            <a:prstDash val="solid"/>
            <a:miter lim="800000"/>
            <a:tailEnd type="triangle"/>
          </a:ln>
          <a:effectLst/>
        </p:spPr>
      </p:cxnSp>
      <p:grpSp>
        <p:nvGrpSpPr>
          <p:cNvPr id="227" name="Group 226"/>
          <p:cNvGrpSpPr/>
          <p:nvPr/>
        </p:nvGrpSpPr>
        <p:grpSpPr>
          <a:xfrm>
            <a:off x="1770056" y="4091129"/>
            <a:ext cx="287931" cy="322290"/>
            <a:chOff x="2432853" y="5225583"/>
            <a:chExt cx="287931" cy="322290"/>
          </a:xfrm>
        </p:grpSpPr>
        <p:sp>
          <p:nvSpPr>
            <p:cNvPr id="228" name="Oval 227"/>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229" name="Picture 228"/>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230" name="Oval 229"/>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31" name="Oval 230"/>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sp>
        <p:nvSpPr>
          <p:cNvPr id="232" name="Rectangle 231"/>
          <p:cNvSpPr/>
          <p:nvPr/>
        </p:nvSpPr>
        <p:spPr>
          <a:xfrm>
            <a:off x="1086382" y="6285586"/>
            <a:ext cx="1737726" cy="394961"/>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Field Data / Shadow Mode / A-B Testing, ….</a:t>
            </a:r>
          </a:p>
        </p:txBody>
      </p:sp>
      <p:sp>
        <p:nvSpPr>
          <p:cNvPr id="233" name="Down Arrow 232"/>
          <p:cNvSpPr/>
          <p:nvPr/>
        </p:nvSpPr>
        <p:spPr>
          <a:xfrm>
            <a:off x="1731275" y="5864824"/>
            <a:ext cx="484632" cy="4320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234" name="Down Arrow 233"/>
          <p:cNvSpPr/>
          <p:nvPr/>
        </p:nvSpPr>
        <p:spPr>
          <a:xfrm rot="16200000">
            <a:off x="3406158" y="4999315"/>
            <a:ext cx="288000" cy="1096197"/>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sp>
        <p:nvSpPr>
          <p:cNvPr id="235" name="Down Arrow 234"/>
          <p:cNvSpPr/>
          <p:nvPr/>
        </p:nvSpPr>
        <p:spPr>
          <a:xfrm rot="16200000">
            <a:off x="3422373" y="5877882"/>
            <a:ext cx="288000" cy="1096197"/>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grpSp>
        <p:nvGrpSpPr>
          <p:cNvPr id="236" name="Group 235"/>
          <p:cNvGrpSpPr/>
          <p:nvPr/>
        </p:nvGrpSpPr>
        <p:grpSpPr>
          <a:xfrm>
            <a:off x="746309" y="4753118"/>
            <a:ext cx="453970" cy="355715"/>
            <a:chOff x="3400527" y="4996708"/>
            <a:chExt cx="453970" cy="355715"/>
          </a:xfrm>
        </p:grpSpPr>
        <p:pic>
          <p:nvPicPr>
            <p:cNvPr id="237" name="Picture 236"/>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238" name="Rectangle 237"/>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grpSp>
        <p:nvGrpSpPr>
          <p:cNvPr id="239" name="Group 238"/>
          <p:cNvGrpSpPr/>
          <p:nvPr/>
        </p:nvGrpSpPr>
        <p:grpSpPr>
          <a:xfrm>
            <a:off x="5874183" y="6336366"/>
            <a:ext cx="963725" cy="355715"/>
            <a:chOff x="3400527" y="4996708"/>
            <a:chExt cx="963725" cy="355715"/>
          </a:xfrm>
        </p:grpSpPr>
        <p:pic>
          <p:nvPicPr>
            <p:cNvPr id="240" name="Picture 23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720389" y="4996708"/>
              <a:ext cx="213395" cy="174726"/>
            </a:xfrm>
            <a:prstGeom prst="rect">
              <a:avLst/>
            </a:prstGeom>
          </p:spPr>
        </p:pic>
        <p:sp>
          <p:nvSpPr>
            <p:cNvPr id="241" name="Rectangle 240"/>
            <p:cNvSpPr/>
            <p:nvPr/>
          </p:nvSpPr>
          <p:spPr>
            <a:xfrm>
              <a:off x="3400527" y="5106202"/>
              <a:ext cx="96372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Bosch Office Sans"/>
                  <a:ea typeface="+mn-ea"/>
                  <a:cs typeface="+mn-cs"/>
                </a:rPr>
                <a:t>Management</a:t>
              </a:r>
              <a:endParaRPr kumimoji="0" lang="en-US" sz="1800" b="0" i="0" u="none" strike="noStrike" kern="0" cap="none" spc="0" normalizeH="0" baseline="0" noProof="0" dirty="0">
                <a:ln>
                  <a:noFill/>
                </a:ln>
                <a:solidFill>
                  <a:prstClr val="black"/>
                </a:solidFill>
                <a:effectLst/>
                <a:uLnTx/>
                <a:uFillTx/>
                <a:latin typeface="Bosch Office Sans" pitchFamily="34" charset="0"/>
                <a:ea typeface="+mn-ea"/>
                <a:cs typeface="+mn-cs"/>
              </a:endParaRPr>
            </a:p>
          </p:txBody>
        </p:sp>
      </p:grpSp>
      <p:pic>
        <p:nvPicPr>
          <p:cNvPr id="242" name="Picture 241"/>
          <p:cNvPicPr>
            <a:picLocks noChangeAspect="1"/>
          </p:cNvPicPr>
          <p:nvPr/>
        </p:nvPicPr>
        <p:blipFill rotWithShape="1">
          <a:blip r:embed="rId11" cstate="hqprint">
            <a:duotone>
              <a:srgbClr val="B2B3B5">
                <a:shade val="45000"/>
                <a:satMod val="135000"/>
              </a:srgbClr>
              <a:prstClr val="white"/>
            </a:duotone>
            <a:extLst>
              <a:ext uri="{28A0092B-C50C-407E-A947-70E740481C1C}">
                <a14:useLocalDpi xmlns:a14="http://schemas.microsoft.com/office/drawing/2010/main" val="0"/>
              </a:ext>
            </a:extLst>
          </a:blip>
          <a:srcRect l="8573" t="16629" r="8573" b="31223"/>
          <a:stretch/>
        </p:blipFill>
        <p:spPr>
          <a:xfrm>
            <a:off x="4963011" y="2032130"/>
            <a:ext cx="393955" cy="247951"/>
          </a:xfrm>
          <a:prstGeom prst="rect">
            <a:avLst/>
          </a:prstGeom>
        </p:spPr>
      </p:pic>
      <p:pic>
        <p:nvPicPr>
          <p:cNvPr id="243" name="Picture 242"/>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5869444" y="2047950"/>
            <a:ext cx="225920" cy="216310"/>
          </a:xfrm>
          <a:prstGeom prst="rect">
            <a:avLst/>
          </a:prstGeom>
        </p:spPr>
      </p:pic>
      <p:pic>
        <p:nvPicPr>
          <p:cNvPr id="244" name="Picture 243"/>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6166717" y="1999562"/>
            <a:ext cx="238075" cy="302629"/>
          </a:xfrm>
          <a:prstGeom prst="rect">
            <a:avLst/>
          </a:prstGeom>
        </p:spPr>
      </p:pic>
      <p:pic>
        <p:nvPicPr>
          <p:cNvPr id="245" name="Picture 244"/>
          <p:cNvPicPr>
            <a:picLocks noChangeAspect="1"/>
          </p:cNvPicPr>
          <p:nvPr/>
        </p:nvPicPr>
        <p:blipFill rotWithShape="1">
          <a:blip r:embed="rId3" cstate="hqprint">
            <a:duotone>
              <a:srgbClr val="B2B3B5">
                <a:shade val="45000"/>
                <a:satMod val="135000"/>
              </a:srgbClr>
              <a:prstClr val="white"/>
            </a:duotone>
            <a:extLst>
              <a:ext uri="{28A0092B-C50C-407E-A947-70E740481C1C}">
                <a14:useLocalDpi xmlns:a14="http://schemas.microsoft.com/office/drawing/2010/main" val="0"/>
              </a:ext>
            </a:extLst>
          </a:blip>
          <a:srcRect l="6310" t="6335" r="6310" b="21156"/>
          <a:stretch/>
        </p:blipFill>
        <p:spPr>
          <a:xfrm>
            <a:off x="5476575" y="2042726"/>
            <a:ext cx="273261" cy="226758"/>
          </a:xfrm>
          <a:prstGeom prst="rect">
            <a:avLst/>
          </a:prstGeom>
        </p:spPr>
      </p:pic>
      <p:pic>
        <p:nvPicPr>
          <p:cNvPr id="246" name="Picture 245"/>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7965949" y="1981634"/>
            <a:ext cx="238075" cy="302629"/>
          </a:xfrm>
          <a:prstGeom prst="rect">
            <a:avLst/>
          </a:prstGeom>
        </p:spPr>
      </p:pic>
      <p:pic>
        <p:nvPicPr>
          <p:cNvPr id="247" name="Picture 246"/>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8296519" y="1974902"/>
            <a:ext cx="219189" cy="304940"/>
          </a:xfrm>
          <a:prstGeom prst="rect">
            <a:avLst/>
          </a:prstGeom>
        </p:spPr>
      </p:pic>
      <p:pic>
        <p:nvPicPr>
          <p:cNvPr id="248" name="Picture 247"/>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7676278" y="2001861"/>
            <a:ext cx="230062" cy="273453"/>
          </a:xfrm>
          <a:prstGeom prst="rect">
            <a:avLst/>
          </a:prstGeom>
        </p:spPr>
      </p:pic>
    </p:spTree>
    <p:extLst>
      <p:ext uri="{BB962C8B-B14F-4D97-AF65-F5344CB8AC3E}">
        <p14:creationId xmlns:p14="http://schemas.microsoft.com/office/powerpoint/2010/main" val="130141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8872"/>
            <a:ext cx="8933688" cy="646331"/>
          </a:xfrm>
          <a:prstGeom prst="rect">
            <a:avLst/>
          </a:prstGeom>
          <a:noFill/>
        </p:spPr>
        <p:txBody>
          <a:bodyPr wrap="square" rtlCol="0">
            <a:spAutoFit/>
          </a:bodyPr>
          <a:lstStyle/>
          <a:p>
            <a:r>
              <a:rPr lang="en-GB" dirty="0"/>
              <a:t>SW-Defined car</a:t>
            </a:r>
          </a:p>
          <a:p>
            <a:r>
              <a:rPr lang="en-GB" dirty="0"/>
              <a:t>Thinking the car from Software Perspective</a:t>
            </a:r>
          </a:p>
        </p:txBody>
      </p:sp>
    </p:spTree>
    <p:extLst>
      <p:ext uri="{BB962C8B-B14F-4D97-AF65-F5344CB8AC3E}">
        <p14:creationId xmlns:p14="http://schemas.microsoft.com/office/powerpoint/2010/main" val="401279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l" defTabSz="1016264" fontAlgn="base">
              <a:spcBef>
                <a:spcPct val="0"/>
              </a:spcBef>
              <a:spcAft>
                <a:spcPct val="0"/>
              </a:spcAft>
              <a:defRPr/>
            </a:pPr>
            <a:fld id="{4898AEC0-503E-4FA4-859C-D0F72D6E3F79}" type="slidenum">
              <a:rPr lang="en-US" sz="1334" noProof="1">
                <a:latin typeface="Bosch Office Sans" pitchFamily="34" charset="0"/>
              </a:rPr>
              <a:pPr algn="l" defTabSz="1016264" fontAlgn="base">
                <a:spcBef>
                  <a:spcPct val="0"/>
                </a:spcBef>
                <a:spcAft>
                  <a:spcPct val="0"/>
                </a:spcAft>
                <a:defRPr/>
              </a:pPr>
              <a:t>20</a:t>
            </a:fld>
            <a:endParaRPr lang="en-US" sz="1334" noProof="1">
              <a:latin typeface="Bosch Office Sans" pitchFamily="34" charset="0"/>
            </a:endParaRPr>
          </a:p>
        </p:txBody>
      </p:sp>
      <p:sp>
        <p:nvSpPr>
          <p:cNvPr id="80" name="TextBox 79"/>
          <p:cNvSpPr txBox="1"/>
          <p:nvPr>
            <p:custDataLst>
              <p:tags r:id="rId1"/>
            </p:custDataLst>
          </p:nvPr>
        </p:nvSpPr>
        <p:spPr>
          <a:xfrm>
            <a:off x="8930699" y="6309234"/>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81"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323840" y="6329428"/>
            <a:ext cx="301702" cy="301702"/>
          </a:xfrm>
          <a:prstGeom prst="rect">
            <a:avLst/>
          </a:prstGeom>
        </p:spPr>
      </p:pic>
      <p:sp>
        <p:nvSpPr>
          <p:cNvPr id="82" name="TextBox 81"/>
          <p:cNvSpPr txBox="1"/>
          <p:nvPr>
            <p:custDataLst>
              <p:tags r:id="rId3"/>
            </p:custDataLst>
          </p:nvPr>
        </p:nvSpPr>
        <p:spPr>
          <a:xfrm>
            <a:off x="8549205" y="639998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84" name="TextBox 83"/>
          <p:cNvSpPr txBox="1"/>
          <p:nvPr>
            <p:custDataLst>
              <p:tags r:id="rId4"/>
            </p:custDataLst>
          </p:nvPr>
        </p:nvSpPr>
        <p:spPr>
          <a:xfrm>
            <a:off x="9463820" y="6416848"/>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sp>
        <p:nvSpPr>
          <p:cNvPr id="88" name="Text Placeholder 2"/>
          <p:cNvSpPr txBox="1">
            <a:spLocks/>
          </p:cNvSpPr>
          <p:nvPr/>
        </p:nvSpPr>
        <p:spPr>
          <a:xfrm>
            <a:off x="190964" y="243008"/>
            <a:ext cx="11616432" cy="432111"/>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80053" indent="-280053" defTabSz="1016190">
              <a:spcBef>
                <a:spcPts val="556"/>
              </a:spcBef>
              <a:defRPr/>
            </a:pPr>
            <a:r>
              <a:rPr lang="en-GB" sz="3112" b="1" dirty="0">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latin typeface="Bosch Office Sans" pitchFamily="2" charset="0"/>
              </a:rPr>
              <a:t>Autonomous Testing – Plan</a:t>
            </a:r>
            <a:endParaRPr lang="en-GB" sz="3112" dirty="0">
              <a:solidFill>
                <a:srgbClr val="000000"/>
              </a:solidFill>
              <a:latin typeface="Bosch Office Sans"/>
            </a:endParaRPr>
          </a:p>
        </p:txBody>
      </p:sp>
      <p:pic>
        <p:nvPicPr>
          <p:cNvPr id="89" name="Picture 88"/>
          <p:cNvPicPr>
            <a:picLocks noChangeAspect="1"/>
          </p:cNvPicPr>
          <p:nvPr/>
        </p:nvPicPr>
        <p:blipFill>
          <a:blip r:embed="rId33" cstate="hqprint">
            <a:extLst>
              <a:ext uri="{28A0092B-C50C-407E-A947-70E740481C1C}">
                <a14:useLocalDpi xmlns:a14="http://schemas.microsoft.com/office/drawing/2010/main" val="0"/>
              </a:ext>
            </a:extLst>
          </a:blip>
          <a:stretch>
            <a:fillRect/>
          </a:stretch>
        </p:blipFill>
        <p:spPr>
          <a:xfrm>
            <a:off x="11330875" y="133716"/>
            <a:ext cx="769660" cy="1039323"/>
          </a:xfrm>
          <a:prstGeom prst="rect">
            <a:avLst/>
          </a:prstGeom>
        </p:spPr>
      </p:pic>
      <p:pic>
        <p:nvPicPr>
          <p:cNvPr id="69" name="Picture 68"/>
          <p:cNvPicPr>
            <a:picLocks noChangeAspect="1"/>
          </p:cNvPicPr>
          <p:nvPr/>
        </p:nvPicPr>
        <p:blipFill>
          <a:blip r:embed="rId34">
            <a:clrChange>
              <a:clrFrom>
                <a:srgbClr val="FFFFFF"/>
              </a:clrFrom>
              <a:clrTo>
                <a:srgbClr val="FFFFFF">
                  <a:alpha val="0"/>
                </a:srgbClr>
              </a:clrTo>
            </a:clrChange>
          </a:blip>
          <a:stretch>
            <a:fillRect/>
          </a:stretch>
        </p:blipFill>
        <p:spPr>
          <a:xfrm flipH="1">
            <a:off x="10099659" y="6378208"/>
            <a:ext cx="213909" cy="213909"/>
          </a:xfrm>
          <a:prstGeom prst="rect">
            <a:avLst/>
          </a:prstGeom>
        </p:spPr>
      </p:pic>
      <p:sp>
        <p:nvSpPr>
          <p:cNvPr id="71" name="TextBox 70"/>
          <p:cNvSpPr txBox="1"/>
          <p:nvPr>
            <p:custDataLst>
              <p:tags r:id="rId5"/>
            </p:custDataLst>
          </p:nvPr>
        </p:nvSpPr>
        <p:spPr>
          <a:xfrm>
            <a:off x="10331717" y="6385911"/>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72" name="Picture 71"/>
          <p:cNvPicPr>
            <a:picLocks noChangeAspect="1"/>
          </p:cNvPicPr>
          <p:nvPr/>
        </p:nvPicPr>
        <p:blipFill>
          <a:blip r:embed="rId35">
            <a:clrChange>
              <a:clrFrom>
                <a:srgbClr val="FFFFFF"/>
              </a:clrFrom>
              <a:clrTo>
                <a:srgbClr val="FFFFFF">
                  <a:alpha val="0"/>
                </a:srgbClr>
              </a:clrTo>
            </a:clrChange>
          </a:blip>
          <a:stretch>
            <a:fillRect/>
          </a:stretch>
        </p:blipFill>
        <p:spPr>
          <a:xfrm>
            <a:off x="9212914" y="6336933"/>
            <a:ext cx="286692" cy="286692"/>
          </a:xfrm>
          <a:prstGeom prst="rect">
            <a:avLst/>
          </a:prstGeom>
        </p:spPr>
      </p:pic>
      <p:graphicFrame>
        <p:nvGraphicFramePr>
          <p:cNvPr id="58"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nvPr>
        </p:nvGraphicFramePr>
        <p:xfrm>
          <a:off x="608542" y="947599"/>
          <a:ext cx="10378535" cy="5287931"/>
        </p:xfrm>
        <a:graphic>
          <a:graphicData uri="http://schemas.openxmlformats.org/drawingml/2006/table">
            <a:tbl>
              <a:tblPr firstRow="1" bandRow="1"/>
              <a:tblGrid>
                <a:gridCol w="2123306">
                  <a:extLst>
                    <a:ext uri="{9D8B030D-6E8A-4147-A177-3AD203B41FA5}">
                      <a16:colId xmlns:a16="http://schemas.microsoft.com/office/drawing/2014/main" val="20000"/>
                    </a:ext>
                  </a:extLst>
                </a:gridCol>
                <a:gridCol w="842842">
                  <a:extLst>
                    <a:ext uri="{9D8B030D-6E8A-4147-A177-3AD203B41FA5}">
                      <a16:colId xmlns:a16="http://schemas.microsoft.com/office/drawing/2014/main" val="3372542797"/>
                    </a:ext>
                  </a:extLst>
                </a:gridCol>
                <a:gridCol w="727385">
                  <a:extLst>
                    <a:ext uri="{9D8B030D-6E8A-4147-A177-3AD203B41FA5}">
                      <a16:colId xmlns:a16="http://schemas.microsoft.com/office/drawing/2014/main" val="1114448866"/>
                    </a:ext>
                  </a:extLst>
                </a:gridCol>
                <a:gridCol w="935208">
                  <a:extLst>
                    <a:ext uri="{9D8B030D-6E8A-4147-A177-3AD203B41FA5}">
                      <a16:colId xmlns:a16="http://schemas.microsoft.com/office/drawing/2014/main" val="20002"/>
                    </a:ext>
                  </a:extLst>
                </a:gridCol>
                <a:gridCol w="750476">
                  <a:extLst>
                    <a:ext uri="{9D8B030D-6E8A-4147-A177-3AD203B41FA5}">
                      <a16:colId xmlns:a16="http://schemas.microsoft.com/office/drawing/2014/main" val="20003"/>
                    </a:ext>
                  </a:extLst>
                </a:gridCol>
                <a:gridCol w="819749">
                  <a:extLst>
                    <a:ext uri="{9D8B030D-6E8A-4147-A177-3AD203B41FA5}">
                      <a16:colId xmlns:a16="http://schemas.microsoft.com/office/drawing/2014/main" val="20004"/>
                    </a:ext>
                  </a:extLst>
                </a:gridCol>
                <a:gridCol w="900570">
                  <a:extLst>
                    <a:ext uri="{9D8B030D-6E8A-4147-A177-3AD203B41FA5}">
                      <a16:colId xmlns:a16="http://schemas.microsoft.com/office/drawing/2014/main" val="20005"/>
                    </a:ext>
                  </a:extLst>
                </a:gridCol>
                <a:gridCol w="877479">
                  <a:extLst>
                    <a:ext uri="{9D8B030D-6E8A-4147-A177-3AD203B41FA5}">
                      <a16:colId xmlns:a16="http://schemas.microsoft.com/office/drawing/2014/main" val="20011"/>
                    </a:ext>
                  </a:extLst>
                </a:gridCol>
                <a:gridCol w="646563">
                  <a:extLst>
                    <a:ext uri="{9D8B030D-6E8A-4147-A177-3AD203B41FA5}">
                      <a16:colId xmlns:a16="http://schemas.microsoft.com/office/drawing/2014/main" val="20012"/>
                    </a:ext>
                  </a:extLst>
                </a:gridCol>
                <a:gridCol w="750475">
                  <a:extLst>
                    <a:ext uri="{9D8B030D-6E8A-4147-A177-3AD203B41FA5}">
                      <a16:colId xmlns:a16="http://schemas.microsoft.com/office/drawing/2014/main" val="3784120929"/>
                    </a:ext>
                  </a:extLst>
                </a:gridCol>
                <a:gridCol w="1004482">
                  <a:extLst>
                    <a:ext uri="{9D8B030D-6E8A-4147-A177-3AD203B41FA5}">
                      <a16:colId xmlns:a16="http://schemas.microsoft.com/office/drawing/2014/main" val="1560682773"/>
                    </a:ext>
                  </a:extLst>
                </a:gridCol>
              </a:tblGrid>
              <a:tr h="432525">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2">
                  <a:txBody>
                    <a:bodyPr/>
                    <a:lstStyle/>
                    <a:p>
                      <a:pPr algn="ctr"/>
                      <a:r>
                        <a:rPr lang="de-DE" sz="2000" dirty="0">
                          <a:solidFill>
                            <a:schemeClr val="bg1"/>
                          </a:solidFill>
                        </a:rPr>
                        <a:t>2019</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a:solidFill>
                            <a:schemeClr val="bg1"/>
                          </a:solidFill>
                        </a:rPr>
                        <a:t>2020</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a:solidFill>
                            <a:schemeClr val="bg1"/>
                          </a:solidFill>
                        </a:rPr>
                        <a:t>2021</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5386">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a:solidFill>
                            <a:schemeClr val="accent1"/>
                          </a:solidFill>
                        </a:rPr>
                        <a:t>Q3</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a:solidFill>
                            <a:schemeClr val="accent1"/>
                          </a:solidFill>
                        </a:rPr>
                        <a:t>Q4</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Q2</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Q1</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Q2</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Q3</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Q4</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890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a:solidFill>
                            <a:schemeClr val="tx1"/>
                          </a:solidFill>
                          <a:latin typeface="Arial" panose="020B0604020202020204" pitchFamily="34" charset="0"/>
                          <a:cs typeface="Arial" panose="020B0604020202020204" pitchFamily="34" charset="0"/>
                        </a:rPr>
                        <a:t>Collaboration with Other Initiatives</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7020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a:solidFill>
                            <a:schemeClr val="dk1"/>
                          </a:solidFill>
                          <a:latin typeface="Bosch Office Sans"/>
                        </a:rPr>
                        <a:t>Light</a:t>
                      </a:r>
                      <a:r>
                        <a:rPr lang="de-DE" sz="1300" b="0" baseline="0" dirty="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619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a:t>Solution</a:t>
                      </a:r>
                      <a:r>
                        <a:rPr lang="de-DE" sz="1300" baseline="0" dirty="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471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60" name="Rechteck 23______"/>
          <p:cNvSpPr/>
          <p:nvPr>
            <p:custDataLst>
              <p:tags r:id="rId6"/>
            </p:custDataLst>
          </p:nvPr>
        </p:nvSpPr>
        <p:spPr>
          <a:xfrm>
            <a:off x="4488159" y="5325939"/>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74" name="Rechteck 23______"/>
          <p:cNvSpPr/>
          <p:nvPr>
            <p:custDataLst>
              <p:tags r:id="rId7"/>
            </p:custDataLst>
          </p:nvPr>
        </p:nvSpPr>
        <p:spPr>
          <a:xfrm>
            <a:off x="5023412" y="5684609"/>
            <a:ext cx="2264356" cy="32327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75" name="Rechteck 36___"/>
          <p:cNvSpPr/>
          <p:nvPr>
            <p:custDataLst>
              <p:tags r:id="rId8"/>
            </p:custDataLst>
          </p:nvPr>
        </p:nvSpPr>
        <p:spPr>
          <a:xfrm>
            <a:off x="3702933" y="3861276"/>
            <a:ext cx="2655184" cy="26623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76" name="Rechteck 36___"/>
          <p:cNvSpPr/>
          <p:nvPr>
            <p:custDataLst>
              <p:tags r:id="rId9"/>
            </p:custDataLst>
          </p:nvPr>
        </p:nvSpPr>
        <p:spPr>
          <a:xfrm>
            <a:off x="9536627" y="3944079"/>
            <a:ext cx="1250176" cy="25049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Selection of Hosting Platform</a:t>
            </a:r>
            <a:endParaRPr sz="778" b="1" dirty="0">
              <a:solidFill>
                <a:srgbClr val="FFFFFF"/>
              </a:solidFill>
              <a:latin typeface="Bosch Office Sans"/>
              <a:cs typeface="Bosch Office Sans"/>
            </a:endParaRPr>
          </a:p>
        </p:txBody>
      </p:sp>
      <p:sp>
        <p:nvSpPr>
          <p:cNvPr id="78" name="Rechteck 36"/>
          <p:cNvSpPr/>
          <p:nvPr>
            <p:custDataLst>
              <p:tags r:id="rId10"/>
            </p:custDataLst>
          </p:nvPr>
        </p:nvSpPr>
        <p:spPr>
          <a:xfrm>
            <a:off x="5673342" y="3420420"/>
            <a:ext cx="1160733" cy="293578"/>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Identification</a:t>
            </a:r>
            <a:endParaRPr sz="778" b="1" dirty="0">
              <a:solidFill>
                <a:srgbClr val="FFFFFF"/>
              </a:solidFill>
              <a:latin typeface="Bosch Office Sans"/>
              <a:cs typeface="Bosch Office Sans"/>
            </a:endParaRPr>
          </a:p>
        </p:txBody>
      </p:sp>
      <p:sp>
        <p:nvSpPr>
          <p:cNvPr id="83" name="Rechteck 36"/>
          <p:cNvSpPr/>
          <p:nvPr>
            <p:custDataLst>
              <p:tags r:id="rId11"/>
            </p:custDataLst>
          </p:nvPr>
        </p:nvSpPr>
        <p:spPr>
          <a:xfrm>
            <a:off x="6533039" y="2956854"/>
            <a:ext cx="1160733" cy="293578"/>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Piloting</a:t>
            </a:r>
            <a:endParaRPr sz="778" b="1" dirty="0">
              <a:solidFill>
                <a:srgbClr val="FFFFFF"/>
              </a:solidFill>
              <a:latin typeface="Bosch Office Sans"/>
              <a:cs typeface="Bosch Office Sans"/>
            </a:endParaRPr>
          </a:p>
        </p:txBody>
      </p:sp>
      <p:sp>
        <p:nvSpPr>
          <p:cNvPr id="85" name="Rechteck 36"/>
          <p:cNvSpPr/>
          <p:nvPr>
            <p:custDataLst>
              <p:tags r:id="rId12"/>
            </p:custDataLst>
          </p:nvPr>
        </p:nvSpPr>
        <p:spPr>
          <a:xfrm>
            <a:off x="7354141" y="3436892"/>
            <a:ext cx="1160733" cy="293578"/>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Evaluation</a:t>
            </a:r>
            <a:endParaRPr sz="778" b="1" dirty="0">
              <a:solidFill>
                <a:srgbClr val="FFFFFF"/>
              </a:solidFill>
              <a:latin typeface="Bosch Office Sans"/>
              <a:cs typeface="Bosch Office Sans"/>
            </a:endParaRPr>
          </a:p>
        </p:txBody>
      </p:sp>
      <p:sp>
        <p:nvSpPr>
          <p:cNvPr id="86" name="Rechteck 36"/>
          <p:cNvSpPr/>
          <p:nvPr>
            <p:custDataLst>
              <p:tags r:id="rId13"/>
            </p:custDataLst>
          </p:nvPr>
        </p:nvSpPr>
        <p:spPr>
          <a:xfrm>
            <a:off x="7705032" y="2951840"/>
            <a:ext cx="2649817" cy="271331"/>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Proposed Solutions</a:t>
            </a:r>
            <a:endParaRPr sz="778" b="1" dirty="0">
              <a:solidFill>
                <a:srgbClr val="FFFFFF"/>
              </a:solidFill>
              <a:latin typeface="Bosch Office Sans"/>
              <a:cs typeface="Bosch Office Sans"/>
            </a:endParaRPr>
          </a:p>
        </p:txBody>
      </p:sp>
      <p:sp>
        <p:nvSpPr>
          <p:cNvPr id="87" name="Rechteck 23______"/>
          <p:cNvSpPr/>
          <p:nvPr>
            <p:custDataLst>
              <p:tags r:id="rId14"/>
            </p:custDataLst>
          </p:nvPr>
        </p:nvSpPr>
        <p:spPr>
          <a:xfrm>
            <a:off x="2625628" y="5642065"/>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Strategic Vision</a:t>
            </a:r>
          </a:p>
        </p:txBody>
      </p:sp>
      <p:sp>
        <p:nvSpPr>
          <p:cNvPr id="91" name="Rechteck 23______"/>
          <p:cNvSpPr/>
          <p:nvPr>
            <p:custDataLst>
              <p:tags r:id="rId15"/>
            </p:custDataLst>
          </p:nvPr>
        </p:nvSpPr>
        <p:spPr>
          <a:xfrm>
            <a:off x="2882652" y="5162205"/>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92" name="Rechteck 23______"/>
          <p:cNvSpPr/>
          <p:nvPr>
            <p:custDataLst>
              <p:tags r:id="rId16"/>
            </p:custDataLst>
          </p:nvPr>
        </p:nvSpPr>
        <p:spPr>
          <a:xfrm>
            <a:off x="3992586" y="5727005"/>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95" name="Rechteck 36___"/>
          <p:cNvSpPr/>
          <p:nvPr>
            <p:custDataLst>
              <p:tags r:id="rId17"/>
            </p:custDataLst>
          </p:nvPr>
        </p:nvSpPr>
        <p:spPr>
          <a:xfrm>
            <a:off x="4198563" y="4174845"/>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Landscape criteria</a:t>
            </a:r>
          </a:p>
        </p:txBody>
      </p:sp>
      <p:sp>
        <p:nvSpPr>
          <p:cNvPr id="96" name="Rechteck 23______"/>
          <p:cNvSpPr/>
          <p:nvPr>
            <p:custDataLst>
              <p:tags r:id="rId18"/>
            </p:custDataLst>
          </p:nvPr>
        </p:nvSpPr>
        <p:spPr>
          <a:xfrm>
            <a:off x="5479284" y="4424484"/>
            <a:ext cx="5507792" cy="380724"/>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Solutions</a:t>
            </a:r>
            <a:endParaRPr sz="778" b="1" dirty="0">
              <a:solidFill>
                <a:srgbClr val="FFFFFF"/>
              </a:solidFill>
              <a:latin typeface="Bosch Office Sans"/>
              <a:cs typeface="Bosch Office Sans"/>
            </a:endParaRPr>
          </a:p>
        </p:txBody>
      </p:sp>
      <p:sp>
        <p:nvSpPr>
          <p:cNvPr id="97" name="Rechteck 36___"/>
          <p:cNvSpPr/>
          <p:nvPr>
            <p:custDataLst>
              <p:tags r:id="rId19"/>
            </p:custDataLst>
          </p:nvPr>
        </p:nvSpPr>
        <p:spPr>
          <a:xfrm>
            <a:off x="2687921" y="4863645"/>
            <a:ext cx="7922339" cy="24454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Gaps &amp; Lack of Standardization </a:t>
            </a:r>
          </a:p>
        </p:txBody>
      </p:sp>
      <p:sp>
        <p:nvSpPr>
          <p:cNvPr id="98" name="Rechteck 23______"/>
          <p:cNvSpPr/>
          <p:nvPr>
            <p:custDataLst>
              <p:tags r:id="rId20"/>
            </p:custDataLst>
          </p:nvPr>
        </p:nvSpPr>
        <p:spPr>
          <a:xfrm>
            <a:off x="6130451" y="5299970"/>
            <a:ext cx="2344240" cy="32462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 &amp; Consult</a:t>
            </a:r>
            <a:endParaRPr sz="778" b="1" dirty="0">
              <a:solidFill>
                <a:srgbClr val="FFFFFF"/>
              </a:solidFill>
              <a:latin typeface="Bosch Office Sans"/>
              <a:cs typeface="Bosch Office Sans"/>
            </a:endParaRPr>
          </a:p>
        </p:txBody>
      </p:sp>
      <p:sp>
        <p:nvSpPr>
          <p:cNvPr id="99" name="Rechteck 44"/>
          <p:cNvSpPr/>
          <p:nvPr>
            <p:custDataLst>
              <p:tags r:id="rId21"/>
            </p:custDataLst>
          </p:nvPr>
        </p:nvSpPr>
        <p:spPr>
          <a:xfrm>
            <a:off x="6411043" y="1887914"/>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100" name="Rechteck 44"/>
          <p:cNvSpPr/>
          <p:nvPr>
            <p:custDataLst>
              <p:tags r:id="rId22"/>
            </p:custDataLst>
          </p:nvPr>
        </p:nvSpPr>
        <p:spPr>
          <a:xfrm>
            <a:off x="5276942" y="2213207"/>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101" name="Rechteck 44"/>
          <p:cNvSpPr/>
          <p:nvPr>
            <p:custDataLst>
              <p:tags r:id="rId23"/>
            </p:custDataLst>
          </p:nvPr>
        </p:nvSpPr>
        <p:spPr>
          <a:xfrm>
            <a:off x="7392833" y="1872338"/>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102" name="Rechteck 44"/>
          <p:cNvSpPr/>
          <p:nvPr>
            <p:custDataLst>
              <p:tags r:id="rId24"/>
            </p:custDataLst>
          </p:nvPr>
        </p:nvSpPr>
        <p:spPr>
          <a:xfrm>
            <a:off x="5072665" y="2549114"/>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105" name="Graphic 10" descr="Star">
            <a:extLst>
              <a:ext uri="{FF2B5EF4-FFF2-40B4-BE49-F238E27FC236}">
                <a16:creationId xmlns:a16="http://schemas.microsoft.com/office/drawing/2014/main" id="{94BDC41D-71C5-46E0-9A18-3D651A195F06}"/>
              </a:ext>
            </a:extLst>
          </p:cNvPr>
          <p:cNvPicPr>
            <a:picLocks noChangeAspect="1"/>
          </p:cNvPicPr>
          <p:nvPr>
            <p:custDataLst>
              <p:tags r:id="rId25"/>
            </p:custDataLst>
          </p:nvPr>
        </p:nvPicPr>
        <p:blipFill>
          <a:blip r:embed="rId36"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899337" y="4095475"/>
            <a:ext cx="320070" cy="320070"/>
          </a:xfrm>
          <a:prstGeom prst="rect">
            <a:avLst/>
          </a:prstGeom>
        </p:spPr>
      </p:pic>
      <p:pic>
        <p:nvPicPr>
          <p:cNvPr id="106" name="Graphic 101_" descr="Marker">
            <a:extLst>
              <a:ext uri="{FF2B5EF4-FFF2-40B4-BE49-F238E27FC236}">
                <a16:creationId xmlns:a16="http://schemas.microsoft.com/office/drawing/2014/main" id="{57E3C63F-9926-43AC-8E93-61FDE5AE3AF6}"/>
              </a:ext>
            </a:extLst>
          </p:cNvPr>
          <p:cNvPicPr>
            <a:picLocks noChangeAspect="1"/>
          </p:cNvPicPr>
          <p:nvPr>
            <p:custDataLst>
              <p:tags r:id="rId26"/>
            </p:custDataLst>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6325130" y="1552837"/>
            <a:ext cx="508945" cy="508945"/>
          </a:xfrm>
          <a:prstGeom prst="rect">
            <a:avLst/>
          </a:prstGeom>
        </p:spPr>
      </p:pic>
      <p:sp>
        <p:nvSpPr>
          <p:cNvPr id="107" name="Rechteck 36"/>
          <p:cNvSpPr/>
          <p:nvPr>
            <p:custDataLst>
              <p:tags r:id="rId27"/>
            </p:custDataLst>
          </p:nvPr>
        </p:nvSpPr>
        <p:spPr>
          <a:xfrm>
            <a:off x="9263514" y="3440063"/>
            <a:ext cx="952489" cy="269677"/>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108" name="Elbow Connector 107"/>
          <p:cNvCxnSpPr>
            <a:stCxn id="97" idx="1"/>
            <a:endCxn id="96" idx="1"/>
          </p:cNvCxnSpPr>
          <p:nvPr/>
        </p:nvCxnSpPr>
        <p:spPr>
          <a:xfrm rot="10800000" flipH="1">
            <a:off x="2810190" y="4662071"/>
            <a:ext cx="467447" cy="323847"/>
          </a:xfrm>
          <a:prstGeom prst="bentConnector3">
            <a:avLst>
              <a:gd name="adj1" fmla="val -805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87" idx="3"/>
          </p:cNvCxnSpPr>
          <p:nvPr/>
        </p:nvCxnSpPr>
        <p:spPr>
          <a:xfrm>
            <a:off x="3592966" y="5819831"/>
            <a:ext cx="512372"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1" name="Picture 110"/>
          <p:cNvPicPr>
            <a:picLocks noChangeAspect="1"/>
          </p:cNvPicPr>
          <p:nvPr/>
        </p:nvPicPr>
        <p:blipFill>
          <a:blip r:embed="rId35">
            <a:clrChange>
              <a:clrFrom>
                <a:srgbClr val="FFFFFF"/>
              </a:clrFrom>
              <a:clrTo>
                <a:srgbClr val="FFFFFF">
                  <a:alpha val="0"/>
                </a:srgbClr>
              </a:clrTo>
            </a:clrChange>
          </a:blip>
          <a:stretch>
            <a:fillRect/>
          </a:stretch>
        </p:blipFill>
        <p:spPr>
          <a:xfrm>
            <a:off x="3234028" y="5445377"/>
            <a:ext cx="312233" cy="312233"/>
          </a:xfrm>
          <a:prstGeom prst="rect">
            <a:avLst/>
          </a:prstGeom>
        </p:spPr>
      </p:pic>
      <p:pic>
        <p:nvPicPr>
          <p:cNvPr id="114" name="Picture 113"/>
          <p:cNvPicPr>
            <a:picLocks noChangeAspect="1"/>
          </p:cNvPicPr>
          <p:nvPr/>
        </p:nvPicPr>
        <p:blipFill>
          <a:blip r:embed="rId34">
            <a:clrChange>
              <a:clrFrom>
                <a:srgbClr val="FFFFFF"/>
              </a:clrFrom>
              <a:clrTo>
                <a:srgbClr val="FFFFFF">
                  <a:alpha val="0"/>
                </a:srgbClr>
              </a:clrTo>
            </a:clrChange>
          </a:blip>
          <a:stretch>
            <a:fillRect/>
          </a:stretch>
        </p:blipFill>
        <p:spPr>
          <a:xfrm flipH="1">
            <a:off x="3462050" y="4396879"/>
            <a:ext cx="232967" cy="232967"/>
          </a:xfrm>
          <a:prstGeom prst="rect">
            <a:avLst/>
          </a:prstGeom>
        </p:spPr>
      </p:pic>
      <p:pic>
        <p:nvPicPr>
          <p:cNvPr id="116" name="Picture 115"/>
          <p:cNvPicPr>
            <a:picLocks noChangeAspect="1"/>
          </p:cNvPicPr>
          <p:nvPr/>
        </p:nvPicPr>
        <p:blipFill>
          <a:blip r:embed="rId34">
            <a:clrChange>
              <a:clrFrom>
                <a:srgbClr val="FFFFFF"/>
              </a:clrFrom>
              <a:clrTo>
                <a:srgbClr val="FFFFFF">
                  <a:alpha val="0"/>
                </a:srgbClr>
              </a:clrTo>
            </a:clrChange>
          </a:blip>
          <a:stretch>
            <a:fillRect/>
          </a:stretch>
        </p:blipFill>
        <p:spPr>
          <a:xfrm flipH="1">
            <a:off x="6187332" y="3274356"/>
            <a:ext cx="232967" cy="232967"/>
          </a:xfrm>
          <a:prstGeom prst="rect">
            <a:avLst/>
          </a:prstGeom>
        </p:spPr>
      </p:pic>
      <p:pic>
        <p:nvPicPr>
          <p:cNvPr id="117" name="Picture 116"/>
          <p:cNvPicPr>
            <a:picLocks noChangeAspect="1"/>
          </p:cNvPicPr>
          <p:nvPr/>
        </p:nvPicPr>
        <p:blipFill>
          <a:blip r:embed="rId34">
            <a:clrChange>
              <a:clrFrom>
                <a:srgbClr val="FFFFFF"/>
              </a:clrFrom>
              <a:clrTo>
                <a:srgbClr val="FFFFFF">
                  <a:alpha val="0"/>
                </a:srgbClr>
              </a:clrTo>
            </a:clrChange>
          </a:blip>
          <a:stretch>
            <a:fillRect/>
          </a:stretch>
        </p:blipFill>
        <p:spPr>
          <a:xfrm flipH="1">
            <a:off x="6411042" y="2990536"/>
            <a:ext cx="232967" cy="232967"/>
          </a:xfrm>
          <a:prstGeom prst="rect">
            <a:avLst/>
          </a:prstGeom>
        </p:spPr>
      </p:pic>
      <p:pic>
        <p:nvPicPr>
          <p:cNvPr id="120" name="Picture 119"/>
          <p:cNvPicPr>
            <a:picLocks noChangeAspect="1"/>
          </p:cNvPicPr>
          <p:nvPr/>
        </p:nvPicPr>
        <p:blipFill>
          <a:blip r:embed="rId34">
            <a:clrChange>
              <a:clrFrom>
                <a:srgbClr val="FFFFFF"/>
              </a:clrFrom>
              <a:clrTo>
                <a:srgbClr val="FFFFFF">
                  <a:alpha val="0"/>
                </a:srgbClr>
              </a:clrTo>
            </a:clrChange>
          </a:blip>
          <a:stretch>
            <a:fillRect/>
          </a:stretch>
        </p:blipFill>
        <p:spPr>
          <a:xfrm flipH="1">
            <a:off x="4912630" y="2498993"/>
            <a:ext cx="232967" cy="232967"/>
          </a:xfrm>
          <a:prstGeom prst="rect">
            <a:avLst/>
          </a:prstGeom>
        </p:spPr>
      </p:pic>
      <p:pic>
        <p:nvPicPr>
          <p:cNvPr id="121" name="Picture 120"/>
          <p:cNvPicPr>
            <a:picLocks noChangeAspect="1"/>
          </p:cNvPicPr>
          <p:nvPr/>
        </p:nvPicPr>
        <p:blipFill>
          <a:blip r:embed="rId34">
            <a:clrChange>
              <a:clrFrom>
                <a:srgbClr val="FFFFFF"/>
              </a:clrFrom>
              <a:clrTo>
                <a:srgbClr val="FFFFFF">
                  <a:alpha val="0"/>
                </a:srgbClr>
              </a:clrTo>
            </a:clrChange>
          </a:blip>
          <a:stretch>
            <a:fillRect/>
          </a:stretch>
        </p:blipFill>
        <p:spPr>
          <a:xfrm flipH="1">
            <a:off x="5072664" y="2137004"/>
            <a:ext cx="232967" cy="232967"/>
          </a:xfrm>
          <a:prstGeom prst="rect">
            <a:avLst/>
          </a:prstGeom>
        </p:spPr>
      </p:pic>
      <p:sp>
        <p:nvSpPr>
          <p:cNvPr id="122" name="Rechteck 44"/>
          <p:cNvSpPr/>
          <p:nvPr>
            <p:custDataLst>
              <p:tags r:id="rId28"/>
            </p:custDataLst>
          </p:nvPr>
        </p:nvSpPr>
        <p:spPr>
          <a:xfrm>
            <a:off x="9221161" y="2172420"/>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169" name="Rechteck 36___"/>
          <p:cNvSpPr/>
          <p:nvPr>
            <p:custDataLst>
              <p:tags r:id="rId29"/>
            </p:custDataLst>
          </p:nvPr>
        </p:nvSpPr>
        <p:spPr>
          <a:xfrm>
            <a:off x="6455652" y="3858617"/>
            <a:ext cx="2971076" cy="28995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20" name="Elbow Connector 19"/>
          <p:cNvCxnSpPr>
            <a:stCxn id="105" idx="1"/>
          </p:cNvCxnSpPr>
          <p:nvPr/>
        </p:nvCxnSpPr>
        <p:spPr>
          <a:xfrm rot="10800000" flipH="1">
            <a:off x="3899336" y="4030248"/>
            <a:ext cx="2714463" cy="225263"/>
          </a:xfrm>
          <a:prstGeom prst="bentConnector3">
            <a:avLst>
              <a:gd name="adj1" fmla="val -842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08542" y="1881482"/>
            <a:ext cx="10455698" cy="1933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804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custDataLst>
              <p:tags r:id="rId2"/>
            </p:custDataLst>
          </p:nvPr>
        </p:nvSpPr>
        <p:spPr>
          <a:xfrm>
            <a:off x="173819" y="1348234"/>
            <a:ext cx="11764332" cy="1360501"/>
          </a:xfrm>
          <a:prstGeom prst="rect">
            <a:avLst/>
          </a:prstGeom>
          <a:solidFill>
            <a:schemeClr val="bg1"/>
          </a:solidFill>
          <a:ln w="9525" cap="flat" cmpd="sng" algn="ctr">
            <a:solidFill>
              <a:srgbClr val="3F136C"/>
            </a:solidFill>
            <a:prstDash val="solid"/>
          </a:ln>
          <a:effectLst>
            <a:outerShdw blurRad="50800" dist="38100" dir="2700000" algn="tl" rotWithShape="0">
              <a:prstClr val="black">
                <a:alpha val="40000"/>
              </a:prstClr>
            </a:outerShdw>
          </a:effectLst>
        </p:spPr>
        <p:txBody>
          <a:bodyPr rtlCol="0" anchor="t"/>
          <a:lstStyle/>
          <a:p>
            <a:pPr algn="r" defTabSz="1016264">
              <a:defRPr/>
            </a:pPr>
            <a:r>
              <a:rPr lang="en-US" sz="1334" b="1" kern="0" dirty="0">
                <a:solidFill>
                  <a:srgbClr val="000000"/>
                </a:solidFill>
                <a:latin typeface="Bosch Office Sans"/>
              </a:rPr>
              <a:t>LOCAL MACHINE</a:t>
            </a:r>
          </a:p>
        </p:txBody>
      </p:sp>
      <p:sp>
        <p:nvSpPr>
          <p:cNvPr id="9" name="Textfeld 8"/>
          <p:cNvSpPr txBox="1">
            <a:spLocks/>
          </p:cNvSpPr>
          <p:nvPr>
            <p:custDataLst>
              <p:tags r:id="rId3"/>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3112" kern="0">
                <a:solidFill>
                  <a:prstClr val="black"/>
                </a:solidFill>
                <a:latin typeface="Bosch Office Sans" pitchFamily="2" charset="0"/>
              </a:rPr>
              <a:t>Continuous Integration @ CC-DA and CC-AD</a:t>
            </a:r>
            <a:endParaRPr lang="en-US" sz="3112" kern="0" err="1">
              <a:solidFill>
                <a:prstClr val="black"/>
              </a:solidFill>
              <a:latin typeface="Bosch Office Sans" pitchFamily="2" charset="0"/>
            </a:endParaRPr>
          </a:p>
        </p:txBody>
      </p:sp>
      <p:sp>
        <p:nvSpPr>
          <p:cNvPr id="5" name="Rechteck 4"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US" sz="611" kern="0">
              <a:solidFill>
                <a:prstClr val="black"/>
              </a:solidFill>
              <a:latin typeface="Bosch Office Sans"/>
            </a:endParaRPr>
          </a:p>
        </p:txBody>
      </p:sp>
      <p:sp>
        <p:nvSpPr>
          <p:cNvPr id="4" name="Textfeld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US" sz="1445" kern="0" err="1">
              <a:solidFill>
                <a:prstClr val="black"/>
              </a:solidFill>
              <a:latin typeface="Bosch Office Sans" pitchFamily="2" charset="0"/>
            </a:endParaRPr>
          </a:p>
        </p:txBody>
      </p:sp>
      <p:sp>
        <p:nvSpPr>
          <p:cNvPr id="2" name="Titel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a:solidFill>
                  <a:srgbClr val="A80163"/>
                </a:solidFill>
              </a:rPr>
              <a:t>CC-DA and CC-AD CI Pipeline</a:t>
            </a:r>
          </a:p>
        </p:txBody>
      </p:sp>
      <p:sp>
        <p:nvSpPr>
          <p:cNvPr id="11" name="Rechteck 10"/>
          <p:cNvSpPr/>
          <p:nvPr>
            <p:custDataLst>
              <p:tags r:id="rId7"/>
            </p:custDataLst>
          </p:nvPr>
        </p:nvSpPr>
        <p:spPr>
          <a:xfrm>
            <a:off x="173818" y="2868794"/>
            <a:ext cx="11764334" cy="3041120"/>
          </a:xfrm>
          <a:prstGeom prst="rect">
            <a:avLst/>
          </a:prstGeom>
          <a:solidFill>
            <a:schemeClr val="bg1"/>
          </a:solidFill>
          <a:ln w="9525" cap="flat" cmpd="sng" algn="ctr">
            <a:solidFill>
              <a:srgbClr val="3F136C"/>
            </a:solidFill>
            <a:prstDash val="solid"/>
          </a:ln>
          <a:effectLst>
            <a:outerShdw blurRad="50800" dist="38100" dir="2700000" algn="tl" rotWithShape="0">
              <a:prstClr val="black">
                <a:alpha val="40000"/>
              </a:prstClr>
            </a:outerShdw>
          </a:effectLst>
        </p:spPr>
        <p:txBody>
          <a:bodyPr rtlCol="0" anchor="t"/>
          <a:lstStyle/>
          <a:p>
            <a:pPr algn="r" defTabSz="1016264">
              <a:defRPr/>
            </a:pPr>
            <a:r>
              <a:rPr lang="en-US" sz="1334" b="1" kern="0" dirty="0">
                <a:solidFill>
                  <a:srgbClr val="000000"/>
                </a:solidFill>
                <a:latin typeface="Bosch Office Sans"/>
              </a:rPr>
              <a:t>INFRASTRUCTURE</a:t>
            </a:r>
          </a:p>
        </p:txBody>
      </p:sp>
      <p:cxnSp>
        <p:nvCxnSpPr>
          <p:cNvPr id="12" name="Gerade Verbindung mit Pfeil 11"/>
          <p:cNvCxnSpPr/>
          <p:nvPr>
            <p:custDataLst>
              <p:tags r:id="rId8"/>
            </p:custDataLst>
          </p:nvPr>
        </p:nvCxnSpPr>
        <p:spPr>
          <a:xfrm>
            <a:off x="253848" y="5669825"/>
            <a:ext cx="11444215" cy="0"/>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custDataLst>
              <p:tags r:id="rId9"/>
            </p:custDataLst>
          </p:nvPr>
        </p:nvCxnSpPr>
        <p:spPr>
          <a:xfrm>
            <a:off x="253849" y="4389354"/>
            <a:ext cx="6962564" cy="0"/>
          </a:xfrm>
          <a:prstGeom prst="straightConnector1">
            <a:avLst/>
          </a:prstGeom>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hteck 13"/>
          <p:cNvSpPr/>
          <p:nvPr>
            <p:custDataLst>
              <p:tags r:id="rId10"/>
            </p:custDataLst>
          </p:nvPr>
        </p:nvSpPr>
        <p:spPr>
          <a:xfrm>
            <a:off x="974114" y="2948823"/>
            <a:ext cx="1760648" cy="240088"/>
          </a:xfrm>
          <a:prstGeom prst="rect">
            <a:avLst/>
          </a:prstGeom>
          <a:noFill/>
          <a:ln w="9525" cap="flat" cmpd="sng" algn="ctr">
            <a:noFill/>
            <a:prstDash val="solid"/>
          </a:ln>
          <a:effectLst/>
        </p:spPr>
        <p:txBody>
          <a:bodyPr rtlCol="0" anchor="ctr"/>
          <a:lstStyle/>
          <a:p>
            <a:pPr algn="ctr" defTabSz="1016264">
              <a:defRPr/>
            </a:pPr>
            <a:r>
              <a:rPr lang="en-US" sz="1223" b="1" i="1" kern="0">
                <a:solidFill>
                  <a:srgbClr val="00B050"/>
                </a:solidFill>
                <a:latin typeface="Bosch Office Sans"/>
              </a:rPr>
              <a:t>Feature Branches</a:t>
            </a:r>
          </a:p>
        </p:txBody>
      </p:sp>
      <p:sp>
        <p:nvSpPr>
          <p:cNvPr id="15" name="Rechteck 14"/>
          <p:cNvSpPr/>
          <p:nvPr>
            <p:custDataLst>
              <p:tags r:id="rId11"/>
            </p:custDataLst>
          </p:nvPr>
        </p:nvSpPr>
        <p:spPr>
          <a:xfrm>
            <a:off x="1023021" y="4149265"/>
            <a:ext cx="1662834" cy="240088"/>
          </a:xfrm>
          <a:prstGeom prst="rect">
            <a:avLst/>
          </a:prstGeom>
          <a:noFill/>
          <a:ln w="9525" cap="flat" cmpd="sng" algn="ctr">
            <a:noFill/>
            <a:prstDash val="solid"/>
          </a:ln>
          <a:effectLst/>
        </p:spPr>
        <p:txBody>
          <a:bodyPr rtlCol="0" anchor="ctr"/>
          <a:lstStyle/>
          <a:p>
            <a:pPr algn="ctr" defTabSz="1016264">
              <a:defRPr/>
            </a:pPr>
            <a:r>
              <a:rPr lang="en-US" sz="1223" b="1" i="1" kern="0">
                <a:solidFill>
                  <a:srgbClr val="002060"/>
                </a:solidFill>
                <a:latin typeface="Bosch Office Sans"/>
              </a:rPr>
              <a:t>Develop Branch</a:t>
            </a:r>
          </a:p>
        </p:txBody>
      </p:sp>
      <p:sp>
        <p:nvSpPr>
          <p:cNvPr id="16" name="Rechteck 15"/>
          <p:cNvSpPr/>
          <p:nvPr>
            <p:custDataLst>
              <p:tags r:id="rId12"/>
            </p:custDataLst>
          </p:nvPr>
        </p:nvSpPr>
        <p:spPr>
          <a:xfrm>
            <a:off x="864175" y="5636488"/>
            <a:ext cx="2080766" cy="240088"/>
          </a:xfrm>
          <a:prstGeom prst="rect">
            <a:avLst/>
          </a:prstGeom>
          <a:noFill/>
          <a:ln w="9525" cap="flat" cmpd="sng" algn="ctr">
            <a:noFill/>
            <a:prstDash val="solid"/>
          </a:ln>
          <a:effectLst/>
        </p:spPr>
        <p:txBody>
          <a:bodyPr rtlCol="0" anchor="ctr"/>
          <a:lstStyle/>
          <a:p>
            <a:pPr algn="ctr" defTabSz="1016264">
              <a:defRPr/>
            </a:pPr>
            <a:r>
              <a:rPr lang="en-US" sz="1223" b="1" i="1" kern="0">
                <a:solidFill>
                  <a:srgbClr val="0070C0"/>
                </a:solidFill>
                <a:latin typeface="Bosch Office Sans"/>
              </a:rPr>
              <a:t>Master/Delivery Branch</a:t>
            </a:r>
          </a:p>
        </p:txBody>
      </p:sp>
      <p:cxnSp>
        <p:nvCxnSpPr>
          <p:cNvPr id="17" name="Gerade Verbindung mit Pfeil 16"/>
          <p:cNvCxnSpPr/>
          <p:nvPr>
            <p:custDataLst>
              <p:tags r:id="rId13"/>
            </p:custDataLst>
          </p:nvPr>
        </p:nvCxnSpPr>
        <p:spPr>
          <a:xfrm flipV="1">
            <a:off x="734025" y="2068499"/>
            <a:ext cx="0" cy="1120413"/>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custDataLst>
              <p:tags r:id="rId14"/>
            </p:custDataLst>
          </p:nvPr>
        </p:nvCxnSpPr>
        <p:spPr>
          <a:xfrm flipV="1">
            <a:off x="573966" y="3188912"/>
            <a:ext cx="0" cy="1200442"/>
          </a:xfrm>
          <a:prstGeom prst="straightConnector1">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custDataLst>
              <p:tags r:id="rId15"/>
            </p:custDataLst>
          </p:nvPr>
        </p:nvCxnSpPr>
        <p:spPr>
          <a:xfrm>
            <a:off x="573966" y="3188912"/>
            <a:ext cx="2801032" cy="0"/>
          </a:xfrm>
          <a:prstGeom prst="straightConnector1">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custDataLst>
              <p:tags r:id="rId16"/>
            </p:custDataLst>
          </p:nvPr>
        </p:nvCxnSpPr>
        <p:spPr>
          <a:xfrm>
            <a:off x="3134910" y="2068499"/>
            <a:ext cx="0" cy="1120413"/>
          </a:xfrm>
          <a:prstGeom prst="straightConnector1">
            <a:avLst/>
          </a:prstGeom>
          <a:ln w="1905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p:custDataLst>
              <p:tags r:id="rId17"/>
            </p:custDataLst>
          </p:nvPr>
        </p:nvPicPr>
        <p:blipFill>
          <a:blip r:embed="rId136" cstate="print">
            <a:extLst>
              <a:ext uri="{28A0092B-C50C-407E-A947-70E740481C1C}">
                <a14:useLocalDpi xmlns:a14="http://schemas.microsoft.com/office/drawing/2010/main" val="0"/>
              </a:ext>
            </a:extLst>
          </a:blip>
          <a:stretch>
            <a:fillRect/>
          </a:stretch>
        </p:blipFill>
        <p:spPr>
          <a:xfrm>
            <a:off x="11297916" y="3268941"/>
            <a:ext cx="480177" cy="480177"/>
          </a:xfrm>
          <a:prstGeom prst="rect">
            <a:avLst/>
          </a:prstGeom>
        </p:spPr>
      </p:pic>
      <p:pic>
        <p:nvPicPr>
          <p:cNvPr id="23" name="Grafik 22"/>
          <p:cNvPicPr>
            <a:picLocks noChangeAspect="1"/>
          </p:cNvPicPr>
          <p:nvPr>
            <p:custDataLst>
              <p:tags r:id="rId18"/>
            </p:custDataLst>
          </p:nvPr>
        </p:nvPicPr>
        <p:blipFill>
          <a:blip r:embed="rId137" cstate="print">
            <a:extLst>
              <a:ext uri="{28A0092B-C50C-407E-A947-70E740481C1C}">
                <a14:useLocalDpi xmlns:a14="http://schemas.microsoft.com/office/drawing/2010/main" val="0"/>
              </a:ext>
            </a:extLst>
          </a:blip>
          <a:stretch>
            <a:fillRect/>
          </a:stretch>
        </p:blipFill>
        <p:spPr>
          <a:xfrm>
            <a:off x="11217886" y="1588322"/>
            <a:ext cx="640236" cy="640236"/>
          </a:xfrm>
          <a:prstGeom prst="rect">
            <a:avLst/>
          </a:prstGeom>
        </p:spPr>
      </p:pic>
      <p:sp>
        <p:nvSpPr>
          <p:cNvPr id="24" name="Rechteck 23"/>
          <p:cNvSpPr/>
          <p:nvPr>
            <p:custDataLst>
              <p:tags r:id="rId19"/>
            </p:custDataLst>
          </p:nvPr>
        </p:nvSpPr>
        <p:spPr>
          <a:xfrm>
            <a:off x="93789" y="2308587"/>
            <a:ext cx="640236" cy="320118"/>
          </a:xfrm>
          <a:prstGeom prst="rect">
            <a:avLst/>
          </a:prstGeom>
          <a:noFill/>
          <a:ln w="9525" cap="flat" cmpd="sng" algn="ctr">
            <a:noFill/>
            <a:prstDash val="solid"/>
          </a:ln>
          <a:effectLst/>
        </p:spPr>
        <p:txBody>
          <a:bodyPr rtlCol="0" anchor="ctr"/>
          <a:lstStyle/>
          <a:p>
            <a:pPr algn="r" defTabSz="1016264">
              <a:defRPr/>
            </a:pPr>
            <a:r>
              <a:rPr lang="en-US" sz="1111" i="1" kern="0" dirty="0">
                <a:solidFill>
                  <a:srgbClr val="A6A6A6"/>
                </a:solidFill>
                <a:latin typeface="Bosch Office Sans"/>
              </a:rPr>
              <a:t>Check</a:t>
            </a:r>
          </a:p>
          <a:p>
            <a:pPr algn="r" defTabSz="1016264">
              <a:defRPr/>
            </a:pPr>
            <a:r>
              <a:rPr lang="en-US" sz="1111" i="1" kern="0" dirty="0">
                <a:solidFill>
                  <a:srgbClr val="A6A6A6"/>
                </a:solidFill>
                <a:latin typeface="Bosch Office Sans"/>
              </a:rPr>
              <a:t>out</a:t>
            </a:r>
          </a:p>
        </p:txBody>
      </p:sp>
      <p:sp>
        <p:nvSpPr>
          <p:cNvPr id="25" name="Rechteck 24"/>
          <p:cNvSpPr/>
          <p:nvPr>
            <p:custDataLst>
              <p:tags r:id="rId20"/>
            </p:custDataLst>
          </p:nvPr>
        </p:nvSpPr>
        <p:spPr>
          <a:xfrm>
            <a:off x="93789" y="1508293"/>
            <a:ext cx="800295" cy="240088"/>
          </a:xfrm>
          <a:prstGeom prst="rect">
            <a:avLst/>
          </a:prstGeom>
          <a:noFill/>
          <a:ln w="9525" cap="flat" cmpd="sng" algn="ctr">
            <a:noFill/>
            <a:prstDash val="solid"/>
          </a:ln>
          <a:effectLst/>
        </p:spPr>
        <p:txBody>
          <a:bodyPr rtlCol="0" anchor="ctr"/>
          <a:lstStyle/>
          <a:p>
            <a:pPr algn="r" defTabSz="1016264">
              <a:defRPr/>
            </a:pPr>
            <a:r>
              <a:rPr lang="en-US" sz="1111" i="1" kern="0">
                <a:solidFill>
                  <a:srgbClr val="A6A6A6"/>
                </a:solidFill>
                <a:latin typeface="Bosch Office Sans"/>
              </a:rPr>
              <a:t>Develop</a:t>
            </a:r>
          </a:p>
        </p:txBody>
      </p:sp>
      <p:sp>
        <p:nvSpPr>
          <p:cNvPr id="30" name="Rechteck 29"/>
          <p:cNvSpPr/>
          <p:nvPr>
            <p:custDataLst>
              <p:tags r:id="rId21"/>
            </p:custDataLst>
          </p:nvPr>
        </p:nvSpPr>
        <p:spPr>
          <a:xfrm>
            <a:off x="3054880" y="2468646"/>
            <a:ext cx="960354" cy="160059"/>
          </a:xfrm>
          <a:prstGeom prst="rect">
            <a:avLst/>
          </a:prstGeom>
          <a:noFill/>
          <a:ln w="9525" cap="flat" cmpd="sng" algn="ctr">
            <a:noFill/>
            <a:prstDash val="solid"/>
          </a:ln>
          <a:effectLst/>
        </p:spPr>
        <p:txBody>
          <a:bodyPr rtlCol="0" anchor="ctr"/>
          <a:lstStyle/>
          <a:p>
            <a:pPr defTabSz="1016264">
              <a:defRPr/>
            </a:pPr>
            <a:r>
              <a:rPr lang="en-US" sz="1111" i="1" kern="0">
                <a:solidFill>
                  <a:srgbClr val="A6A6A6"/>
                </a:solidFill>
                <a:latin typeface="Bosch Office Sans"/>
              </a:rPr>
              <a:t>Commit</a:t>
            </a:r>
          </a:p>
        </p:txBody>
      </p:sp>
      <p:sp>
        <p:nvSpPr>
          <p:cNvPr id="31" name="Ellipse 30"/>
          <p:cNvSpPr/>
          <p:nvPr>
            <p:custDataLst>
              <p:tags r:id="rId22"/>
            </p:custDataLst>
          </p:nvPr>
        </p:nvSpPr>
        <p:spPr>
          <a:xfrm>
            <a:off x="11698063" y="5589796"/>
            <a:ext cx="160059" cy="160059"/>
          </a:xfrm>
          <a:prstGeom prst="ellipse">
            <a:avLst/>
          </a:prstGeom>
          <a:solidFill>
            <a:srgbClr val="0070C0"/>
          </a:solidFill>
          <a:ln w="9525" cap="flat" cmpd="sng" algn="ctr">
            <a:solidFill>
              <a:srgbClr val="0070C0"/>
            </a:solidFill>
            <a:prstDash val="solid"/>
          </a:ln>
          <a:effectLst/>
        </p:spPr>
        <p:txBody>
          <a:bodyPr rtlCol="0" anchor="ctr"/>
          <a:lstStyle/>
          <a:p>
            <a:pPr algn="ctr" defTabSz="1016264">
              <a:defRPr/>
            </a:pPr>
            <a:endParaRPr lang="en-US" sz="2001" kern="0">
              <a:solidFill>
                <a:srgbClr val="000000"/>
              </a:solidFill>
              <a:latin typeface="Bosch Office Sans"/>
            </a:endParaRPr>
          </a:p>
        </p:txBody>
      </p:sp>
      <p:sp>
        <p:nvSpPr>
          <p:cNvPr id="32" name="Rechteck 31"/>
          <p:cNvSpPr/>
          <p:nvPr>
            <p:custDataLst>
              <p:tags r:id="rId23"/>
            </p:custDataLst>
          </p:nvPr>
        </p:nvSpPr>
        <p:spPr>
          <a:xfrm rot="16200000">
            <a:off x="11337931" y="4989575"/>
            <a:ext cx="880324" cy="320118"/>
          </a:xfrm>
          <a:prstGeom prst="rect">
            <a:avLst/>
          </a:prstGeom>
          <a:noFill/>
          <a:ln w="9525" cap="flat" cmpd="sng" algn="ctr">
            <a:noFill/>
            <a:prstDash val="solid"/>
          </a:ln>
          <a:effectLst/>
        </p:spPr>
        <p:txBody>
          <a:bodyPr rtlCol="0" anchor="ctr"/>
          <a:lstStyle/>
          <a:p>
            <a:pPr algn="ctr" defTabSz="1016264">
              <a:defRPr/>
            </a:pPr>
            <a:r>
              <a:rPr lang="en-US" sz="1111" b="1" i="1" kern="0">
                <a:solidFill>
                  <a:srgbClr val="0070C0"/>
                </a:solidFill>
                <a:latin typeface="Bosch Office Sans"/>
              </a:rPr>
              <a:t>RELEASE</a:t>
            </a:r>
          </a:p>
        </p:txBody>
      </p:sp>
      <p:sp>
        <p:nvSpPr>
          <p:cNvPr id="36" name="Bogen 35"/>
          <p:cNvSpPr>
            <a:spLocks noChangeAspect="1"/>
          </p:cNvSpPr>
          <p:nvPr>
            <p:custDataLst>
              <p:tags r:id="rId24"/>
            </p:custDataLst>
          </p:nvPr>
        </p:nvSpPr>
        <p:spPr>
          <a:xfrm>
            <a:off x="734025" y="1748381"/>
            <a:ext cx="320118" cy="320118"/>
          </a:xfrm>
          <a:prstGeom prst="arc">
            <a:avLst>
              <a:gd name="adj1" fmla="val 5656382"/>
              <a:gd name="adj2" fmla="val 2854648"/>
            </a:avLst>
          </a:prstGeom>
          <a:ln w="19050">
            <a:solidFill>
              <a:srgbClr val="A6A6A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US" sz="2001">
              <a:solidFill>
                <a:prstClr val="black"/>
              </a:solidFill>
              <a:latin typeface="Bosch Office Sans"/>
            </a:endParaRPr>
          </a:p>
        </p:txBody>
      </p:sp>
      <p:pic>
        <p:nvPicPr>
          <p:cNvPr id="37" name="Grafik 36"/>
          <p:cNvPicPr>
            <a:picLocks noChangeAspect="1"/>
          </p:cNvPicPr>
          <p:nvPr>
            <p:custDataLst>
              <p:tags r:id="rId25"/>
            </p:custDataLst>
          </p:nvPr>
        </p:nvPicPr>
        <p:blipFill>
          <a:blip r:embed="rId138" cstate="print">
            <a:extLst>
              <a:ext uri="{28A0092B-C50C-407E-A947-70E740481C1C}">
                <a14:useLocalDpi xmlns:a14="http://schemas.microsoft.com/office/drawing/2010/main" val="0"/>
              </a:ext>
            </a:extLst>
          </a:blip>
          <a:stretch>
            <a:fillRect/>
          </a:stretch>
        </p:blipFill>
        <p:spPr>
          <a:xfrm>
            <a:off x="799940" y="1800181"/>
            <a:ext cx="189860" cy="189860"/>
          </a:xfrm>
          <a:prstGeom prst="rect">
            <a:avLst/>
          </a:prstGeom>
        </p:spPr>
      </p:pic>
      <p:cxnSp>
        <p:nvCxnSpPr>
          <p:cNvPr id="52" name="Gerade Verbindung mit Pfeil 51"/>
          <p:cNvCxnSpPr>
            <a:stCxn id="48" idx="6"/>
          </p:cNvCxnSpPr>
          <p:nvPr>
            <p:custDataLst>
              <p:tags r:id="rId26"/>
            </p:custDataLst>
          </p:nvPr>
        </p:nvCxnSpPr>
        <p:spPr>
          <a:xfrm>
            <a:off x="2894821" y="2068499"/>
            <a:ext cx="24008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Gerade Verbindung mit Pfeil 157"/>
          <p:cNvCxnSpPr/>
          <p:nvPr>
            <p:custDataLst>
              <p:tags r:id="rId27"/>
            </p:custDataLst>
          </p:nvPr>
        </p:nvCxnSpPr>
        <p:spPr>
          <a:xfrm>
            <a:off x="7216413" y="4389354"/>
            <a:ext cx="0" cy="320118"/>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Rechteck 158"/>
          <p:cNvSpPr/>
          <p:nvPr>
            <p:custDataLst>
              <p:tags r:id="rId28"/>
            </p:custDataLst>
          </p:nvPr>
        </p:nvSpPr>
        <p:spPr>
          <a:xfrm>
            <a:off x="1683101" y="3277296"/>
            <a:ext cx="1805891" cy="203505"/>
          </a:xfrm>
          <a:prstGeom prst="rect">
            <a:avLst/>
          </a:prstGeom>
          <a:noFill/>
          <a:ln w="9525" cap="flat" cmpd="sng" algn="ctr">
            <a:noFill/>
            <a:prstDash val="solid"/>
          </a:ln>
          <a:effectLst/>
        </p:spPr>
        <p:txBody>
          <a:bodyPr rtlCol="0" anchor="ctr"/>
          <a:lstStyle/>
          <a:p>
            <a:pPr defTabSz="1016264">
              <a:defRPr/>
            </a:pPr>
            <a:r>
              <a:rPr lang="en-US" sz="1111" i="1" kern="0">
                <a:solidFill>
                  <a:srgbClr val="A6A6A6"/>
                </a:solidFill>
                <a:latin typeface="Bosch Office Sans"/>
              </a:rPr>
              <a:t>Continuously on commit</a:t>
            </a:r>
          </a:p>
        </p:txBody>
      </p:sp>
      <p:sp>
        <p:nvSpPr>
          <p:cNvPr id="160" name="Rechteck 159"/>
          <p:cNvSpPr/>
          <p:nvPr>
            <p:custDataLst>
              <p:tags r:id="rId29"/>
            </p:custDataLst>
          </p:nvPr>
        </p:nvSpPr>
        <p:spPr>
          <a:xfrm>
            <a:off x="5561540" y="4470866"/>
            <a:ext cx="1805891" cy="203505"/>
          </a:xfrm>
          <a:prstGeom prst="rect">
            <a:avLst/>
          </a:prstGeom>
          <a:noFill/>
          <a:ln w="9525" cap="flat" cmpd="sng" algn="ctr">
            <a:noFill/>
            <a:prstDash val="solid"/>
          </a:ln>
          <a:effectLst/>
        </p:spPr>
        <p:txBody>
          <a:bodyPr rtlCol="0" anchor="ctr"/>
          <a:lstStyle/>
          <a:p>
            <a:pPr defTabSz="1016264">
              <a:defRPr/>
            </a:pPr>
            <a:r>
              <a:rPr lang="en-US" sz="1111" i="1" kern="0">
                <a:solidFill>
                  <a:srgbClr val="A6A6A6"/>
                </a:solidFill>
                <a:latin typeface="Bosch Office Sans"/>
              </a:rPr>
              <a:t>Cyclically (e.g. nightly)</a:t>
            </a:r>
          </a:p>
        </p:txBody>
      </p:sp>
      <p:cxnSp>
        <p:nvCxnSpPr>
          <p:cNvPr id="167" name="Gerade Verbindung mit Pfeil 166"/>
          <p:cNvCxnSpPr/>
          <p:nvPr>
            <p:custDataLst>
              <p:tags r:id="rId30"/>
            </p:custDataLst>
          </p:nvPr>
        </p:nvCxnSpPr>
        <p:spPr>
          <a:xfrm>
            <a:off x="7216413" y="4389354"/>
            <a:ext cx="0" cy="320118"/>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0" name="Rechteck 179"/>
          <p:cNvSpPr/>
          <p:nvPr>
            <p:custDataLst>
              <p:tags r:id="rId31"/>
            </p:custDataLst>
          </p:nvPr>
        </p:nvSpPr>
        <p:spPr>
          <a:xfrm>
            <a:off x="7216413" y="4229295"/>
            <a:ext cx="880324" cy="400147"/>
          </a:xfrm>
          <a:prstGeom prst="rect">
            <a:avLst/>
          </a:prstGeom>
          <a:noFill/>
          <a:ln w="9525" cap="flat" cmpd="sng" algn="ctr">
            <a:noFill/>
            <a:prstDash val="solid"/>
          </a:ln>
          <a:effectLst/>
        </p:spPr>
        <p:txBody>
          <a:bodyPr rtlCol="0" anchor="ctr"/>
          <a:lstStyle/>
          <a:p>
            <a:pPr defTabSz="1016264">
              <a:defRPr/>
            </a:pPr>
            <a:r>
              <a:rPr lang="en-US" sz="1111" i="1" kern="0">
                <a:solidFill>
                  <a:srgbClr val="002060"/>
                </a:solidFill>
                <a:latin typeface="Bosch Office Sans"/>
              </a:rPr>
              <a:t>Pull </a:t>
            </a:r>
          </a:p>
          <a:p>
            <a:pPr defTabSz="1016264">
              <a:defRPr/>
            </a:pPr>
            <a:r>
              <a:rPr lang="en-US" sz="1111" i="1" kern="0">
                <a:solidFill>
                  <a:srgbClr val="002060"/>
                </a:solidFill>
                <a:latin typeface="Bosch Office Sans"/>
              </a:rPr>
              <a:t>Request</a:t>
            </a:r>
          </a:p>
        </p:txBody>
      </p:sp>
      <p:sp>
        <p:nvSpPr>
          <p:cNvPr id="185" name="Abgerundetes Rechteck 184"/>
          <p:cNvSpPr/>
          <p:nvPr>
            <p:custDataLst>
              <p:tags r:id="rId32"/>
            </p:custDataLst>
          </p:nvPr>
        </p:nvSpPr>
        <p:spPr>
          <a:xfrm flipH="1">
            <a:off x="8336825" y="3909177"/>
            <a:ext cx="2000738" cy="720265"/>
          </a:xfrm>
          <a:prstGeom prst="roundRect">
            <a:avLst/>
          </a:prstGeom>
          <a:solidFill>
            <a:schemeClr val="bg1"/>
          </a:solidFill>
          <a:ln w="28575" cap="flat" cmpd="sng" algn="ctr">
            <a:solidFill>
              <a:srgbClr val="002060"/>
            </a:solidFill>
            <a:prstDash val="solid"/>
          </a:ln>
          <a:effectLst/>
        </p:spPr>
        <p:txBody>
          <a:bodyPr rtlCol="0" anchor="ctr"/>
          <a:lstStyle/>
          <a:p>
            <a:pPr algn="ctr" defTabSz="1016264">
              <a:defRPr/>
            </a:pPr>
            <a:r>
              <a:rPr lang="en-US" sz="1223" b="1" kern="0" dirty="0">
                <a:solidFill>
                  <a:srgbClr val="002060"/>
                </a:solidFill>
                <a:latin typeface="Bosch Office Sans"/>
              </a:rPr>
              <a:t>USECASE 3</a:t>
            </a:r>
          </a:p>
          <a:p>
            <a:pPr algn="ctr" defTabSz="1016264">
              <a:defRPr/>
            </a:pPr>
            <a:r>
              <a:rPr lang="en-US" sz="1223" kern="0" dirty="0">
                <a:solidFill>
                  <a:prstClr val="black"/>
                </a:solidFill>
                <a:latin typeface="Bosch Office Sans"/>
              </a:rPr>
              <a:t>Corner Test Cases </a:t>
            </a:r>
          </a:p>
          <a:p>
            <a:pPr algn="ctr" defTabSz="1016264">
              <a:defRPr/>
            </a:pPr>
            <a:r>
              <a:rPr lang="en-US" sz="1223" kern="0" dirty="0">
                <a:solidFill>
                  <a:prstClr val="black"/>
                </a:solidFill>
                <a:latin typeface="Bosch Office Sans"/>
              </a:rPr>
              <a:t>&amp; Target Tests (HIL)</a:t>
            </a:r>
          </a:p>
        </p:txBody>
      </p:sp>
      <p:sp>
        <p:nvSpPr>
          <p:cNvPr id="186" name="Ellipse 185"/>
          <p:cNvSpPr/>
          <p:nvPr>
            <p:custDataLst>
              <p:tags r:id="rId33"/>
            </p:custDataLst>
          </p:nvPr>
        </p:nvSpPr>
        <p:spPr>
          <a:xfrm>
            <a:off x="8176766" y="4113978"/>
            <a:ext cx="320118" cy="320118"/>
          </a:xfrm>
          <a:prstGeom prst="ellipse">
            <a:avLst/>
          </a:prstGeom>
          <a:solidFill>
            <a:schemeClr val="bg1"/>
          </a:solidFill>
          <a:ln w="28575" cap="flat" cmpd="sng" algn="ctr">
            <a:solidFill>
              <a:srgbClr val="002060"/>
            </a:solidFill>
            <a:prstDash val="solid"/>
          </a:ln>
          <a:effectLst/>
        </p:spPr>
        <p:txBody>
          <a:bodyPr rtlCol="0" anchor="ctr"/>
          <a:lstStyle/>
          <a:p>
            <a:pPr algn="ctr" defTabSz="1016264">
              <a:defRPr/>
            </a:pPr>
            <a:r>
              <a:rPr lang="en-US" sz="2001" b="1" kern="0">
                <a:solidFill>
                  <a:prstClr val="black"/>
                </a:solidFill>
                <a:latin typeface="Bosch Office Sans"/>
              </a:rPr>
              <a:t>+</a:t>
            </a:r>
          </a:p>
        </p:txBody>
      </p:sp>
      <p:cxnSp>
        <p:nvCxnSpPr>
          <p:cNvPr id="201" name="Gerade Verbindung mit Pfeil 200"/>
          <p:cNvCxnSpPr>
            <a:endCxn id="206" idx="1"/>
          </p:cNvCxnSpPr>
          <p:nvPr>
            <p:custDataLst>
              <p:tags r:id="rId34"/>
            </p:custDataLst>
          </p:nvPr>
        </p:nvCxnSpPr>
        <p:spPr>
          <a:xfrm>
            <a:off x="6049120" y="2101649"/>
            <a:ext cx="1134143" cy="10988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2" name="Gerade Verbindung mit Pfeil 201"/>
          <p:cNvCxnSpPr>
            <a:stCxn id="206" idx="5"/>
            <a:endCxn id="186" idx="1"/>
          </p:cNvCxnSpPr>
          <p:nvPr>
            <p:custDataLst>
              <p:tags r:id="rId35"/>
            </p:custDataLst>
          </p:nvPr>
        </p:nvCxnSpPr>
        <p:spPr>
          <a:xfrm>
            <a:off x="7409621" y="3426863"/>
            <a:ext cx="814025" cy="7339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5" name="Abgerundetes Rechteck 204"/>
          <p:cNvSpPr/>
          <p:nvPr>
            <p:custDataLst>
              <p:tags r:id="rId36"/>
            </p:custDataLst>
          </p:nvPr>
        </p:nvSpPr>
        <p:spPr>
          <a:xfrm flipH="1">
            <a:off x="7296442" y="2948823"/>
            <a:ext cx="2231205" cy="720265"/>
          </a:xfrm>
          <a:prstGeom prst="roundRect">
            <a:avLst/>
          </a:prstGeom>
          <a:solidFill>
            <a:schemeClr val="bg1"/>
          </a:solidFill>
          <a:ln w="28575" cap="flat" cmpd="sng" algn="ctr">
            <a:solidFill>
              <a:srgbClr val="00B050"/>
            </a:solidFill>
            <a:prstDash val="solid"/>
          </a:ln>
          <a:effectLst/>
        </p:spPr>
        <p:txBody>
          <a:bodyPr rtlCol="0" anchor="ctr"/>
          <a:lstStyle/>
          <a:p>
            <a:pPr algn="ctr" defTabSz="1016264">
              <a:defRPr/>
            </a:pPr>
            <a:r>
              <a:rPr lang="en-US" sz="1223" b="1" kern="0" dirty="0">
                <a:solidFill>
                  <a:srgbClr val="00B050"/>
                </a:solidFill>
                <a:latin typeface="Bosch Office Sans"/>
              </a:rPr>
              <a:t>USECASE 2</a:t>
            </a:r>
          </a:p>
          <a:p>
            <a:pPr algn="ctr" defTabSz="1016264">
              <a:defRPr/>
            </a:pPr>
            <a:r>
              <a:rPr lang="en-US" sz="1223" kern="0" dirty="0">
                <a:solidFill>
                  <a:prstClr val="black"/>
                </a:solidFill>
                <a:latin typeface="Bosch Office Sans"/>
              </a:rPr>
              <a:t>S/W Tests, Coverage &amp; Simulation </a:t>
            </a:r>
            <a:r>
              <a:rPr lang="en-US" sz="778" kern="0" dirty="0">
                <a:solidFill>
                  <a:prstClr val="black"/>
                </a:solidFill>
                <a:latin typeface="Bosch Office Sans"/>
              </a:rPr>
              <a:t>(e.g. SELENA)</a:t>
            </a:r>
            <a:endParaRPr lang="en-US" sz="1223" kern="0" dirty="0">
              <a:solidFill>
                <a:prstClr val="black"/>
              </a:solidFill>
              <a:latin typeface="Bosch Office Sans"/>
            </a:endParaRPr>
          </a:p>
        </p:txBody>
      </p:sp>
      <p:sp>
        <p:nvSpPr>
          <p:cNvPr id="206" name="Ellipse 205"/>
          <p:cNvSpPr/>
          <p:nvPr>
            <p:custDataLst>
              <p:tags r:id="rId37"/>
            </p:custDataLst>
          </p:nvPr>
        </p:nvSpPr>
        <p:spPr>
          <a:xfrm>
            <a:off x="7136383" y="3153625"/>
            <a:ext cx="320118" cy="320118"/>
          </a:xfrm>
          <a:prstGeom prst="ellipse">
            <a:avLst/>
          </a:prstGeom>
          <a:solidFill>
            <a:schemeClr val="bg1"/>
          </a:solidFill>
          <a:ln w="28575" cap="flat" cmpd="sng" algn="ctr">
            <a:solidFill>
              <a:srgbClr val="00B050"/>
            </a:solidFill>
            <a:prstDash val="solid"/>
          </a:ln>
          <a:effectLst/>
        </p:spPr>
        <p:txBody>
          <a:bodyPr rtlCol="0" anchor="ctr"/>
          <a:lstStyle/>
          <a:p>
            <a:pPr algn="ctr" defTabSz="1016264">
              <a:defRPr/>
            </a:pPr>
            <a:r>
              <a:rPr lang="en-US" sz="2001" b="1" kern="0">
                <a:solidFill>
                  <a:prstClr val="black"/>
                </a:solidFill>
                <a:latin typeface="Bosch Office Sans"/>
              </a:rPr>
              <a:t>+</a:t>
            </a:r>
          </a:p>
        </p:txBody>
      </p:sp>
      <p:sp>
        <p:nvSpPr>
          <p:cNvPr id="207" name="Abgerundetes Rechteck 206"/>
          <p:cNvSpPr/>
          <p:nvPr>
            <p:custDataLst>
              <p:tags r:id="rId38"/>
            </p:custDataLst>
          </p:nvPr>
        </p:nvSpPr>
        <p:spPr>
          <a:xfrm flipH="1">
            <a:off x="5935941" y="1588322"/>
            <a:ext cx="2240825" cy="800295"/>
          </a:xfrm>
          <a:prstGeom prst="roundRect">
            <a:avLst/>
          </a:prstGeom>
          <a:solidFill>
            <a:schemeClr val="bg1"/>
          </a:solidFill>
          <a:ln w="28575" cap="flat" cmpd="sng" algn="ctr">
            <a:solidFill>
              <a:srgbClr val="A6A6A6"/>
            </a:solidFill>
            <a:prstDash val="solid"/>
          </a:ln>
          <a:effectLst/>
        </p:spPr>
        <p:txBody>
          <a:bodyPr rtlCol="0" anchor="ctr"/>
          <a:lstStyle/>
          <a:p>
            <a:pPr algn="ctr" defTabSz="1016264">
              <a:defRPr/>
            </a:pPr>
            <a:r>
              <a:rPr lang="en-US" sz="1223" b="1" kern="0" dirty="0">
                <a:solidFill>
                  <a:srgbClr val="969696"/>
                </a:solidFill>
                <a:latin typeface="Bosch Office Sans"/>
              </a:rPr>
              <a:t>USECASE 1</a:t>
            </a:r>
          </a:p>
          <a:p>
            <a:pPr algn="ctr" defTabSz="1016264">
              <a:defRPr/>
            </a:pPr>
            <a:r>
              <a:rPr lang="en-US" sz="1223" kern="0" dirty="0">
                <a:solidFill>
                  <a:prstClr val="black"/>
                </a:solidFill>
                <a:latin typeface="Bosch Office Sans"/>
              </a:rPr>
              <a:t>Quick “Online” Feedback </a:t>
            </a:r>
            <a:br>
              <a:rPr lang="en-US" sz="1223" kern="0" dirty="0">
                <a:solidFill>
                  <a:prstClr val="black"/>
                </a:solidFill>
                <a:latin typeface="Bosch Office Sans"/>
              </a:rPr>
            </a:br>
            <a:r>
              <a:rPr lang="en-US" sz="1223" kern="0" dirty="0">
                <a:solidFill>
                  <a:prstClr val="black"/>
                </a:solidFill>
                <a:latin typeface="Bosch Office Sans"/>
              </a:rPr>
              <a:t>for SW Developer </a:t>
            </a:r>
            <a:br>
              <a:rPr lang="en-US" sz="1223" kern="0" dirty="0">
                <a:solidFill>
                  <a:prstClr val="black"/>
                </a:solidFill>
                <a:latin typeface="Bosch Office Sans"/>
              </a:rPr>
            </a:br>
            <a:r>
              <a:rPr lang="en-US" sz="1223" kern="0" dirty="0">
                <a:solidFill>
                  <a:prstClr val="black"/>
                </a:solidFill>
                <a:latin typeface="Bosch Office Sans"/>
              </a:rPr>
              <a:t>on Local Computer</a:t>
            </a:r>
          </a:p>
        </p:txBody>
      </p:sp>
      <p:sp>
        <p:nvSpPr>
          <p:cNvPr id="203" name="Ellipse 202"/>
          <p:cNvSpPr/>
          <p:nvPr>
            <p:custDataLst>
              <p:tags r:id="rId39"/>
            </p:custDataLst>
          </p:nvPr>
        </p:nvSpPr>
        <p:spPr>
          <a:xfrm>
            <a:off x="5775882" y="1828410"/>
            <a:ext cx="320118" cy="320118"/>
          </a:xfrm>
          <a:prstGeom prst="ellipse">
            <a:avLst/>
          </a:prstGeom>
          <a:solidFill>
            <a:schemeClr val="bg1"/>
          </a:solidFill>
          <a:ln w="28575" cap="flat" cmpd="sng" algn="ctr">
            <a:solidFill>
              <a:srgbClr val="A6A6A6"/>
            </a:solidFill>
            <a:prstDash val="solid"/>
          </a:ln>
          <a:effectLst/>
        </p:spPr>
        <p:txBody>
          <a:bodyPr rtlCol="0" anchor="ctr"/>
          <a:lstStyle/>
          <a:p>
            <a:pPr algn="ctr" defTabSz="1016264">
              <a:defRPr/>
            </a:pPr>
            <a:endParaRPr lang="en-US" sz="1223" b="1" kern="0">
              <a:solidFill>
                <a:prstClr val="black"/>
              </a:solidFill>
              <a:latin typeface="Bosch Office Sans"/>
            </a:endParaRPr>
          </a:p>
        </p:txBody>
      </p:sp>
      <p:cxnSp>
        <p:nvCxnSpPr>
          <p:cNvPr id="73" name="Gerade Verbindung mit Pfeil 72"/>
          <p:cNvCxnSpPr>
            <a:endCxn id="81" idx="2"/>
          </p:cNvCxnSpPr>
          <p:nvPr>
            <p:custDataLst>
              <p:tags r:id="rId40"/>
            </p:custDataLst>
          </p:nvPr>
        </p:nvCxnSpPr>
        <p:spPr>
          <a:xfrm>
            <a:off x="734025" y="2068499"/>
            <a:ext cx="560206"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Rechteck 73"/>
          <p:cNvSpPr/>
          <p:nvPr>
            <p:custDataLst>
              <p:tags r:id="rId41"/>
            </p:custDataLst>
          </p:nvPr>
        </p:nvSpPr>
        <p:spPr>
          <a:xfrm>
            <a:off x="93789" y="1508293"/>
            <a:ext cx="800295" cy="240088"/>
          </a:xfrm>
          <a:prstGeom prst="rect">
            <a:avLst/>
          </a:prstGeom>
          <a:noFill/>
          <a:ln w="9525" cap="flat" cmpd="sng" algn="ctr">
            <a:noFill/>
            <a:prstDash val="solid"/>
          </a:ln>
          <a:effectLst/>
        </p:spPr>
        <p:txBody>
          <a:bodyPr rtlCol="0" anchor="ctr"/>
          <a:lstStyle/>
          <a:p>
            <a:pPr algn="r" defTabSz="1016264">
              <a:defRPr/>
            </a:pPr>
            <a:r>
              <a:rPr lang="en-US" sz="1111" i="1" kern="0" dirty="0">
                <a:solidFill>
                  <a:srgbClr val="A6A6A6"/>
                </a:solidFill>
                <a:latin typeface="Bosch Office Sans"/>
              </a:rPr>
              <a:t>Develop</a:t>
            </a:r>
          </a:p>
        </p:txBody>
      </p:sp>
      <p:cxnSp>
        <p:nvCxnSpPr>
          <p:cNvPr id="75" name="Gerade Verbindung mit Pfeil 74"/>
          <p:cNvCxnSpPr>
            <a:stCxn id="81" idx="6"/>
            <a:endCxn id="85" idx="2"/>
          </p:cNvCxnSpPr>
          <p:nvPr>
            <p:custDataLst>
              <p:tags r:id="rId42"/>
            </p:custDataLst>
          </p:nvPr>
        </p:nvCxnSpPr>
        <p:spPr>
          <a:xfrm>
            <a:off x="1614349" y="2068499"/>
            <a:ext cx="32011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a:stCxn id="86" idx="0"/>
          </p:cNvCxnSpPr>
          <p:nvPr>
            <p:custDataLst>
              <p:tags r:id="rId43"/>
            </p:custDataLst>
          </p:nvPr>
        </p:nvCxnSpPr>
        <p:spPr>
          <a:xfrm flipH="1" flipV="1">
            <a:off x="2094526" y="1508293"/>
            <a:ext cx="0" cy="464226"/>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p:nvPr>
            <p:custDataLst>
              <p:tags r:id="rId44"/>
            </p:custDataLst>
          </p:nvPr>
        </p:nvCxnSpPr>
        <p:spPr>
          <a:xfrm>
            <a:off x="894084" y="1508293"/>
            <a:ext cx="184067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custDataLst>
              <p:tags r:id="rId45"/>
            </p:custDataLst>
          </p:nvPr>
        </p:nvCxnSpPr>
        <p:spPr>
          <a:xfrm>
            <a:off x="894084" y="1508293"/>
            <a:ext cx="0" cy="240088"/>
          </a:xfrm>
          <a:prstGeom prst="straightConnector1">
            <a:avLst/>
          </a:prstGeom>
          <a:ln w="1905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9" name="Gruppieren 78"/>
          <p:cNvGrpSpPr/>
          <p:nvPr/>
        </p:nvGrpSpPr>
        <p:grpSpPr>
          <a:xfrm>
            <a:off x="1294232" y="1908440"/>
            <a:ext cx="320118" cy="320118"/>
            <a:chOff x="3972644" y="1933178"/>
            <a:chExt cx="288032" cy="288032"/>
          </a:xfrm>
        </p:grpSpPr>
        <p:pic>
          <p:nvPicPr>
            <p:cNvPr id="80" name="Grafik 79"/>
            <p:cNvPicPr>
              <a:picLocks noChangeAspect="1"/>
            </p:cNvPicPr>
            <p:nvPr>
              <p:custDataLst>
                <p:tags r:id="rId133"/>
              </p:custDataLst>
            </p:nvPr>
          </p:nvPicPr>
          <p:blipFill>
            <a:blip r:embed="rId139" cstate="print">
              <a:extLst>
                <a:ext uri="{28A0092B-C50C-407E-A947-70E740481C1C}">
                  <a14:useLocalDpi xmlns:a14="http://schemas.microsoft.com/office/drawing/2010/main" val="0"/>
                </a:ext>
              </a:extLst>
            </a:blip>
            <a:stretch>
              <a:fillRect/>
            </a:stretch>
          </p:blipFill>
          <p:spPr>
            <a:xfrm>
              <a:off x="4030566" y="1984240"/>
              <a:ext cx="192509" cy="180102"/>
            </a:xfrm>
            <a:prstGeom prst="rect">
              <a:avLst/>
            </a:prstGeom>
          </p:spPr>
        </p:pic>
        <p:sp>
          <p:nvSpPr>
            <p:cNvPr id="81" name="Ellipse 80"/>
            <p:cNvSpPr/>
            <p:nvPr>
              <p:custDataLst>
                <p:tags r:id="rId134"/>
              </p:custDataLst>
            </p:nvPr>
          </p:nvSpPr>
          <p:spPr>
            <a:xfrm>
              <a:off x="3972644" y="1933178"/>
              <a:ext cx="288032" cy="288032"/>
            </a:xfrm>
            <a:prstGeom prst="ellips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grpSp>
      <p:sp>
        <p:nvSpPr>
          <p:cNvPr id="82" name="Bogen 81"/>
          <p:cNvSpPr>
            <a:spLocks noChangeAspect="1"/>
          </p:cNvSpPr>
          <p:nvPr>
            <p:custDataLst>
              <p:tags r:id="rId46"/>
            </p:custDataLst>
          </p:nvPr>
        </p:nvSpPr>
        <p:spPr>
          <a:xfrm>
            <a:off x="734025" y="1748381"/>
            <a:ext cx="320118" cy="320118"/>
          </a:xfrm>
          <a:prstGeom prst="arc">
            <a:avLst>
              <a:gd name="adj1" fmla="val 5656382"/>
              <a:gd name="adj2" fmla="val 2854648"/>
            </a:avLst>
          </a:prstGeom>
          <a:ln w="19050">
            <a:solidFill>
              <a:srgbClr val="A6A6A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US" sz="2001">
              <a:solidFill>
                <a:prstClr val="black"/>
              </a:solidFill>
              <a:latin typeface="Bosch Office Sans"/>
            </a:endParaRPr>
          </a:p>
        </p:txBody>
      </p:sp>
      <p:pic>
        <p:nvPicPr>
          <p:cNvPr id="83" name="Grafik 82"/>
          <p:cNvPicPr>
            <a:picLocks noChangeAspect="1"/>
          </p:cNvPicPr>
          <p:nvPr>
            <p:custDataLst>
              <p:tags r:id="rId47"/>
            </p:custDataLst>
          </p:nvPr>
        </p:nvPicPr>
        <p:blipFill>
          <a:blip r:embed="rId138" cstate="print">
            <a:extLst>
              <a:ext uri="{28A0092B-C50C-407E-A947-70E740481C1C}">
                <a14:useLocalDpi xmlns:a14="http://schemas.microsoft.com/office/drawing/2010/main" val="0"/>
              </a:ext>
            </a:extLst>
          </a:blip>
          <a:stretch>
            <a:fillRect/>
          </a:stretch>
        </p:blipFill>
        <p:spPr>
          <a:xfrm>
            <a:off x="799940" y="1800181"/>
            <a:ext cx="189860" cy="189860"/>
          </a:xfrm>
          <a:prstGeom prst="rect">
            <a:avLst/>
          </a:prstGeom>
        </p:spPr>
      </p:pic>
      <p:grpSp>
        <p:nvGrpSpPr>
          <p:cNvPr id="84" name="Gruppieren 83"/>
          <p:cNvGrpSpPr/>
          <p:nvPr/>
        </p:nvGrpSpPr>
        <p:grpSpPr>
          <a:xfrm>
            <a:off x="1934467" y="1908440"/>
            <a:ext cx="320118" cy="320118"/>
            <a:chOff x="4404692" y="1933178"/>
            <a:chExt cx="288032" cy="288032"/>
          </a:xfrm>
        </p:grpSpPr>
        <p:sp>
          <p:nvSpPr>
            <p:cNvPr id="85" name="Ellipse 84"/>
            <p:cNvSpPr/>
            <p:nvPr>
              <p:custDataLst>
                <p:tags r:id="rId131"/>
              </p:custDataLst>
            </p:nvPr>
          </p:nvSpPr>
          <p:spPr>
            <a:xfrm>
              <a:off x="4404692" y="1933178"/>
              <a:ext cx="288032" cy="288032"/>
            </a:xfrm>
            <a:prstGeom prst="ellipse">
              <a:avLst/>
            </a:prstGeom>
            <a:solidFill>
              <a:schemeClr val="bg1"/>
            </a:solidFill>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86" name="Grafik 85"/>
            <p:cNvPicPr>
              <a:picLocks noChangeAspect="1"/>
            </p:cNvPicPr>
            <p:nvPr>
              <p:custDataLst>
                <p:tags r:id="rId132"/>
              </p:custDataLst>
            </p:nvPr>
          </p:nvPicPr>
          <p:blipFill>
            <a:blip r:embed="rId140"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cxnSp>
        <p:nvCxnSpPr>
          <p:cNvPr id="87" name="Gerade Verbindung mit Pfeil 86"/>
          <p:cNvCxnSpPr>
            <a:stCxn id="85" idx="6"/>
            <a:endCxn id="94" idx="2"/>
          </p:cNvCxnSpPr>
          <p:nvPr>
            <p:custDataLst>
              <p:tags r:id="rId48"/>
            </p:custDataLst>
          </p:nvPr>
        </p:nvCxnSpPr>
        <p:spPr>
          <a:xfrm>
            <a:off x="2254585" y="2068499"/>
            <a:ext cx="32011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Rechteck 87"/>
          <p:cNvSpPr/>
          <p:nvPr>
            <p:custDataLst>
              <p:tags r:id="rId49"/>
            </p:custDataLst>
          </p:nvPr>
        </p:nvSpPr>
        <p:spPr>
          <a:xfrm>
            <a:off x="1134173" y="2228558"/>
            <a:ext cx="640236" cy="240088"/>
          </a:xfrm>
          <a:prstGeom prst="rect">
            <a:avLst/>
          </a:prstGeom>
          <a:noFill/>
          <a:ln w="9525" cap="flat" cmpd="sng" algn="ctr">
            <a:noFill/>
            <a:prstDash val="solid"/>
          </a:ln>
          <a:effectLst/>
        </p:spPr>
        <p:txBody>
          <a:bodyPr rtlCol="0" anchor="ctr"/>
          <a:lstStyle/>
          <a:p>
            <a:pPr algn="ctr" defTabSz="1016264">
              <a:defRPr/>
            </a:pPr>
            <a:r>
              <a:rPr lang="en-US" sz="1111" i="1" kern="0" dirty="0">
                <a:solidFill>
                  <a:srgbClr val="A6A6A6"/>
                </a:solidFill>
                <a:latin typeface="Bosch Office Sans"/>
              </a:rPr>
              <a:t>build</a:t>
            </a:r>
          </a:p>
        </p:txBody>
      </p:sp>
      <p:sp>
        <p:nvSpPr>
          <p:cNvPr id="89" name="Rechteck 88"/>
          <p:cNvSpPr/>
          <p:nvPr>
            <p:custDataLst>
              <p:tags r:id="rId50"/>
            </p:custDataLst>
          </p:nvPr>
        </p:nvSpPr>
        <p:spPr>
          <a:xfrm>
            <a:off x="1774408" y="2228558"/>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A6A6A6"/>
                </a:solidFill>
                <a:latin typeface="Bosch Office Sans"/>
              </a:rPr>
              <a:t>SCA</a:t>
            </a:r>
          </a:p>
        </p:txBody>
      </p:sp>
      <p:cxnSp>
        <p:nvCxnSpPr>
          <p:cNvPr id="90" name="Gerade Verbindung mit Pfeil 89"/>
          <p:cNvCxnSpPr/>
          <p:nvPr>
            <p:custDataLst>
              <p:tags r:id="rId51"/>
            </p:custDataLst>
          </p:nvPr>
        </p:nvCxnSpPr>
        <p:spPr>
          <a:xfrm flipV="1">
            <a:off x="1454291" y="1508293"/>
            <a:ext cx="0" cy="400147"/>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Rechteck 90"/>
          <p:cNvSpPr/>
          <p:nvPr>
            <p:custDataLst>
              <p:tags r:id="rId52"/>
            </p:custDataLst>
          </p:nvPr>
        </p:nvSpPr>
        <p:spPr>
          <a:xfrm>
            <a:off x="1214202" y="1588322"/>
            <a:ext cx="480177" cy="240088"/>
          </a:xfrm>
          <a:prstGeom prst="rect">
            <a:avLst/>
          </a:prstGeom>
          <a:solidFill>
            <a:schemeClr val="bg1">
              <a:alpha val="50000"/>
            </a:schemeClr>
          </a:solidFill>
          <a:ln w="9525" cap="flat" cmpd="sng" algn="ctr">
            <a:noFill/>
            <a:prstDash val="solid"/>
          </a:ln>
          <a:effectLst/>
        </p:spPr>
        <p:txBody>
          <a:bodyPr lIns="0" tIns="0" rIns="0" bIns="0" rtlCol="0" anchor="ctr"/>
          <a:lstStyle/>
          <a:p>
            <a:pPr algn="ctr" defTabSz="1016264">
              <a:defRPr/>
            </a:pPr>
            <a:r>
              <a:rPr lang="en-US" sz="889" i="1" kern="0" dirty="0">
                <a:solidFill>
                  <a:srgbClr val="A6A6A6"/>
                </a:solidFill>
                <a:latin typeface="Bosch Office Sans"/>
              </a:rPr>
              <a:t>Compiler </a:t>
            </a:r>
          </a:p>
          <a:p>
            <a:pPr algn="ctr" defTabSz="1016264">
              <a:defRPr/>
            </a:pPr>
            <a:r>
              <a:rPr lang="en-US" sz="889" i="1" kern="0" dirty="0">
                <a:solidFill>
                  <a:srgbClr val="A6A6A6"/>
                </a:solidFill>
                <a:latin typeface="Bosch Office Sans"/>
              </a:rPr>
              <a:t>warnings</a:t>
            </a:r>
          </a:p>
        </p:txBody>
      </p:sp>
      <p:sp>
        <p:nvSpPr>
          <p:cNvPr id="92" name="Rechteck 91"/>
          <p:cNvSpPr/>
          <p:nvPr>
            <p:custDataLst>
              <p:tags r:id="rId53"/>
            </p:custDataLst>
          </p:nvPr>
        </p:nvSpPr>
        <p:spPr>
          <a:xfrm>
            <a:off x="1694379" y="1588322"/>
            <a:ext cx="800295" cy="240088"/>
          </a:xfrm>
          <a:prstGeom prst="rect">
            <a:avLst/>
          </a:prstGeom>
          <a:solidFill>
            <a:schemeClr val="bg1">
              <a:alpha val="50000"/>
            </a:schemeClr>
          </a:solidFill>
          <a:ln w="9525" cap="flat" cmpd="sng" algn="ctr">
            <a:noFill/>
            <a:prstDash val="solid"/>
          </a:ln>
          <a:effectLst/>
        </p:spPr>
        <p:txBody>
          <a:bodyPr lIns="0" tIns="0" rIns="0" bIns="0" rtlCol="0" anchor="ctr"/>
          <a:lstStyle/>
          <a:p>
            <a:pPr algn="ctr" defTabSz="1016264">
              <a:defRPr/>
            </a:pPr>
            <a:r>
              <a:rPr lang="en-US" sz="889" i="1" kern="0" dirty="0">
                <a:solidFill>
                  <a:srgbClr val="A6A6A6"/>
                </a:solidFill>
                <a:latin typeface="Bosch Office Sans"/>
              </a:rPr>
              <a:t>Dataflow &amp;</a:t>
            </a:r>
          </a:p>
          <a:p>
            <a:pPr algn="ctr" defTabSz="1016264">
              <a:defRPr/>
            </a:pPr>
            <a:r>
              <a:rPr lang="en-US" sz="889" i="1" kern="0" dirty="0">
                <a:solidFill>
                  <a:srgbClr val="A6A6A6"/>
                </a:solidFill>
                <a:latin typeface="Bosch Office Sans"/>
              </a:rPr>
              <a:t>Coding Rules</a:t>
            </a:r>
          </a:p>
        </p:txBody>
      </p:sp>
      <p:grpSp>
        <p:nvGrpSpPr>
          <p:cNvPr id="93" name="Gruppieren 92"/>
          <p:cNvGrpSpPr/>
          <p:nvPr/>
        </p:nvGrpSpPr>
        <p:grpSpPr>
          <a:xfrm>
            <a:off x="2574703" y="1908440"/>
            <a:ext cx="320118" cy="320118"/>
            <a:chOff x="4404692" y="1933178"/>
            <a:chExt cx="288032" cy="288032"/>
          </a:xfrm>
        </p:grpSpPr>
        <p:sp>
          <p:nvSpPr>
            <p:cNvPr id="94" name="Ellipse 93"/>
            <p:cNvSpPr/>
            <p:nvPr>
              <p:custDataLst>
                <p:tags r:id="rId129"/>
              </p:custDataLst>
            </p:nvPr>
          </p:nvSpPr>
          <p:spPr>
            <a:xfrm>
              <a:off x="4404692" y="1933178"/>
              <a:ext cx="288032" cy="288032"/>
            </a:xfrm>
            <a:prstGeom prst="ellips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95" name="Grafik 94"/>
            <p:cNvPicPr>
              <a:picLocks noChangeAspect="1"/>
            </p:cNvPicPr>
            <p:nvPr>
              <p:custDataLst>
                <p:tags r:id="rId130"/>
              </p:custDataLst>
            </p:nvPr>
          </p:nvPicPr>
          <p:blipFill>
            <a:blip r:embed="rId140"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cxnSp>
        <p:nvCxnSpPr>
          <p:cNvPr id="96" name="Gerade Verbindung mit Pfeil 95"/>
          <p:cNvCxnSpPr/>
          <p:nvPr>
            <p:custDataLst>
              <p:tags r:id="rId54"/>
            </p:custDataLst>
          </p:nvPr>
        </p:nvCxnSpPr>
        <p:spPr>
          <a:xfrm flipV="1">
            <a:off x="2734762" y="1508293"/>
            <a:ext cx="0" cy="400147"/>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echteck 96"/>
          <p:cNvSpPr/>
          <p:nvPr>
            <p:custDataLst>
              <p:tags r:id="rId55"/>
            </p:custDataLst>
          </p:nvPr>
        </p:nvSpPr>
        <p:spPr>
          <a:xfrm>
            <a:off x="2494674" y="1588322"/>
            <a:ext cx="480177" cy="240088"/>
          </a:xfrm>
          <a:prstGeom prst="rect">
            <a:avLst/>
          </a:prstGeom>
          <a:solidFill>
            <a:schemeClr val="bg1">
              <a:alpha val="50000"/>
            </a:schemeClr>
          </a:solidFill>
          <a:ln w="9525" cap="flat" cmpd="sng" algn="ctr">
            <a:noFill/>
            <a:prstDash val="solid"/>
          </a:ln>
          <a:effectLst/>
        </p:spPr>
        <p:txBody>
          <a:bodyPr lIns="0" tIns="0" rIns="0" bIns="0" rtlCol="0" anchor="ctr"/>
          <a:lstStyle/>
          <a:p>
            <a:pPr algn="ctr" defTabSz="1016264">
              <a:defRPr/>
            </a:pPr>
            <a:r>
              <a:rPr lang="en-US" sz="889" i="1" kern="0" dirty="0">
                <a:solidFill>
                  <a:srgbClr val="A6A6A6"/>
                </a:solidFill>
                <a:latin typeface="Bosch Office Sans"/>
              </a:rPr>
              <a:t>Unit </a:t>
            </a:r>
          </a:p>
          <a:p>
            <a:pPr algn="ctr" defTabSz="1016264">
              <a:defRPr/>
            </a:pPr>
            <a:r>
              <a:rPr lang="en-US" sz="889" i="1" kern="0" dirty="0">
                <a:solidFill>
                  <a:srgbClr val="A6A6A6"/>
                </a:solidFill>
                <a:latin typeface="Bosch Office Sans"/>
              </a:rPr>
              <a:t>Tests</a:t>
            </a:r>
          </a:p>
        </p:txBody>
      </p:sp>
      <p:sp>
        <p:nvSpPr>
          <p:cNvPr id="232" name="Rechteck 231"/>
          <p:cNvSpPr/>
          <p:nvPr>
            <p:custDataLst>
              <p:tags r:id="rId56"/>
            </p:custDataLst>
          </p:nvPr>
        </p:nvSpPr>
        <p:spPr>
          <a:xfrm>
            <a:off x="2231015" y="3617289"/>
            <a:ext cx="1040383" cy="240088"/>
          </a:xfrm>
          <a:prstGeom prst="rect">
            <a:avLst/>
          </a:prstGeom>
          <a:noFill/>
          <a:ln w="9525" cap="flat" cmpd="sng" algn="ctr">
            <a:noFill/>
            <a:prstDash val="solid"/>
          </a:ln>
          <a:effectLst/>
        </p:spPr>
        <p:txBody>
          <a:bodyPr rtlCol="0" anchor="ctr"/>
          <a:lstStyle/>
          <a:p>
            <a:pPr algn="r" defTabSz="1016264">
              <a:defRPr/>
            </a:pPr>
            <a:r>
              <a:rPr lang="en-US" sz="1111" i="1" kern="0">
                <a:solidFill>
                  <a:srgbClr val="00B050"/>
                </a:solidFill>
                <a:latin typeface="Bosch Office Sans"/>
              </a:rPr>
              <a:t>Integration</a:t>
            </a:r>
          </a:p>
        </p:txBody>
      </p:sp>
      <p:sp>
        <p:nvSpPr>
          <p:cNvPr id="233" name="Rechteck 232"/>
          <p:cNvSpPr/>
          <p:nvPr>
            <p:custDataLst>
              <p:tags r:id="rId57"/>
            </p:custDataLst>
          </p:nvPr>
        </p:nvSpPr>
        <p:spPr>
          <a:xfrm>
            <a:off x="4542290" y="2909455"/>
            <a:ext cx="640236" cy="240088"/>
          </a:xfrm>
          <a:prstGeom prst="rect">
            <a:avLst/>
          </a:prstGeom>
          <a:noFill/>
          <a:ln w="9525" cap="flat" cmpd="sng" algn="ctr">
            <a:noFill/>
            <a:prstDash val="solid"/>
          </a:ln>
          <a:effectLst/>
        </p:spPr>
        <p:txBody>
          <a:bodyPr rtlCol="0" anchor="ctr"/>
          <a:lstStyle/>
          <a:p>
            <a:pPr defTabSz="1016264">
              <a:defRPr/>
            </a:pPr>
            <a:r>
              <a:rPr lang="en-US" sz="1111" i="1" kern="0">
                <a:solidFill>
                  <a:srgbClr val="00B050"/>
                </a:solidFill>
                <a:latin typeface="Bosch Office Sans"/>
              </a:rPr>
              <a:t>Report</a:t>
            </a:r>
          </a:p>
        </p:txBody>
      </p:sp>
      <p:cxnSp>
        <p:nvCxnSpPr>
          <p:cNvPr id="234" name="Gerade Verbindung mit Pfeil 233"/>
          <p:cNvCxnSpPr>
            <a:stCxn id="238" idx="6"/>
          </p:cNvCxnSpPr>
          <p:nvPr>
            <p:custDataLst>
              <p:tags r:id="rId58"/>
            </p:custDataLst>
          </p:nvPr>
        </p:nvCxnSpPr>
        <p:spPr>
          <a:xfrm>
            <a:off x="3535057" y="3749118"/>
            <a:ext cx="3521297" cy="0"/>
          </a:xfrm>
          <a:prstGeom prst="straightConnector1">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Rechteck 234"/>
          <p:cNvSpPr/>
          <p:nvPr>
            <p:custDataLst>
              <p:tags r:id="rId59"/>
            </p:custDataLst>
          </p:nvPr>
        </p:nvSpPr>
        <p:spPr>
          <a:xfrm>
            <a:off x="3374998" y="2948823"/>
            <a:ext cx="880324" cy="400147"/>
          </a:xfrm>
          <a:prstGeom prst="rect">
            <a:avLst/>
          </a:prstGeom>
          <a:noFill/>
          <a:ln w="9525" cap="flat" cmpd="sng" algn="ctr">
            <a:noFill/>
            <a:prstDash val="solid"/>
          </a:ln>
          <a:effectLst/>
        </p:spPr>
        <p:txBody>
          <a:bodyPr rtlCol="0" anchor="ctr"/>
          <a:lstStyle/>
          <a:p>
            <a:pPr defTabSz="1016264">
              <a:defRPr/>
            </a:pPr>
            <a:r>
              <a:rPr lang="en-US" sz="1111" i="1" kern="0">
                <a:solidFill>
                  <a:srgbClr val="00B050"/>
                </a:solidFill>
                <a:latin typeface="Bosch Office Sans"/>
              </a:rPr>
              <a:t>Pull </a:t>
            </a:r>
          </a:p>
          <a:p>
            <a:pPr defTabSz="1016264">
              <a:defRPr/>
            </a:pPr>
            <a:r>
              <a:rPr lang="en-US" sz="1111" i="1" kern="0">
                <a:solidFill>
                  <a:srgbClr val="00B050"/>
                </a:solidFill>
                <a:latin typeface="Bosch Office Sans"/>
              </a:rPr>
              <a:t>Request</a:t>
            </a:r>
          </a:p>
        </p:txBody>
      </p:sp>
      <p:grpSp>
        <p:nvGrpSpPr>
          <p:cNvPr id="236" name="Gruppieren 235"/>
          <p:cNvGrpSpPr/>
          <p:nvPr/>
        </p:nvGrpSpPr>
        <p:grpSpPr>
          <a:xfrm>
            <a:off x="3214939" y="3589059"/>
            <a:ext cx="320118" cy="320118"/>
            <a:chOff x="5052764" y="3445346"/>
            <a:chExt cx="288032" cy="288032"/>
          </a:xfrm>
        </p:grpSpPr>
        <p:pic>
          <p:nvPicPr>
            <p:cNvPr id="237" name="Grafik 236"/>
            <p:cNvPicPr>
              <a:picLocks noChangeAspect="1"/>
            </p:cNvPicPr>
            <p:nvPr>
              <p:custDataLst>
                <p:tags r:id="rId127"/>
              </p:custDataLst>
            </p:nvPr>
          </p:nvPicPr>
          <p:blipFill>
            <a:blip r:embed="rId141" cstate="print">
              <a:extLst>
                <a:ext uri="{28A0092B-C50C-407E-A947-70E740481C1C}">
                  <a14:useLocalDpi xmlns:a14="http://schemas.microsoft.com/office/drawing/2010/main" val="0"/>
                </a:ext>
              </a:extLst>
            </a:blip>
            <a:stretch>
              <a:fillRect/>
            </a:stretch>
          </p:blipFill>
          <p:spPr>
            <a:xfrm>
              <a:off x="5089279" y="3476307"/>
              <a:ext cx="216024" cy="216024"/>
            </a:xfrm>
            <a:prstGeom prst="rect">
              <a:avLst/>
            </a:prstGeom>
          </p:spPr>
        </p:pic>
        <p:sp>
          <p:nvSpPr>
            <p:cNvPr id="238" name="Ellipse 237"/>
            <p:cNvSpPr/>
            <p:nvPr>
              <p:custDataLst>
                <p:tags r:id="rId128"/>
              </p:custDataLst>
            </p:nvPr>
          </p:nvSpPr>
          <p:spPr>
            <a:xfrm>
              <a:off x="5052764" y="3445346"/>
              <a:ext cx="288032" cy="288032"/>
            </a:xfrm>
            <a:prstGeom prst="ellipse">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grpSp>
      <p:cxnSp>
        <p:nvCxnSpPr>
          <p:cNvPr id="239" name="Gerade Verbindung mit Pfeil 238"/>
          <p:cNvCxnSpPr/>
          <p:nvPr>
            <p:custDataLst>
              <p:tags r:id="rId60"/>
            </p:custDataLst>
          </p:nvPr>
        </p:nvCxnSpPr>
        <p:spPr>
          <a:xfrm flipV="1">
            <a:off x="3374998" y="3909177"/>
            <a:ext cx="0" cy="480177"/>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0" name="Gruppieren 239"/>
          <p:cNvGrpSpPr/>
          <p:nvPr/>
        </p:nvGrpSpPr>
        <p:grpSpPr>
          <a:xfrm>
            <a:off x="4015234" y="3589059"/>
            <a:ext cx="320118" cy="320118"/>
            <a:chOff x="3972644" y="1933178"/>
            <a:chExt cx="288032" cy="288032"/>
          </a:xfrm>
        </p:grpSpPr>
        <p:sp>
          <p:nvSpPr>
            <p:cNvPr id="241" name="Ellipse 240"/>
            <p:cNvSpPr/>
            <p:nvPr>
              <p:custDataLst>
                <p:tags r:id="rId125"/>
              </p:custDataLst>
            </p:nvPr>
          </p:nvSpPr>
          <p:spPr>
            <a:xfrm>
              <a:off x="3972644" y="1933178"/>
              <a:ext cx="288032" cy="288032"/>
            </a:xfrm>
            <a:prstGeom prst="ellipse">
              <a:avLst/>
            </a:prstGeom>
            <a:solidFill>
              <a:schemeClr val="bg1"/>
            </a:solidFill>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242" name="Grafik 241"/>
            <p:cNvPicPr>
              <a:picLocks noChangeAspect="1"/>
            </p:cNvPicPr>
            <p:nvPr>
              <p:custDataLst>
                <p:tags r:id="rId126"/>
              </p:custDataLst>
            </p:nvPr>
          </p:nvPicPr>
          <p:blipFill>
            <a:blip r:embed="rId139" cstate="print">
              <a:extLst>
                <a:ext uri="{28A0092B-C50C-407E-A947-70E740481C1C}">
                  <a14:useLocalDpi xmlns:a14="http://schemas.microsoft.com/office/drawing/2010/main" val="0"/>
                </a:ext>
              </a:extLst>
            </a:blip>
            <a:stretch>
              <a:fillRect/>
            </a:stretch>
          </p:blipFill>
          <p:spPr>
            <a:xfrm>
              <a:off x="4030566" y="1984240"/>
              <a:ext cx="192509" cy="180102"/>
            </a:xfrm>
            <a:prstGeom prst="rect">
              <a:avLst/>
            </a:prstGeom>
          </p:spPr>
        </p:pic>
      </p:grpSp>
      <p:grpSp>
        <p:nvGrpSpPr>
          <p:cNvPr id="243" name="Gruppieren 242"/>
          <p:cNvGrpSpPr/>
          <p:nvPr/>
        </p:nvGrpSpPr>
        <p:grpSpPr>
          <a:xfrm>
            <a:off x="4575440" y="3589059"/>
            <a:ext cx="320118" cy="320118"/>
            <a:chOff x="4404692" y="1933178"/>
            <a:chExt cx="288032" cy="288032"/>
          </a:xfrm>
        </p:grpSpPr>
        <p:sp>
          <p:nvSpPr>
            <p:cNvPr id="244" name="Ellipse 243"/>
            <p:cNvSpPr/>
            <p:nvPr>
              <p:custDataLst>
                <p:tags r:id="rId123"/>
              </p:custDataLst>
            </p:nvPr>
          </p:nvSpPr>
          <p:spPr>
            <a:xfrm>
              <a:off x="4404692" y="1933178"/>
              <a:ext cx="288032" cy="288032"/>
            </a:xfrm>
            <a:prstGeom prst="ellipse">
              <a:avLst/>
            </a:prstGeom>
            <a:solidFill>
              <a:schemeClr val="bg1"/>
            </a:solidFill>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245" name="Grafik 244"/>
            <p:cNvPicPr>
              <a:picLocks noChangeAspect="1"/>
            </p:cNvPicPr>
            <p:nvPr>
              <p:custDataLst>
                <p:tags r:id="rId124"/>
              </p:custDataLst>
            </p:nvPr>
          </p:nvPicPr>
          <p:blipFill>
            <a:blip r:embed="rId140"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sp>
        <p:nvSpPr>
          <p:cNvPr id="246" name="Rechteck 245"/>
          <p:cNvSpPr/>
          <p:nvPr>
            <p:custDataLst>
              <p:tags r:id="rId61"/>
            </p:custDataLst>
          </p:nvPr>
        </p:nvSpPr>
        <p:spPr>
          <a:xfrm>
            <a:off x="3855175" y="3909177"/>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B050"/>
                </a:solidFill>
                <a:latin typeface="Bosch Office Sans"/>
              </a:rPr>
              <a:t>build</a:t>
            </a:r>
          </a:p>
        </p:txBody>
      </p:sp>
      <p:sp>
        <p:nvSpPr>
          <p:cNvPr id="247" name="Rechteck 246"/>
          <p:cNvSpPr/>
          <p:nvPr>
            <p:custDataLst>
              <p:tags r:id="rId62"/>
            </p:custDataLst>
          </p:nvPr>
        </p:nvSpPr>
        <p:spPr>
          <a:xfrm>
            <a:off x="4415381" y="3909177"/>
            <a:ext cx="640236" cy="240088"/>
          </a:xfrm>
          <a:prstGeom prst="rect">
            <a:avLst/>
          </a:prstGeom>
          <a:noFill/>
          <a:ln w="9525" cap="flat" cmpd="sng" algn="ctr">
            <a:noFill/>
            <a:prstDash val="solid"/>
          </a:ln>
          <a:effectLst/>
        </p:spPr>
        <p:txBody>
          <a:bodyPr rtlCol="0" anchor="t"/>
          <a:lstStyle/>
          <a:p>
            <a:pPr algn="ctr" defTabSz="1016264">
              <a:defRPr/>
            </a:pPr>
            <a:r>
              <a:rPr lang="en-US" sz="1111" i="1" kern="0">
                <a:solidFill>
                  <a:srgbClr val="00B050"/>
                </a:solidFill>
                <a:latin typeface="Bosch Office Sans"/>
              </a:rPr>
              <a:t>SCA</a:t>
            </a:r>
          </a:p>
        </p:txBody>
      </p:sp>
      <p:grpSp>
        <p:nvGrpSpPr>
          <p:cNvPr id="248" name="Gruppieren 247"/>
          <p:cNvGrpSpPr/>
          <p:nvPr/>
        </p:nvGrpSpPr>
        <p:grpSpPr>
          <a:xfrm>
            <a:off x="5135646" y="2776568"/>
            <a:ext cx="320118" cy="320118"/>
            <a:chOff x="6852964" y="3013298"/>
            <a:chExt cx="288032" cy="288032"/>
          </a:xfrm>
        </p:grpSpPr>
        <p:sp>
          <p:nvSpPr>
            <p:cNvPr id="249" name="Ellipse 248"/>
            <p:cNvSpPr/>
            <p:nvPr>
              <p:custDataLst>
                <p:tags r:id="rId121"/>
              </p:custDataLst>
            </p:nvPr>
          </p:nvSpPr>
          <p:spPr>
            <a:xfrm>
              <a:off x="6852964" y="3013298"/>
              <a:ext cx="288032" cy="288032"/>
            </a:xfrm>
            <a:prstGeom prst="ellipse">
              <a:avLst/>
            </a:prstGeom>
            <a:solidFill>
              <a:schemeClr val="bg1"/>
            </a:solidFill>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250" name="Grafik 249"/>
            <p:cNvPicPr>
              <a:picLocks noChangeAspect="1"/>
            </p:cNvPicPr>
            <p:nvPr>
              <p:custDataLst>
                <p:tags r:id="rId122"/>
              </p:custDataLst>
            </p:nvPr>
          </p:nvPicPr>
          <p:blipFill>
            <a:blip r:embed="rId142" cstate="print">
              <a:extLst>
                <a:ext uri="{28A0092B-C50C-407E-A947-70E740481C1C}">
                  <a14:useLocalDpi xmlns:a14="http://schemas.microsoft.com/office/drawing/2010/main" val="0"/>
                </a:ext>
              </a:extLst>
            </a:blip>
            <a:stretch>
              <a:fillRect/>
            </a:stretch>
          </p:blipFill>
          <p:spPr>
            <a:xfrm>
              <a:off x="6916506" y="3059906"/>
              <a:ext cx="187028" cy="187028"/>
            </a:xfrm>
            <a:prstGeom prst="rect">
              <a:avLst/>
            </a:prstGeom>
          </p:spPr>
        </p:pic>
      </p:grpSp>
      <p:grpSp>
        <p:nvGrpSpPr>
          <p:cNvPr id="252" name="Gruppieren 251"/>
          <p:cNvGrpSpPr/>
          <p:nvPr/>
        </p:nvGrpSpPr>
        <p:grpSpPr>
          <a:xfrm>
            <a:off x="5135646" y="3589059"/>
            <a:ext cx="320118" cy="320118"/>
            <a:chOff x="4404692" y="1933178"/>
            <a:chExt cx="288032" cy="288032"/>
          </a:xfrm>
        </p:grpSpPr>
        <p:sp>
          <p:nvSpPr>
            <p:cNvPr id="253" name="Ellipse 252"/>
            <p:cNvSpPr/>
            <p:nvPr>
              <p:custDataLst>
                <p:tags r:id="rId119"/>
              </p:custDataLst>
            </p:nvPr>
          </p:nvSpPr>
          <p:spPr>
            <a:xfrm>
              <a:off x="4404692" y="1933178"/>
              <a:ext cx="288032" cy="288032"/>
            </a:xfrm>
            <a:prstGeom prst="ellipse">
              <a:avLst/>
            </a:prstGeom>
            <a:solidFill>
              <a:schemeClr val="bg1"/>
            </a:solidFill>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254" name="Grafik 253"/>
            <p:cNvPicPr>
              <a:picLocks noChangeAspect="1"/>
            </p:cNvPicPr>
            <p:nvPr>
              <p:custDataLst>
                <p:tags r:id="rId120"/>
              </p:custDataLst>
            </p:nvPr>
          </p:nvPicPr>
          <p:blipFill>
            <a:blip r:embed="rId140"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sp>
        <p:nvSpPr>
          <p:cNvPr id="255" name="Rechteck 254"/>
          <p:cNvSpPr/>
          <p:nvPr>
            <p:custDataLst>
              <p:tags r:id="rId63"/>
            </p:custDataLst>
          </p:nvPr>
        </p:nvSpPr>
        <p:spPr>
          <a:xfrm>
            <a:off x="4975587" y="3909176"/>
            <a:ext cx="640236" cy="416113"/>
          </a:xfrm>
          <a:prstGeom prst="rect">
            <a:avLst/>
          </a:prstGeom>
          <a:noFill/>
          <a:ln w="9525" cap="flat" cmpd="sng" algn="ctr">
            <a:noFill/>
            <a:prstDash val="solid"/>
          </a:ln>
          <a:effectLst/>
        </p:spPr>
        <p:txBody>
          <a:bodyPr rtlCol="0" anchor="t"/>
          <a:lstStyle/>
          <a:p>
            <a:pPr algn="ctr" defTabSz="1016264">
              <a:defRPr/>
            </a:pPr>
            <a:r>
              <a:rPr lang="en-US" sz="1111" i="1" kern="0">
                <a:solidFill>
                  <a:srgbClr val="00B050"/>
                </a:solidFill>
                <a:latin typeface="Bosch Office Sans"/>
              </a:rPr>
              <a:t>SUT, SIT</a:t>
            </a:r>
          </a:p>
        </p:txBody>
      </p:sp>
      <p:grpSp>
        <p:nvGrpSpPr>
          <p:cNvPr id="256" name="Gruppieren 255"/>
          <p:cNvGrpSpPr/>
          <p:nvPr/>
        </p:nvGrpSpPr>
        <p:grpSpPr>
          <a:xfrm>
            <a:off x="5775882" y="3589059"/>
            <a:ext cx="320118" cy="320118"/>
            <a:chOff x="7357020" y="3445346"/>
            <a:chExt cx="288032" cy="288032"/>
          </a:xfrm>
        </p:grpSpPr>
        <p:sp>
          <p:nvSpPr>
            <p:cNvPr id="257" name="Ellipse 256"/>
            <p:cNvSpPr/>
            <p:nvPr>
              <p:custDataLst>
                <p:tags r:id="rId117"/>
              </p:custDataLst>
            </p:nvPr>
          </p:nvSpPr>
          <p:spPr>
            <a:xfrm>
              <a:off x="7357020" y="3445346"/>
              <a:ext cx="288032" cy="288032"/>
            </a:xfrm>
            <a:prstGeom prst="ellipse">
              <a:avLst/>
            </a:prstGeom>
            <a:solidFill>
              <a:schemeClr val="bg1"/>
            </a:solidFill>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258" name="Grafik 257"/>
            <p:cNvPicPr>
              <a:picLocks noChangeAspect="1"/>
            </p:cNvPicPr>
            <p:nvPr>
              <p:custDataLst>
                <p:tags r:id="rId118"/>
              </p:custDataLst>
            </p:nvPr>
          </p:nvPicPr>
          <p:blipFill>
            <a:blip r:embed="rId143" cstate="print">
              <a:extLst>
                <a:ext uri="{28A0092B-C50C-407E-A947-70E740481C1C}">
                  <a14:useLocalDpi xmlns:a14="http://schemas.microsoft.com/office/drawing/2010/main" val="0"/>
                </a:ext>
              </a:extLst>
            </a:blip>
            <a:stretch>
              <a:fillRect/>
            </a:stretch>
          </p:blipFill>
          <p:spPr>
            <a:xfrm>
              <a:off x="7400453" y="3488779"/>
              <a:ext cx="178272" cy="178272"/>
            </a:xfrm>
            <a:prstGeom prst="rect">
              <a:avLst/>
            </a:prstGeom>
          </p:spPr>
        </p:pic>
      </p:grpSp>
      <p:sp>
        <p:nvSpPr>
          <p:cNvPr id="259" name="Rechteck 258"/>
          <p:cNvSpPr/>
          <p:nvPr>
            <p:custDataLst>
              <p:tags r:id="rId64"/>
            </p:custDataLst>
          </p:nvPr>
        </p:nvSpPr>
        <p:spPr>
          <a:xfrm>
            <a:off x="5615823" y="3909177"/>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B050"/>
                </a:solidFill>
                <a:latin typeface="Bosch Office Sans"/>
              </a:rPr>
              <a:t>TC</a:t>
            </a:r>
          </a:p>
        </p:txBody>
      </p:sp>
      <p:sp>
        <p:nvSpPr>
          <p:cNvPr id="260" name="Rechteck 259"/>
          <p:cNvSpPr/>
          <p:nvPr>
            <p:custDataLst>
              <p:tags r:id="rId65"/>
            </p:custDataLst>
          </p:nvPr>
        </p:nvSpPr>
        <p:spPr>
          <a:xfrm>
            <a:off x="6256059" y="3909177"/>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B050"/>
                </a:solidFill>
                <a:latin typeface="Bosch Office Sans"/>
              </a:rPr>
              <a:t>SST</a:t>
            </a:r>
          </a:p>
        </p:txBody>
      </p:sp>
      <p:grpSp>
        <p:nvGrpSpPr>
          <p:cNvPr id="39" name="Gruppieren 38"/>
          <p:cNvGrpSpPr/>
          <p:nvPr/>
        </p:nvGrpSpPr>
        <p:grpSpPr>
          <a:xfrm>
            <a:off x="4175293" y="3257255"/>
            <a:ext cx="2400884" cy="170339"/>
            <a:chOff x="3756620" y="2796033"/>
            <a:chExt cx="2160240" cy="288008"/>
          </a:xfrm>
        </p:grpSpPr>
        <p:cxnSp>
          <p:nvCxnSpPr>
            <p:cNvPr id="251" name="Gerade Verbindung mit Pfeil 250"/>
            <p:cNvCxnSpPr/>
            <p:nvPr>
              <p:custDataLst>
                <p:tags r:id="rId112"/>
              </p:custDataLst>
            </p:nvPr>
          </p:nvCxnSpPr>
          <p:spPr>
            <a:xfrm flipV="1">
              <a:off x="3756620" y="2796033"/>
              <a:ext cx="0" cy="288008"/>
            </a:xfrm>
            <a:prstGeom prst="straightConnector1">
              <a:avLst/>
            </a:prstGeom>
            <a:ln w="190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Gerade Verbindung mit Pfeil 260"/>
            <p:cNvCxnSpPr/>
            <p:nvPr>
              <p:custDataLst>
                <p:tags r:id="rId113"/>
              </p:custDataLst>
            </p:nvPr>
          </p:nvCxnSpPr>
          <p:spPr>
            <a:xfrm flipH="1">
              <a:off x="3756620" y="2796033"/>
              <a:ext cx="2160240" cy="0"/>
            </a:xfrm>
            <a:prstGeom prst="straightConnector1">
              <a:avLst/>
            </a:prstGeom>
            <a:ln w="190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2" name="Gerade Verbindung mit Pfeil 261"/>
            <p:cNvCxnSpPr/>
            <p:nvPr>
              <p:custDataLst>
                <p:tags r:id="rId114"/>
              </p:custDataLst>
            </p:nvPr>
          </p:nvCxnSpPr>
          <p:spPr>
            <a:xfrm flipV="1">
              <a:off x="4260676" y="2796033"/>
              <a:ext cx="0" cy="288008"/>
            </a:xfrm>
            <a:prstGeom prst="straightConnector1">
              <a:avLst/>
            </a:prstGeom>
            <a:ln w="190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3" name="Gerade Verbindung mit Pfeil 262"/>
            <p:cNvCxnSpPr/>
            <p:nvPr>
              <p:custDataLst>
                <p:tags r:id="rId115"/>
              </p:custDataLst>
            </p:nvPr>
          </p:nvCxnSpPr>
          <p:spPr>
            <a:xfrm flipV="1">
              <a:off x="5340796" y="2796033"/>
              <a:ext cx="0" cy="288008"/>
            </a:xfrm>
            <a:prstGeom prst="straightConnector1">
              <a:avLst/>
            </a:prstGeom>
            <a:ln w="190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Gerade Verbindung mit Pfeil 263"/>
            <p:cNvCxnSpPr/>
            <p:nvPr>
              <p:custDataLst>
                <p:tags r:id="rId116"/>
              </p:custDataLst>
            </p:nvPr>
          </p:nvCxnSpPr>
          <p:spPr>
            <a:xfrm flipV="1">
              <a:off x="5916860" y="2796033"/>
              <a:ext cx="0" cy="288008"/>
            </a:xfrm>
            <a:prstGeom prst="straightConnector1">
              <a:avLst/>
            </a:prstGeom>
            <a:ln w="190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6" name="Gruppieren 265"/>
          <p:cNvGrpSpPr/>
          <p:nvPr/>
        </p:nvGrpSpPr>
        <p:grpSpPr>
          <a:xfrm>
            <a:off x="6416118" y="3589059"/>
            <a:ext cx="320118" cy="320118"/>
            <a:chOff x="8293124" y="3013298"/>
            <a:chExt cx="288032" cy="288032"/>
          </a:xfrm>
        </p:grpSpPr>
        <p:sp>
          <p:nvSpPr>
            <p:cNvPr id="267" name="Ellipse 266"/>
            <p:cNvSpPr/>
            <p:nvPr>
              <p:custDataLst>
                <p:tags r:id="rId110"/>
              </p:custDataLst>
            </p:nvPr>
          </p:nvSpPr>
          <p:spPr>
            <a:xfrm>
              <a:off x="8293124" y="3013298"/>
              <a:ext cx="288032" cy="288032"/>
            </a:xfrm>
            <a:prstGeom prst="ellipse">
              <a:avLst/>
            </a:prstGeom>
            <a:solidFill>
              <a:schemeClr val="bg1"/>
            </a:solidFill>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268" name="Grafik 267"/>
            <p:cNvPicPr>
              <a:picLocks noChangeAspect="1"/>
            </p:cNvPicPr>
            <p:nvPr>
              <p:custDataLst>
                <p:tags r:id="rId111"/>
              </p:custDataLst>
            </p:nvPr>
          </p:nvPicPr>
          <p:blipFill>
            <a:blip r:embed="rId144" cstate="print">
              <a:extLst>
                <a:ext uri="{28A0092B-C50C-407E-A947-70E740481C1C}">
                  <a14:useLocalDpi xmlns:a14="http://schemas.microsoft.com/office/drawing/2010/main" val="0"/>
                </a:ext>
              </a:extLst>
            </a:blip>
            <a:stretch>
              <a:fillRect/>
            </a:stretch>
          </p:blipFill>
          <p:spPr>
            <a:xfrm>
              <a:off x="8331225" y="3038699"/>
              <a:ext cx="216024" cy="216024"/>
            </a:xfrm>
            <a:prstGeom prst="rect">
              <a:avLst/>
            </a:prstGeom>
          </p:spPr>
        </p:pic>
      </p:grpSp>
      <p:cxnSp>
        <p:nvCxnSpPr>
          <p:cNvPr id="270" name="Gerade Verbindung mit Pfeil 269"/>
          <p:cNvCxnSpPr/>
          <p:nvPr>
            <p:custDataLst>
              <p:tags r:id="rId66"/>
            </p:custDataLst>
          </p:nvPr>
        </p:nvCxnSpPr>
        <p:spPr>
          <a:xfrm>
            <a:off x="7056354" y="3749118"/>
            <a:ext cx="0" cy="640236"/>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1" name="Gerade Verbindung mit Pfeil 270"/>
          <p:cNvCxnSpPr/>
          <p:nvPr>
            <p:custDataLst>
              <p:tags r:id="rId67"/>
            </p:custDataLst>
          </p:nvPr>
        </p:nvCxnSpPr>
        <p:spPr>
          <a:xfrm>
            <a:off x="3374998" y="3188912"/>
            <a:ext cx="0" cy="400147"/>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2" name="Gerade Verbindung mit Pfeil 271"/>
          <p:cNvCxnSpPr/>
          <p:nvPr>
            <p:custDataLst>
              <p:tags r:id="rId68"/>
            </p:custDataLst>
          </p:nvPr>
        </p:nvCxnSpPr>
        <p:spPr>
          <a:xfrm flipV="1">
            <a:off x="4175293" y="3426863"/>
            <a:ext cx="0" cy="150681"/>
          </a:xfrm>
          <a:prstGeom prst="straightConnector1">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Gerade Verbindung mit Pfeil 272"/>
          <p:cNvCxnSpPr/>
          <p:nvPr>
            <p:custDataLst>
              <p:tags r:id="rId69"/>
            </p:custDataLst>
          </p:nvPr>
        </p:nvCxnSpPr>
        <p:spPr>
          <a:xfrm flipV="1">
            <a:off x="4735455" y="3426863"/>
            <a:ext cx="0" cy="150681"/>
          </a:xfrm>
          <a:prstGeom prst="straightConnector1">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Gerade Verbindung mit Pfeil 273"/>
          <p:cNvCxnSpPr/>
          <p:nvPr>
            <p:custDataLst>
              <p:tags r:id="rId70"/>
            </p:custDataLst>
          </p:nvPr>
        </p:nvCxnSpPr>
        <p:spPr>
          <a:xfrm flipV="1">
            <a:off x="5295705" y="3426863"/>
            <a:ext cx="0" cy="150681"/>
          </a:xfrm>
          <a:prstGeom prst="straightConnector1">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Gerade Verbindung mit Pfeil 274"/>
          <p:cNvCxnSpPr/>
          <p:nvPr>
            <p:custDataLst>
              <p:tags r:id="rId71"/>
            </p:custDataLst>
          </p:nvPr>
        </p:nvCxnSpPr>
        <p:spPr>
          <a:xfrm flipV="1">
            <a:off x="5935775" y="3426863"/>
            <a:ext cx="0" cy="150681"/>
          </a:xfrm>
          <a:prstGeom prst="straightConnector1">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Gerade Verbindung mit Pfeil 275"/>
          <p:cNvCxnSpPr/>
          <p:nvPr>
            <p:custDataLst>
              <p:tags r:id="rId72"/>
            </p:custDataLst>
          </p:nvPr>
        </p:nvCxnSpPr>
        <p:spPr>
          <a:xfrm flipV="1">
            <a:off x="6576177" y="3426863"/>
            <a:ext cx="0" cy="150681"/>
          </a:xfrm>
          <a:prstGeom prst="straightConnector1">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Gerade Verbindung mit Pfeil 276"/>
          <p:cNvCxnSpPr/>
          <p:nvPr>
            <p:custDataLst>
              <p:tags r:id="rId73"/>
            </p:custDataLst>
          </p:nvPr>
        </p:nvCxnSpPr>
        <p:spPr>
          <a:xfrm flipH="1">
            <a:off x="3384194" y="3426863"/>
            <a:ext cx="3191983"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8" name="Gerade Verbindung mit Pfeil 277"/>
          <p:cNvCxnSpPr/>
          <p:nvPr>
            <p:custDataLst>
              <p:tags r:id="rId74"/>
            </p:custDataLst>
          </p:nvPr>
        </p:nvCxnSpPr>
        <p:spPr>
          <a:xfrm flipV="1">
            <a:off x="5295705" y="3096686"/>
            <a:ext cx="0" cy="284043"/>
          </a:xfrm>
          <a:prstGeom prst="straightConnector1">
            <a:avLst/>
          </a:prstGeom>
          <a:ln w="19050">
            <a:solidFill>
              <a:srgbClr val="00B05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9" name="Rechteck 278"/>
          <p:cNvSpPr/>
          <p:nvPr>
            <p:custDataLst>
              <p:tags r:id="rId75"/>
            </p:custDataLst>
          </p:nvPr>
        </p:nvSpPr>
        <p:spPr>
          <a:xfrm>
            <a:off x="2408868" y="2227679"/>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A6A6A6"/>
                </a:solidFill>
                <a:latin typeface="Bosch Office Sans"/>
              </a:rPr>
              <a:t>SUT</a:t>
            </a:r>
          </a:p>
        </p:txBody>
      </p:sp>
      <p:sp>
        <p:nvSpPr>
          <p:cNvPr id="283" name="Textfeld 282"/>
          <p:cNvSpPr txBox="1"/>
          <p:nvPr>
            <p:custDataLst>
              <p:tags r:id="rId76"/>
            </p:custDataLst>
          </p:nvPr>
        </p:nvSpPr>
        <p:spPr>
          <a:xfrm>
            <a:off x="989800" y="4478415"/>
            <a:ext cx="2889392" cy="1016261"/>
          </a:xfrm>
          <a:prstGeom prst="rect">
            <a:avLst/>
          </a:prstGeom>
          <a:noFill/>
        </p:spPr>
        <p:txBody>
          <a:bodyPr wrap="none" lIns="0" tIns="0" rIns="0" bIns="0" rtlCol="0">
            <a:noAutofit/>
          </a:bodyPr>
          <a:lstStyle/>
          <a:p>
            <a:pPr algn="r" defTabSz="1016264">
              <a:lnSpc>
                <a:spcPct val="107000"/>
              </a:lnSpc>
              <a:defRPr/>
            </a:pPr>
            <a:r>
              <a:rPr lang="en-US" sz="1223" kern="0" dirty="0">
                <a:solidFill>
                  <a:prstClr val="black">
                    <a:lumMod val="50000"/>
                    <a:lumOff val="50000"/>
                  </a:prstClr>
                </a:solidFill>
                <a:latin typeface="Bosch Office Sans" pitchFamily="2" charset="0"/>
              </a:rPr>
              <a:t>Static Code Analysis</a:t>
            </a:r>
          </a:p>
          <a:p>
            <a:pPr algn="r" defTabSz="1016264">
              <a:lnSpc>
                <a:spcPct val="107000"/>
              </a:lnSpc>
              <a:defRPr/>
            </a:pPr>
            <a:r>
              <a:rPr lang="en-US" sz="1223" kern="0" dirty="0">
                <a:solidFill>
                  <a:prstClr val="black">
                    <a:lumMod val="50000"/>
                    <a:lumOff val="50000"/>
                  </a:prstClr>
                </a:solidFill>
                <a:latin typeface="Bosch Office Sans" pitchFamily="2" charset="0"/>
              </a:rPr>
              <a:t>S/W Unit Tests, S/W Integration Tests</a:t>
            </a:r>
          </a:p>
          <a:p>
            <a:pPr algn="r" defTabSz="1016264">
              <a:lnSpc>
                <a:spcPct val="107000"/>
              </a:lnSpc>
              <a:defRPr/>
            </a:pPr>
            <a:r>
              <a:rPr lang="en-US" sz="1223" kern="0" dirty="0">
                <a:solidFill>
                  <a:prstClr val="black">
                    <a:lumMod val="50000"/>
                    <a:lumOff val="50000"/>
                  </a:prstClr>
                </a:solidFill>
                <a:latin typeface="Bosch Office Sans" pitchFamily="2" charset="0"/>
              </a:rPr>
              <a:t>Test Coverage Evaluation</a:t>
            </a:r>
          </a:p>
          <a:p>
            <a:pPr algn="r" defTabSz="1016264">
              <a:lnSpc>
                <a:spcPct val="107000"/>
              </a:lnSpc>
              <a:defRPr/>
            </a:pPr>
            <a:r>
              <a:rPr lang="en-US" sz="1223" kern="0" dirty="0">
                <a:solidFill>
                  <a:prstClr val="black">
                    <a:lumMod val="50000"/>
                    <a:lumOff val="50000"/>
                  </a:prstClr>
                </a:solidFill>
                <a:latin typeface="Bosch Office Sans" pitchFamily="2" charset="0"/>
              </a:rPr>
              <a:t>S/W Simulation Smoke Test</a:t>
            </a:r>
          </a:p>
          <a:p>
            <a:pPr algn="r" defTabSz="1016264">
              <a:lnSpc>
                <a:spcPct val="107000"/>
              </a:lnSpc>
              <a:defRPr/>
            </a:pPr>
            <a:r>
              <a:rPr lang="en-US" sz="1223" kern="0" dirty="0">
                <a:solidFill>
                  <a:prstClr val="black">
                    <a:lumMod val="50000"/>
                    <a:lumOff val="50000"/>
                  </a:prstClr>
                </a:solidFill>
                <a:latin typeface="Bosch Office Sans" pitchFamily="2" charset="0"/>
              </a:rPr>
              <a:t>Complete S/W Test</a:t>
            </a:r>
          </a:p>
          <a:p>
            <a:pPr algn="r" defTabSz="1016264">
              <a:lnSpc>
                <a:spcPct val="107000"/>
              </a:lnSpc>
              <a:defRPr/>
            </a:pPr>
            <a:r>
              <a:rPr lang="en-US" sz="1223" kern="0" dirty="0">
                <a:solidFill>
                  <a:prstClr val="black">
                    <a:lumMod val="50000"/>
                    <a:lumOff val="50000"/>
                  </a:prstClr>
                </a:solidFill>
                <a:latin typeface="Bosch Office Sans" pitchFamily="2" charset="0"/>
              </a:rPr>
              <a:t>On-target Tests, HIL Tests</a:t>
            </a:r>
          </a:p>
        </p:txBody>
      </p:sp>
      <p:cxnSp>
        <p:nvCxnSpPr>
          <p:cNvPr id="284" name="Gewinkelter Verbinder 283"/>
          <p:cNvCxnSpPr>
            <a:endCxn id="247" idx="2"/>
          </p:cNvCxnSpPr>
          <p:nvPr>
            <p:custDataLst>
              <p:tags r:id="rId77"/>
            </p:custDataLst>
          </p:nvPr>
        </p:nvCxnSpPr>
        <p:spPr>
          <a:xfrm flipV="1">
            <a:off x="3980554" y="4149266"/>
            <a:ext cx="754945" cy="413325"/>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5" name="Gewinkelter Verbinder 284"/>
          <p:cNvCxnSpPr>
            <a:endCxn id="255" idx="2"/>
          </p:cNvCxnSpPr>
          <p:nvPr>
            <p:custDataLst>
              <p:tags r:id="rId78"/>
            </p:custDataLst>
          </p:nvPr>
        </p:nvCxnSpPr>
        <p:spPr>
          <a:xfrm flipV="1">
            <a:off x="3938209" y="4325288"/>
            <a:ext cx="1357496" cy="438437"/>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6" name="Gewinkelter Verbinder 285"/>
          <p:cNvCxnSpPr>
            <a:endCxn id="259" idx="2"/>
          </p:cNvCxnSpPr>
          <p:nvPr>
            <p:custDataLst>
              <p:tags r:id="rId79"/>
            </p:custDataLst>
          </p:nvPr>
        </p:nvCxnSpPr>
        <p:spPr>
          <a:xfrm flipV="1">
            <a:off x="3948796" y="4149265"/>
            <a:ext cx="1987146" cy="815596"/>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7" name="Gewinkelter Verbinder 286"/>
          <p:cNvCxnSpPr>
            <a:endCxn id="260" idx="2"/>
          </p:cNvCxnSpPr>
          <p:nvPr>
            <p:custDataLst>
              <p:tags r:id="rId80"/>
            </p:custDataLst>
          </p:nvPr>
        </p:nvCxnSpPr>
        <p:spPr>
          <a:xfrm flipV="1">
            <a:off x="3966326" y="4149266"/>
            <a:ext cx="2609851" cy="1021991"/>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p:cNvCxnSpPr>
            <a:stCxn id="144" idx="6"/>
          </p:cNvCxnSpPr>
          <p:nvPr>
            <p:custDataLst>
              <p:tags r:id="rId81"/>
            </p:custDataLst>
          </p:nvPr>
        </p:nvCxnSpPr>
        <p:spPr>
          <a:xfrm>
            <a:off x="7376472" y="4869531"/>
            <a:ext cx="3970798" cy="0"/>
          </a:xfrm>
          <a:prstGeom prst="straightConnector1">
            <a:avLst/>
          </a:prstGeom>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Gerade Verbindung mit Pfeil 121"/>
          <p:cNvCxnSpPr/>
          <p:nvPr>
            <p:custDataLst>
              <p:tags r:id="rId82"/>
            </p:custDataLst>
          </p:nvPr>
        </p:nvCxnSpPr>
        <p:spPr>
          <a:xfrm>
            <a:off x="7216413" y="4389354"/>
            <a:ext cx="0" cy="320118"/>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3" name="Gruppieren 122"/>
          <p:cNvGrpSpPr/>
          <p:nvPr/>
        </p:nvGrpSpPr>
        <p:grpSpPr>
          <a:xfrm>
            <a:off x="7536530" y="4709472"/>
            <a:ext cx="320118" cy="320118"/>
            <a:chOff x="3972644" y="1933178"/>
            <a:chExt cx="288032" cy="288032"/>
          </a:xfrm>
        </p:grpSpPr>
        <p:sp>
          <p:nvSpPr>
            <p:cNvPr id="124" name="Ellipse 123"/>
            <p:cNvSpPr/>
            <p:nvPr>
              <p:custDataLst>
                <p:tags r:id="rId108"/>
              </p:custDataLst>
            </p:nvPr>
          </p:nvSpPr>
          <p:spPr>
            <a:xfrm>
              <a:off x="3972644" y="193317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25" name="Grafik 124"/>
            <p:cNvPicPr>
              <a:picLocks noChangeAspect="1"/>
            </p:cNvPicPr>
            <p:nvPr>
              <p:custDataLst>
                <p:tags r:id="rId109"/>
              </p:custDataLst>
            </p:nvPr>
          </p:nvPicPr>
          <p:blipFill>
            <a:blip r:embed="rId139" cstate="print">
              <a:extLst>
                <a:ext uri="{28A0092B-C50C-407E-A947-70E740481C1C}">
                  <a14:useLocalDpi xmlns:a14="http://schemas.microsoft.com/office/drawing/2010/main" val="0"/>
                </a:ext>
              </a:extLst>
            </a:blip>
            <a:stretch>
              <a:fillRect/>
            </a:stretch>
          </p:blipFill>
          <p:spPr>
            <a:xfrm>
              <a:off x="4030566" y="1984240"/>
              <a:ext cx="192509" cy="180102"/>
            </a:xfrm>
            <a:prstGeom prst="rect">
              <a:avLst/>
            </a:prstGeom>
          </p:spPr>
        </p:pic>
      </p:grpSp>
      <p:grpSp>
        <p:nvGrpSpPr>
          <p:cNvPr id="126" name="Gruppieren 125"/>
          <p:cNvGrpSpPr/>
          <p:nvPr/>
        </p:nvGrpSpPr>
        <p:grpSpPr>
          <a:xfrm>
            <a:off x="8096737" y="4709472"/>
            <a:ext cx="320118" cy="320118"/>
            <a:chOff x="4404692" y="1933178"/>
            <a:chExt cx="288032" cy="288032"/>
          </a:xfrm>
        </p:grpSpPr>
        <p:sp>
          <p:nvSpPr>
            <p:cNvPr id="127" name="Ellipse 126"/>
            <p:cNvSpPr/>
            <p:nvPr>
              <p:custDataLst>
                <p:tags r:id="rId106"/>
              </p:custDataLst>
            </p:nvPr>
          </p:nvSpPr>
          <p:spPr>
            <a:xfrm>
              <a:off x="4404692" y="193317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28" name="Grafik 127"/>
            <p:cNvPicPr>
              <a:picLocks noChangeAspect="1"/>
            </p:cNvPicPr>
            <p:nvPr>
              <p:custDataLst>
                <p:tags r:id="rId107"/>
              </p:custDataLst>
            </p:nvPr>
          </p:nvPicPr>
          <p:blipFill>
            <a:blip r:embed="rId140"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sp>
        <p:nvSpPr>
          <p:cNvPr id="129" name="Rechteck 128"/>
          <p:cNvSpPr/>
          <p:nvPr>
            <p:custDataLst>
              <p:tags r:id="rId83"/>
            </p:custDataLst>
          </p:nvPr>
        </p:nvSpPr>
        <p:spPr>
          <a:xfrm>
            <a:off x="7936678" y="5029590"/>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SCA</a:t>
            </a:r>
          </a:p>
        </p:txBody>
      </p:sp>
      <p:grpSp>
        <p:nvGrpSpPr>
          <p:cNvPr id="130" name="Gruppieren 129"/>
          <p:cNvGrpSpPr/>
          <p:nvPr/>
        </p:nvGrpSpPr>
        <p:grpSpPr>
          <a:xfrm>
            <a:off x="8656943" y="4709472"/>
            <a:ext cx="320118" cy="320118"/>
            <a:chOff x="4404692" y="1933178"/>
            <a:chExt cx="288032" cy="288032"/>
          </a:xfrm>
        </p:grpSpPr>
        <p:sp>
          <p:nvSpPr>
            <p:cNvPr id="131" name="Ellipse 130"/>
            <p:cNvSpPr/>
            <p:nvPr>
              <p:custDataLst>
                <p:tags r:id="rId104"/>
              </p:custDataLst>
            </p:nvPr>
          </p:nvSpPr>
          <p:spPr>
            <a:xfrm>
              <a:off x="4404692" y="193317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32" name="Grafik 131"/>
            <p:cNvPicPr>
              <a:picLocks noChangeAspect="1"/>
            </p:cNvPicPr>
            <p:nvPr>
              <p:custDataLst>
                <p:tags r:id="rId105"/>
              </p:custDataLst>
            </p:nvPr>
          </p:nvPicPr>
          <p:blipFill>
            <a:blip r:embed="rId140"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sp>
        <p:nvSpPr>
          <p:cNvPr id="133" name="Rechteck 132"/>
          <p:cNvSpPr/>
          <p:nvPr>
            <p:custDataLst>
              <p:tags r:id="rId84"/>
            </p:custDataLst>
          </p:nvPr>
        </p:nvSpPr>
        <p:spPr>
          <a:xfrm>
            <a:off x="8496884" y="5029589"/>
            <a:ext cx="640236" cy="348963"/>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SUT,</a:t>
            </a:r>
          </a:p>
          <a:p>
            <a:pPr algn="ctr" defTabSz="1016264">
              <a:defRPr/>
            </a:pPr>
            <a:r>
              <a:rPr lang="en-US" sz="1111" i="1" kern="0">
                <a:solidFill>
                  <a:srgbClr val="002060"/>
                </a:solidFill>
                <a:latin typeface="Bosch Office Sans"/>
              </a:rPr>
              <a:t>SIT</a:t>
            </a:r>
          </a:p>
        </p:txBody>
      </p:sp>
      <p:grpSp>
        <p:nvGrpSpPr>
          <p:cNvPr id="134" name="Gruppieren 133"/>
          <p:cNvGrpSpPr/>
          <p:nvPr/>
        </p:nvGrpSpPr>
        <p:grpSpPr>
          <a:xfrm>
            <a:off x="9217149" y="4709472"/>
            <a:ext cx="320118" cy="320118"/>
            <a:chOff x="7285012" y="3445346"/>
            <a:chExt cx="288032" cy="288032"/>
          </a:xfrm>
        </p:grpSpPr>
        <p:sp>
          <p:nvSpPr>
            <p:cNvPr id="135" name="Ellipse 134"/>
            <p:cNvSpPr/>
            <p:nvPr>
              <p:custDataLst>
                <p:tags r:id="rId102"/>
              </p:custDataLst>
            </p:nvPr>
          </p:nvSpPr>
          <p:spPr>
            <a:xfrm>
              <a:off x="7285012" y="3445346"/>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36" name="Grafik 135"/>
            <p:cNvPicPr>
              <a:picLocks noChangeAspect="1"/>
            </p:cNvPicPr>
            <p:nvPr>
              <p:custDataLst>
                <p:tags r:id="rId103"/>
              </p:custDataLst>
            </p:nvPr>
          </p:nvPicPr>
          <p:blipFill>
            <a:blip r:embed="rId143" cstate="print">
              <a:extLst>
                <a:ext uri="{28A0092B-C50C-407E-A947-70E740481C1C}">
                  <a14:useLocalDpi xmlns:a14="http://schemas.microsoft.com/office/drawing/2010/main" val="0"/>
                </a:ext>
              </a:extLst>
            </a:blip>
            <a:stretch>
              <a:fillRect/>
            </a:stretch>
          </p:blipFill>
          <p:spPr>
            <a:xfrm>
              <a:off x="7328445" y="3488779"/>
              <a:ext cx="178272" cy="178272"/>
            </a:xfrm>
            <a:prstGeom prst="rect">
              <a:avLst/>
            </a:prstGeom>
          </p:spPr>
        </p:pic>
      </p:grpSp>
      <p:sp>
        <p:nvSpPr>
          <p:cNvPr id="137" name="Rechteck 136"/>
          <p:cNvSpPr/>
          <p:nvPr>
            <p:custDataLst>
              <p:tags r:id="rId85"/>
            </p:custDataLst>
          </p:nvPr>
        </p:nvSpPr>
        <p:spPr>
          <a:xfrm>
            <a:off x="9057090" y="5029590"/>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TC</a:t>
            </a:r>
          </a:p>
        </p:txBody>
      </p:sp>
      <p:sp>
        <p:nvSpPr>
          <p:cNvPr id="138" name="Rechteck 137"/>
          <p:cNvSpPr/>
          <p:nvPr>
            <p:custDataLst>
              <p:tags r:id="rId86"/>
            </p:custDataLst>
          </p:nvPr>
        </p:nvSpPr>
        <p:spPr>
          <a:xfrm>
            <a:off x="9617297" y="5029590"/>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CST</a:t>
            </a:r>
          </a:p>
        </p:txBody>
      </p:sp>
      <p:grpSp>
        <p:nvGrpSpPr>
          <p:cNvPr id="139" name="Gruppieren 138"/>
          <p:cNvGrpSpPr/>
          <p:nvPr/>
        </p:nvGrpSpPr>
        <p:grpSpPr>
          <a:xfrm>
            <a:off x="9777356" y="4709472"/>
            <a:ext cx="320118" cy="320118"/>
            <a:chOff x="8149108" y="3013298"/>
            <a:chExt cx="288032" cy="288032"/>
          </a:xfrm>
        </p:grpSpPr>
        <p:sp>
          <p:nvSpPr>
            <p:cNvPr id="140" name="Ellipse 139"/>
            <p:cNvSpPr/>
            <p:nvPr>
              <p:custDataLst>
                <p:tags r:id="rId100"/>
              </p:custDataLst>
            </p:nvPr>
          </p:nvSpPr>
          <p:spPr>
            <a:xfrm>
              <a:off x="8149108" y="301329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41" name="Grafik 140"/>
            <p:cNvPicPr>
              <a:picLocks noChangeAspect="1"/>
            </p:cNvPicPr>
            <p:nvPr>
              <p:custDataLst>
                <p:tags r:id="rId101"/>
              </p:custDataLst>
            </p:nvPr>
          </p:nvPicPr>
          <p:blipFill>
            <a:blip r:embed="rId144" cstate="print">
              <a:extLst>
                <a:ext uri="{28A0092B-C50C-407E-A947-70E740481C1C}">
                  <a14:useLocalDpi xmlns:a14="http://schemas.microsoft.com/office/drawing/2010/main" val="0"/>
                </a:ext>
              </a:extLst>
            </a:blip>
            <a:stretch>
              <a:fillRect/>
            </a:stretch>
          </p:blipFill>
          <p:spPr>
            <a:xfrm>
              <a:off x="8187209" y="3038699"/>
              <a:ext cx="216024" cy="216024"/>
            </a:xfrm>
            <a:prstGeom prst="rect">
              <a:avLst/>
            </a:prstGeom>
          </p:spPr>
        </p:pic>
      </p:grpSp>
      <p:grpSp>
        <p:nvGrpSpPr>
          <p:cNvPr id="142" name="Gruppieren 141"/>
          <p:cNvGrpSpPr/>
          <p:nvPr/>
        </p:nvGrpSpPr>
        <p:grpSpPr>
          <a:xfrm>
            <a:off x="7056354" y="4709472"/>
            <a:ext cx="320118" cy="320118"/>
            <a:chOff x="5052764" y="3445346"/>
            <a:chExt cx="288032" cy="288032"/>
          </a:xfrm>
        </p:grpSpPr>
        <p:pic>
          <p:nvPicPr>
            <p:cNvPr id="143" name="Grafik 142"/>
            <p:cNvPicPr>
              <a:picLocks noChangeAspect="1"/>
            </p:cNvPicPr>
            <p:nvPr>
              <p:custDataLst>
                <p:tags r:id="rId98"/>
              </p:custDataLst>
            </p:nvPr>
          </p:nvPicPr>
          <p:blipFill>
            <a:blip r:embed="rId141" cstate="print">
              <a:extLst>
                <a:ext uri="{28A0092B-C50C-407E-A947-70E740481C1C}">
                  <a14:useLocalDpi xmlns:a14="http://schemas.microsoft.com/office/drawing/2010/main" val="0"/>
                </a:ext>
              </a:extLst>
            </a:blip>
            <a:stretch>
              <a:fillRect/>
            </a:stretch>
          </p:blipFill>
          <p:spPr>
            <a:xfrm>
              <a:off x="5086103" y="3474719"/>
              <a:ext cx="216024" cy="216024"/>
            </a:xfrm>
            <a:prstGeom prst="rect">
              <a:avLst/>
            </a:prstGeom>
          </p:spPr>
        </p:pic>
        <p:sp>
          <p:nvSpPr>
            <p:cNvPr id="144" name="Ellipse 143"/>
            <p:cNvSpPr/>
            <p:nvPr>
              <p:custDataLst>
                <p:tags r:id="rId99"/>
              </p:custDataLst>
            </p:nvPr>
          </p:nvSpPr>
          <p:spPr>
            <a:xfrm>
              <a:off x="5052764" y="3445346"/>
              <a:ext cx="288032" cy="288032"/>
            </a:xfrm>
            <a:prstGeom prst="ellipse">
              <a:avLst/>
            </a:prstGeom>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grpSp>
      <p:cxnSp>
        <p:nvCxnSpPr>
          <p:cNvPr id="145" name="Gerade Verbindung mit Pfeil 144"/>
          <p:cNvCxnSpPr/>
          <p:nvPr>
            <p:custDataLst>
              <p:tags r:id="rId87"/>
            </p:custDataLst>
          </p:nvPr>
        </p:nvCxnSpPr>
        <p:spPr>
          <a:xfrm flipV="1">
            <a:off x="7216413" y="5029589"/>
            <a:ext cx="0" cy="64023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Rechteck 145"/>
          <p:cNvSpPr/>
          <p:nvPr>
            <p:custDataLst>
              <p:tags r:id="rId88"/>
            </p:custDataLst>
          </p:nvPr>
        </p:nvSpPr>
        <p:spPr>
          <a:xfrm>
            <a:off x="7376471" y="5029590"/>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build</a:t>
            </a:r>
          </a:p>
        </p:txBody>
      </p:sp>
      <p:sp>
        <p:nvSpPr>
          <p:cNvPr id="147" name="Rechteck 146"/>
          <p:cNvSpPr/>
          <p:nvPr>
            <p:custDataLst>
              <p:tags r:id="rId89"/>
            </p:custDataLst>
          </p:nvPr>
        </p:nvSpPr>
        <p:spPr>
          <a:xfrm>
            <a:off x="7216413" y="4229295"/>
            <a:ext cx="880324" cy="400147"/>
          </a:xfrm>
          <a:prstGeom prst="rect">
            <a:avLst/>
          </a:prstGeom>
          <a:noFill/>
          <a:ln w="9525" cap="flat" cmpd="sng" algn="ctr">
            <a:noFill/>
            <a:prstDash val="solid"/>
          </a:ln>
          <a:effectLst/>
        </p:spPr>
        <p:txBody>
          <a:bodyPr rtlCol="0" anchor="ctr"/>
          <a:lstStyle/>
          <a:p>
            <a:pPr defTabSz="1016264">
              <a:defRPr/>
            </a:pPr>
            <a:r>
              <a:rPr lang="en-US" sz="1111" i="1" kern="0">
                <a:solidFill>
                  <a:srgbClr val="002060"/>
                </a:solidFill>
                <a:latin typeface="Bosch Office Sans"/>
              </a:rPr>
              <a:t>Pull </a:t>
            </a:r>
          </a:p>
          <a:p>
            <a:pPr defTabSz="1016264">
              <a:defRPr/>
            </a:pPr>
            <a:r>
              <a:rPr lang="en-US" sz="1111" i="1" kern="0">
                <a:solidFill>
                  <a:srgbClr val="002060"/>
                </a:solidFill>
                <a:latin typeface="Bosch Office Sans"/>
              </a:rPr>
              <a:t>Request</a:t>
            </a:r>
          </a:p>
        </p:txBody>
      </p:sp>
      <p:sp>
        <p:nvSpPr>
          <p:cNvPr id="148" name="Rechteck 147"/>
          <p:cNvSpPr/>
          <p:nvPr>
            <p:custDataLst>
              <p:tags r:id="rId90"/>
            </p:custDataLst>
          </p:nvPr>
        </p:nvSpPr>
        <p:spPr>
          <a:xfrm>
            <a:off x="10714951" y="5029590"/>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HIL</a:t>
            </a:r>
          </a:p>
        </p:txBody>
      </p:sp>
      <p:grpSp>
        <p:nvGrpSpPr>
          <p:cNvPr id="149" name="Gruppieren 148"/>
          <p:cNvGrpSpPr/>
          <p:nvPr/>
        </p:nvGrpSpPr>
        <p:grpSpPr>
          <a:xfrm>
            <a:off x="10875010" y="4709472"/>
            <a:ext cx="320118" cy="320118"/>
            <a:chOff x="8005092" y="3013298"/>
            <a:chExt cx="288032" cy="288032"/>
          </a:xfrm>
        </p:grpSpPr>
        <p:sp>
          <p:nvSpPr>
            <p:cNvPr id="150" name="Ellipse 149"/>
            <p:cNvSpPr/>
            <p:nvPr>
              <p:custDataLst>
                <p:tags r:id="rId96"/>
              </p:custDataLst>
            </p:nvPr>
          </p:nvSpPr>
          <p:spPr>
            <a:xfrm>
              <a:off x="8005092" y="301329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51" name="Grafik 150"/>
            <p:cNvPicPr>
              <a:picLocks noChangeAspect="1"/>
            </p:cNvPicPr>
            <p:nvPr>
              <p:custDataLst>
                <p:tags r:id="rId97"/>
              </p:custDataLst>
            </p:nvPr>
          </p:nvPicPr>
          <p:blipFill>
            <a:blip r:embed="rId144" cstate="print">
              <a:extLst>
                <a:ext uri="{28A0092B-C50C-407E-A947-70E740481C1C}">
                  <a14:useLocalDpi xmlns:a14="http://schemas.microsoft.com/office/drawing/2010/main" val="0"/>
                </a:ext>
              </a:extLst>
            </a:blip>
            <a:stretch>
              <a:fillRect/>
            </a:stretch>
          </p:blipFill>
          <p:spPr>
            <a:xfrm>
              <a:off x="8043193" y="3038699"/>
              <a:ext cx="216024" cy="216024"/>
            </a:xfrm>
            <a:prstGeom prst="rect">
              <a:avLst/>
            </a:prstGeom>
          </p:spPr>
        </p:pic>
      </p:grpSp>
      <p:cxnSp>
        <p:nvCxnSpPr>
          <p:cNvPr id="152" name="Gerade Verbindung mit Pfeil 151"/>
          <p:cNvCxnSpPr/>
          <p:nvPr>
            <p:custDataLst>
              <p:tags r:id="rId91"/>
            </p:custDataLst>
          </p:nvPr>
        </p:nvCxnSpPr>
        <p:spPr>
          <a:xfrm>
            <a:off x="11347270" y="4869530"/>
            <a:ext cx="0" cy="800295"/>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Gewinkelter Verbinder 152"/>
          <p:cNvCxnSpPr>
            <a:endCxn id="138" idx="2"/>
          </p:cNvCxnSpPr>
          <p:nvPr>
            <p:custDataLst>
              <p:tags r:id="rId92"/>
            </p:custDataLst>
          </p:nvPr>
        </p:nvCxnSpPr>
        <p:spPr>
          <a:xfrm flipV="1">
            <a:off x="3969968" y="5269678"/>
            <a:ext cx="5967447" cy="129211"/>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1" name="Gewinkelter Verbinder 160"/>
          <p:cNvCxnSpPr>
            <a:endCxn id="148" idx="2"/>
          </p:cNvCxnSpPr>
          <p:nvPr>
            <p:custDataLst>
              <p:tags r:id="rId93"/>
            </p:custDataLst>
          </p:nvPr>
        </p:nvCxnSpPr>
        <p:spPr>
          <a:xfrm flipV="1">
            <a:off x="4539174" y="5269678"/>
            <a:ext cx="6495895" cy="298588"/>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56" name="Gruppieren 155"/>
          <p:cNvGrpSpPr/>
          <p:nvPr/>
        </p:nvGrpSpPr>
        <p:grpSpPr>
          <a:xfrm>
            <a:off x="10326475" y="4701926"/>
            <a:ext cx="320118" cy="320118"/>
            <a:chOff x="8149108" y="3013298"/>
            <a:chExt cx="288032" cy="288032"/>
          </a:xfrm>
        </p:grpSpPr>
        <p:sp>
          <p:nvSpPr>
            <p:cNvPr id="157" name="Ellipse 156"/>
            <p:cNvSpPr/>
            <p:nvPr>
              <p:custDataLst>
                <p:tags r:id="rId94"/>
              </p:custDataLst>
            </p:nvPr>
          </p:nvSpPr>
          <p:spPr>
            <a:xfrm>
              <a:off x="8149108" y="301329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62" name="Grafik 161"/>
            <p:cNvPicPr>
              <a:picLocks noChangeAspect="1"/>
            </p:cNvPicPr>
            <p:nvPr>
              <p:custDataLst>
                <p:tags r:id="rId95"/>
              </p:custDataLst>
            </p:nvPr>
          </p:nvPicPr>
          <p:blipFill>
            <a:blip r:embed="rId144" cstate="print">
              <a:extLst>
                <a:ext uri="{28A0092B-C50C-407E-A947-70E740481C1C}">
                  <a14:useLocalDpi xmlns:a14="http://schemas.microsoft.com/office/drawing/2010/main" val="0"/>
                </a:ext>
              </a:extLst>
            </a:blip>
            <a:stretch>
              <a:fillRect/>
            </a:stretch>
          </p:blipFill>
          <p:spPr>
            <a:xfrm>
              <a:off x="8187209" y="3038699"/>
              <a:ext cx="216024" cy="216024"/>
            </a:xfrm>
            <a:prstGeom prst="rect">
              <a:avLst/>
            </a:prstGeom>
          </p:spPr>
        </p:pic>
      </p:grpSp>
      <p:sp>
        <p:nvSpPr>
          <p:cNvPr id="163" name="Abgerundetes Rechteck 162"/>
          <p:cNvSpPr/>
          <p:nvPr/>
        </p:nvSpPr>
        <p:spPr>
          <a:xfrm>
            <a:off x="8837028" y="175887"/>
            <a:ext cx="3219995" cy="494797"/>
          </a:xfrm>
          <a:prstGeom prst="roundRect">
            <a:avLst/>
          </a:prstGeom>
          <a:noFill/>
          <a:ln w="9525" cap="flat" cmpd="sng" algn="ctr">
            <a:solidFill>
              <a:srgbClr val="FF0000"/>
            </a:solidFill>
            <a:prstDash val="solid"/>
          </a:ln>
          <a:effectLst/>
        </p:spPr>
        <p:txBody>
          <a:bodyPr rtlCol="0" anchor="ctr"/>
          <a:lstStyle/>
          <a:p>
            <a:pPr algn="ctr" defTabSz="1016264"/>
            <a:r>
              <a:rPr lang="de-DE" sz="1778" b="1" kern="0">
                <a:solidFill>
                  <a:srgbClr val="FF0000"/>
                </a:solidFill>
                <a:latin typeface="Bosch Office Sans"/>
              </a:rPr>
              <a:t>Please refer to CC-DA: …</a:t>
            </a:r>
          </a:p>
        </p:txBody>
      </p:sp>
    </p:spTree>
    <p:custDataLst>
      <p:tags r:id="rId1"/>
    </p:custDataLst>
    <p:extLst>
      <p:ext uri="{BB962C8B-B14F-4D97-AF65-F5344CB8AC3E}">
        <p14:creationId xmlns:p14="http://schemas.microsoft.com/office/powerpoint/2010/main" val="3655764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________" descr="ML14B"/>
          <p:cNvPicPr>
            <a:picLocks noChangeAspect="1" noChangeArrowheads="1"/>
          </p:cNvPicPr>
          <p:nvPr>
            <p:custDataLst>
              <p:tags r:id="rId1"/>
            </p:custDataLst>
          </p:nvPr>
        </p:nvPicPr>
        <p:blipFill>
          <a:blip r:embed="rId121" cstate="print">
            <a:clrChange>
              <a:clrFrom>
                <a:srgbClr val="FFFFFB"/>
              </a:clrFrom>
              <a:clrTo>
                <a:srgbClr val="FFFFFB">
                  <a:alpha val="0"/>
                </a:srgbClr>
              </a:clrTo>
            </a:clrChange>
            <a:duotone>
              <a:schemeClr val="accent4">
                <a:shade val="45000"/>
                <a:satMod val="135000"/>
              </a:schemeClr>
              <a:prstClr val="white"/>
            </a:duotone>
          </a:blip>
          <a:srcRect r="8607" b="4151"/>
          <a:stretch>
            <a:fillRect/>
          </a:stretch>
        </p:blipFill>
        <p:spPr bwMode="auto">
          <a:xfrm>
            <a:off x="8217529" y="1705098"/>
            <a:ext cx="332411" cy="421009"/>
          </a:xfrm>
          <a:prstGeom prst="rect">
            <a:avLst/>
          </a:prstGeom>
          <a:noFill/>
          <a:ln>
            <a:noFill/>
          </a:ln>
        </p:spPr>
      </p:pic>
      <p:sp>
        <p:nvSpPr>
          <p:cNvPr id="3" name="Rechteck 8"/>
          <p:cNvSpPr/>
          <p:nvPr>
            <p:custDataLst>
              <p:tags r:id="rId2"/>
            </p:custDataLst>
          </p:nvPr>
        </p:nvSpPr>
        <p:spPr bwMode="auto">
          <a:xfrm>
            <a:off x="1987754" y="2007941"/>
            <a:ext cx="8761987" cy="4086094"/>
          </a:xfrm>
          <a:prstGeom prst="rect">
            <a:avLst/>
          </a:prstGeom>
          <a:no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effectLst/>
              <a:latin typeface="+mj-lt"/>
            </a:endParaRPr>
          </a:p>
        </p:txBody>
      </p:sp>
      <p:sp>
        <p:nvSpPr>
          <p:cNvPr id="4" name="Rectangle 14__________"/>
          <p:cNvSpPr>
            <a:spLocks noChangeArrowheads="1"/>
          </p:cNvSpPr>
          <p:nvPr>
            <p:custDataLst>
              <p:tags r:id="rId3"/>
            </p:custDataLst>
          </p:nvPr>
        </p:nvSpPr>
        <p:spPr bwMode="auto">
          <a:xfrm>
            <a:off x="1605975" y="1621703"/>
            <a:ext cx="3496868" cy="1419005"/>
          </a:xfrm>
          <a:prstGeom prst="rect">
            <a:avLst/>
          </a:prstGeom>
          <a:solidFill>
            <a:schemeClr val="bg1"/>
          </a:solidFill>
          <a:ln w="6350">
            <a:solidFill>
              <a:schemeClr val="bg1">
                <a:lumMod val="85000"/>
              </a:schemeClr>
            </a:solidFill>
            <a:prstDash val="dash"/>
            <a:miter lim="800000"/>
            <a:headEnd/>
            <a:tailEnd/>
          </a:ln>
        </p:spPr>
        <p:txBody>
          <a:bodyPr vert="vert270" wrap="none" lIns="36000" tIns="36000" rIns="36000" bIns="36000"/>
          <a:lstStyle/>
          <a:p>
            <a:pPr algn="ctr" fontAlgn="auto">
              <a:spcBef>
                <a:spcPts val="0"/>
              </a:spcBef>
              <a:spcAft>
                <a:spcPts val="0"/>
              </a:spcAft>
              <a:defRPr/>
            </a:pPr>
            <a:r>
              <a:rPr lang="en-US" sz="1000" kern="0" dirty="0">
                <a:solidFill>
                  <a:schemeClr val="bg1">
                    <a:lumMod val="50000"/>
                  </a:schemeClr>
                </a:solidFill>
              </a:rPr>
              <a:t>Interfaces</a:t>
            </a:r>
          </a:p>
          <a:p>
            <a:pPr algn="ctr" fontAlgn="auto">
              <a:spcBef>
                <a:spcPts val="0"/>
              </a:spcBef>
              <a:spcAft>
                <a:spcPts val="0"/>
              </a:spcAft>
              <a:defRPr/>
            </a:pPr>
            <a:endParaRPr lang="en-US" sz="1000" b="1" kern="0" dirty="0">
              <a:solidFill>
                <a:sysClr val="windowText" lastClr="000000"/>
              </a:solidFill>
            </a:endParaRPr>
          </a:p>
        </p:txBody>
      </p:sp>
      <p:sp>
        <p:nvSpPr>
          <p:cNvPr id="5" name="Rectangle 14_____"/>
          <p:cNvSpPr>
            <a:spLocks noChangeArrowheads="1"/>
          </p:cNvSpPr>
          <p:nvPr>
            <p:custDataLst>
              <p:tags r:id="rId4"/>
            </p:custDataLst>
          </p:nvPr>
        </p:nvSpPr>
        <p:spPr bwMode="auto">
          <a:xfrm>
            <a:off x="3770447" y="4943326"/>
            <a:ext cx="1694438" cy="167029"/>
          </a:xfrm>
          <a:prstGeom prst="rect">
            <a:avLst/>
          </a:prstGeom>
          <a:solidFill>
            <a:schemeClr val="bg1"/>
          </a:solidFill>
          <a:ln w="12700">
            <a:solidFill>
              <a:schemeClr val="bg1"/>
            </a:solidFill>
            <a:prstDash val="dash"/>
            <a:miter lim="800000"/>
            <a:headEnd/>
            <a:tailEnd/>
          </a:ln>
        </p:spPr>
        <p:txBody>
          <a:bodyPr wrap="none" anchor="b"/>
          <a:lstStyle/>
          <a:p>
            <a:pPr algn="ctr" fontAlgn="auto">
              <a:spcBef>
                <a:spcPts val="0"/>
              </a:spcBef>
              <a:spcAft>
                <a:spcPts val="0"/>
              </a:spcAft>
              <a:defRPr/>
            </a:pPr>
            <a:r>
              <a:rPr lang="en-US" sz="800" kern="0" dirty="0">
                <a:solidFill>
                  <a:schemeClr val="bg1">
                    <a:lumMod val="50000"/>
                  </a:schemeClr>
                </a:solidFill>
              </a:rPr>
              <a:t>Smart Home Controller</a:t>
            </a:r>
          </a:p>
        </p:txBody>
      </p:sp>
      <p:pic>
        <p:nvPicPr>
          <p:cNvPr id="6" name="Grafik 19" descr="iOS.jpg"/>
          <p:cNvPicPr>
            <a:picLocks noChangeAspect="1"/>
          </p:cNvPicPr>
          <p:nvPr>
            <p:custDataLst>
              <p:tags r:id="rId5"/>
            </p:custDataLst>
          </p:nvPr>
        </p:nvPicPr>
        <p:blipFill>
          <a:blip r:embed="rId122" cstate="print"/>
          <a:stretch>
            <a:fillRect/>
          </a:stretch>
        </p:blipFill>
        <p:spPr>
          <a:xfrm>
            <a:off x="4210264" y="1688731"/>
            <a:ext cx="467818" cy="282239"/>
          </a:xfrm>
          <a:prstGeom prst="rect">
            <a:avLst/>
          </a:prstGeom>
          <a:noFill/>
          <a:ln>
            <a:noFill/>
          </a:ln>
        </p:spPr>
      </p:pic>
      <p:sp>
        <p:nvSpPr>
          <p:cNvPr id="7" name="Rectangle 14______"/>
          <p:cNvSpPr>
            <a:spLocks noChangeArrowheads="1"/>
          </p:cNvSpPr>
          <p:nvPr>
            <p:custDataLst>
              <p:tags r:id="rId6"/>
            </p:custDataLst>
          </p:nvPr>
        </p:nvSpPr>
        <p:spPr bwMode="auto">
          <a:xfrm>
            <a:off x="7900713" y="1632784"/>
            <a:ext cx="1980952" cy="4589054"/>
          </a:xfrm>
          <a:prstGeom prst="rect">
            <a:avLst/>
          </a:prstGeom>
          <a:noFill/>
          <a:ln w="6350">
            <a:solidFill>
              <a:schemeClr val="bg1">
                <a:lumMod val="85000"/>
              </a:schemeClr>
            </a:solidFill>
            <a:prstDash val="dash"/>
            <a:miter lim="800000"/>
            <a:headEnd/>
            <a:tailEnd/>
          </a:ln>
        </p:spPr>
        <p:txBody>
          <a:bodyPr wrap="none" anchor="b"/>
          <a:lstStyle/>
          <a:p>
            <a:pPr algn="ctr" fontAlgn="auto">
              <a:spcBef>
                <a:spcPts val="0"/>
              </a:spcBef>
              <a:spcAft>
                <a:spcPts val="0"/>
              </a:spcAft>
              <a:defRPr/>
            </a:pPr>
            <a:r>
              <a:rPr lang="en-US" sz="1000" kern="0" dirty="0">
                <a:solidFill>
                  <a:schemeClr val="bg1">
                    <a:lumMod val="50000"/>
                  </a:schemeClr>
                </a:solidFill>
              </a:rPr>
              <a:t>Backend</a:t>
            </a:r>
          </a:p>
        </p:txBody>
      </p:sp>
      <p:sp>
        <p:nvSpPr>
          <p:cNvPr id="8" name="Rectangle 14_______"/>
          <p:cNvSpPr>
            <a:spLocks noChangeArrowheads="1"/>
          </p:cNvSpPr>
          <p:nvPr>
            <p:custDataLst>
              <p:tags r:id="rId7"/>
            </p:custDataLst>
          </p:nvPr>
        </p:nvSpPr>
        <p:spPr bwMode="auto">
          <a:xfrm>
            <a:off x="6541726" y="1642409"/>
            <a:ext cx="1238627" cy="4589053"/>
          </a:xfrm>
          <a:prstGeom prst="rect">
            <a:avLst/>
          </a:prstGeom>
          <a:solidFill>
            <a:schemeClr val="bg1"/>
          </a:solidFill>
          <a:ln w="6350">
            <a:solidFill>
              <a:schemeClr val="bg1">
                <a:lumMod val="85000"/>
              </a:schemeClr>
            </a:solidFill>
            <a:prstDash val="dash"/>
            <a:miter lim="800000"/>
            <a:headEnd/>
            <a:tailEnd/>
          </a:ln>
        </p:spPr>
        <p:txBody>
          <a:bodyPr wrap="none" anchor="b"/>
          <a:lstStyle/>
          <a:p>
            <a:pPr algn="ctr" fontAlgn="auto">
              <a:spcBef>
                <a:spcPts val="0"/>
              </a:spcBef>
              <a:spcAft>
                <a:spcPts val="0"/>
              </a:spcAft>
              <a:defRPr/>
            </a:pPr>
            <a:r>
              <a:rPr lang="en-US" sz="1000" kern="0" dirty="0">
                <a:solidFill>
                  <a:schemeClr val="bg1">
                    <a:lumMod val="50000"/>
                  </a:schemeClr>
                </a:solidFill>
              </a:rPr>
              <a:t>Internet</a:t>
            </a:r>
          </a:p>
        </p:txBody>
      </p:sp>
      <p:sp>
        <p:nvSpPr>
          <p:cNvPr id="9" name="Wolke 22"/>
          <p:cNvSpPr/>
          <p:nvPr>
            <p:custDataLst>
              <p:tags r:id="rId8"/>
            </p:custDataLst>
          </p:nvPr>
        </p:nvSpPr>
        <p:spPr bwMode="auto">
          <a:xfrm rot="5400000">
            <a:off x="6681250" y="2158924"/>
            <a:ext cx="874509" cy="1009803"/>
          </a:xfrm>
          <a:prstGeom prst="cloud">
            <a:avLst/>
          </a:prstGeom>
          <a:solidFill>
            <a:srgbClr val="B0BBD0">
              <a:alpha val="40000"/>
            </a:srgbClr>
          </a:solidFill>
          <a:ln w="63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Bosch Office Sans" pitchFamily="34" charset="0"/>
            </a:endParaRPr>
          </a:p>
        </p:txBody>
      </p:sp>
      <p:cxnSp>
        <p:nvCxnSpPr>
          <p:cNvPr id="10" name="Gewinkelte Verbindung 26"/>
          <p:cNvCxnSpPr/>
          <p:nvPr>
            <p:custDataLst>
              <p:tags r:id="rId9"/>
            </p:custDataLst>
          </p:nvPr>
        </p:nvCxnSpPr>
        <p:spPr bwMode="auto">
          <a:xfrm rot="5400000">
            <a:off x="4691869" y="4088590"/>
            <a:ext cx="1231353" cy="1207556"/>
          </a:xfrm>
          <a:prstGeom prst="bentConnector2">
            <a:avLst/>
          </a:prstGeom>
          <a:solidFill>
            <a:schemeClr val="accent1"/>
          </a:solidFill>
          <a:ln w="12700" cap="flat" cmpd="sng" algn="ctr">
            <a:solidFill>
              <a:srgbClr val="00B050"/>
            </a:solidFill>
            <a:prstDash val="sysDot"/>
            <a:round/>
            <a:headEnd type="none" w="med" len="med"/>
            <a:tailEnd type="none" w="med" len="med"/>
          </a:ln>
          <a:effectLst/>
        </p:spPr>
      </p:cxnSp>
      <p:sp>
        <p:nvSpPr>
          <p:cNvPr id="11" name="Wolke 26"/>
          <p:cNvSpPr/>
          <p:nvPr>
            <p:custDataLst>
              <p:tags r:id="rId10"/>
            </p:custDataLst>
          </p:nvPr>
        </p:nvSpPr>
        <p:spPr bwMode="auto">
          <a:xfrm rot="5400000">
            <a:off x="6687306" y="3580743"/>
            <a:ext cx="918595" cy="1065999"/>
          </a:xfrm>
          <a:prstGeom prst="cloud">
            <a:avLst/>
          </a:prstGeom>
          <a:solidFill>
            <a:srgbClr val="B0BBD0">
              <a:alpha val="40000"/>
            </a:srgbClr>
          </a:solidFill>
          <a:ln w="63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Bosch Office Sans" pitchFamily="34" charset="0"/>
            </a:endParaRPr>
          </a:p>
        </p:txBody>
      </p:sp>
      <p:cxnSp>
        <p:nvCxnSpPr>
          <p:cNvPr id="12" name="Gewinkelte Verbindung 42"/>
          <p:cNvCxnSpPr/>
          <p:nvPr>
            <p:custDataLst>
              <p:tags r:id="rId11"/>
            </p:custDataLst>
          </p:nvPr>
        </p:nvCxnSpPr>
        <p:spPr bwMode="auto">
          <a:xfrm rot="10800000" flipV="1">
            <a:off x="6120970" y="2843312"/>
            <a:ext cx="1983430" cy="938279"/>
          </a:xfrm>
          <a:prstGeom prst="bentConnector3">
            <a:avLst>
              <a:gd name="adj1" fmla="val 50000"/>
            </a:avLst>
          </a:prstGeom>
          <a:solidFill>
            <a:schemeClr val="accent1"/>
          </a:solidFill>
          <a:ln w="12700" cap="flat" cmpd="sng" algn="ctr">
            <a:solidFill>
              <a:srgbClr val="0070C0"/>
            </a:solidFill>
            <a:prstDash val="sysDot"/>
            <a:round/>
            <a:headEnd type="none" w="med" len="med"/>
            <a:tailEnd type="none" w="med" len="med"/>
          </a:ln>
          <a:effectLst/>
        </p:spPr>
      </p:cxnSp>
      <p:pic>
        <p:nvPicPr>
          <p:cNvPr id="13" name="Picture 14___" descr="ML14B"/>
          <p:cNvPicPr>
            <a:picLocks noChangeAspect="1" noChangeArrowheads="1"/>
          </p:cNvPicPr>
          <p:nvPr>
            <p:custDataLst>
              <p:tags r:id="rId12"/>
            </p:custDataLst>
          </p:nvPr>
        </p:nvPicPr>
        <p:blipFill>
          <a:blip r:embed="rId121" cstate="print">
            <a:duotone>
              <a:schemeClr val="accent4">
                <a:shade val="45000"/>
                <a:satMod val="135000"/>
              </a:schemeClr>
              <a:prstClr val="white"/>
            </a:duotone>
          </a:blip>
          <a:srcRect r="8607" b="4151"/>
          <a:stretch>
            <a:fillRect/>
          </a:stretch>
        </p:blipFill>
        <p:spPr bwMode="auto">
          <a:xfrm>
            <a:off x="8166401" y="2543457"/>
            <a:ext cx="360000" cy="455951"/>
          </a:xfrm>
          <a:prstGeom prst="rect">
            <a:avLst/>
          </a:prstGeom>
          <a:noFill/>
          <a:ln>
            <a:noFill/>
          </a:ln>
        </p:spPr>
      </p:pic>
      <p:pic>
        <p:nvPicPr>
          <p:cNvPr id="14" name="Picture 2_" descr="C:\Users\tsc2lol\Local Settings\Temporary Internet Files\Content.Outlook\WADBQK7H\sensor.png"/>
          <p:cNvPicPr>
            <a:picLocks noChangeAspect="1" noChangeArrowheads="1"/>
          </p:cNvPicPr>
          <p:nvPr>
            <p:custDataLst>
              <p:tags r:id="rId13"/>
            </p:custDataLst>
          </p:nvPr>
        </p:nvPicPr>
        <p:blipFill>
          <a:blip r:embed="rId123" cstate="print">
            <a:lum bright="10000"/>
          </a:blip>
          <a:srcRect l="28221" t="9501" r="43250" b="-999"/>
          <a:stretch>
            <a:fillRect/>
          </a:stretch>
        </p:blipFill>
        <p:spPr bwMode="auto">
          <a:xfrm>
            <a:off x="2536236" y="5616415"/>
            <a:ext cx="250478" cy="451878"/>
          </a:xfrm>
          <a:prstGeom prst="rect">
            <a:avLst/>
          </a:prstGeom>
          <a:noFill/>
        </p:spPr>
      </p:pic>
      <p:pic>
        <p:nvPicPr>
          <p:cNvPr id="15" name="Picture 5______" descr="C:\Users\wa20611\Downloads\padlock-154684_1280.png"/>
          <p:cNvPicPr>
            <a:picLocks noChangeAspect="1" noChangeArrowheads="1"/>
          </p:cNvPicPr>
          <p:nvPr>
            <p:custDataLst>
              <p:tags r:id="rId14"/>
            </p:custDataLst>
          </p:nvPr>
        </p:nvPicPr>
        <p:blipFill>
          <a:blip r:embed="rId124" cstate="print">
            <a:duotone>
              <a:schemeClr val="accent3">
                <a:shade val="45000"/>
                <a:satMod val="135000"/>
              </a:schemeClr>
              <a:prstClr val="white"/>
            </a:duotone>
          </a:blip>
          <a:stretch>
            <a:fillRect/>
          </a:stretch>
        </p:blipFill>
        <p:spPr bwMode="auto">
          <a:xfrm>
            <a:off x="7015767" y="2487526"/>
            <a:ext cx="308835" cy="254635"/>
          </a:xfrm>
          <a:prstGeom prst="rect">
            <a:avLst/>
          </a:prstGeom>
          <a:noFill/>
          <a:ln>
            <a:noFill/>
          </a:ln>
        </p:spPr>
      </p:pic>
      <p:pic>
        <p:nvPicPr>
          <p:cNvPr id="16" name="Picture 5__0" descr="https://lh3.ggpht.com/ZEy6KjtU6qh8DoLhIzkTjamadfh9JYzUjV7eXxI9hTFIzGvDaK91rVxF6j_GRUufOmU%3Dw300"/>
          <p:cNvPicPr>
            <a:picLocks noChangeAspect="1" noChangeArrowheads="1"/>
          </p:cNvPicPr>
          <p:nvPr>
            <p:custDataLst>
              <p:tags r:id="rId15"/>
            </p:custDataLst>
          </p:nvPr>
        </p:nvPicPr>
        <p:blipFill>
          <a:blip r:embed="rId125" cstate="print"/>
          <a:srcRect/>
          <a:stretch>
            <a:fillRect/>
          </a:stretch>
        </p:blipFill>
        <p:spPr bwMode="auto">
          <a:xfrm>
            <a:off x="1902791" y="3738810"/>
            <a:ext cx="374718" cy="386818"/>
          </a:xfrm>
          <a:prstGeom prst="rect">
            <a:avLst/>
          </a:prstGeom>
          <a:noFill/>
        </p:spPr>
      </p:pic>
      <p:cxnSp>
        <p:nvCxnSpPr>
          <p:cNvPr id="17" name="Gewinkelte Verbindung 64"/>
          <p:cNvCxnSpPr/>
          <p:nvPr>
            <p:custDataLst>
              <p:tags r:id="rId16"/>
            </p:custDataLst>
          </p:nvPr>
        </p:nvCxnSpPr>
        <p:spPr bwMode="auto">
          <a:xfrm>
            <a:off x="6273910" y="3944078"/>
            <a:ext cx="2063137" cy="332473"/>
          </a:xfrm>
          <a:prstGeom prst="bentConnector3">
            <a:avLst>
              <a:gd name="adj1" fmla="val 50000"/>
            </a:avLst>
          </a:prstGeom>
          <a:solidFill>
            <a:schemeClr val="accent1"/>
          </a:solidFill>
          <a:ln w="12700" cap="flat" cmpd="sng" algn="ctr">
            <a:solidFill>
              <a:schemeClr val="accent4">
                <a:lumMod val="60000"/>
                <a:lumOff val="40000"/>
              </a:schemeClr>
            </a:solidFill>
            <a:prstDash val="sysDot"/>
            <a:round/>
            <a:headEnd type="none" w="med" len="med"/>
            <a:tailEnd type="none" w="med" len="med"/>
          </a:ln>
          <a:effectLst/>
        </p:spPr>
      </p:cxnSp>
      <p:sp>
        <p:nvSpPr>
          <p:cNvPr id="18" name="Textfeld 43"/>
          <p:cNvSpPr txBox="1"/>
          <p:nvPr>
            <p:custDataLst>
              <p:tags r:id="rId17"/>
            </p:custDataLst>
          </p:nvPr>
        </p:nvSpPr>
        <p:spPr>
          <a:xfrm>
            <a:off x="8041527" y="4929887"/>
            <a:ext cx="1297115" cy="226591"/>
          </a:xfrm>
          <a:prstGeom prst="rect">
            <a:avLst/>
          </a:prstGeom>
          <a:noFill/>
        </p:spPr>
        <p:txBody>
          <a:bodyPr wrap="square" lIns="36000" tIns="36000" rIns="36000" bIns="36000" rtlCol="0">
            <a:spAutoFit/>
          </a:bodyPr>
          <a:lstStyle/>
          <a:p>
            <a:endParaRPr lang="en-US" sz="1000" dirty="0"/>
          </a:p>
        </p:txBody>
      </p:sp>
      <p:pic>
        <p:nvPicPr>
          <p:cNvPr id="19" name="Picture 5____" descr="C:\Users\wa20611\Downloads\padlock-154684_1280.png"/>
          <p:cNvPicPr>
            <a:picLocks noChangeAspect="1" noChangeArrowheads="1"/>
          </p:cNvPicPr>
          <p:nvPr>
            <p:custDataLst>
              <p:tags r:id="rId18"/>
            </p:custDataLst>
          </p:nvPr>
        </p:nvPicPr>
        <p:blipFill>
          <a:blip r:embed="rId124" cstate="print">
            <a:duotone>
              <a:schemeClr val="accent3">
                <a:shade val="45000"/>
                <a:satMod val="135000"/>
              </a:schemeClr>
              <a:prstClr val="white"/>
            </a:duotone>
          </a:blip>
          <a:stretch>
            <a:fillRect/>
          </a:stretch>
        </p:blipFill>
        <p:spPr bwMode="auto">
          <a:xfrm>
            <a:off x="7303947" y="3962347"/>
            <a:ext cx="308835" cy="250822"/>
          </a:xfrm>
          <a:prstGeom prst="rect">
            <a:avLst/>
          </a:prstGeom>
          <a:noFill/>
          <a:ln>
            <a:noFill/>
          </a:ln>
        </p:spPr>
      </p:pic>
      <p:pic>
        <p:nvPicPr>
          <p:cNvPr id="20" name="Picture 14________" descr="ML14B"/>
          <p:cNvPicPr>
            <a:picLocks noChangeAspect="1" noChangeArrowheads="1"/>
          </p:cNvPicPr>
          <p:nvPr>
            <p:custDataLst>
              <p:tags r:id="rId19"/>
            </p:custDataLst>
          </p:nvPr>
        </p:nvPicPr>
        <p:blipFill>
          <a:blip r:embed="rId121" cstate="print">
            <a:clrChange>
              <a:clrFrom>
                <a:srgbClr val="FFFFFB"/>
              </a:clrFrom>
              <a:clrTo>
                <a:srgbClr val="FFFFFB">
                  <a:alpha val="0"/>
                </a:srgbClr>
              </a:clrTo>
            </a:clrChange>
            <a:duotone>
              <a:schemeClr val="accent5">
                <a:shade val="45000"/>
                <a:satMod val="135000"/>
              </a:schemeClr>
              <a:prstClr val="white"/>
            </a:duotone>
          </a:blip>
          <a:srcRect r="8607" b="4151"/>
          <a:stretch>
            <a:fillRect/>
          </a:stretch>
        </p:blipFill>
        <p:spPr bwMode="auto">
          <a:xfrm>
            <a:off x="8108192" y="1862553"/>
            <a:ext cx="332411" cy="421009"/>
          </a:xfrm>
          <a:prstGeom prst="rect">
            <a:avLst/>
          </a:prstGeom>
          <a:noFill/>
          <a:ln>
            <a:noFill/>
          </a:ln>
        </p:spPr>
      </p:pic>
      <p:cxnSp>
        <p:nvCxnSpPr>
          <p:cNvPr id="21" name="Gewinkelte Verbindung 42_"/>
          <p:cNvCxnSpPr/>
          <p:nvPr>
            <p:custDataLst>
              <p:tags r:id="rId20"/>
            </p:custDataLst>
          </p:nvPr>
        </p:nvCxnSpPr>
        <p:spPr bwMode="auto">
          <a:xfrm rot="10800000">
            <a:off x="4687182" y="2598579"/>
            <a:ext cx="3418408" cy="191409"/>
          </a:xfrm>
          <a:prstGeom prst="bentConnector3">
            <a:avLst>
              <a:gd name="adj1" fmla="val 53292"/>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22" name="Gewinkelte Verbindung 42__"/>
          <p:cNvCxnSpPr/>
          <p:nvPr>
            <p:custDataLst>
              <p:tags r:id="rId21"/>
            </p:custDataLst>
          </p:nvPr>
        </p:nvCxnSpPr>
        <p:spPr bwMode="auto">
          <a:xfrm rot="10800000" flipV="1">
            <a:off x="9410286" y="1949395"/>
            <a:ext cx="1008000" cy="936000"/>
          </a:xfrm>
          <a:prstGeom prst="bentConnector3">
            <a:avLst>
              <a:gd name="adj1" fmla="val 71156"/>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cxnSp>
        <p:nvCxnSpPr>
          <p:cNvPr id="23" name="Gewinkelte Verbindung 42____"/>
          <p:cNvCxnSpPr/>
          <p:nvPr>
            <p:custDataLst>
              <p:tags r:id="rId22"/>
            </p:custDataLst>
          </p:nvPr>
        </p:nvCxnSpPr>
        <p:spPr bwMode="auto">
          <a:xfrm rot="10800000" flipV="1">
            <a:off x="4291951" y="1876916"/>
            <a:ext cx="3925579" cy="675918"/>
          </a:xfrm>
          <a:prstGeom prst="bentConnector3">
            <a:avLst>
              <a:gd name="adj1" fmla="val 36113"/>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grpSp>
        <p:nvGrpSpPr>
          <p:cNvPr id="24" name="Gruppieren 243"/>
          <p:cNvGrpSpPr/>
          <p:nvPr/>
        </p:nvGrpSpPr>
        <p:grpSpPr>
          <a:xfrm>
            <a:off x="8601175" y="1609023"/>
            <a:ext cx="1291745" cy="338554"/>
            <a:chOff x="7366571" y="1452926"/>
            <a:chExt cx="1345251" cy="338554"/>
          </a:xfrm>
        </p:grpSpPr>
        <p:sp>
          <p:nvSpPr>
            <p:cNvPr id="25" name="Textfeld 53"/>
            <p:cNvSpPr txBox="1"/>
            <p:nvPr>
              <p:custDataLst>
                <p:tags r:id="rId118"/>
              </p:custDataLst>
            </p:nvPr>
          </p:nvSpPr>
          <p:spPr>
            <a:xfrm>
              <a:off x="7524455" y="1452926"/>
              <a:ext cx="1187367" cy="338554"/>
            </a:xfrm>
            <a:prstGeom prst="rect">
              <a:avLst/>
            </a:prstGeom>
            <a:noFill/>
          </p:spPr>
          <p:txBody>
            <a:bodyPr wrap="square" rtlCol="0">
              <a:spAutoFit/>
            </a:bodyPr>
            <a:lstStyle/>
            <a:p>
              <a:r>
                <a:rPr lang="en-US" sz="800" dirty="0"/>
                <a:t>Bosch </a:t>
              </a:r>
              <a:r>
                <a:rPr lang="en-US" sz="800" b="1" dirty="0"/>
                <a:t>CIAM</a:t>
              </a:r>
              <a:r>
                <a:rPr lang="en-US" sz="800" dirty="0"/>
                <a:t> </a:t>
              </a:r>
            </a:p>
            <a:p>
              <a:r>
                <a:rPr lang="en-US" sz="800" dirty="0"/>
                <a:t>Service</a:t>
              </a:r>
            </a:p>
          </p:txBody>
        </p:sp>
        <p:pic>
          <p:nvPicPr>
            <p:cNvPr id="26" name="Grafik 59"/>
            <p:cNvPicPr>
              <a:picLocks noChangeAspect="1"/>
            </p:cNvPicPr>
            <p:nvPr>
              <p:custDataLst>
                <p:tags r:id="rId119"/>
              </p:custDataLst>
            </p:nvPr>
          </p:nvPicPr>
          <p:blipFill rotWithShape="1">
            <a:blip r:embed="rId126" cstate="print">
              <a:extLst>
                <a:ext uri="{28A0092B-C50C-407E-A947-70E740481C1C}">
                  <a14:useLocalDpi xmlns:a14="http://schemas.microsoft.com/office/drawing/2010/main" val="0"/>
                </a:ext>
              </a:extLst>
            </a:blip>
            <a:srcRect t="45110" r="88015"/>
            <a:stretch/>
          </p:blipFill>
          <p:spPr>
            <a:xfrm>
              <a:off x="7366571" y="1500315"/>
              <a:ext cx="230043" cy="240247"/>
            </a:xfrm>
            <a:prstGeom prst="rect">
              <a:avLst/>
            </a:prstGeom>
          </p:spPr>
        </p:pic>
      </p:grpSp>
      <p:pic>
        <p:nvPicPr>
          <p:cNvPr id="27" name="Grafik 82"/>
          <p:cNvPicPr>
            <a:picLocks noChangeAspect="1"/>
          </p:cNvPicPr>
          <p:nvPr>
            <p:custDataLst>
              <p:tags r:id="rId23"/>
            </p:custDataLst>
          </p:nvPr>
        </p:nvPicPr>
        <p:blipFill>
          <a:blip r:embed="rId127"/>
          <a:stretch>
            <a:fillRect/>
          </a:stretch>
        </p:blipFill>
        <p:spPr>
          <a:xfrm>
            <a:off x="1904478" y="2048171"/>
            <a:ext cx="976450" cy="725127"/>
          </a:xfrm>
          <a:prstGeom prst="rect">
            <a:avLst/>
          </a:prstGeom>
        </p:spPr>
      </p:pic>
      <p:pic>
        <p:nvPicPr>
          <p:cNvPr id="28" name="Grafik 83"/>
          <p:cNvPicPr>
            <a:picLocks noChangeAspect="1"/>
          </p:cNvPicPr>
          <p:nvPr>
            <p:custDataLst>
              <p:tags r:id="rId24"/>
            </p:custDataLst>
          </p:nvPr>
        </p:nvPicPr>
        <p:blipFill>
          <a:blip r:embed="rId128"/>
          <a:stretch>
            <a:fillRect/>
          </a:stretch>
        </p:blipFill>
        <p:spPr>
          <a:xfrm>
            <a:off x="2099872" y="2415145"/>
            <a:ext cx="481404" cy="451985"/>
          </a:xfrm>
          <a:prstGeom prst="rect">
            <a:avLst/>
          </a:prstGeom>
        </p:spPr>
      </p:pic>
      <p:pic>
        <p:nvPicPr>
          <p:cNvPr id="29" name="Grafik 84"/>
          <p:cNvPicPr>
            <a:picLocks noChangeAspect="1"/>
          </p:cNvPicPr>
          <p:nvPr>
            <p:custDataLst>
              <p:tags r:id="rId25"/>
            </p:custDataLst>
          </p:nvPr>
        </p:nvPicPr>
        <p:blipFill>
          <a:blip r:embed="rId129"/>
          <a:stretch>
            <a:fillRect/>
          </a:stretch>
        </p:blipFill>
        <p:spPr>
          <a:xfrm>
            <a:off x="1760382" y="2601205"/>
            <a:ext cx="349403" cy="229296"/>
          </a:xfrm>
          <a:prstGeom prst="rect">
            <a:avLst/>
          </a:prstGeom>
        </p:spPr>
      </p:pic>
      <p:pic>
        <p:nvPicPr>
          <p:cNvPr id="30" name="Grafik 87"/>
          <p:cNvPicPr>
            <a:picLocks noChangeAspect="1"/>
          </p:cNvPicPr>
          <p:nvPr>
            <p:custDataLst>
              <p:tags r:id="rId26"/>
            </p:custDataLst>
          </p:nvPr>
        </p:nvPicPr>
        <p:blipFill>
          <a:blip r:embed="rId130"/>
          <a:stretch>
            <a:fillRect/>
          </a:stretch>
        </p:blipFill>
        <p:spPr>
          <a:xfrm>
            <a:off x="2756955" y="3213324"/>
            <a:ext cx="440136" cy="616191"/>
          </a:xfrm>
          <a:prstGeom prst="rect">
            <a:avLst/>
          </a:prstGeom>
        </p:spPr>
      </p:pic>
      <p:pic>
        <p:nvPicPr>
          <p:cNvPr id="31" name="Grafik 88"/>
          <p:cNvPicPr>
            <a:picLocks noChangeAspect="1"/>
          </p:cNvPicPr>
          <p:nvPr>
            <p:custDataLst>
              <p:tags r:id="rId27"/>
            </p:custDataLst>
          </p:nvPr>
        </p:nvPicPr>
        <p:blipFill>
          <a:blip r:embed="rId131"/>
          <a:stretch>
            <a:fillRect/>
          </a:stretch>
        </p:blipFill>
        <p:spPr>
          <a:xfrm>
            <a:off x="2533418" y="3831365"/>
            <a:ext cx="539342" cy="297261"/>
          </a:xfrm>
          <a:prstGeom prst="rect">
            <a:avLst/>
          </a:prstGeom>
        </p:spPr>
      </p:pic>
      <p:pic>
        <p:nvPicPr>
          <p:cNvPr id="32" name="Grafik 103"/>
          <p:cNvPicPr>
            <a:picLocks noChangeAspect="1"/>
          </p:cNvPicPr>
          <p:nvPr>
            <p:custDataLst>
              <p:tags r:id="rId28"/>
            </p:custDataLst>
          </p:nvPr>
        </p:nvPicPr>
        <p:blipFill>
          <a:blip r:embed="rId132"/>
          <a:stretch>
            <a:fillRect/>
          </a:stretch>
        </p:blipFill>
        <p:spPr>
          <a:xfrm>
            <a:off x="2222924" y="4664064"/>
            <a:ext cx="292559" cy="395438"/>
          </a:xfrm>
          <a:prstGeom prst="rect">
            <a:avLst/>
          </a:prstGeom>
        </p:spPr>
      </p:pic>
      <p:pic>
        <p:nvPicPr>
          <p:cNvPr id="33" name="Grafik 104"/>
          <p:cNvPicPr>
            <a:picLocks noChangeAspect="1"/>
          </p:cNvPicPr>
          <p:nvPr>
            <p:custDataLst>
              <p:tags r:id="rId29"/>
            </p:custDataLst>
          </p:nvPr>
        </p:nvPicPr>
        <p:blipFill>
          <a:blip r:embed="rId133"/>
          <a:stretch>
            <a:fillRect/>
          </a:stretch>
        </p:blipFill>
        <p:spPr>
          <a:xfrm>
            <a:off x="2070126" y="5065862"/>
            <a:ext cx="264774" cy="400313"/>
          </a:xfrm>
          <a:prstGeom prst="rect">
            <a:avLst/>
          </a:prstGeom>
        </p:spPr>
      </p:pic>
      <p:pic>
        <p:nvPicPr>
          <p:cNvPr id="34" name="Grafik 105"/>
          <p:cNvPicPr>
            <a:picLocks noChangeAspect="1"/>
          </p:cNvPicPr>
          <p:nvPr>
            <p:custDataLst>
              <p:tags r:id="rId30"/>
            </p:custDataLst>
          </p:nvPr>
        </p:nvPicPr>
        <p:blipFill>
          <a:blip r:embed="rId134"/>
          <a:stretch>
            <a:fillRect/>
          </a:stretch>
        </p:blipFill>
        <p:spPr>
          <a:xfrm>
            <a:off x="2653164" y="4573258"/>
            <a:ext cx="277177" cy="515548"/>
          </a:xfrm>
          <a:prstGeom prst="rect">
            <a:avLst/>
          </a:prstGeom>
        </p:spPr>
      </p:pic>
      <p:pic>
        <p:nvPicPr>
          <p:cNvPr id="35" name="Grafik 107"/>
          <p:cNvPicPr>
            <a:picLocks noChangeAspect="1"/>
          </p:cNvPicPr>
          <p:nvPr>
            <p:custDataLst>
              <p:tags r:id="rId31"/>
            </p:custDataLst>
          </p:nvPr>
        </p:nvPicPr>
        <p:blipFill>
          <a:blip r:embed="rId135">
            <a:extLst>
              <a:ext uri="{BEBA8EAE-BF5A-486C-A8C5-ECC9F3942E4B}">
                <a14:imgProps xmlns:a14="http://schemas.microsoft.com/office/drawing/2010/main">
                  <a14:imgLayer r:embed="rId136">
                    <a14:imgEffect>
                      <a14:brightnessContrast bright="7000" contrast="-4000"/>
                    </a14:imgEffect>
                  </a14:imgLayer>
                </a14:imgProps>
              </a:ext>
            </a:extLst>
          </a:blip>
          <a:stretch>
            <a:fillRect/>
          </a:stretch>
        </p:blipFill>
        <p:spPr>
          <a:xfrm>
            <a:off x="2142726" y="5627932"/>
            <a:ext cx="333330" cy="347414"/>
          </a:xfrm>
          <a:prstGeom prst="rect">
            <a:avLst/>
          </a:prstGeom>
        </p:spPr>
      </p:pic>
      <p:pic>
        <p:nvPicPr>
          <p:cNvPr id="36" name="Grafik 108"/>
          <p:cNvPicPr>
            <a:picLocks noChangeAspect="1"/>
          </p:cNvPicPr>
          <p:nvPr>
            <p:custDataLst>
              <p:tags r:id="rId32"/>
            </p:custDataLst>
          </p:nvPr>
        </p:nvPicPr>
        <p:blipFill>
          <a:blip r:embed="rId137"/>
          <a:stretch>
            <a:fillRect/>
          </a:stretch>
        </p:blipFill>
        <p:spPr>
          <a:xfrm>
            <a:off x="2997827" y="5673326"/>
            <a:ext cx="290757" cy="395430"/>
          </a:xfrm>
          <a:prstGeom prst="rect">
            <a:avLst/>
          </a:prstGeom>
        </p:spPr>
      </p:pic>
      <p:pic>
        <p:nvPicPr>
          <p:cNvPr id="37" name="Grafik 109"/>
          <p:cNvPicPr>
            <a:picLocks noChangeAspect="1"/>
          </p:cNvPicPr>
          <p:nvPr>
            <p:custDataLst>
              <p:tags r:id="rId33"/>
            </p:custDataLst>
          </p:nvPr>
        </p:nvPicPr>
        <p:blipFill>
          <a:blip r:embed="rId138"/>
          <a:stretch>
            <a:fillRect/>
          </a:stretch>
        </p:blipFill>
        <p:spPr>
          <a:xfrm>
            <a:off x="3094781" y="4741211"/>
            <a:ext cx="413221" cy="304637"/>
          </a:xfrm>
          <a:prstGeom prst="rect">
            <a:avLst/>
          </a:prstGeom>
        </p:spPr>
      </p:pic>
      <p:pic>
        <p:nvPicPr>
          <p:cNvPr id="38" name="Grafik 110"/>
          <p:cNvPicPr>
            <a:picLocks noChangeAspect="1"/>
          </p:cNvPicPr>
          <p:nvPr>
            <p:custDataLst>
              <p:tags r:id="rId34"/>
            </p:custDataLst>
          </p:nvPr>
        </p:nvPicPr>
        <p:blipFill>
          <a:blip r:embed="rId139"/>
          <a:stretch>
            <a:fillRect/>
          </a:stretch>
        </p:blipFill>
        <p:spPr>
          <a:xfrm>
            <a:off x="3137212" y="5171679"/>
            <a:ext cx="352693" cy="399718"/>
          </a:xfrm>
          <a:prstGeom prst="rect">
            <a:avLst/>
          </a:prstGeom>
        </p:spPr>
      </p:pic>
      <p:cxnSp>
        <p:nvCxnSpPr>
          <p:cNvPr id="39" name="Gerader Verbinder 122"/>
          <p:cNvCxnSpPr/>
          <p:nvPr>
            <p:custDataLst>
              <p:tags r:id="rId35"/>
            </p:custDataLst>
          </p:nvPr>
        </p:nvCxnSpPr>
        <p:spPr>
          <a:xfrm flipV="1">
            <a:off x="2103031" y="4397113"/>
            <a:ext cx="3693839" cy="3828"/>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40" name="Gerader Verbinder 123"/>
          <p:cNvCxnSpPr/>
          <p:nvPr>
            <p:custDataLst>
              <p:tags r:id="rId36"/>
            </p:custDataLst>
          </p:nvPr>
        </p:nvCxnSpPr>
        <p:spPr>
          <a:xfrm flipH="1" flipV="1">
            <a:off x="5804197" y="4155188"/>
            <a:ext cx="129" cy="204869"/>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41" name="Gerader Verbinder 130"/>
          <p:cNvCxnSpPr/>
          <p:nvPr>
            <p:custDataLst>
              <p:tags r:id="rId37"/>
            </p:custDataLst>
          </p:nvPr>
        </p:nvCxnSpPr>
        <p:spPr>
          <a:xfrm flipH="1" flipV="1">
            <a:off x="4433817" y="4126477"/>
            <a:ext cx="129" cy="204869"/>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Gerader Verbinder 131"/>
          <p:cNvCxnSpPr/>
          <p:nvPr>
            <p:custDataLst>
              <p:tags r:id="rId38"/>
            </p:custDataLst>
          </p:nvPr>
        </p:nvCxnSpPr>
        <p:spPr>
          <a:xfrm flipH="1" flipV="1">
            <a:off x="3622172" y="4160837"/>
            <a:ext cx="129" cy="204869"/>
          </a:xfrm>
          <a:prstGeom prst="line">
            <a:avLst/>
          </a:prstGeom>
          <a:ln w="127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Gerader Verbinder 132"/>
          <p:cNvCxnSpPr/>
          <p:nvPr>
            <p:custDataLst>
              <p:tags r:id="rId39"/>
            </p:custDataLst>
          </p:nvPr>
        </p:nvCxnSpPr>
        <p:spPr>
          <a:xfrm flipH="1" flipV="1">
            <a:off x="2774455" y="4175291"/>
            <a:ext cx="129" cy="204869"/>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44" name="Gerader Verbinder 133"/>
          <p:cNvCxnSpPr/>
          <p:nvPr>
            <p:custDataLst>
              <p:tags r:id="rId40"/>
            </p:custDataLst>
          </p:nvPr>
        </p:nvCxnSpPr>
        <p:spPr>
          <a:xfrm flipH="1" flipV="1">
            <a:off x="2095295" y="4179943"/>
            <a:ext cx="129" cy="204869"/>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45" name="Rectangle 14_________"/>
          <p:cNvSpPr>
            <a:spLocks noChangeArrowheads="1"/>
          </p:cNvSpPr>
          <p:nvPr>
            <p:custDataLst>
              <p:tags r:id="rId41"/>
            </p:custDataLst>
          </p:nvPr>
        </p:nvSpPr>
        <p:spPr bwMode="auto">
          <a:xfrm>
            <a:off x="1605974" y="3189984"/>
            <a:ext cx="3503191" cy="3020242"/>
          </a:xfrm>
          <a:prstGeom prst="rect">
            <a:avLst/>
          </a:prstGeom>
          <a:noFill/>
          <a:ln w="6350">
            <a:solidFill>
              <a:schemeClr val="bg1">
                <a:lumMod val="85000"/>
              </a:schemeClr>
            </a:solidFill>
            <a:prstDash val="dash"/>
            <a:miter lim="800000"/>
            <a:headEnd/>
            <a:tailEnd/>
          </a:ln>
        </p:spPr>
        <p:txBody>
          <a:bodyPr vert="vert270" wrap="none" lIns="36000" tIns="36000" rIns="36000" bIns="36000"/>
          <a:lstStyle/>
          <a:p>
            <a:pPr algn="ctr" fontAlgn="auto">
              <a:spcBef>
                <a:spcPts val="0"/>
              </a:spcBef>
              <a:spcAft>
                <a:spcPts val="0"/>
              </a:spcAft>
              <a:defRPr/>
            </a:pPr>
            <a:r>
              <a:rPr lang="en-US" sz="1000" kern="0" dirty="0">
                <a:solidFill>
                  <a:schemeClr val="bg1">
                    <a:lumMod val="50000"/>
                  </a:schemeClr>
                </a:solidFill>
              </a:rPr>
              <a:t>HOME  Eco System</a:t>
            </a:r>
          </a:p>
          <a:p>
            <a:pPr algn="ctr" fontAlgn="auto">
              <a:spcBef>
                <a:spcPts val="0"/>
              </a:spcBef>
              <a:spcAft>
                <a:spcPts val="0"/>
              </a:spcAft>
              <a:defRPr/>
            </a:pPr>
            <a:endParaRPr lang="en-US" sz="1000" b="1" kern="0" dirty="0">
              <a:solidFill>
                <a:sysClr val="windowText" lastClr="000000"/>
              </a:solidFill>
            </a:endParaRPr>
          </a:p>
        </p:txBody>
      </p:sp>
      <p:grpSp>
        <p:nvGrpSpPr>
          <p:cNvPr id="46" name="Gruppieren 29"/>
          <p:cNvGrpSpPr/>
          <p:nvPr/>
        </p:nvGrpSpPr>
        <p:grpSpPr>
          <a:xfrm>
            <a:off x="3506334" y="5020896"/>
            <a:ext cx="955427" cy="801033"/>
            <a:chOff x="2509640" y="4245181"/>
            <a:chExt cx="790940" cy="801033"/>
          </a:xfrm>
        </p:grpSpPr>
        <p:cxnSp>
          <p:nvCxnSpPr>
            <p:cNvPr id="47" name="Gerader Verbinder 144"/>
            <p:cNvCxnSpPr/>
            <p:nvPr>
              <p:custDataLst>
                <p:tags r:id="rId113"/>
              </p:custDataLst>
            </p:nvPr>
          </p:nvCxnSpPr>
          <p:spPr>
            <a:xfrm flipH="1" flipV="1">
              <a:off x="2514595" y="4245181"/>
              <a:ext cx="780008" cy="329743"/>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Gerader Verbinder 145"/>
            <p:cNvCxnSpPr/>
            <p:nvPr>
              <p:custDataLst>
                <p:tags r:id="rId114"/>
              </p:custDataLst>
            </p:nvPr>
          </p:nvCxnSpPr>
          <p:spPr>
            <a:xfrm flipH="1">
              <a:off x="2512522" y="4568469"/>
              <a:ext cx="788058" cy="4689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Gerader Verbinder 150"/>
            <p:cNvCxnSpPr/>
            <p:nvPr>
              <p:custDataLst>
                <p:tags r:id="rId115"/>
              </p:custDataLst>
            </p:nvPr>
          </p:nvCxnSpPr>
          <p:spPr>
            <a:xfrm flipH="1" flipV="1">
              <a:off x="2537740" y="4424101"/>
              <a:ext cx="756863" cy="146963"/>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Gerader Verbinder 154"/>
            <p:cNvCxnSpPr/>
            <p:nvPr>
              <p:custDataLst>
                <p:tags r:id="rId116"/>
              </p:custDataLst>
            </p:nvPr>
          </p:nvCxnSpPr>
          <p:spPr>
            <a:xfrm flipH="1">
              <a:off x="2509640" y="4589589"/>
              <a:ext cx="762256" cy="45662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Gerader Verbinder 157"/>
            <p:cNvCxnSpPr/>
            <p:nvPr>
              <p:custDataLst>
                <p:tags r:id="rId117"/>
              </p:custDataLst>
            </p:nvPr>
          </p:nvCxnSpPr>
          <p:spPr>
            <a:xfrm flipH="1">
              <a:off x="2535294" y="4589590"/>
              <a:ext cx="736601" cy="232803"/>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2" name="Picture 5_______" descr="C:\Users\wa20611\Downloads\padlock-154684_1280.png"/>
          <p:cNvPicPr>
            <a:picLocks noChangeAspect="1" noChangeArrowheads="1"/>
          </p:cNvPicPr>
          <p:nvPr>
            <p:custDataLst>
              <p:tags r:id="rId42"/>
            </p:custDataLst>
          </p:nvPr>
        </p:nvPicPr>
        <p:blipFill>
          <a:blip r:embed="rId124" cstate="print">
            <a:duotone>
              <a:schemeClr val="bg2">
                <a:shade val="45000"/>
                <a:satMod val="135000"/>
              </a:schemeClr>
              <a:prstClr val="white"/>
            </a:duotone>
          </a:blip>
          <a:stretch>
            <a:fillRect/>
          </a:stretch>
        </p:blipFill>
        <p:spPr bwMode="auto">
          <a:xfrm>
            <a:off x="4048430" y="5250678"/>
            <a:ext cx="250177" cy="206272"/>
          </a:xfrm>
          <a:prstGeom prst="rect">
            <a:avLst/>
          </a:prstGeom>
          <a:noFill/>
          <a:ln>
            <a:noFill/>
          </a:ln>
        </p:spPr>
      </p:pic>
      <p:cxnSp>
        <p:nvCxnSpPr>
          <p:cNvPr id="53" name="Gewinkelte Verbindung 26__"/>
          <p:cNvCxnSpPr/>
          <p:nvPr>
            <p:custDataLst>
              <p:tags r:id="rId43"/>
            </p:custDataLst>
          </p:nvPr>
        </p:nvCxnSpPr>
        <p:spPr bwMode="auto">
          <a:xfrm rot="5400000">
            <a:off x="4760972" y="4159373"/>
            <a:ext cx="1168297" cy="1208300"/>
          </a:xfrm>
          <a:prstGeom prst="bentConnector2">
            <a:avLst/>
          </a:prstGeom>
          <a:solidFill>
            <a:schemeClr val="accent1"/>
          </a:solidFill>
          <a:ln w="12700" cap="flat" cmpd="sng" algn="ctr">
            <a:solidFill>
              <a:srgbClr val="FFC000"/>
            </a:solidFill>
            <a:prstDash val="sysDot"/>
            <a:round/>
            <a:headEnd type="none" w="med" len="med"/>
            <a:tailEnd type="none" w="med" len="med"/>
          </a:ln>
          <a:effectLst/>
        </p:spPr>
      </p:cxnSp>
      <p:cxnSp>
        <p:nvCxnSpPr>
          <p:cNvPr id="54" name="Gewinkelte Verbindung 26___"/>
          <p:cNvCxnSpPr/>
          <p:nvPr>
            <p:custDataLst>
              <p:tags r:id="rId44"/>
            </p:custDataLst>
          </p:nvPr>
        </p:nvCxnSpPr>
        <p:spPr bwMode="auto">
          <a:xfrm rot="5400000">
            <a:off x="4687961" y="4078270"/>
            <a:ext cx="1168297" cy="1208300"/>
          </a:xfrm>
          <a:prstGeom prst="bentConnector2">
            <a:avLst/>
          </a:prstGeom>
          <a:solidFill>
            <a:schemeClr val="accent1"/>
          </a:solidFill>
          <a:ln w="12700" cap="flat" cmpd="sng" algn="ctr">
            <a:solidFill>
              <a:schemeClr val="accent3">
                <a:lumMod val="60000"/>
                <a:lumOff val="40000"/>
              </a:schemeClr>
            </a:solidFill>
            <a:prstDash val="sysDot"/>
            <a:round/>
            <a:headEnd type="none" w="med" len="med"/>
            <a:tailEnd type="none" w="med" len="med"/>
          </a:ln>
          <a:effectLst/>
        </p:spPr>
      </p:cxnSp>
      <p:pic>
        <p:nvPicPr>
          <p:cNvPr id="55" name="Grafik 169"/>
          <p:cNvPicPr>
            <a:picLocks noChangeAspect="1"/>
          </p:cNvPicPr>
          <p:nvPr>
            <p:custDataLst>
              <p:tags r:id="rId45"/>
            </p:custDataLst>
          </p:nvPr>
        </p:nvPicPr>
        <p:blipFill>
          <a:blip r:embed="rId140"/>
          <a:stretch>
            <a:fillRect/>
          </a:stretch>
        </p:blipFill>
        <p:spPr>
          <a:xfrm>
            <a:off x="3441876" y="3308181"/>
            <a:ext cx="382725" cy="504985"/>
          </a:xfrm>
          <a:prstGeom prst="rect">
            <a:avLst/>
          </a:prstGeom>
        </p:spPr>
      </p:pic>
      <p:grpSp>
        <p:nvGrpSpPr>
          <p:cNvPr id="56" name="Gruppieren 9"/>
          <p:cNvGrpSpPr/>
          <p:nvPr/>
        </p:nvGrpSpPr>
        <p:grpSpPr>
          <a:xfrm>
            <a:off x="10274526" y="1646829"/>
            <a:ext cx="1334354" cy="429550"/>
            <a:chOff x="9112431" y="1409159"/>
            <a:chExt cx="1334354" cy="429550"/>
          </a:xfrm>
        </p:grpSpPr>
        <p:sp>
          <p:nvSpPr>
            <p:cNvPr id="57" name="Rectangle 14________"/>
            <p:cNvSpPr>
              <a:spLocks noChangeArrowheads="1"/>
            </p:cNvSpPr>
            <p:nvPr>
              <p:custDataLst>
                <p:tags r:id="rId111"/>
              </p:custDataLst>
            </p:nvPr>
          </p:nvSpPr>
          <p:spPr bwMode="auto">
            <a:xfrm>
              <a:off x="9112431" y="1409159"/>
              <a:ext cx="1334354" cy="429550"/>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58" name="Grafik 175"/>
            <p:cNvPicPr>
              <a:picLocks noChangeAspect="1"/>
            </p:cNvPicPr>
            <p:nvPr>
              <p:custDataLst>
                <p:tags r:id="rId112"/>
              </p:custDataLst>
            </p:nvPr>
          </p:nvPicPr>
          <p:blipFill>
            <a:blip r:embed="rId141"/>
            <a:stretch>
              <a:fillRect/>
            </a:stretch>
          </p:blipFill>
          <p:spPr>
            <a:xfrm>
              <a:off x="9231808" y="1488684"/>
              <a:ext cx="1034781" cy="266087"/>
            </a:xfrm>
            <a:prstGeom prst="rect">
              <a:avLst/>
            </a:prstGeom>
          </p:spPr>
        </p:pic>
      </p:grpSp>
      <p:grpSp>
        <p:nvGrpSpPr>
          <p:cNvPr id="59" name="Gruppieren 223"/>
          <p:cNvGrpSpPr/>
          <p:nvPr/>
        </p:nvGrpSpPr>
        <p:grpSpPr>
          <a:xfrm>
            <a:off x="10265588" y="3454416"/>
            <a:ext cx="1334355" cy="509973"/>
            <a:chOff x="9111934" y="2636170"/>
            <a:chExt cx="1334354" cy="509973"/>
          </a:xfrm>
        </p:grpSpPr>
        <p:sp>
          <p:nvSpPr>
            <p:cNvPr id="60" name="Rectangle 14____________"/>
            <p:cNvSpPr>
              <a:spLocks noChangeArrowheads="1"/>
            </p:cNvSpPr>
            <p:nvPr>
              <p:custDataLst>
                <p:tags r:id="rId108"/>
              </p:custDataLst>
            </p:nvPr>
          </p:nvSpPr>
          <p:spPr bwMode="auto">
            <a:xfrm>
              <a:off x="9111934" y="2636170"/>
              <a:ext cx="1334354" cy="509973"/>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61" name="Grafik 176"/>
            <p:cNvPicPr>
              <a:picLocks noChangeAspect="1"/>
            </p:cNvPicPr>
            <p:nvPr>
              <p:custDataLst>
                <p:tags r:id="rId109"/>
              </p:custDataLst>
            </p:nvPr>
          </p:nvPicPr>
          <p:blipFill>
            <a:blip r:embed="rId142"/>
            <a:stretch>
              <a:fillRect/>
            </a:stretch>
          </p:blipFill>
          <p:spPr>
            <a:xfrm>
              <a:off x="9526798" y="2920384"/>
              <a:ext cx="554127" cy="185924"/>
            </a:xfrm>
            <a:prstGeom prst="rect">
              <a:avLst/>
            </a:prstGeom>
          </p:spPr>
        </p:pic>
        <p:pic>
          <p:nvPicPr>
            <p:cNvPr id="62" name="Grafik 177"/>
            <p:cNvPicPr>
              <a:picLocks noChangeAspect="1"/>
            </p:cNvPicPr>
            <p:nvPr>
              <p:custDataLst>
                <p:tags r:id="rId110"/>
              </p:custDataLst>
            </p:nvPr>
          </p:nvPicPr>
          <p:blipFill>
            <a:blip r:embed="rId143"/>
            <a:stretch>
              <a:fillRect/>
            </a:stretch>
          </p:blipFill>
          <p:spPr>
            <a:xfrm>
              <a:off x="9269476" y="2670002"/>
              <a:ext cx="1061879" cy="223890"/>
            </a:xfrm>
            <a:prstGeom prst="rect">
              <a:avLst/>
            </a:prstGeom>
          </p:spPr>
        </p:pic>
      </p:grpSp>
      <p:cxnSp>
        <p:nvCxnSpPr>
          <p:cNvPr id="63" name="Gewinkelte Verbindung 26____"/>
          <p:cNvCxnSpPr/>
          <p:nvPr>
            <p:custDataLst>
              <p:tags r:id="rId46"/>
            </p:custDataLst>
          </p:nvPr>
        </p:nvCxnSpPr>
        <p:spPr bwMode="auto">
          <a:xfrm flipV="1">
            <a:off x="4624898" y="4148838"/>
            <a:ext cx="1252604" cy="1089128"/>
          </a:xfrm>
          <a:prstGeom prst="bentConnector3">
            <a:avLst>
              <a:gd name="adj1" fmla="val 97159"/>
            </a:avLst>
          </a:prstGeom>
          <a:solidFill>
            <a:schemeClr val="accent1"/>
          </a:solidFill>
          <a:ln w="12700" cap="flat" cmpd="sng" algn="ctr">
            <a:solidFill>
              <a:schemeClr val="accent3">
                <a:lumMod val="40000"/>
                <a:lumOff val="60000"/>
              </a:schemeClr>
            </a:solidFill>
            <a:prstDash val="sysDot"/>
            <a:round/>
            <a:headEnd type="none" w="med" len="med"/>
            <a:tailEnd type="none" w="med" len="med"/>
          </a:ln>
          <a:effectLst/>
        </p:spPr>
      </p:cxnSp>
      <p:pic>
        <p:nvPicPr>
          <p:cNvPr id="64" name="Grafik 106"/>
          <p:cNvPicPr>
            <a:picLocks noChangeAspect="1"/>
          </p:cNvPicPr>
          <p:nvPr>
            <p:custDataLst>
              <p:tags r:id="rId47"/>
            </p:custDataLst>
          </p:nvPr>
        </p:nvPicPr>
        <p:blipFill>
          <a:blip r:embed="rId144"/>
          <a:stretch>
            <a:fillRect/>
          </a:stretch>
        </p:blipFill>
        <p:spPr>
          <a:xfrm>
            <a:off x="4387501" y="5091232"/>
            <a:ext cx="474223" cy="448864"/>
          </a:xfrm>
          <a:prstGeom prst="rect">
            <a:avLst/>
          </a:prstGeom>
        </p:spPr>
      </p:pic>
      <p:pic>
        <p:nvPicPr>
          <p:cNvPr id="65" name="Picture 11" descr="C:\Users\imm0007\Downloads\MC900434874.PNG"/>
          <p:cNvPicPr>
            <a:picLocks noChangeAspect="1" noChangeArrowheads="1"/>
          </p:cNvPicPr>
          <p:nvPr>
            <p:custDataLst>
              <p:tags r:id="rId48"/>
            </p:custDataLst>
          </p:nvPr>
        </p:nvPicPr>
        <p:blipFill>
          <a:blip r:embed="rId145" cstate="print"/>
          <a:srcRect/>
          <a:stretch>
            <a:fillRect/>
          </a:stretch>
        </p:blipFill>
        <p:spPr bwMode="auto">
          <a:xfrm>
            <a:off x="10546892" y="4091930"/>
            <a:ext cx="602960" cy="523286"/>
          </a:xfrm>
          <a:prstGeom prst="rect">
            <a:avLst/>
          </a:prstGeom>
          <a:noFill/>
          <a:ln>
            <a:noFill/>
          </a:ln>
        </p:spPr>
      </p:pic>
      <p:pic>
        <p:nvPicPr>
          <p:cNvPr id="66" name="Picture 2___" descr="C:\Users\wa20611\Downloads\certificate-40983_1280.png"/>
          <p:cNvPicPr>
            <a:picLocks noChangeAspect="1" noChangeArrowheads="1"/>
          </p:cNvPicPr>
          <p:nvPr>
            <p:custDataLst>
              <p:tags r:id="rId49"/>
            </p:custDataLst>
          </p:nvPr>
        </p:nvPicPr>
        <p:blipFill>
          <a:blip r:embed="rId146" cstate="print"/>
          <a:srcRect/>
          <a:stretch>
            <a:fillRect/>
          </a:stretch>
        </p:blipFill>
        <p:spPr bwMode="auto">
          <a:xfrm flipH="1">
            <a:off x="4720215" y="2681654"/>
            <a:ext cx="323235" cy="237627"/>
          </a:xfrm>
          <a:prstGeom prst="rect">
            <a:avLst/>
          </a:prstGeom>
          <a:noFill/>
          <a:ln w="38100">
            <a:noFill/>
          </a:ln>
        </p:spPr>
      </p:pic>
      <p:pic>
        <p:nvPicPr>
          <p:cNvPr id="67" name="Picture 4" descr="C:\Users\wa20611\Downloads\icon-803718_640.png"/>
          <p:cNvPicPr>
            <a:picLocks noChangeAspect="1" noChangeArrowheads="1"/>
          </p:cNvPicPr>
          <p:nvPr>
            <p:custDataLst>
              <p:tags r:id="rId50"/>
            </p:custDataLst>
          </p:nvPr>
        </p:nvPicPr>
        <p:blipFill>
          <a:blip r:embed="rId147" cstate="print"/>
          <a:srcRect/>
          <a:stretch>
            <a:fillRect/>
          </a:stretch>
        </p:blipFill>
        <p:spPr bwMode="auto">
          <a:xfrm>
            <a:off x="4984414" y="2843045"/>
            <a:ext cx="129294" cy="129294"/>
          </a:xfrm>
          <a:prstGeom prst="rect">
            <a:avLst/>
          </a:prstGeom>
          <a:noFill/>
          <a:ln w="38100">
            <a:noFill/>
          </a:ln>
        </p:spPr>
      </p:pic>
      <p:pic>
        <p:nvPicPr>
          <p:cNvPr id="68" name="Picture 2_____" descr="C:\Users\wa20611\Downloads\certificate-40983_1280.png"/>
          <p:cNvPicPr>
            <a:picLocks noChangeAspect="1" noChangeArrowheads="1"/>
          </p:cNvPicPr>
          <p:nvPr>
            <p:custDataLst>
              <p:tags r:id="rId51"/>
            </p:custDataLst>
          </p:nvPr>
        </p:nvPicPr>
        <p:blipFill>
          <a:blip r:embed="rId146" cstate="print"/>
          <a:srcRect/>
          <a:stretch>
            <a:fillRect/>
          </a:stretch>
        </p:blipFill>
        <p:spPr bwMode="auto">
          <a:xfrm flipH="1">
            <a:off x="7738366" y="2465705"/>
            <a:ext cx="376053" cy="276456"/>
          </a:xfrm>
          <a:prstGeom prst="rect">
            <a:avLst/>
          </a:prstGeom>
          <a:noFill/>
          <a:ln w="38100">
            <a:noFill/>
          </a:ln>
        </p:spPr>
      </p:pic>
      <p:pic>
        <p:nvPicPr>
          <p:cNvPr id="69" name="Picture 4__" descr="C:\Users\wa20611\Downloads\icon-803718_640.png"/>
          <p:cNvPicPr>
            <a:picLocks noChangeAspect="1" noChangeArrowheads="1"/>
          </p:cNvPicPr>
          <p:nvPr>
            <p:custDataLst>
              <p:tags r:id="rId52"/>
            </p:custDataLst>
          </p:nvPr>
        </p:nvPicPr>
        <p:blipFill>
          <a:blip r:embed="rId147" cstate="print"/>
          <a:srcRect/>
          <a:stretch>
            <a:fillRect/>
          </a:stretch>
        </p:blipFill>
        <p:spPr bwMode="auto">
          <a:xfrm>
            <a:off x="8026165" y="2620521"/>
            <a:ext cx="150421" cy="150421"/>
          </a:xfrm>
          <a:prstGeom prst="rect">
            <a:avLst/>
          </a:prstGeom>
          <a:noFill/>
          <a:ln w="38100">
            <a:noFill/>
          </a:ln>
        </p:spPr>
      </p:pic>
      <p:pic>
        <p:nvPicPr>
          <p:cNvPr id="70" name="Picture 14__________" descr="ML14B"/>
          <p:cNvPicPr>
            <a:picLocks noChangeAspect="1" noChangeArrowheads="1"/>
          </p:cNvPicPr>
          <p:nvPr>
            <p:custDataLst>
              <p:tags r:id="rId53"/>
            </p:custDataLst>
          </p:nvPr>
        </p:nvPicPr>
        <p:blipFill>
          <a:blip r:embed="rId121" cstate="print"/>
          <a:srcRect r="8607" b="4151"/>
          <a:stretch>
            <a:fillRect/>
          </a:stretch>
        </p:blipFill>
        <p:spPr bwMode="auto">
          <a:xfrm>
            <a:off x="11047772" y="4950055"/>
            <a:ext cx="321208" cy="406820"/>
          </a:xfrm>
          <a:prstGeom prst="rect">
            <a:avLst/>
          </a:prstGeom>
          <a:noFill/>
          <a:ln>
            <a:noFill/>
          </a:ln>
        </p:spPr>
      </p:pic>
      <p:pic>
        <p:nvPicPr>
          <p:cNvPr id="71" name="Picture 14___________" descr="ML14B"/>
          <p:cNvPicPr>
            <a:picLocks noChangeAspect="1" noChangeArrowheads="1"/>
          </p:cNvPicPr>
          <p:nvPr>
            <p:custDataLst>
              <p:tags r:id="rId54"/>
            </p:custDataLst>
          </p:nvPr>
        </p:nvPicPr>
        <p:blipFill>
          <a:blip r:embed="rId121" cstate="print"/>
          <a:srcRect r="8607" b="4151"/>
          <a:stretch>
            <a:fillRect/>
          </a:stretch>
        </p:blipFill>
        <p:spPr bwMode="auto">
          <a:xfrm>
            <a:off x="11070487" y="5537264"/>
            <a:ext cx="321208" cy="406820"/>
          </a:xfrm>
          <a:prstGeom prst="rect">
            <a:avLst/>
          </a:prstGeom>
          <a:noFill/>
          <a:ln>
            <a:noFill/>
          </a:ln>
        </p:spPr>
      </p:pic>
      <p:pic>
        <p:nvPicPr>
          <p:cNvPr id="72" name="Grafik 226"/>
          <p:cNvPicPr>
            <a:picLocks noChangeAspect="1"/>
          </p:cNvPicPr>
          <p:nvPr>
            <p:custDataLst>
              <p:tags r:id="rId55"/>
            </p:custDataLst>
          </p:nvPr>
        </p:nvPicPr>
        <p:blipFill>
          <a:blip r:embed="rId148"/>
          <a:stretch>
            <a:fillRect/>
          </a:stretch>
        </p:blipFill>
        <p:spPr>
          <a:xfrm>
            <a:off x="10330231" y="4983440"/>
            <a:ext cx="697222" cy="264211"/>
          </a:xfrm>
          <a:prstGeom prst="rect">
            <a:avLst/>
          </a:prstGeom>
        </p:spPr>
      </p:pic>
      <p:pic>
        <p:nvPicPr>
          <p:cNvPr id="73" name="Grafik 227"/>
          <p:cNvPicPr>
            <a:picLocks noChangeAspect="1"/>
          </p:cNvPicPr>
          <p:nvPr>
            <p:custDataLst>
              <p:tags r:id="rId56"/>
            </p:custDataLst>
          </p:nvPr>
        </p:nvPicPr>
        <p:blipFill>
          <a:blip r:embed="rId149"/>
          <a:stretch>
            <a:fillRect/>
          </a:stretch>
        </p:blipFill>
        <p:spPr>
          <a:xfrm>
            <a:off x="10359917" y="5523155"/>
            <a:ext cx="570575" cy="394547"/>
          </a:xfrm>
          <a:prstGeom prst="rect">
            <a:avLst/>
          </a:prstGeom>
        </p:spPr>
      </p:pic>
      <p:sp>
        <p:nvSpPr>
          <p:cNvPr id="74" name="Rectangle 14_____________"/>
          <p:cNvSpPr>
            <a:spLocks noChangeArrowheads="1"/>
          </p:cNvSpPr>
          <p:nvPr>
            <p:custDataLst>
              <p:tags r:id="rId57"/>
            </p:custDataLst>
          </p:nvPr>
        </p:nvSpPr>
        <p:spPr bwMode="auto">
          <a:xfrm>
            <a:off x="10265589" y="4034467"/>
            <a:ext cx="1334354" cy="732999"/>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sp>
        <p:nvSpPr>
          <p:cNvPr id="75" name="Rectangle 14______________"/>
          <p:cNvSpPr>
            <a:spLocks noChangeArrowheads="1"/>
          </p:cNvSpPr>
          <p:nvPr>
            <p:custDataLst>
              <p:tags r:id="rId58"/>
            </p:custDataLst>
          </p:nvPr>
        </p:nvSpPr>
        <p:spPr bwMode="auto">
          <a:xfrm>
            <a:off x="10258928" y="4927938"/>
            <a:ext cx="1334354" cy="390634"/>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cxnSp>
        <p:nvCxnSpPr>
          <p:cNvPr id="76" name="Gewinkelte Verbindung 64_"/>
          <p:cNvCxnSpPr/>
          <p:nvPr>
            <p:custDataLst>
              <p:tags r:id="rId59"/>
            </p:custDataLst>
          </p:nvPr>
        </p:nvCxnSpPr>
        <p:spPr bwMode="auto">
          <a:xfrm>
            <a:off x="6246228" y="3982170"/>
            <a:ext cx="2090819" cy="777332"/>
          </a:xfrm>
          <a:prstGeom prst="bentConnector3">
            <a:avLst>
              <a:gd name="adj1" fmla="val 45356"/>
            </a:avLst>
          </a:prstGeom>
          <a:solidFill>
            <a:schemeClr val="accent1"/>
          </a:solidFill>
          <a:ln w="12700" cap="flat" cmpd="sng" algn="ctr">
            <a:solidFill>
              <a:srgbClr val="FFC000"/>
            </a:solidFill>
            <a:prstDash val="sysDot"/>
            <a:round/>
            <a:headEnd type="none" w="med" len="med"/>
            <a:tailEnd type="none" w="med" len="med"/>
          </a:ln>
          <a:effectLst/>
        </p:spPr>
      </p:cxnSp>
      <p:cxnSp>
        <p:nvCxnSpPr>
          <p:cNvPr id="77" name="Gewinkelte Verbindung 42_____"/>
          <p:cNvCxnSpPr/>
          <p:nvPr>
            <p:custDataLst>
              <p:tags r:id="rId60"/>
            </p:custDataLst>
          </p:nvPr>
        </p:nvCxnSpPr>
        <p:spPr bwMode="auto">
          <a:xfrm rot="10800000">
            <a:off x="6256421" y="4033265"/>
            <a:ext cx="2107272" cy="1438992"/>
          </a:xfrm>
          <a:prstGeom prst="bentConnector3">
            <a:avLst>
              <a:gd name="adj1" fmla="val 60306"/>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78" name="Gewinkelte Verbindung 42______"/>
          <p:cNvCxnSpPr/>
          <p:nvPr>
            <p:custDataLst>
              <p:tags r:id="rId61"/>
            </p:custDataLst>
          </p:nvPr>
        </p:nvCxnSpPr>
        <p:spPr bwMode="auto">
          <a:xfrm rot="10800000" flipV="1">
            <a:off x="8618104" y="5132119"/>
            <a:ext cx="1598615" cy="294675"/>
          </a:xfrm>
          <a:prstGeom prst="bentConnector3">
            <a:avLst>
              <a:gd name="adj1" fmla="val 13535"/>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79" name="Gewinkelte Verbindung 42_______"/>
          <p:cNvCxnSpPr/>
          <p:nvPr>
            <p:custDataLst>
              <p:tags r:id="rId62"/>
            </p:custDataLst>
          </p:nvPr>
        </p:nvCxnSpPr>
        <p:spPr bwMode="auto">
          <a:xfrm rot="10800000">
            <a:off x="8656067" y="5506315"/>
            <a:ext cx="1600415" cy="259819"/>
          </a:xfrm>
          <a:prstGeom prst="bentConnector3">
            <a:avLst>
              <a:gd name="adj1" fmla="val 15618"/>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80" name="Gewinkelte Verbindung 64__"/>
          <p:cNvCxnSpPr/>
          <p:nvPr>
            <p:custDataLst>
              <p:tags r:id="rId63"/>
            </p:custDataLst>
          </p:nvPr>
        </p:nvCxnSpPr>
        <p:spPr bwMode="auto">
          <a:xfrm flipV="1">
            <a:off x="8621442" y="4365576"/>
            <a:ext cx="1647485" cy="388191"/>
          </a:xfrm>
          <a:prstGeom prst="bentConnector3">
            <a:avLst>
              <a:gd name="adj1" fmla="val 86077"/>
            </a:avLst>
          </a:prstGeom>
          <a:solidFill>
            <a:schemeClr val="accent1"/>
          </a:solidFill>
          <a:ln w="12700" cap="flat" cmpd="sng" algn="ctr">
            <a:solidFill>
              <a:srgbClr val="FFC000"/>
            </a:solidFill>
            <a:prstDash val="sysDot"/>
            <a:round/>
            <a:headEnd type="none" w="med" len="med"/>
            <a:tailEnd type="none" w="med" len="med"/>
          </a:ln>
          <a:effectLst/>
        </p:spPr>
      </p:cxnSp>
      <p:sp>
        <p:nvSpPr>
          <p:cNvPr id="81" name="Textfeld 252"/>
          <p:cNvSpPr txBox="1"/>
          <p:nvPr>
            <p:custDataLst>
              <p:tags r:id="rId64"/>
            </p:custDataLst>
          </p:nvPr>
        </p:nvSpPr>
        <p:spPr>
          <a:xfrm>
            <a:off x="11395138" y="4980359"/>
            <a:ext cx="444591" cy="1119081"/>
          </a:xfrm>
          <a:prstGeom prst="rect">
            <a:avLst/>
          </a:prstGeom>
          <a:noFill/>
        </p:spPr>
        <p:txBody>
          <a:bodyPr vert="vert" wrap="none" lIns="0" tIns="0" rIns="0" bIns="0" rtlCol="0">
            <a:noAutofit/>
          </a:bodyPr>
          <a:lstStyle/>
          <a:p>
            <a:pPr marR="0" defTabSz="914400" eaLnBrk="1" fontAlgn="auto" latinLnBrk="0" hangingPunct="1">
              <a:lnSpc>
                <a:spcPts val="1900"/>
              </a:lnSpc>
              <a:spcAft>
                <a:spcPts val="0"/>
              </a:spcAft>
              <a:buClrTx/>
              <a:buSzTx/>
              <a:buFontTx/>
              <a:buNone/>
              <a:tabLst/>
            </a:pPr>
            <a:r>
              <a:rPr kumimoji="0" lang="en-US" sz="900" i="0" u="none" strike="noStrike" kern="0" cap="none" spc="0" normalizeH="0" baseline="0" noProof="0" dirty="0">
                <a:ln>
                  <a:noFill/>
                </a:ln>
                <a:solidFill>
                  <a:schemeClr val="bg1">
                    <a:lumMod val="50000"/>
                  </a:schemeClr>
                </a:solidFill>
                <a:effectLst/>
                <a:uLnTx/>
                <a:uFillTx/>
              </a:rPr>
              <a:t>Push Notification</a:t>
            </a:r>
            <a:r>
              <a:rPr lang="en-US" sz="900" kern="0" dirty="0">
                <a:solidFill>
                  <a:schemeClr val="bg1">
                    <a:lumMod val="50000"/>
                  </a:schemeClr>
                </a:solidFill>
              </a:rPr>
              <a:t>s</a:t>
            </a:r>
            <a:endParaRPr kumimoji="0" lang="en-US" sz="900" i="0" u="none" strike="noStrike" kern="0" cap="none" spc="0" normalizeH="0" baseline="0" noProof="0" dirty="0">
              <a:ln>
                <a:noFill/>
              </a:ln>
              <a:solidFill>
                <a:schemeClr val="bg1">
                  <a:lumMod val="50000"/>
                </a:schemeClr>
              </a:solidFill>
              <a:effectLst/>
              <a:uLnTx/>
              <a:uFillTx/>
            </a:endParaRPr>
          </a:p>
        </p:txBody>
      </p:sp>
      <p:cxnSp>
        <p:nvCxnSpPr>
          <p:cNvPr id="82" name="Gewinkelte Verbindung 64___"/>
          <p:cNvCxnSpPr>
            <a:endCxn id="60" idx="1"/>
          </p:cNvCxnSpPr>
          <p:nvPr>
            <p:custDataLst>
              <p:tags r:id="rId65"/>
            </p:custDataLst>
          </p:nvPr>
        </p:nvCxnSpPr>
        <p:spPr bwMode="auto">
          <a:xfrm flipV="1">
            <a:off x="6282545" y="3709403"/>
            <a:ext cx="3983043" cy="191634"/>
          </a:xfrm>
          <a:prstGeom prst="bentConnector3">
            <a:avLst>
              <a:gd name="adj1" fmla="val 95650"/>
            </a:avLst>
          </a:prstGeom>
          <a:solidFill>
            <a:schemeClr val="accent1"/>
          </a:solidFill>
          <a:ln w="12700" cap="flat" cmpd="sng" algn="ctr">
            <a:solidFill>
              <a:srgbClr val="7030A0"/>
            </a:solidFill>
            <a:prstDash val="sysDot"/>
            <a:round/>
            <a:headEnd type="none" w="med" len="med"/>
            <a:tailEnd type="none" w="med" len="med"/>
          </a:ln>
          <a:effectLst/>
        </p:spPr>
      </p:cxnSp>
      <p:cxnSp>
        <p:nvCxnSpPr>
          <p:cNvPr id="83" name="Gewinkelte Verbindung 42___"/>
          <p:cNvCxnSpPr>
            <a:stCxn id="57" idx="1"/>
            <a:endCxn id="2" idx="3"/>
          </p:cNvCxnSpPr>
          <p:nvPr>
            <p:custDataLst>
              <p:tags r:id="rId66"/>
            </p:custDataLst>
          </p:nvPr>
        </p:nvCxnSpPr>
        <p:spPr bwMode="auto">
          <a:xfrm rot="10800000" flipV="1">
            <a:off x="8549940" y="1861603"/>
            <a:ext cx="1724586" cy="53999"/>
          </a:xfrm>
          <a:prstGeom prst="bentConnector3">
            <a:avLst>
              <a:gd name="adj1" fmla="val 43882"/>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pic>
        <p:nvPicPr>
          <p:cNvPr id="84" name="Grafik 278"/>
          <p:cNvPicPr>
            <a:picLocks noChangeAspect="1"/>
          </p:cNvPicPr>
          <p:nvPr>
            <p:custDataLst>
              <p:tags r:id="rId67"/>
            </p:custDataLst>
          </p:nvPr>
        </p:nvPicPr>
        <p:blipFill>
          <a:blip r:embed="rId150">
            <a:duotone>
              <a:schemeClr val="accent3">
                <a:shade val="45000"/>
                <a:satMod val="135000"/>
              </a:schemeClr>
              <a:prstClr val="white"/>
            </a:duotone>
          </a:blip>
          <a:stretch>
            <a:fillRect/>
          </a:stretch>
        </p:blipFill>
        <p:spPr>
          <a:xfrm>
            <a:off x="5432204" y="3665118"/>
            <a:ext cx="860947" cy="503274"/>
          </a:xfrm>
          <a:prstGeom prst="rect">
            <a:avLst/>
          </a:prstGeom>
        </p:spPr>
      </p:pic>
      <p:cxnSp>
        <p:nvCxnSpPr>
          <p:cNvPr id="85" name="Gewinkelte Verbindung 26_"/>
          <p:cNvCxnSpPr/>
          <p:nvPr>
            <p:custDataLst>
              <p:tags r:id="rId68"/>
            </p:custDataLst>
          </p:nvPr>
        </p:nvCxnSpPr>
        <p:spPr bwMode="auto">
          <a:xfrm rot="16200000" flipV="1">
            <a:off x="4822391" y="2527573"/>
            <a:ext cx="973481" cy="1204384"/>
          </a:xfrm>
          <a:prstGeom prst="bentConnector2">
            <a:avLst/>
          </a:prstGeom>
          <a:solidFill>
            <a:schemeClr val="accent1"/>
          </a:solidFill>
          <a:ln w="12700" cap="flat" cmpd="sng" algn="ctr">
            <a:solidFill>
              <a:srgbClr val="00B050"/>
            </a:solidFill>
            <a:prstDash val="sysDot"/>
            <a:round/>
            <a:headEnd type="none" w="med" len="med"/>
            <a:tailEnd type="none" w="med" len="med"/>
          </a:ln>
          <a:effectLst/>
        </p:spPr>
      </p:cxnSp>
      <p:sp>
        <p:nvSpPr>
          <p:cNvPr id="86" name="Textfeld 138"/>
          <p:cNvSpPr txBox="1"/>
          <p:nvPr>
            <p:custDataLst>
              <p:tags r:id="rId69"/>
            </p:custDataLst>
          </p:nvPr>
        </p:nvSpPr>
        <p:spPr>
          <a:xfrm>
            <a:off x="5782150" y="3512076"/>
            <a:ext cx="914400" cy="364204"/>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900" i="0" u="none" strike="noStrike" kern="0" cap="none" spc="0" normalizeH="0" baseline="0" noProof="0" dirty="0">
                <a:ln>
                  <a:noFill/>
                </a:ln>
                <a:solidFill>
                  <a:srgbClr val="000000"/>
                </a:solidFill>
                <a:effectLst/>
                <a:uLnTx/>
                <a:uFillTx/>
              </a:rPr>
              <a:t>Wi-Fi</a:t>
            </a:r>
            <a:r>
              <a:rPr lang="en-US" sz="900" kern="0" dirty="0">
                <a:solidFill>
                  <a:srgbClr val="000000"/>
                </a:solidFill>
              </a:rPr>
              <a:t> Router</a:t>
            </a:r>
            <a:endParaRPr kumimoji="0" lang="en-US" sz="900" i="0" u="none" strike="noStrike" kern="0" cap="none" spc="0" normalizeH="0" baseline="0" noProof="0" dirty="0">
              <a:ln>
                <a:noFill/>
              </a:ln>
              <a:solidFill>
                <a:srgbClr val="000000"/>
              </a:solidFill>
              <a:effectLst/>
              <a:uLnTx/>
              <a:uFillTx/>
            </a:endParaRPr>
          </a:p>
        </p:txBody>
      </p:sp>
      <p:pic>
        <p:nvPicPr>
          <p:cNvPr id="87" name="Picture 14_____" descr="ML14B"/>
          <p:cNvPicPr>
            <a:picLocks noChangeAspect="1" noChangeArrowheads="1"/>
          </p:cNvPicPr>
          <p:nvPr>
            <p:custDataLst>
              <p:tags r:id="rId70"/>
            </p:custDataLst>
          </p:nvPr>
        </p:nvPicPr>
        <p:blipFill>
          <a:blip r:embed="rId121" cstate="print">
            <a:duotone>
              <a:schemeClr val="accent6">
                <a:shade val="45000"/>
                <a:satMod val="135000"/>
              </a:schemeClr>
              <a:prstClr val="white"/>
            </a:duotone>
          </a:blip>
          <a:srcRect r="8607" b="4151"/>
          <a:stretch>
            <a:fillRect/>
          </a:stretch>
        </p:blipFill>
        <p:spPr bwMode="auto">
          <a:xfrm>
            <a:off x="8366134" y="4568707"/>
            <a:ext cx="360000" cy="455950"/>
          </a:xfrm>
          <a:prstGeom prst="rect">
            <a:avLst/>
          </a:prstGeom>
          <a:noFill/>
          <a:ln>
            <a:noFill/>
          </a:ln>
        </p:spPr>
      </p:pic>
      <p:pic>
        <p:nvPicPr>
          <p:cNvPr id="88" name="Picture 14____________" descr="ML14B"/>
          <p:cNvPicPr>
            <a:picLocks noChangeAspect="1" noChangeArrowheads="1"/>
          </p:cNvPicPr>
          <p:nvPr>
            <p:custDataLst>
              <p:tags r:id="rId71"/>
            </p:custDataLst>
          </p:nvPr>
        </p:nvPicPr>
        <p:blipFill>
          <a:blip r:embed="rId121" cstate="print">
            <a:duotone>
              <a:schemeClr val="accent6">
                <a:shade val="45000"/>
                <a:satMod val="135000"/>
              </a:schemeClr>
              <a:prstClr val="white"/>
            </a:duotone>
          </a:blip>
          <a:srcRect r="8607" b="4151"/>
          <a:stretch>
            <a:fillRect/>
          </a:stretch>
        </p:blipFill>
        <p:spPr bwMode="auto">
          <a:xfrm>
            <a:off x="8408427" y="5246200"/>
            <a:ext cx="360000" cy="455951"/>
          </a:xfrm>
          <a:prstGeom prst="rect">
            <a:avLst/>
          </a:prstGeom>
          <a:noFill/>
          <a:ln>
            <a:noFill/>
          </a:ln>
        </p:spPr>
      </p:pic>
      <p:grpSp>
        <p:nvGrpSpPr>
          <p:cNvPr id="89" name="Gruppieren 299"/>
          <p:cNvGrpSpPr/>
          <p:nvPr/>
        </p:nvGrpSpPr>
        <p:grpSpPr>
          <a:xfrm>
            <a:off x="4185256" y="1997877"/>
            <a:ext cx="517225" cy="978069"/>
            <a:chOff x="2227921" y="549387"/>
            <a:chExt cx="1415894" cy="2677445"/>
          </a:xfrm>
        </p:grpSpPr>
        <p:pic>
          <p:nvPicPr>
            <p:cNvPr id="90" name="Grafik 14" descr="SmartHomeApp_Phone.png"/>
            <p:cNvPicPr>
              <a:picLocks noChangeAspect="1"/>
            </p:cNvPicPr>
            <p:nvPr>
              <p:custDataLst>
                <p:tags r:id="rId106"/>
              </p:custDataLst>
            </p:nvPr>
          </p:nvPicPr>
          <p:blipFill>
            <a:blip r:embed="rId151" cstate="print"/>
            <a:srcRect l="29208" t="11302" r="27655" b="18057"/>
            <a:stretch>
              <a:fillRect/>
            </a:stretch>
          </p:blipFill>
          <p:spPr>
            <a:xfrm>
              <a:off x="2227921" y="549387"/>
              <a:ext cx="1415894" cy="2677445"/>
            </a:xfrm>
            <a:prstGeom prst="rect">
              <a:avLst/>
            </a:prstGeom>
            <a:noFill/>
            <a:ln>
              <a:noFill/>
            </a:ln>
          </p:spPr>
        </p:pic>
        <p:pic>
          <p:nvPicPr>
            <p:cNvPr id="91" name="Grafik 298"/>
            <p:cNvPicPr>
              <a:picLocks noChangeAspect="1"/>
            </p:cNvPicPr>
            <p:nvPr>
              <p:custDataLst>
                <p:tags r:id="rId107"/>
              </p:custDataLst>
            </p:nvPr>
          </p:nvPicPr>
          <p:blipFill>
            <a:blip r:embed="rId152"/>
            <a:stretch>
              <a:fillRect/>
            </a:stretch>
          </p:blipFill>
          <p:spPr>
            <a:xfrm>
              <a:off x="2328649" y="895007"/>
              <a:ext cx="1207570" cy="2031828"/>
            </a:xfrm>
            <a:prstGeom prst="rect">
              <a:avLst/>
            </a:prstGeom>
          </p:spPr>
        </p:pic>
      </p:grpSp>
      <p:sp>
        <p:nvSpPr>
          <p:cNvPr id="92" name="Rectangle 14_______________"/>
          <p:cNvSpPr>
            <a:spLocks noChangeArrowheads="1"/>
          </p:cNvSpPr>
          <p:nvPr>
            <p:custDataLst>
              <p:tags r:id="rId72"/>
            </p:custDataLst>
          </p:nvPr>
        </p:nvSpPr>
        <p:spPr bwMode="auto">
          <a:xfrm>
            <a:off x="10256482" y="5483960"/>
            <a:ext cx="1334354" cy="462699"/>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sp>
        <p:nvSpPr>
          <p:cNvPr id="93" name="Textfeld 303"/>
          <p:cNvSpPr txBox="1"/>
          <p:nvPr>
            <p:custDataLst>
              <p:tags r:id="rId73"/>
            </p:custDataLst>
          </p:nvPr>
        </p:nvSpPr>
        <p:spPr>
          <a:xfrm>
            <a:off x="11590836" y="2250551"/>
            <a:ext cx="269833" cy="1145906"/>
          </a:xfrm>
          <a:prstGeom prst="rect">
            <a:avLst/>
          </a:prstGeom>
          <a:noFill/>
        </p:spPr>
        <p:txBody>
          <a:bodyPr vert="vert" wrap="none" lIns="0" tIns="0" rIns="0" bIns="0" rtlCol="0">
            <a:noAutofit/>
          </a:bodyPr>
          <a:lstStyle/>
          <a:p>
            <a:pPr marR="0" algn="just" defTabSz="914400" eaLnBrk="1" fontAlgn="auto" latinLnBrk="0" hangingPunct="1">
              <a:lnSpc>
                <a:spcPts val="1900"/>
              </a:lnSpc>
              <a:spcAft>
                <a:spcPts val="0"/>
              </a:spcAft>
              <a:buClrTx/>
              <a:buSzTx/>
              <a:buFontTx/>
              <a:buNone/>
              <a:tabLst/>
            </a:pPr>
            <a:r>
              <a:rPr kumimoji="0" lang="en-US" sz="900" i="0" u="none" strike="noStrike" kern="0" cap="none" spc="0" normalizeH="0" baseline="0" noProof="0" dirty="0">
                <a:ln>
                  <a:noFill/>
                </a:ln>
                <a:solidFill>
                  <a:schemeClr val="bg1">
                    <a:lumMod val="50000"/>
                  </a:schemeClr>
                </a:solidFill>
                <a:effectLst/>
                <a:uLnTx/>
                <a:uFillTx/>
              </a:rPr>
              <a:t>Cloud Services</a:t>
            </a:r>
          </a:p>
        </p:txBody>
      </p:sp>
      <p:sp>
        <p:nvSpPr>
          <p:cNvPr id="94" name="Textfeld 304"/>
          <p:cNvSpPr txBox="1"/>
          <p:nvPr>
            <p:custDataLst>
              <p:tags r:id="rId74"/>
            </p:custDataLst>
          </p:nvPr>
        </p:nvSpPr>
        <p:spPr>
          <a:xfrm>
            <a:off x="11402370" y="4142078"/>
            <a:ext cx="444591" cy="1119081"/>
          </a:xfrm>
          <a:prstGeom prst="rect">
            <a:avLst/>
          </a:prstGeom>
          <a:noFill/>
        </p:spPr>
        <p:txBody>
          <a:bodyPr vert="vert" wrap="none" lIns="0" tIns="0" rIns="0" bIns="0" rtlCol="0">
            <a:noAutofit/>
          </a:bodyPr>
          <a:lstStyle/>
          <a:p>
            <a:pPr marR="0" defTabSz="914400" eaLnBrk="1" fontAlgn="auto" latinLnBrk="0" hangingPunct="1">
              <a:lnSpc>
                <a:spcPts val="1900"/>
              </a:lnSpc>
              <a:spcAft>
                <a:spcPts val="0"/>
              </a:spcAft>
              <a:buClrTx/>
              <a:buSzTx/>
              <a:buFontTx/>
              <a:buNone/>
              <a:tabLst/>
            </a:pPr>
            <a:r>
              <a:rPr kumimoji="0" lang="en-US" sz="900" i="0" u="none" strike="noStrike" kern="0" cap="none" spc="0" normalizeH="0" baseline="0" noProof="0" dirty="0">
                <a:ln>
                  <a:noFill/>
                </a:ln>
                <a:solidFill>
                  <a:schemeClr val="bg1">
                    <a:lumMod val="50000"/>
                  </a:schemeClr>
                </a:solidFill>
                <a:effectLst/>
                <a:uLnTx/>
                <a:uFillTx/>
              </a:rPr>
              <a:t>Support</a:t>
            </a:r>
          </a:p>
        </p:txBody>
      </p:sp>
      <p:pic>
        <p:nvPicPr>
          <p:cNvPr id="95" name="Grafik 306"/>
          <p:cNvPicPr>
            <a:picLocks noChangeAspect="1"/>
          </p:cNvPicPr>
          <p:nvPr>
            <p:custDataLst>
              <p:tags r:id="rId75"/>
            </p:custDataLst>
          </p:nvPr>
        </p:nvPicPr>
        <p:blipFill>
          <a:blip r:embed="rId153"/>
          <a:stretch>
            <a:fillRect/>
          </a:stretch>
        </p:blipFill>
        <p:spPr>
          <a:xfrm>
            <a:off x="4272182" y="5559746"/>
            <a:ext cx="727261" cy="257049"/>
          </a:xfrm>
          <a:prstGeom prst="rect">
            <a:avLst/>
          </a:prstGeom>
        </p:spPr>
      </p:pic>
      <p:pic>
        <p:nvPicPr>
          <p:cNvPr id="96" name="Grafik 296"/>
          <p:cNvPicPr>
            <a:picLocks noChangeAspect="1"/>
          </p:cNvPicPr>
          <p:nvPr>
            <p:custDataLst>
              <p:tags r:id="rId76"/>
            </p:custDataLst>
          </p:nvPr>
        </p:nvPicPr>
        <p:blipFill>
          <a:blip r:embed="rId154"/>
          <a:stretch>
            <a:fillRect/>
          </a:stretch>
        </p:blipFill>
        <p:spPr>
          <a:xfrm>
            <a:off x="4221759" y="5487983"/>
            <a:ext cx="175451" cy="168140"/>
          </a:xfrm>
          <a:prstGeom prst="rect">
            <a:avLst/>
          </a:prstGeom>
        </p:spPr>
      </p:pic>
      <p:pic>
        <p:nvPicPr>
          <p:cNvPr id="97" name="Picture 2____" descr="C:\Users\wa20611\Downloads\certificate-40983_1280.png"/>
          <p:cNvPicPr>
            <a:picLocks noChangeAspect="1" noChangeArrowheads="1"/>
          </p:cNvPicPr>
          <p:nvPr>
            <p:custDataLst>
              <p:tags r:id="rId77"/>
            </p:custDataLst>
          </p:nvPr>
        </p:nvPicPr>
        <p:blipFill>
          <a:blip r:embed="rId146" cstate="print"/>
          <a:srcRect/>
          <a:stretch>
            <a:fillRect/>
          </a:stretch>
        </p:blipFill>
        <p:spPr bwMode="auto">
          <a:xfrm flipH="1">
            <a:off x="4920565" y="5374044"/>
            <a:ext cx="323235" cy="237627"/>
          </a:xfrm>
          <a:prstGeom prst="rect">
            <a:avLst/>
          </a:prstGeom>
          <a:noFill/>
          <a:ln w="38100">
            <a:noFill/>
          </a:ln>
        </p:spPr>
      </p:pic>
      <p:pic>
        <p:nvPicPr>
          <p:cNvPr id="98" name="Picture 4_" descr="C:\Users\wa20611\Downloads\icon-803718_640.png"/>
          <p:cNvPicPr>
            <a:picLocks noChangeAspect="1" noChangeArrowheads="1"/>
          </p:cNvPicPr>
          <p:nvPr>
            <p:custDataLst>
              <p:tags r:id="rId78"/>
            </p:custDataLst>
          </p:nvPr>
        </p:nvPicPr>
        <p:blipFill>
          <a:blip r:embed="rId147" cstate="print"/>
          <a:srcRect/>
          <a:stretch>
            <a:fillRect/>
          </a:stretch>
        </p:blipFill>
        <p:spPr bwMode="auto">
          <a:xfrm>
            <a:off x="5152396" y="5535435"/>
            <a:ext cx="129294" cy="129294"/>
          </a:xfrm>
          <a:prstGeom prst="rect">
            <a:avLst/>
          </a:prstGeom>
          <a:noFill/>
          <a:ln w="38100">
            <a:noFill/>
          </a:ln>
        </p:spPr>
      </p:pic>
      <p:sp>
        <p:nvSpPr>
          <p:cNvPr id="99" name="Textfeld 307"/>
          <p:cNvSpPr txBox="1"/>
          <p:nvPr>
            <p:custDataLst>
              <p:tags r:id="rId79"/>
            </p:custDataLst>
          </p:nvPr>
        </p:nvSpPr>
        <p:spPr>
          <a:xfrm>
            <a:off x="10499937" y="4548299"/>
            <a:ext cx="916141" cy="211203"/>
          </a:xfrm>
          <a:prstGeom prst="rect">
            <a:avLst/>
          </a:prstGeom>
          <a:noFill/>
        </p:spPr>
        <p:txBody>
          <a:bodyPr wrap="square" lIns="36000" tIns="36000" rIns="36000" bIns="36000" rtlCol="0">
            <a:spAutoFit/>
          </a:bodyPr>
          <a:lstStyle/>
          <a:p>
            <a:r>
              <a:rPr lang="en-US" sz="900" b="1" dirty="0">
                <a:solidFill>
                  <a:schemeClr val="accent4">
                    <a:lumMod val="50000"/>
                  </a:schemeClr>
                </a:solidFill>
              </a:rPr>
              <a:t>HOME</a:t>
            </a:r>
            <a:r>
              <a:rPr lang="en-US" sz="900" dirty="0">
                <a:solidFill>
                  <a:schemeClr val="accent4">
                    <a:lumMod val="50000"/>
                  </a:schemeClr>
                </a:solidFill>
              </a:rPr>
              <a:t>  SSD</a:t>
            </a:r>
          </a:p>
        </p:txBody>
      </p:sp>
      <p:pic>
        <p:nvPicPr>
          <p:cNvPr id="100" name="Picture 14____" descr="ML14B"/>
          <p:cNvPicPr>
            <a:picLocks noChangeAspect="1" noChangeArrowheads="1"/>
          </p:cNvPicPr>
          <p:nvPr>
            <p:custDataLst>
              <p:tags r:id="rId80"/>
            </p:custDataLst>
          </p:nvPr>
        </p:nvPicPr>
        <p:blipFill>
          <a:blip r:embed="rId121" cstate="print">
            <a:duotone>
              <a:schemeClr val="accent4">
                <a:shade val="45000"/>
                <a:satMod val="135000"/>
              </a:schemeClr>
              <a:prstClr val="white"/>
            </a:duotone>
          </a:blip>
          <a:srcRect r="8607" b="4151"/>
          <a:stretch>
            <a:fillRect/>
          </a:stretch>
        </p:blipFill>
        <p:spPr bwMode="auto">
          <a:xfrm>
            <a:off x="8336406" y="4089400"/>
            <a:ext cx="360000" cy="455950"/>
          </a:xfrm>
          <a:prstGeom prst="rect">
            <a:avLst/>
          </a:prstGeom>
          <a:noFill/>
          <a:ln>
            <a:noFill/>
          </a:ln>
        </p:spPr>
      </p:pic>
      <p:pic>
        <p:nvPicPr>
          <p:cNvPr id="101" name="Grafik 57"/>
          <p:cNvPicPr>
            <a:picLocks noChangeAspect="1"/>
          </p:cNvPicPr>
          <p:nvPr>
            <p:custDataLst>
              <p:tags r:id="rId81"/>
            </p:custDataLst>
          </p:nvPr>
        </p:nvPicPr>
        <p:blipFill>
          <a:blip r:embed="rId155" cstate="hqprint">
            <a:extLst>
              <a:ext uri="{28A0092B-C50C-407E-A947-70E740481C1C}">
                <a14:useLocalDpi xmlns:a14="http://schemas.microsoft.com/office/drawing/2010/main" val="0"/>
              </a:ext>
            </a:extLst>
          </a:blip>
          <a:stretch>
            <a:fillRect/>
          </a:stretch>
        </p:blipFill>
        <p:spPr>
          <a:xfrm>
            <a:off x="8705977" y="4163755"/>
            <a:ext cx="663925" cy="237243"/>
          </a:xfrm>
          <a:prstGeom prst="rect">
            <a:avLst/>
          </a:prstGeom>
        </p:spPr>
      </p:pic>
      <p:sp>
        <p:nvSpPr>
          <p:cNvPr id="102" name="Textfeld 207"/>
          <p:cNvSpPr txBox="1"/>
          <p:nvPr>
            <p:custDataLst>
              <p:tags r:id="rId82"/>
            </p:custDataLst>
          </p:nvPr>
        </p:nvSpPr>
        <p:spPr>
          <a:xfrm>
            <a:off x="8010805" y="4800315"/>
            <a:ext cx="916141" cy="318924"/>
          </a:xfrm>
          <a:prstGeom prst="rect">
            <a:avLst/>
          </a:prstGeom>
          <a:noFill/>
        </p:spPr>
        <p:txBody>
          <a:bodyPr wrap="square" lIns="36000" tIns="36000" rIns="36000" bIns="36000" rtlCol="0">
            <a:spAutoFit/>
          </a:bodyPr>
          <a:lstStyle/>
          <a:p>
            <a:r>
              <a:rPr lang="en-US" sz="800" b="1" dirty="0">
                <a:solidFill>
                  <a:schemeClr val="accent4">
                    <a:lumMod val="50000"/>
                  </a:schemeClr>
                </a:solidFill>
              </a:rPr>
              <a:t>HOME</a:t>
            </a:r>
            <a:r>
              <a:rPr lang="en-US" sz="800" dirty="0">
                <a:solidFill>
                  <a:schemeClr val="accent4">
                    <a:lumMod val="50000"/>
                  </a:schemeClr>
                </a:solidFill>
              </a:rPr>
              <a:t> </a:t>
            </a:r>
            <a:br>
              <a:rPr lang="en-US" sz="800" dirty="0">
                <a:solidFill>
                  <a:schemeClr val="accent4">
                    <a:lumMod val="50000"/>
                  </a:schemeClr>
                </a:solidFill>
              </a:rPr>
            </a:br>
            <a:r>
              <a:rPr lang="en-US" sz="800" dirty="0">
                <a:solidFill>
                  <a:schemeClr val="accent4">
                    <a:lumMod val="50000"/>
                  </a:schemeClr>
                </a:solidFill>
              </a:rPr>
              <a:t>Log file Server</a:t>
            </a:r>
          </a:p>
        </p:txBody>
      </p:sp>
      <p:sp>
        <p:nvSpPr>
          <p:cNvPr id="103" name="Textfeld 225"/>
          <p:cNvSpPr txBox="1"/>
          <p:nvPr>
            <p:custDataLst>
              <p:tags r:id="rId83"/>
            </p:custDataLst>
          </p:nvPr>
        </p:nvSpPr>
        <p:spPr>
          <a:xfrm>
            <a:off x="8017758" y="5487661"/>
            <a:ext cx="916141" cy="318924"/>
          </a:xfrm>
          <a:prstGeom prst="rect">
            <a:avLst/>
          </a:prstGeom>
          <a:noFill/>
        </p:spPr>
        <p:txBody>
          <a:bodyPr wrap="square" lIns="36000" tIns="36000" rIns="36000" bIns="36000" rtlCol="0">
            <a:spAutoFit/>
          </a:bodyPr>
          <a:lstStyle/>
          <a:p>
            <a:r>
              <a:rPr lang="en-US" sz="800" b="1" dirty="0">
                <a:solidFill>
                  <a:schemeClr val="accent4">
                    <a:lumMod val="50000"/>
                  </a:schemeClr>
                </a:solidFill>
              </a:rPr>
              <a:t>HOME</a:t>
            </a:r>
            <a:r>
              <a:rPr lang="en-US" sz="800" dirty="0">
                <a:solidFill>
                  <a:schemeClr val="accent4">
                    <a:lumMod val="50000"/>
                  </a:schemeClr>
                </a:solidFill>
              </a:rPr>
              <a:t> </a:t>
            </a:r>
            <a:br>
              <a:rPr lang="en-US" sz="800" dirty="0">
                <a:solidFill>
                  <a:schemeClr val="accent4">
                    <a:lumMod val="50000"/>
                  </a:schemeClr>
                </a:solidFill>
              </a:rPr>
            </a:br>
            <a:r>
              <a:rPr lang="en-US" sz="800" dirty="0">
                <a:solidFill>
                  <a:schemeClr val="accent4">
                    <a:lumMod val="50000"/>
                  </a:schemeClr>
                </a:solidFill>
              </a:rPr>
              <a:t>Push Proxy</a:t>
            </a:r>
          </a:p>
        </p:txBody>
      </p:sp>
      <p:sp>
        <p:nvSpPr>
          <p:cNvPr id="104" name="Rectangle 14___________"/>
          <p:cNvSpPr>
            <a:spLocks noChangeArrowheads="1"/>
          </p:cNvSpPr>
          <p:nvPr>
            <p:custDataLst>
              <p:tags r:id="rId84"/>
            </p:custDataLst>
          </p:nvPr>
        </p:nvSpPr>
        <p:spPr bwMode="auto">
          <a:xfrm>
            <a:off x="1959032" y="5202335"/>
            <a:ext cx="1694438" cy="300650"/>
          </a:xfrm>
          <a:prstGeom prst="rect">
            <a:avLst/>
          </a:prstGeom>
          <a:noFill/>
          <a:ln w="12700">
            <a:noFill/>
            <a:prstDash val="dash"/>
            <a:miter lim="800000"/>
            <a:headEnd/>
            <a:tailEnd/>
          </a:ln>
        </p:spPr>
        <p:txBody>
          <a:bodyPr wrap="none" anchor="b"/>
          <a:lstStyle/>
          <a:p>
            <a:pPr algn="ctr" fontAlgn="auto">
              <a:spcBef>
                <a:spcPts val="0"/>
              </a:spcBef>
              <a:spcAft>
                <a:spcPts val="0"/>
              </a:spcAft>
              <a:defRPr/>
            </a:pPr>
            <a:r>
              <a:rPr lang="en-US" sz="800" kern="0" dirty="0">
                <a:solidFill>
                  <a:schemeClr val="bg1">
                    <a:lumMod val="50000"/>
                  </a:schemeClr>
                </a:solidFill>
              </a:rPr>
              <a:t>System </a:t>
            </a:r>
            <a:br>
              <a:rPr lang="en-US" sz="800" kern="0" dirty="0">
                <a:solidFill>
                  <a:schemeClr val="bg1">
                    <a:lumMod val="50000"/>
                  </a:schemeClr>
                </a:solidFill>
              </a:rPr>
            </a:br>
            <a:r>
              <a:rPr lang="en-US" sz="800" kern="0" dirty="0">
                <a:solidFill>
                  <a:schemeClr val="bg1">
                    <a:lumMod val="50000"/>
                  </a:schemeClr>
                </a:solidFill>
              </a:rPr>
              <a:t>Devices</a:t>
            </a:r>
          </a:p>
        </p:txBody>
      </p:sp>
      <p:sp>
        <p:nvSpPr>
          <p:cNvPr id="105" name="Rectangle 14________________"/>
          <p:cNvSpPr>
            <a:spLocks noChangeArrowheads="1"/>
          </p:cNvSpPr>
          <p:nvPr>
            <p:custDataLst>
              <p:tags r:id="rId85"/>
            </p:custDataLst>
          </p:nvPr>
        </p:nvSpPr>
        <p:spPr bwMode="auto">
          <a:xfrm>
            <a:off x="4075832" y="3242573"/>
            <a:ext cx="838534" cy="313123"/>
          </a:xfrm>
          <a:prstGeom prst="rect">
            <a:avLst/>
          </a:prstGeom>
          <a:solidFill>
            <a:schemeClr val="bg1"/>
          </a:solidFill>
          <a:ln w="12700">
            <a:solidFill>
              <a:schemeClr val="bg1"/>
            </a:solidFill>
            <a:prstDash val="dash"/>
            <a:miter lim="800000"/>
            <a:headEnd/>
            <a:tailEnd/>
          </a:ln>
        </p:spPr>
        <p:txBody>
          <a:bodyPr wrap="none" anchor="b"/>
          <a:lstStyle/>
          <a:p>
            <a:pPr algn="ctr" fontAlgn="auto">
              <a:spcBef>
                <a:spcPts val="0"/>
              </a:spcBef>
              <a:spcAft>
                <a:spcPts val="0"/>
              </a:spcAft>
              <a:defRPr/>
            </a:pPr>
            <a:r>
              <a:rPr lang="en-US" sz="800" kern="0" dirty="0">
                <a:solidFill>
                  <a:schemeClr val="bg1">
                    <a:lumMod val="50000"/>
                  </a:schemeClr>
                </a:solidFill>
              </a:rPr>
              <a:t>Smart Home </a:t>
            </a:r>
          </a:p>
          <a:p>
            <a:pPr algn="ctr" fontAlgn="auto">
              <a:spcBef>
                <a:spcPts val="0"/>
              </a:spcBef>
              <a:spcAft>
                <a:spcPts val="0"/>
              </a:spcAft>
              <a:defRPr/>
            </a:pPr>
            <a:r>
              <a:rPr lang="en-US" sz="800" kern="0" dirty="0">
                <a:solidFill>
                  <a:schemeClr val="bg1">
                    <a:lumMod val="50000"/>
                  </a:schemeClr>
                </a:solidFill>
              </a:rPr>
              <a:t>Camera Solutions</a:t>
            </a:r>
          </a:p>
        </p:txBody>
      </p:sp>
      <p:pic>
        <p:nvPicPr>
          <p:cNvPr id="106" name="Grafik 112"/>
          <p:cNvPicPr>
            <a:picLocks noChangeAspect="1"/>
          </p:cNvPicPr>
          <p:nvPr>
            <p:custDataLst>
              <p:tags r:id="rId86"/>
            </p:custDataLst>
          </p:nvPr>
        </p:nvPicPr>
        <p:blipFill>
          <a:blip r:embed="rId156"/>
          <a:stretch>
            <a:fillRect/>
          </a:stretch>
        </p:blipFill>
        <p:spPr>
          <a:xfrm>
            <a:off x="4143184" y="3654328"/>
            <a:ext cx="270858" cy="459739"/>
          </a:xfrm>
          <a:prstGeom prst="rect">
            <a:avLst/>
          </a:prstGeom>
        </p:spPr>
      </p:pic>
      <p:pic>
        <p:nvPicPr>
          <p:cNvPr id="107" name="Grafik 113"/>
          <p:cNvPicPr>
            <a:picLocks noChangeAspect="1"/>
          </p:cNvPicPr>
          <p:nvPr>
            <p:custDataLst>
              <p:tags r:id="rId87"/>
            </p:custDataLst>
          </p:nvPr>
        </p:nvPicPr>
        <p:blipFill>
          <a:blip r:embed="rId157"/>
          <a:stretch>
            <a:fillRect/>
          </a:stretch>
        </p:blipFill>
        <p:spPr>
          <a:xfrm>
            <a:off x="4437391" y="3535374"/>
            <a:ext cx="307197" cy="595616"/>
          </a:xfrm>
          <a:prstGeom prst="rect">
            <a:avLst/>
          </a:prstGeom>
        </p:spPr>
      </p:pic>
      <p:pic>
        <p:nvPicPr>
          <p:cNvPr id="108" name="Grafik 12"/>
          <p:cNvPicPr>
            <a:picLocks noChangeAspect="1"/>
          </p:cNvPicPr>
          <p:nvPr>
            <p:custDataLst>
              <p:tags r:id="rId88"/>
            </p:custDataLst>
          </p:nvPr>
        </p:nvPicPr>
        <p:blipFill>
          <a:blip r:embed="rId158"/>
          <a:stretch>
            <a:fillRect/>
          </a:stretch>
        </p:blipFill>
        <p:spPr>
          <a:xfrm>
            <a:off x="1847694" y="3443222"/>
            <a:ext cx="475849" cy="273028"/>
          </a:xfrm>
          <a:prstGeom prst="rect">
            <a:avLst/>
          </a:prstGeom>
        </p:spPr>
      </p:pic>
      <p:cxnSp>
        <p:nvCxnSpPr>
          <p:cNvPr id="109" name="Gerader Verbinder 124"/>
          <p:cNvCxnSpPr/>
          <p:nvPr>
            <p:custDataLst>
              <p:tags r:id="rId89"/>
            </p:custDataLst>
          </p:nvPr>
        </p:nvCxnSpPr>
        <p:spPr>
          <a:xfrm flipH="1" flipV="1">
            <a:off x="3615246" y="4375777"/>
            <a:ext cx="2188951" cy="2652"/>
          </a:xfrm>
          <a:prstGeom prst="line">
            <a:avLst/>
          </a:prstGeom>
          <a:ln w="127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27"/>
          <p:cNvCxnSpPr/>
          <p:nvPr>
            <p:custDataLst>
              <p:tags r:id="rId90"/>
            </p:custDataLst>
          </p:nvPr>
        </p:nvCxnSpPr>
        <p:spPr>
          <a:xfrm flipH="1" flipV="1">
            <a:off x="4440744" y="4335342"/>
            <a:ext cx="1363456" cy="8446"/>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29"/>
          <p:cNvCxnSpPr/>
          <p:nvPr>
            <p:custDataLst>
              <p:tags r:id="rId91"/>
            </p:custDataLst>
          </p:nvPr>
        </p:nvCxnSpPr>
        <p:spPr>
          <a:xfrm flipH="1" flipV="1">
            <a:off x="6293151" y="3851258"/>
            <a:ext cx="3652035" cy="1483"/>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35"/>
          <p:cNvCxnSpPr/>
          <p:nvPr>
            <p:custDataLst>
              <p:tags r:id="rId92"/>
            </p:custDataLst>
          </p:nvPr>
        </p:nvCxnSpPr>
        <p:spPr>
          <a:xfrm>
            <a:off x="9938259" y="3142791"/>
            <a:ext cx="0" cy="709950"/>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3" name="Rectangle 14____________0"/>
          <p:cNvSpPr>
            <a:spLocks noChangeArrowheads="1"/>
          </p:cNvSpPr>
          <p:nvPr>
            <p:custDataLst>
              <p:tags r:id="rId93"/>
            </p:custDataLst>
          </p:nvPr>
        </p:nvSpPr>
        <p:spPr bwMode="auto">
          <a:xfrm>
            <a:off x="10265589" y="2872086"/>
            <a:ext cx="1334354" cy="460636"/>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114" name="Grafik 238"/>
          <p:cNvPicPr>
            <a:picLocks noChangeAspect="1"/>
          </p:cNvPicPr>
          <p:nvPr>
            <p:custDataLst>
              <p:tags r:id="rId94"/>
            </p:custDataLst>
          </p:nvPr>
        </p:nvPicPr>
        <p:blipFill>
          <a:blip r:embed="rId159"/>
          <a:stretch>
            <a:fillRect/>
          </a:stretch>
        </p:blipFill>
        <p:spPr>
          <a:xfrm flipH="1">
            <a:off x="11194449" y="2897049"/>
            <a:ext cx="357238" cy="334283"/>
          </a:xfrm>
          <a:prstGeom prst="rect">
            <a:avLst/>
          </a:prstGeom>
        </p:spPr>
      </p:pic>
      <p:sp>
        <p:nvSpPr>
          <p:cNvPr id="115" name="Textfeld 240"/>
          <p:cNvSpPr txBox="1"/>
          <p:nvPr>
            <p:custDataLst>
              <p:tags r:id="rId95"/>
            </p:custDataLst>
          </p:nvPr>
        </p:nvSpPr>
        <p:spPr>
          <a:xfrm>
            <a:off x="10347042" y="3026184"/>
            <a:ext cx="914400" cy="386886"/>
          </a:xfrm>
          <a:prstGeom prst="rect">
            <a:avLst/>
          </a:prstGeom>
          <a:noFill/>
        </p:spPr>
        <p:txBody>
          <a:bodyPr wrap="none" lIns="0" tIns="0" rIns="0" bIns="0" rtlCol="0">
            <a:noAutofit/>
          </a:bodyPr>
          <a:lstStyle/>
          <a:p>
            <a:pPr>
              <a:spcBef>
                <a:spcPts val="500"/>
              </a:spcBef>
            </a:pPr>
            <a:r>
              <a:rPr lang="en-US" sz="900" dirty="0"/>
              <a:t>Bosch</a:t>
            </a:r>
            <a:br>
              <a:rPr lang="en-US" sz="900" dirty="0"/>
            </a:br>
            <a:r>
              <a:rPr lang="en-US" sz="900" dirty="0"/>
              <a:t>Cloud-based Services</a:t>
            </a:r>
          </a:p>
          <a:p>
            <a:pPr marR="0" defTabSz="914400" eaLnBrk="1" fontAlgn="auto" latinLnBrk="0" hangingPunct="1">
              <a:spcBef>
                <a:spcPts val="500"/>
              </a:spcBef>
              <a:spcAft>
                <a:spcPts val="0"/>
              </a:spcAft>
              <a:buClrTx/>
              <a:buSzTx/>
              <a:buFontTx/>
              <a:buNone/>
              <a:tabLst/>
            </a:pPr>
            <a:endParaRPr kumimoji="0" lang="en-US" sz="900" i="0" u="none" strike="noStrike" kern="0" cap="none" spc="0" normalizeH="0" baseline="0" noProof="0" dirty="0">
              <a:ln>
                <a:noFill/>
              </a:ln>
              <a:solidFill>
                <a:srgbClr val="000000"/>
              </a:solidFill>
              <a:effectLst/>
              <a:uLnTx/>
              <a:uFillTx/>
            </a:endParaRPr>
          </a:p>
        </p:txBody>
      </p:sp>
      <p:cxnSp>
        <p:nvCxnSpPr>
          <p:cNvPr id="116" name="Gerader Verbinder 148"/>
          <p:cNvCxnSpPr/>
          <p:nvPr>
            <p:custDataLst>
              <p:tags r:id="rId96"/>
            </p:custDataLst>
          </p:nvPr>
        </p:nvCxnSpPr>
        <p:spPr>
          <a:xfrm>
            <a:off x="9945186" y="3142791"/>
            <a:ext cx="320740" cy="2051"/>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17" name="Grafik 1"/>
          <p:cNvPicPr>
            <a:picLocks noChangeAspect="1"/>
          </p:cNvPicPr>
          <p:nvPr/>
        </p:nvPicPr>
        <p:blipFill>
          <a:blip r:embed="rId160"/>
          <a:stretch>
            <a:fillRect/>
          </a:stretch>
        </p:blipFill>
        <p:spPr>
          <a:xfrm>
            <a:off x="10425435" y="2533395"/>
            <a:ext cx="774070" cy="247203"/>
          </a:xfrm>
          <a:prstGeom prst="rect">
            <a:avLst/>
          </a:prstGeom>
        </p:spPr>
      </p:pic>
      <p:sp>
        <p:nvSpPr>
          <p:cNvPr id="118" name="Rectangle 14____________0"/>
          <p:cNvSpPr>
            <a:spLocks noChangeArrowheads="1"/>
          </p:cNvSpPr>
          <p:nvPr>
            <p:custDataLst>
              <p:tags r:id="rId97"/>
            </p:custDataLst>
          </p:nvPr>
        </p:nvSpPr>
        <p:spPr bwMode="auto">
          <a:xfrm>
            <a:off x="10273687" y="2490246"/>
            <a:ext cx="1334354" cy="331755"/>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cxnSp>
        <p:nvCxnSpPr>
          <p:cNvPr id="119" name="Gewinkelte Verbindung 42__"/>
          <p:cNvCxnSpPr>
            <a:stCxn id="118" idx="1"/>
          </p:cNvCxnSpPr>
          <p:nvPr>
            <p:custDataLst>
              <p:tags r:id="rId98"/>
            </p:custDataLst>
          </p:nvPr>
        </p:nvCxnSpPr>
        <p:spPr bwMode="auto">
          <a:xfrm rot="10800000" flipV="1">
            <a:off x="9488191" y="2656124"/>
            <a:ext cx="785496" cy="424012"/>
          </a:xfrm>
          <a:prstGeom prst="bentConnector3">
            <a:avLst>
              <a:gd name="adj1" fmla="val 50000"/>
            </a:avLst>
          </a:prstGeom>
          <a:solidFill>
            <a:schemeClr val="accent1"/>
          </a:solidFill>
          <a:ln w="12700" cap="flat" cmpd="sng" algn="ctr">
            <a:solidFill>
              <a:srgbClr val="0070C0"/>
            </a:solidFill>
            <a:prstDash val="sysDot"/>
            <a:round/>
            <a:headEnd type="none" w="med" len="med"/>
            <a:tailEnd type="none" w="med" len="med"/>
          </a:ln>
          <a:effectLst/>
        </p:spPr>
      </p:cxnSp>
      <p:pic>
        <p:nvPicPr>
          <p:cNvPr id="120" name="Grafik 10"/>
          <p:cNvPicPr>
            <a:picLocks noChangeAspect="1"/>
          </p:cNvPicPr>
          <p:nvPr/>
        </p:nvPicPr>
        <p:blipFill>
          <a:blip r:embed="rId161"/>
          <a:stretch>
            <a:fillRect/>
          </a:stretch>
        </p:blipFill>
        <p:spPr>
          <a:xfrm>
            <a:off x="8536806" y="2488896"/>
            <a:ext cx="997795" cy="236619"/>
          </a:xfrm>
          <a:prstGeom prst="rect">
            <a:avLst/>
          </a:prstGeom>
        </p:spPr>
      </p:pic>
      <p:cxnSp>
        <p:nvCxnSpPr>
          <p:cNvPr id="121" name="Gewinkelter Verbinder 232"/>
          <p:cNvCxnSpPr>
            <a:stCxn id="13" idx="3"/>
            <a:endCxn id="123" idx="0"/>
          </p:cNvCxnSpPr>
          <p:nvPr/>
        </p:nvCxnSpPr>
        <p:spPr>
          <a:xfrm>
            <a:off x="8526401" y="2771433"/>
            <a:ext cx="743617" cy="71958"/>
          </a:xfrm>
          <a:prstGeom prst="bentConnector2">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cxnSp>
        <p:nvCxnSpPr>
          <p:cNvPr id="122" name="Gewinkelte Verbindung 42"/>
          <p:cNvCxnSpPr/>
          <p:nvPr>
            <p:custDataLst>
              <p:tags r:id="rId99"/>
            </p:custDataLst>
          </p:nvPr>
        </p:nvCxnSpPr>
        <p:spPr bwMode="auto">
          <a:xfrm rot="10800000" flipV="1">
            <a:off x="6293151" y="3181312"/>
            <a:ext cx="2910296" cy="631854"/>
          </a:xfrm>
          <a:prstGeom prst="bentConnector3">
            <a:avLst>
              <a:gd name="adj1" fmla="val 50000"/>
            </a:avLst>
          </a:prstGeom>
          <a:solidFill>
            <a:schemeClr val="accent1"/>
          </a:solidFill>
          <a:ln w="12700" cap="flat" cmpd="sng" algn="ctr">
            <a:solidFill>
              <a:srgbClr val="0070C0"/>
            </a:solidFill>
            <a:prstDash val="sysDot"/>
            <a:round/>
            <a:headEnd type="none" w="med" len="med"/>
            <a:tailEnd type="none" w="med" len="med"/>
          </a:ln>
          <a:effectLst/>
        </p:spPr>
      </p:cxnSp>
      <p:pic>
        <p:nvPicPr>
          <p:cNvPr id="123" name="Picture 14______" descr="ML14B"/>
          <p:cNvPicPr>
            <a:picLocks noChangeAspect="1" noChangeArrowheads="1"/>
          </p:cNvPicPr>
          <p:nvPr>
            <p:custDataLst>
              <p:tags r:id="rId100"/>
            </p:custDataLst>
          </p:nvPr>
        </p:nvPicPr>
        <p:blipFill>
          <a:blip r:embed="rId121" cstate="print">
            <a:clrChange>
              <a:clrFrom>
                <a:srgbClr val="FFFFFF"/>
              </a:clrFrom>
              <a:clrTo>
                <a:srgbClr val="FFFFFF">
                  <a:alpha val="0"/>
                </a:srgbClr>
              </a:clrTo>
            </a:clrChange>
            <a:duotone>
              <a:schemeClr val="accent6">
                <a:shade val="45000"/>
                <a:satMod val="135000"/>
              </a:schemeClr>
              <a:prstClr val="white"/>
            </a:duotone>
          </a:blip>
          <a:srcRect r="8607" b="4151"/>
          <a:stretch>
            <a:fillRect/>
          </a:stretch>
        </p:blipFill>
        <p:spPr bwMode="auto">
          <a:xfrm>
            <a:off x="9090018" y="2843391"/>
            <a:ext cx="360000" cy="455951"/>
          </a:xfrm>
          <a:prstGeom prst="rect">
            <a:avLst/>
          </a:prstGeom>
          <a:noFill/>
          <a:ln>
            <a:noFill/>
          </a:ln>
        </p:spPr>
      </p:pic>
      <p:sp>
        <p:nvSpPr>
          <p:cNvPr id="124" name="Textfeld 47"/>
          <p:cNvSpPr txBox="1"/>
          <p:nvPr>
            <p:custDataLst>
              <p:tags r:id="rId101"/>
            </p:custDataLst>
          </p:nvPr>
        </p:nvSpPr>
        <p:spPr>
          <a:xfrm>
            <a:off x="8936721" y="3079588"/>
            <a:ext cx="970642" cy="338554"/>
          </a:xfrm>
          <a:prstGeom prst="rect">
            <a:avLst/>
          </a:prstGeom>
          <a:noFill/>
        </p:spPr>
        <p:txBody>
          <a:bodyPr wrap="square" rtlCol="0">
            <a:spAutoFit/>
          </a:bodyPr>
          <a:lstStyle/>
          <a:p>
            <a:pPr algn="r"/>
            <a:r>
              <a:rPr lang="en-US" sz="800" b="1" dirty="0">
                <a:solidFill>
                  <a:schemeClr val="accent4">
                    <a:lumMod val="50000"/>
                  </a:schemeClr>
                </a:solidFill>
              </a:rPr>
              <a:t>HOME</a:t>
            </a:r>
            <a:r>
              <a:rPr lang="en-US" sz="800" dirty="0">
                <a:solidFill>
                  <a:schemeClr val="accent4">
                    <a:lumMod val="50000"/>
                  </a:schemeClr>
                </a:solidFill>
              </a:rPr>
              <a:t> </a:t>
            </a:r>
            <a:br>
              <a:rPr lang="en-US" sz="800" dirty="0">
                <a:solidFill>
                  <a:schemeClr val="accent4">
                    <a:lumMod val="50000"/>
                  </a:schemeClr>
                </a:solidFill>
              </a:rPr>
            </a:br>
            <a:r>
              <a:rPr lang="en-US" sz="800" dirty="0">
                <a:solidFill>
                  <a:schemeClr val="accent4">
                    <a:lumMod val="50000"/>
                  </a:schemeClr>
                </a:solidFill>
              </a:rPr>
              <a:t>API Gateway</a:t>
            </a:r>
          </a:p>
        </p:txBody>
      </p:sp>
      <p:pic>
        <p:nvPicPr>
          <p:cNvPr id="125" name="Grafik 233"/>
          <p:cNvPicPr>
            <a:picLocks noChangeAspect="1"/>
          </p:cNvPicPr>
          <p:nvPr/>
        </p:nvPicPr>
        <p:blipFill rotWithShape="1">
          <a:blip r:embed="rId162" cstate="print">
            <a:extLst>
              <a:ext uri="{28A0092B-C50C-407E-A947-70E740481C1C}">
                <a14:useLocalDpi xmlns:a14="http://schemas.microsoft.com/office/drawing/2010/main" val="0"/>
              </a:ext>
            </a:extLst>
          </a:blip>
          <a:srcRect l="36164" t="16984" r="31006" b="22031"/>
          <a:stretch/>
        </p:blipFill>
        <p:spPr>
          <a:xfrm>
            <a:off x="3473816" y="2300585"/>
            <a:ext cx="483349" cy="505062"/>
          </a:xfrm>
          <a:prstGeom prst="rect">
            <a:avLst/>
          </a:prstGeom>
        </p:spPr>
      </p:pic>
      <p:pic>
        <p:nvPicPr>
          <p:cNvPr id="126" name="Grafik 230"/>
          <p:cNvPicPr>
            <a:picLocks noChangeAspect="1"/>
          </p:cNvPicPr>
          <p:nvPr/>
        </p:nvPicPr>
        <p:blipFill rotWithShape="1">
          <a:blip r:embed="rId163" cstate="print">
            <a:clrChange>
              <a:clrFrom>
                <a:srgbClr val="FFFDFF"/>
              </a:clrFrom>
              <a:clrTo>
                <a:srgbClr val="FFFDFF">
                  <a:alpha val="0"/>
                </a:srgbClr>
              </a:clrTo>
            </a:clrChange>
            <a:extLst>
              <a:ext uri="{28A0092B-C50C-407E-A947-70E740481C1C}">
                <a14:useLocalDpi xmlns:a14="http://schemas.microsoft.com/office/drawing/2010/main" val="0"/>
              </a:ext>
            </a:extLst>
          </a:blip>
          <a:srcRect l="26965" t="7971" r="26313"/>
          <a:stretch/>
        </p:blipFill>
        <p:spPr>
          <a:xfrm>
            <a:off x="3029380" y="2376065"/>
            <a:ext cx="555231" cy="502589"/>
          </a:xfrm>
          <a:prstGeom prst="rect">
            <a:avLst/>
          </a:prstGeom>
        </p:spPr>
      </p:pic>
      <p:cxnSp>
        <p:nvCxnSpPr>
          <p:cNvPr id="127" name="Gewinkelter Verbinder 237"/>
          <p:cNvCxnSpPr/>
          <p:nvPr/>
        </p:nvCxnSpPr>
        <p:spPr>
          <a:xfrm rot="16200000" flipH="1">
            <a:off x="4239095" y="2000683"/>
            <a:ext cx="713463" cy="2457036"/>
          </a:xfrm>
          <a:prstGeom prst="bentConnector3">
            <a:avLst>
              <a:gd name="adj1" fmla="val 27818"/>
            </a:avLst>
          </a:prstGeom>
          <a:ln w="127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winkelter Verbinder 155"/>
          <p:cNvCxnSpPr>
            <a:stCxn id="28" idx="2"/>
            <a:endCxn id="86" idx="0"/>
          </p:cNvCxnSpPr>
          <p:nvPr/>
        </p:nvCxnSpPr>
        <p:spPr>
          <a:xfrm rot="16200000" flipH="1">
            <a:off x="3967489" y="1240215"/>
            <a:ext cx="644946" cy="3898776"/>
          </a:xfrm>
          <a:prstGeom prst="bentConnector3">
            <a:avLst>
              <a:gd name="adj1" fmla="val 50000"/>
            </a:avLst>
          </a:prstGeom>
          <a:ln w="127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29" name="Gruppieren 36"/>
          <p:cNvGrpSpPr/>
          <p:nvPr/>
        </p:nvGrpSpPr>
        <p:grpSpPr>
          <a:xfrm>
            <a:off x="10273687" y="2115934"/>
            <a:ext cx="1334354" cy="327441"/>
            <a:chOff x="7435487" y="329368"/>
            <a:chExt cx="1334354" cy="327441"/>
          </a:xfrm>
        </p:grpSpPr>
        <p:sp>
          <p:nvSpPr>
            <p:cNvPr id="130" name="Rectangle 14________"/>
            <p:cNvSpPr>
              <a:spLocks noChangeArrowheads="1"/>
            </p:cNvSpPr>
            <p:nvPr>
              <p:custDataLst>
                <p:tags r:id="rId105"/>
              </p:custDataLst>
            </p:nvPr>
          </p:nvSpPr>
          <p:spPr bwMode="auto">
            <a:xfrm>
              <a:off x="7435487" y="329368"/>
              <a:ext cx="1334354" cy="327441"/>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131" name="Grafik 35"/>
            <p:cNvPicPr>
              <a:picLocks noChangeAspect="1"/>
            </p:cNvPicPr>
            <p:nvPr/>
          </p:nvPicPr>
          <p:blipFill rotWithShape="1">
            <a:blip r:embed="rId164" cstate="print">
              <a:extLst>
                <a:ext uri="{28A0092B-C50C-407E-A947-70E740481C1C}">
                  <a14:useLocalDpi xmlns:a14="http://schemas.microsoft.com/office/drawing/2010/main" val="0"/>
                </a:ext>
              </a:extLst>
            </a:blip>
            <a:srcRect t="46455" b="32136"/>
            <a:stretch/>
          </p:blipFill>
          <p:spPr>
            <a:xfrm>
              <a:off x="7460346" y="419515"/>
              <a:ext cx="1255534" cy="191923"/>
            </a:xfrm>
            <a:prstGeom prst="rect">
              <a:avLst/>
            </a:prstGeom>
          </p:spPr>
        </p:pic>
      </p:grpSp>
      <p:cxnSp>
        <p:nvCxnSpPr>
          <p:cNvPr id="132" name="Gewinkelte Verbindung 42__"/>
          <p:cNvCxnSpPr>
            <a:stCxn id="130" idx="1"/>
          </p:cNvCxnSpPr>
          <p:nvPr>
            <p:custDataLst>
              <p:tags r:id="rId102"/>
            </p:custDataLst>
          </p:nvPr>
        </p:nvCxnSpPr>
        <p:spPr bwMode="auto">
          <a:xfrm rot="10800000" flipV="1">
            <a:off x="9484483" y="2279654"/>
            <a:ext cx="789205" cy="705385"/>
          </a:xfrm>
          <a:prstGeom prst="bentConnector3">
            <a:avLst>
              <a:gd name="adj1" fmla="val 61586"/>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pic>
        <p:nvPicPr>
          <p:cNvPr id="133" name="Grafik 60"/>
          <p:cNvPicPr>
            <a:picLocks noChangeAspect="1"/>
          </p:cNvPicPr>
          <p:nvPr/>
        </p:nvPicPr>
        <p:blipFill rotWithShape="1">
          <a:blip r:embed="rId165"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15" t="21601" r="15492" b="26933"/>
          <a:stretch/>
        </p:blipFill>
        <p:spPr>
          <a:xfrm>
            <a:off x="3407664" y="3772191"/>
            <a:ext cx="446918" cy="334355"/>
          </a:xfrm>
          <a:prstGeom prst="rect">
            <a:avLst/>
          </a:prstGeom>
        </p:spPr>
      </p:pic>
      <p:pic>
        <p:nvPicPr>
          <p:cNvPr id="134" name="Grafik 61"/>
          <p:cNvPicPr>
            <a:picLocks noChangeAspect="1"/>
          </p:cNvPicPr>
          <p:nvPr/>
        </p:nvPicPr>
        <p:blipFill>
          <a:blip r:embed="rId166" cstate="print">
            <a:extLst>
              <a:ext uri="{28A0092B-C50C-407E-A947-70E740481C1C}">
                <a14:useLocalDpi xmlns:a14="http://schemas.microsoft.com/office/drawing/2010/main" val="0"/>
              </a:ext>
            </a:extLst>
          </a:blip>
          <a:stretch>
            <a:fillRect/>
          </a:stretch>
        </p:blipFill>
        <p:spPr>
          <a:xfrm>
            <a:off x="8472312" y="2036767"/>
            <a:ext cx="854387" cy="246348"/>
          </a:xfrm>
          <a:prstGeom prst="rect">
            <a:avLst/>
          </a:prstGeom>
        </p:spPr>
      </p:pic>
      <p:cxnSp>
        <p:nvCxnSpPr>
          <p:cNvPr id="135" name="Gewinkelte Verbindung 42___"/>
          <p:cNvCxnSpPr>
            <a:endCxn id="2" idx="3"/>
          </p:cNvCxnSpPr>
          <p:nvPr>
            <p:custDataLst>
              <p:tags r:id="rId103"/>
            </p:custDataLst>
          </p:nvPr>
        </p:nvCxnSpPr>
        <p:spPr bwMode="auto">
          <a:xfrm rot="10800000">
            <a:off x="8549941" y="1957315"/>
            <a:ext cx="1723749" cy="252000"/>
          </a:xfrm>
          <a:prstGeom prst="bentConnector3">
            <a:avLst>
              <a:gd name="adj1" fmla="val 43471"/>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cxnSp>
        <p:nvCxnSpPr>
          <p:cNvPr id="136" name="Gewinkelte Verbindung 42"/>
          <p:cNvCxnSpPr>
            <a:stCxn id="20" idx="1"/>
          </p:cNvCxnSpPr>
          <p:nvPr>
            <p:custDataLst>
              <p:tags r:id="rId104"/>
            </p:custDataLst>
          </p:nvPr>
        </p:nvCxnSpPr>
        <p:spPr bwMode="auto">
          <a:xfrm rot="10800000" flipV="1">
            <a:off x="6452192" y="2073057"/>
            <a:ext cx="1656000" cy="1662009"/>
          </a:xfrm>
          <a:prstGeom prst="bentConnector3">
            <a:avLst>
              <a:gd name="adj1" fmla="val 68450"/>
            </a:avLst>
          </a:prstGeom>
          <a:solidFill>
            <a:schemeClr val="accent1"/>
          </a:solidFill>
          <a:ln w="12700" cap="flat" cmpd="sng" algn="ctr">
            <a:solidFill>
              <a:srgbClr val="0070C0"/>
            </a:solidFill>
            <a:prstDash val="sysDot"/>
            <a:round/>
            <a:headEnd type="none" w="med" len="med"/>
            <a:tailEnd type="none" w="med" len="med"/>
          </a:ln>
          <a:effectLst/>
        </p:spPr>
      </p:cxnSp>
    </p:spTree>
    <p:extLst>
      <p:ext uri="{BB962C8B-B14F-4D97-AF65-F5344CB8AC3E}">
        <p14:creationId xmlns:p14="http://schemas.microsoft.com/office/powerpoint/2010/main" val="229536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4971" y="2270758"/>
            <a:ext cx="176623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Backlog</a:t>
            </a:r>
          </a:p>
        </p:txBody>
      </p:sp>
      <p:sp>
        <p:nvSpPr>
          <p:cNvPr id="3" name="Rectangle 2"/>
          <p:cNvSpPr/>
          <p:nvPr/>
        </p:nvSpPr>
        <p:spPr>
          <a:xfrm>
            <a:off x="4005713" y="2270758"/>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Design</a:t>
            </a:r>
          </a:p>
        </p:txBody>
      </p:sp>
      <p:sp>
        <p:nvSpPr>
          <p:cNvPr id="4" name="Rectangle 3"/>
          <p:cNvSpPr/>
          <p:nvPr/>
        </p:nvSpPr>
        <p:spPr>
          <a:xfrm>
            <a:off x="6726455" y="2194559"/>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Code</a:t>
            </a:r>
          </a:p>
        </p:txBody>
      </p:sp>
      <p:sp>
        <p:nvSpPr>
          <p:cNvPr id="5" name="Rectangle 4"/>
          <p:cNvSpPr/>
          <p:nvPr/>
        </p:nvSpPr>
        <p:spPr>
          <a:xfrm>
            <a:off x="9488908" y="2194558"/>
            <a:ext cx="1763026"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Test</a:t>
            </a:r>
          </a:p>
        </p:txBody>
      </p:sp>
      <p:sp>
        <p:nvSpPr>
          <p:cNvPr id="6" name="Rectangle 5"/>
          <p:cNvSpPr/>
          <p:nvPr/>
        </p:nvSpPr>
        <p:spPr>
          <a:xfrm>
            <a:off x="1549665" y="4300887"/>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Integration</a:t>
            </a:r>
          </a:p>
        </p:txBody>
      </p:sp>
      <p:sp>
        <p:nvSpPr>
          <p:cNvPr id="7" name="Rectangle 6"/>
          <p:cNvSpPr/>
          <p:nvPr/>
        </p:nvSpPr>
        <p:spPr>
          <a:xfrm>
            <a:off x="3964000" y="4300887"/>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System Testing</a:t>
            </a:r>
          </a:p>
        </p:txBody>
      </p:sp>
      <p:sp>
        <p:nvSpPr>
          <p:cNvPr id="8" name="Rectangle 7"/>
          <p:cNvSpPr/>
          <p:nvPr/>
        </p:nvSpPr>
        <p:spPr>
          <a:xfrm>
            <a:off x="6609343" y="4300886"/>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Release</a:t>
            </a:r>
          </a:p>
        </p:txBody>
      </p:sp>
      <p:cxnSp>
        <p:nvCxnSpPr>
          <p:cNvPr id="9" name="Elbow Connector 8"/>
          <p:cNvCxnSpPr>
            <a:stCxn id="5" idx="3"/>
            <a:endCxn id="6" idx="1"/>
          </p:cNvCxnSpPr>
          <p:nvPr/>
        </p:nvCxnSpPr>
        <p:spPr>
          <a:xfrm flipH="1">
            <a:off x="1549665" y="2526630"/>
            <a:ext cx="9702269" cy="2106329"/>
          </a:xfrm>
          <a:prstGeom prst="bentConnector5">
            <a:avLst>
              <a:gd name="adj1" fmla="val -1066"/>
              <a:gd name="adj2" fmla="val 41775"/>
              <a:gd name="adj3" fmla="val 102356"/>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33901" y="1825226"/>
            <a:ext cx="2308457" cy="369332"/>
          </a:xfrm>
          <a:prstGeom prst="rect">
            <a:avLst/>
          </a:prstGeom>
          <a:noFill/>
        </p:spPr>
        <p:txBody>
          <a:bodyPr wrap="square" rtlCol="0">
            <a:spAutoFit/>
          </a:bodyPr>
          <a:lstStyle/>
          <a:p>
            <a:r>
              <a:rPr lang="en-GB" dirty="0"/>
              <a:t>Accurate &amp; Complete</a:t>
            </a:r>
          </a:p>
        </p:txBody>
      </p:sp>
      <p:cxnSp>
        <p:nvCxnSpPr>
          <p:cNvPr id="11" name="Curved Connector 10"/>
          <p:cNvCxnSpPr>
            <a:stCxn id="4" idx="0"/>
            <a:endCxn id="3" idx="0"/>
          </p:cNvCxnSpPr>
          <p:nvPr/>
        </p:nvCxnSpPr>
        <p:spPr>
          <a:xfrm rot="16200000" flipH="1" flipV="1">
            <a:off x="6266448" y="872287"/>
            <a:ext cx="76199" cy="2720742"/>
          </a:xfrm>
          <a:prstGeom prst="curvedConnector3">
            <a:avLst>
              <a:gd name="adj1" fmla="val -4515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6200000" flipH="1" flipV="1">
            <a:off x="9085049" y="872287"/>
            <a:ext cx="76199" cy="2720742"/>
          </a:xfrm>
          <a:prstGeom prst="curvedConnector3">
            <a:avLst>
              <a:gd name="adj1" fmla="val -5526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0"/>
            <a:endCxn id="5" idx="3"/>
          </p:cNvCxnSpPr>
          <p:nvPr/>
        </p:nvCxnSpPr>
        <p:spPr>
          <a:xfrm rot="5400000" flipH="1" flipV="1">
            <a:off x="5982903" y="-968143"/>
            <a:ext cx="1774257" cy="8763805"/>
          </a:xfrm>
          <a:prstGeom prst="curvedConnector4">
            <a:avLst>
              <a:gd name="adj1" fmla="val 26537"/>
              <a:gd name="adj2" fmla="val 1106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6200000" flipH="1" flipV="1">
            <a:off x="3967613" y="2978615"/>
            <a:ext cx="76199" cy="2720742"/>
          </a:xfrm>
          <a:prstGeom prst="curvedConnector3">
            <a:avLst>
              <a:gd name="adj1" fmla="val -3000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16200000" flipH="1" flipV="1">
            <a:off x="6688355" y="2940516"/>
            <a:ext cx="76199" cy="2720742"/>
          </a:xfrm>
          <a:prstGeom prst="curvedConnector3">
            <a:avLst>
              <a:gd name="adj1" fmla="val -3000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p:cNvCxnSpPr>
          <p:nvPr/>
        </p:nvCxnSpPr>
        <p:spPr>
          <a:xfrm>
            <a:off x="3051208" y="2602830"/>
            <a:ext cx="298384" cy="15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622307" y="2618071"/>
            <a:ext cx="3858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7824" y="384048"/>
            <a:ext cx="2880360" cy="369332"/>
          </a:xfrm>
          <a:prstGeom prst="rect">
            <a:avLst/>
          </a:prstGeom>
          <a:noFill/>
        </p:spPr>
        <p:txBody>
          <a:bodyPr wrap="square" rtlCol="0">
            <a:spAutoFit/>
          </a:bodyPr>
          <a:lstStyle/>
          <a:p>
            <a:pPr algn="ctr"/>
            <a:r>
              <a:rPr lang="en-GB" dirty="0"/>
              <a:t>E2E Connectivity - BSH</a:t>
            </a:r>
          </a:p>
        </p:txBody>
      </p:sp>
    </p:spTree>
    <p:extLst>
      <p:ext uri="{BB962C8B-B14F-4D97-AF65-F5344CB8AC3E}">
        <p14:creationId xmlns:p14="http://schemas.microsoft.com/office/powerpoint/2010/main" val="265060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3504" y="1280160"/>
            <a:ext cx="2377440" cy="4462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RBEI- HR Team – </a:t>
            </a:r>
            <a:r>
              <a:rPr lang="en-GB" dirty="0" err="1"/>
              <a:t>IoT</a:t>
            </a:r>
            <a:r>
              <a:rPr lang="en-GB" dirty="0"/>
              <a:t> &amp; AI education programs</a:t>
            </a:r>
          </a:p>
          <a:p>
            <a:pPr algn="ctr"/>
            <a:endParaRPr lang="en-GB" dirty="0"/>
          </a:p>
          <a:p>
            <a:pPr algn="ctr"/>
            <a:r>
              <a:rPr lang="en-GB" dirty="0"/>
              <a:t>Boot Camps for awareness session</a:t>
            </a:r>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3" name="Rectangle 2"/>
          <p:cNvSpPr/>
          <p:nvPr/>
        </p:nvSpPr>
        <p:spPr>
          <a:xfrm>
            <a:off x="845820" y="740664"/>
            <a:ext cx="1892808" cy="34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competency</a:t>
            </a:r>
          </a:p>
        </p:txBody>
      </p:sp>
      <p:sp>
        <p:nvSpPr>
          <p:cNvPr id="5" name="Rounded Rectangle 4"/>
          <p:cNvSpPr/>
          <p:nvPr/>
        </p:nvSpPr>
        <p:spPr>
          <a:xfrm>
            <a:off x="4160520" y="1408176"/>
            <a:ext cx="2816352" cy="444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GB" dirty="0"/>
              <a:t>Multi-function team (Dev, Test, Integration)</a:t>
            </a:r>
          </a:p>
          <a:p>
            <a:pPr marL="285750" indent="-285750" algn="ctr">
              <a:buFont typeface="Wingdings" panose="05000000000000000000" pitchFamily="2" charset="2"/>
              <a:buChar char="Ø"/>
            </a:pPr>
            <a:endParaRPr lang="en-GB" dirty="0"/>
          </a:p>
          <a:p>
            <a:pPr marL="285750" indent="-285750" algn="ctr">
              <a:buFont typeface="Wingdings" panose="05000000000000000000" pitchFamily="2" charset="2"/>
              <a:buChar char="Ø"/>
            </a:pPr>
            <a:r>
              <a:rPr lang="en-GB" dirty="0"/>
              <a:t>Cutting across Divisions (CC, Automotive, Electronics)</a:t>
            </a:r>
          </a:p>
          <a:p>
            <a:pPr marL="285750" indent="-285750" algn="ctr">
              <a:buFont typeface="Wingdings" panose="05000000000000000000" pitchFamily="2" charset="2"/>
              <a:buChar char="Ø"/>
            </a:pPr>
            <a:endParaRPr lang="en-GB" dirty="0"/>
          </a:p>
          <a:p>
            <a:pPr marL="285750" indent="-285750" algn="ctr">
              <a:buFont typeface="Wingdings" panose="05000000000000000000" pitchFamily="2" charset="2"/>
              <a:buChar char="Ø"/>
            </a:pPr>
            <a:r>
              <a:rPr lang="en-GB" dirty="0"/>
              <a:t>Partnering to champion Best Practices across</a:t>
            </a:r>
          </a:p>
        </p:txBody>
      </p:sp>
      <p:sp>
        <p:nvSpPr>
          <p:cNvPr id="6" name="Rectangle 5"/>
          <p:cNvSpPr/>
          <p:nvPr/>
        </p:nvSpPr>
        <p:spPr>
          <a:xfrm>
            <a:off x="4527804" y="777240"/>
            <a:ext cx="1892808" cy="34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Collaboration</a:t>
            </a:r>
          </a:p>
        </p:txBody>
      </p:sp>
      <p:sp>
        <p:nvSpPr>
          <p:cNvPr id="7" name="Rectangle 6"/>
          <p:cNvSpPr/>
          <p:nvPr/>
        </p:nvSpPr>
        <p:spPr>
          <a:xfrm>
            <a:off x="8557260" y="731520"/>
            <a:ext cx="1892808" cy="347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Co-Creation</a:t>
            </a:r>
          </a:p>
        </p:txBody>
      </p:sp>
      <p:sp>
        <p:nvSpPr>
          <p:cNvPr id="8" name="Rounded Rectangle 4"/>
          <p:cNvSpPr/>
          <p:nvPr/>
        </p:nvSpPr>
        <p:spPr>
          <a:xfrm>
            <a:off x="8156448" y="1408176"/>
            <a:ext cx="2816352" cy="444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GB" dirty="0"/>
              <a:t>Helped engineer Domain agnostic solution</a:t>
            </a:r>
          </a:p>
          <a:p>
            <a:pPr marL="285750" indent="-285750" algn="ctr">
              <a:buFont typeface="Wingdings" panose="05000000000000000000" pitchFamily="2" charset="2"/>
              <a:buChar char="Ø"/>
            </a:pPr>
            <a:endParaRPr lang="en-GB" dirty="0"/>
          </a:p>
          <a:p>
            <a:pPr marL="285750" indent="-285750" algn="ctr">
              <a:buFont typeface="Wingdings" panose="05000000000000000000" pitchFamily="2" charset="2"/>
              <a:buChar char="Ø"/>
            </a:pPr>
            <a:r>
              <a:rPr lang="en-GB" dirty="0"/>
              <a:t>Enabled Proof of Scaling</a:t>
            </a:r>
          </a:p>
          <a:p>
            <a:pPr marL="285750" indent="-285750" algn="ctr">
              <a:buFont typeface="Wingdings" panose="05000000000000000000" pitchFamily="2" charset="2"/>
              <a:buChar char="Ø"/>
            </a:pPr>
            <a:endParaRPr lang="en-GB" dirty="0"/>
          </a:p>
          <a:p>
            <a:pPr marL="285750" indent="-285750" algn="ctr">
              <a:buFont typeface="Wingdings" panose="05000000000000000000" pitchFamily="2" charset="2"/>
              <a:buChar char="Ø"/>
            </a:pPr>
            <a:r>
              <a:rPr lang="en-GB" dirty="0"/>
              <a:t>Voluntary contribution helped in X-skilling &amp; controlled spends</a:t>
            </a:r>
          </a:p>
        </p:txBody>
      </p:sp>
    </p:spTree>
    <p:extLst>
      <p:ext uri="{BB962C8B-B14F-4D97-AF65-F5344CB8AC3E}">
        <p14:creationId xmlns:p14="http://schemas.microsoft.com/office/powerpoint/2010/main" val="55752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81528" y="301752"/>
            <a:ext cx="4270248" cy="107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Challenges</a:t>
            </a:r>
          </a:p>
        </p:txBody>
      </p:sp>
      <p:sp>
        <p:nvSpPr>
          <p:cNvPr id="4" name="Rectangle 3"/>
          <p:cNvSpPr/>
          <p:nvPr/>
        </p:nvSpPr>
        <p:spPr>
          <a:xfrm>
            <a:off x="2044089" y="1771948"/>
            <a:ext cx="9124219" cy="4068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dirty="0">
                <a:solidFill>
                  <a:schemeClr val="tx1"/>
                </a:solidFill>
              </a:rPr>
              <a:t>People Management</a:t>
            </a:r>
          </a:p>
          <a:p>
            <a:pPr marL="742950" lvl="1" indent="-285750">
              <a:buFont typeface="Wingdings" panose="05000000000000000000" pitchFamily="2" charset="2"/>
              <a:buChar char="Ø"/>
            </a:pPr>
            <a:r>
              <a:rPr lang="en-IN" dirty="0">
                <a:solidFill>
                  <a:schemeClr val="tx1"/>
                </a:solidFill>
              </a:rPr>
              <a:t>Leading a group of dotted line reports</a:t>
            </a:r>
          </a:p>
          <a:p>
            <a:pPr marL="742950" lvl="1" indent="-285750">
              <a:buFont typeface="Wingdings" panose="05000000000000000000" pitchFamily="2" charset="2"/>
              <a:buChar char="Ø"/>
            </a:pPr>
            <a:r>
              <a:rPr lang="en-IN" dirty="0">
                <a:solidFill>
                  <a:schemeClr val="tx1"/>
                </a:solidFill>
              </a:rPr>
              <a:t>Alignment of Priorities &amp; Timelines</a:t>
            </a:r>
          </a:p>
          <a:p>
            <a:pPr marL="742950" lvl="1" indent="-285750">
              <a:buFont typeface="Wingdings" panose="05000000000000000000" pitchFamily="2" charset="2"/>
              <a:buChar char="Ø"/>
            </a:pPr>
            <a:r>
              <a:rPr lang="en-IN" dirty="0">
                <a:solidFill>
                  <a:schemeClr val="tx1"/>
                </a:solidFill>
              </a:rPr>
              <a:t>Constantly driving Interest &amp; Motivation</a:t>
            </a:r>
          </a:p>
          <a:p>
            <a:pPr marL="742950" lvl="1"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Divisional Alignment</a:t>
            </a:r>
          </a:p>
          <a:p>
            <a:pPr marL="742950" lvl="1" indent="-285750">
              <a:buFont typeface="Wingdings" panose="05000000000000000000" pitchFamily="2" charset="2"/>
              <a:buChar char="Ø"/>
            </a:pPr>
            <a:r>
              <a:rPr lang="en-IN" dirty="0">
                <a:solidFill>
                  <a:schemeClr val="tx1"/>
                </a:solidFill>
              </a:rPr>
              <a:t>Scattered Vs. Centralised</a:t>
            </a:r>
          </a:p>
          <a:p>
            <a:pPr marL="742950" lvl="1" indent="-285750">
              <a:buFont typeface="Wingdings" panose="05000000000000000000" pitchFamily="2" charset="2"/>
              <a:buChar char="Ø"/>
            </a:pPr>
            <a:r>
              <a:rPr lang="en-IN" dirty="0">
                <a:solidFill>
                  <a:schemeClr val="tx1"/>
                </a:solidFill>
              </a:rPr>
              <a:t>Socialising the ‘Standardisation’</a:t>
            </a:r>
            <a:endParaRPr lang="en-IN" dirty="0">
              <a:solidFill>
                <a:schemeClr val="tx1"/>
              </a:solidFill>
            </a:endParaRPr>
          </a:p>
          <a:p>
            <a:pPr marL="742950" lvl="1" indent="-285750">
              <a:buFont typeface="Wingdings" panose="05000000000000000000" pitchFamily="2" charset="2"/>
              <a:buChar char="Ø"/>
            </a:pPr>
            <a:r>
              <a:rPr lang="en-IN" dirty="0">
                <a:solidFill>
                  <a:schemeClr val="tx1"/>
                </a:solidFill>
              </a:rPr>
              <a:t>Delivery commitment &amp; Management </a:t>
            </a:r>
          </a:p>
          <a:p>
            <a:pPr marL="1200150" lvl="2"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Budget Control &amp; Funding Sources</a:t>
            </a:r>
          </a:p>
          <a:p>
            <a:pPr marL="285750" indent="-285750">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3882130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8064" y="164592"/>
            <a:ext cx="7443216" cy="126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Benefits to Org</a:t>
            </a:r>
          </a:p>
        </p:txBody>
      </p:sp>
      <p:sp>
        <p:nvSpPr>
          <p:cNvPr id="3" name="Rectangle 2"/>
          <p:cNvSpPr/>
          <p:nvPr/>
        </p:nvSpPr>
        <p:spPr>
          <a:xfrm>
            <a:off x="2118049" y="2155371"/>
            <a:ext cx="9479902" cy="4348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dirty="0">
                <a:solidFill>
                  <a:schemeClr val="tx1"/>
                </a:solidFill>
              </a:rPr>
              <a:t>Amalgamation of Best Practices across Divisions</a:t>
            </a: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Quality improvement due to automated feedback loops</a:t>
            </a:r>
          </a:p>
          <a:p>
            <a:endParaRPr lang="en-IN" dirty="0">
              <a:solidFill>
                <a:schemeClr val="tx1"/>
              </a:solidFill>
            </a:endParaRPr>
          </a:p>
          <a:p>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Reduced Process cycle</a:t>
            </a:r>
          </a:p>
          <a:p>
            <a:pPr marL="742950" lvl="1" indent="-285750">
              <a:buFont typeface="Wingdings" panose="05000000000000000000" pitchFamily="2" charset="2"/>
              <a:buChar char="Ø"/>
            </a:pPr>
            <a:r>
              <a:rPr lang="en-IN" dirty="0">
                <a:solidFill>
                  <a:schemeClr val="tx1"/>
                </a:solidFill>
              </a:rPr>
              <a:t>Improved Go-to market time</a:t>
            </a: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Consolidation of Resources</a:t>
            </a:r>
          </a:p>
          <a:p>
            <a:pPr marL="742950" lvl="1" indent="-285750">
              <a:buFont typeface="Wingdings" panose="05000000000000000000" pitchFamily="2" charset="2"/>
              <a:buChar char="Ø"/>
            </a:pPr>
            <a:r>
              <a:rPr lang="en-IN" dirty="0">
                <a:solidFill>
                  <a:schemeClr val="tx1"/>
                </a:solidFill>
              </a:rPr>
              <a:t>Central Pool for cross-Divisional usage</a:t>
            </a:r>
          </a:p>
          <a:p>
            <a:endParaRPr lang="en-IN" dirty="0">
              <a:solidFill>
                <a:schemeClr val="tx1"/>
              </a:solidFill>
            </a:endParaRPr>
          </a:p>
          <a:p>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Reduction in Costs</a:t>
            </a:r>
          </a:p>
          <a:p>
            <a:pPr marL="742950" lvl="1" indent="-285750">
              <a:buFont typeface="Wingdings" panose="05000000000000000000" pitchFamily="2" charset="2"/>
              <a:buChar char="Ø"/>
            </a:pPr>
            <a:r>
              <a:rPr lang="en-IN" dirty="0">
                <a:solidFill>
                  <a:schemeClr val="tx1"/>
                </a:solidFill>
              </a:rPr>
              <a:t>Maintenance Cost of  ‘current’ redundant Apps</a:t>
            </a:r>
          </a:p>
          <a:p>
            <a:pPr marL="742950" lvl="1" indent="-285750">
              <a:buFont typeface="Wingdings" panose="05000000000000000000" pitchFamily="2" charset="2"/>
              <a:buChar char="Ø"/>
            </a:pPr>
            <a:r>
              <a:rPr lang="en-IN" dirty="0">
                <a:solidFill>
                  <a:schemeClr val="tx1"/>
                </a:solidFill>
              </a:rPr>
              <a:t>Development Cost of  ‘impending’ avoidable Apps</a:t>
            </a:r>
          </a:p>
          <a:p>
            <a:pPr marL="285750" indent="-285750">
              <a:buFont typeface="Wingdings" panose="05000000000000000000" pitchFamily="2" charset="2"/>
              <a:buChar char="Ø"/>
            </a:pPr>
            <a:endParaRPr lang="en-IN" dirty="0">
              <a:solidFill>
                <a:schemeClr val="tx1"/>
              </a:solidFill>
            </a:endParaRPr>
          </a:p>
          <a:p>
            <a:pPr lvl="1"/>
            <a:endParaRPr lang="en-IN" dirty="0">
              <a:solidFill>
                <a:schemeClr val="tx1"/>
              </a:solidFill>
            </a:endParaRPr>
          </a:p>
        </p:txBody>
      </p:sp>
    </p:spTree>
    <p:extLst>
      <p:ext uri="{BB962C8B-B14F-4D97-AF65-F5344CB8AC3E}">
        <p14:creationId xmlns:p14="http://schemas.microsoft.com/office/powerpoint/2010/main" val="502706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314065" y="2470785"/>
            <a:ext cx="5563870" cy="1916430"/>
          </a:xfrm>
          <a:prstGeom prst="rect">
            <a:avLst/>
          </a:prstGeom>
          <a:ln>
            <a:solidFill>
              <a:schemeClr val="accent1"/>
            </a:solidFill>
          </a:ln>
        </p:spPr>
      </p:pic>
    </p:spTree>
    <p:extLst>
      <p:ext uri="{BB962C8B-B14F-4D97-AF65-F5344CB8AC3E}">
        <p14:creationId xmlns:p14="http://schemas.microsoft.com/office/powerpoint/2010/main" val="1186373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3660609-9F72-44C2-99AF-A574C6293FCA}"/>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6" name="think-cell Slide" r:id="rId4" imgW="415" imgH="416" progId="TCLayout.ActiveDocument.1">
                  <p:embed/>
                </p:oleObj>
              </mc:Choice>
              <mc:Fallback>
                <p:oleObj name="think-cell Slide" r:id="rId4" imgW="415" imgH="416" progId="TCLayout.ActiveDocument.1">
                  <p:embed/>
                  <p:pic>
                    <p:nvPicPr>
                      <p:cNvPr id="7" name="Object 6" hidden="1">
                        <a:extLst>
                          <a:ext uri="{FF2B5EF4-FFF2-40B4-BE49-F238E27FC236}">
                            <a16:creationId xmlns:a16="http://schemas.microsoft.com/office/drawing/2014/main" id="{53660609-9F72-44C2-99AF-A574C6293F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idx="15"/>
          </p:nvPr>
        </p:nvSpPr>
        <p:spPr/>
        <p:txBody>
          <a:bodyPr/>
          <a:lstStyle/>
          <a:p>
            <a:r>
              <a:rPr lang="en-GB"/>
              <a:t>#FFF PJ05 – Intelligent Automation Workshop</a:t>
            </a:r>
          </a:p>
        </p:txBody>
      </p:sp>
      <p:sp>
        <p:nvSpPr>
          <p:cNvPr id="3" name="Title 2"/>
          <p:cNvSpPr>
            <a:spLocks noGrp="1"/>
          </p:cNvSpPr>
          <p:nvPr>
            <p:ph type="title" sz="quarter"/>
          </p:nvPr>
        </p:nvSpPr>
        <p:spPr/>
        <p:txBody>
          <a:bodyPr vert="horz"/>
          <a:lstStyle/>
          <a:p>
            <a:r>
              <a:rPr lang="en-US" dirty="0" err="1"/>
              <a:t>SmartDNC</a:t>
            </a:r>
            <a:r>
              <a:rPr lang="en-US" dirty="0"/>
              <a:t> High Level View</a:t>
            </a:r>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en-US" sz="1200" b="0" i="0" u="none" strike="noStrike" kern="0" cap="none" spc="0" normalizeH="0" baseline="0" noProof="1" smtClean="0">
                <a:ln>
                  <a:noFill/>
                </a:ln>
                <a:solidFill>
                  <a:srgbClr val="999FA6"/>
                </a:solidFill>
                <a:effectLst/>
                <a:uLnTx/>
                <a:uFillTx/>
                <a:latin typeface="Bosch Office Sans"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0" cap="none" spc="0" normalizeH="0" baseline="0" noProof="1">
              <a:ln>
                <a:noFill/>
              </a:ln>
              <a:solidFill>
                <a:srgbClr val="999FA6"/>
              </a:solidFill>
              <a:effectLst/>
              <a:uLnTx/>
              <a:uFillTx/>
              <a:latin typeface="Bosch Office Sans" pitchFamily="34" charset="0"/>
              <a:ea typeface="+mn-ea"/>
              <a:cs typeface="+mn-cs"/>
            </a:endParaRPr>
          </a:p>
        </p:txBody>
      </p:sp>
      <p:sp>
        <p:nvSpPr>
          <p:cNvPr id="5" name="Rectangle 4">
            <a:extLst>
              <a:ext uri="{FF2B5EF4-FFF2-40B4-BE49-F238E27FC236}">
                <a16:creationId xmlns:a16="http://schemas.microsoft.com/office/drawing/2014/main" id="{ADEE0F20-7A9B-47D1-95E0-3F2D703A9E2B}"/>
              </a:ext>
            </a:extLst>
          </p:cNvPr>
          <p:cNvSpPr/>
          <p:nvPr/>
        </p:nvSpPr>
        <p:spPr>
          <a:xfrm>
            <a:off x="3712229" y="1572152"/>
            <a:ext cx="4414718" cy="2756694"/>
          </a:xfrm>
          <a:prstGeom prst="rect">
            <a:avLst/>
          </a:prstGeom>
          <a:solidFill>
            <a:schemeClr val="accent2">
              <a:lumMod val="20000"/>
              <a:lumOff val="80000"/>
            </a:schemeClr>
          </a:solidFill>
          <a:ln>
            <a:no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E78C5"/>
              </a:solidFill>
              <a:effectLst/>
              <a:uLnTx/>
              <a:uFillTx/>
              <a:latin typeface="Bosch Office Sans"/>
              <a:ea typeface="+mn-ea"/>
              <a:cs typeface="+mn-cs"/>
            </a:endParaRPr>
          </a:p>
        </p:txBody>
      </p:sp>
      <p:sp>
        <p:nvSpPr>
          <p:cNvPr id="37" name="Rectangle: Single Corner Snipped 82">
            <a:extLst>
              <a:ext uri="{FF2B5EF4-FFF2-40B4-BE49-F238E27FC236}">
                <a16:creationId xmlns:a16="http://schemas.microsoft.com/office/drawing/2014/main" id="{71B4669A-8ED7-4FB0-B5E2-48C453C2B889}"/>
              </a:ext>
            </a:extLst>
          </p:cNvPr>
          <p:cNvSpPr/>
          <p:nvPr/>
        </p:nvSpPr>
        <p:spPr>
          <a:xfrm>
            <a:off x="3677725" y="1440823"/>
            <a:ext cx="1737907" cy="165309"/>
          </a:xfrm>
          <a:custGeom>
            <a:avLst/>
            <a:gdLst>
              <a:gd name="connsiteX0" fmla="*/ 0 w 1640995"/>
              <a:gd name="connsiteY0" fmla="*/ 0 h 160020"/>
              <a:gd name="connsiteX1" fmla="*/ 1560985 w 1640995"/>
              <a:gd name="connsiteY1" fmla="*/ 0 h 160020"/>
              <a:gd name="connsiteX2" fmla="*/ 1640995 w 1640995"/>
              <a:gd name="connsiteY2" fmla="*/ 80010 h 160020"/>
              <a:gd name="connsiteX3" fmla="*/ 1640995 w 1640995"/>
              <a:gd name="connsiteY3" fmla="*/ 160020 h 160020"/>
              <a:gd name="connsiteX4" fmla="*/ 0 w 1640995"/>
              <a:gd name="connsiteY4" fmla="*/ 160020 h 160020"/>
              <a:gd name="connsiteX5" fmla="*/ 0 w 1640995"/>
              <a:gd name="connsiteY5" fmla="*/ 0 h 160020"/>
              <a:gd name="connsiteX0" fmla="*/ 0 w 1743353"/>
              <a:gd name="connsiteY0" fmla="*/ 0 h 165309"/>
              <a:gd name="connsiteX1" fmla="*/ 1560985 w 1743353"/>
              <a:gd name="connsiteY1" fmla="*/ 0 h 165309"/>
              <a:gd name="connsiteX2" fmla="*/ 1743353 w 1743353"/>
              <a:gd name="connsiteY2" fmla="*/ 165309 h 165309"/>
              <a:gd name="connsiteX3" fmla="*/ 1640995 w 1743353"/>
              <a:gd name="connsiteY3" fmla="*/ 160020 h 165309"/>
              <a:gd name="connsiteX4" fmla="*/ 0 w 1743353"/>
              <a:gd name="connsiteY4" fmla="*/ 160020 h 165309"/>
              <a:gd name="connsiteX5" fmla="*/ 0 w 1743353"/>
              <a:gd name="connsiteY5" fmla="*/ 0 h 1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353" h="165309">
                <a:moveTo>
                  <a:pt x="0" y="0"/>
                </a:moveTo>
                <a:lnTo>
                  <a:pt x="1560985" y="0"/>
                </a:lnTo>
                <a:lnTo>
                  <a:pt x="1743353" y="165309"/>
                </a:lnTo>
                <a:lnTo>
                  <a:pt x="1640995" y="160020"/>
                </a:lnTo>
                <a:lnTo>
                  <a:pt x="0" y="160020"/>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a:ea typeface="+mn-ea"/>
                <a:cs typeface="+mn-cs"/>
              </a:rPr>
              <a:t>Development Phase</a:t>
            </a:r>
          </a:p>
        </p:txBody>
      </p:sp>
      <p:sp>
        <p:nvSpPr>
          <p:cNvPr id="61" name="Rectangle 60">
            <a:extLst>
              <a:ext uri="{FF2B5EF4-FFF2-40B4-BE49-F238E27FC236}">
                <a16:creationId xmlns:a16="http://schemas.microsoft.com/office/drawing/2014/main" id="{9079B97E-752C-4520-B047-1C2C6E0B6FFC}"/>
              </a:ext>
            </a:extLst>
          </p:cNvPr>
          <p:cNvSpPr/>
          <p:nvPr/>
        </p:nvSpPr>
        <p:spPr>
          <a:xfrm>
            <a:off x="409837" y="1592437"/>
            <a:ext cx="2775034" cy="2927505"/>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E78C5"/>
              </a:solidFill>
              <a:effectLst/>
              <a:uLnTx/>
              <a:uFillTx/>
              <a:latin typeface="Bosch Office Sans"/>
              <a:ea typeface="+mn-ea"/>
              <a:cs typeface="+mn-cs"/>
            </a:endParaRPr>
          </a:p>
        </p:txBody>
      </p:sp>
      <p:sp>
        <p:nvSpPr>
          <p:cNvPr id="62" name="Rectangle: Single Corner Snipped 82">
            <a:extLst>
              <a:ext uri="{FF2B5EF4-FFF2-40B4-BE49-F238E27FC236}">
                <a16:creationId xmlns:a16="http://schemas.microsoft.com/office/drawing/2014/main" id="{2DD00D99-3EA8-42F2-B014-E53BF9239FF4}"/>
              </a:ext>
            </a:extLst>
          </p:cNvPr>
          <p:cNvSpPr/>
          <p:nvPr/>
        </p:nvSpPr>
        <p:spPr>
          <a:xfrm>
            <a:off x="389715" y="1466717"/>
            <a:ext cx="1897132" cy="174230"/>
          </a:xfrm>
          <a:custGeom>
            <a:avLst/>
            <a:gdLst>
              <a:gd name="connsiteX0" fmla="*/ 0 w 1640995"/>
              <a:gd name="connsiteY0" fmla="*/ 0 h 160020"/>
              <a:gd name="connsiteX1" fmla="*/ 1560985 w 1640995"/>
              <a:gd name="connsiteY1" fmla="*/ 0 h 160020"/>
              <a:gd name="connsiteX2" fmla="*/ 1640995 w 1640995"/>
              <a:gd name="connsiteY2" fmla="*/ 80010 h 160020"/>
              <a:gd name="connsiteX3" fmla="*/ 1640995 w 1640995"/>
              <a:gd name="connsiteY3" fmla="*/ 160020 h 160020"/>
              <a:gd name="connsiteX4" fmla="*/ 0 w 1640995"/>
              <a:gd name="connsiteY4" fmla="*/ 160020 h 160020"/>
              <a:gd name="connsiteX5" fmla="*/ 0 w 1640995"/>
              <a:gd name="connsiteY5" fmla="*/ 0 h 160020"/>
              <a:gd name="connsiteX0" fmla="*/ 0 w 1743353"/>
              <a:gd name="connsiteY0" fmla="*/ 0 h 165309"/>
              <a:gd name="connsiteX1" fmla="*/ 1560985 w 1743353"/>
              <a:gd name="connsiteY1" fmla="*/ 0 h 165309"/>
              <a:gd name="connsiteX2" fmla="*/ 1743353 w 1743353"/>
              <a:gd name="connsiteY2" fmla="*/ 165309 h 165309"/>
              <a:gd name="connsiteX3" fmla="*/ 1640995 w 1743353"/>
              <a:gd name="connsiteY3" fmla="*/ 160020 h 165309"/>
              <a:gd name="connsiteX4" fmla="*/ 0 w 1743353"/>
              <a:gd name="connsiteY4" fmla="*/ 160020 h 165309"/>
              <a:gd name="connsiteX5" fmla="*/ 0 w 1743353"/>
              <a:gd name="connsiteY5" fmla="*/ 0 h 1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353" h="165309">
                <a:moveTo>
                  <a:pt x="0" y="0"/>
                </a:moveTo>
                <a:lnTo>
                  <a:pt x="1560985" y="0"/>
                </a:lnTo>
                <a:lnTo>
                  <a:pt x="1743353" y="165309"/>
                </a:lnTo>
                <a:lnTo>
                  <a:pt x="1640995" y="160020"/>
                </a:lnTo>
                <a:lnTo>
                  <a:pt x="0" y="160020"/>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a:ea typeface="+mn-ea"/>
                <a:cs typeface="+mn-cs"/>
              </a:rPr>
              <a:t>Requirement Phase</a:t>
            </a:r>
          </a:p>
        </p:txBody>
      </p:sp>
      <p:grpSp>
        <p:nvGrpSpPr>
          <p:cNvPr id="63" name="Group 62">
            <a:extLst>
              <a:ext uri="{FF2B5EF4-FFF2-40B4-BE49-F238E27FC236}">
                <a16:creationId xmlns:a16="http://schemas.microsoft.com/office/drawing/2014/main" id="{33C89E93-3466-4731-924A-97982537D679}"/>
              </a:ext>
            </a:extLst>
          </p:cNvPr>
          <p:cNvGrpSpPr/>
          <p:nvPr/>
        </p:nvGrpSpPr>
        <p:grpSpPr>
          <a:xfrm>
            <a:off x="1949885" y="1788335"/>
            <a:ext cx="1170188" cy="587937"/>
            <a:chOff x="3175337" y="3832156"/>
            <a:chExt cx="1190015" cy="557834"/>
          </a:xfrm>
          <a:solidFill>
            <a:srgbClr val="263852"/>
          </a:solidFill>
        </p:grpSpPr>
        <p:sp>
          <p:nvSpPr>
            <p:cNvPr id="82" name="Rectangle 81">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83" name="Rectangle 82">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84" name="Rectangle 83">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Format Comparator</a:t>
              </a:r>
            </a:p>
          </p:txBody>
        </p:sp>
      </p:grpSp>
      <p:grpSp>
        <p:nvGrpSpPr>
          <p:cNvPr id="64" name="Group 63">
            <a:extLst>
              <a:ext uri="{FF2B5EF4-FFF2-40B4-BE49-F238E27FC236}">
                <a16:creationId xmlns:a16="http://schemas.microsoft.com/office/drawing/2014/main" id="{33C89E93-3466-4731-924A-97982537D679}"/>
              </a:ext>
            </a:extLst>
          </p:cNvPr>
          <p:cNvGrpSpPr/>
          <p:nvPr/>
        </p:nvGrpSpPr>
        <p:grpSpPr>
          <a:xfrm>
            <a:off x="488105" y="1780492"/>
            <a:ext cx="1082377" cy="587937"/>
            <a:chOff x="3242683" y="3832156"/>
            <a:chExt cx="1100717" cy="557834"/>
          </a:xfrm>
          <a:solidFill>
            <a:srgbClr val="263852"/>
          </a:solidFill>
        </p:grpSpPr>
        <p:sp>
          <p:nvSpPr>
            <p:cNvPr id="79" name="Rectangle 78">
              <a:extLst>
                <a:ext uri="{FF2B5EF4-FFF2-40B4-BE49-F238E27FC236}">
                  <a16:creationId xmlns:a16="http://schemas.microsoft.com/office/drawing/2014/main" id="{2E7B6FD3-F2FF-48B6-84F8-DACFD19658B7}"/>
                </a:ext>
              </a:extLst>
            </p:cNvPr>
            <p:cNvSpPr/>
            <p:nvPr/>
          </p:nvSpPr>
          <p:spPr>
            <a:xfrm>
              <a:off x="3580902" y="3832156"/>
              <a:ext cx="762498"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80" name="Rectangle 79">
              <a:extLst>
                <a:ext uri="{FF2B5EF4-FFF2-40B4-BE49-F238E27FC236}">
                  <a16:creationId xmlns:a16="http://schemas.microsoft.com/office/drawing/2014/main" id="{600D01FF-24C6-43E7-BA2B-EA8135BC73A1}"/>
                </a:ext>
              </a:extLst>
            </p:cNvPr>
            <p:cNvSpPr/>
            <p:nvPr/>
          </p:nvSpPr>
          <p:spPr>
            <a:xfrm>
              <a:off x="3497911" y="3906803"/>
              <a:ext cx="762498"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81" name="Rectangle 80">
              <a:extLst>
                <a:ext uri="{FF2B5EF4-FFF2-40B4-BE49-F238E27FC236}">
                  <a16:creationId xmlns:a16="http://schemas.microsoft.com/office/drawing/2014/main" id="{AD318317-0186-4F76-A1D8-96D2069682CB}"/>
                </a:ext>
              </a:extLst>
            </p:cNvPr>
            <p:cNvSpPr/>
            <p:nvPr/>
          </p:nvSpPr>
          <p:spPr>
            <a:xfrm>
              <a:off x="3242683" y="3981450"/>
              <a:ext cx="973269"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Format Converter</a:t>
              </a:r>
            </a:p>
          </p:txBody>
        </p:sp>
      </p:grpSp>
      <p:sp>
        <p:nvSpPr>
          <p:cNvPr id="65" name="Rectangle 64">
            <a:extLst>
              <a:ext uri="{FF2B5EF4-FFF2-40B4-BE49-F238E27FC236}">
                <a16:creationId xmlns:a16="http://schemas.microsoft.com/office/drawing/2014/main" id="{1FED4D62-C7AF-481A-8127-AF1C6C18C662}"/>
              </a:ext>
            </a:extLst>
          </p:cNvPr>
          <p:cNvSpPr/>
          <p:nvPr/>
        </p:nvSpPr>
        <p:spPr>
          <a:xfrm>
            <a:off x="2240581" y="3876998"/>
            <a:ext cx="879491" cy="551632"/>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Mapping Sheet Merger</a:t>
            </a:r>
          </a:p>
        </p:txBody>
      </p:sp>
      <p:sp>
        <p:nvSpPr>
          <p:cNvPr id="66" name="Rectangle 65">
            <a:extLst>
              <a:ext uri="{FF2B5EF4-FFF2-40B4-BE49-F238E27FC236}">
                <a16:creationId xmlns:a16="http://schemas.microsoft.com/office/drawing/2014/main" id="{1FED4D62-C7AF-481A-8127-AF1C6C18C662}"/>
              </a:ext>
            </a:extLst>
          </p:cNvPr>
          <p:cNvSpPr/>
          <p:nvPr/>
        </p:nvSpPr>
        <p:spPr>
          <a:xfrm>
            <a:off x="2243338" y="2969247"/>
            <a:ext cx="876734" cy="614809"/>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Application Interface Mapping Generator</a:t>
            </a:r>
          </a:p>
        </p:txBody>
      </p:sp>
      <p:sp>
        <p:nvSpPr>
          <p:cNvPr id="67" name="Rectangle 66"/>
          <p:cNvSpPr/>
          <p:nvPr/>
        </p:nvSpPr>
        <p:spPr>
          <a:xfrm>
            <a:off x="1461625" y="3094180"/>
            <a:ext cx="583144" cy="1178811"/>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Bosch Office Sans"/>
                <a:ea typeface="+mn-ea"/>
                <a:cs typeface="+mn-cs"/>
              </a:rPr>
              <a:t>UI Editor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Bosch Office Sans"/>
                <a:ea typeface="+mn-ea"/>
                <a:cs typeface="+mn-cs"/>
              </a:rPr>
              <a:t> Excel</a:t>
            </a:r>
          </a:p>
        </p:txBody>
      </p:sp>
      <p:sp>
        <p:nvSpPr>
          <p:cNvPr id="68" name="Left Brace 67"/>
          <p:cNvSpPr/>
          <p:nvPr/>
        </p:nvSpPr>
        <p:spPr>
          <a:xfrm>
            <a:off x="2044769" y="3299582"/>
            <a:ext cx="195811" cy="8299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Bosch Office Sans"/>
              <a:ea typeface="+mn-ea"/>
              <a:cs typeface="+mn-cs"/>
            </a:endParaRPr>
          </a:p>
        </p:txBody>
      </p:sp>
      <p:sp>
        <p:nvSpPr>
          <p:cNvPr id="69" name="Rectangle 68">
            <a:extLst>
              <a:ext uri="{FF2B5EF4-FFF2-40B4-BE49-F238E27FC236}">
                <a16:creationId xmlns:a16="http://schemas.microsoft.com/office/drawing/2014/main" id="{1FED4D62-C7AF-481A-8127-AF1C6C18C662}"/>
              </a:ext>
            </a:extLst>
          </p:cNvPr>
          <p:cNvSpPr/>
          <p:nvPr/>
        </p:nvSpPr>
        <p:spPr>
          <a:xfrm>
            <a:off x="457706" y="3629482"/>
            <a:ext cx="876734" cy="614809"/>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Automap AI Logic</a:t>
            </a:r>
          </a:p>
        </p:txBody>
      </p:sp>
      <p:grpSp>
        <p:nvGrpSpPr>
          <p:cNvPr id="70" name="Group 69">
            <a:extLst>
              <a:ext uri="{FF2B5EF4-FFF2-40B4-BE49-F238E27FC236}">
                <a16:creationId xmlns:a16="http://schemas.microsoft.com/office/drawing/2014/main" id="{390EBF25-09F2-42CF-84DD-981709C40DA4}"/>
              </a:ext>
            </a:extLst>
          </p:cNvPr>
          <p:cNvGrpSpPr/>
          <p:nvPr/>
        </p:nvGrpSpPr>
        <p:grpSpPr>
          <a:xfrm>
            <a:off x="465301" y="2824098"/>
            <a:ext cx="1084339" cy="401308"/>
            <a:chOff x="5964161" y="931741"/>
            <a:chExt cx="993331" cy="380761"/>
          </a:xfrm>
        </p:grpSpPr>
        <p:sp>
          <p:nvSpPr>
            <p:cNvPr id="77" name="Cylinder 68">
              <a:extLst>
                <a:ext uri="{FF2B5EF4-FFF2-40B4-BE49-F238E27FC236}">
                  <a16:creationId xmlns:a16="http://schemas.microsoft.com/office/drawing/2014/main" id="{207F0B8D-BFAD-4AEC-A6CE-EC4734F46392}"/>
                </a:ext>
              </a:extLst>
            </p:cNvPr>
            <p:cNvSpPr/>
            <p:nvPr/>
          </p:nvSpPr>
          <p:spPr>
            <a:xfrm>
              <a:off x="5964161" y="931741"/>
              <a:ext cx="357968" cy="380761"/>
            </a:xfrm>
            <a:prstGeom prst="can">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78" name="Rectangle 77">
              <a:extLst>
                <a:ext uri="{FF2B5EF4-FFF2-40B4-BE49-F238E27FC236}">
                  <a16:creationId xmlns:a16="http://schemas.microsoft.com/office/drawing/2014/main" id="{709636D6-F441-41C1-BB34-0A9BCBB2C6D9}"/>
                </a:ext>
              </a:extLst>
            </p:cNvPr>
            <p:cNvSpPr/>
            <p:nvPr/>
          </p:nvSpPr>
          <p:spPr>
            <a:xfrm>
              <a:off x="6357817" y="1014012"/>
              <a:ext cx="599675" cy="232436"/>
            </a:xfrm>
            <a:prstGeom prst="rect">
              <a:avLst/>
            </a:prstGeom>
          </p:spPr>
          <p:txBody>
            <a:bodyPr wrap="square" lIns="0" tIns="0" rIns="0" bIns="0">
              <a:spAutoFit/>
            </a:bodyPr>
            <a:lstStyle/>
            <a:p>
              <a:pPr marL="0" marR="0" lvl="0" indent="0" algn="l" defTabSz="914400" rtl="0" eaLnBrk="1" fontAlgn="base" latinLnBrk="0" hangingPunct="1">
                <a:lnSpc>
                  <a:spcPts val="9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pitchFamily="34" charset="0"/>
                  <a:ea typeface="+mn-ea"/>
                  <a:cs typeface="+mn-cs"/>
                </a:rPr>
                <a:t>Application Interface DB</a:t>
              </a:r>
            </a:p>
          </p:txBody>
        </p:sp>
      </p:grpSp>
      <p:cxnSp>
        <p:nvCxnSpPr>
          <p:cNvPr id="71" name="Straight Arrow Connector 70"/>
          <p:cNvCxnSpPr>
            <a:stCxn id="77" idx="3"/>
          </p:cNvCxnSpPr>
          <p:nvPr/>
        </p:nvCxnSpPr>
        <p:spPr>
          <a:xfrm>
            <a:off x="660683" y="3225406"/>
            <a:ext cx="0" cy="404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9" idx="3"/>
          </p:cNvCxnSpPr>
          <p:nvPr/>
        </p:nvCxnSpPr>
        <p:spPr>
          <a:xfrm flipV="1">
            <a:off x="1334440" y="3936886"/>
            <a:ext cx="224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3713110-3ADC-4A9E-A8F1-98C3C5AE2018}"/>
              </a:ext>
            </a:extLst>
          </p:cNvPr>
          <p:cNvSpPr/>
          <p:nvPr/>
        </p:nvSpPr>
        <p:spPr>
          <a:xfrm>
            <a:off x="1263851" y="2471102"/>
            <a:ext cx="1150968" cy="301999"/>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DOORS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Adapter</a:t>
            </a:r>
          </a:p>
        </p:txBody>
      </p:sp>
      <p:cxnSp>
        <p:nvCxnSpPr>
          <p:cNvPr id="74" name="Straight Arrow Connector 73"/>
          <p:cNvCxnSpPr/>
          <p:nvPr/>
        </p:nvCxnSpPr>
        <p:spPr>
          <a:xfrm>
            <a:off x="1054652" y="2391129"/>
            <a:ext cx="167679" cy="236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2438101" y="2404950"/>
            <a:ext cx="241545" cy="19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2334974" y="2796289"/>
            <a:ext cx="121365" cy="13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Single Corner Snipped 82">
            <a:extLst>
              <a:ext uri="{FF2B5EF4-FFF2-40B4-BE49-F238E27FC236}">
                <a16:creationId xmlns:a16="http://schemas.microsoft.com/office/drawing/2014/main" id="{2DD00D99-3EA8-42F2-B014-E53BF9239FF4}"/>
              </a:ext>
            </a:extLst>
          </p:cNvPr>
          <p:cNvSpPr/>
          <p:nvPr/>
        </p:nvSpPr>
        <p:spPr>
          <a:xfrm>
            <a:off x="372720" y="4604300"/>
            <a:ext cx="1737907" cy="165309"/>
          </a:xfrm>
          <a:custGeom>
            <a:avLst/>
            <a:gdLst>
              <a:gd name="connsiteX0" fmla="*/ 0 w 1640995"/>
              <a:gd name="connsiteY0" fmla="*/ 0 h 160020"/>
              <a:gd name="connsiteX1" fmla="*/ 1560985 w 1640995"/>
              <a:gd name="connsiteY1" fmla="*/ 0 h 160020"/>
              <a:gd name="connsiteX2" fmla="*/ 1640995 w 1640995"/>
              <a:gd name="connsiteY2" fmla="*/ 80010 h 160020"/>
              <a:gd name="connsiteX3" fmla="*/ 1640995 w 1640995"/>
              <a:gd name="connsiteY3" fmla="*/ 160020 h 160020"/>
              <a:gd name="connsiteX4" fmla="*/ 0 w 1640995"/>
              <a:gd name="connsiteY4" fmla="*/ 160020 h 160020"/>
              <a:gd name="connsiteX5" fmla="*/ 0 w 1640995"/>
              <a:gd name="connsiteY5" fmla="*/ 0 h 160020"/>
              <a:gd name="connsiteX0" fmla="*/ 0 w 1743353"/>
              <a:gd name="connsiteY0" fmla="*/ 0 h 165309"/>
              <a:gd name="connsiteX1" fmla="*/ 1560985 w 1743353"/>
              <a:gd name="connsiteY1" fmla="*/ 0 h 165309"/>
              <a:gd name="connsiteX2" fmla="*/ 1743353 w 1743353"/>
              <a:gd name="connsiteY2" fmla="*/ 165309 h 165309"/>
              <a:gd name="connsiteX3" fmla="*/ 1640995 w 1743353"/>
              <a:gd name="connsiteY3" fmla="*/ 160020 h 165309"/>
              <a:gd name="connsiteX4" fmla="*/ 0 w 1743353"/>
              <a:gd name="connsiteY4" fmla="*/ 160020 h 165309"/>
              <a:gd name="connsiteX5" fmla="*/ 0 w 1743353"/>
              <a:gd name="connsiteY5" fmla="*/ 0 h 1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353" h="165309">
                <a:moveTo>
                  <a:pt x="0" y="0"/>
                </a:moveTo>
                <a:lnTo>
                  <a:pt x="1560985" y="0"/>
                </a:lnTo>
                <a:lnTo>
                  <a:pt x="1743353" y="165309"/>
                </a:lnTo>
                <a:lnTo>
                  <a:pt x="1640995" y="160020"/>
                </a:lnTo>
                <a:lnTo>
                  <a:pt x="0" y="160020"/>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a:ea typeface="+mn-ea"/>
                <a:cs typeface="+mn-cs"/>
              </a:rPr>
              <a:t>PMT Tool </a:t>
            </a:r>
          </a:p>
        </p:txBody>
      </p:sp>
      <p:sp>
        <p:nvSpPr>
          <p:cNvPr id="86" name="Rectangle 85">
            <a:extLst>
              <a:ext uri="{FF2B5EF4-FFF2-40B4-BE49-F238E27FC236}">
                <a16:creationId xmlns:a16="http://schemas.microsoft.com/office/drawing/2014/main" id="{ADEE0F20-7A9B-47D1-95E0-3F2D703A9E2B}"/>
              </a:ext>
            </a:extLst>
          </p:cNvPr>
          <p:cNvSpPr/>
          <p:nvPr/>
        </p:nvSpPr>
        <p:spPr>
          <a:xfrm>
            <a:off x="409837" y="4760957"/>
            <a:ext cx="11111626" cy="584956"/>
          </a:xfrm>
          <a:prstGeom prst="rect">
            <a:avLst/>
          </a:prstGeom>
          <a:solidFill>
            <a:schemeClr val="accent2">
              <a:lumMod val="20000"/>
              <a:lumOff val="80000"/>
            </a:schemeClr>
          </a:solidFill>
          <a:ln>
            <a:no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E78C5"/>
              </a:solidFill>
              <a:effectLst/>
              <a:uLnTx/>
              <a:uFillTx/>
              <a:latin typeface="Bosch Office Sans"/>
              <a:ea typeface="+mn-ea"/>
              <a:cs typeface="+mn-cs"/>
            </a:endParaRPr>
          </a:p>
        </p:txBody>
      </p:sp>
      <p:grpSp>
        <p:nvGrpSpPr>
          <p:cNvPr id="87" name="Group 86"/>
          <p:cNvGrpSpPr/>
          <p:nvPr/>
        </p:nvGrpSpPr>
        <p:grpSpPr>
          <a:xfrm>
            <a:off x="736493" y="4853967"/>
            <a:ext cx="1213391" cy="374104"/>
            <a:chOff x="515915" y="4177862"/>
            <a:chExt cx="1054368" cy="374104"/>
          </a:xfrm>
        </p:grpSpPr>
        <p:sp>
          <p:nvSpPr>
            <p:cNvPr id="88" name="Rectangle 87">
              <a:extLst>
                <a:ext uri="{FF2B5EF4-FFF2-40B4-BE49-F238E27FC236}">
                  <a16:creationId xmlns:a16="http://schemas.microsoft.com/office/drawing/2014/main" id="{73713110-3ADC-4A9E-A8F1-98C3C5AE2018}"/>
                </a:ext>
              </a:extLst>
            </p:cNvPr>
            <p:cNvSpPr/>
            <p:nvPr/>
          </p:nvSpPr>
          <p:spPr>
            <a:xfrm>
              <a:off x="515915" y="4177862"/>
              <a:ext cx="1054368" cy="374104"/>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Doors Tool</a:t>
              </a:r>
            </a:p>
          </p:txBody>
        </p:sp>
        <p:pic>
          <p:nvPicPr>
            <p:cNvPr id="89" name="Picture 88"/>
            <p:cNvPicPr>
              <a:picLocks noChangeAspect="1"/>
            </p:cNvPicPr>
            <p:nvPr/>
          </p:nvPicPr>
          <p:blipFill>
            <a:blip r:embed="rId6"/>
            <a:stretch>
              <a:fillRect/>
            </a:stretch>
          </p:blipFill>
          <p:spPr>
            <a:xfrm>
              <a:off x="602673" y="4235130"/>
              <a:ext cx="264062" cy="260140"/>
            </a:xfrm>
            <a:prstGeom prst="rect">
              <a:avLst/>
            </a:prstGeom>
          </p:spPr>
        </p:pic>
      </p:grpSp>
      <p:cxnSp>
        <p:nvCxnSpPr>
          <p:cNvPr id="90" name="Elbow Connector 89"/>
          <p:cNvCxnSpPr>
            <a:stCxn id="73" idx="1"/>
            <a:endCxn id="88" idx="1"/>
          </p:cNvCxnSpPr>
          <p:nvPr/>
        </p:nvCxnSpPr>
        <p:spPr>
          <a:xfrm rot="10800000" flipV="1">
            <a:off x="736493" y="2622101"/>
            <a:ext cx="527358" cy="2418917"/>
          </a:xfrm>
          <a:prstGeom prst="bentConnector3">
            <a:avLst>
              <a:gd name="adj1" fmla="val 163425"/>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2" name="Right Arrow 101"/>
          <p:cNvSpPr/>
          <p:nvPr/>
        </p:nvSpPr>
        <p:spPr>
          <a:xfrm>
            <a:off x="3184871" y="2836871"/>
            <a:ext cx="516576" cy="232436"/>
          </a:xfrm>
          <a:prstGeom prst="rightArrow">
            <a:avLst/>
          </a:prstGeom>
          <a:solidFill>
            <a:srgbClr val="92D05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05" name="Rectangle 104">
            <a:extLst>
              <a:ext uri="{FF2B5EF4-FFF2-40B4-BE49-F238E27FC236}">
                <a16:creationId xmlns:a16="http://schemas.microsoft.com/office/drawing/2014/main" id="{73713110-3ADC-4A9E-A8F1-98C3C5AE2018}"/>
              </a:ext>
            </a:extLst>
          </p:cNvPr>
          <p:cNvSpPr/>
          <p:nvPr/>
        </p:nvSpPr>
        <p:spPr>
          <a:xfrm>
            <a:off x="2186756" y="4861714"/>
            <a:ext cx="1316840" cy="374104"/>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Change Management tool</a:t>
            </a:r>
          </a:p>
        </p:txBody>
      </p:sp>
      <p:cxnSp>
        <p:nvCxnSpPr>
          <p:cNvPr id="108" name="Straight Arrow Connector 107"/>
          <p:cNvCxnSpPr/>
          <p:nvPr/>
        </p:nvCxnSpPr>
        <p:spPr>
          <a:xfrm flipH="1">
            <a:off x="2348692" y="4317946"/>
            <a:ext cx="9625" cy="55484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ADEE0F20-7A9B-47D1-95E0-3F2D703A9E2B}"/>
              </a:ext>
            </a:extLst>
          </p:cNvPr>
          <p:cNvSpPr/>
          <p:nvPr/>
        </p:nvSpPr>
        <p:spPr>
          <a:xfrm>
            <a:off x="8632172" y="1584406"/>
            <a:ext cx="2889291" cy="2935535"/>
          </a:xfrm>
          <a:prstGeom prst="rect">
            <a:avLst/>
          </a:prstGeom>
          <a:solidFill>
            <a:schemeClr val="accent2">
              <a:lumMod val="20000"/>
              <a:lumOff val="80000"/>
            </a:schemeClr>
          </a:solidFill>
          <a:ln>
            <a:no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E78C5"/>
              </a:solidFill>
              <a:effectLst/>
              <a:uLnTx/>
              <a:uFillTx/>
              <a:latin typeface="Bosch Office Sans"/>
              <a:ea typeface="+mn-ea"/>
              <a:cs typeface="+mn-cs"/>
            </a:endParaRPr>
          </a:p>
        </p:txBody>
      </p:sp>
      <p:sp>
        <p:nvSpPr>
          <p:cNvPr id="111" name="Rectangle: Single Corner Snipped 82">
            <a:extLst>
              <a:ext uri="{FF2B5EF4-FFF2-40B4-BE49-F238E27FC236}">
                <a16:creationId xmlns:a16="http://schemas.microsoft.com/office/drawing/2014/main" id="{71B4669A-8ED7-4FB0-B5E2-48C453C2B889}"/>
              </a:ext>
            </a:extLst>
          </p:cNvPr>
          <p:cNvSpPr/>
          <p:nvPr/>
        </p:nvSpPr>
        <p:spPr>
          <a:xfrm>
            <a:off x="8600124" y="1453078"/>
            <a:ext cx="1220834" cy="165309"/>
          </a:xfrm>
          <a:custGeom>
            <a:avLst/>
            <a:gdLst>
              <a:gd name="connsiteX0" fmla="*/ 0 w 1640995"/>
              <a:gd name="connsiteY0" fmla="*/ 0 h 160020"/>
              <a:gd name="connsiteX1" fmla="*/ 1560985 w 1640995"/>
              <a:gd name="connsiteY1" fmla="*/ 0 h 160020"/>
              <a:gd name="connsiteX2" fmla="*/ 1640995 w 1640995"/>
              <a:gd name="connsiteY2" fmla="*/ 80010 h 160020"/>
              <a:gd name="connsiteX3" fmla="*/ 1640995 w 1640995"/>
              <a:gd name="connsiteY3" fmla="*/ 160020 h 160020"/>
              <a:gd name="connsiteX4" fmla="*/ 0 w 1640995"/>
              <a:gd name="connsiteY4" fmla="*/ 160020 h 160020"/>
              <a:gd name="connsiteX5" fmla="*/ 0 w 1640995"/>
              <a:gd name="connsiteY5" fmla="*/ 0 h 160020"/>
              <a:gd name="connsiteX0" fmla="*/ 0 w 1743353"/>
              <a:gd name="connsiteY0" fmla="*/ 0 h 165309"/>
              <a:gd name="connsiteX1" fmla="*/ 1560985 w 1743353"/>
              <a:gd name="connsiteY1" fmla="*/ 0 h 165309"/>
              <a:gd name="connsiteX2" fmla="*/ 1743353 w 1743353"/>
              <a:gd name="connsiteY2" fmla="*/ 165309 h 165309"/>
              <a:gd name="connsiteX3" fmla="*/ 1640995 w 1743353"/>
              <a:gd name="connsiteY3" fmla="*/ 160020 h 165309"/>
              <a:gd name="connsiteX4" fmla="*/ 0 w 1743353"/>
              <a:gd name="connsiteY4" fmla="*/ 160020 h 165309"/>
              <a:gd name="connsiteX5" fmla="*/ 0 w 1743353"/>
              <a:gd name="connsiteY5" fmla="*/ 0 h 1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353" h="165309">
                <a:moveTo>
                  <a:pt x="0" y="0"/>
                </a:moveTo>
                <a:lnTo>
                  <a:pt x="1560985" y="0"/>
                </a:lnTo>
                <a:lnTo>
                  <a:pt x="1743353" y="165309"/>
                </a:lnTo>
                <a:lnTo>
                  <a:pt x="1640995" y="160020"/>
                </a:lnTo>
                <a:lnTo>
                  <a:pt x="0" y="160020"/>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a:ea typeface="+mn-ea"/>
                <a:cs typeface="+mn-cs"/>
              </a:rPr>
              <a:t>Testing Phase</a:t>
            </a:r>
          </a:p>
        </p:txBody>
      </p:sp>
      <p:sp>
        <p:nvSpPr>
          <p:cNvPr id="113" name="Rectangle 112">
            <a:extLst>
              <a:ext uri="{FF2B5EF4-FFF2-40B4-BE49-F238E27FC236}">
                <a16:creationId xmlns:a16="http://schemas.microsoft.com/office/drawing/2014/main" id="{73713110-3ADC-4A9E-A8F1-98C3C5AE2018}"/>
              </a:ext>
            </a:extLst>
          </p:cNvPr>
          <p:cNvSpPr/>
          <p:nvPr/>
        </p:nvSpPr>
        <p:spPr>
          <a:xfrm>
            <a:off x="3740468" y="4851250"/>
            <a:ext cx="1051870" cy="384568"/>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Vector Tool</a:t>
            </a:r>
          </a:p>
        </p:txBody>
      </p:sp>
      <p:sp>
        <p:nvSpPr>
          <p:cNvPr id="114" name="Rectangle 113">
            <a:extLst>
              <a:ext uri="{FF2B5EF4-FFF2-40B4-BE49-F238E27FC236}">
                <a16:creationId xmlns:a16="http://schemas.microsoft.com/office/drawing/2014/main" id="{73713110-3ADC-4A9E-A8F1-98C3C5AE2018}"/>
              </a:ext>
            </a:extLst>
          </p:cNvPr>
          <p:cNvSpPr/>
          <p:nvPr/>
        </p:nvSpPr>
        <p:spPr>
          <a:xfrm>
            <a:off x="5351956" y="4861714"/>
            <a:ext cx="1316840" cy="374104"/>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CI-CT Connector</a:t>
            </a:r>
          </a:p>
        </p:txBody>
      </p:sp>
      <p:sp>
        <p:nvSpPr>
          <p:cNvPr id="116" name="Rectangle 115"/>
          <p:cNvSpPr/>
          <p:nvPr/>
        </p:nvSpPr>
        <p:spPr>
          <a:xfrm>
            <a:off x="8824097" y="2644728"/>
            <a:ext cx="875160" cy="561011"/>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424C58"/>
                </a:solidFill>
                <a:effectLst/>
                <a:uLnTx/>
                <a:uFillTx/>
                <a:latin typeface="Bosch Office Sans"/>
                <a:ea typeface="+mn-ea"/>
                <a:cs typeface="+mn-cs"/>
              </a:rPr>
              <a:t>ECU Test </a:t>
            </a:r>
          </a:p>
        </p:txBody>
      </p:sp>
      <p:sp>
        <p:nvSpPr>
          <p:cNvPr id="118" name="Rectangle 117"/>
          <p:cNvSpPr/>
          <p:nvPr/>
        </p:nvSpPr>
        <p:spPr>
          <a:xfrm>
            <a:off x="10059555" y="2707226"/>
            <a:ext cx="991484" cy="429312"/>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424C58"/>
                </a:solidFill>
                <a:effectLst/>
                <a:uLnTx/>
                <a:uFillTx/>
                <a:latin typeface="Bosch Office Sans"/>
                <a:ea typeface="+mn-ea"/>
                <a:cs typeface="+mn-cs"/>
              </a:rPr>
              <a:t>SIL / HIL Environment</a:t>
            </a:r>
          </a:p>
        </p:txBody>
      </p:sp>
      <p:sp>
        <p:nvSpPr>
          <p:cNvPr id="124" name="Rectangle 123">
            <a:extLst>
              <a:ext uri="{FF2B5EF4-FFF2-40B4-BE49-F238E27FC236}">
                <a16:creationId xmlns:a16="http://schemas.microsoft.com/office/drawing/2014/main" id="{1FED4D62-C7AF-481A-8127-AF1C6C18C662}"/>
              </a:ext>
            </a:extLst>
          </p:cNvPr>
          <p:cNvSpPr/>
          <p:nvPr/>
        </p:nvSpPr>
        <p:spPr>
          <a:xfrm>
            <a:off x="6806736" y="2039585"/>
            <a:ext cx="1177968" cy="387789"/>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DCM Specific Code Generator</a:t>
            </a:r>
          </a:p>
        </p:txBody>
      </p:sp>
      <p:grpSp>
        <p:nvGrpSpPr>
          <p:cNvPr id="127" name="Group 126"/>
          <p:cNvGrpSpPr/>
          <p:nvPr/>
        </p:nvGrpSpPr>
        <p:grpSpPr>
          <a:xfrm>
            <a:off x="3878569" y="1572151"/>
            <a:ext cx="2640480" cy="1591280"/>
            <a:chOff x="4245925" y="2017312"/>
            <a:chExt cx="2640480" cy="1167496"/>
          </a:xfrm>
        </p:grpSpPr>
        <p:sp>
          <p:nvSpPr>
            <p:cNvPr id="125" name="Rectangle 124"/>
            <p:cNvSpPr/>
            <p:nvPr/>
          </p:nvSpPr>
          <p:spPr>
            <a:xfrm>
              <a:off x="4245925" y="2017312"/>
              <a:ext cx="2640480" cy="1167496"/>
            </a:xfrm>
            <a:prstGeom prst="rect">
              <a:avLst/>
            </a:prstGeom>
            <a:no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26" name="Rectangle 125">
              <a:extLst>
                <a:ext uri="{FF2B5EF4-FFF2-40B4-BE49-F238E27FC236}">
                  <a16:creationId xmlns:a16="http://schemas.microsoft.com/office/drawing/2014/main" id="{709636D6-F441-41C1-BB34-0A9BCBB2C6D9}"/>
                </a:ext>
              </a:extLst>
            </p:cNvPr>
            <p:cNvSpPr/>
            <p:nvPr/>
          </p:nvSpPr>
          <p:spPr>
            <a:xfrm>
              <a:off x="4397610" y="2106191"/>
              <a:ext cx="654617" cy="115416"/>
            </a:xfrm>
            <a:prstGeom prst="rect">
              <a:avLst/>
            </a:prstGeom>
          </p:spPr>
          <p:txBody>
            <a:bodyPr wrap="square" lIns="0" tIns="0" rIns="0" bIns="0">
              <a:spAutoFit/>
            </a:bodyPr>
            <a:lstStyle/>
            <a:p>
              <a:pPr marL="0" marR="0" lvl="0" indent="0" algn="l" defTabSz="914400" rtl="0" eaLnBrk="1" fontAlgn="base" latinLnBrk="0" hangingPunct="1">
                <a:lnSpc>
                  <a:spcPts val="9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pitchFamily="34" charset="0"/>
                  <a:ea typeface="+mn-ea"/>
                  <a:cs typeface="+mn-cs"/>
                </a:rPr>
                <a:t>Model Gen</a:t>
              </a:r>
            </a:p>
          </p:txBody>
        </p:sp>
      </p:grpSp>
      <p:sp>
        <p:nvSpPr>
          <p:cNvPr id="128" name="Rectangle 127">
            <a:extLst>
              <a:ext uri="{FF2B5EF4-FFF2-40B4-BE49-F238E27FC236}">
                <a16:creationId xmlns:a16="http://schemas.microsoft.com/office/drawing/2014/main" id="{1FED4D62-C7AF-481A-8127-AF1C6C18C662}"/>
              </a:ext>
            </a:extLst>
          </p:cNvPr>
          <p:cNvSpPr/>
          <p:nvPr/>
        </p:nvSpPr>
        <p:spPr>
          <a:xfrm>
            <a:off x="6806736" y="2568477"/>
            <a:ext cx="1177968" cy="387789"/>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BU Specific Generator</a:t>
            </a:r>
          </a:p>
        </p:txBody>
      </p:sp>
      <p:cxnSp>
        <p:nvCxnSpPr>
          <p:cNvPr id="130" name="Straight Arrow Connector 129"/>
          <p:cNvCxnSpPr>
            <a:stCxn id="125" idx="3"/>
            <a:endCxn id="124" idx="1"/>
          </p:cNvCxnSpPr>
          <p:nvPr/>
        </p:nvCxnSpPr>
        <p:spPr>
          <a:xfrm flipV="1">
            <a:off x="6519049" y="2233480"/>
            <a:ext cx="287687" cy="13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5" idx="3"/>
          </p:cNvCxnSpPr>
          <p:nvPr/>
        </p:nvCxnSpPr>
        <p:spPr>
          <a:xfrm>
            <a:off x="6519049" y="2367791"/>
            <a:ext cx="287687" cy="39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24" idx="3"/>
            <a:endCxn id="114" idx="3"/>
          </p:cNvCxnSpPr>
          <p:nvPr/>
        </p:nvCxnSpPr>
        <p:spPr>
          <a:xfrm flipH="1">
            <a:off x="6668796" y="2233480"/>
            <a:ext cx="1315908" cy="2815286"/>
          </a:xfrm>
          <a:prstGeom prst="bentConnector3">
            <a:avLst>
              <a:gd name="adj1" fmla="val -1737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73713110-3ADC-4A9E-A8F1-98C3C5AE2018}"/>
              </a:ext>
            </a:extLst>
          </p:cNvPr>
          <p:cNvSpPr/>
          <p:nvPr/>
        </p:nvSpPr>
        <p:spPr>
          <a:xfrm>
            <a:off x="3908791" y="3272871"/>
            <a:ext cx="1150968" cy="286537"/>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Vector Tool Connector</a:t>
            </a:r>
          </a:p>
        </p:txBody>
      </p:sp>
      <p:cxnSp>
        <p:nvCxnSpPr>
          <p:cNvPr id="153" name="Elbow Connector 152"/>
          <p:cNvCxnSpPr>
            <a:stCxn id="128" idx="3"/>
            <a:endCxn id="114" idx="3"/>
          </p:cNvCxnSpPr>
          <p:nvPr/>
        </p:nvCxnSpPr>
        <p:spPr>
          <a:xfrm flipH="1">
            <a:off x="6668796" y="2762372"/>
            <a:ext cx="1315908" cy="2286394"/>
          </a:xfrm>
          <a:prstGeom prst="bentConnector3">
            <a:avLst>
              <a:gd name="adj1" fmla="val -1737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6" name="Elbow Connector 155"/>
          <p:cNvCxnSpPr>
            <a:endCxn id="114" idx="3"/>
          </p:cNvCxnSpPr>
          <p:nvPr/>
        </p:nvCxnSpPr>
        <p:spPr>
          <a:xfrm rot="16200000" flipH="1">
            <a:off x="5513988" y="3893957"/>
            <a:ext cx="2095677" cy="213939"/>
          </a:xfrm>
          <a:prstGeom prst="bentConnector4">
            <a:avLst>
              <a:gd name="adj1" fmla="val 45537"/>
              <a:gd name="adj2" fmla="val 206853"/>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145" idx="1"/>
            <a:endCxn id="113" idx="1"/>
          </p:cNvCxnSpPr>
          <p:nvPr/>
        </p:nvCxnSpPr>
        <p:spPr>
          <a:xfrm rot="10800000" flipV="1">
            <a:off x="3740469" y="3416140"/>
            <a:ext cx="168323" cy="1627394"/>
          </a:xfrm>
          <a:prstGeom prst="bentConnector3">
            <a:avLst>
              <a:gd name="adj1" fmla="val 235810"/>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endCxn id="114" idx="1"/>
          </p:cNvCxnSpPr>
          <p:nvPr/>
        </p:nvCxnSpPr>
        <p:spPr>
          <a:xfrm>
            <a:off x="4820436" y="5048765"/>
            <a:ext cx="531520" cy="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4958148" y="3632986"/>
            <a:ext cx="991484" cy="597070"/>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424C58"/>
                </a:solidFill>
                <a:effectLst/>
                <a:uLnTx/>
                <a:uFillTx/>
                <a:latin typeface="Bosch Office Sans"/>
                <a:ea typeface="+mn-ea"/>
                <a:cs typeface="+mn-cs"/>
              </a:rPr>
              <a:t>Hex Creation / FMU / Soft ECU connector</a:t>
            </a:r>
          </a:p>
        </p:txBody>
      </p:sp>
      <p:cxnSp>
        <p:nvCxnSpPr>
          <p:cNvPr id="168" name="Elbow Connector 167"/>
          <p:cNvCxnSpPr>
            <a:stCxn id="114" idx="0"/>
            <a:endCxn id="165" idx="1"/>
          </p:cNvCxnSpPr>
          <p:nvPr/>
        </p:nvCxnSpPr>
        <p:spPr>
          <a:xfrm rot="16200000" flipV="1">
            <a:off x="5019166" y="3870504"/>
            <a:ext cx="930193" cy="1052228"/>
          </a:xfrm>
          <a:prstGeom prst="bentConnector4">
            <a:avLst>
              <a:gd name="adj1" fmla="val 33953"/>
              <a:gd name="adj2" fmla="val 121725"/>
            </a:avLst>
          </a:prstGeom>
          <a:ln>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9" name="Right Arrow 168"/>
          <p:cNvSpPr/>
          <p:nvPr/>
        </p:nvSpPr>
        <p:spPr>
          <a:xfrm>
            <a:off x="3184871" y="4326535"/>
            <a:ext cx="5458716" cy="128528"/>
          </a:xfrm>
          <a:prstGeom prst="rightArrow">
            <a:avLst/>
          </a:prstGeom>
          <a:solidFill>
            <a:srgbClr val="92D05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70" name="Right Arrow 169"/>
          <p:cNvSpPr/>
          <p:nvPr/>
        </p:nvSpPr>
        <p:spPr>
          <a:xfrm>
            <a:off x="8121272" y="3874387"/>
            <a:ext cx="516576" cy="162966"/>
          </a:xfrm>
          <a:prstGeom prst="rightArrow">
            <a:avLst/>
          </a:prstGeom>
          <a:solidFill>
            <a:srgbClr val="92D05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71" name="Rectangle 170">
            <a:extLst>
              <a:ext uri="{FF2B5EF4-FFF2-40B4-BE49-F238E27FC236}">
                <a16:creationId xmlns:a16="http://schemas.microsoft.com/office/drawing/2014/main" id="{73713110-3ADC-4A9E-A8F1-98C3C5AE2018}"/>
              </a:ext>
            </a:extLst>
          </p:cNvPr>
          <p:cNvSpPr/>
          <p:nvPr/>
        </p:nvSpPr>
        <p:spPr>
          <a:xfrm>
            <a:off x="8379560" y="4861713"/>
            <a:ext cx="1184264" cy="374104"/>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SCM Tool</a:t>
            </a:r>
          </a:p>
        </p:txBody>
      </p:sp>
      <p:cxnSp>
        <p:nvCxnSpPr>
          <p:cNvPr id="179" name="Elbow Connector 178"/>
          <p:cNvCxnSpPr/>
          <p:nvPr/>
        </p:nvCxnSpPr>
        <p:spPr>
          <a:xfrm>
            <a:off x="8015158" y="2233480"/>
            <a:ext cx="394856" cy="2815285"/>
          </a:xfrm>
          <a:prstGeom prst="bentConnector3">
            <a:avLst>
              <a:gd name="adj1" fmla="val 50000"/>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9563813" y="3654210"/>
            <a:ext cx="991484" cy="394013"/>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Bosch Office Sans"/>
                <a:ea typeface="+mn-ea"/>
                <a:cs typeface="+mn-cs"/>
              </a:rPr>
              <a:t>Report Generator</a:t>
            </a:r>
          </a:p>
        </p:txBody>
      </p:sp>
      <p:cxnSp>
        <p:nvCxnSpPr>
          <p:cNvPr id="186" name="Elbow Connector 185"/>
          <p:cNvCxnSpPr/>
          <p:nvPr/>
        </p:nvCxnSpPr>
        <p:spPr>
          <a:xfrm rot="10800000" flipV="1">
            <a:off x="3090183" y="4255378"/>
            <a:ext cx="650285" cy="606335"/>
          </a:xfrm>
          <a:prstGeom prst="bentConnector3">
            <a:avLst>
              <a:gd name="adj1" fmla="val 100326"/>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p:cNvCxnSpPr>
            <a:endCxn id="105" idx="0"/>
          </p:cNvCxnSpPr>
          <p:nvPr/>
        </p:nvCxnSpPr>
        <p:spPr>
          <a:xfrm rot="10800000" flipV="1">
            <a:off x="2845176" y="4230056"/>
            <a:ext cx="5786996" cy="631658"/>
          </a:xfrm>
          <a:prstGeom prst="bentConnector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endCxn id="116" idx="0"/>
          </p:cNvCxnSpPr>
          <p:nvPr/>
        </p:nvCxnSpPr>
        <p:spPr>
          <a:xfrm>
            <a:off x="9261677" y="2419677"/>
            <a:ext cx="0" cy="2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endCxn id="182" idx="0"/>
          </p:cNvCxnSpPr>
          <p:nvPr/>
        </p:nvCxnSpPr>
        <p:spPr>
          <a:xfrm>
            <a:off x="9261677" y="3205739"/>
            <a:ext cx="797878" cy="448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16" idx="3"/>
            <a:endCxn id="118" idx="1"/>
          </p:cNvCxnSpPr>
          <p:nvPr/>
        </p:nvCxnSpPr>
        <p:spPr>
          <a:xfrm flipV="1">
            <a:off x="9699257" y="2921882"/>
            <a:ext cx="360298" cy="3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p:cNvCxnSpPr>
            <a:stCxn id="182" idx="2"/>
            <a:endCxn id="171" idx="3"/>
          </p:cNvCxnSpPr>
          <p:nvPr/>
        </p:nvCxnSpPr>
        <p:spPr>
          <a:xfrm rot="5400000">
            <a:off x="9311419" y="4300629"/>
            <a:ext cx="1000542" cy="495731"/>
          </a:xfrm>
          <a:prstGeom prst="bentConnector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33C89E93-3466-4731-924A-97982537D679}"/>
              </a:ext>
            </a:extLst>
          </p:cNvPr>
          <p:cNvGrpSpPr/>
          <p:nvPr/>
        </p:nvGrpSpPr>
        <p:grpSpPr>
          <a:xfrm>
            <a:off x="3983134" y="1845815"/>
            <a:ext cx="1170188" cy="587937"/>
            <a:chOff x="3175337" y="3832156"/>
            <a:chExt cx="1190015" cy="557834"/>
          </a:xfrm>
          <a:solidFill>
            <a:srgbClr val="263852"/>
          </a:solidFill>
        </p:grpSpPr>
        <p:sp>
          <p:nvSpPr>
            <p:cNvPr id="218" name="Rectangle 217">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19" name="Rectangle 218">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0" name="Rectangle 219">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BU Specific Model Gen</a:t>
              </a:r>
            </a:p>
          </p:txBody>
        </p:sp>
      </p:grpSp>
      <p:grpSp>
        <p:nvGrpSpPr>
          <p:cNvPr id="221" name="Group 220">
            <a:extLst>
              <a:ext uri="{FF2B5EF4-FFF2-40B4-BE49-F238E27FC236}">
                <a16:creationId xmlns:a16="http://schemas.microsoft.com/office/drawing/2014/main" id="{33C89E93-3466-4731-924A-97982537D679}"/>
              </a:ext>
            </a:extLst>
          </p:cNvPr>
          <p:cNvGrpSpPr/>
          <p:nvPr/>
        </p:nvGrpSpPr>
        <p:grpSpPr>
          <a:xfrm>
            <a:off x="5245843" y="1838149"/>
            <a:ext cx="1170188" cy="587937"/>
            <a:chOff x="3175337" y="3832156"/>
            <a:chExt cx="1190015" cy="557834"/>
          </a:xfrm>
          <a:solidFill>
            <a:srgbClr val="263852"/>
          </a:solidFill>
        </p:grpSpPr>
        <p:sp>
          <p:nvSpPr>
            <p:cNvPr id="222" name="Rectangle 221">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3" name="Rectangle 222">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4" name="Rectangle 223">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DCM Stack Generator</a:t>
              </a:r>
            </a:p>
          </p:txBody>
        </p:sp>
      </p:grpSp>
      <p:grpSp>
        <p:nvGrpSpPr>
          <p:cNvPr id="226" name="Group 225">
            <a:extLst>
              <a:ext uri="{FF2B5EF4-FFF2-40B4-BE49-F238E27FC236}">
                <a16:creationId xmlns:a16="http://schemas.microsoft.com/office/drawing/2014/main" id="{33C89E93-3466-4731-924A-97982537D679}"/>
              </a:ext>
            </a:extLst>
          </p:cNvPr>
          <p:cNvGrpSpPr/>
          <p:nvPr/>
        </p:nvGrpSpPr>
        <p:grpSpPr>
          <a:xfrm>
            <a:off x="3951376" y="2516303"/>
            <a:ext cx="1170188" cy="587937"/>
            <a:chOff x="3175337" y="3832156"/>
            <a:chExt cx="1190015" cy="557834"/>
          </a:xfrm>
          <a:solidFill>
            <a:srgbClr val="263852"/>
          </a:solidFill>
        </p:grpSpPr>
        <p:sp>
          <p:nvSpPr>
            <p:cNvPr id="227" name="Rectangle 226">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8" name="Rectangle 227">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9" name="Rectangle 228">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Com Stack Generator</a:t>
              </a:r>
            </a:p>
          </p:txBody>
        </p:sp>
      </p:grpSp>
      <p:grpSp>
        <p:nvGrpSpPr>
          <p:cNvPr id="230" name="Group 229">
            <a:extLst>
              <a:ext uri="{FF2B5EF4-FFF2-40B4-BE49-F238E27FC236}">
                <a16:creationId xmlns:a16="http://schemas.microsoft.com/office/drawing/2014/main" id="{33C89E93-3466-4731-924A-97982537D679}"/>
              </a:ext>
            </a:extLst>
          </p:cNvPr>
          <p:cNvGrpSpPr/>
          <p:nvPr/>
        </p:nvGrpSpPr>
        <p:grpSpPr>
          <a:xfrm>
            <a:off x="5255154" y="2515611"/>
            <a:ext cx="1170188" cy="587937"/>
            <a:chOff x="3175337" y="3832156"/>
            <a:chExt cx="1190015" cy="557834"/>
          </a:xfrm>
          <a:solidFill>
            <a:srgbClr val="263852"/>
          </a:solidFill>
        </p:grpSpPr>
        <p:sp>
          <p:nvSpPr>
            <p:cNvPr id="231" name="Rectangle 230">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32" name="Rectangle 231">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33" name="Rectangle 232">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RTE Specific Model Gen</a:t>
              </a:r>
            </a:p>
          </p:txBody>
        </p:sp>
      </p:grpSp>
      <p:grpSp>
        <p:nvGrpSpPr>
          <p:cNvPr id="235" name="Group 234">
            <a:extLst>
              <a:ext uri="{FF2B5EF4-FFF2-40B4-BE49-F238E27FC236}">
                <a16:creationId xmlns:a16="http://schemas.microsoft.com/office/drawing/2014/main" id="{33C89E93-3466-4731-924A-97982537D679}"/>
              </a:ext>
            </a:extLst>
          </p:cNvPr>
          <p:cNvGrpSpPr/>
          <p:nvPr/>
        </p:nvGrpSpPr>
        <p:grpSpPr>
          <a:xfrm>
            <a:off x="8772556" y="1850602"/>
            <a:ext cx="1170188" cy="587937"/>
            <a:chOff x="3175337" y="3832156"/>
            <a:chExt cx="1190015" cy="557834"/>
          </a:xfrm>
          <a:solidFill>
            <a:srgbClr val="263852"/>
          </a:solidFill>
        </p:grpSpPr>
        <p:sp>
          <p:nvSpPr>
            <p:cNvPr id="236" name="Rectangle 235">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37" name="Rectangle 236">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38" name="Rectangle 237">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Test Case Generator</a:t>
              </a:r>
            </a:p>
          </p:txBody>
        </p:sp>
      </p:grpSp>
      <p:grpSp>
        <p:nvGrpSpPr>
          <p:cNvPr id="239" name="Group 238">
            <a:extLst>
              <a:ext uri="{FF2B5EF4-FFF2-40B4-BE49-F238E27FC236}">
                <a16:creationId xmlns:a16="http://schemas.microsoft.com/office/drawing/2014/main" id="{33C89E93-3466-4731-924A-97982537D679}"/>
              </a:ext>
            </a:extLst>
          </p:cNvPr>
          <p:cNvGrpSpPr/>
          <p:nvPr/>
        </p:nvGrpSpPr>
        <p:grpSpPr>
          <a:xfrm>
            <a:off x="10254654" y="1772954"/>
            <a:ext cx="1170188" cy="587937"/>
            <a:chOff x="3175337" y="3832156"/>
            <a:chExt cx="1190015" cy="557834"/>
          </a:xfrm>
          <a:solidFill>
            <a:srgbClr val="263852"/>
          </a:solidFill>
        </p:grpSpPr>
        <p:sp>
          <p:nvSpPr>
            <p:cNvPr id="240" name="Rectangle 239">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41" name="Rectangle 240">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42" name="Rectangle 241">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Test Case Library</a:t>
              </a:r>
            </a:p>
          </p:txBody>
        </p:sp>
      </p:grpSp>
      <p:cxnSp>
        <p:nvCxnSpPr>
          <p:cNvPr id="244" name="Straight Arrow Connector 243"/>
          <p:cNvCxnSpPr>
            <a:endCxn id="116" idx="0"/>
          </p:cNvCxnSpPr>
          <p:nvPr/>
        </p:nvCxnSpPr>
        <p:spPr>
          <a:xfrm flipH="1">
            <a:off x="9261677" y="2409004"/>
            <a:ext cx="1504615" cy="235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237" idx="3"/>
            <a:endCxn id="242" idx="1"/>
          </p:cNvCxnSpPr>
          <p:nvPr/>
        </p:nvCxnSpPr>
        <p:spPr>
          <a:xfrm>
            <a:off x="9884409" y="2144570"/>
            <a:ext cx="370245" cy="1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8223151" y="3655985"/>
            <a:ext cx="529853" cy="275535"/>
          </a:xfrm>
          <a:prstGeom prst="rect">
            <a:avLst/>
          </a:prstGeom>
          <a:noFill/>
        </p:spPr>
        <p:txBody>
          <a:bodyPr wrap="squar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en-GB" sz="1050" b="0" i="0" u="none" strike="noStrike" kern="0" cap="none" spc="0" normalizeH="0" baseline="0" noProof="0" dirty="0">
                <a:ln>
                  <a:noFill/>
                </a:ln>
                <a:solidFill>
                  <a:srgbClr val="000000"/>
                </a:solidFill>
                <a:effectLst/>
                <a:uLnTx/>
                <a:uFillTx/>
                <a:latin typeface="Bosch Office Sans" pitchFamily="34" charset="0"/>
                <a:ea typeface="+mn-ea"/>
                <a:cs typeface="+mn-cs"/>
              </a:rPr>
              <a:t>SW</a:t>
            </a:r>
          </a:p>
        </p:txBody>
      </p:sp>
      <p:sp>
        <p:nvSpPr>
          <p:cNvPr id="249" name="TextBox 248"/>
          <p:cNvSpPr txBox="1"/>
          <p:nvPr/>
        </p:nvSpPr>
        <p:spPr>
          <a:xfrm>
            <a:off x="7713760" y="4407016"/>
            <a:ext cx="914400" cy="252826"/>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en-GB" sz="1100" b="0" i="0" u="none" strike="noStrike" kern="0" cap="none" spc="0" normalizeH="0" baseline="0" noProof="0" dirty="0" err="1">
                <a:ln>
                  <a:noFill/>
                </a:ln>
                <a:solidFill>
                  <a:srgbClr val="000000"/>
                </a:solidFill>
                <a:effectLst/>
                <a:uLnTx/>
                <a:uFillTx/>
                <a:latin typeface="Bosch Office Sans" pitchFamily="34" charset="0"/>
                <a:ea typeface="+mn-ea"/>
                <a:cs typeface="+mn-cs"/>
              </a:rPr>
              <a:t>Req</a:t>
            </a:r>
            <a:r>
              <a:rPr kumimoji="0" lang="en-GB" sz="1100" b="0" i="0" u="none" strike="noStrike" kern="0" cap="none" spc="0" normalizeH="0" baseline="0" noProof="0" dirty="0">
                <a:ln>
                  <a:noFill/>
                </a:ln>
                <a:solidFill>
                  <a:srgbClr val="000000"/>
                </a:solidFill>
                <a:effectLst/>
                <a:uLnTx/>
                <a:uFillTx/>
                <a:latin typeface="Bosch Office Sans" pitchFamily="34" charset="0"/>
                <a:ea typeface="+mn-ea"/>
                <a:cs typeface="+mn-cs"/>
              </a:rPr>
              <a:t> Artefact</a:t>
            </a:r>
          </a:p>
        </p:txBody>
      </p:sp>
      <p:graphicFrame>
        <p:nvGraphicFramePr>
          <p:cNvPr id="10" name="Table 9">
            <a:extLst>
              <a:ext uri="{FF2B5EF4-FFF2-40B4-BE49-F238E27FC236}">
                <a16:creationId xmlns:a16="http://schemas.microsoft.com/office/drawing/2014/main" id="{4F417B23-39B6-414D-B083-27B08F45055F}"/>
              </a:ext>
            </a:extLst>
          </p:cNvPr>
          <p:cNvGraphicFramePr>
            <a:graphicFrameLocks noGrp="1"/>
          </p:cNvGraphicFramePr>
          <p:nvPr>
            <p:extLst/>
          </p:nvPr>
        </p:nvGraphicFramePr>
        <p:xfrm>
          <a:off x="8448063" y="5650786"/>
          <a:ext cx="3073400" cy="476250"/>
        </p:xfrm>
        <a:graphic>
          <a:graphicData uri="http://schemas.openxmlformats.org/drawingml/2006/table">
            <a:tbl>
              <a:tblPr/>
              <a:tblGrid>
                <a:gridCol w="330200">
                  <a:extLst>
                    <a:ext uri="{9D8B030D-6E8A-4147-A177-3AD203B41FA5}">
                      <a16:colId xmlns:a16="http://schemas.microsoft.com/office/drawing/2014/main" val="1601577113"/>
                    </a:ext>
                  </a:extLst>
                </a:gridCol>
                <a:gridCol w="2743200">
                  <a:extLst>
                    <a:ext uri="{9D8B030D-6E8A-4147-A177-3AD203B41FA5}">
                      <a16:colId xmlns:a16="http://schemas.microsoft.com/office/drawing/2014/main" val="2262844528"/>
                    </a:ext>
                  </a:extLst>
                </a:gridCol>
              </a:tblGrid>
              <a:tr h="158750">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l" fontAlgn="b"/>
                      <a:r>
                        <a:rPr lang="en-US" sz="1000" b="0" i="0" u="none" strike="noStrike">
                          <a:solidFill>
                            <a:srgbClr val="000000"/>
                          </a:solidFill>
                          <a:effectLst/>
                          <a:latin typeface="Arial" panose="020B0604020202020204" pitchFamily="34" charset="0"/>
                        </a:rPr>
                        <a:t>SmartDNC Components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482635"/>
                  </a:ext>
                </a:extLst>
              </a:tr>
              <a:tr h="158750">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rial" panose="020B0604020202020204" pitchFamily="34" charset="0"/>
                        </a:rPr>
                        <a:t>Integration Components (Adaptors/Connectors)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1307982"/>
                  </a:ext>
                </a:extLst>
              </a:tr>
              <a:tr h="158750">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US" sz="1000" b="0" i="0" u="none" strike="noStrike" dirty="0">
                          <a:solidFill>
                            <a:srgbClr val="000000"/>
                          </a:solidFill>
                          <a:effectLst/>
                          <a:latin typeface="Arial" panose="020B0604020202020204" pitchFamily="34" charset="0"/>
                        </a:rPr>
                        <a:t>Physical Tools/ PMT Tools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14800"/>
                  </a:ext>
                </a:extLst>
              </a:tr>
            </a:tbl>
          </a:graphicData>
        </a:graphic>
      </p:graphicFrame>
    </p:spTree>
    <p:extLst>
      <p:ext uri="{BB962C8B-B14F-4D97-AF65-F5344CB8AC3E}">
        <p14:creationId xmlns:p14="http://schemas.microsoft.com/office/powerpoint/2010/main" val="415640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a:solidFill>
                  <a:srgbClr val="0E78C5"/>
                </a:solidFill>
              </a:rPr>
              <a:t>Success factors in NRCS2: Empowered Full Stack Teams</a:t>
            </a:r>
            <a:endParaRPr lang="de-DE"/>
          </a:p>
        </p:txBody>
      </p:sp>
      <p:sp>
        <p:nvSpPr>
          <p:cNvPr id="3" name="Textplatzhalter 2"/>
          <p:cNvSpPr>
            <a:spLocks noGrp="1"/>
          </p:cNvSpPr>
          <p:nvPr>
            <p:ph type="body" sz="quarter" idx="15"/>
          </p:nvPr>
        </p:nvSpPr>
        <p:spPr/>
        <p:txBody>
          <a:bodyPr>
            <a:normAutofit fontScale="92500" lnSpcReduction="20000"/>
          </a:bodyPr>
          <a:lstStyle/>
          <a:p>
            <a:r>
              <a:rPr lang="de-DE"/>
              <a:t>Empowered Teams</a:t>
            </a:r>
          </a:p>
        </p:txBody>
      </p:sp>
      <p:sp>
        <p:nvSpPr>
          <p:cNvPr id="4" name="Foliennummernplatzhalter 3"/>
          <p:cNvSpPr>
            <a:spLocks noGrp="1"/>
          </p:cNvSpPr>
          <p:nvPr>
            <p:ph type="sldNum" sz="quarter" idx="12"/>
          </p:nvPr>
        </p:nvSpPr>
        <p:spPr/>
        <p:txBody>
          <a:bodyPr/>
          <a:lstStyle/>
          <a:p>
            <a:fld id="{4898AEC0-503E-4FA4-859C-D0F72D6E3F79}" type="slidenum">
              <a:rPr lang="de-DE" smtClean="0"/>
              <a:pPr/>
              <a:t>29</a:t>
            </a:fld>
            <a:endParaRPr lang="de-DE"/>
          </a:p>
        </p:txBody>
      </p:sp>
      <p:sp>
        <p:nvSpPr>
          <p:cNvPr id="7" name="Abgerundetes Rechteck 28">
            <a:extLst>
              <a:ext uri="{FF2B5EF4-FFF2-40B4-BE49-F238E27FC236}">
                <a16:creationId xmlns:a16="http://schemas.microsoft.com/office/drawing/2014/main" id="{D4F6E976-C1D9-4721-9D58-B57C30962147}"/>
              </a:ext>
            </a:extLst>
          </p:cNvPr>
          <p:cNvSpPr/>
          <p:nvPr/>
        </p:nvSpPr>
        <p:spPr>
          <a:xfrm>
            <a:off x="4602167" y="162194"/>
            <a:ext cx="7451857" cy="582599"/>
          </a:xfrm>
          <a:prstGeom prst="roundRect">
            <a:avLst/>
          </a:prstGeom>
          <a:noFill/>
          <a:ln w="9525" cap="flat" cmpd="sng" algn="ctr">
            <a:solidFill>
              <a:srgbClr val="FF0000"/>
            </a:solidFill>
            <a:prstDash val="solid"/>
          </a:ln>
          <a:effectLst/>
        </p:spPr>
        <p:txBody>
          <a:bodyPr rtlCol="0" anchor="ctr"/>
          <a:lstStyle/>
          <a:p>
            <a:pPr algn="ctr" defTabSz="1016264"/>
            <a:r>
              <a:rPr lang="de-DE" sz="1778" b="1" kern="0" dirty="0" err="1">
                <a:solidFill>
                  <a:srgbClr val="FF0000"/>
                </a:solidFill>
                <a:latin typeface="Bosch Office Sans"/>
              </a:rPr>
              <a:t>Success</a:t>
            </a:r>
            <a:r>
              <a:rPr lang="de-DE" sz="1778" b="1" kern="0" dirty="0">
                <a:solidFill>
                  <a:srgbClr val="FF0000"/>
                </a:solidFill>
                <a:latin typeface="Bosch Office Sans"/>
              </a:rPr>
              <a:t> </a:t>
            </a:r>
            <a:r>
              <a:rPr lang="de-DE" sz="1778" b="1" kern="0" dirty="0" err="1">
                <a:solidFill>
                  <a:srgbClr val="FF0000"/>
                </a:solidFill>
                <a:latin typeface="Bosch Office Sans"/>
              </a:rPr>
              <a:t>Factors</a:t>
            </a:r>
            <a:r>
              <a:rPr lang="de-DE" sz="1778" b="1" kern="0" dirty="0">
                <a:solidFill>
                  <a:srgbClr val="FF0000"/>
                </a:solidFill>
                <a:latin typeface="Bosch Office Sans"/>
              </a:rPr>
              <a:t> </a:t>
            </a:r>
            <a:r>
              <a:rPr lang="de-DE" sz="1778" b="1" kern="0" dirty="0" err="1">
                <a:solidFill>
                  <a:srgbClr val="FF0000"/>
                </a:solidFill>
                <a:latin typeface="Bosch Office Sans"/>
              </a:rPr>
              <a:t>for</a:t>
            </a:r>
            <a:r>
              <a:rPr lang="de-DE" sz="1778" b="1" kern="0" dirty="0">
                <a:solidFill>
                  <a:srgbClr val="FF0000"/>
                </a:solidFill>
                <a:latin typeface="Bosch Office Sans"/>
              </a:rPr>
              <a:t> </a:t>
            </a:r>
            <a:r>
              <a:rPr lang="de-DE" sz="1778" b="1" kern="0" dirty="0" err="1">
                <a:solidFill>
                  <a:srgbClr val="FF0000"/>
                </a:solidFill>
                <a:latin typeface="Bosch Office Sans"/>
              </a:rPr>
              <a:t>Cx</a:t>
            </a:r>
            <a:r>
              <a:rPr lang="de-DE" sz="1778" b="1" kern="0" dirty="0">
                <a:solidFill>
                  <a:srgbClr val="FF0000"/>
                </a:solidFill>
                <a:latin typeface="Bosch Office Sans"/>
              </a:rPr>
              <a:t> in CC-DA (2020) : </a:t>
            </a:r>
            <a:r>
              <a:rPr lang="de-DE" sz="1778" b="1" kern="0" dirty="0" err="1">
                <a:solidFill>
                  <a:srgbClr val="FF0000"/>
                </a:solidFill>
                <a:latin typeface="Bosch Office Sans"/>
                <a:hlinkClick r:id="rId25"/>
              </a:rPr>
              <a:t>general</a:t>
            </a:r>
            <a:r>
              <a:rPr lang="de-DE" sz="1778" b="1" kern="0" dirty="0">
                <a:solidFill>
                  <a:srgbClr val="FF0000"/>
                </a:solidFill>
                <a:latin typeface="Bosch Office Sans"/>
                <a:hlinkClick r:id="rId25"/>
              </a:rPr>
              <a:t> </a:t>
            </a:r>
            <a:r>
              <a:rPr lang="de-DE" sz="1778" b="1" kern="0" dirty="0" err="1">
                <a:solidFill>
                  <a:srgbClr val="FF0000"/>
                </a:solidFill>
                <a:latin typeface="Bosch Office Sans"/>
                <a:hlinkClick r:id="rId25"/>
              </a:rPr>
              <a:t>info</a:t>
            </a:r>
            <a:r>
              <a:rPr lang="de-DE" sz="1778" b="1" kern="0" dirty="0">
                <a:solidFill>
                  <a:srgbClr val="FF0000"/>
                </a:solidFill>
                <a:latin typeface="Bosch Office Sans"/>
              </a:rPr>
              <a:t> &amp; </a:t>
            </a:r>
            <a:r>
              <a:rPr lang="de-DE" sz="1778" b="1" kern="0" dirty="0" err="1">
                <a:solidFill>
                  <a:srgbClr val="FF0000"/>
                </a:solidFill>
                <a:latin typeface="Bosch Office Sans"/>
                <a:hlinkClick r:id="rId26"/>
              </a:rPr>
              <a:t>full</a:t>
            </a:r>
            <a:r>
              <a:rPr lang="de-DE" sz="1778" b="1" kern="0" dirty="0">
                <a:solidFill>
                  <a:srgbClr val="FF0000"/>
                </a:solidFill>
                <a:latin typeface="Bosch Office Sans"/>
                <a:hlinkClick r:id="rId26"/>
              </a:rPr>
              <a:t> </a:t>
            </a:r>
            <a:r>
              <a:rPr lang="de-DE" sz="1778" b="1" kern="0" dirty="0" err="1">
                <a:solidFill>
                  <a:srgbClr val="FF0000"/>
                </a:solidFill>
                <a:latin typeface="Bosch Office Sans"/>
                <a:hlinkClick r:id="rId26"/>
              </a:rPr>
              <a:t>stack</a:t>
            </a:r>
            <a:r>
              <a:rPr lang="de-DE" sz="1778" b="1" kern="0" dirty="0">
                <a:solidFill>
                  <a:srgbClr val="FF0000"/>
                </a:solidFill>
                <a:latin typeface="Bosch Office Sans"/>
                <a:hlinkClick r:id="rId26"/>
              </a:rPr>
              <a:t> </a:t>
            </a:r>
            <a:r>
              <a:rPr lang="de-DE" sz="1778" b="1" kern="0" dirty="0" err="1">
                <a:solidFill>
                  <a:srgbClr val="FF0000"/>
                </a:solidFill>
                <a:latin typeface="Bosch Office Sans"/>
                <a:hlinkClick r:id="rId26"/>
              </a:rPr>
              <a:t>teams</a:t>
            </a:r>
            <a:r>
              <a:rPr lang="de-DE" sz="1778" b="1" kern="0" dirty="0">
                <a:solidFill>
                  <a:srgbClr val="FF0000"/>
                </a:solidFill>
                <a:latin typeface="Bosch Office Sans"/>
                <a:hlinkClick r:id="rId26"/>
              </a:rPr>
              <a:t> </a:t>
            </a:r>
            <a:r>
              <a:rPr lang="de-DE" sz="1778" b="1" kern="0" dirty="0" err="1">
                <a:solidFill>
                  <a:srgbClr val="FF0000"/>
                </a:solidFill>
                <a:latin typeface="Bosch Office Sans"/>
                <a:hlinkClick r:id="rId26"/>
              </a:rPr>
              <a:t>info</a:t>
            </a:r>
            <a:endParaRPr lang="de-DE" sz="1778" b="1" kern="0" dirty="0">
              <a:solidFill>
                <a:srgbClr val="FF0000"/>
              </a:solidFill>
              <a:latin typeface="Bosch Office Sans"/>
            </a:endParaRPr>
          </a:p>
        </p:txBody>
      </p:sp>
      <p:sp>
        <p:nvSpPr>
          <p:cNvPr id="8" name="Rechteck 4">
            <a:extLst>
              <a:ext uri="{FF2B5EF4-FFF2-40B4-BE49-F238E27FC236}">
                <a16:creationId xmlns:a16="http://schemas.microsoft.com/office/drawing/2014/main" id="{45121D5E-59B9-45DB-A384-9DCEFAB4510B}"/>
              </a:ext>
            </a:extLst>
          </p:cNvPr>
          <p:cNvSpPr/>
          <p:nvPr>
            <p:custDataLst>
              <p:tags r:id="rId1"/>
            </p:custDataLst>
          </p:nvPr>
        </p:nvSpPr>
        <p:spPr>
          <a:xfrm>
            <a:off x="305075" y="1642332"/>
            <a:ext cx="2508863" cy="1187461"/>
          </a:xfrm>
          <a:prstGeom prst="rect">
            <a:avLst/>
          </a:prstGeom>
          <a:solidFill>
            <a:srgbClr val="A80163"/>
          </a:solidFill>
          <a:ln w="9525" cap="flat" cmpd="sng" algn="ctr">
            <a:solidFill>
              <a:srgbClr val="A80163"/>
            </a:solidFill>
            <a:prstDash val="solid"/>
            <a:round/>
            <a:headEnd type="none" w="med" len="med"/>
            <a:tailEnd type="none" w="med" len="med"/>
          </a:ln>
          <a:effectLst/>
        </p:spPr>
        <p:txBody>
          <a:bodyPr rtlCol="0" anchor="ctr"/>
          <a:lstStyle/>
          <a:p>
            <a:pPr algn="ctr" defTabSz="1016264"/>
            <a:r>
              <a:rPr lang="en-GB" sz="2001" kern="0">
                <a:solidFill>
                  <a:schemeClr val="bg1"/>
                </a:solidFill>
                <a:latin typeface="Bosch Office Sans"/>
              </a:rPr>
              <a:t>Increasing</a:t>
            </a:r>
          </a:p>
          <a:p>
            <a:pPr algn="ctr" defTabSz="1016264"/>
            <a:r>
              <a:rPr lang="en-GB" sz="2001" kern="0">
                <a:solidFill>
                  <a:schemeClr val="bg1"/>
                </a:solidFill>
                <a:latin typeface="Bosch Office Sans"/>
              </a:rPr>
              <a:t>complexity</a:t>
            </a:r>
          </a:p>
        </p:txBody>
      </p:sp>
      <p:sp>
        <p:nvSpPr>
          <p:cNvPr id="9" name="Gleichschenkliges Dreieck 5">
            <a:extLst>
              <a:ext uri="{FF2B5EF4-FFF2-40B4-BE49-F238E27FC236}">
                <a16:creationId xmlns:a16="http://schemas.microsoft.com/office/drawing/2014/main" id="{4927D5A2-03F0-46CC-B39F-2BEBAC546F7B}"/>
              </a:ext>
            </a:extLst>
          </p:cNvPr>
          <p:cNvSpPr/>
          <p:nvPr>
            <p:custDataLst>
              <p:tags r:id="rId2"/>
            </p:custDataLst>
          </p:nvPr>
        </p:nvSpPr>
        <p:spPr>
          <a:xfrm rot="10800000">
            <a:off x="305074" y="3110138"/>
            <a:ext cx="2389425" cy="1027540"/>
          </a:xfrm>
          <a:prstGeom prst="triangle">
            <a:avLst/>
          </a:prstGeom>
          <a:solidFill>
            <a:srgbClr val="6EA293">
              <a:alpha val="0"/>
            </a:srgbClr>
          </a:solidFill>
          <a:ln w="19050" cap="flat" cmpd="sng" algn="ctr">
            <a:solidFill>
              <a:schemeClr val="accent1">
                <a:lumMod val="75000"/>
              </a:schemeClr>
            </a:solidFill>
            <a:prstDash val="solid"/>
            <a:round/>
            <a:headEnd type="none" w="med" len="med"/>
            <a:tailEnd type="none" w="med" len="med"/>
          </a:ln>
          <a:effectLst/>
        </p:spPr>
        <p:txBody>
          <a:bodyPr vert="vert270" rtlCol="0" anchor="ctr"/>
          <a:lstStyle/>
          <a:p>
            <a:pPr algn="ctr" defTabSz="1016264"/>
            <a:endParaRPr lang="en-GB" sz="2001" kern="0">
              <a:solidFill>
                <a:srgbClr val="000000"/>
              </a:solidFill>
              <a:latin typeface="Bosch Office Sans"/>
            </a:endParaRPr>
          </a:p>
        </p:txBody>
      </p:sp>
      <p:sp>
        <p:nvSpPr>
          <p:cNvPr id="10" name="Rechteck 6">
            <a:extLst>
              <a:ext uri="{FF2B5EF4-FFF2-40B4-BE49-F238E27FC236}">
                <a16:creationId xmlns:a16="http://schemas.microsoft.com/office/drawing/2014/main" id="{0EBCE2F5-59C9-43C4-8D05-6310B6A1AB79}"/>
              </a:ext>
            </a:extLst>
          </p:cNvPr>
          <p:cNvSpPr/>
          <p:nvPr>
            <p:custDataLst>
              <p:tags r:id="rId3"/>
            </p:custDataLst>
          </p:nvPr>
        </p:nvSpPr>
        <p:spPr>
          <a:xfrm>
            <a:off x="296606" y="4316268"/>
            <a:ext cx="2517332" cy="1660499"/>
          </a:xfrm>
          <a:prstGeom prst="rect">
            <a:avLst/>
          </a:prstGeom>
          <a:solidFill>
            <a:srgbClr val="6EA293"/>
          </a:solidFill>
          <a:ln w="9525" cap="flat" cmpd="sng" algn="ctr">
            <a:solidFill>
              <a:srgbClr val="6EA293"/>
            </a:solidFill>
            <a:prstDash val="solid"/>
            <a:round/>
            <a:headEnd type="none" w="med" len="med"/>
            <a:tailEnd type="none" w="med" len="med"/>
          </a:ln>
          <a:effectLst/>
        </p:spPr>
        <p:txBody>
          <a:bodyPr rtlCol="0" anchor="ctr"/>
          <a:lstStyle/>
          <a:p>
            <a:pPr algn="ctr" defTabSz="1016264"/>
            <a:r>
              <a:rPr lang="en-GB" sz="2001" kern="0">
                <a:solidFill>
                  <a:schemeClr val="bg1"/>
                </a:solidFill>
                <a:latin typeface="Bosch Office Sans"/>
              </a:rPr>
              <a:t>Autonomy</a:t>
            </a:r>
          </a:p>
          <a:p>
            <a:pPr marL="190550" indent="-190550" algn="ctr" defTabSz="1016264">
              <a:buFont typeface="Wingdings" panose="05000000000000000000" pitchFamily="2" charset="2"/>
              <a:buChar char="à"/>
            </a:pPr>
            <a:r>
              <a:rPr lang="en-GB" sz="1556" kern="0">
                <a:solidFill>
                  <a:schemeClr val="bg1"/>
                </a:solidFill>
                <a:latin typeface="Bosch Office Sans"/>
                <a:sym typeface="Wingdings" panose="05000000000000000000" pitchFamily="2" charset="2"/>
              </a:rPr>
              <a:t>Reduction of handovers of work packages</a:t>
            </a:r>
          </a:p>
          <a:p>
            <a:pPr marL="190550" indent="-190550" algn="ctr" defTabSz="1016264">
              <a:buFont typeface="Wingdings" panose="05000000000000000000" pitchFamily="2" charset="2"/>
              <a:buChar char="à"/>
            </a:pPr>
            <a:endParaRPr lang="en-GB" sz="1223" kern="0">
              <a:solidFill>
                <a:schemeClr val="bg1"/>
              </a:solidFill>
              <a:latin typeface="Bosch Office Sans"/>
            </a:endParaRPr>
          </a:p>
          <a:p>
            <a:pPr algn="ctr" defTabSz="1016264"/>
            <a:r>
              <a:rPr lang="en-GB" sz="2001" kern="0" err="1">
                <a:solidFill>
                  <a:schemeClr val="bg1"/>
                </a:solidFill>
                <a:latin typeface="Bosch Office Sans"/>
              </a:rPr>
              <a:t>Cooperation</a:t>
            </a:r>
            <a:r>
              <a:rPr lang="en-GB" sz="2001" kern="0">
                <a:solidFill>
                  <a:schemeClr val="bg1"/>
                </a:solidFill>
                <a:latin typeface="Bosch Office Sans"/>
              </a:rPr>
              <a:t> </a:t>
            </a:r>
          </a:p>
          <a:p>
            <a:pPr algn="ctr" defTabSz="1016264"/>
            <a:r>
              <a:rPr lang="en-GB" sz="1556" kern="0">
                <a:solidFill>
                  <a:schemeClr val="bg1"/>
                </a:solidFill>
                <a:latin typeface="Bosch Office Sans"/>
              </a:rPr>
              <a:t>(instead of c</a:t>
            </a:r>
            <a:r>
              <a:rPr lang="en-GB" sz="1556" kern="0" err="1">
                <a:solidFill>
                  <a:schemeClr val="bg1"/>
                </a:solidFill>
                <a:latin typeface="Bosch Office Sans"/>
              </a:rPr>
              <a:t>oordination</a:t>
            </a:r>
            <a:r>
              <a:rPr lang="en-GB" sz="1556" kern="0">
                <a:solidFill>
                  <a:schemeClr val="bg1"/>
                </a:solidFill>
                <a:latin typeface="Bosch Office Sans"/>
              </a:rPr>
              <a:t>)</a:t>
            </a:r>
          </a:p>
        </p:txBody>
      </p:sp>
      <p:sp>
        <p:nvSpPr>
          <p:cNvPr id="11" name="Gleichschenkliges Dreieck 7">
            <a:extLst>
              <a:ext uri="{FF2B5EF4-FFF2-40B4-BE49-F238E27FC236}">
                <a16:creationId xmlns:a16="http://schemas.microsoft.com/office/drawing/2014/main" id="{4E70299B-F8FE-4B87-8E6B-23A5DC0CB099}"/>
              </a:ext>
            </a:extLst>
          </p:cNvPr>
          <p:cNvSpPr/>
          <p:nvPr>
            <p:custDataLst>
              <p:tags r:id="rId4"/>
            </p:custDataLst>
          </p:nvPr>
        </p:nvSpPr>
        <p:spPr>
          <a:xfrm rot="5400000">
            <a:off x="2727941" y="4632745"/>
            <a:ext cx="1660502" cy="1027540"/>
          </a:xfrm>
          <a:prstGeom prst="triangle">
            <a:avLst/>
          </a:prstGeom>
          <a:solidFill>
            <a:scrgbClr r="0" g="0" b="0">
              <a:alpha val="0"/>
            </a:scrgbClr>
          </a:solidFill>
          <a:ln w="19050" cap="flat" cmpd="sng" algn="ctr">
            <a:solidFill>
              <a:schemeClr val="accent1">
                <a:lumMod val="75000"/>
              </a:schemeClr>
            </a:solidFill>
            <a:prstDash val="solid"/>
            <a:round/>
            <a:headEnd type="none" w="med" len="med"/>
            <a:tailEnd type="none" w="med" len="med"/>
          </a:ln>
          <a:effectLst/>
        </p:spPr>
        <p:txBody>
          <a:bodyPr vert="vert270" rtlCol="0" anchor="ctr"/>
          <a:lstStyle/>
          <a:p>
            <a:pPr algn="ctr" defTabSz="1016264"/>
            <a:endParaRPr lang="en-GB" sz="2001" kern="0">
              <a:solidFill>
                <a:srgbClr val="000000"/>
              </a:solidFill>
              <a:latin typeface="Bosch Office Sans"/>
            </a:endParaRPr>
          </a:p>
        </p:txBody>
      </p:sp>
      <p:grpSp>
        <p:nvGrpSpPr>
          <p:cNvPr id="12" name="Gruppieren 8">
            <a:extLst>
              <a:ext uri="{FF2B5EF4-FFF2-40B4-BE49-F238E27FC236}">
                <a16:creationId xmlns:a16="http://schemas.microsoft.com/office/drawing/2014/main" id="{6C5A8C70-321F-4300-BEC2-67943614DFB6}"/>
              </a:ext>
            </a:extLst>
          </p:cNvPr>
          <p:cNvGrpSpPr/>
          <p:nvPr/>
        </p:nvGrpSpPr>
        <p:grpSpPr>
          <a:xfrm>
            <a:off x="4302445" y="1635275"/>
            <a:ext cx="7451857" cy="4341491"/>
            <a:chOff x="3863408" y="1348922"/>
            <a:chExt cx="6704946" cy="3906337"/>
          </a:xfrm>
        </p:grpSpPr>
        <p:sp>
          <p:nvSpPr>
            <p:cNvPr id="13" name="Rechteck 9">
              <a:extLst>
                <a:ext uri="{FF2B5EF4-FFF2-40B4-BE49-F238E27FC236}">
                  <a16:creationId xmlns:a16="http://schemas.microsoft.com/office/drawing/2014/main" id="{81A9871B-672F-49C8-B0BB-AA36AE671CB6}"/>
                </a:ext>
              </a:extLst>
            </p:cNvPr>
            <p:cNvSpPr/>
            <p:nvPr>
              <p:custDataLst>
                <p:tags r:id="rId13"/>
              </p:custDataLst>
            </p:nvPr>
          </p:nvSpPr>
          <p:spPr>
            <a:xfrm>
              <a:off x="3863408" y="4572000"/>
              <a:ext cx="6704946" cy="683259"/>
            </a:xfrm>
            <a:prstGeom prst="rect">
              <a:avLst/>
            </a:prstGeom>
            <a:solidFill>
              <a:srgbClr val="6EA293"/>
            </a:solidFill>
            <a:ln w="28575" cap="flat" cmpd="sng" algn="ctr">
              <a:solidFill>
                <a:srgbClr val="6EA293"/>
              </a:solidFill>
              <a:prstDash val="solid"/>
              <a:round/>
              <a:headEnd type="none" w="med" len="med"/>
              <a:tailEnd type="none" w="med" len="med"/>
            </a:ln>
            <a:effectLst/>
          </p:spPr>
          <p:txBody>
            <a:bodyPr rtlCol="0" anchor="ctr"/>
            <a:lstStyle/>
            <a:p>
              <a:pPr algn="ctr" defTabSz="1016264"/>
              <a:r>
                <a:rPr lang="en-GB" sz="2001" kern="0">
                  <a:solidFill>
                    <a:schemeClr val="bg1"/>
                  </a:solidFill>
                  <a:latin typeface="Bosch Office Sans"/>
                </a:rPr>
                <a:t>Full Stack SW Team</a:t>
              </a:r>
            </a:p>
          </p:txBody>
        </p:sp>
        <p:sp>
          <p:nvSpPr>
            <p:cNvPr id="14" name="Rechteck 10">
              <a:extLst>
                <a:ext uri="{FF2B5EF4-FFF2-40B4-BE49-F238E27FC236}">
                  <a16:creationId xmlns:a16="http://schemas.microsoft.com/office/drawing/2014/main" id="{0832FE9C-2E8A-4699-A2F4-F250350FFA73}"/>
                </a:ext>
              </a:extLst>
            </p:cNvPr>
            <p:cNvSpPr/>
            <p:nvPr>
              <p:custDataLst>
                <p:tags r:id="rId14"/>
              </p:custDataLst>
            </p:nvPr>
          </p:nvSpPr>
          <p:spPr>
            <a:xfrm>
              <a:off x="3863408" y="1348922"/>
              <a:ext cx="6704946" cy="3216728"/>
            </a:xfrm>
            <a:prstGeom prst="rect">
              <a:avLst/>
            </a:prstGeom>
            <a:solidFill>
              <a:srgbClr val="0E78C5">
                <a:alpha val="0"/>
              </a:srgbClr>
            </a:solidFill>
            <a:ln w="28575" cap="flat" cmpd="sng" algn="ctr">
              <a:solidFill>
                <a:srgbClr val="6EA293"/>
              </a:solidFill>
              <a:prstDash val="solid"/>
              <a:round/>
              <a:headEnd type="none" w="med" len="med"/>
              <a:tailEnd type="none" w="med" len="med"/>
            </a:ln>
            <a:effectLst/>
          </p:spPr>
          <p:txBody>
            <a:bodyPr rtlCol="0" anchor="ctr"/>
            <a:lstStyle/>
            <a:p>
              <a:pPr algn="ctr" defTabSz="1016264"/>
              <a:r>
                <a:rPr lang="en-GB" sz="2001" kern="0">
                  <a:solidFill>
                    <a:schemeClr val="bg1"/>
                  </a:solidFill>
                  <a:latin typeface="Bosch Office Sans"/>
                </a:rPr>
                <a:t>SW Team</a:t>
              </a:r>
            </a:p>
          </p:txBody>
        </p:sp>
        <p:sp>
          <p:nvSpPr>
            <p:cNvPr id="15" name="Rechteck 11">
              <a:extLst>
                <a:ext uri="{FF2B5EF4-FFF2-40B4-BE49-F238E27FC236}">
                  <a16:creationId xmlns:a16="http://schemas.microsoft.com/office/drawing/2014/main" id="{62EC94BA-01C8-41F5-B949-C889B5426DA9}"/>
                </a:ext>
              </a:extLst>
            </p:cNvPr>
            <p:cNvSpPr/>
            <p:nvPr>
              <p:custDataLst>
                <p:tags r:id="rId15"/>
              </p:custDataLst>
            </p:nvPr>
          </p:nvSpPr>
          <p:spPr>
            <a:xfrm>
              <a:off x="5294771" y="2399696"/>
              <a:ext cx="1881554" cy="448408"/>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Coding Skills</a:t>
              </a:r>
            </a:p>
          </p:txBody>
        </p:sp>
        <p:sp>
          <p:nvSpPr>
            <p:cNvPr id="16" name="Rechteck 12">
              <a:extLst>
                <a:ext uri="{FF2B5EF4-FFF2-40B4-BE49-F238E27FC236}">
                  <a16:creationId xmlns:a16="http://schemas.microsoft.com/office/drawing/2014/main" id="{D3A4AF7D-F922-4C36-8029-778F98A30A6E}"/>
                </a:ext>
              </a:extLst>
            </p:cNvPr>
            <p:cNvSpPr/>
            <p:nvPr>
              <p:custDataLst>
                <p:tags r:id="rId16"/>
              </p:custDataLst>
            </p:nvPr>
          </p:nvSpPr>
          <p:spPr>
            <a:xfrm>
              <a:off x="7285975" y="2399696"/>
              <a:ext cx="1881554" cy="448408"/>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SW-Design</a:t>
              </a:r>
            </a:p>
          </p:txBody>
        </p:sp>
        <p:sp>
          <p:nvSpPr>
            <p:cNvPr id="17" name="Rechteck 13">
              <a:extLst>
                <a:ext uri="{FF2B5EF4-FFF2-40B4-BE49-F238E27FC236}">
                  <a16:creationId xmlns:a16="http://schemas.microsoft.com/office/drawing/2014/main" id="{FD183378-879F-4358-82AD-750441A4227E}"/>
                </a:ext>
              </a:extLst>
            </p:cNvPr>
            <p:cNvSpPr/>
            <p:nvPr>
              <p:custDataLst>
                <p:tags r:id="rId17"/>
              </p:custDataLst>
            </p:nvPr>
          </p:nvSpPr>
          <p:spPr>
            <a:xfrm>
              <a:off x="7285975" y="3049873"/>
              <a:ext cx="1881554" cy="448408"/>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Integration*</a:t>
              </a:r>
            </a:p>
          </p:txBody>
        </p:sp>
        <p:sp>
          <p:nvSpPr>
            <p:cNvPr id="18" name="Rechteck 14">
              <a:extLst>
                <a:ext uri="{FF2B5EF4-FFF2-40B4-BE49-F238E27FC236}">
                  <a16:creationId xmlns:a16="http://schemas.microsoft.com/office/drawing/2014/main" id="{39E1C214-7B6F-4F06-B23A-21614C40FD42}"/>
                </a:ext>
              </a:extLst>
            </p:cNvPr>
            <p:cNvSpPr/>
            <p:nvPr>
              <p:custDataLst>
                <p:tags r:id="rId18"/>
              </p:custDataLst>
            </p:nvPr>
          </p:nvSpPr>
          <p:spPr>
            <a:xfrm>
              <a:off x="4299168" y="3867868"/>
              <a:ext cx="1881554" cy="448408"/>
            </a:xfrm>
            <a:prstGeom prst="rect">
              <a:avLst/>
            </a:prstGeom>
            <a:solidFill>
              <a:srgbClr val="967CB1"/>
            </a:solidFill>
            <a:ln w="9525" cap="flat" cmpd="sng" algn="ctr">
              <a:solidFill>
                <a:srgbClr val="967CB1"/>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Architecture*</a:t>
              </a:r>
            </a:p>
          </p:txBody>
        </p:sp>
        <p:sp>
          <p:nvSpPr>
            <p:cNvPr id="19" name="Rechteck 15">
              <a:extLst>
                <a:ext uri="{FF2B5EF4-FFF2-40B4-BE49-F238E27FC236}">
                  <a16:creationId xmlns:a16="http://schemas.microsoft.com/office/drawing/2014/main" id="{824D43C8-FCF4-4967-AB59-D1D3D7B4650E}"/>
                </a:ext>
              </a:extLst>
            </p:cNvPr>
            <p:cNvSpPr/>
            <p:nvPr>
              <p:custDataLst>
                <p:tags r:id="rId19"/>
              </p:custDataLst>
            </p:nvPr>
          </p:nvSpPr>
          <p:spPr>
            <a:xfrm>
              <a:off x="5294771" y="3049873"/>
              <a:ext cx="1881554" cy="448408"/>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Test*</a:t>
              </a:r>
            </a:p>
          </p:txBody>
        </p:sp>
        <p:sp>
          <p:nvSpPr>
            <p:cNvPr id="20" name="Rechteck 16">
              <a:extLst>
                <a:ext uri="{FF2B5EF4-FFF2-40B4-BE49-F238E27FC236}">
                  <a16:creationId xmlns:a16="http://schemas.microsoft.com/office/drawing/2014/main" id="{FE818E29-302C-4B91-86BB-9CBC3B0CFCD0}"/>
                </a:ext>
              </a:extLst>
            </p:cNvPr>
            <p:cNvSpPr/>
            <p:nvPr>
              <p:custDataLst>
                <p:tags r:id="rId20"/>
              </p:custDataLst>
            </p:nvPr>
          </p:nvSpPr>
          <p:spPr>
            <a:xfrm>
              <a:off x="6290373" y="3878455"/>
              <a:ext cx="1881554" cy="448408"/>
            </a:xfrm>
            <a:prstGeom prst="rect">
              <a:avLst/>
            </a:prstGeom>
            <a:solidFill>
              <a:srgbClr val="967CB1"/>
            </a:solidFill>
            <a:ln w="9525" cap="flat" cmpd="sng" algn="ctr">
              <a:solidFill>
                <a:srgbClr val="967CB1"/>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Req. Handling*</a:t>
              </a:r>
            </a:p>
          </p:txBody>
        </p:sp>
        <p:sp>
          <p:nvSpPr>
            <p:cNvPr id="21" name="Rechteck 17">
              <a:extLst>
                <a:ext uri="{FF2B5EF4-FFF2-40B4-BE49-F238E27FC236}">
                  <a16:creationId xmlns:a16="http://schemas.microsoft.com/office/drawing/2014/main" id="{19C8EFC4-102F-40D6-8D9A-F030A3F21458}"/>
                </a:ext>
              </a:extLst>
            </p:cNvPr>
            <p:cNvSpPr/>
            <p:nvPr>
              <p:custDataLst>
                <p:tags r:id="rId21"/>
              </p:custDataLst>
            </p:nvPr>
          </p:nvSpPr>
          <p:spPr>
            <a:xfrm>
              <a:off x="8281578" y="3875458"/>
              <a:ext cx="1881554" cy="448408"/>
            </a:xfrm>
            <a:prstGeom prst="rect">
              <a:avLst/>
            </a:prstGeom>
            <a:solidFill>
              <a:srgbClr val="967CB1"/>
            </a:solidFill>
            <a:ln w="9525" cap="flat" cmpd="sng" algn="ctr">
              <a:solidFill>
                <a:srgbClr val="967CB1"/>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Security/Safety*</a:t>
              </a:r>
            </a:p>
          </p:txBody>
        </p:sp>
        <p:sp>
          <p:nvSpPr>
            <p:cNvPr id="22" name="Rechteck 18">
              <a:extLst>
                <a:ext uri="{FF2B5EF4-FFF2-40B4-BE49-F238E27FC236}">
                  <a16:creationId xmlns:a16="http://schemas.microsoft.com/office/drawing/2014/main" id="{A9246E35-CABF-447D-9FC1-3F163F3571A3}"/>
                </a:ext>
              </a:extLst>
            </p:cNvPr>
            <p:cNvSpPr/>
            <p:nvPr>
              <p:custDataLst>
                <p:tags r:id="rId22"/>
              </p:custDataLst>
            </p:nvPr>
          </p:nvSpPr>
          <p:spPr>
            <a:xfrm>
              <a:off x="5792795" y="1665288"/>
              <a:ext cx="2876709" cy="448408"/>
            </a:xfrm>
            <a:prstGeom prst="rect">
              <a:avLst/>
            </a:prstGeom>
            <a:solidFill>
              <a:srgbClr val="08427E"/>
            </a:solidFill>
            <a:ln w="9525" cap="flat" cmpd="sng" algn="ctr">
              <a:solidFill>
                <a:srgbClr val="08427E"/>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Domain specific knowledge</a:t>
              </a:r>
            </a:p>
            <a:p>
              <a:pPr algn="ctr" defTabSz="1016264"/>
              <a:r>
                <a:rPr lang="en-GB" sz="1334" kern="0">
                  <a:solidFill>
                    <a:schemeClr val="bg1"/>
                  </a:solidFill>
                  <a:latin typeface="Bosch Office Sans"/>
                </a:rPr>
                <a:t>(e.g. specific algorithm)</a:t>
              </a:r>
            </a:p>
          </p:txBody>
        </p:sp>
      </p:grpSp>
      <p:sp>
        <p:nvSpPr>
          <p:cNvPr id="23" name="Textfeld 19">
            <a:extLst>
              <a:ext uri="{FF2B5EF4-FFF2-40B4-BE49-F238E27FC236}">
                <a16:creationId xmlns:a16="http://schemas.microsoft.com/office/drawing/2014/main" id="{0D76E371-7B1A-46F8-8EF5-3FE9B010B0E3}"/>
              </a:ext>
            </a:extLst>
          </p:cNvPr>
          <p:cNvSpPr txBox="1"/>
          <p:nvPr>
            <p:custDataLst>
              <p:tags r:id="rId5"/>
            </p:custDataLst>
          </p:nvPr>
        </p:nvSpPr>
        <p:spPr>
          <a:xfrm>
            <a:off x="4476003" y="6131524"/>
            <a:ext cx="7437036" cy="352083"/>
          </a:xfrm>
          <a:prstGeom prst="rect">
            <a:avLst/>
          </a:prstGeom>
          <a:solidFill>
            <a:scrgbClr r="0" g="0" b="0">
              <a:alpha val="0"/>
            </a:scrgbClr>
          </a:solidFill>
        </p:spPr>
        <p:txBody>
          <a:bodyPr wrap="square" lIns="0" tIns="0" rIns="0" bIns="0" rtlCol="0">
            <a:noAutofit/>
          </a:bodyPr>
          <a:lstStyle/>
          <a:p>
            <a:pPr defTabSz="1016264">
              <a:lnSpc>
                <a:spcPct val="107000"/>
              </a:lnSpc>
              <a:spcBef>
                <a:spcPts val="556"/>
              </a:spcBef>
            </a:pPr>
            <a:r>
              <a:rPr lang="en-US" sz="1556" kern="0"/>
              <a:t>*sufficient level of expertise for autonomous, process compliant development</a:t>
            </a:r>
          </a:p>
        </p:txBody>
      </p:sp>
      <p:sp>
        <p:nvSpPr>
          <p:cNvPr id="24" name="Rechteck 20">
            <a:extLst>
              <a:ext uri="{FF2B5EF4-FFF2-40B4-BE49-F238E27FC236}">
                <a16:creationId xmlns:a16="http://schemas.microsoft.com/office/drawing/2014/main" id="{45003669-7966-479A-9BF3-E3F16174C1ED}"/>
              </a:ext>
            </a:extLst>
          </p:cNvPr>
          <p:cNvSpPr/>
          <p:nvPr>
            <p:custDataLst>
              <p:tags r:id="rId6"/>
            </p:custDataLst>
          </p:nvPr>
        </p:nvSpPr>
        <p:spPr>
          <a:xfrm>
            <a:off x="689548" y="3110138"/>
            <a:ext cx="1620475" cy="706023"/>
          </a:xfrm>
          <a:prstGeom prst="rect">
            <a:avLst/>
          </a:prstGeom>
          <a:solidFill>
            <a:scrgbClr r="0" g="0" b="0">
              <a:alpha val="0"/>
            </a:scrgbClr>
          </a:solidFill>
          <a:ln w="9525" cap="flat" cmpd="sng" algn="ctr">
            <a:noFill/>
            <a:prstDash val="solid"/>
            <a:round/>
            <a:headEnd type="none" w="med" len="med"/>
            <a:tailEnd type="none" w="med" len="med"/>
          </a:ln>
          <a:effectLst/>
        </p:spPr>
        <p:txBody>
          <a:bodyPr rtlCol="0" anchor="ctr"/>
          <a:lstStyle/>
          <a:p>
            <a:pPr algn="ctr" defTabSz="1016264"/>
            <a:r>
              <a:rPr lang="en-GB" sz="1556" kern="0">
                <a:latin typeface="Bosch Office Sans"/>
              </a:rPr>
              <a:t>mastered by</a:t>
            </a:r>
          </a:p>
        </p:txBody>
      </p:sp>
      <p:sp>
        <p:nvSpPr>
          <p:cNvPr id="25" name="Textfeld 21">
            <a:extLst>
              <a:ext uri="{FF2B5EF4-FFF2-40B4-BE49-F238E27FC236}">
                <a16:creationId xmlns:a16="http://schemas.microsoft.com/office/drawing/2014/main" id="{16866E47-9454-42A9-B745-0DA4B5FF453F}"/>
              </a:ext>
            </a:extLst>
          </p:cNvPr>
          <p:cNvSpPr txBox="1"/>
          <p:nvPr>
            <p:custDataLst>
              <p:tags r:id="rId7"/>
            </p:custDataLst>
          </p:nvPr>
        </p:nvSpPr>
        <p:spPr>
          <a:xfrm>
            <a:off x="9866635" y="2025518"/>
            <a:ext cx="1957102" cy="321729"/>
          </a:xfrm>
          <a:prstGeom prst="rect">
            <a:avLst/>
          </a:prstGeom>
          <a:noFill/>
        </p:spPr>
        <p:txBody>
          <a:bodyPr wrap="square" lIns="0" tIns="0" rIns="0" bIns="0" rtlCol="0">
            <a:noAutofit/>
          </a:bodyPr>
          <a:lstStyle/>
          <a:p>
            <a:pPr defTabSz="1016264">
              <a:lnSpc>
                <a:spcPct val="107000"/>
              </a:lnSpc>
              <a:spcBef>
                <a:spcPts val="556"/>
              </a:spcBef>
            </a:pPr>
            <a:r>
              <a:rPr lang="en-US" sz="1778" b="1" kern="0">
                <a:solidFill>
                  <a:srgbClr val="08427E"/>
                </a:solidFill>
              </a:rPr>
              <a:t>Typically in focus</a:t>
            </a:r>
          </a:p>
        </p:txBody>
      </p:sp>
      <p:sp>
        <p:nvSpPr>
          <p:cNvPr id="26" name="Abgerundetes Rechteck 22">
            <a:extLst>
              <a:ext uri="{FF2B5EF4-FFF2-40B4-BE49-F238E27FC236}">
                <a16:creationId xmlns:a16="http://schemas.microsoft.com/office/drawing/2014/main" id="{9507396B-27A9-4DCF-8C27-53C45764E038}"/>
              </a:ext>
            </a:extLst>
          </p:cNvPr>
          <p:cNvSpPr/>
          <p:nvPr>
            <p:custDataLst>
              <p:tags r:id="rId8"/>
            </p:custDataLst>
          </p:nvPr>
        </p:nvSpPr>
        <p:spPr>
          <a:xfrm>
            <a:off x="5600244" y="2615446"/>
            <a:ext cx="5162608" cy="1542224"/>
          </a:xfrm>
          <a:prstGeom prst="roundRect">
            <a:avLst/>
          </a:prstGeom>
          <a:noFill/>
          <a:ln w="28575" cap="flat" cmpd="sng" algn="ctr">
            <a:solidFill>
              <a:srgbClr val="0E78C5"/>
            </a:solidFill>
            <a:prstDash val="solid"/>
            <a:round/>
            <a:headEnd type="none" w="med" len="med"/>
            <a:tailEnd type="none" w="med" len="med"/>
          </a:ln>
          <a:effectLst/>
        </p:spPr>
        <p:txBody>
          <a:bodyPr rtlCol="0" anchor="ctr"/>
          <a:lstStyle/>
          <a:p>
            <a:pPr algn="ctr" defTabSz="1016264"/>
            <a:endParaRPr lang="en-US" sz="2001" kern="0">
              <a:solidFill>
                <a:srgbClr val="000000"/>
              </a:solidFill>
              <a:latin typeface="Bosch Office Sans"/>
            </a:endParaRPr>
          </a:p>
        </p:txBody>
      </p:sp>
      <p:sp>
        <p:nvSpPr>
          <p:cNvPr id="27" name="Textfeld 23">
            <a:extLst>
              <a:ext uri="{FF2B5EF4-FFF2-40B4-BE49-F238E27FC236}">
                <a16:creationId xmlns:a16="http://schemas.microsoft.com/office/drawing/2014/main" id="{3C68FF54-1190-41D4-8A0F-598C95AEC6D7}"/>
              </a:ext>
            </a:extLst>
          </p:cNvPr>
          <p:cNvSpPr txBox="1"/>
          <p:nvPr>
            <p:custDataLst>
              <p:tags r:id="rId9"/>
            </p:custDataLst>
          </p:nvPr>
        </p:nvSpPr>
        <p:spPr>
          <a:xfrm>
            <a:off x="3440431" y="2792976"/>
            <a:ext cx="2093715" cy="274701"/>
          </a:xfrm>
          <a:prstGeom prst="rect">
            <a:avLst/>
          </a:prstGeom>
          <a:solidFill>
            <a:schemeClr val="bg1">
              <a:alpha val="41000"/>
            </a:schemeClr>
          </a:solidFill>
        </p:spPr>
        <p:txBody>
          <a:bodyPr wrap="none" lIns="0" tIns="0" rIns="0" bIns="0" rtlCol="0">
            <a:noAutofit/>
          </a:bodyPr>
          <a:lstStyle/>
          <a:p>
            <a:pPr defTabSz="1016264">
              <a:lnSpc>
                <a:spcPct val="107000"/>
              </a:lnSpc>
              <a:spcBef>
                <a:spcPts val="556"/>
              </a:spcBef>
            </a:pPr>
            <a:r>
              <a:rPr lang="en-US" sz="1778" b="1" kern="0">
                <a:solidFill>
                  <a:srgbClr val="0E78C5"/>
                </a:solidFill>
              </a:rPr>
              <a:t>Enabler for CI &amp; CT</a:t>
            </a:r>
          </a:p>
        </p:txBody>
      </p:sp>
      <p:sp>
        <p:nvSpPr>
          <p:cNvPr id="28" name="Abgerundetes Rechteck 24">
            <a:extLst>
              <a:ext uri="{FF2B5EF4-FFF2-40B4-BE49-F238E27FC236}">
                <a16:creationId xmlns:a16="http://schemas.microsoft.com/office/drawing/2014/main" id="{1A744B48-B83D-462A-970C-EA34AB991CFB}"/>
              </a:ext>
            </a:extLst>
          </p:cNvPr>
          <p:cNvSpPr/>
          <p:nvPr>
            <p:custDataLst>
              <p:tags r:id="rId10"/>
            </p:custDataLst>
          </p:nvPr>
        </p:nvSpPr>
        <p:spPr>
          <a:xfrm>
            <a:off x="6218022" y="1922590"/>
            <a:ext cx="3587403" cy="623627"/>
          </a:xfrm>
          <a:prstGeom prst="roundRect">
            <a:avLst/>
          </a:prstGeom>
          <a:noFill/>
          <a:ln w="28575" cap="flat" cmpd="sng" algn="ctr">
            <a:solidFill>
              <a:srgbClr val="08427E"/>
            </a:solidFill>
            <a:prstDash val="solid"/>
            <a:round/>
            <a:headEnd type="none" w="med" len="med"/>
            <a:tailEnd type="none" w="med" len="med"/>
          </a:ln>
          <a:effectLst/>
        </p:spPr>
        <p:txBody>
          <a:bodyPr rtlCol="0" anchor="ctr"/>
          <a:lstStyle/>
          <a:p>
            <a:pPr algn="ctr" defTabSz="1016264"/>
            <a:endParaRPr lang="en-US" sz="2001" kern="0">
              <a:solidFill>
                <a:srgbClr val="000000"/>
              </a:solidFill>
              <a:latin typeface="Bosch Office Sans"/>
            </a:endParaRPr>
          </a:p>
        </p:txBody>
      </p:sp>
      <p:sp>
        <p:nvSpPr>
          <p:cNvPr id="29" name="Abgerundetes Rechteck 25">
            <a:extLst>
              <a:ext uri="{FF2B5EF4-FFF2-40B4-BE49-F238E27FC236}">
                <a16:creationId xmlns:a16="http://schemas.microsoft.com/office/drawing/2014/main" id="{12D793A8-DB2F-4CCF-887C-F9597BA61731}"/>
              </a:ext>
            </a:extLst>
          </p:cNvPr>
          <p:cNvSpPr/>
          <p:nvPr>
            <p:custDataLst>
              <p:tags r:id="rId11"/>
            </p:custDataLst>
          </p:nvPr>
        </p:nvSpPr>
        <p:spPr>
          <a:xfrm>
            <a:off x="4602167" y="4316264"/>
            <a:ext cx="6900415" cy="746371"/>
          </a:xfrm>
          <a:prstGeom prst="roundRect">
            <a:avLst/>
          </a:prstGeom>
          <a:noFill/>
          <a:ln w="28575" cap="flat" cmpd="sng" algn="ctr">
            <a:solidFill>
              <a:srgbClr val="3F136C"/>
            </a:solidFill>
            <a:prstDash val="solid"/>
            <a:round/>
            <a:headEnd type="none" w="med" len="med"/>
            <a:tailEnd type="none" w="med" len="med"/>
          </a:ln>
          <a:effectLst/>
        </p:spPr>
        <p:txBody>
          <a:bodyPr rtlCol="0" anchor="ctr"/>
          <a:lstStyle/>
          <a:p>
            <a:pPr algn="ctr" defTabSz="1016264"/>
            <a:endParaRPr lang="en-US" sz="2001" kern="0">
              <a:solidFill>
                <a:srgbClr val="000000"/>
              </a:solidFill>
              <a:latin typeface="Bosch Office Sans"/>
            </a:endParaRPr>
          </a:p>
        </p:txBody>
      </p:sp>
      <p:sp>
        <p:nvSpPr>
          <p:cNvPr id="31" name="Textfeld 26">
            <a:extLst>
              <a:ext uri="{FF2B5EF4-FFF2-40B4-BE49-F238E27FC236}">
                <a16:creationId xmlns:a16="http://schemas.microsoft.com/office/drawing/2014/main" id="{F5D14A00-BF87-478D-AB6C-B7404636C2A1}"/>
              </a:ext>
            </a:extLst>
          </p:cNvPr>
          <p:cNvSpPr txBox="1"/>
          <p:nvPr>
            <p:custDataLst>
              <p:tags r:id="rId12"/>
            </p:custDataLst>
          </p:nvPr>
        </p:nvSpPr>
        <p:spPr>
          <a:xfrm>
            <a:off x="3102866" y="3658226"/>
            <a:ext cx="2431280" cy="499444"/>
          </a:xfrm>
          <a:prstGeom prst="rect">
            <a:avLst/>
          </a:prstGeom>
          <a:solidFill>
            <a:schemeClr val="bg1">
              <a:alpha val="44000"/>
            </a:schemeClr>
          </a:solidFill>
        </p:spPr>
        <p:txBody>
          <a:bodyPr wrap="square" lIns="0" tIns="0" rIns="0" bIns="0" rtlCol="0">
            <a:noAutofit/>
          </a:bodyPr>
          <a:lstStyle/>
          <a:p>
            <a:pPr algn="ctr" defTabSz="1016264">
              <a:lnSpc>
                <a:spcPct val="107000"/>
              </a:lnSpc>
              <a:spcBef>
                <a:spcPts val="556"/>
              </a:spcBef>
            </a:pPr>
            <a:r>
              <a:rPr lang="en-US" sz="1778" b="1" kern="0">
                <a:solidFill>
                  <a:srgbClr val="3F136C"/>
                </a:solidFill>
              </a:rPr>
              <a:t>Enabler for Autonomy &amp; </a:t>
            </a:r>
            <a:r>
              <a:rPr lang="en-US" sz="1778" b="1" kern="0" err="1">
                <a:solidFill>
                  <a:srgbClr val="3F136C"/>
                </a:solidFill>
              </a:rPr>
              <a:t>Cooperation</a:t>
            </a:r>
            <a:endParaRPr lang="en-US" sz="1778" b="1" kern="0">
              <a:solidFill>
                <a:srgbClr val="3F136C"/>
              </a:solidFill>
            </a:endParaRPr>
          </a:p>
        </p:txBody>
      </p:sp>
    </p:spTree>
    <p:extLst>
      <p:ext uri="{BB962C8B-B14F-4D97-AF65-F5344CB8AC3E}">
        <p14:creationId xmlns:p14="http://schemas.microsoft.com/office/powerpoint/2010/main" val="28835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8" grpId="0" animBg="1"/>
      <p:bldP spid="29"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Wolke 141"/>
          <p:cNvSpPr/>
          <p:nvPr/>
        </p:nvSpPr>
        <p:spPr>
          <a:xfrm>
            <a:off x="3845050" y="1876898"/>
            <a:ext cx="2645992" cy="2065411"/>
          </a:xfrm>
          <a:prstGeom prst="cloud">
            <a:avLst/>
          </a:prstGeom>
          <a:noFill/>
          <a:ln w="9525" cap="flat" cmpd="sng" algn="ctr">
            <a:solidFill>
              <a:srgbClr val="6FC9CC">
                <a:lumMod val="75000"/>
              </a:srgbClr>
            </a:solidFill>
            <a:prstDash val="solid"/>
          </a:ln>
          <a:effectLst/>
        </p:spPr>
        <p:txBody>
          <a:bodyPr rtlCol="0" anchor="b"/>
          <a:lstStyle/>
          <a:p>
            <a:pPr algn="ctr" defTabSz="1016264">
              <a:defRPr/>
            </a:pPr>
            <a:endParaRPr lang="en-US" sz="1111" kern="0" dirty="0">
              <a:solidFill>
                <a:srgbClr val="424C58">
                  <a:lumMod val="75000"/>
                </a:srgbClr>
              </a:solidFill>
              <a:latin typeface="Bosch Office Sans"/>
            </a:endParaRPr>
          </a:p>
          <a:p>
            <a:pPr algn="ctr" defTabSz="1016264">
              <a:defRPr/>
            </a:pPr>
            <a:endParaRPr lang="en-US" sz="1111" kern="0" dirty="0">
              <a:solidFill>
                <a:srgbClr val="424C58">
                  <a:lumMod val="75000"/>
                </a:srgbClr>
              </a:solidFill>
              <a:latin typeface="Bosch Office Sans"/>
            </a:endParaRPr>
          </a:p>
          <a:p>
            <a:pPr algn="ctr" defTabSz="1016264">
              <a:defRPr/>
            </a:pPr>
            <a:endParaRPr lang="en-US" sz="1111" kern="0" dirty="0">
              <a:solidFill>
                <a:srgbClr val="424C58">
                  <a:lumMod val="75000"/>
                </a:srgbClr>
              </a:solidFill>
              <a:latin typeface="Bosch Office Sans"/>
            </a:endParaRPr>
          </a:p>
          <a:p>
            <a:pPr algn="ctr" defTabSz="1016264">
              <a:defRPr/>
            </a:pPr>
            <a:r>
              <a:rPr lang="en-US" sz="1556" b="1" kern="0" dirty="0">
                <a:solidFill>
                  <a:srgbClr val="424C58">
                    <a:lumMod val="75000"/>
                  </a:srgbClr>
                </a:solidFill>
                <a:latin typeface="Bosch Office Sans"/>
              </a:rPr>
              <a:t>OEM cloud</a:t>
            </a:r>
          </a:p>
        </p:txBody>
      </p:sp>
      <p:sp>
        <p:nvSpPr>
          <p:cNvPr id="111" name="Rectangle 18"/>
          <p:cNvSpPr/>
          <p:nvPr>
            <p:custDataLst>
              <p:tags r:id="rId1"/>
            </p:custDataLst>
          </p:nvPr>
        </p:nvSpPr>
        <p:spPr>
          <a:xfrm>
            <a:off x="4101618" y="5273766"/>
            <a:ext cx="7748187" cy="861127"/>
          </a:xfrm>
          <a:prstGeom prst="rect">
            <a:avLst/>
          </a:prstGeom>
          <a:gradFill>
            <a:gsLst>
              <a:gs pos="0">
                <a:srgbClr val="67B419"/>
              </a:gs>
              <a:gs pos="100000">
                <a:srgbClr val="1399A0"/>
              </a:gs>
            </a:gsLst>
            <a:lin ang="0" scaled="0"/>
          </a:gradFill>
          <a:effectLst/>
        </p:spPr>
        <p:txBody>
          <a:bodyPr wrap="square" lIns="40010" tIns="40010" rIns="40010" bIns="40010" rtlCol="0" anchor="ctr" anchorCtr="0">
            <a:noAutofit/>
          </a:bodyPr>
          <a:lstStyle/>
          <a:p>
            <a:pPr algn="ctr" defTabSz="1016264">
              <a:defRPr/>
            </a:pPr>
            <a:endParaRPr lang="en-US" sz="1778" dirty="0">
              <a:solidFill>
                <a:prstClr val="white"/>
              </a:solidFill>
              <a:latin typeface="Bosch Office Sans"/>
            </a:endParaRPr>
          </a:p>
        </p:txBody>
      </p:sp>
      <p:sp>
        <p:nvSpPr>
          <p:cNvPr id="2" name="Slide Number Placeholder 1"/>
          <p:cNvSpPr>
            <a:spLocks noGrp="1"/>
          </p:cNvSpPr>
          <p:nvPr>
            <p:ph type="sldNum" sz="quarter" idx="12"/>
          </p:nvPr>
        </p:nvSpPr>
        <p:spPr/>
        <p:txBody>
          <a:bodyPr/>
          <a:lstStyle/>
          <a:p>
            <a:pPr algn="l" defTabSz="1016264" fontAlgn="base">
              <a:spcBef>
                <a:spcPct val="0"/>
              </a:spcBef>
              <a:spcAft>
                <a:spcPct val="0"/>
              </a:spcAft>
              <a:defRPr/>
            </a:pPr>
            <a:fld id="{4898AEC0-503E-4FA4-859C-D0F72D6E3F79}" type="slidenum">
              <a:rPr lang="en-US" sz="1334" kern="0" noProof="1">
                <a:solidFill>
                  <a:srgbClr val="999FA6"/>
                </a:solidFill>
                <a:latin typeface="Bosch Office Sans"/>
              </a:rPr>
              <a:pPr algn="l" defTabSz="1016264" fontAlgn="base">
                <a:spcBef>
                  <a:spcPct val="0"/>
                </a:spcBef>
                <a:spcAft>
                  <a:spcPct val="0"/>
                </a:spcAft>
                <a:defRPr/>
              </a:pPr>
              <a:t>3</a:t>
            </a:fld>
            <a:endParaRPr lang="en-US" sz="1334" kern="0" noProof="1">
              <a:solidFill>
                <a:srgbClr val="999FA6"/>
              </a:solidFill>
              <a:latin typeface="Bosch Office Sans"/>
            </a:endParaRPr>
          </a:p>
        </p:txBody>
      </p:sp>
      <p:sp>
        <p:nvSpPr>
          <p:cNvPr id="105" name="Text Placeholder 17"/>
          <p:cNvSpPr txBox="1">
            <a:spLocks/>
          </p:cNvSpPr>
          <p:nvPr/>
        </p:nvSpPr>
        <p:spPr>
          <a:xfrm>
            <a:off x="288271" y="288074"/>
            <a:ext cx="11908115" cy="432111"/>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Wingdings 3" panose="05040102010807070707" pitchFamily="18" charset="2"/>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r>
              <a:rPr lang="en-US" sz="3112" dirty="0"/>
              <a:t>Future business opportunities</a:t>
            </a:r>
            <a:br>
              <a:rPr lang="de-DE" sz="3112" dirty="0">
                <a:solidFill>
                  <a:srgbClr val="08427E"/>
                </a:solidFill>
              </a:rPr>
            </a:br>
            <a:r>
              <a:rPr lang="de-DE" sz="3112" dirty="0">
                <a:solidFill>
                  <a:srgbClr val="08427E"/>
                </a:solidFill>
              </a:rPr>
              <a:t>Eco-System Architecture – Big Picture</a:t>
            </a:r>
          </a:p>
        </p:txBody>
      </p:sp>
      <p:pic>
        <p:nvPicPr>
          <p:cNvPr id="142" name="Picture 141"/>
          <p:cNvPicPr>
            <a:picLocks noChangeAspect="1"/>
          </p:cNvPicPr>
          <p:nvPr/>
        </p:nvPicPr>
        <p:blipFill>
          <a:blip r:embed="rId27" cstate="hqprint">
            <a:extLst>
              <a:ext uri="{28A0092B-C50C-407E-A947-70E740481C1C}">
                <a14:useLocalDpi xmlns:a14="http://schemas.microsoft.com/office/drawing/2010/main" val="0"/>
              </a:ext>
            </a:extLst>
          </a:blip>
          <a:stretch>
            <a:fillRect/>
          </a:stretch>
        </p:blipFill>
        <p:spPr>
          <a:xfrm>
            <a:off x="722394" y="4461648"/>
            <a:ext cx="2437041" cy="1760404"/>
          </a:xfrm>
          <a:prstGeom prst="rect">
            <a:avLst/>
          </a:prstGeom>
        </p:spPr>
      </p:pic>
      <p:sp>
        <p:nvSpPr>
          <p:cNvPr id="4" name="Rechteck 3"/>
          <p:cNvSpPr/>
          <p:nvPr/>
        </p:nvSpPr>
        <p:spPr>
          <a:xfrm>
            <a:off x="4417546" y="5352672"/>
            <a:ext cx="7303532" cy="640432"/>
          </a:xfrm>
          <a:prstGeom prst="rect">
            <a:avLst/>
          </a:prstGeom>
        </p:spPr>
        <p:txBody>
          <a:bodyPr wrap="square">
            <a:spAutoFit/>
          </a:bodyPr>
          <a:lstStyle/>
          <a:p>
            <a:pPr defTabSz="1016190">
              <a:lnSpc>
                <a:spcPct val="89000"/>
              </a:lnSpc>
              <a:defRPr/>
            </a:pPr>
            <a:r>
              <a:rPr lang="en-US" sz="2001" kern="0" dirty="0">
                <a:solidFill>
                  <a:schemeClr val="bg1"/>
                </a:solidFill>
                <a:latin typeface="Bosch Office Sans"/>
              </a:rPr>
              <a:t>There is a fundamental shift in the system context: </a:t>
            </a:r>
            <a:br>
              <a:rPr lang="en-US" sz="2001" kern="0" dirty="0">
                <a:solidFill>
                  <a:schemeClr val="bg1"/>
                </a:solidFill>
                <a:latin typeface="Bosch Office Sans"/>
              </a:rPr>
            </a:br>
            <a:r>
              <a:rPr lang="en-US" sz="2001" kern="0" dirty="0">
                <a:solidFill>
                  <a:schemeClr val="bg1"/>
                </a:solidFill>
                <a:latin typeface="Bosch Office Sans"/>
              </a:rPr>
              <a:t>from vehicle to eco-system - including SW function and data</a:t>
            </a:r>
            <a:endParaRPr lang="en-US" sz="2001" dirty="0">
              <a:solidFill>
                <a:schemeClr val="bg1"/>
              </a:solidFill>
              <a:latin typeface="Bosch Office Sans"/>
            </a:endParaRPr>
          </a:p>
        </p:txBody>
      </p:sp>
      <p:sp>
        <p:nvSpPr>
          <p:cNvPr id="110" name="Rechteck 9__"/>
          <p:cNvSpPr>
            <a:spLocks noChangeArrowheads="1"/>
          </p:cNvSpPr>
          <p:nvPr>
            <p:custDataLst>
              <p:tags r:id="rId2"/>
            </p:custDataLst>
          </p:nvPr>
        </p:nvSpPr>
        <p:spPr bwMode="auto">
          <a:xfrm>
            <a:off x="10992170" y="1934780"/>
            <a:ext cx="837675" cy="1070127"/>
          </a:xfrm>
          <a:prstGeom prst="rect">
            <a:avLst/>
          </a:prstGeom>
          <a:solidFill>
            <a:srgbClr val="B2B3B5">
              <a:lumMod val="20000"/>
              <a:lumOff val="80000"/>
            </a:srgbClr>
          </a:solidFill>
          <a:ln w="28575" cap="flat" cmpd="sng" algn="ctr">
            <a:noFill/>
            <a:prstDash val="solid"/>
            <a:miter lim="800000"/>
            <a:headEnd type="none" w="med" len="med"/>
            <a:tailEnd type="none" w="med" len="med"/>
          </a:ln>
        </p:spPr>
        <p:txBody>
          <a:bodyPr vert="vert270" lIns="39998" tIns="55260" rIns="110521" bIns="55260" anchor="t"/>
          <a:lstStyle/>
          <a:p>
            <a:pPr algn="ctr" defTabSz="1016190" eaLnBrk="0" hangingPunct="0">
              <a:defRPr/>
            </a:pPr>
            <a:endParaRPr lang="en-US" sz="1334" b="1" kern="0" noProof="1">
              <a:solidFill>
                <a:srgbClr val="B2B3B5">
                  <a:lumMod val="50000"/>
                </a:srgbClr>
              </a:solidFill>
              <a:latin typeface="Bosch Office Sans"/>
            </a:endParaRPr>
          </a:p>
        </p:txBody>
      </p:sp>
      <p:sp>
        <p:nvSpPr>
          <p:cNvPr id="112" name="Rechteck 9__"/>
          <p:cNvSpPr>
            <a:spLocks noChangeArrowheads="1"/>
          </p:cNvSpPr>
          <p:nvPr>
            <p:custDataLst>
              <p:tags r:id="rId3"/>
            </p:custDataLst>
          </p:nvPr>
        </p:nvSpPr>
        <p:spPr bwMode="auto">
          <a:xfrm>
            <a:off x="8457061" y="1935193"/>
            <a:ext cx="2537440" cy="1074594"/>
          </a:xfrm>
          <a:prstGeom prst="rect">
            <a:avLst/>
          </a:prstGeom>
          <a:solidFill>
            <a:srgbClr val="B2B3B5">
              <a:lumMod val="20000"/>
              <a:lumOff val="80000"/>
            </a:srgbClr>
          </a:solidFill>
          <a:ln w="28575" cap="flat" cmpd="sng" algn="ctr">
            <a:noFill/>
            <a:prstDash val="solid"/>
            <a:miter lim="800000"/>
            <a:headEnd type="none" w="med" len="med"/>
            <a:tailEnd type="none" w="med" len="med"/>
          </a:ln>
        </p:spPr>
        <p:txBody>
          <a:bodyPr vert="vert270" lIns="39998" tIns="55260" rIns="110521" bIns="55260" anchor="t"/>
          <a:lstStyle/>
          <a:p>
            <a:pPr algn="ctr" defTabSz="1016190" eaLnBrk="0" hangingPunct="0">
              <a:defRPr/>
            </a:pPr>
            <a:endParaRPr lang="en-US" sz="1334" b="1" kern="0" noProof="1">
              <a:solidFill>
                <a:srgbClr val="B2B3B5">
                  <a:lumMod val="50000"/>
                </a:srgbClr>
              </a:solidFill>
              <a:latin typeface="Bosch Office Sans"/>
            </a:endParaRPr>
          </a:p>
        </p:txBody>
      </p:sp>
      <p:sp>
        <p:nvSpPr>
          <p:cNvPr id="113" name="Rechteck 72"/>
          <p:cNvSpPr/>
          <p:nvPr>
            <p:custDataLst>
              <p:tags r:id="rId4"/>
            </p:custDataLst>
          </p:nvPr>
        </p:nvSpPr>
        <p:spPr>
          <a:xfrm>
            <a:off x="6758700" y="3011031"/>
            <a:ext cx="1337476" cy="1801963"/>
          </a:xfrm>
          <a:prstGeom prst="rect">
            <a:avLst/>
          </a:prstGeom>
          <a:solidFill>
            <a:sysClr val="window" lastClr="FFFFFF">
              <a:lumMod val="95000"/>
            </a:sysClr>
          </a:solidFill>
          <a:ln w="3175" cmpd="sng" algn="ctr">
            <a:noFill/>
            <a:miter lim="800000"/>
            <a:headEnd/>
            <a:tailEnd/>
          </a:ln>
        </p:spPr>
        <p:txBody>
          <a:bodyPr vert="horz" lIns="79994" tIns="119992" rIns="119992" bIns="119992" anchor="t" anchorCtr="0"/>
          <a:lstStyle/>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p:txBody>
      </p:sp>
      <p:sp>
        <p:nvSpPr>
          <p:cNvPr id="114" name="Rechteck 1"/>
          <p:cNvSpPr/>
          <p:nvPr/>
        </p:nvSpPr>
        <p:spPr>
          <a:xfrm>
            <a:off x="8442129" y="3017402"/>
            <a:ext cx="3380124" cy="1793688"/>
          </a:xfrm>
          <a:prstGeom prst="rect">
            <a:avLst/>
          </a:prstGeom>
          <a:solidFill>
            <a:srgbClr val="B2B3B5">
              <a:lumMod val="60000"/>
              <a:lumOff val="40000"/>
            </a:srgbClr>
          </a:solidFill>
          <a:ln w="9525" cap="flat" cmpd="sng" algn="ctr">
            <a:noFill/>
            <a:prstDash val="solid"/>
          </a:ln>
          <a:effectLst/>
        </p:spPr>
        <p:txBody>
          <a:bodyPr rtlCol="0" anchor="t"/>
          <a:lstStyle/>
          <a:p>
            <a:pPr algn="ctr" defTabSz="1016264">
              <a:defRPr/>
            </a:pPr>
            <a:r>
              <a:rPr lang="en-US" sz="1111" kern="0" dirty="0">
                <a:solidFill>
                  <a:srgbClr val="000000"/>
                </a:solidFill>
                <a:latin typeface="Bosch Office Sans"/>
              </a:rPr>
              <a:t>Common runtime</a:t>
            </a:r>
          </a:p>
        </p:txBody>
      </p:sp>
      <p:sp>
        <p:nvSpPr>
          <p:cNvPr id="115" name="Textfeld 130"/>
          <p:cNvSpPr txBox="1"/>
          <p:nvPr/>
        </p:nvSpPr>
        <p:spPr>
          <a:xfrm>
            <a:off x="8557859" y="1939553"/>
            <a:ext cx="2140697" cy="280518"/>
          </a:xfrm>
          <a:prstGeom prst="rect">
            <a:avLst/>
          </a:prstGeom>
          <a:noFill/>
        </p:spPr>
        <p:txBody>
          <a:bodyPr wrap="square" lIns="0" tIns="0" rIns="0" bIns="0" rtlCol="0" anchor="ctr">
            <a:noAutofit/>
          </a:bodyPr>
          <a:lstStyle/>
          <a:p>
            <a:pPr algn="ctr" defTabSz="1016190" fontAlgn="base">
              <a:spcAft>
                <a:spcPct val="0"/>
              </a:spcAft>
              <a:defRPr/>
            </a:pPr>
            <a:r>
              <a:rPr lang="en-US" sz="1111" b="1" kern="0" dirty="0">
                <a:solidFill>
                  <a:prstClr val="black"/>
                </a:solidFill>
                <a:latin typeface="Bosch Office Sans" pitchFamily="2" charset="0"/>
              </a:rPr>
              <a:t>Domain Services</a:t>
            </a:r>
          </a:p>
        </p:txBody>
      </p:sp>
      <p:sp>
        <p:nvSpPr>
          <p:cNvPr id="116" name="Rechteck 97_"/>
          <p:cNvSpPr/>
          <p:nvPr>
            <p:custDataLst>
              <p:tags r:id="rId5"/>
            </p:custDataLst>
          </p:nvPr>
        </p:nvSpPr>
        <p:spPr>
          <a:xfrm>
            <a:off x="11097396" y="2220949"/>
            <a:ext cx="654720" cy="723707"/>
          </a:xfrm>
          <a:prstGeom prst="rect">
            <a:avLst/>
          </a:prstGeom>
          <a:solidFill>
            <a:srgbClr val="FFFFFF">
              <a:alpha val="50000"/>
            </a:srgbClr>
          </a:solidFill>
          <a:ln w="19050" cap="flat" cmpd="sng" algn="ctr">
            <a:noFill/>
            <a:prstDash val="solid"/>
            <a:miter lim="800000"/>
            <a:headEnd type="none" w="med" len="med"/>
            <a:tailEnd type="none" w="med" len="med"/>
          </a:ln>
          <a:effectLst/>
        </p:spPr>
        <p:txBody>
          <a:bodyPr lIns="80021" rIns="80021" rtlCol="0" anchor="t"/>
          <a:lstStyle/>
          <a:p>
            <a:pPr algn="ctr" defTabSz="1016190" fontAlgn="base">
              <a:spcBef>
                <a:spcPct val="0"/>
              </a:spcBef>
              <a:spcAft>
                <a:spcPct val="0"/>
              </a:spcAft>
              <a:defRPr/>
            </a:pPr>
            <a:r>
              <a:rPr lang="de-DE" sz="1000" kern="0" dirty="0">
                <a:solidFill>
                  <a:prstClr val="black"/>
                </a:solidFill>
                <a:latin typeface="Bosch Office Sans"/>
              </a:rPr>
              <a:t>3rd </a:t>
            </a:r>
            <a:r>
              <a:rPr lang="de-DE" sz="1000" kern="0" dirty="0" err="1">
                <a:solidFill>
                  <a:prstClr val="black"/>
                </a:solidFill>
                <a:latin typeface="Bosch Office Sans"/>
              </a:rPr>
              <a:t>party</a:t>
            </a:r>
            <a:r>
              <a:rPr lang="de-DE" sz="1000" kern="0" dirty="0">
                <a:solidFill>
                  <a:prstClr val="black"/>
                </a:solidFill>
                <a:latin typeface="Bosch Office Sans"/>
              </a:rPr>
              <a:t> </a:t>
            </a:r>
            <a:r>
              <a:rPr lang="de-DE" sz="1000" kern="0" dirty="0" err="1">
                <a:solidFill>
                  <a:prstClr val="black"/>
                </a:solidFill>
                <a:latin typeface="Bosch Office Sans"/>
              </a:rPr>
              <a:t>services</a:t>
            </a:r>
            <a:endParaRPr lang="de-DE" sz="1000" kern="0" dirty="0">
              <a:solidFill>
                <a:prstClr val="black"/>
              </a:solidFill>
              <a:latin typeface="Bosch Office Sans"/>
            </a:endParaRPr>
          </a:p>
        </p:txBody>
      </p:sp>
      <p:grpSp>
        <p:nvGrpSpPr>
          <p:cNvPr id="117" name="Gruppieren 6"/>
          <p:cNvGrpSpPr/>
          <p:nvPr/>
        </p:nvGrpSpPr>
        <p:grpSpPr>
          <a:xfrm>
            <a:off x="8541847" y="2216815"/>
            <a:ext cx="2074592" cy="729306"/>
            <a:chOff x="5227817" y="2470641"/>
            <a:chExt cx="1866653" cy="656207"/>
          </a:xfrm>
        </p:grpSpPr>
        <p:sp>
          <p:nvSpPr>
            <p:cNvPr id="118" name="Rechteck 97_"/>
            <p:cNvSpPr/>
            <p:nvPr>
              <p:custDataLst>
                <p:tags r:id="rId18"/>
              </p:custDataLst>
            </p:nvPr>
          </p:nvSpPr>
          <p:spPr>
            <a:xfrm>
              <a:off x="5227817" y="2470641"/>
              <a:ext cx="465666" cy="325868"/>
            </a:xfrm>
            <a:prstGeom prst="rect">
              <a:avLst/>
            </a:prstGeom>
            <a:solidFill>
              <a:srgbClr val="67B419"/>
            </a:solidFill>
            <a:ln w="3175" cap="flat" cmpd="sng" algn="ctr">
              <a:solidFill>
                <a:sysClr val="window" lastClr="FFFFFF"/>
              </a:solidFill>
              <a:prstDash val="solid"/>
            </a:ln>
            <a:effectLst/>
          </p:spPr>
          <p:txBody>
            <a:bodyPr lIns="40010" tIns="0" rIns="40010" bIns="0" rtlCol="0" anchor="ctr"/>
            <a:lstStyle/>
            <a:p>
              <a:pPr defTabSz="1016264">
                <a:defRPr/>
              </a:pPr>
              <a:r>
                <a:rPr lang="de-DE" sz="667" kern="0" dirty="0">
                  <a:solidFill>
                    <a:prstClr val="white"/>
                  </a:solidFill>
                  <a:latin typeface="Bosch Office Sans"/>
                </a:rPr>
                <a:t>Powertrain </a:t>
              </a:r>
              <a:r>
                <a:rPr lang="de-DE" sz="667" kern="0" dirty="0" err="1">
                  <a:solidFill>
                    <a:prstClr val="white"/>
                  </a:solidFill>
                  <a:latin typeface="Bosch Office Sans"/>
                </a:rPr>
                <a:t>services</a:t>
              </a:r>
              <a:endParaRPr lang="de-DE" sz="667" kern="0" dirty="0">
                <a:solidFill>
                  <a:prstClr val="white"/>
                </a:solidFill>
                <a:latin typeface="Bosch Office Sans"/>
              </a:endParaRPr>
            </a:p>
          </p:txBody>
        </p:sp>
        <p:sp>
          <p:nvSpPr>
            <p:cNvPr id="119" name="Rechteck 97_"/>
            <p:cNvSpPr/>
            <p:nvPr>
              <p:custDataLst>
                <p:tags r:id="rId19"/>
              </p:custDataLst>
            </p:nvPr>
          </p:nvSpPr>
          <p:spPr>
            <a:xfrm>
              <a:off x="6627147" y="2470641"/>
              <a:ext cx="464896" cy="327799"/>
            </a:xfrm>
            <a:prstGeom prst="rect">
              <a:avLst/>
            </a:prstGeom>
            <a:solidFill>
              <a:srgbClr val="005458"/>
            </a:solidFill>
            <a:ln w="3175" cap="flat" cmpd="sng" algn="ctr">
              <a:solidFill>
                <a:sysClr val="window" lastClr="FFFFFF"/>
              </a:solidFill>
              <a:prstDash val="solid"/>
              <a:miter lim="800000"/>
            </a:ln>
            <a:effectLst/>
          </p:spPr>
          <p:txBody>
            <a:bodyPr lIns="40010" tIns="40010" rIns="40010" bIns="40010" rtlCol="0" anchor="t"/>
            <a:lstStyle/>
            <a:p>
              <a:pPr defTabSz="1016190">
                <a:defRPr/>
              </a:pPr>
              <a:r>
                <a:rPr lang="de-DE" sz="889" kern="0" dirty="0" err="1">
                  <a:solidFill>
                    <a:prstClr val="white"/>
                  </a:solidFill>
                  <a:latin typeface="Bosch Office Sans"/>
                </a:rPr>
                <a:t>Vehicle</a:t>
              </a:r>
              <a:r>
                <a:rPr lang="de-DE" sz="889" kern="0" dirty="0">
                  <a:solidFill>
                    <a:prstClr val="white"/>
                  </a:solidFill>
                  <a:latin typeface="Bosch Office Sans"/>
                </a:rPr>
                <a:t> </a:t>
              </a:r>
              <a:r>
                <a:rPr lang="de-DE" sz="889" kern="0" dirty="0" err="1">
                  <a:solidFill>
                    <a:prstClr val="white"/>
                  </a:solidFill>
                  <a:latin typeface="Bosch Office Sans"/>
                </a:rPr>
                <a:t>services</a:t>
              </a:r>
              <a:r>
                <a:rPr lang="de-DE" sz="889" kern="0" dirty="0">
                  <a:solidFill>
                    <a:prstClr val="white"/>
                  </a:solidFill>
                  <a:latin typeface="Bosch Office Sans"/>
                </a:rPr>
                <a:t> </a:t>
              </a:r>
            </a:p>
          </p:txBody>
        </p:sp>
        <p:sp>
          <p:nvSpPr>
            <p:cNvPr id="120" name="Rechteck 97_"/>
            <p:cNvSpPr/>
            <p:nvPr>
              <p:custDataLst>
                <p:tags r:id="rId20"/>
              </p:custDataLst>
            </p:nvPr>
          </p:nvSpPr>
          <p:spPr>
            <a:xfrm>
              <a:off x="6155839" y="2470641"/>
              <a:ext cx="467217" cy="321813"/>
            </a:xfrm>
            <a:prstGeom prst="rect">
              <a:avLst/>
            </a:prstGeom>
            <a:solidFill>
              <a:srgbClr val="0E78C5"/>
            </a:solidFill>
            <a:ln w="3175" cap="flat" cmpd="sng" algn="ctr">
              <a:solidFill>
                <a:sysClr val="window" lastClr="FFFFFF"/>
              </a:solidFill>
              <a:prstDash val="solid"/>
              <a:round/>
              <a:headEnd type="none" w="med" len="med"/>
              <a:tailEnd type="none" w="med" len="med"/>
            </a:ln>
            <a:effectLst/>
          </p:spPr>
          <p:txBody>
            <a:bodyPr lIns="40010" tIns="0" rIns="40010" bIns="0" rtlCol="0" anchor="ctr"/>
            <a:lstStyle/>
            <a:p>
              <a:pPr defTabSz="1016264">
                <a:defRPr/>
              </a:pPr>
              <a:r>
                <a:rPr lang="de-DE" sz="889" kern="0" dirty="0">
                  <a:solidFill>
                    <a:prstClr val="white"/>
                  </a:solidFill>
                  <a:latin typeface="Bosch Office Sans"/>
                </a:rPr>
                <a:t>Body </a:t>
              </a:r>
              <a:r>
                <a:rPr lang="de-DE" sz="889" kern="0" dirty="0" err="1">
                  <a:solidFill>
                    <a:prstClr val="white"/>
                  </a:solidFill>
                  <a:latin typeface="Bosch Office Sans"/>
                </a:rPr>
                <a:t>services</a:t>
              </a:r>
              <a:r>
                <a:rPr lang="de-DE" sz="889" kern="0" dirty="0">
                  <a:solidFill>
                    <a:prstClr val="white"/>
                  </a:solidFill>
                  <a:latin typeface="Bosch Office Sans"/>
                </a:rPr>
                <a:t> </a:t>
              </a:r>
            </a:p>
          </p:txBody>
        </p:sp>
        <p:sp>
          <p:nvSpPr>
            <p:cNvPr id="121" name="Rechteck 97_"/>
            <p:cNvSpPr/>
            <p:nvPr>
              <p:custDataLst>
                <p:tags r:id="rId21"/>
              </p:custDataLst>
            </p:nvPr>
          </p:nvSpPr>
          <p:spPr>
            <a:xfrm>
              <a:off x="5692607" y="2798440"/>
              <a:ext cx="465666" cy="318883"/>
            </a:xfrm>
            <a:prstGeom prst="rect">
              <a:avLst/>
            </a:prstGeom>
            <a:solidFill>
              <a:srgbClr val="3F136C"/>
            </a:solidFill>
            <a:ln w="3175" cap="flat" cmpd="sng" algn="ctr">
              <a:solidFill>
                <a:sysClr val="window" lastClr="FFFFFF"/>
              </a:solidFill>
              <a:prstDash val="solid"/>
              <a:round/>
              <a:headEnd type="none" w="med" len="med"/>
              <a:tailEnd type="none" w="med" len="med"/>
            </a:ln>
            <a:effectLst/>
          </p:spPr>
          <p:txBody>
            <a:bodyPr lIns="40010" tIns="0" rIns="40010" bIns="0" rtlCol="0" anchor="ctr"/>
            <a:lstStyle/>
            <a:p>
              <a:pPr defTabSz="1016264">
                <a:defRPr/>
              </a:pPr>
              <a:r>
                <a:rPr lang="de-DE" sz="889" kern="0" dirty="0" err="1">
                  <a:solidFill>
                    <a:prstClr val="white"/>
                  </a:solidFill>
                  <a:latin typeface="Bosch Office Sans"/>
                </a:rPr>
                <a:t>Interior</a:t>
              </a:r>
              <a:r>
                <a:rPr lang="de-DE" sz="889" kern="0" dirty="0">
                  <a:solidFill>
                    <a:prstClr val="white"/>
                  </a:solidFill>
                  <a:latin typeface="Bosch Office Sans"/>
                </a:rPr>
                <a:t> </a:t>
              </a:r>
              <a:r>
                <a:rPr lang="de-DE" sz="889" kern="0" dirty="0" err="1">
                  <a:solidFill>
                    <a:prstClr val="white"/>
                  </a:solidFill>
                  <a:latin typeface="Bosch Office Sans"/>
                </a:rPr>
                <a:t>services</a:t>
              </a:r>
              <a:endParaRPr lang="de-DE" sz="889" kern="0" dirty="0">
                <a:solidFill>
                  <a:prstClr val="white"/>
                </a:solidFill>
                <a:latin typeface="Bosch Office Sans"/>
              </a:endParaRPr>
            </a:p>
          </p:txBody>
        </p:sp>
        <p:sp>
          <p:nvSpPr>
            <p:cNvPr id="122" name="Rechteck 97_"/>
            <p:cNvSpPr/>
            <p:nvPr>
              <p:custDataLst>
                <p:tags r:id="rId22"/>
              </p:custDataLst>
            </p:nvPr>
          </p:nvSpPr>
          <p:spPr>
            <a:xfrm>
              <a:off x="6628804" y="2798440"/>
              <a:ext cx="465666" cy="328408"/>
            </a:xfrm>
            <a:prstGeom prst="rect">
              <a:avLst/>
            </a:prstGeom>
            <a:solidFill>
              <a:srgbClr val="FFFFFF">
                <a:alpha val="50000"/>
              </a:srgbClr>
            </a:solidFill>
            <a:ln w="3175" cap="flat" cmpd="sng" algn="ctr">
              <a:solidFill>
                <a:sysClr val="window" lastClr="FFFFFF"/>
              </a:solidFill>
              <a:prstDash val="solid"/>
              <a:miter lim="800000"/>
            </a:ln>
            <a:effectLst/>
          </p:spPr>
          <p:txBody>
            <a:bodyPr lIns="40010" tIns="40010" rIns="40010" bIns="40010" rtlCol="0" anchor="t"/>
            <a:lstStyle/>
            <a:p>
              <a:pPr defTabSz="1016190">
                <a:defRPr/>
              </a:pPr>
              <a:r>
                <a:rPr lang="de-DE" sz="667" kern="0" dirty="0" err="1">
                  <a:solidFill>
                    <a:prstClr val="black"/>
                  </a:solidFill>
                  <a:latin typeface="Bosch Office Sans"/>
                </a:rPr>
                <a:t>Aftersales</a:t>
              </a:r>
              <a:r>
                <a:rPr lang="de-DE" sz="667" kern="0" dirty="0">
                  <a:solidFill>
                    <a:prstClr val="black"/>
                  </a:solidFill>
                  <a:latin typeface="Bosch Office Sans"/>
                </a:rPr>
                <a:t> </a:t>
              </a:r>
              <a:r>
                <a:rPr lang="de-DE" sz="667" kern="0" dirty="0" err="1">
                  <a:solidFill>
                    <a:prstClr val="black"/>
                  </a:solidFill>
                  <a:latin typeface="Bosch Office Sans"/>
                </a:rPr>
                <a:t>services</a:t>
              </a:r>
              <a:r>
                <a:rPr lang="de-DE" sz="667" kern="0" dirty="0">
                  <a:solidFill>
                    <a:prstClr val="black"/>
                  </a:solidFill>
                  <a:latin typeface="Bosch Office Sans"/>
                </a:rPr>
                <a:t> </a:t>
              </a:r>
            </a:p>
          </p:txBody>
        </p:sp>
        <p:sp>
          <p:nvSpPr>
            <p:cNvPr id="123" name="Rechteck 97_"/>
            <p:cNvSpPr/>
            <p:nvPr>
              <p:custDataLst>
                <p:tags r:id="rId23"/>
              </p:custDataLst>
            </p:nvPr>
          </p:nvSpPr>
          <p:spPr>
            <a:xfrm>
              <a:off x="5227817" y="2798440"/>
              <a:ext cx="465666" cy="322938"/>
            </a:xfrm>
            <a:prstGeom prst="rect">
              <a:avLst/>
            </a:prstGeom>
            <a:solidFill>
              <a:srgbClr val="08427E"/>
            </a:solidFill>
            <a:ln w="3175" cap="flat" cmpd="sng" algn="ctr">
              <a:solidFill>
                <a:sysClr val="window" lastClr="FFFFFF"/>
              </a:solidFill>
              <a:prstDash val="solid"/>
              <a:round/>
              <a:headEnd type="none" w="med" len="med"/>
              <a:tailEnd type="none" w="med" len="med"/>
            </a:ln>
            <a:effectLst/>
          </p:spPr>
          <p:txBody>
            <a:bodyPr lIns="40010" tIns="0" rIns="40010" bIns="0" rtlCol="0" anchor="ctr"/>
            <a:lstStyle/>
            <a:p>
              <a:pPr defTabSz="1016264">
                <a:defRPr/>
              </a:pPr>
              <a:r>
                <a:rPr lang="de-DE" sz="889" kern="0" dirty="0" err="1">
                  <a:solidFill>
                    <a:prstClr val="white"/>
                  </a:solidFill>
                  <a:latin typeface="Bosch Office Sans"/>
                </a:rPr>
                <a:t>Steering</a:t>
              </a:r>
              <a:r>
                <a:rPr lang="de-DE" sz="889" kern="0" dirty="0">
                  <a:solidFill>
                    <a:prstClr val="white"/>
                  </a:solidFill>
                  <a:latin typeface="Bosch Office Sans"/>
                </a:rPr>
                <a:t> </a:t>
              </a:r>
              <a:r>
                <a:rPr lang="de-DE" sz="889" kern="0" dirty="0" err="1">
                  <a:solidFill>
                    <a:prstClr val="white"/>
                  </a:solidFill>
                  <a:latin typeface="Bosch Office Sans"/>
                </a:rPr>
                <a:t>services</a:t>
              </a:r>
              <a:endParaRPr lang="de-DE" sz="889" kern="0" dirty="0">
                <a:solidFill>
                  <a:prstClr val="white"/>
                </a:solidFill>
                <a:latin typeface="Bosch Office Sans"/>
              </a:endParaRPr>
            </a:p>
          </p:txBody>
        </p:sp>
        <p:sp>
          <p:nvSpPr>
            <p:cNvPr id="124" name="Rechteck 97_"/>
            <p:cNvSpPr/>
            <p:nvPr>
              <p:custDataLst>
                <p:tags r:id="rId24"/>
              </p:custDataLst>
            </p:nvPr>
          </p:nvSpPr>
          <p:spPr>
            <a:xfrm>
              <a:off x="6159930" y="2798440"/>
              <a:ext cx="465666" cy="318883"/>
            </a:xfrm>
            <a:prstGeom prst="rect">
              <a:avLst/>
            </a:prstGeom>
            <a:solidFill>
              <a:srgbClr val="0E78C5">
                <a:lumMod val="60000"/>
                <a:lumOff val="40000"/>
              </a:srgbClr>
            </a:solidFill>
            <a:ln w="3175" cap="flat" cmpd="sng" algn="ctr">
              <a:solidFill>
                <a:sysClr val="window" lastClr="FFFFFF"/>
              </a:solidFill>
              <a:prstDash val="solid"/>
              <a:round/>
              <a:headEnd type="none" w="med" len="med"/>
              <a:tailEnd type="none" w="med" len="med"/>
            </a:ln>
            <a:effectLst/>
          </p:spPr>
          <p:txBody>
            <a:bodyPr lIns="40010" tIns="0" rIns="40010" bIns="0" rtlCol="0" anchor="ctr"/>
            <a:lstStyle/>
            <a:p>
              <a:pPr defTabSz="1016264">
                <a:defRPr/>
              </a:pPr>
              <a:r>
                <a:rPr lang="de-DE" sz="889" kern="0" dirty="0">
                  <a:solidFill>
                    <a:prstClr val="white"/>
                  </a:solidFill>
                  <a:latin typeface="Bosch Office Sans"/>
                </a:rPr>
                <a:t>Other </a:t>
              </a:r>
              <a:r>
                <a:rPr lang="de-DE" sz="889" kern="0" dirty="0" err="1">
                  <a:solidFill>
                    <a:prstClr val="white"/>
                  </a:solidFill>
                  <a:latin typeface="Bosch Office Sans"/>
                </a:rPr>
                <a:t>services</a:t>
              </a:r>
              <a:r>
                <a:rPr lang="de-DE" sz="889" kern="0" dirty="0">
                  <a:solidFill>
                    <a:prstClr val="white"/>
                  </a:solidFill>
                  <a:latin typeface="Bosch Office Sans"/>
                </a:rPr>
                <a:t> </a:t>
              </a:r>
            </a:p>
          </p:txBody>
        </p:sp>
        <p:sp>
          <p:nvSpPr>
            <p:cNvPr id="125" name="Rechteck 97_"/>
            <p:cNvSpPr/>
            <p:nvPr>
              <p:custDataLst>
                <p:tags r:id="rId25"/>
              </p:custDataLst>
            </p:nvPr>
          </p:nvSpPr>
          <p:spPr>
            <a:xfrm>
              <a:off x="5692607" y="2470641"/>
              <a:ext cx="465666" cy="326383"/>
            </a:xfrm>
            <a:prstGeom prst="rect">
              <a:avLst/>
            </a:prstGeom>
            <a:solidFill>
              <a:srgbClr val="1399A0"/>
            </a:solidFill>
            <a:ln w="3175" cap="flat" cmpd="sng" algn="ctr">
              <a:solidFill>
                <a:sysClr val="window" lastClr="FFFFFF"/>
              </a:solidFill>
              <a:prstDash val="solid"/>
            </a:ln>
            <a:effectLst/>
          </p:spPr>
          <p:txBody>
            <a:bodyPr lIns="40010" tIns="0" rIns="40010" bIns="0" rtlCol="0" anchor="ctr"/>
            <a:lstStyle/>
            <a:p>
              <a:pPr defTabSz="1016264">
                <a:defRPr/>
              </a:pPr>
              <a:r>
                <a:rPr lang="de-DE" sz="889" kern="0" dirty="0">
                  <a:solidFill>
                    <a:prstClr val="white"/>
                  </a:solidFill>
                  <a:latin typeface="Bosch Office Sans"/>
                </a:rPr>
                <a:t>DA/AD </a:t>
              </a:r>
              <a:r>
                <a:rPr lang="de-DE" sz="889" kern="0" dirty="0" err="1">
                  <a:solidFill>
                    <a:prstClr val="white"/>
                  </a:solidFill>
                  <a:latin typeface="Bosch Office Sans"/>
                </a:rPr>
                <a:t>services</a:t>
              </a:r>
              <a:endParaRPr lang="de-DE" sz="889" kern="0" dirty="0">
                <a:solidFill>
                  <a:prstClr val="white"/>
                </a:solidFill>
                <a:latin typeface="Bosch Office Sans"/>
              </a:endParaRPr>
            </a:p>
          </p:txBody>
        </p:sp>
      </p:grpSp>
      <p:sp>
        <p:nvSpPr>
          <p:cNvPr id="144" name="Rechteck 29"/>
          <p:cNvSpPr/>
          <p:nvPr/>
        </p:nvSpPr>
        <p:spPr>
          <a:xfrm>
            <a:off x="453500" y="2285874"/>
            <a:ext cx="231253" cy="851029"/>
          </a:xfrm>
          <a:prstGeom prst="rect">
            <a:avLst/>
          </a:prstGeom>
          <a:solidFill>
            <a:srgbClr val="0070C0"/>
          </a:solidFill>
          <a:ln w="9525" cap="flat" cmpd="sng" algn="ctr">
            <a:noFill/>
            <a:prstDash val="solid"/>
          </a:ln>
          <a:effectLst/>
        </p:spPr>
        <p:txBody>
          <a:bodyPr vert="vert270" lIns="40010" tIns="0" rIns="40010" bIns="0" rtlCol="0" anchor="ctr"/>
          <a:lstStyle/>
          <a:p>
            <a:pPr algn="ctr" defTabSz="1016264">
              <a:defRPr/>
            </a:pPr>
            <a:r>
              <a:rPr lang="en-US" sz="667" kern="0" dirty="0">
                <a:solidFill>
                  <a:prstClr val="white"/>
                </a:solidFill>
                <a:latin typeface="Bosch Office Sans"/>
              </a:rPr>
              <a:t>Data analytics and management </a:t>
            </a:r>
          </a:p>
        </p:txBody>
      </p:sp>
      <p:sp>
        <p:nvSpPr>
          <p:cNvPr id="165" name="Rechteck 97_"/>
          <p:cNvSpPr/>
          <p:nvPr>
            <p:custDataLst>
              <p:tags r:id="rId6"/>
            </p:custDataLst>
          </p:nvPr>
        </p:nvSpPr>
        <p:spPr>
          <a:xfrm>
            <a:off x="3129875" y="3908305"/>
            <a:ext cx="549481" cy="266241"/>
          </a:xfrm>
          <a:prstGeom prst="rect">
            <a:avLst/>
          </a:prstGeom>
          <a:solidFill>
            <a:srgbClr val="FFFFFF">
              <a:alpha val="73000"/>
            </a:srgbClr>
          </a:solidFill>
          <a:ln w="19050" cap="flat" cmpd="sng" algn="ctr">
            <a:noFill/>
            <a:prstDash val="solid"/>
            <a:miter lim="800000"/>
          </a:ln>
          <a:effectLst/>
        </p:spPr>
        <p:txBody>
          <a:bodyPr rtlCol="0" anchor="t"/>
          <a:lstStyle/>
          <a:p>
            <a:pPr algn="ctr" defTabSz="1016190" fontAlgn="base">
              <a:spcBef>
                <a:spcPct val="0"/>
              </a:spcBef>
              <a:spcAft>
                <a:spcPct val="0"/>
              </a:spcAft>
              <a:defRPr/>
            </a:pPr>
            <a:endParaRPr lang="de-DE" sz="1111" kern="0" dirty="0">
              <a:solidFill>
                <a:srgbClr val="B2B3B5">
                  <a:lumMod val="50000"/>
                </a:srgbClr>
              </a:solidFill>
              <a:latin typeface="Bosch Office Sans"/>
            </a:endParaRPr>
          </a:p>
        </p:txBody>
      </p:sp>
      <p:sp>
        <p:nvSpPr>
          <p:cNvPr id="166" name="Rechteck 9_____"/>
          <p:cNvSpPr>
            <a:spLocks noChangeArrowheads="1"/>
          </p:cNvSpPr>
          <p:nvPr>
            <p:custDataLst>
              <p:tags r:id="rId7"/>
            </p:custDataLst>
          </p:nvPr>
        </p:nvSpPr>
        <p:spPr bwMode="auto">
          <a:xfrm rot="16200000">
            <a:off x="6842888" y="3211847"/>
            <a:ext cx="2843724" cy="354761"/>
          </a:xfrm>
          <a:prstGeom prst="rect">
            <a:avLst/>
          </a:prstGeom>
          <a:solidFill>
            <a:srgbClr val="B2B3B5">
              <a:lumMod val="60000"/>
              <a:lumOff val="40000"/>
            </a:srgbClr>
          </a:solidFill>
          <a:ln w="9525" cap="flat" cmpd="sng" algn="ctr">
            <a:noFill/>
            <a:prstDash val="solid"/>
          </a:ln>
          <a:effectLst/>
        </p:spPr>
        <p:txBody>
          <a:bodyPr rot="0" spcFirstLastPara="0" vertOverflow="overflow" horzOverflow="overflow" vert="horz" wrap="square" lIns="101626" tIns="50813" rIns="101626" bIns="50813" numCol="1" spcCol="0" rtlCol="0" fromWordArt="0" anchor="ctr" anchorCtr="0" forceAA="0" compatLnSpc="1">
            <a:prstTxWarp prst="textNoShape">
              <a:avLst/>
            </a:prstTxWarp>
            <a:noAutofit/>
          </a:bodyPr>
          <a:lstStyle/>
          <a:p>
            <a:pPr algn="ctr" defTabSz="1016264">
              <a:defRPr/>
            </a:pPr>
            <a:r>
              <a:rPr lang="en-US" sz="1111" kern="0" noProof="1">
                <a:solidFill>
                  <a:srgbClr val="000000"/>
                </a:solidFill>
                <a:latin typeface="Bosch Office Sans"/>
              </a:rPr>
              <a:t>API gateway</a:t>
            </a:r>
          </a:p>
        </p:txBody>
      </p:sp>
      <p:sp>
        <p:nvSpPr>
          <p:cNvPr id="167" name="Rechteck 72"/>
          <p:cNvSpPr/>
          <p:nvPr>
            <p:custDataLst>
              <p:tags r:id="rId8"/>
            </p:custDataLst>
          </p:nvPr>
        </p:nvSpPr>
        <p:spPr>
          <a:xfrm>
            <a:off x="6758700" y="1939553"/>
            <a:ext cx="1331086" cy="1086782"/>
          </a:xfrm>
          <a:prstGeom prst="rect">
            <a:avLst/>
          </a:prstGeom>
          <a:solidFill>
            <a:sysClr val="window" lastClr="FFFFFF">
              <a:lumMod val="95000"/>
            </a:sysClr>
          </a:solidFill>
          <a:ln w="3175" cmpd="sng" algn="ctr">
            <a:noFill/>
            <a:miter lim="800000"/>
            <a:headEnd/>
            <a:tailEnd/>
          </a:ln>
        </p:spPr>
        <p:txBody>
          <a:bodyPr vert="horz" lIns="79994" tIns="119992" rIns="119992" bIns="119992" anchor="t" anchorCtr="0"/>
          <a:lstStyle/>
          <a:p>
            <a:pPr defTabSz="1016190" eaLnBrk="0" fontAlgn="base" hangingPunct="0">
              <a:spcBef>
                <a:spcPct val="0"/>
              </a:spcBef>
              <a:spcAft>
                <a:spcPct val="0"/>
              </a:spcAft>
              <a:defRPr/>
            </a:pPr>
            <a:r>
              <a:rPr lang="en-US" sz="1167" b="1" kern="0" noProof="1">
                <a:solidFill>
                  <a:srgbClr val="B2B3B5">
                    <a:lumMod val="50000"/>
                  </a:srgbClr>
                </a:solidFill>
                <a:latin typeface="Bosch Office Sans"/>
              </a:rPr>
              <a:t>Mobility Cloud</a:t>
            </a:r>
          </a:p>
          <a:p>
            <a:pPr defTabSz="1016190" eaLnBrk="0" fontAlgn="base" hangingPunct="0">
              <a:spcBef>
                <a:spcPct val="0"/>
              </a:spcBef>
              <a:spcAft>
                <a:spcPct val="0"/>
              </a:spcAft>
              <a:defRPr/>
            </a:pPr>
            <a:endParaRPr lang="en-US" sz="1223" b="1" kern="0" noProof="1">
              <a:solidFill>
                <a:srgbClr val="B2B3B5">
                  <a:lumMod val="50000"/>
                </a:srgbClr>
              </a:solidFill>
              <a:latin typeface="Bosch Office Sans"/>
            </a:endParaRPr>
          </a:p>
        </p:txBody>
      </p:sp>
      <p:sp>
        <p:nvSpPr>
          <p:cNvPr id="168" name="Rechteck 2"/>
          <p:cNvSpPr/>
          <p:nvPr/>
        </p:nvSpPr>
        <p:spPr>
          <a:xfrm>
            <a:off x="8479785" y="3272131"/>
            <a:ext cx="3273372" cy="1127871"/>
          </a:xfrm>
          <a:prstGeom prst="rect">
            <a:avLst/>
          </a:prstGeom>
          <a:solidFill>
            <a:sysClr val="window" lastClr="FFFFFF"/>
          </a:solidFill>
          <a:ln w="9525" cap="flat" cmpd="sng" algn="ctr">
            <a:solidFill>
              <a:srgbClr val="B2B3B5">
                <a:lumMod val="60000"/>
                <a:lumOff val="40000"/>
              </a:srgbClr>
            </a:solidFill>
            <a:prstDash val="solid"/>
          </a:ln>
          <a:effectLst/>
        </p:spPr>
        <p:txBody>
          <a:bodyPr rtlCol="0" anchor="t"/>
          <a:lstStyle/>
          <a:p>
            <a:pPr defTabSz="1016264">
              <a:defRPr/>
            </a:pPr>
            <a:r>
              <a:rPr lang="en-US" sz="1111" kern="0" dirty="0">
                <a:solidFill>
                  <a:srgbClr val="000000"/>
                </a:solidFill>
                <a:latin typeface="Bosch Office Sans"/>
              </a:rPr>
              <a:t>Market place</a:t>
            </a:r>
            <a:endParaRPr lang="en-US" sz="1111" kern="0" baseline="30000" dirty="0">
              <a:solidFill>
                <a:srgbClr val="000000"/>
              </a:solidFill>
              <a:latin typeface="Bosch Office Sans"/>
            </a:endParaRPr>
          </a:p>
        </p:txBody>
      </p:sp>
      <p:sp>
        <p:nvSpPr>
          <p:cNvPr id="174" name="Rechteck 94"/>
          <p:cNvSpPr/>
          <p:nvPr/>
        </p:nvSpPr>
        <p:spPr>
          <a:xfrm>
            <a:off x="8479785" y="4421382"/>
            <a:ext cx="3272332" cy="319327"/>
          </a:xfrm>
          <a:prstGeom prst="rect">
            <a:avLst/>
          </a:prstGeom>
          <a:solidFill>
            <a:sysClr val="window" lastClr="FFFFFF"/>
          </a:solidFill>
          <a:ln w="9525" cap="flat" cmpd="sng" algn="ctr">
            <a:solidFill>
              <a:srgbClr val="B2B3B5">
                <a:lumMod val="60000"/>
                <a:lumOff val="40000"/>
              </a:srgbClr>
            </a:solidFill>
            <a:prstDash val="solid"/>
          </a:ln>
          <a:effectLst/>
        </p:spPr>
        <p:txBody>
          <a:bodyPr rtlCol="0" anchor="ctr"/>
          <a:lstStyle/>
          <a:p>
            <a:pPr algn="ctr" defTabSz="1016264">
              <a:defRPr/>
            </a:pPr>
            <a:r>
              <a:rPr lang="en-US" sz="1111" kern="0" dirty="0">
                <a:solidFill>
                  <a:srgbClr val="000000"/>
                </a:solidFill>
                <a:latin typeface="Bosch Office Sans"/>
              </a:rPr>
              <a:t>Data business</a:t>
            </a:r>
          </a:p>
        </p:txBody>
      </p:sp>
      <p:sp>
        <p:nvSpPr>
          <p:cNvPr id="180" name="Rechteck 15"/>
          <p:cNvSpPr/>
          <p:nvPr/>
        </p:nvSpPr>
        <p:spPr>
          <a:xfrm>
            <a:off x="434315" y="3354326"/>
            <a:ext cx="3143210" cy="256745"/>
          </a:xfrm>
          <a:prstGeom prst="rect">
            <a:avLst/>
          </a:prstGeom>
          <a:noFill/>
          <a:ln w="9525" cap="flat" cmpd="sng" algn="ctr">
            <a:solidFill>
              <a:srgbClr val="3F136C"/>
            </a:solidFill>
            <a:prstDash val="solid"/>
          </a:ln>
          <a:effectLst/>
        </p:spPr>
        <p:txBody>
          <a:bodyPr rtlCol="0" anchor="t"/>
          <a:lstStyle/>
          <a:p>
            <a:pPr algn="ctr" defTabSz="1016264">
              <a:defRPr/>
            </a:pPr>
            <a:r>
              <a:rPr lang="de-DE" sz="1000" b="1" kern="0" dirty="0" err="1">
                <a:solidFill>
                  <a:srgbClr val="000000"/>
                </a:solidFill>
                <a:latin typeface="Bosch Office Sans"/>
              </a:rPr>
              <a:t>Vehicle</a:t>
            </a:r>
            <a:r>
              <a:rPr lang="de-DE" sz="1000" b="1" kern="0" dirty="0">
                <a:solidFill>
                  <a:srgbClr val="000000"/>
                </a:solidFill>
                <a:latin typeface="Bosch Office Sans"/>
              </a:rPr>
              <a:t> Computer</a:t>
            </a:r>
            <a:endParaRPr lang="en-US" sz="1000" b="1" kern="0" dirty="0">
              <a:solidFill>
                <a:srgbClr val="000000"/>
              </a:solidFill>
              <a:latin typeface="Bosch Office Sans"/>
            </a:endParaRPr>
          </a:p>
        </p:txBody>
      </p:sp>
      <p:grpSp>
        <p:nvGrpSpPr>
          <p:cNvPr id="189" name="Group 149"/>
          <p:cNvGrpSpPr/>
          <p:nvPr/>
        </p:nvGrpSpPr>
        <p:grpSpPr>
          <a:xfrm>
            <a:off x="1375335" y="3678156"/>
            <a:ext cx="294716" cy="1010879"/>
            <a:chOff x="1274141" y="3508369"/>
            <a:chExt cx="265176" cy="909557"/>
          </a:xfrm>
        </p:grpSpPr>
        <p:sp>
          <p:nvSpPr>
            <p:cNvPr id="202" name="Ellipse 21"/>
            <p:cNvSpPr/>
            <p:nvPr/>
          </p:nvSpPr>
          <p:spPr>
            <a:xfrm>
              <a:off x="1274141" y="4151991"/>
              <a:ext cx="265176" cy="265935"/>
            </a:xfrm>
            <a:prstGeom prst="ellipse">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03" name="Rechteck 44"/>
            <p:cNvSpPr/>
            <p:nvPr/>
          </p:nvSpPr>
          <p:spPr>
            <a:xfrm>
              <a:off x="1279676" y="3675136"/>
              <a:ext cx="254106" cy="302224"/>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lIns="40010" tIns="0" rIns="40010" bIns="0" rtlCol="0" anchor="ctr"/>
            <a:lstStyle/>
            <a:p>
              <a:pPr algn="ctr" defTabSz="1016264">
                <a:defRPr/>
              </a:pPr>
              <a:endParaRPr lang="en-US" sz="1334" kern="0" dirty="0">
                <a:solidFill>
                  <a:prstClr val="white"/>
                </a:solidFill>
                <a:latin typeface="Bosch Office Sans"/>
              </a:endParaRPr>
            </a:p>
          </p:txBody>
        </p:sp>
        <p:cxnSp>
          <p:nvCxnSpPr>
            <p:cNvPr id="204" name="Gewinkelter Verbinder 45"/>
            <p:cNvCxnSpPr/>
            <p:nvPr/>
          </p:nvCxnSpPr>
          <p:spPr>
            <a:xfrm rot="5400000" flipH="1" flipV="1">
              <a:off x="1330054" y="4081508"/>
              <a:ext cx="153350" cy="1"/>
            </a:xfrm>
            <a:prstGeom prst="bentConnector3">
              <a:avLst/>
            </a:prstGeom>
            <a:noFill/>
            <a:ln w="19050" cap="flat" cmpd="sng" algn="ctr">
              <a:solidFill>
                <a:srgbClr val="6FB9E2">
                  <a:lumMod val="75000"/>
                </a:srgbClr>
              </a:solidFill>
              <a:prstDash val="solid"/>
              <a:miter lim="800000"/>
              <a:tailEnd type="triangle"/>
            </a:ln>
            <a:effectLst/>
          </p:spPr>
        </p:cxnSp>
        <p:cxnSp>
          <p:nvCxnSpPr>
            <p:cNvPr id="205" name="Gerade Verbindung mit Pfeil 46"/>
            <p:cNvCxnSpPr/>
            <p:nvPr/>
          </p:nvCxnSpPr>
          <p:spPr>
            <a:xfrm flipV="1">
              <a:off x="1406729" y="3508369"/>
              <a:ext cx="1" cy="158222"/>
            </a:xfrm>
            <a:prstGeom prst="straightConnector1">
              <a:avLst/>
            </a:prstGeom>
            <a:noFill/>
            <a:ln w="19050" cap="flat" cmpd="sng" algn="ctr">
              <a:solidFill>
                <a:srgbClr val="0E78C5"/>
              </a:solidFill>
              <a:prstDash val="solid"/>
              <a:miter lim="800000"/>
              <a:tailEnd type="triangle"/>
            </a:ln>
            <a:effectLst/>
          </p:spPr>
        </p:cxnSp>
      </p:grpSp>
      <p:grpSp>
        <p:nvGrpSpPr>
          <p:cNvPr id="206" name="Group 154"/>
          <p:cNvGrpSpPr/>
          <p:nvPr/>
        </p:nvGrpSpPr>
        <p:grpSpPr>
          <a:xfrm>
            <a:off x="2311311" y="3695123"/>
            <a:ext cx="294716" cy="993911"/>
            <a:chOff x="2110393" y="3523636"/>
            <a:chExt cx="265176" cy="894290"/>
          </a:xfrm>
        </p:grpSpPr>
        <p:sp>
          <p:nvSpPr>
            <p:cNvPr id="207" name="Shape1_20200311_092421"/>
            <p:cNvSpPr/>
            <p:nvPr/>
          </p:nvSpPr>
          <p:spPr>
            <a:xfrm>
              <a:off x="2110393" y="4151991"/>
              <a:ext cx="265176" cy="265935"/>
            </a:xfrm>
            <a:prstGeom prst="ellipse">
              <a:avLst/>
            </a:prstGeom>
            <a:solidFill>
              <a:srgbClr val="3F136C"/>
            </a:solidFill>
            <a:ln w="9525" cap="flat" cmpd="sng" algn="ctr">
              <a:noFill/>
              <a:prstDash val="solid"/>
              <a:round/>
              <a:headEnd type="none" w="med" len="med"/>
              <a:tailEnd type="none" w="med" len="me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08" name="Shape3_20200311_092421"/>
            <p:cNvSpPr/>
            <p:nvPr/>
          </p:nvSpPr>
          <p:spPr>
            <a:xfrm>
              <a:off x="2115928" y="3675136"/>
              <a:ext cx="254106" cy="302224"/>
            </a:xfrm>
            <a:prstGeom prst="rect">
              <a:avLst/>
            </a:prstGeom>
            <a:solidFill>
              <a:srgbClr val="3F136C"/>
            </a:solidFill>
            <a:ln w="9525" cap="flat" cmpd="sng" algn="ctr">
              <a:noFill/>
              <a:prstDash val="solid"/>
              <a:round/>
              <a:headEnd type="none" w="med" len="med"/>
              <a:tailEnd type="none" w="med" len="med"/>
            </a:ln>
            <a:effectLst/>
          </p:spPr>
          <p:txBody>
            <a:bodyPr lIns="40010" tIns="0" rIns="40010" bIns="0" rtlCol="0" anchor="ctr"/>
            <a:lstStyle/>
            <a:p>
              <a:pPr algn="ctr" defTabSz="1016264">
                <a:defRPr/>
              </a:pPr>
              <a:endParaRPr lang="en-US" sz="1334" kern="0" dirty="0">
                <a:solidFill>
                  <a:prstClr val="white"/>
                </a:solidFill>
                <a:latin typeface="Bosch Office Sans"/>
              </a:endParaRPr>
            </a:p>
          </p:txBody>
        </p:sp>
        <p:cxnSp>
          <p:nvCxnSpPr>
            <p:cNvPr id="211" name="Gewinkelter Verbinder 54"/>
            <p:cNvCxnSpPr/>
            <p:nvPr/>
          </p:nvCxnSpPr>
          <p:spPr>
            <a:xfrm rot="5400000" flipH="1" flipV="1">
              <a:off x="2166306" y="4081508"/>
              <a:ext cx="153350" cy="1"/>
            </a:xfrm>
            <a:prstGeom prst="bentConnector3">
              <a:avLst/>
            </a:prstGeom>
            <a:noFill/>
            <a:ln w="19050" cap="flat" cmpd="sng" algn="ctr">
              <a:solidFill>
                <a:srgbClr val="3F136C"/>
              </a:solidFill>
              <a:prstDash val="solid"/>
              <a:miter lim="800000"/>
              <a:tailEnd type="triangle"/>
            </a:ln>
            <a:effectLst/>
          </p:spPr>
        </p:cxnSp>
        <p:cxnSp>
          <p:nvCxnSpPr>
            <p:cNvPr id="212" name="Gerade Verbindung mit Pfeil 55"/>
            <p:cNvCxnSpPr/>
            <p:nvPr/>
          </p:nvCxnSpPr>
          <p:spPr>
            <a:xfrm flipV="1">
              <a:off x="2242981" y="3523636"/>
              <a:ext cx="0" cy="127689"/>
            </a:xfrm>
            <a:prstGeom prst="straightConnector1">
              <a:avLst/>
            </a:prstGeom>
            <a:noFill/>
            <a:ln w="19050" cap="flat" cmpd="sng" algn="ctr">
              <a:solidFill>
                <a:srgbClr val="3F136C"/>
              </a:solidFill>
              <a:prstDash val="solid"/>
              <a:miter lim="800000"/>
              <a:tailEnd type="triangle"/>
            </a:ln>
            <a:effectLst/>
          </p:spPr>
        </p:cxnSp>
      </p:grpSp>
      <p:grpSp>
        <p:nvGrpSpPr>
          <p:cNvPr id="215" name="Group 159"/>
          <p:cNvGrpSpPr/>
          <p:nvPr/>
        </p:nvGrpSpPr>
        <p:grpSpPr>
          <a:xfrm>
            <a:off x="1843323" y="3695123"/>
            <a:ext cx="294716" cy="993911"/>
            <a:chOff x="1698874" y="3523636"/>
            <a:chExt cx="265176" cy="894290"/>
          </a:xfrm>
        </p:grpSpPr>
        <p:sp>
          <p:nvSpPr>
            <p:cNvPr id="216" name="Ellipse 26"/>
            <p:cNvSpPr/>
            <p:nvPr/>
          </p:nvSpPr>
          <p:spPr>
            <a:xfrm>
              <a:off x="1698874" y="4151991"/>
              <a:ext cx="265176" cy="265935"/>
            </a:xfrm>
            <a:prstGeom prst="ellipse">
              <a:avLst/>
            </a:prstGeom>
            <a:solidFill>
              <a:srgbClr val="08427E"/>
            </a:solidFill>
            <a:ln w="9525" cap="flat" cmpd="sng" algn="ctr">
              <a:noFill/>
              <a:prstDash val="solid"/>
              <a:round/>
              <a:headEnd type="none" w="med" len="med"/>
              <a:tailEnd type="none" w="med" len="me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17" name="Rechteck 60"/>
            <p:cNvSpPr/>
            <p:nvPr/>
          </p:nvSpPr>
          <p:spPr>
            <a:xfrm>
              <a:off x="1704409" y="3675136"/>
              <a:ext cx="254106" cy="302224"/>
            </a:xfrm>
            <a:prstGeom prst="rect">
              <a:avLst/>
            </a:prstGeom>
            <a:solidFill>
              <a:srgbClr val="08427E"/>
            </a:solidFill>
            <a:ln w="9525" cap="flat" cmpd="sng" algn="ctr">
              <a:noFill/>
              <a:prstDash val="solid"/>
              <a:round/>
              <a:headEnd type="none" w="med" len="med"/>
              <a:tailEnd type="none" w="med" len="med"/>
            </a:ln>
            <a:effectLst/>
          </p:spPr>
          <p:txBody>
            <a:bodyPr lIns="40010" tIns="0" rIns="40010" bIns="0" rtlCol="0" anchor="ctr"/>
            <a:lstStyle/>
            <a:p>
              <a:pPr algn="ctr" defTabSz="1016264">
                <a:defRPr/>
              </a:pPr>
              <a:endParaRPr lang="en-US" sz="1334" kern="0" dirty="0">
                <a:solidFill>
                  <a:srgbClr val="000000"/>
                </a:solidFill>
                <a:latin typeface="Bosch Office Sans"/>
              </a:endParaRPr>
            </a:p>
          </p:txBody>
        </p:sp>
        <p:cxnSp>
          <p:nvCxnSpPr>
            <p:cNvPr id="218" name="Gewinkelter Verbinder 61"/>
            <p:cNvCxnSpPr/>
            <p:nvPr/>
          </p:nvCxnSpPr>
          <p:spPr>
            <a:xfrm rot="5400000" flipH="1" flipV="1">
              <a:off x="1754787" y="4081508"/>
              <a:ext cx="153350" cy="1"/>
            </a:xfrm>
            <a:prstGeom prst="bentConnector3">
              <a:avLst/>
            </a:prstGeom>
            <a:noFill/>
            <a:ln w="19050" cap="flat" cmpd="sng" algn="ctr">
              <a:solidFill>
                <a:srgbClr val="08427E"/>
              </a:solidFill>
              <a:prstDash val="solid"/>
              <a:miter lim="800000"/>
              <a:tailEnd type="triangle"/>
            </a:ln>
            <a:effectLst/>
          </p:spPr>
        </p:cxnSp>
        <p:cxnSp>
          <p:nvCxnSpPr>
            <p:cNvPr id="219" name="Gerade Verbindung mit Pfeil 62"/>
            <p:cNvCxnSpPr/>
            <p:nvPr/>
          </p:nvCxnSpPr>
          <p:spPr>
            <a:xfrm flipV="1">
              <a:off x="1831462" y="3523636"/>
              <a:ext cx="1" cy="127689"/>
            </a:xfrm>
            <a:prstGeom prst="straightConnector1">
              <a:avLst/>
            </a:prstGeom>
            <a:noFill/>
            <a:ln w="19050" cap="flat" cmpd="sng" algn="ctr">
              <a:solidFill>
                <a:srgbClr val="08427E"/>
              </a:solidFill>
              <a:prstDash val="solid"/>
              <a:miter lim="800000"/>
              <a:tailEnd type="triangle"/>
            </a:ln>
            <a:effectLst/>
          </p:spPr>
        </p:cxnSp>
      </p:grpSp>
      <p:grpSp>
        <p:nvGrpSpPr>
          <p:cNvPr id="222" name="Group 168"/>
          <p:cNvGrpSpPr/>
          <p:nvPr/>
        </p:nvGrpSpPr>
        <p:grpSpPr>
          <a:xfrm>
            <a:off x="907346" y="3668660"/>
            <a:ext cx="294716" cy="1020375"/>
            <a:chOff x="824073" y="3499825"/>
            <a:chExt cx="265176" cy="918101"/>
          </a:xfrm>
        </p:grpSpPr>
        <p:sp>
          <p:nvSpPr>
            <p:cNvPr id="223" name="Ellipse 19"/>
            <p:cNvSpPr/>
            <p:nvPr/>
          </p:nvSpPr>
          <p:spPr>
            <a:xfrm>
              <a:off x="824073" y="4151991"/>
              <a:ext cx="265176" cy="265935"/>
            </a:xfrm>
            <a:prstGeom prst="ellipse">
              <a:avLst/>
            </a:prstGeom>
            <a:solidFill>
              <a:srgbClr val="1399A0"/>
            </a:solidFill>
            <a:ln w="9525" cap="flat" cmpd="sng" algn="ctr">
              <a:noFill/>
              <a:prstDash val="soli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24" name="Rechteck 38"/>
            <p:cNvSpPr/>
            <p:nvPr/>
          </p:nvSpPr>
          <p:spPr>
            <a:xfrm>
              <a:off x="829608" y="3675136"/>
              <a:ext cx="254106" cy="302224"/>
            </a:xfrm>
            <a:prstGeom prst="rect">
              <a:avLst/>
            </a:prstGeom>
            <a:solidFill>
              <a:srgbClr val="1399A0"/>
            </a:solidFill>
            <a:ln w="9525" cap="flat" cmpd="sng" algn="ctr">
              <a:noFill/>
              <a:prstDash val="solid"/>
            </a:ln>
            <a:effectLst/>
          </p:spPr>
          <p:txBody>
            <a:bodyPr lIns="40010" tIns="0" rIns="40010" bIns="0" rtlCol="0" anchor="ctr"/>
            <a:lstStyle/>
            <a:p>
              <a:pPr algn="ctr" defTabSz="1016264">
                <a:defRPr/>
              </a:pPr>
              <a:endParaRPr lang="en-US" sz="1334" kern="0" dirty="0">
                <a:solidFill>
                  <a:srgbClr val="000000"/>
                </a:solidFill>
                <a:latin typeface="Bosch Office Sans"/>
              </a:endParaRPr>
            </a:p>
          </p:txBody>
        </p:sp>
        <p:cxnSp>
          <p:nvCxnSpPr>
            <p:cNvPr id="226" name="Gewinkelter Verbinder 39"/>
            <p:cNvCxnSpPr/>
            <p:nvPr/>
          </p:nvCxnSpPr>
          <p:spPr>
            <a:xfrm rot="5400000" flipH="1" flipV="1">
              <a:off x="879986" y="4081508"/>
              <a:ext cx="153350" cy="1"/>
            </a:xfrm>
            <a:prstGeom prst="bentConnector3">
              <a:avLst/>
            </a:prstGeom>
            <a:noFill/>
            <a:ln w="19050" cap="flat" cmpd="sng" algn="ctr">
              <a:solidFill>
                <a:srgbClr val="1399A0"/>
              </a:solidFill>
              <a:prstDash val="solid"/>
              <a:miter lim="800000"/>
              <a:tailEnd type="triangle"/>
            </a:ln>
            <a:effectLst/>
          </p:spPr>
        </p:cxnSp>
        <p:cxnSp>
          <p:nvCxnSpPr>
            <p:cNvPr id="242" name="Gerade Verbindung mit Pfeil 40"/>
            <p:cNvCxnSpPr/>
            <p:nvPr/>
          </p:nvCxnSpPr>
          <p:spPr>
            <a:xfrm flipV="1">
              <a:off x="956661" y="3499825"/>
              <a:ext cx="1" cy="175311"/>
            </a:xfrm>
            <a:prstGeom prst="straightConnector1">
              <a:avLst/>
            </a:prstGeom>
            <a:noFill/>
            <a:ln w="19050" cap="flat" cmpd="sng" algn="ctr">
              <a:solidFill>
                <a:srgbClr val="1399A0"/>
              </a:solidFill>
              <a:prstDash val="solid"/>
              <a:miter lim="800000"/>
              <a:tailEnd type="triangle"/>
            </a:ln>
            <a:effectLst/>
          </p:spPr>
        </p:cxnSp>
      </p:grpSp>
      <p:grpSp>
        <p:nvGrpSpPr>
          <p:cNvPr id="246" name="Group 174"/>
          <p:cNvGrpSpPr/>
          <p:nvPr/>
        </p:nvGrpSpPr>
        <p:grpSpPr>
          <a:xfrm>
            <a:off x="439358" y="3675424"/>
            <a:ext cx="294716" cy="1013611"/>
            <a:chOff x="412887" y="3505911"/>
            <a:chExt cx="265176" cy="912015"/>
          </a:xfrm>
        </p:grpSpPr>
        <p:sp>
          <p:nvSpPr>
            <p:cNvPr id="257" name="Ellipse 16"/>
            <p:cNvSpPr/>
            <p:nvPr/>
          </p:nvSpPr>
          <p:spPr>
            <a:xfrm>
              <a:off x="412887" y="4151991"/>
              <a:ext cx="265176" cy="265935"/>
            </a:xfrm>
            <a:prstGeom prst="ellipse">
              <a:avLst/>
            </a:prstGeom>
            <a:solidFill>
              <a:srgbClr val="67B419"/>
            </a:solidFill>
            <a:ln w="9525" cap="flat" cmpd="sng" algn="ctr">
              <a:noFill/>
              <a:prstDash val="soli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58" name="Rechteck 29"/>
            <p:cNvSpPr/>
            <p:nvPr/>
          </p:nvSpPr>
          <p:spPr>
            <a:xfrm>
              <a:off x="418422" y="3675136"/>
              <a:ext cx="254106" cy="302224"/>
            </a:xfrm>
            <a:prstGeom prst="rect">
              <a:avLst/>
            </a:prstGeom>
            <a:solidFill>
              <a:srgbClr val="67B419"/>
            </a:solidFill>
            <a:ln w="9525" cap="flat" cmpd="sng" algn="ctr">
              <a:noFill/>
              <a:prstDash val="solid"/>
            </a:ln>
            <a:effectLst/>
          </p:spPr>
          <p:txBody>
            <a:bodyPr lIns="40010" tIns="0" rIns="40010" bIns="0" rtlCol="0" anchor="ctr"/>
            <a:lstStyle/>
            <a:p>
              <a:pPr algn="ctr" defTabSz="1016264">
                <a:defRPr/>
              </a:pPr>
              <a:endParaRPr lang="en-US" sz="1334" kern="0" dirty="0">
                <a:solidFill>
                  <a:srgbClr val="000000"/>
                </a:solidFill>
                <a:latin typeface="Bosch Office Sans"/>
              </a:endParaRPr>
            </a:p>
          </p:txBody>
        </p:sp>
        <p:cxnSp>
          <p:nvCxnSpPr>
            <p:cNvPr id="259" name="Gewinkelter Verbinder 30"/>
            <p:cNvCxnSpPr/>
            <p:nvPr/>
          </p:nvCxnSpPr>
          <p:spPr>
            <a:xfrm rot="5400000" flipH="1" flipV="1">
              <a:off x="468800" y="4081508"/>
              <a:ext cx="153350" cy="1"/>
            </a:xfrm>
            <a:prstGeom prst="bentConnector3">
              <a:avLst/>
            </a:prstGeom>
            <a:noFill/>
            <a:ln w="19050" cap="flat" cmpd="sng" algn="ctr">
              <a:solidFill>
                <a:srgbClr val="67B419"/>
              </a:solidFill>
              <a:prstDash val="solid"/>
              <a:miter lim="800000"/>
              <a:tailEnd type="triangle"/>
            </a:ln>
            <a:effectLst/>
          </p:spPr>
        </p:cxnSp>
        <p:cxnSp>
          <p:nvCxnSpPr>
            <p:cNvPr id="260" name="Gerade Verbindung mit Pfeil 31"/>
            <p:cNvCxnSpPr/>
            <p:nvPr/>
          </p:nvCxnSpPr>
          <p:spPr>
            <a:xfrm flipV="1">
              <a:off x="545475" y="3505911"/>
              <a:ext cx="1" cy="163138"/>
            </a:xfrm>
            <a:prstGeom prst="straightConnector1">
              <a:avLst/>
            </a:prstGeom>
            <a:noFill/>
            <a:ln w="19050" cap="flat" cmpd="sng" algn="ctr">
              <a:solidFill>
                <a:srgbClr val="67B419"/>
              </a:solidFill>
              <a:prstDash val="solid"/>
              <a:miter lim="800000"/>
              <a:tailEnd type="triangle"/>
            </a:ln>
            <a:effectLst/>
          </p:spPr>
        </p:cxnSp>
      </p:grpSp>
      <p:sp>
        <p:nvSpPr>
          <p:cNvPr id="261" name="Rechteck 6"/>
          <p:cNvSpPr/>
          <p:nvPr/>
        </p:nvSpPr>
        <p:spPr>
          <a:xfrm>
            <a:off x="2649299" y="1954856"/>
            <a:ext cx="928228" cy="523705"/>
          </a:xfrm>
          <a:prstGeom prst="rect">
            <a:avLst/>
          </a:prstGeom>
          <a:solidFill>
            <a:sysClr val="window" lastClr="FFFFFF">
              <a:lumMod val="95000"/>
            </a:sysClr>
          </a:solidFill>
          <a:ln w="3175" cmpd="sng" algn="ctr">
            <a:solidFill>
              <a:srgbClr val="424C58">
                <a:lumMod val="60000"/>
                <a:lumOff val="40000"/>
              </a:srgbClr>
            </a:solidFill>
            <a:miter lim="800000"/>
            <a:headEnd/>
            <a:tailEnd/>
          </a:ln>
        </p:spPr>
        <p:txBody>
          <a:bodyPr vert="horz" lIns="79994" tIns="119992" rIns="119992" bIns="119992" anchor="t" anchorCtr="0"/>
          <a:lstStyle/>
          <a:p>
            <a:pPr defTabSz="1016190" eaLnBrk="0" hangingPunct="0">
              <a:defRPr/>
            </a:pPr>
            <a:r>
              <a:rPr lang="en-US" sz="889" b="1" kern="0" dirty="0">
                <a:solidFill>
                  <a:srgbClr val="B2B3B5">
                    <a:lumMod val="50000"/>
                  </a:srgbClr>
                </a:solidFill>
                <a:latin typeface="Bosch Office Sans"/>
              </a:rPr>
              <a:t>Edge Compute</a:t>
            </a:r>
          </a:p>
        </p:txBody>
      </p:sp>
      <p:sp>
        <p:nvSpPr>
          <p:cNvPr id="262" name="Rechteck 194"/>
          <p:cNvSpPr/>
          <p:nvPr/>
        </p:nvSpPr>
        <p:spPr>
          <a:xfrm>
            <a:off x="2649560" y="2478563"/>
            <a:ext cx="927965" cy="684622"/>
          </a:xfrm>
          <a:prstGeom prst="rect">
            <a:avLst/>
          </a:prstGeom>
          <a:solidFill>
            <a:sysClr val="window" lastClr="FFFFFF">
              <a:lumMod val="95000"/>
            </a:sysClr>
          </a:solidFill>
          <a:ln w="3175" cmpd="sng" algn="ctr">
            <a:solidFill>
              <a:srgbClr val="424C58">
                <a:lumMod val="60000"/>
                <a:lumOff val="40000"/>
              </a:srgbClr>
            </a:solidFill>
            <a:miter lim="800000"/>
            <a:headEnd/>
            <a:tailEnd/>
          </a:ln>
        </p:spPr>
        <p:txBody>
          <a:bodyPr vert="horz" lIns="79994" tIns="119992" rIns="119992" bIns="119992" anchor="ctr" anchorCtr="0"/>
          <a:lstStyle/>
          <a:p>
            <a:pPr defTabSz="1016190" eaLnBrk="0" hangingPunct="0">
              <a:defRPr/>
            </a:pPr>
            <a:r>
              <a:rPr lang="en-US" sz="889" b="1" kern="0" dirty="0">
                <a:solidFill>
                  <a:srgbClr val="B2B3B5">
                    <a:lumMod val="50000"/>
                  </a:srgbClr>
                </a:solidFill>
                <a:latin typeface="Bosch Office Sans"/>
              </a:rPr>
              <a:t>Connectivity- Software</a:t>
            </a:r>
            <a:endParaRPr lang="en-US" sz="889" b="1" kern="0" baseline="30000" dirty="0">
              <a:solidFill>
                <a:srgbClr val="B2B3B5">
                  <a:lumMod val="50000"/>
                </a:srgbClr>
              </a:solidFill>
              <a:latin typeface="Bosch Office Sans"/>
            </a:endParaRPr>
          </a:p>
        </p:txBody>
      </p:sp>
      <p:sp>
        <p:nvSpPr>
          <p:cNvPr id="263" name="Rechteck 7"/>
          <p:cNvSpPr/>
          <p:nvPr/>
        </p:nvSpPr>
        <p:spPr>
          <a:xfrm>
            <a:off x="430440" y="1954856"/>
            <a:ext cx="2162103" cy="1208329"/>
          </a:xfrm>
          <a:prstGeom prst="rect">
            <a:avLst/>
          </a:prstGeom>
          <a:noFill/>
          <a:ln w="9525" cap="flat" cmpd="sng" algn="ctr">
            <a:solidFill>
              <a:srgbClr val="424C58">
                <a:lumMod val="60000"/>
                <a:lumOff val="40000"/>
              </a:srgbClr>
            </a:solidFill>
            <a:prstDash val="solid"/>
          </a:ln>
          <a:effectLst/>
        </p:spPr>
        <p:txBody>
          <a:bodyPr lIns="40010" tIns="0" rIns="0" bIns="0" rtlCol="0" anchor="t"/>
          <a:lstStyle/>
          <a:p>
            <a:pPr defTabSz="1016264">
              <a:defRPr/>
            </a:pPr>
            <a:r>
              <a:rPr lang="en-US" sz="1556" b="1" kern="0" dirty="0">
                <a:solidFill>
                  <a:srgbClr val="424C58">
                    <a:lumMod val="75000"/>
                  </a:srgbClr>
                </a:solidFill>
                <a:latin typeface="Bosch Office Sans"/>
              </a:rPr>
              <a:t>Software &amp; Services</a:t>
            </a:r>
          </a:p>
        </p:txBody>
      </p:sp>
      <p:grpSp>
        <p:nvGrpSpPr>
          <p:cNvPr id="264" name="Group 183"/>
          <p:cNvGrpSpPr/>
          <p:nvPr/>
        </p:nvGrpSpPr>
        <p:grpSpPr>
          <a:xfrm>
            <a:off x="2779298" y="3691694"/>
            <a:ext cx="294716" cy="993911"/>
            <a:chOff x="2500548" y="3520551"/>
            <a:chExt cx="265176" cy="894290"/>
          </a:xfrm>
        </p:grpSpPr>
        <p:sp>
          <p:nvSpPr>
            <p:cNvPr id="265" name="Shape1_20200311_092421"/>
            <p:cNvSpPr/>
            <p:nvPr/>
          </p:nvSpPr>
          <p:spPr>
            <a:xfrm>
              <a:off x="2500548" y="4148906"/>
              <a:ext cx="265176" cy="265935"/>
            </a:xfrm>
            <a:prstGeom prst="ellipse">
              <a:avLst/>
            </a:prstGeom>
            <a:solidFill>
              <a:srgbClr val="0E78C5">
                <a:lumMod val="60000"/>
                <a:lumOff val="40000"/>
              </a:srgbClr>
            </a:solidFill>
            <a:ln w="9525" cap="flat" cmpd="sng" algn="ctr">
              <a:noFill/>
              <a:prstDash val="solid"/>
              <a:round/>
              <a:headEnd type="none" w="med" len="med"/>
              <a:tailEnd type="none" w="med" len="me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66" name="Shape3_20200311_092421"/>
            <p:cNvSpPr/>
            <p:nvPr/>
          </p:nvSpPr>
          <p:spPr>
            <a:xfrm>
              <a:off x="2506083" y="3672051"/>
              <a:ext cx="254106" cy="302224"/>
            </a:xfrm>
            <a:prstGeom prst="rect">
              <a:avLst/>
            </a:prstGeom>
            <a:solidFill>
              <a:srgbClr val="0E78C5">
                <a:lumMod val="60000"/>
                <a:lumOff val="40000"/>
              </a:srgbClr>
            </a:solidFill>
            <a:ln w="9525" cap="flat" cmpd="sng" algn="ctr">
              <a:noFill/>
              <a:prstDash val="solid"/>
              <a:round/>
              <a:headEnd type="none" w="med" len="med"/>
              <a:tailEnd type="none" w="med" len="med"/>
            </a:ln>
            <a:effectLst/>
          </p:spPr>
          <p:txBody>
            <a:bodyPr lIns="40010" tIns="0" rIns="40010" bIns="0" rtlCol="0" anchor="ctr"/>
            <a:lstStyle/>
            <a:p>
              <a:pPr algn="ctr" defTabSz="1016264">
                <a:defRPr/>
              </a:pPr>
              <a:endParaRPr lang="en-US" sz="1334" kern="0" dirty="0">
                <a:solidFill>
                  <a:prstClr val="white"/>
                </a:solidFill>
                <a:latin typeface="Bosch Office Sans"/>
              </a:endParaRPr>
            </a:p>
          </p:txBody>
        </p:sp>
        <p:cxnSp>
          <p:nvCxnSpPr>
            <p:cNvPr id="267" name="Gewinkelter Verbinder 54"/>
            <p:cNvCxnSpPr/>
            <p:nvPr/>
          </p:nvCxnSpPr>
          <p:spPr>
            <a:xfrm rot="5400000" flipH="1" flipV="1">
              <a:off x="2556461" y="4078423"/>
              <a:ext cx="153350" cy="1"/>
            </a:xfrm>
            <a:prstGeom prst="bentConnector3">
              <a:avLst/>
            </a:prstGeom>
            <a:noFill/>
            <a:ln w="19050" cap="flat" cmpd="sng" algn="ctr">
              <a:solidFill>
                <a:srgbClr val="0E78C5">
                  <a:lumMod val="60000"/>
                  <a:lumOff val="40000"/>
                </a:srgbClr>
              </a:solidFill>
              <a:prstDash val="solid"/>
              <a:miter lim="800000"/>
              <a:tailEnd type="triangle"/>
            </a:ln>
            <a:effectLst/>
          </p:spPr>
        </p:cxnSp>
        <p:cxnSp>
          <p:nvCxnSpPr>
            <p:cNvPr id="268" name="Gerade Verbindung mit Pfeil 55"/>
            <p:cNvCxnSpPr/>
            <p:nvPr/>
          </p:nvCxnSpPr>
          <p:spPr>
            <a:xfrm flipV="1">
              <a:off x="2633136" y="3520551"/>
              <a:ext cx="0" cy="127689"/>
            </a:xfrm>
            <a:prstGeom prst="straightConnector1">
              <a:avLst/>
            </a:prstGeom>
            <a:noFill/>
            <a:ln w="19050" cap="flat" cmpd="sng" algn="ctr">
              <a:solidFill>
                <a:srgbClr val="0E78C5">
                  <a:lumMod val="60000"/>
                  <a:lumOff val="40000"/>
                </a:srgbClr>
              </a:solidFill>
              <a:prstDash val="solid"/>
              <a:miter lim="800000"/>
              <a:tailEnd type="triangle"/>
            </a:ln>
            <a:effectLst/>
          </p:spPr>
        </p:cxnSp>
      </p:grpSp>
      <p:cxnSp>
        <p:nvCxnSpPr>
          <p:cNvPr id="269" name="Gerader Verbinder 9"/>
          <p:cNvCxnSpPr/>
          <p:nvPr/>
        </p:nvCxnSpPr>
        <p:spPr>
          <a:xfrm>
            <a:off x="3606924" y="2616447"/>
            <a:ext cx="3145093" cy="0"/>
          </a:xfrm>
          <a:prstGeom prst="line">
            <a:avLst/>
          </a:prstGeom>
          <a:noFill/>
          <a:ln w="19050" cap="flat" cmpd="sng" algn="ctr">
            <a:solidFill>
              <a:srgbClr val="424C58"/>
            </a:solidFill>
            <a:prstDash val="dashDot"/>
            <a:miter lim="800000"/>
          </a:ln>
          <a:effectLst/>
        </p:spPr>
      </p:cxnSp>
      <p:cxnSp>
        <p:nvCxnSpPr>
          <p:cNvPr id="270" name="Gerader Verbinder 202"/>
          <p:cNvCxnSpPr/>
          <p:nvPr/>
        </p:nvCxnSpPr>
        <p:spPr>
          <a:xfrm>
            <a:off x="3606924" y="2973778"/>
            <a:ext cx="3145093" cy="0"/>
          </a:xfrm>
          <a:prstGeom prst="line">
            <a:avLst/>
          </a:prstGeom>
          <a:noFill/>
          <a:ln w="19050" cap="flat" cmpd="sng" algn="ctr">
            <a:solidFill>
              <a:srgbClr val="424C58"/>
            </a:solidFill>
            <a:prstDash val="dashDot"/>
            <a:miter lim="800000"/>
          </a:ln>
          <a:effectLst/>
        </p:spPr>
      </p:cxnSp>
      <p:sp>
        <p:nvSpPr>
          <p:cNvPr id="271" name="Textfeld 12"/>
          <p:cNvSpPr txBox="1"/>
          <p:nvPr/>
        </p:nvSpPr>
        <p:spPr>
          <a:xfrm>
            <a:off x="813546" y="1539229"/>
            <a:ext cx="2115052" cy="337668"/>
          </a:xfrm>
          <a:prstGeom prst="rect">
            <a:avLst/>
          </a:prstGeom>
          <a:noFill/>
        </p:spPr>
        <p:txBody>
          <a:bodyPr wrap="square" lIns="0" tIns="0" rIns="0" bIns="0" rtlCol="0">
            <a:noAutofit/>
          </a:bodyPr>
          <a:lstStyle/>
          <a:p>
            <a:pPr algn="ctr" defTabSz="1016264">
              <a:lnSpc>
                <a:spcPts val="2556"/>
              </a:lnSpc>
              <a:spcBef>
                <a:spcPts val="556"/>
              </a:spcBef>
              <a:defRPr/>
            </a:pPr>
            <a:r>
              <a:rPr lang="en-US" sz="1556" b="1" kern="0" dirty="0">
                <a:solidFill>
                  <a:srgbClr val="000000"/>
                </a:solidFill>
                <a:latin typeface="Bosch Office Sans" pitchFamily="34" charset="0"/>
              </a:rPr>
              <a:t>Vehicle</a:t>
            </a:r>
          </a:p>
        </p:txBody>
      </p:sp>
      <p:sp>
        <p:nvSpPr>
          <p:cNvPr id="272" name="Textfeld 203"/>
          <p:cNvSpPr txBox="1"/>
          <p:nvPr/>
        </p:nvSpPr>
        <p:spPr>
          <a:xfrm>
            <a:off x="4169680" y="1483969"/>
            <a:ext cx="1984964" cy="445220"/>
          </a:xfrm>
          <a:prstGeom prst="rect">
            <a:avLst/>
          </a:prstGeom>
          <a:noFill/>
        </p:spPr>
        <p:txBody>
          <a:bodyPr wrap="square" lIns="0" tIns="0" rIns="0" bIns="0" rtlCol="0">
            <a:noAutofit/>
          </a:bodyPr>
          <a:lstStyle>
            <a:defPPr>
              <a:defRPr lang="de-DE"/>
            </a:defPPr>
            <a:lvl1pPr marL="0" marR="0" lvl="0" indent="0" algn="ctr" defTabSz="914400" eaLnBrk="1" fontAlgn="auto" latinLnBrk="0" hangingPunct="1">
              <a:lnSpc>
                <a:spcPts val="2300"/>
              </a:lnSpc>
              <a:spcBef>
                <a:spcPts val="500"/>
              </a:spcBef>
              <a:spcAft>
                <a:spcPts val="0"/>
              </a:spcAft>
              <a:buClrTx/>
              <a:buSzTx/>
              <a:buFontTx/>
              <a:buNone/>
              <a:tabLst/>
              <a:defRPr kumimoji="0" sz="1400" b="1" i="0" u="none" strike="noStrike" kern="0" cap="none" spc="0" normalizeH="0" baseline="0">
                <a:ln>
                  <a:noFill/>
                </a:ln>
                <a:solidFill>
                  <a:srgbClr val="000000"/>
                </a:solidFill>
                <a:effectLst/>
                <a:uLnTx/>
                <a:uFillTx/>
              </a:defRPr>
            </a:lvl1pPr>
          </a:lstStyle>
          <a:p>
            <a:pPr defTabSz="1016264">
              <a:lnSpc>
                <a:spcPts val="2556"/>
              </a:lnSpc>
              <a:spcBef>
                <a:spcPts val="556"/>
              </a:spcBef>
              <a:defRPr/>
            </a:pPr>
            <a:r>
              <a:rPr lang="en-US" sz="1556" dirty="0">
                <a:latin typeface="Bosch Office Sans" pitchFamily="34" charset="0"/>
              </a:rPr>
              <a:t>Connectivity</a:t>
            </a:r>
          </a:p>
        </p:txBody>
      </p:sp>
      <p:sp>
        <p:nvSpPr>
          <p:cNvPr id="273" name="Textfeld 204"/>
          <p:cNvSpPr txBox="1"/>
          <p:nvPr/>
        </p:nvSpPr>
        <p:spPr>
          <a:xfrm>
            <a:off x="7764503" y="1476801"/>
            <a:ext cx="2115052" cy="445220"/>
          </a:xfrm>
          <a:prstGeom prst="rect">
            <a:avLst/>
          </a:prstGeom>
          <a:noFill/>
        </p:spPr>
        <p:txBody>
          <a:bodyPr wrap="square" lIns="0" tIns="0" rIns="0" bIns="0" rtlCol="0">
            <a:noAutofit/>
          </a:bodyPr>
          <a:lstStyle/>
          <a:p>
            <a:pPr algn="ctr" defTabSz="1016264">
              <a:lnSpc>
                <a:spcPts val="2556"/>
              </a:lnSpc>
              <a:spcBef>
                <a:spcPts val="556"/>
              </a:spcBef>
              <a:defRPr/>
            </a:pPr>
            <a:r>
              <a:rPr lang="en-US" sz="1556" b="1" kern="0" dirty="0">
                <a:solidFill>
                  <a:srgbClr val="000000"/>
                </a:solidFill>
                <a:latin typeface="Bosch Office Sans" pitchFamily="34" charset="0"/>
              </a:rPr>
              <a:t>Tier 1 Cloud</a:t>
            </a:r>
          </a:p>
        </p:txBody>
      </p:sp>
      <p:sp>
        <p:nvSpPr>
          <p:cNvPr id="274" name="Rechteck 29"/>
          <p:cNvSpPr/>
          <p:nvPr/>
        </p:nvSpPr>
        <p:spPr>
          <a:xfrm>
            <a:off x="697866" y="2285875"/>
            <a:ext cx="231253" cy="851029"/>
          </a:xfrm>
          <a:prstGeom prst="rect">
            <a:avLst/>
          </a:prstGeom>
          <a:solidFill>
            <a:srgbClr val="67B419"/>
          </a:solidFill>
          <a:ln w="9525" cap="flat" cmpd="sng" algn="ctr">
            <a:noFill/>
            <a:prstDash val="solid"/>
          </a:ln>
          <a:effectLst/>
        </p:spPr>
        <p:txBody>
          <a:bodyPr vert="vert270" lIns="0" tIns="0" rIns="0" bIns="0" rtlCol="0" anchor="ctr"/>
          <a:lstStyle/>
          <a:p>
            <a:pPr algn="ctr" defTabSz="1016264">
              <a:defRPr/>
            </a:pPr>
            <a:r>
              <a:rPr lang="en-US" sz="889" kern="0" dirty="0">
                <a:solidFill>
                  <a:prstClr val="white"/>
                </a:solidFill>
                <a:latin typeface="Bosch Office Sans"/>
              </a:rPr>
              <a:t>Powertrain</a:t>
            </a:r>
          </a:p>
        </p:txBody>
      </p:sp>
      <p:sp>
        <p:nvSpPr>
          <p:cNvPr id="275" name="Rechteck 38"/>
          <p:cNvSpPr/>
          <p:nvPr/>
        </p:nvSpPr>
        <p:spPr>
          <a:xfrm>
            <a:off x="954900" y="2284309"/>
            <a:ext cx="223673" cy="851029"/>
          </a:xfrm>
          <a:prstGeom prst="rect">
            <a:avLst/>
          </a:prstGeom>
          <a:solidFill>
            <a:srgbClr val="1399A0"/>
          </a:solidFill>
          <a:ln w="9525" cap="flat" cmpd="sng" algn="ctr">
            <a:noFill/>
            <a:prstDash val="solid"/>
          </a:ln>
          <a:effectLst/>
        </p:spPr>
        <p:txBody>
          <a:bodyPr vert="vert270" lIns="0" tIns="0" rIns="0" bIns="0" rtlCol="0" anchor="ctr"/>
          <a:lstStyle/>
          <a:p>
            <a:pPr algn="ctr" defTabSz="1016264">
              <a:defRPr/>
            </a:pPr>
            <a:r>
              <a:rPr lang="en-US" sz="889" kern="0" dirty="0">
                <a:solidFill>
                  <a:prstClr val="white"/>
                </a:solidFill>
                <a:latin typeface="Bosch Office Sans"/>
              </a:rPr>
              <a:t>Chassis</a:t>
            </a:r>
          </a:p>
        </p:txBody>
      </p:sp>
      <p:sp>
        <p:nvSpPr>
          <p:cNvPr id="276" name="Rechteck 44"/>
          <p:cNvSpPr/>
          <p:nvPr/>
        </p:nvSpPr>
        <p:spPr>
          <a:xfrm>
            <a:off x="1499369" y="2278718"/>
            <a:ext cx="206793" cy="851029"/>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vert="vert270" lIns="0" tIns="0" rIns="0" bIns="0" rtlCol="0" anchor="ctr"/>
          <a:lstStyle/>
          <a:p>
            <a:pPr algn="ctr" defTabSz="1016264">
              <a:defRPr/>
            </a:pPr>
            <a:r>
              <a:rPr lang="en-US" sz="889" kern="0" dirty="0">
                <a:solidFill>
                  <a:prstClr val="white"/>
                </a:solidFill>
                <a:latin typeface="Bosch Office Sans"/>
              </a:rPr>
              <a:t>Body</a:t>
            </a:r>
          </a:p>
        </p:txBody>
      </p:sp>
      <p:sp>
        <p:nvSpPr>
          <p:cNvPr id="277" name="Shape3_20200311_092421"/>
          <p:cNvSpPr/>
          <p:nvPr/>
        </p:nvSpPr>
        <p:spPr>
          <a:xfrm>
            <a:off x="1753810" y="2273145"/>
            <a:ext cx="234526" cy="851029"/>
          </a:xfrm>
          <a:prstGeom prst="rect">
            <a:avLst/>
          </a:prstGeom>
          <a:solidFill>
            <a:srgbClr val="3F136C"/>
          </a:solidFill>
          <a:ln w="9525" cap="flat" cmpd="sng" algn="ctr">
            <a:noFill/>
            <a:prstDash val="solid"/>
            <a:round/>
            <a:headEnd type="none" w="med" len="med"/>
            <a:tailEnd type="none" w="med" len="med"/>
          </a:ln>
          <a:effectLst/>
        </p:spPr>
        <p:txBody>
          <a:bodyPr vert="vert270" lIns="0" tIns="0" rIns="0" bIns="0" rtlCol="0" anchor="ctr"/>
          <a:lstStyle/>
          <a:p>
            <a:pPr algn="ctr" defTabSz="1016264">
              <a:defRPr/>
            </a:pPr>
            <a:r>
              <a:rPr lang="en-US" sz="889" kern="0" dirty="0">
                <a:solidFill>
                  <a:prstClr val="white"/>
                </a:solidFill>
                <a:latin typeface="Bosch Office Sans"/>
              </a:rPr>
              <a:t>Interior &amp; Infotainment</a:t>
            </a:r>
          </a:p>
        </p:txBody>
      </p:sp>
      <p:sp>
        <p:nvSpPr>
          <p:cNvPr id="278" name="Rechteck 60"/>
          <p:cNvSpPr/>
          <p:nvPr/>
        </p:nvSpPr>
        <p:spPr>
          <a:xfrm>
            <a:off x="2063852" y="2266964"/>
            <a:ext cx="257035" cy="851029"/>
          </a:xfrm>
          <a:prstGeom prst="rect">
            <a:avLst/>
          </a:prstGeom>
          <a:solidFill>
            <a:srgbClr val="08427E"/>
          </a:solidFill>
          <a:ln w="9525" cap="flat" cmpd="sng" algn="ctr">
            <a:noFill/>
            <a:prstDash val="solid"/>
            <a:round/>
            <a:headEnd type="none" w="med" len="med"/>
            <a:tailEnd type="none" w="med" len="med"/>
          </a:ln>
          <a:effectLst/>
        </p:spPr>
        <p:txBody>
          <a:bodyPr vert="vert270" lIns="0" tIns="0" rIns="0" bIns="0" rtlCol="0" anchor="ctr"/>
          <a:lstStyle/>
          <a:p>
            <a:pPr algn="ctr" defTabSz="1016264">
              <a:defRPr/>
            </a:pPr>
            <a:r>
              <a:rPr lang="en-US" sz="889" kern="0" dirty="0">
                <a:solidFill>
                  <a:prstClr val="white"/>
                </a:solidFill>
                <a:latin typeface="Bosch Office Sans"/>
              </a:rPr>
              <a:t>Steering</a:t>
            </a:r>
          </a:p>
        </p:txBody>
      </p:sp>
      <p:sp>
        <p:nvSpPr>
          <p:cNvPr id="279" name="Shape3_20200311_092421"/>
          <p:cNvSpPr/>
          <p:nvPr/>
        </p:nvSpPr>
        <p:spPr>
          <a:xfrm>
            <a:off x="2344739" y="2266668"/>
            <a:ext cx="239774" cy="851029"/>
          </a:xfrm>
          <a:prstGeom prst="rect">
            <a:avLst/>
          </a:prstGeom>
          <a:solidFill>
            <a:srgbClr val="0E78C5">
              <a:lumMod val="60000"/>
              <a:lumOff val="40000"/>
            </a:srgbClr>
          </a:solidFill>
          <a:ln w="9525" cap="flat" cmpd="sng" algn="ctr">
            <a:noFill/>
            <a:prstDash val="solid"/>
            <a:round/>
            <a:headEnd type="none" w="med" len="med"/>
            <a:tailEnd type="none" w="med" len="med"/>
          </a:ln>
          <a:effectLst/>
        </p:spPr>
        <p:txBody>
          <a:bodyPr vert="vert270" lIns="0" tIns="0" rIns="0" bIns="0" rtlCol="0" anchor="ctr"/>
          <a:lstStyle/>
          <a:p>
            <a:pPr algn="ctr" defTabSz="1016264">
              <a:defRPr/>
            </a:pPr>
            <a:r>
              <a:rPr lang="en-US" sz="889" kern="0" dirty="0">
                <a:solidFill>
                  <a:prstClr val="white"/>
                </a:solidFill>
                <a:latin typeface="Bosch Office Sans"/>
              </a:rPr>
              <a:t>Electric Actuators</a:t>
            </a:r>
          </a:p>
        </p:txBody>
      </p:sp>
      <p:sp>
        <p:nvSpPr>
          <p:cNvPr id="280" name="Rechteck 212"/>
          <p:cNvSpPr/>
          <p:nvPr/>
        </p:nvSpPr>
        <p:spPr>
          <a:xfrm>
            <a:off x="434315" y="3169164"/>
            <a:ext cx="3143210" cy="185160"/>
          </a:xfrm>
          <a:prstGeom prst="rect">
            <a:avLst/>
          </a:prstGeom>
          <a:solidFill>
            <a:srgbClr val="B2B3B5">
              <a:lumMod val="60000"/>
              <a:lumOff val="40000"/>
            </a:srgbClr>
          </a:solidFill>
          <a:ln w="9525" cap="flat" cmpd="sng" algn="ctr">
            <a:solidFill>
              <a:srgbClr val="424C58">
                <a:lumMod val="60000"/>
                <a:lumOff val="40000"/>
              </a:srgbClr>
            </a:solidFill>
            <a:prstDash val="solid"/>
          </a:ln>
          <a:effectLst/>
        </p:spPr>
        <p:txBody>
          <a:bodyPr rtlCol="0" anchor="ctr"/>
          <a:lstStyle/>
          <a:p>
            <a:pPr algn="ctr" defTabSz="1016264">
              <a:defRPr/>
            </a:pPr>
            <a:r>
              <a:rPr lang="en-US" sz="1111" kern="0" dirty="0">
                <a:solidFill>
                  <a:srgbClr val="000000"/>
                </a:solidFill>
                <a:latin typeface="Bosch Office Sans"/>
              </a:rPr>
              <a:t>Vehicle Runtime and API’s</a:t>
            </a:r>
          </a:p>
        </p:txBody>
      </p:sp>
      <p:cxnSp>
        <p:nvCxnSpPr>
          <p:cNvPr id="281" name="Gerade Verbindung mit Pfeil 15"/>
          <p:cNvCxnSpPr/>
          <p:nvPr/>
        </p:nvCxnSpPr>
        <p:spPr>
          <a:xfrm>
            <a:off x="4881458" y="2726628"/>
            <a:ext cx="523343" cy="0"/>
          </a:xfrm>
          <a:prstGeom prst="straightConnector1">
            <a:avLst/>
          </a:prstGeom>
          <a:noFill/>
          <a:ln w="28575" cap="flat" cmpd="sng" algn="ctr">
            <a:solidFill>
              <a:srgbClr val="1399A0"/>
            </a:solidFill>
            <a:prstDash val="solid"/>
            <a:miter lim="800000"/>
            <a:tailEnd type="triangle"/>
          </a:ln>
          <a:effectLst/>
        </p:spPr>
      </p:cxnSp>
      <p:cxnSp>
        <p:nvCxnSpPr>
          <p:cNvPr id="282" name="Gerade Verbindung mit Pfeil 120"/>
          <p:cNvCxnSpPr/>
          <p:nvPr/>
        </p:nvCxnSpPr>
        <p:spPr>
          <a:xfrm flipH="1" flipV="1">
            <a:off x="4884016" y="2835250"/>
            <a:ext cx="520786" cy="1560"/>
          </a:xfrm>
          <a:prstGeom prst="straightConnector1">
            <a:avLst/>
          </a:prstGeom>
          <a:noFill/>
          <a:ln w="28575" cap="flat" cmpd="sng" algn="ctr">
            <a:solidFill>
              <a:srgbClr val="1399A0"/>
            </a:solidFill>
            <a:prstDash val="solid"/>
            <a:miter lim="800000"/>
            <a:tailEnd type="triangle"/>
          </a:ln>
          <a:effectLst/>
        </p:spPr>
      </p:cxnSp>
      <p:sp>
        <p:nvSpPr>
          <p:cNvPr id="284" name="Rechteck 141"/>
          <p:cNvSpPr/>
          <p:nvPr/>
        </p:nvSpPr>
        <p:spPr>
          <a:xfrm>
            <a:off x="6758699" y="4855363"/>
            <a:ext cx="5065803" cy="259995"/>
          </a:xfrm>
          <a:prstGeom prst="rect">
            <a:avLst/>
          </a:prstGeom>
          <a:solidFill>
            <a:srgbClr val="B2B3B5">
              <a:lumMod val="75000"/>
            </a:srgbClr>
          </a:solidFill>
          <a:ln w="9525" cap="flat" cmpd="sng" algn="ctr">
            <a:solidFill>
              <a:srgbClr val="B2B3B5">
                <a:lumMod val="60000"/>
                <a:lumOff val="40000"/>
              </a:srgbClr>
            </a:solidFill>
            <a:prstDash val="solid"/>
          </a:ln>
          <a:effectLst/>
        </p:spPr>
        <p:txBody>
          <a:bodyPr rtlCol="0" anchor="ctr"/>
          <a:lstStyle/>
          <a:p>
            <a:pPr algn="ctr" defTabSz="1016190" eaLnBrk="0" hangingPunct="0">
              <a:defRPr/>
            </a:pPr>
            <a:r>
              <a:rPr lang="de-DE" sz="1111" b="1" kern="0" noProof="1">
                <a:solidFill>
                  <a:prstClr val="white"/>
                </a:solidFill>
                <a:latin typeface="Bosch Office Sans"/>
              </a:rPr>
              <a:t>Service Business Engine</a:t>
            </a:r>
            <a:endParaRPr lang="en-US" sz="1111" b="1" kern="0" noProof="1">
              <a:solidFill>
                <a:prstClr val="white"/>
              </a:solidFill>
              <a:latin typeface="Bosch Office Sans"/>
            </a:endParaRPr>
          </a:p>
        </p:txBody>
      </p:sp>
      <p:sp>
        <p:nvSpPr>
          <p:cNvPr id="285" name="Rechteck 44"/>
          <p:cNvSpPr/>
          <p:nvPr/>
        </p:nvSpPr>
        <p:spPr>
          <a:xfrm>
            <a:off x="1242537" y="2284286"/>
            <a:ext cx="206793" cy="851029"/>
          </a:xfrm>
          <a:prstGeom prst="rect">
            <a:avLst/>
          </a:prstGeom>
          <a:solidFill>
            <a:srgbClr val="1399A0"/>
          </a:solidFill>
          <a:ln w="9525" cap="flat" cmpd="sng" algn="ctr">
            <a:noFill/>
            <a:prstDash val="solid"/>
          </a:ln>
          <a:effectLst/>
        </p:spPr>
        <p:txBody>
          <a:bodyPr vert="vert270" lIns="0" tIns="0" rIns="0" bIns="0" rtlCol="0" anchor="ctr"/>
          <a:lstStyle/>
          <a:p>
            <a:pPr algn="ctr" defTabSz="1016264">
              <a:defRPr/>
            </a:pPr>
            <a:r>
              <a:rPr lang="en-US" sz="889" kern="0" dirty="0">
                <a:solidFill>
                  <a:prstClr val="white"/>
                </a:solidFill>
                <a:latin typeface="Bosch Office Sans"/>
              </a:rPr>
              <a:t>DA&amp;AD</a:t>
            </a:r>
          </a:p>
        </p:txBody>
      </p:sp>
      <p:sp>
        <p:nvSpPr>
          <p:cNvPr id="286" name="Rechteck 97_"/>
          <p:cNvSpPr/>
          <p:nvPr>
            <p:custDataLst>
              <p:tags r:id="rId9"/>
            </p:custDataLst>
          </p:nvPr>
        </p:nvSpPr>
        <p:spPr>
          <a:xfrm rot="5400000">
            <a:off x="7058533" y="2114896"/>
            <a:ext cx="696248" cy="1191459"/>
          </a:xfrm>
          <a:prstGeom prst="rect">
            <a:avLst/>
          </a:prstGeom>
          <a:solidFill>
            <a:sysClr val="window" lastClr="FFFFFF"/>
          </a:solidFill>
          <a:ln w="19050" cap="flat" cmpd="sng" algn="ctr">
            <a:solidFill>
              <a:srgbClr val="424C58">
                <a:lumMod val="40000"/>
                <a:lumOff val="60000"/>
              </a:srgbClr>
            </a:solidFill>
            <a:prstDash val="solid"/>
            <a:miter lim="800000"/>
          </a:ln>
          <a:effectLst/>
        </p:spPr>
        <p:txBody>
          <a:bodyPr vert="vert270" rtlCol="0" anchor="ctr"/>
          <a:lstStyle/>
          <a:p>
            <a:pPr algn="ctr" defTabSz="1016190">
              <a:defRPr/>
            </a:pPr>
            <a:r>
              <a:rPr lang="en-US" sz="1111" b="1" kern="0" dirty="0">
                <a:solidFill>
                  <a:srgbClr val="B2B3B5">
                    <a:lumMod val="50000"/>
                  </a:srgbClr>
                </a:solidFill>
                <a:latin typeface="Bosch Office Sans"/>
              </a:rPr>
              <a:t>Platform services</a:t>
            </a:r>
          </a:p>
        </p:txBody>
      </p:sp>
      <p:sp>
        <p:nvSpPr>
          <p:cNvPr id="287" name="Rechteck 97"/>
          <p:cNvSpPr/>
          <p:nvPr>
            <p:custDataLst>
              <p:tags r:id="rId10"/>
            </p:custDataLst>
          </p:nvPr>
        </p:nvSpPr>
        <p:spPr>
          <a:xfrm rot="5400000">
            <a:off x="7026229" y="3754956"/>
            <a:ext cx="760861" cy="1191458"/>
          </a:xfrm>
          <a:prstGeom prst="rect">
            <a:avLst/>
          </a:prstGeom>
          <a:solidFill>
            <a:sysClr val="window" lastClr="FFFFFF"/>
          </a:solidFill>
          <a:ln w="19050" cap="flat" cmpd="sng" algn="ctr">
            <a:solidFill>
              <a:srgbClr val="424C58">
                <a:lumMod val="40000"/>
                <a:lumOff val="60000"/>
              </a:srgbClr>
            </a:solidFill>
            <a:prstDash val="solid"/>
            <a:miter lim="800000"/>
          </a:ln>
          <a:effectLst/>
        </p:spPr>
        <p:txBody>
          <a:bodyPr vert="vert270" rtlCol="0" anchor="ctr"/>
          <a:lstStyle/>
          <a:p>
            <a:pPr algn="ctr" defTabSz="1016190">
              <a:defRPr/>
            </a:pPr>
            <a:r>
              <a:rPr lang="en-US" sz="1111" b="1" kern="0" dirty="0">
                <a:solidFill>
                  <a:srgbClr val="B2B3B5">
                    <a:lumMod val="50000"/>
                  </a:srgbClr>
                </a:solidFill>
                <a:latin typeface="Bosch Office Sans"/>
              </a:rPr>
              <a:t>Core services</a:t>
            </a:r>
            <a:endParaRPr lang="en-US" sz="1111" b="1" kern="0" baseline="30000" dirty="0">
              <a:solidFill>
                <a:srgbClr val="B2B3B5">
                  <a:lumMod val="50000"/>
                </a:srgbClr>
              </a:solidFill>
              <a:latin typeface="Bosch Office Sans"/>
            </a:endParaRPr>
          </a:p>
        </p:txBody>
      </p:sp>
      <p:sp>
        <p:nvSpPr>
          <p:cNvPr id="288" name="Rechteck 97_"/>
          <p:cNvSpPr/>
          <p:nvPr>
            <p:custDataLst>
              <p:tags r:id="rId11"/>
            </p:custDataLst>
          </p:nvPr>
        </p:nvSpPr>
        <p:spPr>
          <a:xfrm rot="5400000">
            <a:off x="7045851" y="2914517"/>
            <a:ext cx="721614" cy="1191458"/>
          </a:xfrm>
          <a:prstGeom prst="rect">
            <a:avLst/>
          </a:prstGeom>
          <a:solidFill>
            <a:sysClr val="window" lastClr="FFFFFF"/>
          </a:solidFill>
          <a:ln w="19050" cap="flat" cmpd="sng" algn="ctr">
            <a:solidFill>
              <a:srgbClr val="424C58">
                <a:lumMod val="40000"/>
                <a:lumOff val="60000"/>
              </a:srgbClr>
            </a:solidFill>
            <a:prstDash val="solid"/>
            <a:miter lim="800000"/>
          </a:ln>
          <a:effectLst/>
        </p:spPr>
        <p:txBody>
          <a:bodyPr vert="vert270" rtlCol="0" anchor="ctr"/>
          <a:lstStyle/>
          <a:p>
            <a:pPr algn="ctr" defTabSz="1016190">
              <a:defRPr/>
            </a:pPr>
            <a:r>
              <a:rPr lang="en-US" sz="1111" b="1" kern="0" dirty="0">
                <a:solidFill>
                  <a:srgbClr val="B2B3B5">
                    <a:lumMod val="50000"/>
                  </a:srgbClr>
                </a:solidFill>
                <a:latin typeface="Bosch Office Sans"/>
              </a:rPr>
              <a:t>Digital twin </a:t>
            </a:r>
            <a:r>
              <a:rPr lang="en-US" sz="1111" b="1" kern="0" dirty="0" err="1">
                <a:solidFill>
                  <a:srgbClr val="B2B3B5">
                    <a:lumMod val="50000"/>
                  </a:srgbClr>
                </a:solidFill>
                <a:latin typeface="Bosch Office Sans"/>
              </a:rPr>
              <a:t>Framework</a:t>
            </a:r>
            <a:endParaRPr lang="en-US" sz="1111" b="1" kern="0" dirty="0">
              <a:solidFill>
                <a:srgbClr val="B2B3B5">
                  <a:lumMod val="50000"/>
                </a:srgbClr>
              </a:solidFill>
              <a:latin typeface="Bosch Office Sans"/>
            </a:endParaRPr>
          </a:p>
        </p:txBody>
      </p:sp>
      <p:sp>
        <p:nvSpPr>
          <p:cNvPr id="289" name="Textfeld 107"/>
          <p:cNvSpPr txBox="1"/>
          <p:nvPr>
            <p:custDataLst>
              <p:tags r:id="rId12"/>
            </p:custDataLst>
          </p:nvPr>
        </p:nvSpPr>
        <p:spPr>
          <a:xfrm>
            <a:off x="9730020" y="3561570"/>
            <a:ext cx="800206" cy="341888"/>
          </a:xfrm>
          <a:prstGeom prst="rect">
            <a:avLst/>
          </a:prstGeom>
          <a:noFill/>
        </p:spPr>
        <p:txBody>
          <a:bodyPr wrap="square" lIns="0" tIns="0" rIns="0" bIns="0" rtlCol="0">
            <a:spAutoFit/>
          </a:bodyPr>
          <a:lstStyle/>
          <a:p>
            <a:pPr algn="ctr" defTabSz="1016190">
              <a:defRPr/>
            </a:pPr>
            <a:r>
              <a:rPr lang="en-US" sz="1111" b="1" kern="0" dirty="0">
                <a:solidFill>
                  <a:srgbClr val="B2B3B5">
                    <a:lumMod val="50000"/>
                  </a:srgbClr>
                </a:solidFill>
                <a:latin typeface="Bosch Office Sans" pitchFamily="34" charset="0"/>
              </a:rPr>
              <a:t>Developer </a:t>
            </a:r>
            <a:br>
              <a:rPr lang="en-US" sz="1111" b="1" kern="0" dirty="0">
                <a:solidFill>
                  <a:srgbClr val="B2B3B5">
                    <a:lumMod val="50000"/>
                  </a:srgbClr>
                </a:solidFill>
                <a:latin typeface="Bosch Office Sans" pitchFamily="34" charset="0"/>
              </a:rPr>
            </a:br>
            <a:r>
              <a:rPr lang="en-US" sz="1111" b="1" kern="0" dirty="0">
                <a:solidFill>
                  <a:srgbClr val="B2B3B5">
                    <a:lumMod val="50000"/>
                  </a:srgbClr>
                </a:solidFill>
                <a:latin typeface="Bosch Office Sans" pitchFamily="34" charset="0"/>
              </a:rPr>
              <a:t>portal</a:t>
            </a:r>
            <a:endParaRPr lang="en-US" sz="1111" b="1" kern="0" baseline="30000" dirty="0">
              <a:solidFill>
                <a:srgbClr val="B2B3B5">
                  <a:lumMod val="50000"/>
                </a:srgbClr>
              </a:solidFill>
              <a:latin typeface="Bosch Office Sans" pitchFamily="34" charset="0"/>
            </a:endParaRPr>
          </a:p>
        </p:txBody>
      </p:sp>
      <p:sp>
        <p:nvSpPr>
          <p:cNvPr id="290" name="Textfeld 59"/>
          <p:cNvSpPr txBox="1"/>
          <p:nvPr>
            <p:custDataLst>
              <p:tags r:id="rId13"/>
            </p:custDataLst>
          </p:nvPr>
        </p:nvSpPr>
        <p:spPr>
          <a:xfrm>
            <a:off x="8893335" y="3566123"/>
            <a:ext cx="800206" cy="341888"/>
          </a:xfrm>
          <a:prstGeom prst="rect">
            <a:avLst/>
          </a:prstGeom>
          <a:noFill/>
        </p:spPr>
        <p:txBody>
          <a:bodyPr wrap="square" lIns="0" tIns="0" rIns="0" bIns="0" rtlCol="0">
            <a:spAutoFit/>
          </a:bodyPr>
          <a:lstStyle/>
          <a:p>
            <a:pPr algn="ctr" defTabSz="1016190">
              <a:defRPr/>
            </a:pPr>
            <a:r>
              <a:rPr lang="en-US" sz="1111" b="1" kern="0" dirty="0">
                <a:solidFill>
                  <a:srgbClr val="B2B3B5">
                    <a:lumMod val="50000"/>
                  </a:srgbClr>
                </a:solidFill>
                <a:latin typeface="Bosch Office Sans" pitchFamily="34" charset="0"/>
              </a:rPr>
              <a:t>Self-service</a:t>
            </a:r>
            <a:br>
              <a:rPr lang="en-US" sz="1111" b="1" kern="0" dirty="0">
                <a:solidFill>
                  <a:srgbClr val="B2B3B5">
                    <a:lumMod val="50000"/>
                  </a:srgbClr>
                </a:solidFill>
                <a:latin typeface="Bosch Office Sans" pitchFamily="34" charset="0"/>
              </a:rPr>
            </a:br>
            <a:r>
              <a:rPr lang="en-US" sz="1111" b="1" kern="0" dirty="0">
                <a:solidFill>
                  <a:srgbClr val="B2B3B5">
                    <a:lumMod val="50000"/>
                  </a:srgbClr>
                </a:solidFill>
                <a:latin typeface="Bosch Office Sans" pitchFamily="34" charset="0"/>
              </a:rPr>
              <a:t> portal</a:t>
            </a:r>
          </a:p>
        </p:txBody>
      </p:sp>
      <p:pic>
        <p:nvPicPr>
          <p:cNvPr id="291" name="Picture 64"/>
          <p:cNvPicPr>
            <a:picLocks noChangeAspect="1"/>
          </p:cNvPicPr>
          <p:nvPr>
            <p:custDataLst>
              <p:tags r:id="rId14"/>
            </p:custDataLst>
          </p:nvPr>
        </p:nvPicPr>
        <p:blipFill>
          <a:blip r:embed="rId28" cstate="print">
            <a:duotone>
              <a:srgbClr val="67B419">
                <a:shade val="45000"/>
                <a:satMod val="135000"/>
              </a:srgbClr>
              <a:prstClr val="white"/>
            </a:duotone>
          </a:blip>
          <a:stretch>
            <a:fillRect/>
          </a:stretch>
        </p:blipFill>
        <p:spPr>
          <a:xfrm>
            <a:off x="9076982" y="3942309"/>
            <a:ext cx="432912" cy="399973"/>
          </a:xfrm>
          <a:prstGeom prst="rect">
            <a:avLst/>
          </a:prstGeom>
        </p:spPr>
      </p:pic>
      <p:pic>
        <p:nvPicPr>
          <p:cNvPr id="292" name="Picture 66"/>
          <p:cNvPicPr>
            <a:picLocks noChangeAspect="1"/>
          </p:cNvPicPr>
          <p:nvPr>
            <p:custDataLst>
              <p:tags r:id="rId15"/>
            </p:custDataLst>
          </p:nvPr>
        </p:nvPicPr>
        <p:blipFill>
          <a:blip r:embed="rId28" cstate="print">
            <a:duotone>
              <a:srgbClr val="67B419">
                <a:shade val="45000"/>
                <a:satMod val="135000"/>
              </a:srgbClr>
              <a:prstClr val="white"/>
            </a:duotone>
          </a:blip>
          <a:stretch>
            <a:fillRect/>
          </a:stretch>
        </p:blipFill>
        <p:spPr>
          <a:xfrm>
            <a:off x="9913667" y="3943391"/>
            <a:ext cx="432912" cy="399973"/>
          </a:xfrm>
          <a:prstGeom prst="rect">
            <a:avLst/>
          </a:prstGeom>
        </p:spPr>
      </p:pic>
      <p:sp>
        <p:nvSpPr>
          <p:cNvPr id="293" name="Textfeld 107"/>
          <p:cNvSpPr txBox="1"/>
          <p:nvPr>
            <p:custDataLst>
              <p:tags r:id="rId16"/>
            </p:custDataLst>
          </p:nvPr>
        </p:nvSpPr>
        <p:spPr>
          <a:xfrm>
            <a:off x="10566704" y="3559399"/>
            <a:ext cx="800206" cy="341888"/>
          </a:xfrm>
          <a:prstGeom prst="rect">
            <a:avLst/>
          </a:prstGeom>
          <a:noFill/>
        </p:spPr>
        <p:txBody>
          <a:bodyPr wrap="square" lIns="0" tIns="0" rIns="0" bIns="0" rtlCol="0">
            <a:spAutoFit/>
          </a:bodyPr>
          <a:lstStyle/>
          <a:p>
            <a:pPr algn="ctr" defTabSz="1016190">
              <a:defRPr/>
            </a:pPr>
            <a:r>
              <a:rPr lang="en-US" sz="1111" b="1" kern="0" dirty="0">
                <a:solidFill>
                  <a:srgbClr val="B2B3B5">
                    <a:lumMod val="50000"/>
                  </a:srgbClr>
                </a:solidFill>
                <a:latin typeface="Bosch Office Sans" pitchFamily="34" charset="0"/>
              </a:rPr>
              <a:t>Integration </a:t>
            </a:r>
            <a:br>
              <a:rPr lang="en-US" sz="1111" b="1" kern="0" dirty="0">
                <a:solidFill>
                  <a:srgbClr val="B2B3B5">
                    <a:lumMod val="50000"/>
                  </a:srgbClr>
                </a:solidFill>
                <a:latin typeface="Bosch Office Sans" pitchFamily="34" charset="0"/>
              </a:rPr>
            </a:br>
            <a:r>
              <a:rPr lang="en-US" sz="1111" b="1" kern="0" dirty="0">
                <a:solidFill>
                  <a:srgbClr val="B2B3B5">
                    <a:lumMod val="50000"/>
                  </a:srgbClr>
                </a:solidFill>
                <a:latin typeface="Bosch Office Sans" pitchFamily="34" charset="0"/>
              </a:rPr>
              <a:t>portal</a:t>
            </a:r>
          </a:p>
        </p:txBody>
      </p:sp>
      <p:pic>
        <p:nvPicPr>
          <p:cNvPr id="294" name="Picture 66"/>
          <p:cNvPicPr>
            <a:picLocks noChangeAspect="1"/>
          </p:cNvPicPr>
          <p:nvPr>
            <p:custDataLst>
              <p:tags r:id="rId17"/>
            </p:custDataLst>
          </p:nvPr>
        </p:nvPicPr>
        <p:blipFill>
          <a:blip r:embed="rId28" cstate="print">
            <a:duotone>
              <a:srgbClr val="67B419">
                <a:shade val="45000"/>
                <a:satMod val="135000"/>
              </a:srgbClr>
              <a:prstClr val="white"/>
            </a:duotone>
          </a:blip>
          <a:stretch>
            <a:fillRect/>
          </a:stretch>
        </p:blipFill>
        <p:spPr>
          <a:xfrm>
            <a:off x="10749807" y="3944425"/>
            <a:ext cx="432912" cy="399973"/>
          </a:xfrm>
          <a:prstGeom prst="rect">
            <a:avLst/>
          </a:prstGeom>
        </p:spPr>
      </p:pic>
      <p:sp>
        <p:nvSpPr>
          <p:cNvPr id="295" name="Textfeld 128"/>
          <p:cNvSpPr txBox="1"/>
          <p:nvPr/>
        </p:nvSpPr>
        <p:spPr>
          <a:xfrm rot="16200000">
            <a:off x="10397430" y="2422920"/>
            <a:ext cx="723228" cy="311016"/>
          </a:xfrm>
          <a:prstGeom prst="rect">
            <a:avLst/>
          </a:prstGeom>
          <a:solidFill>
            <a:srgbClr val="0070C0"/>
          </a:solidFill>
          <a:ln w="3175" cap="flat" cmpd="sng" algn="ctr">
            <a:solidFill>
              <a:sysClr val="window" lastClr="FFFFFF"/>
            </a:solidFill>
            <a:prstDash val="solid"/>
          </a:ln>
          <a:effectLst/>
        </p:spPr>
        <p:txBody>
          <a:bodyPr lIns="40010" tIns="0" rIns="40010" bIns="0" rtlCol="0" anchor="ctr"/>
          <a:lstStyle>
            <a:defPPr>
              <a:defRPr lang="de-DE"/>
            </a:defPPr>
            <a:lvl1pPr marL="0" marR="0" lvl="0" indent="0" algn="ctr" defTabSz="914400" eaLnBrk="1" fontAlgn="auto" latinLnBrk="0" hangingPunct="1">
              <a:lnSpc>
                <a:spcPct val="100000"/>
              </a:lnSpc>
              <a:spcBef>
                <a:spcPts val="0"/>
              </a:spcBef>
              <a:spcAft>
                <a:spcPts val="0"/>
              </a:spcAft>
              <a:buClrTx/>
              <a:buSzTx/>
              <a:buFontTx/>
              <a:buNone/>
              <a:tabLst/>
              <a:defRPr kumimoji="0" sz="800" b="0" i="0" u="none" strike="noStrike" kern="0" cap="none" spc="0" normalizeH="0" baseline="0">
                <a:ln>
                  <a:noFill/>
                </a:ln>
                <a:solidFill>
                  <a:srgbClr val="000000"/>
                </a:solidFill>
                <a:effectLst/>
                <a:uLnTx/>
                <a:uFillTx/>
                <a:latin typeface="Bosch Office Sans"/>
              </a:defRPr>
            </a:lvl1pPr>
          </a:lstStyle>
          <a:p>
            <a:pPr defTabSz="1016264">
              <a:defRPr/>
            </a:pPr>
            <a:r>
              <a:rPr lang="de-DE" sz="889" dirty="0" err="1">
                <a:solidFill>
                  <a:prstClr val="white"/>
                </a:solidFill>
              </a:rPr>
              <a:t>Dev</a:t>
            </a:r>
            <a:endParaRPr lang="de-DE" sz="889" dirty="0">
              <a:solidFill>
                <a:prstClr val="white"/>
              </a:solidFill>
            </a:endParaRPr>
          </a:p>
          <a:p>
            <a:pPr defTabSz="1016264">
              <a:defRPr/>
            </a:pPr>
            <a:r>
              <a:rPr lang="de-DE" sz="889" dirty="0">
                <a:solidFill>
                  <a:prstClr val="white"/>
                </a:solidFill>
              </a:rPr>
              <a:t>s</a:t>
            </a:r>
            <a:r>
              <a:rPr lang="de-DE" sz="889" dirty="0" err="1">
                <a:solidFill>
                  <a:prstClr val="white"/>
                </a:solidFill>
              </a:rPr>
              <a:t>ervices</a:t>
            </a:r>
            <a:endParaRPr lang="en-US" sz="889" dirty="0">
              <a:solidFill>
                <a:prstClr val="white"/>
              </a:solidFill>
            </a:endParaRPr>
          </a:p>
        </p:txBody>
      </p:sp>
      <p:cxnSp>
        <p:nvCxnSpPr>
          <p:cNvPr id="296" name="Straight Connector 244"/>
          <p:cNvCxnSpPr/>
          <p:nvPr/>
        </p:nvCxnSpPr>
        <p:spPr>
          <a:xfrm flipH="1">
            <a:off x="10992169" y="1934780"/>
            <a:ext cx="11292" cy="1070127"/>
          </a:xfrm>
          <a:prstGeom prst="line">
            <a:avLst/>
          </a:prstGeom>
          <a:noFill/>
          <a:ln w="28575" cap="flat" cmpd="sng" algn="ctr">
            <a:solidFill>
              <a:sysClr val="window" lastClr="FFFFFF"/>
            </a:solidFill>
            <a:prstDash val="solid"/>
            <a:miter lim="800000"/>
          </a:ln>
          <a:effectLst/>
        </p:spPr>
      </p:cxnSp>
      <p:sp>
        <p:nvSpPr>
          <p:cNvPr id="297" name="Rechteck 296"/>
          <p:cNvSpPr/>
          <p:nvPr/>
        </p:nvSpPr>
        <p:spPr>
          <a:xfrm>
            <a:off x="430440" y="4226496"/>
            <a:ext cx="3141867" cy="504620"/>
          </a:xfrm>
          <a:prstGeom prst="rect">
            <a:avLst/>
          </a:prstGeom>
          <a:noFill/>
          <a:ln w="9525" cap="flat" cmpd="sng" algn="ctr">
            <a:solidFill>
              <a:srgbClr val="3F136C"/>
            </a:solidFill>
            <a:prstDash val="solid"/>
          </a:ln>
          <a:effectLst/>
        </p:spPr>
        <p:txBody>
          <a:bodyPr rtlCol="0" anchor="t"/>
          <a:lstStyle/>
          <a:p>
            <a:pPr algn="r" defTabSz="1016264">
              <a:defRPr/>
            </a:pPr>
            <a:r>
              <a:rPr lang="en-US" sz="667" kern="0" dirty="0">
                <a:solidFill>
                  <a:srgbClr val="000000"/>
                </a:solidFill>
                <a:latin typeface="Bosch Office Sans"/>
              </a:rPr>
              <a:t>Sensors and </a:t>
            </a:r>
            <a:br>
              <a:rPr lang="en-US" sz="667" kern="0" dirty="0">
                <a:solidFill>
                  <a:srgbClr val="000000"/>
                </a:solidFill>
                <a:latin typeface="Bosch Office Sans"/>
              </a:rPr>
            </a:br>
            <a:r>
              <a:rPr lang="en-US" sz="667" kern="0" dirty="0">
                <a:solidFill>
                  <a:srgbClr val="000000"/>
                </a:solidFill>
                <a:latin typeface="Bosch Office Sans"/>
              </a:rPr>
              <a:t>Actuators</a:t>
            </a:r>
          </a:p>
        </p:txBody>
      </p:sp>
      <p:sp>
        <p:nvSpPr>
          <p:cNvPr id="298" name="Rechteck 297"/>
          <p:cNvSpPr/>
          <p:nvPr/>
        </p:nvSpPr>
        <p:spPr>
          <a:xfrm>
            <a:off x="430442" y="3653152"/>
            <a:ext cx="3141866" cy="570261"/>
          </a:xfrm>
          <a:prstGeom prst="rect">
            <a:avLst/>
          </a:prstGeom>
          <a:noFill/>
          <a:ln w="9525" cap="flat" cmpd="sng" algn="ctr">
            <a:solidFill>
              <a:srgbClr val="3F136C"/>
            </a:solidFill>
            <a:prstDash val="solid"/>
          </a:ln>
          <a:effectLst/>
        </p:spPr>
        <p:txBody>
          <a:bodyPr rtlCol="0" anchor="t"/>
          <a:lstStyle/>
          <a:p>
            <a:pPr algn="r" defTabSz="1016264">
              <a:defRPr/>
            </a:pPr>
            <a:r>
              <a:rPr lang="en-US" sz="667" kern="0" dirty="0">
                <a:solidFill>
                  <a:srgbClr val="000000"/>
                </a:solidFill>
                <a:latin typeface="Bosch Office Sans"/>
              </a:rPr>
              <a:t>Embedded </a:t>
            </a:r>
          </a:p>
          <a:p>
            <a:pPr algn="r" defTabSz="1016264">
              <a:defRPr/>
            </a:pPr>
            <a:r>
              <a:rPr lang="en-US" sz="667" kern="0" dirty="0">
                <a:solidFill>
                  <a:srgbClr val="000000"/>
                </a:solidFill>
                <a:latin typeface="Bosch Office Sans"/>
              </a:rPr>
              <a:t>ECU’s</a:t>
            </a:r>
          </a:p>
        </p:txBody>
      </p:sp>
      <p:grpSp>
        <p:nvGrpSpPr>
          <p:cNvPr id="299" name="Gruppieren 298"/>
          <p:cNvGrpSpPr/>
          <p:nvPr/>
        </p:nvGrpSpPr>
        <p:grpSpPr>
          <a:xfrm>
            <a:off x="3572306" y="1930741"/>
            <a:ext cx="8266660" cy="3203593"/>
            <a:chOff x="3214072" y="1910845"/>
            <a:chExt cx="7438080" cy="2882492"/>
          </a:xfrm>
        </p:grpSpPr>
        <p:cxnSp>
          <p:nvCxnSpPr>
            <p:cNvPr id="300" name="Gerader Verbinder 116"/>
            <p:cNvCxnSpPr/>
            <p:nvPr/>
          </p:nvCxnSpPr>
          <p:spPr>
            <a:xfrm flipV="1">
              <a:off x="6075076" y="1910845"/>
              <a:ext cx="0" cy="576000"/>
            </a:xfrm>
            <a:prstGeom prst="line">
              <a:avLst/>
            </a:prstGeom>
            <a:noFill/>
            <a:ln w="38100" cap="flat" cmpd="sng" algn="ctr">
              <a:solidFill>
                <a:srgbClr val="7030A0"/>
              </a:solidFill>
              <a:prstDash val="solid"/>
              <a:miter lim="800000"/>
            </a:ln>
            <a:effectLst/>
          </p:spPr>
        </p:cxnSp>
        <p:cxnSp>
          <p:nvCxnSpPr>
            <p:cNvPr id="301" name="Gerader Verbinder 119"/>
            <p:cNvCxnSpPr/>
            <p:nvPr/>
          </p:nvCxnSpPr>
          <p:spPr>
            <a:xfrm>
              <a:off x="6081088" y="1926556"/>
              <a:ext cx="1523717" cy="0"/>
            </a:xfrm>
            <a:prstGeom prst="line">
              <a:avLst/>
            </a:prstGeom>
            <a:noFill/>
            <a:ln w="38100" cap="flat" cmpd="sng" algn="ctr">
              <a:solidFill>
                <a:srgbClr val="7030A0"/>
              </a:solidFill>
              <a:prstDash val="solid"/>
              <a:miter lim="800000"/>
            </a:ln>
            <a:effectLst/>
          </p:spPr>
        </p:cxnSp>
        <p:cxnSp>
          <p:nvCxnSpPr>
            <p:cNvPr id="302" name="Gerader Verbinder 131"/>
            <p:cNvCxnSpPr/>
            <p:nvPr/>
          </p:nvCxnSpPr>
          <p:spPr>
            <a:xfrm>
              <a:off x="10637114" y="2880801"/>
              <a:ext cx="0" cy="1908000"/>
            </a:xfrm>
            <a:prstGeom prst="line">
              <a:avLst/>
            </a:prstGeom>
            <a:noFill/>
            <a:ln w="38100" cap="flat" cmpd="sng" algn="ctr">
              <a:solidFill>
                <a:srgbClr val="7030A0"/>
              </a:solidFill>
              <a:prstDash val="solid"/>
              <a:miter lim="800000"/>
            </a:ln>
            <a:effectLst/>
          </p:spPr>
        </p:cxnSp>
        <p:cxnSp>
          <p:nvCxnSpPr>
            <p:cNvPr id="303" name="Gerader Verbinder 135"/>
            <p:cNvCxnSpPr/>
            <p:nvPr/>
          </p:nvCxnSpPr>
          <p:spPr>
            <a:xfrm>
              <a:off x="6081088" y="4776262"/>
              <a:ext cx="4571064" cy="0"/>
            </a:xfrm>
            <a:prstGeom prst="line">
              <a:avLst/>
            </a:prstGeom>
            <a:noFill/>
            <a:ln w="38100" cap="flat" cmpd="sng" algn="ctr">
              <a:solidFill>
                <a:srgbClr val="7030A0"/>
              </a:solidFill>
              <a:prstDash val="solid"/>
              <a:miter lim="800000"/>
            </a:ln>
            <a:effectLst/>
          </p:spPr>
        </p:cxnSp>
        <p:cxnSp>
          <p:nvCxnSpPr>
            <p:cNvPr id="304" name="Gerader Verbinder 119"/>
            <p:cNvCxnSpPr/>
            <p:nvPr/>
          </p:nvCxnSpPr>
          <p:spPr>
            <a:xfrm flipV="1">
              <a:off x="7583945" y="2889785"/>
              <a:ext cx="3060000" cy="7566"/>
            </a:xfrm>
            <a:prstGeom prst="line">
              <a:avLst/>
            </a:prstGeom>
            <a:noFill/>
            <a:ln w="38100" cap="flat" cmpd="sng" algn="ctr">
              <a:solidFill>
                <a:srgbClr val="7030A0"/>
              </a:solidFill>
              <a:prstDash val="solid"/>
              <a:miter lim="800000"/>
            </a:ln>
            <a:effectLst/>
          </p:spPr>
        </p:cxnSp>
        <p:cxnSp>
          <p:nvCxnSpPr>
            <p:cNvPr id="305" name="Gerader Verbinder 116"/>
            <p:cNvCxnSpPr/>
            <p:nvPr/>
          </p:nvCxnSpPr>
          <p:spPr>
            <a:xfrm flipV="1">
              <a:off x="7597197" y="1914478"/>
              <a:ext cx="0" cy="990000"/>
            </a:xfrm>
            <a:prstGeom prst="line">
              <a:avLst/>
            </a:prstGeom>
            <a:noFill/>
            <a:ln w="38100" cap="flat" cmpd="sng" algn="ctr">
              <a:solidFill>
                <a:srgbClr val="7030A0"/>
              </a:solidFill>
              <a:prstDash val="solid"/>
              <a:miter lim="800000"/>
            </a:ln>
            <a:effectLst/>
          </p:spPr>
        </p:cxnSp>
        <p:cxnSp>
          <p:nvCxnSpPr>
            <p:cNvPr id="306" name="Gerader Verbinder 139"/>
            <p:cNvCxnSpPr/>
            <p:nvPr/>
          </p:nvCxnSpPr>
          <p:spPr>
            <a:xfrm flipV="1">
              <a:off x="6075076" y="2896626"/>
              <a:ext cx="0" cy="1896711"/>
            </a:xfrm>
            <a:prstGeom prst="line">
              <a:avLst/>
            </a:prstGeom>
            <a:noFill/>
            <a:ln w="38100" cap="flat" cmpd="sng" algn="ctr">
              <a:solidFill>
                <a:srgbClr val="7030A0"/>
              </a:solidFill>
              <a:prstDash val="solid"/>
              <a:miter lim="800000"/>
            </a:ln>
            <a:effectLst/>
          </p:spPr>
        </p:cxnSp>
        <p:cxnSp>
          <p:nvCxnSpPr>
            <p:cNvPr id="307" name="Gerader Verbinder 119"/>
            <p:cNvCxnSpPr/>
            <p:nvPr/>
          </p:nvCxnSpPr>
          <p:spPr>
            <a:xfrm>
              <a:off x="3214072" y="2486845"/>
              <a:ext cx="2861004" cy="0"/>
            </a:xfrm>
            <a:prstGeom prst="line">
              <a:avLst/>
            </a:prstGeom>
            <a:noFill/>
            <a:ln w="38100" cap="flat" cmpd="sng" algn="ctr">
              <a:solidFill>
                <a:srgbClr val="7030A0"/>
              </a:solidFill>
              <a:prstDash val="solid"/>
              <a:miter lim="800000"/>
            </a:ln>
            <a:effectLst/>
          </p:spPr>
        </p:cxnSp>
        <p:cxnSp>
          <p:nvCxnSpPr>
            <p:cNvPr id="308" name="Gerader Verbinder 119"/>
            <p:cNvCxnSpPr/>
            <p:nvPr/>
          </p:nvCxnSpPr>
          <p:spPr>
            <a:xfrm>
              <a:off x="3216081" y="2892218"/>
              <a:ext cx="2858995" cy="0"/>
            </a:xfrm>
            <a:prstGeom prst="line">
              <a:avLst/>
            </a:prstGeom>
            <a:noFill/>
            <a:ln w="38100" cap="flat" cmpd="sng" algn="ctr">
              <a:solidFill>
                <a:srgbClr val="7030A0"/>
              </a:solidFill>
              <a:prstDash val="solid"/>
              <a:miter lim="800000"/>
            </a:ln>
            <a:effectLst/>
          </p:spPr>
        </p:cxnSp>
      </p:grpSp>
      <p:grpSp>
        <p:nvGrpSpPr>
          <p:cNvPr id="309" name="Gruppieren 308"/>
          <p:cNvGrpSpPr/>
          <p:nvPr/>
        </p:nvGrpSpPr>
        <p:grpSpPr>
          <a:xfrm>
            <a:off x="427805" y="1928837"/>
            <a:ext cx="3146734" cy="1433026"/>
            <a:chOff x="384749" y="1909131"/>
            <a:chExt cx="2831332" cy="1289392"/>
          </a:xfrm>
        </p:grpSpPr>
        <p:cxnSp>
          <p:nvCxnSpPr>
            <p:cNvPr id="310" name="Gerader Verbinder 116"/>
            <p:cNvCxnSpPr/>
            <p:nvPr/>
          </p:nvCxnSpPr>
          <p:spPr>
            <a:xfrm flipV="1">
              <a:off x="3216081" y="1915640"/>
              <a:ext cx="0" cy="576000"/>
            </a:xfrm>
            <a:prstGeom prst="line">
              <a:avLst/>
            </a:prstGeom>
            <a:noFill/>
            <a:ln w="38100" cap="flat" cmpd="sng" algn="ctr">
              <a:solidFill>
                <a:srgbClr val="6FC9CC">
                  <a:lumMod val="75000"/>
                </a:srgbClr>
              </a:solidFill>
              <a:prstDash val="solid"/>
              <a:miter lim="800000"/>
            </a:ln>
            <a:effectLst/>
          </p:spPr>
        </p:cxnSp>
        <p:cxnSp>
          <p:nvCxnSpPr>
            <p:cNvPr id="311" name="Gerader Verbinder 116"/>
            <p:cNvCxnSpPr/>
            <p:nvPr/>
          </p:nvCxnSpPr>
          <p:spPr>
            <a:xfrm flipV="1">
              <a:off x="3214072" y="2874523"/>
              <a:ext cx="0" cy="324000"/>
            </a:xfrm>
            <a:prstGeom prst="line">
              <a:avLst/>
            </a:prstGeom>
            <a:noFill/>
            <a:ln w="38100" cap="flat" cmpd="sng" algn="ctr">
              <a:solidFill>
                <a:srgbClr val="6FC9CC">
                  <a:lumMod val="75000"/>
                </a:srgbClr>
              </a:solidFill>
              <a:prstDash val="solid"/>
              <a:miter lim="800000"/>
            </a:ln>
            <a:effectLst/>
          </p:spPr>
        </p:cxnSp>
        <p:cxnSp>
          <p:nvCxnSpPr>
            <p:cNvPr id="312" name="Gerader Verbinder 119"/>
            <p:cNvCxnSpPr/>
            <p:nvPr/>
          </p:nvCxnSpPr>
          <p:spPr>
            <a:xfrm flipV="1">
              <a:off x="2345220" y="1926556"/>
              <a:ext cx="864000" cy="0"/>
            </a:xfrm>
            <a:prstGeom prst="line">
              <a:avLst/>
            </a:prstGeom>
            <a:noFill/>
            <a:ln w="38100" cap="flat" cmpd="sng" algn="ctr">
              <a:solidFill>
                <a:srgbClr val="6FC9CC">
                  <a:lumMod val="75000"/>
                </a:srgbClr>
              </a:solidFill>
              <a:prstDash val="solid"/>
              <a:miter lim="800000"/>
            </a:ln>
            <a:effectLst/>
          </p:spPr>
        </p:cxnSp>
        <p:cxnSp>
          <p:nvCxnSpPr>
            <p:cNvPr id="313" name="Gerader Verbinder 119"/>
            <p:cNvCxnSpPr/>
            <p:nvPr/>
          </p:nvCxnSpPr>
          <p:spPr>
            <a:xfrm flipV="1">
              <a:off x="387119" y="3189931"/>
              <a:ext cx="2808000" cy="0"/>
            </a:xfrm>
            <a:prstGeom prst="line">
              <a:avLst/>
            </a:prstGeom>
            <a:noFill/>
            <a:ln w="38100" cap="flat" cmpd="sng" algn="ctr">
              <a:solidFill>
                <a:srgbClr val="6FC9CC">
                  <a:lumMod val="75000"/>
                </a:srgbClr>
              </a:solidFill>
              <a:prstDash val="solid"/>
              <a:miter lim="800000"/>
            </a:ln>
            <a:effectLst/>
          </p:spPr>
        </p:cxnSp>
        <p:cxnSp>
          <p:nvCxnSpPr>
            <p:cNvPr id="314" name="Gerader Verbinder 119"/>
            <p:cNvCxnSpPr/>
            <p:nvPr/>
          </p:nvCxnSpPr>
          <p:spPr>
            <a:xfrm flipV="1">
              <a:off x="395144" y="3023211"/>
              <a:ext cx="1980000" cy="0"/>
            </a:xfrm>
            <a:prstGeom prst="line">
              <a:avLst/>
            </a:prstGeom>
            <a:noFill/>
            <a:ln w="38100" cap="flat" cmpd="sng" algn="ctr">
              <a:solidFill>
                <a:srgbClr val="6FC9CC">
                  <a:lumMod val="75000"/>
                </a:srgbClr>
              </a:solidFill>
              <a:prstDash val="solid"/>
              <a:miter lim="800000"/>
            </a:ln>
            <a:effectLst/>
          </p:spPr>
        </p:cxnSp>
        <p:cxnSp>
          <p:nvCxnSpPr>
            <p:cNvPr id="315" name="Gerader Verbinder 116"/>
            <p:cNvCxnSpPr/>
            <p:nvPr/>
          </p:nvCxnSpPr>
          <p:spPr>
            <a:xfrm flipV="1">
              <a:off x="2369797" y="1909131"/>
              <a:ext cx="0" cy="1116000"/>
            </a:xfrm>
            <a:prstGeom prst="line">
              <a:avLst/>
            </a:prstGeom>
            <a:noFill/>
            <a:ln w="38100" cap="flat" cmpd="sng" algn="ctr">
              <a:solidFill>
                <a:srgbClr val="6FC9CC">
                  <a:lumMod val="75000"/>
                </a:srgbClr>
              </a:solidFill>
              <a:prstDash val="solid"/>
              <a:miter lim="800000"/>
            </a:ln>
            <a:effectLst/>
          </p:spPr>
        </p:cxnSp>
        <p:cxnSp>
          <p:nvCxnSpPr>
            <p:cNvPr id="316" name="Gerader Verbinder 116"/>
            <p:cNvCxnSpPr/>
            <p:nvPr/>
          </p:nvCxnSpPr>
          <p:spPr>
            <a:xfrm flipV="1">
              <a:off x="384749" y="3018438"/>
              <a:ext cx="0" cy="180000"/>
            </a:xfrm>
            <a:prstGeom prst="line">
              <a:avLst/>
            </a:prstGeom>
            <a:noFill/>
            <a:ln w="38100" cap="flat" cmpd="sng" algn="ctr">
              <a:solidFill>
                <a:srgbClr val="6FC9CC">
                  <a:lumMod val="75000"/>
                </a:srgbClr>
              </a:solidFill>
              <a:prstDash val="solid"/>
              <a:miter lim="800000"/>
            </a:ln>
            <a:effectLst/>
          </p:spPr>
        </p:cxnSp>
      </p:grpSp>
      <p:sp>
        <p:nvSpPr>
          <p:cNvPr id="317" name="Wolke 141"/>
          <p:cNvSpPr/>
          <p:nvPr/>
        </p:nvSpPr>
        <p:spPr>
          <a:xfrm>
            <a:off x="6217702" y="1007550"/>
            <a:ext cx="2179269" cy="755872"/>
          </a:xfrm>
          <a:prstGeom prst="cloud">
            <a:avLst/>
          </a:prstGeom>
          <a:noFill/>
          <a:ln w="9525" cap="flat" cmpd="sng" algn="ctr">
            <a:solidFill>
              <a:srgbClr val="6FC9CC">
                <a:lumMod val="75000"/>
              </a:srgbClr>
            </a:solidFill>
            <a:prstDash val="solid"/>
          </a:ln>
          <a:effectLst/>
        </p:spPr>
        <p:txBody>
          <a:bodyPr rtlCol="0" anchor="ctr"/>
          <a:lstStyle/>
          <a:p>
            <a:pPr algn="ctr" defTabSz="1016264">
              <a:defRPr/>
            </a:pPr>
            <a:endParaRPr lang="en-US" sz="1111" kern="0" dirty="0">
              <a:solidFill>
                <a:srgbClr val="424C58">
                  <a:lumMod val="75000"/>
                </a:srgbClr>
              </a:solidFill>
              <a:latin typeface="Bosch Office Sans"/>
            </a:endParaRPr>
          </a:p>
          <a:p>
            <a:pPr algn="ctr" defTabSz="1016264">
              <a:defRPr/>
            </a:pPr>
            <a:r>
              <a:rPr lang="en-US" sz="1556" b="1" kern="0" dirty="0">
                <a:solidFill>
                  <a:srgbClr val="424C58">
                    <a:lumMod val="75000"/>
                  </a:srgbClr>
                </a:solidFill>
                <a:latin typeface="Bosch Office Sans"/>
              </a:rPr>
              <a:t>Third party cloud</a:t>
            </a:r>
          </a:p>
        </p:txBody>
      </p:sp>
      <p:sp>
        <p:nvSpPr>
          <p:cNvPr id="126" name="Textfeld 125"/>
          <p:cNvSpPr txBox="1"/>
          <p:nvPr/>
        </p:nvSpPr>
        <p:spPr>
          <a:xfrm>
            <a:off x="10110695" y="6255654"/>
            <a:ext cx="794768" cy="284901"/>
          </a:xfrm>
          <a:prstGeom prst="rect">
            <a:avLst/>
          </a:prstGeom>
          <a:solidFill>
            <a:srgbClr val="FFFFFF"/>
          </a:solidFill>
        </p:spPr>
        <p:txBody>
          <a:bodyPr wrap="square" lIns="0" tIns="0" rIns="0" bIns="0" rtlCol="0">
            <a:noAutofit/>
          </a:bodyPr>
          <a:lstStyle/>
          <a:p>
            <a:pPr defTabSz="1016264">
              <a:lnSpc>
                <a:spcPts val="2556"/>
              </a:lnSpc>
              <a:spcBef>
                <a:spcPts val="556"/>
              </a:spcBef>
            </a:pPr>
            <a:endParaRPr lang="de-DE" sz="2001" kern="0" dirty="0">
              <a:solidFill>
                <a:srgbClr val="000000"/>
              </a:solidFill>
            </a:endParaRPr>
          </a:p>
        </p:txBody>
      </p:sp>
    </p:spTree>
    <p:extLst>
      <p:ext uri="{BB962C8B-B14F-4D97-AF65-F5344CB8AC3E}">
        <p14:creationId xmlns:p14="http://schemas.microsoft.com/office/powerpoint/2010/main" val="621598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Split responsibility vs. End to End responsibility for the V</a:t>
            </a:r>
          </a:p>
        </p:txBody>
      </p:sp>
      <p:sp>
        <p:nvSpPr>
          <p:cNvPr id="3" name="Text Placeholder 2"/>
          <p:cNvSpPr>
            <a:spLocks noGrp="1"/>
          </p:cNvSpPr>
          <p:nvPr>
            <p:ph type="body" sz="quarter" idx="15"/>
          </p:nvPr>
        </p:nvSpPr>
        <p:spPr/>
        <p:txBody>
          <a:bodyPr>
            <a:normAutofit fontScale="92500" lnSpcReduction="20000"/>
          </a:bodyPr>
          <a:lstStyle/>
          <a:p>
            <a:r>
              <a:rPr lang="en-GB" dirty="0"/>
              <a:t>BBM-SWO: CX Analysis</a:t>
            </a:r>
          </a:p>
        </p:txBody>
      </p:sp>
      <p:sp>
        <p:nvSpPr>
          <p:cNvPr id="4" name="Slide Number Placeholder 3"/>
          <p:cNvSpPr>
            <a:spLocks noGrp="1"/>
          </p:cNvSpPr>
          <p:nvPr>
            <p:ph type="sldNum" sz="quarter" idx="12"/>
          </p:nvPr>
        </p:nvSpPr>
        <p:spPr/>
        <p:txBody>
          <a:bodyPr/>
          <a:lstStyle/>
          <a:p>
            <a:pPr algn="l" defTabSz="1016264" fontAlgn="base">
              <a:spcBef>
                <a:spcPct val="0"/>
              </a:spcBef>
              <a:spcAft>
                <a:spcPct val="0"/>
              </a:spcAft>
              <a:defRPr/>
            </a:pPr>
            <a:fld id="{4898AEC0-503E-4FA4-859C-D0F72D6E3F79}" type="slidenum">
              <a:rPr lang="de-DE" sz="1334">
                <a:latin typeface="Bosch Office Sans"/>
              </a:rPr>
              <a:pPr algn="l" defTabSz="1016264" fontAlgn="base">
                <a:spcBef>
                  <a:spcPct val="0"/>
                </a:spcBef>
                <a:spcAft>
                  <a:spcPct val="0"/>
                </a:spcAft>
                <a:defRPr/>
              </a:pPr>
              <a:t>30</a:t>
            </a:fld>
            <a:endParaRPr lang="de-DE" sz="1334">
              <a:latin typeface="Bosch Office Sans"/>
            </a:endParaRPr>
          </a:p>
        </p:txBody>
      </p:sp>
      <p:grpSp>
        <p:nvGrpSpPr>
          <p:cNvPr id="30" name="Group 29"/>
          <p:cNvGrpSpPr/>
          <p:nvPr/>
        </p:nvGrpSpPr>
        <p:grpSpPr>
          <a:xfrm>
            <a:off x="365367" y="2206502"/>
            <a:ext cx="3566907" cy="2627765"/>
            <a:chOff x="1051133" y="1863969"/>
            <a:chExt cx="3743059" cy="2294793"/>
          </a:xfrm>
        </p:grpSpPr>
        <p:sp>
          <p:nvSpPr>
            <p:cNvPr id="19" name="Notched Right Arrow 18"/>
            <p:cNvSpPr/>
            <p:nvPr/>
          </p:nvSpPr>
          <p:spPr>
            <a:xfrm rot="3879263">
              <a:off x="1646886" y="2738590"/>
              <a:ext cx="463199" cy="26839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6" name="Isosceles Triangle 5"/>
            <p:cNvSpPr/>
            <p:nvPr/>
          </p:nvSpPr>
          <p:spPr>
            <a:xfrm rot="10800000">
              <a:off x="1670538" y="1863969"/>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778" kern="0" dirty="0">
                <a:solidFill>
                  <a:srgbClr val="000000"/>
                </a:solidFill>
                <a:latin typeface="Bosch Office Sans"/>
              </a:endParaRPr>
            </a:p>
          </p:txBody>
        </p:sp>
        <p:sp>
          <p:nvSpPr>
            <p:cNvPr id="21" name="Isosceles Triangle 20"/>
            <p:cNvSpPr/>
            <p:nvPr/>
          </p:nvSpPr>
          <p:spPr>
            <a:xfrm rot="10800000">
              <a:off x="1981675" y="1872515"/>
              <a:ext cx="1880415" cy="1785085"/>
            </a:xfrm>
            <a:prstGeom prst="triangle">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cxnSp>
          <p:nvCxnSpPr>
            <p:cNvPr id="8" name="Straight Connector 7"/>
            <p:cNvCxnSpPr/>
            <p:nvPr/>
          </p:nvCxnSpPr>
          <p:spPr>
            <a:xfrm>
              <a:off x="1632768" y="2853372"/>
              <a:ext cx="2603386" cy="9558"/>
            </a:xfrm>
            <a:prstGeom prst="line">
              <a:avLst/>
            </a:prstGeom>
            <a:ln w="12700" cap="flat" cmpd="sng" algn="ctr">
              <a:solidFill>
                <a:schemeClr val="bg2">
                  <a:lumMod val="5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a:stCxn id="6" idx="3"/>
              <a:endCxn id="6" idx="0"/>
            </p:cNvCxnSpPr>
            <p:nvPr/>
          </p:nvCxnSpPr>
          <p:spPr>
            <a:xfrm>
              <a:off x="2923442" y="1863969"/>
              <a:ext cx="0" cy="2294793"/>
            </a:xfrm>
            <a:prstGeom prst="line">
              <a:avLst/>
            </a:prstGeom>
            <a:ln w="12700" cap="flat" cmpd="sng" algn="ctr">
              <a:solidFill>
                <a:schemeClr val="bg2">
                  <a:lumMod val="5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ounded Rectangle 10"/>
            <p:cNvSpPr/>
            <p:nvPr/>
          </p:nvSpPr>
          <p:spPr>
            <a:xfrm>
              <a:off x="1051133" y="1948441"/>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Team1</a:t>
              </a:r>
            </a:p>
          </p:txBody>
        </p:sp>
        <p:sp>
          <p:nvSpPr>
            <p:cNvPr id="12" name="Rounded Rectangle 11"/>
            <p:cNvSpPr/>
            <p:nvPr/>
          </p:nvSpPr>
          <p:spPr>
            <a:xfrm>
              <a:off x="1668979" y="3249950"/>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Team2</a:t>
              </a:r>
            </a:p>
          </p:txBody>
        </p:sp>
        <p:sp>
          <p:nvSpPr>
            <p:cNvPr id="13" name="Rounded Rectangle 12"/>
            <p:cNvSpPr/>
            <p:nvPr/>
          </p:nvSpPr>
          <p:spPr>
            <a:xfrm>
              <a:off x="3700331" y="1948441"/>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Team4</a:t>
              </a:r>
            </a:p>
          </p:txBody>
        </p:sp>
        <p:sp>
          <p:nvSpPr>
            <p:cNvPr id="14" name="Rounded Rectangle 13"/>
            <p:cNvSpPr/>
            <p:nvPr/>
          </p:nvSpPr>
          <p:spPr>
            <a:xfrm>
              <a:off x="3080927" y="3249950"/>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Team3</a:t>
              </a:r>
            </a:p>
          </p:txBody>
        </p:sp>
      </p:grpSp>
      <p:pic>
        <p:nvPicPr>
          <p:cNvPr id="37" name="Grafik 610">
            <a:extLst>
              <a:ext uri="{FF2B5EF4-FFF2-40B4-BE49-F238E27FC236}">
                <a16:creationId xmlns:a16="http://schemas.microsoft.com/office/drawing/2014/main" id="{45E8582E-0866-4E5D-8207-A058D50641D2}"/>
              </a:ext>
            </a:extLst>
          </p:cNvPr>
          <p:cNvPicPr>
            <a:picLocks noChangeAspect="1"/>
          </p:cNvPicPr>
          <p:nvPr/>
        </p:nvPicPr>
        <p:blipFill>
          <a:blip r:embed="rId2"/>
          <a:stretch>
            <a:fillRect/>
          </a:stretch>
        </p:blipFill>
        <p:spPr>
          <a:xfrm>
            <a:off x="5141480" y="1248394"/>
            <a:ext cx="600154" cy="600154"/>
          </a:xfrm>
          <a:prstGeom prst="rect">
            <a:avLst/>
          </a:prstGeom>
        </p:spPr>
      </p:pic>
      <p:sp>
        <p:nvSpPr>
          <p:cNvPr id="7" name="TextBox 6"/>
          <p:cNvSpPr txBox="1"/>
          <p:nvPr/>
        </p:nvSpPr>
        <p:spPr>
          <a:xfrm>
            <a:off x="5732409" y="1413781"/>
            <a:ext cx="2751122" cy="425146"/>
          </a:xfrm>
          <a:prstGeom prst="rect">
            <a:avLst/>
          </a:prstGeom>
          <a:noFill/>
        </p:spPr>
        <p:txBody>
          <a:bodyPr wrap="square" lIns="0" tIns="0" rIns="0" bIns="0" rtlCol="0">
            <a:noAutofit/>
          </a:bodyPr>
          <a:lstStyle/>
          <a:p>
            <a:pPr defTabSz="1016264">
              <a:spcBef>
                <a:spcPts val="556"/>
              </a:spcBef>
              <a:defRPr/>
            </a:pPr>
            <a:r>
              <a:rPr lang="en-GB" sz="1778" kern="0" dirty="0">
                <a:solidFill>
                  <a:srgbClr val="000000"/>
                </a:solidFill>
                <a:latin typeface="Bosch Office Sans" pitchFamily="34" charset="0"/>
              </a:rPr>
              <a:t>Indicates high CX maturity</a:t>
            </a:r>
          </a:p>
        </p:txBody>
      </p:sp>
      <p:sp>
        <p:nvSpPr>
          <p:cNvPr id="33" name="TextBox 32"/>
          <p:cNvSpPr txBox="1"/>
          <p:nvPr/>
        </p:nvSpPr>
        <p:spPr>
          <a:xfrm>
            <a:off x="5091232" y="5674608"/>
            <a:ext cx="4001029" cy="978271"/>
          </a:xfrm>
          <a:prstGeom prst="rect">
            <a:avLst/>
          </a:prstGeom>
          <a:noFill/>
        </p:spPr>
        <p:txBody>
          <a:bodyPr wrap="square" lIns="0" tIns="0" rIns="0" bIns="0" rtlCol="0">
            <a:noAutofit/>
          </a:bodyPr>
          <a:lstStyle/>
          <a:p>
            <a:pPr defTabSz="1016264">
              <a:spcBef>
                <a:spcPts val="556"/>
              </a:spcBef>
              <a:defRPr/>
            </a:pPr>
            <a:r>
              <a:rPr lang="en-GB" sz="1556" kern="0" dirty="0">
                <a:solidFill>
                  <a:srgbClr val="000000"/>
                </a:solidFill>
                <a:latin typeface="Bosch Office Sans" pitchFamily="34" charset="0"/>
              </a:rPr>
              <a:t>End to End responsibility (complete V in one team) for one feature by one team. One is finished before the next V is addressed. </a:t>
            </a:r>
          </a:p>
        </p:txBody>
      </p:sp>
      <p:pic>
        <p:nvPicPr>
          <p:cNvPr id="41" name="Grafik 582">
            <a:extLst>
              <a:ext uri="{FF2B5EF4-FFF2-40B4-BE49-F238E27FC236}">
                <a16:creationId xmlns:a16="http://schemas.microsoft.com/office/drawing/2014/main" id="{59EDA8A8-355F-45EE-9517-8DF054395E5C}"/>
              </a:ext>
            </a:extLst>
          </p:cNvPr>
          <p:cNvPicPr>
            <a:picLocks noChangeAspect="1"/>
          </p:cNvPicPr>
          <p:nvPr/>
        </p:nvPicPr>
        <p:blipFill>
          <a:blip r:embed="rId3"/>
          <a:stretch>
            <a:fillRect/>
          </a:stretch>
        </p:blipFill>
        <p:spPr>
          <a:xfrm>
            <a:off x="324120" y="1314266"/>
            <a:ext cx="601431" cy="601431"/>
          </a:xfrm>
          <a:prstGeom prst="rect">
            <a:avLst/>
          </a:prstGeom>
        </p:spPr>
      </p:pic>
      <p:sp>
        <p:nvSpPr>
          <p:cNvPr id="46" name="Content Placeholder 4"/>
          <p:cNvSpPr txBox="1">
            <a:spLocks/>
          </p:cNvSpPr>
          <p:nvPr/>
        </p:nvSpPr>
        <p:spPr>
          <a:xfrm>
            <a:off x="9087626" y="1545150"/>
            <a:ext cx="2946800" cy="4303223"/>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80053" indent="-280053" defTabSz="1016190">
              <a:spcBef>
                <a:spcPts val="556"/>
              </a:spcBef>
              <a:defRPr/>
            </a:pPr>
            <a:r>
              <a:rPr lang="en-US" sz="1556" dirty="0">
                <a:solidFill>
                  <a:prstClr val="black"/>
                </a:solidFill>
                <a:latin typeface="Bosch Office Sans"/>
              </a:rPr>
              <a:t>Projects split in E2E feature teams indicate high CX maturity</a:t>
            </a:r>
            <a:endParaRPr lang="en-US" sz="1334" dirty="0">
              <a:solidFill>
                <a:prstClr val="black"/>
              </a:solidFill>
              <a:latin typeface="Bosch Office Sans"/>
            </a:endParaRPr>
          </a:p>
          <a:p>
            <a:pPr marL="280053" indent="-280053" defTabSz="1016190">
              <a:spcBef>
                <a:spcPts val="556"/>
              </a:spcBef>
              <a:defRPr/>
            </a:pPr>
            <a:r>
              <a:rPr lang="en-US" sz="1556" dirty="0">
                <a:solidFill>
                  <a:prstClr val="black"/>
                </a:solidFill>
                <a:latin typeface="Bosch Office Sans"/>
              </a:rPr>
              <a:t>Teams work with a clear definition of done on the whole V</a:t>
            </a:r>
          </a:p>
          <a:p>
            <a:pPr marL="280053" indent="-280053" defTabSz="1016190">
              <a:spcBef>
                <a:spcPts val="556"/>
              </a:spcBef>
              <a:defRPr/>
            </a:pPr>
            <a:r>
              <a:rPr lang="en-US" sz="1556" dirty="0">
                <a:solidFill>
                  <a:prstClr val="black"/>
                </a:solidFill>
                <a:latin typeface="Bosch Office Sans"/>
              </a:rPr>
              <a:t>Competence for the left and right part of the V in the team becomes important</a:t>
            </a:r>
          </a:p>
          <a:p>
            <a:pPr marL="280053" indent="-280053" defTabSz="1016190">
              <a:spcBef>
                <a:spcPts val="556"/>
              </a:spcBef>
              <a:defRPr/>
            </a:pPr>
            <a:r>
              <a:rPr lang="en-US" sz="1556" dirty="0">
                <a:solidFill>
                  <a:prstClr val="black"/>
                </a:solidFill>
                <a:latin typeface="Bosch Office Sans"/>
              </a:rPr>
              <a:t>Loosely coupled architecture is an important enabler for CX</a:t>
            </a:r>
          </a:p>
          <a:p>
            <a:pPr marL="280053" indent="-280053" defTabSz="1016190">
              <a:spcBef>
                <a:spcPts val="556"/>
              </a:spcBef>
              <a:defRPr/>
            </a:pPr>
            <a:r>
              <a:rPr lang="en-US" sz="1556" dirty="0">
                <a:solidFill>
                  <a:prstClr val="black"/>
                </a:solidFill>
                <a:latin typeface="Bosch Office Sans"/>
              </a:rPr>
              <a:t>The organization has to facilitate a loosely coupled architecture and the work of the E2E teams</a:t>
            </a:r>
          </a:p>
        </p:txBody>
      </p:sp>
      <p:cxnSp>
        <p:nvCxnSpPr>
          <p:cNvPr id="23" name="Straight Connector 22"/>
          <p:cNvCxnSpPr/>
          <p:nvPr/>
        </p:nvCxnSpPr>
        <p:spPr>
          <a:xfrm>
            <a:off x="9132032" y="1670875"/>
            <a:ext cx="0" cy="4303223"/>
          </a:xfrm>
          <a:prstGeom prst="line">
            <a:avLst/>
          </a:prstGeom>
          <a:ln/>
        </p:spPr>
        <p:style>
          <a:lnRef idx="2">
            <a:schemeClr val="accent4"/>
          </a:lnRef>
          <a:fillRef idx="0">
            <a:schemeClr val="accent4"/>
          </a:fillRef>
          <a:effectRef idx="1">
            <a:schemeClr val="accent4"/>
          </a:effectRef>
          <a:fontRef idx="minor">
            <a:schemeClr val="tx1"/>
          </a:fontRef>
        </p:style>
      </p:cxnSp>
      <p:grpSp>
        <p:nvGrpSpPr>
          <p:cNvPr id="31" name="Group 30"/>
          <p:cNvGrpSpPr/>
          <p:nvPr/>
        </p:nvGrpSpPr>
        <p:grpSpPr>
          <a:xfrm>
            <a:off x="1319470" y="2485170"/>
            <a:ext cx="218585" cy="601033"/>
            <a:chOff x="1139396" y="1674984"/>
            <a:chExt cx="196676" cy="540791"/>
          </a:xfrm>
        </p:grpSpPr>
        <p:sp>
          <p:nvSpPr>
            <p:cNvPr id="51" name="Oval 50"/>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52" name="Arc 5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4" name="Group 53"/>
          <p:cNvGrpSpPr/>
          <p:nvPr/>
        </p:nvGrpSpPr>
        <p:grpSpPr>
          <a:xfrm>
            <a:off x="1732613" y="3529977"/>
            <a:ext cx="218585" cy="601033"/>
            <a:chOff x="1139396" y="1674984"/>
            <a:chExt cx="196676" cy="540791"/>
          </a:xfrm>
        </p:grpSpPr>
        <p:sp>
          <p:nvSpPr>
            <p:cNvPr id="55" name="Oval 54"/>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57" name="Arc 5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8" name="Group 57"/>
          <p:cNvGrpSpPr/>
          <p:nvPr/>
        </p:nvGrpSpPr>
        <p:grpSpPr>
          <a:xfrm>
            <a:off x="2753421" y="2485170"/>
            <a:ext cx="218585" cy="601033"/>
            <a:chOff x="1139396" y="1674984"/>
            <a:chExt cx="196676" cy="540791"/>
          </a:xfrm>
        </p:grpSpPr>
        <p:sp>
          <p:nvSpPr>
            <p:cNvPr id="62" name="Oval 61"/>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3" name="Arc 6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64" name="Group 63"/>
          <p:cNvGrpSpPr/>
          <p:nvPr/>
        </p:nvGrpSpPr>
        <p:grpSpPr>
          <a:xfrm>
            <a:off x="2343173" y="3529977"/>
            <a:ext cx="218585" cy="601033"/>
            <a:chOff x="1139396" y="1674984"/>
            <a:chExt cx="196676" cy="540791"/>
          </a:xfrm>
        </p:grpSpPr>
        <p:sp>
          <p:nvSpPr>
            <p:cNvPr id="65" name="Oval 64"/>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6" name="Arc 6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 name="Gruppieren 4"/>
          <p:cNvGrpSpPr/>
          <p:nvPr/>
        </p:nvGrpSpPr>
        <p:grpSpPr>
          <a:xfrm>
            <a:off x="5052247" y="2084261"/>
            <a:ext cx="1000257" cy="920237"/>
            <a:chOff x="4645413" y="1875352"/>
            <a:chExt cx="1620000" cy="1379951"/>
          </a:xfrm>
        </p:grpSpPr>
        <p:grpSp>
          <p:nvGrpSpPr>
            <p:cNvPr id="56" name="Group 55"/>
            <p:cNvGrpSpPr/>
            <p:nvPr/>
          </p:nvGrpSpPr>
          <p:grpSpPr>
            <a:xfrm>
              <a:off x="4645413" y="1875352"/>
              <a:ext cx="1620000" cy="1379951"/>
              <a:chOff x="6157237" y="2918241"/>
              <a:chExt cx="2505808" cy="2294793"/>
            </a:xfrm>
          </p:grpSpPr>
          <p:sp>
            <p:nvSpPr>
              <p:cNvPr id="59"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60"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61"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32" name="Group 31"/>
            <p:cNvGrpSpPr/>
            <p:nvPr/>
          </p:nvGrpSpPr>
          <p:grpSpPr>
            <a:xfrm>
              <a:off x="5196385" y="2338086"/>
              <a:ext cx="559530" cy="758361"/>
              <a:chOff x="8261117" y="263277"/>
              <a:chExt cx="559530" cy="758361"/>
            </a:xfrm>
          </p:grpSpPr>
          <p:grpSp>
            <p:nvGrpSpPr>
              <p:cNvPr id="67" name="Group 66"/>
              <p:cNvGrpSpPr/>
              <p:nvPr/>
            </p:nvGrpSpPr>
            <p:grpSpPr>
              <a:xfrm>
                <a:off x="8344207" y="263277"/>
                <a:ext cx="196676" cy="540791"/>
                <a:chOff x="1139396" y="1674984"/>
                <a:chExt cx="196676" cy="540791"/>
              </a:xfrm>
            </p:grpSpPr>
            <p:sp>
              <p:nvSpPr>
                <p:cNvPr id="68"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9"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0" name="Group 69"/>
              <p:cNvGrpSpPr/>
              <p:nvPr/>
            </p:nvGrpSpPr>
            <p:grpSpPr>
              <a:xfrm>
                <a:off x="8261117" y="407124"/>
                <a:ext cx="196676" cy="540791"/>
                <a:chOff x="1139396" y="1674984"/>
                <a:chExt cx="196676" cy="540791"/>
              </a:xfrm>
            </p:grpSpPr>
            <p:sp>
              <p:nvSpPr>
                <p:cNvPr id="71"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72"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4" name="Group 73"/>
              <p:cNvGrpSpPr/>
              <p:nvPr/>
            </p:nvGrpSpPr>
            <p:grpSpPr>
              <a:xfrm>
                <a:off x="8623971" y="317779"/>
                <a:ext cx="196676" cy="540791"/>
                <a:chOff x="1139396" y="1674984"/>
                <a:chExt cx="196676" cy="540791"/>
              </a:xfrm>
            </p:grpSpPr>
            <p:sp>
              <p:nvSpPr>
                <p:cNvPr id="76"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77"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8" name="Group 77"/>
              <p:cNvGrpSpPr/>
              <p:nvPr/>
            </p:nvGrpSpPr>
            <p:grpSpPr>
              <a:xfrm>
                <a:off x="8525634" y="480847"/>
                <a:ext cx="196676" cy="540791"/>
                <a:chOff x="1139396" y="1674984"/>
                <a:chExt cx="196676" cy="540791"/>
              </a:xfrm>
            </p:grpSpPr>
            <p:sp>
              <p:nvSpPr>
                <p:cNvPr id="79"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0"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5" name="Gruppieren 14"/>
          <p:cNvGrpSpPr/>
          <p:nvPr/>
        </p:nvGrpSpPr>
        <p:grpSpPr>
          <a:xfrm>
            <a:off x="5026774" y="4164179"/>
            <a:ext cx="1000257" cy="920237"/>
            <a:chOff x="4645413" y="3319128"/>
            <a:chExt cx="1620000" cy="1379951"/>
          </a:xfrm>
        </p:grpSpPr>
        <p:grpSp>
          <p:nvGrpSpPr>
            <p:cNvPr id="36" name="Group 35"/>
            <p:cNvGrpSpPr/>
            <p:nvPr/>
          </p:nvGrpSpPr>
          <p:grpSpPr>
            <a:xfrm>
              <a:off x="4645413" y="3319128"/>
              <a:ext cx="1620000" cy="1379951"/>
              <a:chOff x="6157236" y="2918240"/>
              <a:chExt cx="2505808" cy="2294793"/>
            </a:xfrm>
          </p:grpSpPr>
          <p:sp>
            <p:nvSpPr>
              <p:cNvPr id="38"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39"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40"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81" name="Group 80"/>
            <p:cNvGrpSpPr/>
            <p:nvPr/>
          </p:nvGrpSpPr>
          <p:grpSpPr>
            <a:xfrm>
              <a:off x="5189857" y="3777582"/>
              <a:ext cx="559530" cy="758361"/>
              <a:chOff x="8261117" y="263277"/>
              <a:chExt cx="559530" cy="758361"/>
            </a:xfrm>
          </p:grpSpPr>
          <p:grpSp>
            <p:nvGrpSpPr>
              <p:cNvPr id="82" name="Group 81"/>
              <p:cNvGrpSpPr/>
              <p:nvPr/>
            </p:nvGrpSpPr>
            <p:grpSpPr>
              <a:xfrm>
                <a:off x="8344207" y="263277"/>
                <a:ext cx="196676" cy="540791"/>
                <a:chOff x="1139396" y="1674984"/>
                <a:chExt cx="196676" cy="540791"/>
              </a:xfrm>
            </p:grpSpPr>
            <p:sp>
              <p:nvSpPr>
                <p:cNvPr id="92"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93"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83" name="Group 82"/>
              <p:cNvGrpSpPr/>
              <p:nvPr/>
            </p:nvGrpSpPr>
            <p:grpSpPr>
              <a:xfrm>
                <a:off x="8261117" y="407124"/>
                <a:ext cx="196676" cy="540791"/>
                <a:chOff x="1139396" y="1674984"/>
                <a:chExt cx="196676" cy="540791"/>
              </a:xfrm>
            </p:grpSpPr>
            <p:sp>
              <p:nvSpPr>
                <p:cNvPr id="90"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91"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84" name="Group 83"/>
              <p:cNvGrpSpPr/>
              <p:nvPr/>
            </p:nvGrpSpPr>
            <p:grpSpPr>
              <a:xfrm>
                <a:off x="8623971" y="317779"/>
                <a:ext cx="196676" cy="540791"/>
                <a:chOff x="1139396" y="1674984"/>
                <a:chExt cx="196676" cy="540791"/>
              </a:xfrm>
            </p:grpSpPr>
            <p:sp>
              <p:nvSpPr>
                <p:cNvPr id="88"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9"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85" name="Group 84"/>
              <p:cNvGrpSpPr/>
              <p:nvPr/>
            </p:nvGrpSpPr>
            <p:grpSpPr>
              <a:xfrm>
                <a:off x="8525634" y="480847"/>
                <a:ext cx="196676" cy="540791"/>
                <a:chOff x="1139396" y="1674984"/>
                <a:chExt cx="196676" cy="540791"/>
              </a:xfrm>
            </p:grpSpPr>
            <p:sp>
              <p:nvSpPr>
                <p:cNvPr id="86"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7"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9" name="Gruppieren 8"/>
          <p:cNvGrpSpPr/>
          <p:nvPr/>
        </p:nvGrpSpPr>
        <p:grpSpPr>
          <a:xfrm>
            <a:off x="5035999" y="3108577"/>
            <a:ext cx="1000257" cy="920237"/>
            <a:chOff x="6355434" y="1875352"/>
            <a:chExt cx="1620000" cy="1379951"/>
          </a:xfrm>
        </p:grpSpPr>
        <p:grpSp>
          <p:nvGrpSpPr>
            <p:cNvPr id="26" name="Group 25"/>
            <p:cNvGrpSpPr/>
            <p:nvPr/>
          </p:nvGrpSpPr>
          <p:grpSpPr>
            <a:xfrm>
              <a:off x="6355434" y="1875352"/>
              <a:ext cx="1620000" cy="1379951"/>
              <a:chOff x="6157236" y="2918241"/>
              <a:chExt cx="2505808" cy="2294793"/>
            </a:xfrm>
          </p:grpSpPr>
          <p:sp>
            <p:nvSpPr>
              <p:cNvPr id="27"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28"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29"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94" name="Group 93"/>
            <p:cNvGrpSpPr/>
            <p:nvPr/>
          </p:nvGrpSpPr>
          <p:grpSpPr>
            <a:xfrm>
              <a:off x="6903844" y="2338086"/>
              <a:ext cx="559530" cy="758361"/>
              <a:chOff x="8261117" y="263277"/>
              <a:chExt cx="559530" cy="758361"/>
            </a:xfrm>
          </p:grpSpPr>
          <p:grpSp>
            <p:nvGrpSpPr>
              <p:cNvPr id="95" name="Group 94"/>
              <p:cNvGrpSpPr/>
              <p:nvPr/>
            </p:nvGrpSpPr>
            <p:grpSpPr>
              <a:xfrm>
                <a:off x="8344207" y="263277"/>
                <a:ext cx="196676" cy="540791"/>
                <a:chOff x="1139396" y="1674984"/>
                <a:chExt cx="196676" cy="540791"/>
              </a:xfrm>
            </p:grpSpPr>
            <p:sp>
              <p:nvSpPr>
                <p:cNvPr id="105"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6"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6" name="Group 95"/>
              <p:cNvGrpSpPr/>
              <p:nvPr/>
            </p:nvGrpSpPr>
            <p:grpSpPr>
              <a:xfrm>
                <a:off x="8261117" y="407124"/>
                <a:ext cx="196676" cy="540791"/>
                <a:chOff x="1139396" y="1674984"/>
                <a:chExt cx="196676" cy="540791"/>
              </a:xfrm>
            </p:grpSpPr>
            <p:sp>
              <p:nvSpPr>
                <p:cNvPr id="103"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4"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7" name="Group 96"/>
              <p:cNvGrpSpPr/>
              <p:nvPr/>
            </p:nvGrpSpPr>
            <p:grpSpPr>
              <a:xfrm>
                <a:off x="8623971" y="317779"/>
                <a:ext cx="196676" cy="540791"/>
                <a:chOff x="1139396" y="1674984"/>
                <a:chExt cx="196676" cy="540791"/>
              </a:xfrm>
            </p:grpSpPr>
            <p:sp>
              <p:nvSpPr>
                <p:cNvPr id="101"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2"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8" name="Group 97"/>
              <p:cNvGrpSpPr/>
              <p:nvPr/>
            </p:nvGrpSpPr>
            <p:grpSpPr>
              <a:xfrm>
                <a:off x="8525634" y="480847"/>
                <a:ext cx="196676" cy="540791"/>
                <a:chOff x="1139396" y="1674984"/>
                <a:chExt cx="196676" cy="540791"/>
              </a:xfrm>
            </p:grpSpPr>
            <p:sp>
              <p:nvSpPr>
                <p:cNvPr id="99"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0"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sp>
        <p:nvSpPr>
          <p:cNvPr id="120" name="TextBox 6"/>
          <p:cNvSpPr txBox="1"/>
          <p:nvPr/>
        </p:nvSpPr>
        <p:spPr>
          <a:xfrm>
            <a:off x="370108" y="5674608"/>
            <a:ext cx="4001029" cy="978271"/>
          </a:xfrm>
          <a:prstGeom prst="rect">
            <a:avLst/>
          </a:prstGeom>
          <a:noFill/>
        </p:spPr>
        <p:txBody>
          <a:bodyPr wrap="square" lIns="0" tIns="0" rIns="0" bIns="0" rtlCol="0">
            <a:noAutofit/>
          </a:bodyPr>
          <a:lstStyle/>
          <a:p>
            <a:pPr defTabSz="1016264">
              <a:spcBef>
                <a:spcPts val="556"/>
              </a:spcBef>
              <a:defRPr/>
            </a:pPr>
            <a:r>
              <a:rPr lang="en-GB" sz="1556" kern="0" dirty="0">
                <a:solidFill>
                  <a:srgbClr val="000000"/>
                </a:solidFill>
                <a:latin typeface="Bosch Office Sans" pitchFamily="34" charset="0"/>
              </a:rPr>
              <a:t>Split responsibilities for one feature at different teams at different locations.</a:t>
            </a:r>
          </a:p>
        </p:txBody>
      </p:sp>
      <p:sp>
        <p:nvSpPr>
          <p:cNvPr id="121" name="TextBox 6"/>
          <p:cNvSpPr txBox="1"/>
          <p:nvPr/>
        </p:nvSpPr>
        <p:spPr>
          <a:xfrm>
            <a:off x="954779" y="1410291"/>
            <a:ext cx="2751122" cy="425146"/>
          </a:xfrm>
          <a:prstGeom prst="rect">
            <a:avLst/>
          </a:prstGeom>
          <a:noFill/>
        </p:spPr>
        <p:txBody>
          <a:bodyPr wrap="square" lIns="0" tIns="0" rIns="0" bIns="0" rtlCol="0">
            <a:noAutofit/>
          </a:bodyPr>
          <a:lstStyle/>
          <a:p>
            <a:pPr defTabSz="1016264">
              <a:spcBef>
                <a:spcPts val="556"/>
              </a:spcBef>
              <a:defRPr/>
            </a:pPr>
            <a:r>
              <a:rPr lang="en-GB" sz="1778" kern="0" dirty="0">
                <a:solidFill>
                  <a:srgbClr val="000000"/>
                </a:solidFill>
                <a:latin typeface="Bosch Office Sans" pitchFamily="34" charset="0"/>
              </a:rPr>
              <a:t>Indicates low CX maturity</a:t>
            </a:r>
          </a:p>
        </p:txBody>
      </p:sp>
      <p:grpSp>
        <p:nvGrpSpPr>
          <p:cNvPr id="123" name="Gruppieren 122"/>
          <p:cNvGrpSpPr/>
          <p:nvPr/>
        </p:nvGrpSpPr>
        <p:grpSpPr>
          <a:xfrm>
            <a:off x="6407531" y="2077531"/>
            <a:ext cx="1000257" cy="920237"/>
            <a:chOff x="4645413" y="1875352"/>
            <a:chExt cx="1620000" cy="1379951"/>
          </a:xfrm>
        </p:grpSpPr>
        <p:grpSp>
          <p:nvGrpSpPr>
            <p:cNvPr id="124" name="Group 55"/>
            <p:cNvGrpSpPr/>
            <p:nvPr/>
          </p:nvGrpSpPr>
          <p:grpSpPr>
            <a:xfrm>
              <a:off x="4645413" y="1875352"/>
              <a:ext cx="1620000" cy="1379951"/>
              <a:chOff x="6157237" y="2918241"/>
              <a:chExt cx="2505808" cy="2294793"/>
            </a:xfrm>
          </p:grpSpPr>
          <p:sp>
            <p:nvSpPr>
              <p:cNvPr id="138"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39"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40"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125" name="Group 31"/>
            <p:cNvGrpSpPr/>
            <p:nvPr/>
          </p:nvGrpSpPr>
          <p:grpSpPr>
            <a:xfrm>
              <a:off x="5196385" y="2338086"/>
              <a:ext cx="559530" cy="758361"/>
              <a:chOff x="8261117" y="263277"/>
              <a:chExt cx="559530" cy="758361"/>
            </a:xfrm>
          </p:grpSpPr>
          <p:grpSp>
            <p:nvGrpSpPr>
              <p:cNvPr id="126" name="Group 66"/>
              <p:cNvGrpSpPr/>
              <p:nvPr/>
            </p:nvGrpSpPr>
            <p:grpSpPr>
              <a:xfrm>
                <a:off x="8344207" y="263277"/>
                <a:ext cx="196676" cy="540791"/>
                <a:chOff x="1139396" y="1674984"/>
                <a:chExt cx="196676" cy="540791"/>
              </a:xfrm>
            </p:grpSpPr>
            <p:sp>
              <p:nvSpPr>
                <p:cNvPr id="136"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7"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27" name="Group 69"/>
              <p:cNvGrpSpPr/>
              <p:nvPr/>
            </p:nvGrpSpPr>
            <p:grpSpPr>
              <a:xfrm>
                <a:off x="8261117" y="407124"/>
                <a:ext cx="196676" cy="540791"/>
                <a:chOff x="1139396" y="1674984"/>
                <a:chExt cx="196676" cy="540791"/>
              </a:xfrm>
            </p:grpSpPr>
            <p:sp>
              <p:nvSpPr>
                <p:cNvPr id="134"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5"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28" name="Group 73"/>
              <p:cNvGrpSpPr/>
              <p:nvPr/>
            </p:nvGrpSpPr>
            <p:grpSpPr>
              <a:xfrm>
                <a:off x="8623971" y="317779"/>
                <a:ext cx="196676" cy="540791"/>
                <a:chOff x="1139396" y="1674984"/>
                <a:chExt cx="196676" cy="540791"/>
              </a:xfrm>
            </p:grpSpPr>
            <p:sp>
              <p:nvSpPr>
                <p:cNvPr id="132"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3"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29" name="Group 77"/>
              <p:cNvGrpSpPr/>
              <p:nvPr/>
            </p:nvGrpSpPr>
            <p:grpSpPr>
              <a:xfrm>
                <a:off x="8525634" y="480847"/>
                <a:ext cx="196676" cy="540791"/>
                <a:chOff x="1139396" y="1674984"/>
                <a:chExt cx="196676" cy="540791"/>
              </a:xfrm>
            </p:grpSpPr>
            <p:sp>
              <p:nvSpPr>
                <p:cNvPr id="130"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1"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41" name="Gruppieren 140"/>
          <p:cNvGrpSpPr/>
          <p:nvPr/>
        </p:nvGrpSpPr>
        <p:grpSpPr>
          <a:xfrm>
            <a:off x="7669589" y="2070802"/>
            <a:ext cx="1000257" cy="920237"/>
            <a:chOff x="4645413" y="1875352"/>
            <a:chExt cx="1620000" cy="1379951"/>
          </a:xfrm>
        </p:grpSpPr>
        <p:grpSp>
          <p:nvGrpSpPr>
            <p:cNvPr id="142" name="Group 55"/>
            <p:cNvGrpSpPr/>
            <p:nvPr/>
          </p:nvGrpSpPr>
          <p:grpSpPr>
            <a:xfrm>
              <a:off x="4645413" y="1875352"/>
              <a:ext cx="1620000" cy="1379951"/>
              <a:chOff x="6157237" y="2918241"/>
              <a:chExt cx="2505808" cy="2294793"/>
            </a:xfrm>
          </p:grpSpPr>
          <p:sp>
            <p:nvSpPr>
              <p:cNvPr id="156"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57"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58"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143" name="Group 31"/>
            <p:cNvGrpSpPr/>
            <p:nvPr/>
          </p:nvGrpSpPr>
          <p:grpSpPr>
            <a:xfrm>
              <a:off x="5196385" y="2338086"/>
              <a:ext cx="559530" cy="758361"/>
              <a:chOff x="8261117" y="263277"/>
              <a:chExt cx="559530" cy="758361"/>
            </a:xfrm>
          </p:grpSpPr>
          <p:grpSp>
            <p:nvGrpSpPr>
              <p:cNvPr id="144" name="Group 66"/>
              <p:cNvGrpSpPr/>
              <p:nvPr/>
            </p:nvGrpSpPr>
            <p:grpSpPr>
              <a:xfrm>
                <a:off x="8344207" y="263277"/>
                <a:ext cx="196676" cy="540791"/>
                <a:chOff x="1139396" y="1674984"/>
                <a:chExt cx="196676" cy="540791"/>
              </a:xfrm>
            </p:grpSpPr>
            <p:sp>
              <p:nvSpPr>
                <p:cNvPr id="154"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5"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5" name="Group 69"/>
              <p:cNvGrpSpPr/>
              <p:nvPr/>
            </p:nvGrpSpPr>
            <p:grpSpPr>
              <a:xfrm>
                <a:off x="8261117" y="407124"/>
                <a:ext cx="196676" cy="540791"/>
                <a:chOff x="1139396" y="1674984"/>
                <a:chExt cx="196676" cy="540791"/>
              </a:xfrm>
            </p:grpSpPr>
            <p:sp>
              <p:nvSpPr>
                <p:cNvPr id="152"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3"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6" name="Group 73"/>
              <p:cNvGrpSpPr/>
              <p:nvPr/>
            </p:nvGrpSpPr>
            <p:grpSpPr>
              <a:xfrm>
                <a:off x="8623971" y="317779"/>
                <a:ext cx="196676" cy="540791"/>
                <a:chOff x="1139396" y="1674984"/>
                <a:chExt cx="196676" cy="540791"/>
              </a:xfrm>
            </p:grpSpPr>
            <p:sp>
              <p:nvSpPr>
                <p:cNvPr id="150"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1"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7" name="Group 77"/>
              <p:cNvGrpSpPr/>
              <p:nvPr/>
            </p:nvGrpSpPr>
            <p:grpSpPr>
              <a:xfrm>
                <a:off x="8525634" y="480847"/>
                <a:ext cx="196676" cy="540791"/>
                <a:chOff x="1139396" y="1674984"/>
                <a:chExt cx="196676" cy="540791"/>
              </a:xfrm>
            </p:grpSpPr>
            <p:sp>
              <p:nvSpPr>
                <p:cNvPr id="148"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49"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59" name="Gruppieren 158"/>
          <p:cNvGrpSpPr/>
          <p:nvPr/>
        </p:nvGrpSpPr>
        <p:grpSpPr>
          <a:xfrm>
            <a:off x="6395036" y="3111544"/>
            <a:ext cx="1000257" cy="920237"/>
            <a:chOff x="6355434" y="1875352"/>
            <a:chExt cx="1620000" cy="1379951"/>
          </a:xfrm>
        </p:grpSpPr>
        <p:grpSp>
          <p:nvGrpSpPr>
            <p:cNvPr id="160" name="Group 25"/>
            <p:cNvGrpSpPr/>
            <p:nvPr/>
          </p:nvGrpSpPr>
          <p:grpSpPr>
            <a:xfrm>
              <a:off x="6355434" y="1875352"/>
              <a:ext cx="1620000" cy="1379951"/>
              <a:chOff x="6157236" y="2918241"/>
              <a:chExt cx="2505808" cy="2294793"/>
            </a:xfrm>
          </p:grpSpPr>
          <p:sp>
            <p:nvSpPr>
              <p:cNvPr id="174"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75"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76"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161" name="Group 93"/>
            <p:cNvGrpSpPr/>
            <p:nvPr/>
          </p:nvGrpSpPr>
          <p:grpSpPr>
            <a:xfrm>
              <a:off x="6903844" y="2338086"/>
              <a:ext cx="559530" cy="758361"/>
              <a:chOff x="8261117" y="263277"/>
              <a:chExt cx="559530" cy="758361"/>
            </a:xfrm>
          </p:grpSpPr>
          <p:grpSp>
            <p:nvGrpSpPr>
              <p:cNvPr id="162" name="Group 94"/>
              <p:cNvGrpSpPr/>
              <p:nvPr/>
            </p:nvGrpSpPr>
            <p:grpSpPr>
              <a:xfrm>
                <a:off x="8344207" y="263277"/>
                <a:ext cx="196676" cy="540791"/>
                <a:chOff x="1139396" y="1674984"/>
                <a:chExt cx="196676" cy="540791"/>
              </a:xfrm>
            </p:grpSpPr>
            <p:sp>
              <p:nvSpPr>
                <p:cNvPr id="172"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3"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3" name="Group 95"/>
              <p:cNvGrpSpPr/>
              <p:nvPr/>
            </p:nvGrpSpPr>
            <p:grpSpPr>
              <a:xfrm>
                <a:off x="8261117" y="407124"/>
                <a:ext cx="196676" cy="540791"/>
                <a:chOff x="1139396" y="1674984"/>
                <a:chExt cx="196676" cy="540791"/>
              </a:xfrm>
            </p:grpSpPr>
            <p:sp>
              <p:nvSpPr>
                <p:cNvPr id="170"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1"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4" name="Group 96"/>
              <p:cNvGrpSpPr/>
              <p:nvPr/>
            </p:nvGrpSpPr>
            <p:grpSpPr>
              <a:xfrm>
                <a:off x="8623971" y="317779"/>
                <a:ext cx="196676" cy="540791"/>
                <a:chOff x="1139396" y="1674984"/>
                <a:chExt cx="196676" cy="540791"/>
              </a:xfrm>
            </p:grpSpPr>
            <p:sp>
              <p:nvSpPr>
                <p:cNvPr id="168"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69"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5" name="Group 97"/>
              <p:cNvGrpSpPr/>
              <p:nvPr/>
            </p:nvGrpSpPr>
            <p:grpSpPr>
              <a:xfrm>
                <a:off x="8525634" y="480847"/>
                <a:ext cx="196676" cy="540791"/>
                <a:chOff x="1139396" y="1674984"/>
                <a:chExt cx="196676" cy="540791"/>
              </a:xfrm>
            </p:grpSpPr>
            <p:sp>
              <p:nvSpPr>
                <p:cNvPr id="166"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67"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77" name="Gruppieren 176"/>
          <p:cNvGrpSpPr/>
          <p:nvPr/>
        </p:nvGrpSpPr>
        <p:grpSpPr>
          <a:xfrm>
            <a:off x="6384121" y="4168660"/>
            <a:ext cx="1000257" cy="920237"/>
            <a:chOff x="4645413" y="3319128"/>
            <a:chExt cx="1620000" cy="1379951"/>
          </a:xfrm>
        </p:grpSpPr>
        <p:grpSp>
          <p:nvGrpSpPr>
            <p:cNvPr id="178" name="Group 35"/>
            <p:cNvGrpSpPr/>
            <p:nvPr/>
          </p:nvGrpSpPr>
          <p:grpSpPr>
            <a:xfrm>
              <a:off x="4645413" y="3319128"/>
              <a:ext cx="1620000" cy="1379951"/>
              <a:chOff x="6157236" y="2918240"/>
              <a:chExt cx="2505808" cy="2294793"/>
            </a:xfrm>
          </p:grpSpPr>
          <p:sp>
            <p:nvSpPr>
              <p:cNvPr id="192"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93"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94"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179" name="Group 80"/>
            <p:cNvGrpSpPr/>
            <p:nvPr/>
          </p:nvGrpSpPr>
          <p:grpSpPr>
            <a:xfrm>
              <a:off x="5189857" y="3777582"/>
              <a:ext cx="559530" cy="758361"/>
              <a:chOff x="8261117" y="263277"/>
              <a:chExt cx="559530" cy="758361"/>
            </a:xfrm>
          </p:grpSpPr>
          <p:grpSp>
            <p:nvGrpSpPr>
              <p:cNvPr id="180" name="Group 81"/>
              <p:cNvGrpSpPr/>
              <p:nvPr/>
            </p:nvGrpSpPr>
            <p:grpSpPr>
              <a:xfrm>
                <a:off x="8344207" y="263277"/>
                <a:ext cx="196676" cy="540791"/>
                <a:chOff x="1139396" y="1674984"/>
                <a:chExt cx="196676" cy="540791"/>
              </a:xfrm>
            </p:grpSpPr>
            <p:sp>
              <p:nvSpPr>
                <p:cNvPr id="190"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91"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1" name="Group 82"/>
              <p:cNvGrpSpPr/>
              <p:nvPr/>
            </p:nvGrpSpPr>
            <p:grpSpPr>
              <a:xfrm>
                <a:off x="8261117" y="407124"/>
                <a:ext cx="196676" cy="540791"/>
                <a:chOff x="1139396" y="1674984"/>
                <a:chExt cx="196676" cy="540791"/>
              </a:xfrm>
            </p:grpSpPr>
            <p:sp>
              <p:nvSpPr>
                <p:cNvPr id="188"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9"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2" name="Group 83"/>
              <p:cNvGrpSpPr/>
              <p:nvPr/>
            </p:nvGrpSpPr>
            <p:grpSpPr>
              <a:xfrm>
                <a:off x="8623971" y="317779"/>
                <a:ext cx="196676" cy="540791"/>
                <a:chOff x="1139396" y="1674984"/>
                <a:chExt cx="196676" cy="540791"/>
              </a:xfrm>
            </p:grpSpPr>
            <p:sp>
              <p:nvSpPr>
                <p:cNvPr id="186"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7"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3" name="Group 84"/>
              <p:cNvGrpSpPr/>
              <p:nvPr/>
            </p:nvGrpSpPr>
            <p:grpSpPr>
              <a:xfrm>
                <a:off x="8525634" y="480847"/>
                <a:ext cx="196676" cy="540791"/>
                <a:chOff x="1139396" y="1674984"/>
                <a:chExt cx="196676" cy="540791"/>
              </a:xfrm>
            </p:grpSpPr>
            <p:sp>
              <p:nvSpPr>
                <p:cNvPr id="184"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5"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95" name="Gruppieren 194"/>
          <p:cNvGrpSpPr/>
          <p:nvPr/>
        </p:nvGrpSpPr>
        <p:grpSpPr>
          <a:xfrm>
            <a:off x="7683929" y="4181053"/>
            <a:ext cx="1000257" cy="920237"/>
            <a:chOff x="4645413" y="3319128"/>
            <a:chExt cx="1620000" cy="1379951"/>
          </a:xfrm>
        </p:grpSpPr>
        <p:grpSp>
          <p:nvGrpSpPr>
            <p:cNvPr id="196" name="Group 35"/>
            <p:cNvGrpSpPr/>
            <p:nvPr/>
          </p:nvGrpSpPr>
          <p:grpSpPr>
            <a:xfrm>
              <a:off x="4645413" y="3319128"/>
              <a:ext cx="1620000" cy="1379951"/>
              <a:chOff x="6157236" y="2918240"/>
              <a:chExt cx="2505808" cy="2294793"/>
            </a:xfrm>
          </p:grpSpPr>
          <p:sp>
            <p:nvSpPr>
              <p:cNvPr id="210"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211"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212"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197" name="Group 80"/>
            <p:cNvGrpSpPr/>
            <p:nvPr/>
          </p:nvGrpSpPr>
          <p:grpSpPr>
            <a:xfrm>
              <a:off x="5189857" y="3777582"/>
              <a:ext cx="559530" cy="758361"/>
              <a:chOff x="8261117" y="263277"/>
              <a:chExt cx="559530" cy="758361"/>
            </a:xfrm>
          </p:grpSpPr>
          <p:grpSp>
            <p:nvGrpSpPr>
              <p:cNvPr id="198" name="Group 81"/>
              <p:cNvGrpSpPr/>
              <p:nvPr/>
            </p:nvGrpSpPr>
            <p:grpSpPr>
              <a:xfrm>
                <a:off x="8344207" y="263277"/>
                <a:ext cx="196676" cy="540791"/>
                <a:chOff x="1139396" y="1674984"/>
                <a:chExt cx="196676" cy="540791"/>
              </a:xfrm>
            </p:grpSpPr>
            <p:sp>
              <p:nvSpPr>
                <p:cNvPr id="208"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09"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99" name="Group 82"/>
              <p:cNvGrpSpPr/>
              <p:nvPr/>
            </p:nvGrpSpPr>
            <p:grpSpPr>
              <a:xfrm>
                <a:off x="8261117" y="407124"/>
                <a:ext cx="196676" cy="540791"/>
                <a:chOff x="1139396" y="1674984"/>
                <a:chExt cx="196676" cy="540791"/>
              </a:xfrm>
            </p:grpSpPr>
            <p:sp>
              <p:nvSpPr>
                <p:cNvPr id="206"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07"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00" name="Group 83"/>
              <p:cNvGrpSpPr/>
              <p:nvPr/>
            </p:nvGrpSpPr>
            <p:grpSpPr>
              <a:xfrm>
                <a:off x="8623971" y="317779"/>
                <a:ext cx="196676" cy="540791"/>
                <a:chOff x="1139396" y="1674984"/>
                <a:chExt cx="196676" cy="540791"/>
              </a:xfrm>
            </p:grpSpPr>
            <p:sp>
              <p:nvSpPr>
                <p:cNvPr id="204"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05"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01" name="Group 84"/>
              <p:cNvGrpSpPr/>
              <p:nvPr/>
            </p:nvGrpSpPr>
            <p:grpSpPr>
              <a:xfrm>
                <a:off x="8525634" y="480847"/>
                <a:ext cx="196676" cy="540791"/>
                <a:chOff x="1139396" y="1674984"/>
                <a:chExt cx="196676" cy="540791"/>
              </a:xfrm>
            </p:grpSpPr>
            <p:sp>
              <p:nvSpPr>
                <p:cNvPr id="202"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03"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213" name="Gruppieren 212"/>
          <p:cNvGrpSpPr/>
          <p:nvPr/>
        </p:nvGrpSpPr>
        <p:grpSpPr>
          <a:xfrm>
            <a:off x="7665928" y="3108579"/>
            <a:ext cx="1000257" cy="920237"/>
            <a:chOff x="6355434" y="1875352"/>
            <a:chExt cx="1620000" cy="1379951"/>
          </a:xfrm>
        </p:grpSpPr>
        <p:grpSp>
          <p:nvGrpSpPr>
            <p:cNvPr id="214" name="Group 25"/>
            <p:cNvGrpSpPr/>
            <p:nvPr/>
          </p:nvGrpSpPr>
          <p:grpSpPr>
            <a:xfrm>
              <a:off x="6355434" y="1875352"/>
              <a:ext cx="1620000" cy="1379951"/>
              <a:chOff x="6157236" y="2918241"/>
              <a:chExt cx="2505808" cy="2294793"/>
            </a:xfrm>
          </p:grpSpPr>
          <p:sp>
            <p:nvSpPr>
              <p:cNvPr id="228"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229"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230"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215" name="Group 93"/>
            <p:cNvGrpSpPr/>
            <p:nvPr/>
          </p:nvGrpSpPr>
          <p:grpSpPr>
            <a:xfrm>
              <a:off x="6903844" y="2338086"/>
              <a:ext cx="559530" cy="758361"/>
              <a:chOff x="8261117" y="263277"/>
              <a:chExt cx="559530" cy="758361"/>
            </a:xfrm>
          </p:grpSpPr>
          <p:grpSp>
            <p:nvGrpSpPr>
              <p:cNvPr id="216" name="Group 94"/>
              <p:cNvGrpSpPr/>
              <p:nvPr/>
            </p:nvGrpSpPr>
            <p:grpSpPr>
              <a:xfrm>
                <a:off x="8344207" y="263277"/>
                <a:ext cx="196676" cy="540791"/>
                <a:chOff x="1139396" y="1674984"/>
                <a:chExt cx="196676" cy="540791"/>
              </a:xfrm>
            </p:grpSpPr>
            <p:sp>
              <p:nvSpPr>
                <p:cNvPr id="226"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27"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17" name="Group 95"/>
              <p:cNvGrpSpPr/>
              <p:nvPr/>
            </p:nvGrpSpPr>
            <p:grpSpPr>
              <a:xfrm>
                <a:off x="8261117" y="407124"/>
                <a:ext cx="196676" cy="540791"/>
                <a:chOff x="1139396" y="1674984"/>
                <a:chExt cx="196676" cy="540791"/>
              </a:xfrm>
            </p:grpSpPr>
            <p:sp>
              <p:nvSpPr>
                <p:cNvPr id="224"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25"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18" name="Group 96"/>
              <p:cNvGrpSpPr/>
              <p:nvPr/>
            </p:nvGrpSpPr>
            <p:grpSpPr>
              <a:xfrm>
                <a:off x="8623971" y="317779"/>
                <a:ext cx="196676" cy="540791"/>
                <a:chOff x="1139396" y="1674984"/>
                <a:chExt cx="196676" cy="540791"/>
              </a:xfrm>
            </p:grpSpPr>
            <p:sp>
              <p:nvSpPr>
                <p:cNvPr id="222"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23"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19" name="Group 97"/>
              <p:cNvGrpSpPr/>
              <p:nvPr/>
            </p:nvGrpSpPr>
            <p:grpSpPr>
              <a:xfrm>
                <a:off x="8525634" y="480847"/>
                <a:ext cx="196676" cy="540791"/>
                <a:chOff x="1139396" y="1674984"/>
                <a:chExt cx="196676" cy="540791"/>
              </a:xfrm>
            </p:grpSpPr>
            <p:sp>
              <p:nvSpPr>
                <p:cNvPr id="220"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21"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cxnSp>
        <p:nvCxnSpPr>
          <p:cNvPr id="22" name="Gerade Verbindung mit Pfeil 21"/>
          <p:cNvCxnSpPr/>
          <p:nvPr/>
        </p:nvCxnSpPr>
        <p:spPr>
          <a:xfrm>
            <a:off x="5052247" y="5345056"/>
            <a:ext cx="375140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1" name="TextBox 6"/>
          <p:cNvSpPr txBox="1"/>
          <p:nvPr/>
        </p:nvSpPr>
        <p:spPr>
          <a:xfrm>
            <a:off x="5269512" y="514625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Step 1</a:t>
            </a:r>
          </a:p>
        </p:txBody>
      </p:sp>
      <p:sp>
        <p:nvSpPr>
          <p:cNvPr id="232" name="TextBox 6"/>
          <p:cNvSpPr txBox="1"/>
          <p:nvPr/>
        </p:nvSpPr>
        <p:spPr>
          <a:xfrm>
            <a:off x="6618617" y="5161769"/>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Step 2</a:t>
            </a:r>
          </a:p>
        </p:txBody>
      </p:sp>
      <p:sp>
        <p:nvSpPr>
          <p:cNvPr id="233" name="TextBox 6"/>
          <p:cNvSpPr txBox="1"/>
          <p:nvPr/>
        </p:nvSpPr>
        <p:spPr>
          <a:xfrm>
            <a:off x="7961893" y="5151243"/>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Step 3</a:t>
            </a:r>
          </a:p>
        </p:txBody>
      </p:sp>
      <p:cxnSp>
        <p:nvCxnSpPr>
          <p:cNvPr id="234" name="Gerade Verbindung mit Pfeil 233"/>
          <p:cNvCxnSpPr/>
          <p:nvPr/>
        </p:nvCxnSpPr>
        <p:spPr>
          <a:xfrm>
            <a:off x="6271608" y="1996084"/>
            <a:ext cx="9290" cy="3285638"/>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Gerade Verbindung mit Pfeil 234"/>
          <p:cNvCxnSpPr/>
          <p:nvPr/>
        </p:nvCxnSpPr>
        <p:spPr>
          <a:xfrm flipH="1">
            <a:off x="7552240" y="2037534"/>
            <a:ext cx="8382" cy="3219337"/>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Gerade Verbindung mit Pfeil 237"/>
          <p:cNvCxnSpPr/>
          <p:nvPr/>
        </p:nvCxnSpPr>
        <p:spPr>
          <a:xfrm flipV="1">
            <a:off x="365367" y="5353548"/>
            <a:ext cx="3566907" cy="166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7" name="Gerader Verbinder 236"/>
          <p:cNvCxnSpPr/>
          <p:nvPr/>
        </p:nvCxnSpPr>
        <p:spPr>
          <a:xfrm>
            <a:off x="4675632" y="1440657"/>
            <a:ext cx="17023" cy="432192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39" name="Rectangle 11"/>
          <p:cNvSpPr/>
          <p:nvPr/>
        </p:nvSpPr>
        <p:spPr>
          <a:xfrm>
            <a:off x="5194328" y="5324131"/>
            <a:ext cx="3295655" cy="400110"/>
          </a:xfrm>
          <a:prstGeom prst="rect">
            <a:avLst/>
          </a:prstGeom>
        </p:spPr>
        <p:txBody>
          <a:bodyPr wrap="square">
            <a:spAutoFit/>
          </a:bodyPr>
          <a:lstStyle/>
          <a:p>
            <a:pPr defTabSz="1016264">
              <a:spcBef>
                <a:spcPts val="556"/>
              </a:spcBef>
              <a:defRPr/>
            </a:pPr>
            <a:r>
              <a:rPr lang="en-US" sz="1000" kern="0" dirty="0">
                <a:solidFill>
                  <a:prstClr val="black"/>
                </a:solidFill>
                <a:latin typeface="Bosch Office Sans" pitchFamily="34" charset="0"/>
              </a:rPr>
              <a:t>e.g. Practiced by HSW, ASF</a:t>
            </a:r>
            <a:r>
              <a:rPr lang="en-US" sz="1000" kern="0">
                <a:solidFill>
                  <a:prstClr val="black"/>
                </a:solidFill>
                <a:latin typeface="Bosch Office Sans" pitchFamily="34" charset="0"/>
              </a:rPr>
              <a:t>,</a:t>
            </a:r>
            <a:r>
              <a:rPr lang="en-US" sz="1000" kern="0">
                <a:solidFill>
                  <a:srgbClr val="FF0000"/>
                </a:solidFill>
                <a:latin typeface="Bosch Office Sans" pitchFamily="34" charset="0"/>
              </a:rPr>
              <a:t> </a:t>
            </a:r>
            <a:r>
              <a:rPr lang="en-US" sz="1000" kern="0" dirty="0">
                <a:solidFill>
                  <a:prstClr val="black"/>
                </a:solidFill>
                <a:latin typeface="Bosch Office Sans" pitchFamily="34" charset="0"/>
              </a:rPr>
              <a:t>ETAS</a:t>
            </a:r>
            <a:r>
              <a:rPr lang="en-US" sz="1000" kern="0">
                <a:solidFill>
                  <a:prstClr val="black"/>
                </a:solidFill>
                <a:latin typeface="Bosch Office Sans" pitchFamily="34" charset="0"/>
              </a:rPr>
              <a:t> (Ascet),</a:t>
            </a:r>
            <a:r>
              <a:rPr lang="en-US" sz="1000" kern="0">
                <a:solidFill>
                  <a:srgbClr val="FF0000"/>
                </a:solidFill>
                <a:latin typeface="Bosch Office Sans" pitchFamily="34" charset="0"/>
              </a:rPr>
              <a:t> </a:t>
            </a:r>
            <a:r>
              <a:rPr lang="en-US" sz="1000" kern="0" dirty="0">
                <a:solidFill>
                  <a:prstClr val="black"/>
                </a:solidFill>
                <a:latin typeface="Bosch Office Sans" pitchFamily="34" charset="0"/>
              </a:rPr>
              <a:t>NRCS2, Perfectly Keyless</a:t>
            </a:r>
            <a:r>
              <a:rPr lang="en-US" sz="1000" kern="0" dirty="0">
                <a:solidFill>
                  <a:srgbClr val="FF0000"/>
                </a:solidFill>
                <a:latin typeface="Bosch Office Sans" pitchFamily="34" charset="0"/>
              </a:rPr>
              <a:t> </a:t>
            </a:r>
          </a:p>
        </p:txBody>
      </p:sp>
      <p:sp>
        <p:nvSpPr>
          <p:cNvPr id="24" name="Textfeld 23"/>
          <p:cNvSpPr txBox="1"/>
          <p:nvPr/>
        </p:nvSpPr>
        <p:spPr>
          <a:xfrm>
            <a:off x="320824" y="3037634"/>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42" name="Notched Right Arrow 18"/>
          <p:cNvSpPr/>
          <p:nvPr/>
        </p:nvSpPr>
        <p:spPr>
          <a:xfrm rot="18100629">
            <a:off x="2858574" y="3245260"/>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43" name="Textfeld 242"/>
          <p:cNvSpPr txBox="1"/>
          <p:nvPr/>
        </p:nvSpPr>
        <p:spPr>
          <a:xfrm>
            <a:off x="3340532" y="3045428"/>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44" name="Notched Right Arrow 18"/>
          <p:cNvSpPr/>
          <p:nvPr/>
        </p:nvSpPr>
        <p:spPr>
          <a:xfrm>
            <a:off x="1863104" y="2473919"/>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46" name="Textfeld 245"/>
          <p:cNvSpPr txBox="1"/>
          <p:nvPr/>
        </p:nvSpPr>
        <p:spPr>
          <a:xfrm>
            <a:off x="1788565" y="2642684"/>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47" name="Notched Right Arrow 18"/>
          <p:cNvSpPr/>
          <p:nvPr/>
        </p:nvSpPr>
        <p:spPr>
          <a:xfrm>
            <a:off x="1888260" y="4366740"/>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48" name="Textfeld 247"/>
          <p:cNvSpPr txBox="1"/>
          <p:nvPr/>
        </p:nvSpPr>
        <p:spPr>
          <a:xfrm>
            <a:off x="1788565" y="4658849"/>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40" name="TextBox 6"/>
          <p:cNvSpPr txBox="1"/>
          <p:nvPr/>
        </p:nvSpPr>
        <p:spPr>
          <a:xfrm>
            <a:off x="5992031" y="171275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1</a:t>
            </a:r>
          </a:p>
        </p:txBody>
      </p:sp>
      <p:sp>
        <p:nvSpPr>
          <p:cNvPr id="245" name="TextBox 6"/>
          <p:cNvSpPr txBox="1"/>
          <p:nvPr/>
        </p:nvSpPr>
        <p:spPr>
          <a:xfrm>
            <a:off x="7272036" y="1663274"/>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2</a:t>
            </a:r>
          </a:p>
        </p:txBody>
      </p:sp>
      <p:sp>
        <p:nvSpPr>
          <p:cNvPr id="249" name="TextBox 6"/>
          <p:cNvSpPr txBox="1"/>
          <p:nvPr/>
        </p:nvSpPr>
        <p:spPr>
          <a:xfrm>
            <a:off x="8437290" y="167677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3</a:t>
            </a:r>
          </a:p>
        </p:txBody>
      </p:sp>
      <p:cxnSp>
        <p:nvCxnSpPr>
          <p:cNvPr id="250" name="Gerade Verbindung mit Pfeil 249"/>
          <p:cNvCxnSpPr/>
          <p:nvPr/>
        </p:nvCxnSpPr>
        <p:spPr>
          <a:xfrm flipH="1">
            <a:off x="8843197" y="2035334"/>
            <a:ext cx="8382" cy="3219337"/>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6" name="Abgerundetes Rechteck 67"/>
          <p:cNvSpPr/>
          <p:nvPr/>
        </p:nvSpPr>
        <p:spPr>
          <a:xfrm>
            <a:off x="7719854" y="90425"/>
            <a:ext cx="4054372" cy="600845"/>
          </a:xfrm>
          <a:prstGeom prst="roundRect">
            <a:avLst/>
          </a:prstGeom>
          <a:noFill/>
          <a:ln w="9525" cap="flat" cmpd="sng" algn="ctr">
            <a:solidFill>
              <a:srgbClr val="FF0000"/>
            </a:solidFill>
            <a:prstDash val="solid"/>
          </a:ln>
          <a:effectLst/>
        </p:spPr>
        <p:txBody>
          <a:bodyPr rtlCol="0" anchor="ctr"/>
          <a:lstStyle/>
          <a:p>
            <a:pPr algn="ctr" defTabSz="1016264"/>
            <a:r>
              <a:rPr lang="de-DE" sz="1778" b="1" kern="0">
                <a:solidFill>
                  <a:srgbClr val="FF0000"/>
                </a:solidFill>
                <a:latin typeface="Bosch Office Sans"/>
              </a:rPr>
              <a:t>Please refer the SWO C-X analysis (Feb 2020) : </a:t>
            </a:r>
            <a:r>
              <a:rPr lang="de-DE" sz="1778" b="1" kern="0">
                <a:solidFill>
                  <a:srgbClr val="FF0000"/>
                </a:solidFill>
                <a:latin typeface="Bosch Office Sans"/>
                <a:hlinkClick r:id="rId4"/>
              </a:rPr>
              <a:t>CX analysis</a:t>
            </a:r>
            <a:endParaRPr lang="de-DE" sz="1778" b="1" kern="0">
              <a:solidFill>
                <a:srgbClr val="FF0000"/>
              </a:solidFill>
              <a:latin typeface="Bosch Office Sans"/>
            </a:endParaRPr>
          </a:p>
        </p:txBody>
      </p:sp>
    </p:spTree>
    <p:extLst>
      <p:ext uri="{BB962C8B-B14F-4D97-AF65-F5344CB8AC3E}">
        <p14:creationId xmlns:p14="http://schemas.microsoft.com/office/powerpoint/2010/main" val="344705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5845" y="1266714"/>
            <a:ext cx="8960310" cy="4324572"/>
          </a:xfrm>
          <a:prstGeom prst="rect">
            <a:avLst/>
          </a:prstGeom>
        </p:spPr>
      </p:pic>
    </p:spTree>
    <p:extLst>
      <p:ext uri="{BB962C8B-B14F-4D97-AF65-F5344CB8AC3E}">
        <p14:creationId xmlns:p14="http://schemas.microsoft.com/office/powerpoint/2010/main" val="375930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552819" y="5901563"/>
            <a:ext cx="551167" cy="365125"/>
          </a:xfrm>
        </p:spPr>
        <p:txBody>
          <a:bodyPr/>
          <a:lstStyle/>
          <a:p>
            <a:pPr algn="l" defTabSz="1016264" fontAlgn="base">
              <a:spcBef>
                <a:spcPct val="0"/>
              </a:spcBef>
              <a:spcAft>
                <a:spcPct val="0"/>
              </a:spcAft>
              <a:defRPr/>
            </a:pPr>
            <a:fld id="{4898AEC0-503E-4FA4-859C-D0F72D6E3F79}" type="slidenum">
              <a:rPr lang="en-US" sz="1334" kern="0" noProof="1">
                <a:solidFill>
                  <a:srgbClr val="999FA6"/>
                </a:solidFill>
                <a:latin typeface="Bosch Office Sans"/>
              </a:rPr>
              <a:pPr algn="l" defTabSz="1016264" fontAlgn="base">
                <a:spcBef>
                  <a:spcPct val="0"/>
                </a:spcBef>
                <a:spcAft>
                  <a:spcPct val="0"/>
                </a:spcAft>
                <a:defRPr/>
              </a:pPr>
              <a:t>4</a:t>
            </a:fld>
            <a:endParaRPr lang="en-US" sz="1334" kern="0" noProof="1">
              <a:solidFill>
                <a:srgbClr val="999FA6"/>
              </a:solidFill>
              <a:latin typeface="Bosch Office Sans"/>
            </a:endParaRPr>
          </a:p>
        </p:txBody>
      </p:sp>
      <p:sp>
        <p:nvSpPr>
          <p:cNvPr id="3" name="Rectangle 2"/>
          <p:cNvSpPr/>
          <p:nvPr/>
        </p:nvSpPr>
        <p:spPr>
          <a:xfrm>
            <a:off x="7649721" y="4612632"/>
            <a:ext cx="4509554" cy="1591565"/>
          </a:xfrm>
          <a:prstGeom prst="rect">
            <a:avLst/>
          </a:prstGeom>
          <a:solidFill>
            <a:srgbClr val="1399A0"/>
          </a:solidFill>
          <a:ln w="9525" cap="flat" cmpd="sng" algn="ctr">
            <a:solidFill>
              <a:srgbClr val="1399A0"/>
            </a:solidFill>
            <a:prstDash val="solid"/>
            <a:round/>
            <a:headEnd type="none" w="med" len="med"/>
            <a:tailEnd type="none" w="med" len="med"/>
          </a:ln>
          <a:effectLst/>
        </p:spPr>
        <p:txBody>
          <a:bodyPr rtlCol="0" anchor="ctr"/>
          <a:lstStyle/>
          <a:p>
            <a:pPr algn="ctr" defTabSz="1016264">
              <a:defRPr/>
            </a:pPr>
            <a:endParaRPr lang="en-US" sz="2001" kern="0" dirty="0">
              <a:solidFill>
                <a:srgbClr val="000000"/>
              </a:solidFill>
              <a:latin typeface="Bosch Office Sans"/>
            </a:endParaRPr>
          </a:p>
        </p:txBody>
      </p:sp>
      <p:sp>
        <p:nvSpPr>
          <p:cNvPr id="5" name="Text Placeholder 17"/>
          <p:cNvSpPr txBox="1">
            <a:spLocks/>
          </p:cNvSpPr>
          <p:nvPr/>
        </p:nvSpPr>
        <p:spPr>
          <a:xfrm>
            <a:off x="708398" y="6564143"/>
            <a:ext cx="12577834" cy="432111"/>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Wingdings 3" panose="05040102010807070707" pitchFamily="18" charset="2"/>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algn="ctr" defTabSz="1016190">
              <a:defRPr/>
            </a:pPr>
            <a:r>
              <a:rPr lang="en-US" sz="1600" dirty="0">
                <a:latin typeface="Bosch Office Sans"/>
              </a:rPr>
              <a:t>Next generation E/E architectures drive the availability of integrated cloud technologies in vehicles. </a:t>
            </a:r>
          </a:p>
        </p:txBody>
      </p:sp>
      <p:sp>
        <p:nvSpPr>
          <p:cNvPr id="6" name="Textfeld 61"/>
          <p:cNvSpPr txBox="1"/>
          <p:nvPr/>
        </p:nvSpPr>
        <p:spPr>
          <a:xfrm>
            <a:off x="1508384" y="1116522"/>
            <a:ext cx="5011003" cy="332704"/>
          </a:xfrm>
          <a:prstGeom prst="rect">
            <a:avLst/>
          </a:prstGeom>
          <a:noFill/>
        </p:spPr>
        <p:txBody>
          <a:bodyPr wrap="square" lIns="0" tIns="0" rIns="0" bIns="0" rtlCol="0">
            <a:noAutofit/>
          </a:bodyPr>
          <a:lstStyle/>
          <a:p>
            <a:pPr defTabSz="1016264">
              <a:lnSpc>
                <a:spcPts val="2556"/>
              </a:lnSpc>
              <a:spcBef>
                <a:spcPts val="556"/>
              </a:spcBef>
              <a:defRPr/>
            </a:pPr>
            <a:r>
              <a:rPr lang="en-US" sz="1778" kern="0" dirty="0">
                <a:solidFill>
                  <a:srgbClr val="000000"/>
                </a:solidFill>
                <a:latin typeface="Bosch Office Sans" pitchFamily="34" charset="0"/>
              </a:rPr>
              <a:t>From… </a:t>
            </a:r>
          </a:p>
        </p:txBody>
      </p:sp>
      <p:sp>
        <p:nvSpPr>
          <p:cNvPr id="7" name="Textfeld 62"/>
          <p:cNvSpPr txBox="1"/>
          <p:nvPr/>
        </p:nvSpPr>
        <p:spPr>
          <a:xfrm>
            <a:off x="7659685" y="1125287"/>
            <a:ext cx="4651450" cy="332706"/>
          </a:xfrm>
          <a:prstGeom prst="rect">
            <a:avLst/>
          </a:prstGeom>
          <a:noFill/>
        </p:spPr>
        <p:txBody>
          <a:bodyPr wrap="square" lIns="0" tIns="0" rIns="0" bIns="0" rtlCol="0">
            <a:noAutofit/>
          </a:bodyPr>
          <a:lstStyle/>
          <a:p>
            <a:pPr defTabSz="1016264">
              <a:lnSpc>
                <a:spcPts val="2556"/>
              </a:lnSpc>
              <a:spcBef>
                <a:spcPts val="556"/>
              </a:spcBef>
              <a:defRPr/>
            </a:pPr>
            <a:r>
              <a:rPr lang="en-US" sz="1778" kern="0" dirty="0">
                <a:solidFill>
                  <a:srgbClr val="000000"/>
                </a:solidFill>
                <a:latin typeface="Bosch Office Sans" pitchFamily="34" charset="0"/>
              </a:rPr>
              <a:t>To… </a:t>
            </a:r>
          </a:p>
        </p:txBody>
      </p:sp>
      <p:sp>
        <p:nvSpPr>
          <p:cNvPr id="8" name="Pfeil nach oben 64"/>
          <p:cNvSpPr/>
          <p:nvPr/>
        </p:nvSpPr>
        <p:spPr>
          <a:xfrm>
            <a:off x="5451605" y="2514288"/>
            <a:ext cx="453688" cy="2000515"/>
          </a:xfrm>
          <a:prstGeom prst="upArrow">
            <a:avLst/>
          </a:prstGeom>
          <a:solidFill>
            <a:srgbClr val="005458"/>
          </a:solidFill>
          <a:ln w="9525" cap="flat" cmpd="sng" algn="ctr">
            <a:noFill/>
            <a:prstDash val="solid"/>
            <a:round/>
            <a:headEnd type="none" w="med" len="med"/>
            <a:tailEnd type="none" w="med" len="med"/>
          </a:ln>
          <a:effectLst/>
        </p:spPr>
        <p:txBody>
          <a:bodyPr vert="vert270" rtlCol="0" anchor="ctr"/>
          <a:lstStyle/>
          <a:p>
            <a:pPr marL="199372" algn="ctr" defTabSz="1016264">
              <a:defRPr/>
            </a:pPr>
            <a:r>
              <a:rPr lang="en-US" sz="1111" dirty="0">
                <a:solidFill>
                  <a:prstClr val="white"/>
                </a:solidFill>
                <a:latin typeface="Bosch Office Sans"/>
              </a:rPr>
              <a:t>E/E evolution</a:t>
            </a:r>
          </a:p>
        </p:txBody>
      </p:sp>
      <p:sp>
        <p:nvSpPr>
          <p:cNvPr id="9" name="Pfeil nach oben 66"/>
          <p:cNvSpPr/>
          <p:nvPr/>
        </p:nvSpPr>
        <p:spPr>
          <a:xfrm>
            <a:off x="7139088" y="2514288"/>
            <a:ext cx="453688" cy="2000515"/>
          </a:xfrm>
          <a:prstGeom prst="upArrow">
            <a:avLst/>
          </a:prstGeom>
          <a:solidFill>
            <a:srgbClr val="005458"/>
          </a:solidFill>
          <a:ln w="9525" cap="flat" cmpd="sng" algn="ctr">
            <a:noFill/>
            <a:prstDash val="solid"/>
            <a:round/>
            <a:headEnd type="none" w="med" len="med"/>
            <a:tailEnd type="none" w="med" len="med"/>
          </a:ln>
          <a:effectLst/>
        </p:spPr>
        <p:txBody>
          <a:bodyPr vert="vert" rtlCol="0" anchor="ctr"/>
          <a:lstStyle/>
          <a:p>
            <a:pPr marL="199372" algn="ctr" defTabSz="1016264">
              <a:defRPr/>
            </a:pPr>
            <a:r>
              <a:rPr lang="en-GB" sz="1111" dirty="0">
                <a:solidFill>
                  <a:prstClr val="white"/>
                </a:solidFill>
                <a:latin typeface="Bosch Office Sans"/>
              </a:rPr>
              <a:t>SW revolution</a:t>
            </a:r>
          </a:p>
        </p:txBody>
      </p:sp>
      <p:sp>
        <p:nvSpPr>
          <p:cNvPr id="10" name="Textfeld 67"/>
          <p:cNvSpPr txBox="1"/>
          <p:nvPr/>
        </p:nvSpPr>
        <p:spPr>
          <a:xfrm>
            <a:off x="5820165" y="3133035"/>
            <a:ext cx="1398444" cy="880155"/>
          </a:xfrm>
          <a:prstGeom prst="rect">
            <a:avLst/>
          </a:prstGeom>
          <a:noFill/>
        </p:spPr>
        <p:txBody>
          <a:bodyPr wrap="square" lIns="0" tIns="0" rIns="0" bIns="0" rtlCol="0">
            <a:noAutofit/>
          </a:bodyPr>
          <a:lstStyle/>
          <a:p>
            <a:pPr algn="ctr" defTabSz="1016264">
              <a:lnSpc>
                <a:spcPts val="2556"/>
              </a:lnSpc>
              <a:spcBef>
                <a:spcPts val="556"/>
              </a:spcBef>
              <a:defRPr/>
            </a:pPr>
            <a:r>
              <a:rPr lang="en-US" sz="2001" kern="0" dirty="0">
                <a:solidFill>
                  <a:srgbClr val="000000"/>
                </a:solidFill>
                <a:latin typeface="Bosch Office Sans" pitchFamily="34" charset="0"/>
              </a:rPr>
              <a:t>Technology path</a:t>
            </a:r>
          </a:p>
        </p:txBody>
      </p:sp>
      <p:sp>
        <p:nvSpPr>
          <p:cNvPr id="11" name="Textfeld 68"/>
          <p:cNvSpPr txBox="1"/>
          <p:nvPr/>
        </p:nvSpPr>
        <p:spPr>
          <a:xfrm>
            <a:off x="2231087" y="5882450"/>
            <a:ext cx="3369227" cy="183110"/>
          </a:xfrm>
          <a:prstGeom prst="rect">
            <a:avLst/>
          </a:prstGeom>
          <a:noFill/>
        </p:spPr>
        <p:txBody>
          <a:bodyPr wrap="square" lIns="0" tIns="0" rIns="0" bIns="0" rtlCol="0">
            <a:noAutofit/>
          </a:bodyPr>
          <a:lstStyle/>
          <a:p>
            <a:pPr defTabSz="1016264">
              <a:spcBef>
                <a:spcPts val="556"/>
              </a:spcBef>
              <a:defRPr/>
            </a:pPr>
            <a:r>
              <a:rPr lang="en-US" sz="778" kern="0" dirty="0">
                <a:latin typeface="Bosch Office Sans" pitchFamily="34" charset="0"/>
              </a:rPr>
              <a:t> = “State of the art” c</a:t>
            </a:r>
            <a:r>
              <a:rPr lang="en-US" sz="778" kern="0" dirty="0" err="1">
                <a:latin typeface="Bosch Office Sans" pitchFamily="34" charset="0"/>
              </a:rPr>
              <a:t>ontainer</a:t>
            </a:r>
            <a:r>
              <a:rPr lang="en-US" sz="778" kern="0" dirty="0">
                <a:latin typeface="Bosch Office Sans" pitchFamily="34" charset="0"/>
              </a:rPr>
              <a:t> technology</a:t>
            </a:r>
          </a:p>
          <a:p>
            <a:pPr defTabSz="1016264">
              <a:spcBef>
                <a:spcPts val="556"/>
              </a:spcBef>
              <a:defRPr/>
            </a:pPr>
            <a:r>
              <a:rPr lang="en-US" sz="778" kern="0" dirty="0">
                <a:latin typeface="Bosch Office Sans" pitchFamily="34" charset="0"/>
              </a:rPr>
              <a:t> = “State of the art” container o</a:t>
            </a:r>
            <a:r>
              <a:rPr lang="en-US" sz="778" kern="0" dirty="0" err="1">
                <a:latin typeface="Bosch Office Sans" pitchFamily="34" charset="0"/>
              </a:rPr>
              <a:t>rchestration</a:t>
            </a:r>
            <a:endParaRPr lang="en-US" sz="778" kern="0" dirty="0">
              <a:latin typeface="Bosch Office Sans" pitchFamily="34" charset="0"/>
            </a:endParaRPr>
          </a:p>
        </p:txBody>
      </p:sp>
      <p:pic>
        <p:nvPicPr>
          <p:cNvPr id="12" name="Grafik 70"/>
          <p:cNvPicPr>
            <a:picLocks noChangeAspect="1"/>
          </p:cNvPicPr>
          <p:nvPr/>
        </p:nvPicPr>
        <p:blipFill>
          <a:blip r:embed="rId2"/>
          <a:stretch>
            <a:fillRect/>
          </a:stretch>
        </p:blipFill>
        <p:spPr>
          <a:xfrm>
            <a:off x="7988428" y="1884578"/>
            <a:ext cx="3728661" cy="2635503"/>
          </a:xfrm>
          <a:prstGeom prst="rect">
            <a:avLst/>
          </a:prstGeom>
        </p:spPr>
      </p:pic>
      <p:sp>
        <p:nvSpPr>
          <p:cNvPr id="13" name="Textfeld 71"/>
          <p:cNvSpPr txBox="1"/>
          <p:nvPr/>
        </p:nvSpPr>
        <p:spPr>
          <a:xfrm>
            <a:off x="7826376" y="4660381"/>
            <a:ext cx="4182818" cy="1523888"/>
          </a:xfrm>
          <a:prstGeom prst="rect">
            <a:avLst/>
          </a:prstGeom>
          <a:noFill/>
          <a:ln w="9525" cap="flat" cmpd="sng" algn="ctr">
            <a:noFill/>
            <a:prstDash val="solid"/>
            <a:round/>
            <a:headEnd type="none" w="med" len="med"/>
            <a:tailEnd type="none" w="med" len="med"/>
          </a:ln>
        </p:spPr>
        <p:txBody>
          <a:bodyPr wrap="square" lIns="0" tIns="0" rIns="0" bIns="0" rtlCol="0">
            <a:normAutofit/>
          </a:bodyPr>
          <a:lstStyle/>
          <a:p>
            <a:pPr marL="317583" indent="-317583" defTabSz="1016264">
              <a:spcBef>
                <a:spcPts val="556"/>
              </a:spcBef>
              <a:buClr>
                <a:prstClr val="white"/>
              </a:buClr>
              <a:buFont typeface="Bosch Office Sans" pitchFamily="2" charset="0"/>
              <a:buChar char="✓"/>
              <a:defRPr/>
            </a:pPr>
            <a:r>
              <a:rPr lang="en-US" sz="1167" kern="0" dirty="0">
                <a:solidFill>
                  <a:srgbClr val="FFFF00"/>
                </a:solidFill>
                <a:latin typeface="Bosch Office Sans" pitchFamily="34" charset="0"/>
              </a:rPr>
              <a:t>Common continuous development and deployment  framework for cloud and edge </a:t>
            </a:r>
          </a:p>
          <a:p>
            <a:pPr marL="317583" indent="-317583" defTabSz="1016264">
              <a:spcBef>
                <a:spcPts val="556"/>
              </a:spcBef>
              <a:buClr>
                <a:prstClr val="white"/>
              </a:buClr>
              <a:buFont typeface="Bosch Office Sans" pitchFamily="2" charset="0"/>
              <a:buChar char="✓"/>
              <a:defRPr/>
            </a:pPr>
            <a:r>
              <a:rPr lang="en-US" sz="1167" kern="0" dirty="0">
                <a:solidFill>
                  <a:srgbClr val="FFFFFF"/>
                </a:solidFill>
                <a:latin typeface="Bosch Office Sans" pitchFamily="34" charset="0"/>
              </a:rPr>
              <a:t>Publish/subscribe mechanism within and from vehicle </a:t>
            </a:r>
            <a:br>
              <a:rPr lang="en-US" sz="1167" kern="0" dirty="0">
                <a:solidFill>
                  <a:srgbClr val="FFFFFF"/>
                </a:solidFill>
                <a:latin typeface="Bosch Office Sans" pitchFamily="34" charset="0"/>
              </a:rPr>
            </a:br>
            <a:r>
              <a:rPr lang="en-US" sz="1167" kern="0" dirty="0">
                <a:solidFill>
                  <a:srgbClr val="FFFFFF"/>
                </a:solidFill>
                <a:latin typeface="Bosch Office Sans" pitchFamily="34" charset="0"/>
              </a:rPr>
              <a:t>to cloud</a:t>
            </a:r>
          </a:p>
          <a:p>
            <a:pPr marL="317583" indent="-317583" defTabSz="1016264">
              <a:spcBef>
                <a:spcPts val="556"/>
              </a:spcBef>
              <a:buClr>
                <a:prstClr val="white"/>
              </a:buClr>
              <a:buFont typeface="Bosch Office Sans" pitchFamily="2" charset="0"/>
              <a:buChar char="✓"/>
              <a:defRPr/>
            </a:pPr>
            <a:r>
              <a:rPr lang="en-US" sz="1167" kern="0" dirty="0">
                <a:solidFill>
                  <a:srgbClr val="FFFFFF"/>
                </a:solidFill>
                <a:latin typeface="Bosch Office Sans" pitchFamily="34" charset="0"/>
              </a:rPr>
              <a:t>Most technologies are open source and attractive for developers</a:t>
            </a:r>
          </a:p>
          <a:p>
            <a:pPr marL="317583" indent="-317583" defTabSz="1016264">
              <a:spcBef>
                <a:spcPts val="556"/>
              </a:spcBef>
              <a:buClr>
                <a:prstClr val="white"/>
              </a:buClr>
              <a:buFont typeface="Bosch Office Sans" pitchFamily="2" charset="0"/>
              <a:buChar char="✓"/>
              <a:defRPr/>
            </a:pPr>
            <a:r>
              <a:rPr lang="en-US" sz="1167" kern="0" dirty="0">
                <a:solidFill>
                  <a:srgbClr val="FFFFFF"/>
                </a:solidFill>
                <a:latin typeface="Bosch Office Sans" pitchFamily="34" charset="0"/>
              </a:rPr>
              <a:t>Managing the complexity of distributed systems</a:t>
            </a:r>
          </a:p>
          <a:p>
            <a:pPr marL="317583" indent="-317583" defTabSz="1016264">
              <a:spcBef>
                <a:spcPts val="556"/>
              </a:spcBef>
              <a:buClr>
                <a:srgbClr val="92D050"/>
              </a:buClr>
              <a:buFont typeface="Bosch Office Sans" pitchFamily="2" charset="0"/>
              <a:buChar char="✓"/>
              <a:defRPr/>
            </a:pPr>
            <a:endParaRPr lang="en-US" sz="1167" kern="0" dirty="0">
              <a:solidFill>
                <a:srgbClr val="000000"/>
              </a:solidFill>
              <a:latin typeface="Bosch Office Sans" pitchFamily="34" charset="0"/>
            </a:endParaRPr>
          </a:p>
        </p:txBody>
      </p:sp>
      <p:grpSp>
        <p:nvGrpSpPr>
          <p:cNvPr id="14" name="Shape2_20200311_133018"/>
          <p:cNvGrpSpPr/>
          <p:nvPr/>
        </p:nvGrpSpPr>
        <p:grpSpPr>
          <a:xfrm>
            <a:off x="939439" y="1847866"/>
            <a:ext cx="4143278" cy="2962485"/>
            <a:chOff x="-101600" y="2120912"/>
            <a:chExt cx="3626892" cy="2593264"/>
          </a:xfrm>
        </p:grpSpPr>
        <p:pic>
          <p:nvPicPr>
            <p:cNvPr id="15" name="Grafik 16"/>
            <p:cNvPicPr>
              <a:picLocks noChangeAspect="1"/>
            </p:cNvPicPr>
            <p:nvPr/>
          </p:nvPicPr>
          <p:blipFill rotWithShape="1">
            <a:blip r:embed="rId3"/>
            <a:srcRect t="3414" r="19019" b="17361"/>
            <a:stretch/>
          </p:blipFill>
          <p:spPr>
            <a:xfrm>
              <a:off x="-101600" y="2523728"/>
              <a:ext cx="3601720" cy="2190448"/>
            </a:xfrm>
            <a:prstGeom prst="rect">
              <a:avLst/>
            </a:prstGeom>
          </p:spPr>
        </p:pic>
        <p:cxnSp>
          <p:nvCxnSpPr>
            <p:cNvPr id="16" name="Gerader Verbinder 18"/>
            <p:cNvCxnSpPr/>
            <p:nvPr/>
          </p:nvCxnSpPr>
          <p:spPr>
            <a:xfrm flipV="1">
              <a:off x="3309915" y="2120912"/>
              <a:ext cx="215377" cy="272726"/>
            </a:xfrm>
            <a:prstGeom prst="line">
              <a:avLst/>
            </a:prstGeom>
            <a:noFill/>
            <a:ln w="6350" cap="flat" cmpd="sng" algn="ctr">
              <a:solidFill>
                <a:srgbClr val="424C58"/>
              </a:solidFill>
              <a:prstDash val="dash"/>
              <a:miter lim="800000"/>
            </a:ln>
            <a:effectLst/>
          </p:spPr>
        </p:cxnSp>
      </p:grpSp>
      <p:sp>
        <p:nvSpPr>
          <p:cNvPr id="17" name="Rectangle 114"/>
          <p:cNvSpPr/>
          <p:nvPr/>
        </p:nvSpPr>
        <p:spPr>
          <a:xfrm>
            <a:off x="1390683" y="1457795"/>
            <a:ext cx="4509554" cy="343311"/>
          </a:xfrm>
          <a:prstGeom prst="rect">
            <a:avLst/>
          </a:prstGeom>
          <a:solidFill>
            <a:srgbClr val="005458"/>
          </a:solidFill>
          <a:ln w="9525" cap="flat" cmpd="sng" algn="ctr">
            <a:noFill/>
            <a:prstDash val="solid"/>
          </a:ln>
          <a:effectLst/>
        </p:spPr>
        <p:txBody>
          <a:bodyPr lIns="203252" rtlCol="0" anchor="ctr"/>
          <a:lstStyle/>
          <a:p>
            <a:pPr defTabSz="1016264">
              <a:lnSpc>
                <a:spcPts val="2556"/>
              </a:lnSpc>
              <a:spcBef>
                <a:spcPts val="556"/>
              </a:spcBef>
              <a:defRPr/>
            </a:pPr>
            <a:r>
              <a:rPr lang="en-US" sz="1556" kern="0" dirty="0">
                <a:solidFill>
                  <a:prstClr val="white"/>
                </a:solidFill>
                <a:latin typeface="Bosch Office Sans" pitchFamily="34" charset="0"/>
              </a:rPr>
              <a:t>“Vehicle </a:t>
            </a:r>
            <a:r>
              <a:rPr lang="en-US" sz="1556" kern="0">
                <a:solidFill>
                  <a:prstClr val="white"/>
                </a:solidFill>
                <a:latin typeface="Bosch Office Sans" pitchFamily="34" charset="0"/>
              </a:rPr>
              <a:t>E/E architecture with cloud extension”</a:t>
            </a:r>
            <a:endParaRPr lang="en-US" sz="1556" kern="0" dirty="0">
              <a:solidFill>
                <a:prstClr val="white"/>
              </a:solidFill>
              <a:latin typeface="Bosch Office Sans" pitchFamily="34" charset="0"/>
            </a:endParaRPr>
          </a:p>
        </p:txBody>
      </p:sp>
      <p:sp>
        <p:nvSpPr>
          <p:cNvPr id="18" name="Rectangle 114"/>
          <p:cNvSpPr/>
          <p:nvPr/>
        </p:nvSpPr>
        <p:spPr>
          <a:xfrm>
            <a:off x="7659686" y="1448716"/>
            <a:ext cx="4509554" cy="343311"/>
          </a:xfrm>
          <a:prstGeom prst="rect">
            <a:avLst/>
          </a:prstGeom>
          <a:solidFill>
            <a:srgbClr val="005458"/>
          </a:solidFill>
          <a:ln w="9525" cap="flat" cmpd="sng" algn="ctr">
            <a:noFill/>
            <a:prstDash val="solid"/>
          </a:ln>
          <a:effectLst/>
        </p:spPr>
        <p:txBody>
          <a:bodyPr lIns="203252" rtlCol="0" anchor="ctr"/>
          <a:lstStyle/>
          <a:p>
            <a:pPr defTabSz="1016264">
              <a:lnSpc>
                <a:spcPts val="2556"/>
              </a:lnSpc>
              <a:spcBef>
                <a:spcPts val="556"/>
              </a:spcBef>
              <a:defRPr/>
            </a:pPr>
            <a:r>
              <a:rPr lang="en-US" sz="1556" kern="0" dirty="0">
                <a:solidFill>
                  <a:prstClr val="white"/>
                </a:solidFill>
                <a:latin typeface="Bosch Office Sans" pitchFamily="34" charset="0"/>
              </a:rPr>
              <a:t>“Integrated cloud and edge technologies”</a:t>
            </a:r>
          </a:p>
        </p:txBody>
      </p:sp>
      <p:pic>
        <p:nvPicPr>
          <p:cNvPr id="19" name="Grafik 21"/>
          <p:cNvPicPr>
            <a:picLocks noChangeAspect="1"/>
          </p:cNvPicPr>
          <p:nvPr/>
        </p:nvPicPr>
        <p:blipFill rotWithShape="1">
          <a:blip r:embed="rId4">
            <a:clrChange>
              <a:clrFrom>
                <a:srgbClr val="FFFFFF"/>
              </a:clrFrom>
              <a:clrTo>
                <a:srgbClr val="FFFFFF">
                  <a:alpha val="0"/>
                </a:srgbClr>
              </a:clrTo>
            </a:clrChange>
          </a:blip>
          <a:srcRect l="5977" t="6148" r="5840" b="6482"/>
          <a:stretch/>
        </p:blipFill>
        <p:spPr>
          <a:xfrm>
            <a:off x="1954009" y="5793945"/>
            <a:ext cx="261636" cy="220821"/>
          </a:xfrm>
          <a:prstGeom prst="rect">
            <a:avLst/>
          </a:prstGeom>
          <a:ln w="28575">
            <a:noFill/>
          </a:ln>
        </p:spPr>
      </p:pic>
      <p:pic>
        <p:nvPicPr>
          <p:cNvPr id="20" name="Grafik 22"/>
          <p:cNvPicPr>
            <a:picLocks noChangeAspect="1"/>
          </p:cNvPicPr>
          <p:nvPr/>
        </p:nvPicPr>
        <p:blipFill>
          <a:blip r:embed="rId5">
            <a:clrChange>
              <a:clrFrom>
                <a:srgbClr val="FFFFFF"/>
              </a:clrFrom>
              <a:clrTo>
                <a:srgbClr val="FFFFFF">
                  <a:alpha val="0"/>
                </a:srgbClr>
              </a:clrTo>
            </a:clrChange>
          </a:blip>
          <a:stretch>
            <a:fillRect/>
          </a:stretch>
        </p:blipFill>
        <p:spPr>
          <a:xfrm>
            <a:off x="1890059" y="6029662"/>
            <a:ext cx="381894" cy="193978"/>
          </a:xfrm>
          <a:prstGeom prst="rect">
            <a:avLst/>
          </a:prstGeom>
        </p:spPr>
      </p:pic>
      <p:sp>
        <p:nvSpPr>
          <p:cNvPr id="21" name="Textfeld 2"/>
          <p:cNvSpPr txBox="1"/>
          <p:nvPr/>
        </p:nvSpPr>
        <p:spPr>
          <a:xfrm>
            <a:off x="4378603" y="4501705"/>
            <a:ext cx="760638" cy="205745"/>
          </a:xfrm>
          <a:prstGeom prst="rect">
            <a:avLst/>
          </a:prstGeom>
          <a:noFill/>
        </p:spPr>
        <p:txBody>
          <a:bodyPr wrap="square" lIns="0" tIns="0" rIns="0" bIns="0" rtlCol="0">
            <a:noAutofit/>
          </a:bodyPr>
          <a:lstStyle/>
          <a:p>
            <a:pPr defTabSz="1016264">
              <a:lnSpc>
                <a:spcPts val="2556"/>
              </a:lnSpc>
              <a:spcBef>
                <a:spcPts val="556"/>
              </a:spcBef>
              <a:defRPr/>
            </a:pPr>
            <a:r>
              <a:rPr lang="en-US" sz="778" kern="0" dirty="0">
                <a:solidFill>
                  <a:srgbClr val="B2B3B5"/>
                </a:solidFill>
                <a:latin typeface="Bosch Office Sans" pitchFamily="34" charset="0"/>
              </a:rPr>
              <a:t>Source: M/NE</a:t>
            </a:r>
          </a:p>
        </p:txBody>
      </p:sp>
      <p:sp>
        <p:nvSpPr>
          <p:cNvPr id="22" name="Rectangle 1"/>
          <p:cNvSpPr/>
          <p:nvPr/>
        </p:nvSpPr>
        <p:spPr>
          <a:xfrm>
            <a:off x="1090982" y="4894677"/>
            <a:ext cx="4517890" cy="714594"/>
          </a:xfrm>
          <a:prstGeom prst="rect">
            <a:avLst/>
          </a:prstGeom>
          <a:solidFill>
            <a:srgbClr val="1399A0"/>
          </a:solidFill>
          <a:ln w="9525" cap="flat" cmpd="sng" algn="ctr">
            <a:solidFill>
              <a:srgbClr val="1399A0"/>
            </a:solidFill>
            <a:prstDash val="solid"/>
            <a:round/>
            <a:headEnd type="none" w="med" len="med"/>
            <a:tailEnd type="none" w="med" len="med"/>
          </a:ln>
          <a:effectLst/>
        </p:spPr>
        <p:txBody>
          <a:bodyPr rtlCol="0" anchor="ctr"/>
          <a:lstStyle/>
          <a:p>
            <a:pPr algn="ctr" defTabSz="1016264">
              <a:defRPr/>
            </a:pPr>
            <a:endParaRPr lang="en-US" sz="2001" kern="0" dirty="0">
              <a:solidFill>
                <a:srgbClr val="000000"/>
              </a:solidFill>
              <a:latin typeface="Bosch Office Sans"/>
            </a:endParaRPr>
          </a:p>
        </p:txBody>
      </p:sp>
      <p:sp>
        <p:nvSpPr>
          <p:cNvPr id="23" name="Textfeld 26"/>
          <p:cNvSpPr txBox="1"/>
          <p:nvPr/>
        </p:nvSpPr>
        <p:spPr>
          <a:xfrm>
            <a:off x="1217974" y="4986598"/>
            <a:ext cx="3809742" cy="761944"/>
          </a:xfrm>
          <a:prstGeom prst="rect">
            <a:avLst/>
          </a:prstGeom>
          <a:noFill/>
          <a:ln w="9525" cap="flat" cmpd="sng" algn="ctr">
            <a:noFill/>
            <a:prstDash val="solid"/>
            <a:round/>
            <a:headEnd type="none" w="med" len="med"/>
            <a:tailEnd type="none" w="med" len="med"/>
          </a:ln>
        </p:spPr>
        <p:txBody>
          <a:bodyPr wrap="square" lIns="0" tIns="0" rIns="0" bIns="0" rtlCol="0">
            <a:normAutofit/>
          </a:bodyPr>
          <a:lstStyle/>
          <a:p>
            <a:pPr marL="317583" indent="-317583" defTabSz="1016264">
              <a:spcBef>
                <a:spcPts val="556"/>
              </a:spcBef>
              <a:buClr>
                <a:prstClr val="white"/>
              </a:buClr>
              <a:buFont typeface="Bosch Office Sans" pitchFamily="2" charset="0"/>
              <a:buChar char="✓"/>
              <a:defRPr/>
            </a:pPr>
            <a:r>
              <a:rPr lang="en-US" sz="1167" kern="0" dirty="0">
                <a:solidFill>
                  <a:srgbClr val="FFFFFF"/>
                </a:solidFill>
                <a:latin typeface="Bosch Office Sans" pitchFamily="34" charset="0"/>
              </a:rPr>
              <a:t>Evolution in E/E architecture: From decentral embedded control units to centralized vehicle compute platforms</a:t>
            </a:r>
            <a:endParaRPr lang="en-US" sz="1167" kern="0" dirty="0">
              <a:solidFill>
                <a:srgbClr val="000000"/>
              </a:solidFill>
              <a:latin typeface="Bosch Office Sans" pitchFamily="34" charset="0"/>
            </a:endParaRPr>
          </a:p>
        </p:txBody>
      </p:sp>
      <p:sp>
        <p:nvSpPr>
          <p:cNvPr id="25" name="Text Placeholder 17"/>
          <p:cNvSpPr txBox="1">
            <a:spLocks/>
          </p:cNvSpPr>
          <p:nvPr/>
        </p:nvSpPr>
        <p:spPr>
          <a:xfrm>
            <a:off x="1872319" y="130005"/>
            <a:ext cx="11908115" cy="432111"/>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Wingdings 3" panose="05040102010807070707" pitchFamily="18" charset="2"/>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r>
              <a:rPr lang="en-US" sz="3112" dirty="0"/>
              <a:t>Future business opportunities</a:t>
            </a:r>
            <a:br>
              <a:rPr lang="de-DE" sz="3112" dirty="0">
                <a:solidFill>
                  <a:srgbClr val="08427E"/>
                </a:solidFill>
              </a:rPr>
            </a:br>
            <a:r>
              <a:rPr lang="en-US" sz="3112" dirty="0">
                <a:solidFill>
                  <a:srgbClr val="08427E"/>
                </a:solidFill>
              </a:rPr>
              <a:t>Thinking the car from the software perspective</a:t>
            </a:r>
          </a:p>
        </p:txBody>
      </p:sp>
    </p:spTree>
    <p:extLst>
      <p:ext uri="{BB962C8B-B14F-4D97-AF65-F5344CB8AC3E}">
        <p14:creationId xmlns:p14="http://schemas.microsoft.com/office/powerpoint/2010/main" val="47814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7"/>
          <p:cNvSpPr/>
          <p:nvPr/>
        </p:nvSpPr>
        <p:spPr>
          <a:xfrm>
            <a:off x="3451615" y="1653820"/>
            <a:ext cx="2441794" cy="1078361"/>
          </a:xfrm>
          <a:prstGeom prst="rect">
            <a:avLst/>
          </a:prstGeom>
          <a:solidFill>
            <a:schemeClr val="bg1"/>
          </a:solidFill>
          <a:ln w="9525" cap="flat" cmpd="sng" algn="ctr">
            <a:noFill/>
            <a:prstDash val="solid"/>
          </a:ln>
          <a:effectLst/>
        </p:spPr>
        <p:txBody>
          <a:bodyPr rtlCol="0" anchor="b" anchorCtr="0"/>
          <a:lstStyle/>
          <a:p>
            <a:pPr algn="ctr" defTabSz="914400"/>
            <a:endParaRPr lang="de-DE" kern="0" dirty="0">
              <a:solidFill>
                <a:srgbClr val="000000"/>
              </a:solidFill>
              <a:latin typeface="Bosch Office Sans"/>
            </a:endParaRPr>
          </a:p>
          <a:p>
            <a:pPr algn="ctr" defTabSz="914400"/>
            <a:endParaRPr lang="de-DE" kern="0" dirty="0">
              <a:solidFill>
                <a:srgbClr val="000000"/>
              </a:solidFill>
              <a:latin typeface="Bosch Office Sans"/>
            </a:endParaRPr>
          </a:p>
          <a:p>
            <a:pPr algn="ctr" defTabSz="914400"/>
            <a:endParaRPr lang="de-DE" kern="0" dirty="0">
              <a:solidFill>
                <a:srgbClr val="000000"/>
              </a:solidFill>
              <a:latin typeface="Bosch Office Sans"/>
            </a:endParaRPr>
          </a:p>
        </p:txBody>
      </p:sp>
      <p:sp>
        <p:nvSpPr>
          <p:cNvPr id="3" name="Abgerundetes Rechteck 41"/>
          <p:cNvSpPr/>
          <p:nvPr/>
        </p:nvSpPr>
        <p:spPr>
          <a:xfrm>
            <a:off x="3669954" y="209479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4" name="Abgerundetes Rechteck 42"/>
          <p:cNvSpPr/>
          <p:nvPr/>
        </p:nvSpPr>
        <p:spPr>
          <a:xfrm>
            <a:off x="4820785" y="210473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5" name="Abgerundetes Rechteck 43"/>
          <p:cNvSpPr/>
          <p:nvPr/>
        </p:nvSpPr>
        <p:spPr>
          <a:xfrm>
            <a:off x="5893409" y="210473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6" name="Abgerundetes Rechteck 44"/>
          <p:cNvSpPr/>
          <p:nvPr/>
        </p:nvSpPr>
        <p:spPr>
          <a:xfrm>
            <a:off x="6936218" y="210473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7" name="Abgerundetes Rechteck 45"/>
          <p:cNvSpPr/>
          <p:nvPr/>
        </p:nvSpPr>
        <p:spPr>
          <a:xfrm>
            <a:off x="1297146" y="209479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8" name="Abgerundetes Rechteck 46"/>
          <p:cNvSpPr/>
          <p:nvPr/>
        </p:nvSpPr>
        <p:spPr>
          <a:xfrm>
            <a:off x="2506572" y="209479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dirty="0">
              <a:ln>
                <a:noFill/>
              </a:ln>
              <a:solidFill>
                <a:srgbClr val="FFFFFF"/>
              </a:solidFill>
              <a:effectLst/>
              <a:uLnTx/>
              <a:uFillTx/>
              <a:latin typeface="Bosch Office Sans"/>
              <a:ea typeface="+mn-ea"/>
              <a:cs typeface="+mn-cs"/>
            </a:endParaRPr>
          </a:p>
        </p:txBody>
      </p:sp>
      <p:sp>
        <p:nvSpPr>
          <p:cNvPr id="9" name="Abgerundetes Rechteck 80"/>
          <p:cNvSpPr/>
          <p:nvPr/>
        </p:nvSpPr>
        <p:spPr>
          <a:xfrm>
            <a:off x="8091457" y="2104737"/>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10" name="Abgerundetes Rechteck 81"/>
          <p:cNvSpPr/>
          <p:nvPr/>
        </p:nvSpPr>
        <p:spPr>
          <a:xfrm>
            <a:off x="9067897" y="2104737"/>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11" name="Abgerundetes Rechteck 82"/>
          <p:cNvSpPr/>
          <p:nvPr/>
        </p:nvSpPr>
        <p:spPr>
          <a:xfrm>
            <a:off x="10051471" y="2104737"/>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cxnSp>
        <p:nvCxnSpPr>
          <p:cNvPr id="12" name="Elbow Connector 11"/>
          <p:cNvCxnSpPr>
            <a:stCxn id="4" idx="3"/>
            <a:endCxn id="3" idx="1"/>
          </p:cNvCxnSpPr>
          <p:nvPr/>
        </p:nvCxnSpPr>
        <p:spPr>
          <a:xfrm flipH="1" flipV="1">
            <a:off x="3669954" y="2256798"/>
            <a:ext cx="2050831" cy="9939"/>
          </a:xfrm>
          <a:prstGeom prst="bentConnector5">
            <a:avLst>
              <a:gd name="adj1" fmla="val -5353"/>
              <a:gd name="adj2" fmla="val 4005443"/>
              <a:gd name="adj3" fmla="val 107368"/>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3"/>
            <a:endCxn id="4" idx="1"/>
          </p:cNvCxnSpPr>
          <p:nvPr/>
        </p:nvCxnSpPr>
        <p:spPr>
          <a:xfrm>
            <a:off x="4569954" y="2256798"/>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38111" y="2392868"/>
            <a:ext cx="849994" cy="298937"/>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n-ea"/>
                <a:cs typeface="+mn-cs"/>
              </a:rPr>
              <a:t>Continuous</a:t>
            </a:r>
            <a:r>
              <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rPr>
              <a:t> Integration System</a:t>
            </a:r>
          </a:p>
        </p:txBody>
      </p:sp>
      <p:sp>
        <p:nvSpPr>
          <p:cNvPr id="15" name="Rechteck 7"/>
          <p:cNvSpPr/>
          <p:nvPr/>
        </p:nvSpPr>
        <p:spPr>
          <a:xfrm>
            <a:off x="4156380" y="3111103"/>
            <a:ext cx="3529646" cy="1078361"/>
          </a:xfrm>
          <a:prstGeom prst="rect">
            <a:avLst/>
          </a:prstGeom>
          <a:solidFill>
            <a:schemeClr val="bg1"/>
          </a:solidFill>
          <a:ln w="9525" cap="flat" cmpd="sng" algn="ctr">
            <a:noFill/>
            <a:prstDash val="solid"/>
          </a:ln>
          <a:effectLst/>
        </p:spPr>
        <p:txBody>
          <a:bodyPr rtlCol="0" anchor="b" anchorCtr="0"/>
          <a:lstStyle/>
          <a:p>
            <a:pPr algn="ctr" defTabSz="914400"/>
            <a:endParaRPr lang="de-DE" kern="0" dirty="0">
              <a:solidFill>
                <a:srgbClr val="000000"/>
              </a:solidFill>
              <a:latin typeface="Bosch Office Sans"/>
            </a:endParaRPr>
          </a:p>
          <a:p>
            <a:pPr algn="ctr" defTabSz="914400"/>
            <a:endParaRPr lang="de-DE" kern="0" dirty="0">
              <a:solidFill>
                <a:srgbClr val="000000"/>
              </a:solidFill>
              <a:latin typeface="Bosch Office Sans"/>
            </a:endParaRPr>
          </a:p>
          <a:p>
            <a:pPr algn="ctr" defTabSz="914400"/>
            <a:endParaRPr lang="de-DE" kern="0" dirty="0">
              <a:solidFill>
                <a:srgbClr val="000000"/>
              </a:solidFill>
              <a:latin typeface="Bosch Office Sans"/>
            </a:endParaRPr>
          </a:p>
        </p:txBody>
      </p:sp>
      <p:sp>
        <p:nvSpPr>
          <p:cNvPr id="16" name="TextBox 15"/>
          <p:cNvSpPr txBox="1"/>
          <p:nvPr/>
        </p:nvSpPr>
        <p:spPr>
          <a:xfrm>
            <a:off x="4543518" y="3905417"/>
            <a:ext cx="849994" cy="298937"/>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n-ea"/>
                <a:cs typeface="+mn-cs"/>
              </a:rPr>
              <a:t>Continuous</a:t>
            </a:r>
            <a:r>
              <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rPr>
              <a:t>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n-ea"/>
                <a:cs typeface="+mn-cs"/>
              </a:rPr>
              <a:t>Testing</a:t>
            </a:r>
            <a:r>
              <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rPr>
              <a:t> /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n-ea"/>
                <a:cs typeface="+mn-cs"/>
              </a:rPr>
              <a:t>Delivery</a:t>
            </a:r>
            <a:r>
              <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rPr>
              <a:t> System</a:t>
            </a:r>
          </a:p>
        </p:txBody>
      </p:sp>
      <p:sp>
        <p:nvSpPr>
          <p:cNvPr id="17" name="Abgerundetes Rechteck 41"/>
          <p:cNvSpPr/>
          <p:nvPr/>
        </p:nvSpPr>
        <p:spPr>
          <a:xfrm>
            <a:off x="4419762" y="360734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18" name="Abgerundetes Rechteck 42"/>
          <p:cNvSpPr/>
          <p:nvPr/>
        </p:nvSpPr>
        <p:spPr>
          <a:xfrm>
            <a:off x="5570593" y="361728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19" name="Abgerundetes Rechteck 43"/>
          <p:cNvSpPr/>
          <p:nvPr/>
        </p:nvSpPr>
        <p:spPr>
          <a:xfrm>
            <a:off x="6643217" y="361728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20" name="Abgerundetes Rechteck 44"/>
          <p:cNvSpPr/>
          <p:nvPr/>
        </p:nvSpPr>
        <p:spPr>
          <a:xfrm>
            <a:off x="7686026" y="361728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21" name="Abgerundetes Rechteck 45"/>
          <p:cNvSpPr/>
          <p:nvPr/>
        </p:nvSpPr>
        <p:spPr>
          <a:xfrm>
            <a:off x="2046954" y="360734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22" name="Abgerundetes Rechteck 46"/>
          <p:cNvSpPr/>
          <p:nvPr/>
        </p:nvSpPr>
        <p:spPr>
          <a:xfrm>
            <a:off x="3256380" y="360734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dirty="0">
              <a:ln>
                <a:noFill/>
              </a:ln>
              <a:solidFill>
                <a:srgbClr val="FFFFFF"/>
              </a:solidFill>
              <a:effectLst/>
              <a:uLnTx/>
              <a:uFillTx/>
              <a:latin typeface="Bosch Office Sans"/>
              <a:ea typeface="+mn-ea"/>
              <a:cs typeface="+mn-cs"/>
            </a:endParaRPr>
          </a:p>
        </p:txBody>
      </p:sp>
      <p:sp>
        <p:nvSpPr>
          <p:cNvPr id="23" name="Abgerundetes Rechteck 80"/>
          <p:cNvSpPr/>
          <p:nvPr/>
        </p:nvSpPr>
        <p:spPr>
          <a:xfrm>
            <a:off x="8841265" y="361728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24" name="Abgerundetes Rechteck 81"/>
          <p:cNvSpPr/>
          <p:nvPr/>
        </p:nvSpPr>
        <p:spPr>
          <a:xfrm>
            <a:off x="9817705" y="361728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25" name="Abgerundetes Rechteck 82"/>
          <p:cNvSpPr/>
          <p:nvPr/>
        </p:nvSpPr>
        <p:spPr>
          <a:xfrm>
            <a:off x="10801279" y="361728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sp>
        <p:nvSpPr>
          <p:cNvPr id="26" name="Pfeil nach rechts 85"/>
          <p:cNvSpPr/>
          <p:nvPr/>
        </p:nvSpPr>
        <p:spPr>
          <a:xfrm>
            <a:off x="4834932" y="4132232"/>
            <a:ext cx="2988000" cy="346509"/>
          </a:xfrm>
          <a:prstGeom prst="rightArrow">
            <a:avLst/>
          </a:prstGeom>
          <a:solidFill>
            <a:srgbClr val="0070C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27" name="Textfeld 87"/>
          <p:cNvSpPr txBox="1"/>
          <p:nvPr/>
        </p:nvSpPr>
        <p:spPr>
          <a:xfrm>
            <a:off x="1864112" y="4157787"/>
            <a:ext cx="914400" cy="259882"/>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800" b="0" i="0" u="none" strike="noStrike" kern="0" cap="none" spc="0" normalizeH="0" baseline="0" noProof="0">
                <a:ln>
                  <a:noFill/>
                </a:ln>
                <a:solidFill>
                  <a:srgbClr val="000000"/>
                </a:solidFill>
                <a:effectLst/>
                <a:uLnTx/>
                <a:uFillTx/>
                <a:latin typeface="Bosch Office Sans" pitchFamily="34" charset="0"/>
                <a:ea typeface="+mn-ea"/>
                <a:cs typeface="+mn-cs"/>
              </a:rPr>
              <a:t>CD : Continuous Delivery</a:t>
            </a:r>
          </a:p>
        </p:txBody>
      </p:sp>
      <p:cxnSp>
        <p:nvCxnSpPr>
          <p:cNvPr id="28" name="Elbow Connector 27"/>
          <p:cNvCxnSpPr>
            <a:stCxn id="19" idx="3"/>
          </p:cNvCxnSpPr>
          <p:nvPr/>
        </p:nvCxnSpPr>
        <p:spPr>
          <a:xfrm flipH="1" flipV="1">
            <a:off x="4419763" y="3769348"/>
            <a:ext cx="3123454" cy="9938"/>
          </a:xfrm>
          <a:prstGeom prst="bentConnector5">
            <a:avLst>
              <a:gd name="adj1" fmla="val -2357"/>
              <a:gd name="adj2" fmla="val 4023083"/>
              <a:gd name="adj3" fmla="val 104268"/>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5319762" y="3769347"/>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52275" y="3085896"/>
            <a:ext cx="1522005" cy="323655"/>
          </a:xfrm>
          <a:prstGeom prst="rect">
            <a:avLst/>
          </a:prstGeom>
          <a:noFill/>
        </p:spPr>
        <p:txBody>
          <a:bodyPr wrap="none" lIns="0" tIns="0" rIns="0" bIns="0" rtlCol="0">
            <a:noAutofit/>
          </a:bodyPr>
          <a:lstStyle>
            <a:defPPr>
              <a:defRPr lang="de-DE"/>
            </a:defPPr>
            <a:lvl1pPr marR="0" defTabSz="914400" eaLnBrk="1" fontAlgn="auto" latinLnBrk="0" hangingPunct="1">
              <a:lnSpc>
                <a:spcPts val="2300"/>
              </a:lnSpc>
              <a:spcBef>
                <a:spcPts val="500"/>
              </a:spcBef>
              <a:spcAft>
                <a:spcPts val="0"/>
              </a:spcAft>
              <a:buClrTx/>
              <a:buSzTx/>
              <a:buFontTx/>
              <a:buNone/>
              <a:tabLst/>
              <a:defRPr sz="1400">
                <a:solidFill>
                  <a:schemeClr val="bg1">
                    <a:lumMod val="50000"/>
                  </a:schemeClr>
                </a:solidFill>
                <a:latin typeface="Bosch Office Sans"/>
                <a:ea typeface="+mj-ea"/>
                <a:cs typeface="+mj-cs"/>
              </a:defRPr>
            </a:lvl1p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rPr>
              <a:t>fast &amp;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j-ea"/>
                <a:cs typeface="+mj-cs"/>
              </a:rPr>
              <a:t>automated</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endParaRPr>
          </a:p>
        </p:txBody>
      </p:sp>
      <p:cxnSp>
        <p:nvCxnSpPr>
          <p:cNvPr id="31" name="Elbow Connector 30"/>
          <p:cNvCxnSpPr/>
          <p:nvPr/>
        </p:nvCxnSpPr>
        <p:spPr>
          <a:xfrm>
            <a:off x="6490540" y="3790785"/>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hteck 7"/>
          <p:cNvSpPr/>
          <p:nvPr/>
        </p:nvSpPr>
        <p:spPr>
          <a:xfrm>
            <a:off x="4600178" y="4775208"/>
            <a:ext cx="5661325" cy="1078361"/>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3" name="Abgerundetes Rechteck 41"/>
          <p:cNvSpPr/>
          <p:nvPr/>
        </p:nvSpPr>
        <p:spPr>
          <a:xfrm>
            <a:off x="4910483" y="5296659"/>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34" name="Abgerundetes Rechteck 42"/>
          <p:cNvSpPr/>
          <p:nvPr/>
        </p:nvSpPr>
        <p:spPr>
          <a:xfrm>
            <a:off x="6061314" y="530659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35" name="Abgerundetes Rechteck 43"/>
          <p:cNvSpPr/>
          <p:nvPr/>
        </p:nvSpPr>
        <p:spPr>
          <a:xfrm>
            <a:off x="7133938" y="530659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36" name="Abgerundetes Rechteck 44"/>
          <p:cNvSpPr/>
          <p:nvPr/>
        </p:nvSpPr>
        <p:spPr>
          <a:xfrm>
            <a:off x="8176747" y="530659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37" name="Abgerundetes Rechteck 45"/>
          <p:cNvSpPr/>
          <p:nvPr/>
        </p:nvSpPr>
        <p:spPr>
          <a:xfrm>
            <a:off x="2537675" y="5296659"/>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38" name="Abgerundetes Rechteck 46"/>
          <p:cNvSpPr/>
          <p:nvPr/>
        </p:nvSpPr>
        <p:spPr>
          <a:xfrm>
            <a:off x="3747101" y="5296659"/>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39" name="Abgerundetes Rechteck 80"/>
          <p:cNvSpPr/>
          <p:nvPr/>
        </p:nvSpPr>
        <p:spPr>
          <a:xfrm>
            <a:off x="9331986" y="5306598"/>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40" name="Abgerundetes Rechteck 81"/>
          <p:cNvSpPr/>
          <p:nvPr/>
        </p:nvSpPr>
        <p:spPr>
          <a:xfrm>
            <a:off x="10308426" y="5306598"/>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41" name="Abgerundetes Rechteck 82"/>
          <p:cNvSpPr/>
          <p:nvPr/>
        </p:nvSpPr>
        <p:spPr>
          <a:xfrm>
            <a:off x="11292000" y="5306598"/>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sp>
        <p:nvSpPr>
          <p:cNvPr id="42" name="Textfeld 88"/>
          <p:cNvSpPr txBox="1"/>
          <p:nvPr/>
        </p:nvSpPr>
        <p:spPr>
          <a:xfrm>
            <a:off x="2354833" y="5927255"/>
            <a:ext cx="914400" cy="259882"/>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rPr>
              <a:t>CD : </a:t>
            </a:r>
            <a:r>
              <a:rPr kumimoji="0" lang="de-DE" sz="1800" b="0" i="0" u="none" strike="noStrike" kern="0" cap="none" spc="0" normalizeH="0" baseline="0" noProof="0" dirty="0" err="1">
                <a:ln>
                  <a:noFill/>
                </a:ln>
                <a:solidFill>
                  <a:srgbClr val="000000"/>
                </a:solidFill>
                <a:effectLst/>
                <a:uLnTx/>
                <a:uFillTx/>
                <a:latin typeface="Bosch Office Sans" pitchFamily="34" charset="0"/>
                <a:ea typeface="+mn-ea"/>
                <a:cs typeface="+mn-cs"/>
              </a:rPr>
              <a:t>Continuous</a:t>
            </a:r>
            <a:r>
              <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rPr>
              <a:t> </a:t>
            </a:r>
            <a:r>
              <a:rPr kumimoji="0" lang="de-DE" sz="1800" b="0" i="0" u="none" strike="noStrike" kern="0" cap="none" spc="0" normalizeH="0" baseline="0" noProof="0" dirty="0" err="1">
                <a:ln>
                  <a:noFill/>
                </a:ln>
                <a:solidFill>
                  <a:srgbClr val="000000"/>
                </a:solidFill>
                <a:effectLst/>
                <a:uLnTx/>
                <a:uFillTx/>
                <a:latin typeface="Bosch Office Sans" pitchFamily="34" charset="0"/>
                <a:ea typeface="+mn-ea"/>
                <a:cs typeface="+mn-cs"/>
              </a:rPr>
              <a:t>Deployment</a:t>
            </a:r>
            <a:endPar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cxnSp>
        <p:nvCxnSpPr>
          <p:cNvPr id="43" name="Elbow Connector 42"/>
          <p:cNvCxnSpPr>
            <a:stCxn id="39" idx="3"/>
          </p:cNvCxnSpPr>
          <p:nvPr/>
        </p:nvCxnSpPr>
        <p:spPr>
          <a:xfrm flipH="1" flipV="1">
            <a:off x="4910484" y="5458660"/>
            <a:ext cx="5321502" cy="9938"/>
          </a:xfrm>
          <a:prstGeom prst="bentConnector5">
            <a:avLst>
              <a:gd name="adj1" fmla="val -668"/>
              <a:gd name="adj2" fmla="val 4077943"/>
              <a:gd name="adj3" fmla="val 102846"/>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a:off x="5810483" y="5458659"/>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242996" y="4775208"/>
            <a:ext cx="1522005" cy="323655"/>
          </a:xfrm>
          <a:prstGeom prst="rect">
            <a:avLst/>
          </a:prstGeom>
          <a:noFill/>
        </p:spPr>
        <p:txBody>
          <a:bodyPr wrap="none" lIns="0" tIns="0" rIns="0" bIns="0" rtlCol="0">
            <a:noAutofit/>
          </a:bodyPr>
          <a:lstStyle>
            <a:defPPr>
              <a:defRPr lang="de-DE"/>
            </a:defPPr>
            <a:lvl1pPr marR="0" defTabSz="914400" eaLnBrk="1" fontAlgn="auto" latinLnBrk="0" hangingPunct="1">
              <a:lnSpc>
                <a:spcPts val="2300"/>
              </a:lnSpc>
              <a:spcBef>
                <a:spcPts val="500"/>
              </a:spcBef>
              <a:spcAft>
                <a:spcPts val="0"/>
              </a:spcAft>
              <a:buClrTx/>
              <a:buSzTx/>
              <a:buFontTx/>
              <a:buNone/>
              <a:tabLst/>
              <a:defRPr sz="1400">
                <a:solidFill>
                  <a:schemeClr val="bg1">
                    <a:lumMod val="50000"/>
                  </a:schemeClr>
                </a:solidFill>
                <a:latin typeface="Bosch Office Sans"/>
                <a:ea typeface="+mj-ea"/>
                <a:cs typeface="+mj-cs"/>
              </a:defRPr>
            </a:lvl1p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rPr>
              <a:t>fast &amp;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j-ea"/>
                <a:cs typeface="+mj-cs"/>
              </a:rPr>
              <a:t>automated</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endParaRPr>
          </a:p>
        </p:txBody>
      </p:sp>
      <p:cxnSp>
        <p:nvCxnSpPr>
          <p:cNvPr id="46" name="Elbow Connector 45"/>
          <p:cNvCxnSpPr/>
          <p:nvPr/>
        </p:nvCxnSpPr>
        <p:spPr>
          <a:xfrm>
            <a:off x="6981261" y="5480097"/>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a:off x="8033938" y="5467403"/>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39" idx="1"/>
          </p:cNvCxnSpPr>
          <p:nvPr/>
        </p:nvCxnSpPr>
        <p:spPr>
          <a:xfrm flipV="1">
            <a:off x="9070258" y="5468598"/>
            <a:ext cx="261728"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923172" y="1591788"/>
            <a:ext cx="1522005" cy="323655"/>
          </a:xfrm>
          <a:prstGeom prst="rect">
            <a:avLst/>
          </a:prstGeom>
          <a:noFill/>
        </p:spPr>
        <p:txBody>
          <a:bodyPr wrap="none" lIns="0" tIns="0" rIns="0" bIns="0" rtlCol="0">
            <a:noAutofit/>
          </a:bodyPr>
          <a:lstStyle>
            <a:defPPr>
              <a:defRPr lang="de-DE"/>
            </a:defPPr>
            <a:lvl1pPr marR="0" defTabSz="914400" eaLnBrk="1" fontAlgn="auto" latinLnBrk="0" hangingPunct="1">
              <a:lnSpc>
                <a:spcPts val="2300"/>
              </a:lnSpc>
              <a:spcBef>
                <a:spcPts val="500"/>
              </a:spcBef>
              <a:spcAft>
                <a:spcPts val="0"/>
              </a:spcAft>
              <a:buClrTx/>
              <a:buSzTx/>
              <a:buFontTx/>
              <a:buNone/>
              <a:tabLst/>
              <a:defRPr sz="1400">
                <a:solidFill>
                  <a:schemeClr val="bg1">
                    <a:lumMod val="50000"/>
                  </a:schemeClr>
                </a:solidFill>
                <a:latin typeface="Bosch Office Sans"/>
                <a:ea typeface="+mj-ea"/>
                <a:cs typeface="+mj-cs"/>
              </a:defRPr>
            </a:lvl1p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rPr>
              <a:t>fast &amp;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j-ea"/>
                <a:cs typeface="+mj-cs"/>
              </a:rPr>
              <a:t>automated</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endParaRPr>
          </a:p>
        </p:txBody>
      </p:sp>
      <p:sp>
        <p:nvSpPr>
          <p:cNvPr id="51" name="TextBox 50"/>
          <p:cNvSpPr txBox="1"/>
          <p:nvPr/>
        </p:nvSpPr>
        <p:spPr>
          <a:xfrm>
            <a:off x="1618488" y="144234"/>
            <a:ext cx="8122777" cy="369332"/>
          </a:xfrm>
          <a:prstGeom prst="rect">
            <a:avLst/>
          </a:prstGeom>
          <a:noFill/>
        </p:spPr>
        <p:txBody>
          <a:bodyPr wrap="square" rtlCol="0">
            <a:spAutoFit/>
          </a:bodyPr>
          <a:lstStyle/>
          <a:p>
            <a:r>
              <a:rPr lang="en-US" b="1" kern="0" dirty="0">
                <a:latin typeface="Bosch Office Sans" pitchFamily="34" charset="0"/>
              </a:rPr>
              <a:t>Continuous development and deployment  framework</a:t>
            </a:r>
            <a:endParaRPr lang="en-GB" b="1" dirty="0"/>
          </a:p>
        </p:txBody>
      </p:sp>
    </p:spTree>
    <p:extLst>
      <p:ext uri="{BB962C8B-B14F-4D97-AF65-F5344CB8AC3E}">
        <p14:creationId xmlns:p14="http://schemas.microsoft.com/office/powerpoint/2010/main" val="139730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sz="quarter"/>
          </p:nvPr>
        </p:nvSpPr>
        <p:spPr/>
        <p:txBody>
          <a:bodyPr/>
          <a:lstStyle/>
          <a:p>
            <a:endParaRPr lang="en-GB"/>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Rechteck 7"/>
          <p:cNvSpPr/>
          <p:nvPr/>
        </p:nvSpPr>
        <p:spPr>
          <a:xfrm>
            <a:off x="3493153" y="1177503"/>
            <a:ext cx="2486837" cy="1078361"/>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6" name="Abgerundetes Rechteck 41"/>
          <p:cNvSpPr/>
          <p:nvPr/>
        </p:nvSpPr>
        <p:spPr>
          <a:xfrm>
            <a:off x="3756535" y="167374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7" name="Abgerundetes Rechteck 42"/>
          <p:cNvSpPr/>
          <p:nvPr/>
        </p:nvSpPr>
        <p:spPr>
          <a:xfrm>
            <a:off x="4907366" y="168368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8" name="Abgerundetes Rechteck 43"/>
          <p:cNvSpPr/>
          <p:nvPr/>
        </p:nvSpPr>
        <p:spPr>
          <a:xfrm>
            <a:off x="5979990" y="168368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9" name="Abgerundetes Rechteck 44"/>
          <p:cNvSpPr/>
          <p:nvPr/>
        </p:nvSpPr>
        <p:spPr>
          <a:xfrm>
            <a:off x="7022799" y="168368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10" name="Abgerundetes Rechteck 45"/>
          <p:cNvSpPr/>
          <p:nvPr/>
        </p:nvSpPr>
        <p:spPr>
          <a:xfrm>
            <a:off x="1383727" y="167374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11" name="Abgerundetes Rechteck 46"/>
          <p:cNvSpPr/>
          <p:nvPr/>
        </p:nvSpPr>
        <p:spPr>
          <a:xfrm>
            <a:off x="2593153" y="167374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dirty="0">
              <a:ln>
                <a:noFill/>
              </a:ln>
              <a:solidFill>
                <a:srgbClr val="FFFFFF"/>
              </a:solidFill>
              <a:effectLst/>
              <a:uLnTx/>
              <a:uFillTx/>
              <a:latin typeface="Bosch Office Sans"/>
              <a:ea typeface="+mn-ea"/>
              <a:cs typeface="+mn-cs"/>
            </a:endParaRPr>
          </a:p>
        </p:txBody>
      </p:sp>
      <p:sp>
        <p:nvSpPr>
          <p:cNvPr id="12" name="Abgerundetes Rechteck 80"/>
          <p:cNvSpPr/>
          <p:nvPr/>
        </p:nvSpPr>
        <p:spPr>
          <a:xfrm>
            <a:off x="8178038" y="168368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13" name="Abgerundetes Rechteck 81"/>
          <p:cNvSpPr/>
          <p:nvPr/>
        </p:nvSpPr>
        <p:spPr>
          <a:xfrm>
            <a:off x="9154478" y="168368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14" name="Abgerundetes Rechteck 82"/>
          <p:cNvSpPr/>
          <p:nvPr/>
        </p:nvSpPr>
        <p:spPr>
          <a:xfrm>
            <a:off x="10138052" y="168368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cxnSp>
        <p:nvCxnSpPr>
          <p:cNvPr id="15" name="Elbow Connector 14"/>
          <p:cNvCxnSpPr>
            <a:stCxn id="7" idx="3"/>
            <a:endCxn id="6" idx="1"/>
          </p:cNvCxnSpPr>
          <p:nvPr/>
        </p:nvCxnSpPr>
        <p:spPr>
          <a:xfrm flipH="1" flipV="1">
            <a:off x="3756535" y="1835747"/>
            <a:ext cx="2050831" cy="9939"/>
          </a:xfrm>
          <a:prstGeom prst="bentConnector5">
            <a:avLst>
              <a:gd name="adj1" fmla="val -5353"/>
              <a:gd name="adj2" fmla="val 4005443"/>
              <a:gd name="adj3" fmla="val 107368"/>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3"/>
            <a:endCxn id="7" idx="1"/>
          </p:cNvCxnSpPr>
          <p:nvPr/>
        </p:nvCxnSpPr>
        <p:spPr>
          <a:xfrm>
            <a:off x="4656535" y="1835747"/>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89048" y="1152296"/>
            <a:ext cx="1522005" cy="323655"/>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rPr>
              <a:t>fast &amp;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n-ea"/>
                <a:cs typeface="+mn-cs"/>
              </a:rPr>
              <a:t>automated</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endParaRPr>
          </a:p>
        </p:txBody>
      </p:sp>
      <p:sp>
        <p:nvSpPr>
          <p:cNvPr id="18" name="TextBox 17"/>
          <p:cNvSpPr txBox="1"/>
          <p:nvPr/>
        </p:nvSpPr>
        <p:spPr>
          <a:xfrm>
            <a:off x="3524692" y="1971817"/>
            <a:ext cx="849994" cy="298937"/>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n-ea"/>
                <a:cs typeface="+mn-cs"/>
              </a:rPr>
              <a:t>Continuous</a:t>
            </a:r>
            <a:r>
              <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rPr>
              <a:t> Integration System</a:t>
            </a:r>
          </a:p>
        </p:txBody>
      </p:sp>
      <p:sp>
        <p:nvSpPr>
          <p:cNvPr id="19" name="Rechteck 7"/>
          <p:cNvSpPr/>
          <p:nvPr/>
        </p:nvSpPr>
        <p:spPr>
          <a:xfrm>
            <a:off x="4078369" y="2425303"/>
            <a:ext cx="3529646" cy="1078361"/>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0" name="TextBox 19"/>
          <p:cNvSpPr txBox="1"/>
          <p:nvPr/>
        </p:nvSpPr>
        <p:spPr>
          <a:xfrm>
            <a:off x="4465507" y="3219617"/>
            <a:ext cx="849994" cy="298937"/>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n-ea"/>
                <a:cs typeface="+mn-cs"/>
              </a:rPr>
              <a:t>Continuous</a:t>
            </a:r>
            <a:r>
              <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rPr>
              <a:t>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n-ea"/>
                <a:cs typeface="+mn-cs"/>
              </a:rPr>
              <a:t>Testing</a:t>
            </a:r>
            <a:r>
              <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rPr>
              <a:t> /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n-ea"/>
                <a:cs typeface="+mn-cs"/>
              </a:rPr>
              <a:t>Delivery</a:t>
            </a:r>
            <a:r>
              <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rPr>
              <a:t> System</a:t>
            </a:r>
          </a:p>
        </p:txBody>
      </p:sp>
      <p:sp>
        <p:nvSpPr>
          <p:cNvPr id="21" name="Abgerundetes Rechteck 41"/>
          <p:cNvSpPr/>
          <p:nvPr/>
        </p:nvSpPr>
        <p:spPr>
          <a:xfrm>
            <a:off x="4341751" y="292154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22" name="Abgerundetes Rechteck 42"/>
          <p:cNvSpPr/>
          <p:nvPr/>
        </p:nvSpPr>
        <p:spPr>
          <a:xfrm>
            <a:off x="5492582" y="293148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23" name="Abgerundetes Rechteck 43"/>
          <p:cNvSpPr/>
          <p:nvPr/>
        </p:nvSpPr>
        <p:spPr>
          <a:xfrm>
            <a:off x="6565206" y="293148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24" name="Abgerundetes Rechteck 44"/>
          <p:cNvSpPr/>
          <p:nvPr/>
        </p:nvSpPr>
        <p:spPr>
          <a:xfrm>
            <a:off x="7608015" y="293148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25" name="Abgerundetes Rechteck 45"/>
          <p:cNvSpPr/>
          <p:nvPr/>
        </p:nvSpPr>
        <p:spPr>
          <a:xfrm>
            <a:off x="1968943" y="292154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26" name="Abgerundetes Rechteck 46"/>
          <p:cNvSpPr/>
          <p:nvPr/>
        </p:nvSpPr>
        <p:spPr>
          <a:xfrm>
            <a:off x="3178369" y="292154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dirty="0">
              <a:ln>
                <a:noFill/>
              </a:ln>
              <a:solidFill>
                <a:srgbClr val="FFFFFF"/>
              </a:solidFill>
              <a:effectLst/>
              <a:uLnTx/>
              <a:uFillTx/>
              <a:latin typeface="Bosch Office Sans"/>
              <a:ea typeface="+mn-ea"/>
              <a:cs typeface="+mn-cs"/>
            </a:endParaRPr>
          </a:p>
        </p:txBody>
      </p:sp>
      <p:sp>
        <p:nvSpPr>
          <p:cNvPr id="27" name="Abgerundetes Rechteck 80"/>
          <p:cNvSpPr/>
          <p:nvPr/>
        </p:nvSpPr>
        <p:spPr>
          <a:xfrm>
            <a:off x="8763254" y="293148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28" name="Abgerundetes Rechteck 81"/>
          <p:cNvSpPr/>
          <p:nvPr/>
        </p:nvSpPr>
        <p:spPr>
          <a:xfrm>
            <a:off x="9739694" y="293148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29" name="Abgerundetes Rechteck 82"/>
          <p:cNvSpPr/>
          <p:nvPr/>
        </p:nvSpPr>
        <p:spPr>
          <a:xfrm>
            <a:off x="10723268" y="293148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sp>
        <p:nvSpPr>
          <p:cNvPr id="30" name="Pfeil nach rechts 85"/>
          <p:cNvSpPr/>
          <p:nvPr/>
        </p:nvSpPr>
        <p:spPr>
          <a:xfrm>
            <a:off x="4756921" y="3446432"/>
            <a:ext cx="2988000" cy="346509"/>
          </a:xfrm>
          <a:prstGeom prst="rightArrow">
            <a:avLst/>
          </a:prstGeom>
          <a:solidFill>
            <a:srgbClr val="0070C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31" name="Textfeld 87"/>
          <p:cNvSpPr txBox="1"/>
          <p:nvPr/>
        </p:nvSpPr>
        <p:spPr>
          <a:xfrm>
            <a:off x="1786101" y="3471987"/>
            <a:ext cx="914400" cy="259882"/>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800" b="0" i="0" u="none" strike="noStrike" kern="0" cap="none" spc="0" normalizeH="0" baseline="0" noProof="0">
                <a:ln>
                  <a:noFill/>
                </a:ln>
                <a:solidFill>
                  <a:srgbClr val="000000"/>
                </a:solidFill>
                <a:effectLst/>
                <a:uLnTx/>
                <a:uFillTx/>
                <a:latin typeface="Bosch Office Sans" pitchFamily="34" charset="0"/>
                <a:ea typeface="+mn-ea"/>
                <a:cs typeface="+mn-cs"/>
              </a:rPr>
              <a:t>CD : Continuous Delivery</a:t>
            </a:r>
          </a:p>
        </p:txBody>
      </p:sp>
      <p:cxnSp>
        <p:nvCxnSpPr>
          <p:cNvPr id="32" name="Elbow Connector 31"/>
          <p:cNvCxnSpPr>
            <a:stCxn id="23" idx="3"/>
          </p:cNvCxnSpPr>
          <p:nvPr/>
        </p:nvCxnSpPr>
        <p:spPr>
          <a:xfrm flipH="1" flipV="1">
            <a:off x="4341752" y="3083548"/>
            <a:ext cx="3123454" cy="9938"/>
          </a:xfrm>
          <a:prstGeom prst="bentConnector5">
            <a:avLst>
              <a:gd name="adj1" fmla="val -2357"/>
              <a:gd name="adj2" fmla="val 4023083"/>
              <a:gd name="adj3" fmla="val 104268"/>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a:off x="5241751" y="3083547"/>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674264" y="2400096"/>
            <a:ext cx="1522005" cy="323655"/>
          </a:xfrm>
          <a:prstGeom prst="rect">
            <a:avLst/>
          </a:prstGeom>
          <a:noFill/>
        </p:spPr>
        <p:txBody>
          <a:bodyPr wrap="none" lIns="0" tIns="0" rIns="0" bIns="0" rtlCol="0">
            <a:noAutofit/>
          </a:bodyPr>
          <a:lstStyle>
            <a:defPPr>
              <a:defRPr lang="de-DE"/>
            </a:defPPr>
            <a:lvl1pPr marR="0" defTabSz="914400" eaLnBrk="1" fontAlgn="auto" latinLnBrk="0" hangingPunct="1">
              <a:lnSpc>
                <a:spcPts val="2300"/>
              </a:lnSpc>
              <a:spcBef>
                <a:spcPts val="500"/>
              </a:spcBef>
              <a:spcAft>
                <a:spcPts val="0"/>
              </a:spcAft>
              <a:buClrTx/>
              <a:buSzTx/>
              <a:buFontTx/>
              <a:buNone/>
              <a:tabLst/>
              <a:defRPr sz="1400">
                <a:solidFill>
                  <a:schemeClr val="bg1">
                    <a:lumMod val="50000"/>
                  </a:schemeClr>
                </a:solidFill>
                <a:latin typeface="Bosch Office Sans"/>
                <a:ea typeface="+mj-ea"/>
                <a:cs typeface="+mj-cs"/>
              </a:defRPr>
            </a:lvl1p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rPr>
              <a:t>fast &amp;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j-ea"/>
                <a:cs typeface="+mj-cs"/>
              </a:rPr>
              <a:t>automated</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endParaRPr>
          </a:p>
        </p:txBody>
      </p:sp>
      <p:cxnSp>
        <p:nvCxnSpPr>
          <p:cNvPr id="35" name="Elbow Connector 34"/>
          <p:cNvCxnSpPr/>
          <p:nvPr/>
        </p:nvCxnSpPr>
        <p:spPr>
          <a:xfrm>
            <a:off x="6412529" y="3104985"/>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hteck 7"/>
          <p:cNvSpPr/>
          <p:nvPr/>
        </p:nvSpPr>
        <p:spPr>
          <a:xfrm>
            <a:off x="4569089" y="4114615"/>
            <a:ext cx="5661325" cy="1078361"/>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7" name="Abgerundetes Rechteck 41"/>
          <p:cNvSpPr/>
          <p:nvPr/>
        </p:nvSpPr>
        <p:spPr>
          <a:xfrm>
            <a:off x="4832472" y="4610859"/>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38" name="Abgerundetes Rechteck 42"/>
          <p:cNvSpPr/>
          <p:nvPr/>
        </p:nvSpPr>
        <p:spPr>
          <a:xfrm>
            <a:off x="5983303" y="462079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39" name="Abgerundetes Rechteck 43"/>
          <p:cNvSpPr/>
          <p:nvPr/>
        </p:nvSpPr>
        <p:spPr>
          <a:xfrm>
            <a:off x="7055927" y="462079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40" name="Abgerundetes Rechteck 44"/>
          <p:cNvSpPr/>
          <p:nvPr/>
        </p:nvSpPr>
        <p:spPr>
          <a:xfrm>
            <a:off x="8098736" y="462079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41" name="Abgerundetes Rechteck 45"/>
          <p:cNvSpPr/>
          <p:nvPr/>
        </p:nvSpPr>
        <p:spPr>
          <a:xfrm>
            <a:off x="2459664" y="4610859"/>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42" name="Abgerundetes Rechteck 46"/>
          <p:cNvSpPr/>
          <p:nvPr/>
        </p:nvSpPr>
        <p:spPr>
          <a:xfrm>
            <a:off x="3669090" y="4610859"/>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43" name="Abgerundetes Rechteck 80"/>
          <p:cNvSpPr/>
          <p:nvPr/>
        </p:nvSpPr>
        <p:spPr>
          <a:xfrm>
            <a:off x="9253975" y="4620798"/>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44" name="Abgerundetes Rechteck 81"/>
          <p:cNvSpPr/>
          <p:nvPr/>
        </p:nvSpPr>
        <p:spPr>
          <a:xfrm>
            <a:off x="10230415" y="4620798"/>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45" name="Abgerundetes Rechteck 82"/>
          <p:cNvSpPr/>
          <p:nvPr/>
        </p:nvSpPr>
        <p:spPr>
          <a:xfrm>
            <a:off x="11213989" y="4620798"/>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sp>
        <p:nvSpPr>
          <p:cNvPr id="46" name="Textfeld 88"/>
          <p:cNvSpPr txBox="1"/>
          <p:nvPr/>
        </p:nvSpPr>
        <p:spPr>
          <a:xfrm>
            <a:off x="2276822" y="5241455"/>
            <a:ext cx="914400" cy="259882"/>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rPr>
              <a:t>CD : </a:t>
            </a:r>
            <a:r>
              <a:rPr kumimoji="0" lang="de-DE" sz="1800" b="0" i="0" u="none" strike="noStrike" kern="0" cap="none" spc="0" normalizeH="0" baseline="0" noProof="0" dirty="0" err="1">
                <a:ln>
                  <a:noFill/>
                </a:ln>
                <a:solidFill>
                  <a:srgbClr val="000000"/>
                </a:solidFill>
                <a:effectLst/>
                <a:uLnTx/>
                <a:uFillTx/>
                <a:latin typeface="Bosch Office Sans" pitchFamily="34" charset="0"/>
                <a:ea typeface="+mn-ea"/>
                <a:cs typeface="+mn-cs"/>
              </a:rPr>
              <a:t>Continuous</a:t>
            </a:r>
            <a:r>
              <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rPr>
              <a:t> </a:t>
            </a:r>
            <a:r>
              <a:rPr kumimoji="0" lang="de-DE" sz="1800" b="0" i="0" u="none" strike="noStrike" kern="0" cap="none" spc="0" normalizeH="0" baseline="0" noProof="0" dirty="0" err="1">
                <a:ln>
                  <a:noFill/>
                </a:ln>
                <a:solidFill>
                  <a:srgbClr val="000000"/>
                </a:solidFill>
                <a:effectLst/>
                <a:uLnTx/>
                <a:uFillTx/>
                <a:latin typeface="Bosch Office Sans" pitchFamily="34" charset="0"/>
                <a:ea typeface="+mn-ea"/>
                <a:cs typeface="+mn-cs"/>
              </a:rPr>
              <a:t>Deployment</a:t>
            </a:r>
            <a:endPar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cxnSp>
        <p:nvCxnSpPr>
          <p:cNvPr id="47" name="Elbow Connector 46"/>
          <p:cNvCxnSpPr>
            <a:stCxn id="43" idx="3"/>
          </p:cNvCxnSpPr>
          <p:nvPr/>
        </p:nvCxnSpPr>
        <p:spPr>
          <a:xfrm flipH="1" flipV="1">
            <a:off x="4832473" y="4772860"/>
            <a:ext cx="5321502" cy="9938"/>
          </a:xfrm>
          <a:prstGeom prst="bentConnector5">
            <a:avLst>
              <a:gd name="adj1" fmla="val -668"/>
              <a:gd name="adj2" fmla="val 4077943"/>
              <a:gd name="adj3" fmla="val 102846"/>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a:off x="5732472" y="4772859"/>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164985" y="4089408"/>
            <a:ext cx="1522005" cy="323655"/>
          </a:xfrm>
          <a:prstGeom prst="rect">
            <a:avLst/>
          </a:prstGeom>
          <a:noFill/>
        </p:spPr>
        <p:txBody>
          <a:bodyPr wrap="none" lIns="0" tIns="0" rIns="0" bIns="0" rtlCol="0">
            <a:noAutofit/>
          </a:bodyPr>
          <a:lstStyle>
            <a:defPPr>
              <a:defRPr lang="de-DE"/>
            </a:defPPr>
            <a:lvl1pPr marR="0" defTabSz="914400" eaLnBrk="1" fontAlgn="auto" latinLnBrk="0" hangingPunct="1">
              <a:lnSpc>
                <a:spcPts val="2300"/>
              </a:lnSpc>
              <a:spcBef>
                <a:spcPts val="500"/>
              </a:spcBef>
              <a:spcAft>
                <a:spcPts val="0"/>
              </a:spcAft>
              <a:buClrTx/>
              <a:buSzTx/>
              <a:buFontTx/>
              <a:buNone/>
              <a:tabLst/>
              <a:defRPr sz="1400">
                <a:solidFill>
                  <a:schemeClr val="bg1">
                    <a:lumMod val="50000"/>
                  </a:schemeClr>
                </a:solidFill>
                <a:latin typeface="Bosch Office Sans"/>
                <a:ea typeface="+mj-ea"/>
                <a:cs typeface="+mj-cs"/>
              </a:defRPr>
            </a:lvl1p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rPr>
              <a:t>fast &amp;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j-ea"/>
                <a:cs typeface="+mj-cs"/>
              </a:rPr>
              <a:t>automated</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endParaRPr>
          </a:p>
        </p:txBody>
      </p:sp>
      <p:cxnSp>
        <p:nvCxnSpPr>
          <p:cNvPr id="50" name="Elbow Connector 49"/>
          <p:cNvCxnSpPr/>
          <p:nvPr/>
        </p:nvCxnSpPr>
        <p:spPr>
          <a:xfrm>
            <a:off x="6903250" y="4794297"/>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7955927" y="4781603"/>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3" idx="1"/>
          </p:cNvCxnSpPr>
          <p:nvPr/>
        </p:nvCxnSpPr>
        <p:spPr>
          <a:xfrm flipV="1">
            <a:off x="8992247" y="4782798"/>
            <a:ext cx="261728"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 Placeholder 52"/>
          <p:cNvSpPr>
            <a:spLocks noGrp="1"/>
          </p:cNvSpPr>
          <p:nvPr>
            <p:ph type="body" idx="15"/>
          </p:nvPr>
        </p:nvSpPr>
        <p:spPr/>
        <p:txBody>
          <a:bodyPr/>
          <a:lstStyle/>
          <a:p>
            <a:endParaRPr lang="en-GB"/>
          </a:p>
        </p:txBody>
      </p:sp>
    </p:spTree>
    <p:extLst>
      <p:ext uri="{BB962C8B-B14F-4D97-AF65-F5344CB8AC3E}">
        <p14:creationId xmlns:p14="http://schemas.microsoft.com/office/powerpoint/2010/main" val="428570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187" y="1232948"/>
            <a:ext cx="176623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Backlog</a:t>
            </a:r>
          </a:p>
        </p:txBody>
      </p:sp>
      <p:sp>
        <p:nvSpPr>
          <p:cNvPr id="3" name="Rectangle 2"/>
          <p:cNvSpPr/>
          <p:nvPr/>
        </p:nvSpPr>
        <p:spPr>
          <a:xfrm>
            <a:off x="4209929" y="1232948"/>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Design</a:t>
            </a:r>
          </a:p>
        </p:txBody>
      </p:sp>
      <p:sp>
        <p:nvSpPr>
          <p:cNvPr id="4" name="Rectangle 3"/>
          <p:cNvSpPr/>
          <p:nvPr/>
        </p:nvSpPr>
        <p:spPr>
          <a:xfrm>
            <a:off x="7044571" y="1149974"/>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Code</a:t>
            </a:r>
          </a:p>
        </p:txBody>
      </p:sp>
      <p:sp>
        <p:nvSpPr>
          <p:cNvPr id="5" name="Rectangle 4"/>
          <p:cNvSpPr/>
          <p:nvPr/>
        </p:nvSpPr>
        <p:spPr>
          <a:xfrm>
            <a:off x="9847132" y="1169017"/>
            <a:ext cx="1763026"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Test</a:t>
            </a:r>
          </a:p>
        </p:txBody>
      </p:sp>
      <p:sp>
        <p:nvSpPr>
          <p:cNvPr id="6" name="Rectangle 5"/>
          <p:cNvSpPr/>
          <p:nvPr/>
        </p:nvSpPr>
        <p:spPr>
          <a:xfrm>
            <a:off x="1708161" y="3677063"/>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Integration</a:t>
            </a:r>
          </a:p>
        </p:txBody>
      </p:sp>
      <p:sp>
        <p:nvSpPr>
          <p:cNvPr id="7" name="Rectangle 6"/>
          <p:cNvSpPr/>
          <p:nvPr/>
        </p:nvSpPr>
        <p:spPr>
          <a:xfrm>
            <a:off x="4550824" y="3686583"/>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System Testing</a:t>
            </a:r>
          </a:p>
        </p:txBody>
      </p:sp>
      <p:sp>
        <p:nvSpPr>
          <p:cNvPr id="8" name="Rectangle 7"/>
          <p:cNvSpPr/>
          <p:nvPr/>
        </p:nvSpPr>
        <p:spPr>
          <a:xfrm>
            <a:off x="7393487" y="3677063"/>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Release</a:t>
            </a:r>
          </a:p>
        </p:txBody>
      </p:sp>
      <p:cxnSp>
        <p:nvCxnSpPr>
          <p:cNvPr id="9" name="Elbow Connector 8"/>
          <p:cNvCxnSpPr>
            <a:stCxn id="5" idx="3"/>
            <a:endCxn id="6" idx="1"/>
          </p:cNvCxnSpPr>
          <p:nvPr/>
        </p:nvCxnSpPr>
        <p:spPr>
          <a:xfrm flipH="1">
            <a:off x="1708161" y="1501089"/>
            <a:ext cx="9901997" cy="2508046"/>
          </a:xfrm>
          <a:prstGeom prst="bentConnector5">
            <a:avLst>
              <a:gd name="adj1" fmla="val -2309"/>
              <a:gd name="adj2" fmla="val 38698"/>
              <a:gd name="adj3" fmla="val 102309"/>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38117" y="787416"/>
            <a:ext cx="2308457" cy="369332"/>
          </a:xfrm>
          <a:prstGeom prst="rect">
            <a:avLst/>
          </a:prstGeom>
          <a:noFill/>
        </p:spPr>
        <p:txBody>
          <a:bodyPr wrap="square" rtlCol="0">
            <a:spAutoFit/>
          </a:bodyPr>
          <a:lstStyle/>
          <a:p>
            <a:r>
              <a:rPr lang="en-GB" dirty="0">
                <a:solidFill>
                  <a:srgbClr val="FF0000"/>
                </a:solidFill>
              </a:rPr>
              <a:t>Accurate &amp; Complete</a:t>
            </a:r>
          </a:p>
        </p:txBody>
      </p:sp>
      <p:cxnSp>
        <p:nvCxnSpPr>
          <p:cNvPr id="11" name="Curved Connector 10"/>
          <p:cNvCxnSpPr>
            <a:stCxn id="4" idx="0"/>
            <a:endCxn id="3" idx="0"/>
          </p:cNvCxnSpPr>
          <p:nvPr/>
        </p:nvCxnSpPr>
        <p:spPr>
          <a:xfrm rot="16200000" flipH="1" flipV="1">
            <a:off x="6524227" y="-225860"/>
            <a:ext cx="82974" cy="2834642"/>
          </a:xfrm>
          <a:prstGeom prst="curvedConnector3">
            <a:avLst>
              <a:gd name="adj1" fmla="val -462853"/>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6200000" flipH="1" flipV="1">
            <a:off x="9419205" y="-229453"/>
            <a:ext cx="76199" cy="2720742"/>
          </a:xfrm>
          <a:prstGeom prst="curvedConnector3">
            <a:avLst>
              <a:gd name="adj1" fmla="val -552638"/>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0"/>
            <a:endCxn id="5" idx="3"/>
          </p:cNvCxnSpPr>
          <p:nvPr/>
        </p:nvCxnSpPr>
        <p:spPr>
          <a:xfrm rot="5400000" flipH="1" flipV="1">
            <a:off x="6040404" y="-1892690"/>
            <a:ext cx="2175974" cy="8963533"/>
          </a:xfrm>
          <a:prstGeom prst="curvedConnector4">
            <a:avLst>
              <a:gd name="adj1" fmla="val 28501"/>
              <a:gd name="adj2" fmla="val 106018"/>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6200000" flipH="1" flipV="1">
            <a:off x="4235837" y="2297634"/>
            <a:ext cx="76199" cy="2720742"/>
          </a:xfrm>
          <a:prstGeom prst="curvedConnector3">
            <a:avLst>
              <a:gd name="adj1" fmla="val -300004"/>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p:cNvCxnSpPr>
          <p:nvPr/>
        </p:nvCxnSpPr>
        <p:spPr>
          <a:xfrm flipV="1">
            <a:off x="3255424" y="1565019"/>
            <a:ext cx="2935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3" idx="1"/>
          </p:cNvCxnSpPr>
          <p:nvPr/>
        </p:nvCxnSpPr>
        <p:spPr>
          <a:xfrm>
            <a:off x="3813689" y="1559523"/>
            <a:ext cx="396240" cy="5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49424" y="82296"/>
            <a:ext cx="6035040" cy="369332"/>
          </a:xfrm>
          <a:prstGeom prst="rect">
            <a:avLst/>
          </a:prstGeom>
          <a:noFill/>
        </p:spPr>
        <p:txBody>
          <a:bodyPr wrap="square" rtlCol="0">
            <a:spAutoFit/>
          </a:bodyPr>
          <a:lstStyle/>
          <a:p>
            <a:r>
              <a:rPr lang="en-GB" dirty="0"/>
              <a:t>Validating “Fast &amp; Automated” Status in projects/products </a:t>
            </a:r>
          </a:p>
        </p:txBody>
      </p:sp>
      <p:pic>
        <p:nvPicPr>
          <p:cNvPr id="5122"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34137" y="1303653"/>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flipV="1">
            <a:off x="6089902" y="1524468"/>
            <a:ext cx="2935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648167" y="1518972"/>
            <a:ext cx="396240" cy="5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8615" y="1263102"/>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p:nvPr/>
        </p:nvCxnSpPr>
        <p:spPr>
          <a:xfrm>
            <a:off x="8893989" y="1501089"/>
            <a:ext cx="293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7029" y="1239722"/>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p:cNvCxnSpPr>
            <a:stCxn id="32" idx="3"/>
            <a:endCxn id="5" idx="1"/>
          </p:cNvCxnSpPr>
          <p:nvPr/>
        </p:nvCxnSpPr>
        <p:spPr>
          <a:xfrm>
            <a:off x="9648770" y="1495593"/>
            <a:ext cx="198362" cy="5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6200000" flipH="1" flipV="1">
            <a:off x="6967002" y="2259534"/>
            <a:ext cx="76199" cy="2720742"/>
          </a:xfrm>
          <a:prstGeom prst="curvedConnector3">
            <a:avLst>
              <a:gd name="adj1" fmla="val -300004"/>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49"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6526" y="3765535"/>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p:cNvCxnSpPr/>
          <p:nvPr/>
        </p:nvCxnSpPr>
        <p:spPr>
          <a:xfrm>
            <a:off x="3597681" y="4024152"/>
            <a:ext cx="293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0721" y="3762785"/>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p:cNvCxnSpPr>
            <a:stCxn id="51" idx="3"/>
          </p:cNvCxnSpPr>
          <p:nvPr/>
        </p:nvCxnSpPr>
        <p:spPr>
          <a:xfrm>
            <a:off x="4352462" y="4018656"/>
            <a:ext cx="198362" cy="5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0838" y="4045863"/>
            <a:ext cx="293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3878" y="3784496"/>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a:stCxn id="54" idx="3"/>
          </p:cNvCxnSpPr>
          <p:nvPr/>
        </p:nvCxnSpPr>
        <p:spPr>
          <a:xfrm>
            <a:off x="7185619" y="4040367"/>
            <a:ext cx="198362" cy="5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24" name="TextBox 5123"/>
          <p:cNvSpPr txBox="1"/>
          <p:nvPr/>
        </p:nvSpPr>
        <p:spPr>
          <a:xfrm>
            <a:off x="4663358" y="1909861"/>
            <a:ext cx="1292268" cy="307777"/>
          </a:xfrm>
          <a:prstGeom prst="rect">
            <a:avLst/>
          </a:prstGeom>
          <a:noFill/>
        </p:spPr>
        <p:txBody>
          <a:bodyPr wrap="square" rtlCol="0">
            <a:spAutoFit/>
          </a:bodyPr>
          <a:lstStyle>
            <a:defPPr>
              <a:defRPr lang="en-US"/>
            </a:defPPr>
            <a:lvl1pPr>
              <a:defRPr sz="1400"/>
            </a:lvl1pPr>
          </a:lstStyle>
          <a:p>
            <a:r>
              <a:rPr lang="en-GB" b="1" dirty="0"/>
              <a:t>1 day</a:t>
            </a:r>
          </a:p>
        </p:txBody>
      </p:sp>
      <p:sp>
        <p:nvSpPr>
          <p:cNvPr id="5125" name="TextBox 5124"/>
          <p:cNvSpPr txBox="1"/>
          <p:nvPr/>
        </p:nvSpPr>
        <p:spPr>
          <a:xfrm>
            <a:off x="3354925" y="1905115"/>
            <a:ext cx="971592" cy="307777"/>
          </a:xfrm>
          <a:prstGeom prst="rect">
            <a:avLst/>
          </a:prstGeom>
          <a:noFill/>
        </p:spPr>
        <p:txBody>
          <a:bodyPr wrap="square" rtlCol="0">
            <a:spAutoFit/>
          </a:bodyPr>
          <a:lstStyle/>
          <a:p>
            <a:r>
              <a:rPr lang="en-GB" sz="1400" dirty="0"/>
              <a:t>30 days</a:t>
            </a:r>
          </a:p>
        </p:txBody>
      </p:sp>
      <p:sp>
        <p:nvSpPr>
          <p:cNvPr id="70" name="TextBox 69"/>
          <p:cNvSpPr txBox="1"/>
          <p:nvPr/>
        </p:nvSpPr>
        <p:spPr>
          <a:xfrm>
            <a:off x="6173363" y="1856203"/>
            <a:ext cx="971592" cy="307777"/>
          </a:xfrm>
          <a:prstGeom prst="rect">
            <a:avLst/>
          </a:prstGeom>
          <a:noFill/>
        </p:spPr>
        <p:txBody>
          <a:bodyPr wrap="square" rtlCol="0">
            <a:spAutoFit/>
          </a:bodyPr>
          <a:lstStyle/>
          <a:p>
            <a:r>
              <a:rPr lang="en-GB" sz="1400" dirty="0"/>
              <a:t>10 days</a:t>
            </a:r>
          </a:p>
        </p:txBody>
      </p:sp>
      <p:sp>
        <p:nvSpPr>
          <p:cNvPr id="71" name="TextBox 70"/>
          <p:cNvSpPr txBox="1"/>
          <p:nvPr/>
        </p:nvSpPr>
        <p:spPr>
          <a:xfrm>
            <a:off x="7597622" y="1885140"/>
            <a:ext cx="971592" cy="307777"/>
          </a:xfrm>
          <a:prstGeom prst="rect">
            <a:avLst/>
          </a:prstGeom>
          <a:noFill/>
        </p:spPr>
        <p:txBody>
          <a:bodyPr wrap="square" rtlCol="0">
            <a:spAutoFit/>
          </a:bodyPr>
          <a:lstStyle>
            <a:defPPr>
              <a:defRPr lang="en-US"/>
            </a:defPPr>
            <a:lvl1pPr>
              <a:defRPr sz="1400" b="1"/>
            </a:lvl1pPr>
          </a:lstStyle>
          <a:p>
            <a:r>
              <a:rPr lang="en-GB" dirty="0"/>
              <a:t>2 days</a:t>
            </a:r>
          </a:p>
        </p:txBody>
      </p:sp>
      <p:sp>
        <p:nvSpPr>
          <p:cNvPr id="72" name="TextBox 71"/>
          <p:cNvSpPr txBox="1"/>
          <p:nvPr/>
        </p:nvSpPr>
        <p:spPr>
          <a:xfrm>
            <a:off x="9082158" y="1888649"/>
            <a:ext cx="971592" cy="307777"/>
          </a:xfrm>
          <a:prstGeom prst="rect">
            <a:avLst/>
          </a:prstGeom>
          <a:noFill/>
        </p:spPr>
        <p:txBody>
          <a:bodyPr wrap="square" rtlCol="0">
            <a:spAutoFit/>
          </a:bodyPr>
          <a:lstStyle/>
          <a:p>
            <a:r>
              <a:rPr lang="en-GB" sz="1400" dirty="0"/>
              <a:t>1 day</a:t>
            </a:r>
          </a:p>
        </p:txBody>
      </p:sp>
      <p:sp>
        <p:nvSpPr>
          <p:cNvPr id="73" name="TextBox 72"/>
          <p:cNvSpPr txBox="1"/>
          <p:nvPr/>
        </p:nvSpPr>
        <p:spPr>
          <a:xfrm>
            <a:off x="10364187" y="1947412"/>
            <a:ext cx="971592" cy="307777"/>
          </a:xfrm>
          <a:prstGeom prst="rect">
            <a:avLst/>
          </a:prstGeom>
          <a:noFill/>
        </p:spPr>
        <p:txBody>
          <a:bodyPr wrap="square" rtlCol="0">
            <a:spAutoFit/>
          </a:bodyPr>
          <a:lstStyle>
            <a:defPPr>
              <a:defRPr lang="en-US"/>
            </a:defPPr>
            <a:lvl1pPr>
              <a:defRPr sz="1400" b="1"/>
            </a:lvl1pPr>
          </a:lstStyle>
          <a:p>
            <a:r>
              <a:rPr lang="en-GB" dirty="0"/>
              <a:t>2 days</a:t>
            </a:r>
          </a:p>
        </p:txBody>
      </p:sp>
      <p:sp>
        <p:nvSpPr>
          <p:cNvPr id="74" name="TextBox 73"/>
          <p:cNvSpPr txBox="1"/>
          <p:nvPr/>
        </p:nvSpPr>
        <p:spPr>
          <a:xfrm>
            <a:off x="2160828" y="4458131"/>
            <a:ext cx="971592" cy="307777"/>
          </a:xfrm>
          <a:prstGeom prst="rect">
            <a:avLst/>
          </a:prstGeom>
          <a:noFill/>
        </p:spPr>
        <p:txBody>
          <a:bodyPr wrap="square" rtlCol="0">
            <a:spAutoFit/>
          </a:bodyPr>
          <a:lstStyle>
            <a:defPPr>
              <a:defRPr lang="en-US"/>
            </a:defPPr>
            <a:lvl1pPr>
              <a:defRPr sz="1400" b="1"/>
            </a:lvl1pPr>
          </a:lstStyle>
          <a:p>
            <a:r>
              <a:rPr lang="en-GB" dirty="0"/>
              <a:t>1 day</a:t>
            </a:r>
          </a:p>
        </p:txBody>
      </p:sp>
      <p:sp>
        <p:nvSpPr>
          <p:cNvPr id="75" name="TextBox 74"/>
          <p:cNvSpPr txBox="1"/>
          <p:nvPr/>
        </p:nvSpPr>
        <p:spPr>
          <a:xfrm>
            <a:off x="1052321" y="4424169"/>
            <a:ext cx="971592" cy="307777"/>
          </a:xfrm>
          <a:prstGeom prst="rect">
            <a:avLst/>
          </a:prstGeom>
          <a:noFill/>
        </p:spPr>
        <p:txBody>
          <a:bodyPr wrap="square" rtlCol="0">
            <a:spAutoFit/>
          </a:bodyPr>
          <a:lstStyle/>
          <a:p>
            <a:r>
              <a:rPr lang="en-GB" sz="1400" dirty="0"/>
              <a:t>5 days</a:t>
            </a:r>
          </a:p>
        </p:txBody>
      </p:sp>
      <p:sp>
        <p:nvSpPr>
          <p:cNvPr id="76" name="TextBox 75"/>
          <p:cNvSpPr txBox="1"/>
          <p:nvPr/>
        </p:nvSpPr>
        <p:spPr>
          <a:xfrm>
            <a:off x="5222183" y="4472750"/>
            <a:ext cx="971592" cy="307777"/>
          </a:xfrm>
          <a:prstGeom prst="rect">
            <a:avLst/>
          </a:prstGeom>
          <a:noFill/>
        </p:spPr>
        <p:txBody>
          <a:bodyPr wrap="square" rtlCol="0">
            <a:spAutoFit/>
          </a:bodyPr>
          <a:lstStyle>
            <a:defPPr>
              <a:defRPr lang="en-US"/>
            </a:defPPr>
            <a:lvl1pPr>
              <a:defRPr sz="1400" b="1"/>
            </a:lvl1pPr>
          </a:lstStyle>
          <a:p>
            <a:r>
              <a:rPr lang="en-GB" dirty="0"/>
              <a:t>5 days</a:t>
            </a:r>
          </a:p>
        </p:txBody>
      </p:sp>
      <p:sp>
        <p:nvSpPr>
          <p:cNvPr id="77" name="TextBox 76"/>
          <p:cNvSpPr txBox="1"/>
          <p:nvPr/>
        </p:nvSpPr>
        <p:spPr>
          <a:xfrm>
            <a:off x="3724133" y="4472750"/>
            <a:ext cx="971592" cy="307777"/>
          </a:xfrm>
          <a:prstGeom prst="rect">
            <a:avLst/>
          </a:prstGeom>
          <a:noFill/>
        </p:spPr>
        <p:txBody>
          <a:bodyPr wrap="square" rtlCol="0">
            <a:spAutoFit/>
          </a:bodyPr>
          <a:lstStyle/>
          <a:p>
            <a:r>
              <a:rPr lang="en-GB" sz="1400" dirty="0"/>
              <a:t>5 days</a:t>
            </a:r>
          </a:p>
        </p:txBody>
      </p:sp>
      <p:sp>
        <p:nvSpPr>
          <p:cNvPr id="78" name="TextBox 77"/>
          <p:cNvSpPr txBox="1"/>
          <p:nvPr/>
        </p:nvSpPr>
        <p:spPr>
          <a:xfrm>
            <a:off x="8037532" y="4474556"/>
            <a:ext cx="971592" cy="307777"/>
          </a:xfrm>
          <a:prstGeom prst="rect">
            <a:avLst/>
          </a:prstGeom>
          <a:noFill/>
        </p:spPr>
        <p:txBody>
          <a:bodyPr wrap="square" rtlCol="0">
            <a:spAutoFit/>
          </a:bodyPr>
          <a:lstStyle>
            <a:defPPr>
              <a:defRPr lang="en-US"/>
            </a:defPPr>
            <a:lvl1pPr>
              <a:defRPr sz="1400" b="1"/>
            </a:lvl1pPr>
          </a:lstStyle>
          <a:p>
            <a:r>
              <a:rPr lang="en-GB" dirty="0"/>
              <a:t>1 day</a:t>
            </a:r>
          </a:p>
        </p:txBody>
      </p:sp>
      <p:sp>
        <p:nvSpPr>
          <p:cNvPr id="79" name="TextBox 78"/>
          <p:cNvSpPr txBox="1"/>
          <p:nvPr/>
        </p:nvSpPr>
        <p:spPr>
          <a:xfrm>
            <a:off x="6699823" y="4472750"/>
            <a:ext cx="971592" cy="307777"/>
          </a:xfrm>
          <a:prstGeom prst="rect">
            <a:avLst/>
          </a:prstGeom>
          <a:noFill/>
        </p:spPr>
        <p:txBody>
          <a:bodyPr wrap="square" rtlCol="0">
            <a:spAutoFit/>
          </a:bodyPr>
          <a:lstStyle/>
          <a:p>
            <a:r>
              <a:rPr lang="en-GB" sz="1400" dirty="0"/>
              <a:t>10 days</a:t>
            </a:r>
          </a:p>
        </p:txBody>
      </p:sp>
      <p:sp>
        <p:nvSpPr>
          <p:cNvPr id="5126" name="TextBox 5125"/>
          <p:cNvSpPr txBox="1"/>
          <p:nvPr/>
        </p:nvSpPr>
        <p:spPr>
          <a:xfrm>
            <a:off x="1379700" y="1871136"/>
            <a:ext cx="1865738" cy="584775"/>
          </a:xfrm>
          <a:prstGeom prst="rect">
            <a:avLst/>
          </a:prstGeom>
          <a:noFill/>
        </p:spPr>
        <p:txBody>
          <a:bodyPr wrap="square" rtlCol="0">
            <a:spAutoFit/>
          </a:bodyPr>
          <a:lstStyle/>
          <a:p>
            <a:r>
              <a:rPr lang="en-GB" sz="1600" b="1" dirty="0"/>
              <a:t>Processing Time/</a:t>
            </a:r>
          </a:p>
          <a:p>
            <a:r>
              <a:rPr lang="en-GB" sz="1600" dirty="0"/>
              <a:t>Waiting time</a:t>
            </a:r>
          </a:p>
        </p:txBody>
      </p:sp>
      <p:sp>
        <p:nvSpPr>
          <p:cNvPr id="5127" name="TextBox 5126"/>
          <p:cNvSpPr txBox="1"/>
          <p:nvPr/>
        </p:nvSpPr>
        <p:spPr>
          <a:xfrm>
            <a:off x="8723536" y="3276499"/>
            <a:ext cx="717244" cy="369332"/>
          </a:xfrm>
          <a:prstGeom prst="rect">
            <a:avLst/>
          </a:prstGeom>
          <a:noFill/>
        </p:spPr>
        <p:txBody>
          <a:bodyPr wrap="square" rtlCol="0">
            <a:spAutoFit/>
          </a:bodyPr>
          <a:lstStyle/>
          <a:p>
            <a:r>
              <a:rPr lang="en-GB" dirty="0">
                <a:solidFill>
                  <a:srgbClr val="FF0000"/>
                </a:solidFill>
              </a:rPr>
              <a:t>100%</a:t>
            </a:r>
          </a:p>
        </p:txBody>
      </p:sp>
      <p:sp>
        <p:nvSpPr>
          <p:cNvPr id="82" name="TextBox 81"/>
          <p:cNvSpPr txBox="1"/>
          <p:nvPr/>
        </p:nvSpPr>
        <p:spPr>
          <a:xfrm>
            <a:off x="5962769" y="3371669"/>
            <a:ext cx="717244" cy="307777"/>
          </a:xfrm>
          <a:prstGeom prst="rect">
            <a:avLst/>
          </a:prstGeom>
          <a:noFill/>
        </p:spPr>
        <p:txBody>
          <a:bodyPr wrap="square" rtlCol="0">
            <a:spAutoFit/>
          </a:bodyPr>
          <a:lstStyle/>
          <a:p>
            <a:r>
              <a:rPr lang="en-GB" sz="1400" dirty="0">
                <a:solidFill>
                  <a:srgbClr val="FF0000"/>
                </a:solidFill>
              </a:rPr>
              <a:t>80%</a:t>
            </a:r>
          </a:p>
        </p:txBody>
      </p:sp>
      <p:sp>
        <p:nvSpPr>
          <p:cNvPr id="83" name="TextBox 82"/>
          <p:cNvSpPr txBox="1"/>
          <p:nvPr/>
        </p:nvSpPr>
        <p:spPr>
          <a:xfrm>
            <a:off x="3455067" y="3393452"/>
            <a:ext cx="717244" cy="307777"/>
          </a:xfrm>
          <a:prstGeom prst="rect">
            <a:avLst/>
          </a:prstGeom>
          <a:noFill/>
        </p:spPr>
        <p:txBody>
          <a:bodyPr wrap="square" rtlCol="0">
            <a:spAutoFit/>
          </a:bodyPr>
          <a:lstStyle/>
          <a:p>
            <a:r>
              <a:rPr lang="en-GB" sz="1400" dirty="0">
                <a:solidFill>
                  <a:srgbClr val="FF0000"/>
                </a:solidFill>
              </a:rPr>
              <a:t>60%</a:t>
            </a:r>
          </a:p>
        </p:txBody>
      </p:sp>
      <p:sp>
        <p:nvSpPr>
          <p:cNvPr id="84" name="TextBox 83"/>
          <p:cNvSpPr txBox="1"/>
          <p:nvPr/>
        </p:nvSpPr>
        <p:spPr>
          <a:xfrm>
            <a:off x="11609214" y="1137823"/>
            <a:ext cx="717244" cy="307777"/>
          </a:xfrm>
          <a:prstGeom prst="rect">
            <a:avLst/>
          </a:prstGeom>
          <a:noFill/>
        </p:spPr>
        <p:txBody>
          <a:bodyPr wrap="square" rtlCol="0">
            <a:spAutoFit/>
          </a:bodyPr>
          <a:lstStyle/>
          <a:p>
            <a:r>
              <a:rPr lang="en-GB" sz="1400" dirty="0">
                <a:solidFill>
                  <a:srgbClr val="FF0000"/>
                </a:solidFill>
              </a:rPr>
              <a:t>80%</a:t>
            </a:r>
          </a:p>
        </p:txBody>
      </p:sp>
      <p:sp>
        <p:nvSpPr>
          <p:cNvPr id="85" name="TextBox 84"/>
          <p:cNvSpPr txBox="1"/>
          <p:nvPr/>
        </p:nvSpPr>
        <p:spPr>
          <a:xfrm>
            <a:off x="8399347" y="805579"/>
            <a:ext cx="717244" cy="307777"/>
          </a:xfrm>
          <a:prstGeom prst="rect">
            <a:avLst/>
          </a:prstGeom>
          <a:noFill/>
        </p:spPr>
        <p:txBody>
          <a:bodyPr wrap="square" rtlCol="0">
            <a:spAutoFit/>
          </a:bodyPr>
          <a:lstStyle/>
          <a:p>
            <a:r>
              <a:rPr lang="en-GB" sz="1400" dirty="0">
                <a:solidFill>
                  <a:srgbClr val="FF0000"/>
                </a:solidFill>
              </a:rPr>
              <a:t>80%</a:t>
            </a:r>
          </a:p>
        </p:txBody>
      </p:sp>
      <p:sp>
        <p:nvSpPr>
          <p:cNvPr id="86" name="TextBox 85"/>
          <p:cNvSpPr txBox="1"/>
          <p:nvPr/>
        </p:nvSpPr>
        <p:spPr>
          <a:xfrm>
            <a:off x="5470187" y="885060"/>
            <a:ext cx="717244" cy="307777"/>
          </a:xfrm>
          <a:prstGeom prst="rect">
            <a:avLst/>
          </a:prstGeom>
          <a:noFill/>
        </p:spPr>
        <p:txBody>
          <a:bodyPr wrap="square" rtlCol="0">
            <a:spAutoFit/>
          </a:bodyPr>
          <a:lstStyle/>
          <a:p>
            <a:r>
              <a:rPr lang="en-GB" sz="1400" dirty="0">
                <a:solidFill>
                  <a:srgbClr val="FF0000"/>
                </a:solidFill>
              </a:rPr>
              <a:t>75%</a:t>
            </a:r>
          </a:p>
        </p:txBody>
      </p:sp>
      <p:sp>
        <p:nvSpPr>
          <p:cNvPr id="5128" name="TextBox 5127"/>
          <p:cNvSpPr txBox="1"/>
          <p:nvPr/>
        </p:nvSpPr>
        <p:spPr>
          <a:xfrm>
            <a:off x="9747951" y="3581805"/>
            <a:ext cx="2444049" cy="2308324"/>
          </a:xfrm>
          <a:prstGeom prst="rect">
            <a:avLst/>
          </a:prstGeom>
          <a:noFill/>
        </p:spPr>
        <p:txBody>
          <a:bodyPr wrap="square" rtlCol="0">
            <a:spAutoFit/>
          </a:bodyPr>
          <a:lstStyle/>
          <a:p>
            <a:r>
              <a:rPr lang="en-GB" dirty="0"/>
              <a:t>Overall Analysis:</a:t>
            </a:r>
          </a:p>
          <a:p>
            <a:pPr marL="285750" indent="-285750">
              <a:buFontTx/>
              <a:buChar char="-"/>
            </a:pPr>
            <a:r>
              <a:rPr lang="en-GB" dirty="0"/>
              <a:t>Accurate &amp; Complete : 23%</a:t>
            </a:r>
          </a:p>
          <a:p>
            <a:pPr marL="285750" indent="-285750">
              <a:buFontTx/>
              <a:buChar char="-"/>
            </a:pPr>
            <a:endParaRPr lang="en-GB" dirty="0"/>
          </a:p>
          <a:p>
            <a:pPr marL="285750" indent="-285750">
              <a:buFontTx/>
              <a:buChar char="-"/>
            </a:pPr>
            <a:r>
              <a:rPr lang="en-GB" dirty="0"/>
              <a:t>Processing Time : 12 days</a:t>
            </a:r>
          </a:p>
          <a:p>
            <a:pPr marL="285750" indent="-285750">
              <a:buFontTx/>
              <a:buChar char="-"/>
            </a:pPr>
            <a:r>
              <a:rPr lang="en-GB" dirty="0"/>
              <a:t>Lead Time : 73 days</a:t>
            </a:r>
          </a:p>
          <a:p>
            <a:pPr marL="285750" indent="-285750">
              <a:buFontTx/>
              <a:buChar char="-"/>
            </a:pPr>
            <a:r>
              <a:rPr lang="en-GB" dirty="0"/>
              <a:t>+reword days </a:t>
            </a:r>
            <a:r>
              <a:rPr lang="en-GB" dirty="0">
                <a:solidFill>
                  <a:srgbClr val="FF0000"/>
                </a:solidFill>
              </a:rPr>
              <a:t>: xxx</a:t>
            </a:r>
          </a:p>
        </p:txBody>
      </p:sp>
      <p:sp>
        <p:nvSpPr>
          <p:cNvPr id="5129" name="TextBox 5128"/>
          <p:cNvSpPr txBox="1"/>
          <p:nvPr/>
        </p:nvSpPr>
        <p:spPr>
          <a:xfrm>
            <a:off x="2372305" y="5411402"/>
            <a:ext cx="6852334" cy="1477328"/>
          </a:xfrm>
          <a:prstGeom prst="rect">
            <a:avLst/>
          </a:prstGeom>
          <a:noFill/>
        </p:spPr>
        <p:txBody>
          <a:bodyPr wrap="square" rtlCol="0">
            <a:spAutoFit/>
          </a:bodyPr>
          <a:lstStyle/>
          <a:p>
            <a:r>
              <a:rPr lang="en-GB" dirty="0"/>
              <a:t>Observations:</a:t>
            </a:r>
          </a:p>
          <a:p>
            <a:pPr marL="285750" indent="-285750">
              <a:buFontTx/>
              <a:buChar char="-"/>
            </a:pPr>
            <a:r>
              <a:rPr lang="en-GB" dirty="0"/>
              <a:t>Too many manual steps</a:t>
            </a:r>
          </a:p>
          <a:p>
            <a:pPr marL="285750" indent="-285750">
              <a:buFontTx/>
              <a:buChar char="-"/>
            </a:pPr>
            <a:r>
              <a:rPr lang="en-GB" dirty="0"/>
              <a:t>Available tiny Automation solutions doesn’t cover  Value Chain </a:t>
            </a:r>
          </a:p>
          <a:p>
            <a:pPr marL="285750" indent="-285750">
              <a:buFontTx/>
              <a:buChar char="-"/>
            </a:pPr>
            <a:r>
              <a:rPr lang="en-GB" dirty="0"/>
              <a:t>Release cycles are not in sync</a:t>
            </a:r>
          </a:p>
          <a:p>
            <a:pPr marL="285750" indent="-285750">
              <a:buFontTx/>
              <a:buChar char="-"/>
            </a:pPr>
            <a:r>
              <a:rPr lang="en-GB" dirty="0"/>
              <a:t>Continuous Testing is hurdle</a:t>
            </a:r>
          </a:p>
        </p:txBody>
      </p:sp>
    </p:spTree>
    <p:extLst>
      <p:ext uri="{BB962C8B-B14F-4D97-AF65-F5344CB8AC3E}">
        <p14:creationId xmlns:p14="http://schemas.microsoft.com/office/powerpoint/2010/main" val="301969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9980656" y="6339714"/>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373797" y="6359908"/>
            <a:ext cx="301702" cy="301702"/>
          </a:xfrm>
          <a:prstGeom prst="rect">
            <a:avLst/>
          </a:prstGeom>
        </p:spPr>
      </p:pic>
      <p:sp>
        <p:nvSpPr>
          <p:cNvPr id="4" name="TextBox 3"/>
          <p:cNvSpPr txBox="1"/>
          <p:nvPr>
            <p:custDataLst>
              <p:tags r:id="rId3"/>
            </p:custDataLst>
          </p:nvPr>
        </p:nvSpPr>
        <p:spPr>
          <a:xfrm>
            <a:off x="9599162" y="643046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10513777" y="6447328"/>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34">
            <a:clrChange>
              <a:clrFrom>
                <a:srgbClr val="FFFFFF"/>
              </a:clrFrom>
              <a:clrTo>
                <a:srgbClr val="FFFFFF">
                  <a:alpha val="0"/>
                </a:srgbClr>
              </a:clrTo>
            </a:clrChange>
          </a:blip>
          <a:stretch>
            <a:fillRect/>
          </a:stretch>
        </p:blipFill>
        <p:spPr>
          <a:xfrm flipH="1">
            <a:off x="11149616" y="6408688"/>
            <a:ext cx="213909" cy="213909"/>
          </a:xfrm>
          <a:prstGeom prst="rect">
            <a:avLst/>
          </a:prstGeom>
        </p:spPr>
      </p:pic>
      <p:sp>
        <p:nvSpPr>
          <p:cNvPr id="7" name="TextBox 6"/>
          <p:cNvSpPr txBox="1"/>
          <p:nvPr>
            <p:custDataLst>
              <p:tags r:id="rId5"/>
            </p:custDataLst>
          </p:nvPr>
        </p:nvSpPr>
        <p:spPr>
          <a:xfrm>
            <a:off x="11381674" y="6416391"/>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35">
            <a:clrChange>
              <a:clrFrom>
                <a:srgbClr val="FFFFFF"/>
              </a:clrFrom>
              <a:clrTo>
                <a:srgbClr val="FFFFFF">
                  <a:alpha val="0"/>
                </a:srgbClr>
              </a:clrTo>
            </a:clrChange>
          </a:blip>
          <a:stretch>
            <a:fillRect/>
          </a:stretch>
        </p:blipFill>
        <p:spPr>
          <a:xfrm>
            <a:off x="10262871" y="6367413"/>
            <a:ext cx="286692" cy="286692"/>
          </a:xfrm>
          <a:prstGeom prst="rect">
            <a:avLst/>
          </a:prstGeom>
        </p:spPr>
      </p:pic>
      <p:graphicFrame>
        <p:nvGraphicFramePr>
          <p:cNvPr id="9"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3650926183"/>
              </p:ext>
            </p:extLst>
          </p:nvPr>
        </p:nvGraphicFramePr>
        <p:xfrm>
          <a:off x="1813465" y="955467"/>
          <a:ext cx="10378535" cy="5287931"/>
        </p:xfrm>
        <a:graphic>
          <a:graphicData uri="http://schemas.openxmlformats.org/drawingml/2006/table">
            <a:tbl>
              <a:tblPr firstRow="1" bandRow="1"/>
              <a:tblGrid>
                <a:gridCol w="2123306">
                  <a:extLst>
                    <a:ext uri="{9D8B030D-6E8A-4147-A177-3AD203B41FA5}">
                      <a16:colId xmlns:a16="http://schemas.microsoft.com/office/drawing/2014/main" val="20000"/>
                    </a:ext>
                  </a:extLst>
                </a:gridCol>
                <a:gridCol w="842842">
                  <a:extLst>
                    <a:ext uri="{9D8B030D-6E8A-4147-A177-3AD203B41FA5}">
                      <a16:colId xmlns:a16="http://schemas.microsoft.com/office/drawing/2014/main" val="3372542797"/>
                    </a:ext>
                  </a:extLst>
                </a:gridCol>
                <a:gridCol w="727385">
                  <a:extLst>
                    <a:ext uri="{9D8B030D-6E8A-4147-A177-3AD203B41FA5}">
                      <a16:colId xmlns:a16="http://schemas.microsoft.com/office/drawing/2014/main" val="1114448866"/>
                    </a:ext>
                  </a:extLst>
                </a:gridCol>
                <a:gridCol w="935208">
                  <a:extLst>
                    <a:ext uri="{9D8B030D-6E8A-4147-A177-3AD203B41FA5}">
                      <a16:colId xmlns:a16="http://schemas.microsoft.com/office/drawing/2014/main" val="20002"/>
                    </a:ext>
                  </a:extLst>
                </a:gridCol>
                <a:gridCol w="750476">
                  <a:extLst>
                    <a:ext uri="{9D8B030D-6E8A-4147-A177-3AD203B41FA5}">
                      <a16:colId xmlns:a16="http://schemas.microsoft.com/office/drawing/2014/main" val="20003"/>
                    </a:ext>
                  </a:extLst>
                </a:gridCol>
                <a:gridCol w="819749">
                  <a:extLst>
                    <a:ext uri="{9D8B030D-6E8A-4147-A177-3AD203B41FA5}">
                      <a16:colId xmlns:a16="http://schemas.microsoft.com/office/drawing/2014/main" val="20004"/>
                    </a:ext>
                  </a:extLst>
                </a:gridCol>
                <a:gridCol w="900570">
                  <a:extLst>
                    <a:ext uri="{9D8B030D-6E8A-4147-A177-3AD203B41FA5}">
                      <a16:colId xmlns:a16="http://schemas.microsoft.com/office/drawing/2014/main" val="20005"/>
                    </a:ext>
                  </a:extLst>
                </a:gridCol>
                <a:gridCol w="877479">
                  <a:extLst>
                    <a:ext uri="{9D8B030D-6E8A-4147-A177-3AD203B41FA5}">
                      <a16:colId xmlns:a16="http://schemas.microsoft.com/office/drawing/2014/main" val="20011"/>
                    </a:ext>
                  </a:extLst>
                </a:gridCol>
                <a:gridCol w="646563">
                  <a:extLst>
                    <a:ext uri="{9D8B030D-6E8A-4147-A177-3AD203B41FA5}">
                      <a16:colId xmlns:a16="http://schemas.microsoft.com/office/drawing/2014/main" val="20012"/>
                    </a:ext>
                  </a:extLst>
                </a:gridCol>
                <a:gridCol w="750475">
                  <a:extLst>
                    <a:ext uri="{9D8B030D-6E8A-4147-A177-3AD203B41FA5}">
                      <a16:colId xmlns:a16="http://schemas.microsoft.com/office/drawing/2014/main" val="3784120929"/>
                    </a:ext>
                  </a:extLst>
                </a:gridCol>
                <a:gridCol w="1004482">
                  <a:extLst>
                    <a:ext uri="{9D8B030D-6E8A-4147-A177-3AD203B41FA5}">
                      <a16:colId xmlns:a16="http://schemas.microsoft.com/office/drawing/2014/main" val="1560682773"/>
                    </a:ext>
                  </a:extLst>
                </a:gridCol>
              </a:tblGrid>
              <a:tr h="432525">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2">
                  <a:txBody>
                    <a:bodyPr/>
                    <a:lstStyle/>
                    <a:p>
                      <a:pPr marL="0" algn="ctr" defTabSz="914333" rtl="0" eaLnBrk="1" latinLnBrk="0" hangingPunct="1"/>
                      <a:r>
                        <a:rPr lang="de-DE" sz="2000" b="1" kern="1200" dirty="0">
                          <a:solidFill>
                            <a:schemeClr val="bg1"/>
                          </a:solidFill>
                          <a:latin typeface="Bosch Office Sans"/>
                          <a:ea typeface="+mn-ea"/>
                          <a:cs typeface="+mn-cs"/>
                        </a:rPr>
                        <a:t>2019</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a:solidFill>
                            <a:schemeClr val="bg1"/>
                          </a:solidFill>
                        </a:rPr>
                        <a:t>2020</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a:solidFill>
                            <a:schemeClr val="bg1"/>
                          </a:solidFill>
                        </a:rPr>
                        <a:t>2021</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5386">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a:solidFill>
                            <a:schemeClr val="accent1"/>
                          </a:solidFill>
                        </a:rPr>
                        <a:t>Q3</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a:solidFill>
                            <a:schemeClr val="accent1"/>
                          </a:solidFill>
                        </a:rPr>
                        <a:t>Q4</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Q2</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Q1</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Q2</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Q3</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Q4</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890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a:solidFill>
                            <a:schemeClr val="tx1"/>
                          </a:solidFill>
                          <a:latin typeface="Arial" panose="020B0604020202020204" pitchFamily="34" charset="0"/>
                          <a:cs typeface="Arial" panose="020B0604020202020204" pitchFamily="34" charset="0"/>
                        </a:rPr>
                        <a:t>Collaboration with Other Initiatives</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7020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a:solidFill>
                            <a:schemeClr val="dk1"/>
                          </a:solidFill>
                          <a:latin typeface="Bosch Office Sans"/>
                        </a:rPr>
                        <a:t>Light</a:t>
                      </a:r>
                      <a:r>
                        <a:rPr lang="de-DE" sz="1300" b="0" baseline="0" dirty="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a:latin typeface="Arial" panose="020B0604020202020204" pitchFamily="34" charset="0"/>
                          <a:cs typeface="Arial" panose="020B0604020202020204" pitchFamily="34" charset="0"/>
                        </a:rPr>
                        <a:t>2 Product lines</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a:latin typeface="Arial" panose="020B0604020202020204" pitchFamily="34" charset="0"/>
                          <a:cs typeface="Arial" panose="020B0604020202020204" pitchFamily="34" charset="0"/>
                        </a:rPr>
                        <a:t>2 Product lines</a:t>
                      </a:r>
                    </a:p>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619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a:t>Solution</a:t>
                      </a:r>
                      <a:r>
                        <a:rPr lang="de-DE" sz="1300" baseline="0" dirty="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471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10" name="Rechteck 23______"/>
          <p:cNvSpPr/>
          <p:nvPr>
            <p:custDataLst>
              <p:tags r:id="rId6"/>
            </p:custDataLst>
          </p:nvPr>
        </p:nvSpPr>
        <p:spPr>
          <a:xfrm>
            <a:off x="5474020" y="5332969"/>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11" name="Rechteck 23______"/>
          <p:cNvSpPr/>
          <p:nvPr>
            <p:custDataLst>
              <p:tags r:id="rId7"/>
            </p:custDataLst>
          </p:nvPr>
        </p:nvSpPr>
        <p:spPr>
          <a:xfrm>
            <a:off x="6132946" y="5692477"/>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12" name="Rechteck 36___"/>
          <p:cNvSpPr/>
          <p:nvPr>
            <p:custDataLst>
              <p:tags r:id="rId8"/>
            </p:custDataLst>
          </p:nvPr>
        </p:nvSpPr>
        <p:spPr>
          <a:xfrm>
            <a:off x="5747144" y="4508135"/>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13" name="Rechteck 36___"/>
          <p:cNvSpPr/>
          <p:nvPr>
            <p:custDataLst>
              <p:tags r:id="rId9"/>
            </p:custDataLst>
          </p:nvPr>
        </p:nvSpPr>
        <p:spPr>
          <a:xfrm>
            <a:off x="10886621" y="4373102"/>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14" name="Rechteck 36"/>
          <p:cNvSpPr/>
          <p:nvPr>
            <p:custDataLst>
              <p:tags r:id="rId10"/>
            </p:custDataLst>
          </p:nvPr>
        </p:nvSpPr>
        <p:spPr>
          <a:xfrm>
            <a:off x="4839226" y="3489144"/>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15" name="Rechteck 36"/>
          <p:cNvSpPr/>
          <p:nvPr>
            <p:custDataLst>
              <p:tags r:id="rId11"/>
            </p:custDataLst>
          </p:nvPr>
        </p:nvSpPr>
        <p:spPr>
          <a:xfrm>
            <a:off x="6108891" y="3479859"/>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16" name="Rechteck 36"/>
          <p:cNvSpPr/>
          <p:nvPr>
            <p:custDataLst>
              <p:tags r:id="rId12"/>
            </p:custDataLst>
          </p:nvPr>
        </p:nvSpPr>
        <p:spPr>
          <a:xfrm>
            <a:off x="6513174" y="3009965"/>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18" name="Rechteck 23______"/>
          <p:cNvSpPr/>
          <p:nvPr>
            <p:custDataLst>
              <p:tags r:id="rId13"/>
            </p:custDataLst>
          </p:nvPr>
        </p:nvSpPr>
        <p:spPr>
          <a:xfrm>
            <a:off x="3821889" y="5649933"/>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Strategic Vision</a:t>
            </a:r>
          </a:p>
        </p:txBody>
      </p:sp>
      <p:sp>
        <p:nvSpPr>
          <p:cNvPr id="19" name="Rechteck 23______"/>
          <p:cNvSpPr/>
          <p:nvPr>
            <p:custDataLst>
              <p:tags r:id="rId14"/>
            </p:custDataLst>
          </p:nvPr>
        </p:nvSpPr>
        <p:spPr>
          <a:xfrm>
            <a:off x="4078913" y="5170073"/>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20" name="Rechteck 23______"/>
          <p:cNvSpPr/>
          <p:nvPr>
            <p:custDataLst>
              <p:tags r:id="rId15"/>
            </p:custDataLst>
          </p:nvPr>
        </p:nvSpPr>
        <p:spPr>
          <a:xfrm>
            <a:off x="5023127" y="5723616"/>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21" name="Rechteck 36___"/>
          <p:cNvSpPr/>
          <p:nvPr>
            <p:custDataLst>
              <p:tags r:id="rId16"/>
            </p:custDataLst>
          </p:nvPr>
        </p:nvSpPr>
        <p:spPr>
          <a:xfrm>
            <a:off x="4475137" y="4385982"/>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Criteria’s </a:t>
            </a:r>
          </a:p>
        </p:txBody>
      </p:sp>
      <p:sp>
        <p:nvSpPr>
          <p:cNvPr id="22" name="Rechteck 23______"/>
          <p:cNvSpPr/>
          <p:nvPr>
            <p:custDataLst>
              <p:tags r:id="rId17"/>
            </p:custDataLst>
          </p:nvPr>
        </p:nvSpPr>
        <p:spPr>
          <a:xfrm>
            <a:off x="4985678" y="3973985"/>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Solutions – Automating CI, CT, CD</a:t>
            </a:r>
            <a:endParaRPr sz="778" b="1" dirty="0">
              <a:solidFill>
                <a:srgbClr val="FFFFFF"/>
              </a:solidFill>
              <a:latin typeface="Bosch Office Sans"/>
              <a:cs typeface="Bosch Office Sans"/>
            </a:endParaRPr>
          </a:p>
        </p:txBody>
      </p:sp>
      <p:sp>
        <p:nvSpPr>
          <p:cNvPr id="23" name="Rechteck 36___"/>
          <p:cNvSpPr/>
          <p:nvPr>
            <p:custDataLst>
              <p:tags r:id="rId18"/>
            </p:custDataLst>
          </p:nvPr>
        </p:nvSpPr>
        <p:spPr>
          <a:xfrm>
            <a:off x="4742522" y="4871513"/>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Gaps – Integrating, Harmonizing solutions</a:t>
            </a:r>
          </a:p>
        </p:txBody>
      </p:sp>
      <p:sp>
        <p:nvSpPr>
          <p:cNvPr id="25" name="Rechteck 44"/>
          <p:cNvSpPr/>
          <p:nvPr>
            <p:custDataLst>
              <p:tags r:id="rId19"/>
            </p:custDataLst>
          </p:nvPr>
        </p:nvSpPr>
        <p:spPr>
          <a:xfrm>
            <a:off x="7607304" y="189578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26" name="Rechteck 44"/>
          <p:cNvSpPr/>
          <p:nvPr>
            <p:custDataLst>
              <p:tags r:id="rId20"/>
            </p:custDataLst>
          </p:nvPr>
        </p:nvSpPr>
        <p:spPr>
          <a:xfrm>
            <a:off x="7325483" y="224121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27" name="Rechteck 44"/>
          <p:cNvSpPr/>
          <p:nvPr>
            <p:custDataLst>
              <p:tags r:id="rId21"/>
            </p:custDataLst>
          </p:nvPr>
        </p:nvSpPr>
        <p:spPr>
          <a:xfrm>
            <a:off x="8589094" y="188020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28" name="Rechteck 44"/>
          <p:cNvSpPr/>
          <p:nvPr>
            <p:custDataLst>
              <p:tags r:id="rId22"/>
            </p:custDataLst>
          </p:nvPr>
        </p:nvSpPr>
        <p:spPr>
          <a:xfrm>
            <a:off x="6268926" y="255698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29"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36"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633124" y="4179185"/>
            <a:ext cx="320070" cy="320070"/>
          </a:xfrm>
          <a:prstGeom prst="rect">
            <a:avLst/>
          </a:prstGeom>
        </p:spPr>
      </p:pic>
      <p:pic>
        <p:nvPicPr>
          <p:cNvPr id="30"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949880" y="1521494"/>
            <a:ext cx="508945" cy="508945"/>
          </a:xfrm>
          <a:prstGeom prst="rect">
            <a:avLst/>
          </a:prstGeom>
        </p:spPr>
      </p:pic>
      <p:sp>
        <p:nvSpPr>
          <p:cNvPr id="31" name="Rechteck 36"/>
          <p:cNvSpPr/>
          <p:nvPr>
            <p:custDataLst>
              <p:tags r:id="rId25"/>
            </p:custDataLst>
          </p:nvPr>
        </p:nvSpPr>
        <p:spPr>
          <a:xfrm>
            <a:off x="8180470" y="3583414"/>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32" name="Elbow Connector 31"/>
          <p:cNvCxnSpPr>
            <a:stCxn id="23" idx="1"/>
          </p:cNvCxnSpPr>
          <p:nvPr/>
        </p:nvCxnSpPr>
        <p:spPr>
          <a:xfrm rot="10800000" flipH="1">
            <a:off x="4879716" y="4694611"/>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3"/>
            <a:endCxn id="20" idx="1"/>
          </p:cNvCxnSpPr>
          <p:nvPr/>
        </p:nvCxnSpPr>
        <p:spPr>
          <a:xfrm>
            <a:off x="4789227" y="5827699"/>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34">
            <a:clrChange>
              <a:clrFrom>
                <a:srgbClr val="FFFFFF"/>
              </a:clrFrom>
              <a:clrTo>
                <a:srgbClr val="FFFFFF">
                  <a:alpha val="0"/>
                </a:srgbClr>
              </a:clrTo>
            </a:clrChange>
          </a:blip>
          <a:stretch>
            <a:fillRect/>
          </a:stretch>
        </p:blipFill>
        <p:spPr>
          <a:xfrm flipH="1">
            <a:off x="8280817" y="3413577"/>
            <a:ext cx="232967" cy="232967"/>
          </a:xfrm>
          <a:prstGeom prst="rect">
            <a:avLst/>
          </a:prstGeom>
        </p:spPr>
      </p:pic>
      <p:pic>
        <p:nvPicPr>
          <p:cNvPr id="38" name="Picture 37"/>
          <p:cNvPicPr>
            <a:picLocks noChangeAspect="1"/>
          </p:cNvPicPr>
          <p:nvPr/>
        </p:nvPicPr>
        <p:blipFill>
          <a:blip r:embed="rId34">
            <a:clrChange>
              <a:clrFrom>
                <a:srgbClr val="FFFFFF"/>
              </a:clrFrom>
              <a:clrTo>
                <a:srgbClr val="FFFFFF">
                  <a:alpha val="0"/>
                </a:srgbClr>
              </a:clrTo>
            </a:clrChange>
          </a:blip>
          <a:stretch>
            <a:fillRect/>
          </a:stretch>
        </p:blipFill>
        <p:spPr>
          <a:xfrm flipH="1">
            <a:off x="6108891" y="2506861"/>
            <a:ext cx="232967" cy="232967"/>
          </a:xfrm>
          <a:prstGeom prst="rect">
            <a:avLst/>
          </a:prstGeom>
        </p:spPr>
      </p:pic>
      <p:sp>
        <p:nvSpPr>
          <p:cNvPr id="40" name="Rechteck 44"/>
          <p:cNvSpPr/>
          <p:nvPr>
            <p:custDataLst>
              <p:tags r:id="rId26"/>
            </p:custDataLst>
          </p:nvPr>
        </p:nvSpPr>
        <p:spPr>
          <a:xfrm>
            <a:off x="10417422" y="218028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41" name="Rechteck 36___"/>
          <p:cNvSpPr/>
          <p:nvPr>
            <p:custDataLst>
              <p:tags r:id="rId27"/>
            </p:custDataLst>
          </p:nvPr>
        </p:nvSpPr>
        <p:spPr>
          <a:xfrm>
            <a:off x="8397302" y="4496669"/>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42" name="Elbow Connector 41"/>
          <p:cNvCxnSpPr>
            <a:stCxn id="29" idx="1"/>
            <a:endCxn id="12" idx="1"/>
          </p:cNvCxnSpPr>
          <p:nvPr/>
        </p:nvCxnSpPr>
        <p:spPr>
          <a:xfrm rot="10800000" flipH="1" flipV="1">
            <a:off x="4633124" y="4339219"/>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7064368" y="5350360"/>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hteck 36"/>
          <p:cNvSpPr/>
          <p:nvPr>
            <p:custDataLst>
              <p:tags r:id="rId28"/>
            </p:custDataLst>
          </p:nvPr>
        </p:nvSpPr>
        <p:spPr>
          <a:xfrm>
            <a:off x="9298092" y="3516758"/>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72" name="Rechteck 36"/>
          <p:cNvSpPr/>
          <p:nvPr>
            <p:custDataLst>
              <p:tags r:id="rId29"/>
            </p:custDataLst>
          </p:nvPr>
        </p:nvSpPr>
        <p:spPr>
          <a:xfrm>
            <a:off x="10151371" y="2985287"/>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3" name="Rechteck 36"/>
          <p:cNvSpPr/>
          <p:nvPr>
            <p:custDataLst>
              <p:tags r:id="rId30"/>
            </p:custDataLst>
          </p:nvPr>
        </p:nvSpPr>
        <p:spPr>
          <a:xfrm>
            <a:off x="11381674" y="3489144"/>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sp>
        <p:nvSpPr>
          <p:cNvPr id="74" name="TextBox 73"/>
          <p:cNvSpPr txBox="1"/>
          <p:nvPr/>
        </p:nvSpPr>
        <p:spPr>
          <a:xfrm>
            <a:off x="3312160" y="0"/>
            <a:ext cx="6004066" cy="369332"/>
          </a:xfrm>
          <a:prstGeom prst="rect">
            <a:avLst/>
          </a:prstGeom>
          <a:noFill/>
        </p:spPr>
        <p:txBody>
          <a:bodyPr wrap="square" rtlCol="0">
            <a:spAutoFit/>
          </a:bodyPr>
          <a:lstStyle/>
          <a:p>
            <a:r>
              <a:rPr lang="en-GB" dirty="0"/>
              <a:t>Autonomous 1.o - Canvas</a:t>
            </a:r>
          </a:p>
        </p:txBody>
      </p:sp>
      <p:pic>
        <p:nvPicPr>
          <p:cNvPr id="44" name="Picture 43"/>
          <p:cNvPicPr>
            <a:picLocks noChangeAspect="1"/>
          </p:cNvPicPr>
          <p:nvPr/>
        </p:nvPicPr>
        <p:blipFill>
          <a:blip r:embed="rId35">
            <a:clrChange>
              <a:clrFrom>
                <a:srgbClr val="FFFFFF"/>
              </a:clrFrom>
              <a:clrTo>
                <a:srgbClr val="FFFFFF">
                  <a:alpha val="0"/>
                </a:srgbClr>
              </a:clrTo>
            </a:clrChange>
          </a:blip>
          <a:stretch>
            <a:fillRect/>
          </a:stretch>
        </p:blipFill>
        <p:spPr>
          <a:xfrm>
            <a:off x="4589481" y="5518651"/>
            <a:ext cx="286692" cy="286692"/>
          </a:xfrm>
          <a:prstGeom prst="rect">
            <a:avLst/>
          </a:prstGeom>
        </p:spPr>
      </p:pic>
      <p:pic>
        <p:nvPicPr>
          <p:cNvPr id="45" name="Picture 44"/>
          <p:cNvPicPr>
            <a:picLocks noChangeAspect="1"/>
          </p:cNvPicPr>
          <p:nvPr/>
        </p:nvPicPr>
        <p:blipFill>
          <a:blip r:embed="rId35">
            <a:clrChange>
              <a:clrFrom>
                <a:srgbClr val="FFFFFF"/>
              </a:clrFrom>
              <a:clrTo>
                <a:srgbClr val="FFFFFF">
                  <a:alpha val="0"/>
                </a:srgbClr>
              </a:clrTo>
            </a:clrChange>
          </a:blip>
          <a:stretch>
            <a:fillRect/>
          </a:stretch>
        </p:blipFill>
        <p:spPr>
          <a:xfrm>
            <a:off x="6275758" y="5160839"/>
            <a:ext cx="286692" cy="286692"/>
          </a:xfrm>
          <a:prstGeom prst="rect">
            <a:avLst/>
          </a:prstGeom>
        </p:spPr>
      </p:pic>
      <p:cxnSp>
        <p:nvCxnSpPr>
          <p:cNvPr id="24" name="Elbow Connector 23"/>
          <p:cNvCxnSpPr>
            <a:endCxn id="10" idx="1"/>
          </p:cNvCxnSpPr>
          <p:nvPr/>
        </p:nvCxnSpPr>
        <p:spPr>
          <a:xfrm flipV="1">
            <a:off x="5160225" y="5486553"/>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3"/>
            <a:endCxn id="41" idx="1"/>
          </p:cNvCxnSpPr>
          <p:nvPr/>
        </p:nvCxnSpPr>
        <p:spPr>
          <a:xfrm flipV="1">
            <a:off x="7775863" y="4649559"/>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1" idx="0"/>
          </p:cNvCxnSpPr>
          <p:nvPr/>
        </p:nvCxnSpPr>
        <p:spPr>
          <a:xfrm rot="5400000">
            <a:off x="9491840" y="4313010"/>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839226" y="2937213"/>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58" name="Rectangle 57"/>
          <p:cNvSpPr/>
          <p:nvPr/>
        </p:nvSpPr>
        <p:spPr>
          <a:xfrm>
            <a:off x="9298091" y="2946538"/>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61" name="Picture 60"/>
          <p:cNvPicPr>
            <a:picLocks noChangeAspect="1"/>
          </p:cNvPicPr>
          <p:nvPr/>
        </p:nvPicPr>
        <p:blipFill>
          <a:blip r:embed="rId35">
            <a:clrChange>
              <a:clrFrom>
                <a:srgbClr val="FFFFFF"/>
              </a:clrFrom>
              <a:clrTo>
                <a:srgbClr val="FFFFFF">
                  <a:alpha val="0"/>
                </a:srgbClr>
              </a:clrTo>
            </a:clrChange>
          </a:blip>
          <a:stretch>
            <a:fillRect/>
          </a:stretch>
        </p:blipFill>
        <p:spPr>
          <a:xfrm>
            <a:off x="6703258" y="5506587"/>
            <a:ext cx="286692" cy="286692"/>
          </a:xfrm>
          <a:prstGeom prst="rect">
            <a:avLst/>
          </a:prstGeom>
        </p:spPr>
      </p:pic>
      <p:pic>
        <p:nvPicPr>
          <p:cNvPr id="62" name="Picture 61"/>
          <p:cNvPicPr>
            <a:picLocks noChangeAspect="1"/>
          </p:cNvPicPr>
          <p:nvPr/>
        </p:nvPicPr>
        <p:blipFill>
          <a:blip r:embed="rId35">
            <a:clrChange>
              <a:clrFrom>
                <a:srgbClr val="FFFFFF"/>
              </a:clrFrom>
              <a:clrTo>
                <a:srgbClr val="FFFFFF">
                  <a:alpha val="0"/>
                </a:srgbClr>
              </a:clrTo>
            </a:clrChange>
          </a:blip>
          <a:stretch>
            <a:fillRect/>
          </a:stretch>
        </p:blipFill>
        <p:spPr>
          <a:xfrm>
            <a:off x="5527145" y="4226817"/>
            <a:ext cx="286692" cy="286692"/>
          </a:xfrm>
          <a:prstGeom prst="rect">
            <a:avLst/>
          </a:prstGeom>
        </p:spPr>
      </p:pic>
      <p:pic>
        <p:nvPicPr>
          <p:cNvPr id="63" name="Picture 62"/>
          <p:cNvPicPr>
            <a:picLocks noChangeAspect="1"/>
          </p:cNvPicPr>
          <p:nvPr/>
        </p:nvPicPr>
        <p:blipFill>
          <a:blip r:embed="rId35">
            <a:clrChange>
              <a:clrFrom>
                <a:srgbClr val="FFFFFF"/>
              </a:clrFrom>
              <a:clrTo>
                <a:srgbClr val="FFFFFF">
                  <a:alpha val="0"/>
                </a:srgbClr>
              </a:clrTo>
            </a:clrChange>
          </a:blip>
          <a:stretch>
            <a:fillRect/>
          </a:stretch>
        </p:blipFill>
        <p:spPr>
          <a:xfrm>
            <a:off x="6125579" y="3312740"/>
            <a:ext cx="286692" cy="286692"/>
          </a:xfrm>
          <a:prstGeom prst="rect">
            <a:avLst/>
          </a:prstGeom>
        </p:spPr>
      </p:pic>
      <p:pic>
        <p:nvPicPr>
          <p:cNvPr id="64" name="Picture 63"/>
          <p:cNvPicPr>
            <a:picLocks noChangeAspect="1"/>
          </p:cNvPicPr>
          <p:nvPr/>
        </p:nvPicPr>
        <p:blipFill>
          <a:blip r:embed="rId35">
            <a:clrChange>
              <a:clrFrom>
                <a:srgbClr val="FFFFFF"/>
              </a:clrFrom>
              <a:clrTo>
                <a:srgbClr val="FFFFFF">
                  <a:alpha val="0"/>
                </a:srgbClr>
              </a:clrTo>
            </a:clrChange>
          </a:blip>
          <a:stretch>
            <a:fillRect/>
          </a:stretch>
        </p:blipFill>
        <p:spPr>
          <a:xfrm>
            <a:off x="7735228" y="2822538"/>
            <a:ext cx="286692" cy="286692"/>
          </a:xfrm>
          <a:prstGeom prst="rect">
            <a:avLst/>
          </a:prstGeom>
        </p:spPr>
      </p:pic>
      <p:pic>
        <p:nvPicPr>
          <p:cNvPr id="65" name="Picture 64"/>
          <p:cNvPicPr>
            <a:picLocks noChangeAspect="1"/>
          </p:cNvPicPr>
          <p:nvPr/>
        </p:nvPicPr>
        <p:blipFill>
          <a:blip r:embed="rId34">
            <a:clrChange>
              <a:clrFrom>
                <a:srgbClr val="FFFFFF"/>
              </a:clrFrom>
              <a:clrTo>
                <a:srgbClr val="FFFFFF">
                  <a:alpha val="0"/>
                </a:srgbClr>
              </a:clrTo>
            </a:clrChange>
          </a:blip>
          <a:stretch>
            <a:fillRect/>
          </a:stretch>
        </p:blipFill>
        <p:spPr>
          <a:xfrm flipH="1">
            <a:off x="7126009" y="4196171"/>
            <a:ext cx="232967" cy="232967"/>
          </a:xfrm>
          <a:prstGeom prst="rect">
            <a:avLst/>
          </a:prstGeom>
        </p:spPr>
      </p:pic>
    </p:spTree>
    <p:extLst>
      <p:ext uri="{BB962C8B-B14F-4D97-AF65-F5344CB8AC3E}">
        <p14:creationId xmlns:p14="http://schemas.microsoft.com/office/powerpoint/2010/main" val="156920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9980656" y="6339714"/>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373797" y="6359908"/>
            <a:ext cx="301702" cy="301702"/>
          </a:xfrm>
          <a:prstGeom prst="rect">
            <a:avLst/>
          </a:prstGeom>
        </p:spPr>
      </p:pic>
      <p:sp>
        <p:nvSpPr>
          <p:cNvPr id="4" name="TextBox 3"/>
          <p:cNvSpPr txBox="1"/>
          <p:nvPr>
            <p:custDataLst>
              <p:tags r:id="rId3"/>
            </p:custDataLst>
          </p:nvPr>
        </p:nvSpPr>
        <p:spPr>
          <a:xfrm>
            <a:off x="9599162" y="643046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10513777" y="6447328"/>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34">
            <a:clrChange>
              <a:clrFrom>
                <a:srgbClr val="FFFFFF"/>
              </a:clrFrom>
              <a:clrTo>
                <a:srgbClr val="FFFFFF">
                  <a:alpha val="0"/>
                </a:srgbClr>
              </a:clrTo>
            </a:clrChange>
          </a:blip>
          <a:stretch>
            <a:fillRect/>
          </a:stretch>
        </p:blipFill>
        <p:spPr>
          <a:xfrm flipH="1">
            <a:off x="11149616" y="6408688"/>
            <a:ext cx="213909" cy="213909"/>
          </a:xfrm>
          <a:prstGeom prst="rect">
            <a:avLst/>
          </a:prstGeom>
        </p:spPr>
      </p:pic>
      <p:sp>
        <p:nvSpPr>
          <p:cNvPr id="7" name="TextBox 6"/>
          <p:cNvSpPr txBox="1"/>
          <p:nvPr>
            <p:custDataLst>
              <p:tags r:id="rId5"/>
            </p:custDataLst>
          </p:nvPr>
        </p:nvSpPr>
        <p:spPr>
          <a:xfrm>
            <a:off x="11381674" y="6416391"/>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35">
            <a:clrChange>
              <a:clrFrom>
                <a:srgbClr val="FFFFFF"/>
              </a:clrFrom>
              <a:clrTo>
                <a:srgbClr val="FFFFFF">
                  <a:alpha val="0"/>
                </a:srgbClr>
              </a:clrTo>
            </a:clrChange>
          </a:blip>
          <a:stretch>
            <a:fillRect/>
          </a:stretch>
        </p:blipFill>
        <p:spPr>
          <a:xfrm>
            <a:off x="10262871" y="6367413"/>
            <a:ext cx="286692" cy="286692"/>
          </a:xfrm>
          <a:prstGeom prst="rect">
            <a:avLst/>
          </a:prstGeom>
        </p:spPr>
      </p:pic>
      <p:graphicFrame>
        <p:nvGraphicFramePr>
          <p:cNvPr id="9"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nvPr>
        </p:nvGraphicFramePr>
        <p:xfrm>
          <a:off x="1813465" y="955467"/>
          <a:ext cx="10378535" cy="5287931"/>
        </p:xfrm>
        <a:graphic>
          <a:graphicData uri="http://schemas.openxmlformats.org/drawingml/2006/table">
            <a:tbl>
              <a:tblPr firstRow="1" bandRow="1"/>
              <a:tblGrid>
                <a:gridCol w="2123306">
                  <a:extLst>
                    <a:ext uri="{9D8B030D-6E8A-4147-A177-3AD203B41FA5}">
                      <a16:colId xmlns:a16="http://schemas.microsoft.com/office/drawing/2014/main" val="20000"/>
                    </a:ext>
                  </a:extLst>
                </a:gridCol>
                <a:gridCol w="842842">
                  <a:extLst>
                    <a:ext uri="{9D8B030D-6E8A-4147-A177-3AD203B41FA5}">
                      <a16:colId xmlns:a16="http://schemas.microsoft.com/office/drawing/2014/main" val="3372542797"/>
                    </a:ext>
                  </a:extLst>
                </a:gridCol>
                <a:gridCol w="727385">
                  <a:extLst>
                    <a:ext uri="{9D8B030D-6E8A-4147-A177-3AD203B41FA5}">
                      <a16:colId xmlns:a16="http://schemas.microsoft.com/office/drawing/2014/main" val="1114448866"/>
                    </a:ext>
                  </a:extLst>
                </a:gridCol>
                <a:gridCol w="935208">
                  <a:extLst>
                    <a:ext uri="{9D8B030D-6E8A-4147-A177-3AD203B41FA5}">
                      <a16:colId xmlns:a16="http://schemas.microsoft.com/office/drawing/2014/main" val="20002"/>
                    </a:ext>
                  </a:extLst>
                </a:gridCol>
                <a:gridCol w="750476">
                  <a:extLst>
                    <a:ext uri="{9D8B030D-6E8A-4147-A177-3AD203B41FA5}">
                      <a16:colId xmlns:a16="http://schemas.microsoft.com/office/drawing/2014/main" val="20003"/>
                    </a:ext>
                  </a:extLst>
                </a:gridCol>
                <a:gridCol w="819749">
                  <a:extLst>
                    <a:ext uri="{9D8B030D-6E8A-4147-A177-3AD203B41FA5}">
                      <a16:colId xmlns:a16="http://schemas.microsoft.com/office/drawing/2014/main" val="20004"/>
                    </a:ext>
                  </a:extLst>
                </a:gridCol>
                <a:gridCol w="900570">
                  <a:extLst>
                    <a:ext uri="{9D8B030D-6E8A-4147-A177-3AD203B41FA5}">
                      <a16:colId xmlns:a16="http://schemas.microsoft.com/office/drawing/2014/main" val="20005"/>
                    </a:ext>
                  </a:extLst>
                </a:gridCol>
                <a:gridCol w="877479">
                  <a:extLst>
                    <a:ext uri="{9D8B030D-6E8A-4147-A177-3AD203B41FA5}">
                      <a16:colId xmlns:a16="http://schemas.microsoft.com/office/drawing/2014/main" val="20011"/>
                    </a:ext>
                  </a:extLst>
                </a:gridCol>
                <a:gridCol w="646563">
                  <a:extLst>
                    <a:ext uri="{9D8B030D-6E8A-4147-A177-3AD203B41FA5}">
                      <a16:colId xmlns:a16="http://schemas.microsoft.com/office/drawing/2014/main" val="20012"/>
                    </a:ext>
                  </a:extLst>
                </a:gridCol>
                <a:gridCol w="750475">
                  <a:extLst>
                    <a:ext uri="{9D8B030D-6E8A-4147-A177-3AD203B41FA5}">
                      <a16:colId xmlns:a16="http://schemas.microsoft.com/office/drawing/2014/main" val="3784120929"/>
                    </a:ext>
                  </a:extLst>
                </a:gridCol>
                <a:gridCol w="1004482">
                  <a:extLst>
                    <a:ext uri="{9D8B030D-6E8A-4147-A177-3AD203B41FA5}">
                      <a16:colId xmlns:a16="http://schemas.microsoft.com/office/drawing/2014/main" val="1560682773"/>
                    </a:ext>
                  </a:extLst>
                </a:gridCol>
              </a:tblGrid>
              <a:tr h="432525">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2">
                  <a:txBody>
                    <a:bodyPr/>
                    <a:lstStyle/>
                    <a:p>
                      <a:pPr marL="0" algn="ctr" defTabSz="914333" rtl="0" eaLnBrk="1" latinLnBrk="0" hangingPunct="1"/>
                      <a:r>
                        <a:rPr lang="de-DE" sz="2000" b="1" kern="1200" dirty="0">
                          <a:solidFill>
                            <a:schemeClr val="bg1"/>
                          </a:solidFill>
                          <a:latin typeface="Bosch Office Sans"/>
                          <a:ea typeface="+mn-ea"/>
                          <a:cs typeface="+mn-cs"/>
                        </a:rPr>
                        <a:t>2019</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a:solidFill>
                            <a:schemeClr val="bg1"/>
                          </a:solidFill>
                        </a:rPr>
                        <a:t>2020</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a:solidFill>
                            <a:schemeClr val="bg1"/>
                          </a:solidFill>
                        </a:rPr>
                        <a:t>2021</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5386">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a:solidFill>
                            <a:schemeClr val="accent1"/>
                          </a:solidFill>
                        </a:rPr>
                        <a:t>Q3</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a:solidFill>
                            <a:schemeClr val="accent1"/>
                          </a:solidFill>
                        </a:rPr>
                        <a:t>Q4</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Q2</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Q1</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Q2</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Q3</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a:solidFill>
                            <a:schemeClr val="accent1"/>
                          </a:solidFill>
                        </a:rPr>
                        <a:t>Q4</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890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a:solidFill>
                            <a:schemeClr val="tx1"/>
                          </a:solidFill>
                          <a:latin typeface="Arial" panose="020B0604020202020204" pitchFamily="34" charset="0"/>
                          <a:cs typeface="Arial" panose="020B0604020202020204" pitchFamily="34" charset="0"/>
                        </a:rPr>
                        <a:t>Collaboration with Other Initiatives</a:t>
                      </a: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7020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a:solidFill>
                            <a:schemeClr val="dk1"/>
                          </a:solidFill>
                          <a:latin typeface="Bosch Office Sans"/>
                        </a:rPr>
                        <a:t>Light</a:t>
                      </a:r>
                      <a:r>
                        <a:rPr lang="de-DE" sz="1300" b="0" baseline="0" dirty="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a:latin typeface="Arial" panose="020B0604020202020204" pitchFamily="34" charset="0"/>
                          <a:cs typeface="Arial" panose="020B0604020202020204" pitchFamily="34" charset="0"/>
                        </a:rPr>
                        <a:t>2 Product lines</a:t>
                      </a: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a:latin typeface="Arial" panose="020B0604020202020204" pitchFamily="34" charset="0"/>
                          <a:cs typeface="Arial" panose="020B0604020202020204" pitchFamily="34" charset="0"/>
                        </a:rPr>
                        <a:t>2 Product lines</a:t>
                      </a:r>
                    </a:p>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619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a:t>Solution</a:t>
                      </a:r>
                      <a:r>
                        <a:rPr lang="de-DE" sz="1300" baseline="0" dirty="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471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10" name="Rechteck 23______"/>
          <p:cNvSpPr/>
          <p:nvPr>
            <p:custDataLst>
              <p:tags r:id="rId6"/>
            </p:custDataLst>
          </p:nvPr>
        </p:nvSpPr>
        <p:spPr>
          <a:xfrm>
            <a:off x="5474020" y="5332969"/>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11" name="Rechteck 23______"/>
          <p:cNvSpPr/>
          <p:nvPr>
            <p:custDataLst>
              <p:tags r:id="rId7"/>
            </p:custDataLst>
          </p:nvPr>
        </p:nvSpPr>
        <p:spPr>
          <a:xfrm>
            <a:off x="6132946" y="5692477"/>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12" name="Rechteck 36___"/>
          <p:cNvSpPr/>
          <p:nvPr>
            <p:custDataLst>
              <p:tags r:id="rId8"/>
            </p:custDataLst>
          </p:nvPr>
        </p:nvSpPr>
        <p:spPr>
          <a:xfrm>
            <a:off x="5747144" y="4508135"/>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13" name="Rechteck 36___"/>
          <p:cNvSpPr/>
          <p:nvPr>
            <p:custDataLst>
              <p:tags r:id="rId9"/>
            </p:custDataLst>
          </p:nvPr>
        </p:nvSpPr>
        <p:spPr>
          <a:xfrm>
            <a:off x="10886621" y="4373102"/>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14" name="Rechteck 36"/>
          <p:cNvSpPr/>
          <p:nvPr>
            <p:custDataLst>
              <p:tags r:id="rId10"/>
            </p:custDataLst>
          </p:nvPr>
        </p:nvSpPr>
        <p:spPr>
          <a:xfrm>
            <a:off x="4839226" y="3489144"/>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15" name="Rechteck 36"/>
          <p:cNvSpPr/>
          <p:nvPr>
            <p:custDataLst>
              <p:tags r:id="rId11"/>
            </p:custDataLst>
          </p:nvPr>
        </p:nvSpPr>
        <p:spPr>
          <a:xfrm>
            <a:off x="6108891" y="3479859"/>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16" name="Rechteck 36"/>
          <p:cNvSpPr/>
          <p:nvPr>
            <p:custDataLst>
              <p:tags r:id="rId12"/>
            </p:custDataLst>
          </p:nvPr>
        </p:nvSpPr>
        <p:spPr>
          <a:xfrm>
            <a:off x="6513174" y="3009965"/>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18" name="Rechteck 23______"/>
          <p:cNvSpPr/>
          <p:nvPr>
            <p:custDataLst>
              <p:tags r:id="rId13"/>
            </p:custDataLst>
          </p:nvPr>
        </p:nvSpPr>
        <p:spPr>
          <a:xfrm>
            <a:off x="3821889" y="5649933"/>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Strategic Vision</a:t>
            </a:r>
          </a:p>
        </p:txBody>
      </p:sp>
      <p:sp>
        <p:nvSpPr>
          <p:cNvPr id="19" name="Rechteck 23______"/>
          <p:cNvSpPr/>
          <p:nvPr>
            <p:custDataLst>
              <p:tags r:id="rId14"/>
            </p:custDataLst>
          </p:nvPr>
        </p:nvSpPr>
        <p:spPr>
          <a:xfrm>
            <a:off x="4078913" y="5170073"/>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20" name="Rechteck 23______"/>
          <p:cNvSpPr/>
          <p:nvPr>
            <p:custDataLst>
              <p:tags r:id="rId15"/>
            </p:custDataLst>
          </p:nvPr>
        </p:nvSpPr>
        <p:spPr>
          <a:xfrm>
            <a:off x="5023127" y="5723616"/>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21" name="Rechteck 36___"/>
          <p:cNvSpPr/>
          <p:nvPr>
            <p:custDataLst>
              <p:tags r:id="rId16"/>
            </p:custDataLst>
          </p:nvPr>
        </p:nvSpPr>
        <p:spPr>
          <a:xfrm>
            <a:off x="4475137" y="4385982"/>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Criteria’s </a:t>
            </a:r>
          </a:p>
        </p:txBody>
      </p:sp>
      <p:sp>
        <p:nvSpPr>
          <p:cNvPr id="22" name="Rechteck 23______"/>
          <p:cNvSpPr/>
          <p:nvPr>
            <p:custDataLst>
              <p:tags r:id="rId17"/>
            </p:custDataLst>
          </p:nvPr>
        </p:nvSpPr>
        <p:spPr>
          <a:xfrm>
            <a:off x="4985678" y="3973985"/>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Solutions – Automating CI, CT, CD</a:t>
            </a:r>
            <a:endParaRPr sz="778" b="1" dirty="0">
              <a:solidFill>
                <a:srgbClr val="FFFFFF"/>
              </a:solidFill>
              <a:latin typeface="Bosch Office Sans"/>
              <a:cs typeface="Bosch Office Sans"/>
            </a:endParaRPr>
          </a:p>
        </p:txBody>
      </p:sp>
      <p:sp>
        <p:nvSpPr>
          <p:cNvPr id="23" name="Rechteck 36___"/>
          <p:cNvSpPr/>
          <p:nvPr>
            <p:custDataLst>
              <p:tags r:id="rId18"/>
            </p:custDataLst>
          </p:nvPr>
        </p:nvSpPr>
        <p:spPr>
          <a:xfrm>
            <a:off x="4742522" y="4871513"/>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Gaps – Integrating, Harmonizing solutions</a:t>
            </a:r>
          </a:p>
        </p:txBody>
      </p:sp>
      <p:sp>
        <p:nvSpPr>
          <p:cNvPr id="25" name="Rechteck 44"/>
          <p:cNvSpPr/>
          <p:nvPr>
            <p:custDataLst>
              <p:tags r:id="rId19"/>
            </p:custDataLst>
          </p:nvPr>
        </p:nvSpPr>
        <p:spPr>
          <a:xfrm>
            <a:off x="7607304" y="189578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26" name="Rechteck 44"/>
          <p:cNvSpPr/>
          <p:nvPr>
            <p:custDataLst>
              <p:tags r:id="rId20"/>
            </p:custDataLst>
          </p:nvPr>
        </p:nvSpPr>
        <p:spPr>
          <a:xfrm>
            <a:off x="7325483" y="224121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27" name="Rechteck 44"/>
          <p:cNvSpPr/>
          <p:nvPr>
            <p:custDataLst>
              <p:tags r:id="rId21"/>
            </p:custDataLst>
          </p:nvPr>
        </p:nvSpPr>
        <p:spPr>
          <a:xfrm>
            <a:off x="8589094" y="188020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28" name="Rechteck 44"/>
          <p:cNvSpPr/>
          <p:nvPr>
            <p:custDataLst>
              <p:tags r:id="rId22"/>
            </p:custDataLst>
          </p:nvPr>
        </p:nvSpPr>
        <p:spPr>
          <a:xfrm>
            <a:off x="6268926" y="255698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29"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36"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4633124" y="4179185"/>
            <a:ext cx="320070" cy="320070"/>
          </a:xfrm>
          <a:prstGeom prst="rect">
            <a:avLst/>
          </a:prstGeom>
        </p:spPr>
      </p:pic>
      <p:pic>
        <p:nvPicPr>
          <p:cNvPr id="30"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949880" y="1521494"/>
            <a:ext cx="508945" cy="508945"/>
          </a:xfrm>
          <a:prstGeom prst="rect">
            <a:avLst/>
          </a:prstGeom>
        </p:spPr>
      </p:pic>
      <p:sp>
        <p:nvSpPr>
          <p:cNvPr id="31" name="Rechteck 36"/>
          <p:cNvSpPr/>
          <p:nvPr>
            <p:custDataLst>
              <p:tags r:id="rId25"/>
            </p:custDataLst>
          </p:nvPr>
        </p:nvSpPr>
        <p:spPr>
          <a:xfrm>
            <a:off x="8180470" y="3583414"/>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32" name="Elbow Connector 31"/>
          <p:cNvCxnSpPr>
            <a:stCxn id="23" idx="1"/>
          </p:cNvCxnSpPr>
          <p:nvPr/>
        </p:nvCxnSpPr>
        <p:spPr>
          <a:xfrm rot="10800000" flipH="1">
            <a:off x="4879716" y="4694611"/>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3"/>
            <a:endCxn id="20" idx="1"/>
          </p:cNvCxnSpPr>
          <p:nvPr/>
        </p:nvCxnSpPr>
        <p:spPr>
          <a:xfrm>
            <a:off x="4789227" y="5827699"/>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34">
            <a:clrChange>
              <a:clrFrom>
                <a:srgbClr val="FFFFFF"/>
              </a:clrFrom>
              <a:clrTo>
                <a:srgbClr val="FFFFFF">
                  <a:alpha val="0"/>
                </a:srgbClr>
              </a:clrTo>
            </a:clrChange>
          </a:blip>
          <a:stretch>
            <a:fillRect/>
          </a:stretch>
        </p:blipFill>
        <p:spPr>
          <a:xfrm flipH="1">
            <a:off x="8280817" y="3413577"/>
            <a:ext cx="232967" cy="232967"/>
          </a:xfrm>
          <a:prstGeom prst="rect">
            <a:avLst/>
          </a:prstGeom>
        </p:spPr>
      </p:pic>
      <p:pic>
        <p:nvPicPr>
          <p:cNvPr id="38" name="Picture 37"/>
          <p:cNvPicPr>
            <a:picLocks noChangeAspect="1"/>
          </p:cNvPicPr>
          <p:nvPr/>
        </p:nvPicPr>
        <p:blipFill>
          <a:blip r:embed="rId34">
            <a:clrChange>
              <a:clrFrom>
                <a:srgbClr val="FFFFFF"/>
              </a:clrFrom>
              <a:clrTo>
                <a:srgbClr val="FFFFFF">
                  <a:alpha val="0"/>
                </a:srgbClr>
              </a:clrTo>
            </a:clrChange>
          </a:blip>
          <a:stretch>
            <a:fillRect/>
          </a:stretch>
        </p:blipFill>
        <p:spPr>
          <a:xfrm flipH="1">
            <a:off x="6108891" y="2506861"/>
            <a:ext cx="232967" cy="232967"/>
          </a:xfrm>
          <a:prstGeom prst="rect">
            <a:avLst/>
          </a:prstGeom>
        </p:spPr>
      </p:pic>
      <p:sp>
        <p:nvSpPr>
          <p:cNvPr id="40" name="Rechteck 44"/>
          <p:cNvSpPr/>
          <p:nvPr>
            <p:custDataLst>
              <p:tags r:id="rId26"/>
            </p:custDataLst>
          </p:nvPr>
        </p:nvSpPr>
        <p:spPr>
          <a:xfrm>
            <a:off x="10417422" y="218028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41" name="Rechteck 36___"/>
          <p:cNvSpPr/>
          <p:nvPr>
            <p:custDataLst>
              <p:tags r:id="rId27"/>
            </p:custDataLst>
          </p:nvPr>
        </p:nvSpPr>
        <p:spPr>
          <a:xfrm>
            <a:off x="8397302" y="4496669"/>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42" name="Elbow Connector 41"/>
          <p:cNvCxnSpPr>
            <a:stCxn id="29" idx="1"/>
            <a:endCxn id="12" idx="1"/>
          </p:cNvCxnSpPr>
          <p:nvPr/>
        </p:nvCxnSpPr>
        <p:spPr>
          <a:xfrm rot="10800000" flipH="1" flipV="1">
            <a:off x="4633124" y="4339219"/>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7064368" y="5350360"/>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hteck 36"/>
          <p:cNvSpPr/>
          <p:nvPr>
            <p:custDataLst>
              <p:tags r:id="rId28"/>
            </p:custDataLst>
          </p:nvPr>
        </p:nvSpPr>
        <p:spPr>
          <a:xfrm>
            <a:off x="9298092" y="3516758"/>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72" name="Rechteck 36"/>
          <p:cNvSpPr/>
          <p:nvPr>
            <p:custDataLst>
              <p:tags r:id="rId29"/>
            </p:custDataLst>
          </p:nvPr>
        </p:nvSpPr>
        <p:spPr>
          <a:xfrm>
            <a:off x="10151371" y="2985287"/>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3" name="Rechteck 36"/>
          <p:cNvSpPr/>
          <p:nvPr>
            <p:custDataLst>
              <p:tags r:id="rId30"/>
            </p:custDataLst>
          </p:nvPr>
        </p:nvSpPr>
        <p:spPr>
          <a:xfrm>
            <a:off x="11381674" y="3489144"/>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sp>
        <p:nvSpPr>
          <p:cNvPr id="74" name="TextBox 73"/>
          <p:cNvSpPr txBox="1"/>
          <p:nvPr/>
        </p:nvSpPr>
        <p:spPr>
          <a:xfrm>
            <a:off x="3312160" y="0"/>
            <a:ext cx="6004066" cy="369332"/>
          </a:xfrm>
          <a:prstGeom prst="rect">
            <a:avLst/>
          </a:prstGeom>
          <a:noFill/>
        </p:spPr>
        <p:txBody>
          <a:bodyPr wrap="square" rtlCol="0">
            <a:spAutoFit/>
          </a:bodyPr>
          <a:lstStyle/>
          <a:p>
            <a:r>
              <a:rPr lang="en-GB" dirty="0"/>
              <a:t>Autonomous 1.o - Canvas</a:t>
            </a:r>
          </a:p>
        </p:txBody>
      </p:sp>
      <p:pic>
        <p:nvPicPr>
          <p:cNvPr id="44" name="Picture 43"/>
          <p:cNvPicPr>
            <a:picLocks noChangeAspect="1"/>
          </p:cNvPicPr>
          <p:nvPr/>
        </p:nvPicPr>
        <p:blipFill>
          <a:blip r:embed="rId35">
            <a:clrChange>
              <a:clrFrom>
                <a:srgbClr val="FFFFFF"/>
              </a:clrFrom>
              <a:clrTo>
                <a:srgbClr val="FFFFFF">
                  <a:alpha val="0"/>
                </a:srgbClr>
              </a:clrTo>
            </a:clrChange>
          </a:blip>
          <a:stretch>
            <a:fillRect/>
          </a:stretch>
        </p:blipFill>
        <p:spPr>
          <a:xfrm>
            <a:off x="4589481" y="5518651"/>
            <a:ext cx="286692" cy="286692"/>
          </a:xfrm>
          <a:prstGeom prst="rect">
            <a:avLst/>
          </a:prstGeom>
        </p:spPr>
      </p:pic>
      <p:pic>
        <p:nvPicPr>
          <p:cNvPr id="45" name="Picture 44"/>
          <p:cNvPicPr>
            <a:picLocks noChangeAspect="1"/>
          </p:cNvPicPr>
          <p:nvPr/>
        </p:nvPicPr>
        <p:blipFill>
          <a:blip r:embed="rId35">
            <a:clrChange>
              <a:clrFrom>
                <a:srgbClr val="FFFFFF"/>
              </a:clrFrom>
              <a:clrTo>
                <a:srgbClr val="FFFFFF">
                  <a:alpha val="0"/>
                </a:srgbClr>
              </a:clrTo>
            </a:clrChange>
          </a:blip>
          <a:stretch>
            <a:fillRect/>
          </a:stretch>
        </p:blipFill>
        <p:spPr>
          <a:xfrm>
            <a:off x="6275758" y="5160839"/>
            <a:ext cx="286692" cy="286692"/>
          </a:xfrm>
          <a:prstGeom prst="rect">
            <a:avLst/>
          </a:prstGeom>
        </p:spPr>
      </p:pic>
      <p:cxnSp>
        <p:nvCxnSpPr>
          <p:cNvPr id="24" name="Elbow Connector 23"/>
          <p:cNvCxnSpPr>
            <a:endCxn id="10" idx="1"/>
          </p:cNvCxnSpPr>
          <p:nvPr/>
        </p:nvCxnSpPr>
        <p:spPr>
          <a:xfrm flipV="1">
            <a:off x="5160225" y="5486553"/>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3"/>
            <a:endCxn id="41" idx="1"/>
          </p:cNvCxnSpPr>
          <p:nvPr/>
        </p:nvCxnSpPr>
        <p:spPr>
          <a:xfrm flipV="1">
            <a:off x="7775863" y="4649559"/>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1" idx="0"/>
          </p:cNvCxnSpPr>
          <p:nvPr/>
        </p:nvCxnSpPr>
        <p:spPr>
          <a:xfrm rot="5400000">
            <a:off x="9491840" y="4313010"/>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839226" y="2937213"/>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58" name="Rectangle 57"/>
          <p:cNvSpPr/>
          <p:nvPr/>
        </p:nvSpPr>
        <p:spPr>
          <a:xfrm>
            <a:off x="9298091" y="2946538"/>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61" name="Picture 60"/>
          <p:cNvPicPr>
            <a:picLocks noChangeAspect="1"/>
          </p:cNvPicPr>
          <p:nvPr/>
        </p:nvPicPr>
        <p:blipFill>
          <a:blip r:embed="rId35">
            <a:clrChange>
              <a:clrFrom>
                <a:srgbClr val="FFFFFF"/>
              </a:clrFrom>
              <a:clrTo>
                <a:srgbClr val="FFFFFF">
                  <a:alpha val="0"/>
                </a:srgbClr>
              </a:clrTo>
            </a:clrChange>
          </a:blip>
          <a:stretch>
            <a:fillRect/>
          </a:stretch>
        </p:blipFill>
        <p:spPr>
          <a:xfrm>
            <a:off x="6703258" y="5506587"/>
            <a:ext cx="286692" cy="286692"/>
          </a:xfrm>
          <a:prstGeom prst="rect">
            <a:avLst/>
          </a:prstGeom>
        </p:spPr>
      </p:pic>
      <p:pic>
        <p:nvPicPr>
          <p:cNvPr id="62" name="Picture 61"/>
          <p:cNvPicPr>
            <a:picLocks noChangeAspect="1"/>
          </p:cNvPicPr>
          <p:nvPr/>
        </p:nvPicPr>
        <p:blipFill>
          <a:blip r:embed="rId35">
            <a:clrChange>
              <a:clrFrom>
                <a:srgbClr val="FFFFFF"/>
              </a:clrFrom>
              <a:clrTo>
                <a:srgbClr val="FFFFFF">
                  <a:alpha val="0"/>
                </a:srgbClr>
              </a:clrTo>
            </a:clrChange>
          </a:blip>
          <a:stretch>
            <a:fillRect/>
          </a:stretch>
        </p:blipFill>
        <p:spPr>
          <a:xfrm>
            <a:off x="5527145" y="4226817"/>
            <a:ext cx="286692" cy="286692"/>
          </a:xfrm>
          <a:prstGeom prst="rect">
            <a:avLst/>
          </a:prstGeom>
        </p:spPr>
      </p:pic>
      <p:pic>
        <p:nvPicPr>
          <p:cNvPr id="63" name="Picture 62"/>
          <p:cNvPicPr>
            <a:picLocks noChangeAspect="1"/>
          </p:cNvPicPr>
          <p:nvPr/>
        </p:nvPicPr>
        <p:blipFill>
          <a:blip r:embed="rId35">
            <a:clrChange>
              <a:clrFrom>
                <a:srgbClr val="FFFFFF"/>
              </a:clrFrom>
              <a:clrTo>
                <a:srgbClr val="FFFFFF">
                  <a:alpha val="0"/>
                </a:srgbClr>
              </a:clrTo>
            </a:clrChange>
          </a:blip>
          <a:stretch>
            <a:fillRect/>
          </a:stretch>
        </p:blipFill>
        <p:spPr>
          <a:xfrm>
            <a:off x="6125579" y="3312740"/>
            <a:ext cx="286692" cy="286692"/>
          </a:xfrm>
          <a:prstGeom prst="rect">
            <a:avLst/>
          </a:prstGeom>
        </p:spPr>
      </p:pic>
      <p:pic>
        <p:nvPicPr>
          <p:cNvPr id="64" name="Picture 63"/>
          <p:cNvPicPr>
            <a:picLocks noChangeAspect="1"/>
          </p:cNvPicPr>
          <p:nvPr/>
        </p:nvPicPr>
        <p:blipFill>
          <a:blip r:embed="rId35">
            <a:clrChange>
              <a:clrFrom>
                <a:srgbClr val="FFFFFF"/>
              </a:clrFrom>
              <a:clrTo>
                <a:srgbClr val="FFFFFF">
                  <a:alpha val="0"/>
                </a:srgbClr>
              </a:clrTo>
            </a:clrChange>
          </a:blip>
          <a:stretch>
            <a:fillRect/>
          </a:stretch>
        </p:blipFill>
        <p:spPr>
          <a:xfrm>
            <a:off x="7735228" y="2822538"/>
            <a:ext cx="286692" cy="286692"/>
          </a:xfrm>
          <a:prstGeom prst="rect">
            <a:avLst/>
          </a:prstGeom>
        </p:spPr>
      </p:pic>
      <p:pic>
        <p:nvPicPr>
          <p:cNvPr id="65" name="Picture 64"/>
          <p:cNvPicPr>
            <a:picLocks noChangeAspect="1"/>
          </p:cNvPicPr>
          <p:nvPr/>
        </p:nvPicPr>
        <p:blipFill>
          <a:blip r:embed="rId34">
            <a:clrChange>
              <a:clrFrom>
                <a:srgbClr val="FFFFFF"/>
              </a:clrFrom>
              <a:clrTo>
                <a:srgbClr val="FFFFFF">
                  <a:alpha val="0"/>
                </a:srgbClr>
              </a:clrTo>
            </a:clrChange>
          </a:blip>
          <a:stretch>
            <a:fillRect/>
          </a:stretch>
        </p:blipFill>
        <p:spPr>
          <a:xfrm flipH="1">
            <a:off x="7126009" y="4196171"/>
            <a:ext cx="232967" cy="232967"/>
          </a:xfrm>
          <a:prstGeom prst="rect">
            <a:avLst/>
          </a:prstGeom>
        </p:spPr>
      </p:pic>
      <p:sp>
        <p:nvSpPr>
          <p:cNvPr id="17" name="Rectangle 16"/>
          <p:cNvSpPr/>
          <p:nvPr/>
        </p:nvSpPr>
        <p:spPr>
          <a:xfrm>
            <a:off x="1813465" y="1880206"/>
            <a:ext cx="10436106" cy="2962837"/>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9769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0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Blue3;White;-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1.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7.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8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87.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TITLE 37_SHAPECLASSPROTECTIONTYPE" val="9"/>
  <p:tag name="FIELD.CHAPTER.COMBOINDEX" val="-2"/>
  <p:tag name="FIELD.REM_ANL.COMBOINDEX" val="-2"/>
  <p:tag name="FIELD.DPT.COMBOINDEX" val="-2"/>
  <p:tag name="RECTANGLE 1_SHAPECLASSPROTECTIONTYPE" val="3"/>
  <p:tag name="TEXTBOX 4_SHAPECLASSPROTECTIONTYPE" val="25"/>
  <p:tag name="CFG.LAYOUTRES" val="BOSCH2_16_9_NAVI_2018"/>
  <p:tag name="ML_1" val="RBEI_COB4"/>
  <p:tag name="ML_LAYOUT_RESOURCE" val="BOSCH2_16_9_2018.MCR"/>
  <p:tag name="FIELD.CHAPTER.CONTENT" val="Agenda"/>
  <p:tag name="FIELD.CHAPTER.VALUE" val="Agenda"/>
  <p:tag name="FIELD.DPT.CONTENT" val="Bosch"/>
  <p:tag name="FIELD.DPT.VALUE" val="Bosch | "/>
  <p:tag name="FIELDS.INITIALIZED" val="1"/>
  <p:tag name="TEXTBOX 9_SHAPECLASSPROTECTIONTYPE" val="25"/>
  <p:tag name="PICTURE 11_SHAPECLASSPROTECTIONTYPE" val="15"/>
  <p:tag name="PICTURE 12_SHAPECLASSPROTECTIONTYPE" val="15"/>
</p:tagLst>
</file>

<file path=ppt/tags/tag19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8.emf"/>
  <p:tag name="MLI" val="1"/>
  <p:tag name="SHAPECLASSNAME" val="LogoOnSlides"/>
  <p:tag name="SHAPECLASSPROTECTIONTYPE" val="15"/>
</p:tagLst>
</file>

<file path=ppt/tags/tag19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196.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19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 name="FONTCOLOR" val="Black"/>
  <p:tag name="FONTCOLOR2" val="LightGray"/>
  <p:tag name="FONTCOLOR3" val="LightGray"/>
</p:tagLst>
</file>

<file path=ppt/tags/tag1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Black;-1;-1;-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Violet;-1;-1;-2"/>
</p:tagLst>
</file>

<file path=ppt/tags/tag228.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29.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Violet;-1;-1;-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6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6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63.xml><?xml version="1.0" encoding="utf-8"?>
<p:tagLst xmlns:a="http://schemas.openxmlformats.org/drawingml/2006/main" xmlns:r="http://schemas.openxmlformats.org/officeDocument/2006/relationships" xmlns:p="http://schemas.openxmlformats.org/presentationml/2006/main">
  <p:tag name="FIELD.CHAPTER.CONTENT" val="Continuous Integration @ CC-DA and CC-AD"/>
  <p:tag name="FIELD.CHAPTER.VALUE" val="Continuous Integration @ CC-DA and CC-AD"/>
  <p:tag name="FIELD.DPT.CONTENT" val="CC-AD/ESW"/>
  <p:tag name="FIELD.DPT.VALUE" val="CC-AD/ESW | "/>
  <p:tag name="FIELDS.INITIALIZED" val="1"/>
  <p:tag name="ML_1" val="RB_Abt_CC"/>
  <p:tag name="ML_2" val="Bosch2.mcr"/>
  <p:tag name="ML_LAYOUT_RESOURCE" val="BOSCH2_16_9_2018.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Black"/>
</p:tagLst>
</file>

<file path=ppt/tags/tag2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Black"/>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4.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29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9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97.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98.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0.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30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5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5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9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7.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3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0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0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0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0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0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8.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409.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5.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4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4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4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9.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50.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4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6.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467.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4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6.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4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4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4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9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6.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4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50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0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5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1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7.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Magenta;-1;-1;-2"/>
</p:tagLst>
</file>

<file path=ppt/tags/tag518.xml><?xml version="1.0" encoding="utf-8"?>
<p:tagLst xmlns:a="http://schemas.openxmlformats.org/drawingml/2006/main" xmlns:r="http://schemas.openxmlformats.org/officeDocument/2006/relationships" xmlns:p="http://schemas.openxmlformats.org/presentationml/2006/main">
  <p:tag name="COLORSETCLASSNAME" val="ColorSet2"/>
  <p:tag name="COLORS" val="DarkGreen2;-1;-1;-1;-1;-2"/>
</p:tagLst>
</file>

<file path=ppt/tags/tag51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Primary;-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2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4.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2"/>
</p:tagLst>
</file>

<file path=ppt/tags/tag525.xml><?xml version="1.0" encoding="utf-8"?>
<p:tagLst xmlns:a="http://schemas.openxmlformats.org/drawingml/2006/main" xmlns:r="http://schemas.openxmlformats.org/officeDocument/2006/relationships" xmlns:p="http://schemas.openxmlformats.org/presentationml/2006/main">
  <p:tag name="COLORSETCLASSNAME" val="ColorSet2"/>
  <p:tag name="COLORS" val="-1;-1;-2;-2;LightBlue;-2"/>
</p:tagLst>
</file>

<file path=ppt/tags/tag52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2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29.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LightGreen;-1;-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0.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Green;-1;-1;-2"/>
</p:tagLst>
</file>

<file path=ppt/tags/tag53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Blue;-1;-1;-2"/>
</p:tagLst>
</file>

<file path=ppt/tags/tag53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Blue;-1;-1;-2"/>
</p:tagLst>
</file>

<file path=ppt/tags/tag533.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Blue;-1;-1;-2"/>
</p:tagLst>
</file>

<file path=ppt/tags/tag53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3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Blue;-1;-1;-2"/>
</p:tagLst>
</file>

<file path=ppt/tags/tag53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3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38.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DarkBlue;-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3.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ED10769D-1EE6-410B-9550-63C86C7C7050}" vid="{74BC8FA1-6384-4FCF-920B-287FBA3443B9}"/>
    </a:ext>
  </a:extLst>
</a:theme>
</file>

<file path=ppt/theme/theme3.xml><?xml version="1.0" encoding="utf-8"?>
<a:theme xmlns:a="http://schemas.openxmlformats.org/drawingml/2006/main" name="2_Bosch NG">
  <a:themeElements>
    <a:clrScheme name="Bosch Light Blue">
      <a:dk1>
        <a:sysClr val="windowText" lastClr="000000"/>
      </a:dk1>
      <a:lt1>
        <a:sysClr val="window" lastClr="FFFFFF"/>
      </a:lt1>
      <a:dk2>
        <a:srgbClr val="424C58"/>
      </a:dk2>
      <a:lt2>
        <a:srgbClr val="B2B3B5"/>
      </a:lt2>
      <a:accent1>
        <a:srgbClr val="0E78C5"/>
      </a:accent1>
      <a:accent2>
        <a:srgbClr val="6FB9E2"/>
      </a:accent2>
      <a:accent3>
        <a:srgbClr val="B2B3B5"/>
      </a:accent3>
      <a:accent4>
        <a:srgbClr val="424C58"/>
      </a:accent4>
      <a:accent5>
        <a:srgbClr val="08427E"/>
      </a:accent5>
      <a:accent6>
        <a:srgbClr val="6D9ABC"/>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ED10769D-1EE6-410B-9550-63C86C7C7050}" vid="{74BC8FA1-6384-4FCF-920B-287FBA3443B9}"/>
    </a:ext>
  </a:extLst>
</a:theme>
</file>

<file path=ppt/theme/theme4.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TotalTime>
  <Words>2475</Words>
  <Application>Microsoft Office PowerPoint</Application>
  <PresentationFormat>Widescreen</PresentationFormat>
  <Paragraphs>916</Paragraphs>
  <Slides>31</Slides>
  <Notes>3</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31</vt:i4>
      </vt:variant>
    </vt:vector>
  </HeadingPairs>
  <TitlesOfParts>
    <vt:vector size="44" baseType="lpstr">
      <vt:lpstr>Arial</vt:lpstr>
      <vt:lpstr>Bosch Office Sans</vt:lpstr>
      <vt:lpstr>Calibri</vt:lpstr>
      <vt:lpstr>Corbel</vt:lpstr>
      <vt:lpstr>Tw Cen MT</vt:lpstr>
      <vt:lpstr>Tw Cen MT Condensed</vt:lpstr>
      <vt:lpstr>Wingdings</vt:lpstr>
      <vt:lpstr>Wingdings 3</vt:lpstr>
      <vt:lpstr>Integral</vt:lpstr>
      <vt:lpstr>Bosch NG</vt:lpstr>
      <vt:lpstr>2_Bosch NG</vt:lpstr>
      <vt:lpstr>Parallax</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Approach – Software Defect Prediction</vt:lpstr>
      <vt:lpstr>AI augmented Defect Prediction</vt:lpstr>
      <vt:lpstr>PowerPoint Presentation</vt:lpstr>
      <vt:lpstr>PowerPoint Presentation</vt:lpstr>
      <vt:lpstr>PowerPoint Presentation</vt:lpstr>
      <vt:lpstr>PowerPoint Presentation</vt:lpstr>
      <vt:lpstr>PowerPoint Presentation</vt:lpstr>
      <vt:lpstr>CC-DA and CC-AD CI Pipeline</vt:lpstr>
      <vt:lpstr>PowerPoint Presentation</vt:lpstr>
      <vt:lpstr>PowerPoint Presentation</vt:lpstr>
      <vt:lpstr>PowerPoint Presentation</vt:lpstr>
      <vt:lpstr>PowerPoint Presentation</vt:lpstr>
      <vt:lpstr>PowerPoint Presentation</vt:lpstr>
      <vt:lpstr>PowerPoint Presentation</vt:lpstr>
      <vt:lpstr>SmartDNC High Level View</vt:lpstr>
      <vt:lpstr>Success factors in NRCS2: Empowered Full Stack Teams</vt:lpstr>
      <vt:lpstr>Split responsibility vs. End to End responsibility for the V</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 Shilpa (M/NET)</dc:creator>
  <cp:lastModifiedBy>S, Jaspreet</cp:lastModifiedBy>
  <cp:revision>46</cp:revision>
  <dcterms:created xsi:type="dcterms:W3CDTF">2021-06-11T18:22:40Z</dcterms:created>
  <dcterms:modified xsi:type="dcterms:W3CDTF">2021-06-12T12:50:32Z</dcterms:modified>
</cp:coreProperties>
</file>