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2.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 id="2147483838" r:id="rId2"/>
  </p:sldMasterIdLst>
  <p:notesMasterIdLst>
    <p:notesMasterId r:id="rId33"/>
  </p:notesMasterIdLst>
  <p:sldIdLst>
    <p:sldId id="259" r:id="rId3"/>
    <p:sldId id="258" r:id="rId4"/>
    <p:sldId id="288" r:id="rId5"/>
    <p:sldId id="266" r:id="rId6"/>
    <p:sldId id="290" r:id="rId7"/>
    <p:sldId id="293" r:id="rId8"/>
    <p:sldId id="261" r:id="rId9"/>
    <p:sldId id="267" r:id="rId10"/>
    <p:sldId id="292" r:id="rId11"/>
    <p:sldId id="300" r:id="rId12"/>
    <p:sldId id="301" r:id="rId13"/>
    <p:sldId id="302" r:id="rId14"/>
    <p:sldId id="303" r:id="rId15"/>
    <p:sldId id="269" r:id="rId16"/>
    <p:sldId id="295" r:id="rId17"/>
    <p:sldId id="262" r:id="rId18"/>
    <p:sldId id="297" r:id="rId19"/>
    <p:sldId id="277" r:id="rId20"/>
    <p:sldId id="276" r:id="rId21"/>
    <p:sldId id="279" r:id="rId22"/>
    <p:sldId id="278" r:id="rId23"/>
    <p:sldId id="284" r:id="rId24"/>
    <p:sldId id="280" r:id="rId25"/>
    <p:sldId id="304" r:id="rId26"/>
    <p:sldId id="305" r:id="rId27"/>
    <p:sldId id="285" r:id="rId28"/>
    <p:sldId id="286" r:id="rId29"/>
    <p:sldId id="264" r:id="rId30"/>
    <p:sldId id="265"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48C"/>
    <a:srgbClr val="2273B0"/>
    <a:srgbClr val="22A4AA"/>
    <a:srgbClr val="B31175"/>
    <a:srgbClr val="1D9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0" autoAdjust="0"/>
    <p:restoredTop sz="94660"/>
  </p:normalViewPr>
  <p:slideViewPr>
    <p:cSldViewPr snapToGrid="0">
      <p:cViewPr>
        <p:scale>
          <a:sx n="60" d="100"/>
          <a:sy n="60" d="100"/>
        </p:scale>
        <p:origin x="1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FC8C3-B140-4A98-A7AC-84AC3AB61417}" type="datetimeFigureOut">
              <a:rPr lang="en-GB" smtClean="0"/>
              <a:t>12/06/2021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5C501-188C-496F-951D-2883350CB9B7}" type="slidenum">
              <a:rPr lang="en-GB" smtClean="0"/>
              <a:t>‹#›</a:t>
            </a:fld>
            <a:endParaRPr lang="en-GB"/>
          </a:p>
        </p:txBody>
      </p:sp>
    </p:spTree>
    <p:extLst>
      <p:ext uri="{BB962C8B-B14F-4D97-AF65-F5344CB8AC3E}">
        <p14:creationId xmlns:p14="http://schemas.microsoft.com/office/powerpoint/2010/main" val="771138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Assessment in the three stages Continuous Integration, Continuous Delivery and Continuous Deployment • Each stage consists of categories like Build (B), Testing (T), Culture (C), Deployment (D) and Release (R) • In each category there are questions mapped to maturity levels 1 to 5. You only advance to the next level, if all questions from the previous level are checked • The total questionnaire consists of 144 questions • Levels: 1 - Initial 2 - Managed 3 - Defined 4 - Quantitatively managed 5 - Optimizing </a:t>
            </a:r>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8</a:t>
            </a:fld>
            <a:endParaRPr lang="en-GB"/>
          </a:p>
        </p:txBody>
      </p:sp>
    </p:spTree>
    <p:extLst>
      <p:ext uri="{BB962C8B-B14F-4D97-AF65-F5344CB8AC3E}">
        <p14:creationId xmlns:p14="http://schemas.microsoft.com/office/powerpoint/2010/main" val="305677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handover from one team to another however is error prone. For example, specifications might be incomplete or an important aspect might have been neglected in the design. Unambiguous communication between two teams (sometimes across countries/time zones) is very challenging.</a:t>
            </a:r>
          </a:p>
          <a:p>
            <a:r>
              <a:rPr lang="en-US" sz="1200" b="0" i="0" kern="1200" dirty="0" smtClean="0">
                <a:solidFill>
                  <a:schemeClr val="tx1"/>
                </a:solidFill>
                <a:effectLst/>
                <a:latin typeface="+mn-lt"/>
                <a:ea typeface="+mn-ea"/>
                <a:cs typeface="+mn-cs"/>
              </a:rPr>
              <a:t>a SW architect derives SW-requirements and/or a SW-design/specifications. Based on those specifications, an implementation team writes the actual code and then passes the work package on to the SW Test team, </a:t>
            </a:r>
            <a:r>
              <a:rPr lang="en-US" sz="1200" b="0" i="0" kern="1200" dirty="0" err="1" smtClean="0">
                <a:solidFill>
                  <a:schemeClr val="tx1"/>
                </a:solidFill>
                <a:effectLst/>
                <a:latin typeface="+mn-lt"/>
                <a:ea typeface="+mn-ea"/>
                <a:cs typeface="+mn-cs"/>
              </a:rPr>
              <a:t>etc</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term "full stack SW developer" is used to describe an individual, "jack of all trades" IT professional, who is able to cover a wide spectrum of development activities</a:t>
            </a:r>
            <a:endParaRPr lang="en-GB" dirty="0"/>
          </a:p>
        </p:txBody>
      </p:sp>
      <p:sp>
        <p:nvSpPr>
          <p:cNvPr id="4" name="Slide Number Placeholder 3"/>
          <p:cNvSpPr>
            <a:spLocks noGrp="1"/>
          </p:cNvSpPr>
          <p:nvPr>
            <p:ph type="sldNum" sz="quarter" idx="10"/>
          </p:nvPr>
        </p:nvSpPr>
        <p:spPr/>
        <p:txBody>
          <a:bodyPr/>
          <a:lstStyle/>
          <a:p>
            <a:fld id="{CAB5C501-188C-496F-951D-2883350CB9B7}" type="slidenum">
              <a:rPr lang="en-GB" smtClean="0"/>
              <a:t>24</a:t>
            </a:fld>
            <a:endParaRPr lang="en-GB"/>
          </a:p>
        </p:txBody>
      </p:sp>
    </p:spTree>
    <p:extLst>
      <p:ext uri="{BB962C8B-B14F-4D97-AF65-F5344CB8AC3E}">
        <p14:creationId xmlns:p14="http://schemas.microsoft.com/office/powerpoint/2010/main" val="351908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None/>
            </a:pPr>
            <a:r>
              <a:rPr lang="en-US" sz="1400" b="1" dirty="0" smtClean="0"/>
              <a:t>Proposition 1: </a:t>
            </a:r>
            <a:r>
              <a:rPr lang="en-US" sz="1400" dirty="0" smtClean="0"/>
              <a:t/>
            </a:r>
            <a:br>
              <a:rPr lang="en-US" sz="1400" dirty="0" smtClean="0"/>
            </a:br>
            <a:r>
              <a:rPr lang="en-US" sz="1200" dirty="0" smtClean="0"/>
              <a:t>The working style of </a:t>
            </a:r>
            <a:r>
              <a:rPr lang="en-US" sz="1200" b="1" dirty="0" smtClean="0"/>
              <a:t>a</a:t>
            </a:r>
            <a:r>
              <a:rPr lang="en-US" sz="1200" dirty="0" smtClean="0"/>
              <a:t> </a:t>
            </a:r>
            <a:r>
              <a:rPr lang="en-US" sz="1200" b="1" dirty="0" smtClean="0"/>
              <a:t>Full Stack SW Team </a:t>
            </a:r>
            <a:r>
              <a:rPr lang="en-US" sz="1200" dirty="0" smtClean="0"/>
              <a:t>is</a:t>
            </a:r>
            <a:r>
              <a:rPr lang="en-US" sz="1200" b="1" dirty="0" smtClean="0"/>
              <a:t> considerably more efficient </a:t>
            </a:r>
            <a:r>
              <a:rPr lang="en-US" sz="1200" dirty="0" smtClean="0">
                <a:sym typeface="Wingdings" panose="05000000000000000000" pitchFamily="2" charset="2"/>
              </a:rPr>
              <a:t>compared to a classic (</a:t>
            </a:r>
            <a:r>
              <a:rPr lang="en-US" sz="1200" dirty="0" err="1" smtClean="0">
                <a:sym typeface="Wingdings" panose="05000000000000000000" pitchFamily="2" charset="2"/>
              </a:rPr>
              <a:t>tayloristic</a:t>
            </a:r>
            <a:r>
              <a:rPr lang="en-US" sz="1200" dirty="0" smtClean="0">
                <a:sym typeface="Wingdings" panose="05000000000000000000" pitchFamily="2" charset="2"/>
              </a:rPr>
              <a:t>) collabo-ration model.*</a:t>
            </a:r>
          </a:p>
          <a:p>
            <a:pPr marL="0" indent="0">
              <a:buNone/>
            </a:pPr>
            <a:r>
              <a:rPr lang="en-US" sz="1200" dirty="0" smtClean="0"/>
              <a:t>(resulting from a reduction of handovers of work-packages across teams</a:t>
            </a:r>
            <a:r>
              <a:rPr lang="en-US" sz="1200" dirty="0" smtClean="0">
                <a:sym typeface="Wingdings" panose="05000000000000000000" pitchFamily="2" charset="2"/>
              </a:rPr>
              <a:t>)</a:t>
            </a:r>
          </a:p>
          <a:p>
            <a:pPr marL="0" indent="0">
              <a:buNone/>
            </a:pPr>
            <a:endParaRPr lang="en-US" sz="1200" dirty="0" smtClean="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t>Proposition</a:t>
            </a:r>
            <a:r>
              <a:rPr lang="en-US" sz="1400" b="1" dirty="0" smtClean="0">
                <a:sym typeface="Wingdings" panose="05000000000000000000" pitchFamily="2" charset="2"/>
              </a:rPr>
              <a:t> 2: </a:t>
            </a:r>
            <a:r>
              <a:rPr lang="en-US" sz="1400" dirty="0" smtClean="0">
                <a:sym typeface="Wingdings" panose="05000000000000000000" pitchFamily="2" charset="2"/>
              </a:rPr>
              <a:t/>
            </a:r>
            <a:br>
              <a:rPr lang="en-US" sz="1400" dirty="0" smtClean="0">
                <a:sym typeface="Wingdings" panose="05000000000000000000" pitchFamily="2" charset="2"/>
              </a:rPr>
            </a:br>
            <a:r>
              <a:rPr lang="en-US" sz="1200" dirty="0" smtClean="0">
                <a:sym typeface="Wingdings" panose="05000000000000000000" pitchFamily="2" charset="2"/>
              </a:rPr>
              <a:t>The </a:t>
            </a:r>
            <a:r>
              <a:rPr lang="en-US" sz="1200" b="1" dirty="0" smtClean="0">
                <a:sym typeface="Wingdings" panose="05000000000000000000" pitchFamily="2" charset="2"/>
              </a:rPr>
              <a:t>development efficiency</a:t>
            </a:r>
            <a:r>
              <a:rPr lang="en-US" sz="1200" dirty="0" smtClean="0">
                <a:sym typeface="Wingdings" panose="05000000000000000000" pitchFamily="2" charset="2"/>
              </a:rPr>
              <a:t> is highly determined by </a:t>
            </a:r>
            <a:r>
              <a:rPr lang="en-US" sz="1200" b="1" dirty="0" smtClean="0">
                <a:sym typeface="Wingdings" panose="05000000000000000000" pitchFamily="2" charset="2"/>
              </a:rPr>
              <a:t>team composition &amp; competence</a:t>
            </a:r>
            <a:r>
              <a:rPr lang="en-US" sz="1200" dirty="0" smtClean="0">
                <a:sym typeface="Wingdings" panose="05000000000000000000" pitchFamily="2" charset="2"/>
              </a:rPr>
              <a:t>.</a:t>
            </a:r>
            <a:br>
              <a:rPr lang="en-US" sz="1200" dirty="0" smtClean="0">
                <a:sym typeface="Wingdings" panose="05000000000000000000" pitchFamily="2" charset="2"/>
              </a:rPr>
            </a:br>
            <a:r>
              <a:rPr lang="en-US" sz="1200" dirty="0" smtClean="0">
                <a:sym typeface="Wingdings" panose="05000000000000000000" pitchFamily="2" charset="2"/>
              </a:rPr>
              <a:t>(because of scaling effects and highly non-linear relation between effort and value contribution)</a:t>
            </a:r>
          </a:p>
          <a:p>
            <a:pPr marL="0" indent="0">
              <a:buNone/>
            </a:pPr>
            <a:endParaRPr lang="de-DE" dirty="0" smtClean="0"/>
          </a:p>
          <a:p>
            <a:endParaRPr lang="de-DE" dirty="0" smtClean="0"/>
          </a:p>
          <a:p>
            <a:r>
              <a:rPr lang="de-DE" b="1" dirty="0" smtClean="0"/>
              <a:t>Team </a:t>
            </a:r>
            <a:r>
              <a:rPr lang="de-DE" dirty="0" smtClean="0"/>
              <a:t>: bessere Performance, ca. 3 </a:t>
            </a:r>
            <a:r>
              <a:rPr lang="de-DE" dirty="0" err="1" smtClean="0"/>
              <a:t>times</a:t>
            </a:r>
            <a:r>
              <a:rPr lang="de-DE" dirty="0" smtClean="0"/>
              <a:t> </a:t>
            </a:r>
            <a:r>
              <a:rPr lang="de-DE" dirty="0" err="1" smtClean="0"/>
              <a:t>better</a:t>
            </a:r>
            <a:r>
              <a:rPr lang="de-DE" dirty="0" smtClean="0"/>
              <a:t> w.r.t. LOC &amp; Pull Request;</a:t>
            </a:r>
            <a:r>
              <a:rPr lang="de-DE" baseline="0" dirty="0" smtClean="0"/>
              <a:t> Größenordnung besser bzgl. Qualität</a:t>
            </a:r>
          </a:p>
          <a:p>
            <a:endParaRPr lang="de-DE" baseline="0" dirty="0" smtClean="0"/>
          </a:p>
          <a:p>
            <a:r>
              <a:rPr lang="en-US" sz="1200" dirty="0" smtClean="0">
                <a:sym typeface="Wingdings" panose="05000000000000000000" pitchFamily="2" charset="2"/>
              </a:rPr>
              <a:t>Along V-Model*: Req. Engineering, architecture and design, implementation, SW- &amp; Sys-integration tests, support for system tests and validation</a:t>
            </a:r>
          </a:p>
          <a:p>
            <a:r>
              <a:rPr lang="en-US" sz="1200" dirty="0" smtClean="0">
                <a:sym typeface="Wingdings" panose="05000000000000000000" pitchFamily="2" charset="2"/>
              </a:rPr>
              <a:t>Significant counseling and hands-on support for other teams with less SW development experience</a:t>
            </a:r>
          </a:p>
          <a:p>
            <a:r>
              <a:rPr lang="en-US" sz="1200" dirty="0" smtClean="0">
                <a:sym typeface="Wingdings" panose="05000000000000000000" pitchFamily="2" charset="2"/>
              </a:rPr>
              <a:t>Delivery of content/functionality </a:t>
            </a:r>
            <a:r>
              <a:rPr lang="en-US" sz="1200" b="1" dirty="0" smtClean="0">
                <a:sym typeface="Wingdings" panose="05000000000000000000" pitchFamily="2" charset="2"/>
              </a:rPr>
              <a:t>for all customers</a:t>
            </a:r>
            <a:endParaRPr lang="en-US" sz="1200" dirty="0" smtClean="0">
              <a:sym typeface="Wingdings" panose="05000000000000000000" pitchFamily="2" charset="2"/>
            </a:endParaRPr>
          </a:p>
          <a:p>
            <a:r>
              <a:rPr lang="en-US" sz="1200" dirty="0" smtClean="0">
                <a:sym typeface="Wingdings" panose="05000000000000000000" pitchFamily="2" charset="2"/>
              </a:rPr>
              <a:t>Delivery of content/functionality </a:t>
            </a:r>
            <a:r>
              <a:rPr lang="en-US" sz="1200" b="1" dirty="0" smtClean="0">
                <a:sym typeface="Wingdings" panose="05000000000000000000" pitchFamily="2" charset="2"/>
              </a:rPr>
              <a:t>for all variants </a:t>
            </a:r>
            <a:r>
              <a:rPr lang="en-US" sz="1200" dirty="0" smtClean="0">
                <a:sym typeface="Wingdings" panose="05000000000000000000" pitchFamily="2" charset="2"/>
              </a:rPr>
              <a:t>(= “</a:t>
            </a:r>
            <a:r>
              <a:rPr lang="en-US" sz="1200" dirty="0" err="1" smtClean="0">
                <a:sym typeface="Wingdings" panose="05000000000000000000" pitchFamily="2" charset="2"/>
              </a:rPr>
              <a:t>Produktlinien</a:t>
            </a:r>
            <a:r>
              <a:rPr lang="en-US" sz="1200" dirty="0" smtClean="0">
                <a:sym typeface="Wingdings" panose="05000000000000000000" pitchFamily="2" charset="2"/>
              </a:rPr>
              <a:t>”), i.e. different products with differing sensor sets</a:t>
            </a:r>
          </a:p>
          <a:p>
            <a:pPr marL="171450" indent="-171450">
              <a:buFont typeface="Wingdings" panose="05000000000000000000" pitchFamily="2" charset="2"/>
              <a:buChar char="à"/>
            </a:pPr>
            <a:r>
              <a:rPr lang="en-US" sz="1200" kern="0" dirty="0" smtClean="0">
                <a:solidFill>
                  <a:srgbClr val="000000"/>
                </a:solidFill>
                <a:sym typeface="Wingdings" panose="05000000000000000000" pitchFamily="2" charset="2"/>
              </a:rPr>
              <a:t>This setup ensures that </a:t>
            </a:r>
            <a:r>
              <a:rPr lang="en-US" sz="1200" b="1" kern="0" dirty="0" smtClean="0">
                <a:solidFill>
                  <a:srgbClr val="000000"/>
                </a:solidFill>
                <a:sym typeface="Wingdings" panose="05000000000000000000" pitchFamily="2" charset="2"/>
              </a:rPr>
              <a:t>cross-customer and cross-variant synergies </a:t>
            </a:r>
            <a:r>
              <a:rPr lang="en-US" sz="1200" kern="0" dirty="0" smtClean="0">
                <a:solidFill>
                  <a:srgbClr val="000000"/>
                </a:solidFill>
                <a:sym typeface="Wingdings" panose="05000000000000000000" pitchFamily="2" charset="2"/>
              </a:rPr>
              <a:t>are identified and exploited.</a:t>
            </a:r>
          </a:p>
          <a:p>
            <a:pPr marL="285750" indent="-285750">
              <a:buFont typeface="Wingdings" panose="05000000000000000000" pitchFamily="2" charset="2"/>
              <a:buChar char="à"/>
            </a:pPr>
            <a:endParaRPr lang="en-US" sz="1200" kern="0" dirty="0" smtClean="0">
              <a:solidFill>
                <a:srgbClr val="000000"/>
              </a:solidFill>
              <a:sym typeface="Wingdings" panose="05000000000000000000" pitchFamily="2" charset="2"/>
            </a:endParaRPr>
          </a:p>
          <a:p>
            <a:pPr marL="0" indent="0">
              <a:buFont typeface="Wingdings" panose="05000000000000000000" pitchFamily="2" charset="2"/>
              <a:buNone/>
            </a:pPr>
            <a:r>
              <a:rPr lang="en-US" sz="1200" kern="0" dirty="0" smtClean="0">
                <a:solidFill>
                  <a:srgbClr val="000000"/>
                </a:solidFill>
                <a:sym typeface="Wingdings" panose="05000000000000000000" pitchFamily="2" charset="2"/>
              </a:rPr>
              <a:t>Team</a:t>
            </a:r>
            <a:r>
              <a:rPr lang="en-US" sz="1200" kern="0" baseline="0" dirty="0" smtClean="0">
                <a:solidFill>
                  <a:srgbClr val="000000"/>
                </a:solidFill>
                <a:sym typeface="Wingdings" panose="05000000000000000000" pitchFamily="2" charset="2"/>
              </a:rPr>
              <a:t> “take” components based on priority.</a:t>
            </a:r>
            <a:endParaRPr lang="en-US" sz="1400" dirty="0" smtClean="0"/>
          </a:p>
          <a:p>
            <a:endParaRPr lang="de-DE" dirty="0"/>
          </a:p>
        </p:txBody>
      </p:sp>
      <p:sp>
        <p:nvSpPr>
          <p:cNvPr id="4" name="Foliennummernplatzhalter 3"/>
          <p:cNvSpPr>
            <a:spLocks noGrp="1"/>
          </p:cNvSpPr>
          <p:nvPr>
            <p:ph type="sldNum" sz="quarter" idx="10"/>
          </p:nvPr>
        </p:nvSpPr>
        <p:spPr/>
        <p:txBody>
          <a:bodyPr/>
          <a:lstStyle/>
          <a:p>
            <a:fld id="{492D48B2-9EB0-4B37-9B35-FC11E2EA535A}" type="slidenum">
              <a:rPr lang="de-DE" smtClean="0"/>
              <a:t>28</a:t>
            </a:fld>
            <a:endParaRPr lang="de-DE"/>
          </a:p>
        </p:txBody>
      </p:sp>
    </p:spTree>
    <p:extLst>
      <p:ext uri="{BB962C8B-B14F-4D97-AF65-F5344CB8AC3E}">
        <p14:creationId xmlns:p14="http://schemas.microsoft.com/office/powerpoint/2010/main" val="3026868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45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25343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4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985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7384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634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47090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551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1853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8504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6/12/2021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5360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77125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9156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9022375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132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5"/>
            <a:ext cx="11615361" cy="432111"/>
          </a:xfrm>
        </p:spPr>
        <p:txBody>
          <a:bodyPr/>
          <a:lstStyle>
            <a:lvl1pPr>
              <a:defRPr kern="1200" baseline="0"/>
            </a:lvl1pPr>
          </a:lstStyle>
          <a:p>
            <a:r>
              <a:rPr lang="de-DE"/>
              <a:t>Add Slide Title</a:t>
            </a:r>
          </a:p>
        </p:txBody>
      </p:sp>
      <p:sp>
        <p:nvSpPr>
          <p:cNvPr id="4" name="Chapter_titleonly"/>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a:t>Add Chapter Title</a:t>
            </a:r>
            <a:endParaRPr lang="de-DE" dirty="0"/>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6137815"/>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GB" sz="611" b="0" i="0" u="none" strike="noStrike" kern="0" baseline="0">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10847139" y="6073574"/>
            <a:ext cx="1216352" cy="639397"/>
          </a:xfrm>
          <a:prstGeom prst="rect">
            <a:avLst/>
          </a:prstGeom>
          <a:ln w="0">
            <a:noFill/>
          </a:ln>
          <a:effectLst/>
        </p:spPr>
      </p:pic>
    </p:spTree>
    <p:extLst>
      <p:ext uri="{BB962C8B-B14F-4D97-AF65-F5344CB8AC3E}">
        <p14:creationId xmlns:p14="http://schemas.microsoft.com/office/powerpoint/2010/main" val="58855349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88083" y="720185"/>
            <a:ext cx="11615361" cy="432111"/>
          </a:xfrm>
        </p:spPr>
        <p:txBody>
          <a:bodyPr/>
          <a:lstStyle>
            <a:lvl1pPr>
              <a:defRPr kern="1200" baseline="0"/>
            </a:lvl1pPr>
          </a:lstStyle>
          <a:p>
            <a:r>
              <a:rPr lang="de-DE"/>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88083" y="288074"/>
            <a:ext cx="11615361" cy="432111"/>
          </a:xfrm>
        </p:spPr>
        <p:txBody>
          <a:bodyPr/>
          <a:lstStyle>
            <a:lvl1pPr marL="0" indent="0">
              <a:lnSpc>
                <a:spcPct val="89000"/>
              </a:lnSpc>
              <a:spcBef>
                <a:spcPts val="0"/>
              </a:spcBef>
              <a:buNone/>
              <a:defRPr sz="3112" kern="0" baseline="0">
                <a:solidFill>
                  <a:schemeClr val="tx1"/>
                </a:solidFill>
              </a:defRPr>
            </a:lvl1pPr>
            <a:lvl2pPr marL="260030" indent="0">
              <a:buNone/>
              <a:defRPr sz="3112"/>
            </a:lvl2pPr>
            <a:lvl3pPr marL="584067" indent="0">
              <a:buNone/>
              <a:defRPr sz="3112"/>
            </a:lvl3pPr>
            <a:lvl4pPr marL="832094" indent="0">
              <a:buNone/>
              <a:defRPr sz="3112"/>
            </a:lvl4pPr>
            <a:lvl5pPr marL="832094" indent="0">
              <a:buNone/>
              <a:defRPr sz="3112"/>
            </a:lvl5pPr>
          </a:lstStyle>
          <a:p>
            <a:pPr lvl="0"/>
            <a:r>
              <a:rPr lang="en-US"/>
              <a:t>Add Chapter Title</a:t>
            </a:r>
            <a:endParaRPr lang="de-DE" dirty="0"/>
          </a:p>
        </p:txBody>
      </p:sp>
      <p:sp>
        <p:nvSpPr>
          <p:cNvPr id="6" name="Slide Number Placeholder 5"/>
          <p:cNvSpPr>
            <a:spLocks noGrp="1"/>
          </p:cNvSpPr>
          <p:nvPr>
            <p:ph type="sldNum" sz="quarter" idx="12"/>
          </p:nvPr>
        </p:nvSpPr>
        <p:spPr>
          <a:xfrm>
            <a:off x="296419" y="6255653"/>
            <a:ext cx="320415" cy="455906"/>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714381"/>
            <a:ext cx="12192706"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6137816"/>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GB" sz="611"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139" y="6073575"/>
            <a:ext cx="1216352" cy="639397"/>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87598" y="1440370"/>
            <a:ext cx="11615361" cy="4633191"/>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0594796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75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5723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41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971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057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3431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2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18641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6/12/2021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142904"/>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slideLayout" Target="../slideLayouts/slideLayout7.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image" Target="../media/image7.png"/><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tags" Target="../tags/tag173.xml"/><Relationship Id="rId26" Type="http://schemas.openxmlformats.org/officeDocument/2006/relationships/tags" Target="../tags/tag181.xml"/><Relationship Id="rId39" Type="http://schemas.openxmlformats.org/officeDocument/2006/relationships/image" Target="../media/image18.png"/><Relationship Id="rId3" Type="http://schemas.openxmlformats.org/officeDocument/2006/relationships/tags" Target="../tags/tag158.xml"/><Relationship Id="rId21" Type="http://schemas.openxmlformats.org/officeDocument/2006/relationships/tags" Target="../tags/tag176.xml"/><Relationship Id="rId34" Type="http://schemas.openxmlformats.org/officeDocument/2006/relationships/tags" Target="../tags/tag189.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5" Type="http://schemas.openxmlformats.org/officeDocument/2006/relationships/tags" Target="../tags/tag180.xml"/><Relationship Id="rId33" Type="http://schemas.openxmlformats.org/officeDocument/2006/relationships/tags" Target="../tags/tag188.xml"/><Relationship Id="rId38" Type="http://schemas.openxmlformats.org/officeDocument/2006/relationships/image" Target="../media/image17.png"/><Relationship Id="rId2" Type="http://schemas.openxmlformats.org/officeDocument/2006/relationships/tags" Target="../tags/tag157.xml"/><Relationship Id="rId16" Type="http://schemas.openxmlformats.org/officeDocument/2006/relationships/tags" Target="../tags/tag171.xml"/><Relationship Id="rId20" Type="http://schemas.openxmlformats.org/officeDocument/2006/relationships/tags" Target="../tags/tag175.xml"/><Relationship Id="rId29" Type="http://schemas.openxmlformats.org/officeDocument/2006/relationships/tags" Target="../tags/tag184.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24" Type="http://schemas.openxmlformats.org/officeDocument/2006/relationships/tags" Target="../tags/tag179.xml"/><Relationship Id="rId32" Type="http://schemas.openxmlformats.org/officeDocument/2006/relationships/tags" Target="../tags/tag187.xml"/><Relationship Id="rId37" Type="http://schemas.openxmlformats.org/officeDocument/2006/relationships/slideLayout" Target="../slideLayouts/slideLayout18.xml"/><Relationship Id="rId40" Type="http://schemas.openxmlformats.org/officeDocument/2006/relationships/image" Target="../media/image19.png"/><Relationship Id="rId5" Type="http://schemas.openxmlformats.org/officeDocument/2006/relationships/tags" Target="../tags/tag160.xml"/><Relationship Id="rId15" Type="http://schemas.openxmlformats.org/officeDocument/2006/relationships/tags" Target="../tags/tag170.xml"/><Relationship Id="rId23" Type="http://schemas.openxmlformats.org/officeDocument/2006/relationships/tags" Target="../tags/tag178.xml"/><Relationship Id="rId28" Type="http://schemas.openxmlformats.org/officeDocument/2006/relationships/tags" Target="../tags/tag183.xml"/><Relationship Id="rId36" Type="http://schemas.openxmlformats.org/officeDocument/2006/relationships/tags" Target="../tags/tag191.xml"/><Relationship Id="rId10" Type="http://schemas.openxmlformats.org/officeDocument/2006/relationships/tags" Target="../tags/tag165.xml"/><Relationship Id="rId19" Type="http://schemas.openxmlformats.org/officeDocument/2006/relationships/tags" Target="../tags/tag174.xml"/><Relationship Id="rId31" Type="http://schemas.openxmlformats.org/officeDocument/2006/relationships/tags" Target="../tags/tag186.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 Id="rId22" Type="http://schemas.openxmlformats.org/officeDocument/2006/relationships/tags" Target="../tags/tag177.xml"/><Relationship Id="rId27" Type="http://schemas.openxmlformats.org/officeDocument/2006/relationships/tags" Target="../tags/tag182.xml"/><Relationship Id="rId30" Type="http://schemas.openxmlformats.org/officeDocument/2006/relationships/tags" Target="../tags/tag185.xml"/><Relationship Id="rId35" Type="http://schemas.openxmlformats.org/officeDocument/2006/relationships/tags" Target="../tags/tag190.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tags" Target="../tags/tag199.xml"/><Relationship Id="rId13" Type="http://schemas.openxmlformats.org/officeDocument/2006/relationships/tags" Target="../tags/tag204.xml"/><Relationship Id="rId18" Type="http://schemas.openxmlformats.org/officeDocument/2006/relationships/tags" Target="../tags/tag209.xml"/><Relationship Id="rId26" Type="http://schemas.openxmlformats.org/officeDocument/2006/relationships/image" Target="../media/image27.png"/><Relationship Id="rId3" Type="http://schemas.openxmlformats.org/officeDocument/2006/relationships/tags" Target="../tags/tag194.xml"/><Relationship Id="rId21" Type="http://schemas.openxmlformats.org/officeDocument/2006/relationships/image" Target="../media/image22.jpg"/><Relationship Id="rId7" Type="http://schemas.openxmlformats.org/officeDocument/2006/relationships/tags" Target="../tags/tag198.xml"/><Relationship Id="rId12" Type="http://schemas.openxmlformats.org/officeDocument/2006/relationships/tags" Target="../tags/tag203.xml"/><Relationship Id="rId17" Type="http://schemas.openxmlformats.org/officeDocument/2006/relationships/tags" Target="../tags/tag208.xml"/><Relationship Id="rId25" Type="http://schemas.openxmlformats.org/officeDocument/2006/relationships/image" Target="../media/image26.png"/><Relationship Id="rId2" Type="http://schemas.openxmlformats.org/officeDocument/2006/relationships/tags" Target="../tags/tag193.xml"/><Relationship Id="rId16" Type="http://schemas.openxmlformats.org/officeDocument/2006/relationships/tags" Target="../tags/tag207.xml"/><Relationship Id="rId20" Type="http://schemas.openxmlformats.org/officeDocument/2006/relationships/slideLayout" Target="../slideLayouts/slideLayout18.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tags" Target="../tags/tag202.xml"/><Relationship Id="rId24" Type="http://schemas.openxmlformats.org/officeDocument/2006/relationships/image" Target="../media/image25.png"/><Relationship Id="rId5" Type="http://schemas.openxmlformats.org/officeDocument/2006/relationships/tags" Target="../tags/tag196.xml"/><Relationship Id="rId15" Type="http://schemas.openxmlformats.org/officeDocument/2006/relationships/tags" Target="../tags/tag206.xml"/><Relationship Id="rId23" Type="http://schemas.openxmlformats.org/officeDocument/2006/relationships/image" Target="../media/image24.png"/><Relationship Id="rId10" Type="http://schemas.openxmlformats.org/officeDocument/2006/relationships/tags" Target="../tags/tag201.xml"/><Relationship Id="rId19" Type="http://schemas.openxmlformats.org/officeDocument/2006/relationships/tags" Target="../tags/tag210.xml"/><Relationship Id="rId4" Type="http://schemas.openxmlformats.org/officeDocument/2006/relationships/tags" Target="../tags/tag195.xml"/><Relationship Id="rId9" Type="http://schemas.openxmlformats.org/officeDocument/2006/relationships/tags" Target="../tags/tag200.xml"/><Relationship Id="rId14" Type="http://schemas.openxmlformats.org/officeDocument/2006/relationships/tags" Target="../tags/tag205.xml"/><Relationship Id="rId22" Type="http://schemas.openxmlformats.org/officeDocument/2006/relationships/image" Target="../media/image23.jpeg"/><Relationship Id="rId27"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32.pn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31.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image" Target="../media/image30.png"/><Relationship Id="rId5" Type="http://schemas.openxmlformats.org/officeDocument/2006/relationships/tags" Target="../tags/tag215.xml"/><Relationship Id="rId10" Type="http://schemas.openxmlformats.org/officeDocument/2006/relationships/image" Target="../media/image29.png"/><Relationship Id="rId4" Type="http://schemas.openxmlformats.org/officeDocument/2006/relationships/tags" Target="../tags/tag214.xml"/><Relationship Id="rId9" Type="http://schemas.openxmlformats.org/officeDocument/2006/relationships/slideLayout" Target="../slideLayouts/slideLayout23.xml"/><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18.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tags" Target="../tags/tag236.xml"/><Relationship Id="rId26" Type="http://schemas.openxmlformats.org/officeDocument/2006/relationships/tags" Target="../tags/tag244.xml"/><Relationship Id="rId51" Type="http://schemas.openxmlformats.org/officeDocument/2006/relationships/image" Target="../media/image16.png"/><Relationship Id="rId3" Type="http://schemas.openxmlformats.org/officeDocument/2006/relationships/tags" Target="../tags/tag221.xml"/><Relationship Id="rId21" Type="http://schemas.openxmlformats.org/officeDocument/2006/relationships/tags" Target="../tags/tag239.xml"/><Relationship Id="rId50" Type="http://schemas.openxmlformats.org/officeDocument/2006/relationships/image" Target="../media/image15.png"/><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5" Type="http://schemas.openxmlformats.org/officeDocument/2006/relationships/tags" Target="../tags/tag243.xml"/><Relationship Id="rId2" Type="http://schemas.openxmlformats.org/officeDocument/2006/relationships/tags" Target="../tags/tag220.xml"/><Relationship Id="rId16" Type="http://schemas.openxmlformats.org/officeDocument/2006/relationships/tags" Target="../tags/tag234.xml"/><Relationship Id="rId20" Type="http://schemas.openxmlformats.org/officeDocument/2006/relationships/tags" Target="../tags/tag238.xml"/><Relationship Id="rId29" Type="http://schemas.openxmlformats.org/officeDocument/2006/relationships/tags" Target="../tags/tag247.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24" Type="http://schemas.openxmlformats.org/officeDocument/2006/relationships/tags" Target="../tags/tag242.xml"/><Relationship Id="rId32" Type="http://schemas.openxmlformats.org/officeDocument/2006/relationships/image" Target="../media/image13.png"/><Relationship Id="rId53" Type="http://schemas.openxmlformats.org/officeDocument/2006/relationships/image" Target="../media/image22.svg"/><Relationship Id="rId5" Type="http://schemas.openxmlformats.org/officeDocument/2006/relationships/tags" Target="../tags/tag223.xml"/><Relationship Id="rId15" Type="http://schemas.openxmlformats.org/officeDocument/2006/relationships/tags" Target="../tags/tag233.xml"/><Relationship Id="rId23" Type="http://schemas.openxmlformats.org/officeDocument/2006/relationships/tags" Target="../tags/tag241.xml"/><Relationship Id="rId28" Type="http://schemas.openxmlformats.org/officeDocument/2006/relationships/tags" Target="../tags/tag246.xml"/><Relationship Id="rId49" Type="http://schemas.openxmlformats.org/officeDocument/2006/relationships/image" Target="../media/image14.png"/><Relationship Id="rId10" Type="http://schemas.openxmlformats.org/officeDocument/2006/relationships/tags" Target="../tags/tag228.xml"/><Relationship Id="rId19" Type="http://schemas.openxmlformats.org/officeDocument/2006/relationships/tags" Target="../tags/tag237.xml"/><Relationship Id="rId31" Type="http://schemas.openxmlformats.org/officeDocument/2006/relationships/slideLayout" Target="../slideLayouts/slideLayout18.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 Id="rId22" Type="http://schemas.openxmlformats.org/officeDocument/2006/relationships/tags" Target="../tags/tag240.xml"/><Relationship Id="rId27" Type="http://schemas.openxmlformats.org/officeDocument/2006/relationships/tags" Target="../tags/tag245.xml"/><Relationship Id="rId30" Type="http://schemas.openxmlformats.org/officeDocument/2006/relationships/tags" Target="../tags/tag248.xml"/><Relationship Id="rId48" Type="http://schemas.openxmlformats.org/officeDocument/2006/relationships/image" Target="../media/image42.svg"/></Relationships>
</file>

<file path=ppt/slides/_rels/slide18.xml.rels><?xml version="1.0" encoding="UTF-8" standalone="yes"?>
<Relationships xmlns="http://schemas.openxmlformats.org/package/2006/relationships"><Relationship Id="rId26" Type="http://schemas.openxmlformats.org/officeDocument/2006/relationships/tags" Target="../tags/tag274.xml"/><Relationship Id="rId117" Type="http://schemas.openxmlformats.org/officeDocument/2006/relationships/tags" Target="../tags/tag365.xml"/><Relationship Id="rId21" Type="http://schemas.openxmlformats.org/officeDocument/2006/relationships/tags" Target="../tags/tag269.xml"/><Relationship Id="rId42" Type="http://schemas.openxmlformats.org/officeDocument/2006/relationships/tags" Target="../tags/tag290.xml"/><Relationship Id="rId47" Type="http://schemas.openxmlformats.org/officeDocument/2006/relationships/tags" Target="../tags/tag295.xml"/><Relationship Id="rId63" Type="http://schemas.openxmlformats.org/officeDocument/2006/relationships/tags" Target="../tags/tag311.xml"/><Relationship Id="rId68" Type="http://schemas.openxmlformats.org/officeDocument/2006/relationships/tags" Target="../tags/tag316.xml"/><Relationship Id="rId84" Type="http://schemas.openxmlformats.org/officeDocument/2006/relationships/tags" Target="../tags/tag332.xml"/><Relationship Id="rId89" Type="http://schemas.openxmlformats.org/officeDocument/2006/relationships/tags" Target="../tags/tag337.xml"/><Relationship Id="rId112" Type="http://schemas.openxmlformats.org/officeDocument/2006/relationships/tags" Target="../tags/tag360.xml"/><Relationship Id="rId133" Type="http://schemas.openxmlformats.org/officeDocument/2006/relationships/image" Target="../media/image53.png"/><Relationship Id="rId138" Type="http://schemas.openxmlformats.org/officeDocument/2006/relationships/image" Target="../media/image58.png"/><Relationship Id="rId154" Type="http://schemas.openxmlformats.org/officeDocument/2006/relationships/image" Target="../media/image73.png"/><Relationship Id="rId159" Type="http://schemas.openxmlformats.org/officeDocument/2006/relationships/image" Target="../media/image78.png"/><Relationship Id="rId170" Type="http://schemas.openxmlformats.org/officeDocument/2006/relationships/image" Target="../media/image89.png"/><Relationship Id="rId16" Type="http://schemas.openxmlformats.org/officeDocument/2006/relationships/tags" Target="../tags/tag264.xml"/><Relationship Id="rId107" Type="http://schemas.openxmlformats.org/officeDocument/2006/relationships/tags" Target="../tags/tag355.xml"/><Relationship Id="rId11" Type="http://schemas.openxmlformats.org/officeDocument/2006/relationships/tags" Target="../tags/tag259.xml"/><Relationship Id="rId32" Type="http://schemas.openxmlformats.org/officeDocument/2006/relationships/tags" Target="../tags/tag280.xml"/><Relationship Id="rId37" Type="http://schemas.openxmlformats.org/officeDocument/2006/relationships/tags" Target="../tags/tag285.xml"/><Relationship Id="rId53" Type="http://schemas.openxmlformats.org/officeDocument/2006/relationships/tags" Target="../tags/tag301.xml"/><Relationship Id="rId58" Type="http://schemas.openxmlformats.org/officeDocument/2006/relationships/tags" Target="../tags/tag306.xml"/><Relationship Id="rId74" Type="http://schemas.openxmlformats.org/officeDocument/2006/relationships/tags" Target="../tags/tag322.xml"/><Relationship Id="rId79" Type="http://schemas.openxmlformats.org/officeDocument/2006/relationships/tags" Target="../tags/tag327.xml"/><Relationship Id="rId102" Type="http://schemas.openxmlformats.org/officeDocument/2006/relationships/tags" Target="../tags/tag350.xml"/><Relationship Id="rId123" Type="http://schemas.openxmlformats.org/officeDocument/2006/relationships/tags" Target="../tags/tag371.xml"/><Relationship Id="rId128" Type="http://schemas.openxmlformats.org/officeDocument/2006/relationships/image" Target="../media/image48.png"/><Relationship Id="rId144" Type="http://schemas.openxmlformats.org/officeDocument/2006/relationships/image" Target="../media/image63.png"/><Relationship Id="rId149" Type="http://schemas.openxmlformats.org/officeDocument/2006/relationships/image" Target="../media/image68.png"/><Relationship Id="rId5" Type="http://schemas.openxmlformats.org/officeDocument/2006/relationships/tags" Target="../tags/tag253.xml"/><Relationship Id="rId90" Type="http://schemas.openxmlformats.org/officeDocument/2006/relationships/tags" Target="../tags/tag338.xml"/><Relationship Id="rId95" Type="http://schemas.openxmlformats.org/officeDocument/2006/relationships/tags" Target="../tags/tag343.xml"/><Relationship Id="rId160" Type="http://schemas.openxmlformats.org/officeDocument/2006/relationships/image" Target="../media/image79.png"/><Relationship Id="rId165" Type="http://schemas.openxmlformats.org/officeDocument/2006/relationships/image" Target="../media/image84.png"/><Relationship Id="rId22" Type="http://schemas.openxmlformats.org/officeDocument/2006/relationships/tags" Target="../tags/tag270.xml"/><Relationship Id="rId27" Type="http://schemas.openxmlformats.org/officeDocument/2006/relationships/tags" Target="../tags/tag275.xml"/><Relationship Id="rId43" Type="http://schemas.openxmlformats.org/officeDocument/2006/relationships/tags" Target="../tags/tag291.xml"/><Relationship Id="rId48" Type="http://schemas.openxmlformats.org/officeDocument/2006/relationships/tags" Target="../tags/tag296.xml"/><Relationship Id="rId64" Type="http://schemas.openxmlformats.org/officeDocument/2006/relationships/tags" Target="../tags/tag312.xml"/><Relationship Id="rId69" Type="http://schemas.openxmlformats.org/officeDocument/2006/relationships/tags" Target="../tags/tag317.xml"/><Relationship Id="rId113" Type="http://schemas.openxmlformats.org/officeDocument/2006/relationships/tags" Target="../tags/tag361.xml"/><Relationship Id="rId118" Type="http://schemas.openxmlformats.org/officeDocument/2006/relationships/tags" Target="../tags/tag366.xml"/><Relationship Id="rId134" Type="http://schemas.openxmlformats.org/officeDocument/2006/relationships/image" Target="../media/image54.png"/><Relationship Id="rId139" Type="http://schemas.openxmlformats.org/officeDocument/2006/relationships/image" Target="../media/image59.png"/><Relationship Id="rId80" Type="http://schemas.openxmlformats.org/officeDocument/2006/relationships/tags" Target="../tags/tag328.xml"/><Relationship Id="rId85" Type="http://schemas.openxmlformats.org/officeDocument/2006/relationships/tags" Target="../tags/tag333.xml"/><Relationship Id="rId150" Type="http://schemas.openxmlformats.org/officeDocument/2006/relationships/image" Target="../media/image69.png"/><Relationship Id="rId155" Type="http://schemas.openxmlformats.org/officeDocument/2006/relationships/image" Target="../media/image74.png"/><Relationship Id="rId171" Type="http://schemas.openxmlformats.org/officeDocument/2006/relationships/image" Target="../media/image20.png"/><Relationship Id="rId12" Type="http://schemas.openxmlformats.org/officeDocument/2006/relationships/tags" Target="../tags/tag260.xml"/><Relationship Id="rId17" Type="http://schemas.openxmlformats.org/officeDocument/2006/relationships/tags" Target="../tags/tag265.xml"/><Relationship Id="rId33" Type="http://schemas.openxmlformats.org/officeDocument/2006/relationships/tags" Target="../tags/tag281.xml"/><Relationship Id="rId38" Type="http://schemas.openxmlformats.org/officeDocument/2006/relationships/tags" Target="../tags/tag286.xml"/><Relationship Id="rId59" Type="http://schemas.openxmlformats.org/officeDocument/2006/relationships/tags" Target="../tags/tag307.xml"/><Relationship Id="rId103" Type="http://schemas.openxmlformats.org/officeDocument/2006/relationships/tags" Target="../tags/tag351.xml"/><Relationship Id="rId108" Type="http://schemas.openxmlformats.org/officeDocument/2006/relationships/tags" Target="../tags/tag356.xml"/><Relationship Id="rId124" Type="http://schemas.openxmlformats.org/officeDocument/2006/relationships/slideLayout" Target="../slideLayouts/slideLayout18.xml"/><Relationship Id="rId129" Type="http://schemas.openxmlformats.org/officeDocument/2006/relationships/image" Target="../media/image49.png"/><Relationship Id="rId54" Type="http://schemas.openxmlformats.org/officeDocument/2006/relationships/tags" Target="../tags/tag302.xml"/><Relationship Id="rId70" Type="http://schemas.openxmlformats.org/officeDocument/2006/relationships/tags" Target="../tags/tag318.xml"/><Relationship Id="rId75" Type="http://schemas.openxmlformats.org/officeDocument/2006/relationships/tags" Target="../tags/tag323.xml"/><Relationship Id="rId91" Type="http://schemas.openxmlformats.org/officeDocument/2006/relationships/tags" Target="../tags/tag339.xml"/><Relationship Id="rId96" Type="http://schemas.openxmlformats.org/officeDocument/2006/relationships/tags" Target="../tags/tag344.xml"/><Relationship Id="rId140" Type="http://schemas.microsoft.com/office/2007/relationships/hdphoto" Target="../media/hdphoto1.wdp"/><Relationship Id="rId145" Type="http://schemas.openxmlformats.org/officeDocument/2006/relationships/image" Target="../media/image64.png"/><Relationship Id="rId161" Type="http://schemas.openxmlformats.org/officeDocument/2006/relationships/image" Target="../media/image80.png"/><Relationship Id="rId166" Type="http://schemas.openxmlformats.org/officeDocument/2006/relationships/image" Target="../media/image85.jpeg"/><Relationship Id="rId1" Type="http://schemas.openxmlformats.org/officeDocument/2006/relationships/tags" Target="../tags/tag249.xml"/><Relationship Id="rId6" Type="http://schemas.openxmlformats.org/officeDocument/2006/relationships/tags" Target="../tags/tag254.xml"/><Relationship Id="rId15" Type="http://schemas.openxmlformats.org/officeDocument/2006/relationships/tags" Target="../tags/tag263.xml"/><Relationship Id="rId23" Type="http://schemas.openxmlformats.org/officeDocument/2006/relationships/tags" Target="../tags/tag271.xml"/><Relationship Id="rId28" Type="http://schemas.openxmlformats.org/officeDocument/2006/relationships/tags" Target="../tags/tag276.xml"/><Relationship Id="rId36" Type="http://schemas.openxmlformats.org/officeDocument/2006/relationships/tags" Target="../tags/tag284.xml"/><Relationship Id="rId49" Type="http://schemas.openxmlformats.org/officeDocument/2006/relationships/tags" Target="../tags/tag297.xml"/><Relationship Id="rId57" Type="http://schemas.openxmlformats.org/officeDocument/2006/relationships/tags" Target="../tags/tag305.xml"/><Relationship Id="rId106" Type="http://schemas.openxmlformats.org/officeDocument/2006/relationships/tags" Target="../tags/tag354.xml"/><Relationship Id="rId114" Type="http://schemas.openxmlformats.org/officeDocument/2006/relationships/tags" Target="../tags/tag362.xml"/><Relationship Id="rId119" Type="http://schemas.openxmlformats.org/officeDocument/2006/relationships/tags" Target="../tags/tag367.xml"/><Relationship Id="rId127" Type="http://schemas.openxmlformats.org/officeDocument/2006/relationships/image" Target="../media/image47.png"/><Relationship Id="rId10" Type="http://schemas.openxmlformats.org/officeDocument/2006/relationships/tags" Target="../tags/tag258.xml"/><Relationship Id="rId31" Type="http://schemas.openxmlformats.org/officeDocument/2006/relationships/tags" Target="../tags/tag279.xml"/><Relationship Id="rId44" Type="http://schemas.openxmlformats.org/officeDocument/2006/relationships/tags" Target="../tags/tag292.xml"/><Relationship Id="rId52" Type="http://schemas.openxmlformats.org/officeDocument/2006/relationships/tags" Target="../tags/tag300.xml"/><Relationship Id="rId60" Type="http://schemas.openxmlformats.org/officeDocument/2006/relationships/tags" Target="../tags/tag308.xml"/><Relationship Id="rId65" Type="http://schemas.openxmlformats.org/officeDocument/2006/relationships/tags" Target="../tags/tag313.xml"/><Relationship Id="rId73" Type="http://schemas.openxmlformats.org/officeDocument/2006/relationships/tags" Target="../tags/tag321.xml"/><Relationship Id="rId78" Type="http://schemas.openxmlformats.org/officeDocument/2006/relationships/tags" Target="../tags/tag326.xml"/><Relationship Id="rId81" Type="http://schemas.openxmlformats.org/officeDocument/2006/relationships/tags" Target="../tags/tag329.xml"/><Relationship Id="rId86" Type="http://schemas.openxmlformats.org/officeDocument/2006/relationships/tags" Target="../tags/tag334.xml"/><Relationship Id="rId94" Type="http://schemas.openxmlformats.org/officeDocument/2006/relationships/tags" Target="../tags/tag342.xml"/><Relationship Id="rId99" Type="http://schemas.openxmlformats.org/officeDocument/2006/relationships/tags" Target="../tags/tag347.xml"/><Relationship Id="rId101" Type="http://schemas.openxmlformats.org/officeDocument/2006/relationships/tags" Target="../tags/tag349.xml"/><Relationship Id="rId122" Type="http://schemas.openxmlformats.org/officeDocument/2006/relationships/tags" Target="../tags/tag370.xml"/><Relationship Id="rId130" Type="http://schemas.openxmlformats.org/officeDocument/2006/relationships/image" Target="../media/image50.png"/><Relationship Id="rId135" Type="http://schemas.openxmlformats.org/officeDocument/2006/relationships/image" Target="../media/image55.png"/><Relationship Id="rId143" Type="http://schemas.openxmlformats.org/officeDocument/2006/relationships/image" Target="../media/image62.png"/><Relationship Id="rId148" Type="http://schemas.openxmlformats.org/officeDocument/2006/relationships/image" Target="../media/image67.png"/><Relationship Id="rId151" Type="http://schemas.openxmlformats.org/officeDocument/2006/relationships/image" Target="../media/image70.png"/><Relationship Id="rId156" Type="http://schemas.openxmlformats.org/officeDocument/2006/relationships/image" Target="../media/image75.png"/><Relationship Id="rId164" Type="http://schemas.openxmlformats.org/officeDocument/2006/relationships/image" Target="../media/image83.png"/><Relationship Id="rId169" Type="http://schemas.openxmlformats.org/officeDocument/2006/relationships/image" Target="../media/image88.png"/><Relationship Id="rId4" Type="http://schemas.openxmlformats.org/officeDocument/2006/relationships/tags" Target="../tags/tag252.xml"/><Relationship Id="rId9" Type="http://schemas.openxmlformats.org/officeDocument/2006/relationships/tags" Target="../tags/tag257.xml"/><Relationship Id="rId13" Type="http://schemas.openxmlformats.org/officeDocument/2006/relationships/tags" Target="../tags/tag261.xml"/><Relationship Id="rId18" Type="http://schemas.openxmlformats.org/officeDocument/2006/relationships/tags" Target="../tags/tag266.xml"/><Relationship Id="rId39" Type="http://schemas.openxmlformats.org/officeDocument/2006/relationships/tags" Target="../tags/tag287.xml"/><Relationship Id="rId109" Type="http://schemas.openxmlformats.org/officeDocument/2006/relationships/tags" Target="../tags/tag357.xml"/><Relationship Id="rId34" Type="http://schemas.openxmlformats.org/officeDocument/2006/relationships/tags" Target="../tags/tag282.xml"/><Relationship Id="rId50" Type="http://schemas.openxmlformats.org/officeDocument/2006/relationships/tags" Target="../tags/tag298.xml"/><Relationship Id="rId55" Type="http://schemas.openxmlformats.org/officeDocument/2006/relationships/tags" Target="../tags/tag303.xml"/><Relationship Id="rId76" Type="http://schemas.openxmlformats.org/officeDocument/2006/relationships/tags" Target="../tags/tag324.xml"/><Relationship Id="rId97" Type="http://schemas.openxmlformats.org/officeDocument/2006/relationships/tags" Target="../tags/tag345.xml"/><Relationship Id="rId104" Type="http://schemas.openxmlformats.org/officeDocument/2006/relationships/tags" Target="../tags/tag352.xml"/><Relationship Id="rId120" Type="http://schemas.openxmlformats.org/officeDocument/2006/relationships/tags" Target="../tags/tag368.xml"/><Relationship Id="rId125" Type="http://schemas.openxmlformats.org/officeDocument/2006/relationships/image" Target="../media/image45.jpeg"/><Relationship Id="rId141" Type="http://schemas.openxmlformats.org/officeDocument/2006/relationships/image" Target="../media/image60.png"/><Relationship Id="rId146" Type="http://schemas.openxmlformats.org/officeDocument/2006/relationships/image" Target="../media/image65.png"/><Relationship Id="rId167" Type="http://schemas.openxmlformats.org/officeDocument/2006/relationships/image" Target="../media/image86.jpeg"/><Relationship Id="rId7" Type="http://schemas.openxmlformats.org/officeDocument/2006/relationships/tags" Target="../tags/tag255.xml"/><Relationship Id="rId71" Type="http://schemas.openxmlformats.org/officeDocument/2006/relationships/tags" Target="../tags/tag319.xml"/><Relationship Id="rId92" Type="http://schemas.openxmlformats.org/officeDocument/2006/relationships/tags" Target="../tags/tag340.xml"/><Relationship Id="rId162" Type="http://schemas.openxmlformats.org/officeDocument/2006/relationships/image" Target="../media/image81.png"/><Relationship Id="rId2" Type="http://schemas.openxmlformats.org/officeDocument/2006/relationships/tags" Target="../tags/tag250.xml"/><Relationship Id="rId29" Type="http://schemas.openxmlformats.org/officeDocument/2006/relationships/tags" Target="../tags/tag277.xml"/><Relationship Id="rId24" Type="http://schemas.openxmlformats.org/officeDocument/2006/relationships/tags" Target="../tags/tag272.xml"/><Relationship Id="rId40" Type="http://schemas.openxmlformats.org/officeDocument/2006/relationships/tags" Target="../tags/tag288.xml"/><Relationship Id="rId45" Type="http://schemas.openxmlformats.org/officeDocument/2006/relationships/tags" Target="../tags/tag293.xml"/><Relationship Id="rId66" Type="http://schemas.openxmlformats.org/officeDocument/2006/relationships/tags" Target="../tags/tag314.xml"/><Relationship Id="rId87" Type="http://schemas.openxmlformats.org/officeDocument/2006/relationships/tags" Target="../tags/tag335.xml"/><Relationship Id="rId110" Type="http://schemas.openxmlformats.org/officeDocument/2006/relationships/tags" Target="../tags/tag358.xml"/><Relationship Id="rId115" Type="http://schemas.openxmlformats.org/officeDocument/2006/relationships/tags" Target="../tags/tag363.xml"/><Relationship Id="rId131" Type="http://schemas.openxmlformats.org/officeDocument/2006/relationships/image" Target="../media/image51.png"/><Relationship Id="rId136" Type="http://schemas.openxmlformats.org/officeDocument/2006/relationships/image" Target="../media/image56.png"/><Relationship Id="rId157" Type="http://schemas.openxmlformats.org/officeDocument/2006/relationships/image" Target="../media/image76.png"/><Relationship Id="rId61" Type="http://schemas.openxmlformats.org/officeDocument/2006/relationships/tags" Target="../tags/tag309.xml"/><Relationship Id="rId82" Type="http://schemas.openxmlformats.org/officeDocument/2006/relationships/tags" Target="../tags/tag330.xml"/><Relationship Id="rId152" Type="http://schemas.openxmlformats.org/officeDocument/2006/relationships/image" Target="../media/image71.png"/><Relationship Id="rId19" Type="http://schemas.openxmlformats.org/officeDocument/2006/relationships/tags" Target="../tags/tag267.xml"/><Relationship Id="rId14" Type="http://schemas.openxmlformats.org/officeDocument/2006/relationships/tags" Target="../tags/tag262.xml"/><Relationship Id="rId30" Type="http://schemas.openxmlformats.org/officeDocument/2006/relationships/tags" Target="../tags/tag278.xml"/><Relationship Id="rId35" Type="http://schemas.openxmlformats.org/officeDocument/2006/relationships/tags" Target="../tags/tag283.xml"/><Relationship Id="rId56" Type="http://schemas.openxmlformats.org/officeDocument/2006/relationships/tags" Target="../tags/tag304.xml"/><Relationship Id="rId77" Type="http://schemas.openxmlformats.org/officeDocument/2006/relationships/tags" Target="../tags/tag325.xml"/><Relationship Id="rId100" Type="http://schemas.openxmlformats.org/officeDocument/2006/relationships/tags" Target="../tags/tag348.xml"/><Relationship Id="rId105" Type="http://schemas.openxmlformats.org/officeDocument/2006/relationships/tags" Target="../tags/tag353.xml"/><Relationship Id="rId126" Type="http://schemas.openxmlformats.org/officeDocument/2006/relationships/image" Target="../media/image46.jpeg"/><Relationship Id="rId147" Type="http://schemas.openxmlformats.org/officeDocument/2006/relationships/image" Target="../media/image66.png"/><Relationship Id="rId168" Type="http://schemas.openxmlformats.org/officeDocument/2006/relationships/image" Target="../media/image87.png"/><Relationship Id="rId8" Type="http://schemas.openxmlformats.org/officeDocument/2006/relationships/tags" Target="../tags/tag256.xml"/><Relationship Id="rId51" Type="http://schemas.openxmlformats.org/officeDocument/2006/relationships/tags" Target="../tags/tag299.xml"/><Relationship Id="rId72" Type="http://schemas.openxmlformats.org/officeDocument/2006/relationships/tags" Target="../tags/tag320.xml"/><Relationship Id="rId93" Type="http://schemas.openxmlformats.org/officeDocument/2006/relationships/tags" Target="../tags/tag341.xml"/><Relationship Id="rId98" Type="http://schemas.openxmlformats.org/officeDocument/2006/relationships/tags" Target="../tags/tag346.xml"/><Relationship Id="rId121" Type="http://schemas.openxmlformats.org/officeDocument/2006/relationships/tags" Target="../tags/tag369.xml"/><Relationship Id="rId142" Type="http://schemas.openxmlformats.org/officeDocument/2006/relationships/image" Target="../media/image61.png"/><Relationship Id="rId163" Type="http://schemas.openxmlformats.org/officeDocument/2006/relationships/image" Target="../media/image82.png"/><Relationship Id="rId3" Type="http://schemas.openxmlformats.org/officeDocument/2006/relationships/tags" Target="../tags/tag251.xml"/><Relationship Id="rId25" Type="http://schemas.openxmlformats.org/officeDocument/2006/relationships/tags" Target="../tags/tag273.xml"/><Relationship Id="rId46" Type="http://schemas.openxmlformats.org/officeDocument/2006/relationships/tags" Target="../tags/tag294.xml"/><Relationship Id="rId67" Type="http://schemas.openxmlformats.org/officeDocument/2006/relationships/tags" Target="../tags/tag315.xml"/><Relationship Id="rId116" Type="http://schemas.openxmlformats.org/officeDocument/2006/relationships/tags" Target="../tags/tag364.xml"/><Relationship Id="rId137" Type="http://schemas.openxmlformats.org/officeDocument/2006/relationships/image" Target="../media/image57.png"/><Relationship Id="rId158" Type="http://schemas.openxmlformats.org/officeDocument/2006/relationships/image" Target="../media/image77.png"/><Relationship Id="rId20" Type="http://schemas.openxmlformats.org/officeDocument/2006/relationships/tags" Target="../tags/tag268.xml"/><Relationship Id="rId41" Type="http://schemas.openxmlformats.org/officeDocument/2006/relationships/tags" Target="../tags/tag289.xml"/><Relationship Id="rId62" Type="http://schemas.openxmlformats.org/officeDocument/2006/relationships/tags" Target="../tags/tag310.xml"/><Relationship Id="rId83" Type="http://schemas.openxmlformats.org/officeDocument/2006/relationships/tags" Target="../tags/tag331.xml"/><Relationship Id="rId88" Type="http://schemas.openxmlformats.org/officeDocument/2006/relationships/tags" Target="../tags/tag336.xml"/><Relationship Id="rId111" Type="http://schemas.openxmlformats.org/officeDocument/2006/relationships/tags" Target="../tags/tag359.xml"/><Relationship Id="rId132" Type="http://schemas.openxmlformats.org/officeDocument/2006/relationships/image" Target="../media/image52.png"/><Relationship Id="rId153" Type="http://schemas.openxmlformats.org/officeDocument/2006/relationships/image" Target="../media/image72.png"/></Relationships>
</file>

<file path=ppt/slides/_rels/slide19.xml.rels><?xml version="1.0" encoding="UTF-8" standalone="yes"?>
<Relationships xmlns="http://schemas.openxmlformats.org/package/2006/relationships"><Relationship Id="rId26" Type="http://schemas.openxmlformats.org/officeDocument/2006/relationships/tags" Target="../tags/tag397.xml"/><Relationship Id="rId117" Type="http://schemas.openxmlformats.org/officeDocument/2006/relationships/tags" Target="../tags/tag488.xml"/><Relationship Id="rId21" Type="http://schemas.openxmlformats.org/officeDocument/2006/relationships/tags" Target="../tags/tag392.xml"/><Relationship Id="rId42" Type="http://schemas.openxmlformats.org/officeDocument/2006/relationships/tags" Target="../tags/tag413.xml"/><Relationship Id="rId47" Type="http://schemas.openxmlformats.org/officeDocument/2006/relationships/tags" Target="../tags/tag418.xml"/><Relationship Id="rId63" Type="http://schemas.openxmlformats.org/officeDocument/2006/relationships/tags" Target="../tags/tag434.xml"/><Relationship Id="rId68" Type="http://schemas.openxmlformats.org/officeDocument/2006/relationships/tags" Target="../tags/tag439.xml"/><Relationship Id="rId84" Type="http://schemas.openxmlformats.org/officeDocument/2006/relationships/tags" Target="../tags/tag455.xml"/><Relationship Id="rId89" Type="http://schemas.openxmlformats.org/officeDocument/2006/relationships/tags" Target="../tags/tag460.xml"/><Relationship Id="rId112" Type="http://schemas.openxmlformats.org/officeDocument/2006/relationships/tags" Target="../tags/tag483.xml"/><Relationship Id="rId133" Type="http://schemas.openxmlformats.org/officeDocument/2006/relationships/image" Target="../media/image91.png"/><Relationship Id="rId138" Type="http://schemas.openxmlformats.org/officeDocument/2006/relationships/image" Target="../media/image96.png"/><Relationship Id="rId16" Type="http://schemas.openxmlformats.org/officeDocument/2006/relationships/tags" Target="../tags/tag387.xml"/><Relationship Id="rId107" Type="http://schemas.openxmlformats.org/officeDocument/2006/relationships/tags" Target="../tags/tag478.xml"/><Relationship Id="rId11" Type="http://schemas.openxmlformats.org/officeDocument/2006/relationships/tags" Target="../tags/tag382.xml"/><Relationship Id="rId32" Type="http://schemas.openxmlformats.org/officeDocument/2006/relationships/tags" Target="../tags/tag403.xml"/><Relationship Id="rId37" Type="http://schemas.openxmlformats.org/officeDocument/2006/relationships/tags" Target="../tags/tag408.xml"/><Relationship Id="rId53" Type="http://schemas.openxmlformats.org/officeDocument/2006/relationships/tags" Target="../tags/tag424.xml"/><Relationship Id="rId58" Type="http://schemas.openxmlformats.org/officeDocument/2006/relationships/tags" Target="../tags/tag429.xml"/><Relationship Id="rId74" Type="http://schemas.openxmlformats.org/officeDocument/2006/relationships/tags" Target="../tags/tag445.xml"/><Relationship Id="rId79" Type="http://schemas.openxmlformats.org/officeDocument/2006/relationships/tags" Target="../tags/tag450.xml"/><Relationship Id="rId102" Type="http://schemas.openxmlformats.org/officeDocument/2006/relationships/tags" Target="../tags/tag473.xml"/><Relationship Id="rId123" Type="http://schemas.openxmlformats.org/officeDocument/2006/relationships/tags" Target="../tags/tag494.xml"/><Relationship Id="rId128" Type="http://schemas.openxmlformats.org/officeDocument/2006/relationships/tags" Target="../tags/tag499.xml"/><Relationship Id="rId5" Type="http://schemas.openxmlformats.org/officeDocument/2006/relationships/tags" Target="../tags/tag376.xml"/><Relationship Id="rId90" Type="http://schemas.openxmlformats.org/officeDocument/2006/relationships/tags" Target="../tags/tag461.xml"/><Relationship Id="rId95" Type="http://schemas.openxmlformats.org/officeDocument/2006/relationships/tags" Target="../tags/tag466.xml"/><Relationship Id="rId22" Type="http://schemas.openxmlformats.org/officeDocument/2006/relationships/tags" Target="../tags/tag393.xml"/><Relationship Id="rId27" Type="http://schemas.openxmlformats.org/officeDocument/2006/relationships/tags" Target="../tags/tag398.xml"/><Relationship Id="rId43" Type="http://schemas.openxmlformats.org/officeDocument/2006/relationships/tags" Target="../tags/tag414.xml"/><Relationship Id="rId48" Type="http://schemas.openxmlformats.org/officeDocument/2006/relationships/tags" Target="../tags/tag419.xml"/><Relationship Id="rId64" Type="http://schemas.openxmlformats.org/officeDocument/2006/relationships/tags" Target="../tags/tag435.xml"/><Relationship Id="rId69" Type="http://schemas.openxmlformats.org/officeDocument/2006/relationships/tags" Target="../tags/tag440.xml"/><Relationship Id="rId113" Type="http://schemas.openxmlformats.org/officeDocument/2006/relationships/tags" Target="../tags/tag484.xml"/><Relationship Id="rId118" Type="http://schemas.openxmlformats.org/officeDocument/2006/relationships/tags" Target="../tags/tag489.xml"/><Relationship Id="rId134" Type="http://schemas.openxmlformats.org/officeDocument/2006/relationships/image" Target="../media/image92.png"/><Relationship Id="rId139" Type="http://schemas.openxmlformats.org/officeDocument/2006/relationships/image" Target="../media/image97.png"/><Relationship Id="rId8" Type="http://schemas.openxmlformats.org/officeDocument/2006/relationships/tags" Target="../tags/tag379.xml"/><Relationship Id="rId51" Type="http://schemas.openxmlformats.org/officeDocument/2006/relationships/tags" Target="../tags/tag422.xml"/><Relationship Id="rId72" Type="http://schemas.openxmlformats.org/officeDocument/2006/relationships/tags" Target="../tags/tag443.xml"/><Relationship Id="rId80" Type="http://schemas.openxmlformats.org/officeDocument/2006/relationships/tags" Target="../tags/tag451.xml"/><Relationship Id="rId85" Type="http://schemas.openxmlformats.org/officeDocument/2006/relationships/tags" Target="../tags/tag456.xml"/><Relationship Id="rId93" Type="http://schemas.openxmlformats.org/officeDocument/2006/relationships/tags" Target="../tags/tag464.xml"/><Relationship Id="rId98" Type="http://schemas.openxmlformats.org/officeDocument/2006/relationships/tags" Target="../tags/tag469.xml"/><Relationship Id="rId121" Type="http://schemas.openxmlformats.org/officeDocument/2006/relationships/tags" Target="../tags/tag492.xml"/><Relationship Id="rId3" Type="http://schemas.openxmlformats.org/officeDocument/2006/relationships/tags" Target="../tags/tag374.xml"/><Relationship Id="rId12" Type="http://schemas.openxmlformats.org/officeDocument/2006/relationships/tags" Target="../tags/tag383.xml"/><Relationship Id="rId17" Type="http://schemas.openxmlformats.org/officeDocument/2006/relationships/tags" Target="../tags/tag388.xml"/><Relationship Id="rId25" Type="http://schemas.openxmlformats.org/officeDocument/2006/relationships/tags" Target="../tags/tag396.xml"/><Relationship Id="rId33" Type="http://schemas.openxmlformats.org/officeDocument/2006/relationships/tags" Target="../tags/tag404.xml"/><Relationship Id="rId38" Type="http://schemas.openxmlformats.org/officeDocument/2006/relationships/tags" Target="../tags/tag409.xml"/><Relationship Id="rId46" Type="http://schemas.openxmlformats.org/officeDocument/2006/relationships/tags" Target="../tags/tag417.xml"/><Relationship Id="rId59" Type="http://schemas.openxmlformats.org/officeDocument/2006/relationships/tags" Target="../tags/tag430.xml"/><Relationship Id="rId67" Type="http://schemas.openxmlformats.org/officeDocument/2006/relationships/tags" Target="../tags/tag438.xml"/><Relationship Id="rId103" Type="http://schemas.openxmlformats.org/officeDocument/2006/relationships/tags" Target="../tags/tag474.xml"/><Relationship Id="rId108" Type="http://schemas.openxmlformats.org/officeDocument/2006/relationships/tags" Target="../tags/tag479.xml"/><Relationship Id="rId116" Type="http://schemas.openxmlformats.org/officeDocument/2006/relationships/tags" Target="../tags/tag487.xml"/><Relationship Id="rId124" Type="http://schemas.openxmlformats.org/officeDocument/2006/relationships/tags" Target="../tags/tag495.xml"/><Relationship Id="rId129" Type="http://schemas.openxmlformats.org/officeDocument/2006/relationships/tags" Target="../tags/tag500.xml"/><Relationship Id="rId137" Type="http://schemas.openxmlformats.org/officeDocument/2006/relationships/image" Target="../media/image95.png"/><Relationship Id="rId20" Type="http://schemas.openxmlformats.org/officeDocument/2006/relationships/tags" Target="../tags/tag391.xml"/><Relationship Id="rId41" Type="http://schemas.openxmlformats.org/officeDocument/2006/relationships/tags" Target="../tags/tag412.xml"/><Relationship Id="rId54" Type="http://schemas.openxmlformats.org/officeDocument/2006/relationships/tags" Target="../tags/tag425.xml"/><Relationship Id="rId62" Type="http://schemas.openxmlformats.org/officeDocument/2006/relationships/tags" Target="../tags/tag433.xml"/><Relationship Id="rId70" Type="http://schemas.openxmlformats.org/officeDocument/2006/relationships/tags" Target="../tags/tag441.xml"/><Relationship Id="rId75" Type="http://schemas.openxmlformats.org/officeDocument/2006/relationships/tags" Target="../tags/tag446.xml"/><Relationship Id="rId83" Type="http://schemas.openxmlformats.org/officeDocument/2006/relationships/tags" Target="../tags/tag454.xml"/><Relationship Id="rId88" Type="http://schemas.openxmlformats.org/officeDocument/2006/relationships/tags" Target="../tags/tag459.xml"/><Relationship Id="rId91" Type="http://schemas.openxmlformats.org/officeDocument/2006/relationships/tags" Target="../tags/tag462.xml"/><Relationship Id="rId96" Type="http://schemas.openxmlformats.org/officeDocument/2006/relationships/tags" Target="../tags/tag467.xml"/><Relationship Id="rId111" Type="http://schemas.openxmlformats.org/officeDocument/2006/relationships/tags" Target="../tags/tag482.xml"/><Relationship Id="rId132" Type="http://schemas.openxmlformats.org/officeDocument/2006/relationships/image" Target="../media/image90.png"/><Relationship Id="rId140" Type="http://schemas.openxmlformats.org/officeDocument/2006/relationships/image" Target="../media/image98.png"/><Relationship Id="rId1" Type="http://schemas.openxmlformats.org/officeDocument/2006/relationships/tags" Target="../tags/tag372.xml"/><Relationship Id="rId6" Type="http://schemas.openxmlformats.org/officeDocument/2006/relationships/tags" Target="../tags/tag377.xml"/><Relationship Id="rId15" Type="http://schemas.openxmlformats.org/officeDocument/2006/relationships/tags" Target="../tags/tag386.xml"/><Relationship Id="rId23" Type="http://schemas.openxmlformats.org/officeDocument/2006/relationships/tags" Target="../tags/tag394.xml"/><Relationship Id="rId28" Type="http://schemas.openxmlformats.org/officeDocument/2006/relationships/tags" Target="../tags/tag399.xml"/><Relationship Id="rId36" Type="http://schemas.openxmlformats.org/officeDocument/2006/relationships/tags" Target="../tags/tag407.xml"/><Relationship Id="rId49" Type="http://schemas.openxmlformats.org/officeDocument/2006/relationships/tags" Target="../tags/tag420.xml"/><Relationship Id="rId57" Type="http://schemas.openxmlformats.org/officeDocument/2006/relationships/tags" Target="../tags/tag428.xml"/><Relationship Id="rId106" Type="http://schemas.openxmlformats.org/officeDocument/2006/relationships/tags" Target="../tags/tag477.xml"/><Relationship Id="rId114" Type="http://schemas.openxmlformats.org/officeDocument/2006/relationships/tags" Target="../tags/tag485.xml"/><Relationship Id="rId119" Type="http://schemas.openxmlformats.org/officeDocument/2006/relationships/tags" Target="../tags/tag490.xml"/><Relationship Id="rId127" Type="http://schemas.openxmlformats.org/officeDocument/2006/relationships/tags" Target="../tags/tag498.xml"/><Relationship Id="rId10" Type="http://schemas.openxmlformats.org/officeDocument/2006/relationships/tags" Target="../tags/tag381.xml"/><Relationship Id="rId31" Type="http://schemas.openxmlformats.org/officeDocument/2006/relationships/tags" Target="../tags/tag402.xml"/><Relationship Id="rId44" Type="http://schemas.openxmlformats.org/officeDocument/2006/relationships/tags" Target="../tags/tag415.xml"/><Relationship Id="rId52" Type="http://schemas.openxmlformats.org/officeDocument/2006/relationships/tags" Target="../tags/tag423.xml"/><Relationship Id="rId60" Type="http://schemas.openxmlformats.org/officeDocument/2006/relationships/tags" Target="../tags/tag431.xml"/><Relationship Id="rId65" Type="http://schemas.openxmlformats.org/officeDocument/2006/relationships/tags" Target="../tags/tag436.xml"/><Relationship Id="rId73" Type="http://schemas.openxmlformats.org/officeDocument/2006/relationships/tags" Target="../tags/tag444.xml"/><Relationship Id="rId78" Type="http://schemas.openxmlformats.org/officeDocument/2006/relationships/tags" Target="../tags/tag449.xml"/><Relationship Id="rId81" Type="http://schemas.openxmlformats.org/officeDocument/2006/relationships/tags" Target="../tags/tag452.xml"/><Relationship Id="rId86" Type="http://schemas.openxmlformats.org/officeDocument/2006/relationships/tags" Target="../tags/tag457.xml"/><Relationship Id="rId94" Type="http://schemas.openxmlformats.org/officeDocument/2006/relationships/tags" Target="../tags/tag465.xml"/><Relationship Id="rId99" Type="http://schemas.openxmlformats.org/officeDocument/2006/relationships/tags" Target="../tags/tag470.xml"/><Relationship Id="rId101" Type="http://schemas.openxmlformats.org/officeDocument/2006/relationships/tags" Target="../tags/tag472.xml"/><Relationship Id="rId122" Type="http://schemas.openxmlformats.org/officeDocument/2006/relationships/tags" Target="../tags/tag493.xml"/><Relationship Id="rId130" Type="http://schemas.openxmlformats.org/officeDocument/2006/relationships/tags" Target="../tags/tag501.xml"/><Relationship Id="rId135" Type="http://schemas.openxmlformats.org/officeDocument/2006/relationships/image" Target="../media/image93.png"/><Relationship Id="rId4" Type="http://schemas.openxmlformats.org/officeDocument/2006/relationships/tags" Target="../tags/tag375.xml"/><Relationship Id="rId9" Type="http://schemas.openxmlformats.org/officeDocument/2006/relationships/tags" Target="../tags/tag380.xml"/><Relationship Id="rId13" Type="http://schemas.openxmlformats.org/officeDocument/2006/relationships/tags" Target="../tags/tag384.xml"/><Relationship Id="rId18" Type="http://schemas.openxmlformats.org/officeDocument/2006/relationships/tags" Target="../tags/tag389.xml"/><Relationship Id="rId39" Type="http://schemas.openxmlformats.org/officeDocument/2006/relationships/tags" Target="../tags/tag410.xml"/><Relationship Id="rId109" Type="http://schemas.openxmlformats.org/officeDocument/2006/relationships/tags" Target="../tags/tag480.xml"/><Relationship Id="rId34" Type="http://schemas.openxmlformats.org/officeDocument/2006/relationships/tags" Target="../tags/tag405.xml"/><Relationship Id="rId50" Type="http://schemas.openxmlformats.org/officeDocument/2006/relationships/tags" Target="../tags/tag421.xml"/><Relationship Id="rId55" Type="http://schemas.openxmlformats.org/officeDocument/2006/relationships/tags" Target="../tags/tag426.xml"/><Relationship Id="rId76" Type="http://schemas.openxmlformats.org/officeDocument/2006/relationships/tags" Target="../tags/tag447.xml"/><Relationship Id="rId97" Type="http://schemas.openxmlformats.org/officeDocument/2006/relationships/tags" Target="../tags/tag468.xml"/><Relationship Id="rId104" Type="http://schemas.openxmlformats.org/officeDocument/2006/relationships/tags" Target="../tags/tag475.xml"/><Relationship Id="rId120" Type="http://schemas.openxmlformats.org/officeDocument/2006/relationships/tags" Target="../tags/tag491.xml"/><Relationship Id="rId125" Type="http://schemas.openxmlformats.org/officeDocument/2006/relationships/tags" Target="../tags/tag496.xml"/><Relationship Id="rId141" Type="http://schemas.openxmlformats.org/officeDocument/2006/relationships/image" Target="../media/image20.png"/><Relationship Id="rId7" Type="http://schemas.openxmlformats.org/officeDocument/2006/relationships/tags" Target="../tags/tag378.xml"/><Relationship Id="rId71" Type="http://schemas.openxmlformats.org/officeDocument/2006/relationships/tags" Target="../tags/tag442.xml"/><Relationship Id="rId92" Type="http://schemas.openxmlformats.org/officeDocument/2006/relationships/tags" Target="../tags/tag463.xml"/><Relationship Id="rId2" Type="http://schemas.openxmlformats.org/officeDocument/2006/relationships/tags" Target="../tags/tag373.xml"/><Relationship Id="rId29" Type="http://schemas.openxmlformats.org/officeDocument/2006/relationships/tags" Target="../tags/tag400.xml"/><Relationship Id="rId24" Type="http://schemas.openxmlformats.org/officeDocument/2006/relationships/tags" Target="../tags/tag395.xml"/><Relationship Id="rId40" Type="http://schemas.openxmlformats.org/officeDocument/2006/relationships/tags" Target="../tags/tag411.xml"/><Relationship Id="rId45" Type="http://schemas.openxmlformats.org/officeDocument/2006/relationships/tags" Target="../tags/tag416.xml"/><Relationship Id="rId66" Type="http://schemas.openxmlformats.org/officeDocument/2006/relationships/tags" Target="../tags/tag437.xml"/><Relationship Id="rId87" Type="http://schemas.openxmlformats.org/officeDocument/2006/relationships/tags" Target="../tags/tag458.xml"/><Relationship Id="rId110" Type="http://schemas.openxmlformats.org/officeDocument/2006/relationships/tags" Target="../tags/tag481.xml"/><Relationship Id="rId115" Type="http://schemas.openxmlformats.org/officeDocument/2006/relationships/tags" Target="../tags/tag486.xml"/><Relationship Id="rId131" Type="http://schemas.openxmlformats.org/officeDocument/2006/relationships/slideLayout" Target="../slideLayouts/slideLayout13.xml"/><Relationship Id="rId136" Type="http://schemas.openxmlformats.org/officeDocument/2006/relationships/image" Target="../media/image94.png"/><Relationship Id="rId61" Type="http://schemas.openxmlformats.org/officeDocument/2006/relationships/tags" Target="../tags/tag432.xml"/><Relationship Id="rId82" Type="http://schemas.openxmlformats.org/officeDocument/2006/relationships/tags" Target="../tags/tag453.xml"/><Relationship Id="rId19" Type="http://schemas.openxmlformats.org/officeDocument/2006/relationships/tags" Target="../tags/tag390.xml"/><Relationship Id="rId14" Type="http://schemas.openxmlformats.org/officeDocument/2006/relationships/tags" Target="../tags/tag385.xml"/><Relationship Id="rId30" Type="http://schemas.openxmlformats.org/officeDocument/2006/relationships/tags" Target="../tags/tag401.xml"/><Relationship Id="rId35" Type="http://schemas.openxmlformats.org/officeDocument/2006/relationships/tags" Target="../tags/tag406.xml"/><Relationship Id="rId56" Type="http://schemas.openxmlformats.org/officeDocument/2006/relationships/tags" Target="../tags/tag427.xml"/><Relationship Id="rId77" Type="http://schemas.openxmlformats.org/officeDocument/2006/relationships/tags" Target="../tags/tag448.xml"/><Relationship Id="rId100" Type="http://schemas.openxmlformats.org/officeDocument/2006/relationships/tags" Target="../tags/tag471.xml"/><Relationship Id="rId105" Type="http://schemas.openxmlformats.org/officeDocument/2006/relationships/tags" Target="../tags/tag476.xml"/><Relationship Id="rId126" Type="http://schemas.openxmlformats.org/officeDocument/2006/relationships/tags" Target="../tags/tag497.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00.png"/></Relationships>
</file>

<file path=ppt/slides/_rels/slide25.xml.rels><?xml version="1.0" encoding="UTF-8" standalone="yes"?>
<Relationships xmlns="http://schemas.openxmlformats.org/package/2006/relationships"><Relationship Id="rId3" Type="http://schemas.openxmlformats.org/officeDocument/2006/relationships/image" Target="../media/image102.png"/><Relationship Id="rId7" Type="http://schemas.openxmlformats.org/officeDocument/2006/relationships/image" Target="../media/image106.png"/><Relationship Id="rId2" Type="http://schemas.openxmlformats.org/officeDocument/2006/relationships/image" Target="../media/image101.jpeg"/><Relationship Id="rId1" Type="http://schemas.openxmlformats.org/officeDocument/2006/relationships/slideLayout" Target="../slideLayouts/slideLayout18.xml"/><Relationship Id="rId6" Type="http://schemas.openxmlformats.org/officeDocument/2006/relationships/image" Target="../media/image105.jpeg"/><Relationship Id="rId5" Type="http://schemas.openxmlformats.org/officeDocument/2006/relationships/image" Target="../media/image104.png"/><Relationship Id="rId4" Type="http://schemas.openxmlformats.org/officeDocument/2006/relationships/image" Target="../media/image103.jpeg"/></Relationships>
</file>

<file path=ppt/slides/_rels/slide2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502.xml"/><Relationship Id="rId1" Type="http://schemas.openxmlformats.org/officeDocument/2006/relationships/vmlDrawing" Target="../drawings/vmlDrawing1.vml"/><Relationship Id="rId6" Type="http://schemas.openxmlformats.org/officeDocument/2006/relationships/image" Target="../media/image109.png"/><Relationship Id="rId5" Type="http://schemas.openxmlformats.org/officeDocument/2006/relationships/image" Target="../media/image108.e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8" Type="http://schemas.openxmlformats.org/officeDocument/2006/relationships/tags" Target="../tags/tag510.xml"/><Relationship Id="rId13" Type="http://schemas.openxmlformats.org/officeDocument/2006/relationships/tags" Target="../tags/tag515.xml"/><Relationship Id="rId18" Type="http://schemas.openxmlformats.org/officeDocument/2006/relationships/tags" Target="../tags/tag520.xml"/><Relationship Id="rId26" Type="http://schemas.openxmlformats.org/officeDocument/2006/relationships/hyperlink" Target="https://connect.bosch.com/blogs/1f288c27-171c-4b91-98a0-265aa17c57e5/entry/Full_Stack_SW_Team?lang=de_de" TargetMode="External"/><Relationship Id="rId3" Type="http://schemas.openxmlformats.org/officeDocument/2006/relationships/tags" Target="../tags/tag505.xml"/><Relationship Id="rId21" Type="http://schemas.openxmlformats.org/officeDocument/2006/relationships/tags" Target="../tags/tag523.xml"/><Relationship Id="rId7" Type="http://schemas.openxmlformats.org/officeDocument/2006/relationships/tags" Target="../tags/tag509.xml"/><Relationship Id="rId12" Type="http://schemas.openxmlformats.org/officeDocument/2006/relationships/tags" Target="../tags/tag514.xml"/><Relationship Id="rId17" Type="http://schemas.openxmlformats.org/officeDocument/2006/relationships/tags" Target="../tags/tag519.xml"/><Relationship Id="rId25" Type="http://schemas.openxmlformats.org/officeDocument/2006/relationships/hyperlink" Target="https://inside-docupedia.bosch.com/confluence/display/SWO/Success+Factors+Continuous+X+in+NRCS2" TargetMode="External"/><Relationship Id="rId2" Type="http://schemas.openxmlformats.org/officeDocument/2006/relationships/tags" Target="../tags/tag504.xml"/><Relationship Id="rId16" Type="http://schemas.openxmlformats.org/officeDocument/2006/relationships/tags" Target="../tags/tag518.xml"/><Relationship Id="rId20" Type="http://schemas.openxmlformats.org/officeDocument/2006/relationships/tags" Target="../tags/tag522.xml"/><Relationship Id="rId1" Type="http://schemas.openxmlformats.org/officeDocument/2006/relationships/tags" Target="../tags/tag503.xml"/><Relationship Id="rId6" Type="http://schemas.openxmlformats.org/officeDocument/2006/relationships/tags" Target="../tags/tag508.xml"/><Relationship Id="rId11" Type="http://schemas.openxmlformats.org/officeDocument/2006/relationships/tags" Target="../tags/tag513.xml"/><Relationship Id="rId24" Type="http://schemas.openxmlformats.org/officeDocument/2006/relationships/notesSlide" Target="../notesSlides/notesSlide3.xml"/><Relationship Id="rId5" Type="http://schemas.openxmlformats.org/officeDocument/2006/relationships/tags" Target="../tags/tag507.xml"/><Relationship Id="rId15" Type="http://schemas.openxmlformats.org/officeDocument/2006/relationships/tags" Target="../tags/tag517.xml"/><Relationship Id="rId23" Type="http://schemas.openxmlformats.org/officeDocument/2006/relationships/slideLayout" Target="../slideLayouts/slideLayout24.xml"/><Relationship Id="rId10" Type="http://schemas.openxmlformats.org/officeDocument/2006/relationships/tags" Target="../tags/tag512.xml"/><Relationship Id="rId19" Type="http://schemas.openxmlformats.org/officeDocument/2006/relationships/tags" Target="../tags/tag521.xml"/><Relationship Id="rId4" Type="http://schemas.openxmlformats.org/officeDocument/2006/relationships/tags" Target="../tags/tag506.xml"/><Relationship Id="rId9" Type="http://schemas.openxmlformats.org/officeDocument/2006/relationships/tags" Target="../tags/tag511.xml"/><Relationship Id="rId14" Type="http://schemas.openxmlformats.org/officeDocument/2006/relationships/tags" Target="../tags/tag516.xml"/><Relationship Id="rId22" Type="http://schemas.openxmlformats.org/officeDocument/2006/relationships/tags" Target="../tags/tag524.xml"/></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51" Type="http://schemas.openxmlformats.org/officeDocument/2006/relationships/image" Target="../media/image16.png"/><Relationship Id="rId3" Type="http://schemas.openxmlformats.org/officeDocument/2006/relationships/tags" Target="../tags/tag31.xml"/><Relationship Id="rId21" Type="http://schemas.openxmlformats.org/officeDocument/2006/relationships/tags" Target="../tags/tag49.xml"/><Relationship Id="rId50" Type="http://schemas.openxmlformats.org/officeDocument/2006/relationships/image" Target="../media/image15.png"/><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tags" Target="../tags/tag5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32" Type="http://schemas.openxmlformats.org/officeDocument/2006/relationships/image" Target="../media/image13.png"/><Relationship Id="rId53" Type="http://schemas.openxmlformats.org/officeDocument/2006/relationships/image" Target="../media/image20.svg"/><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49" Type="http://schemas.openxmlformats.org/officeDocument/2006/relationships/image" Target="../media/image14.png"/><Relationship Id="rId10" Type="http://schemas.openxmlformats.org/officeDocument/2006/relationships/tags" Target="../tags/tag38.xml"/><Relationship Id="rId19" Type="http://schemas.openxmlformats.org/officeDocument/2006/relationships/tags" Target="../tags/tag47.xml"/><Relationship Id="rId31" Type="http://schemas.openxmlformats.org/officeDocument/2006/relationships/slideLayout" Target="../slideLayouts/slideLayout18.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tags" Target="../tags/tag58.xml"/><Relationship Id="rId48" Type="http://schemas.openxmlformats.org/officeDocument/2006/relationships/image" Target="../media/image40.svg"/></Relationships>
</file>

<file path=ppt/slides/_rels/slide6.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51" Type="http://schemas.openxmlformats.org/officeDocument/2006/relationships/image" Target="../media/image16.png"/><Relationship Id="rId3" Type="http://schemas.openxmlformats.org/officeDocument/2006/relationships/tags" Target="../tags/tag61.xml"/><Relationship Id="rId21" Type="http://schemas.openxmlformats.org/officeDocument/2006/relationships/tags" Target="../tags/tag79.xml"/><Relationship Id="rId50" Type="http://schemas.openxmlformats.org/officeDocument/2006/relationships/image" Target="../media/image15.png"/><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29" Type="http://schemas.openxmlformats.org/officeDocument/2006/relationships/tags" Target="../tags/tag87.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image" Target="../media/image13.png"/><Relationship Id="rId53" Type="http://schemas.openxmlformats.org/officeDocument/2006/relationships/image" Target="../media/image22.svg"/><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49" Type="http://schemas.openxmlformats.org/officeDocument/2006/relationships/image" Target="../media/image14.png"/><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slideLayout" Target="../slideLayouts/slideLayout18.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tags" Target="../tags/tag88.xml"/><Relationship Id="rId48" Type="http://schemas.openxmlformats.org/officeDocument/2006/relationships/image" Target="../media/image42.svg"/></Relationships>
</file>

<file path=ppt/slides/_rels/slide7.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34" Type="http://schemas.openxmlformats.org/officeDocument/2006/relationships/tags" Target="../tags/tag122.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slideLayout" Target="../slideLayouts/slideLayout18.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tags" Target="../tags/tag125.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tags" Target="../tags/tag124.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tags" Target="../tags/tag1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26" Type="http://schemas.openxmlformats.org/officeDocument/2006/relationships/tags" Target="../tags/tag151.xml"/><Relationship Id="rId51" Type="http://schemas.openxmlformats.org/officeDocument/2006/relationships/image" Target="../media/image16.png"/><Relationship Id="rId3" Type="http://schemas.openxmlformats.org/officeDocument/2006/relationships/tags" Target="../tags/tag128.xml"/><Relationship Id="rId21" Type="http://schemas.openxmlformats.org/officeDocument/2006/relationships/tags" Target="../tags/tag146.xml"/><Relationship Id="rId50" Type="http://schemas.openxmlformats.org/officeDocument/2006/relationships/image" Target="../media/image15.png"/><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5" Type="http://schemas.openxmlformats.org/officeDocument/2006/relationships/tags" Target="../tags/tag150.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29" Type="http://schemas.openxmlformats.org/officeDocument/2006/relationships/tags" Target="../tags/tag154.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tags" Target="../tags/tag149.xml"/><Relationship Id="rId32" Type="http://schemas.openxmlformats.org/officeDocument/2006/relationships/image" Target="../media/image13.png"/><Relationship Id="rId53" Type="http://schemas.openxmlformats.org/officeDocument/2006/relationships/image" Target="../media/image22.svg"/><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tags" Target="../tags/tag148.xml"/><Relationship Id="rId28" Type="http://schemas.openxmlformats.org/officeDocument/2006/relationships/tags" Target="../tags/tag153.xml"/><Relationship Id="rId49" Type="http://schemas.openxmlformats.org/officeDocument/2006/relationships/image" Target="../media/image14.png"/><Relationship Id="rId10" Type="http://schemas.openxmlformats.org/officeDocument/2006/relationships/tags" Target="../tags/tag135.xml"/><Relationship Id="rId19" Type="http://schemas.openxmlformats.org/officeDocument/2006/relationships/tags" Target="../tags/tag144.xml"/><Relationship Id="rId31" Type="http://schemas.openxmlformats.org/officeDocument/2006/relationships/slideLayout" Target="../slideLayouts/slideLayout18.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tags" Target="../tags/tag147.xml"/><Relationship Id="rId27" Type="http://schemas.openxmlformats.org/officeDocument/2006/relationships/tags" Target="../tags/tag152.xml"/><Relationship Id="rId30" Type="http://schemas.openxmlformats.org/officeDocument/2006/relationships/tags" Target="../tags/tag155.xml"/><Relationship Id="rId48" Type="http://schemas.openxmlformats.org/officeDocument/2006/relationships/image" Target="../media/image4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olke 141"/>
          <p:cNvSpPr/>
          <p:nvPr/>
        </p:nvSpPr>
        <p:spPr>
          <a:xfrm>
            <a:off x="3845050" y="1876898"/>
            <a:ext cx="2645992" cy="2065411"/>
          </a:xfrm>
          <a:prstGeom prst="cloud">
            <a:avLst/>
          </a:prstGeom>
          <a:noFill/>
          <a:ln w="9525" cap="flat" cmpd="sng" algn="ctr">
            <a:solidFill>
              <a:srgbClr val="6FC9CC">
                <a:lumMod val="75000"/>
              </a:srgbClr>
            </a:solidFill>
            <a:prstDash val="solid"/>
          </a:ln>
          <a:effectLst/>
        </p:spPr>
        <p:txBody>
          <a:bodyPr rtlCol="0" anchor="b"/>
          <a:lstStyle/>
          <a:p>
            <a:pPr algn="ctr" defTabSz="1016264">
              <a:defRPr/>
            </a:pPr>
            <a:endParaRPr lang="en-US" sz="1111" kern="0" dirty="0">
              <a:solidFill>
                <a:srgbClr val="424C58">
                  <a:lumMod val="75000"/>
                </a:srgbClr>
              </a:solidFill>
              <a:latin typeface="Bosch Office Sans"/>
            </a:endParaRPr>
          </a:p>
          <a:p>
            <a:pPr algn="ctr" defTabSz="1016264">
              <a:defRPr/>
            </a:pPr>
            <a:endParaRPr lang="en-US" sz="1111" kern="0" dirty="0">
              <a:solidFill>
                <a:srgbClr val="424C58">
                  <a:lumMod val="75000"/>
                </a:srgbClr>
              </a:solidFill>
              <a:latin typeface="Bosch Office Sans"/>
            </a:endParaRPr>
          </a:p>
          <a:p>
            <a:pPr algn="ctr" defTabSz="1016264">
              <a:defRPr/>
            </a:pPr>
            <a:endParaRPr lang="en-US" sz="1111" kern="0" dirty="0">
              <a:solidFill>
                <a:srgbClr val="424C58">
                  <a:lumMod val="75000"/>
                </a:srgbClr>
              </a:solidFill>
              <a:latin typeface="Bosch Office Sans"/>
            </a:endParaRPr>
          </a:p>
          <a:p>
            <a:pPr algn="ctr" defTabSz="1016264">
              <a:defRPr/>
            </a:pPr>
            <a:r>
              <a:rPr lang="en-US" sz="1556" b="1" kern="0" dirty="0">
                <a:solidFill>
                  <a:srgbClr val="424C58">
                    <a:lumMod val="75000"/>
                  </a:srgbClr>
                </a:solidFill>
                <a:latin typeface="Bosch Office Sans"/>
              </a:rPr>
              <a:t>OEM cloud</a:t>
            </a:r>
          </a:p>
        </p:txBody>
      </p:sp>
      <p:sp>
        <p:nvSpPr>
          <p:cNvPr id="111" name="Rectangle 18"/>
          <p:cNvSpPr/>
          <p:nvPr>
            <p:custDataLst>
              <p:tags r:id="rId1"/>
            </p:custDataLst>
          </p:nvPr>
        </p:nvSpPr>
        <p:spPr>
          <a:xfrm>
            <a:off x="4101618" y="5273766"/>
            <a:ext cx="7748187" cy="861127"/>
          </a:xfrm>
          <a:prstGeom prst="rect">
            <a:avLst/>
          </a:prstGeom>
          <a:gradFill>
            <a:gsLst>
              <a:gs pos="0">
                <a:srgbClr val="67B419"/>
              </a:gs>
              <a:gs pos="100000">
                <a:srgbClr val="1399A0"/>
              </a:gs>
            </a:gsLst>
            <a:lin ang="0" scaled="0"/>
          </a:gradFill>
          <a:effectLst/>
        </p:spPr>
        <p:txBody>
          <a:bodyPr wrap="square" lIns="40010" tIns="40010" rIns="40010" bIns="40010" rtlCol="0" anchor="ctr" anchorCtr="0">
            <a:noAutofit/>
          </a:bodyPr>
          <a:lstStyle/>
          <a:p>
            <a:pPr algn="ctr" defTabSz="1016264">
              <a:defRPr/>
            </a:pPr>
            <a:endParaRPr lang="en-US" sz="1778" dirty="0">
              <a:solidFill>
                <a:prstClr val="white"/>
              </a:solidFill>
              <a:latin typeface="Bosch Office Sans"/>
            </a:endParaRPr>
          </a:p>
        </p:txBody>
      </p:sp>
      <p:sp>
        <p:nvSpPr>
          <p:cNvPr id="2" name="Slide Number Placeholder 1"/>
          <p:cNvSpPr>
            <a:spLocks noGrp="1"/>
          </p:cNvSpPr>
          <p:nvPr>
            <p:ph type="sldNum" sz="quarter" idx="12"/>
          </p:nvPr>
        </p:nvSpPr>
        <p:spPr/>
        <p:txBody>
          <a:bodyPr/>
          <a:lstStyle/>
          <a:p>
            <a:pPr algn="l" defTabSz="1016264" fontAlgn="base">
              <a:spcBef>
                <a:spcPct val="0"/>
              </a:spcBef>
              <a:spcAft>
                <a:spcPct val="0"/>
              </a:spcAft>
              <a:defRPr/>
            </a:pPr>
            <a:fld id="{4898AEC0-503E-4FA4-859C-D0F72D6E3F79}" type="slidenum">
              <a:rPr lang="en-US" sz="1334" kern="0" noProof="1">
                <a:solidFill>
                  <a:srgbClr val="999FA6"/>
                </a:solidFill>
                <a:latin typeface="Bosch Office Sans"/>
              </a:rPr>
              <a:pPr algn="l" defTabSz="1016264" fontAlgn="base">
                <a:spcBef>
                  <a:spcPct val="0"/>
                </a:spcBef>
                <a:spcAft>
                  <a:spcPct val="0"/>
                </a:spcAft>
                <a:defRPr/>
              </a:pPr>
              <a:t>1</a:t>
            </a:fld>
            <a:endParaRPr lang="en-US" sz="1334" kern="0" noProof="1">
              <a:solidFill>
                <a:srgbClr val="999FA6"/>
              </a:solidFill>
              <a:latin typeface="Bosch Office Sans"/>
            </a:endParaRPr>
          </a:p>
        </p:txBody>
      </p:sp>
      <p:sp>
        <p:nvSpPr>
          <p:cNvPr id="105" name="Text Placeholder 17"/>
          <p:cNvSpPr txBox="1">
            <a:spLocks/>
          </p:cNvSpPr>
          <p:nvPr/>
        </p:nvSpPr>
        <p:spPr>
          <a:xfrm>
            <a:off x="288271" y="288074"/>
            <a:ext cx="1190811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112" dirty="0"/>
              <a:t>Future business opportunities</a:t>
            </a:r>
            <a:r>
              <a:rPr lang="de-DE" sz="3112" dirty="0">
                <a:solidFill>
                  <a:srgbClr val="08427E"/>
                </a:solidFill>
              </a:rPr>
              <a:t/>
            </a:r>
            <a:br>
              <a:rPr lang="de-DE" sz="3112" dirty="0">
                <a:solidFill>
                  <a:srgbClr val="08427E"/>
                </a:solidFill>
              </a:rPr>
            </a:br>
            <a:r>
              <a:rPr lang="de-DE" sz="3112" dirty="0">
                <a:solidFill>
                  <a:srgbClr val="08427E"/>
                </a:solidFill>
              </a:rPr>
              <a:t>Eco-System Architecture – Big Picture</a:t>
            </a:r>
          </a:p>
        </p:txBody>
      </p:sp>
      <p:pic>
        <p:nvPicPr>
          <p:cNvPr id="142" name="Picture 141"/>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a:off x="722394" y="4461648"/>
            <a:ext cx="2437041" cy="1760404"/>
          </a:xfrm>
          <a:prstGeom prst="rect">
            <a:avLst/>
          </a:prstGeom>
        </p:spPr>
      </p:pic>
      <p:sp>
        <p:nvSpPr>
          <p:cNvPr id="4" name="Rechteck 3"/>
          <p:cNvSpPr/>
          <p:nvPr/>
        </p:nvSpPr>
        <p:spPr>
          <a:xfrm>
            <a:off x="4417546" y="5352672"/>
            <a:ext cx="7303532" cy="640432"/>
          </a:xfrm>
          <a:prstGeom prst="rect">
            <a:avLst/>
          </a:prstGeom>
        </p:spPr>
        <p:txBody>
          <a:bodyPr wrap="square">
            <a:spAutoFit/>
          </a:bodyPr>
          <a:lstStyle/>
          <a:p>
            <a:pPr defTabSz="1016190">
              <a:lnSpc>
                <a:spcPct val="89000"/>
              </a:lnSpc>
              <a:defRPr/>
            </a:pPr>
            <a:r>
              <a:rPr lang="en-US" sz="2001" kern="0" dirty="0">
                <a:solidFill>
                  <a:schemeClr val="bg1"/>
                </a:solidFill>
                <a:latin typeface="Bosch Office Sans"/>
              </a:rPr>
              <a:t>There is a fundamental shift in the system context: </a:t>
            </a:r>
            <a:br>
              <a:rPr lang="en-US" sz="2001" kern="0" dirty="0">
                <a:solidFill>
                  <a:schemeClr val="bg1"/>
                </a:solidFill>
                <a:latin typeface="Bosch Office Sans"/>
              </a:rPr>
            </a:br>
            <a:r>
              <a:rPr lang="en-US" sz="2001" kern="0" dirty="0">
                <a:solidFill>
                  <a:schemeClr val="bg1"/>
                </a:solidFill>
                <a:latin typeface="Bosch Office Sans"/>
              </a:rPr>
              <a:t>from vehicle to eco-system - including SW function and data</a:t>
            </a:r>
            <a:endParaRPr lang="en-US" sz="2001" dirty="0">
              <a:solidFill>
                <a:schemeClr val="bg1"/>
              </a:solidFill>
              <a:latin typeface="Bosch Office Sans"/>
            </a:endParaRPr>
          </a:p>
        </p:txBody>
      </p:sp>
      <p:sp>
        <p:nvSpPr>
          <p:cNvPr id="110" name="Rechteck 9__"/>
          <p:cNvSpPr>
            <a:spLocks noChangeArrowheads="1"/>
          </p:cNvSpPr>
          <p:nvPr>
            <p:custDataLst>
              <p:tags r:id="rId2"/>
            </p:custDataLst>
          </p:nvPr>
        </p:nvSpPr>
        <p:spPr bwMode="auto">
          <a:xfrm>
            <a:off x="10992170" y="1934780"/>
            <a:ext cx="837675" cy="1070127"/>
          </a:xfrm>
          <a:prstGeom prst="rect">
            <a:avLst/>
          </a:prstGeom>
          <a:solidFill>
            <a:srgbClr val="B2B3B5">
              <a:lumMod val="20000"/>
              <a:lumOff val="80000"/>
            </a:srgbClr>
          </a:solidFill>
          <a:ln w="28575" cap="flat" cmpd="sng" algn="ctr">
            <a:noFill/>
            <a:prstDash val="solid"/>
            <a:miter lim="800000"/>
            <a:headEnd type="none" w="med" len="med"/>
            <a:tailEnd type="none" w="med" len="med"/>
          </a:ln>
        </p:spPr>
        <p:txBody>
          <a:bodyPr vert="vert270" lIns="39998" tIns="55260" rIns="110521" bIns="55260" anchor="t"/>
          <a:lstStyle/>
          <a:p>
            <a:pPr algn="ctr" defTabSz="1016190" eaLnBrk="0" hangingPunct="0">
              <a:defRPr/>
            </a:pPr>
            <a:endParaRPr lang="en-US" sz="1334" b="1" kern="0" noProof="1">
              <a:solidFill>
                <a:srgbClr val="B2B3B5">
                  <a:lumMod val="50000"/>
                </a:srgbClr>
              </a:solidFill>
              <a:latin typeface="Bosch Office Sans"/>
            </a:endParaRPr>
          </a:p>
        </p:txBody>
      </p:sp>
      <p:sp>
        <p:nvSpPr>
          <p:cNvPr id="112" name="Rechteck 9__"/>
          <p:cNvSpPr>
            <a:spLocks noChangeArrowheads="1"/>
          </p:cNvSpPr>
          <p:nvPr>
            <p:custDataLst>
              <p:tags r:id="rId3"/>
            </p:custDataLst>
          </p:nvPr>
        </p:nvSpPr>
        <p:spPr bwMode="auto">
          <a:xfrm>
            <a:off x="8457061" y="1935193"/>
            <a:ext cx="2537440" cy="1074594"/>
          </a:xfrm>
          <a:prstGeom prst="rect">
            <a:avLst/>
          </a:prstGeom>
          <a:solidFill>
            <a:srgbClr val="B2B3B5">
              <a:lumMod val="20000"/>
              <a:lumOff val="80000"/>
            </a:srgbClr>
          </a:solidFill>
          <a:ln w="28575" cap="flat" cmpd="sng" algn="ctr">
            <a:noFill/>
            <a:prstDash val="solid"/>
            <a:miter lim="800000"/>
            <a:headEnd type="none" w="med" len="med"/>
            <a:tailEnd type="none" w="med" len="med"/>
          </a:ln>
        </p:spPr>
        <p:txBody>
          <a:bodyPr vert="vert270" lIns="39998" tIns="55260" rIns="110521" bIns="55260" anchor="t"/>
          <a:lstStyle/>
          <a:p>
            <a:pPr algn="ctr" defTabSz="1016190" eaLnBrk="0" hangingPunct="0">
              <a:defRPr/>
            </a:pPr>
            <a:endParaRPr lang="en-US" sz="1334" b="1" kern="0" noProof="1">
              <a:solidFill>
                <a:srgbClr val="B2B3B5">
                  <a:lumMod val="50000"/>
                </a:srgbClr>
              </a:solidFill>
              <a:latin typeface="Bosch Office Sans"/>
            </a:endParaRPr>
          </a:p>
        </p:txBody>
      </p:sp>
      <p:sp>
        <p:nvSpPr>
          <p:cNvPr id="113" name="Rechteck 72"/>
          <p:cNvSpPr/>
          <p:nvPr>
            <p:custDataLst>
              <p:tags r:id="rId4"/>
            </p:custDataLst>
          </p:nvPr>
        </p:nvSpPr>
        <p:spPr>
          <a:xfrm>
            <a:off x="6758700" y="3011031"/>
            <a:ext cx="1337476" cy="1801963"/>
          </a:xfrm>
          <a:prstGeom prst="rect">
            <a:avLst/>
          </a:prstGeom>
          <a:solidFill>
            <a:sysClr val="window" lastClr="FFFFFF">
              <a:lumMod val="95000"/>
            </a:sysClr>
          </a:solidFill>
          <a:ln w="3175" cmpd="sng" algn="ctr">
            <a:noFill/>
            <a:miter lim="800000"/>
            <a:headEnd/>
            <a:tailEnd/>
          </a:ln>
        </p:spPr>
        <p:txBody>
          <a:bodyPr vert="horz" lIns="79994" tIns="119992" rIns="119992" bIns="119992" anchor="t" anchorCtr="0"/>
          <a:lstStyle/>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a:p>
            <a:pPr defTabSz="1016190" eaLnBrk="0" fontAlgn="base" hangingPunct="0">
              <a:spcBef>
                <a:spcPct val="0"/>
              </a:spcBef>
              <a:spcAft>
                <a:spcPct val="0"/>
              </a:spcAft>
              <a:defRPr/>
            </a:pPr>
            <a:endParaRPr lang="en-US" sz="1778" b="1" kern="0" noProof="1">
              <a:solidFill>
                <a:srgbClr val="B2B3B5">
                  <a:lumMod val="50000"/>
                </a:srgbClr>
              </a:solidFill>
              <a:latin typeface="Bosch Office Sans"/>
            </a:endParaRPr>
          </a:p>
        </p:txBody>
      </p:sp>
      <p:sp>
        <p:nvSpPr>
          <p:cNvPr id="114" name="Rechteck 1"/>
          <p:cNvSpPr/>
          <p:nvPr/>
        </p:nvSpPr>
        <p:spPr>
          <a:xfrm>
            <a:off x="8442129" y="3017402"/>
            <a:ext cx="3380124" cy="1793688"/>
          </a:xfrm>
          <a:prstGeom prst="rect">
            <a:avLst/>
          </a:prstGeom>
          <a:solidFill>
            <a:srgbClr val="B2B3B5">
              <a:lumMod val="60000"/>
              <a:lumOff val="40000"/>
            </a:srgbClr>
          </a:solidFill>
          <a:ln w="9525" cap="flat" cmpd="sng" algn="ctr">
            <a:noFill/>
            <a:prstDash val="solid"/>
          </a:ln>
          <a:effectLst/>
        </p:spPr>
        <p:txBody>
          <a:bodyPr rtlCol="0" anchor="t"/>
          <a:lstStyle/>
          <a:p>
            <a:pPr algn="ctr" defTabSz="1016264">
              <a:defRPr/>
            </a:pPr>
            <a:r>
              <a:rPr lang="en-US" sz="1111" kern="0" dirty="0">
                <a:solidFill>
                  <a:srgbClr val="000000"/>
                </a:solidFill>
                <a:latin typeface="Bosch Office Sans"/>
              </a:rPr>
              <a:t>Common runtime</a:t>
            </a:r>
          </a:p>
        </p:txBody>
      </p:sp>
      <p:sp>
        <p:nvSpPr>
          <p:cNvPr id="115" name="Textfeld 130"/>
          <p:cNvSpPr txBox="1"/>
          <p:nvPr/>
        </p:nvSpPr>
        <p:spPr>
          <a:xfrm>
            <a:off x="8557859" y="1939553"/>
            <a:ext cx="2140697" cy="280518"/>
          </a:xfrm>
          <a:prstGeom prst="rect">
            <a:avLst/>
          </a:prstGeom>
          <a:noFill/>
        </p:spPr>
        <p:txBody>
          <a:bodyPr wrap="square" lIns="0" tIns="0" rIns="0" bIns="0" rtlCol="0" anchor="ctr">
            <a:noAutofit/>
          </a:bodyPr>
          <a:lstStyle/>
          <a:p>
            <a:pPr algn="ctr" defTabSz="1016190" fontAlgn="base">
              <a:spcAft>
                <a:spcPct val="0"/>
              </a:spcAft>
              <a:defRPr/>
            </a:pPr>
            <a:r>
              <a:rPr lang="en-US" sz="1111" b="1" kern="0" dirty="0">
                <a:solidFill>
                  <a:prstClr val="black"/>
                </a:solidFill>
                <a:latin typeface="Bosch Office Sans" pitchFamily="2" charset="0"/>
              </a:rPr>
              <a:t>Domain Services</a:t>
            </a:r>
          </a:p>
        </p:txBody>
      </p:sp>
      <p:sp>
        <p:nvSpPr>
          <p:cNvPr id="116" name="Rechteck 97_"/>
          <p:cNvSpPr/>
          <p:nvPr>
            <p:custDataLst>
              <p:tags r:id="rId5"/>
            </p:custDataLst>
          </p:nvPr>
        </p:nvSpPr>
        <p:spPr>
          <a:xfrm>
            <a:off x="11097396" y="2220949"/>
            <a:ext cx="654720" cy="723707"/>
          </a:xfrm>
          <a:prstGeom prst="rect">
            <a:avLst/>
          </a:prstGeom>
          <a:solidFill>
            <a:srgbClr val="FFFFFF">
              <a:alpha val="50000"/>
            </a:srgbClr>
          </a:solidFill>
          <a:ln w="19050" cap="flat" cmpd="sng" algn="ctr">
            <a:noFill/>
            <a:prstDash val="solid"/>
            <a:miter lim="800000"/>
            <a:headEnd type="none" w="med" len="med"/>
            <a:tailEnd type="none" w="med" len="med"/>
          </a:ln>
          <a:effectLst/>
        </p:spPr>
        <p:txBody>
          <a:bodyPr lIns="80021" rIns="80021" rtlCol="0" anchor="t"/>
          <a:lstStyle/>
          <a:p>
            <a:pPr algn="ctr" defTabSz="1016190" fontAlgn="base">
              <a:spcBef>
                <a:spcPct val="0"/>
              </a:spcBef>
              <a:spcAft>
                <a:spcPct val="0"/>
              </a:spcAft>
              <a:defRPr/>
            </a:pPr>
            <a:r>
              <a:rPr lang="de-DE" sz="1000" kern="0" dirty="0">
                <a:solidFill>
                  <a:prstClr val="black"/>
                </a:solidFill>
                <a:latin typeface="Bosch Office Sans"/>
              </a:rPr>
              <a:t>3rd </a:t>
            </a:r>
            <a:r>
              <a:rPr lang="de-DE" sz="1000" kern="0" dirty="0" err="1">
                <a:solidFill>
                  <a:prstClr val="black"/>
                </a:solidFill>
                <a:latin typeface="Bosch Office Sans"/>
              </a:rPr>
              <a:t>party</a:t>
            </a:r>
            <a:r>
              <a:rPr lang="de-DE" sz="1000" kern="0" dirty="0">
                <a:solidFill>
                  <a:prstClr val="black"/>
                </a:solidFill>
                <a:latin typeface="Bosch Office Sans"/>
              </a:rPr>
              <a:t> </a:t>
            </a:r>
            <a:r>
              <a:rPr lang="de-DE" sz="1000" kern="0" dirty="0" err="1">
                <a:solidFill>
                  <a:prstClr val="black"/>
                </a:solidFill>
                <a:latin typeface="Bosch Office Sans"/>
              </a:rPr>
              <a:t>services</a:t>
            </a:r>
            <a:endParaRPr lang="de-DE" sz="1000" kern="0" dirty="0">
              <a:solidFill>
                <a:prstClr val="black"/>
              </a:solidFill>
              <a:latin typeface="Bosch Office Sans"/>
            </a:endParaRPr>
          </a:p>
        </p:txBody>
      </p:sp>
      <p:grpSp>
        <p:nvGrpSpPr>
          <p:cNvPr id="117" name="Gruppieren 6"/>
          <p:cNvGrpSpPr/>
          <p:nvPr/>
        </p:nvGrpSpPr>
        <p:grpSpPr>
          <a:xfrm>
            <a:off x="8541847" y="2216815"/>
            <a:ext cx="2074592" cy="729306"/>
            <a:chOff x="5227817" y="2470641"/>
            <a:chExt cx="1866653" cy="656207"/>
          </a:xfrm>
        </p:grpSpPr>
        <p:sp>
          <p:nvSpPr>
            <p:cNvPr id="118" name="Rechteck 97_"/>
            <p:cNvSpPr/>
            <p:nvPr>
              <p:custDataLst>
                <p:tags r:id="rId18"/>
              </p:custDataLst>
            </p:nvPr>
          </p:nvSpPr>
          <p:spPr>
            <a:xfrm>
              <a:off x="5227817" y="2470641"/>
              <a:ext cx="465666" cy="325868"/>
            </a:xfrm>
            <a:prstGeom prst="rect">
              <a:avLst/>
            </a:prstGeom>
            <a:solidFill>
              <a:srgbClr val="67B419"/>
            </a:solidFill>
            <a:ln w="3175" cap="flat" cmpd="sng" algn="ctr">
              <a:solidFill>
                <a:sysClr val="window" lastClr="FFFFFF"/>
              </a:solidFill>
              <a:prstDash val="solid"/>
            </a:ln>
            <a:effectLst/>
          </p:spPr>
          <p:txBody>
            <a:bodyPr lIns="40010" tIns="0" rIns="40010" bIns="0" rtlCol="0" anchor="ctr"/>
            <a:lstStyle/>
            <a:p>
              <a:pPr defTabSz="1016264">
                <a:defRPr/>
              </a:pPr>
              <a:r>
                <a:rPr lang="de-DE" sz="667" kern="0" dirty="0">
                  <a:solidFill>
                    <a:prstClr val="white"/>
                  </a:solidFill>
                  <a:latin typeface="Bosch Office Sans"/>
                </a:rPr>
                <a:t>Powertrain </a:t>
              </a:r>
              <a:r>
                <a:rPr lang="de-DE" sz="667" kern="0" dirty="0" err="1">
                  <a:solidFill>
                    <a:prstClr val="white"/>
                  </a:solidFill>
                  <a:latin typeface="Bosch Office Sans"/>
                </a:rPr>
                <a:t>services</a:t>
              </a:r>
              <a:endParaRPr lang="de-DE" sz="667" kern="0" dirty="0">
                <a:solidFill>
                  <a:prstClr val="white"/>
                </a:solidFill>
                <a:latin typeface="Bosch Office Sans"/>
              </a:endParaRPr>
            </a:p>
          </p:txBody>
        </p:sp>
        <p:sp>
          <p:nvSpPr>
            <p:cNvPr id="119" name="Rechteck 97_"/>
            <p:cNvSpPr/>
            <p:nvPr>
              <p:custDataLst>
                <p:tags r:id="rId19"/>
              </p:custDataLst>
            </p:nvPr>
          </p:nvSpPr>
          <p:spPr>
            <a:xfrm>
              <a:off x="6627147" y="2470641"/>
              <a:ext cx="464896" cy="327799"/>
            </a:xfrm>
            <a:prstGeom prst="rect">
              <a:avLst/>
            </a:prstGeom>
            <a:solidFill>
              <a:srgbClr val="005458"/>
            </a:solidFill>
            <a:ln w="3175" cap="flat" cmpd="sng" algn="ctr">
              <a:solidFill>
                <a:sysClr val="window" lastClr="FFFFFF"/>
              </a:solidFill>
              <a:prstDash val="solid"/>
              <a:miter lim="800000"/>
            </a:ln>
            <a:effectLst/>
          </p:spPr>
          <p:txBody>
            <a:bodyPr lIns="40010" tIns="40010" rIns="40010" bIns="40010" rtlCol="0" anchor="t"/>
            <a:lstStyle/>
            <a:p>
              <a:pPr defTabSz="1016190">
                <a:defRPr/>
              </a:pPr>
              <a:r>
                <a:rPr lang="de-DE" sz="889" kern="0" dirty="0" err="1">
                  <a:solidFill>
                    <a:prstClr val="white"/>
                  </a:solidFill>
                  <a:latin typeface="Bosch Office Sans"/>
                </a:rPr>
                <a:t>Vehicle</a:t>
              </a:r>
              <a:r>
                <a:rPr lang="de-DE" sz="889" kern="0" dirty="0">
                  <a:solidFill>
                    <a:prstClr val="white"/>
                  </a:solidFill>
                  <a:latin typeface="Bosch Office Sans"/>
                </a:rPr>
                <a:t>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0" name="Rechteck 97_"/>
            <p:cNvSpPr/>
            <p:nvPr>
              <p:custDataLst>
                <p:tags r:id="rId20"/>
              </p:custDataLst>
            </p:nvPr>
          </p:nvSpPr>
          <p:spPr>
            <a:xfrm>
              <a:off x="6155839" y="2470641"/>
              <a:ext cx="467217" cy="321813"/>
            </a:xfrm>
            <a:prstGeom prst="rect">
              <a:avLst/>
            </a:prstGeom>
            <a:solidFill>
              <a:srgbClr val="0E78C5"/>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a:solidFill>
                    <a:prstClr val="white"/>
                  </a:solidFill>
                  <a:latin typeface="Bosch Office Sans"/>
                </a:rPr>
                <a:t>Body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1" name="Rechteck 97_"/>
            <p:cNvSpPr/>
            <p:nvPr>
              <p:custDataLst>
                <p:tags r:id="rId21"/>
              </p:custDataLst>
            </p:nvPr>
          </p:nvSpPr>
          <p:spPr>
            <a:xfrm>
              <a:off x="5692607" y="2798440"/>
              <a:ext cx="465666" cy="318883"/>
            </a:xfrm>
            <a:prstGeom prst="rect">
              <a:avLst/>
            </a:prstGeom>
            <a:solidFill>
              <a:srgbClr val="3F136C"/>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err="1">
                  <a:solidFill>
                    <a:prstClr val="white"/>
                  </a:solidFill>
                  <a:latin typeface="Bosch Office Sans"/>
                </a:rPr>
                <a:t>Interior</a:t>
              </a:r>
              <a:r>
                <a:rPr lang="de-DE" sz="889" kern="0" dirty="0">
                  <a:solidFill>
                    <a:prstClr val="white"/>
                  </a:solidFill>
                  <a:latin typeface="Bosch Office Sans"/>
                </a:rPr>
                <a:t>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sp>
          <p:nvSpPr>
            <p:cNvPr id="122" name="Rechteck 97_"/>
            <p:cNvSpPr/>
            <p:nvPr>
              <p:custDataLst>
                <p:tags r:id="rId22"/>
              </p:custDataLst>
            </p:nvPr>
          </p:nvSpPr>
          <p:spPr>
            <a:xfrm>
              <a:off x="6628804" y="2798440"/>
              <a:ext cx="465666" cy="328408"/>
            </a:xfrm>
            <a:prstGeom prst="rect">
              <a:avLst/>
            </a:prstGeom>
            <a:solidFill>
              <a:srgbClr val="FFFFFF">
                <a:alpha val="50000"/>
              </a:srgbClr>
            </a:solidFill>
            <a:ln w="3175" cap="flat" cmpd="sng" algn="ctr">
              <a:solidFill>
                <a:sysClr val="window" lastClr="FFFFFF"/>
              </a:solidFill>
              <a:prstDash val="solid"/>
              <a:miter lim="800000"/>
            </a:ln>
            <a:effectLst/>
          </p:spPr>
          <p:txBody>
            <a:bodyPr lIns="40010" tIns="40010" rIns="40010" bIns="40010" rtlCol="0" anchor="t"/>
            <a:lstStyle/>
            <a:p>
              <a:pPr defTabSz="1016190">
                <a:defRPr/>
              </a:pPr>
              <a:r>
                <a:rPr lang="de-DE" sz="667" kern="0" dirty="0" err="1">
                  <a:solidFill>
                    <a:prstClr val="black"/>
                  </a:solidFill>
                  <a:latin typeface="Bosch Office Sans"/>
                </a:rPr>
                <a:t>Aftersales</a:t>
              </a:r>
              <a:r>
                <a:rPr lang="de-DE" sz="667" kern="0" dirty="0">
                  <a:solidFill>
                    <a:prstClr val="black"/>
                  </a:solidFill>
                  <a:latin typeface="Bosch Office Sans"/>
                </a:rPr>
                <a:t> </a:t>
              </a:r>
              <a:r>
                <a:rPr lang="de-DE" sz="667" kern="0" dirty="0" err="1">
                  <a:solidFill>
                    <a:prstClr val="black"/>
                  </a:solidFill>
                  <a:latin typeface="Bosch Office Sans"/>
                </a:rPr>
                <a:t>services</a:t>
              </a:r>
              <a:r>
                <a:rPr lang="de-DE" sz="667" kern="0" dirty="0">
                  <a:solidFill>
                    <a:prstClr val="black"/>
                  </a:solidFill>
                  <a:latin typeface="Bosch Office Sans"/>
                </a:rPr>
                <a:t> </a:t>
              </a:r>
            </a:p>
          </p:txBody>
        </p:sp>
        <p:sp>
          <p:nvSpPr>
            <p:cNvPr id="123" name="Rechteck 97_"/>
            <p:cNvSpPr/>
            <p:nvPr>
              <p:custDataLst>
                <p:tags r:id="rId23"/>
              </p:custDataLst>
            </p:nvPr>
          </p:nvSpPr>
          <p:spPr>
            <a:xfrm>
              <a:off x="5227817" y="2798440"/>
              <a:ext cx="465666" cy="322938"/>
            </a:xfrm>
            <a:prstGeom prst="rect">
              <a:avLst/>
            </a:prstGeom>
            <a:solidFill>
              <a:srgbClr val="08427E"/>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err="1">
                  <a:solidFill>
                    <a:prstClr val="white"/>
                  </a:solidFill>
                  <a:latin typeface="Bosch Office Sans"/>
                </a:rPr>
                <a:t>Steering</a:t>
              </a:r>
              <a:r>
                <a:rPr lang="de-DE" sz="889" kern="0" dirty="0">
                  <a:solidFill>
                    <a:prstClr val="white"/>
                  </a:solidFill>
                  <a:latin typeface="Bosch Office Sans"/>
                </a:rPr>
                <a:t>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sp>
          <p:nvSpPr>
            <p:cNvPr id="124" name="Rechteck 97_"/>
            <p:cNvSpPr/>
            <p:nvPr>
              <p:custDataLst>
                <p:tags r:id="rId24"/>
              </p:custDataLst>
            </p:nvPr>
          </p:nvSpPr>
          <p:spPr>
            <a:xfrm>
              <a:off x="6159930" y="2798440"/>
              <a:ext cx="465666" cy="318883"/>
            </a:xfrm>
            <a:prstGeom prst="rect">
              <a:avLst/>
            </a:prstGeom>
            <a:solidFill>
              <a:srgbClr val="0E78C5">
                <a:lumMod val="60000"/>
                <a:lumOff val="40000"/>
              </a:srgbClr>
            </a:solidFill>
            <a:ln w="3175" cap="flat" cmpd="sng" algn="ctr">
              <a:solidFill>
                <a:sysClr val="window" lastClr="FFFFFF"/>
              </a:solidFill>
              <a:prstDash val="solid"/>
              <a:round/>
              <a:headEnd type="none" w="med" len="med"/>
              <a:tailEnd type="none" w="med" len="med"/>
            </a:ln>
            <a:effectLst/>
          </p:spPr>
          <p:txBody>
            <a:bodyPr lIns="40010" tIns="0" rIns="40010" bIns="0" rtlCol="0" anchor="ctr"/>
            <a:lstStyle/>
            <a:p>
              <a:pPr defTabSz="1016264">
                <a:defRPr/>
              </a:pPr>
              <a:r>
                <a:rPr lang="de-DE" sz="889" kern="0" dirty="0">
                  <a:solidFill>
                    <a:prstClr val="white"/>
                  </a:solidFill>
                  <a:latin typeface="Bosch Office Sans"/>
                </a:rPr>
                <a:t>Other </a:t>
              </a:r>
              <a:r>
                <a:rPr lang="de-DE" sz="889" kern="0" dirty="0" err="1">
                  <a:solidFill>
                    <a:prstClr val="white"/>
                  </a:solidFill>
                  <a:latin typeface="Bosch Office Sans"/>
                </a:rPr>
                <a:t>services</a:t>
              </a:r>
              <a:r>
                <a:rPr lang="de-DE" sz="889" kern="0" dirty="0">
                  <a:solidFill>
                    <a:prstClr val="white"/>
                  </a:solidFill>
                  <a:latin typeface="Bosch Office Sans"/>
                </a:rPr>
                <a:t> </a:t>
              </a:r>
            </a:p>
          </p:txBody>
        </p:sp>
        <p:sp>
          <p:nvSpPr>
            <p:cNvPr id="125" name="Rechteck 97_"/>
            <p:cNvSpPr/>
            <p:nvPr>
              <p:custDataLst>
                <p:tags r:id="rId25"/>
              </p:custDataLst>
            </p:nvPr>
          </p:nvSpPr>
          <p:spPr>
            <a:xfrm>
              <a:off x="5692607" y="2470641"/>
              <a:ext cx="465666" cy="326383"/>
            </a:xfrm>
            <a:prstGeom prst="rect">
              <a:avLst/>
            </a:prstGeom>
            <a:solidFill>
              <a:srgbClr val="1399A0"/>
            </a:solidFill>
            <a:ln w="3175" cap="flat" cmpd="sng" algn="ctr">
              <a:solidFill>
                <a:sysClr val="window" lastClr="FFFFFF"/>
              </a:solidFill>
              <a:prstDash val="solid"/>
            </a:ln>
            <a:effectLst/>
          </p:spPr>
          <p:txBody>
            <a:bodyPr lIns="40010" tIns="0" rIns="40010" bIns="0" rtlCol="0" anchor="ctr"/>
            <a:lstStyle/>
            <a:p>
              <a:pPr defTabSz="1016264">
                <a:defRPr/>
              </a:pPr>
              <a:r>
                <a:rPr lang="de-DE" sz="889" kern="0" dirty="0">
                  <a:solidFill>
                    <a:prstClr val="white"/>
                  </a:solidFill>
                  <a:latin typeface="Bosch Office Sans"/>
                </a:rPr>
                <a:t>DA/AD </a:t>
              </a:r>
              <a:r>
                <a:rPr lang="de-DE" sz="889" kern="0" dirty="0" err="1">
                  <a:solidFill>
                    <a:prstClr val="white"/>
                  </a:solidFill>
                  <a:latin typeface="Bosch Office Sans"/>
                </a:rPr>
                <a:t>services</a:t>
              </a:r>
              <a:endParaRPr lang="de-DE" sz="889" kern="0" dirty="0">
                <a:solidFill>
                  <a:prstClr val="white"/>
                </a:solidFill>
                <a:latin typeface="Bosch Office Sans"/>
              </a:endParaRPr>
            </a:p>
          </p:txBody>
        </p:sp>
      </p:grpSp>
      <p:sp>
        <p:nvSpPr>
          <p:cNvPr id="144" name="Rechteck 29"/>
          <p:cNvSpPr/>
          <p:nvPr/>
        </p:nvSpPr>
        <p:spPr>
          <a:xfrm>
            <a:off x="453500" y="2285874"/>
            <a:ext cx="231253" cy="851029"/>
          </a:xfrm>
          <a:prstGeom prst="rect">
            <a:avLst/>
          </a:prstGeom>
          <a:solidFill>
            <a:srgbClr val="0070C0"/>
          </a:solidFill>
          <a:ln w="9525" cap="flat" cmpd="sng" algn="ctr">
            <a:noFill/>
            <a:prstDash val="solid"/>
          </a:ln>
          <a:effectLst/>
        </p:spPr>
        <p:txBody>
          <a:bodyPr vert="vert270" lIns="40010" tIns="0" rIns="40010" bIns="0" rtlCol="0" anchor="ctr"/>
          <a:lstStyle/>
          <a:p>
            <a:pPr algn="ctr" defTabSz="1016264">
              <a:defRPr/>
            </a:pPr>
            <a:r>
              <a:rPr lang="en-US" sz="667" kern="0" dirty="0">
                <a:solidFill>
                  <a:prstClr val="white"/>
                </a:solidFill>
                <a:latin typeface="Bosch Office Sans"/>
              </a:rPr>
              <a:t>Data analytics and management </a:t>
            </a:r>
          </a:p>
        </p:txBody>
      </p:sp>
      <p:sp>
        <p:nvSpPr>
          <p:cNvPr id="165" name="Rechteck 97_"/>
          <p:cNvSpPr/>
          <p:nvPr>
            <p:custDataLst>
              <p:tags r:id="rId6"/>
            </p:custDataLst>
          </p:nvPr>
        </p:nvSpPr>
        <p:spPr>
          <a:xfrm>
            <a:off x="3129875" y="3908305"/>
            <a:ext cx="549481" cy="266241"/>
          </a:xfrm>
          <a:prstGeom prst="rect">
            <a:avLst/>
          </a:prstGeom>
          <a:solidFill>
            <a:srgbClr val="FFFFFF">
              <a:alpha val="73000"/>
            </a:srgbClr>
          </a:solidFill>
          <a:ln w="19050" cap="flat" cmpd="sng" algn="ctr">
            <a:noFill/>
            <a:prstDash val="solid"/>
            <a:miter lim="800000"/>
          </a:ln>
          <a:effectLst/>
        </p:spPr>
        <p:txBody>
          <a:bodyPr rtlCol="0" anchor="t"/>
          <a:lstStyle/>
          <a:p>
            <a:pPr algn="ctr" defTabSz="1016190" fontAlgn="base">
              <a:spcBef>
                <a:spcPct val="0"/>
              </a:spcBef>
              <a:spcAft>
                <a:spcPct val="0"/>
              </a:spcAft>
              <a:defRPr/>
            </a:pPr>
            <a:endParaRPr lang="de-DE" sz="1111" kern="0" dirty="0">
              <a:solidFill>
                <a:srgbClr val="B2B3B5">
                  <a:lumMod val="50000"/>
                </a:srgbClr>
              </a:solidFill>
              <a:latin typeface="Bosch Office Sans"/>
            </a:endParaRPr>
          </a:p>
        </p:txBody>
      </p:sp>
      <p:sp>
        <p:nvSpPr>
          <p:cNvPr id="166" name="Rechteck 9_____"/>
          <p:cNvSpPr>
            <a:spLocks noChangeArrowheads="1"/>
          </p:cNvSpPr>
          <p:nvPr>
            <p:custDataLst>
              <p:tags r:id="rId7"/>
            </p:custDataLst>
          </p:nvPr>
        </p:nvSpPr>
        <p:spPr bwMode="auto">
          <a:xfrm rot="16200000">
            <a:off x="6842888" y="3211847"/>
            <a:ext cx="2843724" cy="354761"/>
          </a:xfrm>
          <a:prstGeom prst="rect">
            <a:avLst/>
          </a:prstGeom>
          <a:solidFill>
            <a:srgbClr val="B2B3B5">
              <a:lumMod val="60000"/>
              <a:lumOff val="40000"/>
            </a:srgbClr>
          </a:solidFill>
          <a:ln w="9525" cap="flat" cmpd="sng" algn="ctr">
            <a:noFill/>
            <a:prstDash val="solid"/>
          </a:ln>
          <a:effectLst/>
        </p:spPr>
        <p:txBody>
          <a:bodyPr rot="0" spcFirstLastPara="0" vertOverflow="overflow" horzOverflow="overflow" vert="horz" wrap="square" lIns="101626" tIns="50813" rIns="101626" bIns="50813" numCol="1" spcCol="0" rtlCol="0" fromWordArt="0" anchor="ctr" anchorCtr="0" forceAA="0" compatLnSpc="1">
            <a:prstTxWarp prst="textNoShape">
              <a:avLst/>
            </a:prstTxWarp>
            <a:noAutofit/>
          </a:bodyPr>
          <a:lstStyle/>
          <a:p>
            <a:pPr algn="ctr" defTabSz="1016264">
              <a:defRPr/>
            </a:pPr>
            <a:r>
              <a:rPr lang="en-US" sz="1111" kern="0" noProof="1">
                <a:solidFill>
                  <a:srgbClr val="000000"/>
                </a:solidFill>
                <a:latin typeface="Bosch Office Sans"/>
              </a:rPr>
              <a:t>API gateway</a:t>
            </a:r>
          </a:p>
        </p:txBody>
      </p:sp>
      <p:sp>
        <p:nvSpPr>
          <p:cNvPr id="167" name="Rechteck 72"/>
          <p:cNvSpPr/>
          <p:nvPr>
            <p:custDataLst>
              <p:tags r:id="rId8"/>
            </p:custDataLst>
          </p:nvPr>
        </p:nvSpPr>
        <p:spPr>
          <a:xfrm>
            <a:off x="6758700" y="1939553"/>
            <a:ext cx="1331086" cy="1086782"/>
          </a:xfrm>
          <a:prstGeom prst="rect">
            <a:avLst/>
          </a:prstGeom>
          <a:solidFill>
            <a:sysClr val="window" lastClr="FFFFFF">
              <a:lumMod val="95000"/>
            </a:sysClr>
          </a:solidFill>
          <a:ln w="3175" cmpd="sng" algn="ctr">
            <a:noFill/>
            <a:miter lim="800000"/>
            <a:headEnd/>
            <a:tailEnd/>
          </a:ln>
        </p:spPr>
        <p:txBody>
          <a:bodyPr vert="horz" lIns="79994" tIns="119992" rIns="119992" bIns="119992" anchor="t" anchorCtr="0"/>
          <a:lstStyle/>
          <a:p>
            <a:pPr defTabSz="1016190" eaLnBrk="0" fontAlgn="base" hangingPunct="0">
              <a:spcBef>
                <a:spcPct val="0"/>
              </a:spcBef>
              <a:spcAft>
                <a:spcPct val="0"/>
              </a:spcAft>
              <a:defRPr/>
            </a:pPr>
            <a:r>
              <a:rPr lang="en-US" sz="1167" b="1" kern="0" noProof="1">
                <a:solidFill>
                  <a:srgbClr val="B2B3B5">
                    <a:lumMod val="50000"/>
                  </a:srgbClr>
                </a:solidFill>
                <a:latin typeface="Bosch Office Sans"/>
              </a:rPr>
              <a:t>Mobility Cloud</a:t>
            </a:r>
          </a:p>
          <a:p>
            <a:pPr defTabSz="1016190" eaLnBrk="0" fontAlgn="base" hangingPunct="0">
              <a:spcBef>
                <a:spcPct val="0"/>
              </a:spcBef>
              <a:spcAft>
                <a:spcPct val="0"/>
              </a:spcAft>
              <a:defRPr/>
            </a:pPr>
            <a:endParaRPr lang="en-US" sz="1223" b="1" kern="0" noProof="1">
              <a:solidFill>
                <a:srgbClr val="B2B3B5">
                  <a:lumMod val="50000"/>
                </a:srgbClr>
              </a:solidFill>
              <a:latin typeface="Bosch Office Sans"/>
            </a:endParaRPr>
          </a:p>
        </p:txBody>
      </p:sp>
      <p:sp>
        <p:nvSpPr>
          <p:cNvPr id="168" name="Rechteck 2"/>
          <p:cNvSpPr/>
          <p:nvPr/>
        </p:nvSpPr>
        <p:spPr>
          <a:xfrm>
            <a:off x="8479785" y="3272131"/>
            <a:ext cx="3273372" cy="1127871"/>
          </a:xfrm>
          <a:prstGeom prst="rect">
            <a:avLst/>
          </a:prstGeom>
          <a:solidFill>
            <a:sysClr val="window" lastClr="FFFFFF"/>
          </a:solidFill>
          <a:ln w="9525" cap="flat" cmpd="sng" algn="ctr">
            <a:solidFill>
              <a:srgbClr val="B2B3B5">
                <a:lumMod val="60000"/>
                <a:lumOff val="40000"/>
              </a:srgbClr>
            </a:solidFill>
            <a:prstDash val="solid"/>
          </a:ln>
          <a:effectLst/>
        </p:spPr>
        <p:txBody>
          <a:bodyPr rtlCol="0" anchor="t"/>
          <a:lstStyle/>
          <a:p>
            <a:pPr defTabSz="1016264">
              <a:defRPr/>
            </a:pPr>
            <a:r>
              <a:rPr lang="en-US" sz="1111" kern="0" dirty="0">
                <a:solidFill>
                  <a:srgbClr val="000000"/>
                </a:solidFill>
                <a:latin typeface="Bosch Office Sans"/>
              </a:rPr>
              <a:t>Market place</a:t>
            </a:r>
            <a:endParaRPr lang="en-US" sz="1111" kern="0" baseline="30000" dirty="0">
              <a:solidFill>
                <a:srgbClr val="000000"/>
              </a:solidFill>
              <a:latin typeface="Bosch Office Sans"/>
            </a:endParaRPr>
          </a:p>
        </p:txBody>
      </p:sp>
      <p:sp>
        <p:nvSpPr>
          <p:cNvPr id="174" name="Rechteck 94"/>
          <p:cNvSpPr/>
          <p:nvPr/>
        </p:nvSpPr>
        <p:spPr>
          <a:xfrm>
            <a:off x="8479785" y="4421382"/>
            <a:ext cx="3272332" cy="319327"/>
          </a:xfrm>
          <a:prstGeom prst="rect">
            <a:avLst/>
          </a:prstGeom>
          <a:solidFill>
            <a:sysClr val="window" lastClr="FFFFFF"/>
          </a:solidFill>
          <a:ln w="9525" cap="flat" cmpd="sng" algn="ctr">
            <a:solidFill>
              <a:srgbClr val="B2B3B5">
                <a:lumMod val="60000"/>
                <a:lumOff val="40000"/>
              </a:srgbClr>
            </a:solidFill>
            <a:prstDash val="solid"/>
          </a:ln>
          <a:effectLst/>
        </p:spPr>
        <p:txBody>
          <a:bodyPr rtlCol="0" anchor="ctr"/>
          <a:lstStyle/>
          <a:p>
            <a:pPr algn="ctr" defTabSz="1016264">
              <a:defRPr/>
            </a:pPr>
            <a:r>
              <a:rPr lang="en-US" sz="1111" kern="0" dirty="0">
                <a:solidFill>
                  <a:srgbClr val="000000"/>
                </a:solidFill>
                <a:latin typeface="Bosch Office Sans"/>
              </a:rPr>
              <a:t>Data business</a:t>
            </a:r>
          </a:p>
        </p:txBody>
      </p:sp>
      <p:sp>
        <p:nvSpPr>
          <p:cNvPr id="180" name="Rechteck 15"/>
          <p:cNvSpPr/>
          <p:nvPr/>
        </p:nvSpPr>
        <p:spPr>
          <a:xfrm>
            <a:off x="434315" y="3354326"/>
            <a:ext cx="3143210" cy="256745"/>
          </a:xfrm>
          <a:prstGeom prst="rect">
            <a:avLst/>
          </a:prstGeom>
          <a:noFill/>
          <a:ln w="9525" cap="flat" cmpd="sng" algn="ctr">
            <a:solidFill>
              <a:srgbClr val="3F136C"/>
            </a:solidFill>
            <a:prstDash val="solid"/>
          </a:ln>
          <a:effectLst/>
        </p:spPr>
        <p:txBody>
          <a:bodyPr rtlCol="0" anchor="t"/>
          <a:lstStyle/>
          <a:p>
            <a:pPr algn="ctr" defTabSz="1016264">
              <a:defRPr/>
            </a:pPr>
            <a:r>
              <a:rPr lang="de-DE" sz="1000" b="1" kern="0" dirty="0" err="1">
                <a:solidFill>
                  <a:srgbClr val="000000"/>
                </a:solidFill>
                <a:latin typeface="Bosch Office Sans"/>
              </a:rPr>
              <a:t>Vehicle</a:t>
            </a:r>
            <a:r>
              <a:rPr lang="de-DE" sz="1000" b="1" kern="0" dirty="0">
                <a:solidFill>
                  <a:srgbClr val="000000"/>
                </a:solidFill>
                <a:latin typeface="Bosch Office Sans"/>
              </a:rPr>
              <a:t> Computer</a:t>
            </a:r>
            <a:endParaRPr lang="en-US" sz="1000" b="1" kern="0" dirty="0">
              <a:solidFill>
                <a:srgbClr val="000000"/>
              </a:solidFill>
              <a:latin typeface="Bosch Office Sans"/>
            </a:endParaRPr>
          </a:p>
        </p:txBody>
      </p:sp>
      <p:grpSp>
        <p:nvGrpSpPr>
          <p:cNvPr id="189" name="Group 149"/>
          <p:cNvGrpSpPr/>
          <p:nvPr/>
        </p:nvGrpSpPr>
        <p:grpSpPr>
          <a:xfrm>
            <a:off x="1375335" y="3678156"/>
            <a:ext cx="294716" cy="1010879"/>
            <a:chOff x="1274141" y="3508369"/>
            <a:chExt cx="265176" cy="909557"/>
          </a:xfrm>
        </p:grpSpPr>
        <p:sp>
          <p:nvSpPr>
            <p:cNvPr id="202" name="Ellipse 21"/>
            <p:cNvSpPr/>
            <p:nvPr/>
          </p:nvSpPr>
          <p:spPr>
            <a:xfrm>
              <a:off x="1274141" y="4151991"/>
              <a:ext cx="265176" cy="265935"/>
            </a:xfrm>
            <a:prstGeom prst="ellipse">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03" name="Rechteck 44"/>
            <p:cNvSpPr/>
            <p:nvPr/>
          </p:nvSpPr>
          <p:spPr>
            <a:xfrm>
              <a:off x="1279676" y="3675136"/>
              <a:ext cx="254106" cy="302224"/>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04" name="Gewinkelter Verbinder 45"/>
            <p:cNvCxnSpPr/>
            <p:nvPr/>
          </p:nvCxnSpPr>
          <p:spPr>
            <a:xfrm rot="5400000" flipH="1" flipV="1">
              <a:off x="1330054" y="4081508"/>
              <a:ext cx="153350" cy="1"/>
            </a:xfrm>
            <a:prstGeom prst="bentConnector3">
              <a:avLst/>
            </a:prstGeom>
            <a:noFill/>
            <a:ln w="19050" cap="flat" cmpd="sng" algn="ctr">
              <a:solidFill>
                <a:srgbClr val="6FB9E2">
                  <a:lumMod val="75000"/>
                </a:srgbClr>
              </a:solidFill>
              <a:prstDash val="solid"/>
              <a:miter lim="800000"/>
              <a:tailEnd type="triangle"/>
            </a:ln>
            <a:effectLst/>
          </p:spPr>
        </p:cxnSp>
        <p:cxnSp>
          <p:nvCxnSpPr>
            <p:cNvPr id="205" name="Gerade Verbindung mit Pfeil 46"/>
            <p:cNvCxnSpPr/>
            <p:nvPr/>
          </p:nvCxnSpPr>
          <p:spPr>
            <a:xfrm flipV="1">
              <a:off x="1406729" y="3508369"/>
              <a:ext cx="1" cy="158222"/>
            </a:xfrm>
            <a:prstGeom prst="straightConnector1">
              <a:avLst/>
            </a:prstGeom>
            <a:noFill/>
            <a:ln w="19050" cap="flat" cmpd="sng" algn="ctr">
              <a:solidFill>
                <a:srgbClr val="0E78C5"/>
              </a:solidFill>
              <a:prstDash val="solid"/>
              <a:miter lim="800000"/>
              <a:tailEnd type="triangle"/>
            </a:ln>
            <a:effectLst/>
          </p:spPr>
        </p:cxnSp>
      </p:grpSp>
      <p:grpSp>
        <p:nvGrpSpPr>
          <p:cNvPr id="206" name="Group 154"/>
          <p:cNvGrpSpPr/>
          <p:nvPr/>
        </p:nvGrpSpPr>
        <p:grpSpPr>
          <a:xfrm>
            <a:off x="2311311" y="3695123"/>
            <a:ext cx="294716" cy="993911"/>
            <a:chOff x="2110393" y="3523636"/>
            <a:chExt cx="265176" cy="894290"/>
          </a:xfrm>
        </p:grpSpPr>
        <p:sp>
          <p:nvSpPr>
            <p:cNvPr id="207" name="Shape1_20200311_092421"/>
            <p:cNvSpPr/>
            <p:nvPr/>
          </p:nvSpPr>
          <p:spPr>
            <a:xfrm>
              <a:off x="2110393" y="4151991"/>
              <a:ext cx="265176" cy="265935"/>
            </a:xfrm>
            <a:prstGeom prst="ellipse">
              <a:avLst/>
            </a:prstGeom>
            <a:solidFill>
              <a:srgbClr val="3F136C"/>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08" name="Shape3_20200311_092421"/>
            <p:cNvSpPr/>
            <p:nvPr/>
          </p:nvSpPr>
          <p:spPr>
            <a:xfrm>
              <a:off x="2115928" y="3675136"/>
              <a:ext cx="254106" cy="302224"/>
            </a:xfrm>
            <a:prstGeom prst="rect">
              <a:avLst/>
            </a:prstGeom>
            <a:solidFill>
              <a:srgbClr val="3F136C"/>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11" name="Gewinkelter Verbinder 54"/>
            <p:cNvCxnSpPr/>
            <p:nvPr/>
          </p:nvCxnSpPr>
          <p:spPr>
            <a:xfrm rot="5400000" flipH="1" flipV="1">
              <a:off x="2166306" y="4081508"/>
              <a:ext cx="153350" cy="1"/>
            </a:xfrm>
            <a:prstGeom prst="bentConnector3">
              <a:avLst/>
            </a:prstGeom>
            <a:noFill/>
            <a:ln w="19050" cap="flat" cmpd="sng" algn="ctr">
              <a:solidFill>
                <a:srgbClr val="3F136C"/>
              </a:solidFill>
              <a:prstDash val="solid"/>
              <a:miter lim="800000"/>
              <a:tailEnd type="triangle"/>
            </a:ln>
            <a:effectLst/>
          </p:spPr>
        </p:cxnSp>
        <p:cxnSp>
          <p:nvCxnSpPr>
            <p:cNvPr id="212" name="Gerade Verbindung mit Pfeil 55"/>
            <p:cNvCxnSpPr/>
            <p:nvPr/>
          </p:nvCxnSpPr>
          <p:spPr>
            <a:xfrm flipV="1">
              <a:off x="2242981" y="3523636"/>
              <a:ext cx="0" cy="127689"/>
            </a:xfrm>
            <a:prstGeom prst="straightConnector1">
              <a:avLst/>
            </a:prstGeom>
            <a:noFill/>
            <a:ln w="19050" cap="flat" cmpd="sng" algn="ctr">
              <a:solidFill>
                <a:srgbClr val="3F136C"/>
              </a:solidFill>
              <a:prstDash val="solid"/>
              <a:miter lim="800000"/>
              <a:tailEnd type="triangle"/>
            </a:ln>
            <a:effectLst/>
          </p:spPr>
        </p:cxnSp>
      </p:grpSp>
      <p:grpSp>
        <p:nvGrpSpPr>
          <p:cNvPr id="215" name="Group 159"/>
          <p:cNvGrpSpPr/>
          <p:nvPr/>
        </p:nvGrpSpPr>
        <p:grpSpPr>
          <a:xfrm>
            <a:off x="1843323" y="3695123"/>
            <a:ext cx="294716" cy="993911"/>
            <a:chOff x="1698874" y="3523636"/>
            <a:chExt cx="265176" cy="894290"/>
          </a:xfrm>
        </p:grpSpPr>
        <p:sp>
          <p:nvSpPr>
            <p:cNvPr id="216" name="Ellipse 26"/>
            <p:cNvSpPr/>
            <p:nvPr/>
          </p:nvSpPr>
          <p:spPr>
            <a:xfrm>
              <a:off x="1698874" y="4151991"/>
              <a:ext cx="265176" cy="265935"/>
            </a:xfrm>
            <a:prstGeom prst="ellipse">
              <a:avLst/>
            </a:prstGeom>
            <a:solidFill>
              <a:srgbClr val="08427E"/>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17" name="Rechteck 60"/>
            <p:cNvSpPr/>
            <p:nvPr/>
          </p:nvSpPr>
          <p:spPr>
            <a:xfrm>
              <a:off x="1704409" y="3675136"/>
              <a:ext cx="254106" cy="302224"/>
            </a:xfrm>
            <a:prstGeom prst="rect">
              <a:avLst/>
            </a:prstGeom>
            <a:solidFill>
              <a:srgbClr val="08427E"/>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18" name="Gewinkelter Verbinder 61"/>
            <p:cNvCxnSpPr/>
            <p:nvPr/>
          </p:nvCxnSpPr>
          <p:spPr>
            <a:xfrm rot="5400000" flipH="1" flipV="1">
              <a:off x="1754787" y="4081508"/>
              <a:ext cx="153350" cy="1"/>
            </a:xfrm>
            <a:prstGeom prst="bentConnector3">
              <a:avLst/>
            </a:prstGeom>
            <a:noFill/>
            <a:ln w="19050" cap="flat" cmpd="sng" algn="ctr">
              <a:solidFill>
                <a:srgbClr val="08427E"/>
              </a:solidFill>
              <a:prstDash val="solid"/>
              <a:miter lim="800000"/>
              <a:tailEnd type="triangle"/>
            </a:ln>
            <a:effectLst/>
          </p:spPr>
        </p:cxnSp>
        <p:cxnSp>
          <p:nvCxnSpPr>
            <p:cNvPr id="219" name="Gerade Verbindung mit Pfeil 62"/>
            <p:cNvCxnSpPr/>
            <p:nvPr/>
          </p:nvCxnSpPr>
          <p:spPr>
            <a:xfrm flipV="1">
              <a:off x="1831462" y="3523636"/>
              <a:ext cx="1" cy="127689"/>
            </a:xfrm>
            <a:prstGeom prst="straightConnector1">
              <a:avLst/>
            </a:prstGeom>
            <a:noFill/>
            <a:ln w="19050" cap="flat" cmpd="sng" algn="ctr">
              <a:solidFill>
                <a:srgbClr val="08427E"/>
              </a:solidFill>
              <a:prstDash val="solid"/>
              <a:miter lim="800000"/>
              <a:tailEnd type="triangle"/>
            </a:ln>
            <a:effectLst/>
          </p:spPr>
        </p:cxnSp>
      </p:grpSp>
      <p:grpSp>
        <p:nvGrpSpPr>
          <p:cNvPr id="222" name="Group 168"/>
          <p:cNvGrpSpPr/>
          <p:nvPr/>
        </p:nvGrpSpPr>
        <p:grpSpPr>
          <a:xfrm>
            <a:off x="907346" y="3668660"/>
            <a:ext cx="294716" cy="1020375"/>
            <a:chOff x="824073" y="3499825"/>
            <a:chExt cx="265176" cy="918101"/>
          </a:xfrm>
        </p:grpSpPr>
        <p:sp>
          <p:nvSpPr>
            <p:cNvPr id="223" name="Ellipse 19"/>
            <p:cNvSpPr/>
            <p:nvPr/>
          </p:nvSpPr>
          <p:spPr>
            <a:xfrm>
              <a:off x="824073" y="4151991"/>
              <a:ext cx="265176" cy="265935"/>
            </a:xfrm>
            <a:prstGeom prst="ellipse">
              <a:avLst/>
            </a:prstGeom>
            <a:solidFill>
              <a:srgbClr val="1399A0"/>
            </a:solidFill>
            <a:ln w="9525" cap="flat" cmpd="sng" algn="ctr">
              <a:noFill/>
              <a:prstDash val="soli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24" name="Rechteck 38"/>
            <p:cNvSpPr/>
            <p:nvPr/>
          </p:nvSpPr>
          <p:spPr>
            <a:xfrm>
              <a:off x="829608" y="3675136"/>
              <a:ext cx="254106" cy="302224"/>
            </a:xfrm>
            <a:prstGeom prst="rect">
              <a:avLst/>
            </a:prstGeom>
            <a:solidFill>
              <a:srgbClr val="1399A0"/>
            </a:solidFill>
            <a:ln w="9525" cap="flat" cmpd="sng" algn="ctr">
              <a:noFill/>
              <a:prstDash val="soli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26" name="Gewinkelter Verbinder 39"/>
            <p:cNvCxnSpPr/>
            <p:nvPr/>
          </p:nvCxnSpPr>
          <p:spPr>
            <a:xfrm rot="5400000" flipH="1" flipV="1">
              <a:off x="879986" y="4081508"/>
              <a:ext cx="153350" cy="1"/>
            </a:xfrm>
            <a:prstGeom prst="bentConnector3">
              <a:avLst/>
            </a:prstGeom>
            <a:noFill/>
            <a:ln w="19050" cap="flat" cmpd="sng" algn="ctr">
              <a:solidFill>
                <a:srgbClr val="1399A0"/>
              </a:solidFill>
              <a:prstDash val="solid"/>
              <a:miter lim="800000"/>
              <a:tailEnd type="triangle"/>
            </a:ln>
            <a:effectLst/>
          </p:spPr>
        </p:cxnSp>
        <p:cxnSp>
          <p:nvCxnSpPr>
            <p:cNvPr id="242" name="Gerade Verbindung mit Pfeil 40"/>
            <p:cNvCxnSpPr/>
            <p:nvPr/>
          </p:nvCxnSpPr>
          <p:spPr>
            <a:xfrm flipV="1">
              <a:off x="956661" y="3499825"/>
              <a:ext cx="1" cy="175311"/>
            </a:xfrm>
            <a:prstGeom prst="straightConnector1">
              <a:avLst/>
            </a:prstGeom>
            <a:noFill/>
            <a:ln w="19050" cap="flat" cmpd="sng" algn="ctr">
              <a:solidFill>
                <a:srgbClr val="1399A0"/>
              </a:solidFill>
              <a:prstDash val="solid"/>
              <a:miter lim="800000"/>
              <a:tailEnd type="triangle"/>
            </a:ln>
            <a:effectLst/>
          </p:spPr>
        </p:cxnSp>
      </p:grpSp>
      <p:grpSp>
        <p:nvGrpSpPr>
          <p:cNvPr id="246" name="Group 174"/>
          <p:cNvGrpSpPr/>
          <p:nvPr/>
        </p:nvGrpSpPr>
        <p:grpSpPr>
          <a:xfrm>
            <a:off x="439358" y="3675424"/>
            <a:ext cx="294716" cy="1013611"/>
            <a:chOff x="412887" y="3505911"/>
            <a:chExt cx="265176" cy="912015"/>
          </a:xfrm>
        </p:grpSpPr>
        <p:sp>
          <p:nvSpPr>
            <p:cNvPr id="257" name="Ellipse 16"/>
            <p:cNvSpPr/>
            <p:nvPr/>
          </p:nvSpPr>
          <p:spPr>
            <a:xfrm>
              <a:off x="412887" y="4151991"/>
              <a:ext cx="265176" cy="265935"/>
            </a:xfrm>
            <a:prstGeom prst="ellipse">
              <a:avLst/>
            </a:prstGeom>
            <a:solidFill>
              <a:srgbClr val="67B419"/>
            </a:solidFill>
            <a:ln w="9525" cap="flat" cmpd="sng" algn="ctr">
              <a:noFill/>
              <a:prstDash val="soli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58" name="Rechteck 29"/>
            <p:cNvSpPr/>
            <p:nvPr/>
          </p:nvSpPr>
          <p:spPr>
            <a:xfrm>
              <a:off x="418422" y="3675136"/>
              <a:ext cx="254106" cy="302224"/>
            </a:xfrm>
            <a:prstGeom prst="rect">
              <a:avLst/>
            </a:prstGeom>
            <a:solidFill>
              <a:srgbClr val="67B419"/>
            </a:solidFill>
            <a:ln w="9525" cap="flat" cmpd="sng" algn="ctr">
              <a:noFill/>
              <a:prstDash val="solid"/>
            </a:ln>
            <a:effectLst/>
          </p:spPr>
          <p:txBody>
            <a:bodyPr lIns="40010" tIns="0" rIns="40010" bIns="0" rtlCol="0" anchor="ctr"/>
            <a:lstStyle/>
            <a:p>
              <a:pPr algn="ctr" defTabSz="1016264">
                <a:defRPr/>
              </a:pPr>
              <a:endParaRPr lang="en-US" sz="1334" kern="0" dirty="0">
                <a:solidFill>
                  <a:srgbClr val="000000"/>
                </a:solidFill>
                <a:latin typeface="Bosch Office Sans"/>
              </a:endParaRPr>
            </a:p>
          </p:txBody>
        </p:sp>
        <p:cxnSp>
          <p:nvCxnSpPr>
            <p:cNvPr id="259" name="Gewinkelter Verbinder 30"/>
            <p:cNvCxnSpPr/>
            <p:nvPr/>
          </p:nvCxnSpPr>
          <p:spPr>
            <a:xfrm rot="5400000" flipH="1" flipV="1">
              <a:off x="468800" y="4081508"/>
              <a:ext cx="153350" cy="1"/>
            </a:xfrm>
            <a:prstGeom prst="bentConnector3">
              <a:avLst/>
            </a:prstGeom>
            <a:noFill/>
            <a:ln w="19050" cap="flat" cmpd="sng" algn="ctr">
              <a:solidFill>
                <a:srgbClr val="67B419"/>
              </a:solidFill>
              <a:prstDash val="solid"/>
              <a:miter lim="800000"/>
              <a:tailEnd type="triangle"/>
            </a:ln>
            <a:effectLst/>
          </p:spPr>
        </p:cxnSp>
        <p:cxnSp>
          <p:nvCxnSpPr>
            <p:cNvPr id="260" name="Gerade Verbindung mit Pfeil 31"/>
            <p:cNvCxnSpPr/>
            <p:nvPr/>
          </p:nvCxnSpPr>
          <p:spPr>
            <a:xfrm flipV="1">
              <a:off x="545475" y="3505911"/>
              <a:ext cx="1" cy="163138"/>
            </a:xfrm>
            <a:prstGeom prst="straightConnector1">
              <a:avLst/>
            </a:prstGeom>
            <a:noFill/>
            <a:ln w="19050" cap="flat" cmpd="sng" algn="ctr">
              <a:solidFill>
                <a:srgbClr val="67B419"/>
              </a:solidFill>
              <a:prstDash val="solid"/>
              <a:miter lim="800000"/>
              <a:tailEnd type="triangle"/>
            </a:ln>
            <a:effectLst/>
          </p:spPr>
        </p:cxnSp>
      </p:grpSp>
      <p:sp>
        <p:nvSpPr>
          <p:cNvPr id="261" name="Rechteck 6"/>
          <p:cNvSpPr/>
          <p:nvPr/>
        </p:nvSpPr>
        <p:spPr>
          <a:xfrm>
            <a:off x="2649299" y="1954856"/>
            <a:ext cx="928228" cy="523705"/>
          </a:xfrm>
          <a:prstGeom prst="rect">
            <a:avLst/>
          </a:prstGeom>
          <a:solidFill>
            <a:sysClr val="window" lastClr="FFFFFF">
              <a:lumMod val="95000"/>
            </a:sysClr>
          </a:solidFill>
          <a:ln w="3175" cmpd="sng" algn="ctr">
            <a:solidFill>
              <a:srgbClr val="424C58">
                <a:lumMod val="60000"/>
                <a:lumOff val="40000"/>
              </a:srgbClr>
            </a:solidFill>
            <a:miter lim="800000"/>
            <a:headEnd/>
            <a:tailEnd/>
          </a:ln>
        </p:spPr>
        <p:txBody>
          <a:bodyPr vert="horz" lIns="79994" tIns="119992" rIns="119992" bIns="119992" anchor="t" anchorCtr="0"/>
          <a:lstStyle/>
          <a:p>
            <a:pPr defTabSz="1016190" eaLnBrk="0" hangingPunct="0">
              <a:defRPr/>
            </a:pPr>
            <a:r>
              <a:rPr lang="en-US" sz="889" b="1" kern="0" dirty="0">
                <a:solidFill>
                  <a:srgbClr val="B2B3B5">
                    <a:lumMod val="50000"/>
                  </a:srgbClr>
                </a:solidFill>
                <a:latin typeface="Bosch Office Sans"/>
              </a:rPr>
              <a:t>Edge Compute</a:t>
            </a:r>
          </a:p>
        </p:txBody>
      </p:sp>
      <p:sp>
        <p:nvSpPr>
          <p:cNvPr id="262" name="Rechteck 194"/>
          <p:cNvSpPr/>
          <p:nvPr/>
        </p:nvSpPr>
        <p:spPr>
          <a:xfrm>
            <a:off x="2649560" y="2478563"/>
            <a:ext cx="927965" cy="684622"/>
          </a:xfrm>
          <a:prstGeom prst="rect">
            <a:avLst/>
          </a:prstGeom>
          <a:solidFill>
            <a:sysClr val="window" lastClr="FFFFFF">
              <a:lumMod val="95000"/>
            </a:sysClr>
          </a:solidFill>
          <a:ln w="3175" cmpd="sng" algn="ctr">
            <a:solidFill>
              <a:srgbClr val="424C58">
                <a:lumMod val="60000"/>
                <a:lumOff val="40000"/>
              </a:srgbClr>
            </a:solidFill>
            <a:miter lim="800000"/>
            <a:headEnd/>
            <a:tailEnd/>
          </a:ln>
        </p:spPr>
        <p:txBody>
          <a:bodyPr vert="horz" lIns="79994" tIns="119992" rIns="119992" bIns="119992" anchor="ctr" anchorCtr="0"/>
          <a:lstStyle/>
          <a:p>
            <a:pPr defTabSz="1016190" eaLnBrk="0" hangingPunct="0">
              <a:defRPr/>
            </a:pPr>
            <a:r>
              <a:rPr lang="en-US" sz="889" b="1" kern="0" dirty="0">
                <a:solidFill>
                  <a:srgbClr val="B2B3B5">
                    <a:lumMod val="50000"/>
                  </a:srgbClr>
                </a:solidFill>
                <a:latin typeface="Bosch Office Sans"/>
              </a:rPr>
              <a:t>Connectivity- Software</a:t>
            </a:r>
            <a:endParaRPr lang="en-US" sz="889" b="1" kern="0" baseline="30000" dirty="0">
              <a:solidFill>
                <a:srgbClr val="B2B3B5">
                  <a:lumMod val="50000"/>
                </a:srgbClr>
              </a:solidFill>
              <a:latin typeface="Bosch Office Sans"/>
            </a:endParaRPr>
          </a:p>
        </p:txBody>
      </p:sp>
      <p:sp>
        <p:nvSpPr>
          <p:cNvPr id="263" name="Rechteck 7"/>
          <p:cNvSpPr/>
          <p:nvPr/>
        </p:nvSpPr>
        <p:spPr>
          <a:xfrm>
            <a:off x="430440" y="1954856"/>
            <a:ext cx="2162103" cy="1208329"/>
          </a:xfrm>
          <a:prstGeom prst="rect">
            <a:avLst/>
          </a:prstGeom>
          <a:noFill/>
          <a:ln w="9525" cap="flat" cmpd="sng" algn="ctr">
            <a:solidFill>
              <a:srgbClr val="424C58">
                <a:lumMod val="60000"/>
                <a:lumOff val="40000"/>
              </a:srgbClr>
            </a:solidFill>
            <a:prstDash val="solid"/>
          </a:ln>
          <a:effectLst/>
        </p:spPr>
        <p:txBody>
          <a:bodyPr lIns="40010" tIns="0" rIns="0" bIns="0" rtlCol="0" anchor="t"/>
          <a:lstStyle/>
          <a:p>
            <a:pPr defTabSz="1016264">
              <a:defRPr/>
            </a:pPr>
            <a:r>
              <a:rPr lang="en-US" sz="1556" b="1" kern="0" dirty="0">
                <a:solidFill>
                  <a:srgbClr val="424C58">
                    <a:lumMod val="75000"/>
                  </a:srgbClr>
                </a:solidFill>
                <a:latin typeface="Bosch Office Sans"/>
              </a:rPr>
              <a:t>Software &amp; Services</a:t>
            </a:r>
          </a:p>
        </p:txBody>
      </p:sp>
      <p:grpSp>
        <p:nvGrpSpPr>
          <p:cNvPr id="264" name="Group 183"/>
          <p:cNvGrpSpPr/>
          <p:nvPr/>
        </p:nvGrpSpPr>
        <p:grpSpPr>
          <a:xfrm>
            <a:off x="2779298" y="3691694"/>
            <a:ext cx="294716" cy="993911"/>
            <a:chOff x="2500548" y="3520551"/>
            <a:chExt cx="265176" cy="894290"/>
          </a:xfrm>
        </p:grpSpPr>
        <p:sp>
          <p:nvSpPr>
            <p:cNvPr id="265" name="Shape1_20200311_092421"/>
            <p:cNvSpPr/>
            <p:nvPr/>
          </p:nvSpPr>
          <p:spPr>
            <a:xfrm>
              <a:off x="2500548" y="4148906"/>
              <a:ext cx="265176" cy="265935"/>
            </a:xfrm>
            <a:prstGeom prst="ellipse">
              <a:avLst/>
            </a:prstGeom>
            <a:solidFill>
              <a:srgbClr val="0E78C5">
                <a:lumMod val="60000"/>
                <a:lumOff val="40000"/>
              </a:srgbClr>
            </a:solidFill>
            <a:ln w="9525" cap="flat" cmpd="sng" algn="ctr">
              <a:noFill/>
              <a:prstDash val="solid"/>
              <a:round/>
              <a:headEnd type="none" w="med" len="med"/>
              <a:tailEnd type="none" w="med" len="med"/>
            </a:ln>
            <a:effectLst/>
          </p:spPr>
          <p:txBody>
            <a:bodyPr rtlCol="0" anchor="ctr"/>
            <a:lstStyle/>
            <a:p>
              <a:pPr algn="ctr" defTabSz="1016264">
                <a:defRPr/>
              </a:pPr>
              <a:r>
                <a:rPr lang="de-DE" sz="1334" kern="0" dirty="0">
                  <a:solidFill>
                    <a:prstClr val="white"/>
                  </a:solidFill>
                  <a:latin typeface="Bosch Office Sans"/>
                </a:rPr>
                <a:t>.</a:t>
              </a:r>
              <a:endParaRPr lang="en-US" sz="1334" kern="0" dirty="0">
                <a:solidFill>
                  <a:prstClr val="white"/>
                </a:solidFill>
                <a:latin typeface="Bosch Office Sans"/>
              </a:endParaRPr>
            </a:p>
          </p:txBody>
        </p:sp>
        <p:sp>
          <p:nvSpPr>
            <p:cNvPr id="266" name="Shape3_20200311_092421"/>
            <p:cNvSpPr/>
            <p:nvPr/>
          </p:nvSpPr>
          <p:spPr>
            <a:xfrm>
              <a:off x="2506083" y="3672051"/>
              <a:ext cx="254106" cy="302224"/>
            </a:xfrm>
            <a:prstGeom prst="rect">
              <a:avLst/>
            </a:prstGeom>
            <a:solidFill>
              <a:srgbClr val="0E78C5">
                <a:lumMod val="60000"/>
                <a:lumOff val="40000"/>
              </a:srgbClr>
            </a:solidFill>
            <a:ln w="9525" cap="flat" cmpd="sng" algn="ctr">
              <a:noFill/>
              <a:prstDash val="solid"/>
              <a:round/>
              <a:headEnd type="none" w="med" len="med"/>
              <a:tailEnd type="none" w="med" len="med"/>
            </a:ln>
            <a:effectLst/>
          </p:spPr>
          <p:txBody>
            <a:bodyPr lIns="40010" tIns="0" rIns="40010" bIns="0" rtlCol="0" anchor="ctr"/>
            <a:lstStyle/>
            <a:p>
              <a:pPr algn="ctr" defTabSz="1016264">
                <a:defRPr/>
              </a:pPr>
              <a:endParaRPr lang="en-US" sz="1334" kern="0" dirty="0">
                <a:solidFill>
                  <a:prstClr val="white"/>
                </a:solidFill>
                <a:latin typeface="Bosch Office Sans"/>
              </a:endParaRPr>
            </a:p>
          </p:txBody>
        </p:sp>
        <p:cxnSp>
          <p:nvCxnSpPr>
            <p:cNvPr id="267" name="Gewinkelter Verbinder 54"/>
            <p:cNvCxnSpPr/>
            <p:nvPr/>
          </p:nvCxnSpPr>
          <p:spPr>
            <a:xfrm rot="5400000" flipH="1" flipV="1">
              <a:off x="2556461" y="4078423"/>
              <a:ext cx="153350" cy="1"/>
            </a:xfrm>
            <a:prstGeom prst="bentConnector3">
              <a:avLst/>
            </a:prstGeom>
            <a:noFill/>
            <a:ln w="19050" cap="flat" cmpd="sng" algn="ctr">
              <a:solidFill>
                <a:srgbClr val="0E78C5">
                  <a:lumMod val="60000"/>
                  <a:lumOff val="40000"/>
                </a:srgbClr>
              </a:solidFill>
              <a:prstDash val="solid"/>
              <a:miter lim="800000"/>
              <a:tailEnd type="triangle"/>
            </a:ln>
            <a:effectLst/>
          </p:spPr>
        </p:cxnSp>
        <p:cxnSp>
          <p:nvCxnSpPr>
            <p:cNvPr id="268" name="Gerade Verbindung mit Pfeil 55"/>
            <p:cNvCxnSpPr/>
            <p:nvPr/>
          </p:nvCxnSpPr>
          <p:spPr>
            <a:xfrm flipV="1">
              <a:off x="2633136" y="3520551"/>
              <a:ext cx="0" cy="127689"/>
            </a:xfrm>
            <a:prstGeom prst="straightConnector1">
              <a:avLst/>
            </a:prstGeom>
            <a:noFill/>
            <a:ln w="19050" cap="flat" cmpd="sng" algn="ctr">
              <a:solidFill>
                <a:srgbClr val="0E78C5">
                  <a:lumMod val="60000"/>
                  <a:lumOff val="40000"/>
                </a:srgbClr>
              </a:solidFill>
              <a:prstDash val="solid"/>
              <a:miter lim="800000"/>
              <a:tailEnd type="triangle"/>
            </a:ln>
            <a:effectLst/>
          </p:spPr>
        </p:cxnSp>
      </p:grpSp>
      <p:cxnSp>
        <p:nvCxnSpPr>
          <p:cNvPr id="269" name="Gerader Verbinder 9"/>
          <p:cNvCxnSpPr/>
          <p:nvPr/>
        </p:nvCxnSpPr>
        <p:spPr>
          <a:xfrm>
            <a:off x="3606924" y="2616447"/>
            <a:ext cx="3145093" cy="0"/>
          </a:xfrm>
          <a:prstGeom prst="line">
            <a:avLst/>
          </a:prstGeom>
          <a:noFill/>
          <a:ln w="19050" cap="flat" cmpd="sng" algn="ctr">
            <a:solidFill>
              <a:srgbClr val="424C58"/>
            </a:solidFill>
            <a:prstDash val="dashDot"/>
            <a:miter lim="800000"/>
          </a:ln>
          <a:effectLst/>
        </p:spPr>
      </p:cxnSp>
      <p:cxnSp>
        <p:nvCxnSpPr>
          <p:cNvPr id="270" name="Gerader Verbinder 202"/>
          <p:cNvCxnSpPr/>
          <p:nvPr/>
        </p:nvCxnSpPr>
        <p:spPr>
          <a:xfrm>
            <a:off x="3606924" y="2973778"/>
            <a:ext cx="3145093" cy="0"/>
          </a:xfrm>
          <a:prstGeom prst="line">
            <a:avLst/>
          </a:prstGeom>
          <a:noFill/>
          <a:ln w="19050" cap="flat" cmpd="sng" algn="ctr">
            <a:solidFill>
              <a:srgbClr val="424C58"/>
            </a:solidFill>
            <a:prstDash val="dashDot"/>
            <a:miter lim="800000"/>
          </a:ln>
          <a:effectLst/>
        </p:spPr>
      </p:cxnSp>
      <p:sp>
        <p:nvSpPr>
          <p:cNvPr id="271" name="Textfeld 12"/>
          <p:cNvSpPr txBox="1"/>
          <p:nvPr/>
        </p:nvSpPr>
        <p:spPr>
          <a:xfrm>
            <a:off x="813546" y="1539229"/>
            <a:ext cx="2115052" cy="337668"/>
          </a:xfrm>
          <a:prstGeom prst="rect">
            <a:avLst/>
          </a:prstGeom>
          <a:noFill/>
        </p:spPr>
        <p:txBody>
          <a:bodyPr wrap="square" lIns="0" tIns="0" rIns="0" bIns="0" rtlCol="0">
            <a:noAutofit/>
          </a:bodyPr>
          <a:lstStyle/>
          <a:p>
            <a:pPr algn="ctr" defTabSz="1016264">
              <a:lnSpc>
                <a:spcPts val="2556"/>
              </a:lnSpc>
              <a:spcBef>
                <a:spcPts val="556"/>
              </a:spcBef>
              <a:defRPr/>
            </a:pPr>
            <a:r>
              <a:rPr lang="en-US" sz="1556" b="1" kern="0" dirty="0">
                <a:solidFill>
                  <a:srgbClr val="000000"/>
                </a:solidFill>
                <a:latin typeface="Bosch Office Sans" pitchFamily="34" charset="0"/>
              </a:rPr>
              <a:t>Vehicle</a:t>
            </a:r>
          </a:p>
        </p:txBody>
      </p:sp>
      <p:sp>
        <p:nvSpPr>
          <p:cNvPr id="272" name="Textfeld 203"/>
          <p:cNvSpPr txBox="1"/>
          <p:nvPr/>
        </p:nvSpPr>
        <p:spPr>
          <a:xfrm>
            <a:off x="4169680" y="1483969"/>
            <a:ext cx="1984964" cy="445220"/>
          </a:xfrm>
          <a:prstGeom prst="rect">
            <a:avLst/>
          </a:prstGeom>
          <a:noFill/>
        </p:spPr>
        <p:txBody>
          <a:bodyPr wrap="square" lIns="0" tIns="0" rIns="0" bIns="0" rtlCol="0">
            <a:noAutofit/>
          </a:bodyPr>
          <a:lstStyle>
            <a:defPPr>
              <a:defRPr lang="de-DE"/>
            </a:defPPr>
            <a:lvl1pPr marL="0" marR="0" lvl="0" indent="0" algn="ctr" defTabSz="914400" eaLnBrk="1" fontAlgn="auto" latinLnBrk="0" hangingPunct="1">
              <a:lnSpc>
                <a:spcPts val="2300"/>
              </a:lnSpc>
              <a:spcBef>
                <a:spcPts val="500"/>
              </a:spcBef>
              <a:spcAft>
                <a:spcPts val="0"/>
              </a:spcAft>
              <a:buClrTx/>
              <a:buSzTx/>
              <a:buFontTx/>
              <a:buNone/>
              <a:tabLst/>
              <a:defRPr kumimoji="0" sz="1400" b="1" i="0" u="none" strike="noStrike" kern="0" cap="none" spc="0" normalizeH="0" baseline="0">
                <a:ln>
                  <a:noFill/>
                </a:ln>
                <a:solidFill>
                  <a:srgbClr val="000000"/>
                </a:solidFill>
                <a:effectLst/>
                <a:uLnTx/>
                <a:uFillTx/>
              </a:defRPr>
            </a:lvl1pPr>
          </a:lstStyle>
          <a:p>
            <a:pPr defTabSz="1016264">
              <a:lnSpc>
                <a:spcPts val="2556"/>
              </a:lnSpc>
              <a:spcBef>
                <a:spcPts val="556"/>
              </a:spcBef>
              <a:defRPr/>
            </a:pPr>
            <a:r>
              <a:rPr lang="en-US" sz="1556" dirty="0">
                <a:latin typeface="Bosch Office Sans" pitchFamily="34" charset="0"/>
              </a:rPr>
              <a:t>Connectivity</a:t>
            </a:r>
          </a:p>
        </p:txBody>
      </p:sp>
      <p:sp>
        <p:nvSpPr>
          <p:cNvPr id="273" name="Textfeld 204"/>
          <p:cNvSpPr txBox="1"/>
          <p:nvPr/>
        </p:nvSpPr>
        <p:spPr>
          <a:xfrm>
            <a:off x="7764503" y="1476801"/>
            <a:ext cx="2115052" cy="445220"/>
          </a:xfrm>
          <a:prstGeom prst="rect">
            <a:avLst/>
          </a:prstGeom>
          <a:noFill/>
        </p:spPr>
        <p:txBody>
          <a:bodyPr wrap="square" lIns="0" tIns="0" rIns="0" bIns="0" rtlCol="0">
            <a:noAutofit/>
          </a:bodyPr>
          <a:lstStyle/>
          <a:p>
            <a:pPr algn="ctr" defTabSz="1016264">
              <a:lnSpc>
                <a:spcPts val="2556"/>
              </a:lnSpc>
              <a:spcBef>
                <a:spcPts val="556"/>
              </a:spcBef>
              <a:defRPr/>
            </a:pPr>
            <a:r>
              <a:rPr lang="en-US" sz="1556" b="1" kern="0" dirty="0">
                <a:solidFill>
                  <a:srgbClr val="000000"/>
                </a:solidFill>
                <a:latin typeface="Bosch Office Sans" pitchFamily="34" charset="0"/>
              </a:rPr>
              <a:t>Tier 1 Cloud</a:t>
            </a:r>
          </a:p>
        </p:txBody>
      </p:sp>
      <p:sp>
        <p:nvSpPr>
          <p:cNvPr id="274" name="Rechteck 29"/>
          <p:cNvSpPr/>
          <p:nvPr/>
        </p:nvSpPr>
        <p:spPr>
          <a:xfrm>
            <a:off x="697866" y="2285875"/>
            <a:ext cx="231253" cy="851029"/>
          </a:xfrm>
          <a:prstGeom prst="rect">
            <a:avLst/>
          </a:prstGeom>
          <a:solidFill>
            <a:srgbClr val="67B419"/>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Powertrain</a:t>
            </a:r>
          </a:p>
        </p:txBody>
      </p:sp>
      <p:sp>
        <p:nvSpPr>
          <p:cNvPr id="275" name="Rechteck 38"/>
          <p:cNvSpPr/>
          <p:nvPr/>
        </p:nvSpPr>
        <p:spPr>
          <a:xfrm>
            <a:off x="954900" y="2284309"/>
            <a:ext cx="223673" cy="851029"/>
          </a:xfrm>
          <a:prstGeom prst="rect">
            <a:avLst/>
          </a:prstGeom>
          <a:solidFill>
            <a:srgbClr val="1399A0"/>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Chassis</a:t>
            </a:r>
          </a:p>
        </p:txBody>
      </p:sp>
      <p:sp>
        <p:nvSpPr>
          <p:cNvPr id="276" name="Rechteck 44"/>
          <p:cNvSpPr/>
          <p:nvPr/>
        </p:nvSpPr>
        <p:spPr>
          <a:xfrm>
            <a:off x="1499369" y="2278718"/>
            <a:ext cx="206793" cy="851029"/>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Body</a:t>
            </a:r>
          </a:p>
        </p:txBody>
      </p:sp>
      <p:sp>
        <p:nvSpPr>
          <p:cNvPr id="277" name="Shape3_20200311_092421"/>
          <p:cNvSpPr/>
          <p:nvPr/>
        </p:nvSpPr>
        <p:spPr>
          <a:xfrm>
            <a:off x="1753810" y="2273145"/>
            <a:ext cx="234526" cy="851029"/>
          </a:xfrm>
          <a:prstGeom prst="rect">
            <a:avLst/>
          </a:prstGeom>
          <a:solidFill>
            <a:srgbClr val="3F136C"/>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Interior &amp; Infotainment</a:t>
            </a:r>
          </a:p>
        </p:txBody>
      </p:sp>
      <p:sp>
        <p:nvSpPr>
          <p:cNvPr id="278" name="Rechteck 60"/>
          <p:cNvSpPr/>
          <p:nvPr/>
        </p:nvSpPr>
        <p:spPr>
          <a:xfrm>
            <a:off x="2063852" y="2266964"/>
            <a:ext cx="257035" cy="851029"/>
          </a:xfrm>
          <a:prstGeom prst="rect">
            <a:avLst/>
          </a:prstGeom>
          <a:solidFill>
            <a:srgbClr val="08427E"/>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Steering</a:t>
            </a:r>
          </a:p>
        </p:txBody>
      </p:sp>
      <p:sp>
        <p:nvSpPr>
          <p:cNvPr id="279" name="Shape3_20200311_092421"/>
          <p:cNvSpPr/>
          <p:nvPr/>
        </p:nvSpPr>
        <p:spPr>
          <a:xfrm>
            <a:off x="2344739" y="2266668"/>
            <a:ext cx="239774" cy="851029"/>
          </a:xfrm>
          <a:prstGeom prst="rect">
            <a:avLst/>
          </a:prstGeom>
          <a:solidFill>
            <a:srgbClr val="0E78C5">
              <a:lumMod val="60000"/>
              <a:lumOff val="40000"/>
            </a:srgbClr>
          </a:solidFill>
          <a:ln w="9525" cap="flat" cmpd="sng" algn="ctr">
            <a:noFill/>
            <a:prstDash val="solid"/>
            <a:round/>
            <a:headEnd type="none" w="med" len="med"/>
            <a:tailEnd type="none" w="med" len="med"/>
          </a:ln>
          <a:effectLst/>
        </p:spPr>
        <p:txBody>
          <a:bodyPr vert="vert270" lIns="0" tIns="0" rIns="0" bIns="0" rtlCol="0" anchor="ctr"/>
          <a:lstStyle/>
          <a:p>
            <a:pPr algn="ctr" defTabSz="1016264">
              <a:defRPr/>
            </a:pPr>
            <a:r>
              <a:rPr lang="en-US" sz="889" kern="0" dirty="0">
                <a:solidFill>
                  <a:prstClr val="white"/>
                </a:solidFill>
                <a:latin typeface="Bosch Office Sans"/>
              </a:rPr>
              <a:t>Electric Actuators</a:t>
            </a:r>
          </a:p>
        </p:txBody>
      </p:sp>
      <p:sp>
        <p:nvSpPr>
          <p:cNvPr id="280" name="Rechteck 212"/>
          <p:cNvSpPr/>
          <p:nvPr/>
        </p:nvSpPr>
        <p:spPr>
          <a:xfrm>
            <a:off x="434315" y="3169164"/>
            <a:ext cx="3143210" cy="185160"/>
          </a:xfrm>
          <a:prstGeom prst="rect">
            <a:avLst/>
          </a:prstGeom>
          <a:solidFill>
            <a:srgbClr val="B2B3B5">
              <a:lumMod val="60000"/>
              <a:lumOff val="40000"/>
            </a:srgbClr>
          </a:solidFill>
          <a:ln w="9525" cap="flat" cmpd="sng" algn="ctr">
            <a:solidFill>
              <a:srgbClr val="424C58">
                <a:lumMod val="60000"/>
                <a:lumOff val="40000"/>
              </a:srgbClr>
            </a:solidFill>
            <a:prstDash val="solid"/>
          </a:ln>
          <a:effectLst/>
        </p:spPr>
        <p:txBody>
          <a:bodyPr rtlCol="0" anchor="ctr"/>
          <a:lstStyle/>
          <a:p>
            <a:pPr algn="ctr" defTabSz="1016264">
              <a:defRPr/>
            </a:pPr>
            <a:r>
              <a:rPr lang="en-US" sz="1111" kern="0" dirty="0">
                <a:solidFill>
                  <a:srgbClr val="000000"/>
                </a:solidFill>
                <a:latin typeface="Bosch Office Sans"/>
              </a:rPr>
              <a:t>Vehicle Runtime and API’s</a:t>
            </a:r>
          </a:p>
        </p:txBody>
      </p:sp>
      <p:cxnSp>
        <p:nvCxnSpPr>
          <p:cNvPr id="281" name="Gerade Verbindung mit Pfeil 15"/>
          <p:cNvCxnSpPr/>
          <p:nvPr/>
        </p:nvCxnSpPr>
        <p:spPr>
          <a:xfrm>
            <a:off x="4881458" y="2726628"/>
            <a:ext cx="523343" cy="0"/>
          </a:xfrm>
          <a:prstGeom prst="straightConnector1">
            <a:avLst/>
          </a:prstGeom>
          <a:noFill/>
          <a:ln w="28575" cap="flat" cmpd="sng" algn="ctr">
            <a:solidFill>
              <a:srgbClr val="1399A0"/>
            </a:solidFill>
            <a:prstDash val="solid"/>
            <a:miter lim="800000"/>
            <a:tailEnd type="triangle"/>
          </a:ln>
          <a:effectLst/>
        </p:spPr>
      </p:cxnSp>
      <p:cxnSp>
        <p:nvCxnSpPr>
          <p:cNvPr id="282" name="Gerade Verbindung mit Pfeil 120"/>
          <p:cNvCxnSpPr/>
          <p:nvPr/>
        </p:nvCxnSpPr>
        <p:spPr>
          <a:xfrm flipH="1" flipV="1">
            <a:off x="4884016" y="2835250"/>
            <a:ext cx="520786" cy="1560"/>
          </a:xfrm>
          <a:prstGeom prst="straightConnector1">
            <a:avLst/>
          </a:prstGeom>
          <a:noFill/>
          <a:ln w="28575" cap="flat" cmpd="sng" algn="ctr">
            <a:solidFill>
              <a:srgbClr val="1399A0"/>
            </a:solidFill>
            <a:prstDash val="solid"/>
            <a:miter lim="800000"/>
            <a:tailEnd type="triangle"/>
          </a:ln>
          <a:effectLst/>
        </p:spPr>
      </p:cxnSp>
      <p:sp>
        <p:nvSpPr>
          <p:cNvPr id="284" name="Rechteck 141"/>
          <p:cNvSpPr/>
          <p:nvPr/>
        </p:nvSpPr>
        <p:spPr>
          <a:xfrm>
            <a:off x="6758699" y="4855363"/>
            <a:ext cx="5065803" cy="259995"/>
          </a:xfrm>
          <a:prstGeom prst="rect">
            <a:avLst/>
          </a:prstGeom>
          <a:solidFill>
            <a:srgbClr val="B2B3B5">
              <a:lumMod val="75000"/>
            </a:srgbClr>
          </a:solidFill>
          <a:ln w="9525" cap="flat" cmpd="sng" algn="ctr">
            <a:solidFill>
              <a:srgbClr val="B2B3B5">
                <a:lumMod val="60000"/>
                <a:lumOff val="40000"/>
              </a:srgbClr>
            </a:solidFill>
            <a:prstDash val="solid"/>
          </a:ln>
          <a:effectLst/>
        </p:spPr>
        <p:txBody>
          <a:bodyPr rtlCol="0" anchor="ctr"/>
          <a:lstStyle/>
          <a:p>
            <a:pPr algn="ctr" defTabSz="1016190" eaLnBrk="0" hangingPunct="0">
              <a:defRPr/>
            </a:pPr>
            <a:r>
              <a:rPr lang="de-DE" sz="1111" b="1" kern="0" noProof="1">
                <a:solidFill>
                  <a:prstClr val="white"/>
                </a:solidFill>
                <a:latin typeface="Bosch Office Sans"/>
              </a:rPr>
              <a:t>Service Business Engine</a:t>
            </a:r>
            <a:endParaRPr lang="en-US" sz="1111" b="1" kern="0" noProof="1">
              <a:solidFill>
                <a:prstClr val="white"/>
              </a:solidFill>
              <a:latin typeface="Bosch Office Sans"/>
            </a:endParaRPr>
          </a:p>
        </p:txBody>
      </p:sp>
      <p:sp>
        <p:nvSpPr>
          <p:cNvPr id="285" name="Rechteck 44"/>
          <p:cNvSpPr/>
          <p:nvPr/>
        </p:nvSpPr>
        <p:spPr>
          <a:xfrm>
            <a:off x="1242537" y="2284286"/>
            <a:ext cx="206793" cy="851029"/>
          </a:xfrm>
          <a:prstGeom prst="rect">
            <a:avLst/>
          </a:prstGeom>
          <a:solidFill>
            <a:srgbClr val="1399A0"/>
          </a:solidFill>
          <a:ln w="9525" cap="flat" cmpd="sng" algn="ctr">
            <a:noFill/>
            <a:prstDash val="solid"/>
          </a:ln>
          <a:effectLst/>
        </p:spPr>
        <p:txBody>
          <a:bodyPr vert="vert270" lIns="0" tIns="0" rIns="0" bIns="0" rtlCol="0" anchor="ctr"/>
          <a:lstStyle/>
          <a:p>
            <a:pPr algn="ctr" defTabSz="1016264">
              <a:defRPr/>
            </a:pPr>
            <a:r>
              <a:rPr lang="en-US" sz="889" kern="0" dirty="0">
                <a:solidFill>
                  <a:prstClr val="white"/>
                </a:solidFill>
                <a:latin typeface="Bosch Office Sans"/>
              </a:rPr>
              <a:t>DA&amp;AD</a:t>
            </a:r>
          </a:p>
        </p:txBody>
      </p:sp>
      <p:sp>
        <p:nvSpPr>
          <p:cNvPr id="286" name="Rechteck 97_"/>
          <p:cNvSpPr/>
          <p:nvPr>
            <p:custDataLst>
              <p:tags r:id="rId9"/>
            </p:custDataLst>
          </p:nvPr>
        </p:nvSpPr>
        <p:spPr>
          <a:xfrm rot="5400000">
            <a:off x="7058533" y="2114896"/>
            <a:ext cx="696248" cy="1191459"/>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Platform services</a:t>
            </a:r>
          </a:p>
        </p:txBody>
      </p:sp>
      <p:sp>
        <p:nvSpPr>
          <p:cNvPr id="287" name="Rechteck 97"/>
          <p:cNvSpPr/>
          <p:nvPr>
            <p:custDataLst>
              <p:tags r:id="rId10"/>
            </p:custDataLst>
          </p:nvPr>
        </p:nvSpPr>
        <p:spPr>
          <a:xfrm rot="5400000">
            <a:off x="7026229" y="3754956"/>
            <a:ext cx="760861" cy="1191458"/>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Core services</a:t>
            </a:r>
            <a:endParaRPr lang="en-US" sz="1111" b="1" kern="0" baseline="30000" dirty="0">
              <a:solidFill>
                <a:srgbClr val="B2B3B5">
                  <a:lumMod val="50000"/>
                </a:srgbClr>
              </a:solidFill>
              <a:latin typeface="Bosch Office Sans"/>
            </a:endParaRPr>
          </a:p>
        </p:txBody>
      </p:sp>
      <p:sp>
        <p:nvSpPr>
          <p:cNvPr id="288" name="Rechteck 97_"/>
          <p:cNvSpPr/>
          <p:nvPr>
            <p:custDataLst>
              <p:tags r:id="rId11"/>
            </p:custDataLst>
          </p:nvPr>
        </p:nvSpPr>
        <p:spPr>
          <a:xfrm rot="5400000">
            <a:off x="7045851" y="2914517"/>
            <a:ext cx="721614" cy="1191458"/>
          </a:xfrm>
          <a:prstGeom prst="rect">
            <a:avLst/>
          </a:prstGeom>
          <a:solidFill>
            <a:sysClr val="window" lastClr="FFFFFF"/>
          </a:solidFill>
          <a:ln w="19050" cap="flat" cmpd="sng" algn="ctr">
            <a:solidFill>
              <a:srgbClr val="424C58">
                <a:lumMod val="40000"/>
                <a:lumOff val="60000"/>
              </a:srgbClr>
            </a:solidFill>
            <a:prstDash val="solid"/>
            <a:miter lim="800000"/>
          </a:ln>
          <a:effectLst/>
        </p:spPr>
        <p:txBody>
          <a:bodyPr vert="vert270" rtlCol="0" anchor="ctr"/>
          <a:lstStyle/>
          <a:p>
            <a:pPr algn="ctr" defTabSz="1016190">
              <a:defRPr/>
            </a:pPr>
            <a:r>
              <a:rPr lang="en-US" sz="1111" b="1" kern="0" dirty="0">
                <a:solidFill>
                  <a:srgbClr val="B2B3B5">
                    <a:lumMod val="50000"/>
                  </a:srgbClr>
                </a:solidFill>
                <a:latin typeface="Bosch Office Sans"/>
              </a:rPr>
              <a:t>Digital twin </a:t>
            </a:r>
            <a:r>
              <a:rPr lang="en-US" sz="1111" b="1" kern="0" dirty="0" err="1">
                <a:solidFill>
                  <a:srgbClr val="B2B3B5">
                    <a:lumMod val="50000"/>
                  </a:srgbClr>
                </a:solidFill>
                <a:latin typeface="Bosch Office Sans"/>
              </a:rPr>
              <a:t>Framework</a:t>
            </a:r>
            <a:endParaRPr lang="en-US" sz="1111" b="1" kern="0" dirty="0">
              <a:solidFill>
                <a:srgbClr val="B2B3B5">
                  <a:lumMod val="50000"/>
                </a:srgbClr>
              </a:solidFill>
              <a:latin typeface="Bosch Office Sans"/>
            </a:endParaRPr>
          </a:p>
        </p:txBody>
      </p:sp>
      <p:sp>
        <p:nvSpPr>
          <p:cNvPr id="289" name="Textfeld 107"/>
          <p:cNvSpPr txBox="1"/>
          <p:nvPr>
            <p:custDataLst>
              <p:tags r:id="rId12"/>
            </p:custDataLst>
          </p:nvPr>
        </p:nvSpPr>
        <p:spPr>
          <a:xfrm>
            <a:off x="9730020" y="3561570"/>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Developer </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portal</a:t>
            </a:r>
            <a:endParaRPr lang="en-US" sz="1111" b="1" kern="0" baseline="30000" dirty="0">
              <a:solidFill>
                <a:srgbClr val="B2B3B5">
                  <a:lumMod val="50000"/>
                </a:srgbClr>
              </a:solidFill>
              <a:latin typeface="Bosch Office Sans" pitchFamily="34" charset="0"/>
            </a:endParaRPr>
          </a:p>
        </p:txBody>
      </p:sp>
      <p:sp>
        <p:nvSpPr>
          <p:cNvPr id="290" name="Textfeld 59"/>
          <p:cNvSpPr txBox="1"/>
          <p:nvPr>
            <p:custDataLst>
              <p:tags r:id="rId13"/>
            </p:custDataLst>
          </p:nvPr>
        </p:nvSpPr>
        <p:spPr>
          <a:xfrm>
            <a:off x="8893335" y="3566123"/>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Self-service</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 portal</a:t>
            </a:r>
          </a:p>
        </p:txBody>
      </p:sp>
      <p:pic>
        <p:nvPicPr>
          <p:cNvPr id="291" name="Picture 64"/>
          <p:cNvPicPr>
            <a:picLocks noChangeAspect="1"/>
          </p:cNvPicPr>
          <p:nvPr>
            <p:custDataLst>
              <p:tags r:id="rId14"/>
            </p:custDataLst>
          </p:nvPr>
        </p:nvPicPr>
        <p:blipFill>
          <a:blip r:embed="rId28" cstate="print">
            <a:duotone>
              <a:srgbClr val="67B419">
                <a:shade val="45000"/>
                <a:satMod val="135000"/>
              </a:srgbClr>
              <a:prstClr val="white"/>
            </a:duotone>
          </a:blip>
          <a:stretch>
            <a:fillRect/>
          </a:stretch>
        </p:blipFill>
        <p:spPr>
          <a:xfrm>
            <a:off x="9076982" y="3942309"/>
            <a:ext cx="432912" cy="399973"/>
          </a:xfrm>
          <a:prstGeom prst="rect">
            <a:avLst/>
          </a:prstGeom>
        </p:spPr>
      </p:pic>
      <p:pic>
        <p:nvPicPr>
          <p:cNvPr id="292" name="Picture 66"/>
          <p:cNvPicPr>
            <a:picLocks noChangeAspect="1"/>
          </p:cNvPicPr>
          <p:nvPr>
            <p:custDataLst>
              <p:tags r:id="rId15"/>
            </p:custDataLst>
          </p:nvPr>
        </p:nvPicPr>
        <p:blipFill>
          <a:blip r:embed="rId28" cstate="print">
            <a:duotone>
              <a:srgbClr val="67B419">
                <a:shade val="45000"/>
                <a:satMod val="135000"/>
              </a:srgbClr>
              <a:prstClr val="white"/>
            </a:duotone>
          </a:blip>
          <a:stretch>
            <a:fillRect/>
          </a:stretch>
        </p:blipFill>
        <p:spPr>
          <a:xfrm>
            <a:off x="9913667" y="3943391"/>
            <a:ext cx="432912" cy="399973"/>
          </a:xfrm>
          <a:prstGeom prst="rect">
            <a:avLst/>
          </a:prstGeom>
        </p:spPr>
      </p:pic>
      <p:sp>
        <p:nvSpPr>
          <p:cNvPr id="293" name="Textfeld 107"/>
          <p:cNvSpPr txBox="1"/>
          <p:nvPr>
            <p:custDataLst>
              <p:tags r:id="rId16"/>
            </p:custDataLst>
          </p:nvPr>
        </p:nvSpPr>
        <p:spPr>
          <a:xfrm>
            <a:off x="10566704" y="3559399"/>
            <a:ext cx="800206" cy="341888"/>
          </a:xfrm>
          <a:prstGeom prst="rect">
            <a:avLst/>
          </a:prstGeom>
          <a:noFill/>
        </p:spPr>
        <p:txBody>
          <a:bodyPr wrap="square" lIns="0" tIns="0" rIns="0" bIns="0" rtlCol="0">
            <a:spAutoFit/>
          </a:bodyPr>
          <a:lstStyle/>
          <a:p>
            <a:pPr algn="ctr" defTabSz="1016190">
              <a:defRPr/>
            </a:pPr>
            <a:r>
              <a:rPr lang="en-US" sz="1111" b="1" kern="0" dirty="0">
                <a:solidFill>
                  <a:srgbClr val="B2B3B5">
                    <a:lumMod val="50000"/>
                  </a:srgbClr>
                </a:solidFill>
                <a:latin typeface="Bosch Office Sans" pitchFamily="34" charset="0"/>
              </a:rPr>
              <a:t>Integration </a:t>
            </a:r>
            <a:br>
              <a:rPr lang="en-US" sz="1111" b="1" kern="0" dirty="0">
                <a:solidFill>
                  <a:srgbClr val="B2B3B5">
                    <a:lumMod val="50000"/>
                  </a:srgbClr>
                </a:solidFill>
                <a:latin typeface="Bosch Office Sans" pitchFamily="34" charset="0"/>
              </a:rPr>
            </a:br>
            <a:r>
              <a:rPr lang="en-US" sz="1111" b="1" kern="0" dirty="0">
                <a:solidFill>
                  <a:srgbClr val="B2B3B5">
                    <a:lumMod val="50000"/>
                  </a:srgbClr>
                </a:solidFill>
                <a:latin typeface="Bosch Office Sans" pitchFamily="34" charset="0"/>
              </a:rPr>
              <a:t>portal</a:t>
            </a:r>
          </a:p>
        </p:txBody>
      </p:sp>
      <p:pic>
        <p:nvPicPr>
          <p:cNvPr id="294" name="Picture 66"/>
          <p:cNvPicPr>
            <a:picLocks noChangeAspect="1"/>
          </p:cNvPicPr>
          <p:nvPr>
            <p:custDataLst>
              <p:tags r:id="rId17"/>
            </p:custDataLst>
          </p:nvPr>
        </p:nvPicPr>
        <p:blipFill>
          <a:blip r:embed="rId28" cstate="print">
            <a:duotone>
              <a:srgbClr val="67B419">
                <a:shade val="45000"/>
                <a:satMod val="135000"/>
              </a:srgbClr>
              <a:prstClr val="white"/>
            </a:duotone>
          </a:blip>
          <a:stretch>
            <a:fillRect/>
          </a:stretch>
        </p:blipFill>
        <p:spPr>
          <a:xfrm>
            <a:off x="10749807" y="3944425"/>
            <a:ext cx="432912" cy="399973"/>
          </a:xfrm>
          <a:prstGeom prst="rect">
            <a:avLst/>
          </a:prstGeom>
        </p:spPr>
      </p:pic>
      <p:sp>
        <p:nvSpPr>
          <p:cNvPr id="295" name="Textfeld 128"/>
          <p:cNvSpPr txBox="1"/>
          <p:nvPr/>
        </p:nvSpPr>
        <p:spPr>
          <a:xfrm rot="16200000">
            <a:off x="10397430" y="2422920"/>
            <a:ext cx="723228" cy="311016"/>
          </a:xfrm>
          <a:prstGeom prst="rect">
            <a:avLst/>
          </a:prstGeom>
          <a:solidFill>
            <a:srgbClr val="0070C0"/>
          </a:solidFill>
          <a:ln w="3175" cap="flat" cmpd="sng" algn="ctr">
            <a:solidFill>
              <a:sysClr val="window" lastClr="FFFFFF"/>
            </a:solidFill>
            <a:prstDash val="solid"/>
          </a:ln>
          <a:effectLst/>
        </p:spPr>
        <p:txBody>
          <a:bodyPr lIns="40010" tIns="0" rIns="40010" bIns="0" rtlCol="0" anchor="ctr"/>
          <a:lstStyle>
            <a:defPPr>
              <a:defRPr lang="de-DE"/>
            </a:defPPr>
            <a:lvl1pPr marL="0" marR="0" lvl="0" indent="0" algn="ctr" defTabSz="914400" eaLnBrk="1" fontAlgn="auto" latinLnBrk="0" hangingPunct="1">
              <a:lnSpc>
                <a:spcPct val="100000"/>
              </a:lnSpc>
              <a:spcBef>
                <a:spcPts val="0"/>
              </a:spcBef>
              <a:spcAft>
                <a:spcPts val="0"/>
              </a:spcAft>
              <a:buClrTx/>
              <a:buSzTx/>
              <a:buFontTx/>
              <a:buNone/>
              <a:tabLst/>
              <a:defRPr kumimoji="0" sz="800" b="0" i="0" u="none" strike="noStrike" kern="0" cap="none" spc="0" normalizeH="0" baseline="0">
                <a:ln>
                  <a:noFill/>
                </a:ln>
                <a:solidFill>
                  <a:srgbClr val="000000"/>
                </a:solidFill>
                <a:effectLst/>
                <a:uLnTx/>
                <a:uFillTx/>
                <a:latin typeface="Bosch Office Sans"/>
              </a:defRPr>
            </a:lvl1pPr>
          </a:lstStyle>
          <a:p>
            <a:pPr defTabSz="1016264">
              <a:defRPr/>
            </a:pPr>
            <a:r>
              <a:rPr lang="de-DE" sz="889" dirty="0" err="1">
                <a:solidFill>
                  <a:prstClr val="white"/>
                </a:solidFill>
              </a:rPr>
              <a:t>Dev</a:t>
            </a:r>
            <a:endParaRPr lang="de-DE" sz="889" dirty="0">
              <a:solidFill>
                <a:prstClr val="white"/>
              </a:solidFill>
            </a:endParaRPr>
          </a:p>
          <a:p>
            <a:pPr defTabSz="1016264">
              <a:defRPr/>
            </a:pPr>
            <a:r>
              <a:rPr lang="de-DE" sz="889" dirty="0">
                <a:solidFill>
                  <a:prstClr val="white"/>
                </a:solidFill>
              </a:rPr>
              <a:t>s</a:t>
            </a:r>
            <a:r>
              <a:rPr lang="de-DE" sz="889" dirty="0" err="1">
                <a:solidFill>
                  <a:prstClr val="white"/>
                </a:solidFill>
              </a:rPr>
              <a:t>ervices</a:t>
            </a:r>
            <a:endParaRPr lang="en-US" sz="889" dirty="0">
              <a:solidFill>
                <a:prstClr val="white"/>
              </a:solidFill>
            </a:endParaRPr>
          </a:p>
        </p:txBody>
      </p:sp>
      <p:cxnSp>
        <p:nvCxnSpPr>
          <p:cNvPr id="296" name="Straight Connector 244"/>
          <p:cNvCxnSpPr/>
          <p:nvPr/>
        </p:nvCxnSpPr>
        <p:spPr>
          <a:xfrm flipH="1">
            <a:off x="10992169" y="1934780"/>
            <a:ext cx="11292" cy="1070127"/>
          </a:xfrm>
          <a:prstGeom prst="line">
            <a:avLst/>
          </a:prstGeom>
          <a:noFill/>
          <a:ln w="28575" cap="flat" cmpd="sng" algn="ctr">
            <a:solidFill>
              <a:sysClr val="window" lastClr="FFFFFF"/>
            </a:solidFill>
            <a:prstDash val="solid"/>
            <a:miter lim="800000"/>
          </a:ln>
          <a:effectLst/>
        </p:spPr>
      </p:cxnSp>
      <p:sp>
        <p:nvSpPr>
          <p:cNvPr id="297" name="Rechteck 296"/>
          <p:cNvSpPr/>
          <p:nvPr/>
        </p:nvSpPr>
        <p:spPr>
          <a:xfrm>
            <a:off x="430440" y="4226496"/>
            <a:ext cx="3141867" cy="504620"/>
          </a:xfrm>
          <a:prstGeom prst="rect">
            <a:avLst/>
          </a:prstGeom>
          <a:noFill/>
          <a:ln w="9525" cap="flat" cmpd="sng" algn="ctr">
            <a:solidFill>
              <a:srgbClr val="3F136C"/>
            </a:solidFill>
            <a:prstDash val="solid"/>
          </a:ln>
          <a:effectLst/>
        </p:spPr>
        <p:txBody>
          <a:bodyPr rtlCol="0" anchor="t"/>
          <a:lstStyle/>
          <a:p>
            <a:pPr algn="r" defTabSz="1016264">
              <a:defRPr/>
            </a:pPr>
            <a:r>
              <a:rPr lang="en-US" sz="667" kern="0" dirty="0">
                <a:solidFill>
                  <a:srgbClr val="000000"/>
                </a:solidFill>
                <a:latin typeface="Bosch Office Sans"/>
              </a:rPr>
              <a:t>Sensors and </a:t>
            </a:r>
            <a:br>
              <a:rPr lang="en-US" sz="667" kern="0" dirty="0">
                <a:solidFill>
                  <a:srgbClr val="000000"/>
                </a:solidFill>
                <a:latin typeface="Bosch Office Sans"/>
              </a:rPr>
            </a:br>
            <a:r>
              <a:rPr lang="en-US" sz="667" kern="0" dirty="0">
                <a:solidFill>
                  <a:srgbClr val="000000"/>
                </a:solidFill>
                <a:latin typeface="Bosch Office Sans"/>
              </a:rPr>
              <a:t>Actuators</a:t>
            </a:r>
          </a:p>
        </p:txBody>
      </p:sp>
      <p:sp>
        <p:nvSpPr>
          <p:cNvPr id="298" name="Rechteck 297"/>
          <p:cNvSpPr/>
          <p:nvPr/>
        </p:nvSpPr>
        <p:spPr>
          <a:xfrm>
            <a:off x="430442" y="3653152"/>
            <a:ext cx="3141866" cy="570261"/>
          </a:xfrm>
          <a:prstGeom prst="rect">
            <a:avLst/>
          </a:prstGeom>
          <a:noFill/>
          <a:ln w="9525" cap="flat" cmpd="sng" algn="ctr">
            <a:solidFill>
              <a:srgbClr val="3F136C"/>
            </a:solidFill>
            <a:prstDash val="solid"/>
          </a:ln>
          <a:effectLst/>
        </p:spPr>
        <p:txBody>
          <a:bodyPr rtlCol="0" anchor="t"/>
          <a:lstStyle/>
          <a:p>
            <a:pPr algn="r" defTabSz="1016264">
              <a:defRPr/>
            </a:pPr>
            <a:r>
              <a:rPr lang="en-US" sz="667" kern="0" dirty="0">
                <a:solidFill>
                  <a:srgbClr val="000000"/>
                </a:solidFill>
                <a:latin typeface="Bosch Office Sans"/>
              </a:rPr>
              <a:t>Embedded </a:t>
            </a:r>
          </a:p>
          <a:p>
            <a:pPr algn="r" defTabSz="1016264">
              <a:defRPr/>
            </a:pPr>
            <a:r>
              <a:rPr lang="en-US" sz="667" kern="0" dirty="0">
                <a:solidFill>
                  <a:srgbClr val="000000"/>
                </a:solidFill>
                <a:latin typeface="Bosch Office Sans"/>
              </a:rPr>
              <a:t>ECU’s</a:t>
            </a:r>
          </a:p>
        </p:txBody>
      </p:sp>
      <p:grpSp>
        <p:nvGrpSpPr>
          <p:cNvPr id="299" name="Gruppieren 298"/>
          <p:cNvGrpSpPr/>
          <p:nvPr/>
        </p:nvGrpSpPr>
        <p:grpSpPr>
          <a:xfrm>
            <a:off x="3572306" y="1930741"/>
            <a:ext cx="8266660" cy="3203593"/>
            <a:chOff x="3214072" y="1910845"/>
            <a:chExt cx="7438080" cy="2882492"/>
          </a:xfrm>
        </p:grpSpPr>
        <p:cxnSp>
          <p:nvCxnSpPr>
            <p:cNvPr id="300" name="Gerader Verbinder 116"/>
            <p:cNvCxnSpPr/>
            <p:nvPr/>
          </p:nvCxnSpPr>
          <p:spPr>
            <a:xfrm flipV="1">
              <a:off x="6075076" y="1910845"/>
              <a:ext cx="0" cy="576000"/>
            </a:xfrm>
            <a:prstGeom prst="line">
              <a:avLst/>
            </a:prstGeom>
            <a:noFill/>
            <a:ln w="38100" cap="flat" cmpd="sng" algn="ctr">
              <a:solidFill>
                <a:srgbClr val="7030A0"/>
              </a:solidFill>
              <a:prstDash val="solid"/>
              <a:miter lim="800000"/>
            </a:ln>
            <a:effectLst/>
          </p:spPr>
        </p:cxnSp>
        <p:cxnSp>
          <p:nvCxnSpPr>
            <p:cNvPr id="301" name="Gerader Verbinder 119"/>
            <p:cNvCxnSpPr/>
            <p:nvPr/>
          </p:nvCxnSpPr>
          <p:spPr>
            <a:xfrm>
              <a:off x="6081088" y="1926556"/>
              <a:ext cx="1523717" cy="0"/>
            </a:xfrm>
            <a:prstGeom prst="line">
              <a:avLst/>
            </a:prstGeom>
            <a:noFill/>
            <a:ln w="38100" cap="flat" cmpd="sng" algn="ctr">
              <a:solidFill>
                <a:srgbClr val="7030A0"/>
              </a:solidFill>
              <a:prstDash val="solid"/>
              <a:miter lim="800000"/>
            </a:ln>
            <a:effectLst/>
          </p:spPr>
        </p:cxnSp>
        <p:cxnSp>
          <p:nvCxnSpPr>
            <p:cNvPr id="302" name="Gerader Verbinder 131"/>
            <p:cNvCxnSpPr/>
            <p:nvPr/>
          </p:nvCxnSpPr>
          <p:spPr>
            <a:xfrm>
              <a:off x="10637114" y="2880801"/>
              <a:ext cx="0" cy="1908000"/>
            </a:xfrm>
            <a:prstGeom prst="line">
              <a:avLst/>
            </a:prstGeom>
            <a:noFill/>
            <a:ln w="38100" cap="flat" cmpd="sng" algn="ctr">
              <a:solidFill>
                <a:srgbClr val="7030A0"/>
              </a:solidFill>
              <a:prstDash val="solid"/>
              <a:miter lim="800000"/>
            </a:ln>
            <a:effectLst/>
          </p:spPr>
        </p:cxnSp>
        <p:cxnSp>
          <p:nvCxnSpPr>
            <p:cNvPr id="303" name="Gerader Verbinder 135"/>
            <p:cNvCxnSpPr/>
            <p:nvPr/>
          </p:nvCxnSpPr>
          <p:spPr>
            <a:xfrm>
              <a:off x="6081088" y="4776262"/>
              <a:ext cx="4571064" cy="0"/>
            </a:xfrm>
            <a:prstGeom prst="line">
              <a:avLst/>
            </a:prstGeom>
            <a:noFill/>
            <a:ln w="38100" cap="flat" cmpd="sng" algn="ctr">
              <a:solidFill>
                <a:srgbClr val="7030A0"/>
              </a:solidFill>
              <a:prstDash val="solid"/>
              <a:miter lim="800000"/>
            </a:ln>
            <a:effectLst/>
          </p:spPr>
        </p:cxnSp>
        <p:cxnSp>
          <p:nvCxnSpPr>
            <p:cNvPr id="304" name="Gerader Verbinder 119"/>
            <p:cNvCxnSpPr/>
            <p:nvPr/>
          </p:nvCxnSpPr>
          <p:spPr>
            <a:xfrm flipV="1">
              <a:off x="7583945" y="2889785"/>
              <a:ext cx="3060000" cy="7566"/>
            </a:xfrm>
            <a:prstGeom prst="line">
              <a:avLst/>
            </a:prstGeom>
            <a:noFill/>
            <a:ln w="38100" cap="flat" cmpd="sng" algn="ctr">
              <a:solidFill>
                <a:srgbClr val="7030A0"/>
              </a:solidFill>
              <a:prstDash val="solid"/>
              <a:miter lim="800000"/>
            </a:ln>
            <a:effectLst/>
          </p:spPr>
        </p:cxnSp>
        <p:cxnSp>
          <p:nvCxnSpPr>
            <p:cNvPr id="305" name="Gerader Verbinder 116"/>
            <p:cNvCxnSpPr/>
            <p:nvPr/>
          </p:nvCxnSpPr>
          <p:spPr>
            <a:xfrm flipV="1">
              <a:off x="7597197" y="1914478"/>
              <a:ext cx="0" cy="990000"/>
            </a:xfrm>
            <a:prstGeom prst="line">
              <a:avLst/>
            </a:prstGeom>
            <a:noFill/>
            <a:ln w="38100" cap="flat" cmpd="sng" algn="ctr">
              <a:solidFill>
                <a:srgbClr val="7030A0"/>
              </a:solidFill>
              <a:prstDash val="solid"/>
              <a:miter lim="800000"/>
            </a:ln>
            <a:effectLst/>
          </p:spPr>
        </p:cxnSp>
        <p:cxnSp>
          <p:nvCxnSpPr>
            <p:cNvPr id="306" name="Gerader Verbinder 139"/>
            <p:cNvCxnSpPr/>
            <p:nvPr/>
          </p:nvCxnSpPr>
          <p:spPr>
            <a:xfrm flipV="1">
              <a:off x="6075076" y="2896626"/>
              <a:ext cx="0" cy="1896711"/>
            </a:xfrm>
            <a:prstGeom prst="line">
              <a:avLst/>
            </a:prstGeom>
            <a:noFill/>
            <a:ln w="38100" cap="flat" cmpd="sng" algn="ctr">
              <a:solidFill>
                <a:srgbClr val="7030A0"/>
              </a:solidFill>
              <a:prstDash val="solid"/>
              <a:miter lim="800000"/>
            </a:ln>
            <a:effectLst/>
          </p:spPr>
        </p:cxnSp>
        <p:cxnSp>
          <p:nvCxnSpPr>
            <p:cNvPr id="307" name="Gerader Verbinder 119"/>
            <p:cNvCxnSpPr/>
            <p:nvPr/>
          </p:nvCxnSpPr>
          <p:spPr>
            <a:xfrm>
              <a:off x="3214072" y="2486845"/>
              <a:ext cx="2861004" cy="0"/>
            </a:xfrm>
            <a:prstGeom prst="line">
              <a:avLst/>
            </a:prstGeom>
            <a:noFill/>
            <a:ln w="38100" cap="flat" cmpd="sng" algn="ctr">
              <a:solidFill>
                <a:srgbClr val="7030A0"/>
              </a:solidFill>
              <a:prstDash val="solid"/>
              <a:miter lim="800000"/>
            </a:ln>
            <a:effectLst/>
          </p:spPr>
        </p:cxnSp>
        <p:cxnSp>
          <p:nvCxnSpPr>
            <p:cNvPr id="308" name="Gerader Verbinder 119"/>
            <p:cNvCxnSpPr/>
            <p:nvPr/>
          </p:nvCxnSpPr>
          <p:spPr>
            <a:xfrm>
              <a:off x="3216081" y="2892218"/>
              <a:ext cx="2858995" cy="0"/>
            </a:xfrm>
            <a:prstGeom prst="line">
              <a:avLst/>
            </a:prstGeom>
            <a:noFill/>
            <a:ln w="38100" cap="flat" cmpd="sng" algn="ctr">
              <a:solidFill>
                <a:srgbClr val="7030A0"/>
              </a:solidFill>
              <a:prstDash val="solid"/>
              <a:miter lim="800000"/>
            </a:ln>
            <a:effectLst/>
          </p:spPr>
        </p:cxnSp>
      </p:grpSp>
      <p:grpSp>
        <p:nvGrpSpPr>
          <p:cNvPr id="309" name="Gruppieren 308"/>
          <p:cNvGrpSpPr/>
          <p:nvPr/>
        </p:nvGrpSpPr>
        <p:grpSpPr>
          <a:xfrm>
            <a:off x="427805" y="1928837"/>
            <a:ext cx="3146734" cy="1433026"/>
            <a:chOff x="384749" y="1909131"/>
            <a:chExt cx="2831332" cy="1289392"/>
          </a:xfrm>
        </p:grpSpPr>
        <p:cxnSp>
          <p:nvCxnSpPr>
            <p:cNvPr id="310" name="Gerader Verbinder 116"/>
            <p:cNvCxnSpPr/>
            <p:nvPr/>
          </p:nvCxnSpPr>
          <p:spPr>
            <a:xfrm flipV="1">
              <a:off x="3216081" y="1915640"/>
              <a:ext cx="0" cy="576000"/>
            </a:xfrm>
            <a:prstGeom prst="line">
              <a:avLst/>
            </a:prstGeom>
            <a:noFill/>
            <a:ln w="38100" cap="flat" cmpd="sng" algn="ctr">
              <a:solidFill>
                <a:srgbClr val="6FC9CC">
                  <a:lumMod val="75000"/>
                </a:srgbClr>
              </a:solidFill>
              <a:prstDash val="solid"/>
              <a:miter lim="800000"/>
            </a:ln>
            <a:effectLst/>
          </p:spPr>
        </p:cxnSp>
        <p:cxnSp>
          <p:nvCxnSpPr>
            <p:cNvPr id="311" name="Gerader Verbinder 116"/>
            <p:cNvCxnSpPr/>
            <p:nvPr/>
          </p:nvCxnSpPr>
          <p:spPr>
            <a:xfrm flipV="1">
              <a:off x="3214072" y="2874523"/>
              <a:ext cx="0" cy="324000"/>
            </a:xfrm>
            <a:prstGeom prst="line">
              <a:avLst/>
            </a:prstGeom>
            <a:noFill/>
            <a:ln w="38100" cap="flat" cmpd="sng" algn="ctr">
              <a:solidFill>
                <a:srgbClr val="6FC9CC">
                  <a:lumMod val="75000"/>
                </a:srgbClr>
              </a:solidFill>
              <a:prstDash val="solid"/>
              <a:miter lim="800000"/>
            </a:ln>
            <a:effectLst/>
          </p:spPr>
        </p:cxnSp>
        <p:cxnSp>
          <p:nvCxnSpPr>
            <p:cNvPr id="312" name="Gerader Verbinder 119"/>
            <p:cNvCxnSpPr/>
            <p:nvPr/>
          </p:nvCxnSpPr>
          <p:spPr>
            <a:xfrm flipV="1">
              <a:off x="2345220" y="1926556"/>
              <a:ext cx="864000" cy="0"/>
            </a:xfrm>
            <a:prstGeom prst="line">
              <a:avLst/>
            </a:prstGeom>
            <a:noFill/>
            <a:ln w="38100" cap="flat" cmpd="sng" algn="ctr">
              <a:solidFill>
                <a:srgbClr val="6FC9CC">
                  <a:lumMod val="75000"/>
                </a:srgbClr>
              </a:solidFill>
              <a:prstDash val="solid"/>
              <a:miter lim="800000"/>
            </a:ln>
            <a:effectLst/>
          </p:spPr>
        </p:cxnSp>
        <p:cxnSp>
          <p:nvCxnSpPr>
            <p:cNvPr id="313" name="Gerader Verbinder 119"/>
            <p:cNvCxnSpPr/>
            <p:nvPr/>
          </p:nvCxnSpPr>
          <p:spPr>
            <a:xfrm flipV="1">
              <a:off x="387119" y="3189931"/>
              <a:ext cx="2808000" cy="0"/>
            </a:xfrm>
            <a:prstGeom prst="line">
              <a:avLst/>
            </a:prstGeom>
            <a:noFill/>
            <a:ln w="38100" cap="flat" cmpd="sng" algn="ctr">
              <a:solidFill>
                <a:srgbClr val="6FC9CC">
                  <a:lumMod val="75000"/>
                </a:srgbClr>
              </a:solidFill>
              <a:prstDash val="solid"/>
              <a:miter lim="800000"/>
            </a:ln>
            <a:effectLst/>
          </p:spPr>
        </p:cxnSp>
        <p:cxnSp>
          <p:nvCxnSpPr>
            <p:cNvPr id="314" name="Gerader Verbinder 119"/>
            <p:cNvCxnSpPr/>
            <p:nvPr/>
          </p:nvCxnSpPr>
          <p:spPr>
            <a:xfrm flipV="1">
              <a:off x="395144" y="3023211"/>
              <a:ext cx="1980000" cy="0"/>
            </a:xfrm>
            <a:prstGeom prst="line">
              <a:avLst/>
            </a:prstGeom>
            <a:noFill/>
            <a:ln w="38100" cap="flat" cmpd="sng" algn="ctr">
              <a:solidFill>
                <a:srgbClr val="6FC9CC">
                  <a:lumMod val="75000"/>
                </a:srgbClr>
              </a:solidFill>
              <a:prstDash val="solid"/>
              <a:miter lim="800000"/>
            </a:ln>
            <a:effectLst/>
          </p:spPr>
        </p:cxnSp>
        <p:cxnSp>
          <p:nvCxnSpPr>
            <p:cNvPr id="315" name="Gerader Verbinder 116"/>
            <p:cNvCxnSpPr/>
            <p:nvPr/>
          </p:nvCxnSpPr>
          <p:spPr>
            <a:xfrm flipV="1">
              <a:off x="2369797" y="1909131"/>
              <a:ext cx="0" cy="1116000"/>
            </a:xfrm>
            <a:prstGeom prst="line">
              <a:avLst/>
            </a:prstGeom>
            <a:noFill/>
            <a:ln w="38100" cap="flat" cmpd="sng" algn="ctr">
              <a:solidFill>
                <a:srgbClr val="6FC9CC">
                  <a:lumMod val="75000"/>
                </a:srgbClr>
              </a:solidFill>
              <a:prstDash val="solid"/>
              <a:miter lim="800000"/>
            </a:ln>
            <a:effectLst/>
          </p:spPr>
        </p:cxnSp>
        <p:cxnSp>
          <p:nvCxnSpPr>
            <p:cNvPr id="316" name="Gerader Verbinder 116"/>
            <p:cNvCxnSpPr/>
            <p:nvPr/>
          </p:nvCxnSpPr>
          <p:spPr>
            <a:xfrm flipV="1">
              <a:off x="384749" y="3018438"/>
              <a:ext cx="0" cy="180000"/>
            </a:xfrm>
            <a:prstGeom prst="line">
              <a:avLst/>
            </a:prstGeom>
            <a:noFill/>
            <a:ln w="38100" cap="flat" cmpd="sng" algn="ctr">
              <a:solidFill>
                <a:srgbClr val="6FC9CC">
                  <a:lumMod val="75000"/>
                </a:srgbClr>
              </a:solidFill>
              <a:prstDash val="solid"/>
              <a:miter lim="800000"/>
            </a:ln>
            <a:effectLst/>
          </p:spPr>
        </p:cxnSp>
      </p:grpSp>
      <p:sp>
        <p:nvSpPr>
          <p:cNvPr id="317" name="Wolke 141"/>
          <p:cNvSpPr/>
          <p:nvPr/>
        </p:nvSpPr>
        <p:spPr>
          <a:xfrm>
            <a:off x="6217702" y="1007550"/>
            <a:ext cx="2179269" cy="755872"/>
          </a:xfrm>
          <a:prstGeom prst="cloud">
            <a:avLst/>
          </a:prstGeom>
          <a:noFill/>
          <a:ln w="9525" cap="flat" cmpd="sng" algn="ctr">
            <a:solidFill>
              <a:srgbClr val="6FC9CC">
                <a:lumMod val="75000"/>
              </a:srgbClr>
            </a:solidFill>
            <a:prstDash val="solid"/>
          </a:ln>
          <a:effectLst/>
        </p:spPr>
        <p:txBody>
          <a:bodyPr rtlCol="0" anchor="ctr"/>
          <a:lstStyle/>
          <a:p>
            <a:pPr algn="ctr" defTabSz="1016264">
              <a:defRPr/>
            </a:pPr>
            <a:endParaRPr lang="en-US" sz="1111" kern="0" dirty="0">
              <a:solidFill>
                <a:srgbClr val="424C58">
                  <a:lumMod val="75000"/>
                </a:srgbClr>
              </a:solidFill>
              <a:latin typeface="Bosch Office Sans"/>
            </a:endParaRPr>
          </a:p>
          <a:p>
            <a:pPr algn="ctr" defTabSz="1016264">
              <a:defRPr/>
            </a:pPr>
            <a:r>
              <a:rPr lang="en-US" sz="1556" b="1" kern="0" dirty="0">
                <a:solidFill>
                  <a:srgbClr val="424C58">
                    <a:lumMod val="75000"/>
                  </a:srgbClr>
                </a:solidFill>
                <a:latin typeface="Bosch Office Sans"/>
              </a:rPr>
              <a:t>Third party cloud</a:t>
            </a:r>
          </a:p>
        </p:txBody>
      </p:sp>
      <p:sp>
        <p:nvSpPr>
          <p:cNvPr id="126" name="Textfeld 125"/>
          <p:cNvSpPr txBox="1"/>
          <p:nvPr/>
        </p:nvSpPr>
        <p:spPr>
          <a:xfrm>
            <a:off x="10110695" y="6255654"/>
            <a:ext cx="794768" cy="284901"/>
          </a:xfrm>
          <a:prstGeom prst="rect">
            <a:avLst/>
          </a:prstGeom>
          <a:solidFill>
            <a:srgbClr val="FFFFFF"/>
          </a:solidFill>
        </p:spPr>
        <p:txBody>
          <a:bodyPr wrap="square" lIns="0" tIns="0" rIns="0" bIns="0" rtlCol="0">
            <a:noAutofit/>
          </a:bodyPr>
          <a:lstStyle/>
          <a:p>
            <a:pPr defTabSz="1016264">
              <a:lnSpc>
                <a:spcPts val="2556"/>
              </a:lnSpc>
              <a:spcBef>
                <a:spcPts val="556"/>
              </a:spcBef>
            </a:pPr>
            <a:endParaRPr lang="de-DE" sz="2001" kern="0" dirty="0">
              <a:solidFill>
                <a:srgbClr val="000000"/>
              </a:solidFill>
            </a:endParaRPr>
          </a:p>
        </p:txBody>
      </p:sp>
    </p:spTree>
    <p:extLst>
      <p:ext uri="{BB962C8B-B14F-4D97-AF65-F5344CB8AC3E}">
        <p14:creationId xmlns:p14="http://schemas.microsoft.com/office/powerpoint/2010/main" val="621598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464BE6-4F65-4B6F-8DFE-DE3CFCA3AB70}"/>
              </a:ext>
            </a:extLst>
          </p:cNvPr>
          <p:cNvGrpSpPr/>
          <p:nvPr/>
        </p:nvGrpSpPr>
        <p:grpSpPr>
          <a:xfrm>
            <a:off x="2445335" y="1224354"/>
            <a:ext cx="8544286" cy="4874298"/>
            <a:chOff x="2224563" y="1084684"/>
            <a:chExt cx="4779596" cy="3035051"/>
          </a:xfrm>
        </p:grpSpPr>
        <p:grpSp>
          <p:nvGrpSpPr>
            <p:cNvPr id="3" name="Group 2">
              <a:extLst>
                <a:ext uri="{FF2B5EF4-FFF2-40B4-BE49-F238E27FC236}">
                  <a16:creationId xmlns:a16="http://schemas.microsoft.com/office/drawing/2014/main" id="{E4AB073B-5D73-445F-A6BD-96B4A8BA053F}"/>
                </a:ext>
              </a:extLst>
            </p:cNvPr>
            <p:cNvGrpSpPr/>
            <p:nvPr/>
          </p:nvGrpSpPr>
          <p:grpSpPr>
            <a:xfrm>
              <a:off x="2224563" y="1084684"/>
              <a:ext cx="4779596" cy="3035051"/>
              <a:chOff x="1164004" y="1421566"/>
              <a:chExt cx="5857049" cy="3578993"/>
            </a:xfrm>
          </p:grpSpPr>
          <p:sp>
            <p:nvSpPr>
              <p:cNvPr id="5" name="Parallelogramm 9">
                <a:extLst>
                  <a:ext uri="{FF2B5EF4-FFF2-40B4-BE49-F238E27FC236}">
                    <a16:creationId xmlns:a16="http://schemas.microsoft.com/office/drawing/2014/main" id="{98A334F8-2797-419C-948F-DF23E14941A4}"/>
                  </a:ext>
                </a:extLst>
              </p:cNvPr>
              <p:cNvSpPr/>
              <p:nvPr>
                <p:custDataLst>
                  <p:tags r:id="rId2"/>
                </p:custDataLst>
              </p:nvPr>
            </p:nvSpPr>
            <p:spPr>
              <a:xfrm flipH="1">
                <a:off x="2062074" y="3019506"/>
                <a:ext cx="395241" cy="792520"/>
              </a:xfrm>
              <a:prstGeom prst="parallelogram">
                <a:avLst>
                  <a:gd name="adj" fmla="val 8281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6" name="Parallelogramm 12">
                <a:extLst>
                  <a:ext uri="{FF2B5EF4-FFF2-40B4-BE49-F238E27FC236}">
                    <a16:creationId xmlns:a16="http://schemas.microsoft.com/office/drawing/2014/main" id="{EAAF0990-7955-4D9E-8915-29437E05A5F3}"/>
                  </a:ext>
                </a:extLst>
              </p:cNvPr>
              <p:cNvSpPr/>
              <p:nvPr>
                <p:custDataLst>
                  <p:tags r:id="rId3"/>
                </p:custDataLst>
              </p:nvPr>
            </p:nvSpPr>
            <p:spPr>
              <a:xfrm flipH="1">
                <a:off x="1815177" y="2468949"/>
                <a:ext cx="298577" cy="494935"/>
              </a:xfrm>
              <a:prstGeom prst="parallelogram">
                <a:avLst>
                  <a:gd name="adj" fmla="val 74343"/>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7" name="Parallelogramm 14">
                <a:extLst>
                  <a:ext uri="{FF2B5EF4-FFF2-40B4-BE49-F238E27FC236}">
                    <a16:creationId xmlns:a16="http://schemas.microsoft.com/office/drawing/2014/main" id="{58B94E75-38F3-4745-A4C2-B2C00079ECFA}"/>
                  </a:ext>
                </a:extLst>
              </p:cNvPr>
              <p:cNvSpPr/>
              <p:nvPr>
                <p:custDataLst>
                  <p:tags r:id="rId4"/>
                </p:custDataLst>
              </p:nvPr>
            </p:nvSpPr>
            <p:spPr>
              <a:xfrm flipH="1">
                <a:off x="1956917" y="2472123"/>
                <a:ext cx="281483" cy="491761"/>
              </a:xfrm>
              <a:prstGeom prst="parallelogram">
                <a:avLst>
                  <a:gd name="adj" fmla="val 75087"/>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8" name="Parallelogramm 16">
                <a:extLst>
                  <a:ext uri="{FF2B5EF4-FFF2-40B4-BE49-F238E27FC236}">
                    <a16:creationId xmlns:a16="http://schemas.microsoft.com/office/drawing/2014/main" id="{5DB75B1C-8547-47F2-AF88-2E7CACA08AAE}"/>
                  </a:ext>
                </a:extLst>
              </p:cNvPr>
              <p:cNvSpPr/>
              <p:nvPr>
                <p:custDataLst>
                  <p:tags r:id="rId5"/>
                </p:custDataLst>
              </p:nvPr>
            </p:nvSpPr>
            <p:spPr>
              <a:xfrm flipH="1">
                <a:off x="2191985" y="3019506"/>
                <a:ext cx="393520" cy="792520"/>
              </a:xfrm>
              <a:prstGeom prst="parallelogram">
                <a:avLst>
                  <a:gd name="adj" fmla="val 82640"/>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9" name="Parallelogramm 18">
                <a:extLst>
                  <a:ext uri="{FF2B5EF4-FFF2-40B4-BE49-F238E27FC236}">
                    <a16:creationId xmlns:a16="http://schemas.microsoft.com/office/drawing/2014/main" id="{3178D26E-B12A-442B-B632-5E692A8199CD}"/>
                  </a:ext>
                </a:extLst>
              </p:cNvPr>
              <p:cNvSpPr/>
              <p:nvPr>
                <p:custDataLst>
                  <p:tags r:id="rId6"/>
                </p:custDataLst>
              </p:nvPr>
            </p:nvSpPr>
            <p:spPr>
              <a:xfrm flipH="1">
                <a:off x="2414257" y="3858120"/>
                <a:ext cx="497476" cy="1020493"/>
              </a:xfrm>
              <a:prstGeom prst="parallelogram">
                <a:avLst>
                  <a:gd name="adj" fmla="val 868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0" name="Trapezoid 9">
                <a:extLst>
                  <a:ext uri="{FF2B5EF4-FFF2-40B4-BE49-F238E27FC236}">
                    <a16:creationId xmlns:a16="http://schemas.microsoft.com/office/drawing/2014/main" id="{00978DA4-F946-4C16-8098-6BC2BB70B25C}"/>
                  </a:ext>
                </a:extLst>
              </p:cNvPr>
              <p:cNvSpPr/>
              <p:nvPr>
                <p:custDataLst>
                  <p:tags r:id="rId7"/>
                </p:custDataLst>
              </p:nvPr>
            </p:nvSpPr>
            <p:spPr>
              <a:xfrm rot="10800000">
                <a:off x="2859179" y="4925227"/>
                <a:ext cx="2819400" cy="75332"/>
              </a:xfrm>
              <a:prstGeom prst="trapezoid">
                <a:avLst>
                  <a:gd name="adj" fmla="val 39894"/>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1" name="Trapezoid 10">
                <a:extLst>
                  <a:ext uri="{FF2B5EF4-FFF2-40B4-BE49-F238E27FC236}">
                    <a16:creationId xmlns:a16="http://schemas.microsoft.com/office/drawing/2014/main" id="{C3444474-A973-44B2-A1C0-925C6A64D8DF}"/>
                  </a:ext>
                </a:extLst>
              </p:cNvPr>
              <p:cNvSpPr/>
              <p:nvPr>
                <p:custDataLst>
                  <p:tags r:id="rId8"/>
                </p:custDataLst>
              </p:nvPr>
            </p:nvSpPr>
            <p:spPr>
              <a:xfrm rot="10800000">
                <a:off x="2925833" y="4793293"/>
                <a:ext cx="2679354" cy="85901"/>
              </a:xfrm>
              <a:prstGeom prst="trapezoid">
                <a:avLst>
                  <a:gd name="adj" fmla="val 39894"/>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2" name="Parallelogramm 24">
                <a:extLst>
                  <a:ext uri="{FF2B5EF4-FFF2-40B4-BE49-F238E27FC236}">
                    <a16:creationId xmlns:a16="http://schemas.microsoft.com/office/drawing/2014/main" id="{05E444DE-944D-42E3-B483-A03DCF150A41}"/>
                  </a:ext>
                </a:extLst>
              </p:cNvPr>
              <p:cNvSpPr/>
              <p:nvPr>
                <p:custDataLst>
                  <p:tags r:id="rId9"/>
                </p:custDataLst>
              </p:nvPr>
            </p:nvSpPr>
            <p:spPr>
              <a:xfrm flipH="1">
                <a:off x="2530240" y="3860952"/>
                <a:ext cx="442387" cy="887240"/>
              </a:xfrm>
              <a:prstGeom prst="parallelogram">
                <a:avLst>
                  <a:gd name="adj" fmla="val 85468"/>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3" name="Parallelogramm 27">
                <a:extLst>
                  <a:ext uri="{FF2B5EF4-FFF2-40B4-BE49-F238E27FC236}">
                    <a16:creationId xmlns:a16="http://schemas.microsoft.com/office/drawing/2014/main" id="{920A41BF-24AF-4B72-8EC6-3D75CA83155A}"/>
                  </a:ext>
                </a:extLst>
              </p:cNvPr>
              <p:cNvSpPr/>
              <p:nvPr>
                <p:custDataLst>
                  <p:tags r:id="rId10"/>
                </p:custDataLst>
              </p:nvPr>
            </p:nvSpPr>
            <p:spPr>
              <a:xfrm>
                <a:off x="5527602" y="3870347"/>
                <a:ext cx="436727" cy="884187"/>
              </a:xfrm>
              <a:prstGeom prst="parallelogram">
                <a:avLst>
                  <a:gd name="adj" fmla="val 84353"/>
                </a:avLst>
              </a:pr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14" name="Parallelogramm 29">
                <a:extLst>
                  <a:ext uri="{FF2B5EF4-FFF2-40B4-BE49-F238E27FC236}">
                    <a16:creationId xmlns:a16="http://schemas.microsoft.com/office/drawing/2014/main" id="{99EA7D34-7615-4935-8B4D-3AC6C88B99D7}"/>
                  </a:ext>
                </a:extLst>
              </p:cNvPr>
              <p:cNvSpPr/>
              <p:nvPr>
                <p:custDataLst>
                  <p:tags r:id="rId11"/>
                </p:custDataLst>
              </p:nvPr>
            </p:nvSpPr>
            <p:spPr>
              <a:xfrm>
                <a:off x="5616501" y="3859633"/>
                <a:ext cx="457139" cy="1020493"/>
              </a:xfrm>
              <a:prstGeom prst="parallelogram">
                <a:avLst>
                  <a:gd name="adj" fmla="val 87035"/>
                </a:avLst>
              </a:pr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grpSp>
            <p:nvGrpSpPr>
              <p:cNvPr id="15" name="Gruppieren 180">
                <a:extLst>
                  <a:ext uri="{FF2B5EF4-FFF2-40B4-BE49-F238E27FC236}">
                    <a16:creationId xmlns:a16="http://schemas.microsoft.com/office/drawing/2014/main" id="{988FF360-5A0B-4341-9530-BE6A8F0DE228}"/>
                  </a:ext>
                </a:extLst>
              </p:cNvPr>
              <p:cNvGrpSpPr/>
              <p:nvPr/>
            </p:nvGrpSpPr>
            <p:grpSpPr>
              <a:xfrm>
                <a:off x="1368888" y="1557486"/>
                <a:ext cx="827590" cy="3291616"/>
                <a:chOff x="598428" y="1069975"/>
                <a:chExt cx="827590" cy="3291616"/>
              </a:xfrm>
            </p:grpSpPr>
            <p:sp>
              <p:nvSpPr>
                <p:cNvPr id="39" name="Rechteck 35">
                  <a:extLst>
                    <a:ext uri="{FF2B5EF4-FFF2-40B4-BE49-F238E27FC236}">
                      <a16:creationId xmlns:a16="http://schemas.microsoft.com/office/drawing/2014/main" id="{F6A0057C-8A53-4805-8F98-287BE9860DD4}"/>
                    </a:ext>
                  </a:extLst>
                </p:cNvPr>
                <p:cNvSpPr/>
                <p:nvPr>
                  <p:custDataLst>
                    <p:tags r:id="rId35"/>
                  </p:custDataLst>
                </p:nvPr>
              </p:nvSpPr>
              <p:spPr>
                <a:xfrm rot="4080000">
                  <a:off x="218328" y="1450075"/>
                  <a:ext cx="952500" cy="192299"/>
                </a:xfrm>
                <a:prstGeom prst="rect">
                  <a:avLst/>
                </a:prstGeom>
              </p:spPr>
              <p:txBody>
                <a:bodyPr wrap="square">
                  <a:spAutoFit/>
                </a:bodyPr>
                <a:lstStyle/>
                <a:p>
                  <a:pPr algn="ctr" defTabSz="1016264">
                    <a:defRPr/>
                  </a:pPr>
                  <a:r>
                    <a:rPr lang="en-GB" sz="1223" kern="0" dirty="0">
                      <a:solidFill>
                        <a:srgbClr val="000000">
                          <a:lumMod val="50000"/>
                          <a:lumOff val="50000"/>
                        </a:srgbClr>
                      </a:solidFill>
                      <a:latin typeface="Bosch Office Sans"/>
                      <a:cs typeface="Arial" pitchFamily="34" charset="0"/>
                    </a:rPr>
                    <a:t>System</a:t>
                  </a:r>
                </a:p>
              </p:txBody>
            </p:sp>
            <p:sp>
              <p:nvSpPr>
                <p:cNvPr id="40" name="Rechteck 36">
                  <a:extLst>
                    <a:ext uri="{FF2B5EF4-FFF2-40B4-BE49-F238E27FC236}">
                      <a16:creationId xmlns:a16="http://schemas.microsoft.com/office/drawing/2014/main" id="{7127E30C-A87C-4123-B0D1-476301B03574}"/>
                    </a:ext>
                  </a:extLst>
                </p:cNvPr>
                <p:cNvSpPr/>
                <p:nvPr>
                  <p:custDataLst>
                    <p:tags r:id="rId36"/>
                  </p:custDataLst>
                </p:nvPr>
              </p:nvSpPr>
              <p:spPr>
                <a:xfrm rot="3976959">
                  <a:off x="-167467" y="2768105"/>
                  <a:ext cx="2865668" cy="321303"/>
                </a:xfrm>
                <a:prstGeom prst="rect">
                  <a:avLst/>
                </a:prstGeom>
              </p:spPr>
              <p:txBody>
                <a:bodyPr wrap="square">
                  <a:spAutoFit/>
                </a:bodyPr>
                <a:lstStyle/>
                <a:p>
                  <a:pPr algn="ctr" defTabSz="1016264">
                    <a:defRPr/>
                  </a:pPr>
                  <a:r>
                    <a:rPr lang="en-GB" sz="1223" kern="0" dirty="0">
                      <a:solidFill>
                        <a:srgbClr val="FFFFFF">
                          <a:lumMod val="50000"/>
                        </a:srgbClr>
                      </a:solidFill>
                      <a:latin typeface="Bosch Office Sans"/>
                      <a:cs typeface="Arial" pitchFamily="34" charset="0"/>
                    </a:rPr>
                    <a:t>Subsystem  and</a:t>
                  </a:r>
                </a:p>
                <a:p>
                  <a:pPr algn="ctr" defTabSz="1016264">
                    <a:defRPr/>
                  </a:pPr>
                  <a:r>
                    <a:rPr lang="en-GB" sz="1223" kern="0" dirty="0">
                      <a:solidFill>
                        <a:srgbClr val="FFFFFF">
                          <a:lumMod val="50000"/>
                        </a:srgbClr>
                      </a:solidFill>
                      <a:latin typeface="Bosch Office Sans"/>
                      <a:cs typeface="Arial" pitchFamily="34" charset="0"/>
                    </a:rPr>
                    <a:t>  Components</a:t>
                  </a:r>
                </a:p>
              </p:txBody>
            </p:sp>
          </p:grpSp>
          <p:sp>
            <p:nvSpPr>
              <p:cNvPr id="16" name="Parallelogramm 39">
                <a:extLst>
                  <a:ext uri="{FF2B5EF4-FFF2-40B4-BE49-F238E27FC236}">
                    <a16:creationId xmlns:a16="http://schemas.microsoft.com/office/drawing/2014/main" id="{92CF2458-7EA8-40C0-A9CE-AF7C9EC8B443}"/>
                  </a:ext>
                </a:extLst>
              </p:cNvPr>
              <p:cNvSpPr/>
              <p:nvPr>
                <p:custDataLst>
                  <p:tags r:id="rId12"/>
                </p:custDataLst>
              </p:nvPr>
            </p:nvSpPr>
            <p:spPr>
              <a:xfrm flipH="1">
                <a:off x="1418520" y="1500338"/>
                <a:ext cx="1888334"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Requirement Development</a:t>
                </a:r>
              </a:p>
            </p:txBody>
          </p:sp>
          <p:sp>
            <p:nvSpPr>
              <p:cNvPr id="17" name="Parallelogramm 40">
                <a:extLst>
                  <a:ext uri="{FF2B5EF4-FFF2-40B4-BE49-F238E27FC236}">
                    <a16:creationId xmlns:a16="http://schemas.microsoft.com/office/drawing/2014/main" id="{FF951C99-D6F8-4767-9366-5394570B73CA}"/>
                  </a:ext>
                </a:extLst>
              </p:cNvPr>
              <p:cNvSpPr/>
              <p:nvPr>
                <p:custDataLst>
                  <p:tags r:id="rId13"/>
                </p:custDataLst>
              </p:nvPr>
            </p:nvSpPr>
            <p:spPr>
              <a:xfrm flipH="1">
                <a:off x="1602369" y="1978729"/>
                <a:ext cx="1892298" cy="432822"/>
              </a:xfrm>
              <a:prstGeom prst="parallelogram">
                <a:avLst>
                  <a:gd name="adj" fmla="val 40779"/>
                </a:avLst>
              </a:prstGeom>
              <a:solidFill>
                <a:srgbClr val="FFFFFF"/>
              </a:solidFill>
              <a:ln w="19050" cap="flat" cmpd="sng" algn="ctr">
                <a:solidFill>
                  <a:srgbClr val="3A5A82"/>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r>
                  <a:rPr lang="en-GB" sz="1111" kern="0" dirty="0">
                    <a:solidFill>
                      <a:srgbClr val="000000"/>
                    </a:solidFill>
                    <a:latin typeface="Bosch Office Sans"/>
                  </a:rPr>
                  <a:t>System Architecture </a:t>
                </a:r>
                <a:br>
                  <a:rPr lang="en-GB" sz="1111" kern="0" dirty="0">
                    <a:solidFill>
                      <a:srgbClr val="000000"/>
                    </a:solidFill>
                    <a:latin typeface="Bosch Office Sans"/>
                  </a:rPr>
                </a:br>
                <a:r>
                  <a:rPr lang="en-GB" sz="1111" kern="0" dirty="0">
                    <a:solidFill>
                      <a:srgbClr val="000000"/>
                    </a:solidFill>
                    <a:latin typeface="Bosch Office Sans"/>
                  </a:rPr>
                  <a:t>and Design </a:t>
                </a:r>
              </a:p>
            </p:txBody>
          </p:sp>
          <p:sp>
            <p:nvSpPr>
              <p:cNvPr id="18" name="Parallelogramm 41">
                <a:extLst>
                  <a:ext uri="{FF2B5EF4-FFF2-40B4-BE49-F238E27FC236}">
                    <a16:creationId xmlns:a16="http://schemas.microsoft.com/office/drawing/2014/main" id="{47C22064-49A3-4AC7-A8AB-E35383579083}"/>
                  </a:ext>
                </a:extLst>
              </p:cNvPr>
              <p:cNvSpPr/>
              <p:nvPr>
                <p:custDataLst>
                  <p:tags r:id="rId14"/>
                </p:custDataLst>
              </p:nvPr>
            </p:nvSpPr>
            <p:spPr>
              <a:xfrm flipH="1">
                <a:off x="2322320" y="3009916"/>
                <a:ext cx="1749605" cy="792583"/>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11" kern="0" dirty="0">
                  <a:solidFill>
                    <a:srgbClr val="000000"/>
                  </a:solidFill>
                  <a:latin typeface="Bosch Office Sans"/>
                </a:endParaRPr>
              </a:p>
            </p:txBody>
          </p:sp>
          <p:sp>
            <p:nvSpPr>
              <p:cNvPr id="19" name="Rechteck 42">
                <a:extLst>
                  <a:ext uri="{FF2B5EF4-FFF2-40B4-BE49-F238E27FC236}">
                    <a16:creationId xmlns:a16="http://schemas.microsoft.com/office/drawing/2014/main" id="{19EE8FF4-0CDE-4AA5-974C-10142B69E72A}"/>
                  </a:ext>
                </a:extLst>
              </p:cNvPr>
              <p:cNvSpPr/>
              <p:nvPr>
                <p:custDataLst>
                  <p:tags r:id="rId15"/>
                </p:custDataLst>
              </p:nvPr>
            </p:nvSpPr>
            <p:spPr>
              <a:xfrm>
                <a:off x="2752731" y="3068278"/>
                <a:ext cx="759524" cy="444348"/>
              </a:xfrm>
              <a:prstGeom prst="rect">
                <a:avLst/>
              </a:prstGeom>
            </p:spPr>
            <p:txBody>
              <a:bodyPr wrap="none">
                <a:spAutoFit/>
              </a:bodyPr>
              <a:lstStyle/>
              <a:p>
                <a:pPr algn="ctr" defTabSz="1016264" eaLnBrk="0" hangingPunct="0">
                  <a:defRPr/>
                </a:pPr>
                <a:r>
                  <a:rPr lang="en-GB" sz="1111" kern="0" dirty="0">
                    <a:solidFill>
                      <a:srgbClr val="000000"/>
                    </a:solidFill>
                    <a:latin typeface="Bosch Office Sans"/>
                    <a:cs typeface="Arial" pitchFamily="34" charset="0"/>
                  </a:rPr>
                  <a:t>Component </a:t>
                </a:r>
              </a:p>
              <a:p>
                <a:pPr algn="ctr" defTabSz="1016264" eaLnBrk="0" hangingPunct="0">
                  <a:defRPr/>
                </a:pPr>
                <a:r>
                  <a:rPr lang="en-GB" sz="1111" kern="0" dirty="0">
                    <a:solidFill>
                      <a:srgbClr val="000000"/>
                    </a:solidFill>
                    <a:latin typeface="Bosch Office Sans"/>
                    <a:cs typeface="Arial" pitchFamily="34" charset="0"/>
                  </a:rPr>
                  <a:t>Requirements </a:t>
                </a:r>
              </a:p>
              <a:p>
                <a:pPr algn="ctr" defTabSz="1016264" eaLnBrk="0" hangingPunct="0">
                  <a:defRPr/>
                </a:pPr>
                <a:r>
                  <a:rPr lang="en-GB" sz="1111" kern="0" dirty="0">
                    <a:solidFill>
                      <a:srgbClr val="000000"/>
                    </a:solidFill>
                    <a:latin typeface="Bosch Office Sans"/>
                    <a:cs typeface="Arial" pitchFamily="34" charset="0"/>
                  </a:rPr>
                  <a:t>and Design </a:t>
                </a:r>
              </a:p>
            </p:txBody>
          </p:sp>
          <p:sp>
            <p:nvSpPr>
              <p:cNvPr id="20" name="Trapezoid 19">
                <a:extLst>
                  <a:ext uri="{FF2B5EF4-FFF2-40B4-BE49-F238E27FC236}">
                    <a16:creationId xmlns:a16="http://schemas.microsoft.com/office/drawing/2014/main" id="{A6D4A2E3-2BB9-43F9-992E-330F12EB1377}"/>
                  </a:ext>
                </a:extLst>
              </p:cNvPr>
              <p:cNvSpPr/>
              <p:nvPr>
                <p:custDataLst>
                  <p:tags r:id="rId16"/>
                </p:custDataLst>
              </p:nvPr>
            </p:nvSpPr>
            <p:spPr>
              <a:xfrm rot="10800000">
                <a:off x="2659154" y="3856188"/>
                <a:ext cx="3175000" cy="894836"/>
              </a:xfrm>
              <a:prstGeom prst="trapezoid">
                <a:avLst>
                  <a:gd name="adj" fmla="val 39894"/>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21" name="Rechteck 45">
                <a:extLst>
                  <a:ext uri="{FF2B5EF4-FFF2-40B4-BE49-F238E27FC236}">
                    <a16:creationId xmlns:a16="http://schemas.microsoft.com/office/drawing/2014/main" id="{F43292C5-2E62-4D3A-B887-5C0256F3F2A6}"/>
                  </a:ext>
                </a:extLst>
              </p:cNvPr>
              <p:cNvSpPr/>
              <p:nvPr>
                <p:custDataLst>
                  <p:tags r:id="rId17"/>
                </p:custDataLst>
              </p:nvPr>
            </p:nvSpPr>
            <p:spPr>
              <a:xfrm>
                <a:off x="2550018" y="3853503"/>
                <a:ext cx="1681232" cy="318830"/>
              </a:xfrm>
              <a:prstGeom prst="rect">
                <a:avLst/>
              </a:prstGeom>
            </p:spPr>
            <p:txBody>
              <a:bodyPr wrap="square">
                <a:spAutoFit/>
              </a:bodyPr>
              <a:lstStyle/>
              <a:p>
                <a:pPr algn="ctr" defTabSz="1016264" eaLnBrk="0" hangingPunct="0">
                  <a:defRPr/>
                </a:pPr>
                <a:r>
                  <a:rPr lang="de-DE" sz="1111" kern="0" dirty="0">
                    <a:solidFill>
                      <a:srgbClr val="000000"/>
                    </a:solidFill>
                    <a:latin typeface="Bosch Office Sans"/>
                    <a:cs typeface="Arial" pitchFamily="34" charset="0"/>
                  </a:rPr>
                  <a:t>Software </a:t>
                </a:r>
              </a:p>
              <a:p>
                <a:pPr algn="ctr" defTabSz="1016264" eaLnBrk="0" hangingPunct="0">
                  <a:defRPr/>
                </a:pPr>
                <a:r>
                  <a:rPr lang="en-GB" sz="1111" kern="0" dirty="0">
                    <a:solidFill>
                      <a:srgbClr val="000000"/>
                    </a:solidFill>
                    <a:latin typeface="Bosch Office Sans"/>
                    <a:cs typeface="Arial" pitchFamily="34" charset="0"/>
                  </a:rPr>
                  <a:t>Implementation</a:t>
                </a:r>
                <a:r>
                  <a:rPr lang="de-DE" sz="1111" kern="0" dirty="0">
                    <a:solidFill>
                      <a:srgbClr val="000000"/>
                    </a:solidFill>
                    <a:latin typeface="Bosch Office Sans"/>
                    <a:cs typeface="Arial" pitchFamily="34" charset="0"/>
                  </a:rPr>
                  <a:t> </a:t>
                </a:r>
                <a:endParaRPr lang="en-GB" sz="1111" kern="0" dirty="0">
                  <a:solidFill>
                    <a:srgbClr val="000000"/>
                  </a:solidFill>
                  <a:latin typeface="Bosch Office Sans"/>
                  <a:cs typeface="Arial" pitchFamily="34" charset="0"/>
                </a:endParaRPr>
              </a:p>
            </p:txBody>
          </p:sp>
          <p:sp>
            <p:nvSpPr>
              <p:cNvPr id="22" name="Freihandform 49">
                <a:extLst>
                  <a:ext uri="{FF2B5EF4-FFF2-40B4-BE49-F238E27FC236}">
                    <a16:creationId xmlns:a16="http://schemas.microsoft.com/office/drawing/2014/main" id="{F238D22A-8EE2-49ED-96D5-AADEDAA552D5}"/>
                  </a:ext>
                </a:extLst>
              </p:cNvPr>
              <p:cNvSpPr/>
              <p:nvPr>
                <p:custDataLst>
                  <p:tags r:id="rId18"/>
                </p:custDataLst>
              </p:nvPr>
            </p:nvSpPr>
            <p:spPr>
              <a:xfrm>
                <a:off x="5020028" y="1985563"/>
                <a:ext cx="1821600" cy="338400"/>
              </a:xfrm>
              <a:custGeom>
                <a:avLst/>
                <a:gdLst>
                  <a:gd name="connsiteX0" fmla="*/ 0 w 1821600"/>
                  <a:gd name="connsiteY0" fmla="*/ 324000 h 338400"/>
                  <a:gd name="connsiteX1" fmla="*/ 1166400 w 1821600"/>
                  <a:gd name="connsiteY1" fmla="*/ 187200 h 338400"/>
                  <a:gd name="connsiteX2" fmla="*/ 1670400 w 1821600"/>
                  <a:gd name="connsiteY2" fmla="*/ 338400 h 338400"/>
                  <a:gd name="connsiteX3" fmla="*/ 1821600 w 1821600"/>
                  <a:gd name="connsiteY3" fmla="*/ 0 h 338400"/>
                  <a:gd name="connsiteX4" fmla="*/ 136800 w 1821600"/>
                  <a:gd name="connsiteY4" fmla="*/ 0 h 338400"/>
                  <a:gd name="connsiteX5" fmla="*/ 0 w 1821600"/>
                  <a:gd name="connsiteY5" fmla="*/ 324000 h 33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1600" h="338400">
                    <a:moveTo>
                      <a:pt x="0" y="324000"/>
                    </a:moveTo>
                    <a:lnTo>
                      <a:pt x="1166400" y="187200"/>
                    </a:lnTo>
                    <a:lnTo>
                      <a:pt x="1670400" y="338400"/>
                    </a:lnTo>
                    <a:lnTo>
                      <a:pt x="1821600" y="0"/>
                    </a:lnTo>
                    <a:lnTo>
                      <a:pt x="136800" y="0"/>
                    </a:lnTo>
                    <a:lnTo>
                      <a:pt x="0" y="32400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t" anchorCtr="0"/>
              <a:lstStyle/>
              <a:p>
                <a:pPr algn="ctr" defTabSz="1016264" eaLnBrk="0" hangingPunct="0">
                  <a:defRPr/>
                </a:pPr>
                <a:r>
                  <a:rPr lang="en-GB" sz="1111" kern="0" dirty="0">
                    <a:solidFill>
                      <a:srgbClr val="000000"/>
                    </a:solidFill>
                    <a:latin typeface="Bosch Office Sans"/>
                  </a:rPr>
                  <a:t>System -Integration &amp; -Test</a:t>
                </a:r>
              </a:p>
            </p:txBody>
          </p:sp>
          <p:sp>
            <p:nvSpPr>
              <p:cNvPr id="23" name="Parallelogramm 50">
                <a:extLst>
                  <a:ext uri="{FF2B5EF4-FFF2-40B4-BE49-F238E27FC236}">
                    <a16:creationId xmlns:a16="http://schemas.microsoft.com/office/drawing/2014/main" id="{12D4D8F2-D5E7-4FEF-B2CA-967D39F85A1F}"/>
                  </a:ext>
                </a:extLst>
              </p:cNvPr>
              <p:cNvSpPr/>
              <p:nvPr>
                <p:custDataLst>
                  <p:tags r:id="rId19"/>
                </p:custDataLst>
              </p:nvPr>
            </p:nvSpPr>
            <p:spPr>
              <a:xfrm>
                <a:off x="5185053" y="1500338"/>
                <a:ext cx="1836000" cy="432822"/>
              </a:xfrm>
              <a:prstGeom prst="parallelogram">
                <a:avLst>
                  <a:gd name="adj" fmla="val 40779"/>
                </a:avLst>
              </a:pr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rIns="0" anchor="ctr" anchorCtr="0"/>
              <a:lstStyle/>
              <a:p>
                <a:pPr algn="ctr" defTabSz="1016264" eaLnBrk="0" hangingPunct="0">
                  <a:defRPr/>
                </a:pPr>
                <a:r>
                  <a:rPr lang="en-GB" sz="1111" kern="0" dirty="0">
                    <a:solidFill>
                      <a:srgbClr val="000000"/>
                    </a:solidFill>
                    <a:latin typeface="Bosch Office Sans"/>
                  </a:rPr>
                  <a:t>System-Release Test</a:t>
                </a:r>
              </a:p>
            </p:txBody>
          </p:sp>
          <p:sp>
            <p:nvSpPr>
              <p:cNvPr id="24" name="Parallelogramm 51">
                <a:extLst>
                  <a:ext uri="{FF2B5EF4-FFF2-40B4-BE49-F238E27FC236}">
                    <a16:creationId xmlns:a16="http://schemas.microsoft.com/office/drawing/2014/main" id="{8C29AFDA-4B69-4C5D-BAFB-63F6CA1ADAB7}"/>
                  </a:ext>
                </a:extLst>
              </p:cNvPr>
              <p:cNvSpPr/>
              <p:nvPr>
                <p:custDataLst>
                  <p:tags r:id="rId20"/>
                </p:custDataLst>
              </p:nvPr>
            </p:nvSpPr>
            <p:spPr>
              <a:xfrm flipH="1">
                <a:off x="2092977" y="2467210"/>
                <a:ext cx="1637557" cy="496674"/>
              </a:xfrm>
              <a:prstGeom prst="parallelogram">
                <a:avLst>
                  <a:gd name="adj" fmla="val 40779"/>
                </a:avLst>
              </a:pr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GB" sz="1167" kern="0" dirty="0">
                  <a:solidFill>
                    <a:srgbClr val="000000"/>
                  </a:solidFill>
                  <a:latin typeface="Bosch Office Sans"/>
                </a:endParaRPr>
              </a:p>
            </p:txBody>
          </p:sp>
          <p:sp>
            <p:nvSpPr>
              <p:cNvPr id="25" name="Rechteck 52">
                <a:extLst>
                  <a:ext uri="{FF2B5EF4-FFF2-40B4-BE49-F238E27FC236}">
                    <a16:creationId xmlns:a16="http://schemas.microsoft.com/office/drawing/2014/main" id="{6E3B260A-25D1-4982-8FC8-5C79B7FB0151}"/>
                  </a:ext>
                </a:extLst>
              </p:cNvPr>
              <p:cNvSpPr/>
              <p:nvPr>
                <p:custDataLst>
                  <p:tags r:id="rId21"/>
                </p:custDataLst>
              </p:nvPr>
            </p:nvSpPr>
            <p:spPr>
              <a:xfrm>
                <a:off x="2434940" y="2511837"/>
                <a:ext cx="797402" cy="318830"/>
              </a:xfrm>
              <a:prstGeom prst="rect">
                <a:avLst/>
              </a:prstGeom>
              <a:ln>
                <a:noFill/>
              </a:ln>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Software Architecture</a:t>
                </a:r>
              </a:p>
            </p:txBody>
          </p:sp>
          <p:cxnSp>
            <p:nvCxnSpPr>
              <p:cNvPr id="26" name="Gerade Verbindung 58">
                <a:extLst>
                  <a:ext uri="{FF2B5EF4-FFF2-40B4-BE49-F238E27FC236}">
                    <a16:creationId xmlns:a16="http://schemas.microsoft.com/office/drawing/2014/main" id="{E4624ACF-6F89-4766-9E24-AFD92AA833EA}"/>
                  </a:ext>
                </a:extLst>
              </p:cNvPr>
              <p:cNvCxnSpPr/>
              <p:nvPr>
                <p:custDataLst>
                  <p:tags r:id="rId22"/>
                </p:custDataLst>
              </p:nvPr>
            </p:nvCxnSpPr>
            <p:spPr>
              <a:xfrm>
                <a:off x="1164004" y="2431238"/>
                <a:ext cx="5756824" cy="0"/>
              </a:xfrm>
              <a:prstGeom prst="line">
                <a:avLst/>
              </a:prstGeom>
              <a:noFill/>
              <a:ln w="9525" cap="flat" cmpd="sng" algn="ctr">
                <a:solidFill>
                  <a:srgbClr val="FFFFFF">
                    <a:lumMod val="50000"/>
                  </a:srgbClr>
                </a:solidFill>
                <a:prstDash val="dash"/>
              </a:ln>
              <a:effectLst/>
            </p:spPr>
          </p:cxnSp>
          <p:sp>
            <p:nvSpPr>
              <p:cNvPr id="27" name="Pfeil nach rechts 57">
                <a:extLst>
                  <a:ext uri="{FF2B5EF4-FFF2-40B4-BE49-F238E27FC236}">
                    <a16:creationId xmlns:a16="http://schemas.microsoft.com/office/drawing/2014/main" id="{F8C1AA7A-7FD3-406B-9ED2-FB745D8BBFA8}"/>
                  </a:ext>
                </a:extLst>
              </p:cNvPr>
              <p:cNvSpPr/>
              <p:nvPr>
                <p:custDataLst>
                  <p:tags r:id="rId23"/>
                </p:custDataLst>
              </p:nvPr>
            </p:nvSpPr>
            <p:spPr>
              <a:xfrm rot="17532069">
                <a:off x="3576991" y="2315204"/>
                <a:ext cx="2201318" cy="414041"/>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Continuous X</a:t>
                </a:r>
              </a:p>
            </p:txBody>
          </p:sp>
          <p:sp>
            <p:nvSpPr>
              <p:cNvPr id="28" name="Freihandform 19">
                <a:extLst>
                  <a:ext uri="{FF2B5EF4-FFF2-40B4-BE49-F238E27FC236}">
                    <a16:creationId xmlns:a16="http://schemas.microsoft.com/office/drawing/2014/main" id="{91EE3B0C-C5E7-4963-AACD-420B571F6905}"/>
                  </a:ext>
                </a:extLst>
              </p:cNvPr>
              <p:cNvSpPr/>
              <p:nvPr>
                <p:custDataLst>
                  <p:tags r:id="rId24"/>
                </p:custDataLst>
              </p:nvPr>
            </p:nvSpPr>
            <p:spPr>
              <a:xfrm>
                <a:off x="6031004" y="2368790"/>
                <a:ext cx="631825" cy="1435100"/>
              </a:xfrm>
              <a:custGeom>
                <a:avLst/>
                <a:gdLst>
                  <a:gd name="connsiteX0" fmla="*/ 0 w 631825"/>
                  <a:gd name="connsiteY0" fmla="*/ 1428750 h 1435100"/>
                  <a:gd name="connsiteX1" fmla="*/ 66675 w 631825"/>
                  <a:gd name="connsiteY1" fmla="*/ 1435100 h 1435100"/>
                  <a:gd name="connsiteX2" fmla="*/ 631825 w 631825"/>
                  <a:gd name="connsiteY2" fmla="*/ 12700 h 1435100"/>
                  <a:gd name="connsiteX3" fmla="*/ 574675 w 631825"/>
                  <a:gd name="connsiteY3" fmla="*/ 0 h 1435100"/>
                  <a:gd name="connsiteX4" fmla="*/ 0 w 631825"/>
                  <a:gd name="connsiteY4" fmla="*/ 1428750 h 143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825" h="1435100">
                    <a:moveTo>
                      <a:pt x="0" y="1428750"/>
                    </a:moveTo>
                    <a:lnTo>
                      <a:pt x="66675" y="1435100"/>
                    </a:lnTo>
                    <a:lnTo>
                      <a:pt x="631825" y="12700"/>
                    </a:lnTo>
                    <a:lnTo>
                      <a:pt x="574675" y="0"/>
                    </a:lnTo>
                    <a:lnTo>
                      <a:pt x="0" y="1428750"/>
                    </a:lnTo>
                    <a:close/>
                  </a:path>
                </a:pathLst>
              </a:custGeom>
              <a:solidFill>
                <a:srgbClr val="6E1E1E"/>
              </a:solidFill>
              <a:ln w="19050" cap="flat" cmpd="sng" algn="ctr">
                <a:solidFill>
                  <a:srgbClr val="6E1E1E"/>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29" name="Freihandform 62">
                <a:extLst>
                  <a:ext uri="{FF2B5EF4-FFF2-40B4-BE49-F238E27FC236}">
                    <a16:creationId xmlns:a16="http://schemas.microsoft.com/office/drawing/2014/main" id="{2CB4AFDF-14D2-44A6-AE13-1C63DD678930}"/>
                  </a:ext>
                </a:extLst>
              </p:cNvPr>
              <p:cNvSpPr/>
              <p:nvPr>
                <p:custDataLst>
                  <p:tags r:id="rId25"/>
                </p:custDataLst>
              </p:nvPr>
            </p:nvSpPr>
            <p:spPr>
              <a:xfrm>
                <a:off x="4856254" y="2254490"/>
                <a:ext cx="1695450" cy="615950"/>
              </a:xfrm>
              <a:custGeom>
                <a:avLst/>
                <a:gdLst>
                  <a:gd name="connsiteX0" fmla="*/ 146050 w 1695450"/>
                  <a:gd name="connsiteY0" fmla="*/ 133350 h 615950"/>
                  <a:gd name="connsiteX1" fmla="*/ 1308100 w 1695450"/>
                  <a:gd name="connsiteY1" fmla="*/ 0 h 615950"/>
                  <a:gd name="connsiteX2" fmla="*/ 1695450 w 1695450"/>
                  <a:gd name="connsiteY2" fmla="*/ 120650 h 615950"/>
                  <a:gd name="connsiteX3" fmla="*/ 1498600 w 1695450"/>
                  <a:gd name="connsiteY3" fmla="*/ 615950 h 615950"/>
                  <a:gd name="connsiteX4" fmla="*/ 952500 w 1695450"/>
                  <a:gd name="connsiteY4" fmla="*/ 330200 h 615950"/>
                  <a:gd name="connsiteX5" fmla="*/ 0 w 1695450"/>
                  <a:gd name="connsiteY5" fmla="*/ 463550 h 615950"/>
                  <a:gd name="connsiteX6" fmla="*/ 146050 w 1695450"/>
                  <a:gd name="connsiteY6" fmla="*/ 133350 h 615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5450" h="615950">
                    <a:moveTo>
                      <a:pt x="146050" y="133350"/>
                    </a:moveTo>
                    <a:lnTo>
                      <a:pt x="1308100" y="0"/>
                    </a:lnTo>
                    <a:lnTo>
                      <a:pt x="1695450" y="120650"/>
                    </a:lnTo>
                    <a:lnTo>
                      <a:pt x="1498600" y="615950"/>
                    </a:lnTo>
                    <a:lnTo>
                      <a:pt x="952500" y="330200"/>
                    </a:lnTo>
                    <a:lnTo>
                      <a:pt x="0" y="463550"/>
                    </a:lnTo>
                    <a:lnTo>
                      <a:pt x="146050" y="133350"/>
                    </a:lnTo>
                    <a:close/>
                  </a:path>
                </a:pathLst>
              </a:custGeom>
              <a:solidFill>
                <a:srgbClr val="FFFFFF"/>
              </a:solidFill>
              <a:ln w="19050" cap="flat" cmpd="sng" algn="ctr">
                <a:solidFill>
                  <a:srgbClr val="A8BAD2"/>
                </a:solidFill>
                <a:prstDash val="solid"/>
              </a:ln>
              <a:effectLst>
                <a:outerShdw blurRad="63500" sx="102000" sy="102000" algn="ctr" rotWithShape="0">
                  <a:prstClr val="black">
                    <a:alpha val="40000"/>
                  </a:prstClr>
                </a:outerShdw>
              </a:effectLst>
            </p:spPr>
            <p:txBody>
              <a:bodyPr lIns="0" tIns="0" rIns="0" bIns="120031" anchor="ctr"/>
              <a:lstStyle/>
              <a:p>
                <a:pPr algn="ctr" defTabSz="1016264" eaLnBrk="0" hangingPunct="0">
                  <a:defRPr/>
                </a:pPr>
                <a:endParaRPr lang="en-US" sz="889" kern="0" dirty="0">
                  <a:solidFill>
                    <a:srgbClr val="000000"/>
                  </a:solidFill>
                  <a:latin typeface="Bosch Office Sans"/>
                </a:endParaRPr>
              </a:p>
            </p:txBody>
          </p:sp>
          <p:sp>
            <p:nvSpPr>
              <p:cNvPr id="30" name="Freihandform 64">
                <a:extLst>
                  <a:ext uri="{FF2B5EF4-FFF2-40B4-BE49-F238E27FC236}">
                    <a16:creationId xmlns:a16="http://schemas.microsoft.com/office/drawing/2014/main" id="{C2F5D6A1-28DE-4946-9D3D-430AB4091F06}"/>
                  </a:ext>
                </a:extLst>
              </p:cNvPr>
              <p:cNvSpPr/>
              <p:nvPr>
                <p:custDataLst>
                  <p:tags r:id="rId26"/>
                </p:custDataLst>
              </p:nvPr>
            </p:nvSpPr>
            <p:spPr>
              <a:xfrm>
                <a:off x="5916704" y="2889490"/>
                <a:ext cx="419100" cy="920750"/>
              </a:xfrm>
              <a:custGeom>
                <a:avLst/>
                <a:gdLst>
                  <a:gd name="connsiteX0" fmla="*/ 0 w 419100"/>
                  <a:gd name="connsiteY0" fmla="*/ 914400 h 920750"/>
                  <a:gd name="connsiteX1" fmla="*/ 57150 w 419100"/>
                  <a:gd name="connsiteY1" fmla="*/ 920750 h 920750"/>
                  <a:gd name="connsiteX2" fmla="*/ 419100 w 419100"/>
                  <a:gd name="connsiteY2" fmla="*/ 25400 h 920750"/>
                  <a:gd name="connsiteX3" fmla="*/ 355600 w 419100"/>
                  <a:gd name="connsiteY3" fmla="*/ 0 h 920750"/>
                  <a:gd name="connsiteX4" fmla="*/ 0 w 419100"/>
                  <a:gd name="connsiteY4" fmla="*/ 914400 h 920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920750">
                    <a:moveTo>
                      <a:pt x="0" y="914400"/>
                    </a:moveTo>
                    <a:lnTo>
                      <a:pt x="57150" y="920750"/>
                    </a:lnTo>
                    <a:lnTo>
                      <a:pt x="419100" y="25400"/>
                    </a:lnTo>
                    <a:lnTo>
                      <a:pt x="355600" y="0"/>
                    </a:lnTo>
                    <a:lnTo>
                      <a:pt x="0" y="914400"/>
                    </a:lnTo>
                    <a:close/>
                  </a:path>
                </a:pathLst>
              </a:custGeom>
              <a:solidFill>
                <a:srgbClr val="BFAB00"/>
              </a:solidFill>
              <a:ln w="19050" cap="flat" cmpd="sng" algn="ctr">
                <a:solidFill>
                  <a:srgbClr val="C0AC00"/>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31" name="Freihandform 66">
                <a:extLst>
                  <a:ext uri="{FF2B5EF4-FFF2-40B4-BE49-F238E27FC236}">
                    <a16:creationId xmlns:a16="http://schemas.microsoft.com/office/drawing/2014/main" id="{6E13F25E-F931-4930-A4CE-109B99A5BDC4}"/>
                  </a:ext>
                </a:extLst>
              </p:cNvPr>
              <p:cNvSpPr/>
              <p:nvPr>
                <p:custDataLst>
                  <p:tags r:id="rId27"/>
                </p:custDataLst>
              </p:nvPr>
            </p:nvSpPr>
            <p:spPr>
              <a:xfrm>
                <a:off x="4405403" y="2667241"/>
                <a:ext cx="1803401" cy="1136650"/>
              </a:xfrm>
              <a:custGeom>
                <a:avLst/>
                <a:gdLst>
                  <a:gd name="connsiteX0" fmla="*/ 425450 w 1803400"/>
                  <a:gd name="connsiteY0" fmla="*/ 127000 h 1136650"/>
                  <a:gd name="connsiteX1" fmla="*/ 1390650 w 1803400"/>
                  <a:gd name="connsiteY1" fmla="*/ 0 h 1136650"/>
                  <a:gd name="connsiteX2" fmla="*/ 1803400 w 1803400"/>
                  <a:gd name="connsiteY2" fmla="*/ 215900 h 1136650"/>
                  <a:gd name="connsiteX3" fmla="*/ 1447800 w 1803400"/>
                  <a:gd name="connsiteY3" fmla="*/ 1136650 h 1136650"/>
                  <a:gd name="connsiteX4" fmla="*/ 0 w 1803400"/>
                  <a:gd name="connsiteY4" fmla="*/ 1130300 h 1136650"/>
                  <a:gd name="connsiteX5" fmla="*/ 425450 w 1803400"/>
                  <a:gd name="connsiteY5" fmla="*/ 127000 h 1136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3400" h="1136650">
                    <a:moveTo>
                      <a:pt x="425450" y="127000"/>
                    </a:moveTo>
                    <a:lnTo>
                      <a:pt x="1390650" y="0"/>
                    </a:lnTo>
                    <a:lnTo>
                      <a:pt x="1803400" y="215900"/>
                    </a:lnTo>
                    <a:lnTo>
                      <a:pt x="1447800" y="1136650"/>
                    </a:lnTo>
                    <a:lnTo>
                      <a:pt x="0" y="1130300"/>
                    </a:lnTo>
                    <a:lnTo>
                      <a:pt x="425450" y="127000"/>
                    </a:lnTo>
                    <a:close/>
                  </a:path>
                </a:pathLst>
              </a:custGeom>
              <a:solidFill>
                <a:srgbClr val="FFFFFF"/>
              </a:solidFill>
              <a:ln w="19050" cap="flat" cmpd="sng" algn="ctr">
                <a:solidFill>
                  <a:srgbClr val="549E34"/>
                </a:solidFill>
                <a:prstDash val="solid"/>
              </a:ln>
              <a:effectLst>
                <a:outerShdw blurRad="63500" sx="102000" sy="102000" algn="ctr" rotWithShape="0">
                  <a:prstClr val="black">
                    <a:alpha val="40000"/>
                  </a:prstClr>
                </a:outerShdw>
              </a:effectLst>
            </p:spPr>
            <p:txBody>
              <a:bodyPr lIns="0" rIns="0" anchor="ctr"/>
              <a:lstStyle/>
              <a:p>
                <a:pPr algn="ctr" defTabSz="1016264" eaLnBrk="0" hangingPunct="0">
                  <a:defRPr/>
                </a:pPr>
                <a:endParaRPr lang="en-US" sz="1167" kern="0" dirty="0">
                  <a:solidFill>
                    <a:srgbClr val="000000"/>
                  </a:solidFill>
                  <a:latin typeface="Bosch Office Sans"/>
                </a:endParaRPr>
              </a:p>
            </p:txBody>
          </p:sp>
          <p:sp>
            <p:nvSpPr>
              <p:cNvPr id="32" name="Rechteck 67">
                <a:extLst>
                  <a:ext uri="{FF2B5EF4-FFF2-40B4-BE49-F238E27FC236}">
                    <a16:creationId xmlns:a16="http://schemas.microsoft.com/office/drawing/2014/main" id="{6A7254FE-777E-4B30-AC2D-37528AD99AEE}"/>
                  </a:ext>
                </a:extLst>
              </p:cNvPr>
              <p:cNvSpPr/>
              <p:nvPr>
                <p:custDataLst>
                  <p:tags r:id="rId28"/>
                </p:custDataLst>
              </p:nvPr>
            </p:nvSpPr>
            <p:spPr>
              <a:xfrm>
                <a:off x="4974191" y="2860477"/>
                <a:ext cx="10557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SW-Integration</a:t>
                </a:r>
              </a:p>
              <a:p>
                <a:pPr algn="ctr" defTabSz="1016264" eaLnBrk="0" hangingPunct="0">
                  <a:defRPr/>
                </a:pPr>
                <a:r>
                  <a:rPr lang="en-GB" sz="1111" kern="0" dirty="0">
                    <a:solidFill>
                      <a:srgbClr val="000000"/>
                    </a:solidFill>
                    <a:latin typeface="Bosch Office Sans"/>
                    <a:cs typeface="Arial" pitchFamily="34" charset="0"/>
                  </a:rPr>
                  <a:t>and -Test </a:t>
                </a:r>
              </a:p>
            </p:txBody>
          </p:sp>
          <p:sp>
            <p:nvSpPr>
              <p:cNvPr id="33" name="Textfeld 68">
                <a:extLst>
                  <a:ext uri="{FF2B5EF4-FFF2-40B4-BE49-F238E27FC236}">
                    <a16:creationId xmlns:a16="http://schemas.microsoft.com/office/drawing/2014/main" id="{8E9370B5-A0E1-4180-A7FE-686A91BEAB98}"/>
                  </a:ext>
                </a:extLst>
              </p:cNvPr>
              <p:cNvSpPr txBox="1"/>
              <p:nvPr>
                <p:custDataLst>
                  <p:tags r:id="rId29"/>
                </p:custDataLst>
              </p:nvPr>
            </p:nvSpPr>
            <p:spPr>
              <a:xfrm>
                <a:off x="5169260" y="2316088"/>
                <a:ext cx="1612705" cy="414896"/>
              </a:xfrm>
              <a:prstGeom prst="rect">
                <a:avLst/>
              </a:prstGeom>
              <a:noFill/>
            </p:spPr>
            <p:txBody>
              <a:bodyPr wrap="none" lIns="0" tIns="0" rIns="0" bIns="0" rtlCol="0">
                <a:noAutofit/>
              </a:bodyPr>
              <a:lstStyle/>
              <a:p>
                <a:pPr algn="ctr" defTabSz="1016264" eaLnBrk="0" hangingPunct="0">
                  <a:defRPr/>
                </a:pPr>
                <a:r>
                  <a:rPr lang="en-GB" sz="1111" kern="0" dirty="0">
                    <a:solidFill>
                      <a:srgbClr val="000000"/>
                    </a:solidFill>
                    <a:latin typeface="Bosch Office Sans"/>
                  </a:rPr>
                  <a:t>HW/SW Integration</a:t>
                </a:r>
                <a:br>
                  <a:rPr lang="en-GB" sz="1111" kern="0" dirty="0">
                    <a:solidFill>
                      <a:srgbClr val="000000"/>
                    </a:solidFill>
                    <a:latin typeface="Bosch Office Sans"/>
                  </a:rPr>
                </a:br>
                <a:r>
                  <a:rPr lang="en-GB" sz="1111" kern="0" dirty="0">
                    <a:solidFill>
                      <a:srgbClr val="000000"/>
                    </a:solidFill>
                    <a:latin typeface="Bosch Office Sans"/>
                  </a:rPr>
                  <a:t>and Test</a:t>
                </a:r>
                <a:endParaRPr lang="en-US" sz="1111" kern="0" dirty="0">
                  <a:solidFill>
                    <a:srgbClr val="000000"/>
                  </a:solidFill>
                  <a:latin typeface="Bosch Office Sans" pitchFamily="2" charset="0"/>
                </a:endParaRPr>
              </a:p>
            </p:txBody>
          </p:sp>
          <p:sp>
            <p:nvSpPr>
              <p:cNvPr id="34" name="Pfeil nach rechts 56">
                <a:extLst>
                  <a:ext uri="{FF2B5EF4-FFF2-40B4-BE49-F238E27FC236}">
                    <a16:creationId xmlns:a16="http://schemas.microsoft.com/office/drawing/2014/main" id="{FFABC935-3006-4E3E-B449-5C716D5FEC23}"/>
                  </a:ext>
                </a:extLst>
              </p:cNvPr>
              <p:cNvSpPr/>
              <p:nvPr>
                <p:custDataLst>
                  <p:tags r:id="rId30"/>
                </p:custDataLst>
              </p:nvPr>
            </p:nvSpPr>
            <p:spPr>
              <a:xfrm rot="4093770">
                <a:off x="2695966" y="2398015"/>
                <a:ext cx="2337900" cy="455950"/>
              </a:xfrm>
              <a:prstGeom prst="rightArrow">
                <a:avLst/>
              </a:prstGeom>
              <a:solidFill>
                <a:sysClr val="window" lastClr="FFFFFF"/>
              </a:solidFill>
              <a:ln w="9525" cap="flat" cmpd="sng" algn="ctr">
                <a:solidFill>
                  <a:srgbClr val="3F136C"/>
                </a:solidFill>
                <a:prstDash val="solid"/>
              </a:ln>
              <a:effectLst/>
            </p:spPr>
            <p:txBody>
              <a:bodyPr rtlCol="0" anchor="ctr"/>
              <a:lstStyle/>
              <a:p>
                <a:pPr algn="ctr" defTabSz="1016264">
                  <a:defRPr/>
                </a:pPr>
                <a:r>
                  <a:rPr lang="en-US" sz="1167" b="1" kern="0" dirty="0">
                    <a:solidFill>
                      <a:srgbClr val="000000"/>
                    </a:solidFill>
                    <a:latin typeface="Bosch Office Sans"/>
                  </a:rPr>
                  <a:t>Model Based Development</a:t>
                </a:r>
              </a:p>
            </p:txBody>
          </p:sp>
          <p:sp>
            <p:nvSpPr>
              <p:cNvPr id="35" name="Rechteck 44">
                <a:extLst>
                  <a:ext uri="{FF2B5EF4-FFF2-40B4-BE49-F238E27FC236}">
                    <a16:creationId xmlns:a16="http://schemas.microsoft.com/office/drawing/2014/main" id="{ADE4915B-CCC9-4E1B-AA00-7B8F8C6163B7}"/>
                  </a:ext>
                </a:extLst>
              </p:cNvPr>
              <p:cNvSpPr/>
              <p:nvPr>
                <p:custDataLst>
                  <p:tags r:id="rId31"/>
                </p:custDataLst>
              </p:nvPr>
            </p:nvSpPr>
            <p:spPr>
              <a:xfrm>
                <a:off x="4685294" y="3891908"/>
                <a:ext cx="1060671" cy="318830"/>
              </a:xfrm>
              <a:prstGeom prst="rect">
                <a:avLst/>
              </a:prstGeom>
            </p:spPr>
            <p:txBody>
              <a:bodyPr wrap="square">
                <a:spAutoFit/>
              </a:bodyPr>
              <a:lstStyle/>
              <a:p>
                <a:pPr algn="ctr" defTabSz="1016264" eaLnBrk="0" hangingPunct="0">
                  <a:defRPr/>
                </a:pPr>
                <a:r>
                  <a:rPr lang="en-GB" sz="1111" kern="0" dirty="0">
                    <a:solidFill>
                      <a:srgbClr val="000000"/>
                    </a:solidFill>
                    <a:latin typeface="Bosch Office Sans"/>
                    <a:cs typeface="Arial" pitchFamily="34" charset="0"/>
                  </a:rPr>
                  <a:t>SW Unit &amp; Component Test </a:t>
                </a:r>
              </a:p>
            </p:txBody>
          </p:sp>
          <p:pic>
            <p:nvPicPr>
              <p:cNvPr id="36" name="Grafik 123">
                <a:extLst>
                  <a:ext uri="{FF2B5EF4-FFF2-40B4-BE49-F238E27FC236}">
                    <a16:creationId xmlns:a16="http://schemas.microsoft.com/office/drawing/2014/main" id="{B14310A0-4F08-4095-88A7-E3F9C6884D11}"/>
                  </a:ext>
                </a:extLst>
              </p:cNvPr>
              <p:cNvPicPr>
                <a:picLocks noChangeAspect="1"/>
              </p:cNvPicPr>
              <p:nvPr>
                <p:custDataLst>
                  <p:tags r:id="rId32"/>
                </p:custDataLst>
              </p:nvPr>
            </p:nvPicPr>
            <p:blipFill>
              <a:blip r:embed="rId38">
                <a:clrChange>
                  <a:clrFrom>
                    <a:srgbClr val="FFFFFF"/>
                  </a:clrFrom>
                  <a:clrTo>
                    <a:srgbClr val="FFFFFF">
                      <a:alpha val="0"/>
                    </a:srgbClr>
                  </a:clrTo>
                </a:clrChange>
              </a:blip>
              <a:stretch>
                <a:fillRect/>
              </a:stretch>
            </p:blipFill>
            <p:spPr>
              <a:xfrm>
                <a:off x="3366905" y="4403591"/>
                <a:ext cx="240554" cy="227893"/>
              </a:xfrm>
              <a:prstGeom prst="rect">
                <a:avLst/>
              </a:prstGeom>
            </p:spPr>
          </p:pic>
          <p:pic>
            <p:nvPicPr>
              <p:cNvPr id="37" name="Grafik 132">
                <a:extLst>
                  <a:ext uri="{FF2B5EF4-FFF2-40B4-BE49-F238E27FC236}">
                    <a16:creationId xmlns:a16="http://schemas.microsoft.com/office/drawing/2014/main" id="{4DA2CBE2-3856-4DE0-A82D-033D5A60E570}"/>
                  </a:ext>
                </a:extLst>
              </p:cNvPr>
              <p:cNvPicPr>
                <a:picLocks noChangeAspect="1"/>
              </p:cNvPicPr>
              <p:nvPr>
                <p:custDataLst>
                  <p:tags r:id="rId33"/>
                </p:custDataLst>
              </p:nvPr>
            </p:nvPicPr>
            <p:blipFill>
              <a:blip r:embed="rId39"/>
              <a:stretch>
                <a:fillRect/>
              </a:stretch>
            </p:blipFill>
            <p:spPr>
              <a:xfrm>
                <a:off x="5169260" y="4269356"/>
                <a:ext cx="254447" cy="307255"/>
              </a:xfrm>
              <a:prstGeom prst="rect">
                <a:avLst/>
              </a:prstGeom>
            </p:spPr>
          </p:pic>
          <p:sp>
            <p:nvSpPr>
              <p:cNvPr id="38" name="Gebogener Pfeil 8">
                <a:extLst>
                  <a:ext uri="{FF2B5EF4-FFF2-40B4-BE49-F238E27FC236}">
                    <a16:creationId xmlns:a16="http://schemas.microsoft.com/office/drawing/2014/main" id="{74FD9072-DDF7-4087-9B43-FB6839B6B1CD}"/>
                  </a:ext>
                </a:extLst>
              </p:cNvPr>
              <p:cNvSpPr/>
              <p:nvPr>
                <p:custDataLst>
                  <p:tags r:id="rId34"/>
                </p:custDataLst>
              </p:nvPr>
            </p:nvSpPr>
            <p:spPr>
              <a:xfrm flipH="1">
                <a:off x="4131757" y="3905880"/>
                <a:ext cx="389837" cy="427443"/>
              </a:xfrm>
              <a:prstGeom prst="circularArrow">
                <a:avLst>
                  <a:gd name="adj1" fmla="val 12500"/>
                  <a:gd name="adj2" fmla="val 1142319"/>
                  <a:gd name="adj3" fmla="val 20457681"/>
                  <a:gd name="adj4" fmla="val 3839410"/>
                  <a:gd name="adj5" fmla="val 12500"/>
                </a:avLst>
              </a:prstGeom>
              <a:gradFill rotWithShape="1">
                <a:gsLst>
                  <a:gs pos="0">
                    <a:sysClr val="windowText" lastClr="000000">
                      <a:satMod val="103000"/>
                      <a:lumMod val="102000"/>
                      <a:tint val="94000"/>
                    </a:sysClr>
                  </a:gs>
                  <a:gs pos="50000">
                    <a:sysClr val="windowText" lastClr="000000">
                      <a:satMod val="110000"/>
                      <a:lumMod val="100000"/>
                      <a:shade val="100000"/>
                    </a:sysClr>
                  </a:gs>
                  <a:gs pos="100000">
                    <a:sysClr val="windowText" lastClr="000000">
                      <a:lumMod val="99000"/>
                      <a:satMod val="120000"/>
                      <a:shade val="78000"/>
                    </a:sysClr>
                  </a:gs>
                </a:gsLst>
                <a:lin ang="5400000" scaled="0"/>
              </a:gradFill>
              <a:ln>
                <a:noFill/>
              </a:ln>
              <a:effectLst>
                <a:outerShdw blurRad="57150" dist="19050" dir="5400000" algn="ctr" rotWithShape="0">
                  <a:srgbClr val="000000">
                    <a:alpha val="63000"/>
                  </a:srgbClr>
                </a:outerShdw>
              </a:effectLst>
            </p:spPr>
            <p:txBody>
              <a:bodyPr rtlCol="0" anchor="ctr"/>
              <a:lstStyle/>
              <a:p>
                <a:pPr algn="ctr" defTabSz="1016264">
                  <a:defRPr/>
                </a:pPr>
                <a:endParaRPr lang="en-US" sz="1778" kern="0" dirty="0">
                  <a:solidFill>
                    <a:srgbClr val="000000"/>
                  </a:solidFill>
                  <a:latin typeface="Bosch Office Sans"/>
                </a:endParaRPr>
              </a:p>
            </p:txBody>
          </p:sp>
        </p:grpSp>
        <p:pic>
          <p:nvPicPr>
            <p:cNvPr id="4" name="Picture 3">
              <a:extLst>
                <a:ext uri="{FF2B5EF4-FFF2-40B4-BE49-F238E27FC236}">
                  <a16:creationId xmlns:a16="http://schemas.microsoft.com/office/drawing/2014/main" id="{C57859CB-059C-42B6-91E6-B80025FC6E5E}"/>
                </a:ext>
              </a:extLst>
            </p:cNvPr>
            <p:cNvPicPr>
              <a:picLocks noChangeAspect="1"/>
            </p:cNvPicPr>
            <p:nvPr>
              <p:custDataLst>
                <p:tags r:id="rId1"/>
              </p:custDataLst>
            </p:nvPr>
          </p:nvPicPr>
          <p:blipFill>
            <a:blip r:embed="rId40"/>
            <a:stretch>
              <a:fillRect/>
            </a:stretch>
          </p:blipFill>
          <p:spPr>
            <a:xfrm>
              <a:off x="4353441" y="3557330"/>
              <a:ext cx="884433" cy="328030"/>
            </a:xfrm>
            <a:prstGeom prst="rect">
              <a:avLst/>
            </a:prstGeom>
          </p:spPr>
        </p:pic>
      </p:grpSp>
      <p:sp>
        <p:nvSpPr>
          <p:cNvPr id="41" name="Text Placeholder 1"/>
          <p:cNvSpPr txBox="1">
            <a:spLocks/>
          </p:cNvSpPr>
          <p:nvPr/>
        </p:nvSpPr>
        <p:spPr>
          <a:xfrm>
            <a:off x="575568" y="306765"/>
            <a:ext cx="11616432" cy="43211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b="1" smtClean="0">
                <a:solidFill>
                  <a:srgbClr val="7030A0"/>
                </a:solidFill>
              </a:rPr>
              <a:t>Pockets of Opportunities</a:t>
            </a:r>
            <a:endParaRPr lang="en-GB" b="1" dirty="0">
              <a:solidFill>
                <a:srgbClr val="7030A0"/>
              </a:solidFill>
            </a:endParaRPr>
          </a:p>
        </p:txBody>
      </p:sp>
      <p:sp>
        <p:nvSpPr>
          <p:cNvPr id="42" name="Oval 41"/>
          <p:cNvSpPr/>
          <p:nvPr/>
        </p:nvSpPr>
        <p:spPr>
          <a:xfrm>
            <a:off x="3367708" y="487261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220+</a:t>
            </a:r>
            <a:endParaRPr lang="en-GB" sz="1167" b="1" kern="0" dirty="0">
              <a:solidFill>
                <a:srgbClr val="000000"/>
              </a:solidFill>
              <a:latin typeface="Bosch Office Sans"/>
            </a:endParaRPr>
          </a:p>
        </p:txBody>
      </p:sp>
      <p:sp>
        <p:nvSpPr>
          <p:cNvPr id="43" name="Oval 42"/>
          <p:cNvSpPr/>
          <p:nvPr/>
        </p:nvSpPr>
        <p:spPr>
          <a:xfrm>
            <a:off x="9772390" y="481110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50+</a:t>
            </a:r>
            <a:endParaRPr lang="en-GB" sz="1167" b="1" kern="0" dirty="0">
              <a:solidFill>
                <a:srgbClr val="000000"/>
              </a:solidFill>
              <a:latin typeface="Bosch Office Sans"/>
            </a:endParaRPr>
          </a:p>
        </p:txBody>
      </p:sp>
      <p:sp>
        <p:nvSpPr>
          <p:cNvPr id="44" name="Oval 43"/>
          <p:cNvSpPr/>
          <p:nvPr/>
        </p:nvSpPr>
        <p:spPr>
          <a:xfrm>
            <a:off x="10150599" y="3631207"/>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85+</a:t>
            </a:r>
            <a:endParaRPr lang="en-GB" sz="1167" b="1" kern="0" dirty="0">
              <a:solidFill>
                <a:srgbClr val="000000"/>
              </a:solidFill>
              <a:latin typeface="Bosch Office Sans"/>
            </a:endParaRPr>
          </a:p>
        </p:txBody>
      </p:sp>
      <p:sp>
        <p:nvSpPr>
          <p:cNvPr id="45" name="Oval 44"/>
          <p:cNvSpPr/>
          <p:nvPr/>
        </p:nvSpPr>
        <p:spPr>
          <a:xfrm>
            <a:off x="2631873" y="3736997"/>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65</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6" name="Oval 45"/>
          <p:cNvSpPr/>
          <p:nvPr/>
        </p:nvSpPr>
        <p:spPr>
          <a:xfrm>
            <a:off x="2151052" y="266985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35+</a:t>
            </a:r>
            <a:endParaRPr lang="en-GB" sz="1167" b="1" kern="0" dirty="0">
              <a:solidFill>
                <a:srgbClr val="000000"/>
              </a:solidFill>
              <a:latin typeface="Bosch Office Sans"/>
            </a:endParaRPr>
          </a:p>
        </p:txBody>
      </p:sp>
      <p:sp>
        <p:nvSpPr>
          <p:cNvPr id="47" name="Oval 46"/>
          <p:cNvSpPr/>
          <p:nvPr/>
        </p:nvSpPr>
        <p:spPr>
          <a:xfrm>
            <a:off x="10702080" y="2583861"/>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12</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8" name="Oval 47"/>
          <p:cNvSpPr/>
          <p:nvPr/>
        </p:nvSpPr>
        <p:spPr>
          <a:xfrm>
            <a:off x="10978914" y="1715625"/>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300</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49" name="Oval 48"/>
          <p:cNvSpPr/>
          <p:nvPr/>
        </p:nvSpPr>
        <p:spPr>
          <a:xfrm>
            <a:off x="1845193" y="1633560"/>
            <a:ext cx="775469" cy="553696"/>
          </a:xfrm>
          <a:prstGeom prst="ellipse">
            <a:avLst/>
          </a:prstGeom>
          <a:solidFill>
            <a:srgbClr val="FFC000"/>
          </a:solidFill>
          <a:ln w="9525" cap="flat" cmpd="sng" algn="ctr">
            <a:solidFill>
              <a:srgbClr val="3F136C"/>
            </a:solidFill>
            <a:prstDash val="solid"/>
          </a:ln>
          <a:effectLst/>
        </p:spPr>
        <p:txBody>
          <a:bodyPr rtlCol="0" anchor="ctr"/>
          <a:lstStyle/>
          <a:p>
            <a:pPr algn="ctr" defTabSz="1016264"/>
            <a:r>
              <a:rPr lang="en-GB" sz="1167" b="1" kern="0" dirty="0" smtClean="0">
                <a:solidFill>
                  <a:srgbClr val="000000"/>
                </a:solidFill>
                <a:latin typeface="Bosch Office Sans"/>
              </a:rPr>
              <a:t>40</a:t>
            </a:r>
            <a:r>
              <a:rPr lang="en-GB" sz="1167" b="1" kern="0" dirty="0" smtClean="0">
                <a:solidFill>
                  <a:srgbClr val="000000"/>
                </a:solidFill>
                <a:latin typeface="Bosch Office Sans"/>
              </a:rPr>
              <a:t>+</a:t>
            </a:r>
            <a:endParaRPr lang="en-GB" sz="1167" b="1" kern="0" dirty="0">
              <a:solidFill>
                <a:srgbClr val="000000"/>
              </a:solidFill>
              <a:latin typeface="Bosch Office Sans"/>
            </a:endParaRPr>
          </a:p>
        </p:txBody>
      </p:sp>
      <p:sp>
        <p:nvSpPr>
          <p:cNvPr id="50" name="Oval 49"/>
          <p:cNvSpPr/>
          <p:nvPr/>
        </p:nvSpPr>
        <p:spPr>
          <a:xfrm>
            <a:off x="10304933" y="6508997"/>
            <a:ext cx="198790" cy="194119"/>
          </a:xfrm>
          <a:prstGeom prst="ellipse">
            <a:avLst/>
          </a:prstGeom>
          <a:solidFill>
            <a:srgbClr val="FFC000"/>
          </a:solidFill>
          <a:ln w="9525" cap="flat" cmpd="sng" algn="ctr">
            <a:solidFill>
              <a:srgbClr val="3F136C"/>
            </a:solidFill>
            <a:prstDash val="solid"/>
          </a:ln>
          <a:effectLst/>
        </p:spPr>
        <p:txBody>
          <a:bodyPr rtlCol="0" anchor="ctr"/>
          <a:lstStyle/>
          <a:p>
            <a:pPr algn="ctr" defTabSz="1016264"/>
            <a:endParaRPr lang="en-GB" sz="1167" b="1" kern="0" dirty="0">
              <a:solidFill>
                <a:srgbClr val="000000"/>
              </a:solidFill>
              <a:latin typeface="Bosch Office Sans"/>
            </a:endParaRPr>
          </a:p>
        </p:txBody>
      </p:sp>
      <p:sp>
        <p:nvSpPr>
          <p:cNvPr id="51" name="TextBox 50"/>
          <p:cNvSpPr txBox="1"/>
          <p:nvPr/>
        </p:nvSpPr>
        <p:spPr>
          <a:xfrm>
            <a:off x="10104919" y="6441318"/>
            <a:ext cx="1097362" cy="416682"/>
          </a:xfrm>
          <a:prstGeom prst="rect">
            <a:avLst/>
          </a:prstGeom>
          <a:noFill/>
        </p:spPr>
        <p:txBody>
          <a:bodyPr wrap="square" lIns="0" tIns="0" rIns="0" bIns="0" rtlCol="0">
            <a:noAutofit/>
          </a:bodyPr>
          <a:lstStyle/>
          <a:p>
            <a:pPr defTabSz="1016264">
              <a:lnSpc>
                <a:spcPts val="2556"/>
              </a:lnSpc>
              <a:spcBef>
                <a:spcPts val="556"/>
              </a:spcBef>
            </a:pPr>
            <a:r>
              <a:rPr lang="en-GB" sz="2001" kern="0" dirty="0">
                <a:solidFill>
                  <a:srgbClr val="000000"/>
                </a:solidFill>
                <a:latin typeface="Bosch Office Sans" pitchFamily="34" charset="0"/>
              </a:rPr>
              <a:t>Solutions</a:t>
            </a:r>
          </a:p>
        </p:txBody>
      </p:sp>
      <p:sp>
        <p:nvSpPr>
          <p:cNvPr id="52" name="TextBox 51"/>
          <p:cNvSpPr txBox="1"/>
          <p:nvPr/>
        </p:nvSpPr>
        <p:spPr>
          <a:xfrm>
            <a:off x="177349" y="4659272"/>
            <a:ext cx="3000460" cy="1873460"/>
          </a:xfrm>
          <a:prstGeom prst="rect">
            <a:avLst/>
          </a:prstGeom>
          <a:noFill/>
        </p:spPr>
        <p:txBody>
          <a:bodyPr wrap="square" lIns="0" tIns="0" rIns="0" bIns="0" rtlCol="0">
            <a:noAutofit/>
          </a:bodyPr>
          <a:lstStyle/>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New Solutions</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GB" kern="0" dirty="0" smtClean="0">
                <a:solidFill>
                  <a:srgbClr val="000000"/>
                </a:solidFill>
              </a:rPr>
              <a:t>Integrated Solutions</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kumimoji="0" lang="en-GB" sz="1800" b="0" i="0" u="none" strike="noStrike" kern="0" cap="none" spc="0" normalizeH="0" baseline="0" noProof="0" dirty="0" smtClean="0">
                <a:ln>
                  <a:noFill/>
                </a:ln>
                <a:solidFill>
                  <a:srgbClr val="000000"/>
                </a:solidFill>
                <a:effectLst/>
                <a:uLnTx/>
                <a:uFillTx/>
              </a:rPr>
              <a:t>Proof</a:t>
            </a:r>
            <a:r>
              <a:rPr kumimoji="0" lang="en-GB" sz="1800" b="0" i="0" u="none" strike="noStrike" kern="0" cap="none" spc="0" normalizeH="0" noProof="0" dirty="0" smtClean="0">
                <a:ln>
                  <a:noFill/>
                </a:ln>
                <a:solidFill>
                  <a:srgbClr val="000000"/>
                </a:solidFill>
                <a:effectLst/>
                <a:uLnTx/>
                <a:uFillTx/>
              </a:rPr>
              <a:t> of Scaling</a:t>
            </a:r>
          </a:p>
          <a:p>
            <a:pPr marL="285750" marR="0" indent="-285750" defTabSz="914400" eaLnBrk="1" fontAlgn="auto" latinLnBrk="0" hangingPunct="1">
              <a:lnSpc>
                <a:spcPts val="2300"/>
              </a:lnSpc>
              <a:spcBef>
                <a:spcPts val="500"/>
              </a:spcBef>
              <a:spcAft>
                <a:spcPts val="0"/>
              </a:spcAft>
              <a:buClrTx/>
              <a:buSzTx/>
              <a:buFont typeface="Arial" panose="020B0604020202020204" pitchFamily="34" charset="0"/>
              <a:buChar char="•"/>
              <a:tabLst/>
            </a:pPr>
            <a:r>
              <a:rPr lang="en-GB" kern="0" baseline="0" dirty="0" smtClean="0">
                <a:solidFill>
                  <a:srgbClr val="000000"/>
                </a:solidFill>
              </a:rPr>
              <a:t>Outside-In </a:t>
            </a:r>
            <a:r>
              <a:rPr lang="en-GB" kern="0" baseline="0" dirty="0" smtClean="0">
                <a:solidFill>
                  <a:srgbClr val="000000"/>
                </a:solidFill>
              </a:rPr>
              <a:t>perspective (Make Vs Buy)</a:t>
            </a:r>
            <a:endParaRPr kumimoji="0" lang="en-GB"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96017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2"/>
          <p:cNvSpPr txBox="1">
            <a:spLocks/>
          </p:cNvSpPr>
          <p:nvPr/>
        </p:nvSpPr>
        <p:spPr>
          <a:xfrm>
            <a:off x="112917" y="527008"/>
            <a:ext cx="11616432" cy="432111"/>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fontAlgn="base">
              <a:spcAft>
                <a:spcPct val="0"/>
              </a:spcAft>
            </a:pPr>
            <a:r>
              <a:rPr lang="en-US" sz="2667" smtClean="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AI augmented Defect Prediction</a:t>
            </a:r>
            <a:endPar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55" name="Text Placeholder 1"/>
          <p:cNvSpPr txBox="1">
            <a:spLocks/>
          </p:cNvSpPr>
          <p:nvPr/>
        </p:nvSpPr>
        <p:spPr>
          <a:xfrm>
            <a:off x="146447" y="114966"/>
            <a:ext cx="11616806" cy="43211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mtClean="0"/>
              <a:t>Automation &amp; AI Solutions</a:t>
            </a:r>
            <a:endParaRPr lang="en-GB" dirty="0"/>
          </a:p>
        </p:txBody>
      </p:sp>
      <p:sp>
        <p:nvSpPr>
          <p:cNvPr id="56" name="TextBox 55"/>
          <p:cNvSpPr txBox="1"/>
          <p:nvPr/>
        </p:nvSpPr>
        <p:spPr>
          <a:xfrm>
            <a:off x="5290051" y="612116"/>
            <a:ext cx="1688884"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Defect Management</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57" name="TextBox 56">
            <a:hlinkClick r:id="" action="ppaction://noaction"/>
          </p:cNvPr>
          <p:cNvSpPr txBox="1"/>
          <p:nvPr/>
        </p:nvSpPr>
        <p:spPr>
          <a:xfrm>
            <a:off x="2538128" y="1640386"/>
            <a:ext cx="1688884" cy="215444"/>
          </a:xfrm>
          <a:prstGeom prst="rect">
            <a:avLst/>
          </a:prstGeom>
          <a:noFill/>
          <a:ln w="12700" cmpd="sng">
            <a:solidFill>
              <a:srgbClr val="002060"/>
            </a:solidFill>
          </a:ln>
        </p:spPr>
        <p:txBody>
          <a:bodyPr wrap="square" lIns="0" tIns="0" rIns="0" bIns="0" rtlCol="0">
            <a:spAutoFit/>
          </a:bodyPr>
          <a:lstStyle>
            <a:defPPr>
              <a:defRPr lang="de-DE"/>
            </a:defPPr>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rPr>
              <a:t>Defect Localization</a:t>
            </a:r>
          </a:p>
        </p:txBody>
      </p:sp>
      <p:sp>
        <p:nvSpPr>
          <p:cNvPr id="58" name="TextBox 57">
            <a:hlinkClick r:id="rId3" action="ppaction://hlinksldjump"/>
          </p:cNvPr>
          <p:cNvSpPr txBox="1"/>
          <p:nvPr/>
        </p:nvSpPr>
        <p:spPr>
          <a:xfrm>
            <a:off x="5470326" y="1605678"/>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Defect Prediction</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59" name="TextBox 58"/>
          <p:cNvSpPr txBox="1"/>
          <p:nvPr/>
        </p:nvSpPr>
        <p:spPr>
          <a:xfrm>
            <a:off x="7631791" y="1605676"/>
            <a:ext cx="1895188"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Prioritization</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60" name="Elbow Connector 59"/>
          <p:cNvCxnSpPr>
            <a:endCxn id="58" idx="0"/>
          </p:cNvCxnSpPr>
          <p:nvPr/>
        </p:nvCxnSpPr>
        <p:spPr>
          <a:xfrm rot="16200000" flipH="1">
            <a:off x="5777800" y="1215266"/>
            <a:ext cx="780822" cy="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6200000" flipH="1">
            <a:off x="6983388" y="9679"/>
            <a:ext cx="780820" cy="2411175"/>
          </a:xfrm>
          <a:prstGeom prst="bentConnector3">
            <a:avLst>
              <a:gd name="adj1" fmla="val 52149"/>
            </a:avLst>
          </a:prstGeom>
          <a:ln w="25400"/>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5400000">
            <a:off x="4367626" y="-160198"/>
            <a:ext cx="815530" cy="2785640"/>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34006" y="1964531"/>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Similarity</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sp>
        <p:nvSpPr>
          <p:cNvPr id="64" name="Rounded Rectangle 63"/>
          <p:cNvSpPr/>
          <p:nvPr/>
        </p:nvSpPr>
        <p:spPr>
          <a:xfrm>
            <a:off x="4544558" y="4040020"/>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Predicted Defective Source Code</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sp>
        <p:nvSpPr>
          <p:cNvPr id="65" name="TextBox 64"/>
          <p:cNvSpPr txBox="1"/>
          <p:nvPr/>
        </p:nvSpPr>
        <p:spPr>
          <a:xfrm>
            <a:off x="4544559" y="2331493"/>
            <a:ext cx="1395772"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Source Code</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sp>
        <p:nvSpPr>
          <p:cNvPr id="66" name="TextBox 65"/>
          <p:cNvSpPr txBox="1"/>
          <p:nvPr/>
        </p:nvSpPr>
        <p:spPr>
          <a:xfrm>
            <a:off x="9928620" y="1986713"/>
            <a:ext cx="1395772" cy="215444"/>
          </a:xfrm>
          <a:prstGeom prst="rect">
            <a:avLst/>
          </a:prstGeom>
          <a:noFill/>
          <a:ln w="12700" cmpd="sng">
            <a:solidFill>
              <a:srgbClr val="00206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Defect Severity</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67" name="Elbow Connector 66"/>
          <p:cNvCxnSpPr>
            <a:stCxn id="59" idx="3"/>
            <a:endCxn id="66" idx="0"/>
          </p:cNvCxnSpPr>
          <p:nvPr/>
        </p:nvCxnSpPr>
        <p:spPr>
          <a:xfrm>
            <a:off x="9526979" y="1713398"/>
            <a:ext cx="1099527" cy="273315"/>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5509209" y="2978461"/>
            <a:ext cx="1638894" cy="418237"/>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Bosch Office Sans"/>
                <a:ea typeface="+mn-ea"/>
                <a:cs typeface="+mn-cs"/>
              </a:rPr>
              <a:t>Code Knowledge Graph</a:t>
            </a:r>
          </a:p>
        </p:txBody>
      </p:sp>
      <p:cxnSp>
        <p:nvCxnSpPr>
          <p:cNvPr id="69" name="Elbow Connector 68"/>
          <p:cNvCxnSpPr>
            <a:stCxn id="65" idx="3"/>
            <a:endCxn id="68" idx="0"/>
          </p:cNvCxnSpPr>
          <p:nvPr/>
        </p:nvCxnSpPr>
        <p:spPr>
          <a:xfrm>
            <a:off x="5940331" y="2439215"/>
            <a:ext cx="388325" cy="539246"/>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stCxn id="68" idx="2"/>
            <a:endCxn id="64" idx="0"/>
          </p:cNvCxnSpPr>
          <p:nvPr/>
        </p:nvCxnSpPr>
        <p:spPr>
          <a:xfrm rot="5400000">
            <a:off x="5565515" y="3276879"/>
            <a:ext cx="643322" cy="88296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1290171" y="3003966"/>
            <a:ext cx="1802273"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ML Based Representation</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sp>
        <p:nvSpPr>
          <p:cNvPr id="72" name="Rounded Rectangle 71"/>
          <p:cNvSpPr/>
          <p:nvPr/>
        </p:nvSpPr>
        <p:spPr>
          <a:xfrm>
            <a:off x="1290170" y="3713608"/>
            <a:ext cx="1802273" cy="43719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Localized Defect in Source Code</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cxnSp>
        <p:nvCxnSpPr>
          <p:cNvPr id="73" name="Elbow Connector 72"/>
          <p:cNvCxnSpPr>
            <a:stCxn id="57" idx="2"/>
          </p:cNvCxnSpPr>
          <p:nvPr/>
        </p:nvCxnSpPr>
        <p:spPr>
          <a:xfrm rot="5400000">
            <a:off x="3143172" y="2093642"/>
            <a:ext cx="477210" cy="1586"/>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86" idx="1"/>
            <a:endCxn id="71" idx="0"/>
          </p:cNvCxnSpPr>
          <p:nvPr/>
        </p:nvCxnSpPr>
        <p:spPr>
          <a:xfrm rot="10800000" flipV="1">
            <a:off x="2191308" y="2441872"/>
            <a:ext cx="343666" cy="56209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a:stCxn id="57" idx="1"/>
            <a:endCxn id="63" idx="0"/>
          </p:cNvCxnSpPr>
          <p:nvPr/>
        </p:nvCxnSpPr>
        <p:spPr>
          <a:xfrm rot="10800000" flipV="1">
            <a:off x="1631892" y="1748107"/>
            <a:ext cx="906236" cy="216423"/>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76" name="Elbow Connector 75"/>
          <p:cNvCxnSpPr>
            <a:stCxn id="71" idx="2"/>
            <a:endCxn id="72" idx="0"/>
          </p:cNvCxnSpPr>
          <p:nvPr/>
        </p:nvCxnSpPr>
        <p:spPr>
          <a:xfrm rot="5400000">
            <a:off x="2038243" y="3560542"/>
            <a:ext cx="306131"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21423" y="2339361"/>
            <a:ext cx="1470712"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Bosch Office Sans" pitchFamily="34" charset="0"/>
              </a:defRPr>
            </a:lvl1pPr>
          </a:lstStyle>
          <a:p>
            <a:r>
              <a:rPr lang="en-US" dirty="0"/>
              <a:t>SW Requirements</a:t>
            </a:r>
          </a:p>
        </p:txBody>
      </p:sp>
      <p:sp>
        <p:nvSpPr>
          <p:cNvPr id="79" name="TextBox 78"/>
          <p:cNvSpPr txBox="1"/>
          <p:nvPr/>
        </p:nvSpPr>
        <p:spPr>
          <a:xfrm>
            <a:off x="11321628" y="2331492"/>
            <a:ext cx="1060335" cy="215444"/>
          </a:xfrm>
          <a:prstGeom prst="rect">
            <a:avLst/>
          </a:prstGeom>
          <a:noFill/>
          <a:ln w="12700" cmpd="sng">
            <a:solidFill>
              <a:srgbClr val="0070C0"/>
            </a:solidFill>
          </a:ln>
        </p:spPr>
        <p:txBody>
          <a:bodyPr wrap="square" lIns="0" tIns="0" rIns="0" bIns="0" rtlCol="0">
            <a:spAutoFit/>
          </a:bodyPr>
          <a:lstStyle>
            <a:defPPr>
              <a:defRPr lang="en-US"/>
            </a:defPPr>
            <a:lvl1pPr marR="0" lvl="0" indent="0" algn="ctr" defTabSz="914400" fontAlgn="base">
              <a:lnSpc>
                <a:spcPct val="100000"/>
              </a:lnSpc>
              <a:spcBef>
                <a:spcPct val="0"/>
              </a:spcBef>
              <a:spcAft>
                <a:spcPct val="0"/>
              </a:spcAft>
              <a:buClrTx/>
              <a:buSzTx/>
              <a:buFontTx/>
              <a:buNone/>
              <a:tabLst/>
              <a:defRPr kumimoji="0" sz="1400" b="0" i="0" u="none" strike="noStrike" cap="none" spc="0" normalizeH="0" baseline="0">
                <a:ln>
                  <a:noFill/>
                </a:ln>
                <a:solidFill>
                  <a:srgbClr val="B2B3B5">
                    <a:lumMod val="75000"/>
                  </a:srgbClr>
                </a:solidFill>
                <a:effectLst/>
                <a:uLnTx/>
                <a:uFillTx/>
                <a:latin typeface="Bosch Office Sans" pitchFamily="34" charset="0"/>
              </a:defRPr>
            </a:lvl1pPr>
          </a:lstStyle>
          <a:p>
            <a:r>
              <a:rPr lang="en-US" dirty="0"/>
              <a:t>Test Cases</a:t>
            </a:r>
          </a:p>
        </p:txBody>
      </p:sp>
      <p:cxnSp>
        <p:nvCxnSpPr>
          <p:cNvPr id="80" name="Elbow Connector 79"/>
          <p:cNvCxnSpPr>
            <a:stCxn id="64" idx="2"/>
            <a:endCxn id="77" idx="1"/>
          </p:cNvCxnSpPr>
          <p:nvPr/>
        </p:nvCxnSpPr>
        <p:spPr>
          <a:xfrm rot="16200000" flipH="1">
            <a:off x="5493298" y="4429609"/>
            <a:ext cx="1586594" cy="1681800"/>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351563" y="2339362"/>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rPr>
              <a:t>Defect Descriptions</a:t>
            </a:r>
          </a:p>
        </p:txBody>
      </p:sp>
      <p:sp>
        <p:nvSpPr>
          <p:cNvPr id="82" name="Rounded Rectangle 81"/>
          <p:cNvSpPr/>
          <p:nvPr/>
        </p:nvSpPr>
        <p:spPr>
          <a:xfrm>
            <a:off x="3343458" y="2998626"/>
            <a:ext cx="1802273"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Static &amp; Semantic Feature Extraction</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sp>
        <p:nvSpPr>
          <p:cNvPr id="83" name="Rounded Rectangle 82"/>
          <p:cNvSpPr/>
          <p:nvPr/>
        </p:nvSpPr>
        <p:spPr>
          <a:xfrm>
            <a:off x="7414495" y="2981821"/>
            <a:ext cx="1489482"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FFFFFF"/>
                </a:solidFill>
                <a:effectLst/>
                <a:uLnTx/>
                <a:uFillTx/>
                <a:latin typeface="Bosch Office Sans"/>
                <a:ea typeface="+mn-ea"/>
                <a:cs typeface="+mn-cs"/>
              </a:rPr>
              <a:t>Knowledge Graph</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cxnSp>
        <p:nvCxnSpPr>
          <p:cNvPr id="84" name="Elbow Connector 83"/>
          <p:cNvCxnSpPr>
            <a:stCxn id="65" idx="1"/>
            <a:endCxn id="82" idx="0"/>
          </p:cNvCxnSpPr>
          <p:nvPr/>
        </p:nvCxnSpPr>
        <p:spPr>
          <a:xfrm rot="10800000" flipV="1">
            <a:off x="4244595" y="2439214"/>
            <a:ext cx="299964" cy="559411"/>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82" idx="2"/>
            <a:endCxn id="64" idx="0"/>
          </p:cNvCxnSpPr>
          <p:nvPr/>
        </p:nvCxnSpPr>
        <p:spPr>
          <a:xfrm rot="16200000" flipH="1">
            <a:off x="4526204" y="3120528"/>
            <a:ext cx="637883" cy="1201100"/>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2534974" y="2334150"/>
            <a:ext cx="1362249" cy="215444"/>
          </a:xfrm>
          <a:prstGeom prst="rect">
            <a:avLst/>
          </a:prstGeom>
          <a:noFill/>
          <a:ln w="12700" cmpd="sng">
            <a:solidFill>
              <a:srgbClr val="0070C0"/>
            </a:solidFill>
          </a:ln>
        </p:spPr>
        <p:txBody>
          <a:bodyPr wrap="square" lIns="0" tIns="0" rIns="0" bIns="0"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0000"/>
                </a:solidFill>
                <a:effectLst/>
                <a:uLnTx/>
                <a:uFillTx/>
                <a:latin typeface="Bosch Office Sans" pitchFamily="34" charset="0"/>
                <a:ea typeface="+mn-ea"/>
                <a:cs typeface="+mn-cs"/>
              </a:rPr>
              <a:t>Bug/Log Reports</a:t>
            </a:r>
            <a:endParaRPr kumimoji="0" lang="en-US" sz="1400" b="0" i="0" u="none" strike="noStrike" kern="1200" cap="none" spc="0" normalizeH="0" baseline="0" noProof="0" dirty="0">
              <a:ln>
                <a:noFill/>
              </a:ln>
              <a:solidFill>
                <a:srgbClr val="000000"/>
              </a:solidFill>
              <a:effectLst/>
              <a:uLnTx/>
              <a:uFillTx/>
              <a:latin typeface="Bosch Office Sans" pitchFamily="34" charset="0"/>
              <a:ea typeface="+mn-ea"/>
              <a:cs typeface="+mn-cs"/>
            </a:endParaRPr>
          </a:p>
        </p:txBody>
      </p:sp>
      <p:cxnSp>
        <p:nvCxnSpPr>
          <p:cNvPr id="87" name="Straight Arrow Connector 86"/>
          <p:cNvCxnSpPr>
            <a:stCxn id="81" idx="2"/>
            <a:endCxn id="83" idx="0"/>
          </p:cNvCxnSpPr>
          <p:nvPr/>
        </p:nvCxnSpPr>
        <p:spPr>
          <a:xfrm>
            <a:off x="8157334" y="2554806"/>
            <a:ext cx="1902" cy="427015"/>
          </a:xfrm>
          <a:prstGeom prst="straightConnector1">
            <a:avLst/>
          </a:prstGeom>
          <a:ln w="25400"/>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58" idx="2"/>
            <a:endCxn id="65" idx="0"/>
          </p:cNvCxnSpPr>
          <p:nvPr/>
        </p:nvCxnSpPr>
        <p:spPr>
          <a:xfrm rot="5400000">
            <a:off x="5450144" y="1613424"/>
            <a:ext cx="510371" cy="925767"/>
          </a:xfrm>
          <a:prstGeom prst="bentConnector3">
            <a:avLst>
              <a:gd name="adj1" fmla="val 50000"/>
            </a:avLst>
          </a:prstGeom>
          <a:ln w="25400"/>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58" idx="2"/>
            <a:endCxn id="81" idx="0"/>
          </p:cNvCxnSpPr>
          <p:nvPr/>
        </p:nvCxnSpPr>
        <p:spPr>
          <a:xfrm rot="16200000" flipH="1">
            <a:off x="6903653" y="1085681"/>
            <a:ext cx="518240" cy="1989122"/>
          </a:xfrm>
          <a:prstGeom prst="bentConnector3">
            <a:avLst/>
          </a:prstGeom>
          <a:ln w="25400"/>
        </p:spPr>
        <p:style>
          <a:lnRef idx="1">
            <a:schemeClr val="accent1"/>
          </a:lnRef>
          <a:fillRef idx="0">
            <a:schemeClr val="accent1"/>
          </a:fillRef>
          <a:effectRef idx="0">
            <a:schemeClr val="accent1"/>
          </a:effectRef>
          <a:fontRef idx="minor">
            <a:schemeClr val="tx1"/>
          </a:fontRef>
        </p:style>
      </p:cxnSp>
      <p:cxnSp>
        <p:nvCxnSpPr>
          <p:cNvPr id="90" name="Elbow Connector 89"/>
          <p:cNvCxnSpPr>
            <a:stCxn id="86" idx="3"/>
            <a:endCxn id="82" idx="0"/>
          </p:cNvCxnSpPr>
          <p:nvPr/>
        </p:nvCxnSpPr>
        <p:spPr>
          <a:xfrm>
            <a:off x="3897223" y="2441872"/>
            <a:ext cx="347372" cy="556754"/>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1" name="Elbow Connector 90"/>
          <p:cNvCxnSpPr>
            <a:stCxn id="65" idx="0"/>
          </p:cNvCxnSpPr>
          <p:nvPr/>
        </p:nvCxnSpPr>
        <p:spPr>
          <a:xfrm rot="16200000" flipV="1">
            <a:off x="3681966" y="771014"/>
            <a:ext cx="231952" cy="2889006"/>
          </a:xfrm>
          <a:prstGeom prst="bentConnector2">
            <a:avLst/>
          </a:prstGeom>
          <a:ln w="25400"/>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9438641" y="2339362"/>
            <a:ext cx="1611542" cy="215444"/>
          </a:xfrm>
          <a:prstGeom prst="rect">
            <a:avLst/>
          </a:prstGeom>
          <a:noFill/>
          <a:ln w="12700" cmpd="sng">
            <a:solidFill>
              <a:srgbClr val="0070C0"/>
            </a:solidFill>
          </a:ln>
        </p:spPr>
        <p:txBody>
          <a:bodyPr wrap="square" lIns="0" tIns="0" rIns="0" bIns="0" rtlCol="0">
            <a:spAutoFit/>
          </a:bodyPr>
          <a:lstStyle>
            <a:defPPr>
              <a:defRPr lang="de-DE"/>
            </a:defPPr>
            <a:lvl1pPr algn="ctr">
              <a:defRPr sz="1400">
                <a:solidFill>
                  <a:schemeClr val="accent3">
                    <a:lumMod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B2B3B5">
                    <a:lumMod val="75000"/>
                  </a:srgbClr>
                </a:solidFill>
                <a:effectLst/>
                <a:uLnTx/>
                <a:uFillTx/>
                <a:latin typeface="Bosch Office Sans" pitchFamily="34" charset="0"/>
                <a:ea typeface="+mn-ea"/>
                <a:cs typeface="+mn-cs"/>
              </a:rPr>
              <a:t>Configuration Files</a:t>
            </a:r>
            <a:endParaRPr kumimoji="0" lang="en-US" sz="1400" b="0" i="0" u="none" strike="noStrike" kern="1200" cap="none" spc="0" normalizeH="0" baseline="0" noProof="0" dirty="0">
              <a:ln>
                <a:noFill/>
              </a:ln>
              <a:solidFill>
                <a:srgbClr val="B2B3B5">
                  <a:lumMod val="75000"/>
                </a:srgbClr>
              </a:solidFill>
              <a:effectLst/>
              <a:uLnTx/>
              <a:uFillTx/>
              <a:latin typeface="Bosch Office Sans" pitchFamily="34" charset="0"/>
              <a:ea typeface="+mn-ea"/>
              <a:cs typeface="+mn-cs"/>
            </a:endParaRPr>
          </a:p>
        </p:txBody>
      </p:sp>
      <p:cxnSp>
        <p:nvCxnSpPr>
          <p:cNvPr id="93" name="Straight Connector 92"/>
          <p:cNvCxnSpPr>
            <a:endCxn id="66" idx="1"/>
          </p:cNvCxnSpPr>
          <p:nvPr/>
        </p:nvCxnSpPr>
        <p:spPr>
          <a:xfrm>
            <a:off x="8028632" y="2094435"/>
            <a:ext cx="1899988"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92" idx="1"/>
            <a:endCxn id="81" idx="3"/>
          </p:cNvCxnSpPr>
          <p:nvPr/>
        </p:nvCxnSpPr>
        <p:spPr>
          <a:xfrm flipH="1">
            <a:off x="8963105" y="2447084"/>
            <a:ext cx="475536"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3509638" y="4695677"/>
            <a:ext cx="1335507"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latin typeface="Bosch Office Sans"/>
                <a:ea typeface="+mn-ea"/>
                <a:cs typeface="+mn-cs"/>
              </a:rPr>
              <a:t>File Level Source Code</a:t>
            </a:r>
            <a:r>
              <a:rPr kumimoji="0" lang="en-US" sz="1100" b="0" i="0" u="none" strike="noStrike" kern="0" cap="none" spc="0" normalizeH="0" noProof="0" dirty="0" smtClean="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6" name="Rounded Rectangle 95"/>
          <p:cNvSpPr/>
          <p:nvPr/>
        </p:nvSpPr>
        <p:spPr>
          <a:xfrm>
            <a:off x="5940331" y="4656621"/>
            <a:ext cx="1542023" cy="51795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100" b="0" i="0" u="none" strike="noStrike" kern="0" cap="none" spc="0" normalizeH="0" baseline="0" noProof="0" dirty="0" smtClean="0">
                <a:ln>
                  <a:noFill/>
                </a:ln>
                <a:solidFill>
                  <a:srgbClr val="000000"/>
                </a:solidFill>
                <a:effectLst/>
                <a:uLnTx/>
                <a:uFillTx/>
                <a:latin typeface="Bosch Office Sans"/>
                <a:ea typeface="+mn-ea"/>
                <a:cs typeface="+mn-cs"/>
              </a:rPr>
              <a:t>Method Level Source Code</a:t>
            </a:r>
            <a:r>
              <a:rPr kumimoji="0" lang="en-US" sz="1100" b="0" i="0" u="none" strike="noStrike" kern="0" cap="none" spc="0" normalizeH="0" noProof="0" dirty="0" smtClean="0">
                <a:ln>
                  <a:noFill/>
                </a:ln>
                <a:solidFill>
                  <a:srgbClr val="000000"/>
                </a:solidFill>
                <a:effectLst/>
                <a:uLnTx/>
                <a:uFillTx/>
                <a:latin typeface="Bosch Office Sans"/>
                <a:ea typeface="+mn-ea"/>
                <a:cs typeface="+mn-cs"/>
              </a:rPr>
              <a:t> Features</a:t>
            </a:r>
            <a:endParaRPr kumimoji="0" lang="en-US" sz="1100" b="0" i="0" u="none" strike="noStrike" kern="0" cap="none" spc="0" normalizeH="0" baseline="0" noProof="0" dirty="0" smtClean="0">
              <a:ln>
                <a:noFill/>
              </a:ln>
              <a:solidFill>
                <a:srgbClr val="000000"/>
              </a:solidFill>
              <a:effectLst/>
              <a:uLnTx/>
              <a:uFillTx/>
              <a:latin typeface="Bosch Office Sans"/>
              <a:ea typeface="+mn-ea"/>
              <a:cs typeface="+mn-cs"/>
            </a:endParaRPr>
          </a:p>
        </p:txBody>
      </p:sp>
      <p:cxnSp>
        <p:nvCxnSpPr>
          <p:cNvPr id="97" name="Elbow Connector 96"/>
          <p:cNvCxnSpPr>
            <a:endCxn id="95" idx="0"/>
          </p:cNvCxnSpPr>
          <p:nvPr/>
        </p:nvCxnSpPr>
        <p:spPr>
          <a:xfrm rot="10800000" flipV="1">
            <a:off x="4177393" y="4477081"/>
            <a:ext cx="1112659" cy="2185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8" name="Elbow Connector 97"/>
          <p:cNvCxnSpPr>
            <a:endCxn id="96" idx="0"/>
          </p:cNvCxnSpPr>
          <p:nvPr/>
        </p:nvCxnSpPr>
        <p:spPr>
          <a:xfrm>
            <a:off x="5290051" y="4477081"/>
            <a:ext cx="1421292" cy="179540"/>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a:xfrm>
            <a:off x="7748707" y="3947652"/>
            <a:ext cx="1586595" cy="5546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smtClean="0">
                <a:solidFill>
                  <a:srgbClr val="002060"/>
                </a:solidFill>
                <a:latin typeface="Bosch Office Sans"/>
              </a:rPr>
              <a:t>CICD Test Metric Features</a:t>
            </a:r>
            <a:endParaRPr lang="en-US" sz="1400" dirty="0">
              <a:solidFill>
                <a:srgbClr val="002060"/>
              </a:solidFill>
              <a:latin typeface="Bosch Office Sans"/>
            </a:endParaRPr>
          </a:p>
        </p:txBody>
      </p:sp>
      <p:sp>
        <p:nvSpPr>
          <p:cNvPr id="100" name="Rounded Rectangle 99"/>
          <p:cNvSpPr/>
          <p:nvPr/>
        </p:nvSpPr>
        <p:spPr>
          <a:xfrm>
            <a:off x="10345894" y="3959127"/>
            <a:ext cx="1680021" cy="51795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pPr>
            <a:r>
              <a:rPr lang="en-US" sz="1400" dirty="0">
                <a:solidFill>
                  <a:srgbClr val="002060"/>
                </a:solidFill>
                <a:latin typeface="Bosch Office Sans"/>
              </a:rPr>
              <a:t>Software Code Change Commits</a:t>
            </a:r>
          </a:p>
        </p:txBody>
      </p:sp>
      <p:cxnSp>
        <p:nvCxnSpPr>
          <p:cNvPr id="101" name="Elbow Connector 100"/>
          <p:cNvCxnSpPr>
            <a:stCxn id="92" idx="2"/>
            <a:endCxn id="100" idx="0"/>
          </p:cNvCxnSpPr>
          <p:nvPr/>
        </p:nvCxnSpPr>
        <p:spPr>
          <a:xfrm rot="16200000" flipH="1">
            <a:off x="10012998" y="2786219"/>
            <a:ext cx="1404321" cy="941493"/>
          </a:xfrm>
          <a:prstGeom prst="bentConnector3">
            <a:avLst/>
          </a:prstGeom>
          <a:ln w="25400"/>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a:xfrm>
            <a:off x="9259238" y="2942887"/>
            <a:ext cx="1489482" cy="403511"/>
          </a:xfrm>
          <a:prstGeom prst="roundRect">
            <a:avLst/>
          </a:prstGeom>
          <a:solidFill>
            <a:schemeClr val="accent4">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400" noProof="0" dirty="0" smtClean="0">
                <a:solidFill>
                  <a:srgbClr val="FFFFFF"/>
                </a:solidFill>
                <a:latin typeface="Bosch Office Sans"/>
              </a:rPr>
              <a:t>Statistical Technique</a:t>
            </a:r>
            <a:endParaRPr kumimoji="0" lang="en-US" sz="1400" b="0" i="0" u="none" strike="noStrike" kern="1200" cap="none" spc="0" normalizeH="0" baseline="0" noProof="0" dirty="0">
              <a:ln>
                <a:noFill/>
              </a:ln>
              <a:solidFill>
                <a:srgbClr val="FFFFFF"/>
              </a:solidFill>
              <a:effectLst/>
              <a:uLnTx/>
              <a:uFillTx/>
              <a:latin typeface="Bosch Office Sans"/>
              <a:ea typeface="+mn-ea"/>
              <a:cs typeface="+mn-cs"/>
            </a:endParaRPr>
          </a:p>
        </p:txBody>
      </p:sp>
      <p:cxnSp>
        <p:nvCxnSpPr>
          <p:cNvPr id="103" name="Elbow Connector 102"/>
          <p:cNvCxnSpPr/>
          <p:nvPr/>
        </p:nvCxnSpPr>
        <p:spPr>
          <a:xfrm rot="16200000" flipH="1">
            <a:off x="7942513" y="5063939"/>
            <a:ext cx="1561479" cy="387763"/>
          </a:xfrm>
          <a:prstGeom prst="bentConnector4">
            <a:avLst>
              <a:gd name="adj1" fmla="val 42349"/>
              <a:gd name="adj2" fmla="val 1520"/>
            </a:avLst>
          </a:prstGeom>
          <a:ln w="25400"/>
        </p:spPr>
        <p:style>
          <a:lnRef idx="1">
            <a:schemeClr val="accent1"/>
          </a:lnRef>
          <a:fillRef idx="0">
            <a:schemeClr val="accent1"/>
          </a:fillRef>
          <a:effectRef idx="0">
            <a:schemeClr val="accent1"/>
          </a:effectRef>
          <a:fontRef idx="minor">
            <a:schemeClr val="tx1"/>
          </a:fontRef>
        </p:style>
      </p:cxnSp>
      <p:cxnSp>
        <p:nvCxnSpPr>
          <p:cNvPr id="104" name="Elbow Connector 103"/>
          <p:cNvCxnSpPr>
            <a:stCxn id="100" idx="2"/>
            <a:endCxn id="77" idx="3"/>
          </p:cNvCxnSpPr>
          <p:nvPr/>
        </p:nvCxnSpPr>
        <p:spPr>
          <a:xfrm rot="5400000">
            <a:off x="9264475" y="4142375"/>
            <a:ext cx="1586725" cy="2256137"/>
          </a:xfrm>
          <a:prstGeom prst="bentConnector2">
            <a:avLst/>
          </a:prstGeom>
          <a:ln w="25400"/>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79" idx="1"/>
            <a:endCxn id="92" idx="3"/>
          </p:cNvCxnSpPr>
          <p:nvPr/>
        </p:nvCxnSpPr>
        <p:spPr>
          <a:xfrm flipH="1">
            <a:off x="11050183" y="2439214"/>
            <a:ext cx="271445" cy="78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78" idx="3"/>
          </p:cNvCxnSpPr>
          <p:nvPr/>
        </p:nvCxnSpPr>
        <p:spPr>
          <a:xfrm flipV="1">
            <a:off x="1792135" y="2439214"/>
            <a:ext cx="561304" cy="7869"/>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76"/>
          <p:cNvSpPr/>
          <p:nvPr/>
        </p:nvSpPr>
        <p:spPr>
          <a:xfrm>
            <a:off x="7127495" y="5845210"/>
            <a:ext cx="1802273" cy="43719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smtClean="0">
                <a:ln>
                  <a:noFill/>
                </a:ln>
                <a:solidFill>
                  <a:srgbClr val="002060"/>
                </a:solidFill>
                <a:effectLst/>
                <a:uLnTx/>
                <a:uFillTx/>
                <a:latin typeface="Bosch Office Sans"/>
                <a:ea typeface="+mn-ea"/>
                <a:cs typeface="+mn-cs"/>
              </a:rPr>
              <a:t>Test Prioritization</a:t>
            </a:r>
            <a:endParaRPr kumimoji="0" lang="en-US" sz="1400" b="0" i="0" u="none" strike="noStrike" kern="1200" cap="none" spc="0" normalizeH="0" baseline="0" noProof="0" dirty="0">
              <a:ln>
                <a:noFill/>
              </a:ln>
              <a:solidFill>
                <a:srgbClr val="002060"/>
              </a:solidFill>
              <a:effectLst/>
              <a:uLnTx/>
              <a:uFillTx/>
              <a:latin typeface="Bosch Office Sans"/>
              <a:ea typeface="+mn-ea"/>
              <a:cs typeface="+mn-cs"/>
            </a:endParaRPr>
          </a:p>
        </p:txBody>
      </p:sp>
    </p:spTree>
    <p:extLst>
      <p:ext uri="{BB962C8B-B14F-4D97-AF65-F5344CB8AC3E}">
        <p14:creationId xmlns:p14="http://schemas.microsoft.com/office/powerpoint/2010/main" val="268750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3" grpId="0" animBg="1"/>
      <p:bldP spid="64" grpId="0" animBg="1"/>
      <p:bldP spid="65" grpId="0" animBg="1"/>
      <p:bldP spid="66" grpId="0" animBg="1"/>
      <p:bldP spid="68" grpId="0" animBg="1"/>
      <p:bldP spid="71" grpId="0" animBg="1"/>
      <p:bldP spid="72" grpId="0" animBg="1"/>
      <p:bldP spid="78" grpId="0" animBg="1"/>
      <p:bldP spid="79" grpId="0" animBg="1"/>
      <p:bldP spid="81" grpId="0" animBg="1"/>
      <p:bldP spid="82" grpId="0" animBg="1"/>
      <p:bldP spid="83" grpId="0" animBg="1"/>
      <p:bldP spid="86" grpId="0" animBg="1"/>
      <p:bldP spid="92" grpId="0" animBg="1"/>
      <p:bldP spid="102" grpId="0" animBg="1"/>
      <p:bldP spid="7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146447" y="114966"/>
            <a:ext cx="11616806" cy="43211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mtClean="0"/>
              <a:t>Automation &amp; AI Solutions</a:t>
            </a:r>
            <a:endParaRPr lang="en-GB" dirty="0"/>
          </a:p>
        </p:txBody>
      </p:sp>
      <p:sp>
        <p:nvSpPr>
          <p:cNvPr id="3" name="Right Arrow 16"/>
          <p:cNvSpPr/>
          <p:nvPr/>
        </p:nvSpPr>
        <p:spPr>
          <a:xfrm rot="10800000">
            <a:off x="2248879" y="3495503"/>
            <a:ext cx="399133" cy="240778"/>
          </a:xfrm>
          <a:prstGeom prst="leftRightArrow">
            <a:avLst/>
          </a:prstGeom>
          <a:solidFill>
            <a:schemeClr val="accent1">
              <a:lumMod val="60000"/>
              <a:lumOff val="40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 name="Right Arrow 16"/>
          <p:cNvSpPr/>
          <p:nvPr/>
        </p:nvSpPr>
        <p:spPr>
          <a:xfrm rot="10800000">
            <a:off x="4185960" y="3413112"/>
            <a:ext cx="399133" cy="240778"/>
          </a:xfrm>
          <a:prstGeom prst="leftRightArrow">
            <a:avLst/>
          </a:prstGeom>
          <a:solidFill>
            <a:srgbClr val="92D05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 name="Right Arrow 16"/>
          <p:cNvSpPr/>
          <p:nvPr/>
        </p:nvSpPr>
        <p:spPr>
          <a:xfrm rot="16200000">
            <a:off x="3189583" y="2549787"/>
            <a:ext cx="481557" cy="199568"/>
          </a:xfrm>
          <a:prstGeom prst="leftRightArrow">
            <a:avLst/>
          </a:prstGeom>
          <a:solidFill>
            <a:srgbClr val="FFC000"/>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Right Arrow 16"/>
          <p:cNvSpPr/>
          <p:nvPr/>
        </p:nvSpPr>
        <p:spPr>
          <a:xfrm rot="16200000">
            <a:off x="3189583" y="4334698"/>
            <a:ext cx="481557" cy="199568"/>
          </a:xfrm>
          <a:prstGeom prst="leftRightArrow">
            <a:avLst/>
          </a:prstGeom>
          <a:solidFill>
            <a:srgbClr val="00CCF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7" name="Group 6"/>
          <p:cNvGrpSpPr/>
          <p:nvPr/>
        </p:nvGrpSpPr>
        <p:grpSpPr>
          <a:xfrm>
            <a:off x="580943" y="3134335"/>
            <a:ext cx="1596530" cy="963113"/>
            <a:chOff x="2275382" y="2600815"/>
            <a:chExt cx="1236760" cy="842444"/>
          </a:xfrm>
        </p:grpSpPr>
        <p:sp>
          <p:nvSpPr>
            <p:cNvPr id="8" name="Rounded Rectangle 7"/>
            <p:cNvSpPr/>
            <p:nvPr/>
          </p:nvSpPr>
          <p:spPr>
            <a:xfrm>
              <a:off x="2275382" y="2641238"/>
              <a:ext cx="1236757" cy="802021"/>
            </a:xfrm>
            <a:prstGeom prst="roundRect">
              <a:avLst>
                <a:gd name="adj" fmla="val 998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9" name="Rounded Rectangle 8"/>
            <p:cNvSpPr/>
            <p:nvPr/>
          </p:nvSpPr>
          <p:spPr>
            <a:xfrm>
              <a:off x="2275384" y="2600815"/>
              <a:ext cx="1236758" cy="802021"/>
            </a:xfrm>
            <a:prstGeom prst="roundRect">
              <a:avLst>
                <a:gd name="adj" fmla="val 998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0" name="Text Placeholder 3"/>
            <p:cNvSpPr txBox="1">
              <a:spLocks/>
            </p:cNvSpPr>
            <p:nvPr/>
          </p:nvSpPr>
          <p:spPr>
            <a:xfrm>
              <a:off x="2515757" y="2963125"/>
              <a:ext cx="746340" cy="17019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en-US" sz="1334" b="1" dirty="0">
                  <a:solidFill>
                    <a:schemeClr val="bg1"/>
                  </a:solidFill>
                </a:rPr>
                <a:t>NLP Technique</a:t>
              </a:r>
            </a:p>
          </p:txBody>
        </p:sp>
      </p:grpSp>
      <p:grpSp>
        <p:nvGrpSpPr>
          <p:cNvPr id="11" name="Group 10"/>
          <p:cNvGrpSpPr/>
          <p:nvPr/>
        </p:nvGrpSpPr>
        <p:grpSpPr>
          <a:xfrm>
            <a:off x="4731713" y="3075051"/>
            <a:ext cx="1596530" cy="963113"/>
            <a:chOff x="5631861" y="2600815"/>
            <a:chExt cx="1236757" cy="842444"/>
          </a:xfrm>
          <a:solidFill>
            <a:srgbClr val="92D050"/>
          </a:solidFill>
        </p:grpSpPr>
        <p:sp>
          <p:nvSpPr>
            <p:cNvPr id="12" name="Rounded Rectangle 11"/>
            <p:cNvSpPr/>
            <p:nvPr/>
          </p:nvSpPr>
          <p:spPr>
            <a:xfrm>
              <a:off x="5631861" y="2641238"/>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3" name="Rounded Rectangle 12"/>
            <p:cNvSpPr/>
            <p:nvPr/>
          </p:nvSpPr>
          <p:spPr>
            <a:xfrm>
              <a:off x="5631861" y="2600815"/>
              <a:ext cx="1236757" cy="802021"/>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4" name="Text Placeholder 3"/>
            <p:cNvSpPr txBox="1">
              <a:spLocks/>
            </p:cNvSpPr>
            <p:nvPr/>
          </p:nvSpPr>
          <p:spPr>
            <a:xfrm>
              <a:off x="6013054" y="2951278"/>
              <a:ext cx="42332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Artifacts</a:t>
              </a:r>
            </a:p>
          </p:txBody>
        </p:sp>
      </p:grpSp>
      <p:grpSp>
        <p:nvGrpSpPr>
          <p:cNvPr id="15" name="Group 14"/>
          <p:cNvGrpSpPr/>
          <p:nvPr/>
        </p:nvGrpSpPr>
        <p:grpSpPr>
          <a:xfrm>
            <a:off x="2552753" y="1399050"/>
            <a:ext cx="1596530" cy="963113"/>
            <a:chOff x="3962238" y="1160497"/>
            <a:chExt cx="1236757" cy="842444"/>
          </a:xfrm>
          <a:solidFill>
            <a:srgbClr val="FFC000"/>
          </a:solidFill>
        </p:grpSpPr>
        <p:grpSp>
          <p:nvGrpSpPr>
            <p:cNvPr id="16" name="Group 15"/>
            <p:cNvGrpSpPr/>
            <p:nvPr/>
          </p:nvGrpSpPr>
          <p:grpSpPr>
            <a:xfrm>
              <a:off x="3962238" y="1160497"/>
              <a:ext cx="1236757" cy="842444"/>
              <a:chOff x="3810000" y="1123451"/>
              <a:chExt cx="1524000" cy="1038105"/>
            </a:xfrm>
            <a:grpFill/>
          </p:grpSpPr>
          <p:sp>
            <p:nvSpPr>
              <p:cNvPr id="18" name="Rounded Rectangle 17"/>
              <p:cNvSpPr/>
              <p:nvPr/>
            </p:nvSpPr>
            <p:spPr>
              <a:xfrm>
                <a:off x="3810000" y="117326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19" name="Rounded Rectangle 18"/>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17" name="Text Placeholder 3"/>
            <p:cNvSpPr txBox="1">
              <a:spLocks/>
            </p:cNvSpPr>
            <p:nvPr/>
          </p:nvSpPr>
          <p:spPr>
            <a:xfrm>
              <a:off x="4188066" y="1508942"/>
              <a:ext cx="715944" cy="170197"/>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Daily Changes</a:t>
              </a:r>
            </a:p>
          </p:txBody>
        </p:sp>
      </p:grpSp>
      <p:grpSp>
        <p:nvGrpSpPr>
          <p:cNvPr id="20" name="Group 19"/>
          <p:cNvGrpSpPr/>
          <p:nvPr/>
        </p:nvGrpSpPr>
        <p:grpSpPr>
          <a:xfrm>
            <a:off x="2620626" y="4830009"/>
            <a:ext cx="1596530" cy="963113"/>
            <a:chOff x="3962238" y="4073542"/>
            <a:chExt cx="1236757" cy="840543"/>
          </a:xfrm>
          <a:solidFill>
            <a:srgbClr val="00CCFF"/>
          </a:solidFill>
        </p:grpSpPr>
        <p:grpSp>
          <p:nvGrpSpPr>
            <p:cNvPr id="21" name="Group 20"/>
            <p:cNvGrpSpPr/>
            <p:nvPr/>
          </p:nvGrpSpPr>
          <p:grpSpPr>
            <a:xfrm>
              <a:off x="3962238" y="4073542"/>
              <a:ext cx="1236757" cy="840543"/>
              <a:chOff x="3810000" y="1075982"/>
              <a:chExt cx="1524000" cy="1035763"/>
            </a:xfrm>
            <a:grpFill/>
          </p:grpSpPr>
          <p:sp>
            <p:nvSpPr>
              <p:cNvPr id="23" name="Rounded Rectangle 22"/>
              <p:cNvSpPr/>
              <p:nvPr/>
            </p:nvSpPr>
            <p:spPr>
              <a:xfrm>
                <a:off x="3810000" y="1075982"/>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sp>
            <p:nvSpPr>
              <p:cNvPr id="24" name="Rounded Rectangle 23"/>
              <p:cNvSpPr/>
              <p:nvPr/>
            </p:nvSpPr>
            <p:spPr>
              <a:xfrm>
                <a:off x="3810000" y="1123451"/>
                <a:ext cx="1524000" cy="988294"/>
              </a:xfrm>
              <a:prstGeom prst="roundRect">
                <a:avLst>
                  <a:gd name="adj" fmla="val 99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1" dirty="0"/>
              </a:p>
            </p:txBody>
          </p:sp>
        </p:grpSp>
        <p:sp>
          <p:nvSpPr>
            <p:cNvPr id="22" name="Text Placeholder 3"/>
            <p:cNvSpPr txBox="1">
              <a:spLocks/>
            </p:cNvSpPr>
            <p:nvPr/>
          </p:nvSpPr>
          <p:spPr>
            <a:xfrm>
              <a:off x="4092334" y="4401799"/>
              <a:ext cx="990071" cy="169813"/>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16264">
                <a:spcBef>
                  <a:spcPct val="20000"/>
                </a:spcBef>
                <a:defRPr/>
              </a:pPr>
              <a:r>
                <a:rPr lang="en-US" sz="1334" b="1" dirty="0">
                  <a:solidFill>
                    <a:schemeClr val="bg1"/>
                  </a:solidFill>
                </a:rPr>
                <a:t>Jenkins Automation</a:t>
              </a:r>
            </a:p>
          </p:txBody>
        </p:sp>
      </p:grpSp>
      <p:sp>
        <p:nvSpPr>
          <p:cNvPr id="25" name="TextBox 24"/>
          <p:cNvSpPr txBox="1"/>
          <p:nvPr/>
        </p:nvSpPr>
        <p:spPr>
          <a:xfrm>
            <a:off x="4242226" y="1129946"/>
            <a:ext cx="1842865" cy="913583"/>
          </a:xfrm>
          <a:prstGeom prst="rect">
            <a:avLst/>
          </a:prstGeom>
          <a:noFill/>
        </p:spPr>
        <p:txBody>
          <a:bodyPr wrap="square" rtlCol="0">
            <a:spAutoFit/>
          </a:bodyPr>
          <a:lstStyle/>
          <a:p>
            <a:pPr rtl="1"/>
            <a:r>
              <a:rPr lang="en-US" sz="1334" b="1" dirty="0">
                <a:solidFill>
                  <a:srgbClr val="FFC000"/>
                </a:solidFill>
              </a:rPr>
              <a:t>Daily Changes</a:t>
            </a:r>
            <a:endParaRPr lang="en-US" sz="1334" dirty="0">
              <a:solidFill>
                <a:srgbClr val="FFC000"/>
              </a:solidFill>
            </a:endParaRPr>
          </a:p>
          <a:p>
            <a:pPr rtl="1"/>
            <a:r>
              <a:rPr lang="en-US" sz="1334" dirty="0">
                <a:solidFill>
                  <a:schemeClr val="tx1">
                    <a:lumMod val="65000"/>
                    <a:lumOff val="35000"/>
                  </a:schemeClr>
                </a:solidFill>
              </a:rPr>
              <a:t>Identify Daily Source Changes in GIT using </a:t>
            </a:r>
            <a:r>
              <a:rPr lang="en-US" sz="1334" b="1" dirty="0"/>
              <a:t>Clang</a:t>
            </a:r>
            <a:r>
              <a:rPr lang="en-US" sz="1334" dirty="0">
                <a:solidFill>
                  <a:schemeClr val="tx1">
                    <a:lumMod val="65000"/>
                    <a:lumOff val="35000"/>
                  </a:schemeClr>
                </a:solidFill>
              </a:rPr>
              <a:t> parser</a:t>
            </a:r>
          </a:p>
        </p:txBody>
      </p:sp>
      <p:sp>
        <p:nvSpPr>
          <p:cNvPr id="26" name="TextBox 25"/>
          <p:cNvSpPr txBox="1"/>
          <p:nvPr/>
        </p:nvSpPr>
        <p:spPr>
          <a:xfrm>
            <a:off x="4470809" y="4072083"/>
            <a:ext cx="2118338" cy="1015663"/>
          </a:xfrm>
          <a:prstGeom prst="rect">
            <a:avLst/>
          </a:prstGeom>
          <a:noFill/>
        </p:spPr>
        <p:txBody>
          <a:bodyPr wrap="square" rtlCol="0">
            <a:spAutoFit/>
          </a:bodyPr>
          <a:lstStyle/>
          <a:p>
            <a:pPr rtl="1"/>
            <a:r>
              <a:rPr lang="en-US" sz="1200" b="1" dirty="0">
                <a:solidFill>
                  <a:srgbClr val="92D050"/>
                </a:solidFill>
              </a:rPr>
              <a:t>Artifacts</a:t>
            </a:r>
            <a:endParaRPr lang="en-US" sz="1200" dirty="0">
              <a:solidFill>
                <a:srgbClr val="92D050"/>
              </a:solidFill>
            </a:endParaRPr>
          </a:p>
          <a:p>
            <a:pPr rtl="1"/>
            <a:r>
              <a:rPr lang="en-US" sz="1200" dirty="0">
                <a:solidFill>
                  <a:schemeClr val="tx1">
                    <a:lumMod val="65000"/>
                    <a:lumOff val="35000"/>
                  </a:schemeClr>
                </a:solidFill>
              </a:rPr>
              <a:t>With the generated </a:t>
            </a:r>
            <a:r>
              <a:rPr lang="en-US" sz="1200" b="1" dirty="0"/>
              <a:t>Tags</a:t>
            </a:r>
            <a:r>
              <a:rPr lang="en-US" sz="1200" dirty="0">
                <a:solidFill>
                  <a:schemeClr val="tx1">
                    <a:lumMod val="65000"/>
                    <a:lumOff val="35000"/>
                  </a:schemeClr>
                </a:solidFill>
              </a:rPr>
              <a:t> python Scripts to identify Test cases with its Test case IDs </a:t>
            </a:r>
            <a:r>
              <a:rPr lang="en-US" sz="1200" dirty="0" smtClean="0">
                <a:solidFill>
                  <a:schemeClr val="tx1">
                    <a:lumMod val="65000"/>
                    <a:lumOff val="35000"/>
                  </a:schemeClr>
                </a:solidFill>
              </a:rPr>
              <a:t>as Artifacts</a:t>
            </a:r>
            <a:endParaRPr lang="en-US" sz="1200" b="1" dirty="0"/>
          </a:p>
        </p:txBody>
      </p:sp>
      <p:sp>
        <p:nvSpPr>
          <p:cNvPr id="27" name="TextBox 26"/>
          <p:cNvSpPr txBox="1"/>
          <p:nvPr/>
        </p:nvSpPr>
        <p:spPr>
          <a:xfrm>
            <a:off x="-153585" y="2280231"/>
            <a:ext cx="2281107" cy="830997"/>
          </a:xfrm>
          <a:prstGeom prst="rect">
            <a:avLst/>
          </a:prstGeom>
          <a:noFill/>
        </p:spPr>
        <p:txBody>
          <a:bodyPr wrap="square" rtlCol="0">
            <a:spAutoFit/>
          </a:bodyPr>
          <a:lstStyle/>
          <a:p>
            <a:pPr algn="r" rtl="1"/>
            <a:r>
              <a:rPr lang="en-US" sz="1200" b="1" dirty="0">
                <a:solidFill>
                  <a:schemeClr val="accent1"/>
                </a:solidFill>
              </a:rPr>
              <a:t>NLP Technique</a:t>
            </a:r>
            <a:endParaRPr lang="en-US" sz="1200" dirty="0">
              <a:solidFill>
                <a:schemeClr val="accent1"/>
              </a:solidFill>
            </a:endParaRPr>
          </a:p>
          <a:p>
            <a:pPr algn="r" rtl="1"/>
            <a:r>
              <a:rPr lang="en-GB" sz="1200" b="1" dirty="0"/>
              <a:t>Encoder and Decoder Model  </a:t>
            </a:r>
            <a:r>
              <a:rPr lang="en-GB" sz="1200" dirty="0"/>
              <a:t>u</a:t>
            </a:r>
            <a:r>
              <a:rPr lang="en-US" sz="1200" dirty="0">
                <a:solidFill>
                  <a:schemeClr val="tx1">
                    <a:lumMod val="65000"/>
                    <a:lumOff val="35000"/>
                  </a:schemeClr>
                </a:solidFill>
              </a:rPr>
              <a:t>sing </a:t>
            </a:r>
            <a:r>
              <a:rPr lang="en-GB" sz="1200" dirty="0"/>
              <a:t>LSTM</a:t>
            </a:r>
            <a:r>
              <a:rPr lang="en-GB" sz="1200" b="1" dirty="0"/>
              <a:t> </a:t>
            </a:r>
            <a:r>
              <a:rPr lang="en-US" sz="1200" dirty="0">
                <a:solidFill>
                  <a:schemeClr val="tx1">
                    <a:lumMod val="65000"/>
                    <a:lumOff val="35000"/>
                  </a:schemeClr>
                </a:solidFill>
              </a:rPr>
              <a:t>will generate tags for APIs and Test Cases</a:t>
            </a:r>
            <a:r>
              <a:rPr lang="en-GB" sz="1200" b="1" dirty="0"/>
              <a:t> </a:t>
            </a:r>
          </a:p>
        </p:txBody>
      </p:sp>
      <p:sp>
        <p:nvSpPr>
          <p:cNvPr id="28" name="TextBox 27"/>
          <p:cNvSpPr txBox="1"/>
          <p:nvPr/>
        </p:nvSpPr>
        <p:spPr>
          <a:xfrm>
            <a:off x="459953" y="5144962"/>
            <a:ext cx="2172414" cy="830997"/>
          </a:xfrm>
          <a:prstGeom prst="rect">
            <a:avLst/>
          </a:prstGeom>
          <a:noFill/>
        </p:spPr>
        <p:txBody>
          <a:bodyPr wrap="square" rtlCol="0">
            <a:spAutoFit/>
          </a:bodyPr>
          <a:lstStyle/>
          <a:p>
            <a:pPr rtl="1"/>
            <a:r>
              <a:rPr lang="en-US" sz="1200" b="1" dirty="0">
                <a:solidFill>
                  <a:srgbClr val="00CCFF"/>
                </a:solidFill>
              </a:rPr>
              <a:t>Jenkins Test  Automation</a:t>
            </a:r>
            <a:endParaRPr lang="en-US" sz="1200" dirty="0">
              <a:solidFill>
                <a:srgbClr val="00CCFF"/>
              </a:solidFill>
            </a:endParaRPr>
          </a:p>
          <a:p>
            <a:pPr rtl="1"/>
            <a:r>
              <a:rPr lang="en-US" sz="1200" dirty="0">
                <a:solidFill>
                  <a:schemeClr val="tx1">
                    <a:lumMod val="65000"/>
                    <a:lumOff val="35000"/>
                  </a:schemeClr>
                </a:solidFill>
              </a:rPr>
              <a:t>Generated Artifacts will be tested in appropriate </a:t>
            </a:r>
            <a:r>
              <a:rPr lang="en-US" sz="1200" b="1" dirty="0"/>
              <a:t>Jenkin Slave Machines</a:t>
            </a:r>
          </a:p>
        </p:txBody>
      </p:sp>
      <p:sp>
        <p:nvSpPr>
          <p:cNvPr id="29" name="Oval 28"/>
          <p:cNvSpPr/>
          <p:nvPr/>
        </p:nvSpPr>
        <p:spPr>
          <a:xfrm>
            <a:off x="2889491" y="3019755"/>
            <a:ext cx="1117071" cy="977190"/>
          </a:xfrm>
          <a:prstGeom prst="ellipse">
            <a:avLst/>
          </a:prstGeom>
          <a:ln w="17145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ot="0" spcFirstLastPara="0" vert="horz" wrap="square" lIns="101626" tIns="50813" rIns="101626" bIns="50813" numCol="1" spcCol="0" rtlCol="0" fromWordArt="0" anchor="ctr" anchorCtr="0" forceAA="0" compatLnSpc="1">
            <a:prstTxWarp prst="textNoShape">
              <a:avLst/>
            </a:prstTxWarp>
            <a:noAutofit/>
          </a:bodyPr>
          <a:lstStyle/>
          <a:p>
            <a:endParaRPr lang="en-US" sz="2001"/>
          </a:p>
        </p:txBody>
      </p:sp>
      <p:sp>
        <p:nvSpPr>
          <p:cNvPr id="30" name="Title 2"/>
          <p:cNvSpPr txBox="1">
            <a:spLocks/>
          </p:cNvSpPr>
          <p:nvPr/>
        </p:nvSpPr>
        <p:spPr>
          <a:xfrm>
            <a:off x="100154" y="494375"/>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Machine based Reviews &amp; Analysis</a:t>
            </a:r>
            <a:endPar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31" name="Rectangle 30"/>
          <p:cNvSpPr/>
          <p:nvPr/>
        </p:nvSpPr>
        <p:spPr>
          <a:xfrm>
            <a:off x="0" y="926486"/>
            <a:ext cx="650889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32" name="Picture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4205" y="2626347"/>
            <a:ext cx="3616892" cy="2490134"/>
          </a:xfrm>
          <a:prstGeom prst="rect">
            <a:avLst/>
          </a:prstGeom>
        </p:spPr>
      </p:pic>
      <p:sp>
        <p:nvSpPr>
          <p:cNvPr id="33" name="Rectangle 32"/>
          <p:cNvSpPr/>
          <p:nvPr/>
        </p:nvSpPr>
        <p:spPr>
          <a:xfrm>
            <a:off x="6560802" y="926485"/>
            <a:ext cx="5528529" cy="5252933"/>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34" name="TextBox 33"/>
          <p:cNvSpPr txBox="1"/>
          <p:nvPr/>
        </p:nvSpPr>
        <p:spPr>
          <a:xfrm>
            <a:off x="6694785" y="996170"/>
            <a:ext cx="2810577" cy="37940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800" b="1" i="0" u="none" strike="noStrike" kern="0" cap="none" spc="0" normalizeH="0" baseline="0" noProof="0" dirty="0" smtClean="0">
                <a:ln>
                  <a:noFill/>
                </a:ln>
                <a:solidFill>
                  <a:srgbClr val="000000"/>
                </a:solidFill>
                <a:effectLst/>
                <a:uLnTx/>
                <a:uFillTx/>
              </a:rPr>
              <a:t>Deepcode.AI</a:t>
            </a:r>
          </a:p>
        </p:txBody>
      </p:sp>
    </p:spTree>
    <p:extLst>
      <p:ext uri="{BB962C8B-B14F-4D97-AF65-F5344CB8AC3E}">
        <p14:creationId xmlns:p14="http://schemas.microsoft.com/office/powerpoint/2010/main" val="275413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par>
                          <p:cTn id="8" fill="hold">
                            <p:stCondLst>
                              <p:cond delay="500"/>
                            </p:stCondLst>
                            <p:childTnLst>
                              <p:par>
                                <p:cTn id="9" presetID="53"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right)">
                                      <p:cBhvr>
                                        <p:cTn id="17" dur="500"/>
                                        <p:tgtEl>
                                          <p:spTgt spid="25"/>
                                        </p:tgtEl>
                                      </p:cBhvr>
                                    </p:animEffect>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arn(outVertical)">
                                      <p:cBhvr>
                                        <p:cTn id="21" dur="500"/>
                                        <p:tgtEl>
                                          <p:spTgt spid="3"/>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right)">
                                      <p:cBhvr>
                                        <p:cTn id="31" dur="500"/>
                                        <p:tgtEl>
                                          <p:spTgt spid="27"/>
                                        </p:tgtEl>
                                      </p:cBhvr>
                                    </p:animEffect>
                                  </p:childTnLst>
                                </p:cTn>
                              </p:par>
                            </p:childTnLst>
                          </p:cTn>
                        </p:par>
                        <p:par>
                          <p:cTn id="32" fill="hold">
                            <p:stCondLst>
                              <p:cond delay="3000"/>
                            </p:stCondLst>
                            <p:childTnLst>
                              <p:par>
                                <p:cTn id="33" presetID="16" presetClass="entr" presetSubtype="37"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arn(outVertical)">
                                      <p:cBhvr>
                                        <p:cTn id="35" dur="500"/>
                                        <p:tgtEl>
                                          <p:spTgt spid="4"/>
                                        </p:tgtEl>
                                      </p:cBhvr>
                                    </p:animEffect>
                                  </p:childTnLst>
                                </p:cTn>
                              </p:par>
                            </p:childTnLst>
                          </p:cTn>
                        </p:par>
                        <p:par>
                          <p:cTn id="36" fill="hold">
                            <p:stCondLst>
                              <p:cond delay="3500"/>
                            </p:stCondLst>
                            <p:childTnLst>
                              <p:par>
                                <p:cTn id="37" presetID="53" presetClass="entr" presetSubtype="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4500"/>
                            </p:stCondLst>
                            <p:childTnLst>
                              <p:par>
                                <p:cTn id="47" presetID="16" presetClass="entr" presetSubtype="42" fill="hold"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outHorizontal)">
                                      <p:cBhvr>
                                        <p:cTn id="49" dur="500"/>
                                        <p:tgtEl>
                                          <p:spTgt spid="6"/>
                                        </p:tgtEl>
                                      </p:cBhvr>
                                    </p:animEffect>
                                  </p:childTnLst>
                                </p:cTn>
                              </p:par>
                            </p:childTnLst>
                          </p:cTn>
                        </p:par>
                        <p:par>
                          <p:cTn id="50" fill="hold">
                            <p:stCondLst>
                              <p:cond delay="5000"/>
                            </p:stCondLst>
                            <p:childTnLst>
                              <p:par>
                                <p:cTn id="51" presetID="53" presetClass="entr" presetSubtype="0" fill="hold" nodeType="after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childTnLst>
                          </p:cTn>
                        </p:par>
                        <p:par>
                          <p:cTn id="56" fill="hold">
                            <p:stCondLst>
                              <p:cond delay="5500"/>
                            </p:stCondLst>
                            <p:childTnLst>
                              <p:par>
                                <p:cTn id="57" presetID="22" presetClass="entr" presetSubtype="8"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wipe(left)">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146447" y="114966"/>
            <a:ext cx="11616806" cy="43211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mtClean="0"/>
              <a:t>Automation &amp; AI Solutions</a:t>
            </a:r>
            <a:endParaRPr lang="en-GB" dirty="0"/>
          </a:p>
        </p:txBody>
      </p:sp>
      <p:sp>
        <p:nvSpPr>
          <p:cNvPr id="3" name="Rectangle 2"/>
          <p:cNvSpPr/>
          <p:nvPr/>
        </p:nvSpPr>
        <p:spPr>
          <a:xfrm>
            <a:off x="89661" y="1002557"/>
            <a:ext cx="2092156" cy="5344536"/>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p:cNvSpPr/>
          <p:nvPr/>
        </p:nvSpPr>
        <p:spPr>
          <a:xfrm>
            <a:off x="2518886" y="1002556"/>
            <a:ext cx="2225827" cy="5344537"/>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Hardware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4937896" y="1002556"/>
            <a:ext cx="2250135" cy="5344536"/>
          </a:xfrm>
          <a:prstGeom prst="rect">
            <a:avLst/>
          </a:prstGeom>
          <a:solidFill>
            <a:schemeClr val="bg1">
              <a:lumMod val="85000"/>
              <a:alpha val="2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Unit under Test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p:cNvSpPr/>
          <p:nvPr/>
        </p:nvSpPr>
        <p:spPr>
          <a:xfrm>
            <a:off x="534651" y="3438070"/>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GTS</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6"/>
          <p:cNvSpPr/>
          <p:nvPr/>
        </p:nvSpPr>
        <p:spPr>
          <a:xfrm>
            <a:off x="534651" y="2587942"/>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WIN</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p:cNvSpPr/>
          <p:nvPr/>
        </p:nvSpPr>
        <p:spPr>
          <a:xfrm>
            <a:off x="534651" y="4275319"/>
            <a:ext cx="1453983" cy="620110"/>
          </a:xfrm>
          <a:prstGeom prst="rect">
            <a:avLst/>
          </a:prstGeom>
          <a:solidFill>
            <a:srgbClr val="FFC00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MQTT Read</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a:off x="534651" y="5112569"/>
            <a:ext cx="1453983"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Selenium/Robot </a:t>
            </a: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Interface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a:off x="2738867" y="344149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Frame grabber / Camera</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2738867" y="425316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Frame grabber / Camera</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2738867" y="2587942"/>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CCB2</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p:cNvSpPr/>
          <p:nvPr/>
        </p:nvSpPr>
        <p:spPr>
          <a:xfrm>
            <a:off x="5082823" y="344149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HMI Console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p:nvSpPr>
        <p:spPr>
          <a:xfrm>
            <a:off x="5082823" y="4229256"/>
            <a:ext cx="1807782"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Mobile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5" name="Straight Arrow Connector 14"/>
          <p:cNvCxnSpPr>
            <a:stCxn id="13" idx="1"/>
            <a:endCxn id="10" idx="3"/>
          </p:cNvCxnSpPr>
          <p:nvPr/>
        </p:nvCxnSpPr>
        <p:spPr>
          <a:xfrm flipH="1">
            <a:off x="4546649" y="3751551"/>
            <a:ext cx="536174" cy="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4" idx="1"/>
            <a:endCxn id="11" idx="3"/>
          </p:cNvCxnSpPr>
          <p:nvPr/>
        </p:nvCxnSpPr>
        <p:spPr>
          <a:xfrm flipH="1">
            <a:off x="4546649" y="4539311"/>
            <a:ext cx="536174" cy="23910"/>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3"/>
            <a:endCxn id="10" idx="1"/>
          </p:cNvCxnSpPr>
          <p:nvPr/>
        </p:nvCxnSpPr>
        <p:spPr>
          <a:xfrm>
            <a:off x="1988634" y="3748125"/>
            <a:ext cx="750233" cy="3426"/>
          </a:xfrm>
          <a:prstGeom prst="bentConnector3">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11" idx="1"/>
          </p:cNvCxnSpPr>
          <p:nvPr/>
        </p:nvCxnSpPr>
        <p:spPr>
          <a:xfrm>
            <a:off x="1988634" y="3748125"/>
            <a:ext cx="750233" cy="815096"/>
          </a:xfrm>
          <a:prstGeom prst="bentConnector3">
            <a:avLst>
              <a:gd name="adj1" fmla="val 70600"/>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7" idx="3"/>
            <a:endCxn id="12" idx="1"/>
          </p:cNvCxnSpPr>
          <p:nvPr/>
        </p:nvCxnSpPr>
        <p:spPr>
          <a:xfrm>
            <a:off x="1988634" y="2897997"/>
            <a:ext cx="750233" cy="127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3"/>
            <a:endCxn id="13" idx="0"/>
          </p:cNvCxnSpPr>
          <p:nvPr/>
        </p:nvCxnSpPr>
        <p:spPr>
          <a:xfrm>
            <a:off x="4546649" y="2897997"/>
            <a:ext cx="1440065" cy="543499"/>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2738867" y="5144325"/>
            <a:ext cx="1807782"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Actual Cloud / Debug server</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2" name="Elbow Connector 21"/>
          <p:cNvCxnSpPr>
            <a:stCxn id="8" idx="3"/>
            <a:endCxn id="21" idx="1"/>
          </p:cNvCxnSpPr>
          <p:nvPr/>
        </p:nvCxnSpPr>
        <p:spPr>
          <a:xfrm>
            <a:off x="1988634" y="4585374"/>
            <a:ext cx="750233" cy="869006"/>
          </a:xfrm>
          <a:prstGeom prst="bentConnector3">
            <a:avLst>
              <a:gd name="adj1" fmla="val 50000"/>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9" idx="2"/>
            <a:endCxn id="14" idx="2"/>
          </p:cNvCxnSpPr>
          <p:nvPr/>
        </p:nvCxnSpPr>
        <p:spPr>
          <a:xfrm rot="5400000" flipH="1" flipV="1">
            <a:off x="3182521" y="2928487"/>
            <a:ext cx="883313" cy="4725071"/>
          </a:xfrm>
          <a:prstGeom prst="bentConnector3">
            <a:avLst>
              <a:gd name="adj1" fmla="val -25880"/>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p:cNvCxnSpPr>
            <a:endCxn id="7" idx="1"/>
          </p:cNvCxnSpPr>
          <p:nvPr/>
        </p:nvCxnSpPr>
        <p:spPr>
          <a:xfrm rot="5400000" flipH="1" flipV="1">
            <a:off x="-355835" y="3431463"/>
            <a:ext cx="1423952" cy="35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endCxn id="6" idx="1"/>
          </p:cNvCxnSpPr>
          <p:nvPr/>
        </p:nvCxnSpPr>
        <p:spPr>
          <a:xfrm rot="5400000" flipH="1" flipV="1">
            <a:off x="69230" y="3856527"/>
            <a:ext cx="573823" cy="357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8" idx="1"/>
          </p:cNvCxnSpPr>
          <p:nvPr/>
        </p:nvCxnSpPr>
        <p:spPr>
          <a:xfrm rot="16200000" flipH="1">
            <a:off x="92544" y="4143266"/>
            <a:ext cx="527195" cy="357020"/>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endCxn id="9" idx="1"/>
          </p:cNvCxnSpPr>
          <p:nvPr/>
        </p:nvCxnSpPr>
        <p:spPr>
          <a:xfrm rot="16200000" flipH="1">
            <a:off x="-155287" y="4732686"/>
            <a:ext cx="1022856" cy="357020"/>
          </a:xfrm>
          <a:prstGeom prst="bentConnector2">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34651" y="1776272"/>
            <a:ext cx="1453983"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white"/>
                </a:solidFill>
                <a:effectLst/>
                <a:uLnTx/>
                <a:uFillTx/>
                <a:latin typeface="Calibri" panose="020F0502020204030204"/>
                <a:ea typeface="+mn-ea"/>
                <a:cs typeface="+mn-cs"/>
              </a:rPr>
              <a:t>Touch Interface</a:t>
            </a:r>
            <a:endPar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9" name="Elbow Connector 28"/>
          <p:cNvCxnSpPr/>
          <p:nvPr/>
        </p:nvCxnSpPr>
        <p:spPr>
          <a:xfrm rot="5400000" flipH="1" flipV="1">
            <a:off x="-775275" y="3044241"/>
            <a:ext cx="2257679" cy="34185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2712069" y="1776272"/>
            <a:ext cx="1834580" cy="62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Touch Arm 1</a:t>
            </a:r>
          </a:p>
        </p:txBody>
      </p:sp>
      <p:cxnSp>
        <p:nvCxnSpPr>
          <p:cNvPr id="31" name="Elbow Connector 30"/>
          <p:cNvCxnSpPr>
            <a:stCxn id="28" idx="3"/>
            <a:endCxn id="30" idx="1"/>
          </p:cNvCxnSpPr>
          <p:nvPr/>
        </p:nvCxnSpPr>
        <p:spPr>
          <a:xfrm>
            <a:off x="1988634" y="2086327"/>
            <a:ext cx="723435" cy="1270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30" idx="3"/>
          </p:cNvCxnSpPr>
          <p:nvPr/>
        </p:nvCxnSpPr>
        <p:spPr>
          <a:xfrm>
            <a:off x="4546649" y="2086327"/>
            <a:ext cx="1440064" cy="1351743"/>
          </a:xfrm>
          <a:prstGeom prst="curvedConnector3">
            <a:avLst>
              <a:gd name="adj1" fmla="val 120552"/>
            </a:avLst>
          </a:prstGeom>
          <a:ln>
            <a:solidFill>
              <a:schemeClr val="accent1"/>
            </a:solidFill>
            <a:prstDash val="lgDash"/>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34" idx="3"/>
            <a:endCxn id="14" idx="3"/>
          </p:cNvCxnSpPr>
          <p:nvPr/>
        </p:nvCxnSpPr>
        <p:spPr>
          <a:xfrm>
            <a:off x="4546649" y="1312612"/>
            <a:ext cx="2343956" cy="3226699"/>
          </a:xfrm>
          <a:prstGeom prst="curvedConnector3">
            <a:avLst>
              <a:gd name="adj1" fmla="val 108789"/>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712069" y="1002557"/>
            <a:ext cx="1834580" cy="620110"/>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alibri" panose="020F0502020204030204"/>
                <a:ea typeface="+mn-ea"/>
                <a:cs typeface="+mn-cs"/>
              </a:rPr>
              <a:t>Touch Arm 2</a:t>
            </a:r>
          </a:p>
        </p:txBody>
      </p:sp>
      <p:cxnSp>
        <p:nvCxnSpPr>
          <p:cNvPr id="35" name="Elbow Connector 34"/>
          <p:cNvCxnSpPr>
            <a:stCxn id="28" idx="3"/>
            <a:endCxn id="34" idx="1"/>
          </p:cNvCxnSpPr>
          <p:nvPr/>
        </p:nvCxnSpPr>
        <p:spPr>
          <a:xfrm flipV="1">
            <a:off x="1988634" y="1312612"/>
            <a:ext cx="723435" cy="773715"/>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custDataLst>
              <p:tags r:id="rId1"/>
            </p:custDataLst>
          </p:nvPr>
        </p:nvSpPr>
        <p:spPr bwMode="auto">
          <a:xfrm>
            <a:off x="7799634" y="1470326"/>
            <a:ext cx="1427887" cy="887230"/>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b="1" dirty="0">
                <a:solidFill>
                  <a:prstClr val="white"/>
                </a:solidFill>
                <a:latin typeface="Calibri" panose="020F0502020204030204" pitchFamily="34" charset="0"/>
              </a:rPr>
              <a:t>Skill API's End Point</a:t>
            </a:r>
          </a:p>
        </p:txBody>
      </p:sp>
      <p:sp>
        <p:nvSpPr>
          <p:cNvPr id="37" name="Rounded Rectangle 36"/>
          <p:cNvSpPr/>
          <p:nvPr>
            <p:custDataLst>
              <p:tags r:id="rId2"/>
            </p:custDataLst>
          </p:nvPr>
        </p:nvSpPr>
        <p:spPr bwMode="auto">
          <a:xfrm>
            <a:off x="9976489" y="1451522"/>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Transform Text to Speech</a:t>
            </a:r>
          </a:p>
        </p:txBody>
      </p:sp>
      <p:sp>
        <p:nvSpPr>
          <p:cNvPr id="38" name="Rounded Rectangle 37"/>
          <p:cNvSpPr/>
          <p:nvPr>
            <p:custDataLst>
              <p:tags r:id="rId3"/>
            </p:custDataLst>
          </p:nvPr>
        </p:nvSpPr>
        <p:spPr bwMode="auto">
          <a:xfrm>
            <a:off x="10071900" y="3028691"/>
            <a:ext cx="1942869"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Virtual Device </a:t>
            </a:r>
          </a:p>
          <a:p>
            <a:pPr algn="ctr" defTabSz="1016190">
              <a:defRPr/>
            </a:pPr>
            <a:r>
              <a:rPr lang="en-US" sz="1556" dirty="0">
                <a:solidFill>
                  <a:prstClr val="white"/>
                </a:solidFill>
                <a:latin typeface="Calibri" panose="020F0502020204030204" pitchFamily="34" charset="0"/>
              </a:rPr>
              <a:t>(Alexa or Google Home)</a:t>
            </a:r>
          </a:p>
        </p:txBody>
      </p:sp>
      <p:sp>
        <p:nvSpPr>
          <p:cNvPr id="39" name="Rounded Rectangle 38"/>
          <p:cNvSpPr/>
          <p:nvPr>
            <p:custDataLst>
              <p:tags r:id="rId4"/>
            </p:custDataLst>
          </p:nvPr>
        </p:nvSpPr>
        <p:spPr bwMode="auto">
          <a:xfrm>
            <a:off x="10040721" y="4602569"/>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Speech to Text</a:t>
            </a:r>
          </a:p>
        </p:txBody>
      </p:sp>
      <p:sp>
        <p:nvSpPr>
          <p:cNvPr id="40" name="Rounded Rectangle 39"/>
          <p:cNvSpPr/>
          <p:nvPr>
            <p:custDataLst>
              <p:tags r:id="rId5"/>
            </p:custDataLst>
          </p:nvPr>
        </p:nvSpPr>
        <p:spPr bwMode="auto">
          <a:xfrm>
            <a:off x="7620347" y="4621390"/>
            <a:ext cx="1942868" cy="934029"/>
          </a:xfrm>
          <a:prstGeom prst="roundRect">
            <a:avLst/>
          </a:prstGeom>
          <a:solidFill>
            <a:schemeClr val="accent3"/>
          </a:solidFill>
          <a:ln>
            <a:solidFill>
              <a:srgbClr val="153B6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16190">
              <a:defRPr/>
            </a:pPr>
            <a:r>
              <a:rPr lang="en-US" sz="1556" dirty="0">
                <a:solidFill>
                  <a:prstClr val="white"/>
                </a:solidFill>
                <a:latin typeface="Calibri" panose="020F0502020204030204" pitchFamily="34" charset="0"/>
              </a:rPr>
              <a:t>Output Validation</a:t>
            </a:r>
          </a:p>
        </p:txBody>
      </p:sp>
      <p:pic>
        <p:nvPicPr>
          <p:cNvPr id="41" name="Picture 40"/>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7585012" y="2791427"/>
            <a:ext cx="1125743" cy="1125743"/>
          </a:xfrm>
          <a:prstGeom prst="rect">
            <a:avLst/>
          </a:prstGeom>
        </p:spPr>
      </p:pic>
      <p:pic>
        <p:nvPicPr>
          <p:cNvPr id="42" name="Picture 41"/>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8513578" y="2779146"/>
            <a:ext cx="986790" cy="986790"/>
          </a:xfrm>
          <a:prstGeom prst="rect">
            <a:avLst/>
          </a:prstGeom>
        </p:spPr>
      </p:pic>
      <p:cxnSp>
        <p:nvCxnSpPr>
          <p:cNvPr id="43" name="Straight Arrow Connector 42"/>
          <p:cNvCxnSpPr>
            <a:stCxn id="36" idx="3"/>
          </p:cNvCxnSpPr>
          <p:nvPr>
            <p:custDataLst>
              <p:tags r:id="rId8"/>
            </p:custDataLst>
          </p:nvPr>
        </p:nvCxnSpPr>
        <p:spPr>
          <a:xfrm>
            <a:off x="9227521" y="1913941"/>
            <a:ext cx="754538" cy="19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8" idx="0"/>
          </p:cNvCxnSpPr>
          <p:nvPr>
            <p:custDataLst>
              <p:tags r:id="rId9"/>
            </p:custDataLst>
          </p:nvPr>
        </p:nvCxnSpPr>
        <p:spPr>
          <a:xfrm>
            <a:off x="10863562" y="2390942"/>
            <a:ext cx="179773" cy="63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8" idx="2"/>
          </p:cNvCxnSpPr>
          <p:nvPr>
            <p:custDataLst>
              <p:tags r:id="rId10"/>
            </p:custDataLst>
          </p:nvPr>
        </p:nvCxnSpPr>
        <p:spPr>
          <a:xfrm flipH="1">
            <a:off x="10863563" y="3962720"/>
            <a:ext cx="179772" cy="63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1"/>
            <a:endCxn id="40" idx="3"/>
          </p:cNvCxnSpPr>
          <p:nvPr>
            <p:custDataLst>
              <p:tags r:id="rId11"/>
            </p:custDataLst>
          </p:nvPr>
        </p:nvCxnSpPr>
        <p:spPr>
          <a:xfrm flipH="1">
            <a:off x="9563215" y="5069584"/>
            <a:ext cx="477506" cy="18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162"/>
          <p:cNvSpPr txBox="1">
            <a:spLocks noChangeArrowheads="1"/>
          </p:cNvSpPr>
          <p:nvPr>
            <p:custDataLst>
              <p:tags r:id="rId12"/>
            </p:custDataLst>
          </p:nvPr>
        </p:nvSpPr>
        <p:spPr bwMode="auto">
          <a:xfrm>
            <a:off x="11012155" y="2562701"/>
            <a:ext cx="955839" cy="4515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Skill Directives</a:t>
            </a:r>
          </a:p>
        </p:txBody>
      </p:sp>
      <p:sp>
        <p:nvSpPr>
          <p:cNvPr id="48" name="TextBox 162_"/>
          <p:cNvSpPr txBox="1">
            <a:spLocks noChangeArrowheads="1"/>
          </p:cNvSpPr>
          <p:nvPr>
            <p:custDataLst>
              <p:tags r:id="rId13"/>
            </p:custDataLst>
          </p:nvPr>
        </p:nvSpPr>
        <p:spPr bwMode="auto">
          <a:xfrm>
            <a:off x="9526553" y="4140523"/>
            <a:ext cx="1156682" cy="451534"/>
          </a:xfrm>
          <a:prstGeom prst="rect">
            <a:avLst/>
          </a:prstGeom>
          <a:noFill/>
          <a:ln w="9525">
            <a:noFill/>
            <a:miter lim="800000"/>
            <a:headEnd/>
            <a:tailEnd/>
          </a:ln>
        </p:spPr>
        <p:txBody>
          <a:bodyPr wrap="square">
            <a:spAutoFit/>
          </a:bodyPr>
          <a:lstStyle/>
          <a:p>
            <a:pPr defTabSz="1016190"/>
            <a:r>
              <a:rPr lang="en-US" sz="1167" b="1" dirty="0">
                <a:solidFill>
                  <a:srgbClr val="000000"/>
                </a:solidFill>
                <a:latin typeface="Calibri" panose="020F0502020204030204" pitchFamily="34" charset="0"/>
              </a:rPr>
              <a:t>Discover Response</a:t>
            </a:r>
          </a:p>
        </p:txBody>
      </p:sp>
      <p:sp>
        <p:nvSpPr>
          <p:cNvPr id="49" name="TextBox 120__"/>
          <p:cNvSpPr txBox="1">
            <a:spLocks noChangeArrowheads="1"/>
          </p:cNvSpPr>
          <p:nvPr>
            <p:custDataLst>
              <p:tags r:id="rId14"/>
            </p:custDataLst>
          </p:nvPr>
        </p:nvSpPr>
        <p:spPr bwMode="auto">
          <a:xfrm>
            <a:off x="7955359" y="4221507"/>
            <a:ext cx="1378537" cy="275208"/>
          </a:xfrm>
          <a:prstGeom prst="rect">
            <a:avLst/>
          </a:prstGeom>
          <a:noFill/>
          <a:ln w="9525" cap="flat" cmpd="sng" algn="ctr">
            <a:noFill/>
            <a:prstDash val="solid"/>
          </a:ln>
          <a:effectLst/>
        </p:spPr>
        <p:txBody>
          <a:bodyPr rtlCol="0" anchor="ctr"/>
          <a:lstStyle>
            <a:defPPr>
              <a:defRPr lang="en-US"/>
            </a:defPPr>
            <a:lvl1pPr marR="0" indent="0" algn="ctr" fontAlgn="auto">
              <a:lnSpc>
                <a:spcPct val="100000"/>
              </a:lnSpc>
              <a:spcBef>
                <a:spcPts val="0"/>
              </a:spcBef>
              <a:spcAft>
                <a:spcPts val="0"/>
              </a:spcAft>
              <a:buClrTx/>
              <a:buSzTx/>
              <a:tabLst/>
              <a:defRPr sz="1050" b="1">
                <a:solidFill>
                  <a:srgbClr val="A80163"/>
                </a:solidFill>
                <a:ea typeface="+mj-ea"/>
                <a:cs typeface="+mj-cs"/>
              </a:defRPr>
            </a:lvl1pPr>
          </a:lstStyle>
          <a:p>
            <a:pPr defTabSz="1016190"/>
            <a:r>
              <a:rPr lang="en-US" sz="1167" dirty="0">
                <a:latin typeface="Bosch Office Sans" panose="020B0604020202020204" pitchFamily="34" charset="0"/>
              </a:rPr>
              <a:t>Virtual Devices</a:t>
            </a:r>
          </a:p>
        </p:txBody>
      </p:sp>
      <p:sp>
        <p:nvSpPr>
          <p:cNvPr id="50" name="Oval 49"/>
          <p:cNvSpPr/>
          <p:nvPr>
            <p:custDataLst>
              <p:tags r:id="rId15"/>
            </p:custDataLst>
          </p:nvPr>
        </p:nvSpPr>
        <p:spPr>
          <a:xfrm>
            <a:off x="7587062" y="2464798"/>
            <a:ext cx="2062399" cy="1689578"/>
          </a:xfrm>
          <a:prstGeom prst="ellipse">
            <a:avLst/>
          </a:prstGeom>
          <a:noFill/>
          <a:ln w="9525" cap="flat" cmpd="sng" algn="ctr">
            <a:solidFill>
              <a:srgbClr val="3F136C"/>
            </a:solidFill>
            <a:prstDash val="dash"/>
          </a:ln>
          <a:effectLst/>
        </p:spPr>
        <p:txBody>
          <a:bodyPr rtlCol="0" anchor="ctr"/>
          <a:lstStyle/>
          <a:p>
            <a:pPr algn="ctr" defTabSz="1016190"/>
            <a:endParaRPr lang="en-US" sz="2001" kern="0" dirty="0">
              <a:solidFill>
                <a:srgbClr val="000000"/>
              </a:solidFill>
              <a:latin typeface="Bosch Office Sans"/>
            </a:endParaRPr>
          </a:p>
        </p:txBody>
      </p:sp>
      <p:sp>
        <p:nvSpPr>
          <p:cNvPr id="51" name="Rectangle 50"/>
          <p:cNvSpPr/>
          <p:nvPr/>
        </p:nvSpPr>
        <p:spPr>
          <a:xfrm>
            <a:off x="7188031" y="1002556"/>
            <a:ext cx="4998439" cy="5344536"/>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ectangle 51"/>
          <p:cNvSpPr/>
          <p:nvPr/>
        </p:nvSpPr>
        <p:spPr>
          <a:xfrm>
            <a:off x="100154" y="1002556"/>
            <a:ext cx="7087877" cy="5344536"/>
          </a:xfrm>
          <a:prstGeom prst="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3" name="Picture 52"/>
          <p:cNvPicPr>
            <a:picLocks noChangeAspect="1"/>
          </p:cNvPicPr>
          <p:nvPr>
            <p:custDataLst>
              <p:tags r:id="rId16"/>
            </p:custDataLst>
          </p:nvPr>
        </p:nvPicPr>
        <p:blipFill>
          <a:blip r:embed="rId23" cstate="print">
            <a:extLst>
              <a:ext uri="{28A0092B-C50C-407E-A947-70E740481C1C}">
                <a14:useLocalDpi xmlns:a14="http://schemas.microsoft.com/office/drawing/2010/main" val="0"/>
              </a:ext>
            </a:extLst>
          </a:blip>
          <a:stretch>
            <a:fillRect/>
          </a:stretch>
        </p:blipFill>
        <p:spPr>
          <a:xfrm>
            <a:off x="7464133" y="5856597"/>
            <a:ext cx="683750" cy="423609"/>
          </a:xfrm>
          <a:prstGeom prst="rect">
            <a:avLst/>
          </a:prstGeom>
        </p:spPr>
      </p:pic>
      <p:pic>
        <p:nvPicPr>
          <p:cNvPr id="54" name="Picture 53"/>
          <p:cNvPicPr>
            <a:picLocks noChangeAspect="1"/>
          </p:cNvPicPr>
          <p:nvPr>
            <p:custDataLst>
              <p:tags r:id="rId17"/>
            </p:custDataLst>
          </p:nvPr>
        </p:nvPicPr>
        <p:blipFill>
          <a:blip r:embed="rId24">
            <a:extLst>
              <a:ext uri="{28A0092B-C50C-407E-A947-70E740481C1C}">
                <a14:useLocalDpi xmlns:a14="http://schemas.microsoft.com/office/drawing/2010/main" val="0"/>
              </a:ext>
            </a:extLst>
          </a:blip>
          <a:stretch>
            <a:fillRect/>
          </a:stretch>
        </p:blipFill>
        <p:spPr>
          <a:xfrm>
            <a:off x="8322940" y="5743496"/>
            <a:ext cx="537682" cy="601088"/>
          </a:xfrm>
          <a:prstGeom prst="rect">
            <a:avLst/>
          </a:prstGeom>
        </p:spPr>
      </p:pic>
      <p:pic>
        <p:nvPicPr>
          <p:cNvPr id="55" name="Picture 54"/>
          <p:cNvPicPr>
            <a:picLocks noChangeAspect="1"/>
          </p:cNvPicPr>
          <p:nvPr>
            <p:custDataLst>
              <p:tags r:id="rId18"/>
            </p:custDataLst>
          </p:nvPr>
        </p:nvPicPr>
        <p:blipFill>
          <a:blip r:embed="rId25" cstate="print">
            <a:extLst>
              <a:ext uri="{28A0092B-C50C-407E-A947-70E740481C1C}">
                <a14:useLocalDpi xmlns:a14="http://schemas.microsoft.com/office/drawing/2010/main" val="0"/>
              </a:ext>
            </a:extLst>
          </a:blip>
          <a:stretch>
            <a:fillRect/>
          </a:stretch>
        </p:blipFill>
        <p:spPr>
          <a:xfrm>
            <a:off x="10677320" y="5974453"/>
            <a:ext cx="1290674" cy="309471"/>
          </a:xfrm>
          <a:prstGeom prst="rect">
            <a:avLst/>
          </a:prstGeom>
        </p:spPr>
      </p:pic>
      <p:pic>
        <p:nvPicPr>
          <p:cNvPr id="56" name="Picture 55"/>
          <p:cNvPicPr>
            <a:picLocks noChangeAspect="1"/>
          </p:cNvPicPr>
          <p:nvPr>
            <p:custDataLst>
              <p:tags r:id="rId19"/>
            </p:custDataLst>
          </p:nvPr>
        </p:nvPicPr>
        <p:blipFill>
          <a:blip r:embed="rId26">
            <a:extLst>
              <a:ext uri="{28A0092B-C50C-407E-A947-70E740481C1C}">
                <a14:useLocalDpi xmlns:a14="http://schemas.microsoft.com/office/drawing/2010/main" val="0"/>
              </a:ext>
            </a:extLst>
          </a:blip>
          <a:stretch>
            <a:fillRect/>
          </a:stretch>
        </p:blipFill>
        <p:spPr>
          <a:xfrm>
            <a:off x="9194907" y="5823851"/>
            <a:ext cx="1231799" cy="453997"/>
          </a:xfrm>
          <a:prstGeom prst="rect">
            <a:avLst/>
          </a:prstGeom>
        </p:spPr>
      </p:pic>
      <p:sp>
        <p:nvSpPr>
          <p:cNvPr id="57" name="Title 2"/>
          <p:cNvSpPr txBox="1">
            <a:spLocks/>
          </p:cNvSpPr>
          <p:nvPr/>
        </p:nvSpPr>
        <p:spPr>
          <a:xfrm>
            <a:off x="100154" y="494375"/>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27">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Integration via Virtual Nodes</a:t>
            </a:r>
            <a:endParaRPr lang="en-US" sz="2667" dirty="0">
              <a:ln w="0"/>
              <a:blipFill dpi="0" rotWithShape="1">
                <a:blip r:embed="rId27">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Tree>
    <p:extLst>
      <p:ext uri="{BB962C8B-B14F-4D97-AF65-F5344CB8AC3E}">
        <p14:creationId xmlns:p14="http://schemas.microsoft.com/office/powerpoint/2010/main" val="827608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 name="Title 2"/>
          <p:cNvSpPr>
            <a:spLocks noGrp="1"/>
          </p:cNvSpPr>
          <p:nvPr>
            <p:ph type="title"/>
          </p:nvPr>
        </p:nvSpPr>
        <p:spPr>
          <a:xfrm>
            <a:off x="187678" y="536665"/>
            <a:ext cx="11616432" cy="432111"/>
          </a:xfrm>
        </p:spPr>
        <p:txBody>
          <a:bodyPr>
            <a:normAutofit fontScale="90000"/>
          </a:bodyPr>
          <a:lstStyle/>
          <a:p>
            <a:pPr fontAlgn="base">
              <a:spcAft>
                <a:spcPct val="0"/>
              </a:spcAft>
            </a:pPr>
            <a:r>
              <a:rPr lang="en-US" sz="2667" dirty="0">
                <a:ln w="0"/>
                <a:blipFill dpi="0" rotWithShape="1">
                  <a:blip r:embed="rId2">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Technical Approach – Software Defect Prediction</a:t>
            </a:r>
          </a:p>
        </p:txBody>
      </p:sp>
      <p:sp>
        <p:nvSpPr>
          <p:cNvPr id="2" name="Text Placeholder 1"/>
          <p:cNvSpPr>
            <a:spLocks noGrp="1"/>
          </p:cNvSpPr>
          <p:nvPr>
            <p:ph type="body" sz="quarter" idx="15"/>
          </p:nvPr>
        </p:nvSpPr>
        <p:spPr>
          <a:xfrm>
            <a:off x="274058" y="114797"/>
            <a:ext cx="11616806" cy="432111"/>
          </a:xfrm>
        </p:spPr>
        <p:txBody>
          <a:bodyPr>
            <a:normAutofit fontScale="92500" lnSpcReduction="20000"/>
          </a:bodyPr>
          <a:lstStyle/>
          <a:p>
            <a:r>
              <a:rPr lang="en-GB" dirty="0" smtClean="0"/>
              <a:t>Automation &amp; AI Solutions</a:t>
            </a:r>
            <a:endParaRPr lang="en-GB" dirty="0"/>
          </a:p>
        </p:txBody>
      </p:sp>
      <p:sp>
        <p:nvSpPr>
          <p:cNvPr id="4" name="Slide Number Placeholder 3"/>
          <p:cNvSpPr>
            <a:spLocks noGrp="1"/>
          </p:cNvSpPr>
          <p:nvPr>
            <p:ph type="sldNum" sz="quarter" idx="12"/>
          </p:nvPr>
        </p:nvSpPr>
        <p:spPr>
          <a:xfrm>
            <a:off x="63337" y="6255714"/>
            <a:ext cx="320415" cy="455906"/>
          </a:xfrm>
        </p:spPr>
        <p:txBody>
          <a:bodyPr/>
          <a:lstStyle/>
          <a:p>
            <a:fld id="{4898AEC0-503E-4FA4-859C-D0F72D6E3F79}" type="slidenum">
              <a:rPr lang="en-US" noProof="1" smtClean="0"/>
              <a:pPr/>
              <a:t>14</a:t>
            </a:fld>
            <a:endParaRPr lang="en-US" noProof="1"/>
          </a:p>
        </p:txBody>
      </p:sp>
      <p:sp>
        <p:nvSpPr>
          <p:cNvPr id="48" name="TextBox 47"/>
          <p:cNvSpPr txBox="1"/>
          <p:nvPr/>
        </p:nvSpPr>
        <p:spPr>
          <a:xfrm>
            <a:off x="4265232" y="1019401"/>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Defect Prediction</a:t>
            </a:r>
          </a:p>
        </p:txBody>
      </p:sp>
      <p:sp>
        <p:nvSpPr>
          <p:cNvPr id="49" name="Rounded Rectangle 48"/>
          <p:cNvSpPr/>
          <p:nvPr/>
        </p:nvSpPr>
        <p:spPr>
          <a:xfrm>
            <a:off x="2404779" y="2368031"/>
            <a:ext cx="1519682" cy="415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1" dirty="0"/>
          </a:p>
          <a:p>
            <a:pPr algn="ctr"/>
            <a:endParaRPr lang="en-US" sz="1111" dirty="0"/>
          </a:p>
          <a:p>
            <a:pPr algn="ctr"/>
            <a:r>
              <a:rPr lang="en-US" sz="1111" dirty="0"/>
              <a:t>Source Metrics</a:t>
            </a:r>
          </a:p>
          <a:p>
            <a:pPr algn="ctr"/>
            <a:r>
              <a:rPr lang="en-US" sz="1111" dirty="0"/>
              <a:t>Feature Extraction</a:t>
            </a:r>
          </a:p>
          <a:p>
            <a:pPr algn="ctr"/>
            <a:r>
              <a:rPr lang="en-US" sz="1111" dirty="0"/>
              <a:t> </a:t>
            </a:r>
            <a:br>
              <a:rPr lang="en-US" sz="1111" dirty="0"/>
            </a:br>
            <a:endParaRPr lang="en-US" sz="1111" dirty="0"/>
          </a:p>
        </p:txBody>
      </p:sp>
      <p:sp>
        <p:nvSpPr>
          <p:cNvPr id="56" name="Rounded Rectangle 55"/>
          <p:cNvSpPr/>
          <p:nvPr/>
        </p:nvSpPr>
        <p:spPr>
          <a:xfrm>
            <a:off x="3813448" y="5730591"/>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Predicted Class </a:t>
            </a:r>
            <a:br>
              <a:rPr lang="en-US" sz="1111" dirty="0"/>
            </a:br>
            <a:r>
              <a:rPr lang="en-US" sz="1111" dirty="0"/>
              <a:t>(Majority Voting)</a:t>
            </a:r>
          </a:p>
        </p:txBody>
      </p:sp>
      <p:sp>
        <p:nvSpPr>
          <p:cNvPr id="65" name="TextBox 64"/>
          <p:cNvSpPr txBox="1"/>
          <p:nvPr/>
        </p:nvSpPr>
        <p:spPr>
          <a:xfrm>
            <a:off x="4040618" y="1966690"/>
            <a:ext cx="1551257" cy="188193"/>
          </a:xfrm>
          <a:prstGeom prst="rect">
            <a:avLst/>
          </a:prstGeom>
          <a:noFill/>
          <a:ln w="12700" cmpd="sng">
            <a:solidFill>
              <a:srgbClr val="002060"/>
            </a:solidFill>
          </a:ln>
        </p:spPr>
        <p:txBody>
          <a:bodyPr wrap="square" lIns="0" tIns="0" rIns="0" bIns="0" rtlCol="0">
            <a:spAutoFit/>
          </a:bodyPr>
          <a:lstStyle/>
          <a:p>
            <a:pPr algn="ctr"/>
            <a:r>
              <a:rPr lang="en-US" sz="1223" dirty="0"/>
              <a:t>Source Code</a:t>
            </a:r>
          </a:p>
        </p:txBody>
      </p:sp>
      <p:sp>
        <p:nvSpPr>
          <p:cNvPr id="66" name="Rounded Rectangle 65"/>
          <p:cNvSpPr/>
          <p:nvPr/>
        </p:nvSpPr>
        <p:spPr>
          <a:xfrm>
            <a:off x="5756817" y="2346364"/>
            <a:ext cx="1436442" cy="457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AST </a:t>
            </a:r>
            <a:br>
              <a:rPr lang="en-US" sz="1111" dirty="0"/>
            </a:br>
            <a:r>
              <a:rPr lang="en-US" sz="1111" dirty="0"/>
              <a:t>Feature Extraction</a:t>
            </a:r>
          </a:p>
        </p:txBody>
      </p:sp>
      <p:sp>
        <p:nvSpPr>
          <p:cNvPr id="67" name="Rounded Rectangle 66"/>
          <p:cNvSpPr/>
          <p:nvPr/>
        </p:nvSpPr>
        <p:spPr>
          <a:xfrm>
            <a:off x="3812528" y="3078106"/>
            <a:ext cx="2003041" cy="3970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11" dirty="0"/>
              <a:t>Combined Code Features</a:t>
            </a:r>
          </a:p>
        </p:txBody>
      </p:sp>
      <p:sp>
        <p:nvSpPr>
          <p:cNvPr id="68" name="TextBox 67"/>
          <p:cNvSpPr txBox="1"/>
          <p:nvPr/>
        </p:nvSpPr>
        <p:spPr>
          <a:xfrm>
            <a:off x="4040618" y="3687820"/>
            <a:ext cx="1551257" cy="376385"/>
          </a:xfrm>
          <a:prstGeom prst="rect">
            <a:avLst/>
          </a:prstGeom>
          <a:noFill/>
          <a:ln w="12700" cmpd="sng">
            <a:solidFill>
              <a:srgbClr val="002060"/>
            </a:solidFill>
          </a:ln>
        </p:spPr>
        <p:txBody>
          <a:bodyPr wrap="square" lIns="0" tIns="0" rIns="0" bIns="0" rtlCol="0">
            <a:spAutoFit/>
          </a:bodyPr>
          <a:lstStyle/>
          <a:p>
            <a:pPr algn="ctr"/>
            <a:r>
              <a:rPr lang="en-US" sz="1223" dirty="0"/>
              <a:t>Supervised learning algorithms</a:t>
            </a:r>
          </a:p>
        </p:txBody>
      </p:sp>
      <p:sp>
        <p:nvSpPr>
          <p:cNvPr id="70" name="Rounded Rectangle 69"/>
          <p:cNvSpPr/>
          <p:nvPr/>
        </p:nvSpPr>
        <p:spPr>
          <a:xfrm>
            <a:off x="8283783" y="4507318"/>
            <a:ext cx="1583048" cy="457464"/>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Perceptron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LSTM, CNN</a:t>
            </a:r>
          </a:p>
        </p:txBody>
      </p:sp>
      <p:cxnSp>
        <p:nvCxnSpPr>
          <p:cNvPr id="71" name="Elbow Connector 70"/>
          <p:cNvCxnSpPr>
            <a:stCxn id="68" idx="3"/>
            <a:endCxn id="70" idx="0"/>
          </p:cNvCxnSpPr>
          <p:nvPr/>
        </p:nvCxnSpPr>
        <p:spPr>
          <a:xfrm>
            <a:off x="5591875" y="3875954"/>
            <a:ext cx="3483431" cy="631365"/>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2" name="Elbow Connector 71"/>
          <p:cNvCxnSpPr>
            <a:stCxn id="49" idx="2"/>
            <a:endCxn id="68" idx="1"/>
          </p:cNvCxnSpPr>
          <p:nvPr/>
        </p:nvCxnSpPr>
        <p:spPr>
          <a:xfrm rot="16200000" flipH="1">
            <a:off x="3056440" y="2891774"/>
            <a:ext cx="1092360" cy="875999"/>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3" name="Elbow Connector 72"/>
          <p:cNvCxnSpPr>
            <a:stCxn id="49" idx="3"/>
            <a:endCxn id="67" idx="0"/>
          </p:cNvCxnSpPr>
          <p:nvPr/>
        </p:nvCxnSpPr>
        <p:spPr>
          <a:xfrm>
            <a:off x="3924461" y="2575812"/>
            <a:ext cx="889588" cy="502294"/>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4" name="Elbow Connector 73"/>
          <p:cNvCxnSpPr>
            <a:stCxn id="70" idx="2"/>
            <a:endCxn id="56" idx="3"/>
          </p:cNvCxnSpPr>
          <p:nvPr/>
        </p:nvCxnSpPr>
        <p:spPr>
          <a:xfrm rot="5400000">
            <a:off x="6963727" y="3817544"/>
            <a:ext cx="964341" cy="325881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5" name="TextBox 74"/>
          <p:cNvSpPr txBox="1"/>
          <p:nvPr/>
        </p:nvSpPr>
        <p:spPr>
          <a:xfrm>
            <a:off x="4043108" y="1426049"/>
            <a:ext cx="1548767" cy="376385"/>
          </a:xfrm>
          <a:prstGeom prst="rect">
            <a:avLst/>
          </a:prstGeom>
          <a:noFill/>
          <a:ln w="12700" cmpd="sng">
            <a:solidFill>
              <a:srgbClr val="002060"/>
            </a:solidFill>
          </a:ln>
        </p:spPr>
        <p:txBody>
          <a:bodyPr wrap="square" lIns="0" tIns="0" rIns="0" bIns="0" rtlCol="0">
            <a:spAutoFit/>
          </a:bodyPr>
          <a:lstStyle/>
          <a:p>
            <a:pPr algn="ctr"/>
            <a:r>
              <a:rPr lang="en-US" sz="1223" dirty="0"/>
              <a:t>Binary Class Prediction</a:t>
            </a:r>
          </a:p>
        </p:txBody>
      </p:sp>
      <p:cxnSp>
        <p:nvCxnSpPr>
          <p:cNvPr id="76" name="Straight Arrow Connector 75"/>
          <p:cNvCxnSpPr>
            <a:stCxn id="75" idx="2"/>
            <a:endCxn id="65" idx="0"/>
          </p:cNvCxnSpPr>
          <p:nvPr/>
        </p:nvCxnSpPr>
        <p:spPr>
          <a:xfrm flipH="1">
            <a:off x="4816247" y="1802316"/>
            <a:ext cx="1245" cy="1643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Elbow Connector 76"/>
          <p:cNvCxnSpPr>
            <a:stCxn id="66" idx="1"/>
            <a:endCxn id="67" idx="0"/>
          </p:cNvCxnSpPr>
          <p:nvPr/>
        </p:nvCxnSpPr>
        <p:spPr>
          <a:xfrm rot="10800000" flipV="1">
            <a:off x="4814050" y="2575256"/>
            <a:ext cx="942768" cy="50285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78" name="Elbow Connector 77"/>
          <p:cNvCxnSpPr>
            <a:stCxn id="67" idx="2"/>
            <a:endCxn id="68" idx="0"/>
          </p:cNvCxnSpPr>
          <p:nvPr/>
        </p:nvCxnSpPr>
        <p:spPr>
          <a:xfrm rot="16200000" flipH="1">
            <a:off x="4708825" y="3580397"/>
            <a:ext cx="212647" cy="2198"/>
          </a:xfrm>
          <a:prstGeom prst="bentConnector3">
            <a:avLst>
              <a:gd name="adj1" fmla="val 50000"/>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79" name="Rectangle 78"/>
          <p:cNvSpPr/>
          <p:nvPr/>
        </p:nvSpPr>
        <p:spPr>
          <a:xfrm>
            <a:off x="4748274" y="2167556"/>
            <a:ext cx="184730" cy="280526"/>
          </a:xfrm>
          <a:prstGeom prst="rect">
            <a:avLst/>
          </a:prstGeom>
        </p:spPr>
        <p:txBody>
          <a:bodyPr wrap="none">
            <a:spAutoFit/>
          </a:bodyPr>
          <a:lstStyle/>
          <a:p>
            <a:pPr algn="ctr"/>
            <a:endParaRPr lang="en-US" sz="1223" kern="0" dirty="0">
              <a:solidFill>
                <a:srgbClr val="0070C0"/>
              </a:solidFill>
              <a:latin typeface="Bosch Office Sans"/>
            </a:endParaRPr>
          </a:p>
        </p:txBody>
      </p:sp>
      <p:cxnSp>
        <p:nvCxnSpPr>
          <p:cNvPr id="80" name="Straight Arrow Connector 79"/>
          <p:cNvCxnSpPr>
            <a:stCxn id="66" idx="2"/>
            <a:endCxn id="66" idx="2"/>
          </p:cNvCxnSpPr>
          <p:nvPr/>
        </p:nvCxnSpPr>
        <p:spPr>
          <a:xfrm>
            <a:off x="6475038" y="280414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6" idx="2"/>
            <a:endCxn id="67" idx="3"/>
          </p:cNvCxnSpPr>
          <p:nvPr/>
        </p:nvCxnSpPr>
        <p:spPr>
          <a:xfrm rot="5400000">
            <a:off x="5909057" y="2710658"/>
            <a:ext cx="472493" cy="659470"/>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2" name="Rounded Rectangle 81"/>
          <p:cNvSpPr/>
          <p:nvPr/>
        </p:nvSpPr>
        <p:spPr>
          <a:xfrm>
            <a:off x="63524" y="4267776"/>
            <a:ext cx="2478215" cy="936551"/>
          </a:xfrm>
          <a:prstGeom prst="roundRect">
            <a:avLst/>
          </a:prstGeom>
          <a:noFill/>
          <a:ln w="9525" cap="flat" cmpd="sng" algn="ctr">
            <a:solidFill>
              <a:srgbClr val="3F136C"/>
            </a:solidFill>
            <a:prstDash val="solid"/>
          </a:ln>
          <a:effectLst/>
        </p:spPr>
        <p:txBody>
          <a:bodyPr rot="0" spcFirstLastPara="0" vertOverflow="overflow" horzOverflow="overflow" vert="horz" wrap="square" lIns="101626" tIns="50813" rIns="101626" bIns="50813" numCol="1" spcCol="0" rtlCol="0" fromWordArt="0" anchor="ctr" anchorCtr="0" forceAA="0" compatLnSpc="1">
            <a:prstTxWarp prst="textNoShape">
              <a:avLst/>
            </a:prstTxWarp>
            <a:noAutofit/>
          </a:bodyPr>
          <a:lstStyle/>
          <a:p>
            <a:pPr algn="ctr"/>
            <a:r>
              <a:rPr lang="en-US" sz="1223" b="1" kern="0" dirty="0">
                <a:solidFill>
                  <a:srgbClr val="000000"/>
                </a:solidFill>
                <a:latin typeface="Bosch Office Sans"/>
              </a:rPr>
              <a:t>Statistical Techniques </a:t>
            </a:r>
            <a:br>
              <a:rPr lang="en-US" sz="1223" b="1" kern="0" dirty="0">
                <a:solidFill>
                  <a:srgbClr val="000000"/>
                </a:solidFill>
                <a:latin typeface="Bosch Office Sans"/>
              </a:rPr>
            </a:br>
            <a:r>
              <a:rPr lang="en-US" sz="1223" kern="0" dirty="0">
                <a:solidFill>
                  <a:srgbClr val="0070C0"/>
                </a:solidFill>
                <a:latin typeface="Bosch Office Sans"/>
              </a:rPr>
              <a:t>Logistic Regression</a:t>
            </a:r>
          </a:p>
        </p:txBody>
      </p:sp>
      <p:cxnSp>
        <p:nvCxnSpPr>
          <p:cNvPr id="83" name="Elbow Connector 82"/>
          <p:cNvCxnSpPr>
            <a:stCxn id="67" idx="1"/>
            <a:endCxn id="82" idx="0"/>
          </p:cNvCxnSpPr>
          <p:nvPr/>
        </p:nvCxnSpPr>
        <p:spPr>
          <a:xfrm rot="10800000" flipV="1">
            <a:off x="1302633" y="3276639"/>
            <a:ext cx="2509896" cy="99113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4" name="Elbow Connector 83"/>
          <p:cNvCxnSpPr>
            <a:stCxn id="82" idx="2"/>
            <a:endCxn id="56" idx="1"/>
          </p:cNvCxnSpPr>
          <p:nvPr/>
        </p:nvCxnSpPr>
        <p:spPr>
          <a:xfrm rot="16200000" flipH="1">
            <a:off x="2195640" y="4311317"/>
            <a:ext cx="724798" cy="2510816"/>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7" name="Elbow Connector 86"/>
          <p:cNvCxnSpPr>
            <a:stCxn id="65" idx="3"/>
            <a:endCxn id="66" idx="0"/>
          </p:cNvCxnSpPr>
          <p:nvPr/>
        </p:nvCxnSpPr>
        <p:spPr>
          <a:xfrm>
            <a:off x="5591875" y="2060757"/>
            <a:ext cx="883163" cy="285607"/>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8" name="Elbow Connector 87"/>
          <p:cNvCxnSpPr>
            <a:stCxn id="65" idx="1"/>
            <a:endCxn id="49" idx="0"/>
          </p:cNvCxnSpPr>
          <p:nvPr/>
        </p:nvCxnSpPr>
        <p:spPr>
          <a:xfrm rot="10800000" flipV="1">
            <a:off x="3164620" y="2060757"/>
            <a:ext cx="875999" cy="30727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89" name="Elbow Connector 88"/>
          <p:cNvCxnSpPr>
            <a:endCxn id="75" idx="0"/>
          </p:cNvCxnSpPr>
          <p:nvPr/>
        </p:nvCxnSpPr>
        <p:spPr>
          <a:xfrm rot="16200000" flipH="1">
            <a:off x="4707644" y="1316199"/>
            <a:ext cx="218453" cy="1244"/>
          </a:xfrm>
          <a:prstGeom prst="bentConnector3">
            <a:avLst/>
          </a:prstGeom>
          <a:ln w="19050">
            <a:tailEnd type="triangle"/>
          </a:ln>
        </p:spPr>
        <p:style>
          <a:lnRef idx="3">
            <a:schemeClr val="accent1"/>
          </a:lnRef>
          <a:fillRef idx="0">
            <a:schemeClr val="accent1"/>
          </a:fillRef>
          <a:effectRef idx="2">
            <a:schemeClr val="accent1"/>
          </a:effectRef>
          <a:fontRef idx="minor">
            <a:schemeClr val="tx1"/>
          </a:fontRef>
        </p:style>
      </p:cxnSp>
      <p:sp>
        <p:nvSpPr>
          <p:cNvPr id="8" name="Rectangle 7"/>
          <p:cNvSpPr/>
          <p:nvPr/>
        </p:nvSpPr>
        <p:spPr>
          <a:xfrm>
            <a:off x="8532007" y="1046751"/>
            <a:ext cx="3445610" cy="2350772"/>
          </a:xfrm>
          <a:prstGeom prst="rect">
            <a:avLst/>
          </a:prstGeom>
        </p:spPr>
        <p:txBody>
          <a:bodyPr wrap="square">
            <a:spAutoFit/>
          </a:bodyPr>
          <a:lstStyle/>
          <a:p>
            <a:pPr marL="190550" indent="-190550">
              <a:buFont typeface="Arial" panose="020B0604020202020204" pitchFamily="34" charset="0"/>
              <a:buChar char="•"/>
            </a:pPr>
            <a:r>
              <a:rPr lang="en-US" sz="1334" dirty="0"/>
              <a:t>Feature Selection based on </a:t>
            </a:r>
            <a:r>
              <a:rPr lang="en-US" sz="1334" dirty="0">
                <a:solidFill>
                  <a:srgbClr val="2B8DF2"/>
                </a:solidFill>
              </a:rPr>
              <a:t>Correlation analysis, Voting Selector &amp; K-best Features</a:t>
            </a:r>
            <a:endParaRPr lang="en-US" sz="1334" dirty="0"/>
          </a:p>
          <a:p>
            <a:pPr marL="190550" indent="-190550">
              <a:buFont typeface="Arial" panose="020B0604020202020204" pitchFamily="34" charset="0"/>
              <a:buChar char="•"/>
            </a:pPr>
            <a:r>
              <a:rPr lang="en-US" sz="1334" dirty="0"/>
              <a:t>Scalar transformation &amp; removing duplicate and inconsistent data samples</a:t>
            </a:r>
          </a:p>
          <a:p>
            <a:pPr marL="190550" indent="-190550">
              <a:buFont typeface="Arial" panose="020B0604020202020204" pitchFamily="34" charset="0"/>
              <a:buChar char="•"/>
            </a:pPr>
            <a:r>
              <a:rPr lang="en-US" sz="1334" dirty="0"/>
              <a:t>Addressing Class Imbalance using </a:t>
            </a:r>
            <a:r>
              <a:rPr lang="en-US" sz="1334" dirty="0">
                <a:solidFill>
                  <a:srgbClr val="2B8DF2"/>
                </a:solidFill>
              </a:rPr>
              <a:t>SMOTE, ADASYN &amp; ROS  , GAN</a:t>
            </a:r>
            <a:endParaRPr lang="en-US" sz="1334" dirty="0"/>
          </a:p>
          <a:p>
            <a:pPr marL="190550" indent="-190550">
              <a:buFont typeface="Arial" panose="020B0604020202020204" pitchFamily="34" charset="0"/>
              <a:buChar char="•"/>
            </a:pPr>
            <a:r>
              <a:rPr lang="en-US" sz="1334" dirty="0"/>
              <a:t>Tuning weight parameters for minority class</a:t>
            </a:r>
          </a:p>
          <a:p>
            <a:pPr marL="190550" indent="-190550">
              <a:buFont typeface="Arial" panose="020B0604020202020204" pitchFamily="34" charset="0"/>
              <a:buChar char="•"/>
            </a:pPr>
            <a:r>
              <a:rPr lang="en-US" sz="1334" dirty="0"/>
              <a:t>Other Classifiers: </a:t>
            </a:r>
            <a:r>
              <a:rPr lang="en-US" sz="1334" dirty="0">
                <a:solidFill>
                  <a:srgbClr val="2B8DF2"/>
                </a:solidFill>
              </a:rPr>
              <a:t>MLP, SGD, Auto-Encoders</a:t>
            </a:r>
          </a:p>
        </p:txBody>
      </p:sp>
      <p:sp>
        <p:nvSpPr>
          <p:cNvPr id="91" name="Rounded Rectangle 90"/>
          <p:cNvSpPr/>
          <p:nvPr/>
        </p:nvSpPr>
        <p:spPr>
          <a:xfrm>
            <a:off x="6435600" y="4544557"/>
            <a:ext cx="1331073" cy="444921"/>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Kernel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SVM, SVM-Lite</a:t>
            </a:r>
          </a:p>
        </p:txBody>
      </p:sp>
      <p:sp>
        <p:nvSpPr>
          <p:cNvPr id="92" name="Rounded Rectangle 91"/>
          <p:cNvSpPr/>
          <p:nvPr/>
        </p:nvSpPr>
        <p:spPr>
          <a:xfrm>
            <a:off x="3753423" y="4499912"/>
            <a:ext cx="2138331" cy="597042"/>
          </a:xfrm>
          <a:prstGeom prst="roundRect">
            <a:avLst/>
          </a:prstGeom>
          <a:noFill/>
          <a:ln w="9525" cap="flat" cmpd="sng" algn="ctr">
            <a:solidFill>
              <a:srgbClr val="3F136C"/>
            </a:solidFill>
            <a:prstDash val="solid"/>
          </a:ln>
          <a:effectLst/>
        </p:spPr>
        <p:txBody>
          <a:bodyPr rtlCol="0" anchor="ctr"/>
          <a:lstStyle/>
          <a:p>
            <a:pPr algn="ctr" defTabSz="1016264"/>
            <a:r>
              <a:rPr lang="en-US" sz="1223" b="1" kern="0" dirty="0">
                <a:solidFill>
                  <a:srgbClr val="000000"/>
                </a:solidFill>
                <a:latin typeface="Bosch Office Sans"/>
              </a:rPr>
              <a:t>Ensemble Based</a:t>
            </a:r>
            <a:r>
              <a:rPr lang="en-US" sz="1223" kern="0" dirty="0">
                <a:solidFill>
                  <a:srgbClr val="000000"/>
                </a:solidFill>
                <a:latin typeface="Bosch Office Sans"/>
              </a:rPr>
              <a:t/>
            </a:r>
            <a:br>
              <a:rPr lang="en-US" sz="1223" kern="0" dirty="0">
                <a:solidFill>
                  <a:srgbClr val="000000"/>
                </a:solidFill>
                <a:latin typeface="Bosch Office Sans"/>
              </a:rPr>
            </a:br>
            <a:r>
              <a:rPr lang="en-US" sz="1223" kern="0" dirty="0">
                <a:solidFill>
                  <a:srgbClr val="0070C0"/>
                </a:solidFill>
                <a:latin typeface="Bosch Office Sans"/>
              </a:rPr>
              <a:t>Random Forest, </a:t>
            </a:r>
            <a:r>
              <a:rPr lang="en-US" sz="1223" kern="0" dirty="0" err="1">
                <a:solidFill>
                  <a:srgbClr val="0070C0"/>
                </a:solidFill>
                <a:latin typeface="Bosch Office Sans"/>
              </a:rPr>
              <a:t>Adaboost</a:t>
            </a:r>
            <a:r>
              <a:rPr lang="en-US" sz="1223" kern="0" dirty="0">
                <a:solidFill>
                  <a:srgbClr val="0070C0"/>
                </a:solidFill>
                <a:latin typeface="Bosch Office Sans"/>
              </a:rPr>
              <a:t>, </a:t>
            </a:r>
            <a:r>
              <a:rPr lang="en-US" sz="1223" kern="0" dirty="0" err="1">
                <a:solidFill>
                  <a:srgbClr val="0070C0"/>
                </a:solidFill>
                <a:latin typeface="Bosch Office Sans"/>
              </a:rPr>
              <a:t>XGBoost</a:t>
            </a:r>
            <a:r>
              <a:rPr lang="en-US" sz="1223" kern="0" dirty="0">
                <a:solidFill>
                  <a:srgbClr val="0070C0"/>
                </a:solidFill>
                <a:latin typeface="Bosch Office Sans"/>
              </a:rPr>
              <a:t>, ANN</a:t>
            </a:r>
          </a:p>
        </p:txBody>
      </p:sp>
      <p:cxnSp>
        <p:nvCxnSpPr>
          <p:cNvPr id="93" name="Elbow Connector 92"/>
          <p:cNvCxnSpPr>
            <a:stCxn id="68" idx="3"/>
            <a:endCxn id="91" idx="0"/>
          </p:cNvCxnSpPr>
          <p:nvPr/>
        </p:nvCxnSpPr>
        <p:spPr>
          <a:xfrm>
            <a:off x="5591875" y="3875954"/>
            <a:ext cx="1509262" cy="668603"/>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95" name="Elbow Connector 94"/>
          <p:cNvCxnSpPr>
            <a:stCxn id="91" idx="2"/>
            <a:endCxn id="56" idx="3"/>
          </p:cNvCxnSpPr>
          <p:nvPr/>
        </p:nvCxnSpPr>
        <p:spPr>
          <a:xfrm rot="5400000">
            <a:off x="5988990" y="4816977"/>
            <a:ext cx="939646" cy="1284648"/>
          </a:xfrm>
          <a:prstGeom prst="bentConnector2">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4" name="Straight Arrow Connector 103"/>
          <p:cNvCxnSpPr>
            <a:stCxn id="68" idx="2"/>
            <a:endCxn id="92" idx="0"/>
          </p:cNvCxnSpPr>
          <p:nvPr/>
        </p:nvCxnSpPr>
        <p:spPr>
          <a:xfrm>
            <a:off x="4816247" y="4064088"/>
            <a:ext cx="6342" cy="435824"/>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cxnSp>
        <p:nvCxnSpPr>
          <p:cNvPr id="106" name="Straight Arrow Connector 105"/>
          <p:cNvCxnSpPr>
            <a:stCxn id="92" idx="2"/>
            <a:endCxn id="56" idx="0"/>
          </p:cNvCxnSpPr>
          <p:nvPr/>
        </p:nvCxnSpPr>
        <p:spPr>
          <a:xfrm flipH="1">
            <a:off x="4814968" y="5096955"/>
            <a:ext cx="7620" cy="633636"/>
          </a:xfrm>
          <a:prstGeom prst="straightConnector1">
            <a:avLst/>
          </a:prstGeom>
          <a:ln w="19050">
            <a:tailEnd type="triangle"/>
          </a:ln>
        </p:spPr>
        <p:style>
          <a:lnRef idx="3">
            <a:schemeClr val="accent1"/>
          </a:lnRef>
          <a:fillRef idx="0">
            <a:schemeClr val="accent1"/>
          </a:fillRef>
          <a:effectRef idx="2">
            <a:schemeClr val="accent1"/>
          </a:effectRef>
          <a:fontRef idx="minor">
            <a:schemeClr val="tx1"/>
          </a:fontRef>
        </p:style>
      </p:cxnSp>
      <p:pic>
        <p:nvPicPr>
          <p:cNvPr id="37" name="Picture 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73494" y="103636"/>
            <a:ext cx="604123" cy="815788"/>
          </a:xfrm>
          <a:prstGeom prst="rect">
            <a:avLst/>
          </a:prstGeom>
        </p:spPr>
      </p:pic>
    </p:spTree>
    <p:extLst>
      <p:ext uri="{BB962C8B-B14F-4D97-AF65-F5344CB8AC3E}">
        <p14:creationId xmlns:p14="http://schemas.microsoft.com/office/powerpoint/2010/main" val="2336502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 name="Text Placeholder 2"/>
          <p:cNvSpPr>
            <a:spLocks noGrp="1"/>
          </p:cNvSpPr>
          <p:nvPr>
            <p:ph type="body" sz="quarter" idx="15"/>
          </p:nvPr>
        </p:nvSpPr>
        <p:spPr>
          <a:xfrm>
            <a:off x="160582" y="126415"/>
            <a:ext cx="10450800" cy="388800"/>
          </a:xfrm>
        </p:spPr>
        <p:txBody>
          <a:bodyPr>
            <a:normAutofit fontScale="85000" lnSpcReduction="20000"/>
          </a:bodyPr>
          <a:lstStyle/>
          <a:p>
            <a:r>
              <a:rPr lang="en-US" dirty="0" smtClean="0"/>
              <a:t>Staged Testing Concept</a:t>
            </a:r>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15</a:t>
            </a:fld>
            <a:endParaRPr lang="en-US" noProof="1"/>
          </a:p>
        </p:txBody>
      </p:sp>
      <p:sp>
        <p:nvSpPr>
          <p:cNvPr id="5" name="Rectangle 4"/>
          <p:cNvSpPr/>
          <p:nvPr/>
        </p:nvSpPr>
        <p:spPr>
          <a:xfrm>
            <a:off x="8798525" y="2377890"/>
            <a:ext cx="437276" cy="3853081"/>
          </a:xfrm>
          <a:prstGeom prst="rect">
            <a:avLst/>
          </a:prstGeom>
          <a:solidFill>
            <a:srgbClr val="B98019">
              <a:alpha val="49000"/>
            </a:srgbClr>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 name="Title 1"/>
          <p:cNvSpPr txBox="1">
            <a:spLocks/>
          </p:cNvSpPr>
          <p:nvPr/>
        </p:nvSpPr>
        <p:spPr>
          <a:xfrm>
            <a:off x="160582" y="601540"/>
            <a:ext cx="10450800" cy="388800"/>
          </a:xfrm>
          <a:prstGeom prst="rect">
            <a:avLst/>
          </a:prstGeom>
        </p:spPr>
        <p:txBody>
          <a:bodyPr vert="horz" lIns="0" tIns="0" rIns="0" bIns="0" rtlCol="0" anchor="t" anchorCtr="0">
            <a:noAutofit/>
          </a:bodyPr>
          <a:lstStyle>
            <a:lvl1pPr algn="l" defTabSz="1016190" rtl="0" eaLnBrk="1" latinLnBrk="0" hangingPunct="1">
              <a:lnSpc>
                <a:spcPct val="89000"/>
              </a:lnSpc>
              <a:spcBef>
                <a:spcPct val="0"/>
              </a:spcBef>
              <a:buNone/>
              <a:defRPr sz="3112" kern="1200">
                <a:solidFill>
                  <a:schemeClr val="accent1"/>
                </a:solidFill>
                <a:latin typeface="+mj-lt"/>
                <a:ea typeface="+mj-ea"/>
                <a:cs typeface="+mj-cs"/>
              </a:defRPr>
            </a:lvl1pPr>
          </a:lstStyle>
          <a:p>
            <a:r>
              <a:rPr lang="en-US" dirty="0" smtClean="0"/>
              <a:t>BSW </a:t>
            </a:r>
            <a:r>
              <a:rPr lang="en-US" dirty="0" smtClean="0"/>
              <a:t>Framework</a:t>
            </a:r>
            <a:endParaRPr lang="en-US" dirty="0"/>
          </a:p>
        </p:txBody>
      </p:sp>
      <p:pic>
        <p:nvPicPr>
          <p:cNvPr id="8" name="Picture 7"/>
          <p:cNvPicPr>
            <a:picLocks noChangeAspect="1"/>
          </p:cNvPicPr>
          <p:nvPr/>
        </p:nvPicPr>
        <p:blipFill>
          <a:blip r:embed="rId10"/>
          <a:stretch>
            <a:fillRect/>
          </a:stretch>
        </p:blipFill>
        <p:spPr>
          <a:xfrm>
            <a:off x="287950" y="1811424"/>
            <a:ext cx="4042188" cy="4329960"/>
          </a:xfrm>
          <a:prstGeom prst="rect">
            <a:avLst/>
          </a:prstGeom>
        </p:spPr>
      </p:pic>
      <p:sp>
        <p:nvSpPr>
          <p:cNvPr id="9" name="Rectangle 8"/>
          <p:cNvSpPr/>
          <p:nvPr/>
        </p:nvSpPr>
        <p:spPr>
          <a:xfrm>
            <a:off x="4877829" y="5874486"/>
            <a:ext cx="861323"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Cantata</a:t>
            </a:r>
          </a:p>
        </p:txBody>
      </p:sp>
      <p:sp>
        <p:nvSpPr>
          <p:cNvPr id="10" name="Rectangle 9"/>
          <p:cNvSpPr/>
          <p:nvPr/>
        </p:nvSpPr>
        <p:spPr>
          <a:xfrm>
            <a:off x="5769103" y="5874427"/>
            <a:ext cx="1221183"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GoogleTest</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1" name="Rectangle 10"/>
          <p:cNvSpPr/>
          <p:nvPr/>
        </p:nvSpPr>
        <p:spPr>
          <a:xfrm>
            <a:off x="4877829" y="5173630"/>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RobotFramework</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2" name="Rectangle 11"/>
          <p:cNvSpPr/>
          <p:nvPr/>
        </p:nvSpPr>
        <p:spPr>
          <a:xfrm>
            <a:off x="4877829" y="5543863"/>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XCP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TestFramework</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3" name="Rectangle 12"/>
          <p:cNvSpPr/>
          <p:nvPr/>
        </p:nvSpPr>
        <p:spPr>
          <a:xfrm>
            <a:off x="4877829" y="4819402"/>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ADC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SiL</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14" name="Rectangle 13"/>
          <p:cNvSpPr/>
          <p:nvPr/>
        </p:nvSpPr>
        <p:spPr>
          <a:xfrm>
            <a:off x="4898984" y="3755456"/>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BSW Chaos Monkey</a:t>
            </a:r>
          </a:p>
        </p:txBody>
      </p:sp>
      <p:sp>
        <p:nvSpPr>
          <p:cNvPr id="15" name="Rectangle 14"/>
          <p:cNvSpPr/>
          <p:nvPr/>
        </p:nvSpPr>
        <p:spPr>
          <a:xfrm>
            <a:off x="4898047" y="3379939"/>
            <a:ext cx="2113395"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CANoe</a:t>
            </a: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 Scripts</a:t>
            </a:r>
          </a:p>
        </p:txBody>
      </p:sp>
      <p:sp>
        <p:nvSpPr>
          <p:cNvPr id="16" name="Rectangle 15"/>
          <p:cNvSpPr/>
          <p:nvPr/>
        </p:nvSpPr>
        <p:spPr>
          <a:xfrm>
            <a:off x="4898984" y="4123227"/>
            <a:ext cx="2112458"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ADC </a:t>
            </a: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SiL</a:t>
            </a: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grpSp>
        <p:nvGrpSpPr>
          <p:cNvPr id="17" name="Group 16"/>
          <p:cNvGrpSpPr/>
          <p:nvPr/>
        </p:nvGrpSpPr>
        <p:grpSpPr>
          <a:xfrm>
            <a:off x="7276228" y="3356810"/>
            <a:ext cx="1436923" cy="1121322"/>
            <a:chOff x="4938181" y="1416586"/>
            <a:chExt cx="1436923" cy="1121322"/>
          </a:xfrm>
        </p:grpSpPr>
        <p:pic>
          <p:nvPicPr>
            <p:cNvPr id="18" name="Picture 17"/>
            <p:cNvPicPr>
              <a:picLocks noChangeAspect="1"/>
            </p:cNvPicPr>
            <p:nvPr/>
          </p:nvPicPr>
          <p:blipFill>
            <a:blip r:embed="rId11"/>
            <a:stretch>
              <a:fillRect/>
            </a:stretch>
          </p:blipFill>
          <p:spPr>
            <a:xfrm>
              <a:off x="4938181" y="1416586"/>
              <a:ext cx="1219041" cy="1121322"/>
            </a:xfrm>
            <a:prstGeom prst="rect">
              <a:avLst/>
            </a:prstGeom>
          </p:spPr>
        </p:pic>
        <p:sp>
          <p:nvSpPr>
            <p:cNvPr id="19" name="TextBox 18"/>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sp>
        <p:nvSpPr>
          <p:cNvPr id="20" name="TextBox 19"/>
          <p:cNvSpPr txBox="1"/>
          <p:nvPr/>
        </p:nvSpPr>
        <p:spPr>
          <a:xfrm>
            <a:off x="5954744" y="973704"/>
            <a:ext cx="914400" cy="914400"/>
          </a:xfrm>
          <a:prstGeom prst="rect">
            <a:avLst/>
          </a:prstGeom>
          <a:noFill/>
        </p:spPr>
        <p:txBody>
          <a:bodyPr wrap="none" lIns="0" tIns="0" rIns="0" bIns="0" rtlCol="0">
            <a:noAutofit/>
          </a:bodyPr>
          <a:lstStyle/>
          <a:p>
            <a:pPr marL="342900" marR="0" indent="-342900" defTabSz="914400" eaLnBrk="1" fontAlgn="auto" latinLnBrk="0" hangingPunct="1">
              <a:lnSpc>
                <a:spcPts val="1800"/>
              </a:lnSpc>
              <a:spcBef>
                <a:spcPts val="500"/>
              </a:spcBef>
              <a:spcAft>
                <a:spcPts val="0"/>
              </a:spcAft>
              <a:buClrTx/>
              <a:buSzTx/>
              <a:buFont typeface="+mj-lt"/>
              <a:buAutoNum type="arabicPeriod"/>
              <a:tabLst/>
            </a:pPr>
            <a:r>
              <a:rPr lang="en-US" sz="1400" kern="0" dirty="0" smtClean="0">
                <a:solidFill>
                  <a:srgbClr val="000000"/>
                </a:solidFill>
              </a:rPr>
              <a:t>Integrated into CI/CT process</a:t>
            </a:r>
          </a:p>
          <a:p>
            <a:pPr marL="342900" marR="0" indent="-342900" defTabSz="914400" eaLnBrk="1" fontAlgn="auto" latinLnBrk="0" hangingPunct="1">
              <a:lnSpc>
                <a:spcPts val="1800"/>
              </a:lnSpc>
              <a:spcBef>
                <a:spcPts val="500"/>
              </a:spcBef>
              <a:spcAft>
                <a:spcPts val="0"/>
              </a:spcAft>
              <a:buClrTx/>
              <a:buSzTx/>
              <a:buFont typeface="+mj-lt"/>
              <a:buAutoNum type="arabicPeriod"/>
              <a:tabLst/>
            </a:pPr>
            <a:r>
              <a:rPr lang="en-US" sz="1400" kern="0" dirty="0" smtClean="0">
                <a:solidFill>
                  <a:srgbClr val="000000"/>
                </a:solidFill>
              </a:rPr>
              <a:t>Standardized way of describing Test Cases</a:t>
            </a:r>
          </a:p>
          <a:p>
            <a:pPr marL="342900" indent="-342900" fontAlgn="auto">
              <a:lnSpc>
                <a:spcPts val="1800"/>
              </a:lnSpc>
              <a:spcBef>
                <a:spcPts val="500"/>
              </a:spcBef>
              <a:spcAft>
                <a:spcPts val="0"/>
              </a:spcAft>
              <a:buFont typeface="+mj-lt"/>
              <a:buAutoNum type="arabicPeriod"/>
            </a:pPr>
            <a:r>
              <a:rPr lang="en-US" sz="1400" kern="0" dirty="0" smtClean="0">
                <a:solidFill>
                  <a:srgbClr val="000000"/>
                </a:solidFill>
              </a:rPr>
              <a:t>One common BSW Test Framework for execution</a:t>
            </a:r>
            <a:endParaRPr lang="en-US" sz="1400" kern="0" dirty="0">
              <a:solidFill>
                <a:srgbClr val="000000"/>
              </a:solidFill>
            </a:endParaRPr>
          </a:p>
          <a:p>
            <a:pPr marL="342900" indent="-342900" fontAlgn="auto">
              <a:lnSpc>
                <a:spcPts val="1800"/>
              </a:lnSpc>
              <a:spcBef>
                <a:spcPts val="500"/>
              </a:spcBef>
              <a:spcAft>
                <a:spcPts val="0"/>
              </a:spcAft>
              <a:buFont typeface="+mj-lt"/>
              <a:buAutoNum type="arabicPeriod"/>
            </a:pPr>
            <a:r>
              <a:rPr lang="en-US" sz="1400" kern="0" dirty="0" smtClean="0">
                <a:solidFill>
                  <a:srgbClr val="000000"/>
                </a:solidFill>
              </a:rPr>
              <a:t>collect </a:t>
            </a:r>
            <a:r>
              <a:rPr lang="en-US" sz="1400" kern="0" dirty="0">
                <a:solidFill>
                  <a:srgbClr val="000000"/>
                </a:solidFill>
              </a:rPr>
              <a:t>all </a:t>
            </a:r>
            <a:r>
              <a:rPr lang="en-US" sz="1400" kern="0" dirty="0" err="1">
                <a:solidFill>
                  <a:srgbClr val="000000"/>
                </a:solidFill>
              </a:rPr>
              <a:t>TestSuite</a:t>
            </a:r>
            <a:r>
              <a:rPr lang="en-US" sz="1400" kern="0" dirty="0">
                <a:solidFill>
                  <a:srgbClr val="000000"/>
                </a:solidFill>
              </a:rPr>
              <a:t> Metadata </a:t>
            </a:r>
            <a:r>
              <a:rPr lang="en-US" sz="1400" kern="0" dirty="0" smtClean="0">
                <a:solidFill>
                  <a:srgbClr val="000000"/>
                </a:solidFill>
              </a:rPr>
              <a:t>Files and execute</a:t>
            </a:r>
            <a:br>
              <a:rPr lang="en-US" sz="1400" kern="0" dirty="0" smtClean="0">
                <a:solidFill>
                  <a:srgbClr val="000000"/>
                </a:solidFill>
              </a:rPr>
            </a:br>
            <a:r>
              <a:rPr lang="en-US" sz="1400" kern="0" dirty="0" smtClean="0">
                <a:solidFill>
                  <a:srgbClr val="000000"/>
                </a:solidFill>
              </a:rPr>
              <a:t>- on desired SW/HW environment</a:t>
            </a:r>
            <a:br>
              <a:rPr lang="en-US" sz="1400" kern="0" dirty="0" smtClean="0">
                <a:solidFill>
                  <a:srgbClr val="000000"/>
                </a:solidFill>
              </a:rPr>
            </a:br>
            <a:r>
              <a:rPr lang="en-US" sz="1400" kern="0" dirty="0" smtClean="0">
                <a:solidFill>
                  <a:srgbClr val="000000"/>
                </a:solidFill>
              </a:rPr>
              <a:t>- at the desired time schedule</a:t>
            </a:r>
            <a:r>
              <a:rPr lang="en-US" sz="1400" kern="0" dirty="0">
                <a:solidFill>
                  <a:srgbClr val="000000"/>
                </a:solidFill>
              </a:rPr>
              <a:t/>
            </a:r>
            <a:br>
              <a:rPr lang="en-US" sz="1400" kern="0" dirty="0">
                <a:solidFill>
                  <a:srgbClr val="000000"/>
                </a:solidFill>
              </a:rPr>
            </a:br>
            <a:r>
              <a:rPr lang="en-US" sz="1400" kern="0" dirty="0" smtClean="0">
                <a:solidFill>
                  <a:srgbClr val="000000"/>
                </a:solidFill>
              </a:rPr>
              <a:t>- with desired priority</a:t>
            </a:r>
          </a:p>
        </p:txBody>
      </p:sp>
      <p:sp>
        <p:nvSpPr>
          <p:cNvPr id="21" name="TextBox 20"/>
          <p:cNvSpPr txBox="1"/>
          <p:nvPr/>
        </p:nvSpPr>
        <p:spPr>
          <a:xfrm rot="16200000">
            <a:off x="8864338" y="4690543"/>
            <a:ext cx="914400" cy="91440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800" b="0" i="0" u="none" strike="noStrike" kern="0" cap="none" spc="0" normalizeH="0" baseline="0" noProof="0" dirty="0" err="1" smtClean="0">
                <a:ln>
                  <a:noFill/>
                </a:ln>
                <a:solidFill>
                  <a:srgbClr val="000000"/>
                </a:solidFill>
                <a:effectLst/>
                <a:uLnTx/>
                <a:uFillTx/>
              </a:rPr>
              <a:t>Testcase</a:t>
            </a:r>
            <a:r>
              <a:rPr kumimoji="0" lang="en-US" sz="1800" b="0" i="0" u="none" strike="noStrike" kern="0" cap="none" spc="0" normalizeH="0" baseline="0" noProof="0" dirty="0" smtClean="0">
                <a:ln>
                  <a:noFill/>
                </a:ln>
                <a:solidFill>
                  <a:srgbClr val="000000"/>
                </a:solidFill>
                <a:effectLst/>
                <a:uLnTx/>
                <a:uFillTx/>
              </a:rPr>
              <a:t> Repository</a:t>
            </a:r>
          </a:p>
        </p:txBody>
      </p:sp>
      <p:sp>
        <p:nvSpPr>
          <p:cNvPr id="22" name="Right Arrow 21"/>
          <p:cNvSpPr/>
          <p:nvPr/>
        </p:nvSpPr>
        <p:spPr>
          <a:xfrm>
            <a:off x="4341801" y="3769736"/>
            <a:ext cx="520262" cy="353491"/>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 name="Right Arrow 22"/>
          <p:cNvSpPr/>
          <p:nvPr/>
        </p:nvSpPr>
        <p:spPr>
          <a:xfrm>
            <a:off x="4353961" y="5319580"/>
            <a:ext cx="520262" cy="353491"/>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nvGrpSpPr>
          <p:cNvPr id="24" name="Group 23"/>
          <p:cNvGrpSpPr/>
          <p:nvPr/>
        </p:nvGrpSpPr>
        <p:grpSpPr>
          <a:xfrm>
            <a:off x="7368539" y="3248429"/>
            <a:ext cx="1436923" cy="1121322"/>
            <a:chOff x="4938181" y="1416586"/>
            <a:chExt cx="1436923" cy="1121322"/>
          </a:xfrm>
        </p:grpSpPr>
        <p:pic>
          <p:nvPicPr>
            <p:cNvPr id="25" name="Picture 24"/>
            <p:cNvPicPr>
              <a:picLocks noChangeAspect="1"/>
            </p:cNvPicPr>
            <p:nvPr/>
          </p:nvPicPr>
          <p:blipFill>
            <a:blip r:embed="rId11"/>
            <a:stretch>
              <a:fillRect/>
            </a:stretch>
          </p:blipFill>
          <p:spPr>
            <a:xfrm>
              <a:off x="4938181" y="1416586"/>
              <a:ext cx="1219041" cy="1121322"/>
            </a:xfrm>
            <a:prstGeom prst="rect">
              <a:avLst/>
            </a:prstGeom>
          </p:spPr>
        </p:pic>
        <p:sp>
          <p:nvSpPr>
            <p:cNvPr id="26" name="TextBox 25"/>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27" name="Group 26"/>
          <p:cNvGrpSpPr/>
          <p:nvPr/>
        </p:nvGrpSpPr>
        <p:grpSpPr>
          <a:xfrm>
            <a:off x="7463085" y="3154365"/>
            <a:ext cx="1436923" cy="1121322"/>
            <a:chOff x="4938181" y="1416586"/>
            <a:chExt cx="1436923" cy="1121322"/>
          </a:xfrm>
        </p:grpSpPr>
        <p:pic>
          <p:nvPicPr>
            <p:cNvPr id="28" name="Picture 27"/>
            <p:cNvPicPr>
              <a:picLocks noChangeAspect="1"/>
            </p:cNvPicPr>
            <p:nvPr/>
          </p:nvPicPr>
          <p:blipFill>
            <a:blip r:embed="rId11"/>
            <a:stretch>
              <a:fillRect/>
            </a:stretch>
          </p:blipFill>
          <p:spPr>
            <a:xfrm>
              <a:off x="4938181" y="1416586"/>
              <a:ext cx="1219041" cy="1121322"/>
            </a:xfrm>
            <a:prstGeom prst="rect">
              <a:avLst/>
            </a:prstGeom>
          </p:spPr>
        </p:pic>
        <p:sp>
          <p:nvSpPr>
            <p:cNvPr id="29" name="TextBox 28"/>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0" name="Group 29"/>
          <p:cNvGrpSpPr/>
          <p:nvPr/>
        </p:nvGrpSpPr>
        <p:grpSpPr>
          <a:xfrm>
            <a:off x="7299589" y="5134331"/>
            <a:ext cx="1436923" cy="1121322"/>
            <a:chOff x="4938181" y="1416586"/>
            <a:chExt cx="1436923" cy="1121322"/>
          </a:xfrm>
        </p:grpSpPr>
        <p:pic>
          <p:nvPicPr>
            <p:cNvPr id="31" name="Picture 30"/>
            <p:cNvPicPr>
              <a:picLocks noChangeAspect="1"/>
            </p:cNvPicPr>
            <p:nvPr/>
          </p:nvPicPr>
          <p:blipFill>
            <a:blip r:embed="rId11"/>
            <a:stretch>
              <a:fillRect/>
            </a:stretch>
          </p:blipFill>
          <p:spPr>
            <a:xfrm>
              <a:off x="4938181" y="1416586"/>
              <a:ext cx="1219041" cy="1121322"/>
            </a:xfrm>
            <a:prstGeom prst="rect">
              <a:avLst/>
            </a:prstGeom>
          </p:spPr>
        </p:pic>
        <p:sp>
          <p:nvSpPr>
            <p:cNvPr id="32" name="TextBox 31"/>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3" name="Group 32"/>
          <p:cNvGrpSpPr/>
          <p:nvPr/>
        </p:nvGrpSpPr>
        <p:grpSpPr>
          <a:xfrm>
            <a:off x="7391900" y="5025950"/>
            <a:ext cx="1436923" cy="1121322"/>
            <a:chOff x="4938181" y="1416586"/>
            <a:chExt cx="1436923" cy="1121322"/>
          </a:xfrm>
        </p:grpSpPr>
        <p:pic>
          <p:nvPicPr>
            <p:cNvPr id="34" name="Picture 33"/>
            <p:cNvPicPr>
              <a:picLocks noChangeAspect="1"/>
            </p:cNvPicPr>
            <p:nvPr/>
          </p:nvPicPr>
          <p:blipFill>
            <a:blip r:embed="rId11"/>
            <a:stretch>
              <a:fillRect/>
            </a:stretch>
          </p:blipFill>
          <p:spPr>
            <a:xfrm>
              <a:off x="4938181" y="1416586"/>
              <a:ext cx="1219041" cy="1121322"/>
            </a:xfrm>
            <a:prstGeom prst="rect">
              <a:avLst/>
            </a:prstGeom>
          </p:spPr>
        </p:pic>
        <p:sp>
          <p:nvSpPr>
            <p:cNvPr id="35" name="TextBox 34"/>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grpSp>
        <p:nvGrpSpPr>
          <p:cNvPr id="36" name="Group 35"/>
          <p:cNvGrpSpPr/>
          <p:nvPr/>
        </p:nvGrpSpPr>
        <p:grpSpPr>
          <a:xfrm>
            <a:off x="7486446" y="4931886"/>
            <a:ext cx="1436923" cy="1121322"/>
            <a:chOff x="4938181" y="1416586"/>
            <a:chExt cx="1436923" cy="1121322"/>
          </a:xfrm>
        </p:grpSpPr>
        <p:pic>
          <p:nvPicPr>
            <p:cNvPr id="37" name="Picture 36"/>
            <p:cNvPicPr>
              <a:picLocks noChangeAspect="1"/>
            </p:cNvPicPr>
            <p:nvPr/>
          </p:nvPicPr>
          <p:blipFill>
            <a:blip r:embed="rId11"/>
            <a:stretch>
              <a:fillRect/>
            </a:stretch>
          </p:blipFill>
          <p:spPr>
            <a:xfrm>
              <a:off x="4938181" y="1416586"/>
              <a:ext cx="1219041" cy="1121322"/>
            </a:xfrm>
            <a:prstGeom prst="rect">
              <a:avLst/>
            </a:prstGeom>
          </p:spPr>
        </p:pic>
        <p:sp>
          <p:nvSpPr>
            <p:cNvPr id="38" name="TextBox 37"/>
            <p:cNvSpPr txBox="1"/>
            <p:nvPr/>
          </p:nvSpPr>
          <p:spPr>
            <a:xfrm>
              <a:off x="5460704" y="1429107"/>
              <a:ext cx="914400" cy="914400"/>
            </a:xfrm>
            <a:prstGeom prst="rect">
              <a:avLst/>
            </a:prstGeom>
            <a:noFill/>
          </p:spPr>
          <p:txBody>
            <a:bodyPr wrap="none" lIns="0" tIns="0" rIns="0" bIns="0" rtlCol="0">
              <a:noAutofit/>
            </a:bodyPr>
            <a:lstStyle/>
            <a:p>
              <a:pPr marR="0" defTabSz="914400" eaLnBrk="1" fontAlgn="auto" latinLnBrk="0" hangingPunct="1">
                <a:lnSpc>
                  <a:spcPts val="1800"/>
                </a:lnSpc>
                <a:spcBef>
                  <a:spcPts val="500"/>
                </a:spcBef>
                <a:spcAft>
                  <a:spcPts val="0"/>
                </a:spcAft>
                <a:buClrTx/>
                <a:buSzTx/>
                <a:buFontTx/>
                <a:buNone/>
                <a:tabLst/>
              </a:pPr>
              <a:r>
                <a:rPr kumimoji="0" lang="en-US" sz="1200" b="0" i="0" u="none" strike="noStrike" kern="0" cap="none" spc="0" normalizeH="0" baseline="0" noProof="0" dirty="0" err="1" smtClean="0">
                  <a:ln>
                    <a:noFill/>
                  </a:ln>
                  <a:solidFill>
                    <a:srgbClr val="000000"/>
                  </a:solidFill>
                  <a:effectLst/>
                  <a:uLnTx/>
                  <a:uFillTx/>
                </a:rPr>
                <a:t>TestSuite</a:t>
              </a:r>
              <a:r>
                <a:rPr kumimoji="0" lang="en-US" sz="1200" b="0" i="0" u="none" strike="noStrike" kern="0" cap="none" spc="0" normalizeH="0" baseline="0" noProof="0" dirty="0" smtClean="0">
                  <a:ln>
                    <a:noFill/>
                  </a:ln>
                  <a:solidFill>
                    <a:srgbClr val="000000"/>
                  </a:solidFill>
                  <a:effectLst/>
                  <a:uLnTx/>
                  <a:uFillTx/>
                </a:rPr>
                <a:t/>
              </a:r>
              <a:br>
                <a:rPr kumimoji="0" lang="en-US" sz="1200" b="0" i="0" u="none" strike="noStrike" kern="0" cap="none" spc="0" normalizeH="0" baseline="0" noProof="0" dirty="0" smtClean="0">
                  <a:ln>
                    <a:noFill/>
                  </a:ln>
                  <a:solidFill>
                    <a:srgbClr val="000000"/>
                  </a:solidFill>
                  <a:effectLst/>
                  <a:uLnTx/>
                  <a:uFillTx/>
                </a:rPr>
              </a:br>
              <a:r>
                <a:rPr kumimoji="0" lang="en-US" sz="1200" b="0" i="0" u="none" strike="noStrike" kern="0" cap="none" spc="0" normalizeH="0" baseline="0" noProof="0" dirty="0" smtClean="0">
                  <a:ln>
                    <a:noFill/>
                  </a:ln>
                  <a:solidFill>
                    <a:srgbClr val="000000"/>
                  </a:solidFill>
                  <a:effectLst/>
                  <a:uLnTx/>
                  <a:uFillTx/>
                </a:rPr>
                <a:t>Metadata</a:t>
              </a:r>
            </a:p>
          </p:txBody>
        </p:sp>
      </p:grpSp>
      <p:sp>
        <p:nvSpPr>
          <p:cNvPr id="39" name="Rectangle 38"/>
          <p:cNvSpPr/>
          <p:nvPr/>
        </p:nvSpPr>
        <p:spPr>
          <a:xfrm>
            <a:off x="9297814" y="2377890"/>
            <a:ext cx="1864226" cy="3839253"/>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400" b="0" i="0" u="none" strike="noStrike" kern="0" cap="none" spc="0" normalizeH="0" baseline="0" noProof="0" dirty="0" smtClean="0">
              <a:ln>
                <a:noFill/>
              </a:ln>
              <a:solidFill>
                <a:schemeClr val="bg1"/>
              </a:solidFill>
              <a:effectLst/>
              <a:uLnTx/>
              <a:uFillTx/>
              <a:latin typeface="Bosch Office Sans"/>
              <a:ea typeface="+mn-ea"/>
              <a:cs typeface="+mn-cs"/>
            </a:endParaRPr>
          </a:p>
        </p:txBody>
      </p:sp>
      <p:sp>
        <p:nvSpPr>
          <p:cNvPr id="40" name="Rectangle 39"/>
          <p:cNvSpPr/>
          <p:nvPr/>
        </p:nvSpPr>
        <p:spPr>
          <a:xfrm>
            <a:off x="4898047" y="3059281"/>
            <a:ext cx="2113395" cy="295360"/>
          </a:xfrm>
          <a:prstGeom prst="rect">
            <a:avLst/>
          </a:prstGeom>
          <a:solidFill>
            <a:srgbClr val="B98019"/>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400" b="0" i="0" u="none" strike="noStrike" kern="0" cap="none" spc="0" normalizeH="0" baseline="0" noProof="0" dirty="0" err="1" smtClean="0">
                <a:ln>
                  <a:noFill/>
                </a:ln>
                <a:solidFill>
                  <a:schemeClr val="bg1"/>
                </a:solidFill>
                <a:effectLst/>
                <a:uLnTx/>
                <a:uFillTx/>
                <a:latin typeface="Bosch Office Sans"/>
                <a:ea typeface="+mn-ea"/>
                <a:cs typeface="+mn-cs"/>
              </a:rPr>
              <a:t>CANoe</a:t>
            </a:r>
            <a:r>
              <a:rPr kumimoji="0" lang="en-US" sz="1400" b="0" i="0" u="none" strike="noStrike" kern="0" cap="none" spc="0" normalizeH="0" baseline="0" noProof="0" dirty="0" smtClean="0">
                <a:ln>
                  <a:noFill/>
                </a:ln>
                <a:solidFill>
                  <a:schemeClr val="bg1"/>
                </a:solidFill>
                <a:effectLst/>
                <a:uLnTx/>
                <a:uFillTx/>
                <a:latin typeface="Bosch Office Sans"/>
                <a:ea typeface="+mn-ea"/>
                <a:cs typeface="+mn-cs"/>
              </a:rPr>
              <a:t> Scripts</a:t>
            </a:r>
          </a:p>
        </p:txBody>
      </p:sp>
      <p:pic>
        <p:nvPicPr>
          <p:cNvPr id="41" name="Picture 96">
            <a:extLst>
              <a:ext uri="{FF2B5EF4-FFF2-40B4-BE49-F238E27FC236}">
                <a16:creationId xmlns:a16="http://schemas.microsoft.com/office/drawing/2014/main" id="{9A4E2234-FFD4-47E6-B048-55C35CC9A8F2}"/>
              </a:ext>
            </a:extLst>
          </p:cNvPr>
          <p:cNvPicPr>
            <a:picLocks noChangeAspect="1"/>
          </p:cNvPicPr>
          <p:nvPr>
            <p:custDataLst>
              <p:tags r:id="rId1"/>
            </p:custDataLst>
          </p:nvPr>
        </p:nvPicPr>
        <p:blipFill>
          <a:blip r:embed="rId12">
            <a:clrChange>
              <a:clrFrom>
                <a:srgbClr val="FFFFFF"/>
              </a:clrFrom>
              <a:clrTo>
                <a:srgbClr val="FFFFFF">
                  <a:alpha val="0"/>
                </a:srgbClr>
              </a:clrTo>
            </a:clrChange>
            <a:biLevel thresh="75000"/>
          </a:blip>
          <a:stretch>
            <a:fillRect/>
          </a:stretch>
        </p:blipFill>
        <p:spPr>
          <a:xfrm>
            <a:off x="9857820" y="2477002"/>
            <a:ext cx="229781" cy="217477"/>
          </a:xfrm>
          <a:prstGeom prst="rect">
            <a:avLst/>
          </a:prstGeom>
        </p:spPr>
      </p:pic>
      <p:pic>
        <p:nvPicPr>
          <p:cNvPr id="42" name="Picture 96">
            <a:extLst>
              <a:ext uri="{FF2B5EF4-FFF2-40B4-BE49-F238E27FC236}">
                <a16:creationId xmlns:a16="http://schemas.microsoft.com/office/drawing/2014/main" id="{9A4E2234-FFD4-47E6-B048-55C35CC9A8F2}"/>
              </a:ext>
            </a:extLst>
          </p:cNvPr>
          <p:cNvPicPr>
            <a:picLocks noChangeAspect="1"/>
          </p:cNvPicPr>
          <p:nvPr>
            <p:custDataLst>
              <p:tags r:id="rId2"/>
            </p:custDataLst>
          </p:nvPr>
        </p:nvPicPr>
        <p:blipFill>
          <a:blip r:embed="rId12">
            <a:clrChange>
              <a:clrFrom>
                <a:srgbClr val="FFFFFF"/>
              </a:clrFrom>
              <a:clrTo>
                <a:srgbClr val="FFFFFF">
                  <a:alpha val="0"/>
                </a:srgbClr>
              </a:clrTo>
            </a:clrChange>
            <a:biLevel thresh="75000"/>
          </a:blip>
          <a:stretch>
            <a:fillRect/>
          </a:stretch>
        </p:blipFill>
        <p:spPr>
          <a:xfrm>
            <a:off x="10116330" y="2477002"/>
            <a:ext cx="229781" cy="217477"/>
          </a:xfrm>
          <a:prstGeom prst="rect">
            <a:avLst/>
          </a:prstGeom>
        </p:spPr>
      </p:pic>
      <p:pic>
        <p:nvPicPr>
          <p:cNvPr id="43" name="Picture 96">
            <a:extLst>
              <a:ext uri="{FF2B5EF4-FFF2-40B4-BE49-F238E27FC236}">
                <a16:creationId xmlns:a16="http://schemas.microsoft.com/office/drawing/2014/main" id="{9A4E2234-FFD4-47E6-B048-55C35CC9A8F2}"/>
              </a:ext>
            </a:extLst>
          </p:cNvPr>
          <p:cNvPicPr>
            <a:picLocks noChangeAspect="1"/>
          </p:cNvPicPr>
          <p:nvPr>
            <p:custDataLst>
              <p:tags r:id="rId3"/>
            </p:custDataLst>
          </p:nvPr>
        </p:nvPicPr>
        <p:blipFill>
          <a:blip r:embed="rId12">
            <a:clrChange>
              <a:clrFrom>
                <a:srgbClr val="FFFFFF"/>
              </a:clrFrom>
              <a:clrTo>
                <a:srgbClr val="FFFFFF">
                  <a:alpha val="0"/>
                </a:srgbClr>
              </a:clrTo>
            </a:clrChange>
            <a:biLevel thresh="75000"/>
          </a:blip>
          <a:stretch>
            <a:fillRect/>
          </a:stretch>
        </p:blipFill>
        <p:spPr>
          <a:xfrm>
            <a:off x="9597500" y="2473835"/>
            <a:ext cx="229781" cy="217477"/>
          </a:xfrm>
          <a:prstGeom prst="rect">
            <a:avLst/>
          </a:prstGeom>
        </p:spPr>
      </p:pic>
      <p:sp>
        <p:nvSpPr>
          <p:cNvPr id="44" name="Right Arrow 43"/>
          <p:cNvSpPr/>
          <p:nvPr/>
        </p:nvSpPr>
        <p:spPr>
          <a:xfrm rot="13838249">
            <a:off x="10149843" y="2805540"/>
            <a:ext cx="372638" cy="150312"/>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45" name="Right Arrow 44"/>
          <p:cNvSpPr/>
          <p:nvPr/>
        </p:nvSpPr>
        <p:spPr>
          <a:xfrm rot="18474658">
            <a:off x="10600295" y="2803274"/>
            <a:ext cx="372638" cy="154000"/>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46" name="Picture 37">
            <a:extLst>
              <a:ext uri="{FF2B5EF4-FFF2-40B4-BE49-F238E27FC236}">
                <a16:creationId xmlns:a16="http://schemas.microsoft.com/office/drawing/2014/main" id="{0071C4A6-6E5D-4165-B639-E51444AA7A01}"/>
              </a:ext>
            </a:extLst>
          </p:cNvPr>
          <p:cNvPicPr>
            <a:picLocks noChangeAspect="1"/>
          </p:cNvPicPr>
          <p:nvPr>
            <p:custDataLst>
              <p:tags r:id="rId4"/>
            </p:custDataLst>
          </p:nvPr>
        </p:nvPicPr>
        <p:blipFill>
          <a:blip r:embed="rId13">
            <a:clrChange>
              <a:clrFrom>
                <a:srgbClr val="FFFFFF"/>
              </a:clrFrom>
              <a:clrTo>
                <a:srgbClr val="FFFFFF">
                  <a:alpha val="0"/>
                </a:srgbClr>
              </a:clrTo>
            </a:clrChange>
          </a:blip>
          <a:stretch>
            <a:fillRect/>
          </a:stretch>
        </p:blipFill>
        <p:spPr>
          <a:xfrm>
            <a:off x="10504790" y="2514922"/>
            <a:ext cx="216658" cy="194882"/>
          </a:xfrm>
          <a:prstGeom prst="rect">
            <a:avLst/>
          </a:prstGeom>
        </p:spPr>
      </p:pic>
      <p:pic>
        <p:nvPicPr>
          <p:cNvPr id="47" name="Picture 37">
            <a:extLst>
              <a:ext uri="{FF2B5EF4-FFF2-40B4-BE49-F238E27FC236}">
                <a16:creationId xmlns:a16="http://schemas.microsoft.com/office/drawing/2014/main" id="{0071C4A6-6E5D-4165-B639-E51444AA7A01}"/>
              </a:ext>
            </a:extLst>
          </p:cNvPr>
          <p:cNvPicPr>
            <a:picLocks noChangeAspect="1"/>
          </p:cNvPicPr>
          <p:nvPr>
            <p:custDataLst>
              <p:tags r:id="rId5"/>
            </p:custDataLst>
          </p:nvPr>
        </p:nvPicPr>
        <p:blipFill>
          <a:blip r:embed="rId13">
            <a:clrChange>
              <a:clrFrom>
                <a:srgbClr val="FFFFFF"/>
              </a:clrFrom>
              <a:clrTo>
                <a:srgbClr val="FFFFFF">
                  <a:alpha val="0"/>
                </a:srgbClr>
              </a:clrTo>
            </a:clrChange>
          </a:blip>
          <a:stretch>
            <a:fillRect/>
          </a:stretch>
        </p:blipFill>
        <p:spPr>
          <a:xfrm>
            <a:off x="10721448" y="2512701"/>
            <a:ext cx="216658" cy="194882"/>
          </a:xfrm>
          <a:prstGeom prst="rect">
            <a:avLst/>
          </a:prstGeom>
        </p:spPr>
      </p:pic>
      <p:pic>
        <p:nvPicPr>
          <p:cNvPr id="48" name="Picture 37">
            <a:extLst>
              <a:ext uri="{FF2B5EF4-FFF2-40B4-BE49-F238E27FC236}">
                <a16:creationId xmlns:a16="http://schemas.microsoft.com/office/drawing/2014/main" id="{0071C4A6-6E5D-4165-B639-E51444AA7A01}"/>
              </a:ext>
            </a:extLst>
          </p:cNvPr>
          <p:cNvPicPr>
            <a:picLocks noChangeAspect="1"/>
          </p:cNvPicPr>
          <p:nvPr>
            <p:custDataLst>
              <p:tags r:id="rId6"/>
            </p:custDataLst>
          </p:nvPr>
        </p:nvPicPr>
        <p:blipFill>
          <a:blip r:embed="rId13">
            <a:clrChange>
              <a:clrFrom>
                <a:srgbClr val="FFFFFF"/>
              </a:clrFrom>
              <a:clrTo>
                <a:srgbClr val="FFFFFF">
                  <a:alpha val="0"/>
                </a:srgbClr>
              </a:clrTo>
            </a:clrChange>
          </a:blip>
          <a:stretch>
            <a:fillRect/>
          </a:stretch>
        </p:blipFill>
        <p:spPr>
          <a:xfrm>
            <a:off x="10948614" y="2511491"/>
            <a:ext cx="216658" cy="194882"/>
          </a:xfrm>
          <a:prstGeom prst="rect">
            <a:avLst/>
          </a:prstGeom>
        </p:spPr>
      </p:pic>
      <p:pic>
        <p:nvPicPr>
          <p:cNvPr id="49" name="Picture 48"/>
          <p:cNvPicPr>
            <a:picLocks noChangeAspect="1"/>
          </p:cNvPicPr>
          <p:nvPr/>
        </p:nvPicPr>
        <p:blipFill>
          <a:blip r:embed="rId14"/>
          <a:stretch>
            <a:fillRect/>
          </a:stretch>
        </p:blipFill>
        <p:spPr>
          <a:xfrm>
            <a:off x="9327986" y="3109492"/>
            <a:ext cx="1739854" cy="1254812"/>
          </a:xfrm>
          <a:prstGeom prst="rect">
            <a:avLst/>
          </a:prstGeom>
        </p:spPr>
      </p:pic>
      <p:sp>
        <p:nvSpPr>
          <p:cNvPr id="50" name="Rectangle 49"/>
          <p:cNvSpPr/>
          <p:nvPr/>
        </p:nvSpPr>
        <p:spPr>
          <a:xfrm>
            <a:off x="9018640" y="5025950"/>
            <a:ext cx="2424000" cy="1169551"/>
          </a:xfrm>
          <a:prstGeom prst="rect">
            <a:avLst/>
          </a:prstGeom>
        </p:spPr>
        <p:txBody>
          <a:bodyPr wrap="square">
            <a:spAutoFit/>
          </a:bodyPr>
          <a:lstStyle/>
          <a:p>
            <a:pPr marL="0" marR="0" indent="0" algn="ctr" defTabSz="914400" eaLnBrk="1" fontAlgn="auto" latinLnBrk="0" hangingPunct="1">
              <a:lnSpc>
                <a:spcPct val="100000"/>
              </a:lnSpc>
              <a:spcBef>
                <a:spcPts val="0"/>
              </a:spcBef>
              <a:spcAft>
                <a:spcPts val="0"/>
              </a:spcAft>
              <a:buClrTx/>
              <a:buSzTx/>
              <a:buFontTx/>
              <a:buNone/>
              <a:tabLst/>
            </a:pPr>
            <a:r>
              <a:rPr lang="en-US" sz="1400" b="1" u="sng" kern="0" dirty="0">
                <a:solidFill>
                  <a:schemeClr val="bg1"/>
                </a:solidFill>
                <a:latin typeface="Bosch Office Sans"/>
              </a:rPr>
              <a:t>BSW </a:t>
            </a:r>
            <a:endParaRPr lang="en-US" sz="1400" b="1" u="sng" kern="0" dirty="0" smtClean="0">
              <a:solidFill>
                <a:schemeClr val="bg1"/>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lang="en-US" sz="1400" b="1" u="sng" kern="0" dirty="0" smtClean="0">
                <a:solidFill>
                  <a:schemeClr val="bg1"/>
                </a:solidFill>
                <a:latin typeface="Bosch Office Sans"/>
              </a:rPr>
              <a:t>Test </a:t>
            </a:r>
            <a:r>
              <a:rPr lang="en-US" sz="1400" b="1" u="sng" kern="0" dirty="0">
                <a:solidFill>
                  <a:schemeClr val="bg1"/>
                </a:solidFill>
                <a:latin typeface="Bosch Office Sans"/>
              </a:rPr>
              <a:t>Framework</a:t>
            </a:r>
          </a:p>
          <a:p>
            <a:pPr marL="0" marR="0" indent="0" algn="ctr" defTabSz="914400" eaLnBrk="1" fontAlgn="auto" latinLnBrk="0" hangingPunct="1">
              <a:lnSpc>
                <a:spcPct val="100000"/>
              </a:lnSpc>
              <a:spcBef>
                <a:spcPts val="0"/>
              </a:spcBef>
              <a:spcAft>
                <a:spcPts val="0"/>
              </a:spcAft>
              <a:buClrTx/>
              <a:buSzTx/>
              <a:buFontTx/>
              <a:buNone/>
              <a:tabLst/>
            </a:pPr>
            <a:endParaRPr lang="en-US" sz="1400" kern="0" dirty="0">
              <a:solidFill>
                <a:schemeClr val="bg1"/>
              </a:solidFill>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lang="en-US" sz="1400" kern="0" dirty="0" err="1">
                <a:solidFill>
                  <a:schemeClr val="bg1"/>
                </a:solidFill>
                <a:latin typeface="Bosch Office Sans"/>
              </a:rPr>
              <a:t>TestRunner</a:t>
            </a:r>
            <a:r>
              <a:rPr lang="en-US" sz="1400" kern="0" dirty="0">
                <a:solidFill>
                  <a:schemeClr val="bg1"/>
                </a:solidFill>
                <a:latin typeface="Bosch Office Sans"/>
              </a:rPr>
              <a:t> / </a:t>
            </a:r>
          </a:p>
          <a:p>
            <a:pPr marL="0" marR="0" indent="0" algn="ctr" defTabSz="914400" eaLnBrk="1" fontAlgn="auto" latinLnBrk="0" hangingPunct="1">
              <a:lnSpc>
                <a:spcPct val="100000"/>
              </a:lnSpc>
              <a:spcBef>
                <a:spcPts val="0"/>
              </a:spcBef>
              <a:spcAft>
                <a:spcPts val="0"/>
              </a:spcAft>
              <a:buClrTx/>
              <a:buSzTx/>
              <a:buFontTx/>
              <a:buNone/>
              <a:tabLst/>
            </a:pPr>
            <a:r>
              <a:rPr lang="en-US" sz="1400" kern="0" dirty="0">
                <a:solidFill>
                  <a:schemeClr val="bg1"/>
                </a:solidFill>
                <a:latin typeface="Bosch Office Sans"/>
              </a:rPr>
              <a:t>Test Scheduler</a:t>
            </a:r>
          </a:p>
        </p:txBody>
      </p:sp>
      <p:sp>
        <p:nvSpPr>
          <p:cNvPr id="51" name="Right Arrow 50"/>
          <p:cNvSpPr/>
          <p:nvPr/>
        </p:nvSpPr>
        <p:spPr>
          <a:xfrm rot="3160351">
            <a:off x="9698812" y="4380226"/>
            <a:ext cx="372638" cy="150312"/>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2" name="Right Arrow 51"/>
          <p:cNvSpPr/>
          <p:nvPr/>
        </p:nvSpPr>
        <p:spPr>
          <a:xfrm rot="7278287">
            <a:off x="9325638" y="4385784"/>
            <a:ext cx="372638" cy="154000"/>
          </a:xfrm>
          <a:prstGeom prst="rightArrow">
            <a:avLst/>
          </a:prstGeom>
          <a:solidFill>
            <a:schemeClr val="tx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53" name="Picture 37">
            <a:extLst>
              <a:ext uri="{FF2B5EF4-FFF2-40B4-BE49-F238E27FC236}">
                <a16:creationId xmlns:a16="http://schemas.microsoft.com/office/drawing/2014/main" id="{0071C4A6-6E5D-4165-B639-E51444AA7A01}"/>
              </a:ext>
            </a:extLst>
          </p:cNvPr>
          <p:cNvPicPr>
            <a:picLocks noChangeAspect="1"/>
          </p:cNvPicPr>
          <p:nvPr>
            <p:custDataLst>
              <p:tags r:id="rId7"/>
            </p:custDataLst>
          </p:nvPr>
        </p:nvPicPr>
        <p:blipFill>
          <a:blip r:embed="rId13">
            <a:clrChange>
              <a:clrFrom>
                <a:srgbClr val="FFFFFF"/>
              </a:clrFrom>
              <a:clrTo>
                <a:srgbClr val="FFFFFF">
                  <a:alpha val="0"/>
                </a:srgbClr>
              </a:clrTo>
            </a:clrChange>
          </a:blip>
          <a:stretch>
            <a:fillRect/>
          </a:stretch>
        </p:blipFill>
        <p:spPr>
          <a:xfrm>
            <a:off x="9315056" y="4655439"/>
            <a:ext cx="216658" cy="194882"/>
          </a:xfrm>
          <a:prstGeom prst="rect">
            <a:avLst/>
          </a:prstGeom>
        </p:spPr>
      </p:pic>
      <p:pic>
        <p:nvPicPr>
          <p:cNvPr id="54" name="Picture 96">
            <a:extLst>
              <a:ext uri="{FF2B5EF4-FFF2-40B4-BE49-F238E27FC236}">
                <a16:creationId xmlns:a16="http://schemas.microsoft.com/office/drawing/2014/main" id="{9A4E2234-FFD4-47E6-B048-55C35CC9A8F2}"/>
              </a:ext>
            </a:extLst>
          </p:cNvPr>
          <p:cNvPicPr>
            <a:picLocks noChangeAspect="1"/>
          </p:cNvPicPr>
          <p:nvPr>
            <p:custDataLst>
              <p:tags r:id="rId8"/>
            </p:custDataLst>
          </p:nvPr>
        </p:nvPicPr>
        <p:blipFill>
          <a:blip r:embed="rId12">
            <a:clrChange>
              <a:clrFrom>
                <a:srgbClr val="FFFFFF"/>
              </a:clrFrom>
              <a:clrTo>
                <a:srgbClr val="FFFFFF">
                  <a:alpha val="0"/>
                </a:srgbClr>
              </a:clrTo>
            </a:clrChange>
            <a:biLevel thresh="75000"/>
          </a:blip>
          <a:stretch>
            <a:fillRect/>
          </a:stretch>
        </p:blipFill>
        <p:spPr>
          <a:xfrm>
            <a:off x="9901316" y="4635337"/>
            <a:ext cx="229781" cy="217477"/>
          </a:xfrm>
          <a:prstGeom prst="rect">
            <a:avLst/>
          </a:prstGeom>
        </p:spPr>
      </p:pic>
    </p:spTree>
    <p:extLst>
      <p:ext uri="{BB962C8B-B14F-4D97-AF65-F5344CB8AC3E}">
        <p14:creationId xmlns:p14="http://schemas.microsoft.com/office/powerpoint/2010/main" val="2552162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hteck 7"/>
          <p:cNvSpPr/>
          <p:nvPr/>
        </p:nvSpPr>
        <p:spPr>
          <a:xfrm>
            <a:off x="563513" y="6139476"/>
            <a:ext cx="2711090" cy="58321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Rechteck 7"/>
          <p:cNvSpPr/>
          <p:nvPr/>
        </p:nvSpPr>
        <p:spPr>
          <a:xfrm>
            <a:off x="551182" y="4714643"/>
            <a:ext cx="2711090" cy="1356408"/>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Rechteck 7"/>
          <p:cNvSpPr/>
          <p:nvPr/>
        </p:nvSpPr>
        <p:spPr>
          <a:xfrm>
            <a:off x="143240" y="108147"/>
            <a:ext cx="10744199" cy="1764520"/>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Rechteck 7"/>
          <p:cNvSpPr/>
          <p:nvPr/>
        </p:nvSpPr>
        <p:spPr>
          <a:xfrm>
            <a:off x="4896547" y="5038862"/>
            <a:ext cx="2567093" cy="1539634"/>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7" name="Down Arrow 6"/>
          <p:cNvSpPr/>
          <p:nvPr/>
        </p:nvSpPr>
        <p:spPr>
          <a:xfrm>
            <a:off x="5510692" y="2454550"/>
            <a:ext cx="287065" cy="2736000"/>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8" name="Rechteck 7"/>
          <p:cNvSpPr/>
          <p:nvPr/>
        </p:nvSpPr>
        <p:spPr>
          <a:xfrm>
            <a:off x="551181" y="2626982"/>
            <a:ext cx="10744199" cy="2006649"/>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9" name="Down Arrow 8"/>
          <p:cNvSpPr/>
          <p:nvPr/>
        </p:nvSpPr>
        <p:spPr>
          <a:xfrm rot="5400000">
            <a:off x="3092136" y="3305809"/>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0" name="Down Arrow 9"/>
          <p:cNvSpPr/>
          <p:nvPr/>
        </p:nvSpPr>
        <p:spPr>
          <a:xfrm flipV="1">
            <a:off x="7575944" y="2336787"/>
            <a:ext cx="484632" cy="612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1" name="Down Arrow 10"/>
          <p:cNvSpPr/>
          <p:nvPr/>
        </p:nvSpPr>
        <p:spPr>
          <a:xfrm flipV="1">
            <a:off x="4601606" y="2294255"/>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2" name="Down Arrow 11"/>
          <p:cNvSpPr/>
          <p:nvPr/>
        </p:nvSpPr>
        <p:spPr>
          <a:xfrm rot="5400000" flipV="1">
            <a:off x="6713611" y="506922"/>
            <a:ext cx="484632" cy="918424"/>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13" name="Rectangle 12"/>
          <p:cNvSpPr/>
          <p:nvPr/>
        </p:nvSpPr>
        <p:spPr>
          <a:xfrm>
            <a:off x="976973" y="2962596"/>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Pre-production</a:t>
            </a:r>
          </a:p>
        </p:txBody>
      </p:sp>
      <p:sp>
        <p:nvSpPr>
          <p:cNvPr id="14" name="Rectangle 13"/>
          <p:cNvSpPr/>
          <p:nvPr/>
        </p:nvSpPr>
        <p:spPr>
          <a:xfrm>
            <a:off x="7346755" y="180748"/>
            <a:ext cx="2458854" cy="1632110"/>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Reviews and checks | Version Control</a:t>
            </a:r>
          </a:p>
        </p:txBody>
      </p:sp>
      <p:sp>
        <p:nvSpPr>
          <p:cNvPr id="15" name="Rectangle 14"/>
          <p:cNvSpPr/>
          <p:nvPr/>
        </p:nvSpPr>
        <p:spPr>
          <a:xfrm>
            <a:off x="6348582" y="3059120"/>
            <a:ext cx="468613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Build server</a:t>
            </a:r>
          </a:p>
        </p:txBody>
      </p:sp>
      <p:sp>
        <p:nvSpPr>
          <p:cNvPr id="16" name="Rectangle 15"/>
          <p:cNvSpPr/>
          <p:nvPr/>
        </p:nvSpPr>
        <p:spPr>
          <a:xfrm>
            <a:off x="1225962" y="180748"/>
            <a:ext cx="5276995" cy="1635312"/>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Development | Host environment</a:t>
            </a:r>
          </a:p>
        </p:txBody>
      </p:sp>
      <p:sp>
        <p:nvSpPr>
          <p:cNvPr id="17" name="Rectangle 16"/>
          <p:cNvSpPr/>
          <p:nvPr/>
        </p:nvSpPr>
        <p:spPr>
          <a:xfrm>
            <a:off x="1691103" y="776904"/>
            <a:ext cx="654085"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Update Dev </a:t>
            </a:r>
            <a:r>
              <a:rPr kumimoji="0" lang="en-US" sz="900" b="0" i="0" u="none" strike="noStrike" kern="0" cap="none" spc="0" normalizeH="0" baseline="0" noProof="0" dirty="0" err="1" smtClean="0">
                <a:ln>
                  <a:noFill/>
                </a:ln>
                <a:solidFill>
                  <a:prstClr val="white"/>
                </a:solidFill>
                <a:effectLst/>
                <a:uLnTx/>
                <a:uFillTx/>
                <a:latin typeface="Bosch Office Sans" pitchFamily="34" charset="0"/>
                <a:ea typeface="+mn-ea"/>
                <a:cs typeface="+mn-cs"/>
              </a:rPr>
              <a:t>Env</a:t>
            </a:r>
            <a:endPar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endParaRPr>
          </a:p>
        </p:txBody>
      </p:sp>
      <p:sp>
        <p:nvSpPr>
          <p:cNvPr id="18" name="Rectangle 17"/>
          <p:cNvSpPr/>
          <p:nvPr/>
        </p:nvSpPr>
        <p:spPr>
          <a:xfrm>
            <a:off x="2714110" y="776904"/>
            <a:ext cx="528602"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a:t>
            </a:r>
          </a:p>
        </p:txBody>
      </p:sp>
      <p:sp>
        <p:nvSpPr>
          <p:cNvPr id="19" name="Rectangle 18"/>
          <p:cNvSpPr/>
          <p:nvPr/>
        </p:nvSpPr>
        <p:spPr>
          <a:xfrm>
            <a:off x="3611634" y="776906"/>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Unit Test</a:t>
            </a:r>
          </a:p>
        </p:txBody>
      </p:sp>
      <p:sp>
        <p:nvSpPr>
          <p:cNvPr id="20" name="Rectangle 19"/>
          <p:cNvSpPr/>
          <p:nvPr/>
        </p:nvSpPr>
        <p:spPr>
          <a:xfrm>
            <a:off x="4654315" y="776906"/>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Component Test</a:t>
            </a:r>
          </a:p>
        </p:txBody>
      </p:sp>
      <p:cxnSp>
        <p:nvCxnSpPr>
          <p:cNvPr id="21" name="Straight Arrow Connector 20"/>
          <p:cNvCxnSpPr>
            <a:stCxn id="17" idx="3"/>
            <a:endCxn id="18" idx="1"/>
          </p:cNvCxnSpPr>
          <p:nvPr/>
        </p:nvCxnSpPr>
        <p:spPr>
          <a:xfrm>
            <a:off x="2345188" y="959784"/>
            <a:ext cx="368922" cy="0"/>
          </a:xfrm>
          <a:prstGeom prst="straightConnector1">
            <a:avLst/>
          </a:prstGeom>
          <a:noFill/>
          <a:ln w="38100" cap="flat" cmpd="sng" algn="ctr">
            <a:solidFill>
              <a:srgbClr val="0E78C5"/>
            </a:solidFill>
            <a:prstDash val="solid"/>
            <a:miter lim="800000"/>
            <a:tailEnd type="triangle"/>
          </a:ln>
          <a:effectLst/>
        </p:spPr>
      </p:cxnSp>
      <p:cxnSp>
        <p:nvCxnSpPr>
          <p:cNvPr id="22" name="Straight Arrow Connector 21"/>
          <p:cNvCxnSpPr>
            <a:stCxn id="31" idx="0"/>
            <a:endCxn id="19" idx="2"/>
          </p:cNvCxnSpPr>
          <p:nvPr/>
        </p:nvCxnSpPr>
        <p:spPr>
          <a:xfrm flipV="1">
            <a:off x="3948514" y="1142666"/>
            <a:ext cx="0" cy="216073"/>
          </a:xfrm>
          <a:prstGeom prst="straightConnector1">
            <a:avLst/>
          </a:prstGeom>
          <a:noFill/>
          <a:ln w="38100" cap="flat" cmpd="sng" algn="ctr">
            <a:solidFill>
              <a:srgbClr val="0E78C5"/>
            </a:solidFill>
            <a:prstDash val="solid"/>
            <a:miter lim="800000"/>
            <a:tailEnd type="triangle"/>
          </a:ln>
          <a:effectLst/>
        </p:spPr>
      </p:cxnSp>
      <p:cxnSp>
        <p:nvCxnSpPr>
          <p:cNvPr id="23" name="Elbow Connector 22"/>
          <p:cNvCxnSpPr>
            <a:stCxn id="20" idx="0"/>
            <a:endCxn id="18" idx="1"/>
          </p:cNvCxnSpPr>
          <p:nvPr/>
        </p:nvCxnSpPr>
        <p:spPr>
          <a:xfrm rot="16200000" flipH="1" flipV="1">
            <a:off x="3767275" y="-276259"/>
            <a:ext cx="182878" cy="2289207"/>
          </a:xfrm>
          <a:prstGeom prst="bentConnector4">
            <a:avLst>
              <a:gd name="adj1" fmla="val -125002"/>
              <a:gd name="adj2" fmla="val 109986"/>
            </a:avLst>
          </a:prstGeom>
          <a:noFill/>
          <a:ln w="38100" cap="flat" cmpd="sng" algn="ctr">
            <a:solidFill>
              <a:srgbClr val="920000"/>
            </a:solidFill>
            <a:prstDash val="solid"/>
            <a:miter lim="800000"/>
            <a:tailEnd type="triangle"/>
          </a:ln>
          <a:effectLst/>
        </p:spPr>
      </p:cxnSp>
      <p:cxnSp>
        <p:nvCxnSpPr>
          <p:cNvPr id="24" name="Elbow Connector 23"/>
          <p:cNvCxnSpPr>
            <a:stCxn id="19" idx="0"/>
            <a:endCxn id="18" idx="1"/>
          </p:cNvCxnSpPr>
          <p:nvPr/>
        </p:nvCxnSpPr>
        <p:spPr>
          <a:xfrm rot="16200000" flipH="1" flipV="1">
            <a:off x="3239873" y="251143"/>
            <a:ext cx="182878" cy="1234404"/>
          </a:xfrm>
          <a:prstGeom prst="bentConnector4">
            <a:avLst>
              <a:gd name="adj1" fmla="val -60115"/>
              <a:gd name="adj2" fmla="val 118519"/>
            </a:avLst>
          </a:prstGeom>
          <a:noFill/>
          <a:ln w="38100" cap="flat" cmpd="sng" algn="ctr">
            <a:solidFill>
              <a:srgbClr val="920000"/>
            </a:solidFill>
            <a:prstDash val="solid"/>
            <a:miter lim="800000"/>
            <a:tailEnd type="triangle"/>
          </a:ln>
          <a:effectLst/>
        </p:spPr>
      </p:cxnSp>
      <p:sp>
        <p:nvSpPr>
          <p:cNvPr id="25" name="Rectangle 24"/>
          <p:cNvSpPr/>
          <p:nvPr/>
        </p:nvSpPr>
        <p:spPr>
          <a:xfrm>
            <a:off x="5721241" y="776904"/>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Code-self-check</a:t>
            </a:r>
          </a:p>
        </p:txBody>
      </p:sp>
      <p:cxnSp>
        <p:nvCxnSpPr>
          <p:cNvPr id="26" name="Straight Arrow Connector 25"/>
          <p:cNvCxnSpPr>
            <a:stCxn id="20" idx="3"/>
            <a:endCxn id="25" idx="1"/>
          </p:cNvCxnSpPr>
          <p:nvPr/>
        </p:nvCxnSpPr>
        <p:spPr>
          <a:xfrm flipV="1">
            <a:off x="5352319" y="959784"/>
            <a:ext cx="368922" cy="2"/>
          </a:xfrm>
          <a:prstGeom prst="straightConnector1">
            <a:avLst/>
          </a:prstGeom>
          <a:noFill/>
          <a:ln w="38100" cap="flat" cmpd="sng" algn="ctr">
            <a:solidFill>
              <a:srgbClr val="0E78C5"/>
            </a:solidFill>
            <a:prstDash val="solid"/>
            <a:miter lim="800000"/>
            <a:tailEnd type="triangle"/>
          </a:ln>
          <a:effectLst/>
        </p:spPr>
      </p:cxnSp>
      <p:sp>
        <p:nvSpPr>
          <p:cNvPr id="27" name="Rectangle 26"/>
          <p:cNvSpPr/>
          <p:nvPr/>
        </p:nvSpPr>
        <p:spPr>
          <a:xfrm>
            <a:off x="7529083" y="776903"/>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Code review</a:t>
            </a:r>
          </a:p>
        </p:txBody>
      </p:sp>
      <p:cxnSp>
        <p:nvCxnSpPr>
          <p:cNvPr id="28" name="Straight Arrow Connector 27"/>
          <p:cNvCxnSpPr>
            <a:stCxn id="25" idx="3"/>
            <a:endCxn id="27" idx="1"/>
          </p:cNvCxnSpPr>
          <p:nvPr/>
        </p:nvCxnSpPr>
        <p:spPr>
          <a:xfrm flipV="1">
            <a:off x="6419245" y="959783"/>
            <a:ext cx="1109838" cy="1"/>
          </a:xfrm>
          <a:prstGeom prst="straightConnector1">
            <a:avLst/>
          </a:prstGeom>
          <a:noFill/>
          <a:ln w="38100" cap="flat" cmpd="sng" algn="ctr">
            <a:solidFill>
              <a:srgbClr val="0E78C5"/>
            </a:solidFill>
            <a:prstDash val="solid"/>
            <a:miter lim="800000"/>
            <a:tailEnd type="triangle"/>
          </a:ln>
          <a:effectLst/>
        </p:spPr>
      </p:cxnSp>
      <p:sp>
        <p:nvSpPr>
          <p:cNvPr id="29" name="Rectangle 28"/>
          <p:cNvSpPr/>
          <p:nvPr/>
        </p:nvSpPr>
        <p:spPr>
          <a:xfrm>
            <a:off x="8576182" y="776903"/>
            <a:ext cx="698004"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Check-in / Pull-Request</a:t>
            </a:r>
          </a:p>
        </p:txBody>
      </p:sp>
      <p:cxnSp>
        <p:nvCxnSpPr>
          <p:cNvPr id="30" name="Straight Arrow Connector 29"/>
          <p:cNvCxnSpPr>
            <a:stCxn id="27" idx="3"/>
            <a:endCxn id="29" idx="1"/>
          </p:cNvCxnSpPr>
          <p:nvPr/>
        </p:nvCxnSpPr>
        <p:spPr>
          <a:xfrm>
            <a:off x="8227087" y="959783"/>
            <a:ext cx="349095" cy="0"/>
          </a:xfrm>
          <a:prstGeom prst="straightConnector1">
            <a:avLst/>
          </a:prstGeom>
          <a:noFill/>
          <a:ln w="38100" cap="flat" cmpd="sng" algn="ctr">
            <a:solidFill>
              <a:srgbClr val="0E78C5"/>
            </a:solidFill>
            <a:prstDash val="solid"/>
            <a:miter lim="800000"/>
            <a:tailEnd type="triangle"/>
          </a:ln>
          <a:effectLst/>
        </p:spPr>
      </p:cxnSp>
      <p:sp>
        <p:nvSpPr>
          <p:cNvPr id="31" name="Rectangle 30"/>
          <p:cNvSpPr/>
          <p:nvPr/>
        </p:nvSpPr>
        <p:spPr>
          <a:xfrm>
            <a:off x="3611634" y="1358739"/>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Local build</a:t>
            </a:r>
          </a:p>
        </p:txBody>
      </p:sp>
      <p:cxnSp>
        <p:nvCxnSpPr>
          <p:cNvPr id="32" name="Elbow Connector 31"/>
          <p:cNvCxnSpPr>
            <a:stCxn id="18" idx="3"/>
            <a:endCxn id="31" idx="1"/>
          </p:cNvCxnSpPr>
          <p:nvPr/>
        </p:nvCxnSpPr>
        <p:spPr>
          <a:xfrm>
            <a:off x="3242712" y="959784"/>
            <a:ext cx="368922" cy="581835"/>
          </a:xfrm>
          <a:prstGeom prst="bentConnector3">
            <a:avLst>
              <a:gd name="adj1" fmla="val 50000"/>
            </a:avLst>
          </a:prstGeom>
          <a:noFill/>
          <a:ln w="38100" cap="flat" cmpd="sng" algn="ctr">
            <a:solidFill>
              <a:srgbClr val="0E78C5"/>
            </a:solidFill>
            <a:prstDash val="solid"/>
            <a:miter lim="800000"/>
            <a:tailEnd type="triangle"/>
          </a:ln>
          <a:effectLst/>
        </p:spPr>
      </p:cxnSp>
      <p:cxnSp>
        <p:nvCxnSpPr>
          <p:cNvPr id="33" name="Elbow Connector 32"/>
          <p:cNvCxnSpPr>
            <a:stCxn id="31" idx="3"/>
            <a:endCxn id="20" idx="1"/>
          </p:cNvCxnSpPr>
          <p:nvPr/>
        </p:nvCxnSpPr>
        <p:spPr>
          <a:xfrm flipV="1">
            <a:off x="4285393" y="959786"/>
            <a:ext cx="368922" cy="581833"/>
          </a:xfrm>
          <a:prstGeom prst="bentConnector3">
            <a:avLst>
              <a:gd name="adj1" fmla="val 50000"/>
            </a:avLst>
          </a:prstGeom>
          <a:noFill/>
          <a:ln w="38100" cap="flat" cmpd="sng" algn="ctr">
            <a:solidFill>
              <a:srgbClr val="0E78C5"/>
            </a:solidFill>
            <a:prstDash val="solid"/>
            <a:miter lim="800000"/>
            <a:tailEnd type="triangle"/>
          </a:ln>
          <a:effectLst/>
        </p:spPr>
      </p:cxnSp>
      <p:sp>
        <p:nvSpPr>
          <p:cNvPr id="34" name="Rectangle 33"/>
          <p:cNvSpPr/>
          <p:nvPr/>
        </p:nvSpPr>
        <p:spPr>
          <a:xfrm>
            <a:off x="6593673"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Baseline</a:t>
            </a:r>
          </a:p>
        </p:txBody>
      </p:sp>
      <p:cxnSp>
        <p:nvCxnSpPr>
          <p:cNvPr id="35" name="Elbow Connector 34"/>
          <p:cNvCxnSpPr>
            <a:stCxn id="25" idx="0"/>
            <a:endCxn id="18" idx="1"/>
          </p:cNvCxnSpPr>
          <p:nvPr/>
        </p:nvCxnSpPr>
        <p:spPr>
          <a:xfrm rot="16200000" flipH="1" flipV="1">
            <a:off x="4300737" y="-809723"/>
            <a:ext cx="182880" cy="3356133"/>
          </a:xfrm>
          <a:prstGeom prst="bentConnector4">
            <a:avLst>
              <a:gd name="adj1" fmla="val -193703"/>
              <a:gd name="adj2" fmla="val 106811"/>
            </a:avLst>
          </a:prstGeom>
          <a:noFill/>
          <a:ln w="38100" cap="flat" cmpd="sng" algn="ctr">
            <a:solidFill>
              <a:srgbClr val="920000"/>
            </a:solidFill>
            <a:prstDash val="solid"/>
            <a:miter lim="800000"/>
            <a:tailEnd type="triangle"/>
          </a:ln>
          <a:effectLst/>
        </p:spPr>
      </p:cxnSp>
      <p:sp>
        <p:nvSpPr>
          <p:cNvPr id="36" name="Rectangle 35"/>
          <p:cNvSpPr/>
          <p:nvPr/>
        </p:nvSpPr>
        <p:spPr>
          <a:xfrm>
            <a:off x="7470811"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Exit Criteria  | </a:t>
            </a: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a:t>
            </a:r>
            <a:endPar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endParaRPr>
          </a:p>
        </p:txBody>
      </p:sp>
      <p:sp>
        <p:nvSpPr>
          <p:cNvPr id="37" name="Rectangle 36"/>
          <p:cNvSpPr/>
          <p:nvPr/>
        </p:nvSpPr>
        <p:spPr>
          <a:xfrm>
            <a:off x="3704802" y="2953452"/>
            <a:ext cx="2094006" cy="1414593"/>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Test server </a:t>
            </a:r>
          </a:p>
        </p:txBody>
      </p:sp>
      <p:sp>
        <p:nvSpPr>
          <p:cNvPr id="38" name="Rectangle 37"/>
          <p:cNvSpPr/>
          <p:nvPr/>
        </p:nvSpPr>
        <p:spPr>
          <a:xfrm>
            <a:off x="9225087"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rPr>
              <a:t>Entry </a:t>
            </a: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criteria</a:t>
            </a:r>
            <a:endParaRPr kumimoji="0" lang="en-US" sz="900" b="0" i="0" u="none" strike="noStrike" kern="0" cap="none" spc="0" normalizeH="0" baseline="0" noProof="0" dirty="0">
              <a:ln>
                <a:noFill/>
              </a:ln>
              <a:solidFill>
                <a:prstClr val="white"/>
              </a:solidFill>
              <a:effectLst/>
              <a:uLnTx/>
              <a:uFillTx/>
              <a:latin typeface="Bosch Office Sans" pitchFamily="34" charset="0"/>
              <a:ea typeface="+mn-ea"/>
              <a:cs typeface="+mn-cs"/>
            </a:endParaRPr>
          </a:p>
        </p:txBody>
      </p:sp>
      <p:cxnSp>
        <p:nvCxnSpPr>
          <p:cNvPr id="39" name="Straight Arrow Connector 38"/>
          <p:cNvCxnSpPr>
            <a:stCxn id="106" idx="3"/>
            <a:endCxn id="38" idx="1"/>
          </p:cNvCxnSpPr>
          <p:nvPr/>
        </p:nvCxnSpPr>
        <p:spPr>
          <a:xfrm>
            <a:off x="9021708"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40" name="Rectangle 39"/>
          <p:cNvSpPr/>
          <p:nvPr/>
        </p:nvSpPr>
        <p:spPr>
          <a:xfrm>
            <a:off x="10102226"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Merge</a:t>
            </a:r>
          </a:p>
        </p:txBody>
      </p:sp>
      <p:cxnSp>
        <p:nvCxnSpPr>
          <p:cNvPr id="41" name="Straight Arrow Connector 40"/>
          <p:cNvCxnSpPr>
            <a:stCxn id="38" idx="3"/>
            <a:endCxn id="40" idx="1"/>
          </p:cNvCxnSpPr>
          <p:nvPr/>
        </p:nvCxnSpPr>
        <p:spPr>
          <a:xfrm>
            <a:off x="9898846" y="3705818"/>
            <a:ext cx="203380" cy="0"/>
          </a:xfrm>
          <a:prstGeom prst="straightConnector1">
            <a:avLst/>
          </a:prstGeom>
          <a:noFill/>
          <a:ln w="38100" cap="flat" cmpd="sng" algn="ctr">
            <a:solidFill>
              <a:srgbClr val="0E78C5"/>
            </a:solidFill>
            <a:prstDash val="solid"/>
            <a:miter lim="800000"/>
            <a:headEnd type="triangle"/>
            <a:tailEnd type="none"/>
          </a:ln>
          <a:effectLst/>
        </p:spPr>
      </p:cxnSp>
      <p:cxnSp>
        <p:nvCxnSpPr>
          <p:cNvPr id="42" name="Elbow Connector 41"/>
          <p:cNvCxnSpPr>
            <a:stCxn id="34" idx="2"/>
            <a:endCxn id="40" idx="2"/>
          </p:cNvCxnSpPr>
          <p:nvPr/>
        </p:nvCxnSpPr>
        <p:spPr>
          <a:xfrm rot="16200000" flipH="1">
            <a:off x="8684829" y="2134421"/>
            <a:ext cx="12700" cy="3508553"/>
          </a:xfrm>
          <a:prstGeom prst="bentConnector3">
            <a:avLst>
              <a:gd name="adj1" fmla="val 1800000"/>
            </a:avLst>
          </a:prstGeom>
          <a:noFill/>
          <a:ln w="38100" cap="flat" cmpd="sng" algn="ctr">
            <a:solidFill>
              <a:srgbClr val="0E78C5"/>
            </a:solidFill>
            <a:prstDash val="solid"/>
            <a:miter lim="800000"/>
            <a:headEnd type="triangle"/>
            <a:tailEnd type="none"/>
          </a:ln>
          <a:effectLst/>
        </p:spPr>
      </p:cxnSp>
      <p:sp>
        <p:nvSpPr>
          <p:cNvPr id="43" name="Rectangle 42"/>
          <p:cNvSpPr/>
          <p:nvPr/>
        </p:nvSpPr>
        <p:spPr>
          <a:xfrm>
            <a:off x="3907175"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Subsystem Test</a:t>
            </a:r>
          </a:p>
        </p:txBody>
      </p:sp>
      <p:cxnSp>
        <p:nvCxnSpPr>
          <p:cNvPr id="44" name="Straight Arrow Connector 43"/>
          <p:cNvCxnSpPr>
            <a:endCxn id="43" idx="1"/>
          </p:cNvCxnSpPr>
          <p:nvPr/>
        </p:nvCxnSpPr>
        <p:spPr>
          <a:xfrm>
            <a:off x="2855171" y="3600150"/>
            <a:ext cx="1052004" cy="0"/>
          </a:xfrm>
          <a:prstGeom prst="straightConnector1">
            <a:avLst/>
          </a:prstGeom>
          <a:noFill/>
          <a:ln w="38100" cap="flat" cmpd="sng" algn="ctr">
            <a:solidFill>
              <a:srgbClr val="0E78C5"/>
            </a:solidFill>
            <a:prstDash val="solid"/>
            <a:miter lim="800000"/>
            <a:headEnd type="triangle"/>
            <a:tailEnd type="none"/>
          </a:ln>
          <a:effectLst/>
        </p:spPr>
      </p:cxnSp>
      <p:sp>
        <p:nvSpPr>
          <p:cNvPr id="45" name="Rectangle 44"/>
          <p:cNvSpPr/>
          <p:nvPr/>
        </p:nvSpPr>
        <p:spPr>
          <a:xfrm>
            <a:off x="4908653" y="3417270"/>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Integration Test</a:t>
            </a:r>
          </a:p>
        </p:txBody>
      </p:sp>
      <p:cxnSp>
        <p:nvCxnSpPr>
          <p:cNvPr id="46" name="Straight Arrow Connector 45"/>
          <p:cNvCxnSpPr>
            <a:stCxn id="43" idx="3"/>
            <a:endCxn id="45" idx="1"/>
          </p:cNvCxnSpPr>
          <p:nvPr/>
        </p:nvCxnSpPr>
        <p:spPr>
          <a:xfrm>
            <a:off x="4580934" y="3600150"/>
            <a:ext cx="327719" cy="0"/>
          </a:xfrm>
          <a:prstGeom prst="straightConnector1">
            <a:avLst/>
          </a:prstGeom>
          <a:noFill/>
          <a:ln w="38100" cap="flat" cmpd="sng" algn="ctr">
            <a:solidFill>
              <a:srgbClr val="0E78C5"/>
            </a:solidFill>
            <a:prstDash val="solid"/>
            <a:miter lim="800000"/>
            <a:headEnd type="triangle"/>
            <a:tailEnd type="none"/>
          </a:ln>
          <a:effectLst/>
        </p:spPr>
      </p:cxnSp>
      <p:pic>
        <p:nvPicPr>
          <p:cNvPr id="47" name="Picture 46"/>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4492906" y="3007111"/>
            <a:ext cx="277231" cy="273453"/>
          </a:xfrm>
          <a:prstGeom prst="rect">
            <a:avLst/>
          </a:prstGeom>
        </p:spPr>
      </p:pic>
      <p:pic>
        <p:nvPicPr>
          <p:cNvPr id="48" name="Picture 4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4852931" y="3030458"/>
            <a:ext cx="273261" cy="226758"/>
          </a:xfrm>
          <a:prstGeom prst="rect">
            <a:avLst/>
          </a:prstGeom>
        </p:spPr>
      </p:pic>
      <p:pic>
        <p:nvPicPr>
          <p:cNvPr id="49" name="Picture 48"/>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62680" y="3111133"/>
            <a:ext cx="219189" cy="304940"/>
          </a:xfrm>
          <a:prstGeom prst="rect">
            <a:avLst/>
          </a:prstGeom>
        </p:spPr>
      </p:pic>
      <p:sp>
        <p:nvSpPr>
          <p:cNvPr id="50" name="Rectangle 49"/>
          <p:cNvSpPr/>
          <p:nvPr/>
        </p:nvSpPr>
        <p:spPr>
          <a:xfrm>
            <a:off x="1217180"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Qualification</a:t>
            </a:r>
          </a:p>
        </p:txBody>
      </p:sp>
      <p:pic>
        <p:nvPicPr>
          <p:cNvPr id="51" name="Picture 50"/>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2291953" y="2994324"/>
            <a:ext cx="399376" cy="286241"/>
          </a:xfrm>
          <a:prstGeom prst="rect">
            <a:avLst/>
          </a:prstGeom>
        </p:spPr>
      </p:pic>
      <p:sp>
        <p:nvSpPr>
          <p:cNvPr id="52" name="Rectangle 51"/>
          <p:cNvSpPr/>
          <p:nvPr/>
        </p:nvSpPr>
        <p:spPr>
          <a:xfrm>
            <a:off x="2179845" y="3417271"/>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System Test</a:t>
            </a:r>
          </a:p>
        </p:txBody>
      </p:sp>
      <p:cxnSp>
        <p:nvCxnSpPr>
          <p:cNvPr id="53" name="Straight Arrow Connector 52"/>
          <p:cNvCxnSpPr>
            <a:stCxn id="50" idx="3"/>
            <a:endCxn id="52" idx="1"/>
          </p:cNvCxnSpPr>
          <p:nvPr/>
        </p:nvCxnSpPr>
        <p:spPr>
          <a:xfrm>
            <a:off x="1890939" y="3600151"/>
            <a:ext cx="288906" cy="0"/>
          </a:xfrm>
          <a:prstGeom prst="straightConnector1">
            <a:avLst/>
          </a:prstGeom>
          <a:noFill/>
          <a:ln w="38100" cap="flat" cmpd="sng" algn="ctr">
            <a:solidFill>
              <a:srgbClr val="0E78C5"/>
            </a:solidFill>
            <a:prstDash val="solid"/>
            <a:miter lim="800000"/>
            <a:headEnd type="triangle"/>
            <a:tailEnd type="none"/>
          </a:ln>
          <a:effectLst/>
        </p:spPr>
      </p:cxnSp>
      <p:sp>
        <p:nvSpPr>
          <p:cNvPr id="54" name="Down Arrow 53"/>
          <p:cNvSpPr/>
          <p:nvPr/>
        </p:nvSpPr>
        <p:spPr>
          <a:xfrm rot="16200000" flipH="1" flipV="1">
            <a:off x="6679419" y="1103804"/>
            <a:ext cx="484632" cy="850041"/>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55" name="Rectangle 54"/>
          <p:cNvSpPr/>
          <p:nvPr/>
        </p:nvSpPr>
        <p:spPr>
          <a:xfrm>
            <a:off x="4989063" y="5385477"/>
            <a:ext cx="2397089" cy="113729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Dashboards</a:t>
            </a:r>
          </a:p>
        </p:txBody>
      </p:sp>
      <p:sp>
        <p:nvSpPr>
          <p:cNvPr id="56" name="Rectangle 55"/>
          <p:cNvSpPr/>
          <p:nvPr/>
        </p:nvSpPr>
        <p:spPr>
          <a:xfrm>
            <a:off x="1098150" y="4866254"/>
            <a:ext cx="1737726" cy="1125896"/>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Production</a:t>
            </a:r>
          </a:p>
        </p:txBody>
      </p:sp>
      <p:grpSp>
        <p:nvGrpSpPr>
          <p:cNvPr id="57" name="Group 56"/>
          <p:cNvGrpSpPr/>
          <p:nvPr/>
        </p:nvGrpSpPr>
        <p:grpSpPr>
          <a:xfrm>
            <a:off x="1135213" y="5563795"/>
            <a:ext cx="1107442" cy="273453"/>
            <a:chOff x="8998338" y="5298500"/>
            <a:chExt cx="1334497" cy="273453"/>
          </a:xfrm>
        </p:grpSpPr>
        <p:pic>
          <p:nvPicPr>
            <p:cNvPr id="58" name="Picture 57"/>
            <p:cNvPicPr>
              <a:picLocks noChangeAspect="1"/>
            </p:cNvPicPr>
            <p:nvPr/>
          </p:nvPicPr>
          <p:blipFill rotWithShape="1">
            <a:blip r:embed="rId6" cstate="hqprint">
              <a:duotone>
                <a:srgbClr val="B2B3B5">
                  <a:shade val="45000"/>
                  <a:satMod val="135000"/>
                </a:srgbClr>
                <a:prstClr val="white"/>
              </a:duotone>
              <a:extLst>
                <a:ext uri="{28A0092B-C50C-407E-A947-70E740481C1C}">
                  <a14:useLocalDpi xmlns:a14="http://schemas.microsoft.com/office/drawing/2010/main" val="0"/>
                </a:ext>
              </a:extLst>
            </a:blip>
            <a:srcRect l="8912" t="8937" r="8912" b="23305"/>
            <a:stretch/>
          </p:blipFill>
          <p:spPr>
            <a:xfrm>
              <a:off x="10039982" y="5314490"/>
              <a:ext cx="292853" cy="241473"/>
            </a:xfrm>
            <a:prstGeom prst="rect">
              <a:avLst/>
            </a:prstGeom>
          </p:spPr>
        </p:pic>
        <p:pic>
          <p:nvPicPr>
            <p:cNvPr id="59" name="Picture 58"/>
            <p:cNvPicPr>
              <a:picLocks noChangeAspect="1"/>
            </p:cNvPicPr>
            <p:nvPr/>
          </p:nvPicPr>
          <p:blipFill rotWithShape="1">
            <a:blip r:embed="rId7" cstate="hqprint">
              <a:duotone>
                <a:srgbClr val="B2B3B5">
                  <a:shade val="45000"/>
                  <a:satMod val="135000"/>
                </a:srgbClr>
                <a:prstClr val="white"/>
              </a:duotone>
              <a:extLst>
                <a:ext uri="{28A0092B-C50C-407E-A947-70E740481C1C}">
                  <a14:useLocalDpi xmlns:a14="http://schemas.microsoft.com/office/drawing/2010/main" val="0"/>
                </a:ext>
              </a:extLst>
            </a:blip>
            <a:srcRect l="11061" t="22059" r="11061" b="36653"/>
            <a:stretch/>
          </p:blipFill>
          <p:spPr>
            <a:xfrm>
              <a:off x="9462122" y="5331496"/>
              <a:ext cx="391307" cy="207460"/>
            </a:xfrm>
            <a:prstGeom prst="rect">
              <a:avLst/>
            </a:prstGeom>
          </p:spPr>
        </p:pic>
        <p:pic>
          <p:nvPicPr>
            <p:cNvPr id="60" name="Picture 59"/>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8998338" y="5298500"/>
              <a:ext cx="277231" cy="273453"/>
            </a:xfrm>
            <a:prstGeom prst="rect">
              <a:avLst/>
            </a:prstGeom>
          </p:spPr>
        </p:pic>
      </p:grpSp>
      <p:grpSp>
        <p:nvGrpSpPr>
          <p:cNvPr id="61" name="Group 60"/>
          <p:cNvGrpSpPr/>
          <p:nvPr/>
        </p:nvGrpSpPr>
        <p:grpSpPr>
          <a:xfrm>
            <a:off x="4690490" y="2685149"/>
            <a:ext cx="287931" cy="322290"/>
            <a:chOff x="2815686" y="4987458"/>
            <a:chExt cx="287931" cy="322290"/>
          </a:xfrm>
        </p:grpSpPr>
        <p:pic>
          <p:nvPicPr>
            <p:cNvPr id="62" name="Picture 6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63" name="Oval 6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4" name="Oval 6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5" name="Oval 6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66" name="Group 65"/>
          <p:cNvGrpSpPr/>
          <p:nvPr/>
        </p:nvGrpSpPr>
        <p:grpSpPr>
          <a:xfrm>
            <a:off x="3517554" y="3426874"/>
            <a:ext cx="287931" cy="322290"/>
            <a:chOff x="2432853" y="5225583"/>
            <a:chExt cx="287931" cy="322290"/>
          </a:xfrm>
        </p:grpSpPr>
        <p:sp>
          <p:nvSpPr>
            <p:cNvPr id="67" name="Oval 6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68" name="Picture 6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69" name="Oval 6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0" name="Oval 6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71" name="Group 70"/>
          <p:cNvGrpSpPr/>
          <p:nvPr/>
        </p:nvGrpSpPr>
        <p:grpSpPr>
          <a:xfrm>
            <a:off x="7202791" y="1375971"/>
            <a:ext cx="287931" cy="322290"/>
            <a:chOff x="2815686" y="4987458"/>
            <a:chExt cx="287931" cy="322290"/>
          </a:xfrm>
        </p:grpSpPr>
        <p:pic>
          <p:nvPicPr>
            <p:cNvPr id="72" name="Picture 71"/>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3" name="Oval 72"/>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4" name="Oval 73"/>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5" name="Oval 74"/>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76" name="Group 75"/>
          <p:cNvGrpSpPr/>
          <p:nvPr/>
        </p:nvGrpSpPr>
        <p:grpSpPr>
          <a:xfrm>
            <a:off x="7679032" y="2628021"/>
            <a:ext cx="287931" cy="322290"/>
            <a:chOff x="2815686" y="4987458"/>
            <a:chExt cx="287931" cy="322290"/>
          </a:xfrm>
        </p:grpSpPr>
        <p:pic>
          <p:nvPicPr>
            <p:cNvPr id="77" name="Picture 7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78" name="Oval 7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9" name="Oval 7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0" name="Oval 7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81" name="Group 80"/>
          <p:cNvGrpSpPr/>
          <p:nvPr/>
        </p:nvGrpSpPr>
        <p:grpSpPr>
          <a:xfrm>
            <a:off x="9119714" y="1548420"/>
            <a:ext cx="287931" cy="322290"/>
            <a:chOff x="2432853" y="5225583"/>
            <a:chExt cx="287931" cy="322290"/>
          </a:xfrm>
        </p:grpSpPr>
        <p:sp>
          <p:nvSpPr>
            <p:cNvPr id="82" name="Oval 8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83" name="Picture 8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84" name="Oval 8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5" name="Oval 8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86" name="Group 85"/>
          <p:cNvGrpSpPr/>
          <p:nvPr/>
        </p:nvGrpSpPr>
        <p:grpSpPr>
          <a:xfrm>
            <a:off x="999805" y="4088157"/>
            <a:ext cx="287931" cy="322290"/>
            <a:chOff x="2815686" y="4987458"/>
            <a:chExt cx="287931" cy="322290"/>
          </a:xfrm>
        </p:grpSpPr>
        <p:pic>
          <p:nvPicPr>
            <p:cNvPr id="87" name="Picture 86"/>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88" name="Oval 87"/>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9" name="Oval 88"/>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0" name="Oval 89"/>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91" name="Rectangle 90"/>
          <p:cNvSpPr/>
          <p:nvPr/>
        </p:nvSpPr>
        <p:spPr>
          <a:xfrm>
            <a:off x="5106914" y="5627502"/>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KPI1</a:t>
            </a:r>
          </a:p>
        </p:txBody>
      </p:sp>
      <p:sp>
        <p:nvSpPr>
          <p:cNvPr id="92" name="Rectangle 91"/>
          <p:cNvSpPr/>
          <p:nvPr/>
        </p:nvSpPr>
        <p:spPr>
          <a:xfrm>
            <a:off x="5631207" y="562718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KPI2</a:t>
            </a:r>
          </a:p>
        </p:txBody>
      </p:sp>
      <p:sp>
        <p:nvSpPr>
          <p:cNvPr id="93" name="Rectangle 92"/>
          <p:cNvSpPr/>
          <p:nvPr/>
        </p:nvSpPr>
        <p:spPr>
          <a:xfrm>
            <a:off x="6130004" y="5633607"/>
            <a:ext cx="365760"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a:t>
            </a:r>
          </a:p>
        </p:txBody>
      </p:sp>
      <p:grpSp>
        <p:nvGrpSpPr>
          <p:cNvPr id="94" name="Group 93"/>
          <p:cNvGrpSpPr/>
          <p:nvPr/>
        </p:nvGrpSpPr>
        <p:grpSpPr>
          <a:xfrm>
            <a:off x="6454665" y="794394"/>
            <a:ext cx="287931" cy="322290"/>
            <a:chOff x="2432853" y="5225583"/>
            <a:chExt cx="287931" cy="322290"/>
          </a:xfrm>
        </p:grpSpPr>
        <p:sp>
          <p:nvSpPr>
            <p:cNvPr id="95" name="Oval 94"/>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96" name="Picture 95"/>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97" name="Oval 96"/>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8" name="Oval 97"/>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pic>
        <p:nvPicPr>
          <p:cNvPr id="99" name="Picture 9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462872" y="3126877"/>
            <a:ext cx="277231" cy="273453"/>
          </a:xfrm>
          <a:prstGeom prst="rect">
            <a:avLst/>
          </a:prstGeom>
        </p:spPr>
      </p:pic>
      <p:pic>
        <p:nvPicPr>
          <p:cNvPr id="100" name="Picture 99"/>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7888432" y="3155448"/>
            <a:ext cx="225920" cy="216310"/>
          </a:xfrm>
          <a:prstGeom prst="rect">
            <a:avLst/>
          </a:prstGeom>
        </p:spPr>
      </p:pic>
      <p:pic>
        <p:nvPicPr>
          <p:cNvPr id="101" name="Picture 100"/>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208986" y="3035682"/>
            <a:ext cx="225920" cy="216310"/>
          </a:xfrm>
          <a:prstGeom prst="rect">
            <a:avLst/>
          </a:prstGeom>
        </p:spPr>
      </p:pic>
      <p:pic>
        <p:nvPicPr>
          <p:cNvPr id="102" name="Picture 101"/>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784383" y="3016696"/>
            <a:ext cx="225920" cy="216310"/>
          </a:xfrm>
          <a:prstGeom prst="rect">
            <a:avLst/>
          </a:prstGeom>
        </p:spPr>
      </p:pic>
      <p:pic>
        <p:nvPicPr>
          <p:cNvPr id="103" name="Picture 10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392691" y="5593063"/>
            <a:ext cx="225920" cy="216310"/>
          </a:xfrm>
          <a:prstGeom prst="rect">
            <a:avLst/>
          </a:prstGeom>
        </p:spPr>
      </p:pic>
      <p:pic>
        <p:nvPicPr>
          <p:cNvPr id="104" name="Picture 103"/>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5517700" y="2991367"/>
            <a:ext cx="219189" cy="304940"/>
          </a:xfrm>
          <a:prstGeom prst="rect">
            <a:avLst/>
          </a:prstGeom>
        </p:spPr>
      </p:pic>
      <p:sp>
        <p:nvSpPr>
          <p:cNvPr id="105" name="Down Arrow 104"/>
          <p:cNvSpPr/>
          <p:nvPr/>
        </p:nvSpPr>
        <p:spPr>
          <a:xfrm rot="5400000" flipV="1">
            <a:off x="568056" y="741964"/>
            <a:ext cx="484632" cy="831179"/>
          </a:xfrm>
          <a:prstGeom prst="downArrow">
            <a:avLst/>
          </a:prstGeom>
          <a:solidFill>
            <a:sysClr val="window" lastClr="FFFFFF">
              <a:lumMod val="85000"/>
            </a:sys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white">
                  <a:lumMod val="65000"/>
                </a:prstClr>
              </a:solidFill>
              <a:effectLst/>
              <a:uLnTx/>
              <a:uFillTx/>
              <a:latin typeface="Bosch Office Sans"/>
              <a:ea typeface="+mn-ea"/>
              <a:cs typeface="+mn-cs"/>
            </a:endParaRPr>
          </a:p>
        </p:txBody>
      </p:sp>
      <p:sp>
        <p:nvSpPr>
          <p:cNvPr id="106" name="Rectangle 105"/>
          <p:cNvSpPr/>
          <p:nvPr/>
        </p:nvSpPr>
        <p:spPr>
          <a:xfrm>
            <a:off x="8347949" y="3522938"/>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Build</a:t>
            </a:r>
          </a:p>
        </p:txBody>
      </p:sp>
      <p:cxnSp>
        <p:nvCxnSpPr>
          <p:cNvPr id="107" name="Straight Arrow Connector 106"/>
          <p:cNvCxnSpPr>
            <a:stCxn id="36" idx="3"/>
            <a:endCxn id="106" idx="1"/>
          </p:cNvCxnSpPr>
          <p:nvPr/>
        </p:nvCxnSpPr>
        <p:spPr>
          <a:xfrm>
            <a:off x="8144570" y="3705818"/>
            <a:ext cx="203379" cy="0"/>
          </a:xfrm>
          <a:prstGeom prst="straightConnector1">
            <a:avLst/>
          </a:prstGeom>
          <a:noFill/>
          <a:ln w="38100" cap="flat" cmpd="sng" algn="ctr">
            <a:solidFill>
              <a:srgbClr val="0E78C5"/>
            </a:solidFill>
            <a:prstDash val="solid"/>
            <a:miter lim="800000"/>
            <a:headEnd type="triangle"/>
            <a:tailEnd type="none"/>
          </a:ln>
          <a:effectLst/>
        </p:spPr>
      </p:cxnSp>
      <p:pic>
        <p:nvPicPr>
          <p:cNvPr id="108" name="Picture 10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1986138" y="2992931"/>
            <a:ext cx="277231" cy="273453"/>
          </a:xfrm>
          <a:prstGeom prst="rect">
            <a:avLst/>
          </a:prstGeom>
        </p:spPr>
      </p:pic>
      <p:grpSp>
        <p:nvGrpSpPr>
          <p:cNvPr id="109" name="Group 108"/>
          <p:cNvGrpSpPr/>
          <p:nvPr/>
        </p:nvGrpSpPr>
        <p:grpSpPr>
          <a:xfrm>
            <a:off x="9681146" y="272272"/>
            <a:ext cx="845103" cy="355850"/>
            <a:chOff x="9388822" y="340784"/>
            <a:chExt cx="845103" cy="355850"/>
          </a:xfrm>
        </p:grpSpPr>
        <p:pic>
          <p:nvPicPr>
            <p:cNvPr id="110" name="Picture 10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11" name="Rectangle 110"/>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2" name="Group 111"/>
          <p:cNvGrpSpPr/>
          <p:nvPr/>
        </p:nvGrpSpPr>
        <p:grpSpPr>
          <a:xfrm>
            <a:off x="8901766" y="4039465"/>
            <a:ext cx="1678665" cy="355850"/>
            <a:chOff x="335911" y="4092496"/>
            <a:chExt cx="1678665" cy="355850"/>
          </a:xfrm>
        </p:grpSpPr>
        <p:pic>
          <p:nvPicPr>
            <p:cNvPr id="113" name="Picture 11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1068546" y="4092496"/>
              <a:ext cx="213395" cy="174726"/>
            </a:xfrm>
            <a:prstGeom prst="rect">
              <a:avLst/>
            </a:prstGeom>
          </p:spPr>
        </p:pic>
        <p:sp>
          <p:nvSpPr>
            <p:cNvPr id="114" name="Rectangle 113"/>
            <p:cNvSpPr/>
            <p:nvPr/>
          </p:nvSpPr>
          <p:spPr>
            <a:xfrm>
              <a:off x="335911" y="4202125"/>
              <a:ext cx="167866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Pipeline dev. | 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5" name="Group 114"/>
          <p:cNvGrpSpPr/>
          <p:nvPr/>
        </p:nvGrpSpPr>
        <p:grpSpPr>
          <a:xfrm>
            <a:off x="4296604" y="5822790"/>
            <a:ext cx="745717" cy="355850"/>
            <a:chOff x="2822996" y="5352423"/>
            <a:chExt cx="745717" cy="355850"/>
          </a:xfrm>
        </p:grpSpPr>
        <p:pic>
          <p:nvPicPr>
            <p:cNvPr id="116" name="Picture 11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089158" y="5352423"/>
              <a:ext cx="213395" cy="174726"/>
            </a:xfrm>
            <a:prstGeom prst="rect">
              <a:avLst/>
            </a:prstGeom>
          </p:spPr>
        </p:pic>
        <p:sp>
          <p:nvSpPr>
            <p:cNvPr id="117" name="Rectangle 116"/>
            <p:cNvSpPr/>
            <p:nvPr/>
          </p:nvSpPr>
          <p:spPr>
            <a:xfrm>
              <a:off x="2822996" y="5462052"/>
              <a:ext cx="74571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Architects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18" name="Group 117"/>
          <p:cNvGrpSpPr/>
          <p:nvPr/>
        </p:nvGrpSpPr>
        <p:grpSpPr>
          <a:xfrm>
            <a:off x="4442477" y="5388114"/>
            <a:ext cx="453970" cy="355715"/>
            <a:chOff x="3400527" y="4996708"/>
            <a:chExt cx="453970" cy="355715"/>
          </a:xfrm>
        </p:grpSpPr>
        <p:pic>
          <p:nvPicPr>
            <p:cNvPr id="119" name="Picture 118"/>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20" name="Rectangle 119"/>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1" name="Group 120"/>
          <p:cNvGrpSpPr/>
          <p:nvPr/>
        </p:nvGrpSpPr>
        <p:grpSpPr>
          <a:xfrm>
            <a:off x="4182791" y="6257601"/>
            <a:ext cx="973343" cy="355850"/>
            <a:chOff x="1789251" y="5352423"/>
            <a:chExt cx="973343" cy="355850"/>
          </a:xfrm>
        </p:grpSpPr>
        <p:pic>
          <p:nvPicPr>
            <p:cNvPr id="122" name="Picture 121"/>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169225" y="5352423"/>
              <a:ext cx="213395" cy="174726"/>
            </a:xfrm>
            <a:prstGeom prst="rect">
              <a:avLst/>
            </a:prstGeom>
          </p:spPr>
        </p:pic>
        <p:sp>
          <p:nvSpPr>
            <p:cNvPr id="123" name="Rectangle 122"/>
            <p:cNvSpPr/>
            <p:nvPr/>
          </p:nvSpPr>
          <p:spPr>
            <a:xfrm>
              <a:off x="1789251" y="5462052"/>
              <a:ext cx="97334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Project Mgmt.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4" name="Group 123"/>
          <p:cNvGrpSpPr/>
          <p:nvPr/>
        </p:nvGrpSpPr>
        <p:grpSpPr>
          <a:xfrm>
            <a:off x="7281110" y="5366152"/>
            <a:ext cx="830677" cy="359767"/>
            <a:chOff x="20862" y="611875"/>
            <a:chExt cx="830677" cy="359767"/>
          </a:xfrm>
        </p:grpSpPr>
        <p:pic>
          <p:nvPicPr>
            <p:cNvPr id="125" name="Picture 124"/>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26" name="Rectangle 125"/>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27" name="Group 126"/>
          <p:cNvGrpSpPr/>
          <p:nvPr/>
        </p:nvGrpSpPr>
        <p:grpSpPr>
          <a:xfrm>
            <a:off x="7273897" y="5798471"/>
            <a:ext cx="845103" cy="355850"/>
            <a:chOff x="9388822" y="340784"/>
            <a:chExt cx="845103" cy="355850"/>
          </a:xfrm>
        </p:grpSpPr>
        <p:pic>
          <p:nvPicPr>
            <p:cNvPr id="128" name="Picture 127"/>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9704677" y="340784"/>
              <a:ext cx="213395" cy="174726"/>
            </a:xfrm>
            <a:prstGeom prst="rect">
              <a:avLst/>
            </a:prstGeom>
          </p:spPr>
        </p:pic>
        <p:sp>
          <p:nvSpPr>
            <p:cNvPr id="129" name="Rectangle 128"/>
            <p:cNvSpPr/>
            <p:nvPr/>
          </p:nvSpPr>
          <p:spPr>
            <a:xfrm>
              <a:off x="9388822" y="450413"/>
              <a:ext cx="84510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Maintainers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0" name="Group 129"/>
          <p:cNvGrpSpPr/>
          <p:nvPr/>
        </p:nvGrpSpPr>
        <p:grpSpPr>
          <a:xfrm>
            <a:off x="7269889" y="6226872"/>
            <a:ext cx="853119" cy="355715"/>
            <a:chOff x="3400527" y="4996708"/>
            <a:chExt cx="853119" cy="355715"/>
          </a:xfrm>
        </p:grpSpPr>
        <p:pic>
          <p:nvPicPr>
            <p:cNvPr id="131" name="Picture 130"/>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2" name="Rectangle 131"/>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3" name="Group 132"/>
          <p:cNvGrpSpPr/>
          <p:nvPr/>
        </p:nvGrpSpPr>
        <p:grpSpPr>
          <a:xfrm>
            <a:off x="4180556" y="4190824"/>
            <a:ext cx="830677" cy="359767"/>
            <a:chOff x="20862" y="611875"/>
            <a:chExt cx="830677" cy="359767"/>
          </a:xfrm>
        </p:grpSpPr>
        <p:pic>
          <p:nvPicPr>
            <p:cNvPr id="134" name="Picture 133"/>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35" name="Rectangle 134"/>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6" name="Group 135"/>
          <p:cNvGrpSpPr/>
          <p:nvPr/>
        </p:nvGrpSpPr>
        <p:grpSpPr>
          <a:xfrm>
            <a:off x="4918318" y="4194876"/>
            <a:ext cx="853119" cy="355715"/>
            <a:chOff x="3400527" y="4996708"/>
            <a:chExt cx="853119" cy="355715"/>
          </a:xfrm>
        </p:grpSpPr>
        <p:pic>
          <p:nvPicPr>
            <p:cNvPr id="137" name="Picture 1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138" name="Rectangle 137"/>
            <p:cNvSpPr/>
            <p:nvPr/>
          </p:nvSpPr>
          <p:spPr>
            <a:xfrm>
              <a:off x="3400527" y="5106202"/>
              <a:ext cx="853119"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SW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39" name="Group 138"/>
          <p:cNvGrpSpPr/>
          <p:nvPr/>
        </p:nvGrpSpPr>
        <p:grpSpPr>
          <a:xfrm>
            <a:off x="2039043" y="2629641"/>
            <a:ext cx="1072730" cy="355715"/>
            <a:chOff x="3400527" y="4996708"/>
            <a:chExt cx="1072730" cy="355715"/>
          </a:xfrm>
        </p:grpSpPr>
        <p:pic>
          <p:nvPicPr>
            <p:cNvPr id="140" name="Picture 1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830195" y="4996708"/>
              <a:ext cx="213395" cy="174726"/>
            </a:xfrm>
            <a:prstGeom prst="rect">
              <a:avLst/>
            </a:prstGeom>
          </p:spPr>
        </p:pic>
        <p:sp>
          <p:nvSpPr>
            <p:cNvPr id="141" name="Rectangle 140"/>
            <p:cNvSpPr/>
            <p:nvPr/>
          </p:nvSpPr>
          <p:spPr>
            <a:xfrm>
              <a:off x="3400527" y="5106202"/>
              <a:ext cx="107273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System Testers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42" name="Group 141"/>
          <p:cNvGrpSpPr/>
          <p:nvPr/>
        </p:nvGrpSpPr>
        <p:grpSpPr>
          <a:xfrm>
            <a:off x="2160946" y="4907717"/>
            <a:ext cx="758541" cy="359767"/>
            <a:chOff x="20862" y="611875"/>
            <a:chExt cx="758541" cy="359767"/>
          </a:xfrm>
        </p:grpSpPr>
        <p:pic>
          <p:nvPicPr>
            <p:cNvPr id="143" name="Picture 14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293435" y="611875"/>
              <a:ext cx="213395" cy="174726"/>
            </a:xfrm>
            <a:prstGeom prst="rect">
              <a:avLst/>
            </a:prstGeom>
          </p:spPr>
        </p:pic>
        <p:sp>
          <p:nvSpPr>
            <p:cNvPr id="144" name="Rectangle 143"/>
            <p:cNvSpPr/>
            <p:nvPr/>
          </p:nvSpPr>
          <p:spPr>
            <a:xfrm>
              <a:off x="20862" y="725421"/>
              <a:ext cx="75854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End users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45" name="Group 144"/>
          <p:cNvGrpSpPr/>
          <p:nvPr/>
        </p:nvGrpSpPr>
        <p:grpSpPr>
          <a:xfrm>
            <a:off x="10147047" y="824305"/>
            <a:ext cx="830677" cy="359767"/>
            <a:chOff x="20862" y="611875"/>
            <a:chExt cx="830677" cy="359767"/>
          </a:xfrm>
        </p:grpSpPr>
        <p:pic>
          <p:nvPicPr>
            <p:cNvPr id="146" name="Picture 145"/>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22038" y="611875"/>
              <a:ext cx="213395" cy="174726"/>
            </a:xfrm>
            <a:prstGeom prst="rect">
              <a:avLst/>
            </a:prstGeom>
          </p:spPr>
        </p:pic>
        <p:sp>
          <p:nvSpPr>
            <p:cNvPr id="147" name="Rectangle 146"/>
            <p:cNvSpPr/>
            <p:nvPr/>
          </p:nvSpPr>
          <p:spPr>
            <a:xfrm>
              <a:off x="20862" y="725421"/>
              <a:ext cx="83067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Developers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sp>
        <p:nvSpPr>
          <p:cNvPr id="148" name="Down Arrow 147"/>
          <p:cNvSpPr/>
          <p:nvPr/>
        </p:nvSpPr>
        <p:spPr>
          <a:xfrm rot="16200000" flipH="1" flipV="1">
            <a:off x="575843" y="4092968"/>
            <a:ext cx="484632" cy="318615"/>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149" name="Group 148"/>
          <p:cNvGrpSpPr/>
          <p:nvPr/>
        </p:nvGrpSpPr>
        <p:grpSpPr>
          <a:xfrm>
            <a:off x="10561559" y="4062197"/>
            <a:ext cx="453970" cy="355715"/>
            <a:chOff x="3400527" y="4996708"/>
            <a:chExt cx="453970" cy="355715"/>
          </a:xfrm>
        </p:grpSpPr>
        <p:pic>
          <p:nvPicPr>
            <p:cNvPr id="150" name="Picture 14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1" name="Rectangle 150"/>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52" name="Group 151"/>
          <p:cNvGrpSpPr/>
          <p:nvPr/>
        </p:nvGrpSpPr>
        <p:grpSpPr>
          <a:xfrm>
            <a:off x="3819500" y="4194876"/>
            <a:ext cx="453970" cy="355715"/>
            <a:chOff x="3400527" y="4996708"/>
            <a:chExt cx="453970" cy="355715"/>
          </a:xfrm>
        </p:grpSpPr>
        <p:pic>
          <p:nvPicPr>
            <p:cNvPr id="153" name="Picture 152"/>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154" name="Rectangle 153"/>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155" name="Group 154"/>
          <p:cNvGrpSpPr/>
          <p:nvPr/>
        </p:nvGrpSpPr>
        <p:grpSpPr>
          <a:xfrm>
            <a:off x="8431694" y="5290314"/>
            <a:ext cx="2906120" cy="1049854"/>
            <a:chOff x="221010" y="4736271"/>
            <a:chExt cx="2906120" cy="1049854"/>
          </a:xfrm>
        </p:grpSpPr>
        <p:pic>
          <p:nvPicPr>
            <p:cNvPr id="156" name="Picture 155"/>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221010" y="4786970"/>
              <a:ext cx="230101" cy="144823"/>
            </a:xfrm>
            <a:prstGeom prst="rect">
              <a:avLst/>
            </a:prstGeom>
          </p:spPr>
        </p:pic>
        <p:pic>
          <p:nvPicPr>
            <p:cNvPr id="157" name="Picture 156"/>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250540" y="5599843"/>
              <a:ext cx="131955" cy="126342"/>
            </a:xfrm>
            <a:prstGeom prst="rect">
              <a:avLst/>
            </a:prstGeom>
          </p:spPr>
        </p:pic>
        <p:pic>
          <p:nvPicPr>
            <p:cNvPr id="158" name="Picture 157"/>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243713" y="5331009"/>
              <a:ext cx="159605" cy="132444"/>
            </a:xfrm>
            <a:prstGeom prst="rect">
              <a:avLst/>
            </a:prstGeom>
          </p:spPr>
        </p:pic>
        <p:pic>
          <p:nvPicPr>
            <p:cNvPr id="159" name="Picture 158"/>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255097" y="5048447"/>
              <a:ext cx="161925" cy="159718"/>
            </a:xfrm>
            <a:prstGeom prst="rect">
              <a:avLst/>
            </a:prstGeom>
          </p:spPr>
        </p:pic>
        <p:sp>
          <p:nvSpPr>
            <p:cNvPr id="160" name="Rectangle 159"/>
            <p:cNvSpPr/>
            <p:nvPr/>
          </p:nvSpPr>
          <p:spPr>
            <a:xfrm>
              <a:off x="442725" y="4736271"/>
              <a:ext cx="116891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Client | Host </a:t>
              </a:r>
              <a:r>
                <a:rPr kumimoji="0" lang="en-US" sz="1000" b="0" i="0" u="none" strike="noStrike" kern="0" cap="none" spc="0" normalizeH="0" baseline="0" noProof="0" dirty="0" err="1" smtClean="0">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1" name="Rectangle 160"/>
            <p:cNvSpPr/>
            <p:nvPr/>
          </p:nvSpPr>
          <p:spPr>
            <a:xfrm>
              <a:off x="451111" y="5005196"/>
              <a:ext cx="85151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Server </a:t>
              </a:r>
              <a:r>
                <a:rPr kumimoji="0" lang="en-US" sz="1000" b="0" i="0" u="none" strike="noStrike" kern="0" cap="none" spc="0" normalizeH="0" baseline="0" noProof="0" dirty="0" err="1" smtClean="0">
                  <a:ln>
                    <a:noFill/>
                  </a:ln>
                  <a:solidFill>
                    <a:prstClr val="black">
                      <a:lumMod val="50000"/>
                      <a:lumOff val="50000"/>
                    </a:prstClr>
                  </a:solidFill>
                  <a:effectLst/>
                  <a:uLnTx/>
                  <a:uFillTx/>
                  <a:latin typeface="Bosch Office Sans"/>
                  <a:ea typeface="+mn-ea"/>
                  <a:cs typeface="+mn-cs"/>
                </a:rPr>
                <a:t>Env</a:t>
              </a: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2" name="Rectangle 161"/>
            <p:cNvSpPr/>
            <p:nvPr/>
          </p:nvSpPr>
          <p:spPr>
            <a:xfrm>
              <a:off x="459497" y="5274121"/>
              <a:ext cx="8034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Target HW</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3" name="Rectangle 162"/>
            <p:cNvSpPr/>
            <p:nvPr/>
          </p:nvSpPr>
          <p:spPr>
            <a:xfrm>
              <a:off x="467883" y="5539904"/>
              <a:ext cx="107112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Duration / Freq.</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64" name="Group 163"/>
            <p:cNvGrpSpPr/>
            <p:nvPr/>
          </p:nvGrpSpPr>
          <p:grpSpPr>
            <a:xfrm>
              <a:off x="1594925" y="4736271"/>
              <a:ext cx="1532205" cy="784071"/>
              <a:chOff x="1792435" y="4736271"/>
              <a:chExt cx="1532205" cy="784071"/>
            </a:xfrm>
          </p:grpSpPr>
          <p:pic>
            <p:nvPicPr>
              <p:cNvPr id="165" name="Picture 16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1853056" y="5039927"/>
                <a:ext cx="139054" cy="176759"/>
              </a:xfrm>
              <a:prstGeom prst="rect">
                <a:avLst/>
              </a:prstGeom>
            </p:spPr>
          </p:pic>
          <p:pic>
            <p:nvPicPr>
              <p:cNvPr id="166" name="Picture 16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1849984" y="5308177"/>
                <a:ext cx="128024" cy="178109"/>
              </a:xfrm>
              <a:prstGeom prst="rect">
                <a:avLst/>
              </a:prstGeom>
            </p:spPr>
          </p:pic>
          <p:pic>
            <p:nvPicPr>
              <p:cNvPr id="167" name="Picture 166"/>
              <p:cNvPicPr>
                <a:picLocks noChangeAspect="1"/>
              </p:cNvPicPr>
              <p:nvPr/>
            </p:nvPicPr>
            <p:blipFill rotWithShape="1">
              <a:blip r:embed="rId5" cstate="hqprint">
                <a:duotone>
                  <a:srgbClr val="B2B3B5">
                    <a:shade val="45000"/>
                    <a:satMod val="135000"/>
                  </a:srgbClr>
                  <a:prstClr val="white"/>
                </a:duotone>
                <a:extLst>
                  <a:ext uri="{28A0092B-C50C-407E-A947-70E740481C1C}">
                    <a14:useLocalDpi xmlns:a14="http://schemas.microsoft.com/office/drawing/2010/main" val="0"/>
                  </a:ext>
                </a:extLst>
              </a:blip>
              <a:srcRect l="7781" t="12783" r="7781" b="26699"/>
              <a:stretch/>
            </p:blipFill>
            <p:spPr>
              <a:xfrm>
                <a:off x="1792435" y="4775788"/>
                <a:ext cx="233267" cy="167187"/>
              </a:xfrm>
              <a:prstGeom prst="rect">
                <a:avLst/>
              </a:prstGeom>
            </p:spPr>
          </p:pic>
          <p:sp>
            <p:nvSpPr>
              <p:cNvPr id="168" name="Rectangle 167"/>
              <p:cNvSpPr/>
              <p:nvPr/>
            </p:nvSpPr>
            <p:spPr>
              <a:xfrm>
                <a:off x="2041917" y="4736271"/>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Test environment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69" name="Rectangle 168"/>
              <p:cNvSpPr/>
              <p:nvPr/>
            </p:nvSpPr>
            <p:spPr>
              <a:xfrm>
                <a:off x="2041917" y="5005196"/>
                <a:ext cx="108555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Manual process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0" name="Rectangle 169"/>
              <p:cNvSpPr/>
              <p:nvPr/>
            </p:nvSpPr>
            <p:spPr>
              <a:xfrm>
                <a:off x="2041917" y="5274121"/>
                <a:ext cx="128272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Automated process</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grpSp>
        <p:nvGrpSpPr>
          <p:cNvPr id="171" name="Group 170"/>
          <p:cNvGrpSpPr/>
          <p:nvPr/>
        </p:nvGrpSpPr>
        <p:grpSpPr>
          <a:xfrm>
            <a:off x="9823288" y="6111877"/>
            <a:ext cx="230400" cy="144000"/>
            <a:chOff x="1477633" y="5484830"/>
            <a:chExt cx="230400" cy="144000"/>
          </a:xfrm>
        </p:grpSpPr>
        <p:sp>
          <p:nvSpPr>
            <p:cNvPr id="172"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73" name="Group 172">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74"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5"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6"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77"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sp>
        <p:nvSpPr>
          <p:cNvPr id="178" name="Rectangle 177"/>
          <p:cNvSpPr/>
          <p:nvPr/>
        </p:nvSpPr>
        <p:spPr>
          <a:xfrm>
            <a:off x="10050324" y="6071050"/>
            <a:ext cx="1170513"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Cloud Computing</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79" name="Group 178"/>
          <p:cNvGrpSpPr/>
          <p:nvPr/>
        </p:nvGrpSpPr>
        <p:grpSpPr>
          <a:xfrm>
            <a:off x="8623298" y="3115887"/>
            <a:ext cx="432000" cy="288000"/>
            <a:chOff x="1477633" y="5484830"/>
            <a:chExt cx="230400" cy="144000"/>
          </a:xfrm>
        </p:grpSpPr>
        <p:sp>
          <p:nvSpPr>
            <p:cNvPr id="180"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81" name="Group 180">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2"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3"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4"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85"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grpSp>
        <p:nvGrpSpPr>
          <p:cNvPr id="186" name="Group 185"/>
          <p:cNvGrpSpPr/>
          <p:nvPr/>
        </p:nvGrpSpPr>
        <p:grpSpPr>
          <a:xfrm>
            <a:off x="4174439" y="3123827"/>
            <a:ext cx="288000" cy="180000"/>
            <a:chOff x="1477633" y="5484830"/>
            <a:chExt cx="230400" cy="144000"/>
          </a:xfrm>
        </p:grpSpPr>
        <p:sp>
          <p:nvSpPr>
            <p:cNvPr id="187" name="Freeform 5">
              <a:extLst>
                <a:ext uri="{FF2B5EF4-FFF2-40B4-BE49-F238E27FC236}">
                  <a16:creationId xmlns:a16="http://schemas.microsoft.com/office/drawing/2014/main" id="{6F8FF9CE-B58E-4681-9C81-4A0EF4247573}"/>
                </a:ext>
              </a:extLst>
            </p:cNvPr>
            <p:cNvSpPr>
              <a:spLocks/>
            </p:cNvSpPr>
            <p:nvPr/>
          </p:nvSpPr>
          <p:spPr bwMode="auto">
            <a:xfrm>
              <a:off x="1477633" y="5484830"/>
              <a:ext cx="230400" cy="144000"/>
            </a:xfrm>
            <a:custGeom>
              <a:avLst/>
              <a:gdLst>
                <a:gd name="T0" fmla="*/ 540 w 624"/>
                <a:gd name="T1" fmla="*/ 191 h 381"/>
                <a:gd name="T2" fmla="*/ 560 w 624"/>
                <a:gd name="T3" fmla="*/ 197 h 381"/>
                <a:gd name="T4" fmla="*/ 595 w 624"/>
                <a:gd name="T5" fmla="*/ 219 h 381"/>
                <a:gd name="T6" fmla="*/ 621 w 624"/>
                <a:gd name="T7" fmla="*/ 271 h 381"/>
                <a:gd name="T8" fmla="*/ 612 w 624"/>
                <a:gd name="T9" fmla="*/ 328 h 381"/>
                <a:gd name="T10" fmla="*/ 555 w 624"/>
                <a:gd name="T11" fmla="*/ 375 h 381"/>
                <a:gd name="T12" fmla="*/ 534 w 624"/>
                <a:gd name="T13" fmla="*/ 379 h 381"/>
                <a:gd name="T14" fmla="*/ 402 w 624"/>
                <a:gd name="T15" fmla="*/ 380 h 381"/>
                <a:gd name="T16" fmla="*/ 142 w 624"/>
                <a:gd name="T17" fmla="*/ 380 h 381"/>
                <a:gd name="T18" fmla="*/ 92 w 624"/>
                <a:gd name="T19" fmla="*/ 373 h 381"/>
                <a:gd name="T20" fmla="*/ 26 w 624"/>
                <a:gd name="T21" fmla="*/ 324 h 381"/>
                <a:gd name="T22" fmla="*/ 3 w 624"/>
                <a:gd name="T23" fmla="*/ 271 h 381"/>
                <a:gd name="T24" fmla="*/ 5 w 624"/>
                <a:gd name="T25" fmla="*/ 216 h 381"/>
                <a:gd name="T26" fmla="*/ 66 w 624"/>
                <a:gd name="T27" fmla="*/ 133 h 381"/>
                <a:gd name="T28" fmla="*/ 119 w 624"/>
                <a:gd name="T29" fmla="*/ 114 h 381"/>
                <a:gd name="T30" fmla="*/ 123 w 624"/>
                <a:gd name="T31" fmla="*/ 111 h 381"/>
                <a:gd name="T32" fmla="*/ 163 w 624"/>
                <a:gd name="T33" fmla="*/ 45 h 381"/>
                <a:gd name="T34" fmla="*/ 226 w 624"/>
                <a:gd name="T35" fmla="*/ 8 h 381"/>
                <a:gd name="T36" fmla="*/ 290 w 624"/>
                <a:gd name="T37" fmla="*/ 4 h 381"/>
                <a:gd name="T38" fmla="*/ 387 w 624"/>
                <a:gd name="T39" fmla="*/ 62 h 381"/>
                <a:gd name="T40" fmla="*/ 397 w 624"/>
                <a:gd name="T41" fmla="*/ 77 h 381"/>
                <a:gd name="T42" fmla="*/ 403 w 624"/>
                <a:gd name="T43" fmla="*/ 79 h 381"/>
                <a:gd name="T44" fmla="*/ 443 w 624"/>
                <a:gd name="T45" fmla="*/ 74 h 381"/>
                <a:gd name="T46" fmla="*/ 518 w 624"/>
                <a:gd name="T47" fmla="*/ 112 h 381"/>
                <a:gd name="T48" fmla="*/ 540 w 624"/>
                <a:gd name="T49" fmla="*/ 188 h 381"/>
                <a:gd name="T50" fmla="*/ 540 w 624"/>
                <a:gd name="T51" fmla="*/ 191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4" h="381">
                  <a:moveTo>
                    <a:pt x="540" y="191"/>
                  </a:moveTo>
                  <a:cubicBezTo>
                    <a:pt x="547" y="193"/>
                    <a:pt x="554" y="195"/>
                    <a:pt x="560" y="197"/>
                  </a:cubicBezTo>
                  <a:cubicBezTo>
                    <a:pt x="574" y="202"/>
                    <a:pt x="585" y="209"/>
                    <a:pt x="595" y="219"/>
                  </a:cubicBezTo>
                  <a:cubicBezTo>
                    <a:pt x="609" y="233"/>
                    <a:pt x="619" y="251"/>
                    <a:pt x="621" y="271"/>
                  </a:cubicBezTo>
                  <a:cubicBezTo>
                    <a:pt x="624" y="290"/>
                    <a:pt x="622" y="310"/>
                    <a:pt x="612" y="328"/>
                  </a:cubicBezTo>
                  <a:cubicBezTo>
                    <a:pt x="600" y="352"/>
                    <a:pt x="581" y="367"/>
                    <a:pt x="555" y="375"/>
                  </a:cubicBezTo>
                  <a:cubicBezTo>
                    <a:pt x="549" y="378"/>
                    <a:pt x="541" y="379"/>
                    <a:pt x="534" y="379"/>
                  </a:cubicBezTo>
                  <a:cubicBezTo>
                    <a:pt x="490" y="380"/>
                    <a:pt x="446" y="380"/>
                    <a:pt x="402" y="380"/>
                  </a:cubicBezTo>
                  <a:cubicBezTo>
                    <a:pt x="315" y="381"/>
                    <a:pt x="228" y="380"/>
                    <a:pt x="142" y="380"/>
                  </a:cubicBezTo>
                  <a:cubicBezTo>
                    <a:pt x="125" y="380"/>
                    <a:pt x="108" y="379"/>
                    <a:pt x="92" y="373"/>
                  </a:cubicBezTo>
                  <a:cubicBezTo>
                    <a:pt x="65" y="364"/>
                    <a:pt x="43" y="348"/>
                    <a:pt x="26" y="324"/>
                  </a:cubicBezTo>
                  <a:cubicBezTo>
                    <a:pt x="14" y="308"/>
                    <a:pt x="7" y="291"/>
                    <a:pt x="3" y="271"/>
                  </a:cubicBezTo>
                  <a:cubicBezTo>
                    <a:pt x="0" y="253"/>
                    <a:pt x="0" y="234"/>
                    <a:pt x="5" y="216"/>
                  </a:cubicBezTo>
                  <a:cubicBezTo>
                    <a:pt x="14" y="180"/>
                    <a:pt x="34" y="152"/>
                    <a:pt x="66" y="133"/>
                  </a:cubicBezTo>
                  <a:cubicBezTo>
                    <a:pt x="82" y="122"/>
                    <a:pt x="100" y="117"/>
                    <a:pt x="119" y="114"/>
                  </a:cubicBezTo>
                  <a:cubicBezTo>
                    <a:pt x="121" y="114"/>
                    <a:pt x="123" y="112"/>
                    <a:pt x="123" y="111"/>
                  </a:cubicBezTo>
                  <a:cubicBezTo>
                    <a:pt x="131" y="85"/>
                    <a:pt x="144" y="63"/>
                    <a:pt x="163" y="45"/>
                  </a:cubicBezTo>
                  <a:cubicBezTo>
                    <a:pt x="181" y="27"/>
                    <a:pt x="202" y="15"/>
                    <a:pt x="226" y="8"/>
                  </a:cubicBezTo>
                  <a:cubicBezTo>
                    <a:pt x="247" y="2"/>
                    <a:pt x="268" y="0"/>
                    <a:pt x="290" y="4"/>
                  </a:cubicBezTo>
                  <a:cubicBezTo>
                    <a:pt x="330" y="10"/>
                    <a:pt x="362" y="30"/>
                    <a:pt x="387" y="62"/>
                  </a:cubicBezTo>
                  <a:cubicBezTo>
                    <a:pt x="391" y="67"/>
                    <a:pt x="394" y="72"/>
                    <a:pt x="397" y="77"/>
                  </a:cubicBezTo>
                  <a:cubicBezTo>
                    <a:pt x="399" y="80"/>
                    <a:pt x="401" y="80"/>
                    <a:pt x="403" y="79"/>
                  </a:cubicBezTo>
                  <a:cubicBezTo>
                    <a:pt x="416" y="74"/>
                    <a:pt x="429" y="73"/>
                    <a:pt x="443" y="74"/>
                  </a:cubicBezTo>
                  <a:cubicBezTo>
                    <a:pt x="474" y="75"/>
                    <a:pt x="499" y="88"/>
                    <a:pt x="518" y="112"/>
                  </a:cubicBezTo>
                  <a:cubicBezTo>
                    <a:pt x="536" y="134"/>
                    <a:pt x="543" y="160"/>
                    <a:pt x="540" y="188"/>
                  </a:cubicBezTo>
                  <a:cubicBezTo>
                    <a:pt x="540" y="189"/>
                    <a:pt x="540" y="190"/>
                    <a:pt x="540" y="191"/>
                  </a:cubicBezTo>
                  <a:close/>
                </a:path>
              </a:pathLst>
            </a:custGeom>
            <a:solidFill>
              <a:sysClr val="window" lastClr="FFFFFF">
                <a:lumMod val="50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nvGrpSpPr>
            <p:cNvPr id="188" name="Group 187">
              <a:extLst>
                <a:ext uri="{FF2B5EF4-FFF2-40B4-BE49-F238E27FC236}">
                  <a16:creationId xmlns:a16="http://schemas.microsoft.com/office/drawing/2014/main" id="{3B3960CA-27E9-4D14-BD41-CB9F6C4B7BEE}"/>
                </a:ext>
              </a:extLst>
            </p:cNvPr>
            <p:cNvGrpSpPr/>
            <p:nvPr/>
          </p:nvGrpSpPr>
          <p:grpSpPr>
            <a:xfrm>
              <a:off x="1540720" y="5525268"/>
              <a:ext cx="85981" cy="90116"/>
              <a:chOff x="2700338" y="8651875"/>
              <a:chExt cx="6545262" cy="6543675"/>
            </a:xfrm>
            <a:solidFill>
              <a:sysClr val="window" lastClr="FFFFFF"/>
            </a:solidFill>
          </p:grpSpPr>
          <p:sp>
            <p:nvSpPr>
              <p:cNvPr id="189" name="Freeform 18">
                <a:extLst>
                  <a:ext uri="{FF2B5EF4-FFF2-40B4-BE49-F238E27FC236}">
                    <a16:creationId xmlns:a16="http://schemas.microsoft.com/office/drawing/2014/main" id="{4B9493DF-E040-4BC7-8027-8C02DAE24C90}"/>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0" name="Freeform 19">
                <a:extLst>
                  <a:ext uri="{FF2B5EF4-FFF2-40B4-BE49-F238E27FC236}">
                    <a16:creationId xmlns:a16="http://schemas.microsoft.com/office/drawing/2014/main" id="{64B5FC25-B7F3-4122-A1E9-9299A343744F}"/>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1" name="Freeform 20">
                <a:extLst>
                  <a:ext uri="{FF2B5EF4-FFF2-40B4-BE49-F238E27FC236}">
                    <a16:creationId xmlns:a16="http://schemas.microsoft.com/office/drawing/2014/main" id="{D0CFA54B-4610-40BF-9F79-B6A79D2617ED}"/>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192" name="Freeform 21">
                <a:extLst>
                  <a:ext uri="{FF2B5EF4-FFF2-40B4-BE49-F238E27FC236}">
                    <a16:creationId xmlns:a16="http://schemas.microsoft.com/office/drawing/2014/main" id="{00D6B1B2-B328-4B6A-B554-4533C464D3FD}"/>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Bosch Office Sans" pitchFamily="34" charset="0"/>
                  <a:ea typeface="+mn-ea"/>
                  <a:cs typeface="+mn-cs"/>
                </a:endParaRPr>
              </a:p>
            </p:txBody>
          </p:sp>
        </p:grpSp>
      </p:grpSp>
      <p:sp>
        <p:nvSpPr>
          <p:cNvPr id="193" name="Rounded Rectangle 192"/>
          <p:cNvSpPr/>
          <p:nvPr/>
        </p:nvSpPr>
        <p:spPr>
          <a:xfrm>
            <a:off x="8399737" y="5242610"/>
            <a:ext cx="2880000" cy="1097557"/>
          </a:xfrm>
          <a:prstGeom prst="roundRect">
            <a:avLst/>
          </a:prstGeom>
          <a:noFill/>
          <a:ln w="9525" cap="flat" cmpd="sng" algn="ctr">
            <a:solidFill>
              <a:schemeClr val="bg1">
                <a:lumMod val="50000"/>
              </a:schemeClr>
            </a:solidFill>
            <a:prstDash val="das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195" name="Picture 194"/>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2404117" y="3984082"/>
            <a:ext cx="238075" cy="302629"/>
          </a:xfrm>
          <a:prstGeom prst="rect">
            <a:avLst/>
          </a:prstGeom>
        </p:spPr>
      </p:pic>
      <p:pic>
        <p:nvPicPr>
          <p:cNvPr id="196" name="Picture 195"/>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2766464" y="3981771"/>
            <a:ext cx="219189" cy="304940"/>
          </a:xfrm>
          <a:prstGeom prst="rect">
            <a:avLst/>
          </a:prstGeom>
        </p:spPr>
      </p:pic>
      <p:cxnSp>
        <p:nvCxnSpPr>
          <p:cNvPr id="197" name="Straight Connector 196"/>
          <p:cNvCxnSpPr/>
          <p:nvPr/>
        </p:nvCxnSpPr>
        <p:spPr>
          <a:xfrm flipH="1">
            <a:off x="2659579" y="3953725"/>
            <a:ext cx="108000" cy="3240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98" name="Picture 197"/>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7047402" y="6161765"/>
            <a:ext cx="219189" cy="304940"/>
          </a:xfrm>
          <a:prstGeom prst="rect">
            <a:avLst/>
          </a:prstGeom>
        </p:spPr>
      </p:pic>
      <p:sp>
        <p:nvSpPr>
          <p:cNvPr id="199" name="Down Arrow 198"/>
          <p:cNvSpPr/>
          <p:nvPr/>
        </p:nvSpPr>
        <p:spPr>
          <a:xfrm>
            <a:off x="6610624" y="4583310"/>
            <a:ext cx="287065" cy="658138"/>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00" name="Down Arrow 199"/>
          <p:cNvSpPr/>
          <p:nvPr/>
        </p:nvSpPr>
        <p:spPr>
          <a:xfrm rot="16200000" flipH="1" flipV="1">
            <a:off x="674369" y="5132298"/>
            <a:ext cx="484632" cy="6336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smtClean="0">
              <a:ln>
                <a:noFill/>
              </a:ln>
              <a:solidFill>
                <a:prstClr val="white">
                  <a:lumMod val="65000"/>
                </a:prstClr>
              </a:solidFill>
              <a:effectLst/>
              <a:uLnTx/>
              <a:uFillTx/>
              <a:latin typeface="Bosch Office Sans"/>
              <a:ea typeface="+mn-ea"/>
              <a:cs typeface="+mn-cs"/>
            </a:endParaRPr>
          </a:p>
        </p:txBody>
      </p:sp>
      <p:cxnSp>
        <p:nvCxnSpPr>
          <p:cNvPr id="201" name="Straight Arrow Connector 200"/>
          <p:cNvCxnSpPr>
            <a:stCxn id="34" idx="3"/>
            <a:endCxn id="36" idx="1"/>
          </p:cNvCxnSpPr>
          <p:nvPr/>
        </p:nvCxnSpPr>
        <p:spPr>
          <a:xfrm>
            <a:off x="7267432" y="3705818"/>
            <a:ext cx="203379" cy="0"/>
          </a:xfrm>
          <a:prstGeom prst="straightConnector1">
            <a:avLst/>
          </a:prstGeom>
          <a:noFill/>
          <a:ln w="38100" cap="flat" cmpd="sng" algn="ctr">
            <a:solidFill>
              <a:srgbClr val="0E78C5"/>
            </a:solidFill>
            <a:prstDash val="solid"/>
            <a:miter lim="800000"/>
            <a:headEnd type="triangle"/>
            <a:tailEnd type="none"/>
          </a:ln>
          <a:effectLst/>
        </p:spPr>
      </p:cxnSp>
      <p:sp>
        <p:nvSpPr>
          <p:cNvPr id="202" name="Down Arrow 201"/>
          <p:cNvSpPr/>
          <p:nvPr/>
        </p:nvSpPr>
        <p:spPr>
          <a:xfrm>
            <a:off x="9041394" y="2460377"/>
            <a:ext cx="484632" cy="61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03" name="Elbow Connector 202"/>
          <p:cNvCxnSpPr>
            <a:endCxn id="40" idx="0"/>
          </p:cNvCxnSpPr>
          <p:nvPr/>
        </p:nvCxnSpPr>
        <p:spPr>
          <a:xfrm rot="16200000" flipH="1">
            <a:off x="8623260" y="1707092"/>
            <a:ext cx="2119968" cy="1511724"/>
          </a:xfrm>
          <a:prstGeom prst="bentConnector3">
            <a:avLst>
              <a:gd name="adj1" fmla="val 50000"/>
            </a:avLst>
          </a:prstGeom>
          <a:noFill/>
          <a:ln w="38100" cap="flat" cmpd="sng" algn="ctr">
            <a:solidFill>
              <a:srgbClr val="0E78C5"/>
            </a:solidFill>
            <a:prstDash val="solid"/>
            <a:miter lim="800000"/>
            <a:tailEnd type="triangle"/>
          </a:ln>
          <a:effectLst/>
        </p:spPr>
      </p:cxnSp>
      <p:sp>
        <p:nvSpPr>
          <p:cNvPr id="204" name="Rectangle 203"/>
          <p:cNvSpPr/>
          <p:nvPr/>
        </p:nvSpPr>
        <p:spPr>
          <a:xfrm>
            <a:off x="413081" y="376278"/>
            <a:ext cx="1204176" cy="132343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Requirements</a:t>
            </a:r>
            <a:b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b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Change 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Design Decisions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Tool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Regulation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Process/Method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sp>
        <p:nvSpPr>
          <p:cNvPr id="205" name="Down Arrow 204"/>
          <p:cNvSpPr/>
          <p:nvPr/>
        </p:nvSpPr>
        <p:spPr>
          <a:xfrm rot="5400000">
            <a:off x="5736101" y="3302266"/>
            <a:ext cx="484632" cy="5832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06" name="Group 205"/>
          <p:cNvGrpSpPr/>
          <p:nvPr/>
        </p:nvGrpSpPr>
        <p:grpSpPr>
          <a:xfrm>
            <a:off x="6164460" y="3419982"/>
            <a:ext cx="287931" cy="322290"/>
            <a:chOff x="2432853" y="5225583"/>
            <a:chExt cx="287931" cy="322290"/>
          </a:xfrm>
        </p:grpSpPr>
        <p:sp>
          <p:nvSpPr>
            <p:cNvPr id="207" name="Oval 206"/>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08" name="Picture 207"/>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09" name="Oval 208"/>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0" name="Oval 209"/>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grpSp>
        <p:nvGrpSpPr>
          <p:cNvPr id="211" name="Group 210"/>
          <p:cNvGrpSpPr/>
          <p:nvPr/>
        </p:nvGrpSpPr>
        <p:grpSpPr>
          <a:xfrm>
            <a:off x="6552567" y="2619300"/>
            <a:ext cx="287931" cy="322290"/>
            <a:chOff x="2432853" y="5225583"/>
            <a:chExt cx="287931" cy="322290"/>
          </a:xfrm>
        </p:grpSpPr>
        <p:sp>
          <p:nvSpPr>
            <p:cNvPr id="212" name="Oval 211"/>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13" name="Picture 212"/>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14" name="Oval 213"/>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15" name="Oval 214"/>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16" name="Down Arrow 215"/>
          <p:cNvSpPr/>
          <p:nvPr/>
        </p:nvSpPr>
        <p:spPr>
          <a:xfrm flipV="1">
            <a:off x="6673232" y="2348130"/>
            <a:ext cx="484632" cy="584287"/>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cxnSp>
        <p:nvCxnSpPr>
          <p:cNvPr id="217" name="Elbow Connector 216"/>
          <p:cNvCxnSpPr/>
          <p:nvPr/>
        </p:nvCxnSpPr>
        <p:spPr>
          <a:xfrm rot="16200000" flipV="1">
            <a:off x="3543064" y="177977"/>
            <a:ext cx="1864774" cy="4910211"/>
          </a:xfrm>
          <a:prstGeom prst="bentConnector3">
            <a:avLst>
              <a:gd name="adj1" fmla="val 50000"/>
            </a:avLst>
          </a:prstGeom>
          <a:noFill/>
          <a:ln w="38100" cap="flat" cmpd="sng" algn="ctr">
            <a:solidFill>
              <a:srgbClr val="0E78C5"/>
            </a:solidFill>
            <a:prstDash val="solid"/>
            <a:miter lim="800000"/>
            <a:tailEnd type="triangle"/>
          </a:ln>
          <a:effectLst/>
        </p:spPr>
      </p:cxnSp>
      <p:sp>
        <p:nvSpPr>
          <p:cNvPr id="218" name="Down Arrow 217"/>
          <p:cNvSpPr/>
          <p:nvPr/>
        </p:nvSpPr>
        <p:spPr>
          <a:xfrm flipV="1">
            <a:off x="1468528" y="2287162"/>
            <a:ext cx="484632" cy="648000"/>
          </a:xfrm>
          <a:prstGeom prst="downArrow">
            <a:avLst/>
          </a:prstGeom>
          <a:gradFill>
            <a:gsLst>
              <a:gs pos="0">
                <a:srgbClr val="920000"/>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grpSp>
        <p:nvGrpSpPr>
          <p:cNvPr id="219" name="Group 218"/>
          <p:cNvGrpSpPr/>
          <p:nvPr/>
        </p:nvGrpSpPr>
        <p:grpSpPr>
          <a:xfrm>
            <a:off x="1557412" y="2678056"/>
            <a:ext cx="287931" cy="322290"/>
            <a:chOff x="2815686" y="4987458"/>
            <a:chExt cx="287931" cy="322290"/>
          </a:xfrm>
        </p:grpSpPr>
        <p:pic>
          <p:nvPicPr>
            <p:cNvPr id="220" name="Picture 219"/>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815686" y="4987458"/>
              <a:ext cx="287931" cy="322290"/>
            </a:xfrm>
            <a:prstGeom prst="rect">
              <a:avLst/>
            </a:prstGeom>
          </p:spPr>
        </p:pic>
        <p:sp>
          <p:nvSpPr>
            <p:cNvPr id="221" name="Oval 220"/>
            <p:cNvSpPr/>
            <p:nvPr/>
          </p:nvSpPr>
          <p:spPr>
            <a:xfrm>
              <a:off x="2925719" y="5022340"/>
              <a:ext cx="67864" cy="67864"/>
            </a:xfrm>
            <a:prstGeom prst="ellipse">
              <a:avLst/>
            </a:prstGeom>
            <a:solidFill>
              <a:srgbClr val="FF000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2" name="Oval 221"/>
            <p:cNvSpPr/>
            <p:nvPr/>
          </p:nvSpPr>
          <p:spPr>
            <a:xfrm>
              <a:off x="2925719" y="5114671"/>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23" name="Oval 222"/>
            <p:cNvSpPr/>
            <p:nvPr/>
          </p:nvSpPr>
          <p:spPr>
            <a:xfrm>
              <a:off x="2925719" y="5207847"/>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24" name="Down Arrow 223"/>
          <p:cNvSpPr/>
          <p:nvPr/>
        </p:nvSpPr>
        <p:spPr>
          <a:xfrm>
            <a:off x="1668711" y="4413818"/>
            <a:ext cx="484632" cy="468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25" name="Rectangle 224"/>
          <p:cNvSpPr/>
          <p:nvPr/>
        </p:nvSpPr>
        <p:spPr>
          <a:xfrm>
            <a:off x="1561192" y="5148729"/>
            <a:ext cx="673759" cy="365760"/>
          </a:xfrm>
          <a:prstGeom prst="rect">
            <a:avLst/>
          </a:prstGeom>
          <a:solidFill>
            <a:srgbClr val="0E78C5"/>
          </a:solidFill>
          <a:ln>
            <a:solidFill>
              <a:srgbClr val="0E78C5"/>
            </a:solidFill>
          </a:ln>
        </p:spPr>
        <p:txBody>
          <a:bodyPr wrap="square"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prstClr val="white"/>
                </a:solidFill>
                <a:effectLst/>
                <a:uLnTx/>
                <a:uFillTx/>
                <a:latin typeface="Bosch Office Sans" pitchFamily="34" charset="0"/>
                <a:ea typeface="+mn-ea"/>
                <a:cs typeface="+mn-cs"/>
              </a:rPr>
              <a:t>Release</a:t>
            </a:r>
          </a:p>
        </p:txBody>
      </p:sp>
      <p:cxnSp>
        <p:nvCxnSpPr>
          <p:cNvPr id="226" name="Elbow Connector 225"/>
          <p:cNvCxnSpPr>
            <a:stCxn id="50" idx="2"/>
            <a:endCxn id="225" idx="0"/>
          </p:cNvCxnSpPr>
          <p:nvPr/>
        </p:nvCxnSpPr>
        <p:spPr>
          <a:xfrm rot="16200000" flipH="1">
            <a:off x="1043217" y="4293874"/>
            <a:ext cx="1365698" cy="344012"/>
          </a:xfrm>
          <a:prstGeom prst="bentConnector3">
            <a:avLst>
              <a:gd name="adj1" fmla="val 50000"/>
            </a:avLst>
          </a:prstGeom>
          <a:noFill/>
          <a:ln w="38100" cap="flat" cmpd="sng" algn="ctr">
            <a:solidFill>
              <a:srgbClr val="0E78C5"/>
            </a:solidFill>
            <a:prstDash val="solid"/>
            <a:miter lim="800000"/>
            <a:tailEnd type="triangle"/>
          </a:ln>
          <a:effectLst/>
        </p:spPr>
      </p:cxnSp>
      <p:grpSp>
        <p:nvGrpSpPr>
          <p:cNvPr id="227" name="Group 226"/>
          <p:cNvGrpSpPr/>
          <p:nvPr/>
        </p:nvGrpSpPr>
        <p:grpSpPr>
          <a:xfrm>
            <a:off x="1770056" y="4091129"/>
            <a:ext cx="287931" cy="322290"/>
            <a:chOff x="2432853" y="5225583"/>
            <a:chExt cx="287931" cy="322290"/>
          </a:xfrm>
        </p:grpSpPr>
        <p:sp>
          <p:nvSpPr>
            <p:cNvPr id="228" name="Oval 227"/>
            <p:cNvSpPr/>
            <p:nvPr/>
          </p:nvSpPr>
          <p:spPr>
            <a:xfrm>
              <a:off x="2542886" y="5447489"/>
              <a:ext cx="67864" cy="67864"/>
            </a:xfrm>
            <a:prstGeom prst="ellipse">
              <a:avLst/>
            </a:prstGeom>
            <a:solidFill>
              <a:srgbClr val="92D05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pic>
          <p:nvPicPr>
            <p:cNvPr id="229" name="Picture 228"/>
            <p:cNvPicPr>
              <a:picLocks noChangeAspect="1"/>
            </p:cNvPicPr>
            <p:nvPr/>
          </p:nvPicPr>
          <p:blipFill rotWithShape="1">
            <a:blip r:embed="rId8" cstate="hqprint">
              <a:duotone>
                <a:srgbClr val="B2B3B5">
                  <a:shade val="45000"/>
                  <a:satMod val="135000"/>
                </a:srgbClr>
                <a:prstClr val="white"/>
              </a:duotone>
              <a:extLst>
                <a:ext uri="{28A0092B-C50C-407E-A947-70E740481C1C}">
                  <a14:useLocalDpi xmlns:a14="http://schemas.microsoft.com/office/drawing/2010/main" val="0"/>
                </a:ext>
              </a:extLst>
            </a:blip>
            <a:srcRect l="16316" t="5204" r="16378" b="19459"/>
            <a:stretch/>
          </p:blipFill>
          <p:spPr>
            <a:xfrm>
              <a:off x="2432853" y="5225583"/>
              <a:ext cx="287931" cy="322290"/>
            </a:xfrm>
            <a:prstGeom prst="rect">
              <a:avLst/>
            </a:prstGeom>
          </p:spPr>
        </p:pic>
        <p:sp>
          <p:nvSpPr>
            <p:cNvPr id="230" name="Oval 229"/>
            <p:cNvSpPr/>
            <p:nvPr/>
          </p:nvSpPr>
          <p:spPr>
            <a:xfrm>
              <a:off x="2542886" y="5261439"/>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231" name="Oval 230"/>
            <p:cNvSpPr/>
            <p:nvPr/>
          </p:nvSpPr>
          <p:spPr>
            <a:xfrm>
              <a:off x="2542886" y="5354464"/>
              <a:ext cx="67864" cy="67864"/>
            </a:xfrm>
            <a:prstGeom prst="ellipse">
              <a:avLst/>
            </a:prstGeom>
            <a:solidFill>
              <a:srgbClr val="7B7C7E"/>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grpSp>
      <p:sp>
        <p:nvSpPr>
          <p:cNvPr id="232" name="Rectangle 231"/>
          <p:cNvSpPr/>
          <p:nvPr/>
        </p:nvSpPr>
        <p:spPr>
          <a:xfrm>
            <a:off x="1086382" y="6285586"/>
            <a:ext cx="1737726" cy="394961"/>
          </a:xfrm>
          <a:prstGeom prst="rect">
            <a:avLst/>
          </a:prstGeom>
          <a:solidFill>
            <a:sysClr val="window" lastClr="FFFFFF">
              <a:lumMod val="85000"/>
            </a:sysClr>
          </a:solidFill>
          <a:ln w="9525" cap="flat" cmpd="sng" algn="ctr">
            <a:no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Field Data / Shadow Mode / A-B Testing, ….</a:t>
            </a:r>
          </a:p>
        </p:txBody>
      </p:sp>
      <p:sp>
        <p:nvSpPr>
          <p:cNvPr id="233" name="Down Arrow 232"/>
          <p:cNvSpPr/>
          <p:nvPr/>
        </p:nvSpPr>
        <p:spPr>
          <a:xfrm>
            <a:off x="1731275" y="5864824"/>
            <a:ext cx="484632" cy="432000"/>
          </a:xfrm>
          <a:prstGeom prst="downArrow">
            <a:avLst/>
          </a:prstGeom>
          <a:gradFill>
            <a:gsLst>
              <a:gs pos="0">
                <a:srgbClr val="67B419"/>
              </a:gs>
              <a:gs pos="100000">
                <a:srgbClr val="D9D9D9"/>
              </a:gs>
            </a:gsLst>
            <a:lin ang="16200000" scaled="0"/>
          </a:gra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white">
                  <a:lumMod val="65000"/>
                </a:prstClr>
              </a:solidFill>
              <a:effectLst/>
              <a:uLnTx/>
              <a:uFillTx/>
              <a:latin typeface="Bosch Office Sans"/>
              <a:ea typeface="+mn-ea"/>
              <a:cs typeface="+mn-cs"/>
            </a:endParaRPr>
          </a:p>
        </p:txBody>
      </p:sp>
      <p:sp>
        <p:nvSpPr>
          <p:cNvPr id="234" name="Down Arrow 233"/>
          <p:cNvSpPr/>
          <p:nvPr/>
        </p:nvSpPr>
        <p:spPr>
          <a:xfrm rot="16200000">
            <a:off x="3406158" y="4999315"/>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sp>
        <p:nvSpPr>
          <p:cNvPr id="235" name="Down Arrow 234"/>
          <p:cNvSpPr/>
          <p:nvPr/>
        </p:nvSpPr>
        <p:spPr>
          <a:xfrm rot="16200000">
            <a:off x="3422373" y="5877882"/>
            <a:ext cx="288000" cy="1096197"/>
          </a:xfrm>
          <a:prstGeom prst="downArrow">
            <a:avLst/>
          </a:prstGeom>
          <a:solidFill>
            <a:schemeClr val="bg1">
              <a:lumMod val="50000"/>
            </a:schemeClr>
          </a:solidFill>
          <a:ln w="9525" cap="flat" cmpd="sng" algn="ctr">
            <a:noFill/>
            <a:prstDash val="soli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rgbClr val="FFFFFF">
                  <a:lumMod val="65000"/>
                </a:srgbClr>
              </a:solidFill>
              <a:effectLst/>
              <a:uLnTx/>
              <a:uFillTx/>
              <a:latin typeface="Bosch Office Sans"/>
              <a:ea typeface="+mn-ea"/>
              <a:cs typeface="+mn-cs"/>
            </a:endParaRPr>
          </a:p>
        </p:txBody>
      </p:sp>
      <p:grpSp>
        <p:nvGrpSpPr>
          <p:cNvPr id="236" name="Group 235"/>
          <p:cNvGrpSpPr/>
          <p:nvPr/>
        </p:nvGrpSpPr>
        <p:grpSpPr>
          <a:xfrm>
            <a:off x="746309" y="4753118"/>
            <a:ext cx="453970" cy="355715"/>
            <a:chOff x="3400527" y="4996708"/>
            <a:chExt cx="453970" cy="355715"/>
          </a:xfrm>
        </p:grpSpPr>
        <p:pic>
          <p:nvPicPr>
            <p:cNvPr id="237" name="Picture 236"/>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504433" y="4996708"/>
              <a:ext cx="213395" cy="174726"/>
            </a:xfrm>
            <a:prstGeom prst="rect">
              <a:avLst/>
            </a:prstGeom>
          </p:spPr>
        </p:pic>
        <p:sp>
          <p:nvSpPr>
            <p:cNvPr id="238" name="Rectangle 237"/>
            <p:cNvSpPr/>
            <p:nvPr/>
          </p:nvSpPr>
          <p:spPr>
            <a:xfrm>
              <a:off x="3400527" y="5106202"/>
              <a:ext cx="453970"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SQA</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grpSp>
        <p:nvGrpSpPr>
          <p:cNvPr id="239" name="Group 238"/>
          <p:cNvGrpSpPr/>
          <p:nvPr/>
        </p:nvGrpSpPr>
        <p:grpSpPr>
          <a:xfrm>
            <a:off x="5874183" y="6336366"/>
            <a:ext cx="963725" cy="355715"/>
            <a:chOff x="3400527" y="4996708"/>
            <a:chExt cx="963725" cy="355715"/>
          </a:xfrm>
        </p:grpSpPr>
        <p:pic>
          <p:nvPicPr>
            <p:cNvPr id="240" name="Picture 239"/>
            <p:cNvPicPr>
              <a:picLocks noChangeAspect="1"/>
            </p:cNvPicPr>
            <p:nvPr/>
          </p:nvPicPr>
          <p:blipFill rotWithShape="1">
            <a:blip r:embed="rId10" cstate="hqprint">
              <a:duotone>
                <a:srgbClr val="B2B3B5">
                  <a:shade val="45000"/>
                  <a:satMod val="135000"/>
                </a:srgbClr>
                <a:prstClr val="white"/>
              </a:duotone>
              <a:extLst>
                <a:ext uri="{28A0092B-C50C-407E-A947-70E740481C1C}">
                  <a14:useLocalDpi xmlns:a14="http://schemas.microsoft.com/office/drawing/2010/main" val="0"/>
                </a:ext>
              </a:extLst>
            </a:blip>
            <a:srcRect l="7493" t="9049" r="8233" b="21949"/>
            <a:stretch/>
          </p:blipFill>
          <p:spPr>
            <a:xfrm>
              <a:off x="3720389" y="4996708"/>
              <a:ext cx="213395" cy="174726"/>
            </a:xfrm>
            <a:prstGeom prst="rect">
              <a:avLst/>
            </a:prstGeom>
          </p:spPr>
        </p:pic>
        <p:sp>
          <p:nvSpPr>
            <p:cNvPr id="241" name="Rectangle 240"/>
            <p:cNvSpPr/>
            <p:nvPr/>
          </p:nvSpPr>
          <p:spPr>
            <a:xfrm>
              <a:off x="3400527" y="5106202"/>
              <a:ext cx="963725"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prstClr val="black">
                      <a:lumMod val="50000"/>
                      <a:lumOff val="50000"/>
                    </a:prstClr>
                  </a:solidFill>
                  <a:effectLst/>
                  <a:uLnTx/>
                  <a:uFillTx/>
                  <a:latin typeface="Bosch Office Sans"/>
                  <a:ea typeface="+mn-ea"/>
                  <a:cs typeface="+mn-cs"/>
                </a:rPr>
                <a:t>Management</a:t>
              </a:r>
              <a:endParaRPr kumimoji="0" lang="en-US" sz="1800" b="0" i="0" u="none" strike="noStrike" kern="0" cap="none" spc="0" normalizeH="0" baseline="0" noProof="0" dirty="0" smtClean="0">
                <a:ln>
                  <a:noFill/>
                </a:ln>
                <a:solidFill>
                  <a:prstClr val="black"/>
                </a:solidFill>
                <a:effectLst/>
                <a:uLnTx/>
                <a:uFillTx/>
                <a:latin typeface="Bosch Office Sans" pitchFamily="34" charset="0"/>
                <a:ea typeface="+mn-ea"/>
                <a:cs typeface="+mn-cs"/>
              </a:endParaRPr>
            </a:p>
          </p:txBody>
        </p:sp>
      </p:grpSp>
      <p:pic>
        <p:nvPicPr>
          <p:cNvPr id="242" name="Picture 241"/>
          <p:cNvPicPr>
            <a:picLocks noChangeAspect="1"/>
          </p:cNvPicPr>
          <p:nvPr/>
        </p:nvPicPr>
        <p:blipFill rotWithShape="1">
          <a:blip r:embed="rId11" cstate="hqprint">
            <a:duotone>
              <a:srgbClr val="B2B3B5">
                <a:shade val="45000"/>
                <a:satMod val="135000"/>
              </a:srgbClr>
              <a:prstClr val="white"/>
            </a:duotone>
            <a:extLst>
              <a:ext uri="{28A0092B-C50C-407E-A947-70E740481C1C}">
                <a14:useLocalDpi xmlns:a14="http://schemas.microsoft.com/office/drawing/2010/main" val="0"/>
              </a:ext>
            </a:extLst>
          </a:blip>
          <a:srcRect l="8573" t="16629" r="8573" b="31223"/>
          <a:stretch/>
        </p:blipFill>
        <p:spPr>
          <a:xfrm>
            <a:off x="4960815" y="1474098"/>
            <a:ext cx="393955" cy="247951"/>
          </a:xfrm>
          <a:prstGeom prst="rect">
            <a:avLst/>
          </a:prstGeom>
        </p:spPr>
      </p:pic>
      <p:pic>
        <p:nvPicPr>
          <p:cNvPr id="243" name="Picture 242"/>
          <p:cNvPicPr>
            <a:picLocks noChangeAspect="1"/>
          </p:cNvPicPr>
          <p:nvPr/>
        </p:nvPicPr>
        <p:blipFill rotWithShape="1">
          <a:blip r:embed="rId9" cstate="hqprint">
            <a:duotone>
              <a:srgbClr val="B2B3B5">
                <a:shade val="45000"/>
                <a:satMod val="135000"/>
              </a:srgbClr>
              <a:prstClr val="white"/>
            </a:duotone>
            <a:extLst>
              <a:ext uri="{28A0092B-C50C-407E-A947-70E740481C1C}">
                <a14:useLocalDpi xmlns:a14="http://schemas.microsoft.com/office/drawing/2010/main" val="0"/>
              </a:ext>
            </a:extLst>
          </a:blip>
          <a:srcRect l="10835" t="4072" r="10835" b="20930"/>
          <a:stretch/>
        </p:blipFill>
        <p:spPr>
          <a:xfrm>
            <a:off x="5867248" y="1489918"/>
            <a:ext cx="225920" cy="216310"/>
          </a:xfrm>
          <a:prstGeom prst="rect">
            <a:avLst/>
          </a:prstGeom>
        </p:spPr>
      </p:pic>
      <p:pic>
        <p:nvPicPr>
          <p:cNvPr id="244" name="Picture 243"/>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6164521" y="1441530"/>
            <a:ext cx="238075" cy="302629"/>
          </a:xfrm>
          <a:prstGeom prst="rect">
            <a:avLst/>
          </a:prstGeom>
        </p:spPr>
      </p:pic>
      <p:pic>
        <p:nvPicPr>
          <p:cNvPr id="245" name="Picture 244"/>
          <p:cNvPicPr>
            <a:picLocks noChangeAspect="1"/>
          </p:cNvPicPr>
          <p:nvPr/>
        </p:nvPicPr>
        <p:blipFill rotWithShape="1">
          <a:blip r:embed="rId3" cstate="hqprint">
            <a:duotone>
              <a:srgbClr val="B2B3B5">
                <a:shade val="45000"/>
                <a:satMod val="135000"/>
              </a:srgbClr>
              <a:prstClr val="white"/>
            </a:duotone>
            <a:extLst>
              <a:ext uri="{28A0092B-C50C-407E-A947-70E740481C1C}">
                <a14:useLocalDpi xmlns:a14="http://schemas.microsoft.com/office/drawing/2010/main" val="0"/>
              </a:ext>
            </a:extLst>
          </a:blip>
          <a:srcRect l="6310" t="6335" r="6310" b="21156"/>
          <a:stretch/>
        </p:blipFill>
        <p:spPr>
          <a:xfrm>
            <a:off x="5474379" y="1484694"/>
            <a:ext cx="273261" cy="226758"/>
          </a:xfrm>
          <a:prstGeom prst="rect">
            <a:avLst/>
          </a:prstGeom>
        </p:spPr>
      </p:pic>
      <p:pic>
        <p:nvPicPr>
          <p:cNvPr id="246" name="Picture 245"/>
          <p:cNvPicPr>
            <a:picLocks noChangeAspect="1"/>
          </p:cNvPicPr>
          <p:nvPr/>
        </p:nvPicPr>
        <p:blipFill rotWithShape="1">
          <a:blip r:embed="rId12" cstate="hqprint">
            <a:duotone>
              <a:srgbClr val="B2B3B5">
                <a:shade val="45000"/>
                <a:satMod val="135000"/>
              </a:srgbClr>
              <a:prstClr val="white"/>
            </a:duotone>
            <a:extLst>
              <a:ext uri="{28A0092B-C50C-407E-A947-70E740481C1C}">
                <a14:useLocalDpi xmlns:a14="http://schemas.microsoft.com/office/drawing/2010/main" val="0"/>
              </a:ext>
            </a:extLst>
          </a:blip>
          <a:srcRect l="19432" t="3959" r="19432" b="18328"/>
          <a:stretch/>
        </p:blipFill>
        <p:spPr>
          <a:xfrm>
            <a:off x="7963753" y="1423602"/>
            <a:ext cx="238075" cy="302629"/>
          </a:xfrm>
          <a:prstGeom prst="rect">
            <a:avLst/>
          </a:prstGeom>
        </p:spPr>
      </p:pic>
      <p:pic>
        <p:nvPicPr>
          <p:cNvPr id="247" name="Picture 246"/>
          <p:cNvPicPr>
            <a:picLocks noChangeAspect="1"/>
          </p:cNvPicPr>
          <p:nvPr/>
        </p:nvPicPr>
        <p:blipFill rotWithShape="1">
          <a:blip r:embed="rId4" cstate="hqprint">
            <a:duotone>
              <a:srgbClr val="B2B3B5">
                <a:shade val="45000"/>
                <a:satMod val="135000"/>
              </a:srgbClr>
              <a:prstClr val="white"/>
            </a:duotone>
            <a:extLst>
              <a:ext uri="{28A0092B-C50C-407E-A947-70E740481C1C}">
                <a14:useLocalDpi xmlns:a14="http://schemas.microsoft.com/office/drawing/2010/main" val="0"/>
              </a:ext>
            </a:extLst>
          </a:blip>
          <a:srcRect l="20502" t="1697" r="20224" b="15839"/>
          <a:stretch/>
        </p:blipFill>
        <p:spPr>
          <a:xfrm>
            <a:off x="8294323" y="1416870"/>
            <a:ext cx="219189" cy="304940"/>
          </a:xfrm>
          <a:prstGeom prst="rect">
            <a:avLst/>
          </a:prstGeom>
        </p:spPr>
      </p:pic>
      <p:pic>
        <p:nvPicPr>
          <p:cNvPr id="248" name="Picture 247"/>
          <p:cNvPicPr>
            <a:picLocks noChangeAspect="1"/>
          </p:cNvPicPr>
          <p:nvPr/>
        </p:nvPicPr>
        <p:blipFill rotWithShape="1">
          <a:blip r:embed="rId2" cstate="hqprint">
            <a:duotone>
              <a:srgbClr val="B2B3B5">
                <a:shade val="45000"/>
                <a:satMod val="135000"/>
              </a:srgbClr>
              <a:prstClr val="white"/>
            </a:duotone>
            <a:extLst>
              <a:ext uri="{28A0092B-C50C-407E-A947-70E740481C1C}">
                <a14:useLocalDpi xmlns:a14="http://schemas.microsoft.com/office/drawing/2010/main" val="0"/>
              </a:ext>
            </a:extLst>
          </a:blip>
          <a:srcRect l="14907" t="8257" r="14907" b="22514"/>
          <a:stretch/>
        </p:blipFill>
        <p:spPr>
          <a:xfrm>
            <a:off x="7674082" y="1443829"/>
            <a:ext cx="230062" cy="273453"/>
          </a:xfrm>
          <a:prstGeom prst="rect">
            <a:avLst/>
          </a:prstGeom>
        </p:spPr>
      </p:pic>
    </p:spTree>
    <p:extLst>
      <p:ext uri="{BB962C8B-B14F-4D97-AF65-F5344CB8AC3E}">
        <p14:creationId xmlns:p14="http://schemas.microsoft.com/office/powerpoint/2010/main" val="13014155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532110" y="6470889"/>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925251" y="6491083"/>
            <a:ext cx="301702" cy="301702"/>
          </a:xfrm>
          <a:prstGeom prst="rect">
            <a:avLst/>
          </a:prstGeom>
        </p:spPr>
      </p:pic>
      <p:sp>
        <p:nvSpPr>
          <p:cNvPr id="4" name="TextBox 3"/>
          <p:cNvSpPr txBox="1"/>
          <p:nvPr>
            <p:custDataLst>
              <p:tags r:id="rId3"/>
            </p:custDataLst>
          </p:nvPr>
        </p:nvSpPr>
        <p:spPr>
          <a:xfrm>
            <a:off x="9150616" y="6561640"/>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10065231" y="6578503"/>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701070" y="6539863"/>
            <a:ext cx="213909" cy="213909"/>
          </a:xfrm>
          <a:prstGeom prst="rect">
            <a:avLst/>
          </a:prstGeom>
        </p:spPr>
      </p:pic>
      <p:sp>
        <p:nvSpPr>
          <p:cNvPr id="7" name="TextBox 6"/>
          <p:cNvSpPr txBox="1"/>
          <p:nvPr>
            <p:custDataLst>
              <p:tags r:id="rId5"/>
            </p:custDataLst>
          </p:nvPr>
        </p:nvSpPr>
        <p:spPr>
          <a:xfrm>
            <a:off x="10933128" y="6547566"/>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814325" y="6498588"/>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3210703337"/>
              </p:ext>
            </p:extLst>
          </p:nvPr>
        </p:nvGraphicFramePr>
        <p:xfrm>
          <a:off x="736505" y="95546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4397060" y="533296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5055986" y="569247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4670184" y="450813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9809661" y="437310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3762266" y="348914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5031931" y="347985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5436214" y="300996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2744929" y="564993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19" name="Rechteck 23______"/>
          <p:cNvSpPr/>
          <p:nvPr>
            <p:custDataLst>
              <p:tags r:id="rId14"/>
            </p:custDataLst>
          </p:nvPr>
        </p:nvSpPr>
        <p:spPr>
          <a:xfrm>
            <a:off x="3001953" y="517007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3946167" y="572361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3398177" y="438598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22" name="Rechteck 23______"/>
          <p:cNvSpPr/>
          <p:nvPr>
            <p:custDataLst>
              <p:tags r:id="rId17"/>
            </p:custDataLst>
          </p:nvPr>
        </p:nvSpPr>
        <p:spPr>
          <a:xfrm>
            <a:off x="3878633" y="3982038"/>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New Implementation, Proof of Scaling, Integrated Solutions </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3665562" y="487151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25" name="Rechteck 44"/>
          <p:cNvSpPr/>
          <p:nvPr>
            <p:custDataLst>
              <p:tags r:id="rId19"/>
            </p:custDataLst>
          </p:nvPr>
        </p:nvSpPr>
        <p:spPr>
          <a:xfrm>
            <a:off x="6530344" y="189578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6248523" y="224121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7512134" y="188020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5191966" y="255698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556164" y="417918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872920" y="1521494"/>
            <a:ext cx="508945" cy="508945"/>
          </a:xfrm>
          <a:prstGeom prst="rect">
            <a:avLst/>
          </a:prstGeom>
        </p:spPr>
      </p:pic>
      <p:sp>
        <p:nvSpPr>
          <p:cNvPr id="31" name="Rechteck 36"/>
          <p:cNvSpPr/>
          <p:nvPr>
            <p:custDataLst>
              <p:tags r:id="rId25"/>
            </p:custDataLst>
          </p:nvPr>
        </p:nvSpPr>
        <p:spPr>
          <a:xfrm>
            <a:off x="7103510" y="358341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3802756" y="469461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3712267" y="582769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9">
            <a:clrChange>
              <a:clrFrom>
                <a:srgbClr val="FFFFFF"/>
              </a:clrFrom>
              <a:clrTo>
                <a:srgbClr val="FFFFFF">
                  <a:alpha val="0"/>
                </a:srgbClr>
              </a:clrTo>
            </a:clrChange>
          </a:blip>
          <a:stretch>
            <a:fillRect/>
          </a:stretch>
        </p:blipFill>
        <p:spPr>
          <a:xfrm flipH="1">
            <a:off x="7203857" y="3413577"/>
            <a:ext cx="232967" cy="232967"/>
          </a:xfrm>
          <a:prstGeom prst="rect">
            <a:avLst/>
          </a:prstGeom>
        </p:spPr>
      </p:pic>
      <p:pic>
        <p:nvPicPr>
          <p:cNvPr id="38" name="Picture 37"/>
          <p:cNvPicPr>
            <a:picLocks noChangeAspect="1"/>
          </p:cNvPicPr>
          <p:nvPr/>
        </p:nvPicPr>
        <p:blipFill>
          <a:blip r:embed="rId49">
            <a:clrChange>
              <a:clrFrom>
                <a:srgbClr val="FFFFFF"/>
              </a:clrFrom>
              <a:clrTo>
                <a:srgbClr val="FFFFFF">
                  <a:alpha val="0"/>
                </a:srgbClr>
              </a:clrTo>
            </a:clrChange>
          </a:blip>
          <a:stretch>
            <a:fillRect/>
          </a:stretch>
        </p:blipFill>
        <p:spPr>
          <a:xfrm flipH="1">
            <a:off x="5031931" y="2506861"/>
            <a:ext cx="232967" cy="232967"/>
          </a:xfrm>
          <a:prstGeom prst="rect">
            <a:avLst/>
          </a:prstGeom>
        </p:spPr>
      </p:pic>
      <p:sp>
        <p:nvSpPr>
          <p:cNvPr id="40" name="Rechteck 44"/>
          <p:cNvSpPr/>
          <p:nvPr>
            <p:custDataLst>
              <p:tags r:id="rId26"/>
            </p:custDataLst>
          </p:nvPr>
        </p:nvSpPr>
        <p:spPr>
          <a:xfrm>
            <a:off x="9340462" y="218028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7320342" y="449666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3556164" y="433921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5987408" y="535036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8221132" y="351675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9074411" y="298528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0304714" y="348914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2235200" y="0"/>
            <a:ext cx="6004066" cy="369332"/>
          </a:xfrm>
          <a:prstGeom prst="rect">
            <a:avLst/>
          </a:prstGeom>
          <a:noFill/>
        </p:spPr>
        <p:txBody>
          <a:bodyPr wrap="square" rtlCol="0">
            <a:spAutoFit/>
          </a:bodyPr>
          <a:lstStyle/>
          <a:p>
            <a:r>
              <a:rPr lang="en-GB" dirty="0" smtClean="0"/>
              <a:t>Autonomous 1.o - Canvas</a:t>
            </a:r>
            <a:endParaRPr lang="en-GB" dirty="0"/>
          </a:p>
        </p:txBody>
      </p:sp>
      <p:pic>
        <p:nvPicPr>
          <p:cNvPr id="44" name="Picture 43"/>
          <p:cNvPicPr>
            <a:picLocks noChangeAspect="1"/>
          </p:cNvPicPr>
          <p:nvPr/>
        </p:nvPicPr>
        <p:blipFill>
          <a:blip r:embed="rId50">
            <a:clrChange>
              <a:clrFrom>
                <a:srgbClr val="FFFFFF"/>
              </a:clrFrom>
              <a:clrTo>
                <a:srgbClr val="FFFFFF">
                  <a:alpha val="0"/>
                </a:srgbClr>
              </a:clrTo>
            </a:clrChange>
          </a:blip>
          <a:stretch>
            <a:fillRect/>
          </a:stretch>
        </p:blipFill>
        <p:spPr>
          <a:xfrm>
            <a:off x="3512521" y="5518651"/>
            <a:ext cx="286692" cy="286692"/>
          </a:xfrm>
          <a:prstGeom prst="rect">
            <a:avLst/>
          </a:prstGeom>
        </p:spPr>
      </p:pic>
      <p:pic>
        <p:nvPicPr>
          <p:cNvPr id="45" name="Picture 44"/>
          <p:cNvPicPr>
            <a:picLocks noChangeAspect="1"/>
          </p:cNvPicPr>
          <p:nvPr/>
        </p:nvPicPr>
        <p:blipFill>
          <a:blip r:embed="rId50">
            <a:clrChange>
              <a:clrFrom>
                <a:srgbClr val="FFFFFF"/>
              </a:clrFrom>
              <a:clrTo>
                <a:srgbClr val="FFFFFF">
                  <a:alpha val="0"/>
                </a:srgbClr>
              </a:clrTo>
            </a:clrChange>
          </a:blip>
          <a:stretch>
            <a:fillRect/>
          </a:stretch>
        </p:blipFill>
        <p:spPr>
          <a:xfrm>
            <a:off x="5198798" y="5160839"/>
            <a:ext cx="286692" cy="286692"/>
          </a:xfrm>
          <a:prstGeom prst="rect">
            <a:avLst/>
          </a:prstGeom>
        </p:spPr>
      </p:pic>
      <p:cxnSp>
        <p:nvCxnSpPr>
          <p:cNvPr id="24" name="Elbow Connector 23"/>
          <p:cNvCxnSpPr>
            <a:endCxn id="10" idx="1"/>
          </p:cNvCxnSpPr>
          <p:nvPr/>
        </p:nvCxnSpPr>
        <p:spPr>
          <a:xfrm flipV="1">
            <a:off x="4083265" y="548655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6698903" y="464955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8414880" y="431301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762266" y="293721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8221131" y="294653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50">
            <a:clrChange>
              <a:clrFrom>
                <a:srgbClr val="FFFFFF"/>
              </a:clrFrom>
              <a:clrTo>
                <a:srgbClr val="FFFFFF">
                  <a:alpha val="0"/>
                </a:srgbClr>
              </a:clrTo>
            </a:clrChange>
          </a:blip>
          <a:stretch>
            <a:fillRect/>
          </a:stretch>
        </p:blipFill>
        <p:spPr>
          <a:xfrm>
            <a:off x="5626298" y="5506587"/>
            <a:ext cx="286692" cy="286692"/>
          </a:xfrm>
          <a:prstGeom prst="rect">
            <a:avLst/>
          </a:prstGeom>
        </p:spPr>
      </p:pic>
      <p:pic>
        <p:nvPicPr>
          <p:cNvPr id="62" name="Picture 61"/>
          <p:cNvPicPr>
            <a:picLocks noChangeAspect="1"/>
          </p:cNvPicPr>
          <p:nvPr/>
        </p:nvPicPr>
        <p:blipFill>
          <a:blip r:embed="rId50">
            <a:clrChange>
              <a:clrFrom>
                <a:srgbClr val="FFFFFF"/>
              </a:clrFrom>
              <a:clrTo>
                <a:srgbClr val="FFFFFF">
                  <a:alpha val="0"/>
                </a:srgbClr>
              </a:clrTo>
            </a:clrChange>
          </a:blip>
          <a:stretch>
            <a:fillRect/>
          </a:stretch>
        </p:blipFill>
        <p:spPr>
          <a:xfrm>
            <a:off x="4450185" y="4226817"/>
            <a:ext cx="286692" cy="286692"/>
          </a:xfrm>
          <a:prstGeom prst="rect">
            <a:avLst/>
          </a:prstGeom>
        </p:spPr>
      </p:pic>
      <p:pic>
        <p:nvPicPr>
          <p:cNvPr id="63" name="Picture 62"/>
          <p:cNvPicPr>
            <a:picLocks noChangeAspect="1"/>
          </p:cNvPicPr>
          <p:nvPr/>
        </p:nvPicPr>
        <p:blipFill>
          <a:blip r:embed="rId50">
            <a:clrChange>
              <a:clrFrom>
                <a:srgbClr val="FFFFFF"/>
              </a:clrFrom>
              <a:clrTo>
                <a:srgbClr val="FFFFFF">
                  <a:alpha val="0"/>
                </a:srgbClr>
              </a:clrTo>
            </a:clrChange>
          </a:blip>
          <a:stretch>
            <a:fillRect/>
          </a:stretch>
        </p:blipFill>
        <p:spPr>
          <a:xfrm>
            <a:off x="5048619" y="3312740"/>
            <a:ext cx="286692" cy="286692"/>
          </a:xfrm>
          <a:prstGeom prst="rect">
            <a:avLst/>
          </a:prstGeom>
        </p:spPr>
      </p:pic>
      <p:pic>
        <p:nvPicPr>
          <p:cNvPr id="64" name="Picture 63"/>
          <p:cNvPicPr>
            <a:picLocks noChangeAspect="1"/>
          </p:cNvPicPr>
          <p:nvPr/>
        </p:nvPicPr>
        <p:blipFill>
          <a:blip r:embed="rId50">
            <a:clrChange>
              <a:clrFrom>
                <a:srgbClr val="FFFFFF"/>
              </a:clrFrom>
              <a:clrTo>
                <a:srgbClr val="FFFFFF">
                  <a:alpha val="0"/>
                </a:srgbClr>
              </a:clrTo>
            </a:clrChange>
          </a:blip>
          <a:stretch>
            <a:fillRect/>
          </a:stretch>
        </p:blipFill>
        <p:spPr>
          <a:xfrm>
            <a:off x="6658268" y="2822538"/>
            <a:ext cx="286692" cy="286692"/>
          </a:xfrm>
          <a:prstGeom prst="rect">
            <a:avLst/>
          </a:prstGeom>
        </p:spPr>
      </p:pic>
      <p:pic>
        <p:nvPicPr>
          <p:cNvPr id="54" name="Picture 53"/>
          <p:cNvPicPr>
            <a:picLocks noChangeAspect="1"/>
          </p:cNvPicPr>
          <p:nvPr/>
        </p:nvPicPr>
        <p:blipFill>
          <a:blip r:embed="rId49">
            <a:clrChange>
              <a:clrFrom>
                <a:srgbClr val="FFFFFF"/>
              </a:clrFrom>
              <a:clrTo>
                <a:srgbClr val="FFFFFF">
                  <a:alpha val="0"/>
                </a:srgbClr>
              </a:clrTo>
            </a:clrChange>
          </a:blip>
          <a:stretch>
            <a:fillRect/>
          </a:stretch>
        </p:blipFill>
        <p:spPr>
          <a:xfrm flipH="1">
            <a:off x="5964385" y="4161204"/>
            <a:ext cx="232967" cy="232967"/>
          </a:xfrm>
          <a:prstGeom prst="rect">
            <a:avLst/>
          </a:prstGeom>
        </p:spPr>
      </p:pic>
      <p:sp>
        <p:nvSpPr>
          <p:cNvPr id="56" name="Rectangle 55"/>
          <p:cNvSpPr/>
          <p:nvPr/>
        </p:nvSpPr>
        <p:spPr>
          <a:xfrm>
            <a:off x="736505" y="1880207"/>
            <a:ext cx="10436106" cy="956765"/>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746332" y="3945622"/>
            <a:ext cx="10436106" cy="2291381"/>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905315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3" name="Picture 14________" descr="ML14B"/>
          <p:cNvPicPr>
            <a:picLocks noChangeAspect="1" noChangeArrowheads="1"/>
          </p:cNvPicPr>
          <p:nvPr>
            <p:custDataLst>
              <p:tags r:id="rId1"/>
            </p:custDataLst>
          </p:nvPr>
        </p:nvPicPr>
        <p:blipFill>
          <a:blip r:embed="rId125" cstate="print">
            <a:clrChange>
              <a:clrFrom>
                <a:srgbClr val="FFFFFB"/>
              </a:clrFrom>
              <a:clrTo>
                <a:srgbClr val="FFFFFB">
                  <a:alpha val="0"/>
                </a:srgbClr>
              </a:clrTo>
            </a:clrChange>
            <a:duotone>
              <a:schemeClr val="accent4">
                <a:shade val="45000"/>
                <a:satMod val="135000"/>
              </a:schemeClr>
              <a:prstClr val="white"/>
            </a:duotone>
          </a:blip>
          <a:srcRect r="8607" b="4151"/>
          <a:stretch>
            <a:fillRect/>
          </a:stretch>
        </p:blipFill>
        <p:spPr bwMode="auto">
          <a:xfrm>
            <a:off x="6695668" y="1462328"/>
            <a:ext cx="332411" cy="421009"/>
          </a:xfrm>
          <a:prstGeom prst="rect">
            <a:avLst/>
          </a:prstGeom>
          <a:noFill/>
          <a:ln>
            <a:noFill/>
          </a:ln>
        </p:spPr>
      </p:pic>
      <p:sp>
        <p:nvSpPr>
          <p:cNvPr id="304" name="Rechteck 8"/>
          <p:cNvSpPr/>
          <p:nvPr>
            <p:custDataLst>
              <p:tags r:id="rId2"/>
            </p:custDataLst>
          </p:nvPr>
        </p:nvSpPr>
        <p:spPr bwMode="auto">
          <a:xfrm>
            <a:off x="465893" y="1765171"/>
            <a:ext cx="8761987" cy="4086094"/>
          </a:xfrm>
          <a:prstGeom prst="rect">
            <a:avLst/>
          </a:prstGeom>
          <a:noFill/>
          <a:ln>
            <a:no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effectLst/>
              <a:latin typeface="+mj-lt"/>
            </a:endParaRPr>
          </a:p>
        </p:txBody>
      </p:sp>
      <p:sp>
        <p:nvSpPr>
          <p:cNvPr id="305" name="Rectangle 14__________"/>
          <p:cNvSpPr>
            <a:spLocks noChangeArrowheads="1"/>
          </p:cNvSpPr>
          <p:nvPr>
            <p:custDataLst>
              <p:tags r:id="rId3"/>
            </p:custDataLst>
          </p:nvPr>
        </p:nvSpPr>
        <p:spPr bwMode="auto">
          <a:xfrm>
            <a:off x="84114" y="1378933"/>
            <a:ext cx="3496868" cy="1419005"/>
          </a:xfrm>
          <a:prstGeom prst="rect">
            <a:avLst/>
          </a:prstGeom>
          <a:solidFill>
            <a:schemeClr val="bg1"/>
          </a:solid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Interfaces</a:t>
            </a:r>
          </a:p>
          <a:p>
            <a:pPr algn="ctr" fontAlgn="auto">
              <a:spcBef>
                <a:spcPts val="0"/>
              </a:spcBef>
              <a:spcAft>
                <a:spcPts val="0"/>
              </a:spcAft>
              <a:defRPr/>
            </a:pPr>
            <a:endParaRPr lang="en-US" sz="1000" b="1" kern="0" dirty="0">
              <a:solidFill>
                <a:sysClr val="windowText" lastClr="000000"/>
              </a:solidFill>
            </a:endParaRPr>
          </a:p>
        </p:txBody>
      </p:sp>
      <p:sp>
        <p:nvSpPr>
          <p:cNvPr id="306" name="Rectangle 14_____"/>
          <p:cNvSpPr>
            <a:spLocks noChangeArrowheads="1"/>
          </p:cNvSpPr>
          <p:nvPr>
            <p:custDataLst>
              <p:tags r:id="rId4"/>
            </p:custDataLst>
          </p:nvPr>
        </p:nvSpPr>
        <p:spPr bwMode="auto">
          <a:xfrm>
            <a:off x="2248586" y="4700556"/>
            <a:ext cx="1694438" cy="167029"/>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Controller</a:t>
            </a:r>
          </a:p>
        </p:txBody>
      </p:sp>
      <p:pic>
        <p:nvPicPr>
          <p:cNvPr id="307" name="Grafik 19" descr="iOS.jpg"/>
          <p:cNvPicPr>
            <a:picLocks noChangeAspect="1"/>
          </p:cNvPicPr>
          <p:nvPr>
            <p:custDataLst>
              <p:tags r:id="rId5"/>
            </p:custDataLst>
          </p:nvPr>
        </p:nvPicPr>
        <p:blipFill>
          <a:blip r:embed="rId126" cstate="print"/>
          <a:stretch>
            <a:fillRect/>
          </a:stretch>
        </p:blipFill>
        <p:spPr>
          <a:xfrm>
            <a:off x="2688403" y="1445961"/>
            <a:ext cx="467818" cy="282239"/>
          </a:xfrm>
          <a:prstGeom prst="rect">
            <a:avLst/>
          </a:prstGeom>
          <a:noFill/>
          <a:ln>
            <a:noFill/>
          </a:ln>
        </p:spPr>
      </p:pic>
      <p:sp>
        <p:nvSpPr>
          <p:cNvPr id="308" name="Rectangle 14______"/>
          <p:cNvSpPr>
            <a:spLocks noChangeArrowheads="1"/>
          </p:cNvSpPr>
          <p:nvPr>
            <p:custDataLst>
              <p:tags r:id="rId6"/>
            </p:custDataLst>
          </p:nvPr>
        </p:nvSpPr>
        <p:spPr bwMode="auto">
          <a:xfrm>
            <a:off x="6378852" y="1390014"/>
            <a:ext cx="1980952" cy="4589054"/>
          </a:xfrm>
          <a:prstGeom prst="rect">
            <a:avLst/>
          </a:prstGeom>
          <a:no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Backend</a:t>
            </a:r>
          </a:p>
        </p:txBody>
      </p:sp>
      <p:sp>
        <p:nvSpPr>
          <p:cNvPr id="309" name="Rectangle 14_______"/>
          <p:cNvSpPr>
            <a:spLocks noChangeArrowheads="1"/>
          </p:cNvSpPr>
          <p:nvPr>
            <p:custDataLst>
              <p:tags r:id="rId7"/>
            </p:custDataLst>
          </p:nvPr>
        </p:nvSpPr>
        <p:spPr bwMode="auto">
          <a:xfrm>
            <a:off x="5019865" y="1390014"/>
            <a:ext cx="1238627" cy="4589053"/>
          </a:xfrm>
          <a:prstGeom prst="rect">
            <a:avLst/>
          </a:prstGeom>
          <a:solidFill>
            <a:schemeClr val="bg1"/>
          </a:solidFill>
          <a:ln w="6350">
            <a:solidFill>
              <a:schemeClr val="bg1">
                <a:lumMod val="85000"/>
              </a:schemeClr>
            </a:solidFill>
            <a:prstDash val="dash"/>
            <a:miter lim="800000"/>
            <a:headEnd/>
            <a:tailEnd/>
          </a:ln>
        </p:spPr>
        <p:txBody>
          <a:bodyPr wrap="none" anchor="b"/>
          <a:lstStyle/>
          <a:p>
            <a:pPr algn="ctr" fontAlgn="auto">
              <a:spcBef>
                <a:spcPts val="0"/>
              </a:spcBef>
              <a:spcAft>
                <a:spcPts val="0"/>
              </a:spcAft>
              <a:defRPr/>
            </a:pPr>
            <a:r>
              <a:rPr lang="en-US" sz="1000" kern="0" dirty="0">
                <a:solidFill>
                  <a:schemeClr val="bg1">
                    <a:lumMod val="50000"/>
                  </a:schemeClr>
                </a:solidFill>
              </a:rPr>
              <a:t>Internet</a:t>
            </a:r>
          </a:p>
        </p:txBody>
      </p:sp>
      <p:sp>
        <p:nvSpPr>
          <p:cNvPr id="310" name="Wolke 22"/>
          <p:cNvSpPr/>
          <p:nvPr>
            <p:custDataLst>
              <p:tags r:id="rId8"/>
            </p:custDataLst>
          </p:nvPr>
        </p:nvSpPr>
        <p:spPr bwMode="auto">
          <a:xfrm rot="5400000">
            <a:off x="5159389" y="1916154"/>
            <a:ext cx="874509" cy="1009803"/>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311" name="Gewinkelte Verbindung 26"/>
          <p:cNvCxnSpPr/>
          <p:nvPr>
            <p:custDataLst>
              <p:tags r:id="rId9"/>
            </p:custDataLst>
          </p:nvPr>
        </p:nvCxnSpPr>
        <p:spPr bwMode="auto">
          <a:xfrm rot="5400000">
            <a:off x="3170008" y="3845820"/>
            <a:ext cx="1231353" cy="1207556"/>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312" name="Wolke 26"/>
          <p:cNvSpPr/>
          <p:nvPr>
            <p:custDataLst>
              <p:tags r:id="rId10"/>
            </p:custDataLst>
          </p:nvPr>
        </p:nvSpPr>
        <p:spPr bwMode="auto">
          <a:xfrm rot="5400000">
            <a:off x="5165445" y="3337973"/>
            <a:ext cx="918595" cy="1065999"/>
          </a:xfrm>
          <a:prstGeom prst="cloud">
            <a:avLst/>
          </a:prstGeom>
          <a:solidFill>
            <a:srgbClr val="B0BBD0">
              <a:alpha val="40000"/>
            </a:srgbClr>
          </a:solidFill>
          <a:ln w="635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Bosch Office Sans" pitchFamily="34" charset="0"/>
            </a:endParaRPr>
          </a:p>
        </p:txBody>
      </p:sp>
      <p:cxnSp>
        <p:nvCxnSpPr>
          <p:cNvPr id="313" name="Gewinkelte Verbindung 42"/>
          <p:cNvCxnSpPr/>
          <p:nvPr>
            <p:custDataLst>
              <p:tags r:id="rId11"/>
            </p:custDataLst>
          </p:nvPr>
        </p:nvCxnSpPr>
        <p:spPr bwMode="auto">
          <a:xfrm rot="10800000" flipV="1">
            <a:off x="4599109" y="2600542"/>
            <a:ext cx="1983430" cy="938279"/>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314" name="Picture 14___" descr="ML14B"/>
          <p:cNvPicPr>
            <a:picLocks noChangeAspect="1" noChangeArrowheads="1"/>
          </p:cNvPicPr>
          <p:nvPr>
            <p:custDataLst>
              <p:tags r:id="rId12"/>
            </p:custDataLst>
          </p:nvPr>
        </p:nvPicPr>
        <p:blipFill>
          <a:blip r:embed="rId125" cstate="print">
            <a:duotone>
              <a:schemeClr val="accent4">
                <a:shade val="45000"/>
                <a:satMod val="135000"/>
              </a:schemeClr>
              <a:prstClr val="white"/>
            </a:duotone>
          </a:blip>
          <a:srcRect r="8607" b="4151"/>
          <a:stretch>
            <a:fillRect/>
          </a:stretch>
        </p:blipFill>
        <p:spPr bwMode="auto">
          <a:xfrm>
            <a:off x="6644540" y="2300687"/>
            <a:ext cx="360000" cy="455951"/>
          </a:xfrm>
          <a:prstGeom prst="rect">
            <a:avLst/>
          </a:prstGeom>
          <a:noFill/>
          <a:ln>
            <a:noFill/>
          </a:ln>
        </p:spPr>
      </p:pic>
      <p:pic>
        <p:nvPicPr>
          <p:cNvPr id="315" name="Picture 2_" descr="C:\Users\tsc2lol\Local Settings\Temporary Internet Files\Content.Outlook\WADBQK7H\sensor.png"/>
          <p:cNvPicPr>
            <a:picLocks noChangeAspect="1" noChangeArrowheads="1"/>
          </p:cNvPicPr>
          <p:nvPr>
            <p:custDataLst>
              <p:tags r:id="rId13"/>
            </p:custDataLst>
          </p:nvPr>
        </p:nvPicPr>
        <p:blipFill>
          <a:blip r:embed="rId127" cstate="print">
            <a:lum bright="10000"/>
          </a:blip>
          <a:srcRect l="28221" t="9501" r="43250" b="-999"/>
          <a:stretch>
            <a:fillRect/>
          </a:stretch>
        </p:blipFill>
        <p:spPr bwMode="auto">
          <a:xfrm>
            <a:off x="1014375" y="5373645"/>
            <a:ext cx="250478" cy="451878"/>
          </a:xfrm>
          <a:prstGeom prst="rect">
            <a:avLst/>
          </a:prstGeom>
          <a:noFill/>
        </p:spPr>
      </p:pic>
      <p:pic>
        <p:nvPicPr>
          <p:cNvPr id="316" name="Picture 5______" descr="C:\Users\wa20611\Downloads\padlock-154684_1280.png"/>
          <p:cNvPicPr>
            <a:picLocks noChangeAspect="1" noChangeArrowheads="1"/>
          </p:cNvPicPr>
          <p:nvPr>
            <p:custDataLst>
              <p:tags r:id="rId14"/>
            </p:custDataLst>
          </p:nvPr>
        </p:nvPicPr>
        <p:blipFill>
          <a:blip r:embed="rId128" cstate="print">
            <a:duotone>
              <a:schemeClr val="accent3">
                <a:shade val="45000"/>
                <a:satMod val="135000"/>
              </a:schemeClr>
              <a:prstClr val="white"/>
            </a:duotone>
          </a:blip>
          <a:stretch>
            <a:fillRect/>
          </a:stretch>
        </p:blipFill>
        <p:spPr bwMode="auto">
          <a:xfrm>
            <a:off x="5493906" y="2244756"/>
            <a:ext cx="308835" cy="254635"/>
          </a:xfrm>
          <a:prstGeom prst="rect">
            <a:avLst/>
          </a:prstGeom>
          <a:noFill/>
          <a:ln>
            <a:noFill/>
          </a:ln>
        </p:spPr>
      </p:pic>
      <p:pic>
        <p:nvPicPr>
          <p:cNvPr id="317" name="Picture 5__0" descr="https://lh3.ggpht.com/ZEy6KjtU6qh8DoLhIzkTjamadfh9JYzUjV7eXxI9hTFIzGvDaK91rVxF6j_GRUufOmU%3Dw300"/>
          <p:cNvPicPr>
            <a:picLocks noChangeAspect="1" noChangeArrowheads="1"/>
          </p:cNvPicPr>
          <p:nvPr>
            <p:custDataLst>
              <p:tags r:id="rId15"/>
            </p:custDataLst>
          </p:nvPr>
        </p:nvPicPr>
        <p:blipFill>
          <a:blip r:embed="rId129" cstate="print"/>
          <a:srcRect/>
          <a:stretch>
            <a:fillRect/>
          </a:stretch>
        </p:blipFill>
        <p:spPr bwMode="auto">
          <a:xfrm>
            <a:off x="380930" y="3496040"/>
            <a:ext cx="374718" cy="386818"/>
          </a:xfrm>
          <a:prstGeom prst="rect">
            <a:avLst/>
          </a:prstGeom>
          <a:noFill/>
        </p:spPr>
      </p:pic>
      <p:cxnSp>
        <p:nvCxnSpPr>
          <p:cNvPr id="318" name="Gewinkelte Verbindung 64"/>
          <p:cNvCxnSpPr/>
          <p:nvPr>
            <p:custDataLst>
              <p:tags r:id="rId16"/>
            </p:custDataLst>
          </p:nvPr>
        </p:nvCxnSpPr>
        <p:spPr bwMode="auto">
          <a:xfrm>
            <a:off x="4752049" y="3701308"/>
            <a:ext cx="2063137" cy="332473"/>
          </a:xfrm>
          <a:prstGeom prst="bentConnector3">
            <a:avLst>
              <a:gd name="adj1" fmla="val 50000"/>
            </a:avLst>
          </a:prstGeom>
          <a:solidFill>
            <a:schemeClr val="accent1"/>
          </a:solidFill>
          <a:ln w="12700" cap="flat" cmpd="sng" algn="ctr">
            <a:solidFill>
              <a:schemeClr val="accent4">
                <a:lumMod val="60000"/>
                <a:lumOff val="40000"/>
              </a:schemeClr>
            </a:solidFill>
            <a:prstDash val="sysDot"/>
            <a:round/>
            <a:headEnd type="none" w="med" len="med"/>
            <a:tailEnd type="none" w="med" len="med"/>
          </a:ln>
          <a:effectLst/>
        </p:spPr>
      </p:cxnSp>
      <p:sp>
        <p:nvSpPr>
          <p:cNvPr id="319" name="Textfeld 43"/>
          <p:cNvSpPr txBox="1"/>
          <p:nvPr>
            <p:custDataLst>
              <p:tags r:id="rId17"/>
            </p:custDataLst>
          </p:nvPr>
        </p:nvSpPr>
        <p:spPr>
          <a:xfrm>
            <a:off x="6519666" y="4687117"/>
            <a:ext cx="1297115" cy="226591"/>
          </a:xfrm>
          <a:prstGeom prst="rect">
            <a:avLst/>
          </a:prstGeom>
          <a:noFill/>
        </p:spPr>
        <p:txBody>
          <a:bodyPr wrap="square" lIns="36000" tIns="36000" rIns="36000" bIns="36000" rtlCol="0">
            <a:spAutoFit/>
          </a:bodyPr>
          <a:lstStyle/>
          <a:p>
            <a:endParaRPr lang="en-US" sz="1000" dirty="0"/>
          </a:p>
        </p:txBody>
      </p:sp>
      <p:pic>
        <p:nvPicPr>
          <p:cNvPr id="320" name="Picture 5____" descr="C:\Users\wa20611\Downloads\padlock-154684_1280.png"/>
          <p:cNvPicPr>
            <a:picLocks noChangeAspect="1" noChangeArrowheads="1"/>
          </p:cNvPicPr>
          <p:nvPr>
            <p:custDataLst>
              <p:tags r:id="rId18"/>
            </p:custDataLst>
          </p:nvPr>
        </p:nvPicPr>
        <p:blipFill>
          <a:blip r:embed="rId128" cstate="print">
            <a:duotone>
              <a:schemeClr val="accent3">
                <a:shade val="45000"/>
                <a:satMod val="135000"/>
              </a:schemeClr>
              <a:prstClr val="white"/>
            </a:duotone>
          </a:blip>
          <a:stretch>
            <a:fillRect/>
          </a:stretch>
        </p:blipFill>
        <p:spPr bwMode="auto">
          <a:xfrm>
            <a:off x="5782086" y="3719577"/>
            <a:ext cx="308835" cy="250822"/>
          </a:xfrm>
          <a:prstGeom prst="rect">
            <a:avLst/>
          </a:prstGeom>
          <a:noFill/>
          <a:ln>
            <a:noFill/>
          </a:ln>
        </p:spPr>
      </p:pic>
      <p:pic>
        <p:nvPicPr>
          <p:cNvPr id="321" name="Picture 14________" descr="ML14B"/>
          <p:cNvPicPr>
            <a:picLocks noChangeAspect="1" noChangeArrowheads="1"/>
          </p:cNvPicPr>
          <p:nvPr>
            <p:custDataLst>
              <p:tags r:id="rId19"/>
            </p:custDataLst>
          </p:nvPr>
        </p:nvPicPr>
        <p:blipFill>
          <a:blip r:embed="rId125" cstate="print">
            <a:clrChange>
              <a:clrFrom>
                <a:srgbClr val="FFFFFB"/>
              </a:clrFrom>
              <a:clrTo>
                <a:srgbClr val="FFFFFB">
                  <a:alpha val="0"/>
                </a:srgbClr>
              </a:clrTo>
            </a:clrChange>
            <a:duotone>
              <a:schemeClr val="accent5">
                <a:shade val="45000"/>
                <a:satMod val="135000"/>
              </a:schemeClr>
              <a:prstClr val="white"/>
            </a:duotone>
          </a:blip>
          <a:srcRect r="8607" b="4151"/>
          <a:stretch>
            <a:fillRect/>
          </a:stretch>
        </p:blipFill>
        <p:spPr bwMode="auto">
          <a:xfrm>
            <a:off x="6586331" y="1619783"/>
            <a:ext cx="332411" cy="421009"/>
          </a:xfrm>
          <a:prstGeom prst="rect">
            <a:avLst/>
          </a:prstGeom>
          <a:noFill/>
          <a:ln>
            <a:noFill/>
          </a:ln>
        </p:spPr>
      </p:pic>
      <p:cxnSp>
        <p:nvCxnSpPr>
          <p:cNvPr id="322" name="Gewinkelte Verbindung 42_"/>
          <p:cNvCxnSpPr/>
          <p:nvPr>
            <p:custDataLst>
              <p:tags r:id="rId20"/>
            </p:custDataLst>
          </p:nvPr>
        </p:nvCxnSpPr>
        <p:spPr bwMode="auto">
          <a:xfrm rot="10800000">
            <a:off x="3165321" y="2355809"/>
            <a:ext cx="3418408" cy="191409"/>
          </a:xfrm>
          <a:prstGeom prst="bentConnector3">
            <a:avLst>
              <a:gd name="adj1" fmla="val 53292"/>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23" name="Gewinkelte Verbindung 42__"/>
          <p:cNvCxnSpPr/>
          <p:nvPr>
            <p:custDataLst>
              <p:tags r:id="rId21"/>
            </p:custDataLst>
          </p:nvPr>
        </p:nvCxnSpPr>
        <p:spPr bwMode="auto">
          <a:xfrm rot="10800000" flipV="1">
            <a:off x="7888425" y="1706625"/>
            <a:ext cx="1008000" cy="936000"/>
          </a:xfrm>
          <a:prstGeom prst="bentConnector3">
            <a:avLst>
              <a:gd name="adj1" fmla="val 7115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324" name="Gewinkelte Verbindung 42____"/>
          <p:cNvCxnSpPr/>
          <p:nvPr>
            <p:custDataLst>
              <p:tags r:id="rId22"/>
            </p:custDataLst>
          </p:nvPr>
        </p:nvCxnSpPr>
        <p:spPr bwMode="auto">
          <a:xfrm rot="10800000" flipV="1">
            <a:off x="2770090" y="1634146"/>
            <a:ext cx="3925579" cy="675918"/>
          </a:xfrm>
          <a:prstGeom prst="bentConnector3">
            <a:avLst>
              <a:gd name="adj1" fmla="val 36113"/>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grpSp>
        <p:nvGrpSpPr>
          <p:cNvPr id="325" name="Gruppieren 243"/>
          <p:cNvGrpSpPr/>
          <p:nvPr/>
        </p:nvGrpSpPr>
        <p:grpSpPr>
          <a:xfrm>
            <a:off x="7079314" y="1366253"/>
            <a:ext cx="1291745" cy="338554"/>
            <a:chOff x="7366571" y="1452926"/>
            <a:chExt cx="1345251" cy="338554"/>
          </a:xfrm>
        </p:grpSpPr>
        <p:sp>
          <p:nvSpPr>
            <p:cNvPr id="326" name="Textfeld 53"/>
            <p:cNvSpPr txBox="1"/>
            <p:nvPr>
              <p:custDataLst>
                <p:tags r:id="rId122"/>
              </p:custDataLst>
            </p:nvPr>
          </p:nvSpPr>
          <p:spPr>
            <a:xfrm>
              <a:off x="7524455" y="1452926"/>
              <a:ext cx="1187367" cy="338554"/>
            </a:xfrm>
            <a:prstGeom prst="rect">
              <a:avLst/>
            </a:prstGeom>
            <a:noFill/>
          </p:spPr>
          <p:txBody>
            <a:bodyPr wrap="square" rtlCol="0">
              <a:spAutoFit/>
            </a:bodyPr>
            <a:lstStyle/>
            <a:p>
              <a:r>
                <a:rPr lang="en-US" sz="800" dirty="0"/>
                <a:t>Bosch </a:t>
              </a:r>
              <a:r>
                <a:rPr lang="en-US" sz="800" b="1" dirty="0"/>
                <a:t>CIAM</a:t>
              </a:r>
              <a:r>
                <a:rPr lang="en-US" sz="800" dirty="0"/>
                <a:t> </a:t>
              </a:r>
            </a:p>
            <a:p>
              <a:r>
                <a:rPr lang="en-US" sz="800" dirty="0"/>
                <a:t>Service</a:t>
              </a:r>
            </a:p>
          </p:txBody>
        </p:sp>
        <p:pic>
          <p:nvPicPr>
            <p:cNvPr id="327" name="Grafik 59"/>
            <p:cNvPicPr>
              <a:picLocks noChangeAspect="1"/>
            </p:cNvPicPr>
            <p:nvPr>
              <p:custDataLst>
                <p:tags r:id="rId123"/>
              </p:custDataLst>
            </p:nvPr>
          </p:nvPicPr>
          <p:blipFill rotWithShape="1">
            <a:blip r:embed="rId130" cstate="print">
              <a:extLst>
                <a:ext uri="{28A0092B-C50C-407E-A947-70E740481C1C}">
                  <a14:useLocalDpi xmlns:a14="http://schemas.microsoft.com/office/drawing/2010/main" val="0"/>
                </a:ext>
              </a:extLst>
            </a:blip>
            <a:srcRect t="45110" r="88015"/>
            <a:stretch/>
          </p:blipFill>
          <p:spPr>
            <a:xfrm>
              <a:off x="7366571" y="1500315"/>
              <a:ext cx="230043" cy="240247"/>
            </a:xfrm>
            <a:prstGeom prst="rect">
              <a:avLst/>
            </a:prstGeom>
          </p:spPr>
        </p:pic>
      </p:grpSp>
      <p:pic>
        <p:nvPicPr>
          <p:cNvPr id="328" name="Grafik 82"/>
          <p:cNvPicPr>
            <a:picLocks noChangeAspect="1"/>
          </p:cNvPicPr>
          <p:nvPr>
            <p:custDataLst>
              <p:tags r:id="rId23"/>
            </p:custDataLst>
          </p:nvPr>
        </p:nvPicPr>
        <p:blipFill>
          <a:blip r:embed="rId131"/>
          <a:stretch>
            <a:fillRect/>
          </a:stretch>
        </p:blipFill>
        <p:spPr>
          <a:xfrm>
            <a:off x="382617" y="1805401"/>
            <a:ext cx="976450" cy="725127"/>
          </a:xfrm>
          <a:prstGeom prst="rect">
            <a:avLst/>
          </a:prstGeom>
        </p:spPr>
      </p:pic>
      <p:pic>
        <p:nvPicPr>
          <p:cNvPr id="329" name="Grafik 83"/>
          <p:cNvPicPr>
            <a:picLocks noChangeAspect="1"/>
          </p:cNvPicPr>
          <p:nvPr>
            <p:custDataLst>
              <p:tags r:id="rId24"/>
            </p:custDataLst>
          </p:nvPr>
        </p:nvPicPr>
        <p:blipFill>
          <a:blip r:embed="rId132"/>
          <a:stretch>
            <a:fillRect/>
          </a:stretch>
        </p:blipFill>
        <p:spPr>
          <a:xfrm>
            <a:off x="578011" y="2172375"/>
            <a:ext cx="481404" cy="451985"/>
          </a:xfrm>
          <a:prstGeom prst="rect">
            <a:avLst/>
          </a:prstGeom>
        </p:spPr>
      </p:pic>
      <p:pic>
        <p:nvPicPr>
          <p:cNvPr id="330" name="Grafik 84"/>
          <p:cNvPicPr>
            <a:picLocks noChangeAspect="1"/>
          </p:cNvPicPr>
          <p:nvPr>
            <p:custDataLst>
              <p:tags r:id="rId25"/>
            </p:custDataLst>
          </p:nvPr>
        </p:nvPicPr>
        <p:blipFill>
          <a:blip r:embed="rId133"/>
          <a:stretch>
            <a:fillRect/>
          </a:stretch>
        </p:blipFill>
        <p:spPr>
          <a:xfrm>
            <a:off x="238521" y="2358435"/>
            <a:ext cx="349403" cy="229296"/>
          </a:xfrm>
          <a:prstGeom prst="rect">
            <a:avLst/>
          </a:prstGeom>
        </p:spPr>
      </p:pic>
      <p:pic>
        <p:nvPicPr>
          <p:cNvPr id="331" name="Grafik 87"/>
          <p:cNvPicPr>
            <a:picLocks noChangeAspect="1"/>
          </p:cNvPicPr>
          <p:nvPr>
            <p:custDataLst>
              <p:tags r:id="rId26"/>
            </p:custDataLst>
          </p:nvPr>
        </p:nvPicPr>
        <p:blipFill>
          <a:blip r:embed="rId134"/>
          <a:stretch>
            <a:fillRect/>
          </a:stretch>
        </p:blipFill>
        <p:spPr>
          <a:xfrm>
            <a:off x="1235094" y="2970554"/>
            <a:ext cx="440136" cy="616191"/>
          </a:xfrm>
          <a:prstGeom prst="rect">
            <a:avLst/>
          </a:prstGeom>
        </p:spPr>
      </p:pic>
      <p:pic>
        <p:nvPicPr>
          <p:cNvPr id="332" name="Grafik 88"/>
          <p:cNvPicPr>
            <a:picLocks noChangeAspect="1"/>
          </p:cNvPicPr>
          <p:nvPr>
            <p:custDataLst>
              <p:tags r:id="rId27"/>
            </p:custDataLst>
          </p:nvPr>
        </p:nvPicPr>
        <p:blipFill>
          <a:blip r:embed="rId135"/>
          <a:stretch>
            <a:fillRect/>
          </a:stretch>
        </p:blipFill>
        <p:spPr>
          <a:xfrm>
            <a:off x="1011557" y="3588595"/>
            <a:ext cx="539342" cy="297261"/>
          </a:xfrm>
          <a:prstGeom prst="rect">
            <a:avLst/>
          </a:prstGeom>
        </p:spPr>
      </p:pic>
      <p:pic>
        <p:nvPicPr>
          <p:cNvPr id="333" name="Grafik 103"/>
          <p:cNvPicPr>
            <a:picLocks noChangeAspect="1"/>
          </p:cNvPicPr>
          <p:nvPr>
            <p:custDataLst>
              <p:tags r:id="rId28"/>
            </p:custDataLst>
          </p:nvPr>
        </p:nvPicPr>
        <p:blipFill>
          <a:blip r:embed="rId136"/>
          <a:stretch>
            <a:fillRect/>
          </a:stretch>
        </p:blipFill>
        <p:spPr>
          <a:xfrm>
            <a:off x="701063" y="4421294"/>
            <a:ext cx="292559" cy="395438"/>
          </a:xfrm>
          <a:prstGeom prst="rect">
            <a:avLst/>
          </a:prstGeom>
        </p:spPr>
      </p:pic>
      <p:pic>
        <p:nvPicPr>
          <p:cNvPr id="334" name="Grafik 104"/>
          <p:cNvPicPr>
            <a:picLocks noChangeAspect="1"/>
          </p:cNvPicPr>
          <p:nvPr>
            <p:custDataLst>
              <p:tags r:id="rId29"/>
            </p:custDataLst>
          </p:nvPr>
        </p:nvPicPr>
        <p:blipFill>
          <a:blip r:embed="rId137"/>
          <a:stretch>
            <a:fillRect/>
          </a:stretch>
        </p:blipFill>
        <p:spPr>
          <a:xfrm>
            <a:off x="548265" y="4823092"/>
            <a:ext cx="264774" cy="400313"/>
          </a:xfrm>
          <a:prstGeom prst="rect">
            <a:avLst/>
          </a:prstGeom>
        </p:spPr>
      </p:pic>
      <p:pic>
        <p:nvPicPr>
          <p:cNvPr id="335" name="Grafik 105"/>
          <p:cNvPicPr>
            <a:picLocks noChangeAspect="1"/>
          </p:cNvPicPr>
          <p:nvPr>
            <p:custDataLst>
              <p:tags r:id="rId30"/>
            </p:custDataLst>
          </p:nvPr>
        </p:nvPicPr>
        <p:blipFill>
          <a:blip r:embed="rId138"/>
          <a:stretch>
            <a:fillRect/>
          </a:stretch>
        </p:blipFill>
        <p:spPr>
          <a:xfrm>
            <a:off x="1131303" y="4330488"/>
            <a:ext cx="277177" cy="515548"/>
          </a:xfrm>
          <a:prstGeom prst="rect">
            <a:avLst/>
          </a:prstGeom>
        </p:spPr>
      </p:pic>
      <p:pic>
        <p:nvPicPr>
          <p:cNvPr id="336" name="Grafik 107"/>
          <p:cNvPicPr>
            <a:picLocks noChangeAspect="1"/>
          </p:cNvPicPr>
          <p:nvPr>
            <p:custDataLst>
              <p:tags r:id="rId31"/>
            </p:custDataLst>
          </p:nvPr>
        </p:nvPicPr>
        <p:blipFill>
          <a:blip r:embed="rId139">
            <a:extLst>
              <a:ext uri="{BEBA8EAE-BF5A-486C-A8C5-ECC9F3942E4B}">
                <a14:imgProps xmlns:a14="http://schemas.microsoft.com/office/drawing/2010/main">
                  <a14:imgLayer r:embed="rId140">
                    <a14:imgEffect>
                      <a14:brightnessContrast bright="7000" contrast="-4000"/>
                    </a14:imgEffect>
                  </a14:imgLayer>
                </a14:imgProps>
              </a:ext>
            </a:extLst>
          </a:blip>
          <a:stretch>
            <a:fillRect/>
          </a:stretch>
        </p:blipFill>
        <p:spPr>
          <a:xfrm>
            <a:off x="620865" y="5385162"/>
            <a:ext cx="333330" cy="347414"/>
          </a:xfrm>
          <a:prstGeom prst="rect">
            <a:avLst/>
          </a:prstGeom>
        </p:spPr>
      </p:pic>
      <p:pic>
        <p:nvPicPr>
          <p:cNvPr id="337" name="Grafik 108"/>
          <p:cNvPicPr>
            <a:picLocks noChangeAspect="1"/>
          </p:cNvPicPr>
          <p:nvPr>
            <p:custDataLst>
              <p:tags r:id="rId32"/>
            </p:custDataLst>
          </p:nvPr>
        </p:nvPicPr>
        <p:blipFill>
          <a:blip r:embed="rId141"/>
          <a:stretch>
            <a:fillRect/>
          </a:stretch>
        </p:blipFill>
        <p:spPr>
          <a:xfrm>
            <a:off x="1475966" y="5430556"/>
            <a:ext cx="290757" cy="395430"/>
          </a:xfrm>
          <a:prstGeom prst="rect">
            <a:avLst/>
          </a:prstGeom>
        </p:spPr>
      </p:pic>
      <p:pic>
        <p:nvPicPr>
          <p:cNvPr id="338" name="Grafik 109"/>
          <p:cNvPicPr>
            <a:picLocks noChangeAspect="1"/>
          </p:cNvPicPr>
          <p:nvPr>
            <p:custDataLst>
              <p:tags r:id="rId33"/>
            </p:custDataLst>
          </p:nvPr>
        </p:nvPicPr>
        <p:blipFill>
          <a:blip r:embed="rId142"/>
          <a:stretch>
            <a:fillRect/>
          </a:stretch>
        </p:blipFill>
        <p:spPr>
          <a:xfrm>
            <a:off x="1572920" y="4498441"/>
            <a:ext cx="413221" cy="304637"/>
          </a:xfrm>
          <a:prstGeom prst="rect">
            <a:avLst/>
          </a:prstGeom>
        </p:spPr>
      </p:pic>
      <p:pic>
        <p:nvPicPr>
          <p:cNvPr id="339" name="Grafik 110"/>
          <p:cNvPicPr>
            <a:picLocks noChangeAspect="1"/>
          </p:cNvPicPr>
          <p:nvPr>
            <p:custDataLst>
              <p:tags r:id="rId34"/>
            </p:custDataLst>
          </p:nvPr>
        </p:nvPicPr>
        <p:blipFill>
          <a:blip r:embed="rId143"/>
          <a:stretch>
            <a:fillRect/>
          </a:stretch>
        </p:blipFill>
        <p:spPr>
          <a:xfrm>
            <a:off x="1615351" y="4928909"/>
            <a:ext cx="352693" cy="399718"/>
          </a:xfrm>
          <a:prstGeom prst="rect">
            <a:avLst/>
          </a:prstGeom>
        </p:spPr>
      </p:pic>
      <p:cxnSp>
        <p:nvCxnSpPr>
          <p:cNvPr id="340" name="Gerader Verbinder 122"/>
          <p:cNvCxnSpPr/>
          <p:nvPr>
            <p:custDataLst>
              <p:tags r:id="rId35"/>
            </p:custDataLst>
          </p:nvPr>
        </p:nvCxnSpPr>
        <p:spPr>
          <a:xfrm flipV="1">
            <a:off x="581170" y="4154343"/>
            <a:ext cx="3693839" cy="3828"/>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1" name="Gerader Verbinder 123"/>
          <p:cNvCxnSpPr/>
          <p:nvPr>
            <p:custDataLst>
              <p:tags r:id="rId36"/>
            </p:custDataLst>
          </p:nvPr>
        </p:nvCxnSpPr>
        <p:spPr>
          <a:xfrm flipH="1" flipV="1">
            <a:off x="4282336" y="3912418"/>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2" name="Gerader Verbinder 130"/>
          <p:cNvCxnSpPr/>
          <p:nvPr>
            <p:custDataLst>
              <p:tags r:id="rId37"/>
            </p:custDataLst>
          </p:nvPr>
        </p:nvCxnSpPr>
        <p:spPr>
          <a:xfrm flipH="1" flipV="1">
            <a:off x="2911956" y="3883707"/>
            <a:ext cx="129" cy="204869"/>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3" name="Gerader Verbinder 131"/>
          <p:cNvCxnSpPr/>
          <p:nvPr>
            <p:custDataLst>
              <p:tags r:id="rId38"/>
            </p:custDataLst>
          </p:nvPr>
        </p:nvCxnSpPr>
        <p:spPr>
          <a:xfrm flipH="1" flipV="1">
            <a:off x="2100311" y="3918067"/>
            <a:ext cx="129" cy="204869"/>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4" name="Gerader Verbinder 132"/>
          <p:cNvCxnSpPr/>
          <p:nvPr>
            <p:custDataLst>
              <p:tags r:id="rId39"/>
            </p:custDataLst>
          </p:nvPr>
        </p:nvCxnSpPr>
        <p:spPr>
          <a:xfrm flipH="1" flipV="1">
            <a:off x="1252594" y="3932521"/>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cxnSp>
        <p:nvCxnSpPr>
          <p:cNvPr id="345" name="Gerader Verbinder 133"/>
          <p:cNvCxnSpPr/>
          <p:nvPr>
            <p:custDataLst>
              <p:tags r:id="rId40"/>
            </p:custDataLst>
          </p:nvPr>
        </p:nvCxnSpPr>
        <p:spPr>
          <a:xfrm flipH="1" flipV="1">
            <a:off x="573434" y="3937173"/>
            <a:ext cx="129" cy="204869"/>
          </a:xfrm>
          <a:prstGeom prst="line">
            <a:avLst/>
          </a:prstGeom>
          <a:ln w="12700">
            <a:solidFill>
              <a:srgbClr val="00B050"/>
            </a:solidFill>
            <a:prstDash val="sysDot"/>
          </a:ln>
        </p:spPr>
        <p:style>
          <a:lnRef idx="1">
            <a:schemeClr val="accent1"/>
          </a:lnRef>
          <a:fillRef idx="0">
            <a:schemeClr val="accent1"/>
          </a:fillRef>
          <a:effectRef idx="0">
            <a:schemeClr val="accent1"/>
          </a:effectRef>
          <a:fontRef idx="minor">
            <a:schemeClr val="tx1"/>
          </a:fontRef>
        </p:style>
      </p:cxnSp>
      <p:sp>
        <p:nvSpPr>
          <p:cNvPr id="346" name="Rectangle 14_________"/>
          <p:cNvSpPr>
            <a:spLocks noChangeArrowheads="1"/>
          </p:cNvSpPr>
          <p:nvPr>
            <p:custDataLst>
              <p:tags r:id="rId41"/>
            </p:custDataLst>
          </p:nvPr>
        </p:nvSpPr>
        <p:spPr bwMode="auto">
          <a:xfrm>
            <a:off x="84113" y="2947214"/>
            <a:ext cx="3503191" cy="3020242"/>
          </a:xfrm>
          <a:prstGeom prst="rect">
            <a:avLst/>
          </a:prstGeom>
          <a:noFill/>
          <a:ln w="6350">
            <a:solidFill>
              <a:schemeClr val="bg1">
                <a:lumMod val="85000"/>
              </a:schemeClr>
            </a:solidFill>
            <a:prstDash val="dash"/>
            <a:miter lim="800000"/>
            <a:headEnd/>
            <a:tailEnd/>
          </a:ln>
        </p:spPr>
        <p:txBody>
          <a:bodyPr vert="vert270" wrap="none" lIns="36000" tIns="36000" rIns="36000" bIns="36000"/>
          <a:lstStyle/>
          <a:p>
            <a:pPr algn="ctr" fontAlgn="auto">
              <a:spcBef>
                <a:spcPts val="0"/>
              </a:spcBef>
              <a:spcAft>
                <a:spcPts val="0"/>
              </a:spcAft>
              <a:defRPr/>
            </a:pPr>
            <a:r>
              <a:rPr lang="en-US" sz="1000" kern="0" dirty="0">
                <a:solidFill>
                  <a:schemeClr val="bg1">
                    <a:lumMod val="50000"/>
                  </a:schemeClr>
                </a:solidFill>
              </a:rPr>
              <a:t>HOME  Eco System</a:t>
            </a:r>
          </a:p>
          <a:p>
            <a:pPr algn="ctr" fontAlgn="auto">
              <a:spcBef>
                <a:spcPts val="0"/>
              </a:spcBef>
              <a:spcAft>
                <a:spcPts val="0"/>
              </a:spcAft>
              <a:defRPr/>
            </a:pPr>
            <a:endParaRPr lang="en-US" sz="1000" b="1" kern="0" dirty="0">
              <a:solidFill>
                <a:sysClr val="windowText" lastClr="000000"/>
              </a:solidFill>
            </a:endParaRPr>
          </a:p>
        </p:txBody>
      </p:sp>
      <p:grpSp>
        <p:nvGrpSpPr>
          <p:cNvPr id="347" name="Gruppieren 29"/>
          <p:cNvGrpSpPr/>
          <p:nvPr/>
        </p:nvGrpSpPr>
        <p:grpSpPr>
          <a:xfrm>
            <a:off x="1984473" y="4778126"/>
            <a:ext cx="955427" cy="801033"/>
            <a:chOff x="2509640" y="4245181"/>
            <a:chExt cx="790940" cy="801033"/>
          </a:xfrm>
        </p:grpSpPr>
        <p:cxnSp>
          <p:nvCxnSpPr>
            <p:cNvPr id="348" name="Gerader Verbinder 144"/>
            <p:cNvCxnSpPr/>
            <p:nvPr>
              <p:custDataLst>
                <p:tags r:id="rId117"/>
              </p:custDataLst>
            </p:nvPr>
          </p:nvCxnSpPr>
          <p:spPr>
            <a:xfrm flipH="1" flipV="1">
              <a:off x="2514595" y="4245181"/>
              <a:ext cx="780008" cy="32974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9" name="Gerader Verbinder 145"/>
            <p:cNvCxnSpPr/>
            <p:nvPr>
              <p:custDataLst>
                <p:tags r:id="rId118"/>
              </p:custDataLst>
            </p:nvPr>
          </p:nvCxnSpPr>
          <p:spPr>
            <a:xfrm flipH="1">
              <a:off x="2512522" y="4568469"/>
              <a:ext cx="788058" cy="46890"/>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0" name="Gerader Verbinder 150"/>
            <p:cNvCxnSpPr/>
            <p:nvPr>
              <p:custDataLst>
                <p:tags r:id="rId119"/>
              </p:custDataLst>
            </p:nvPr>
          </p:nvCxnSpPr>
          <p:spPr>
            <a:xfrm flipH="1" flipV="1">
              <a:off x="2537740" y="4424101"/>
              <a:ext cx="756863" cy="14696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1" name="Gerader Verbinder 154"/>
            <p:cNvCxnSpPr/>
            <p:nvPr>
              <p:custDataLst>
                <p:tags r:id="rId120"/>
              </p:custDataLst>
            </p:nvPr>
          </p:nvCxnSpPr>
          <p:spPr>
            <a:xfrm flipH="1">
              <a:off x="2509640" y="4589589"/>
              <a:ext cx="762256" cy="45662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2" name="Gerader Verbinder 157"/>
            <p:cNvCxnSpPr/>
            <p:nvPr>
              <p:custDataLst>
                <p:tags r:id="rId121"/>
              </p:custDataLst>
            </p:nvPr>
          </p:nvCxnSpPr>
          <p:spPr>
            <a:xfrm flipH="1">
              <a:off x="2535294" y="4589590"/>
              <a:ext cx="736601" cy="232803"/>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53" name="Picture 5_______" descr="C:\Users\wa20611\Downloads\padlock-154684_1280.png"/>
          <p:cNvPicPr>
            <a:picLocks noChangeAspect="1" noChangeArrowheads="1"/>
          </p:cNvPicPr>
          <p:nvPr>
            <p:custDataLst>
              <p:tags r:id="rId42"/>
            </p:custDataLst>
          </p:nvPr>
        </p:nvPicPr>
        <p:blipFill>
          <a:blip r:embed="rId128" cstate="print">
            <a:duotone>
              <a:schemeClr val="bg2">
                <a:shade val="45000"/>
                <a:satMod val="135000"/>
              </a:schemeClr>
              <a:prstClr val="white"/>
            </a:duotone>
          </a:blip>
          <a:stretch>
            <a:fillRect/>
          </a:stretch>
        </p:blipFill>
        <p:spPr bwMode="auto">
          <a:xfrm>
            <a:off x="2526569" y="5007908"/>
            <a:ext cx="250177" cy="206272"/>
          </a:xfrm>
          <a:prstGeom prst="rect">
            <a:avLst/>
          </a:prstGeom>
          <a:noFill/>
          <a:ln>
            <a:noFill/>
          </a:ln>
        </p:spPr>
      </p:pic>
      <p:cxnSp>
        <p:nvCxnSpPr>
          <p:cNvPr id="354" name="Gewinkelte Verbindung 26__"/>
          <p:cNvCxnSpPr/>
          <p:nvPr>
            <p:custDataLst>
              <p:tags r:id="rId43"/>
            </p:custDataLst>
          </p:nvPr>
        </p:nvCxnSpPr>
        <p:spPr bwMode="auto">
          <a:xfrm rot="5400000">
            <a:off x="3239111" y="3916603"/>
            <a:ext cx="1168297" cy="1208300"/>
          </a:xfrm>
          <a:prstGeom prst="bentConnector2">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355" name="Gewinkelte Verbindung 26___"/>
          <p:cNvCxnSpPr/>
          <p:nvPr>
            <p:custDataLst>
              <p:tags r:id="rId44"/>
            </p:custDataLst>
          </p:nvPr>
        </p:nvCxnSpPr>
        <p:spPr bwMode="auto">
          <a:xfrm rot="5400000">
            <a:off x="3166100" y="3835500"/>
            <a:ext cx="1168297" cy="1208300"/>
          </a:xfrm>
          <a:prstGeom prst="bentConnector2">
            <a:avLst/>
          </a:prstGeom>
          <a:solidFill>
            <a:schemeClr val="accent1"/>
          </a:solidFill>
          <a:ln w="12700" cap="flat" cmpd="sng" algn="ctr">
            <a:solidFill>
              <a:schemeClr val="accent3">
                <a:lumMod val="60000"/>
                <a:lumOff val="40000"/>
              </a:schemeClr>
            </a:solidFill>
            <a:prstDash val="sysDot"/>
            <a:round/>
            <a:headEnd type="none" w="med" len="med"/>
            <a:tailEnd type="none" w="med" len="med"/>
          </a:ln>
          <a:effectLst/>
        </p:spPr>
      </p:cxnSp>
      <p:pic>
        <p:nvPicPr>
          <p:cNvPr id="356" name="Grafik 169"/>
          <p:cNvPicPr>
            <a:picLocks noChangeAspect="1"/>
          </p:cNvPicPr>
          <p:nvPr>
            <p:custDataLst>
              <p:tags r:id="rId45"/>
            </p:custDataLst>
          </p:nvPr>
        </p:nvPicPr>
        <p:blipFill>
          <a:blip r:embed="rId144"/>
          <a:stretch>
            <a:fillRect/>
          </a:stretch>
        </p:blipFill>
        <p:spPr>
          <a:xfrm>
            <a:off x="1920015" y="3065411"/>
            <a:ext cx="382725" cy="504985"/>
          </a:xfrm>
          <a:prstGeom prst="rect">
            <a:avLst/>
          </a:prstGeom>
        </p:spPr>
      </p:pic>
      <p:grpSp>
        <p:nvGrpSpPr>
          <p:cNvPr id="357" name="Gruppieren 9"/>
          <p:cNvGrpSpPr/>
          <p:nvPr/>
        </p:nvGrpSpPr>
        <p:grpSpPr>
          <a:xfrm>
            <a:off x="8752665" y="1404059"/>
            <a:ext cx="1334354" cy="429550"/>
            <a:chOff x="9112431" y="1409159"/>
            <a:chExt cx="1334354" cy="429550"/>
          </a:xfrm>
        </p:grpSpPr>
        <p:sp>
          <p:nvSpPr>
            <p:cNvPr id="358" name="Rectangle 14________"/>
            <p:cNvSpPr>
              <a:spLocks noChangeArrowheads="1"/>
            </p:cNvSpPr>
            <p:nvPr>
              <p:custDataLst>
                <p:tags r:id="rId115"/>
              </p:custDataLst>
            </p:nvPr>
          </p:nvSpPr>
          <p:spPr bwMode="auto">
            <a:xfrm>
              <a:off x="9112431" y="1409159"/>
              <a:ext cx="1334354" cy="429550"/>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359" name="Grafik 175"/>
            <p:cNvPicPr>
              <a:picLocks noChangeAspect="1"/>
            </p:cNvPicPr>
            <p:nvPr>
              <p:custDataLst>
                <p:tags r:id="rId116"/>
              </p:custDataLst>
            </p:nvPr>
          </p:nvPicPr>
          <p:blipFill>
            <a:blip r:embed="rId145"/>
            <a:stretch>
              <a:fillRect/>
            </a:stretch>
          </p:blipFill>
          <p:spPr>
            <a:xfrm>
              <a:off x="9231808" y="1488684"/>
              <a:ext cx="1034781" cy="266087"/>
            </a:xfrm>
            <a:prstGeom prst="rect">
              <a:avLst/>
            </a:prstGeom>
          </p:spPr>
        </p:pic>
      </p:grpSp>
      <p:grpSp>
        <p:nvGrpSpPr>
          <p:cNvPr id="360" name="Gruppieren 223"/>
          <p:cNvGrpSpPr/>
          <p:nvPr/>
        </p:nvGrpSpPr>
        <p:grpSpPr>
          <a:xfrm>
            <a:off x="8743727" y="3211646"/>
            <a:ext cx="1334355" cy="509973"/>
            <a:chOff x="9111934" y="2636170"/>
            <a:chExt cx="1334354" cy="509973"/>
          </a:xfrm>
        </p:grpSpPr>
        <p:sp>
          <p:nvSpPr>
            <p:cNvPr id="361" name="Rectangle 14____________"/>
            <p:cNvSpPr>
              <a:spLocks noChangeArrowheads="1"/>
            </p:cNvSpPr>
            <p:nvPr>
              <p:custDataLst>
                <p:tags r:id="rId112"/>
              </p:custDataLst>
            </p:nvPr>
          </p:nvSpPr>
          <p:spPr bwMode="auto">
            <a:xfrm>
              <a:off x="9111934" y="2636170"/>
              <a:ext cx="1334354" cy="509973"/>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362" name="Grafik 176"/>
            <p:cNvPicPr>
              <a:picLocks noChangeAspect="1"/>
            </p:cNvPicPr>
            <p:nvPr>
              <p:custDataLst>
                <p:tags r:id="rId113"/>
              </p:custDataLst>
            </p:nvPr>
          </p:nvPicPr>
          <p:blipFill>
            <a:blip r:embed="rId146"/>
            <a:stretch>
              <a:fillRect/>
            </a:stretch>
          </p:blipFill>
          <p:spPr>
            <a:xfrm>
              <a:off x="9526798" y="2920384"/>
              <a:ext cx="554127" cy="185924"/>
            </a:xfrm>
            <a:prstGeom prst="rect">
              <a:avLst/>
            </a:prstGeom>
          </p:spPr>
        </p:pic>
        <p:pic>
          <p:nvPicPr>
            <p:cNvPr id="363" name="Grafik 177"/>
            <p:cNvPicPr>
              <a:picLocks noChangeAspect="1"/>
            </p:cNvPicPr>
            <p:nvPr>
              <p:custDataLst>
                <p:tags r:id="rId114"/>
              </p:custDataLst>
            </p:nvPr>
          </p:nvPicPr>
          <p:blipFill>
            <a:blip r:embed="rId147"/>
            <a:stretch>
              <a:fillRect/>
            </a:stretch>
          </p:blipFill>
          <p:spPr>
            <a:xfrm>
              <a:off x="9269476" y="2670002"/>
              <a:ext cx="1061879" cy="223890"/>
            </a:xfrm>
            <a:prstGeom prst="rect">
              <a:avLst/>
            </a:prstGeom>
          </p:spPr>
        </p:pic>
      </p:grpSp>
      <p:cxnSp>
        <p:nvCxnSpPr>
          <p:cNvPr id="364" name="Gewinkelte Verbindung 26____"/>
          <p:cNvCxnSpPr/>
          <p:nvPr>
            <p:custDataLst>
              <p:tags r:id="rId46"/>
            </p:custDataLst>
          </p:nvPr>
        </p:nvCxnSpPr>
        <p:spPr bwMode="auto">
          <a:xfrm flipV="1">
            <a:off x="3103037" y="3906068"/>
            <a:ext cx="1252604" cy="1089128"/>
          </a:xfrm>
          <a:prstGeom prst="bentConnector3">
            <a:avLst>
              <a:gd name="adj1" fmla="val 97159"/>
            </a:avLst>
          </a:prstGeom>
          <a:solidFill>
            <a:schemeClr val="accent1"/>
          </a:solidFill>
          <a:ln w="12700" cap="flat" cmpd="sng" algn="ctr">
            <a:solidFill>
              <a:schemeClr val="accent3">
                <a:lumMod val="40000"/>
                <a:lumOff val="60000"/>
              </a:schemeClr>
            </a:solidFill>
            <a:prstDash val="sysDot"/>
            <a:round/>
            <a:headEnd type="none" w="med" len="med"/>
            <a:tailEnd type="none" w="med" len="med"/>
          </a:ln>
          <a:effectLst/>
        </p:spPr>
      </p:cxnSp>
      <p:pic>
        <p:nvPicPr>
          <p:cNvPr id="365" name="Grafik 106"/>
          <p:cNvPicPr>
            <a:picLocks noChangeAspect="1"/>
          </p:cNvPicPr>
          <p:nvPr>
            <p:custDataLst>
              <p:tags r:id="rId47"/>
            </p:custDataLst>
          </p:nvPr>
        </p:nvPicPr>
        <p:blipFill>
          <a:blip r:embed="rId148"/>
          <a:stretch>
            <a:fillRect/>
          </a:stretch>
        </p:blipFill>
        <p:spPr>
          <a:xfrm>
            <a:off x="2865640" y="4848462"/>
            <a:ext cx="474223" cy="448864"/>
          </a:xfrm>
          <a:prstGeom prst="rect">
            <a:avLst/>
          </a:prstGeom>
        </p:spPr>
      </p:pic>
      <p:pic>
        <p:nvPicPr>
          <p:cNvPr id="366" name="Picture 11" descr="C:\Users\imm0007\Downloads\MC900434874.PNG"/>
          <p:cNvPicPr>
            <a:picLocks noChangeAspect="1" noChangeArrowheads="1"/>
          </p:cNvPicPr>
          <p:nvPr>
            <p:custDataLst>
              <p:tags r:id="rId48"/>
            </p:custDataLst>
          </p:nvPr>
        </p:nvPicPr>
        <p:blipFill>
          <a:blip r:embed="rId149" cstate="print"/>
          <a:srcRect/>
          <a:stretch>
            <a:fillRect/>
          </a:stretch>
        </p:blipFill>
        <p:spPr bwMode="auto">
          <a:xfrm>
            <a:off x="9025031" y="3849160"/>
            <a:ext cx="602960" cy="523286"/>
          </a:xfrm>
          <a:prstGeom prst="rect">
            <a:avLst/>
          </a:prstGeom>
          <a:noFill/>
          <a:ln>
            <a:noFill/>
          </a:ln>
        </p:spPr>
      </p:pic>
      <p:pic>
        <p:nvPicPr>
          <p:cNvPr id="367" name="Picture 2___" descr="C:\Users\wa20611\Downloads\certificate-40983_1280.png"/>
          <p:cNvPicPr>
            <a:picLocks noChangeAspect="1" noChangeArrowheads="1"/>
          </p:cNvPicPr>
          <p:nvPr>
            <p:custDataLst>
              <p:tags r:id="rId49"/>
            </p:custDataLst>
          </p:nvPr>
        </p:nvPicPr>
        <p:blipFill>
          <a:blip r:embed="rId150" cstate="print"/>
          <a:srcRect/>
          <a:stretch>
            <a:fillRect/>
          </a:stretch>
        </p:blipFill>
        <p:spPr bwMode="auto">
          <a:xfrm flipH="1">
            <a:off x="3198354" y="2438884"/>
            <a:ext cx="323235" cy="237627"/>
          </a:xfrm>
          <a:prstGeom prst="rect">
            <a:avLst/>
          </a:prstGeom>
          <a:noFill/>
          <a:ln w="38100">
            <a:noFill/>
          </a:ln>
        </p:spPr>
      </p:pic>
      <p:pic>
        <p:nvPicPr>
          <p:cNvPr id="368" name="Picture 4" descr="C:\Users\wa20611\Downloads\icon-803718_640.png"/>
          <p:cNvPicPr>
            <a:picLocks noChangeAspect="1" noChangeArrowheads="1"/>
          </p:cNvPicPr>
          <p:nvPr>
            <p:custDataLst>
              <p:tags r:id="rId50"/>
            </p:custDataLst>
          </p:nvPr>
        </p:nvPicPr>
        <p:blipFill>
          <a:blip r:embed="rId151" cstate="print"/>
          <a:srcRect/>
          <a:stretch>
            <a:fillRect/>
          </a:stretch>
        </p:blipFill>
        <p:spPr bwMode="auto">
          <a:xfrm>
            <a:off x="3462553" y="2600275"/>
            <a:ext cx="129294" cy="129294"/>
          </a:xfrm>
          <a:prstGeom prst="rect">
            <a:avLst/>
          </a:prstGeom>
          <a:noFill/>
          <a:ln w="38100">
            <a:noFill/>
          </a:ln>
        </p:spPr>
      </p:pic>
      <p:pic>
        <p:nvPicPr>
          <p:cNvPr id="369" name="Picture 2_____" descr="C:\Users\wa20611\Downloads\certificate-40983_1280.png"/>
          <p:cNvPicPr>
            <a:picLocks noChangeAspect="1" noChangeArrowheads="1"/>
          </p:cNvPicPr>
          <p:nvPr>
            <p:custDataLst>
              <p:tags r:id="rId51"/>
            </p:custDataLst>
          </p:nvPr>
        </p:nvPicPr>
        <p:blipFill>
          <a:blip r:embed="rId150" cstate="print"/>
          <a:srcRect/>
          <a:stretch>
            <a:fillRect/>
          </a:stretch>
        </p:blipFill>
        <p:spPr bwMode="auto">
          <a:xfrm flipH="1">
            <a:off x="6216505" y="2222935"/>
            <a:ext cx="376053" cy="276456"/>
          </a:xfrm>
          <a:prstGeom prst="rect">
            <a:avLst/>
          </a:prstGeom>
          <a:noFill/>
          <a:ln w="38100">
            <a:noFill/>
          </a:ln>
        </p:spPr>
      </p:pic>
      <p:pic>
        <p:nvPicPr>
          <p:cNvPr id="370" name="Picture 4__" descr="C:\Users\wa20611\Downloads\icon-803718_640.png"/>
          <p:cNvPicPr>
            <a:picLocks noChangeAspect="1" noChangeArrowheads="1"/>
          </p:cNvPicPr>
          <p:nvPr>
            <p:custDataLst>
              <p:tags r:id="rId52"/>
            </p:custDataLst>
          </p:nvPr>
        </p:nvPicPr>
        <p:blipFill>
          <a:blip r:embed="rId151" cstate="print"/>
          <a:srcRect/>
          <a:stretch>
            <a:fillRect/>
          </a:stretch>
        </p:blipFill>
        <p:spPr bwMode="auto">
          <a:xfrm>
            <a:off x="6504304" y="2377751"/>
            <a:ext cx="150421" cy="150421"/>
          </a:xfrm>
          <a:prstGeom prst="rect">
            <a:avLst/>
          </a:prstGeom>
          <a:noFill/>
          <a:ln w="38100">
            <a:noFill/>
          </a:ln>
        </p:spPr>
      </p:pic>
      <p:pic>
        <p:nvPicPr>
          <p:cNvPr id="371" name="Picture 14__________" descr="ML14B"/>
          <p:cNvPicPr>
            <a:picLocks noChangeAspect="1" noChangeArrowheads="1"/>
          </p:cNvPicPr>
          <p:nvPr>
            <p:custDataLst>
              <p:tags r:id="rId53"/>
            </p:custDataLst>
          </p:nvPr>
        </p:nvPicPr>
        <p:blipFill>
          <a:blip r:embed="rId125" cstate="print"/>
          <a:srcRect r="8607" b="4151"/>
          <a:stretch>
            <a:fillRect/>
          </a:stretch>
        </p:blipFill>
        <p:spPr bwMode="auto">
          <a:xfrm>
            <a:off x="9525911" y="4707285"/>
            <a:ext cx="321208" cy="406820"/>
          </a:xfrm>
          <a:prstGeom prst="rect">
            <a:avLst/>
          </a:prstGeom>
          <a:noFill/>
          <a:ln>
            <a:noFill/>
          </a:ln>
        </p:spPr>
      </p:pic>
      <p:pic>
        <p:nvPicPr>
          <p:cNvPr id="372" name="Picture 14___________" descr="ML14B"/>
          <p:cNvPicPr>
            <a:picLocks noChangeAspect="1" noChangeArrowheads="1"/>
          </p:cNvPicPr>
          <p:nvPr>
            <p:custDataLst>
              <p:tags r:id="rId54"/>
            </p:custDataLst>
          </p:nvPr>
        </p:nvPicPr>
        <p:blipFill>
          <a:blip r:embed="rId125" cstate="print"/>
          <a:srcRect r="8607" b="4151"/>
          <a:stretch>
            <a:fillRect/>
          </a:stretch>
        </p:blipFill>
        <p:spPr bwMode="auto">
          <a:xfrm>
            <a:off x="9548626" y="5294494"/>
            <a:ext cx="321208" cy="406820"/>
          </a:xfrm>
          <a:prstGeom prst="rect">
            <a:avLst/>
          </a:prstGeom>
          <a:noFill/>
          <a:ln>
            <a:noFill/>
          </a:ln>
        </p:spPr>
      </p:pic>
      <p:pic>
        <p:nvPicPr>
          <p:cNvPr id="373" name="Grafik 226"/>
          <p:cNvPicPr>
            <a:picLocks noChangeAspect="1"/>
          </p:cNvPicPr>
          <p:nvPr>
            <p:custDataLst>
              <p:tags r:id="rId55"/>
            </p:custDataLst>
          </p:nvPr>
        </p:nvPicPr>
        <p:blipFill>
          <a:blip r:embed="rId152"/>
          <a:stretch>
            <a:fillRect/>
          </a:stretch>
        </p:blipFill>
        <p:spPr>
          <a:xfrm>
            <a:off x="8808370" y="4740670"/>
            <a:ext cx="697222" cy="264211"/>
          </a:xfrm>
          <a:prstGeom prst="rect">
            <a:avLst/>
          </a:prstGeom>
        </p:spPr>
      </p:pic>
      <p:pic>
        <p:nvPicPr>
          <p:cNvPr id="374" name="Grafik 227"/>
          <p:cNvPicPr>
            <a:picLocks noChangeAspect="1"/>
          </p:cNvPicPr>
          <p:nvPr>
            <p:custDataLst>
              <p:tags r:id="rId56"/>
            </p:custDataLst>
          </p:nvPr>
        </p:nvPicPr>
        <p:blipFill>
          <a:blip r:embed="rId153"/>
          <a:stretch>
            <a:fillRect/>
          </a:stretch>
        </p:blipFill>
        <p:spPr>
          <a:xfrm>
            <a:off x="8838056" y="5280385"/>
            <a:ext cx="570575" cy="394547"/>
          </a:xfrm>
          <a:prstGeom prst="rect">
            <a:avLst/>
          </a:prstGeom>
        </p:spPr>
      </p:pic>
      <p:sp>
        <p:nvSpPr>
          <p:cNvPr id="375" name="Rectangle 14_____________"/>
          <p:cNvSpPr>
            <a:spLocks noChangeArrowheads="1"/>
          </p:cNvSpPr>
          <p:nvPr>
            <p:custDataLst>
              <p:tags r:id="rId57"/>
            </p:custDataLst>
          </p:nvPr>
        </p:nvSpPr>
        <p:spPr bwMode="auto">
          <a:xfrm>
            <a:off x="8743728" y="3791697"/>
            <a:ext cx="1334354" cy="7329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376" name="Rectangle 14______________"/>
          <p:cNvSpPr>
            <a:spLocks noChangeArrowheads="1"/>
          </p:cNvSpPr>
          <p:nvPr>
            <p:custDataLst>
              <p:tags r:id="rId58"/>
            </p:custDataLst>
          </p:nvPr>
        </p:nvSpPr>
        <p:spPr bwMode="auto">
          <a:xfrm>
            <a:off x="8737067" y="4685168"/>
            <a:ext cx="1334354" cy="390634"/>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377" name="Gewinkelte Verbindung 64_"/>
          <p:cNvCxnSpPr/>
          <p:nvPr>
            <p:custDataLst>
              <p:tags r:id="rId59"/>
            </p:custDataLst>
          </p:nvPr>
        </p:nvCxnSpPr>
        <p:spPr bwMode="auto">
          <a:xfrm>
            <a:off x="4724367" y="3739400"/>
            <a:ext cx="2090819" cy="777332"/>
          </a:xfrm>
          <a:prstGeom prst="bentConnector3">
            <a:avLst>
              <a:gd name="adj1" fmla="val 45356"/>
            </a:avLst>
          </a:prstGeom>
          <a:solidFill>
            <a:schemeClr val="accent1"/>
          </a:solidFill>
          <a:ln w="12700" cap="flat" cmpd="sng" algn="ctr">
            <a:solidFill>
              <a:srgbClr val="FFC000"/>
            </a:solidFill>
            <a:prstDash val="sysDot"/>
            <a:round/>
            <a:headEnd type="none" w="med" len="med"/>
            <a:tailEnd type="none" w="med" len="med"/>
          </a:ln>
          <a:effectLst/>
        </p:spPr>
      </p:cxnSp>
      <p:cxnSp>
        <p:nvCxnSpPr>
          <p:cNvPr id="378" name="Gewinkelte Verbindung 42_____"/>
          <p:cNvCxnSpPr/>
          <p:nvPr>
            <p:custDataLst>
              <p:tags r:id="rId60"/>
            </p:custDataLst>
          </p:nvPr>
        </p:nvCxnSpPr>
        <p:spPr bwMode="auto">
          <a:xfrm rot="10800000">
            <a:off x="4734560" y="3790495"/>
            <a:ext cx="2107272" cy="1438992"/>
          </a:xfrm>
          <a:prstGeom prst="bentConnector3">
            <a:avLst>
              <a:gd name="adj1" fmla="val 60306"/>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79" name="Gewinkelte Verbindung 42______"/>
          <p:cNvCxnSpPr/>
          <p:nvPr>
            <p:custDataLst>
              <p:tags r:id="rId61"/>
            </p:custDataLst>
          </p:nvPr>
        </p:nvCxnSpPr>
        <p:spPr bwMode="auto">
          <a:xfrm rot="10800000" flipV="1">
            <a:off x="7096243" y="4889349"/>
            <a:ext cx="1598615" cy="294675"/>
          </a:xfrm>
          <a:prstGeom prst="bentConnector3">
            <a:avLst>
              <a:gd name="adj1" fmla="val 13535"/>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80" name="Gewinkelte Verbindung 42_______"/>
          <p:cNvCxnSpPr/>
          <p:nvPr>
            <p:custDataLst>
              <p:tags r:id="rId62"/>
            </p:custDataLst>
          </p:nvPr>
        </p:nvCxnSpPr>
        <p:spPr bwMode="auto">
          <a:xfrm rot="10800000">
            <a:off x="7134206" y="5263545"/>
            <a:ext cx="1600415" cy="259819"/>
          </a:xfrm>
          <a:prstGeom prst="bentConnector3">
            <a:avLst>
              <a:gd name="adj1" fmla="val 15618"/>
            </a:avLst>
          </a:prstGeom>
          <a:solidFill>
            <a:schemeClr val="accent1"/>
          </a:solidFill>
          <a:ln w="12700" cap="flat" cmpd="sng" algn="ctr">
            <a:solidFill>
              <a:srgbClr val="0070C0"/>
            </a:solidFill>
            <a:prstDash val="sysDot"/>
            <a:round/>
            <a:headEnd type="none" w="med" len="med"/>
            <a:tailEnd type="none" w="med" len="med"/>
          </a:ln>
          <a:effectLst/>
        </p:spPr>
      </p:cxnSp>
      <p:cxnSp>
        <p:nvCxnSpPr>
          <p:cNvPr id="381" name="Gewinkelte Verbindung 64__"/>
          <p:cNvCxnSpPr/>
          <p:nvPr>
            <p:custDataLst>
              <p:tags r:id="rId63"/>
            </p:custDataLst>
          </p:nvPr>
        </p:nvCxnSpPr>
        <p:spPr bwMode="auto">
          <a:xfrm flipV="1">
            <a:off x="7099581" y="4122806"/>
            <a:ext cx="1647485" cy="388191"/>
          </a:xfrm>
          <a:prstGeom prst="bentConnector3">
            <a:avLst>
              <a:gd name="adj1" fmla="val 86077"/>
            </a:avLst>
          </a:prstGeom>
          <a:solidFill>
            <a:schemeClr val="accent1"/>
          </a:solidFill>
          <a:ln w="12700" cap="flat" cmpd="sng" algn="ctr">
            <a:solidFill>
              <a:srgbClr val="FFC000"/>
            </a:solidFill>
            <a:prstDash val="sysDot"/>
            <a:round/>
            <a:headEnd type="none" w="med" len="med"/>
            <a:tailEnd type="none" w="med" len="med"/>
          </a:ln>
          <a:effectLst/>
        </p:spPr>
      </p:cxnSp>
      <p:sp>
        <p:nvSpPr>
          <p:cNvPr id="382" name="Textfeld 252"/>
          <p:cNvSpPr txBox="1"/>
          <p:nvPr>
            <p:custDataLst>
              <p:tags r:id="rId64"/>
            </p:custDataLst>
          </p:nvPr>
        </p:nvSpPr>
        <p:spPr>
          <a:xfrm>
            <a:off x="9873277" y="4737589"/>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Push Notification</a:t>
            </a:r>
            <a:r>
              <a:rPr lang="en-US" sz="900" kern="0" dirty="0">
                <a:solidFill>
                  <a:schemeClr val="bg1">
                    <a:lumMod val="50000"/>
                  </a:schemeClr>
                </a:solidFill>
              </a:rPr>
              <a:t>s</a:t>
            </a:r>
            <a:endParaRPr kumimoji="0" lang="en-US" sz="900" i="0" u="none" strike="noStrike" kern="0" cap="none" spc="0" normalizeH="0" baseline="0" noProof="0" dirty="0">
              <a:ln>
                <a:noFill/>
              </a:ln>
              <a:solidFill>
                <a:schemeClr val="bg1">
                  <a:lumMod val="50000"/>
                </a:schemeClr>
              </a:solidFill>
              <a:effectLst/>
              <a:uLnTx/>
              <a:uFillTx/>
            </a:endParaRPr>
          </a:p>
        </p:txBody>
      </p:sp>
      <p:cxnSp>
        <p:nvCxnSpPr>
          <p:cNvPr id="383" name="Gewinkelte Verbindung 64___"/>
          <p:cNvCxnSpPr>
            <a:endCxn id="361" idx="1"/>
          </p:cNvCxnSpPr>
          <p:nvPr>
            <p:custDataLst>
              <p:tags r:id="rId65"/>
            </p:custDataLst>
          </p:nvPr>
        </p:nvCxnSpPr>
        <p:spPr bwMode="auto">
          <a:xfrm flipV="1">
            <a:off x="4760684" y="3466633"/>
            <a:ext cx="3983043" cy="191634"/>
          </a:xfrm>
          <a:prstGeom prst="bentConnector3">
            <a:avLst>
              <a:gd name="adj1" fmla="val 95650"/>
            </a:avLst>
          </a:prstGeom>
          <a:solidFill>
            <a:schemeClr val="accent1"/>
          </a:solidFill>
          <a:ln w="12700" cap="flat" cmpd="sng" algn="ctr">
            <a:solidFill>
              <a:srgbClr val="7030A0"/>
            </a:solidFill>
            <a:prstDash val="sysDot"/>
            <a:round/>
            <a:headEnd type="none" w="med" len="med"/>
            <a:tailEnd type="none" w="med" len="med"/>
          </a:ln>
          <a:effectLst/>
        </p:spPr>
      </p:cxnSp>
      <p:cxnSp>
        <p:nvCxnSpPr>
          <p:cNvPr id="384" name="Gewinkelte Verbindung 42___"/>
          <p:cNvCxnSpPr>
            <a:stCxn id="358" idx="1"/>
            <a:endCxn id="303" idx="3"/>
          </p:cNvCxnSpPr>
          <p:nvPr>
            <p:custDataLst>
              <p:tags r:id="rId66"/>
            </p:custDataLst>
          </p:nvPr>
        </p:nvCxnSpPr>
        <p:spPr bwMode="auto">
          <a:xfrm rot="10800000" flipV="1">
            <a:off x="7028079" y="1618833"/>
            <a:ext cx="1724586" cy="53999"/>
          </a:xfrm>
          <a:prstGeom prst="bentConnector3">
            <a:avLst>
              <a:gd name="adj1" fmla="val 4388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385" name="Grafik 278"/>
          <p:cNvPicPr>
            <a:picLocks noChangeAspect="1"/>
          </p:cNvPicPr>
          <p:nvPr>
            <p:custDataLst>
              <p:tags r:id="rId67"/>
            </p:custDataLst>
          </p:nvPr>
        </p:nvPicPr>
        <p:blipFill>
          <a:blip r:embed="rId154">
            <a:duotone>
              <a:schemeClr val="accent3">
                <a:shade val="45000"/>
                <a:satMod val="135000"/>
              </a:schemeClr>
              <a:prstClr val="white"/>
            </a:duotone>
          </a:blip>
          <a:stretch>
            <a:fillRect/>
          </a:stretch>
        </p:blipFill>
        <p:spPr>
          <a:xfrm>
            <a:off x="3910343" y="3422348"/>
            <a:ext cx="860947" cy="503274"/>
          </a:xfrm>
          <a:prstGeom prst="rect">
            <a:avLst/>
          </a:prstGeom>
        </p:spPr>
      </p:pic>
      <p:cxnSp>
        <p:nvCxnSpPr>
          <p:cNvPr id="386" name="Gewinkelte Verbindung 26_"/>
          <p:cNvCxnSpPr/>
          <p:nvPr>
            <p:custDataLst>
              <p:tags r:id="rId68"/>
            </p:custDataLst>
          </p:nvPr>
        </p:nvCxnSpPr>
        <p:spPr bwMode="auto">
          <a:xfrm rot="16200000" flipV="1">
            <a:off x="3300530" y="2284803"/>
            <a:ext cx="973481" cy="1204384"/>
          </a:xfrm>
          <a:prstGeom prst="bentConnector2">
            <a:avLst/>
          </a:prstGeom>
          <a:solidFill>
            <a:schemeClr val="accent1"/>
          </a:solidFill>
          <a:ln w="12700" cap="flat" cmpd="sng" algn="ctr">
            <a:solidFill>
              <a:srgbClr val="00B050"/>
            </a:solidFill>
            <a:prstDash val="sysDot"/>
            <a:round/>
            <a:headEnd type="none" w="med" len="med"/>
            <a:tailEnd type="none" w="med" len="med"/>
          </a:ln>
          <a:effectLst/>
        </p:spPr>
      </p:cxnSp>
      <p:sp>
        <p:nvSpPr>
          <p:cNvPr id="387" name="Textfeld 138"/>
          <p:cNvSpPr txBox="1"/>
          <p:nvPr>
            <p:custDataLst>
              <p:tags r:id="rId69"/>
            </p:custDataLst>
          </p:nvPr>
        </p:nvSpPr>
        <p:spPr>
          <a:xfrm>
            <a:off x="4260289" y="3269306"/>
            <a:ext cx="914400" cy="364204"/>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900" i="0" u="none" strike="noStrike" kern="0" cap="none" spc="0" normalizeH="0" baseline="0" noProof="0" dirty="0">
                <a:ln>
                  <a:noFill/>
                </a:ln>
                <a:solidFill>
                  <a:srgbClr val="000000"/>
                </a:solidFill>
                <a:effectLst/>
                <a:uLnTx/>
                <a:uFillTx/>
              </a:rPr>
              <a:t>Wi-Fi</a:t>
            </a:r>
            <a:r>
              <a:rPr lang="en-US" sz="900" kern="0" dirty="0">
                <a:solidFill>
                  <a:srgbClr val="000000"/>
                </a:solidFill>
              </a:rPr>
              <a:t> Router</a:t>
            </a:r>
            <a:endParaRPr kumimoji="0" lang="en-US" sz="900" i="0" u="none" strike="noStrike" kern="0" cap="none" spc="0" normalizeH="0" baseline="0" noProof="0" dirty="0">
              <a:ln>
                <a:noFill/>
              </a:ln>
              <a:solidFill>
                <a:srgbClr val="000000"/>
              </a:solidFill>
              <a:effectLst/>
              <a:uLnTx/>
              <a:uFillTx/>
            </a:endParaRPr>
          </a:p>
        </p:txBody>
      </p:sp>
      <p:pic>
        <p:nvPicPr>
          <p:cNvPr id="388" name="Picture 14_____" descr="ML14B"/>
          <p:cNvPicPr>
            <a:picLocks noChangeAspect="1" noChangeArrowheads="1"/>
          </p:cNvPicPr>
          <p:nvPr>
            <p:custDataLst>
              <p:tags r:id="rId70"/>
            </p:custDataLst>
          </p:nvPr>
        </p:nvPicPr>
        <p:blipFill>
          <a:blip r:embed="rId125" cstate="print">
            <a:duotone>
              <a:schemeClr val="accent6">
                <a:shade val="45000"/>
                <a:satMod val="135000"/>
              </a:schemeClr>
              <a:prstClr val="white"/>
            </a:duotone>
          </a:blip>
          <a:srcRect r="8607" b="4151"/>
          <a:stretch>
            <a:fillRect/>
          </a:stretch>
        </p:blipFill>
        <p:spPr bwMode="auto">
          <a:xfrm>
            <a:off x="6844273" y="4325937"/>
            <a:ext cx="360000" cy="455950"/>
          </a:xfrm>
          <a:prstGeom prst="rect">
            <a:avLst/>
          </a:prstGeom>
          <a:noFill/>
          <a:ln>
            <a:noFill/>
          </a:ln>
        </p:spPr>
      </p:pic>
      <p:pic>
        <p:nvPicPr>
          <p:cNvPr id="389" name="Picture 14____________" descr="ML14B"/>
          <p:cNvPicPr>
            <a:picLocks noChangeAspect="1" noChangeArrowheads="1"/>
          </p:cNvPicPr>
          <p:nvPr>
            <p:custDataLst>
              <p:tags r:id="rId71"/>
            </p:custDataLst>
          </p:nvPr>
        </p:nvPicPr>
        <p:blipFill>
          <a:blip r:embed="rId125" cstate="print">
            <a:duotone>
              <a:schemeClr val="accent6">
                <a:shade val="45000"/>
                <a:satMod val="135000"/>
              </a:schemeClr>
              <a:prstClr val="white"/>
            </a:duotone>
          </a:blip>
          <a:srcRect r="8607" b="4151"/>
          <a:stretch>
            <a:fillRect/>
          </a:stretch>
        </p:blipFill>
        <p:spPr bwMode="auto">
          <a:xfrm>
            <a:off x="6886566" y="5003430"/>
            <a:ext cx="360000" cy="455951"/>
          </a:xfrm>
          <a:prstGeom prst="rect">
            <a:avLst/>
          </a:prstGeom>
          <a:noFill/>
          <a:ln>
            <a:noFill/>
          </a:ln>
        </p:spPr>
      </p:pic>
      <p:grpSp>
        <p:nvGrpSpPr>
          <p:cNvPr id="390" name="Gruppieren 299"/>
          <p:cNvGrpSpPr/>
          <p:nvPr/>
        </p:nvGrpSpPr>
        <p:grpSpPr>
          <a:xfrm>
            <a:off x="2663395" y="1755107"/>
            <a:ext cx="517225" cy="978069"/>
            <a:chOff x="2227921" y="549387"/>
            <a:chExt cx="1415894" cy="2677445"/>
          </a:xfrm>
        </p:grpSpPr>
        <p:pic>
          <p:nvPicPr>
            <p:cNvPr id="391" name="Grafik 14" descr="SmartHomeApp_Phone.png"/>
            <p:cNvPicPr>
              <a:picLocks noChangeAspect="1"/>
            </p:cNvPicPr>
            <p:nvPr>
              <p:custDataLst>
                <p:tags r:id="rId110"/>
              </p:custDataLst>
            </p:nvPr>
          </p:nvPicPr>
          <p:blipFill>
            <a:blip r:embed="rId155" cstate="print"/>
            <a:srcRect l="29208" t="11302" r="27655" b="18057"/>
            <a:stretch>
              <a:fillRect/>
            </a:stretch>
          </p:blipFill>
          <p:spPr>
            <a:xfrm>
              <a:off x="2227921" y="549387"/>
              <a:ext cx="1415894" cy="2677445"/>
            </a:xfrm>
            <a:prstGeom prst="rect">
              <a:avLst/>
            </a:prstGeom>
            <a:noFill/>
            <a:ln>
              <a:noFill/>
            </a:ln>
          </p:spPr>
        </p:pic>
        <p:pic>
          <p:nvPicPr>
            <p:cNvPr id="392" name="Grafik 298"/>
            <p:cNvPicPr>
              <a:picLocks noChangeAspect="1"/>
            </p:cNvPicPr>
            <p:nvPr>
              <p:custDataLst>
                <p:tags r:id="rId111"/>
              </p:custDataLst>
            </p:nvPr>
          </p:nvPicPr>
          <p:blipFill>
            <a:blip r:embed="rId156"/>
            <a:stretch>
              <a:fillRect/>
            </a:stretch>
          </p:blipFill>
          <p:spPr>
            <a:xfrm>
              <a:off x="2328649" y="895007"/>
              <a:ext cx="1207570" cy="2031828"/>
            </a:xfrm>
            <a:prstGeom prst="rect">
              <a:avLst/>
            </a:prstGeom>
          </p:spPr>
        </p:pic>
      </p:grpSp>
      <p:sp>
        <p:nvSpPr>
          <p:cNvPr id="393" name="Rectangle 14_______________"/>
          <p:cNvSpPr>
            <a:spLocks noChangeArrowheads="1"/>
          </p:cNvSpPr>
          <p:nvPr>
            <p:custDataLst>
              <p:tags r:id="rId72"/>
            </p:custDataLst>
          </p:nvPr>
        </p:nvSpPr>
        <p:spPr bwMode="auto">
          <a:xfrm>
            <a:off x="8734621" y="5241190"/>
            <a:ext cx="1334354" cy="462699"/>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sp>
        <p:nvSpPr>
          <p:cNvPr id="394" name="Textfeld 303"/>
          <p:cNvSpPr txBox="1"/>
          <p:nvPr>
            <p:custDataLst>
              <p:tags r:id="rId73"/>
            </p:custDataLst>
          </p:nvPr>
        </p:nvSpPr>
        <p:spPr>
          <a:xfrm>
            <a:off x="10068975" y="2007781"/>
            <a:ext cx="269833" cy="1145906"/>
          </a:xfrm>
          <a:prstGeom prst="rect">
            <a:avLst/>
          </a:prstGeom>
          <a:noFill/>
        </p:spPr>
        <p:txBody>
          <a:bodyPr vert="vert" wrap="none" lIns="0" tIns="0" rIns="0" bIns="0" rtlCol="0">
            <a:noAutofit/>
          </a:bodyPr>
          <a:lstStyle/>
          <a:p>
            <a:pPr marR="0" algn="just"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Cloud Services</a:t>
            </a:r>
          </a:p>
        </p:txBody>
      </p:sp>
      <p:sp>
        <p:nvSpPr>
          <p:cNvPr id="395" name="Textfeld 304"/>
          <p:cNvSpPr txBox="1"/>
          <p:nvPr>
            <p:custDataLst>
              <p:tags r:id="rId74"/>
            </p:custDataLst>
          </p:nvPr>
        </p:nvSpPr>
        <p:spPr>
          <a:xfrm>
            <a:off x="9880509" y="3899308"/>
            <a:ext cx="444591" cy="1119081"/>
          </a:xfrm>
          <a:prstGeom prst="rect">
            <a:avLst/>
          </a:prstGeom>
          <a:noFill/>
        </p:spPr>
        <p:txBody>
          <a:bodyPr vert="vert" wrap="none" lIns="0" tIns="0" rIns="0" bIns="0" rtlCol="0">
            <a:noAutofit/>
          </a:bodyPr>
          <a:lstStyle/>
          <a:p>
            <a:pPr marR="0" defTabSz="914400" eaLnBrk="1" fontAlgn="auto" latinLnBrk="0" hangingPunct="1">
              <a:lnSpc>
                <a:spcPts val="1900"/>
              </a:lnSpc>
              <a:spcAft>
                <a:spcPts val="0"/>
              </a:spcAft>
              <a:buClrTx/>
              <a:buSzTx/>
              <a:buFontTx/>
              <a:buNone/>
              <a:tabLst/>
            </a:pPr>
            <a:r>
              <a:rPr kumimoji="0" lang="en-US" sz="900" i="0" u="none" strike="noStrike" kern="0" cap="none" spc="0" normalizeH="0" baseline="0" noProof="0" dirty="0">
                <a:ln>
                  <a:noFill/>
                </a:ln>
                <a:solidFill>
                  <a:schemeClr val="bg1">
                    <a:lumMod val="50000"/>
                  </a:schemeClr>
                </a:solidFill>
                <a:effectLst/>
                <a:uLnTx/>
                <a:uFillTx/>
              </a:rPr>
              <a:t>Support</a:t>
            </a:r>
          </a:p>
        </p:txBody>
      </p:sp>
      <p:pic>
        <p:nvPicPr>
          <p:cNvPr id="396" name="Grafik 306"/>
          <p:cNvPicPr>
            <a:picLocks noChangeAspect="1"/>
          </p:cNvPicPr>
          <p:nvPr>
            <p:custDataLst>
              <p:tags r:id="rId75"/>
            </p:custDataLst>
          </p:nvPr>
        </p:nvPicPr>
        <p:blipFill>
          <a:blip r:embed="rId157"/>
          <a:stretch>
            <a:fillRect/>
          </a:stretch>
        </p:blipFill>
        <p:spPr>
          <a:xfrm>
            <a:off x="2750321" y="5316976"/>
            <a:ext cx="727261" cy="257049"/>
          </a:xfrm>
          <a:prstGeom prst="rect">
            <a:avLst/>
          </a:prstGeom>
        </p:spPr>
      </p:pic>
      <p:pic>
        <p:nvPicPr>
          <p:cNvPr id="397" name="Grafik 296"/>
          <p:cNvPicPr>
            <a:picLocks noChangeAspect="1"/>
          </p:cNvPicPr>
          <p:nvPr>
            <p:custDataLst>
              <p:tags r:id="rId76"/>
            </p:custDataLst>
          </p:nvPr>
        </p:nvPicPr>
        <p:blipFill>
          <a:blip r:embed="rId158"/>
          <a:stretch>
            <a:fillRect/>
          </a:stretch>
        </p:blipFill>
        <p:spPr>
          <a:xfrm>
            <a:off x="2699898" y="5245213"/>
            <a:ext cx="175451" cy="168140"/>
          </a:xfrm>
          <a:prstGeom prst="rect">
            <a:avLst/>
          </a:prstGeom>
        </p:spPr>
      </p:pic>
      <p:pic>
        <p:nvPicPr>
          <p:cNvPr id="398" name="Picture 2____" descr="C:\Users\wa20611\Downloads\certificate-40983_1280.png"/>
          <p:cNvPicPr>
            <a:picLocks noChangeAspect="1" noChangeArrowheads="1"/>
          </p:cNvPicPr>
          <p:nvPr>
            <p:custDataLst>
              <p:tags r:id="rId77"/>
            </p:custDataLst>
          </p:nvPr>
        </p:nvPicPr>
        <p:blipFill>
          <a:blip r:embed="rId150" cstate="print"/>
          <a:srcRect/>
          <a:stretch>
            <a:fillRect/>
          </a:stretch>
        </p:blipFill>
        <p:spPr bwMode="auto">
          <a:xfrm flipH="1">
            <a:off x="3398704" y="5131274"/>
            <a:ext cx="323235" cy="237627"/>
          </a:xfrm>
          <a:prstGeom prst="rect">
            <a:avLst/>
          </a:prstGeom>
          <a:noFill/>
          <a:ln w="38100">
            <a:noFill/>
          </a:ln>
        </p:spPr>
      </p:pic>
      <p:pic>
        <p:nvPicPr>
          <p:cNvPr id="399" name="Picture 4_" descr="C:\Users\wa20611\Downloads\icon-803718_640.png"/>
          <p:cNvPicPr>
            <a:picLocks noChangeAspect="1" noChangeArrowheads="1"/>
          </p:cNvPicPr>
          <p:nvPr>
            <p:custDataLst>
              <p:tags r:id="rId78"/>
            </p:custDataLst>
          </p:nvPr>
        </p:nvPicPr>
        <p:blipFill>
          <a:blip r:embed="rId151" cstate="print"/>
          <a:srcRect/>
          <a:stretch>
            <a:fillRect/>
          </a:stretch>
        </p:blipFill>
        <p:spPr bwMode="auto">
          <a:xfrm>
            <a:off x="3630535" y="5292665"/>
            <a:ext cx="129294" cy="129294"/>
          </a:xfrm>
          <a:prstGeom prst="rect">
            <a:avLst/>
          </a:prstGeom>
          <a:noFill/>
          <a:ln w="38100">
            <a:noFill/>
          </a:ln>
        </p:spPr>
      </p:pic>
      <p:sp>
        <p:nvSpPr>
          <p:cNvPr id="400" name="Textfeld 307"/>
          <p:cNvSpPr txBox="1"/>
          <p:nvPr>
            <p:custDataLst>
              <p:tags r:id="rId79"/>
            </p:custDataLst>
          </p:nvPr>
        </p:nvSpPr>
        <p:spPr>
          <a:xfrm>
            <a:off x="8978076" y="4305529"/>
            <a:ext cx="916141" cy="211203"/>
          </a:xfrm>
          <a:prstGeom prst="rect">
            <a:avLst/>
          </a:prstGeom>
          <a:noFill/>
        </p:spPr>
        <p:txBody>
          <a:bodyPr wrap="square" lIns="36000" tIns="36000" rIns="36000" bIns="36000" rtlCol="0">
            <a:spAutoFit/>
          </a:bodyPr>
          <a:lstStyle/>
          <a:p>
            <a:r>
              <a:rPr lang="en-US" sz="900" b="1" dirty="0">
                <a:solidFill>
                  <a:schemeClr val="accent4">
                    <a:lumMod val="50000"/>
                  </a:schemeClr>
                </a:solidFill>
              </a:rPr>
              <a:t>HOME</a:t>
            </a:r>
            <a:r>
              <a:rPr lang="en-US" sz="900" dirty="0">
                <a:solidFill>
                  <a:schemeClr val="accent4">
                    <a:lumMod val="50000"/>
                  </a:schemeClr>
                </a:solidFill>
              </a:rPr>
              <a:t>  SSD</a:t>
            </a:r>
          </a:p>
        </p:txBody>
      </p:sp>
      <p:pic>
        <p:nvPicPr>
          <p:cNvPr id="401" name="Picture 14____" descr="ML14B"/>
          <p:cNvPicPr>
            <a:picLocks noChangeAspect="1" noChangeArrowheads="1"/>
          </p:cNvPicPr>
          <p:nvPr>
            <p:custDataLst>
              <p:tags r:id="rId80"/>
            </p:custDataLst>
          </p:nvPr>
        </p:nvPicPr>
        <p:blipFill>
          <a:blip r:embed="rId125" cstate="print">
            <a:duotone>
              <a:schemeClr val="accent4">
                <a:shade val="45000"/>
                <a:satMod val="135000"/>
              </a:schemeClr>
              <a:prstClr val="white"/>
            </a:duotone>
          </a:blip>
          <a:srcRect r="8607" b="4151"/>
          <a:stretch>
            <a:fillRect/>
          </a:stretch>
        </p:blipFill>
        <p:spPr bwMode="auto">
          <a:xfrm>
            <a:off x="6814545" y="3846630"/>
            <a:ext cx="360000" cy="455950"/>
          </a:xfrm>
          <a:prstGeom prst="rect">
            <a:avLst/>
          </a:prstGeom>
          <a:noFill/>
          <a:ln>
            <a:noFill/>
          </a:ln>
        </p:spPr>
      </p:pic>
      <p:pic>
        <p:nvPicPr>
          <p:cNvPr id="402" name="Grafik 57"/>
          <p:cNvPicPr>
            <a:picLocks noChangeAspect="1"/>
          </p:cNvPicPr>
          <p:nvPr>
            <p:custDataLst>
              <p:tags r:id="rId81"/>
            </p:custDataLst>
          </p:nvPr>
        </p:nvPicPr>
        <p:blipFill>
          <a:blip r:embed="rId159" cstate="hqprint">
            <a:extLst>
              <a:ext uri="{28A0092B-C50C-407E-A947-70E740481C1C}">
                <a14:useLocalDpi xmlns:a14="http://schemas.microsoft.com/office/drawing/2010/main" val="0"/>
              </a:ext>
            </a:extLst>
          </a:blip>
          <a:stretch>
            <a:fillRect/>
          </a:stretch>
        </p:blipFill>
        <p:spPr>
          <a:xfrm>
            <a:off x="7184116" y="3920985"/>
            <a:ext cx="663925" cy="237243"/>
          </a:xfrm>
          <a:prstGeom prst="rect">
            <a:avLst/>
          </a:prstGeom>
        </p:spPr>
      </p:pic>
      <p:sp>
        <p:nvSpPr>
          <p:cNvPr id="403" name="Textfeld 207"/>
          <p:cNvSpPr txBox="1"/>
          <p:nvPr>
            <p:custDataLst>
              <p:tags r:id="rId82"/>
            </p:custDataLst>
          </p:nvPr>
        </p:nvSpPr>
        <p:spPr>
          <a:xfrm>
            <a:off x="6488944" y="4557545"/>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Log file Server</a:t>
            </a:r>
          </a:p>
        </p:txBody>
      </p:sp>
      <p:sp>
        <p:nvSpPr>
          <p:cNvPr id="404" name="Textfeld 225"/>
          <p:cNvSpPr txBox="1"/>
          <p:nvPr>
            <p:custDataLst>
              <p:tags r:id="rId83"/>
            </p:custDataLst>
          </p:nvPr>
        </p:nvSpPr>
        <p:spPr>
          <a:xfrm>
            <a:off x="6495897" y="5244891"/>
            <a:ext cx="916141" cy="318924"/>
          </a:xfrm>
          <a:prstGeom prst="rect">
            <a:avLst/>
          </a:prstGeom>
          <a:noFill/>
        </p:spPr>
        <p:txBody>
          <a:bodyPr wrap="square" lIns="36000" tIns="36000" rIns="36000" bIns="36000" rtlCol="0">
            <a:spAutoFit/>
          </a:bodyPr>
          <a:lstStyle/>
          <a:p>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Push Proxy</a:t>
            </a:r>
          </a:p>
        </p:txBody>
      </p:sp>
      <p:sp>
        <p:nvSpPr>
          <p:cNvPr id="405" name="Rectangle 14___________"/>
          <p:cNvSpPr>
            <a:spLocks noChangeArrowheads="1"/>
          </p:cNvSpPr>
          <p:nvPr>
            <p:custDataLst>
              <p:tags r:id="rId84"/>
            </p:custDataLst>
          </p:nvPr>
        </p:nvSpPr>
        <p:spPr bwMode="auto">
          <a:xfrm>
            <a:off x="437171" y="4959565"/>
            <a:ext cx="1694438" cy="300650"/>
          </a:xfrm>
          <a:prstGeom prst="rect">
            <a:avLst/>
          </a:prstGeom>
          <a:noFill/>
          <a:ln w="12700">
            <a:no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System </a:t>
            </a:r>
            <a:br>
              <a:rPr lang="en-US" sz="800" kern="0" dirty="0">
                <a:solidFill>
                  <a:schemeClr val="bg1">
                    <a:lumMod val="50000"/>
                  </a:schemeClr>
                </a:solidFill>
              </a:rPr>
            </a:br>
            <a:r>
              <a:rPr lang="en-US" sz="800" kern="0" dirty="0">
                <a:solidFill>
                  <a:schemeClr val="bg1">
                    <a:lumMod val="50000"/>
                  </a:schemeClr>
                </a:solidFill>
              </a:rPr>
              <a:t>Devices</a:t>
            </a:r>
          </a:p>
        </p:txBody>
      </p:sp>
      <p:sp>
        <p:nvSpPr>
          <p:cNvPr id="406" name="Rectangle 14________________"/>
          <p:cNvSpPr>
            <a:spLocks noChangeArrowheads="1"/>
          </p:cNvSpPr>
          <p:nvPr>
            <p:custDataLst>
              <p:tags r:id="rId85"/>
            </p:custDataLst>
          </p:nvPr>
        </p:nvSpPr>
        <p:spPr bwMode="auto">
          <a:xfrm>
            <a:off x="2553971" y="2999803"/>
            <a:ext cx="838534" cy="313123"/>
          </a:xfrm>
          <a:prstGeom prst="rect">
            <a:avLst/>
          </a:prstGeom>
          <a:solidFill>
            <a:schemeClr val="bg1"/>
          </a:solidFill>
          <a:ln w="12700">
            <a:solidFill>
              <a:schemeClr val="bg1"/>
            </a:solidFill>
            <a:prstDash val="dash"/>
            <a:miter lim="800000"/>
            <a:headEnd/>
            <a:tailEnd/>
          </a:ln>
        </p:spPr>
        <p:txBody>
          <a:bodyPr wrap="none" anchor="b"/>
          <a:lstStyle/>
          <a:p>
            <a:pPr algn="ctr" fontAlgn="auto">
              <a:spcBef>
                <a:spcPts val="0"/>
              </a:spcBef>
              <a:spcAft>
                <a:spcPts val="0"/>
              </a:spcAft>
              <a:defRPr/>
            </a:pPr>
            <a:r>
              <a:rPr lang="en-US" sz="800" kern="0" dirty="0">
                <a:solidFill>
                  <a:schemeClr val="bg1">
                    <a:lumMod val="50000"/>
                  </a:schemeClr>
                </a:solidFill>
              </a:rPr>
              <a:t>Smart Home </a:t>
            </a:r>
          </a:p>
          <a:p>
            <a:pPr algn="ctr" fontAlgn="auto">
              <a:spcBef>
                <a:spcPts val="0"/>
              </a:spcBef>
              <a:spcAft>
                <a:spcPts val="0"/>
              </a:spcAft>
              <a:defRPr/>
            </a:pPr>
            <a:r>
              <a:rPr lang="en-US" sz="800" kern="0" dirty="0">
                <a:solidFill>
                  <a:schemeClr val="bg1">
                    <a:lumMod val="50000"/>
                  </a:schemeClr>
                </a:solidFill>
              </a:rPr>
              <a:t>Camera Solutions</a:t>
            </a:r>
          </a:p>
        </p:txBody>
      </p:sp>
      <p:pic>
        <p:nvPicPr>
          <p:cNvPr id="407" name="Grafik 112"/>
          <p:cNvPicPr>
            <a:picLocks noChangeAspect="1"/>
          </p:cNvPicPr>
          <p:nvPr>
            <p:custDataLst>
              <p:tags r:id="rId86"/>
            </p:custDataLst>
          </p:nvPr>
        </p:nvPicPr>
        <p:blipFill>
          <a:blip r:embed="rId160"/>
          <a:stretch>
            <a:fillRect/>
          </a:stretch>
        </p:blipFill>
        <p:spPr>
          <a:xfrm>
            <a:off x="2621323" y="3411558"/>
            <a:ext cx="270858" cy="459739"/>
          </a:xfrm>
          <a:prstGeom prst="rect">
            <a:avLst/>
          </a:prstGeom>
        </p:spPr>
      </p:pic>
      <p:pic>
        <p:nvPicPr>
          <p:cNvPr id="408" name="Grafik 113"/>
          <p:cNvPicPr>
            <a:picLocks noChangeAspect="1"/>
          </p:cNvPicPr>
          <p:nvPr>
            <p:custDataLst>
              <p:tags r:id="rId87"/>
            </p:custDataLst>
          </p:nvPr>
        </p:nvPicPr>
        <p:blipFill>
          <a:blip r:embed="rId161"/>
          <a:stretch>
            <a:fillRect/>
          </a:stretch>
        </p:blipFill>
        <p:spPr>
          <a:xfrm>
            <a:off x="2915530" y="3292604"/>
            <a:ext cx="307197" cy="595616"/>
          </a:xfrm>
          <a:prstGeom prst="rect">
            <a:avLst/>
          </a:prstGeom>
        </p:spPr>
      </p:pic>
      <p:pic>
        <p:nvPicPr>
          <p:cNvPr id="409" name="Grafik 12"/>
          <p:cNvPicPr>
            <a:picLocks noChangeAspect="1"/>
          </p:cNvPicPr>
          <p:nvPr>
            <p:custDataLst>
              <p:tags r:id="rId88"/>
            </p:custDataLst>
          </p:nvPr>
        </p:nvPicPr>
        <p:blipFill>
          <a:blip r:embed="rId162"/>
          <a:stretch>
            <a:fillRect/>
          </a:stretch>
        </p:blipFill>
        <p:spPr>
          <a:xfrm>
            <a:off x="325833" y="3200452"/>
            <a:ext cx="475849" cy="273028"/>
          </a:xfrm>
          <a:prstGeom prst="rect">
            <a:avLst/>
          </a:prstGeom>
        </p:spPr>
      </p:pic>
      <p:cxnSp>
        <p:nvCxnSpPr>
          <p:cNvPr id="410" name="Gerader Verbinder 124"/>
          <p:cNvCxnSpPr/>
          <p:nvPr>
            <p:custDataLst>
              <p:tags r:id="rId89"/>
            </p:custDataLst>
          </p:nvPr>
        </p:nvCxnSpPr>
        <p:spPr>
          <a:xfrm flipH="1" flipV="1">
            <a:off x="2093385" y="4133007"/>
            <a:ext cx="2188951" cy="2652"/>
          </a:xfrm>
          <a:prstGeom prst="line">
            <a:avLst/>
          </a:prstGeom>
          <a:ln w="12700">
            <a:solidFill>
              <a:schemeClr val="accent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1" name="Gerader Verbinder 127"/>
          <p:cNvCxnSpPr/>
          <p:nvPr>
            <p:custDataLst>
              <p:tags r:id="rId90"/>
            </p:custDataLst>
          </p:nvPr>
        </p:nvCxnSpPr>
        <p:spPr>
          <a:xfrm flipH="1" flipV="1">
            <a:off x="2918883" y="4092572"/>
            <a:ext cx="1363456" cy="8446"/>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2" name="Gerader Verbinder 129"/>
          <p:cNvCxnSpPr/>
          <p:nvPr>
            <p:custDataLst>
              <p:tags r:id="rId91"/>
            </p:custDataLst>
          </p:nvPr>
        </p:nvCxnSpPr>
        <p:spPr>
          <a:xfrm flipH="1" flipV="1">
            <a:off x="4771290" y="3608488"/>
            <a:ext cx="3652035" cy="1483"/>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3" name="Gerader Verbinder 135"/>
          <p:cNvCxnSpPr/>
          <p:nvPr>
            <p:custDataLst>
              <p:tags r:id="rId92"/>
            </p:custDataLst>
          </p:nvPr>
        </p:nvCxnSpPr>
        <p:spPr>
          <a:xfrm>
            <a:off x="8416398" y="2900021"/>
            <a:ext cx="0" cy="709950"/>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14" name="Rectangle 14____________0"/>
          <p:cNvSpPr>
            <a:spLocks noChangeArrowheads="1"/>
          </p:cNvSpPr>
          <p:nvPr>
            <p:custDataLst>
              <p:tags r:id="rId93"/>
            </p:custDataLst>
          </p:nvPr>
        </p:nvSpPr>
        <p:spPr bwMode="auto">
          <a:xfrm>
            <a:off x="8743728" y="2629316"/>
            <a:ext cx="1334354" cy="460636"/>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415" name="Grafik 238"/>
          <p:cNvPicPr>
            <a:picLocks noChangeAspect="1"/>
          </p:cNvPicPr>
          <p:nvPr>
            <p:custDataLst>
              <p:tags r:id="rId94"/>
            </p:custDataLst>
          </p:nvPr>
        </p:nvPicPr>
        <p:blipFill>
          <a:blip r:embed="rId163"/>
          <a:stretch>
            <a:fillRect/>
          </a:stretch>
        </p:blipFill>
        <p:spPr>
          <a:xfrm flipH="1">
            <a:off x="9672588" y="2654279"/>
            <a:ext cx="357238" cy="334283"/>
          </a:xfrm>
          <a:prstGeom prst="rect">
            <a:avLst/>
          </a:prstGeom>
        </p:spPr>
      </p:pic>
      <p:sp>
        <p:nvSpPr>
          <p:cNvPr id="416" name="Textfeld 240"/>
          <p:cNvSpPr txBox="1"/>
          <p:nvPr>
            <p:custDataLst>
              <p:tags r:id="rId95"/>
            </p:custDataLst>
          </p:nvPr>
        </p:nvSpPr>
        <p:spPr>
          <a:xfrm>
            <a:off x="8825181" y="2783414"/>
            <a:ext cx="914400" cy="386886"/>
          </a:xfrm>
          <a:prstGeom prst="rect">
            <a:avLst/>
          </a:prstGeom>
          <a:noFill/>
        </p:spPr>
        <p:txBody>
          <a:bodyPr wrap="none" lIns="0" tIns="0" rIns="0" bIns="0" rtlCol="0">
            <a:noAutofit/>
          </a:bodyPr>
          <a:lstStyle/>
          <a:p>
            <a:pPr>
              <a:spcBef>
                <a:spcPts val="500"/>
              </a:spcBef>
            </a:pPr>
            <a:r>
              <a:rPr lang="en-US" sz="900" dirty="0"/>
              <a:t>Bosch</a:t>
            </a:r>
            <a:br>
              <a:rPr lang="en-US" sz="900" dirty="0"/>
            </a:br>
            <a:r>
              <a:rPr lang="en-US" sz="900" dirty="0"/>
              <a:t>Cloud-based Services</a:t>
            </a:r>
          </a:p>
          <a:p>
            <a:pPr marR="0" defTabSz="914400" eaLnBrk="1" fontAlgn="auto" latinLnBrk="0" hangingPunct="1">
              <a:spcBef>
                <a:spcPts val="500"/>
              </a:spcBef>
              <a:spcAft>
                <a:spcPts val="0"/>
              </a:spcAft>
              <a:buClrTx/>
              <a:buSzTx/>
              <a:buFontTx/>
              <a:buNone/>
              <a:tabLst/>
            </a:pPr>
            <a:endParaRPr kumimoji="0" lang="en-US" sz="900" i="0" u="none" strike="noStrike" kern="0" cap="none" spc="0" normalizeH="0" baseline="0" noProof="0" dirty="0">
              <a:ln>
                <a:noFill/>
              </a:ln>
              <a:solidFill>
                <a:srgbClr val="000000"/>
              </a:solidFill>
              <a:effectLst/>
              <a:uLnTx/>
              <a:uFillTx/>
            </a:endParaRPr>
          </a:p>
        </p:txBody>
      </p:sp>
      <p:cxnSp>
        <p:nvCxnSpPr>
          <p:cNvPr id="417" name="Gerader Verbinder 148"/>
          <p:cNvCxnSpPr/>
          <p:nvPr>
            <p:custDataLst>
              <p:tags r:id="rId96"/>
            </p:custDataLst>
          </p:nvPr>
        </p:nvCxnSpPr>
        <p:spPr>
          <a:xfrm>
            <a:off x="8423325" y="2900021"/>
            <a:ext cx="320740" cy="2051"/>
          </a:xfrm>
          <a:prstGeom prst="line">
            <a:avLst/>
          </a:prstGeom>
          <a:ln w="127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418" name="Grafik 1"/>
          <p:cNvPicPr>
            <a:picLocks noChangeAspect="1"/>
          </p:cNvPicPr>
          <p:nvPr/>
        </p:nvPicPr>
        <p:blipFill>
          <a:blip r:embed="rId164"/>
          <a:stretch>
            <a:fillRect/>
          </a:stretch>
        </p:blipFill>
        <p:spPr>
          <a:xfrm>
            <a:off x="8903574" y="2290625"/>
            <a:ext cx="774070" cy="247203"/>
          </a:xfrm>
          <a:prstGeom prst="rect">
            <a:avLst/>
          </a:prstGeom>
        </p:spPr>
      </p:pic>
      <p:sp>
        <p:nvSpPr>
          <p:cNvPr id="419" name="Rectangle 14____________0"/>
          <p:cNvSpPr>
            <a:spLocks noChangeArrowheads="1"/>
          </p:cNvSpPr>
          <p:nvPr>
            <p:custDataLst>
              <p:tags r:id="rId97"/>
            </p:custDataLst>
          </p:nvPr>
        </p:nvSpPr>
        <p:spPr bwMode="auto">
          <a:xfrm>
            <a:off x="8751826" y="2247476"/>
            <a:ext cx="1334354" cy="331755"/>
          </a:xfrm>
          <a:prstGeom prst="rect">
            <a:avLst/>
          </a:prstGeom>
          <a:no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cxnSp>
        <p:nvCxnSpPr>
          <p:cNvPr id="420" name="Gewinkelte Verbindung 42__"/>
          <p:cNvCxnSpPr>
            <a:stCxn id="419" idx="1"/>
          </p:cNvCxnSpPr>
          <p:nvPr>
            <p:custDataLst>
              <p:tags r:id="rId98"/>
            </p:custDataLst>
          </p:nvPr>
        </p:nvCxnSpPr>
        <p:spPr bwMode="auto">
          <a:xfrm rot="10800000" flipV="1">
            <a:off x="7966330" y="2413354"/>
            <a:ext cx="785496" cy="424012"/>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421" name="Grafik 10"/>
          <p:cNvPicPr>
            <a:picLocks noChangeAspect="1"/>
          </p:cNvPicPr>
          <p:nvPr/>
        </p:nvPicPr>
        <p:blipFill>
          <a:blip r:embed="rId165"/>
          <a:stretch>
            <a:fillRect/>
          </a:stretch>
        </p:blipFill>
        <p:spPr>
          <a:xfrm>
            <a:off x="7014945" y="2246126"/>
            <a:ext cx="997795" cy="236619"/>
          </a:xfrm>
          <a:prstGeom prst="rect">
            <a:avLst/>
          </a:prstGeom>
        </p:spPr>
      </p:pic>
      <p:cxnSp>
        <p:nvCxnSpPr>
          <p:cNvPr id="422" name="Gewinkelter Verbinder 232"/>
          <p:cNvCxnSpPr>
            <a:stCxn id="314" idx="3"/>
            <a:endCxn id="424" idx="0"/>
          </p:cNvCxnSpPr>
          <p:nvPr/>
        </p:nvCxnSpPr>
        <p:spPr>
          <a:xfrm>
            <a:off x="7004540" y="2528663"/>
            <a:ext cx="743617" cy="71958"/>
          </a:xfrm>
          <a:prstGeom prst="bentConnector2">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423" name="Gewinkelte Verbindung 42"/>
          <p:cNvCxnSpPr/>
          <p:nvPr>
            <p:custDataLst>
              <p:tags r:id="rId99"/>
            </p:custDataLst>
          </p:nvPr>
        </p:nvCxnSpPr>
        <p:spPr bwMode="auto">
          <a:xfrm rot="10800000" flipV="1">
            <a:off x="4771290" y="2938542"/>
            <a:ext cx="2910296" cy="631854"/>
          </a:xfrm>
          <a:prstGeom prst="bentConnector3">
            <a:avLst>
              <a:gd name="adj1" fmla="val 50000"/>
            </a:avLst>
          </a:prstGeom>
          <a:solidFill>
            <a:schemeClr val="accent1"/>
          </a:solidFill>
          <a:ln w="12700" cap="flat" cmpd="sng" algn="ctr">
            <a:solidFill>
              <a:srgbClr val="0070C0"/>
            </a:solidFill>
            <a:prstDash val="sysDot"/>
            <a:round/>
            <a:headEnd type="none" w="med" len="med"/>
            <a:tailEnd type="none" w="med" len="med"/>
          </a:ln>
          <a:effectLst/>
        </p:spPr>
      </p:cxnSp>
      <p:pic>
        <p:nvPicPr>
          <p:cNvPr id="424" name="Picture 14______" descr="ML14B"/>
          <p:cNvPicPr>
            <a:picLocks noChangeAspect="1" noChangeArrowheads="1"/>
          </p:cNvPicPr>
          <p:nvPr>
            <p:custDataLst>
              <p:tags r:id="rId100"/>
            </p:custDataLst>
          </p:nvPr>
        </p:nvPicPr>
        <p:blipFill>
          <a:blip r:embed="rId125" cstate="print">
            <a:clrChange>
              <a:clrFrom>
                <a:srgbClr val="FFFFFF"/>
              </a:clrFrom>
              <a:clrTo>
                <a:srgbClr val="FFFFFF">
                  <a:alpha val="0"/>
                </a:srgbClr>
              </a:clrTo>
            </a:clrChange>
            <a:duotone>
              <a:schemeClr val="accent6">
                <a:shade val="45000"/>
                <a:satMod val="135000"/>
              </a:schemeClr>
              <a:prstClr val="white"/>
            </a:duotone>
          </a:blip>
          <a:srcRect r="8607" b="4151"/>
          <a:stretch>
            <a:fillRect/>
          </a:stretch>
        </p:blipFill>
        <p:spPr bwMode="auto">
          <a:xfrm>
            <a:off x="7568157" y="2600621"/>
            <a:ext cx="360000" cy="455951"/>
          </a:xfrm>
          <a:prstGeom prst="rect">
            <a:avLst/>
          </a:prstGeom>
          <a:noFill/>
          <a:ln>
            <a:noFill/>
          </a:ln>
        </p:spPr>
      </p:pic>
      <p:sp>
        <p:nvSpPr>
          <p:cNvPr id="425" name="Textfeld 47"/>
          <p:cNvSpPr txBox="1"/>
          <p:nvPr>
            <p:custDataLst>
              <p:tags r:id="rId101"/>
            </p:custDataLst>
          </p:nvPr>
        </p:nvSpPr>
        <p:spPr>
          <a:xfrm>
            <a:off x="7414860" y="2836818"/>
            <a:ext cx="970642" cy="338554"/>
          </a:xfrm>
          <a:prstGeom prst="rect">
            <a:avLst/>
          </a:prstGeom>
          <a:noFill/>
        </p:spPr>
        <p:txBody>
          <a:bodyPr wrap="square" rtlCol="0">
            <a:spAutoFit/>
          </a:bodyPr>
          <a:lstStyle/>
          <a:p>
            <a:pPr algn="r"/>
            <a:r>
              <a:rPr lang="en-US" sz="800" b="1" dirty="0">
                <a:solidFill>
                  <a:schemeClr val="accent4">
                    <a:lumMod val="50000"/>
                  </a:schemeClr>
                </a:solidFill>
              </a:rPr>
              <a:t>HOME</a:t>
            </a:r>
            <a:r>
              <a:rPr lang="en-US" sz="800" dirty="0">
                <a:solidFill>
                  <a:schemeClr val="accent4">
                    <a:lumMod val="50000"/>
                  </a:schemeClr>
                </a:solidFill>
              </a:rPr>
              <a:t> </a:t>
            </a:r>
            <a:br>
              <a:rPr lang="en-US" sz="800" dirty="0">
                <a:solidFill>
                  <a:schemeClr val="accent4">
                    <a:lumMod val="50000"/>
                  </a:schemeClr>
                </a:solidFill>
              </a:rPr>
            </a:br>
            <a:r>
              <a:rPr lang="en-US" sz="800" dirty="0">
                <a:solidFill>
                  <a:schemeClr val="accent4">
                    <a:lumMod val="50000"/>
                  </a:schemeClr>
                </a:solidFill>
              </a:rPr>
              <a:t>API Gateway</a:t>
            </a:r>
          </a:p>
        </p:txBody>
      </p:sp>
      <p:pic>
        <p:nvPicPr>
          <p:cNvPr id="426" name="Grafik 233"/>
          <p:cNvPicPr>
            <a:picLocks noChangeAspect="1"/>
          </p:cNvPicPr>
          <p:nvPr/>
        </p:nvPicPr>
        <p:blipFill rotWithShape="1">
          <a:blip r:embed="rId166" cstate="print">
            <a:extLst>
              <a:ext uri="{28A0092B-C50C-407E-A947-70E740481C1C}">
                <a14:useLocalDpi xmlns:a14="http://schemas.microsoft.com/office/drawing/2010/main" val="0"/>
              </a:ext>
            </a:extLst>
          </a:blip>
          <a:srcRect l="36164" t="16984" r="31006" b="22031"/>
          <a:stretch/>
        </p:blipFill>
        <p:spPr>
          <a:xfrm>
            <a:off x="1951955" y="2057815"/>
            <a:ext cx="483349" cy="505062"/>
          </a:xfrm>
          <a:prstGeom prst="rect">
            <a:avLst/>
          </a:prstGeom>
        </p:spPr>
      </p:pic>
      <p:pic>
        <p:nvPicPr>
          <p:cNvPr id="427" name="Grafik 230"/>
          <p:cNvPicPr>
            <a:picLocks noChangeAspect="1"/>
          </p:cNvPicPr>
          <p:nvPr/>
        </p:nvPicPr>
        <p:blipFill rotWithShape="1">
          <a:blip r:embed="rId167" cstate="print">
            <a:clrChange>
              <a:clrFrom>
                <a:srgbClr val="FFFDFF"/>
              </a:clrFrom>
              <a:clrTo>
                <a:srgbClr val="FFFDFF">
                  <a:alpha val="0"/>
                </a:srgbClr>
              </a:clrTo>
            </a:clrChange>
            <a:extLst>
              <a:ext uri="{28A0092B-C50C-407E-A947-70E740481C1C}">
                <a14:useLocalDpi xmlns:a14="http://schemas.microsoft.com/office/drawing/2010/main" val="0"/>
              </a:ext>
            </a:extLst>
          </a:blip>
          <a:srcRect l="26965" t="7971" r="26313"/>
          <a:stretch/>
        </p:blipFill>
        <p:spPr>
          <a:xfrm>
            <a:off x="1507519" y="2133295"/>
            <a:ext cx="555231" cy="502589"/>
          </a:xfrm>
          <a:prstGeom prst="rect">
            <a:avLst/>
          </a:prstGeom>
        </p:spPr>
      </p:pic>
      <p:cxnSp>
        <p:nvCxnSpPr>
          <p:cNvPr id="428" name="Gewinkelter Verbinder 237"/>
          <p:cNvCxnSpPr/>
          <p:nvPr/>
        </p:nvCxnSpPr>
        <p:spPr>
          <a:xfrm rot="16200000" flipH="1">
            <a:off x="2717234" y="1757913"/>
            <a:ext cx="713463" cy="2457036"/>
          </a:xfrm>
          <a:prstGeom prst="bentConnector3">
            <a:avLst>
              <a:gd name="adj1" fmla="val 27818"/>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9" name="Gewinkelter Verbinder 155"/>
          <p:cNvCxnSpPr>
            <a:stCxn id="329" idx="2"/>
            <a:endCxn id="387" idx="0"/>
          </p:cNvCxnSpPr>
          <p:nvPr/>
        </p:nvCxnSpPr>
        <p:spPr>
          <a:xfrm rot="16200000" flipH="1">
            <a:off x="2445628" y="997445"/>
            <a:ext cx="644946" cy="3898776"/>
          </a:xfrm>
          <a:prstGeom prst="bentConnector3">
            <a:avLst>
              <a:gd name="adj1" fmla="val 50000"/>
            </a:avLst>
          </a:prstGeom>
          <a:ln w="12700">
            <a:solidFill>
              <a:schemeClr val="accent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30" name="Gruppieren 36"/>
          <p:cNvGrpSpPr/>
          <p:nvPr/>
        </p:nvGrpSpPr>
        <p:grpSpPr>
          <a:xfrm>
            <a:off x="8751826" y="1873164"/>
            <a:ext cx="1334354" cy="327441"/>
            <a:chOff x="7435487" y="329368"/>
            <a:chExt cx="1334354" cy="327441"/>
          </a:xfrm>
        </p:grpSpPr>
        <p:sp>
          <p:nvSpPr>
            <p:cNvPr id="431" name="Rectangle 14________"/>
            <p:cNvSpPr>
              <a:spLocks noChangeArrowheads="1"/>
            </p:cNvSpPr>
            <p:nvPr>
              <p:custDataLst>
                <p:tags r:id="rId109"/>
              </p:custDataLst>
            </p:nvPr>
          </p:nvSpPr>
          <p:spPr bwMode="auto">
            <a:xfrm>
              <a:off x="7435487" y="329368"/>
              <a:ext cx="1334354" cy="327441"/>
            </a:xfrm>
            <a:prstGeom prst="rect">
              <a:avLst/>
            </a:prstGeom>
            <a:solidFill>
              <a:schemeClr val="bg1"/>
            </a:solidFill>
            <a:ln w="6350">
              <a:solidFill>
                <a:schemeClr val="bg1">
                  <a:lumMod val="85000"/>
                </a:schemeClr>
              </a:solidFill>
              <a:prstDash val="dash"/>
              <a:miter lim="800000"/>
              <a:headEnd/>
              <a:tailEnd/>
            </a:ln>
          </p:spPr>
          <p:txBody>
            <a:bodyPr wrap="none" anchor="b">
              <a:noAutofit/>
            </a:bodyPr>
            <a:lstStyle/>
            <a:p>
              <a:pPr algn="ctr" fontAlgn="auto">
                <a:spcBef>
                  <a:spcPts val="0"/>
                </a:spcBef>
                <a:spcAft>
                  <a:spcPts val="0"/>
                </a:spcAft>
                <a:defRPr/>
              </a:pPr>
              <a:endParaRPr lang="en-US" sz="1000" b="1" kern="0" dirty="0"/>
            </a:p>
          </p:txBody>
        </p:sp>
        <p:pic>
          <p:nvPicPr>
            <p:cNvPr id="432" name="Grafik 35"/>
            <p:cNvPicPr>
              <a:picLocks noChangeAspect="1"/>
            </p:cNvPicPr>
            <p:nvPr/>
          </p:nvPicPr>
          <p:blipFill rotWithShape="1">
            <a:blip r:embed="rId168" cstate="print">
              <a:extLst>
                <a:ext uri="{28A0092B-C50C-407E-A947-70E740481C1C}">
                  <a14:useLocalDpi xmlns:a14="http://schemas.microsoft.com/office/drawing/2010/main" val="0"/>
                </a:ext>
              </a:extLst>
            </a:blip>
            <a:srcRect t="46455" b="32136"/>
            <a:stretch/>
          </p:blipFill>
          <p:spPr>
            <a:xfrm>
              <a:off x="7460346" y="419515"/>
              <a:ext cx="1255534" cy="191923"/>
            </a:xfrm>
            <a:prstGeom prst="rect">
              <a:avLst/>
            </a:prstGeom>
          </p:spPr>
        </p:pic>
      </p:grpSp>
      <p:cxnSp>
        <p:nvCxnSpPr>
          <p:cNvPr id="433" name="Gewinkelte Verbindung 42__"/>
          <p:cNvCxnSpPr>
            <a:stCxn id="431" idx="1"/>
          </p:cNvCxnSpPr>
          <p:nvPr>
            <p:custDataLst>
              <p:tags r:id="rId102"/>
            </p:custDataLst>
          </p:nvPr>
        </p:nvCxnSpPr>
        <p:spPr bwMode="auto">
          <a:xfrm rot="10800000" flipV="1">
            <a:off x="7962622" y="2036884"/>
            <a:ext cx="789205" cy="705385"/>
          </a:xfrm>
          <a:prstGeom prst="bentConnector3">
            <a:avLst>
              <a:gd name="adj1" fmla="val 61586"/>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pic>
        <p:nvPicPr>
          <p:cNvPr id="434" name="Grafik 60"/>
          <p:cNvPicPr>
            <a:picLocks noChangeAspect="1"/>
          </p:cNvPicPr>
          <p:nvPr/>
        </p:nvPicPr>
        <p:blipFill rotWithShape="1">
          <a:blip r:embed="rId169" cstate="print">
            <a:clrChange>
              <a:clrFrom>
                <a:srgbClr val="FFFFFF"/>
              </a:clrFrom>
              <a:clrTo>
                <a:srgbClr val="FFFFFF">
                  <a:alpha val="0"/>
                </a:srgbClr>
              </a:clrTo>
            </a:clrChange>
            <a:extLst>
              <a:ext uri="{28A0092B-C50C-407E-A947-70E740481C1C}">
                <a14:useLocalDpi xmlns:a14="http://schemas.microsoft.com/office/drawing/2010/main" val="0"/>
              </a:ext>
            </a:extLst>
          </a:blip>
          <a:srcRect l="15715" t="21601" r="15492" b="26933"/>
          <a:stretch/>
        </p:blipFill>
        <p:spPr>
          <a:xfrm>
            <a:off x="1885803" y="3529421"/>
            <a:ext cx="446918" cy="334355"/>
          </a:xfrm>
          <a:prstGeom prst="rect">
            <a:avLst/>
          </a:prstGeom>
        </p:spPr>
      </p:pic>
      <p:pic>
        <p:nvPicPr>
          <p:cNvPr id="435" name="Grafik 61"/>
          <p:cNvPicPr>
            <a:picLocks noChangeAspect="1"/>
          </p:cNvPicPr>
          <p:nvPr/>
        </p:nvPicPr>
        <p:blipFill>
          <a:blip r:embed="rId170" cstate="print">
            <a:extLst>
              <a:ext uri="{28A0092B-C50C-407E-A947-70E740481C1C}">
                <a14:useLocalDpi xmlns:a14="http://schemas.microsoft.com/office/drawing/2010/main" val="0"/>
              </a:ext>
            </a:extLst>
          </a:blip>
          <a:stretch>
            <a:fillRect/>
          </a:stretch>
        </p:blipFill>
        <p:spPr>
          <a:xfrm>
            <a:off x="6950451" y="1793997"/>
            <a:ext cx="854387" cy="246348"/>
          </a:xfrm>
          <a:prstGeom prst="rect">
            <a:avLst/>
          </a:prstGeom>
        </p:spPr>
      </p:pic>
      <p:cxnSp>
        <p:nvCxnSpPr>
          <p:cNvPr id="436" name="Gewinkelte Verbindung 42___"/>
          <p:cNvCxnSpPr>
            <a:endCxn id="303" idx="3"/>
          </p:cNvCxnSpPr>
          <p:nvPr>
            <p:custDataLst>
              <p:tags r:id="rId103"/>
            </p:custDataLst>
          </p:nvPr>
        </p:nvCxnSpPr>
        <p:spPr bwMode="auto">
          <a:xfrm rot="10800000">
            <a:off x="7028080" y="1714545"/>
            <a:ext cx="1723749" cy="252000"/>
          </a:xfrm>
          <a:prstGeom prst="bentConnector3">
            <a:avLst>
              <a:gd name="adj1" fmla="val 43471"/>
            </a:avLst>
          </a:prstGeom>
          <a:solidFill>
            <a:schemeClr val="accent1"/>
          </a:solidFill>
          <a:ln w="12700" cap="flat" cmpd="sng" algn="ctr">
            <a:solidFill>
              <a:schemeClr val="accent1">
                <a:lumMod val="60000"/>
                <a:lumOff val="40000"/>
              </a:schemeClr>
            </a:solidFill>
            <a:prstDash val="sysDot"/>
            <a:round/>
            <a:headEnd type="none" w="med" len="med"/>
            <a:tailEnd type="none" w="med" len="med"/>
          </a:ln>
          <a:effectLst/>
        </p:spPr>
      </p:cxnSp>
      <p:cxnSp>
        <p:nvCxnSpPr>
          <p:cNvPr id="437" name="Gewinkelte Verbindung 42"/>
          <p:cNvCxnSpPr>
            <a:stCxn id="321" idx="1"/>
          </p:cNvCxnSpPr>
          <p:nvPr>
            <p:custDataLst>
              <p:tags r:id="rId104"/>
            </p:custDataLst>
          </p:nvPr>
        </p:nvCxnSpPr>
        <p:spPr bwMode="auto">
          <a:xfrm rot="10800000" flipV="1">
            <a:off x="4930331" y="1830287"/>
            <a:ext cx="1656000" cy="1662009"/>
          </a:xfrm>
          <a:prstGeom prst="bentConnector3">
            <a:avLst>
              <a:gd name="adj1" fmla="val 68450"/>
            </a:avLst>
          </a:prstGeom>
          <a:solidFill>
            <a:schemeClr val="accent1"/>
          </a:solidFill>
          <a:ln w="12700" cap="flat" cmpd="sng" algn="ctr">
            <a:solidFill>
              <a:srgbClr val="0070C0"/>
            </a:solidFill>
            <a:prstDash val="sysDot"/>
            <a:round/>
            <a:headEnd type="none" w="med" len="med"/>
            <a:tailEnd type="none" w="med" len="med"/>
          </a:ln>
          <a:effectLst/>
        </p:spPr>
      </p:cxnSp>
      <p:sp>
        <p:nvSpPr>
          <p:cNvPr id="438" name="Abgerundetes Rechteck 206"/>
          <p:cNvSpPr/>
          <p:nvPr>
            <p:custDataLst>
              <p:tags r:id="rId105"/>
            </p:custDataLst>
          </p:nvPr>
        </p:nvSpPr>
        <p:spPr>
          <a:xfrm rot="20961354" flipH="1">
            <a:off x="4130382" y="1313949"/>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1</a:t>
            </a:r>
          </a:p>
          <a:p>
            <a:pPr algn="ctr" defTabSz="1016264">
              <a:defRPr/>
            </a:pPr>
            <a:r>
              <a:rPr lang="en-US" sz="1223" kern="0" dirty="0" smtClean="0">
                <a:solidFill>
                  <a:prstClr val="black"/>
                </a:solidFill>
                <a:latin typeface="Bosch Office Sans"/>
              </a:rPr>
              <a:t>E2E integration w/o appliance</a:t>
            </a:r>
            <a:endParaRPr lang="en-US" sz="1223" kern="0" dirty="0">
              <a:solidFill>
                <a:prstClr val="black"/>
              </a:solidFill>
              <a:latin typeface="Bosch Office Sans"/>
            </a:endParaRPr>
          </a:p>
        </p:txBody>
      </p:sp>
      <p:sp>
        <p:nvSpPr>
          <p:cNvPr id="439" name="Ellipse 202"/>
          <p:cNvSpPr/>
          <p:nvPr>
            <p:custDataLst>
              <p:tags r:id="rId106"/>
            </p:custDataLst>
          </p:nvPr>
        </p:nvSpPr>
        <p:spPr>
          <a:xfrm>
            <a:off x="3959029" y="1585695"/>
            <a:ext cx="320118" cy="320118"/>
          </a:xfrm>
          <a:prstGeom prst="ellipse">
            <a:avLst/>
          </a:prstGeom>
          <a:solidFill>
            <a:schemeClr val="bg1"/>
          </a:solidFill>
          <a:ln w="28575" cap="flat" cmpd="sng" algn="ctr">
            <a:solidFill>
              <a:srgbClr val="A6A6A6"/>
            </a:solidFill>
            <a:prstDash val="solid"/>
          </a:ln>
          <a:effectLst/>
        </p:spPr>
        <p:txBody>
          <a:bodyPr rtlCol="0" anchor="ctr"/>
          <a:lstStyle/>
          <a:p>
            <a:pPr algn="ctr" defTabSz="1016264">
              <a:defRPr/>
            </a:pPr>
            <a:endParaRPr lang="en-US" sz="1223" b="1" kern="0">
              <a:solidFill>
                <a:prstClr val="black"/>
              </a:solidFill>
              <a:latin typeface="Bosch Office Sans"/>
            </a:endParaRPr>
          </a:p>
        </p:txBody>
      </p:sp>
      <p:sp>
        <p:nvSpPr>
          <p:cNvPr id="440" name="Abgerundetes Rechteck 204"/>
          <p:cNvSpPr/>
          <p:nvPr>
            <p:custDataLst>
              <p:tags r:id="rId107"/>
            </p:custDataLst>
          </p:nvPr>
        </p:nvSpPr>
        <p:spPr>
          <a:xfrm rot="20811896" flipH="1">
            <a:off x="4933499" y="3047974"/>
            <a:ext cx="2231205" cy="720265"/>
          </a:xfrm>
          <a:prstGeom prst="roundRect">
            <a:avLst/>
          </a:prstGeom>
          <a:solidFill>
            <a:schemeClr val="bg1"/>
          </a:solidFill>
          <a:ln w="28575" cap="flat" cmpd="sng" algn="ctr">
            <a:solidFill>
              <a:srgbClr val="FFC000"/>
            </a:solidFill>
            <a:prstDash val="solid"/>
          </a:ln>
          <a:effectLst/>
        </p:spPr>
        <p:txBody>
          <a:bodyPr rtlCol="0" anchor="ctr"/>
          <a:lstStyle/>
          <a:p>
            <a:pPr algn="ctr" defTabSz="1016264">
              <a:defRPr/>
            </a:pPr>
            <a:r>
              <a:rPr lang="en-US" sz="1223" b="1" kern="0" dirty="0">
                <a:solidFill>
                  <a:srgbClr val="00B050"/>
                </a:solidFill>
                <a:latin typeface="Bosch Office Sans"/>
              </a:rPr>
              <a:t>USECASE 2</a:t>
            </a:r>
          </a:p>
          <a:p>
            <a:pPr algn="ctr" defTabSz="1016264">
              <a:defRPr/>
            </a:pPr>
            <a:r>
              <a:rPr lang="en-US" sz="1223" kern="0" dirty="0" smtClean="0">
                <a:solidFill>
                  <a:prstClr val="black"/>
                </a:solidFill>
                <a:latin typeface="Bosch Office Sans"/>
              </a:rPr>
              <a:t>Voice Integration Validation</a:t>
            </a:r>
            <a:endParaRPr lang="en-US" sz="1223" kern="0" dirty="0">
              <a:solidFill>
                <a:prstClr val="black"/>
              </a:solidFill>
              <a:latin typeface="Bosch Office Sans"/>
            </a:endParaRPr>
          </a:p>
        </p:txBody>
      </p:sp>
      <p:cxnSp>
        <p:nvCxnSpPr>
          <p:cNvPr id="442" name="Straight Connector 441"/>
          <p:cNvCxnSpPr/>
          <p:nvPr/>
        </p:nvCxnSpPr>
        <p:spPr>
          <a:xfrm>
            <a:off x="4315585" y="2294942"/>
            <a:ext cx="1173714" cy="86486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3" name="Ellipse 202"/>
          <p:cNvSpPr/>
          <p:nvPr>
            <p:custDataLst>
              <p:tags r:id="rId108"/>
            </p:custDataLst>
          </p:nvPr>
        </p:nvSpPr>
        <p:spPr>
          <a:xfrm>
            <a:off x="4852880" y="3192052"/>
            <a:ext cx="320118" cy="320118"/>
          </a:xfrm>
          <a:prstGeom prst="ellipse">
            <a:avLst/>
          </a:prstGeom>
          <a:solidFill>
            <a:schemeClr val="bg1"/>
          </a:solidFill>
          <a:ln w="28575" cap="flat" cmpd="sng" algn="ctr">
            <a:solidFill>
              <a:srgbClr val="A6A6A6"/>
            </a:solidFill>
            <a:prstDash val="solid"/>
          </a:ln>
          <a:effectLst/>
        </p:spPr>
        <p:txBody>
          <a:bodyPr rtlCol="0" anchor="ctr"/>
          <a:lstStyle/>
          <a:p>
            <a:pPr algn="ctr" defTabSz="1016264">
              <a:defRPr/>
            </a:pPr>
            <a:endParaRPr lang="en-US" sz="1223" b="1" kern="0">
              <a:solidFill>
                <a:prstClr val="black"/>
              </a:solidFill>
              <a:latin typeface="Bosch Office Sans"/>
            </a:endParaRPr>
          </a:p>
        </p:txBody>
      </p:sp>
      <p:sp>
        <p:nvSpPr>
          <p:cNvPr id="444" name="Rectangle 443"/>
          <p:cNvSpPr/>
          <p:nvPr/>
        </p:nvSpPr>
        <p:spPr>
          <a:xfrm>
            <a:off x="9891970" y="1678049"/>
            <a:ext cx="2341842" cy="1477328"/>
          </a:xfrm>
          <a:prstGeom prst="rect">
            <a:avLst/>
          </a:prstGeom>
        </p:spPr>
        <p:txBody>
          <a:bodyPr wrap="square">
            <a:spAutoFit/>
          </a:bodyPr>
          <a:lstStyle/>
          <a:p>
            <a:pPr lvl="1"/>
            <a:r>
              <a:rPr lang="en-US" sz="1000" kern="0" dirty="0">
                <a:solidFill>
                  <a:srgbClr val="00B050"/>
                </a:solidFill>
                <a:latin typeface="Bosch Office Sans"/>
              </a:rPr>
              <a:t>USECASE 1</a:t>
            </a:r>
          </a:p>
          <a:p>
            <a:pPr marL="457200" lvl="1" indent="0" fontAlgn="auto">
              <a:spcAft>
                <a:spcPts val="0"/>
              </a:spcAft>
              <a:buFont typeface="Wingdings 3" panose="05040102010807070707" pitchFamily="18" charset="2"/>
              <a:buNone/>
            </a:pPr>
            <a:r>
              <a:rPr lang="en-GB" sz="1000" b="1" u="sng" dirty="0" smtClean="0"/>
              <a:t>Approximate efficiency resulting in Fast product release:</a:t>
            </a:r>
            <a:endParaRPr lang="en-GB" sz="1000" b="1" u="sng" dirty="0" smtClean="0"/>
          </a:p>
          <a:p>
            <a:pPr marL="457200" lvl="1" indent="0" fontAlgn="auto">
              <a:spcAft>
                <a:spcPts val="0"/>
              </a:spcAft>
              <a:buFont typeface="Wingdings 3" panose="05040102010807070707" pitchFamily="18" charset="2"/>
              <a:buNone/>
            </a:pPr>
            <a:endParaRPr lang="en-GB" sz="1000" b="1" dirty="0" smtClean="0"/>
          </a:p>
          <a:p>
            <a:pPr marL="457200" lvl="1" indent="0" fontAlgn="auto">
              <a:spcAft>
                <a:spcPts val="0"/>
              </a:spcAft>
              <a:buFont typeface="Wingdings 3" panose="05040102010807070707" pitchFamily="18" charset="2"/>
              <a:buNone/>
            </a:pPr>
            <a:r>
              <a:rPr lang="en-GB" sz="1000" b="1" dirty="0" smtClean="0"/>
              <a:t>Using MQTT Simulation &amp; Device Simulators :  35% </a:t>
            </a:r>
          </a:p>
          <a:p>
            <a:pPr marL="457200" lvl="1" indent="0" fontAlgn="auto">
              <a:spcAft>
                <a:spcPts val="0"/>
              </a:spcAft>
              <a:buFont typeface="Wingdings 3" panose="05040102010807070707" pitchFamily="18" charset="2"/>
              <a:buNone/>
            </a:pPr>
            <a:r>
              <a:rPr lang="en-GB" sz="1000" b="1" i="1" dirty="0" smtClean="0">
                <a:solidFill>
                  <a:srgbClr val="C00000"/>
                </a:solidFill>
              </a:rPr>
              <a:t>Huge Demand of BSH products – Enabled Fast Go-To Market</a:t>
            </a:r>
            <a:endParaRPr lang="en-GB" sz="1000" b="1" i="1" dirty="0">
              <a:solidFill>
                <a:srgbClr val="C00000"/>
              </a:solidFill>
            </a:endParaRPr>
          </a:p>
        </p:txBody>
      </p:sp>
      <p:sp>
        <p:nvSpPr>
          <p:cNvPr id="445" name="Rectangle 444"/>
          <p:cNvSpPr/>
          <p:nvPr/>
        </p:nvSpPr>
        <p:spPr>
          <a:xfrm>
            <a:off x="10037815" y="4957046"/>
            <a:ext cx="2204996" cy="1015663"/>
          </a:xfrm>
          <a:prstGeom prst="rect">
            <a:avLst/>
          </a:prstGeom>
        </p:spPr>
        <p:txBody>
          <a:bodyPr wrap="square">
            <a:spAutoFit/>
          </a:bodyPr>
          <a:lstStyle/>
          <a:p>
            <a:pPr lvl="1"/>
            <a:r>
              <a:rPr lang="en-US" sz="1000" kern="0" dirty="0">
                <a:solidFill>
                  <a:srgbClr val="00B050"/>
                </a:solidFill>
                <a:latin typeface="Bosch Office Sans"/>
              </a:rPr>
              <a:t>USECASE </a:t>
            </a:r>
            <a:r>
              <a:rPr lang="en-US" sz="1000" kern="0" dirty="0" smtClean="0">
                <a:solidFill>
                  <a:srgbClr val="00B050"/>
                </a:solidFill>
                <a:latin typeface="Bosch Office Sans"/>
              </a:rPr>
              <a:t>2</a:t>
            </a:r>
            <a:endParaRPr lang="en-US" sz="1000" kern="0" dirty="0">
              <a:solidFill>
                <a:srgbClr val="00B050"/>
              </a:solidFill>
              <a:latin typeface="Bosch Office Sans"/>
            </a:endParaRPr>
          </a:p>
          <a:p>
            <a:pPr marL="457200" lvl="1" indent="0" fontAlgn="auto">
              <a:spcAft>
                <a:spcPts val="0"/>
              </a:spcAft>
              <a:buFont typeface="Wingdings 3" panose="05040102010807070707" pitchFamily="18" charset="2"/>
              <a:buNone/>
            </a:pPr>
            <a:r>
              <a:rPr lang="en-GB" sz="1000" b="1" u="sng" dirty="0" smtClean="0"/>
              <a:t>Additional Coverage:</a:t>
            </a:r>
          </a:p>
          <a:p>
            <a:pPr marL="457200" lvl="1" indent="0" fontAlgn="auto">
              <a:spcAft>
                <a:spcPts val="0"/>
              </a:spcAft>
              <a:buFont typeface="Wingdings 3" panose="05040102010807070707" pitchFamily="18" charset="2"/>
              <a:buNone/>
            </a:pPr>
            <a:endParaRPr lang="en-GB" sz="1000" b="1" dirty="0" smtClean="0"/>
          </a:p>
          <a:p>
            <a:pPr marL="457200" lvl="1" indent="0" fontAlgn="auto">
              <a:spcAft>
                <a:spcPts val="0"/>
              </a:spcAft>
              <a:buFont typeface="Wingdings 3" panose="05040102010807070707" pitchFamily="18" charset="2"/>
              <a:buNone/>
            </a:pPr>
            <a:r>
              <a:rPr lang="en-GB" sz="1000" b="1" dirty="0" smtClean="0"/>
              <a:t>Automation of Voice enabled devices – Google Home, Alexa </a:t>
            </a:r>
            <a:endParaRPr lang="en-GB" sz="1000" b="1" i="1" dirty="0">
              <a:solidFill>
                <a:srgbClr val="C00000"/>
              </a:solidFill>
            </a:endParaRPr>
          </a:p>
        </p:txBody>
      </p:sp>
      <p:sp>
        <p:nvSpPr>
          <p:cNvPr id="446" name="TextBox 445"/>
          <p:cNvSpPr txBox="1"/>
          <p:nvPr/>
        </p:nvSpPr>
        <p:spPr>
          <a:xfrm>
            <a:off x="10445455" y="3690267"/>
            <a:ext cx="1645973" cy="553998"/>
          </a:xfrm>
          <a:prstGeom prst="rect">
            <a:avLst/>
          </a:prstGeom>
          <a:noFill/>
        </p:spPr>
        <p:txBody>
          <a:bodyPr wrap="square" rtlCol="0">
            <a:spAutoFit/>
          </a:bodyPr>
          <a:lstStyle/>
          <a:p>
            <a:r>
              <a:rPr lang="en-GB" sz="1000" i="1" dirty="0" smtClean="0">
                <a:solidFill>
                  <a:srgbClr val="C00000"/>
                </a:solidFill>
              </a:rPr>
              <a:t>1</a:t>
            </a:r>
            <a:r>
              <a:rPr lang="en-GB" sz="1000" i="1" baseline="30000" dirty="0" smtClean="0">
                <a:solidFill>
                  <a:srgbClr val="C00000"/>
                </a:solidFill>
              </a:rPr>
              <a:t>st</a:t>
            </a:r>
            <a:r>
              <a:rPr lang="en-GB" sz="1000" i="1" dirty="0" smtClean="0">
                <a:solidFill>
                  <a:srgbClr val="C00000"/>
                </a:solidFill>
              </a:rPr>
              <a:t> analysis for Lead time reduction -  </a:t>
            </a:r>
          </a:p>
          <a:p>
            <a:r>
              <a:rPr lang="en-GB" sz="1000" i="1" dirty="0" smtClean="0">
                <a:solidFill>
                  <a:srgbClr val="C00000"/>
                </a:solidFill>
              </a:rPr>
              <a:t>73 days to 30 days</a:t>
            </a:r>
            <a:endParaRPr lang="en-GB" sz="1000" i="1" dirty="0">
              <a:solidFill>
                <a:srgbClr val="C00000"/>
              </a:solidFill>
            </a:endParaRPr>
          </a:p>
        </p:txBody>
      </p:sp>
      <p:sp>
        <p:nvSpPr>
          <p:cNvPr id="447" name="Title 2"/>
          <p:cNvSpPr txBox="1">
            <a:spLocks/>
          </p:cNvSpPr>
          <p:nvPr/>
        </p:nvSpPr>
        <p:spPr>
          <a:xfrm>
            <a:off x="0" y="727046"/>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17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Automation In BSH’s CX Pipeline</a:t>
            </a:r>
            <a:endParaRPr lang="en-US" sz="2667" dirty="0">
              <a:ln w="0"/>
              <a:blipFill dpi="0" rotWithShape="1">
                <a:blip r:embed="rId17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448" name="Text Placeholder 1"/>
          <p:cNvSpPr txBox="1">
            <a:spLocks/>
          </p:cNvSpPr>
          <p:nvPr/>
        </p:nvSpPr>
        <p:spPr>
          <a:xfrm>
            <a:off x="-50072" y="155478"/>
            <a:ext cx="11616806" cy="432111"/>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dirty="0" smtClean="0"/>
              <a:t>Light House projects</a:t>
            </a:r>
            <a:endParaRPr lang="en-GB" dirty="0"/>
          </a:p>
        </p:txBody>
      </p:sp>
    </p:spTree>
    <p:extLst>
      <p:ext uri="{BB962C8B-B14F-4D97-AF65-F5344CB8AC3E}">
        <p14:creationId xmlns:p14="http://schemas.microsoft.com/office/powerpoint/2010/main" val="2295361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custDataLst>
              <p:tags r:id="rId2"/>
            </p:custDataLst>
          </p:nvPr>
        </p:nvSpPr>
        <p:spPr>
          <a:xfrm>
            <a:off x="504868" y="1050532"/>
            <a:ext cx="10857753" cy="1360501"/>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200" b="1" kern="0" dirty="0">
                <a:solidFill>
                  <a:srgbClr val="000000"/>
                </a:solidFill>
                <a:latin typeface="Bosch Office Sans"/>
              </a:rPr>
              <a:t>LOCAL MACHINE</a:t>
            </a:r>
          </a:p>
        </p:txBody>
      </p:sp>
      <p:sp>
        <p:nvSpPr>
          <p:cNvPr id="5" name="Rechteck 4" hidden="1"/>
          <p:cNvSpPr>
            <a:spLocks/>
          </p:cNvSpPr>
          <p:nvPr>
            <p:custDataLst>
              <p:tags r:id="rId3"/>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defRPr/>
            </a:pPr>
            <a:endParaRPr lang="en-US" sz="611" kern="0">
              <a:solidFill>
                <a:prstClr val="black"/>
              </a:solidFill>
              <a:latin typeface="Bosch Office Sans"/>
            </a:endParaRPr>
          </a:p>
        </p:txBody>
      </p:sp>
      <p:sp>
        <p:nvSpPr>
          <p:cNvPr id="4" name="Textfeld 3" hidden="1"/>
          <p:cNvSpPr txBox="1"/>
          <p:nvPr>
            <p:custDataLst>
              <p:tags r:id="rId4"/>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defRPr/>
            </a:pPr>
            <a:endParaRPr lang="en-US" sz="1445" kern="0" err="1">
              <a:solidFill>
                <a:prstClr val="black"/>
              </a:solidFill>
              <a:latin typeface="Bosch Office Sans" pitchFamily="2" charset="0"/>
            </a:endParaRPr>
          </a:p>
        </p:txBody>
      </p:sp>
      <p:sp>
        <p:nvSpPr>
          <p:cNvPr id="11" name="Rechteck 10"/>
          <p:cNvSpPr/>
          <p:nvPr>
            <p:custDataLst>
              <p:tags r:id="rId5"/>
            </p:custDataLst>
          </p:nvPr>
        </p:nvSpPr>
        <p:spPr>
          <a:xfrm>
            <a:off x="504868" y="2552434"/>
            <a:ext cx="10857753" cy="3041120"/>
          </a:xfrm>
          <a:prstGeom prst="rect">
            <a:avLst/>
          </a:prstGeom>
          <a:solidFill>
            <a:schemeClr val="bg1"/>
          </a:solidFill>
          <a:ln w="9525" cap="flat" cmpd="sng" algn="ctr">
            <a:solidFill>
              <a:srgbClr val="3F136C"/>
            </a:solidFill>
            <a:prstDash val="solid"/>
          </a:ln>
          <a:effectLst>
            <a:outerShdw blurRad="50800" dist="38100" dir="2700000" algn="tl" rotWithShape="0">
              <a:prstClr val="black">
                <a:alpha val="40000"/>
              </a:prstClr>
            </a:outerShdw>
          </a:effectLst>
        </p:spPr>
        <p:txBody>
          <a:bodyPr rtlCol="0" anchor="t"/>
          <a:lstStyle/>
          <a:p>
            <a:pPr algn="r" defTabSz="1016264">
              <a:defRPr/>
            </a:pPr>
            <a:r>
              <a:rPr lang="en-US" sz="1200" b="1" kern="0" dirty="0">
                <a:solidFill>
                  <a:srgbClr val="000000"/>
                </a:solidFill>
                <a:latin typeface="Bosch Office Sans"/>
              </a:rPr>
              <a:t>INFRASTRUCTURE</a:t>
            </a:r>
          </a:p>
        </p:txBody>
      </p:sp>
      <p:cxnSp>
        <p:nvCxnSpPr>
          <p:cNvPr id="12" name="Gerade Verbindung mit Pfeil 11"/>
          <p:cNvCxnSpPr/>
          <p:nvPr>
            <p:custDataLst>
              <p:tags r:id="rId6"/>
            </p:custDataLst>
          </p:nvPr>
        </p:nvCxnSpPr>
        <p:spPr>
          <a:xfrm>
            <a:off x="504868" y="5397658"/>
            <a:ext cx="10793477" cy="5479"/>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custDataLst>
              <p:tags r:id="rId7"/>
            </p:custDataLst>
          </p:nvPr>
        </p:nvCxnSpPr>
        <p:spPr>
          <a:xfrm>
            <a:off x="584899" y="4072994"/>
            <a:ext cx="6962564"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echteck 13"/>
          <p:cNvSpPr/>
          <p:nvPr>
            <p:custDataLst>
              <p:tags r:id="rId8"/>
            </p:custDataLst>
          </p:nvPr>
        </p:nvSpPr>
        <p:spPr>
          <a:xfrm>
            <a:off x="1305164" y="2632463"/>
            <a:ext cx="1760648"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223" b="1" i="1" kern="0">
                <a:solidFill>
                  <a:schemeClr val="bg1">
                    <a:lumMod val="75000"/>
                  </a:schemeClr>
                </a:solidFill>
                <a:latin typeface="Bosch Office Sans"/>
              </a:rPr>
              <a:t>Feature Branches</a:t>
            </a:r>
          </a:p>
        </p:txBody>
      </p:sp>
      <p:sp>
        <p:nvSpPr>
          <p:cNvPr id="15" name="Rechteck 14"/>
          <p:cNvSpPr/>
          <p:nvPr>
            <p:custDataLst>
              <p:tags r:id="rId9"/>
            </p:custDataLst>
          </p:nvPr>
        </p:nvSpPr>
        <p:spPr>
          <a:xfrm>
            <a:off x="1354071" y="3832905"/>
            <a:ext cx="1662834"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223" b="1" i="1" kern="0">
                <a:solidFill>
                  <a:schemeClr val="bg1">
                    <a:lumMod val="75000"/>
                  </a:schemeClr>
                </a:solidFill>
                <a:latin typeface="Bosch Office Sans"/>
              </a:rPr>
              <a:t>Develop Branch</a:t>
            </a:r>
          </a:p>
        </p:txBody>
      </p:sp>
      <p:sp>
        <p:nvSpPr>
          <p:cNvPr id="16" name="Rechteck 15"/>
          <p:cNvSpPr/>
          <p:nvPr>
            <p:custDataLst>
              <p:tags r:id="rId10"/>
            </p:custDataLst>
          </p:nvPr>
        </p:nvSpPr>
        <p:spPr>
          <a:xfrm>
            <a:off x="464854" y="5397658"/>
            <a:ext cx="2080766" cy="240088"/>
          </a:xfrm>
          <a:prstGeom prst="rect">
            <a:avLst/>
          </a:prstGeom>
          <a:noFill/>
          <a:ln w="9525" cap="flat" cmpd="sng" algn="ctr">
            <a:noFill/>
            <a:prstDash val="solid"/>
          </a:ln>
          <a:effectLst/>
        </p:spPr>
        <p:txBody>
          <a:bodyPr rtlCol="0" anchor="ctr"/>
          <a:lstStyle/>
          <a:p>
            <a:pPr algn="ctr" defTabSz="1016264">
              <a:defRPr/>
            </a:pPr>
            <a:r>
              <a:rPr lang="en-US" sz="1223" b="1" i="1" kern="0">
                <a:solidFill>
                  <a:srgbClr val="0070C0"/>
                </a:solidFill>
                <a:latin typeface="Bosch Office Sans"/>
              </a:rPr>
              <a:t>Master/Delivery Branch</a:t>
            </a:r>
          </a:p>
        </p:txBody>
      </p:sp>
      <p:cxnSp>
        <p:nvCxnSpPr>
          <p:cNvPr id="18" name="Gerade Verbindung mit Pfeil 17"/>
          <p:cNvCxnSpPr/>
          <p:nvPr>
            <p:custDataLst>
              <p:tags r:id="rId11"/>
            </p:custDataLst>
          </p:nvPr>
        </p:nvCxnSpPr>
        <p:spPr>
          <a:xfrm flipV="1">
            <a:off x="905016" y="2872552"/>
            <a:ext cx="0" cy="1200442"/>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p:nvPr>
            <p:custDataLst>
              <p:tags r:id="rId12"/>
            </p:custDataLst>
          </p:nvPr>
        </p:nvCxnSpPr>
        <p:spPr>
          <a:xfrm>
            <a:off x="905016" y="2872552"/>
            <a:ext cx="2801032"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custDataLst>
              <p:tags r:id="rId13"/>
            </p:custDataLst>
          </p:nvPr>
        </p:nvCxnSpPr>
        <p:spPr>
          <a:xfrm>
            <a:off x="2407758" y="1833211"/>
            <a:ext cx="0" cy="1120413"/>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Grafik 21"/>
          <p:cNvPicPr>
            <a:picLocks noChangeAspect="1"/>
          </p:cNvPicPr>
          <p:nvPr>
            <p:custDataLst>
              <p:tags r:id="rId14"/>
            </p:custDataLst>
          </p:nvPr>
        </p:nvPicPr>
        <p:blipFill>
          <a:blip r:embed="rId132" cstate="print">
            <a:extLst>
              <a:ext uri="{28A0092B-C50C-407E-A947-70E740481C1C}">
                <a14:useLocalDpi xmlns:a14="http://schemas.microsoft.com/office/drawing/2010/main" val="0"/>
              </a:ext>
            </a:extLst>
          </a:blip>
          <a:stretch>
            <a:fillRect/>
          </a:stretch>
        </p:blipFill>
        <p:spPr>
          <a:xfrm>
            <a:off x="10695067" y="3023745"/>
            <a:ext cx="480177" cy="480177"/>
          </a:xfrm>
          <a:prstGeom prst="rect">
            <a:avLst/>
          </a:prstGeom>
        </p:spPr>
      </p:pic>
      <p:pic>
        <p:nvPicPr>
          <p:cNvPr id="23" name="Grafik 22"/>
          <p:cNvPicPr>
            <a:picLocks noChangeAspect="1"/>
          </p:cNvPicPr>
          <p:nvPr>
            <p:custDataLst>
              <p:tags r:id="rId15"/>
            </p:custDataLst>
          </p:nvPr>
        </p:nvPicPr>
        <p:blipFill>
          <a:blip r:embed="rId133" cstate="print">
            <a:extLst>
              <a:ext uri="{28A0092B-C50C-407E-A947-70E740481C1C}">
                <a14:useLocalDpi xmlns:a14="http://schemas.microsoft.com/office/drawing/2010/main" val="0"/>
              </a:ext>
            </a:extLst>
          </a:blip>
          <a:stretch>
            <a:fillRect/>
          </a:stretch>
        </p:blipFill>
        <p:spPr>
          <a:xfrm>
            <a:off x="10419766" y="1313261"/>
            <a:ext cx="640236" cy="640236"/>
          </a:xfrm>
          <a:prstGeom prst="rect">
            <a:avLst/>
          </a:prstGeom>
        </p:spPr>
      </p:pic>
      <p:sp>
        <p:nvSpPr>
          <p:cNvPr id="24" name="Rechteck 23"/>
          <p:cNvSpPr/>
          <p:nvPr>
            <p:custDataLst>
              <p:tags r:id="rId16"/>
            </p:custDataLst>
          </p:nvPr>
        </p:nvSpPr>
        <p:spPr>
          <a:xfrm>
            <a:off x="563255" y="2032647"/>
            <a:ext cx="640236" cy="32011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Check</a:t>
            </a:r>
          </a:p>
          <a:p>
            <a:pPr algn="r" defTabSz="1016264">
              <a:defRPr/>
            </a:pPr>
            <a:r>
              <a:rPr lang="en-US" sz="1111" i="1" kern="0" dirty="0">
                <a:solidFill>
                  <a:srgbClr val="A6A6A6"/>
                </a:solidFill>
                <a:latin typeface="Bosch Office Sans"/>
              </a:rPr>
              <a:t>out</a:t>
            </a:r>
          </a:p>
        </p:txBody>
      </p:sp>
      <p:sp>
        <p:nvSpPr>
          <p:cNvPr id="30" name="Rechteck 29"/>
          <p:cNvSpPr/>
          <p:nvPr>
            <p:custDataLst>
              <p:tags r:id="rId17"/>
            </p:custDataLst>
          </p:nvPr>
        </p:nvSpPr>
        <p:spPr>
          <a:xfrm>
            <a:off x="3385929" y="2193585"/>
            <a:ext cx="960354" cy="160059"/>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Commit</a:t>
            </a:r>
          </a:p>
        </p:txBody>
      </p:sp>
      <p:sp>
        <p:nvSpPr>
          <p:cNvPr id="31" name="Ellipse 30"/>
          <p:cNvSpPr/>
          <p:nvPr>
            <p:custDataLst>
              <p:tags r:id="rId18"/>
            </p:custDataLst>
          </p:nvPr>
        </p:nvSpPr>
        <p:spPr>
          <a:xfrm>
            <a:off x="11175244" y="5433495"/>
            <a:ext cx="160059" cy="160059"/>
          </a:xfrm>
          <a:prstGeom prst="ellipse">
            <a:avLst/>
          </a:prstGeom>
          <a:solidFill>
            <a:srgbClr val="0070C0"/>
          </a:solidFill>
          <a:ln w="9525" cap="flat" cmpd="sng" algn="ctr">
            <a:solidFill>
              <a:srgbClr val="0070C0"/>
            </a:solidFill>
            <a:prstDash val="solid"/>
          </a:ln>
          <a:effectLst/>
        </p:spPr>
        <p:txBody>
          <a:bodyPr rtlCol="0" anchor="ctr"/>
          <a:lstStyle/>
          <a:p>
            <a:pPr algn="ctr" defTabSz="1016264">
              <a:defRPr/>
            </a:pPr>
            <a:endParaRPr lang="en-US" sz="2001" kern="0">
              <a:solidFill>
                <a:srgbClr val="000000"/>
              </a:solidFill>
              <a:latin typeface="Bosch Office Sans"/>
            </a:endParaRPr>
          </a:p>
        </p:txBody>
      </p:sp>
      <p:sp>
        <p:nvSpPr>
          <p:cNvPr id="32" name="Rechteck 31"/>
          <p:cNvSpPr/>
          <p:nvPr>
            <p:custDataLst>
              <p:tags r:id="rId19"/>
            </p:custDataLst>
          </p:nvPr>
        </p:nvSpPr>
        <p:spPr>
          <a:xfrm rot="16200000">
            <a:off x="10775676" y="4623855"/>
            <a:ext cx="880324" cy="320118"/>
          </a:xfrm>
          <a:prstGeom prst="rect">
            <a:avLst/>
          </a:prstGeom>
          <a:noFill/>
          <a:ln w="9525" cap="flat" cmpd="sng" algn="ctr">
            <a:noFill/>
            <a:prstDash val="solid"/>
          </a:ln>
          <a:effectLst/>
        </p:spPr>
        <p:txBody>
          <a:bodyPr rtlCol="0" anchor="ctr"/>
          <a:lstStyle/>
          <a:p>
            <a:pPr algn="ctr" defTabSz="1016264">
              <a:defRPr/>
            </a:pPr>
            <a:r>
              <a:rPr lang="en-US" sz="1111" b="1" i="1" kern="0" dirty="0">
                <a:solidFill>
                  <a:srgbClr val="0070C0"/>
                </a:solidFill>
                <a:latin typeface="Bosch Office Sans"/>
              </a:rPr>
              <a:t>RELEASE</a:t>
            </a:r>
          </a:p>
        </p:txBody>
      </p:sp>
      <p:sp>
        <p:nvSpPr>
          <p:cNvPr id="36" name="Bogen 35"/>
          <p:cNvSpPr>
            <a:spLocks noChangeAspect="1"/>
          </p:cNvSpPr>
          <p:nvPr>
            <p:custDataLst>
              <p:tags r:id="rId20"/>
            </p:custDataLst>
          </p:nvPr>
        </p:nvSpPr>
        <p:spPr>
          <a:xfrm>
            <a:off x="1065074" y="1473320"/>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37" name="Grafik 36"/>
          <p:cNvPicPr>
            <a:picLocks noChangeAspect="1"/>
          </p:cNvPicPr>
          <p:nvPr>
            <p:custDataLst>
              <p:tags r:id="rId21"/>
            </p:custDataLst>
          </p:nvPr>
        </p:nvPicPr>
        <p:blipFill>
          <a:blip r:embed="rId134" cstate="print">
            <a:extLst>
              <a:ext uri="{28A0092B-C50C-407E-A947-70E740481C1C}">
                <a14:useLocalDpi xmlns:a14="http://schemas.microsoft.com/office/drawing/2010/main" val="0"/>
              </a:ext>
            </a:extLst>
          </a:blip>
          <a:stretch>
            <a:fillRect/>
          </a:stretch>
        </p:blipFill>
        <p:spPr>
          <a:xfrm>
            <a:off x="1130989" y="1525120"/>
            <a:ext cx="189860" cy="189860"/>
          </a:xfrm>
          <a:prstGeom prst="rect">
            <a:avLst/>
          </a:prstGeom>
        </p:spPr>
      </p:pic>
      <p:cxnSp>
        <p:nvCxnSpPr>
          <p:cNvPr id="52" name="Gerade Verbindung mit Pfeil 51"/>
          <p:cNvCxnSpPr/>
          <p:nvPr>
            <p:custDataLst>
              <p:tags r:id="rId22"/>
            </p:custDataLst>
          </p:nvPr>
        </p:nvCxnSpPr>
        <p:spPr>
          <a:xfrm>
            <a:off x="3225870" y="1793438"/>
            <a:ext cx="24008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Gerade Verbindung mit Pfeil 157"/>
          <p:cNvCxnSpPr/>
          <p:nvPr>
            <p:custDataLst>
              <p:tags r:id="rId23"/>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Rechteck 158"/>
          <p:cNvSpPr/>
          <p:nvPr>
            <p:custDataLst>
              <p:tags r:id="rId24"/>
            </p:custDataLst>
          </p:nvPr>
        </p:nvSpPr>
        <p:spPr>
          <a:xfrm>
            <a:off x="2014151" y="2960936"/>
            <a:ext cx="1805891" cy="203505"/>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Continuously on commit</a:t>
            </a:r>
          </a:p>
        </p:txBody>
      </p:sp>
      <p:sp>
        <p:nvSpPr>
          <p:cNvPr id="160" name="Rechteck 159"/>
          <p:cNvSpPr/>
          <p:nvPr>
            <p:custDataLst>
              <p:tags r:id="rId25"/>
            </p:custDataLst>
          </p:nvPr>
        </p:nvSpPr>
        <p:spPr>
          <a:xfrm>
            <a:off x="5161822" y="4204178"/>
            <a:ext cx="1805891" cy="203505"/>
          </a:xfrm>
          <a:prstGeom prst="rect">
            <a:avLst/>
          </a:prstGeom>
          <a:noFill/>
          <a:ln w="9525" cap="flat" cmpd="sng" algn="ctr">
            <a:noFill/>
            <a:prstDash val="solid"/>
          </a:ln>
          <a:effectLst/>
        </p:spPr>
        <p:txBody>
          <a:bodyPr rtlCol="0" anchor="ctr"/>
          <a:lstStyle/>
          <a:p>
            <a:pPr defTabSz="1016264">
              <a:defRPr/>
            </a:pPr>
            <a:r>
              <a:rPr lang="en-US" sz="1111" i="1" kern="0">
                <a:solidFill>
                  <a:srgbClr val="A6A6A6"/>
                </a:solidFill>
                <a:latin typeface="Bosch Office Sans"/>
              </a:rPr>
              <a:t>Cyclically (e.g. nightly)</a:t>
            </a:r>
          </a:p>
        </p:txBody>
      </p:sp>
      <p:cxnSp>
        <p:nvCxnSpPr>
          <p:cNvPr id="167" name="Gerade Verbindung mit Pfeil 166"/>
          <p:cNvCxnSpPr/>
          <p:nvPr>
            <p:custDataLst>
              <p:tags r:id="rId26"/>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0" name="Rechteck 179"/>
          <p:cNvSpPr/>
          <p:nvPr>
            <p:custDataLst>
              <p:tags r:id="rId27"/>
            </p:custDataLst>
          </p:nvPr>
        </p:nvSpPr>
        <p:spPr>
          <a:xfrm>
            <a:off x="7547463" y="391293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85" name="Abgerundetes Rechteck 184"/>
          <p:cNvSpPr/>
          <p:nvPr>
            <p:custDataLst>
              <p:tags r:id="rId28"/>
            </p:custDataLst>
          </p:nvPr>
        </p:nvSpPr>
        <p:spPr>
          <a:xfrm flipH="1">
            <a:off x="8667875" y="3592817"/>
            <a:ext cx="2000738" cy="72026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3</a:t>
            </a:r>
          </a:p>
          <a:p>
            <a:pPr algn="ctr" defTabSz="1016264">
              <a:defRPr/>
            </a:pPr>
            <a:r>
              <a:rPr lang="en-US" sz="1223" kern="0" dirty="0">
                <a:solidFill>
                  <a:prstClr val="black"/>
                </a:solidFill>
                <a:latin typeface="Bosch Office Sans"/>
              </a:rPr>
              <a:t>Corner Test Cases </a:t>
            </a:r>
          </a:p>
          <a:p>
            <a:pPr algn="ctr" defTabSz="1016264">
              <a:defRPr/>
            </a:pPr>
            <a:r>
              <a:rPr lang="en-US" sz="1223" kern="0" dirty="0">
                <a:solidFill>
                  <a:prstClr val="black"/>
                </a:solidFill>
                <a:latin typeface="Bosch Office Sans"/>
              </a:rPr>
              <a:t>&amp; Target Tests (HIL)</a:t>
            </a:r>
          </a:p>
        </p:txBody>
      </p:sp>
      <p:sp>
        <p:nvSpPr>
          <p:cNvPr id="186" name="Ellipse 185"/>
          <p:cNvSpPr/>
          <p:nvPr>
            <p:custDataLst>
              <p:tags r:id="rId29"/>
            </p:custDataLst>
          </p:nvPr>
        </p:nvSpPr>
        <p:spPr>
          <a:xfrm>
            <a:off x="8507816" y="3797618"/>
            <a:ext cx="320118" cy="320118"/>
          </a:xfrm>
          <a:prstGeom prst="ellipse">
            <a:avLst/>
          </a:prstGeom>
          <a:solidFill>
            <a:schemeClr val="bg1"/>
          </a:solidFill>
          <a:ln w="28575" cap="flat" cmpd="sng" algn="ctr">
            <a:solidFill>
              <a:srgbClr val="002060"/>
            </a:solidFill>
            <a:prstDash val="solid"/>
          </a:ln>
          <a:effectLst/>
        </p:spPr>
        <p:txBody>
          <a:bodyPr rtlCol="0" anchor="ctr"/>
          <a:lstStyle/>
          <a:p>
            <a:pPr algn="ctr" defTabSz="1016264">
              <a:defRPr/>
            </a:pPr>
            <a:r>
              <a:rPr lang="en-US" sz="2001" b="1" kern="0">
                <a:solidFill>
                  <a:prstClr val="black"/>
                </a:solidFill>
                <a:latin typeface="Bosch Office Sans"/>
              </a:rPr>
              <a:t>+</a:t>
            </a:r>
          </a:p>
        </p:txBody>
      </p:sp>
      <p:cxnSp>
        <p:nvCxnSpPr>
          <p:cNvPr id="201" name="Gerade Verbindung mit Pfeil 200"/>
          <p:cNvCxnSpPr>
            <a:endCxn id="206" idx="1"/>
          </p:cNvCxnSpPr>
          <p:nvPr>
            <p:custDataLst>
              <p:tags r:id="rId30"/>
            </p:custDataLst>
          </p:nvPr>
        </p:nvCxnSpPr>
        <p:spPr>
          <a:xfrm>
            <a:off x="6380170" y="1785289"/>
            <a:ext cx="1134143" cy="10988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2" name="Gerade Verbindung mit Pfeil 201"/>
          <p:cNvCxnSpPr>
            <a:stCxn id="206" idx="5"/>
            <a:endCxn id="186" idx="1"/>
          </p:cNvCxnSpPr>
          <p:nvPr>
            <p:custDataLst>
              <p:tags r:id="rId31"/>
            </p:custDataLst>
          </p:nvPr>
        </p:nvCxnSpPr>
        <p:spPr>
          <a:xfrm>
            <a:off x="7740671" y="3110503"/>
            <a:ext cx="814025" cy="7339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5" name="Abgerundetes Rechteck 204"/>
          <p:cNvSpPr/>
          <p:nvPr>
            <p:custDataLst>
              <p:tags r:id="rId32"/>
            </p:custDataLst>
          </p:nvPr>
        </p:nvSpPr>
        <p:spPr>
          <a:xfrm flipH="1">
            <a:off x="7627492" y="2632463"/>
            <a:ext cx="2231205" cy="720265"/>
          </a:xfrm>
          <a:prstGeom prst="roundRect">
            <a:avLst/>
          </a:prstGeom>
          <a:solidFill>
            <a:schemeClr val="bg1"/>
          </a:solidFill>
          <a:ln w="28575" cap="flat" cmpd="sng" algn="ctr">
            <a:solidFill>
              <a:srgbClr val="FFC000"/>
            </a:solidFill>
            <a:prstDash val="solid"/>
          </a:ln>
          <a:effectLst/>
        </p:spPr>
        <p:txBody>
          <a:bodyPr rtlCol="0" anchor="ctr"/>
          <a:lstStyle/>
          <a:p>
            <a:pPr algn="ctr" defTabSz="1016264">
              <a:defRPr/>
            </a:pPr>
            <a:r>
              <a:rPr lang="en-US" sz="1223" b="1" kern="0" dirty="0">
                <a:solidFill>
                  <a:srgbClr val="00B050"/>
                </a:solidFill>
                <a:latin typeface="Bosch Office Sans"/>
              </a:rPr>
              <a:t>USECASE 2</a:t>
            </a:r>
          </a:p>
          <a:p>
            <a:pPr algn="ctr" defTabSz="1016264">
              <a:defRPr/>
            </a:pPr>
            <a:r>
              <a:rPr lang="en-US" sz="1223" kern="0" dirty="0" smtClean="0">
                <a:solidFill>
                  <a:prstClr val="black"/>
                </a:solidFill>
                <a:latin typeface="Bosch Office Sans"/>
              </a:rPr>
              <a:t>Fast release cycles </a:t>
            </a:r>
            <a:r>
              <a:rPr lang="en-US" sz="1223" kern="0" dirty="0">
                <a:solidFill>
                  <a:prstClr val="black"/>
                </a:solidFill>
                <a:latin typeface="Bosch Office Sans"/>
              </a:rPr>
              <a:t>&amp; </a:t>
            </a:r>
            <a:r>
              <a:rPr lang="en-US" sz="1223" kern="0" dirty="0" smtClean="0">
                <a:solidFill>
                  <a:prstClr val="black"/>
                </a:solidFill>
                <a:latin typeface="Bosch Office Sans"/>
              </a:rPr>
              <a:t>Simulation</a:t>
            </a:r>
            <a:endParaRPr lang="en-US" sz="1223" kern="0" dirty="0">
              <a:solidFill>
                <a:prstClr val="black"/>
              </a:solidFill>
              <a:latin typeface="Bosch Office Sans"/>
            </a:endParaRPr>
          </a:p>
        </p:txBody>
      </p:sp>
      <p:sp>
        <p:nvSpPr>
          <p:cNvPr id="206" name="Ellipse 205"/>
          <p:cNvSpPr/>
          <p:nvPr>
            <p:custDataLst>
              <p:tags r:id="rId33"/>
            </p:custDataLst>
          </p:nvPr>
        </p:nvSpPr>
        <p:spPr>
          <a:xfrm>
            <a:off x="7467433" y="2837265"/>
            <a:ext cx="320118" cy="320118"/>
          </a:xfrm>
          <a:prstGeom prst="ellipse">
            <a:avLst/>
          </a:prstGeom>
          <a:solidFill>
            <a:schemeClr val="bg1"/>
          </a:solidFill>
          <a:ln w="28575" cap="flat" cmpd="sng" algn="ctr">
            <a:solidFill>
              <a:srgbClr val="00B050"/>
            </a:solidFill>
            <a:prstDash val="solid"/>
          </a:ln>
          <a:effectLst/>
        </p:spPr>
        <p:txBody>
          <a:bodyPr rtlCol="0" anchor="ctr"/>
          <a:lstStyle/>
          <a:p>
            <a:pPr algn="ctr" defTabSz="1016264">
              <a:defRPr/>
            </a:pPr>
            <a:r>
              <a:rPr lang="en-US" sz="2001" b="1" kern="0">
                <a:solidFill>
                  <a:prstClr val="black"/>
                </a:solidFill>
                <a:latin typeface="Bosch Office Sans"/>
              </a:rPr>
              <a:t>+</a:t>
            </a:r>
          </a:p>
        </p:txBody>
      </p:sp>
      <p:sp>
        <p:nvSpPr>
          <p:cNvPr id="207" name="Abgerundetes Rechteck 206"/>
          <p:cNvSpPr/>
          <p:nvPr>
            <p:custDataLst>
              <p:tags r:id="rId34"/>
            </p:custDataLst>
          </p:nvPr>
        </p:nvSpPr>
        <p:spPr>
          <a:xfrm flipH="1">
            <a:off x="6266990" y="1313261"/>
            <a:ext cx="2240825" cy="800295"/>
          </a:xfrm>
          <a:prstGeom prst="roundRect">
            <a:avLst/>
          </a:prstGeom>
          <a:solidFill>
            <a:schemeClr val="bg1"/>
          </a:solidFill>
          <a:ln w="28575" cap="flat" cmpd="sng" algn="ctr">
            <a:solidFill>
              <a:srgbClr val="92D050"/>
            </a:solidFill>
            <a:prstDash val="solid"/>
          </a:ln>
          <a:effectLst/>
        </p:spPr>
        <p:txBody>
          <a:bodyPr rtlCol="0" anchor="ctr"/>
          <a:lstStyle/>
          <a:p>
            <a:pPr algn="ctr" defTabSz="1016264">
              <a:defRPr/>
            </a:pPr>
            <a:r>
              <a:rPr lang="en-US" sz="1223" b="1" kern="0" dirty="0">
                <a:solidFill>
                  <a:srgbClr val="00B050"/>
                </a:solidFill>
                <a:latin typeface="Bosch Office Sans"/>
              </a:rPr>
              <a:t>USECASE 1</a:t>
            </a:r>
          </a:p>
          <a:p>
            <a:pPr algn="ctr" defTabSz="1016264">
              <a:defRPr/>
            </a:pPr>
            <a:r>
              <a:rPr lang="en-US" sz="1223" kern="0" dirty="0">
                <a:solidFill>
                  <a:prstClr val="black"/>
                </a:solidFill>
                <a:latin typeface="Bosch Office Sans"/>
              </a:rPr>
              <a:t>Quick “Online” Feedback </a:t>
            </a:r>
            <a:br>
              <a:rPr lang="en-US" sz="1223" kern="0" dirty="0">
                <a:solidFill>
                  <a:prstClr val="black"/>
                </a:solidFill>
                <a:latin typeface="Bosch Office Sans"/>
              </a:rPr>
            </a:br>
            <a:r>
              <a:rPr lang="en-US" sz="1223" kern="0" dirty="0">
                <a:solidFill>
                  <a:prstClr val="black"/>
                </a:solidFill>
                <a:latin typeface="Bosch Office Sans"/>
              </a:rPr>
              <a:t>for SW Developer </a:t>
            </a:r>
            <a:br>
              <a:rPr lang="en-US" sz="1223" kern="0" dirty="0">
                <a:solidFill>
                  <a:prstClr val="black"/>
                </a:solidFill>
                <a:latin typeface="Bosch Office Sans"/>
              </a:rPr>
            </a:br>
            <a:r>
              <a:rPr lang="en-US" sz="1223" kern="0" dirty="0">
                <a:solidFill>
                  <a:prstClr val="black"/>
                </a:solidFill>
                <a:latin typeface="Bosch Office Sans"/>
              </a:rPr>
              <a:t>on Local Computer</a:t>
            </a:r>
          </a:p>
        </p:txBody>
      </p:sp>
      <p:sp>
        <p:nvSpPr>
          <p:cNvPr id="203" name="Ellipse 202"/>
          <p:cNvSpPr/>
          <p:nvPr>
            <p:custDataLst>
              <p:tags r:id="rId35"/>
            </p:custDataLst>
          </p:nvPr>
        </p:nvSpPr>
        <p:spPr>
          <a:xfrm>
            <a:off x="6106931" y="1553349"/>
            <a:ext cx="320118" cy="320118"/>
          </a:xfrm>
          <a:prstGeom prst="ellipse">
            <a:avLst/>
          </a:prstGeom>
          <a:solidFill>
            <a:schemeClr val="bg1"/>
          </a:solidFill>
          <a:ln w="28575" cap="flat" cmpd="sng" algn="ctr">
            <a:solidFill>
              <a:srgbClr val="A6A6A6"/>
            </a:solidFill>
            <a:prstDash val="solid"/>
          </a:ln>
          <a:effectLst/>
        </p:spPr>
        <p:txBody>
          <a:bodyPr rtlCol="0" anchor="ctr"/>
          <a:lstStyle/>
          <a:p>
            <a:pPr algn="ctr" defTabSz="1016264">
              <a:defRPr/>
            </a:pPr>
            <a:endParaRPr lang="en-US" sz="1223" b="1" kern="0">
              <a:solidFill>
                <a:prstClr val="black"/>
              </a:solidFill>
              <a:latin typeface="Bosch Office Sans"/>
            </a:endParaRPr>
          </a:p>
        </p:txBody>
      </p:sp>
      <p:cxnSp>
        <p:nvCxnSpPr>
          <p:cNvPr id="73" name="Gerade Verbindung mit Pfeil 72"/>
          <p:cNvCxnSpPr>
            <a:endCxn id="81" idx="2"/>
          </p:cNvCxnSpPr>
          <p:nvPr>
            <p:custDataLst>
              <p:tags r:id="rId36"/>
            </p:custDataLst>
          </p:nvPr>
        </p:nvCxnSpPr>
        <p:spPr>
          <a:xfrm>
            <a:off x="1065074" y="1793438"/>
            <a:ext cx="560206"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Rechteck 73"/>
          <p:cNvSpPr/>
          <p:nvPr>
            <p:custDataLst>
              <p:tags r:id="rId37"/>
            </p:custDataLst>
          </p:nvPr>
        </p:nvSpPr>
        <p:spPr>
          <a:xfrm>
            <a:off x="480125" y="1078970"/>
            <a:ext cx="800295" cy="240088"/>
          </a:xfrm>
          <a:prstGeom prst="rect">
            <a:avLst/>
          </a:prstGeom>
          <a:noFill/>
          <a:ln w="9525" cap="flat" cmpd="sng" algn="ctr">
            <a:noFill/>
            <a:prstDash val="solid"/>
          </a:ln>
          <a:effectLst/>
        </p:spPr>
        <p:txBody>
          <a:bodyPr rtlCol="0" anchor="ctr"/>
          <a:lstStyle/>
          <a:p>
            <a:pPr algn="r" defTabSz="1016264">
              <a:defRPr/>
            </a:pPr>
            <a:r>
              <a:rPr lang="en-US" sz="1111" i="1" kern="0" dirty="0">
                <a:solidFill>
                  <a:srgbClr val="A6A6A6"/>
                </a:solidFill>
                <a:latin typeface="Bosch Office Sans"/>
              </a:rPr>
              <a:t>Develop</a:t>
            </a:r>
          </a:p>
        </p:txBody>
      </p:sp>
      <p:cxnSp>
        <p:nvCxnSpPr>
          <p:cNvPr id="75" name="Gerade Verbindung mit Pfeil 74"/>
          <p:cNvCxnSpPr>
            <a:stCxn id="81" idx="6"/>
            <a:endCxn id="85" idx="2"/>
          </p:cNvCxnSpPr>
          <p:nvPr>
            <p:custDataLst>
              <p:tags r:id="rId38"/>
            </p:custDataLst>
          </p:nvPr>
        </p:nvCxnSpPr>
        <p:spPr>
          <a:xfrm>
            <a:off x="1945398" y="1793438"/>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Gerade Verbindung mit Pfeil 75"/>
          <p:cNvCxnSpPr>
            <a:stCxn id="86" idx="0"/>
          </p:cNvCxnSpPr>
          <p:nvPr>
            <p:custDataLst>
              <p:tags r:id="rId39"/>
            </p:custDataLst>
          </p:nvPr>
        </p:nvCxnSpPr>
        <p:spPr>
          <a:xfrm flipH="1" flipV="1">
            <a:off x="2425575" y="1233232"/>
            <a:ext cx="0" cy="464226"/>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p:nvPr>
            <p:custDataLst>
              <p:tags r:id="rId40"/>
            </p:custDataLst>
          </p:nvPr>
        </p:nvCxnSpPr>
        <p:spPr>
          <a:xfrm>
            <a:off x="1225133" y="1233232"/>
            <a:ext cx="184067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custDataLst>
              <p:tags r:id="rId41"/>
            </p:custDataLst>
          </p:nvPr>
        </p:nvCxnSpPr>
        <p:spPr>
          <a:xfrm>
            <a:off x="1225133" y="1233232"/>
            <a:ext cx="0" cy="240088"/>
          </a:xfrm>
          <a:prstGeom prst="straightConnector1">
            <a:avLst/>
          </a:prstGeom>
          <a:ln w="19050">
            <a:solidFill>
              <a:schemeClr val="bg1">
                <a:lumMod val="6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9" name="Gruppieren 78"/>
          <p:cNvGrpSpPr/>
          <p:nvPr/>
        </p:nvGrpSpPr>
        <p:grpSpPr>
          <a:xfrm>
            <a:off x="1625281" y="1633379"/>
            <a:ext cx="320118" cy="320118"/>
            <a:chOff x="3972644" y="1933178"/>
            <a:chExt cx="288032" cy="288032"/>
          </a:xfrm>
        </p:grpSpPr>
        <p:pic>
          <p:nvPicPr>
            <p:cNvPr id="80" name="Grafik 79"/>
            <p:cNvPicPr>
              <a:picLocks noChangeAspect="1"/>
            </p:cNvPicPr>
            <p:nvPr>
              <p:custDataLst>
                <p:tags r:id="rId129"/>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sp>
          <p:nvSpPr>
            <p:cNvPr id="81" name="Ellipse 80"/>
            <p:cNvSpPr/>
            <p:nvPr>
              <p:custDataLst>
                <p:tags r:id="rId130"/>
              </p:custDataLst>
            </p:nvPr>
          </p:nvSpPr>
          <p:spPr>
            <a:xfrm>
              <a:off x="3972644"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sp>
        <p:nvSpPr>
          <p:cNvPr id="82" name="Bogen 81"/>
          <p:cNvSpPr>
            <a:spLocks noChangeAspect="1"/>
          </p:cNvSpPr>
          <p:nvPr>
            <p:custDataLst>
              <p:tags r:id="rId42"/>
            </p:custDataLst>
          </p:nvPr>
        </p:nvSpPr>
        <p:spPr>
          <a:xfrm>
            <a:off x="1065074" y="1473320"/>
            <a:ext cx="320118" cy="320118"/>
          </a:xfrm>
          <a:prstGeom prst="arc">
            <a:avLst>
              <a:gd name="adj1" fmla="val 5656382"/>
              <a:gd name="adj2" fmla="val 2854648"/>
            </a:avLst>
          </a:prstGeom>
          <a:ln w="19050">
            <a:solidFill>
              <a:srgbClr val="A6A6A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US" sz="2001">
              <a:solidFill>
                <a:prstClr val="black"/>
              </a:solidFill>
              <a:latin typeface="Bosch Office Sans"/>
            </a:endParaRPr>
          </a:p>
        </p:txBody>
      </p:sp>
      <p:pic>
        <p:nvPicPr>
          <p:cNvPr id="83" name="Grafik 82"/>
          <p:cNvPicPr>
            <a:picLocks noChangeAspect="1"/>
          </p:cNvPicPr>
          <p:nvPr>
            <p:custDataLst>
              <p:tags r:id="rId43"/>
            </p:custDataLst>
          </p:nvPr>
        </p:nvPicPr>
        <p:blipFill>
          <a:blip r:embed="rId134" cstate="print">
            <a:extLst>
              <a:ext uri="{28A0092B-C50C-407E-A947-70E740481C1C}">
                <a14:useLocalDpi xmlns:a14="http://schemas.microsoft.com/office/drawing/2010/main" val="0"/>
              </a:ext>
            </a:extLst>
          </a:blip>
          <a:stretch>
            <a:fillRect/>
          </a:stretch>
        </p:blipFill>
        <p:spPr>
          <a:xfrm>
            <a:off x="1130989" y="1525120"/>
            <a:ext cx="189860" cy="189860"/>
          </a:xfrm>
          <a:prstGeom prst="rect">
            <a:avLst/>
          </a:prstGeom>
        </p:spPr>
      </p:pic>
      <p:grpSp>
        <p:nvGrpSpPr>
          <p:cNvPr id="84" name="Gruppieren 83"/>
          <p:cNvGrpSpPr/>
          <p:nvPr/>
        </p:nvGrpSpPr>
        <p:grpSpPr>
          <a:xfrm>
            <a:off x="2265516" y="1633379"/>
            <a:ext cx="320118" cy="320118"/>
            <a:chOff x="4404692" y="1933178"/>
            <a:chExt cx="288032" cy="288032"/>
          </a:xfrm>
        </p:grpSpPr>
        <p:sp>
          <p:nvSpPr>
            <p:cNvPr id="85" name="Ellipse 84"/>
            <p:cNvSpPr/>
            <p:nvPr>
              <p:custDataLst>
                <p:tags r:id="rId127"/>
              </p:custDataLst>
            </p:nvPr>
          </p:nvSpPr>
          <p:spPr>
            <a:xfrm>
              <a:off x="4404692" y="1933178"/>
              <a:ext cx="288032" cy="288032"/>
            </a:xfrm>
            <a:prstGeom prst="ellipse">
              <a:avLst/>
            </a:prstGeom>
            <a:solidFill>
              <a:schemeClr val="bg1"/>
            </a:solidFill>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86" name="Grafik 85"/>
            <p:cNvPicPr>
              <a:picLocks noChangeAspect="1"/>
            </p:cNvPicPr>
            <p:nvPr>
              <p:custDataLst>
                <p:tags r:id="rId128"/>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87" name="Gerade Verbindung mit Pfeil 86"/>
          <p:cNvCxnSpPr>
            <a:stCxn id="85" idx="6"/>
            <a:endCxn id="94" idx="2"/>
          </p:cNvCxnSpPr>
          <p:nvPr>
            <p:custDataLst>
              <p:tags r:id="rId44"/>
            </p:custDataLst>
          </p:nvPr>
        </p:nvCxnSpPr>
        <p:spPr>
          <a:xfrm>
            <a:off x="2585634" y="1793438"/>
            <a:ext cx="320118" cy="0"/>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Rechteck 87"/>
          <p:cNvSpPr/>
          <p:nvPr>
            <p:custDataLst>
              <p:tags r:id="rId45"/>
            </p:custDataLst>
          </p:nvPr>
        </p:nvSpPr>
        <p:spPr>
          <a:xfrm>
            <a:off x="1465222" y="1953497"/>
            <a:ext cx="640236" cy="240088"/>
          </a:xfrm>
          <a:prstGeom prst="rect">
            <a:avLst/>
          </a:prstGeom>
          <a:noFill/>
          <a:ln w="9525" cap="flat" cmpd="sng" algn="ctr">
            <a:noFill/>
            <a:prstDash val="solid"/>
          </a:ln>
          <a:effectLst/>
        </p:spPr>
        <p:txBody>
          <a:bodyPr rtlCol="0" anchor="ctr"/>
          <a:lstStyle/>
          <a:p>
            <a:pPr algn="ctr" defTabSz="1016264">
              <a:defRPr/>
            </a:pPr>
            <a:r>
              <a:rPr lang="en-US" sz="1111" i="1" kern="0" dirty="0">
                <a:solidFill>
                  <a:srgbClr val="A6A6A6"/>
                </a:solidFill>
                <a:latin typeface="Bosch Office Sans"/>
              </a:rPr>
              <a:t>build</a:t>
            </a:r>
          </a:p>
        </p:txBody>
      </p:sp>
      <p:sp>
        <p:nvSpPr>
          <p:cNvPr id="89" name="Rechteck 88"/>
          <p:cNvSpPr/>
          <p:nvPr>
            <p:custDataLst>
              <p:tags r:id="rId46"/>
            </p:custDataLst>
          </p:nvPr>
        </p:nvSpPr>
        <p:spPr>
          <a:xfrm>
            <a:off x="2105457" y="1953497"/>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SCA</a:t>
            </a:r>
          </a:p>
        </p:txBody>
      </p:sp>
      <p:cxnSp>
        <p:nvCxnSpPr>
          <p:cNvPr id="90" name="Gerade Verbindung mit Pfeil 89"/>
          <p:cNvCxnSpPr/>
          <p:nvPr>
            <p:custDataLst>
              <p:tags r:id="rId47"/>
            </p:custDataLst>
          </p:nvPr>
        </p:nvCxnSpPr>
        <p:spPr>
          <a:xfrm flipV="1">
            <a:off x="1785340" y="1233232"/>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custDataLst>
              <p:tags r:id="rId48"/>
            </p:custDataLst>
          </p:nvPr>
        </p:nvSpPr>
        <p:spPr>
          <a:xfrm>
            <a:off x="1545251" y="1313261"/>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Compiler </a:t>
            </a:r>
          </a:p>
          <a:p>
            <a:pPr algn="ctr" defTabSz="1016264">
              <a:defRPr/>
            </a:pPr>
            <a:r>
              <a:rPr lang="en-US" sz="889" i="1" kern="0" dirty="0">
                <a:solidFill>
                  <a:srgbClr val="A6A6A6"/>
                </a:solidFill>
                <a:latin typeface="Bosch Office Sans"/>
              </a:rPr>
              <a:t>warnings</a:t>
            </a:r>
          </a:p>
        </p:txBody>
      </p:sp>
      <p:sp>
        <p:nvSpPr>
          <p:cNvPr id="92" name="Rechteck 91"/>
          <p:cNvSpPr/>
          <p:nvPr>
            <p:custDataLst>
              <p:tags r:id="rId49"/>
            </p:custDataLst>
          </p:nvPr>
        </p:nvSpPr>
        <p:spPr>
          <a:xfrm>
            <a:off x="2025428" y="1313261"/>
            <a:ext cx="800295"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Dataflow &amp;</a:t>
            </a:r>
          </a:p>
          <a:p>
            <a:pPr algn="ctr" defTabSz="1016264">
              <a:defRPr/>
            </a:pPr>
            <a:r>
              <a:rPr lang="en-US" sz="889" i="1" kern="0" dirty="0">
                <a:solidFill>
                  <a:srgbClr val="A6A6A6"/>
                </a:solidFill>
                <a:latin typeface="Bosch Office Sans"/>
              </a:rPr>
              <a:t>Coding Rules</a:t>
            </a:r>
          </a:p>
        </p:txBody>
      </p:sp>
      <p:grpSp>
        <p:nvGrpSpPr>
          <p:cNvPr id="93" name="Gruppieren 92"/>
          <p:cNvGrpSpPr/>
          <p:nvPr/>
        </p:nvGrpSpPr>
        <p:grpSpPr>
          <a:xfrm>
            <a:off x="2905752" y="1633379"/>
            <a:ext cx="320118" cy="320118"/>
            <a:chOff x="4404692" y="1933178"/>
            <a:chExt cx="288032" cy="288032"/>
          </a:xfrm>
        </p:grpSpPr>
        <p:sp>
          <p:nvSpPr>
            <p:cNvPr id="94" name="Ellipse 93"/>
            <p:cNvSpPr/>
            <p:nvPr>
              <p:custDataLst>
                <p:tags r:id="rId125"/>
              </p:custDataLst>
            </p:nvPr>
          </p:nvSpPr>
          <p:spPr>
            <a:xfrm>
              <a:off x="4404692" y="1933178"/>
              <a:ext cx="288032" cy="288032"/>
            </a:xfrm>
            <a:prstGeom prst="ellips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95" name="Grafik 94"/>
            <p:cNvPicPr>
              <a:picLocks noChangeAspect="1"/>
            </p:cNvPicPr>
            <p:nvPr>
              <p:custDataLst>
                <p:tags r:id="rId126"/>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cxnSp>
        <p:nvCxnSpPr>
          <p:cNvPr id="96" name="Gerade Verbindung mit Pfeil 95"/>
          <p:cNvCxnSpPr/>
          <p:nvPr>
            <p:custDataLst>
              <p:tags r:id="rId50"/>
            </p:custDataLst>
          </p:nvPr>
        </p:nvCxnSpPr>
        <p:spPr>
          <a:xfrm flipV="1">
            <a:off x="3065811" y="1233232"/>
            <a:ext cx="0" cy="400147"/>
          </a:xfrm>
          <a:prstGeom prst="straightConnector1">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Rechteck 96"/>
          <p:cNvSpPr/>
          <p:nvPr>
            <p:custDataLst>
              <p:tags r:id="rId51"/>
            </p:custDataLst>
          </p:nvPr>
        </p:nvSpPr>
        <p:spPr>
          <a:xfrm>
            <a:off x="2825723" y="1313261"/>
            <a:ext cx="480177" cy="240088"/>
          </a:xfrm>
          <a:prstGeom prst="rect">
            <a:avLst/>
          </a:prstGeom>
          <a:solidFill>
            <a:schemeClr val="bg1">
              <a:alpha val="50000"/>
            </a:schemeClr>
          </a:solidFill>
          <a:ln w="9525" cap="flat" cmpd="sng" algn="ctr">
            <a:noFill/>
            <a:prstDash val="solid"/>
          </a:ln>
          <a:effectLst/>
        </p:spPr>
        <p:txBody>
          <a:bodyPr lIns="0" tIns="0" rIns="0" bIns="0" rtlCol="0" anchor="ctr"/>
          <a:lstStyle/>
          <a:p>
            <a:pPr algn="ctr" defTabSz="1016264">
              <a:defRPr/>
            </a:pPr>
            <a:r>
              <a:rPr lang="en-US" sz="889" i="1" kern="0" dirty="0">
                <a:solidFill>
                  <a:srgbClr val="A6A6A6"/>
                </a:solidFill>
                <a:latin typeface="Bosch Office Sans"/>
              </a:rPr>
              <a:t>Unit </a:t>
            </a:r>
          </a:p>
          <a:p>
            <a:pPr algn="ctr" defTabSz="1016264">
              <a:defRPr/>
            </a:pPr>
            <a:r>
              <a:rPr lang="en-US" sz="889" i="1" kern="0" dirty="0">
                <a:solidFill>
                  <a:srgbClr val="A6A6A6"/>
                </a:solidFill>
                <a:latin typeface="Bosch Office Sans"/>
              </a:rPr>
              <a:t>Tests</a:t>
            </a:r>
          </a:p>
        </p:txBody>
      </p:sp>
      <p:sp>
        <p:nvSpPr>
          <p:cNvPr id="232" name="Rechteck 231"/>
          <p:cNvSpPr/>
          <p:nvPr>
            <p:custDataLst>
              <p:tags r:id="rId52"/>
            </p:custDataLst>
          </p:nvPr>
        </p:nvSpPr>
        <p:spPr>
          <a:xfrm>
            <a:off x="2562065" y="3300929"/>
            <a:ext cx="1040383" cy="240088"/>
          </a:xfrm>
          <a:prstGeom prst="rect">
            <a:avLst/>
          </a:prstGeom>
          <a:noFill/>
          <a:ln w="9525" cap="flat" cmpd="sng" algn="ctr">
            <a:solidFill>
              <a:schemeClr val="bg2"/>
            </a:solidFill>
            <a:prstDash val="solid"/>
          </a:ln>
          <a:effectLst/>
        </p:spPr>
        <p:txBody>
          <a:bodyPr rtlCol="0" anchor="ctr"/>
          <a:lstStyle/>
          <a:p>
            <a:pPr algn="r" defTabSz="1016264">
              <a:defRPr/>
            </a:pPr>
            <a:r>
              <a:rPr lang="en-US" sz="1111" i="1" kern="0">
                <a:solidFill>
                  <a:schemeClr val="bg1">
                    <a:lumMod val="75000"/>
                  </a:schemeClr>
                </a:solidFill>
                <a:latin typeface="Bosch Office Sans"/>
              </a:rPr>
              <a:t>Integration</a:t>
            </a:r>
          </a:p>
        </p:txBody>
      </p:sp>
      <p:sp>
        <p:nvSpPr>
          <p:cNvPr id="233" name="Rechteck 232"/>
          <p:cNvSpPr/>
          <p:nvPr>
            <p:custDataLst>
              <p:tags r:id="rId53"/>
            </p:custDataLst>
          </p:nvPr>
        </p:nvSpPr>
        <p:spPr>
          <a:xfrm>
            <a:off x="4873340" y="2593095"/>
            <a:ext cx="640236" cy="240088"/>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Report</a:t>
            </a:r>
          </a:p>
        </p:txBody>
      </p:sp>
      <p:cxnSp>
        <p:nvCxnSpPr>
          <p:cNvPr id="234" name="Gerade Verbindung mit Pfeil 233"/>
          <p:cNvCxnSpPr>
            <a:stCxn id="238" idx="6"/>
          </p:cNvCxnSpPr>
          <p:nvPr>
            <p:custDataLst>
              <p:tags r:id="rId54"/>
            </p:custDataLst>
          </p:nvPr>
        </p:nvCxnSpPr>
        <p:spPr>
          <a:xfrm>
            <a:off x="3866107" y="3432758"/>
            <a:ext cx="3521297" cy="0"/>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5" name="Rechteck 234"/>
          <p:cNvSpPr/>
          <p:nvPr>
            <p:custDataLst>
              <p:tags r:id="rId55"/>
            </p:custDataLst>
          </p:nvPr>
        </p:nvSpPr>
        <p:spPr>
          <a:xfrm>
            <a:off x="3706048" y="2632463"/>
            <a:ext cx="880324" cy="400147"/>
          </a:xfrm>
          <a:prstGeom prst="rect">
            <a:avLst/>
          </a:prstGeom>
          <a:noFill/>
          <a:ln w="9525" cap="flat" cmpd="sng" algn="ctr">
            <a:solidFill>
              <a:schemeClr val="bg2"/>
            </a:solidFill>
            <a:prstDash val="solid"/>
          </a:ln>
          <a:effectLst/>
        </p:spPr>
        <p:txBody>
          <a:bodyPr rtlCol="0" anchor="ctr"/>
          <a:lstStyle/>
          <a:p>
            <a:pPr defTabSz="1016264">
              <a:defRPr/>
            </a:pPr>
            <a:r>
              <a:rPr lang="en-US" sz="1111" i="1" kern="0">
                <a:solidFill>
                  <a:schemeClr val="bg1">
                    <a:lumMod val="75000"/>
                  </a:schemeClr>
                </a:solidFill>
                <a:latin typeface="Bosch Office Sans"/>
              </a:rPr>
              <a:t>Pull </a:t>
            </a:r>
          </a:p>
          <a:p>
            <a:pPr defTabSz="1016264">
              <a:defRPr/>
            </a:pPr>
            <a:r>
              <a:rPr lang="en-US" sz="1111" i="1" kern="0">
                <a:solidFill>
                  <a:schemeClr val="bg1">
                    <a:lumMod val="75000"/>
                  </a:schemeClr>
                </a:solidFill>
                <a:latin typeface="Bosch Office Sans"/>
              </a:rPr>
              <a:t>Request</a:t>
            </a:r>
          </a:p>
        </p:txBody>
      </p:sp>
      <p:grpSp>
        <p:nvGrpSpPr>
          <p:cNvPr id="236" name="Gruppieren 235"/>
          <p:cNvGrpSpPr/>
          <p:nvPr/>
        </p:nvGrpSpPr>
        <p:grpSpPr>
          <a:xfrm>
            <a:off x="3545989" y="3272699"/>
            <a:ext cx="320118" cy="320118"/>
            <a:chOff x="5052764" y="3445346"/>
            <a:chExt cx="288032" cy="288032"/>
          </a:xfrm>
        </p:grpSpPr>
        <p:pic>
          <p:nvPicPr>
            <p:cNvPr id="237" name="Grafik 236"/>
            <p:cNvPicPr>
              <a:picLocks noChangeAspect="1"/>
            </p:cNvPicPr>
            <p:nvPr>
              <p:custDataLst>
                <p:tags r:id="rId123"/>
              </p:custDataLst>
            </p:nvPr>
          </p:nvPicPr>
          <p:blipFill>
            <a:blip r:embed="rId137" cstate="print">
              <a:extLst>
                <a:ext uri="{28A0092B-C50C-407E-A947-70E740481C1C}">
                  <a14:useLocalDpi xmlns:a14="http://schemas.microsoft.com/office/drawing/2010/main" val="0"/>
                </a:ext>
              </a:extLst>
            </a:blip>
            <a:stretch>
              <a:fillRect/>
            </a:stretch>
          </p:blipFill>
          <p:spPr>
            <a:xfrm>
              <a:off x="5089279" y="3476307"/>
              <a:ext cx="216024" cy="216024"/>
            </a:xfrm>
            <a:prstGeom prst="rect">
              <a:avLst/>
            </a:prstGeom>
            <a:ln>
              <a:solidFill>
                <a:schemeClr val="bg2"/>
              </a:solidFill>
            </a:ln>
          </p:spPr>
        </p:pic>
        <p:sp>
          <p:nvSpPr>
            <p:cNvPr id="238" name="Ellipse 237"/>
            <p:cNvSpPr/>
            <p:nvPr>
              <p:custDataLst>
                <p:tags r:id="rId124"/>
              </p:custDataLst>
            </p:nvPr>
          </p:nvSpPr>
          <p:spPr>
            <a:xfrm>
              <a:off x="5052764" y="3445346"/>
              <a:ext cx="288032" cy="288032"/>
            </a:xfrm>
            <a:prstGeom prst="ellipse">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grpSp>
      <p:cxnSp>
        <p:nvCxnSpPr>
          <p:cNvPr id="239" name="Gerade Verbindung mit Pfeil 238"/>
          <p:cNvCxnSpPr/>
          <p:nvPr>
            <p:custDataLst>
              <p:tags r:id="rId56"/>
            </p:custDataLst>
          </p:nvPr>
        </p:nvCxnSpPr>
        <p:spPr>
          <a:xfrm flipV="1">
            <a:off x="3706048" y="3592817"/>
            <a:ext cx="0" cy="480177"/>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0" name="Gruppieren 239"/>
          <p:cNvGrpSpPr/>
          <p:nvPr/>
        </p:nvGrpSpPr>
        <p:grpSpPr>
          <a:xfrm>
            <a:off x="4346284" y="3272699"/>
            <a:ext cx="320118" cy="320118"/>
            <a:chOff x="3972644" y="1933178"/>
            <a:chExt cx="288032" cy="288032"/>
          </a:xfrm>
        </p:grpSpPr>
        <p:sp>
          <p:nvSpPr>
            <p:cNvPr id="241" name="Ellipse 240"/>
            <p:cNvSpPr/>
            <p:nvPr>
              <p:custDataLst>
                <p:tags r:id="rId121"/>
              </p:custDataLst>
            </p:nvPr>
          </p:nvSpPr>
          <p:spPr>
            <a:xfrm>
              <a:off x="3972644"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42" name="Grafik 241"/>
            <p:cNvPicPr>
              <a:picLocks noChangeAspect="1"/>
            </p:cNvPicPr>
            <p:nvPr>
              <p:custDataLst>
                <p:tags r:id="rId122"/>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a:ln>
              <a:solidFill>
                <a:schemeClr val="bg2"/>
              </a:solidFill>
            </a:ln>
          </p:spPr>
        </p:pic>
      </p:grpSp>
      <p:grpSp>
        <p:nvGrpSpPr>
          <p:cNvPr id="243" name="Gruppieren 242"/>
          <p:cNvGrpSpPr/>
          <p:nvPr/>
        </p:nvGrpSpPr>
        <p:grpSpPr>
          <a:xfrm>
            <a:off x="4906490" y="3272699"/>
            <a:ext cx="320118" cy="320118"/>
            <a:chOff x="4404692" y="1933178"/>
            <a:chExt cx="288032" cy="288032"/>
          </a:xfrm>
        </p:grpSpPr>
        <p:sp>
          <p:nvSpPr>
            <p:cNvPr id="244" name="Ellipse 243"/>
            <p:cNvSpPr/>
            <p:nvPr>
              <p:custDataLst>
                <p:tags r:id="rId119"/>
              </p:custDataLst>
            </p:nvPr>
          </p:nvSpPr>
          <p:spPr>
            <a:xfrm>
              <a:off x="4404692"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45" name="Grafik 244"/>
            <p:cNvPicPr>
              <a:picLocks noChangeAspect="1"/>
            </p:cNvPicPr>
            <p:nvPr>
              <p:custDataLst>
                <p:tags r:id="rId120"/>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a:ln>
              <a:solidFill>
                <a:schemeClr val="bg2"/>
              </a:solidFill>
            </a:ln>
          </p:spPr>
        </p:pic>
      </p:grpSp>
      <p:sp>
        <p:nvSpPr>
          <p:cNvPr id="246" name="Rechteck 245"/>
          <p:cNvSpPr/>
          <p:nvPr>
            <p:custDataLst>
              <p:tags r:id="rId57"/>
            </p:custDataLst>
          </p:nvPr>
        </p:nvSpPr>
        <p:spPr>
          <a:xfrm>
            <a:off x="4186225"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build</a:t>
            </a:r>
          </a:p>
        </p:txBody>
      </p:sp>
      <p:sp>
        <p:nvSpPr>
          <p:cNvPr id="247" name="Rechteck 246"/>
          <p:cNvSpPr/>
          <p:nvPr>
            <p:custDataLst>
              <p:tags r:id="rId58"/>
            </p:custDataLst>
          </p:nvPr>
        </p:nvSpPr>
        <p:spPr>
          <a:xfrm>
            <a:off x="4746431" y="3592817"/>
            <a:ext cx="640236" cy="240088"/>
          </a:xfrm>
          <a:prstGeom prst="rect">
            <a:avLst/>
          </a:prstGeom>
          <a:noFill/>
          <a:ln w="9525" cap="flat" cmpd="sng" algn="ctr">
            <a:solidFill>
              <a:schemeClr val="bg2"/>
            </a:solidFill>
            <a:prstDash val="solid"/>
          </a:ln>
          <a:effectLst/>
        </p:spPr>
        <p:txBody>
          <a:bodyPr rtlCol="0" anchor="t"/>
          <a:lstStyle/>
          <a:p>
            <a:pPr algn="ctr" defTabSz="1016264">
              <a:defRPr/>
            </a:pPr>
            <a:r>
              <a:rPr lang="en-US" sz="1111" i="1" kern="0">
                <a:solidFill>
                  <a:schemeClr val="bg1">
                    <a:lumMod val="75000"/>
                  </a:schemeClr>
                </a:solidFill>
                <a:latin typeface="Bosch Office Sans"/>
              </a:rPr>
              <a:t>SCA</a:t>
            </a:r>
          </a:p>
        </p:txBody>
      </p:sp>
      <p:grpSp>
        <p:nvGrpSpPr>
          <p:cNvPr id="248" name="Gruppieren 247"/>
          <p:cNvGrpSpPr/>
          <p:nvPr/>
        </p:nvGrpSpPr>
        <p:grpSpPr>
          <a:xfrm>
            <a:off x="5506710" y="2388326"/>
            <a:ext cx="320118" cy="320118"/>
            <a:chOff x="6852964" y="3013298"/>
            <a:chExt cx="288032" cy="288032"/>
          </a:xfrm>
        </p:grpSpPr>
        <p:sp>
          <p:nvSpPr>
            <p:cNvPr id="249" name="Ellipse 248"/>
            <p:cNvSpPr/>
            <p:nvPr>
              <p:custDataLst>
                <p:tags r:id="rId117"/>
              </p:custDataLst>
            </p:nvPr>
          </p:nvSpPr>
          <p:spPr>
            <a:xfrm>
              <a:off x="6852964" y="301329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0" name="Grafik 249"/>
            <p:cNvPicPr>
              <a:picLocks noChangeAspect="1"/>
            </p:cNvPicPr>
            <p:nvPr>
              <p:custDataLst>
                <p:tags r:id="rId118"/>
              </p:custDataLst>
            </p:nvPr>
          </p:nvPicPr>
          <p:blipFill>
            <a:blip r:embed="rId138" cstate="print">
              <a:extLst>
                <a:ext uri="{28A0092B-C50C-407E-A947-70E740481C1C}">
                  <a14:useLocalDpi xmlns:a14="http://schemas.microsoft.com/office/drawing/2010/main" val="0"/>
                </a:ext>
              </a:extLst>
            </a:blip>
            <a:stretch>
              <a:fillRect/>
            </a:stretch>
          </p:blipFill>
          <p:spPr>
            <a:xfrm>
              <a:off x="6916506" y="3059906"/>
              <a:ext cx="187028" cy="187028"/>
            </a:xfrm>
            <a:prstGeom prst="rect">
              <a:avLst/>
            </a:prstGeom>
            <a:ln>
              <a:solidFill>
                <a:schemeClr val="bg2"/>
              </a:solidFill>
            </a:ln>
          </p:spPr>
        </p:pic>
      </p:grpSp>
      <p:grpSp>
        <p:nvGrpSpPr>
          <p:cNvPr id="252" name="Gruppieren 251"/>
          <p:cNvGrpSpPr/>
          <p:nvPr/>
        </p:nvGrpSpPr>
        <p:grpSpPr>
          <a:xfrm>
            <a:off x="5466696" y="3272699"/>
            <a:ext cx="320118" cy="320118"/>
            <a:chOff x="4404692" y="1933178"/>
            <a:chExt cx="288032" cy="288032"/>
          </a:xfrm>
        </p:grpSpPr>
        <p:sp>
          <p:nvSpPr>
            <p:cNvPr id="253" name="Ellipse 252"/>
            <p:cNvSpPr/>
            <p:nvPr>
              <p:custDataLst>
                <p:tags r:id="rId115"/>
              </p:custDataLst>
            </p:nvPr>
          </p:nvSpPr>
          <p:spPr>
            <a:xfrm>
              <a:off x="4404692" y="193317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4" name="Grafik 253"/>
            <p:cNvPicPr>
              <a:picLocks noChangeAspect="1"/>
            </p:cNvPicPr>
            <p:nvPr>
              <p:custDataLst>
                <p:tags r:id="rId116"/>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a:ln>
              <a:solidFill>
                <a:schemeClr val="bg2"/>
              </a:solidFill>
            </a:ln>
          </p:spPr>
        </p:pic>
      </p:grpSp>
      <p:sp>
        <p:nvSpPr>
          <p:cNvPr id="255" name="Rechteck 254"/>
          <p:cNvSpPr/>
          <p:nvPr>
            <p:custDataLst>
              <p:tags r:id="rId59"/>
            </p:custDataLst>
          </p:nvPr>
        </p:nvSpPr>
        <p:spPr>
          <a:xfrm>
            <a:off x="5306637" y="3592816"/>
            <a:ext cx="640236" cy="416113"/>
          </a:xfrm>
          <a:prstGeom prst="rect">
            <a:avLst/>
          </a:prstGeom>
          <a:noFill/>
          <a:ln w="9525" cap="flat" cmpd="sng" algn="ctr">
            <a:solidFill>
              <a:schemeClr val="bg2"/>
            </a:solidFill>
            <a:prstDash val="solid"/>
          </a:ln>
          <a:effectLst/>
        </p:spPr>
        <p:txBody>
          <a:bodyPr rtlCol="0" anchor="t"/>
          <a:lstStyle/>
          <a:p>
            <a:pPr algn="ctr" defTabSz="1016264">
              <a:defRPr/>
            </a:pPr>
            <a:r>
              <a:rPr lang="en-US" sz="1111" i="1" kern="0">
                <a:solidFill>
                  <a:schemeClr val="bg1">
                    <a:lumMod val="75000"/>
                  </a:schemeClr>
                </a:solidFill>
                <a:latin typeface="Bosch Office Sans"/>
              </a:rPr>
              <a:t>SUT, SIT</a:t>
            </a:r>
          </a:p>
        </p:txBody>
      </p:sp>
      <p:grpSp>
        <p:nvGrpSpPr>
          <p:cNvPr id="256" name="Gruppieren 255"/>
          <p:cNvGrpSpPr/>
          <p:nvPr/>
        </p:nvGrpSpPr>
        <p:grpSpPr>
          <a:xfrm>
            <a:off x="6106932" y="3272699"/>
            <a:ext cx="320118" cy="320118"/>
            <a:chOff x="7357020" y="3445346"/>
            <a:chExt cx="288032" cy="288032"/>
          </a:xfrm>
        </p:grpSpPr>
        <p:sp>
          <p:nvSpPr>
            <p:cNvPr id="257" name="Ellipse 256"/>
            <p:cNvSpPr/>
            <p:nvPr>
              <p:custDataLst>
                <p:tags r:id="rId113"/>
              </p:custDataLst>
            </p:nvPr>
          </p:nvSpPr>
          <p:spPr>
            <a:xfrm>
              <a:off x="7357020" y="3445346"/>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58" name="Grafik 257"/>
            <p:cNvPicPr>
              <a:picLocks noChangeAspect="1"/>
            </p:cNvPicPr>
            <p:nvPr>
              <p:custDataLst>
                <p:tags r:id="rId114"/>
              </p:custDataLst>
            </p:nvPr>
          </p:nvPicPr>
          <p:blipFill>
            <a:blip r:embed="rId139" cstate="print">
              <a:extLst>
                <a:ext uri="{28A0092B-C50C-407E-A947-70E740481C1C}">
                  <a14:useLocalDpi xmlns:a14="http://schemas.microsoft.com/office/drawing/2010/main" val="0"/>
                </a:ext>
              </a:extLst>
            </a:blip>
            <a:stretch>
              <a:fillRect/>
            </a:stretch>
          </p:blipFill>
          <p:spPr>
            <a:xfrm>
              <a:off x="7400453" y="3488779"/>
              <a:ext cx="178272" cy="178272"/>
            </a:xfrm>
            <a:prstGeom prst="rect">
              <a:avLst/>
            </a:prstGeom>
            <a:ln>
              <a:solidFill>
                <a:schemeClr val="bg2"/>
              </a:solidFill>
            </a:ln>
          </p:spPr>
        </p:pic>
      </p:grpSp>
      <p:sp>
        <p:nvSpPr>
          <p:cNvPr id="259" name="Rechteck 258"/>
          <p:cNvSpPr/>
          <p:nvPr>
            <p:custDataLst>
              <p:tags r:id="rId60"/>
            </p:custDataLst>
          </p:nvPr>
        </p:nvSpPr>
        <p:spPr>
          <a:xfrm>
            <a:off x="5946873"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TC</a:t>
            </a:r>
          </a:p>
        </p:txBody>
      </p:sp>
      <p:sp>
        <p:nvSpPr>
          <p:cNvPr id="260" name="Rechteck 259"/>
          <p:cNvSpPr/>
          <p:nvPr>
            <p:custDataLst>
              <p:tags r:id="rId61"/>
            </p:custDataLst>
          </p:nvPr>
        </p:nvSpPr>
        <p:spPr>
          <a:xfrm>
            <a:off x="6587109" y="3592817"/>
            <a:ext cx="640236" cy="240088"/>
          </a:xfrm>
          <a:prstGeom prst="rect">
            <a:avLst/>
          </a:prstGeom>
          <a:noFill/>
          <a:ln w="9525" cap="flat" cmpd="sng" algn="ctr">
            <a:solidFill>
              <a:schemeClr val="bg2"/>
            </a:solidFill>
            <a:prstDash val="solid"/>
          </a:ln>
          <a:effectLst/>
        </p:spPr>
        <p:txBody>
          <a:bodyPr rtlCol="0" anchor="ctr"/>
          <a:lstStyle/>
          <a:p>
            <a:pPr algn="ctr" defTabSz="1016264">
              <a:defRPr/>
            </a:pPr>
            <a:r>
              <a:rPr lang="en-US" sz="1111" i="1" kern="0">
                <a:solidFill>
                  <a:schemeClr val="bg1">
                    <a:lumMod val="75000"/>
                  </a:schemeClr>
                </a:solidFill>
                <a:latin typeface="Bosch Office Sans"/>
              </a:rPr>
              <a:t>SST</a:t>
            </a:r>
          </a:p>
        </p:txBody>
      </p:sp>
      <p:grpSp>
        <p:nvGrpSpPr>
          <p:cNvPr id="39" name="Gruppieren 38"/>
          <p:cNvGrpSpPr/>
          <p:nvPr/>
        </p:nvGrpSpPr>
        <p:grpSpPr>
          <a:xfrm>
            <a:off x="4506343" y="2940895"/>
            <a:ext cx="2400884" cy="170339"/>
            <a:chOff x="3756620" y="2796033"/>
            <a:chExt cx="2160240" cy="288008"/>
          </a:xfrm>
        </p:grpSpPr>
        <p:cxnSp>
          <p:nvCxnSpPr>
            <p:cNvPr id="251" name="Gerade Verbindung mit Pfeil 250"/>
            <p:cNvCxnSpPr/>
            <p:nvPr>
              <p:custDataLst>
                <p:tags r:id="rId108"/>
              </p:custDataLst>
            </p:nvPr>
          </p:nvCxnSpPr>
          <p:spPr>
            <a:xfrm flipV="1">
              <a:off x="3756620"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p:cNvCxnSpPr/>
            <p:nvPr>
              <p:custDataLst>
                <p:tags r:id="rId109"/>
              </p:custDataLst>
            </p:nvPr>
          </p:nvCxnSpPr>
          <p:spPr>
            <a:xfrm flipH="1">
              <a:off x="3756620" y="2796033"/>
              <a:ext cx="2160240" cy="0"/>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2" name="Gerade Verbindung mit Pfeil 261"/>
            <p:cNvCxnSpPr/>
            <p:nvPr>
              <p:custDataLst>
                <p:tags r:id="rId110"/>
              </p:custDataLst>
            </p:nvPr>
          </p:nvCxnSpPr>
          <p:spPr>
            <a:xfrm flipV="1">
              <a:off x="4260676"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3" name="Gerade Verbindung mit Pfeil 262"/>
            <p:cNvCxnSpPr/>
            <p:nvPr>
              <p:custDataLst>
                <p:tags r:id="rId111"/>
              </p:custDataLst>
            </p:nvPr>
          </p:nvCxnSpPr>
          <p:spPr>
            <a:xfrm flipV="1">
              <a:off x="5340796"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Gerade Verbindung mit Pfeil 263"/>
            <p:cNvCxnSpPr/>
            <p:nvPr>
              <p:custDataLst>
                <p:tags r:id="rId112"/>
              </p:custDataLst>
            </p:nvPr>
          </p:nvCxnSpPr>
          <p:spPr>
            <a:xfrm flipV="1">
              <a:off x="5916860" y="2796033"/>
              <a:ext cx="0" cy="288008"/>
            </a:xfrm>
            <a:prstGeom prst="straightConnector1">
              <a:avLst/>
            </a:prstGeom>
            <a:ln w="19050">
              <a:solidFill>
                <a:schemeClr val="bg2"/>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6" name="Gruppieren 265"/>
          <p:cNvGrpSpPr/>
          <p:nvPr/>
        </p:nvGrpSpPr>
        <p:grpSpPr>
          <a:xfrm>
            <a:off x="6747168" y="3272699"/>
            <a:ext cx="320118" cy="320118"/>
            <a:chOff x="8293124" y="3013298"/>
            <a:chExt cx="288032" cy="288032"/>
          </a:xfrm>
        </p:grpSpPr>
        <p:sp>
          <p:nvSpPr>
            <p:cNvPr id="267" name="Ellipse 266"/>
            <p:cNvSpPr/>
            <p:nvPr>
              <p:custDataLst>
                <p:tags r:id="rId106"/>
              </p:custDataLst>
            </p:nvPr>
          </p:nvSpPr>
          <p:spPr>
            <a:xfrm>
              <a:off x="8293124" y="3013298"/>
              <a:ext cx="288032" cy="288032"/>
            </a:xfrm>
            <a:prstGeom prst="ellipse">
              <a:avLst/>
            </a:prstGeom>
            <a:solidFill>
              <a:schemeClr val="bg1"/>
            </a:solidFill>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chemeClr val="bg1">
                    <a:lumMod val="75000"/>
                  </a:schemeClr>
                </a:solidFill>
                <a:latin typeface="Bosch Office Sans"/>
              </a:endParaRPr>
            </a:p>
          </p:txBody>
        </p:sp>
        <p:pic>
          <p:nvPicPr>
            <p:cNvPr id="268" name="Grafik 267"/>
            <p:cNvPicPr>
              <a:picLocks noChangeAspect="1"/>
            </p:cNvPicPr>
            <p:nvPr>
              <p:custDataLst>
                <p:tags r:id="rId107"/>
              </p:custDataLst>
            </p:nvPr>
          </p:nvPicPr>
          <p:blipFill>
            <a:blip r:embed="rId140" cstate="print">
              <a:extLst>
                <a:ext uri="{28A0092B-C50C-407E-A947-70E740481C1C}">
                  <a14:useLocalDpi xmlns:a14="http://schemas.microsoft.com/office/drawing/2010/main" val="0"/>
                </a:ext>
              </a:extLst>
            </a:blip>
            <a:stretch>
              <a:fillRect/>
            </a:stretch>
          </p:blipFill>
          <p:spPr>
            <a:xfrm>
              <a:off x="8331225" y="3038699"/>
              <a:ext cx="216024" cy="216024"/>
            </a:xfrm>
            <a:prstGeom prst="rect">
              <a:avLst/>
            </a:prstGeom>
            <a:ln>
              <a:solidFill>
                <a:schemeClr val="bg2"/>
              </a:solidFill>
            </a:ln>
          </p:spPr>
        </p:pic>
      </p:grpSp>
      <p:cxnSp>
        <p:nvCxnSpPr>
          <p:cNvPr id="270" name="Gerade Verbindung mit Pfeil 269"/>
          <p:cNvCxnSpPr/>
          <p:nvPr>
            <p:custDataLst>
              <p:tags r:id="rId62"/>
            </p:custDataLst>
          </p:nvPr>
        </p:nvCxnSpPr>
        <p:spPr>
          <a:xfrm>
            <a:off x="7387404" y="3432758"/>
            <a:ext cx="0" cy="640236"/>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p:cNvCxnSpPr/>
          <p:nvPr>
            <p:custDataLst>
              <p:tags r:id="rId63"/>
            </p:custDataLst>
          </p:nvPr>
        </p:nvCxnSpPr>
        <p:spPr>
          <a:xfrm>
            <a:off x="3706048" y="2872552"/>
            <a:ext cx="0" cy="400147"/>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2" name="Gerade Verbindung mit Pfeil 271"/>
          <p:cNvCxnSpPr/>
          <p:nvPr>
            <p:custDataLst>
              <p:tags r:id="rId64"/>
            </p:custDataLst>
          </p:nvPr>
        </p:nvCxnSpPr>
        <p:spPr>
          <a:xfrm flipV="1">
            <a:off x="4506343"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p:cNvCxnSpPr/>
          <p:nvPr>
            <p:custDataLst>
              <p:tags r:id="rId65"/>
            </p:custDataLst>
          </p:nvPr>
        </p:nvCxnSpPr>
        <p:spPr>
          <a:xfrm flipV="1">
            <a:off x="506650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custDataLst>
              <p:tags r:id="rId66"/>
            </p:custDataLst>
          </p:nvPr>
        </p:nvCxnSpPr>
        <p:spPr>
          <a:xfrm flipV="1">
            <a:off x="562675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custDataLst>
              <p:tags r:id="rId67"/>
            </p:custDataLst>
          </p:nvPr>
        </p:nvCxnSpPr>
        <p:spPr>
          <a:xfrm flipV="1">
            <a:off x="6266825"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6" name="Gerade Verbindung mit Pfeil 275"/>
          <p:cNvCxnSpPr/>
          <p:nvPr>
            <p:custDataLst>
              <p:tags r:id="rId68"/>
            </p:custDataLst>
          </p:nvPr>
        </p:nvCxnSpPr>
        <p:spPr>
          <a:xfrm flipV="1">
            <a:off x="6907227" y="3110503"/>
            <a:ext cx="0" cy="150681"/>
          </a:xfrm>
          <a:prstGeom prst="straightConnector1">
            <a:avLst/>
          </a:prstGeom>
          <a:ln w="1905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Gerade Verbindung mit Pfeil 276"/>
          <p:cNvCxnSpPr/>
          <p:nvPr>
            <p:custDataLst>
              <p:tags r:id="rId69"/>
            </p:custDataLst>
          </p:nvPr>
        </p:nvCxnSpPr>
        <p:spPr>
          <a:xfrm flipH="1">
            <a:off x="3715244" y="3110503"/>
            <a:ext cx="3191983" cy="0"/>
          </a:xfrm>
          <a:prstGeom prst="straightConnector1">
            <a:avLst/>
          </a:prstGeom>
          <a:ln w="19050">
            <a:solidFill>
              <a:schemeClr val="bg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8" name="Gerade Verbindung mit Pfeil 277"/>
          <p:cNvCxnSpPr/>
          <p:nvPr>
            <p:custDataLst>
              <p:tags r:id="rId70"/>
            </p:custDataLst>
          </p:nvPr>
        </p:nvCxnSpPr>
        <p:spPr>
          <a:xfrm flipV="1">
            <a:off x="5626755" y="2780326"/>
            <a:ext cx="0" cy="284043"/>
          </a:xfrm>
          <a:prstGeom prst="straightConnector1">
            <a:avLst/>
          </a:prstGeom>
          <a:ln w="19050">
            <a:solidFill>
              <a:schemeClr val="bg2"/>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Rechteck 278"/>
          <p:cNvSpPr/>
          <p:nvPr>
            <p:custDataLst>
              <p:tags r:id="rId71"/>
            </p:custDataLst>
          </p:nvPr>
        </p:nvSpPr>
        <p:spPr>
          <a:xfrm>
            <a:off x="2739917" y="1952618"/>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A6A6A6"/>
                </a:solidFill>
                <a:latin typeface="Bosch Office Sans"/>
              </a:rPr>
              <a:t>SUT</a:t>
            </a:r>
          </a:p>
        </p:txBody>
      </p:sp>
      <p:sp>
        <p:nvSpPr>
          <p:cNvPr id="283" name="Textfeld 282"/>
          <p:cNvSpPr txBox="1"/>
          <p:nvPr>
            <p:custDataLst>
              <p:tags r:id="rId72"/>
            </p:custDataLst>
          </p:nvPr>
        </p:nvSpPr>
        <p:spPr>
          <a:xfrm>
            <a:off x="590082" y="4211727"/>
            <a:ext cx="2889392" cy="1016261"/>
          </a:xfrm>
          <a:prstGeom prst="rect">
            <a:avLst/>
          </a:prstGeom>
          <a:noFill/>
        </p:spPr>
        <p:txBody>
          <a:bodyPr wrap="none" lIns="0" tIns="0" rIns="0" bIns="0" rtlCol="0">
            <a:noAutofit/>
          </a:bodyPr>
          <a:lstStyle/>
          <a:p>
            <a:pPr algn="r" defTabSz="1016264">
              <a:lnSpc>
                <a:spcPct val="107000"/>
              </a:lnSpc>
              <a:defRPr/>
            </a:pPr>
            <a:r>
              <a:rPr lang="en-US" sz="1223" kern="0" dirty="0">
                <a:solidFill>
                  <a:prstClr val="black">
                    <a:lumMod val="50000"/>
                    <a:lumOff val="50000"/>
                  </a:prstClr>
                </a:solidFill>
                <a:latin typeface="Bosch Office Sans" pitchFamily="2" charset="0"/>
              </a:rPr>
              <a:t>Static Code Analysis</a:t>
            </a:r>
          </a:p>
          <a:p>
            <a:pPr algn="r" defTabSz="1016264">
              <a:lnSpc>
                <a:spcPct val="107000"/>
              </a:lnSpc>
              <a:defRPr/>
            </a:pPr>
            <a:r>
              <a:rPr lang="en-US" sz="1223" kern="0" dirty="0">
                <a:solidFill>
                  <a:prstClr val="black">
                    <a:lumMod val="50000"/>
                    <a:lumOff val="50000"/>
                  </a:prstClr>
                </a:solidFill>
                <a:latin typeface="Bosch Office Sans" pitchFamily="2" charset="0"/>
              </a:rPr>
              <a:t>S/W Unit Tests, S/W Integration Tests</a:t>
            </a:r>
          </a:p>
          <a:p>
            <a:pPr algn="r" defTabSz="1016264">
              <a:lnSpc>
                <a:spcPct val="107000"/>
              </a:lnSpc>
              <a:defRPr/>
            </a:pPr>
            <a:r>
              <a:rPr lang="en-US" sz="1223" kern="0" dirty="0">
                <a:solidFill>
                  <a:prstClr val="black">
                    <a:lumMod val="50000"/>
                    <a:lumOff val="50000"/>
                  </a:prstClr>
                </a:solidFill>
                <a:latin typeface="Bosch Office Sans" pitchFamily="2" charset="0"/>
              </a:rPr>
              <a:t>Test Coverage Evaluation</a:t>
            </a:r>
          </a:p>
          <a:p>
            <a:pPr algn="r" defTabSz="1016264">
              <a:lnSpc>
                <a:spcPct val="107000"/>
              </a:lnSpc>
              <a:defRPr/>
            </a:pPr>
            <a:r>
              <a:rPr lang="en-US" sz="1223" kern="0" dirty="0">
                <a:solidFill>
                  <a:prstClr val="black">
                    <a:lumMod val="50000"/>
                    <a:lumOff val="50000"/>
                  </a:prstClr>
                </a:solidFill>
                <a:latin typeface="Bosch Office Sans" pitchFamily="2" charset="0"/>
              </a:rPr>
              <a:t>S/W Simulation Smoke Test</a:t>
            </a:r>
          </a:p>
          <a:p>
            <a:pPr algn="r" defTabSz="1016264">
              <a:lnSpc>
                <a:spcPct val="107000"/>
              </a:lnSpc>
              <a:defRPr/>
            </a:pPr>
            <a:r>
              <a:rPr lang="en-US" sz="1223" kern="0" dirty="0">
                <a:solidFill>
                  <a:prstClr val="black">
                    <a:lumMod val="50000"/>
                    <a:lumOff val="50000"/>
                  </a:prstClr>
                </a:solidFill>
                <a:latin typeface="Bosch Office Sans" pitchFamily="2" charset="0"/>
              </a:rPr>
              <a:t>Complete S/W Test</a:t>
            </a:r>
          </a:p>
          <a:p>
            <a:pPr algn="r" defTabSz="1016264">
              <a:lnSpc>
                <a:spcPct val="107000"/>
              </a:lnSpc>
              <a:defRPr/>
            </a:pPr>
            <a:r>
              <a:rPr lang="en-US" sz="1223" kern="0" dirty="0">
                <a:solidFill>
                  <a:prstClr val="black">
                    <a:lumMod val="50000"/>
                    <a:lumOff val="50000"/>
                  </a:prstClr>
                </a:solidFill>
                <a:latin typeface="Bosch Office Sans" pitchFamily="2" charset="0"/>
              </a:rPr>
              <a:t>On-target Tests, HIL Tests</a:t>
            </a:r>
          </a:p>
        </p:txBody>
      </p:sp>
      <p:cxnSp>
        <p:nvCxnSpPr>
          <p:cNvPr id="284" name="Gewinkelter Verbinder 283"/>
          <p:cNvCxnSpPr>
            <a:endCxn id="247" idx="2"/>
          </p:cNvCxnSpPr>
          <p:nvPr>
            <p:custDataLst>
              <p:tags r:id="rId73"/>
            </p:custDataLst>
          </p:nvPr>
        </p:nvCxnSpPr>
        <p:spPr>
          <a:xfrm flipV="1">
            <a:off x="4311604" y="3832906"/>
            <a:ext cx="754945" cy="413325"/>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5" name="Gewinkelter Verbinder 284"/>
          <p:cNvCxnSpPr>
            <a:endCxn id="255" idx="2"/>
          </p:cNvCxnSpPr>
          <p:nvPr>
            <p:custDataLst>
              <p:tags r:id="rId74"/>
            </p:custDataLst>
          </p:nvPr>
        </p:nvCxnSpPr>
        <p:spPr>
          <a:xfrm flipV="1">
            <a:off x="4269259" y="4008928"/>
            <a:ext cx="1357496" cy="438437"/>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6" name="Gewinkelter Verbinder 285"/>
          <p:cNvCxnSpPr>
            <a:endCxn id="259" idx="2"/>
          </p:cNvCxnSpPr>
          <p:nvPr>
            <p:custDataLst>
              <p:tags r:id="rId75"/>
            </p:custDataLst>
          </p:nvPr>
        </p:nvCxnSpPr>
        <p:spPr>
          <a:xfrm flipV="1">
            <a:off x="4279846" y="3832905"/>
            <a:ext cx="1987146" cy="815596"/>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7" name="Gewinkelter Verbinder 286"/>
          <p:cNvCxnSpPr>
            <a:endCxn id="260" idx="2"/>
          </p:cNvCxnSpPr>
          <p:nvPr>
            <p:custDataLst>
              <p:tags r:id="rId76"/>
            </p:custDataLst>
          </p:nvPr>
        </p:nvCxnSpPr>
        <p:spPr>
          <a:xfrm flipV="1">
            <a:off x="4297376" y="3832906"/>
            <a:ext cx="2609851" cy="102199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1" name="Gerade Verbindung mit Pfeil 120"/>
          <p:cNvCxnSpPr>
            <a:stCxn id="144" idx="6"/>
          </p:cNvCxnSpPr>
          <p:nvPr>
            <p:custDataLst>
              <p:tags r:id="rId77"/>
            </p:custDataLst>
          </p:nvPr>
        </p:nvCxnSpPr>
        <p:spPr>
          <a:xfrm>
            <a:off x="6976754" y="4602843"/>
            <a:ext cx="3970798" cy="0"/>
          </a:xfrm>
          <a:prstGeom prst="straightConnector1">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Gerade Verbindung mit Pfeil 121"/>
          <p:cNvCxnSpPr/>
          <p:nvPr>
            <p:custDataLst>
              <p:tags r:id="rId78"/>
            </p:custDataLst>
          </p:nvPr>
        </p:nvCxnSpPr>
        <p:spPr>
          <a:xfrm>
            <a:off x="7547463" y="4072994"/>
            <a:ext cx="0" cy="320118"/>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3" name="Gruppieren 122"/>
          <p:cNvGrpSpPr/>
          <p:nvPr/>
        </p:nvGrpSpPr>
        <p:grpSpPr>
          <a:xfrm>
            <a:off x="7136812" y="4442784"/>
            <a:ext cx="320118" cy="320118"/>
            <a:chOff x="3972644" y="1933178"/>
            <a:chExt cx="288032" cy="288032"/>
          </a:xfrm>
        </p:grpSpPr>
        <p:sp>
          <p:nvSpPr>
            <p:cNvPr id="124" name="Ellipse 123"/>
            <p:cNvSpPr/>
            <p:nvPr>
              <p:custDataLst>
                <p:tags r:id="rId104"/>
              </p:custDataLst>
            </p:nvPr>
          </p:nvSpPr>
          <p:spPr>
            <a:xfrm>
              <a:off x="3972644"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5" name="Grafik 124"/>
            <p:cNvPicPr>
              <a:picLocks noChangeAspect="1"/>
            </p:cNvPicPr>
            <p:nvPr>
              <p:custDataLst>
                <p:tags r:id="rId105"/>
              </p:custDataLst>
            </p:nvPr>
          </p:nvPicPr>
          <p:blipFill>
            <a:blip r:embed="rId135" cstate="print">
              <a:extLst>
                <a:ext uri="{28A0092B-C50C-407E-A947-70E740481C1C}">
                  <a14:useLocalDpi xmlns:a14="http://schemas.microsoft.com/office/drawing/2010/main" val="0"/>
                </a:ext>
              </a:extLst>
            </a:blip>
            <a:stretch>
              <a:fillRect/>
            </a:stretch>
          </p:blipFill>
          <p:spPr>
            <a:xfrm>
              <a:off x="4030566" y="1984240"/>
              <a:ext cx="192509" cy="180102"/>
            </a:xfrm>
            <a:prstGeom prst="rect">
              <a:avLst/>
            </a:prstGeom>
          </p:spPr>
        </p:pic>
      </p:grpSp>
      <p:grpSp>
        <p:nvGrpSpPr>
          <p:cNvPr id="126" name="Gruppieren 125"/>
          <p:cNvGrpSpPr/>
          <p:nvPr/>
        </p:nvGrpSpPr>
        <p:grpSpPr>
          <a:xfrm>
            <a:off x="7697019" y="4442784"/>
            <a:ext cx="320118" cy="320118"/>
            <a:chOff x="4404692" y="1933178"/>
            <a:chExt cx="288032" cy="288032"/>
          </a:xfrm>
        </p:grpSpPr>
        <p:sp>
          <p:nvSpPr>
            <p:cNvPr id="127" name="Ellipse 126"/>
            <p:cNvSpPr/>
            <p:nvPr>
              <p:custDataLst>
                <p:tags r:id="rId102"/>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28" name="Grafik 127"/>
            <p:cNvPicPr>
              <a:picLocks noChangeAspect="1"/>
            </p:cNvPicPr>
            <p:nvPr>
              <p:custDataLst>
                <p:tags r:id="rId103"/>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29" name="Rechteck 128"/>
          <p:cNvSpPr/>
          <p:nvPr>
            <p:custDataLst>
              <p:tags r:id="rId79"/>
            </p:custDataLst>
          </p:nvPr>
        </p:nvSpPr>
        <p:spPr>
          <a:xfrm>
            <a:off x="7536960"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SCA</a:t>
            </a:r>
          </a:p>
        </p:txBody>
      </p:sp>
      <p:grpSp>
        <p:nvGrpSpPr>
          <p:cNvPr id="130" name="Gruppieren 129"/>
          <p:cNvGrpSpPr/>
          <p:nvPr/>
        </p:nvGrpSpPr>
        <p:grpSpPr>
          <a:xfrm>
            <a:off x="8257225" y="4442784"/>
            <a:ext cx="320118" cy="320118"/>
            <a:chOff x="4404692" y="1933178"/>
            <a:chExt cx="288032" cy="288032"/>
          </a:xfrm>
        </p:grpSpPr>
        <p:sp>
          <p:nvSpPr>
            <p:cNvPr id="131" name="Ellipse 130"/>
            <p:cNvSpPr/>
            <p:nvPr>
              <p:custDataLst>
                <p:tags r:id="rId100"/>
              </p:custDataLst>
            </p:nvPr>
          </p:nvSpPr>
          <p:spPr>
            <a:xfrm>
              <a:off x="4404692" y="193317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2" name="Grafik 131"/>
            <p:cNvPicPr>
              <a:picLocks noChangeAspect="1"/>
            </p:cNvPicPr>
            <p:nvPr>
              <p:custDataLst>
                <p:tags r:id="rId101"/>
              </p:custDataLst>
            </p:nvPr>
          </p:nvPicPr>
          <p:blipFill>
            <a:blip r:embed="rId136" cstate="print">
              <a:extLst>
                <a:ext uri="{28A0092B-C50C-407E-A947-70E740481C1C}">
                  <a14:useLocalDpi xmlns:a14="http://schemas.microsoft.com/office/drawing/2010/main" val="0"/>
                </a:ext>
              </a:extLst>
            </a:blip>
            <a:stretch>
              <a:fillRect/>
            </a:stretch>
          </p:blipFill>
          <p:spPr>
            <a:xfrm>
              <a:off x="4469204" y="1990834"/>
              <a:ext cx="178996" cy="178996"/>
            </a:xfrm>
            <a:prstGeom prst="rect">
              <a:avLst/>
            </a:prstGeom>
          </p:spPr>
        </p:pic>
      </p:grpSp>
      <p:sp>
        <p:nvSpPr>
          <p:cNvPr id="133" name="Rechteck 132"/>
          <p:cNvSpPr/>
          <p:nvPr>
            <p:custDataLst>
              <p:tags r:id="rId80"/>
            </p:custDataLst>
          </p:nvPr>
        </p:nvSpPr>
        <p:spPr>
          <a:xfrm>
            <a:off x="8097166" y="4762901"/>
            <a:ext cx="640236" cy="348963"/>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SUT,</a:t>
            </a:r>
          </a:p>
          <a:p>
            <a:pPr algn="ctr" defTabSz="1016264">
              <a:defRPr/>
            </a:pPr>
            <a:r>
              <a:rPr lang="en-US" sz="1111" i="1" kern="0">
                <a:solidFill>
                  <a:srgbClr val="002060"/>
                </a:solidFill>
                <a:latin typeface="Bosch Office Sans"/>
              </a:rPr>
              <a:t>SIT</a:t>
            </a:r>
          </a:p>
        </p:txBody>
      </p:sp>
      <p:grpSp>
        <p:nvGrpSpPr>
          <p:cNvPr id="134" name="Gruppieren 133"/>
          <p:cNvGrpSpPr/>
          <p:nvPr/>
        </p:nvGrpSpPr>
        <p:grpSpPr>
          <a:xfrm>
            <a:off x="8817431" y="4442784"/>
            <a:ext cx="320118" cy="320118"/>
            <a:chOff x="7285012" y="3445346"/>
            <a:chExt cx="288032" cy="288032"/>
          </a:xfrm>
        </p:grpSpPr>
        <p:sp>
          <p:nvSpPr>
            <p:cNvPr id="135" name="Ellipse 134"/>
            <p:cNvSpPr/>
            <p:nvPr>
              <p:custDataLst>
                <p:tags r:id="rId98"/>
              </p:custDataLst>
            </p:nvPr>
          </p:nvSpPr>
          <p:spPr>
            <a:xfrm>
              <a:off x="7285012" y="3445346"/>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36" name="Grafik 135"/>
            <p:cNvPicPr>
              <a:picLocks noChangeAspect="1"/>
            </p:cNvPicPr>
            <p:nvPr>
              <p:custDataLst>
                <p:tags r:id="rId99"/>
              </p:custDataLst>
            </p:nvPr>
          </p:nvPicPr>
          <p:blipFill>
            <a:blip r:embed="rId139" cstate="print">
              <a:extLst>
                <a:ext uri="{28A0092B-C50C-407E-A947-70E740481C1C}">
                  <a14:useLocalDpi xmlns:a14="http://schemas.microsoft.com/office/drawing/2010/main" val="0"/>
                </a:ext>
              </a:extLst>
            </a:blip>
            <a:stretch>
              <a:fillRect/>
            </a:stretch>
          </p:blipFill>
          <p:spPr>
            <a:xfrm>
              <a:off x="7328445" y="3488779"/>
              <a:ext cx="178272" cy="178272"/>
            </a:xfrm>
            <a:prstGeom prst="rect">
              <a:avLst/>
            </a:prstGeom>
          </p:spPr>
        </p:pic>
      </p:grpSp>
      <p:sp>
        <p:nvSpPr>
          <p:cNvPr id="137" name="Rechteck 136"/>
          <p:cNvSpPr/>
          <p:nvPr>
            <p:custDataLst>
              <p:tags r:id="rId81"/>
            </p:custDataLst>
          </p:nvPr>
        </p:nvSpPr>
        <p:spPr>
          <a:xfrm>
            <a:off x="8657372"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TC</a:t>
            </a:r>
          </a:p>
        </p:txBody>
      </p:sp>
      <p:sp>
        <p:nvSpPr>
          <p:cNvPr id="138" name="Rechteck 137"/>
          <p:cNvSpPr/>
          <p:nvPr>
            <p:custDataLst>
              <p:tags r:id="rId82"/>
            </p:custDataLst>
          </p:nvPr>
        </p:nvSpPr>
        <p:spPr>
          <a:xfrm>
            <a:off x="9217579"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CST</a:t>
            </a:r>
          </a:p>
        </p:txBody>
      </p:sp>
      <p:grpSp>
        <p:nvGrpSpPr>
          <p:cNvPr id="139" name="Gruppieren 138"/>
          <p:cNvGrpSpPr/>
          <p:nvPr/>
        </p:nvGrpSpPr>
        <p:grpSpPr>
          <a:xfrm>
            <a:off x="9377638" y="4442784"/>
            <a:ext cx="320118" cy="320118"/>
            <a:chOff x="8149108" y="3013298"/>
            <a:chExt cx="288032" cy="288032"/>
          </a:xfrm>
        </p:grpSpPr>
        <p:sp>
          <p:nvSpPr>
            <p:cNvPr id="140" name="Ellipse 139"/>
            <p:cNvSpPr/>
            <p:nvPr>
              <p:custDataLst>
                <p:tags r:id="rId96"/>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41" name="Grafik 140"/>
            <p:cNvPicPr>
              <a:picLocks noChangeAspect="1"/>
            </p:cNvPicPr>
            <p:nvPr>
              <p:custDataLst>
                <p:tags r:id="rId97"/>
              </p:custDataLst>
            </p:nvPr>
          </p:nvPicPr>
          <p:blipFill>
            <a:blip r:embed="rId140"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grpSp>
        <p:nvGrpSpPr>
          <p:cNvPr id="142" name="Gruppieren 141"/>
          <p:cNvGrpSpPr/>
          <p:nvPr/>
        </p:nvGrpSpPr>
        <p:grpSpPr>
          <a:xfrm>
            <a:off x="6656636" y="4442784"/>
            <a:ext cx="320118" cy="320118"/>
            <a:chOff x="5052764" y="3445346"/>
            <a:chExt cx="288032" cy="288032"/>
          </a:xfrm>
        </p:grpSpPr>
        <p:pic>
          <p:nvPicPr>
            <p:cNvPr id="143" name="Grafik 142"/>
            <p:cNvPicPr>
              <a:picLocks noChangeAspect="1"/>
            </p:cNvPicPr>
            <p:nvPr>
              <p:custDataLst>
                <p:tags r:id="rId94"/>
              </p:custDataLst>
            </p:nvPr>
          </p:nvPicPr>
          <p:blipFill>
            <a:blip r:embed="rId137" cstate="print">
              <a:extLst>
                <a:ext uri="{28A0092B-C50C-407E-A947-70E740481C1C}">
                  <a14:useLocalDpi xmlns:a14="http://schemas.microsoft.com/office/drawing/2010/main" val="0"/>
                </a:ext>
              </a:extLst>
            </a:blip>
            <a:stretch>
              <a:fillRect/>
            </a:stretch>
          </p:blipFill>
          <p:spPr>
            <a:xfrm>
              <a:off x="5086103" y="3474719"/>
              <a:ext cx="216024" cy="216024"/>
            </a:xfrm>
            <a:prstGeom prst="rect">
              <a:avLst/>
            </a:prstGeom>
          </p:spPr>
        </p:pic>
        <p:sp>
          <p:nvSpPr>
            <p:cNvPr id="144" name="Ellipse 143"/>
            <p:cNvSpPr/>
            <p:nvPr>
              <p:custDataLst>
                <p:tags r:id="rId95"/>
              </p:custDataLst>
            </p:nvPr>
          </p:nvSpPr>
          <p:spPr>
            <a:xfrm>
              <a:off x="5052764" y="3445346"/>
              <a:ext cx="288032" cy="288032"/>
            </a:xfrm>
            <a:prstGeom prst="ellipse">
              <a:avLst/>
            </a:prstGeom>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grpSp>
      <p:cxnSp>
        <p:nvCxnSpPr>
          <p:cNvPr id="145" name="Gerade Verbindung mit Pfeil 144"/>
          <p:cNvCxnSpPr/>
          <p:nvPr>
            <p:custDataLst>
              <p:tags r:id="rId83"/>
            </p:custDataLst>
          </p:nvPr>
        </p:nvCxnSpPr>
        <p:spPr>
          <a:xfrm flipV="1">
            <a:off x="6816695" y="4762901"/>
            <a:ext cx="0" cy="640236"/>
          </a:xfrm>
          <a:prstGeom prst="straightConnector1">
            <a:avLst/>
          </a:prstGeom>
          <a:ln w="1905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Rechteck 145"/>
          <p:cNvSpPr/>
          <p:nvPr>
            <p:custDataLst>
              <p:tags r:id="rId84"/>
            </p:custDataLst>
          </p:nvPr>
        </p:nvSpPr>
        <p:spPr>
          <a:xfrm>
            <a:off x="6976753"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build</a:t>
            </a:r>
          </a:p>
        </p:txBody>
      </p:sp>
      <p:sp>
        <p:nvSpPr>
          <p:cNvPr id="147" name="Rechteck 146"/>
          <p:cNvSpPr/>
          <p:nvPr>
            <p:custDataLst>
              <p:tags r:id="rId85"/>
            </p:custDataLst>
          </p:nvPr>
        </p:nvSpPr>
        <p:spPr>
          <a:xfrm>
            <a:off x="7547463" y="3912935"/>
            <a:ext cx="880324" cy="400147"/>
          </a:xfrm>
          <a:prstGeom prst="rect">
            <a:avLst/>
          </a:prstGeom>
          <a:noFill/>
          <a:ln w="9525" cap="flat" cmpd="sng" algn="ctr">
            <a:noFill/>
            <a:prstDash val="solid"/>
          </a:ln>
          <a:effectLst/>
        </p:spPr>
        <p:txBody>
          <a:bodyPr rtlCol="0" anchor="ctr"/>
          <a:lstStyle/>
          <a:p>
            <a:pPr defTabSz="1016264">
              <a:defRPr/>
            </a:pPr>
            <a:r>
              <a:rPr lang="en-US" sz="1111" i="1" kern="0">
                <a:solidFill>
                  <a:srgbClr val="002060"/>
                </a:solidFill>
                <a:latin typeface="Bosch Office Sans"/>
              </a:rPr>
              <a:t>Pull </a:t>
            </a:r>
          </a:p>
          <a:p>
            <a:pPr defTabSz="1016264">
              <a:defRPr/>
            </a:pPr>
            <a:r>
              <a:rPr lang="en-US" sz="1111" i="1" kern="0">
                <a:solidFill>
                  <a:srgbClr val="002060"/>
                </a:solidFill>
                <a:latin typeface="Bosch Office Sans"/>
              </a:rPr>
              <a:t>Request</a:t>
            </a:r>
          </a:p>
        </p:txBody>
      </p:sp>
      <p:sp>
        <p:nvSpPr>
          <p:cNvPr id="148" name="Rechteck 147"/>
          <p:cNvSpPr/>
          <p:nvPr>
            <p:custDataLst>
              <p:tags r:id="rId86"/>
            </p:custDataLst>
          </p:nvPr>
        </p:nvSpPr>
        <p:spPr>
          <a:xfrm>
            <a:off x="10315233" y="4762902"/>
            <a:ext cx="640236" cy="240088"/>
          </a:xfrm>
          <a:prstGeom prst="rect">
            <a:avLst/>
          </a:prstGeom>
          <a:noFill/>
          <a:ln w="9525" cap="flat" cmpd="sng" algn="ctr">
            <a:noFill/>
            <a:prstDash val="solid"/>
          </a:ln>
          <a:effectLst/>
        </p:spPr>
        <p:txBody>
          <a:bodyPr rtlCol="0" anchor="ctr"/>
          <a:lstStyle/>
          <a:p>
            <a:pPr algn="ctr" defTabSz="1016264">
              <a:defRPr/>
            </a:pPr>
            <a:r>
              <a:rPr lang="en-US" sz="1111" i="1" kern="0">
                <a:solidFill>
                  <a:srgbClr val="002060"/>
                </a:solidFill>
                <a:latin typeface="Bosch Office Sans"/>
              </a:rPr>
              <a:t>HIL</a:t>
            </a:r>
          </a:p>
        </p:txBody>
      </p:sp>
      <p:grpSp>
        <p:nvGrpSpPr>
          <p:cNvPr id="149" name="Gruppieren 148"/>
          <p:cNvGrpSpPr/>
          <p:nvPr/>
        </p:nvGrpSpPr>
        <p:grpSpPr>
          <a:xfrm>
            <a:off x="10475292" y="4442784"/>
            <a:ext cx="320118" cy="320118"/>
            <a:chOff x="8005092" y="3013298"/>
            <a:chExt cx="288032" cy="288032"/>
          </a:xfrm>
        </p:grpSpPr>
        <p:sp>
          <p:nvSpPr>
            <p:cNvPr id="150" name="Ellipse 149"/>
            <p:cNvSpPr/>
            <p:nvPr>
              <p:custDataLst>
                <p:tags r:id="rId92"/>
              </p:custDataLst>
            </p:nvPr>
          </p:nvSpPr>
          <p:spPr>
            <a:xfrm>
              <a:off x="8005092"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51" name="Grafik 150"/>
            <p:cNvPicPr>
              <a:picLocks noChangeAspect="1"/>
            </p:cNvPicPr>
            <p:nvPr>
              <p:custDataLst>
                <p:tags r:id="rId93"/>
              </p:custDataLst>
            </p:nvPr>
          </p:nvPicPr>
          <p:blipFill>
            <a:blip r:embed="rId140" cstate="print">
              <a:extLst>
                <a:ext uri="{28A0092B-C50C-407E-A947-70E740481C1C}">
                  <a14:useLocalDpi xmlns:a14="http://schemas.microsoft.com/office/drawing/2010/main" val="0"/>
                </a:ext>
              </a:extLst>
            </a:blip>
            <a:stretch>
              <a:fillRect/>
            </a:stretch>
          </p:blipFill>
          <p:spPr>
            <a:xfrm>
              <a:off x="8043193" y="3038699"/>
              <a:ext cx="216024" cy="216024"/>
            </a:xfrm>
            <a:prstGeom prst="rect">
              <a:avLst/>
            </a:prstGeom>
          </p:spPr>
        </p:pic>
      </p:grpSp>
      <p:cxnSp>
        <p:nvCxnSpPr>
          <p:cNvPr id="152" name="Gerade Verbindung mit Pfeil 151"/>
          <p:cNvCxnSpPr/>
          <p:nvPr>
            <p:custDataLst>
              <p:tags r:id="rId87"/>
            </p:custDataLst>
          </p:nvPr>
        </p:nvCxnSpPr>
        <p:spPr>
          <a:xfrm>
            <a:off x="10947552" y="4602842"/>
            <a:ext cx="0" cy="800295"/>
          </a:xfrm>
          <a:prstGeom prst="straightConnector1">
            <a:avLst/>
          </a:prstGeom>
          <a:ln w="1905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Gewinkelter Verbinder 152"/>
          <p:cNvCxnSpPr>
            <a:endCxn id="138" idx="2"/>
          </p:cNvCxnSpPr>
          <p:nvPr>
            <p:custDataLst>
              <p:tags r:id="rId88"/>
            </p:custDataLst>
          </p:nvPr>
        </p:nvCxnSpPr>
        <p:spPr>
          <a:xfrm flipV="1">
            <a:off x="3570250" y="5002990"/>
            <a:ext cx="5967447" cy="129211"/>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61" name="Gewinkelter Verbinder 160"/>
          <p:cNvCxnSpPr>
            <a:endCxn id="148" idx="2"/>
          </p:cNvCxnSpPr>
          <p:nvPr>
            <p:custDataLst>
              <p:tags r:id="rId89"/>
            </p:custDataLst>
          </p:nvPr>
        </p:nvCxnSpPr>
        <p:spPr>
          <a:xfrm flipV="1">
            <a:off x="4139456" y="5002990"/>
            <a:ext cx="6495895" cy="298588"/>
          </a:xfrm>
          <a:prstGeom prst="bentConnector2">
            <a:avLst/>
          </a:prstGeom>
          <a:ln w="6350">
            <a:solidFill>
              <a:schemeClr val="tx1">
                <a:lumMod val="75000"/>
                <a:lumOff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156" name="Gruppieren 155"/>
          <p:cNvGrpSpPr/>
          <p:nvPr/>
        </p:nvGrpSpPr>
        <p:grpSpPr>
          <a:xfrm>
            <a:off x="9926757" y="4435238"/>
            <a:ext cx="320118" cy="320118"/>
            <a:chOff x="8149108" y="3013298"/>
            <a:chExt cx="288032" cy="288032"/>
          </a:xfrm>
        </p:grpSpPr>
        <p:sp>
          <p:nvSpPr>
            <p:cNvPr id="157" name="Ellipse 156"/>
            <p:cNvSpPr/>
            <p:nvPr>
              <p:custDataLst>
                <p:tags r:id="rId90"/>
              </p:custDataLst>
            </p:nvPr>
          </p:nvSpPr>
          <p:spPr>
            <a:xfrm>
              <a:off x="8149108" y="3013298"/>
              <a:ext cx="288032" cy="288032"/>
            </a:xfrm>
            <a:prstGeom prst="ellipse">
              <a:avLst/>
            </a:prstGeom>
            <a:solidFill>
              <a:schemeClr val="bg1"/>
            </a:solidFill>
            <a:ln w="1905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1016264">
                <a:defRPr/>
              </a:pPr>
              <a:endParaRPr lang="en-US" sz="2001" kern="0">
                <a:solidFill>
                  <a:srgbClr val="000000"/>
                </a:solidFill>
                <a:latin typeface="Bosch Office Sans"/>
              </a:endParaRPr>
            </a:p>
          </p:txBody>
        </p:sp>
        <p:pic>
          <p:nvPicPr>
            <p:cNvPr id="162" name="Grafik 161"/>
            <p:cNvPicPr>
              <a:picLocks noChangeAspect="1"/>
            </p:cNvPicPr>
            <p:nvPr>
              <p:custDataLst>
                <p:tags r:id="rId91"/>
              </p:custDataLst>
            </p:nvPr>
          </p:nvPicPr>
          <p:blipFill>
            <a:blip r:embed="rId140" cstate="print">
              <a:extLst>
                <a:ext uri="{28A0092B-C50C-407E-A947-70E740481C1C}">
                  <a14:useLocalDpi xmlns:a14="http://schemas.microsoft.com/office/drawing/2010/main" val="0"/>
                </a:ext>
              </a:extLst>
            </a:blip>
            <a:stretch>
              <a:fillRect/>
            </a:stretch>
          </p:blipFill>
          <p:spPr>
            <a:xfrm>
              <a:off x="8187209" y="3038699"/>
              <a:ext cx="216024" cy="216024"/>
            </a:xfrm>
            <a:prstGeom prst="rect">
              <a:avLst/>
            </a:prstGeom>
          </p:spPr>
        </p:pic>
      </p:grpSp>
      <p:sp>
        <p:nvSpPr>
          <p:cNvPr id="164" name="Rectangle 163"/>
          <p:cNvSpPr/>
          <p:nvPr/>
        </p:nvSpPr>
        <p:spPr>
          <a:xfrm>
            <a:off x="698896" y="5656757"/>
            <a:ext cx="4279292" cy="861774"/>
          </a:xfrm>
          <a:prstGeom prst="rect">
            <a:avLst/>
          </a:prstGeom>
        </p:spPr>
        <p:txBody>
          <a:bodyPr wrap="square">
            <a:spAutoFit/>
          </a:bodyPr>
          <a:lstStyle/>
          <a:p>
            <a:pPr lvl="1"/>
            <a:r>
              <a:rPr lang="en-US" sz="1000" kern="0" dirty="0">
                <a:solidFill>
                  <a:srgbClr val="00B050"/>
                </a:solidFill>
                <a:latin typeface="Bosch Office Sans"/>
              </a:rPr>
              <a:t>USECASE 1</a:t>
            </a:r>
          </a:p>
          <a:p>
            <a:pPr marL="457200" lvl="1" indent="0" fontAlgn="auto">
              <a:spcAft>
                <a:spcPts val="0"/>
              </a:spcAft>
              <a:buFont typeface="Wingdings 3" panose="05040102010807070707" pitchFamily="18" charset="2"/>
              <a:buNone/>
            </a:pPr>
            <a:r>
              <a:rPr lang="en-GB" sz="1000" b="1" u="sng" dirty="0" smtClean="0"/>
              <a:t>Approximate </a:t>
            </a:r>
            <a:r>
              <a:rPr lang="en-GB" sz="1000" b="1" u="sng" dirty="0" smtClean="0"/>
              <a:t>effort Saving: </a:t>
            </a:r>
            <a:endParaRPr lang="en-GB" sz="1000" b="1" dirty="0" smtClean="0"/>
          </a:p>
          <a:p>
            <a:pPr marL="457200" lvl="1" indent="0" fontAlgn="auto">
              <a:spcAft>
                <a:spcPts val="0"/>
              </a:spcAft>
              <a:buFont typeface="Wingdings 3" panose="05040102010807070707" pitchFamily="18" charset="2"/>
              <a:buNone/>
            </a:pPr>
            <a:r>
              <a:rPr lang="en-GB" sz="1000" b="1" dirty="0" smtClean="0"/>
              <a:t>Developer’s effort saving </a:t>
            </a:r>
            <a:r>
              <a:rPr lang="en-GB" sz="1000" b="1" dirty="0"/>
              <a:t>	</a:t>
            </a:r>
            <a:r>
              <a:rPr lang="en-GB" sz="1000" b="1" dirty="0" smtClean="0"/>
              <a:t>10000 </a:t>
            </a:r>
            <a:r>
              <a:rPr lang="en-GB" sz="1000" b="1" dirty="0"/>
              <a:t>* 40</a:t>
            </a:r>
            <a:r>
              <a:rPr lang="en-GB" sz="1000" b="1" dirty="0" smtClean="0"/>
              <a:t>%     =  4000 </a:t>
            </a:r>
            <a:r>
              <a:rPr lang="en-GB" sz="1000" b="1" dirty="0" smtClean="0"/>
              <a:t>hrs</a:t>
            </a:r>
            <a:endParaRPr lang="en-GB" sz="1000" b="1" dirty="0"/>
          </a:p>
          <a:p>
            <a:pPr marL="457200" lvl="1" indent="0" fontAlgn="auto">
              <a:spcAft>
                <a:spcPts val="0"/>
              </a:spcAft>
              <a:buFont typeface="Wingdings 3" panose="05040102010807070707" pitchFamily="18" charset="2"/>
              <a:buNone/>
            </a:pPr>
            <a:r>
              <a:rPr lang="en-GB" sz="1000" b="1" dirty="0"/>
              <a:t>Extrapolation to </a:t>
            </a:r>
            <a:r>
              <a:rPr lang="en-GB" sz="1000" b="1" dirty="0" smtClean="0"/>
              <a:t>entire year     </a:t>
            </a:r>
            <a:r>
              <a:rPr lang="en-GB" sz="1000" b="1" dirty="0" smtClean="0"/>
              <a:t>                      = 24 PYO’s</a:t>
            </a:r>
            <a:endParaRPr lang="en-GB" sz="1000" b="1" dirty="0"/>
          </a:p>
          <a:p>
            <a:pPr marL="457200" lvl="1" indent="0" fontAlgn="auto">
              <a:spcAft>
                <a:spcPts val="0"/>
              </a:spcAft>
              <a:buFont typeface="Wingdings 3" panose="05040102010807070707" pitchFamily="18" charset="2"/>
              <a:buNone/>
            </a:pPr>
            <a:r>
              <a:rPr lang="en-GB" sz="1000" b="1" i="1" dirty="0" smtClean="0">
                <a:solidFill>
                  <a:srgbClr val="C00000"/>
                </a:solidFill>
              </a:rPr>
              <a:t>Benefits would be realized year on year continuously  </a:t>
            </a:r>
            <a:endParaRPr lang="en-GB" sz="1000" b="1" i="1" dirty="0">
              <a:solidFill>
                <a:srgbClr val="C00000"/>
              </a:solidFill>
            </a:endParaRPr>
          </a:p>
        </p:txBody>
      </p:sp>
      <p:sp>
        <p:nvSpPr>
          <p:cNvPr id="165" name="Rectangle 164"/>
          <p:cNvSpPr/>
          <p:nvPr/>
        </p:nvSpPr>
        <p:spPr>
          <a:xfrm>
            <a:off x="6540366" y="5662466"/>
            <a:ext cx="3546450" cy="861774"/>
          </a:xfrm>
          <a:prstGeom prst="rect">
            <a:avLst/>
          </a:prstGeom>
        </p:spPr>
        <p:txBody>
          <a:bodyPr wrap="square">
            <a:spAutoFit/>
          </a:bodyPr>
          <a:lstStyle/>
          <a:p>
            <a:pPr lvl="1"/>
            <a:r>
              <a:rPr lang="en-US" sz="1000" kern="0" dirty="0">
                <a:solidFill>
                  <a:srgbClr val="00B050"/>
                </a:solidFill>
                <a:latin typeface="Bosch Office Sans"/>
              </a:rPr>
              <a:t>USECASE </a:t>
            </a:r>
            <a:r>
              <a:rPr lang="en-US" sz="1000" kern="0" dirty="0" smtClean="0">
                <a:solidFill>
                  <a:srgbClr val="00B050"/>
                </a:solidFill>
                <a:latin typeface="Bosch Office Sans"/>
              </a:rPr>
              <a:t>3</a:t>
            </a:r>
            <a:endParaRPr lang="en-US" sz="1000" kern="0" dirty="0">
              <a:solidFill>
                <a:srgbClr val="00B050"/>
              </a:solidFill>
              <a:latin typeface="Bosch Office Sans"/>
            </a:endParaRPr>
          </a:p>
          <a:p>
            <a:pPr marL="457200" lvl="1" indent="0" fontAlgn="auto">
              <a:spcAft>
                <a:spcPts val="0"/>
              </a:spcAft>
              <a:buFont typeface="Wingdings 3" panose="05040102010807070707" pitchFamily="18" charset="2"/>
              <a:buNone/>
            </a:pPr>
            <a:r>
              <a:rPr lang="en-GB" sz="1000" b="1" u="sng" dirty="0" smtClean="0"/>
              <a:t>Approximate </a:t>
            </a:r>
            <a:r>
              <a:rPr lang="en-GB" sz="1000" b="1" u="sng" dirty="0" smtClean="0"/>
              <a:t>Cost </a:t>
            </a:r>
            <a:r>
              <a:rPr lang="en-GB" sz="1000" b="1" u="sng" dirty="0" smtClean="0"/>
              <a:t>Saving</a:t>
            </a:r>
            <a:r>
              <a:rPr lang="en-GB" sz="1000" b="1" u="sng" dirty="0" smtClean="0"/>
              <a:t>: </a:t>
            </a:r>
            <a:endParaRPr lang="en-GB" sz="1000" b="1" dirty="0" smtClean="0"/>
          </a:p>
          <a:p>
            <a:pPr marL="457200" lvl="1" indent="0" fontAlgn="auto">
              <a:spcAft>
                <a:spcPts val="0"/>
              </a:spcAft>
              <a:buFont typeface="Wingdings 3" panose="05040102010807070707" pitchFamily="18" charset="2"/>
              <a:buNone/>
            </a:pPr>
            <a:r>
              <a:rPr lang="en-GB" sz="1000" b="1" dirty="0" smtClean="0"/>
              <a:t>a) Creating test designs out of textual requirements : 1.4 million Euro </a:t>
            </a:r>
            <a:endParaRPr lang="en-GB" sz="1000" b="1" dirty="0"/>
          </a:p>
          <a:p>
            <a:pPr marL="457200" lvl="1" indent="0" fontAlgn="auto">
              <a:spcAft>
                <a:spcPts val="0"/>
              </a:spcAft>
              <a:buFont typeface="Wingdings 3" panose="05040102010807070707" pitchFamily="18" charset="2"/>
              <a:buNone/>
            </a:pPr>
            <a:endParaRPr lang="en-GB" sz="1000" b="1" i="1" dirty="0">
              <a:solidFill>
                <a:srgbClr val="C00000"/>
              </a:solidFill>
            </a:endParaRPr>
          </a:p>
        </p:txBody>
      </p:sp>
      <p:sp>
        <p:nvSpPr>
          <p:cNvPr id="168" name="Title 2"/>
          <p:cNvSpPr txBox="1">
            <a:spLocks/>
          </p:cNvSpPr>
          <p:nvPr/>
        </p:nvSpPr>
        <p:spPr>
          <a:xfrm>
            <a:off x="125529" y="562497"/>
            <a:ext cx="11616432" cy="432111"/>
          </a:xfrm>
          <a:prstGeom prst="rect">
            <a:avLst/>
          </a:prstGeom>
        </p:spPr>
        <p:txBody>
          <a:bodyPr vert="horz" lIns="0" tIns="0" rIns="0" bIns="0" rtlCol="0" anchor="t" anchorCtr="0">
            <a:noAutofit/>
          </a:bodyPr>
          <a:lst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a:lstStyle>
          <a:p>
            <a:pPr fontAlgn="base">
              <a:spcAft>
                <a:spcPct val="0"/>
              </a:spcAft>
            </a:pPr>
            <a:r>
              <a:rPr lang="en-US" sz="2667" dirty="0" smtClean="0">
                <a:ln w="0"/>
                <a:blipFill dpi="0" rotWithShape="1">
                  <a:blip r:embed="rId14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rPr>
              <a:t>Automation In BBM CX  Pipeline</a:t>
            </a:r>
            <a:endParaRPr lang="en-US" sz="2667" dirty="0">
              <a:ln w="0"/>
              <a:blipFill dpi="0" rotWithShape="1">
                <a:blip r:embed="rId141">
                  <a:extLst>
                    <a:ext uri="{28A0092B-C50C-407E-A947-70E740481C1C}">
                      <a14:useLocalDpi xmlns:a14="http://schemas.microsoft.com/office/drawing/2010/main" val="0"/>
                    </a:ext>
                  </a:extLst>
                </a:blip>
                <a:srcRect/>
                <a:stretch>
                  <a:fillRect/>
                </a:stretch>
              </a:blipFill>
              <a:latin typeface="Bosch Office Sans" pitchFamily="34" charset="0"/>
              <a:ea typeface="+mn-ea"/>
              <a:cs typeface="+mn-cs"/>
            </a:endParaRPr>
          </a:p>
        </p:txBody>
      </p:sp>
      <p:sp>
        <p:nvSpPr>
          <p:cNvPr id="169" name="Text Placeholder 1"/>
          <p:cNvSpPr txBox="1">
            <a:spLocks/>
          </p:cNvSpPr>
          <p:nvPr/>
        </p:nvSpPr>
        <p:spPr>
          <a:xfrm>
            <a:off x="64993" y="116158"/>
            <a:ext cx="11616806" cy="432111"/>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dirty="0" smtClean="0"/>
              <a:t>Light House projects</a:t>
            </a:r>
            <a:endParaRPr lang="en-GB" dirty="0"/>
          </a:p>
        </p:txBody>
      </p:sp>
    </p:spTree>
    <p:custDataLst>
      <p:tags r:id="rId1"/>
    </p:custDataLst>
    <p:extLst>
      <p:ext uri="{BB962C8B-B14F-4D97-AF65-F5344CB8AC3E}">
        <p14:creationId xmlns:p14="http://schemas.microsoft.com/office/powerpoint/2010/main" val="3655764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552819" y="5901563"/>
            <a:ext cx="551167" cy="365125"/>
          </a:xfrm>
        </p:spPr>
        <p:txBody>
          <a:bodyPr/>
          <a:lstStyle/>
          <a:p>
            <a:pPr algn="l" defTabSz="1016264" fontAlgn="base">
              <a:spcBef>
                <a:spcPct val="0"/>
              </a:spcBef>
              <a:spcAft>
                <a:spcPct val="0"/>
              </a:spcAft>
              <a:defRPr/>
            </a:pPr>
            <a:fld id="{4898AEC0-503E-4FA4-859C-D0F72D6E3F79}" type="slidenum">
              <a:rPr lang="en-US" sz="1334" kern="0" noProof="1">
                <a:solidFill>
                  <a:srgbClr val="999FA6"/>
                </a:solidFill>
                <a:latin typeface="Bosch Office Sans"/>
              </a:rPr>
              <a:pPr algn="l" defTabSz="1016264" fontAlgn="base">
                <a:spcBef>
                  <a:spcPct val="0"/>
                </a:spcBef>
                <a:spcAft>
                  <a:spcPct val="0"/>
                </a:spcAft>
                <a:defRPr/>
              </a:pPr>
              <a:t>2</a:t>
            </a:fld>
            <a:endParaRPr lang="en-US" sz="1334" kern="0" noProof="1">
              <a:solidFill>
                <a:srgbClr val="999FA6"/>
              </a:solidFill>
              <a:latin typeface="Bosch Office Sans"/>
            </a:endParaRPr>
          </a:p>
        </p:txBody>
      </p:sp>
      <p:sp>
        <p:nvSpPr>
          <p:cNvPr id="3" name="Rectangle 2"/>
          <p:cNvSpPr/>
          <p:nvPr/>
        </p:nvSpPr>
        <p:spPr>
          <a:xfrm>
            <a:off x="7649721" y="4612632"/>
            <a:ext cx="4509554" cy="1591565"/>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5" name="Text Placeholder 17"/>
          <p:cNvSpPr txBox="1">
            <a:spLocks/>
          </p:cNvSpPr>
          <p:nvPr/>
        </p:nvSpPr>
        <p:spPr>
          <a:xfrm>
            <a:off x="373118" y="6492418"/>
            <a:ext cx="12577834"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algn="ctr" defTabSz="1016190">
              <a:defRPr/>
            </a:pPr>
            <a:r>
              <a:rPr lang="en-US" sz="1600" dirty="0">
                <a:latin typeface="Bosch Office Sans"/>
              </a:rPr>
              <a:t>Next generation E/E architectures drive the availability of integrated cloud </a:t>
            </a:r>
            <a:r>
              <a:rPr lang="en-US" sz="1600" dirty="0" smtClean="0">
                <a:latin typeface="Bosch Office Sans"/>
              </a:rPr>
              <a:t>technologies in </a:t>
            </a:r>
            <a:r>
              <a:rPr lang="en-US" sz="1600" dirty="0">
                <a:latin typeface="Bosch Office Sans"/>
              </a:rPr>
              <a:t>vehicles. </a:t>
            </a:r>
          </a:p>
        </p:txBody>
      </p:sp>
      <p:sp>
        <p:nvSpPr>
          <p:cNvPr id="6" name="Textfeld 61"/>
          <p:cNvSpPr txBox="1"/>
          <p:nvPr/>
        </p:nvSpPr>
        <p:spPr>
          <a:xfrm>
            <a:off x="1508384" y="1116522"/>
            <a:ext cx="5011003" cy="332704"/>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From… </a:t>
            </a:r>
          </a:p>
        </p:txBody>
      </p:sp>
      <p:sp>
        <p:nvSpPr>
          <p:cNvPr id="7" name="Textfeld 62"/>
          <p:cNvSpPr txBox="1"/>
          <p:nvPr/>
        </p:nvSpPr>
        <p:spPr>
          <a:xfrm>
            <a:off x="7659685" y="1125287"/>
            <a:ext cx="4651450" cy="332706"/>
          </a:xfrm>
          <a:prstGeom prst="rect">
            <a:avLst/>
          </a:prstGeom>
          <a:noFill/>
        </p:spPr>
        <p:txBody>
          <a:bodyPr wrap="square" lIns="0" tIns="0" rIns="0" bIns="0" rtlCol="0">
            <a:noAutofit/>
          </a:bodyPr>
          <a:lstStyle/>
          <a:p>
            <a:pPr defTabSz="1016264">
              <a:lnSpc>
                <a:spcPts val="2556"/>
              </a:lnSpc>
              <a:spcBef>
                <a:spcPts val="556"/>
              </a:spcBef>
              <a:defRPr/>
            </a:pPr>
            <a:r>
              <a:rPr lang="en-US" sz="1778" kern="0" dirty="0">
                <a:solidFill>
                  <a:srgbClr val="000000"/>
                </a:solidFill>
                <a:latin typeface="Bosch Office Sans" pitchFamily="34" charset="0"/>
              </a:rPr>
              <a:t>To… </a:t>
            </a:r>
          </a:p>
        </p:txBody>
      </p:sp>
      <p:sp>
        <p:nvSpPr>
          <p:cNvPr id="8" name="Pfeil nach oben 64"/>
          <p:cNvSpPr/>
          <p:nvPr/>
        </p:nvSpPr>
        <p:spPr>
          <a:xfrm>
            <a:off x="5451605"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270" rtlCol="0" anchor="ctr"/>
          <a:lstStyle/>
          <a:p>
            <a:pPr marL="199372" algn="ctr" defTabSz="1016264">
              <a:defRPr/>
            </a:pPr>
            <a:r>
              <a:rPr lang="en-US" sz="1111" dirty="0">
                <a:solidFill>
                  <a:prstClr val="white"/>
                </a:solidFill>
                <a:latin typeface="Bosch Office Sans"/>
              </a:rPr>
              <a:t>E/E evolution</a:t>
            </a:r>
          </a:p>
        </p:txBody>
      </p:sp>
      <p:sp>
        <p:nvSpPr>
          <p:cNvPr id="9" name="Pfeil nach oben 66"/>
          <p:cNvSpPr/>
          <p:nvPr/>
        </p:nvSpPr>
        <p:spPr>
          <a:xfrm>
            <a:off x="7139088" y="2514288"/>
            <a:ext cx="453688" cy="2000515"/>
          </a:xfrm>
          <a:prstGeom prst="upArrow">
            <a:avLst/>
          </a:prstGeom>
          <a:solidFill>
            <a:srgbClr val="005458"/>
          </a:solidFill>
          <a:ln w="9525" cap="flat" cmpd="sng" algn="ctr">
            <a:noFill/>
            <a:prstDash val="solid"/>
            <a:round/>
            <a:headEnd type="none" w="med" len="med"/>
            <a:tailEnd type="none" w="med" len="med"/>
          </a:ln>
          <a:effectLst/>
        </p:spPr>
        <p:txBody>
          <a:bodyPr vert="vert" rtlCol="0" anchor="ctr"/>
          <a:lstStyle/>
          <a:p>
            <a:pPr marL="199372" algn="ctr" defTabSz="1016264">
              <a:defRPr/>
            </a:pPr>
            <a:r>
              <a:rPr lang="en-GB" sz="1111" dirty="0">
                <a:solidFill>
                  <a:prstClr val="white"/>
                </a:solidFill>
                <a:latin typeface="Bosch Office Sans"/>
              </a:rPr>
              <a:t>SW revolution</a:t>
            </a:r>
          </a:p>
        </p:txBody>
      </p:sp>
      <p:sp>
        <p:nvSpPr>
          <p:cNvPr id="10" name="Textfeld 67"/>
          <p:cNvSpPr txBox="1"/>
          <p:nvPr/>
        </p:nvSpPr>
        <p:spPr>
          <a:xfrm>
            <a:off x="5820165" y="3133035"/>
            <a:ext cx="1398444" cy="880155"/>
          </a:xfrm>
          <a:prstGeom prst="rect">
            <a:avLst/>
          </a:prstGeom>
          <a:noFill/>
        </p:spPr>
        <p:txBody>
          <a:bodyPr wrap="square" lIns="0" tIns="0" rIns="0" bIns="0" rtlCol="0">
            <a:noAutofit/>
          </a:bodyPr>
          <a:lstStyle/>
          <a:p>
            <a:pPr algn="ctr" defTabSz="1016264">
              <a:lnSpc>
                <a:spcPts val="2556"/>
              </a:lnSpc>
              <a:spcBef>
                <a:spcPts val="556"/>
              </a:spcBef>
              <a:defRPr/>
            </a:pPr>
            <a:r>
              <a:rPr lang="en-US" sz="2001" kern="0" dirty="0">
                <a:solidFill>
                  <a:srgbClr val="000000"/>
                </a:solidFill>
                <a:latin typeface="Bosch Office Sans" pitchFamily="34" charset="0"/>
              </a:rPr>
              <a:t>Technology path</a:t>
            </a:r>
          </a:p>
        </p:txBody>
      </p:sp>
      <p:sp>
        <p:nvSpPr>
          <p:cNvPr id="11" name="Textfeld 68"/>
          <p:cNvSpPr txBox="1"/>
          <p:nvPr/>
        </p:nvSpPr>
        <p:spPr>
          <a:xfrm>
            <a:off x="2231087" y="5882450"/>
            <a:ext cx="3369227" cy="183110"/>
          </a:xfrm>
          <a:prstGeom prst="rect">
            <a:avLst/>
          </a:prstGeom>
          <a:noFill/>
        </p:spPr>
        <p:txBody>
          <a:bodyPr wrap="square" lIns="0" tIns="0" rIns="0" bIns="0" rtlCol="0">
            <a:noAutofit/>
          </a:bodyPr>
          <a:lstStyle/>
          <a:p>
            <a:pPr defTabSz="1016264">
              <a:spcBef>
                <a:spcPts val="556"/>
              </a:spcBef>
              <a:defRPr/>
            </a:pPr>
            <a:r>
              <a:rPr lang="en-US" sz="778" kern="0" dirty="0">
                <a:latin typeface="Bosch Office Sans" pitchFamily="34" charset="0"/>
              </a:rPr>
              <a:t> = “State of the art” c</a:t>
            </a:r>
            <a:r>
              <a:rPr lang="en-US" sz="778" kern="0" dirty="0" err="1">
                <a:latin typeface="Bosch Office Sans" pitchFamily="34" charset="0"/>
              </a:rPr>
              <a:t>ontainer</a:t>
            </a:r>
            <a:r>
              <a:rPr lang="en-US" sz="778" kern="0" dirty="0">
                <a:latin typeface="Bosch Office Sans" pitchFamily="34" charset="0"/>
              </a:rPr>
              <a:t> technology</a:t>
            </a:r>
          </a:p>
          <a:p>
            <a:pPr defTabSz="1016264">
              <a:spcBef>
                <a:spcPts val="556"/>
              </a:spcBef>
              <a:defRPr/>
            </a:pPr>
            <a:r>
              <a:rPr lang="en-US" sz="778" kern="0" dirty="0">
                <a:latin typeface="Bosch Office Sans" pitchFamily="34" charset="0"/>
              </a:rPr>
              <a:t> = “State of the art” container o</a:t>
            </a:r>
            <a:r>
              <a:rPr lang="en-US" sz="778" kern="0" dirty="0" err="1">
                <a:latin typeface="Bosch Office Sans" pitchFamily="34" charset="0"/>
              </a:rPr>
              <a:t>rchestration</a:t>
            </a:r>
            <a:endParaRPr lang="en-US" sz="778" kern="0" dirty="0">
              <a:latin typeface="Bosch Office Sans" pitchFamily="34" charset="0"/>
            </a:endParaRPr>
          </a:p>
        </p:txBody>
      </p:sp>
      <p:pic>
        <p:nvPicPr>
          <p:cNvPr id="12" name="Grafik 70"/>
          <p:cNvPicPr>
            <a:picLocks noChangeAspect="1"/>
          </p:cNvPicPr>
          <p:nvPr/>
        </p:nvPicPr>
        <p:blipFill>
          <a:blip r:embed="rId2"/>
          <a:stretch>
            <a:fillRect/>
          </a:stretch>
        </p:blipFill>
        <p:spPr>
          <a:xfrm>
            <a:off x="7988428" y="1884578"/>
            <a:ext cx="3728661" cy="2635503"/>
          </a:xfrm>
          <a:prstGeom prst="rect">
            <a:avLst/>
          </a:prstGeom>
        </p:spPr>
      </p:pic>
      <p:sp>
        <p:nvSpPr>
          <p:cNvPr id="13" name="Textfeld 71"/>
          <p:cNvSpPr txBox="1"/>
          <p:nvPr/>
        </p:nvSpPr>
        <p:spPr>
          <a:xfrm>
            <a:off x="7826376" y="4660381"/>
            <a:ext cx="4182818" cy="1523888"/>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00"/>
                </a:solidFill>
                <a:latin typeface="Bosch Office Sans" pitchFamily="34" charset="0"/>
              </a:rPr>
              <a:t>Common continuous development and deployment  framework for cloud and edge </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Publish/subscribe mechanism within and from vehicle </a:t>
            </a:r>
            <a:br>
              <a:rPr lang="en-US" sz="1167" kern="0" dirty="0">
                <a:solidFill>
                  <a:srgbClr val="FFFFFF"/>
                </a:solidFill>
                <a:latin typeface="Bosch Office Sans" pitchFamily="34" charset="0"/>
              </a:rPr>
            </a:br>
            <a:r>
              <a:rPr lang="en-US" sz="1167" kern="0" dirty="0">
                <a:solidFill>
                  <a:srgbClr val="FFFFFF"/>
                </a:solidFill>
                <a:latin typeface="Bosch Office Sans" pitchFamily="34" charset="0"/>
              </a:rPr>
              <a:t>to cloud</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Most technologies are open source and attractive for developers</a:t>
            </a:r>
          </a:p>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Managing the complexity of distributed systems</a:t>
            </a:r>
          </a:p>
          <a:p>
            <a:pPr marL="317583" indent="-317583" defTabSz="1016264">
              <a:spcBef>
                <a:spcPts val="556"/>
              </a:spcBef>
              <a:buClr>
                <a:srgbClr val="92D050"/>
              </a:buClr>
              <a:buFont typeface="Bosch Office Sans" pitchFamily="2" charset="0"/>
              <a:buChar char="✓"/>
              <a:defRPr/>
            </a:pPr>
            <a:endParaRPr lang="en-US" sz="1167" kern="0" dirty="0">
              <a:solidFill>
                <a:srgbClr val="000000"/>
              </a:solidFill>
              <a:latin typeface="Bosch Office Sans" pitchFamily="34" charset="0"/>
            </a:endParaRPr>
          </a:p>
        </p:txBody>
      </p:sp>
      <p:grpSp>
        <p:nvGrpSpPr>
          <p:cNvPr id="14" name="Shape2_20200311_133018"/>
          <p:cNvGrpSpPr/>
          <p:nvPr/>
        </p:nvGrpSpPr>
        <p:grpSpPr>
          <a:xfrm>
            <a:off x="939439" y="1847866"/>
            <a:ext cx="4143278" cy="2962485"/>
            <a:chOff x="-101600" y="2120912"/>
            <a:chExt cx="3626892" cy="2593264"/>
          </a:xfrm>
        </p:grpSpPr>
        <p:pic>
          <p:nvPicPr>
            <p:cNvPr id="15" name="Grafik 16"/>
            <p:cNvPicPr>
              <a:picLocks noChangeAspect="1"/>
            </p:cNvPicPr>
            <p:nvPr/>
          </p:nvPicPr>
          <p:blipFill rotWithShape="1">
            <a:blip r:embed="rId3"/>
            <a:srcRect t="3414" r="19019" b="17361"/>
            <a:stretch/>
          </p:blipFill>
          <p:spPr>
            <a:xfrm>
              <a:off x="-101600" y="2523728"/>
              <a:ext cx="3601720" cy="2190448"/>
            </a:xfrm>
            <a:prstGeom prst="rect">
              <a:avLst/>
            </a:prstGeom>
          </p:spPr>
        </p:pic>
        <p:cxnSp>
          <p:nvCxnSpPr>
            <p:cNvPr id="16" name="Gerader Verbinder 18"/>
            <p:cNvCxnSpPr/>
            <p:nvPr/>
          </p:nvCxnSpPr>
          <p:spPr>
            <a:xfrm flipV="1">
              <a:off x="3309915" y="2120912"/>
              <a:ext cx="215377" cy="272726"/>
            </a:xfrm>
            <a:prstGeom prst="line">
              <a:avLst/>
            </a:prstGeom>
            <a:noFill/>
            <a:ln w="6350" cap="flat" cmpd="sng" algn="ctr">
              <a:solidFill>
                <a:srgbClr val="424C58"/>
              </a:solidFill>
              <a:prstDash val="dash"/>
              <a:miter lim="800000"/>
            </a:ln>
            <a:effectLst/>
          </p:spPr>
        </p:cxnSp>
      </p:grpSp>
      <p:sp>
        <p:nvSpPr>
          <p:cNvPr id="17" name="Rectangle 114"/>
          <p:cNvSpPr/>
          <p:nvPr/>
        </p:nvSpPr>
        <p:spPr>
          <a:xfrm>
            <a:off x="1390683" y="1457795"/>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“Vehicle </a:t>
            </a:r>
            <a:r>
              <a:rPr lang="en-US" sz="1556" kern="0">
                <a:solidFill>
                  <a:prstClr val="white"/>
                </a:solidFill>
                <a:latin typeface="Bosch Office Sans" pitchFamily="34" charset="0"/>
              </a:rPr>
              <a:t>E/E architecture with cloud extension”</a:t>
            </a:r>
            <a:endParaRPr lang="en-US" sz="1556" kern="0" dirty="0">
              <a:solidFill>
                <a:prstClr val="white"/>
              </a:solidFill>
              <a:latin typeface="Bosch Office Sans" pitchFamily="34" charset="0"/>
            </a:endParaRPr>
          </a:p>
        </p:txBody>
      </p:sp>
      <p:sp>
        <p:nvSpPr>
          <p:cNvPr id="18" name="Rectangle 114"/>
          <p:cNvSpPr/>
          <p:nvPr/>
        </p:nvSpPr>
        <p:spPr>
          <a:xfrm>
            <a:off x="7659686" y="1448716"/>
            <a:ext cx="4509554" cy="343311"/>
          </a:xfrm>
          <a:prstGeom prst="rect">
            <a:avLst/>
          </a:prstGeom>
          <a:solidFill>
            <a:srgbClr val="005458"/>
          </a:solidFill>
          <a:ln w="9525" cap="flat" cmpd="sng" algn="ctr">
            <a:noFill/>
            <a:prstDash val="solid"/>
          </a:ln>
          <a:effectLst/>
        </p:spPr>
        <p:txBody>
          <a:bodyPr lIns="203252" rtlCol="0" anchor="ctr"/>
          <a:lstStyle/>
          <a:p>
            <a:pPr defTabSz="1016264">
              <a:lnSpc>
                <a:spcPts val="2556"/>
              </a:lnSpc>
              <a:spcBef>
                <a:spcPts val="556"/>
              </a:spcBef>
              <a:defRPr/>
            </a:pPr>
            <a:r>
              <a:rPr lang="en-US" sz="1556" kern="0" dirty="0">
                <a:solidFill>
                  <a:prstClr val="white"/>
                </a:solidFill>
                <a:latin typeface="Bosch Office Sans" pitchFamily="34" charset="0"/>
              </a:rPr>
              <a:t>“Integrated cloud and edge technologies”</a:t>
            </a:r>
          </a:p>
        </p:txBody>
      </p:sp>
      <p:pic>
        <p:nvPicPr>
          <p:cNvPr id="19" name="Grafik 21"/>
          <p:cNvPicPr>
            <a:picLocks noChangeAspect="1"/>
          </p:cNvPicPr>
          <p:nvPr/>
        </p:nvPicPr>
        <p:blipFill rotWithShape="1">
          <a:blip r:embed="rId4">
            <a:clrChange>
              <a:clrFrom>
                <a:srgbClr val="FFFFFF"/>
              </a:clrFrom>
              <a:clrTo>
                <a:srgbClr val="FFFFFF">
                  <a:alpha val="0"/>
                </a:srgbClr>
              </a:clrTo>
            </a:clrChange>
          </a:blip>
          <a:srcRect l="5977" t="6148" r="5840" b="6482"/>
          <a:stretch/>
        </p:blipFill>
        <p:spPr>
          <a:xfrm>
            <a:off x="1954009" y="5793945"/>
            <a:ext cx="261636" cy="220821"/>
          </a:xfrm>
          <a:prstGeom prst="rect">
            <a:avLst/>
          </a:prstGeom>
          <a:ln w="28575">
            <a:noFill/>
          </a:ln>
        </p:spPr>
      </p:pic>
      <p:pic>
        <p:nvPicPr>
          <p:cNvPr id="20" name="Grafik 22"/>
          <p:cNvPicPr>
            <a:picLocks noChangeAspect="1"/>
          </p:cNvPicPr>
          <p:nvPr/>
        </p:nvPicPr>
        <p:blipFill>
          <a:blip r:embed="rId5">
            <a:clrChange>
              <a:clrFrom>
                <a:srgbClr val="FFFFFF"/>
              </a:clrFrom>
              <a:clrTo>
                <a:srgbClr val="FFFFFF">
                  <a:alpha val="0"/>
                </a:srgbClr>
              </a:clrTo>
            </a:clrChange>
          </a:blip>
          <a:stretch>
            <a:fillRect/>
          </a:stretch>
        </p:blipFill>
        <p:spPr>
          <a:xfrm>
            <a:off x="1890059" y="6029662"/>
            <a:ext cx="381894" cy="193978"/>
          </a:xfrm>
          <a:prstGeom prst="rect">
            <a:avLst/>
          </a:prstGeom>
        </p:spPr>
      </p:pic>
      <p:sp>
        <p:nvSpPr>
          <p:cNvPr id="21" name="Textfeld 2"/>
          <p:cNvSpPr txBox="1"/>
          <p:nvPr/>
        </p:nvSpPr>
        <p:spPr>
          <a:xfrm>
            <a:off x="4378603" y="4501705"/>
            <a:ext cx="760638" cy="205745"/>
          </a:xfrm>
          <a:prstGeom prst="rect">
            <a:avLst/>
          </a:prstGeom>
          <a:noFill/>
        </p:spPr>
        <p:txBody>
          <a:bodyPr wrap="square" lIns="0" tIns="0" rIns="0" bIns="0" rtlCol="0">
            <a:noAutofit/>
          </a:bodyPr>
          <a:lstStyle/>
          <a:p>
            <a:pPr defTabSz="1016264">
              <a:lnSpc>
                <a:spcPts val="2556"/>
              </a:lnSpc>
              <a:spcBef>
                <a:spcPts val="556"/>
              </a:spcBef>
              <a:defRPr/>
            </a:pPr>
            <a:r>
              <a:rPr lang="en-US" sz="778" kern="0" dirty="0">
                <a:solidFill>
                  <a:srgbClr val="B2B3B5"/>
                </a:solidFill>
                <a:latin typeface="Bosch Office Sans" pitchFamily="34" charset="0"/>
              </a:rPr>
              <a:t>Source: M/NE</a:t>
            </a:r>
          </a:p>
        </p:txBody>
      </p:sp>
      <p:sp>
        <p:nvSpPr>
          <p:cNvPr id="22" name="Rectangle 1"/>
          <p:cNvSpPr/>
          <p:nvPr/>
        </p:nvSpPr>
        <p:spPr>
          <a:xfrm>
            <a:off x="1090982" y="4894677"/>
            <a:ext cx="4517890" cy="714594"/>
          </a:xfrm>
          <a:prstGeom prst="rect">
            <a:avLst/>
          </a:prstGeom>
          <a:solidFill>
            <a:srgbClr val="1399A0"/>
          </a:solidFill>
          <a:ln w="9525" cap="flat" cmpd="sng" algn="ctr">
            <a:solidFill>
              <a:srgbClr val="1399A0"/>
            </a:solidFill>
            <a:prstDash val="solid"/>
            <a:round/>
            <a:headEnd type="none" w="med" len="med"/>
            <a:tailEnd type="none" w="med" len="med"/>
          </a:ln>
          <a:effectLst/>
        </p:spPr>
        <p:txBody>
          <a:bodyPr rtlCol="0" anchor="ctr"/>
          <a:lstStyle/>
          <a:p>
            <a:pPr algn="ctr" defTabSz="1016264">
              <a:defRPr/>
            </a:pPr>
            <a:endParaRPr lang="en-US" sz="2001" kern="0" dirty="0">
              <a:solidFill>
                <a:srgbClr val="000000"/>
              </a:solidFill>
              <a:latin typeface="Bosch Office Sans"/>
            </a:endParaRPr>
          </a:p>
        </p:txBody>
      </p:sp>
      <p:sp>
        <p:nvSpPr>
          <p:cNvPr id="23" name="Textfeld 26"/>
          <p:cNvSpPr txBox="1"/>
          <p:nvPr/>
        </p:nvSpPr>
        <p:spPr>
          <a:xfrm>
            <a:off x="1217974" y="4986598"/>
            <a:ext cx="3809742" cy="761944"/>
          </a:xfrm>
          <a:prstGeom prst="rect">
            <a:avLst/>
          </a:prstGeom>
          <a:noFill/>
          <a:ln w="9525" cap="flat" cmpd="sng" algn="ctr">
            <a:noFill/>
            <a:prstDash val="solid"/>
            <a:round/>
            <a:headEnd type="none" w="med" len="med"/>
            <a:tailEnd type="none" w="med" len="med"/>
          </a:ln>
        </p:spPr>
        <p:txBody>
          <a:bodyPr wrap="square" lIns="0" tIns="0" rIns="0" bIns="0" rtlCol="0">
            <a:normAutofit/>
          </a:bodyPr>
          <a:lstStyle/>
          <a:p>
            <a:pPr marL="317583" indent="-317583" defTabSz="1016264">
              <a:spcBef>
                <a:spcPts val="556"/>
              </a:spcBef>
              <a:buClr>
                <a:prstClr val="white"/>
              </a:buClr>
              <a:buFont typeface="Bosch Office Sans" pitchFamily="2" charset="0"/>
              <a:buChar char="✓"/>
              <a:defRPr/>
            </a:pPr>
            <a:r>
              <a:rPr lang="en-US" sz="1167" kern="0" dirty="0">
                <a:solidFill>
                  <a:srgbClr val="FFFFFF"/>
                </a:solidFill>
                <a:latin typeface="Bosch Office Sans" pitchFamily="34" charset="0"/>
              </a:rPr>
              <a:t>Evolution in E/E architecture: From decentral embedded control units to centralized vehicle compute platforms</a:t>
            </a:r>
            <a:endParaRPr lang="en-US" sz="1167" kern="0" dirty="0">
              <a:solidFill>
                <a:srgbClr val="000000"/>
              </a:solidFill>
              <a:latin typeface="Bosch Office Sans" pitchFamily="34" charset="0"/>
            </a:endParaRPr>
          </a:p>
        </p:txBody>
      </p:sp>
      <p:sp>
        <p:nvSpPr>
          <p:cNvPr id="25" name="Text Placeholder 17"/>
          <p:cNvSpPr txBox="1">
            <a:spLocks/>
          </p:cNvSpPr>
          <p:nvPr/>
        </p:nvSpPr>
        <p:spPr>
          <a:xfrm>
            <a:off x="261125" y="151880"/>
            <a:ext cx="11908115" cy="432111"/>
          </a:xfrm>
          <a:prstGeom prst="rect">
            <a:avLst/>
          </a:prstGeom>
        </p:spPr>
        <p:txBody>
          <a:bodyPr vert="horz" lIns="0" tIns="0" rIns="0" bIns="0" rtlCol="0">
            <a:noAutofit/>
          </a:bodyPr>
          <a:lstStyle>
            <a:lvl1pPr marL="0" indent="0" algn="l" defTabSz="914333" rtl="0" eaLnBrk="1" latinLnBrk="0" hangingPunct="1">
              <a:lnSpc>
                <a:spcPct val="89000"/>
              </a:lnSpc>
              <a:spcBef>
                <a:spcPts val="0"/>
              </a:spcBef>
              <a:buFont typeface="Wingdings 3" panose="05040102010807070707" pitchFamily="18" charset="2"/>
              <a:buNone/>
              <a:defRPr sz="2800" kern="0" baseline="0">
                <a:solidFill>
                  <a:schemeClr val="tx1"/>
                </a:solidFill>
                <a:latin typeface="+mn-lt"/>
                <a:ea typeface="+mn-ea"/>
                <a:cs typeface="+mn-cs"/>
              </a:defRPr>
            </a:lvl1pPr>
            <a:lvl2pPr marL="233983" indent="0" algn="l" defTabSz="914333" rtl="0" eaLnBrk="1" latinLnBrk="0" hangingPunct="1">
              <a:lnSpc>
                <a:spcPct val="103000"/>
              </a:lnSpc>
              <a:spcBef>
                <a:spcPts val="500"/>
              </a:spcBef>
              <a:buFont typeface="Wingdings 3" panose="05040102010807070707" pitchFamily="18" charset="2"/>
              <a:buNone/>
              <a:defRPr sz="2800" kern="1200">
                <a:solidFill>
                  <a:schemeClr val="tx1"/>
                </a:solidFill>
                <a:latin typeface="+mn-lt"/>
                <a:ea typeface="+mn-ea"/>
                <a:cs typeface="+mn-cs"/>
              </a:defRPr>
            </a:lvl2pPr>
            <a:lvl3pPr marL="525562" indent="0" algn="l" defTabSz="914333" rtl="0" eaLnBrk="1" latinLnBrk="0" hangingPunct="1">
              <a:lnSpc>
                <a:spcPct val="102000"/>
              </a:lnSpc>
              <a:spcBef>
                <a:spcPts val="500"/>
              </a:spcBef>
              <a:buFont typeface="Bosch Office Sans" pitchFamily="2" charset="0"/>
              <a:buNone/>
              <a:defRPr sz="2800" kern="1200">
                <a:solidFill>
                  <a:schemeClr val="tx1"/>
                </a:solidFill>
                <a:latin typeface="+mn-lt"/>
                <a:ea typeface="+mn-ea"/>
                <a:cs typeface="+mn-cs"/>
              </a:defRPr>
            </a:lvl3pPr>
            <a:lvl4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4pPr>
            <a:lvl5pPr marL="748745" indent="0" algn="l" defTabSz="914333" rtl="0" eaLnBrk="1" latinLnBrk="0" hangingPunct="1">
              <a:lnSpc>
                <a:spcPct val="103000"/>
              </a:lnSpc>
              <a:spcBef>
                <a:spcPts val="500"/>
              </a:spcBef>
              <a:buFont typeface="Bosch Office Sans" pitchFamily="2" charset="0"/>
              <a:buNone/>
              <a:defRPr sz="28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r>
              <a:rPr lang="en-US" sz="3112" dirty="0"/>
              <a:t>Future business opportunities</a:t>
            </a:r>
            <a:r>
              <a:rPr lang="de-DE" sz="3112" dirty="0">
                <a:solidFill>
                  <a:srgbClr val="08427E"/>
                </a:solidFill>
              </a:rPr>
              <a:t/>
            </a:r>
            <a:br>
              <a:rPr lang="de-DE" sz="3112" dirty="0">
                <a:solidFill>
                  <a:srgbClr val="08427E"/>
                </a:solidFill>
              </a:rPr>
            </a:br>
            <a:r>
              <a:rPr lang="de-DE" sz="3112" dirty="0" smtClean="0">
                <a:solidFill>
                  <a:srgbClr val="08427E"/>
                </a:solidFill>
              </a:rPr>
              <a:t>SW@Bosch - </a:t>
            </a:r>
            <a:r>
              <a:rPr lang="en-US" sz="3112" dirty="0" smtClean="0">
                <a:solidFill>
                  <a:srgbClr val="08427E"/>
                </a:solidFill>
              </a:rPr>
              <a:t>SW Defined Car</a:t>
            </a:r>
            <a:endParaRPr lang="en-US" sz="3112" dirty="0">
              <a:solidFill>
                <a:srgbClr val="08427E"/>
              </a:solidFill>
            </a:endParaRPr>
          </a:p>
        </p:txBody>
      </p:sp>
    </p:spTree>
    <p:extLst>
      <p:ext uri="{BB962C8B-B14F-4D97-AF65-F5344CB8AC3E}">
        <p14:creationId xmlns:p14="http://schemas.microsoft.com/office/powerpoint/2010/main" val="478147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971" y="2270758"/>
            <a:ext cx="176623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Backlog</a:t>
            </a:r>
            <a:endParaRPr lang="en-GB" dirty="0">
              <a:solidFill>
                <a:schemeClr val="tx1"/>
              </a:solidFill>
            </a:endParaRPr>
          </a:p>
        </p:txBody>
      </p:sp>
      <p:sp>
        <p:nvSpPr>
          <p:cNvPr id="3" name="Rectangle 2"/>
          <p:cNvSpPr/>
          <p:nvPr/>
        </p:nvSpPr>
        <p:spPr>
          <a:xfrm>
            <a:off x="4005713" y="2270758"/>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Design</a:t>
            </a:r>
            <a:endParaRPr lang="en-GB" dirty="0">
              <a:solidFill>
                <a:schemeClr val="tx1"/>
              </a:solidFill>
            </a:endParaRPr>
          </a:p>
        </p:txBody>
      </p:sp>
      <p:sp>
        <p:nvSpPr>
          <p:cNvPr id="4" name="Rectangle 3"/>
          <p:cNvSpPr/>
          <p:nvPr/>
        </p:nvSpPr>
        <p:spPr>
          <a:xfrm>
            <a:off x="6726455" y="2194559"/>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Code</a:t>
            </a:r>
            <a:endParaRPr lang="en-GB" dirty="0">
              <a:solidFill>
                <a:schemeClr val="tx1"/>
              </a:solidFill>
            </a:endParaRPr>
          </a:p>
        </p:txBody>
      </p:sp>
      <p:sp>
        <p:nvSpPr>
          <p:cNvPr id="5" name="Rectangle 4"/>
          <p:cNvSpPr/>
          <p:nvPr/>
        </p:nvSpPr>
        <p:spPr>
          <a:xfrm>
            <a:off x="9488908" y="2194558"/>
            <a:ext cx="1763026"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Test</a:t>
            </a:r>
            <a:endParaRPr lang="en-GB" dirty="0">
              <a:solidFill>
                <a:schemeClr val="tx1"/>
              </a:solidFill>
            </a:endParaRPr>
          </a:p>
        </p:txBody>
      </p:sp>
      <p:sp>
        <p:nvSpPr>
          <p:cNvPr id="6" name="Rectangle 5"/>
          <p:cNvSpPr/>
          <p:nvPr/>
        </p:nvSpPr>
        <p:spPr>
          <a:xfrm>
            <a:off x="1549665" y="4300887"/>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Integration</a:t>
            </a:r>
            <a:endParaRPr lang="en-GB" dirty="0">
              <a:solidFill>
                <a:schemeClr val="tx1"/>
              </a:solidFill>
            </a:endParaRPr>
          </a:p>
        </p:txBody>
      </p:sp>
      <p:sp>
        <p:nvSpPr>
          <p:cNvPr id="7" name="Rectangle 6"/>
          <p:cNvSpPr/>
          <p:nvPr/>
        </p:nvSpPr>
        <p:spPr>
          <a:xfrm>
            <a:off x="3964000" y="4300887"/>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 Testing</a:t>
            </a:r>
            <a:endParaRPr lang="en-GB" dirty="0">
              <a:solidFill>
                <a:schemeClr val="tx1"/>
              </a:solidFill>
            </a:endParaRPr>
          </a:p>
        </p:txBody>
      </p:sp>
      <p:sp>
        <p:nvSpPr>
          <p:cNvPr id="8" name="Rectangle 7"/>
          <p:cNvSpPr/>
          <p:nvPr/>
        </p:nvSpPr>
        <p:spPr>
          <a:xfrm>
            <a:off x="6609343" y="4300886"/>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Release</a:t>
            </a:r>
            <a:endParaRPr lang="en-GB" dirty="0">
              <a:solidFill>
                <a:schemeClr val="tx1"/>
              </a:solidFill>
            </a:endParaRPr>
          </a:p>
        </p:txBody>
      </p:sp>
      <p:cxnSp>
        <p:nvCxnSpPr>
          <p:cNvPr id="9" name="Elbow Connector 8"/>
          <p:cNvCxnSpPr>
            <a:stCxn id="5" idx="3"/>
            <a:endCxn id="6" idx="1"/>
          </p:cNvCxnSpPr>
          <p:nvPr/>
        </p:nvCxnSpPr>
        <p:spPr>
          <a:xfrm flipH="1">
            <a:off x="1549665" y="2526630"/>
            <a:ext cx="9702269" cy="2106329"/>
          </a:xfrm>
          <a:prstGeom prst="bentConnector5">
            <a:avLst>
              <a:gd name="adj1" fmla="val -1066"/>
              <a:gd name="adj2" fmla="val 41775"/>
              <a:gd name="adj3" fmla="val 102356"/>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33901" y="1825226"/>
            <a:ext cx="2308457" cy="369332"/>
          </a:xfrm>
          <a:prstGeom prst="rect">
            <a:avLst/>
          </a:prstGeom>
          <a:noFill/>
        </p:spPr>
        <p:txBody>
          <a:bodyPr wrap="square" rtlCol="0">
            <a:spAutoFit/>
          </a:bodyPr>
          <a:lstStyle/>
          <a:p>
            <a:r>
              <a:rPr lang="en-GB" dirty="0" smtClean="0"/>
              <a:t>Accurate &amp; Complete</a:t>
            </a:r>
            <a:endParaRPr lang="en-GB" dirty="0"/>
          </a:p>
        </p:txBody>
      </p:sp>
      <p:cxnSp>
        <p:nvCxnSpPr>
          <p:cNvPr id="11" name="Curved Connector 10"/>
          <p:cNvCxnSpPr>
            <a:stCxn id="4" idx="0"/>
            <a:endCxn id="3" idx="0"/>
          </p:cNvCxnSpPr>
          <p:nvPr/>
        </p:nvCxnSpPr>
        <p:spPr>
          <a:xfrm rot="16200000" flipH="1" flipV="1">
            <a:off x="6266448" y="872287"/>
            <a:ext cx="76199" cy="2720742"/>
          </a:xfrm>
          <a:prstGeom prst="curvedConnector3">
            <a:avLst>
              <a:gd name="adj1" fmla="val -451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flipV="1">
            <a:off x="9085049" y="872287"/>
            <a:ext cx="76199" cy="2720742"/>
          </a:xfrm>
          <a:prstGeom prst="curvedConnector3">
            <a:avLst>
              <a:gd name="adj1" fmla="val -5526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0"/>
            <a:endCxn id="5" idx="3"/>
          </p:cNvCxnSpPr>
          <p:nvPr/>
        </p:nvCxnSpPr>
        <p:spPr>
          <a:xfrm rot="5400000" flipH="1" flipV="1">
            <a:off x="5982903" y="-968143"/>
            <a:ext cx="1774257" cy="8763805"/>
          </a:xfrm>
          <a:prstGeom prst="curvedConnector4">
            <a:avLst>
              <a:gd name="adj1" fmla="val 26537"/>
              <a:gd name="adj2" fmla="val 1106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6200000" flipH="1" flipV="1">
            <a:off x="3967613" y="2978615"/>
            <a:ext cx="76199" cy="2720742"/>
          </a:xfrm>
          <a:prstGeom prst="curvedConnector3">
            <a:avLst>
              <a:gd name="adj1" fmla="val -3000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p:cNvCxnSpPr/>
          <p:nvPr/>
        </p:nvCxnSpPr>
        <p:spPr>
          <a:xfrm rot="16200000" flipH="1" flipV="1">
            <a:off x="6688355" y="2940516"/>
            <a:ext cx="76199" cy="2720742"/>
          </a:xfrm>
          <a:prstGeom prst="curvedConnector3">
            <a:avLst>
              <a:gd name="adj1" fmla="val -3000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a:off x="3051208" y="2602830"/>
            <a:ext cx="298384" cy="15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622307" y="2618071"/>
            <a:ext cx="38581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77824" y="384048"/>
            <a:ext cx="2880360" cy="369332"/>
          </a:xfrm>
          <a:prstGeom prst="rect">
            <a:avLst/>
          </a:prstGeom>
          <a:noFill/>
        </p:spPr>
        <p:txBody>
          <a:bodyPr wrap="square" rtlCol="0">
            <a:spAutoFit/>
          </a:bodyPr>
          <a:lstStyle/>
          <a:p>
            <a:pPr algn="ctr"/>
            <a:r>
              <a:rPr lang="en-GB" dirty="0" smtClean="0"/>
              <a:t>E2E Connectivity - BSH</a:t>
            </a:r>
            <a:endParaRPr lang="en-GB" dirty="0"/>
          </a:p>
        </p:txBody>
      </p:sp>
    </p:spTree>
    <p:extLst>
      <p:ext uri="{BB962C8B-B14F-4D97-AF65-F5344CB8AC3E}">
        <p14:creationId xmlns:p14="http://schemas.microsoft.com/office/powerpoint/2010/main" val="26506043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790448" y="1818640"/>
            <a:ext cx="2897632" cy="42113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GB" dirty="0">
                <a:solidFill>
                  <a:schemeClr val="tx1"/>
                </a:solidFill>
              </a:rPr>
              <a:t>Multi-function team (Dev, Test, </a:t>
            </a:r>
            <a:r>
              <a:rPr lang="en-GB" dirty="0" smtClean="0">
                <a:solidFill>
                  <a:schemeClr val="tx1"/>
                </a:solidFill>
              </a:rPr>
              <a:t>Integration, Quality)</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Cutting across Divisions </a:t>
            </a:r>
            <a:r>
              <a:rPr lang="en-GB" dirty="0" smtClean="0">
                <a:solidFill>
                  <a:schemeClr val="tx1"/>
                </a:solidFill>
              </a:rPr>
              <a:t>(CC, PS, TT, BSH, AE)</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Partnering to </a:t>
            </a:r>
            <a:r>
              <a:rPr lang="en-GB" dirty="0" smtClean="0">
                <a:solidFill>
                  <a:schemeClr val="tx1"/>
                </a:solidFill>
              </a:rPr>
              <a:t>champion SW </a:t>
            </a:r>
            <a:r>
              <a:rPr lang="en-GB" dirty="0">
                <a:solidFill>
                  <a:schemeClr val="tx1"/>
                </a:solidFill>
              </a:rPr>
              <a:t>Practices </a:t>
            </a:r>
            <a:r>
              <a:rPr lang="en-GB" dirty="0" smtClean="0">
                <a:solidFill>
                  <a:schemeClr val="tx1"/>
                </a:solidFill>
              </a:rPr>
              <a:t>across</a:t>
            </a:r>
            <a:endParaRPr lang="en-GB" dirty="0">
              <a:solidFill>
                <a:schemeClr val="tx1"/>
              </a:solidFill>
            </a:endParaRPr>
          </a:p>
        </p:txBody>
      </p:sp>
      <p:sp>
        <p:nvSpPr>
          <p:cNvPr id="12" name="Rectangle 11"/>
          <p:cNvSpPr/>
          <p:nvPr/>
        </p:nvSpPr>
        <p:spPr>
          <a:xfrm>
            <a:off x="1157732" y="955040"/>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Collaboration</a:t>
            </a:r>
          </a:p>
        </p:txBody>
      </p:sp>
      <p:sp>
        <p:nvSpPr>
          <p:cNvPr id="13" name="Rectangle 12"/>
          <p:cNvSpPr/>
          <p:nvPr/>
        </p:nvSpPr>
        <p:spPr>
          <a:xfrm>
            <a:off x="5187188" y="909320"/>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Co-Creation</a:t>
            </a:r>
          </a:p>
        </p:txBody>
      </p:sp>
      <p:sp>
        <p:nvSpPr>
          <p:cNvPr id="14" name="Rounded Rectangle 13"/>
          <p:cNvSpPr/>
          <p:nvPr/>
        </p:nvSpPr>
        <p:spPr>
          <a:xfrm>
            <a:off x="4632960" y="1585976"/>
            <a:ext cx="2969768" cy="44439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GB" dirty="0">
                <a:solidFill>
                  <a:schemeClr val="tx1"/>
                </a:solidFill>
              </a:rPr>
              <a:t>Helped engineer </a:t>
            </a:r>
            <a:r>
              <a:rPr lang="en-GB" dirty="0" smtClean="0">
                <a:solidFill>
                  <a:schemeClr val="tx1"/>
                </a:solidFill>
              </a:rPr>
              <a:t>domain </a:t>
            </a:r>
            <a:r>
              <a:rPr lang="en-GB" dirty="0">
                <a:solidFill>
                  <a:schemeClr val="tx1"/>
                </a:solidFill>
              </a:rPr>
              <a:t>agnostic </a:t>
            </a:r>
            <a:r>
              <a:rPr lang="en-GB" dirty="0" smtClean="0">
                <a:solidFill>
                  <a:schemeClr val="tx1"/>
                </a:solidFill>
              </a:rPr>
              <a:t>cutting edge solutions</a:t>
            </a:r>
            <a:endParaRPr lang="en-GB" dirty="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Enabled Proof of Scaling</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a:solidFill>
                  <a:schemeClr val="tx1"/>
                </a:solidFill>
              </a:rPr>
              <a:t>Voluntary contribution helped in X-skilling &amp; controlled spends</a:t>
            </a:r>
          </a:p>
        </p:txBody>
      </p:sp>
      <p:sp>
        <p:nvSpPr>
          <p:cNvPr id="15" name="Rounded Rectangle 14"/>
          <p:cNvSpPr/>
          <p:nvPr/>
        </p:nvSpPr>
        <p:spPr>
          <a:xfrm>
            <a:off x="8483600" y="1585976"/>
            <a:ext cx="2905760" cy="4433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endParaRPr lang="en-GB" dirty="0" smtClean="0">
              <a:solidFill>
                <a:schemeClr val="tx1"/>
              </a:solidFill>
            </a:endParaRPr>
          </a:p>
          <a:p>
            <a:pPr marL="285750" indent="-285750">
              <a:buFont typeface="Wingdings" panose="05000000000000000000" pitchFamily="2" charset="2"/>
              <a:buChar char="Ø"/>
            </a:pPr>
            <a:r>
              <a:rPr lang="en-GB" dirty="0" smtClean="0">
                <a:solidFill>
                  <a:schemeClr val="tx1"/>
                </a:solidFill>
              </a:rPr>
              <a:t>Talent development in Intelligent Automation</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smtClean="0">
                <a:solidFill>
                  <a:schemeClr val="tx1"/>
                </a:solidFill>
              </a:rPr>
              <a:t>Education programs in association with HR team.</a:t>
            </a:r>
          </a:p>
          <a:p>
            <a:pPr marL="285750" indent="-285750">
              <a:buFont typeface="Wingdings" panose="05000000000000000000" pitchFamily="2" charset="2"/>
              <a:buChar char="Ø"/>
            </a:pPr>
            <a:endParaRPr lang="en-GB" dirty="0">
              <a:solidFill>
                <a:schemeClr val="tx1"/>
              </a:solidFill>
            </a:endParaRPr>
          </a:p>
          <a:p>
            <a:pPr marL="285750" indent="-285750">
              <a:buFont typeface="Wingdings" panose="05000000000000000000" pitchFamily="2" charset="2"/>
              <a:buChar char="Ø"/>
            </a:pPr>
            <a:r>
              <a:rPr lang="en-GB" dirty="0" smtClean="0">
                <a:solidFill>
                  <a:schemeClr val="tx1"/>
                </a:solidFill>
              </a:rPr>
              <a:t>Motivated driven by hands-on contribution.</a:t>
            </a: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a:p>
            <a:pPr algn="ctr"/>
            <a:endParaRPr lang="en-GB" dirty="0">
              <a:solidFill>
                <a:schemeClr val="tx1"/>
              </a:solidFill>
            </a:endParaRPr>
          </a:p>
        </p:txBody>
      </p:sp>
      <p:sp>
        <p:nvSpPr>
          <p:cNvPr id="16" name="Rectangle 15"/>
          <p:cNvSpPr/>
          <p:nvPr/>
        </p:nvSpPr>
        <p:spPr>
          <a:xfrm>
            <a:off x="8997188" y="909320"/>
            <a:ext cx="1892808" cy="3474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solidFill>
                  <a:schemeClr val="tx1"/>
                </a:solidFill>
              </a:rPr>
              <a:t>C</a:t>
            </a:r>
            <a:r>
              <a:rPr lang="en-GB" dirty="0" smtClean="0">
                <a:solidFill>
                  <a:schemeClr val="tx1"/>
                </a:solidFill>
              </a:rPr>
              <a:t>ompetency</a:t>
            </a:r>
            <a:endParaRPr lang="en-GB" dirty="0">
              <a:solidFill>
                <a:schemeClr val="tx1"/>
              </a:solidFill>
            </a:endParaRPr>
          </a:p>
        </p:txBody>
      </p:sp>
    </p:spTree>
    <p:extLst>
      <p:ext uri="{BB962C8B-B14F-4D97-AF65-F5344CB8AC3E}">
        <p14:creationId xmlns:p14="http://schemas.microsoft.com/office/powerpoint/2010/main" val="55752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33970" y="304229"/>
            <a:ext cx="4270248" cy="10789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GB" dirty="0"/>
              <a:t>Challenges</a:t>
            </a:r>
          </a:p>
        </p:txBody>
      </p:sp>
      <p:sp>
        <p:nvSpPr>
          <p:cNvPr id="5" name="Rectangle 4"/>
          <p:cNvSpPr/>
          <p:nvPr/>
        </p:nvSpPr>
        <p:spPr>
          <a:xfrm>
            <a:off x="243571" y="1967465"/>
            <a:ext cx="9124219" cy="4068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IN" dirty="0">
                <a:solidFill>
                  <a:schemeClr val="tx1"/>
                </a:solidFill>
              </a:rPr>
              <a:t>People Management</a:t>
            </a:r>
          </a:p>
          <a:p>
            <a:pPr marL="742950" lvl="1" indent="-285750">
              <a:buFont typeface="Wingdings" panose="05000000000000000000" pitchFamily="2" charset="2"/>
              <a:buChar char="Ø"/>
            </a:pPr>
            <a:r>
              <a:rPr lang="en-IN" dirty="0">
                <a:solidFill>
                  <a:schemeClr val="tx1"/>
                </a:solidFill>
              </a:rPr>
              <a:t>Leading a group of dotted line reports</a:t>
            </a:r>
          </a:p>
          <a:p>
            <a:pPr marL="742950" lvl="1" indent="-285750">
              <a:buFont typeface="Wingdings" panose="05000000000000000000" pitchFamily="2" charset="2"/>
              <a:buChar char="Ø"/>
            </a:pPr>
            <a:r>
              <a:rPr lang="en-IN" dirty="0">
                <a:solidFill>
                  <a:schemeClr val="tx1"/>
                </a:solidFill>
              </a:rPr>
              <a:t>Alignment of Priorities &amp; Timelines</a:t>
            </a:r>
          </a:p>
          <a:p>
            <a:pPr marL="742950" lvl="1" indent="-285750">
              <a:buFont typeface="Wingdings" panose="05000000000000000000" pitchFamily="2" charset="2"/>
              <a:buChar char="Ø"/>
            </a:pPr>
            <a:r>
              <a:rPr lang="en-IN" dirty="0">
                <a:solidFill>
                  <a:schemeClr val="tx1"/>
                </a:solidFill>
              </a:rPr>
              <a:t>Constantly driving Interest &amp; Motivation</a:t>
            </a:r>
          </a:p>
          <a:p>
            <a:pPr marL="742950" lvl="1"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Divisional Alignment</a:t>
            </a:r>
          </a:p>
          <a:p>
            <a:pPr marL="742950" lvl="1" indent="-285750">
              <a:buFont typeface="Wingdings" panose="05000000000000000000" pitchFamily="2" charset="2"/>
              <a:buChar char="Ø"/>
            </a:pPr>
            <a:r>
              <a:rPr lang="en-IN" dirty="0">
                <a:solidFill>
                  <a:schemeClr val="tx1"/>
                </a:solidFill>
              </a:rPr>
              <a:t>Scattered Vs. Centralised</a:t>
            </a:r>
          </a:p>
          <a:p>
            <a:pPr marL="742950" lvl="1" indent="-285750">
              <a:buFont typeface="Wingdings" panose="05000000000000000000" pitchFamily="2" charset="2"/>
              <a:buChar char="Ø"/>
            </a:pPr>
            <a:r>
              <a:rPr lang="en-IN" dirty="0">
                <a:solidFill>
                  <a:schemeClr val="tx1"/>
                </a:solidFill>
              </a:rPr>
              <a:t>Socialising the ‘Standardisation’</a:t>
            </a:r>
          </a:p>
          <a:p>
            <a:pPr marL="742950" lvl="1" indent="-285750">
              <a:buFont typeface="Wingdings" panose="05000000000000000000" pitchFamily="2" charset="2"/>
              <a:buChar char="Ø"/>
            </a:pPr>
            <a:r>
              <a:rPr lang="en-IN" dirty="0">
                <a:solidFill>
                  <a:schemeClr val="tx1"/>
                </a:solidFill>
              </a:rPr>
              <a:t>Delivery commitment &amp; Management </a:t>
            </a:r>
          </a:p>
          <a:p>
            <a:pPr marL="1200150" lvl="2"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Budget Control &amp; Funding </a:t>
            </a:r>
            <a:r>
              <a:rPr lang="en-IN" dirty="0" smtClean="0">
                <a:solidFill>
                  <a:schemeClr val="tx1"/>
                </a:solidFill>
              </a:rPr>
              <a:t>Sources</a:t>
            </a: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smtClean="0">
                <a:solidFill>
                  <a:schemeClr val="tx1"/>
                </a:solidFill>
              </a:rPr>
              <a:t>Change Management</a:t>
            </a:r>
          </a:p>
          <a:p>
            <a:pPr marL="742950" lvl="1" indent="-285750">
              <a:buFont typeface="Wingdings" panose="05000000000000000000" pitchFamily="2" charset="2"/>
              <a:buChar char="Ø"/>
            </a:pPr>
            <a:r>
              <a:rPr lang="en-IN" dirty="0" smtClean="0">
                <a:solidFill>
                  <a:schemeClr val="tx1"/>
                </a:solidFill>
              </a:rPr>
              <a:t>Handling ways of working</a:t>
            </a:r>
          </a:p>
          <a:p>
            <a:pPr marL="742950" lvl="1" indent="-285750">
              <a:buFont typeface="Wingdings" panose="05000000000000000000" pitchFamily="2" charset="2"/>
              <a:buChar char="Ø"/>
            </a:pPr>
            <a:r>
              <a:rPr lang="en-IN" dirty="0" smtClean="0">
                <a:solidFill>
                  <a:schemeClr val="tx1"/>
                </a:solidFill>
              </a:rPr>
              <a:t>Deploying the change</a:t>
            </a:r>
          </a:p>
          <a:p>
            <a:pPr lvl="1"/>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3882130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064" y="164592"/>
            <a:ext cx="7443216" cy="126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Benefits to Org</a:t>
            </a:r>
            <a:endParaRPr lang="en-GB" dirty="0"/>
          </a:p>
        </p:txBody>
      </p:sp>
      <p:sp>
        <p:nvSpPr>
          <p:cNvPr id="3" name="Rectangle 2"/>
          <p:cNvSpPr/>
          <p:nvPr/>
        </p:nvSpPr>
        <p:spPr>
          <a:xfrm>
            <a:off x="390849" y="2179527"/>
            <a:ext cx="9479902" cy="4348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a:buFont typeface="Wingdings" panose="05000000000000000000" pitchFamily="2" charset="2"/>
              <a:buChar char="Ø"/>
            </a:pPr>
            <a:r>
              <a:rPr lang="en-IN" dirty="0" smtClean="0">
                <a:solidFill>
                  <a:schemeClr val="tx1"/>
                </a:solidFill>
              </a:rPr>
              <a:t>Amalgamation </a:t>
            </a:r>
            <a:r>
              <a:rPr lang="en-IN" dirty="0">
                <a:solidFill>
                  <a:schemeClr val="tx1"/>
                </a:solidFill>
              </a:rPr>
              <a:t>of Best Practices across Divisions</a:t>
            </a: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Quality improvement due to </a:t>
            </a:r>
            <a:r>
              <a:rPr lang="en-IN" dirty="0" smtClean="0">
                <a:solidFill>
                  <a:schemeClr val="tx1"/>
                </a:solidFill>
              </a:rPr>
              <a:t>fast &amp; automated </a:t>
            </a:r>
            <a:r>
              <a:rPr lang="en-IN" dirty="0">
                <a:solidFill>
                  <a:schemeClr val="tx1"/>
                </a:solidFill>
              </a:rPr>
              <a:t>feedback loops</a:t>
            </a:r>
          </a:p>
          <a:p>
            <a:endParaRPr lang="en-IN" dirty="0">
              <a:solidFill>
                <a:schemeClr val="tx1"/>
              </a:solidFill>
            </a:endParaRPr>
          </a:p>
          <a:p>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Reduced Process cycle</a:t>
            </a:r>
          </a:p>
          <a:p>
            <a:pPr marL="742950" lvl="1" indent="-285750">
              <a:buFont typeface="Wingdings" panose="05000000000000000000" pitchFamily="2" charset="2"/>
              <a:buChar char="Ø"/>
            </a:pPr>
            <a:r>
              <a:rPr lang="en-IN" dirty="0">
                <a:solidFill>
                  <a:schemeClr val="tx1"/>
                </a:solidFill>
              </a:rPr>
              <a:t>Improved Go-to market time</a:t>
            </a: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Consolidation of Resources</a:t>
            </a:r>
          </a:p>
          <a:p>
            <a:pPr marL="742950" lvl="1" indent="-285750">
              <a:buFont typeface="Wingdings" panose="05000000000000000000" pitchFamily="2" charset="2"/>
              <a:buChar char="Ø"/>
            </a:pPr>
            <a:r>
              <a:rPr lang="en-IN" dirty="0">
                <a:solidFill>
                  <a:schemeClr val="tx1"/>
                </a:solidFill>
              </a:rPr>
              <a:t>Central Pool for cross-Divisional usage</a:t>
            </a:r>
          </a:p>
          <a:p>
            <a:endParaRPr lang="en-IN" dirty="0">
              <a:solidFill>
                <a:schemeClr val="tx1"/>
              </a:solidFill>
            </a:endParaRPr>
          </a:p>
          <a:p>
            <a:endParaRPr lang="en-IN" dirty="0">
              <a:solidFill>
                <a:schemeClr val="tx1"/>
              </a:solidFill>
            </a:endParaRPr>
          </a:p>
          <a:p>
            <a:pPr marL="285750" indent="-285750">
              <a:buFont typeface="Wingdings" panose="05000000000000000000" pitchFamily="2" charset="2"/>
              <a:buChar char="Ø"/>
            </a:pPr>
            <a:r>
              <a:rPr lang="en-IN" dirty="0">
                <a:solidFill>
                  <a:schemeClr val="tx1"/>
                </a:solidFill>
              </a:rPr>
              <a:t>Reduction in Costs</a:t>
            </a:r>
          </a:p>
          <a:p>
            <a:pPr marL="742950" lvl="1" indent="-285750">
              <a:buFont typeface="Wingdings" panose="05000000000000000000" pitchFamily="2" charset="2"/>
              <a:buChar char="Ø"/>
            </a:pPr>
            <a:r>
              <a:rPr lang="en-IN" dirty="0">
                <a:solidFill>
                  <a:schemeClr val="tx1"/>
                </a:solidFill>
              </a:rPr>
              <a:t>Maintenance Cost of  ‘current’ redundant Apps</a:t>
            </a:r>
          </a:p>
          <a:p>
            <a:pPr marL="742950" lvl="1" indent="-285750">
              <a:buFont typeface="Wingdings" panose="05000000000000000000" pitchFamily="2" charset="2"/>
              <a:buChar char="Ø"/>
            </a:pPr>
            <a:r>
              <a:rPr lang="en-IN" dirty="0">
                <a:solidFill>
                  <a:schemeClr val="tx1"/>
                </a:solidFill>
              </a:rPr>
              <a:t>Development Cost of  ‘impending’ avoidable Apps</a:t>
            </a:r>
          </a:p>
          <a:p>
            <a:pPr marL="285750" indent="-285750">
              <a:buFont typeface="Wingdings" panose="05000000000000000000" pitchFamily="2" charset="2"/>
              <a:buChar char="Ø"/>
            </a:pPr>
            <a:endParaRPr lang="en-IN" dirty="0">
              <a:solidFill>
                <a:schemeClr val="tx1"/>
              </a:solidFill>
            </a:endParaRPr>
          </a:p>
          <a:p>
            <a:pPr lvl="1"/>
            <a:endParaRPr lang="en-IN" dirty="0">
              <a:solidFill>
                <a:schemeClr val="tx1"/>
              </a:solidFill>
            </a:endParaRPr>
          </a:p>
        </p:txBody>
      </p:sp>
    </p:spTree>
    <p:extLst>
      <p:ext uri="{BB962C8B-B14F-4D97-AF65-F5344CB8AC3E}">
        <p14:creationId xmlns:p14="http://schemas.microsoft.com/office/powerpoint/2010/main" val="5027065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8064" y="164592"/>
            <a:ext cx="7443216" cy="7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Envisioning future…….</a:t>
            </a:r>
            <a:endParaRPr lang="en-GB" dirty="0"/>
          </a:p>
        </p:txBody>
      </p:sp>
      <p:grpSp>
        <p:nvGrpSpPr>
          <p:cNvPr id="5" name="Group 4"/>
          <p:cNvGrpSpPr/>
          <p:nvPr/>
        </p:nvGrpSpPr>
        <p:grpSpPr>
          <a:xfrm>
            <a:off x="365367" y="2206502"/>
            <a:ext cx="3566907" cy="2627765"/>
            <a:chOff x="1051133" y="1863969"/>
            <a:chExt cx="3743059" cy="2294793"/>
          </a:xfrm>
        </p:grpSpPr>
        <p:sp>
          <p:nvSpPr>
            <p:cNvPr id="6" name="Notched Right Arrow 5"/>
            <p:cNvSpPr/>
            <p:nvPr/>
          </p:nvSpPr>
          <p:spPr>
            <a:xfrm rot="3879263">
              <a:off x="1646886" y="2738590"/>
              <a:ext cx="463199" cy="26839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7" name="Isosceles Triangle 6"/>
            <p:cNvSpPr/>
            <p:nvPr/>
          </p:nvSpPr>
          <p:spPr>
            <a:xfrm rot="10800000">
              <a:off x="1670538" y="1863969"/>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778" kern="0" dirty="0">
                <a:solidFill>
                  <a:srgbClr val="000000"/>
                </a:solidFill>
                <a:latin typeface="Bosch Office Sans"/>
              </a:endParaRPr>
            </a:p>
          </p:txBody>
        </p:sp>
        <p:sp>
          <p:nvSpPr>
            <p:cNvPr id="8" name="Isosceles Triangle 7"/>
            <p:cNvSpPr/>
            <p:nvPr/>
          </p:nvSpPr>
          <p:spPr>
            <a:xfrm rot="10800000">
              <a:off x="1981675" y="1872515"/>
              <a:ext cx="1880415" cy="1785085"/>
            </a:xfrm>
            <a:prstGeom prst="triangle">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cxnSp>
          <p:nvCxnSpPr>
            <p:cNvPr id="9" name="Straight Connector 8"/>
            <p:cNvCxnSpPr/>
            <p:nvPr/>
          </p:nvCxnSpPr>
          <p:spPr>
            <a:xfrm>
              <a:off x="1632768" y="2853372"/>
              <a:ext cx="2603386" cy="9558"/>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stCxn id="7" idx="3"/>
              <a:endCxn id="7" idx="0"/>
            </p:cNvCxnSpPr>
            <p:nvPr/>
          </p:nvCxnSpPr>
          <p:spPr>
            <a:xfrm>
              <a:off x="2923442" y="1863969"/>
              <a:ext cx="0" cy="2294793"/>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ounded Rectangle 10"/>
            <p:cNvSpPr/>
            <p:nvPr/>
          </p:nvSpPr>
          <p:spPr>
            <a:xfrm>
              <a:off x="1051133"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Team1</a:t>
              </a:r>
            </a:p>
          </p:txBody>
        </p:sp>
        <p:sp>
          <p:nvSpPr>
            <p:cNvPr id="12" name="Rounded Rectangle 11"/>
            <p:cNvSpPr/>
            <p:nvPr/>
          </p:nvSpPr>
          <p:spPr>
            <a:xfrm>
              <a:off x="1668979"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Team2</a:t>
              </a:r>
            </a:p>
          </p:txBody>
        </p:sp>
        <p:sp>
          <p:nvSpPr>
            <p:cNvPr id="13" name="Rounded Rectangle 12"/>
            <p:cNvSpPr/>
            <p:nvPr/>
          </p:nvSpPr>
          <p:spPr>
            <a:xfrm>
              <a:off x="3700331"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Team4</a:t>
              </a:r>
            </a:p>
          </p:txBody>
        </p:sp>
        <p:sp>
          <p:nvSpPr>
            <p:cNvPr id="14" name="Rounded Rectangle 13"/>
            <p:cNvSpPr/>
            <p:nvPr/>
          </p:nvSpPr>
          <p:spPr>
            <a:xfrm>
              <a:off x="3080927"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Team3</a:t>
              </a:r>
            </a:p>
          </p:txBody>
        </p:sp>
      </p:grpSp>
      <p:pic>
        <p:nvPicPr>
          <p:cNvPr id="15" name="Grafik 610">
            <a:extLst>
              <a:ext uri="{FF2B5EF4-FFF2-40B4-BE49-F238E27FC236}">
                <a16:creationId xmlns:a16="http://schemas.microsoft.com/office/drawing/2014/main" id="{45E8582E-0866-4E5D-8207-A058D50641D2}"/>
              </a:ext>
            </a:extLst>
          </p:cNvPr>
          <p:cNvPicPr>
            <a:picLocks noChangeAspect="1"/>
          </p:cNvPicPr>
          <p:nvPr/>
        </p:nvPicPr>
        <p:blipFill>
          <a:blip r:embed="rId3"/>
          <a:stretch>
            <a:fillRect/>
          </a:stretch>
        </p:blipFill>
        <p:spPr>
          <a:xfrm>
            <a:off x="5141480" y="1248394"/>
            <a:ext cx="600154" cy="600154"/>
          </a:xfrm>
          <a:prstGeom prst="rect">
            <a:avLst/>
          </a:prstGeom>
        </p:spPr>
      </p:pic>
      <p:sp>
        <p:nvSpPr>
          <p:cNvPr id="16" name="TextBox 15"/>
          <p:cNvSpPr txBox="1"/>
          <p:nvPr/>
        </p:nvSpPr>
        <p:spPr>
          <a:xfrm>
            <a:off x="5732409" y="141378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high CX maturity</a:t>
            </a:r>
          </a:p>
        </p:txBody>
      </p:sp>
      <p:sp>
        <p:nvSpPr>
          <p:cNvPr id="17" name="TextBox 16"/>
          <p:cNvSpPr txBox="1"/>
          <p:nvPr/>
        </p:nvSpPr>
        <p:spPr>
          <a:xfrm>
            <a:off x="5015014" y="5505088"/>
            <a:ext cx="4001029" cy="978271"/>
          </a:xfrm>
          <a:prstGeom prst="rect">
            <a:avLst/>
          </a:prstGeom>
          <a:noFill/>
        </p:spPr>
        <p:txBody>
          <a:bodyPr wrap="square" lIns="0" tIns="0" rIns="0" bIns="0" rtlCol="0">
            <a:noAutofit/>
          </a:bodyPr>
          <a:lstStyle/>
          <a:p>
            <a:pPr algn="ctr" defTabSz="1016264">
              <a:spcBef>
                <a:spcPts val="556"/>
              </a:spcBef>
              <a:defRPr/>
            </a:pPr>
            <a:r>
              <a:rPr lang="en-GB" sz="1556" kern="0" dirty="0" smtClean="0">
                <a:solidFill>
                  <a:srgbClr val="000000"/>
                </a:solidFill>
                <a:latin typeface="Bosch Office Sans" pitchFamily="34" charset="0"/>
              </a:rPr>
              <a:t>Full stack SW Team</a:t>
            </a:r>
          </a:p>
          <a:p>
            <a:pPr defTabSz="1016264">
              <a:spcBef>
                <a:spcPts val="556"/>
              </a:spcBef>
              <a:defRPr/>
            </a:pPr>
            <a:r>
              <a:rPr lang="en-GB" sz="1556" kern="0" dirty="0" smtClean="0">
                <a:solidFill>
                  <a:srgbClr val="000000"/>
                </a:solidFill>
                <a:latin typeface="Bosch Office Sans" pitchFamily="34" charset="0"/>
              </a:rPr>
              <a:t>End </a:t>
            </a:r>
            <a:r>
              <a:rPr lang="en-GB" sz="1556" kern="0" dirty="0">
                <a:solidFill>
                  <a:srgbClr val="000000"/>
                </a:solidFill>
                <a:latin typeface="Bosch Office Sans" pitchFamily="34" charset="0"/>
              </a:rPr>
              <a:t>to End responsibility (complete V in one team) for one feature by one team. </a:t>
            </a:r>
          </a:p>
        </p:txBody>
      </p:sp>
      <p:pic>
        <p:nvPicPr>
          <p:cNvPr id="18" name="Grafik 582">
            <a:extLst>
              <a:ext uri="{FF2B5EF4-FFF2-40B4-BE49-F238E27FC236}">
                <a16:creationId xmlns:a16="http://schemas.microsoft.com/office/drawing/2014/main" id="{59EDA8A8-355F-45EE-9517-8DF054395E5C}"/>
              </a:ext>
            </a:extLst>
          </p:cNvPr>
          <p:cNvPicPr>
            <a:picLocks noChangeAspect="1"/>
          </p:cNvPicPr>
          <p:nvPr/>
        </p:nvPicPr>
        <p:blipFill>
          <a:blip r:embed="rId4"/>
          <a:stretch>
            <a:fillRect/>
          </a:stretch>
        </p:blipFill>
        <p:spPr>
          <a:xfrm>
            <a:off x="324120" y="1314266"/>
            <a:ext cx="601431" cy="601431"/>
          </a:xfrm>
          <a:prstGeom prst="rect">
            <a:avLst/>
          </a:prstGeom>
        </p:spPr>
      </p:pic>
      <p:sp>
        <p:nvSpPr>
          <p:cNvPr id="19" name="Content Placeholder 4"/>
          <p:cNvSpPr txBox="1">
            <a:spLocks/>
          </p:cNvSpPr>
          <p:nvPr/>
        </p:nvSpPr>
        <p:spPr>
          <a:xfrm>
            <a:off x="9196701" y="2479796"/>
            <a:ext cx="2946800" cy="4303223"/>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80053" indent="-280053" defTabSz="1016190">
              <a:spcBef>
                <a:spcPts val="556"/>
              </a:spcBef>
              <a:defRPr/>
            </a:pPr>
            <a:r>
              <a:rPr lang="en-US" sz="1556" dirty="0">
                <a:solidFill>
                  <a:prstClr val="black"/>
                </a:solidFill>
                <a:latin typeface="Bosch Office Sans"/>
              </a:rPr>
              <a:t>Projects split in E2E feature teams </a:t>
            </a:r>
            <a:r>
              <a:rPr lang="en-US" sz="1556" dirty="0" smtClean="0">
                <a:solidFill>
                  <a:prstClr val="black"/>
                </a:solidFill>
                <a:latin typeface="Bosch Office Sans"/>
              </a:rPr>
              <a:t> - Reduction of handovers of </a:t>
            </a:r>
            <a:r>
              <a:rPr lang="en-US" sz="1556" dirty="0" err="1" smtClean="0">
                <a:solidFill>
                  <a:prstClr val="black"/>
                </a:solidFill>
                <a:latin typeface="Bosch Office Sans"/>
              </a:rPr>
              <a:t>workpackages</a:t>
            </a:r>
            <a:endParaRPr lang="en-US" sz="1556" dirty="0" smtClean="0">
              <a:solidFill>
                <a:prstClr val="black"/>
              </a:solidFill>
              <a:latin typeface="Bosch Office Sans"/>
            </a:endParaRPr>
          </a:p>
          <a:p>
            <a:pPr marL="280053" indent="-280053" defTabSz="1016190">
              <a:spcBef>
                <a:spcPts val="556"/>
              </a:spcBef>
              <a:defRPr/>
            </a:pPr>
            <a:r>
              <a:rPr lang="en-US" sz="1556" dirty="0" smtClean="0">
                <a:solidFill>
                  <a:prstClr val="black"/>
                </a:solidFill>
                <a:latin typeface="Bosch Office Sans"/>
              </a:rPr>
              <a:t>Clear </a:t>
            </a:r>
            <a:r>
              <a:rPr lang="en-US" sz="1556" dirty="0">
                <a:solidFill>
                  <a:prstClr val="black"/>
                </a:solidFill>
                <a:latin typeface="Bosch Office Sans"/>
              </a:rPr>
              <a:t>definition of done on the whole V</a:t>
            </a:r>
          </a:p>
          <a:p>
            <a:pPr marL="280053" indent="-280053" defTabSz="1016190">
              <a:spcBef>
                <a:spcPts val="556"/>
              </a:spcBef>
              <a:defRPr/>
            </a:pPr>
            <a:r>
              <a:rPr lang="en-US" sz="1556" dirty="0">
                <a:solidFill>
                  <a:prstClr val="black"/>
                </a:solidFill>
                <a:latin typeface="Bosch Office Sans"/>
              </a:rPr>
              <a:t>Competence for the left and right part of the V </a:t>
            </a:r>
            <a:endParaRPr lang="en-US" sz="1556" dirty="0" smtClean="0">
              <a:solidFill>
                <a:prstClr val="black"/>
              </a:solidFill>
              <a:latin typeface="Bosch Office Sans"/>
            </a:endParaRPr>
          </a:p>
          <a:p>
            <a:pPr marL="280053" indent="-280053" defTabSz="1016190">
              <a:spcBef>
                <a:spcPts val="556"/>
              </a:spcBef>
              <a:defRPr/>
            </a:pPr>
            <a:endParaRPr lang="en-US" sz="1556" dirty="0">
              <a:solidFill>
                <a:prstClr val="black"/>
              </a:solidFill>
              <a:latin typeface="Bosch Office Sans"/>
            </a:endParaRPr>
          </a:p>
          <a:p>
            <a:pPr marL="280053" indent="-280053" defTabSz="1016190">
              <a:spcBef>
                <a:spcPts val="556"/>
              </a:spcBef>
              <a:defRPr/>
            </a:pPr>
            <a:r>
              <a:rPr lang="en-US" sz="1556" dirty="0" smtClean="0">
                <a:solidFill>
                  <a:prstClr val="black"/>
                </a:solidFill>
                <a:latin typeface="Bosch Office Sans"/>
              </a:rPr>
              <a:t>Loosely </a:t>
            </a:r>
            <a:r>
              <a:rPr lang="en-US" sz="1556" dirty="0">
                <a:solidFill>
                  <a:prstClr val="black"/>
                </a:solidFill>
                <a:latin typeface="Bosch Office Sans"/>
              </a:rPr>
              <a:t>coupled architecture </a:t>
            </a:r>
            <a:endParaRPr lang="en-US" sz="1556" dirty="0" smtClean="0">
              <a:solidFill>
                <a:prstClr val="black"/>
              </a:solidFill>
              <a:latin typeface="Bosch Office Sans"/>
            </a:endParaRPr>
          </a:p>
        </p:txBody>
      </p:sp>
      <p:cxnSp>
        <p:nvCxnSpPr>
          <p:cNvPr id="20" name="Straight Connector 19"/>
          <p:cNvCxnSpPr/>
          <p:nvPr/>
        </p:nvCxnSpPr>
        <p:spPr>
          <a:xfrm>
            <a:off x="9132032" y="1670875"/>
            <a:ext cx="0" cy="4303223"/>
          </a:xfrm>
          <a:prstGeom prst="line">
            <a:avLst/>
          </a:prstGeom>
          <a:ln/>
        </p:spPr>
        <p:style>
          <a:lnRef idx="2">
            <a:schemeClr val="accent4"/>
          </a:lnRef>
          <a:fillRef idx="0">
            <a:schemeClr val="accent4"/>
          </a:fillRef>
          <a:effectRef idx="1">
            <a:schemeClr val="accent4"/>
          </a:effectRef>
          <a:fontRef idx="minor">
            <a:schemeClr val="tx1"/>
          </a:fontRef>
        </p:style>
      </p:cxnSp>
      <p:grpSp>
        <p:nvGrpSpPr>
          <p:cNvPr id="21" name="Group 20"/>
          <p:cNvGrpSpPr/>
          <p:nvPr/>
        </p:nvGrpSpPr>
        <p:grpSpPr>
          <a:xfrm>
            <a:off x="1319470" y="2485170"/>
            <a:ext cx="218585" cy="601033"/>
            <a:chOff x="1139396" y="1674984"/>
            <a:chExt cx="196676" cy="540791"/>
          </a:xfrm>
        </p:grpSpPr>
        <p:sp>
          <p:nvSpPr>
            <p:cNvPr id="22" name="Oval 2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3" name="Arc 2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4" name="Group 23"/>
          <p:cNvGrpSpPr/>
          <p:nvPr/>
        </p:nvGrpSpPr>
        <p:grpSpPr>
          <a:xfrm>
            <a:off x="1732613" y="3529977"/>
            <a:ext cx="218585" cy="601033"/>
            <a:chOff x="1139396" y="1674984"/>
            <a:chExt cx="196676" cy="540791"/>
          </a:xfrm>
        </p:grpSpPr>
        <p:sp>
          <p:nvSpPr>
            <p:cNvPr id="25" name="Oval 24"/>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6" name="Arc 2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7" name="Group 26"/>
          <p:cNvGrpSpPr/>
          <p:nvPr/>
        </p:nvGrpSpPr>
        <p:grpSpPr>
          <a:xfrm>
            <a:off x="2753421" y="2485170"/>
            <a:ext cx="218585" cy="601033"/>
            <a:chOff x="1139396" y="1674984"/>
            <a:chExt cx="196676" cy="540791"/>
          </a:xfrm>
        </p:grpSpPr>
        <p:sp>
          <p:nvSpPr>
            <p:cNvPr id="28" name="Oval 2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9" name="Arc 2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0" name="Group 29"/>
          <p:cNvGrpSpPr/>
          <p:nvPr/>
        </p:nvGrpSpPr>
        <p:grpSpPr>
          <a:xfrm>
            <a:off x="2343173" y="3529977"/>
            <a:ext cx="218585" cy="601033"/>
            <a:chOff x="1139396" y="1674984"/>
            <a:chExt cx="196676" cy="540791"/>
          </a:xfrm>
        </p:grpSpPr>
        <p:sp>
          <p:nvSpPr>
            <p:cNvPr id="31" name="Oval 30"/>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32" name="Arc 3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3" name="Gruppieren 4"/>
          <p:cNvGrpSpPr/>
          <p:nvPr/>
        </p:nvGrpSpPr>
        <p:grpSpPr>
          <a:xfrm>
            <a:off x="5052247" y="2084261"/>
            <a:ext cx="1000257" cy="920237"/>
            <a:chOff x="4645413" y="1875352"/>
            <a:chExt cx="1620000" cy="1379951"/>
          </a:xfrm>
        </p:grpSpPr>
        <p:grpSp>
          <p:nvGrpSpPr>
            <p:cNvPr id="34" name="Group 33"/>
            <p:cNvGrpSpPr/>
            <p:nvPr/>
          </p:nvGrpSpPr>
          <p:grpSpPr>
            <a:xfrm>
              <a:off x="4645413" y="1875352"/>
              <a:ext cx="1620000" cy="1379951"/>
              <a:chOff x="6157237" y="2918241"/>
              <a:chExt cx="2505808" cy="2294793"/>
            </a:xfrm>
          </p:grpSpPr>
          <p:sp>
            <p:nvSpPr>
              <p:cNvPr id="48" name="Isosceles Triangle 47"/>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49" name="Isosceles Triangle 4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50" name="Rounded Rectangle 49"/>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35" name="Group 34"/>
            <p:cNvGrpSpPr/>
            <p:nvPr/>
          </p:nvGrpSpPr>
          <p:grpSpPr>
            <a:xfrm>
              <a:off x="5196385" y="2338086"/>
              <a:ext cx="559530" cy="758361"/>
              <a:chOff x="8261117" y="263277"/>
              <a:chExt cx="559530" cy="758361"/>
            </a:xfrm>
          </p:grpSpPr>
          <p:grpSp>
            <p:nvGrpSpPr>
              <p:cNvPr id="36" name="Group 35"/>
              <p:cNvGrpSpPr/>
              <p:nvPr/>
            </p:nvGrpSpPr>
            <p:grpSpPr>
              <a:xfrm>
                <a:off x="8344207" y="263277"/>
                <a:ext cx="196676" cy="540791"/>
                <a:chOff x="1139396" y="1674984"/>
                <a:chExt cx="196676" cy="540791"/>
              </a:xfrm>
            </p:grpSpPr>
            <p:sp>
              <p:nvSpPr>
                <p:cNvPr id="46" name="Oval 45"/>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7" name="Arc 4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7" name="Group 36"/>
              <p:cNvGrpSpPr/>
              <p:nvPr/>
            </p:nvGrpSpPr>
            <p:grpSpPr>
              <a:xfrm>
                <a:off x="8261117" y="407124"/>
                <a:ext cx="196676" cy="540791"/>
                <a:chOff x="1139396" y="1674984"/>
                <a:chExt cx="196676" cy="540791"/>
              </a:xfrm>
            </p:grpSpPr>
            <p:sp>
              <p:nvSpPr>
                <p:cNvPr id="44" name="Oval 43"/>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5" name="Arc 44"/>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8" name="Group 37"/>
              <p:cNvGrpSpPr/>
              <p:nvPr/>
            </p:nvGrpSpPr>
            <p:grpSpPr>
              <a:xfrm>
                <a:off x="8623971" y="317779"/>
                <a:ext cx="196676" cy="540791"/>
                <a:chOff x="1139396" y="1674984"/>
                <a:chExt cx="196676" cy="540791"/>
              </a:xfrm>
            </p:grpSpPr>
            <p:sp>
              <p:nvSpPr>
                <p:cNvPr id="42" name="Oval 41"/>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3" name="Arc 4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39" name="Group 38"/>
              <p:cNvGrpSpPr/>
              <p:nvPr/>
            </p:nvGrpSpPr>
            <p:grpSpPr>
              <a:xfrm>
                <a:off x="8525634" y="480847"/>
                <a:ext cx="196676" cy="540791"/>
                <a:chOff x="1139396" y="1674984"/>
                <a:chExt cx="196676" cy="540791"/>
              </a:xfrm>
            </p:grpSpPr>
            <p:sp>
              <p:nvSpPr>
                <p:cNvPr id="40" name="Oval 39"/>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41" name="Arc 4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51" name="Gruppieren 14"/>
          <p:cNvGrpSpPr/>
          <p:nvPr/>
        </p:nvGrpSpPr>
        <p:grpSpPr>
          <a:xfrm>
            <a:off x="5026774" y="4164179"/>
            <a:ext cx="1000257" cy="920237"/>
            <a:chOff x="4645413" y="3319128"/>
            <a:chExt cx="1620000" cy="1379951"/>
          </a:xfrm>
        </p:grpSpPr>
        <p:grpSp>
          <p:nvGrpSpPr>
            <p:cNvPr id="52" name="Group 51"/>
            <p:cNvGrpSpPr/>
            <p:nvPr/>
          </p:nvGrpSpPr>
          <p:grpSpPr>
            <a:xfrm>
              <a:off x="4645413" y="3319128"/>
              <a:ext cx="1620000" cy="1379951"/>
              <a:chOff x="6157236" y="2918240"/>
              <a:chExt cx="2505808" cy="2294793"/>
            </a:xfrm>
          </p:grpSpPr>
          <p:sp>
            <p:nvSpPr>
              <p:cNvPr id="66" name="Isosceles Triangle 65"/>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67" name="Isosceles Triangle 66"/>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68" name="Rounded Rectangle 67"/>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53" name="Group 52"/>
            <p:cNvGrpSpPr/>
            <p:nvPr/>
          </p:nvGrpSpPr>
          <p:grpSpPr>
            <a:xfrm>
              <a:off x="5189857" y="3777582"/>
              <a:ext cx="559530" cy="758361"/>
              <a:chOff x="8261117" y="263277"/>
              <a:chExt cx="559530" cy="758361"/>
            </a:xfrm>
          </p:grpSpPr>
          <p:grpSp>
            <p:nvGrpSpPr>
              <p:cNvPr id="54" name="Group 53"/>
              <p:cNvGrpSpPr/>
              <p:nvPr/>
            </p:nvGrpSpPr>
            <p:grpSpPr>
              <a:xfrm>
                <a:off x="8344207" y="263277"/>
                <a:ext cx="196676" cy="540791"/>
                <a:chOff x="1139396" y="1674984"/>
                <a:chExt cx="196676" cy="540791"/>
              </a:xfrm>
            </p:grpSpPr>
            <p:sp>
              <p:nvSpPr>
                <p:cNvPr id="64" name="Oval 63"/>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5" name="Arc 64"/>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5" name="Group 54"/>
              <p:cNvGrpSpPr/>
              <p:nvPr/>
            </p:nvGrpSpPr>
            <p:grpSpPr>
              <a:xfrm>
                <a:off x="8261117" y="407124"/>
                <a:ext cx="196676" cy="540791"/>
                <a:chOff x="1139396" y="1674984"/>
                <a:chExt cx="196676" cy="540791"/>
              </a:xfrm>
            </p:grpSpPr>
            <p:sp>
              <p:nvSpPr>
                <p:cNvPr id="62" name="Oval 61"/>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3" name="Arc 6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6" name="Group 55"/>
              <p:cNvGrpSpPr/>
              <p:nvPr/>
            </p:nvGrpSpPr>
            <p:grpSpPr>
              <a:xfrm>
                <a:off x="8623971" y="317779"/>
                <a:ext cx="196676" cy="540791"/>
                <a:chOff x="1139396" y="1674984"/>
                <a:chExt cx="196676" cy="540791"/>
              </a:xfrm>
            </p:grpSpPr>
            <p:sp>
              <p:nvSpPr>
                <p:cNvPr id="60" name="Oval 59"/>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1" name="Arc 6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7" name="Group 56"/>
              <p:cNvGrpSpPr/>
              <p:nvPr/>
            </p:nvGrpSpPr>
            <p:grpSpPr>
              <a:xfrm>
                <a:off x="8525634" y="480847"/>
                <a:ext cx="196676" cy="540791"/>
                <a:chOff x="1139396" y="1674984"/>
                <a:chExt cx="196676" cy="540791"/>
              </a:xfrm>
            </p:grpSpPr>
            <p:sp>
              <p:nvSpPr>
                <p:cNvPr id="58" name="Oval 57"/>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9" name="Arc 5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69" name="Gruppieren 8"/>
          <p:cNvGrpSpPr/>
          <p:nvPr/>
        </p:nvGrpSpPr>
        <p:grpSpPr>
          <a:xfrm>
            <a:off x="5035999" y="3108577"/>
            <a:ext cx="1000257" cy="920237"/>
            <a:chOff x="6355434" y="1875352"/>
            <a:chExt cx="1620000" cy="1379951"/>
          </a:xfrm>
        </p:grpSpPr>
        <p:grpSp>
          <p:nvGrpSpPr>
            <p:cNvPr id="70" name="Group 69"/>
            <p:cNvGrpSpPr/>
            <p:nvPr/>
          </p:nvGrpSpPr>
          <p:grpSpPr>
            <a:xfrm>
              <a:off x="6355434" y="1875352"/>
              <a:ext cx="1620000" cy="1379951"/>
              <a:chOff x="6157236" y="2918241"/>
              <a:chExt cx="2505808" cy="2294793"/>
            </a:xfrm>
          </p:grpSpPr>
          <p:sp>
            <p:nvSpPr>
              <p:cNvPr id="84" name="Isosceles Triangle 83"/>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85" name="Isosceles Triangle 84"/>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86" name="Rounded Rectangle 85"/>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71" name="Group 70"/>
            <p:cNvGrpSpPr/>
            <p:nvPr/>
          </p:nvGrpSpPr>
          <p:grpSpPr>
            <a:xfrm>
              <a:off x="6903844" y="2338086"/>
              <a:ext cx="559530" cy="758361"/>
              <a:chOff x="8261117" y="263277"/>
              <a:chExt cx="559530" cy="758361"/>
            </a:xfrm>
          </p:grpSpPr>
          <p:grpSp>
            <p:nvGrpSpPr>
              <p:cNvPr id="72" name="Group 71"/>
              <p:cNvGrpSpPr/>
              <p:nvPr/>
            </p:nvGrpSpPr>
            <p:grpSpPr>
              <a:xfrm>
                <a:off x="8344207" y="263277"/>
                <a:ext cx="196676" cy="540791"/>
                <a:chOff x="1139396" y="1674984"/>
                <a:chExt cx="196676" cy="540791"/>
              </a:xfrm>
            </p:grpSpPr>
            <p:sp>
              <p:nvSpPr>
                <p:cNvPr id="82" name="Oval 8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3" name="Arc 8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3" name="Group 72"/>
              <p:cNvGrpSpPr/>
              <p:nvPr/>
            </p:nvGrpSpPr>
            <p:grpSpPr>
              <a:xfrm>
                <a:off x="8261117" y="407124"/>
                <a:ext cx="196676" cy="540791"/>
                <a:chOff x="1139396" y="1674984"/>
                <a:chExt cx="196676" cy="540791"/>
              </a:xfrm>
            </p:grpSpPr>
            <p:sp>
              <p:nvSpPr>
                <p:cNvPr id="80" name="Oval 7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1" name="Arc 8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4" name="Group 73"/>
              <p:cNvGrpSpPr/>
              <p:nvPr/>
            </p:nvGrpSpPr>
            <p:grpSpPr>
              <a:xfrm>
                <a:off x="8623971" y="317779"/>
                <a:ext cx="196676" cy="540791"/>
                <a:chOff x="1139396" y="1674984"/>
                <a:chExt cx="196676" cy="540791"/>
              </a:xfrm>
            </p:grpSpPr>
            <p:sp>
              <p:nvSpPr>
                <p:cNvPr id="78" name="Oval 7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9" name="Arc 7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5" name="Group 74"/>
              <p:cNvGrpSpPr/>
              <p:nvPr/>
            </p:nvGrpSpPr>
            <p:grpSpPr>
              <a:xfrm>
                <a:off x="8525634" y="480847"/>
                <a:ext cx="196676" cy="540791"/>
                <a:chOff x="1139396" y="1674984"/>
                <a:chExt cx="196676" cy="540791"/>
              </a:xfrm>
            </p:grpSpPr>
            <p:sp>
              <p:nvSpPr>
                <p:cNvPr id="7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sp>
        <p:nvSpPr>
          <p:cNvPr id="87" name="TextBox 6"/>
          <p:cNvSpPr txBox="1"/>
          <p:nvPr/>
        </p:nvSpPr>
        <p:spPr>
          <a:xfrm>
            <a:off x="392998" y="5505399"/>
            <a:ext cx="4001029" cy="978271"/>
          </a:xfrm>
          <a:prstGeom prst="rect">
            <a:avLst/>
          </a:prstGeom>
          <a:noFill/>
        </p:spPr>
        <p:txBody>
          <a:bodyPr wrap="square" lIns="0" tIns="0" rIns="0" bIns="0" rtlCol="0">
            <a:noAutofit/>
          </a:bodyPr>
          <a:lstStyle/>
          <a:p>
            <a:pPr defTabSz="1016264">
              <a:spcBef>
                <a:spcPts val="556"/>
              </a:spcBef>
              <a:defRPr/>
            </a:pPr>
            <a:r>
              <a:rPr lang="en-GB" sz="1556" kern="0" dirty="0" smtClean="0">
                <a:solidFill>
                  <a:srgbClr val="000000"/>
                </a:solidFill>
                <a:latin typeface="Bosch Office Sans" pitchFamily="34" charset="0"/>
              </a:rPr>
              <a:t>	</a:t>
            </a:r>
            <a:r>
              <a:rPr lang="en-GB" sz="1556" kern="0" dirty="0" err="1" smtClean="0">
                <a:solidFill>
                  <a:srgbClr val="000000"/>
                </a:solidFill>
                <a:latin typeface="Bosch Office Sans" pitchFamily="34" charset="0"/>
              </a:rPr>
              <a:t>Tayloristic</a:t>
            </a:r>
            <a:r>
              <a:rPr lang="en-GB" sz="1556" kern="0" dirty="0" smtClean="0">
                <a:solidFill>
                  <a:srgbClr val="000000"/>
                </a:solidFill>
                <a:latin typeface="Bosch Office Sans" pitchFamily="34" charset="0"/>
              </a:rPr>
              <a:t> approach</a:t>
            </a:r>
          </a:p>
          <a:p>
            <a:pPr defTabSz="1016264">
              <a:spcBef>
                <a:spcPts val="556"/>
              </a:spcBef>
              <a:defRPr/>
            </a:pPr>
            <a:r>
              <a:rPr lang="en-GB" sz="1556" kern="0" dirty="0" smtClean="0">
                <a:solidFill>
                  <a:srgbClr val="000000"/>
                </a:solidFill>
                <a:latin typeface="Bosch Office Sans" pitchFamily="34" charset="0"/>
              </a:rPr>
              <a:t>Split </a:t>
            </a:r>
            <a:r>
              <a:rPr lang="en-GB" sz="1556" kern="0" dirty="0">
                <a:solidFill>
                  <a:srgbClr val="000000"/>
                </a:solidFill>
                <a:latin typeface="Bosch Office Sans" pitchFamily="34" charset="0"/>
              </a:rPr>
              <a:t>responsibilities for one feature at different </a:t>
            </a:r>
            <a:r>
              <a:rPr lang="en-GB" sz="1556" kern="0" dirty="0" smtClean="0">
                <a:solidFill>
                  <a:srgbClr val="000000"/>
                </a:solidFill>
                <a:latin typeface="Bosch Office Sans" pitchFamily="34" charset="0"/>
              </a:rPr>
              <a:t>teams.</a:t>
            </a:r>
            <a:endParaRPr lang="en-GB" sz="1556" kern="0" dirty="0">
              <a:solidFill>
                <a:srgbClr val="000000"/>
              </a:solidFill>
              <a:latin typeface="Bosch Office Sans" pitchFamily="34" charset="0"/>
            </a:endParaRPr>
          </a:p>
        </p:txBody>
      </p:sp>
      <p:sp>
        <p:nvSpPr>
          <p:cNvPr id="88" name="TextBox 6"/>
          <p:cNvSpPr txBox="1"/>
          <p:nvPr/>
        </p:nvSpPr>
        <p:spPr>
          <a:xfrm>
            <a:off x="954779" y="141029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low </a:t>
            </a:r>
            <a:r>
              <a:rPr lang="en-GB" sz="1778" kern="0" dirty="0" smtClean="0">
                <a:solidFill>
                  <a:srgbClr val="000000"/>
                </a:solidFill>
                <a:latin typeface="Bosch Office Sans" pitchFamily="34" charset="0"/>
              </a:rPr>
              <a:t>maturity</a:t>
            </a:r>
            <a:endParaRPr lang="en-GB" sz="1778" kern="0" dirty="0">
              <a:solidFill>
                <a:srgbClr val="000000"/>
              </a:solidFill>
              <a:latin typeface="Bosch Office Sans" pitchFamily="34" charset="0"/>
            </a:endParaRPr>
          </a:p>
        </p:txBody>
      </p:sp>
      <p:grpSp>
        <p:nvGrpSpPr>
          <p:cNvPr id="89" name="Gruppieren 122"/>
          <p:cNvGrpSpPr/>
          <p:nvPr/>
        </p:nvGrpSpPr>
        <p:grpSpPr>
          <a:xfrm>
            <a:off x="6407531" y="2077531"/>
            <a:ext cx="1000257" cy="920237"/>
            <a:chOff x="4645413" y="1875352"/>
            <a:chExt cx="1620000" cy="1379951"/>
          </a:xfrm>
        </p:grpSpPr>
        <p:grpSp>
          <p:nvGrpSpPr>
            <p:cNvPr id="90" name="Group 55"/>
            <p:cNvGrpSpPr/>
            <p:nvPr/>
          </p:nvGrpSpPr>
          <p:grpSpPr>
            <a:xfrm>
              <a:off x="4645413" y="1875352"/>
              <a:ext cx="1620000" cy="1379951"/>
              <a:chOff x="6157237" y="2918241"/>
              <a:chExt cx="2505808" cy="2294793"/>
            </a:xfrm>
          </p:grpSpPr>
          <p:sp>
            <p:nvSpPr>
              <p:cNvPr id="104"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05"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06"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91" name="Group 31"/>
            <p:cNvGrpSpPr/>
            <p:nvPr/>
          </p:nvGrpSpPr>
          <p:grpSpPr>
            <a:xfrm>
              <a:off x="5196385" y="2338086"/>
              <a:ext cx="559530" cy="758361"/>
              <a:chOff x="8261117" y="263277"/>
              <a:chExt cx="559530" cy="758361"/>
            </a:xfrm>
          </p:grpSpPr>
          <p:grpSp>
            <p:nvGrpSpPr>
              <p:cNvPr id="92" name="Group 66"/>
              <p:cNvGrpSpPr/>
              <p:nvPr/>
            </p:nvGrpSpPr>
            <p:grpSpPr>
              <a:xfrm>
                <a:off x="8344207" y="263277"/>
                <a:ext cx="196676" cy="540791"/>
                <a:chOff x="1139396" y="1674984"/>
                <a:chExt cx="196676" cy="540791"/>
              </a:xfrm>
            </p:grpSpPr>
            <p:sp>
              <p:nvSpPr>
                <p:cNvPr id="102"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3"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3" name="Group 69"/>
              <p:cNvGrpSpPr/>
              <p:nvPr/>
            </p:nvGrpSpPr>
            <p:grpSpPr>
              <a:xfrm>
                <a:off x="8261117" y="407124"/>
                <a:ext cx="196676" cy="540791"/>
                <a:chOff x="1139396" y="1674984"/>
                <a:chExt cx="196676" cy="540791"/>
              </a:xfrm>
            </p:grpSpPr>
            <p:sp>
              <p:nvSpPr>
                <p:cNvPr id="100"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1"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4" name="Group 73"/>
              <p:cNvGrpSpPr/>
              <p:nvPr/>
            </p:nvGrpSpPr>
            <p:grpSpPr>
              <a:xfrm>
                <a:off x="8623971" y="317779"/>
                <a:ext cx="196676" cy="540791"/>
                <a:chOff x="1139396" y="1674984"/>
                <a:chExt cx="196676" cy="540791"/>
              </a:xfrm>
            </p:grpSpPr>
            <p:sp>
              <p:nvSpPr>
                <p:cNvPr id="98"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9"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5" name="Group 77"/>
              <p:cNvGrpSpPr/>
              <p:nvPr/>
            </p:nvGrpSpPr>
            <p:grpSpPr>
              <a:xfrm>
                <a:off x="8525634" y="480847"/>
                <a:ext cx="196676" cy="540791"/>
                <a:chOff x="1139396" y="1674984"/>
                <a:chExt cx="196676" cy="540791"/>
              </a:xfrm>
            </p:grpSpPr>
            <p:sp>
              <p:nvSpPr>
                <p:cNvPr id="96"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7"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07" name="Gruppieren 140"/>
          <p:cNvGrpSpPr/>
          <p:nvPr/>
        </p:nvGrpSpPr>
        <p:grpSpPr>
          <a:xfrm>
            <a:off x="7669589" y="2070802"/>
            <a:ext cx="1000257" cy="920237"/>
            <a:chOff x="4645413" y="1875352"/>
            <a:chExt cx="1620000" cy="1379951"/>
          </a:xfrm>
        </p:grpSpPr>
        <p:grpSp>
          <p:nvGrpSpPr>
            <p:cNvPr id="108" name="Group 55"/>
            <p:cNvGrpSpPr/>
            <p:nvPr/>
          </p:nvGrpSpPr>
          <p:grpSpPr>
            <a:xfrm>
              <a:off x="4645413" y="1875352"/>
              <a:ext cx="1620000" cy="1379951"/>
              <a:chOff x="6157237" y="2918241"/>
              <a:chExt cx="2505808" cy="2294793"/>
            </a:xfrm>
          </p:grpSpPr>
          <p:sp>
            <p:nvSpPr>
              <p:cNvPr id="122"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23"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24"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09" name="Group 31"/>
            <p:cNvGrpSpPr/>
            <p:nvPr/>
          </p:nvGrpSpPr>
          <p:grpSpPr>
            <a:xfrm>
              <a:off x="5196385" y="2338086"/>
              <a:ext cx="559530" cy="758361"/>
              <a:chOff x="8261117" y="263277"/>
              <a:chExt cx="559530" cy="758361"/>
            </a:xfrm>
          </p:grpSpPr>
          <p:grpSp>
            <p:nvGrpSpPr>
              <p:cNvPr id="110" name="Group 66"/>
              <p:cNvGrpSpPr/>
              <p:nvPr/>
            </p:nvGrpSpPr>
            <p:grpSpPr>
              <a:xfrm>
                <a:off x="8344207" y="263277"/>
                <a:ext cx="196676" cy="540791"/>
                <a:chOff x="1139396" y="1674984"/>
                <a:chExt cx="196676" cy="540791"/>
              </a:xfrm>
            </p:grpSpPr>
            <p:sp>
              <p:nvSpPr>
                <p:cNvPr id="120"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21"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1" name="Group 69"/>
              <p:cNvGrpSpPr/>
              <p:nvPr/>
            </p:nvGrpSpPr>
            <p:grpSpPr>
              <a:xfrm>
                <a:off x="8261117" y="407124"/>
                <a:ext cx="196676" cy="540791"/>
                <a:chOff x="1139396" y="1674984"/>
                <a:chExt cx="196676" cy="540791"/>
              </a:xfrm>
            </p:grpSpPr>
            <p:sp>
              <p:nvSpPr>
                <p:cNvPr id="118"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9"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2" name="Group 73"/>
              <p:cNvGrpSpPr/>
              <p:nvPr/>
            </p:nvGrpSpPr>
            <p:grpSpPr>
              <a:xfrm>
                <a:off x="8623971" y="317779"/>
                <a:ext cx="196676" cy="540791"/>
                <a:chOff x="1139396" y="1674984"/>
                <a:chExt cx="196676" cy="540791"/>
              </a:xfrm>
            </p:grpSpPr>
            <p:sp>
              <p:nvSpPr>
                <p:cNvPr id="11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13" name="Group 77"/>
              <p:cNvGrpSpPr/>
              <p:nvPr/>
            </p:nvGrpSpPr>
            <p:grpSpPr>
              <a:xfrm>
                <a:off x="8525634" y="480847"/>
                <a:ext cx="196676" cy="540791"/>
                <a:chOff x="1139396" y="1674984"/>
                <a:chExt cx="196676" cy="540791"/>
              </a:xfrm>
            </p:grpSpPr>
            <p:sp>
              <p:nvSpPr>
                <p:cNvPr id="114"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15"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25" name="Gruppieren 158"/>
          <p:cNvGrpSpPr/>
          <p:nvPr/>
        </p:nvGrpSpPr>
        <p:grpSpPr>
          <a:xfrm>
            <a:off x="6395036" y="3111544"/>
            <a:ext cx="1000257" cy="920237"/>
            <a:chOff x="6355434" y="1875352"/>
            <a:chExt cx="1620000" cy="1379951"/>
          </a:xfrm>
        </p:grpSpPr>
        <p:grpSp>
          <p:nvGrpSpPr>
            <p:cNvPr id="126" name="Group 25"/>
            <p:cNvGrpSpPr/>
            <p:nvPr/>
          </p:nvGrpSpPr>
          <p:grpSpPr>
            <a:xfrm>
              <a:off x="6355434" y="1875352"/>
              <a:ext cx="1620000" cy="1379951"/>
              <a:chOff x="6157236" y="2918241"/>
              <a:chExt cx="2505808" cy="2294793"/>
            </a:xfrm>
          </p:grpSpPr>
          <p:sp>
            <p:nvSpPr>
              <p:cNvPr id="140"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41"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42"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27" name="Group 93"/>
            <p:cNvGrpSpPr/>
            <p:nvPr/>
          </p:nvGrpSpPr>
          <p:grpSpPr>
            <a:xfrm>
              <a:off x="6903844" y="2338086"/>
              <a:ext cx="559530" cy="758361"/>
              <a:chOff x="8261117" y="263277"/>
              <a:chExt cx="559530" cy="758361"/>
            </a:xfrm>
          </p:grpSpPr>
          <p:grpSp>
            <p:nvGrpSpPr>
              <p:cNvPr id="128" name="Group 94"/>
              <p:cNvGrpSpPr/>
              <p:nvPr/>
            </p:nvGrpSpPr>
            <p:grpSpPr>
              <a:xfrm>
                <a:off x="8344207" y="263277"/>
                <a:ext cx="196676" cy="540791"/>
                <a:chOff x="1139396" y="1674984"/>
                <a:chExt cx="196676" cy="540791"/>
              </a:xfrm>
            </p:grpSpPr>
            <p:sp>
              <p:nvSpPr>
                <p:cNvPr id="138"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9"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9" name="Group 95"/>
              <p:cNvGrpSpPr/>
              <p:nvPr/>
            </p:nvGrpSpPr>
            <p:grpSpPr>
              <a:xfrm>
                <a:off x="8261117" y="407124"/>
                <a:ext cx="196676" cy="540791"/>
                <a:chOff x="1139396" y="1674984"/>
                <a:chExt cx="196676" cy="540791"/>
              </a:xfrm>
            </p:grpSpPr>
            <p:sp>
              <p:nvSpPr>
                <p:cNvPr id="136"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7"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30" name="Group 96"/>
              <p:cNvGrpSpPr/>
              <p:nvPr/>
            </p:nvGrpSpPr>
            <p:grpSpPr>
              <a:xfrm>
                <a:off x="8623971" y="317779"/>
                <a:ext cx="196676" cy="540791"/>
                <a:chOff x="1139396" y="1674984"/>
                <a:chExt cx="196676" cy="540791"/>
              </a:xfrm>
            </p:grpSpPr>
            <p:sp>
              <p:nvSpPr>
                <p:cNvPr id="134"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5"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31" name="Group 97"/>
              <p:cNvGrpSpPr/>
              <p:nvPr/>
            </p:nvGrpSpPr>
            <p:grpSpPr>
              <a:xfrm>
                <a:off x="8525634" y="480847"/>
                <a:ext cx="196676" cy="540791"/>
                <a:chOff x="1139396" y="1674984"/>
                <a:chExt cx="196676" cy="540791"/>
              </a:xfrm>
            </p:grpSpPr>
            <p:sp>
              <p:nvSpPr>
                <p:cNvPr id="132"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3"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43" name="Gruppieren 176"/>
          <p:cNvGrpSpPr/>
          <p:nvPr/>
        </p:nvGrpSpPr>
        <p:grpSpPr>
          <a:xfrm>
            <a:off x="6384121" y="4168660"/>
            <a:ext cx="1000257" cy="920237"/>
            <a:chOff x="4645413" y="3319128"/>
            <a:chExt cx="1620000" cy="1379951"/>
          </a:xfrm>
        </p:grpSpPr>
        <p:grpSp>
          <p:nvGrpSpPr>
            <p:cNvPr id="144" name="Group 35"/>
            <p:cNvGrpSpPr/>
            <p:nvPr/>
          </p:nvGrpSpPr>
          <p:grpSpPr>
            <a:xfrm>
              <a:off x="4645413" y="3319128"/>
              <a:ext cx="1620000" cy="1379951"/>
              <a:chOff x="6157236" y="2918240"/>
              <a:chExt cx="2505808" cy="2294793"/>
            </a:xfrm>
          </p:grpSpPr>
          <p:sp>
            <p:nvSpPr>
              <p:cNvPr id="158"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59"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60"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45" name="Group 80"/>
            <p:cNvGrpSpPr/>
            <p:nvPr/>
          </p:nvGrpSpPr>
          <p:grpSpPr>
            <a:xfrm>
              <a:off x="5189857" y="3777582"/>
              <a:ext cx="559530" cy="758361"/>
              <a:chOff x="8261117" y="263277"/>
              <a:chExt cx="559530" cy="758361"/>
            </a:xfrm>
          </p:grpSpPr>
          <p:grpSp>
            <p:nvGrpSpPr>
              <p:cNvPr id="146" name="Group 81"/>
              <p:cNvGrpSpPr/>
              <p:nvPr/>
            </p:nvGrpSpPr>
            <p:grpSpPr>
              <a:xfrm>
                <a:off x="8344207" y="263277"/>
                <a:ext cx="196676" cy="540791"/>
                <a:chOff x="1139396" y="1674984"/>
                <a:chExt cx="196676" cy="540791"/>
              </a:xfrm>
            </p:grpSpPr>
            <p:sp>
              <p:nvSpPr>
                <p:cNvPr id="156"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7"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7" name="Group 82"/>
              <p:cNvGrpSpPr/>
              <p:nvPr/>
            </p:nvGrpSpPr>
            <p:grpSpPr>
              <a:xfrm>
                <a:off x="8261117" y="407124"/>
                <a:ext cx="196676" cy="540791"/>
                <a:chOff x="1139396" y="1674984"/>
                <a:chExt cx="196676" cy="540791"/>
              </a:xfrm>
            </p:grpSpPr>
            <p:sp>
              <p:nvSpPr>
                <p:cNvPr id="154"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5"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8" name="Group 83"/>
              <p:cNvGrpSpPr/>
              <p:nvPr/>
            </p:nvGrpSpPr>
            <p:grpSpPr>
              <a:xfrm>
                <a:off x="8623971" y="317779"/>
                <a:ext cx="196676" cy="540791"/>
                <a:chOff x="1139396" y="1674984"/>
                <a:chExt cx="196676" cy="540791"/>
              </a:xfrm>
            </p:grpSpPr>
            <p:sp>
              <p:nvSpPr>
                <p:cNvPr id="152"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3"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9" name="Group 84"/>
              <p:cNvGrpSpPr/>
              <p:nvPr/>
            </p:nvGrpSpPr>
            <p:grpSpPr>
              <a:xfrm>
                <a:off x="8525634" y="480847"/>
                <a:ext cx="196676" cy="540791"/>
                <a:chOff x="1139396" y="1674984"/>
                <a:chExt cx="196676" cy="540791"/>
              </a:xfrm>
            </p:grpSpPr>
            <p:sp>
              <p:nvSpPr>
                <p:cNvPr id="150"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1"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61" name="Gruppieren 194"/>
          <p:cNvGrpSpPr/>
          <p:nvPr/>
        </p:nvGrpSpPr>
        <p:grpSpPr>
          <a:xfrm>
            <a:off x="7683929" y="4181053"/>
            <a:ext cx="1000257" cy="920237"/>
            <a:chOff x="4645413" y="3319128"/>
            <a:chExt cx="1620000" cy="1379951"/>
          </a:xfrm>
        </p:grpSpPr>
        <p:grpSp>
          <p:nvGrpSpPr>
            <p:cNvPr id="162" name="Group 35"/>
            <p:cNvGrpSpPr/>
            <p:nvPr/>
          </p:nvGrpSpPr>
          <p:grpSpPr>
            <a:xfrm>
              <a:off x="4645413" y="3319128"/>
              <a:ext cx="1620000" cy="1379951"/>
              <a:chOff x="6157236" y="2918240"/>
              <a:chExt cx="2505808" cy="2294793"/>
            </a:xfrm>
          </p:grpSpPr>
          <p:sp>
            <p:nvSpPr>
              <p:cNvPr id="176"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77"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78"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63" name="Group 80"/>
            <p:cNvGrpSpPr/>
            <p:nvPr/>
          </p:nvGrpSpPr>
          <p:grpSpPr>
            <a:xfrm>
              <a:off x="5189857" y="3777582"/>
              <a:ext cx="559530" cy="758361"/>
              <a:chOff x="8261117" y="263277"/>
              <a:chExt cx="559530" cy="758361"/>
            </a:xfrm>
          </p:grpSpPr>
          <p:grpSp>
            <p:nvGrpSpPr>
              <p:cNvPr id="164" name="Group 81"/>
              <p:cNvGrpSpPr/>
              <p:nvPr/>
            </p:nvGrpSpPr>
            <p:grpSpPr>
              <a:xfrm>
                <a:off x="8344207" y="263277"/>
                <a:ext cx="196676" cy="540791"/>
                <a:chOff x="1139396" y="1674984"/>
                <a:chExt cx="196676" cy="540791"/>
              </a:xfrm>
            </p:grpSpPr>
            <p:sp>
              <p:nvSpPr>
                <p:cNvPr id="174"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5"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5" name="Group 82"/>
              <p:cNvGrpSpPr/>
              <p:nvPr/>
            </p:nvGrpSpPr>
            <p:grpSpPr>
              <a:xfrm>
                <a:off x="8261117" y="407124"/>
                <a:ext cx="196676" cy="540791"/>
                <a:chOff x="1139396" y="1674984"/>
                <a:chExt cx="196676" cy="540791"/>
              </a:xfrm>
            </p:grpSpPr>
            <p:sp>
              <p:nvSpPr>
                <p:cNvPr id="172"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3"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6" name="Group 83"/>
              <p:cNvGrpSpPr/>
              <p:nvPr/>
            </p:nvGrpSpPr>
            <p:grpSpPr>
              <a:xfrm>
                <a:off x="8623971" y="317779"/>
                <a:ext cx="196676" cy="540791"/>
                <a:chOff x="1139396" y="1674984"/>
                <a:chExt cx="196676" cy="540791"/>
              </a:xfrm>
            </p:grpSpPr>
            <p:sp>
              <p:nvSpPr>
                <p:cNvPr id="170"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1"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7" name="Group 84"/>
              <p:cNvGrpSpPr/>
              <p:nvPr/>
            </p:nvGrpSpPr>
            <p:grpSpPr>
              <a:xfrm>
                <a:off x="8525634" y="480847"/>
                <a:ext cx="196676" cy="540791"/>
                <a:chOff x="1139396" y="1674984"/>
                <a:chExt cx="196676" cy="540791"/>
              </a:xfrm>
            </p:grpSpPr>
            <p:sp>
              <p:nvSpPr>
                <p:cNvPr id="168"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9"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79" name="Gruppieren 212"/>
          <p:cNvGrpSpPr/>
          <p:nvPr/>
        </p:nvGrpSpPr>
        <p:grpSpPr>
          <a:xfrm>
            <a:off x="7692701" y="3108578"/>
            <a:ext cx="1000257" cy="920237"/>
            <a:chOff x="6355434" y="1875352"/>
            <a:chExt cx="1620000" cy="1379951"/>
          </a:xfrm>
        </p:grpSpPr>
        <p:grpSp>
          <p:nvGrpSpPr>
            <p:cNvPr id="180" name="Group 25"/>
            <p:cNvGrpSpPr/>
            <p:nvPr/>
          </p:nvGrpSpPr>
          <p:grpSpPr>
            <a:xfrm>
              <a:off x="6355434" y="1875352"/>
              <a:ext cx="1620000" cy="1379951"/>
              <a:chOff x="6157236" y="2918241"/>
              <a:chExt cx="2505808" cy="2294793"/>
            </a:xfrm>
          </p:grpSpPr>
          <p:sp>
            <p:nvSpPr>
              <p:cNvPr id="194"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95"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96"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81" name="Group 93"/>
            <p:cNvGrpSpPr/>
            <p:nvPr/>
          </p:nvGrpSpPr>
          <p:grpSpPr>
            <a:xfrm>
              <a:off x="6903844" y="2338086"/>
              <a:ext cx="559530" cy="758361"/>
              <a:chOff x="8261117" y="263277"/>
              <a:chExt cx="559530" cy="758361"/>
            </a:xfrm>
          </p:grpSpPr>
          <p:grpSp>
            <p:nvGrpSpPr>
              <p:cNvPr id="182" name="Group 94"/>
              <p:cNvGrpSpPr/>
              <p:nvPr/>
            </p:nvGrpSpPr>
            <p:grpSpPr>
              <a:xfrm>
                <a:off x="8344207" y="263277"/>
                <a:ext cx="196676" cy="540791"/>
                <a:chOff x="1139396" y="1674984"/>
                <a:chExt cx="196676" cy="540791"/>
              </a:xfrm>
            </p:grpSpPr>
            <p:sp>
              <p:nvSpPr>
                <p:cNvPr id="192"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3"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3" name="Group 95"/>
              <p:cNvGrpSpPr/>
              <p:nvPr/>
            </p:nvGrpSpPr>
            <p:grpSpPr>
              <a:xfrm>
                <a:off x="8261117" y="407124"/>
                <a:ext cx="196676" cy="540791"/>
                <a:chOff x="1139396" y="1674984"/>
                <a:chExt cx="196676" cy="540791"/>
              </a:xfrm>
            </p:grpSpPr>
            <p:sp>
              <p:nvSpPr>
                <p:cNvPr id="190"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1"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4" name="Group 96"/>
              <p:cNvGrpSpPr/>
              <p:nvPr/>
            </p:nvGrpSpPr>
            <p:grpSpPr>
              <a:xfrm>
                <a:off x="8623971" y="317779"/>
                <a:ext cx="196676" cy="540791"/>
                <a:chOff x="1139396" y="1674984"/>
                <a:chExt cx="196676" cy="540791"/>
              </a:xfrm>
            </p:grpSpPr>
            <p:sp>
              <p:nvSpPr>
                <p:cNvPr id="188"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9"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5" name="Group 97"/>
              <p:cNvGrpSpPr/>
              <p:nvPr/>
            </p:nvGrpSpPr>
            <p:grpSpPr>
              <a:xfrm>
                <a:off x="8525634" y="480847"/>
                <a:ext cx="196676" cy="540791"/>
                <a:chOff x="1139396" y="1674984"/>
                <a:chExt cx="196676" cy="540791"/>
              </a:xfrm>
            </p:grpSpPr>
            <p:sp>
              <p:nvSpPr>
                <p:cNvPr id="186"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7"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cxnSp>
        <p:nvCxnSpPr>
          <p:cNvPr id="197" name="Gerade Verbindung mit Pfeil 21"/>
          <p:cNvCxnSpPr/>
          <p:nvPr/>
        </p:nvCxnSpPr>
        <p:spPr>
          <a:xfrm>
            <a:off x="5052247" y="5345056"/>
            <a:ext cx="37514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8" name="TextBox 6"/>
          <p:cNvSpPr txBox="1"/>
          <p:nvPr/>
        </p:nvSpPr>
        <p:spPr>
          <a:xfrm>
            <a:off x="5269512" y="51462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1</a:t>
            </a:r>
          </a:p>
        </p:txBody>
      </p:sp>
      <p:sp>
        <p:nvSpPr>
          <p:cNvPr id="199" name="TextBox 6"/>
          <p:cNvSpPr txBox="1"/>
          <p:nvPr/>
        </p:nvSpPr>
        <p:spPr>
          <a:xfrm>
            <a:off x="6618617" y="5161769"/>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2</a:t>
            </a:r>
          </a:p>
        </p:txBody>
      </p:sp>
      <p:sp>
        <p:nvSpPr>
          <p:cNvPr id="200" name="TextBox 6"/>
          <p:cNvSpPr txBox="1"/>
          <p:nvPr/>
        </p:nvSpPr>
        <p:spPr>
          <a:xfrm>
            <a:off x="7961893" y="5151243"/>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3</a:t>
            </a:r>
          </a:p>
        </p:txBody>
      </p:sp>
      <p:cxnSp>
        <p:nvCxnSpPr>
          <p:cNvPr id="201" name="Gerade Verbindung mit Pfeil 233"/>
          <p:cNvCxnSpPr/>
          <p:nvPr/>
        </p:nvCxnSpPr>
        <p:spPr>
          <a:xfrm>
            <a:off x="6271608" y="1996084"/>
            <a:ext cx="9290" cy="3285638"/>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Gerade Verbindung mit Pfeil 234"/>
          <p:cNvCxnSpPr/>
          <p:nvPr/>
        </p:nvCxnSpPr>
        <p:spPr>
          <a:xfrm flipH="1">
            <a:off x="7552240" y="20375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Gerade Verbindung mit Pfeil 237"/>
          <p:cNvCxnSpPr/>
          <p:nvPr/>
        </p:nvCxnSpPr>
        <p:spPr>
          <a:xfrm flipV="1">
            <a:off x="365367" y="5353548"/>
            <a:ext cx="3566907" cy="16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4" name="Gerader Verbinder 236"/>
          <p:cNvCxnSpPr/>
          <p:nvPr/>
        </p:nvCxnSpPr>
        <p:spPr>
          <a:xfrm>
            <a:off x="4675632" y="1440657"/>
            <a:ext cx="17023" cy="43219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06" name="Textfeld 23"/>
          <p:cNvSpPr txBox="1"/>
          <p:nvPr/>
        </p:nvSpPr>
        <p:spPr>
          <a:xfrm>
            <a:off x="320824" y="303763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07" name="Notched Right Arrow 18"/>
          <p:cNvSpPr/>
          <p:nvPr/>
        </p:nvSpPr>
        <p:spPr>
          <a:xfrm rot="18100629">
            <a:off x="2858574" y="324526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08" name="Textfeld 242"/>
          <p:cNvSpPr txBox="1"/>
          <p:nvPr/>
        </p:nvSpPr>
        <p:spPr>
          <a:xfrm>
            <a:off x="3340532" y="3045428"/>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09" name="Notched Right Arrow 18"/>
          <p:cNvSpPr/>
          <p:nvPr/>
        </p:nvSpPr>
        <p:spPr>
          <a:xfrm>
            <a:off x="1863104" y="2473919"/>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10" name="Textfeld 245"/>
          <p:cNvSpPr txBox="1"/>
          <p:nvPr/>
        </p:nvSpPr>
        <p:spPr>
          <a:xfrm>
            <a:off x="1788565" y="264268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11" name="Notched Right Arrow 18"/>
          <p:cNvSpPr/>
          <p:nvPr/>
        </p:nvSpPr>
        <p:spPr>
          <a:xfrm>
            <a:off x="1888260" y="436674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12" name="Textfeld 247"/>
          <p:cNvSpPr txBox="1"/>
          <p:nvPr/>
        </p:nvSpPr>
        <p:spPr>
          <a:xfrm>
            <a:off x="1788565" y="4658849"/>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13" name="TextBox 6"/>
          <p:cNvSpPr txBox="1"/>
          <p:nvPr/>
        </p:nvSpPr>
        <p:spPr>
          <a:xfrm>
            <a:off x="5992031" y="17127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1</a:t>
            </a:r>
          </a:p>
        </p:txBody>
      </p:sp>
      <p:sp>
        <p:nvSpPr>
          <p:cNvPr id="214" name="TextBox 6"/>
          <p:cNvSpPr txBox="1"/>
          <p:nvPr/>
        </p:nvSpPr>
        <p:spPr>
          <a:xfrm>
            <a:off x="7272036" y="1663274"/>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2</a:t>
            </a:r>
          </a:p>
        </p:txBody>
      </p:sp>
      <p:sp>
        <p:nvSpPr>
          <p:cNvPr id="215" name="TextBox 6"/>
          <p:cNvSpPr txBox="1"/>
          <p:nvPr/>
        </p:nvSpPr>
        <p:spPr>
          <a:xfrm>
            <a:off x="8437290" y="167677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3</a:t>
            </a:r>
          </a:p>
        </p:txBody>
      </p:sp>
      <p:cxnSp>
        <p:nvCxnSpPr>
          <p:cNvPr id="216" name="Gerade Verbindung mit Pfeil 249"/>
          <p:cNvCxnSpPr/>
          <p:nvPr/>
        </p:nvCxnSpPr>
        <p:spPr>
          <a:xfrm flipH="1">
            <a:off x="8843197" y="20353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27777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010309" y="949503"/>
            <a:ext cx="26152" cy="5288264"/>
          </a:xfrm>
          <a:prstGeom prst="line">
            <a:avLst/>
          </a:prstGeom>
        </p:spPr>
        <p:style>
          <a:lnRef idx="1">
            <a:schemeClr val="accent1"/>
          </a:lnRef>
          <a:fillRef idx="0">
            <a:schemeClr val="accent1"/>
          </a:fillRef>
          <a:effectRef idx="0">
            <a:schemeClr val="accent1"/>
          </a:effectRef>
          <a:fontRef idx="minor">
            <a:schemeClr val="tx1"/>
          </a:fontRef>
        </p:style>
      </p:cxnSp>
      <p:pic>
        <p:nvPicPr>
          <p:cNvPr id="5126"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8073" y="17421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7442" y="199765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833" y="237317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7593" y="17421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7273" y="2351794"/>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Transparent Legos Clipart - Lego Brick Black And White , Free Transparent  Clipart - Clipart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820" y="1935695"/>
            <a:ext cx="567440" cy="458538"/>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812295" y="412870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392669" y="419682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3829810" y="4864196"/>
            <a:ext cx="525953" cy="5259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267094" y="4118714"/>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330097" y="480172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963002" y="477714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831099" y="4170745"/>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635">
            <a:off x="4345282" y="5266511"/>
            <a:ext cx="554615" cy="554615"/>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p:cNvCxnSpPr/>
          <p:nvPr/>
        </p:nvCxnSpPr>
        <p:spPr>
          <a:xfrm>
            <a:off x="6306188" y="917852"/>
            <a:ext cx="13689" cy="5437183"/>
          </a:xfrm>
          <a:prstGeom prst="line">
            <a:avLst/>
          </a:prstGeom>
        </p:spPr>
        <p:style>
          <a:lnRef idx="1">
            <a:schemeClr val="accent1"/>
          </a:lnRef>
          <a:fillRef idx="0">
            <a:schemeClr val="accent1"/>
          </a:fillRef>
          <a:effectRef idx="0">
            <a:schemeClr val="accent1"/>
          </a:effectRef>
          <a:fontRef idx="minor">
            <a:schemeClr val="tx1"/>
          </a:fontRef>
        </p:style>
      </p:cxnSp>
      <p:pic>
        <p:nvPicPr>
          <p:cNvPr id="5130" name="Picture 10" descr="Free Menu Clipart Black And White, Download Free Menu Clipart Black And  White png images, Free ClipArts on Clipart Libra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31" y="1869107"/>
            <a:ext cx="2375843" cy="27397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98322" y="1232053"/>
            <a:ext cx="1609061" cy="369332"/>
          </a:xfrm>
          <a:prstGeom prst="rect">
            <a:avLst/>
          </a:prstGeom>
          <a:noFill/>
        </p:spPr>
        <p:txBody>
          <a:bodyPr wrap="square" rtlCol="0">
            <a:spAutoFit/>
          </a:bodyPr>
          <a:lstStyle/>
          <a:p>
            <a:r>
              <a:rPr lang="en-GB" dirty="0" smtClean="0"/>
              <a:t>User Menu</a:t>
            </a:r>
            <a:endParaRPr lang="en-GB" dirty="0"/>
          </a:p>
        </p:txBody>
      </p:sp>
      <p:pic>
        <p:nvPicPr>
          <p:cNvPr id="5138" name="Picture 18" descr="Search Icon | Material U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255" y="1406244"/>
            <a:ext cx="716295" cy="716295"/>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601865" y="1423702"/>
            <a:ext cx="870803" cy="65958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579980" y="2574557"/>
            <a:ext cx="870803" cy="65958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Elbow Connector 25"/>
          <p:cNvCxnSpPr>
            <a:stCxn id="5142" idx="0"/>
            <a:endCxn id="35" idx="0"/>
          </p:cNvCxnSpPr>
          <p:nvPr/>
        </p:nvCxnSpPr>
        <p:spPr>
          <a:xfrm flipH="1">
            <a:off x="7320486" y="1878694"/>
            <a:ext cx="21885" cy="1150855"/>
          </a:xfrm>
          <a:prstGeom prst="bentConnector3">
            <a:avLst>
              <a:gd name="adj1" fmla="val -1639922"/>
            </a:avLst>
          </a:prstGeom>
        </p:spPr>
        <p:style>
          <a:lnRef idx="1">
            <a:schemeClr val="accent1"/>
          </a:lnRef>
          <a:fillRef idx="0">
            <a:schemeClr val="accent1"/>
          </a:fillRef>
          <a:effectRef idx="0">
            <a:schemeClr val="accent1"/>
          </a:effectRef>
          <a:fontRef idx="minor">
            <a:schemeClr val="tx1"/>
          </a:fontRef>
        </p:style>
      </p:cxnSp>
      <p:pic>
        <p:nvPicPr>
          <p:cNvPr id="5144" name="Picture 24" descr="Lego Block Clipart Black And White | Lego Bricks Clipart Black And White | Lego  blocks printable, Art block, Lego block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647882">
            <a:off x="7879580" y="1845703"/>
            <a:ext cx="1569717" cy="111254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34158" y="2099036"/>
            <a:ext cx="554615" cy="554615"/>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601865" y="3978848"/>
            <a:ext cx="870803" cy="6595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2" descr="51 Arte Graphic ideas | rubix cube, balloon dog sculpture, white faux  taxiderm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6738631">
            <a:off x="6579980" y="5129703"/>
            <a:ext cx="870803" cy="659587"/>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Elbow Connector 44"/>
          <p:cNvCxnSpPr>
            <a:stCxn id="43" idx="0"/>
            <a:endCxn id="44" idx="0"/>
          </p:cNvCxnSpPr>
          <p:nvPr/>
        </p:nvCxnSpPr>
        <p:spPr>
          <a:xfrm flipH="1">
            <a:off x="7320486" y="4433840"/>
            <a:ext cx="21885" cy="1150855"/>
          </a:xfrm>
          <a:prstGeom prst="bentConnector3">
            <a:avLst>
              <a:gd name="adj1" fmla="val -1639922"/>
            </a:avLst>
          </a:prstGeom>
        </p:spPr>
        <p:style>
          <a:lnRef idx="1">
            <a:schemeClr val="accent1"/>
          </a:lnRef>
          <a:fillRef idx="0">
            <a:schemeClr val="accent1"/>
          </a:fillRef>
          <a:effectRef idx="0">
            <a:schemeClr val="accent1"/>
          </a:effectRef>
          <a:fontRef idx="minor">
            <a:schemeClr val="tx1"/>
          </a:fontRef>
        </p:style>
      </p:cxnSp>
      <p:pic>
        <p:nvPicPr>
          <p:cNvPr id="46" name="Picture 24" descr="Lego Block Clipart Black And White | Lego Bricks Clipart Black And White | Lego  blocks printable, Art block, Lego block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7647882">
            <a:off x="7879580" y="4400849"/>
            <a:ext cx="1569717" cy="111254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The best free Connector icon images. Download from 201 free icons of  Connector at GetDrawin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534158" y="4654182"/>
            <a:ext cx="554615" cy="554615"/>
          </a:xfrm>
          <a:prstGeom prst="rect">
            <a:avLst/>
          </a:prstGeom>
          <a:noFill/>
          <a:extLst>
            <a:ext uri="{909E8E84-426E-40DD-AFC4-6F175D3DCCD1}">
              <a14:hiddenFill xmlns:a14="http://schemas.microsoft.com/office/drawing/2010/main">
                <a:solidFill>
                  <a:srgbClr val="FFFFFF"/>
                </a:solidFill>
              </a14:hiddenFill>
            </a:ext>
          </a:extLst>
        </p:spPr>
      </p:pic>
      <p:sp>
        <p:nvSpPr>
          <p:cNvPr id="29" name="Down Arrow 28"/>
          <p:cNvSpPr/>
          <p:nvPr/>
        </p:nvSpPr>
        <p:spPr>
          <a:xfrm rot="10800000">
            <a:off x="9409814" y="2122539"/>
            <a:ext cx="563526" cy="28089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0333959" y="1869107"/>
            <a:ext cx="1689501" cy="923330"/>
          </a:xfrm>
          <a:prstGeom prst="rect">
            <a:avLst/>
          </a:prstGeom>
          <a:noFill/>
        </p:spPr>
        <p:txBody>
          <a:bodyPr wrap="square" rtlCol="0">
            <a:spAutoFit/>
          </a:bodyPr>
          <a:lstStyle/>
          <a:p>
            <a:r>
              <a:rPr lang="en-GB" dirty="0" smtClean="0"/>
              <a:t>Community based development</a:t>
            </a:r>
            <a:endParaRPr lang="en-GB" dirty="0"/>
          </a:p>
        </p:txBody>
      </p:sp>
      <p:sp>
        <p:nvSpPr>
          <p:cNvPr id="51" name="TextBox 50"/>
          <p:cNvSpPr txBox="1"/>
          <p:nvPr/>
        </p:nvSpPr>
        <p:spPr>
          <a:xfrm>
            <a:off x="10333958" y="3267111"/>
            <a:ext cx="1689501" cy="369332"/>
          </a:xfrm>
          <a:prstGeom prst="rect">
            <a:avLst/>
          </a:prstGeom>
          <a:noFill/>
        </p:spPr>
        <p:txBody>
          <a:bodyPr wrap="square" rtlCol="0">
            <a:spAutoFit/>
          </a:bodyPr>
          <a:lstStyle/>
          <a:p>
            <a:r>
              <a:rPr lang="en-GB" dirty="0" smtClean="0"/>
              <a:t>Promote Re-use </a:t>
            </a:r>
            <a:endParaRPr lang="en-GB" dirty="0"/>
          </a:p>
        </p:txBody>
      </p:sp>
      <p:sp>
        <p:nvSpPr>
          <p:cNvPr id="31" name="TextBox 30"/>
          <p:cNvSpPr txBox="1"/>
          <p:nvPr/>
        </p:nvSpPr>
        <p:spPr>
          <a:xfrm>
            <a:off x="4000931" y="3640035"/>
            <a:ext cx="1619609" cy="369332"/>
          </a:xfrm>
          <a:prstGeom prst="rect">
            <a:avLst/>
          </a:prstGeom>
          <a:noFill/>
        </p:spPr>
        <p:txBody>
          <a:bodyPr wrap="square" rtlCol="0">
            <a:spAutoFit/>
          </a:bodyPr>
          <a:lstStyle/>
          <a:p>
            <a:r>
              <a:rPr lang="en-GB" dirty="0" smtClean="0"/>
              <a:t>Connectors</a:t>
            </a:r>
            <a:endParaRPr lang="en-GB" dirty="0"/>
          </a:p>
        </p:txBody>
      </p:sp>
      <p:sp>
        <p:nvSpPr>
          <p:cNvPr id="53" name="TextBox 52"/>
          <p:cNvSpPr txBox="1"/>
          <p:nvPr/>
        </p:nvSpPr>
        <p:spPr>
          <a:xfrm>
            <a:off x="3982428" y="1186953"/>
            <a:ext cx="1619609" cy="369332"/>
          </a:xfrm>
          <a:prstGeom prst="rect">
            <a:avLst/>
          </a:prstGeom>
          <a:noFill/>
        </p:spPr>
        <p:txBody>
          <a:bodyPr wrap="square" rtlCol="0">
            <a:spAutoFit/>
          </a:bodyPr>
          <a:lstStyle/>
          <a:p>
            <a:r>
              <a:rPr lang="en-GB" dirty="0" smtClean="0"/>
              <a:t>Components</a:t>
            </a:r>
            <a:endParaRPr lang="en-GB" dirty="0"/>
          </a:p>
        </p:txBody>
      </p:sp>
      <p:sp>
        <p:nvSpPr>
          <p:cNvPr id="54" name="TextBox 53"/>
          <p:cNvSpPr txBox="1"/>
          <p:nvPr/>
        </p:nvSpPr>
        <p:spPr>
          <a:xfrm>
            <a:off x="7241985" y="814744"/>
            <a:ext cx="2497588" cy="646331"/>
          </a:xfrm>
          <a:prstGeom prst="rect">
            <a:avLst/>
          </a:prstGeom>
          <a:noFill/>
        </p:spPr>
        <p:txBody>
          <a:bodyPr wrap="square" rtlCol="0">
            <a:spAutoFit/>
          </a:bodyPr>
          <a:lstStyle/>
          <a:p>
            <a:pPr algn="ctr"/>
            <a:r>
              <a:rPr lang="en-GB" dirty="0" smtClean="0"/>
              <a:t>Workflow based solutions</a:t>
            </a:r>
            <a:endParaRPr lang="en-GB" dirty="0"/>
          </a:p>
        </p:txBody>
      </p:sp>
      <p:sp>
        <p:nvSpPr>
          <p:cNvPr id="55" name="TextBox 54"/>
          <p:cNvSpPr txBox="1"/>
          <p:nvPr/>
        </p:nvSpPr>
        <p:spPr>
          <a:xfrm>
            <a:off x="7092016" y="3475444"/>
            <a:ext cx="2497588" cy="369332"/>
          </a:xfrm>
          <a:prstGeom prst="rect">
            <a:avLst/>
          </a:prstGeom>
          <a:noFill/>
        </p:spPr>
        <p:txBody>
          <a:bodyPr wrap="square" rtlCol="0">
            <a:spAutoFit/>
          </a:bodyPr>
          <a:lstStyle/>
          <a:p>
            <a:pPr algn="ctr"/>
            <a:r>
              <a:rPr lang="en-GB" dirty="0" smtClean="0"/>
              <a:t>Integrated solutions</a:t>
            </a:r>
            <a:endParaRPr lang="en-GB" dirty="0"/>
          </a:p>
        </p:txBody>
      </p:sp>
      <p:sp>
        <p:nvSpPr>
          <p:cNvPr id="56" name="Rectangle 55"/>
          <p:cNvSpPr/>
          <p:nvPr/>
        </p:nvSpPr>
        <p:spPr>
          <a:xfrm>
            <a:off x="2658374" y="293486"/>
            <a:ext cx="7443216" cy="719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Envisioning Automation Suite……..</a:t>
            </a:r>
            <a:endParaRPr lang="en-GB" dirty="0"/>
          </a:p>
        </p:txBody>
      </p:sp>
    </p:spTree>
    <p:extLst>
      <p:ext uri="{BB962C8B-B14F-4D97-AF65-F5344CB8AC3E}">
        <p14:creationId xmlns:p14="http://schemas.microsoft.com/office/powerpoint/2010/main" val="738418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314065" y="1164657"/>
            <a:ext cx="6099442" cy="3222558"/>
          </a:xfrm>
          <a:prstGeom prst="rect">
            <a:avLst/>
          </a:prstGeom>
          <a:ln>
            <a:solidFill>
              <a:schemeClr val="accent1"/>
            </a:solidFill>
          </a:ln>
        </p:spPr>
      </p:pic>
    </p:spTree>
    <p:extLst>
      <p:ext uri="{BB962C8B-B14F-4D97-AF65-F5344CB8AC3E}">
        <p14:creationId xmlns:p14="http://schemas.microsoft.com/office/powerpoint/2010/main" val="11863738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3660609-9F72-44C2-99AF-A574C6293FCA}"/>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13" name="think-cell Slide" r:id="rId4" imgW="415" imgH="416" progId="TCLayout.ActiveDocument.1">
                  <p:embed/>
                </p:oleObj>
              </mc:Choice>
              <mc:Fallback>
                <p:oleObj name="think-cell Slide" r:id="rId4" imgW="415" imgH="416" progId="TCLayout.ActiveDocument.1">
                  <p:embed/>
                  <p:pic>
                    <p:nvPicPr>
                      <p:cNvPr id="7" name="Object 6" hidden="1">
                        <a:extLst>
                          <a:ext uri="{FF2B5EF4-FFF2-40B4-BE49-F238E27FC236}">
                            <a16:creationId xmlns:a16="http://schemas.microsoft.com/office/drawing/2014/main" id="{53660609-9F72-44C2-99AF-A574C6293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normAutofit fontScale="90000"/>
          </a:bodyPr>
          <a:lstStyle/>
          <a:p>
            <a:r>
              <a:rPr lang="en-US" dirty="0" err="1"/>
              <a:t>SmartDNC</a:t>
            </a:r>
            <a:r>
              <a:rPr lang="en-US" dirty="0"/>
              <a:t> High Level View</a:t>
            </a:r>
            <a:endParaRPr lang="en-GB" dirty="0"/>
          </a:p>
        </p:txBody>
      </p:sp>
      <p:sp>
        <p:nvSpPr>
          <p:cNvPr id="2" name="Text Placeholder 1"/>
          <p:cNvSpPr>
            <a:spLocks noGrp="1"/>
          </p:cNvSpPr>
          <p:nvPr>
            <p:ph type="body" sz="quarter" idx="15"/>
          </p:nvPr>
        </p:nvSpPr>
        <p:spPr/>
        <p:txBody>
          <a:bodyPr>
            <a:normAutofit fontScale="92500" lnSpcReduction="20000"/>
          </a:bodyPr>
          <a:lstStyle/>
          <a:p>
            <a:r>
              <a:rPr lang="en-GB" dirty="0" smtClean="0"/>
              <a:t>Intelligent </a:t>
            </a:r>
            <a:r>
              <a:rPr lang="en-GB" dirty="0"/>
              <a:t>Automation Workshop</a:t>
            </a:r>
          </a:p>
        </p:txBody>
      </p:sp>
      <p:sp>
        <p:nvSpPr>
          <p:cNvPr id="4" name="Slide Number Placeholder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898AEC0-503E-4FA4-859C-D0F72D6E3F79}" type="slidenum">
              <a:rPr kumimoji="0" lang="en-US" sz="1200" b="0" i="0" u="none" strike="noStrike" kern="0" cap="none" spc="0" normalizeH="0" baseline="0" noProof="1" smtClean="0">
                <a:ln>
                  <a:noFill/>
                </a:ln>
                <a:solidFill>
                  <a:srgbClr val="999FA6"/>
                </a:solidFill>
                <a:effectLst/>
                <a:uLnTx/>
                <a:uFillTx/>
                <a:latin typeface="Bosch Office Sans"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27</a:t>
            </a:fld>
            <a:endParaRPr kumimoji="0" lang="en-US" sz="1200" b="0" i="0" u="none" strike="noStrike" kern="0" cap="none" spc="0" normalizeH="0" baseline="0" noProof="1">
              <a:ln>
                <a:noFill/>
              </a:ln>
              <a:solidFill>
                <a:srgbClr val="999FA6"/>
              </a:solidFill>
              <a:effectLst/>
              <a:uLnTx/>
              <a:uFillTx/>
              <a:latin typeface="Bosch Office Sans" pitchFamily="34" charset="0"/>
              <a:ea typeface="+mn-ea"/>
              <a:cs typeface="+mn-cs"/>
            </a:endParaRPr>
          </a:p>
        </p:txBody>
      </p:sp>
      <p:sp>
        <p:nvSpPr>
          <p:cNvPr id="5" name="Rectangle 4">
            <a:extLst>
              <a:ext uri="{FF2B5EF4-FFF2-40B4-BE49-F238E27FC236}">
                <a16:creationId xmlns:a16="http://schemas.microsoft.com/office/drawing/2014/main" id="{ADEE0F20-7A9B-47D1-95E0-3F2D703A9E2B}"/>
              </a:ext>
            </a:extLst>
          </p:cNvPr>
          <p:cNvSpPr/>
          <p:nvPr/>
        </p:nvSpPr>
        <p:spPr>
          <a:xfrm>
            <a:off x="3712229" y="1572152"/>
            <a:ext cx="4414718" cy="2756694"/>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E78C5"/>
              </a:solidFill>
              <a:effectLst/>
              <a:uLnTx/>
              <a:uFillTx/>
              <a:latin typeface="Bosch Office Sans"/>
              <a:ea typeface="+mn-ea"/>
              <a:cs typeface="+mn-cs"/>
            </a:endParaRPr>
          </a:p>
        </p:txBody>
      </p:sp>
      <p:sp>
        <p:nvSpPr>
          <p:cNvPr id="37" name="Rectangle: Single Corner Snipped 82">
            <a:extLst>
              <a:ext uri="{FF2B5EF4-FFF2-40B4-BE49-F238E27FC236}">
                <a16:creationId xmlns:a16="http://schemas.microsoft.com/office/drawing/2014/main" id="{71B4669A-8ED7-4FB0-B5E2-48C453C2B889}"/>
              </a:ext>
            </a:extLst>
          </p:cNvPr>
          <p:cNvSpPr/>
          <p:nvPr/>
        </p:nvSpPr>
        <p:spPr>
          <a:xfrm>
            <a:off x="3677725" y="1440823"/>
            <a:ext cx="1737907"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Development Phase</a:t>
            </a:r>
          </a:p>
        </p:txBody>
      </p:sp>
      <p:sp>
        <p:nvSpPr>
          <p:cNvPr id="61" name="Rectangle 60">
            <a:extLst>
              <a:ext uri="{FF2B5EF4-FFF2-40B4-BE49-F238E27FC236}">
                <a16:creationId xmlns:a16="http://schemas.microsoft.com/office/drawing/2014/main" id="{9079B97E-752C-4520-B047-1C2C6E0B6FFC}"/>
              </a:ext>
            </a:extLst>
          </p:cNvPr>
          <p:cNvSpPr/>
          <p:nvPr/>
        </p:nvSpPr>
        <p:spPr>
          <a:xfrm>
            <a:off x="409837" y="1592437"/>
            <a:ext cx="2775034" cy="2927505"/>
          </a:xfrm>
          <a:prstGeom prst="rect">
            <a:avLst/>
          </a:prstGeom>
          <a:solidFill>
            <a:schemeClr val="accent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E78C5"/>
              </a:solidFill>
              <a:effectLst/>
              <a:uLnTx/>
              <a:uFillTx/>
              <a:latin typeface="Bosch Office Sans"/>
              <a:ea typeface="+mn-ea"/>
              <a:cs typeface="+mn-cs"/>
            </a:endParaRPr>
          </a:p>
        </p:txBody>
      </p:sp>
      <p:sp>
        <p:nvSpPr>
          <p:cNvPr id="62" name="Rectangle: Single Corner Snipped 82">
            <a:extLst>
              <a:ext uri="{FF2B5EF4-FFF2-40B4-BE49-F238E27FC236}">
                <a16:creationId xmlns:a16="http://schemas.microsoft.com/office/drawing/2014/main" id="{2DD00D99-3EA8-42F2-B014-E53BF9239FF4}"/>
              </a:ext>
            </a:extLst>
          </p:cNvPr>
          <p:cNvSpPr/>
          <p:nvPr/>
        </p:nvSpPr>
        <p:spPr>
          <a:xfrm>
            <a:off x="389715" y="1466717"/>
            <a:ext cx="1897132" cy="174230"/>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Requirement Phase</a:t>
            </a:r>
          </a:p>
        </p:txBody>
      </p:sp>
      <p:grpSp>
        <p:nvGrpSpPr>
          <p:cNvPr id="63" name="Group 62">
            <a:extLst>
              <a:ext uri="{FF2B5EF4-FFF2-40B4-BE49-F238E27FC236}">
                <a16:creationId xmlns:a16="http://schemas.microsoft.com/office/drawing/2014/main" id="{33C89E93-3466-4731-924A-97982537D679}"/>
              </a:ext>
            </a:extLst>
          </p:cNvPr>
          <p:cNvGrpSpPr/>
          <p:nvPr/>
        </p:nvGrpSpPr>
        <p:grpSpPr>
          <a:xfrm>
            <a:off x="1949885" y="1788335"/>
            <a:ext cx="1170188" cy="587937"/>
            <a:chOff x="3175337" y="3832156"/>
            <a:chExt cx="1190015" cy="557834"/>
          </a:xfrm>
          <a:solidFill>
            <a:srgbClr val="263852"/>
          </a:solidFill>
        </p:grpSpPr>
        <p:sp>
          <p:nvSpPr>
            <p:cNvPr id="82" name="Rectangle 81">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3" name="Rectangle 82">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4" name="Rectangle 83">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Format Comparator</a:t>
              </a:r>
            </a:p>
          </p:txBody>
        </p:sp>
      </p:grpSp>
      <p:grpSp>
        <p:nvGrpSpPr>
          <p:cNvPr id="64" name="Group 63">
            <a:extLst>
              <a:ext uri="{FF2B5EF4-FFF2-40B4-BE49-F238E27FC236}">
                <a16:creationId xmlns:a16="http://schemas.microsoft.com/office/drawing/2014/main" id="{33C89E93-3466-4731-924A-97982537D679}"/>
              </a:ext>
            </a:extLst>
          </p:cNvPr>
          <p:cNvGrpSpPr/>
          <p:nvPr/>
        </p:nvGrpSpPr>
        <p:grpSpPr>
          <a:xfrm>
            <a:off x="488105" y="1780492"/>
            <a:ext cx="1082377" cy="587937"/>
            <a:chOff x="3242683" y="3832156"/>
            <a:chExt cx="1100717" cy="557834"/>
          </a:xfrm>
          <a:solidFill>
            <a:srgbClr val="263852"/>
          </a:solidFill>
        </p:grpSpPr>
        <p:sp>
          <p:nvSpPr>
            <p:cNvPr id="79" name="Rectangle 78">
              <a:extLst>
                <a:ext uri="{FF2B5EF4-FFF2-40B4-BE49-F238E27FC236}">
                  <a16:creationId xmlns:a16="http://schemas.microsoft.com/office/drawing/2014/main" id="{2E7B6FD3-F2FF-48B6-84F8-DACFD19658B7}"/>
                </a:ext>
              </a:extLst>
            </p:cNvPr>
            <p:cNvSpPr/>
            <p:nvPr/>
          </p:nvSpPr>
          <p:spPr>
            <a:xfrm>
              <a:off x="3580902" y="3832156"/>
              <a:ext cx="762498"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0" name="Rectangle 79">
              <a:extLst>
                <a:ext uri="{FF2B5EF4-FFF2-40B4-BE49-F238E27FC236}">
                  <a16:creationId xmlns:a16="http://schemas.microsoft.com/office/drawing/2014/main" id="{600D01FF-24C6-43E7-BA2B-EA8135BC73A1}"/>
                </a:ext>
              </a:extLst>
            </p:cNvPr>
            <p:cNvSpPr/>
            <p:nvPr/>
          </p:nvSpPr>
          <p:spPr>
            <a:xfrm>
              <a:off x="3497911" y="3906803"/>
              <a:ext cx="762498"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81" name="Rectangle 80">
              <a:extLst>
                <a:ext uri="{FF2B5EF4-FFF2-40B4-BE49-F238E27FC236}">
                  <a16:creationId xmlns:a16="http://schemas.microsoft.com/office/drawing/2014/main" id="{AD318317-0186-4F76-A1D8-96D2069682CB}"/>
                </a:ext>
              </a:extLst>
            </p:cNvPr>
            <p:cNvSpPr/>
            <p:nvPr/>
          </p:nvSpPr>
          <p:spPr>
            <a:xfrm>
              <a:off x="3242683" y="3981450"/>
              <a:ext cx="973269"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Format Converter</a:t>
              </a:r>
            </a:p>
          </p:txBody>
        </p:sp>
      </p:grpSp>
      <p:sp>
        <p:nvSpPr>
          <p:cNvPr id="65" name="Rectangle 64">
            <a:extLst>
              <a:ext uri="{FF2B5EF4-FFF2-40B4-BE49-F238E27FC236}">
                <a16:creationId xmlns:a16="http://schemas.microsoft.com/office/drawing/2014/main" id="{1FED4D62-C7AF-481A-8127-AF1C6C18C662}"/>
              </a:ext>
            </a:extLst>
          </p:cNvPr>
          <p:cNvSpPr/>
          <p:nvPr/>
        </p:nvSpPr>
        <p:spPr>
          <a:xfrm>
            <a:off x="2240581" y="3876998"/>
            <a:ext cx="879491" cy="551632"/>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Mapping Sheet Merger</a:t>
            </a:r>
          </a:p>
        </p:txBody>
      </p:sp>
      <p:sp>
        <p:nvSpPr>
          <p:cNvPr id="66" name="Rectangle 65">
            <a:extLst>
              <a:ext uri="{FF2B5EF4-FFF2-40B4-BE49-F238E27FC236}">
                <a16:creationId xmlns:a16="http://schemas.microsoft.com/office/drawing/2014/main" id="{1FED4D62-C7AF-481A-8127-AF1C6C18C662}"/>
              </a:ext>
            </a:extLst>
          </p:cNvPr>
          <p:cNvSpPr/>
          <p:nvPr/>
        </p:nvSpPr>
        <p:spPr>
          <a:xfrm>
            <a:off x="2243338" y="2969247"/>
            <a:ext cx="876734" cy="61480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Application Interface Mapping Generator</a:t>
            </a:r>
          </a:p>
        </p:txBody>
      </p:sp>
      <p:sp>
        <p:nvSpPr>
          <p:cNvPr id="67" name="Rectangle 66"/>
          <p:cNvSpPr/>
          <p:nvPr/>
        </p:nvSpPr>
        <p:spPr>
          <a:xfrm>
            <a:off x="1461625" y="3094180"/>
            <a:ext cx="583144" cy="1178811"/>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UI Editor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 Excel</a:t>
            </a:r>
          </a:p>
        </p:txBody>
      </p:sp>
      <p:sp>
        <p:nvSpPr>
          <p:cNvPr id="68" name="Left Brace 67"/>
          <p:cNvSpPr/>
          <p:nvPr/>
        </p:nvSpPr>
        <p:spPr>
          <a:xfrm>
            <a:off x="2044769" y="3299582"/>
            <a:ext cx="195811" cy="8299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Bosch Office Sans"/>
              <a:ea typeface="+mn-ea"/>
              <a:cs typeface="+mn-cs"/>
            </a:endParaRPr>
          </a:p>
        </p:txBody>
      </p:sp>
      <p:sp>
        <p:nvSpPr>
          <p:cNvPr id="69" name="Rectangle 68">
            <a:extLst>
              <a:ext uri="{FF2B5EF4-FFF2-40B4-BE49-F238E27FC236}">
                <a16:creationId xmlns:a16="http://schemas.microsoft.com/office/drawing/2014/main" id="{1FED4D62-C7AF-481A-8127-AF1C6C18C662}"/>
              </a:ext>
            </a:extLst>
          </p:cNvPr>
          <p:cNvSpPr/>
          <p:nvPr/>
        </p:nvSpPr>
        <p:spPr>
          <a:xfrm>
            <a:off x="457706" y="3629482"/>
            <a:ext cx="876734" cy="61480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Automap AI Logic</a:t>
            </a:r>
          </a:p>
        </p:txBody>
      </p:sp>
      <p:grpSp>
        <p:nvGrpSpPr>
          <p:cNvPr id="70" name="Group 69">
            <a:extLst>
              <a:ext uri="{FF2B5EF4-FFF2-40B4-BE49-F238E27FC236}">
                <a16:creationId xmlns:a16="http://schemas.microsoft.com/office/drawing/2014/main" id="{390EBF25-09F2-42CF-84DD-981709C40DA4}"/>
              </a:ext>
            </a:extLst>
          </p:cNvPr>
          <p:cNvGrpSpPr/>
          <p:nvPr/>
        </p:nvGrpSpPr>
        <p:grpSpPr>
          <a:xfrm>
            <a:off x="465301" y="2824098"/>
            <a:ext cx="1084339" cy="401308"/>
            <a:chOff x="5964161" y="931741"/>
            <a:chExt cx="993331" cy="380761"/>
          </a:xfrm>
        </p:grpSpPr>
        <p:sp>
          <p:nvSpPr>
            <p:cNvPr id="77" name="Cylinder 68">
              <a:extLst>
                <a:ext uri="{FF2B5EF4-FFF2-40B4-BE49-F238E27FC236}">
                  <a16:creationId xmlns:a16="http://schemas.microsoft.com/office/drawing/2014/main" id="{207F0B8D-BFAD-4AEC-A6CE-EC4734F46392}"/>
                </a:ext>
              </a:extLst>
            </p:cNvPr>
            <p:cNvSpPr/>
            <p:nvPr/>
          </p:nvSpPr>
          <p:spPr>
            <a:xfrm>
              <a:off x="5964161" y="931741"/>
              <a:ext cx="357968" cy="380761"/>
            </a:xfrm>
            <a:prstGeom prst="can">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78" name="Rectangle 77">
              <a:extLst>
                <a:ext uri="{FF2B5EF4-FFF2-40B4-BE49-F238E27FC236}">
                  <a16:creationId xmlns:a16="http://schemas.microsoft.com/office/drawing/2014/main" id="{709636D6-F441-41C1-BB34-0A9BCBB2C6D9}"/>
                </a:ext>
              </a:extLst>
            </p:cNvPr>
            <p:cNvSpPr/>
            <p:nvPr/>
          </p:nvSpPr>
          <p:spPr>
            <a:xfrm>
              <a:off x="6357817" y="1014012"/>
              <a:ext cx="599675" cy="232436"/>
            </a:xfrm>
            <a:prstGeom prst="rect">
              <a:avLst/>
            </a:prstGeom>
          </p:spPr>
          <p:txBody>
            <a:bodyPr wrap="square" lIns="0" tIns="0" rIns="0" bIns="0">
              <a:spAutoFit/>
            </a:bodyPr>
            <a:lstStyle/>
            <a:p>
              <a:pPr marL="0" marR="0" lvl="0" indent="0" algn="l" defTabSz="914400" rtl="0" eaLnBrk="1" fontAlgn="base" latinLnBrk="0" hangingPunct="1">
                <a:lnSpc>
                  <a:spcPts val="9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pitchFamily="34" charset="0"/>
                  <a:ea typeface="+mn-ea"/>
                  <a:cs typeface="+mn-cs"/>
                </a:rPr>
                <a:t>Application Interface DB</a:t>
              </a:r>
            </a:p>
          </p:txBody>
        </p:sp>
      </p:grpSp>
      <p:cxnSp>
        <p:nvCxnSpPr>
          <p:cNvPr id="71" name="Straight Arrow Connector 70"/>
          <p:cNvCxnSpPr>
            <a:stCxn id="77" idx="3"/>
          </p:cNvCxnSpPr>
          <p:nvPr/>
        </p:nvCxnSpPr>
        <p:spPr>
          <a:xfrm>
            <a:off x="660683" y="3225406"/>
            <a:ext cx="0" cy="404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9" idx="3"/>
          </p:cNvCxnSpPr>
          <p:nvPr/>
        </p:nvCxnSpPr>
        <p:spPr>
          <a:xfrm flipV="1">
            <a:off x="1334440" y="3936886"/>
            <a:ext cx="224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3713110-3ADC-4A9E-A8F1-98C3C5AE2018}"/>
              </a:ext>
            </a:extLst>
          </p:cNvPr>
          <p:cNvSpPr/>
          <p:nvPr/>
        </p:nvSpPr>
        <p:spPr>
          <a:xfrm>
            <a:off x="1263851" y="2471102"/>
            <a:ext cx="1150968" cy="301999"/>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DOORS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Adapter</a:t>
            </a:r>
          </a:p>
        </p:txBody>
      </p:sp>
      <p:cxnSp>
        <p:nvCxnSpPr>
          <p:cNvPr id="74" name="Straight Arrow Connector 73"/>
          <p:cNvCxnSpPr/>
          <p:nvPr/>
        </p:nvCxnSpPr>
        <p:spPr>
          <a:xfrm>
            <a:off x="1054652" y="2391129"/>
            <a:ext cx="167679" cy="236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2438101" y="2404950"/>
            <a:ext cx="241545" cy="193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2334974" y="2796289"/>
            <a:ext cx="121365" cy="130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Rectangle: Single Corner Snipped 82">
            <a:extLst>
              <a:ext uri="{FF2B5EF4-FFF2-40B4-BE49-F238E27FC236}">
                <a16:creationId xmlns:a16="http://schemas.microsoft.com/office/drawing/2014/main" id="{2DD00D99-3EA8-42F2-B014-E53BF9239FF4}"/>
              </a:ext>
            </a:extLst>
          </p:cNvPr>
          <p:cNvSpPr/>
          <p:nvPr/>
        </p:nvSpPr>
        <p:spPr>
          <a:xfrm>
            <a:off x="372720" y="4604300"/>
            <a:ext cx="1737907"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PMT Tool </a:t>
            </a:r>
          </a:p>
        </p:txBody>
      </p:sp>
      <p:sp>
        <p:nvSpPr>
          <p:cNvPr id="86" name="Rectangle 85">
            <a:extLst>
              <a:ext uri="{FF2B5EF4-FFF2-40B4-BE49-F238E27FC236}">
                <a16:creationId xmlns:a16="http://schemas.microsoft.com/office/drawing/2014/main" id="{ADEE0F20-7A9B-47D1-95E0-3F2D703A9E2B}"/>
              </a:ext>
            </a:extLst>
          </p:cNvPr>
          <p:cNvSpPr/>
          <p:nvPr/>
        </p:nvSpPr>
        <p:spPr>
          <a:xfrm>
            <a:off x="409837" y="4760957"/>
            <a:ext cx="11111626" cy="584956"/>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E78C5"/>
              </a:solidFill>
              <a:effectLst/>
              <a:uLnTx/>
              <a:uFillTx/>
              <a:latin typeface="Bosch Office Sans"/>
              <a:ea typeface="+mn-ea"/>
              <a:cs typeface="+mn-cs"/>
            </a:endParaRPr>
          </a:p>
        </p:txBody>
      </p:sp>
      <p:grpSp>
        <p:nvGrpSpPr>
          <p:cNvPr id="87" name="Group 86"/>
          <p:cNvGrpSpPr/>
          <p:nvPr/>
        </p:nvGrpSpPr>
        <p:grpSpPr>
          <a:xfrm>
            <a:off x="736493" y="4853967"/>
            <a:ext cx="1213391" cy="374104"/>
            <a:chOff x="515915" y="4177862"/>
            <a:chExt cx="1054368" cy="374104"/>
          </a:xfrm>
        </p:grpSpPr>
        <p:sp>
          <p:nvSpPr>
            <p:cNvPr id="88" name="Rectangle 87">
              <a:extLst>
                <a:ext uri="{FF2B5EF4-FFF2-40B4-BE49-F238E27FC236}">
                  <a16:creationId xmlns:a16="http://schemas.microsoft.com/office/drawing/2014/main" id="{73713110-3ADC-4A9E-A8F1-98C3C5AE2018}"/>
                </a:ext>
              </a:extLst>
            </p:cNvPr>
            <p:cNvSpPr/>
            <p:nvPr/>
          </p:nvSpPr>
          <p:spPr>
            <a:xfrm>
              <a:off x="515915" y="4177862"/>
              <a:ext cx="1054368"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Doors Tool</a:t>
              </a:r>
            </a:p>
          </p:txBody>
        </p:sp>
        <p:pic>
          <p:nvPicPr>
            <p:cNvPr id="89" name="Picture 88"/>
            <p:cNvPicPr>
              <a:picLocks noChangeAspect="1"/>
            </p:cNvPicPr>
            <p:nvPr/>
          </p:nvPicPr>
          <p:blipFill>
            <a:blip r:embed="rId6"/>
            <a:stretch>
              <a:fillRect/>
            </a:stretch>
          </p:blipFill>
          <p:spPr>
            <a:xfrm>
              <a:off x="602673" y="4235130"/>
              <a:ext cx="264062" cy="260140"/>
            </a:xfrm>
            <a:prstGeom prst="rect">
              <a:avLst/>
            </a:prstGeom>
          </p:spPr>
        </p:pic>
      </p:grpSp>
      <p:cxnSp>
        <p:nvCxnSpPr>
          <p:cNvPr id="90" name="Elbow Connector 89"/>
          <p:cNvCxnSpPr>
            <a:stCxn id="73" idx="1"/>
            <a:endCxn id="88" idx="1"/>
          </p:cNvCxnSpPr>
          <p:nvPr/>
        </p:nvCxnSpPr>
        <p:spPr>
          <a:xfrm rot="10800000" flipV="1">
            <a:off x="736493" y="2622101"/>
            <a:ext cx="527358" cy="2418917"/>
          </a:xfrm>
          <a:prstGeom prst="bentConnector3">
            <a:avLst>
              <a:gd name="adj1" fmla="val 163425"/>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2" name="Right Arrow 101"/>
          <p:cNvSpPr/>
          <p:nvPr/>
        </p:nvSpPr>
        <p:spPr>
          <a:xfrm>
            <a:off x="3184871" y="2836871"/>
            <a:ext cx="516576" cy="232436"/>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05" name="Rectangle 104">
            <a:extLst>
              <a:ext uri="{FF2B5EF4-FFF2-40B4-BE49-F238E27FC236}">
                <a16:creationId xmlns:a16="http://schemas.microsoft.com/office/drawing/2014/main" id="{73713110-3ADC-4A9E-A8F1-98C3C5AE2018}"/>
              </a:ext>
            </a:extLst>
          </p:cNvPr>
          <p:cNvSpPr/>
          <p:nvPr/>
        </p:nvSpPr>
        <p:spPr>
          <a:xfrm>
            <a:off x="2186756" y="4861714"/>
            <a:ext cx="1316840"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Change Management tool</a:t>
            </a:r>
          </a:p>
        </p:txBody>
      </p:sp>
      <p:cxnSp>
        <p:nvCxnSpPr>
          <p:cNvPr id="108" name="Straight Arrow Connector 107"/>
          <p:cNvCxnSpPr/>
          <p:nvPr/>
        </p:nvCxnSpPr>
        <p:spPr>
          <a:xfrm flipH="1">
            <a:off x="2348692" y="4317946"/>
            <a:ext cx="9625" cy="55484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ADEE0F20-7A9B-47D1-95E0-3F2D703A9E2B}"/>
              </a:ext>
            </a:extLst>
          </p:cNvPr>
          <p:cNvSpPr/>
          <p:nvPr/>
        </p:nvSpPr>
        <p:spPr>
          <a:xfrm>
            <a:off x="8632172" y="1584406"/>
            <a:ext cx="2889291" cy="2935535"/>
          </a:xfrm>
          <a:prstGeom prst="rect">
            <a:avLst/>
          </a:prstGeom>
          <a:solidFill>
            <a:schemeClr val="accent2">
              <a:lumMod val="20000"/>
              <a:lumOff val="80000"/>
            </a:schemeClr>
          </a:solidFill>
          <a:ln>
            <a:no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E78C5"/>
              </a:solidFill>
              <a:effectLst/>
              <a:uLnTx/>
              <a:uFillTx/>
              <a:latin typeface="Bosch Office Sans"/>
              <a:ea typeface="+mn-ea"/>
              <a:cs typeface="+mn-cs"/>
            </a:endParaRPr>
          </a:p>
        </p:txBody>
      </p:sp>
      <p:sp>
        <p:nvSpPr>
          <p:cNvPr id="111" name="Rectangle: Single Corner Snipped 82">
            <a:extLst>
              <a:ext uri="{FF2B5EF4-FFF2-40B4-BE49-F238E27FC236}">
                <a16:creationId xmlns:a16="http://schemas.microsoft.com/office/drawing/2014/main" id="{71B4669A-8ED7-4FB0-B5E2-48C453C2B889}"/>
              </a:ext>
            </a:extLst>
          </p:cNvPr>
          <p:cNvSpPr/>
          <p:nvPr/>
        </p:nvSpPr>
        <p:spPr>
          <a:xfrm>
            <a:off x="8600124" y="1453078"/>
            <a:ext cx="1220834" cy="165309"/>
          </a:xfrm>
          <a:custGeom>
            <a:avLst/>
            <a:gdLst>
              <a:gd name="connsiteX0" fmla="*/ 0 w 1640995"/>
              <a:gd name="connsiteY0" fmla="*/ 0 h 160020"/>
              <a:gd name="connsiteX1" fmla="*/ 1560985 w 1640995"/>
              <a:gd name="connsiteY1" fmla="*/ 0 h 160020"/>
              <a:gd name="connsiteX2" fmla="*/ 1640995 w 1640995"/>
              <a:gd name="connsiteY2" fmla="*/ 80010 h 160020"/>
              <a:gd name="connsiteX3" fmla="*/ 1640995 w 1640995"/>
              <a:gd name="connsiteY3" fmla="*/ 160020 h 160020"/>
              <a:gd name="connsiteX4" fmla="*/ 0 w 1640995"/>
              <a:gd name="connsiteY4" fmla="*/ 160020 h 160020"/>
              <a:gd name="connsiteX5" fmla="*/ 0 w 1640995"/>
              <a:gd name="connsiteY5" fmla="*/ 0 h 160020"/>
              <a:gd name="connsiteX0" fmla="*/ 0 w 1743353"/>
              <a:gd name="connsiteY0" fmla="*/ 0 h 165309"/>
              <a:gd name="connsiteX1" fmla="*/ 1560985 w 1743353"/>
              <a:gd name="connsiteY1" fmla="*/ 0 h 165309"/>
              <a:gd name="connsiteX2" fmla="*/ 1743353 w 1743353"/>
              <a:gd name="connsiteY2" fmla="*/ 165309 h 165309"/>
              <a:gd name="connsiteX3" fmla="*/ 1640995 w 1743353"/>
              <a:gd name="connsiteY3" fmla="*/ 160020 h 165309"/>
              <a:gd name="connsiteX4" fmla="*/ 0 w 1743353"/>
              <a:gd name="connsiteY4" fmla="*/ 160020 h 165309"/>
              <a:gd name="connsiteX5" fmla="*/ 0 w 1743353"/>
              <a:gd name="connsiteY5" fmla="*/ 0 h 16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353" h="165309">
                <a:moveTo>
                  <a:pt x="0" y="0"/>
                </a:moveTo>
                <a:lnTo>
                  <a:pt x="1560985" y="0"/>
                </a:lnTo>
                <a:lnTo>
                  <a:pt x="1743353" y="165309"/>
                </a:lnTo>
                <a:lnTo>
                  <a:pt x="1640995" y="160020"/>
                </a:lnTo>
                <a:lnTo>
                  <a:pt x="0" y="160020"/>
                </a:lnTo>
                <a:lnTo>
                  <a:pt x="0" y="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a:ea typeface="+mn-ea"/>
                <a:cs typeface="+mn-cs"/>
              </a:rPr>
              <a:t>Testing Phase</a:t>
            </a:r>
          </a:p>
        </p:txBody>
      </p:sp>
      <p:sp>
        <p:nvSpPr>
          <p:cNvPr id="113" name="Rectangle 112">
            <a:extLst>
              <a:ext uri="{FF2B5EF4-FFF2-40B4-BE49-F238E27FC236}">
                <a16:creationId xmlns:a16="http://schemas.microsoft.com/office/drawing/2014/main" id="{73713110-3ADC-4A9E-A8F1-98C3C5AE2018}"/>
              </a:ext>
            </a:extLst>
          </p:cNvPr>
          <p:cNvSpPr/>
          <p:nvPr/>
        </p:nvSpPr>
        <p:spPr>
          <a:xfrm>
            <a:off x="3740468" y="4851250"/>
            <a:ext cx="1051870" cy="384568"/>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Vector Tool</a:t>
            </a:r>
          </a:p>
        </p:txBody>
      </p:sp>
      <p:sp>
        <p:nvSpPr>
          <p:cNvPr id="114" name="Rectangle 113">
            <a:extLst>
              <a:ext uri="{FF2B5EF4-FFF2-40B4-BE49-F238E27FC236}">
                <a16:creationId xmlns:a16="http://schemas.microsoft.com/office/drawing/2014/main" id="{73713110-3ADC-4A9E-A8F1-98C3C5AE2018}"/>
              </a:ext>
            </a:extLst>
          </p:cNvPr>
          <p:cNvSpPr/>
          <p:nvPr/>
        </p:nvSpPr>
        <p:spPr>
          <a:xfrm>
            <a:off x="5351956" y="4861714"/>
            <a:ext cx="1316840"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CI-CT Connector</a:t>
            </a:r>
          </a:p>
        </p:txBody>
      </p:sp>
      <p:sp>
        <p:nvSpPr>
          <p:cNvPr id="116" name="Rectangle 115"/>
          <p:cNvSpPr/>
          <p:nvPr/>
        </p:nvSpPr>
        <p:spPr>
          <a:xfrm>
            <a:off x="8824097" y="2644728"/>
            <a:ext cx="875160" cy="561011"/>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ECU Test </a:t>
            </a:r>
          </a:p>
        </p:txBody>
      </p:sp>
      <p:sp>
        <p:nvSpPr>
          <p:cNvPr id="118" name="Rectangle 117"/>
          <p:cNvSpPr/>
          <p:nvPr/>
        </p:nvSpPr>
        <p:spPr>
          <a:xfrm>
            <a:off x="10059555" y="2707226"/>
            <a:ext cx="991484" cy="429312"/>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SIL / HIL Environment</a:t>
            </a:r>
          </a:p>
        </p:txBody>
      </p:sp>
      <p:sp>
        <p:nvSpPr>
          <p:cNvPr id="124" name="Rectangle 123">
            <a:extLst>
              <a:ext uri="{FF2B5EF4-FFF2-40B4-BE49-F238E27FC236}">
                <a16:creationId xmlns:a16="http://schemas.microsoft.com/office/drawing/2014/main" id="{1FED4D62-C7AF-481A-8127-AF1C6C18C662}"/>
              </a:ext>
            </a:extLst>
          </p:cNvPr>
          <p:cNvSpPr/>
          <p:nvPr/>
        </p:nvSpPr>
        <p:spPr>
          <a:xfrm>
            <a:off x="6806736" y="2039585"/>
            <a:ext cx="1177968" cy="38778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DCM Specific Code Generator</a:t>
            </a:r>
          </a:p>
        </p:txBody>
      </p:sp>
      <p:grpSp>
        <p:nvGrpSpPr>
          <p:cNvPr id="127" name="Group 126"/>
          <p:cNvGrpSpPr/>
          <p:nvPr/>
        </p:nvGrpSpPr>
        <p:grpSpPr>
          <a:xfrm>
            <a:off x="3878569" y="1572151"/>
            <a:ext cx="2640480" cy="1591280"/>
            <a:chOff x="4245925" y="2017312"/>
            <a:chExt cx="2640480" cy="1167496"/>
          </a:xfrm>
        </p:grpSpPr>
        <p:sp>
          <p:nvSpPr>
            <p:cNvPr id="125" name="Rectangle 124"/>
            <p:cNvSpPr/>
            <p:nvPr/>
          </p:nvSpPr>
          <p:spPr>
            <a:xfrm>
              <a:off x="4245925" y="2017312"/>
              <a:ext cx="2640480" cy="1167496"/>
            </a:xfrm>
            <a:prstGeom prst="rect">
              <a:avLst/>
            </a:prstGeom>
            <a:no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26" name="Rectangle 125">
              <a:extLst>
                <a:ext uri="{FF2B5EF4-FFF2-40B4-BE49-F238E27FC236}">
                  <a16:creationId xmlns:a16="http://schemas.microsoft.com/office/drawing/2014/main" id="{709636D6-F441-41C1-BB34-0A9BCBB2C6D9}"/>
                </a:ext>
              </a:extLst>
            </p:cNvPr>
            <p:cNvSpPr/>
            <p:nvPr/>
          </p:nvSpPr>
          <p:spPr>
            <a:xfrm>
              <a:off x="4397610" y="2106191"/>
              <a:ext cx="654617" cy="115416"/>
            </a:xfrm>
            <a:prstGeom prst="rect">
              <a:avLst/>
            </a:prstGeom>
          </p:spPr>
          <p:txBody>
            <a:bodyPr wrap="square" lIns="0" tIns="0" rIns="0" bIns="0">
              <a:spAutoFit/>
            </a:bodyPr>
            <a:lstStyle/>
            <a:p>
              <a:pPr marL="0" marR="0" lvl="0" indent="0" algn="l" defTabSz="914400" rtl="0" eaLnBrk="1" fontAlgn="base" latinLnBrk="0" hangingPunct="1">
                <a:lnSpc>
                  <a:spcPts val="900"/>
                </a:lnSpc>
                <a:spcBef>
                  <a:spcPct val="0"/>
                </a:spcBef>
                <a:spcAft>
                  <a:spcPct val="0"/>
                </a:spcAft>
                <a:buClrTx/>
                <a:buSzTx/>
                <a:buFontTx/>
                <a:buNone/>
                <a:tabLst/>
                <a:defRPr/>
              </a:pPr>
              <a:r>
                <a:rPr kumimoji="0" lang="en-US" sz="900" b="1" i="0" u="none" strike="noStrike" kern="1200" cap="none" spc="0" normalizeH="0" baseline="0" noProof="0" dirty="0">
                  <a:ln>
                    <a:noFill/>
                  </a:ln>
                  <a:solidFill>
                    <a:srgbClr val="263852"/>
                  </a:solidFill>
                  <a:effectLst/>
                  <a:uLnTx/>
                  <a:uFillTx/>
                  <a:latin typeface="Bosch Office Sans" pitchFamily="34" charset="0"/>
                  <a:ea typeface="+mn-ea"/>
                  <a:cs typeface="+mn-cs"/>
                </a:rPr>
                <a:t>Model Gen</a:t>
              </a:r>
            </a:p>
          </p:txBody>
        </p:sp>
      </p:grpSp>
      <p:sp>
        <p:nvSpPr>
          <p:cNvPr id="128" name="Rectangle 127">
            <a:extLst>
              <a:ext uri="{FF2B5EF4-FFF2-40B4-BE49-F238E27FC236}">
                <a16:creationId xmlns:a16="http://schemas.microsoft.com/office/drawing/2014/main" id="{1FED4D62-C7AF-481A-8127-AF1C6C18C662}"/>
              </a:ext>
            </a:extLst>
          </p:cNvPr>
          <p:cNvSpPr/>
          <p:nvPr/>
        </p:nvSpPr>
        <p:spPr>
          <a:xfrm>
            <a:off x="6806736" y="2568477"/>
            <a:ext cx="1177968" cy="387789"/>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BU Specific Generator</a:t>
            </a:r>
          </a:p>
        </p:txBody>
      </p:sp>
      <p:cxnSp>
        <p:nvCxnSpPr>
          <p:cNvPr id="130" name="Straight Arrow Connector 129"/>
          <p:cNvCxnSpPr>
            <a:stCxn id="125" idx="3"/>
            <a:endCxn id="124" idx="1"/>
          </p:cNvCxnSpPr>
          <p:nvPr/>
        </p:nvCxnSpPr>
        <p:spPr>
          <a:xfrm flipV="1">
            <a:off x="6519049" y="2233480"/>
            <a:ext cx="287687" cy="13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25" idx="3"/>
          </p:cNvCxnSpPr>
          <p:nvPr/>
        </p:nvCxnSpPr>
        <p:spPr>
          <a:xfrm>
            <a:off x="6519049" y="2367791"/>
            <a:ext cx="287687" cy="394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Elbow Connector 139"/>
          <p:cNvCxnSpPr>
            <a:stCxn id="124" idx="3"/>
            <a:endCxn id="114" idx="3"/>
          </p:cNvCxnSpPr>
          <p:nvPr/>
        </p:nvCxnSpPr>
        <p:spPr>
          <a:xfrm flipH="1">
            <a:off x="6668796" y="2233480"/>
            <a:ext cx="1315908" cy="2815286"/>
          </a:xfrm>
          <a:prstGeom prst="bentConnector3">
            <a:avLst>
              <a:gd name="adj1" fmla="val -1737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73713110-3ADC-4A9E-A8F1-98C3C5AE2018}"/>
              </a:ext>
            </a:extLst>
          </p:cNvPr>
          <p:cNvSpPr/>
          <p:nvPr/>
        </p:nvSpPr>
        <p:spPr>
          <a:xfrm>
            <a:off x="3908791" y="3272871"/>
            <a:ext cx="1150968" cy="286537"/>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Vector Tool Connector</a:t>
            </a:r>
          </a:p>
        </p:txBody>
      </p:sp>
      <p:cxnSp>
        <p:nvCxnSpPr>
          <p:cNvPr id="153" name="Elbow Connector 152"/>
          <p:cNvCxnSpPr>
            <a:stCxn id="128" idx="3"/>
            <a:endCxn id="114" idx="3"/>
          </p:cNvCxnSpPr>
          <p:nvPr/>
        </p:nvCxnSpPr>
        <p:spPr>
          <a:xfrm flipH="1">
            <a:off x="6668796" y="2762372"/>
            <a:ext cx="1315908" cy="2286394"/>
          </a:xfrm>
          <a:prstGeom prst="bentConnector3">
            <a:avLst>
              <a:gd name="adj1" fmla="val -1737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6" name="Elbow Connector 155"/>
          <p:cNvCxnSpPr>
            <a:endCxn id="114" idx="3"/>
          </p:cNvCxnSpPr>
          <p:nvPr/>
        </p:nvCxnSpPr>
        <p:spPr>
          <a:xfrm rot="16200000" flipH="1">
            <a:off x="5513988" y="3893957"/>
            <a:ext cx="2095677" cy="213939"/>
          </a:xfrm>
          <a:prstGeom prst="bentConnector4">
            <a:avLst>
              <a:gd name="adj1" fmla="val 45537"/>
              <a:gd name="adj2" fmla="val 206853"/>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1" name="Elbow Connector 160"/>
          <p:cNvCxnSpPr>
            <a:stCxn id="145" idx="1"/>
            <a:endCxn id="113" idx="1"/>
          </p:cNvCxnSpPr>
          <p:nvPr/>
        </p:nvCxnSpPr>
        <p:spPr>
          <a:xfrm rot="10800000" flipV="1">
            <a:off x="3740469" y="3416140"/>
            <a:ext cx="168323" cy="1627394"/>
          </a:xfrm>
          <a:prstGeom prst="bentConnector3">
            <a:avLst>
              <a:gd name="adj1" fmla="val 235810"/>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endCxn id="114" idx="1"/>
          </p:cNvCxnSpPr>
          <p:nvPr/>
        </p:nvCxnSpPr>
        <p:spPr>
          <a:xfrm>
            <a:off x="4820436" y="5048765"/>
            <a:ext cx="531520" cy="1"/>
          </a:xfrm>
          <a:prstGeom prst="straightConnector1">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5" name="Rectangle 164"/>
          <p:cNvSpPr/>
          <p:nvPr/>
        </p:nvSpPr>
        <p:spPr>
          <a:xfrm>
            <a:off x="4958148" y="3632986"/>
            <a:ext cx="991484" cy="597070"/>
          </a:xfrm>
          <a:prstGeom prst="rect">
            <a:avLst/>
          </a:prstGeom>
          <a:solidFill>
            <a:srgbClr val="F3C41A"/>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srgbClr val="424C58"/>
                </a:solidFill>
                <a:effectLst/>
                <a:uLnTx/>
                <a:uFillTx/>
                <a:latin typeface="Bosch Office Sans"/>
                <a:ea typeface="+mn-ea"/>
                <a:cs typeface="+mn-cs"/>
              </a:rPr>
              <a:t>Hex Creation / FMU / Soft ECU connector</a:t>
            </a:r>
          </a:p>
        </p:txBody>
      </p:sp>
      <p:cxnSp>
        <p:nvCxnSpPr>
          <p:cNvPr id="168" name="Elbow Connector 167"/>
          <p:cNvCxnSpPr>
            <a:stCxn id="114" idx="0"/>
            <a:endCxn id="165" idx="1"/>
          </p:cNvCxnSpPr>
          <p:nvPr/>
        </p:nvCxnSpPr>
        <p:spPr>
          <a:xfrm rot="16200000" flipV="1">
            <a:off x="5019166" y="3870504"/>
            <a:ext cx="930193" cy="1052228"/>
          </a:xfrm>
          <a:prstGeom prst="bentConnector4">
            <a:avLst>
              <a:gd name="adj1" fmla="val 33953"/>
              <a:gd name="adj2" fmla="val 121725"/>
            </a:avLst>
          </a:prstGeom>
          <a:ln>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Right Arrow 168"/>
          <p:cNvSpPr/>
          <p:nvPr/>
        </p:nvSpPr>
        <p:spPr>
          <a:xfrm>
            <a:off x="3184871" y="4326535"/>
            <a:ext cx="5458716" cy="128528"/>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0" name="Right Arrow 169"/>
          <p:cNvSpPr/>
          <p:nvPr/>
        </p:nvSpPr>
        <p:spPr>
          <a:xfrm>
            <a:off x="8121272" y="3874387"/>
            <a:ext cx="516576" cy="162966"/>
          </a:xfrm>
          <a:prstGeom prst="rightArrow">
            <a:avLst/>
          </a:prstGeom>
          <a:solidFill>
            <a:srgbClr val="92D05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71" name="Rectangle 170">
            <a:extLst>
              <a:ext uri="{FF2B5EF4-FFF2-40B4-BE49-F238E27FC236}">
                <a16:creationId xmlns:a16="http://schemas.microsoft.com/office/drawing/2014/main" id="{73713110-3ADC-4A9E-A8F1-98C3C5AE2018}"/>
              </a:ext>
            </a:extLst>
          </p:cNvPr>
          <p:cNvSpPr/>
          <p:nvPr/>
        </p:nvSpPr>
        <p:spPr>
          <a:xfrm>
            <a:off x="8379560" y="4861713"/>
            <a:ext cx="1184264" cy="374104"/>
          </a:xfrm>
          <a:prstGeom prst="rect">
            <a:avLst/>
          </a:prstGeom>
          <a:solidFill>
            <a:schemeClr val="accent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srgbClr val="424C58"/>
                </a:solidFill>
                <a:effectLst/>
                <a:uLnTx/>
                <a:uFillTx/>
                <a:latin typeface="Bosch Office Sans"/>
                <a:ea typeface="+mn-ea"/>
                <a:cs typeface="+mn-cs"/>
              </a:rPr>
              <a:t>SCM Tool</a:t>
            </a:r>
          </a:p>
        </p:txBody>
      </p:sp>
      <p:cxnSp>
        <p:nvCxnSpPr>
          <p:cNvPr id="179" name="Elbow Connector 178"/>
          <p:cNvCxnSpPr/>
          <p:nvPr/>
        </p:nvCxnSpPr>
        <p:spPr>
          <a:xfrm>
            <a:off x="8015158" y="2233480"/>
            <a:ext cx="394856" cy="2815285"/>
          </a:xfrm>
          <a:prstGeom prst="bentConnector3">
            <a:avLst>
              <a:gd name="adj1" fmla="val 50000"/>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9563813" y="3654210"/>
            <a:ext cx="991484" cy="394013"/>
          </a:xfrm>
          <a:prstGeom prst="rect">
            <a:avLst/>
          </a:prstGeom>
          <a:solidFill>
            <a:srgbClr val="26385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000" b="1" i="0" u="none" strike="noStrike" kern="1200" cap="none" spc="0" normalizeH="0" baseline="0" noProof="0" dirty="0">
                <a:ln>
                  <a:noFill/>
                </a:ln>
                <a:solidFill>
                  <a:prstClr val="white"/>
                </a:solidFill>
                <a:effectLst/>
                <a:uLnTx/>
                <a:uFillTx/>
                <a:latin typeface="Bosch Office Sans"/>
                <a:ea typeface="+mn-ea"/>
                <a:cs typeface="+mn-cs"/>
              </a:rPr>
              <a:t>Report Generator</a:t>
            </a:r>
          </a:p>
        </p:txBody>
      </p:sp>
      <p:cxnSp>
        <p:nvCxnSpPr>
          <p:cNvPr id="186" name="Elbow Connector 185"/>
          <p:cNvCxnSpPr/>
          <p:nvPr/>
        </p:nvCxnSpPr>
        <p:spPr>
          <a:xfrm rot="10800000" flipV="1">
            <a:off x="3090183" y="4255378"/>
            <a:ext cx="650285" cy="606335"/>
          </a:xfrm>
          <a:prstGeom prst="bentConnector3">
            <a:avLst>
              <a:gd name="adj1" fmla="val 100326"/>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0" name="Elbow Connector 189"/>
          <p:cNvCxnSpPr>
            <a:endCxn id="105" idx="0"/>
          </p:cNvCxnSpPr>
          <p:nvPr/>
        </p:nvCxnSpPr>
        <p:spPr>
          <a:xfrm rot="10800000" flipV="1">
            <a:off x="2845176" y="4230056"/>
            <a:ext cx="5786996" cy="631658"/>
          </a:xfrm>
          <a:prstGeom prst="bent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endCxn id="116" idx="0"/>
          </p:cNvCxnSpPr>
          <p:nvPr/>
        </p:nvCxnSpPr>
        <p:spPr>
          <a:xfrm>
            <a:off x="9261677" y="2419677"/>
            <a:ext cx="0" cy="22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p:cNvCxnSpPr>
            <a:endCxn id="182" idx="0"/>
          </p:cNvCxnSpPr>
          <p:nvPr/>
        </p:nvCxnSpPr>
        <p:spPr>
          <a:xfrm>
            <a:off x="9261677" y="3205739"/>
            <a:ext cx="797878" cy="448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116" idx="3"/>
            <a:endCxn id="118" idx="1"/>
          </p:cNvCxnSpPr>
          <p:nvPr/>
        </p:nvCxnSpPr>
        <p:spPr>
          <a:xfrm flipV="1">
            <a:off x="9699257" y="2921882"/>
            <a:ext cx="360298" cy="335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p:cNvCxnSpPr>
            <a:stCxn id="182" idx="2"/>
            <a:endCxn id="171" idx="3"/>
          </p:cNvCxnSpPr>
          <p:nvPr/>
        </p:nvCxnSpPr>
        <p:spPr>
          <a:xfrm rot="5400000">
            <a:off x="9311419" y="4300629"/>
            <a:ext cx="1000542" cy="495731"/>
          </a:xfrm>
          <a:prstGeom prst="bentConnector2">
            <a:avLst/>
          </a:prstGeom>
          <a:ln>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33C89E93-3466-4731-924A-97982537D679}"/>
              </a:ext>
            </a:extLst>
          </p:cNvPr>
          <p:cNvGrpSpPr/>
          <p:nvPr/>
        </p:nvGrpSpPr>
        <p:grpSpPr>
          <a:xfrm>
            <a:off x="3983134" y="1845815"/>
            <a:ext cx="1170188" cy="587937"/>
            <a:chOff x="3175337" y="3832156"/>
            <a:chExt cx="1190015" cy="557834"/>
          </a:xfrm>
          <a:solidFill>
            <a:srgbClr val="263852"/>
          </a:solidFill>
        </p:grpSpPr>
        <p:sp>
          <p:nvSpPr>
            <p:cNvPr id="218" name="Rectangle 217">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19" name="Rectangle 218">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0" name="Rectangle 219">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BU Specific Model Gen</a:t>
              </a:r>
            </a:p>
          </p:txBody>
        </p:sp>
      </p:grpSp>
      <p:grpSp>
        <p:nvGrpSpPr>
          <p:cNvPr id="221" name="Group 220">
            <a:extLst>
              <a:ext uri="{FF2B5EF4-FFF2-40B4-BE49-F238E27FC236}">
                <a16:creationId xmlns:a16="http://schemas.microsoft.com/office/drawing/2014/main" id="{33C89E93-3466-4731-924A-97982537D679}"/>
              </a:ext>
            </a:extLst>
          </p:cNvPr>
          <p:cNvGrpSpPr/>
          <p:nvPr/>
        </p:nvGrpSpPr>
        <p:grpSpPr>
          <a:xfrm>
            <a:off x="5245843" y="1838149"/>
            <a:ext cx="1170188" cy="587937"/>
            <a:chOff x="3175337" y="3832156"/>
            <a:chExt cx="1190015" cy="557834"/>
          </a:xfrm>
          <a:solidFill>
            <a:srgbClr val="263852"/>
          </a:solidFill>
        </p:grpSpPr>
        <p:sp>
          <p:nvSpPr>
            <p:cNvPr id="222" name="Rectangle 221">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3" name="Rectangle 222">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4" name="Rectangle 223">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DCM Stack Generator</a:t>
              </a:r>
            </a:p>
          </p:txBody>
        </p:sp>
      </p:grpSp>
      <p:grpSp>
        <p:nvGrpSpPr>
          <p:cNvPr id="226" name="Group 225">
            <a:extLst>
              <a:ext uri="{FF2B5EF4-FFF2-40B4-BE49-F238E27FC236}">
                <a16:creationId xmlns:a16="http://schemas.microsoft.com/office/drawing/2014/main" id="{33C89E93-3466-4731-924A-97982537D679}"/>
              </a:ext>
            </a:extLst>
          </p:cNvPr>
          <p:cNvGrpSpPr/>
          <p:nvPr/>
        </p:nvGrpSpPr>
        <p:grpSpPr>
          <a:xfrm>
            <a:off x="3951376" y="2516303"/>
            <a:ext cx="1170188" cy="587937"/>
            <a:chOff x="3175337" y="3832156"/>
            <a:chExt cx="1190015" cy="557834"/>
          </a:xfrm>
          <a:solidFill>
            <a:srgbClr val="263852"/>
          </a:solidFill>
        </p:grpSpPr>
        <p:sp>
          <p:nvSpPr>
            <p:cNvPr id="227" name="Rectangle 226">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8" name="Rectangle 227">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29" name="Rectangle 228">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Com Stack Generator</a:t>
              </a:r>
            </a:p>
          </p:txBody>
        </p:sp>
      </p:grpSp>
      <p:grpSp>
        <p:nvGrpSpPr>
          <p:cNvPr id="230" name="Group 229">
            <a:extLst>
              <a:ext uri="{FF2B5EF4-FFF2-40B4-BE49-F238E27FC236}">
                <a16:creationId xmlns:a16="http://schemas.microsoft.com/office/drawing/2014/main" id="{33C89E93-3466-4731-924A-97982537D679}"/>
              </a:ext>
            </a:extLst>
          </p:cNvPr>
          <p:cNvGrpSpPr/>
          <p:nvPr/>
        </p:nvGrpSpPr>
        <p:grpSpPr>
          <a:xfrm>
            <a:off x="5255154" y="2515611"/>
            <a:ext cx="1170188" cy="587937"/>
            <a:chOff x="3175337" y="3832156"/>
            <a:chExt cx="1190015" cy="557834"/>
          </a:xfrm>
          <a:solidFill>
            <a:srgbClr val="263852"/>
          </a:solidFill>
        </p:grpSpPr>
        <p:sp>
          <p:nvSpPr>
            <p:cNvPr id="231" name="Rectangle 230">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2" name="Rectangle 231">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3" name="Rectangle 232">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RTE Specific Model Gen</a:t>
              </a:r>
            </a:p>
          </p:txBody>
        </p:sp>
      </p:grpSp>
      <p:grpSp>
        <p:nvGrpSpPr>
          <p:cNvPr id="235" name="Group 234">
            <a:extLst>
              <a:ext uri="{FF2B5EF4-FFF2-40B4-BE49-F238E27FC236}">
                <a16:creationId xmlns:a16="http://schemas.microsoft.com/office/drawing/2014/main" id="{33C89E93-3466-4731-924A-97982537D679}"/>
              </a:ext>
            </a:extLst>
          </p:cNvPr>
          <p:cNvGrpSpPr/>
          <p:nvPr/>
        </p:nvGrpSpPr>
        <p:grpSpPr>
          <a:xfrm>
            <a:off x="8772556" y="1850602"/>
            <a:ext cx="1170188" cy="587937"/>
            <a:chOff x="3175337" y="3832156"/>
            <a:chExt cx="1190015" cy="557834"/>
          </a:xfrm>
          <a:solidFill>
            <a:srgbClr val="263852"/>
          </a:solidFill>
        </p:grpSpPr>
        <p:sp>
          <p:nvSpPr>
            <p:cNvPr id="236" name="Rectangle 235">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7" name="Rectangle 236">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38" name="Rectangle 237">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Test Case Generator</a:t>
              </a:r>
            </a:p>
          </p:txBody>
        </p:sp>
      </p:grpSp>
      <p:grpSp>
        <p:nvGrpSpPr>
          <p:cNvPr id="239" name="Group 238">
            <a:extLst>
              <a:ext uri="{FF2B5EF4-FFF2-40B4-BE49-F238E27FC236}">
                <a16:creationId xmlns:a16="http://schemas.microsoft.com/office/drawing/2014/main" id="{33C89E93-3466-4731-924A-97982537D679}"/>
              </a:ext>
            </a:extLst>
          </p:cNvPr>
          <p:cNvGrpSpPr/>
          <p:nvPr/>
        </p:nvGrpSpPr>
        <p:grpSpPr>
          <a:xfrm>
            <a:off x="10254654" y="1772954"/>
            <a:ext cx="1170188" cy="587937"/>
            <a:chOff x="3175337" y="3832156"/>
            <a:chExt cx="1190015" cy="557834"/>
          </a:xfrm>
          <a:solidFill>
            <a:srgbClr val="263852"/>
          </a:solidFill>
        </p:grpSpPr>
        <p:sp>
          <p:nvSpPr>
            <p:cNvPr id="240" name="Rectangle 239">
              <a:extLst>
                <a:ext uri="{FF2B5EF4-FFF2-40B4-BE49-F238E27FC236}">
                  <a16:creationId xmlns:a16="http://schemas.microsoft.com/office/drawing/2014/main" id="{2E7B6FD3-F2FF-48B6-84F8-DACFD19658B7}"/>
                </a:ext>
              </a:extLst>
            </p:cNvPr>
            <p:cNvSpPr/>
            <p:nvPr/>
          </p:nvSpPr>
          <p:spPr>
            <a:xfrm>
              <a:off x="3580901" y="3832156"/>
              <a:ext cx="784451"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41" name="Rectangle 240">
              <a:extLst>
                <a:ext uri="{FF2B5EF4-FFF2-40B4-BE49-F238E27FC236}">
                  <a16:creationId xmlns:a16="http://schemas.microsoft.com/office/drawing/2014/main" id="{600D01FF-24C6-43E7-BA2B-EA8135BC73A1}"/>
                </a:ext>
              </a:extLst>
            </p:cNvPr>
            <p:cNvSpPr/>
            <p:nvPr/>
          </p:nvSpPr>
          <p:spPr>
            <a:xfrm>
              <a:off x="3497911" y="3906803"/>
              <a:ext cx="808117"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Bosch Office Sans"/>
                <a:ea typeface="+mn-ea"/>
                <a:cs typeface="+mn-cs"/>
              </a:endParaRPr>
            </a:p>
          </p:txBody>
        </p:sp>
        <p:sp>
          <p:nvSpPr>
            <p:cNvPr id="242" name="Rectangle 241">
              <a:extLst>
                <a:ext uri="{FF2B5EF4-FFF2-40B4-BE49-F238E27FC236}">
                  <a16:creationId xmlns:a16="http://schemas.microsoft.com/office/drawing/2014/main" id="{AD318317-0186-4F76-A1D8-96D2069682CB}"/>
                </a:ext>
              </a:extLst>
            </p:cNvPr>
            <p:cNvSpPr/>
            <p:nvPr/>
          </p:nvSpPr>
          <p:spPr>
            <a:xfrm>
              <a:off x="3175337" y="3981450"/>
              <a:ext cx="1040615" cy="408540"/>
            </a:xfrm>
            <a:prstGeom prst="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1" i="0" u="none" strike="noStrike" kern="1200" cap="none" spc="0" normalizeH="0" baseline="0" noProof="0" dirty="0">
                  <a:ln>
                    <a:noFill/>
                  </a:ln>
                  <a:solidFill>
                    <a:prstClr val="white"/>
                  </a:solidFill>
                  <a:effectLst/>
                  <a:uLnTx/>
                  <a:uFillTx/>
                  <a:latin typeface="Bosch Office Sans"/>
                  <a:ea typeface="+mn-ea"/>
                  <a:cs typeface="+mn-cs"/>
                </a:rPr>
                <a:t>Test Case Library</a:t>
              </a:r>
            </a:p>
          </p:txBody>
        </p:sp>
      </p:grpSp>
      <p:cxnSp>
        <p:nvCxnSpPr>
          <p:cNvPr id="244" name="Straight Arrow Connector 243"/>
          <p:cNvCxnSpPr>
            <a:endCxn id="116" idx="0"/>
          </p:cNvCxnSpPr>
          <p:nvPr/>
        </p:nvCxnSpPr>
        <p:spPr>
          <a:xfrm flipH="1">
            <a:off x="9261677" y="2409004"/>
            <a:ext cx="1504615" cy="235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a:stCxn id="237" idx="3"/>
            <a:endCxn id="242" idx="1"/>
          </p:cNvCxnSpPr>
          <p:nvPr/>
        </p:nvCxnSpPr>
        <p:spPr>
          <a:xfrm>
            <a:off x="9884409" y="2144570"/>
            <a:ext cx="370245" cy="1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8" name="TextBox 247"/>
          <p:cNvSpPr txBox="1"/>
          <p:nvPr/>
        </p:nvSpPr>
        <p:spPr>
          <a:xfrm>
            <a:off x="8223151" y="3655985"/>
            <a:ext cx="529853" cy="275535"/>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en-GB" sz="1050" b="0" i="0" u="none" strike="noStrike" kern="0" cap="none" spc="0" normalizeH="0" baseline="0" noProof="0" dirty="0">
                <a:ln>
                  <a:noFill/>
                </a:ln>
                <a:solidFill>
                  <a:srgbClr val="000000"/>
                </a:solidFill>
                <a:effectLst/>
                <a:uLnTx/>
                <a:uFillTx/>
                <a:latin typeface="Bosch Office Sans" pitchFamily="34" charset="0"/>
                <a:ea typeface="+mn-ea"/>
                <a:cs typeface="+mn-cs"/>
              </a:rPr>
              <a:t>SW</a:t>
            </a:r>
          </a:p>
        </p:txBody>
      </p:sp>
      <p:sp>
        <p:nvSpPr>
          <p:cNvPr id="249" name="TextBox 248"/>
          <p:cNvSpPr txBox="1"/>
          <p:nvPr/>
        </p:nvSpPr>
        <p:spPr>
          <a:xfrm>
            <a:off x="7713760" y="4407016"/>
            <a:ext cx="914400" cy="252826"/>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en-GB" sz="1100" b="0" i="0" u="none" strike="noStrike" kern="0" cap="none" spc="0" normalizeH="0" baseline="0" noProof="0" dirty="0" err="1">
                <a:ln>
                  <a:noFill/>
                </a:ln>
                <a:solidFill>
                  <a:srgbClr val="000000"/>
                </a:solidFill>
                <a:effectLst/>
                <a:uLnTx/>
                <a:uFillTx/>
                <a:latin typeface="Bosch Office Sans" pitchFamily="34" charset="0"/>
                <a:ea typeface="+mn-ea"/>
                <a:cs typeface="+mn-cs"/>
              </a:rPr>
              <a:t>Req</a:t>
            </a:r>
            <a:r>
              <a:rPr kumimoji="0" lang="en-GB" sz="1100" b="0" i="0" u="none" strike="noStrike" kern="0" cap="none" spc="0" normalizeH="0" baseline="0" noProof="0" dirty="0">
                <a:ln>
                  <a:noFill/>
                </a:ln>
                <a:solidFill>
                  <a:srgbClr val="000000"/>
                </a:solidFill>
                <a:effectLst/>
                <a:uLnTx/>
                <a:uFillTx/>
                <a:latin typeface="Bosch Office Sans" pitchFamily="34" charset="0"/>
                <a:ea typeface="+mn-ea"/>
                <a:cs typeface="+mn-cs"/>
              </a:rPr>
              <a:t> Artefact</a:t>
            </a:r>
          </a:p>
        </p:txBody>
      </p:sp>
      <p:graphicFrame>
        <p:nvGraphicFramePr>
          <p:cNvPr id="10" name="Table 9">
            <a:extLst>
              <a:ext uri="{FF2B5EF4-FFF2-40B4-BE49-F238E27FC236}">
                <a16:creationId xmlns:a16="http://schemas.microsoft.com/office/drawing/2014/main" id="{4F417B23-39B6-414D-B083-27B08F45055F}"/>
              </a:ext>
            </a:extLst>
          </p:cNvPr>
          <p:cNvGraphicFramePr>
            <a:graphicFrameLocks noGrp="1"/>
          </p:cNvGraphicFramePr>
          <p:nvPr>
            <p:extLst/>
          </p:nvPr>
        </p:nvGraphicFramePr>
        <p:xfrm>
          <a:off x="8448063" y="5650786"/>
          <a:ext cx="3073400" cy="476250"/>
        </p:xfrm>
        <a:graphic>
          <a:graphicData uri="http://schemas.openxmlformats.org/drawingml/2006/table">
            <a:tbl>
              <a:tblPr/>
              <a:tblGrid>
                <a:gridCol w="330200">
                  <a:extLst>
                    <a:ext uri="{9D8B030D-6E8A-4147-A177-3AD203B41FA5}">
                      <a16:colId xmlns:a16="http://schemas.microsoft.com/office/drawing/2014/main" val="1601577113"/>
                    </a:ext>
                  </a:extLst>
                </a:gridCol>
                <a:gridCol w="2743200">
                  <a:extLst>
                    <a:ext uri="{9D8B030D-6E8A-4147-A177-3AD203B41FA5}">
                      <a16:colId xmlns:a16="http://schemas.microsoft.com/office/drawing/2014/main" val="2262844528"/>
                    </a:ext>
                  </a:extLst>
                </a:gridCol>
              </a:tblGrid>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l" fontAlgn="b"/>
                      <a:r>
                        <a:rPr lang="en-US" sz="1000" b="0" i="0" u="none" strike="noStrike">
                          <a:solidFill>
                            <a:srgbClr val="000000"/>
                          </a:solidFill>
                          <a:effectLst/>
                          <a:latin typeface="Arial" panose="020B0604020202020204" pitchFamily="34" charset="0"/>
                        </a:rPr>
                        <a:t>SmartDNC Components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3482635"/>
                  </a:ext>
                </a:extLst>
              </a:tr>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rial" panose="020B0604020202020204" pitchFamily="34" charset="0"/>
                        </a:rPr>
                        <a:t>Integration Components (Adaptors/Connectors)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1307982"/>
                  </a:ext>
                </a:extLst>
              </a:tr>
              <a:tr h="158750">
                <a:tc>
                  <a:txBody>
                    <a:bodyPr/>
                    <a:lstStyle/>
                    <a:p>
                      <a:pPr algn="l" fontAlgn="b"/>
                      <a:r>
                        <a:rPr lang="en-US" sz="1000" b="0" i="0" u="none" strike="noStrike">
                          <a:solidFill>
                            <a:srgbClr val="000000"/>
                          </a:solidFill>
                          <a:effectLst/>
                          <a:latin typeface="Arial" panose="020B06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b"/>
                      <a:r>
                        <a:rPr lang="en-US" sz="1000" b="0" i="0" u="none" strike="noStrike" dirty="0">
                          <a:solidFill>
                            <a:srgbClr val="000000"/>
                          </a:solidFill>
                          <a:effectLst/>
                          <a:latin typeface="Arial" panose="020B0604020202020204" pitchFamily="34" charset="0"/>
                        </a:rPr>
                        <a:t>Physical Tools/ PMT Tools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14800"/>
                  </a:ext>
                </a:extLst>
              </a:tr>
            </a:tbl>
          </a:graphicData>
        </a:graphic>
      </p:graphicFrame>
    </p:spTree>
    <p:extLst>
      <p:ext uri="{BB962C8B-B14F-4D97-AF65-F5344CB8AC3E}">
        <p14:creationId xmlns:p14="http://schemas.microsoft.com/office/powerpoint/2010/main" val="4156409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a:solidFill>
                  <a:srgbClr val="0E78C5"/>
                </a:solidFill>
              </a:rPr>
              <a:t>Success factors in NRCS2: Empowered Full Stack Teams</a:t>
            </a:r>
            <a:endParaRPr lang="de-DE"/>
          </a:p>
        </p:txBody>
      </p:sp>
      <p:sp>
        <p:nvSpPr>
          <p:cNvPr id="3" name="Textplatzhalter 2"/>
          <p:cNvSpPr>
            <a:spLocks noGrp="1"/>
          </p:cNvSpPr>
          <p:nvPr>
            <p:ph type="body" sz="quarter" idx="15"/>
          </p:nvPr>
        </p:nvSpPr>
        <p:spPr/>
        <p:txBody>
          <a:bodyPr>
            <a:normAutofit fontScale="92500" lnSpcReduction="20000"/>
          </a:bodyPr>
          <a:lstStyle/>
          <a:p>
            <a:r>
              <a:rPr lang="de-DE"/>
              <a:t>Empowered Teams</a:t>
            </a:r>
          </a:p>
        </p:txBody>
      </p:sp>
      <p:sp>
        <p:nvSpPr>
          <p:cNvPr id="4" name="Foliennummernplatzhalter 3"/>
          <p:cNvSpPr>
            <a:spLocks noGrp="1"/>
          </p:cNvSpPr>
          <p:nvPr>
            <p:ph type="sldNum" sz="quarter" idx="12"/>
          </p:nvPr>
        </p:nvSpPr>
        <p:spPr/>
        <p:txBody>
          <a:bodyPr/>
          <a:lstStyle/>
          <a:p>
            <a:fld id="{4898AEC0-503E-4FA4-859C-D0F72D6E3F79}" type="slidenum">
              <a:rPr lang="de-DE" smtClean="0"/>
              <a:pPr/>
              <a:t>28</a:t>
            </a:fld>
            <a:endParaRPr lang="de-DE"/>
          </a:p>
        </p:txBody>
      </p:sp>
      <p:sp>
        <p:nvSpPr>
          <p:cNvPr id="7" name="Abgerundetes Rechteck 28">
            <a:extLst>
              <a:ext uri="{FF2B5EF4-FFF2-40B4-BE49-F238E27FC236}">
                <a16:creationId xmlns:a16="http://schemas.microsoft.com/office/drawing/2014/main" id="{D4F6E976-C1D9-4721-9D58-B57C30962147}"/>
              </a:ext>
            </a:extLst>
          </p:cNvPr>
          <p:cNvSpPr/>
          <p:nvPr/>
        </p:nvSpPr>
        <p:spPr>
          <a:xfrm>
            <a:off x="4602167" y="162194"/>
            <a:ext cx="7451857" cy="582599"/>
          </a:xfrm>
          <a:prstGeom prst="roundRect">
            <a:avLst/>
          </a:prstGeom>
          <a:noFill/>
          <a:ln w="9525" cap="flat" cmpd="sng" algn="ctr">
            <a:solidFill>
              <a:srgbClr val="FF0000"/>
            </a:solidFill>
            <a:prstDash val="solid"/>
          </a:ln>
          <a:effectLst/>
        </p:spPr>
        <p:txBody>
          <a:bodyPr rtlCol="0" anchor="ctr"/>
          <a:lstStyle/>
          <a:p>
            <a:pPr algn="ctr" defTabSz="1016264"/>
            <a:r>
              <a:rPr lang="de-DE" sz="1778" b="1" kern="0" dirty="0" err="1">
                <a:solidFill>
                  <a:srgbClr val="FF0000"/>
                </a:solidFill>
                <a:latin typeface="Bosch Office Sans"/>
              </a:rPr>
              <a:t>Success</a:t>
            </a:r>
            <a:r>
              <a:rPr lang="de-DE" sz="1778" b="1" kern="0" dirty="0">
                <a:solidFill>
                  <a:srgbClr val="FF0000"/>
                </a:solidFill>
                <a:latin typeface="Bosch Office Sans"/>
              </a:rPr>
              <a:t> </a:t>
            </a:r>
            <a:r>
              <a:rPr lang="de-DE" sz="1778" b="1" kern="0" dirty="0" err="1">
                <a:solidFill>
                  <a:srgbClr val="FF0000"/>
                </a:solidFill>
                <a:latin typeface="Bosch Office Sans"/>
              </a:rPr>
              <a:t>Factors</a:t>
            </a:r>
            <a:r>
              <a:rPr lang="de-DE" sz="1778" b="1" kern="0" dirty="0">
                <a:solidFill>
                  <a:srgbClr val="FF0000"/>
                </a:solidFill>
                <a:latin typeface="Bosch Office Sans"/>
              </a:rPr>
              <a:t> </a:t>
            </a:r>
            <a:r>
              <a:rPr lang="de-DE" sz="1778" b="1" kern="0" dirty="0" err="1">
                <a:solidFill>
                  <a:srgbClr val="FF0000"/>
                </a:solidFill>
                <a:latin typeface="Bosch Office Sans"/>
              </a:rPr>
              <a:t>for</a:t>
            </a:r>
            <a:r>
              <a:rPr lang="de-DE" sz="1778" b="1" kern="0" dirty="0">
                <a:solidFill>
                  <a:srgbClr val="FF0000"/>
                </a:solidFill>
                <a:latin typeface="Bosch Office Sans"/>
              </a:rPr>
              <a:t> </a:t>
            </a:r>
            <a:r>
              <a:rPr lang="de-DE" sz="1778" b="1" kern="0" dirty="0" err="1">
                <a:solidFill>
                  <a:srgbClr val="FF0000"/>
                </a:solidFill>
                <a:latin typeface="Bosch Office Sans"/>
              </a:rPr>
              <a:t>Cx</a:t>
            </a:r>
            <a:r>
              <a:rPr lang="de-DE" sz="1778" b="1" kern="0" dirty="0">
                <a:solidFill>
                  <a:srgbClr val="FF0000"/>
                </a:solidFill>
                <a:latin typeface="Bosch Office Sans"/>
              </a:rPr>
              <a:t> in CC-DA (2020) : </a:t>
            </a:r>
            <a:r>
              <a:rPr lang="de-DE" sz="1778" b="1" kern="0" dirty="0" err="1">
                <a:solidFill>
                  <a:srgbClr val="FF0000"/>
                </a:solidFill>
                <a:latin typeface="Bosch Office Sans"/>
                <a:hlinkClick r:id="rId25"/>
              </a:rPr>
              <a:t>general</a:t>
            </a:r>
            <a:r>
              <a:rPr lang="de-DE" sz="1778" b="1" kern="0" dirty="0">
                <a:solidFill>
                  <a:srgbClr val="FF0000"/>
                </a:solidFill>
                <a:latin typeface="Bosch Office Sans"/>
                <a:hlinkClick r:id="rId25"/>
              </a:rPr>
              <a:t> </a:t>
            </a:r>
            <a:r>
              <a:rPr lang="de-DE" sz="1778" b="1" kern="0" dirty="0" err="1">
                <a:solidFill>
                  <a:srgbClr val="FF0000"/>
                </a:solidFill>
                <a:latin typeface="Bosch Office Sans"/>
                <a:hlinkClick r:id="rId25"/>
              </a:rPr>
              <a:t>info</a:t>
            </a:r>
            <a:r>
              <a:rPr lang="de-DE" sz="1778" b="1" kern="0" dirty="0">
                <a:solidFill>
                  <a:srgbClr val="FF0000"/>
                </a:solidFill>
                <a:latin typeface="Bosch Office Sans"/>
              </a:rPr>
              <a:t> &amp; </a:t>
            </a:r>
            <a:r>
              <a:rPr lang="de-DE" sz="1778" b="1" kern="0" dirty="0" err="1">
                <a:solidFill>
                  <a:srgbClr val="FF0000"/>
                </a:solidFill>
                <a:latin typeface="Bosch Office Sans"/>
                <a:hlinkClick r:id="rId26"/>
              </a:rPr>
              <a:t>full</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stack</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teams</a:t>
            </a:r>
            <a:r>
              <a:rPr lang="de-DE" sz="1778" b="1" kern="0" dirty="0">
                <a:solidFill>
                  <a:srgbClr val="FF0000"/>
                </a:solidFill>
                <a:latin typeface="Bosch Office Sans"/>
                <a:hlinkClick r:id="rId26"/>
              </a:rPr>
              <a:t> </a:t>
            </a:r>
            <a:r>
              <a:rPr lang="de-DE" sz="1778" b="1" kern="0" dirty="0" err="1">
                <a:solidFill>
                  <a:srgbClr val="FF0000"/>
                </a:solidFill>
                <a:latin typeface="Bosch Office Sans"/>
                <a:hlinkClick r:id="rId26"/>
              </a:rPr>
              <a:t>info</a:t>
            </a:r>
            <a:endParaRPr lang="de-DE" sz="1778" b="1" kern="0" dirty="0">
              <a:solidFill>
                <a:srgbClr val="FF0000"/>
              </a:solidFill>
              <a:latin typeface="Bosch Office Sans"/>
            </a:endParaRPr>
          </a:p>
        </p:txBody>
      </p:sp>
      <p:sp>
        <p:nvSpPr>
          <p:cNvPr id="8" name="Rechteck 4">
            <a:extLst>
              <a:ext uri="{FF2B5EF4-FFF2-40B4-BE49-F238E27FC236}">
                <a16:creationId xmlns:a16="http://schemas.microsoft.com/office/drawing/2014/main" id="{45121D5E-59B9-45DB-A384-9DCEFAB4510B}"/>
              </a:ext>
            </a:extLst>
          </p:cNvPr>
          <p:cNvSpPr/>
          <p:nvPr>
            <p:custDataLst>
              <p:tags r:id="rId1"/>
            </p:custDataLst>
          </p:nvPr>
        </p:nvSpPr>
        <p:spPr>
          <a:xfrm>
            <a:off x="305075" y="1642332"/>
            <a:ext cx="2508863" cy="1187461"/>
          </a:xfrm>
          <a:prstGeom prst="rect">
            <a:avLst/>
          </a:prstGeom>
          <a:solidFill>
            <a:srgbClr val="A80163"/>
          </a:solidFill>
          <a:ln w="9525" cap="flat" cmpd="sng" algn="ctr">
            <a:solidFill>
              <a:srgbClr val="A8016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Increasing</a:t>
            </a:r>
          </a:p>
          <a:p>
            <a:pPr algn="ctr" defTabSz="1016264"/>
            <a:r>
              <a:rPr lang="en-GB" sz="2001" kern="0">
                <a:solidFill>
                  <a:schemeClr val="bg1"/>
                </a:solidFill>
                <a:latin typeface="Bosch Office Sans"/>
              </a:rPr>
              <a:t>complexity</a:t>
            </a:r>
          </a:p>
        </p:txBody>
      </p:sp>
      <p:sp>
        <p:nvSpPr>
          <p:cNvPr id="9" name="Gleichschenkliges Dreieck 5">
            <a:extLst>
              <a:ext uri="{FF2B5EF4-FFF2-40B4-BE49-F238E27FC236}">
                <a16:creationId xmlns:a16="http://schemas.microsoft.com/office/drawing/2014/main" id="{4927D5A2-03F0-46CC-B39F-2BEBAC546F7B}"/>
              </a:ext>
            </a:extLst>
          </p:cNvPr>
          <p:cNvSpPr/>
          <p:nvPr>
            <p:custDataLst>
              <p:tags r:id="rId2"/>
            </p:custDataLst>
          </p:nvPr>
        </p:nvSpPr>
        <p:spPr>
          <a:xfrm rot="10800000">
            <a:off x="305074" y="3110138"/>
            <a:ext cx="2389425" cy="1027540"/>
          </a:xfrm>
          <a:prstGeom prst="triangle">
            <a:avLst/>
          </a:prstGeom>
          <a:solidFill>
            <a:srgbClr val="6EA293">
              <a:alpha val="0"/>
            </a:srgbClr>
          </a:solidFill>
          <a:ln w="19050" cap="flat" cmpd="sng" algn="ctr">
            <a:solidFill>
              <a:schemeClr val="accent1">
                <a:lumMod val="75000"/>
              </a:schemeClr>
            </a:solidFill>
            <a:prstDash val="solid"/>
            <a:round/>
            <a:headEnd type="none" w="med" len="med"/>
            <a:tailEnd type="none" w="med" len="med"/>
          </a:ln>
          <a:effectLst/>
        </p:spPr>
        <p:txBody>
          <a:bodyPr vert="vert270" rtlCol="0" anchor="ctr"/>
          <a:lstStyle/>
          <a:p>
            <a:pPr algn="ctr" defTabSz="1016264"/>
            <a:endParaRPr lang="en-GB" sz="2001" kern="0">
              <a:solidFill>
                <a:srgbClr val="000000"/>
              </a:solidFill>
              <a:latin typeface="Bosch Office Sans"/>
            </a:endParaRPr>
          </a:p>
        </p:txBody>
      </p:sp>
      <p:sp>
        <p:nvSpPr>
          <p:cNvPr id="10" name="Rechteck 6">
            <a:extLst>
              <a:ext uri="{FF2B5EF4-FFF2-40B4-BE49-F238E27FC236}">
                <a16:creationId xmlns:a16="http://schemas.microsoft.com/office/drawing/2014/main" id="{0EBCE2F5-59C9-43C4-8D05-6310B6A1AB79}"/>
              </a:ext>
            </a:extLst>
          </p:cNvPr>
          <p:cNvSpPr/>
          <p:nvPr>
            <p:custDataLst>
              <p:tags r:id="rId3"/>
            </p:custDataLst>
          </p:nvPr>
        </p:nvSpPr>
        <p:spPr>
          <a:xfrm>
            <a:off x="296606" y="4316268"/>
            <a:ext cx="2517332" cy="1660499"/>
          </a:xfrm>
          <a:prstGeom prst="rect">
            <a:avLst/>
          </a:prstGeom>
          <a:solidFill>
            <a:srgbClr val="6EA293"/>
          </a:solidFill>
          <a:ln w="952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Autonomy</a:t>
            </a:r>
          </a:p>
          <a:p>
            <a:pPr marL="190550" indent="-190550" algn="ctr" defTabSz="1016264">
              <a:buFont typeface="Wingdings" panose="05000000000000000000" pitchFamily="2" charset="2"/>
              <a:buChar char="à"/>
            </a:pPr>
            <a:r>
              <a:rPr lang="en-GB" sz="1556" kern="0">
                <a:solidFill>
                  <a:schemeClr val="bg1"/>
                </a:solidFill>
                <a:latin typeface="Bosch Office Sans"/>
                <a:sym typeface="Wingdings" panose="05000000000000000000" pitchFamily="2" charset="2"/>
              </a:rPr>
              <a:t>Reduction of handovers of work packages</a:t>
            </a:r>
          </a:p>
          <a:p>
            <a:pPr marL="190550" indent="-190550" algn="ctr" defTabSz="1016264">
              <a:buFont typeface="Wingdings" panose="05000000000000000000" pitchFamily="2" charset="2"/>
              <a:buChar char="à"/>
            </a:pPr>
            <a:endParaRPr lang="en-GB" sz="1223" kern="0">
              <a:solidFill>
                <a:schemeClr val="bg1"/>
              </a:solidFill>
              <a:latin typeface="Bosch Office Sans"/>
            </a:endParaRPr>
          </a:p>
          <a:p>
            <a:pPr algn="ctr" defTabSz="1016264"/>
            <a:r>
              <a:rPr lang="en-GB" sz="2001" kern="0" err="1">
                <a:solidFill>
                  <a:schemeClr val="bg1"/>
                </a:solidFill>
                <a:latin typeface="Bosch Office Sans"/>
              </a:rPr>
              <a:t>Cooperation</a:t>
            </a:r>
            <a:r>
              <a:rPr lang="en-GB" sz="2001" kern="0">
                <a:solidFill>
                  <a:schemeClr val="bg1"/>
                </a:solidFill>
                <a:latin typeface="Bosch Office Sans"/>
              </a:rPr>
              <a:t> </a:t>
            </a:r>
          </a:p>
          <a:p>
            <a:pPr algn="ctr" defTabSz="1016264"/>
            <a:r>
              <a:rPr lang="en-GB" sz="1556" kern="0">
                <a:solidFill>
                  <a:schemeClr val="bg1"/>
                </a:solidFill>
                <a:latin typeface="Bosch Office Sans"/>
              </a:rPr>
              <a:t>(instead of c</a:t>
            </a:r>
            <a:r>
              <a:rPr lang="en-GB" sz="1556" kern="0" err="1">
                <a:solidFill>
                  <a:schemeClr val="bg1"/>
                </a:solidFill>
                <a:latin typeface="Bosch Office Sans"/>
              </a:rPr>
              <a:t>oordination</a:t>
            </a:r>
            <a:r>
              <a:rPr lang="en-GB" sz="1556" kern="0">
                <a:solidFill>
                  <a:schemeClr val="bg1"/>
                </a:solidFill>
                <a:latin typeface="Bosch Office Sans"/>
              </a:rPr>
              <a:t>)</a:t>
            </a:r>
          </a:p>
        </p:txBody>
      </p:sp>
      <p:sp>
        <p:nvSpPr>
          <p:cNvPr id="11" name="Gleichschenkliges Dreieck 7">
            <a:extLst>
              <a:ext uri="{FF2B5EF4-FFF2-40B4-BE49-F238E27FC236}">
                <a16:creationId xmlns:a16="http://schemas.microsoft.com/office/drawing/2014/main" id="{4E70299B-F8FE-4B87-8E6B-23A5DC0CB099}"/>
              </a:ext>
            </a:extLst>
          </p:cNvPr>
          <p:cNvSpPr/>
          <p:nvPr>
            <p:custDataLst>
              <p:tags r:id="rId4"/>
            </p:custDataLst>
          </p:nvPr>
        </p:nvSpPr>
        <p:spPr>
          <a:xfrm rot="5400000">
            <a:off x="2727941" y="4632745"/>
            <a:ext cx="1660502" cy="1027540"/>
          </a:xfrm>
          <a:prstGeom prst="triangle">
            <a:avLst/>
          </a:prstGeom>
          <a:solidFill>
            <a:scrgbClr r="0" g="0" b="0">
              <a:alpha val="0"/>
            </a:scrgbClr>
          </a:solidFill>
          <a:ln w="19050" cap="flat" cmpd="sng" algn="ctr">
            <a:solidFill>
              <a:schemeClr val="accent1">
                <a:lumMod val="75000"/>
              </a:schemeClr>
            </a:solidFill>
            <a:prstDash val="solid"/>
            <a:round/>
            <a:headEnd type="none" w="med" len="med"/>
            <a:tailEnd type="none" w="med" len="med"/>
          </a:ln>
          <a:effectLst/>
        </p:spPr>
        <p:txBody>
          <a:bodyPr vert="vert270" rtlCol="0" anchor="ctr"/>
          <a:lstStyle/>
          <a:p>
            <a:pPr algn="ctr" defTabSz="1016264"/>
            <a:endParaRPr lang="en-GB" sz="2001" kern="0">
              <a:solidFill>
                <a:srgbClr val="000000"/>
              </a:solidFill>
              <a:latin typeface="Bosch Office Sans"/>
            </a:endParaRPr>
          </a:p>
        </p:txBody>
      </p:sp>
      <p:grpSp>
        <p:nvGrpSpPr>
          <p:cNvPr id="12" name="Gruppieren 8">
            <a:extLst>
              <a:ext uri="{FF2B5EF4-FFF2-40B4-BE49-F238E27FC236}">
                <a16:creationId xmlns:a16="http://schemas.microsoft.com/office/drawing/2014/main" id="{6C5A8C70-321F-4300-BEC2-67943614DFB6}"/>
              </a:ext>
            </a:extLst>
          </p:cNvPr>
          <p:cNvGrpSpPr/>
          <p:nvPr/>
        </p:nvGrpSpPr>
        <p:grpSpPr>
          <a:xfrm>
            <a:off x="4302445" y="1635275"/>
            <a:ext cx="7451857" cy="4341491"/>
            <a:chOff x="3863408" y="1348922"/>
            <a:chExt cx="6704946" cy="3906337"/>
          </a:xfrm>
        </p:grpSpPr>
        <p:sp>
          <p:nvSpPr>
            <p:cNvPr id="13" name="Rechteck 9">
              <a:extLst>
                <a:ext uri="{FF2B5EF4-FFF2-40B4-BE49-F238E27FC236}">
                  <a16:creationId xmlns:a16="http://schemas.microsoft.com/office/drawing/2014/main" id="{81A9871B-672F-49C8-B0BB-AA36AE671CB6}"/>
                </a:ext>
              </a:extLst>
            </p:cNvPr>
            <p:cNvSpPr/>
            <p:nvPr>
              <p:custDataLst>
                <p:tags r:id="rId13"/>
              </p:custDataLst>
            </p:nvPr>
          </p:nvSpPr>
          <p:spPr>
            <a:xfrm>
              <a:off x="3863408" y="4572000"/>
              <a:ext cx="6704946" cy="683259"/>
            </a:xfrm>
            <a:prstGeom prst="rect">
              <a:avLst/>
            </a:prstGeom>
            <a:solidFill>
              <a:srgbClr val="6EA293"/>
            </a:solidFill>
            <a:ln w="2857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Full Stack SW Team</a:t>
              </a:r>
            </a:p>
          </p:txBody>
        </p:sp>
        <p:sp>
          <p:nvSpPr>
            <p:cNvPr id="14" name="Rechteck 10">
              <a:extLst>
                <a:ext uri="{FF2B5EF4-FFF2-40B4-BE49-F238E27FC236}">
                  <a16:creationId xmlns:a16="http://schemas.microsoft.com/office/drawing/2014/main" id="{0832FE9C-2E8A-4699-A2F4-F250350FFA73}"/>
                </a:ext>
              </a:extLst>
            </p:cNvPr>
            <p:cNvSpPr/>
            <p:nvPr>
              <p:custDataLst>
                <p:tags r:id="rId14"/>
              </p:custDataLst>
            </p:nvPr>
          </p:nvSpPr>
          <p:spPr>
            <a:xfrm>
              <a:off x="3863408" y="1348922"/>
              <a:ext cx="6704946" cy="3216728"/>
            </a:xfrm>
            <a:prstGeom prst="rect">
              <a:avLst/>
            </a:prstGeom>
            <a:solidFill>
              <a:srgbClr val="0E78C5">
                <a:alpha val="0"/>
              </a:srgbClr>
            </a:solidFill>
            <a:ln w="28575" cap="flat" cmpd="sng" algn="ctr">
              <a:solidFill>
                <a:srgbClr val="6EA293"/>
              </a:solidFill>
              <a:prstDash val="solid"/>
              <a:round/>
              <a:headEnd type="none" w="med" len="med"/>
              <a:tailEnd type="none" w="med" len="med"/>
            </a:ln>
            <a:effectLst/>
          </p:spPr>
          <p:txBody>
            <a:bodyPr rtlCol="0" anchor="ctr"/>
            <a:lstStyle/>
            <a:p>
              <a:pPr algn="ctr" defTabSz="1016264"/>
              <a:r>
                <a:rPr lang="en-GB" sz="2001" kern="0">
                  <a:solidFill>
                    <a:schemeClr val="bg1"/>
                  </a:solidFill>
                  <a:latin typeface="Bosch Office Sans"/>
                </a:rPr>
                <a:t>SW Team</a:t>
              </a:r>
            </a:p>
          </p:txBody>
        </p:sp>
        <p:sp>
          <p:nvSpPr>
            <p:cNvPr id="15" name="Rechteck 11">
              <a:extLst>
                <a:ext uri="{FF2B5EF4-FFF2-40B4-BE49-F238E27FC236}">
                  <a16:creationId xmlns:a16="http://schemas.microsoft.com/office/drawing/2014/main" id="{62EC94BA-01C8-41F5-B949-C889B5426DA9}"/>
                </a:ext>
              </a:extLst>
            </p:cNvPr>
            <p:cNvSpPr/>
            <p:nvPr>
              <p:custDataLst>
                <p:tags r:id="rId15"/>
              </p:custDataLst>
            </p:nvPr>
          </p:nvSpPr>
          <p:spPr>
            <a:xfrm>
              <a:off x="5294771" y="2399696"/>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Coding Skills</a:t>
              </a:r>
            </a:p>
          </p:txBody>
        </p:sp>
        <p:sp>
          <p:nvSpPr>
            <p:cNvPr id="16" name="Rechteck 12">
              <a:extLst>
                <a:ext uri="{FF2B5EF4-FFF2-40B4-BE49-F238E27FC236}">
                  <a16:creationId xmlns:a16="http://schemas.microsoft.com/office/drawing/2014/main" id="{D3A4AF7D-F922-4C36-8029-778F98A30A6E}"/>
                </a:ext>
              </a:extLst>
            </p:cNvPr>
            <p:cNvSpPr/>
            <p:nvPr>
              <p:custDataLst>
                <p:tags r:id="rId16"/>
              </p:custDataLst>
            </p:nvPr>
          </p:nvSpPr>
          <p:spPr>
            <a:xfrm>
              <a:off x="7285975" y="2399696"/>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SW-Design</a:t>
              </a:r>
            </a:p>
          </p:txBody>
        </p:sp>
        <p:sp>
          <p:nvSpPr>
            <p:cNvPr id="17" name="Rechteck 13">
              <a:extLst>
                <a:ext uri="{FF2B5EF4-FFF2-40B4-BE49-F238E27FC236}">
                  <a16:creationId xmlns:a16="http://schemas.microsoft.com/office/drawing/2014/main" id="{FD183378-879F-4358-82AD-750441A4227E}"/>
                </a:ext>
              </a:extLst>
            </p:cNvPr>
            <p:cNvSpPr/>
            <p:nvPr>
              <p:custDataLst>
                <p:tags r:id="rId17"/>
              </p:custDataLst>
            </p:nvPr>
          </p:nvSpPr>
          <p:spPr>
            <a:xfrm>
              <a:off x="7285975" y="3049873"/>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Integration*</a:t>
              </a:r>
            </a:p>
          </p:txBody>
        </p:sp>
        <p:sp>
          <p:nvSpPr>
            <p:cNvPr id="18" name="Rechteck 14">
              <a:extLst>
                <a:ext uri="{FF2B5EF4-FFF2-40B4-BE49-F238E27FC236}">
                  <a16:creationId xmlns:a16="http://schemas.microsoft.com/office/drawing/2014/main" id="{39E1C214-7B6F-4F06-B23A-21614C40FD42}"/>
                </a:ext>
              </a:extLst>
            </p:cNvPr>
            <p:cNvSpPr/>
            <p:nvPr>
              <p:custDataLst>
                <p:tags r:id="rId18"/>
              </p:custDataLst>
            </p:nvPr>
          </p:nvSpPr>
          <p:spPr>
            <a:xfrm>
              <a:off x="4299168" y="3867868"/>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Architecture*</a:t>
              </a:r>
            </a:p>
          </p:txBody>
        </p:sp>
        <p:sp>
          <p:nvSpPr>
            <p:cNvPr id="19" name="Rechteck 15">
              <a:extLst>
                <a:ext uri="{FF2B5EF4-FFF2-40B4-BE49-F238E27FC236}">
                  <a16:creationId xmlns:a16="http://schemas.microsoft.com/office/drawing/2014/main" id="{824D43C8-FCF4-4967-AB59-D1D3D7B4650E}"/>
                </a:ext>
              </a:extLst>
            </p:cNvPr>
            <p:cNvSpPr/>
            <p:nvPr>
              <p:custDataLst>
                <p:tags r:id="rId19"/>
              </p:custDataLst>
            </p:nvPr>
          </p:nvSpPr>
          <p:spPr>
            <a:xfrm>
              <a:off x="5294771" y="3049873"/>
              <a:ext cx="1881554" cy="448408"/>
            </a:xfrm>
            <a:prstGeom prst="rect">
              <a:avLst/>
            </a:prstGeom>
            <a:solidFill>
              <a:srgbClr val="0E78C5"/>
            </a:solidFill>
            <a:ln w="9525" cap="flat" cmpd="sng" algn="ctr">
              <a:solidFill>
                <a:srgbClr val="0E78C5"/>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Test*</a:t>
              </a:r>
            </a:p>
          </p:txBody>
        </p:sp>
        <p:sp>
          <p:nvSpPr>
            <p:cNvPr id="20" name="Rechteck 16">
              <a:extLst>
                <a:ext uri="{FF2B5EF4-FFF2-40B4-BE49-F238E27FC236}">
                  <a16:creationId xmlns:a16="http://schemas.microsoft.com/office/drawing/2014/main" id="{FE818E29-302C-4B91-86BB-9CBC3B0CFCD0}"/>
                </a:ext>
              </a:extLst>
            </p:cNvPr>
            <p:cNvSpPr/>
            <p:nvPr>
              <p:custDataLst>
                <p:tags r:id="rId20"/>
              </p:custDataLst>
            </p:nvPr>
          </p:nvSpPr>
          <p:spPr>
            <a:xfrm>
              <a:off x="6290373" y="3878455"/>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Req. Handling*</a:t>
              </a:r>
            </a:p>
          </p:txBody>
        </p:sp>
        <p:sp>
          <p:nvSpPr>
            <p:cNvPr id="21" name="Rechteck 17">
              <a:extLst>
                <a:ext uri="{FF2B5EF4-FFF2-40B4-BE49-F238E27FC236}">
                  <a16:creationId xmlns:a16="http://schemas.microsoft.com/office/drawing/2014/main" id="{19C8EFC4-102F-40D6-8D9A-F030A3F21458}"/>
                </a:ext>
              </a:extLst>
            </p:cNvPr>
            <p:cNvSpPr/>
            <p:nvPr>
              <p:custDataLst>
                <p:tags r:id="rId21"/>
              </p:custDataLst>
            </p:nvPr>
          </p:nvSpPr>
          <p:spPr>
            <a:xfrm>
              <a:off x="8281578" y="3875458"/>
              <a:ext cx="1881554" cy="448408"/>
            </a:xfrm>
            <a:prstGeom prst="rect">
              <a:avLst/>
            </a:prstGeom>
            <a:solidFill>
              <a:srgbClr val="967CB1"/>
            </a:solidFill>
            <a:ln w="9525" cap="flat" cmpd="sng" algn="ctr">
              <a:solidFill>
                <a:srgbClr val="967CB1"/>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Security/Safety*</a:t>
              </a:r>
            </a:p>
          </p:txBody>
        </p:sp>
        <p:sp>
          <p:nvSpPr>
            <p:cNvPr id="22" name="Rechteck 18">
              <a:extLst>
                <a:ext uri="{FF2B5EF4-FFF2-40B4-BE49-F238E27FC236}">
                  <a16:creationId xmlns:a16="http://schemas.microsoft.com/office/drawing/2014/main" id="{A9246E35-CABF-447D-9FC1-3F163F3571A3}"/>
                </a:ext>
              </a:extLst>
            </p:cNvPr>
            <p:cNvSpPr/>
            <p:nvPr>
              <p:custDataLst>
                <p:tags r:id="rId22"/>
              </p:custDataLst>
            </p:nvPr>
          </p:nvSpPr>
          <p:spPr>
            <a:xfrm>
              <a:off x="5792795" y="1665288"/>
              <a:ext cx="2876709" cy="448408"/>
            </a:xfrm>
            <a:prstGeom prst="rect">
              <a:avLst/>
            </a:prstGeom>
            <a:solidFill>
              <a:srgbClr val="08427E"/>
            </a:solidFill>
            <a:ln w="9525" cap="flat" cmpd="sng" algn="ctr">
              <a:solidFill>
                <a:srgbClr val="08427E"/>
              </a:solidFill>
              <a:prstDash val="solid"/>
              <a:round/>
              <a:headEnd type="none" w="med" len="med"/>
              <a:tailEnd type="none" w="med" len="med"/>
            </a:ln>
            <a:effectLst/>
          </p:spPr>
          <p:txBody>
            <a:bodyPr rtlCol="0" anchor="ctr"/>
            <a:lstStyle/>
            <a:p>
              <a:pPr algn="ctr" defTabSz="1016264"/>
              <a:r>
                <a:rPr lang="en-GB" sz="1778" kern="0">
                  <a:solidFill>
                    <a:schemeClr val="bg1"/>
                  </a:solidFill>
                  <a:latin typeface="Bosch Office Sans"/>
                </a:rPr>
                <a:t>Domain specific knowledge</a:t>
              </a:r>
            </a:p>
            <a:p>
              <a:pPr algn="ctr" defTabSz="1016264"/>
              <a:r>
                <a:rPr lang="en-GB" sz="1334" kern="0">
                  <a:solidFill>
                    <a:schemeClr val="bg1"/>
                  </a:solidFill>
                  <a:latin typeface="Bosch Office Sans"/>
                </a:rPr>
                <a:t>(e.g. specific algorithm)</a:t>
              </a:r>
            </a:p>
          </p:txBody>
        </p:sp>
      </p:grpSp>
      <p:sp>
        <p:nvSpPr>
          <p:cNvPr id="23" name="Textfeld 19">
            <a:extLst>
              <a:ext uri="{FF2B5EF4-FFF2-40B4-BE49-F238E27FC236}">
                <a16:creationId xmlns:a16="http://schemas.microsoft.com/office/drawing/2014/main" id="{0D76E371-7B1A-46F8-8EF5-3FE9B010B0E3}"/>
              </a:ext>
            </a:extLst>
          </p:cNvPr>
          <p:cNvSpPr txBox="1"/>
          <p:nvPr>
            <p:custDataLst>
              <p:tags r:id="rId5"/>
            </p:custDataLst>
          </p:nvPr>
        </p:nvSpPr>
        <p:spPr>
          <a:xfrm>
            <a:off x="4476003" y="6131524"/>
            <a:ext cx="7437036" cy="352083"/>
          </a:xfrm>
          <a:prstGeom prst="rect">
            <a:avLst/>
          </a:prstGeom>
          <a:solidFill>
            <a:scrgbClr r="0" g="0" b="0">
              <a:alpha val="0"/>
            </a:scrgbClr>
          </a:solidFill>
        </p:spPr>
        <p:txBody>
          <a:bodyPr wrap="square" lIns="0" tIns="0" rIns="0" bIns="0" rtlCol="0">
            <a:noAutofit/>
          </a:bodyPr>
          <a:lstStyle/>
          <a:p>
            <a:pPr defTabSz="1016264">
              <a:lnSpc>
                <a:spcPct val="107000"/>
              </a:lnSpc>
              <a:spcBef>
                <a:spcPts val="556"/>
              </a:spcBef>
            </a:pPr>
            <a:r>
              <a:rPr lang="en-US" sz="1556" kern="0"/>
              <a:t>*sufficient level of expertise for autonomous, process compliant development</a:t>
            </a:r>
          </a:p>
        </p:txBody>
      </p:sp>
      <p:sp>
        <p:nvSpPr>
          <p:cNvPr id="24" name="Rechteck 20">
            <a:extLst>
              <a:ext uri="{FF2B5EF4-FFF2-40B4-BE49-F238E27FC236}">
                <a16:creationId xmlns:a16="http://schemas.microsoft.com/office/drawing/2014/main" id="{45003669-7966-479A-9BF3-E3F16174C1ED}"/>
              </a:ext>
            </a:extLst>
          </p:cNvPr>
          <p:cNvSpPr/>
          <p:nvPr>
            <p:custDataLst>
              <p:tags r:id="rId6"/>
            </p:custDataLst>
          </p:nvPr>
        </p:nvSpPr>
        <p:spPr>
          <a:xfrm>
            <a:off x="689548" y="3110138"/>
            <a:ext cx="1620475" cy="706023"/>
          </a:xfrm>
          <a:prstGeom prst="rect">
            <a:avLst/>
          </a:prstGeom>
          <a:solidFill>
            <a:scrgbClr r="0" g="0" b="0">
              <a:alpha val="0"/>
            </a:scrgbClr>
          </a:solidFill>
          <a:ln w="9525" cap="flat" cmpd="sng" algn="ctr">
            <a:noFill/>
            <a:prstDash val="solid"/>
            <a:round/>
            <a:headEnd type="none" w="med" len="med"/>
            <a:tailEnd type="none" w="med" len="med"/>
          </a:ln>
          <a:effectLst/>
        </p:spPr>
        <p:txBody>
          <a:bodyPr rtlCol="0" anchor="ctr"/>
          <a:lstStyle/>
          <a:p>
            <a:pPr algn="ctr" defTabSz="1016264"/>
            <a:r>
              <a:rPr lang="en-GB" sz="1556" kern="0">
                <a:latin typeface="Bosch Office Sans"/>
              </a:rPr>
              <a:t>mastered by</a:t>
            </a:r>
          </a:p>
        </p:txBody>
      </p:sp>
      <p:sp>
        <p:nvSpPr>
          <p:cNvPr id="25" name="Textfeld 21">
            <a:extLst>
              <a:ext uri="{FF2B5EF4-FFF2-40B4-BE49-F238E27FC236}">
                <a16:creationId xmlns:a16="http://schemas.microsoft.com/office/drawing/2014/main" id="{16866E47-9454-42A9-B745-0DA4B5FF453F}"/>
              </a:ext>
            </a:extLst>
          </p:cNvPr>
          <p:cNvSpPr txBox="1"/>
          <p:nvPr>
            <p:custDataLst>
              <p:tags r:id="rId7"/>
            </p:custDataLst>
          </p:nvPr>
        </p:nvSpPr>
        <p:spPr>
          <a:xfrm>
            <a:off x="9866635" y="2025518"/>
            <a:ext cx="1957102" cy="321729"/>
          </a:xfrm>
          <a:prstGeom prst="rect">
            <a:avLst/>
          </a:prstGeom>
          <a:noFill/>
        </p:spPr>
        <p:txBody>
          <a:bodyPr wrap="square" lIns="0" tIns="0" rIns="0" bIns="0" rtlCol="0">
            <a:noAutofit/>
          </a:bodyPr>
          <a:lstStyle/>
          <a:p>
            <a:pPr defTabSz="1016264">
              <a:lnSpc>
                <a:spcPct val="107000"/>
              </a:lnSpc>
              <a:spcBef>
                <a:spcPts val="556"/>
              </a:spcBef>
            </a:pPr>
            <a:r>
              <a:rPr lang="en-US" sz="1778" b="1" kern="0">
                <a:solidFill>
                  <a:srgbClr val="08427E"/>
                </a:solidFill>
              </a:rPr>
              <a:t>Typically in focus</a:t>
            </a:r>
          </a:p>
        </p:txBody>
      </p:sp>
      <p:sp>
        <p:nvSpPr>
          <p:cNvPr id="26" name="Abgerundetes Rechteck 22">
            <a:extLst>
              <a:ext uri="{FF2B5EF4-FFF2-40B4-BE49-F238E27FC236}">
                <a16:creationId xmlns:a16="http://schemas.microsoft.com/office/drawing/2014/main" id="{9507396B-27A9-4DCF-8C27-53C45764E038}"/>
              </a:ext>
            </a:extLst>
          </p:cNvPr>
          <p:cNvSpPr/>
          <p:nvPr>
            <p:custDataLst>
              <p:tags r:id="rId8"/>
            </p:custDataLst>
          </p:nvPr>
        </p:nvSpPr>
        <p:spPr>
          <a:xfrm>
            <a:off x="5600244" y="2615446"/>
            <a:ext cx="5162608" cy="1542224"/>
          </a:xfrm>
          <a:prstGeom prst="roundRect">
            <a:avLst/>
          </a:prstGeom>
          <a:noFill/>
          <a:ln w="28575" cap="flat" cmpd="sng" algn="ctr">
            <a:solidFill>
              <a:srgbClr val="0E78C5"/>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27" name="Textfeld 23">
            <a:extLst>
              <a:ext uri="{FF2B5EF4-FFF2-40B4-BE49-F238E27FC236}">
                <a16:creationId xmlns:a16="http://schemas.microsoft.com/office/drawing/2014/main" id="{3C68FF54-1190-41D4-8A0F-598C95AEC6D7}"/>
              </a:ext>
            </a:extLst>
          </p:cNvPr>
          <p:cNvSpPr txBox="1"/>
          <p:nvPr>
            <p:custDataLst>
              <p:tags r:id="rId9"/>
            </p:custDataLst>
          </p:nvPr>
        </p:nvSpPr>
        <p:spPr>
          <a:xfrm>
            <a:off x="3440431" y="2792976"/>
            <a:ext cx="2093715" cy="274701"/>
          </a:xfrm>
          <a:prstGeom prst="rect">
            <a:avLst/>
          </a:prstGeom>
          <a:solidFill>
            <a:schemeClr val="bg1">
              <a:alpha val="41000"/>
            </a:schemeClr>
          </a:solidFill>
        </p:spPr>
        <p:txBody>
          <a:bodyPr wrap="none" lIns="0" tIns="0" rIns="0" bIns="0" rtlCol="0">
            <a:noAutofit/>
          </a:bodyPr>
          <a:lstStyle/>
          <a:p>
            <a:pPr defTabSz="1016264">
              <a:lnSpc>
                <a:spcPct val="107000"/>
              </a:lnSpc>
              <a:spcBef>
                <a:spcPts val="556"/>
              </a:spcBef>
            </a:pPr>
            <a:r>
              <a:rPr lang="en-US" sz="1778" b="1" kern="0">
                <a:solidFill>
                  <a:srgbClr val="0E78C5"/>
                </a:solidFill>
              </a:rPr>
              <a:t>Enabler for CI &amp; CT</a:t>
            </a:r>
          </a:p>
        </p:txBody>
      </p:sp>
      <p:sp>
        <p:nvSpPr>
          <p:cNvPr id="28" name="Abgerundetes Rechteck 24">
            <a:extLst>
              <a:ext uri="{FF2B5EF4-FFF2-40B4-BE49-F238E27FC236}">
                <a16:creationId xmlns:a16="http://schemas.microsoft.com/office/drawing/2014/main" id="{1A744B48-B83D-462A-970C-EA34AB991CFB}"/>
              </a:ext>
            </a:extLst>
          </p:cNvPr>
          <p:cNvSpPr/>
          <p:nvPr>
            <p:custDataLst>
              <p:tags r:id="rId10"/>
            </p:custDataLst>
          </p:nvPr>
        </p:nvSpPr>
        <p:spPr>
          <a:xfrm>
            <a:off x="6218022" y="1922590"/>
            <a:ext cx="3587403" cy="623627"/>
          </a:xfrm>
          <a:prstGeom prst="roundRect">
            <a:avLst/>
          </a:prstGeom>
          <a:noFill/>
          <a:ln w="28575" cap="flat" cmpd="sng" algn="ctr">
            <a:solidFill>
              <a:srgbClr val="08427E"/>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29" name="Abgerundetes Rechteck 25">
            <a:extLst>
              <a:ext uri="{FF2B5EF4-FFF2-40B4-BE49-F238E27FC236}">
                <a16:creationId xmlns:a16="http://schemas.microsoft.com/office/drawing/2014/main" id="{12D793A8-DB2F-4CCF-887C-F9597BA61731}"/>
              </a:ext>
            </a:extLst>
          </p:cNvPr>
          <p:cNvSpPr/>
          <p:nvPr>
            <p:custDataLst>
              <p:tags r:id="rId11"/>
            </p:custDataLst>
          </p:nvPr>
        </p:nvSpPr>
        <p:spPr>
          <a:xfrm>
            <a:off x="4602167" y="4316264"/>
            <a:ext cx="6900415" cy="746371"/>
          </a:xfrm>
          <a:prstGeom prst="roundRect">
            <a:avLst/>
          </a:prstGeom>
          <a:noFill/>
          <a:ln w="28575" cap="flat" cmpd="sng" algn="ctr">
            <a:solidFill>
              <a:srgbClr val="3F136C"/>
            </a:solidFill>
            <a:prstDash val="solid"/>
            <a:round/>
            <a:headEnd type="none" w="med" len="med"/>
            <a:tailEnd type="none" w="med" len="med"/>
          </a:ln>
          <a:effectLst/>
        </p:spPr>
        <p:txBody>
          <a:bodyPr rtlCol="0" anchor="ctr"/>
          <a:lstStyle/>
          <a:p>
            <a:pPr algn="ctr" defTabSz="1016264"/>
            <a:endParaRPr lang="en-US" sz="2001" kern="0">
              <a:solidFill>
                <a:srgbClr val="000000"/>
              </a:solidFill>
              <a:latin typeface="Bosch Office Sans"/>
            </a:endParaRPr>
          </a:p>
        </p:txBody>
      </p:sp>
      <p:sp>
        <p:nvSpPr>
          <p:cNvPr id="31" name="Textfeld 26">
            <a:extLst>
              <a:ext uri="{FF2B5EF4-FFF2-40B4-BE49-F238E27FC236}">
                <a16:creationId xmlns:a16="http://schemas.microsoft.com/office/drawing/2014/main" id="{F5D14A00-BF87-478D-AB6C-B7404636C2A1}"/>
              </a:ext>
            </a:extLst>
          </p:cNvPr>
          <p:cNvSpPr txBox="1"/>
          <p:nvPr>
            <p:custDataLst>
              <p:tags r:id="rId12"/>
            </p:custDataLst>
          </p:nvPr>
        </p:nvSpPr>
        <p:spPr>
          <a:xfrm>
            <a:off x="3102866" y="3658226"/>
            <a:ext cx="2431280" cy="499444"/>
          </a:xfrm>
          <a:prstGeom prst="rect">
            <a:avLst/>
          </a:prstGeom>
          <a:solidFill>
            <a:schemeClr val="bg1">
              <a:alpha val="44000"/>
            </a:schemeClr>
          </a:solidFill>
        </p:spPr>
        <p:txBody>
          <a:bodyPr wrap="square" lIns="0" tIns="0" rIns="0" bIns="0" rtlCol="0">
            <a:noAutofit/>
          </a:bodyPr>
          <a:lstStyle/>
          <a:p>
            <a:pPr algn="ctr" defTabSz="1016264">
              <a:lnSpc>
                <a:spcPct val="107000"/>
              </a:lnSpc>
              <a:spcBef>
                <a:spcPts val="556"/>
              </a:spcBef>
            </a:pPr>
            <a:r>
              <a:rPr lang="en-US" sz="1778" b="1" kern="0">
                <a:solidFill>
                  <a:srgbClr val="3F136C"/>
                </a:solidFill>
              </a:rPr>
              <a:t>Enabler for Autonomy &amp; </a:t>
            </a:r>
            <a:r>
              <a:rPr lang="en-US" sz="1778" b="1" kern="0" err="1">
                <a:solidFill>
                  <a:srgbClr val="3F136C"/>
                </a:solidFill>
              </a:rPr>
              <a:t>Cooperation</a:t>
            </a:r>
            <a:endParaRPr lang="en-US" sz="1778" b="1" kern="0">
              <a:solidFill>
                <a:srgbClr val="3F136C"/>
              </a:solidFill>
            </a:endParaRPr>
          </a:p>
        </p:txBody>
      </p:sp>
    </p:spTree>
    <p:extLst>
      <p:ext uri="{BB962C8B-B14F-4D97-AF65-F5344CB8AC3E}">
        <p14:creationId xmlns:p14="http://schemas.microsoft.com/office/powerpoint/2010/main" val="28835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7" grpId="0" animBg="1"/>
      <p:bldP spid="28" grpId="0" animBg="1"/>
      <p:bldP spid="29" grpId="0" animBg="1"/>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57" y="903915"/>
            <a:ext cx="11615361" cy="432111"/>
          </a:xfrm>
        </p:spPr>
        <p:txBody>
          <a:bodyPr>
            <a:normAutofit fontScale="90000"/>
          </a:bodyPr>
          <a:lstStyle/>
          <a:p>
            <a:r>
              <a:rPr lang="en-GB" dirty="0" smtClean="0"/>
              <a:t>Split responsibility vs. End to End responsibility for the V</a:t>
            </a:r>
            <a:endParaRPr lang="en-GB" dirty="0"/>
          </a:p>
        </p:txBody>
      </p:sp>
      <p:sp>
        <p:nvSpPr>
          <p:cNvPr id="4" name="Slide Number Placeholder 3"/>
          <p:cNvSpPr>
            <a:spLocks noGrp="1"/>
          </p:cNvSpPr>
          <p:nvPr>
            <p:ph type="sldNum" sz="quarter" idx="12"/>
          </p:nvPr>
        </p:nvSpPr>
        <p:spPr/>
        <p:txBody>
          <a:bodyPr/>
          <a:lstStyle/>
          <a:p>
            <a:pPr algn="l" defTabSz="1016264" fontAlgn="base">
              <a:spcBef>
                <a:spcPct val="0"/>
              </a:spcBef>
              <a:spcAft>
                <a:spcPct val="0"/>
              </a:spcAft>
              <a:defRPr/>
            </a:pPr>
            <a:fld id="{4898AEC0-503E-4FA4-859C-D0F72D6E3F79}" type="slidenum">
              <a:rPr lang="de-DE" sz="1334">
                <a:latin typeface="Bosch Office Sans"/>
              </a:rPr>
              <a:pPr algn="l" defTabSz="1016264" fontAlgn="base">
                <a:spcBef>
                  <a:spcPct val="0"/>
                </a:spcBef>
                <a:spcAft>
                  <a:spcPct val="0"/>
                </a:spcAft>
                <a:defRPr/>
              </a:pPr>
              <a:t>29</a:t>
            </a:fld>
            <a:endParaRPr lang="de-DE" sz="1334">
              <a:latin typeface="Bosch Office Sans"/>
            </a:endParaRPr>
          </a:p>
        </p:txBody>
      </p:sp>
      <p:grpSp>
        <p:nvGrpSpPr>
          <p:cNvPr id="30" name="Group 29"/>
          <p:cNvGrpSpPr/>
          <p:nvPr/>
        </p:nvGrpSpPr>
        <p:grpSpPr>
          <a:xfrm>
            <a:off x="365367" y="2206502"/>
            <a:ext cx="3566907" cy="2627765"/>
            <a:chOff x="1051133" y="1863969"/>
            <a:chExt cx="3743059" cy="2294793"/>
          </a:xfrm>
        </p:grpSpPr>
        <p:sp>
          <p:nvSpPr>
            <p:cNvPr id="19" name="Notched Right Arrow 18"/>
            <p:cNvSpPr/>
            <p:nvPr/>
          </p:nvSpPr>
          <p:spPr>
            <a:xfrm rot="3879263">
              <a:off x="1646886" y="2738590"/>
              <a:ext cx="463199" cy="26839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6" name="Isosceles Triangle 5"/>
            <p:cNvSpPr/>
            <p:nvPr/>
          </p:nvSpPr>
          <p:spPr>
            <a:xfrm rot="10800000">
              <a:off x="1670538" y="1863969"/>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778" kern="0" dirty="0">
                <a:solidFill>
                  <a:srgbClr val="000000"/>
                </a:solidFill>
                <a:latin typeface="Bosch Office Sans"/>
              </a:endParaRPr>
            </a:p>
          </p:txBody>
        </p:sp>
        <p:sp>
          <p:nvSpPr>
            <p:cNvPr id="21" name="Isosceles Triangle 20"/>
            <p:cNvSpPr/>
            <p:nvPr/>
          </p:nvSpPr>
          <p:spPr>
            <a:xfrm rot="10800000">
              <a:off x="1981675" y="1872515"/>
              <a:ext cx="1880415" cy="1785085"/>
            </a:xfrm>
            <a:prstGeom prst="triangle">
              <a:avLst/>
            </a:prstGeom>
            <a:solidFill>
              <a:schemeClr val="bg1"/>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cxnSp>
          <p:nvCxnSpPr>
            <p:cNvPr id="8" name="Straight Connector 7"/>
            <p:cNvCxnSpPr/>
            <p:nvPr/>
          </p:nvCxnSpPr>
          <p:spPr>
            <a:xfrm>
              <a:off x="1632768" y="2853372"/>
              <a:ext cx="2603386" cy="9558"/>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Straight Connector 9"/>
            <p:cNvCxnSpPr>
              <a:stCxn id="6" idx="3"/>
              <a:endCxn id="6" idx="0"/>
            </p:cNvCxnSpPr>
            <p:nvPr/>
          </p:nvCxnSpPr>
          <p:spPr>
            <a:xfrm>
              <a:off x="2923442" y="1863969"/>
              <a:ext cx="0" cy="2294793"/>
            </a:xfrm>
            <a:prstGeom prst="line">
              <a:avLst/>
            </a:prstGeom>
            <a:ln w="12700" cap="flat" cmpd="sng" algn="ctr">
              <a:solidFill>
                <a:schemeClr val="bg2">
                  <a:lumMod val="50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Rounded Rectangle 10"/>
            <p:cNvSpPr/>
            <p:nvPr/>
          </p:nvSpPr>
          <p:spPr>
            <a:xfrm>
              <a:off x="1051133"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Team1</a:t>
              </a:r>
            </a:p>
          </p:txBody>
        </p:sp>
        <p:sp>
          <p:nvSpPr>
            <p:cNvPr id="12" name="Rounded Rectangle 11"/>
            <p:cNvSpPr/>
            <p:nvPr/>
          </p:nvSpPr>
          <p:spPr>
            <a:xfrm>
              <a:off x="1668979"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Team2</a:t>
              </a:r>
            </a:p>
          </p:txBody>
        </p:sp>
        <p:sp>
          <p:nvSpPr>
            <p:cNvPr id="13" name="Rounded Rectangle 12"/>
            <p:cNvSpPr/>
            <p:nvPr/>
          </p:nvSpPr>
          <p:spPr>
            <a:xfrm>
              <a:off x="3700331" y="1948441"/>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Team4</a:t>
              </a:r>
            </a:p>
          </p:txBody>
        </p:sp>
        <p:sp>
          <p:nvSpPr>
            <p:cNvPr id="14" name="Rounded Rectangle 13"/>
            <p:cNvSpPr/>
            <p:nvPr/>
          </p:nvSpPr>
          <p:spPr>
            <a:xfrm>
              <a:off x="3080927" y="3249950"/>
              <a:ext cx="1093861" cy="52129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778" kern="0" dirty="0">
                  <a:solidFill>
                    <a:srgbClr val="000000"/>
                  </a:solidFill>
                  <a:latin typeface="Bosch Office Sans"/>
                </a:rPr>
                <a:t>Team3</a:t>
              </a:r>
            </a:p>
          </p:txBody>
        </p:sp>
      </p:grpSp>
      <p:pic>
        <p:nvPicPr>
          <p:cNvPr id="37" name="Grafik 610">
            <a:extLst>
              <a:ext uri="{FF2B5EF4-FFF2-40B4-BE49-F238E27FC236}">
                <a16:creationId xmlns:a16="http://schemas.microsoft.com/office/drawing/2014/main" id="{45E8582E-0866-4E5D-8207-A058D50641D2}"/>
              </a:ext>
            </a:extLst>
          </p:cNvPr>
          <p:cNvPicPr>
            <a:picLocks noChangeAspect="1"/>
          </p:cNvPicPr>
          <p:nvPr/>
        </p:nvPicPr>
        <p:blipFill>
          <a:blip r:embed="rId2"/>
          <a:stretch>
            <a:fillRect/>
          </a:stretch>
        </p:blipFill>
        <p:spPr>
          <a:xfrm>
            <a:off x="5141480" y="1248394"/>
            <a:ext cx="600154" cy="600154"/>
          </a:xfrm>
          <a:prstGeom prst="rect">
            <a:avLst/>
          </a:prstGeom>
        </p:spPr>
      </p:pic>
      <p:sp>
        <p:nvSpPr>
          <p:cNvPr id="7" name="TextBox 6"/>
          <p:cNvSpPr txBox="1"/>
          <p:nvPr/>
        </p:nvSpPr>
        <p:spPr>
          <a:xfrm>
            <a:off x="5732409" y="141378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high CX maturity</a:t>
            </a:r>
          </a:p>
        </p:txBody>
      </p:sp>
      <p:sp>
        <p:nvSpPr>
          <p:cNvPr id="33" name="TextBox 32"/>
          <p:cNvSpPr txBox="1"/>
          <p:nvPr/>
        </p:nvSpPr>
        <p:spPr>
          <a:xfrm>
            <a:off x="5091232" y="5674608"/>
            <a:ext cx="4001029" cy="978271"/>
          </a:xfrm>
          <a:prstGeom prst="rect">
            <a:avLst/>
          </a:prstGeom>
          <a:noFill/>
        </p:spPr>
        <p:txBody>
          <a:bodyPr wrap="square" lIns="0" tIns="0" rIns="0" bIns="0" rtlCol="0">
            <a:noAutofit/>
          </a:bodyPr>
          <a:lstStyle/>
          <a:p>
            <a:pPr defTabSz="1016264">
              <a:spcBef>
                <a:spcPts val="556"/>
              </a:spcBef>
              <a:defRPr/>
            </a:pPr>
            <a:r>
              <a:rPr lang="en-GB" sz="1556" kern="0" dirty="0">
                <a:solidFill>
                  <a:srgbClr val="000000"/>
                </a:solidFill>
                <a:latin typeface="Bosch Office Sans" pitchFamily="34" charset="0"/>
              </a:rPr>
              <a:t>End to End responsibility (complete V in one team) for one feature by one team. One is finished before the next V is addressed. </a:t>
            </a:r>
          </a:p>
        </p:txBody>
      </p:sp>
      <p:pic>
        <p:nvPicPr>
          <p:cNvPr id="41" name="Grafik 582">
            <a:extLst>
              <a:ext uri="{FF2B5EF4-FFF2-40B4-BE49-F238E27FC236}">
                <a16:creationId xmlns:a16="http://schemas.microsoft.com/office/drawing/2014/main" id="{59EDA8A8-355F-45EE-9517-8DF054395E5C}"/>
              </a:ext>
            </a:extLst>
          </p:cNvPr>
          <p:cNvPicPr>
            <a:picLocks noChangeAspect="1"/>
          </p:cNvPicPr>
          <p:nvPr/>
        </p:nvPicPr>
        <p:blipFill>
          <a:blip r:embed="rId3"/>
          <a:stretch>
            <a:fillRect/>
          </a:stretch>
        </p:blipFill>
        <p:spPr>
          <a:xfrm>
            <a:off x="324120" y="1314266"/>
            <a:ext cx="601431" cy="601431"/>
          </a:xfrm>
          <a:prstGeom prst="rect">
            <a:avLst/>
          </a:prstGeom>
        </p:spPr>
      </p:pic>
      <p:sp>
        <p:nvSpPr>
          <p:cNvPr id="46" name="Content Placeholder 4"/>
          <p:cNvSpPr txBox="1">
            <a:spLocks/>
          </p:cNvSpPr>
          <p:nvPr/>
        </p:nvSpPr>
        <p:spPr>
          <a:xfrm>
            <a:off x="9087626" y="1545150"/>
            <a:ext cx="2946800" cy="4303223"/>
          </a:xfrm>
          <a:prstGeom prst="rect">
            <a:avLst/>
          </a:prstGeom>
        </p:spPr>
        <p:txBody>
          <a:bodyPr/>
          <a:lst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80053" indent="-280053" defTabSz="1016190">
              <a:spcBef>
                <a:spcPts val="556"/>
              </a:spcBef>
              <a:defRPr/>
            </a:pPr>
            <a:r>
              <a:rPr lang="en-US" sz="1556" dirty="0">
                <a:solidFill>
                  <a:prstClr val="black"/>
                </a:solidFill>
                <a:latin typeface="Bosch Office Sans"/>
              </a:rPr>
              <a:t>Projects split in E2E feature teams indicate high </a:t>
            </a:r>
            <a:r>
              <a:rPr lang="en-US" sz="1556" dirty="0" smtClean="0">
                <a:solidFill>
                  <a:prstClr val="black"/>
                </a:solidFill>
                <a:latin typeface="Bosch Office Sans"/>
              </a:rPr>
              <a:t>maturity</a:t>
            </a:r>
            <a:endParaRPr lang="en-US" sz="1334" dirty="0">
              <a:solidFill>
                <a:prstClr val="black"/>
              </a:solidFill>
              <a:latin typeface="Bosch Office Sans"/>
            </a:endParaRPr>
          </a:p>
          <a:p>
            <a:pPr marL="280053" indent="-280053" defTabSz="1016190">
              <a:spcBef>
                <a:spcPts val="556"/>
              </a:spcBef>
              <a:defRPr/>
            </a:pPr>
            <a:r>
              <a:rPr lang="en-US" sz="1556" dirty="0">
                <a:solidFill>
                  <a:prstClr val="black"/>
                </a:solidFill>
                <a:latin typeface="Bosch Office Sans"/>
              </a:rPr>
              <a:t>Teams work with a clear definition of done on the whole V</a:t>
            </a:r>
          </a:p>
          <a:p>
            <a:pPr marL="280053" indent="-280053" defTabSz="1016190">
              <a:spcBef>
                <a:spcPts val="556"/>
              </a:spcBef>
              <a:defRPr/>
            </a:pPr>
            <a:r>
              <a:rPr lang="en-US" sz="1556" dirty="0">
                <a:solidFill>
                  <a:prstClr val="black"/>
                </a:solidFill>
                <a:latin typeface="Bosch Office Sans"/>
              </a:rPr>
              <a:t>Competence for the left and right part of the V in the team becomes important</a:t>
            </a:r>
          </a:p>
          <a:p>
            <a:pPr marL="280053" indent="-280053" defTabSz="1016190">
              <a:spcBef>
                <a:spcPts val="556"/>
              </a:spcBef>
              <a:defRPr/>
            </a:pPr>
            <a:r>
              <a:rPr lang="en-US" sz="1556" dirty="0">
                <a:solidFill>
                  <a:prstClr val="black"/>
                </a:solidFill>
                <a:latin typeface="Bosch Office Sans"/>
              </a:rPr>
              <a:t>Loosely coupled architecture is an important enabler for CX</a:t>
            </a:r>
          </a:p>
          <a:p>
            <a:pPr marL="280053" indent="-280053" defTabSz="1016190">
              <a:spcBef>
                <a:spcPts val="556"/>
              </a:spcBef>
              <a:defRPr/>
            </a:pPr>
            <a:r>
              <a:rPr lang="en-US" sz="1556" dirty="0">
                <a:solidFill>
                  <a:prstClr val="black"/>
                </a:solidFill>
                <a:latin typeface="Bosch Office Sans"/>
              </a:rPr>
              <a:t>The organization has to facilitate a loosely coupled architecture and the work of the E2E teams</a:t>
            </a:r>
          </a:p>
        </p:txBody>
      </p:sp>
      <p:cxnSp>
        <p:nvCxnSpPr>
          <p:cNvPr id="23" name="Straight Connector 22"/>
          <p:cNvCxnSpPr/>
          <p:nvPr/>
        </p:nvCxnSpPr>
        <p:spPr>
          <a:xfrm>
            <a:off x="9132032" y="1670875"/>
            <a:ext cx="0" cy="4303223"/>
          </a:xfrm>
          <a:prstGeom prst="line">
            <a:avLst/>
          </a:prstGeom>
          <a:ln/>
        </p:spPr>
        <p:style>
          <a:lnRef idx="2">
            <a:schemeClr val="accent4"/>
          </a:lnRef>
          <a:fillRef idx="0">
            <a:schemeClr val="accent4"/>
          </a:fillRef>
          <a:effectRef idx="1">
            <a:schemeClr val="accent4"/>
          </a:effectRef>
          <a:fontRef idx="minor">
            <a:schemeClr val="tx1"/>
          </a:fontRef>
        </p:style>
      </p:cxnSp>
      <p:grpSp>
        <p:nvGrpSpPr>
          <p:cNvPr id="31" name="Group 30"/>
          <p:cNvGrpSpPr/>
          <p:nvPr/>
        </p:nvGrpSpPr>
        <p:grpSpPr>
          <a:xfrm>
            <a:off x="1319470" y="2485170"/>
            <a:ext cx="218585" cy="601033"/>
            <a:chOff x="1139396" y="1674984"/>
            <a:chExt cx="196676" cy="540791"/>
          </a:xfrm>
        </p:grpSpPr>
        <p:sp>
          <p:nvSpPr>
            <p:cNvPr id="51" name="Oval 50"/>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2" name="Arc 5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4" name="Group 53"/>
          <p:cNvGrpSpPr/>
          <p:nvPr/>
        </p:nvGrpSpPr>
        <p:grpSpPr>
          <a:xfrm>
            <a:off x="1732613" y="3529977"/>
            <a:ext cx="218585" cy="601033"/>
            <a:chOff x="1139396" y="1674984"/>
            <a:chExt cx="196676" cy="540791"/>
          </a:xfrm>
        </p:grpSpPr>
        <p:sp>
          <p:nvSpPr>
            <p:cNvPr id="55" name="Oval 54"/>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57" name="Arc 5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8" name="Group 57"/>
          <p:cNvGrpSpPr/>
          <p:nvPr/>
        </p:nvGrpSpPr>
        <p:grpSpPr>
          <a:xfrm>
            <a:off x="2753421" y="2485170"/>
            <a:ext cx="218585" cy="601033"/>
            <a:chOff x="1139396" y="1674984"/>
            <a:chExt cx="196676" cy="540791"/>
          </a:xfrm>
        </p:grpSpPr>
        <p:sp>
          <p:nvSpPr>
            <p:cNvPr id="62" name="Oval 61"/>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3" name="Arc 6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64" name="Group 63"/>
          <p:cNvGrpSpPr/>
          <p:nvPr/>
        </p:nvGrpSpPr>
        <p:grpSpPr>
          <a:xfrm>
            <a:off x="2343173" y="3529977"/>
            <a:ext cx="218585" cy="601033"/>
            <a:chOff x="1139396" y="1674984"/>
            <a:chExt cx="196676" cy="540791"/>
          </a:xfrm>
        </p:grpSpPr>
        <p:sp>
          <p:nvSpPr>
            <p:cNvPr id="65" name="Oval 64"/>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6" name="Arc 6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5" name="Gruppieren 4"/>
          <p:cNvGrpSpPr/>
          <p:nvPr/>
        </p:nvGrpSpPr>
        <p:grpSpPr>
          <a:xfrm>
            <a:off x="5052247" y="2084261"/>
            <a:ext cx="1000257" cy="920237"/>
            <a:chOff x="4645413" y="1875352"/>
            <a:chExt cx="1620000" cy="1379951"/>
          </a:xfrm>
        </p:grpSpPr>
        <p:grpSp>
          <p:nvGrpSpPr>
            <p:cNvPr id="56" name="Group 55"/>
            <p:cNvGrpSpPr/>
            <p:nvPr/>
          </p:nvGrpSpPr>
          <p:grpSpPr>
            <a:xfrm>
              <a:off x="4645413" y="1875352"/>
              <a:ext cx="1620000" cy="1379951"/>
              <a:chOff x="6157237" y="2918241"/>
              <a:chExt cx="2505808" cy="2294793"/>
            </a:xfrm>
          </p:grpSpPr>
          <p:sp>
            <p:nvSpPr>
              <p:cNvPr id="59"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60"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61"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32" name="Group 31"/>
            <p:cNvGrpSpPr/>
            <p:nvPr/>
          </p:nvGrpSpPr>
          <p:grpSpPr>
            <a:xfrm>
              <a:off x="5196385" y="2338086"/>
              <a:ext cx="559530" cy="758361"/>
              <a:chOff x="8261117" y="263277"/>
              <a:chExt cx="559530" cy="758361"/>
            </a:xfrm>
          </p:grpSpPr>
          <p:grpSp>
            <p:nvGrpSpPr>
              <p:cNvPr id="67" name="Group 66"/>
              <p:cNvGrpSpPr/>
              <p:nvPr/>
            </p:nvGrpSpPr>
            <p:grpSpPr>
              <a:xfrm>
                <a:off x="8344207" y="263277"/>
                <a:ext cx="196676" cy="540791"/>
                <a:chOff x="1139396" y="1674984"/>
                <a:chExt cx="196676" cy="540791"/>
              </a:xfrm>
            </p:grpSpPr>
            <p:sp>
              <p:nvSpPr>
                <p:cNvPr id="68"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69"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0" name="Group 69"/>
              <p:cNvGrpSpPr/>
              <p:nvPr/>
            </p:nvGrpSpPr>
            <p:grpSpPr>
              <a:xfrm>
                <a:off x="8261117" y="407124"/>
                <a:ext cx="196676" cy="540791"/>
                <a:chOff x="1139396" y="1674984"/>
                <a:chExt cx="196676" cy="540791"/>
              </a:xfrm>
            </p:grpSpPr>
            <p:sp>
              <p:nvSpPr>
                <p:cNvPr id="71"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2"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4" name="Group 73"/>
              <p:cNvGrpSpPr/>
              <p:nvPr/>
            </p:nvGrpSpPr>
            <p:grpSpPr>
              <a:xfrm>
                <a:off x="8623971" y="317779"/>
                <a:ext cx="196676" cy="540791"/>
                <a:chOff x="1139396" y="1674984"/>
                <a:chExt cx="196676" cy="540791"/>
              </a:xfrm>
            </p:grpSpPr>
            <p:sp>
              <p:nvSpPr>
                <p:cNvPr id="76"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77"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78" name="Group 77"/>
              <p:cNvGrpSpPr/>
              <p:nvPr/>
            </p:nvGrpSpPr>
            <p:grpSpPr>
              <a:xfrm>
                <a:off x="8525634" y="480847"/>
                <a:ext cx="196676" cy="540791"/>
                <a:chOff x="1139396" y="1674984"/>
                <a:chExt cx="196676" cy="540791"/>
              </a:xfrm>
            </p:grpSpPr>
            <p:sp>
              <p:nvSpPr>
                <p:cNvPr id="79"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0"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5" name="Gruppieren 14"/>
          <p:cNvGrpSpPr/>
          <p:nvPr/>
        </p:nvGrpSpPr>
        <p:grpSpPr>
          <a:xfrm>
            <a:off x="5026774" y="4164179"/>
            <a:ext cx="1000257" cy="920237"/>
            <a:chOff x="4645413" y="3319128"/>
            <a:chExt cx="1620000" cy="1379951"/>
          </a:xfrm>
        </p:grpSpPr>
        <p:grpSp>
          <p:nvGrpSpPr>
            <p:cNvPr id="36" name="Group 35"/>
            <p:cNvGrpSpPr/>
            <p:nvPr/>
          </p:nvGrpSpPr>
          <p:grpSpPr>
            <a:xfrm>
              <a:off x="4645413" y="3319128"/>
              <a:ext cx="1620000" cy="1379951"/>
              <a:chOff x="6157236" y="2918240"/>
              <a:chExt cx="2505808" cy="2294793"/>
            </a:xfrm>
          </p:grpSpPr>
          <p:sp>
            <p:nvSpPr>
              <p:cNvPr id="38"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39"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40"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81" name="Group 80"/>
            <p:cNvGrpSpPr/>
            <p:nvPr/>
          </p:nvGrpSpPr>
          <p:grpSpPr>
            <a:xfrm>
              <a:off x="5189857" y="3777582"/>
              <a:ext cx="559530" cy="758361"/>
              <a:chOff x="8261117" y="263277"/>
              <a:chExt cx="559530" cy="758361"/>
            </a:xfrm>
          </p:grpSpPr>
          <p:grpSp>
            <p:nvGrpSpPr>
              <p:cNvPr id="82" name="Group 81"/>
              <p:cNvGrpSpPr/>
              <p:nvPr/>
            </p:nvGrpSpPr>
            <p:grpSpPr>
              <a:xfrm>
                <a:off x="8344207" y="263277"/>
                <a:ext cx="196676" cy="540791"/>
                <a:chOff x="1139396" y="1674984"/>
                <a:chExt cx="196676" cy="540791"/>
              </a:xfrm>
            </p:grpSpPr>
            <p:sp>
              <p:nvSpPr>
                <p:cNvPr id="92"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3"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3" name="Group 82"/>
              <p:cNvGrpSpPr/>
              <p:nvPr/>
            </p:nvGrpSpPr>
            <p:grpSpPr>
              <a:xfrm>
                <a:off x="8261117" y="407124"/>
                <a:ext cx="196676" cy="540791"/>
                <a:chOff x="1139396" y="1674984"/>
                <a:chExt cx="196676" cy="540791"/>
              </a:xfrm>
            </p:grpSpPr>
            <p:sp>
              <p:nvSpPr>
                <p:cNvPr id="90"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91"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4" name="Group 83"/>
              <p:cNvGrpSpPr/>
              <p:nvPr/>
            </p:nvGrpSpPr>
            <p:grpSpPr>
              <a:xfrm>
                <a:off x="8623971" y="317779"/>
                <a:ext cx="196676" cy="540791"/>
                <a:chOff x="1139396" y="1674984"/>
                <a:chExt cx="196676" cy="540791"/>
              </a:xfrm>
            </p:grpSpPr>
            <p:sp>
              <p:nvSpPr>
                <p:cNvPr id="88"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9"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85" name="Group 84"/>
              <p:cNvGrpSpPr/>
              <p:nvPr/>
            </p:nvGrpSpPr>
            <p:grpSpPr>
              <a:xfrm>
                <a:off x="8525634" y="480847"/>
                <a:ext cx="196676" cy="540791"/>
                <a:chOff x="1139396" y="1674984"/>
                <a:chExt cx="196676" cy="540791"/>
              </a:xfrm>
            </p:grpSpPr>
            <p:sp>
              <p:nvSpPr>
                <p:cNvPr id="86"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87"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9" name="Gruppieren 8"/>
          <p:cNvGrpSpPr/>
          <p:nvPr/>
        </p:nvGrpSpPr>
        <p:grpSpPr>
          <a:xfrm>
            <a:off x="5035999" y="3108577"/>
            <a:ext cx="1000257" cy="920237"/>
            <a:chOff x="6355434" y="1875352"/>
            <a:chExt cx="1620000" cy="1379951"/>
          </a:xfrm>
        </p:grpSpPr>
        <p:grpSp>
          <p:nvGrpSpPr>
            <p:cNvPr id="26" name="Group 25"/>
            <p:cNvGrpSpPr/>
            <p:nvPr/>
          </p:nvGrpSpPr>
          <p:grpSpPr>
            <a:xfrm>
              <a:off x="6355434" y="1875352"/>
              <a:ext cx="1620000" cy="1379951"/>
              <a:chOff x="6157236" y="2918241"/>
              <a:chExt cx="2505808" cy="2294793"/>
            </a:xfrm>
          </p:grpSpPr>
          <p:sp>
            <p:nvSpPr>
              <p:cNvPr id="27"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8"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9"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94" name="Group 93"/>
            <p:cNvGrpSpPr/>
            <p:nvPr/>
          </p:nvGrpSpPr>
          <p:grpSpPr>
            <a:xfrm>
              <a:off x="6903844" y="2338086"/>
              <a:ext cx="559530" cy="758361"/>
              <a:chOff x="8261117" y="263277"/>
              <a:chExt cx="559530" cy="758361"/>
            </a:xfrm>
          </p:grpSpPr>
          <p:grpSp>
            <p:nvGrpSpPr>
              <p:cNvPr id="95" name="Group 94"/>
              <p:cNvGrpSpPr/>
              <p:nvPr/>
            </p:nvGrpSpPr>
            <p:grpSpPr>
              <a:xfrm>
                <a:off x="8344207" y="263277"/>
                <a:ext cx="196676" cy="540791"/>
                <a:chOff x="1139396" y="1674984"/>
                <a:chExt cx="196676" cy="540791"/>
              </a:xfrm>
            </p:grpSpPr>
            <p:sp>
              <p:nvSpPr>
                <p:cNvPr id="105"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6"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6" name="Group 95"/>
              <p:cNvGrpSpPr/>
              <p:nvPr/>
            </p:nvGrpSpPr>
            <p:grpSpPr>
              <a:xfrm>
                <a:off x="8261117" y="407124"/>
                <a:ext cx="196676" cy="540791"/>
                <a:chOff x="1139396" y="1674984"/>
                <a:chExt cx="196676" cy="540791"/>
              </a:xfrm>
            </p:grpSpPr>
            <p:sp>
              <p:nvSpPr>
                <p:cNvPr id="103"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4"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7" name="Group 96"/>
              <p:cNvGrpSpPr/>
              <p:nvPr/>
            </p:nvGrpSpPr>
            <p:grpSpPr>
              <a:xfrm>
                <a:off x="8623971" y="317779"/>
                <a:ext cx="196676" cy="540791"/>
                <a:chOff x="1139396" y="1674984"/>
                <a:chExt cx="196676" cy="540791"/>
              </a:xfrm>
            </p:grpSpPr>
            <p:sp>
              <p:nvSpPr>
                <p:cNvPr id="101"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2"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98" name="Group 97"/>
              <p:cNvGrpSpPr/>
              <p:nvPr/>
            </p:nvGrpSpPr>
            <p:grpSpPr>
              <a:xfrm>
                <a:off x="8525634" y="480847"/>
                <a:ext cx="196676" cy="540791"/>
                <a:chOff x="1139396" y="1674984"/>
                <a:chExt cx="196676" cy="540791"/>
              </a:xfrm>
            </p:grpSpPr>
            <p:sp>
              <p:nvSpPr>
                <p:cNvPr id="99"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00"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sp>
        <p:nvSpPr>
          <p:cNvPr id="120" name="TextBox 6"/>
          <p:cNvSpPr txBox="1"/>
          <p:nvPr/>
        </p:nvSpPr>
        <p:spPr>
          <a:xfrm>
            <a:off x="370108" y="5674608"/>
            <a:ext cx="4001029" cy="978271"/>
          </a:xfrm>
          <a:prstGeom prst="rect">
            <a:avLst/>
          </a:prstGeom>
          <a:noFill/>
        </p:spPr>
        <p:txBody>
          <a:bodyPr wrap="square" lIns="0" tIns="0" rIns="0" bIns="0" rtlCol="0">
            <a:noAutofit/>
          </a:bodyPr>
          <a:lstStyle/>
          <a:p>
            <a:pPr defTabSz="1016264">
              <a:spcBef>
                <a:spcPts val="556"/>
              </a:spcBef>
              <a:defRPr/>
            </a:pPr>
            <a:r>
              <a:rPr lang="en-GB" sz="1556" kern="0" dirty="0">
                <a:solidFill>
                  <a:srgbClr val="000000"/>
                </a:solidFill>
                <a:latin typeface="Bosch Office Sans" pitchFamily="34" charset="0"/>
              </a:rPr>
              <a:t>Split responsibilities for one feature at different teams at different locations.</a:t>
            </a:r>
          </a:p>
        </p:txBody>
      </p:sp>
      <p:sp>
        <p:nvSpPr>
          <p:cNvPr id="121" name="TextBox 6"/>
          <p:cNvSpPr txBox="1"/>
          <p:nvPr/>
        </p:nvSpPr>
        <p:spPr>
          <a:xfrm>
            <a:off x="954779" y="1410291"/>
            <a:ext cx="2751122" cy="425146"/>
          </a:xfrm>
          <a:prstGeom prst="rect">
            <a:avLst/>
          </a:prstGeom>
          <a:noFill/>
        </p:spPr>
        <p:txBody>
          <a:bodyPr wrap="square" lIns="0" tIns="0" rIns="0" bIns="0" rtlCol="0">
            <a:noAutofit/>
          </a:bodyPr>
          <a:lstStyle/>
          <a:p>
            <a:pPr defTabSz="1016264">
              <a:spcBef>
                <a:spcPts val="556"/>
              </a:spcBef>
              <a:defRPr/>
            </a:pPr>
            <a:r>
              <a:rPr lang="en-GB" sz="1778" kern="0" dirty="0">
                <a:solidFill>
                  <a:srgbClr val="000000"/>
                </a:solidFill>
                <a:latin typeface="Bosch Office Sans" pitchFamily="34" charset="0"/>
              </a:rPr>
              <a:t>Indicates low CX maturity</a:t>
            </a:r>
          </a:p>
        </p:txBody>
      </p:sp>
      <p:grpSp>
        <p:nvGrpSpPr>
          <p:cNvPr id="123" name="Gruppieren 122"/>
          <p:cNvGrpSpPr/>
          <p:nvPr/>
        </p:nvGrpSpPr>
        <p:grpSpPr>
          <a:xfrm>
            <a:off x="6407531" y="2077531"/>
            <a:ext cx="1000257" cy="920237"/>
            <a:chOff x="4645413" y="1875352"/>
            <a:chExt cx="1620000" cy="1379951"/>
          </a:xfrm>
        </p:grpSpPr>
        <p:grpSp>
          <p:nvGrpSpPr>
            <p:cNvPr id="124" name="Group 55"/>
            <p:cNvGrpSpPr/>
            <p:nvPr/>
          </p:nvGrpSpPr>
          <p:grpSpPr>
            <a:xfrm>
              <a:off x="4645413" y="1875352"/>
              <a:ext cx="1620000" cy="1379951"/>
              <a:chOff x="6157237" y="2918241"/>
              <a:chExt cx="2505808" cy="2294793"/>
            </a:xfrm>
          </p:grpSpPr>
          <p:sp>
            <p:nvSpPr>
              <p:cNvPr id="138"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39"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40"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25" name="Group 31"/>
            <p:cNvGrpSpPr/>
            <p:nvPr/>
          </p:nvGrpSpPr>
          <p:grpSpPr>
            <a:xfrm>
              <a:off x="5196385" y="2338086"/>
              <a:ext cx="559530" cy="758361"/>
              <a:chOff x="8261117" y="263277"/>
              <a:chExt cx="559530" cy="758361"/>
            </a:xfrm>
          </p:grpSpPr>
          <p:grpSp>
            <p:nvGrpSpPr>
              <p:cNvPr id="126" name="Group 66"/>
              <p:cNvGrpSpPr/>
              <p:nvPr/>
            </p:nvGrpSpPr>
            <p:grpSpPr>
              <a:xfrm>
                <a:off x="8344207" y="263277"/>
                <a:ext cx="196676" cy="540791"/>
                <a:chOff x="1139396" y="1674984"/>
                <a:chExt cx="196676" cy="540791"/>
              </a:xfrm>
            </p:grpSpPr>
            <p:sp>
              <p:nvSpPr>
                <p:cNvPr id="136"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7"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7" name="Group 69"/>
              <p:cNvGrpSpPr/>
              <p:nvPr/>
            </p:nvGrpSpPr>
            <p:grpSpPr>
              <a:xfrm>
                <a:off x="8261117" y="407124"/>
                <a:ext cx="196676" cy="540791"/>
                <a:chOff x="1139396" y="1674984"/>
                <a:chExt cx="196676" cy="540791"/>
              </a:xfrm>
            </p:grpSpPr>
            <p:sp>
              <p:nvSpPr>
                <p:cNvPr id="134"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5"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8" name="Group 73"/>
              <p:cNvGrpSpPr/>
              <p:nvPr/>
            </p:nvGrpSpPr>
            <p:grpSpPr>
              <a:xfrm>
                <a:off x="8623971" y="317779"/>
                <a:ext cx="196676" cy="540791"/>
                <a:chOff x="1139396" y="1674984"/>
                <a:chExt cx="196676" cy="540791"/>
              </a:xfrm>
            </p:grpSpPr>
            <p:sp>
              <p:nvSpPr>
                <p:cNvPr id="132"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3"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29" name="Group 77"/>
              <p:cNvGrpSpPr/>
              <p:nvPr/>
            </p:nvGrpSpPr>
            <p:grpSpPr>
              <a:xfrm>
                <a:off x="8525634" y="480847"/>
                <a:ext cx="196676" cy="540791"/>
                <a:chOff x="1139396" y="1674984"/>
                <a:chExt cx="196676" cy="540791"/>
              </a:xfrm>
            </p:grpSpPr>
            <p:sp>
              <p:nvSpPr>
                <p:cNvPr id="130"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31"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41" name="Gruppieren 140"/>
          <p:cNvGrpSpPr/>
          <p:nvPr/>
        </p:nvGrpSpPr>
        <p:grpSpPr>
          <a:xfrm>
            <a:off x="7669589" y="2070802"/>
            <a:ext cx="1000257" cy="920237"/>
            <a:chOff x="4645413" y="1875352"/>
            <a:chExt cx="1620000" cy="1379951"/>
          </a:xfrm>
        </p:grpSpPr>
        <p:grpSp>
          <p:nvGrpSpPr>
            <p:cNvPr id="142" name="Group 55"/>
            <p:cNvGrpSpPr/>
            <p:nvPr/>
          </p:nvGrpSpPr>
          <p:grpSpPr>
            <a:xfrm>
              <a:off x="4645413" y="1875352"/>
              <a:ext cx="1620000" cy="1379951"/>
              <a:chOff x="6157237" y="2918241"/>
              <a:chExt cx="2505808" cy="2294793"/>
            </a:xfrm>
          </p:grpSpPr>
          <p:sp>
            <p:nvSpPr>
              <p:cNvPr id="156" name="Isosceles Triangle 58"/>
              <p:cNvSpPr/>
              <p:nvPr/>
            </p:nvSpPr>
            <p:spPr>
              <a:xfrm rot="10800000">
                <a:off x="6157237"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57" name="Isosceles Triangle 59"/>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58" name="Rounded Rectangle 60"/>
              <p:cNvSpPr/>
              <p:nvPr/>
            </p:nvSpPr>
            <p:spPr>
              <a:xfrm>
                <a:off x="6619285" y="3082616"/>
                <a:ext cx="1565337" cy="48511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lIns="40010" tIns="40010" rIns="40010" bIns="40010" rtlCol="0" anchor="ctr"/>
              <a:lstStyle/>
              <a:p>
                <a:pPr algn="ctr" defTabSz="1016264">
                  <a:defRPr/>
                </a:pPr>
                <a:r>
                  <a:rPr lang="en-GB" sz="1111" b="1" kern="0" dirty="0">
                    <a:solidFill>
                      <a:srgbClr val="000000"/>
                    </a:solidFill>
                    <a:latin typeface="Bosch Office Sans"/>
                  </a:rPr>
                  <a:t>Team1</a:t>
                </a:r>
              </a:p>
            </p:txBody>
          </p:sp>
        </p:grpSp>
        <p:grpSp>
          <p:nvGrpSpPr>
            <p:cNvPr id="143" name="Group 31"/>
            <p:cNvGrpSpPr/>
            <p:nvPr/>
          </p:nvGrpSpPr>
          <p:grpSpPr>
            <a:xfrm>
              <a:off x="5196385" y="2338086"/>
              <a:ext cx="559530" cy="758361"/>
              <a:chOff x="8261117" y="263277"/>
              <a:chExt cx="559530" cy="758361"/>
            </a:xfrm>
          </p:grpSpPr>
          <p:grpSp>
            <p:nvGrpSpPr>
              <p:cNvPr id="144" name="Group 66"/>
              <p:cNvGrpSpPr/>
              <p:nvPr/>
            </p:nvGrpSpPr>
            <p:grpSpPr>
              <a:xfrm>
                <a:off x="8344207" y="263277"/>
                <a:ext cx="196676" cy="540791"/>
                <a:chOff x="1139396" y="1674984"/>
                <a:chExt cx="196676" cy="540791"/>
              </a:xfrm>
            </p:grpSpPr>
            <p:sp>
              <p:nvSpPr>
                <p:cNvPr id="154" name="Oval 67"/>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5" name="Arc 6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5" name="Group 69"/>
              <p:cNvGrpSpPr/>
              <p:nvPr/>
            </p:nvGrpSpPr>
            <p:grpSpPr>
              <a:xfrm>
                <a:off x="8261117" y="407124"/>
                <a:ext cx="196676" cy="540791"/>
                <a:chOff x="1139396" y="1674984"/>
                <a:chExt cx="196676" cy="540791"/>
              </a:xfrm>
            </p:grpSpPr>
            <p:sp>
              <p:nvSpPr>
                <p:cNvPr id="152" name="Oval 70"/>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3" name="Arc 7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6" name="Group 73"/>
              <p:cNvGrpSpPr/>
              <p:nvPr/>
            </p:nvGrpSpPr>
            <p:grpSpPr>
              <a:xfrm>
                <a:off x="8623971" y="317779"/>
                <a:ext cx="196676" cy="540791"/>
                <a:chOff x="1139396" y="1674984"/>
                <a:chExt cx="196676" cy="540791"/>
              </a:xfrm>
            </p:grpSpPr>
            <p:sp>
              <p:nvSpPr>
                <p:cNvPr id="150" name="Oval 75"/>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51" name="Arc 7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47" name="Group 77"/>
              <p:cNvGrpSpPr/>
              <p:nvPr/>
            </p:nvGrpSpPr>
            <p:grpSpPr>
              <a:xfrm>
                <a:off x="8525634" y="480847"/>
                <a:ext cx="196676" cy="540791"/>
                <a:chOff x="1139396" y="1674984"/>
                <a:chExt cx="196676" cy="540791"/>
              </a:xfrm>
            </p:grpSpPr>
            <p:sp>
              <p:nvSpPr>
                <p:cNvPr id="148" name="Oval 7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49" name="Arc 7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59" name="Gruppieren 158"/>
          <p:cNvGrpSpPr/>
          <p:nvPr/>
        </p:nvGrpSpPr>
        <p:grpSpPr>
          <a:xfrm>
            <a:off x="6395036" y="3111544"/>
            <a:ext cx="1000257" cy="920237"/>
            <a:chOff x="6355434" y="1875352"/>
            <a:chExt cx="1620000" cy="1379951"/>
          </a:xfrm>
        </p:grpSpPr>
        <p:grpSp>
          <p:nvGrpSpPr>
            <p:cNvPr id="160" name="Group 25"/>
            <p:cNvGrpSpPr/>
            <p:nvPr/>
          </p:nvGrpSpPr>
          <p:grpSpPr>
            <a:xfrm>
              <a:off x="6355434" y="1875352"/>
              <a:ext cx="1620000" cy="1379951"/>
              <a:chOff x="6157236" y="2918241"/>
              <a:chExt cx="2505808" cy="2294793"/>
            </a:xfrm>
          </p:grpSpPr>
          <p:sp>
            <p:nvSpPr>
              <p:cNvPr id="174"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75"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76"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161" name="Group 93"/>
            <p:cNvGrpSpPr/>
            <p:nvPr/>
          </p:nvGrpSpPr>
          <p:grpSpPr>
            <a:xfrm>
              <a:off x="6903844" y="2338086"/>
              <a:ext cx="559530" cy="758361"/>
              <a:chOff x="8261117" y="263277"/>
              <a:chExt cx="559530" cy="758361"/>
            </a:xfrm>
          </p:grpSpPr>
          <p:grpSp>
            <p:nvGrpSpPr>
              <p:cNvPr id="162" name="Group 94"/>
              <p:cNvGrpSpPr/>
              <p:nvPr/>
            </p:nvGrpSpPr>
            <p:grpSpPr>
              <a:xfrm>
                <a:off x="8344207" y="263277"/>
                <a:ext cx="196676" cy="540791"/>
                <a:chOff x="1139396" y="1674984"/>
                <a:chExt cx="196676" cy="540791"/>
              </a:xfrm>
            </p:grpSpPr>
            <p:sp>
              <p:nvSpPr>
                <p:cNvPr id="172"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3"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3" name="Group 95"/>
              <p:cNvGrpSpPr/>
              <p:nvPr/>
            </p:nvGrpSpPr>
            <p:grpSpPr>
              <a:xfrm>
                <a:off x="8261117" y="407124"/>
                <a:ext cx="196676" cy="540791"/>
                <a:chOff x="1139396" y="1674984"/>
                <a:chExt cx="196676" cy="540791"/>
              </a:xfrm>
            </p:grpSpPr>
            <p:sp>
              <p:nvSpPr>
                <p:cNvPr id="170"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71"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4" name="Group 96"/>
              <p:cNvGrpSpPr/>
              <p:nvPr/>
            </p:nvGrpSpPr>
            <p:grpSpPr>
              <a:xfrm>
                <a:off x="8623971" y="317779"/>
                <a:ext cx="196676" cy="540791"/>
                <a:chOff x="1139396" y="1674984"/>
                <a:chExt cx="196676" cy="540791"/>
              </a:xfrm>
            </p:grpSpPr>
            <p:sp>
              <p:nvSpPr>
                <p:cNvPr id="168"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9"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65" name="Group 97"/>
              <p:cNvGrpSpPr/>
              <p:nvPr/>
            </p:nvGrpSpPr>
            <p:grpSpPr>
              <a:xfrm>
                <a:off x="8525634" y="480847"/>
                <a:ext cx="196676" cy="540791"/>
                <a:chOff x="1139396" y="1674984"/>
                <a:chExt cx="196676" cy="540791"/>
              </a:xfrm>
            </p:grpSpPr>
            <p:sp>
              <p:nvSpPr>
                <p:cNvPr id="166"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67"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77" name="Gruppieren 176"/>
          <p:cNvGrpSpPr/>
          <p:nvPr/>
        </p:nvGrpSpPr>
        <p:grpSpPr>
          <a:xfrm>
            <a:off x="6384121" y="4168660"/>
            <a:ext cx="1000257" cy="920237"/>
            <a:chOff x="4645413" y="3319128"/>
            <a:chExt cx="1620000" cy="1379951"/>
          </a:xfrm>
        </p:grpSpPr>
        <p:grpSp>
          <p:nvGrpSpPr>
            <p:cNvPr id="178" name="Group 35"/>
            <p:cNvGrpSpPr/>
            <p:nvPr/>
          </p:nvGrpSpPr>
          <p:grpSpPr>
            <a:xfrm>
              <a:off x="4645413" y="3319128"/>
              <a:ext cx="1620000" cy="1379951"/>
              <a:chOff x="6157236" y="2918240"/>
              <a:chExt cx="2505808" cy="2294793"/>
            </a:xfrm>
          </p:grpSpPr>
          <p:sp>
            <p:nvSpPr>
              <p:cNvPr id="192"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193"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194"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79" name="Group 80"/>
            <p:cNvGrpSpPr/>
            <p:nvPr/>
          </p:nvGrpSpPr>
          <p:grpSpPr>
            <a:xfrm>
              <a:off x="5189857" y="3777582"/>
              <a:ext cx="559530" cy="758361"/>
              <a:chOff x="8261117" y="263277"/>
              <a:chExt cx="559530" cy="758361"/>
            </a:xfrm>
          </p:grpSpPr>
          <p:grpSp>
            <p:nvGrpSpPr>
              <p:cNvPr id="180" name="Group 81"/>
              <p:cNvGrpSpPr/>
              <p:nvPr/>
            </p:nvGrpSpPr>
            <p:grpSpPr>
              <a:xfrm>
                <a:off x="8344207" y="263277"/>
                <a:ext cx="196676" cy="540791"/>
                <a:chOff x="1139396" y="1674984"/>
                <a:chExt cx="196676" cy="540791"/>
              </a:xfrm>
            </p:grpSpPr>
            <p:sp>
              <p:nvSpPr>
                <p:cNvPr id="190"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91"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1" name="Group 82"/>
              <p:cNvGrpSpPr/>
              <p:nvPr/>
            </p:nvGrpSpPr>
            <p:grpSpPr>
              <a:xfrm>
                <a:off x="8261117" y="407124"/>
                <a:ext cx="196676" cy="540791"/>
                <a:chOff x="1139396" y="1674984"/>
                <a:chExt cx="196676" cy="540791"/>
              </a:xfrm>
            </p:grpSpPr>
            <p:sp>
              <p:nvSpPr>
                <p:cNvPr id="188"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9"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2" name="Group 83"/>
              <p:cNvGrpSpPr/>
              <p:nvPr/>
            </p:nvGrpSpPr>
            <p:grpSpPr>
              <a:xfrm>
                <a:off x="8623971" y="317779"/>
                <a:ext cx="196676" cy="540791"/>
                <a:chOff x="1139396" y="1674984"/>
                <a:chExt cx="196676" cy="540791"/>
              </a:xfrm>
            </p:grpSpPr>
            <p:sp>
              <p:nvSpPr>
                <p:cNvPr id="186"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7"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83" name="Group 84"/>
              <p:cNvGrpSpPr/>
              <p:nvPr/>
            </p:nvGrpSpPr>
            <p:grpSpPr>
              <a:xfrm>
                <a:off x="8525634" y="480847"/>
                <a:ext cx="196676" cy="540791"/>
                <a:chOff x="1139396" y="1674984"/>
                <a:chExt cx="196676" cy="540791"/>
              </a:xfrm>
            </p:grpSpPr>
            <p:sp>
              <p:nvSpPr>
                <p:cNvPr id="184"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185"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195" name="Gruppieren 194"/>
          <p:cNvGrpSpPr/>
          <p:nvPr/>
        </p:nvGrpSpPr>
        <p:grpSpPr>
          <a:xfrm>
            <a:off x="7683929" y="4181053"/>
            <a:ext cx="1000257" cy="920237"/>
            <a:chOff x="4645413" y="3319128"/>
            <a:chExt cx="1620000" cy="1379951"/>
          </a:xfrm>
        </p:grpSpPr>
        <p:grpSp>
          <p:nvGrpSpPr>
            <p:cNvPr id="196" name="Group 35"/>
            <p:cNvGrpSpPr/>
            <p:nvPr/>
          </p:nvGrpSpPr>
          <p:grpSpPr>
            <a:xfrm>
              <a:off x="4645413" y="3319128"/>
              <a:ext cx="1620000" cy="1379951"/>
              <a:chOff x="6157236" y="2918240"/>
              <a:chExt cx="2505808" cy="2294793"/>
            </a:xfrm>
          </p:grpSpPr>
          <p:sp>
            <p:nvSpPr>
              <p:cNvPr id="210" name="Isosceles Triangle 37"/>
              <p:cNvSpPr/>
              <p:nvPr/>
            </p:nvSpPr>
            <p:spPr>
              <a:xfrm rot="10800000">
                <a:off x="6157236" y="2918240"/>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11" name="Isosceles Triangle 38"/>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12" name="Rounded Rectangle 39"/>
              <p:cNvSpPr/>
              <p:nvPr/>
            </p:nvSpPr>
            <p:spPr>
              <a:xfrm>
                <a:off x="6611083" y="3010818"/>
                <a:ext cx="1737703" cy="55691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Team3</a:t>
                </a:r>
              </a:p>
            </p:txBody>
          </p:sp>
        </p:grpSp>
        <p:grpSp>
          <p:nvGrpSpPr>
            <p:cNvPr id="197" name="Group 80"/>
            <p:cNvGrpSpPr/>
            <p:nvPr/>
          </p:nvGrpSpPr>
          <p:grpSpPr>
            <a:xfrm>
              <a:off x="5189857" y="3777582"/>
              <a:ext cx="559530" cy="758361"/>
              <a:chOff x="8261117" y="263277"/>
              <a:chExt cx="559530" cy="758361"/>
            </a:xfrm>
          </p:grpSpPr>
          <p:grpSp>
            <p:nvGrpSpPr>
              <p:cNvPr id="198" name="Group 81"/>
              <p:cNvGrpSpPr/>
              <p:nvPr/>
            </p:nvGrpSpPr>
            <p:grpSpPr>
              <a:xfrm>
                <a:off x="8344207" y="263277"/>
                <a:ext cx="196676" cy="540791"/>
                <a:chOff x="1139396" y="1674984"/>
                <a:chExt cx="196676" cy="540791"/>
              </a:xfrm>
            </p:grpSpPr>
            <p:sp>
              <p:nvSpPr>
                <p:cNvPr id="208" name="Oval 91"/>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9" name="Arc 92"/>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199" name="Group 82"/>
              <p:cNvGrpSpPr/>
              <p:nvPr/>
            </p:nvGrpSpPr>
            <p:grpSpPr>
              <a:xfrm>
                <a:off x="8261117" y="407124"/>
                <a:ext cx="196676" cy="540791"/>
                <a:chOff x="1139396" y="1674984"/>
                <a:chExt cx="196676" cy="540791"/>
              </a:xfrm>
            </p:grpSpPr>
            <p:sp>
              <p:nvSpPr>
                <p:cNvPr id="206" name="Oval 89"/>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7" name="Arc 90"/>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00" name="Group 83"/>
              <p:cNvGrpSpPr/>
              <p:nvPr/>
            </p:nvGrpSpPr>
            <p:grpSpPr>
              <a:xfrm>
                <a:off x="8623971" y="317779"/>
                <a:ext cx="196676" cy="540791"/>
                <a:chOff x="1139396" y="1674984"/>
                <a:chExt cx="196676" cy="540791"/>
              </a:xfrm>
            </p:grpSpPr>
            <p:sp>
              <p:nvSpPr>
                <p:cNvPr id="204" name="Oval 87"/>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5" name="Arc 88"/>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01" name="Group 84"/>
              <p:cNvGrpSpPr/>
              <p:nvPr/>
            </p:nvGrpSpPr>
            <p:grpSpPr>
              <a:xfrm>
                <a:off x="8525634" y="480847"/>
                <a:ext cx="196676" cy="540791"/>
                <a:chOff x="1139396" y="1674984"/>
                <a:chExt cx="196676" cy="540791"/>
              </a:xfrm>
            </p:grpSpPr>
            <p:sp>
              <p:nvSpPr>
                <p:cNvPr id="202" name="Oval 85"/>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03" name="Arc 86"/>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grpSp>
        <p:nvGrpSpPr>
          <p:cNvPr id="213" name="Gruppieren 212"/>
          <p:cNvGrpSpPr/>
          <p:nvPr/>
        </p:nvGrpSpPr>
        <p:grpSpPr>
          <a:xfrm>
            <a:off x="7665928" y="3108579"/>
            <a:ext cx="1000257" cy="920237"/>
            <a:chOff x="6355434" y="1875352"/>
            <a:chExt cx="1620000" cy="1379951"/>
          </a:xfrm>
        </p:grpSpPr>
        <p:grpSp>
          <p:nvGrpSpPr>
            <p:cNvPr id="214" name="Group 25"/>
            <p:cNvGrpSpPr/>
            <p:nvPr/>
          </p:nvGrpSpPr>
          <p:grpSpPr>
            <a:xfrm>
              <a:off x="6355434" y="1875352"/>
              <a:ext cx="1620000" cy="1379951"/>
              <a:chOff x="6157236" y="2918241"/>
              <a:chExt cx="2505808" cy="2294793"/>
            </a:xfrm>
          </p:grpSpPr>
          <p:sp>
            <p:nvSpPr>
              <p:cNvPr id="228" name="Isosceles Triangle 26"/>
              <p:cNvSpPr/>
              <p:nvPr/>
            </p:nvSpPr>
            <p:spPr>
              <a:xfrm rot="10800000">
                <a:off x="6157236" y="2918241"/>
                <a:ext cx="2505808" cy="2294793"/>
              </a:xfrm>
              <a:prstGeom prst="triangle">
                <a:avLst/>
              </a:prstGeom>
              <a:ln>
                <a:noFill/>
              </a:ln>
              <a:effectLst>
                <a:outerShdw blurRad="149987" dist="250190" dir="8460000" algn="ctr">
                  <a:srgbClr val="000000">
                    <a:alpha val="28000"/>
                  </a:srgb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defTabSz="1016264">
                  <a:defRPr/>
                </a:pPr>
                <a:endParaRPr lang="en-GB" sz="1334" b="1" kern="0" dirty="0">
                  <a:solidFill>
                    <a:srgbClr val="000000"/>
                  </a:solidFill>
                  <a:latin typeface="Bosch Office Sans"/>
                </a:endParaRPr>
              </a:p>
            </p:txBody>
          </p:sp>
          <p:sp>
            <p:nvSpPr>
              <p:cNvPr id="229" name="Isosceles Triangle 27"/>
              <p:cNvSpPr/>
              <p:nvPr/>
            </p:nvSpPr>
            <p:spPr>
              <a:xfrm rot="10800000">
                <a:off x="6468373" y="2926787"/>
                <a:ext cx="1880415" cy="1785085"/>
              </a:xfrm>
              <a:prstGeom prst="triangle">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defTabSz="1016264">
                  <a:defRPr/>
                </a:pPr>
                <a:endParaRPr lang="en-GB" sz="1334" b="1" kern="0" dirty="0">
                  <a:solidFill>
                    <a:srgbClr val="000000"/>
                  </a:solidFill>
                  <a:latin typeface="Bosch Office Sans"/>
                </a:endParaRPr>
              </a:p>
            </p:txBody>
          </p:sp>
          <p:sp>
            <p:nvSpPr>
              <p:cNvPr id="230" name="Rounded Rectangle 28"/>
              <p:cNvSpPr/>
              <p:nvPr/>
            </p:nvSpPr>
            <p:spPr>
              <a:xfrm>
                <a:off x="6604195" y="3114850"/>
                <a:ext cx="1764656" cy="452879"/>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016264">
                  <a:defRPr/>
                </a:pPr>
                <a:r>
                  <a:rPr lang="en-GB" sz="1111" b="1" kern="0" dirty="0">
                    <a:solidFill>
                      <a:srgbClr val="000000"/>
                    </a:solidFill>
                    <a:latin typeface="Bosch Office Sans"/>
                  </a:rPr>
                  <a:t>Team2</a:t>
                </a:r>
                <a:endParaRPr lang="en-GB" sz="1167" b="1" kern="0" dirty="0">
                  <a:solidFill>
                    <a:srgbClr val="000000"/>
                  </a:solidFill>
                  <a:latin typeface="Bosch Office Sans"/>
                </a:endParaRPr>
              </a:p>
            </p:txBody>
          </p:sp>
        </p:grpSp>
        <p:grpSp>
          <p:nvGrpSpPr>
            <p:cNvPr id="215" name="Group 93"/>
            <p:cNvGrpSpPr/>
            <p:nvPr/>
          </p:nvGrpSpPr>
          <p:grpSpPr>
            <a:xfrm>
              <a:off x="6903844" y="2338086"/>
              <a:ext cx="559530" cy="758361"/>
              <a:chOff x="8261117" y="263277"/>
              <a:chExt cx="559530" cy="758361"/>
            </a:xfrm>
          </p:grpSpPr>
          <p:grpSp>
            <p:nvGrpSpPr>
              <p:cNvPr id="216" name="Group 94"/>
              <p:cNvGrpSpPr/>
              <p:nvPr/>
            </p:nvGrpSpPr>
            <p:grpSpPr>
              <a:xfrm>
                <a:off x="8344207" y="263277"/>
                <a:ext cx="196676" cy="540791"/>
                <a:chOff x="1139396" y="1674984"/>
                <a:chExt cx="196676" cy="540791"/>
              </a:xfrm>
            </p:grpSpPr>
            <p:sp>
              <p:nvSpPr>
                <p:cNvPr id="226" name="Oval 104"/>
                <p:cNvSpPr/>
                <p:nvPr/>
              </p:nvSpPr>
              <p:spPr>
                <a:xfrm>
                  <a:off x="1139396" y="1674984"/>
                  <a:ext cx="196674" cy="196673"/>
                </a:xfrm>
                <a:prstGeom prst="ellipse">
                  <a:avLst/>
                </a:prstGeom>
                <a:solidFill>
                  <a:schemeClr val="bg2">
                    <a:lumMod val="40000"/>
                    <a:lumOff val="60000"/>
                  </a:schemeClr>
                </a:solidFill>
                <a:ln w="9525" cap="flat" cmpd="sng" algn="ctr">
                  <a:solidFill>
                    <a:srgbClr val="FFC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7" name="Arc 105"/>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C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7" name="Group 95"/>
              <p:cNvGrpSpPr/>
              <p:nvPr/>
            </p:nvGrpSpPr>
            <p:grpSpPr>
              <a:xfrm>
                <a:off x="8261117" y="407124"/>
                <a:ext cx="196676" cy="540791"/>
                <a:chOff x="1139396" y="1674984"/>
                <a:chExt cx="196676" cy="540791"/>
              </a:xfrm>
            </p:grpSpPr>
            <p:sp>
              <p:nvSpPr>
                <p:cNvPr id="224" name="Oval 102"/>
                <p:cNvSpPr/>
                <p:nvPr/>
              </p:nvSpPr>
              <p:spPr>
                <a:xfrm>
                  <a:off x="1139396" y="1674984"/>
                  <a:ext cx="196674" cy="196673"/>
                </a:xfrm>
                <a:prstGeom prst="ellipse">
                  <a:avLst/>
                </a:prstGeom>
                <a:solidFill>
                  <a:schemeClr val="bg2">
                    <a:lumMod val="40000"/>
                    <a:lumOff val="60000"/>
                  </a:schemeClr>
                </a:solidFill>
                <a:ln w="9525" cap="flat" cmpd="sng" algn="ctr">
                  <a:solidFill>
                    <a:srgbClr val="00B05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5" name="Arc 103"/>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B05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8" name="Group 96"/>
              <p:cNvGrpSpPr/>
              <p:nvPr/>
            </p:nvGrpSpPr>
            <p:grpSpPr>
              <a:xfrm>
                <a:off x="8623971" y="317779"/>
                <a:ext cx="196676" cy="540791"/>
                <a:chOff x="1139396" y="1674984"/>
                <a:chExt cx="196676" cy="540791"/>
              </a:xfrm>
            </p:grpSpPr>
            <p:sp>
              <p:nvSpPr>
                <p:cNvPr id="222" name="Oval 100"/>
                <p:cNvSpPr/>
                <p:nvPr/>
              </p:nvSpPr>
              <p:spPr>
                <a:xfrm>
                  <a:off x="1139396" y="1674984"/>
                  <a:ext cx="196674" cy="196673"/>
                </a:xfrm>
                <a:prstGeom prst="ellipse">
                  <a:avLst/>
                </a:prstGeom>
                <a:solidFill>
                  <a:schemeClr val="bg2">
                    <a:lumMod val="40000"/>
                    <a:lumOff val="60000"/>
                  </a:schemeClr>
                </a:solidFill>
                <a:ln w="9525" cap="flat" cmpd="sng" algn="ctr">
                  <a:solidFill>
                    <a:srgbClr val="00206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3" name="Arc 101"/>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nvGrpSpPr>
              <p:cNvPr id="219" name="Group 97"/>
              <p:cNvGrpSpPr/>
              <p:nvPr/>
            </p:nvGrpSpPr>
            <p:grpSpPr>
              <a:xfrm>
                <a:off x="8525634" y="480847"/>
                <a:ext cx="196676" cy="540791"/>
                <a:chOff x="1139396" y="1674984"/>
                <a:chExt cx="196676" cy="540791"/>
              </a:xfrm>
            </p:grpSpPr>
            <p:sp>
              <p:nvSpPr>
                <p:cNvPr id="220" name="Oval 98"/>
                <p:cNvSpPr/>
                <p:nvPr/>
              </p:nvSpPr>
              <p:spPr>
                <a:xfrm>
                  <a:off x="1139396" y="1674984"/>
                  <a:ext cx="196674" cy="196673"/>
                </a:xfrm>
                <a:prstGeom prst="ellipse">
                  <a:avLst/>
                </a:prstGeom>
                <a:solidFill>
                  <a:schemeClr val="bg2">
                    <a:lumMod val="40000"/>
                    <a:lumOff val="60000"/>
                  </a:schemeClr>
                </a:solidFill>
                <a:ln w="9525" cap="flat" cmpd="sng" algn="ctr">
                  <a:solidFill>
                    <a:srgbClr val="FF0000"/>
                  </a:solid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algn="ctr" defTabSz="1016264">
                    <a:defRPr/>
                  </a:pPr>
                  <a:endParaRPr lang="en-GB" sz="2001" kern="0" dirty="0">
                    <a:solidFill>
                      <a:srgbClr val="000000"/>
                    </a:solidFill>
                    <a:latin typeface="Bosch Office Sans"/>
                  </a:endParaRPr>
                </a:p>
              </p:txBody>
            </p:sp>
            <p:sp>
              <p:nvSpPr>
                <p:cNvPr id="221" name="Arc 99"/>
                <p:cNvSpPr/>
                <p:nvPr/>
              </p:nvSpPr>
              <p:spPr>
                <a:xfrm rot="16200000">
                  <a:off x="1078396" y="1958099"/>
                  <a:ext cx="318677" cy="196675"/>
                </a:xfrm>
                <a:prstGeom prst="arc">
                  <a:avLst>
                    <a:gd name="adj1" fmla="val 16200000"/>
                    <a:gd name="adj2" fmla="val 5410978"/>
                  </a:avLst>
                </a:prstGeom>
                <a:solidFill>
                  <a:schemeClr val="bg2">
                    <a:lumMod val="40000"/>
                    <a:lumOff val="60000"/>
                  </a:schemeClr>
                </a:solidFill>
                <a:ln>
                  <a:solidFill>
                    <a:srgbClr val="FF000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txBody>
                <a:bodyPr rtlCol="0" anchor="ctr"/>
                <a:lstStyle/>
                <a:p>
                  <a:pPr algn="ctr" defTabSz="1016264" fontAlgn="base">
                    <a:spcBef>
                      <a:spcPct val="0"/>
                    </a:spcBef>
                    <a:spcAft>
                      <a:spcPct val="0"/>
                    </a:spcAft>
                    <a:defRPr/>
                  </a:pPr>
                  <a:endParaRPr lang="en-GB" sz="2001">
                    <a:solidFill>
                      <a:prstClr val="black"/>
                    </a:solidFill>
                    <a:latin typeface="Bosch Office Sans"/>
                  </a:endParaRPr>
                </a:p>
              </p:txBody>
            </p:sp>
          </p:grpSp>
        </p:grpSp>
      </p:grpSp>
      <p:cxnSp>
        <p:nvCxnSpPr>
          <p:cNvPr id="22" name="Gerade Verbindung mit Pfeil 21"/>
          <p:cNvCxnSpPr/>
          <p:nvPr/>
        </p:nvCxnSpPr>
        <p:spPr>
          <a:xfrm>
            <a:off x="5052247" y="5345056"/>
            <a:ext cx="375140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1" name="TextBox 6"/>
          <p:cNvSpPr txBox="1"/>
          <p:nvPr/>
        </p:nvSpPr>
        <p:spPr>
          <a:xfrm>
            <a:off x="5269512" y="51462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1</a:t>
            </a:r>
          </a:p>
        </p:txBody>
      </p:sp>
      <p:sp>
        <p:nvSpPr>
          <p:cNvPr id="232" name="TextBox 6"/>
          <p:cNvSpPr txBox="1"/>
          <p:nvPr/>
        </p:nvSpPr>
        <p:spPr>
          <a:xfrm>
            <a:off x="6618617" y="5161769"/>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2</a:t>
            </a:r>
          </a:p>
        </p:txBody>
      </p:sp>
      <p:sp>
        <p:nvSpPr>
          <p:cNvPr id="233" name="TextBox 6"/>
          <p:cNvSpPr txBox="1"/>
          <p:nvPr/>
        </p:nvSpPr>
        <p:spPr>
          <a:xfrm>
            <a:off x="7961893" y="5151243"/>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Step 3</a:t>
            </a:r>
          </a:p>
        </p:txBody>
      </p:sp>
      <p:cxnSp>
        <p:nvCxnSpPr>
          <p:cNvPr id="234" name="Gerade Verbindung mit Pfeil 233"/>
          <p:cNvCxnSpPr/>
          <p:nvPr/>
        </p:nvCxnSpPr>
        <p:spPr>
          <a:xfrm>
            <a:off x="6271608" y="1996084"/>
            <a:ext cx="9290" cy="3285638"/>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Gerade Verbindung mit Pfeil 234"/>
          <p:cNvCxnSpPr/>
          <p:nvPr/>
        </p:nvCxnSpPr>
        <p:spPr>
          <a:xfrm flipH="1">
            <a:off x="7552240" y="20375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Gerade Verbindung mit Pfeil 237"/>
          <p:cNvCxnSpPr/>
          <p:nvPr/>
        </p:nvCxnSpPr>
        <p:spPr>
          <a:xfrm flipV="1">
            <a:off x="365367" y="5353548"/>
            <a:ext cx="3566907" cy="16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7" name="Gerader Verbinder 236"/>
          <p:cNvCxnSpPr/>
          <p:nvPr/>
        </p:nvCxnSpPr>
        <p:spPr>
          <a:xfrm>
            <a:off x="4675632" y="1440657"/>
            <a:ext cx="17023" cy="43219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39" name="Rectangle 11"/>
          <p:cNvSpPr/>
          <p:nvPr/>
        </p:nvSpPr>
        <p:spPr>
          <a:xfrm>
            <a:off x="5194328" y="5324131"/>
            <a:ext cx="3295655" cy="400110"/>
          </a:xfrm>
          <a:prstGeom prst="rect">
            <a:avLst/>
          </a:prstGeom>
        </p:spPr>
        <p:txBody>
          <a:bodyPr wrap="square">
            <a:spAutoFit/>
          </a:bodyPr>
          <a:lstStyle/>
          <a:p>
            <a:pPr defTabSz="1016264">
              <a:spcBef>
                <a:spcPts val="556"/>
              </a:spcBef>
              <a:defRPr/>
            </a:pPr>
            <a:r>
              <a:rPr lang="en-US" sz="1000" kern="0" dirty="0">
                <a:solidFill>
                  <a:prstClr val="black"/>
                </a:solidFill>
                <a:latin typeface="Bosch Office Sans" pitchFamily="34" charset="0"/>
              </a:rPr>
              <a:t>e.g. Practiced by HSW, ASF</a:t>
            </a:r>
            <a:r>
              <a:rPr lang="en-US" sz="1000" kern="0">
                <a:solidFill>
                  <a:prstClr val="black"/>
                </a:solidFill>
                <a:latin typeface="Bosch Office Sans" pitchFamily="34" charset="0"/>
              </a:rPr>
              <a:t>,</a:t>
            </a:r>
            <a:r>
              <a:rPr lang="en-US" sz="1000" kern="0">
                <a:solidFill>
                  <a:srgbClr val="FF0000"/>
                </a:solidFill>
                <a:latin typeface="Bosch Office Sans" pitchFamily="34" charset="0"/>
              </a:rPr>
              <a:t> </a:t>
            </a:r>
            <a:r>
              <a:rPr lang="en-US" sz="1000" kern="0" dirty="0">
                <a:solidFill>
                  <a:prstClr val="black"/>
                </a:solidFill>
                <a:latin typeface="Bosch Office Sans" pitchFamily="34" charset="0"/>
              </a:rPr>
              <a:t>ETAS</a:t>
            </a:r>
            <a:r>
              <a:rPr lang="en-US" sz="1000" kern="0">
                <a:solidFill>
                  <a:prstClr val="black"/>
                </a:solidFill>
                <a:latin typeface="Bosch Office Sans" pitchFamily="34" charset="0"/>
              </a:rPr>
              <a:t> (Ascet),</a:t>
            </a:r>
            <a:r>
              <a:rPr lang="en-US" sz="1000" kern="0">
                <a:solidFill>
                  <a:srgbClr val="FF0000"/>
                </a:solidFill>
                <a:latin typeface="Bosch Office Sans" pitchFamily="34" charset="0"/>
              </a:rPr>
              <a:t> </a:t>
            </a:r>
            <a:r>
              <a:rPr lang="en-US" sz="1000" kern="0" dirty="0">
                <a:solidFill>
                  <a:prstClr val="black"/>
                </a:solidFill>
                <a:latin typeface="Bosch Office Sans" pitchFamily="34" charset="0"/>
              </a:rPr>
              <a:t>NRCS2, Perfectly Keyless</a:t>
            </a:r>
            <a:r>
              <a:rPr lang="en-US" sz="1000" kern="0" dirty="0">
                <a:solidFill>
                  <a:srgbClr val="FF0000"/>
                </a:solidFill>
                <a:latin typeface="Bosch Office Sans" pitchFamily="34" charset="0"/>
              </a:rPr>
              <a:t> </a:t>
            </a:r>
          </a:p>
        </p:txBody>
      </p:sp>
      <p:sp>
        <p:nvSpPr>
          <p:cNvPr id="24" name="Textfeld 23"/>
          <p:cNvSpPr txBox="1"/>
          <p:nvPr/>
        </p:nvSpPr>
        <p:spPr>
          <a:xfrm>
            <a:off x="320824" y="303763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2" name="Notched Right Arrow 18"/>
          <p:cNvSpPr/>
          <p:nvPr/>
        </p:nvSpPr>
        <p:spPr>
          <a:xfrm rot="18100629">
            <a:off x="2858574" y="324526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3" name="Textfeld 242"/>
          <p:cNvSpPr txBox="1"/>
          <p:nvPr/>
        </p:nvSpPr>
        <p:spPr>
          <a:xfrm>
            <a:off x="3340532" y="3045428"/>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4" name="Notched Right Arrow 18"/>
          <p:cNvSpPr/>
          <p:nvPr/>
        </p:nvSpPr>
        <p:spPr>
          <a:xfrm>
            <a:off x="1863104" y="2473919"/>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6" name="Textfeld 245"/>
          <p:cNvSpPr txBox="1"/>
          <p:nvPr/>
        </p:nvSpPr>
        <p:spPr>
          <a:xfrm>
            <a:off x="1788565" y="2642684"/>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7" name="Notched Right Arrow 18"/>
          <p:cNvSpPr/>
          <p:nvPr/>
        </p:nvSpPr>
        <p:spPr>
          <a:xfrm>
            <a:off x="1888260" y="4366740"/>
            <a:ext cx="530409" cy="255764"/>
          </a:xfrm>
          <a:prstGeom prst="notched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defTabSz="1016264">
              <a:defRPr/>
            </a:pPr>
            <a:endParaRPr lang="en-GB" sz="1778" kern="0" dirty="0">
              <a:solidFill>
                <a:srgbClr val="000000"/>
              </a:solidFill>
              <a:latin typeface="Bosch Office Sans"/>
            </a:endParaRPr>
          </a:p>
        </p:txBody>
      </p:sp>
      <p:sp>
        <p:nvSpPr>
          <p:cNvPr id="248" name="Textfeld 247"/>
          <p:cNvSpPr txBox="1"/>
          <p:nvPr/>
        </p:nvSpPr>
        <p:spPr>
          <a:xfrm>
            <a:off x="1788565" y="4658849"/>
            <a:ext cx="811851" cy="372658"/>
          </a:xfrm>
          <a:prstGeom prst="rect">
            <a:avLst/>
          </a:prstGeom>
          <a:noFill/>
        </p:spPr>
        <p:txBody>
          <a:bodyPr wrap="none" lIns="0" tIns="0" rIns="0" bIns="0" rtlCol="0">
            <a:noAutofit/>
          </a:bodyPr>
          <a:lstStyle/>
          <a:p>
            <a:pPr defTabSz="1016264">
              <a:lnSpc>
                <a:spcPts val="2556"/>
              </a:lnSpc>
              <a:spcBef>
                <a:spcPts val="556"/>
              </a:spcBef>
              <a:defRPr/>
            </a:pPr>
            <a:r>
              <a:rPr lang="de-DE" sz="1223" kern="0" dirty="0" err="1">
                <a:solidFill>
                  <a:srgbClr val="000000"/>
                </a:solidFill>
                <a:latin typeface="Bosch Office Sans" pitchFamily="34" charset="0"/>
              </a:rPr>
              <a:t>Handover</a:t>
            </a:r>
            <a:endParaRPr lang="de-DE" sz="2001" kern="0" dirty="0">
              <a:solidFill>
                <a:srgbClr val="000000"/>
              </a:solidFill>
              <a:latin typeface="Bosch Office Sans" pitchFamily="34" charset="0"/>
            </a:endParaRPr>
          </a:p>
        </p:txBody>
      </p:sp>
      <p:sp>
        <p:nvSpPr>
          <p:cNvPr id="240" name="TextBox 6"/>
          <p:cNvSpPr txBox="1"/>
          <p:nvPr/>
        </p:nvSpPr>
        <p:spPr>
          <a:xfrm>
            <a:off x="5992031" y="171275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1</a:t>
            </a:r>
          </a:p>
        </p:txBody>
      </p:sp>
      <p:sp>
        <p:nvSpPr>
          <p:cNvPr id="245" name="TextBox 6"/>
          <p:cNvSpPr txBox="1"/>
          <p:nvPr/>
        </p:nvSpPr>
        <p:spPr>
          <a:xfrm>
            <a:off x="7272036" y="1663274"/>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2</a:t>
            </a:r>
          </a:p>
        </p:txBody>
      </p:sp>
      <p:sp>
        <p:nvSpPr>
          <p:cNvPr id="249" name="TextBox 6"/>
          <p:cNvSpPr txBox="1"/>
          <p:nvPr/>
        </p:nvSpPr>
        <p:spPr>
          <a:xfrm>
            <a:off x="8437290" y="1676770"/>
            <a:ext cx="654812" cy="292496"/>
          </a:xfrm>
          <a:prstGeom prst="rect">
            <a:avLst/>
          </a:prstGeom>
          <a:noFill/>
        </p:spPr>
        <p:txBody>
          <a:bodyPr wrap="square" lIns="0" tIns="0" rIns="0" bIns="0" rtlCol="0">
            <a:noAutofit/>
          </a:bodyPr>
          <a:lstStyle/>
          <a:p>
            <a:pPr defTabSz="1016264">
              <a:spcBef>
                <a:spcPts val="556"/>
              </a:spcBef>
              <a:defRPr/>
            </a:pPr>
            <a:r>
              <a:rPr lang="en-GB" sz="1111" kern="0" dirty="0">
                <a:solidFill>
                  <a:srgbClr val="0E78C5"/>
                </a:solidFill>
                <a:latin typeface="Bosch Office Sans" pitchFamily="34" charset="0"/>
              </a:rPr>
              <a:t>Integrated product 3</a:t>
            </a:r>
          </a:p>
        </p:txBody>
      </p:sp>
      <p:cxnSp>
        <p:nvCxnSpPr>
          <p:cNvPr id="250" name="Gerade Verbindung mit Pfeil 249"/>
          <p:cNvCxnSpPr/>
          <p:nvPr/>
        </p:nvCxnSpPr>
        <p:spPr>
          <a:xfrm flipH="1">
            <a:off x="8843197" y="2035334"/>
            <a:ext cx="8382" cy="3219337"/>
          </a:xfrm>
          <a:prstGeom prst="straightConnector1">
            <a:avLst/>
          </a:prstGeom>
          <a:ln w="12700">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58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hteck 7"/>
          <p:cNvSpPr/>
          <p:nvPr/>
        </p:nvSpPr>
        <p:spPr>
          <a:xfrm>
            <a:off x="3248415" y="1389660"/>
            <a:ext cx="2441794" cy="1078361"/>
          </a:xfrm>
          <a:prstGeom prst="rect">
            <a:avLst/>
          </a:prstGeom>
          <a:solidFill>
            <a:schemeClr val="bg1"/>
          </a:solidFill>
          <a:ln w="9525" cap="flat" cmpd="sng" algn="ctr">
            <a:noFill/>
            <a:prstDash val="solid"/>
          </a:ln>
          <a:effectLst/>
        </p:spPr>
        <p:txBody>
          <a:bodyPr rtlCol="0" anchor="b" anchorCtr="0"/>
          <a:lstStyle/>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p:txBody>
      </p:sp>
      <p:sp>
        <p:nvSpPr>
          <p:cNvPr id="3" name="Abgerundetes Rechteck 41"/>
          <p:cNvSpPr/>
          <p:nvPr/>
        </p:nvSpPr>
        <p:spPr>
          <a:xfrm>
            <a:off x="3466754" y="18306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4" name="Abgerundetes Rechteck 42"/>
          <p:cNvSpPr/>
          <p:nvPr/>
        </p:nvSpPr>
        <p:spPr>
          <a:xfrm>
            <a:off x="4617585" y="184057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5" name="Abgerundetes Rechteck 43"/>
          <p:cNvSpPr/>
          <p:nvPr/>
        </p:nvSpPr>
        <p:spPr>
          <a:xfrm>
            <a:off x="5690209" y="184057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 name="Abgerundetes Rechteck 44"/>
          <p:cNvSpPr/>
          <p:nvPr/>
        </p:nvSpPr>
        <p:spPr>
          <a:xfrm>
            <a:off x="6733018" y="184057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7" name="Abgerundetes Rechteck 45"/>
          <p:cNvSpPr/>
          <p:nvPr/>
        </p:nvSpPr>
        <p:spPr>
          <a:xfrm>
            <a:off x="1093946" y="18306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8" name="Abgerundetes Rechteck 46"/>
          <p:cNvSpPr/>
          <p:nvPr/>
        </p:nvSpPr>
        <p:spPr>
          <a:xfrm>
            <a:off x="2303372" y="18306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9" name="Abgerundetes Rechteck 80"/>
          <p:cNvSpPr/>
          <p:nvPr/>
        </p:nvSpPr>
        <p:spPr>
          <a:xfrm>
            <a:off x="7888257" y="184057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10" name="Abgerundetes Rechteck 81"/>
          <p:cNvSpPr/>
          <p:nvPr/>
        </p:nvSpPr>
        <p:spPr>
          <a:xfrm>
            <a:off x="8864697" y="184057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11" name="Abgerundetes Rechteck 82"/>
          <p:cNvSpPr/>
          <p:nvPr/>
        </p:nvSpPr>
        <p:spPr>
          <a:xfrm>
            <a:off x="9848271" y="1840577"/>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cxnSp>
        <p:nvCxnSpPr>
          <p:cNvPr id="12" name="Elbow Connector 11"/>
          <p:cNvCxnSpPr>
            <a:stCxn id="4" idx="3"/>
            <a:endCxn id="3" idx="1"/>
          </p:cNvCxnSpPr>
          <p:nvPr/>
        </p:nvCxnSpPr>
        <p:spPr>
          <a:xfrm flipH="1" flipV="1">
            <a:off x="3466754" y="1992638"/>
            <a:ext cx="2050831" cy="9939"/>
          </a:xfrm>
          <a:prstGeom prst="bentConnector5">
            <a:avLst>
              <a:gd name="adj1" fmla="val -5353"/>
              <a:gd name="adj2" fmla="val 4005443"/>
              <a:gd name="adj3" fmla="val 1073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3"/>
            <a:endCxn id="4" idx="1"/>
          </p:cNvCxnSpPr>
          <p:nvPr/>
        </p:nvCxnSpPr>
        <p:spPr>
          <a:xfrm>
            <a:off x="4366754" y="1992638"/>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34911" y="2128708"/>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smtClean="0">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smtClean="0">
                <a:ln>
                  <a:noFill/>
                </a:ln>
                <a:solidFill>
                  <a:srgbClr val="FFFFFF">
                    <a:lumMod val="50000"/>
                  </a:srgbClr>
                </a:solidFill>
                <a:effectLst/>
                <a:uLnTx/>
                <a:uFillTx/>
                <a:latin typeface="Bosch Office Sans"/>
                <a:ea typeface="+mn-ea"/>
                <a:cs typeface="+mn-cs"/>
              </a:rPr>
              <a:t> Integration System</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endParaRPr>
          </a:p>
        </p:txBody>
      </p:sp>
      <p:sp>
        <p:nvSpPr>
          <p:cNvPr id="15" name="Rechteck 7"/>
          <p:cNvSpPr/>
          <p:nvPr/>
        </p:nvSpPr>
        <p:spPr>
          <a:xfrm>
            <a:off x="3953180" y="2846943"/>
            <a:ext cx="3529646" cy="1078361"/>
          </a:xfrm>
          <a:prstGeom prst="rect">
            <a:avLst/>
          </a:prstGeom>
          <a:solidFill>
            <a:schemeClr val="bg1"/>
          </a:solidFill>
          <a:ln w="9525" cap="flat" cmpd="sng" algn="ctr">
            <a:noFill/>
            <a:prstDash val="solid"/>
          </a:ln>
          <a:effectLst/>
        </p:spPr>
        <p:txBody>
          <a:bodyPr rtlCol="0" anchor="b" anchorCtr="0"/>
          <a:lstStyle/>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a:p>
            <a:pPr algn="ctr" defTabSz="914400"/>
            <a:endParaRPr lang="de-DE" kern="0" dirty="0">
              <a:solidFill>
                <a:srgbClr val="000000"/>
              </a:solidFill>
              <a:latin typeface="Bosch Office Sans"/>
            </a:endParaRPr>
          </a:p>
        </p:txBody>
      </p:sp>
      <p:sp>
        <p:nvSpPr>
          <p:cNvPr id="16" name="TextBox 15"/>
          <p:cNvSpPr txBox="1"/>
          <p:nvPr/>
        </p:nvSpPr>
        <p:spPr>
          <a:xfrm>
            <a:off x="4340318" y="3641257"/>
            <a:ext cx="849994" cy="298937"/>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err="1" smtClean="0">
                <a:ln>
                  <a:noFill/>
                </a:ln>
                <a:solidFill>
                  <a:srgbClr val="FFFFFF">
                    <a:lumMod val="50000"/>
                  </a:srgbClr>
                </a:solidFill>
                <a:effectLst/>
                <a:uLnTx/>
                <a:uFillTx/>
                <a:latin typeface="Bosch Office Sans"/>
                <a:ea typeface="+mn-ea"/>
                <a:cs typeface="+mn-cs"/>
              </a:rPr>
              <a:t>Continuous</a:t>
            </a:r>
            <a:r>
              <a:rPr kumimoji="0" lang="de-DE" sz="1400" b="0" i="0" u="none" strike="noStrike" kern="1200" cap="none" spc="0" normalizeH="0" baseline="0" noProof="0" dirty="0" smtClean="0">
                <a:ln>
                  <a:noFill/>
                </a:ln>
                <a:solidFill>
                  <a:srgbClr val="FFFFFF">
                    <a:lumMod val="50000"/>
                  </a:srgbClr>
                </a:solidFill>
                <a:effectLst/>
                <a:uLnTx/>
                <a:uFillTx/>
                <a:latin typeface="Bosch Office Sans"/>
                <a:ea typeface="+mn-ea"/>
                <a:cs typeface="+mn-cs"/>
              </a:rPr>
              <a:t> </a:t>
            </a:r>
            <a:r>
              <a:rPr kumimoji="0" lang="de-DE" sz="1400" b="0" i="0" u="none" strike="noStrike" kern="1200" cap="none" spc="0" normalizeH="0" baseline="0" noProof="0" dirty="0" err="1" smtClean="0">
                <a:ln>
                  <a:noFill/>
                </a:ln>
                <a:solidFill>
                  <a:srgbClr val="FFFFFF">
                    <a:lumMod val="50000"/>
                  </a:srgbClr>
                </a:solidFill>
                <a:effectLst/>
                <a:uLnTx/>
                <a:uFillTx/>
                <a:latin typeface="Bosch Office Sans"/>
                <a:ea typeface="+mn-ea"/>
                <a:cs typeface="+mn-cs"/>
              </a:rPr>
              <a:t>Testing</a:t>
            </a:r>
            <a:r>
              <a:rPr kumimoji="0" lang="de-DE" sz="1400" b="0" i="0" u="none" strike="noStrike" kern="1200" cap="none" spc="0" normalizeH="0" baseline="0" noProof="0" dirty="0" smtClean="0">
                <a:ln>
                  <a:noFill/>
                </a:ln>
                <a:solidFill>
                  <a:srgbClr val="FFFFFF">
                    <a:lumMod val="50000"/>
                  </a:srgbClr>
                </a:solidFill>
                <a:effectLst/>
                <a:uLnTx/>
                <a:uFillTx/>
                <a:latin typeface="Bosch Office Sans"/>
                <a:ea typeface="+mn-ea"/>
                <a:cs typeface="+mn-cs"/>
              </a:rPr>
              <a:t> / </a:t>
            </a:r>
            <a:r>
              <a:rPr kumimoji="0" lang="de-DE" sz="1400" b="0" i="0" u="none" strike="noStrike" kern="1200" cap="none" spc="0" normalizeH="0" baseline="0" noProof="0" dirty="0" err="1" smtClean="0">
                <a:ln>
                  <a:noFill/>
                </a:ln>
                <a:solidFill>
                  <a:srgbClr val="FFFFFF">
                    <a:lumMod val="50000"/>
                  </a:srgbClr>
                </a:solidFill>
                <a:effectLst/>
                <a:uLnTx/>
                <a:uFillTx/>
                <a:latin typeface="Bosch Office Sans"/>
                <a:ea typeface="+mn-ea"/>
                <a:cs typeface="+mn-cs"/>
              </a:rPr>
              <a:t>Delivery</a:t>
            </a:r>
            <a:r>
              <a:rPr kumimoji="0" lang="de-DE" sz="1400" b="0" i="0" u="none" strike="noStrike" kern="1200" cap="none" spc="0" normalizeH="0" baseline="0" noProof="0" dirty="0" smtClean="0">
                <a:ln>
                  <a:noFill/>
                </a:ln>
                <a:solidFill>
                  <a:srgbClr val="FFFFFF">
                    <a:lumMod val="50000"/>
                  </a:srgbClr>
                </a:solidFill>
                <a:effectLst/>
                <a:uLnTx/>
                <a:uFillTx/>
                <a:latin typeface="Bosch Office Sans"/>
                <a:ea typeface="+mn-ea"/>
                <a:cs typeface="+mn-cs"/>
              </a:rPr>
              <a:t> System</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n-ea"/>
              <a:cs typeface="+mn-cs"/>
            </a:endParaRPr>
          </a:p>
        </p:txBody>
      </p:sp>
      <p:sp>
        <p:nvSpPr>
          <p:cNvPr id="17" name="Abgerundetes Rechteck 41"/>
          <p:cNvSpPr/>
          <p:nvPr/>
        </p:nvSpPr>
        <p:spPr>
          <a:xfrm>
            <a:off x="4216562" y="334318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18" name="Abgerundetes Rechteck 42"/>
          <p:cNvSpPr/>
          <p:nvPr/>
        </p:nvSpPr>
        <p:spPr>
          <a:xfrm>
            <a:off x="5367393" y="335312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19" name="Abgerundetes Rechteck 43"/>
          <p:cNvSpPr/>
          <p:nvPr/>
        </p:nvSpPr>
        <p:spPr>
          <a:xfrm>
            <a:off x="6440017" y="335312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20" name="Abgerundetes Rechteck 44"/>
          <p:cNvSpPr/>
          <p:nvPr/>
        </p:nvSpPr>
        <p:spPr>
          <a:xfrm>
            <a:off x="7482826" y="3353126"/>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21" name="Abgerundetes Rechteck 45"/>
          <p:cNvSpPr/>
          <p:nvPr/>
        </p:nvSpPr>
        <p:spPr>
          <a:xfrm>
            <a:off x="1843754" y="334318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22" name="Abgerundetes Rechteck 46"/>
          <p:cNvSpPr/>
          <p:nvPr/>
        </p:nvSpPr>
        <p:spPr>
          <a:xfrm>
            <a:off x="3053180" y="3343187"/>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dirty="0">
              <a:ln>
                <a:noFill/>
              </a:ln>
              <a:solidFill>
                <a:srgbClr val="FFFFFF"/>
              </a:solidFill>
              <a:effectLst/>
              <a:uLnTx/>
              <a:uFillTx/>
              <a:latin typeface="Bosch Office Sans"/>
              <a:ea typeface="+mn-ea"/>
              <a:cs typeface="+mn-cs"/>
            </a:endParaRPr>
          </a:p>
        </p:txBody>
      </p:sp>
      <p:sp>
        <p:nvSpPr>
          <p:cNvPr id="23" name="Abgerundetes Rechteck 80"/>
          <p:cNvSpPr/>
          <p:nvPr/>
        </p:nvSpPr>
        <p:spPr>
          <a:xfrm>
            <a:off x="8638065" y="335312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24" name="Abgerundetes Rechteck 81"/>
          <p:cNvSpPr/>
          <p:nvPr/>
        </p:nvSpPr>
        <p:spPr>
          <a:xfrm>
            <a:off x="9614505" y="335312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25" name="Abgerundetes Rechteck 82"/>
          <p:cNvSpPr/>
          <p:nvPr/>
        </p:nvSpPr>
        <p:spPr>
          <a:xfrm>
            <a:off x="10598079" y="3353126"/>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26" name="Pfeil nach rechts 85"/>
          <p:cNvSpPr/>
          <p:nvPr/>
        </p:nvSpPr>
        <p:spPr>
          <a:xfrm>
            <a:off x="4631732" y="3868072"/>
            <a:ext cx="2988000" cy="346509"/>
          </a:xfrm>
          <a:prstGeom prst="rightArrow">
            <a:avLst/>
          </a:prstGeom>
          <a:solidFill>
            <a:srgbClr val="0070C0"/>
          </a:soli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27" name="Textfeld 87"/>
          <p:cNvSpPr txBox="1"/>
          <p:nvPr/>
        </p:nvSpPr>
        <p:spPr>
          <a:xfrm>
            <a:off x="1660912" y="3893627"/>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CD : Continuous Delivery</a:t>
            </a:r>
          </a:p>
        </p:txBody>
      </p:sp>
      <p:cxnSp>
        <p:nvCxnSpPr>
          <p:cNvPr id="28" name="Elbow Connector 27"/>
          <p:cNvCxnSpPr>
            <a:stCxn id="19" idx="3"/>
          </p:cNvCxnSpPr>
          <p:nvPr/>
        </p:nvCxnSpPr>
        <p:spPr>
          <a:xfrm flipH="1" flipV="1">
            <a:off x="4216563" y="3505188"/>
            <a:ext cx="3123454" cy="9938"/>
          </a:xfrm>
          <a:prstGeom prst="bentConnector5">
            <a:avLst>
              <a:gd name="adj1" fmla="val -2357"/>
              <a:gd name="adj2" fmla="val 4023083"/>
              <a:gd name="adj3" fmla="val 104268"/>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5116562" y="3505187"/>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549075" y="2821736"/>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31" name="Elbow Connector 30"/>
          <p:cNvCxnSpPr/>
          <p:nvPr/>
        </p:nvCxnSpPr>
        <p:spPr>
          <a:xfrm>
            <a:off x="6287340" y="3526625"/>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hteck 7"/>
          <p:cNvSpPr/>
          <p:nvPr/>
        </p:nvSpPr>
        <p:spPr>
          <a:xfrm>
            <a:off x="4396978" y="4511048"/>
            <a:ext cx="5661325" cy="1078361"/>
          </a:xfrm>
          <a:prstGeom prst="rect">
            <a:avLst/>
          </a:prstGeom>
          <a:solidFill>
            <a:schemeClr val="bg1">
              <a:lumMod val="95000"/>
            </a:schemeClr>
          </a:solidFill>
          <a:ln w="9525" cap="flat" cmpd="sng" algn="ctr">
            <a:noFill/>
            <a:prstDash val="solid"/>
          </a:ln>
          <a:effectLst/>
        </p:spPr>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3" name="Abgerundetes Rechteck 41"/>
          <p:cNvSpPr/>
          <p:nvPr/>
        </p:nvSpPr>
        <p:spPr>
          <a:xfrm>
            <a:off x="4707283" y="503249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Code</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4" name="Abgerundetes Rechteck 42"/>
          <p:cNvSpPr/>
          <p:nvPr/>
        </p:nvSpPr>
        <p:spPr>
          <a:xfrm>
            <a:off x="5858114" y="50424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Integration</a:t>
            </a:r>
          </a:p>
        </p:txBody>
      </p:sp>
      <p:sp>
        <p:nvSpPr>
          <p:cNvPr id="35" name="Abgerundetes Rechteck 43"/>
          <p:cNvSpPr/>
          <p:nvPr/>
        </p:nvSpPr>
        <p:spPr>
          <a:xfrm>
            <a:off x="6930738" y="50424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Validation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6" name="Abgerundetes Rechteck 44"/>
          <p:cNvSpPr/>
          <p:nvPr/>
        </p:nvSpPr>
        <p:spPr>
          <a:xfrm>
            <a:off x="7973547" y="5042438"/>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Release</a:t>
            </a:r>
          </a:p>
        </p:txBody>
      </p:sp>
      <p:sp>
        <p:nvSpPr>
          <p:cNvPr id="37" name="Abgerundetes Rechteck 45"/>
          <p:cNvSpPr/>
          <p:nvPr/>
        </p:nvSpPr>
        <p:spPr>
          <a:xfrm>
            <a:off x="2334475" y="503249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dirty="0">
                <a:ln>
                  <a:noFill/>
                </a:ln>
                <a:solidFill>
                  <a:srgbClr val="FFFFFF"/>
                </a:solidFill>
                <a:effectLst/>
                <a:uLnTx/>
                <a:uFillTx/>
                <a:latin typeface="Bosch Office Sans"/>
                <a:ea typeface="+mn-ea"/>
                <a:cs typeface="+mn-cs"/>
              </a:rPr>
              <a:t>Plan</a:t>
            </a:r>
          </a:p>
        </p:txBody>
      </p:sp>
      <p:sp>
        <p:nvSpPr>
          <p:cNvPr id="38" name="Abgerundetes Rechteck 46"/>
          <p:cNvSpPr/>
          <p:nvPr/>
        </p:nvSpPr>
        <p:spPr>
          <a:xfrm>
            <a:off x="3543901" y="5032499"/>
            <a:ext cx="900000" cy="324000"/>
          </a:xfrm>
          <a:prstGeom prst="roundRect">
            <a:avLst/>
          </a:prstGeom>
          <a:solidFill>
            <a:srgbClr val="186BAF"/>
          </a:solidFill>
          <a:ln w="9525" cap="flat" cmpd="sng" algn="ctr">
            <a:solidFill>
              <a:schemeClr val="tx1"/>
            </a:solidFill>
            <a:prstDash val="solid"/>
          </a:ln>
          <a:effectLst/>
        </p:spPr>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Design</a:t>
            </a:r>
            <a:endParaRPr kumimoji="0" lang="de-DE" sz="1100" b="0" i="0" u="none" strike="noStrike" kern="0" cap="none" spc="0" normalizeH="0" baseline="0" noProof="0">
              <a:ln>
                <a:noFill/>
              </a:ln>
              <a:solidFill>
                <a:srgbClr val="FFFFFF"/>
              </a:solidFill>
              <a:effectLst/>
              <a:uLnTx/>
              <a:uFillTx/>
              <a:latin typeface="Bosch Office Sans"/>
              <a:ea typeface="+mn-ea"/>
              <a:cs typeface="+mn-cs"/>
            </a:endParaRPr>
          </a:p>
        </p:txBody>
      </p:sp>
      <p:sp>
        <p:nvSpPr>
          <p:cNvPr id="39" name="Abgerundetes Rechteck 80"/>
          <p:cNvSpPr/>
          <p:nvPr/>
        </p:nvSpPr>
        <p:spPr>
          <a:xfrm>
            <a:off x="9128786" y="504243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Deploy</a:t>
            </a:r>
          </a:p>
        </p:txBody>
      </p:sp>
      <p:sp>
        <p:nvSpPr>
          <p:cNvPr id="40" name="Abgerundetes Rechteck 81"/>
          <p:cNvSpPr/>
          <p:nvPr/>
        </p:nvSpPr>
        <p:spPr>
          <a:xfrm>
            <a:off x="10105226" y="504243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Operate</a:t>
            </a:r>
          </a:p>
        </p:txBody>
      </p:sp>
      <p:sp>
        <p:nvSpPr>
          <p:cNvPr id="41" name="Abgerundetes Rechteck 82"/>
          <p:cNvSpPr/>
          <p:nvPr/>
        </p:nvSpPr>
        <p:spPr>
          <a:xfrm>
            <a:off x="11088800" y="5042438"/>
            <a:ext cx="900000" cy="324000"/>
          </a:xfrm>
          <a:prstGeom prst="roundRect">
            <a:avLst/>
          </a:prstGeom>
          <a:solidFill>
            <a:srgbClr val="018200"/>
          </a:solidFill>
          <a:ln w="9525" cap="flat" cmpd="sng" algn="ctr">
            <a:solidFill>
              <a:schemeClr val="tx1"/>
            </a:solidFill>
            <a:prstDash val="solid"/>
          </a:ln>
          <a:effectLst/>
        </p:spPr>
        <p:txBody>
          <a:bodyPr lIns="0" rIns="0" rtlCol="0" anchor="ctr"/>
          <a:lstStyle/>
          <a:p>
            <a:pPr marL="0" marR="0" lvl="0" indent="0" algn="ctr" defTabSz="622300" rtl="0" eaLnBrk="1" fontAlgn="auto" latinLnBrk="0" hangingPunct="1">
              <a:lnSpc>
                <a:spcPct val="90000"/>
              </a:lnSpc>
              <a:spcBef>
                <a:spcPts val="0"/>
              </a:spcBef>
              <a:spcAft>
                <a:spcPct val="35000"/>
              </a:spcAft>
              <a:buClrTx/>
              <a:buSzTx/>
              <a:buFontTx/>
              <a:buNone/>
              <a:tabLst/>
              <a:defRPr/>
            </a:pPr>
            <a:r>
              <a:rPr kumimoji="0" lang="de-DE" sz="1400" b="0" i="0" u="none" strike="noStrike" kern="0" cap="none" spc="0" normalizeH="0" baseline="0" noProof="0">
                <a:ln>
                  <a:noFill/>
                </a:ln>
                <a:solidFill>
                  <a:srgbClr val="FFFFFF"/>
                </a:solidFill>
                <a:effectLst/>
                <a:uLnTx/>
                <a:uFillTx/>
                <a:latin typeface="Bosch Office Sans"/>
                <a:ea typeface="+mn-ea"/>
                <a:cs typeface="+mn-cs"/>
              </a:rPr>
              <a:t>Monitor</a:t>
            </a:r>
          </a:p>
        </p:txBody>
      </p:sp>
      <p:sp>
        <p:nvSpPr>
          <p:cNvPr id="42" name="Textfeld 88"/>
          <p:cNvSpPr txBox="1"/>
          <p:nvPr/>
        </p:nvSpPr>
        <p:spPr>
          <a:xfrm>
            <a:off x="2151633" y="5663095"/>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CD :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Continuous</a:t>
            </a: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 </a:t>
            </a:r>
            <a:r>
              <a:rPr kumimoji="0" lang="de-DE" sz="1800" b="0" i="0" u="none" strike="noStrike" kern="0" cap="none" spc="0" normalizeH="0" baseline="0" noProof="0" dirty="0" err="1">
                <a:ln>
                  <a:noFill/>
                </a:ln>
                <a:solidFill>
                  <a:srgbClr val="000000"/>
                </a:solidFill>
                <a:effectLst/>
                <a:uLnTx/>
                <a:uFillTx/>
                <a:latin typeface="Bosch Office Sans" pitchFamily="34" charset="0"/>
                <a:ea typeface="+mn-ea"/>
                <a:cs typeface="+mn-cs"/>
              </a:rPr>
              <a:t>Deployment</a:t>
            </a:r>
            <a:endPar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endParaRPr>
          </a:p>
        </p:txBody>
      </p:sp>
      <p:cxnSp>
        <p:nvCxnSpPr>
          <p:cNvPr id="43" name="Elbow Connector 42"/>
          <p:cNvCxnSpPr>
            <a:stCxn id="39" idx="3"/>
          </p:cNvCxnSpPr>
          <p:nvPr/>
        </p:nvCxnSpPr>
        <p:spPr>
          <a:xfrm flipH="1" flipV="1">
            <a:off x="4707284" y="5194500"/>
            <a:ext cx="5321502" cy="9938"/>
          </a:xfrm>
          <a:prstGeom prst="bentConnector5">
            <a:avLst>
              <a:gd name="adj1" fmla="val -668"/>
              <a:gd name="adj2" fmla="val 4077943"/>
              <a:gd name="adj3" fmla="val 102846"/>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a:off x="5607283" y="5194499"/>
            <a:ext cx="250831"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039796" y="4511048"/>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cxnSp>
        <p:nvCxnSpPr>
          <p:cNvPr id="46" name="Elbow Connector 45"/>
          <p:cNvCxnSpPr/>
          <p:nvPr/>
        </p:nvCxnSpPr>
        <p:spPr>
          <a:xfrm>
            <a:off x="6778061" y="5215937"/>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a:off x="7830738" y="5203243"/>
            <a:ext cx="144000"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endCxn id="39" idx="1"/>
          </p:cNvCxnSpPr>
          <p:nvPr/>
        </p:nvCxnSpPr>
        <p:spPr>
          <a:xfrm flipV="1">
            <a:off x="8867058" y="5204438"/>
            <a:ext cx="261728" cy="0"/>
          </a:xfrm>
          <a:prstGeom prst="bentConnector3">
            <a:avLst>
              <a:gd name="adj1" fmla="val 50000"/>
            </a:avLst>
          </a:prstGeom>
          <a:ln w="254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719972" y="1327628"/>
            <a:ext cx="1522005" cy="323655"/>
          </a:xfrm>
          <a:prstGeom prst="rect">
            <a:avLst/>
          </a:prstGeom>
          <a:noFill/>
        </p:spPr>
        <p:txBody>
          <a:bodyPr wrap="none" lIns="0" tIns="0" rIns="0" bIns="0" rtlCol="0">
            <a:noAutofit/>
          </a:bodyPr>
          <a:lstStyle>
            <a:defPPr>
              <a:defRPr lang="de-DE"/>
            </a:defPPr>
            <a:lvl1pPr marR="0" defTabSz="914400" eaLnBrk="1" fontAlgn="auto" latinLnBrk="0" hangingPunct="1">
              <a:lnSpc>
                <a:spcPts val="2300"/>
              </a:lnSpc>
              <a:spcBef>
                <a:spcPts val="500"/>
              </a:spcBef>
              <a:spcAft>
                <a:spcPts val="0"/>
              </a:spcAft>
              <a:buClrTx/>
              <a:buSzTx/>
              <a:buFontTx/>
              <a:buNone/>
              <a:tabLst/>
              <a:defRPr sz="1400">
                <a:solidFill>
                  <a:schemeClr val="bg1">
                    <a:lumMod val="50000"/>
                  </a:schemeClr>
                </a:solidFill>
                <a:latin typeface="Bosch Office Sans"/>
                <a:ea typeface="+mj-ea"/>
                <a:cs typeface="+mj-cs"/>
              </a:defRPr>
            </a:lvl1p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rPr>
              <a:t>fast &amp; </a:t>
            </a:r>
            <a:r>
              <a:rPr kumimoji="0" lang="de-DE" sz="1400" b="0" i="0" u="none" strike="noStrike" kern="1200" cap="none" spc="0" normalizeH="0" baseline="0" noProof="0" dirty="0" err="1">
                <a:ln>
                  <a:noFill/>
                </a:ln>
                <a:solidFill>
                  <a:srgbClr val="FFFFFF">
                    <a:lumMod val="50000"/>
                  </a:srgbClr>
                </a:solidFill>
                <a:effectLst/>
                <a:uLnTx/>
                <a:uFillTx/>
                <a:latin typeface="Bosch Office Sans"/>
                <a:ea typeface="+mj-ea"/>
                <a:cs typeface="+mj-cs"/>
              </a:rPr>
              <a:t>automated</a:t>
            </a:r>
            <a:endParaRPr kumimoji="0" lang="de-DE" sz="1400" b="0" i="0" u="none" strike="noStrike" kern="1200" cap="none" spc="0" normalizeH="0" baseline="0" noProof="0" dirty="0">
              <a:ln>
                <a:noFill/>
              </a:ln>
              <a:solidFill>
                <a:srgbClr val="FFFFFF">
                  <a:lumMod val="50000"/>
                </a:srgbClr>
              </a:solidFill>
              <a:effectLst/>
              <a:uLnTx/>
              <a:uFillTx/>
              <a:latin typeface="Bosch Office Sans"/>
              <a:ea typeface="+mj-ea"/>
              <a:cs typeface="+mj-cs"/>
            </a:endParaRPr>
          </a:p>
        </p:txBody>
      </p:sp>
      <p:sp>
        <p:nvSpPr>
          <p:cNvPr id="51" name="TextBox 50"/>
          <p:cNvSpPr txBox="1"/>
          <p:nvPr/>
        </p:nvSpPr>
        <p:spPr>
          <a:xfrm>
            <a:off x="1618488" y="144234"/>
            <a:ext cx="8122777" cy="369332"/>
          </a:xfrm>
          <a:prstGeom prst="rect">
            <a:avLst/>
          </a:prstGeom>
          <a:noFill/>
        </p:spPr>
        <p:txBody>
          <a:bodyPr wrap="square" rtlCol="0">
            <a:spAutoFit/>
          </a:bodyPr>
          <a:lstStyle/>
          <a:p>
            <a:r>
              <a:rPr lang="en-US" b="1" kern="0" dirty="0" smtClean="0">
                <a:latin typeface="Bosch Office Sans" pitchFamily="34" charset="0"/>
              </a:rPr>
              <a:t>Continuous </a:t>
            </a:r>
            <a:r>
              <a:rPr lang="en-US" b="1" kern="0" dirty="0">
                <a:latin typeface="Bosch Office Sans" pitchFamily="34" charset="0"/>
              </a:rPr>
              <a:t>development and deployment  framework</a:t>
            </a:r>
            <a:endParaRPr lang="en-GB" b="1" dirty="0"/>
          </a:p>
        </p:txBody>
      </p:sp>
      <p:sp>
        <p:nvSpPr>
          <p:cNvPr id="52" name="Textfeld 87"/>
          <p:cNvSpPr txBox="1"/>
          <p:nvPr/>
        </p:nvSpPr>
        <p:spPr>
          <a:xfrm>
            <a:off x="1050367" y="2427645"/>
            <a:ext cx="914400" cy="259882"/>
          </a:xfrm>
          <a:prstGeom prst="rect">
            <a:avLst/>
          </a:prstGeom>
          <a:noFill/>
        </p:spPr>
        <p:txBody>
          <a:bodyPr wrap="non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800" b="0" i="0" u="none" strike="noStrike" kern="0" cap="none" spc="0" normalizeH="0" baseline="0" noProof="0" dirty="0" smtClean="0">
                <a:ln>
                  <a:noFill/>
                </a:ln>
                <a:solidFill>
                  <a:srgbClr val="000000"/>
                </a:solidFill>
                <a:effectLst/>
                <a:uLnTx/>
                <a:uFillTx/>
                <a:latin typeface="Bosch Office Sans" pitchFamily="34" charset="0"/>
                <a:ea typeface="+mn-ea"/>
                <a:cs typeface="+mn-cs"/>
              </a:rPr>
              <a:t>CI </a:t>
            </a:r>
            <a:r>
              <a:rPr kumimoji="0" lang="de-DE" sz="1800" b="0" i="0" u="none" strike="noStrike" kern="0" cap="none" spc="0" normalizeH="0" baseline="0" noProof="0" dirty="0">
                <a:ln>
                  <a:noFill/>
                </a:ln>
                <a:solidFill>
                  <a:srgbClr val="000000"/>
                </a:solidFill>
                <a:effectLst/>
                <a:uLnTx/>
                <a:uFillTx/>
                <a:latin typeface="Bosch Office Sans" pitchFamily="34" charset="0"/>
                <a:ea typeface="+mn-ea"/>
                <a:cs typeface="+mn-cs"/>
              </a:rPr>
              <a:t>: Continuous Delivery</a:t>
            </a:r>
          </a:p>
        </p:txBody>
      </p:sp>
    </p:spTree>
    <p:extLst>
      <p:ext uri="{BB962C8B-B14F-4D97-AF65-F5344CB8AC3E}">
        <p14:creationId xmlns:p14="http://schemas.microsoft.com/office/powerpoint/2010/main" val="1397305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90941" y="1266714"/>
            <a:ext cx="7185214" cy="3467846"/>
          </a:xfrm>
          <a:prstGeom prst="rect">
            <a:avLst/>
          </a:prstGeom>
        </p:spPr>
      </p:pic>
    </p:spTree>
    <p:extLst>
      <p:ext uri="{BB962C8B-B14F-4D97-AF65-F5344CB8AC3E}">
        <p14:creationId xmlns:p14="http://schemas.microsoft.com/office/powerpoint/2010/main" val="3759308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87" y="1232948"/>
            <a:ext cx="176623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Backlog</a:t>
            </a:r>
            <a:endParaRPr lang="en-GB" dirty="0">
              <a:solidFill>
                <a:schemeClr val="tx1"/>
              </a:solidFill>
            </a:endParaRPr>
          </a:p>
        </p:txBody>
      </p:sp>
      <p:sp>
        <p:nvSpPr>
          <p:cNvPr id="3" name="Rectangle 2"/>
          <p:cNvSpPr/>
          <p:nvPr/>
        </p:nvSpPr>
        <p:spPr>
          <a:xfrm>
            <a:off x="4209929" y="1232948"/>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Design</a:t>
            </a:r>
            <a:endParaRPr lang="en-GB" dirty="0">
              <a:solidFill>
                <a:schemeClr val="tx1"/>
              </a:solidFill>
            </a:endParaRPr>
          </a:p>
        </p:txBody>
      </p:sp>
      <p:sp>
        <p:nvSpPr>
          <p:cNvPr id="4" name="Rectangle 3"/>
          <p:cNvSpPr/>
          <p:nvPr/>
        </p:nvSpPr>
        <p:spPr>
          <a:xfrm>
            <a:off x="7044571" y="1149974"/>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Code</a:t>
            </a:r>
            <a:endParaRPr lang="en-GB" dirty="0">
              <a:solidFill>
                <a:schemeClr val="tx1"/>
              </a:solidFill>
            </a:endParaRPr>
          </a:p>
        </p:txBody>
      </p:sp>
      <p:sp>
        <p:nvSpPr>
          <p:cNvPr id="5" name="Rectangle 4"/>
          <p:cNvSpPr/>
          <p:nvPr/>
        </p:nvSpPr>
        <p:spPr>
          <a:xfrm>
            <a:off x="9847132" y="1169017"/>
            <a:ext cx="1763026"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Test</a:t>
            </a:r>
            <a:endParaRPr lang="en-GB" dirty="0">
              <a:solidFill>
                <a:schemeClr val="tx1"/>
              </a:solidFill>
            </a:endParaRPr>
          </a:p>
        </p:txBody>
      </p:sp>
      <p:sp>
        <p:nvSpPr>
          <p:cNvPr id="6" name="Rectangle 5"/>
          <p:cNvSpPr/>
          <p:nvPr/>
        </p:nvSpPr>
        <p:spPr>
          <a:xfrm>
            <a:off x="1708161" y="367706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Integration</a:t>
            </a:r>
            <a:endParaRPr lang="en-GB" dirty="0">
              <a:solidFill>
                <a:schemeClr val="tx1"/>
              </a:solidFill>
            </a:endParaRPr>
          </a:p>
        </p:txBody>
      </p:sp>
      <p:sp>
        <p:nvSpPr>
          <p:cNvPr id="7" name="Rectangle 6"/>
          <p:cNvSpPr/>
          <p:nvPr/>
        </p:nvSpPr>
        <p:spPr>
          <a:xfrm>
            <a:off x="4550824" y="368658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System Testing</a:t>
            </a:r>
            <a:endParaRPr lang="en-GB" dirty="0">
              <a:solidFill>
                <a:schemeClr val="tx1"/>
              </a:solidFill>
            </a:endParaRPr>
          </a:p>
        </p:txBody>
      </p:sp>
      <p:sp>
        <p:nvSpPr>
          <p:cNvPr id="8" name="Rectangle 7"/>
          <p:cNvSpPr/>
          <p:nvPr/>
        </p:nvSpPr>
        <p:spPr>
          <a:xfrm>
            <a:off x="7393487" y="3677063"/>
            <a:ext cx="1876927" cy="66414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Release</a:t>
            </a:r>
            <a:endParaRPr lang="en-GB" dirty="0">
              <a:solidFill>
                <a:schemeClr val="tx1"/>
              </a:solidFill>
            </a:endParaRPr>
          </a:p>
        </p:txBody>
      </p:sp>
      <p:cxnSp>
        <p:nvCxnSpPr>
          <p:cNvPr id="9" name="Elbow Connector 8"/>
          <p:cNvCxnSpPr>
            <a:stCxn id="5" idx="3"/>
            <a:endCxn id="6" idx="1"/>
          </p:cNvCxnSpPr>
          <p:nvPr/>
        </p:nvCxnSpPr>
        <p:spPr>
          <a:xfrm flipH="1">
            <a:off x="1708161" y="1501089"/>
            <a:ext cx="9901997" cy="2508046"/>
          </a:xfrm>
          <a:prstGeom prst="bentConnector5">
            <a:avLst>
              <a:gd name="adj1" fmla="val -2309"/>
              <a:gd name="adj2" fmla="val 38698"/>
              <a:gd name="adj3" fmla="val 102309"/>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538117" y="787416"/>
            <a:ext cx="2308457" cy="369332"/>
          </a:xfrm>
          <a:prstGeom prst="rect">
            <a:avLst/>
          </a:prstGeom>
          <a:noFill/>
        </p:spPr>
        <p:txBody>
          <a:bodyPr wrap="square" rtlCol="0">
            <a:spAutoFit/>
          </a:bodyPr>
          <a:lstStyle/>
          <a:p>
            <a:r>
              <a:rPr lang="en-GB" dirty="0" smtClean="0">
                <a:solidFill>
                  <a:srgbClr val="FF0000"/>
                </a:solidFill>
              </a:rPr>
              <a:t>Accurate &amp; Complete</a:t>
            </a:r>
            <a:endParaRPr lang="en-GB" dirty="0">
              <a:solidFill>
                <a:srgbClr val="FF0000"/>
              </a:solidFill>
            </a:endParaRPr>
          </a:p>
        </p:txBody>
      </p:sp>
      <p:cxnSp>
        <p:nvCxnSpPr>
          <p:cNvPr id="11" name="Curved Connector 10"/>
          <p:cNvCxnSpPr>
            <a:stCxn id="4" idx="0"/>
            <a:endCxn id="3" idx="0"/>
          </p:cNvCxnSpPr>
          <p:nvPr/>
        </p:nvCxnSpPr>
        <p:spPr>
          <a:xfrm rot="16200000" flipH="1" flipV="1">
            <a:off x="6524227" y="-225860"/>
            <a:ext cx="82974" cy="2834642"/>
          </a:xfrm>
          <a:prstGeom prst="curvedConnector3">
            <a:avLst>
              <a:gd name="adj1" fmla="val -462853"/>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p:nvPr/>
        </p:nvCxnSpPr>
        <p:spPr>
          <a:xfrm rot="16200000" flipH="1" flipV="1">
            <a:off x="9419205" y="-229453"/>
            <a:ext cx="76199" cy="2720742"/>
          </a:xfrm>
          <a:prstGeom prst="curvedConnector3">
            <a:avLst>
              <a:gd name="adj1" fmla="val -55263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6" idx="0"/>
            <a:endCxn id="5" idx="3"/>
          </p:cNvCxnSpPr>
          <p:nvPr/>
        </p:nvCxnSpPr>
        <p:spPr>
          <a:xfrm rot="5400000" flipH="1" flipV="1">
            <a:off x="6040404" y="-1892690"/>
            <a:ext cx="2175974" cy="8963533"/>
          </a:xfrm>
          <a:prstGeom prst="curvedConnector4">
            <a:avLst>
              <a:gd name="adj1" fmla="val 28501"/>
              <a:gd name="adj2" fmla="val 106018"/>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 name="Curved Connector 13"/>
          <p:cNvCxnSpPr/>
          <p:nvPr/>
        </p:nvCxnSpPr>
        <p:spPr>
          <a:xfrm rot="16200000" flipH="1" flipV="1">
            <a:off x="4235837" y="2297634"/>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 idx="3"/>
          </p:cNvCxnSpPr>
          <p:nvPr/>
        </p:nvCxnSpPr>
        <p:spPr>
          <a:xfrm flipV="1">
            <a:off x="3255424" y="1565019"/>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3" idx="1"/>
          </p:cNvCxnSpPr>
          <p:nvPr/>
        </p:nvCxnSpPr>
        <p:spPr>
          <a:xfrm>
            <a:off x="3813689" y="1559523"/>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49424" y="82296"/>
            <a:ext cx="6035040" cy="369332"/>
          </a:xfrm>
          <a:prstGeom prst="rect">
            <a:avLst/>
          </a:prstGeom>
          <a:noFill/>
        </p:spPr>
        <p:txBody>
          <a:bodyPr wrap="square" rtlCol="0">
            <a:spAutoFit/>
          </a:bodyPr>
          <a:lstStyle/>
          <a:p>
            <a:r>
              <a:rPr lang="en-GB" dirty="0" smtClean="0"/>
              <a:t>Validating “Fast &amp; Automated” Status in projects/products </a:t>
            </a:r>
            <a:endParaRPr lang="en-GB" dirty="0"/>
          </a:p>
        </p:txBody>
      </p:sp>
      <p:pic>
        <p:nvPicPr>
          <p:cNvPr id="5122"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34137" y="1303653"/>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p:nvPr/>
        </p:nvCxnSpPr>
        <p:spPr>
          <a:xfrm flipV="1">
            <a:off x="6089902" y="1524468"/>
            <a:ext cx="293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648167" y="1518972"/>
            <a:ext cx="396240" cy="54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8"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68615" y="1263102"/>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p:cNvCxnSpPr/>
          <p:nvPr/>
        </p:nvCxnSpPr>
        <p:spPr>
          <a:xfrm>
            <a:off x="8893989" y="1501089"/>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2"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37029" y="1239722"/>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p:cNvCxnSpPr>
            <a:stCxn id="32" idx="3"/>
            <a:endCxn id="5" idx="1"/>
          </p:cNvCxnSpPr>
          <p:nvPr/>
        </p:nvCxnSpPr>
        <p:spPr>
          <a:xfrm>
            <a:off x="9648770" y="1495593"/>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p:nvPr/>
        </p:nvCxnSpPr>
        <p:spPr>
          <a:xfrm rot="16200000" flipH="1" flipV="1">
            <a:off x="6967002" y="2259534"/>
            <a:ext cx="76199" cy="2720742"/>
          </a:xfrm>
          <a:prstGeom prst="curvedConnector3">
            <a:avLst>
              <a:gd name="adj1" fmla="val -300004"/>
            </a:avLst>
          </a:prstGeom>
          <a:ln>
            <a:solidFill>
              <a:srgbClr val="C00000"/>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49"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6526" y="3765535"/>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0" name="Straight Arrow Connector 49"/>
          <p:cNvCxnSpPr/>
          <p:nvPr/>
        </p:nvCxnSpPr>
        <p:spPr>
          <a:xfrm>
            <a:off x="3597681" y="4024152"/>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1"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0721" y="3762785"/>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2" name="Straight Arrow Connector 51"/>
          <p:cNvCxnSpPr>
            <a:stCxn id="51" idx="3"/>
          </p:cNvCxnSpPr>
          <p:nvPr/>
        </p:nvCxnSpPr>
        <p:spPr>
          <a:xfrm>
            <a:off x="4352462" y="4018656"/>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430838" y="4045863"/>
            <a:ext cx="2935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Picture 2" descr="Isolated sand hourglass icon design 2485105 Vector Art at Vecteezy"/>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3878" y="3784496"/>
            <a:ext cx="511741" cy="511741"/>
          </a:xfrm>
          <a:prstGeom prst="rect">
            <a:avLst/>
          </a:prstGeom>
          <a:noFill/>
          <a:extLst>
            <a:ext uri="{909E8E84-426E-40DD-AFC4-6F175D3DCCD1}">
              <a14:hiddenFill xmlns:a14="http://schemas.microsoft.com/office/drawing/2010/main">
                <a:solidFill>
                  <a:srgbClr val="FFFFFF"/>
                </a:solidFill>
              </a14:hiddenFill>
            </a:ext>
          </a:extLst>
        </p:spPr>
      </p:pic>
      <p:cxnSp>
        <p:nvCxnSpPr>
          <p:cNvPr id="55" name="Straight Arrow Connector 54"/>
          <p:cNvCxnSpPr>
            <a:stCxn id="54" idx="3"/>
          </p:cNvCxnSpPr>
          <p:nvPr/>
        </p:nvCxnSpPr>
        <p:spPr>
          <a:xfrm>
            <a:off x="7185619" y="4040367"/>
            <a:ext cx="198362" cy="5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4" name="TextBox 5123"/>
          <p:cNvSpPr txBox="1"/>
          <p:nvPr/>
        </p:nvSpPr>
        <p:spPr>
          <a:xfrm>
            <a:off x="4663358" y="1909861"/>
            <a:ext cx="1292268" cy="307777"/>
          </a:xfrm>
          <a:prstGeom prst="rect">
            <a:avLst/>
          </a:prstGeom>
          <a:noFill/>
        </p:spPr>
        <p:txBody>
          <a:bodyPr wrap="square" rtlCol="0">
            <a:spAutoFit/>
          </a:bodyPr>
          <a:lstStyle>
            <a:defPPr>
              <a:defRPr lang="en-US"/>
            </a:defPPr>
            <a:lvl1pPr>
              <a:defRPr sz="1400"/>
            </a:lvl1pPr>
          </a:lstStyle>
          <a:p>
            <a:r>
              <a:rPr lang="en-GB" b="1" dirty="0"/>
              <a:t>1 day</a:t>
            </a:r>
          </a:p>
        </p:txBody>
      </p:sp>
      <p:sp>
        <p:nvSpPr>
          <p:cNvPr id="5125" name="TextBox 5124"/>
          <p:cNvSpPr txBox="1"/>
          <p:nvPr/>
        </p:nvSpPr>
        <p:spPr>
          <a:xfrm>
            <a:off x="3354925" y="1905115"/>
            <a:ext cx="971592" cy="307777"/>
          </a:xfrm>
          <a:prstGeom prst="rect">
            <a:avLst/>
          </a:prstGeom>
          <a:noFill/>
        </p:spPr>
        <p:txBody>
          <a:bodyPr wrap="square" rtlCol="0">
            <a:spAutoFit/>
          </a:bodyPr>
          <a:lstStyle/>
          <a:p>
            <a:r>
              <a:rPr lang="en-GB" sz="1400" dirty="0" smtClean="0"/>
              <a:t>30 days</a:t>
            </a:r>
            <a:endParaRPr lang="en-GB" sz="1400" dirty="0"/>
          </a:p>
        </p:txBody>
      </p:sp>
      <p:sp>
        <p:nvSpPr>
          <p:cNvPr id="70" name="TextBox 69"/>
          <p:cNvSpPr txBox="1"/>
          <p:nvPr/>
        </p:nvSpPr>
        <p:spPr>
          <a:xfrm>
            <a:off x="6173363" y="1856203"/>
            <a:ext cx="971592" cy="307777"/>
          </a:xfrm>
          <a:prstGeom prst="rect">
            <a:avLst/>
          </a:prstGeom>
          <a:noFill/>
        </p:spPr>
        <p:txBody>
          <a:bodyPr wrap="square" rtlCol="0">
            <a:spAutoFit/>
          </a:bodyPr>
          <a:lstStyle/>
          <a:p>
            <a:r>
              <a:rPr lang="en-GB" sz="1400" dirty="0" smtClean="0"/>
              <a:t>10 days</a:t>
            </a:r>
            <a:endParaRPr lang="en-GB" sz="1400" dirty="0"/>
          </a:p>
        </p:txBody>
      </p:sp>
      <p:sp>
        <p:nvSpPr>
          <p:cNvPr id="71" name="TextBox 70"/>
          <p:cNvSpPr txBox="1"/>
          <p:nvPr/>
        </p:nvSpPr>
        <p:spPr>
          <a:xfrm>
            <a:off x="7597622" y="1885140"/>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2" name="TextBox 71"/>
          <p:cNvSpPr txBox="1"/>
          <p:nvPr/>
        </p:nvSpPr>
        <p:spPr>
          <a:xfrm>
            <a:off x="9082158" y="1888649"/>
            <a:ext cx="971592" cy="307777"/>
          </a:xfrm>
          <a:prstGeom prst="rect">
            <a:avLst/>
          </a:prstGeom>
          <a:noFill/>
        </p:spPr>
        <p:txBody>
          <a:bodyPr wrap="square" rtlCol="0">
            <a:spAutoFit/>
          </a:bodyPr>
          <a:lstStyle/>
          <a:p>
            <a:r>
              <a:rPr lang="en-GB" sz="1400" dirty="0" smtClean="0"/>
              <a:t>1 day</a:t>
            </a:r>
            <a:endParaRPr lang="en-GB" sz="1400" dirty="0"/>
          </a:p>
        </p:txBody>
      </p:sp>
      <p:sp>
        <p:nvSpPr>
          <p:cNvPr id="73" name="TextBox 72"/>
          <p:cNvSpPr txBox="1"/>
          <p:nvPr/>
        </p:nvSpPr>
        <p:spPr>
          <a:xfrm>
            <a:off x="10364187" y="1947412"/>
            <a:ext cx="971592" cy="307777"/>
          </a:xfrm>
          <a:prstGeom prst="rect">
            <a:avLst/>
          </a:prstGeom>
          <a:noFill/>
        </p:spPr>
        <p:txBody>
          <a:bodyPr wrap="square" rtlCol="0">
            <a:spAutoFit/>
          </a:bodyPr>
          <a:lstStyle>
            <a:defPPr>
              <a:defRPr lang="en-US"/>
            </a:defPPr>
            <a:lvl1pPr>
              <a:defRPr sz="1400" b="1"/>
            </a:lvl1pPr>
          </a:lstStyle>
          <a:p>
            <a:r>
              <a:rPr lang="en-GB" dirty="0"/>
              <a:t>2 days</a:t>
            </a:r>
          </a:p>
        </p:txBody>
      </p:sp>
      <p:sp>
        <p:nvSpPr>
          <p:cNvPr id="74" name="TextBox 73"/>
          <p:cNvSpPr txBox="1"/>
          <p:nvPr/>
        </p:nvSpPr>
        <p:spPr>
          <a:xfrm>
            <a:off x="2160828" y="4458131"/>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5" name="TextBox 74"/>
          <p:cNvSpPr txBox="1"/>
          <p:nvPr/>
        </p:nvSpPr>
        <p:spPr>
          <a:xfrm>
            <a:off x="1052321" y="4424169"/>
            <a:ext cx="971592" cy="307777"/>
          </a:xfrm>
          <a:prstGeom prst="rect">
            <a:avLst/>
          </a:prstGeom>
          <a:noFill/>
        </p:spPr>
        <p:txBody>
          <a:bodyPr wrap="square" rtlCol="0">
            <a:spAutoFit/>
          </a:bodyPr>
          <a:lstStyle/>
          <a:p>
            <a:r>
              <a:rPr lang="en-GB" sz="1400" dirty="0" smtClean="0"/>
              <a:t>5 days</a:t>
            </a:r>
            <a:endParaRPr lang="en-GB" sz="1400" dirty="0"/>
          </a:p>
        </p:txBody>
      </p:sp>
      <p:sp>
        <p:nvSpPr>
          <p:cNvPr id="76" name="TextBox 75"/>
          <p:cNvSpPr txBox="1"/>
          <p:nvPr/>
        </p:nvSpPr>
        <p:spPr>
          <a:xfrm>
            <a:off x="5222183" y="4472750"/>
            <a:ext cx="971592" cy="307777"/>
          </a:xfrm>
          <a:prstGeom prst="rect">
            <a:avLst/>
          </a:prstGeom>
          <a:noFill/>
        </p:spPr>
        <p:txBody>
          <a:bodyPr wrap="square" rtlCol="0">
            <a:spAutoFit/>
          </a:bodyPr>
          <a:lstStyle>
            <a:defPPr>
              <a:defRPr lang="en-US"/>
            </a:defPPr>
            <a:lvl1pPr>
              <a:defRPr sz="1400" b="1"/>
            </a:lvl1pPr>
          </a:lstStyle>
          <a:p>
            <a:r>
              <a:rPr lang="en-GB" dirty="0"/>
              <a:t>5 days</a:t>
            </a:r>
          </a:p>
        </p:txBody>
      </p:sp>
      <p:sp>
        <p:nvSpPr>
          <p:cNvPr id="77" name="TextBox 76"/>
          <p:cNvSpPr txBox="1"/>
          <p:nvPr/>
        </p:nvSpPr>
        <p:spPr>
          <a:xfrm>
            <a:off x="3724133" y="4472750"/>
            <a:ext cx="971592" cy="307777"/>
          </a:xfrm>
          <a:prstGeom prst="rect">
            <a:avLst/>
          </a:prstGeom>
          <a:noFill/>
        </p:spPr>
        <p:txBody>
          <a:bodyPr wrap="square" rtlCol="0">
            <a:spAutoFit/>
          </a:bodyPr>
          <a:lstStyle/>
          <a:p>
            <a:r>
              <a:rPr lang="en-GB" sz="1400" dirty="0"/>
              <a:t>5</a:t>
            </a:r>
            <a:r>
              <a:rPr lang="en-GB" sz="1400" dirty="0" smtClean="0"/>
              <a:t> days</a:t>
            </a:r>
            <a:endParaRPr lang="en-GB" sz="1400" dirty="0"/>
          </a:p>
        </p:txBody>
      </p:sp>
      <p:sp>
        <p:nvSpPr>
          <p:cNvPr id="78" name="TextBox 77"/>
          <p:cNvSpPr txBox="1"/>
          <p:nvPr/>
        </p:nvSpPr>
        <p:spPr>
          <a:xfrm>
            <a:off x="8037532" y="4474556"/>
            <a:ext cx="971592" cy="307777"/>
          </a:xfrm>
          <a:prstGeom prst="rect">
            <a:avLst/>
          </a:prstGeom>
          <a:noFill/>
        </p:spPr>
        <p:txBody>
          <a:bodyPr wrap="square" rtlCol="0">
            <a:spAutoFit/>
          </a:bodyPr>
          <a:lstStyle>
            <a:defPPr>
              <a:defRPr lang="en-US"/>
            </a:defPPr>
            <a:lvl1pPr>
              <a:defRPr sz="1400" b="1"/>
            </a:lvl1pPr>
          </a:lstStyle>
          <a:p>
            <a:r>
              <a:rPr lang="en-GB" dirty="0"/>
              <a:t>1 day</a:t>
            </a:r>
          </a:p>
        </p:txBody>
      </p:sp>
      <p:sp>
        <p:nvSpPr>
          <p:cNvPr id="79" name="TextBox 78"/>
          <p:cNvSpPr txBox="1"/>
          <p:nvPr/>
        </p:nvSpPr>
        <p:spPr>
          <a:xfrm>
            <a:off x="6699823" y="4472750"/>
            <a:ext cx="971592" cy="307777"/>
          </a:xfrm>
          <a:prstGeom prst="rect">
            <a:avLst/>
          </a:prstGeom>
          <a:noFill/>
        </p:spPr>
        <p:txBody>
          <a:bodyPr wrap="square" rtlCol="0">
            <a:spAutoFit/>
          </a:bodyPr>
          <a:lstStyle/>
          <a:p>
            <a:r>
              <a:rPr lang="en-GB" sz="1400" dirty="0" smtClean="0"/>
              <a:t>10 days</a:t>
            </a:r>
            <a:endParaRPr lang="en-GB" sz="1400" dirty="0"/>
          </a:p>
        </p:txBody>
      </p:sp>
      <p:sp>
        <p:nvSpPr>
          <p:cNvPr id="5126" name="TextBox 5125"/>
          <p:cNvSpPr txBox="1"/>
          <p:nvPr/>
        </p:nvSpPr>
        <p:spPr>
          <a:xfrm>
            <a:off x="1379700" y="1871136"/>
            <a:ext cx="1865738" cy="584775"/>
          </a:xfrm>
          <a:prstGeom prst="rect">
            <a:avLst/>
          </a:prstGeom>
          <a:noFill/>
        </p:spPr>
        <p:txBody>
          <a:bodyPr wrap="square" rtlCol="0">
            <a:spAutoFit/>
          </a:bodyPr>
          <a:lstStyle/>
          <a:p>
            <a:r>
              <a:rPr lang="en-GB" sz="1600" b="1" dirty="0" smtClean="0"/>
              <a:t>Processing Time/</a:t>
            </a:r>
          </a:p>
          <a:p>
            <a:r>
              <a:rPr lang="en-GB" sz="1600" dirty="0" smtClean="0"/>
              <a:t>Waiting time</a:t>
            </a:r>
            <a:endParaRPr lang="en-GB" sz="1600" dirty="0"/>
          </a:p>
        </p:txBody>
      </p:sp>
      <p:sp>
        <p:nvSpPr>
          <p:cNvPr id="5127" name="TextBox 5126"/>
          <p:cNvSpPr txBox="1"/>
          <p:nvPr/>
        </p:nvSpPr>
        <p:spPr>
          <a:xfrm>
            <a:off x="8723536" y="3276499"/>
            <a:ext cx="717244" cy="369332"/>
          </a:xfrm>
          <a:prstGeom prst="rect">
            <a:avLst/>
          </a:prstGeom>
          <a:noFill/>
        </p:spPr>
        <p:txBody>
          <a:bodyPr wrap="square" rtlCol="0">
            <a:spAutoFit/>
          </a:bodyPr>
          <a:lstStyle/>
          <a:p>
            <a:r>
              <a:rPr lang="en-GB" dirty="0" smtClean="0">
                <a:solidFill>
                  <a:srgbClr val="FF0000"/>
                </a:solidFill>
              </a:rPr>
              <a:t>100%</a:t>
            </a:r>
            <a:endParaRPr lang="en-GB" dirty="0">
              <a:solidFill>
                <a:srgbClr val="FF0000"/>
              </a:solidFill>
            </a:endParaRPr>
          </a:p>
        </p:txBody>
      </p:sp>
      <p:sp>
        <p:nvSpPr>
          <p:cNvPr id="82" name="TextBox 81"/>
          <p:cNvSpPr txBox="1"/>
          <p:nvPr/>
        </p:nvSpPr>
        <p:spPr>
          <a:xfrm>
            <a:off x="5962769" y="3371669"/>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3" name="TextBox 82"/>
          <p:cNvSpPr txBox="1"/>
          <p:nvPr/>
        </p:nvSpPr>
        <p:spPr>
          <a:xfrm>
            <a:off x="3455067" y="3393452"/>
            <a:ext cx="717244" cy="307777"/>
          </a:xfrm>
          <a:prstGeom prst="rect">
            <a:avLst/>
          </a:prstGeom>
          <a:noFill/>
        </p:spPr>
        <p:txBody>
          <a:bodyPr wrap="square" rtlCol="0">
            <a:spAutoFit/>
          </a:bodyPr>
          <a:lstStyle/>
          <a:p>
            <a:r>
              <a:rPr lang="en-GB" sz="1400" dirty="0">
                <a:solidFill>
                  <a:srgbClr val="FF0000"/>
                </a:solidFill>
              </a:rPr>
              <a:t>6</a:t>
            </a:r>
            <a:r>
              <a:rPr lang="en-GB" sz="1400" dirty="0" smtClean="0">
                <a:solidFill>
                  <a:srgbClr val="FF0000"/>
                </a:solidFill>
              </a:rPr>
              <a:t>0%</a:t>
            </a:r>
            <a:endParaRPr lang="en-GB" sz="1400" dirty="0">
              <a:solidFill>
                <a:srgbClr val="FF0000"/>
              </a:solidFill>
            </a:endParaRPr>
          </a:p>
        </p:txBody>
      </p:sp>
      <p:sp>
        <p:nvSpPr>
          <p:cNvPr id="84" name="TextBox 83"/>
          <p:cNvSpPr txBox="1"/>
          <p:nvPr/>
        </p:nvSpPr>
        <p:spPr>
          <a:xfrm>
            <a:off x="11609214" y="1137823"/>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5" name="TextBox 84"/>
          <p:cNvSpPr txBox="1"/>
          <p:nvPr/>
        </p:nvSpPr>
        <p:spPr>
          <a:xfrm>
            <a:off x="8399347" y="805579"/>
            <a:ext cx="717244" cy="307777"/>
          </a:xfrm>
          <a:prstGeom prst="rect">
            <a:avLst/>
          </a:prstGeom>
          <a:noFill/>
        </p:spPr>
        <p:txBody>
          <a:bodyPr wrap="square" rtlCol="0">
            <a:spAutoFit/>
          </a:bodyPr>
          <a:lstStyle/>
          <a:p>
            <a:r>
              <a:rPr lang="en-GB" sz="1400" dirty="0" smtClean="0">
                <a:solidFill>
                  <a:srgbClr val="FF0000"/>
                </a:solidFill>
              </a:rPr>
              <a:t>80%</a:t>
            </a:r>
            <a:endParaRPr lang="en-GB" sz="1400" dirty="0">
              <a:solidFill>
                <a:srgbClr val="FF0000"/>
              </a:solidFill>
            </a:endParaRPr>
          </a:p>
        </p:txBody>
      </p:sp>
      <p:sp>
        <p:nvSpPr>
          <p:cNvPr id="86" name="TextBox 85"/>
          <p:cNvSpPr txBox="1"/>
          <p:nvPr/>
        </p:nvSpPr>
        <p:spPr>
          <a:xfrm>
            <a:off x="5470187" y="885060"/>
            <a:ext cx="717244" cy="307777"/>
          </a:xfrm>
          <a:prstGeom prst="rect">
            <a:avLst/>
          </a:prstGeom>
          <a:noFill/>
        </p:spPr>
        <p:txBody>
          <a:bodyPr wrap="square" rtlCol="0">
            <a:spAutoFit/>
          </a:bodyPr>
          <a:lstStyle/>
          <a:p>
            <a:r>
              <a:rPr lang="en-GB" sz="1400" dirty="0" smtClean="0">
                <a:solidFill>
                  <a:srgbClr val="FF0000"/>
                </a:solidFill>
              </a:rPr>
              <a:t>75%</a:t>
            </a:r>
            <a:endParaRPr lang="en-GB" sz="1400" dirty="0">
              <a:solidFill>
                <a:srgbClr val="FF0000"/>
              </a:solidFill>
            </a:endParaRPr>
          </a:p>
        </p:txBody>
      </p:sp>
      <p:sp>
        <p:nvSpPr>
          <p:cNvPr id="5128" name="TextBox 5127"/>
          <p:cNvSpPr txBox="1"/>
          <p:nvPr/>
        </p:nvSpPr>
        <p:spPr>
          <a:xfrm>
            <a:off x="6506580" y="5058596"/>
            <a:ext cx="2745929" cy="1323439"/>
          </a:xfrm>
          <a:prstGeom prst="rect">
            <a:avLst/>
          </a:prstGeom>
          <a:noFill/>
        </p:spPr>
        <p:txBody>
          <a:bodyPr wrap="square" rtlCol="0">
            <a:spAutoFit/>
          </a:bodyPr>
          <a:lstStyle>
            <a:defPPr>
              <a:defRPr lang="en-US"/>
            </a:defPPr>
            <a:lvl1pPr>
              <a:defRPr sz="1600"/>
            </a:lvl1pPr>
          </a:lstStyle>
          <a:p>
            <a:r>
              <a:rPr lang="en-GB" dirty="0"/>
              <a:t>Overall Analysis:</a:t>
            </a:r>
          </a:p>
          <a:p>
            <a:r>
              <a:rPr lang="en-GB" dirty="0"/>
              <a:t>Accurate &amp; Complete : 23</a:t>
            </a:r>
            <a:r>
              <a:rPr lang="en-GB" dirty="0" smtClean="0"/>
              <a:t>%</a:t>
            </a:r>
            <a:endParaRPr lang="en-GB" dirty="0"/>
          </a:p>
          <a:p>
            <a:r>
              <a:rPr lang="en-GB" dirty="0"/>
              <a:t>Processing Time : 12 days</a:t>
            </a:r>
          </a:p>
          <a:p>
            <a:r>
              <a:rPr lang="en-GB" dirty="0"/>
              <a:t>Lead Time : 73 days</a:t>
            </a:r>
          </a:p>
          <a:p>
            <a:r>
              <a:rPr lang="en-GB" dirty="0"/>
              <a:t>+reword days : xxx</a:t>
            </a:r>
            <a:endParaRPr lang="en-GB" dirty="0"/>
          </a:p>
        </p:txBody>
      </p:sp>
      <p:sp>
        <p:nvSpPr>
          <p:cNvPr id="5129" name="TextBox 5128"/>
          <p:cNvSpPr txBox="1"/>
          <p:nvPr/>
        </p:nvSpPr>
        <p:spPr>
          <a:xfrm>
            <a:off x="585642" y="5005729"/>
            <a:ext cx="5682973" cy="1354217"/>
          </a:xfrm>
          <a:prstGeom prst="rect">
            <a:avLst/>
          </a:prstGeom>
          <a:noFill/>
        </p:spPr>
        <p:txBody>
          <a:bodyPr wrap="square" rtlCol="0">
            <a:spAutoFit/>
          </a:bodyPr>
          <a:lstStyle/>
          <a:p>
            <a:r>
              <a:rPr lang="en-GB" sz="1600" dirty="0" smtClean="0"/>
              <a:t>Observations:</a:t>
            </a:r>
          </a:p>
          <a:p>
            <a:pPr marL="285750" indent="-285750">
              <a:buFontTx/>
              <a:buChar char="-"/>
            </a:pPr>
            <a:r>
              <a:rPr lang="en-GB" sz="1600" dirty="0" smtClean="0"/>
              <a:t>Too many manual steps</a:t>
            </a:r>
          </a:p>
          <a:p>
            <a:pPr marL="285750" indent="-285750">
              <a:buFontTx/>
              <a:buChar char="-"/>
            </a:pPr>
            <a:r>
              <a:rPr lang="en-GB" sz="1600" dirty="0" smtClean="0"/>
              <a:t>Available tiny Automation solutions doesn’t cover  Value Chain </a:t>
            </a:r>
          </a:p>
          <a:p>
            <a:pPr marL="285750" indent="-285750">
              <a:buFontTx/>
              <a:buChar char="-"/>
            </a:pPr>
            <a:r>
              <a:rPr lang="en-GB" sz="1600" dirty="0" smtClean="0"/>
              <a:t>Release cycles are not in sync</a:t>
            </a:r>
          </a:p>
          <a:p>
            <a:pPr marL="285750" indent="-285750">
              <a:buFontTx/>
              <a:buChar char="-"/>
            </a:pPr>
            <a:r>
              <a:rPr lang="en-GB" sz="1600" dirty="0" smtClean="0"/>
              <a:t>Continuous Testing is hurdle</a:t>
            </a:r>
            <a:endParaRPr lang="en-GB" sz="1600" dirty="0"/>
          </a:p>
        </p:txBody>
      </p:sp>
    </p:spTree>
    <p:extLst>
      <p:ext uri="{BB962C8B-B14F-4D97-AF65-F5344CB8AC3E}">
        <p14:creationId xmlns:p14="http://schemas.microsoft.com/office/powerpoint/2010/main" val="3019692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8922026" y="6422314"/>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15167" y="6442508"/>
            <a:ext cx="301702" cy="301702"/>
          </a:xfrm>
          <a:prstGeom prst="rect">
            <a:avLst/>
          </a:prstGeom>
        </p:spPr>
      </p:pic>
      <p:sp>
        <p:nvSpPr>
          <p:cNvPr id="4" name="TextBox 3"/>
          <p:cNvSpPr txBox="1"/>
          <p:nvPr>
            <p:custDataLst>
              <p:tags r:id="rId3"/>
            </p:custDataLst>
          </p:nvPr>
        </p:nvSpPr>
        <p:spPr>
          <a:xfrm>
            <a:off x="8540532" y="651306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455147" y="6529928"/>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090986" y="6491288"/>
            <a:ext cx="213909" cy="213909"/>
          </a:xfrm>
          <a:prstGeom prst="rect">
            <a:avLst/>
          </a:prstGeom>
        </p:spPr>
      </p:pic>
      <p:sp>
        <p:nvSpPr>
          <p:cNvPr id="7" name="TextBox 6"/>
          <p:cNvSpPr txBox="1"/>
          <p:nvPr>
            <p:custDataLst>
              <p:tags r:id="rId5"/>
            </p:custDataLst>
          </p:nvPr>
        </p:nvSpPr>
        <p:spPr>
          <a:xfrm>
            <a:off x="10323044" y="6498991"/>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04241" y="6450013"/>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2483622289"/>
              </p:ext>
            </p:extLst>
          </p:nvPr>
        </p:nvGraphicFramePr>
        <p:xfrm>
          <a:off x="919385" y="91482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4579940" y="529232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5238866" y="565183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4853064" y="446749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9992541" y="433246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3945146" y="344850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5214811" y="343921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5619094" y="296932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2927809" y="560929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19" name="Rechteck 23______"/>
          <p:cNvSpPr/>
          <p:nvPr>
            <p:custDataLst>
              <p:tags r:id="rId14"/>
            </p:custDataLst>
          </p:nvPr>
        </p:nvSpPr>
        <p:spPr>
          <a:xfrm>
            <a:off x="3184833" y="512943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4129047" y="568297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3581057" y="434534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22" name="Rechteck 23______"/>
          <p:cNvSpPr/>
          <p:nvPr>
            <p:custDataLst>
              <p:tags r:id="rId17"/>
            </p:custDataLst>
          </p:nvPr>
        </p:nvSpPr>
        <p:spPr>
          <a:xfrm>
            <a:off x="4091598" y="3933345"/>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3848442" y="483087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25" name="Rechteck 44"/>
          <p:cNvSpPr/>
          <p:nvPr>
            <p:custDataLst>
              <p:tags r:id="rId19"/>
            </p:custDataLst>
          </p:nvPr>
        </p:nvSpPr>
        <p:spPr>
          <a:xfrm>
            <a:off x="6713224" y="185514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6431403" y="220057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7695014" y="183956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5374846" y="251634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739044" y="413854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9055800" y="1480854"/>
            <a:ext cx="508945" cy="508945"/>
          </a:xfrm>
          <a:prstGeom prst="rect">
            <a:avLst/>
          </a:prstGeom>
        </p:spPr>
      </p:pic>
      <p:sp>
        <p:nvSpPr>
          <p:cNvPr id="31" name="Rechteck 36"/>
          <p:cNvSpPr/>
          <p:nvPr>
            <p:custDataLst>
              <p:tags r:id="rId25"/>
            </p:custDataLst>
          </p:nvPr>
        </p:nvSpPr>
        <p:spPr>
          <a:xfrm>
            <a:off x="7286390" y="354277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3985636" y="465397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3895147" y="578705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9">
            <a:clrChange>
              <a:clrFrom>
                <a:srgbClr val="FFFFFF"/>
              </a:clrFrom>
              <a:clrTo>
                <a:srgbClr val="FFFFFF">
                  <a:alpha val="0"/>
                </a:srgbClr>
              </a:clrTo>
            </a:clrChange>
          </a:blip>
          <a:stretch>
            <a:fillRect/>
          </a:stretch>
        </p:blipFill>
        <p:spPr>
          <a:xfrm flipH="1">
            <a:off x="7386737" y="3372937"/>
            <a:ext cx="232967" cy="232967"/>
          </a:xfrm>
          <a:prstGeom prst="rect">
            <a:avLst/>
          </a:prstGeom>
        </p:spPr>
      </p:pic>
      <p:pic>
        <p:nvPicPr>
          <p:cNvPr id="38" name="Picture 37"/>
          <p:cNvPicPr>
            <a:picLocks noChangeAspect="1"/>
          </p:cNvPicPr>
          <p:nvPr/>
        </p:nvPicPr>
        <p:blipFill>
          <a:blip r:embed="rId49">
            <a:clrChange>
              <a:clrFrom>
                <a:srgbClr val="FFFFFF"/>
              </a:clrFrom>
              <a:clrTo>
                <a:srgbClr val="FFFFFF">
                  <a:alpha val="0"/>
                </a:srgbClr>
              </a:clrTo>
            </a:clrChange>
          </a:blip>
          <a:stretch>
            <a:fillRect/>
          </a:stretch>
        </p:blipFill>
        <p:spPr>
          <a:xfrm flipH="1">
            <a:off x="5214811" y="2466221"/>
            <a:ext cx="232967" cy="232967"/>
          </a:xfrm>
          <a:prstGeom prst="rect">
            <a:avLst/>
          </a:prstGeom>
        </p:spPr>
      </p:pic>
      <p:sp>
        <p:nvSpPr>
          <p:cNvPr id="40" name="Rechteck 44"/>
          <p:cNvSpPr/>
          <p:nvPr>
            <p:custDataLst>
              <p:tags r:id="rId26"/>
            </p:custDataLst>
          </p:nvPr>
        </p:nvSpPr>
        <p:spPr>
          <a:xfrm>
            <a:off x="9523342" y="213964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7503222" y="445602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3739044" y="429857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6170288" y="530972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8404012" y="347611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9257291" y="294464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0487594" y="344850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3312160" y="0"/>
            <a:ext cx="6004066" cy="369332"/>
          </a:xfrm>
          <a:prstGeom prst="rect">
            <a:avLst/>
          </a:prstGeom>
          <a:noFill/>
        </p:spPr>
        <p:txBody>
          <a:bodyPr wrap="square" rtlCol="0">
            <a:spAutoFit/>
          </a:bodyPr>
          <a:lstStyle/>
          <a:p>
            <a:r>
              <a:rPr lang="en-GB" dirty="0" smtClean="0"/>
              <a:t>Autonomous 1.o - Canvas</a:t>
            </a:r>
            <a:endParaRPr lang="en-GB" dirty="0"/>
          </a:p>
        </p:txBody>
      </p:sp>
      <p:pic>
        <p:nvPicPr>
          <p:cNvPr id="44" name="Picture 43"/>
          <p:cNvPicPr>
            <a:picLocks noChangeAspect="1"/>
          </p:cNvPicPr>
          <p:nvPr/>
        </p:nvPicPr>
        <p:blipFill>
          <a:blip r:embed="rId50">
            <a:clrChange>
              <a:clrFrom>
                <a:srgbClr val="FFFFFF"/>
              </a:clrFrom>
              <a:clrTo>
                <a:srgbClr val="FFFFFF">
                  <a:alpha val="0"/>
                </a:srgbClr>
              </a:clrTo>
            </a:clrChange>
          </a:blip>
          <a:stretch>
            <a:fillRect/>
          </a:stretch>
        </p:blipFill>
        <p:spPr>
          <a:xfrm>
            <a:off x="3695401" y="5478011"/>
            <a:ext cx="286692" cy="286692"/>
          </a:xfrm>
          <a:prstGeom prst="rect">
            <a:avLst/>
          </a:prstGeom>
        </p:spPr>
      </p:pic>
      <p:pic>
        <p:nvPicPr>
          <p:cNvPr id="45" name="Picture 44"/>
          <p:cNvPicPr>
            <a:picLocks noChangeAspect="1"/>
          </p:cNvPicPr>
          <p:nvPr/>
        </p:nvPicPr>
        <p:blipFill>
          <a:blip r:embed="rId50">
            <a:clrChange>
              <a:clrFrom>
                <a:srgbClr val="FFFFFF"/>
              </a:clrFrom>
              <a:clrTo>
                <a:srgbClr val="FFFFFF">
                  <a:alpha val="0"/>
                </a:srgbClr>
              </a:clrTo>
            </a:clrChange>
          </a:blip>
          <a:stretch>
            <a:fillRect/>
          </a:stretch>
        </p:blipFill>
        <p:spPr>
          <a:xfrm>
            <a:off x="5381678" y="5120199"/>
            <a:ext cx="286692" cy="286692"/>
          </a:xfrm>
          <a:prstGeom prst="rect">
            <a:avLst/>
          </a:prstGeom>
        </p:spPr>
      </p:pic>
      <p:cxnSp>
        <p:nvCxnSpPr>
          <p:cNvPr id="24" name="Elbow Connector 23"/>
          <p:cNvCxnSpPr>
            <a:endCxn id="10" idx="1"/>
          </p:cNvCxnSpPr>
          <p:nvPr/>
        </p:nvCxnSpPr>
        <p:spPr>
          <a:xfrm flipV="1">
            <a:off x="4266145" y="544591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6881783" y="460891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8597760" y="427237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945146" y="289657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8404011" y="290589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50">
            <a:clrChange>
              <a:clrFrom>
                <a:srgbClr val="FFFFFF"/>
              </a:clrFrom>
              <a:clrTo>
                <a:srgbClr val="FFFFFF">
                  <a:alpha val="0"/>
                </a:srgbClr>
              </a:clrTo>
            </a:clrChange>
          </a:blip>
          <a:stretch>
            <a:fillRect/>
          </a:stretch>
        </p:blipFill>
        <p:spPr>
          <a:xfrm>
            <a:off x="5809178" y="5465947"/>
            <a:ext cx="286692" cy="286692"/>
          </a:xfrm>
          <a:prstGeom prst="rect">
            <a:avLst/>
          </a:prstGeom>
        </p:spPr>
      </p:pic>
      <p:pic>
        <p:nvPicPr>
          <p:cNvPr id="62" name="Picture 61"/>
          <p:cNvPicPr>
            <a:picLocks noChangeAspect="1"/>
          </p:cNvPicPr>
          <p:nvPr/>
        </p:nvPicPr>
        <p:blipFill>
          <a:blip r:embed="rId50">
            <a:clrChange>
              <a:clrFrom>
                <a:srgbClr val="FFFFFF"/>
              </a:clrFrom>
              <a:clrTo>
                <a:srgbClr val="FFFFFF">
                  <a:alpha val="0"/>
                </a:srgbClr>
              </a:clrTo>
            </a:clrChange>
          </a:blip>
          <a:stretch>
            <a:fillRect/>
          </a:stretch>
        </p:blipFill>
        <p:spPr>
          <a:xfrm>
            <a:off x="4633065" y="4186177"/>
            <a:ext cx="286692" cy="286692"/>
          </a:xfrm>
          <a:prstGeom prst="rect">
            <a:avLst/>
          </a:prstGeom>
        </p:spPr>
      </p:pic>
      <p:pic>
        <p:nvPicPr>
          <p:cNvPr id="63" name="Picture 62"/>
          <p:cNvPicPr>
            <a:picLocks noChangeAspect="1"/>
          </p:cNvPicPr>
          <p:nvPr/>
        </p:nvPicPr>
        <p:blipFill>
          <a:blip r:embed="rId50">
            <a:clrChange>
              <a:clrFrom>
                <a:srgbClr val="FFFFFF"/>
              </a:clrFrom>
              <a:clrTo>
                <a:srgbClr val="FFFFFF">
                  <a:alpha val="0"/>
                </a:srgbClr>
              </a:clrTo>
            </a:clrChange>
          </a:blip>
          <a:stretch>
            <a:fillRect/>
          </a:stretch>
        </p:blipFill>
        <p:spPr>
          <a:xfrm>
            <a:off x="5231499" y="3272100"/>
            <a:ext cx="286692" cy="286692"/>
          </a:xfrm>
          <a:prstGeom prst="rect">
            <a:avLst/>
          </a:prstGeom>
        </p:spPr>
      </p:pic>
      <p:pic>
        <p:nvPicPr>
          <p:cNvPr id="64" name="Picture 63"/>
          <p:cNvPicPr>
            <a:picLocks noChangeAspect="1"/>
          </p:cNvPicPr>
          <p:nvPr/>
        </p:nvPicPr>
        <p:blipFill>
          <a:blip r:embed="rId50">
            <a:clrChange>
              <a:clrFrom>
                <a:srgbClr val="FFFFFF"/>
              </a:clrFrom>
              <a:clrTo>
                <a:srgbClr val="FFFFFF">
                  <a:alpha val="0"/>
                </a:srgbClr>
              </a:clrTo>
            </a:clrChange>
          </a:blip>
          <a:stretch>
            <a:fillRect/>
          </a:stretch>
        </p:blipFill>
        <p:spPr>
          <a:xfrm>
            <a:off x="6841148" y="2781898"/>
            <a:ext cx="286692" cy="286692"/>
          </a:xfrm>
          <a:prstGeom prst="rect">
            <a:avLst/>
          </a:prstGeom>
        </p:spPr>
      </p:pic>
      <p:pic>
        <p:nvPicPr>
          <p:cNvPr id="65" name="Picture 64"/>
          <p:cNvPicPr>
            <a:picLocks noChangeAspect="1"/>
          </p:cNvPicPr>
          <p:nvPr/>
        </p:nvPicPr>
        <p:blipFill>
          <a:blip r:embed="rId49">
            <a:clrChange>
              <a:clrFrom>
                <a:srgbClr val="FFFFFF"/>
              </a:clrFrom>
              <a:clrTo>
                <a:srgbClr val="FFFFFF">
                  <a:alpha val="0"/>
                </a:srgbClr>
              </a:clrTo>
            </a:clrChange>
          </a:blip>
          <a:stretch>
            <a:fillRect/>
          </a:stretch>
        </p:blipFill>
        <p:spPr>
          <a:xfrm flipH="1">
            <a:off x="6231929" y="4155531"/>
            <a:ext cx="232967" cy="232967"/>
          </a:xfrm>
          <a:prstGeom prst="rect">
            <a:avLst/>
          </a:prstGeom>
        </p:spPr>
      </p:pic>
    </p:spTree>
    <p:extLst>
      <p:ext uri="{BB962C8B-B14F-4D97-AF65-F5344CB8AC3E}">
        <p14:creationId xmlns:p14="http://schemas.microsoft.com/office/powerpoint/2010/main" val="1569207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9004282" y="6413662"/>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05039" y="6441078"/>
            <a:ext cx="301702" cy="301702"/>
          </a:xfrm>
          <a:prstGeom prst="rect">
            <a:avLst/>
          </a:prstGeom>
        </p:spPr>
      </p:pic>
      <p:sp>
        <p:nvSpPr>
          <p:cNvPr id="4" name="TextBox 3"/>
          <p:cNvSpPr txBox="1"/>
          <p:nvPr>
            <p:custDataLst>
              <p:tags r:id="rId3"/>
            </p:custDataLst>
          </p:nvPr>
        </p:nvSpPr>
        <p:spPr>
          <a:xfrm>
            <a:off x="8530404" y="6511635"/>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537403" y="6521276"/>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173242" y="6482636"/>
            <a:ext cx="213909" cy="213909"/>
          </a:xfrm>
          <a:prstGeom prst="rect">
            <a:avLst/>
          </a:prstGeom>
        </p:spPr>
      </p:pic>
      <p:sp>
        <p:nvSpPr>
          <p:cNvPr id="7" name="TextBox 6"/>
          <p:cNvSpPr txBox="1"/>
          <p:nvPr>
            <p:custDataLst>
              <p:tags r:id="rId5"/>
            </p:custDataLst>
          </p:nvPr>
        </p:nvSpPr>
        <p:spPr>
          <a:xfrm>
            <a:off x="10405300" y="6490339"/>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86497" y="6441361"/>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3170589203"/>
              </p:ext>
            </p:extLst>
          </p:nvPr>
        </p:nvGraphicFramePr>
        <p:xfrm>
          <a:off x="949865" y="79290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4610420" y="517040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5269346" y="552991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4883544" y="434557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10023021" y="421054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3975626" y="332658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5245291" y="331729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5649574" y="284740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2958289" y="548737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19" name="Rechteck 23______"/>
          <p:cNvSpPr/>
          <p:nvPr>
            <p:custDataLst>
              <p:tags r:id="rId14"/>
            </p:custDataLst>
          </p:nvPr>
        </p:nvSpPr>
        <p:spPr>
          <a:xfrm>
            <a:off x="3215313" y="500751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4159527" y="556105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3611537" y="422342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22" name="Rechteck 23______"/>
          <p:cNvSpPr/>
          <p:nvPr>
            <p:custDataLst>
              <p:tags r:id="rId17"/>
            </p:custDataLst>
          </p:nvPr>
        </p:nvSpPr>
        <p:spPr>
          <a:xfrm>
            <a:off x="4122078" y="3811425"/>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Automating CI, CT, CD</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3878922" y="470895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25" name="Rechteck 44"/>
          <p:cNvSpPr/>
          <p:nvPr>
            <p:custDataLst>
              <p:tags r:id="rId19"/>
            </p:custDataLst>
          </p:nvPr>
        </p:nvSpPr>
        <p:spPr>
          <a:xfrm>
            <a:off x="6743704" y="173322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6461883" y="207865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7725494" y="171764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5405326" y="239442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769524" y="401662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9086280" y="1358934"/>
            <a:ext cx="508945" cy="508945"/>
          </a:xfrm>
          <a:prstGeom prst="rect">
            <a:avLst/>
          </a:prstGeom>
        </p:spPr>
      </p:pic>
      <p:sp>
        <p:nvSpPr>
          <p:cNvPr id="31" name="Rechteck 36"/>
          <p:cNvSpPr/>
          <p:nvPr>
            <p:custDataLst>
              <p:tags r:id="rId25"/>
            </p:custDataLst>
          </p:nvPr>
        </p:nvSpPr>
        <p:spPr>
          <a:xfrm>
            <a:off x="7316870" y="342085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4016116" y="453205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3925627" y="566513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9">
            <a:clrChange>
              <a:clrFrom>
                <a:srgbClr val="FFFFFF"/>
              </a:clrFrom>
              <a:clrTo>
                <a:srgbClr val="FFFFFF">
                  <a:alpha val="0"/>
                </a:srgbClr>
              </a:clrTo>
            </a:clrChange>
          </a:blip>
          <a:stretch>
            <a:fillRect/>
          </a:stretch>
        </p:blipFill>
        <p:spPr>
          <a:xfrm flipH="1">
            <a:off x="7417217" y="3251017"/>
            <a:ext cx="232967" cy="232967"/>
          </a:xfrm>
          <a:prstGeom prst="rect">
            <a:avLst/>
          </a:prstGeom>
        </p:spPr>
      </p:pic>
      <p:pic>
        <p:nvPicPr>
          <p:cNvPr id="38" name="Picture 37"/>
          <p:cNvPicPr>
            <a:picLocks noChangeAspect="1"/>
          </p:cNvPicPr>
          <p:nvPr/>
        </p:nvPicPr>
        <p:blipFill>
          <a:blip r:embed="rId49">
            <a:clrChange>
              <a:clrFrom>
                <a:srgbClr val="FFFFFF"/>
              </a:clrFrom>
              <a:clrTo>
                <a:srgbClr val="FFFFFF">
                  <a:alpha val="0"/>
                </a:srgbClr>
              </a:clrTo>
            </a:clrChange>
          </a:blip>
          <a:stretch>
            <a:fillRect/>
          </a:stretch>
        </p:blipFill>
        <p:spPr>
          <a:xfrm flipH="1">
            <a:off x="5245291" y="2344301"/>
            <a:ext cx="232967" cy="232967"/>
          </a:xfrm>
          <a:prstGeom prst="rect">
            <a:avLst/>
          </a:prstGeom>
        </p:spPr>
      </p:pic>
      <p:sp>
        <p:nvSpPr>
          <p:cNvPr id="40" name="Rechteck 44"/>
          <p:cNvSpPr/>
          <p:nvPr>
            <p:custDataLst>
              <p:tags r:id="rId26"/>
            </p:custDataLst>
          </p:nvPr>
        </p:nvSpPr>
        <p:spPr>
          <a:xfrm>
            <a:off x="9553822" y="201772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7533702" y="433410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3769524" y="417665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6200768" y="518780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8434492" y="335419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9287771" y="282272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0518074" y="332658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3312160" y="0"/>
            <a:ext cx="6004066" cy="369332"/>
          </a:xfrm>
          <a:prstGeom prst="rect">
            <a:avLst/>
          </a:prstGeom>
          <a:noFill/>
        </p:spPr>
        <p:txBody>
          <a:bodyPr wrap="square" rtlCol="0">
            <a:spAutoFit/>
          </a:bodyPr>
          <a:lstStyle/>
          <a:p>
            <a:r>
              <a:rPr lang="en-GB" dirty="0" smtClean="0"/>
              <a:t>Autonomous 1.o - Canvas</a:t>
            </a:r>
            <a:endParaRPr lang="en-GB" dirty="0"/>
          </a:p>
        </p:txBody>
      </p:sp>
      <p:pic>
        <p:nvPicPr>
          <p:cNvPr id="44" name="Picture 43"/>
          <p:cNvPicPr>
            <a:picLocks noChangeAspect="1"/>
          </p:cNvPicPr>
          <p:nvPr/>
        </p:nvPicPr>
        <p:blipFill>
          <a:blip r:embed="rId50">
            <a:clrChange>
              <a:clrFrom>
                <a:srgbClr val="FFFFFF"/>
              </a:clrFrom>
              <a:clrTo>
                <a:srgbClr val="FFFFFF">
                  <a:alpha val="0"/>
                </a:srgbClr>
              </a:clrTo>
            </a:clrChange>
          </a:blip>
          <a:stretch>
            <a:fillRect/>
          </a:stretch>
        </p:blipFill>
        <p:spPr>
          <a:xfrm>
            <a:off x="3725881" y="5356091"/>
            <a:ext cx="286692" cy="286692"/>
          </a:xfrm>
          <a:prstGeom prst="rect">
            <a:avLst/>
          </a:prstGeom>
        </p:spPr>
      </p:pic>
      <p:pic>
        <p:nvPicPr>
          <p:cNvPr id="45" name="Picture 44"/>
          <p:cNvPicPr>
            <a:picLocks noChangeAspect="1"/>
          </p:cNvPicPr>
          <p:nvPr/>
        </p:nvPicPr>
        <p:blipFill>
          <a:blip r:embed="rId50">
            <a:clrChange>
              <a:clrFrom>
                <a:srgbClr val="FFFFFF"/>
              </a:clrFrom>
              <a:clrTo>
                <a:srgbClr val="FFFFFF">
                  <a:alpha val="0"/>
                </a:srgbClr>
              </a:clrTo>
            </a:clrChange>
          </a:blip>
          <a:stretch>
            <a:fillRect/>
          </a:stretch>
        </p:blipFill>
        <p:spPr>
          <a:xfrm>
            <a:off x="5412158" y="4998279"/>
            <a:ext cx="286692" cy="286692"/>
          </a:xfrm>
          <a:prstGeom prst="rect">
            <a:avLst/>
          </a:prstGeom>
        </p:spPr>
      </p:pic>
      <p:cxnSp>
        <p:nvCxnSpPr>
          <p:cNvPr id="24" name="Elbow Connector 23"/>
          <p:cNvCxnSpPr>
            <a:endCxn id="10" idx="1"/>
          </p:cNvCxnSpPr>
          <p:nvPr/>
        </p:nvCxnSpPr>
        <p:spPr>
          <a:xfrm flipV="1">
            <a:off x="4296625" y="532399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6912263" y="448699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8628240" y="415045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975626" y="277465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8434491" y="278397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50">
            <a:clrChange>
              <a:clrFrom>
                <a:srgbClr val="FFFFFF"/>
              </a:clrFrom>
              <a:clrTo>
                <a:srgbClr val="FFFFFF">
                  <a:alpha val="0"/>
                </a:srgbClr>
              </a:clrTo>
            </a:clrChange>
          </a:blip>
          <a:stretch>
            <a:fillRect/>
          </a:stretch>
        </p:blipFill>
        <p:spPr>
          <a:xfrm>
            <a:off x="5839658" y="5344027"/>
            <a:ext cx="286692" cy="286692"/>
          </a:xfrm>
          <a:prstGeom prst="rect">
            <a:avLst/>
          </a:prstGeom>
        </p:spPr>
      </p:pic>
      <p:pic>
        <p:nvPicPr>
          <p:cNvPr id="62" name="Picture 61"/>
          <p:cNvPicPr>
            <a:picLocks noChangeAspect="1"/>
          </p:cNvPicPr>
          <p:nvPr/>
        </p:nvPicPr>
        <p:blipFill>
          <a:blip r:embed="rId50">
            <a:clrChange>
              <a:clrFrom>
                <a:srgbClr val="FFFFFF"/>
              </a:clrFrom>
              <a:clrTo>
                <a:srgbClr val="FFFFFF">
                  <a:alpha val="0"/>
                </a:srgbClr>
              </a:clrTo>
            </a:clrChange>
          </a:blip>
          <a:stretch>
            <a:fillRect/>
          </a:stretch>
        </p:blipFill>
        <p:spPr>
          <a:xfrm>
            <a:off x="4663545" y="4064257"/>
            <a:ext cx="286692" cy="286692"/>
          </a:xfrm>
          <a:prstGeom prst="rect">
            <a:avLst/>
          </a:prstGeom>
        </p:spPr>
      </p:pic>
      <p:pic>
        <p:nvPicPr>
          <p:cNvPr id="63" name="Picture 62"/>
          <p:cNvPicPr>
            <a:picLocks noChangeAspect="1"/>
          </p:cNvPicPr>
          <p:nvPr/>
        </p:nvPicPr>
        <p:blipFill>
          <a:blip r:embed="rId50">
            <a:clrChange>
              <a:clrFrom>
                <a:srgbClr val="FFFFFF"/>
              </a:clrFrom>
              <a:clrTo>
                <a:srgbClr val="FFFFFF">
                  <a:alpha val="0"/>
                </a:srgbClr>
              </a:clrTo>
            </a:clrChange>
          </a:blip>
          <a:stretch>
            <a:fillRect/>
          </a:stretch>
        </p:blipFill>
        <p:spPr>
          <a:xfrm>
            <a:off x="5261979" y="3150180"/>
            <a:ext cx="286692" cy="286692"/>
          </a:xfrm>
          <a:prstGeom prst="rect">
            <a:avLst/>
          </a:prstGeom>
        </p:spPr>
      </p:pic>
      <p:pic>
        <p:nvPicPr>
          <p:cNvPr id="64" name="Picture 63"/>
          <p:cNvPicPr>
            <a:picLocks noChangeAspect="1"/>
          </p:cNvPicPr>
          <p:nvPr/>
        </p:nvPicPr>
        <p:blipFill>
          <a:blip r:embed="rId50">
            <a:clrChange>
              <a:clrFrom>
                <a:srgbClr val="FFFFFF"/>
              </a:clrFrom>
              <a:clrTo>
                <a:srgbClr val="FFFFFF">
                  <a:alpha val="0"/>
                </a:srgbClr>
              </a:clrTo>
            </a:clrChange>
          </a:blip>
          <a:stretch>
            <a:fillRect/>
          </a:stretch>
        </p:blipFill>
        <p:spPr>
          <a:xfrm>
            <a:off x="6871628" y="2659978"/>
            <a:ext cx="286692" cy="286692"/>
          </a:xfrm>
          <a:prstGeom prst="rect">
            <a:avLst/>
          </a:prstGeom>
        </p:spPr>
      </p:pic>
      <p:pic>
        <p:nvPicPr>
          <p:cNvPr id="65" name="Picture 64"/>
          <p:cNvPicPr>
            <a:picLocks noChangeAspect="1"/>
          </p:cNvPicPr>
          <p:nvPr/>
        </p:nvPicPr>
        <p:blipFill>
          <a:blip r:embed="rId49">
            <a:clrChange>
              <a:clrFrom>
                <a:srgbClr val="FFFFFF"/>
              </a:clrFrom>
              <a:clrTo>
                <a:srgbClr val="FFFFFF">
                  <a:alpha val="0"/>
                </a:srgbClr>
              </a:clrTo>
            </a:clrChange>
          </a:blip>
          <a:stretch>
            <a:fillRect/>
          </a:stretch>
        </p:blipFill>
        <p:spPr>
          <a:xfrm flipH="1">
            <a:off x="6262409" y="4033611"/>
            <a:ext cx="232967" cy="232967"/>
          </a:xfrm>
          <a:prstGeom prst="rect">
            <a:avLst/>
          </a:prstGeom>
        </p:spPr>
      </p:pic>
      <p:sp>
        <p:nvSpPr>
          <p:cNvPr id="17" name="Rectangle 16"/>
          <p:cNvSpPr/>
          <p:nvPr/>
        </p:nvSpPr>
        <p:spPr>
          <a:xfrm>
            <a:off x="949865" y="1717646"/>
            <a:ext cx="10436106" cy="2962837"/>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9769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Abgerundetes Rechteck 12"/>
          <p:cNvSpPr/>
          <p:nvPr>
            <p:custDataLst>
              <p:tags r:id="rId1"/>
            </p:custDataLst>
          </p:nvPr>
        </p:nvSpPr>
        <p:spPr>
          <a:xfrm>
            <a:off x="826226" y="5289848"/>
            <a:ext cx="10806974" cy="735634"/>
          </a:xfrm>
          <a:prstGeom prst="roundRect">
            <a:avLst/>
          </a:prstGeom>
          <a:solidFill>
            <a:srgbClr val="0070C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grpSp>
        <p:nvGrpSpPr>
          <p:cNvPr id="39" name="Gruppieren 10"/>
          <p:cNvGrpSpPr/>
          <p:nvPr/>
        </p:nvGrpSpPr>
        <p:grpSpPr>
          <a:xfrm>
            <a:off x="1758024" y="1249719"/>
            <a:ext cx="8627356" cy="757992"/>
            <a:chOff x="966403" y="865918"/>
            <a:chExt cx="8627356" cy="757992"/>
          </a:xfrm>
        </p:grpSpPr>
        <p:sp>
          <p:nvSpPr>
            <p:cNvPr id="40" name="Freihandform 11"/>
            <p:cNvSpPr/>
            <p:nvPr/>
          </p:nvSpPr>
          <p:spPr>
            <a:xfrm>
              <a:off x="96640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FOUNDATION</a:t>
              </a:r>
            </a:p>
          </p:txBody>
        </p:sp>
        <p:sp>
          <p:nvSpPr>
            <p:cNvPr id="42" name="Freihandform 14"/>
            <p:cNvSpPr/>
            <p:nvPr/>
          </p:nvSpPr>
          <p:spPr>
            <a:xfrm>
              <a:off x="3191558"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ROBOTIC</a:t>
              </a:r>
            </a:p>
          </p:txBody>
        </p:sp>
        <p:sp>
          <p:nvSpPr>
            <p:cNvPr id="44" name="Freihandform 16"/>
            <p:cNvSpPr/>
            <p:nvPr/>
          </p:nvSpPr>
          <p:spPr>
            <a:xfrm>
              <a:off x="541671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a:ln>
                    <a:noFill/>
                  </a:ln>
                  <a:solidFill>
                    <a:srgbClr val="FFFFFF"/>
                  </a:solidFill>
                  <a:effectLst/>
                  <a:uLnTx/>
                  <a:uFillTx/>
                  <a:latin typeface="Bosch Office Sans"/>
                  <a:ea typeface="+mn-ea"/>
                  <a:cs typeface="+mn-cs"/>
                </a:rPr>
                <a:t>INTEGRATED ANALYTICS</a:t>
              </a:r>
            </a:p>
          </p:txBody>
        </p:sp>
        <p:sp>
          <p:nvSpPr>
            <p:cNvPr id="46" name="Freihandform 18"/>
            <p:cNvSpPr/>
            <p:nvPr/>
          </p:nvSpPr>
          <p:spPr>
            <a:xfrm>
              <a:off x="7641869"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txBody>
            <a:bodyPr spcFirstLastPara="0" vert="horz" wrap="square" lIns="135128" tIns="77216" rIns="135128" bIns="77216" numCol="1" spcCol="1270" anchor="ctr" anchorCtr="0">
              <a:noAutofit/>
            </a:bodyPr>
            <a:lstStyle/>
            <a:p>
              <a:pPr marL="0" marR="0" lvl="0" indent="0" algn="ctr" defTabSz="844550" eaLnBrk="1" fontAlgn="base" latinLnBrk="0" hangingPunct="1">
                <a:lnSpc>
                  <a:spcPct val="90000"/>
                </a:lnSpc>
                <a:spcBef>
                  <a:spcPct val="0"/>
                </a:spcBef>
                <a:spcAft>
                  <a:spcPct val="35000"/>
                </a:spcAft>
                <a:buClrTx/>
                <a:buSzTx/>
                <a:buFontTx/>
                <a:buNone/>
                <a:tabLst/>
                <a:defRPr/>
              </a:pPr>
              <a:r>
                <a:rPr kumimoji="0" lang="en-US" sz="1900" b="1" i="0" u="none" strike="noStrike" kern="0" cap="none" spc="0" normalizeH="0" baseline="0" noProof="0" dirty="0" smtClean="0">
                  <a:ln>
                    <a:noFill/>
                  </a:ln>
                  <a:solidFill>
                    <a:srgbClr val="FFFFFF"/>
                  </a:solidFill>
                  <a:effectLst/>
                  <a:uLnTx/>
                  <a:uFillTx/>
                  <a:latin typeface="Bosch Office Sans"/>
                  <a:ea typeface="+mn-ea"/>
                  <a:cs typeface="+mn-cs"/>
                </a:rPr>
                <a:t>Autonomous</a:t>
              </a:r>
              <a:endParaRPr kumimoji="0" lang="en-US" sz="1900" b="1" i="0" u="none" strike="noStrike" kern="0" cap="none" spc="0" normalizeH="0" baseline="0" noProof="0" dirty="0">
                <a:ln>
                  <a:noFill/>
                </a:ln>
                <a:solidFill>
                  <a:srgbClr val="FFFFFF"/>
                </a:solidFill>
                <a:effectLst/>
                <a:uLnTx/>
                <a:uFillTx/>
                <a:latin typeface="Bosch Office Sans"/>
                <a:ea typeface="+mn-ea"/>
                <a:cs typeface="+mn-cs"/>
              </a:endParaRPr>
            </a:p>
          </p:txBody>
        </p:sp>
      </p:grpSp>
      <p:sp>
        <p:nvSpPr>
          <p:cNvPr id="49" name="Right Triangle 23"/>
          <p:cNvSpPr/>
          <p:nvPr/>
        </p:nvSpPr>
        <p:spPr>
          <a:xfrm>
            <a:off x="1758024" y="1956792"/>
            <a:ext cx="8633849" cy="794584"/>
          </a:xfrm>
          <a:prstGeom prst="rtTriangle">
            <a:avLst/>
          </a:prstGeom>
          <a:solidFill>
            <a:srgbClr val="A80163"/>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Bosch Office Sans"/>
            </a:endParaRPr>
          </a:p>
        </p:txBody>
      </p:sp>
      <p:sp>
        <p:nvSpPr>
          <p:cNvPr id="50" name="Right Triangle 25"/>
          <p:cNvSpPr/>
          <p:nvPr/>
        </p:nvSpPr>
        <p:spPr>
          <a:xfrm rot="10800000">
            <a:off x="1802157" y="1956790"/>
            <a:ext cx="8592846" cy="794584"/>
          </a:xfrm>
          <a:prstGeom prst="rtTriangle">
            <a:avLst/>
          </a:prstGeom>
          <a:solidFill>
            <a:srgbClr val="0070C0"/>
          </a:solidFill>
          <a:ln w="9525" cap="flat" cmpd="sng" algn="ctr">
            <a:solidFill>
              <a:srgbClr val="3F136C"/>
            </a:solidFill>
            <a:prstDash val="solid"/>
          </a:ln>
          <a:effectLst/>
        </p:spPr>
        <p:txBody>
          <a:bodyPr vert="vert270" rtlCol="0" anchor="ctr"/>
          <a:lstStyle/>
          <a:p>
            <a:pPr algn="ctr" defTabSz="914400">
              <a:defRPr/>
            </a:pPr>
            <a:endParaRPr lang="en-GB" kern="0" dirty="0">
              <a:solidFill>
                <a:srgbClr val="000000"/>
              </a:solidFill>
              <a:latin typeface="Bosch Office Sans"/>
            </a:endParaRPr>
          </a:p>
        </p:txBody>
      </p:sp>
      <p:sp>
        <p:nvSpPr>
          <p:cNvPr id="51" name="Textfeld 30"/>
          <p:cNvSpPr txBox="1"/>
          <p:nvPr/>
        </p:nvSpPr>
        <p:spPr>
          <a:xfrm>
            <a:off x="7476992" y="2024060"/>
            <a:ext cx="2279082" cy="1048613"/>
          </a:xfrm>
          <a:prstGeom prst="rect">
            <a:avLst/>
          </a:prstGeom>
          <a:noFill/>
        </p:spPr>
        <p:txBody>
          <a:bodyPr wrap="square" lIns="0" tIns="0" rIns="0" bIns="0" rtlCol="0">
            <a:noAutofit/>
          </a:bodyPr>
          <a:lstStyle/>
          <a:p>
            <a:pPr algn="r" defTabSz="914400">
              <a:lnSpc>
                <a:spcPts val="2300"/>
              </a:lnSpc>
              <a:spcBef>
                <a:spcPts val="500"/>
              </a:spcBef>
              <a:defRPr/>
            </a:pPr>
            <a:r>
              <a:rPr lang="de-DE" sz="1400" kern="0" dirty="0">
                <a:solidFill>
                  <a:prstClr val="white"/>
                </a:solidFill>
                <a:latin typeface="Bosch Office Sans"/>
              </a:rPr>
              <a:t>Low human interaction &amp; High degree of AI </a:t>
            </a:r>
          </a:p>
          <a:p>
            <a:pPr defTabSz="914400">
              <a:lnSpc>
                <a:spcPts val="2300"/>
              </a:lnSpc>
              <a:spcBef>
                <a:spcPts val="500"/>
              </a:spcBef>
              <a:defRPr/>
            </a:pPr>
            <a:endParaRPr lang="de-DE" sz="1600" kern="0" dirty="0">
              <a:solidFill>
                <a:prstClr val="white"/>
              </a:solidFill>
              <a:latin typeface="Bosch Office Sans"/>
            </a:endParaRPr>
          </a:p>
          <a:p>
            <a:pPr defTabSz="914400">
              <a:lnSpc>
                <a:spcPts val="2300"/>
              </a:lnSpc>
              <a:spcBef>
                <a:spcPts val="500"/>
              </a:spcBef>
              <a:defRPr/>
            </a:pPr>
            <a:endParaRPr lang="en-US" sz="1600" kern="0" dirty="0">
              <a:solidFill>
                <a:prstClr val="white"/>
              </a:solidFill>
              <a:latin typeface="Bosch Office Sans"/>
            </a:endParaRPr>
          </a:p>
        </p:txBody>
      </p:sp>
      <p:sp>
        <p:nvSpPr>
          <p:cNvPr id="52" name="Textfeld 4"/>
          <p:cNvSpPr txBox="1"/>
          <p:nvPr/>
        </p:nvSpPr>
        <p:spPr>
          <a:xfrm>
            <a:off x="1793273" y="2135336"/>
            <a:ext cx="2222251" cy="617593"/>
          </a:xfrm>
          <a:prstGeom prst="rect">
            <a:avLst/>
          </a:prstGeom>
          <a:noFill/>
        </p:spPr>
        <p:txBody>
          <a:bodyPr wrap="square" lIns="0" tIns="0" rIns="0" bIns="0" rtlCol="0">
            <a:noAutofit/>
          </a:bodyPr>
          <a:lstStyle/>
          <a:p>
            <a:pPr defTabSz="914400">
              <a:lnSpc>
                <a:spcPts val="2300"/>
              </a:lnSpc>
              <a:spcBef>
                <a:spcPts val="500"/>
              </a:spcBef>
              <a:defRPr/>
            </a:pPr>
            <a:r>
              <a:rPr lang="de-DE" sz="1400" kern="0" dirty="0">
                <a:solidFill>
                  <a:prstClr val="white"/>
                </a:solidFill>
                <a:latin typeface="Bosch Office Sans"/>
              </a:rPr>
              <a:t>High human interaction &amp; Low Degree of AI</a:t>
            </a:r>
            <a:endParaRPr lang="en-US" sz="1400" kern="0" dirty="0">
              <a:solidFill>
                <a:prstClr val="white"/>
              </a:solidFill>
              <a:latin typeface="Bosch Office Sans"/>
            </a:endParaRPr>
          </a:p>
        </p:txBody>
      </p:sp>
      <p:sp>
        <p:nvSpPr>
          <p:cNvPr id="57" name="Text Placeholder 2"/>
          <p:cNvSpPr txBox="1">
            <a:spLocks/>
          </p:cNvSpPr>
          <p:nvPr/>
        </p:nvSpPr>
        <p:spPr>
          <a:xfrm>
            <a:off x="1003663" y="298522"/>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Strategic Vision’2025 : Autonomous</a:t>
            </a:r>
            <a:r>
              <a:rPr kumimoji="0" lang="en-GB" sz="2800" b="1" i="0" u="none" strike="noStrike" kern="0" cap="none" spc="0" normalizeH="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 1.0</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8" name="Abgerundetes Rechteck 12"/>
          <p:cNvSpPr/>
          <p:nvPr>
            <p:custDataLst>
              <p:tags r:id="rId2"/>
            </p:custDataLst>
          </p:nvPr>
        </p:nvSpPr>
        <p:spPr>
          <a:xfrm>
            <a:off x="4872542" y="2928700"/>
            <a:ext cx="2278660" cy="735634"/>
          </a:xfrm>
          <a:prstGeom prst="roundRect">
            <a:avLst/>
          </a:prstGeom>
          <a:solidFill>
            <a:schemeClr val="accent5">
              <a:lumMod val="75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sp>
        <p:nvSpPr>
          <p:cNvPr id="59" name="Notched Right Arrow 111"/>
          <p:cNvSpPr/>
          <p:nvPr>
            <p:custDataLst>
              <p:tags r:id="rId3"/>
            </p:custDataLst>
          </p:nvPr>
        </p:nvSpPr>
        <p:spPr>
          <a:xfrm>
            <a:off x="4941253" y="3200449"/>
            <a:ext cx="7920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0" name="Notched Right Arrow 112"/>
          <p:cNvSpPr/>
          <p:nvPr>
            <p:custDataLst>
              <p:tags r:id="rId4"/>
            </p:custDataLst>
          </p:nvPr>
        </p:nvSpPr>
        <p:spPr>
          <a:xfrm>
            <a:off x="5612083" y="3207329"/>
            <a:ext cx="792000"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1" name="Notched Right Arrow 112"/>
          <p:cNvSpPr/>
          <p:nvPr>
            <p:custDataLst>
              <p:tags r:id="rId5"/>
            </p:custDataLst>
          </p:nvPr>
        </p:nvSpPr>
        <p:spPr>
          <a:xfrm>
            <a:off x="6285174" y="3204181"/>
            <a:ext cx="792000" cy="363918"/>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2" name="Textfeld 35"/>
          <p:cNvSpPr txBox="1"/>
          <p:nvPr>
            <p:custDataLst>
              <p:tags r:id="rId6"/>
            </p:custDataLst>
          </p:nvPr>
        </p:nvSpPr>
        <p:spPr>
          <a:xfrm>
            <a:off x="5674212" y="2932919"/>
            <a:ext cx="776175" cy="276999"/>
          </a:xfrm>
          <a:prstGeom prst="rect">
            <a:avLst/>
          </a:prstGeom>
          <a:noFill/>
        </p:spPr>
        <p:txBody>
          <a:bodyPr wrap="none" rtlCol="0">
            <a:spAutoFit/>
          </a:bodyPr>
          <a:lstStyle/>
          <a:p>
            <a:r>
              <a:rPr lang="en-US" sz="1200" b="1" dirty="0">
                <a:solidFill>
                  <a:srgbClr val="92D050"/>
                </a:solidFill>
              </a:rPr>
              <a:t>Pipeline</a:t>
            </a:r>
          </a:p>
        </p:txBody>
      </p:sp>
      <p:sp>
        <p:nvSpPr>
          <p:cNvPr id="63" name="TextBox 116"/>
          <p:cNvSpPr txBox="1"/>
          <p:nvPr>
            <p:custDataLst>
              <p:tags r:id="rId7"/>
            </p:custDataLst>
          </p:nvPr>
        </p:nvSpPr>
        <p:spPr>
          <a:xfrm>
            <a:off x="5032861" y="3214137"/>
            <a:ext cx="685813" cy="353961"/>
          </a:xfrm>
          <a:prstGeom prst="rect">
            <a:avLst/>
          </a:prstGeom>
          <a:noFill/>
        </p:spPr>
        <p:txBody>
          <a:bodyPr wrap="none" lIns="0" tIns="0" rIns="0" bIns="0" rtlCol="0">
            <a:noAutofit/>
          </a:body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Build</a:t>
            </a:r>
          </a:p>
        </p:txBody>
      </p:sp>
      <p:sp>
        <p:nvSpPr>
          <p:cNvPr id="64" name="TextBox 117"/>
          <p:cNvSpPr txBox="1"/>
          <p:nvPr>
            <p:custDataLst>
              <p:tags r:id="rId8"/>
            </p:custDataLst>
          </p:nvPr>
        </p:nvSpPr>
        <p:spPr>
          <a:xfrm>
            <a:off x="5674212" y="3231038"/>
            <a:ext cx="686814"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Test</a:t>
            </a:r>
          </a:p>
        </p:txBody>
      </p:sp>
      <p:sp>
        <p:nvSpPr>
          <p:cNvPr id="65" name="TextBox 117"/>
          <p:cNvSpPr txBox="1"/>
          <p:nvPr>
            <p:custDataLst>
              <p:tags r:id="rId9"/>
            </p:custDataLst>
          </p:nvPr>
        </p:nvSpPr>
        <p:spPr>
          <a:xfrm>
            <a:off x="6272906" y="3227890"/>
            <a:ext cx="878295"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Report</a:t>
            </a:r>
          </a:p>
        </p:txBody>
      </p:sp>
      <p:sp>
        <p:nvSpPr>
          <p:cNvPr id="66" name="Abgerundetes Rechteck 12"/>
          <p:cNvSpPr/>
          <p:nvPr>
            <p:custDataLst>
              <p:tags r:id="rId10"/>
            </p:custDataLst>
          </p:nvPr>
        </p:nvSpPr>
        <p:spPr>
          <a:xfrm>
            <a:off x="3921093" y="3983047"/>
            <a:ext cx="4582073" cy="735634"/>
          </a:xfrm>
          <a:prstGeom prst="roundRect">
            <a:avLst/>
          </a:prstGeom>
          <a:gradFill>
            <a:gsLst>
              <a:gs pos="0">
                <a:schemeClr val="accent5">
                  <a:lumMod val="75000"/>
                </a:schemeClr>
              </a:gs>
              <a:gs pos="8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Bosch Office Sans"/>
              <a:ea typeface="+mn-ea"/>
              <a:cs typeface="+mn-cs"/>
            </a:endParaRPr>
          </a:p>
        </p:txBody>
      </p:sp>
      <p:sp>
        <p:nvSpPr>
          <p:cNvPr id="67" name="Notched Right Arrow 111"/>
          <p:cNvSpPr/>
          <p:nvPr>
            <p:custDataLst>
              <p:tags r:id="rId11"/>
            </p:custDataLst>
          </p:nvPr>
        </p:nvSpPr>
        <p:spPr>
          <a:xfrm>
            <a:off x="3989805" y="4254796"/>
            <a:ext cx="7920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8" name="Notched Right Arrow 112"/>
          <p:cNvSpPr/>
          <p:nvPr>
            <p:custDataLst>
              <p:tags r:id="rId12"/>
            </p:custDataLst>
          </p:nvPr>
        </p:nvSpPr>
        <p:spPr>
          <a:xfrm>
            <a:off x="4660635" y="4261676"/>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69" name="Notched Right Arrow 112"/>
          <p:cNvSpPr/>
          <p:nvPr>
            <p:custDataLst>
              <p:tags r:id="rId13"/>
            </p:custDataLst>
          </p:nvPr>
        </p:nvSpPr>
        <p:spPr>
          <a:xfrm>
            <a:off x="7711166" y="4240240"/>
            <a:ext cx="792000" cy="363918"/>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0" name="Textfeld 35"/>
          <p:cNvSpPr txBox="1"/>
          <p:nvPr>
            <p:custDataLst>
              <p:tags r:id="rId14"/>
            </p:custDataLst>
          </p:nvPr>
        </p:nvSpPr>
        <p:spPr>
          <a:xfrm>
            <a:off x="5705945" y="3997709"/>
            <a:ext cx="776175" cy="276999"/>
          </a:xfrm>
          <a:prstGeom prst="rect">
            <a:avLst/>
          </a:prstGeom>
          <a:noFill/>
        </p:spPr>
        <p:txBody>
          <a:bodyPr wrap="none" rtlCol="0">
            <a:spAutoFit/>
          </a:bodyPr>
          <a:lstStyle/>
          <a:p>
            <a:r>
              <a:rPr lang="en-US" sz="1200" b="1" dirty="0">
                <a:solidFill>
                  <a:srgbClr val="92D050"/>
                </a:solidFill>
              </a:rPr>
              <a:t>Pipeline</a:t>
            </a:r>
          </a:p>
        </p:txBody>
      </p:sp>
      <p:sp>
        <p:nvSpPr>
          <p:cNvPr id="71" name="TextBox 116"/>
          <p:cNvSpPr txBox="1"/>
          <p:nvPr>
            <p:custDataLst>
              <p:tags r:id="rId15"/>
            </p:custDataLst>
          </p:nvPr>
        </p:nvSpPr>
        <p:spPr>
          <a:xfrm>
            <a:off x="4081413" y="4268484"/>
            <a:ext cx="685813" cy="353961"/>
          </a:xfrm>
          <a:prstGeom prst="rect">
            <a:avLst/>
          </a:prstGeom>
          <a:noFill/>
        </p:spPr>
        <p:txBody>
          <a:bodyPr wrap="none" lIns="0" tIns="0" rIns="0" bIns="0" rtlCol="0">
            <a:noAutofit/>
          </a:body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dirty="0">
                <a:ln>
                  <a:noFill/>
                </a:ln>
                <a:solidFill>
                  <a:srgbClr val="000000">
                    <a:lumMod val="85000"/>
                    <a:lumOff val="15000"/>
                  </a:srgbClr>
                </a:solidFill>
                <a:effectLst/>
                <a:uLnTx/>
                <a:uFillTx/>
              </a:rPr>
              <a:t>Build</a:t>
            </a:r>
          </a:p>
        </p:txBody>
      </p:sp>
      <p:sp>
        <p:nvSpPr>
          <p:cNvPr id="72" name="TextBox 117"/>
          <p:cNvSpPr txBox="1"/>
          <p:nvPr>
            <p:custDataLst>
              <p:tags r:id="rId16"/>
            </p:custDataLst>
          </p:nvPr>
        </p:nvSpPr>
        <p:spPr>
          <a:xfrm>
            <a:off x="4794727" y="4275407"/>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Unit</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3" name="TextBox 117"/>
          <p:cNvSpPr txBox="1"/>
          <p:nvPr>
            <p:custDataLst>
              <p:tags r:id="rId17"/>
            </p:custDataLst>
          </p:nvPr>
        </p:nvSpPr>
        <p:spPr>
          <a:xfrm>
            <a:off x="7698898" y="4263949"/>
            <a:ext cx="878295" cy="353961"/>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23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Report</a:t>
            </a:r>
          </a:p>
        </p:txBody>
      </p:sp>
      <p:sp>
        <p:nvSpPr>
          <p:cNvPr id="74" name="Notched Right Arrow 112"/>
          <p:cNvSpPr/>
          <p:nvPr>
            <p:custDataLst>
              <p:tags r:id="rId18"/>
            </p:custDataLst>
          </p:nvPr>
        </p:nvSpPr>
        <p:spPr>
          <a:xfrm>
            <a:off x="5419767" y="4258573"/>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5" name="TextBox 117"/>
          <p:cNvSpPr txBox="1"/>
          <p:nvPr>
            <p:custDataLst>
              <p:tags r:id="rId19"/>
            </p:custDataLst>
          </p:nvPr>
        </p:nvSpPr>
        <p:spPr>
          <a:xfrm>
            <a:off x="5508139" y="4272304"/>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SW/SW</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6" name="Notched Right Arrow 112"/>
          <p:cNvSpPr/>
          <p:nvPr>
            <p:custDataLst>
              <p:tags r:id="rId20"/>
            </p:custDataLst>
          </p:nvPr>
        </p:nvSpPr>
        <p:spPr>
          <a:xfrm>
            <a:off x="6197317" y="4254796"/>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7" name="TextBox 117"/>
          <p:cNvSpPr txBox="1"/>
          <p:nvPr>
            <p:custDataLst>
              <p:tags r:id="rId21"/>
            </p:custDataLst>
          </p:nvPr>
        </p:nvSpPr>
        <p:spPr>
          <a:xfrm>
            <a:off x="6276545" y="4268527"/>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kumimoji="0" lang="en-GB" sz="1200" b="0" i="0" u="none" strike="noStrike" kern="0" cap="none" spc="0" normalizeH="0" baseline="0" noProof="0">
                <a:ln>
                  <a:noFill/>
                </a:ln>
                <a:solidFill>
                  <a:srgbClr val="000000">
                    <a:lumMod val="85000"/>
                    <a:lumOff val="15000"/>
                  </a:srgbClr>
                </a:solidFill>
                <a:effectLst/>
                <a:uLnTx/>
                <a:uFillTx/>
              </a:rPr>
              <a:t>SW/HW</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78" name="Notched Right Arrow 112"/>
          <p:cNvSpPr/>
          <p:nvPr>
            <p:custDataLst>
              <p:tags r:id="rId22"/>
            </p:custDataLst>
          </p:nvPr>
        </p:nvSpPr>
        <p:spPr>
          <a:xfrm>
            <a:off x="6972387" y="4241095"/>
            <a:ext cx="87829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a:ln>
                  <a:noFill/>
                </a:ln>
                <a:solidFill>
                  <a:srgbClr val="000000"/>
                </a:solidFill>
                <a:effectLst/>
                <a:uLnTx/>
                <a:uFillTx/>
                <a:latin typeface="Bosch Office Sans"/>
                <a:ea typeface="+mn-ea"/>
                <a:cs typeface="+mn-cs"/>
              </a:rPr>
              <a:t> </a:t>
            </a:r>
          </a:p>
        </p:txBody>
      </p:sp>
      <p:sp>
        <p:nvSpPr>
          <p:cNvPr id="79" name="TextBox 117"/>
          <p:cNvSpPr txBox="1"/>
          <p:nvPr>
            <p:custDataLst>
              <p:tags r:id="rId23"/>
            </p:custDataLst>
          </p:nvPr>
        </p:nvSpPr>
        <p:spPr>
          <a:xfrm>
            <a:off x="7051615" y="4254826"/>
            <a:ext cx="686814" cy="233065"/>
          </a:xfrm>
          <a:prstGeom prst="rect">
            <a:avLst/>
          </a:prstGeom>
          <a:noFill/>
        </p:spPr>
        <p:txBody>
          <a:bodyPr wrap="none" lIns="0" tIns="0" rIns="0" bIns="0" rtlCol="0">
            <a:noAutofit/>
          </a:bodyPr>
          <a:lstStyle>
            <a:defPPr>
              <a:defRPr lang="de-DE"/>
            </a:defPPr>
            <a:lvl1pPr algn="ctr">
              <a:lnSpc>
                <a:spcPts val="2300"/>
              </a:lnSpc>
              <a:spcBef>
                <a:spcPts val="500"/>
              </a:spcBef>
              <a:defRPr sz="1400">
                <a:solidFill>
                  <a:schemeClr val="tx1">
                    <a:lumMod val="85000"/>
                    <a:lumOff val="15000"/>
                  </a:schemeClr>
                </a:solidFill>
              </a:defRPr>
            </a:lvl1pPr>
          </a:lstStyle>
          <a:p>
            <a:pPr marL="0" marR="0" lvl="0" indent="0" algn="ctr" defTabSz="914400" eaLnBrk="1" fontAlgn="auto" latinLnBrk="0" hangingPunct="1">
              <a:lnSpc>
                <a:spcPts val="1400"/>
              </a:lnSpc>
              <a:spcBef>
                <a:spcPts val="500"/>
              </a:spcBef>
              <a:spcAft>
                <a:spcPts val="0"/>
              </a:spcAft>
              <a:buClrTx/>
              <a:buSzTx/>
              <a:buFontTx/>
              <a:buNone/>
              <a:tabLst/>
              <a:defRPr/>
            </a:pPr>
            <a:r>
              <a:rPr lang="en-GB" sz="1200" kern="0">
                <a:solidFill>
                  <a:srgbClr val="000000">
                    <a:lumMod val="85000"/>
                    <a:lumOff val="15000"/>
                  </a:srgbClr>
                </a:solidFill>
              </a:rPr>
              <a:t>System</a:t>
            </a:r>
            <a:r>
              <a:rPr kumimoji="0" lang="en-GB" sz="1200" b="0" i="0" u="none" strike="noStrike" kern="0" cap="none" spc="0" normalizeH="0" baseline="0" noProof="0">
                <a:ln>
                  <a:noFill/>
                </a:ln>
                <a:solidFill>
                  <a:srgbClr val="000000">
                    <a:lumMod val="85000"/>
                    <a:lumOff val="15000"/>
                  </a:srgbClr>
                </a:solidFill>
                <a:effectLst/>
                <a:uLnTx/>
                <a:uFillTx/>
              </a:rPr>
              <a:t/>
            </a:r>
            <a:br>
              <a:rPr kumimoji="0" lang="en-GB" sz="1200" b="0" i="0" u="none" strike="noStrike" kern="0" cap="none" spc="0" normalizeH="0" baseline="0" noProof="0">
                <a:ln>
                  <a:noFill/>
                </a:ln>
                <a:solidFill>
                  <a:srgbClr val="000000">
                    <a:lumMod val="85000"/>
                    <a:lumOff val="15000"/>
                  </a:srgbClr>
                </a:solidFill>
                <a:effectLst/>
                <a:uLnTx/>
                <a:uFillTx/>
              </a:rPr>
            </a:br>
            <a:r>
              <a:rPr kumimoji="0" lang="en-GB" sz="1200" b="0" i="0" u="none" strike="noStrike" kern="0" cap="none" spc="0" normalizeH="0" baseline="0" noProof="0">
                <a:ln>
                  <a:noFill/>
                </a:ln>
                <a:solidFill>
                  <a:srgbClr val="000000">
                    <a:lumMod val="85000"/>
                    <a:lumOff val="15000"/>
                  </a:srgbClr>
                </a:solidFill>
                <a:effectLst/>
                <a:uLnTx/>
                <a:uFillTx/>
              </a:rPr>
              <a:t>Test</a:t>
            </a:r>
          </a:p>
        </p:txBody>
      </p:sp>
      <p:sp>
        <p:nvSpPr>
          <p:cNvPr id="80" name="Notched Right Arrow 111"/>
          <p:cNvSpPr/>
          <p:nvPr>
            <p:custDataLst>
              <p:tags r:id="rId24"/>
            </p:custDataLst>
          </p:nvPr>
        </p:nvSpPr>
        <p:spPr>
          <a:xfrm>
            <a:off x="840363" y="5507070"/>
            <a:ext cx="708700" cy="36765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Build</a:t>
            </a:r>
          </a:p>
        </p:txBody>
      </p:sp>
      <p:sp>
        <p:nvSpPr>
          <p:cNvPr id="81" name="Notched Right Arrow 112"/>
          <p:cNvSpPr/>
          <p:nvPr>
            <p:custDataLst>
              <p:tags r:id="rId25"/>
            </p:custDataLst>
          </p:nvPr>
        </p:nvSpPr>
        <p:spPr>
          <a:xfrm>
            <a:off x="1411240" y="5509525"/>
            <a:ext cx="7682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Unit</a:t>
            </a:r>
            <a:r>
              <a:rPr kumimoji="0" lang="en-GB" sz="1000" b="0" i="0" u="none" strike="noStrike" kern="0" cap="none" spc="0" normalizeH="0" noProof="0">
                <a:ln>
                  <a:noFill/>
                </a:ln>
                <a:solidFill>
                  <a:srgbClr val="000000"/>
                </a:solidFill>
                <a:effectLst/>
                <a:uLnTx/>
                <a:uFillTx/>
                <a:latin typeface="Bosch Office Sans"/>
                <a:ea typeface="+mn-ea"/>
                <a:cs typeface="+mn-cs"/>
              </a:rPr>
              <a:t> Test</a:t>
            </a:r>
            <a:endParaRPr kumimoji="0" lang="en-GB" sz="1000" b="0" i="0" u="none" strike="noStrike" kern="0" cap="none" spc="0" normalizeH="0" baseline="0" noProof="0">
              <a:ln>
                <a:noFill/>
              </a:ln>
              <a:solidFill>
                <a:srgbClr val="000000"/>
              </a:solidFill>
              <a:effectLst/>
              <a:uLnTx/>
              <a:uFillTx/>
              <a:latin typeface="Bosch Office Sans"/>
              <a:ea typeface="+mn-ea"/>
              <a:cs typeface="+mn-cs"/>
            </a:endParaRPr>
          </a:p>
        </p:txBody>
      </p:sp>
      <p:sp>
        <p:nvSpPr>
          <p:cNvPr id="82" name="Textfeld 35"/>
          <p:cNvSpPr txBox="1"/>
          <p:nvPr>
            <p:custDataLst>
              <p:tags r:id="rId26"/>
            </p:custDataLst>
          </p:nvPr>
        </p:nvSpPr>
        <p:spPr>
          <a:xfrm>
            <a:off x="5322405" y="5277132"/>
            <a:ext cx="776175" cy="276999"/>
          </a:xfrm>
          <a:prstGeom prst="rect">
            <a:avLst/>
          </a:prstGeom>
          <a:noFill/>
        </p:spPr>
        <p:txBody>
          <a:bodyPr wrap="none" rtlCol="0">
            <a:spAutoFit/>
          </a:bodyPr>
          <a:lstStyle/>
          <a:p>
            <a:r>
              <a:rPr lang="en-US" sz="1200" b="1">
                <a:solidFill>
                  <a:srgbClr val="92D050"/>
                </a:solidFill>
              </a:rPr>
              <a:t>Pipeline</a:t>
            </a:r>
          </a:p>
        </p:txBody>
      </p:sp>
      <p:sp>
        <p:nvSpPr>
          <p:cNvPr id="83" name="Notched Right Arrow 112"/>
          <p:cNvSpPr/>
          <p:nvPr>
            <p:custDataLst>
              <p:tags r:id="rId27"/>
            </p:custDataLst>
          </p:nvPr>
        </p:nvSpPr>
        <p:spPr>
          <a:xfrm>
            <a:off x="2058852" y="5511998"/>
            <a:ext cx="760177"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Smoke Test</a:t>
            </a:r>
          </a:p>
        </p:txBody>
      </p:sp>
      <p:sp>
        <p:nvSpPr>
          <p:cNvPr id="84" name="Notched Right Arrow 112"/>
          <p:cNvSpPr/>
          <p:nvPr>
            <p:custDataLst>
              <p:tags r:id="rId28"/>
            </p:custDataLst>
          </p:nvPr>
        </p:nvSpPr>
        <p:spPr>
          <a:xfrm>
            <a:off x="2686071" y="5510510"/>
            <a:ext cx="1017913"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Static Code</a:t>
            </a:r>
            <a:br>
              <a:rPr lang="en-GB" sz="1000"/>
            </a:br>
            <a:r>
              <a:rPr lang="en-GB" sz="1000"/>
              <a:t>Analysis</a:t>
            </a:r>
          </a:p>
        </p:txBody>
      </p:sp>
      <p:sp>
        <p:nvSpPr>
          <p:cNvPr id="85" name="Notched Right Arrow 112"/>
          <p:cNvSpPr/>
          <p:nvPr>
            <p:custDataLst>
              <p:tags r:id="rId29"/>
            </p:custDataLst>
          </p:nvPr>
        </p:nvSpPr>
        <p:spPr>
          <a:xfrm>
            <a:off x="3590129" y="5511254"/>
            <a:ext cx="1039640"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Architecture</a:t>
            </a:r>
            <a:br>
              <a:rPr lang="en-GB" sz="1000"/>
            </a:br>
            <a:r>
              <a:rPr lang="en-GB" sz="1000"/>
              <a:t>Check</a:t>
            </a:r>
          </a:p>
        </p:txBody>
      </p:sp>
      <p:sp>
        <p:nvSpPr>
          <p:cNvPr id="86" name="Notched Right Arrow 112"/>
          <p:cNvSpPr/>
          <p:nvPr>
            <p:custDataLst>
              <p:tags r:id="rId30"/>
            </p:custDataLst>
          </p:nvPr>
        </p:nvSpPr>
        <p:spPr>
          <a:xfrm>
            <a:off x="4475084" y="5514001"/>
            <a:ext cx="141277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Critical Resources</a:t>
            </a:r>
            <a:br>
              <a:rPr lang="en-GB" sz="1000"/>
            </a:br>
            <a:r>
              <a:rPr lang="en-GB" sz="1000"/>
              <a:t>Measurement</a:t>
            </a:r>
          </a:p>
        </p:txBody>
      </p:sp>
      <p:sp>
        <p:nvSpPr>
          <p:cNvPr id="87" name="Notched Right Arrow 86"/>
          <p:cNvSpPr/>
          <p:nvPr>
            <p:custDataLst>
              <p:tags r:id="rId31"/>
            </p:custDataLst>
          </p:nvPr>
        </p:nvSpPr>
        <p:spPr>
          <a:xfrm>
            <a:off x="5757405" y="5508536"/>
            <a:ext cx="1396194"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Subset Functional</a:t>
            </a:r>
            <a:br>
              <a:rPr lang="en-GB" sz="1000"/>
            </a:br>
            <a:r>
              <a:rPr lang="en-GB" sz="1000"/>
              <a:t>Tests</a:t>
            </a:r>
          </a:p>
        </p:txBody>
      </p:sp>
      <p:sp>
        <p:nvSpPr>
          <p:cNvPr id="88" name="Notched Right Arrow 112"/>
          <p:cNvSpPr/>
          <p:nvPr>
            <p:custDataLst>
              <p:tags r:id="rId32"/>
            </p:custDataLst>
          </p:nvPr>
        </p:nvSpPr>
        <p:spPr>
          <a:xfrm>
            <a:off x="7022294" y="5511896"/>
            <a:ext cx="1244598"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algn="ctr" fontAlgn="auto">
              <a:spcBef>
                <a:spcPts val="0"/>
              </a:spcBef>
              <a:spcAft>
                <a:spcPts val="0"/>
              </a:spcAft>
              <a:defRPr/>
            </a:pPr>
            <a:r>
              <a:rPr lang="en-GB" sz="1000"/>
              <a:t>Open Source </a:t>
            </a:r>
            <a:br>
              <a:rPr lang="en-GB" sz="1000"/>
            </a:br>
            <a:r>
              <a:rPr lang="en-GB" sz="1000"/>
              <a:t>Code Scanning</a:t>
            </a:r>
          </a:p>
        </p:txBody>
      </p:sp>
      <p:sp>
        <p:nvSpPr>
          <p:cNvPr id="89" name="Notched Right Arrow 112"/>
          <p:cNvSpPr/>
          <p:nvPr>
            <p:custDataLst>
              <p:tags r:id="rId33"/>
            </p:custDataLst>
          </p:nvPr>
        </p:nvSpPr>
        <p:spPr>
          <a:xfrm>
            <a:off x="8145623" y="5515158"/>
            <a:ext cx="569899"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00"/>
                </a:solidFill>
                <a:effectLst/>
                <a:uLnTx/>
                <a:uFillTx/>
                <a:latin typeface="Bosch Office Sans"/>
                <a:ea typeface="+mn-ea"/>
                <a:cs typeface="+mn-cs"/>
              </a:rPr>
              <a:t>SIL</a:t>
            </a:r>
          </a:p>
        </p:txBody>
      </p:sp>
      <p:sp>
        <p:nvSpPr>
          <p:cNvPr id="90" name="Notched Right Arrow 112"/>
          <p:cNvSpPr/>
          <p:nvPr>
            <p:custDataLst>
              <p:tags r:id="rId34"/>
            </p:custDataLst>
          </p:nvPr>
        </p:nvSpPr>
        <p:spPr>
          <a:xfrm>
            <a:off x="8596300" y="5510245"/>
            <a:ext cx="793921"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vHIL</a:t>
            </a:r>
          </a:p>
        </p:txBody>
      </p:sp>
      <p:sp>
        <p:nvSpPr>
          <p:cNvPr id="91" name="Notched Right Arrow 112"/>
          <p:cNvSpPr/>
          <p:nvPr>
            <p:custDataLst>
              <p:tags r:id="rId35"/>
            </p:custDataLst>
          </p:nvPr>
        </p:nvSpPr>
        <p:spPr>
          <a:xfrm rot="10800000" flipH="1" flipV="1">
            <a:off x="9250854" y="5506643"/>
            <a:ext cx="651001" cy="375289"/>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HIL</a:t>
            </a:r>
          </a:p>
        </p:txBody>
      </p:sp>
      <p:sp>
        <p:nvSpPr>
          <p:cNvPr id="92" name="Notched Right Arrow 112"/>
          <p:cNvSpPr/>
          <p:nvPr>
            <p:custDataLst>
              <p:tags r:id="rId36"/>
            </p:custDataLst>
          </p:nvPr>
        </p:nvSpPr>
        <p:spPr>
          <a:xfrm>
            <a:off x="9765407" y="5518779"/>
            <a:ext cx="807935"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Test Bench</a:t>
            </a:r>
          </a:p>
        </p:txBody>
      </p:sp>
      <p:sp>
        <p:nvSpPr>
          <p:cNvPr id="93" name="Notched Right Arrow 112"/>
          <p:cNvSpPr/>
          <p:nvPr>
            <p:custDataLst>
              <p:tags r:id="rId37"/>
            </p:custDataLst>
          </p:nvPr>
        </p:nvSpPr>
        <p:spPr>
          <a:xfrm>
            <a:off x="10436934" y="5515158"/>
            <a:ext cx="1196266" cy="360770"/>
          </a:xfrm>
          <a:prstGeom prst="notchedRightArrow">
            <a:avLst>
              <a:gd name="adj1" fmla="val 100000"/>
              <a:gd name="adj2" fmla="val 50000"/>
            </a:avLst>
          </a:prstGeom>
          <a:solidFill>
            <a:srgbClr val="67B419">
              <a:lumMod val="60000"/>
              <a:lumOff val="40000"/>
            </a:srgbClr>
          </a:solidFill>
          <a:ln w="9525" cap="flat" cmpd="sng" algn="ctr">
            <a:solidFill>
              <a:srgbClr val="3F136C"/>
            </a:solid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000000"/>
                </a:solidFill>
                <a:effectLst/>
                <a:uLnTx/>
                <a:uFillTx/>
                <a:latin typeface="Bosch Office Sans"/>
                <a:ea typeface="+mn-ea"/>
                <a:cs typeface="+mn-cs"/>
              </a:rPr>
              <a:t>Certification</a:t>
            </a:r>
            <a:r>
              <a:rPr kumimoji="0" lang="en-GB" sz="1200" b="0" i="0" u="none" strike="noStrike" kern="0" cap="none" spc="0" normalizeH="0" noProof="0">
                <a:ln>
                  <a:noFill/>
                </a:ln>
                <a:solidFill>
                  <a:srgbClr val="000000"/>
                </a:solidFill>
                <a:effectLst/>
                <a:uLnTx/>
                <a:uFillTx/>
                <a:latin typeface="Bosch Office Sans"/>
                <a:ea typeface="+mn-ea"/>
                <a:cs typeface="+mn-cs"/>
              </a:rPr>
              <a:t> Documents</a:t>
            </a:r>
            <a:endParaRPr kumimoji="0" lang="en-GB" sz="1200" b="0" i="0" u="none" strike="noStrike" kern="0" cap="none" spc="0" normalizeH="0" baseline="0" noProof="0">
              <a:ln>
                <a:noFill/>
              </a:ln>
              <a:solidFill>
                <a:srgbClr val="000000"/>
              </a:solidFill>
              <a:effectLst/>
              <a:uLnTx/>
              <a:uFillTx/>
              <a:latin typeface="Bosch Office Sans"/>
              <a:ea typeface="+mn-ea"/>
              <a:cs typeface="+mn-cs"/>
            </a:endParaRPr>
          </a:p>
        </p:txBody>
      </p:sp>
      <p:cxnSp>
        <p:nvCxnSpPr>
          <p:cNvPr id="94" name="Gerade Verbindung mit Pfeil 129"/>
          <p:cNvCxnSpPr/>
          <p:nvPr/>
        </p:nvCxnSpPr>
        <p:spPr>
          <a:xfrm flipH="1">
            <a:off x="3997029" y="3262445"/>
            <a:ext cx="867983" cy="711832"/>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5" name="Gerade Verbindung mit Pfeil 130"/>
          <p:cNvCxnSpPr/>
          <p:nvPr/>
        </p:nvCxnSpPr>
        <p:spPr>
          <a:xfrm>
            <a:off x="7151202" y="3227890"/>
            <a:ext cx="1009022" cy="693637"/>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6" name="Gerade Verbindung mit Pfeil 131"/>
          <p:cNvCxnSpPr>
            <a:stCxn id="73" idx="3"/>
          </p:cNvCxnSpPr>
          <p:nvPr/>
        </p:nvCxnSpPr>
        <p:spPr>
          <a:xfrm>
            <a:off x="8577193" y="4440930"/>
            <a:ext cx="2980625" cy="840148"/>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97" name="Gerade Verbindung mit Pfeil 132"/>
          <p:cNvCxnSpPr/>
          <p:nvPr/>
        </p:nvCxnSpPr>
        <p:spPr>
          <a:xfrm flipH="1">
            <a:off x="1003663" y="4204447"/>
            <a:ext cx="2904508" cy="1072685"/>
          </a:xfrm>
          <a:prstGeom prst="straightConnector1">
            <a:avLst/>
          </a:prstGeom>
          <a:ln>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3042549" y="6410961"/>
            <a:ext cx="7082826" cy="369332"/>
          </a:xfrm>
          <a:prstGeom prst="rect">
            <a:avLst/>
          </a:prstGeom>
          <a:noFill/>
        </p:spPr>
        <p:txBody>
          <a:bodyPr wrap="square" rtlCol="0">
            <a:spAutoFit/>
          </a:bodyPr>
          <a:lstStyle/>
          <a:p>
            <a:r>
              <a:rPr lang="en-GB" dirty="0" smtClean="0"/>
              <a:t>Fast &amp; Automated : Fast Feedback with frequent CI &amp; Automated Testing</a:t>
            </a:r>
            <a:endParaRPr lang="en-GB" dirty="0"/>
          </a:p>
        </p:txBody>
      </p:sp>
    </p:spTree>
    <p:extLst>
      <p:ext uri="{BB962C8B-B14F-4D97-AF65-F5344CB8AC3E}">
        <p14:creationId xmlns:p14="http://schemas.microsoft.com/office/powerpoint/2010/main" val="937202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p:nvPr/>
        </p:nvSpPr>
        <p:spPr>
          <a:xfrm>
            <a:off x="749334" y="2898189"/>
            <a:ext cx="5221868" cy="2800767"/>
          </a:xfrm>
          <a:prstGeom prst="rect">
            <a:avLst/>
          </a:prstGeom>
        </p:spPr>
        <p:txBody>
          <a:bodyPr wrap="square">
            <a:spAutoFit/>
          </a:bodyPr>
          <a:lstStyle/>
          <a:p>
            <a:pPr>
              <a:spcBef>
                <a:spcPts val="600"/>
              </a:spcBef>
            </a:pPr>
            <a:r>
              <a:rPr lang="en-US" sz="1600" dirty="0">
                <a:solidFill>
                  <a:srgbClr val="000000"/>
                </a:solidFill>
                <a:latin typeface="Bosch Office Sans"/>
              </a:rPr>
              <a:t>It consists of a </a:t>
            </a:r>
            <a:r>
              <a:rPr lang="en-US" sz="1600" b="1" dirty="0">
                <a:solidFill>
                  <a:srgbClr val="000000"/>
                </a:solidFill>
                <a:latin typeface="Bosch Office Sans"/>
              </a:rPr>
              <a:t>questionnaire </a:t>
            </a:r>
            <a:r>
              <a:rPr lang="en-US" sz="1600" dirty="0">
                <a:solidFill>
                  <a:srgbClr val="000000"/>
                </a:solidFill>
                <a:latin typeface="Bosch Office Sans"/>
              </a:rPr>
              <a:t>to check </a:t>
            </a:r>
            <a:r>
              <a:rPr lang="en-US" sz="1600" dirty="0" smtClean="0">
                <a:solidFill>
                  <a:srgbClr val="000000"/>
                </a:solidFill>
                <a:latin typeface="Bosch Office Sans"/>
              </a:rPr>
              <a:t>the level</a:t>
            </a:r>
            <a:r>
              <a:rPr lang="en-US" sz="1600" dirty="0">
                <a:solidFill>
                  <a:srgbClr val="000000"/>
                </a:solidFill>
                <a:latin typeface="Bosch Office Sans"/>
              </a:rPr>
              <a:t>. </a:t>
            </a:r>
          </a:p>
          <a:p>
            <a:pPr>
              <a:spcBef>
                <a:spcPts val="600"/>
              </a:spcBef>
            </a:pPr>
            <a:r>
              <a:rPr lang="en-US" sz="1600" dirty="0">
                <a:solidFill>
                  <a:srgbClr val="000000"/>
                </a:solidFill>
                <a:latin typeface="Bosch Office Sans"/>
              </a:rPr>
              <a:t>The questions are clustered in 5 categories which are</a:t>
            </a:r>
          </a:p>
          <a:p>
            <a:pPr marL="285750" indent="-285750">
              <a:spcBef>
                <a:spcPts val="0"/>
              </a:spcBef>
              <a:buFont typeface="Wingdings" panose="05000000000000000000" pitchFamily="2" charset="2"/>
              <a:buChar char="Ø"/>
            </a:pPr>
            <a:r>
              <a:rPr lang="en-GB" sz="1400" dirty="0">
                <a:solidFill>
                  <a:srgbClr val="000000"/>
                </a:solidFill>
                <a:latin typeface="Bosch Office Sans"/>
              </a:rPr>
              <a:t>Build (B)</a:t>
            </a:r>
          </a:p>
          <a:p>
            <a:pPr marL="285750" indent="-285750">
              <a:spcBef>
                <a:spcPts val="0"/>
              </a:spcBef>
              <a:buFont typeface="Wingdings" panose="05000000000000000000" pitchFamily="2" charset="2"/>
              <a:buChar char="Ø"/>
            </a:pPr>
            <a:r>
              <a:rPr lang="en-GB" sz="1400" dirty="0">
                <a:solidFill>
                  <a:srgbClr val="000000"/>
                </a:solidFill>
                <a:latin typeface="Bosch Office Sans"/>
              </a:rPr>
              <a:t>Testing (T)</a:t>
            </a:r>
          </a:p>
          <a:p>
            <a:pPr marL="285750" indent="-285750">
              <a:spcBef>
                <a:spcPts val="0"/>
              </a:spcBef>
              <a:buFont typeface="Wingdings" panose="05000000000000000000" pitchFamily="2" charset="2"/>
              <a:buChar char="Ø"/>
            </a:pPr>
            <a:r>
              <a:rPr lang="en-GB" sz="1400" dirty="0">
                <a:solidFill>
                  <a:srgbClr val="000000"/>
                </a:solidFill>
                <a:latin typeface="Bosch Office Sans"/>
              </a:rPr>
              <a:t>Culture (C)</a:t>
            </a:r>
          </a:p>
          <a:p>
            <a:pPr marL="285750" indent="-285750">
              <a:spcBef>
                <a:spcPts val="0"/>
              </a:spcBef>
              <a:buFont typeface="Wingdings" panose="05000000000000000000" pitchFamily="2" charset="2"/>
              <a:buChar char="Ø"/>
            </a:pPr>
            <a:r>
              <a:rPr lang="en-GB" sz="1400" dirty="0">
                <a:solidFill>
                  <a:srgbClr val="000000"/>
                </a:solidFill>
                <a:latin typeface="Bosch Office Sans"/>
              </a:rPr>
              <a:t>Deployment (D)</a:t>
            </a:r>
          </a:p>
          <a:p>
            <a:pPr marL="285750" indent="-285750">
              <a:spcBef>
                <a:spcPts val="0"/>
              </a:spcBef>
              <a:buFont typeface="Wingdings" panose="05000000000000000000" pitchFamily="2" charset="2"/>
              <a:buChar char="Ø"/>
            </a:pPr>
            <a:r>
              <a:rPr lang="en-GB" sz="1400" dirty="0">
                <a:solidFill>
                  <a:srgbClr val="000000"/>
                </a:solidFill>
                <a:latin typeface="Bosch Office Sans"/>
              </a:rPr>
              <a:t>Release (R)</a:t>
            </a:r>
          </a:p>
          <a:p>
            <a:pPr>
              <a:spcBef>
                <a:spcPts val="600"/>
              </a:spcBef>
            </a:pPr>
            <a:r>
              <a:rPr lang="en-US" sz="1600" dirty="0">
                <a:solidFill>
                  <a:srgbClr val="000000"/>
                </a:solidFill>
                <a:latin typeface="Bosch Office Sans"/>
              </a:rPr>
              <a:t>and separated in three levels of the continuous lifecycle</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Integration</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Delivery</a:t>
            </a:r>
          </a:p>
          <a:p>
            <a:pPr marL="285750" indent="-285750">
              <a:spcBef>
                <a:spcPts val="0"/>
              </a:spcBef>
              <a:buFont typeface="Wingdings" panose="05000000000000000000" pitchFamily="2" charset="2"/>
              <a:buChar char="Ø"/>
            </a:pPr>
            <a:r>
              <a:rPr lang="en-GB" sz="1400" dirty="0">
                <a:solidFill>
                  <a:srgbClr val="000000"/>
                </a:solidFill>
                <a:latin typeface="Bosch Office Sans"/>
              </a:rPr>
              <a:t>Continuous Deployment</a:t>
            </a:r>
          </a:p>
        </p:txBody>
      </p:sp>
      <p:sp>
        <p:nvSpPr>
          <p:cNvPr id="8" name="Hexagon 7"/>
          <p:cNvSpPr/>
          <p:nvPr/>
        </p:nvSpPr>
        <p:spPr>
          <a:xfrm>
            <a:off x="8126974" y="1698357"/>
            <a:ext cx="1225296" cy="1055796"/>
          </a:xfrm>
          <a:prstGeom prst="hex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B</a:t>
            </a:r>
            <a:endParaRPr lang="en-GB" sz="3200" b="1" dirty="0">
              <a:solidFill>
                <a:schemeClr val="tx1"/>
              </a:solidFill>
            </a:endParaRPr>
          </a:p>
        </p:txBody>
      </p:sp>
      <p:sp>
        <p:nvSpPr>
          <p:cNvPr id="9" name="Hexagon 8"/>
          <p:cNvSpPr/>
          <p:nvPr/>
        </p:nvSpPr>
        <p:spPr>
          <a:xfrm>
            <a:off x="9986625" y="696439"/>
            <a:ext cx="1225296" cy="1055796"/>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R</a:t>
            </a:r>
            <a:endParaRPr lang="en-GB" sz="3200" b="1" dirty="0">
              <a:solidFill>
                <a:schemeClr val="tx1"/>
              </a:solidFill>
            </a:endParaRPr>
          </a:p>
        </p:txBody>
      </p:sp>
      <p:sp>
        <p:nvSpPr>
          <p:cNvPr id="10" name="Hexagon 9"/>
          <p:cNvSpPr/>
          <p:nvPr/>
        </p:nvSpPr>
        <p:spPr>
          <a:xfrm>
            <a:off x="9011808" y="1185785"/>
            <a:ext cx="1225296" cy="1055796"/>
          </a:xfrm>
          <a:prstGeom prst="hexagon">
            <a:avLst/>
          </a:prstGeom>
          <a:solidFill>
            <a:srgbClr val="D614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C</a:t>
            </a:r>
            <a:endParaRPr lang="en-GB" sz="3200" b="1" dirty="0">
              <a:solidFill>
                <a:schemeClr val="tx1"/>
              </a:solidFill>
            </a:endParaRPr>
          </a:p>
        </p:txBody>
      </p:sp>
      <p:sp>
        <p:nvSpPr>
          <p:cNvPr id="11" name="Hexagon 10"/>
          <p:cNvSpPr/>
          <p:nvPr/>
        </p:nvSpPr>
        <p:spPr>
          <a:xfrm>
            <a:off x="9033858" y="136821"/>
            <a:ext cx="1225296" cy="1055796"/>
          </a:xfrm>
          <a:prstGeom prst="hexagon">
            <a:avLst/>
          </a:prstGeom>
          <a:solidFill>
            <a:srgbClr val="2273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D</a:t>
            </a:r>
            <a:endParaRPr lang="en-GB" sz="3200" b="1" dirty="0">
              <a:solidFill>
                <a:schemeClr val="tx1"/>
              </a:solidFill>
            </a:endParaRPr>
          </a:p>
        </p:txBody>
      </p:sp>
      <p:sp>
        <p:nvSpPr>
          <p:cNvPr id="12" name="Hexagon 11"/>
          <p:cNvSpPr/>
          <p:nvPr/>
        </p:nvSpPr>
        <p:spPr>
          <a:xfrm>
            <a:off x="8063694" y="642561"/>
            <a:ext cx="1225296" cy="1055796"/>
          </a:xfrm>
          <a:prstGeom prst="hexagon">
            <a:avLst/>
          </a:prstGeom>
          <a:solidFill>
            <a:srgbClr val="22A4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tx1"/>
                </a:solidFill>
              </a:rPr>
              <a:t>T</a:t>
            </a:r>
            <a:endParaRPr lang="en-GB" sz="3200" b="1" dirty="0">
              <a:solidFill>
                <a:schemeClr val="tx1"/>
              </a:solidFill>
            </a:endParaRPr>
          </a:p>
        </p:txBody>
      </p:sp>
      <p:sp>
        <p:nvSpPr>
          <p:cNvPr id="13" name="Rectangle 12"/>
          <p:cNvSpPr/>
          <p:nvPr/>
        </p:nvSpPr>
        <p:spPr>
          <a:xfrm>
            <a:off x="6942479" y="2830910"/>
            <a:ext cx="1482956" cy="559339"/>
          </a:xfrm>
          <a:prstGeom prst="rect">
            <a:avLst/>
          </a:prstGeom>
          <a:solidFill>
            <a:srgbClr val="D614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rPr>
              <a:t>Continuous Integration</a:t>
            </a:r>
            <a:endParaRPr lang="en-GB" sz="1600" b="1" dirty="0">
              <a:solidFill>
                <a:schemeClr val="tx1"/>
              </a:solidFill>
            </a:endParaRPr>
          </a:p>
        </p:txBody>
      </p:sp>
      <p:sp>
        <p:nvSpPr>
          <p:cNvPr id="14" name="Rectangle 13"/>
          <p:cNvSpPr/>
          <p:nvPr/>
        </p:nvSpPr>
        <p:spPr>
          <a:xfrm>
            <a:off x="8588842" y="2839876"/>
            <a:ext cx="1482956" cy="559339"/>
          </a:xfrm>
          <a:prstGeom prst="rect">
            <a:avLst/>
          </a:prstGeom>
          <a:solidFill>
            <a:srgbClr val="22A4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Continuous Delivery</a:t>
            </a:r>
            <a:endParaRPr lang="en-GB" b="1" dirty="0">
              <a:solidFill>
                <a:schemeClr val="tx1"/>
              </a:solidFill>
            </a:endParaRPr>
          </a:p>
        </p:txBody>
      </p:sp>
      <p:sp>
        <p:nvSpPr>
          <p:cNvPr id="15" name="Rectangle 14"/>
          <p:cNvSpPr/>
          <p:nvPr/>
        </p:nvSpPr>
        <p:spPr>
          <a:xfrm>
            <a:off x="10237104" y="2830909"/>
            <a:ext cx="1482956" cy="55933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rPr>
              <a:t>Continuous Deployment</a:t>
            </a:r>
            <a:endParaRPr lang="en-GB" b="1" dirty="0">
              <a:solidFill>
                <a:schemeClr val="tx1"/>
              </a:solidFill>
            </a:endParaRPr>
          </a:p>
        </p:txBody>
      </p:sp>
      <p:sp>
        <p:nvSpPr>
          <p:cNvPr id="16" name="TextBox 15"/>
          <p:cNvSpPr txBox="1"/>
          <p:nvPr/>
        </p:nvSpPr>
        <p:spPr>
          <a:xfrm>
            <a:off x="667225" y="1648692"/>
            <a:ext cx="5706906" cy="923330"/>
          </a:xfrm>
          <a:prstGeom prst="rect">
            <a:avLst/>
          </a:prstGeom>
          <a:noFill/>
        </p:spPr>
        <p:txBody>
          <a:bodyPr wrap="square" rtlCol="0">
            <a:spAutoFit/>
          </a:bodyPr>
          <a:lstStyle/>
          <a:p>
            <a:r>
              <a:rPr lang="en-GB" dirty="0" smtClean="0"/>
              <a:t>This is a maturity model to measure the current status of Automation in Continuous Deployment – including the levels of continuous Integration and Continuous Delivery</a:t>
            </a:r>
            <a:endParaRPr lang="en-GB" dirty="0"/>
          </a:p>
        </p:txBody>
      </p:sp>
      <p:sp>
        <p:nvSpPr>
          <p:cNvPr id="17" name="TextBox 16"/>
          <p:cNvSpPr txBox="1"/>
          <p:nvPr/>
        </p:nvSpPr>
        <p:spPr>
          <a:xfrm>
            <a:off x="853440" y="136821"/>
            <a:ext cx="7598664" cy="369332"/>
          </a:xfrm>
          <a:prstGeom prst="rect">
            <a:avLst/>
          </a:prstGeom>
          <a:noFill/>
        </p:spPr>
        <p:txBody>
          <a:bodyPr wrap="square" rtlCol="0">
            <a:spAutoFit/>
          </a:bodyPr>
          <a:lstStyle/>
          <a:p>
            <a:r>
              <a:rPr lang="en-GB" dirty="0" smtClean="0"/>
              <a:t>Automation Maturity Model </a:t>
            </a:r>
            <a:endParaRPr lang="en-GB" dirty="0"/>
          </a:p>
        </p:txBody>
      </p:sp>
      <p:sp>
        <p:nvSpPr>
          <p:cNvPr id="37" name="Hexagon 36"/>
          <p:cNvSpPr/>
          <p:nvPr/>
        </p:nvSpPr>
        <p:spPr>
          <a:xfrm>
            <a:off x="8188083" y="5298045"/>
            <a:ext cx="1225296" cy="1055796"/>
          </a:xfrm>
          <a:prstGeom prst="hexag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B</a:t>
            </a:r>
            <a:endParaRPr lang="en-GB" sz="3200" b="1" dirty="0">
              <a:solidFill>
                <a:schemeClr val="tx1"/>
              </a:solidFill>
            </a:endParaRPr>
          </a:p>
        </p:txBody>
      </p:sp>
      <p:sp>
        <p:nvSpPr>
          <p:cNvPr id="38" name="Hexagon 37"/>
          <p:cNvSpPr/>
          <p:nvPr/>
        </p:nvSpPr>
        <p:spPr>
          <a:xfrm>
            <a:off x="10047734" y="4296127"/>
            <a:ext cx="1225296" cy="1055796"/>
          </a:xfrm>
          <a:prstGeom prst="hexagon">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R</a:t>
            </a:r>
            <a:endParaRPr lang="en-GB" sz="3200" b="1" dirty="0">
              <a:solidFill>
                <a:schemeClr val="tx1"/>
              </a:solidFill>
            </a:endParaRPr>
          </a:p>
        </p:txBody>
      </p:sp>
      <p:sp>
        <p:nvSpPr>
          <p:cNvPr id="39" name="Hexagon 38"/>
          <p:cNvSpPr/>
          <p:nvPr/>
        </p:nvSpPr>
        <p:spPr>
          <a:xfrm>
            <a:off x="9072917" y="4785473"/>
            <a:ext cx="1225296" cy="1055796"/>
          </a:xfrm>
          <a:prstGeom prst="hexagon">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C</a:t>
            </a:r>
            <a:endParaRPr lang="en-GB" sz="3200" b="1" dirty="0">
              <a:solidFill>
                <a:schemeClr val="tx1"/>
              </a:solidFill>
            </a:endParaRPr>
          </a:p>
        </p:txBody>
      </p:sp>
      <p:sp>
        <p:nvSpPr>
          <p:cNvPr id="40" name="Hexagon 39"/>
          <p:cNvSpPr/>
          <p:nvPr/>
        </p:nvSpPr>
        <p:spPr>
          <a:xfrm>
            <a:off x="9094967" y="3736509"/>
            <a:ext cx="1225296" cy="1055796"/>
          </a:xfrm>
          <a:prstGeom prst="hexago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D</a:t>
            </a:r>
            <a:endParaRPr lang="en-GB" sz="3200" b="1" dirty="0">
              <a:solidFill>
                <a:schemeClr val="tx1"/>
              </a:solidFill>
            </a:endParaRPr>
          </a:p>
        </p:txBody>
      </p:sp>
      <p:sp>
        <p:nvSpPr>
          <p:cNvPr id="41" name="Hexagon 40"/>
          <p:cNvSpPr/>
          <p:nvPr/>
        </p:nvSpPr>
        <p:spPr>
          <a:xfrm>
            <a:off x="8124803" y="4242249"/>
            <a:ext cx="1225296" cy="105579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T</a:t>
            </a:r>
            <a:endParaRPr lang="en-GB" sz="3200" b="1" dirty="0">
              <a:solidFill>
                <a:schemeClr val="tx1"/>
              </a:solidFill>
            </a:endParaRPr>
          </a:p>
        </p:txBody>
      </p:sp>
      <p:sp>
        <p:nvSpPr>
          <p:cNvPr id="42" name="Hexagon 41"/>
          <p:cNvSpPr/>
          <p:nvPr/>
        </p:nvSpPr>
        <p:spPr>
          <a:xfrm>
            <a:off x="8195056" y="5298045"/>
            <a:ext cx="1225296" cy="1055796"/>
          </a:xfrm>
          <a:prstGeom prst="hex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B</a:t>
            </a:r>
            <a:endParaRPr lang="en-GB" sz="3200" b="1" dirty="0">
              <a:solidFill>
                <a:schemeClr val="tx1"/>
              </a:solidFill>
            </a:endParaRPr>
          </a:p>
        </p:txBody>
      </p:sp>
      <p:sp>
        <p:nvSpPr>
          <p:cNvPr id="43" name="Hexagon 42"/>
          <p:cNvSpPr/>
          <p:nvPr/>
        </p:nvSpPr>
        <p:spPr>
          <a:xfrm>
            <a:off x="10054707" y="4296127"/>
            <a:ext cx="1225296" cy="1055796"/>
          </a:xfrm>
          <a:prstGeom prst="hexagon">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R</a:t>
            </a:r>
            <a:endParaRPr lang="en-GB" sz="3200" b="1" dirty="0">
              <a:solidFill>
                <a:schemeClr val="tx1"/>
              </a:solidFill>
            </a:endParaRPr>
          </a:p>
        </p:txBody>
      </p:sp>
      <p:sp>
        <p:nvSpPr>
          <p:cNvPr id="44" name="Hexagon 43"/>
          <p:cNvSpPr/>
          <p:nvPr/>
        </p:nvSpPr>
        <p:spPr>
          <a:xfrm>
            <a:off x="9079890" y="4785473"/>
            <a:ext cx="1225296" cy="1055796"/>
          </a:xfrm>
          <a:prstGeom prst="hexagon">
            <a:avLst/>
          </a:prstGeom>
          <a:solidFill>
            <a:srgbClr val="D6148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C</a:t>
            </a:r>
            <a:endParaRPr lang="en-GB" sz="3200" b="1" dirty="0">
              <a:solidFill>
                <a:schemeClr val="tx1"/>
              </a:solidFill>
            </a:endParaRPr>
          </a:p>
        </p:txBody>
      </p:sp>
      <p:sp>
        <p:nvSpPr>
          <p:cNvPr id="45" name="Hexagon 44"/>
          <p:cNvSpPr/>
          <p:nvPr/>
        </p:nvSpPr>
        <p:spPr>
          <a:xfrm>
            <a:off x="9101940" y="3736509"/>
            <a:ext cx="1225296" cy="1055796"/>
          </a:xfrm>
          <a:prstGeom prst="hexagon">
            <a:avLst/>
          </a:prstGeom>
          <a:solidFill>
            <a:srgbClr val="2273B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D</a:t>
            </a:r>
            <a:endParaRPr lang="en-GB" sz="3200" b="1" dirty="0">
              <a:solidFill>
                <a:schemeClr val="tx1"/>
              </a:solidFill>
            </a:endParaRPr>
          </a:p>
        </p:txBody>
      </p:sp>
      <p:sp>
        <p:nvSpPr>
          <p:cNvPr id="46" name="Hexagon 45"/>
          <p:cNvSpPr/>
          <p:nvPr/>
        </p:nvSpPr>
        <p:spPr>
          <a:xfrm>
            <a:off x="8131776" y="4242249"/>
            <a:ext cx="1225296" cy="1055796"/>
          </a:xfrm>
          <a:prstGeom prst="hexagon">
            <a:avLst/>
          </a:prstGeom>
          <a:solidFill>
            <a:srgbClr val="22A4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smtClean="0">
                <a:solidFill>
                  <a:schemeClr val="tx1"/>
                </a:solidFill>
              </a:rPr>
              <a:t>T</a:t>
            </a:r>
            <a:endParaRPr lang="en-GB" sz="3200" b="1" dirty="0">
              <a:solidFill>
                <a:schemeClr val="tx1"/>
              </a:solidFill>
            </a:endParaRPr>
          </a:p>
        </p:txBody>
      </p:sp>
      <p:sp>
        <p:nvSpPr>
          <p:cNvPr id="47" name="Rectangle 46"/>
          <p:cNvSpPr/>
          <p:nvPr/>
        </p:nvSpPr>
        <p:spPr>
          <a:xfrm>
            <a:off x="6942479" y="3957774"/>
            <a:ext cx="319427" cy="22555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p:cNvCxnSpPr/>
          <p:nvPr/>
        </p:nvCxnSpPr>
        <p:spPr>
          <a:xfrm>
            <a:off x="6942479" y="4785473"/>
            <a:ext cx="319427" cy="6832"/>
          </a:xfrm>
          <a:prstGeom prst="line">
            <a:avLst/>
          </a:prstGeom>
          <a:ln w="28575">
            <a:solidFill>
              <a:srgbClr val="92D050"/>
            </a:solidFill>
            <a:prstDash val="sysDash"/>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942479" y="5298044"/>
            <a:ext cx="304463" cy="91524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4305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custDataLst>
              <p:tags r:id="rId1"/>
            </p:custDataLst>
          </p:nvPr>
        </p:nvSpPr>
        <p:spPr>
          <a:xfrm>
            <a:off x="8919430" y="6442995"/>
            <a:ext cx="1498744" cy="245328"/>
          </a:xfrm>
          <a:prstGeom prst="rect">
            <a:avLst/>
          </a:prstGeom>
          <a:noFill/>
        </p:spPr>
        <p:txBody>
          <a:bodyPr wrap="square" lIns="0" tIns="0" rIns="0" bIns="0" rtlCol="0">
            <a:noAutofit/>
          </a:bodyPr>
          <a:lstStyle/>
          <a:p>
            <a:pPr defTabSz="1016264">
              <a:lnSpc>
                <a:spcPct val="107000"/>
              </a:lnSpc>
              <a:spcBef>
                <a:spcPts val="556"/>
              </a:spcBef>
              <a:defRPr/>
            </a:pPr>
            <a:endParaRPr lang="en-US" sz="2001" kern="0" dirty="0" err="1">
              <a:solidFill>
                <a:srgbClr val="000000"/>
              </a:solidFill>
              <a:latin typeface="Bosch Office Sans" pitchFamily="34" charset="0"/>
            </a:endParaRPr>
          </a:p>
        </p:txBody>
      </p:sp>
      <p:pic>
        <p:nvPicPr>
          <p:cNvPr id="3" name="Graphic 101__" descr="Marker">
            <a:extLst>
              <a:ext uri="{FF2B5EF4-FFF2-40B4-BE49-F238E27FC236}">
                <a16:creationId xmlns:a16="http://schemas.microsoft.com/office/drawing/2014/main" id="{57E3C63F-9926-43AC-8E93-61FDE5AE3AF6}"/>
              </a:ext>
            </a:extLst>
          </p:cNvPr>
          <p:cNvPicPr>
            <a:picLocks noChangeAspect="1"/>
          </p:cNvPicPr>
          <p:nvPr>
            <p:custDataLst>
              <p:tags r:id="rId2"/>
            </p:custDataLst>
          </p:nvPr>
        </p:nvPicPr>
        <p:blipFill>
          <a:blip r:embed="rId32" cstate="hq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312571" y="6463189"/>
            <a:ext cx="301702" cy="301702"/>
          </a:xfrm>
          <a:prstGeom prst="rect">
            <a:avLst/>
          </a:prstGeom>
        </p:spPr>
      </p:pic>
      <p:sp>
        <p:nvSpPr>
          <p:cNvPr id="4" name="TextBox 3"/>
          <p:cNvSpPr txBox="1"/>
          <p:nvPr>
            <p:custDataLst>
              <p:tags r:id="rId3"/>
            </p:custDataLst>
          </p:nvPr>
        </p:nvSpPr>
        <p:spPr>
          <a:xfrm>
            <a:off x="8537936" y="6533746"/>
            <a:ext cx="1452009" cy="250893"/>
          </a:xfrm>
          <a:prstGeom prst="rect">
            <a:avLst/>
          </a:prstGeom>
          <a:noFill/>
        </p:spPr>
        <p:txBody>
          <a:bodyPr wrap="square" lIns="0" tIns="0" rIns="0" bIns="0" rtlCol="0">
            <a:noAutofit/>
          </a:bodyPr>
          <a:lstStyle/>
          <a:p>
            <a:pPr defTabSz="1016264">
              <a:lnSpc>
                <a:spcPct val="107000"/>
              </a:lnSpc>
              <a:spcBef>
                <a:spcPts val="556"/>
              </a:spcBef>
              <a:defRPr/>
            </a:pPr>
            <a:r>
              <a:rPr lang="en-US" sz="1111" kern="0" dirty="0">
                <a:solidFill>
                  <a:srgbClr val="000000"/>
                </a:solidFill>
                <a:latin typeface="Bosch Office Sans" pitchFamily="34" charset="0"/>
              </a:rPr>
              <a:t>As of </a:t>
            </a:r>
            <a:r>
              <a:rPr lang="en-US" sz="1000" kern="0" dirty="0">
                <a:solidFill>
                  <a:srgbClr val="000000"/>
                </a:solidFill>
                <a:latin typeface="Bosch Office Sans" pitchFamily="34" charset="0"/>
              </a:rPr>
              <a:t>Today</a:t>
            </a:r>
            <a:endParaRPr lang="en-US" sz="1111" kern="0" dirty="0">
              <a:solidFill>
                <a:srgbClr val="000000"/>
              </a:solidFill>
              <a:latin typeface="Bosch Office Sans" pitchFamily="34" charset="0"/>
            </a:endParaRPr>
          </a:p>
        </p:txBody>
      </p:sp>
      <p:sp>
        <p:nvSpPr>
          <p:cNvPr id="5" name="TextBox 4"/>
          <p:cNvSpPr txBox="1"/>
          <p:nvPr>
            <p:custDataLst>
              <p:tags r:id="rId4"/>
            </p:custDataLst>
          </p:nvPr>
        </p:nvSpPr>
        <p:spPr>
          <a:xfrm>
            <a:off x="9452551" y="6550609"/>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Achieved</a:t>
            </a:r>
          </a:p>
        </p:txBody>
      </p:sp>
      <p:pic>
        <p:nvPicPr>
          <p:cNvPr id="6" name="Picture 5"/>
          <p:cNvPicPr>
            <a:picLocks noChangeAspect="1"/>
          </p:cNvPicPr>
          <p:nvPr/>
        </p:nvPicPr>
        <p:blipFill>
          <a:blip r:embed="rId49">
            <a:clrChange>
              <a:clrFrom>
                <a:srgbClr val="FFFFFF"/>
              </a:clrFrom>
              <a:clrTo>
                <a:srgbClr val="FFFFFF">
                  <a:alpha val="0"/>
                </a:srgbClr>
              </a:clrTo>
            </a:clrChange>
          </a:blip>
          <a:stretch>
            <a:fillRect/>
          </a:stretch>
        </p:blipFill>
        <p:spPr>
          <a:xfrm flipH="1">
            <a:off x="10088390" y="6511969"/>
            <a:ext cx="213909" cy="213909"/>
          </a:xfrm>
          <a:prstGeom prst="rect">
            <a:avLst/>
          </a:prstGeom>
        </p:spPr>
      </p:pic>
      <p:sp>
        <p:nvSpPr>
          <p:cNvPr id="7" name="TextBox 6"/>
          <p:cNvSpPr txBox="1"/>
          <p:nvPr>
            <p:custDataLst>
              <p:tags r:id="rId5"/>
            </p:custDataLst>
          </p:nvPr>
        </p:nvSpPr>
        <p:spPr>
          <a:xfrm>
            <a:off x="10320448" y="6519672"/>
            <a:ext cx="867897" cy="195391"/>
          </a:xfrm>
          <a:prstGeom prst="rect">
            <a:avLst/>
          </a:prstGeom>
          <a:noFill/>
        </p:spPr>
        <p:txBody>
          <a:bodyPr wrap="square" lIns="0" tIns="0" rIns="0" bIns="0" rtlCol="0">
            <a:noAutofit/>
          </a:bodyPr>
          <a:lstStyle/>
          <a:p>
            <a:pPr defTabSz="1016264">
              <a:lnSpc>
                <a:spcPct val="107000"/>
              </a:lnSpc>
              <a:spcBef>
                <a:spcPts val="556"/>
              </a:spcBef>
              <a:defRPr/>
            </a:pPr>
            <a:r>
              <a:rPr lang="en-US" sz="1000" kern="0" dirty="0">
                <a:solidFill>
                  <a:srgbClr val="000000"/>
                </a:solidFill>
                <a:latin typeface="Bosch Office Sans" pitchFamily="34" charset="0"/>
              </a:rPr>
              <a:t>Working On</a:t>
            </a:r>
          </a:p>
        </p:txBody>
      </p:sp>
      <p:pic>
        <p:nvPicPr>
          <p:cNvPr id="8" name="Picture 7"/>
          <p:cNvPicPr>
            <a:picLocks noChangeAspect="1"/>
          </p:cNvPicPr>
          <p:nvPr/>
        </p:nvPicPr>
        <p:blipFill>
          <a:blip r:embed="rId50">
            <a:clrChange>
              <a:clrFrom>
                <a:srgbClr val="FFFFFF"/>
              </a:clrFrom>
              <a:clrTo>
                <a:srgbClr val="FFFFFF">
                  <a:alpha val="0"/>
                </a:srgbClr>
              </a:clrTo>
            </a:clrChange>
          </a:blip>
          <a:stretch>
            <a:fillRect/>
          </a:stretch>
        </p:blipFill>
        <p:spPr>
          <a:xfrm>
            <a:off x="9201645" y="6470694"/>
            <a:ext cx="286692" cy="286692"/>
          </a:xfrm>
          <a:prstGeom prst="rect">
            <a:avLst/>
          </a:prstGeom>
        </p:spPr>
      </p:pic>
      <p:graphicFrame>
        <p:nvGraphicFramePr>
          <p:cNvPr id="9" name="Inhaltsplatzhalter 4">
            <a:extLst>
              <a:ext uri="{FF2B5EF4-FFF2-40B4-BE49-F238E27FC236}">
                <a16:creationId xmlns:a16="http://schemas.microsoft.com/office/drawing/2014/main" id="{9EEFB891-72D8-443F-BFD1-C0148A729108}"/>
              </a:ext>
            </a:extLst>
          </p:cNvPr>
          <p:cNvGraphicFramePr>
            <a:graphicFrameLocks noChangeAspect="1"/>
          </p:cNvGraphicFramePr>
          <p:nvPr>
            <p:extLst>
              <p:ext uri="{D42A27DB-BD31-4B8C-83A1-F6EECF244321}">
                <p14:modId xmlns:p14="http://schemas.microsoft.com/office/powerpoint/2010/main" val="4072760201"/>
              </p:ext>
            </p:extLst>
          </p:nvPr>
        </p:nvGraphicFramePr>
        <p:xfrm>
          <a:off x="827945" y="874187"/>
          <a:ext cx="10378535" cy="5287931"/>
        </p:xfrm>
        <a:graphic>
          <a:graphicData uri="http://schemas.openxmlformats.org/drawingml/2006/table">
            <a:tbl>
              <a:tblPr firstRow="1" bandRow="1"/>
              <a:tblGrid>
                <a:gridCol w="2123306">
                  <a:extLst>
                    <a:ext uri="{9D8B030D-6E8A-4147-A177-3AD203B41FA5}">
                      <a16:colId xmlns:a16="http://schemas.microsoft.com/office/drawing/2014/main" val="20000"/>
                    </a:ext>
                  </a:extLst>
                </a:gridCol>
                <a:gridCol w="842842">
                  <a:extLst>
                    <a:ext uri="{9D8B030D-6E8A-4147-A177-3AD203B41FA5}">
                      <a16:colId xmlns:a16="http://schemas.microsoft.com/office/drawing/2014/main" val="3372542797"/>
                    </a:ext>
                  </a:extLst>
                </a:gridCol>
                <a:gridCol w="727385">
                  <a:extLst>
                    <a:ext uri="{9D8B030D-6E8A-4147-A177-3AD203B41FA5}">
                      <a16:colId xmlns:a16="http://schemas.microsoft.com/office/drawing/2014/main" val="1114448866"/>
                    </a:ext>
                  </a:extLst>
                </a:gridCol>
                <a:gridCol w="935208">
                  <a:extLst>
                    <a:ext uri="{9D8B030D-6E8A-4147-A177-3AD203B41FA5}">
                      <a16:colId xmlns:a16="http://schemas.microsoft.com/office/drawing/2014/main" val="20002"/>
                    </a:ext>
                  </a:extLst>
                </a:gridCol>
                <a:gridCol w="750476">
                  <a:extLst>
                    <a:ext uri="{9D8B030D-6E8A-4147-A177-3AD203B41FA5}">
                      <a16:colId xmlns:a16="http://schemas.microsoft.com/office/drawing/2014/main" val="20003"/>
                    </a:ext>
                  </a:extLst>
                </a:gridCol>
                <a:gridCol w="819749">
                  <a:extLst>
                    <a:ext uri="{9D8B030D-6E8A-4147-A177-3AD203B41FA5}">
                      <a16:colId xmlns:a16="http://schemas.microsoft.com/office/drawing/2014/main" val="20004"/>
                    </a:ext>
                  </a:extLst>
                </a:gridCol>
                <a:gridCol w="900570">
                  <a:extLst>
                    <a:ext uri="{9D8B030D-6E8A-4147-A177-3AD203B41FA5}">
                      <a16:colId xmlns:a16="http://schemas.microsoft.com/office/drawing/2014/main" val="20005"/>
                    </a:ext>
                  </a:extLst>
                </a:gridCol>
                <a:gridCol w="877479">
                  <a:extLst>
                    <a:ext uri="{9D8B030D-6E8A-4147-A177-3AD203B41FA5}">
                      <a16:colId xmlns:a16="http://schemas.microsoft.com/office/drawing/2014/main" val="20011"/>
                    </a:ext>
                  </a:extLst>
                </a:gridCol>
                <a:gridCol w="646563">
                  <a:extLst>
                    <a:ext uri="{9D8B030D-6E8A-4147-A177-3AD203B41FA5}">
                      <a16:colId xmlns:a16="http://schemas.microsoft.com/office/drawing/2014/main" val="20012"/>
                    </a:ext>
                  </a:extLst>
                </a:gridCol>
                <a:gridCol w="750475">
                  <a:extLst>
                    <a:ext uri="{9D8B030D-6E8A-4147-A177-3AD203B41FA5}">
                      <a16:colId xmlns:a16="http://schemas.microsoft.com/office/drawing/2014/main" val="3784120929"/>
                    </a:ext>
                  </a:extLst>
                </a:gridCol>
                <a:gridCol w="1004482">
                  <a:extLst>
                    <a:ext uri="{9D8B030D-6E8A-4147-A177-3AD203B41FA5}">
                      <a16:colId xmlns:a16="http://schemas.microsoft.com/office/drawing/2014/main" val="1560682773"/>
                    </a:ext>
                  </a:extLst>
                </a:gridCol>
              </a:tblGrid>
              <a:tr h="432525">
                <a:tc rowSpan="2">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endParaRPr lang="de-DE" sz="1300" dirty="0">
                        <a:solidFill>
                          <a:srgbClr val="1399A0"/>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2">
                  <a:txBody>
                    <a:bodyPr/>
                    <a:lstStyle/>
                    <a:p>
                      <a:pPr marL="0" algn="ctr" defTabSz="914333" rtl="0" eaLnBrk="1" latinLnBrk="0" hangingPunct="1"/>
                      <a:r>
                        <a:rPr lang="de-DE" sz="2000" b="1" kern="1200" dirty="0" smtClean="0">
                          <a:solidFill>
                            <a:schemeClr val="bg1"/>
                          </a:solidFill>
                          <a:latin typeface="Bosch Office Sans"/>
                          <a:ea typeface="+mn-ea"/>
                          <a:cs typeface="+mn-cs"/>
                        </a:rPr>
                        <a:t>2019</a:t>
                      </a:r>
                      <a:endParaRPr lang="de-DE" sz="2000" b="1" kern="1200" dirty="0">
                        <a:solidFill>
                          <a:schemeClr val="bg1"/>
                        </a:solidFill>
                        <a:latin typeface="Bosch Office Sans"/>
                        <a:ea typeface="+mn-ea"/>
                        <a:cs typeface="+mn-cs"/>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pPr algn="ctr"/>
                      <a:endParaRPr lang="de-DE" sz="1800" dirty="0">
                        <a:solidFill>
                          <a:schemeClr val="bg1"/>
                        </a:solidFill>
                      </a:endParaRPr>
                    </a:p>
                  </a:txBody>
                  <a:tcPr marL="113000" marR="113000" marT="50813" marB="5081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2020</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gridSpan="4">
                  <a:txBody>
                    <a:bodyPr/>
                    <a:lstStyle>
                      <a:lvl1pPr marL="0" algn="l" defTabSz="914333" rtl="0" eaLnBrk="1" latinLnBrk="0" hangingPunct="1">
                        <a:defRPr sz="1800" b="1" kern="1200">
                          <a:solidFill>
                            <a:schemeClr val="lt1"/>
                          </a:solidFill>
                          <a:latin typeface="Bosch Office Sans"/>
                        </a:defRPr>
                      </a:lvl1pPr>
                      <a:lvl2pPr marL="457166" algn="l" defTabSz="914333" rtl="0" eaLnBrk="1" latinLnBrk="0" hangingPunct="1">
                        <a:defRPr sz="1800" b="1" kern="1200">
                          <a:solidFill>
                            <a:schemeClr val="lt1"/>
                          </a:solidFill>
                          <a:latin typeface="Bosch Office Sans"/>
                        </a:defRPr>
                      </a:lvl2pPr>
                      <a:lvl3pPr marL="914333" algn="l" defTabSz="914333" rtl="0" eaLnBrk="1" latinLnBrk="0" hangingPunct="1">
                        <a:defRPr sz="1800" b="1" kern="1200">
                          <a:solidFill>
                            <a:schemeClr val="lt1"/>
                          </a:solidFill>
                          <a:latin typeface="Bosch Office Sans"/>
                        </a:defRPr>
                      </a:lvl3pPr>
                      <a:lvl4pPr marL="1371499" algn="l" defTabSz="914333" rtl="0" eaLnBrk="1" latinLnBrk="0" hangingPunct="1">
                        <a:defRPr sz="1800" b="1" kern="1200">
                          <a:solidFill>
                            <a:schemeClr val="lt1"/>
                          </a:solidFill>
                          <a:latin typeface="Bosch Office Sans"/>
                        </a:defRPr>
                      </a:lvl4pPr>
                      <a:lvl5pPr marL="1828665" algn="l" defTabSz="914333" rtl="0" eaLnBrk="1" latinLnBrk="0" hangingPunct="1">
                        <a:defRPr sz="1800" b="1" kern="1200">
                          <a:solidFill>
                            <a:schemeClr val="lt1"/>
                          </a:solidFill>
                          <a:latin typeface="Bosch Office Sans"/>
                        </a:defRPr>
                      </a:lvl5pPr>
                      <a:lvl6pPr marL="2285832" algn="l" defTabSz="914333" rtl="0" eaLnBrk="1" latinLnBrk="0" hangingPunct="1">
                        <a:defRPr sz="1800" b="1" kern="1200">
                          <a:solidFill>
                            <a:schemeClr val="lt1"/>
                          </a:solidFill>
                          <a:latin typeface="Bosch Office Sans"/>
                        </a:defRPr>
                      </a:lvl6pPr>
                      <a:lvl7pPr marL="2742998" algn="l" defTabSz="914333" rtl="0" eaLnBrk="1" latinLnBrk="0" hangingPunct="1">
                        <a:defRPr sz="1800" b="1" kern="1200">
                          <a:solidFill>
                            <a:schemeClr val="lt1"/>
                          </a:solidFill>
                          <a:latin typeface="Bosch Office Sans"/>
                        </a:defRPr>
                      </a:lvl7pPr>
                      <a:lvl8pPr marL="3200165" algn="l" defTabSz="914333" rtl="0" eaLnBrk="1" latinLnBrk="0" hangingPunct="1">
                        <a:defRPr sz="1800" b="1" kern="1200">
                          <a:solidFill>
                            <a:schemeClr val="lt1"/>
                          </a:solidFill>
                          <a:latin typeface="Bosch Office Sans"/>
                        </a:defRPr>
                      </a:lvl8pPr>
                      <a:lvl9pPr marL="3657332" algn="l" defTabSz="914333" rtl="0" eaLnBrk="1" latinLnBrk="0" hangingPunct="1">
                        <a:defRPr sz="1800" b="1" kern="1200">
                          <a:solidFill>
                            <a:schemeClr val="lt1"/>
                          </a:solidFill>
                          <a:latin typeface="Bosch Office Sans"/>
                        </a:defRPr>
                      </a:lvl9pPr>
                    </a:lstStyle>
                    <a:p>
                      <a:pPr algn="ctr"/>
                      <a:r>
                        <a:rPr lang="de-DE" sz="2000" dirty="0" smtClean="0">
                          <a:solidFill>
                            <a:schemeClr val="bg1"/>
                          </a:solidFill>
                        </a:rPr>
                        <a:t>2021</a:t>
                      </a:r>
                      <a:endParaRPr lang="de-DE" sz="2000" dirty="0">
                        <a:solidFill>
                          <a:schemeClr val="bg1"/>
                        </a:solidFill>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solidFill>
                  </a:tcPr>
                </a:tc>
                <a:tc hMerge="1">
                  <a:txBody>
                    <a:bodyPr/>
                    <a:lstStyle/>
                    <a:p>
                      <a:endParaRPr lang="de-DE" sz="1100" dirty="0">
                        <a:solidFill>
                          <a:schemeClr val="bg1"/>
                        </a:solidFill>
                      </a:endParaRPr>
                    </a:p>
                  </a:txBody>
                  <a:tcPr marL="101674" marR="101674" anchor="ctr">
                    <a:lnL w="12700" cmpd="sng">
                      <a:noFill/>
                    </a:lnL>
                    <a:lnR w="6350" cap="flat" cmpd="sng" algn="ctr">
                      <a:no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427E"/>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pPr algn="ctr"/>
                      <a:endParaRPr lang="de-DE" sz="1200" dirty="0">
                        <a:solidFill>
                          <a:schemeClr val="bg1"/>
                        </a:solidFill>
                      </a:endParaRPr>
                    </a:p>
                  </a:txBody>
                  <a:tcPr marL="113000" marR="113000" marT="50813" marB="50813" anchor="ctr">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465386">
                <a:tc vMerge="1">
                  <a:txBody>
                    <a:bodyPr/>
                    <a:lstStyle/>
                    <a:p>
                      <a:pPr>
                        <a:lnSpc>
                          <a:spcPts val="1300"/>
                        </a:lnSpc>
                      </a:pPr>
                      <a:endParaRPr lang="de-DE" sz="1000" b="0" dirty="0">
                        <a:solidFill>
                          <a:schemeClr val="tx1"/>
                        </a:solidFill>
                      </a:endParaRPr>
                    </a:p>
                  </a:txBody>
                  <a:tcPr marL="101674" marR="101674">
                    <a:lnL w="12700" cmpd="sng">
                      <a:noFill/>
                    </a:lnL>
                    <a:lnR w="6350" cap="flat" cmpd="sng" algn="ctr">
                      <a:solidFill>
                        <a:srgbClr val="FFFFFF">
                          <a:lumMod val="65000"/>
                        </a:srgb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dk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Q1</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Q2</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Q3</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ctr"/>
                      <a:r>
                        <a:rPr lang="de-DE" sz="1200" dirty="0" smtClean="0">
                          <a:solidFill>
                            <a:schemeClr val="accent1"/>
                          </a:solidFill>
                        </a:rPr>
                        <a:t>Q4</a:t>
                      </a:r>
                      <a:endParaRPr lang="de-DE" sz="1200" dirty="0">
                        <a:solidFill>
                          <a:schemeClr val="accent1"/>
                        </a:solidFill>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1"/>
                  </a:ext>
                </a:extLst>
              </a:tr>
              <a:tr h="1078909">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tx1"/>
                          </a:solidFill>
                          <a:latin typeface="Arial" panose="020B0604020202020204" pitchFamily="34" charset="0"/>
                          <a:cs typeface="Arial" panose="020B0604020202020204" pitchFamily="34" charset="0"/>
                        </a:rPr>
                        <a:t>Collaboration with Other Initiatives</a:t>
                      </a:r>
                      <a:endParaRPr lang="de-DE" sz="1300" b="0" dirty="0">
                        <a:solidFill>
                          <a:schemeClr val="tx1"/>
                        </a:solidFill>
                        <a:latin typeface="Arial" panose="020B0604020202020204" pitchFamily="34" charset="0"/>
                        <a:cs typeface="Arial" panose="020B0604020202020204" pitchFamily="34" charset="0"/>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970203">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b="0" dirty="0" smtClean="0">
                          <a:solidFill>
                            <a:schemeClr val="dk1"/>
                          </a:solidFill>
                          <a:latin typeface="Bosch Office Sans"/>
                        </a:rPr>
                        <a:t>Light</a:t>
                      </a:r>
                      <a:r>
                        <a:rPr lang="de-DE" sz="1300" b="0" baseline="0" dirty="0" smtClean="0">
                          <a:solidFill>
                            <a:schemeClr val="dk1"/>
                          </a:solidFill>
                          <a:latin typeface="Bosch Office Sans"/>
                        </a:rPr>
                        <a:t> House Projects</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r>
                        <a:rPr lang="de-DE" sz="800" dirty="0" smtClean="0">
                          <a:latin typeface="Arial" panose="020B0604020202020204" pitchFamily="34" charset="0"/>
                          <a:cs typeface="Arial" panose="020B0604020202020204" pitchFamily="34" charset="0"/>
                        </a:rPr>
                        <a:t>2 Product lines</a:t>
                      </a:r>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8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marL="0" marR="0" lvl="0" indent="0" algn="l" defTabSz="914333" rtl="0" eaLnBrk="1" fontAlgn="auto" latinLnBrk="0" hangingPunct="1">
                        <a:lnSpc>
                          <a:spcPct val="100000"/>
                        </a:lnSpc>
                        <a:spcBef>
                          <a:spcPts val="0"/>
                        </a:spcBef>
                        <a:spcAft>
                          <a:spcPts val="0"/>
                        </a:spcAft>
                        <a:buClrTx/>
                        <a:buSzTx/>
                        <a:buFontTx/>
                        <a:buNone/>
                        <a:tabLst/>
                        <a:defRPr/>
                      </a:pPr>
                      <a:r>
                        <a:rPr lang="de-DE" sz="800" dirty="0" smtClean="0">
                          <a:latin typeface="Arial" panose="020B0604020202020204" pitchFamily="34" charset="0"/>
                          <a:cs typeface="Arial" panose="020B0604020202020204" pitchFamily="34" charset="0"/>
                        </a:rPr>
                        <a:t>2 Product lines</a:t>
                      </a:r>
                    </a:p>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3"/>
                  </a:ext>
                </a:extLst>
              </a:tr>
              <a:tr h="1016192">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Solution</a:t>
                      </a:r>
                      <a:r>
                        <a:rPr lang="de-DE" sz="1300" baseline="0" dirty="0" smtClean="0"/>
                        <a:t> Landscape</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p>
                      <a:endParaRPr lang="de-DE" sz="800" dirty="0">
                        <a:latin typeface="Arial" panose="020B0604020202020204" pitchFamily="34" charset="0"/>
                        <a:cs typeface="Arial" panose="020B0604020202020204" pitchFamily="34" charset="0"/>
                      </a:endParaRPr>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1324716">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pPr algn="l">
                        <a:lnSpc>
                          <a:spcPts val="1300"/>
                        </a:lnSpc>
                      </a:pPr>
                      <a:r>
                        <a:rPr lang="de-DE" sz="1300" dirty="0" smtClean="0"/>
                        <a:t>Vision</a:t>
                      </a:r>
                      <a:endParaRPr lang="de-DE" sz="1300" b="0" dirty="0">
                        <a:solidFill>
                          <a:schemeClr val="tx1"/>
                        </a:solidFill>
                        <a:latin typeface="+mn-lt"/>
                      </a:endParaRPr>
                    </a:p>
                  </a:txBody>
                  <a:tcPr marL="125588" marR="125588" marT="56473" marB="56473" anchor="ctr">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tc>
                  <a:txBody>
                    <a:bodyPr/>
                    <a:lstStyle>
                      <a:lvl1pPr marL="0" algn="l" defTabSz="914333" rtl="0" eaLnBrk="1" latinLnBrk="0" hangingPunct="1">
                        <a:defRPr sz="1800" kern="1200">
                          <a:solidFill>
                            <a:schemeClr val="dk1"/>
                          </a:solidFill>
                          <a:latin typeface="Bosch Office Sans"/>
                        </a:defRPr>
                      </a:lvl1pPr>
                      <a:lvl2pPr marL="457166" algn="l" defTabSz="914333" rtl="0" eaLnBrk="1" latinLnBrk="0" hangingPunct="1">
                        <a:defRPr sz="1800" kern="1200">
                          <a:solidFill>
                            <a:schemeClr val="dk1"/>
                          </a:solidFill>
                          <a:latin typeface="Bosch Office Sans"/>
                        </a:defRPr>
                      </a:lvl2pPr>
                      <a:lvl3pPr marL="914333" algn="l" defTabSz="914333" rtl="0" eaLnBrk="1" latinLnBrk="0" hangingPunct="1">
                        <a:defRPr sz="1800" kern="1200">
                          <a:solidFill>
                            <a:schemeClr val="dk1"/>
                          </a:solidFill>
                          <a:latin typeface="Bosch Office Sans"/>
                        </a:defRPr>
                      </a:lvl3pPr>
                      <a:lvl4pPr marL="1371499" algn="l" defTabSz="914333" rtl="0" eaLnBrk="1" latinLnBrk="0" hangingPunct="1">
                        <a:defRPr sz="1800" kern="1200">
                          <a:solidFill>
                            <a:schemeClr val="dk1"/>
                          </a:solidFill>
                          <a:latin typeface="Bosch Office Sans"/>
                        </a:defRPr>
                      </a:lvl4pPr>
                      <a:lvl5pPr marL="1828665" algn="l" defTabSz="914333" rtl="0" eaLnBrk="1" latinLnBrk="0" hangingPunct="1">
                        <a:defRPr sz="1800" kern="1200">
                          <a:solidFill>
                            <a:schemeClr val="dk1"/>
                          </a:solidFill>
                          <a:latin typeface="Bosch Office Sans"/>
                        </a:defRPr>
                      </a:lvl5pPr>
                      <a:lvl6pPr marL="2285832" algn="l" defTabSz="914333" rtl="0" eaLnBrk="1" latinLnBrk="0" hangingPunct="1">
                        <a:defRPr sz="1800" kern="1200">
                          <a:solidFill>
                            <a:schemeClr val="dk1"/>
                          </a:solidFill>
                          <a:latin typeface="Bosch Office Sans"/>
                        </a:defRPr>
                      </a:lvl6pPr>
                      <a:lvl7pPr marL="2742998" algn="l" defTabSz="914333" rtl="0" eaLnBrk="1" latinLnBrk="0" hangingPunct="1">
                        <a:defRPr sz="1800" kern="1200">
                          <a:solidFill>
                            <a:schemeClr val="dk1"/>
                          </a:solidFill>
                          <a:latin typeface="Bosch Office Sans"/>
                        </a:defRPr>
                      </a:lvl7pPr>
                      <a:lvl8pPr marL="3200165" algn="l" defTabSz="914333" rtl="0" eaLnBrk="1" latinLnBrk="0" hangingPunct="1">
                        <a:defRPr sz="1800" kern="1200">
                          <a:solidFill>
                            <a:schemeClr val="dk1"/>
                          </a:solidFill>
                          <a:latin typeface="Bosch Office Sans"/>
                        </a:defRPr>
                      </a:lvl8pPr>
                      <a:lvl9pPr marL="3657332" algn="l" defTabSz="914333" rtl="0" eaLnBrk="1" latinLnBrk="0" hangingPunct="1">
                        <a:defRPr sz="1800" kern="1200">
                          <a:solidFill>
                            <a:schemeClr val="dk1"/>
                          </a:solidFill>
                          <a:latin typeface="Bosch Office Sans"/>
                        </a:defRPr>
                      </a:lvl9pPr>
                    </a:lstStyle>
                    <a:p>
                      <a:endParaRPr lang="de-DE" sz="1300" dirty="0"/>
                    </a:p>
                  </a:txBody>
                  <a:tcPr marL="125588" marR="125588" marT="56473" marB="56473">
                    <a:lnL w="3175" cap="flat" cmpd="sng" algn="ctr">
                      <a:noFill/>
                      <a:prstDash val="sysDot"/>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noFill/>
                      <a:prstDash val="sysDot"/>
                      <a:round/>
                      <a:headEnd type="none" w="med" len="med"/>
                      <a:tailEnd type="none" w="med" len="med"/>
                    </a:lnB>
                    <a:lnTlToBr w="12700" cmpd="sng">
                      <a:noFill/>
                      <a:prstDash val="solid"/>
                    </a:lnTlToBr>
                    <a:lnBlToTr w="12700" cmpd="sng">
                      <a:noFill/>
                      <a:prstDash val="solid"/>
                    </a:lnBlToTr>
                    <a:solidFill>
                      <a:srgbClr val="1399A0">
                        <a:tint val="20000"/>
                      </a:srgbClr>
                    </a:solidFill>
                  </a:tcPr>
                </a:tc>
                <a:extLst>
                  <a:ext uri="{0D108BD9-81ED-4DB2-BD59-A6C34878D82A}">
                    <a16:rowId xmlns:a16="http://schemas.microsoft.com/office/drawing/2014/main" val="10006"/>
                  </a:ext>
                </a:extLst>
              </a:tr>
            </a:tbl>
          </a:graphicData>
        </a:graphic>
      </p:graphicFrame>
      <p:sp>
        <p:nvSpPr>
          <p:cNvPr id="10" name="Rechteck 23______"/>
          <p:cNvSpPr/>
          <p:nvPr>
            <p:custDataLst>
              <p:tags r:id="rId6"/>
            </p:custDataLst>
          </p:nvPr>
        </p:nvSpPr>
        <p:spPr>
          <a:xfrm>
            <a:off x="4488500" y="5251689"/>
            <a:ext cx="1121194" cy="307168"/>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Tool</a:t>
            </a:r>
            <a:endParaRPr sz="778" b="1" dirty="0">
              <a:solidFill>
                <a:srgbClr val="FFFFFF"/>
              </a:solidFill>
              <a:latin typeface="Bosch Office Sans"/>
              <a:cs typeface="Bosch Office Sans"/>
            </a:endParaRPr>
          </a:p>
        </p:txBody>
      </p:sp>
      <p:sp>
        <p:nvSpPr>
          <p:cNvPr id="11" name="Rechteck 23______"/>
          <p:cNvSpPr/>
          <p:nvPr>
            <p:custDataLst>
              <p:tags r:id="rId7"/>
            </p:custDataLst>
          </p:nvPr>
        </p:nvSpPr>
        <p:spPr>
          <a:xfrm>
            <a:off x="5147426" y="5611197"/>
            <a:ext cx="1642917" cy="312987"/>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Pilot</a:t>
            </a:r>
            <a:endParaRPr sz="778" b="1" dirty="0">
              <a:solidFill>
                <a:srgbClr val="FFFFFF"/>
              </a:solidFill>
              <a:latin typeface="Bosch Office Sans"/>
              <a:cs typeface="Bosch Office Sans"/>
            </a:endParaRPr>
          </a:p>
        </p:txBody>
      </p:sp>
      <p:sp>
        <p:nvSpPr>
          <p:cNvPr id="12" name="Rechteck 36___"/>
          <p:cNvSpPr/>
          <p:nvPr>
            <p:custDataLst>
              <p:tags r:id="rId8"/>
            </p:custDataLst>
          </p:nvPr>
        </p:nvSpPr>
        <p:spPr>
          <a:xfrm>
            <a:off x="4761624" y="4426855"/>
            <a:ext cx="2028719" cy="334908"/>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Collection &amp; Evaluation of solutions</a:t>
            </a:r>
          </a:p>
        </p:txBody>
      </p:sp>
      <p:sp>
        <p:nvSpPr>
          <p:cNvPr id="13" name="Rechteck 36___"/>
          <p:cNvSpPr/>
          <p:nvPr>
            <p:custDataLst>
              <p:tags r:id="rId9"/>
            </p:custDataLst>
          </p:nvPr>
        </p:nvSpPr>
        <p:spPr>
          <a:xfrm>
            <a:off x="9901101" y="4291822"/>
            <a:ext cx="1250176" cy="386901"/>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Hosting it on TOP’98</a:t>
            </a:r>
            <a:endParaRPr sz="778" b="1" dirty="0">
              <a:solidFill>
                <a:srgbClr val="FFFFFF"/>
              </a:solidFill>
              <a:latin typeface="Bosch Office Sans"/>
              <a:cs typeface="Bosch Office Sans"/>
            </a:endParaRPr>
          </a:p>
        </p:txBody>
      </p:sp>
      <p:sp>
        <p:nvSpPr>
          <p:cNvPr id="14" name="Rechteck 36"/>
          <p:cNvSpPr/>
          <p:nvPr>
            <p:custDataLst>
              <p:tags r:id="rId10"/>
            </p:custDataLst>
          </p:nvPr>
        </p:nvSpPr>
        <p:spPr>
          <a:xfrm>
            <a:off x="3853706" y="3407864"/>
            <a:ext cx="1326638" cy="355592"/>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Nomination &amp; Screening</a:t>
            </a:r>
            <a:endParaRPr sz="778" b="1" dirty="0">
              <a:solidFill>
                <a:srgbClr val="FFFFFF"/>
              </a:solidFill>
              <a:latin typeface="Bosch Office Sans"/>
              <a:cs typeface="Bosch Office Sans"/>
            </a:endParaRPr>
          </a:p>
        </p:txBody>
      </p:sp>
      <p:sp>
        <p:nvSpPr>
          <p:cNvPr id="15" name="Rechteck 36"/>
          <p:cNvSpPr/>
          <p:nvPr>
            <p:custDataLst>
              <p:tags r:id="rId11"/>
            </p:custDataLst>
          </p:nvPr>
        </p:nvSpPr>
        <p:spPr>
          <a:xfrm>
            <a:off x="5123371" y="3398579"/>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 </a:t>
            </a:r>
            <a:endParaRPr sz="778" b="1" dirty="0">
              <a:solidFill>
                <a:srgbClr val="FFFFFF"/>
              </a:solidFill>
              <a:latin typeface="Bosch Office Sans"/>
              <a:cs typeface="Bosch Office Sans"/>
            </a:endParaRPr>
          </a:p>
        </p:txBody>
      </p:sp>
      <p:sp>
        <p:nvSpPr>
          <p:cNvPr id="16" name="Rechteck 36"/>
          <p:cNvSpPr/>
          <p:nvPr>
            <p:custDataLst>
              <p:tags r:id="rId12"/>
            </p:custDataLst>
          </p:nvPr>
        </p:nvSpPr>
        <p:spPr>
          <a:xfrm>
            <a:off x="5527654" y="2928685"/>
            <a:ext cx="2075920" cy="36076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18" name="Rechteck 23______"/>
          <p:cNvSpPr/>
          <p:nvPr>
            <p:custDataLst>
              <p:tags r:id="rId13"/>
            </p:custDataLst>
          </p:nvPr>
        </p:nvSpPr>
        <p:spPr>
          <a:xfrm>
            <a:off x="2836369" y="5568653"/>
            <a:ext cx="967338" cy="355531"/>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Strategic Vision</a:t>
            </a:r>
            <a:endParaRPr lang="en-US" sz="778" b="1" dirty="0">
              <a:solidFill>
                <a:srgbClr val="FFFFFF"/>
              </a:solidFill>
              <a:latin typeface="Bosch Office Sans"/>
              <a:cs typeface="Bosch Office Sans"/>
            </a:endParaRPr>
          </a:p>
        </p:txBody>
      </p:sp>
      <p:sp>
        <p:nvSpPr>
          <p:cNvPr id="19" name="Rechteck 23______"/>
          <p:cNvSpPr/>
          <p:nvPr>
            <p:custDataLst>
              <p:tags r:id="rId14"/>
            </p:custDataLst>
          </p:nvPr>
        </p:nvSpPr>
        <p:spPr>
          <a:xfrm>
            <a:off x="3093393" y="5088793"/>
            <a:ext cx="1184707" cy="355455"/>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Alignment with GBs &amp; Steering members</a:t>
            </a:r>
            <a:endParaRPr sz="778" b="1" dirty="0">
              <a:solidFill>
                <a:srgbClr val="FFFFFF"/>
              </a:solidFill>
              <a:latin typeface="Bosch Office Sans"/>
              <a:cs typeface="Bosch Office Sans"/>
            </a:endParaRPr>
          </a:p>
        </p:txBody>
      </p:sp>
      <p:sp>
        <p:nvSpPr>
          <p:cNvPr id="20" name="Rechteck 23______"/>
          <p:cNvSpPr/>
          <p:nvPr>
            <p:custDataLst>
              <p:tags r:id="rId15"/>
            </p:custDataLst>
          </p:nvPr>
        </p:nvSpPr>
        <p:spPr>
          <a:xfrm>
            <a:off x="4037607" y="5642336"/>
            <a:ext cx="1046033" cy="282719"/>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How?</a:t>
            </a:r>
          </a:p>
          <a:p>
            <a:pPr algn="ctr" defTabSz="1016264" fontAlgn="base">
              <a:spcBef>
                <a:spcPct val="0"/>
              </a:spcBef>
              <a:spcAft>
                <a:spcPct val="0"/>
              </a:spcAft>
              <a:defRPr/>
            </a:pPr>
            <a:r>
              <a:rPr lang="en-US" sz="778" b="1" dirty="0">
                <a:solidFill>
                  <a:srgbClr val="FFFFFF"/>
                </a:solidFill>
                <a:latin typeface="Bosch Office Sans"/>
                <a:cs typeface="Bosch Office Sans"/>
              </a:rPr>
              <a:t>Maturity Model</a:t>
            </a:r>
            <a:endParaRPr sz="778" b="1" dirty="0">
              <a:solidFill>
                <a:srgbClr val="FFFFFF"/>
              </a:solidFill>
              <a:latin typeface="Bosch Office Sans"/>
              <a:cs typeface="Bosch Office Sans"/>
            </a:endParaRPr>
          </a:p>
        </p:txBody>
      </p:sp>
      <p:sp>
        <p:nvSpPr>
          <p:cNvPr id="21" name="Rechteck 36___"/>
          <p:cNvSpPr/>
          <p:nvPr>
            <p:custDataLst>
              <p:tags r:id="rId16"/>
            </p:custDataLst>
          </p:nvPr>
        </p:nvSpPr>
        <p:spPr>
          <a:xfrm>
            <a:off x="3489617" y="4304702"/>
            <a:ext cx="1240921" cy="22515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Criteria’s </a:t>
            </a:r>
            <a:endParaRPr lang="en-US" sz="778" b="1" dirty="0">
              <a:solidFill>
                <a:srgbClr val="FFFFFF"/>
              </a:solidFill>
              <a:latin typeface="Bosch Office Sans"/>
              <a:cs typeface="Bosch Office Sans"/>
            </a:endParaRPr>
          </a:p>
        </p:txBody>
      </p:sp>
      <p:sp>
        <p:nvSpPr>
          <p:cNvPr id="22" name="Rechteck 23______"/>
          <p:cNvSpPr/>
          <p:nvPr>
            <p:custDataLst>
              <p:tags r:id="rId17"/>
            </p:custDataLst>
          </p:nvPr>
        </p:nvSpPr>
        <p:spPr>
          <a:xfrm>
            <a:off x="3970073" y="3900758"/>
            <a:ext cx="7206322" cy="304473"/>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Automation &amp; AI  </a:t>
            </a:r>
            <a:r>
              <a:rPr lang="en-US" sz="778" b="1" dirty="0" smtClean="0">
                <a:solidFill>
                  <a:srgbClr val="FFFFFF"/>
                </a:solidFill>
                <a:latin typeface="Bosch Office Sans"/>
                <a:cs typeface="Bosch Office Sans"/>
              </a:rPr>
              <a:t>Solutions – New Implementation, Proof of Scaling, Integrated Solutions </a:t>
            </a:r>
            <a:endParaRPr sz="778" b="1" dirty="0">
              <a:solidFill>
                <a:srgbClr val="FFFFFF"/>
              </a:solidFill>
              <a:latin typeface="Bosch Office Sans"/>
              <a:cs typeface="Bosch Office Sans"/>
            </a:endParaRPr>
          </a:p>
        </p:txBody>
      </p:sp>
      <p:sp>
        <p:nvSpPr>
          <p:cNvPr id="23" name="Rechteck 36___"/>
          <p:cNvSpPr/>
          <p:nvPr>
            <p:custDataLst>
              <p:tags r:id="rId18"/>
            </p:custDataLst>
          </p:nvPr>
        </p:nvSpPr>
        <p:spPr>
          <a:xfrm>
            <a:off x="3757002" y="4790233"/>
            <a:ext cx="5807041" cy="265976"/>
          </a:xfrm>
          <a:prstGeom prst="chevron">
            <a:avLst/>
          </a:prstGeom>
          <a:solidFill>
            <a:srgbClr val="A80163"/>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Assessing the </a:t>
            </a:r>
            <a:r>
              <a:rPr lang="en-US" sz="778" b="1" dirty="0" smtClean="0">
                <a:solidFill>
                  <a:srgbClr val="FFFFFF"/>
                </a:solidFill>
                <a:latin typeface="Bosch Office Sans"/>
                <a:cs typeface="Bosch Office Sans"/>
              </a:rPr>
              <a:t>Gaps – Integrating, Harmonizing solutions</a:t>
            </a:r>
            <a:endParaRPr lang="en-US" sz="778" b="1" dirty="0">
              <a:solidFill>
                <a:srgbClr val="FFFFFF"/>
              </a:solidFill>
              <a:latin typeface="Bosch Office Sans"/>
              <a:cs typeface="Bosch Office Sans"/>
            </a:endParaRPr>
          </a:p>
        </p:txBody>
      </p:sp>
      <p:sp>
        <p:nvSpPr>
          <p:cNvPr id="25" name="Rechteck 44"/>
          <p:cNvSpPr/>
          <p:nvPr>
            <p:custDataLst>
              <p:tags r:id="rId19"/>
            </p:custDataLst>
          </p:nvPr>
        </p:nvSpPr>
        <p:spPr>
          <a:xfrm>
            <a:off x="6621784" y="1814502"/>
            <a:ext cx="944853" cy="279300"/>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Live Data Dashboard</a:t>
            </a:r>
            <a:endParaRPr sz="889" b="1" dirty="0">
              <a:solidFill>
                <a:srgbClr val="FFFFFF"/>
              </a:solidFill>
              <a:latin typeface="Bosch Office Sans"/>
              <a:cs typeface="Bosch Office Sans"/>
            </a:endParaRPr>
          </a:p>
        </p:txBody>
      </p:sp>
      <p:sp>
        <p:nvSpPr>
          <p:cNvPr id="26" name="Rechteck 44"/>
          <p:cNvSpPr/>
          <p:nvPr>
            <p:custDataLst>
              <p:tags r:id="rId20"/>
            </p:custDataLst>
          </p:nvPr>
        </p:nvSpPr>
        <p:spPr>
          <a:xfrm>
            <a:off x="6339963" y="2159930"/>
            <a:ext cx="2326546" cy="27245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#FFF project</a:t>
            </a:r>
            <a:endParaRPr sz="889" b="1" dirty="0">
              <a:solidFill>
                <a:srgbClr val="FFFFFF"/>
              </a:solidFill>
              <a:latin typeface="Bosch Office Sans"/>
              <a:cs typeface="Bosch Office Sans"/>
            </a:endParaRPr>
          </a:p>
        </p:txBody>
      </p:sp>
      <p:sp>
        <p:nvSpPr>
          <p:cNvPr id="27" name="Rechteck 44"/>
          <p:cNvSpPr/>
          <p:nvPr>
            <p:custDataLst>
              <p:tags r:id="rId21"/>
            </p:custDataLst>
          </p:nvPr>
        </p:nvSpPr>
        <p:spPr>
          <a:xfrm>
            <a:off x="7603574" y="1798926"/>
            <a:ext cx="2236028" cy="260041"/>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TOP’99 </a:t>
            </a:r>
            <a:endParaRPr sz="889" b="1" dirty="0">
              <a:solidFill>
                <a:srgbClr val="FFFFFF"/>
              </a:solidFill>
              <a:latin typeface="Bosch Office Sans"/>
              <a:cs typeface="Bosch Office Sans"/>
            </a:endParaRPr>
          </a:p>
        </p:txBody>
      </p:sp>
      <p:sp>
        <p:nvSpPr>
          <p:cNvPr id="28" name="Rechteck 44"/>
          <p:cNvSpPr/>
          <p:nvPr>
            <p:custDataLst>
              <p:tags r:id="rId22"/>
            </p:custDataLst>
          </p:nvPr>
        </p:nvSpPr>
        <p:spPr>
          <a:xfrm>
            <a:off x="5283406" y="2475702"/>
            <a:ext cx="5847463" cy="267478"/>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smtClean="0">
                <a:solidFill>
                  <a:srgbClr val="FFFFFF"/>
                </a:solidFill>
                <a:latin typeface="Bosch Office Sans"/>
                <a:cs typeface="Bosch Office Sans"/>
              </a:rPr>
              <a:t>TOP’98  </a:t>
            </a:r>
            <a:endParaRPr sz="889" b="1" dirty="0">
              <a:solidFill>
                <a:srgbClr val="FFFFFF"/>
              </a:solidFill>
              <a:latin typeface="Bosch Office Sans"/>
              <a:cs typeface="Bosch Office Sans"/>
            </a:endParaRPr>
          </a:p>
        </p:txBody>
      </p:sp>
      <p:pic>
        <p:nvPicPr>
          <p:cNvPr id="29" name="Graphic 10" descr="Star">
            <a:extLst>
              <a:ext uri="{FF2B5EF4-FFF2-40B4-BE49-F238E27FC236}">
                <a16:creationId xmlns:a16="http://schemas.microsoft.com/office/drawing/2014/main" id="{94BDC41D-71C5-46E0-9A18-3D651A195F06}"/>
              </a:ext>
            </a:extLst>
          </p:cNvPr>
          <p:cNvPicPr>
            <a:picLocks noChangeAspect="1"/>
          </p:cNvPicPr>
          <p:nvPr>
            <p:custDataLst>
              <p:tags r:id="rId23"/>
            </p:custDataLst>
          </p:nvPr>
        </p:nvPicPr>
        <p:blipFill>
          <a:blip r:embed="rId51" cstate="hqprint">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xmlns="" r:embed="rId53"/>
              </a:ext>
            </a:extLst>
          </a:blip>
          <a:stretch>
            <a:fillRect/>
          </a:stretch>
        </p:blipFill>
        <p:spPr>
          <a:xfrm>
            <a:off x="3647604" y="4097905"/>
            <a:ext cx="320070" cy="320070"/>
          </a:xfrm>
          <a:prstGeom prst="rect">
            <a:avLst/>
          </a:prstGeom>
        </p:spPr>
      </p:pic>
      <p:pic>
        <p:nvPicPr>
          <p:cNvPr id="30" name="Graphic 101_" descr="Marker">
            <a:extLst>
              <a:ext uri="{FF2B5EF4-FFF2-40B4-BE49-F238E27FC236}">
                <a16:creationId xmlns:a16="http://schemas.microsoft.com/office/drawing/2014/main" id="{57E3C63F-9926-43AC-8E93-61FDE5AE3AF6}"/>
              </a:ext>
            </a:extLst>
          </p:cNvPr>
          <p:cNvPicPr>
            <a:picLocks noChangeAspect="1"/>
          </p:cNvPicPr>
          <p:nvPr>
            <p:custDataLst>
              <p:tags r:id="rId24"/>
            </p:custDataLst>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xmlns="" r:embed="rId48"/>
              </a:ext>
            </a:extLst>
          </a:blip>
          <a:stretch>
            <a:fillRect/>
          </a:stretch>
        </p:blipFill>
        <p:spPr>
          <a:xfrm>
            <a:off x="8964360" y="1440214"/>
            <a:ext cx="508945" cy="508945"/>
          </a:xfrm>
          <a:prstGeom prst="rect">
            <a:avLst/>
          </a:prstGeom>
        </p:spPr>
      </p:pic>
      <p:sp>
        <p:nvSpPr>
          <p:cNvPr id="31" name="Rechteck 36"/>
          <p:cNvSpPr/>
          <p:nvPr>
            <p:custDataLst>
              <p:tags r:id="rId25"/>
            </p:custDataLst>
          </p:nvPr>
        </p:nvSpPr>
        <p:spPr>
          <a:xfrm>
            <a:off x="7194950" y="3502134"/>
            <a:ext cx="952489" cy="27322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cxnSp>
        <p:nvCxnSpPr>
          <p:cNvPr id="32" name="Elbow Connector 31"/>
          <p:cNvCxnSpPr>
            <a:stCxn id="23" idx="1"/>
          </p:cNvCxnSpPr>
          <p:nvPr/>
        </p:nvCxnSpPr>
        <p:spPr>
          <a:xfrm rot="10800000" flipH="1">
            <a:off x="3894196" y="4613331"/>
            <a:ext cx="955767" cy="314096"/>
          </a:xfrm>
          <a:prstGeom prst="bentConnector3">
            <a:avLst>
              <a:gd name="adj1" fmla="val -382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3"/>
            <a:endCxn id="20" idx="1"/>
          </p:cNvCxnSpPr>
          <p:nvPr/>
        </p:nvCxnSpPr>
        <p:spPr>
          <a:xfrm>
            <a:off x="3803707" y="5746419"/>
            <a:ext cx="375260" cy="372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49">
            <a:clrChange>
              <a:clrFrom>
                <a:srgbClr val="FFFFFF"/>
              </a:clrFrom>
              <a:clrTo>
                <a:srgbClr val="FFFFFF">
                  <a:alpha val="0"/>
                </a:srgbClr>
              </a:clrTo>
            </a:clrChange>
          </a:blip>
          <a:stretch>
            <a:fillRect/>
          </a:stretch>
        </p:blipFill>
        <p:spPr>
          <a:xfrm flipH="1">
            <a:off x="7295297" y="3332297"/>
            <a:ext cx="232967" cy="232967"/>
          </a:xfrm>
          <a:prstGeom prst="rect">
            <a:avLst/>
          </a:prstGeom>
        </p:spPr>
      </p:pic>
      <p:pic>
        <p:nvPicPr>
          <p:cNvPr id="38" name="Picture 37"/>
          <p:cNvPicPr>
            <a:picLocks noChangeAspect="1"/>
          </p:cNvPicPr>
          <p:nvPr/>
        </p:nvPicPr>
        <p:blipFill>
          <a:blip r:embed="rId49">
            <a:clrChange>
              <a:clrFrom>
                <a:srgbClr val="FFFFFF"/>
              </a:clrFrom>
              <a:clrTo>
                <a:srgbClr val="FFFFFF">
                  <a:alpha val="0"/>
                </a:srgbClr>
              </a:clrTo>
            </a:clrChange>
          </a:blip>
          <a:stretch>
            <a:fillRect/>
          </a:stretch>
        </p:blipFill>
        <p:spPr>
          <a:xfrm flipH="1">
            <a:off x="5123371" y="2425581"/>
            <a:ext cx="232967" cy="232967"/>
          </a:xfrm>
          <a:prstGeom prst="rect">
            <a:avLst/>
          </a:prstGeom>
        </p:spPr>
      </p:pic>
      <p:sp>
        <p:nvSpPr>
          <p:cNvPr id="40" name="Rechteck 44"/>
          <p:cNvSpPr/>
          <p:nvPr>
            <p:custDataLst>
              <p:tags r:id="rId26"/>
            </p:custDataLst>
          </p:nvPr>
        </p:nvSpPr>
        <p:spPr>
          <a:xfrm>
            <a:off x="9431902" y="2099008"/>
            <a:ext cx="1765915" cy="283765"/>
          </a:xfrm>
          <a:prstGeom prst="chevron">
            <a:avLst/>
          </a:prstGeom>
          <a:solidFill>
            <a:srgbClr val="3F136C"/>
          </a:solidFill>
          <a:ln>
            <a:noFill/>
          </a:ln>
        </p:spPr>
        <p:txBody>
          <a:bodyPr wrap="square" lIns="0" tIns="0" rIns="0" bIns="0" rtlCol="0" anchor="ctr">
            <a:noAutofit/>
          </a:bodyPr>
          <a:lstStyle/>
          <a:p>
            <a:pPr algn="ctr" defTabSz="1016264">
              <a:defRPr/>
            </a:pPr>
            <a:r>
              <a:rPr lang="en-US" sz="889" b="1" dirty="0">
                <a:solidFill>
                  <a:srgbClr val="FFFFFF"/>
                </a:solidFill>
                <a:latin typeface="Bosch Office Sans"/>
                <a:cs typeface="Bosch Office Sans"/>
              </a:rPr>
              <a:t>RB-CoC - IA</a:t>
            </a:r>
            <a:endParaRPr sz="889" b="1" dirty="0">
              <a:solidFill>
                <a:srgbClr val="FFFFFF"/>
              </a:solidFill>
              <a:latin typeface="Bosch Office Sans"/>
              <a:cs typeface="Bosch Office Sans"/>
            </a:endParaRPr>
          </a:p>
        </p:txBody>
      </p:sp>
      <p:sp>
        <p:nvSpPr>
          <p:cNvPr id="41" name="Rechteck 36___"/>
          <p:cNvSpPr/>
          <p:nvPr>
            <p:custDataLst>
              <p:tags r:id="rId27"/>
            </p:custDataLst>
          </p:nvPr>
        </p:nvSpPr>
        <p:spPr>
          <a:xfrm>
            <a:off x="7411782" y="4415389"/>
            <a:ext cx="2360104" cy="305780"/>
          </a:xfrm>
          <a:prstGeom prst="chevron">
            <a:avLst/>
          </a:prstGeom>
          <a:solidFill>
            <a:srgbClr val="0E78C5"/>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a:solidFill>
                  <a:srgbClr val="FFFFFF"/>
                </a:solidFill>
                <a:latin typeface="Bosch Office Sans"/>
                <a:cs typeface="Bosch Office Sans"/>
              </a:rPr>
              <a:t>Solution Repository</a:t>
            </a:r>
            <a:endParaRPr sz="778" b="1" dirty="0">
              <a:solidFill>
                <a:srgbClr val="FFFFFF"/>
              </a:solidFill>
              <a:latin typeface="Bosch Office Sans"/>
              <a:cs typeface="Bosch Office Sans"/>
            </a:endParaRPr>
          </a:p>
        </p:txBody>
      </p:sp>
      <p:cxnSp>
        <p:nvCxnSpPr>
          <p:cNvPr id="42" name="Elbow Connector 41"/>
          <p:cNvCxnSpPr>
            <a:stCxn id="29" idx="1"/>
            <a:endCxn id="12" idx="1"/>
          </p:cNvCxnSpPr>
          <p:nvPr/>
        </p:nvCxnSpPr>
        <p:spPr>
          <a:xfrm rot="10800000" flipH="1" flipV="1">
            <a:off x="3647604" y="4257939"/>
            <a:ext cx="1281474" cy="336369"/>
          </a:xfrm>
          <a:prstGeom prst="bentConnector3">
            <a:avLst>
              <a:gd name="adj1" fmla="val -1783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5400000" flipH="1" flipV="1">
            <a:off x="6078848" y="5269080"/>
            <a:ext cx="557632" cy="80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hteck 36"/>
          <p:cNvSpPr/>
          <p:nvPr>
            <p:custDataLst>
              <p:tags r:id="rId28"/>
            </p:custDataLst>
          </p:nvPr>
        </p:nvSpPr>
        <p:spPr>
          <a:xfrm>
            <a:off x="8312572" y="3435478"/>
            <a:ext cx="1160733" cy="354399"/>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Maturity Evaluation</a:t>
            </a:r>
            <a:endParaRPr sz="778" b="1" dirty="0">
              <a:solidFill>
                <a:srgbClr val="FFFFFF"/>
              </a:solidFill>
              <a:latin typeface="Bosch Office Sans"/>
              <a:cs typeface="Bosch Office Sans"/>
            </a:endParaRPr>
          </a:p>
        </p:txBody>
      </p:sp>
      <p:sp>
        <p:nvSpPr>
          <p:cNvPr id="72" name="Rechteck 36"/>
          <p:cNvSpPr/>
          <p:nvPr>
            <p:custDataLst>
              <p:tags r:id="rId29"/>
            </p:custDataLst>
          </p:nvPr>
        </p:nvSpPr>
        <p:spPr>
          <a:xfrm>
            <a:off x="9165851" y="2904007"/>
            <a:ext cx="1554418" cy="446180"/>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Implement Solutions </a:t>
            </a:r>
            <a:endParaRPr sz="778" b="1" dirty="0">
              <a:solidFill>
                <a:srgbClr val="FFFFFF"/>
              </a:solidFill>
              <a:latin typeface="Bosch Office Sans"/>
              <a:cs typeface="Bosch Office Sans"/>
            </a:endParaRPr>
          </a:p>
        </p:txBody>
      </p:sp>
      <p:sp>
        <p:nvSpPr>
          <p:cNvPr id="73" name="Rechteck 36"/>
          <p:cNvSpPr/>
          <p:nvPr>
            <p:custDataLst>
              <p:tags r:id="rId30"/>
            </p:custDataLst>
          </p:nvPr>
        </p:nvSpPr>
        <p:spPr>
          <a:xfrm>
            <a:off x="10396154" y="3407864"/>
            <a:ext cx="801663" cy="393426"/>
          </a:xfrm>
          <a:prstGeom prst="chevron">
            <a:avLst/>
          </a:prstGeom>
          <a:solidFill>
            <a:srgbClr val="1D9DA4"/>
          </a:solidFill>
          <a:ln>
            <a:noFill/>
          </a:ln>
        </p:spPr>
        <p:txBody>
          <a:bodyPr wrap="square" lIns="0" tIns="0" rIns="0" bIns="0" rtlCol="0" anchor="ctr">
            <a:noAutofit/>
          </a:bodyPr>
          <a:lstStyle/>
          <a:p>
            <a:pPr algn="ctr" defTabSz="1016264" fontAlgn="base">
              <a:spcBef>
                <a:spcPct val="0"/>
              </a:spcBef>
              <a:spcAft>
                <a:spcPct val="0"/>
              </a:spcAft>
              <a:defRPr/>
            </a:pPr>
            <a:r>
              <a:rPr lang="en-US" sz="778" b="1" dirty="0" smtClean="0">
                <a:solidFill>
                  <a:srgbClr val="FFFFFF"/>
                </a:solidFill>
                <a:latin typeface="Bosch Office Sans"/>
                <a:cs typeface="Bosch Office Sans"/>
              </a:rPr>
              <a:t>Measure</a:t>
            </a:r>
            <a:endParaRPr sz="778" b="1" dirty="0">
              <a:solidFill>
                <a:srgbClr val="FFFFFF"/>
              </a:solidFill>
              <a:latin typeface="Bosch Office Sans"/>
              <a:cs typeface="Bosch Office Sans"/>
            </a:endParaRPr>
          </a:p>
        </p:txBody>
      </p:sp>
      <p:sp>
        <p:nvSpPr>
          <p:cNvPr id="74" name="TextBox 73"/>
          <p:cNvSpPr txBox="1"/>
          <p:nvPr/>
        </p:nvSpPr>
        <p:spPr>
          <a:xfrm>
            <a:off x="2326640" y="-81280"/>
            <a:ext cx="6004066" cy="369332"/>
          </a:xfrm>
          <a:prstGeom prst="rect">
            <a:avLst/>
          </a:prstGeom>
          <a:noFill/>
        </p:spPr>
        <p:txBody>
          <a:bodyPr wrap="square" rtlCol="0">
            <a:spAutoFit/>
          </a:bodyPr>
          <a:lstStyle/>
          <a:p>
            <a:r>
              <a:rPr lang="en-GB" dirty="0" smtClean="0"/>
              <a:t>Autonomous 1.o - Canvas</a:t>
            </a:r>
            <a:endParaRPr lang="en-GB" dirty="0"/>
          </a:p>
        </p:txBody>
      </p:sp>
      <p:pic>
        <p:nvPicPr>
          <p:cNvPr id="44" name="Picture 43"/>
          <p:cNvPicPr>
            <a:picLocks noChangeAspect="1"/>
          </p:cNvPicPr>
          <p:nvPr/>
        </p:nvPicPr>
        <p:blipFill>
          <a:blip r:embed="rId50">
            <a:clrChange>
              <a:clrFrom>
                <a:srgbClr val="FFFFFF"/>
              </a:clrFrom>
              <a:clrTo>
                <a:srgbClr val="FFFFFF">
                  <a:alpha val="0"/>
                </a:srgbClr>
              </a:clrTo>
            </a:clrChange>
          </a:blip>
          <a:stretch>
            <a:fillRect/>
          </a:stretch>
        </p:blipFill>
        <p:spPr>
          <a:xfrm>
            <a:off x="3603961" y="5437371"/>
            <a:ext cx="286692" cy="286692"/>
          </a:xfrm>
          <a:prstGeom prst="rect">
            <a:avLst/>
          </a:prstGeom>
        </p:spPr>
      </p:pic>
      <p:pic>
        <p:nvPicPr>
          <p:cNvPr id="45" name="Picture 44"/>
          <p:cNvPicPr>
            <a:picLocks noChangeAspect="1"/>
          </p:cNvPicPr>
          <p:nvPr/>
        </p:nvPicPr>
        <p:blipFill>
          <a:blip r:embed="rId50">
            <a:clrChange>
              <a:clrFrom>
                <a:srgbClr val="FFFFFF"/>
              </a:clrFrom>
              <a:clrTo>
                <a:srgbClr val="FFFFFF">
                  <a:alpha val="0"/>
                </a:srgbClr>
              </a:clrTo>
            </a:clrChange>
          </a:blip>
          <a:stretch>
            <a:fillRect/>
          </a:stretch>
        </p:blipFill>
        <p:spPr>
          <a:xfrm>
            <a:off x="5290238" y="5079559"/>
            <a:ext cx="286692" cy="286692"/>
          </a:xfrm>
          <a:prstGeom prst="rect">
            <a:avLst/>
          </a:prstGeom>
        </p:spPr>
      </p:pic>
      <p:cxnSp>
        <p:nvCxnSpPr>
          <p:cNvPr id="24" name="Elbow Connector 23"/>
          <p:cNvCxnSpPr>
            <a:endCxn id="10" idx="1"/>
          </p:cNvCxnSpPr>
          <p:nvPr/>
        </p:nvCxnSpPr>
        <p:spPr>
          <a:xfrm flipV="1">
            <a:off x="4174705" y="5405273"/>
            <a:ext cx="467379" cy="2059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12" idx="3"/>
            <a:endCxn id="41" idx="1"/>
          </p:cNvCxnSpPr>
          <p:nvPr/>
        </p:nvCxnSpPr>
        <p:spPr>
          <a:xfrm flipV="1">
            <a:off x="6790343" y="4568279"/>
            <a:ext cx="774329" cy="2603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endCxn id="41" idx="0"/>
          </p:cNvCxnSpPr>
          <p:nvPr/>
        </p:nvCxnSpPr>
        <p:spPr>
          <a:xfrm rot="5400000">
            <a:off x="8506320" y="4231730"/>
            <a:ext cx="192728" cy="1745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3853706" y="2855933"/>
            <a:ext cx="4331864"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sp>
        <p:nvSpPr>
          <p:cNvPr id="58" name="Rectangle 57"/>
          <p:cNvSpPr/>
          <p:nvPr/>
        </p:nvSpPr>
        <p:spPr>
          <a:xfrm>
            <a:off x="8312571" y="2865258"/>
            <a:ext cx="2885245" cy="972147"/>
          </a:xfrm>
          <a:prstGeom prst="rect">
            <a:avLst/>
          </a:prstGeom>
          <a:noFill/>
          <a:ln>
            <a:solidFill>
              <a:srgbClr val="1D9DA4"/>
            </a:solidFill>
          </a:ln>
        </p:spPr>
        <p:txBody>
          <a:bodyPr wrap="square" lIns="0" tIns="0" rIns="0" bIns="0" rtlCol="0" anchor="ctr">
            <a:noAutofit/>
          </a:bodyPr>
          <a:lstStyle/>
          <a:p>
            <a:pPr algn="ctr" defTabSz="1016264" fontAlgn="base">
              <a:spcBef>
                <a:spcPct val="0"/>
              </a:spcBef>
              <a:spcAft>
                <a:spcPct val="0"/>
              </a:spcAft>
            </a:pPr>
            <a:endParaRPr lang="en-GB" sz="778" b="1">
              <a:solidFill>
                <a:srgbClr val="FFFFFF"/>
              </a:solidFill>
              <a:latin typeface="Bosch Office Sans"/>
              <a:cs typeface="Bosch Office Sans"/>
            </a:endParaRPr>
          </a:p>
        </p:txBody>
      </p:sp>
      <p:pic>
        <p:nvPicPr>
          <p:cNvPr id="61" name="Picture 60"/>
          <p:cNvPicPr>
            <a:picLocks noChangeAspect="1"/>
          </p:cNvPicPr>
          <p:nvPr/>
        </p:nvPicPr>
        <p:blipFill>
          <a:blip r:embed="rId50">
            <a:clrChange>
              <a:clrFrom>
                <a:srgbClr val="FFFFFF"/>
              </a:clrFrom>
              <a:clrTo>
                <a:srgbClr val="FFFFFF">
                  <a:alpha val="0"/>
                </a:srgbClr>
              </a:clrTo>
            </a:clrChange>
          </a:blip>
          <a:stretch>
            <a:fillRect/>
          </a:stretch>
        </p:blipFill>
        <p:spPr>
          <a:xfrm>
            <a:off x="5717738" y="5425307"/>
            <a:ext cx="286692" cy="286692"/>
          </a:xfrm>
          <a:prstGeom prst="rect">
            <a:avLst/>
          </a:prstGeom>
        </p:spPr>
      </p:pic>
      <p:pic>
        <p:nvPicPr>
          <p:cNvPr id="62" name="Picture 61"/>
          <p:cNvPicPr>
            <a:picLocks noChangeAspect="1"/>
          </p:cNvPicPr>
          <p:nvPr/>
        </p:nvPicPr>
        <p:blipFill>
          <a:blip r:embed="rId50">
            <a:clrChange>
              <a:clrFrom>
                <a:srgbClr val="FFFFFF"/>
              </a:clrFrom>
              <a:clrTo>
                <a:srgbClr val="FFFFFF">
                  <a:alpha val="0"/>
                </a:srgbClr>
              </a:clrTo>
            </a:clrChange>
          </a:blip>
          <a:stretch>
            <a:fillRect/>
          </a:stretch>
        </p:blipFill>
        <p:spPr>
          <a:xfrm>
            <a:off x="4541625" y="4145537"/>
            <a:ext cx="286692" cy="286692"/>
          </a:xfrm>
          <a:prstGeom prst="rect">
            <a:avLst/>
          </a:prstGeom>
        </p:spPr>
      </p:pic>
      <p:pic>
        <p:nvPicPr>
          <p:cNvPr id="63" name="Picture 62"/>
          <p:cNvPicPr>
            <a:picLocks noChangeAspect="1"/>
          </p:cNvPicPr>
          <p:nvPr/>
        </p:nvPicPr>
        <p:blipFill>
          <a:blip r:embed="rId50">
            <a:clrChange>
              <a:clrFrom>
                <a:srgbClr val="FFFFFF"/>
              </a:clrFrom>
              <a:clrTo>
                <a:srgbClr val="FFFFFF">
                  <a:alpha val="0"/>
                </a:srgbClr>
              </a:clrTo>
            </a:clrChange>
          </a:blip>
          <a:stretch>
            <a:fillRect/>
          </a:stretch>
        </p:blipFill>
        <p:spPr>
          <a:xfrm>
            <a:off x="5140059" y="3231460"/>
            <a:ext cx="286692" cy="286692"/>
          </a:xfrm>
          <a:prstGeom prst="rect">
            <a:avLst/>
          </a:prstGeom>
        </p:spPr>
      </p:pic>
      <p:pic>
        <p:nvPicPr>
          <p:cNvPr id="64" name="Picture 63"/>
          <p:cNvPicPr>
            <a:picLocks noChangeAspect="1"/>
          </p:cNvPicPr>
          <p:nvPr/>
        </p:nvPicPr>
        <p:blipFill>
          <a:blip r:embed="rId50">
            <a:clrChange>
              <a:clrFrom>
                <a:srgbClr val="FFFFFF"/>
              </a:clrFrom>
              <a:clrTo>
                <a:srgbClr val="FFFFFF">
                  <a:alpha val="0"/>
                </a:srgbClr>
              </a:clrTo>
            </a:clrChange>
          </a:blip>
          <a:stretch>
            <a:fillRect/>
          </a:stretch>
        </p:blipFill>
        <p:spPr>
          <a:xfrm>
            <a:off x="6749708" y="2741258"/>
            <a:ext cx="286692" cy="286692"/>
          </a:xfrm>
          <a:prstGeom prst="rect">
            <a:avLst/>
          </a:prstGeom>
        </p:spPr>
      </p:pic>
      <p:pic>
        <p:nvPicPr>
          <p:cNvPr id="54" name="Picture 53"/>
          <p:cNvPicPr>
            <a:picLocks noChangeAspect="1"/>
          </p:cNvPicPr>
          <p:nvPr/>
        </p:nvPicPr>
        <p:blipFill>
          <a:blip r:embed="rId49">
            <a:clrChange>
              <a:clrFrom>
                <a:srgbClr val="FFFFFF"/>
              </a:clrFrom>
              <a:clrTo>
                <a:srgbClr val="FFFFFF">
                  <a:alpha val="0"/>
                </a:srgbClr>
              </a:clrTo>
            </a:clrChange>
          </a:blip>
          <a:stretch>
            <a:fillRect/>
          </a:stretch>
        </p:blipFill>
        <p:spPr>
          <a:xfrm flipH="1">
            <a:off x="6055825" y="4079924"/>
            <a:ext cx="232967" cy="232967"/>
          </a:xfrm>
          <a:prstGeom prst="rect">
            <a:avLst/>
          </a:prstGeom>
        </p:spPr>
      </p:pic>
      <p:sp>
        <p:nvSpPr>
          <p:cNvPr id="56" name="Rectangle 55"/>
          <p:cNvSpPr/>
          <p:nvPr/>
        </p:nvSpPr>
        <p:spPr>
          <a:xfrm>
            <a:off x="827945" y="1798927"/>
            <a:ext cx="10436106" cy="2029154"/>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837772" y="4783312"/>
            <a:ext cx="10436106" cy="1372411"/>
          </a:xfrm>
          <a:prstGeom prst="rect">
            <a:avLst/>
          </a:prstGeom>
          <a:solidFill>
            <a:schemeClr val="bg2">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948242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16"/>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0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1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4.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1"/>
  <p:tag name="COLORS" val="-2;-2;Blue3;White;-1;-2"/>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3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143.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4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5.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6.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152.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1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5.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1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5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5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6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6.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7.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8.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70.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2.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3.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4.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5.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7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178.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79.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1.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1;-1;-1;-1;-1;Black"/>
</p:tagLst>
</file>

<file path=ppt/tags/tag18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8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8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1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9.xml><?xml version="1.0" encoding="utf-8"?>
<p:tagLst xmlns:a="http://schemas.openxmlformats.org/drawingml/2006/main" xmlns:r="http://schemas.openxmlformats.org/officeDocument/2006/relationships" xmlns:p="http://schemas.openxmlformats.org/presentationml/2006/main">
  <p:tag name="COLORSETCLASSNAME" val="ColorSet2"/>
  <p:tag name="COLORS" val="-1;Black;-2;-2;-1;Black"/>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1.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192.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93.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94.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95.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96.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1;-1;-1;-2"/>
</p:tagLst>
</file>

<file path=ppt/tags/tag1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99.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1"/>
  <p:tag name="COLORS" val="-2;-2;-2;-2;-1;-2"/>
</p:tagLst>
</file>

<file path=ppt/tags/tag200.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01.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0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03.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0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05.xml><?xml version="1.0" encoding="utf-8"?>
<p:tagLst xmlns:a="http://schemas.openxmlformats.org/drawingml/2006/main" xmlns:r="http://schemas.openxmlformats.org/officeDocument/2006/relationships" xmlns:p="http://schemas.openxmlformats.org/presentationml/2006/main">
  <p:tag name="COLORSETCLASSNAME" val="ColorSet2"/>
  <p:tag name="COLORS" val="-2;-2;-2;-2;Primary;-2"/>
</p:tagLst>
</file>

<file path=ppt/tags/tag206.xml><?xml version="1.0" encoding="utf-8"?>
<p:tagLst xmlns:a="http://schemas.openxmlformats.org/drawingml/2006/main" xmlns:r="http://schemas.openxmlformats.org/officeDocument/2006/relationships" xmlns:p="http://schemas.openxmlformats.org/presentationml/2006/main">
  <p:tag name="COLORSETCLASSNAME" val="ColorSet2"/>
  <p:tag name="COLORS" val="-2;-2;Violet;-1;-1;-2"/>
</p:tagLst>
</file>

<file path=ppt/tags/tag20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1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2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2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2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2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2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2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3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3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23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3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3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3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40.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4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24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24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249.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2.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5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2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60.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61.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67.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2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7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2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8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2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6.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1.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02.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0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0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18.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19.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8.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3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4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5.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48.xml><?xml version="1.0" encoding="utf-8"?>
<p:tagLst xmlns:a="http://schemas.openxmlformats.org/drawingml/2006/main" xmlns:r="http://schemas.openxmlformats.org/officeDocument/2006/relationships" xmlns:p="http://schemas.openxmlformats.org/presentationml/2006/main">
  <p:tag name="COLORS" val="-2;-2;-2;-2;-1;-2"/>
  <p:tag name="K_DONE" val="1"/>
  <p:tag name="COLORSETCLASSNAME" val="ColorSet2"/>
</p:tagLst>
</file>

<file path=ppt/tags/tag34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35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53.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5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5.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35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5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6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6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6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3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72.xml><?xml version="1.0" encoding="utf-8"?>
<p:tagLst xmlns:a="http://schemas.openxmlformats.org/drawingml/2006/main" xmlns:r="http://schemas.openxmlformats.org/officeDocument/2006/relationships" xmlns:p="http://schemas.openxmlformats.org/presentationml/2006/main">
  <p:tag name="FIELD.CHAPTER.CONTENT" val="Continuous Integration @ CC-DA and CC-AD"/>
  <p:tag name="FIELD.CHAPTER.VALUE" val="Continuous Integration @ CC-DA and CC-AD"/>
  <p:tag name="FIELD.DPT.CONTENT" val="CC-AD/ESW"/>
  <p:tag name="FIELD.DPT.VALUE" val="CC-AD/ESW | "/>
  <p:tag name="FIELDS.INITIALIZED" val="1"/>
  <p:tag name="ML_1" val="RB_Abt_CC"/>
  <p:tag name="ML_2" val="Bosch2.mcr"/>
  <p:tag name="ML_LAYOUT_RESOURCE" val="BOSCH2_16_9_2018.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37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374.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375.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37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Black"/>
</p:tagLst>
</file>

<file path=ppt/tags/tag37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7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8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8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3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39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39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99.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0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1.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02.xml><?xml version="1.0" encoding="utf-8"?>
<p:tagLst xmlns:a="http://schemas.openxmlformats.org/drawingml/2006/main" xmlns:r="http://schemas.openxmlformats.org/officeDocument/2006/relationships" xmlns:p="http://schemas.openxmlformats.org/presentationml/2006/main">
  <p:tag name="COLORSETCLASSNAME" val="ColorSet2"/>
  <p:tag name="COLORS" val="-2;-2;Magenta;-1;-1;-2"/>
</p:tagLst>
</file>

<file path=ppt/tags/tag403.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40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5.xml><?xml version="1.0" encoding="utf-8"?>
<p:tagLst xmlns:a="http://schemas.openxmlformats.org/drawingml/2006/main" xmlns:r="http://schemas.openxmlformats.org/officeDocument/2006/relationships" xmlns:p="http://schemas.openxmlformats.org/presentationml/2006/main">
  <p:tag name="COLORSETCLASSNAME" val="ColorSet2"/>
  <p:tag name="COLORS" val="-1;-1;-1;-1;-3;-2"/>
</p:tagLst>
</file>

<file path=ppt/tags/tag406.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0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0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1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1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1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2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4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3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3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4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4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7.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4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45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4.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5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5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46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3.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6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6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6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6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47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7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7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7.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7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79.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48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4.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8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8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48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490.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5.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498.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49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50.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0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3.xml><?xml version="1.0" encoding="utf-8"?>
<p:tagLst xmlns:a="http://schemas.openxmlformats.org/drawingml/2006/main" xmlns:r="http://schemas.openxmlformats.org/officeDocument/2006/relationships" xmlns:p="http://schemas.openxmlformats.org/presentationml/2006/main">
  <p:tag name="COLORSETCLASSNAME" val="ColorSet2"/>
  <p:tag name="COLORS" val="Magenta;-1;Magenta;-1;-1;-2"/>
</p:tagLst>
</file>

<file path=ppt/tags/tag504.xml><?xml version="1.0" encoding="utf-8"?>
<p:tagLst xmlns:a="http://schemas.openxmlformats.org/drawingml/2006/main" xmlns:r="http://schemas.openxmlformats.org/officeDocument/2006/relationships" xmlns:p="http://schemas.openxmlformats.org/presentationml/2006/main">
  <p:tag name="COLORSETCLASSNAME" val="ColorSet2"/>
  <p:tag name="COLORS" val="DarkGreen2;-1;-1;-1;-1;-2"/>
</p:tagLst>
</file>

<file path=ppt/tags/tag50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Primary;-1;-1;-2"/>
</p:tagLst>
</file>

<file path=ppt/tags/tag506.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07.xml><?xml version="1.0" encoding="utf-8"?>
<p:tagLst xmlns:a="http://schemas.openxmlformats.org/drawingml/2006/main" xmlns:r="http://schemas.openxmlformats.org/officeDocument/2006/relationships" xmlns:p="http://schemas.openxmlformats.org/presentationml/2006/main">
  <p:tag name="COLORSETCLASSNAME" val="ColorSet2"/>
  <p:tag name="COLORS" val="Black;-1;-2;-2;-1;-2"/>
</p:tagLst>
</file>

<file path=ppt/tags/tag5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0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1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2"/>
</p:tagLst>
</file>

<file path=ppt/tags/tag511.xml><?xml version="1.0" encoding="utf-8"?>
<p:tagLst xmlns:a="http://schemas.openxmlformats.org/drawingml/2006/main" xmlns:r="http://schemas.openxmlformats.org/officeDocument/2006/relationships" xmlns:p="http://schemas.openxmlformats.org/presentationml/2006/main">
  <p:tag name="COLORSETCLASSNAME" val="ColorSet2"/>
  <p:tag name="COLORS" val="-1;-1;-2;-2;LightBlue;-2"/>
</p:tagLst>
</file>

<file path=ppt/tags/tag512.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3.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514.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1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een;-1;LightGreen;-1;-1;-2"/>
</p:tagLst>
</file>

<file path=ppt/tags/tag51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Green;-1;-1;-2"/>
</p:tagLst>
</file>

<file path=ppt/tags/tag51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18.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19.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52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21.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LightBlue;-1;-1;-2"/>
</p:tagLst>
</file>

<file path=ppt/tags/tag522.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2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24.xml><?xml version="1.0" encoding="utf-8"?>
<p:tagLst xmlns:a="http://schemas.openxmlformats.org/drawingml/2006/main" xmlns:r="http://schemas.openxmlformats.org/officeDocument/2006/relationships" xmlns:p="http://schemas.openxmlformats.org/presentationml/2006/main">
  <p:tag name="COLORSETCLASSNAME" val="ColorSet2"/>
  <p:tag name="COLORS" val="DarkBlue;-1;DarkBlue;-1;-1;-2"/>
</p:tagLst>
</file>

<file path=ppt/tags/tag5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5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5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5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6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64.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6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6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67.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6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1"/>
  <p:tag name="COLORS" val="-1;White;-2;-2;-1;-2"/>
</p:tagLst>
</file>

<file path=ppt/tags/tag7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71.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2.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3.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4.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Primary;-1;-2;-2;-1;-2"/>
</p:tagLst>
</file>

<file path=ppt/tags/tag76.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77.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78.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79.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80.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3.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4.xml><?xml version="1.0" encoding="utf-8"?>
<p:tagLst xmlns:a="http://schemas.openxmlformats.org/drawingml/2006/main" xmlns:r="http://schemas.openxmlformats.org/officeDocument/2006/relationships" xmlns:p="http://schemas.openxmlformats.org/presentationml/2006/main">
  <p:tag name="COLORSETCLASSNAME" val="ColorSet2"/>
  <p:tag name="COLORS" val="Violet;-1;-2;-2;-1;-2"/>
</p:tagLst>
</file>

<file path=ppt/tags/tag85.xml><?xml version="1.0" encoding="utf-8"?>
<p:tagLst xmlns:a="http://schemas.openxmlformats.org/drawingml/2006/main" xmlns:r="http://schemas.openxmlformats.org/officeDocument/2006/relationships" xmlns:p="http://schemas.openxmlformats.org/presentationml/2006/main">
  <p:tag name="COLORSETCLASSNAME" val="ColorSet2"/>
  <p:tag name="COLORS" val="LightBlue;-1;-2;-2;-1;-2"/>
</p:tagLst>
</file>

<file path=ppt/tags/tag8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9.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1"/>
  <p:tag name="COLORS" val="-2;-2;-1;White;-1;-2"/>
</p:tagLst>
</file>

<file path=ppt/tags/tag90.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1.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3.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94.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9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9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3093</Words>
  <Application>Microsoft Office PowerPoint</Application>
  <PresentationFormat>Widescreen</PresentationFormat>
  <Paragraphs>981</Paragraphs>
  <Slides>30</Slides>
  <Notes>3</Notes>
  <HiddenSlides>3</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1" baseType="lpstr">
      <vt:lpstr>Arial</vt:lpstr>
      <vt:lpstr>Bosch Office Sans</vt:lpstr>
      <vt:lpstr>Calibri</vt:lpstr>
      <vt:lpstr>Calibri Light</vt:lpstr>
      <vt:lpstr>Tw Cen MT</vt:lpstr>
      <vt:lpstr>Tw Cen MT Condensed</vt:lpstr>
      <vt:lpstr>Wingdings</vt:lpstr>
      <vt:lpstr>Wingdings 3</vt:lpstr>
      <vt:lpstr>Integral</vt:lpstr>
      <vt:lpstr>Retrospect</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Technical Approach – Software Defect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SmartDNC High Level View</vt:lpstr>
      <vt:lpstr>Success factors in NRCS2: Empowered Full Stack Teams</vt:lpstr>
      <vt:lpstr>Split responsibility vs. End to End responsibility for the V</vt:lpstr>
      <vt:lpstr>PowerPoint Presentation</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(M/NET)</dc:creator>
  <cp:lastModifiedBy>Narang Shilpa (M/NET)</cp:lastModifiedBy>
  <cp:revision>72</cp:revision>
  <dcterms:created xsi:type="dcterms:W3CDTF">2021-06-11T18:22:40Z</dcterms:created>
  <dcterms:modified xsi:type="dcterms:W3CDTF">2021-06-13T05:26:34Z</dcterms:modified>
</cp:coreProperties>
</file>