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6" r:id="rId5"/>
    <p:sldId id="458" r:id="rId6"/>
    <p:sldId id="475" r:id="rId7"/>
    <p:sldId id="476" r:id="rId8"/>
    <p:sldId id="485" r:id="rId9"/>
    <p:sldId id="486" r:id="rId10"/>
    <p:sldId id="477" r:id="rId11"/>
    <p:sldId id="487" r:id="rId12"/>
    <p:sldId id="478" r:id="rId13"/>
    <p:sldId id="488" r:id="rId14"/>
    <p:sldId id="489" r:id="rId15"/>
    <p:sldId id="481" r:id="rId16"/>
    <p:sldId id="490" r:id="rId17"/>
    <p:sldId id="491" r:id="rId18"/>
    <p:sldId id="492" r:id="rId19"/>
    <p:sldId id="482" r:id="rId20"/>
    <p:sldId id="484" r:id="rId21"/>
    <p:sldId id="329" r:id="rId22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D4"/>
    <a:srgbClr val="E3D5CA"/>
    <a:srgbClr val="FFA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71" d="100"/>
          <a:sy n="71" d="100"/>
        </p:scale>
        <p:origin x="638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C7E231E-CA56-4BC7-92DB-F0B5D1EFC190}" type="datetime3">
              <a:rPr lang="en-US" smtClean="0"/>
              <a:t>27 October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Richard Victor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" y="11981"/>
            <a:ext cx="1415536" cy="133485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6059" y="10898"/>
            <a:ext cx="150071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</a:rPr>
              <a:t>Where leaders are created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CBE03706-832F-4E99-98D6-95C6393A057E}" type="datetime3">
              <a:rPr lang="en-US" smtClean="0"/>
              <a:t>27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Richard Victor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189053" y="-16858"/>
            <a:ext cx="2270147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VLSI Circuit Design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 txBox="1">
            <a:spLocks/>
          </p:cNvSpPr>
          <p:nvPr userDrawn="1"/>
        </p:nvSpPr>
        <p:spPr>
          <a:xfrm>
            <a:off x="16274" y="7919634"/>
            <a:ext cx="2788920" cy="309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6A4FC-AAA1-4F41-A17E-7BE1ED99D460}" type="datetime3">
              <a:rPr lang="en-US" smtClean="0"/>
              <a:pPr/>
              <a:t>27 October 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Richard Victor Biswas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289414" y="0"/>
            <a:ext cx="2169786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VLSI Circuit Design</a:t>
            </a:r>
          </a:p>
        </p:txBody>
      </p:sp>
    </p:spTree>
    <p:extLst>
      <p:ext uri="{BB962C8B-B14F-4D97-AF65-F5344CB8AC3E}">
        <p14:creationId xmlns:p14="http://schemas.microsoft.com/office/powerpoint/2010/main" val="39415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950630"/>
            <a:ext cx="5554980" cy="267212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Richard Victor Biswas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521" y="7950630"/>
            <a:ext cx="3703320" cy="278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C7E231E-CA56-4BC7-92DB-F0B5D1EFC190}" type="datetime3">
              <a:rPr lang="en-US" smtClean="0"/>
              <a:t>27 October 2024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01799" y="7950630"/>
            <a:ext cx="2031381" cy="27897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496293"/>
            <a:ext cx="15893935" cy="2394066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Implementation of 4 bit </a:t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>
                <a:solidFill>
                  <a:srgbClr val="0070C0"/>
                </a:solidFill>
              </a:rPr>
              <a:t>Arithmetic Logic Unit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5242580" y="3890359"/>
            <a:ext cx="6612347" cy="33065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00B050"/>
                </a:solidFill>
              </a:rPr>
              <a:t>Course Teacher: Richard Victor Biswas</a:t>
            </a:r>
          </a:p>
          <a:p>
            <a:pPr algn="ctr" eaLnBrk="1" hangingPunct="1"/>
            <a:r>
              <a:rPr lang="en-GB" altLang="en-US" sz="2000" dirty="0">
                <a:solidFill>
                  <a:srgbClr val="00B050"/>
                </a:solidFill>
              </a:rPr>
              <a:t>Lecturer</a:t>
            </a:r>
          </a:p>
          <a:p>
            <a:pPr algn="ctr" eaLnBrk="1" hangingPunct="1"/>
            <a:r>
              <a:rPr lang="en-GB" altLang="en-US" sz="2000" dirty="0">
                <a:solidFill>
                  <a:srgbClr val="00B050"/>
                </a:solidFill>
              </a:rPr>
              <a:t>Department of Electrical and Electronic Engineering</a:t>
            </a:r>
          </a:p>
          <a:p>
            <a:pPr algn="ctr" eaLnBrk="1" hangingPunct="1"/>
            <a:endParaRPr lang="en-GB" altLang="en-US" sz="2000" dirty="0">
              <a:solidFill>
                <a:srgbClr val="00B050"/>
              </a:solidFill>
            </a:endParaRPr>
          </a:p>
          <a:p>
            <a:pPr algn="ctr" eaLnBrk="1" hangingPunct="1"/>
            <a:r>
              <a:rPr lang="en-GB" altLang="en-US" sz="2000" b="1" dirty="0">
                <a:solidFill>
                  <a:schemeClr val="accent6">
                    <a:lumMod val="75000"/>
                  </a:schemeClr>
                </a:solidFill>
              </a:rPr>
              <a:t>Presented By,</a:t>
            </a:r>
          </a:p>
          <a:p>
            <a:pPr algn="ctr" eaLnBrk="1" hangingPunct="1"/>
            <a:r>
              <a:rPr lang="en-GB" altLang="en-US" sz="2000" dirty="0" err="1">
                <a:solidFill>
                  <a:schemeClr val="accent6">
                    <a:lumMod val="75000"/>
                  </a:schemeClr>
                </a:solidFill>
              </a:rPr>
              <a:t>Shilamoni</a:t>
            </a:r>
            <a:r>
              <a:rPr lang="en-GB" alt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en-US" sz="2000" dirty="0" err="1">
                <a:solidFill>
                  <a:schemeClr val="accent6">
                    <a:lumMod val="75000"/>
                  </a:schemeClr>
                </a:solidFill>
              </a:rPr>
              <a:t>Shaha</a:t>
            </a:r>
            <a:r>
              <a:rPr lang="en-GB" alt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en-US" sz="2000" dirty="0" err="1">
                <a:solidFill>
                  <a:schemeClr val="accent6">
                    <a:lumMod val="75000"/>
                  </a:schemeClr>
                </a:solidFill>
              </a:rPr>
              <a:t>Neir</a:t>
            </a:r>
            <a:endParaRPr lang="en-GB" alt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en-GB" altLang="en-US" sz="2000" dirty="0">
                <a:solidFill>
                  <a:schemeClr val="accent6">
                    <a:lumMod val="75000"/>
                  </a:schemeClr>
                </a:solidFill>
              </a:rPr>
              <a:t>20-43640-2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6A2C9-0D78-4078-9951-B6B2D5F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Oval 3" descr="Parchment">
            <a:extLst>
              <a:ext uri="{FF2B5EF4-FFF2-40B4-BE49-F238E27FC236}">
                <a16:creationId xmlns:a16="http://schemas.microsoft.com/office/drawing/2014/main" id="{870A5A6D-A2AA-4B89-8417-C73405FE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31" y="529590"/>
            <a:ext cx="1421476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32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Work…</a:t>
            </a:r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A0B02C5E-0FEF-4DE1-B52E-CC560C2D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601" y="6572645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Transmission And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8039B89F-A846-4188-951D-1C5D783A2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618" y="6572645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Transmission 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FD0AE-8A3B-B042-21CA-6663520F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3" y="3250972"/>
            <a:ext cx="7759657" cy="2702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ED6EA2-1AF9-D3D1-B88D-0F611DD77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262"/>
            <a:ext cx="8452624" cy="26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8F603-D987-4943-8F00-B2A76264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Oval 3" descr="Parchment">
            <a:extLst>
              <a:ext uri="{FF2B5EF4-FFF2-40B4-BE49-F238E27FC236}">
                <a16:creationId xmlns:a16="http://schemas.microsoft.com/office/drawing/2014/main" id="{EAC71C5F-1FE2-4EC7-9C15-7935C82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31" y="529590"/>
            <a:ext cx="1421476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32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Work…</a:t>
            </a: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2C09305C-5AE4-4334-B1A6-31B11417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57" y="6355375"/>
            <a:ext cx="4595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Transmission Half adder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BCF74E1C-4837-4D52-BFCC-FF970B46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863" y="6385076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Transmission full 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54C72-8DD2-0692-A777-C5DEA4A6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34" y="1894443"/>
            <a:ext cx="6047231" cy="43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D6A98-4045-7BD0-3BD5-7DD2B1DB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55" y="1902219"/>
            <a:ext cx="4244788" cy="44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3" descr="Parchment"/>
          <p:cNvSpPr>
            <a:spLocks noChangeArrowheads="1"/>
          </p:cNvSpPr>
          <p:nvPr/>
        </p:nvSpPr>
        <p:spPr bwMode="auto">
          <a:xfrm>
            <a:off x="1895302" y="529590"/>
            <a:ext cx="13582996" cy="982587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70C0"/>
                </a:solidFill>
                <a:latin typeface="Comic Sans MS" panose="030F0702030302020204" pitchFamily="66" charset="0"/>
              </a:rPr>
              <a:t>Results and Discussions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0A2873-1FFB-9CB7-2FE5-8AC502BC8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825"/>
              </p:ext>
            </p:extLst>
          </p:nvPr>
        </p:nvGraphicFramePr>
        <p:xfrm>
          <a:off x="323384" y="1873404"/>
          <a:ext cx="7906216" cy="6239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082">
                  <a:extLst>
                    <a:ext uri="{9D8B030D-6E8A-4147-A177-3AD203B41FA5}">
                      <a16:colId xmlns:a16="http://schemas.microsoft.com/office/drawing/2014/main" val="635751432"/>
                    </a:ext>
                  </a:extLst>
                </a:gridCol>
                <a:gridCol w="1060364">
                  <a:extLst>
                    <a:ext uri="{9D8B030D-6E8A-4147-A177-3AD203B41FA5}">
                      <a16:colId xmlns:a16="http://schemas.microsoft.com/office/drawing/2014/main" val="2507659565"/>
                    </a:ext>
                  </a:extLst>
                </a:gridCol>
                <a:gridCol w="1217641">
                  <a:extLst>
                    <a:ext uri="{9D8B030D-6E8A-4147-A177-3AD203B41FA5}">
                      <a16:colId xmlns:a16="http://schemas.microsoft.com/office/drawing/2014/main" val="2564365701"/>
                    </a:ext>
                  </a:extLst>
                </a:gridCol>
                <a:gridCol w="1369847">
                  <a:extLst>
                    <a:ext uri="{9D8B030D-6E8A-4147-A177-3AD203B41FA5}">
                      <a16:colId xmlns:a16="http://schemas.microsoft.com/office/drawing/2014/main" val="2394615453"/>
                    </a:ext>
                  </a:extLst>
                </a:gridCol>
                <a:gridCol w="1217641">
                  <a:extLst>
                    <a:ext uri="{9D8B030D-6E8A-4147-A177-3AD203B41FA5}">
                      <a16:colId xmlns:a16="http://schemas.microsoft.com/office/drawing/2014/main" val="555158263"/>
                    </a:ext>
                  </a:extLst>
                </a:gridCol>
                <a:gridCol w="1217641">
                  <a:extLst>
                    <a:ext uri="{9D8B030D-6E8A-4147-A177-3AD203B41FA5}">
                      <a16:colId xmlns:a16="http://schemas.microsoft.com/office/drawing/2014/main" val="3697177019"/>
                    </a:ext>
                  </a:extLst>
                </a:gridCol>
              </a:tblGrid>
              <a:tr h="4640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Cmos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34087"/>
                  </a:ext>
                </a:extLst>
              </a:tr>
              <a:tr h="2453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176660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342.979G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342.962G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342.962G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342.962G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334.46G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465496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67.6548p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67.6549p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67.6549p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67.6549p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40.011n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939274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power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194.278n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168.542n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86.3476n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86.6481n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96.6353n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71893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3.73201p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2.12643p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022658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3.73201p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3.73219p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2.12643p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30679"/>
                  </a:ext>
                </a:extLst>
              </a:tr>
              <a:tr h="928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Power Product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1.314*10^-17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1.14*10^-17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5.841*10^-18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5.862*10^-18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3.8664*10^-15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497593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IN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863905"/>
                  </a:ext>
                </a:extLst>
              </a:tr>
              <a:tr h="69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62.9029M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63.9317M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50.8164M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50.8132M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26.7817M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7344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607EA-4CD8-BB6F-CE2C-546209BC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28535"/>
              </p:ext>
            </p:extLst>
          </p:nvPr>
        </p:nvGraphicFramePr>
        <p:xfrm>
          <a:off x="8586439" y="1873405"/>
          <a:ext cx="7549376" cy="6163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422">
                  <a:extLst>
                    <a:ext uri="{9D8B030D-6E8A-4147-A177-3AD203B41FA5}">
                      <a16:colId xmlns:a16="http://schemas.microsoft.com/office/drawing/2014/main" val="1399195507"/>
                    </a:ext>
                  </a:extLst>
                </a:gridCol>
                <a:gridCol w="1143252">
                  <a:extLst>
                    <a:ext uri="{9D8B030D-6E8A-4147-A177-3AD203B41FA5}">
                      <a16:colId xmlns:a16="http://schemas.microsoft.com/office/drawing/2014/main" val="3581552864"/>
                    </a:ext>
                  </a:extLst>
                </a:gridCol>
                <a:gridCol w="1385335">
                  <a:extLst>
                    <a:ext uri="{9D8B030D-6E8A-4147-A177-3AD203B41FA5}">
                      <a16:colId xmlns:a16="http://schemas.microsoft.com/office/drawing/2014/main" val="2123207448"/>
                    </a:ext>
                  </a:extLst>
                </a:gridCol>
                <a:gridCol w="1259396">
                  <a:extLst>
                    <a:ext uri="{9D8B030D-6E8A-4147-A177-3AD203B41FA5}">
                      <a16:colId xmlns:a16="http://schemas.microsoft.com/office/drawing/2014/main" val="1210481043"/>
                    </a:ext>
                  </a:extLst>
                </a:gridCol>
                <a:gridCol w="1133455">
                  <a:extLst>
                    <a:ext uri="{9D8B030D-6E8A-4147-A177-3AD203B41FA5}">
                      <a16:colId xmlns:a16="http://schemas.microsoft.com/office/drawing/2014/main" val="2961650972"/>
                    </a:ext>
                  </a:extLst>
                </a:gridCol>
                <a:gridCol w="1007516">
                  <a:extLst>
                    <a:ext uri="{9D8B030D-6E8A-4147-A177-3AD203B41FA5}">
                      <a16:colId xmlns:a16="http://schemas.microsoft.com/office/drawing/2014/main" val="2205011759"/>
                    </a:ext>
                  </a:extLst>
                </a:gridCol>
              </a:tblGrid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05543"/>
                  </a:ext>
                </a:extLst>
              </a:tr>
              <a:tr h="3157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96918"/>
                  </a:ext>
                </a:extLst>
              </a:tr>
              <a:tr h="657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247.559G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247.586G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247.586G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248.722G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235.378G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059954"/>
                  </a:ext>
                </a:extLst>
              </a:tr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62.9747p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62.982p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62.982p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63.1955p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40.0096n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978810"/>
                  </a:ext>
                </a:extLst>
              </a:tr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power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389.73u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389.648u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390.054u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390.053u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389.765u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567853"/>
                  </a:ext>
                </a:extLst>
              </a:tr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5.17048p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5.16991p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5.16991p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5.14631p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3.50496p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189000"/>
                  </a:ext>
                </a:extLst>
              </a:tr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5.17048p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5.16991p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5.16991u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5.14631p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3.50496p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011145"/>
                  </a:ext>
                </a:extLst>
              </a:tr>
              <a:tr h="9473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Power Product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2.45*10^-14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2.454*10^-14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2.456*10^-14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2.464*10^-14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1.56*10^-11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199395"/>
                  </a:ext>
                </a:extLst>
              </a:tr>
              <a:tr h="335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IN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79162"/>
                  </a:ext>
                </a:extLst>
              </a:tr>
              <a:tr h="631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62.902M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38.3334M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50.8149M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50.811M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26.782M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50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A84C99-8FA3-1A45-55E2-F551D36F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FA6120-B767-12B3-722B-03B12BBB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8191"/>
              </p:ext>
            </p:extLst>
          </p:nvPr>
        </p:nvGraphicFramePr>
        <p:xfrm>
          <a:off x="412594" y="1049759"/>
          <a:ext cx="7961971" cy="6488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138">
                  <a:extLst>
                    <a:ext uri="{9D8B030D-6E8A-4147-A177-3AD203B41FA5}">
                      <a16:colId xmlns:a16="http://schemas.microsoft.com/office/drawing/2014/main" val="2193693761"/>
                    </a:ext>
                  </a:extLst>
                </a:gridCol>
                <a:gridCol w="1208579">
                  <a:extLst>
                    <a:ext uri="{9D8B030D-6E8A-4147-A177-3AD203B41FA5}">
                      <a16:colId xmlns:a16="http://schemas.microsoft.com/office/drawing/2014/main" val="2099223164"/>
                    </a:ext>
                  </a:extLst>
                </a:gridCol>
                <a:gridCol w="1328226">
                  <a:extLst>
                    <a:ext uri="{9D8B030D-6E8A-4147-A177-3AD203B41FA5}">
                      <a16:colId xmlns:a16="http://schemas.microsoft.com/office/drawing/2014/main" val="3671901976"/>
                    </a:ext>
                  </a:extLst>
                </a:gridCol>
                <a:gridCol w="1328226">
                  <a:extLst>
                    <a:ext uri="{9D8B030D-6E8A-4147-A177-3AD203B41FA5}">
                      <a16:colId xmlns:a16="http://schemas.microsoft.com/office/drawing/2014/main" val="1133874396"/>
                    </a:ext>
                  </a:extLst>
                </a:gridCol>
                <a:gridCol w="1195401">
                  <a:extLst>
                    <a:ext uri="{9D8B030D-6E8A-4147-A177-3AD203B41FA5}">
                      <a16:colId xmlns:a16="http://schemas.microsoft.com/office/drawing/2014/main" val="2657948198"/>
                    </a:ext>
                  </a:extLst>
                </a:gridCol>
                <a:gridCol w="1195401">
                  <a:extLst>
                    <a:ext uri="{9D8B030D-6E8A-4147-A177-3AD203B41FA5}">
                      <a16:colId xmlns:a16="http://schemas.microsoft.com/office/drawing/2014/main" val="1131667672"/>
                    </a:ext>
                  </a:extLst>
                </a:gridCol>
              </a:tblGrid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91183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100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448.475G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445.827G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445.827G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445.827G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396.527G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180921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18.0005p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18.0005p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18.0005p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18.0005p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4.99722n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467736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power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2.27842m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213.5u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2.25571m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2.17535m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219.569u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398440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1.84281p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703102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1.76626p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1.84281p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671538"/>
                  </a:ext>
                </a:extLst>
              </a:tr>
              <a:tr h="1009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Power Product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4.101*10^-14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3.843*10^-15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4.060*10^-14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3.916*10^-14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1.097*10^-12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779397"/>
                  </a:ext>
                </a:extLst>
              </a:tr>
              <a:tr h="4327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IN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454045"/>
                  </a:ext>
                </a:extLst>
              </a:tr>
              <a:tr h="6728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163.78M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152.756M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203.15M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159.05M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131.75M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535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F1F78E-A15C-8A61-AE84-40910221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91091"/>
              </p:ext>
            </p:extLst>
          </p:nvPr>
        </p:nvGraphicFramePr>
        <p:xfrm>
          <a:off x="8742557" y="1049759"/>
          <a:ext cx="7304049" cy="6509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984">
                  <a:extLst>
                    <a:ext uri="{9D8B030D-6E8A-4147-A177-3AD203B41FA5}">
                      <a16:colId xmlns:a16="http://schemas.microsoft.com/office/drawing/2014/main" val="1579108004"/>
                    </a:ext>
                  </a:extLst>
                </a:gridCol>
                <a:gridCol w="978881">
                  <a:extLst>
                    <a:ext uri="{9D8B030D-6E8A-4147-A177-3AD203B41FA5}">
                      <a16:colId xmlns:a16="http://schemas.microsoft.com/office/drawing/2014/main" val="761255252"/>
                    </a:ext>
                  </a:extLst>
                </a:gridCol>
                <a:gridCol w="1096622">
                  <a:extLst>
                    <a:ext uri="{9D8B030D-6E8A-4147-A177-3AD203B41FA5}">
                      <a16:colId xmlns:a16="http://schemas.microsoft.com/office/drawing/2014/main" val="14802378"/>
                    </a:ext>
                  </a:extLst>
                </a:gridCol>
                <a:gridCol w="1096622">
                  <a:extLst>
                    <a:ext uri="{9D8B030D-6E8A-4147-A177-3AD203B41FA5}">
                      <a16:colId xmlns:a16="http://schemas.microsoft.com/office/drawing/2014/main" val="933592438"/>
                    </a:ext>
                  </a:extLst>
                </a:gridCol>
                <a:gridCol w="1218470">
                  <a:extLst>
                    <a:ext uri="{9D8B030D-6E8A-4147-A177-3AD203B41FA5}">
                      <a16:colId xmlns:a16="http://schemas.microsoft.com/office/drawing/2014/main" val="3008605067"/>
                    </a:ext>
                  </a:extLst>
                </a:gridCol>
                <a:gridCol w="1218470">
                  <a:extLst>
                    <a:ext uri="{9D8B030D-6E8A-4147-A177-3AD203B41FA5}">
                      <a16:colId xmlns:a16="http://schemas.microsoft.com/office/drawing/2014/main" val="3451090227"/>
                    </a:ext>
                  </a:extLst>
                </a:gridCol>
              </a:tblGrid>
              <a:tr h="646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14136"/>
                  </a:ext>
                </a:extLst>
              </a:tr>
              <a:tr h="323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938042"/>
                  </a:ext>
                </a:extLst>
              </a:tr>
              <a:tr h="6697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141.049G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193.523G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193.524G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164.883G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1.27676G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516553"/>
                  </a:ext>
                </a:extLst>
              </a:tr>
              <a:tr h="969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36.6943p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36.1983p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36.2147p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37.846p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-10.0098n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093848"/>
                  </a:ext>
                </a:extLst>
              </a:tr>
              <a:tr h="646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power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3.51854u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2.03991u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1.88836u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1.83718u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135.558u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628055"/>
                  </a:ext>
                </a:extLst>
              </a:tr>
              <a:tr h="646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2.26871p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1.67725p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1.67725p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3.29012p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37.5952p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19538"/>
                  </a:ext>
                </a:extLst>
              </a:tr>
              <a:tr h="646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2.26871p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1.67725p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1.67725p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3.29012p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37.5952p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334984"/>
                  </a:ext>
                </a:extLst>
              </a:tr>
              <a:tr h="9692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Power Product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129.11*10^-18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73.8411*10^-18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68.3865*10^-18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69.5298*10^-18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1.3569*10^-12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712103"/>
                  </a:ext>
                </a:extLst>
              </a:tr>
              <a:tr h="3264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IN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820753"/>
                  </a:ext>
                </a:extLst>
              </a:tr>
              <a:tr h="646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50.817M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38.981M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34.5444M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27.7789M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40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339FB-99D5-212C-E2E6-F968F6DB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7158C-8C2C-51BD-6037-A57F6FCD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8488"/>
            <a:ext cx="16306809" cy="7221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1D2D-929A-2CC1-EE62-616BF2D0A479}"/>
              </a:ext>
            </a:extLst>
          </p:cNvPr>
          <p:cNvSpPr txBox="1"/>
          <p:nvPr/>
        </p:nvSpPr>
        <p:spPr>
          <a:xfrm>
            <a:off x="6790081" y="177385"/>
            <a:ext cx="272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 </a:t>
            </a:r>
          </a:p>
        </p:txBody>
      </p:sp>
    </p:spTree>
    <p:extLst>
      <p:ext uri="{BB962C8B-B14F-4D97-AF65-F5344CB8AC3E}">
        <p14:creationId xmlns:p14="http://schemas.microsoft.com/office/powerpoint/2010/main" val="84840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1A44F-7539-750E-5E60-69870F29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78954-F19E-6CCA-16BB-4C04D2AE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637974"/>
            <a:ext cx="13364308" cy="7591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2B8C-73B2-E58E-0B49-BE919346786C}"/>
              </a:ext>
            </a:extLst>
          </p:cNvPr>
          <p:cNvSpPr txBox="1"/>
          <p:nvPr/>
        </p:nvSpPr>
        <p:spPr>
          <a:xfrm>
            <a:off x="6846048" y="93784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Nmos Logic</a:t>
            </a:r>
          </a:p>
        </p:txBody>
      </p:sp>
    </p:spTree>
    <p:extLst>
      <p:ext uri="{BB962C8B-B14F-4D97-AF65-F5344CB8AC3E}">
        <p14:creationId xmlns:p14="http://schemas.microsoft.com/office/powerpoint/2010/main" val="196368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E4D02-B809-78AD-0BCB-5F4BB019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" y="1060677"/>
            <a:ext cx="12193702" cy="6858957"/>
          </a:xfrm>
          <a:prstGeom prst="rect">
            <a:avLst/>
          </a:prstGeom>
        </p:spPr>
      </p:pic>
      <p:sp>
        <p:nvSpPr>
          <p:cNvPr id="23554" name="Oval 3" descr="Parchment"/>
          <p:cNvSpPr>
            <a:spLocks noChangeArrowheads="1"/>
          </p:cNvSpPr>
          <p:nvPr/>
        </p:nvSpPr>
        <p:spPr bwMode="auto">
          <a:xfrm>
            <a:off x="1995055" y="529590"/>
            <a:ext cx="11222181" cy="866948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Conclusions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745886-E0EB-B839-126C-2F44EABDC1BD}"/>
              </a:ext>
            </a:extLst>
          </p:cNvPr>
          <p:cNvCxnSpPr>
            <a:cxnSpLocks/>
          </p:cNvCxnSpPr>
          <p:nvPr/>
        </p:nvCxnSpPr>
        <p:spPr>
          <a:xfrm>
            <a:off x="928829" y="7685459"/>
            <a:ext cx="775111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736452-3229-983C-8AF2-B41DCE9894AB}"/>
              </a:ext>
            </a:extLst>
          </p:cNvPr>
          <p:cNvSpPr txBox="1"/>
          <p:nvPr/>
        </p:nvSpPr>
        <p:spPr>
          <a:xfrm>
            <a:off x="4009294" y="773496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Width: 26.87um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7A9991-C4B3-32D6-92E9-B185E3D4A8C0}"/>
              </a:ext>
            </a:extLst>
          </p:cNvPr>
          <p:cNvCxnSpPr>
            <a:cxnSpLocks/>
          </p:cNvCxnSpPr>
          <p:nvPr/>
        </p:nvCxnSpPr>
        <p:spPr>
          <a:xfrm flipV="1">
            <a:off x="788152" y="1535722"/>
            <a:ext cx="0" cy="58498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57D13-5115-6030-7E32-E5239520F403}"/>
              </a:ext>
            </a:extLst>
          </p:cNvPr>
          <p:cNvSpPr txBox="1"/>
          <p:nvPr/>
        </p:nvSpPr>
        <p:spPr>
          <a:xfrm rot="16200000">
            <a:off x="-381253" y="427596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Height: 19.995um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624149-C2A9-AFCC-9A8B-3C34292A6D55}"/>
              </a:ext>
            </a:extLst>
          </p:cNvPr>
          <p:cNvSpPr/>
          <p:nvPr/>
        </p:nvSpPr>
        <p:spPr>
          <a:xfrm>
            <a:off x="12073439" y="2180489"/>
            <a:ext cx="3831444" cy="4560279"/>
          </a:xfrm>
          <a:prstGeom prst="roundRect">
            <a:avLst>
              <a:gd name="adj" fmla="val 50000"/>
            </a:avLst>
          </a:prstGeom>
          <a:solidFill>
            <a:srgbClr val="E3D5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Area: 537.265 pm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20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9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3" descr="Parchment"/>
          <p:cNvSpPr>
            <a:spLocks noChangeArrowheads="1"/>
          </p:cNvSpPr>
          <p:nvPr/>
        </p:nvSpPr>
        <p:spPr bwMode="auto">
          <a:xfrm>
            <a:off x="1363286" y="457200"/>
            <a:ext cx="13948757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Future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 descr="Optimized Gate Diffusion Input Method-Based Reversible Magnitude Arithmetic  Unit Using Non-dominated Sorting Genetic Algorithm II | Circuits, Systems,  and Signal Processing">
            <a:extLst>
              <a:ext uri="{FF2B5EF4-FFF2-40B4-BE49-F238E27FC236}">
                <a16:creationId xmlns:a16="http://schemas.microsoft.com/office/drawing/2014/main" id="{7D6079CB-48C6-96D1-A3A0-5D25EA6E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15680"/>
            <a:ext cx="8572866" cy="55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95FB81-C74A-41F0-9938-C0B1938FD5CE}"/>
              </a:ext>
            </a:extLst>
          </p:cNvPr>
          <p:cNvSpPr/>
          <p:nvPr/>
        </p:nvSpPr>
        <p:spPr>
          <a:xfrm>
            <a:off x="10562492" y="2801814"/>
            <a:ext cx="5545015" cy="3516923"/>
          </a:xfrm>
          <a:prstGeom prst="roundRect">
            <a:avLst>
              <a:gd name="adj" fmla="val 41121"/>
            </a:avLst>
          </a:prstGeom>
          <a:solidFill>
            <a:srgbClr val="E3D5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Power Consumption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Delay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Area</a:t>
            </a:r>
            <a:endParaRPr lang="en-US" sz="20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484-204C-41CF-AA8E-AE5C26E05CE2}" type="datetime3">
              <a:rPr lang="en-US" smtClean="0"/>
              <a:t>27 October 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E72FD92-0F08-57F9-E986-DF73F951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5810" y="3119478"/>
            <a:ext cx="6400800" cy="49244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7953C30-E265-0BDE-72BA-C599324A0FE1}"/>
              </a:ext>
            </a:extLst>
          </p:cNvPr>
          <p:cNvSpPr/>
          <p:nvPr/>
        </p:nvSpPr>
        <p:spPr>
          <a:xfrm>
            <a:off x="5508625" y="3161269"/>
            <a:ext cx="5441950" cy="48408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278089-C138-BDFD-329C-19FE755BB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068331"/>
            <a:ext cx="6756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F17-9A89-45AC-AE70-3CB35AB34A7D}" type="datetime3">
              <a:rPr lang="en-US" smtClean="0"/>
              <a:t>27 October 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359478"/>
            <a:ext cx="15934267" cy="656015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Objectives (1 slide, several lines, numbered) </a:t>
            </a:r>
            <a:r>
              <a:rPr lang="en-US" altLang="en-US" sz="3200" b="1" dirty="0">
                <a:solidFill>
                  <a:srgbClr val="FF0000"/>
                </a:solidFill>
              </a:rPr>
              <a:t>&lt;&lt; What are purposes of this work?</a:t>
            </a:r>
            <a:endParaRPr lang="en-US" altLang="en-US" sz="3600" b="1" dirty="0">
              <a:solidFill>
                <a:srgbClr val="0000B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Introduction (2-3 slides) </a:t>
            </a:r>
            <a:r>
              <a:rPr lang="en-US" altLang="en-US" sz="3200" b="1" dirty="0">
                <a:solidFill>
                  <a:srgbClr val="FF0000"/>
                </a:solidFill>
              </a:rPr>
              <a:t>&lt;&lt; Background, motivation, and What has been done.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Research/Working Method (1-2 slides) </a:t>
            </a:r>
            <a:r>
              <a:rPr lang="en-US" altLang="en-US" sz="3200" b="1" dirty="0">
                <a:solidFill>
                  <a:srgbClr val="FF0000"/>
                </a:solidFill>
              </a:rPr>
              <a:t>&lt;&lt; What are the working principles?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Description of the Work (2-3 slides) </a:t>
            </a:r>
            <a:r>
              <a:rPr lang="en-US" altLang="en-US" sz="3200" b="1" dirty="0">
                <a:solidFill>
                  <a:srgbClr val="FF0000"/>
                </a:solidFill>
              </a:rPr>
              <a:t>&lt;&lt; How has the work done? Circuit/Block Diagram.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Results and Discussions (in the form of Tables/Graphs/Plots/Images/Photos/ Figures in 2-6 slides) </a:t>
            </a:r>
            <a:r>
              <a:rPr lang="en-US" altLang="en-US" sz="3200" b="1" dirty="0">
                <a:solidFill>
                  <a:srgbClr val="FF0000"/>
                </a:solidFill>
              </a:rPr>
              <a:t>&lt;&lt; What is your present outcome? Discuss each result/outcome.</a:t>
            </a:r>
            <a:endParaRPr lang="en-US" altLang="en-US" sz="36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Conclusions (1-2 slides) </a:t>
            </a:r>
            <a:r>
              <a:rPr lang="en-US" altLang="en-US" sz="3200" b="1" dirty="0">
                <a:solidFill>
                  <a:srgbClr val="FF0000"/>
                </a:solidFill>
              </a:rPr>
              <a:t>&lt;&lt; What is your summary?</a:t>
            </a:r>
            <a:endParaRPr lang="en-US" altLang="en-US" sz="3600" b="1" dirty="0">
              <a:solidFill>
                <a:srgbClr val="0000B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b="1" dirty="0">
                <a:solidFill>
                  <a:srgbClr val="0000B0"/>
                </a:solidFill>
              </a:rPr>
              <a:t>Future Works (1 slide) </a:t>
            </a:r>
            <a:r>
              <a:rPr lang="en-US" altLang="en-US" sz="3200" b="1" dirty="0">
                <a:solidFill>
                  <a:srgbClr val="FF0000"/>
                </a:solidFill>
              </a:rPr>
              <a:t>&lt;&lt; What do you want to do next? Or How someone can carry further research on it?</a:t>
            </a:r>
          </a:p>
        </p:txBody>
      </p:sp>
      <p:sp>
        <p:nvSpPr>
          <p:cNvPr id="17" name="Oval 4" descr="Parchment"/>
          <p:cNvSpPr>
            <a:spLocks noChangeArrowheads="1"/>
          </p:cNvSpPr>
          <p:nvPr/>
        </p:nvSpPr>
        <p:spPr bwMode="auto">
          <a:xfrm>
            <a:off x="2344189" y="423330"/>
            <a:ext cx="11202477" cy="878513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Outline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4891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4" descr="Parchment"/>
          <p:cNvSpPr>
            <a:spLocks noChangeArrowheads="1"/>
          </p:cNvSpPr>
          <p:nvPr/>
        </p:nvSpPr>
        <p:spPr bwMode="auto">
          <a:xfrm>
            <a:off x="1712422" y="529590"/>
            <a:ext cx="1062245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840" b="1">
                <a:solidFill>
                  <a:srgbClr val="0070C0"/>
                </a:solidFill>
                <a:latin typeface="Comic Sans MS" panose="030F0702030302020204" pitchFamily="66" charset="0"/>
              </a:rPr>
              <a:t>Objectives of the Work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98764" y="2285999"/>
            <a:ext cx="15644552" cy="4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To Develop and functionally validate a fully operational 4-bit Arithmetic Logic Unit (ALU).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/>
              <a:t> To Analyze and explain the implemented ALU's architectural design and operational principles.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>
                <a:solidFill>
                  <a:srgbClr val="0000D6"/>
                </a:solidFill>
              </a:rPr>
              <a:t>To design  and construct dedicated test benches.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/>
              <a:t>Evaluate the implemented ALU and compare it to alternative technologies.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>
                <a:solidFill>
                  <a:srgbClr val="0000FF"/>
                </a:solidFill>
              </a:rPr>
              <a:t>To test the movement of data and control signals through the ALU during different operations.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endParaRPr lang="en-US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 descr="Parchment"/>
          <p:cNvSpPr>
            <a:spLocks noChangeArrowheads="1"/>
          </p:cNvSpPr>
          <p:nvPr/>
        </p:nvSpPr>
        <p:spPr bwMode="auto">
          <a:xfrm>
            <a:off x="1512916" y="529590"/>
            <a:ext cx="12818226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84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118956" y="2386361"/>
            <a:ext cx="14221287" cy="516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dirty="0" err="1">
                <a:solidFill>
                  <a:srgbClr val="FF0000"/>
                </a:solidFill>
              </a:rPr>
              <a:t>Motivitaion</a:t>
            </a:r>
            <a:r>
              <a:rPr lang="en-US" altLang="en-US" sz="3600" dirty="0">
                <a:solidFill>
                  <a:srgbClr val="FF0000"/>
                </a:solidFill>
              </a:rPr>
              <a:t> of doing this </a:t>
            </a:r>
            <a:r>
              <a:rPr lang="en-US" altLang="en-US" sz="3600" dirty="0" err="1">
                <a:solidFill>
                  <a:srgbClr val="FF0000"/>
                </a:solidFill>
              </a:rPr>
              <a:t>project:The</a:t>
            </a:r>
            <a:r>
              <a:rPr lang="en-US" altLang="en-US" sz="3600" dirty="0">
                <a:solidFill>
                  <a:srgbClr val="FF0000"/>
                </a:solidFill>
              </a:rPr>
              <a:t> Arithmetic logic unit (ALU) which considered an essential component in many applications such as Microprocessor, digital signal processing, image processing, etc.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dirty="0">
                <a:solidFill>
                  <a:schemeClr val="accent5"/>
                </a:solidFill>
              </a:rPr>
              <a:t>It is a new concept of comparing the technologies to implement 4 Bit ALU.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dirty="0"/>
              <a:t>In previous papers we did not found the trade off with Transmission gate. 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 dirty="0">
                <a:solidFill>
                  <a:srgbClr val="FF0000"/>
                </a:solidFill>
              </a:rPr>
              <a:t>In other papers we saw they have used Multiplexer but we did not use any multiplexer in our implementation 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29902-AF88-4AB8-B79D-253457C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Oval 3" descr="Parchment">
            <a:extLst>
              <a:ext uri="{FF2B5EF4-FFF2-40B4-BE49-F238E27FC236}">
                <a16:creationId xmlns:a16="http://schemas.microsoft.com/office/drawing/2014/main" id="{41DBF52C-1CAA-4EF5-A27F-D8F4F5D9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16" y="529590"/>
            <a:ext cx="12818226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840" b="1" dirty="0">
                <a:solidFill>
                  <a:srgbClr val="0070C0"/>
                </a:solidFill>
                <a:latin typeface="Comic Sans MS" panose="030F0702030302020204" pitchFamily="66" charset="0"/>
              </a:rPr>
              <a:t>Introduction…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E345-BEC3-4124-ADEB-C1C241C26F0D}"/>
              </a:ext>
            </a:extLst>
          </p:cNvPr>
          <p:cNvSpPr txBox="1"/>
          <p:nvPr/>
        </p:nvSpPr>
        <p:spPr>
          <a:xfrm>
            <a:off x="865609" y="2516505"/>
            <a:ext cx="147279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has done in previous papers From the literature review: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the majority of designs, there exists a trade-off between power, delay and area </a:t>
            </a:r>
          </a:p>
          <a:p>
            <a:pPr algn="just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To improve the performance and power dissipation of a chip, a paper present an Arithmetic and Logic Unit (ALU) using the "Power performance tunable Pseudo-Dynamic topology”. </a:t>
            </a:r>
          </a:p>
          <a:p>
            <a:pPr algn="just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3.Delay Optimization of 4-Bit ALU Designed in  FS-GDI Technique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4.Low Power 4-Bit Arithmetic Logic Unit Using  </a:t>
            </a:r>
          </a:p>
          <a:p>
            <a:pPr algn="just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5.Full-Swing GDI Technique </a:t>
            </a:r>
          </a:p>
        </p:txBody>
      </p:sp>
    </p:spTree>
    <p:extLst>
      <p:ext uri="{BB962C8B-B14F-4D97-AF65-F5344CB8AC3E}">
        <p14:creationId xmlns:p14="http://schemas.microsoft.com/office/powerpoint/2010/main" val="10985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E38920-AE18-4DA5-B06F-C397F0A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Oval 3" descr="Parchment">
            <a:extLst>
              <a:ext uri="{FF2B5EF4-FFF2-40B4-BE49-F238E27FC236}">
                <a16:creationId xmlns:a16="http://schemas.microsoft.com/office/drawing/2014/main" id="{028A9468-3B3B-4059-972B-7E5D367D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698" y="360401"/>
            <a:ext cx="11953702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Working Method</a:t>
            </a: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62A33B0F-B599-4FFB-946C-07D1AAFC7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903" y="7396413"/>
            <a:ext cx="6463393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4-bit ALU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16E44-7E51-492A-9E3C-E5678AB9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45105" y="1448762"/>
            <a:ext cx="11042295" cy="58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3" descr="Parchment"/>
          <p:cNvSpPr>
            <a:spLocks noChangeArrowheads="1"/>
          </p:cNvSpPr>
          <p:nvPr/>
        </p:nvSpPr>
        <p:spPr bwMode="auto">
          <a:xfrm>
            <a:off x="1888028" y="166091"/>
            <a:ext cx="11953702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Working Method…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32757" y="2427316"/>
            <a:ext cx="9210472" cy="51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B050"/>
                </a:solidFill>
              </a:rPr>
              <a:t>4-Bit ALU Operation: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B050"/>
                </a:solidFill>
              </a:rPr>
              <a:t>The 4-bit ALU takes four pairs of binary inputs: (a1, b1), (a2, b2), (a3, b3), and (a4, b4). It utilizes four full adders and produces four outputs (s1, s2, s3, s4) and a final carry-out (</a:t>
            </a:r>
            <a:r>
              <a:rPr lang="en-US" altLang="en-US" sz="3200" dirty="0" err="1">
                <a:solidFill>
                  <a:srgbClr val="00B050"/>
                </a:solidFill>
              </a:rPr>
              <a:t>cout</a:t>
            </a:r>
            <a:r>
              <a:rPr lang="en-US" altLang="en-US" sz="3200" dirty="0">
                <a:solidFill>
                  <a:srgbClr val="00B050"/>
                </a:solidFill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9B2A-BCE4-4993-B2E0-C9D500E8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20922" y="1901896"/>
            <a:ext cx="5445606" cy="52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DAF38-066C-4FAE-83B2-C3403111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Oval 3" descr="Parchment">
            <a:extLst>
              <a:ext uri="{FF2B5EF4-FFF2-40B4-BE49-F238E27FC236}">
                <a16:creationId xmlns:a16="http://schemas.microsoft.com/office/drawing/2014/main" id="{75DD958B-6DFB-45BE-A529-6361F423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28" y="166091"/>
            <a:ext cx="11953702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Working Method…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3D213-865E-4997-B1BE-1859C65503EA}"/>
              </a:ext>
            </a:extLst>
          </p:cNvPr>
          <p:cNvSpPr txBox="1"/>
          <p:nvPr/>
        </p:nvSpPr>
        <p:spPr>
          <a:xfrm>
            <a:off x="1574157" y="1354811"/>
            <a:ext cx="1435260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Internal Processing: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Adders: Each pair of inputs (a, b) enters a full adder along with a carry-in (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the previous stage (except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 for the first adder). The adder outputs the corresponding sum (s) and carry-out (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Logic: A control signal, S0, determines whether the carry-out from each full adder participates in the next stage. If S0 is low, the carry-out is ignored, and the operation becomes purely logical. Otherwise, the carry-out acts as a carry-in for the next adder, enabling arithmetic operations.</a:t>
            </a:r>
          </a:p>
          <a:p>
            <a:r>
              <a:rPr lang="en-US" sz="3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Gates: Two 3-input OR gates and four 2-input OR gates process the signals based on the selection lines S0, S1, and S2. These gates combine the sum outputs (s) and selected carry-out signals (</a:t>
            </a:r>
            <a:r>
              <a:rPr lang="en-US" sz="32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3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generate the final ALU outputs (s1, s2, s3, s4).</a:t>
            </a:r>
          </a:p>
        </p:txBody>
      </p:sp>
    </p:spTree>
    <p:extLst>
      <p:ext uri="{BB962C8B-B14F-4D97-AF65-F5344CB8AC3E}">
        <p14:creationId xmlns:p14="http://schemas.microsoft.com/office/powerpoint/2010/main" val="18010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32509" y="2004060"/>
            <a:ext cx="15810807" cy="549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rIns="54864"/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20"/>
              </a:spcBef>
              <a:buFontTx/>
              <a:buChar char="•"/>
            </a:pP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9459" name="Oval 3" descr="Parchment"/>
          <p:cNvSpPr>
            <a:spLocks noChangeArrowheads="1"/>
          </p:cNvSpPr>
          <p:nvPr/>
        </p:nvSpPr>
        <p:spPr bwMode="auto">
          <a:xfrm>
            <a:off x="1130531" y="529590"/>
            <a:ext cx="14214764" cy="11887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320" b="1" dirty="0">
                <a:solidFill>
                  <a:srgbClr val="0070C0"/>
                </a:solidFill>
                <a:latin typeface="Comic Sans MS" panose="030F0702030302020204" pitchFamily="66" charset="0"/>
              </a:rPr>
              <a:t>Description of the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812EDD4A-9982-4309-BD3E-959C1763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10" y="6123466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3 bit or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3EBCB48D-549B-4DB5-A9C3-29BC639B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761" y="6123466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3 bit and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7AFAEC1E-7F92-4E4E-80E5-78A3A0DF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274" y="6123466"/>
            <a:ext cx="42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FF1919"/>
                </a:solidFill>
              </a:rPr>
              <a:t>Inverter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1995C-1F05-9188-C5D3-90CFB3B53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73" y="1813128"/>
            <a:ext cx="4239677" cy="431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392EF-85AB-D51E-D2A6-6344243C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4" y="1813128"/>
            <a:ext cx="4239678" cy="4291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92A7E-5270-ECEE-EE2A-E8E8996F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44" y="2241909"/>
            <a:ext cx="4239678" cy="37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2FBA84ADFA4F459392BC521496E008" ma:contentTypeVersion="3" ma:contentTypeDescription="Create a new document." ma:contentTypeScope="" ma:versionID="3d3e945f7a4627cbac2968bb5756d798">
  <xsd:schema xmlns:xsd="http://www.w3.org/2001/XMLSchema" xmlns:xs="http://www.w3.org/2001/XMLSchema" xmlns:p="http://schemas.microsoft.com/office/2006/metadata/properties" xmlns:ns2="b8d4537a-75fc-4c95-93ca-a321653b0576" targetNamespace="http://schemas.microsoft.com/office/2006/metadata/properties" ma:root="true" ma:fieldsID="d883e2af49b0d48be1e1237d1bcdc862" ns2:_="">
    <xsd:import namespace="b8d4537a-75fc-4c95-93ca-a321653b057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4537a-75fc-4c95-93ca-a321653b057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8d4537a-75fc-4c95-93ca-a321653b0576" xsi:nil="true"/>
  </documentManagement>
</p:properties>
</file>

<file path=customXml/itemProps1.xml><?xml version="1.0" encoding="utf-8"?>
<ds:datastoreItem xmlns:ds="http://schemas.openxmlformats.org/officeDocument/2006/customXml" ds:itemID="{CC5D3EAA-58B8-465C-816A-DB758D942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4537a-75fc-4c95-93ca-a321653b05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58E20A-3CCF-4936-A030-6C75490658A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b8d4537a-75fc-4c95-93ca-a321653b0576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8822</TotalTime>
  <Words>1024</Words>
  <Application>Microsoft Office PowerPoint</Application>
  <PresentationFormat>Custom</PresentationFormat>
  <Paragraphs>310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Implementation of 4 bit  Arithmetic Logic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USER</cp:lastModifiedBy>
  <cp:revision>450</cp:revision>
  <dcterms:created xsi:type="dcterms:W3CDTF">2017-01-20T15:00:05Z</dcterms:created>
  <dcterms:modified xsi:type="dcterms:W3CDTF">2024-10-27T16:40:43Z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