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Lst>
  <p:sldSz cy="71323200" cx="41148000"/>
  <p:notesSz cx="6858000" cy="9144000"/>
  <p:embeddedFontLst>
    <p:embeddedFont>
      <p:font typeface="Oswald Medium"/>
      <p:regular r:id="rId8"/>
      <p:bold r:id="rId9"/>
    </p:embeddedFont>
    <p:embeddedFont>
      <p:font typeface="Montserrat"/>
      <p:regular r:id="rId10"/>
      <p:bold r:id="rId11"/>
      <p:italic r:id="rId12"/>
      <p:boldItalic r:id="rId13"/>
    </p:embeddedFont>
    <p:embeddedFont>
      <p:font typeface="Oswald Light"/>
      <p:regular r:id="rId14"/>
      <p:bold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056">
          <p15:clr>
            <a:srgbClr val="9AA0A6"/>
          </p15:clr>
        </p15:guide>
        <p15:guide id="2" orient="horz" pos="414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2460709-920B-40FA-9799-8102B86EE168}">
  <a:tblStyle styleId="{22460709-920B-40FA-9799-8102B86EE1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056" orient="horz"/>
        <p:guide pos="41492"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OswaldMedium-bold.fntdata"/><Relationship Id="rId15" Type="http://schemas.openxmlformats.org/officeDocument/2006/relationships/font" Target="fonts/OswaldLight-bold.fntdata"/><Relationship Id="rId14" Type="http://schemas.openxmlformats.org/officeDocument/2006/relationships/font" Target="fonts/OswaldLight-regular.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Oswal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440192" y="685800"/>
            <a:ext cx="1978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440192" y="685800"/>
            <a:ext cx="1978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02688" y="10324773"/>
            <a:ext cx="38342700" cy="28462800"/>
          </a:xfrm>
          <a:prstGeom prst="rect">
            <a:avLst/>
          </a:prstGeom>
        </p:spPr>
        <p:txBody>
          <a:bodyPr anchorCtr="0" anchor="b" bIns="654200" lIns="654200" spcFirstLastPara="1" rIns="654200" wrap="square" tIns="654200"/>
          <a:lstStyle>
            <a:lvl1pPr lvl="0" algn="ctr">
              <a:spcBef>
                <a:spcPts val="0"/>
              </a:spcBef>
              <a:spcAft>
                <a:spcPts val="0"/>
              </a:spcAft>
              <a:buSzPts val="37100"/>
              <a:buNone/>
              <a:defRPr sz="37100"/>
            </a:lvl1pPr>
            <a:lvl2pPr lvl="1" algn="ctr">
              <a:spcBef>
                <a:spcPts val="0"/>
              </a:spcBef>
              <a:spcAft>
                <a:spcPts val="0"/>
              </a:spcAft>
              <a:buSzPts val="37100"/>
              <a:buNone/>
              <a:defRPr sz="37100"/>
            </a:lvl2pPr>
            <a:lvl3pPr lvl="2" algn="ctr">
              <a:spcBef>
                <a:spcPts val="0"/>
              </a:spcBef>
              <a:spcAft>
                <a:spcPts val="0"/>
              </a:spcAft>
              <a:buSzPts val="37100"/>
              <a:buNone/>
              <a:defRPr sz="37100"/>
            </a:lvl3pPr>
            <a:lvl4pPr lvl="3" algn="ctr">
              <a:spcBef>
                <a:spcPts val="0"/>
              </a:spcBef>
              <a:spcAft>
                <a:spcPts val="0"/>
              </a:spcAft>
              <a:buSzPts val="37100"/>
              <a:buNone/>
              <a:defRPr sz="37100"/>
            </a:lvl4pPr>
            <a:lvl5pPr lvl="4" algn="ctr">
              <a:spcBef>
                <a:spcPts val="0"/>
              </a:spcBef>
              <a:spcAft>
                <a:spcPts val="0"/>
              </a:spcAft>
              <a:buSzPts val="37100"/>
              <a:buNone/>
              <a:defRPr sz="37100"/>
            </a:lvl5pPr>
            <a:lvl6pPr lvl="5" algn="ctr">
              <a:spcBef>
                <a:spcPts val="0"/>
              </a:spcBef>
              <a:spcAft>
                <a:spcPts val="0"/>
              </a:spcAft>
              <a:buSzPts val="37100"/>
              <a:buNone/>
              <a:defRPr sz="37100"/>
            </a:lvl6pPr>
            <a:lvl7pPr lvl="6" algn="ctr">
              <a:spcBef>
                <a:spcPts val="0"/>
              </a:spcBef>
              <a:spcAft>
                <a:spcPts val="0"/>
              </a:spcAft>
              <a:buSzPts val="37100"/>
              <a:buNone/>
              <a:defRPr sz="37100"/>
            </a:lvl7pPr>
            <a:lvl8pPr lvl="7" algn="ctr">
              <a:spcBef>
                <a:spcPts val="0"/>
              </a:spcBef>
              <a:spcAft>
                <a:spcPts val="0"/>
              </a:spcAft>
              <a:buSzPts val="37100"/>
              <a:buNone/>
              <a:defRPr sz="37100"/>
            </a:lvl8pPr>
            <a:lvl9pPr lvl="8" algn="ctr">
              <a:spcBef>
                <a:spcPts val="0"/>
              </a:spcBef>
              <a:spcAft>
                <a:spcPts val="0"/>
              </a:spcAft>
              <a:buSzPts val="37100"/>
              <a:buNone/>
              <a:defRPr sz="37100"/>
            </a:lvl9pPr>
          </a:lstStyle>
          <a:p/>
        </p:txBody>
      </p:sp>
      <p:sp>
        <p:nvSpPr>
          <p:cNvPr id="11" name="Google Shape;11;p2"/>
          <p:cNvSpPr txBox="1"/>
          <p:nvPr>
            <p:ph idx="1" type="subTitle"/>
          </p:nvPr>
        </p:nvSpPr>
        <p:spPr>
          <a:xfrm>
            <a:off x="1402650" y="39299867"/>
            <a:ext cx="38342700" cy="10990800"/>
          </a:xfrm>
          <a:prstGeom prst="rect">
            <a:avLst/>
          </a:prstGeom>
        </p:spPr>
        <p:txBody>
          <a:bodyPr anchorCtr="0" anchor="t" bIns="654200" lIns="654200" spcFirstLastPara="1" rIns="654200" wrap="square" tIns="654200"/>
          <a:lstStyle>
            <a:lvl1pPr lvl="0" algn="ctr">
              <a:lnSpc>
                <a:spcPct val="100000"/>
              </a:lnSpc>
              <a:spcBef>
                <a:spcPts val="0"/>
              </a:spcBef>
              <a:spcAft>
                <a:spcPts val="0"/>
              </a:spcAft>
              <a:buSzPts val="20000"/>
              <a:buNone/>
              <a:defRPr sz="20000"/>
            </a:lvl1pPr>
            <a:lvl2pPr lvl="1" algn="ctr">
              <a:lnSpc>
                <a:spcPct val="100000"/>
              </a:lnSpc>
              <a:spcBef>
                <a:spcPts val="0"/>
              </a:spcBef>
              <a:spcAft>
                <a:spcPts val="0"/>
              </a:spcAft>
              <a:buSzPts val="20000"/>
              <a:buNone/>
              <a:defRPr sz="20000"/>
            </a:lvl2pPr>
            <a:lvl3pPr lvl="2" algn="ctr">
              <a:lnSpc>
                <a:spcPct val="100000"/>
              </a:lnSpc>
              <a:spcBef>
                <a:spcPts val="0"/>
              </a:spcBef>
              <a:spcAft>
                <a:spcPts val="0"/>
              </a:spcAft>
              <a:buSzPts val="20000"/>
              <a:buNone/>
              <a:defRPr sz="20000"/>
            </a:lvl3pPr>
            <a:lvl4pPr lvl="3" algn="ctr">
              <a:lnSpc>
                <a:spcPct val="100000"/>
              </a:lnSpc>
              <a:spcBef>
                <a:spcPts val="0"/>
              </a:spcBef>
              <a:spcAft>
                <a:spcPts val="0"/>
              </a:spcAft>
              <a:buSzPts val="20000"/>
              <a:buNone/>
              <a:defRPr sz="20000"/>
            </a:lvl4pPr>
            <a:lvl5pPr lvl="4" algn="ctr">
              <a:lnSpc>
                <a:spcPct val="100000"/>
              </a:lnSpc>
              <a:spcBef>
                <a:spcPts val="0"/>
              </a:spcBef>
              <a:spcAft>
                <a:spcPts val="0"/>
              </a:spcAft>
              <a:buSzPts val="20000"/>
              <a:buNone/>
              <a:defRPr sz="20000"/>
            </a:lvl5pPr>
            <a:lvl6pPr lvl="5" algn="ctr">
              <a:lnSpc>
                <a:spcPct val="100000"/>
              </a:lnSpc>
              <a:spcBef>
                <a:spcPts val="0"/>
              </a:spcBef>
              <a:spcAft>
                <a:spcPts val="0"/>
              </a:spcAft>
              <a:buSzPts val="20000"/>
              <a:buNone/>
              <a:defRPr sz="20000"/>
            </a:lvl6pPr>
            <a:lvl7pPr lvl="6" algn="ctr">
              <a:lnSpc>
                <a:spcPct val="100000"/>
              </a:lnSpc>
              <a:spcBef>
                <a:spcPts val="0"/>
              </a:spcBef>
              <a:spcAft>
                <a:spcPts val="0"/>
              </a:spcAft>
              <a:buSzPts val="20000"/>
              <a:buNone/>
              <a:defRPr sz="20000"/>
            </a:lvl7pPr>
            <a:lvl8pPr lvl="7" algn="ctr">
              <a:lnSpc>
                <a:spcPct val="100000"/>
              </a:lnSpc>
              <a:spcBef>
                <a:spcPts val="0"/>
              </a:spcBef>
              <a:spcAft>
                <a:spcPts val="0"/>
              </a:spcAft>
              <a:buSzPts val="20000"/>
              <a:buNone/>
              <a:defRPr sz="20000"/>
            </a:lvl8pPr>
            <a:lvl9pPr lvl="8" algn="ctr">
              <a:lnSpc>
                <a:spcPct val="100000"/>
              </a:lnSpc>
              <a:spcBef>
                <a:spcPts val="0"/>
              </a:spcBef>
              <a:spcAft>
                <a:spcPts val="0"/>
              </a:spcAft>
              <a:buSzPts val="20000"/>
              <a:buNone/>
              <a:defRPr sz="20000"/>
            </a:lvl9pPr>
          </a:lstStyle>
          <a:p/>
        </p:txBody>
      </p:sp>
      <p:sp>
        <p:nvSpPr>
          <p:cNvPr id="12" name="Google Shape;12;p2"/>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02650" y="15338267"/>
            <a:ext cx="38342700" cy="27227100"/>
          </a:xfrm>
          <a:prstGeom prst="rect">
            <a:avLst/>
          </a:prstGeom>
        </p:spPr>
        <p:txBody>
          <a:bodyPr anchorCtr="0" anchor="b" bIns="654200" lIns="654200" spcFirstLastPara="1" rIns="654200" wrap="square" tIns="654200"/>
          <a:lstStyle>
            <a:lvl1pPr lvl="0" algn="ctr">
              <a:spcBef>
                <a:spcPts val="0"/>
              </a:spcBef>
              <a:spcAft>
                <a:spcPts val="0"/>
              </a:spcAft>
              <a:buSzPts val="85900"/>
              <a:buNone/>
              <a:defRPr sz="85900"/>
            </a:lvl1pPr>
            <a:lvl2pPr lvl="1" algn="ctr">
              <a:spcBef>
                <a:spcPts val="0"/>
              </a:spcBef>
              <a:spcAft>
                <a:spcPts val="0"/>
              </a:spcAft>
              <a:buSzPts val="85900"/>
              <a:buNone/>
              <a:defRPr sz="85900"/>
            </a:lvl2pPr>
            <a:lvl3pPr lvl="2" algn="ctr">
              <a:spcBef>
                <a:spcPts val="0"/>
              </a:spcBef>
              <a:spcAft>
                <a:spcPts val="0"/>
              </a:spcAft>
              <a:buSzPts val="85900"/>
              <a:buNone/>
              <a:defRPr sz="85900"/>
            </a:lvl3pPr>
            <a:lvl4pPr lvl="3" algn="ctr">
              <a:spcBef>
                <a:spcPts val="0"/>
              </a:spcBef>
              <a:spcAft>
                <a:spcPts val="0"/>
              </a:spcAft>
              <a:buSzPts val="85900"/>
              <a:buNone/>
              <a:defRPr sz="85900"/>
            </a:lvl4pPr>
            <a:lvl5pPr lvl="4" algn="ctr">
              <a:spcBef>
                <a:spcPts val="0"/>
              </a:spcBef>
              <a:spcAft>
                <a:spcPts val="0"/>
              </a:spcAft>
              <a:buSzPts val="85900"/>
              <a:buNone/>
              <a:defRPr sz="85900"/>
            </a:lvl5pPr>
            <a:lvl6pPr lvl="5" algn="ctr">
              <a:spcBef>
                <a:spcPts val="0"/>
              </a:spcBef>
              <a:spcAft>
                <a:spcPts val="0"/>
              </a:spcAft>
              <a:buSzPts val="85900"/>
              <a:buNone/>
              <a:defRPr sz="85900"/>
            </a:lvl6pPr>
            <a:lvl7pPr lvl="6" algn="ctr">
              <a:spcBef>
                <a:spcPts val="0"/>
              </a:spcBef>
              <a:spcAft>
                <a:spcPts val="0"/>
              </a:spcAft>
              <a:buSzPts val="85900"/>
              <a:buNone/>
              <a:defRPr sz="85900"/>
            </a:lvl7pPr>
            <a:lvl8pPr lvl="7" algn="ctr">
              <a:spcBef>
                <a:spcPts val="0"/>
              </a:spcBef>
              <a:spcAft>
                <a:spcPts val="0"/>
              </a:spcAft>
              <a:buSzPts val="85900"/>
              <a:buNone/>
              <a:defRPr sz="85900"/>
            </a:lvl8pPr>
            <a:lvl9pPr lvl="8" algn="ctr">
              <a:spcBef>
                <a:spcPts val="0"/>
              </a:spcBef>
              <a:spcAft>
                <a:spcPts val="0"/>
              </a:spcAft>
              <a:buSzPts val="85900"/>
              <a:buNone/>
              <a:defRPr sz="85900"/>
            </a:lvl9pPr>
          </a:lstStyle>
          <a:p>
            <a:r>
              <a:t>xx%</a:t>
            </a:r>
          </a:p>
        </p:txBody>
      </p:sp>
      <p:sp>
        <p:nvSpPr>
          <p:cNvPr id="46" name="Google Shape;46;p11"/>
          <p:cNvSpPr txBox="1"/>
          <p:nvPr>
            <p:ph idx="1" type="body"/>
          </p:nvPr>
        </p:nvSpPr>
        <p:spPr>
          <a:xfrm>
            <a:off x="1402650" y="43710853"/>
            <a:ext cx="38342700" cy="18037800"/>
          </a:xfrm>
          <a:prstGeom prst="rect">
            <a:avLst/>
          </a:prstGeom>
        </p:spPr>
        <p:txBody>
          <a:bodyPr anchorCtr="0" anchor="t" bIns="654200" lIns="654200" spcFirstLastPara="1" rIns="654200" wrap="square" tIns="654200"/>
          <a:lstStyle>
            <a:lvl1pPr indent="-1047750" lvl="0" marL="457200" algn="ctr">
              <a:spcBef>
                <a:spcPts val="0"/>
              </a:spcBef>
              <a:spcAft>
                <a:spcPts val="0"/>
              </a:spcAft>
              <a:buSzPts val="12900"/>
              <a:buChar char="●"/>
              <a:defRPr/>
            </a:lvl1pPr>
            <a:lvl2pPr indent="-869950" lvl="1" marL="914400" algn="ctr">
              <a:spcBef>
                <a:spcPts val="11400"/>
              </a:spcBef>
              <a:spcAft>
                <a:spcPts val="0"/>
              </a:spcAft>
              <a:buSzPts val="10100"/>
              <a:buChar char="○"/>
              <a:defRPr/>
            </a:lvl2pPr>
            <a:lvl3pPr indent="-869950" lvl="2" marL="1371600" algn="ctr">
              <a:spcBef>
                <a:spcPts val="11400"/>
              </a:spcBef>
              <a:spcAft>
                <a:spcPts val="0"/>
              </a:spcAft>
              <a:buSzPts val="10100"/>
              <a:buChar char="■"/>
              <a:defRPr/>
            </a:lvl3pPr>
            <a:lvl4pPr indent="-869950" lvl="3" marL="1828800" algn="ctr">
              <a:spcBef>
                <a:spcPts val="11400"/>
              </a:spcBef>
              <a:spcAft>
                <a:spcPts val="0"/>
              </a:spcAft>
              <a:buSzPts val="10100"/>
              <a:buChar char="●"/>
              <a:defRPr/>
            </a:lvl4pPr>
            <a:lvl5pPr indent="-869950" lvl="4" marL="2286000" algn="ctr">
              <a:spcBef>
                <a:spcPts val="11400"/>
              </a:spcBef>
              <a:spcAft>
                <a:spcPts val="0"/>
              </a:spcAft>
              <a:buSzPts val="10100"/>
              <a:buChar char="○"/>
              <a:defRPr/>
            </a:lvl5pPr>
            <a:lvl6pPr indent="-869950" lvl="5" marL="2743200" algn="ctr">
              <a:spcBef>
                <a:spcPts val="11400"/>
              </a:spcBef>
              <a:spcAft>
                <a:spcPts val="0"/>
              </a:spcAft>
              <a:buSzPts val="10100"/>
              <a:buChar char="■"/>
              <a:defRPr/>
            </a:lvl6pPr>
            <a:lvl7pPr indent="-869950" lvl="6" marL="3200400" algn="ctr">
              <a:spcBef>
                <a:spcPts val="11400"/>
              </a:spcBef>
              <a:spcAft>
                <a:spcPts val="0"/>
              </a:spcAft>
              <a:buSzPts val="10100"/>
              <a:buChar char="●"/>
              <a:defRPr/>
            </a:lvl7pPr>
            <a:lvl8pPr indent="-869950" lvl="7" marL="3657600" algn="ctr">
              <a:spcBef>
                <a:spcPts val="11400"/>
              </a:spcBef>
              <a:spcAft>
                <a:spcPts val="0"/>
              </a:spcAft>
              <a:buSzPts val="10100"/>
              <a:buChar char="○"/>
              <a:defRPr/>
            </a:lvl8pPr>
            <a:lvl9pPr indent="-869950" lvl="8" marL="4114800" algn="ctr">
              <a:spcBef>
                <a:spcPts val="11400"/>
              </a:spcBef>
              <a:spcAft>
                <a:spcPts val="11400"/>
              </a:spcAft>
              <a:buSzPts val="10100"/>
              <a:buChar char="■"/>
              <a:defRPr/>
            </a:lvl9pPr>
          </a:lstStyle>
          <a:p/>
        </p:txBody>
      </p:sp>
      <p:sp>
        <p:nvSpPr>
          <p:cNvPr id="47" name="Google Shape;47;p11"/>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02650" y="29825120"/>
            <a:ext cx="38342700" cy="11673000"/>
          </a:xfrm>
          <a:prstGeom prst="rect">
            <a:avLst/>
          </a:prstGeom>
        </p:spPr>
        <p:txBody>
          <a:bodyPr anchorCtr="0" anchor="ctr" bIns="654200" lIns="654200" spcFirstLastPara="1" rIns="654200" wrap="square" tIns="654200"/>
          <a:lstStyle>
            <a:lvl1pPr lvl="0" algn="ctr">
              <a:spcBef>
                <a:spcPts val="0"/>
              </a:spcBef>
              <a:spcAft>
                <a:spcPts val="0"/>
              </a:spcAft>
              <a:buSzPts val="25800"/>
              <a:buNone/>
              <a:defRPr sz="25800"/>
            </a:lvl1pPr>
            <a:lvl2pPr lvl="1" algn="ctr">
              <a:spcBef>
                <a:spcPts val="0"/>
              </a:spcBef>
              <a:spcAft>
                <a:spcPts val="0"/>
              </a:spcAft>
              <a:buSzPts val="25800"/>
              <a:buNone/>
              <a:defRPr sz="25800"/>
            </a:lvl2pPr>
            <a:lvl3pPr lvl="2" algn="ctr">
              <a:spcBef>
                <a:spcPts val="0"/>
              </a:spcBef>
              <a:spcAft>
                <a:spcPts val="0"/>
              </a:spcAft>
              <a:buSzPts val="25800"/>
              <a:buNone/>
              <a:defRPr sz="25800"/>
            </a:lvl3pPr>
            <a:lvl4pPr lvl="3" algn="ctr">
              <a:spcBef>
                <a:spcPts val="0"/>
              </a:spcBef>
              <a:spcAft>
                <a:spcPts val="0"/>
              </a:spcAft>
              <a:buSzPts val="25800"/>
              <a:buNone/>
              <a:defRPr sz="25800"/>
            </a:lvl4pPr>
            <a:lvl5pPr lvl="4" algn="ctr">
              <a:spcBef>
                <a:spcPts val="0"/>
              </a:spcBef>
              <a:spcAft>
                <a:spcPts val="0"/>
              </a:spcAft>
              <a:buSzPts val="25800"/>
              <a:buNone/>
              <a:defRPr sz="25800"/>
            </a:lvl5pPr>
            <a:lvl6pPr lvl="5" algn="ctr">
              <a:spcBef>
                <a:spcPts val="0"/>
              </a:spcBef>
              <a:spcAft>
                <a:spcPts val="0"/>
              </a:spcAft>
              <a:buSzPts val="25800"/>
              <a:buNone/>
              <a:defRPr sz="25800"/>
            </a:lvl6pPr>
            <a:lvl7pPr lvl="6" algn="ctr">
              <a:spcBef>
                <a:spcPts val="0"/>
              </a:spcBef>
              <a:spcAft>
                <a:spcPts val="0"/>
              </a:spcAft>
              <a:buSzPts val="25800"/>
              <a:buNone/>
              <a:defRPr sz="25800"/>
            </a:lvl7pPr>
            <a:lvl8pPr lvl="7" algn="ctr">
              <a:spcBef>
                <a:spcPts val="0"/>
              </a:spcBef>
              <a:spcAft>
                <a:spcPts val="0"/>
              </a:spcAft>
              <a:buSzPts val="25800"/>
              <a:buNone/>
              <a:defRPr sz="25800"/>
            </a:lvl8pPr>
            <a:lvl9pPr lvl="8" algn="ctr">
              <a:spcBef>
                <a:spcPts val="0"/>
              </a:spcBef>
              <a:spcAft>
                <a:spcPts val="0"/>
              </a:spcAft>
              <a:buSzPts val="25800"/>
              <a:buNone/>
              <a:defRPr sz="25800"/>
            </a:lvl9pPr>
          </a:lstStyle>
          <a:p/>
        </p:txBody>
      </p:sp>
      <p:sp>
        <p:nvSpPr>
          <p:cNvPr id="15" name="Google Shape;15;p3"/>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02650" y="6171013"/>
            <a:ext cx="38342700" cy="7941000"/>
          </a:xfrm>
          <a:prstGeom prst="rect">
            <a:avLst/>
          </a:prstGeom>
        </p:spPr>
        <p:txBody>
          <a:bodyPr anchorCtr="0" anchor="t" bIns="654200" lIns="654200" spcFirstLastPara="1" rIns="654200" wrap="square" tIns="654200"/>
          <a:lstStyle>
            <a:lvl1pPr lvl="0">
              <a:spcBef>
                <a:spcPts val="0"/>
              </a:spcBef>
              <a:spcAft>
                <a:spcPts val="0"/>
              </a:spcAft>
              <a:buSzPts val="20000"/>
              <a:buNone/>
              <a:defRPr/>
            </a:lvl1pPr>
            <a:lvl2pPr lvl="1">
              <a:spcBef>
                <a:spcPts val="0"/>
              </a:spcBef>
              <a:spcAft>
                <a:spcPts val="0"/>
              </a:spcAft>
              <a:buSzPts val="20000"/>
              <a:buNone/>
              <a:defRPr/>
            </a:lvl2pPr>
            <a:lvl3pPr lvl="2">
              <a:spcBef>
                <a:spcPts val="0"/>
              </a:spcBef>
              <a:spcAft>
                <a:spcPts val="0"/>
              </a:spcAft>
              <a:buSzPts val="20000"/>
              <a:buNone/>
              <a:defRPr/>
            </a:lvl3pPr>
            <a:lvl4pPr lvl="3">
              <a:spcBef>
                <a:spcPts val="0"/>
              </a:spcBef>
              <a:spcAft>
                <a:spcPts val="0"/>
              </a:spcAft>
              <a:buSzPts val="20000"/>
              <a:buNone/>
              <a:defRPr/>
            </a:lvl4pPr>
            <a:lvl5pPr lvl="4">
              <a:spcBef>
                <a:spcPts val="0"/>
              </a:spcBef>
              <a:spcAft>
                <a:spcPts val="0"/>
              </a:spcAft>
              <a:buSzPts val="20000"/>
              <a:buNone/>
              <a:defRPr/>
            </a:lvl5pPr>
            <a:lvl6pPr lvl="5">
              <a:spcBef>
                <a:spcPts val="0"/>
              </a:spcBef>
              <a:spcAft>
                <a:spcPts val="0"/>
              </a:spcAft>
              <a:buSzPts val="20000"/>
              <a:buNone/>
              <a:defRPr/>
            </a:lvl6pPr>
            <a:lvl7pPr lvl="6">
              <a:spcBef>
                <a:spcPts val="0"/>
              </a:spcBef>
              <a:spcAft>
                <a:spcPts val="0"/>
              </a:spcAft>
              <a:buSzPts val="20000"/>
              <a:buNone/>
              <a:defRPr/>
            </a:lvl7pPr>
            <a:lvl8pPr lvl="7">
              <a:spcBef>
                <a:spcPts val="0"/>
              </a:spcBef>
              <a:spcAft>
                <a:spcPts val="0"/>
              </a:spcAft>
              <a:buSzPts val="20000"/>
              <a:buNone/>
              <a:defRPr/>
            </a:lvl8pPr>
            <a:lvl9pPr lvl="8">
              <a:spcBef>
                <a:spcPts val="0"/>
              </a:spcBef>
              <a:spcAft>
                <a:spcPts val="0"/>
              </a:spcAft>
              <a:buSzPts val="20000"/>
              <a:buNone/>
              <a:defRPr/>
            </a:lvl9pPr>
          </a:lstStyle>
          <a:p/>
        </p:txBody>
      </p:sp>
      <p:sp>
        <p:nvSpPr>
          <p:cNvPr id="18" name="Google Shape;18;p4"/>
          <p:cNvSpPr txBox="1"/>
          <p:nvPr>
            <p:ph idx="1" type="body"/>
          </p:nvPr>
        </p:nvSpPr>
        <p:spPr>
          <a:xfrm>
            <a:off x="1402650" y="15980987"/>
            <a:ext cx="38342700" cy="47373900"/>
          </a:xfrm>
          <a:prstGeom prst="rect">
            <a:avLst/>
          </a:prstGeom>
        </p:spPr>
        <p:txBody>
          <a:bodyPr anchorCtr="0" anchor="t" bIns="654200" lIns="654200" spcFirstLastPara="1" rIns="654200" wrap="square" tIns="654200"/>
          <a:lstStyle>
            <a:lvl1pPr indent="-1047750" lvl="0" marL="457200">
              <a:spcBef>
                <a:spcPts val="0"/>
              </a:spcBef>
              <a:spcAft>
                <a:spcPts val="0"/>
              </a:spcAft>
              <a:buSzPts val="12900"/>
              <a:buChar char="●"/>
              <a:defRPr/>
            </a:lvl1pPr>
            <a:lvl2pPr indent="-869950" lvl="1" marL="914400">
              <a:spcBef>
                <a:spcPts val="11400"/>
              </a:spcBef>
              <a:spcAft>
                <a:spcPts val="0"/>
              </a:spcAft>
              <a:buSzPts val="10100"/>
              <a:buChar char="○"/>
              <a:defRPr/>
            </a:lvl2pPr>
            <a:lvl3pPr indent="-869950" lvl="2" marL="1371600">
              <a:spcBef>
                <a:spcPts val="11400"/>
              </a:spcBef>
              <a:spcAft>
                <a:spcPts val="0"/>
              </a:spcAft>
              <a:buSzPts val="10100"/>
              <a:buChar char="■"/>
              <a:defRPr/>
            </a:lvl3pPr>
            <a:lvl4pPr indent="-869950" lvl="3" marL="1828800">
              <a:spcBef>
                <a:spcPts val="11400"/>
              </a:spcBef>
              <a:spcAft>
                <a:spcPts val="0"/>
              </a:spcAft>
              <a:buSzPts val="10100"/>
              <a:buChar char="●"/>
              <a:defRPr/>
            </a:lvl4pPr>
            <a:lvl5pPr indent="-869950" lvl="4" marL="2286000">
              <a:spcBef>
                <a:spcPts val="11400"/>
              </a:spcBef>
              <a:spcAft>
                <a:spcPts val="0"/>
              </a:spcAft>
              <a:buSzPts val="10100"/>
              <a:buChar char="○"/>
              <a:defRPr/>
            </a:lvl5pPr>
            <a:lvl6pPr indent="-869950" lvl="5" marL="2743200">
              <a:spcBef>
                <a:spcPts val="11400"/>
              </a:spcBef>
              <a:spcAft>
                <a:spcPts val="0"/>
              </a:spcAft>
              <a:buSzPts val="10100"/>
              <a:buChar char="■"/>
              <a:defRPr/>
            </a:lvl6pPr>
            <a:lvl7pPr indent="-869950" lvl="6" marL="3200400">
              <a:spcBef>
                <a:spcPts val="11400"/>
              </a:spcBef>
              <a:spcAft>
                <a:spcPts val="0"/>
              </a:spcAft>
              <a:buSzPts val="10100"/>
              <a:buChar char="●"/>
              <a:defRPr/>
            </a:lvl7pPr>
            <a:lvl8pPr indent="-869950" lvl="7" marL="3657600">
              <a:spcBef>
                <a:spcPts val="11400"/>
              </a:spcBef>
              <a:spcAft>
                <a:spcPts val="0"/>
              </a:spcAft>
              <a:buSzPts val="10100"/>
              <a:buChar char="○"/>
              <a:defRPr/>
            </a:lvl8pPr>
            <a:lvl9pPr indent="-869950" lvl="8" marL="4114800">
              <a:spcBef>
                <a:spcPts val="11400"/>
              </a:spcBef>
              <a:spcAft>
                <a:spcPts val="11400"/>
              </a:spcAft>
              <a:buSzPts val="10100"/>
              <a:buChar char="■"/>
              <a:defRPr/>
            </a:lvl9pPr>
          </a:lstStyle>
          <a:p/>
        </p:txBody>
      </p:sp>
      <p:sp>
        <p:nvSpPr>
          <p:cNvPr id="19" name="Google Shape;19;p4"/>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02650" y="6171013"/>
            <a:ext cx="38342700" cy="7941000"/>
          </a:xfrm>
          <a:prstGeom prst="rect">
            <a:avLst/>
          </a:prstGeom>
        </p:spPr>
        <p:txBody>
          <a:bodyPr anchorCtr="0" anchor="t" bIns="654200" lIns="654200" spcFirstLastPara="1" rIns="654200" wrap="square" tIns="654200"/>
          <a:lstStyle>
            <a:lvl1pPr lvl="0">
              <a:spcBef>
                <a:spcPts val="0"/>
              </a:spcBef>
              <a:spcAft>
                <a:spcPts val="0"/>
              </a:spcAft>
              <a:buSzPts val="20000"/>
              <a:buNone/>
              <a:defRPr/>
            </a:lvl1pPr>
            <a:lvl2pPr lvl="1">
              <a:spcBef>
                <a:spcPts val="0"/>
              </a:spcBef>
              <a:spcAft>
                <a:spcPts val="0"/>
              </a:spcAft>
              <a:buSzPts val="20000"/>
              <a:buNone/>
              <a:defRPr/>
            </a:lvl2pPr>
            <a:lvl3pPr lvl="2">
              <a:spcBef>
                <a:spcPts val="0"/>
              </a:spcBef>
              <a:spcAft>
                <a:spcPts val="0"/>
              </a:spcAft>
              <a:buSzPts val="20000"/>
              <a:buNone/>
              <a:defRPr/>
            </a:lvl3pPr>
            <a:lvl4pPr lvl="3">
              <a:spcBef>
                <a:spcPts val="0"/>
              </a:spcBef>
              <a:spcAft>
                <a:spcPts val="0"/>
              </a:spcAft>
              <a:buSzPts val="20000"/>
              <a:buNone/>
              <a:defRPr/>
            </a:lvl4pPr>
            <a:lvl5pPr lvl="4">
              <a:spcBef>
                <a:spcPts val="0"/>
              </a:spcBef>
              <a:spcAft>
                <a:spcPts val="0"/>
              </a:spcAft>
              <a:buSzPts val="20000"/>
              <a:buNone/>
              <a:defRPr/>
            </a:lvl5pPr>
            <a:lvl6pPr lvl="5">
              <a:spcBef>
                <a:spcPts val="0"/>
              </a:spcBef>
              <a:spcAft>
                <a:spcPts val="0"/>
              </a:spcAft>
              <a:buSzPts val="20000"/>
              <a:buNone/>
              <a:defRPr/>
            </a:lvl6pPr>
            <a:lvl7pPr lvl="6">
              <a:spcBef>
                <a:spcPts val="0"/>
              </a:spcBef>
              <a:spcAft>
                <a:spcPts val="0"/>
              </a:spcAft>
              <a:buSzPts val="20000"/>
              <a:buNone/>
              <a:defRPr/>
            </a:lvl7pPr>
            <a:lvl8pPr lvl="7">
              <a:spcBef>
                <a:spcPts val="0"/>
              </a:spcBef>
              <a:spcAft>
                <a:spcPts val="0"/>
              </a:spcAft>
              <a:buSzPts val="20000"/>
              <a:buNone/>
              <a:defRPr/>
            </a:lvl8pPr>
            <a:lvl9pPr lvl="8">
              <a:spcBef>
                <a:spcPts val="0"/>
              </a:spcBef>
              <a:spcAft>
                <a:spcPts val="0"/>
              </a:spcAft>
              <a:buSzPts val="20000"/>
              <a:buNone/>
              <a:defRPr/>
            </a:lvl9pPr>
          </a:lstStyle>
          <a:p/>
        </p:txBody>
      </p:sp>
      <p:sp>
        <p:nvSpPr>
          <p:cNvPr id="22" name="Google Shape;22;p5"/>
          <p:cNvSpPr txBox="1"/>
          <p:nvPr>
            <p:ph idx="1" type="body"/>
          </p:nvPr>
        </p:nvSpPr>
        <p:spPr>
          <a:xfrm>
            <a:off x="1402650" y="15980987"/>
            <a:ext cx="17999400" cy="47373900"/>
          </a:xfrm>
          <a:prstGeom prst="rect">
            <a:avLst/>
          </a:prstGeom>
        </p:spPr>
        <p:txBody>
          <a:bodyPr anchorCtr="0" anchor="t" bIns="654200" lIns="654200" spcFirstLastPara="1" rIns="654200" wrap="square" tIns="654200"/>
          <a:lstStyle>
            <a:lvl1pPr indent="-869950" lvl="0" marL="457200">
              <a:spcBef>
                <a:spcPts val="0"/>
              </a:spcBef>
              <a:spcAft>
                <a:spcPts val="0"/>
              </a:spcAft>
              <a:buSzPts val="10100"/>
              <a:buChar char="●"/>
              <a:defRPr sz="10100"/>
            </a:lvl1pPr>
            <a:lvl2pPr indent="-774700" lvl="1" marL="914400">
              <a:spcBef>
                <a:spcPts val="11400"/>
              </a:spcBef>
              <a:spcAft>
                <a:spcPts val="0"/>
              </a:spcAft>
              <a:buSzPts val="8600"/>
              <a:buChar char="○"/>
              <a:defRPr sz="8600"/>
            </a:lvl2pPr>
            <a:lvl3pPr indent="-774700" lvl="2" marL="1371600">
              <a:spcBef>
                <a:spcPts val="11400"/>
              </a:spcBef>
              <a:spcAft>
                <a:spcPts val="0"/>
              </a:spcAft>
              <a:buSzPts val="8600"/>
              <a:buChar char="■"/>
              <a:defRPr sz="8600"/>
            </a:lvl3pPr>
            <a:lvl4pPr indent="-774700" lvl="3" marL="1828800">
              <a:spcBef>
                <a:spcPts val="11400"/>
              </a:spcBef>
              <a:spcAft>
                <a:spcPts val="0"/>
              </a:spcAft>
              <a:buSzPts val="8600"/>
              <a:buChar char="●"/>
              <a:defRPr sz="8600"/>
            </a:lvl4pPr>
            <a:lvl5pPr indent="-774700" lvl="4" marL="2286000">
              <a:spcBef>
                <a:spcPts val="11400"/>
              </a:spcBef>
              <a:spcAft>
                <a:spcPts val="0"/>
              </a:spcAft>
              <a:buSzPts val="8600"/>
              <a:buChar char="○"/>
              <a:defRPr sz="8600"/>
            </a:lvl5pPr>
            <a:lvl6pPr indent="-774700" lvl="5" marL="2743200">
              <a:spcBef>
                <a:spcPts val="11400"/>
              </a:spcBef>
              <a:spcAft>
                <a:spcPts val="0"/>
              </a:spcAft>
              <a:buSzPts val="8600"/>
              <a:buChar char="■"/>
              <a:defRPr sz="8600"/>
            </a:lvl6pPr>
            <a:lvl7pPr indent="-774700" lvl="6" marL="3200400">
              <a:spcBef>
                <a:spcPts val="11400"/>
              </a:spcBef>
              <a:spcAft>
                <a:spcPts val="0"/>
              </a:spcAft>
              <a:buSzPts val="8600"/>
              <a:buChar char="●"/>
              <a:defRPr sz="8600"/>
            </a:lvl7pPr>
            <a:lvl8pPr indent="-774700" lvl="7" marL="3657600">
              <a:spcBef>
                <a:spcPts val="11400"/>
              </a:spcBef>
              <a:spcAft>
                <a:spcPts val="0"/>
              </a:spcAft>
              <a:buSzPts val="8600"/>
              <a:buChar char="○"/>
              <a:defRPr sz="8600"/>
            </a:lvl8pPr>
            <a:lvl9pPr indent="-774700" lvl="8" marL="4114800">
              <a:spcBef>
                <a:spcPts val="11400"/>
              </a:spcBef>
              <a:spcAft>
                <a:spcPts val="11400"/>
              </a:spcAft>
              <a:buSzPts val="8600"/>
              <a:buChar char="■"/>
              <a:defRPr sz="8600"/>
            </a:lvl9pPr>
          </a:lstStyle>
          <a:p/>
        </p:txBody>
      </p:sp>
      <p:sp>
        <p:nvSpPr>
          <p:cNvPr id="23" name="Google Shape;23;p5"/>
          <p:cNvSpPr txBox="1"/>
          <p:nvPr>
            <p:ph idx="2" type="body"/>
          </p:nvPr>
        </p:nvSpPr>
        <p:spPr>
          <a:xfrm>
            <a:off x="21745800" y="15980987"/>
            <a:ext cx="17999400" cy="47373900"/>
          </a:xfrm>
          <a:prstGeom prst="rect">
            <a:avLst/>
          </a:prstGeom>
        </p:spPr>
        <p:txBody>
          <a:bodyPr anchorCtr="0" anchor="t" bIns="654200" lIns="654200" spcFirstLastPara="1" rIns="654200" wrap="square" tIns="654200"/>
          <a:lstStyle>
            <a:lvl1pPr indent="-869950" lvl="0" marL="457200">
              <a:spcBef>
                <a:spcPts val="0"/>
              </a:spcBef>
              <a:spcAft>
                <a:spcPts val="0"/>
              </a:spcAft>
              <a:buSzPts val="10100"/>
              <a:buChar char="●"/>
              <a:defRPr sz="10100"/>
            </a:lvl1pPr>
            <a:lvl2pPr indent="-774700" lvl="1" marL="914400">
              <a:spcBef>
                <a:spcPts val="11400"/>
              </a:spcBef>
              <a:spcAft>
                <a:spcPts val="0"/>
              </a:spcAft>
              <a:buSzPts val="8600"/>
              <a:buChar char="○"/>
              <a:defRPr sz="8600"/>
            </a:lvl2pPr>
            <a:lvl3pPr indent="-774700" lvl="2" marL="1371600">
              <a:spcBef>
                <a:spcPts val="11400"/>
              </a:spcBef>
              <a:spcAft>
                <a:spcPts val="0"/>
              </a:spcAft>
              <a:buSzPts val="8600"/>
              <a:buChar char="■"/>
              <a:defRPr sz="8600"/>
            </a:lvl3pPr>
            <a:lvl4pPr indent="-774700" lvl="3" marL="1828800">
              <a:spcBef>
                <a:spcPts val="11400"/>
              </a:spcBef>
              <a:spcAft>
                <a:spcPts val="0"/>
              </a:spcAft>
              <a:buSzPts val="8600"/>
              <a:buChar char="●"/>
              <a:defRPr sz="8600"/>
            </a:lvl4pPr>
            <a:lvl5pPr indent="-774700" lvl="4" marL="2286000">
              <a:spcBef>
                <a:spcPts val="11400"/>
              </a:spcBef>
              <a:spcAft>
                <a:spcPts val="0"/>
              </a:spcAft>
              <a:buSzPts val="8600"/>
              <a:buChar char="○"/>
              <a:defRPr sz="8600"/>
            </a:lvl5pPr>
            <a:lvl6pPr indent="-774700" lvl="5" marL="2743200">
              <a:spcBef>
                <a:spcPts val="11400"/>
              </a:spcBef>
              <a:spcAft>
                <a:spcPts val="0"/>
              </a:spcAft>
              <a:buSzPts val="8600"/>
              <a:buChar char="■"/>
              <a:defRPr sz="8600"/>
            </a:lvl6pPr>
            <a:lvl7pPr indent="-774700" lvl="6" marL="3200400">
              <a:spcBef>
                <a:spcPts val="11400"/>
              </a:spcBef>
              <a:spcAft>
                <a:spcPts val="0"/>
              </a:spcAft>
              <a:buSzPts val="8600"/>
              <a:buChar char="●"/>
              <a:defRPr sz="8600"/>
            </a:lvl7pPr>
            <a:lvl8pPr indent="-774700" lvl="7" marL="3657600">
              <a:spcBef>
                <a:spcPts val="11400"/>
              </a:spcBef>
              <a:spcAft>
                <a:spcPts val="0"/>
              </a:spcAft>
              <a:buSzPts val="8600"/>
              <a:buChar char="○"/>
              <a:defRPr sz="8600"/>
            </a:lvl8pPr>
            <a:lvl9pPr indent="-774700" lvl="8" marL="4114800">
              <a:spcBef>
                <a:spcPts val="11400"/>
              </a:spcBef>
              <a:spcAft>
                <a:spcPts val="11400"/>
              </a:spcAft>
              <a:buSzPts val="8600"/>
              <a:buChar char="■"/>
              <a:defRPr sz="8600"/>
            </a:lvl9pPr>
          </a:lstStyle>
          <a:p/>
        </p:txBody>
      </p:sp>
      <p:sp>
        <p:nvSpPr>
          <p:cNvPr id="24" name="Google Shape;24;p5"/>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02650" y="6171013"/>
            <a:ext cx="38342700" cy="7941000"/>
          </a:xfrm>
          <a:prstGeom prst="rect">
            <a:avLst/>
          </a:prstGeom>
        </p:spPr>
        <p:txBody>
          <a:bodyPr anchorCtr="0" anchor="t" bIns="654200" lIns="654200" spcFirstLastPara="1" rIns="654200" wrap="square" tIns="654200"/>
          <a:lstStyle>
            <a:lvl1pPr lvl="0">
              <a:spcBef>
                <a:spcPts val="0"/>
              </a:spcBef>
              <a:spcAft>
                <a:spcPts val="0"/>
              </a:spcAft>
              <a:buSzPts val="20000"/>
              <a:buNone/>
              <a:defRPr/>
            </a:lvl1pPr>
            <a:lvl2pPr lvl="1">
              <a:spcBef>
                <a:spcPts val="0"/>
              </a:spcBef>
              <a:spcAft>
                <a:spcPts val="0"/>
              </a:spcAft>
              <a:buSzPts val="20000"/>
              <a:buNone/>
              <a:defRPr/>
            </a:lvl2pPr>
            <a:lvl3pPr lvl="2">
              <a:spcBef>
                <a:spcPts val="0"/>
              </a:spcBef>
              <a:spcAft>
                <a:spcPts val="0"/>
              </a:spcAft>
              <a:buSzPts val="20000"/>
              <a:buNone/>
              <a:defRPr/>
            </a:lvl3pPr>
            <a:lvl4pPr lvl="3">
              <a:spcBef>
                <a:spcPts val="0"/>
              </a:spcBef>
              <a:spcAft>
                <a:spcPts val="0"/>
              </a:spcAft>
              <a:buSzPts val="20000"/>
              <a:buNone/>
              <a:defRPr/>
            </a:lvl4pPr>
            <a:lvl5pPr lvl="4">
              <a:spcBef>
                <a:spcPts val="0"/>
              </a:spcBef>
              <a:spcAft>
                <a:spcPts val="0"/>
              </a:spcAft>
              <a:buSzPts val="20000"/>
              <a:buNone/>
              <a:defRPr/>
            </a:lvl5pPr>
            <a:lvl6pPr lvl="5">
              <a:spcBef>
                <a:spcPts val="0"/>
              </a:spcBef>
              <a:spcAft>
                <a:spcPts val="0"/>
              </a:spcAft>
              <a:buSzPts val="20000"/>
              <a:buNone/>
              <a:defRPr/>
            </a:lvl6pPr>
            <a:lvl7pPr lvl="6">
              <a:spcBef>
                <a:spcPts val="0"/>
              </a:spcBef>
              <a:spcAft>
                <a:spcPts val="0"/>
              </a:spcAft>
              <a:buSzPts val="20000"/>
              <a:buNone/>
              <a:defRPr/>
            </a:lvl7pPr>
            <a:lvl8pPr lvl="7">
              <a:spcBef>
                <a:spcPts val="0"/>
              </a:spcBef>
              <a:spcAft>
                <a:spcPts val="0"/>
              </a:spcAft>
              <a:buSzPts val="20000"/>
              <a:buNone/>
              <a:defRPr/>
            </a:lvl8pPr>
            <a:lvl9pPr lvl="8">
              <a:spcBef>
                <a:spcPts val="0"/>
              </a:spcBef>
              <a:spcAft>
                <a:spcPts val="0"/>
              </a:spcAft>
              <a:buSzPts val="20000"/>
              <a:buNone/>
              <a:defRPr/>
            </a:lvl9pPr>
          </a:lstStyle>
          <a:p/>
        </p:txBody>
      </p:sp>
      <p:sp>
        <p:nvSpPr>
          <p:cNvPr id="27" name="Google Shape;27;p6"/>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02650" y="7704320"/>
            <a:ext cx="12636000" cy="10479000"/>
          </a:xfrm>
          <a:prstGeom prst="rect">
            <a:avLst/>
          </a:prstGeom>
        </p:spPr>
        <p:txBody>
          <a:bodyPr anchorCtr="0" anchor="b" bIns="654200" lIns="654200" spcFirstLastPara="1" rIns="654200" wrap="square" tIns="654200"/>
          <a:lstStyle>
            <a:lvl1pPr lvl="0">
              <a:spcBef>
                <a:spcPts val="0"/>
              </a:spcBef>
              <a:spcAft>
                <a:spcPts val="0"/>
              </a:spcAft>
              <a:buSzPts val="17100"/>
              <a:buNone/>
              <a:defRPr sz="17100"/>
            </a:lvl1pPr>
            <a:lvl2pPr lvl="1">
              <a:spcBef>
                <a:spcPts val="0"/>
              </a:spcBef>
              <a:spcAft>
                <a:spcPts val="0"/>
              </a:spcAft>
              <a:buSzPts val="17100"/>
              <a:buNone/>
              <a:defRPr sz="17100"/>
            </a:lvl2pPr>
            <a:lvl3pPr lvl="2">
              <a:spcBef>
                <a:spcPts val="0"/>
              </a:spcBef>
              <a:spcAft>
                <a:spcPts val="0"/>
              </a:spcAft>
              <a:buSzPts val="17100"/>
              <a:buNone/>
              <a:defRPr sz="17100"/>
            </a:lvl3pPr>
            <a:lvl4pPr lvl="3">
              <a:spcBef>
                <a:spcPts val="0"/>
              </a:spcBef>
              <a:spcAft>
                <a:spcPts val="0"/>
              </a:spcAft>
              <a:buSzPts val="17100"/>
              <a:buNone/>
              <a:defRPr sz="17100"/>
            </a:lvl4pPr>
            <a:lvl5pPr lvl="4">
              <a:spcBef>
                <a:spcPts val="0"/>
              </a:spcBef>
              <a:spcAft>
                <a:spcPts val="0"/>
              </a:spcAft>
              <a:buSzPts val="17100"/>
              <a:buNone/>
              <a:defRPr sz="17100"/>
            </a:lvl5pPr>
            <a:lvl6pPr lvl="5">
              <a:spcBef>
                <a:spcPts val="0"/>
              </a:spcBef>
              <a:spcAft>
                <a:spcPts val="0"/>
              </a:spcAft>
              <a:buSzPts val="17100"/>
              <a:buNone/>
              <a:defRPr sz="17100"/>
            </a:lvl6pPr>
            <a:lvl7pPr lvl="6">
              <a:spcBef>
                <a:spcPts val="0"/>
              </a:spcBef>
              <a:spcAft>
                <a:spcPts val="0"/>
              </a:spcAft>
              <a:buSzPts val="17100"/>
              <a:buNone/>
              <a:defRPr sz="17100"/>
            </a:lvl7pPr>
            <a:lvl8pPr lvl="7">
              <a:spcBef>
                <a:spcPts val="0"/>
              </a:spcBef>
              <a:spcAft>
                <a:spcPts val="0"/>
              </a:spcAft>
              <a:buSzPts val="17100"/>
              <a:buNone/>
              <a:defRPr sz="17100"/>
            </a:lvl8pPr>
            <a:lvl9pPr lvl="8">
              <a:spcBef>
                <a:spcPts val="0"/>
              </a:spcBef>
              <a:spcAft>
                <a:spcPts val="0"/>
              </a:spcAft>
              <a:buSzPts val="17100"/>
              <a:buNone/>
              <a:defRPr sz="17100"/>
            </a:lvl9pPr>
          </a:lstStyle>
          <a:p/>
        </p:txBody>
      </p:sp>
      <p:sp>
        <p:nvSpPr>
          <p:cNvPr id="30" name="Google Shape;30;p7"/>
          <p:cNvSpPr txBox="1"/>
          <p:nvPr>
            <p:ph idx="1" type="body"/>
          </p:nvPr>
        </p:nvSpPr>
        <p:spPr>
          <a:xfrm>
            <a:off x="1402650" y="19269120"/>
            <a:ext cx="12636000" cy="44087700"/>
          </a:xfrm>
          <a:prstGeom prst="rect">
            <a:avLst/>
          </a:prstGeom>
        </p:spPr>
        <p:txBody>
          <a:bodyPr anchorCtr="0" anchor="t" bIns="654200" lIns="654200" spcFirstLastPara="1" rIns="654200" wrap="square" tIns="654200"/>
          <a:lstStyle>
            <a:lvl1pPr indent="-774700" lvl="0" marL="457200">
              <a:spcBef>
                <a:spcPts val="0"/>
              </a:spcBef>
              <a:spcAft>
                <a:spcPts val="0"/>
              </a:spcAft>
              <a:buSzPts val="8600"/>
              <a:buChar char="●"/>
              <a:defRPr sz="8600"/>
            </a:lvl1pPr>
            <a:lvl2pPr indent="-774700" lvl="1" marL="914400">
              <a:spcBef>
                <a:spcPts val="11400"/>
              </a:spcBef>
              <a:spcAft>
                <a:spcPts val="0"/>
              </a:spcAft>
              <a:buSzPts val="8600"/>
              <a:buChar char="○"/>
              <a:defRPr sz="8600"/>
            </a:lvl2pPr>
            <a:lvl3pPr indent="-774700" lvl="2" marL="1371600">
              <a:spcBef>
                <a:spcPts val="11400"/>
              </a:spcBef>
              <a:spcAft>
                <a:spcPts val="0"/>
              </a:spcAft>
              <a:buSzPts val="8600"/>
              <a:buChar char="■"/>
              <a:defRPr sz="8600"/>
            </a:lvl3pPr>
            <a:lvl4pPr indent="-774700" lvl="3" marL="1828800">
              <a:spcBef>
                <a:spcPts val="11400"/>
              </a:spcBef>
              <a:spcAft>
                <a:spcPts val="0"/>
              </a:spcAft>
              <a:buSzPts val="8600"/>
              <a:buChar char="●"/>
              <a:defRPr sz="8600"/>
            </a:lvl4pPr>
            <a:lvl5pPr indent="-774700" lvl="4" marL="2286000">
              <a:spcBef>
                <a:spcPts val="11400"/>
              </a:spcBef>
              <a:spcAft>
                <a:spcPts val="0"/>
              </a:spcAft>
              <a:buSzPts val="8600"/>
              <a:buChar char="○"/>
              <a:defRPr sz="8600"/>
            </a:lvl5pPr>
            <a:lvl6pPr indent="-774700" lvl="5" marL="2743200">
              <a:spcBef>
                <a:spcPts val="11400"/>
              </a:spcBef>
              <a:spcAft>
                <a:spcPts val="0"/>
              </a:spcAft>
              <a:buSzPts val="8600"/>
              <a:buChar char="■"/>
              <a:defRPr sz="8600"/>
            </a:lvl6pPr>
            <a:lvl7pPr indent="-774700" lvl="6" marL="3200400">
              <a:spcBef>
                <a:spcPts val="11400"/>
              </a:spcBef>
              <a:spcAft>
                <a:spcPts val="0"/>
              </a:spcAft>
              <a:buSzPts val="8600"/>
              <a:buChar char="●"/>
              <a:defRPr sz="8600"/>
            </a:lvl7pPr>
            <a:lvl8pPr indent="-774700" lvl="7" marL="3657600">
              <a:spcBef>
                <a:spcPts val="11400"/>
              </a:spcBef>
              <a:spcAft>
                <a:spcPts val="0"/>
              </a:spcAft>
              <a:buSzPts val="8600"/>
              <a:buChar char="○"/>
              <a:defRPr sz="8600"/>
            </a:lvl8pPr>
            <a:lvl9pPr indent="-774700" lvl="8" marL="4114800">
              <a:spcBef>
                <a:spcPts val="11400"/>
              </a:spcBef>
              <a:spcAft>
                <a:spcPts val="11400"/>
              </a:spcAft>
              <a:buSzPts val="8600"/>
              <a:buChar char="■"/>
              <a:defRPr sz="8600"/>
            </a:lvl9pPr>
          </a:lstStyle>
          <a:p/>
        </p:txBody>
      </p:sp>
      <p:sp>
        <p:nvSpPr>
          <p:cNvPr id="31" name="Google Shape;31;p7"/>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206125" y="6242080"/>
            <a:ext cx="28655100" cy="56725800"/>
          </a:xfrm>
          <a:prstGeom prst="rect">
            <a:avLst/>
          </a:prstGeom>
        </p:spPr>
        <p:txBody>
          <a:bodyPr anchorCtr="0" anchor="ctr" bIns="654200" lIns="654200" spcFirstLastPara="1" rIns="654200" wrap="square" tIns="654200"/>
          <a:lstStyle>
            <a:lvl1pPr lvl="0">
              <a:spcBef>
                <a:spcPts val="0"/>
              </a:spcBef>
              <a:spcAft>
                <a:spcPts val="0"/>
              </a:spcAft>
              <a:buSzPts val="34300"/>
              <a:buNone/>
              <a:defRPr sz="34300"/>
            </a:lvl1pPr>
            <a:lvl2pPr lvl="1">
              <a:spcBef>
                <a:spcPts val="0"/>
              </a:spcBef>
              <a:spcAft>
                <a:spcPts val="0"/>
              </a:spcAft>
              <a:buSzPts val="34300"/>
              <a:buNone/>
              <a:defRPr sz="34300"/>
            </a:lvl2pPr>
            <a:lvl3pPr lvl="2">
              <a:spcBef>
                <a:spcPts val="0"/>
              </a:spcBef>
              <a:spcAft>
                <a:spcPts val="0"/>
              </a:spcAft>
              <a:buSzPts val="34300"/>
              <a:buNone/>
              <a:defRPr sz="34300"/>
            </a:lvl3pPr>
            <a:lvl4pPr lvl="3">
              <a:spcBef>
                <a:spcPts val="0"/>
              </a:spcBef>
              <a:spcAft>
                <a:spcPts val="0"/>
              </a:spcAft>
              <a:buSzPts val="34300"/>
              <a:buNone/>
              <a:defRPr sz="34300"/>
            </a:lvl4pPr>
            <a:lvl5pPr lvl="4">
              <a:spcBef>
                <a:spcPts val="0"/>
              </a:spcBef>
              <a:spcAft>
                <a:spcPts val="0"/>
              </a:spcAft>
              <a:buSzPts val="34300"/>
              <a:buNone/>
              <a:defRPr sz="34300"/>
            </a:lvl5pPr>
            <a:lvl6pPr lvl="5">
              <a:spcBef>
                <a:spcPts val="0"/>
              </a:spcBef>
              <a:spcAft>
                <a:spcPts val="0"/>
              </a:spcAft>
              <a:buSzPts val="34300"/>
              <a:buNone/>
              <a:defRPr sz="34300"/>
            </a:lvl6pPr>
            <a:lvl7pPr lvl="6">
              <a:spcBef>
                <a:spcPts val="0"/>
              </a:spcBef>
              <a:spcAft>
                <a:spcPts val="0"/>
              </a:spcAft>
              <a:buSzPts val="34300"/>
              <a:buNone/>
              <a:defRPr sz="34300"/>
            </a:lvl7pPr>
            <a:lvl8pPr lvl="7">
              <a:spcBef>
                <a:spcPts val="0"/>
              </a:spcBef>
              <a:spcAft>
                <a:spcPts val="0"/>
              </a:spcAft>
              <a:buSzPts val="34300"/>
              <a:buNone/>
              <a:defRPr sz="34300"/>
            </a:lvl8pPr>
            <a:lvl9pPr lvl="8">
              <a:spcBef>
                <a:spcPts val="0"/>
              </a:spcBef>
              <a:spcAft>
                <a:spcPts val="0"/>
              </a:spcAft>
              <a:buSzPts val="34300"/>
              <a:buNone/>
              <a:defRPr sz="34300"/>
            </a:lvl9pPr>
          </a:lstStyle>
          <a:p/>
        </p:txBody>
      </p:sp>
      <p:sp>
        <p:nvSpPr>
          <p:cNvPr id="34" name="Google Shape;34;p8"/>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0574000" y="-1733"/>
            <a:ext cx="20574000" cy="71323200"/>
          </a:xfrm>
          <a:prstGeom prst="rect">
            <a:avLst/>
          </a:prstGeom>
          <a:solidFill>
            <a:schemeClr val="lt2"/>
          </a:solidFill>
          <a:ln>
            <a:noFill/>
          </a:ln>
        </p:spPr>
        <p:txBody>
          <a:bodyPr anchorCtr="0" anchor="ctr" bIns="654200" lIns="654200" spcFirstLastPara="1" rIns="654200" wrap="square" tIns="6542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194750" y="17100027"/>
            <a:ext cx="18203400" cy="20554500"/>
          </a:xfrm>
          <a:prstGeom prst="rect">
            <a:avLst/>
          </a:prstGeom>
        </p:spPr>
        <p:txBody>
          <a:bodyPr anchorCtr="0" anchor="b" bIns="654200" lIns="654200" spcFirstLastPara="1" rIns="654200" wrap="square" tIns="654200"/>
          <a:lstStyle>
            <a:lvl1pPr lvl="0" algn="ctr">
              <a:spcBef>
                <a:spcPts val="0"/>
              </a:spcBef>
              <a:spcAft>
                <a:spcPts val="0"/>
              </a:spcAft>
              <a:buSzPts val="30100"/>
              <a:buNone/>
              <a:defRPr sz="30100"/>
            </a:lvl1pPr>
            <a:lvl2pPr lvl="1" algn="ctr">
              <a:spcBef>
                <a:spcPts val="0"/>
              </a:spcBef>
              <a:spcAft>
                <a:spcPts val="0"/>
              </a:spcAft>
              <a:buSzPts val="30100"/>
              <a:buNone/>
              <a:defRPr sz="30100"/>
            </a:lvl2pPr>
            <a:lvl3pPr lvl="2" algn="ctr">
              <a:spcBef>
                <a:spcPts val="0"/>
              </a:spcBef>
              <a:spcAft>
                <a:spcPts val="0"/>
              </a:spcAft>
              <a:buSzPts val="30100"/>
              <a:buNone/>
              <a:defRPr sz="30100"/>
            </a:lvl3pPr>
            <a:lvl4pPr lvl="3" algn="ctr">
              <a:spcBef>
                <a:spcPts val="0"/>
              </a:spcBef>
              <a:spcAft>
                <a:spcPts val="0"/>
              </a:spcAft>
              <a:buSzPts val="30100"/>
              <a:buNone/>
              <a:defRPr sz="30100"/>
            </a:lvl4pPr>
            <a:lvl5pPr lvl="4" algn="ctr">
              <a:spcBef>
                <a:spcPts val="0"/>
              </a:spcBef>
              <a:spcAft>
                <a:spcPts val="0"/>
              </a:spcAft>
              <a:buSzPts val="30100"/>
              <a:buNone/>
              <a:defRPr sz="30100"/>
            </a:lvl5pPr>
            <a:lvl6pPr lvl="5" algn="ctr">
              <a:spcBef>
                <a:spcPts val="0"/>
              </a:spcBef>
              <a:spcAft>
                <a:spcPts val="0"/>
              </a:spcAft>
              <a:buSzPts val="30100"/>
              <a:buNone/>
              <a:defRPr sz="30100"/>
            </a:lvl6pPr>
            <a:lvl7pPr lvl="6" algn="ctr">
              <a:spcBef>
                <a:spcPts val="0"/>
              </a:spcBef>
              <a:spcAft>
                <a:spcPts val="0"/>
              </a:spcAft>
              <a:buSzPts val="30100"/>
              <a:buNone/>
              <a:defRPr sz="30100"/>
            </a:lvl7pPr>
            <a:lvl8pPr lvl="7" algn="ctr">
              <a:spcBef>
                <a:spcPts val="0"/>
              </a:spcBef>
              <a:spcAft>
                <a:spcPts val="0"/>
              </a:spcAft>
              <a:buSzPts val="30100"/>
              <a:buNone/>
              <a:defRPr sz="30100"/>
            </a:lvl8pPr>
            <a:lvl9pPr lvl="8" algn="ctr">
              <a:spcBef>
                <a:spcPts val="0"/>
              </a:spcBef>
              <a:spcAft>
                <a:spcPts val="0"/>
              </a:spcAft>
              <a:buSzPts val="30100"/>
              <a:buNone/>
              <a:defRPr sz="30100"/>
            </a:lvl9pPr>
          </a:lstStyle>
          <a:p/>
        </p:txBody>
      </p:sp>
      <p:sp>
        <p:nvSpPr>
          <p:cNvPr id="38" name="Google Shape;38;p9"/>
          <p:cNvSpPr txBox="1"/>
          <p:nvPr>
            <p:ph idx="1" type="subTitle"/>
          </p:nvPr>
        </p:nvSpPr>
        <p:spPr>
          <a:xfrm>
            <a:off x="1194750" y="38869307"/>
            <a:ext cx="18203400" cy="17126700"/>
          </a:xfrm>
          <a:prstGeom prst="rect">
            <a:avLst/>
          </a:prstGeom>
        </p:spPr>
        <p:txBody>
          <a:bodyPr anchorCtr="0" anchor="t" bIns="654200" lIns="654200" spcFirstLastPara="1" rIns="654200" wrap="square" tIns="654200"/>
          <a:lstStyle>
            <a:lvl1pPr lvl="0" algn="ctr">
              <a:lnSpc>
                <a:spcPct val="100000"/>
              </a:lnSpc>
              <a:spcBef>
                <a:spcPts val="0"/>
              </a:spcBef>
              <a:spcAft>
                <a:spcPts val="0"/>
              </a:spcAft>
              <a:buSzPts val="15100"/>
              <a:buNone/>
              <a:defRPr sz="15100"/>
            </a:lvl1pPr>
            <a:lvl2pPr lvl="1" algn="ctr">
              <a:lnSpc>
                <a:spcPct val="100000"/>
              </a:lnSpc>
              <a:spcBef>
                <a:spcPts val="0"/>
              </a:spcBef>
              <a:spcAft>
                <a:spcPts val="0"/>
              </a:spcAft>
              <a:buSzPts val="15100"/>
              <a:buNone/>
              <a:defRPr sz="15100"/>
            </a:lvl2pPr>
            <a:lvl3pPr lvl="2" algn="ctr">
              <a:lnSpc>
                <a:spcPct val="100000"/>
              </a:lnSpc>
              <a:spcBef>
                <a:spcPts val="0"/>
              </a:spcBef>
              <a:spcAft>
                <a:spcPts val="0"/>
              </a:spcAft>
              <a:buSzPts val="15100"/>
              <a:buNone/>
              <a:defRPr sz="15100"/>
            </a:lvl3pPr>
            <a:lvl4pPr lvl="3" algn="ctr">
              <a:lnSpc>
                <a:spcPct val="100000"/>
              </a:lnSpc>
              <a:spcBef>
                <a:spcPts val="0"/>
              </a:spcBef>
              <a:spcAft>
                <a:spcPts val="0"/>
              </a:spcAft>
              <a:buSzPts val="15100"/>
              <a:buNone/>
              <a:defRPr sz="15100"/>
            </a:lvl4pPr>
            <a:lvl5pPr lvl="4" algn="ctr">
              <a:lnSpc>
                <a:spcPct val="100000"/>
              </a:lnSpc>
              <a:spcBef>
                <a:spcPts val="0"/>
              </a:spcBef>
              <a:spcAft>
                <a:spcPts val="0"/>
              </a:spcAft>
              <a:buSzPts val="15100"/>
              <a:buNone/>
              <a:defRPr sz="15100"/>
            </a:lvl5pPr>
            <a:lvl6pPr lvl="5" algn="ctr">
              <a:lnSpc>
                <a:spcPct val="100000"/>
              </a:lnSpc>
              <a:spcBef>
                <a:spcPts val="0"/>
              </a:spcBef>
              <a:spcAft>
                <a:spcPts val="0"/>
              </a:spcAft>
              <a:buSzPts val="15100"/>
              <a:buNone/>
              <a:defRPr sz="15100"/>
            </a:lvl6pPr>
            <a:lvl7pPr lvl="6" algn="ctr">
              <a:lnSpc>
                <a:spcPct val="100000"/>
              </a:lnSpc>
              <a:spcBef>
                <a:spcPts val="0"/>
              </a:spcBef>
              <a:spcAft>
                <a:spcPts val="0"/>
              </a:spcAft>
              <a:buSzPts val="15100"/>
              <a:buNone/>
              <a:defRPr sz="15100"/>
            </a:lvl7pPr>
            <a:lvl8pPr lvl="7" algn="ctr">
              <a:lnSpc>
                <a:spcPct val="100000"/>
              </a:lnSpc>
              <a:spcBef>
                <a:spcPts val="0"/>
              </a:spcBef>
              <a:spcAft>
                <a:spcPts val="0"/>
              </a:spcAft>
              <a:buSzPts val="15100"/>
              <a:buNone/>
              <a:defRPr sz="15100"/>
            </a:lvl8pPr>
            <a:lvl9pPr lvl="8" algn="ctr">
              <a:lnSpc>
                <a:spcPct val="100000"/>
              </a:lnSpc>
              <a:spcBef>
                <a:spcPts val="0"/>
              </a:spcBef>
              <a:spcAft>
                <a:spcPts val="0"/>
              </a:spcAft>
              <a:buSzPts val="15100"/>
              <a:buNone/>
              <a:defRPr sz="15100"/>
            </a:lvl9pPr>
          </a:lstStyle>
          <a:p/>
        </p:txBody>
      </p:sp>
      <p:sp>
        <p:nvSpPr>
          <p:cNvPr id="39" name="Google Shape;39;p9"/>
          <p:cNvSpPr txBox="1"/>
          <p:nvPr>
            <p:ph idx="2" type="body"/>
          </p:nvPr>
        </p:nvSpPr>
        <p:spPr>
          <a:xfrm>
            <a:off x="22227750" y="10040507"/>
            <a:ext cx="17266500" cy="51238800"/>
          </a:xfrm>
          <a:prstGeom prst="rect">
            <a:avLst/>
          </a:prstGeom>
        </p:spPr>
        <p:txBody>
          <a:bodyPr anchorCtr="0" anchor="ctr" bIns="654200" lIns="654200" spcFirstLastPara="1" rIns="654200" wrap="square" tIns="654200"/>
          <a:lstStyle>
            <a:lvl1pPr indent="-1047750" lvl="0" marL="457200">
              <a:spcBef>
                <a:spcPts val="0"/>
              </a:spcBef>
              <a:spcAft>
                <a:spcPts val="0"/>
              </a:spcAft>
              <a:buSzPts val="12900"/>
              <a:buChar char="●"/>
              <a:defRPr/>
            </a:lvl1pPr>
            <a:lvl2pPr indent="-869950" lvl="1" marL="914400">
              <a:spcBef>
                <a:spcPts val="11400"/>
              </a:spcBef>
              <a:spcAft>
                <a:spcPts val="0"/>
              </a:spcAft>
              <a:buSzPts val="10100"/>
              <a:buChar char="○"/>
              <a:defRPr/>
            </a:lvl2pPr>
            <a:lvl3pPr indent="-869950" lvl="2" marL="1371600">
              <a:spcBef>
                <a:spcPts val="11400"/>
              </a:spcBef>
              <a:spcAft>
                <a:spcPts val="0"/>
              </a:spcAft>
              <a:buSzPts val="10100"/>
              <a:buChar char="■"/>
              <a:defRPr/>
            </a:lvl3pPr>
            <a:lvl4pPr indent="-869950" lvl="3" marL="1828800">
              <a:spcBef>
                <a:spcPts val="11400"/>
              </a:spcBef>
              <a:spcAft>
                <a:spcPts val="0"/>
              </a:spcAft>
              <a:buSzPts val="10100"/>
              <a:buChar char="●"/>
              <a:defRPr/>
            </a:lvl4pPr>
            <a:lvl5pPr indent="-869950" lvl="4" marL="2286000">
              <a:spcBef>
                <a:spcPts val="11400"/>
              </a:spcBef>
              <a:spcAft>
                <a:spcPts val="0"/>
              </a:spcAft>
              <a:buSzPts val="10100"/>
              <a:buChar char="○"/>
              <a:defRPr/>
            </a:lvl5pPr>
            <a:lvl6pPr indent="-869950" lvl="5" marL="2743200">
              <a:spcBef>
                <a:spcPts val="11400"/>
              </a:spcBef>
              <a:spcAft>
                <a:spcPts val="0"/>
              </a:spcAft>
              <a:buSzPts val="10100"/>
              <a:buChar char="■"/>
              <a:defRPr/>
            </a:lvl6pPr>
            <a:lvl7pPr indent="-869950" lvl="6" marL="3200400">
              <a:spcBef>
                <a:spcPts val="11400"/>
              </a:spcBef>
              <a:spcAft>
                <a:spcPts val="0"/>
              </a:spcAft>
              <a:buSzPts val="10100"/>
              <a:buChar char="●"/>
              <a:defRPr/>
            </a:lvl7pPr>
            <a:lvl8pPr indent="-869950" lvl="7" marL="3657600">
              <a:spcBef>
                <a:spcPts val="11400"/>
              </a:spcBef>
              <a:spcAft>
                <a:spcPts val="0"/>
              </a:spcAft>
              <a:buSzPts val="10100"/>
              <a:buChar char="○"/>
              <a:defRPr/>
            </a:lvl8pPr>
            <a:lvl9pPr indent="-869950" lvl="8" marL="4114800">
              <a:spcBef>
                <a:spcPts val="11400"/>
              </a:spcBef>
              <a:spcAft>
                <a:spcPts val="11400"/>
              </a:spcAft>
              <a:buSzPts val="10100"/>
              <a:buChar char="■"/>
              <a:defRPr/>
            </a:lvl9pPr>
          </a:lstStyle>
          <a:p/>
        </p:txBody>
      </p:sp>
      <p:sp>
        <p:nvSpPr>
          <p:cNvPr id="40" name="Google Shape;40;p9"/>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02650" y="58663973"/>
            <a:ext cx="26994600" cy="8390700"/>
          </a:xfrm>
          <a:prstGeom prst="rect">
            <a:avLst/>
          </a:prstGeom>
        </p:spPr>
        <p:txBody>
          <a:bodyPr anchorCtr="0" anchor="ctr" bIns="654200" lIns="654200" spcFirstLastPara="1" rIns="654200" wrap="square" tIns="654200"/>
          <a:lstStyle>
            <a:lvl1pPr indent="-228600" lvl="0" marL="457200">
              <a:lnSpc>
                <a:spcPct val="100000"/>
              </a:lnSpc>
              <a:spcBef>
                <a:spcPts val="0"/>
              </a:spcBef>
              <a:spcAft>
                <a:spcPts val="0"/>
              </a:spcAft>
              <a:buSzPts val="12900"/>
              <a:buNone/>
              <a:defRPr/>
            </a:lvl1pPr>
          </a:lstStyle>
          <a:p/>
        </p:txBody>
      </p:sp>
      <p:sp>
        <p:nvSpPr>
          <p:cNvPr id="43" name="Google Shape;43;p10"/>
          <p:cNvSpPr txBox="1"/>
          <p:nvPr>
            <p:ph idx="12" type="sldNum"/>
          </p:nvPr>
        </p:nvSpPr>
        <p:spPr>
          <a:xfrm>
            <a:off x="38126060" y="64663273"/>
            <a:ext cx="2469300" cy="5457900"/>
          </a:xfrm>
          <a:prstGeom prst="rect">
            <a:avLst/>
          </a:prstGeom>
        </p:spPr>
        <p:txBody>
          <a:bodyPr anchorCtr="0" anchor="ctr" bIns="654200" lIns="654200" spcFirstLastPara="1" rIns="654200" wrap="square" tIns="6542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02650" y="6171013"/>
            <a:ext cx="38342700" cy="7941000"/>
          </a:xfrm>
          <a:prstGeom prst="rect">
            <a:avLst/>
          </a:prstGeom>
          <a:noFill/>
          <a:ln>
            <a:noFill/>
          </a:ln>
        </p:spPr>
        <p:txBody>
          <a:bodyPr anchorCtr="0" anchor="t" bIns="654200" lIns="654200" spcFirstLastPara="1" rIns="654200" wrap="square" tIns="654200"/>
          <a:lstStyle>
            <a:lvl1pPr lvl="0">
              <a:spcBef>
                <a:spcPts val="0"/>
              </a:spcBef>
              <a:spcAft>
                <a:spcPts val="0"/>
              </a:spcAft>
              <a:buClr>
                <a:schemeClr val="dk1"/>
              </a:buClr>
              <a:buSzPts val="20000"/>
              <a:buNone/>
              <a:defRPr sz="20000">
                <a:solidFill>
                  <a:schemeClr val="dk1"/>
                </a:solidFill>
              </a:defRPr>
            </a:lvl1pPr>
            <a:lvl2pPr lvl="1">
              <a:spcBef>
                <a:spcPts val="0"/>
              </a:spcBef>
              <a:spcAft>
                <a:spcPts val="0"/>
              </a:spcAft>
              <a:buClr>
                <a:schemeClr val="dk1"/>
              </a:buClr>
              <a:buSzPts val="20000"/>
              <a:buNone/>
              <a:defRPr sz="20000">
                <a:solidFill>
                  <a:schemeClr val="dk1"/>
                </a:solidFill>
              </a:defRPr>
            </a:lvl2pPr>
            <a:lvl3pPr lvl="2">
              <a:spcBef>
                <a:spcPts val="0"/>
              </a:spcBef>
              <a:spcAft>
                <a:spcPts val="0"/>
              </a:spcAft>
              <a:buClr>
                <a:schemeClr val="dk1"/>
              </a:buClr>
              <a:buSzPts val="20000"/>
              <a:buNone/>
              <a:defRPr sz="20000">
                <a:solidFill>
                  <a:schemeClr val="dk1"/>
                </a:solidFill>
              </a:defRPr>
            </a:lvl3pPr>
            <a:lvl4pPr lvl="3">
              <a:spcBef>
                <a:spcPts val="0"/>
              </a:spcBef>
              <a:spcAft>
                <a:spcPts val="0"/>
              </a:spcAft>
              <a:buClr>
                <a:schemeClr val="dk1"/>
              </a:buClr>
              <a:buSzPts val="20000"/>
              <a:buNone/>
              <a:defRPr sz="20000">
                <a:solidFill>
                  <a:schemeClr val="dk1"/>
                </a:solidFill>
              </a:defRPr>
            </a:lvl4pPr>
            <a:lvl5pPr lvl="4">
              <a:spcBef>
                <a:spcPts val="0"/>
              </a:spcBef>
              <a:spcAft>
                <a:spcPts val="0"/>
              </a:spcAft>
              <a:buClr>
                <a:schemeClr val="dk1"/>
              </a:buClr>
              <a:buSzPts val="20000"/>
              <a:buNone/>
              <a:defRPr sz="20000">
                <a:solidFill>
                  <a:schemeClr val="dk1"/>
                </a:solidFill>
              </a:defRPr>
            </a:lvl5pPr>
            <a:lvl6pPr lvl="5">
              <a:spcBef>
                <a:spcPts val="0"/>
              </a:spcBef>
              <a:spcAft>
                <a:spcPts val="0"/>
              </a:spcAft>
              <a:buClr>
                <a:schemeClr val="dk1"/>
              </a:buClr>
              <a:buSzPts val="20000"/>
              <a:buNone/>
              <a:defRPr sz="20000">
                <a:solidFill>
                  <a:schemeClr val="dk1"/>
                </a:solidFill>
              </a:defRPr>
            </a:lvl6pPr>
            <a:lvl7pPr lvl="6">
              <a:spcBef>
                <a:spcPts val="0"/>
              </a:spcBef>
              <a:spcAft>
                <a:spcPts val="0"/>
              </a:spcAft>
              <a:buClr>
                <a:schemeClr val="dk1"/>
              </a:buClr>
              <a:buSzPts val="20000"/>
              <a:buNone/>
              <a:defRPr sz="20000">
                <a:solidFill>
                  <a:schemeClr val="dk1"/>
                </a:solidFill>
              </a:defRPr>
            </a:lvl7pPr>
            <a:lvl8pPr lvl="7">
              <a:spcBef>
                <a:spcPts val="0"/>
              </a:spcBef>
              <a:spcAft>
                <a:spcPts val="0"/>
              </a:spcAft>
              <a:buClr>
                <a:schemeClr val="dk1"/>
              </a:buClr>
              <a:buSzPts val="20000"/>
              <a:buNone/>
              <a:defRPr sz="20000">
                <a:solidFill>
                  <a:schemeClr val="dk1"/>
                </a:solidFill>
              </a:defRPr>
            </a:lvl8pPr>
            <a:lvl9pPr lvl="8">
              <a:spcBef>
                <a:spcPts val="0"/>
              </a:spcBef>
              <a:spcAft>
                <a:spcPts val="0"/>
              </a:spcAft>
              <a:buClr>
                <a:schemeClr val="dk1"/>
              </a:buClr>
              <a:buSzPts val="20000"/>
              <a:buNone/>
              <a:defRPr sz="20000">
                <a:solidFill>
                  <a:schemeClr val="dk1"/>
                </a:solidFill>
              </a:defRPr>
            </a:lvl9pPr>
          </a:lstStyle>
          <a:p/>
        </p:txBody>
      </p:sp>
      <p:sp>
        <p:nvSpPr>
          <p:cNvPr id="7" name="Google Shape;7;p1"/>
          <p:cNvSpPr txBox="1"/>
          <p:nvPr>
            <p:ph idx="1" type="body"/>
          </p:nvPr>
        </p:nvSpPr>
        <p:spPr>
          <a:xfrm>
            <a:off x="1402650" y="15980987"/>
            <a:ext cx="38342700" cy="47373900"/>
          </a:xfrm>
          <a:prstGeom prst="rect">
            <a:avLst/>
          </a:prstGeom>
          <a:noFill/>
          <a:ln>
            <a:noFill/>
          </a:ln>
        </p:spPr>
        <p:txBody>
          <a:bodyPr anchorCtr="0" anchor="t" bIns="654200" lIns="654200" spcFirstLastPara="1" rIns="654200" wrap="square" tIns="654200"/>
          <a:lstStyle>
            <a:lvl1pPr indent="-1047750" lvl="0" marL="457200">
              <a:lnSpc>
                <a:spcPct val="115000"/>
              </a:lnSpc>
              <a:spcBef>
                <a:spcPts val="0"/>
              </a:spcBef>
              <a:spcAft>
                <a:spcPts val="0"/>
              </a:spcAft>
              <a:buClr>
                <a:schemeClr val="dk2"/>
              </a:buClr>
              <a:buSzPts val="12900"/>
              <a:buChar char="●"/>
              <a:defRPr sz="12900">
                <a:solidFill>
                  <a:schemeClr val="dk2"/>
                </a:solidFill>
              </a:defRPr>
            </a:lvl1pPr>
            <a:lvl2pPr indent="-869950" lvl="1" marL="914400">
              <a:lnSpc>
                <a:spcPct val="115000"/>
              </a:lnSpc>
              <a:spcBef>
                <a:spcPts val="11400"/>
              </a:spcBef>
              <a:spcAft>
                <a:spcPts val="0"/>
              </a:spcAft>
              <a:buClr>
                <a:schemeClr val="dk2"/>
              </a:buClr>
              <a:buSzPts val="10100"/>
              <a:buChar char="○"/>
              <a:defRPr sz="10100">
                <a:solidFill>
                  <a:schemeClr val="dk2"/>
                </a:solidFill>
              </a:defRPr>
            </a:lvl2pPr>
            <a:lvl3pPr indent="-869950" lvl="2" marL="1371600">
              <a:lnSpc>
                <a:spcPct val="115000"/>
              </a:lnSpc>
              <a:spcBef>
                <a:spcPts val="11400"/>
              </a:spcBef>
              <a:spcAft>
                <a:spcPts val="0"/>
              </a:spcAft>
              <a:buClr>
                <a:schemeClr val="dk2"/>
              </a:buClr>
              <a:buSzPts val="10100"/>
              <a:buChar char="■"/>
              <a:defRPr sz="10100">
                <a:solidFill>
                  <a:schemeClr val="dk2"/>
                </a:solidFill>
              </a:defRPr>
            </a:lvl3pPr>
            <a:lvl4pPr indent="-869950" lvl="3" marL="1828800">
              <a:lnSpc>
                <a:spcPct val="115000"/>
              </a:lnSpc>
              <a:spcBef>
                <a:spcPts val="11400"/>
              </a:spcBef>
              <a:spcAft>
                <a:spcPts val="0"/>
              </a:spcAft>
              <a:buClr>
                <a:schemeClr val="dk2"/>
              </a:buClr>
              <a:buSzPts val="10100"/>
              <a:buChar char="●"/>
              <a:defRPr sz="10100">
                <a:solidFill>
                  <a:schemeClr val="dk2"/>
                </a:solidFill>
              </a:defRPr>
            </a:lvl4pPr>
            <a:lvl5pPr indent="-869950" lvl="4" marL="2286000">
              <a:lnSpc>
                <a:spcPct val="115000"/>
              </a:lnSpc>
              <a:spcBef>
                <a:spcPts val="11400"/>
              </a:spcBef>
              <a:spcAft>
                <a:spcPts val="0"/>
              </a:spcAft>
              <a:buClr>
                <a:schemeClr val="dk2"/>
              </a:buClr>
              <a:buSzPts val="10100"/>
              <a:buChar char="○"/>
              <a:defRPr sz="10100">
                <a:solidFill>
                  <a:schemeClr val="dk2"/>
                </a:solidFill>
              </a:defRPr>
            </a:lvl5pPr>
            <a:lvl6pPr indent="-869950" lvl="5" marL="2743200">
              <a:lnSpc>
                <a:spcPct val="115000"/>
              </a:lnSpc>
              <a:spcBef>
                <a:spcPts val="11400"/>
              </a:spcBef>
              <a:spcAft>
                <a:spcPts val="0"/>
              </a:spcAft>
              <a:buClr>
                <a:schemeClr val="dk2"/>
              </a:buClr>
              <a:buSzPts val="10100"/>
              <a:buChar char="■"/>
              <a:defRPr sz="10100">
                <a:solidFill>
                  <a:schemeClr val="dk2"/>
                </a:solidFill>
              </a:defRPr>
            </a:lvl6pPr>
            <a:lvl7pPr indent="-869950" lvl="6" marL="3200400">
              <a:lnSpc>
                <a:spcPct val="115000"/>
              </a:lnSpc>
              <a:spcBef>
                <a:spcPts val="11400"/>
              </a:spcBef>
              <a:spcAft>
                <a:spcPts val="0"/>
              </a:spcAft>
              <a:buClr>
                <a:schemeClr val="dk2"/>
              </a:buClr>
              <a:buSzPts val="10100"/>
              <a:buChar char="●"/>
              <a:defRPr sz="10100">
                <a:solidFill>
                  <a:schemeClr val="dk2"/>
                </a:solidFill>
              </a:defRPr>
            </a:lvl7pPr>
            <a:lvl8pPr indent="-869950" lvl="7" marL="3657600">
              <a:lnSpc>
                <a:spcPct val="115000"/>
              </a:lnSpc>
              <a:spcBef>
                <a:spcPts val="11400"/>
              </a:spcBef>
              <a:spcAft>
                <a:spcPts val="0"/>
              </a:spcAft>
              <a:buClr>
                <a:schemeClr val="dk2"/>
              </a:buClr>
              <a:buSzPts val="10100"/>
              <a:buChar char="○"/>
              <a:defRPr sz="10100">
                <a:solidFill>
                  <a:schemeClr val="dk2"/>
                </a:solidFill>
              </a:defRPr>
            </a:lvl8pPr>
            <a:lvl9pPr indent="-869950" lvl="8" marL="4114800">
              <a:lnSpc>
                <a:spcPct val="115000"/>
              </a:lnSpc>
              <a:spcBef>
                <a:spcPts val="11400"/>
              </a:spcBef>
              <a:spcAft>
                <a:spcPts val="11400"/>
              </a:spcAft>
              <a:buClr>
                <a:schemeClr val="dk2"/>
              </a:buClr>
              <a:buSzPts val="10100"/>
              <a:buChar char="■"/>
              <a:defRPr sz="10100">
                <a:solidFill>
                  <a:schemeClr val="dk2"/>
                </a:solidFill>
              </a:defRPr>
            </a:lvl9pPr>
          </a:lstStyle>
          <a:p/>
        </p:txBody>
      </p:sp>
      <p:sp>
        <p:nvSpPr>
          <p:cNvPr id="8" name="Google Shape;8;p1"/>
          <p:cNvSpPr txBox="1"/>
          <p:nvPr>
            <p:ph idx="12" type="sldNum"/>
          </p:nvPr>
        </p:nvSpPr>
        <p:spPr>
          <a:xfrm>
            <a:off x="38126060" y="64663273"/>
            <a:ext cx="2469300" cy="5457900"/>
          </a:xfrm>
          <a:prstGeom prst="rect">
            <a:avLst/>
          </a:prstGeom>
          <a:noFill/>
          <a:ln>
            <a:noFill/>
          </a:ln>
        </p:spPr>
        <p:txBody>
          <a:bodyPr anchorCtr="0" anchor="ctr" bIns="654200" lIns="654200" spcFirstLastPara="1" rIns="654200" wrap="square" tIns="654200">
            <a:noAutofit/>
          </a:bodyPr>
          <a:lstStyle>
            <a:lvl1pPr lvl="0" algn="r">
              <a:buNone/>
              <a:defRPr sz="7200">
                <a:solidFill>
                  <a:schemeClr val="dk2"/>
                </a:solidFill>
              </a:defRPr>
            </a:lvl1pPr>
            <a:lvl2pPr lvl="1" algn="r">
              <a:buNone/>
              <a:defRPr sz="7200">
                <a:solidFill>
                  <a:schemeClr val="dk2"/>
                </a:solidFill>
              </a:defRPr>
            </a:lvl2pPr>
            <a:lvl3pPr lvl="2" algn="r">
              <a:buNone/>
              <a:defRPr sz="7200">
                <a:solidFill>
                  <a:schemeClr val="dk2"/>
                </a:solidFill>
              </a:defRPr>
            </a:lvl3pPr>
            <a:lvl4pPr lvl="3" algn="r">
              <a:buNone/>
              <a:defRPr sz="7200">
                <a:solidFill>
                  <a:schemeClr val="dk2"/>
                </a:solidFill>
              </a:defRPr>
            </a:lvl4pPr>
            <a:lvl5pPr lvl="4" algn="r">
              <a:buNone/>
              <a:defRPr sz="7200">
                <a:solidFill>
                  <a:schemeClr val="dk2"/>
                </a:solidFill>
              </a:defRPr>
            </a:lvl5pPr>
            <a:lvl6pPr lvl="5" algn="r">
              <a:buNone/>
              <a:defRPr sz="7200">
                <a:solidFill>
                  <a:schemeClr val="dk2"/>
                </a:solidFill>
              </a:defRPr>
            </a:lvl6pPr>
            <a:lvl7pPr lvl="6" algn="r">
              <a:buNone/>
              <a:defRPr sz="7200">
                <a:solidFill>
                  <a:schemeClr val="dk2"/>
                </a:solidFill>
              </a:defRPr>
            </a:lvl7pPr>
            <a:lvl8pPr lvl="7" algn="r">
              <a:buNone/>
              <a:defRPr sz="7200">
                <a:solidFill>
                  <a:schemeClr val="dk2"/>
                </a:solidFill>
              </a:defRPr>
            </a:lvl8pPr>
            <a:lvl9pPr lvl="8" algn="r">
              <a:buNone/>
              <a:defRPr sz="7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3.png"/><Relationship Id="rId13" Type="http://schemas.openxmlformats.org/officeDocument/2006/relationships/image" Target="../media/image9.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9DAF8"/>
        </a:solidFill>
      </p:bgPr>
    </p:bg>
    <p:spTree>
      <p:nvGrpSpPr>
        <p:cNvPr id="53" name="Shape 53"/>
        <p:cNvGrpSpPr/>
        <p:nvPr/>
      </p:nvGrpSpPr>
      <p:grpSpPr>
        <a:xfrm>
          <a:off x="0" y="0"/>
          <a:ext cx="0" cy="0"/>
          <a:chOff x="0" y="0"/>
          <a:chExt cx="0" cy="0"/>
        </a:xfrm>
      </p:grpSpPr>
      <p:sp>
        <p:nvSpPr>
          <p:cNvPr id="54" name="Google Shape;54;p13"/>
          <p:cNvSpPr txBox="1"/>
          <p:nvPr/>
        </p:nvSpPr>
        <p:spPr>
          <a:xfrm>
            <a:off x="32060644" y="50632920"/>
            <a:ext cx="8547900" cy="35016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rPr lang="en" sz="1400"/>
              <a:t>`</a:t>
            </a:r>
            <a:endParaRPr sz="1400"/>
          </a:p>
        </p:txBody>
      </p:sp>
      <p:sp>
        <p:nvSpPr>
          <p:cNvPr id="55" name="Google Shape;55;p13"/>
          <p:cNvSpPr txBox="1"/>
          <p:nvPr/>
        </p:nvSpPr>
        <p:spPr>
          <a:xfrm>
            <a:off x="540928" y="44591700"/>
            <a:ext cx="8547900" cy="162096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a:p>
        </p:txBody>
      </p:sp>
      <p:sp>
        <p:nvSpPr>
          <p:cNvPr id="56" name="Google Shape;56;p13"/>
          <p:cNvSpPr txBox="1"/>
          <p:nvPr/>
        </p:nvSpPr>
        <p:spPr>
          <a:xfrm>
            <a:off x="534825" y="23245500"/>
            <a:ext cx="8547900" cy="210552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a:p>
        </p:txBody>
      </p:sp>
      <p:sp>
        <p:nvSpPr>
          <p:cNvPr id="57" name="Google Shape;57;p13"/>
          <p:cNvSpPr txBox="1"/>
          <p:nvPr/>
        </p:nvSpPr>
        <p:spPr>
          <a:xfrm>
            <a:off x="545709" y="14097690"/>
            <a:ext cx="8547900" cy="8697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a:p>
        </p:txBody>
      </p:sp>
      <p:sp>
        <p:nvSpPr>
          <p:cNvPr id="58" name="Google Shape;58;p13"/>
          <p:cNvSpPr txBox="1"/>
          <p:nvPr/>
        </p:nvSpPr>
        <p:spPr>
          <a:xfrm>
            <a:off x="9857405" y="48777300"/>
            <a:ext cx="21585600" cy="12024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59" name="Google Shape;59;p13"/>
          <p:cNvSpPr txBox="1"/>
          <p:nvPr/>
        </p:nvSpPr>
        <p:spPr>
          <a:xfrm>
            <a:off x="9867938" y="43223040"/>
            <a:ext cx="21585600" cy="50352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60" name="Google Shape;60;p13"/>
          <p:cNvSpPr txBox="1"/>
          <p:nvPr/>
        </p:nvSpPr>
        <p:spPr>
          <a:xfrm>
            <a:off x="9857405" y="27104220"/>
            <a:ext cx="21585600" cy="15600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61" name="Google Shape;61;p13"/>
          <p:cNvSpPr txBox="1"/>
          <p:nvPr/>
        </p:nvSpPr>
        <p:spPr>
          <a:xfrm>
            <a:off x="32069644" y="37594800"/>
            <a:ext cx="8547900" cy="128928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62" name="Google Shape;62;p13"/>
          <p:cNvSpPr txBox="1"/>
          <p:nvPr/>
        </p:nvSpPr>
        <p:spPr>
          <a:xfrm>
            <a:off x="32060644" y="19433250"/>
            <a:ext cx="8547900" cy="177999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63" name="Google Shape;63;p13"/>
          <p:cNvSpPr txBox="1"/>
          <p:nvPr/>
        </p:nvSpPr>
        <p:spPr>
          <a:xfrm>
            <a:off x="9857405" y="513180"/>
            <a:ext cx="21585600" cy="7922400"/>
          </a:xfrm>
          <a:prstGeom prst="rect">
            <a:avLst/>
          </a:prstGeom>
          <a:solidFill>
            <a:srgbClr val="1C4587"/>
          </a:solidFill>
          <a:ln cap="flat" cmpd="sng" w="38100">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a:p>
        </p:txBody>
      </p:sp>
      <p:sp>
        <p:nvSpPr>
          <p:cNvPr id="64" name="Google Shape;64;p13"/>
          <p:cNvSpPr/>
          <p:nvPr/>
        </p:nvSpPr>
        <p:spPr>
          <a:xfrm>
            <a:off x="9900605" y="513180"/>
            <a:ext cx="21494700" cy="8070900"/>
          </a:xfrm>
          <a:prstGeom prst="rect">
            <a:avLst/>
          </a:prstGeom>
          <a:solidFill>
            <a:srgbClr val="0B5394"/>
          </a:solidFill>
          <a:ln>
            <a:noFill/>
          </a:ln>
        </p:spPr>
        <p:txBody>
          <a:bodyPr anchorCtr="0" anchor="ctr" bIns="87625" lIns="87625" spcFirstLastPara="1" rIns="87625" wrap="square" tIns="87625">
            <a:noAutofit/>
          </a:bodyPr>
          <a:lstStyle/>
          <a:p>
            <a:pPr indent="0" lvl="0" marL="0" rtl="0" algn="ctr">
              <a:lnSpc>
                <a:spcPct val="115000"/>
              </a:lnSpc>
              <a:spcBef>
                <a:spcPts val="0"/>
              </a:spcBef>
              <a:spcAft>
                <a:spcPts val="0"/>
              </a:spcAft>
              <a:buNone/>
            </a:pPr>
            <a:r>
              <a:rPr b="1" lang="en" sz="7200">
                <a:solidFill>
                  <a:srgbClr val="EFEFEF"/>
                </a:solidFill>
                <a:latin typeface="Oswald"/>
                <a:ea typeface="Oswald"/>
                <a:cs typeface="Oswald"/>
                <a:sym typeface="Oswald"/>
              </a:rPr>
              <a:t>Generation and Analysis of Semantic Metadata Records Based on the Targeted Retrieval of Open-Web Resources for an Automated Article Search Engine Agent</a:t>
            </a:r>
            <a:endParaRPr b="1" sz="7200">
              <a:solidFill>
                <a:srgbClr val="EFEFEF"/>
              </a:solidFill>
              <a:latin typeface="Oswald"/>
              <a:ea typeface="Oswald"/>
              <a:cs typeface="Oswald"/>
              <a:sym typeface="Oswald"/>
            </a:endParaRPr>
          </a:p>
        </p:txBody>
      </p:sp>
      <p:sp>
        <p:nvSpPr>
          <p:cNvPr id="65" name="Google Shape;65;p13"/>
          <p:cNvSpPr/>
          <p:nvPr/>
        </p:nvSpPr>
        <p:spPr>
          <a:xfrm>
            <a:off x="9857405" y="8359200"/>
            <a:ext cx="21585600" cy="466200"/>
          </a:xfrm>
          <a:prstGeom prst="rect">
            <a:avLst/>
          </a:prstGeom>
          <a:solidFill>
            <a:srgbClr val="FF9900"/>
          </a:solidFill>
          <a:ln cap="flat" cmpd="sng" w="38100">
            <a:solidFill>
              <a:srgbClr val="000000"/>
            </a:solidFill>
            <a:prstDash val="solid"/>
            <a:round/>
            <a:headEnd len="sm" w="sm" type="none"/>
            <a:tailEnd len="sm" w="sm" type="none"/>
          </a:ln>
        </p:spPr>
        <p:txBody>
          <a:bodyPr anchorCtr="0" anchor="ctr" bIns="87625" lIns="87625" spcFirstLastPara="1" rIns="87625" wrap="square" tIns="87625">
            <a:noAutofit/>
          </a:bodyPr>
          <a:lstStyle/>
          <a:p>
            <a:pPr indent="0" lvl="0" marL="0" rtl="0" algn="l">
              <a:spcBef>
                <a:spcPts val="0"/>
              </a:spcBef>
              <a:spcAft>
                <a:spcPts val="0"/>
              </a:spcAft>
              <a:buNone/>
            </a:pPr>
            <a:r>
              <a:t/>
            </a:r>
            <a:endParaRPr/>
          </a:p>
        </p:txBody>
      </p:sp>
      <p:sp>
        <p:nvSpPr>
          <p:cNvPr id="66" name="Google Shape;66;p13"/>
          <p:cNvSpPr/>
          <p:nvPr/>
        </p:nvSpPr>
        <p:spPr>
          <a:xfrm>
            <a:off x="9886325" y="8539448"/>
            <a:ext cx="21527700" cy="139500"/>
          </a:xfrm>
          <a:prstGeom prst="rect">
            <a:avLst/>
          </a:prstGeom>
          <a:solidFill>
            <a:srgbClr val="980000"/>
          </a:solidFill>
          <a:ln>
            <a:noFill/>
          </a:ln>
        </p:spPr>
        <p:txBody>
          <a:bodyPr anchorCtr="0" anchor="ctr" bIns="87625" lIns="87625" spcFirstLastPara="1" rIns="87625" wrap="square" tIns="87625">
            <a:noAutofit/>
          </a:bodyPr>
          <a:lstStyle/>
          <a:p>
            <a:pPr indent="0" lvl="0" marL="0" rtl="0" algn="l">
              <a:spcBef>
                <a:spcPts val="0"/>
              </a:spcBef>
              <a:spcAft>
                <a:spcPts val="0"/>
              </a:spcAft>
              <a:buNone/>
            </a:pPr>
            <a:r>
              <a:t/>
            </a:r>
            <a:endParaRPr/>
          </a:p>
        </p:txBody>
      </p:sp>
      <p:sp>
        <p:nvSpPr>
          <p:cNvPr id="67" name="Google Shape;67;p13"/>
          <p:cNvSpPr txBox="1"/>
          <p:nvPr/>
        </p:nvSpPr>
        <p:spPr>
          <a:xfrm>
            <a:off x="534425" y="2233800"/>
            <a:ext cx="8547900" cy="115116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a:p>
        </p:txBody>
      </p:sp>
      <p:sp>
        <p:nvSpPr>
          <p:cNvPr id="68" name="Google Shape;68;p13"/>
          <p:cNvSpPr txBox="1"/>
          <p:nvPr/>
        </p:nvSpPr>
        <p:spPr>
          <a:xfrm>
            <a:off x="9857180" y="20008710"/>
            <a:ext cx="21585600" cy="6732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69" name="Google Shape;69;p13"/>
          <p:cNvSpPr txBox="1"/>
          <p:nvPr/>
        </p:nvSpPr>
        <p:spPr>
          <a:xfrm>
            <a:off x="32060644" y="2233800"/>
            <a:ext cx="8547900" cy="167640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70" name="Google Shape;70;p13"/>
          <p:cNvSpPr txBox="1"/>
          <p:nvPr/>
        </p:nvSpPr>
        <p:spPr>
          <a:xfrm>
            <a:off x="534570" y="513180"/>
            <a:ext cx="8547900" cy="1401000"/>
          </a:xfrm>
          <a:prstGeom prst="rect">
            <a:avLst/>
          </a:prstGeom>
          <a:solidFill>
            <a:srgbClr val="0B5394"/>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ctr">
              <a:spcBef>
                <a:spcPts val="0"/>
              </a:spcBef>
              <a:spcAft>
                <a:spcPts val="0"/>
              </a:spcAft>
              <a:buNone/>
            </a:pPr>
            <a:r>
              <a:rPr lang="en" sz="6900">
                <a:solidFill>
                  <a:srgbClr val="EFEFEF"/>
                </a:solidFill>
                <a:latin typeface="Oswald Medium"/>
                <a:ea typeface="Oswald Medium"/>
                <a:cs typeface="Oswald Medium"/>
                <a:sym typeface="Oswald Medium"/>
              </a:rPr>
              <a:t>Project Overview</a:t>
            </a:r>
            <a:endParaRPr sz="6900">
              <a:solidFill>
                <a:srgbClr val="EFEFEF"/>
              </a:solidFill>
              <a:latin typeface="Oswald Medium"/>
              <a:ea typeface="Oswald Medium"/>
              <a:cs typeface="Oswald Medium"/>
              <a:sym typeface="Oswald Medium"/>
            </a:endParaRPr>
          </a:p>
        </p:txBody>
      </p:sp>
      <p:sp>
        <p:nvSpPr>
          <p:cNvPr id="71" name="Google Shape;71;p13"/>
          <p:cNvSpPr txBox="1"/>
          <p:nvPr/>
        </p:nvSpPr>
        <p:spPr>
          <a:xfrm>
            <a:off x="9857405" y="9134400"/>
            <a:ext cx="21585600" cy="1401000"/>
          </a:xfrm>
          <a:prstGeom prst="rect">
            <a:avLst/>
          </a:prstGeom>
          <a:solidFill>
            <a:srgbClr val="0B5394"/>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ctr">
              <a:spcBef>
                <a:spcPts val="0"/>
              </a:spcBef>
              <a:spcAft>
                <a:spcPts val="0"/>
              </a:spcAft>
              <a:buNone/>
            </a:pPr>
            <a:r>
              <a:rPr lang="en" sz="6900">
                <a:solidFill>
                  <a:srgbClr val="EFEFEF"/>
                </a:solidFill>
                <a:latin typeface="Oswald Medium"/>
                <a:ea typeface="Oswald Medium"/>
                <a:cs typeface="Oswald Medium"/>
                <a:sym typeface="Oswald Medium"/>
              </a:rPr>
              <a:t>Methods and Components</a:t>
            </a:r>
            <a:endParaRPr sz="6900">
              <a:solidFill>
                <a:srgbClr val="EFEFEF"/>
              </a:solidFill>
              <a:latin typeface="Oswald Medium"/>
              <a:ea typeface="Oswald Medium"/>
              <a:cs typeface="Oswald Medium"/>
              <a:sym typeface="Oswald Medium"/>
            </a:endParaRPr>
          </a:p>
        </p:txBody>
      </p:sp>
      <p:sp>
        <p:nvSpPr>
          <p:cNvPr id="72" name="Google Shape;72;p13"/>
          <p:cNvSpPr txBox="1"/>
          <p:nvPr/>
        </p:nvSpPr>
        <p:spPr>
          <a:xfrm>
            <a:off x="32045288" y="513180"/>
            <a:ext cx="8547900" cy="1401000"/>
          </a:xfrm>
          <a:prstGeom prst="rect">
            <a:avLst/>
          </a:prstGeom>
          <a:solidFill>
            <a:srgbClr val="0B5394"/>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ctr">
              <a:spcBef>
                <a:spcPts val="0"/>
              </a:spcBef>
              <a:spcAft>
                <a:spcPts val="0"/>
              </a:spcAft>
              <a:buNone/>
            </a:pPr>
            <a:r>
              <a:rPr lang="en" sz="6900">
                <a:solidFill>
                  <a:srgbClr val="EFEFEF"/>
                </a:solidFill>
                <a:latin typeface="Oswald Medium"/>
                <a:ea typeface="Oswald Medium"/>
                <a:cs typeface="Oswald Medium"/>
                <a:sym typeface="Oswald Medium"/>
              </a:rPr>
              <a:t>Results and Conclusions</a:t>
            </a:r>
            <a:endParaRPr sz="6900">
              <a:solidFill>
                <a:srgbClr val="EFEFEF"/>
              </a:solidFill>
              <a:latin typeface="Oswald Medium"/>
              <a:ea typeface="Oswald Medium"/>
              <a:cs typeface="Oswald Medium"/>
              <a:sym typeface="Oswald Medium"/>
            </a:endParaRPr>
          </a:p>
        </p:txBody>
      </p:sp>
      <p:sp>
        <p:nvSpPr>
          <p:cNvPr id="73" name="Google Shape;73;p13"/>
          <p:cNvSpPr txBox="1"/>
          <p:nvPr/>
        </p:nvSpPr>
        <p:spPr>
          <a:xfrm>
            <a:off x="682566" y="2400930"/>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Introduction and Purpose</a:t>
            </a:r>
            <a:endParaRPr sz="5200">
              <a:solidFill>
                <a:srgbClr val="EFEFEF"/>
              </a:solidFill>
              <a:latin typeface="Oswald"/>
              <a:ea typeface="Oswald"/>
              <a:cs typeface="Oswald"/>
              <a:sym typeface="Oswald"/>
            </a:endParaRPr>
          </a:p>
        </p:txBody>
      </p:sp>
      <p:sp>
        <p:nvSpPr>
          <p:cNvPr id="74" name="Google Shape;74;p13"/>
          <p:cNvSpPr txBox="1"/>
          <p:nvPr/>
        </p:nvSpPr>
        <p:spPr>
          <a:xfrm>
            <a:off x="682575" y="3258409"/>
            <a:ext cx="8251800" cy="10287600"/>
          </a:xfrm>
          <a:prstGeom prst="rect">
            <a:avLst/>
          </a:prstGeom>
          <a:noFill/>
          <a:ln>
            <a:noFill/>
          </a:ln>
        </p:spPr>
        <p:txBody>
          <a:bodyPr anchorCtr="0" anchor="t" bIns="87625" lIns="87625" spcFirstLastPara="1" rIns="87625" wrap="square" tIns="87625">
            <a:noAutofit/>
          </a:bodyPr>
          <a:lstStyle/>
          <a:p>
            <a:pPr indent="0" lvl="0" marL="0" rtl="0" algn="l">
              <a:spcBef>
                <a:spcPts val="0"/>
              </a:spcBef>
              <a:spcAft>
                <a:spcPts val="0"/>
              </a:spcAft>
              <a:buNone/>
            </a:pPr>
            <a:r>
              <a:rPr b="1" lang="en" sz="2100">
                <a:latin typeface="Montserrat"/>
                <a:ea typeface="Montserrat"/>
                <a:cs typeface="Montserrat"/>
                <a:sym typeface="Montserrat"/>
              </a:rPr>
              <a:t>Here we introduce SHIRASE, a hybrid lexical-semantic article search engine.</a:t>
            </a:r>
            <a:r>
              <a:rPr lang="en" sz="2100">
                <a:latin typeface="Montserrat"/>
                <a:ea typeface="Montserrat"/>
                <a:cs typeface="Montserrat"/>
                <a:sym typeface="Montserrat"/>
              </a:rPr>
              <a:t> SHIRASE(Semantic-lexical Hybrid Information Retrieval And Search Engine) is designed to act as a utility that can utilize the versatility and specificity of a semantic search to access the breadth of data available on the conventional lexical web, thereby </a:t>
            </a:r>
            <a:r>
              <a:rPr b="1" lang="en" sz="2100">
                <a:latin typeface="Montserrat"/>
                <a:ea typeface="Montserrat"/>
                <a:cs typeface="Montserrat"/>
                <a:sym typeface="Montserrat"/>
              </a:rPr>
              <a:t>combining the best of both world. This allows SHIRASE to provide a far more fine-grained and nuanced search experience than conventional search engines.</a:t>
            </a:r>
            <a:endParaRPr b="1"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	Standard search engines (Google, Bing, DuckDuckGo) are all at their core lexically based. This means that instead of being based around the meaning of the data they are processing,  it is based around the words (syntactic structure) through which the information is conveyed through. This means that </a:t>
            </a:r>
            <a:r>
              <a:rPr b="1" lang="en" sz="2100">
                <a:latin typeface="Montserrat"/>
                <a:ea typeface="Montserrat"/>
                <a:cs typeface="Montserrat"/>
                <a:sym typeface="Montserrat"/>
              </a:rPr>
              <a:t>these search engines are inflexible in the types of outputs they can give, unable to interpolate information from multiple sources, and unable to handle complex queries.</a:t>
            </a:r>
            <a:endParaRPr b="1" sz="2100">
              <a:latin typeface="Montserrat"/>
              <a:ea typeface="Montserrat"/>
              <a:cs typeface="Montserrat"/>
              <a:sym typeface="Montserrat"/>
            </a:endParaRPr>
          </a:p>
          <a:p>
            <a:pPr indent="0" lvl="0" marL="0" rtl="0" algn="l">
              <a:spcBef>
                <a:spcPts val="0"/>
              </a:spcBef>
              <a:spcAft>
                <a:spcPts val="0"/>
              </a:spcAft>
              <a:buNone/>
            </a:pPr>
            <a:r>
              <a:rPr lang="en" sz="2100">
                <a:solidFill>
                  <a:srgbClr val="000000"/>
                </a:solidFill>
                <a:latin typeface="Montserrat"/>
                <a:ea typeface="Montserrat"/>
                <a:cs typeface="Montserrat"/>
                <a:sym typeface="Montserrat"/>
              </a:rPr>
              <a:t>	Through the use of formal semantics, SHIRASE is able to “understand” the data is processing by utilizing a data format which </a:t>
            </a:r>
            <a:r>
              <a:rPr b="1" lang="en" sz="2100">
                <a:solidFill>
                  <a:srgbClr val="000000"/>
                </a:solidFill>
                <a:latin typeface="Montserrat"/>
                <a:ea typeface="Montserrat"/>
                <a:cs typeface="Montserrat"/>
                <a:sym typeface="Montserrat"/>
              </a:rPr>
              <a:t>explicitly represents the ideas of a given article in a network form. </a:t>
            </a:r>
            <a:r>
              <a:rPr lang="en" sz="2100">
                <a:solidFill>
                  <a:srgbClr val="000000"/>
                </a:solidFill>
                <a:latin typeface="Montserrat"/>
                <a:ea typeface="Montserrat"/>
                <a:cs typeface="Montserrat"/>
                <a:sym typeface="Montserrat"/>
              </a:rPr>
              <a:t>This allows SHIRASE to present the a fine-grained and nuanced search solution which </a:t>
            </a:r>
            <a:r>
              <a:rPr b="1" lang="en" sz="2100">
                <a:solidFill>
                  <a:srgbClr val="000000"/>
                </a:solidFill>
                <a:latin typeface="Montserrat"/>
                <a:ea typeface="Montserrat"/>
                <a:cs typeface="Montserrat"/>
                <a:sym typeface="Montserrat"/>
              </a:rPr>
              <a:t>directly answer user queries (not just output web pages which are relevant to the query), utilize data from multiple sources to formulate a response, and handle extremely advanced and complex search queries.</a:t>
            </a:r>
            <a:endParaRPr b="1" sz="2100">
              <a:solidFill>
                <a:srgbClr val="000000"/>
              </a:solidFill>
              <a:latin typeface="Montserrat"/>
              <a:ea typeface="Montserrat"/>
              <a:cs typeface="Montserrat"/>
              <a:sym typeface="Montserrat"/>
            </a:endParaRPr>
          </a:p>
          <a:p>
            <a:pPr indent="0" lvl="0" marL="0" rtl="0" algn="l">
              <a:spcBef>
                <a:spcPts val="0"/>
              </a:spcBef>
              <a:spcAft>
                <a:spcPts val="0"/>
              </a:spcAft>
              <a:buClr>
                <a:srgbClr val="000000"/>
              </a:buClr>
              <a:buSzPts val="1300"/>
              <a:buFont typeface="Arial"/>
              <a:buNone/>
            </a:pPr>
            <a:r>
              <a:rPr lang="en" sz="2100">
                <a:solidFill>
                  <a:srgbClr val="000000"/>
                </a:solidFill>
                <a:latin typeface="Montserrat"/>
                <a:ea typeface="Montserrat"/>
                <a:cs typeface="Montserrat"/>
                <a:sym typeface="Montserrat"/>
              </a:rPr>
              <a:t>	In its current form, SHIRASE is designed as a knowledge search utility specifically for scientific material, however </a:t>
            </a:r>
            <a:r>
              <a:rPr b="1" lang="en" sz="2100">
                <a:solidFill>
                  <a:srgbClr val="000000"/>
                </a:solidFill>
                <a:latin typeface="Montserrat"/>
                <a:ea typeface="Montserrat"/>
                <a:cs typeface="Montserrat"/>
                <a:sym typeface="Montserrat"/>
              </a:rPr>
              <a:t>SHIRASE’s architecture is inherently expandable and can eventually made in a general search engine for the public.</a:t>
            </a:r>
            <a:endParaRPr b="1" sz="2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2900">
              <a:solidFill>
                <a:srgbClr val="000000"/>
              </a:solidFill>
              <a:latin typeface="Oswald Light"/>
              <a:ea typeface="Oswald Light"/>
              <a:cs typeface="Oswald Light"/>
              <a:sym typeface="Oswald Light"/>
            </a:endParaRPr>
          </a:p>
          <a:p>
            <a:pPr indent="0" lvl="0" marL="0" rtl="0" algn="l">
              <a:spcBef>
                <a:spcPts val="0"/>
              </a:spcBef>
              <a:spcAft>
                <a:spcPts val="0"/>
              </a:spcAft>
              <a:buNone/>
            </a:pPr>
            <a:r>
              <a:t/>
            </a:r>
            <a:endParaRPr sz="2900">
              <a:solidFill>
                <a:srgbClr val="000000"/>
              </a:solidFill>
              <a:latin typeface="Oswald Light"/>
              <a:ea typeface="Oswald Light"/>
              <a:cs typeface="Oswald Light"/>
              <a:sym typeface="Oswald Light"/>
            </a:endParaRPr>
          </a:p>
        </p:txBody>
      </p:sp>
      <p:pic>
        <p:nvPicPr>
          <p:cNvPr id="75" name="Google Shape;75;p13"/>
          <p:cNvPicPr preferRelativeResize="0"/>
          <p:nvPr/>
        </p:nvPicPr>
        <p:blipFill/>
        <p:spPr>
          <a:xfrm>
            <a:off x="23178419" y="55782125"/>
            <a:ext cx="8163115" cy="4830232"/>
          </a:xfrm>
          <a:prstGeom prst="rect">
            <a:avLst/>
          </a:prstGeom>
          <a:noFill/>
          <a:ln cap="flat" cmpd="sng" w="9525">
            <a:solidFill>
              <a:srgbClr val="1A1A1A"/>
            </a:solidFill>
            <a:prstDash val="solid"/>
            <a:round/>
            <a:headEnd len="sm" w="sm" type="none"/>
            <a:tailEnd len="sm" w="sm" type="none"/>
          </a:ln>
        </p:spPr>
      </p:pic>
      <p:pic>
        <p:nvPicPr>
          <p:cNvPr id="76" name="Google Shape;76;p13"/>
          <p:cNvPicPr preferRelativeResize="0"/>
          <p:nvPr/>
        </p:nvPicPr>
        <p:blipFill/>
        <p:spPr>
          <a:xfrm>
            <a:off x="10325625" y="50110850"/>
            <a:ext cx="12489157" cy="5931724"/>
          </a:xfrm>
          <a:prstGeom prst="rect">
            <a:avLst/>
          </a:prstGeom>
          <a:noFill/>
          <a:ln cap="flat" cmpd="sng" w="9525">
            <a:solidFill>
              <a:srgbClr val="595959"/>
            </a:solidFill>
            <a:prstDash val="solid"/>
            <a:round/>
            <a:headEnd len="sm" w="sm" type="none"/>
            <a:tailEnd len="sm" w="sm" type="none"/>
          </a:ln>
        </p:spPr>
      </p:pic>
      <p:pic>
        <p:nvPicPr>
          <p:cNvPr id="77" name="Google Shape;77;p13"/>
          <p:cNvPicPr preferRelativeResize="0"/>
          <p:nvPr/>
        </p:nvPicPr>
        <p:blipFill/>
        <p:spPr>
          <a:xfrm>
            <a:off x="10059684" y="29373412"/>
            <a:ext cx="6193381" cy="5860352"/>
          </a:xfrm>
          <a:prstGeom prst="rect">
            <a:avLst/>
          </a:prstGeom>
          <a:noFill/>
          <a:ln cap="flat" cmpd="sng" w="9525">
            <a:solidFill>
              <a:srgbClr val="1A1A1A"/>
            </a:solidFill>
            <a:prstDash val="solid"/>
            <a:round/>
            <a:headEnd len="sm" w="sm" type="none"/>
            <a:tailEnd len="sm" w="sm" type="none"/>
          </a:ln>
        </p:spPr>
      </p:pic>
      <p:pic>
        <p:nvPicPr>
          <p:cNvPr id="78" name="Google Shape;78;p13"/>
          <p:cNvPicPr preferRelativeResize="0"/>
          <p:nvPr/>
        </p:nvPicPr>
        <p:blipFill rotWithShape="1">
          <a:blip r:embed="rId3">
            <a:alphaModFix/>
          </a:blip>
          <a:srcRect b="10292" l="0" r="0" t="11734"/>
          <a:stretch/>
        </p:blipFill>
        <p:spPr>
          <a:xfrm>
            <a:off x="10052156" y="21942435"/>
            <a:ext cx="8084812" cy="4422764"/>
          </a:xfrm>
          <a:prstGeom prst="rect">
            <a:avLst/>
          </a:prstGeom>
          <a:noFill/>
          <a:ln cap="flat" cmpd="sng" w="9525">
            <a:solidFill>
              <a:srgbClr val="1A1A1A"/>
            </a:solidFill>
            <a:prstDash val="solid"/>
            <a:round/>
            <a:headEnd len="sm" w="sm" type="none"/>
            <a:tailEnd len="sm" w="sm" type="none"/>
          </a:ln>
        </p:spPr>
      </p:pic>
      <p:pic>
        <p:nvPicPr>
          <p:cNvPr id="79" name="Google Shape;79;p13"/>
          <p:cNvPicPr preferRelativeResize="0"/>
          <p:nvPr/>
        </p:nvPicPr>
        <p:blipFill/>
        <p:spPr>
          <a:xfrm>
            <a:off x="17019287" y="38113825"/>
            <a:ext cx="6965448" cy="4515000"/>
          </a:xfrm>
          <a:prstGeom prst="rect">
            <a:avLst/>
          </a:prstGeom>
          <a:noFill/>
          <a:ln cap="flat" cmpd="sng" w="9525">
            <a:solidFill>
              <a:srgbClr val="595959"/>
            </a:solidFill>
            <a:prstDash val="solid"/>
            <a:round/>
            <a:headEnd len="sm" w="sm" type="none"/>
            <a:tailEnd len="sm" w="sm" type="none"/>
          </a:ln>
        </p:spPr>
      </p:pic>
      <p:pic>
        <p:nvPicPr>
          <p:cNvPr id="80" name="Google Shape;80;p13"/>
          <p:cNvPicPr preferRelativeResize="0"/>
          <p:nvPr/>
        </p:nvPicPr>
        <p:blipFill/>
        <p:spPr>
          <a:xfrm>
            <a:off x="733303" y="45745800"/>
            <a:ext cx="8163114" cy="3795729"/>
          </a:xfrm>
          <a:prstGeom prst="rect">
            <a:avLst/>
          </a:prstGeom>
          <a:noFill/>
          <a:ln cap="flat" cmpd="sng" w="9525">
            <a:solidFill>
              <a:srgbClr val="595959"/>
            </a:solidFill>
            <a:prstDash val="solid"/>
            <a:round/>
            <a:headEnd len="sm" w="sm" type="none"/>
            <a:tailEnd len="sm" w="sm" type="none"/>
          </a:ln>
        </p:spPr>
      </p:pic>
      <p:sp>
        <p:nvSpPr>
          <p:cNvPr id="81" name="Google Shape;81;p13"/>
          <p:cNvSpPr txBox="1"/>
          <p:nvPr/>
        </p:nvSpPr>
        <p:spPr>
          <a:xfrm>
            <a:off x="32045288" y="54386280"/>
            <a:ext cx="8547900" cy="6414900"/>
          </a:xfrm>
          <a:prstGeom prst="rect">
            <a:avLst/>
          </a:prstGeom>
          <a:solidFill>
            <a:srgbClr val="FFFFFF"/>
          </a:solidFill>
          <a:ln cap="flat" cmpd="sng" w="28575">
            <a:solidFill>
              <a:srgbClr val="000000"/>
            </a:solidFill>
            <a:prstDash val="solid"/>
            <a:round/>
            <a:headEnd len="sm" w="sm" type="none"/>
            <a:tailEnd len="sm" w="sm" type="none"/>
          </a:ln>
        </p:spPr>
        <p:txBody>
          <a:bodyPr anchorCtr="0" anchor="t" bIns="87625" lIns="87625" spcFirstLastPara="1" rIns="87625" wrap="square" tIns="87625">
            <a:noAutofit/>
          </a:bodyPr>
          <a:lstStyle/>
          <a:p>
            <a:pPr indent="0" lvl="0" marL="0" rtl="0" algn="l">
              <a:spcBef>
                <a:spcPts val="0"/>
              </a:spcBef>
              <a:spcAft>
                <a:spcPts val="0"/>
              </a:spcAft>
              <a:buNone/>
            </a:pPr>
            <a:r>
              <a:t/>
            </a:r>
            <a:endParaRPr sz="1400"/>
          </a:p>
        </p:txBody>
      </p:sp>
      <p:sp>
        <p:nvSpPr>
          <p:cNvPr id="82" name="Google Shape;82;p13"/>
          <p:cNvSpPr txBox="1"/>
          <p:nvPr/>
        </p:nvSpPr>
        <p:spPr>
          <a:xfrm>
            <a:off x="32202534" y="51634709"/>
            <a:ext cx="8251800" cy="2345100"/>
          </a:xfrm>
          <a:prstGeom prst="rect">
            <a:avLst/>
          </a:prstGeom>
          <a:noFill/>
          <a:ln>
            <a:noFill/>
          </a:ln>
        </p:spPr>
        <p:txBody>
          <a:bodyPr anchorCtr="0" anchor="t" bIns="87625" lIns="87625" spcFirstLastPara="1" rIns="87625" wrap="square" tIns="87625">
            <a:noAutofit/>
          </a:bodyPr>
          <a:lstStyle/>
          <a:p>
            <a:pPr indent="0" lvl="0" marL="0" rtl="0" algn="l">
              <a:spcBef>
                <a:spcPts val="0"/>
              </a:spcBef>
              <a:spcAft>
                <a:spcPts val="0"/>
              </a:spcAft>
              <a:buNone/>
            </a:pPr>
            <a:r>
              <a:rPr lang="en" sz="2100">
                <a:latin typeface="Montserrat"/>
                <a:ea typeface="Montserrat"/>
                <a:cs typeface="Montserrat"/>
                <a:sym typeface="Montserrat"/>
              </a:rPr>
              <a:t>I would like to acknowledge Dr. Carl Taswell at UCSD for his assistance with this project. I would also like to thank Adam Craig at Drexel University for his assistance with semantic web technologies and the PORTAL-DOORS infrastructure. Finally, I would like to thank all of my fellow students at the Brain Health Alliance Virtual Institute for their advice and support.</a:t>
            </a:r>
            <a:endParaRPr sz="2100">
              <a:latin typeface="Montserrat"/>
              <a:ea typeface="Montserrat"/>
              <a:cs typeface="Montserrat"/>
              <a:sym typeface="Montserrat"/>
            </a:endParaRPr>
          </a:p>
        </p:txBody>
      </p:sp>
      <p:sp>
        <p:nvSpPr>
          <p:cNvPr id="83" name="Google Shape;83;p13"/>
          <p:cNvSpPr txBox="1"/>
          <p:nvPr/>
        </p:nvSpPr>
        <p:spPr>
          <a:xfrm>
            <a:off x="697781" y="15122340"/>
            <a:ext cx="8251800" cy="7672200"/>
          </a:xfrm>
          <a:prstGeom prst="rect">
            <a:avLst/>
          </a:prstGeom>
          <a:noFill/>
          <a:ln>
            <a:noFill/>
          </a:ln>
        </p:spPr>
        <p:txBody>
          <a:bodyPr anchorCtr="0" anchor="t" bIns="87625" lIns="87625" spcFirstLastPara="1" rIns="87625" wrap="square" tIns="87625">
            <a:noAutofit/>
          </a:bodyPr>
          <a:lstStyle/>
          <a:p>
            <a:pPr indent="0" lvl="0" marL="0" rtl="0" algn="l">
              <a:lnSpc>
                <a:spcPct val="100000"/>
              </a:lnSpc>
              <a:spcBef>
                <a:spcPts val="0"/>
              </a:spcBef>
              <a:spcAft>
                <a:spcPts val="0"/>
              </a:spcAft>
              <a:buClr>
                <a:srgbClr val="000000"/>
              </a:buClr>
              <a:buSzPts val="1300"/>
              <a:buFont typeface="Arial"/>
              <a:buNone/>
            </a:pPr>
            <a:r>
              <a:rPr lang="en" sz="2100">
                <a:solidFill>
                  <a:srgbClr val="000000"/>
                </a:solidFill>
                <a:latin typeface="Montserrat"/>
                <a:ea typeface="Montserrat"/>
                <a:cs typeface="Montserrat"/>
                <a:sym typeface="Montserrat"/>
              </a:rPr>
              <a:t>Currently, the internet is heavily lexically based. This means that it is </a:t>
            </a:r>
            <a:r>
              <a:rPr b="1" lang="en" sz="2100">
                <a:solidFill>
                  <a:srgbClr val="000000"/>
                </a:solidFill>
                <a:latin typeface="Montserrat"/>
                <a:ea typeface="Montserrat"/>
                <a:cs typeface="Montserrat"/>
                <a:sym typeface="Montserrat"/>
              </a:rPr>
              <a:t>based on the syntactic structure of words in a particular document rather than the meaning of the information being stored on the document itself.</a:t>
            </a:r>
            <a:r>
              <a:rPr lang="en" sz="2100">
                <a:solidFill>
                  <a:srgbClr val="000000"/>
                </a:solidFill>
                <a:latin typeface="Montserrat"/>
                <a:ea typeface="Montserrat"/>
                <a:cs typeface="Montserrat"/>
                <a:sym typeface="Montserrat"/>
              </a:rPr>
              <a:t> On an implementation level, this translates to data being stored on the web in such a way that computers, unless they use a form of metadata attached to an article (i.e. tags, categories, keywords, etc.), cannot understand the data that they are accessing. Because of this, search systems have to depend on the lexical structure of the data to interpret the articles that the user wants to retrieve, thus </a:t>
            </a:r>
            <a:r>
              <a:rPr b="1" lang="en" sz="2100">
                <a:solidFill>
                  <a:srgbClr val="000000"/>
                </a:solidFill>
                <a:latin typeface="Montserrat"/>
                <a:ea typeface="Montserrat"/>
                <a:cs typeface="Montserrat"/>
                <a:sym typeface="Montserrat"/>
              </a:rPr>
              <a:t>leading to the prevalence of keyword matching search engines which attempt to match phrases or words from a user’s query with key phrases or words</a:t>
            </a:r>
            <a:r>
              <a:rPr lang="en" sz="2100">
                <a:solidFill>
                  <a:srgbClr val="000000"/>
                </a:solidFill>
                <a:latin typeface="Montserrat"/>
                <a:ea typeface="Montserrat"/>
                <a:cs typeface="Montserrat"/>
                <a:sym typeface="Montserrat"/>
              </a:rPr>
              <a:t> from a particular web page of interest. Though these can be effective in interpreting the intent of a user in many scenarios, it is still nevertheless lacking in that the computer understands neither the information it is processing nor the query that the user has given. Thus, current search engines are optimized to </a:t>
            </a:r>
            <a:r>
              <a:rPr b="1" lang="en" sz="2100">
                <a:solidFill>
                  <a:srgbClr val="000000"/>
                </a:solidFill>
                <a:latin typeface="Montserrat"/>
                <a:ea typeface="Montserrat"/>
                <a:cs typeface="Montserrat"/>
                <a:sym typeface="Montserrat"/>
              </a:rPr>
              <a:t>look for resources that may be relevant to a user’s query rather than directly answering the query</a:t>
            </a:r>
            <a:r>
              <a:rPr lang="en" sz="2100">
                <a:solidFill>
                  <a:srgbClr val="000000"/>
                </a:solidFill>
                <a:latin typeface="Montserrat"/>
                <a:ea typeface="Montserrat"/>
                <a:cs typeface="Montserrat"/>
                <a:sym typeface="Montserrat"/>
              </a:rPr>
              <a:t>. This leads to an experience that, though good for general browsing, </a:t>
            </a:r>
            <a:r>
              <a:rPr b="1" lang="en" sz="2100">
                <a:solidFill>
                  <a:srgbClr val="000000"/>
                </a:solidFill>
                <a:latin typeface="Montserrat"/>
                <a:ea typeface="Montserrat"/>
                <a:cs typeface="Montserrat"/>
                <a:sym typeface="Montserrat"/>
              </a:rPr>
              <a:t>isn’t optimized for direct question answering.</a:t>
            </a:r>
            <a:endParaRPr b="1" sz="2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2900">
              <a:solidFill>
                <a:srgbClr val="000000"/>
              </a:solidFill>
              <a:latin typeface="Oswald Light"/>
              <a:ea typeface="Oswald Light"/>
              <a:cs typeface="Oswald Light"/>
              <a:sym typeface="Oswald Light"/>
            </a:endParaRPr>
          </a:p>
        </p:txBody>
      </p:sp>
      <p:sp>
        <p:nvSpPr>
          <p:cNvPr id="84" name="Google Shape;84;p13"/>
          <p:cNvSpPr txBox="1"/>
          <p:nvPr/>
        </p:nvSpPr>
        <p:spPr>
          <a:xfrm>
            <a:off x="728325" y="49379633"/>
            <a:ext cx="8163000" cy="11143800"/>
          </a:xfrm>
          <a:prstGeom prst="rect">
            <a:avLst/>
          </a:prstGeom>
          <a:noFill/>
          <a:ln>
            <a:noFill/>
          </a:ln>
        </p:spPr>
        <p:txBody>
          <a:bodyPr anchorCtr="0" anchor="t" bIns="87625" lIns="87625" spcFirstLastPara="1" rIns="87625" wrap="square" tIns="87625">
            <a:noAutofit/>
          </a:bodyPr>
          <a:lstStyle/>
          <a:p>
            <a:pPr indent="0" lvl="0" marL="0" rtl="0" algn="l">
              <a:spcBef>
                <a:spcPts val="0"/>
              </a:spcBef>
              <a:spcAft>
                <a:spcPts val="0"/>
              </a:spcAft>
              <a:buNone/>
            </a:pPr>
            <a:r>
              <a:t/>
            </a:r>
            <a:endParaRPr sz="2900">
              <a:solidFill>
                <a:srgbClr val="000000"/>
              </a:solidFill>
              <a:latin typeface="Oswald Light"/>
              <a:ea typeface="Oswald Light"/>
              <a:cs typeface="Oswald Light"/>
              <a:sym typeface="Oswald Light"/>
            </a:endParaRPr>
          </a:p>
        </p:txBody>
      </p:sp>
      <p:sp>
        <p:nvSpPr>
          <p:cNvPr id="85" name="Google Shape;85;p13"/>
          <p:cNvSpPr/>
          <p:nvPr/>
        </p:nvSpPr>
        <p:spPr>
          <a:xfrm>
            <a:off x="9886261" y="10843695"/>
            <a:ext cx="21527700" cy="88539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105150" lIns="105150" spcFirstLastPara="1" rIns="105150" wrap="square" tIns="105150">
            <a:noAutofit/>
          </a:bodyPr>
          <a:lstStyle/>
          <a:p>
            <a:pPr indent="0" lvl="0" marL="0" rtl="0" algn="l">
              <a:spcBef>
                <a:spcPts val="0"/>
              </a:spcBef>
              <a:spcAft>
                <a:spcPts val="0"/>
              </a:spcAft>
              <a:buNone/>
            </a:pPr>
            <a:r>
              <a:t/>
            </a:r>
            <a:endParaRPr/>
          </a:p>
        </p:txBody>
      </p:sp>
      <p:sp>
        <p:nvSpPr>
          <p:cNvPr id="86" name="Google Shape;86;p13"/>
          <p:cNvSpPr txBox="1"/>
          <p:nvPr/>
        </p:nvSpPr>
        <p:spPr>
          <a:xfrm>
            <a:off x="10049105" y="10990860"/>
            <a:ext cx="212022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500">
                <a:solidFill>
                  <a:srgbClr val="EFEFEF"/>
                </a:solidFill>
                <a:latin typeface="Oswald"/>
                <a:ea typeface="Oswald"/>
                <a:cs typeface="Oswald"/>
                <a:sym typeface="Oswald"/>
              </a:rPr>
              <a:t>SHIRASE Framework</a:t>
            </a:r>
            <a:endParaRPr sz="5500">
              <a:solidFill>
                <a:srgbClr val="EFEFEF"/>
              </a:solidFill>
              <a:latin typeface="Oswald"/>
              <a:ea typeface="Oswald"/>
              <a:cs typeface="Oswald"/>
              <a:sym typeface="Oswald"/>
            </a:endParaRPr>
          </a:p>
        </p:txBody>
      </p:sp>
      <p:sp>
        <p:nvSpPr>
          <p:cNvPr id="87" name="Google Shape;87;p13"/>
          <p:cNvSpPr txBox="1"/>
          <p:nvPr/>
        </p:nvSpPr>
        <p:spPr>
          <a:xfrm>
            <a:off x="692803" y="14273445"/>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Lexical Web</a:t>
            </a:r>
            <a:endParaRPr sz="5200">
              <a:solidFill>
                <a:srgbClr val="EFEFEF"/>
              </a:solidFill>
              <a:latin typeface="Oswald"/>
              <a:ea typeface="Oswald"/>
              <a:cs typeface="Oswald"/>
              <a:sym typeface="Oswald"/>
            </a:endParaRPr>
          </a:p>
        </p:txBody>
      </p:sp>
      <p:sp>
        <p:nvSpPr>
          <p:cNvPr id="88" name="Google Shape;88;p13"/>
          <p:cNvSpPr txBox="1"/>
          <p:nvPr/>
        </p:nvSpPr>
        <p:spPr>
          <a:xfrm>
            <a:off x="682931" y="23435018"/>
            <a:ext cx="8251800" cy="9342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Semantic Web</a:t>
            </a:r>
            <a:endParaRPr sz="5200">
              <a:solidFill>
                <a:srgbClr val="EFEFEF"/>
              </a:solidFill>
              <a:latin typeface="Oswald"/>
              <a:ea typeface="Oswald"/>
              <a:cs typeface="Oswald"/>
              <a:sym typeface="Oswald"/>
            </a:endParaRPr>
          </a:p>
        </p:txBody>
      </p:sp>
      <p:sp>
        <p:nvSpPr>
          <p:cNvPr id="89" name="Google Shape;89;p13"/>
          <p:cNvSpPr txBox="1"/>
          <p:nvPr/>
        </p:nvSpPr>
        <p:spPr>
          <a:xfrm>
            <a:off x="688922" y="44726253"/>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Overview of Pipeline</a:t>
            </a:r>
            <a:endParaRPr sz="5200">
              <a:solidFill>
                <a:srgbClr val="EFEFEF"/>
              </a:solidFill>
              <a:latin typeface="Oswald"/>
              <a:ea typeface="Oswald"/>
              <a:cs typeface="Oswald"/>
              <a:sym typeface="Oswald"/>
            </a:endParaRPr>
          </a:p>
        </p:txBody>
      </p:sp>
      <p:sp>
        <p:nvSpPr>
          <p:cNvPr id="90" name="Google Shape;90;p13"/>
          <p:cNvSpPr txBox="1"/>
          <p:nvPr/>
        </p:nvSpPr>
        <p:spPr>
          <a:xfrm>
            <a:off x="32217638" y="2400930"/>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GUI</a:t>
            </a:r>
            <a:endParaRPr sz="5200">
              <a:solidFill>
                <a:srgbClr val="EFEFEF"/>
              </a:solidFill>
              <a:latin typeface="Oswald"/>
              <a:ea typeface="Oswald"/>
              <a:cs typeface="Oswald"/>
              <a:sym typeface="Oswald"/>
            </a:endParaRPr>
          </a:p>
        </p:txBody>
      </p:sp>
      <p:sp>
        <p:nvSpPr>
          <p:cNvPr id="91" name="Google Shape;91;p13"/>
          <p:cNvSpPr txBox="1"/>
          <p:nvPr/>
        </p:nvSpPr>
        <p:spPr>
          <a:xfrm>
            <a:off x="32193281" y="19599240"/>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Results</a:t>
            </a:r>
            <a:endParaRPr sz="5200">
              <a:solidFill>
                <a:srgbClr val="EFEFEF"/>
              </a:solidFill>
              <a:latin typeface="Oswald"/>
              <a:ea typeface="Oswald"/>
              <a:cs typeface="Oswald"/>
              <a:sym typeface="Oswald"/>
            </a:endParaRPr>
          </a:p>
        </p:txBody>
      </p:sp>
      <p:sp>
        <p:nvSpPr>
          <p:cNvPr id="92" name="Google Shape;92;p13"/>
          <p:cNvSpPr txBox="1"/>
          <p:nvPr/>
        </p:nvSpPr>
        <p:spPr>
          <a:xfrm>
            <a:off x="32217638" y="37768290"/>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Discussion and Conclusion</a:t>
            </a:r>
            <a:endParaRPr sz="5200">
              <a:solidFill>
                <a:srgbClr val="EFEFEF"/>
              </a:solidFill>
              <a:latin typeface="Oswald"/>
              <a:ea typeface="Oswald"/>
              <a:cs typeface="Oswald"/>
              <a:sym typeface="Oswald"/>
            </a:endParaRPr>
          </a:p>
        </p:txBody>
      </p:sp>
      <p:sp>
        <p:nvSpPr>
          <p:cNvPr id="93" name="Google Shape;93;p13"/>
          <p:cNvSpPr txBox="1"/>
          <p:nvPr/>
        </p:nvSpPr>
        <p:spPr>
          <a:xfrm>
            <a:off x="32208638" y="50842980"/>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Acknowledgements</a:t>
            </a:r>
            <a:endParaRPr sz="5200">
              <a:solidFill>
                <a:srgbClr val="EFEFEF"/>
              </a:solidFill>
              <a:latin typeface="Oswald"/>
              <a:ea typeface="Oswald"/>
              <a:cs typeface="Oswald"/>
              <a:sym typeface="Oswald"/>
            </a:endParaRPr>
          </a:p>
        </p:txBody>
      </p:sp>
      <p:sp>
        <p:nvSpPr>
          <p:cNvPr id="94" name="Google Shape;94;p13"/>
          <p:cNvSpPr txBox="1"/>
          <p:nvPr/>
        </p:nvSpPr>
        <p:spPr>
          <a:xfrm>
            <a:off x="32187178" y="54562621"/>
            <a:ext cx="82518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200">
                <a:solidFill>
                  <a:srgbClr val="EFEFEF"/>
                </a:solidFill>
                <a:latin typeface="Oswald"/>
                <a:ea typeface="Oswald"/>
                <a:cs typeface="Oswald"/>
                <a:sym typeface="Oswald"/>
              </a:rPr>
              <a:t>Works Cited</a:t>
            </a:r>
            <a:endParaRPr sz="5200">
              <a:solidFill>
                <a:srgbClr val="EFEFEF"/>
              </a:solidFill>
              <a:latin typeface="Oswald"/>
              <a:ea typeface="Oswald"/>
              <a:cs typeface="Oswald"/>
              <a:sym typeface="Oswald"/>
            </a:endParaRPr>
          </a:p>
        </p:txBody>
      </p:sp>
      <p:sp>
        <p:nvSpPr>
          <p:cNvPr id="95" name="Google Shape;95;p13"/>
          <p:cNvSpPr txBox="1"/>
          <p:nvPr/>
        </p:nvSpPr>
        <p:spPr>
          <a:xfrm>
            <a:off x="10049105" y="20182125"/>
            <a:ext cx="212022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500">
                <a:solidFill>
                  <a:srgbClr val="EFEFEF"/>
                </a:solidFill>
                <a:latin typeface="Oswald"/>
                <a:ea typeface="Oswald"/>
                <a:cs typeface="Oswald"/>
                <a:sym typeface="Oswald"/>
              </a:rPr>
              <a:t>Web Crawler</a:t>
            </a:r>
            <a:endParaRPr sz="5500">
              <a:solidFill>
                <a:srgbClr val="EFEFEF"/>
              </a:solidFill>
              <a:latin typeface="Oswald"/>
              <a:ea typeface="Oswald"/>
              <a:cs typeface="Oswald"/>
              <a:sym typeface="Oswald"/>
            </a:endParaRPr>
          </a:p>
        </p:txBody>
      </p:sp>
      <p:sp>
        <p:nvSpPr>
          <p:cNvPr id="96" name="Google Shape;96;p13"/>
          <p:cNvSpPr txBox="1"/>
          <p:nvPr/>
        </p:nvSpPr>
        <p:spPr>
          <a:xfrm>
            <a:off x="10049105" y="27276585"/>
            <a:ext cx="212022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500">
                <a:solidFill>
                  <a:srgbClr val="EFEFEF"/>
                </a:solidFill>
                <a:latin typeface="Oswald"/>
                <a:ea typeface="Oswald"/>
                <a:cs typeface="Oswald"/>
                <a:sym typeface="Oswald"/>
              </a:rPr>
              <a:t>Lexical-to-Semantic Translator</a:t>
            </a:r>
            <a:endParaRPr sz="5500">
              <a:solidFill>
                <a:srgbClr val="EFEFEF"/>
              </a:solidFill>
              <a:latin typeface="Oswald"/>
              <a:ea typeface="Oswald"/>
              <a:cs typeface="Oswald"/>
              <a:sym typeface="Oswald"/>
            </a:endParaRPr>
          </a:p>
        </p:txBody>
      </p:sp>
      <p:sp>
        <p:nvSpPr>
          <p:cNvPr id="97" name="Google Shape;97;p13"/>
          <p:cNvSpPr txBox="1"/>
          <p:nvPr/>
        </p:nvSpPr>
        <p:spPr>
          <a:xfrm>
            <a:off x="10059638" y="43403505"/>
            <a:ext cx="212022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500">
                <a:solidFill>
                  <a:srgbClr val="EFEFEF"/>
                </a:solidFill>
                <a:latin typeface="Oswald"/>
                <a:ea typeface="Oswald"/>
                <a:cs typeface="Oswald"/>
                <a:sym typeface="Oswald"/>
              </a:rPr>
              <a:t>Triplestore</a:t>
            </a:r>
            <a:endParaRPr sz="5500">
              <a:solidFill>
                <a:srgbClr val="EFEFEF"/>
              </a:solidFill>
              <a:latin typeface="Oswald"/>
              <a:ea typeface="Oswald"/>
              <a:cs typeface="Oswald"/>
              <a:sym typeface="Oswald"/>
            </a:endParaRPr>
          </a:p>
        </p:txBody>
      </p:sp>
      <p:sp>
        <p:nvSpPr>
          <p:cNvPr id="98" name="Google Shape;98;p13"/>
          <p:cNvSpPr txBox="1"/>
          <p:nvPr/>
        </p:nvSpPr>
        <p:spPr>
          <a:xfrm>
            <a:off x="10046166" y="49036983"/>
            <a:ext cx="21202200" cy="849000"/>
          </a:xfrm>
          <a:prstGeom prst="rect">
            <a:avLst/>
          </a:prstGeom>
          <a:solidFill>
            <a:srgbClr val="0B5394"/>
          </a:solidFill>
          <a:ln>
            <a:noFill/>
          </a:ln>
        </p:spPr>
        <p:txBody>
          <a:bodyPr anchorCtr="0" anchor="t" bIns="87625" lIns="87625" spcFirstLastPara="1" rIns="87625" wrap="square" tIns="87625">
            <a:noAutofit/>
          </a:bodyPr>
          <a:lstStyle/>
          <a:p>
            <a:pPr indent="0" lvl="0" marL="0" rtl="0" algn="ctr">
              <a:spcBef>
                <a:spcPts val="0"/>
              </a:spcBef>
              <a:spcAft>
                <a:spcPts val="0"/>
              </a:spcAft>
              <a:buNone/>
            </a:pPr>
            <a:r>
              <a:rPr lang="en" sz="5500">
                <a:solidFill>
                  <a:srgbClr val="EFEFEF"/>
                </a:solidFill>
                <a:latin typeface="Oswald"/>
                <a:ea typeface="Oswald"/>
                <a:cs typeface="Oswald"/>
                <a:sym typeface="Oswald"/>
              </a:rPr>
              <a:t>Internal Search Engine</a:t>
            </a:r>
            <a:endParaRPr sz="5500">
              <a:solidFill>
                <a:srgbClr val="EFEFEF"/>
              </a:solidFill>
              <a:latin typeface="Oswald"/>
              <a:ea typeface="Oswald"/>
              <a:cs typeface="Oswald"/>
              <a:sym typeface="Oswald"/>
            </a:endParaRPr>
          </a:p>
        </p:txBody>
      </p:sp>
      <p:pic>
        <p:nvPicPr>
          <p:cNvPr id="99" name="Google Shape;99;p13"/>
          <p:cNvPicPr preferRelativeResize="0"/>
          <p:nvPr/>
        </p:nvPicPr>
        <p:blipFill>
          <a:blip r:embed="rId4">
            <a:alphaModFix/>
          </a:blip>
          <a:stretch>
            <a:fillRect/>
          </a:stretch>
        </p:blipFill>
        <p:spPr>
          <a:xfrm>
            <a:off x="24768075" y="28266125"/>
            <a:ext cx="6554375" cy="5116546"/>
          </a:xfrm>
          <a:prstGeom prst="rect">
            <a:avLst/>
          </a:prstGeom>
          <a:noFill/>
          <a:ln cap="flat" cmpd="sng" w="9525">
            <a:solidFill>
              <a:srgbClr val="595959"/>
            </a:solidFill>
            <a:prstDash val="solid"/>
            <a:round/>
            <a:headEnd len="sm" w="sm" type="none"/>
            <a:tailEnd len="sm" w="sm" type="none"/>
          </a:ln>
        </p:spPr>
      </p:pic>
      <p:pic>
        <p:nvPicPr>
          <p:cNvPr id="100" name="Google Shape;100;p13"/>
          <p:cNvPicPr preferRelativeResize="0"/>
          <p:nvPr/>
        </p:nvPicPr>
        <p:blipFill>
          <a:blip r:embed="rId5">
            <a:alphaModFix/>
          </a:blip>
          <a:stretch>
            <a:fillRect/>
          </a:stretch>
        </p:blipFill>
        <p:spPr>
          <a:xfrm>
            <a:off x="2312128" y="24500217"/>
            <a:ext cx="4992471" cy="5860350"/>
          </a:xfrm>
          <a:prstGeom prst="rect">
            <a:avLst/>
          </a:prstGeom>
          <a:noFill/>
          <a:ln cap="flat" cmpd="sng" w="9525">
            <a:solidFill>
              <a:srgbClr val="595959"/>
            </a:solidFill>
            <a:prstDash val="solid"/>
            <a:round/>
            <a:headEnd len="sm" w="sm" type="none"/>
            <a:tailEnd len="sm" w="sm" type="none"/>
          </a:ln>
        </p:spPr>
      </p:pic>
      <p:sp>
        <p:nvSpPr>
          <p:cNvPr id="101" name="Google Shape;101;p13"/>
          <p:cNvSpPr txBox="1"/>
          <p:nvPr/>
        </p:nvSpPr>
        <p:spPr>
          <a:xfrm>
            <a:off x="10059650" y="35282250"/>
            <a:ext cx="6476100" cy="74115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Pre-processing</a:t>
            </a:r>
            <a:endParaRPr b="1" sz="23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Text Formatting -</a:t>
            </a:r>
            <a:endParaRPr b="1" sz="2100">
              <a:latin typeface="Montserrat"/>
              <a:ea typeface="Montserrat"/>
              <a:cs typeface="Montserrat"/>
              <a:sym typeface="Montserrat"/>
            </a:endParaRPr>
          </a:p>
          <a:p>
            <a:pPr indent="-361950" lvl="0" marL="457200" rtl="0" algn="l">
              <a:spcBef>
                <a:spcPts val="0"/>
              </a:spcBef>
              <a:spcAft>
                <a:spcPts val="0"/>
              </a:spcAft>
              <a:buSzPts val="2100"/>
              <a:buFont typeface="Montserrat"/>
              <a:buAutoNum type="alphaLcParenR"/>
            </a:pPr>
            <a:r>
              <a:rPr lang="en" sz="2100">
                <a:latin typeface="Montserrat"/>
                <a:ea typeface="Montserrat"/>
                <a:cs typeface="Montserrat"/>
                <a:sym typeface="Montserrat"/>
              </a:rPr>
              <a:t>Raw Text Extraction: from the API result </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AutoNum type="alphaLcParenR"/>
            </a:pPr>
            <a:r>
              <a:rPr lang="en" sz="2100">
                <a:latin typeface="Montserrat"/>
                <a:ea typeface="Montserrat"/>
                <a:cs typeface="Montserrat"/>
                <a:sym typeface="Montserrat"/>
              </a:rPr>
              <a:t>Respacing: to correct for formatting</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AutoNum type="alphaLcParenR"/>
            </a:pPr>
            <a:r>
              <a:rPr lang="en" sz="2100">
                <a:latin typeface="Montserrat"/>
                <a:ea typeface="Montserrat"/>
                <a:cs typeface="Montserrat"/>
                <a:sym typeface="Montserrat"/>
              </a:rPr>
              <a:t>Paragraph Separation</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AutoNum type="alphaLcParenR"/>
            </a:pPr>
            <a:r>
              <a:rPr lang="en" sz="2100">
                <a:latin typeface="Montserrat"/>
                <a:ea typeface="Montserrat"/>
                <a:cs typeface="Montserrat"/>
                <a:sym typeface="Montserrat"/>
              </a:rPr>
              <a:t>Sentence Separation: via rule learner</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Entity Resolution -</a:t>
            </a:r>
            <a:endParaRPr b="1" sz="2100">
              <a:latin typeface="Montserrat"/>
              <a:ea typeface="Montserrat"/>
              <a:cs typeface="Montserrat"/>
              <a:sym typeface="Montserrat"/>
            </a:endParaRPr>
          </a:p>
          <a:p>
            <a:pPr indent="-361950" lvl="0" marL="457200" rtl="0" algn="l">
              <a:spcBef>
                <a:spcPts val="0"/>
              </a:spcBef>
              <a:spcAft>
                <a:spcPts val="0"/>
              </a:spcAft>
              <a:buSzPts val="2100"/>
              <a:buFont typeface="Montserrat"/>
              <a:buAutoNum type="alphaLcParenR"/>
            </a:pPr>
            <a:r>
              <a:rPr lang="en" sz="2100">
                <a:latin typeface="Montserrat"/>
                <a:ea typeface="Montserrat"/>
                <a:cs typeface="Montserrat"/>
                <a:sym typeface="Montserrat"/>
              </a:rPr>
              <a:t>Coreference Resolution: </a:t>
            </a:r>
            <a:r>
              <a:rPr lang="en" sz="2100">
                <a:solidFill>
                  <a:srgbClr val="000000"/>
                </a:solidFill>
                <a:latin typeface="Montserrat"/>
                <a:ea typeface="Montserrat"/>
                <a:cs typeface="Montserrat"/>
                <a:sym typeface="Montserrat"/>
              </a:rPr>
              <a:t>Statistical entity centric parser which uses a trained classifier to prune mention pairs and agglomerative clustering. </a:t>
            </a:r>
            <a:endParaRPr sz="2100">
              <a:latin typeface="Montserrat"/>
              <a:ea typeface="Montserrat"/>
              <a:cs typeface="Montserrat"/>
              <a:sym typeface="Montserrat"/>
            </a:endParaRPr>
          </a:p>
          <a:p>
            <a:pPr indent="-361950" lvl="0" marL="457200" rtl="0" algn="l">
              <a:spcBef>
                <a:spcPts val="0"/>
              </a:spcBef>
              <a:spcAft>
                <a:spcPts val="0"/>
              </a:spcAft>
              <a:buSzPts val="2100"/>
              <a:buFont typeface="Montserrat"/>
              <a:buAutoNum type="alphaLcParenR"/>
            </a:pPr>
            <a:r>
              <a:rPr lang="en" sz="2100">
                <a:latin typeface="Montserrat"/>
                <a:ea typeface="Montserrat"/>
                <a:cs typeface="Montserrat"/>
                <a:sym typeface="Montserrat"/>
              </a:rPr>
              <a:t>Named Entity Recognition: </a:t>
            </a:r>
            <a:r>
              <a:rPr lang="en" sz="2100">
                <a:solidFill>
                  <a:srgbClr val="000000"/>
                </a:solidFill>
                <a:latin typeface="Montserrat"/>
                <a:ea typeface="Montserrat"/>
                <a:cs typeface="Montserrat"/>
                <a:sym typeface="Montserrat"/>
              </a:rPr>
              <a:t>supervised learning linear chain Conditional Random Field (CRF) sequence model to discern long distance structures via Gibbs sampling to enhance probabilistic model.</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Constituency Parsing -</a:t>
            </a:r>
            <a:r>
              <a:rPr lang="en" sz="2100">
                <a:latin typeface="Montserrat"/>
                <a:ea typeface="Montserrat"/>
                <a:cs typeface="Montserrat"/>
                <a:sym typeface="Montserrat"/>
              </a:rPr>
              <a:t> </a:t>
            </a:r>
            <a:r>
              <a:rPr lang="en" sz="2100">
                <a:solidFill>
                  <a:srgbClr val="000000"/>
                </a:solidFill>
                <a:latin typeface="Montserrat"/>
                <a:ea typeface="Montserrat"/>
                <a:cs typeface="Montserrat"/>
                <a:sym typeface="Montserrat"/>
              </a:rPr>
              <a:t>linear-time shift reduce constituency parser, which builds the constituency tree from the bottom-up using a series of transitions while correcting for grammar rules. Transitions predicted via a neural network classifier </a:t>
            </a:r>
            <a:endParaRPr sz="2100">
              <a:latin typeface="Montserrat"/>
              <a:ea typeface="Montserrat"/>
              <a:cs typeface="Montserrat"/>
              <a:sym typeface="Montserrat"/>
            </a:endParaRPr>
          </a:p>
        </p:txBody>
      </p:sp>
      <p:sp>
        <p:nvSpPr>
          <p:cNvPr id="102" name="Google Shape;102;p13"/>
          <p:cNvSpPr txBox="1"/>
          <p:nvPr/>
        </p:nvSpPr>
        <p:spPr>
          <a:xfrm>
            <a:off x="16971950" y="29355025"/>
            <a:ext cx="7678200" cy="4662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Extraction</a:t>
            </a:r>
            <a:endParaRPr b="1" sz="2300">
              <a:latin typeface="Montserrat"/>
              <a:ea typeface="Montserrat"/>
              <a:cs typeface="Montserrat"/>
              <a:sym typeface="Montserrat"/>
            </a:endParaRPr>
          </a:p>
          <a:p>
            <a:pPr indent="0" lvl="0" marL="0" rtl="0" algn="ctr">
              <a:spcBef>
                <a:spcPts val="0"/>
              </a:spcBef>
              <a:spcAft>
                <a:spcPts val="0"/>
              </a:spcAft>
              <a:buNone/>
            </a:pPr>
            <a:r>
              <a:t/>
            </a:r>
            <a:endParaRPr b="1" sz="2800">
              <a:latin typeface="Oswald"/>
              <a:ea typeface="Oswald"/>
              <a:cs typeface="Oswald"/>
              <a:sym typeface="Oswald"/>
            </a:endParaRPr>
          </a:p>
        </p:txBody>
      </p:sp>
      <p:sp>
        <p:nvSpPr>
          <p:cNvPr id="103" name="Google Shape;103;p13"/>
          <p:cNvSpPr txBox="1"/>
          <p:nvPr/>
        </p:nvSpPr>
        <p:spPr>
          <a:xfrm>
            <a:off x="24768075" y="33406200"/>
            <a:ext cx="6475800" cy="91290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Conversion</a:t>
            </a:r>
            <a:endParaRPr b="1" sz="23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Terminology Assignment: </a:t>
            </a:r>
            <a:r>
              <a:rPr lang="en" sz="2100">
                <a:latin typeface="Montserrat"/>
                <a:ea typeface="Montserrat"/>
                <a:cs typeface="Montserrat"/>
                <a:sym typeface="Montserrat"/>
              </a:rPr>
              <a:t>For the entities identified via the named entity recognition algorithm, they are assigned URI’s (Unique Resource Identifiers) via various databases such as MeSH. These effectively allow for the universal identification of certain entities.</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Word Sense Disambiguation: </a:t>
            </a:r>
            <a:r>
              <a:rPr lang="en" sz="2100">
                <a:latin typeface="Montserrat"/>
                <a:ea typeface="Montserrat"/>
                <a:cs typeface="Montserrat"/>
                <a:sym typeface="Montserrat"/>
              </a:rPr>
              <a:t>Performs graph compression in which words are assigned to synsets (grouping of words which are semantically equivalent)  via Lesk. </a:t>
            </a:r>
            <a:r>
              <a:rPr lang="en" sz="2100">
                <a:solidFill>
                  <a:srgbClr val="000000"/>
                </a:solidFill>
                <a:latin typeface="Montserrat"/>
                <a:ea typeface="Montserrat"/>
                <a:cs typeface="Montserrat"/>
                <a:sym typeface="Montserrat"/>
              </a:rPr>
              <a:t>Lesk is dictionary-based word sense disambiguation algorithm which operates using a supervised classifier that compares the context that an ambiguous word is placed in to other training texts. In addition, also compares to words in semantic proximity of prospect word allowing for greater accuracy.</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RDF File Creation: </a:t>
            </a:r>
            <a:r>
              <a:rPr lang="en" sz="2100">
                <a:latin typeface="Montserrat"/>
                <a:ea typeface="Montserrat"/>
                <a:cs typeface="Montserrat"/>
                <a:sym typeface="Montserrat"/>
              </a:rPr>
              <a:t>Any nodes which are left (dates, unassigned proper nouns, numbers, etc.) are given XML datatypes. Then the triples are encoded into an RDF/XML file.</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Result: </a:t>
            </a:r>
            <a:r>
              <a:rPr lang="en" sz="2100">
                <a:latin typeface="Montserrat"/>
                <a:ea typeface="Montserrat"/>
                <a:cs typeface="Montserrat"/>
                <a:sym typeface="Montserrat"/>
              </a:rPr>
              <a:t>The result of this process is a file composed of a series of triples. Each of these triples represents a line segment on the idea graph. This forms an explicit, formal representation of the ideas in an article which is machine-understandable.</a:t>
            </a:r>
            <a:endParaRPr sz="2100">
              <a:latin typeface="Montserrat"/>
              <a:ea typeface="Montserrat"/>
              <a:cs typeface="Montserrat"/>
              <a:sym typeface="Montserrat"/>
            </a:endParaRPr>
          </a:p>
        </p:txBody>
      </p:sp>
      <p:sp>
        <p:nvSpPr>
          <p:cNvPr id="104" name="Google Shape;104;p13"/>
          <p:cNvSpPr/>
          <p:nvPr/>
        </p:nvSpPr>
        <p:spPr>
          <a:xfrm>
            <a:off x="10121203" y="20253060"/>
            <a:ext cx="686400" cy="707100"/>
          </a:xfrm>
          <a:prstGeom prst="ellipse">
            <a:avLst/>
          </a:prstGeom>
          <a:solidFill>
            <a:srgbClr val="D9EAD3"/>
          </a:solidFill>
          <a:ln cap="flat" cmpd="sng" w="19050">
            <a:solidFill>
              <a:srgbClr val="6AA84F"/>
            </a:solidFill>
            <a:prstDash val="solid"/>
            <a:round/>
            <a:headEnd len="sm" w="sm" type="none"/>
            <a:tailEnd len="sm" w="sm" type="none"/>
          </a:ln>
        </p:spPr>
        <p:txBody>
          <a:bodyPr anchorCtr="0" anchor="ctr" bIns="105150" lIns="105150" spcFirstLastPara="1" rIns="105150" wrap="square" tIns="105150">
            <a:noAutofit/>
          </a:bodyPr>
          <a:lstStyle/>
          <a:p>
            <a:pPr indent="0" lvl="0" marL="0" rtl="0" algn="l">
              <a:spcBef>
                <a:spcPts val="0"/>
              </a:spcBef>
              <a:spcAft>
                <a:spcPts val="0"/>
              </a:spcAft>
              <a:buNone/>
            </a:pPr>
            <a:r>
              <a:t/>
            </a:r>
            <a:endParaRPr/>
          </a:p>
        </p:txBody>
      </p:sp>
      <p:sp>
        <p:nvSpPr>
          <p:cNvPr id="105" name="Google Shape;105;p13"/>
          <p:cNvSpPr/>
          <p:nvPr/>
        </p:nvSpPr>
        <p:spPr>
          <a:xfrm>
            <a:off x="10121203" y="27347520"/>
            <a:ext cx="686400" cy="707100"/>
          </a:xfrm>
          <a:prstGeom prst="ellipse">
            <a:avLst/>
          </a:prstGeom>
          <a:solidFill>
            <a:srgbClr val="CFE2F3"/>
          </a:solidFill>
          <a:ln cap="flat" cmpd="sng" w="19050">
            <a:solidFill>
              <a:srgbClr val="6D9EEB"/>
            </a:solidFill>
            <a:prstDash val="solid"/>
            <a:round/>
            <a:headEnd len="sm" w="sm" type="none"/>
            <a:tailEnd len="sm" w="sm" type="none"/>
          </a:ln>
        </p:spPr>
        <p:txBody>
          <a:bodyPr anchorCtr="0" anchor="ctr" bIns="105150" lIns="105150" spcFirstLastPara="1" rIns="105150" wrap="square" tIns="105150">
            <a:noAutofit/>
          </a:bodyPr>
          <a:lstStyle/>
          <a:p>
            <a:pPr indent="0" lvl="0" marL="0" rtl="0" algn="l">
              <a:spcBef>
                <a:spcPts val="0"/>
              </a:spcBef>
              <a:spcAft>
                <a:spcPts val="0"/>
              </a:spcAft>
              <a:buNone/>
            </a:pPr>
            <a:r>
              <a:t/>
            </a:r>
            <a:endParaRPr/>
          </a:p>
        </p:txBody>
      </p:sp>
      <p:sp>
        <p:nvSpPr>
          <p:cNvPr id="106" name="Google Shape;106;p13"/>
          <p:cNvSpPr/>
          <p:nvPr/>
        </p:nvSpPr>
        <p:spPr>
          <a:xfrm>
            <a:off x="10121203" y="43474440"/>
            <a:ext cx="686400" cy="707100"/>
          </a:xfrm>
          <a:prstGeom prst="ellipse">
            <a:avLst/>
          </a:prstGeom>
          <a:solidFill>
            <a:srgbClr val="D9D2E9"/>
          </a:solidFill>
          <a:ln cap="flat" cmpd="sng" w="19050">
            <a:solidFill>
              <a:srgbClr val="674EA7"/>
            </a:solidFill>
            <a:prstDash val="solid"/>
            <a:round/>
            <a:headEnd len="sm" w="sm" type="none"/>
            <a:tailEnd len="sm" w="sm" type="none"/>
          </a:ln>
        </p:spPr>
        <p:txBody>
          <a:bodyPr anchorCtr="0" anchor="ctr" bIns="105150" lIns="105150" spcFirstLastPara="1" rIns="105150" wrap="square" tIns="105150">
            <a:noAutofit/>
          </a:bodyPr>
          <a:lstStyle/>
          <a:p>
            <a:pPr indent="0" lvl="0" marL="0" rtl="0" algn="l">
              <a:spcBef>
                <a:spcPts val="0"/>
              </a:spcBef>
              <a:spcAft>
                <a:spcPts val="0"/>
              </a:spcAft>
              <a:buNone/>
            </a:pPr>
            <a:r>
              <a:t/>
            </a:r>
            <a:endParaRPr/>
          </a:p>
        </p:txBody>
      </p:sp>
      <p:sp>
        <p:nvSpPr>
          <p:cNvPr id="107" name="Google Shape;107;p13"/>
          <p:cNvSpPr/>
          <p:nvPr/>
        </p:nvSpPr>
        <p:spPr>
          <a:xfrm>
            <a:off x="10121203" y="49107900"/>
            <a:ext cx="686400" cy="707100"/>
          </a:xfrm>
          <a:prstGeom prst="ellipse">
            <a:avLst/>
          </a:prstGeom>
          <a:solidFill>
            <a:srgbClr val="F4CCCC"/>
          </a:solidFill>
          <a:ln cap="flat" cmpd="sng" w="19050">
            <a:solidFill>
              <a:srgbClr val="A61C00"/>
            </a:solidFill>
            <a:prstDash val="solid"/>
            <a:round/>
            <a:headEnd len="sm" w="sm" type="none"/>
            <a:tailEnd len="sm" w="sm" type="none"/>
          </a:ln>
        </p:spPr>
        <p:txBody>
          <a:bodyPr anchorCtr="0" anchor="ctr" bIns="105150" lIns="105150" spcFirstLastPara="1" rIns="105150" wrap="square" tIns="105150">
            <a:noAutofit/>
          </a:bodyPr>
          <a:lstStyle/>
          <a:p>
            <a:pPr indent="0" lvl="0" marL="0" rtl="0" algn="l">
              <a:spcBef>
                <a:spcPts val="0"/>
              </a:spcBef>
              <a:spcAft>
                <a:spcPts val="0"/>
              </a:spcAft>
              <a:buNone/>
            </a:pPr>
            <a:r>
              <a:t/>
            </a:r>
            <a:endParaRPr/>
          </a:p>
        </p:txBody>
      </p:sp>
      <p:sp>
        <p:nvSpPr>
          <p:cNvPr id="108" name="Google Shape;108;p13"/>
          <p:cNvSpPr/>
          <p:nvPr/>
        </p:nvSpPr>
        <p:spPr>
          <a:xfrm>
            <a:off x="32271609" y="2471850"/>
            <a:ext cx="686400" cy="707100"/>
          </a:xfrm>
          <a:prstGeom prst="ellipse">
            <a:avLst/>
          </a:prstGeom>
          <a:solidFill>
            <a:srgbClr val="EFEFEF"/>
          </a:solidFill>
          <a:ln cap="flat" cmpd="sng" w="19050">
            <a:solidFill>
              <a:srgbClr val="666666"/>
            </a:solidFill>
            <a:prstDash val="solid"/>
            <a:round/>
            <a:headEnd len="sm" w="sm" type="none"/>
            <a:tailEnd len="sm" w="sm" type="none"/>
          </a:ln>
        </p:spPr>
        <p:txBody>
          <a:bodyPr anchorCtr="0" anchor="ctr" bIns="105150" lIns="105150" spcFirstLastPara="1" rIns="105150" wrap="square" tIns="105150">
            <a:noAutofit/>
          </a:bodyPr>
          <a:lstStyle/>
          <a:p>
            <a:pPr indent="0" lvl="0" marL="0" rtl="0" algn="l">
              <a:spcBef>
                <a:spcPts val="0"/>
              </a:spcBef>
              <a:spcAft>
                <a:spcPts val="0"/>
              </a:spcAft>
              <a:buNone/>
            </a:pPr>
            <a:r>
              <a:t/>
            </a:r>
            <a:endParaRPr/>
          </a:p>
        </p:txBody>
      </p:sp>
      <p:sp>
        <p:nvSpPr>
          <p:cNvPr id="109" name="Google Shape;109;p13"/>
          <p:cNvSpPr txBox="1"/>
          <p:nvPr/>
        </p:nvSpPr>
        <p:spPr>
          <a:xfrm>
            <a:off x="733303" y="49541520"/>
            <a:ext cx="8163000" cy="5035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i="1" lang="en" sz="2100">
                <a:latin typeface="Montserrat"/>
                <a:ea typeface="Montserrat"/>
                <a:cs typeface="Montserrat"/>
                <a:sym typeface="Montserrat"/>
              </a:rPr>
              <a:t>SHIRASE consists of 4 main sections: the web crawler, the lexical-to-semantic translator, the triplestore, and the internal search engine.</a:t>
            </a:r>
            <a:endParaRPr i="1"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Web Crawler:</a:t>
            </a:r>
            <a:r>
              <a:rPr lang="en" sz="2100">
                <a:latin typeface="Montserrat"/>
                <a:ea typeface="Montserrat"/>
                <a:cs typeface="Montserrat"/>
                <a:sym typeface="Montserrat"/>
              </a:rPr>
              <a:t> The web crawler searches through various scientific literature databases for potentially relevant articles.</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Lexical-to-Semantic Translator: </a:t>
            </a:r>
            <a:r>
              <a:rPr lang="en" sz="2100">
                <a:latin typeface="Montserrat"/>
                <a:ea typeface="Montserrat"/>
                <a:cs typeface="Montserrat"/>
                <a:sym typeface="Montserrat"/>
              </a:rPr>
              <a:t>The lexical-to-semantic translator extracts semantic markup of key ideas from the article text with a frame semantic parser.</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Triplestore: </a:t>
            </a:r>
            <a:r>
              <a:rPr lang="en" sz="2100">
                <a:latin typeface="Montserrat"/>
                <a:ea typeface="Montserrat"/>
                <a:cs typeface="Montserrat"/>
                <a:sym typeface="Montserrat"/>
              </a:rPr>
              <a:t>The triplestore holds the RDF markup and citation metadata of the article in a remote or local location</a:t>
            </a:r>
            <a:endParaRPr sz="2100">
              <a:latin typeface="Montserrat"/>
              <a:ea typeface="Montserrat"/>
              <a:cs typeface="Montserrat"/>
              <a:sym typeface="Montserrat"/>
            </a:endParaRPr>
          </a:p>
          <a:p>
            <a:pPr indent="0" lvl="0" marL="0" rtl="0" algn="l">
              <a:spcBef>
                <a:spcPts val="0"/>
              </a:spcBef>
              <a:spcAft>
                <a:spcPts val="0"/>
              </a:spcAft>
              <a:buNone/>
            </a:pPr>
            <a:r>
              <a:rPr b="1" lang="en" sz="2100">
                <a:latin typeface="Montserrat"/>
                <a:ea typeface="Montserrat"/>
                <a:cs typeface="Montserrat"/>
                <a:sym typeface="Montserrat"/>
              </a:rPr>
              <a:t>Internal Search Engine:</a:t>
            </a:r>
            <a:r>
              <a:rPr lang="en" sz="2100">
                <a:latin typeface="Montserrat"/>
                <a:ea typeface="Montserrat"/>
                <a:cs typeface="Montserrat"/>
                <a:sym typeface="Montserrat"/>
              </a:rPr>
              <a:t> The internal search engine utilizes SPARQL to search through the semantic records on the triplestore.  This allows users to perform an in depth condition-based analysis of the SHIRASE database. SHIRASE also includes a SPARQL builder for ease-of-use.</a:t>
            </a:r>
            <a:endParaRPr sz="2100">
              <a:latin typeface="Montserrat"/>
              <a:ea typeface="Montserrat"/>
              <a:cs typeface="Montserrat"/>
              <a:sym typeface="Montserrat"/>
            </a:endParaRPr>
          </a:p>
        </p:txBody>
      </p:sp>
      <p:pic>
        <p:nvPicPr>
          <p:cNvPr id="110" name="Google Shape;110;p13"/>
          <p:cNvPicPr preferRelativeResize="0"/>
          <p:nvPr/>
        </p:nvPicPr>
        <p:blipFill/>
        <p:spPr>
          <a:xfrm>
            <a:off x="10042384" y="12295083"/>
            <a:ext cx="21202068" cy="6347403"/>
          </a:xfrm>
          <a:prstGeom prst="rect">
            <a:avLst/>
          </a:prstGeom>
          <a:noFill/>
          <a:ln>
            <a:noFill/>
          </a:ln>
        </p:spPr>
      </p:pic>
      <p:sp>
        <p:nvSpPr>
          <p:cNvPr id="111" name="Google Shape;111;p13"/>
          <p:cNvSpPr txBox="1"/>
          <p:nvPr/>
        </p:nvSpPr>
        <p:spPr>
          <a:xfrm>
            <a:off x="18136969" y="21957238"/>
            <a:ext cx="6476100" cy="46104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Step 1: General Search Query</a:t>
            </a:r>
            <a:endParaRPr b="1" sz="23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In the first step, the web crawler uses the general  search query inputted by the user in order to search through the various literature databases. The web crawler does this by using REST API to access the inbuilt search utility for each database which returns a set of article keys to indicate potentially relevant articles. The general search query is in the form of a standard natural-language query that would be inputted into conventional search engines. The search engine then dynamically collates the results of each search to compile a list of article keys.</a:t>
            </a:r>
            <a:endParaRPr sz="2100">
              <a:latin typeface="Montserrat"/>
              <a:ea typeface="Montserrat"/>
              <a:cs typeface="Montserrat"/>
              <a:sym typeface="Montserrat"/>
            </a:endParaRPr>
          </a:p>
        </p:txBody>
      </p:sp>
      <p:sp>
        <p:nvSpPr>
          <p:cNvPr id="112" name="Google Shape;112;p13"/>
          <p:cNvSpPr txBox="1"/>
          <p:nvPr/>
        </p:nvSpPr>
        <p:spPr>
          <a:xfrm>
            <a:off x="24538134" y="21896248"/>
            <a:ext cx="6476100" cy="45150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Step 2: Individual Article Requests</a:t>
            </a:r>
            <a:endParaRPr b="1" sz="2300">
              <a:latin typeface="Montserrat"/>
              <a:ea typeface="Montserrat"/>
              <a:cs typeface="Montserrat"/>
              <a:sym typeface="Montserrat"/>
            </a:endParaRPr>
          </a:p>
          <a:p>
            <a:pPr indent="0" lvl="0" marL="0" rtl="0" algn="l">
              <a:spcBef>
                <a:spcPts val="0"/>
              </a:spcBef>
              <a:spcAft>
                <a:spcPts val="0"/>
              </a:spcAft>
              <a:buClr>
                <a:srgbClr val="000000"/>
              </a:buClr>
              <a:buSzPts val="1300"/>
              <a:buFont typeface="Arial"/>
              <a:buNone/>
            </a:pPr>
            <a:r>
              <a:rPr lang="en" sz="2100">
                <a:latin typeface="Montserrat"/>
                <a:ea typeface="Montserrat"/>
                <a:cs typeface="Montserrat"/>
                <a:sym typeface="Montserrat"/>
              </a:rPr>
              <a:t>In the second step, the web crawler loops through the compiled list of article API keys and individually queries for each article to retrieve article metadata (author name, publication date, DOI, etc.) and text. Also, in this step the web crawler eliminates any articles that are not compatible (i.e. in a different language or in an irregular format). The text that is retrieved depends on whether or not the article’s full paper is open access or not. If it isn’t then just the abstract is retrieved since it most likely contains all the key claims.</a:t>
            </a:r>
            <a:endParaRPr sz="2100">
              <a:latin typeface="Montserrat"/>
              <a:ea typeface="Montserrat"/>
              <a:cs typeface="Montserrat"/>
              <a:sym typeface="Montserrat"/>
            </a:endParaRPr>
          </a:p>
          <a:p>
            <a:pPr indent="0" lvl="0" marL="0" rtl="0" algn="l">
              <a:spcBef>
                <a:spcPts val="0"/>
              </a:spcBef>
              <a:spcAft>
                <a:spcPts val="0"/>
              </a:spcAft>
              <a:buNone/>
            </a:pPr>
            <a:r>
              <a:t/>
            </a:r>
            <a:endParaRPr b="1" sz="2100">
              <a:latin typeface="Montserrat"/>
              <a:ea typeface="Montserrat"/>
              <a:cs typeface="Montserrat"/>
              <a:sym typeface="Montserrat"/>
            </a:endParaRPr>
          </a:p>
        </p:txBody>
      </p:sp>
      <p:sp>
        <p:nvSpPr>
          <p:cNvPr id="113" name="Google Shape;113;p13"/>
          <p:cNvSpPr txBox="1"/>
          <p:nvPr/>
        </p:nvSpPr>
        <p:spPr>
          <a:xfrm>
            <a:off x="10052156" y="21086700"/>
            <a:ext cx="21202200" cy="934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Clr>
                <a:srgbClr val="000000"/>
              </a:buClr>
              <a:buSzPts val="1300"/>
              <a:buFont typeface="Arial"/>
              <a:buNone/>
            </a:pPr>
            <a:r>
              <a:rPr lang="en" sz="2100">
                <a:latin typeface="Montserrat"/>
                <a:ea typeface="Montserrat"/>
                <a:cs typeface="Montserrat"/>
                <a:sym typeface="Montserrat"/>
              </a:rPr>
              <a:t>The web crawler functions via a federated approach to retrieve potentially relevant articles from various databases using REST API. Currently the web crawler supports 4 databases: PubMed, Elsevier ScienceDirect, CORE, and DOAJ.  The web crawler has two main stages:</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p:txBody>
      </p:sp>
      <p:sp>
        <p:nvSpPr>
          <p:cNvPr id="114" name="Google Shape;114;p13"/>
          <p:cNvSpPr txBox="1"/>
          <p:nvPr/>
        </p:nvSpPr>
        <p:spPr>
          <a:xfrm>
            <a:off x="10040250" y="56023100"/>
            <a:ext cx="13059900" cy="46104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SPARQL Search Engine</a:t>
            </a:r>
            <a:endParaRPr b="1" sz="2300">
              <a:latin typeface="Montserrat"/>
              <a:ea typeface="Montserrat"/>
              <a:cs typeface="Montserrat"/>
              <a:sym typeface="Montserrat"/>
            </a:endParaRPr>
          </a:p>
          <a:p>
            <a:pPr indent="0" lvl="0" marL="0" rtl="0" algn="l">
              <a:spcBef>
                <a:spcPts val="0"/>
              </a:spcBef>
              <a:spcAft>
                <a:spcPts val="0"/>
              </a:spcAft>
              <a:buNone/>
            </a:pPr>
            <a:r>
              <a:rPr b="1" lang="en" sz="2100">
                <a:solidFill>
                  <a:srgbClr val="000000"/>
                </a:solidFill>
                <a:latin typeface="Montserrat"/>
                <a:ea typeface="Montserrat"/>
                <a:cs typeface="Montserrat"/>
                <a:sym typeface="Montserrat"/>
              </a:rPr>
              <a:t>Purpose: </a:t>
            </a:r>
            <a:r>
              <a:rPr lang="en" sz="2100">
                <a:solidFill>
                  <a:srgbClr val="000000"/>
                </a:solidFill>
                <a:latin typeface="Montserrat"/>
                <a:ea typeface="Montserrat"/>
                <a:cs typeface="Montserrat"/>
                <a:sym typeface="Montserrat"/>
              </a:rPr>
              <a:t>The internal search engine is used to search and analyze SHIRASE’s semantic database for information that the user has requested. Since it is based on the idea-based semantics, the internal search engine allows users to have specific ideas of the retrieved articles returned to them without having to read through each article. </a:t>
            </a:r>
            <a:endParaRPr sz="2100">
              <a:solidFill>
                <a:srgbClr val="000000"/>
              </a:solidFill>
              <a:latin typeface="Montserrat"/>
              <a:ea typeface="Montserrat"/>
              <a:cs typeface="Montserrat"/>
              <a:sym typeface="Montserrat"/>
            </a:endParaRPr>
          </a:p>
          <a:p>
            <a:pPr indent="0" lvl="0" marL="0" rtl="0" algn="l">
              <a:spcBef>
                <a:spcPts val="0"/>
              </a:spcBef>
              <a:spcAft>
                <a:spcPts val="0"/>
              </a:spcAft>
              <a:buNone/>
            </a:pPr>
            <a:r>
              <a:rPr b="1" lang="en" sz="2100">
                <a:solidFill>
                  <a:srgbClr val="000000"/>
                </a:solidFill>
                <a:latin typeface="Montserrat"/>
                <a:ea typeface="Montserrat"/>
                <a:cs typeface="Montserrat"/>
                <a:sym typeface="Montserrat"/>
              </a:rPr>
              <a:t>Design: </a:t>
            </a:r>
            <a:r>
              <a:rPr lang="en" sz="2100">
                <a:solidFill>
                  <a:srgbClr val="000000"/>
                </a:solidFill>
                <a:latin typeface="Montserrat"/>
                <a:ea typeface="Montserrat"/>
                <a:cs typeface="Montserrat"/>
                <a:sym typeface="Montserrat"/>
              </a:rPr>
              <a:t>This search engine is based on primarily on SPARQL, however it does use some OWL-DL for basic logical reasoning and connection functions. The search engine operates by having a series of conditions which are inputted by the user to narrow down values of interest which can be returned. Using the conditions, the user can effectively designate a type of subgraph. Then they can further specify which parts of the subgraph they want returned to them. Since the graph represents the ideas of the article, users can effectively have specific ideas and information returned to them from the articles. In addition, through the use of predicate and first-order logic, the search engine can make simple deductions, and effectively create new connections in the graph.</a:t>
            </a:r>
            <a:endParaRPr sz="21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p:txBody>
      </p:sp>
      <p:sp>
        <p:nvSpPr>
          <p:cNvPr id="115" name="Google Shape;115;p13"/>
          <p:cNvSpPr txBox="1"/>
          <p:nvPr/>
        </p:nvSpPr>
        <p:spPr>
          <a:xfrm>
            <a:off x="23100000" y="49906975"/>
            <a:ext cx="8163000" cy="53922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Semantic Query Builder Form</a:t>
            </a:r>
            <a:endParaRPr b="1" sz="2300">
              <a:latin typeface="Montserrat"/>
              <a:ea typeface="Montserrat"/>
              <a:cs typeface="Montserrat"/>
              <a:sym typeface="Montserrat"/>
            </a:endParaRPr>
          </a:p>
          <a:p>
            <a:pPr indent="0" lvl="0" marL="0" rtl="0" algn="l">
              <a:spcBef>
                <a:spcPts val="0"/>
              </a:spcBef>
              <a:spcAft>
                <a:spcPts val="0"/>
              </a:spcAft>
              <a:buNone/>
            </a:pPr>
            <a:r>
              <a:rPr b="1" lang="en" sz="2300">
                <a:latin typeface="Montserrat"/>
                <a:ea typeface="Montserrat"/>
                <a:cs typeface="Montserrat"/>
                <a:sym typeface="Montserrat"/>
              </a:rPr>
              <a:t>Purpose:</a:t>
            </a:r>
            <a:r>
              <a:rPr lang="en" sz="2300">
                <a:latin typeface="Montserrat"/>
                <a:ea typeface="Montserrat"/>
                <a:cs typeface="Montserrat"/>
                <a:sym typeface="Montserrat"/>
              </a:rPr>
              <a:t> Though the condition-based method of semantic search is extremely versatile and powerful, it isn’t nearly as conducive as standard natural-language inputs. In an attempt to ameliorate this, SHIRASE implements an easy-to-use query builder to allows users to build semantic queries without having to know SPARQL syntax.</a:t>
            </a:r>
            <a:endParaRPr sz="2300">
              <a:latin typeface="Montserrat"/>
              <a:ea typeface="Montserrat"/>
              <a:cs typeface="Montserrat"/>
              <a:sym typeface="Montserrat"/>
            </a:endParaRPr>
          </a:p>
          <a:p>
            <a:pPr indent="0" lvl="0" marL="0" rtl="0" algn="l">
              <a:spcBef>
                <a:spcPts val="0"/>
              </a:spcBef>
              <a:spcAft>
                <a:spcPts val="0"/>
              </a:spcAft>
              <a:buNone/>
            </a:pPr>
            <a:r>
              <a:rPr b="1" lang="en" sz="2300">
                <a:latin typeface="Montserrat"/>
                <a:ea typeface="Montserrat"/>
                <a:cs typeface="Montserrat"/>
                <a:sym typeface="Montserrat"/>
              </a:rPr>
              <a:t>Design: </a:t>
            </a:r>
            <a:r>
              <a:rPr lang="en" sz="2300">
                <a:latin typeface="Montserrat"/>
                <a:ea typeface="Montserrat"/>
                <a:cs typeface="Montserrat"/>
                <a:sym typeface="Montserrat"/>
              </a:rPr>
              <a:t>The query builder consists of three segments:</a:t>
            </a:r>
            <a:endParaRPr sz="2300">
              <a:latin typeface="Montserrat"/>
              <a:ea typeface="Montserrat"/>
              <a:cs typeface="Montserrat"/>
              <a:sym typeface="Montserrat"/>
            </a:endParaRPr>
          </a:p>
          <a:p>
            <a:pPr indent="0" lvl="0" marL="0" rtl="0" algn="l">
              <a:spcBef>
                <a:spcPts val="0"/>
              </a:spcBef>
              <a:spcAft>
                <a:spcPts val="0"/>
              </a:spcAft>
              <a:buNone/>
            </a:pPr>
            <a:r>
              <a:rPr i="1" lang="en" sz="2300">
                <a:latin typeface="Montserrat"/>
                <a:ea typeface="Montserrat"/>
                <a:cs typeface="Montserrat"/>
                <a:sym typeface="Montserrat"/>
              </a:rPr>
              <a:t>Condition Input: </a:t>
            </a:r>
            <a:r>
              <a:rPr lang="en" sz="2300">
                <a:latin typeface="Montserrat"/>
                <a:ea typeface="Montserrat"/>
                <a:cs typeface="Montserrat"/>
                <a:sym typeface="Montserrat"/>
              </a:rPr>
              <a:t> user enters in the conditions that they want for the query. The conditions are 3 parts with first being target variable, the second being the condition, and the third being the result variable.</a:t>
            </a:r>
            <a:endParaRPr sz="2300">
              <a:latin typeface="Montserrat"/>
              <a:ea typeface="Montserrat"/>
              <a:cs typeface="Montserrat"/>
              <a:sym typeface="Montserrat"/>
            </a:endParaRPr>
          </a:p>
          <a:p>
            <a:pPr indent="0" lvl="0" marL="0" rtl="0" algn="l">
              <a:spcBef>
                <a:spcPts val="0"/>
              </a:spcBef>
              <a:spcAft>
                <a:spcPts val="0"/>
              </a:spcAft>
              <a:buNone/>
            </a:pPr>
            <a:r>
              <a:rPr i="1" lang="en" sz="2300">
                <a:latin typeface="Montserrat"/>
                <a:ea typeface="Montserrat"/>
                <a:cs typeface="Montserrat"/>
                <a:sym typeface="Montserrat"/>
              </a:rPr>
              <a:t>Output Variable Selection: </a:t>
            </a:r>
            <a:r>
              <a:rPr lang="en" sz="2300">
                <a:latin typeface="Montserrat"/>
                <a:ea typeface="Montserrat"/>
                <a:cs typeface="Montserrat"/>
                <a:sym typeface="Montserrat"/>
              </a:rPr>
              <a:t>select which variables are to be outputted</a:t>
            </a:r>
            <a:endParaRPr sz="2300">
              <a:latin typeface="Montserrat"/>
              <a:ea typeface="Montserrat"/>
              <a:cs typeface="Montserrat"/>
              <a:sym typeface="Montserrat"/>
            </a:endParaRPr>
          </a:p>
          <a:p>
            <a:pPr indent="0" lvl="0" marL="0" rtl="0" algn="l">
              <a:spcBef>
                <a:spcPts val="0"/>
              </a:spcBef>
              <a:spcAft>
                <a:spcPts val="0"/>
              </a:spcAft>
              <a:buNone/>
            </a:pPr>
            <a:r>
              <a:rPr i="1" lang="en" sz="2300">
                <a:latin typeface="Montserrat"/>
                <a:ea typeface="Montserrat"/>
                <a:cs typeface="Montserrat"/>
                <a:sym typeface="Montserrat"/>
              </a:rPr>
              <a:t>Post-Conditions: </a:t>
            </a:r>
            <a:r>
              <a:rPr lang="en" sz="2300">
                <a:latin typeface="Montserrat"/>
                <a:ea typeface="Montserrat"/>
                <a:cs typeface="Montserrat"/>
                <a:sym typeface="Montserrat"/>
              </a:rPr>
              <a:t>Set-up various post-conditions</a:t>
            </a:r>
            <a:endParaRPr sz="2300">
              <a:latin typeface="Montserrat"/>
              <a:ea typeface="Montserrat"/>
              <a:cs typeface="Montserrat"/>
              <a:sym typeface="Montserrat"/>
            </a:endParaRPr>
          </a:p>
        </p:txBody>
      </p:sp>
      <p:pic>
        <p:nvPicPr>
          <p:cNvPr id="116" name="Google Shape;116;p13"/>
          <p:cNvPicPr preferRelativeResize="0"/>
          <p:nvPr/>
        </p:nvPicPr>
        <p:blipFill/>
        <p:spPr>
          <a:xfrm>
            <a:off x="733302" y="39082004"/>
            <a:ext cx="4077169" cy="4660175"/>
          </a:xfrm>
          <a:prstGeom prst="rect">
            <a:avLst/>
          </a:prstGeom>
          <a:noFill/>
          <a:ln cap="flat" cmpd="sng" w="9525">
            <a:solidFill>
              <a:srgbClr val="595959"/>
            </a:solidFill>
            <a:prstDash val="solid"/>
            <a:round/>
            <a:headEnd len="sm" w="sm" type="none"/>
            <a:tailEnd len="sm" w="sm" type="none"/>
          </a:ln>
        </p:spPr>
      </p:pic>
      <p:sp>
        <p:nvSpPr>
          <p:cNvPr id="117" name="Google Shape;117;p13"/>
          <p:cNvSpPr txBox="1"/>
          <p:nvPr/>
        </p:nvSpPr>
        <p:spPr>
          <a:xfrm>
            <a:off x="682575" y="30417675"/>
            <a:ext cx="8251800" cy="85539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100">
                <a:latin typeface="Montserrat"/>
                <a:ea typeface="Montserrat"/>
                <a:cs typeface="Montserrat"/>
                <a:sym typeface="Montserrat"/>
              </a:rPr>
              <a:t>Semantic Web Introduction</a:t>
            </a:r>
            <a:endParaRPr b="1" sz="21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300"/>
              <a:buFont typeface="Arial"/>
              <a:buNone/>
            </a:pPr>
            <a:r>
              <a:rPr lang="en" sz="2100">
                <a:solidFill>
                  <a:srgbClr val="000000"/>
                </a:solidFill>
                <a:latin typeface="Montserrat"/>
                <a:ea typeface="Montserrat"/>
                <a:cs typeface="Montserrat"/>
                <a:sym typeface="Montserrat"/>
              </a:rPr>
              <a:t> 	The </a:t>
            </a:r>
            <a:r>
              <a:rPr b="1" lang="en" sz="2100">
                <a:solidFill>
                  <a:srgbClr val="000000"/>
                </a:solidFill>
                <a:latin typeface="Montserrat"/>
                <a:ea typeface="Montserrat"/>
                <a:cs typeface="Montserrat"/>
                <a:sym typeface="Montserrat"/>
              </a:rPr>
              <a:t>semantic web[1]  represents a paradigm shift in the way online data is stored and processed.</a:t>
            </a:r>
            <a:r>
              <a:rPr lang="en" sz="2100">
                <a:solidFill>
                  <a:srgbClr val="000000"/>
                </a:solidFill>
                <a:latin typeface="Montserrat"/>
                <a:ea typeface="Montserrat"/>
                <a:cs typeface="Montserrat"/>
                <a:sym typeface="Montserrat"/>
              </a:rPr>
              <a:t> </a:t>
            </a:r>
            <a:r>
              <a:rPr lang="en" sz="2100">
                <a:solidFill>
                  <a:srgbClr val="000000"/>
                </a:solidFill>
                <a:highlight>
                  <a:srgbClr val="FFFFFF"/>
                </a:highlight>
                <a:latin typeface="Montserrat"/>
                <a:ea typeface="Montserrat"/>
                <a:cs typeface="Montserrat"/>
                <a:sym typeface="Montserrat"/>
              </a:rPr>
              <a:t>By weaning away from relying on the syntactic structure of the document and towards the explicit representation of the network of ideas in the resource, </a:t>
            </a:r>
            <a:r>
              <a:rPr b="1" lang="en" sz="2100">
                <a:solidFill>
                  <a:srgbClr val="000000"/>
                </a:solidFill>
                <a:highlight>
                  <a:srgbClr val="FFFFFF"/>
                </a:highlight>
                <a:latin typeface="Montserrat"/>
                <a:ea typeface="Montserrat"/>
                <a:cs typeface="Montserrat"/>
                <a:sym typeface="Montserrat"/>
              </a:rPr>
              <a:t>formal semantics fields the capability to allow automated application to “understand” the content they are processing</a:t>
            </a:r>
            <a:r>
              <a:rPr lang="en" sz="2100">
                <a:solidFill>
                  <a:srgbClr val="000000"/>
                </a:solidFill>
                <a:highlight>
                  <a:srgbClr val="FFFFFF"/>
                </a:highlight>
                <a:latin typeface="Montserrat"/>
                <a:ea typeface="Montserrat"/>
                <a:cs typeface="Montserrat"/>
                <a:sym typeface="Montserrat"/>
              </a:rPr>
              <a:t>. </a:t>
            </a:r>
            <a:r>
              <a:rPr lang="en" sz="2100">
                <a:solidFill>
                  <a:srgbClr val="000000"/>
                </a:solidFill>
                <a:latin typeface="Montserrat"/>
                <a:ea typeface="Montserrat"/>
                <a:cs typeface="Montserrat"/>
                <a:sym typeface="Montserrat"/>
              </a:rPr>
              <a:t>Thus, it is far more intuitive to perform queries, since the ideas from a variety of resources are represented explicitly on a unified linked data graph. Effectively, the lexical web is container centric (based around web pages) while the semantic web is idea centric (based around the ideas contained within it regardless of the resource  of origin). This fact </a:t>
            </a:r>
            <a:r>
              <a:rPr b="1" lang="en" sz="2100">
                <a:solidFill>
                  <a:srgbClr val="000000"/>
                </a:solidFill>
                <a:latin typeface="Montserrat"/>
                <a:ea typeface="Montserrat"/>
                <a:cs typeface="Montserrat"/>
                <a:sym typeface="Montserrat"/>
              </a:rPr>
              <a:t>allows semantic applications</a:t>
            </a:r>
            <a:r>
              <a:rPr lang="en" sz="2100">
                <a:solidFill>
                  <a:srgbClr val="000000"/>
                </a:solidFill>
                <a:latin typeface="Montserrat"/>
                <a:ea typeface="Montserrat"/>
                <a:cs typeface="Montserrat"/>
                <a:sym typeface="Montserrat"/>
              </a:rPr>
              <a:t> </a:t>
            </a:r>
            <a:r>
              <a:rPr b="1" lang="en" sz="2100">
                <a:solidFill>
                  <a:srgbClr val="000000"/>
                </a:solidFill>
                <a:latin typeface="Montserrat"/>
                <a:ea typeface="Montserrat"/>
                <a:cs typeface="Montserrat"/>
                <a:sym typeface="Montserrat"/>
              </a:rPr>
              <a:t>to search for ideas and stand-alone answers, not just for web pages.</a:t>
            </a:r>
            <a:endParaRPr b="1" sz="2100">
              <a:solidFill>
                <a:srgbClr val="000000"/>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300"/>
              <a:buFont typeface="Arial"/>
              <a:buNone/>
            </a:pPr>
            <a:r>
              <a:rPr lang="en" sz="2100">
                <a:solidFill>
                  <a:srgbClr val="000000"/>
                </a:solidFill>
                <a:latin typeface="Montserrat"/>
                <a:ea typeface="Montserrat"/>
                <a:cs typeface="Montserrat"/>
                <a:sym typeface="Montserrat"/>
              </a:rPr>
              <a:t> 	Even though the semantic web has so many advantages it has yet to hit the mainstream due to its few crippling drawbacks. The most pertinent of these is that most </a:t>
            </a:r>
            <a:r>
              <a:rPr b="1" lang="en" sz="2100">
                <a:solidFill>
                  <a:srgbClr val="000000"/>
                </a:solidFill>
                <a:latin typeface="Montserrat"/>
                <a:ea typeface="Montserrat"/>
                <a:cs typeface="Montserrat"/>
                <a:sym typeface="Montserrat"/>
              </a:rPr>
              <a:t>semantic databases require a significant resource investment to generate</a:t>
            </a:r>
            <a:r>
              <a:rPr lang="en" sz="2100">
                <a:solidFill>
                  <a:srgbClr val="000000"/>
                </a:solidFill>
                <a:latin typeface="Montserrat"/>
                <a:ea typeface="Montserrat"/>
                <a:cs typeface="Montserrat"/>
                <a:sym typeface="Montserrat"/>
              </a:rPr>
              <a:t> because of the massive amounts of data that need to be processed to create a knowledge base that is actually usable. This leads to a</a:t>
            </a:r>
            <a:r>
              <a:rPr b="1" lang="en" sz="2100">
                <a:solidFill>
                  <a:srgbClr val="000000"/>
                </a:solidFill>
                <a:latin typeface="Montserrat"/>
                <a:ea typeface="Montserrat"/>
                <a:cs typeface="Montserrat"/>
                <a:sym typeface="Montserrat"/>
              </a:rPr>
              <a:t> high upfront cost that acts as a hard barrier to many ventures into the area </a:t>
            </a:r>
            <a:r>
              <a:rPr lang="en" sz="2100">
                <a:solidFill>
                  <a:srgbClr val="000000"/>
                </a:solidFill>
                <a:latin typeface="Montserrat"/>
                <a:ea typeface="Montserrat"/>
                <a:cs typeface="Montserrat"/>
                <a:sym typeface="Montserrat"/>
              </a:rPr>
              <a:t>along with discouraging companies from open- sourcing their networks.</a:t>
            </a:r>
            <a:endParaRPr sz="2100">
              <a:latin typeface="Montserrat"/>
              <a:ea typeface="Montserrat"/>
              <a:cs typeface="Montserrat"/>
              <a:sym typeface="Montserrat"/>
            </a:endParaRPr>
          </a:p>
        </p:txBody>
      </p:sp>
      <p:sp>
        <p:nvSpPr>
          <p:cNvPr id="118" name="Google Shape;118;p13"/>
          <p:cNvSpPr txBox="1"/>
          <p:nvPr/>
        </p:nvSpPr>
        <p:spPr>
          <a:xfrm>
            <a:off x="4780378" y="38756010"/>
            <a:ext cx="4301700" cy="56229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RDF and SPARQL</a:t>
            </a:r>
            <a:endParaRPr b="1" sz="23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There are two main technologies in the semantic web: RDF and SPARQL. RDF (Resource Description Format)</a:t>
            </a:r>
            <a:r>
              <a:rPr b="1" lang="en" sz="2100">
                <a:latin typeface="Montserrat"/>
                <a:ea typeface="Montserrat"/>
                <a:cs typeface="Montserrat"/>
                <a:sym typeface="Montserrat"/>
              </a:rPr>
              <a:t>[2][3] </a:t>
            </a:r>
            <a:r>
              <a:rPr lang="en" sz="2100">
                <a:latin typeface="Montserrat"/>
                <a:ea typeface="Montserrat"/>
                <a:cs typeface="Montserrat"/>
                <a:sym typeface="Montserrat"/>
              </a:rPr>
              <a:t> is a format that portrays data in a network, with statements represented by line segments in the network. SPARQL (SPARQL Protocol and RDF Query Language)</a:t>
            </a:r>
            <a:r>
              <a:rPr b="1" lang="en" sz="2100">
                <a:latin typeface="Montserrat"/>
                <a:ea typeface="Montserrat"/>
                <a:cs typeface="Montserrat"/>
                <a:sym typeface="Montserrat"/>
              </a:rPr>
              <a:t>[4]</a:t>
            </a:r>
            <a:r>
              <a:rPr lang="en" sz="2100">
                <a:latin typeface="Montserrat"/>
                <a:ea typeface="Montserrat"/>
                <a:cs typeface="Montserrat"/>
                <a:sym typeface="Montserrat"/>
              </a:rPr>
              <a:t>  is a condition- based method to interact with RDF files by specifying a subgraph and parts of the subgraph to return.</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p:txBody>
      </p:sp>
      <p:pic>
        <p:nvPicPr>
          <p:cNvPr id="119" name="Google Shape;119;p13"/>
          <p:cNvPicPr preferRelativeResize="0"/>
          <p:nvPr/>
        </p:nvPicPr>
        <p:blipFill>
          <a:blip r:embed="rId6">
            <a:alphaModFix/>
          </a:blip>
          <a:stretch>
            <a:fillRect/>
          </a:stretch>
        </p:blipFill>
        <p:spPr>
          <a:xfrm>
            <a:off x="829884" y="54886860"/>
            <a:ext cx="7956956" cy="5271470"/>
          </a:xfrm>
          <a:prstGeom prst="rect">
            <a:avLst/>
          </a:prstGeom>
          <a:noFill/>
          <a:ln cap="flat" cmpd="sng" w="9525">
            <a:solidFill>
              <a:srgbClr val="595959"/>
            </a:solidFill>
            <a:prstDash val="solid"/>
            <a:round/>
            <a:headEnd len="sm" w="sm" type="none"/>
            <a:tailEnd len="sm" w="sm" type="none"/>
          </a:ln>
        </p:spPr>
      </p:pic>
      <p:pic>
        <p:nvPicPr>
          <p:cNvPr id="120" name="Google Shape;120;p13"/>
          <p:cNvPicPr preferRelativeResize="0"/>
          <p:nvPr/>
        </p:nvPicPr>
        <p:blipFill>
          <a:blip r:embed="rId7">
            <a:alphaModFix/>
          </a:blip>
          <a:stretch>
            <a:fillRect/>
          </a:stretch>
        </p:blipFill>
        <p:spPr>
          <a:xfrm>
            <a:off x="32207316" y="14821488"/>
            <a:ext cx="4077169" cy="2374606"/>
          </a:xfrm>
          <a:prstGeom prst="rect">
            <a:avLst/>
          </a:prstGeom>
          <a:noFill/>
          <a:ln cap="flat" cmpd="sng" w="9525">
            <a:solidFill>
              <a:srgbClr val="595959"/>
            </a:solidFill>
            <a:prstDash val="solid"/>
            <a:round/>
            <a:headEnd len="sm" w="sm" type="none"/>
            <a:tailEnd len="sm" w="sm" type="none"/>
          </a:ln>
        </p:spPr>
      </p:pic>
      <p:pic>
        <p:nvPicPr>
          <p:cNvPr id="121" name="Google Shape;121;p13"/>
          <p:cNvPicPr preferRelativeResize="0"/>
          <p:nvPr/>
        </p:nvPicPr>
        <p:blipFill>
          <a:blip r:embed="rId8">
            <a:alphaModFix/>
          </a:blip>
          <a:stretch>
            <a:fillRect/>
          </a:stretch>
        </p:blipFill>
        <p:spPr>
          <a:xfrm>
            <a:off x="32218031" y="3397740"/>
            <a:ext cx="4016531" cy="2417366"/>
          </a:xfrm>
          <a:prstGeom prst="rect">
            <a:avLst/>
          </a:prstGeom>
          <a:noFill/>
          <a:ln cap="flat" cmpd="sng" w="9525">
            <a:solidFill>
              <a:srgbClr val="595959"/>
            </a:solidFill>
            <a:prstDash val="solid"/>
            <a:round/>
            <a:headEnd len="sm" w="sm" type="none"/>
            <a:tailEnd len="sm" w="sm" type="none"/>
          </a:ln>
        </p:spPr>
      </p:pic>
      <p:pic>
        <p:nvPicPr>
          <p:cNvPr id="122" name="Google Shape;122;p13"/>
          <p:cNvPicPr preferRelativeResize="0"/>
          <p:nvPr/>
        </p:nvPicPr>
        <p:blipFill/>
        <p:spPr>
          <a:xfrm>
            <a:off x="32252006" y="10963357"/>
            <a:ext cx="4012874" cy="2421134"/>
          </a:xfrm>
          <a:prstGeom prst="rect">
            <a:avLst/>
          </a:prstGeom>
          <a:noFill/>
          <a:ln cap="flat" cmpd="sng" w="9525">
            <a:solidFill>
              <a:srgbClr val="595959"/>
            </a:solidFill>
            <a:prstDash val="solid"/>
            <a:round/>
            <a:headEnd len="sm" w="sm" type="none"/>
            <a:tailEnd len="sm" w="sm" type="none"/>
          </a:ln>
        </p:spPr>
      </p:pic>
      <p:pic>
        <p:nvPicPr>
          <p:cNvPr id="123" name="Google Shape;123;p13"/>
          <p:cNvPicPr preferRelativeResize="0"/>
          <p:nvPr/>
        </p:nvPicPr>
        <p:blipFill>
          <a:blip r:embed="rId9">
            <a:alphaModFix/>
          </a:blip>
          <a:stretch>
            <a:fillRect/>
          </a:stretch>
        </p:blipFill>
        <p:spPr>
          <a:xfrm>
            <a:off x="32218036" y="7154220"/>
            <a:ext cx="4139099" cy="2475830"/>
          </a:xfrm>
          <a:prstGeom prst="rect">
            <a:avLst/>
          </a:prstGeom>
          <a:noFill/>
          <a:ln cap="flat" cmpd="sng" w="9525">
            <a:solidFill>
              <a:srgbClr val="595959"/>
            </a:solidFill>
            <a:prstDash val="solid"/>
            <a:round/>
            <a:headEnd len="sm" w="sm" type="none"/>
            <a:tailEnd len="sm" w="sm" type="none"/>
          </a:ln>
        </p:spPr>
      </p:pic>
      <p:pic>
        <p:nvPicPr>
          <p:cNvPr id="124" name="Google Shape;124;p13"/>
          <p:cNvPicPr preferRelativeResize="0"/>
          <p:nvPr/>
        </p:nvPicPr>
        <p:blipFill/>
        <p:spPr>
          <a:xfrm>
            <a:off x="36410482" y="14772705"/>
            <a:ext cx="4012875" cy="2420350"/>
          </a:xfrm>
          <a:prstGeom prst="rect">
            <a:avLst/>
          </a:prstGeom>
          <a:noFill/>
          <a:ln cap="flat" cmpd="sng" w="9525">
            <a:solidFill>
              <a:srgbClr val="595959"/>
            </a:solidFill>
            <a:prstDash val="solid"/>
            <a:round/>
            <a:headEnd len="sm" w="sm" type="none"/>
            <a:tailEnd len="sm" w="sm" type="none"/>
          </a:ln>
        </p:spPr>
      </p:pic>
      <p:pic>
        <p:nvPicPr>
          <p:cNvPr id="125" name="Google Shape;125;p13"/>
          <p:cNvPicPr preferRelativeResize="0"/>
          <p:nvPr/>
        </p:nvPicPr>
        <p:blipFill/>
        <p:spPr>
          <a:xfrm>
            <a:off x="36410484" y="3379440"/>
            <a:ext cx="4016531" cy="2416640"/>
          </a:xfrm>
          <a:prstGeom prst="rect">
            <a:avLst/>
          </a:prstGeom>
          <a:noFill/>
          <a:ln cap="flat" cmpd="sng" w="9525">
            <a:solidFill>
              <a:srgbClr val="595959"/>
            </a:solidFill>
            <a:prstDash val="solid"/>
            <a:round/>
            <a:headEnd len="sm" w="sm" type="none"/>
            <a:tailEnd len="sm" w="sm" type="none"/>
          </a:ln>
        </p:spPr>
      </p:pic>
      <p:pic>
        <p:nvPicPr>
          <p:cNvPr id="126" name="Google Shape;126;p13"/>
          <p:cNvPicPr preferRelativeResize="0"/>
          <p:nvPr/>
        </p:nvPicPr>
        <p:blipFill>
          <a:blip r:embed="rId10">
            <a:alphaModFix/>
          </a:blip>
          <a:stretch>
            <a:fillRect/>
          </a:stretch>
        </p:blipFill>
        <p:spPr>
          <a:xfrm>
            <a:off x="36423281" y="10938481"/>
            <a:ext cx="4077171" cy="2445552"/>
          </a:xfrm>
          <a:prstGeom prst="rect">
            <a:avLst/>
          </a:prstGeom>
          <a:noFill/>
          <a:ln cap="flat" cmpd="sng" w="9525">
            <a:solidFill>
              <a:srgbClr val="595959"/>
            </a:solidFill>
            <a:prstDash val="solid"/>
            <a:round/>
            <a:headEnd len="sm" w="sm" type="none"/>
            <a:tailEnd len="sm" w="sm" type="none"/>
          </a:ln>
        </p:spPr>
      </p:pic>
      <p:pic>
        <p:nvPicPr>
          <p:cNvPr id="127" name="Google Shape;127;p13"/>
          <p:cNvPicPr preferRelativeResize="0"/>
          <p:nvPr/>
        </p:nvPicPr>
        <p:blipFill/>
        <p:spPr>
          <a:xfrm>
            <a:off x="36469955" y="7176300"/>
            <a:ext cx="4016531" cy="2418815"/>
          </a:xfrm>
          <a:prstGeom prst="rect">
            <a:avLst/>
          </a:prstGeom>
          <a:noFill/>
          <a:ln cap="flat" cmpd="sng" w="9525">
            <a:solidFill>
              <a:srgbClr val="595959"/>
            </a:solidFill>
            <a:prstDash val="solid"/>
            <a:round/>
            <a:headEnd len="sm" w="sm" type="none"/>
            <a:tailEnd len="sm" w="sm" type="none"/>
          </a:ln>
        </p:spPr>
      </p:pic>
      <p:sp>
        <p:nvSpPr>
          <p:cNvPr id="128" name="Google Shape;128;p13"/>
          <p:cNvSpPr txBox="1"/>
          <p:nvPr/>
        </p:nvSpPr>
        <p:spPr>
          <a:xfrm>
            <a:off x="32218081" y="5855433"/>
            <a:ext cx="40128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Title Screen: </a:t>
            </a:r>
            <a:r>
              <a:rPr lang="en" sz="2100">
                <a:latin typeface="Montserrat"/>
                <a:ea typeface="Montserrat"/>
                <a:cs typeface="Montserrat"/>
                <a:sym typeface="Montserrat"/>
              </a:rPr>
              <a:t>There are various search options available to users to choose.</a:t>
            </a:r>
            <a:endParaRPr sz="2100">
              <a:latin typeface="Montserrat"/>
              <a:ea typeface="Montserrat"/>
              <a:cs typeface="Montserrat"/>
              <a:sym typeface="Montserrat"/>
            </a:endParaRPr>
          </a:p>
        </p:txBody>
      </p:sp>
      <p:sp>
        <p:nvSpPr>
          <p:cNvPr id="129" name="Google Shape;129;p13"/>
          <p:cNvSpPr txBox="1"/>
          <p:nvPr/>
        </p:nvSpPr>
        <p:spPr>
          <a:xfrm>
            <a:off x="36412313" y="5796070"/>
            <a:ext cx="40128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SPARQL Options: </a:t>
            </a:r>
            <a:r>
              <a:rPr lang="en" sz="2100">
                <a:latin typeface="Montserrat"/>
                <a:ea typeface="Montserrat"/>
                <a:cs typeface="Montserrat"/>
                <a:sym typeface="Montserrat"/>
              </a:rPr>
              <a:t>Can choose whether or not to use SPARQL builder form.</a:t>
            </a:r>
            <a:endParaRPr sz="2100">
              <a:latin typeface="Montserrat"/>
              <a:ea typeface="Montserrat"/>
              <a:cs typeface="Montserrat"/>
              <a:sym typeface="Montserrat"/>
            </a:endParaRPr>
          </a:p>
        </p:txBody>
      </p:sp>
      <p:sp>
        <p:nvSpPr>
          <p:cNvPr id="130" name="Google Shape;130;p13"/>
          <p:cNvSpPr txBox="1"/>
          <p:nvPr/>
        </p:nvSpPr>
        <p:spPr>
          <a:xfrm>
            <a:off x="36471820" y="9595120"/>
            <a:ext cx="40128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Condition Input: </a:t>
            </a:r>
            <a:r>
              <a:rPr lang="en" sz="2100">
                <a:latin typeface="Montserrat"/>
                <a:ea typeface="Montserrat"/>
                <a:cs typeface="Montserrat"/>
                <a:sym typeface="Montserrat"/>
              </a:rPr>
              <a:t>User inputs the conditions they want for the SPARQL query.</a:t>
            </a:r>
            <a:endParaRPr sz="2100">
              <a:latin typeface="Montserrat"/>
              <a:ea typeface="Montserrat"/>
              <a:cs typeface="Montserrat"/>
              <a:sym typeface="Montserrat"/>
            </a:endParaRPr>
          </a:p>
        </p:txBody>
      </p:sp>
      <p:sp>
        <p:nvSpPr>
          <p:cNvPr id="131" name="Google Shape;131;p13"/>
          <p:cNvSpPr txBox="1"/>
          <p:nvPr/>
        </p:nvSpPr>
        <p:spPr>
          <a:xfrm>
            <a:off x="36410500" y="13395613"/>
            <a:ext cx="40128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Output Choice: </a:t>
            </a:r>
            <a:r>
              <a:rPr lang="en" sz="2100">
                <a:latin typeface="Montserrat"/>
                <a:ea typeface="Montserrat"/>
                <a:cs typeface="Montserrat"/>
                <a:sym typeface="Montserrat"/>
              </a:rPr>
              <a:t>User chooses output variables for the SPARQL query</a:t>
            </a:r>
            <a:endParaRPr sz="2100">
              <a:latin typeface="Montserrat"/>
              <a:ea typeface="Montserrat"/>
              <a:cs typeface="Montserrat"/>
              <a:sym typeface="Montserrat"/>
            </a:endParaRPr>
          </a:p>
        </p:txBody>
      </p:sp>
      <p:sp>
        <p:nvSpPr>
          <p:cNvPr id="132" name="Google Shape;132;p13"/>
          <p:cNvSpPr txBox="1"/>
          <p:nvPr/>
        </p:nvSpPr>
        <p:spPr>
          <a:xfrm>
            <a:off x="36410519" y="17196090"/>
            <a:ext cx="40128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Post-conditions: </a:t>
            </a:r>
            <a:r>
              <a:rPr lang="en" sz="2100">
                <a:latin typeface="Montserrat"/>
                <a:ea typeface="Montserrat"/>
                <a:cs typeface="Montserrat"/>
                <a:sym typeface="Montserrat"/>
              </a:rPr>
              <a:t>User can input various post-conditions such as limiting # of results.</a:t>
            </a:r>
            <a:endParaRPr sz="2100">
              <a:latin typeface="Montserrat"/>
              <a:ea typeface="Montserrat"/>
              <a:cs typeface="Montserrat"/>
              <a:sym typeface="Montserrat"/>
            </a:endParaRPr>
          </a:p>
        </p:txBody>
      </p:sp>
      <p:sp>
        <p:nvSpPr>
          <p:cNvPr id="133" name="Google Shape;133;p13"/>
          <p:cNvSpPr txBox="1"/>
          <p:nvPr/>
        </p:nvSpPr>
        <p:spPr>
          <a:xfrm>
            <a:off x="32217878" y="13395623"/>
            <a:ext cx="40128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External Search: </a:t>
            </a:r>
            <a:r>
              <a:rPr lang="en" sz="2100">
                <a:latin typeface="Montserrat"/>
                <a:ea typeface="Montserrat"/>
                <a:cs typeface="Montserrat"/>
                <a:sym typeface="Montserrat"/>
              </a:rPr>
              <a:t>Search online for resources to add to the SHIRASE database.</a:t>
            </a:r>
            <a:endParaRPr sz="2100">
              <a:latin typeface="Montserrat"/>
              <a:ea typeface="Montserrat"/>
              <a:cs typeface="Montserrat"/>
              <a:sym typeface="Montserrat"/>
            </a:endParaRPr>
          </a:p>
        </p:txBody>
      </p:sp>
      <p:sp>
        <p:nvSpPr>
          <p:cNvPr id="134" name="Google Shape;134;p13"/>
          <p:cNvSpPr txBox="1"/>
          <p:nvPr/>
        </p:nvSpPr>
        <p:spPr>
          <a:xfrm>
            <a:off x="32218075" y="9595125"/>
            <a:ext cx="40773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SPARQL Direct Input: </a:t>
            </a:r>
            <a:r>
              <a:rPr lang="en" sz="2100">
                <a:latin typeface="Montserrat"/>
                <a:ea typeface="Montserrat"/>
                <a:cs typeface="Montserrat"/>
                <a:sym typeface="Montserrat"/>
              </a:rPr>
              <a:t>User can directly input raw SPARQL query into SHIRASE.</a:t>
            </a:r>
            <a:endParaRPr sz="2100">
              <a:latin typeface="Montserrat"/>
              <a:ea typeface="Montserrat"/>
              <a:cs typeface="Montserrat"/>
              <a:sym typeface="Montserrat"/>
            </a:endParaRPr>
          </a:p>
        </p:txBody>
      </p:sp>
      <p:sp>
        <p:nvSpPr>
          <p:cNvPr id="135" name="Google Shape;135;p13"/>
          <p:cNvSpPr txBox="1"/>
          <p:nvPr/>
        </p:nvSpPr>
        <p:spPr>
          <a:xfrm>
            <a:off x="32154934" y="17196105"/>
            <a:ext cx="4139100" cy="10632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b="1" lang="en" sz="2100">
                <a:latin typeface="Montserrat"/>
                <a:ea typeface="Montserrat"/>
                <a:cs typeface="Montserrat"/>
                <a:sym typeface="Montserrat"/>
              </a:rPr>
              <a:t>Output:</a:t>
            </a:r>
            <a:r>
              <a:rPr lang="en" sz="2100">
                <a:latin typeface="Montserrat"/>
                <a:ea typeface="Montserrat"/>
                <a:cs typeface="Montserrat"/>
                <a:sym typeface="Montserrat"/>
              </a:rPr>
              <a:t> SPARQL output given to a user with each column representing a variable.</a:t>
            </a:r>
            <a:endParaRPr sz="2100">
              <a:latin typeface="Montserrat"/>
              <a:ea typeface="Montserrat"/>
              <a:cs typeface="Montserrat"/>
              <a:sym typeface="Montserrat"/>
            </a:endParaRPr>
          </a:p>
        </p:txBody>
      </p:sp>
      <p:pic>
        <p:nvPicPr>
          <p:cNvPr id="136" name="Google Shape;136;p13"/>
          <p:cNvPicPr preferRelativeResize="0"/>
          <p:nvPr/>
        </p:nvPicPr>
        <p:blipFill rotWithShape="1">
          <a:blip r:embed="rId11">
            <a:alphaModFix/>
          </a:blip>
          <a:srcRect b="0" l="0" r="41633" t="0"/>
          <a:stretch/>
        </p:blipFill>
        <p:spPr>
          <a:xfrm>
            <a:off x="16683300" y="29999200"/>
            <a:ext cx="3661824" cy="4337900"/>
          </a:xfrm>
          <a:prstGeom prst="rect">
            <a:avLst/>
          </a:prstGeom>
          <a:noFill/>
          <a:ln cap="flat" cmpd="sng" w="9525">
            <a:solidFill>
              <a:srgbClr val="595959"/>
            </a:solidFill>
            <a:prstDash val="solid"/>
            <a:round/>
            <a:headEnd len="sm" w="sm" type="none"/>
            <a:tailEnd len="sm" w="sm" type="none"/>
          </a:ln>
        </p:spPr>
      </p:pic>
      <p:sp>
        <p:nvSpPr>
          <p:cNvPr id="137" name="Google Shape;137;p13"/>
          <p:cNvSpPr txBox="1"/>
          <p:nvPr/>
        </p:nvSpPr>
        <p:spPr>
          <a:xfrm>
            <a:off x="32232600" y="38617170"/>
            <a:ext cx="8251800" cy="116916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Discussions</a:t>
            </a:r>
            <a:endParaRPr b="1" sz="2300">
              <a:latin typeface="Montserrat"/>
              <a:ea typeface="Montserrat"/>
              <a:cs typeface="Montserrat"/>
              <a:sym typeface="Montserrat"/>
            </a:endParaRPr>
          </a:p>
          <a:p>
            <a:pPr indent="0" lvl="0" marL="0" rtl="0" algn="l">
              <a:spcBef>
                <a:spcPts val="0"/>
              </a:spcBef>
              <a:spcAft>
                <a:spcPts val="0"/>
              </a:spcAft>
              <a:buNone/>
            </a:pPr>
            <a:r>
              <a:rPr lang="en" sz="2300">
                <a:latin typeface="Montserrat"/>
                <a:ea typeface="Montserrat"/>
                <a:cs typeface="Montserrat"/>
                <a:sym typeface="Montserrat"/>
              </a:rPr>
              <a:t>	</a:t>
            </a:r>
            <a:r>
              <a:rPr lang="en" sz="2100">
                <a:latin typeface="Montserrat"/>
                <a:ea typeface="Montserrat"/>
                <a:cs typeface="Montserrat"/>
                <a:sym typeface="Montserrat"/>
              </a:rPr>
              <a:t>Though SHIRASE is certainly effective, there are still points of improvement that are needed for expansion:</a:t>
            </a:r>
            <a:endParaRPr sz="2100">
              <a:latin typeface="Montserrat"/>
              <a:ea typeface="Montserrat"/>
              <a:cs typeface="Montserrat"/>
              <a:sym typeface="Montserrat"/>
            </a:endParaRPr>
          </a:p>
          <a:p>
            <a:pPr indent="0" lvl="0" marL="0" rtl="0" algn="l">
              <a:spcBef>
                <a:spcPts val="0"/>
              </a:spcBef>
              <a:spcAft>
                <a:spcPts val="0"/>
              </a:spcAft>
              <a:buNone/>
            </a:pPr>
            <a:r>
              <a:rPr i="1" lang="en" sz="2100">
                <a:latin typeface="Montserrat"/>
                <a:ea typeface="Montserrat"/>
                <a:cs typeface="Montserrat"/>
                <a:sym typeface="Montserrat"/>
              </a:rPr>
              <a:t>Web Crawler:</a:t>
            </a:r>
            <a:r>
              <a:rPr lang="en" sz="2100">
                <a:latin typeface="Montserrat"/>
                <a:ea typeface="Montserrat"/>
                <a:cs typeface="Montserrat"/>
                <a:sym typeface="Montserrat"/>
              </a:rPr>
              <a:t> The web crawler needs to be moved away from relying on the database REST API infrastructure towards becoming a true web crawler.</a:t>
            </a:r>
            <a:endParaRPr sz="2100">
              <a:latin typeface="Montserrat"/>
              <a:ea typeface="Montserrat"/>
              <a:cs typeface="Montserrat"/>
              <a:sym typeface="Montserrat"/>
            </a:endParaRPr>
          </a:p>
          <a:p>
            <a:pPr indent="0" lvl="0" marL="0" rtl="0" algn="l">
              <a:spcBef>
                <a:spcPts val="0"/>
              </a:spcBef>
              <a:spcAft>
                <a:spcPts val="0"/>
              </a:spcAft>
              <a:buNone/>
            </a:pPr>
            <a:r>
              <a:rPr i="1" lang="en" sz="2100">
                <a:latin typeface="Montserrat"/>
                <a:ea typeface="Montserrat"/>
                <a:cs typeface="Montserrat"/>
                <a:sym typeface="Montserrat"/>
              </a:rPr>
              <a:t>Lexical-to-Semantic Translator: </a:t>
            </a:r>
            <a:r>
              <a:rPr lang="en" sz="2100">
                <a:latin typeface="Montserrat"/>
                <a:ea typeface="Montserrat"/>
                <a:cs typeface="Montserrat"/>
                <a:sym typeface="Montserrat"/>
              </a:rPr>
              <a:t>The translator needs to have a shortened runtime, improved tree parsing (possibly using DRS’s), and novel statement formation.</a:t>
            </a:r>
            <a:endParaRPr sz="2100">
              <a:latin typeface="Montserrat"/>
              <a:ea typeface="Montserrat"/>
              <a:cs typeface="Montserrat"/>
              <a:sym typeface="Montserrat"/>
            </a:endParaRPr>
          </a:p>
          <a:p>
            <a:pPr indent="0" lvl="0" marL="0" rtl="0" algn="l">
              <a:spcBef>
                <a:spcPts val="0"/>
              </a:spcBef>
              <a:spcAft>
                <a:spcPts val="0"/>
              </a:spcAft>
              <a:buNone/>
            </a:pPr>
            <a:r>
              <a:rPr i="1" lang="en" sz="2100">
                <a:latin typeface="Montserrat"/>
                <a:ea typeface="Montserrat"/>
                <a:cs typeface="Montserrat"/>
                <a:sym typeface="Montserrat"/>
              </a:rPr>
              <a:t>SPARQL Search Engine: </a:t>
            </a:r>
            <a:r>
              <a:rPr lang="en" sz="2100">
                <a:latin typeface="Montserrat"/>
                <a:ea typeface="Montserrat"/>
                <a:cs typeface="Montserrat"/>
                <a:sym typeface="Montserrat"/>
              </a:rPr>
              <a:t>The SPARQL search engine can be improved by implementing a more advanced rule learner and a natural-language to SPARQL translator.</a:t>
            </a:r>
            <a:endParaRPr sz="2100">
              <a:latin typeface="Montserrat"/>
              <a:ea typeface="Montserrat"/>
              <a:cs typeface="Montserrat"/>
              <a:sym typeface="Montserrat"/>
            </a:endParaRPr>
          </a:p>
          <a:p>
            <a:pPr indent="0" lvl="0" marL="0" rtl="0" algn="ctr">
              <a:spcBef>
                <a:spcPts val="0"/>
              </a:spcBef>
              <a:spcAft>
                <a:spcPts val="0"/>
              </a:spcAft>
              <a:buNone/>
            </a:pPr>
            <a:r>
              <a:rPr b="1" lang="en" sz="2300">
                <a:latin typeface="Montserrat"/>
                <a:ea typeface="Montserrat"/>
                <a:cs typeface="Montserrat"/>
                <a:sym typeface="Montserrat"/>
              </a:rPr>
              <a:t>Conclusion</a:t>
            </a:r>
            <a:endParaRPr b="1" sz="2300">
              <a:latin typeface="Montserrat"/>
              <a:ea typeface="Montserrat"/>
              <a:cs typeface="Montserrat"/>
              <a:sym typeface="Montserrat"/>
            </a:endParaRPr>
          </a:p>
          <a:p>
            <a:pPr indent="520700" lvl="0" marL="0" rtl="0" algn="l">
              <a:spcBef>
                <a:spcPts val="0"/>
              </a:spcBef>
              <a:spcAft>
                <a:spcPts val="0"/>
              </a:spcAft>
              <a:buClr>
                <a:srgbClr val="000000"/>
              </a:buClr>
              <a:buSzPts val="1300"/>
              <a:buFont typeface="Arial"/>
              <a:buNone/>
            </a:pPr>
            <a:r>
              <a:rPr lang="en" sz="2100">
                <a:solidFill>
                  <a:srgbClr val="000000"/>
                </a:solidFill>
                <a:latin typeface="Montserrat"/>
                <a:ea typeface="Montserrat"/>
                <a:cs typeface="Montserrat"/>
                <a:sym typeface="Montserrat"/>
              </a:rPr>
              <a:t>Given its advanced capabilities, </a:t>
            </a:r>
            <a:r>
              <a:rPr b="1" lang="en" sz="2100">
                <a:solidFill>
                  <a:srgbClr val="000000"/>
                </a:solidFill>
                <a:latin typeface="Montserrat"/>
                <a:ea typeface="Montserrat"/>
                <a:cs typeface="Montserrat"/>
                <a:sym typeface="Montserrat"/>
              </a:rPr>
              <a:t>SHIRASE can provide a far more fine-grained and nuanced search experience which is optimized for direct question answering. </a:t>
            </a:r>
            <a:r>
              <a:rPr lang="en" sz="2100">
                <a:solidFill>
                  <a:srgbClr val="000000"/>
                </a:solidFill>
                <a:latin typeface="Montserrat"/>
                <a:ea typeface="Montserrat"/>
                <a:cs typeface="Montserrat"/>
                <a:sym typeface="Montserrat"/>
              </a:rPr>
              <a:t>SHIRASE does this by attempting to do this by integrating the automated syphoning of lexical resources to augment user searches, </a:t>
            </a:r>
            <a:r>
              <a:rPr b="1" lang="en" sz="2100">
                <a:solidFill>
                  <a:srgbClr val="000000"/>
                </a:solidFill>
                <a:latin typeface="Montserrat"/>
                <a:ea typeface="Montserrat"/>
                <a:cs typeface="Montserrat"/>
                <a:sym typeface="Montserrat"/>
              </a:rPr>
              <a:t>thus allowing for the versatility and specificity of a semantic search to be applied to resources on the conventional web</a:t>
            </a:r>
            <a:r>
              <a:rPr lang="en" sz="2100">
                <a:solidFill>
                  <a:srgbClr val="000000"/>
                </a:solidFill>
                <a:latin typeface="Montserrat"/>
                <a:ea typeface="Montserrat"/>
                <a:cs typeface="Montserrat"/>
                <a:sym typeface="Montserrat"/>
              </a:rPr>
              <a:t>. This means that SHIRASE can bring semantics into the fore without succumbing to some of the weaknesses that have been holding the technology back. In addition, given its ability to process and convert large volumes of data from the open-web to its semantic database, SHIRASE allows for the</a:t>
            </a:r>
            <a:r>
              <a:rPr b="1" lang="en" sz="2100">
                <a:solidFill>
                  <a:srgbClr val="000000"/>
                </a:solidFill>
                <a:latin typeface="Montserrat"/>
                <a:ea typeface="Montserrat"/>
                <a:cs typeface="Montserrat"/>
                <a:sym typeface="Montserrat"/>
              </a:rPr>
              <a:t> gradual, targeted creation of a semantic database driven by users for a variety of applications</a:t>
            </a:r>
            <a:r>
              <a:rPr lang="en" sz="2100">
                <a:solidFill>
                  <a:srgbClr val="000000"/>
                </a:solidFill>
                <a:latin typeface="Montserrat"/>
                <a:ea typeface="Montserrat"/>
                <a:cs typeface="Montserrat"/>
                <a:sym typeface="Montserrat"/>
              </a:rPr>
              <a:t> (i.e. plagiarism detection, text summarization, idea management).  As a whole, SHIRASE is a </a:t>
            </a:r>
            <a:r>
              <a:rPr b="1" lang="en" sz="2100">
                <a:solidFill>
                  <a:srgbClr val="000000"/>
                </a:solidFill>
                <a:latin typeface="Montserrat"/>
                <a:ea typeface="Montserrat"/>
                <a:cs typeface="Montserrat"/>
                <a:sym typeface="Montserrat"/>
              </a:rPr>
              <a:t>potent framework both as a search engine and for the distributed conversion of the lexical web to the semantic web. </a:t>
            </a:r>
            <a:r>
              <a:rPr lang="en" sz="2100">
                <a:solidFill>
                  <a:srgbClr val="000000"/>
                </a:solidFill>
                <a:latin typeface="Montserrat"/>
                <a:ea typeface="Montserrat"/>
                <a:cs typeface="Montserrat"/>
                <a:sym typeface="Montserrat"/>
              </a:rPr>
              <a:t>Furthermore, SHIRASE, though at the moment for research material, </a:t>
            </a:r>
            <a:r>
              <a:rPr b="1" lang="en" sz="2100">
                <a:solidFill>
                  <a:srgbClr val="000000"/>
                </a:solidFill>
                <a:latin typeface="Montserrat"/>
                <a:ea typeface="Montserrat"/>
                <a:cs typeface="Montserrat"/>
                <a:sym typeface="Montserrat"/>
              </a:rPr>
              <a:t>is built upon an expandable architecture whose pipeline can be expanded to become a general search engine for the public.</a:t>
            </a:r>
            <a:endParaRPr b="1" sz="2100">
              <a:latin typeface="Montserrat"/>
              <a:ea typeface="Montserrat"/>
              <a:cs typeface="Montserrat"/>
              <a:sym typeface="Montserrat"/>
            </a:endParaRPr>
          </a:p>
        </p:txBody>
      </p:sp>
      <p:sp>
        <p:nvSpPr>
          <p:cNvPr id="138" name="Google Shape;138;p13"/>
          <p:cNvSpPr txBox="1"/>
          <p:nvPr/>
        </p:nvSpPr>
        <p:spPr>
          <a:xfrm>
            <a:off x="10047750" y="44361401"/>
            <a:ext cx="10610100" cy="37956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Triplestore Design</a:t>
            </a:r>
            <a:endParaRPr b="1" sz="2300">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1300"/>
              <a:buFont typeface="Arial"/>
              <a:buNone/>
            </a:pPr>
            <a:r>
              <a:rPr lang="en" sz="2100">
                <a:solidFill>
                  <a:srgbClr val="000000"/>
                </a:solidFill>
                <a:latin typeface="Montserrat"/>
                <a:ea typeface="Montserrat"/>
                <a:cs typeface="Montserrat"/>
                <a:sym typeface="Montserrat"/>
              </a:rPr>
              <a:t>Once the RDF graph is created, it is stored in the triplestore. Inside the triplestore is a set of XML/RDF files, each of which describe an article. In regards to the structure of each RDF file, the graph is split into two sections: the citation metadata section and the text representation section. The citation metadata section hold basic information about the article (i.e. author name, date of publication, database of origin, etc.).  the text representation section holds the triples from the lexical-to-semantic translator which create a network representation of the ideas in a particular article. The triple store has two possible locations to be stored on. It can be stored online on a server</a:t>
            </a:r>
            <a:r>
              <a:rPr b="1" lang="en" sz="2100">
                <a:solidFill>
                  <a:srgbClr val="000000"/>
                </a:solidFill>
                <a:latin typeface="Montserrat"/>
                <a:ea typeface="Montserrat"/>
                <a:cs typeface="Montserrat"/>
                <a:sym typeface="Montserrat"/>
              </a:rPr>
              <a:t>[6]</a:t>
            </a:r>
            <a:r>
              <a:rPr lang="en" sz="2100">
                <a:solidFill>
                  <a:srgbClr val="000000"/>
                </a:solidFill>
                <a:latin typeface="Montserrat"/>
                <a:ea typeface="Montserrat"/>
                <a:cs typeface="Montserrat"/>
                <a:sym typeface="Montserrat"/>
              </a:rPr>
              <a:t> via REST API and it can also be stored locally on the computer.</a:t>
            </a:r>
            <a:endParaRPr sz="2100">
              <a:latin typeface="Montserrat"/>
              <a:ea typeface="Montserrat"/>
              <a:cs typeface="Montserrat"/>
              <a:sym typeface="Montserrat"/>
            </a:endParaRPr>
          </a:p>
        </p:txBody>
      </p:sp>
      <p:sp>
        <p:nvSpPr>
          <p:cNvPr id="139" name="Google Shape;139;p13"/>
          <p:cNvSpPr txBox="1"/>
          <p:nvPr/>
        </p:nvSpPr>
        <p:spPr>
          <a:xfrm>
            <a:off x="20581475" y="44407800"/>
            <a:ext cx="10689300" cy="3795600"/>
          </a:xfrm>
          <a:prstGeom prst="rect">
            <a:avLst/>
          </a:prstGeom>
          <a:noFill/>
          <a:ln>
            <a:noFill/>
          </a:ln>
        </p:spPr>
        <p:txBody>
          <a:bodyPr anchorCtr="0" anchor="t" bIns="105150" lIns="105150" spcFirstLastPara="1" rIns="105150" wrap="square" tIns="105150">
            <a:noAutofit/>
          </a:bodyPr>
          <a:lstStyle/>
          <a:p>
            <a:pPr indent="0" lvl="0" marL="0" rtl="0" algn="ctr">
              <a:spcBef>
                <a:spcPts val="0"/>
              </a:spcBef>
              <a:spcAft>
                <a:spcPts val="0"/>
              </a:spcAft>
              <a:buNone/>
            </a:pPr>
            <a:r>
              <a:rPr b="1" lang="en" sz="2300">
                <a:latin typeface="Montserrat"/>
                <a:ea typeface="Montserrat"/>
                <a:cs typeface="Montserrat"/>
                <a:sym typeface="Montserrat"/>
              </a:rPr>
              <a:t>Effect of Persistent Storage</a:t>
            </a:r>
            <a:endParaRPr b="1" sz="23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Since the articles which are converted in a given search session are stored in the triplestore, it can be said that the information processed by SHIRASE is persistent. This has two effects. The first is that the articles processed and searched within one user’s search can be used to augment subsequent searches and even another user’s searches. It also leads to the gradual, targeted creation of a semantic database of converted articles which forms a knowledge graph. This process has the benefit of being distributed among many users over time, and also being driven by the users of SHIRASE, both in that their needs dictate what is added to the knowledge graph and in that they provide the computational resources for the conversion.</a:t>
            </a:r>
            <a:endParaRPr sz="2100">
              <a:latin typeface="Montserrat"/>
              <a:ea typeface="Montserrat"/>
              <a:cs typeface="Montserrat"/>
              <a:sym typeface="Montserrat"/>
            </a:endParaRPr>
          </a:p>
        </p:txBody>
      </p:sp>
      <p:sp>
        <p:nvSpPr>
          <p:cNvPr id="140" name="Google Shape;140;p13"/>
          <p:cNvSpPr txBox="1"/>
          <p:nvPr/>
        </p:nvSpPr>
        <p:spPr>
          <a:xfrm>
            <a:off x="32211534" y="55592938"/>
            <a:ext cx="8251800" cy="5208600"/>
          </a:xfrm>
          <a:prstGeom prst="rect">
            <a:avLst/>
          </a:prstGeom>
          <a:noFill/>
          <a:ln>
            <a:noFill/>
          </a:ln>
        </p:spPr>
        <p:txBody>
          <a:bodyPr anchorCtr="0" anchor="t" bIns="105150" lIns="105150" spcFirstLastPara="1" rIns="105150" wrap="square" tIns="105150">
            <a:noAutofit/>
          </a:bodyPr>
          <a:lstStyle/>
          <a:p>
            <a:pPr indent="0" lvl="0" marL="0" rtl="0" algn="l">
              <a:spcBef>
                <a:spcPts val="0"/>
              </a:spcBef>
              <a:spcAft>
                <a:spcPts val="0"/>
              </a:spcAft>
              <a:buNone/>
            </a:pPr>
            <a:r>
              <a:rPr lang="en" sz="2100">
                <a:latin typeface="Montserrat"/>
                <a:ea typeface="Montserrat"/>
                <a:cs typeface="Montserrat"/>
                <a:sym typeface="Montserrat"/>
              </a:rPr>
              <a:t>[1] T. Berners-Lee, J. Hendler, and O. Lassila, “The semantic web,” Scientific american, vol. 284, no. 5, pp. 34–43, 2001.</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[2] O. Lassila and R. R. Swick, “Resource description framework (rdf) model and syntax specification,” 1999.</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[3] T. Berners-Lee, R. Fielding, and L. Masinter, “Uniform resource identifier (uri): Generic syntax,” Tech. Rep., 2004.</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[4] S. Harris, A. Seaborne, and E. Prud’hommeaux, “Sparql 1.1 query language,” W3C recommendation, vol. 21, no. 10, 2013.</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[5] H. Kamp, J. Van Genabith, and U. Reyle, “Discourse representation theory,” in Handbook of philosophical logic, Springer, 2011, pp. 125–394.</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[6] C. Taswell, “A distributed infrastructure for metadata</a:t>
            </a:r>
            <a:endParaRPr sz="21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about metadata: The hdmm architectural style and portal-doors system,” Future Internet, vol. 2, no. 2, pp. 156–189, 2010.</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a:p>
            <a:pPr indent="0" lvl="0" marL="0" rtl="0" algn="l">
              <a:spcBef>
                <a:spcPts val="0"/>
              </a:spcBef>
              <a:spcAft>
                <a:spcPts val="0"/>
              </a:spcAft>
              <a:buClr>
                <a:srgbClr val="000000"/>
              </a:buClr>
              <a:buSzPts val="1300"/>
              <a:buFont typeface="Arial"/>
              <a:buNone/>
            </a:pPr>
            <a:r>
              <a:t/>
            </a:r>
            <a:endParaRPr sz="2100">
              <a:latin typeface="Montserrat"/>
              <a:ea typeface="Montserrat"/>
              <a:cs typeface="Montserrat"/>
              <a:sym typeface="Montserrat"/>
            </a:endParaRPr>
          </a:p>
          <a:p>
            <a:pPr indent="0" lvl="0" marL="0" rtl="0" algn="l">
              <a:spcBef>
                <a:spcPts val="0"/>
              </a:spcBef>
              <a:spcAft>
                <a:spcPts val="0"/>
              </a:spcAft>
              <a:buNone/>
            </a:pPr>
            <a:r>
              <a:t/>
            </a:r>
            <a:endParaRPr sz="2100">
              <a:latin typeface="Montserrat"/>
              <a:ea typeface="Montserrat"/>
              <a:cs typeface="Montserrat"/>
              <a:sym typeface="Montserrat"/>
            </a:endParaRPr>
          </a:p>
        </p:txBody>
      </p:sp>
      <p:sp>
        <p:nvSpPr>
          <p:cNvPr id="141" name="Google Shape;141;p13"/>
          <p:cNvSpPr txBox="1"/>
          <p:nvPr/>
        </p:nvSpPr>
        <p:spPr>
          <a:xfrm>
            <a:off x="16671350" y="34351225"/>
            <a:ext cx="4016700" cy="3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Fig. Desc.- Constituency trees extracted from the sentences.</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rPr lang="en" sz="2100">
                <a:latin typeface="Montserrat"/>
                <a:ea typeface="Montserrat"/>
                <a:cs typeface="Montserrat"/>
                <a:sym typeface="Montserrat"/>
              </a:rPr>
              <a:t>First breadth-first search find the noun phrase of the sentence. Then a two stage breadth-first then depth- first is used to find the verb phrase and the predicate of the sentence. These are formed into triples.</a:t>
            </a:r>
            <a:endParaRPr sz="2100">
              <a:latin typeface="Montserrat"/>
              <a:ea typeface="Montserrat"/>
              <a:cs typeface="Montserrat"/>
              <a:sym typeface="Montserrat"/>
            </a:endParaRPr>
          </a:p>
        </p:txBody>
      </p:sp>
      <p:sp>
        <p:nvSpPr>
          <p:cNvPr id="142" name="Google Shape;142;p13"/>
          <p:cNvSpPr txBox="1"/>
          <p:nvPr/>
        </p:nvSpPr>
        <p:spPr>
          <a:xfrm>
            <a:off x="20517950" y="29932075"/>
            <a:ext cx="4077300" cy="8070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3359"/>
              </a:lnSpc>
              <a:spcBef>
                <a:spcPts val="0"/>
              </a:spcBef>
              <a:spcAft>
                <a:spcPts val="0"/>
              </a:spcAft>
              <a:buNone/>
            </a:pPr>
            <a:r>
              <a:rPr b="1" lang="en" sz="1900">
                <a:latin typeface="Montserrat"/>
                <a:ea typeface="Montserrat"/>
                <a:cs typeface="Montserrat"/>
                <a:sym typeface="Montserrat"/>
              </a:rPr>
              <a:t>General Tree-Parsing Algorithm</a:t>
            </a:r>
            <a:endParaRPr b="1" sz="1900">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TRIPLET-EXTRACTION(sentence)</a:t>
            </a:r>
            <a:endParaRPr>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result ←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EXTRACT-SUBJECT (NP_subtree)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 EXTRACT-PREDICATE(VP_subtree)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 EXTRACT-OBJECT(VP_siblings)</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if result ≠ failure then return result</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else return failure</a:t>
            </a:r>
            <a:endParaRPr>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EXTRACT-SUBJECT(NP_subtree)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subject ← first found in NP_subtree</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subjectAttributes ←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EXTRACT-ATTRIBUTES(subject)</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result ← subject ∪ subjectAttributes</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if result ≠ failure then return result</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else return failure</a:t>
            </a:r>
            <a:endParaRPr>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EXTRACT-PREDICATE(VP_subtree)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predicate ← deepest verb in subtree</a:t>
            </a:r>
            <a:endParaRPr>
              <a:latin typeface="Montserrat"/>
              <a:ea typeface="Montserrat"/>
              <a:cs typeface="Montserrat"/>
              <a:sym typeface="Montserrat"/>
            </a:endParaRPr>
          </a:p>
          <a:p>
            <a:pPr indent="457200" lvl="0" marL="457200" rtl="0" algn="l">
              <a:lnSpc>
                <a:spcPct val="93359"/>
              </a:lnSpc>
              <a:spcBef>
                <a:spcPts val="0"/>
              </a:spcBef>
              <a:spcAft>
                <a:spcPts val="0"/>
              </a:spcAft>
              <a:buNone/>
            </a:pPr>
            <a:r>
              <a:rPr lang="en">
                <a:latin typeface="Montserrat"/>
                <a:ea typeface="Montserrat"/>
                <a:cs typeface="Montserrat"/>
                <a:sym typeface="Montserrat"/>
              </a:rPr>
              <a:t>predicateAttributes ← EXTRACT-ATTRIBUTES(predicate)</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result ← predicate ∪ predicateAttributes</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if result ≠ failure then return result</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else return failure</a:t>
            </a:r>
            <a:endParaRPr>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EXTRACT-OBJECT(VP_sbtree)  </a:t>
            </a:r>
            <a:endParaRPr>
              <a:latin typeface="Montserrat"/>
              <a:ea typeface="Montserrat"/>
              <a:cs typeface="Montserrat"/>
              <a:sym typeface="Montserrat"/>
            </a:endParaRPr>
          </a:p>
          <a:p>
            <a:pPr indent="0" lvl="0" marL="457200" rtl="0" algn="l">
              <a:lnSpc>
                <a:spcPct val="93359"/>
              </a:lnSpc>
              <a:spcBef>
                <a:spcPts val="0"/>
              </a:spcBef>
              <a:spcAft>
                <a:spcPts val="0"/>
              </a:spcAft>
              <a:buNone/>
            </a:pPr>
            <a:r>
              <a:rPr lang="en">
                <a:latin typeface="Montserrat"/>
                <a:ea typeface="Montserrat"/>
                <a:cs typeface="Montserrat"/>
                <a:sym typeface="Montserrat"/>
              </a:rPr>
              <a:t>siblings ← find NP, PP and ADJP siblings of VP_subtree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for each value in siblings do</a:t>
            </a:r>
            <a:endParaRPr>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 	if value = NP or PP</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object ← first noun in value</a:t>
            </a:r>
            <a:endParaRPr>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 	Else</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object ← first adjective in value</a:t>
            </a:r>
            <a:endParaRPr>
              <a:latin typeface="Montserrat"/>
              <a:ea typeface="Montserrat"/>
              <a:cs typeface="Montserrat"/>
              <a:sym typeface="Montserrat"/>
            </a:endParaRPr>
          </a:p>
          <a:p>
            <a:pPr indent="0" lvl="0" marL="0" rtl="0" algn="l">
              <a:lnSpc>
                <a:spcPct val="93359"/>
              </a:lnSpc>
              <a:spcBef>
                <a:spcPts val="0"/>
              </a:spcBef>
              <a:spcAft>
                <a:spcPts val="0"/>
              </a:spcAft>
              <a:buNone/>
            </a:pPr>
            <a:r>
              <a:rPr lang="en">
                <a:latin typeface="Montserrat"/>
                <a:ea typeface="Montserrat"/>
                <a:cs typeface="Montserrat"/>
                <a:sym typeface="Montserrat"/>
              </a:rPr>
              <a:t> 	objectAttributes ← </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EXTRACT-ATTRIBUTES(object)</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result ← object ∪ objectAttributes</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if result ≠ failure then return result</a:t>
            </a:r>
            <a:endParaRPr>
              <a:latin typeface="Montserrat"/>
              <a:ea typeface="Montserrat"/>
              <a:cs typeface="Montserrat"/>
              <a:sym typeface="Montserrat"/>
            </a:endParaRPr>
          </a:p>
          <a:p>
            <a:pPr indent="457200" lvl="0" marL="0" rtl="0" algn="l">
              <a:lnSpc>
                <a:spcPct val="93359"/>
              </a:lnSpc>
              <a:spcBef>
                <a:spcPts val="0"/>
              </a:spcBef>
              <a:spcAft>
                <a:spcPts val="0"/>
              </a:spcAft>
              <a:buNone/>
            </a:pPr>
            <a:r>
              <a:rPr lang="en">
                <a:latin typeface="Montserrat"/>
                <a:ea typeface="Montserrat"/>
                <a:cs typeface="Montserrat"/>
                <a:sym typeface="Montserrat"/>
              </a:rPr>
              <a:t>else return failure</a:t>
            </a:r>
            <a:endParaRPr>
              <a:latin typeface="Montserrat"/>
              <a:ea typeface="Montserrat"/>
              <a:cs typeface="Montserrat"/>
              <a:sym typeface="Montserrat"/>
            </a:endParaRPr>
          </a:p>
          <a:p>
            <a:pPr indent="0" lvl="0" marL="0" rtl="0" algn="l">
              <a:lnSpc>
                <a:spcPct val="93359"/>
              </a:lnSpc>
              <a:spcBef>
                <a:spcPts val="0"/>
              </a:spcBef>
              <a:spcAft>
                <a:spcPts val="0"/>
              </a:spcAft>
              <a:buNone/>
            </a:pPr>
            <a:r>
              <a:t/>
            </a:r>
            <a:endParaRPr/>
          </a:p>
        </p:txBody>
      </p:sp>
      <p:sp>
        <p:nvSpPr>
          <p:cNvPr id="143" name="Google Shape;143;p13"/>
          <p:cNvSpPr txBox="1"/>
          <p:nvPr/>
        </p:nvSpPr>
        <p:spPr>
          <a:xfrm>
            <a:off x="10040250" y="28124875"/>
            <a:ext cx="14479200" cy="12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Montserrat"/>
                <a:ea typeface="Montserrat"/>
                <a:cs typeface="Montserrat"/>
                <a:sym typeface="Montserrat"/>
              </a:rPr>
              <a:t>Purpose: </a:t>
            </a:r>
            <a:r>
              <a:rPr lang="en" sz="2100">
                <a:latin typeface="Montserrat"/>
                <a:ea typeface="Montserrat"/>
                <a:cs typeface="Montserrat"/>
                <a:sym typeface="Montserrat"/>
              </a:rPr>
              <a:t>The lexical-to-semantic translator takes text (of either the article or abstract) and extracts the statements made by the article via discourse representation theory </a:t>
            </a:r>
            <a:r>
              <a:rPr b="1" lang="en" sz="2100">
                <a:latin typeface="Montserrat"/>
                <a:ea typeface="Montserrat"/>
                <a:cs typeface="Montserrat"/>
                <a:sym typeface="Montserrat"/>
              </a:rPr>
              <a:t>[5]</a:t>
            </a:r>
            <a:r>
              <a:rPr lang="en" sz="2100">
                <a:latin typeface="Montserrat"/>
                <a:ea typeface="Montserrat"/>
                <a:cs typeface="Montserrat"/>
                <a:sym typeface="Montserrat"/>
              </a:rPr>
              <a:t>. These effectively form a network which represents the ideas in a given article with each idea represented by a line segment.</a:t>
            </a:r>
            <a:endParaRPr sz="2100">
              <a:latin typeface="Montserrat"/>
              <a:ea typeface="Montserrat"/>
              <a:cs typeface="Montserrat"/>
              <a:sym typeface="Montserrat"/>
            </a:endParaRPr>
          </a:p>
        </p:txBody>
      </p:sp>
      <p:sp>
        <p:nvSpPr>
          <p:cNvPr id="144" name="Google Shape;144;p13"/>
          <p:cNvSpPr txBox="1"/>
          <p:nvPr/>
        </p:nvSpPr>
        <p:spPr>
          <a:xfrm>
            <a:off x="37174175" y="26594650"/>
            <a:ext cx="3443400" cy="34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latin typeface="Montserrat"/>
                <a:ea typeface="Montserrat"/>
                <a:cs typeface="Montserrat"/>
                <a:sym typeface="Montserrat"/>
              </a:rPr>
              <a:t>The runtime seems to be relatively consistent across the board for all of the queries inputted. However, there seems to be a little variation, most likely due to the varying abstract sizes, though the total seems to average out.</a:t>
            </a:r>
            <a:endParaRPr sz="2100">
              <a:latin typeface="Montserrat"/>
              <a:ea typeface="Montserrat"/>
              <a:cs typeface="Montserrat"/>
              <a:sym typeface="Montserrat"/>
            </a:endParaRPr>
          </a:p>
        </p:txBody>
      </p:sp>
      <p:sp>
        <p:nvSpPr>
          <p:cNvPr id="145" name="Google Shape;145;p13"/>
          <p:cNvSpPr txBox="1"/>
          <p:nvPr/>
        </p:nvSpPr>
        <p:spPr>
          <a:xfrm>
            <a:off x="32142450" y="36122025"/>
            <a:ext cx="829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The number of idea triples extracted from the abstracts seem to be far more variable, indicating that abstract size seems to be a significant factor in article extraction.</a:t>
            </a:r>
            <a:endParaRPr sz="1600">
              <a:latin typeface="Montserrat"/>
              <a:ea typeface="Montserrat"/>
              <a:cs typeface="Montserrat"/>
              <a:sym typeface="Montserrat"/>
            </a:endParaRPr>
          </a:p>
        </p:txBody>
      </p:sp>
      <p:sp>
        <p:nvSpPr>
          <p:cNvPr id="146" name="Google Shape;146;p13"/>
          <p:cNvSpPr txBox="1"/>
          <p:nvPr/>
        </p:nvSpPr>
        <p:spPr>
          <a:xfrm>
            <a:off x="32142450" y="24151150"/>
            <a:ext cx="8296500" cy="24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Montserrat"/>
                <a:ea typeface="Montserrat"/>
                <a:cs typeface="Montserrat"/>
                <a:sym typeface="Montserrat"/>
              </a:rPr>
              <a:t>Quantitative Performance Measures: </a:t>
            </a:r>
            <a:r>
              <a:rPr lang="en" sz="2100">
                <a:latin typeface="Montserrat"/>
                <a:ea typeface="Montserrat"/>
                <a:cs typeface="Montserrat"/>
                <a:sym typeface="Montserrat"/>
              </a:rPr>
              <a:t>This section is designed to portray how SHIRASE performs as the scale of the requested query increases. The queries refer to the general search query inputted, and the semantic query was kept the same among all requests, which was simply limiting by publication date and returning the author and title. Note that only the abstracts are converted.</a:t>
            </a:r>
            <a:endParaRPr sz="2100">
              <a:latin typeface="Montserrat"/>
              <a:ea typeface="Montserrat"/>
              <a:cs typeface="Montserrat"/>
              <a:sym typeface="Montserrat"/>
            </a:endParaRPr>
          </a:p>
        </p:txBody>
      </p:sp>
      <p:sp>
        <p:nvSpPr>
          <p:cNvPr id="147" name="Google Shape;147;p13"/>
          <p:cNvSpPr txBox="1"/>
          <p:nvPr/>
        </p:nvSpPr>
        <p:spPr>
          <a:xfrm>
            <a:off x="32240225" y="20562575"/>
            <a:ext cx="7956900" cy="35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Montserrat"/>
                <a:ea typeface="Montserrat"/>
                <a:cs typeface="Montserrat"/>
                <a:sym typeface="Montserrat"/>
              </a:rPr>
              <a:t>Results of Example Query</a:t>
            </a:r>
            <a:endParaRPr b="1" sz="2100">
              <a:latin typeface="Montserrat"/>
              <a:ea typeface="Montserrat"/>
              <a:cs typeface="Montserrat"/>
              <a:sym typeface="Montserrat"/>
            </a:endParaRPr>
          </a:p>
        </p:txBody>
      </p:sp>
      <p:graphicFrame>
        <p:nvGraphicFramePr>
          <p:cNvPr id="148" name="Google Shape;148;p13"/>
          <p:cNvGraphicFramePr/>
          <p:nvPr/>
        </p:nvGraphicFramePr>
        <p:xfrm>
          <a:off x="36874725" y="33517538"/>
          <a:ext cx="3000000" cy="3000000"/>
        </p:xfrm>
        <a:graphic>
          <a:graphicData uri="http://schemas.openxmlformats.org/drawingml/2006/table">
            <a:tbl>
              <a:tblPr>
                <a:noFill/>
                <a:tableStyleId>{22460709-920B-40FA-9799-8102B86EE168}</a:tableStyleId>
              </a:tblPr>
              <a:tblGrid>
                <a:gridCol w="1791150"/>
                <a:gridCol w="1791150"/>
              </a:tblGrid>
              <a:tr h="393150">
                <a:tc>
                  <a:txBody>
                    <a:bodyPr>
                      <a:noAutofit/>
                    </a:bodyPr>
                    <a:lstStyle/>
                    <a:p>
                      <a:pPr indent="0" lvl="0" marL="0" rtl="0" algn="l">
                        <a:spcBef>
                          <a:spcPts val="0"/>
                        </a:spcBef>
                        <a:spcAft>
                          <a:spcPts val="0"/>
                        </a:spcAft>
                        <a:buNone/>
                      </a:pPr>
                      <a:r>
                        <a:rPr lang="en">
                          <a:latin typeface="Montserrat"/>
                          <a:ea typeface="Montserrat"/>
                          <a:cs typeface="Montserrat"/>
                          <a:sym typeface="Montserrat"/>
                        </a:rPr>
                        <a:t>Query(Color represents query)</a:t>
                      </a:r>
                      <a:endParaRPr>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Montserrat"/>
                          <a:ea typeface="Montserrat"/>
                          <a:cs typeface="Montserrat"/>
                          <a:sym typeface="Montserrat"/>
                        </a:rPr>
                        <a:t>Avg. # of Triples / Article Abstract</a:t>
                      </a:r>
                      <a:endParaRPr>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85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1155CC"/>
                    </a:solidFill>
                  </a:tcPr>
                </a:tc>
                <a:tc>
                  <a:txBody>
                    <a:bodyPr>
                      <a:noAutofit/>
                    </a:bodyPr>
                    <a:lstStyle/>
                    <a:p>
                      <a:pPr indent="0" lvl="0" marL="0" rtl="0" algn="ctr">
                        <a:spcBef>
                          <a:spcPts val="0"/>
                        </a:spcBef>
                        <a:spcAft>
                          <a:spcPts val="0"/>
                        </a:spcAft>
                        <a:buNone/>
                      </a:pPr>
                      <a:r>
                        <a:rPr lang="en">
                          <a:latin typeface="Montserrat"/>
                          <a:ea typeface="Montserrat"/>
                          <a:cs typeface="Montserrat"/>
                          <a:sym typeface="Montserrat"/>
                        </a:rPr>
                        <a:t>31.54</a:t>
                      </a:r>
                      <a:endParaRPr>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0000"/>
                    </a:solidFill>
                  </a:tcPr>
                </a:tc>
                <a:tc>
                  <a:txBody>
                    <a:bodyPr>
                      <a:noAutofit/>
                    </a:bodyPr>
                    <a:lstStyle/>
                    <a:p>
                      <a:pPr indent="0" lvl="0" marL="0" rtl="0" algn="ctr">
                        <a:spcBef>
                          <a:spcPts val="0"/>
                        </a:spcBef>
                        <a:spcAft>
                          <a:spcPts val="0"/>
                        </a:spcAft>
                        <a:buNone/>
                      </a:pPr>
                      <a:r>
                        <a:rPr lang="en">
                          <a:latin typeface="Montserrat"/>
                          <a:ea typeface="Montserrat"/>
                          <a:cs typeface="Montserrat"/>
                          <a:sym typeface="Montserrat"/>
                        </a:rPr>
                        <a:t>33.39</a:t>
                      </a:r>
                      <a:endParaRPr>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D966"/>
                    </a:solidFill>
                  </a:tcPr>
                </a:tc>
                <a:tc>
                  <a:txBody>
                    <a:bodyPr>
                      <a:noAutofit/>
                    </a:bodyPr>
                    <a:lstStyle/>
                    <a:p>
                      <a:pPr indent="0" lvl="0" marL="0" rtl="0" algn="ctr">
                        <a:spcBef>
                          <a:spcPts val="0"/>
                        </a:spcBef>
                        <a:spcAft>
                          <a:spcPts val="0"/>
                        </a:spcAft>
                        <a:buNone/>
                      </a:pPr>
                      <a:r>
                        <a:rPr lang="en">
                          <a:latin typeface="Montserrat"/>
                          <a:ea typeface="Montserrat"/>
                          <a:cs typeface="Montserrat"/>
                          <a:sym typeface="Montserrat"/>
                        </a:rPr>
                        <a:t>36.64</a:t>
                      </a:r>
                      <a:endParaRPr>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6AA84F"/>
                    </a:solidFill>
                  </a:tcPr>
                </a:tc>
                <a:tc>
                  <a:txBody>
                    <a:bodyPr>
                      <a:noAutofit/>
                    </a:bodyPr>
                    <a:lstStyle/>
                    <a:p>
                      <a:pPr indent="0" lvl="0" marL="0" rtl="0" algn="ctr">
                        <a:spcBef>
                          <a:spcPts val="0"/>
                        </a:spcBef>
                        <a:spcAft>
                          <a:spcPts val="0"/>
                        </a:spcAft>
                        <a:buNone/>
                      </a:pPr>
                      <a:r>
                        <a:rPr lang="en">
                          <a:latin typeface="Montserrat"/>
                          <a:ea typeface="Montserrat"/>
                          <a:cs typeface="Montserrat"/>
                          <a:sym typeface="Montserrat"/>
                        </a:rPr>
                        <a:t>32.54</a:t>
                      </a:r>
                      <a:endParaRPr>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solidFill>
                      <a:srgbClr val="FF9900"/>
                    </a:solidFill>
                  </a:tcPr>
                </a:tc>
                <a:tc>
                  <a:txBody>
                    <a:bodyPr>
                      <a:noAutofit/>
                    </a:bodyPr>
                    <a:lstStyle/>
                    <a:p>
                      <a:pPr indent="0" lvl="0" marL="0" rtl="0" algn="ctr">
                        <a:spcBef>
                          <a:spcPts val="0"/>
                        </a:spcBef>
                        <a:spcAft>
                          <a:spcPts val="0"/>
                        </a:spcAft>
                        <a:buNone/>
                      </a:pPr>
                      <a:r>
                        <a:rPr lang="en">
                          <a:latin typeface="Montserrat"/>
                          <a:ea typeface="Montserrat"/>
                          <a:cs typeface="Montserrat"/>
                          <a:sym typeface="Montserrat"/>
                        </a:rPr>
                        <a:t>41.34</a:t>
                      </a:r>
                      <a:endParaRPr>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49" name="Google Shape;149;p13" title="Chart"/>
          <p:cNvPicPr preferRelativeResize="0"/>
          <p:nvPr/>
        </p:nvPicPr>
        <p:blipFill>
          <a:blip r:embed="rId12">
            <a:alphaModFix/>
          </a:blip>
          <a:stretch>
            <a:fillRect/>
          </a:stretch>
        </p:blipFill>
        <p:spPr>
          <a:xfrm>
            <a:off x="32124375" y="33523674"/>
            <a:ext cx="4750352" cy="2583375"/>
          </a:xfrm>
          <a:prstGeom prst="rect">
            <a:avLst/>
          </a:prstGeom>
          <a:noFill/>
          <a:ln cap="flat" cmpd="sng" w="9525">
            <a:solidFill>
              <a:srgbClr val="595959"/>
            </a:solidFill>
            <a:prstDash val="solid"/>
            <a:round/>
            <a:headEnd len="sm" w="sm" type="none"/>
            <a:tailEnd len="sm" w="sm" type="none"/>
          </a:ln>
        </p:spPr>
      </p:pic>
      <p:pic>
        <p:nvPicPr>
          <p:cNvPr id="150" name="Google Shape;150;p13" title="Chart"/>
          <p:cNvPicPr preferRelativeResize="0"/>
          <p:nvPr/>
        </p:nvPicPr>
        <p:blipFill>
          <a:blip r:embed="rId13">
            <a:alphaModFix/>
          </a:blip>
          <a:stretch>
            <a:fillRect/>
          </a:stretch>
        </p:blipFill>
        <p:spPr>
          <a:xfrm>
            <a:off x="32142450" y="26740700"/>
            <a:ext cx="4750350" cy="3268574"/>
          </a:xfrm>
          <a:prstGeom prst="rect">
            <a:avLst/>
          </a:prstGeom>
          <a:noFill/>
          <a:ln cap="flat" cmpd="sng" w="9525">
            <a:solidFill>
              <a:srgbClr val="595959"/>
            </a:solidFill>
            <a:prstDash val="solid"/>
            <a:round/>
            <a:headEnd len="sm" w="sm" type="none"/>
            <a:tailEnd len="sm" w="sm" type="none"/>
          </a:ln>
        </p:spPr>
      </p:pic>
      <p:pic>
        <p:nvPicPr>
          <p:cNvPr id="151" name="Google Shape;151;p13" title="Chart"/>
          <p:cNvPicPr preferRelativeResize="0"/>
          <p:nvPr/>
        </p:nvPicPr>
        <p:blipFill/>
        <p:spPr>
          <a:xfrm>
            <a:off x="32142450" y="30095037"/>
            <a:ext cx="4077150" cy="2637687"/>
          </a:xfrm>
          <a:prstGeom prst="rect">
            <a:avLst/>
          </a:prstGeom>
          <a:noFill/>
          <a:ln cap="flat" cmpd="sng" w="9525">
            <a:solidFill>
              <a:srgbClr val="595959"/>
            </a:solidFill>
            <a:prstDash val="solid"/>
            <a:round/>
            <a:headEnd len="sm" w="sm" type="none"/>
            <a:tailEnd len="sm" w="sm" type="none"/>
          </a:ln>
        </p:spPr>
      </p:pic>
      <p:sp>
        <p:nvSpPr>
          <p:cNvPr id="152" name="Google Shape;152;p13"/>
          <p:cNvSpPr txBox="1"/>
          <p:nvPr/>
        </p:nvSpPr>
        <p:spPr>
          <a:xfrm>
            <a:off x="36234550" y="30108525"/>
            <a:ext cx="4249800" cy="26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Query 1 (Simple)</a:t>
            </a:r>
            <a:r>
              <a:rPr lang="en" sz="1800">
                <a:latin typeface="Montserrat"/>
                <a:ea typeface="Montserrat"/>
                <a:cs typeface="Montserrat"/>
                <a:sym typeface="Montserrat"/>
              </a:rPr>
              <a:t>: Limiting by publication date and returning title and author(s)</a:t>
            </a:r>
            <a:endParaRPr sz="1800">
              <a:latin typeface="Montserrat"/>
              <a:ea typeface="Montserrat"/>
              <a:cs typeface="Montserrat"/>
              <a:sym typeface="Montserrat"/>
            </a:endParaRPr>
          </a:p>
          <a:p>
            <a:pPr indent="0" lvl="0" marL="0" rtl="0" algn="l">
              <a:spcBef>
                <a:spcPts val="0"/>
              </a:spcBef>
              <a:spcAft>
                <a:spcPts val="0"/>
              </a:spcAft>
              <a:buNone/>
            </a:pPr>
            <a:r>
              <a:rPr b="1" lang="en" sz="1800">
                <a:latin typeface="Montserrat"/>
                <a:ea typeface="Montserrat"/>
                <a:cs typeface="Montserrat"/>
                <a:sym typeface="Montserrat"/>
              </a:rPr>
              <a:t>Query 2 (Intermediate)</a:t>
            </a:r>
            <a:r>
              <a:rPr lang="en" sz="1800">
                <a:latin typeface="Montserrat"/>
                <a:ea typeface="Montserrat"/>
                <a:cs typeface="Montserrat"/>
                <a:sym typeface="Montserrat"/>
              </a:rPr>
              <a:t>: </a:t>
            </a:r>
            <a:r>
              <a:rPr lang="en" sz="1800">
                <a:solidFill>
                  <a:srgbClr val="000000"/>
                </a:solidFill>
                <a:latin typeface="Montserrat"/>
                <a:ea typeface="Montserrat"/>
                <a:cs typeface="Montserrat"/>
                <a:sym typeface="Montserrat"/>
              </a:rPr>
              <a:t>Extracting all of the functions that a certain predicate (verb) performs.</a:t>
            </a:r>
            <a:endParaRPr sz="1800">
              <a:latin typeface="Montserrat"/>
              <a:ea typeface="Montserrat"/>
              <a:cs typeface="Montserrat"/>
              <a:sym typeface="Montserrat"/>
            </a:endParaRPr>
          </a:p>
          <a:p>
            <a:pPr indent="0" lvl="0" marL="0" rtl="0" algn="l">
              <a:spcBef>
                <a:spcPts val="0"/>
              </a:spcBef>
              <a:spcAft>
                <a:spcPts val="0"/>
              </a:spcAft>
              <a:buNone/>
            </a:pPr>
            <a:r>
              <a:rPr b="1" lang="en" sz="1800">
                <a:latin typeface="Montserrat"/>
                <a:ea typeface="Montserrat"/>
                <a:cs typeface="Montserrat"/>
                <a:sym typeface="Montserrat"/>
              </a:rPr>
              <a:t>Query 3 (Advanced)</a:t>
            </a:r>
            <a:r>
              <a:rPr lang="en" sz="1800">
                <a:latin typeface="Montserrat"/>
                <a:ea typeface="Montserrat"/>
                <a:cs typeface="Montserrat"/>
                <a:sym typeface="Montserrat"/>
              </a:rPr>
              <a:t>: </a:t>
            </a:r>
            <a:r>
              <a:rPr lang="en" sz="1800">
                <a:solidFill>
                  <a:srgbClr val="000000"/>
                </a:solidFill>
                <a:latin typeface="Montserrat"/>
                <a:ea typeface="Montserrat"/>
                <a:cs typeface="Montserrat"/>
                <a:sym typeface="Montserrat"/>
              </a:rPr>
              <a:t>Cross- referencing citation networks to find which articles cited each other</a:t>
            </a:r>
            <a:endParaRPr sz="1800">
              <a:latin typeface="Montserrat"/>
              <a:ea typeface="Montserrat"/>
              <a:cs typeface="Montserrat"/>
              <a:sym typeface="Montserrat"/>
            </a:endParaRPr>
          </a:p>
        </p:txBody>
      </p:sp>
      <p:sp>
        <p:nvSpPr>
          <p:cNvPr id="153" name="Google Shape;153;p13"/>
          <p:cNvSpPr txBox="1"/>
          <p:nvPr/>
        </p:nvSpPr>
        <p:spPr>
          <a:xfrm>
            <a:off x="32137350" y="32754800"/>
            <a:ext cx="8363100" cy="7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The scaling between from simple to advanced queries is relatively tame. A more minor note is that the runtime scaling levels out as databases size decreases.</a:t>
            </a: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