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fga5DD3kBl2A3sdXOZAWOlO//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illSans-regular.fntdata"/><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8" name="Google Shape;18;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2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2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5" name="Google Shape;25;p13"/>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1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1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1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1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1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p:nvPr>
            <p:ph idx="2" type="pic"/>
          </p:nvPr>
        </p:nvSpPr>
        <p:spPr>
          <a:xfrm>
            <a:off x="447817" y="599725"/>
            <a:ext cx="11290859" cy="3557252"/>
          </a:xfrm>
          <a:prstGeom prst="rect">
            <a:avLst/>
          </a:prstGeom>
          <a:noFill/>
          <a:ln>
            <a:noFill/>
          </a:ln>
        </p:spPr>
      </p:sp>
      <p:sp>
        <p:nvSpPr>
          <p:cNvPr id="74" name="Google Shape;74;p2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Gill Sans"/>
              <a:buNone/>
            </a:pPr>
            <a:r>
              <a:rPr b="1" lang="en-US" sz="4800"/>
              <a:t>                     </a:t>
            </a:r>
            <a:r>
              <a:rPr b="1" lang="en-US" sz="4800" cap="none"/>
              <a:t> TITLE</a:t>
            </a:r>
            <a:r>
              <a:rPr b="1" lang="en-US" sz="4800"/>
              <a:t>:</a:t>
            </a:r>
            <a:endParaRPr b="1" sz="4800"/>
          </a:p>
        </p:txBody>
      </p:sp>
      <p:sp>
        <p:nvSpPr>
          <p:cNvPr id="97" name="Google Shape;97;p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581192" y="702155"/>
            <a:ext cx="11029616" cy="133636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t>
            </a:r>
            <a:r>
              <a:rPr b="1" lang="en-US" sz="3600">
                <a:latin typeface="Times New Roman"/>
                <a:ea typeface="Times New Roman"/>
                <a:cs typeface="Times New Roman"/>
                <a:sym typeface="Times New Roman"/>
              </a:rPr>
              <a:t>PROPOSED SYSTEM</a:t>
            </a:r>
            <a:br>
              <a:rPr lang="en-US" sz="1800">
                <a:latin typeface="Calibri"/>
                <a:ea typeface="Calibri"/>
                <a:cs typeface="Calibri"/>
                <a:sym typeface="Calibri"/>
              </a:rPr>
            </a:br>
            <a:endParaRPr/>
          </a:p>
        </p:txBody>
      </p:sp>
      <p:sp>
        <p:nvSpPr>
          <p:cNvPr id="151" name="Google Shape;151;p1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sz="1800">
                <a:latin typeface="Times New Roman"/>
                <a:ea typeface="Times New Roman"/>
                <a:cs typeface="Times New Roman"/>
                <a:sym typeface="Times New Roman"/>
              </a:rPr>
              <a:t>Classification is a process related to categorization, the process in which ideas and objects are recognized, differentiated, and understood. Rule-based classifier makes use of a set of IF-THEN rules for classification. . A rule based system for breast cancer diagnosis has been a powerful tool supporting doctor diagnosis. Such a system requires classification rules derived from historical diagnosis. The desirable rules should be minimal in their number and give a good performance. It performes experiments on the data set to determine the best classifier among J48 decision tree, and Random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t>
            </a:r>
            <a:r>
              <a:rPr b="1" lang="en-US" sz="4400" cap="none"/>
              <a:t>             ABSTRACT:</a:t>
            </a:r>
            <a:endParaRPr b="1" sz="4400"/>
          </a:p>
        </p:txBody>
      </p:sp>
      <p:sp>
        <p:nvSpPr>
          <p:cNvPr id="103" name="Google Shape;103;p2"/>
          <p:cNvSpPr txBox="1"/>
          <p:nvPr>
            <p:ph idx="1" type="body"/>
          </p:nvPr>
        </p:nvSpPr>
        <p:spPr>
          <a:xfrm>
            <a:off x="581192" y="1921078"/>
            <a:ext cx="11029615" cy="505017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latin typeface="Times New Roman"/>
                <a:ea typeface="Times New Roman"/>
                <a:cs typeface="Times New Roman"/>
                <a:sym typeface="Times New Roman"/>
              </a:rPr>
              <a:t>Breast cancer is one of the burning issue all over the world. The disease represents the main cause of cancer death among women. Breast cancer occurs when some breast cells begin to raise abnormally. It can arise in any portion of the Breast and it can be prevented if the treatment is started at the early stage of the Breast cancer. Breast cancer is a malignant tumour i.e. a collection of cancer cells arising from the cells of the breast Treatment of breast cancer relies on the cancer type and its stage (zero to fourth) and may include surgery, radiation, or chemotherapy. Diagnosing the Breast cancer disease using various classification algorithm with the help of data mining tools are being formulated.</a:t>
            </a:r>
            <a:endParaRPr/>
          </a:p>
          <a:p>
            <a:pPr indent="-306000" lvl="0" marL="306000" rtl="0" algn="l">
              <a:spcBef>
                <a:spcPts val="960"/>
              </a:spcBef>
              <a:spcAft>
                <a:spcPts val="0"/>
              </a:spcAft>
              <a:buSzPts val="1656"/>
              <a:buFont typeface="Noto Sans Symbols"/>
              <a:buChar char="❑"/>
            </a:pPr>
            <a:r>
              <a:rPr lang="en-US">
                <a:latin typeface="Times New Roman"/>
                <a:ea typeface="Times New Roman"/>
                <a:cs typeface="Times New Roman"/>
                <a:sym typeface="Times New Roman"/>
              </a:rPr>
              <a:t>Naïve Bayes,</a:t>
            </a:r>
            <a:endParaRPr/>
          </a:p>
          <a:p>
            <a:pPr indent="-306000" lvl="0" marL="306000" rtl="0" algn="l">
              <a:spcBef>
                <a:spcPts val="960"/>
              </a:spcBef>
              <a:spcAft>
                <a:spcPts val="0"/>
              </a:spcAft>
              <a:buSzPts val="1656"/>
              <a:buFont typeface="Noto Sans Symbols"/>
              <a:buChar char="❑"/>
            </a:pPr>
            <a:r>
              <a:rPr lang="en-US">
                <a:latin typeface="Times New Roman"/>
                <a:ea typeface="Times New Roman"/>
                <a:cs typeface="Times New Roman"/>
                <a:sym typeface="Times New Roman"/>
              </a:rPr>
              <a:t> Random Forest, </a:t>
            </a:r>
            <a:endParaRPr/>
          </a:p>
          <a:p>
            <a:pPr indent="-306000" lvl="0" marL="306000" rtl="0" algn="l">
              <a:spcBef>
                <a:spcPts val="960"/>
              </a:spcBef>
              <a:spcAft>
                <a:spcPts val="0"/>
              </a:spcAft>
              <a:buSzPts val="1656"/>
              <a:buFont typeface="Noto Sans Symbols"/>
              <a:buChar char="❑"/>
            </a:pPr>
            <a:r>
              <a:rPr lang="en-US">
                <a:latin typeface="Times New Roman"/>
                <a:ea typeface="Times New Roman"/>
                <a:cs typeface="Times New Roman"/>
                <a:sym typeface="Times New Roman"/>
              </a:rPr>
              <a:t>Logistic Regression, </a:t>
            </a:r>
            <a:endParaRPr/>
          </a:p>
          <a:p>
            <a:pPr indent="-306000" lvl="0" marL="306000" rtl="0" algn="l">
              <a:spcBef>
                <a:spcPts val="960"/>
              </a:spcBef>
              <a:spcAft>
                <a:spcPts val="0"/>
              </a:spcAft>
              <a:buSzPts val="1656"/>
              <a:buFont typeface="Noto Sans Symbols"/>
              <a:buChar char="❑"/>
            </a:pPr>
            <a:r>
              <a:rPr lang="en-US">
                <a:latin typeface="Times New Roman"/>
                <a:ea typeface="Times New Roman"/>
                <a:cs typeface="Times New Roman"/>
                <a:sym typeface="Times New Roman"/>
              </a:rPr>
              <a:t>Multilayer Perceptron, </a:t>
            </a:r>
            <a:endParaRPr/>
          </a:p>
          <a:p>
            <a:pPr indent="-306000" lvl="0" marL="306000" rtl="0" algn="l">
              <a:spcBef>
                <a:spcPts val="960"/>
              </a:spcBef>
              <a:spcAft>
                <a:spcPts val="0"/>
              </a:spcAft>
              <a:buSzPts val="1656"/>
              <a:buFont typeface="Noto Sans Symbols"/>
              <a:buChar char="❑"/>
            </a:pPr>
            <a:r>
              <a:rPr lang="en-US">
                <a:latin typeface="Times New Roman"/>
                <a:ea typeface="Times New Roman"/>
                <a:cs typeface="Times New Roman"/>
                <a:sym typeface="Times New Roman"/>
              </a:rPr>
              <a:t>Knearest neighbors are used for the prediction of existence of Breast cancer. </a:t>
            </a:r>
            <a:endParaRPr/>
          </a:p>
          <a:p>
            <a:pPr indent="0" lvl="0" marL="0" rtl="0" algn="l">
              <a:spcBef>
                <a:spcPts val="960"/>
              </a:spcBef>
              <a:spcAft>
                <a:spcPts val="0"/>
              </a:spcAft>
              <a:buSzPts val="1656"/>
              <a:buNone/>
            </a:pPr>
            <a:r>
              <a:rPr lang="en-US">
                <a:latin typeface="Times New Roman"/>
                <a:ea typeface="Times New Roman"/>
                <a:cs typeface="Times New Roman"/>
                <a:sym typeface="Times New Roman"/>
              </a:rPr>
              <a:t>Data set has been explored in terms of Kappa Statistics, TP rate, FP Rate and precision.</a:t>
            </a:r>
            <a:endParaRPr>
              <a:latin typeface="Calibri"/>
              <a:ea typeface="Calibri"/>
              <a:cs typeface="Calibri"/>
              <a:sym typeface="Calibri"/>
            </a:endParaRPr>
          </a:p>
          <a:p>
            <a:pPr indent="0" lvl="0" marL="0" rtl="0" algn="l">
              <a:spcBef>
                <a:spcPts val="960"/>
              </a:spcBef>
              <a:spcAft>
                <a:spcPts val="0"/>
              </a:spcAft>
              <a:buSzPts val="1656"/>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t>
            </a:r>
            <a:r>
              <a:rPr b="1" lang="en-US" sz="4000"/>
              <a:t>INTRODUCTION:</a:t>
            </a:r>
            <a:endParaRPr b="1" sz="4000"/>
          </a:p>
        </p:txBody>
      </p:sp>
      <p:sp>
        <p:nvSpPr>
          <p:cNvPr id="109" name="Google Shape;109;p3"/>
          <p:cNvSpPr txBox="1"/>
          <p:nvPr>
            <p:ph idx="1" type="body"/>
          </p:nvPr>
        </p:nvSpPr>
        <p:spPr>
          <a:xfrm>
            <a:off x="581192" y="1904301"/>
            <a:ext cx="11029615" cy="50669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sz="1800">
                <a:latin typeface="Times New Roman"/>
                <a:ea typeface="Times New Roman"/>
                <a:cs typeface="Times New Roman"/>
                <a:sym typeface="Times New Roman"/>
              </a:rPr>
              <a:t>Breast cancer is a second main cause of cancer death in women after lung cancer. Breast cancer is developed from breast tissue. Breast cancer typically attack postmenopausal women. About 5-10% of breast cancer are hereditary and occur in the patient with mutation BRCA1, BRCA2 genes [1]. Prolong estrogen exposure associated with early menarche, late menopause uses of hormone replacement therapy (HRT) has been associated with increased risk. Breast cancer usually present as a Palpable mass with nipple discharge. Breast cancer may metastasis to bone (70%), lung (60%), liver (55%) and other organs. Signs include:</a:t>
            </a:r>
            <a:endParaRPr/>
          </a:p>
          <a:p>
            <a:pPr indent="-306000" lvl="0" marL="306000" rtl="0" algn="l">
              <a:spcBef>
                <a:spcPts val="960"/>
              </a:spcBef>
              <a:spcAft>
                <a:spcPts val="0"/>
              </a:spcAft>
              <a:buSzPts val="1656"/>
              <a:buFont typeface="Noto Sans Symbols"/>
              <a:buChar char="❑"/>
            </a:pPr>
            <a:r>
              <a:rPr lang="en-US" sz="1800">
                <a:latin typeface="Times New Roman"/>
                <a:ea typeface="Times New Roman"/>
                <a:cs typeface="Times New Roman"/>
                <a:sym typeface="Times New Roman"/>
              </a:rPr>
              <a:t> breast lump,</a:t>
            </a:r>
            <a:endParaRPr/>
          </a:p>
          <a:p>
            <a:pPr indent="-306000" lvl="0" marL="306000" rtl="0" algn="l">
              <a:spcBef>
                <a:spcPts val="960"/>
              </a:spcBef>
              <a:spcAft>
                <a:spcPts val="0"/>
              </a:spcAft>
              <a:buSzPts val="1656"/>
              <a:buFont typeface="Noto Sans Symbols"/>
              <a:buChar char="❑"/>
            </a:pPr>
            <a:r>
              <a:rPr lang="en-US" sz="1800">
                <a:latin typeface="Times New Roman"/>
                <a:ea typeface="Times New Roman"/>
                <a:cs typeface="Times New Roman"/>
                <a:sym typeface="Times New Roman"/>
              </a:rPr>
              <a:t> skin dimpling,</a:t>
            </a:r>
            <a:endParaRPr/>
          </a:p>
          <a:p>
            <a:pPr indent="-306000" lvl="0" marL="306000" rtl="0" algn="l">
              <a:spcBef>
                <a:spcPts val="960"/>
              </a:spcBef>
              <a:spcAft>
                <a:spcPts val="0"/>
              </a:spcAft>
              <a:buSzPts val="1656"/>
              <a:buFont typeface="Noto Sans Symbols"/>
              <a:buChar char="❑"/>
            </a:pPr>
            <a:r>
              <a:rPr lang="en-US" sz="1800">
                <a:latin typeface="Times New Roman"/>
                <a:ea typeface="Times New Roman"/>
                <a:cs typeface="Times New Roman"/>
                <a:sym typeface="Times New Roman"/>
              </a:rPr>
              <a:t> fluid coming from the nipple, </a:t>
            </a:r>
            <a:endParaRPr/>
          </a:p>
          <a:p>
            <a:pPr indent="-306000" lvl="0" marL="306000" rtl="0" algn="l">
              <a:spcBef>
                <a:spcPts val="960"/>
              </a:spcBef>
              <a:spcAft>
                <a:spcPts val="0"/>
              </a:spcAft>
              <a:buSzPts val="1656"/>
              <a:buFont typeface="Noto Sans Symbols"/>
              <a:buChar char="❑"/>
            </a:pPr>
            <a:r>
              <a:rPr lang="en-US" sz="1800">
                <a:latin typeface="Times New Roman"/>
                <a:ea typeface="Times New Roman"/>
                <a:cs typeface="Times New Roman"/>
                <a:sym typeface="Times New Roman"/>
              </a:rPr>
              <a:t>breast shape change, </a:t>
            </a:r>
            <a:endParaRPr/>
          </a:p>
          <a:p>
            <a:pPr indent="-306000" lvl="0" marL="306000" rtl="0" algn="l">
              <a:spcBef>
                <a:spcPts val="960"/>
              </a:spcBef>
              <a:spcAft>
                <a:spcPts val="0"/>
              </a:spcAft>
              <a:buSzPts val="1656"/>
              <a:buFont typeface="Noto Sans Symbols"/>
              <a:buChar char="❑"/>
            </a:pPr>
            <a:r>
              <a:rPr lang="en-US" sz="1800">
                <a:latin typeface="Times New Roman"/>
                <a:ea typeface="Times New Roman"/>
                <a:cs typeface="Times New Roman"/>
                <a:sym typeface="Times New Roman"/>
              </a:rPr>
              <a:t>a newly inverted nipple,</a:t>
            </a:r>
            <a:endParaRPr/>
          </a:p>
          <a:p>
            <a:pPr indent="-306000" lvl="0" marL="306000" rtl="0" algn="l">
              <a:spcBef>
                <a:spcPts val="960"/>
              </a:spcBef>
              <a:spcAft>
                <a:spcPts val="0"/>
              </a:spcAft>
              <a:buSzPts val="1656"/>
              <a:buFont typeface="Noto Sans Symbols"/>
              <a:buChar char="❑"/>
            </a:pPr>
            <a:r>
              <a:rPr lang="en-US" sz="1800">
                <a:latin typeface="Times New Roman"/>
                <a:ea typeface="Times New Roman"/>
                <a:cs typeface="Times New Roman"/>
                <a:sym typeface="Times New Roman"/>
              </a:rPr>
              <a:t> a scaly patch of skin. </a:t>
            </a:r>
            <a:endParaRPr/>
          </a:p>
          <a:p>
            <a:pPr indent="0" lvl="0" marL="0" rtl="0" algn="l">
              <a:spcBef>
                <a:spcPts val="960"/>
              </a:spcBef>
              <a:spcAft>
                <a:spcPts val="0"/>
              </a:spcAft>
              <a:buSzPts val="1656"/>
              <a:buNone/>
            </a:pPr>
            <a:r>
              <a:t/>
            </a:r>
            <a:endParaRPr sz="1800">
              <a:latin typeface="Calibri"/>
              <a:ea typeface="Calibri"/>
              <a:cs typeface="Calibri"/>
              <a:sym typeface="Calibri"/>
            </a:endParaRPr>
          </a:p>
          <a:p>
            <a:pPr indent="0" lvl="0" marL="0" rtl="0" algn="l">
              <a:spcBef>
                <a:spcPts val="960"/>
              </a:spcBef>
              <a:spcAft>
                <a:spcPts val="0"/>
              </a:spcAft>
              <a:buSzPts val="1656"/>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581192" y="702155"/>
            <a:ext cx="11029616" cy="126925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1800"/>
              <a:buFont typeface="Times New Roman"/>
              <a:buNone/>
            </a:pPr>
            <a:r>
              <a:rPr b="1" lang="en-US" sz="1800">
                <a:latin typeface="Times New Roman"/>
                <a:ea typeface="Times New Roman"/>
                <a:cs typeface="Times New Roman"/>
                <a:sym typeface="Times New Roman"/>
              </a:rPr>
              <a:t>      </a:t>
            </a:r>
            <a:r>
              <a:rPr b="1" lang="en-US">
                <a:latin typeface="Times New Roman"/>
                <a:ea typeface="Times New Roman"/>
                <a:cs typeface="Times New Roman"/>
                <a:sym typeface="Times New Roman"/>
              </a:rPr>
              <a:t>MINIMAL </a:t>
            </a:r>
            <a:r>
              <a:rPr b="1" lang="en-US" sz="1800">
                <a:latin typeface="Times New Roman"/>
                <a:ea typeface="Times New Roman"/>
                <a:cs typeface="Times New Roman"/>
                <a:sym typeface="Times New Roman"/>
              </a:rPr>
              <a:t> </a:t>
            </a:r>
            <a:r>
              <a:rPr b="1" lang="en-US">
                <a:latin typeface="Times New Roman"/>
                <a:ea typeface="Times New Roman"/>
                <a:cs typeface="Times New Roman"/>
                <a:sym typeface="Times New Roman"/>
              </a:rPr>
              <a:t>CLASSIFICATION RULES FOR DIAGNOSIS:</a:t>
            </a:r>
            <a:br>
              <a:rPr lang="en-US" sz="1800">
                <a:latin typeface="Calibri"/>
                <a:ea typeface="Calibri"/>
                <a:cs typeface="Calibri"/>
                <a:sym typeface="Calibri"/>
              </a:rPr>
            </a:br>
            <a:endParaRPr/>
          </a:p>
        </p:txBody>
      </p:sp>
      <p:sp>
        <p:nvSpPr>
          <p:cNvPr id="115" name="Google Shape;115;p4"/>
          <p:cNvSpPr txBox="1"/>
          <p:nvPr>
            <p:ph idx="1" type="body"/>
          </p:nvPr>
        </p:nvSpPr>
        <p:spPr>
          <a:xfrm>
            <a:off x="581192" y="2180496"/>
            <a:ext cx="11029615" cy="390991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40"/>
              <a:buNone/>
            </a:pPr>
            <a:r>
              <a:rPr lang="en-US" sz="2000">
                <a:latin typeface="Times New Roman"/>
                <a:ea typeface="Times New Roman"/>
                <a:cs typeface="Times New Roman"/>
                <a:sym typeface="Times New Roman"/>
              </a:rPr>
              <a:t>A rule based classifier is widely applied in breast cancer diagnosis. The classifier with a good performance of disease classification have been developed. The classifier equips with high accurate classification rules obtaining from historical diagnosis. Since each diagnosis consists of a large amount of data features, it challenges to build minimal high accurate classification rules from such historical data. Since classification rules are derived from previous diagnosis with a large amount of features, it challenges to build a minimal number of rules with high performance while retaining all diagnosis information. </a:t>
            </a:r>
            <a:r>
              <a:rPr b="1" lang="en-US" sz="2000">
                <a:latin typeface="Times New Roman"/>
                <a:ea typeface="Times New Roman"/>
                <a:cs typeface="Times New Roman"/>
                <a:sym typeface="Times New Roman"/>
              </a:rPr>
              <a:t>J48 decision tree classifier</a:t>
            </a:r>
            <a:r>
              <a:rPr lang="en-US" sz="2000">
                <a:latin typeface="Times New Roman"/>
                <a:ea typeface="Times New Roman"/>
                <a:cs typeface="Times New Roman"/>
                <a:sym typeface="Times New Roman"/>
              </a:rPr>
              <a:t> is found to be the best among the three classifiers: J48 decision tree, Reduced Error Pruning Tree, and Random Tree.</a:t>
            </a:r>
            <a:endParaRPr/>
          </a:p>
          <a:p>
            <a:pPr indent="-306000" lvl="0" marL="306000" rtl="0" algn="l">
              <a:spcBef>
                <a:spcPts val="1000"/>
              </a:spcBef>
              <a:spcAft>
                <a:spcPts val="0"/>
              </a:spcAft>
              <a:buSzPts val="1840"/>
              <a:buFont typeface="Noto Sans Symbols"/>
              <a:buChar char="❑"/>
            </a:pPr>
            <a:r>
              <a:rPr lang="en-US" sz="2000">
                <a:latin typeface="Times New Roman"/>
                <a:ea typeface="Times New Roman"/>
                <a:cs typeface="Times New Roman"/>
                <a:sym typeface="Times New Roman"/>
              </a:rPr>
              <a:t>Main aim is to find the best performance classifier giving minimal classification rules.</a:t>
            </a:r>
            <a:endParaRPr sz="2000">
              <a:latin typeface="Calibri"/>
              <a:ea typeface="Calibri"/>
              <a:cs typeface="Calibri"/>
              <a:sym typeface="Calibri"/>
            </a:endParaRPr>
          </a:p>
          <a:p>
            <a:pPr indent="0" lvl="0" marL="0" rtl="0" algn="l">
              <a:spcBef>
                <a:spcPts val="960"/>
              </a:spcBef>
              <a:spcAft>
                <a:spcPts val="0"/>
              </a:spcAft>
              <a:buSzPts val="165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581192" y="702156"/>
            <a:ext cx="11029616" cy="12105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t>
            </a:r>
            <a:r>
              <a:rPr b="1" lang="en-US" sz="3600">
                <a:latin typeface="Times New Roman"/>
                <a:ea typeface="Times New Roman"/>
                <a:cs typeface="Times New Roman"/>
                <a:sym typeface="Times New Roman"/>
              </a:rPr>
              <a:t>ARCHITECTURE DIAGRAM:</a:t>
            </a:r>
            <a:br>
              <a:rPr lang="en-US" sz="1800">
                <a:latin typeface="Calibri"/>
                <a:ea typeface="Calibri"/>
                <a:cs typeface="Calibri"/>
                <a:sym typeface="Calibri"/>
              </a:rPr>
            </a:br>
            <a:endParaRPr/>
          </a:p>
        </p:txBody>
      </p:sp>
      <p:pic>
        <p:nvPicPr>
          <p:cNvPr id="121" name="Google Shape;121;p5"/>
          <p:cNvPicPr preferRelativeResize="0"/>
          <p:nvPr>
            <p:ph idx="1" type="body"/>
          </p:nvPr>
        </p:nvPicPr>
        <p:blipFill rotWithShape="1">
          <a:blip r:embed="rId3">
            <a:alphaModFix/>
          </a:blip>
          <a:srcRect b="0" l="0" r="0" t="0"/>
          <a:stretch/>
        </p:blipFill>
        <p:spPr>
          <a:xfrm>
            <a:off x="2483141" y="2499919"/>
            <a:ext cx="6798971" cy="337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581192" y="702156"/>
            <a:ext cx="11029616" cy="119375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t>
            </a:r>
            <a:r>
              <a:rPr b="1" lang="en-US" sz="2800">
                <a:latin typeface="Times New Roman"/>
                <a:ea typeface="Times New Roman"/>
                <a:cs typeface="Times New Roman"/>
                <a:sym typeface="Times New Roman"/>
              </a:rPr>
              <a:t>SYSTEM CONFIGURATION:</a:t>
            </a:r>
            <a:br>
              <a:rPr lang="en-US" sz="2800">
                <a:latin typeface="Calibri"/>
                <a:ea typeface="Calibri"/>
                <a:cs typeface="Calibri"/>
                <a:sym typeface="Calibri"/>
              </a:rPr>
            </a:br>
            <a:endParaRPr/>
          </a:p>
        </p:txBody>
      </p:sp>
      <p:sp>
        <p:nvSpPr>
          <p:cNvPr id="127" name="Google Shape;127;p6"/>
          <p:cNvSpPr txBox="1"/>
          <p:nvPr>
            <p:ph idx="1" type="body"/>
          </p:nvPr>
        </p:nvSpPr>
        <p:spPr>
          <a:xfrm>
            <a:off x="581192" y="2180495"/>
            <a:ext cx="11029615" cy="4413251"/>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just">
              <a:lnSpc>
                <a:spcPct val="150000"/>
              </a:lnSpc>
              <a:spcBef>
                <a:spcPts val="0"/>
              </a:spcBef>
              <a:spcAft>
                <a:spcPts val="0"/>
              </a:spcAft>
              <a:buSzPct val="91999"/>
              <a:buNone/>
            </a:pPr>
            <a:r>
              <a:t/>
            </a:r>
            <a:endParaRPr sz="1800">
              <a:latin typeface="Calibri"/>
              <a:ea typeface="Calibri"/>
              <a:cs typeface="Calibri"/>
              <a:sym typeface="Calibri"/>
            </a:endParaRPr>
          </a:p>
          <a:p>
            <a:pPr indent="-306000" lvl="0" marL="306000" rtl="0" algn="just">
              <a:lnSpc>
                <a:spcPct val="150000"/>
              </a:lnSpc>
              <a:spcBef>
                <a:spcPts val="1400"/>
              </a:spcBef>
              <a:spcAft>
                <a:spcPts val="0"/>
              </a:spcAft>
              <a:buSzPct val="91999"/>
              <a:buChar char="◼"/>
            </a:pPr>
            <a:r>
              <a:rPr b="1" lang="en-US" sz="8000">
                <a:latin typeface="Times New Roman"/>
                <a:ea typeface="Times New Roman"/>
                <a:cs typeface="Times New Roman"/>
                <a:sym typeface="Times New Roman"/>
              </a:rPr>
              <a:t>Hardware requirements:</a:t>
            </a:r>
            <a:endParaRPr sz="8000">
              <a:latin typeface="Calibri"/>
              <a:ea typeface="Calibri"/>
              <a:cs typeface="Calibri"/>
              <a:sym typeface="Calibri"/>
            </a:endParaRPr>
          </a:p>
          <a:p>
            <a:pPr indent="0" lvl="0" marL="0" rtl="0" algn="just">
              <a:lnSpc>
                <a:spcPct val="150000"/>
              </a:lnSpc>
              <a:spcBef>
                <a:spcPts val="1400"/>
              </a:spcBef>
              <a:spcAft>
                <a:spcPts val="0"/>
              </a:spcAft>
              <a:buSzPct val="91999"/>
              <a:buNone/>
            </a:pPr>
            <a:r>
              <a:rPr lang="en-US" sz="8000">
                <a:latin typeface="Times New Roman"/>
                <a:ea typeface="Times New Roman"/>
                <a:cs typeface="Times New Roman"/>
                <a:sym typeface="Times New Roman"/>
              </a:rPr>
              <a:t>Processer                     :           Any Update Processer</a:t>
            </a:r>
            <a:endParaRPr sz="8000">
              <a:latin typeface="Calibri"/>
              <a:ea typeface="Calibri"/>
              <a:cs typeface="Calibri"/>
              <a:sym typeface="Calibri"/>
            </a:endParaRPr>
          </a:p>
          <a:p>
            <a:pPr indent="0" lvl="0" marL="0" rtl="0" algn="just">
              <a:lnSpc>
                <a:spcPct val="150000"/>
              </a:lnSpc>
              <a:spcBef>
                <a:spcPts val="1400"/>
              </a:spcBef>
              <a:spcAft>
                <a:spcPts val="0"/>
              </a:spcAft>
              <a:buSzPct val="91999"/>
              <a:buNone/>
            </a:pPr>
            <a:r>
              <a:rPr lang="en-US" sz="8000">
                <a:latin typeface="Times New Roman"/>
                <a:ea typeface="Times New Roman"/>
                <a:cs typeface="Times New Roman"/>
                <a:sym typeface="Times New Roman"/>
              </a:rPr>
              <a:t>Ram                            :           Min 4 GB</a:t>
            </a:r>
            <a:endParaRPr sz="8000">
              <a:latin typeface="Calibri"/>
              <a:ea typeface="Calibri"/>
              <a:cs typeface="Calibri"/>
              <a:sym typeface="Calibri"/>
            </a:endParaRPr>
          </a:p>
          <a:p>
            <a:pPr indent="0" lvl="0" marL="0" rtl="0" algn="just">
              <a:lnSpc>
                <a:spcPct val="150000"/>
              </a:lnSpc>
              <a:spcBef>
                <a:spcPts val="1400"/>
              </a:spcBef>
              <a:spcAft>
                <a:spcPts val="0"/>
              </a:spcAft>
              <a:buSzPct val="91999"/>
              <a:buNone/>
            </a:pPr>
            <a:r>
              <a:rPr lang="en-US" sz="8000">
                <a:latin typeface="Times New Roman"/>
                <a:ea typeface="Times New Roman"/>
                <a:cs typeface="Times New Roman"/>
                <a:sym typeface="Times New Roman"/>
              </a:rPr>
              <a:t>Hard Disk                    :           Min 100 GB</a:t>
            </a:r>
            <a:endParaRPr sz="8000">
              <a:latin typeface="Calibri"/>
              <a:ea typeface="Calibri"/>
              <a:cs typeface="Calibri"/>
              <a:sym typeface="Calibri"/>
            </a:endParaRPr>
          </a:p>
          <a:p>
            <a:pPr indent="-306000" lvl="0" marL="306000" rtl="0" algn="just">
              <a:lnSpc>
                <a:spcPct val="150000"/>
              </a:lnSpc>
              <a:spcBef>
                <a:spcPts val="1400"/>
              </a:spcBef>
              <a:spcAft>
                <a:spcPts val="0"/>
              </a:spcAft>
              <a:buSzPct val="91999"/>
              <a:buChar char="◼"/>
            </a:pPr>
            <a:r>
              <a:rPr b="1" lang="en-US" sz="8000">
                <a:latin typeface="Times New Roman"/>
                <a:ea typeface="Times New Roman"/>
                <a:cs typeface="Times New Roman"/>
                <a:sym typeface="Times New Roman"/>
              </a:rPr>
              <a:t>Software requirements:</a:t>
            </a:r>
            <a:endParaRPr sz="8000">
              <a:latin typeface="Calibri"/>
              <a:ea typeface="Calibri"/>
              <a:cs typeface="Calibri"/>
              <a:sym typeface="Calibri"/>
            </a:endParaRPr>
          </a:p>
          <a:p>
            <a:pPr indent="0" lvl="0" marL="0" rtl="0" algn="just">
              <a:lnSpc>
                <a:spcPct val="150000"/>
              </a:lnSpc>
              <a:spcBef>
                <a:spcPts val="1400"/>
              </a:spcBef>
              <a:spcAft>
                <a:spcPts val="0"/>
              </a:spcAft>
              <a:buSzPct val="91999"/>
              <a:buNone/>
            </a:pPr>
            <a:r>
              <a:rPr lang="en-US" sz="8000">
                <a:latin typeface="Times New Roman"/>
                <a:ea typeface="Times New Roman"/>
                <a:cs typeface="Times New Roman"/>
                <a:sym typeface="Times New Roman"/>
              </a:rPr>
              <a:t>Operating System       	:         Windows family</a:t>
            </a:r>
            <a:endParaRPr sz="8000">
              <a:latin typeface="Calibri"/>
              <a:ea typeface="Calibri"/>
              <a:cs typeface="Calibri"/>
              <a:sym typeface="Calibri"/>
            </a:endParaRPr>
          </a:p>
          <a:p>
            <a:pPr indent="0" lvl="0" marL="0" rtl="0" algn="just">
              <a:lnSpc>
                <a:spcPct val="150000"/>
              </a:lnSpc>
              <a:spcBef>
                <a:spcPts val="1400"/>
              </a:spcBef>
              <a:spcAft>
                <a:spcPts val="0"/>
              </a:spcAft>
              <a:buSzPct val="91999"/>
              <a:buNone/>
            </a:pPr>
            <a:r>
              <a:rPr lang="en-US" sz="8000">
                <a:latin typeface="Times New Roman"/>
                <a:ea typeface="Times New Roman"/>
                <a:cs typeface="Times New Roman"/>
                <a:sym typeface="Times New Roman"/>
              </a:rPr>
              <a:t>Technology                 	:          	Python 3.6</a:t>
            </a:r>
            <a:endParaRPr sz="8000">
              <a:latin typeface="Calibri"/>
              <a:ea typeface="Calibri"/>
              <a:cs typeface="Calibri"/>
              <a:sym typeface="Calibri"/>
            </a:endParaRPr>
          </a:p>
          <a:p>
            <a:pPr indent="0" lvl="0" marL="0" rtl="0" algn="l">
              <a:lnSpc>
                <a:spcPct val="115000"/>
              </a:lnSpc>
              <a:spcBef>
                <a:spcPts val="1400"/>
              </a:spcBef>
              <a:spcAft>
                <a:spcPts val="0"/>
              </a:spcAft>
              <a:buSzPct val="91999"/>
              <a:buNone/>
            </a:pPr>
            <a:r>
              <a:rPr lang="en-US" sz="8000">
                <a:solidFill>
                  <a:srgbClr val="000000"/>
                </a:solidFill>
                <a:latin typeface="Times New Roman"/>
                <a:ea typeface="Times New Roman"/>
                <a:cs typeface="Times New Roman"/>
                <a:sym typeface="Times New Roman"/>
              </a:rPr>
              <a:t>IDE				       :	PyCharm</a:t>
            </a:r>
            <a:endParaRPr/>
          </a:p>
          <a:p>
            <a:pPr indent="0" lvl="0" marL="0" rtl="0" algn="l">
              <a:lnSpc>
                <a:spcPct val="115000"/>
              </a:lnSpc>
              <a:spcBef>
                <a:spcPts val="1400"/>
              </a:spcBef>
              <a:spcAft>
                <a:spcPts val="0"/>
              </a:spcAft>
              <a:buSzPct val="91999"/>
              <a:buNone/>
            </a:pPr>
            <a:r>
              <a:rPr lang="en-US" sz="8000">
                <a:latin typeface="Times New Roman"/>
                <a:ea typeface="Times New Roman"/>
                <a:cs typeface="Times New Roman"/>
                <a:sym typeface="Times New Roman"/>
              </a:rPr>
              <a:t>UML			              :	Star UML</a:t>
            </a:r>
            <a:endParaRPr sz="8000">
              <a:latin typeface="Calibri"/>
              <a:ea typeface="Calibri"/>
              <a:cs typeface="Calibri"/>
              <a:sym typeface="Calibri"/>
            </a:endParaRPr>
          </a:p>
          <a:p>
            <a:pPr indent="-189160" lvl="0" marL="306000" rtl="0" algn="l">
              <a:lnSpc>
                <a:spcPct val="115000"/>
              </a:lnSpc>
              <a:spcBef>
                <a:spcPts val="1400"/>
              </a:spcBef>
              <a:spcAft>
                <a:spcPts val="0"/>
              </a:spcAft>
              <a:buSzPct val="91999"/>
              <a:buNone/>
            </a:pPr>
            <a:r>
              <a:t/>
            </a:r>
            <a:endParaRPr sz="8000">
              <a:latin typeface="Calibri"/>
              <a:ea typeface="Calibri"/>
              <a:cs typeface="Calibri"/>
              <a:sym typeface="Calibri"/>
            </a:endParaRPr>
          </a:p>
          <a:p>
            <a:pPr indent="-279711" lvl="0" marL="306000" rtl="0" algn="l">
              <a:spcBef>
                <a:spcPts val="1090"/>
              </a:spcBef>
              <a:spcAft>
                <a:spcPts val="0"/>
              </a:spcAft>
              <a:buSzPct val="91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581192" y="713064"/>
            <a:ext cx="11029616" cy="93956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t>
            </a:r>
            <a:r>
              <a:rPr b="1" lang="en-US" sz="3600"/>
              <a:t>ADVANTAGES AND DISADVANTAGES:</a:t>
            </a:r>
            <a:endParaRPr b="1" sz="3600"/>
          </a:p>
        </p:txBody>
      </p:sp>
      <p:sp>
        <p:nvSpPr>
          <p:cNvPr id="133" name="Google Shape;133;p7"/>
          <p:cNvSpPr txBox="1"/>
          <p:nvPr>
            <p:ph idx="1" type="body"/>
          </p:nvPr>
        </p:nvSpPr>
        <p:spPr>
          <a:xfrm>
            <a:off x="581192" y="2180496"/>
            <a:ext cx="11029615" cy="5034036"/>
          </a:xfrm>
          <a:prstGeom prst="rect">
            <a:avLst/>
          </a:prstGeom>
          <a:noFill/>
          <a:ln>
            <a:noFill/>
          </a:ln>
        </p:spPr>
        <p:txBody>
          <a:bodyPr anchorCtr="0" anchor="ctr" bIns="45700" lIns="91425" spcFirstLastPara="1" rIns="91425" wrap="square" tIns="45700">
            <a:normAutofit/>
          </a:bodyPr>
          <a:lstStyle/>
          <a:p>
            <a:pPr indent="-306000" lvl="0" marL="306000" rtl="0" algn="just">
              <a:lnSpc>
                <a:spcPct val="150000"/>
              </a:lnSpc>
              <a:spcBef>
                <a:spcPts val="0"/>
              </a:spcBef>
              <a:spcAft>
                <a:spcPts val="0"/>
              </a:spcAft>
              <a:buSzPts val="1656"/>
              <a:buChar char="◼"/>
            </a:pPr>
            <a:r>
              <a:rPr b="1" lang="en-US" sz="1800">
                <a:latin typeface="Times New Roman"/>
                <a:ea typeface="Times New Roman"/>
                <a:cs typeface="Times New Roman"/>
                <a:sym typeface="Times New Roman"/>
              </a:rPr>
              <a:t>Advantages: </a:t>
            </a:r>
            <a:endParaRPr sz="1800">
              <a:latin typeface="Calibri"/>
              <a:ea typeface="Calibri"/>
              <a:cs typeface="Calibri"/>
              <a:sym typeface="Calibri"/>
            </a:endParaRPr>
          </a:p>
          <a:p>
            <a:pPr indent="0" lvl="0" marL="0" rtl="0" algn="just">
              <a:lnSpc>
                <a:spcPct val="150000"/>
              </a:lnSpc>
              <a:spcBef>
                <a:spcPts val="1360"/>
              </a:spcBef>
              <a:spcAft>
                <a:spcPts val="0"/>
              </a:spcAft>
              <a:buSzPts val="1656"/>
              <a:buNone/>
            </a:pPr>
            <a:r>
              <a:rPr lang="en-US" sz="1800">
                <a:latin typeface="Times New Roman"/>
                <a:ea typeface="Times New Roman"/>
                <a:cs typeface="Times New Roman"/>
                <a:sym typeface="Times New Roman"/>
              </a:rPr>
              <a:t>We can predict the results using rule-based classifier. </a:t>
            </a:r>
            <a:endParaRPr sz="1800">
              <a:latin typeface="Calibri"/>
              <a:ea typeface="Calibri"/>
              <a:cs typeface="Calibri"/>
              <a:sym typeface="Calibri"/>
            </a:endParaRPr>
          </a:p>
          <a:p>
            <a:pPr indent="0" lvl="0" marL="0" rtl="0" algn="just">
              <a:lnSpc>
                <a:spcPct val="150000"/>
              </a:lnSpc>
              <a:spcBef>
                <a:spcPts val="960"/>
              </a:spcBef>
              <a:spcAft>
                <a:spcPts val="0"/>
              </a:spcAft>
              <a:buSzPts val="1656"/>
              <a:buNone/>
            </a:pPr>
            <a:r>
              <a:rPr lang="en-US" sz="1800">
                <a:latin typeface="Times New Roman"/>
                <a:ea typeface="Times New Roman"/>
                <a:cs typeface="Times New Roman"/>
                <a:sym typeface="Times New Roman"/>
              </a:rPr>
              <a:t>Dynamic nature in prediction.</a:t>
            </a:r>
            <a:endParaRPr/>
          </a:p>
          <a:p>
            <a:pPr indent="-306000" lvl="0" marL="306000" rtl="0" algn="just">
              <a:lnSpc>
                <a:spcPct val="150000"/>
              </a:lnSpc>
              <a:spcBef>
                <a:spcPts val="1360"/>
              </a:spcBef>
              <a:spcAft>
                <a:spcPts val="0"/>
              </a:spcAft>
              <a:buSzPts val="1656"/>
              <a:buChar char="◼"/>
            </a:pPr>
            <a:r>
              <a:rPr b="1" lang="en-US" sz="1800">
                <a:latin typeface="Times New Roman"/>
                <a:ea typeface="Times New Roman"/>
                <a:cs typeface="Times New Roman"/>
                <a:sym typeface="Times New Roman"/>
              </a:rPr>
              <a:t>Disadvantages:</a:t>
            </a:r>
            <a:endParaRPr sz="1800">
              <a:latin typeface="Calibri"/>
              <a:ea typeface="Calibri"/>
              <a:cs typeface="Calibri"/>
              <a:sym typeface="Calibri"/>
            </a:endParaRPr>
          </a:p>
          <a:p>
            <a:pPr indent="0" lvl="0" marL="0" rtl="0" algn="just">
              <a:lnSpc>
                <a:spcPct val="150000"/>
              </a:lnSpc>
              <a:spcBef>
                <a:spcPts val="1360"/>
              </a:spcBef>
              <a:spcAft>
                <a:spcPts val="0"/>
              </a:spcAft>
              <a:buSzPts val="1656"/>
              <a:buNone/>
            </a:pPr>
            <a:r>
              <a:rPr lang="en-US" sz="1800">
                <a:latin typeface="Times New Roman"/>
                <a:ea typeface="Times New Roman"/>
                <a:cs typeface="Times New Roman"/>
                <a:sym typeface="Times New Roman"/>
              </a:rPr>
              <a:t>No analysis of the previous data.</a:t>
            </a:r>
            <a:endParaRPr sz="1800">
              <a:latin typeface="Calibri"/>
              <a:ea typeface="Calibri"/>
              <a:cs typeface="Calibri"/>
              <a:sym typeface="Calibri"/>
            </a:endParaRPr>
          </a:p>
          <a:p>
            <a:pPr indent="0" lvl="0" marL="0" rtl="0" algn="just">
              <a:lnSpc>
                <a:spcPct val="150000"/>
              </a:lnSpc>
              <a:spcBef>
                <a:spcPts val="960"/>
              </a:spcBef>
              <a:spcAft>
                <a:spcPts val="0"/>
              </a:spcAft>
              <a:buSzPts val="1656"/>
              <a:buNone/>
            </a:pPr>
            <a:r>
              <a:rPr lang="en-US" sz="1800">
                <a:latin typeface="Times New Roman"/>
                <a:ea typeface="Times New Roman"/>
                <a:cs typeface="Times New Roman"/>
                <a:sym typeface="Times New Roman"/>
              </a:rPr>
              <a:t>Simple statistical solutions.</a:t>
            </a:r>
            <a:endParaRPr sz="1800">
              <a:latin typeface="Calibri"/>
              <a:ea typeface="Calibri"/>
              <a:cs typeface="Calibri"/>
              <a:sym typeface="Calibri"/>
            </a:endParaRPr>
          </a:p>
          <a:p>
            <a:pPr indent="0" lvl="0" marL="0" rtl="0" algn="just">
              <a:lnSpc>
                <a:spcPct val="150000"/>
              </a:lnSpc>
              <a:spcBef>
                <a:spcPts val="1360"/>
              </a:spcBef>
              <a:spcAft>
                <a:spcPts val="0"/>
              </a:spcAft>
              <a:buSzPts val="1656"/>
              <a:buNone/>
            </a:pPr>
            <a:r>
              <a:t/>
            </a:r>
            <a:endParaRPr sz="1800">
              <a:latin typeface="Calibri"/>
              <a:ea typeface="Calibri"/>
              <a:cs typeface="Calibri"/>
              <a:sym typeface="Calibri"/>
            </a:endParaRPr>
          </a:p>
          <a:p>
            <a:pPr indent="-237744" lvl="0" marL="342900" rtl="0" algn="just">
              <a:lnSpc>
                <a:spcPct val="150000"/>
              </a:lnSpc>
              <a:spcBef>
                <a:spcPts val="960"/>
              </a:spcBef>
              <a:spcAft>
                <a:spcPts val="0"/>
              </a:spcAft>
              <a:buSzPts val="1656"/>
              <a:buFont typeface="Noto Sans Symbols"/>
              <a:buNone/>
            </a:pPr>
            <a:r>
              <a:t/>
            </a:r>
            <a:endParaRPr sz="1800">
              <a:latin typeface="Calibri"/>
              <a:ea typeface="Calibri"/>
              <a:cs typeface="Calibri"/>
              <a:sym typeface="Calibri"/>
            </a:endParaRPr>
          </a:p>
          <a:p>
            <a:pPr indent="-200844" lvl="0" marL="306000" rtl="0" algn="l">
              <a:spcBef>
                <a:spcPts val="1360"/>
              </a:spcBef>
              <a:spcAft>
                <a:spcPts val="0"/>
              </a:spcAft>
              <a:buSzPts val="165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581192" y="702155"/>
            <a:ext cx="11029616" cy="121892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Times New Roman"/>
              <a:buNone/>
            </a:pPr>
            <a:r>
              <a:rPr b="1" lang="en-US" sz="2800">
                <a:latin typeface="Times New Roman"/>
                <a:ea typeface="Times New Roman"/>
                <a:cs typeface="Times New Roman"/>
                <a:sym typeface="Times New Roman"/>
              </a:rPr>
              <a:t>FUNCTIONAL REQUIREMENTS:</a:t>
            </a:r>
            <a:br>
              <a:rPr lang="en-US" sz="2800">
                <a:latin typeface="Calibri"/>
                <a:ea typeface="Calibri"/>
                <a:cs typeface="Calibri"/>
                <a:sym typeface="Calibri"/>
              </a:rPr>
            </a:br>
            <a:endParaRPr/>
          </a:p>
        </p:txBody>
      </p:sp>
      <p:sp>
        <p:nvSpPr>
          <p:cNvPr id="139" name="Google Shape;139;p8"/>
          <p:cNvSpPr txBox="1"/>
          <p:nvPr>
            <p:ph idx="1" type="body"/>
          </p:nvPr>
        </p:nvSpPr>
        <p:spPr>
          <a:xfrm>
            <a:off x="581192" y="1921078"/>
            <a:ext cx="11029615" cy="4234767"/>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just">
              <a:lnSpc>
                <a:spcPct val="150000"/>
              </a:lnSpc>
              <a:spcBef>
                <a:spcPts val="0"/>
              </a:spcBef>
              <a:spcAft>
                <a:spcPts val="0"/>
              </a:spcAft>
              <a:buSzPct val="91999"/>
              <a:buNone/>
            </a:pPr>
            <a:r>
              <a:t/>
            </a:r>
            <a:endParaRPr sz="1800">
              <a:latin typeface="Calibri"/>
              <a:ea typeface="Calibri"/>
              <a:cs typeface="Calibri"/>
              <a:sym typeface="Calibri"/>
            </a:endParaRPr>
          </a:p>
          <a:p>
            <a:pPr indent="0" lvl="0" marL="0" rtl="0" algn="just">
              <a:lnSpc>
                <a:spcPct val="150000"/>
              </a:lnSpc>
              <a:spcBef>
                <a:spcPts val="1333"/>
              </a:spcBef>
              <a:spcAft>
                <a:spcPts val="0"/>
              </a:spcAft>
              <a:buSzPct val="91999"/>
              <a:buNone/>
            </a:pPr>
            <a:r>
              <a:rPr b="1" lang="en-US" sz="1800">
                <a:latin typeface="Times New Roman"/>
                <a:ea typeface="Times New Roman"/>
                <a:cs typeface="Times New Roman"/>
                <a:sym typeface="Times New Roman"/>
              </a:rPr>
              <a:t>Admin: </a:t>
            </a:r>
            <a:r>
              <a:rPr lang="en-US" sz="1800">
                <a:latin typeface="Times New Roman"/>
                <a:ea typeface="Times New Roman"/>
                <a:cs typeface="Times New Roman"/>
                <a:sym typeface="Times New Roman"/>
              </a:rPr>
              <a:t>we have to login with admin details </a:t>
            </a:r>
            <a:endParaRPr sz="1800">
              <a:latin typeface="Calibri"/>
              <a:ea typeface="Calibri"/>
              <a:cs typeface="Calibri"/>
              <a:sym typeface="Calibri"/>
            </a:endParaRPr>
          </a:p>
          <a:p>
            <a:pPr indent="0" lvl="0" marL="0" rtl="0" algn="just">
              <a:lnSpc>
                <a:spcPct val="150000"/>
              </a:lnSpc>
              <a:spcBef>
                <a:spcPts val="1333"/>
              </a:spcBef>
              <a:spcAft>
                <a:spcPts val="0"/>
              </a:spcAft>
              <a:buSzPct val="91999"/>
              <a:buNone/>
            </a:pPr>
            <a:r>
              <a:rPr b="1" lang="en-US" sz="1800">
                <a:latin typeface="Times New Roman"/>
                <a:ea typeface="Times New Roman"/>
                <a:cs typeface="Times New Roman"/>
                <a:sym typeface="Times New Roman"/>
              </a:rPr>
              <a:t>Dataset upload:  </a:t>
            </a:r>
            <a:r>
              <a:rPr lang="en-US" sz="1800">
                <a:latin typeface="Times New Roman"/>
                <a:ea typeface="Times New Roman"/>
                <a:cs typeface="Times New Roman"/>
                <a:sym typeface="Times New Roman"/>
              </a:rPr>
              <a:t>data set uploading in a given manner </a:t>
            </a:r>
            <a:endParaRPr sz="1800">
              <a:latin typeface="Calibri"/>
              <a:ea typeface="Calibri"/>
              <a:cs typeface="Calibri"/>
              <a:sym typeface="Calibri"/>
            </a:endParaRPr>
          </a:p>
          <a:p>
            <a:pPr indent="0" lvl="0" marL="0" rtl="0" algn="just">
              <a:lnSpc>
                <a:spcPct val="150000"/>
              </a:lnSpc>
              <a:spcBef>
                <a:spcPts val="1333"/>
              </a:spcBef>
              <a:spcAft>
                <a:spcPts val="0"/>
              </a:spcAft>
              <a:buSzPct val="91999"/>
              <a:buNone/>
            </a:pPr>
            <a:r>
              <a:rPr b="1" lang="en-US" sz="1800">
                <a:latin typeface="Times New Roman"/>
                <a:ea typeface="Times New Roman"/>
                <a:cs typeface="Times New Roman"/>
                <a:sym typeface="Times New Roman"/>
              </a:rPr>
              <a:t>Viewdataset: </a:t>
            </a:r>
            <a:r>
              <a:rPr lang="en-US" sz="1800">
                <a:latin typeface="Times New Roman"/>
                <a:ea typeface="Times New Roman"/>
                <a:cs typeface="Times New Roman"/>
                <a:sym typeface="Times New Roman"/>
              </a:rPr>
              <a:t>data which we have given It is shown   </a:t>
            </a:r>
            <a:endParaRPr sz="1800">
              <a:latin typeface="Calibri"/>
              <a:ea typeface="Calibri"/>
              <a:cs typeface="Calibri"/>
              <a:sym typeface="Calibri"/>
            </a:endParaRPr>
          </a:p>
          <a:p>
            <a:pPr indent="0" lvl="0" marL="0" rtl="0" algn="just">
              <a:lnSpc>
                <a:spcPct val="150000"/>
              </a:lnSpc>
              <a:spcBef>
                <a:spcPts val="1333"/>
              </a:spcBef>
              <a:spcAft>
                <a:spcPts val="0"/>
              </a:spcAft>
              <a:buSzPct val="91999"/>
              <a:buNone/>
            </a:pPr>
            <a:r>
              <a:rPr b="1" lang="en-US" sz="1800">
                <a:latin typeface="Times New Roman"/>
                <a:ea typeface="Times New Roman"/>
                <a:cs typeface="Times New Roman"/>
                <a:sym typeface="Times New Roman"/>
              </a:rPr>
              <a:t>Classification:</a:t>
            </a:r>
            <a:r>
              <a:rPr lang="en-US" sz="1800">
                <a:latin typeface="Times New Roman"/>
                <a:ea typeface="Times New Roman"/>
                <a:cs typeface="Times New Roman"/>
                <a:sym typeface="Times New Roman"/>
              </a:rPr>
              <a:t>there has been classified</a:t>
            </a:r>
            <a:endParaRPr sz="1800">
              <a:latin typeface="Calibri"/>
              <a:ea typeface="Calibri"/>
              <a:cs typeface="Calibri"/>
              <a:sym typeface="Calibri"/>
            </a:endParaRPr>
          </a:p>
          <a:p>
            <a:pPr indent="0" lvl="0" marL="0" rtl="0" algn="just">
              <a:lnSpc>
                <a:spcPct val="150000"/>
              </a:lnSpc>
              <a:spcBef>
                <a:spcPts val="1333"/>
              </a:spcBef>
              <a:spcAft>
                <a:spcPts val="0"/>
              </a:spcAft>
              <a:buSzPct val="91999"/>
              <a:buNone/>
            </a:pPr>
            <a:r>
              <a:rPr b="1" lang="en-US" sz="1800">
                <a:latin typeface="Times New Roman"/>
                <a:ea typeface="Times New Roman"/>
                <a:cs typeface="Times New Roman"/>
                <a:sym typeface="Times New Roman"/>
              </a:rPr>
              <a:t>Evaluations: </a:t>
            </a:r>
            <a:r>
              <a:rPr lang="en-US" sz="1800">
                <a:latin typeface="Times New Roman"/>
                <a:ea typeface="Times New Roman"/>
                <a:cs typeface="Times New Roman"/>
                <a:sym typeface="Times New Roman"/>
              </a:rPr>
              <a:t>evaluating the the things</a:t>
            </a:r>
            <a:endParaRPr sz="1800">
              <a:latin typeface="Calibri"/>
              <a:ea typeface="Calibri"/>
              <a:cs typeface="Calibri"/>
              <a:sym typeface="Calibri"/>
            </a:endParaRPr>
          </a:p>
          <a:p>
            <a:pPr indent="0" lvl="0" marL="0" rtl="0" algn="just">
              <a:lnSpc>
                <a:spcPct val="150000"/>
              </a:lnSpc>
              <a:spcBef>
                <a:spcPts val="1333"/>
              </a:spcBef>
              <a:spcAft>
                <a:spcPts val="0"/>
              </a:spcAft>
              <a:buSzPct val="91999"/>
              <a:buNone/>
            </a:pPr>
            <a:r>
              <a:rPr b="1" lang="en-US" sz="1800">
                <a:latin typeface="Times New Roman"/>
                <a:ea typeface="Times New Roman"/>
                <a:cs typeface="Times New Roman"/>
                <a:sym typeface="Times New Roman"/>
              </a:rPr>
              <a:t>User </a:t>
            </a:r>
            <a:r>
              <a:rPr lang="en-US" sz="1800">
                <a:latin typeface="Times New Roman"/>
                <a:ea typeface="Times New Roman"/>
                <a:cs typeface="Times New Roman"/>
                <a:sym typeface="Times New Roman"/>
              </a:rPr>
              <a:t>we have to login with our details </a:t>
            </a:r>
            <a:endParaRPr sz="1800">
              <a:latin typeface="Calibri"/>
              <a:ea typeface="Calibri"/>
              <a:cs typeface="Calibri"/>
              <a:sym typeface="Calibri"/>
            </a:endParaRPr>
          </a:p>
          <a:p>
            <a:pPr indent="0" lvl="0" marL="0" rtl="0" algn="just">
              <a:lnSpc>
                <a:spcPct val="150000"/>
              </a:lnSpc>
              <a:spcBef>
                <a:spcPts val="1333"/>
              </a:spcBef>
              <a:spcAft>
                <a:spcPts val="0"/>
              </a:spcAft>
              <a:buSzPct val="91999"/>
              <a:buNone/>
            </a:pPr>
            <a:r>
              <a:rPr b="1" lang="en-US" sz="1800">
                <a:latin typeface="Times New Roman"/>
                <a:ea typeface="Times New Roman"/>
                <a:cs typeface="Times New Roman"/>
                <a:sym typeface="Times New Roman"/>
              </a:rPr>
              <a:t>Prediction: </a:t>
            </a:r>
            <a:r>
              <a:rPr lang="en-US" sz="1800">
                <a:latin typeface="Times New Roman"/>
                <a:ea typeface="Times New Roman"/>
                <a:cs typeface="Times New Roman"/>
                <a:sym typeface="Times New Roman"/>
              </a:rPr>
              <a:t>predict the following substances</a:t>
            </a:r>
            <a:endParaRPr sz="1800">
              <a:latin typeface="Calibri"/>
              <a:ea typeface="Calibri"/>
              <a:cs typeface="Calibri"/>
              <a:sym typeface="Calibri"/>
            </a:endParaRPr>
          </a:p>
          <a:p>
            <a:pPr indent="-208730" lvl="0" marL="306000" rtl="0" algn="l">
              <a:spcBef>
                <a:spcPts val="1333"/>
              </a:spcBef>
              <a:spcAft>
                <a:spcPts val="0"/>
              </a:spcAft>
              <a:buSzPct val="91999"/>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           </a:t>
            </a:r>
            <a:r>
              <a:rPr b="1" lang="en-US" sz="4000"/>
              <a:t>EXISTING SYSTEM</a:t>
            </a:r>
            <a:endParaRPr b="1" sz="4000"/>
          </a:p>
        </p:txBody>
      </p:sp>
      <p:sp>
        <p:nvSpPr>
          <p:cNvPr id="145" name="Google Shape;145;p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sz="1800">
                <a:latin typeface="Times New Roman"/>
                <a:ea typeface="Times New Roman"/>
                <a:cs typeface="Times New Roman"/>
                <a:sym typeface="Times New Roman"/>
              </a:rPr>
              <a:t>Machine learning can be used to determine the automatic conclusion of diagnostic rules from the past descriptions,  experts and specialists will help make the diagnostic process more objective and more reliable.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2021-12-05T14:31:03Z</dcterms:created>
  <dc:creator>naga saranya</dc:creator>
</cp:coreProperties>
</file>