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1" r:id="rId2"/>
    <p:sldId id="285" r:id="rId3"/>
    <p:sldId id="286" r:id="rId4"/>
    <p:sldId id="287" r:id="rId5"/>
    <p:sldId id="294" r:id="rId6"/>
    <p:sldId id="295" r:id="rId7"/>
    <p:sldId id="298" r:id="rId8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15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6"/>
    <p:restoredTop sz="90929"/>
  </p:normalViewPr>
  <p:slideViewPr>
    <p:cSldViewPr showGuides="1">
      <p:cViewPr varScale="1">
        <p:scale>
          <a:sx n="74" d="100"/>
          <a:sy n="74" d="100"/>
        </p:scale>
        <p:origin x="447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3" cy="45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页眉占位符 3788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fontAlgn="base"/>
            <a:endParaRPr lang="zh-CN" altLang="en-US" sz="1200" strike="noStrike" noProof="1">
              <a:latin typeface="Tahoma" panose="020B0604030504040204" pitchFamily="34" charset="0"/>
            </a:endParaRPr>
          </a:p>
        </p:txBody>
      </p:sp>
      <p:sp>
        <p:nvSpPr>
          <p:cNvPr id="37891" name="日期占位符 3789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fontAlgn="base"/>
            <a:endParaRPr lang="zh-CN" altLang="en-US" sz="1200" strike="noStrike" noProof="1">
              <a:latin typeface="Tahoma" panose="020B0604030504040204" pitchFamily="34" charset="0"/>
            </a:endParaRPr>
          </a:p>
        </p:txBody>
      </p:sp>
      <p:sp>
        <p:nvSpPr>
          <p:cNvPr id="3076" name="幻灯片图像占位符 3789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文本占位符 37892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0"/>
            <a:r>
              <a:rPr lang="zh-CN" altLang="en-US" dirty="0"/>
              <a:t>第二级</a:t>
            </a:r>
          </a:p>
          <a:p>
            <a:pPr lvl="2" indent="0"/>
            <a:r>
              <a:rPr lang="zh-CN" altLang="en-US" dirty="0"/>
              <a:t>第三级</a:t>
            </a:r>
          </a:p>
          <a:p>
            <a:pPr lvl="3" indent="0"/>
            <a:r>
              <a:rPr lang="zh-CN" altLang="en-US" dirty="0"/>
              <a:t>第四级</a:t>
            </a:r>
          </a:p>
          <a:p>
            <a:pPr lvl="4" indent="0"/>
            <a:r>
              <a:rPr lang="zh-CN" altLang="en-US" dirty="0"/>
              <a:t>第五级</a:t>
            </a:r>
          </a:p>
        </p:txBody>
      </p:sp>
      <p:sp>
        <p:nvSpPr>
          <p:cNvPr id="37894" name="页脚占位符 3789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fontAlgn="base"/>
            <a:endParaRPr lang="zh-CN" altLang="en-US" sz="1200" strike="noStrike" noProof="1">
              <a:latin typeface="Tahoma" panose="020B0604030504040204" pitchFamily="34" charset="0"/>
            </a:endParaRPr>
          </a:p>
        </p:txBody>
      </p:sp>
      <p:sp>
        <p:nvSpPr>
          <p:cNvPr id="37895" name="灯片编号占位符 3789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fontAlgn="base"/>
            <a:fld id="{9A0DB2DC-4C9A-4742-B13C-FB6460FD3503}" type="slidenum">
              <a:rPr lang="zh-CN" altLang="en-US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6451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2" name="文本占位符 64514"/>
          <p:cNvSpPr>
            <a:spLocks noGrp="1"/>
          </p:cNvSpPr>
          <p:nvPr>
            <p:ph type="body"/>
          </p:nvPr>
        </p:nvSpPr>
        <p:spPr/>
        <p:txBody>
          <a:bodyPr anchor="t"/>
          <a:lstStyle/>
          <a:p>
            <a:pPr lvl="0"/>
            <a:endParaRPr lang="zh-CN" altLang="zh-CN" dirty="0"/>
          </a:p>
        </p:txBody>
      </p:sp>
      <p:sp>
        <p:nvSpPr>
          <p:cNvPr id="25603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68609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0" name="文本占位符 68610"/>
          <p:cNvSpPr>
            <a:spLocks noGrp="1"/>
          </p:cNvSpPr>
          <p:nvPr>
            <p:ph type="body"/>
          </p:nvPr>
        </p:nvSpPr>
        <p:spPr/>
        <p:txBody>
          <a:bodyPr anchor="t"/>
          <a:lstStyle/>
          <a:p>
            <a:pPr lvl="0"/>
            <a:endParaRPr lang="zh-CN" altLang="zh-CN" dirty="0"/>
          </a:p>
        </p:txBody>
      </p:sp>
      <p:sp>
        <p:nvSpPr>
          <p:cNvPr id="27651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69633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8" name="文本占位符 69634"/>
          <p:cNvSpPr>
            <a:spLocks noGrp="1"/>
          </p:cNvSpPr>
          <p:nvPr>
            <p:ph type="body"/>
          </p:nvPr>
        </p:nvSpPr>
        <p:spPr/>
        <p:txBody>
          <a:bodyPr anchor="t"/>
          <a:lstStyle/>
          <a:p>
            <a:pPr lvl="0"/>
            <a:endParaRPr lang="zh-CN" altLang="zh-CN" dirty="0"/>
          </a:p>
        </p:txBody>
      </p:sp>
      <p:sp>
        <p:nvSpPr>
          <p:cNvPr id="29699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7168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6" name="文本占位符 71682"/>
          <p:cNvSpPr>
            <a:spLocks noGrp="1"/>
          </p:cNvSpPr>
          <p:nvPr>
            <p:ph type="body"/>
          </p:nvPr>
        </p:nvSpPr>
        <p:spPr/>
        <p:txBody>
          <a:bodyPr anchor="t"/>
          <a:lstStyle/>
          <a:p>
            <a:pPr lvl="0"/>
            <a:endParaRPr lang="zh-CN" altLang="zh-CN" dirty="0"/>
          </a:p>
        </p:txBody>
      </p:sp>
      <p:sp>
        <p:nvSpPr>
          <p:cNvPr id="31747" name="灯片编号占位符 1"/>
          <p:cNvSpPr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4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组合 4097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1" name="组合 4098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2052" name="矩形 4099"/>
              <p:cNvSpPr/>
              <p:nvPr/>
            </p:nvSpPr>
            <p:spPr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 anchor="t"/>
              <a:lstStyle/>
              <a:p>
                <a:pPr lvl="0"/>
                <a:endParaRPr lang="zh-CN" altLang="en-US">
                  <a:latin typeface="Tahoma" panose="020B0604030504040204" pitchFamily="34" charset="0"/>
                  <a:ea typeface="宋体" panose="02010600030101010101" pitchFamily="2" charset="-122"/>
                </a:endParaRPr>
              </a:p>
            </p:txBody>
          </p:sp>
          <p:grpSp>
            <p:nvGrpSpPr>
              <p:cNvPr id="2053" name="组合 4100"/>
              <p:cNvGrpSpPr/>
              <p:nvPr userDrawn="1"/>
            </p:nvGrpSpPr>
            <p:grpSpPr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2054" name="直接连接符 4101"/>
                <p:cNvSpPr/>
                <p:nvPr/>
              </p:nvSpPr>
              <p:spPr>
                <a:xfrm>
                  <a:off x="0" y="19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55" name="直接连接符 4102"/>
                <p:cNvSpPr/>
                <p:nvPr/>
              </p:nvSpPr>
              <p:spPr>
                <a:xfrm>
                  <a:off x="0" y="38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56" name="直接连接符 4103"/>
                <p:cNvSpPr/>
                <p:nvPr/>
              </p:nvSpPr>
              <p:spPr>
                <a:xfrm>
                  <a:off x="0" y="57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57" name="直接连接符 4104"/>
                <p:cNvSpPr/>
                <p:nvPr/>
              </p:nvSpPr>
              <p:spPr>
                <a:xfrm>
                  <a:off x="0" y="76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58" name="直接连接符 4105"/>
                <p:cNvSpPr/>
                <p:nvPr/>
              </p:nvSpPr>
              <p:spPr>
                <a:xfrm>
                  <a:off x="0" y="96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59" name="直接连接符 4106"/>
                <p:cNvSpPr/>
                <p:nvPr/>
              </p:nvSpPr>
              <p:spPr>
                <a:xfrm>
                  <a:off x="0" y="115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0" name="直接连接符 4107"/>
                <p:cNvSpPr/>
                <p:nvPr/>
              </p:nvSpPr>
              <p:spPr>
                <a:xfrm>
                  <a:off x="0" y="134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1" name="直接连接符 4108"/>
                <p:cNvSpPr/>
                <p:nvPr/>
              </p:nvSpPr>
              <p:spPr>
                <a:xfrm>
                  <a:off x="0" y="153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2" name="直接连接符 4109"/>
                <p:cNvSpPr/>
                <p:nvPr/>
              </p:nvSpPr>
              <p:spPr>
                <a:xfrm>
                  <a:off x="0" y="172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3" name="直接连接符 4110"/>
                <p:cNvSpPr/>
                <p:nvPr/>
              </p:nvSpPr>
              <p:spPr>
                <a:xfrm>
                  <a:off x="0" y="192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4" name="直接连接符 4111"/>
                <p:cNvSpPr/>
                <p:nvPr/>
              </p:nvSpPr>
              <p:spPr>
                <a:xfrm>
                  <a:off x="0" y="211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5" name="直接连接符 4112"/>
                <p:cNvSpPr/>
                <p:nvPr/>
              </p:nvSpPr>
              <p:spPr>
                <a:xfrm>
                  <a:off x="0" y="230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6" name="直接连接符 4113"/>
                <p:cNvSpPr/>
                <p:nvPr/>
              </p:nvSpPr>
              <p:spPr>
                <a:xfrm>
                  <a:off x="0" y="249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7" name="直接连接符 4114"/>
                <p:cNvSpPr/>
                <p:nvPr/>
              </p:nvSpPr>
              <p:spPr>
                <a:xfrm>
                  <a:off x="0" y="268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8" name="直接连接符 4115"/>
                <p:cNvSpPr/>
                <p:nvPr/>
              </p:nvSpPr>
              <p:spPr>
                <a:xfrm>
                  <a:off x="0" y="288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69" name="直接连接符 4116"/>
                <p:cNvSpPr/>
                <p:nvPr/>
              </p:nvSpPr>
              <p:spPr>
                <a:xfrm>
                  <a:off x="0" y="307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0" name="直接连接符 4117"/>
                <p:cNvSpPr/>
                <p:nvPr/>
              </p:nvSpPr>
              <p:spPr>
                <a:xfrm>
                  <a:off x="0" y="326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1" name="直接连接符 4118"/>
                <p:cNvSpPr/>
                <p:nvPr/>
              </p:nvSpPr>
              <p:spPr>
                <a:xfrm>
                  <a:off x="0" y="345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2" name="直接连接符 4119"/>
                <p:cNvSpPr/>
                <p:nvPr/>
              </p:nvSpPr>
              <p:spPr>
                <a:xfrm>
                  <a:off x="0" y="364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3" name="直接连接符 4120"/>
                <p:cNvSpPr/>
                <p:nvPr/>
              </p:nvSpPr>
              <p:spPr>
                <a:xfrm>
                  <a:off x="0" y="384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4" name="直接连接符 4121"/>
                <p:cNvSpPr/>
                <p:nvPr/>
              </p:nvSpPr>
              <p:spPr>
                <a:xfrm>
                  <a:off x="0" y="403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5" name="直接连接符 4122"/>
                <p:cNvSpPr/>
                <p:nvPr/>
              </p:nvSpPr>
              <p:spPr>
                <a:xfrm>
                  <a:off x="0" y="422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6" name="直接连接符 4123"/>
                <p:cNvSpPr/>
                <p:nvPr/>
              </p:nvSpPr>
              <p:spPr>
                <a:xfrm>
                  <a:off x="1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7" name="直接连接符 4124"/>
                <p:cNvSpPr/>
                <p:nvPr/>
              </p:nvSpPr>
              <p:spPr>
                <a:xfrm>
                  <a:off x="3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8" name="直接连接符 4125"/>
                <p:cNvSpPr/>
                <p:nvPr/>
              </p:nvSpPr>
              <p:spPr>
                <a:xfrm>
                  <a:off x="5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79" name="直接连接符 4126"/>
                <p:cNvSpPr/>
                <p:nvPr/>
              </p:nvSpPr>
              <p:spPr>
                <a:xfrm>
                  <a:off x="7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0" name="直接连接符 4127"/>
                <p:cNvSpPr/>
                <p:nvPr/>
              </p:nvSpPr>
              <p:spPr>
                <a:xfrm>
                  <a:off x="96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1" name="直接连接符 4128"/>
                <p:cNvSpPr/>
                <p:nvPr/>
              </p:nvSpPr>
              <p:spPr>
                <a:xfrm>
                  <a:off x="115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2" name="直接连接符 4129"/>
                <p:cNvSpPr/>
                <p:nvPr/>
              </p:nvSpPr>
              <p:spPr>
                <a:xfrm>
                  <a:off x="134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3" name="直接连接符 4130"/>
                <p:cNvSpPr/>
                <p:nvPr/>
              </p:nvSpPr>
              <p:spPr>
                <a:xfrm>
                  <a:off x="153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4" name="直接连接符 4131"/>
                <p:cNvSpPr/>
                <p:nvPr/>
              </p:nvSpPr>
              <p:spPr>
                <a:xfrm>
                  <a:off x="172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5" name="直接连接符 4132"/>
                <p:cNvSpPr/>
                <p:nvPr/>
              </p:nvSpPr>
              <p:spPr>
                <a:xfrm>
                  <a:off x="192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6" name="直接连接符 4133"/>
                <p:cNvSpPr/>
                <p:nvPr/>
              </p:nvSpPr>
              <p:spPr>
                <a:xfrm>
                  <a:off x="211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7" name="直接连接符 4134"/>
                <p:cNvSpPr/>
                <p:nvPr/>
              </p:nvSpPr>
              <p:spPr>
                <a:xfrm>
                  <a:off x="230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8" name="直接连接符 4135"/>
                <p:cNvSpPr/>
                <p:nvPr/>
              </p:nvSpPr>
              <p:spPr>
                <a:xfrm>
                  <a:off x="249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89" name="直接连接符 4136"/>
                <p:cNvSpPr/>
                <p:nvPr/>
              </p:nvSpPr>
              <p:spPr>
                <a:xfrm>
                  <a:off x="268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0" name="直接连接符 4137"/>
                <p:cNvSpPr/>
                <p:nvPr/>
              </p:nvSpPr>
              <p:spPr>
                <a:xfrm>
                  <a:off x="288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1" name="直接连接符 4138"/>
                <p:cNvSpPr/>
                <p:nvPr/>
              </p:nvSpPr>
              <p:spPr>
                <a:xfrm>
                  <a:off x="307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2" name="直接连接符 4139"/>
                <p:cNvSpPr/>
                <p:nvPr/>
              </p:nvSpPr>
              <p:spPr>
                <a:xfrm>
                  <a:off x="326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3" name="直接连接符 4140"/>
                <p:cNvSpPr/>
                <p:nvPr/>
              </p:nvSpPr>
              <p:spPr>
                <a:xfrm>
                  <a:off x="345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4" name="直接连接符 4141"/>
                <p:cNvSpPr/>
                <p:nvPr/>
              </p:nvSpPr>
              <p:spPr>
                <a:xfrm>
                  <a:off x="364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5" name="直接连接符 4142"/>
                <p:cNvSpPr/>
                <p:nvPr/>
              </p:nvSpPr>
              <p:spPr>
                <a:xfrm>
                  <a:off x="384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6" name="直接连接符 4143"/>
                <p:cNvSpPr/>
                <p:nvPr/>
              </p:nvSpPr>
              <p:spPr>
                <a:xfrm>
                  <a:off x="403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7" name="直接连接符 4144"/>
                <p:cNvSpPr/>
                <p:nvPr/>
              </p:nvSpPr>
              <p:spPr>
                <a:xfrm>
                  <a:off x="422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8" name="直接连接符 4145"/>
                <p:cNvSpPr/>
                <p:nvPr/>
              </p:nvSpPr>
              <p:spPr>
                <a:xfrm>
                  <a:off x="441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099" name="直接连接符 4146"/>
                <p:cNvSpPr/>
                <p:nvPr/>
              </p:nvSpPr>
              <p:spPr>
                <a:xfrm>
                  <a:off x="460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00" name="直接连接符 4147"/>
                <p:cNvSpPr/>
                <p:nvPr/>
              </p:nvSpPr>
              <p:spPr>
                <a:xfrm>
                  <a:off x="480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01" name="直接连接符 4148"/>
                <p:cNvSpPr/>
                <p:nvPr/>
              </p:nvSpPr>
              <p:spPr>
                <a:xfrm>
                  <a:off x="49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02" name="直接连接符 4149"/>
                <p:cNvSpPr/>
                <p:nvPr/>
              </p:nvSpPr>
              <p:spPr>
                <a:xfrm>
                  <a:off x="51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03" name="直接连接符 4150"/>
                <p:cNvSpPr/>
                <p:nvPr/>
              </p:nvSpPr>
              <p:spPr>
                <a:xfrm>
                  <a:off x="53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2104" name="直接连接符 4151"/>
                <p:cNvSpPr/>
                <p:nvPr/>
              </p:nvSpPr>
              <p:spPr>
                <a:xfrm>
                  <a:off x="55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105" name="直接连接符 4152"/>
              <p:cNvSpPr/>
              <p:nvPr/>
            </p:nvSpPr>
            <p:spPr>
              <a:xfrm>
                <a:off x="5568" y="0"/>
                <a:ext cx="0" cy="1488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2106" name="组合 4153"/>
            <p:cNvGrpSpPr/>
            <p:nvPr userDrawn="1"/>
          </p:nvGrpSpPr>
          <p:grpSpPr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2107" name="直接连接符 4154"/>
              <p:cNvSpPr/>
              <p:nvPr/>
            </p:nvSpPr>
            <p:spPr>
              <a:xfrm>
                <a:off x="506" y="559"/>
                <a:ext cx="0" cy="1796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08" name="直接连接符 4155"/>
              <p:cNvSpPr/>
              <p:nvPr/>
            </p:nvSpPr>
            <p:spPr>
              <a:xfrm flipH="1" flipV="1">
                <a:off x="3" y="1924"/>
                <a:ext cx="3211" cy="1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09" name="直接连接符 4156"/>
              <p:cNvSpPr/>
              <p:nvPr/>
            </p:nvSpPr>
            <p:spPr>
              <a:xfrm flipH="1" flipV="1">
                <a:off x="384" y="938"/>
                <a:ext cx="3811" cy="1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10" name="任意多边形 4157"/>
              <p:cNvSpPr/>
              <p:nvPr/>
            </p:nvSpPr>
            <p:spPr>
              <a:xfrm rot="-5400000" flipH="1">
                <a:off x="420" y="855"/>
                <a:ext cx="156" cy="157"/>
              </a:xfrm>
              <a:custGeom>
                <a:avLst/>
                <a:gdLst/>
                <a:ahLst/>
                <a:cxnLst>
                  <a:cxn ang="270">
                    <a:pos x="21113" y="5"/>
                  </a:cxn>
                  <a:cxn ang="90">
                    <a:pos x="0" y="22055"/>
                  </a:cxn>
                  <a:cxn ang="90">
                    <a:pos x="21595" y="21600"/>
                  </a:cxn>
                </a:cxnLst>
                <a:rect l="0" t="0" r="0" b="0"/>
                <a:pathLst>
                  <a:path w="43195" h="43200" fill="none">
                    <a:moveTo>
                      <a:pt x="21113" y="5"/>
                    </a:moveTo>
                    <a:cubicBezTo>
                      <a:pt x="21273" y="2"/>
                      <a:pt x="21434" y="0"/>
                      <a:pt x="21595" y="0"/>
                    </a:cubicBezTo>
                    <a:cubicBezTo>
                      <a:pt x="33524" y="0"/>
                      <a:pt x="43195" y="9671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18" y="43200"/>
                      <a:pt x="242" y="33774"/>
                      <a:pt x="0" y="22057"/>
                    </a:cubicBezTo>
                  </a:path>
                  <a:path w="43195" h="43200" stroke="0">
                    <a:moveTo>
                      <a:pt x="21113" y="5"/>
                    </a:moveTo>
                    <a:cubicBezTo>
                      <a:pt x="21273" y="2"/>
                      <a:pt x="21434" y="0"/>
                      <a:pt x="21595" y="0"/>
                    </a:cubicBezTo>
                    <a:cubicBezTo>
                      <a:pt x="33524" y="0"/>
                      <a:pt x="43195" y="9671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18" y="43200"/>
                      <a:pt x="242" y="33774"/>
                      <a:pt x="0" y="22057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11" name="组合 4158"/>
            <p:cNvGrpSpPr/>
            <p:nvPr userDrawn="1"/>
          </p:nvGrpSpPr>
          <p:grpSpPr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2112" name="直接连接符 4159"/>
              <p:cNvSpPr/>
              <p:nvPr/>
            </p:nvSpPr>
            <p:spPr>
              <a:xfrm flipV="1">
                <a:off x="1480" y="3442"/>
                <a:ext cx="3808" cy="0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13" name="直接连接符 4160"/>
              <p:cNvSpPr/>
              <p:nvPr/>
            </p:nvSpPr>
            <p:spPr>
              <a:xfrm flipH="1">
                <a:off x="5172" y="1952"/>
                <a:ext cx="0" cy="1812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114" name="任意多边形 4161"/>
              <p:cNvSpPr/>
              <p:nvPr/>
            </p:nvSpPr>
            <p:spPr>
              <a:xfrm rot="5400000">
                <a:off x="5091" y="3341"/>
                <a:ext cx="156" cy="157"/>
              </a:xfrm>
              <a:custGeom>
                <a:avLst/>
                <a:gdLst/>
                <a:ahLst/>
                <a:cxnLst>
                  <a:cxn ang="270">
                    <a:pos x="21113" y="5"/>
                  </a:cxn>
                  <a:cxn ang="90">
                    <a:pos x="0" y="22055"/>
                  </a:cxn>
                  <a:cxn ang="90">
                    <a:pos x="21595" y="21600"/>
                  </a:cxn>
                </a:cxnLst>
                <a:rect l="0" t="0" r="0" b="0"/>
                <a:pathLst>
                  <a:path w="43195" h="43200" fill="none">
                    <a:moveTo>
                      <a:pt x="21113" y="5"/>
                    </a:moveTo>
                    <a:cubicBezTo>
                      <a:pt x="21273" y="2"/>
                      <a:pt x="21434" y="0"/>
                      <a:pt x="21595" y="0"/>
                    </a:cubicBezTo>
                    <a:cubicBezTo>
                      <a:pt x="33524" y="0"/>
                      <a:pt x="43195" y="9671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18" y="43200"/>
                      <a:pt x="242" y="33774"/>
                      <a:pt x="0" y="22057"/>
                    </a:cubicBezTo>
                  </a:path>
                  <a:path w="43195" h="43200" stroke="0">
                    <a:moveTo>
                      <a:pt x="21113" y="5"/>
                    </a:moveTo>
                    <a:cubicBezTo>
                      <a:pt x="21273" y="2"/>
                      <a:pt x="21434" y="0"/>
                      <a:pt x="21595" y="0"/>
                    </a:cubicBezTo>
                    <a:cubicBezTo>
                      <a:pt x="33524" y="0"/>
                      <a:pt x="43195" y="9671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18" y="43200"/>
                      <a:pt x="242" y="33774"/>
                      <a:pt x="0" y="22057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15" name="文本框 4167"/>
          <p:cNvSpPr txBox="1"/>
          <p:nvPr/>
        </p:nvSpPr>
        <p:spPr>
          <a:xfrm>
            <a:off x="8747125" y="0"/>
            <a:ext cx="396875" cy="1752600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1400" dirty="0">
                <a:latin typeface="Tahoma" panose="020B0604030504040204" pitchFamily="34" charset="0"/>
                <a:ea typeface="华文行楷" panose="02010800040101010101" pitchFamily="2" charset="-122"/>
              </a:rPr>
              <a:t>川大工商：向晓林</a:t>
            </a:r>
          </a:p>
        </p:txBody>
      </p:sp>
      <p:sp>
        <p:nvSpPr>
          <p:cNvPr id="4163" name="标题 4162"/>
          <p:cNvSpPr>
            <a:spLocks noGrp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4164" name="副标题 4163" descr="Rectangle: Click to edit Master text styles&#10;Second level&#10;Third level&#10;Fourth level&#10;Fifth level"/>
          <p:cNvSpPr>
            <a:spLocks noGrp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165" name="日期占位符 4164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fontAlgn="base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4166" name="页脚占位符 416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fontAlgn="base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4167" name="灯片编号占位符 416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84793" cy="57150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2124" y="19050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3073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27" name="组合 3074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28" name="组合 3075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9" name="直接连接符 3076"/>
                <p:cNvSpPr/>
                <p:nvPr/>
              </p:nvSpPr>
              <p:spPr>
                <a:xfrm>
                  <a:off x="0" y="19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0" name="直接连接符 3077"/>
                <p:cNvSpPr/>
                <p:nvPr/>
              </p:nvSpPr>
              <p:spPr>
                <a:xfrm>
                  <a:off x="0" y="38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1" name="直接连接符 3078"/>
                <p:cNvSpPr/>
                <p:nvPr/>
              </p:nvSpPr>
              <p:spPr>
                <a:xfrm>
                  <a:off x="0" y="57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2" name="直接连接符 3079"/>
                <p:cNvSpPr/>
                <p:nvPr/>
              </p:nvSpPr>
              <p:spPr>
                <a:xfrm>
                  <a:off x="0" y="76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3" name="直接连接符 3080"/>
                <p:cNvSpPr/>
                <p:nvPr/>
              </p:nvSpPr>
              <p:spPr>
                <a:xfrm>
                  <a:off x="0" y="96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4" name="直接连接符 3081"/>
                <p:cNvSpPr/>
                <p:nvPr/>
              </p:nvSpPr>
              <p:spPr>
                <a:xfrm>
                  <a:off x="0" y="115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5" name="直接连接符 3082"/>
                <p:cNvSpPr/>
                <p:nvPr/>
              </p:nvSpPr>
              <p:spPr>
                <a:xfrm>
                  <a:off x="0" y="134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6" name="直接连接符 3083"/>
                <p:cNvSpPr/>
                <p:nvPr/>
              </p:nvSpPr>
              <p:spPr>
                <a:xfrm>
                  <a:off x="0" y="153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7" name="直接连接符 3084"/>
                <p:cNvSpPr/>
                <p:nvPr/>
              </p:nvSpPr>
              <p:spPr>
                <a:xfrm>
                  <a:off x="0" y="172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8" name="直接连接符 3085"/>
                <p:cNvSpPr/>
                <p:nvPr/>
              </p:nvSpPr>
              <p:spPr>
                <a:xfrm>
                  <a:off x="0" y="192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39" name="直接连接符 3086"/>
                <p:cNvSpPr/>
                <p:nvPr/>
              </p:nvSpPr>
              <p:spPr>
                <a:xfrm>
                  <a:off x="0" y="211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0" name="直接连接符 3087"/>
                <p:cNvSpPr/>
                <p:nvPr/>
              </p:nvSpPr>
              <p:spPr>
                <a:xfrm>
                  <a:off x="0" y="230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1" name="直接连接符 3088"/>
                <p:cNvSpPr/>
                <p:nvPr/>
              </p:nvSpPr>
              <p:spPr>
                <a:xfrm>
                  <a:off x="0" y="249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2" name="直接连接符 3089"/>
                <p:cNvSpPr/>
                <p:nvPr/>
              </p:nvSpPr>
              <p:spPr>
                <a:xfrm>
                  <a:off x="0" y="268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3" name="直接连接符 3090"/>
                <p:cNvSpPr/>
                <p:nvPr/>
              </p:nvSpPr>
              <p:spPr>
                <a:xfrm>
                  <a:off x="0" y="288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4" name="直接连接符 3091"/>
                <p:cNvSpPr/>
                <p:nvPr/>
              </p:nvSpPr>
              <p:spPr>
                <a:xfrm>
                  <a:off x="0" y="307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5" name="直接连接符 3092"/>
                <p:cNvSpPr/>
                <p:nvPr/>
              </p:nvSpPr>
              <p:spPr>
                <a:xfrm>
                  <a:off x="0" y="326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6" name="直接连接符 3093"/>
                <p:cNvSpPr/>
                <p:nvPr/>
              </p:nvSpPr>
              <p:spPr>
                <a:xfrm>
                  <a:off x="0" y="3456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7" name="直接连接符 3094"/>
                <p:cNvSpPr/>
                <p:nvPr/>
              </p:nvSpPr>
              <p:spPr>
                <a:xfrm>
                  <a:off x="0" y="3648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8" name="直接连接符 3095"/>
                <p:cNvSpPr/>
                <p:nvPr/>
              </p:nvSpPr>
              <p:spPr>
                <a:xfrm>
                  <a:off x="0" y="3840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49" name="直接连接符 3096"/>
                <p:cNvSpPr/>
                <p:nvPr/>
              </p:nvSpPr>
              <p:spPr>
                <a:xfrm>
                  <a:off x="0" y="4032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0" name="直接连接符 3097"/>
                <p:cNvSpPr/>
                <p:nvPr/>
              </p:nvSpPr>
              <p:spPr>
                <a:xfrm>
                  <a:off x="0" y="4224"/>
                  <a:ext cx="5760" cy="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051" name="组合 3098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52" name="直接连接符 3099"/>
                <p:cNvSpPr/>
                <p:nvPr/>
              </p:nvSpPr>
              <p:spPr>
                <a:xfrm>
                  <a:off x="1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3" name="直接连接符 3100"/>
                <p:cNvSpPr/>
                <p:nvPr/>
              </p:nvSpPr>
              <p:spPr>
                <a:xfrm>
                  <a:off x="3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4" name="直接连接符 3101"/>
                <p:cNvSpPr/>
                <p:nvPr/>
              </p:nvSpPr>
              <p:spPr>
                <a:xfrm>
                  <a:off x="5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5" name="直接连接符 3102"/>
                <p:cNvSpPr/>
                <p:nvPr/>
              </p:nvSpPr>
              <p:spPr>
                <a:xfrm>
                  <a:off x="7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6" name="直接连接符 3103"/>
                <p:cNvSpPr/>
                <p:nvPr/>
              </p:nvSpPr>
              <p:spPr>
                <a:xfrm>
                  <a:off x="96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7" name="直接连接符 3104"/>
                <p:cNvSpPr/>
                <p:nvPr/>
              </p:nvSpPr>
              <p:spPr>
                <a:xfrm>
                  <a:off x="115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8" name="直接连接符 3105"/>
                <p:cNvSpPr/>
                <p:nvPr/>
              </p:nvSpPr>
              <p:spPr>
                <a:xfrm>
                  <a:off x="134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59" name="直接连接符 3106"/>
                <p:cNvSpPr/>
                <p:nvPr/>
              </p:nvSpPr>
              <p:spPr>
                <a:xfrm>
                  <a:off x="153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0" name="直接连接符 3107"/>
                <p:cNvSpPr/>
                <p:nvPr/>
              </p:nvSpPr>
              <p:spPr>
                <a:xfrm>
                  <a:off x="172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1" name="直接连接符 3108"/>
                <p:cNvSpPr/>
                <p:nvPr/>
              </p:nvSpPr>
              <p:spPr>
                <a:xfrm>
                  <a:off x="192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2" name="直接连接符 3109"/>
                <p:cNvSpPr/>
                <p:nvPr/>
              </p:nvSpPr>
              <p:spPr>
                <a:xfrm>
                  <a:off x="211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3" name="直接连接符 3110"/>
                <p:cNvSpPr/>
                <p:nvPr/>
              </p:nvSpPr>
              <p:spPr>
                <a:xfrm>
                  <a:off x="230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4" name="直接连接符 3111"/>
                <p:cNvSpPr/>
                <p:nvPr/>
              </p:nvSpPr>
              <p:spPr>
                <a:xfrm>
                  <a:off x="249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5" name="直接连接符 3112"/>
                <p:cNvSpPr/>
                <p:nvPr/>
              </p:nvSpPr>
              <p:spPr>
                <a:xfrm>
                  <a:off x="268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6" name="直接连接符 3113"/>
                <p:cNvSpPr/>
                <p:nvPr/>
              </p:nvSpPr>
              <p:spPr>
                <a:xfrm>
                  <a:off x="288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7" name="直接连接符 3114"/>
                <p:cNvSpPr/>
                <p:nvPr/>
              </p:nvSpPr>
              <p:spPr>
                <a:xfrm>
                  <a:off x="307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8" name="直接连接符 3115"/>
                <p:cNvSpPr/>
                <p:nvPr/>
              </p:nvSpPr>
              <p:spPr>
                <a:xfrm>
                  <a:off x="326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69" name="直接连接符 3116"/>
                <p:cNvSpPr/>
                <p:nvPr/>
              </p:nvSpPr>
              <p:spPr>
                <a:xfrm>
                  <a:off x="345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0" name="直接连接符 3117"/>
                <p:cNvSpPr/>
                <p:nvPr/>
              </p:nvSpPr>
              <p:spPr>
                <a:xfrm>
                  <a:off x="364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1" name="直接连接符 3118"/>
                <p:cNvSpPr/>
                <p:nvPr/>
              </p:nvSpPr>
              <p:spPr>
                <a:xfrm>
                  <a:off x="384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2" name="直接连接符 3119"/>
                <p:cNvSpPr/>
                <p:nvPr/>
              </p:nvSpPr>
              <p:spPr>
                <a:xfrm>
                  <a:off x="403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3" name="直接连接符 3120"/>
                <p:cNvSpPr/>
                <p:nvPr/>
              </p:nvSpPr>
              <p:spPr>
                <a:xfrm>
                  <a:off x="422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4" name="直接连接符 3121"/>
                <p:cNvSpPr/>
                <p:nvPr/>
              </p:nvSpPr>
              <p:spPr>
                <a:xfrm>
                  <a:off x="441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5" name="直接连接符 3122"/>
                <p:cNvSpPr/>
                <p:nvPr/>
              </p:nvSpPr>
              <p:spPr>
                <a:xfrm>
                  <a:off x="460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6" name="直接连接符 3123"/>
                <p:cNvSpPr/>
                <p:nvPr/>
              </p:nvSpPr>
              <p:spPr>
                <a:xfrm>
                  <a:off x="4800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7" name="直接连接符 3124"/>
                <p:cNvSpPr/>
                <p:nvPr/>
              </p:nvSpPr>
              <p:spPr>
                <a:xfrm>
                  <a:off x="4992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8" name="直接连接符 3125"/>
                <p:cNvSpPr/>
                <p:nvPr/>
              </p:nvSpPr>
              <p:spPr>
                <a:xfrm>
                  <a:off x="5184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79" name="直接连接符 3126"/>
                <p:cNvSpPr/>
                <p:nvPr/>
              </p:nvSpPr>
              <p:spPr>
                <a:xfrm>
                  <a:off x="5376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080" name="直接连接符 3127"/>
                <p:cNvSpPr/>
                <p:nvPr/>
              </p:nvSpPr>
              <p:spPr>
                <a:xfrm>
                  <a:off x="5568" y="0"/>
                  <a:ext cx="0" cy="4320"/>
                </a:xfrm>
                <a:prstGeom prst="line">
                  <a:avLst/>
                </a:prstGeom>
                <a:ln w="9525" cap="flat" cmpd="sng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1081" name="矩形 3128"/>
            <p:cNvSpPr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</a:ln>
          </p:spPr>
          <p:txBody>
            <a:bodyPr anchor="t"/>
            <a:lstStyle/>
            <a:p>
              <a:pPr lvl="0"/>
              <a:endParaRPr lang="zh-CN" altLang="en-US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82" name="直接连接符 3129"/>
            <p:cNvSpPr/>
            <p:nvPr/>
          </p:nvSpPr>
          <p:spPr>
            <a:xfrm>
              <a:off x="5568" y="0"/>
              <a:ext cx="0" cy="1488"/>
            </a:xfrm>
            <a:prstGeom prst="line">
              <a:avLst/>
            </a:prstGeom>
            <a:ln w="9525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083" name="组合 3130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84" name="直接连接符 3131"/>
              <p:cNvSpPr/>
              <p:nvPr/>
            </p:nvSpPr>
            <p:spPr>
              <a:xfrm flipH="1">
                <a:off x="96" y="1037"/>
                <a:ext cx="2208" cy="0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5" name="直接连接符 3132"/>
              <p:cNvSpPr/>
              <p:nvPr/>
            </p:nvSpPr>
            <p:spPr>
              <a:xfrm>
                <a:off x="336" y="920"/>
                <a:ext cx="0" cy="2872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086" name="任意多边形 3133"/>
              <p:cNvSpPr/>
              <p:nvPr/>
            </p:nvSpPr>
            <p:spPr>
              <a:xfrm flipH="1">
                <a:off x="217" y="916"/>
                <a:ext cx="239" cy="239"/>
              </a:xfrm>
              <a:custGeom>
                <a:avLst/>
                <a:gdLst/>
                <a:ahLst/>
                <a:cxnLst>
                  <a:cxn ang="270">
                    <a:pos x="21113" y="5"/>
                  </a:cxn>
                  <a:cxn ang="90">
                    <a:pos x="0" y="22055"/>
                  </a:cxn>
                  <a:cxn ang="90">
                    <a:pos x="21595" y="21600"/>
                  </a:cxn>
                </a:cxnLst>
                <a:rect l="0" t="0" r="0" b="0"/>
                <a:pathLst>
                  <a:path w="43195" h="43200" fill="none">
                    <a:moveTo>
                      <a:pt x="21113" y="5"/>
                    </a:moveTo>
                    <a:cubicBezTo>
                      <a:pt x="21273" y="2"/>
                      <a:pt x="21434" y="0"/>
                      <a:pt x="21595" y="0"/>
                    </a:cubicBezTo>
                    <a:cubicBezTo>
                      <a:pt x="33524" y="0"/>
                      <a:pt x="43195" y="9671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18" y="43200"/>
                      <a:pt x="242" y="33774"/>
                      <a:pt x="0" y="22057"/>
                    </a:cubicBezTo>
                  </a:path>
                  <a:path w="43195" h="43200" stroke="0">
                    <a:moveTo>
                      <a:pt x="21113" y="5"/>
                    </a:moveTo>
                    <a:cubicBezTo>
                      <a:pt x="21273" y="2"/>
                      <a:pt x="21434" y="0"/>
                      <a:pt x="21595" y="0"/>
                    </a:cubicBezTo>
                    <a:cubicBezTo>
                      <a:pt x="33524" y="0"/>
                      <a:pt x="43195" y="9671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18" y="43200"/>
                      <a:pt x="242" y="33774"/>
                      <a:pt x="0" y="22057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87" name="标题 3134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88" name="文本占位符 3135" descr="Rectangle: Click to edit Master text styles&#10;Second level&#10;Third level&#10;Fourth level&#10;Fifth level"/>
          <p:cNvSpPr>
            <a:spLocks noGrp="1"/>
          </p:cNvSpPr>
          <p:nvPr>
            <p:ph type="body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3137" name="日期占位符 3136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3138" name="页脚占位符 3137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3139" name="灯片编号占位符 3138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a typeface="宋体" panose="02010600030101010101" pitchFamily="2" charset="-122"/>
            </a:endParaRPr>
          </a:p>
        </p:txBody>
      </p:sp>
      <p:sp>
        <p:nvSpPr>
          <p:cNvPr id="1092" name="文本框 3139"/>
          <p:cNvSpPr txBox="1"/>
          <p:nvPr/>
        </p:nvSpPr>
        <p:spPr>
          <a:xfrm>
            <a:off x="8747125" y="0"/>
            <a:ext cx="396875" cy="1752600"/>
          </a:xfrm>
          <a:prstGeom prst="rect">
            <a:avLst/>
          </a:prstGeom>
          <a:noFill/>
          <a:ln w="9525">
            <a:noFill/>
          </a:ln>
        </p:spPr>
        <p:txBody>
          <a:bodyPr vert="eaVert" anchor="t">
            <a:spAutoFit/>
          </a:bodyPr>
          <a:lstStyle/>
          <a:p>
            <a:pPr lvl="0">
              <a:spcBef>
                <a:spcPct val="50000"/>
              </a:spcBef>
            </a:pPr>
            <a:r>
              <a:rPr lang="zh-CN" altLang="en-US" sz="1400" dirty="0">
                <a:latin typeface="Tahoma" panose="020B0604030504040204" pitchFamily="34" charset="0"/>
                <a:ea typeface="华文行楷" panose="02010800040101010101" pitchFamily="2" charset="-122"/>
              </a:rPr>
              <a:t>川大工商：向晓林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3"/>
        </a:buBlip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Ø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ü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o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29697"/>
          <p:cNvSpPr>
            <a:spLocks noGrp="1"/>
          </p:cNvSpPr>
          <p:nvPr>
            <p:ph type="title"/>
          </p:nvPr>
        </p:nvSpPr>
        <p:spPr>
          <a:xfrm>
            <a:off x="609600" y="413798"/>
            <a:ext cx="7772400" cy="1034001"/>
          </a:xfrm>
        </p:spPr>
        <p:txBody>
          <a:bodyPr anchor="b"/>
          <a:lstStyle/>
          <a:p>
            <a:r>
              <a:rPr lang="zh-CN" altLang="en-US" dirty="0"/>
              <a:t>局部概念模型的设计</a:t>
            </a:r>
          </a:p>
        </p:txBody>
      </p:sp>
      <p:sp>
        <p:nvSpPr>
          <p:cNvPr id="24578" name="文本占位符 29698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步骤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第一步：明确局部应用的范围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第二步：选择实体，确定实体的属性及标识实体的关键字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在实际应用中，实体和属性是相对的，很难有截然的界限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划分实体的属性时，一般遵循以下的经验性原则：</a:t>
            </a:r>
          </a:p>
          <a:p>
            <a:pPr lvl="3">
              <a:lnSpc>
                <a:spcPct val="90000"/>
              </a:lnSpc>
            </a:pPr>
            <a:r>
              <a:rPr lang="zh-CN" altLang="en-US" sz="1800" dirty="0"/>
              <a:t>属性是不可再分的数据项，不能再有需要说明的信息。否则，该属性应定义为实体</a:t>
            </a:r>
          </a:p>
          <a:p>
            <a:pPr lvl="3">
              <a:lnSpc>
                <a:spcPct val="90000"/>
              </a:lnSpc>
            </a:pPr>
            <a:r>
              <a:rPr lang="zh-CN" altLang="en-US" sz="1800" dirty="0"/>
              <a:t>属性不能再与其它实体发生联系，联系只能发生在实体之间</a:t>
            </a:r>
          </a:p>
          <a:p>
            <a:pPr lvl="3">
              <a:lnSpc>
                <a:spcPct val="90000"/>
              </a:lnSpc>
            </a:pPr>
            <a:r>
              <a:rPr lang="zh-CN" altLang="en-US" sz="1800" dirty="0"/>
              <a:t>为了简化</a:t>
            </a:r>
            <a:r>
              <a:rPr lang="en-US" altLang="zh-CN" sz="1800" dirty="0"/>
              <a:t>ER</a:t>
            </a:r>
            <a:r>
              <a:rPr lang="zh-CN" altLang="en-US" sz="1800" dirty="0"/>
              <a:t>图，现实世界中的对象，凡能够作为属性的尽量作为属性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第三步：确定实体之间的联系，产生局部</a:t>
            </a:r>
            <a:r>
              <a:rPr lang="en-US" altLang="zh-CN" sz="2400" dirty="0"/>
              <a:t>ER</a:t>
            </a:r>
            <a:r>
              <a:rPr lang="zh-CN" altLang="en-US" sz="2400" dirty="0"/>
              <a:t>图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3379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/>
              <a:t>合成全局概念模型</a:t>
            </a:r>
            <a:endParaRPr lang="zh-CN" altLang="en-US"/>
          </a:p>
        </p:txBody>
      </p:sp>
      <p:sp>
        <p:nvSpPr>
          <p:cNvPr id="26626" name="文本占位符 33794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90000"/>
              </a:lnSpc>
            </a:pPr>
            <a:r>
              <a:rPr lang="zh-CN" altLang="en-US" sz="2800" dirty="0"/>
              <a:t>集成的方式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多个</a:t>
            </a:r>
            <a:r>
              <a:rPr lang="en-US" altLang="zh-CN" sz="2400" dirty="0"/>
              <a:t>ER</a:t>
            </a:r>
            <a:r>
              <a:rPr lang="zh-CN" altLang="en-US" sz="2400" dirty="0"/>
              <a:t>模型一次性集成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逐步集成：首先集成两个关键的分</a:t>
            </a:r>
            <a:r>
              <a:rPr lang="en-US" altLang="zh-CN" sz="2400" dirty="0"/>
              <a:t>ER</a:t>
            </a:r>
            <a:r>
              <a:rPr lang="zh-CN" altLang="en-US" sz="2400" dirty="0"/>
              <a:t>图，以后每次将一个新的分</a:t>
            </a:r>
            <a:r>
              <a:rPr lang="en-US" altLang="zh-CN" sz="2400" dirty="0"/>
              <a:t>ER</a:t>
            </a:r>
            <a:r>
              <a:rPr lang="zh-CN" altLang="en-US" sz="2400" dirty="0"/>
              <a:t>图集成进来，直至所有分</a:t>
            </a:r>
            <a:r>
              <a:rPr lang="en-US" altLang="zh-CN" sz="2400" dirty="0"/>
              <a:t>ER</a:t>
            </a:r>
            <a:r>
              <a:rPr lang="zh-CN" altLang="en-US" sz="2400" dirty="0"/>
              <a:t>图集成完备。</a:t>
            </a:r>
          </a:p>
          <a:p>
            <a:pPr lvl="2">
              <a:lnSpc>
                <a:spcPct val="90000"/>
              </a:lnSpc>
            </a:pPr>
            <a:r>
              <a:rPr lang="zh-CN" altLang="en-US" sz="2000" dirty="0"/>
              <a:t>较大系统一般采用此方法。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局部概念模型归并一般分为两步：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第一步：先解决各分</a:t>
            </a:r>
            <a:r>
              <a:rPr lang="en-US" altLang="zh-CN" sz="2400" dirty="0"/>
              <a:t>ER</a:t>
            </a:r>
            <a:r>
              <a:rPr lang="zh-CN" altLang="en-US" sz="2400" dirty="0"/>
              <a:t>模型之间的冲突，将分</a:t>
            </a:r>
            <a:r>
              <a:rPr lang="en-US" altLang="zh-CN" sz="2400" dirty="0"/>
              <a:t>ER</a:t>
            </a:r>
            <a:r>
              <a:rPr lang="zh-CN" altLang="en-US" sz="2400" dirty="0"/>
              <a:t>模型合并起来生成初步</a:t>
            </a:r>
            <a:r>
              <a:rPr lang="en-US" altLang="zh-CN" sz="2400" dirty="0"/>
              <a:t>ER</a:t>
            </a:r>
            <a:r>
              <a:rPr lang="zh-CN" altLang="en-US" sz="2400" dirty="0"/>
              <a:t>模型</a:t>
            </a:r>
          </a:p>
          <a:p>
            <a:pPr lvl="1">
              <a:lnSpc>
                <a:spcPct val="90000"/>
              </a:lnSpc>
            </a:pPr>
            <a:r>
              <a:rPr lang="zh-CN" altLang="en-US" sz="2400" dirty="0"/>
              <a:t>第二步：对初步</a:t>
            </a:r>
            <a:r>
              <a:rPr lang="en-US" altLang="zh-CN" sz="2400" dirty="0"/>
              <a:t>ER</a:t>
            </a:r>
            <a:r>
              <a:rPr lang="zh-CN" altLang="en-US" sz="2400" dirty="0"/>
              <a:t>模型进行修改，消除步必要的冗余，生成基本的</a:t>
            </a:r>
            <a:r>
              <a:rPr lang="en-US" altLang="zh-CN" sz="2400" dirty="0"/>
              <a:t>ER</a:t>
            </a:r>
            <a:r>
              <a:rPr lang="zh-CN" altLang="en-US" sz="2400" dirty="0"/>
              <a:t>模型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3481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 dirty="0"/>
              <a:t>消除冲突，合并分</a:t>
            </a:r>
            <a:r>
              <a:rPr lang="en-US" altLang="zh-CN" dirty="0"/>
              <a:t>ER</a:t>
            </a:r>
            <a:r>
              <a:rPr lang="zh-CN" altLang="en-US" dirty="0"/>
              <a:t>模型</a:t>
            </a:r>
          </a:p>
        </p:txBody>
      </p:sp>
      <p:sp>
        <p:nvSpPr>
          <p:cNvPr id="28674" name="文本占位符 34818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838200" y="1600200"/>
            <a:ext cx="7772400" cy="4724400"/>
          </a:xfrm>
        </p:spPr>
        <p:txBody>
          <a:bodyPr anchor="t"/>
          <a:lstStyle/>
          <a:p>
            <a:r>
              <a:rPr lang="zh-CN" altLang="en-US" sz="2800" dirty="0"/>
              <a:t>冲突</a:t>
            </a:r>
          </a:p>
          <a:p>
            <a:pPr lvl="1"/>
            <a:r>
              <a:rPr lang="zh-CN" altLang="en-US" sz="2400" dirty="0"/>
              <a:t>命名冲突</a:t>
            </a:r>
          </a:p>
          <a:p>
            <a:pPr lvl="2"/>
            <a:r>
              <a:rPr lang="zh-CN" altLang="en-US" sz="2000" dirty="0"/>
              <a:t>同名异义</a:t>
            </a:r>
          </a:p>
          <a:p>
            <a:pPr lvl="2"/>
            <a:r>
              <a:rPr lang="zh-CN" altLang="en-US" sz="2000" dirty="0"/>
              <a:t>异名同义</a:t>
            </a:r>
          </a:p>
          <a:p>
            <a:pPr lvl="1"/>
            <a:r>
              <a:rPr lang="zh-CN" altLang="en-US" sz="2400" dirty="0"/>
              <a:t>属性冲突</a:t>
            </a:r>
          </a:p>
          <a:p>
            <a:pPr lvl="2"/>
            <a:r>
              <a:rPr lang="zh-CN" altLang="en-US" sz="2000" dirty="0"/>
              <a:t>属性取值单位的冲突</a:t>
            </a:r>
          </a:p>
          <a:p>
            <a:pPr lvl="2"/>
            <a:r>
              <a:rPr lang="zh-CN" altLang="en-US" sz="2000"/>
              <a:t>属性取值范围冲突</a:t>
            </a:r>
            <a:endParaRPr lang="zh-CN" altLang="en-US" sz="2000" dirty="0"/>
          </a:p>
          <a:p>
            <a:pPr lvl="1"/>
            <a:r>
              <a:rPr lang="zh-CN" altLang="en-US" sz="2400" dirty="0"/>
              <a:t>结构冲突</a:t>
            </a:r>
          </a:p>
          <a:p>
            <a:pPr lvl="2"/>
            <a:r>
              <a:rPr lang="zh-CN" altLang="en-US" sz="2000" dirty="0"/>
              <a:t>同一实体在不同的局部</a:t>
            </a:r>
            <a:r>
              <a:rPr lang="en-US" altLang="zh-CN" sz="2000" dirty="0"/>
              <a:t>ER</a:t>
            </a:r>
            <a:r>
              <a:rPr lang="zh-CN" altLang="en-US" sz="2000" dirty="0"/>
              <a:t>模型中所包含的属性不完全相同，或属性的排列次序不同</a:t>
            </a:r>
          </a:p>
          <a:p>
            <a:pPr lvl="2"/>
            <a:r>
              <a:rPr lang="zh-CN" altLang="en-US" sz="2000" dirty="0"/>
              <a:t>实体之间的联系在不同的局部</a:t>
            </a:r>
            <a:r>
              <a:rPr lang="en-US" altLang="zh-CN" sz="2000" dirty="0"/>
              <a:t>ER</a:t>
            </a:r>
            <a:r>
              <a:rPr lang="zh-CN" altLang="en-US" sz="2000" dirty="0"/>
              <a:t>模型中类型不一致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文本占位符 35842" descr="Rectangle: Click to edit Master text styles&#10;Second level&#10;Third level&#10;Fourth level&#10;Fifth level"/>
          <p:cNvSpPr>
            <a:spLocks noGrp="1"/>
          </p:cNvSpPr>
          <p:nvPr>
            <p:ph idx="1"/>
          </p:nvPr>
        </p:nvSpPr>
        <p:spPr>
          <a:xfrm>
            <a:off x="693738" y="1636713"/>
            <a:ext cx="7916862" cy="4383087"/>
          </a:xfrm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zh-CN" altLang="en-US" dirty="0"/>
              <a:t>消除冗余，得到基本</a:t>
            </a:r>
            <a:r>
              <a:rPr lang="en-US" altLang="zh-CN" dirty="0"/>
              <a:t>ER</a:t>
            </a:r>
            <a:r>
              <a:rPr lang="zh-CN" altLang="en-US" dirty="0"/>
              <a:t>模型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冗余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冗余的数据：可以由基本数据导出的数据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冗余的联系：可以由基本联系导出的联系</a:t>
            </a:r>
          </a:p>
          <a:p>
            <a:pPr lvl="1">
              <a:lnSpc>
                <a:spcPct val="90000"/>
              </a:lnSpc>
            </a:pPr>
            <a:r>
              <a:rPr lang="zh-CN" altLang="en-US" dirty="0"/>
              <a:t>消除冗余的办法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用分析的办法</a:t>
            </a:r>
          </a:p>
          <a:p>
            <a:pPr lvl="2">
              <a:lnSpc>
                <a:spcPct val="90000"/>
              </a:lnSpc>
            </a:pPr>
            <a:r>
              <a:rPr lang="zh-CN" altLang="en-US" dirty="0"/>
              <a:t>用关系数据库的设计理论。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例子：请为以下系统设计</a:t>
            </a:r>
            <a:r>
              <a:rPr lang="en-US" altLang="zh-CN"/>
              <a:t>ER</a:t>
            </a:r>
            <a:r>
              <a:rPr lang="zh-CN" altLang="en-US"/>
              <a:t>图</a:t>
            </a:r>
          </a:p>
        </p:txBody>
      </p:sp>
      <p:sp>
        <p:nvSpPr>
          <p:cNvPr id="32770" name="文本占位符 2" descr="Rectangle: Click to edit Master text styles&#10;Second level&#10;Third level&#10;Fourth level&#10;Fifth level"/>
          <p:cNvSpPr>
            <a:spLocks noGrp="1"/>
          </p:cNvSpPr>
          <p:nvPr>
            <p:ph type="body" orient="vert" idx="1"/>
          </p:nvPr>
        </p:nvSpPr>
        <p:spPr>
          <a:xfrm>
            <a:off x="334963" y="1447800"/>
            <a:ext cx="8275637" cy="4572000"/>
          </a:xfrm>
        </p:spPr>
        <p:txBody>
          <a:bodyPr vert="horz" anchor="t"/>
          <a:lstStyle/>
          <a:p>
            <a:pPr defTabSz="914400">
              <a:tabLst>
                <a:tab pos="1970405" algn="l"/>
              </a:tabLst>
            </a:pPr>
            <a:r>
              <a:rPr lang="zh-CN" altLang="en-US" sz="2800"/>
              <a:t>某大学要开发一个学籍管理系统，该系统要完成以下功能：</a:t>
            </a:r>
          </a:p>
          <a:p>
            <a:pPr lvl="1" defTabSz="914400">
              <a:tabLst>
                <a:tab pos="1970405" algn="l"/>
              </a:tabLst>
            </a:pPr>
            <a:r>
              <a:rPr lang="zh-CN" altLang="en-US" sz="2000"/>
              <a:t>每学期期末，每个学生都要通过该系统选择下一学期要选修的课程：</a:t>
            </a:r>
          </a:p>
          <a:p>
            <a:pPr lvl="2" defTabSz="914400">
              <a:tabLst>
                <a:tab pos="1970405" algn="l"/>
              </a:tabLst>
            </a:pPr>
            <a:r>
              <a:rPr lang="zh-CN" altLang="en-US" sz="1800"/>
              <a:t>每个学生可以选择多门课程。但是，每个学生每学期最多只能选修4门专业课，2门非专业课；而且多数课程都有先行课，学生如果选择有先行课的课程，则必须已经先修了该门课程的所有先行课；同时，每门课程都有规定的学分，学生的选课总学分，每学期不能超过20个学分；每门课程都针对该学校不同专业、不同年级学生的开设，哪怕课程名字相同，只要课程号不同，教师上课的内容也可能不同。</a:t>
            </a:r>
          </a:p>
          <a:p>
            <a:pPr lvl="1" defTabSz="914400">
              <a:tabLst>
                <a:tab pos="1970405" algn="l"/>
              </a:tabLst>
            </a:pPr>
            <a:r>
              <a:rPr lang="zh-CN" altLang="en-US" sz="2000"/>
              <a:t>教务部门在学生选课完成后要根据学生的选课情况通知老师上课：</a:t>
            </a:r>
          </a:p>
          <a:p>
            <a:pPr lvl="2" defTabSz="914400">
              <a:tabLst>
                <a:tab pos="1970405" algn="l"/>
              </a:tabLst>
            </a:pPr>
            <a:r>
              <a:rPr lang="zh-CN" altLang="en-US" sz="1800"/>
              <a:t>对于每门课程，如果选课人数低于15人，该课程将被取消。每一个老师可能上多门课程，但是一个老师最多一学期只能上2门课程。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文本占位符 2" descr="Rectangle: Click to edit Master text styles&#10;Second level&#10;Third level&#10;Fourth level&#10;Fifth level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01000" cy="4572000"/>
          </a:xfrm>
        </p:spPr>
        <p:txBody>
          <a:bodyPr vert="horz" anchor="t"/>
          <a:lstStyle/>
          <a:p>
            <a:pPr lvl="1"/>
            <a:r>
              <a:rPr lang="zh-CN" altLang="en-US" sz="2400"/>
              <a:t>每个学期开始上课之前，教务部门必须打印一份课程名单交给任课老师：</a:t>
            </a:r>
          </a:p>
          <a:p>
            <a:pPr lvl="2"/>
            <a:r>
              <a:rPr lang="zh-CN" altLang="en-US"/>
              <a:t>课程名单上包括：该课程的课程号、课程名，任课老师姓名，上课地点，上课时间，学生学号、姓名、性别，所在学院、专业、年级。并且预留足够的列供老师考勤和记录学生的平时学习情况。</a:t>
            </a:r>
          </a:p>
          <a:p>
            <a:pPr lvl="1"/>
            <a:r>
              <a:rPr lang="zh-CN" altLang="en-US" sz="2400"/>
              <a:t>每个学期结束后，老师要根据学生的平时学习情况和考试情况上报学生成绩：</a:t>
            </a:r>
          </a:p>
          <a:p>
            <a:pPr lvl="2"/>
            <a:r>
              <a:rPr lang="zh-CN" altLang="en-US"/>
              <a:t>包括：平时成绩、期中成绩、期末考试成绩，有实验的课程还有实验成绩，并且给出学生的总成绩评定（所有成绩以百分制计，最高分100分，最低分0分）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该系统的</a:t>
            </a:r>
            <a:r>
              <a:rPr lang="en-US" altLang="zh-CN"/>
              <a:t>ER</a:t>
            </a:r>
            <a:r>
              <a:rPr lang="zh-CN" altLang="en-US"/>
              <a:t>图转化如下：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orient="vert" idx="1"/>
          </p:nvPr>
        </p:nvSpPr>
        <p:spPr>
          <a:xfrm>
            <a:off x="609600" y="1525588"/>
            <a:ext cx="8197850" cy="5005388"/>
          </a:xfrm>
        </p:spPr>
        <p:txBody>
          <a:bodyPr vert="horz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Blip>
                <a:blip r:embed="rId2"/>
              </a:buBlip>
              <a:tabLst>
                <a:tab pos="2686050" algn="l"/>
              </a:tabLst>
            </a:pPr>
            <a:r>
              <a:rPr kumimoji="0" lang="zh-CN" altLang="en-US" sz="2400" b="1" i="0" u="none" strike="noStrike" kern="1200" cap="none" spc="0" normalizeH="0" baseline="0" noProof="1">
                <a:solidFill>
                  <a:srgbClr val="C00000"/>
                </a:solidFill>
                <a:latin typeface="+mn-lt"/>
                <a:ea typeface="+mn-ea"/>
                <a:cs typeface="+mn-cs"/>
              </a:rPr>
              <a:t>共有六张表</a:t>
            </a:r>
            <a:r>
              <a:rPr kumimoji="0" lang="zh-CN" altLang="en-US" sz="2400" b="0" i="0" u="none" strike="noStrike" kern="1200" cap="none" spc="0" normalizeH="0" baseline="0" noProof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：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>
                <a:tab pos="2686050" algn="l"/>
              </a:tabLst>
            </a:pP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专业表（专业号，专业名），关键字为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专业号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，主关键字为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专业号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，无外键；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>
                <a:tab pos="2686050" algn="l"/>
              </a:tabLst>
            </a:pP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学生表（学号，姓名，性别，年级，所在学院，专业号），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关键字为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“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学号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”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，主关键字为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“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学号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”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，外键为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“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专业号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”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>
                <a:tab pos="2686050" algn="l"/>
              </a:tabLst>
            </a:pP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选课表（学号，课程号，平时成绩，期中成绩，期末成绩，实验成绩），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关键字为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“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学号、课程号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”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，主关键字为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“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学号、课程号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”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，外键有两个，分别为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“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学号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”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和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“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课程号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”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>
                <a:tab pos="2686050" algn="l"/>
              </a:tabLst>
            </a:pP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课程表（课程号，课程名，课程类型，先行课，学分），关键字为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“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课程号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”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，主关键字为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“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课程号</a:t>
            </a:r>
            <a:r>
              <a:rPr kumimoji="0" lang="en-US" altLang="zh-CN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”</a:t>
            </a: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，无外键；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>
                <a:tab pos="2686050" algn="l"/>
              </a:tabLst>
            </a:pPr>
            <a:r>
              <a:rPr kumimoji="0" lang="zh-CN" altLang="en-US" sz="200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讲授表（课程号，教师号，上课时间，上课地点），</a:t>
            </a:r>
            <a:r>
              <a:rPr kumimoji="0" lang="zh-CN" altLang="en-US" sz="171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关键字为</a:t>
            </a:r>
            <a:r>
              <a:rPr kumimoji="0" lang="en-US" altLang="zh-CN" sz="171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“</a:t>
            </a:r>
            <a:r>
              <a:rPr kumimoji="0" lang="zh-CN" altLang="en-US" sz="171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课程号、教师号</a:t>
            </a:r>
            <a:r>
              <a:rPr kumimoji="0" lang="en-US" altLang="zh-CN" sz="171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”</a:t>
            </a:r>
            <a:r>
              <a:rPr kumimoji="0" lang="zh-CN" altLang="en-US" sz="171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，主关键字为</a:t>
            </a:r>
            <a:r>
              <a:rPr kumimoji="0" lang="en-US" altLang="zh-CN" sz="171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“</a:t>
            </a:r>
            <a:r>
              <a:rPr kumimoji="0" lang="zh-CN" altLang="en-US" sz="171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课程号、教师号</a:t>
            </a:r>
            <a:r>
              <a:rPr kumimoji="0" lang="en-US" altLang="zh-CN" sz="171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”</a:t>
            </a:r>
            <a:r>
              <a:rPr kumimoji="0" lang="zh-CN" altLang="en-US" sz="171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，外键有两个，分别为</a:t>
            </a:r>
            <a:r>
              <a:rPr kumimoji="0" lang="en-US" altLang="zh-CN" sz="171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“</a:t>
            </a:r>
            <a:r>
              <a:rPr kumimoji="0" lang="zh-CN" altLang="en-US" sz="171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课程号</a:t>
            </a:r>
            <a:r>
              <a:rPr kumimoji="0" lang="en-US" altLang="zh-CN" sz="171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”</a:t>
            </a:r>
            <a:r>
              <a:rPr kumimoji="0" lang="zh-CN" altLang="en-US" sz="171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和</a:t>
            </a:r>
            <a:r>
              <a:rPr kumimoji="0" lang="en-US" altLang="zh-CN" sz="171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“</a:t>
            </a:r>
            <a:r>
              <a:rPr kumimoji="0" lang="zh-CN" altLang="en-US" sz="171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教师号</a:t>
            </a:r>
            <a:r>
              <a:rPr kumimoji="0" lang="en-US" altLang="zh-CN" sz="171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”</a:t>
            </a:r>
            <a:r>
              <a:rPr kumimoji="0" lang="zh-CN" altLang="en-US" sz="171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；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>
                <a:tab pos="2686050" algn="l"/>
              </a:tabLst>
            </a:pPr>
            <a:r>
              <a:rPr kumimoji="0" lang="zh-CN" altLang="en-US" sz="171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教师表（教师号，教师名）；关键字为</a:t>
            </a:r>
            <a:r>
              <a:rPr kumimoji="0" lang="en-US" altLang="zh-CN" sz="171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“</a:t>
            </a:r>
            <a:r>
              <a:rPr kumimoji="0" lang="zh-CN" altLang="en-US" sz="171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教师号</a:t>
            </a:r>
            <a:r>
              <a:rPr kumimoji="0" lang="en-US" altLang="zh-CN" sz="171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”</a:t>
            </a:r>
            <a:r>
              <a:rPr kumimoji="0" lang="zh-CN" altLang="en-US" sz="171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，主关键字为</a:t>
            </a:r>
            <a:r>
              <a:rPr kumimoji="0" lang="en-US" altLang="zh-CN" sz="171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“</a:t>
            </a:r>
            <a:r>
              <a:rPr kumimoji="0" lang="zh-CN" altLang="en-US" sz="171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教师号</a:t>
            </a:r>
            <a:r>
              <a:rPr kumimoji="0" lang="en-US" altLang="zh-CN" sz="171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”</a:t>
            </a:r>
            <a:r>
              <a:rPr kumimoji="0" lang="zh-CN" altLang="en-US" sz="1710" b="1" i="0" u="none" strike="noStrike" kern="1200" cap="none" spc="0" normalizeH="0" baseline="0" noProof="1">
                <a:solidFill>
                  <a:srgbClr val="00206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，无外键；</a:t>
            </a:r>
            <a:endParaRPr kumimoji="0" lang="zh-CN" altLang="en-US" sz="1710" b="1" i="0" u="none" strike="noStrike" kern="1200" cap="none" spc="0" normalizeH="0" baseline="0" noProof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Char char="Ø"/>
              <a:tabLst>
                <a:tab pos="2686050" algn="l"/>
              </a:tabLst>
            </a:pPr>
            <a:endParaRPr kumimoji="0" lang="zh-CN" altLang="en-US" sz="1710" b="1" i="0" u="none" strike="noStrike" kern="1200" cap="none" spc="0" normalizeH="0" baseline="0" noProof="1">
              <a:solidFill>
                <a:srgbClr val="00206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xxltemplate">
  <a:themeElements>
    <a:clrScheme name="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63A78"/>
      </a:accent4>
      <a:accent5>
        <a:srgbClr val="F4E8C1"/>
      </a:accent5>
      <a:accent6>
        <a:srgbClr val="9F9F9F"/>
      </a:accent6>
      <a:hlink>
        <a:srgbClr val="6F89F7"/>
      </a:hlink>
      <a:folHlink>
        <a:srgbClr val="CFDBFD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40458C"/>
        </a:lt1>
        <a:dk2>
          <a:srgbClr val="FFFFCC"/>
        </a:dk2>
        <a:lt2>
          <a:srgbClr val="000000"/>
        </a:lt2>
        <a:accent1>
          <a:srgbClr val="8D8DB3"/>
        </a:accent1>
        <a:accent2>
          <a:srgbClr val="B2B2B2"/>
        </a:accent2>
        <a:accent3>
          <a:srgbClr val="B0B1C5"/>
        </a:accent3>
        <a:accent4>
          <a:srgbClr val="DCDCDC"/>
        </a:accent4>
        <a:accent5>
          <a:srgbClr val="C5C5D5"/>
        </a:accent5>
        <a:accent6>
          <a:srgbClr val="9F9F9F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63A78"/>
        </a:accent4>
        <a:accent5>
          <a:srgbClr val="F4E8C1"/>
        </a:accent5>
        <a:accent6>
          <a:srgbClr val="9F9F9F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2D2D2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2AD5C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3366"/>
        </a:lt1>
        <a:dk2>
          <a:srgbClr val="CCFF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ADB9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4A48"/>
        </a:lt1>
        <a:dk2>
          <a:srgbClr val="33CCCC"/>
        </a:dk2>
        <a:lt2>
          <a:srgbClr val="000000"/>
        </a:lt2>
        <a:accent1>
          <a:srgbClr val="006699"/>
        </a:accent1>
        <a:accent2>
          <a:srgbClr val="009999"/>
        </a:accent2>
        <a:accent3>
          <a:srgbClr val="AAB2B1"/>
        </a:accent3>
        <a:accent4>
          <a:srgbClr val="DCDCDC"/>
        </a:accent4>
        <a:accent5>
          <a:srgbClr val="AAB9CA"/>
        </a:accent5>
        <a:accent6>
          <a:srgbClr val="008989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3300"/>
        </a:lt1>
        <a:dk2>
          <a:srgbClr val="FFFFCC"/>
        </a:dk2>
        <a:lt2>
          <a:srgbClr val="000000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CDCDC"/>
        </a:accent4>
        <a:accent5>
          <a:srgbClr val="E2CAAA"/>
        </a:accent5>
        <a:accent6>
          <a:srgbClr val="B75B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2"/>
        </a:accent5>
        <a:accent6>
          <a:srgbClr val="72AFB3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Settings\MIS\Application Data\Microsoft\Templates\xxltemplate.pot</Template>
  <TotalTime>0</TotalTime>
  <Words>968</Words>
  <Application>Microsoft Office PowerPoint</Application>
  <PresentationFormat>全屏显示(4:3)</PresentationFormat>
  <Paragraphs>58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华文楷体</vt:lpstr>
      <vt:lpstr>宋体</vt:lpstr>
      <vt:lpstr>Arial</vt:lpstr>
      <vt:lpstr>Tahoma</vt:lpstr>
      <vt:lpstr>Times New Roman</vt:lpstr>
      <vt:lpstr>Wingdings</vt:lpstr>
      <vt:lpstr>xxltemplate</vt:lpstr>
      <vt:lpstr>局部概念模型的设计</vt:lpstr>
      <vt:lpstr>合成全局概念模型</vt:lpstr>
      <vt:lpstr>消除冲突，合并分ER模型</vt:lpstr>
      <vt:lpstr>PowerPoint 演示文稿</vt:lpstr>
      <vt:lpstr>例子：请为以下系统设计ER图</vt:lpstr>
      <vt:lpstr>PowerPoint 演示文稿</vt:lpstr>
      <vt:lpstr>该系统的ER图转化如下：</vt:lpstr>
    </vt:vector>
  </TitlesOfParts>
  <Company>SCU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数据库设计方法</dc:title>
  <dc:creator>MIS</dc:creator>
  <cp:lastModifiedBy>xiaolin xiang</cp:lastModifiedBy>
  <cp:revision>54</cp:revision>
  <dcterms:created xsi:type="dcterms:W3CDTF">2003-09-24T00:27:00Z</dcterms:created>
  <dcterms:modified xsi:type="dcterms:W3CDTF">2025-03-17T01:26:05Z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