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257" r:id="rId3"/>
    <p:sldId id="333" r:id="rId4"/>
    <p:sldId id="392" r:id="rId5"/>
    <p:sldId id="395" r:id="rId6"/>
    <p:sldId id="263" r:id="rId7"/>
    <p:sldId id="264" r:id="rId8"/>
    <p:sldId id="334" r:id="rId9"/>
    <p:sldId id="335" r:id="rId10"/>
    <p:sldId id="336" r:id="rId11"/>
    <p:sldId id="267" r:id="rId12"/>
    <p:sldId id="397" r:id="rId13"/>
    <p:sldId id="344" r:id="rId14"/>
    <p:sldId id="337" r:id="rId15"/>
    <p:sldId id="338" r:id="rId16"/>
    <p:sldId id="393" r:id="rId17"/>
    <p:sldId id="339" r:id="rId18"/>
    <p:sldId id="340" r:id="rId19"/>
    <p:sldId id="341" r:id="rId20"/>
    <p:sldId id="342" r:id="rId21"/>
    <p:sldId id="351" r:id="rId22"/>
    <p:sldId id="345" r:id="rId23"/>
    <p:sldId id="346" r:id="rId24"/>
    <p:sldId id="347" r:id="rId25"/>
    <p:sldId id="348" r:id="rId26"/>
    <p:sldId id="349" r:id="rId27"/>
    <p:sldId id="350" r:id="rId28"/>
    <p:sldId id="352" r:id="rId29"/>
    <p:sldId id="353" r:id="rId30"/>
    <p:sldId id="354" r:id="rId31"/>
    <p:sldId id="355" r:id="rId32"/>
    <p:sldId id="398" r:id="rId33"/>
    <p:sldId id="399" r:id="rId34"/>
    <p:sldId id="281" r:id="rId35"/>
    <p:sldId id="282" r:id="rId36"/>
    <p:sldId id="283" r:id="rId37"/>
    <p:sldId id="284" r:id="rId38"/>
    <p:sldId id="285" r:id="rId39"/>
    <p:sldId id="286" r:id="rId40"/>
    <p:sldId id="368" r:id="rId41"/>
    <p:sldId id="367" r:id="rId42"/>
    <p:sldId id="356" r:id="rId43"/>
    <p:sldId id="396" r:id="rId44"/>
    <p:sldId id="358" r:id="rId45"/>
    <p:sldId id="359" r:id="rId46"/>
    <p:sldId id="360" r:id="rId47"/>
    <p:sldId id="361" r:id="rId48"/>
    <p:sldId id="362" r:id="rId49"/>
    <p:sldId id="363" r:id="rId50"/>
    <p:sldId id="364" r:id="rId51"/>
    <p:sldId id="369" r:id="rId52"/>
    <p:sldId id="391" r:id="rId54"/>
    <p:sldId id="370" r:id="rId55"/>
    <p:sldId id="371" r:id="rId56"/>
    <p:sldId id="372" r:id="rId57"/>
    <p:sldId id="373" r:id="rId58"/>
    <p:sldId id="374" r:id="rId59"/>
    <p:sldId id="375" r:id="rId60"/>
    <p:sldId id="376" r:id="rId61"/>
    <p:sldId id="380" r:id="rId62"/>
    <p:sldId id="381" r:id="rId63"/>
    <p:sldId id="382" r:id="rId64"/>
    <p:sldId id="383" r:id="rId65"/>
    <p:sldId id="384" r:id="rId66"/>
    <p:sldId id="385" r:id="rId67"/>
    <p:sldId id="386" r:id="rId68"/>
    <p:sldId id="387" r:id="rId69"/>
    <p:sldId id="388" r:id="rId70"/>
    <p:sldId id="389" r:id="rId71"/>
    <p:sldId id="390" r:id="rId72"/>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0000"/>
    <a:srgbClr val="FFD757"/>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5203" autoAdjust="0"/>
  </p:normalViewPr>
  <p:slideViewPr>
    <p:cSldViewPr showGuides="1">
      <p:cViewPr varScale="1">
        <p:scale>
          <a:sx n="71" d="100"/>
          <a:sy n="71" d="100"/>
        </p:scale>
        <p:origin x="928" y="44"/>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notesMaster" Target="notesMasters/notesMaster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slide" Target="slides/slide45.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emf"/></Relationships>
</file>

<file path=ppt/drawings/_rels/vmlDrawing17.vml.rels><?xml version="1.0" encoding="UTF-8" standalone="yes"?>
<Relationships xmlns="http://schemas.openxmlformats.org/package/2006/relationships"><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emf"/><Relationship Id="rId1" Type="http://schemas.openxmlformats.org/officeDocument/2006/relationships/image" Target="../media/image67.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image" Target="../media/image70.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26.vml.rels><?xml version="1.0" encoding="UTF-8" standalone="yes"?>
<Relationships xmlns="http://schemas.openxmlformats.org/package/2006/relationships"><Relationship Id="rId9" Type="http://schemas.openxmlformats.org/officeDocument/2006/relationships/image" Target="../media/image84.wmf"/><Relationship Id="rId8" Type="http://schemas.openxmlformats.org/officeDocument/2006/relationships/image" Target="../media/image83.wmf"/><Relationship Id="rId7" Type="http://schemas.openxmlformats.org/officeDocument/2006/relationships/image" Target="../media/image82.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 Id="rId3" Type="http://schemas.openxmlformats.org/officeDocument/2006/relationships/image" Target="../media/image78.wmf"/><Relationship Id="rId2" Type="http://schemas.openxmlformats.org/officeDocument/2006/relationships/image" Target="../media/image77.wmf"/><Relationship Id="rId14" Type="http://schemas.openxmlformats.org/officeDocument/2006/relationships/image" Target="../media/image89.wmf"/><Relationship Id="rId13" Type="http://schemas.openxmlformats.org/officeDocument/2006/relationships/image" Target="../media/image88.wmf"/><Relationship Id="rId12" Type="http://schemas.openxmlformats.org/officeDocument/2006/relationships/image" Target="../media/image87.wmf"/><Relationship Id="rId11" Type="http://schemas.openxmlformats.org/officeDocument/2006/relationships/image" Target="../media/image86.wmf"/><Relationship Id="rId10" Type="http://schemas.openxmlformats.org/officeDocument/2006/relationships/image" Target="../media/image85.wmf"/><Relationship Id="rId1" Type="http://schemas.openxmlformats.org/officeDocument/2006/relationships/image" Target="../media/image76.wmf"/></Relationships>
</file>

<file path=ppt/drawings/_rels/vmlDrawing27.vml.rels><?xml version="1.0" encoding="UTF-8" standalone="yes"?>
<Relationships xmlns="http://schemas.openxmlformats.org/package/2006/relationships"><Relationship Id="rId9" Type="http://schemas.openxmlformats.org/officeDocument/2006/relationships/image" Target="../media/image98.wmf"/><Relationship Id="rId8" Type="http://schemas.openxmlformats.org/officeDocument/2006/relationships/image" Target="../media/image97.wmf"/><Relationship Id="rId7" Type="http://schemas.openxmlformats.org/officeDocument/2006/relationships/image" Target="../media/image96.wmf"/><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93.wmf"/><Relationship Id="rId3" Type="http://schemas.openxmlformats.org/officeDocument/2006/relationships/image" Target="../media/image92.wmf"/><Relationship Id="rId2" Type="http://schemas.openxmlformats.org/officeDocument/2006/relationships/image" Target="../media/image91.wmf"/><Relationship Id="rId19" Type="http://schemas.openxmlformats.org/officeDocument/2006/relationships/image" Target="../media/image108.wmf"/><Relationship Id="rId18" Type="http://schemas.openxmlformats.org/officeDocument/2006/relationships/image" Target="../media/image107.wmf"/><Relationship Id="rId17" Type="http://schemas.openxmlformats.org/officeDocument/2006/relationships/image" Target="../media/image106.wmf"/><Relationship Id="rId16" Type="http://schemas.openxmlformats.org/officeDocument/2006/relationships/image" Target="../media/image105.wmf"/><Relationship Id="rId15" Type="http://schemas.openxmlformats.org/officeDocument/2006/relationships/image" Target="../media/image104.wmf"/><Relationship Id="rId14" Type="http://schemas.openxmlformats.org/officeDocument/2006/relationships/image" Target="../media/image103.wmf"/><Relationship Id="rId13" Type="http://schemas.openxmlformats.org/officeDocument/2006/relationships/image" Target="../media/image102.wmf"/><Relationship Id="rId12" Type="http://schemas.openxmlformats.org/officeDocument/2006/relationships/image" Target="../media/image101.wmf"/><Relationship Id="rId11" Type="http://schemas.openxmlformats.org/officeDocument/2006/relationships/image" Target="../media/image100.wmf"/><Relationship Id="rId10" Type="http://schemas.openxmlformats.org/officeDocument/2006/relationships/image" Target="../media/image99.wmf"/><Relationship Id="rId1" Type="http://schemas.openxmlformats.org/officeDocument/2006/relationships/image" Target="../media/image90.wmf"/></Relationships>
</file>

<file path=ppt/drawings/_rels/vmlDrawing28.vml.rels><?xml version="1.0" encoding="UTF-8" standalone="yes"?>
<Relationships xmlns="http://schemas.openxmlformats.org/package/2006/relationships"><Relationship Id="rId9" Type="http://schemas.openxmlformats.org/officeDocument/2006/relationships/image" Target="../media/image115.wmf"/><Relationship Id="rId8" Type="http://schemas.openxmlformats.org/officeDocument/2006/relationships/image" Target="../media/image114.wmf"/><Relationship Id="rId7" Type="http://schemas.openxmlformats.org/officeDocument/2006/relationships/image" Target="../media/image82.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 Id="rId3" Type="http://schemas.openxmlformats.org/officeDocument/2006/relationships/image" Target="../media/image110.wmf"/><Relationship Id="rId2" Type="http://schemas.openxmlformats.org/officeDocument/2006/relationships/image" Target="../media/image79.wmf"/><Relationship Id="rId10" Type="http://schemas.openxmlformats.org/officeDocument/2006/relationships/image" Target="../media/image116.wmf"/><Relationship Id="rId1" Type="http://schemas.openxmlformats.org/officeDocument/2006/relationships/image" Target="../media/image109.wmf"/></Relationships>
</file>

<file path=ppt/drawings/_rels/vmlDrawing29.vml.rels><?xml version="1.0" encoding="UTF-8" standalone="yes"?>
<Relationships xmlns="http://schemas.openxmlformats.org/package/2006/relationships"><Relationship Id="rId7" Type="http://schemas.openxmlformats.org/officeDocument/2006/relationships/image" Target="../media/image121.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 Id="rId3" Type="http://schemas.openxmlformats.org/officeDocument/2006/relationships/image" Target="../media/image82.wmf"/><Relationship Id="rId2" Type="http://schemas.openxmlformats.org/officeDocument/2006/relationships/image" Target="../media/image79.wmf"/><Relationship Id="rId1" Type="http://schemas.openxmlformats.org/officeDocument/2006/relationships/image" Target="../media/image1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0.vml.rels><?xml version="1.0" encoding="UTF-8" standalone="yes"?>
<Relationships xmlns="http://schemas.openxmlformats.org/package/2006/relationships"><Relationship Id="rId9" Type="http://schemas.openxmlformats.org/officeDocument/2006/relationships/image" Target="../media/image127.wmf"/><Relationship Id="rId8" Type="http://schemas.openxmlformats.org/officeDocument/2006/relationships/image" Target="../media/image126.wmf"/><Relationship Id="rId7" Type="http://schemas.openxmlformats.org/officeDocument/2006/relationships/image" Target="../media/image106.wmf"/><Relationship Id="rId6" Type="http://schemas.openxmlformats.org/officeDocument/2006/relationships/image" Target="../media/image93.wmf"/><Relationship Id="rId5" Type="http://schemas.openxmlformats.org/officeDocument/2006/relationships/image" Target="../media/image125.wmf"/><Relationship Id="rId4" Type="http://schemas.openxmlformats.org/officeDocument/2006/relationships/image" Target="../media/image124.wmf"/><Relationship Id="rId3" Type="http://schemas.openxmlformats.org/officeDocument/2006/relationships/image" Target="../media/image123.wmf"/><Relationship Id="rId2" Type="http://schemas.openxmlformats.org/officeDocument/2006/relationships/image" Target="../media/image90.wmf"/><Relationship Id="rId12" Type="http://schemas.openxmlformats.org/officeDocument/2006/relationships/image" Target="../media/image129.wmf"/><Relationship Id="rId11" Type="http://schemas.openxmlformats.org/officeDocument/2006/relationships/image" Target="../media/image99.wmf"/><Relationship Id="rId10" Type="http://schemas.openxmlformats.org/officeDocument/2006/relationships/image" Target="../media/image128.wmf"/><Relationship Id="rId1" Type="http://schemas.openxmlformats.org/officeDocument/2006/relationships/image" Target="../media/image122.wmf"/></Relationships>
</file>

<file path=ppt/drawings/_rels/vmlDrawing31.vml.rels><?xml version="1.0" encoding="UTF-8" standalone="yes"?>
<Relationships xmlns="http://schemas.openxmlformats.org/package/2006/relationships"><Relationship Id="rId4" Type="http://schemas.openxmlformats.org/officeDocument/2006/relationships/image" Target="../media/image133.wmf"/><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40.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40.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44.emf"/><Relationship Id="rId1" Type="http://schemas.openxmlformats.org/officeDocument/2006/relationships/image" Target="../media/image143.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46.emf"/><Relationship Id="rId1" Type="http://schemas.openxmlformats.org/officeDocument/2006/relationships/image" Target="../media/image145.e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49.wmf"/><Relationship Id="rId1" Type="http://schemas.openxmlformats.org/officeDocument/2006/relationships/image" Target="../media/image148.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51.wmf"/><Relationship Id="rId1" Type="http://schemas.openxmlformats.org/officeDocument/2006/relationships/image" Target="../media/image150.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53.emf"/><Relationship Id="rId1" Type="http://schemas.openxmlformats.org/officeDocument/2006/relationships/image" Target="../media/image15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0.vml.rels><?xml version="1.0" encoding="UTF-8" standalone="yes"?>
<Relationships xmlns="http://schemas.openxmlformats.org/package/2006/relationships"><Relationship Id="rId4" Type="http://schemas.openxmlformats.org/officeDocument/2006/relationships/image" Target="../media/image157.wmf"/><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58.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59.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61.emf"/><Relationship Id="rId2" Type="http://schemas.openxmlformats.org/officeDocument/2006/relationships/image" Target="../media/image160.emf"/><Relationship Id="rId1" Type="http://schemas.openxmlformats.org/officeDocument/2006/relationships/image" Target="../media/image152.e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62.emf"/><Relationship Id="rId1" Type="http://schemas.openxmlformats.org/officeDocument/2006/relationships/image" Target="../media/image153.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66.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69.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71.emf"/></Relationships>
</file>

<file path=ppt/drawings/_rels/vmlDrawing49.vml.rels><?xml version="1.0" encoding="UTF-8" standalone="yes"?>
<Relationships xmlns="http://schemas.openxmlformats.org/package/2006/relationships"><Relationship Id="rId4" Type="http://schemas.openxmlformats.org/officeDocument/2006/relationships/image" Target="../media/image177.emf"/><Relationship Id="rId3" Type="http://schemas.openxmlformats.org/officeDocument/2006/relationships/image" Target="../media/image176.emf"/><Relationship Id="rId2" Type="http://schemas.openxmlformats.org/officeDocument/2006/relationships/image" Target="../media/image175.emf"/><Relationship Id="rId1" Type="http://schemas.openxmlformats.org/officeDocument/2006/relationships/image" Target="../media/image174.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50.vml.rels><?xml version="1.0" encoding="UTF-8" standalone="yes"?>
<Relationships xmlns="http://schemas.openxmlformats.org/package/2006/relationships"><Relationship Id="rId4" Type="http://schemas.openxmlformats.org/officeDocument/2006/relationships/image" Target="../media/image182.emf"/><Relationship Id="rId3" Type="http://schemas.openxmlformats.org/officeDocument/2006/relationships/image" Target="../media/image181.emf"/><Relationship Id="rId2" Type="http://schemas.openxmlformats.org/officeDocument/2006/relationships/image" Target="../media/image179.emf"/><Relationship Id="rId1" Type="http://schemas.openxmlformats.org/officeDocument/2006/relationships/image" Target="../media/image178.e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186.emf"/><Relationship Id="rId2" Type="http://schemas.openxmlformats.org/officeDocument/2006/relationships/image" Target="../media/image185.emf"/><Relationship Id="rId1" Type="http://schemas.openxmlformats.org/officeDocument/2006/relationships/image" Target="../media/image184.emf"/></Relationships>
</file>

<file path=ppt/drawings/_rels/vmlDrawing52.vml.rels><?xml version="1.0" encoding="UTF-8" standalone="yes"?>
<Relationships xmlns="http://schemas.openxmlformats.org/package/2006/relationships"><Relationship Id="rId6" Type="http://schemas.openxmlformats.org/officeDocument/2006/relationships/image" Target="../media/image192.wmf"/><Relationship Id="rId5" Type="http://schemas.openxmlformats.org/officeDocument/2006/relationships/image" Target="../media/image191.emf"/><Relationship Id="rId4" Type="http://schemas.openxmlformats.org/officeDocument/2006/relationships/image" Target="../media/image190.emf"/><Relationship Id="rId3" Type="http://schemas.openxmlformats.org/officeDocument/2006/relationships/image" Target="../media/image189.emf"/><Relationship Id="rId2" Type="http://schemas.openxmlformats.org/officeDocument/2006/relationships/image" Target="../media/image188.emf"/><Relationship Id="rId1" Type="http://schemas.openxmlformats.org/officeDocument/2006/relationships/image" Target="../media/image18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7" Type="http://schemas.openxmlformats.org/officeDocument/2006/relationships/image" Target="../media/image31.emf"/><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b="0"/>
            </a:lvl1pPr>
          </a:lstStyle>
          <a:p>
            <a:pPr>
              <a:defRPr/>
            </a:pPr>
            <a:endParaRPr lang="en-US" altLang="zh-CN"/>
          </a:p>
        </p:txBody>
      </p:sp>
      <p:sp>
        <p:nvSpPr>
          <p:cNvPr id="860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b="0"/>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860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b="0"/>
            </a:lvl1pPr>
          </a:lstStyle>
          <a:p>
            <a:pPr>
              <a:defRPr/>
            </a:pPr>
            <a:endParaRPr lang="en-US" altLang="zh-CN"/>
          </a:p>
        </p:txBody>
      </p:sp>
      <p:sp>
        <p:nvSpPr>
          <p:cNvPr id="860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b="0"/>
            </a:lvl1pPr>
          </a:lstStyle>
          <a:p>
            <a:pPr>
              <a:defRPr/>
            </a:pPr>
            <a:fld id="{B657106A-0BBA-4114-8582-53E11F91C3DE}"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a:noFill/>
        </p:spPr>
        <p:txBody>
          <a:bodyPr/>
          <a:lstStyle/>
          <a:p>
            <a:endParaRPr lang="zh-CN" altLang="en-US" smtClean="0"/>
          </a:p>
        </p:txBody>
      </p:sp>
      <p:sp>
        <p:nvSpPr>
          <p:cNvPr id="53252"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ECF6257A-1A17-4C43-8C16-CBAA5327B6B7}" type="slidenum">
              <a:rPr lang="en-US" altLang="zh-CN" b="0" smtClean="0"/>
            </a:fld>
            <a:endParaRPr lang="en-US" altLang="zh-CN" b="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CD52F01-3D3A-4D79-B7B5-047E2FB568EE}"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E199083-D903-48EC-BED1-055639B10967}"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FD18D4D-B8B8-41C5-8103-13486DC52B45}"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A3A13734-7E42-401D-92F1-16743503B2ED}"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F98AF960-AFE6-4FDA-86A1-1998BF842A73}"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80C6EBE1-E23A-418D-B2AF-67B38C221328}"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CC8B01B-AA53-4DBB-B9CB-1C938B1012C2}"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A7F943C-4724-4CA8-BBEC-752285DA0284}"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3A27DF1-0968-4A0C-9A13-C8C4E78379B7}"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94D0B27D-356A-4FDE-B845-C58FB4B719DE}"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271264EF-0A59-441E-A858-3D608D089CBF}"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6A687A74-D5AE-4931-A594-0B7E575854EB}"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5616D74-BCDC-4E92-82FC-61B7FE7236CB}"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AF9FDE1-FA79-4B09-8815-3AD678B77C88}"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b="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b="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2000">
                <a:latin typeface="Times New Roman" panose="02020603050405020304" pitchFamily="18" charset="0"/>
              </a:defRPr>
            </a:lvl1pPr>
          </a:lstStyle>
          <a:p>
            <a:pPr>
              <a:defRPr/>
            </a:pPr>
            <a:fld id="{5C6CC6DB-88A7-4079-8487-24C411E479F4}"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7.xml"/><Relationship Id="rId4" Type="http://schemas.openxmlformats.org/officeDocument/2006/relationships/image" Target="../media/image20.emf"/><Relationship Id="rId3" Type="http://schemas.openxmlformats.org/officeDocument/2006/relationships/oleObject" Target="../embeddings/oleObject10.bin"/><Relationship Id="rId2" Type="http://schemas.openxmlformats.org/officeDocument/2006/relationships/image" Target="../media/image19.emf"/><Relationship Id="rId1"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2.jpeg"/><Relationship Id="rId1" Type="http://schemas.openxmlformats.org/officeDocument/2006/relationships/image" Target="../media/image21.jpeg"/></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13.xml"/><Relationship Id="rId3" Type="http://schemas.openxmlformats.org/officeDocument/2006/relationships/image" Target="../media/image24.emf"/><Relationship Id="rId2" Type="http://schemas.openxmlformats.org/officeDocument/2006/relationships/oleObject" Target="../embeddings/oleObject11.bin"/><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28.emf"/><Relationship Id="rId7" Type="http://schemas.openxmlformats.org/officeDocument/2006/relationships/oleObject" Target="../embeddings/oleObject15.bin"/><Relationship Id="rId6" Type="http://schemas.openxmlformats.org/officeDocument/2006/relationships/image" Target="../media/image27.emf"/><Relationship Id="rId5" Type="http://schemas.openxmlformats.org/officeDocument/2006/relationships/oleObject" Target="../embeddings/oleObject14.bin"/><Relationship Id="rId4" Type="http://schemas.openxmlformats.org/officeDocument/2006/relationships/image" Target="../media/image26.emf"/><Relationship Id="rId3" Type="http://schemas.openxmlformats.org/officeDocument/2006/relationships/oleObject" Target="../embeddings/oleObject13.bin"/><Relationship Id="rId2" Type="http://schemas.openxmlformats.org/officeDocument/2006/relationships/image" Target="../media/image25.emf"/><Relationship Id="rId16" Type="http://schemas.openxmlformats.org/officeDocument/2006/relationships/vmlDrawing" Target="../drawings/vmlDrawing7.vml"/><Relationship Id="rId15" Type="http://schemas.openxmlformats.org/officeDocument/2006/relationships/slideLayout" Target="../slideLayouts/slideLayout7.xml"/><Relationship Id="rId14" Type="http://schemas.openxmlformats.org/officeDocument/2006/relationships/image" Target="../media/image31.emf"/><Relationship Id="rId13" Type="http://schemas.openxmlformats.org/officeDocument/2006/relationships/oleObject" Target="../embeddings/oleObject18.bin"/><Relationship Id="rId12" Type="http://schemas.openxmlformats.org/officeDocument/2006/relationships/image" Target="../media/image30.emf"/><Relationship Id="rId11" Type="http://schemas.openxmlformats.org/officeDocument/2006/relationships/oleObject" Target="../embeddings/oleObject17.bin"/><Relationship Id="rId10" Type="http://schemas.openxmlformats.org/officeDocument/2006/relationships/image" Target="../media/image29.emf"/><Relationship Id="rId1"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7.xml"/><Relationship Id="rId4" Type="http://schemas.openxmlformats.org/officeDocument/2006/relationships/image" Target="../media/image33.emf"/><Relationship Id="rId3" Type="http://schemas.openxmlformats.org/officeDocument/2006/relationships/oleObject" Target="../embeddings/oleObject20.bin"/><Relationship Id="rId2" Type="http://schemas.openxmlformats.org/officeDocument/2006/relationships/image" Target="../media/image32.emf"/><Relationship Id="rId1" Type="http://schemas.openxmlformats.org/officeDocument/2006/relationships/oleObject" Target="../embeddings/oleObject19.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34.wmf"/><Relationship Id="rId1" Type="http://schemas.openxmlformats.org/officeDocument/2006/relationships/oleObject" Target="../embeddings/oleObject21.bin"/></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7.xml"/><Relationship Id="rId4" Type="http://schemas.openxmlformats.org/officeDocument/2006/relationships/image" Target="../media/image36.emf"/><Relationship Id="rId3" Type="http://schemas.openxmlformats.org/officeDocument/2006/relationships/oleObject" Target="../embeddings/oleObject23.bin"/><Relationship Id="rId2" Type="http://schemas.openxmlformats.org/officeDocument/2006/relationships/image" Target="../media/image35.emf"/><Relationship Id="rId1" Type="http://schemas.openxmlformats.org/officeDocument/2006/relationships/oleObject" Target="../embeddings/oleObject22.bin"/></Relationships>
</file>

<file path=ppt/slides/_rels/slide18.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7.xml"/><Relationship Id="rId6" Type="http://schemas.openxmlformats.org/officeDocument/2006/relationships/image" Target="../media/image39.wmf"/><Relationship Id="rId5" Type="http://schemas.openxmlformats.org/officeDocument/2006/relationships/oleObject" Target="../embeddings/oleObject26.bin"/><Relationship Id="rId4" Type="http://schemas.openxmlformats.org/officeDocument/2006/relationships/image" Target="../media/image38.wmf"/><Relationship Id="rId3" Type="http://schemas.openxmlformats.org/officeDocument/2006/relationships/oleObject" Target="../embeddings/oleObject25.bin"/><Relationship Id="rId2" Type="http://schemas.openxmlformats.org/officeDocument/2006/relationships/image" Target="../media/image37.wmf"/><Relationship Id="rId1" Type="http://schemas.openxmlformats.org/officeDocument/2006/relationships/oleObject" Target="../embeddings/oleObject24.bin"/></Relationships>
</file>

<file path=ppt/slides/_rels/slide19.xml.rels><?xml version="1.0" encoding="UTF-8" standalone="yes"?>
<Relationships xmlns="http://schemas.openxmlformats.org/package/2006/relationships"><Relationship Id="rId8" Type="http://schemas.openxmlformats.org/officeDocument/2006/relationships/vmlDrawing" Target="../drawings/vmlDrawing12.vml"/><Relationship Id="rId7" Type="http://schemas.openxmlformats.org/officeDocument/2006/relationships/slideLayout" Target="../slideLayouts/slideLayout7.xml"/><Relationship Id="rId6" Type="http://schemas.openxmlformats.org/officeDocument/2006/relationships/image" Target="../media/image42.wmf"/><Relationship Id="rId5" Type="http://schemas.openxmlformats.org/officeDocument/2006/relationships/oleObject" Target="../embeddings/oleObject29.bin"/><Relationship Id="rId4" Type="http://schemas.openxmlformats.org/officeDocument/2006/relationships/image" Target="../media/image41.wmf"/><Relationship Id="rId3" Type="http://schemas.openxmlformats.org/officeDocument/2006/relationships/oleObject" Target="../embeddings/oleObject28.bin"/><Relationship Id="rId2" Type="http://schemas.openxmlformats.org/officeDocument/2006/relationships/image" Target="../media/image40.wmf"/><Relationship Id="rId1"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7.xml"/><Relationship Id="rId4" Type="http://schemas.openxmlformats.org/officeDocument/2006/relationships/image" Target="../media/image44.emf"/><Relationship Id="rId3" Type="http://schemas.openxmlformats.org/officeDocument/2006/relationships/oleObject" Target="../embeddings/oleObject31.bin"/><Relationship Id="rId2" Type="http://schemas.openxmlformats.org/officeDocument/2006/relationships/image" Target="../media/image43.emf"/><Relationship Id="rId1" Type="http://schemas.openxmlformats.org/officeDocument/2006/relationships/oleObject" Target="../embeddings/oleObject30.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7.xml"/><Relationship Id="rId2" Type="http://schemas.openxmlformats.org/officeDocument/2006/relationships/image" Target="../media/image45.emf"/><Relationship Id="rId1" Type="http://schemas.openxmlformats.org/officeDocument/2006/relationships/oleObject" Target="../embeddings/oleObject32.bin"/></Relationships>
</file>

<file path=ppt/slides/_rels/slide22.xml.rels><?xml version="1.0" encoding="UTF-8" standalone="yes"?>
<Relationships xmlns="http://schemas.openxmlformats.org/package/2006/relationships"><Relationship Id="rId7" Type="http://schemas.openxmlformats.org/officeDocument/2006/relationships/vmlDrawing" Target="../drawings/vmlDrawing15.vml"/><Relationship Id="rId6" Type="http://schemas.openxmlformats.org/officeDocument/2006/relationships/slideLayout" Target="../slideLayouts/slideLayout7.xml"/><Relationship Id="rId5" Type="http://schemas.openxmlformats.org/officeDocument/2006/relationships/image" Target="../media/image48.emf"/><Relationship Id="rId4" Type="http://schemas.openxmlformats.org/officeDocument/2006/relationships/oleObject" Target="../embeddings/oleObject34.bin"/><Relationship Id="rId3" Type="http://schemas.openxmlformats.org/officeDocument/2006/relationships/image" Target="../media/image47.wmf"/><Relationship Id="rId2" Type="http://schemas.openxmlformats.org/officeDocument/2006/relationships/oleObject" Target="../embeddings/oleObject33.bin"/><Relationship Id="rId1" Type="http://schemas.openxmlformats.org/officeDocument/2006/relationships/image" Target="../media/image46.jpeg"/></Relationships>
</file>

<file path=ppt/slides/_rels/slide23.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7.xml"/><Relationship Id="rId6" Type="http://schemas.openxmlformats.org/officeDocument/2006/relationships/image" Target="../media/image51.emf"/><Relationship Id="rId5" Type="http://schemas.openxmlformats.org/officeDocument/2006/relationships/oleObject" Target="../embeddings/oleObject37.bin"/><Relationship Id="rId4" Type="http://schemas.openxmlformats.org/officeDocument/2006/relationships/image" Target="../media/image50.emf"/><Relationship Id="rId3" Type="http://schemas.openxmlformats.org/officeDocument/2006/relationships/oleObject" Target="../embeddings/oleObject36.bin"/><Relationship Id="rId2" Type="http://schemas.openxmlformats.org/officeDocument/2006/relationships/image" Target="../media/image49.emf"/><Relationship Id="rId1" Type="http://schemas.openxmlformats.org/officeDocument/2006/relationships/oleObject" Target="../embeddings/oleObject35.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42.bin"/><Relationship Id="rId8" Type="http://schemas.openxmlformats.org/officeDocument/2006/relationships/image" Target="../media/image55.wmf"/><Relationship Id="rId7" Type="http://schemas.openxmlformats.org/officeDocument/2006/relationships/oleObject" Target="../embeddings/oleObject41.bin"/><Relationship Id="rId6" Type="http://schemas.openxmlformats.org/officeDocument/2006/relationships/image" Target="../media/image54.wmf"/><Relationship Id="rId5" Type="http://schemas.openxmlformats.org/officeDocument/2006/relationships/oleObject" Target="../embeddings/oleObject40.bin"/><Relationship Id="rId4" Type="http://schemas.openxmlformats.org/officeDocument/2006/relationships/image" Target="../media/image53.wmf"/><Relationship Id="rId3" Type="http://schemas.openxmlformats.org/officeDocument/2006/relationships/oleObject" Target="../embeddings/oleObject39.bin"/><Relationship Id="rId2" Type="http://schemas.openxmlformats.org/officeDocument/2006/relationships/image" Target="../media/image52.emf"/><Relationship Id="rId14" Type="http://schemas.openxmlformats.org/officeDocument/2006/relationships/vmlDrawing" Target="../drawings/vmlDrawing17.vml"/><Relationship Id="rId13" Type="http://schemas.openxmlformats.org/officeDocument/2006/relationships/slideLayout" Target="../slideLayouts/slideLayout7.xml"/><Relationship Id="rId12" Type="http://schemas.openxmlformats.org/officeDocument/2006/relationships/image" Target="../media/image57.wmf"/><Relationship Id="rId11" Type="http://schemas.openxmlformats.org/officeDocument/2006/relationships/oleObject" Target="../embeddings/oleObject43.bin"/><Relationship Id="rId10" Type="http://schemas.openxmlformats.org/officeDocument/2006/relationships/image" Target="../media/image56.wmf"/><Relationship Id="rId1" Type="http://schemas.openxmlformats.org/officeDocument/2006/relationships/oleObject" Target="../embeddings/oleObject38.bin"/></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7.xml"/><Relationship Id="rId4" Type="http://schemas.openxmlformats.org/officeDocument/2006/relationships/image" Target="../media/image59.wmf"/><Relationship Id="rId3" Type="http://schemas.openxmlformats.org/officeDocument/2006/relationships/oleObject" Target="../embeddings/oleObject45.bin"/><Relationship Id="rId2" Type="http://schemas.openxmlformats.org/officeDocument/2006/relationships/image" Target="../media/image58.wmf"/><Relationship Id="rId1" Type="http://schemas.openxmlformats.org/officeDocument/2006/relationships/oleObject" Target="../embeddings/oleObject44.bin"/></Relationships>
</file>

<file path=ppt/slides/_rels/slide27.xml.rels><?xml version="1.0" encoding="UTF-8" standalone="yes"?>
<Relationships xmlns="http://schemas.openxmlformats.org/package/2006/relationships"><Relationship Id="rId6" Type="http://schemas.openxmlformats.org/officeDocument/2006/relationships/vmlDrawing" Target="../drawings/vmlDrawing19.vml"/><Relationship Id="rId5" Type="http://schemas.openxmlformats.org/officeDocument/2006/relationships/slideLayout" Target="../slideLayouts/slideLayout7.xml"/><Relationship Id="rId4" Type="http://schemas.openxmlformats.org/officeDocument/2006/relationships/image" Target="../media/image60.png"/><Relationship Id="rId3" Type="http://schemas.openxmlformats.org/officeDocument/2006/relationships/oleObject" Target="../embeddings/oleObject47.bin"/><Relationship Id="rId2" Type="http://schemas.openxmlformats.org/officeDocument/2006/relationships/image" Target="../media/image58.wmf"/><Relationship Id="rId1" Type="http://schemas.openxmlformats.org/officeDocument/2006/relationships/oleObject" Target="../embeddings/oleObject46.bin"/></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7.xml"/><Relationship Id="rId2" Type="http://schemas.openxmlformats.org/officeDocument/2006/relationships/image" Target="../media/image61.wmf"/><Relationship Id="rId1" Type="http://schemas.openxmlformats.org/officeDocument/2006/relationships/oleObject" Target="../embeddings/oleObject48.bin"/></Relationships>
</file>

<file path=ppt/slides/_rels/slide29.xml.rels><?xml version="1.0" encoding="UTF-8" standalone="yes"?>
<Relationships xmlns="http://schemas.openxmlformats.org/package/2006/relationships"><Relationship Id="rId8" Type="http://schemas.openxmlformats.org/officeDocument/2006/relationships/vmlDrawing" Target="../drawings/vmlDrawing21.vml"/><Relationship Id="rId7" Type="http://schemas.openxmlformats.org/officeDocument/2006/relationships/slideLayout" Target="../slideLayouts/slideLayout7.xml"/><Relationship Id="rId6" Type="http://schemas.openxmlformats.org/officeDocument/2006/relationships/image" Target="../media/image64.wmf"/><Relationship Id="rId5" Type="http://schemas.openxmlformats.org/officeDocument/2006/relationships/oleObject" Target="../embeddings/oleObject51.bin"/><Relationship Id="rId4" Type="http://schemas.openxmlformats.org/officeDocument/2006/relationships/image" Target="../media/image63.wmf"/><Relationship Id="rId3" Type="http://schemas.openxmlformats.org/officeDocument/2006/relationships/oleObject" Target="../embeddings/oleObject50.bin"/><Relationship Id="rId2" Type="http://schemas.openxmlformats.org/officeDocument/2006/relationships/image" Target="../media/image62.wmf"/><Relationship Id="rId1" Type="http://schemas.openxmlformats.org/officeDocument/2006/relationships/oleObject" Target="../embeddings/oleObject49.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7.xml"/><Relationship Id="rId4" Type="http://schemas.openxmlformats.org/officeDocument/2006/relationships/image" Target="../media/image66.wmf"/><Relationship Id="rId3" Type="http://schemas.openxmlformats.org/officeDocument/2006/relationships/oleObject" Target="../embeddings/oleObject53.bin"/><Relationship Id="rId2" Type="http://schemas.openxmlformats.org/officeDocument/2006/relationships/image" Target="../media/image65.wmf"/><Relationship Id="rId1" Type="http://schemas.openxmlformats.org/officeDocument/2006/relationships/oleObject" Target="../embeddings/oleObject52.bin"/></Relationships>
</file>

<file path=ppt/slides/_rels/slide31.xml.rels><?xml version="1.0" encoding="UTF-8" standalone="yes"?>
<Relationships xmlns="http://schemas.openxmlformats.org/package/2006/relationships"><Relationship Id="rId8" Type="http://schemas.openxmlformats.org/officeDocument/2006/relationships/vmlDrawing" Target="../drawings/vmlDrawing23.vml"/><Relationship Id="rId7" Type="http://schemas.openxmlformats.org/officeDocument/2006/relationships/slideLayout" Target="../slideLayouts/slideLayout14.xml"/><Relationship Id="rId6" Type="http://schemas.openxmlformats.org/officeDocument/2006/relationships/image" Target="../media/image69.wmf"/><Relationship Id="rId5" Type="http://schemas.openxmlformats.org/officeDocument/2006/relationships/oleObject" Target="../embeddings/oleObject56.bin"/><Relationship Id="rId4" Type="http://schemas.openxmlformats.org/officeDocument/2006/relationships/image" Target="../media/image68.emf"/><Relationship Id="rId3" Type="http://schemas.openxmlformats.org/officeDocument/2006/relationships/oleObject" Target="../embeddings/oleObject55.bin"/><Relationship Id="rId2" Type="http://schemas.openxmlformats.org/officeDocument/2006/relationships/image" Target="../media/image67.emf"/><Relationship Id="rId1" Type="http://schemas.openxmlformats.org/officeDocument/2006/relationships/oleObject" Target="../embeddings/oleObject54.bin"/></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14.xml"/><Relationship Id="rId4" Type="http://schemas.openxmlformats.org/officeDocument/2006/relationships/image" Target="../media/image71.emf"/><Relationship Id="rId3" Type="http://schemas.openxmlformats.org/officeDocument/2006/relationships/oleObject" Target="../embeddings/oleObject58.bin"/><Relationship Id="rId2" Type="http://schemas.openxmlformats.org/officeDocument/2006/relationships/image" Target="../media/image70.wmf"/><Relationship Id="rId1" Type="http://schemas.openxmlformats.org/officeDocument/2006/relationships/oleObject" Target="../embeddings/oleObject57.bin"/></Relationships>
</file>

<file path=ppt/slides/_rels/slide33.xml.rels><?xml version="1.0" encoding="UTF-8" standalone="yes"?>
<Relationships xmlns="http://schemas.openxmlformats.org/package/2006/relationships"><Relationship Id="rId8" Type="http://schemas.openxmlformats.org/officeDocument/2006/relationships/vmlDrawing" Target="../drawings/vmlDrawing25.vml"/><Relationship Id="rId7" Type="http://schemas.openxmlformats.org/officeDocument/2006/relationships/slideLayout" Target="../slideLayouts/slideLayout4.xml"/><Relationship Id="rId6" Type="http://schemas.openxmlformats.org/officeDocument/2006/relationships/image" Target="../media/image74.png"/><Relationship Id="rId5" Type="http://schemas.openxmlformats.org/officeDocument/2006/relationships/image" Target="../media/image3.png"/><Relationship Id="rId4" Type="http://schemas.openxmlformats.org/officeDocument/2006/relationships/image" Target="../media/image73.wmf"/><Relationship Id="rId3" Type="http://schemas.openxmlformats.org/officeDocument/2006/relationships/oleObject" Target="../embeddings/oleObject60.bin"/><Relationship Id="rId2" Type="http://schemas.openxmlformats.org/officeDocument/2006/relationships/image" Target="../media/image72.wmf"/><Relationship Id="rId1" Type="http://schemas.openxmlformats.org/officeDocument/2006/relationships/oleObject" Target="../embeddings/oleObject59.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65.bin"/><Relationship Id="rId8" Type="http://schemas.openxmlformats.org/officeDocument/2006/relationships/oleObject" Target="../embeddings/oleObject64.bin"/><Relationship Id="rId7" Type="http://schemas.openxmlformats.org/officeDocument/2006/relationships/image" Target="../media/image78.wmf"/><Relationship Id="rId6" Type="http://schemas.openxmlformats.org/officeDocument/2006/relationships/oleObject" Target="../embeddings/oleObject63.bin"/><Relationship Id="rId5" Type="http://schemas.openxmlformats.org/officeDocument/2006/relationships/image" Target="../media/image77.wmf"/><Relationship Id="rId4" Type="http://schemas.openxmlformats.org/officeDocument/2006/relationships/oleObject" Target="../embeddings/oleObject62.bin"/><Relationship Id="rId34" Type="http://schemas.openxmlformats.org/officeDocument/2006/relationships/vmlDrawing" Target="../drawings/vmlDrawing26.vml"/><Relationship Id="rId33" Type="http://schemas.openxmlformats.org/officeDocument/2006/relationships/slideLayout" Target="../slideLayouts/slideLayout7.xml"/><Relationship Id="rId32" Type="http://schemas.openxmlformats.org/officeDocument/2006/relationships/image" Target="../media/image89.wmf"/><Relationship Id="rId31" Type="http://schemas.openxmlformats.org/officeDocument/2006/relationships/oleObject" Target="../embeddings/oleObject77.bin"/><Relationship Id="rId30" Type="http://schemas.openxmlformats.org/officeDocument/2006/relationships/image" Target="../media/image88.wmf"/><Relationship Id="rId3" Type="http://schemas.openxmlformats.org/officeDocument/2006/relationships/image" Target="../media/image76.wmf"/><Relationship Id="rId29" Type="http://schemas.openxmlformats.org/officeDocument/2006/relationships/oleObject" Target="../embeddings/oleObject76.bin"/><Relationship Id="rId28" Type="http://schemas.openxmlformats.org/officeDocument/2006/relationships/image" Target="../media/image87.wmf"/><Relationship Id="rId27" Type="http://schemas.openxmlformats.org/officeDocument/2006/relationships/oleObject" Target="../embeddings/oleObject75.bin"/><Relationship Id="rId26" Type="http://schemas.openxmlformats.org/officeDocument/2006/relationships/image" Target="../media/image86.wmf"/><Relationship Id="rId25" Type="http://schemas.openxmlformats.org/officeDocument/2006/relationships/oleObject" Target="../embeddings/oleObject74.bin"/><Relationship Id="rId24" Type="http://schemas.openxmlformats.org/officeDocument/2006/relationships/oleObject" Target="../embeddings/oleObject73.bin"/><Relationship Id="rId23" Type="http://schemas.openxmlformats.org/officeDocument/2006/relationships/image" Target="../media/image85.wmf"/><Relationship Id="rId22" Type="http://schemas.openxmlformats.org/officeDocument/2006/relationships/oleObject" Target="../embeddings/oleObject72.bin"/><Relationship Id="rId21" Type="http://schemas.openxmlformats.org/officeDocument/2006/relationships/oleObject" Target="../embeddings/oleObject71.bin"/><Relationship Id="rId20" Type="http://schemas.openxmlformats.org/officeDocument/2006/relationships/image" Target="../media/image84.wmf"/><Relationship Id="rId2" Type="http://schemas.openxmlformats.org/officeDocument/2006/relationships/oleObject" Target="../embeddings/oleObject61.bin"/><Relationship Id="rId19" Type="http://schemas.openxmlformats.org/officeDocument/2006/relationships/oleObject" Target="../embeddings/oleObject70.bin"/><Relationship Id="rId18" Type="http://schemas.openxmlformats.org/officeDocument/2006/relationships/image" Target="../media/image83.wmf"/><Relationship Id="rId17" Type="http://schemas.openxmlformats.org/officeDocument/2006/relationships/oleObject" Target="../embeddings/oleObject69.bin"/><Relationship Id="rId16" Type="http://schemas.openxmlformats.org/officeDocument/2006/relationships/image" Target="../media/image82.wmf"/><Relationship Id="rId15" Type="http://schemas.openxmlformats.org/officeDocument/2006/relationships/oleObject" Target="../embeddings/oleObject68.bin"/><Relationship Id="rId14" Type="http://schemas.openxmlformats.org/officeDocument/2006/relationships/image" Target="../media/image81.wmf"/><Relationship Id="rId13" Type="http://schemas.openxmlformats.org/officeDocument/2006/relationships/oleObject" Target="../embeddings/oleObject67.bin"/><Relationship Id="rId12" Type="http://schemas.openxmlformats.org/officeDocument/2006/relationships/image" Target="../media/image80.wmf"/><Relationship Id="rId11" Type="http://schemas.openxmlformats.org/officeDocument/2006/relationships/oleObject" Target="../embeddings/oleObject66.bin"/><Relationship Id="rId10" Type="http://schemas.openxmlformats.org/officeDocument/2006/relationships/image" Target="../media/image79.wmf"/><Relationship Id="rId1" Type="http://schemas.openxmlformats.org/officeDocument/2006/relationships/image" Target="../media/image75.jpeg"/></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82.bin"/><Relationship Id="rId8" Type="http://schemas.openxmlformats.org/officeDocument/2006/relationships/image" Target="../media/image93.wmf"/><Relationship Id="rId7" Type="http://schemas.openxmlformats.org/officeDocument/2006/relationships/oleObject" Target="../embeddings/oleObject81.bin"/><Relationship Id="rId6" Type="http://schemas.openxmlformats.org/officeDocument/2006/relationships/image" Target="../media/image92.wmf"/><Relationship Id="rId5" Type="http://schemas.openxmlformats.org/officeDocument/2006/relationships/oleObject" Target="../embeddings/oleObject80.bin"/><Relationship Id="rId42" Type="http://schemas.openxmlformats.org/officeDocument/2006/relationships/vmlDrawing" Target="../drawings/vmlDrawing27.vml"/><Relationship Id="rId41" Type="http://schemas.openxmlformats.org/officeDocument/2006/relationships/slideLayout" Target="../slideLayouts/slideLayout7.xml"/><Relationship Id="rId40" Type="http://schemas.openxmlformats.org/officeDocument/2006/relationships/image" Target="../media/image75.jpeg"/><Relationship Id="rId4" Type="http://schemas.openxmlformats.org/officeDocument/2006/relationships/image" Target="../media/image91.wmf"/><Relationship Id="rId39" Type="http://schemas.openxmlformats.org/officeDocument/2006/relationships/image" Target="../media/image108.wmf"/><Relationship Id="rId38" Type="http://schemas.openxmlformats.org/officeDocument/2006/relationships/oleObject" Target="../embeddings/oleObject97.bin"/><Relationship Id="rId37" Type="http://schemas.openxmlformats.org/officeDocument/2006/relationships/image" Target="../media/image107.wmf"/><Relationship Id="rId36" Type="http://schemas.openxmlformats.org/officeDocument/2006/relationships/oleObject" Target="../embeddings/oleObject96.bin"/><Relationship Id="rId35" Type="http://schemas.openxmlformats.org/officeDocument/2006/relationships/image" Target="../media/image106.wmf"/><Relationship Id="rId34" Type="http://schemas.openxmlformats.org/officeDocument/2006/relationships/oleObject" Target="../embeddings/oleObject95.bin"/><Relationship Id="rId33" Type="http://schemas.openxmlformats.org/officeDocument/2006/relationships/image" Target="../media/image105.wmf"/><Relationship Id="rId32" Type="http://schemas.openxmlformats.org/officeDocument/2006/relationships/oleObject" Target="../embeddings/oleObject94.bin"/><Relationship Id="rId31" Type="http://schemas.openxmlformats.org/officeDocument/2006/relationships/image" Target="../media/image104.wmf"/><Relationship Id="rId30" Type="http://schemas.openxmlformats.org/officeDocument/2006/relationships/oleObject" Target="../embeddings/oleObject93.bin"/><Relationship Id="rId3" Type="http://schemas.openxmlformats.org/officeDocument/2006/relationships/oleObject" Target="../embeddings/oleObject79.bin"/><Relationship Id="rId29" Type="http://schemas.openxmlformats.org/officeDocument/2006/relationships/oleObject" Target="../embeddings/oleObject92.bin"/><Relationship Id="rId28" Type="http://schemas.openxmlformats.org/officeDocument/2006/relationships/image" Target="../media/image103.wmf"/><Relationship Id="rId27" Type="http://schemas.openxmlformats.org/officeDocument/2006/relationships/oleObject" Target="../embeddings/oleObject91.bin"/><Relationship Id="rId26" Type="http://schemas.openxmlformats.org/officeDocument/2006/relationships/image" Target="../media/image102.wmf"/><Relationship Id="rId25" Type="http://schemas.openxmlformats.org/officeDocument/2006/relationships/oleObject" Target="../embeddings/oleObject90.bin"/><Relationship Id="rId24" Type="http://schemas.openxmlformats.org/officeDocument/2006/relationships/image" Target="../media/image101.wmf"/><Relationship Id="rId23" Type="http://schemas.openxmlformats.org/officeDocument/2006/relationships/oleObject" Target="../embeddings/oleObject89.bin"/><Relationship Id="rId22" Type="http://schemas.openxmlformats.org/officeDocument/2006/relationships/image" Target="../media/image100.wmf"/><Relationship Id="rId21" Type="http://schemas.openxmlformats.org/officeDocument/2006/relationships/oleObject" Target="../embeddings/oleObject88.bin"/><Relationship Id="rId20" Type="http://schemas.openxmlformats.org/officeDocument/2006/relationships/image" Target="../media/image99.wmf"/><Relationship Id="rId2" Type="http://schemas.openxmlformats.org/officeDocument/2006/relationships/image" Target="../media/image90.wmf"/><Relationship Id="rId19" Type="http://schemas.openxmlformats.org/officeDocument/2006/relationships/oleObject" Target="../embeddings/oleObject87.bin"/><Relationship Id="rId18" Type="http://schemas.openxmlformats.org/officeDocument/2006/relationships/image" Target="../media/image98.wmf"/><Relationship Id="rId17" Type="http://schemas.openxmlformats.org/officeDocument/2006/relationships/oleObject" Target="../embeddings/oleObject86.bin"/><Relationship Id="rId16" Type="http://schemas.openxmlformats.org/officeDocument/2006/relationships/image" Target="../media/image97.wmf"/><Relationship Id="rId15" Type="http://schemas.openxmlformats.org/officeDocument/2006/relationships/oleObject" Target="../embeddings/oleObject85.bin"/><Relationship Id="rId14" Type="http://schemas.openxmlformats.org/officeDocument/2006/relationships/image" Target="../media/image96.wmf"/><Relationship Id="rId13" Type="http://schemas.openxmlformats.org/officeDocument/2006/relationships/oleObject" Target="../embeddings/oleObject84.bin"/><Relationship Id="rId12" Type="http://schemas.openxmlformats.org/officeDocument/2006/relationships/image" Target="../media/image95.wmf"/><Relationship Id="rId11" Type="http://schemas.openxmlformats.org/officeDocument/2006/relationships/oleObject" Target="../embeddings/oleObject83.bin"/><Relationship Id="rId10" Type="http://schemas.openxmlformats.org/officeDocument/2006/relationships/image" Target="../media/image94.wmf"/><Relationship Id="rId1" Type="http://schemas.openxmlformats.org/officeDocument/2006/relationships/oleObject" Target="../embeddings/oleObject78.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102.bin"/><Relationship Id="rId8" Type="http://schemas.openxmlformats.org/officeDocument/2006/relationships/image" Target="../media/image111.wmf"/><Relationship Id="rId7" Type="http://schemas.openxmlformats.org/officeDocument/2006/relationships/oleObject" Target="../embeddings/oleObject101.bin"/><Relationship Id="rId6" Type="http://schemas.openxmlformats.org/officeDocument/2006/relationships/image" Target="../media/image110.wmf"/><Relationship Id="rId5" Type="http://schemas.openxmlformats.org/officeDocument/2006/relationships/oleObject" Target="../embeddings/oleObject100.bin"/><Relationship Id="rId4" Type="http://schemas.openxmlformats.org/officeDocument/2006/relationships/image" Target="../media/image79.wmf"/><Relationship Id="rId3" Type="http://schemas.openxmlformats.org/officeDocument/2006/relationships/oleObject" Target="../embeddings/oleObject99.bin"/><Relationship Id="rId22" Type="http://schemas.openxmlformats.org/officeDocument/2006/relationships/vmlDrawing" Target="../drawings/vmlDrawing28.vml"/><Relationship Id="rId21" Type="http://schemas.openxmlformats.org/officeDocument/2006/relationships/slideLayout" Target="../slideLayouts/slideLayout7.xml"/><Relationship Id="rId20" Type="http://schemas.openxmlformats.org/officeDocument/2006/relationships/image" Target="../media/image116.wmf"/><Relationship Id="rId2" Type="http://schemas.openxmlformats.org/officeDocument/2006/relationships/image" Target="../media/image109.wmf"/><Relationship Id="rId19" Type="http://schemas.openxmlformats.org/officeDocument/2006/relationships/oleObject" Target="../embeddings/oleObject107.bin"/><Relationship Id="rId18" Type="http://schemas.openxmlformats.org/officeDocument/2006/relationships/image" Target="../media/image115.wmf"/><Relationship Id="rId17" Type="http://schemas.openxmlformats.org/officeDocument/2006/relationships/oleObject" Target="../embeddings/oleObject106.bin"/><Relationship Id="rId16" Type="http://schemas.openxmlformats.org/officeDocument/2006/relationships/image" Target="../media/image114.wmf"/><Relationship Id="rId15" Type="http://schemas.openxmlformats.org/officeDocument/2006/relationships/oleObject" Target="../embeddings/oleObject105.bin"/><Relationship Id="rId14" Type="http://schemas.openxmlformats.org/officeDocument/2006/relationships/image" Target="../media/image82.wmf"/><Relationship Id="rId13" Type="http://schemas.openxmlformats.org/officeDocument/2006/relationships/oleObject" Target="../embeddings/oleObject104.bin"/><Relationship Id="rId12" Type="http://schemas.openxmlformats.org/officeDocument/2006/relationships/image" Target="../media/image113.wmf"/><Relationship Id="rId11" Type="http://schemas.openxmlformats.org/officeDocument/2006/relationships/oleObject" Target="../embeddings/oleObject103.bin"/><Relationship Id="rId10" Type="http://schemas.openxmlformats.org/officeDocument/2006/relationships/image" Target="../media/image112.wmf"/><Relationship Id="rId1" Type="http://schemas.openxmlformats.org/officeDocument/2006/relationships/oleObject" Target="../embeddings/oleObject98.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112.bin"/><Relationship Id="rId8" Type="http://schemas.openxmlformats.org/officeDocument/2006/relationships/image" Target="../media/image118.wmf"/><Relationship Id="rId7" Type="http://schemas.openxmlformats.org/officeDocument/2006/relationships/oleObject" Target="../embeddings/oleObject111.bin"/><Relationship Id="rId6" Type="http://schemas.openxmlformats.org/officeDocument/2006/relationships/image" Target="../media/image82.wmf"/><Relationship Id="rId5" Type="http://schemas.openxmlformats.org/officeDocument/2006/relationships/oleObject" Target="../embeddings/oleObject110.bin"/><Relationship Id="rId4" Type="http://schemas.openxmlformats.org/officeDocument/2006/relationships/image" Target="../media/image79.wmf"/><Relationship Id="rId3" Type="http://schemas.openxmlformats.org/officeDocument/2006/relationships/oleObject" Target="../embeddings/oleObject109.bin"/><Relationship Id="rId2" Type="http://schemas.openxmlformats.org/officeDocument/2006/relationships/image" Target="../media/image117.wmf"/><Relationship Id="rId17" Type="http://schemas.openxmlformats.org/officeDocument/2006/relationships/vmlDrawing" Target="../drawings/vmlDrawing29.vml"/><Relationship Id="rId16" Type="http://schemas.openxmlformats.org/officeDocument/2006/relationships/slideLayout" Target="../slideLayouts/slideLayout7.xml"/><Relationship Id="rId15" Type="http://schemas.openxmlformats.org/officeDocument/2006/relationships/image" Target="../media/image75.jpeg"/><Relationship Id="rId14" Type="http://schemas.openxmlformats.org/officeDocument/2006/relationships/image" Target="../media/image121.wmf"/><Relationship Id="rId13" Type="http://schemas.openxmlformats.org/officeDocument/2006/relationships/oleObject" Target="../embeddings/oleObject114.bin"/><Relationship Id="rId12" Type="http://schemas.openxmlformats.org/officeDocument/2006/relationships/image" Target="../media/image120.wmf"/><Relationship Id="rId11" Type="http://schemas.openxmlformats.org/officeDocument/2006/relationships/oleObject" Target="../embeddings/oleObject113.bin"/><Relationship Id="rId10" Type="http://schemas.openxmlformats.org/officeDocument/2006/relationships/image" Target="../media/image119.wmf"/><Relationship Id="rId1" Type="http://schemas.openxmlformats.org/officeDocument/2006/relationships/oleObject" Target="../embeddings/oleObject108.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19.bin"/><Relationship Id="rId8" Type="http://schemas.openxmlformats.org/officeDocument/2006/relationships/image" Target="../media/image124.wmf"/><Relationship Id="rId7" Type="http://schemas.openxmlformats.org/officeDocument/2006/relationships/oleObject" Target="../embeddings/oleObject118.bin"/><Relationship Id="rId6" Type="http://schemas.openxmlformats.org/officeDocument/2006/relationships/image" Target="../media/image123.wmf"/><Relationship Id="rId5" Type="http://schemas.openxmlformats.org/officeDocument/2006/relationships/oleObject" Target="../embeddings/oleObject117.bin"/><Relationship Id="rId4" Type="http://schemas.openxmlformats.org/officeDocument/2006/relationships/image" Target="../media/image90.wmf"/><Relationship Id="rId32" Type="http://schemas.openxmlformats.org/officeDocument/2006/relationships/vmlDrawing" Target="../drawings/vmlDrawing30.vml"/><Relationship Id="rId31" Type="http://schemas.openxmlformats.org/officeDocument/2006/relationships/slideLayout" Target="../slideLayouts/slideLayout7.xml"/><Relationship Id="rId30" Type="http://schemas.openxmlformats.org/officeDocument/2006/relationships/image" Target="../media/image129.wmf"/><Relationship Id="rId3" Type="http://schemas.openxmlformats.org/officeDocument/2006/relationships/oleObject" Target="../embeddings/oleObject116.bin"/><Relationship Id="rId29" Type="http://schemas.openxmlformats.org/officeDocument/2006/relationships/oleObject" Target="../embeddings/oleObject132.bin"/><Relationship Id="rId28" Type="http://schemas.openxmlformats.org/officeDocument/2006/relationships/oleObject" Target="../embeddings/oleObject131.bin"/><Relationship Id="rId27" Type="http://schemas.openxmlformats.org/officeDocument/2006/relationships/oleObject" Target="../embeddings/oleObject130.bin"/><Relationship Id="rId26" Type="http://schemas.openxmlformats.org/officeDocument/2006/relationships/oleObject" Target="../embeddings/oleObject129.bin"/><Relationship Id="rId25" Type="http://schemas.openxmlformats.org/officeDocument/2006/relationships/oleObject" Target="../embeddings/oleObject128.bin"/><Relationship Id="rId24" Type="http://schemas.openxmlformats.org/officeDocument/2006/relationships/image" Target="../media/image99.wmf"/><Relationship Id="rId23" Type="http://schemas.openxmlformats.org/officeDocument/2006/relationships/oleObject" Target="../embeddings/oleObject127.bin"/><Relationship Id="rId22" Type="http://schemas.openxmlformats.org/officeDocument/2006/relationships/image" Target="../media/image128.wmf"/><Relationship Id="rId21" Type="http://schemas.openxmlformats.org/officeDocument/2006/relationships/oleObject" Target="../embeddings/oleObject126.bin"/><Relationship Id="rId20" Type="http://schemas.openxmlformats.org/officeDocument/2006/relationships/oleObject" Target="../embeddings/oleObject125.bin"/><Relationship Id="rId2" Type="http://schemas.openxmlformats.org/officeDocument/2006/relationships/image" Target="../media/image122.wmf"/><Relationship Id="rId19" Type="http://schemas.openxmlformats.org/officeDocument/2006/relationships/oleObject" Target="../embeddings/oleObject124.bin"/><Relationship Id="rId18" Type="http://schemas.openxmlformats.org/officeDocument/2006/relationships/image" Target="../media/image127.wmf"/><Relationship Id="rId17" Type="http://schemas.openxmlformats.org/officeDocument/2006/relationships/oleObject" Target="../embeddings/oleObject123.bin"/><Relationship Id="rId16" Type="http://schemas.openxmlformats.org/officeDocument/2006/relationships/image" Target="../media/image126.wmf"/><Relationship Id="rId15" Type="http://schemas.openxmlformats.org/officeDocument/2006/relationships/oleObject" Target="../embeddings/oleObject122.bin"/><Relationship Id="rId14" Type="http://schemas.openxmlformats.org/officeDocument/2006/relationships/image" Target="../media/image106.wmf"/><Relationship Id="rId13" Type="http://schemas.openxmlformats.org/officeDocument/2006/relationships/oleObject" Target="../embeddings/oleObject121.bin"/><Relationship Id="rId12" Type="http://schemas.openxmlformats.org/officeDocument/2006/relationships/image" Target="../media/image93.wmf"/><Relationship Id="rId11" Type="http://schemas.openxmlformats.org/officeDocument/2006/relationships/oleObject" Target="../embeddings/oleObject120.bin"/><Relationship Id="rId10" Type="http://schemas.openxmlformats.org/officeDocument/2006/relationships/image" Target="../media/image125.wmf"/><Relationship Id="rId1" Type="http://schemas.openxmlformats.org/officeDocument/2006/relationships/oleObject" Target="../embeddings/oleObject115.bin"/></Relationships>
</file>

<file path=ppt/slides/_rels/slide39.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133.wmf"/><Relationship Id="rId7" Type="http://schemas.openxmlformats.org/officeDocument/2006/relationships/oleObject" Target="../embeddings/oleObject136.bin"/><Relationship Id="rId6" Type="http://schemas.openxmlformats.org/officeDocument/2006/relationships/image" Target="../media/image132.wmf"/><Relationship Id="rId5" Type="http://schemas.openxmlformats.org/officeDocument/2006/relationships/oleObject" Target="../embeddings/oleObject135.bin"/><Relationship Id="rId4" Type="http://schemas.openxmlformats.org/officeDocument/2006/relationships/image" Target="../media/image131.wmf"/><Relationship Id="rId3" Type="http://schemas.openxmlformats.org/officeDocument/2006/relationships/oleObject" Target="../embeddings/oleObject134.bin"/><Relationship Id="rId2" Type="http://schemas.openxmlformats.org/officeDocument/2006/relationships/image" Target="../media/image130.wmf"/><Relationship Id="rId10" Type="http://schemas.openxmlformats.org/officeDocument/2006/relationships/vmlDrawing" Target="../drawings/vmlDrawing31.vml"/><Relationship Id="rId1" Type="http://schemas.openxmlformats.org/officeDocument/2006/relationships/oleObject" Target="../embeddings/oleObject133.bin"/></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7.wmf"/><Relationship Id="rId7" Type="http://schemas.openxmlformats.org/officeDocument/2006/relationships/oleObject" Target="../embeddings/oleObject4.bin"/><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9" Type="http://schemas.openxmlformats.org/officeDocument/2006/relationships/vmlDrawing" Target="../drawings/vmlDrawing32.vml"/><Relationship Id="rId8" Type="http://schemas.openxmlformats.org/officeDocument/2006/relationships/slideLayout" Target="../slideLayouts/slideLayout7.xml"/><Relationship Id="rId7" Type="http://schemas.openxmlformats.org/officeDocument/2006/relationships/image" Target="../media/image137.png"/><Relationship Id="rId6" Type="http://schemas.openxmlformats.org/officeDocument/2006/relationships/image" Target="../media/image136.wmf"/><Relationship Id="rId5" Type="http://schemas.openxmlformats.org/officeDocument/2006/relationships/oleObject" Target="../embeddings/oleObject139.bin"/><Relationship Id="rId4" Type="http://schemas.openxmlformats.org/officeDocument/2006/relationships/image" Target="../media/image135.wmf"/><Relationship Id="rId3" Type="http://schemas.openxmlformats.org/officeDocument/2006/relationships/oleObject" Target="../embeddings/oleObject138.bin"/><Relationship Id="rId2" Type="http://schemas.openxmlformats.org/officeDocument/2006/relationships/image" Target="../media/image134.wmf"/><Relationship Id="rId1" Type="http://schemas.openxmlformats.org/officeDocument/2006/relationships/oleObject" Target="../embeddings/oleObject137.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33.vml"/><Relationship Id="rId5" Type="http://schemas.openxmlformats.org/officeDocument/2006/relationships/slideLayout" Target="../slideLayouts/slideLayout6.xml"/><Relationship Id="rId4" Type="http://schemas.openxmlformats.org/officeDocument/2006/relationships/image" Target="../media/image140.emf"/><Relationship Id="rId3" Type="http://schemas.openxmlformats.org/officeDocument/2006/relationships/oleObject" Target="../embeddings/oleObject140.bin"/><Relationship Id="rId2" Type="http://schemas.openxmlformats.org/officeDocument/2006/relationships/image" Target="../media/image139.png"/><Relationship Id="rId1" Type="http://schemas.openxmlformats.org/officeDocument/2006/relationships/image" Target="../media/image1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1.png"/></Relationships>
</file>

<file path=ppt/slides/_rels/slide45.xml.rels><?xml version="1.0" encoding="UTF-8" standalone="yes"?>
<Relationships xmlns="http://schemas.openxmlformats.org/package/2006/relationships"><Relationship Id="rId5" Type="http://schemas.openxmlformats.org/officeDocument/2006/relationships/vmlDrawing" Target="../drawings/vmlDrawing34.vml"/><Relationship Id="rId4" Type="http://schemas.openxmlformats.org/officeDocument/2006/relationships/slideLayout" Target="../slideLayouts/slideLayout7.xml"/><Relationship Id="rId3" Type="http://schemas.openxmlformats.org/officeDocument/2006/relationships/image" Target="../media/image140.emf"/><Relationship Id="rId2" Type="http://schemas.openxmlformats.org/officeDocument/2006/relationships/oleObject" Target="../embeddings/oleObject141.bin"/><Relationship Id="rId1" Type="http://schemas.openxmlformats.org/officeDocument/2006/relationships/image" Target="../media/image142.png"/></Relationships>
</file>

<file path=ppt/slides/_rels/slide46.xml.rels><?xml version="1.0" encoding="UTF-8" standalone="yes"?>
<Relationships xmlns="http://schemas.openxmlformats.org/package/2006/relationships"><Relationship Id="rId6" Type="http://schemas.openxmlformats.org/officeDocument/2006/relationships/vmlDrawing" Target="../drawings/vmlDrawing35.vml"/><Relationship Id="rId5" Type="http://schemas.openxmlformats.org/officeDocument/2006/relationships/slideLayout" Target="../slideLayouts/slideLayout7.xml"/><Relationship Id="rId4" Type="http://schemas.openxmlformats.org/officeDocument/2006/relationships/image" Target="../media/image144.emf"/><Relationship Id="rId3" Type="http://schemas.openxmlformats.org/officeDocument/2006/relationships/oleObject" Target="../embeddings/oleObject143.bin"/><Relationship Id="rId2" Type="http://schemas.openxmlformats.org/officeDocument/2006/relationships/image" Target="../media/image143.emf"/><Relationship Id="rId1" Type="http://schemas.openxmlformats.org/officeDocument/2006/relationships/oleObject" Target="../embeddings/oleObject142.bin"/></Relationships>
</file>

<file path=ppt/slides/_rels/slide47.xml.rels><?xml version="1.0" encoding="UTF-8" standalone="yes"?>
<Relationships xmlns="http://schemas.openxmlformats.org/package/2006/relationships"><Relationship Id="rId7" Type="http://schemas.openxmlformats.org/officeDocument/2006/relationships/vmlDrawing" Target="../drawings/vmlDrawing36.vml"/><Relationship Id="rId6" Type="http://schemas.openxmlformats.org/officeDocument/2006/relationships/slideLayout" Target="../slideLayouts/slideLayout7.xml"/><Relationship Id="rId5" Type="http://schemas.openxmlformats.org/officeDocument/2006/relationships/image" Target="../media/image147.png"/><Relationship Id="rId4" Type="http://schemas.openxmlformats.org/officeDocument/2006/relationships/image" Target="../media/image146.emf"/><Relationship Id="rId3" Type="http://schemas.openxmlformats.org/officeDocument/2006/relationships/oleObject" Target="../embeddings/oleObject145.bin"/><Relationship Id="rId2" Type="http://schemas.openxmlformats.org/officeDocument/2006/relationships/image" Target="../media/image145.emf"/><Relationship Id="rId1" Type="http://schemas.openxmlformats.org/officeDocument/2006/relationships/oleObject" Target="../embeddings/oleObject144.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6" Type="http://schemas.openxmlformats.org/officeDocument/2006/relationships/vmlDrawing" Target="../drawings/vmlDrawing37.vml"/><Relationship Id="rId5" Type="http://schemas.openxmlformats.org/officeDocument/2006/relationships/slideLayout" Target="../slideLayouts/slideLayout7.xml"/><Relationship Id="rId4" Type="http://schemas.openxmlformats.org/officeDocument/2006/relationships/image" Target="../media/image149.wmf"/><Relationship Id="rId3" Type="http://schemas.openxmlformats.org/officeDocument/2006/relationships/oleObject" Target="../embeddings/oleObject147.bin"/><Relationship Id="rId2" Type="http://schemas.openxmlformats.org/officeDocument/2006/relationships/image" Target="../media/image148.wmf"/><Relationship Id="rId1" Type="http://schemas.openxmlformats.org/officeDocument/2006/relationships/oleObject" Target="../embeddings/oleObject146.bin"/></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vmlDrawing" Target="../drawings/vmlDrawing38.vml"/><Relationship Id="rId5" Type="http://schemas.openxmlformats.org/officeDocument/2006/relationships/slideLayout" Target="../slideLayouts/slideLayout2.xml"/><Relationship Id="rId4" Type="http://schemas.openxmlformats.org/officeDocument/2006/relationships/image" Target="../media/image151.wmf"/><Relationship Id="rId3" Type="http://schemas.openxmlformats.org/officeDocument/2006/relationships/oleObject" Target="../embeddings/oleObject149.bin"/><Relationship Id="rId2" Type="http://schemas.openxmlformats.org/officeDocument/2006/relationships/image" Target="../media/image150.wmf"/><Relationship Id="rId1" Type="http://schemas.openxmlformats.org/officeDocument/2006/relationships/oleObject" Target="../embeddings/oleObject148.bin"/></Relationships>
</file>

<file path=ppt/slides/_rels/slide51.xml.rels><?xml version="1.0" encoding="UTF-8" standalone="yes"?>
<Relationships xmlns="http://schemas.openxmlformats.org/package/2006/relationships"><Relationship Id="rId6" Type="http://schemas.openxmlformats.org/officeDocument/2006/relationships/vmlDrawing" Target="../drawings/vmlDrawing39.vml"/><Relationship Id="rId5" Type="http://schemas.openxmlformats.org/officeDocument/2006/relationships/slideLayout" Target="../slideLayouts/slideLayout2.xml"/><Relationship Id="rId4" Type="http://schemas.openxmlformats.org/officeDocument/2006/relationships/image" Target="../media/image153.emf"/><Relationship Id="rId3" Type="http://schemas.openxmlformats.org/officeDocument/2006/relationships/oleObject" Target="../embeddings/oleObject151.bin"/><Relationship Id="rId2" Type="http://schemas.openxmlformats.org/officeDocument/2006/relationships/image" Target="../media/image152.emf"/><Relationship Id="rId1" Type="http://schemas.openxmlformats.org/officeDocument/2006/relationships/oleObject" Target="../embeddings/oleObject150.bin"/></Relationships>
</file>

<file path=ppt/slides/_rels/slide5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57.wmf"/><Relationship Id="rId7" Type="http://schemas.openxmlformats.org/officeDocument/2006/relationships/oleObject" Target="../embeddings/oleObject155.bin"/><Relationship Id="rId6" Type="http://schemas.openxmlformats.org/officeDocument/2006/relationships/image" Target="../media/image156.wmf"/><Relationship Id="rId5" Type="http://schemas.openxmlformats.org/officeDocument/2006/relationships/oleObject" Target="../embeddings/oleObject154.bin"/><Relationship Id="rId4" Type="http://schemas.openxmlformats.org/officeDocument/2006/relationships/image" Target="../media/image155.wmf"/><Relationship Id="rId3" Type="http://schemas.openxmlformats.org/officeDocument/2006/relationships/oleObject" Target="../embeddings/oleObject153.bin"/><Relationship Id="rId2" Type="http://schemas.openxmlformats.org/officeDocument/2006/relationships/image" Target="../media/image154.wmf"/><Relationship Id="rId10" Type="http://schemas.openxmlformats.org/officeDocument/2006/relationships/vmlDrawing" Target="../drawings/vmlDrawing40.vml"/><Relationship Id="rId1" Type="http://schemas.openxmlformats.org/officeDocument/2006/relationships/oleObject" Target="../embeddings/oleObject152.bin"/></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41.vml"/><Relationship Id="rId3" Type="http://schemas.openxmlformats.org/officeDocument/2006/relationships/slideLayout" Target="../slideLayouts/slideLayout7.xml"/><Relationship Id="rId2" Type="http://schemas.openxmlformats.org/officeDocument/2006/relationships/image" Target="../media/image158.wmf"/><Relationship Id="rId1" Type="http://schemas.openxmlformats.org/officeDocument/2006/relationships/oleObject" Target="../embeddings/oleObject156.bin"/></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42.vml"/><Relationship Id="rId3" Type="http://schemas.openxmlformats.org/officeDocument/2006/relationships/slideLayout" Target="../slideLayouts/slideLayout7.xml"/><Relationship Id="rId2" Type="http://schemas.openxmlformats.org/officeDocument/2006/relationships/image" Target="../media/image159.wmf"/><Relationship Id="rId1" Type="http://schemas.openxmlformats.org/officeDocument/2006/relationships/oleObject" Target="../embeddings/oleObject157.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8" Type="http://schemas.openxmlformats.org/officeDocument/2006/relationships/vmlDrawing" Target="../drawings/vmlDrawing43.vml"/><Relationship Id="rId7" Type="http://schemas.openxmlformats.org/officeDocument/2006/relationships/slideLayout" Target="../slideLayouts/slideLayout7.xml"/><Relationship Id="rId6" Type="http://schemas.openxmlformats.org/officeDocument/2006/relationships/image" Target="../media/image161.emf"/><Relationship Id="rId5" Type="http://schemas.openxmlformats.org/officeDocument/2006/relationships/oleObject" Target="../embeddings/oleObject160.bin"/><Relationship Id="rId4" Type="http://schemas.openxmlformats.org/officeDocument/2006/relationships/image" Target="../media/image160.emf"/><Relationship Id="rId3" Type="http://schemas.openxmlformats.org/officeDocument/2006/relationships/oleObject" Target="../embeddings/oleObject159.bin"/><Relationship Id="rId2" Type="http://schemas.openxmlformats.org/officeDocument/2006/relationships/image" Target="../media/image152.emf"/><Relationship Id="rId1" Type="http://schemas.openxmlformats.org/officeDocument/2006/relationships/oleObject" Target="../embeddings/oleObject158.bin"/></Relationships>
</file>

<file path=ppt/slides/_rels/slide57.xml.rels><?xml version="1.0" encoding="UTF-8" standalone="yes"?>
<Relationships xmlns="http://schemas.openxmlformats.org/package/2006/relationships"><Relationship Id="rId6" Type="http://schemas.openxmlformats.org/officeDocument/2006/relationships/vmlDrawing" Target="../drawings/vmlDrawing44.vml"/><Relationship Id="rId5" Type="http://schemas.openxmlformats.org/officeDocument/2006/relationships/slideLayout" Target="../slideLayouts/slideLayout7.xml"/><Relationship Id="rId4" Type="http://schemas.openxmlformats.org/officeDocument/2006/relationships/image" Target="../media/image162.emf"/><Relationship Id="rId3" Type="http://schemas.openxmlformats.org/officeDocument/2006/relationships/oleObject" Target="../embeddings/oleObject162.bin"/><Relationship Id="rId2" Type="http://schemas.openxmlformats.org/officeDocument/2006/relationships/image" Target="../media/image153.emf"/><Relationship Id="rId1" Type="http://schemas.openxmlformats.org/officeDocument/2006/relationships/oleObject" Target="../embeddings/oleObject161.bin"/></Relationships>
</file>

<file path=ppt/slides/_rels/slide58.xml.rels><?xml version="1.0" encoding="UTF-8" standalone="yes"?>
<Relationships xmlns="http://schemas.openxmlformats.org/package/2006/relationships"><Relationship Id="rId8" Type="http://schemas.openxmlformats.org/officeDocument/2006/relationships/vmlDrawing" Target="../drawings/vmlDrawing45.vml"/><Relationship Id="rId7" Type="http://schemas.openxmlformats.org/officeDocument/2006/relationships/slideLayout" Target="../slideLayouts/slideLayout7.xml"/><Relationship Id="rId6" Type="http://schemas.openxmlformats.org/officeDocument/2006/relationships/image" Target="../media/image165.wmf"/><Relationship Id="rId5" Type="http://schemas.openxmlformats.org/officeDocument/2006/relationships/oleObject" Target="../embeddings/oleObject165.bin"/><Relationship Id="rId4" Type="http://schemas.openxmlformats.org/officeDocument/2006/relationships/image" Target="../media/image164.wmf"/><Relationship Id="rId3" Type="http://schemas.openxmlformats.org/officeDocument/2006/relationships/oleObject" Target="../embeddings/oleObject164.bin"/><Relationship Id="rId2" Type="http://schemas.openxmlformats.org/officeDocument/2006/relationships/image" Target="../media/image163.wmf"/><Relationship Id="rId1" Type="http://schemas.openxmlformats.org/officeDocument/2006/relationships/oleObject" Target="../embeddings/oleObject163.bin"/></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46.vml"/><Relationship Id="rId3" Type="http://schemas.openxmlformats.org/officeDocument/2006/relationships/slideLayout" Target="../slideLayouts/slideLayout7.xml"/><Relationship Id="rId2" Type="http://schemas.openxmlformats.org/officeDocument/2006/relationships/image" Target="../media/image166.wmf"/><Relationship Id="rId1" Type="http://schemas.openxmlformats.org/officeDocument/2006/relationships/oleObject" Target="../embeddings/oleObject166.bin"/></Relationships>
</file>

<file path=ppt/slides/_rels/slide6.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wmf"/><Relationship Id="rId3" Type="http://schemas.openxmlformats.org/officeDocument/2006/relationships/oleObject" Target="../embeddings/oleObject6.bin"/><Relationship Id="rId2" Type="http://schemas.openxmlformats.org/officeDocument/2006/relationships/image" Target="../media/image14.emf"/><Relationship Id="rId1" Type="http://schemas.openxmlformats.org/officeDocument/2006/relationships/oleObject" Target="../embeddings/oleObject5.bin"/></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8.jpeg"/><Relationship Id="rId1" Type="http://schemas.openxmlformats.org/officeDocument/2006/relationships/image" Target="../media/image167.jpeg"/></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47.vml"/><Relationship Id="rId3" Type="http://schemas.openxmlformats.org/officeDocument/2006/relationships/slideLayout" Target="../slideLayouts/slideLayout7.xml"/><Relationship Id="rId2" Type="http://schemas.openxmlformats.org/officeDocument/2006/relationships/image" Target="../media/image169.wmf"/><Relationship Id="rId1" Type="http://schemas.openxmlformats.org/officeDocument/2006/relationships/oleObject" Target="../embeddings/oleObject167.bin"/></Relationships>
</file>

<file path=ppt/slides/_rels/slide62.xml.rels><?xml version="1.0" encoding="UTF-8" standalone="yes"?>
<Relationships xmlns="http://schemas.openxmlformats.org/package/2006/relationships"><Relationship Id="rId7" Type="http://schemas.openxmlformats.org/officeDocument/2006/relationships/vmlDrawing" Target="../drawings/vmlDrawing48.vml"/><Relationship Id="rId6" Type="http://schemas.openxmlformats.org/officeDocument/2006/relationships/slideLayout" Target="../slideLayouts/slideLayout7.xml"/><Relationship Id="rId5" Type="http://schemas.openxmlformats.org/officeDocument/2006/relationships/image" Target="../media/image173.jpeg"/><Relationship Id="rId4" Type="http://schemas.openxmlformats.org/officeDocument/2006/relationships/image" Target="../media/image172.jpeg"/><Relationship Id="rId3" Type="http://schemas.openxmlformats.org/officeDocument/2006/relationships/image" Target="../media/image171.emf"/><Relationship Id="rId2" Type="http://schemas.openxmlformats.org/officeDocument/2006/relationships/oleObject" Target="../embeddings/oleObject168.bin"/><Relationship Id="rId1" Type="http://schemas.openxmlformats.org/officeDocument/2006/relationships/image" Target="../media/image170.jpeg"/></Relationships>
</file>

<file path=ppt/slides/_rels/slide6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77.emf"/><Relationship Id="rId7" Type="http://schemas.openxmlformats.org/officeDocument/2006/relationships/oleObject" Target="../embeddings/oleObject172.bin"/><Relationship Id="rId6" Type="http://schemas.openxmlformats.org/officeDocument/2006/relationships/image" Target="../media/image176.emf"/><Relationship Id="rId5" Type="http://schemas.openxmlformats.org/officeDocument/2006/relationships/oleObject" Target="../embeddings/oleObject171.bin"/><Relationship Id="rId4" Type="http://schemas.openxmlformats.org/officeDocument/2006/relationships/image" Target="../media/image175.emf"/><Relationship Id="rId3" Type="http://schemas.openxmlformats.org/officeDocument/2006/relationships/oleObject" Target="../embeddings/oleObject170.bin"/><Relationship Id="rId2" Type="http://schemas.openxmlformats.org/officeDocument/2006/relationships/image" Target="../media/image174.emf"/><Relationship Id="rId10" Type="http://schemas.openxmlformats.org/officeDocument/2006/relationships/vmlDrawing" Target="../drawings/vmlDrawing49.vml"/><Relationship Id="rId1" Type="http://schemas.openxmlformats.org/officeDocument/2006/relationships/oleObject" Target="../embeddings/oleObject169.bin"/></Relationships>
</file>

<file path=ppt/slides/_rels/slide64.xml.rels><?xml version="1.0" encoding="UTF-8" standalone="yes"?>
<Relationships xmlns="http://schemas.openxmlformats.org/package/2006/relationships"><Relationship Id="rId9" Type="http://schemas.openxmlformats.org/officeDocument/2006/relationships/image" Target="../media/image182.emf"/><Relationship Id="rId8" Type="http://schemas.openxmlformats.org/officeDocument/2006/relationships/oleObject" Target="../embeddings/oleObject176.bin"/><Relationship Id="rId7" Type="http://schemas.openxmlformats.org/officeDocument/2006/relationships/image" Target="../media/image181.emf"/><Relationship Id="rId6" Type="http://schemas.openxmlformats.org/officeDocument/2006/relationships/oleObject" Target="../embeddings/oleObject175.bin"/><Relationship Id="rId5" Type="http://schemas.openxmlformats.org/officeDocument/2006/relationships/image" Target="../media/image180.jpeg"/><Relationship Id="rId4" Type="http://schemas.openxmlformats.org/officeDocument/2006/relationships/image" Target="../media/image179.emf"/><Relationship Id="rId3" Type="http://schemas.openxmlformats.org/officeDocument/2006/relationships/oleObject" Target="../embeddings/oleObject174.bin"/><Relationship Id="rId2" Type="http://schemas.openxmlformats.org/officeDocument/2006/relationships/image" Target="../media/image178.emf"/><Relationship Id="rId12" Type="http://schemas.openxmlformats.org/officeDocument/2006/relationships/vmlDrawing" Target="../drawings/vmlDrawing50.vml"/><Relationship Id="rId11" Type="http://schemas.openxmlformats.org/officeDocument/2006/relationships/slideLayout" Target="../slideLayouts/slideLayout7.xml"/><Relationship Id="rId10" Type="http://schemas.openxmlformats.org/officeDocument/2006/relationships/image" Target="../media/image183.png"/><Relationship Id="rId1" Type="http://schemas.openxmlformats.org/officeDocument/2006/relationships/oleObject" Target="../embeddings/oleObject173.bin"/></Relationships>
</file>

<file path=ppt/slides/_rels/slide65.xml.rels><?xml version="1.0" encoding="UTF-8" standalone="yes"?>
<Relationships xmlns="http://schemas.openxmlformats.org/package/2006/relationships"><Relationship Id="rId8" Type="http://schemas.openxmlformats.org/officeDocument/2006/relationships/vmlDrawing" Target="../drawings/vmlDrawing51.vml"/><Relationship Id="rId7" Type="http://schemas.openxmlformats.org/officeDocument/2006/relationships/slideLayout" Target="../slideLayouts/slideLayout7.xml"/><Relationship Id="rId6" Type="http://schemas.openxmlformats.org/officeDocument/2006/relationships/image" Target="../media/image186.emf"/><Relationship Id="rId5" Type="http://schemas.openxmlformats.org/officeDocument/2006/relationships/oleObject" Target="../embeddings/oleObject179.bin"/><Relationship Id="rId4" Type="http://schemas.openxmlformats.org/officeDocument/2006/relationships/image" Target="../media/image185.emf"/><Relationship Id="rId3" Type="http://schemas.openxmlformats.org/officeDocument/2006/relationships/oleObject" Target="../embeddings/oleObject178.bin"/><Relationship Id="rId2" Type="http://schemas.openxmlformats.org/officeDocument/2006/relationships/image" Target="../media/image184.emf"/><Relationship Id="rId1" Type="http://schemas.openxmlformats.org/officeDocument/2006/relationships/oleObject" Target="../embeddings/oleObject177.bin"/></Relationships>
</file>

<file path=ppt/slides/_rels/slide66.xml.rels><?xml version="1.0" encoding="UTF-8" standalone="yes"?>
<Relationships xmlns="http://schemas.openxmlformats.org/package/2006/relationships"><Relationship Id="rId9" Type="http://schemas.openxmlformats.org/officeDocument/2006/relationships/oleObject" Target="../embeddings/oleObject184.bin"/><Relationship Id="rId8" Type="http://schemas.openxmlformats.org/officeDocument/2006/relationships/image" Target="../media/image190.emf"/><Relationship Id="rId7" Type="http://schemas.openxmlformats.org/officeDocument/2006/relationships/oleObject" Target="../embeddings/oleObject183.bin"/><Relationship Id="rId6" Type="http://schemas.openxmlformats.org/officeDocument/2006/relationships/image" Target="../media/image189.emf"/><Relationship Id="rId5" Type="http://schemas.openxmlformats.org/officeDocument/2006/relationships/oleObject" Target="../embeddings/oleObject182.bin"/><Relationship Id="rId4" Type="http://schemas.openxmlformats.org/officeDocument/2006/relationships/image" Target="../media/image188.emf"/><Relationship Id="rId3" Type="http://schemas.openxmlformats.org/officeDocument/2006/relationships/oleObject" Target="../embeddings/oleObject181.bin"/><Relationship Id="rId2" Type="http://schemas.openxmlformats.org/officeDocument/2006/relationships/image" Target="../media/image187.emf"/><Relationship Id="rId14" Type="http://schemas.openxmlformats.org/officeDocument/2006/relationships/vmlDrawing" Target="../drawings/vmlDrawing52.vml"/><Relationship Id="rId13" Type="http://schemas.openxmlformats.org/officeDocument/2006/relationships/slideLayout" Target="../slideLayouts/slideLayout7.xml"/><Relationship Id="rId12" Type="http://schemas.openxmlformats.org/officeDocument/2006/relationships/image" Target="../media/image192.wmf"/><Relationship Id="rId11" Type="http://schemas.openxmlformats.org/officeDocument/2006/relationships/oleObject" Target="../embeddings/oleObject185.bin"/><Relationship Id="rId10" Type="http://schemas.openxmlformats.org/officeDocument/2006/relationships/image" Target="../media/image191.emf"/><Relationship Id="rId1" Type="http://schemas.openxmlformats.org/officeDocument/2006/relationships/oleObject" Target="../embeddings/oleObject180.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7.emf"/><Relationship Id="rId1"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8.emf"/><Relationship Id="rId1"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4A7EABB-FA52-4EB2-B20C-26DED3BE54A9}"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3075" name="Rectangle 2"/>
          <p:cNvSpPr>
            <a:spLocks noChangeArrowheads="1"/>
          </p:cNvSpPr>
          <p:nvPr/>
        </p:nvSpPr>
        <p:spPr bwMode="auto">
          <a:xfrm>
            <a:off x="1549400" y="4191000"/>
            <a:ext cx="6623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4400">
                <a:solidFill>
                  <a:schemeClr val="accent2"/>
                </a:solidFill>
                <a:latin typeface="楷体_GB2312" pitchFamily="49" charset="-122"/>
                <a:ea typeface="楷体_GB2312" pitchFamily="49" charset="-122"/>
              </a:rPr>
              <a:t>第</a:t>
            </a:r>
            <a:r>
              <a:rPr lang="en-US" altLang="zh-CN" sz="4400">
                <a:solidFill>
                  <a:schemeClr val="accent2"/>
                </a:solidFill>
                <a:latin typeface="楷体_GB2312" pitchFamily="49" charset="-122"/>
                <a:ea typeface="楷体_GB2312" pitchFamily="49" charset="-122"/>
              </a:rPr>
              <a:t>2</a:t>
            </a:r>
            <a:r>
              <a:rPr lang="zh-CN" altLang="en-US" sz="4400">
                <a:solidFill>
                  <a:schemeClr val="accent2"/>
                </a:solidFill>
                <a:latin typeface="楷体_GB2312" pitchFamily="49" charset="-122"/>
                <a:ea typeface="楷体_GB2312" pitchFamily="49" charset="-122"/>
              </a:rPr>
              <a:t>章 线性时不变系统</a:t>
            </a:r>
            <a:endParaRPr lang="zh-CN" altLang="en-US" sz="4400">
              <a:solidFill>
                <a:schemeClr val="accent2"/>
              </a:solidFill>
              <a:latin typeface="楷体_GB2312" pitchFamily="49" charset="-122"/>
              <a:ea typeface="楷体_GB2312" pitchFamily="49" charset="-122"/>
            </a:endParaRPr>
          </a:p>
        </p:txBody>
      </p:sp>
      <p:sp>
        <p:nvSpPr>
          <p:cNvPr id="3076" name="Rectangle 3"/>
          <p:cNvSpPr>
            <a:spLocks noChangeArrowheads="1"/>
          </p:cNvSpPr>
          <p:nvPr/>
        </p:nvSpPr>
        <p:spPr bwMode="auto">
          <a:xfrm>
            <a:off x="1042988" y="2133600"/>
            <a:ext cx="6985000" cy="134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5000"/>
              <a:t>Signals  and  Systems</a:t>
            </a:r>
            <a:endParaRPr lang="en-US" altLang="zh-CN" sz="5000"/>
          </a:p>
          <a:p>
            <a:pPr algn="r">
              <a:spcBef>
                <a:spcPct val="0"/>
              </a:spcBef>
              <a:buFontTx/>
              <a:buNone/>
            </a:pPr>
            <a:r>
              <a:rPr lang="en-US" altLang="zh-CN" b="0"/>
              <a:t>A.V. OPPENHEIM, </a:t>
            </a:r>
            <a:r>
              <a:rPr lang="en-US" altLang="zh-CN" b="0" i="1"/>
              <a:t>et al.</a:t>
            </a:r>
            <a:endParaRPr lang="en-US" altLang="zh-CN" b="0" i="1"/>
          </a:p>
        </p:txBody>
      </p:sp>
      <p:sp>
        <p:nvSpPr>
          <p:cNvPr id="3077" name="Text Box 4"/>
          <p:cNvSpPr txBox="1">
            <a:spLocks noChangeArrowheads="1"/>
          </p:cNvSpPr>
          <p:nvPr/>
        </p:nvSpPr>
        <p:spPr bwMode="auto">
          <a:xfrm>
            <a:off x="1187450" y="5257800"/>
            <a:ext cx="70183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4000">
                <a:solidFill>
                  <a:schemeClr val="accent2"/>
                </a:solidFill>
                <a:latin typeface="Times New Roman" panose="02020603050405020304" pitchFamily="18" charset="0"/>
                <a:ea typeface="楷体_GB2312" pitchFamily="49" charset="-122"/>
              </a:rPr>
              <a:t>Linear Time-Invariant Systems</a:t>
            </a:r>
            <a:endParaRPr lang="en-US" altLang="zh-CN" sz="4000">
              <a:solidFill>
                <a:schemeClr val="accent2"/>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CCC963F-13FC-4087-949C-E79FA0A7482E}"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12291" name="Text Box 2"/>
          <p:cNvSpPr txBox="1">
            <a:spLocks noChangeArrowheads="1"/>
          </p:cNvSpPr>
          <p:nvPr/>
        </p:nvSpPr>
        <p:spPr bwMode="auto">
          <a:xfrm>
            <a:off x="395288" y="836613"/>
            <a:ext cx="3028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solidFill>
                  <a:srgbClr val="800000"/>
                </a:solidFill>
                <a:latin typeface="楷体_GB2312" pitchFamily="49" charset="-122"/>
                <a:ea typeface="楷体_GB2312" pitchFamily="49" charset="-122"/>
              </a:rPr>
              <a:t>三</a:t>
            </a:r>
            <a:r>
              <a:rPr lang="en-US" altLang="zh-CN" sz="2800">
                <a:solidFill>
                  <a:srgbClr val="800000"/>
                </a:solidFill>
                <a:latin typeface="楷体_GB2312" pitchFamily="49" charset="-122"/>
                <a:ea typeface="楷体_GB2312" pitchFamily="49" charset="-122"/>
              </a:rPr>
              <a:t>. </a:t>
            </a:r>
            <a:r>
              <a:rPr lang="zh-CN" altLang="en-US" sz="2800">
                <a:solidFill>
                  <a:srgbClr val="800000"/>
                </a:solidFill>
                <a:latin typeface="楷体_GB2312" pitchFamily="49" charset="-122"/>
                <a:ea typeface="楷体_GB2312" pitchFamily="49" charset="-122"/>
              </a:rPr>
              <a:t>卷积和的计算</a:t>
            </a:r>
            <a:endParaRPr lang="zh-CN" altLang="en-US" sz="2800">
              <a:solidFill>
                <a:srgbClr val="800000"/>
              </a:solidFill>
              <a:latin typeface="楷体_GB2312" pitchFamily="49" charset="-122"/>
              <a:ea typeface="楷体_GB2312" pitchFamily="49" charset="-122"/>
            </a:endParaRPr>
          </a:p>
        </p:txBody>
      </p:sp>
      <p:grpSp>
        <p:nvGrpSpPr>
          <p:cNvPr id="96259" name="Group 3"/>
          <p:cNvGrpSpPr/>
          <p:nvPr/>
        </p:nvGrpSpPr>
        <p:grpSpPr bwMode="auto">
          <a:xfrm>
            <a:off x="971550" y="1412875"/>
            <a:ext cx="7685088" cy="1166813"/>
            <a:chOff x="612" y="890"/>
            <a:chExt cx="4841" cy="735"/>
          </a:xfrm>
        </p:grpSpPr>
        <p:sp>
          <p:nvSpPr>
            <p:cNvPr id="12299" name="Text Box 4"/>
            <p:cNvSpPr txBox="1">
              <a:spLocks noChangeArrowheads="1"/>
            </p:cNvSpPr>
            <p:nvPr/>
          </p:nvSpPr>
          <p:spPr bwMode="auto">
            <a:xfrm>
              <a:off x="612" y="890"/>
              <a:ext cx="125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solidFill>
                    <a:srgbClr val="800000"/>
                  </a:solidFill>
                  <a:latin typeface="Times New Roman" panose="02020603050405020304" pitchFamily="18" charset="0"/>
                  <a:ea typeface="楷体_GB2312" pitchFamily="49" charset="-122"/>
                </a:rPr>
                <a:t>计算方法</a:t>
              </a:r>
              <a:r>
                <a:rPr lang="zh-CN" altLang="en-US" sz="3000">
                  <a:solidFill>
                    <a:srgbClr val="800000"/>
                  </a:solidFill>
                  <a:latin typeface="Times New Roman" panose="02020603050405020304" pitchFamily="18" charset="0"/>
                </a:rPr>
                <a:t>：</a:t>
              </a:r>
              <a:endParaRPr lang="zh-CN" altLang="en-US" sz="3000">
                <a:solidFill>
                  <a:srgbClr val="800000"/>
                </a:solidFill>
                <a:latin typeface="Times New Roman" panose="02020603050405020304" pitchFamily="18" charset="0"/>
              </a:endParaRPr>
            </a:p>
          </p:txBody>
        </p:sp>
        <p:sp>
          <p:nvSpPr>
            <p:cNvPr id="12300" name="Text Box 5"/>
            <p:cNvSpPr txBox="1">
              <a:spLocks noChangeArrowheads="1"/>
            </p:cNvSpPr>
            <p:nvPr/>
          </p:nvSpPr>
          <p:spPr bwMode="auto">
            <a:xfrm>
              <a:off x="612" y="1298"/>
              <a:ext cx="48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solidFill>
                    <a:srgbClr val="000099"/>
                  </a:solidFill>
                  <a:latin typeface="Times New Roman" panose="02020603050405020304" pitchFamily="18" charset="0"/>
                  <a:ea typeface="楷体_GB2312" pitchFamily="49" charset="-122"/>
                </a:rPr>
                <a:t>有图解法、列表法、解析法（包括数值解法）。</a:t>
              </a:r>
              <a:endParaRPr lang="zh-CN" altLang="en-US" sz="2800">
                <a:solidFill>
                  <a:srgbClr val="000099"/>
                </a:solidFill>
                <a:latin typeface="Times New Roman" panose="02020603050405020304" pitchFamily="18" charset="0"/>
                <a:ea typeface="楷体_GB2312" pitchFamily="49" charset="-122"/>
              </a:endParaRPr>
            </a:p>
          </p:txBody>
        </p:sp>
      </p:grpSp>
      <p:sp>
        <p:nvSpPr>
          <p:cNvPr id="12293" name="灯片编号占位符 3"/>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B501522B-4B5F-424C-853C-1DB80A72A6F1}" type="slidenum">
              <a:rPr lang="en-US" altLang="zh-CN" sz="1400" b="0">
                <a:solidFill>
                  <a:schemeClr val="tx2"/>
                </a:solidFill>
              </a:rPr>
            </a:fld>
            <a:endParaRPr lang="en-US" altLang="zh-CN" sz="1400" b="0">
              <a:solidFill>
                <a:schemeClr val="tx2"/>
              </a:solidFill>
            </a:endParaRPr>
          </a:p>
        </p:txBody>
      </p:sp>
      <p:sp>
        <p:nvSpPr>
          <p:cNvPr id="138248" name="Rectangle 8"/>
          <p:cNvSpPr>
            <a:spLocks noChangeArrowheads="1"/>
          </p:cNvSpPr>
          <p:nvPr/>
        </p:nvSpPr>
        <p:spPr bwMode="auto">
          <a:xfrm>
            <a:off x="323850" y="2852738"/>
            <a:ext cx="7620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solidFill>
                  <a:srgbClr val="0099FF"/>
                </a:solidFill>
                <a:ea typeface="楷体_GB2312" pitchFamily="49" charset="-122"/>
              </a:rPr>
              <a:t>Summary on calculating convolution sum</a:t>
            </a:r>
            <a:endParaRPr lang="en-US" altLang="zh-CN" sz="2800">
              <a:solidFill>
                <a:srgbClr val="0099FF"/>
              </a:solidFill>
            </a:endParaRPr>
          </a:p>
        </p:txBody>
      </p:sp>
      <p:sp>
        <p:nvSpPr>
          <p:cNvPr id="138249" name="Rectangle 9"/>
          <p:cNvSpPr>
            <a:spLocks noChangeArrowheads="1"/>
          </p:cNvSpPr>
          <p:nvPr/>
        </p:nvSpPr>
        <p:spPr bwMode="auto">
          <a:xfrm>
            <a:off x="755650" y="3429000"/>
            <a:ext cx="670560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ea typeface="楷体_GB2312" pitchFamily="49" charset="-122"/>
                <a:sym typeface="Symbol" panose="05050102010706020507" pitchFamily="18" charset="2"/>
              </a:rPr>
              <a:t>Time Inversal: 		h[k]  h[-k]</a:t>
            </a:r>
            <a:endParaRPr lang="en-US" altLang="zh-CN" sz="2800">
              <a:ea typeface="楷体_GB2312" pitchFamily="49" charset="-122"/>
              <a:sym typeface="Symbol" panose="05050102010706020507" pitchFamily="18" charset="2"/>
            </a:endParaRPr>
          </a:p>
          <a:p>
            <a:pPr eaLnBrk="1" hangingPunct="1">
              <a:buFontTx/>
              <a:buNone/>
            </a:pPr>
            <a:r>
              <a:rPr lang="en-US" altLang="zh-CN" sz="2800">
                <a:ea typeface="楷体_GB2312" pitchFamily="49" charset="-122"/>
                <a:sym typeface="Symbol" panose="05050102010706020507" pitchFamily="18" charset="2"/>
              </a:rPr>
              <a:t>Time Shift:     		h[-k]  h[n-k]</a:t>
            </a:r>
            <a:endParaRPr lang="en-US" altLang="zh-CN" sz="2800">
              <a:ea typeface="楷体_GB2312" pitchFamily="49" charset="-122"/>
              <a:sym typeface="Symbol" panose="05050102010706020507" pitchFamily="18" charset="2"/>
            </a:endParaRPr>
          </a:p>
          <a:p>
            <a:pPr eaLnBrk="1" hangingPunct="1">
              <a:buFontTx/>
              <a:buNone/>
            </a:pPr>
            <a:r>
              <a:rPr lang="en-US" altLang="zh-CN" sz="2800">
                <a:ea typeface="楷体_GB2312" pitchFamily="49" charset="-122"/>
                <a:sym typeface="Symbol" panose="05050102010706020507" pitchFamily="18" charset="2"/>
              </a:rPr>
              <a:t>Multiplication:     	x[k]h[n-k]</a:t>
            </a:r>
            <a:endParaRPr lang="en-US" altLang="zh-CN" sz="2800">
              <a:ea typeface="楷体_GB2312" pitchFamily="49" charset="-122"/>
              <a:sym typeface="Symbol" panose="05050102010706020507" pitchFamily="18" charset="2"/>
            </a:endParaRPr>
          </a:p>
          <a:p>
            <a:pPr eaLnBrk="1" hangingPunct="1">
              <a:buFontTx/>
              <a:buNone/>
            </a:pPr>
            <a:r>
              <a:rPr lang="en-US" altLang="zh-CN" sz="2800">
                <a:ea typeface="楷体_GB2312" pitchFamily="49" charset="-122"/>
                <a:sym typeface="Symbol" panose="05050102010706020507" pitchFamily="18" charset="2"/>
              </a:rPr>
              <a:t>Summing: </a:t>
            </a:r>
            <a:endParaRPr lang="en-US" altLang="zh-CN"/>
          </a:p>
        </p:txBody>
      </p:sp>
      <p:graphicFrame>
        <p:nvGraphicFramePr>
          <p:cNvPr id="138252" name="Object 12"/>
          <p:cNvGraphicFramePr>
            <a:graphicFrameLocks noChangeAspect="1"/>
          </p:cNvGraphicFramePr>
          <p:nvPr/>
        </p:nvGraphicFramePr>
        <p:xfrm>
          <a:off x="4572000" y="4941888"/>
          <a:ext cx="2592388" cy="915987"/>
        </p:xfrm>
        <a:graphic>
          <a:graphicData uri="http://schemas.openxmlformats.org/presentationml/2006/ole">
            <mc:AlternateContent xmlns:mc="http://schemas.openxmlformats.org/markup-compatibility/2006">
              <mc:Choice xmlns:v="urn:schemas-microsoft-com:vml" Requires="v">
                <p:oleObj spid="_x0000_s12375" name="Equation" r:id="rId1" imgW="845185" imgH="300990" progId="Equation.3">
                  <p:embed/>
                </p:oleObj>
              </mc:Choice>
              <mc:Fallback>
                <p:oleObj name="Equation" r:id="rId1" imgW="845185" imgH="300990" progId="Equation.3">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941888"/>
                        <a:ext cx="2592388"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7" name="Rectangle 26"/>
          <p:cNvSpPr>
            <a:spLocks noChangeArrowheads="1"/>
          </p:cNvSpPr>
          <p:nvPr/>
        </p:nvSpPr>
        <p:spPr bwMode="auto">
          <a:xfrm>
            <a:off x="3635375" y="836613"/>
            <a:ext cx="3095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solidFill>
                  <a:srgbClr val="FF0000"/>
                </a:solidFill>
              </a:rPr>
              <a:t>y[n] = x[n] * h[n]</a:t>
            </a:r>
            <a:endParaRPr lang="en-US" altLang="zh-CN" sz="2800">
              <a:solidFill>
                <a:srgbClr val="FF0000"/>
              </a:solidFill>
            </a:endParaRPr>
          </a:p>
        </p:txBody>
      </p:sp>
      <p:graphicFrame>
        <p:nvGraphicFramePr>
          <p:cNvPr id="2" name="Object 12"/>
          <p:cNvGraphicFramePr>
            <a:graphicFrameLocks noChangeAspect="1"/>
          </p:cNvGraphicFramePr>
          <p:nvPr/>
        </p:nvGraphicFramePr>
        <p:xfrm>
          <a:off x="6443663" y="692150"/>
          <a:ext cx="2700337" cy="866775"/>
        </p:xfrm>
        <a:graphic>
          <a:graphicData uri="http://schemas.openxmlformats.org/presentationml/2006/ole">
            <mc:AlternateContent xmlns:mc="http://schemas.openxmlformats.org/markup-compatibility/2006">
              <mc:Choice xmlns:v="urn:schemas-microsoft-com:vml" Requires="v">
                <p:oleObj spid="_x0000_s12376" name="Equation" r:id="rId3" imgW="931545" imgH="300990" progId="Equation.DSMT4">
                  <p:embed/>
                </p:oleObj>
              </mc:Choice>
              <mc:Fallback>
                <p:oleObj name="Equation" r:id="rId3" imgW="931545" imgH="30099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3663" y="692150"/>
                        <a:ext cx="2700337"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gtEl>
                                        <p:attrNameLst>
                                          <p:attrName>style.visibility</p:attrName>
                                        </p:attrNameLst>
                                      </p:cBhvr>
                                      <p:to>
                                        <p:strVal val="visible"/>
                                      </p:to>
                                    </p:set>
                                  </p:childTnLst>
                                </p:cTn>
                              </p:par>
                            </p:childTnLst>
                          </p:cTn>
                        </p:par>
                        <p:par>
                          <p:cTn id="7" fill="hold">
                            <p:stCondLst>
                              <p:cond delay="0"/>
                            </p:stCondLst>
                            <p:childTnLst>
                              <p:par>
                                <p:cTn id="8" presetID="16" presetClass="entr" presetSubtype="42" fill="hold" nodeType="afterEffect">
                                  <p:stCondLst>
                                    <p:cond delay="0"/>
                                  </p:stCondLst>
                                  <p:childTnLst>
                                    <p:set>
                                      <p:cBhvr>
                                        <p:cTn id="9" dur="1" fill="hold">
                                          <p:stCondLst>
                                            <p:cond delay="0"/>
                                          </p:stCondLst>
                                        </p:cTn>
                                        <p:tgtEl>
                                          <p:spTgt spid="138252"/>
                                        </p:tgtEl>
                                        <p:attrNameLst>
                                          <p:attrName>style.visibility</p:attrName>
                                        </p:attrNameLst>
                                      </p:cBhvr>
                                      <p:to>
                                        <p:strVal val="visible"/>
                                      </p:to>
                                    </p:set>
                                    <p:animEffect transition="in" filter="barn(outHorizontal)">
                                      <p:cBhvr>
                                        <p:cTn id="10" dur="500"/>
                                        <p:tgtEl>
                                          <p:spTgt spid="13825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42" fill="hold" grpId="0" nodeType="clickEffect">
                                  <p:stCondLst>
                                    <p:cond delay="0"/>
                                  </p:stCondLst>
                                  <p:childTnLst>
                                    <p:set>
                                      <p:cBhvr>
                                        <p:cTn id="14" dur="1" fill="hold">
                                          <p:stCondLst>
                                            <p:cond delay="0"/>
                                          </p:stCondLst>
                                        </p:cTn>
                                        <p:tgtEl>
                                          <p:spTgt spid="138248"/>
                                        </p:tgtEl>
                                        <p:attrNameLst>
                                          <p:attrName>style.visibility</p:attrName>
                                        </p:attrNameLst>
                                      </p:cBhvr>
                                      <p:to>
                                        <p:strVal val="visible"/>
                                      </p:to>
                                    </p:set>
                                    <p:animEffect transition="in" filter="barn(outHorizontal)">
                                      <p:cBhvr>
                                        <p:cTn id="15" dur="500"/>
                                        <p:tgtEl>
                                          <p:spTgt spid="138248"/>
                                        </p:tgtEl>
                                      </p:cBhvr>
                                    </p:animEffect>
                                  </p:childTnLst>
                                </p:cTn>
                              </p:par>
                            </p:childTnLst>
                          </p:cTn>
                        </p:par>
                        <p:par>
                          <p:cTn id="16" fill="hold">
                            <p:stCondLst>
                              <p:cond delay="500"/>
                            </p:stCondLst>
                            <p:childTnLst>
                              <p:par>
                                <p:cTn id="17" presetID="16" presetClass="entr" presetSubtype="42" fill="hold" grpId="0" nodeType="afterEffect">
                                  <p:stCondLst>
                                    <p:cond delay="0"/>
                                  </p:stCondLst>
                                  <p:childTnLst>
                                    <p:set>
                                      <p:cBhvr>
                                        <p:cTn id="18" dur="1" fill="hold">
                                          <p:stCondLst>
                                            <p:cond delay="0"/>
                                          </p:stCondLst>
                                        </p:cTn>
                                        <p:tgtEl>
                                          <p:spTgt spid="138249"/>
                                        </p:tgtEl>
                                        <p:attrNameLst>
                                          <p:attrName>style.visibility</p:attrName>
                                        </p:attrNameLst>
                                      </p:cBhvr>
                                      <p:to>
                                        <p:strVal val="visible"/>
                                      </p:to>
                                    </p:set>
                                    <p:animEffect transition="in" filter="barn(outHorizontal)">
                                      <p:cBhvr>
                                        <p:cTn id="19" dur="500"/>
                                        <p:tgtEl>
                                          <p:spTgt spid="138249"/>
                                        </p:tgtEl>
                                      </p:cBhvr>
                                    </p:animEffect>
                                  </p:childTnLst>
                                </p:cTn>
                              </p:par>
                            </p:childTnLst>
                          </p:cTn>
                        </p:par>
                        <p:par>
                          <p:cTn id="20" fill="hold">
                            <p:stCondLst>
                              <p:cond delay="1000"/>
                            </p:stCondLst>
                            <p:childTnLst>
                              <p:par>
                                <p:cTn id="21" presetID="16" presetClass="entr" presetSubtype="42"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outHorizont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8" grpId="0" autoUpdateAnimBg="0"/>
      <p:bldP spid="13824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71554D0-56A4-4BB2-B86B-55C47DF6DF67}" type="slidenum">
              <a:rPr lang="en-US" altLang="zh-CN" sz="2000">
                <a:latin typeface="Times New Roman" panose="02020603050405020304" pitchFamily="18" charset="0"/>
              </a:rPr>
            </a:fld>
            <a:endParaRPr lang="en-US" altLang="zh-CN" sz="2000">
              <a:latin typeface="Times New Roman" panose="02020603050405020304" pitchFamily="18" charset="0"/>
            </a:endParaRPr>
          </a:p>
        </p:txBody>
      </p:sp>
      <p:sp>
        <p:nvSpPr>
          <p:cNvPr id="13315" name="Text Box 4"/>
          <p:cNvSpPr txBox="1">
            <a:spLocks noChangeArrowheads="1"/>
          </p:cNvSpPr>
          <p:nvPr/>
        </p:nvSpPr>
        <p:spPr bwMode="auto">
          <a:xfrm>
            <a:off x="323850" y="404813"/>
            <a:ext cx="2376488" cy="224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solidFill>
                  <a:srgbClr val="800000"/>
                </a:solidFill>
                <a:latin typeface="楷体_GB2312" pitchFamily="49" charset="-122"/>
                <a:ea typeface="楷体_GB2312" pitchFamily="49" charset="-122"/>
              </a:rPr>
              <a:t>例题</a:t>
            </a:r>
            <a:r>
              <a:rPr lang="en-US" altLang="zh-CN" sz="2800">
                <a:solidFill>
                  <a:srgbClr val="800000"/>
                </a:solidFill>
                <a:latin typeface="楷体_GB2312" pitchFamily="49" charset="-122"/>
                <a:ea typeface="楷体_GB2312" pitchFamily="49" charset="-122"/>
              </a:rPr>
              <a:t>2.2</a:t>
            </a:r>
            <a:endParaRPr lang="en-US" altLang="zh-CN" sz="2800">
              <a:solidFill>
                <a:srgbClr val="800000"/>
              </a:solidFill>
              <a:latin typeface="楷体_GB2312" pitchFamily="49" charset="-122"/>
              <a:ea typeface="楷体_GB2312" pitchFamily="49" charset="-122"/>
            </a:endParaRPr>
          </a:p>
          <a:p>
            <a:pPr eaLnBrk="1" hangingPunct="1">
              <a:spcBef>
                <a:spcPct val="0"/>
              </a:spcBef>
              <a:buFontTx/>
              <a:buNone/>
            </a:pPr>
            <a:endParaRPr lang="en-US" altLang="zh-CN" sz="2800">
              <a:solidFill>
                <a:srgbClr val="800000"/>
              </a:solidFill>
              <a:latin typeface="楷体_GB2312" pitchFamily="49" charset="-122"/>
              <a:ea typeface="楷体_GB2312" pitchFamily="49" charset="-122"/>
            </a:endParaRPr>
          </a:p>
          <a:p>
            <a:pPr eaLnBrk="1" hangingPunct="1">
              <a:spcBef>
                <a:spcPct val="0"/>
              </a:spcBef>
            </a:pPr>
            <a:r>
              <a:rPr lang="en-US" altLang="zh-CN" sz="2800">
                <a:solidFill>
                  <a:srgbClr val="800000"/>
                </a:solidFill>
                <a:latin typeface="楷体_GB2312" pitchFamily="49" charset="-122"/>
                <a:ea typeface="楷体_GB2312" pitchFamily="49" charset="-122"/>
              </a:rPr>
              <a:t>   </a:t>
            </a:r>
            <a:r>
              <a:rPr lang="zh-CN" altLang="en-US" sz="2800">
                <a:solidFill>
                  <a:srgbClr val="800000"/>
                </a:solidFill>
                <a:latin typeface="楷体_GB2312" pitchFamily="49" charset="-122"/>
                <a:ea typeface="楷体_GB2312" pitchFamily="49" charset="-122"/>
              </a:rPr>
              <a:t>图解法   （见图</a:t>
            </a:r>
            <a:r>
              <a:rPr lang="en-US" altLang="zh-CN" sz="2800">
                <a:solidFill>
                  <a:srgbClr val="800000"/>
                </a:solidFill>
                <a:latin typeface="楷体_GB2312" pitchFamily="49" charset="-122"/>
                <a:ea typeface="楷体_GB2312" pitchFamily="49" charset="-122"/>
              </a:rPr>
              <a:t>2.4</a:t>
            </a:r>
            <a:r>
              <a:rPr lang="zh-CN" altLang="en-US" sz="2800">
                <a:solidFill>
                  <a:srgbClr val="800000"/>
                </a:solidFill>
                <a:latin typeface="楷体_GB2312" pitchFamily="49" charset="-122"/>
                <a:ea typeface="楷体_GB2312" pitchFamily="49" charset="-122"/>
              </a:rPr>
              <a:t>）</a:t>
            </a:r>
            <a:endParaRPr lang="zh-CN" altLang="en-US" sz="2800">
              <a:solidFill>
                <a:srgbClr val="800000"/>
              </a:solidFill>
              <a:latin typeface="楷体_GB2312" pitchFamily="49" charset="-122"/>
              <a:ea typeface="楷体_GB2312" pitchFamily="49" charset="-122"/>
            </a:endParaRPr>
          </a:p>
          <a:p>
            <a:pPr eaLnBrk="1" hangingPunct="1">
              <a:spcBef>
                <a:spcPct val="0"/>
              </a:spcBef>
            </a:pPr>
            <a:endParaRPr lang="zh-CN" altLang="en-US" sz="2800">
              <a:solidFill>
                <a:srgbClr val="800000"/>
              </a:solidFill>
              <a:latin typeface="楷体_GB2312" pitchFamily="49" charset="-122"/>
              <a:ea typeface="楷体_GB2312" pitchFamily="49" charset="-122"/>
            </a:endParaRPr>
          </a:p>
        </p:txBody>
      </p:sp>
      <p:pic>
        <p:nvPicPr>
          <p:cNvPr id="13316" name="图片 1"/>
          <p:cNvPicPr>
            <a:picLocks noChangeAspect="1"/>
          </p:cNvPicPr>
          <p:nvPr/>
        </p:nvPicPr>
        <p:blipFill>
          <a:blip r:embed="rId1">
            <a:extLst>
              <a:ext uri="{28A0092B-C50C-407E-A947-70E740481C1C}">
                <a14:useLocalDpi xmlns:a14="http://schemas.microsoft.com/office/drawing/2010/main" val="0"/>
              </a:ext>
            </a:extLst>
          </a:blip>
          <a:srcRect l="37012" t="31499" r="14952" b="21252"/>
          <a:stretch>
            <a:fillRect/>
          </a:stretch>
        </p:blipFill>
        <p:spPr bwMode="auto">
          <a:xfrm>
            <a:off x="107950" y="2659063"/>
            <a:ext cx="3284538"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图片 5"/>
          <p:cNvPicPr>
            <a:picLocks noChangeAspect="1"/>
          </p:cNvPicPr>
          <p:nvPr/>
        </p:nvPicPr>
        <p:blipFill>
          <a:blip r:embed="rId2">
            <a:extLst>
              <a:ext uri="{28A0092B-C50C-407E-A947-70E740481C1C}">
                <a14:useLocalDpi xmlns:a14="http://schemas.microsoft.com/office/drawing/2010/main" val="0"/>
              </a:ext>
            </a:extLst>
          </a:blip>
          <a:srcRect t="2101" r="6854" b="23351"/>
          <a:stretch>
            <a:fillRect/>
          </a:stretch>
        </p:blipFill>
        <p:spPr bwMode="auto">
          <a:xfrm>
            <a:off x="3702050" y="123825"/>
            <a:ext cx="3902075" cy="659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3658E67-DE58-4BA4-8626-14AE6CA60FC9}"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pic>
        <p:nvPicPr>
          <p:cNvPr id="1331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7450" y="1916113"/>
            <a:ext cx="6626225" cy="337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4"/>
          <p:cNvSpPr txBox="1">
            <a:spLocks noChangeArrowheads="1"/>
          </p:cNvSpPr>
          <p:nvPr/>
        </p:nvSpPr>
        <p:spPr bwMode="auto">
          <a:xfrm>
            <a:off x="323850" y="404813"/>
            <a:ext cx="4824413"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solidFill>
                  <a:srgbClr val="800000"/>
                </a:solidFill>
                <a:latin typeface="楷体_GB2312" pitchFamily="49" charset="-122"/>
                <a:ea typeface="楷体_GB2312" pitchFamily="49" charset="-122"/>
              </a:rPr>
              <a:t>例题</a:t>
            </a:r>
            <a:r>
              <a:rPr lang="en-US" altLang="zh-CN" sz="2800">
                <a:solidFill>
                  <a:srgbClr val="800000"/>
                </a:solidFill>
                <a:latin typeface="楷体_GB2312" pitchFamily="49" charset="-122"/>
                <a:ea typeface="楷体_GB2312" pitchFamily="49" charset="-122"/>
              </a:rPr>
              <a:t>2.2</a:t>
            </a:r>
            <a:endParaRPr lang="en-US" altLang="zh-CN" sz="2800">
              <a:solidFill>
                <a:srgbClr val="800000"/>
              </a:solidFill>
              <a:latin typeface="楷体_GB2312" pitchFamily="49" charset="-122"/>
              <a:ea typeface="楷体_GB2312" pitchFamily="49" charset="-122"/>
            </a:endParaRPr>
          </a:p>
          <a:p>
            <a:pPr eaLnBrk="1" hangingPunct="1">
              <a:spcBef>
                <a:spcPct val="0"/>
              </a:spcBef>
              <a:buFontTx/>
              <a:buNone/>
            </a:pPr>
            <a:endParaRPr lang="en-US" altLang="zh-CN" sz="2800">
              <a:solidFill>
                <a:srgbClr val="800000"/>
              </a:solidFill>
              <a:latin typeface="楷体_GB2312" pitchFamily="49" charset="-122"/>
              <a:ea typeface="楷体_GB2312" pitchFamily="49" charset="-122"/>
            </a:endParaRPr>
          </a:p>
          <a:p>
            <a:pPr eaLnBrk="1" hangingPunct="1">
              <a:spcBef>
                <a:spcPct val="0"/>
              </a:spcBef>
            </a:pPr>
            <a:r>
              <a:rPr lang="en-US" altLang="zh-CN" sz="2800">
                <a:solidFill>
                  <a:srgbClr val="800000"/>
                </a:solidFill>
                <a:latin typeface="楷体_GB2312" pitchFamily="49" charset="-122"/>
                <a:ea typeface="楷体_GB2312" pitchFamily="49" charset="-122"/>
              </a:rPr>
              <a:t>   </a:t>
            </a:r>
            <a:r>
              <a:rPr lang="zh-CN" altLang="en-US" sz="2800">
                <a:solidFill>
                  <a:srgbClr val="800000"/>
                </a:solidFill>
                <a:latin typeface="楷体_GB2312" pitchFamily="49" charset="-122"/>
                <a:ea typeface="楷体_GB2312" pitchFamily="49" charset="-122"/>
              </a:rPr>
              <a:t>图解法   （见图</a:t>
            </a:r>
            <a:r>
              <a:rPr lang="en-US" altLang="zh-CN" sz="2800">
                <a:solidFill>
                  <a:srgbClr val="800000"/>
                </a:solidFill>
                <a:latin typeface="楷体_GB2312" pitchFamily="49" charset="-122"/>
                <a:ea typeface="楷体_GB2312" pitchFamily="49" charset="-122"/>
              </a:rPr>
              <a:t>2.4</a:t>
            </a:r>
            <a:r>
              <a:rPr lang="zh-CN" altLang="en-US" sz="2800">
                <a:solidFill>
                  <a:srgbClr val="800000"/>
                </a:solidFill>
                <a:latin typeface="楷体_GB2312" pitchFamily="49" charset="-122"/>
                <a:ea typeface="楷体_GB2312" pitchFamily="49" charset="-122"/>
              </a:rPr>
              <a:t>）</a:t>
            </a:r>
            <a:endParaRPr lang="zh-CN" altLang="en-US" sz="2800">
              <a:solidFill>
                <a:srgbClr val="800000"/>
              </a:solidFill>
              <a:latin typeface="楷体_GB2312" pitchFamily="49" charset="-122"/>
              <a:ea typeface="楷体_GB2312" pitchFamily="49" charset="-122"/>
            </a:endParaRPr>
          </a:p>
          <a:p>
            <a:pPr eaLnBrk="1" hangingPunct="1">
              <a:spcBef>
                <a:spcPct val="0"/>
              </a:spcBef>
            </a:pPr>
            <a:endParaRPr lang="zh-CN" altLang="en-US" sz="2800">
              <a:solidFill>
                <a:srgbClr val="800000"/>
              </a:solidFill>
              <a:latin typeface="楷体_GB2312" pitchFamily="49" charset="-122"/>
              <a:ea typeface="楷体_GB2312" pitchFamily="49" charset="-122"/>
            </a:endParaRPr>
          </a:p>
          <a:p>
            <a:pPr eaLnBrk="1" hangingPunct="1">
              <a:spcBef>
                <a:spcPct val="0"/>
              </a:spcBef>
            </a:pPr>
            <a:r>
              <a:rPr lang="zh-CN" altLang="en-US" sz="2800">
                <a:solidFill>
                  <a:srgbClr val="800000"/>
                </a:solidFill>
                <a:latin typeface="楷体_GB2312" pitchFamily="49" charset="-122"/>
                <a:ea typeface="楷体_GB2312" pitchFamily="49" charset="-122"/>
              </a:rPr>
              <a:t>   列表法</a:t>
            </a:r>
            <a:endParaRPr lang="zh-CN" altLang="en-US" sz="2800">
              <a:solidFill>
                <a:srgbClr val="800000"/>
              </a:solidFill>
              <a:latin typeface="楷体_GB2312" pitchFamily="49" charset="-122"/>
              <a:ea typeface="楷体_GB2312" pitchFamily="49" charset="-122"/>
            </a:endParaRPr>
          </a:p>
        </p:txBody>
      </p:sp>
      <p:sp>
        <p:nvSpPr>
          <p:cNvPr id="13317" name="Rectangle 6"/>
          <p:cNvSpPr>
            <a:spLocks noChangeArrowheads="1"/>
          </p:cNvSpPr>
          <p:nvPr/>
        </p:nvSpPr>
        <p:spPr bwMode="auto">
          <a:xfrm>
            <a:off x="4427538" y="6092825"/>
            <a:ext cx="3946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1800">
                <a:solidFill>
                  <a:srgbClr val="800000"/>
                </a:solidFill>
              </a:rPr>
              <a:t>列表法只适用与有限个数的输入信号</a:t>
            </a:r>
            <a:endParaRPr lang="zh-CN" altLang="en-US" sz="1800">
              <a:solidFill>
                <a:srgbClr val="800000"/>
              </a:solidFill>
            </a:endParaRPr>
          </a:p>
        </p:txBody>
      </p:sp>
      <p:graphicFrame>
        <p:nvGraphicFramePr>
          <p:cNvPr id="189442" name="Object 2"/>
          <p:cNvGraphicFramePr>
            <a:graphicFrameLocks noGrp="1" noChangeAspect="1"/>
          </p:cNvGraphicFramePr>
          <p:nvPr>
            <p:ph/>
          </p:nvPr>
        </p:nvGraphicFramePr>
        <p:xfrm>
          <a:off x="1403350" y="5300663"/>
          <a:ext cx="6553200" cy="685800"/>
        </p:xfrm>
        <a:graphic>
          <a:graphicData uri="http://schemas.openxmlformats.org/presentationml/2006/ole">
            <mc:AlternateContent xmlns:mc="http://schemas.openxmlformats.org/markup-compatibility/2006">
              <mc:Choice xmlns:v="urn:schemas-microsoft-com:vml" Requires="v">
                <p:oleObj spid="_x0000_s13356" name="Equation" r:id="rId2" imgW="2343785" imgH="161925" progId="Equation.DSMT4">
                  <p:embed/>
                </p:oleObj>
              </mc:Choice>
              <mc:Fallback>
                <p:oleObj name="Equation" r:id="rId2" imgW="2343785" imgH="161925"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5300663"/>
                        <a:ext cx="65532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89442"/>
                                        </p:tgtEl>
                                        <p:attrNameLst>
                                          <p:attrName>style.visibility</p:attrName>
                                        </p:attrNameLst>
                                      </p:cBhvr>
                                      <p:to>
                                        <p:strVal val="visible"/>
                                      </p:to>
                                    </p:set>
                                    <p:animEffect transition="in" filter="barn(outHorizontal)">
                                      <p:cBhvr>
                                        <p:cTn id="7" dur="500"/>
                                        <p:tgtEl>
                                          <p:spTgt spid="189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B252E01-95A6-4E72-9A83-9C74A7DCDAD3}"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14339" name="灯片编号占位符 5"/>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44BAEF62-981F-4E44-BDF9-7F169E981C45}" type="slidenum">
              <a:rPr lang="en-US" altLang="zh-CN" sz="1400" b="0">
                <a:solidFill>
                  <a:schemeClr val="tx2"/>
                </a:solidFill>
              </a:rPr>
            </a:fld>
            <a:endParaRPr lang="en-US" altLang="zh-CN" sz="1400" b="0">
              <a:solidFill>
                <a:schemeClr val="tx2"/>
              </a:solidFill>
            </a:endParaRPr>
          </a:p>
        </p:txBody>
      </p:sp>
      <p:sp>
        <p:nvSpPr>
          <p:cNvPr id="38988" name="Rectangle 76"/>
          <p:cNvSpPr>
            <a:spLocks noChangeArrowheads="1"/>
          </p:cNvSpPr>
          <p:nvPr/>
        </p:nvSpPr>
        <p:spPr bwMode="auto">
          <a:xfrm>
            <a:off x="250825" y="549275"/>
            <a:ext cx="85693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a:solidFill>
                  <a:srgbClr val="FF3300"/>
                </a:solidFill>
              </a:rPr>
              <a:t>Example </a:t>
            </a:r>
            <a:r>
              <a:rPr lang="en-US" altLang="zh-CN" sz="2800">
                <a:solidFill>
                  <a:srgbClr val="FF3300"/>
                </a:solidFill>
              </a:rPr>
              <a:t>2</a:t>
            </a:r>
            <a:r>
              <a:rPr kumimoji="1" lang="en-US" altLang="zh-CN" sz="2800">
                <a:solidFill>
                  <a:srgbClr val="0099FF"/>
                </a:solidFill>
              </a:rPr>
              <a:t> </a:t>
            </a:r>
            <a:r>
              <a:rPr kumimoji="1" lang="en-US" altLang="zh-CN" sz="2800">
                <a:solidFill>
                  <a:srgbClr val="0000FF"/>
                </a:solidFill>
                <a:latin typeface="Times New Roman" panose="02020603050405020304" pitchFamily="18" charset="0"/>
              </a:rPr>
              <a:t>Consider a LTI system with unit sample response (</a:t>
            </a:r>
            <a:r>
              <a:rPr kumimoji="1" lang="zh-CN" altLang="en-US" sz="2800">
                <a:solidFill>
                  <a:srgbClr val="0000FF"/>
                </a:solidFill>
                <a:latin typeface="Times New Roman" panose="02020603050405020304" pitchFamily="18" charset="0"/>
              </a:rPr>
              <a:t>单位脉冲响应</a:t>
            </a:r>
            <a:r>
              <a:rPr kumimoji="1" lang="en-US" altLang="zh-CN" sz="2800">
                <a:solidFill>
                  <a:srgbClr val="0000FF"/>
                </a:solidFill>
                <a:latin typeface="Times New Roman" panose="02020603050405020304" pitchFamily="18" charset="0"/>
              </a:rPr>
              <a:t>) </a:t>
            </a:r>
            <a:r>
              <a:rPr kumimoji="1" lang="en-US" altLang="zh-CN" sz="2800" i="1">
                <a:solidFill>
                  <a:srgbClr val="0000FF"/>
                </a:solidFill>
                <a:latin typeface="Times New Roman" panose="02020603050405020304" pitchFamily="18" charset="0"/>
              </a:rPr>
              <a:t>h</a:t>
            </a:r>
            <a:r>
              <a:rPr kumimoji="1" lang="en-US" altLang="zh-CN" sz="2800">
                <a:solidFill>
                  <a:srgbClr val="0000FF"/>
                </a:solidFill>
                <a:latin typeface="Times New Roman" panose="02020603050405020304" pitchFamily="18" charset="0"/>
              </a:rPr>
              <a:t>[</a:t>
            </a:r>
            <a:r>
              <a:rPr kumimoji="1" lang="en-US" altLang="zh-CN" sz="2800" i="1">
                <a:solidFill>
                  <a:srgbClr val="0000FF"/>
                </a:solidFill>
                <a:latin typeface="Times New Roman" panose="02020603050405020304" pitchFamily="18" charset="0"/>
              </a:rPr>
              <a:t>n</a:t>
            </a:r>
            <a:r>
              <a:rPr kumimoji="1" lang="en-US" altLang="zh-CN" sz="2800">
                <a:solidFill>
                  <a:srgbClr val="0000FF"/>
                </a:solidFill>
                <a:latin typeface="Times New Roman" panose="02020603050405020304" pitchFamily="18" charset="0"/>
              </a:rPr>
              <a:t>] and input (</a:t>
            </a:r>
            <a:r>
              <a:rPr kumimoji="1" lang="zh-CN" altLang="en-US" sz="2800">
                <a:solidFill>
                  <a:srgbClr val="0000FF"/>
                </a:solidFill>
                <a:latin typeface="Times New Roman" panose="02020603050405020304" pitchFamily="18" charset="0"/>
              </a:rPr>
              <a:t>输入</a:t>
            </a:r>
            <a:r>
              <a:rPr kumimoji="1" lang="en-US" altLang="zh-CN" sz="2800">
                <a:solidFill>
                  <a:srgbClr val="0000FF"/>
                </a:solidFill>
                <a:latin typeface="Times New Roman" panose="02020603050405020304" pitchFamily="18" charset="0"/>
              </a:rPr>
              <a:t>) </a:t>
            </a:r>
            <a:r>
              <a:rPr kumimoji="1" lang="en-US" altLang="zh-CN" sz="2800" i="1">
                <a:solidFill>
                  <a:srgbClr val="0000FF"/>
                </a:solidFill>
                <a:latin typeface="Times New Roman" panose="02020603050405020304" pitchFamily="18" charset="0"/>
              </a:rPr>
              <a:t>x</a:t>
            </a:r>
            <a:r>
              <a:rPr kumimoji="1" lang="en-US" altLang="zh-CN" sz="2800">
                <a:solidFill>
                  <a:srgbClr val="0000FF"/>
                </a:solidFill>
                <a:latin typeface="Times New Roman" panose="02020603050405020304" pitchFamily="18" charset="0"/>
              </a:rPr>
              <a:t>[</a:t>
            </a:r>
            <a:r>
              <a:rPr kumimoji="1" lang="en-US" altLang="zh-CN" sz="2800" i="1">
                <a:solidFill>
                  <a:srgbClr val="0000FF"/>
                </a:solidFill>
                <a:latin typeface="Times New Roman" panose="02020603050405020304" pitchFamily="18" charset="0"/>
              </a:rPr>
              <a:t>n</a:t>
            </a:r>
            <a:r>
              <a:rPr kumimoji="1" lang="en-US" altLang="zh-CN" sz="2800">
                <a:solidFill>
                  <a:srgbClr val="0000FF"/>
                </a:solidFill>
                <a:latin typeface="Times New Roman" panose="02020603050405020304" pitchFamily="18" charset="0"/>
              </a:rPr>
              <a:t>], as illustrated in Figure (a). Calculate the convolution sum (convolution) of these two sequences graphically.</a:t>
            </a:r>
            <a:r>
              <a:rPr kumimoji="1" lang="en-US" altLang="zh-CN" sz="2800" b="0">
                <a:solidFill>
                  <a:srgbClr val="0099FF"/>
                </a:solidFill>
                <a:latin typeface="Times New Roman" panose="02020603050405020304" pitchFamily="18" charset="0"/>
              </a:rPr>
              <a:t> </a:t>
            </a:r>
            <a:endParaRPr kumimoji="1" lang="en-US" altLang="zh-CN" sz="2800" b="0">
              <a:solidFill>
                <a:srgbClr val="0099FF"/>
              </a:solidFill>
              <a:latin typeface="Times New Roman" panose="02020603050405020304" pitchFamily="18" charset="0"/>
            </a:endParaRPr>
          </a:p>
        </p:txBody>
      </p:sp>
      <p:grpSp>
        <p:nvGrpSpPr>
          <p:cNvPr id="2" name="Group 88"/>
          <p:cNvGrpSpPr/>
          <p:nvPr/>
        </p:nvGrpSpPr>
        <p:grpSpPr bwMode="auto">
          <a:xfrm>
            <a:off x="1476375" y="2276475"/>
            <a:ext cx="5829300" cy="1981200"/>
            <a:chOff x="930" y="1570"/>
            <a:chExt cx="3672" cy="1248"/>
          </a:xfrm>
        </p:grpSpPr>
        <p:sp>
          <p:nvSpPr>
            <p:cNvPr id="14365" name="Freeform 5"/>
            <p:cNvSpPr/>
            <p:nvPr/>
          </p:nvSpPr>
          <p:spPr bwMode="auto">
            <a:xfrm>
              <a:off x="930" y="2465"/>
              <a:ext cx="1499" cy="1"/>
            </a:xfrm>
            <a:custGeom>
              <a:avLst/>
              <a:gdLst>
                <a:gd name="T0" fmla="*/ 0 w 2745"/>
                <a:gd name="T1" fmla="*/ 0 h 3"/>
                <a:gd name="T2" fmla="*/ 1 w 2745"/>
                <a:gd name="T3" fmla="*/ 0 h 3"/>
                <a:gd name="T4" fmla="*/ 0 60000 65536"/>
                <a:gd name="T5" fmla="*/ 0 60000 65536"/>
                <a:gd name="T6" fmla="*/ 0 w 2745"/>
                <a:gd name="T7" fmla="*/ 0 h 3"/>
                <a:gd name="T8" fmla="*/ 2745 w 2745"/>
                <a:gd name="T9" fmla="*/ 3 h 3"/>
              </a:gdLst>
              <a:ahLst/>
              <a:cxnLst>
                <a:cxn ang="T4">
                  <a:pos x="T0" y="T1"/>
                </a:cxn>
                <a:cxn ang="T5">
                  <a:pos x="T2" y="T3"/>
                </a:cxn>
              </a:cxnLst>
              <a:rect l="T6" t="T7" r="T8" b="T9"/>
              <a:pathLst>
                <a:path w="2745" h="3">
                  <a:moveTo>
                    <a:pt x="0" y="0"/>
                  </a:moveTo>
                  <a:lnTo>
                    <a:pt x="2745" y="3"/>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66" name="Freeform 6"/>
            <p:cNvSpPr/>
            <p:nvPr/>
          </p:nvSpPr>
          <p:spPr bwMode="auto">
            <a:xfrm>
              <a:off x="1611" y="2086"/>
              <a:ext cx="1" cy="379"/>
            </a:xfrm>
            <a:custGeom>
              <a:avLst/>
              <a:gdLst>
                <a:gd name="T0" fmla="*/ 1 w 1"/>
                <a:gd name="T1" fmla="*/ 379 h 379"/>
                <a:gd name="T2" fmla="*/ 0 w 1"/>
                <a:gd name="T3" fmla="*/ 0 h 379"/>
                <a:gd name="T4" fmla="*/ 0 60000 65536"/>
                <a:gd name="T5" fmla="*/ 0 60000 65536"/>
                <a:gd name="T6" fmla="*/ 0 w 1"/>
                <a:gd name="T7" fmla="*/ 0 h 379"/>
                <a:gd name="T8" fmla="*/ 1 w 1"/>
                <a:gd name="T9" fmla="*/ 379 h 379"/>
              </a:gdLst>
              <a:ahLst/>
              <a:cxnLst>
                <a:cxn ang="T4">
                  <a:pos x="T0" y="T1"/>
                </a:cxn>
                <a:cxn ang="T5">
                  <a:pos x="T2" y="T3"/>
                </a:cxn>
              </a:cxnLst>
              <a:rect l="T6" t="T7" r="T8" b="T9"/>
              <a:pathLst>
                <a:path w="1" h="379">
                  <a:moveTo>
                    <a:pt x="1" y="379"/>
                  </a:moveTo>
                  <a:lnTo>
                    <a:pt x="0" y="0"/>
                  </a:lnTo>
                </a:path>
              </a:pathLst>
            </a:custGeom>
            <a:noFill/>
            <a:ln w="38100">
              <a:solidFill>
                <a:srgbClr val="000000"/>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67" name="Freeform 7"/>
            <p:cNvSpPr/>
            <p:nvPr/>
          </p:nvSpPr>
          <p:spPr bwMode="auto">
            <a:xfrm>
              <a:off x="1728" y="2077"/>
              <a:ext cx="2" cy="388"/>
            </a:xfrm>
            <a:custGeom>
              <a:avLst/>
              <a:gdLst>
                <a:gd name="T0" fmla="*/ 2 w 2"/>
                <a:gd name="T1" fmla="*/ 388 h 388"/>
                <a:gd name="T2" fmla="*/ 0 w 2"/>
                <a:gd name="T3" fmla="*/ 0 h 388"/>
                <a:gd name="T4" fmla="*/ 0 60000 65536"/>
                <a:gd name="T5" fmla="*/ 0 60000 65536"/>
                <a:gd name="T6" fmla="*/ 0 w 2"/>
                <a:gd name="T7" fmla="*/ 0 h 388"/>
                <a:gd name="T8" fmla="*/ 2 w 2"/>
                <a:gd name="T9" fmla="*/ 388 h 388"/>
              </a:gdLst>
              <a:ahLst/>
              <a:cxnLst>
                <a:cxn ang="T4">
                  <a:pos x="T0" y="T1"/>
                </a:cxn>
                <a:cxn ang="T5">
                  <a:pos x="T2" y="T3"/>
                </a:cxn>
              </a:cxnLst>
              <a:rect l="T6" t="T7" r="T8" b="T9"/>
              <a:pathLst>
                <a:path w="2" h="388">
                  <a:moveTo>
                    <a:pt x="2" y="388"/>
                  </a:moveTo>
                  <a:lnTo>
                    <a:pt x="0" y="0"/>
                  </a:lnTo>
                </a:path>
              </a:pathLst>
            </a:custGeom>
            <a:noFill/>
            <a:ln w="38100">
              <a:solidFill>
                <a:srgbClr val="000000"/>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68" name="Text Box 8"/>
            <p:cNvSpPr txBox="1">
              <a:spLocks noChangeArrowheads="1"/>
            </p:cNvSpPr>
            <p:nvPr/>
          </p:nvSpPr>
          <p:spPr bwMode="auto">
            <a:xfrm>
              <a:off x="2403" y="2392"/>
              <a:ext cx="2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solidFill>
                    <a:srgbClr val="000000"/>
                  </a:solidFill>
                  <a:latin typeface="Times New Roman" panose="02020603050405020304" pitchFamily="18" charset="0"/>
                </a:rPr>
                <a:t>n</a:t>
              </a:r>
              <a:endParaRPr lang="en-US" altLang="zh-CN" sz="1800" b="0">
                <a:solidFill>
                  <a:srgbClr val="000000"/>
                </a:solidFill>
                <a:latin typeface="Times New Roman" panose="02020603050405020304" pitchFamily="18" charset="0"/>
              </a:endParaRPr>
            </a:p>
          </p:txBody>
        </p:sp>
        <p:sp>
          <p:nvSpPr>
            <p:cNvPr id="14369" name="Text Box 9"/>
            <p:cNvSpPr txBox="1">
              <a:spLocks noChangeArrowheads="1"/>
            </p:cNvSpPr>
            <p:nvPr/>
          </p:nvSpPr>
          <p:spPr bwMode="auto">
            <a:xfrm>
              <a:off x="1519" y="1570"/>
              <a:ext cx="4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solidFill>
                    <a:srgbClr val="000000"/>
                  </a:solidFill>
                  <a:latin typeface="Times New Roman" panose="02020603050405020304" pitchFamily="18" charset="0"/>
                </a:rPr>
                <a:t>x[n]</a:t>
              </a:r>
              <a:endParaRPr lang="en-US" altLang="zh-CN" sz="1800" b="0">
                <a:solidFill>
                  <a:srgbClr val="000000"/>
                </a:solidFill>
                <a:latin typeface="Times New Roman" panose="02020603050405020304" pitchFamily="18" charset="0"/>
              </a:endParaRPr>
            </a:p>
          </p:txBody>
        </p:sp>
        <p:sp>
          <p:nvSpPr>
            <p:cNvPr id="14370" name="Freeform 10"/>
            <p:cNvSpPr/>
            <p:nvPr/>
          </p:nvSpPr>
          <p:spPr bwMode="auto">
            <a:xfrm>
              <a:off x="1495" y="2090"/>
              <a:ext cx="1" cy="376"/>
            </a:xfrm>
            <a:custGeom>
              <a:avLst/>
              <a:gdLst>
                <a:gd name="T0" fmla="*/ 0 w 1"/>
                <a:gd name="T1" fmla="*/ 1 h 714"/>
                <a:gd name="T2" fmla="*/ 0 w 1"/>
                <a:gd name="T3" fmla="*/ 0 h 714"/>
                <a:gd name="T4" fmla="*/ 0 60000 65536"/>
                <a:gd name="T5" fmla="*/ 0 60000 65536"/>
                <a:gd name="T6" fmla="*/ 0 w 1"/>
                <a:gd name="T7" fmla="*/ 0 h 714"/>
                <a:gd name="T8" fmla="*/ 1 w 1"/>
                <a:gd name="T9" fmla="*/ 714 h 714"/>
              </a:gdLst>
              <a:ahLst/>
              <a:cxnLst>
                <a:cxn ang="T4">
                  <a:pos x="T0" y="T1"/>
                </a:cxn>
                <a:cxn ang="T5">
                  <a:pos x="T2" y="T3"/>
                </a:cxn>
              </a:cxnLst>
              <a:rect l="T6" t="T7" r="T8" b="T9"/>
              <a:pathLst>
                <a:path w="1" h="714">
                  <a:moveTo>
                    <a:pt x="0" y="714"/>
                  </a:moveTo>
                  <a:lnTo>
                    <a:pt x="0" y="0"/>
                  </a:lnTo>
                </a:path>
              </a:pathLst>
            </a:custGeom>
            <a:noFill/>
            <a:ln w="38100">
              <a:solidFill>
                <a:srgbClr val="000000"/>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71" name="Line 11"/>
            <p:cNvSpPr>
              <a:spLocks noChangeShapeType="1"/>
            </p:cNvSpPr>
            <p:nvPr/>
          </p:nvSpPr>
          <p:spPr bwMode="auto">
            <a:xfrm flipV="1">
              <a:off x="1493" y="1652"/>
              <a:ext cx="0" cy="71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72" name="Text Box 12"/>
            <p:cNvSpPr txBox="1">
              <a:spLocks noChangeArrowheads="1"/>
            </p:cNvSpPr>
            <p:nvPr/>
          </p:nvSpPr>
          <p:spPr bwMode="auto">
            <a:xfrm>
              <a:off x="1315" y="2465"/>
              <a:ext cx="6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000" b="0">
                  <a:solidFill>
                    <a:srgbClr val="000000"/>
                  </a:solidFill>
                  <a:latin typeface="Times New Roman" panose="02020603050405020304" pitchFamily="18" charset="0"/>
                </a:rPr>
                <a:t>    </a:t>
              </a:r>
              <a:r>
                <a:rPr lang="en-US" altLang="zh-CN" sz="1800" b="0">
                  <a:solidFill>
                    <a:srgbClr val="000000"/>
                  </a:solidFill>
                  <a:latin typeface="Times New Roman" panose="02020603050405020304" pitchFamily="18" charset="0"/>
                </a:rPr>
                <a:t>0  1 2</a:t>
              </a:r>
              <a:endParaRPr lang="en-US" altLang="zh-CN" sz="1800" b="0">
                <a:solidFill>
                  <a:srgbClr val="000000"/>
                </a:solidFill>
                <a:latin typeface="Times New Roman" panose="02020603050405020304" pitchFamily="18" charset="0"/>
              </a:endParaRPr>
            </a:p>
          </p:txBody>
        </p:sp>
        <p:sp>
          <p:nvSpPr>
            <p:cNvPr id="14373" name="Freeform 13"/>
            <p:cNvSpPr/>
            <p:nvPr/>
          </p:nvSpPr>
          <p:spPr bwMode="auto">
            <a:xfrm>
              <a:off x="2789" y="2432"/>
              <a:ext cx="1630" cy="0"/>
            </a:xfrm>
            <a:custGeom>
              <a:avLst/>
              <a:gdLst>
                <a:gd name="T0" fmla="*/ 0 w 2985"/>
                <a:gd name="T1" fmla="*/ 0 h 1"/>
                <a:gd name="T2" fmla="*/ 1 w 2985"/>
                <a:gd name="T3" fmla="*/ 0 h 1"/>
                <a:gd name="T4" fmla="*/ 0 60000 65536"/>
                <a:gd name="T5" fmla="*/ 0 60000 65536"/>
                <a:gd name="T6" fmla="*/ 0 w 2985"/>
                <a:gd name="T7" fmla="*/ 0 h 1"/>
                <a:gd name="T8" fmla="*/ 2985 w 2985"/>
                <a:gd name="T9" fmla="*/ 0 h 1"/>
              </a:gdLst>
              <a:ahLst/>
              <a:cxnLst>
                <a:cxn ang="T4">
                  <a:pos x="T0" y="T1"/>
                </a:cxn>
                <a:cxn ang="T5">
                  <a:pos x="T2" y="T3"/>
                </a:cxn>
              </a:cxnLst>
              <a:rect l="T6" t="T7" r="T8" b="T9"/>
              <a:pathLst>
                <a:path w="2985" h="1">
                  <a:moveTo>
                    <a:pt x="0" y="0"/>
                  </a:moveTo>
                  <a:lnTo>
                    <a:pt x="2985" y="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74" name="Line 14"/>
            <p:cNvSpPr>
              <a:spLocks noChangeShapeType="1"/>
            </p:cNvSpPr>
            <p:nvPr/>
          </p:nvSpPr>
          <p:spPr bwMode="auto">
            <a:xfrm flipV="1">
              <a:off x="3758" y="2037"/>
              <a:ext cx="0" cy="395"/>
            </a:xfrm>
            <a:prstGeom prst="line">
              <a:avLst/>
            </a:prstGeom>
            <a:noFill/>
            <a:ln w="38100">
              <a:solidFill>
                <a:srgbClr val="000000"/>
              </a:solidFill>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4375" name="Line 15"/>
            <p:cNvSpPr>
              <a:spLocks noChangeShapeType="1"/>
            </p:cNvSpPr>
            <p:nvPr/>
          </p:nvSpPr>
          <p:spPr bwMode="auto">
            <a:xfrm flipV="1">
              <a:off x="3874" y="2216"/>
              <a:ext cx="0" cy="216"/>
            </a:xfrm>
            <a:prstGeom prst="line">
              <a:avLst/>
            </a:prstGeom>
            <a:noFill/>
            <a:ln w="38100">
              <a:solidFill>
                <a:srgbClr val="000000"/>
              </a:solidFill>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4376" name="Text Box 16"/>
            <p:cNvSpPr txBox="1">
              <a:spLocks noChangeArrowheads="1"/>
            </p:cNvSpPr>
            <p:nvPr/>
          </p:nvSpPr>
          <p:spPr bwMode="auto">
            <a:xfrm>
              <a:off x="4371" y="2311"/>
              <a:ext cx="2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solidFill>
                    <a:srgbClr val="000000"/>
                  </a:solidFill>
                  <a:latin typeface="Times New Roman" panose="02020603050405020304" pitchFamily="18" charset="0"/>
                </a:rPr>
                <a:t>n</a:t>
              </a:r>
              <a:endParaRPr lang="en-US" altLang="zh-CN" sz="1800" b="0">
                <a:solidFill>
                  <a:srgbClr val="000000"/>
                </a:solidFill>
                <a:latin typeface="Times New Roman" panose="02020603050405020304" pitchFamily="18" charset="0"/>
              </a:endParaRPr>
            </a:p>
          </p:txBody>
        </p:sp>
        <p:sp>
          <p:nvSpPr>
            <p:cNvPr id="14377" name="Text Box 17"/>
            <p:cNvSpPr txBox="1">
              <a:spLocks noChangeArrowheads="1"/>
            </p:cNvSpPr>
            <p:nvPr/>
          </p:nvSpPr>
          <p:spPr bwMode="auto">
            <a:xfrm>
              <a:off x="3643" y="1570"/>
              <a:ext cx="4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solidFill>
                    <a:srgbClr val="000000"/>
                  </a:solidFill>
                  <a:latin typeface="Times New Roman" panose="02020603050405020304" pitchFamily="18" charset="0"/>
                </a:rPr>
                <a:t>h[n]</a:t>
              </a:r>
              <a:endParaRPr lang="en-US" altLang="zh-CN" sz="1800" b="0">
                <a:solidFill>
                  <a:srgbClr val="000000"/>
                </a:solidFill>
                <a:latin typeface="Times New Roman" panose="02020603050405020304" pitchFamily="18" charset="0"/>
              </a:endParaRPr>
            </a:p>
          </p:txBody>
        </p:sp>
        <p:sp>
          <p:nvSpPr>
            <p:cNvPr id="14378" name="Freeform 18"/>
            <p:cNvSpPr/>
            <p:nvPr/>
          </p:nvSpPr>
          <p:spPr bwMode="auto">
            <a:xfrm>
              <a:off x="3641" y="2216"/>
              <a:ext cx="2" cy="219"/>
            </a:xfrm>
            <a:custGeom>
              <a:avLst/>
              <a:gdLst>
                <a:gd name="T0" fmla="*/ 0 w 3"/>
                <a:gd name="T1" fmla="*/ 1 h 415"/>
                <a:gd name="T2" fmla="*/ 1 w 3"/>
                <a:gd name="T3" fmla="*/ 0 h 415"/>
                <a:gd name="T4" fmla="*/ 0 60000 65536"/>
                <a:gd name="T5" fmla="*/ 0 60000 65536"/>
                <a:gd name="T6" fmla="*/ 0 w 3"/>
                <a:gd name="T7" fmla="*/ 0 h 415"/>
                <a:gd name="T8" fmla="*/ 3 w 3"/>
                <a:gd name="T9" fmla="*/ 415 h 415"/>
              </a:gdLst>
              <a:ahLst/>
              <a:cxnLst>
                <a:cxn ang="T4">
                  <a:pos x="T0" y="T1"/>
                </a:cxn>
                <a:cxn ang="T5">
                  <a:pos x="T2" y="T3"/>
                </a:cxn>
              </a:cxnLst>
              <a:rect l="T6" t="T7" r="T8" b="T9"/>
              <a:pathLst>
                <a:path w="3" h="415">
                  <a:moveTo>
                    <a:pt x="0" y="415"/>
                  </a:moveTo>
                  <a:lnTo>
                    <a:pt x="3" y="0"/>
                  </a:lnTo>
                </a:path>
              </a:pathLst>
            </a:custGeom>
            <a:noFill/>
            <a:ln w="38100">
              <a:solidFill>
                <a:srgbClr val="000000"/>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79" name="Line 19"/>
            <p:cNvSpPr>
              <a:spLocks noChangeShapeType="1"/>
            </p:cNvSpPr>
            <p:nvPr/>
          </p:nvSpPr>
          <p:spPr bwMode="auto">
            <a:xfrm flipV="1">
              <a:off x="3642" y="1570"/>
              <a:ext cx="0" cy="754"/>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80" name="Text Box 20"/>
            <p:cNvSpPr txBox="1">
              <a:spLocks noChangeArrowheads="1"/>
            </p:cNvSpPr>
            <p:nvPr/>
          </p:nvSpPr>
          <p:spPr bwMode="auto">
            <a:xfrm>
              <a:off x="3288" y="2428"/>
              <a:ext cx="78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solidFill>
                    <a:srgbClr val="000000"/>
                  </a:solidFill>
                  <a:latin typeface="Times New Roman" panose="02020603050405020304" pitchFamily="18" charset="0"/>
                </a:rPr>
                <a:t>-2    0     2</a:t>
              </a:r>
              <a:endParaRPr lang="en-US" altLang="zh-CN" sz="1800" b="0">
                <a:solidFill>
                  <a:srgbClr val="000000"/>
                </a:solidFill>
                <a:latin typeface="Times New Roman" panose="02020603050405020304" pitchFamily="18" charset="0"/>
              </a:endParaRPr>
            </a:p>
          </p:txBody>
        </p:sp>
        <p:sp>
          <p:nvSpPr>
            <p:cNvPr id="14381" name="Line 21"/>
            <p:cNvSpPr>
              <a:spLocks noChangeShapeType="1"/>
            </p:cNvSpPr>
            <p:nvPr/>
          </p:nvSpPr>
          <p:spPr bwMode="auto">
            <a:xfrm flipV="1">
              <a:off x="3527" y="2037"/>
              <a:ext cx="0" cy="395"/>
            </a:xfrm>
            <a:prstGeom prst="line">
              <a:avLst/>
            </a:prstGeom>
            <a:noFill/>
            <a:ln w="38100">
              <a:solidFill>
                <a:srgbClr val="000000"/>
              </a:solidFill>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4382" name="Line 22"/>
            <p:cNvSpPr>
              <a:spLocks noChangeShapeType="1"/>
            </p:cNvSpPr>
            <p:nvPr/>
          </p:nvSpPr>
          <p:spPr bwMode="auto">
            <a:xfrm flipV="1">
              <a:off x="3409" y="2216"/>
              <a:ext cx="0" cy="216"/>
            </a:xfrm>
            <a:prstGeom prst="line">
              <a:avLst/>
            </a:prstGeom>
            <a:noFill/>
            <a:ln w="38100">
              <a:solidFill>
                <a:srgbClr val="000000"/>
              </a:solidFill>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4383" name="Freeform 23"/>
            <p:cNvSpPr/>
            <p:nvPr/>
          </p:nvSpPr>
          <p:spPr bwMode="auto">
            <a:xfrm>
              <a:off x="1856" y="2459"/>
              <a:ext cx="0" cy="7"/>
            </a:xfrm>
            <a:custGeom>
              <a:avLst/>
              <a:gdLst>
                <a:gd name="T0" fmla="*/ 0 w 1"/>
                <a:gd name="T1" fmla="*/ 0 h 15"/>
                <a:gd name="T2" fmla="*/ 0 w 1"/>
                <a:gd name="T3" fmla="*/ 0 h 15"/>
                <a:gd name="T4" fmla="*/ 0 60000 65536"/>
                <a:gd name="T5" fmla="*/ 0 60000 65536"/>
                <a:gd name="T6" fmla="*/ 0 w 1"/>
                <a:gd name="T7" fmla="*/ 0 h 15"/>
                <a:gd name="T8" fmla="*/ 0 w 1"/>
                <a:gd name="T9" fmla="*/ 15 h 15"/>
              </a:gdLst>
              <a:ahLst/>
              <a:cxnLst>
                <a:cxn ang="T4">
                  <a:pos x="T0" y="T1"/>
                </a:cxn>
                <a:cxn ang="T5">
                  <a:pos x="T2" y="T3"/>
                </a:cxn>
              </a:cxnLst>
              <a:rect l="T6" t="T7" r="T8" b="T9"/>
              <a:pathLst>
                <a:path w="1" h="15">
                  <a:moveTo>
                    <a:pt x="0" y="15"/>
                  </a:moveTo>
                  <a:lnTo>
                    <a:pt x="0" y="0"/>
                  </a:lnTo>
                </a:path>
              </a:pathLst>
            </a:custGeom>
            <a:noFill/>
            <a:ln w="38100">
              <a:solidFill>
                <a:srgbClr val="000000"/>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84" name="Freeform 24"/>
            <p:cNvSpPr/>
            <p:nvPr/>
          </p:nvSpPr>
          <p:spPr bwMode="auto">
            <a:xfrm>
              <a:off x="2003" y="2459"/>
              <a:ext cx="8" cy="7"/>
            </a:xfrm>
            <a:custGeom>
              <a:avLst/>
              <a:gdLst>
                <a:gd name="T0" fmla="*/ 1 w 15"/>
                <a:gd name="T1" fmla="*/ 0 h 15"/>
                <a:gd name="T2" fmla="*/ 0 w 15"/>
                <a:gd name="T3" fmla="*/ 0 h 15"/>
                <a:gd name="T4" fmla="*/ 0 60000 65536"/>
                <a:gd name="T5" fmla="*/ 0 60000 65536"/>
                <a:gd name="T6" fmla="*/ 0 w 15"/>
                <a:gd name="T7" fmla="*/ 0 h 15"/>
                <a:gd name="T8" fmla="*/ 15 w 15"/>
                <a:gd name="T9" fmla="*/ 15 h 15"/>
              </a:gdLst>
              <a:ahLst/>
              <a:cxnLst>
                <a:cxn ang="T4">
                  <a:pos x="T0" y="T1"/>
                </a:cxn>
                <a:cxn ang="T5">
                  <a:pos x="T2" y="T3"/>
                </a:cxn>
              </a:cxnLst>
              <a:rect l="T6" t="T7" r="T8" b="T9"/>
              <a:pathLst>
                <a:path w="15" h="15">
                  <a:moveTo>
                    <a:pt x="15" y="15"/>
                  </a:moveTo>
                  <a:lnTo>
                    <a:pt x="0" y="0"/>
                  </a:lnTo>
                </a:path>
              </a:pathLst>
            </a:custGeom>
            <a:noFill/>
            <a:ln w="38100">
              <a:solidFill>
                <a:srgbClr val="000000"/>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85" name="Freeform 25"/>
            <p:cNvSpPr/>
            <p:nvPr/>
          </p:nvSpPr>
          <p:spPr bwMode="auto">
            <a:xfrm>
              <a:off x="1356" y="2466"/>
              <a:ext cx="8" cy="1"/>
            </a:xfrm>
            <a:custGeom>
              <a:avLst/>
              <a:gdLst>
                <a:gd name="T0" fmla="*/ 1 w 15"/>
                <a:gd name="T1" fmla="*/ 0 h 1"/>
                <a:gd name="T2" fmla="*/ 0 w 15"/>
                <a:gd name="T3" fmla="*/ 0 h 1"/>
                <a:gd name="T4" fmla="*/ 0 60000 65536"/>
                <a:gd name="T5" fmla="*/ 0 60000 65536"/>
                <a:gd name="T6" fmla="*/ 0 w 15"/>
                <a:gd name="T7" fmla="*/ 0 h 1"/>
                <a:gd name="T8" fmla="*/ 15 w 15"/>
                <a:gd name="T9" fmla="*/ 1 h 1"/>
              </a:gdLst>
              <a:ahLst/>
              <a:cxnLst>
                <a:cxn ang="T4">
                  <a:pos x="T0" y="T1"/>
                </a:cxn>
                <a:cxn ang="T5">
                  <a:pos x="T2" y="T3"/>
                </a:cxn>
              </a:cxnLst>
              <a:rect l="T6" t="T7" r="T8" b="T9"/>
              <a:pathLst>
                <a:path w="15" h="1">
                  <a:moveTo>
                    <a:pt x="15" y="0"/>
                  </a:moveTo>
                  <a:lnTo>
                    <a:pt x="0" y="0"/>
                  </a:lnTo>
                </a:path>
              </a:pathLst>
            </a:custGeom>
            <a:noFill/>
            <a:ln w="38100">
              <a:solidFill>
                <a:srgbClr val="000000"/>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86" name="Freeform 26"/>
            <p:cNvSpPr/>
            <p:nvPr/>
          </p:nvSpPr>
          <p:spPr bwMode="auto">
            <a:xfrm>
              <a:off x="1217" y="2459"/>
              <a:ext cx="8" cy="7"/>
            </a:xfrm>
            <a:custGeom>
              <a:avLst/>
              <a:gdLst>
                <a:gd name="T0" fmla="*/ 1 w 15"/>
                <a:gd name="T1" fmla="*/ 0 h 15"/>
                <a:gd name="T2" fmla="*/ 0 w 15"/>
                <a:gd name="T3" fmla="*/ 0 h 15"/>
                <a:gd name="T4" fmla="*/ 0 60000 65536"/>
                <a:gd name="T5" fmla="*/ 0 60000 65536"/>
                <a:gd name="T6" fmla="*/ 0 w 15"/>
                <a:gd name="T7" fmla="*/ 0 h 15"/>
                <a:gd name="T8" fmla="*/ 15 w 15"/>
                <a:gd name="T9" fmla="*/ 15 h 15"/>
              </a:gdLst>
              <a:ahLst/>
              <a:cxnLst>
                <a:cxn ang="T4">
                  <a:pos x="T0" y="T1"/>
                </a:cxn>
                <a:cxn ang="T5">
                  <a:pos x="T2" y="T3"/>
                </a:cxn>
              </a:cxnLst>
              <a:rect l="T6" t="T7" r="T8" b="T9"/>
              <a:pathLst>
                <a:path w="15" h="15">
                  <a:moveTo>
                    <a:pt x="15" y="15"/>
                  </a:moveTo>
                  <a:lnTo>
                    <a:pt x="0" y="0"/>
                  </a:lnTo>
                </a:path>
              </a:pathLst>
            </a:custGeom>
            <a:noFill/>
            <a:ln w="38100">
              <a:solidFill>
                <a:srgbClr val="000000"/>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87" name="Freeform 27"/>
            <p:cNvSpPr/>
            <p:nvPr/>
          </p:nvSpPr>
          <p:spPr bwMode="auto">
            <a:xfrm>
              <a:off x="3281" y="2428"/>
              <a:ext cx="8" cy="7"/>
            </a:xfrm>
            <a:custGeom>
              <a:avLst/>
              <a:gdLst>
                <a:gd name="T0" fmla="*/ 1 w 15"/>
                <a:gd name="T1" fmla="*/ 0 h 12"/>
                <a:gd name="T2" fmla="*/ 0 w 15"/>
                <a:gd name="T3" fmla="*/ 1 h 12"/>
                <a:gd name="T4" fmla="*/ 0 60000 65536"/>
                <a:gd name="T5" fmla="*/ 0 60000 65536"/>
                <a:gd name="T6" fmla="*/ 0 w 15"/>
                <a:gd name="T7" fmla="*/ 0 h 12"/>
                <a:gd name="T8" fmla="*/ 15 w 15"/>
                <a:gd name="T9" fmla="*/ 12 h 12"/>
              </a:gdLst>
              <a:ahLst/>
              <a:cxnLst>
                <a:cxn ang="T4">
                  <a:pos x="T0" y="T1"/>
                </a:cxn>
                <a:cxn ang="T5">
                  <a:pos x="T2" y="T3"/>
                </a:cxn>
              </a:cxnLst>
              <a:rect l="T6" t="T7" r="T8" b="T9"/>
              <a:pathLst>
                <a:path w="15" h="12">
                  <a:moveTo>
                    <a:pt x="15" y="0"/>
                  </a:moveTo>
                  <a:lnTo>
                    <a:pt x="0" y="12"/>
                  </a:lnTo>
                </a:path>
              </a:pathLst>
            </a:custGeom>
            <a:noFill/>
            <a:ln w="38100">
              <a:solidFill>
                <a:srgbClr val="000000"/>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88" name="Freeform 28"/>
            <p:cNvSpPr/>
            <p:nvPr/>
          </p:nvSpPr>
          <p:spPr bwMode="auto">
            <a:xfrm>
              <a:off x="3994" y="2435"/>
              <a:ext cx="8" cy="0"/>
            </a:xfrm>
            <a:custGeom>
              <a:avLst/>
              <a:gdLst>
                <a:gd name="T0" fmla="*/ 0 w 15"/>
                <a:gd name="T1" fmla="*/ 0 h 1"/>
                <a:gd name="T2" fmla="*/ 1 w 15"/>
                <a:gd name="T3" fmla="*/ 0 h 1"/>
                <a:gd name="T4" fmla="*/ 0 60000 65536"/>
                <a:gd name="T5" fmla="*/ 0 60000 65536"/>
                <a:gd name="T6" fmla="*/ 0 w 15"/>
                <a:gd name="T7" fmla="*/ 0 h 1"/>
                <a:gd name="T8" fmla="*/ 15 w 15"/>
                <a:gd name="T9" fmla="*/ 0 h 1"/>
              </a:gdLst>
              <a:ahLst/>
              <a:cxnLst>
                <a:cxn ang="T4">
                  <a:pos x="T0" y="T1"/>
                </a:cxn>
                <a:cxn ang="T5">
                  <a:pos x="T2" y="T3"/>
                </a:cxn>
              </a:cxnLst>
              <a:rect l="T6" t="T7" r="T8" b="T9"/>
              <a:pathLst>
                <a:path w="15" h="1">
                  <a:moveTo>
                    <a:pt x="0" y="0"/>
                  </a:moveTo>
                  <a:lnTo>
                    <a:pt x="15" y="0"/>
                  </a:lnTo>
                </a:path>
              </a:pathLst>
            </a:custGeom>
            <a:noFill/>
            <a:ln w="38100">
              <a:solidFill>
                <a:srgbClr val="000000"/>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89" name="Rectangle 32"/>
            <p:cNvSpPr>
              <a:spLocks noChangeArrowheads="1"/>
            </p:cNvSpPr>
            <p:nvPr/>
          </p:nvSpPr>
          <p:spPr bwMode="auto">
            <a:xfrm>
              <a:off x="2562" y="2568"/>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000" b="0">
                  <a:latin typeface="Times New Roman" panose="02020603050405020304" pitchFamily="18" charset="0"/>
                </a:rPr>
                <a:t>(a)</a:t>
              </a:r>
              <a:r>
                <a:rPr kumimoji="1" lang="en-US" altLang="zh-CN" sz="1100" b="0">
                  <a:latin typeface="Times New Roman" panose="02020603050405020304" pitchFamily="18" charset="0"/>
                </a:rPr>
                <a:t> </a:t>
              </a:r>
              <a:endParaRPr kumimoji="1" lang="en-US" altLang="zh-CN" sz="2400" b="0">
                <a:latin typeface="Times New Roman" panose="02020603050405020304" pitchFamily="18" charset="0"/>
              </a:endParaRPr>
            </a:p>
          </p:txBody>
        </p:sp>
        <p:sp>
          <p:nvSpPr>
            <p:cNvPr id="14390" name="Text Box 80"/>
            <p:cNvSpPr txBox="1">
              <a:spLocks noChangeArrowheads="1"/>
            </p:cNvSpPr>
            <p:nvPr/>
          </p:nvSpPr>
          <p:spPr bwMode="auto">
            <a:xfrm>
              <a:off x="3470" y="2115"/>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1</a:t>
              </a:r>
              <a:endParaRPr lang="en-US" altLang="zh-CN" sz="1800"/>
            </a:p>
          </p:txBody>
        </p:sp>
        <p:sp>
          <p:nvSpPr>
            <p:cNvPr id="14391" name="Text Box 81"/>
            <p:cNvSpPr txBox="1">
              <a:spLocks noChangeArrowheads="1"/>
            </p:cNvSpPr>
            <p:nvPr/>
          </p:nvSpPr>
          <p:spPr bwMode="auto">
            <a:xfrm>
              <a:off x="1292" y="1979"/>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2</a:t>
              </a:r>
              <a:endParaRPr lang="en-US" altLang="zh-CN" sz="1800"/>
            </a:p>
          </p:txBody>
        </p:sp>
        <p:sp>
          <p:nvSpPr>
            <p:cNvPr id="14392" name="Text Box 83"/>
            <p:cNvSpPr txBox="1">
              <a:spLocks noChangeArrowheads="1"/>
            </p:cNvSpPr>
            <p:nvPr/>
          </p:nvSpPr>
          <p:spPr bwMode="auto">
            <a:xfrm>
              <a:off x="3470" y="1888"/>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2</a:t>
              </a:r>
              <a:endParaRPr lang="en-US" altLang="zh-CN" sz="1800"/>
            </a:p>
          </p:txBody>
        </p:sp>
      </p:grpSp>
      <p:grpSp>
        <p:nvGrpSpPr>
          <p:cNvPr id="3" name="Group 91"/>
          <p:cNvGrpSpPr/>
          <p:nvPr/>
        </p:nvGrpSpPr>
        <p:grpSpPr bwMode="auto">
          <a:xfrm>
            <a:off x="1476375" y="4572000"/>
            <a:ext cx="6408738" cy="2286000"/>
            <a:chOff x="930" y="3022"/>
            <a:chExt cx="4037" cy="1440"/>
          </a:xfrm>
        </p:grpSpPr>
        <p:sp>
          <p:nvSpPr>
            <p:cNvPr id="14343" name="Line 34"/>
            <p:cNvSpPr>
              <a:spLocks noChangeShapeType="1"/>
            </p:cNvSpPr>
            <p:nvPr/>
          </p:nvSpPr>
          <p:spPr bwMode="auto">
            <a:xfrm>
              <a:off x="930" y="3934"/>
              <a:ext cx="1737"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44" name="Freeform 35"/>
            <p:cNvSpPr/>
            <p:nvPr/>
          </p:nvSpPr>
          <p:spPr bwMode="auto">
            <a:xfrm>
              <a:off x="1540" y="3565"/>
              <a:ext cx="5" cy="369"/>
            </a:xfrm>
            <a:custGeom>
              <a:avLst/>
              <a:gdLst>
                <a:gd name="T0" fmla="*/ 110 w 4"/>
                <a:gd name="T1" fmla="*/ 22638 h 275"/>
                <a:gd name="T2" fmla="*/ 0 w 4"/>
                <a:gd name="T3" fmla="*/ 0 h 275"/>
                <a:gd name="T4" fmla="*/ 0 60000 65536"/>
                <a:gd name="T5" fmla="*/ 0 60000 65536"/>
                <a:gd name="T6" fmla="*/ 0 w 4"/>
                <a:gd name="T7" fmla="*/ 0 h 275"/>
                <a:gd name="T8" fmla="*/ 4 w 4"/>
                <a:gd name="T9" fmla="*/ 275 h 275"/>
              </a:gdLst>
              <a:ahLst/>
              <a:cxnLst>
                <a:cxn ang="T4">
                  <a:pos x="T0" y="T1"/>
                </a:cxn>
                <a:cxn ang="T5">
                  <a:pos x="T2" y="T3"/>
                </a:cxn>
              </a:cxnLst>
              <a:rect l="T6" t="T7" r="T8" b="T9"/>
              <a:pathLst>
                <a:path w="4" h="275">
                  <a:moveTo>
                    <a:pt x="4" y="275"/>
                  </a:moveTo>
                  <a:lnTo>
                    <a:pt x="0" y="0"/>
                  </a:lnTo>
                </a:path>
              </a:pathLst>
            </a:custGeom>
            <a:noFill/>
            <a:ln w="38100">
              <a:solidFill>
                <a:srgbClr val="000000"/>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45" name="Freeform 36"/>
            <p:cNvSpPr/>
            <p:nvPr/>
          </p:nvSpPr>
          <p:spPr bwMode="auto">
            <a:xfrm>
              <a:off x="1653" y="3553"/>
              <a:ext cx="2" cy="381"/>
            </a:xfrm>
            <a:custGeom>
              <a:avLst/>
              <a:gdLst>
                <a:gd name="T0" fmla="*/ 0 w 5"/>
                <a:gd name="T1" fmla="*/ 1 h 711"/>
                <a:gd name="T2" fmla="*/ 0 w 5"/>
                <a:gd name="T3" fmla="*/ 0 h 711"/>
                <a:gd name="T4" fmla="*/ 0 60000 65536"/>
                <a:gd name="T5" fmla="*/ 0 60000 65536"/>
                <a:gd name="T6" fmla="*/ 0 w 5"/>
                <a:gd name="T7" fmla="*/ 0 h 711"/>
                <a:gd name="T8" fmla="*/ 5 w 5"/>
                <a:gd name="T9" fmla="*/ 711 h 711"/>
              </a:gdLst>
              <a:ahLst/>
              <a:cxnLst>
                <a:cxn ang="T4">
                  <a:pos x="T0" y="T1"/>
                </a:cxn>
                <a:cxn ang="T5">
                  <a:pos x="T2" y="T3"/>
                </a:cxn>
              </a:cxnLst>
              <a:rect l="T6" t="T7" r="T8" b="T9"/>
              <a:pathLst>
                <a:path w="5" h="711">
                  <a:moveTo>
                    <a:pt x="0" y="711"/>
                  </a:moveTo>
                  <a:lnTo>
                    <a:pt x="5" y="0"/>
                  </a:lnTo>
                </a:path>
              </a:pathLst>
            </a:custGeom>
            <a:noFill/>
            <a:ln w="38100">
              <a:solidFill>
                <a:srgbClr val="000000"/>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46" name="Text Box 37"/>
            <p:cNvSpPr txBox="1">
              <a:spLocks noChangeArrowheads="1"/>
            </p:cNvSpPr>
            <p:nvPr/>
          </p:nvSpPr>
          <p:spPr bwMode="auto">
            <a:xfrm>
              <a:off x="2667" y="3831"/>
              <a:ext cx="2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solidFill>
                    <a:srgbClr val="000000"/>
                  </a:solidFill>
                  <a:latin typeface="Times New Roman" panose="02020603050405020304" pitchFamily="18" charset="0"/>
                </a:rPr>
                <a:t>k</a:t>
              </a:r>
              <a:endParaRPr lang="en-US" altLang="zh-CN" sz="1800" b="0">
                <a:solidFill>
                  <a:srgbClr val="000000"/>
                </a:solidFill>
                <a:latin typeface="Times New Roman" panose="02020603050405020304" pitchFamily="18" charset="0"/>
              </a:endParaRPr>
            </a:p>
          </p:txBody>
        </p:sp>
        <p:sp>
          <p:nvSpPr>
            <p:cNvPr id="14347" name="Text Box 38"/>
            <p:cNvSpPr txBox="1">
              <a:spLocks noChangeArrowheads="1"/>
            </p:cNvSpPr>
            <p:nvPr/>
          </p:nvSpPr>
          <p:spPr bwMode="auto">
            <a:xfrm>
              <a:off x="1462" y="3022"/>
              <a:ext cx="5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solidFill>
                    <a:srgbClr val="000000"/>
                  </a:solidFill>
                  <a:latin typeface="Times New Roman" panose="02020603050405020304" pitchFamily="18" charset="0"/>
                </a:rPr>
                <a:t>x[k]</a:t>
              </a:r>
              <a:endParaRPr lang="en-US" altLang="zh-CN" sz="2400" b="0">
                <a:solidFill>
                  <a:srgbClr val="000000"/>
                </a:solidFill>
                <a:latin typeface="Times New Roman" panose="02020603050405020304" pitchFamily="18" charset="0"/>
              </a:endParaRPr>
            </a:p>
          </p:txBody>
        </p:sp>
        <p:sp>
          <p:nvSpPr>
            <p:cNvPr id="14348" name="Freeform 39"/>
            <p:cNvSpPr/>
            <p:nvPr/>
          </p:nvSpPr>
          <p:spPr bwMode="auto">
            <a:xfrm>
              <a:off x="1429" y="3553"/>
              <a:ext cx="3" cy="382"/>
            </a:xfrm>
            <a:custGeom>
              <a:avLst/>
              <a:gdLst>
                <a:gd name="T0" fmla="*/ 3 w 3"/>
                <a:gd name="T1" fmla="*/ 23046 h 285"/>
                <a:gd name="T2" fmla="*/ 0 w 3"/>
                <a:gd name="T3" fmla="*/ 0 h 285"/>
                <a:gd name="T4" fmla="*/ 0 60000 65536"/>
                <a:gd name="T5" fmla="*/ 0 60000 65536"/>
                <a:gd name="T6" fmla="*/ 0 w 3"/>
                <a:gd name="T7" fmla="*/ 0 h 285"/>
                <a:gd name="T8" fmla="*/ 3 w 3"/>
                <a:gd name="T9" fmla="*/ 285 h 285"/>
              </a:gdLst>
              <a:ahLst/>
              <a:cxnLst>
                <a:cxn ang="T4">
                  <a:pos x="T0" y="T1"/>
                </a:cxn>
                <a:cxn ang="T5">
                  <a:pos x="T2" y="T3"/>
                </a:cxn>
              </a:cxnLst>
              <a:rect l="T6" t="T7" r="T8" b="T9"/>
              <a:pathLst>
                <a:path w="3" h="285">
                  <a:moveTo>
                    <a:pt x="3" y="285"/>
                  </a:moveTo>
                  <a:lnTo>
                    <a:pt x="0" y="0"/>
                  </a:lnTo>
                </a:path>
              </a:pathLst>
            </a:custGeom>
            <a:noFill/>
            <a:ln w="38100">
              <a:solidFill>
                <a:srgbClr val="000000"/>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49" name="Freeform 40"/>
            <p:cNvSpPr/>
            <p:nvPr/>
          </p:nvSpPr>
          <p:spPr bwMode="auto">
            <a:xfrm>
              <a:off x="1435" y="3022"/>
              <a:ext cx="1" cy="810"/>
            </a:xfrm>
            <a:custGeom>
              <a:avLst/>
              <a:gdLst>
                <a:gd name="T0" fmla="*/ 0 w 1"/>
                <a:gd name="T1" fmla="*/ 810 h 810"/>
                <a:gd name="T2" fmla="*/ 0 w 1"/>
                <a:gd name="T3" fmla="*/ 0 h 810"/>
                <a:gd name="T4" fmla="*/ 0 60000 65536"/>
                <a:gd name="T5" fmla="*/ 0 60000 65536"/>
                <a:gd name="T6" fmla="*/ 0 w 1"/>
                <a:gd name="T7" fmla="*/ 0 h 810"/>
                <a:gd name="T8" fmla="*/ 1 w 1"/>
                <a:gd name="T9" fmla="*/ 810 h 810"/>
              </a:gdLst>
              <a:ahLst/>
              <a:cxnLst>
                <a:cxn ang="T4">
                  <a:pos x="T0" y="T1"/>
                </a:cxn>
                <a:cxn ang="T5">
                  <a:pos x="T2" y="T3"/>
                </a:cxn>
              </a:cxnLst>
              <a:rect l="T6" t="T7" r="T8" b="T9"/>
              <a:pathLst>
                <a:path w="1" h="810">
                  <a:moveTo>
                    <a:pt x="0" y="810"/>
                  </a:moveTo>
                  <a:lnTo>
                    <a:pt x="0" y="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50" name="Text Box 41"/>
            <p:cNvSpPr txBox="1">
              <a:spLocks noChangeArrowheads="1"/>
            </p:cNvSpPr>
            <p:nvPr/>
          </p:nvSpPr>
          <p:spPr bwMode="auto">
            <a:xfrm>
              <a:off x="1277" y="3934"/>
              <a:ext cx="62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000" b="0">
                  <a:solidFill>
                    <a:srgbClr val="000000"/>
                  </a:solidFill>
                  <a:latin typeface="Times New Roman" panose="02020603050405020304" pitchFamily="18" charset="0"/>
                </a:rPr>
                <a:t>   </a:t>
              </a:r>
              <a:r>
                <a:rPr lang="en-US" altLang="zh-CN" sz="1800" b="0">
                  <a:solidFill>
                    <a:srgbClr val="000000"/>
                  </a:solidFill>
                  <a:latin typeface="Times New Roman" panose="02020603050405020304" pitchFamily="18" charset="0"/>
                </a:rPr>
                <a:t>0 1  2</a:t>
              </a:r>
              <a:endParaRPr lang="en-US" altLang="zh-CN" sz="1800" b="0">
                <a:solidFill>
                  <a:srgbClr val="000000"/>
                </a:solidFill>
                <a:latin typeface="Times New Roman" panose="02020603050405020304" pitchFamily="18" charset="0"/>
              </a:endParaRPr>
            </a:p>
          </p:txBody>
        </p:sp>
        <p:sp>
          <p:nvSpPr>
            <p:cNvPr id="14351" name="Line 42"/>
            <p:cNvSpPr>
              <a:spLocks noChangeShapeType="1"/>
            </p:cNvSpPr>
            <p:nvPr/>
          </p:nvSpPr>
          <p:spPr bwMode="auto">
            <a:xfrm>
              <a:off x="3059" y="3900"/>
              <a:ext cx="1699"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52" name="Line 43"/>
            <p:cNvSpPr>
              <a:spLocks noChangeShapeType="1"/>
            </p:cNvSpPr>
            <p:nvPr/>
          </p:nvSpPr>
          <p:spPr bwMode="auto">
            <a:xfrm flipV="1">
              <a:off x="3661" y="3497"/>
              <a:ext cx="0" cy="403"/>
            </a:xfrm>
            <a:prstGeom prst="line">
              <a:avLst/>
            </a:prstGeom>
            <a:noFill/>
            <a:ln w="38100">
              <a:solidFill>
                <a:srgbClr val="000000"/>
              </a:solidFill>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4353" name="Line 44"/>
            <p:cNvSpPr>
              <a:spLocks noChangeShapeType="1"/>
            </p:cNvSpPr>
            <p:nvPr/>
          </p:nvSpPr>
          <p:spPr bwMode="auto">
            <a:xfrm flipV="1">
              <a:off x="3764" y="3680"/>
              <a:ext cx="0" cy="220"/>
            </a:xfrm>
            <a:prstGeom prst="line">
              <a:avLst/>
            </a:prstGeom>
            <a:noFill/>
            <a:ln w="38100">
              <a:solidFill>
                <a:srgbClr val="000000"/>
              </a:solidFill>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4354" name="Text Box 45"/>
            <p:cNvSpPr txBox="1">
              <a:spLocks noChangeArrowheads="1"/>
            </p:cNvSpPr>
            <p:nvPr/>
          </p:nvSpPr>
          <p:spPr bwMode="auto">
            <a:xfrm>
              <a:off x="4758" y="3790"/>
              <a:ext cx="2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solidFill>
                    <a:srgbClr val="000000"/>
                  </a:solidFill>
                  <a:latin typeface="Times New Roman" panose="02020603050405020304" pitchFamily="18" charset="0"/>
                </a:rPr>
                <a:t>k</a:t>
              </a:r>
              <a:endParaRPr lang="en-US" altLang="zh-CN" sz="1800" b="0">
                <a:solidFill>
                  <a:srgbClr val="000000"/>
                </a:solidFill>
                <a:latin typeface="Times New Roman" panose="02020603050405020304" pitchFamily="18" charset="0"/>
              </a:endParaRPr>
            </a:p>
          </p:txBody>
        </p:sp>
        <p:sp>
          <p:nvSpPr>
            <p:cNvPr id="14355" name="Text Box 46"/>
            <p:cNvSpPr txBox="1">
              <a:spLocks noChangeArrowheads="1"/>
            </p:cNvSpPr>
            <p:nvPr/>
          </p:nvSpPr>
          <p:spPr bwMode="auto">
            <a:xfrm>
              <a:off x="3556" y="3022"/>
              <a:ext cx="5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solidFill>
                    <a:srgbClr val="000000"/>
                  </a:solidFill>
                  <a:latin typeface="Times New Roman" panose="02020603050405020304" pitchFamily="18" charset="0"/>
                </a:rPr>
                <a:t>h[-k]</a:t>
              </a:r>
              <a:endParaRPr lang="en-US" altLang="zh-CN" sz="1800" b="0">
                <a:solidFill>
                  <a:srgbClr val="000000"/>
                </a:solidFill>
                <a:latin typeface="Times New Roman" panose="02020603050405020304" pitchFamily="18" charset="0"/>
              </a:endParaRPr>
            </a:p>
          </p:txBody>
        </p:sp>
        <p:sp>
          <p:nvSpPr>
            <p:cNvPr id="14356" name="Freeform 47"/>
            <p:cNvSpPr/>
            <p:nvPr/>
          </p:nvSpPr>
          <p:spPr bwMode="auto">
            <a:xfrm>
              <a:off x="3555" y="3680"/>
              <a:ext cx="1" cy="231"/>
            </a:xfrm>
            <a:custGeom>
              <a:avLst/>
              <a:gdLst>
                <a:gd name="T0" fmla="*/ 0 w 3"/>
                <a:gd name="T1" fmla="*/ 1 h 430"/>
                <a:gd name="T2" fmla="*/ 0 w 3"/>
                <a:gd name="T3" fmla="*/ 0 h 430"/>
                <a:gd name="T4" fmla="*/ 0 60000 65536"/>
                <a:gd name="T5" fmla="*/ 0 60000 65536"/>
                <a:gd name="T6" fmla="*/ 0 w 3"/>
                <a:gd name="T7" fmla="*/ 0 h 430"/>
                <a:gd name="T8" fmla="*/ 3 w 3"/>
                <a:gd name="T9" fmla="*/ 430 h 430"/>
              </a:gdLst>
              <a:ahLst/>
              <a:cxnLst>
                <a:cxn ang="T4">
                  <a:pos x="T0" y="T1"/>
                </a:cxn>
                <a:cxn ang="T5">
                  <a:pos x="T2" y="T3"/>
                </a:cxn>
              </a:cxnLst>
              <a:rect l="T6" t="T7" r="T8" b="T9"/>
              <a:pathLst>
                <a:path w="3" h="430">
                  <a:moveTo>
                    <a:pt x="0" y="430"/>
                  </a:moveTo>
                  <a:lnTo>
                    <a:pt x="3" y="0"/>
                  </a:lnTo>
                </a:path>
              </a:pathLst>
            </a:custGeom>
            <a:noFill/>
            <a:ln w="38100">
              <a:solidFill>
                <a:srgbClr val="000000"/>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57" name="Line 48"/>
            <p:cNvSpPr>
              <a:spLocks noChangeShapeType="1"/>
            </p:cNvSpPr>
            <p:nvPr/>
          </p:nvSpPr>
          <p:spPr bwMode="auto">
            <a:xfrm flipV="1">
              <a:off x="3556" y="3022"/>
              <a:ext cx="0" cy="76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58" name="Text Box 49"/>
            <p:cNvSpPr txBox="1">
              <a:spLocks noChangeArrowheads="1"/>
            </p:cNvSpPr>
            <p:nvPr/>
          </p:nvSpPr>
          <p:spPr bwMode="auto">
            <a:xfrm>
              <a:off x="3119" y="3900"/>
              <a:ext cx="9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solidFill>
                    <a:srgbClr val="000000"/>
                  </a:solidFill>
                  <a:latin typeface="Times New Roman" panose="02020603050405020304" pitchFamily="18" charset="0"/>
                </a:rPr>
                <a:t>   -2   0    2</a:t>
              </a:r>
              <a:endParaRPr lang="en-US" altLang="zh-CN" sz="1800" b="0">
                <a:solidFill>
                  <a:srgbClr val="000000"/>
                </a:solidFill>
                <a:latin typeface="Times New Roman" panose="02020603050405020304" pitchFamily="18" charset="0"/>
              </a:endParaRPr>
            </a:p>
          </p:txBody>
        </p:sp>
        <p:sp>
          <p:nvSpPr>
            <p:cNvPr id="14359" name="Line 50"/>
            <p:cNvSpPr>
              <a:spLocks noChangeShapeType="1"/>
            </p:cNvSpPr>
            <p:nvPr/>
          </p:nvSpPr>
          <p:spPr bwMode="auto">
            <a:xfrm flipV="1">
              <a:off x="3451" y="3497"/>
              <a:ext cx="0" cy="403"/>
            </a:xfrm>
            <a:prstGeom prst="line">
              <a:avLst/>
            </a:prstGeom>
            <a:noFill/>
            <a:ln w="38100">
              <a:solidFill>
                <a:srgbClr val="000000"/>
              </a:solidFill>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4360" name="Line 51"/>
            <p:cNvSpPr>
              <a:spLocks noChangeShapeType="1"/>
            </p:cNvSpPr>
            <p:nvPr/>
          </p:nvSpPr>
          <p:spPr bwMode="auto">
            <a:xfrm flipV="1">
              <a:off x="3346" y="3680"/>
              <a:ext cx="0" cy="220"/>
            </a:xfrm>
            <a:prstGeom prst="line">
              <a:avLst/>
            </a:prstGeom>
            <a:noFill/>
            <a:ln w="38100">
              <a:solidFill>
                <a:srgbClr val="000000"/>
              </a:solidFill>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4361" name="Rectangle 55"/>
            <p:cNvSpPr>
              <a:spLocks noChangeArrowheads="1"/>
            </p:cNvSpPr>
            <p:nvPr/>
          </p:nvSpPr>
          <p:spPr bwMode="auto">
            <a:xfrm>
              <a:off x="2536" y="4020"/>
              <a:ext cx="58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en-US" altLang="zh-CN" sz="1000" b="0">
                  <a:latin typeface="Times New Roman" panose="02020603050405020304" pitchFamily="18" charset="0"/>
                </a:rPr>
                <a:t> </a:t>
              </a:r>
              <a:r>
                <a:rPr kumimoji="1" lang="en-US" altLang="zh-CN" sz="2000" b="0">
                  <a:latin typeface="Times New Roman" panose="02020603050405020304" pitchFamily="18" charset="0"/>
                </a:rPr>
                <a:t>(b)</a:t>
              </a:r>
              <a:endParaRPr kumimoji="1" lang="en-US" altLang="zh-CN" sz="2000" b="0">
                <a:latin typeface="Times New Roman" panose="02020603050405020304" pitchFamily="18" charset="0"/>
              </a:endParaRPr>
            </a:p>
            <a:p>
              <a:pPr>
                <a:spcBef>
                  <a:spcPct val="0"/>
                </a:spcBef>
                <a:buFontTx/>
                <a:buNone/>
              </a:pPr>
              <a:endParaRPr kumimoji="1" lang="en-US" altLang="zh-CN" sz="2000" b="0">
                <a:latin typeface="Times New Roman" panose="02020603050405020304" pitchFamily="18" charset="0"/>
              </a:endParaRPr>
            </a:p>
          </p:txBody>
        </p:sp>
        <p:sp>
          <p:nvSpPr>
            <p:cNvPr id="14362" name="Text Box 82"/>
            <p:cNvSpPr txBox="1">
              <a:spLocks noChangeArrowheads="1"/>
            </p:cNvSpPr>
            <p:nvPr/>
          </p:nvSpPr>
          <p:spPr bwMode="auto">
            <a:xfrm>
              <a:off x="1248" y="3431"/>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2</a:t>
              </a:r>
              <a:endParaRPr lang="en-US" altLang="zh-CN" sz="1800"/>
            </a:p>
          </p:txBody>
        </p:sp>
        <p:sp>
          <p:nvSpPr>
            <p:cNvPr id="14363" name="Text Box 86"/>
            <p:cNvSpPr txBox="1">
              <a:spLocks noChangeArrowheads="1"/>
            </p:cNvSpPr>
            <p:nvPr/>
          </p:nvSpPr>
          <p:spPr bwMode="auto">
            <a:xfrm>
              <a:off x="3232" y="3316"/>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2</a:t>
              </a:r>
              <a:endParaRPr lang="en-US" altLang="zh-CN" sz="1800"/>
            </a:p>
          </p:txBody>
        </p:sp>
        <p:sp>
          <p:nvSpPr>
            <p:cNvPr id="14364" name="Text Box 87"/>
            <p:cNvSpPr txBox="1">
              <a:spLocks noChangeArrowheads="1"/>
            </p:cNvSpPr>
            <p:nvPr/>
          </p:nvSpPr>
          <p:spPr bwMode="auto">
            <a:xfrm>
              <a:off x="3380" y="3567"/>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1</a:t>
              </a:r>
              <a:endParaRPr lang="en-US" altLang="zh-CN" sz="1800"/>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38988"/>
                                        </p:tgtEl>
                                        <p:attrNameLst>
                                          <p:attrName>style.visibility</p:attrName>
                                        </p:attrNameLst>
                                      </p:cBhvr>
                                      <p:to>
                                        <p:strVal val="visible"/>
                                      </p:to>
                                    </p:set>
                                    <p:anim calcmode="lin" valueType="num">
                                      <p:cBhvr>
                                        <p:cTn id="7" dur="1000" fill="hold"/>
                                        <p:tgtEl>
                                          <p:spTgt spid="38988"/>
                                        </p:tgtEl>
                                        <p:attrNameLst>
                                          <p:attrName>ppt_w</p:attrName>
                                        </p:attrNameLst>
                                      </p:cBhvr>
                                      <p:tavLst>
                                        <p:tav tm="0">
                                          <p:val>
                                            <p:fltVal val="0"/>
                                          </p:val>
                                        </p:tav>
                                        <p:tav tm="100000">
                                          <p:val>
                                            <p:strVal val="#ppt_w"/>
                                          </p:val>
                                        </p:tav>
                                      </p:tavLst>
                                    </p:anim>
                                    <p:anim calcmode="lin" valueType="num">
                                      <p:cBhvr>
                                        <p:cTn id="8" dur="1000" fill="hold"/>
                                        <p:tgtEl>
                                          <p:spTgt spid="38988"/>
                                        </p:tgtEl>
                                        <p:attrNameLst>
                                          <p:attrName>ppt_h</p:attrName>
                                        </p:attrNameLst>
                                      </p:cBhvr>
                                      <p:tavLst>
                                        <p:tav tm="0">
                                          <p:val>
                                            <p:fltVal val="0"/>
                                          </p:val>
                                        </p:tav>
                                        <p:tav tm="100000">
                                          <p:val>
                                            <p:strVal val="#ppt_h"/>
                                          </p:val>
                                        </p:tav>
                                      </p:tavLst>
                                    </p:anim>
                                    <p:anim calcmode="lin" valueType="num">
                                      <p:cBhvr>
                                        <p:cTn id="9" dur="1000" fill="hold"/>
                                        <p:tgtEl>
                                          <p:spTgt spid="3898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8988"/>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3" presetClass="entr" presetSubtype="16"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8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560729C-61E3-4FE6-90C3-41335BC62E58}"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15363" name="灯片编号占位符 3"/>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03F78197-94A8-4A69-A8C5-2A75413EDB39}" type="slidenum">
              <a:rPr lang="en-US" altLang="zh-CN" sz="1400" b="0">
                <a:solidFill>
                  <a:schemeClr val="tx2"/>
                </a:solidFill>
              </a:rPr>
            </a:fld>
            <a:endParaRPr lang="en-US" altLang="zh-CN" sz="1400" b="0">
              <a:solidFill>
                <a:schemeClr val="tx2"/>
              </a:solidFill>
            </a:endParaRPr>
          </a:p>
        </p:txBody>
      </p:sp>
      <p:grpSp>
        <p:nvGrpSpPr>
          <p:cNvPr id="15364" name="Group 85"/>
          <p:cNvGrpSpPr/>
          <p:nvPr/>
        </p:nvGrpSpPr>
        <p:grpSpPr bwMode="auto">
          <a:xfrm>
            <a:off x="323850" y="0"/>
            <a:ext cx="4516438" cy="1766888"/>
            <a:chOff x="0" y="0"/>
            <a:chExt cx="2845" cy="1113"/>
          </a:xfrm>
        </p:grpSpPr>
        <p:grpSp>
          <p:nvGrpSpPr>
            <p:cNvPr id="15421" name="Group 46"/>
            <p:cNvGrpSpPr/>
            <p:nvPr/>
          </p:nvGrpSpPr>
          <p:grpSpPr bwMode="auto">
            <a:xfrm>
              <a:off x="1529" y="100"/>
              <a:ext cx="1316" cy="1013"/>
              <a:chOff x="158" y="0"/>
              <a:chExt cx="1440" cy="1175"/>
            </a:xfrm>
          </p:grpSpPr>
          <p:grpSp>
            <p:nvGrpSpPr>
              <p:cNvPr id="15435" name="Group 26"/>
              <p:cNvGrpSpPr/>
              <p:nvPr/>
            </p:nvGrpSpPr>
            <p:grpSpPr bwMode="auto">
              <a:xfrm>
                <a:off x="158" y="0"/>
                <a:ext cx="1440" cy="1175"/>
                <a:chOff x="657" y="1525"/>
                <a:chExt cx="1440" cy="1175"/>
              </a:xfrm>
            </p:grpSpPr>
            <p:sp>
              <p:nvSpPr>
                <p:cNvPr id="15437" name="Line 7"/>
                <p:cNvSpPr>
                  <a:spLocks noChangeShapeType="1"/>
                </p:cNvSpPr>
                <p:nvPr/>
              </p:nvSpPr>
              <p:spPr bwMode="auto">
                <a:xfrm flipV="1">
                  <a:off x="657" y="2432"/>
                  <a:ext cx="1225" cy="5"/>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38" name="Freeform 8"/>
                <p:cNvSpPr/>
                <p:nvPr/>
              </p:nvSpPr>
              <p:spPr bwMode="auto">
                <a:xfrm>
                  <a:off x="1267" y="2068"/>
                  <a:ext cx="5" cy="369"/>
                </a:xfrm>
                <a:custGeom>
                  <a:avLst/>
                  <a:gdLst>
                    <a:gd name="T0" fmla="*/ 110 w 4"/>
                    <a:gd name="T1" fmla="*/ 22638 h 275"/>
                    <a:gd name="T2" fmla="*/ 0 w 4"/>
                    <a:gd name="T3" fmla="*/ 0 h 275"/>
                    <a:gd name="T4" fmla="*/ 0 60000 65536"/>
                    <a:gd name="T5" fmla="*/ 0 60000 65536"/>
                    <a:gd name="T6" fmla="*/ 0 w 4"/>
                    <a:gd name="T7" fmla="*/ 0 h 275"/>
                    <a:gd name="T8" fmla="*/ 4 w 4"/>
                    <a:gd name="T9" fmla="*/ 275 h 275"/>
                  </a:gdLst>
                  <a:ahLst/>
                  <a:cxnLst>
                    <a:cxn ang="T4">
                      <a:pos x="T0" y="T1"/>
                    </a:cxn>
                    <a:cxn ang="T5">
                      <a:pos x="T2" y="T3"/>
                    </a:cxn>
                  </a:cxnLst>
                  <a:rect l="T6" t="T7" r="T8" b="T9"/>
                  <a:pathLst>
                    <a:path w="4" h="275">
                      <a:moveTo>
                        <a:pt x="4" y="275"/>
                      </a:moveTo>
                      <a:lnTo>
                        <a:pt x="0" y="0"/>
                      </a:lnTo>
                    </a:path>
                  </a:pathLst>
                </a:custGeom>
                <a:noFill/>
                <a:ln w="38100">
                  <a:solidFill>
                    <a:srgbClr val="000000"/>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9" name="Freeform 9"/>
                <p:cNvSpPr/>
                <p:nvPr/>
              </p:nvSpPr>
              <p:spPr bwMode="auto">
                <a:xfrm>
                  <a:off x="1380" y="2056"/>
                  <a:ext cx="2" cy="381"/>
                </a:xfrm>
                <a:custGeom>
                  <a:avLst/>
                  <a:gdLst>
                    <a:gd name="T0" fmla="*/ 0 w 5"/>
                    <a:gd name="T1" fmla="*/ 1 h 711"/>
                    <a:gd name="T2" fmla="*/ 0 w 5"/>
                    <a:gd name="T3" fmla="*/ 0 h 711"/>
                    <a:gd name="T4" fmla="*/ 0 60000 65536"/>
                    <a:gd name="T5" fmla="*/ 0 60000 65536"/>
                    <a:gd name="T6" fmla="*/ 0 w 5"/>
                    <a:gd name="T7" fmla="*/ 0 h 711"/>
                    <a:gd name="T8" fmla="*/ 5 w 5"/>
                    <a:gd name="T9" fmla="*/ 711 h 711"/>
                  </a:gdLst>
                  <a:ahLst/>
                  <a:cxnLst>
                    <a:cxn ang="T4">
                      <a:pos x="T0" y="T1"/>
                    </a:cxn>
                    <a:cxn ang="T5">
                      <a:pos x="T2" y="T3"/>
                    </a:cxn>
                  </a:cxnLst>
                  <a:rect l="T6" t="T7" r="T8" b="T9"/>
                  <a:pathLst>
                    <a:path w="5" h="711">
                      <a:moveTo>
                        <a:pt x="0" y="711"/>
                      </a:moveTo>
                      <a:lnTo>
                        <a:pt x="5" y="0"/>
                      </a:lnTo>
                    </a:path>
                  </a:pathLst>
                </a:custGeom>
                <a:noFill/>
                <a:ln w="38100">
                  <a:solidFill>
                    <a:srgbClr val="000000"/>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0" name="Text Box 10"/>
                <p:cNvSpPr txBox="1">
                  <a:spLocks noChangeArrowheads="1"/>
                </p:cNvSpPr>
                <p:nvPr/>
              </p:nvSpPr>
              <p:spPr bwMode="auto">
                <a:xfrm>
                  <a:off x="1883" y="2340"/>
                  <a:ext cx="214"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solidFill>
                        <a:srgbClr val="000000"/>
                      </a:solidFill>
                      <a:latin typeface="Times New Roman" panose="02020603050405020304" pitchFamily="18" charset="0"/>
                    </a:rPr>
                    <a:t>k</a:t>
                  </a:r>
                  <a:endParaRPr lang="en-US" altLang="zh-CN" sz="1800" b="0">
                    <a:solidFill>
                      <a:srgbClr val="000000"/>
                    </a:solidFill>
                    <a:latin typeface="Times New Roman" panose="02020603050405020304" pitchFamily="18" charset="0"/>
                  </a:endParaRPr>
                </a:p>
              </p:txBody>
            </p:sp>
            <p:sp>
              <p:nvSpPr>
                <p:cNvPr id="15441" name="Text Box 11"/>
                <p:cNvSpPr txBox="1">
                  <a:spLocks noChangeArrowheads="1"/>
                </p:cNvSpPr>
                <p:nvPr/>
              </p:nvSpPr>
              <p:spPr bwMode="auto">
                <a:xfrm>
                  <a:off x="1189" y="1525"/>
                  <a:ext cx="53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solidFill>
                        <a:srgbClr val="000000"/>
                      </a:solidFill>
                      <a:latin typeface="Times New Roman" panose="02020603050405020304" pitchFamily="18" charset="0"/>
                    </a:rPr>
                    <a:t>x[k]</a:t>
                  </a:r>
                  <a:endParaRPr lang="en-US" altLang="zh-CN" sz="2400" b="0">
                    <a:solidFill>
                      <a:srgbClr val="000000"/>
                    </a:solidFill>
                    <a:latin typeface="Times New Roman" panose="02020603050405020304" pitchFamily="18" charset="0"/>
                  </a:endParaRPr>
                </a:p>
              </p:txBody>
            </p:sp>
            <p:sp>
              <p:nvSpPr>
                <p:cNvPr id="15442" name="Freeform 12"/>
                <p:cNvSpPr/>
                <p:nvPr/>
              </p:nvSpPr>
              <p:spPr bwMode="auto">
                <a:xfrm>
                  <a:off x="1156" y="2056"/>
                  <a:ext cx="3" cy="382"/>
                </a:xfrm>
                <a:custGeom>
                  <a:avLst/>
                  <a:gdLst>
                    <a:gd name="T0" fmla="*/ 3 w 3"/>
                    <a:gd name="T1" fmla="*/ 23046 h 285"/>
                    <a:gd name="T2" fmla="*/ 0 w 3"/>
                    <a:gd name="T3" fmla="*/ 0 h 285"/>
                    <a:gd name="T4" fmla="*/ 0 60000 65536"/>
                    <a:gd name="T5" fmla="*/ 0 60000 65536"/>
                    <a:gd name="T6" fmla="*/ 0 w 3"/>
                    <a:gd name="T7" fmla="*/ 0 h 285"/>
                    <a:gd name="T8" fmla="*/ 3 w 3"/>
                    <a:gd name="T9" fmla="*/ 285 h 285"/>
                  </a:gdLst>
                  <a:ahLst/>
                  <a:cxnLst>
                    <a:cxn ang="T4">
                      <a:pos x="T0" y="T1"/>
                    </a:cxn>
                    <a:cxn ang="T5">
                      <a:pos x="T2" y="T3"/>
                    </a:cxn>
                  </a:cxnLst>
                  <a:rect l="T6" t="T7" r="T8" b="T9"/>
                  <a:pathLst>
                    <a:path w="3" h="285">
                      <a:moveTo>
                        <a:pt x="3" y="285"/>
                      </a:moveTo>
                      <a:lnTo>
                        <a:pt x="0" y="0"/>
                      </a:lnTo>
                    </a:path>
                  </a:pathLst>
                </a:custGeom>
                <a:noFill/>
                <a:ln w="38100">
                  <a:solidFill>
                    <a:srgbClr val="000000"/>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3" name="Freeform 13"/>
                <p:cNvSpPr/>
                <p:nvPr/>
              </p:nvSpPr>
              <p:spPr bwMode="auto">
                <a:xfrm>
                  <a:off x="1156" y="1525"/>
                  <a:ext cx="1" cy="810"/>
                </a:xfrm>
                <a:custGeom>
                  <a:avLst/>
                  <a:gdLst>
                    <a:gd name="T0" fmla="*/ 0 w 1"/>
                    <a:gd name="T1" fmla="*/ 810 h 810"/>
                    <a:gd name="T2" fmla="*/ 0 w 1"/>
                    <a:gd name="T3" fmla="*/ 0 h 810"/>
                    <a:gd name="T4" fmla="*/ 0 60000 65536"/>
                    <a:gd name="T5" fmla="*/ 0 60000 65536"/>
                    <a:gd name="T6" fmla="*/ 0 w 1"/>
                    <a:gd name="T7" fmla="*/ 0 h 810"/>
                    <a:gd name="T8" fmla="*/ 1 w 1"/>
                    <a:gd name="T9" fmla="*/ 810 h 810"/>
                  </a:gdLst>
                  <a:ahLst/>
                  <a:cxnLst>
                    <a:cxn ang="T4">
                      <a:pos x="T0" y="T1"/>
                    </a:cxn>
                    <a:cxn ang="T5">
                      <a:pos x="T2" y="T3"/>
                    </a:cxn>
                  </a:cxnLst>
                  <a:rect l="T6" t="T7" r="T8" b="T9"/>
                  <a:pathLst>
                    <a:path w="1" h="810">
                      <a:moveTo>
                        <a:pt x="0" y="810"/>
                      </a:moveTo>
                      <a:lnTo>
                        <a:pt x="0" y="0"/>
                      </a:ln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4" name="Text Box 14"/>
                <p:cNvSpPr txBox="1">
                  <a:spLocks noChangeArrowheads="1"/>
                </p:cNvSpPr>
                <p:nvPr/>
              </p:nvSpPr>
              <p:spPr bwMode="auto">
                <a:xfrm>
                  <a:off x="1020" y="2432"/>
                  <a:ext cx="629"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000" b="0">
                      <a:solidFill>
                        <a:srgbClr val="000000"/>
                      </a:solidFill>
                      <a:latin typeface="Times New Roman" panose="02020603050405020304" pitchFamily="18" charset="0"/>
                    </a:rPr>
                    <a:t> </a:t>
                  </a:r>
                  <a:r>
                    <a:rPr lang="en-US" altLang="zh-CN" sz="1800" b="0">
                      <a:solidFill>
                        <a:srgbClr val="000000"/>
                      </a:solidFill>
                      <a:latin typeface="Times New Roman" panose="02020603050405020304" pitchFamily="18" charset="0"/>
                    </a:rPr>
                    <a:t>0  1 2</a:t>
                  </a:r>
                  <a:endParaRPr lang="en-US" altLang="zh-CN" sz="1800" b="0">
                    <a:solidFill>
                      <a:srgbClr val="000000"/>
                    </a:solidFill>
                    <a:latin typeface="Times New Roman" panose="02020603050405020304" pitchFamily="18" charset="0"/>
                  </a:endParaRPr>
                </a:p>
              </p:txBody>
            </p:sp>
          </p:grpSp>
          <p:sp>
            <p:nvSpPr>
              <p:cNvPr id="15436" name="Text Box 29"/>
              <p:cNvSpPr txBox="1">
                <a:spLocks noChangeArrowheads="1"/>
              </p:cNvSpPr>
              <p:nvPr/>
            </p:nvSpPr>
            <p:spPr bwMode="auto">
              <a:xfrm>
                <a:off x="476" y="436"/>
                <a:ext cx="22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2</a:t>
                </a:r>
                <a:endParaRPr lang="en-US" altLang="zh-CN" sz="1800"/>
              </a:p>
            </p:txBody>
          </p:sp>
        </p:grpSp>
        <p:grpSp>
          <p:nvGrpSpPr>
            <p:cNvPr id="15422" name="Group 84"/>
            <p:cNvGrpSpPr/>
            <p:nvPr/>
          </p:nvGrpSpPr>
          <p:grpSpPr bwMode="auto">
            <a:xfrm>
              <a:off x="0" y="0"/>
              <a:ext cx="1432" cy="1076"/>
              <a:chOff x="42" y="0"/>
              <a:chExt cx="1432" cy="1076"/>
            </a:xfrm>
          </p:grpSpPr>
          <p:sp>
            <p:nvSpPr>
              <p:cNvPr id="15423" name="Line 33"/>
              <p:cNvSpPr>
                <a:spLocks noChangeShapeType="1"/>
              </p:cNvSpPr>
              <p:nvPr/>
            </p:nvSpPr>
            <p:spPr bwMode="auto">
              <a:xfrm>
                <a:off x="42" y="878"/>
                <a:ext cx="1223" cy="4"/>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24" name="Line 34"/>
              <p:cNvSpPr>
                <a:spLocks noChangeShapeType="1"/>
              </p:cNvSpPr>
              <p:nvPr/>
            </p:nvSpPr>
            <p:spPr bwMode="auto">
              <a:xfrm flipV="1">
                <a:off x="644" y="475"/>
                <a:ext cx="0" cy="403"/>
              </a:xfrm>
              <a:prstGeom prst="line">
                <a:avLst/>
              </a:prstGeom>
              <a:noFill/>
              <a:ln w="38100">
                <a:solidFill>
                  <a:srgbClr val="000000"/>
                </a:solidFill>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5425" name="Line 35"/>
              <p:cNvSpPr>
                <a:spLocks noChangeShapeType="1"/>
              </p:cNvSpPr>
              <p:nvPr/>
            </p:nvSpPr>
            <p:spPr bwMode="auto">
              <a:xfrm flipV="1">
                <a:off x="747" y="658"/>
                <a:ext cx="0" cy="220"/>
              </a:xfrm>
              <a:prstGeom prst="line">
                <a:avLst/>
              </a:prstGeom>
              <a:noFill/>
              <a:ln w="38100">
                <a:solidFill>
                  <a:srgbClr val="000000"/>
                </a:solidFill>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5426" name="Text Box 36"/>
              <p:cNvSpPr txBox="1">
                <a:spLocks noChangeArrowheads="1"/>
              </p:cNvSpPr>
              <p:nvPr/>
            </p:nvSpPr>
            <p:spPr bwMode="auto">
              <a:xfrm>
                <a:off x="1265" y="746"/>
                <a:ext cx="2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solidFill>
                      <a:srgbClr val="000000"/>
                    </a:solidFill>
                    <a:latin typeface="Times New Roman" panose="02020603050405020304" pitchFamily="18" charset="0"/>
                  </a:rPr>
                  <a:t>k</a:t>
                </a:r>
                <a:endParaRPr lang="en-US" altLang="zh-CN" sz="1800" b="0">
                  <a:solidFill>
                    <a:srgbClr val="000000"/>
                  </a:solidFill>
                  <a:latin typeface="Times New Roman" panose="02020603050405020304" pitchFamily="18" charset="0"/>
                </a:endParaRPr>
              </a:p>
            </p:txBody>
          </p:sp>
          <p:sp>
            <p:nvSpPr>
              <p:cNvPr id="15427" name="Text Box 37"/>
              <p:cNvSpPr txBox="1">
                <a:spLocks noChangeArrowheads="1"/>
              </p:cNvSpPr>
              <p:nvPr/>
            </p:nvSpPr>
            <p:spPr bwMode="auto">
              <a:xfrm>
                <a:off x="539" y="0"/>
                <a:ext cx="5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solidFill>
                      <a:srgbClr val="000000"/>
                    </a:solidFill>
                    <a:latin typeface="Times New Roman" panose="02020603050405020304" pitchFamily="18" charset="0"/>
                  </a:rPr>
                  <a:t>h[-k]</a:t>
                </a:r>
                <a:endParaRPr lang="en-US" altLang="zh-CN" sz="1800" b="0">
                  <a:solidFill>
                    <a:srgbClr val="000000"/>
                  </a:solidFill>
                  <a:latin typeface="Times New Roman" panose="02020603050405020304" pitchFamily="18" charset="0"/>
                </a:endParaRPr>
              </a:p>
            </p:txBody>
          </p:sp>
          <p:sp>
            <p:nvSpPr>
              <p:cNvPr id="15428" name="Freeform 38"/>
              <p:cNvSpPr/>
              <p:nvPr/>
            </p:nvSpPr>
            <p:spPr bwMode="auto">
              <a:xfrm>
                <a:off x="538" y="658"/>
                <a:ext cx="1" cy="231"/>
              </a:xfrm>
              <a:custGeom>
                <a:avLst/>
                <a:gdLst>
                  <a:gd name="T0" fmla="*/ 0 w 3"/>
                  <a:gd name="T1" fmla="*/ 1 h 430"/>
                  <a:gd name="T2" fmla="*/ 0 w 3"/>
                  <a:gd name="T3" fmla="*/ 0 h 430"/>
                  <a:gd name="T4" fmla="*/ 0 60000 65536"/>
                  <a:gd name="T5" fmla="*/ 0 60000 65536"/>
                  <a:gd name="T6" fmla="*/ 0 w 3"/>
                  <a:gd name="T7" fmla="*/ 0 h 430"/>
                  <a:gd name="T8" fmla="*/ 3 w 3"/>
                  <a:gd name="T9" fmla="*/ 430 h 430"/>
                </a:gdLst>
                <a:ahLst/>
                <a:cxnLst>
                  <a:cxn ang="T4">
                    <a:pos x="T0" y="T1"/>
                  </a:cxn>
                  <a:cxn ang="T5">
                    <a:pos x="T2" y="T3"/>
                  </a:cxn>
                </a:cxnLst>
                <a:rect l="T6" t="T7" r="T8" b="T9"/>
                <a:pathLst>
                  <a:path w="3" h="430">
                    <a:moveTo>
                      <a:pt x="0" y="430"/>
                    </a:moveTo>
                    <a:lnTo>
                      <a:pt x="3" y="0"/>
                    </a:lnTo>
                  </a:path>
                </a:pathLst>
              </a:custGeom>
              <a:noFill/>
              <a:ln w="38100">
                <a:solidFill>
                  <a:srgbClr val="000000"/>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9" name="Line 39"/>
              <p:cNvSpPr>
                <a:spLocks noChangeShapeType="1"/>
              </p:cNvSpPr>
              <p:nvPr/>
            </p:nvSpPr>
            <p:spPr bwMode="auto">
              <a:xfrm flipV="1">
                <a:off x="544" y="87"/>
                <a:ext cx="0" cy="76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30" name="Text Box 40"/>
              <p:cNvSpPr txBox="1">
                <a:spLocks noChangeArrowheads="1"/>
              </p:cNvSpPr>
              <p:nvPr/>
            </p:nvSpPr>
            <p:spPr bwMode="auto">
              <a:xfrm>
                <a:off x="158" y="845"/>
                <a:ext cx="9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solidFill>
                      <a:srgbClr val="000000"/>
                    </a:solidFill>
                    <a:latin typeface="Times New Roman" panose="02020603050405020304" pitchFamily="18" charset="0"/>
                  </a:rPr>
                  <a:t> -2    0    2</a:t>
                </a:r>
                <a:endParaRPr lang="en-US" altLang="zh-CN" sz="1800" b="0">
                  <a:solidFill>
                    <a:srgbClr val="000000"/>
                  </a:solidFill>
                  <a:latin typeface="Times New Roman" panose="02020603050405020304" pitchFamily="18" charset="0"/>
                </a:endParaRPr>
              </a:p>
            </p:txBody>
          </p:sp>
          <p:sp>
            <p:nvSpPr>
              <p:cNvPr id="15431" name="Line 41"/>
              <p:cNvSpPr>
                <a:spLocks noChangeShapeType="1"/>
              </p:cNvSpPr>
              <p:nvPr/>
            </p:nvSpPr>
            <p:spPr bwMode="auto">
              <a:xfrm flipV="1">
                <a:off x="434" y="475"/>
                <a:ext cx="0" cy="403"/>
              </a:xfrm>
              <a:prstGeom prst="line">
                <a:avLst/>
              </a:prstGeom>
              <a:noFill/>
              <a:ln w="38100">
                <a:solidFill>
                  <a:srgbClr val="000000"/>
                </a:solidFill>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5432" name="Line 42"/>
              <p:cNvSpPr>
                <a:spLocks noChangeShapeType="1"/>
              </p:cNvSpPr>
              <p:nvPr/>
            </p:nvSpPr>
            <p:spPr bwMode="auto">
              <a:xfrm flipV="1">
                <a:off x="329" y="658"/>
                <a:ext cx="0" cy="220"/>
              </a:xfrm>
              <a:prstGeom prst="line">
                <a:avLst/>
              </a:prstGeom>
              <a:noFill/>
              <a:ln w="38100">
                <a:solidFill>
                  <a:srgbClr val="000000"/>
                </a:solidFill>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5433" name="Text Box 44"/>
              <p:cNvSpPr txBox="1">
                <a:spLocks noChangeArrowheads="1"/>
              </p:cNvSpPr>
              <p:nvPr/>
            </p:nvSpPr>
            <p:spPr bwMode="auto">
              <a:xfrm>
                <a:off x="408" y="314"/>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2</a:t>
                </a:r>
                <a:endParaRPr lang="en-US" altLang="zh-CN" sz="1800"/>
              </a:p>
            </p:txBody>
          </p:sp>
          <p:sp>
            <p:nvSpPr>
              <p:cNvPr id="15434" name="Text Box 45"/>
              <p:cNvSpPr txBox="1">
                <a:spLocks noChangeArrowheads="1"/>
              </p:cNvSpPr>
              <p:nvPr/>
            </p:nvSpPr>
            <p:spPr bwMode="auto">
              <a:xfrm>
                <a:off x="408" y="541"/>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1</a:t>
                </a:r>
                <a:endParaRPr lang="en-US" altLang="zh-CN" sz="1800"/>
              </a:p>
            </p:txBody>
          </p:sp>
        </p:grpSp>
      </p:grpSp>
      <p:grpSp>
        <p:nvGrpSpPr>
          <p:cNvPr id="5" name="Group 87"/>
          <p:cNvGrpSpPr/>
          <p:nvPr/>
        </p:nvGrpSpPr>
        <p:grpSpPr bwMode="auto">
          <a:xfrm>
            <a:off x="250825" y="1844675"/>
            <a:ext cx="2347913" cy="1693863"/>
            <a:chOff x="113" y="2140"/>
            <a:chExt cx="1479" cy="1067"/>
          </a:xfrm>
        </p:grpSpPr>
        <p:sp>
          <p:nvSpPr>
            <p:cNvPr id="15408" name="Line 48"/>
            <p:cNvSpPr>
              <a:spLocks noChangeShapeType="1"/>
            </p:cNvSpPr>
            <p:nvPr/>
          </p:nvSpPr>
          <p:spPr bwMode="auto">
            <a:xfrm>
              <a:off x="249" y="3022"/>
              <a:ext cx="1134"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09" name="Line 49"/>
            <p:cNvSpPr>
              <a:spLocks noChangeShapeType="1"/>
            </p:cNvSpPr>
            <p:nvPr/>
          </p:nvSpPr>
          <p:spPr bwMode="auto">
            <a:xfrm flipV="1">
              <a:off x="762" y="2615"/>
              <a:ext cx="0" cy="403"/>
            </a:xfrm>
            <a:prstGeom prst="line">
              <a:avLst/>
            </a:prstGeom>
            <a:noFill/>
            <a:ln w="38100">
              <a:solidFill>
                <a:srgbClr val="000000"/>
              </a:solidFill>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5410" name="Line 50"/>
            <p:cNvSpPr>
              <a:spLocks noChangeShapeType="1"/>
            </p:cNvSpPr>
            <p:nvPr/>
          </p:nvSpPr>
          <p:spPr bwMode="auto">
            <a:xfrm flipV="1">
              <a:off x="865" y="2798"/>
              <a:ext cx="0" cy="220"/>
            </a:xfrm>
            <a:prstGeom prst="line">
              <a:avLst/>
            </a:prstGeom>
            <a:noFill/>
            <a:ln w="38100">
              <a:solidFill>
                <a:srgbClr val="000000"/>
              </a:solidFill>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5411" name="Text Box 51"/>
            <p:cNvSpPr txBox="1">
              <a:spLocks noChangeArrowheads="1"/>
            </p:cNvSpPr>
            <p:nvPr/>
          </p:nvSpPr>
          <p:spPr bwMode="auto">
            <a:xfrm>
              <a:off x="1383" y="2886"/>
              <a:ext cx="2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solidFill>
                    <a:srgbClr val="000000"/>
                  </a:solidFill>
                  <a:latin typeface="Times New Roman" panose="02020603050405020304" pitchFamily="18" charset="0"/>
                </a:rPr>
                <a:t>k</a:t>
              </a:r>
              <a:endParaRPr lang="en-US" altLang="zh-CN" sz="1800" b="0">
                <a:solidFill>
                  <a:srgbClr val="000000"/>
                </a:solidFill>
                <a:latin typeface="Times New Roman" panose="02020603050405020304" pitchFamily="18" charset="0"/>
              </a:endParaRPr>
            </a:p>
          </p:txBody>
        </p:sp>
        <p:sp>
          <p:nvSpPr>
            <p:cNvPr id="15412" name="Text Box 52"/>
            <p:cNvSpPr txBox="1">
              <a:spLocks noChangeArrowheads="1"/>
            </p:cNvSpPr>
            <p:nvPr/>
          </p:nvSpPr>
          <p:spPr bwMode="auto">
            <a:xfrm>
              <a:off x="657" y="2140"/>
              <a:ext cx="6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solidFill>
                    <a:srgbClr val="000000"/>
                  </a:solidFill>
                  <a:latin typeface="Times New Roman" panose="02020603050405020304" pitchFamily="18" charset="0"/>
                </a:rPr>
                <a:t>h[-1-k]</a:t>
              </a:r>
              <a:endParaRPr lang="en-US" altLang="zh-CN" sz="1800" b="0">
                <a:solidFill>
                  <a:srgbClr val="000000"/>
                </a:solidFill>
                <a:latin typeface="Times New Roman" panose="02020603050405020304" pitchFamily="18" charset="0"/>
              </a:endParaRPr>
            </a:p>
          </p:txBody>
        </p:sp>
        <p:sp>
          <p:nvSpPr>
            <p:cNvPr id="15413" name="Freeform 53"/>
            <p:cNvSpPr/>
            <p:nvPr/>
          </p:nvSpPr>
          <p:spPr bwMode="auto">
            <a:xfrm>
              <a:off x="656" y="2798"/>
              <a:ext cx="1" cy="231"/>
            </a:xfrm>
            <a:custGeom>
              <a:avLst/>
              <a:gdLst>
                <a:gd name="T0" fmla="*/ 0 w 3"/>
                <a:gd name="T1" fmla="*/ 1 h 430"/>
                <a:gd name="T2" fmla="*/ 0 w 3"/>
                <a:gd name="T3" fmla="*/ 0 h 430"/>
                <a:gd name="T4" fmla="*/ 0 60000 65536"/>
                <a:gd name="T5" fmla="*/ 0 60000 65536"/>
                <a:gd name="T6" fmla="*/ 0 w 3"/>
                <a:gd name="T7" fmla="*/ 0 h 430"/>
                <a:gd name="T8" fmla="*/ 3 w 3"/>
                <a:gd name="T9" fmla="*/ 430 h 430"/>
              </a:gdLst>
              <a:ahLst/>
              <a:cxnLst>
                <a:cxn ang="T4">
                  <a:pos x="T0" y="T1"/>
                </a:cxn>
                <a:cxn ang="T5">
                  <a:pos x="T2" y="T3"/>
                </a:cxn>
              </a:cxnLst>
              <a:rect l="T6" t="T7" r="T8" b="T9"/>
              <a:pathLst>
                <a:path w="3" h="430">
                  <a:moveTo>
                    <a:pt x="0" y="430"/>
                  </a:moveTo>
                  <a:lnTo>
                    <a:pt x="3" y="0"/>
                  </a:lnTo>
                </a:path>
              </a:pathLst>
            </a:custGeom>
            <a:noFill/>
            <a:ln w="38100">
              <a:solidFill>
                <a:srgbClr val="000000"/>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4" name="Line 54"/>
            <p:cNvSpPr>
              <a:spLocks noChangeShapeType="1"/>
            </p:cNvSpPr>
            <p:nvPr/>
          </p:nvSpPr>
          <p:spPr bwMode="auto">
            <a:xfrm flipV="1">
              <a:off x="748" y="2341"/>
              <a:ext cx="0" cy="68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15" name="Text Box 55"/>
            <p:cNvSpPr txBox="1">
              <a:spLocks noChangeArrowheads="1"/>
            </p:cNvSpPr>
            <p:nvPr/>
          </p:nvSpPr>
          <p:spPr bwMode="auto">
            <a:xfrm>
              <a:off x="249" y="2976"/>
              <a:ext cx="9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solidFill>
                    <a:srgbClr val="000000"/>
                  </a:solidFill>
                  <a:latin typeface="Times New Roman" panose="02020603050405020304" pitchFamily="18" charset="0"/>
                </a:rPr>
                <a:t>-3 -2   0 1</a:t>
              </a:r>
              <a:endParaRPr lang="en-US" altLang="zh-CN" sz="1800" b="0">
                <a:solidFill>
                  <a:srgbClr val="000000"/>
                </a:solidFill>
                <a:latin typeface="Times New Roman" panose="02020603050405020304" pitchFamily="18" charset="0"/>
              </a:endParaRPr>
            </a:p>
          </p:txBody>
        </p:sp>
        <p:sp>
          <p:nvSpPr>
            <p:cNvPr id="15416" name="Line 56"/>
            <p:cNvSpPr>
              <a:spLocks noChangeShapeType="1"/>
            </p:cNvSpPr>
            <p:nvPr/>
          </p:nvSpPr>
          <p:spPr bwMode="auto">
            <a:xfrm flipV="1">
              <a:off x="552" y="2615"/>
              <a:ext cx="0" cy="403"/>
            </a:xfrm>
            <a:prstGeom prst="line">
              <a:avLst/>
            </a:prstGeom>
            <a:noFill/>
            <a:ln w="38100">
              <a:solidFill>
                <a:srgbClr val="000000"/>
              </a:solidFill>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5417" name="Line 57"/>
            <p:cNvSpPr>
              <a:spLocks noChangeShapeType="1"/>
            </p:cNvSpPr>
            <p:nvPr/>
          </p:nvSpPr>
          <p:spPr bwMode="auto">
            <a:xfrm flipV="1">
              <a:off x="447" y="2798"/>
              <a:ext cx="0" cy="220"/>
            </a:xfrm>
            <a:prstGeom prst="line">
              <a:avLst/>
            </a:prstGeom>
            <a:noFill/>
            <a:ln w="38100">
              <a:solidFill>
                <a:srgbClr val="000000"/>
              </a:solidFill>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5418" name="Text Box 58"/>
            <p:cNvSpPr txBox="1">
              <a:spLocks noChangeArrowheads="1"/>
            </p:cNvSpPr>
            <p:nvPr/>
          </p:nvSpPr>
          <p:spPr bwMode="auto">
            <a:xfrm>
              <a:off x="567" y="2478"/>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2</a:t>
              </a:r>
              <a:endParaRPr lang="en-US" altLang="zh-CN" sz="1800"/>
            </a:p>
          </p:txBody>
        </p:sp>
        <p:sp>
          <p:nvSpPr>
            <p:cNvPr id="15419" name="Text Box 59"/>
            <p:cNvSpPr txBox="1">
              <a:spLocks noChangeArrowheads="1"/>
            </p:cNvSpPr>
            <p:nvPr/>
          </p:nvSpPr>
          <p:spPr bwMode="auto">
            <a:xfrm>
              <a:off x="521" y="2659"/>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1</a:t>
              </a:r>
              <a:endParaRPr lang="en-US" altLang="zh-CN" sz="1800"/>
            </a:p>
          </p:txBody>
        </p:sp>
        <p:sp>
          <p:nvSpPr>
            <p:cNvPr id="15420" name="Text Box 61"/>
            <p:cNvSpPr txBox="1">
              <a:spLocks noChangeArrowheads="1"/>
            </p:cNvSpPr>
            <p:nvPr/>
          </p:nvSpPr>
          <p:spPr bwMode="auto">
            <a:xfrm>
              <a:off x="113" y="2251"/>
              <a:ext cx="5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t>n=-1</a:t>
              </a:r>
              <a:endParaRPr lang="en-US" altLang="zh-CN" sz="2400"/>
            </a:p>
          </p:txBody>
        </p:sp>
      </p:grpSp>
      <p:grpSp>
        <p:nvGrpSpPr>
          <p:cNvPr id="6" name="Group 89"/>
          <p:cNvGrpSpPr/>
          <p:nvPr/>
        </p:nvGrpSpPr>
        <p:grpSpPr bwMode="auto">
          <a:xfrm>
            <a:off x="179388" y="5272088"/>
            <a:ext cx="2665412" cy="1585912"/>
            <a:chOff x="158" y="3249"/>
            <a:chExt cx="1679" cy="999"/>
          </a:xfrm>
        </p:grpSpPr>
        <p:sp>
          <p:nvSpPr>
            <p:cNvPr id="15395" name="Line 63"/>
            <p:cNvSpPr>
              <a:spLocks noChangeShapeType="1"/>
            </p:cNvSpPr>
            <p:nvPr/>
          </p:nvSpPr>
          <p:spPr bwMode="auto">
            <a:xfrm>
              <a:off x="387" y="4036"/>
              <a:ext cx="1223" cy="4"/>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396" name="Line 64"/>
            <p:cNvSpPr>
              <a:spLocks noChangeShapeType="1"/>
            </p:cNvSpPr>
            <p:nvPr/>
          </p:nvSpPr>
          <p:spPr bwMode="auto">
            <a:xfrm flipV="1">
              <a:off x="898" y="3633"/>
              <a:ext cx="0" cy="403"/>
            </a:xfrm>
            <a:prstGeom prst="line">
              <a:avLst/>
            </a:prstGeom>
            <a:noFill/>
            <a:ln w="38100">
              <a:solidFill>
                <a:srgbClr val="000000"/>
              </a:solidFill>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5397" name="Line 65"/>
            <p:cNvSpPr>
              <a:spLocks noChangeShapeType="1"/>
            </p:cNvSpPr>
            <p:nvPr/>
          </p:nvSpPr>
          <p:spPr bwMode="auto">
            <a:xfrm flipV="1">
              <a:off x="1001" y="3816"/>
              <a:ext cx="0" cy="220"/>
            </a:xfrm>
            <a:prstGeom prst="line">
              <a:avLst/>
            </a:prstGeom>
            <a:noFill/>
            <a:ln w="38100">
              <a:solidFill>
                <a:srgbClr val="000000"/>
              </a:solidFill>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5398" name="Text Box 66"/>
            <p:cNvSpPr txBox="1">
              <a:spLocks noChangeArrowheads="1"/>
            </p:cNvSpPr>
            <p:nvPr/>
          </p:nvSpPr>
          <p:spPr bwMode="auto">
            <a:xfrm>
              <a:off x="1628" y="3884"/>
              <a:ext cx="2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solidFill>
                    <a:srgbClr val="000000"/>
                  </a:solidFill>
                  <a:latin typeface="Times New Roman" panose="02020603050405020304" pitchFamily="18" charset="0"/>
                </a:rPr>
                <a:t>k</a:t>
              </a:r>
              <a:endParaRPr lang="en-US" altLang="zh-CN" sz="1800" b="0">
                <a:solidFill>
                  <a:srgbClr val="000000"/>
                </a:solidFill>
                <a:latin typeface="Times New Roman" panose="02020603050405020304" pitchFamily="18" charset="0"/>
              </a:endParaRPr>
            </a:p>
          </p:txBody>
        </p:sp>
        <p:sp>
          <p:nvSpPr>
            <p:cNvPr id="15399" name="Text Box 67"/>
            <p:cNvSpPr txBox="1">
              <a:spLocks noChangeArrowheads="1"/>
            </p:cNvSpPr>
            <p:nvPr/>
          </p:nvSpPr>
          <p:spPr bwMode="auto">
            <a:xfrm>
              <a:off x="703" y="3249"/>
              <a:ext cx="6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solidFill>
                    <a:srgbClr val="000000"/>
                  </a:solidFill>
                  <a:latin typeface="Times New Roman" panose="02020603050405020304" pitchFamily="18" charset="0"/>
                </a:rPr>
                <a:t>h[1-k]</a:t>
              </a:r>
              <a:endParaRPr lang="en-US" altLang="zh-CN" sz="1800" b="0">
                <a:solidFill>
                  <a:srgbClr val="000000"/>
                </a:solidFill>
                <a:latin typeface="Times New Roman" panose="02020603050405020304" pitchFamily="18" charset="0"/>
              </a:endParaRPr>
            </a:p>
          </p:txBody>
        </p:sp>
        <p:sp>
          <p:nvSpPr>
            <p:cNvPr id="15400" name="Freeform 68"/>
            <p:cNvSpPr/>
            <p:nvPr/>
          </p:nvSpPr>
          <p:spPr bwMode="auto">
            <a:xfrm>
              <a:off x="792" y="3816"/>
              <a:ext cx="1" cy="231"/>
            </a:xfrm>
            <a:custGeom>
              <a:avLst/>
              <a:gdLst>
                <a:gd name="T0" fmla="*/ 0 w 3"/>
                <a:gd name="T1" fmla="*/ 1 h 430"/>
                <a:gd name="T2" fmla="*/ 0 w 3"/>
                <a:gd name="T3" fmla="*/ 0 h 430"/>
                <a:gd name="T4" fmla="*/ 0 60000 65536"/>
                <a:gd name="T5" fmla="*/ 0 60000 65536"/>
                <a:gd name="T6" fmla="*/ 0 w 3"/>
                <a:gd name="T7" fmla="*/ 0 h 430"/>
                <a:gd name="T8" fmla="*/ 3 w 3"/>
                <a:gd name="T9" fmla="*/ 430 h 430"/>
              </a:gdLst>
              <a:ahLst/>
              <a:cxnLst>
                <a:cxn ang="T4">
                  <a:pos x="T0" y="T1"/>
                </a:cxn>
                <a:cxn ang="T5">
                  <a:pos x="T2" y="T3"/>
                </a:cxn>
              </a:cxnLst>
              <a:rect l="T6" t="T7" r="T8" b="T9"/>
              <a:pathLst>
                <a:path w="3" h="430">
                  <a:moveTo>
                    <a:pt x="0" y="430"/>
                  </a:moveTo>
                  <a:lnTo>
                    <a:pt x="3" y="0"/>
                  </a:lnTo>
                </a:path>
              </a:pathLst>
            </a:custGeom>
            <a:noFill/>
            <a:ln w="38100">
              <a:solidFill>
                <a:srgbClr val="000000"/>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1" name="Line 69"/>
            <p:cNvSpPr>
              <a:spLocks noChangeShapeType="1"/>
            </p:cNvSpPr>
            <p:nvPr/>
          </p:nvSpPr>
          <p:spPr bwMode="auto">
            <a:xfrm flipV="1">
              <a:off x="703" y="3339"/>
              <a:ext cx="0" cy="68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02" name="Text Box 70"/>
            <p:cNvSpPr txBox="1">
              <a:spLocks noChangeArrowheads="1"/>
            </p:cNvSpPr>
            <p:nvPr/>
          </p:nvSpPr>
          <p:spPr bwMode="auto">
            <a:xfrm>
              <a:off x="385" y="4017"/>
              <a:ext cx="9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solidFill>
                    <a:srgbClr val="000000"/>
                  </a:solidFill>
                  <a:latin typeface="Times New Roman" panose="02020603050405020304" pitchFamily="18" charset="0"/>
                </a:rPr>
                <a:t> -1 0 1 2 3</a:t>
              </a:r>
              <a:endParaRPr lang="en-US" altLang="zh-CN" sz="1800" b="0">
                <a:solidFill>
                  <a:srgbClr val="000000"/>
                </a:solidFill>
                <a:latin typeface="Times New Roman" panose="02020603050405020304" pitchFamily="18" charset="0"/>
              </a:endParaRPr>
            </a:p>
          </p:txBody>
        </p:sp>
        <p:sp>
          <p:nvSpPr>
            <p:cNvPr id="15403" name="Line 71"/>
            <p:cNvSpPr>
              <a:spLocks noChangeShapeType="1"/>
            </p:cNvSpPr>
            <p:nvPr/>
          </p:nvSpPr>
          <p:spPr bwMode="auto">
            <a:xfrm flipV="1">
              <a:off x="688" y="3633"/>
              <a:ext cx="0" cy="403"/>
            </a:xfrm>
            <a:prstGeom prst="line">
              <a:avLst/>
            </a:prstGeom>
            <a:noFill/>
            <a:ln w="38100">
              <a:solidFill>
                <a:srgbClr val="000000"/>
              </a:solidFill>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5404" name="Line 72"/>
            <p:cNvSpPr>
              <a:spLocks noChangeShapeType="1"/>
            </p:cNvSpPr>
            <p:nvPr/>
          </p:nvSpPr>
          <p:spPr bwMode="auto">
            <a:xfrm flipV="1">
              <a:off x="583" y="3816"/>
              <a:ext cx="0" cy="220"/>
            </a:xfrm>
            <a:prstGeom prst="line">
              <a:avLst/>
            </a:prstGeom>
            <a:noFill/>
            <a:ln w="38100">
              <a:solidFill>
                <a:srgbClr val="000000"/>
              </a:solidFill>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5405" name="Text Box 73"/>
            <p:cNvSpPr txBox="1">
              <a:spLocks noChangeArrowheads="1"/>
            </p:cNvSpPr>
            <p:nvPr/>
          </p:nvSpPr>
          <p:spPr bwMode="auto">
            <a:xfrm>
              <a:off x="703" y="3521"/>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2</a:t>
              </a:r>
              <a:endParaRPr lang="en-US" altLang="zh-CN" sz="1800"/>
            </a:p>
          </p:txBody>
        </p:sp>
        <p:sp>
          <p:nvSpPr>
            <p:cNvPr id="15406" name="Text Box 74"/>
            <p:cNvSpPr txBox="1">
              <a:spLocks noChangeArrowheads="1"/>
            </p:cNvSpPr>
            <p:nvPr/>
          </p:nvSpPr>
          <p:spPr bwMode="auto">
            <a:xfrm>
              <a:off x="658" y="3703"/>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1</a:t>
              </a:r>
              <a:endParaRPr lang="en-US" altLang="zh-CN" sz="1800"/>
            </a:p>
          </p:txBody>
        </p:sp>
        <p:sp>
          <p:nvSpPr>
            <p:cNvPr id="15407" name="Text Box 75"/>
            <p:cNvSpPr txBox="1">
              <a:spLocks noChangeArrowheads="1"/>
            </p:cNvSpPr>
            <p:nvPr/>
          </p:nvSpPr>
          <p:spPr bwMode="auto">
            <a:xfrm>
              <a:off x="158" y="3249"/>
              <a:ext cx="5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t>n=1</a:t>
              </a:r>
              <a:endParaRPr lang="en-US" altLang="zh-CN" sz="2400"/>
            </a:p>
          </p:txBody>
        </p:sp>
      </p:grpSp>
      <p:grpSp>
        <p:nvGrpSpPr>
          <p:cNvPr id="7" name="Group 90"/>
          <p:cNvGrpSpPr/>
          <p:nvPr/>
        </p:nvGrpSpPr>
        <p:grpSpPr bwMode="auto">
          <a:xfrm>
            <a:off x="3708400" y="6597650"/>
            <a:ext cx="1092200" cy="11113"/>
            <a:chOff x="2336" y="4156"/>
            <a:chExt cx="688" cy="7"/>
          </a:xfrm>
        </p:grpSpPr>
        <p:sp>
          <p:nvSpPr>
            <p:cNvPr id="15389" name="Freeform 62"/>
            <p:cNvSpPr/>
            <p:nvPr/>
          </p:nvSpPr>
          <p:spPr bwMode="auto">
            <a:xfrm>
              <a:off x="2336" y="4156"/>
              <a:ext cx="8" cy="7"/>
            </a:xfrm>
            <a:custGeom>
              <a:avLst/>
              <a:gdLst>
                <a:gd name="T0" fmla="*/ 1 w 15"/>
                <a:gd name="T1" fmla="*/ 0 h 12"/>
                <a:gd name="T2" fmla="*/ 0 w 15"/>
                <a:gd name="T3" fmla="*/ 1 h 12"/>
                <a:gd name="T4" fmla="*/ 0 60000 65536"/>
                <a:gd name="T5" fmla="*/ 0 60000 65536"/>
                <a:gd name="T6" fmla="*/ 0 w 15"/>
                <a:gd name="T7" fmla="*/ 0 h 12"/>
                <a:gd name="T8" fmla="*/ 15 w 15"/>
                <a:gd name="T9" fmla="*/ 12 h 12"/>
              </a:gdLst>
              <a:ahLst/>
              <a:cxnLst>
                <a:cxn ang="T4">
                  <a:pos x="T0" y="T1"/>
                </a:cxn>
                <a:cxn ang="T5">
                  <a:pos x="T2" y="T3"/>
                </a:cxn>
              </a:cxnLst>
              <a:rect l="T6" t="T7" r="T8" b="T9"/>
              <a:pathLst>
                <a:path w="15" h="12">
                  <a:moveTo>
                    <a:pt x="15" y="0"/>
                  </a:moveTo>
                  <a:lnTo>
                    <a:pt x="0" y="12"/>
                  </a:lnTo>
                </a:path>
              </a:pathLst>
            </a:custGeom>
            <a:noFill/>
            <a:ln w="38100">
              <a:solidFill>
                <a:srgbClr val="000000"/>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0" name="Freeform 81"/>
            <p:cNvSpPr/>
            <p:nvPr/>
          </p:nvSpPr>
          <p:spPr bwMode="auto">
            <a:xfrm>
              <a:off x="2472" y="4156"/>
              <a:ext cx="8" cy="7"/>
            </a:xfrm>
            <a:custGeom>
              <a:avLst/>
              <a:gdLst>
                <a:gd name="T0" fmla="*/ 1 w 15"/>
                <a:gd name="T1" fmla="*/ 0 h 12"/>
                <a:gd name="T2" fmla="*/ 0 w 15"/>
                <a:gd name="T3" fmla="*/ 1 h 12"/>
                <a:gd name="T4" fmla="*/ 0 60000 65536"/>
                <a:gd name="T5" fmla="*/ 0 60000 65536"/>
                <a:gd name="T6" fmla="*/ 0 w 15"/>
                <a:gd name="T7" fmla="*/ 0 h 12"/>
                <a:gd name="T8" fmla="*/ 15 w 15"/>
                <a:gd name="T9" fmla="*/ 12 h 12"/>
              </a:gdLst>
              <a:ahLst/>
              <a:cxnLst>
                <a:cxn ang="T4">
                  <a:pos x="T0" y="T1"/>
                </a:cxn>
                <a:cxn ang="T5">
                  <a:pos x="T2" y="T3"/>
                </a:cxn>
              </a:cxnLst>
              <a:rect l="T6" t="T7" r="T8" b="T9"/>
              <a:pathLst>
                <a:path w="15" h="12">
                  <a:moveTo>
                    <a:pt x="15" y="0"/>
                  </a:moveTo>
                  <a:lnTo>
                    <a:pt x="0" y="12"/>
                  </a:lnTo>
                </a:path>
              </a:pathLst>
            </a:custGeom>
            <a:noFill/>
            <a:ln w="38100">
              <a:solidFill>
                <a:srgbClr val="000000"/>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1" name="Freeform 82"/>
            <p:cNvSpPr/>
            <p:nvPr/>
          </p:nvSpPr>
          <p:spPr bwMode="auto">
            <a:xfrm>
              <a:off x="2608" y="4156"/>
              <a:ext cx="8" cy="7"/>
            </a:xfrm>
            <a:custGeom>
              <a:avLst/>
              <a:gdLst>
                <a:gd name="T0" fmla="*/ 1 w 15"/>
                <a:gd name="T1" fmla="*/ 0 h 12"/>
                <a:gd name="T2" fmla="*/ 0 w 15"/>
                <a:gd name="T3" fmla="*/ 1 h 12"/>
                <a:gd name="T4" fmla="*/ 0 60000 65536"/>
                <a:gd name="T5" fmla="*/ 0 60000 65536"/>
                <a:gd name="T6" fmla="*/ 0 w 15"/>
                <a:gd name="T7" fmla="*/ 0 h 12"/>
                <a:gd name="T8" fmla="*/ 15 w 15"/>
                <a:gd name="T9" fmla="*/ 12 h 12"/>
              </a:gdLst>
              <a:ahLst/>
              <a:cxnLst>
                <a:cxn ang="T4">
                  <a:pos x="T0" y="T1"/>
                </a:cxn>
                <a:cxn ang="T5">
                  <a:pos x="T2" y="T3"/>
                </a:cxn>
              </a:cxnLst>
              <a:rect l="T6" t="T7" r="T8" b="T9"/>
              <a:pathLst>
                <a:path w="15" h="12">
                  <a:moveTo>
                    <a:pt x="15" y="0"/>
                  </a:moveTo>
                  <a:lnTo>
                    <a:pt x="0" y="12"/>
                  </a:lnTo>
                </a:path>
              </a:pathLst>
            </a:custGeom>
            <a:noFill/>
            <a:ln w="38100">
              <a:solidFill>
                <a:srgbClr val="000000"/>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2" name="Freeform 83"/>
            <p:cNvSpPr/>
            <p:nvPr/>
          </p:nvSpPr>
          <p:spPr bwMode="auto">
            <a:xfrm>
              <a:off x="2744" y="4156"/>
              <a:ext cx="8" cy="7"/>
            </a:xfrm>
            <a:custGeom>
              <a:avLst/>
              <a:gdLst>
                <a:gd name="T0" fmla="*/ 1 w 15"/>
                <a:gd name="T1" fmla="*/ 0 h 12"/>
                <a:gd name="T2" fmla="*/ 0 w 15"/>
                <a:gd name="T3" fmla="*/ 1 h 12"/>
                <a:gd name="T4" fmla="*/ 0 60000 65536"/>
                <a:gd name="T5" fmla="*/ 0 60000 65536"/>
                <a:gd name="T6" fmla="*/ 0 w 15"/>
                <a:gd name="T7" fmla="*/ 0 h 12"/>
                <a:gd name="T8" fmla="*/ 15 w 15"/>
                <a:gd name="T9" fmla="*/ 12 h 12"/>
              </a:gdLst>
              <a:ahLst/>
              <a:cxnLst>
                <a:cxn ang="T4">
                  <a:pos x="T0" y="T1"/>
                </a:cxn>
                <a:cxn ang="T5">
                  <a:pos x="T2" y="T3"/>
                </a:cxn>
              </a:cxnLst>
              <a:rect l="T6" t="T7" r="T8" b="T9"/>
              <a:pathLst>
                <a:path w="15" h="12">
                  <a:moveTo>
                    <a:pt x="15" y="0"/>
                  </a:moveTo>
                  <a:lnTo>
                    <a:pt x="0" y="12"/>
                  </a:lnTo>
                </a:path>
              </a:pathLst>
            </a:custGeom>
            <a:noFill/>
            <a:ln w="38100">
              <a:solidFill>
                <a:srgbClr val="000000"/>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3" name="Freeform 84"/>
            <p:cNvSpPr/>
            <p:nvPr/>
          </p:nvSpPr>
          <p:spPr bwMode="auto">
            <a:xfrm>
              <a:off x="2880" y="4156"/>
              <a:ext cx="8" cy="7"/>
            </a:xfrm>
            <a:custGeom>
              <a:avLst/>
              <a:gdLst>
                <a:gd name="T0" fmla="*/ 1 w 15"/>
                <a:gd name="T1" fmla="*/ 0 h 12"/>
                <a:gd name="T2" fmla="*/ 0 w 15"/>
                <a:gd name="T3" fmla="*/ 1 h 12"/>
                <a:gd name="T4" fmla="*/ 0 60000 65536"/>
                <a:gd name="T5" fmla="*/ 0 60000 65536"/>
                <a:gd name="T6" fmla="*/ 0 w 15"/>
                <a:gd name="T7" fmla="*/ 0 h 12"/>
                <a:gd name="T8" fmla="*/ 15 w 15"/>
                <a:gd name="T9" fmla="*/ 12 h 12"/>
              </a:gdLst>
              <a:ahLst/>
              <a:cxnLst>
                <a:cxn ang="T4">
                  <a:pos x="T0" y="T1"/>
                </a:cxn>
                <a:cxn ang="T5">
                  <a:pos x="T2" y="T3"/>
                </a:cxn>
              </a:cxnLst>
              <a:rect l="T6" t="T7" r="T8" b="T9"/>
              <a:pathLst>
                <a:path w="15" h="12">
                  <a:moveTo>
                    <a:pt x="15" y="0"/>
                  </a:moveTo>
                  <a:lnTo>
                    <a:pt x="0" y="12"/>
                  </a:lnTo>
                </a:path>
              </a:pathLst>
            </a:custGeom>
            <a:noFill/>
            <a:ln w="38100">
              <a:solidFill>
                <a:srgbClr val="000000"/>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4" name="Freeform 85"/>
            <p:cNvSpPr/>
            <p:nvPr/>
          </p:nvSpPr>
          <p:spPr bwMode="auto">
            <a:xfrm>
              <a:off x="3016" y="4156"/>
              <a:ext cx="8" cy="7"/>
            </a:xfrm>
            <a:custGeom>
              <a:avLst/>
              <a:gdLst>
                <a:gd name="T0" fmla="*/ 1 w 15"/>
                <a:gd name="T1" fmla="*/ 0 h 12"/>
                <a:gd name="T2" fmla="*/ 0 w 15"/>
                <a:gd name="T3" fmla="*/ 1 h 12"/>
                <a:gd name="T4" fmla="*/ 0 60000 65536"/>
                <a:gd name="T5" fmla="*/ 0 60000 65536"/>
                <a:gd name="T6" fmla="*/ 0 w 15"/>
                <a:gd name="T7" fmla="*/ 0 h 12"/>
                <a:gd name="T8" fmla="*/ 15 w 15"/>
                <a:gd name="T9" fmla="*/ 12 h 12"/>
              </a:gdLst>
              <a:ahLst/>
              <a:cxnLst>
                <a:cxn ang="T4">
                  <a:pos x="T0" y="T1"/>
                </a:cxn>
                <a:cxn ang="T5">
                  <a:pos x="T2" y="T3"/>
                </a:cxn>
              </a:cxnLst>
              <a:rect l="T6" t="T7" r="T8" b="T9"/>
              <a:pathLst>
                <a:path w="15" h="12">
                  <a:moveTo>
                    <a:pt x="15" y="0"/>
                  </a:moveTo>
                  <a:lnTo>
                    <a:pt x="0" y="12"/>
                  </a:lnTo>
                </a:path>
              </a:pathLst>
            </a:custGeom>
            <a:noFill/>
            <a:ln w="38100">
              <a:solidFill>
                <a:srgbClr val="000000"/>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141403" name="Object 91"/>
          <p:cNvGraphicFramePr>
            <a:graphicFrameLocks noChangeAspect="1"/>
          </p:cNvGraphicFramePr>
          <p:nvPr/>
        </p:nvGraphicFramePr>
        <p:xfrm>
          <a:off x="5076825" y="260350"/>
          <a:ext cx="3597275" cy="898525"/>
        </p:xfrm>
        <a:graphic>
          <a:graphicData uri="http://schemas.openxmlformats.org/presentationml/2006/ole">
            <mc:AlternateContent xmlns:mc="http://schemas.openxmlformats.org/markup-compatibility/2006">
              <mc:Choice xmlns:v="urn:schemas-microsoft-com:vml" Requires="v">
                <p:oleObj spid="_x0000_s15704" name="Equation" r:id="rId1" imgW="1232535" imgH="300990" progId="Equation.DSMT4">
                  <p:embed/>
                </p:oleObj>
              </mc:Choice>
              <mc:Fallback>
                <p:oleObj name="Equation" r:id="rId1" imgW="1232535" imgH="300990" progId="Equation.DSMT4">
                  <p:embed/>
                  <p:pic>
                    <p:nvPicPr>
                      <p:cNvPr id="0" name="Object 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260350"/>
                        <a:ext cx="3597275" cy="89852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404" name="Object 92"/>
          <p:cNvGraphicFramePr>
            <a:graphicFrameLocks noChangeAspect="1"/>
          </p:cNvGraphicFramePr>
          <p:nvPr/>
        </p:nvGraphicFramePr>
        <p:xfrm>
          <a:off x="3306763" y="3573463"/>
          <a:ext cx="3217862" cy="898525"/>
        </p:xfrm>
        <a:graphic>
          <a:graphicData uri="http://schemas.openxmlformats.org/presentationml/2006/ole">
            <mc:AlternateContent xmlns:mc="http://schemas.openxmlformats.org/markup-compatibility/2006">
              <mc:Choice xmlns:v="urn:schemas-microsoft-com:vml" Requires="v">
                <p:oleObj spid="_x0000_s15705" name="Equation" r:id="rId3" imgW="1094105" imgH="300990" progId="Equation.3">
                  <p:embed/>
                </p:oleObj>
              </mc:Choice>
              <mc:Fallback>
                <p:oleObj name="Equation" r:id="rId3" imgW="1094105" imgH="300990" progId="Equation.3">
                  <p:embed/>
                  <p:pic>
                    <p:nvPicPr>
                      <p:cNvPr id="0" name="Object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6763" y="3573463"/>
                        <a:ext cx="3217862"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405" name="Object 93"/>
          <p:cNvGraphicFramePr>
            <a:graphicFrameLocks noChangeAspect="1"/>
          </p:cNvGraphicFramePr>
          <p:nvPr/>
        </p:nvGraphicFramePr>
        <p:xfrm>
          <a:off x="3306763" y="4510088"/>
          <a:ext cx="5837237" cy="422275"/>
        </p:xfrm>
        <a:graphic>
          <a:graphicData uri="http://schemas.openxmlformats.org/presentationml/2006/ole">
            <mc:AlternateContent xmlns:mc="http://schemas.openxmlformats.org/markup-compatibility/2006">
              <mc:Choice xmlns:v="urn:schemas-microsoft-com:vml" Requires="v">
                <p:oleObj spid="_x0000_s15706" name="Equation" r:id="rId5" imgW="2060575" imgH="92710" progId="Equation.3">
                  <p:embed/>
                </p:oleObj>
              </mc:Choice>
              <mc:Fallback>
                <p:oleObj name="Equation" r:id="rId5" imgW="2060575" imgH="92710" progId="Equation.3">
                  <p:embed/>
                  <p:pic>
                    <p:nvPicPr>
                      <p:cNvPr id="0" name="Object 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6763" y="4510088"/>
                        <a:ext cx="5837237"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406" name="Object 94"/>
          <p:cNvGraphicFramePr>
            <a:graphicFrameLocks noChangeAspect="1"/>
          </p:cNvGraphicFramePr>
          <p:nvPr/>
        </p:nvGraphicFramePr>
        <p:xfrm>
          <a:off x="2771775" y="1916113"/>
          <a:ext cx="3943350" cy="898525"/>
        </p:xfrm>
        <a:graphic>
          <a:graphicData uri="http://schemas.openxmlformats.org/presentationml/2006/ole">
            <mc:AlternateContent xmlns:mc="http://schemas.openxmlformats.org/markup-compatibility/2006">
              <mc:Choice xmlns:v="urn:schemas-microsoft-com:vml" Requires="v">
                <p:oleObj spid="_x0000_s15707" name="Equation" r:id="rId7" imgW="1365885" imgH="300990" progId="Equation.3">
                  <p:embed/>
                </p:oleObj>
              </mc:Choice>
              <mc:Fallback>
                <p:oleObj name="Equation" r:id="rId7" imgW="1365885" imgH="300990" progId="Equation.3">
                  <p:embed/>
                  <p:pic>
                    <p:nvPicPr>
                      <p:cNvPr id="0" name="Object 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775" y="1916113"/>
                        <a:ext cx="3943350"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407" name="Object 95"/>
          <p:cNvGraphicFramePr>
            <a:graphicFrameLocks noChangeAspect="1"/>
          </p:cNvGraphicFramePr>
          <p:nvPr/>
        </p:nvGraphicFramePr>
        <p:xfrm>
          <a:off x="4344988" y="2827338"/>
          <a:ext cx="4114800" cy="473075"/>
        </p:xfrm>
        <a:graphic>
          <a:graphicData uri="http://schemas.openxmlformats.org/presentationml/2006/ole">
            <mc:AlternateContent xmlns:mc="http://schemas.openxmlformats.org/markup-compatibility/2006">
              <mc:Choice xmlns:v="urn:schemas-microsoft-com:vml" Requires="v">
                <p:oleObj spid="_x0000_s15708" name="公式" r:id="rId9" imgW="1429385" imgH="121285" progId="Equation.3">
                  <p:embed/>
                </p:oleObj>
              </mc:Choice>
              <mc:Fallback>
                <p:oleObj name="公式" r:id="rId9" imgW="1429385" imgH="121285" progId="Equation.3">
                  <p:embed/>
                  <p:pic>
                    <p:nvPicPr>
                      <p:cNvPr id="0" name="Object 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4988" y="2827338"/>
                        <a:ext cx="4114800"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408" name="Object 96"/>
          <p:cNvGraphicFramePr>
            <a:graphicFrameLocks noChangeAspect="1"/>
          </p:cNvGraphicFramePr>
          <p:nvPr/>
        </p:nvGraphicFramePr>
        <p:xfrm>
          <a:off x="2771775" y="5084763"/>
          <a:ext cx="3470275" cy="898525"/>
        </p:xfrm>
        <a:graphic>
          <a:graphicData uri="http://schemas.openxmlformats.org/presentationml/2006/ole">
            <mc:AlternateContent xmlns:mc="http://schemas.openxmlformats.org/markup-compatibility/2006">
              <mc:Choice xmlns:v="urn:schemas-microsoft-com:vml" Requires="v">
                <p:oleObj spid="_x0000_s15709" name="Equation" r:id="rId11" imgW="1186180" imgH="300990" progId="Equation.3">
                  <p:embed/>
                </p:oleObj>
              </mc:Choice>
              <mc:Fallback>
                <p:oleObj name="Equation" r:id="rId11" imgW="1186180" imgH="300990" progId="Equation.3">
                  <p:embed/>
                  <p:pic>
                    <p:nvPicPr>
                      <p:cNvPr id="0" name="Object 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775" y="5084763"/>
                        <a:ext cx="3470275"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409" name="Object 97"/>
          <p:cNvGraphicFramePr>
            <a:graphicFrameLocks noChangeAspect="1"/>
          </p:cNvGraphicFramePr>
          <p:nvPr/>
        </p:nvGraphicFramePr>
        <p:xfrm>
          <a:off x="2700338" y="5949950"/>
          <a:ext cx="5775325" cy="422275"/>
        </p:xfrm>
        <a:graphic>
          <a:graphicData uri="http://schemas.openxmlformats.org/presentationml/2006/ole">
            <mc:AlternateContent xmlns:mc="http://schemas.openxmlformats.org/markup-compatibility/2006">
              <mc:Choice xmlns:v="urn:schemas-microsoft-com:vml" Requires="v">
                <p:oleObj spid="_x0000_s15710" name="Equation" r:id="rId13" imgW="2031365" imgH="92710" progId="Equation.3">
                  <p:embed/>
                </p:oleObj>
              </mc:Choice>
              <mc:Fallback>
                <p:oleObj name="Equation" r:id="rId13" imgW="2031365" imgH="92710" progId="Equation.3">
                  <p:embed/>
                  <p:pic>
                    <p:nvPicPr>
                      <p:cNvPr id="0" name="Object 9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00338" y="5949950"/>
                        <a:ext cx="5775325"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86"/>
          <p:cNvGrpSpPr/>
          <p:nvPr/>
        </p:nvGrpSpPr>
        <p:grpSpPr bwMode="auto">
          <a:xfrm>
            <a:off x="395288" y="3573463"/>
            <a:ext cx="2339975" cy="1730375"/>
            <a:chOff x="113" y="1120"/>
            <a:chExt cx="1474" cy="1090"/>
          </a:xfrm>
        </p:grpSpPr>
        <p:sp>
          <p:nvSpPr>
            <p:cNvPr id="15376" name="Line 33"/>
            <p:cNvSpPr>
              <a:spLocks noChangeShapeType="1"/>
            </p:cNvSpPr>
            <p:nvPr/>
          </p:nvSpPr>
          <p:spPr bwMode="auto">
            <a:xfrm>
              <a:off x="155" y="1998"/>
              <a:ext cx="1223" cy="4"/>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377" name="Line 34"/>
            <p:cNvSpPr>
              <a:spLocks noChangeShapeType="1"/>
            </p:cNvSpPr>
            <p:nvPr/>
          </p:nvSpPr>
          <p:spPr bwMode="auto">
            <a:xfrm flipV="1">
              <a:off x="757" y="1595"/>
              <a:ext cx="0" cy="403"/>
            </a:xfrm>
            <a:prstGeom prst="line">
              <a:avLst/>
            </a:prstGeom>
            <a:noFill/>
            <a:ln w="38100">
              <a:solidFill>
                <a:srgbClr val="000000"/>
              </a:solidFill>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5378" name="Line 35"/>
            <p:cNvSpPr>
              <a:spLocks noChangeShapeType="1"/>
            </p:cNvSpPr>
            <p:nvPr/>
          </p:nvSpPr>
          <p:spPr bwMode="auto">
            <a:xfrm flipV="1">
              <a:off x="860" y="1778"/>
              <a:ext cx="0" cy="220"/>
            </a:xfrm>
            <a:prstGeom prst="line">
              <a:avLst/>
            </a:prstGeom>
            <a:noFill/>
            <a:ln w="38100">
              <a:solidFill>
                <a:srgbClr val="000000"/>
              </a:solidFill>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5379" name="Text Box 36"/>
            <p:cNvSpPr txBox="1">
              <a:spLocks noChangeArrowheads="1"/>
            </p:cNvSpPr>
            <p:nvPr/>
          </p:nvSpPr>
          <p:spPr bwMode="auto">
            <a:xfrm>
              <a:off x="1378" y="1866"/>
              <a:ext cx="2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solidFill>
                    <a:srgbClr val="000000"/>
                  </a:solidFill>
                  <a:latin typeface="Times New Roman" panose="02020603050405020304" pitchFamily="18" charset="0"/>
                </a:rPr>
                <a:t>k</a:t>
              </a:r>
              <a:endParaRPr lang="en-US" altLang="zh-CN" sz="1800" b="0">
                <a:solidFill>
                  <a:srgbClr val="000000"/>
                </a:solidFill>
                <a:latin typeface="Times New Roman" panose="02020603050405020304" pitchFamily="18" charset="0"/>
              </a:endParaRPr>
            </a:p>
          </p:txBody>
        </p:sp>
        <p:sp>
          <p:nvSpPr>
            <p:cNvPr id="15380" name="Text Box 37"/>
            <p:cNvSpPr txBox="1">
              <a:spLocks noChangeArrowheads="1"/>
            </p:cNvSpPr>
            <p:nvPr/>
          </p:nvSpPr>
          <p:spPr bwMode="auto">
            <a:xfrm>
              <a:off x="652" y="1120"/>
              <a:ext cx="5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solidFill>
                    <a:srgbClr val="000000"/>
                  </a:solidFill>
                  <a:latin typeface="Times New Roman" panose="02020603050405020304" pitchFamily="18" charset="0"/>
                </a:rPr>
                <a:t>h[-k]</a:t>
              </a:r>
              <a:endParaRPr lang="en-US" altLang="zh-CN" sz="1800" b="0">
                <a:solidFill>
                  <a:srgbClr val="000000"/>
                </a:solidFill>
                <a:latin typeface="Times New Roman" panose="02020603050405020304" pitchFamily="18" charset="0"/>
              </a:endParaRPr>
            </a:p>
          </p:txBody>
        </p:sp>
        <p:sp>
          <p:nvSpPr>
            <p:cNvPr id="15381" name="Freeform 38"/>
            <p:cNvSpPr/>
            <p:nvPr/>
          </p:nvSpPr>
          <p:spPr bwMode="auto">
            <a:xfrm>
              <a:off x="651" y="1778"/>
              <a:ext cx="1" cy="231"/>
            </a:xfrm>
            <a:custGeom>
              <a:avLst/>
              <a:gdLst>
                <a:gd name="T0" fmla="*/ 0 w 3"/>
                <a:gd name="T1" fmla="*/ 1 h 430"/>
                <a:gd name="T2" fmla="*/ 0 w 3"/>
                <a:gd name="T3" fmla="*/ 0 h 430"/>
                <a:gd name="T4" fmla="*/ 0 60000 65536"/>
                <a:gd name="T5" fmla="*/ 0 60000 65536"/>
                <a:gd name="T6" fmla="*/ 0 w 3"/>
                <a:gd name="T7" fmla="*/ 0 h 430"/>
                <a:gd name="T8" fmla="*/ 3 w 3"/>
                <a:gd name="T9" fmla="*/ 430 h 430"/>
              </a:gdLst>
              <a:ahLst/>
              <a:cxnLst>
                <a:cxn ang="T4">
                  <a:pos x="T0" y="T1"/>
                </a:cxn>
                <a:cxn ang="T5">
                  <a:pos x="T2" y="T3"/>
                </a:cxn>
              </a:cxnLst>
              <a:rect l="T6" t="T7" r="T8" b="T9"/>
              <a:pathLst>
                <a:path w="3" h="430">
                  <a:moveTo>
                    <a:pt x="0" y="430"/>
                  </a:moveTo>
                  <a:lnTo>
                    <a:pt x="3" y="0"/>
                  </a:lnTo>
                </a:path>
              </a:pathLst>
            </a:custGeom>
            <a:noFill/>
            <a:ln w="38100">
              <a:solidFill>
                <a:srgbClr val="000000"/>
              </a:solidFill>
              <a:round/>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2" name="Line 39"/>
            <p:cNvSpPr>
              <a:spLocks noChangeShapeType="1"/>
            </p:cNvSpPr>
            <p:nvPr/>
          </p:nvSpPr>
          <p:spPr bwMode="auto">
            <a:xfrm flipV="1">
              <a:off x="657" y="1207"/>
              <a:ext cx="0" cy="76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383" name="Text Box 40"/>
            <p:cNvSpPr txBox="1">
              <a:spLocks noChangeArrowheads="1"/>
            </p:cNvSpPr>
            <p:nvPr/>
          </p:nvSpPr>
          <p:spPr bwMode="auto">
            <a:xfrm>
              <a:off x="249" y="1979"/>
              <a:ext cx="9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1800" b="0">
                  <a:solidFill>
                    <a:srgbClr val="000000"/>
                  </a:solidFill>
                  <a:latin typeface="Times New Roman" panose="02020603050405020304" pitchFamily="18" charset="0"/>
                </a:rPr>
                <a:t> -2    0    2</a:t>
              </a:r>
              <a:endParaRPr lang="en-US" altLang="zh-CN" sz="1800" b="0">
                <a:solidFill>
                  <a:srgbClr val="000000"/>
                </a:solidFill>
                <a:latin typeface="Times New Roman" panose="02020603050405020304" pitchFamily="18" charset="0"/>
              </a:endParaRPr>
            </a:p>
          </p:txBody>
        </p:sp>
        <p:sp>
          <p:nvSpPr>
            <p:cNvPr id="15384" name="Line 41"/>
            <p:cNvSpPr>
              <a:spLocks noChangeShapeType="1"/>
            </p:cNvSpPr>
            <p:nvPr/>
          </p:nvSpPr>
          <p:spPr bwMode="auto">
            <a:xfrm flipV="1">
              <a:off x="547" y="1595"/>
              <a:ext cx="0" cy="403"/>
            </a:xfrm>
            <a:prstGeom prst="line">
              <a:avLst/>
            </a:prstGeom>
            <a:noFill/>
            <a:ln w="38100">
              <a:solidFill>
                <a:srgbClr val="000000"/>
              </a:solidFill>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5385" name="Line 42"/>
            <p:cNvSpPr>
              <a:spLocks noChangeShapeType="1"/>
            </p:cNvSpPr>
            <p:nvPr/>
          </p:nvSpPr>
          <p:spPr bwMode="auto">
            <a:xfrm flipV="1">
              <a:off x="442" y="1778"/>
              <a:ext cx="0" cy="220"/>
            </a:xfrm>
            <a:prstGeom prst="line">
              <a:avLst/>
            </a:prstGeom>
            <a:noFill/>
            <a:ln w="38100">
              <a:solidFill>
                <a:srgbClr val="000000"/>
              </a:solidFill>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5386" name="Text Box 44"/>
            <p:cNvSpPr txBox="1">
              <a:spLocks noChangeArrowheads="1"/>
            </p:cNvSpPr>
            <p:nvPr/>
          </p:nvSpPr>
          <p:spPr bwMode="auto">
            <a:xfrm>
              <a:off x="521" y="1434"/>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2</a:t>
              </a:r>
              <a:endParaRPr lang="en-US" altLang="zh-CN" sz="1800"/>
            </a:p>
          </p:txBody>
        </p:sp>
        <p:sp>
          <p:nvSpPr>
            <p:cNvPr id="15387" name="Text Box 45"/>
            <p:cNvSpPr txBox="1">
              <a:spLocks noChangeArrowheads="1"/>
            </p:cNvSpPr>
            <p:nvPr/>
          </p:nvSpPr>
          <p:spPr bwMode="auto">
            <a:xfrm>
              <a:off x="521" y="1661"/>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800"/>
                <a:t>1</a:t>
              </a:r>
              <a:endParaRPr lang="en-US" altLang="zh-CN" sz="1800"/>
            </a:p>
          </p:txBody>
        </p:sp>
        <p:sp>
          <p:nvSpPr>
            <p:cNvPr id="15388" name="Text Box 60"/>
            <p:cNvSpPr txBox="1">
              <a:spLocks noChangeArrowheads="1"/>
            </p:cNvSpPr>
            <p:nvPr/>
          </p:nvSpPr>
          <p:spPr bwMode="auto">
            <a:xfrm>
              <a:off x="113" y="1162"/>
              <a:ext cx="5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t>n=0</a:t>
              </a:r>
              <a:endParaRPr lang="en-US" altLang="zh-CN" sz="240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141403"/>
                                        </p:tgtEl>
                                        <p:attrNameLst>
                                          <p:attrName>style.visibility</p:attrName>
                                        </p:attrNameLst>
                                      </p:cBhvr>
                                      <p:to>
                                        <p:strVal val="visible"/>
                                      </p:to>
                                    </p:set>
                                    <p:animEffect transition="in" filter="barn(outHorizontal)">
                                      <p:cBhvr>
                                        <p:cTn id="11" dur="500"/>
                                        <p:tgtEl>
                                          <p:spTgt spid="141403"/>
                                        </p:tgtEl>
                                      </p:cBhvr>
                                    </p:animEffect>
                                  </p:childTnLst>
                                </p:cTn>
                              </p:par>
                            </p:childTnLst>
                          </p:cTn>
                        </p:par>
                        <p:par>
                          <p:cTn id="12" fill="hold">
                            <p:stCondLst>
                              <p:cond delay="1000"/>
                            </p:stCondLst>
                            <p:childTnLst>
                              <p:par>
                                <p:cTn id="13" presetID="16" presetClass="entr" presetSubtype="42" fill="hold" nodeType="afterEffect">
                                  <p:stCondLst>
                                    <p:cond delay="0"/>
                                  </p:stCondLst>
                                  <p:childTnLst>
                                    <p:set>
                                      <p:cBhvr>
                                        <p:cTn id="14" dur="1" fill="hold">
                                          <p:stCondLst>
                                            <p:cond delay="0"/>
                                          </p:stCondLst>
                                        </p:cTn>
                                        <p:tgtEl>
                                          <p:spTgt spid="141404"/>
                                        </p:tgtEl>
                                        <p:attrNameLst>
                                          <p:attrName>style.visibility</p:attrName>
                                        </p:attrNameLst>
                                      </p:cBhvr>
                                      <p:to>
                                        <p:strVal val="visible"/>
                                      </p:to>
                                    </p:set>
                                    <p:animEffect transition="in" filter="barn(outHorizontal)">
                                      <p:cBhvr>
                                        <p:cTn id="15" dur="500"/>
                                        <p:tgtEl>
                                          <p:spTgt spid="141404"/>
                                        </p:tgtEl>
                                      </p:cBhvr>
                                    </p:animEffect>
                                  </p:childTnLst>
                                </p:cTn>
                              </p:par>
                            </p:childTnLst>
                          </p:cTn>
                        </p:par>
                        <p:par>
                          <p:cTn id="16" fill="hold">
                            <p:stCondLst>
                              <p:cond delay="1500"/>
                            </p:stCondLst>
                            <p:childTnLst>
                              <p:par>
                                <p:cTn id="17" presetID="16" presetClass="entr" presetSubtype="42" fill="hold" nodeType="afterEffect">
                                  <p:stCondLst>
                                    <p:cond delay="0"/>
                                  </p:stCondLst>
                                  <p:childTnLst>
                                    <p:set>
                                      <p:cBhvr>
                                        <p:cTn id="18" dur="1" fill="hold">
                                          <p:stCondLst>
                                            <p:cond delay="0"/>
                                          </p:stCondLst>
                                        </p:cTn>
                                        <p:tgtEl>
                                          <p:spTgt spid="141405"/>
                                        </p:tgtEl>
                                        <p:attrNameLst>
                                          <p:attrName>style.visibility</p:attrName>
                                        </p:attrNameLst>
                                      </p:cBhvr>
                                      <p:to>
                                        <p:strVal val="visible"/>
                                      </p:to>
                                    </p:set>
                                    <p:animEffect transition="in" filter="barn(outHorizontal)">
                                      <p:cBhvr>
                                        <p:cTn id="19" dur="500"/>
                                        <p:tgtEl>
                                          <p:spTgt spid="141405"/>
                                        </p:tgtEl>
                                      </p:cBhvr>
                                    </p:animEffect>
                                  </p:childTnLst>
                                </p:cTn>
                              </p:par>
                            </p:childTnLst>
                          </p:cTn>
                        </p:par>
                        <p:par>
                          <p:cTn id="20" fill="hold">
                            <p:stCondLst>
                              <p:cond delay="2000"/>
                            </p:stCondLst>
                            <p:childTnLst>
                              <p:par>
                                <p:cTn id="21" presetID="16" presetClass="entr" presetSubtype="42" fill="hold" nodeType="afterEffect">
                                  <p:stCondLst>
                                    <p:cond delay="0"/>
                                  </p:stCondLst>
                                  <p:childTnLst>
                                    <p:set>
                                      <p:cBhvr>
                                        <p:cTn id="22" dur="1" fill="hold">
                                          <p:stCondLst>
                                            <p:cond delay="0"/>
                                          </p:stCondLst>
                                        </p:cTn>
                                        <p:tgtEl>
                                          <p:spTgt spid="141406"/>
                                        </p:tgtEl>
                                        <p:attrNameLst>
                                          <p:attrName>style.visibility</p:attrName>
                                        </p:attrNameLst>
                                      </p:cBhvr>
                                      <p:to>
                                        <p:strVal val="visible"/>
                                      </p:to>
                                    </p:set>
                                    <p:animEffect transition="in" filter="barn(outHorizontal)">
                                      <p:cBhvr>
                                        <p:cTn id="23" dur="500"/>
                                        <p:tgtEl>
                                          <p:spTgt spid="141406"/>
                                        </p:tgtEl>
                                      </p:cBhvr>
                                    </p:animEffect>
                                  </p:childTnLst>
                                </p:cTn>
                              </p:par>
                            </p:childTnLst>
                          </p:cTn>
                        </p:par>
                        <p:par>
                          <p:cTn id="24" fill="hold">
                            <p:stCondLst>
                              <p:cond delay="2500"/>
                            </p:stCondLst>
                            <p:childTnLst>
                              <p:par>
                                <p:cTn id="25" presetID="16" presetClass="entr" presetSubtype="42" fill="hold" nodeType="afterEffect">
                                  <p:stCondLst>
                                    <p:cond delay="0"/>
                                  </p:stCondLst>
                                  <p:childTnLst>
                                    <p:set>
                                      <p:cBhvr>
                                        <p:cTn id="26" dur="1" fill="hold">
                                          <p:stCondLst>
                                            <p:cond delay="0"/>
                                          </p:stCondLst>
                                        </p:cTn>
                                        <p:tgtEl>
                                          <p:spTgt spid="141407"/>
                                        </p:tgtEl>
                                        <p:attrNameLst>
                                          <p:attrName>style.visibility</p:attrName>
                                        </p:attrNameLst>
                                      </p:cBhvr>
                                      <p:to>
                                        <p:strVal val="visible"/>
                                      </p:to>
                                    </p:set>
                                    <p:animEffect transition="in" filter="barn(outHorizontal)">
                                      <p:cBhvr>
                                        <p:cTn id="27" dur="500"/>
                                        <p:tgtEl>
                                          <p:spTgt spid="141407"/>
                                        </p:tgtEl>
                                      </p:cBhvr>
                                    </p:animEffect>
                                  </p:childTnLst>
                                </p:cTn>
                              </p:par>
                            </p:childTnLst>
                          </p:cTn>
                        </p:par>
                        <p:par>
                          <p:cTn id="28" fill="hold">
                            <p:stCondLst>
                              <p:cond delay="3000"/>
                            </p:stCondLst>
                            <p:childTnLst>
                              <p:par>
                                <p:cTn id="29" presetID="16" presetClass="entr" presetSubtype="42" fill="hold" nodeType="afterEffect">
                                  <p:stCondLst>
                                    <p:cond delay="0"/>
                                  </p:stCondLst>
                                  <p:childTnLst>
                                    <p:set>
                                      <p:cBhvr>
                                        <p:cTn id="30" dur="1" fill="hold">
                                          <p:stCondLst>
                                            <p:cond delay="0"/>
                                          </p:stCondLst>
                                        </p:cTn>
                                        <p:tgtEl>
                                          <p:spTgt spid="141408"/>
                                        </p:tgtEl>
                                        <p:attrNameLst>
                                          <p:attrName>style.visibility</p:attrName>
                                        </p:attrNameLst>
                                      </p:cBhvr>
                                      <p:to>
                                        <p:strVal val="visible"/>
                                      </p:to>
                                    </p:set>
                                    <p:animEffect transition="in" filter="barn(outHorizontal)">
                                      <p:cBhvr>
                                        <p:cTn id="31" dur="500"/>
                                        <p:tgtEl>
                                          <p:spTgt spid="141408"/>
                                        </p:tgtEl>
                                      </p:cBhvr>
                                    </p:animEffect>
                                  </p:childTnLst>
                                </p:cTn>
                              </p:par>
                            </p:childTnLst>
                          </p:cTn>
                        </p:par>
                        <p:par>
                          <p:cTn id="32" fill="hold">
                            <p:stCondLst>
                              <p:cond delay="3500"/>
                            </p:stCondLst>
                            <p:childTnLst>
                              <p:par>
                                <p:cTn id="33" presetID="16" presetClass="entr" presetSubtype="42" fill="hold" nodeType="afterEffect">
                                  <p:stCondLst>
                                    <p:cond delay="0"/>
                                  </p:stCondLst>
                                  <p:childTnLst>
                                    <p:set>
                                      <p:cBhvr>
                                        <p:cTn id="34" dur="1" fill="hold">
                                          <p:stCondLst>
                                            <p:cond delay="0"/>
                                          </p:stCondLst>
                                        </p:cTn>
                                        <p:tgtEl>
                                          <p:spTgt spid="141409"/>
                                        </p:tgtEl>
                                        <p:attrNameLst>
                                          <p:attrName>style.visibility</p:attrName>
                                        </p:attrNameLst>
                                      </p:cBhvr>
                                      <p:to>
                                        <p:strVal val="visible"/>
                                      </p:to>
                                    </p:set>
                                    <p:animEffect transition="in" filter="barn(outHorizontal)">
                                      <p:cBhvr>
                                        <p:cTn id="35" dur="500"/>
                                        <p:tgtEl>
                                          <p:spTgt spid="141409"/>
                                        </p:tgtEl>
                                      </p:cBhvr>
                                    </p:animEffect>
                                  </p:childTnLst>
                                </p:cTn>
                              </p:par>
                            </p:childTnLst>
                          </p:cTn>
                        </p:par>
                        <p:par>
                          <p:cTn id="36" fill="hold">
                            <p:stCondLst>
                              <p:cond delay="4000"/>
                            </p:stCondLst>
                            <p:childTnLst>
                              <p:par>
                                <p:cTn id="37" presetID="16" presetClass="entr" presetSubtype="42"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arn(outHorizontal)">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42"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barn(outHorizontal)">
                                      <p:cBhvr>
                                        <p:cTn id="44" dur="500"/>
                                        <p:tgtEl>
                                          <p:spTgt spid="7"/>
                                        </p:tgtEl>
                                      </p:cBhvr>
                                    </p:animEffect>
                                  </p:childTnLst>
                                </p:cTn>
                              </p:par>
                            </p:childTnLst>
                          </p:cTn>
                        </p:par>
                        <p:par>
                          <p:cTn id="45" fill="hold">
                            <p:stCondLst>
                              <p:cond delay="500"/>
                            </p:stCondLst>
                            <p:childTnLst>
                              <p:par>
                                <p:cTn id="46" presetID="16" presetClass="entr" presetSubtype="42"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barn(outHorizontal)">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C85041A-8EDD-4663-A43A-FB700C405A5C}"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16387" name="灯片编号占位符 3"/>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E2C8F486-D37D-41E1-BE2B-933348A61810}" type="slidenum">
              <a:rPr lang="en-US" altLang="zh-CN" sz="1400" b="0">
                <a:solidFill>
                  <a:schemeClr val="tx2"/>
                </a:solidFill>
              </a:rPr>
            </a:fld>
            <a:endParaRPr lang="en-US" altLang="zh-CN" sz="1400" b="0">
              <a:solidFill>
                <a:schemeClr val="tx2"/>
              </a:solidFill>
            </a:endParaRPr>
          </a:p>
        </p:txBody>
      </p:sp>
      <p:graphicFrame>
        <p:nvGraphicFramePr>
          <p:cNvPr id="189442" name="Object 2"/>
          <p:cNvGraphicFramePr>
            <a:graphicFrameLocks noChangeAspect="1"/>
          </p:cNvGraphicFramePr>
          <p:nvPr/>
        </p:nvGraphicFramePr>
        <p:xfrm>
          <a:off x="269875" y="1052513"/>
          <a:ext cx="8223250" cy="1447800"/>
        </p:xfrm>
        <a:graphic>
          <a:graphicData uri="http://schemas.openxmlformats.org/presentationml/2006/ole">
            <mc:AlternateContent xmlns:mc="http://schemas.openxmlformats.org/markup-compatibility/2006">
              <mc:Choice xmlns:v="urn:schemas-microsoft-com:vml" Requires="v">
                <p:oleObj spid="_x0000_s16464" name="公式" r:id="rId1" imgW="1510665" imgH="173355" progId="Equation.3">
                  <p:embed/>
                </p:oleObj>
              </mc:Choice>
              <mc:Fallback>
                <p:oleObj name="公式" r:id="rId1" imgW="1510665" imgH="173355"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 y="1052513"/>
                        <a:ext cx="822325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43" name="Object 3"/>
          <p:cNvGraphicFramePr>
            <a:graphicFrameLocks noChangeAspect="1"/>
          </p:cNvGraphicFramePr>
          <p:nvPr/>
        </p:nvGraphicFramePr>
        <p:xfrm>
          <a:off x="904875" y="3141663"/>
          <a:ext cx="7294563" cy="1366837"/>
        </p:xfrm>
        <a:graphic>
          <a:graphicData uri="http://schemas.openxmlformats.org/presentationml/2006/ole">
            <mc:AlternateContent xmlns:mc="http://schemas.openxmlformats.org/markup-compatibility/2006">
              <mc:Choice xmlns:v="urn:schemas-microsoft-com:vml" Requires="v">
                <p:oleObj spid="_x0000_s16465" name="公式" r:id="rId3" imgW="1007110" imgH="173355" progId="Equation.3">
                  <p:embed/>
                </p:oleObj>
              </mc:Choice>
              <mc:Fallback>
                <p:oleObj name="公式" r:id="rId3" imgW="1007110" imgH="17335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875" y="3141663"/>
                        <a:ext cx="7294563"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89442"/>
                                        </p:tgtEl>
                                        <p:attrNameLst>
                                          <p:attrName>style.visibility</p:attrName>
                                        </p:attrNameLst>
                                      </p:cBhvr>
                                      <p:to>
                                        <p:strVal val="visible"/>
                                      </p:to>
                                    </p:set>
                                    <p:animEffect transition="in" filter="barn(outHorizontal)">
                                      <p:cBhvr>
                                        <p:cTn id="7" dur="500"/>
                                        <p:tgtEl>
                                          <p:spTgt spid="189442"/>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189443"/>
                                        </p:tgtEl>
                                        <p:attrNameLst>
                                          <p:attrName>style.visibility</p:attrName>
                                        </p:attrNameLst>
                                      </p:cBhvr>
                                      <p:to>
                                        <p:strVal val="visible"/>
                                      </p:to>
                                    </p:set>
                                    <p:animEffect transition="in" filter="barn(outHorizontal)">
                                      <p:cBhvr>
                                        <p:cTn id="11" dur="500"/>
                                        <p:tgtEl>
                                          <p:spTgt spid="189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CC8862C-21FC-4A7E-8B1B-868628205B5B}"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17411" name="灯片编号占位符 3"/>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97DF193B-C08A-4527-A62C-0AB6DAC51BFF}" type="slidenum">
              <a:rPr lang="en-US" altLang="zh-CN" sz="1400" b="0">
                <a:solidFill>
                  <a:schemeClr val="tx2"/>
                </a:solidFill>
              </a:rPr>
            </a:fld>
            <a:endParaRPr lang="en-US" altLang="zh-CN" sz="1400" b="0">
              <a:solidFill>
                <a:schemeClr val="tx2"/>
              </a:solidFill>
            </a:endParaRPr>
          </a:p>
        </p:txBody>
      </p:sp>
      <p:sp>
        <p:nvSpPr>
          <p:cNvPr id="17412" name="Line 3"/>
          <p:cNvSpPr>
            <a:spLocks noChangeShapeType="1"/>
          </p:cNvSpPr>
          <p:nvPr/>
        </p:nvSpPr>
        <p:spPr bwMode="auto">
          <a:xfrm flipV="1">
            <a:off x="2286000" y="3071813"/>
            <a:ext cx="533400" cy="533400"/>
          </a:xfrm>
          <a:prstGeom prst="line">
            <a:avLst/>
          </a:prstGeom>
          <a:noFill/>
          <a:ln w="9525">
            <a:solidFill>
              <a:srgbClr val="FF66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13" name="Line 4"/>
          <p:cNvSpPr>
            <a:spLocks noChangeShapeType="1"/>
          </p:cNvSpPr>
          <p:nvPr/>
        </p:nvSpPr>
        <p:spPr bwMode="auto">
          <a:xfrm flipV="1">
            <a:off x="2143125" y="3214688"/>
            <a:ext cx="1714500" cy="1171575"/>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14" name="Line 5"/>
          <p:cNvSpPr>
            <a:spLocks noChangeShapeType="1"/>
          </p:cNvSpPr>
          <p:nvPr/>
        </p:nvSpPr>
        <p:spPr bwMode="auto">
          <a:xfrm flipV="1">
            <a:off x="2428875" y="3071813"/>
            <a:ext cx="3071813" cy="1857375"/>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15" name="Line 6"/>
          <p:cNvSpPr>
            <a:spLocks noChangeShapeType="1"/>
          </p:cNvSpPr>
          <p:nvPr/>
        </p:nvSpPr>
        <p:spPr bwMode="auto">
          <a:xfrm flipV="1">
            <a:off x="5286375" y="3286125"/>
            <a:ext cx="2928938" cy="1643063"/>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16" name="Line 7"/>
          <p:cNvSpPr>
            <a:spLocks noChangeShapeType="1"/>
          </p:cNvSpPr>
          <p:nvPr/>
        </p:nvSpPr>
        <p:spPr bwMode="auto">
          <a:xfrm flipV="1">
            <a:off x="3714750" y="3286125"/>
            <a:ext cx="3143250" cy="1643063"/>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17" name="Line 8"/>
          <p:cNvSpPr>
            <a:spLocks noChangeShapeType="1"/>
          </p:cNvSpPr>
          <p:nvPr/>
        </p:nvSpPr>
        <p:spPr bwMode="auto">
          <a:xfrm flipV="1">
            <a:off x="6715125" y="4000500"/>
            <a:ext cx="1643063" cy="106680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418" name="Line 9"/>
          <p:cNvSpPr>
            <a:spLocks noChangeShapeType="1"/>
          </p:cNvSpPr>
          <p:nvPr/>
        </p:nvSpPr>
        <p:spPr bwMode="auto">
          <a:xfrm flipV="1">
            <a:off x="7929563" y="4572000"/>
            <a:ext cx="685800" cy="68580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17419" name="Object 11"/>
          <p:cNvGraphicFramePr>
            <a:graphicFrameLocks noChangeAspect="1"/>
          </p:cNvGraphicFramePr>
          <p:nvPr/>
        </p:nvGraphicFramePr>
        <p:xfrm>
          <a:off x="0" y="1196975"/>
          <a:ext cx="8858250" cy="4143375"/>
        </p:xfrm>
        <a:graphic>
          <a:graphicData uri="http://schemas.openxmlformats.org/presentationml/2006/ole">
            <mc:AlternateContent xmlns:mc="http://schemas.openxmlformats.org/markup-compatibility/2006">
              <mc:Choice xmlns:v="urn:schemas-microsoft-com:vml" Requires="v">
                <p:oleObj spid="_x0000_s17457" name="Equation" r:id="rId1" imgW="3048000" imgH="1193800" progId="Equation.DSMT4">
                  <p:embed/>
                </p:oleObj>
              </mc:Choice>
              <mc:Fallback>
                <p:oleObj name="Equation" r:id="rId1" imgW="3048000" imgH="1193800" progId="Equation.DSMT4">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975"/>
                        <a:ext cx="8858250"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6FA8097-9E07-4250-9A6C-CC7AFA885CE9}"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18435" name="灯片编号占位符 3"/>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892399BB-174E-48BF-B206-77A421CCFB04}" type="slidenum">
              <a:rPr lang="en-US" altLang="zh-CN" sz="1400" b="0">
                <a:solidFill>
                  <a:schemeClr val="tx2"/>
                </a:solidFill>
              </a:rPr>
            </a:fld>
            <a:endParaRPr lang="en-US" altLang="zh-CN" sz="1400" b="0">
              <a:solidFill>
                <a:schemeClr val="tx2"/>
              </a:solidFill>
            </a:endParaRPr>
          </a:p>
        </p:txBody>
      </p:sp>
      <p:graphicFrame>
        <p:nvGraphicFramePr>
          <p:cNvPr id="189442" name="Object 2"/>
          <p:cNvGraphicFramePr>
            <a:graphicFrameLocks noChangeAspect="1"/>
          </p:cNvGraphicFramePr>
          <p:nvPr/>
        </p:nvGraphicFramePr>
        <p:xfrm>
          <a:off x="0" y="1052513"/>
          <a:ext cx="8763000" cy="1447800"/>
        </p:xfrm>
        <a:graphic>
          <a:graphicData uri="http://schemas.openxmlformats.org/presentationml/2006/ole">
            <mc:AlternateContent xmlns:mc="http://schemas.openxmlformats.org/markup-compatibility/2006">
              <mc:Choice xmlns:v="urn:schemas-microsoft-com:vml" Requires="v">
                <p:oleObj spid="_x0000_s18512" name="Equation" r:id="rId1" imgW="1609090" imgH="161925" progId="Equation.3">
                  <p:embed/>
                </p:oleObj>
              </mc:Choice>
              <mc:Fallback>
                <p:oleObj name="Equation" r:id="rId1" imgW="1609090" imgH="161925"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2513"/>
                        <a:ext cx="876300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43" name="Object 3"/>
          <p:cNvGraphicFramePr>
            <a:graphicFrameLocks noChangeAspect="1"/>
          </p:cNvGraphicFramePr>
          <p:nvPr/>
        </p:nvGraphicFramePr>
        <p:xfrm>
          <a:off x="323850" y="3141663"/>
          <a:ext cx="8458200" cy="1752600"/>
        </p:xfrm>
        <a:graphic>
          <a:graphicData uri="http://schemas.openxmlformats.org/presentationml/2006/ole">
            <mc:AlternateContent xmlns:mc="http://schemas.openxmlformats.org/markup-compatibility/2006">
              <mc:Choice xmlns:v="urn:schemas-microsoft-com:vml" Requires="v">
                <p:oleObj spid="_x0000_s18513" name="Equation" r:id="rId3" imgW="1174750" imgH="161925" progId="Equation.3">
                  <p:embed/>
                </p:oleObj>
              </mc:Choice>
              <mc:Fallback>
                <p:oleObj name="Equation" r:id="rId3" imgW="1174750" imgH="16192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3141663"/>
                        <a:ext cx="84582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89442"/>
                                        </p:tgtEl>
                                        <p:attrNameLst>
                                          <p:attrName>style.visibility</p:attrName>
                                        </p:attrNameLst>
                                      </p:cBhvr>
                                      <p:to>
                                        <p:strVal val="visible"/>
                                      </p:to>
                                    </p:set>
                                    <p:animEffect transition="in" filter="barn(outHorizontal)">
                                      <p:cBhvr>
                                        <p:cTn id="7" dur="500"/>
                                        <p:tgtEl>
                                          <p:spTgt spid="189442"/>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189443"/>
                                        </p:tgtEl>
                                        <p:attrNameLst>
                                          <p:attrName>style.visibility</p:attrName>
                                        </p:attrNameLst>
                                      </p:cBhvr>
                                      <p:to>
                                        <p:strVal val="visible"/>
                                      </p:to>
                                    </p:set>
                                    <p:animEffect transition="in" filter="barn(outHorizontal)">
                                      <p:cBhvr>
                                        <p:cTn id="11" dur="500"/>
                                        <p:tgtEl>
                                          <p:spTgt spid="189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728CAA6-A4EB-4D4B-ADD2-28ED04E5C763}"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19459" name="灯片编号占位符 6"/>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C7F3B8D1-3408-4974-BDBD-0E72F0453962}" type="slidenum">
              <a:rPr lang="en-US" altLang="zh-CN" sz="1400" b="0">
                <a:solidFill>
                  <a:schemeClr val="tx2"/>
                </a:solidFill>
              </a:rPr>
            </a:fld>
            <a:endParaRPr lang="en-US" altLang="zh-CN" sz="1400" b="0">
              <a:solidFill>
                <a:schemeClr val="tx2"/>
              </a:solidFill>
            </a:endParaRPr>
          </a:p>
        </p:txBody>
      </p:sp>
      <p:sp>
        <p:nvSpPr>
          <p:cNvPr id="19460" name="Rectangle 4"/>
          <p:cNvSpPr>
            <a:spLocks noChangeArrowheads="1"/>
          </p:cNvSpPr>
          <p:nvPr/>
        </p:nvSpPr>
        <p:spPr bwMode="auto">
          <a:xfrm>
            <a:off x="468313" y="533400"/>
            <a:ext cx="86756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en-US" altLang="zh-CN" sz="2800">
                <a:solidFill>
                  <a:srgbClr val="FF3300"/>
                </a:solidFill>
              </a:rPr>
              <a:t>Example 2.3</a:t>
            </a:r>
            <a:r>
              <a:rPr kumimoji="1" lang="en-US" altLang="zh-CN" sz="2800"/>
              <a:t> </a:t>
            </a:r>
            <a:r>
              <a:rPr lang="en-US" altLang="zh-CN" sz="2800">
                <a:solidFill>
                  <a:srgbClr val="FF3300"/>
                </a:solidFill>
              </a:rPr>
              <a:t>(complementary</a:t>
            </a:r>
            <a:r>
              <a:rPr lang="en-US" altLang="zh-CN" sz="2800">
                <a:solidFill>
                  <a:srgbClr val="FF3300"/>
                </a:solidFill>
                <a:cs typeface="Arial" panose="020B0604020202020204" pitchFamily="34" charset="0"/>
              </a:rPr>
              <a:t>)</a:t>
            </a:r>
            <a:r>
              <a:rPr kumimoji="1" lang="en-US" altLang="zh-CN" sz="2800">
                <a:solidFill>
                  <a:srgbClr val="0099FF"/>
                </a:solidFill>
              </a:rPr>
              <a:t> Consider an input  </a:t>
            </a:r>
            <a:r>
              <a:rPr kumimoji="1" lang="en-US" altLang="zh-CN" sz="2800" i="1">
                <a:solidFill>
                  <a:srgbClr val="0099FF"/>
                </a:solidFill>
              </a:rPr>
              <a:t>x</a:t>
            </a:r>
            <a:r>
              <a:rPr kumimoji="1" lang="en-US" altLang="zh-CN" sz="2800">
                <a:solidFill>
                  <a:srgbClr val="0099FF"/>
                </a:solidFill>
              </a:rPr>
              <a:t>[</a:t>
            </a:r>
            <a:r>
              <a:rPr kumimoji="1" lang="en-US" altLang="zh-CN" sz="2800" i="1">
                <a:solidFill>
                  <a:srgbClr val="0099FF"/>
                </a:solidFill>
              </a:rPr>
              <a:t>n</a:t>
            </a:r>
            <a:r>
              <a:rPr kumimoji="1" lang="en-US" altLang="zh-CN" sz="2800">
                <a:solidFill>
                  <a:srgbClr val="0099FF"/>
                </a:solidFill>
              </a:rPr>
              <a:t>] and a unit sample response  </a:t>
            </a:r>
            <a:r>
              <a:rPr kumimoji="1" lang="en-US" altLang="zh-CN" sz="2800" i="1">
                <a:solidFill>
                  <a:srgbClr val="0099FF"/>
                </a:solidFill>
              </a:rPr>
              <a:t>h</a:t>
            </a:r>
            <a:r>
              <a:rPr kumimoji="1" lang="en-US" altLang="zh-CN" sz="2800">
                <a:solidFill>
                  <a:srgbClr val="0099FF"/>
                </a:solidFill>
              </a:rPr>
              <a:t>[</a:t>
            </a:r>
            <a:r>
              <a:rPr kumimoji="1" lang="en-US" altLang="zh-CN" sz="2800" i="1">
                <a:solidFill>
                  <a:srgbClr val="0099FF"/>
                </a:solidFill>
              </a:rPr>
              <a:t>n</a:t>
            </a:r>
            <a:r>
              <a:rPr kumimoji="1" lang="en-US" altLang="zh-CN" sz="2800">
                <a:solidFill>
                  <a:srgbClr val="0099FF"/>
                </a:solidFill>
              </a:rPr>
              <a:t>] given by</a:t>
            </a:r>
            <a:endParaRPr kumimoji="1" lang="en-US" altLang="zh-CN" sz="2800">
              <a:solidFill>
                <a:srgbClr val="0099FF"/>
              </a:solidFill>
            </a:endParaRPr>
          </a:p>
        </p:txBody>
      </p:sp>
      <p:sp>
        <p:nvSpPr>
          <p:cNvPr id="19461" name="Rectangle 5"/>
          <p:cNvSpPr>
            <a:spLocks noChangeArrowheads="1"/>
          </p:cNvSpPr>
          <p:nvPr/>
        </p:nvSpPr>
        <p:spPr bwMode="auto">
          <a:xfrm>
            <a:off x="395288" y="1212850"/>
            <a:ext cx="8137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endParaRPr kumimoji="1" lang="zh-CN" altLang="zh-CN" sz="2800">
              <a:solidFill>
                <a:srgbClr val="0099FF"/>
              </a:solidFill>
              <a:latin typeface="Times New Roman" panose="02020603050405020304" pitchFamily="18" charset="0"/>
            </a:endParaRPr>
          </a:p>
        </p:txBody>
      </p:sp>
      <p:sp>
        <p:nvSpPr>
          <p:cNvPr id="19462" name="Rectangle 8"/>
          <p:cNvSpPr>
            <a:spLocks noChangeArrowheads="1"/>
          </p:cNvSpPr>
          <p:nvPr/>
        </p:nvSpPr>
        <p:spPr bwMode="auto">
          <a:xfrm>
            <a:off x="352425" y="2413000"/>
            <a:ext cx="5000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a:solidFill>
                  <a:srgbClr val="0099FF"/>
                </a:solidFill>
                <a:latin typeface="Times New Roman" panose="02020603050405020304" pitchFamily="18" charset="0"/>
              </a:rPr>
              <a:t>Determine and plot the output </a:t>
            </a:r>
            <a:endParaRPr kumimoji="1" lang="en-US" altLang="zh-CN" sz="2800">
              <a:solidFill>
                <a:srgbClr val="0099FF"/>
              </a:solidFill>
              <a:latin typeface="Times New Roman" panose="02020603050405020304" pitchFamily="18" charset="0"/>
            </a:endParaRPr>
          </a:p>
        </p:txBody>
      </p:sp>
      <p:graphicFrame>
        <p:nvGraphicFramePr>
          <p:cNvPr id="19463" name="Object 12"/>
          <p:cNvGraphicFramePr>
            <a:graphicFrameLocks noGrp="1" noChangeAspect="1"/>
          </p:cNvGraphicFramePr>
          <p:nvPr>
            <p:ph sz="half" idx="4294967295"/>
          </p:nvPr>
        </p:nvGraphicFramePr>
        <p:xfrm>
          <a:off x="5457825" y="2336800"/>
          <a:ext cx="2924175" cy="538163"/>
        </p:xfrm>
        <a:graphic>
          <a:graphicData uri="http://schemas.openxmlformats.org/presentationml/2006/ole">
            <mc:AlternateContent xmlns:mc="http://schemas.openxmlformats.org/markup-compatibility/2006">
              <mc:Choice xmlns:v="urn:schemas-microsoft-com:vml" Requires="v">
                <p:oleObj spid="_x0000_s19579" name="Equation" r:id="rId1" imgW="1104900" imgH="203200" progId="Equation.3">
                  <p:embed/>
                </p:oleObj>
              </mc:Choice>
              <mc:Fallback>
                <p:oleObj name="Equation" r:id="rId1" imgW="1104900" imgH="203200" progId="Equation.3">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7825" y="2336800"/>
                        <a:ext cx="2924175" cy="538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20853" name="Rectangle 21"/>
          <p:cNvSpPr>
            <a:spLocks noChangeArrowheads="1"/>
          </p:cNvSpPr>
          <p:nvPr/>
        </p:nvSpPr>
        <p:spPr bwMode="auto">
          <a:xfrm>
            <a:off x="500063" y="3500438"/>
            <a:ext cx="78851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rgbClr val="FF3300"/>
                </a:solidFill>
                <a:latin typeface="Times New Roman" panose="02020603050405020304" pitchFamily="18" charset="0"/>
              </a:rPr>
              <a:t>用解析法计算</a:t>
            </a:r>
            <a:endParaRPr kumimoji="1" lang="zh-CN" altLang="en-US" sz="2000">
              <a:solidFill>
                <a:srgbClr val="FF3300"/>
              </a:solidFill>
              <a:latin typeface="Times New Roman" panose="02020603050405020304" pitchFamily="18" charset="0"/>
            </a:endParaRPr>
          </a:p>
        </p:txBody>
      </p:sp>
      <p:graphicFrame>
        <p:nvGraphicFramePr>
          <p:cNvPr id="19465" name="Object 11"/>
          <p:cNvGraphicFramePr>
            <a:graphicFrameLocks noChangeAspect="1"/>
          </p:cNvGraphicFramePr>
          <p:nvPr/>
        </p:nvGraphicFramePr>
        <p:xfrm>
          <a:off x="1552575" y="1566863"/>
          <a:ext cx="3797300" cy="642937"/>
        </p:xfrm>
        <a:graphic>
          <a:graphicData uri="http://schemas.openxmlformats.org/presentationml/2006/ole">
            <mc:AlternateContent xmlns:mc="http://schemas.openxmlformats.org/markup-compatibility/2006">
              <mc:Choice xmlns:v="urn:schemas-microsoft-com:vml" Requires="v">
                <p:oleObj spid="_x0000_s19580" name="Equation" r:id="rId3" imgW="1651000" imgH="279400" progId="Equation.DSMT4">
                  <p:embed/>
                </p:oleObj>
              </mc:Choice>
              <mc:Fallback>
                <p:oleObj name="Equation" r:id="rId3" imgW="1651000" imgH="2794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2575" y="1566863"/>
                        <a:ext cx="3797300" cy="64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6" name="Object 12"/>
          <p:cNvGraphicFramePr>
            <a:graphicFrameLocks noChangeAspect="1"/>
          </p:cNvGraphicFramePr>
          <p:nvPr/>
        </p:nvGraphicFramePr>
        <p:xfrm>
          <a:off x="6080125" y="1662113"/>
          <a:ext cx="1539875" cy="468312"/>
        </p:xfrm>
        <a:graphic>
          <a:graphicData uri="http://schemas.openxmlformats.org/presentationml/2006/ole">
            <mc:AlternateContent xmlns:mc="http://schemas.openxmlformats.org/markup-compatibility/2006">
              <mc:Choice xmlns:v="urn:schemas-microsoft-com:vml" Requires="v">
                <p:oleObj spid="_x0000_s19581" name="Equation" r:id="rId5" imgW="698500" imgH="203200" progId="Equation.DSMT4">
                  <p:embed/>
                </p:oleObj>
              </mc:Choice>
              <mc:Fallback>
                <p:oleObj name="Equation" r:id="rId5" imgW="698500" imgH="2032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0125" y="1662113"/>
                        <a:ext cx="1539875"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Rectangle 21"/>
          <p:cNvSpPr>
            <a:spLocks noChangeArrowheads="1"/>
          </p:cNvSpPr>
          <p:nvPr/>
        </p:nvSpPr>
        <p:spPr bwMode="auto">
          <a:xfrm>
            <a:off x="395288" y="4221163"/>
            <a:ext cx="788511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a:latin typeface="Times New Roman" panose="02020603050405020304" pitchFamily="18" charset="0"/>
              </a:rPr>
              <a:t>n&lt;0  there is no overlap between the nonzero point  </a:t>
            </a:r>
            <a:r>
              <a:rPr kumimoji="1" lang="en-US" altLang="zh-CN" sz="2800">
                <a:solidFill>
                  <a:srgbClr val="FF3300"/>
                </a:solidFill>
                <a:latin typeface="Times New Roman" panose="02020603050405020304" pitchFamily="18" charset="0"/>
              </a:rPr>
              <a:t>x[k]</a:t>
            </a:r>
            <a:r>
              <a:rPr kumimoji="1" lang="en-US" altLang="zh-CN" sz="2800">
                <a:latin typeface="Times New Roman" panose="02020603050405020304" pitchFamily="18" charset="0"/>
              </a:rPr>
              <a:t>and </a:t>
            </a:r>
            <a:r>
              <a:rPr kumimoji="1" lang="en-US" altLang="zh-CN" sz="2800">
                <a:solidFill>
                  <a:srgbClr val="FF3300"/>
                </a:solidFill>
                <a:latin typeface="Times New Roman" panose="02020603050405020304" pitchFamily="18" charset="0"/>
              </a:rPr>
              <a:t>h[n-k]</a:t>
            </a:r>
            <a:r>
              <a:rPr kumimoji="1" lang="en-US" altLang="zh-CN" sz="2800">
                <a:latin typeface="Times New Roman" panose="02020603050405020304" pitchFamily="18" charset="0"/>
              </a:rPr>
              <a:t>                  </a:t>
            </a:r>
            <a:endParaRPr kumimoji="1" lang="en-US" altLang="zh-CN" sz="2800">
              <a:latin typeface="Times New Roman" panose="02020603050405020304" pitchFamily="18" charset="0"/>
            </a:endParaRPr>
          </a:p>
          <a:p>
            <a:pPr eaLnBrk="1" hangingPunct="1">
              <a:spcBef>
                <a:spcPct val="0"/>
              </a:spcBef>
              <a:buFontTx/>
              <a:buNone/>
            </a:pPr>
            <a:r>
              <a:rPr kumimoji="1" lang="en-US" altLang="zh-CN" sz="2800">
                <a:latin typeface="Times New Roman" panose="02020603050405020304" pitchFamily="18" charset="0"/>
              </a:rPr>
              <a:t> thus                       y[n]=0     for n&lt;0</a:t>
            </a:r>
            <a:endParaRPr kumimoji="1" lang="en-US" altLang="zh-CN" sz="280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853"/>
                                        </p:tgtEl>
                                        <p:attrNameLst>
                                          <p:attrName>style.visibility</p:attrName>
                                        </p:attrNameLst>
                                      </p:cBhvr>
                                      <p:to>
                                        <p:strVal val="visible"/>
                                      </p:to>
                                    </p:set>
                                    <p:animEffect transition="in" filter="blinds(horizontal)">
                                      <p:cBhvr>
                                        <p:cTn id="7" dur="500"/>
                                        <p:tgtEl>
                                          <p:spTgt spid="1208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3" grpId="0" autoUpdateAnimBg="0"/>
      <p:bldP spid="1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9546155-AEF6-40C1-9C44-91C04A621E3C}"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20483" name="灯片编号占位符 5"/>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0D5D600C-782B-4F14-AAA7-07D4A837B7F2}" type="slidenum">
              <a:rPr lang="en-US" altLang="zh-CN" sz="1400" b="0">
                <a:solidFill>
                  <a:schemeClr val="tx2"/>
                </a:solidFill>
              </a:rPr>
            </a:fld>
            <a:endParaRPr lang="en-US" altLang="zh-CN" sz="1400" b="0">
              <a:solidFill>
                <a:schemeClr val="tx2"/>
              </a:solidFill>
            </a:endParaRPr>
          </a:p>
        </p:txBody>
      </p:sp>
      <p:sp>
        <p:nvSpPr>
          <p:cNvPr id="28" name="Rectangle 21"/>
          <p:cNvSpPr>
            <a:spLocks noChangeArrowheads="1"/>
          </p:cNvSpPr>
          <p:nvPr/>
        </p:nvSpPr>
        <p:spPr bwMode="auto">
          <a:xfrm>
            <a:off x="0" y="908050"/>
            <a:ext cx="78851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a:latin typeface="Times New Roman" panose="02020603050405020304" pitchFamily="18" charset="0"/>
              </a:rPr>
              <a:t>For n&gt;0</a:t>
            </a:r>
            <a:endParaRPr kumimoji="1" lang="en-US" altLang="zh-CN" sz="2800">
              <a:latin typeface="Times New Roman" panose="02020603050405020304" pitchFamily="18" charset="0"/>
            </a:endParaRPr>
          </a:p>
        </p:txBody>
      </p:sp>
      <p:graphicFrame>
        <p:nvGraphicFramePr>
          <p:cNvPr id="20485" name="Object 29"/>
          <p:cNvGraphicFramePr>
            <a:graphicFrameLocks noChangeAspect="1"/>
          </p:cNvGraphicFramePr>
          <p:nvPr/>
        </p:nvGraphicFramePr>
        <p:xfrm>
          <a:off x="1714500" y="1714500"/>
          <a:ext cx="3632200" cy="1000125"/>
        </p:xfrm>
        <a:graphic>
          <a:graphicData uri="http://schemas.openxmlformats.org/presentationml/2006/ole">
            <mc:AlternateContent xmlns:mc="http://schemas.openxmlformats.org/markup-compatibility/2006">
              <mc:Choice xmlns:v="urn:schemas-microsoft-com:vml" Requires="v">
                <p:oleObj spid="_x0000_s20600" name="Equation" r:id="rId1" imgW="1752600" imgH="482600" progId="Equation.DSMT4">
                  <p:embed/>
                </p:oleObj>
              </mc:Choice>
              <mc:Fallback>
                <p:oleObj name="Equation" r:id="rId1" imgW="1752600" imgH="482600" progId="Equation.DSMT4">
                  <p:embed/>
                  <p:pic>
                    <p:nvPicPr>
                      <p:cNvPr id="0" name="Object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714500"/>
                        <a:ext cx="3632200"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6" name="Object 30"/>
          <p:cNvGraphicFramePr>
            <a:graphicFrameLocks noChangeAspect="1"/>
          </p:cNvGraphicFramePr>
          <p:nvPr/>
        </p:nvGraphicFramePr>
        <p:xfrm>
          <a:off x="1785938" y="2928938"/>
          <a:ext cx="3659187" cy="1143000"/>
        </p:xfrm>
        <a:graphic>
          <a:graphicData uri="http://schemas.openxmlformats.org/presentationml/2006/ole">
            <mc:AlternateContent xmlns:mc="http://schemas.openxmlformats.org/markup-compatibility/2006">
              <mc:Choice xmlns:v="urn:schemas-microsoft-com:vml" Requires="v">
                <p:oleObj spid="_x0000_s20601" name="Equation" r:id="rId3" imgW="1422400" imgH="444500" progId="Equation.DSMT4">
                  <p:embed/>
                </p:oleObj>
              </mc:Choice>
              <mc:Fallback>
                <p:oleObj name="Equation" r:id="rId3" imgW="1422400" imgH="444500" progId="Equation.DSMT4">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38" y="2928938"/>
                        <a:ext cx="3659187"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7" name="Object 31"/>
          <p:cNvGraphicFramePr>
            <a:graphicFrameLocks noChangeAspect="1"/>
          </p:cNvGraphicFramePr>
          <p:nvPr/>
        </p:nvGraphicFramePr>
        <p:xfrm>
          <a:off x="1585913" y="5000625"/>
          <a:ext cx="4344987" cy="1143000"/>
        </p:xfrm>
        <a:graphic>
          <a:graphicData uri="http://schemas.openxmlformats.org/presentationml/2006/ole">
            <mc:AlternateContent xmlns:mc="http://schemas.openxmlformats.org/markup-compatibility/2006">
              <mc:Choice xmlns:v="urn:schemas-microsoft-com:vml" Requires="v">
                <p:oleObj spid="_x0000_s20602" name="Equation" r:id="rId5" imgW="1688465" imgH="444500" progId="Equation.DSMT4">
                  <p:embed/>
                </p:oleObj>
              </mc:Choice>
              <mc:Fallback>
                <p:oleObj name="Equation" r:id="rId5" imgW="1688465" imgH="444500" progId="Equation.DSMT4">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5913" y="5000625"/>
                        <a:ext cx="4344987"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Rectangle 21"/>
          <p:cNvSpPr>
            <a:spLocks noChangeArrowheads="1"/>
          </p:cNvSpPr>
          <p:nvPr/>
        </p:nvSpPr>
        <p:spPr bwMode="auto">
          <a:xfrm>
            <a:off x="214313" y="4214813"/>
            <a:ext cx="7885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a:latin typeface="Times New Roman" panose="02020603050405020304" pitchFamily="18" charset="0"/>
              </a:rPr>
              <a:t>For all n</a:t>
            </a:r>
            <a:endParaRPr kumimoji="1" lang="en-US" altLang="zh-CN" sz="2800">
              <a:latin typeface="Times New Roman" panose="02020603050405020304" pitchFamily="18" charset="0"/>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linds(horizontal)">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utoUpdateAnimBg="0"/>
      <p:bldP spid="3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9C690A1-6F76-4A2C-ABBE-B5D15D529AC4}"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4099" name="灯片编号占位符 5"/>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1CB8E486-3D7E-4925-9219-9D058E0AE8D3}" type="slidenum">
              <a:rPr lang="en-US" altLang="zh-CN" sz="1400" b="0">
                <a:solidFill>
                  <a:schemeClr val="tx2"/>
                </a:solidFill>
              </a:rPr>
            </a:fld>
            <a:endParaRPr lang="en-US" altLang="zh-CN" sz="1400" b="0">
              <a:solidFill>
                <a:schemeClr val="tx2"/>
              </a:solidFill>
            </a:endParaRPr>
          </a:p>
        </p:txBody>
      </p:sp>
      <p:sp>
        <p:nvSpPr>
          <p:cNvPr id="4100" name="Rectangle 2"/>
          <p:cNvSpPr>
            <a:spLocks noChangeArrowheads="1"/>
          </p:cNvSpPr>
          <p:nvPr/>
        </p:nvSpPr>
        <p:spPr bwMode="auto">
          <a:xfrm>
            <a:off x="395288" y="1196975"/>
            <a:ext cx="8196262" cy="5040313"/>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rIns="0"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zh-CN" altLang="zh-CN" sz="2800">
              <a:solidFill>
                <a:srgbClr val="000066"/>
              </a:solidFill>
              <a:ea typeface="楷体_GB2312" pitchFamily="49" charset="-122"/>
            </a:endParaRPr>
          </a:p>
        </p:txBody>
      </p:sp>
      <p:sp>
        <p:nvSpPr>
          <p:cNvPr id="4101" name="Rectangle 3"/>
          <p:cNvSpPr>
            <a:spLocks noChangeArrowheads="1"/>
          </p:cNvSpPr>
          <p:nvPr/>
        </p:nvSpPr>
        <p:spPr bwMode="auto">
          <a:xfrm>
            <a:off x="457200" y="533400"/>
            <a:ext cx="3733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3600">
                <a:solidFill>
                  <a:srgbClr val="FF3300"/>
                </a:solidFill>
                <a:latin typeface="Tahoma" panose="020B0604030504040204" pitchFamily="34" charset="0"/>
                <a:ea typeface="黑体" panose="02010609060101010101" pitchFamily="49" charset="-122"/>
              </a:rPr>
              <a:t>主要内容 ：</a:t>
            </a:r>
            <a:endParaRPr kumimoji="1" lang="zh-CN" altLang="en-US" sz="3600">
              <a:solidFill>
                <a:srgbClr val="FF3300"/>
              </a:solidFill>
              <a:latin typeface="Tahoma" panose="020B0604030504040204" pitchFamily="34" charset="0"/>
              <a:ea typeface="黑体" panose="02010609060101010101" pitchFamily="49" charset="-122"/>
            </a:endParaRPr>
          </a:p>
        </p:txBody>
      </p:sp>
      <p:sp>
        <p:nvSpPr>
          <p:cNvPr id="186372" name="Rectangle 4"/>
          <p:cNvSpPr>
            <a:spLocks noChangeArrowheads="1"/>
          </p:cNvSpPr>
          <p:nvPr/>
        </p:nvSpPr>
        <p:spPr bwMode="auto">
          <a:xfrm>
            <a:off x="228600" y="1295400"/>
            <a:ext cx="8915400"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spcAft>
                <a:spcPct val="25000"/>
              </a:spcAft>
              <a:buFontTx/>
              <a:buAutoNum type="arabicPeriod"/>
            </a:pPr>
            <a:r>
              <a:rPr kumimoji="1" lang="en-US" altLang="zh-CN">
                <a:solidFill>
                  <a:srgbClr val="000066"/>
                </a:solidFill>
                <a:latin typeface="Tahoma" panose="020B0604030504040204" pitchFamily="34" charset="0"/>
                <a:ea typeface="黑体" panose="02010609060101010101" pitchFamily="49" charset="-122"/>
              </a:rPr>
              <a:t> Discrete-Time LTI Systems: The Convolution Sum</a:t>
            </a:r>
            <a:r>
              <a:rPr kumimoji="1" lang="zh-CN" altLang="en-US" sz="2400">
                <a:solidFill>
                  <a:srgbClr val="000066"/>
                </a:solidFill>
                <a:latin typeface="黑体" panose="02010609060101010101" pitchFamily="49" charset="-122"/>
                <a:ea typeface="黑体" panose="02010609060101010101" pitchFamily="49" charset="-122"/>
              </a:rPr>
              <a:t>（离散时间</a:t>
            </a:r>
            <a:r>
              <a:rPr kumimoji="1" lang="en-US" altLang="zh-CN" sz="2400">
                <a:solidFill>
                  <a:srgbClr val="000066"/>
                </a:solidFill>
                <a:latin typeface="黑体" panose="02010609060101010101" pitchFamily="49" charset="-122"/>
                <a:ea typeface="黑体" panose="02010609060101010101" pitchFamily="49" charset="-122"/>
              </a:rPr>
              <a:t>LTI</a:t>
            </a:r>
            <a:r>
              <a:rPr kumimoji="1" lang="zh-CN" altLang="en-US" sz="2400">
                <a:solidFill>
                  <a:srgbClr val="000066"/>
                </a:solidFill>
                <a:latin typeface="黑体" panose="02010609060101010101" pitchFamily="49" charset="-122"/>
                <a:ea typeface="黑体" panose="02010609060101010101" pitchFamily="49" charset="-122"/>
              </a:rPr>
              <a:t>系统：卷积和）</a:t>
            </a:r>
            <a:endParaRPr kumimoji="1" lang="zh-CN" altLang="en-US" sz="2400">
              <a:solidFill>
                <a:srgbClr val="000066"/>
              </a:solidFill>
              <a:latin typeface="黑体" panose="02010609060101010101" pitchFamily="49" charset="-122"/>
              <a:ea typeface="黑体" panose="02010609060101010101" pitchFamily="49" charset="-122"/>
            </a:endParaRPr>
          </a:p>
          <a:p>
            <a:pPr eaLnBrk="1" hangingPunct="1">
              <a:spcBef>
                <a:spcPct val="0"/>
              </a:spcBef>
              <a:spcAft>
                <a:spcPct val="25000"/>
              </a:spcAft>
              <a:buFontTx/>
              <a:buAutoNum type="arabicPeriod"/>
            </a:pPr>
            <a:r>
              <a:rPr kumimoji="1" lang="zh-CN" altLang="en-US" b="0">
                <a:solidFill>
                  <a:srgbClr val="000066"/>
                </a:solidFill>
                <a:latin typeface="Tahoma" panose="020B0604030504040204" pitchFamily="34" charset="0"/>
                <a:ea typeface="黑体" panose="02010609060101010101" pitchFamily="49" charset="-122"/>
              </a:rPr>
              <a:t> </a:t>
            </a:r>
            <a:r>
              <a:rPr kumimoji="1" lang="en-US" altLang="zh-CN">
                <a:solidFill>
                  <a:srgbClr val="000066"/>
                </a:solidFill>
                <a:latin typeface="Tahoma" panose="020B0604030504040204" pitchFamily="34" charset="0"/>
                <a:ea typeface="黑体" panose="02010609060101010101" pitchFamily="49" charset="-122"/>
              </a:rPr>
              <a:t>Continuous-Time LTI Systems: The Convolution Integral</a:t>
            </a:r>
            <a:r>
              <a:rPr kumimoji="1" lang="en-US" altLang="zh-CN">
                <a:solidFill>
                  <a:srgbClr val="000066"/>
                </a:solidFill>
                <a:latin typeface="黑体" panose="02010609060101010101" pitchFamily="49" charset="-122"/>
                <a:ea typeface="黑体" panose="02010609060101010101" pitchFamily="49" charset="-122"/>
              </a:rPr>
              <a:t> </a:t>
            </a:r>
            <a:r>
              <a:rPr kumimoji="1" lang="en-US" altLang="zh-CN" sz="2400">
                <a:solidFill>
                  <a:srgbClr val="000066"/>
                </a:solidFill>
                <a:latin typeface="黑体" panose="02010609060101010101" pitchFamily="49" charset="-122"/>
                <a:ea typeface="黑体" panose="02010609060101010101" pitchFamily="49" charset="-122"/>
              </a:rPr>
              <a:t>(</a:t>
            </a:r>
            <a:r>
              <a:rPr kumimoji="1" lang="zh-CN" altLang="en-US" sz="2400">
                <a:solidFill>
                  <a:srgbClr val="000066"/>
                </a:solidFill>
                <a:latin typeface="黑体" panose="02010609060101010101" pitchFamily="49" charset="-122"/>
                <a:ea typeface="黑体" panose="02010609060101010101" pitchFamily="49" charset="-122"/>
              </a:rPr>
              <a:t>连续时间</a:t>
            </a:r>
            <a:r>
              <a:rPr kumimoji="1" lang="en-US" altLang="zh-CN" sz="2400">
                <a:solidFill>
                  <a:srgbClr val="000066"/>
                </a:solidFill>
                <a:latin typeface="黑体" panose="02010609060101010101" pitchFamily="49" charset="-122"/>
                <a:ea typeface="黑体" panose="02010609060101010101" pitchFamily="49" charset="-122"/>
              </a:rPr>
              <a:t>LTI</a:t>
            </a:r>
            <a:r>
              <a:rPr kumimoji="1" lang="zh-CN" altLang="en-US" sz="2400">
                <a:solidFill>
                  <a:srgbClr val="000066"/>
                </a:solidFill>
                <a:latin typeface="黑体" panose="02010609060101010101" pitchFamily="49" charset="-122"/>
                <a:ea typeface="黑体" panose="02010609060101010101" pitchFamily="49" charset="-122"/>
              </a:rPr>
              <a:t>系统：卷积积分）</a:t>
            </a:r>
            <a:endParaRPr kumimoji="1" lang="zh-CN" altLang="en-US" sz="2400">
              <a:solidFill>
                <a:srgbClr val="000066"/>
              </a:solidFill>
              <a:latin typeface="黑体" panose="02010609060101010101" pitchFamily="49" charset="-122"/>
              <a:ea typeface="黑体" panose="02010609060101010101" pitchFamily="49" charset="-122"/>
            </a:endParaRPr>
          </a:p>
          <a:p>
            <a:pPr eaLnBrk="1" hangingPunct="1">
              <a:spcBef>
                <a:spcPct val="0"/>
              </a:spcBef>
              <a:spcAft>
                <a:spcPct val="25000"/>
              </a:spcAft>
              <a:buFontTx/>
              <a:buAutoNum type="arabicPeriod"/>
            </a:pPr>
            <a:r>
              <a:rPr kumimoji="1" lang="zh-CN" altLang="en-US">
                <a:solidFill>
                  <a:srgbClr val="000066"/>
                </a:solidFill>
                <a:latin typeface="Times New Roman" panose="02020603050405020304" pitchFamily="18" charset="0"/>
                <a:ea typeface="黑体" panose="02010609060101010101" pitchFamily="49" charset="-122"/>
              </a:rPr>
              <a:t> </a:t>
            </a:r>
            <a:r>
              <a:rPr kumimoji="1" lang="en-US" altLang="zh-CN">
                <a:solidFill>
                  <a:srgbClr val="000066"/>
                </a:solidFill>
                <a:latin typeface="Tahoma" panose="020B0604030504040204" pitchFamily="34" charset="0"/>
                <a:ea typeface="黑体" panose="02010609060101010101" pitchFamily="49" charset="-122"/>
              </a:rPr>
              <a:t>Properties of Linear Time-Invariant Systems</a:t>
            </a:r>
            <a:r>
              <a:rPr kumimoji="1" lang="zh-CN" altLang="en-US" sz="2400">
                <a:solidFill>
                  <a:srgbClr val="000066"/>
                </a:solidFill>
                <a:latin typeface="黑体" panose="02010609060101010101" pitchFamily="49" charset="-122"/>
                <a:ea typeface="黑体" panose="02010609060101010101" pitchFamily="49" charset="-122"/>
              </a:rPr>
              <a:t>（线性时不变系统的性质）</a:t>
            </a:r>
            <a:endParaRPr kumimoji="1" lang="zh-CN" altLang="en-US" sz="2400">
              <a:solidFill>
                <a:srgbClr val="000066"/>
              </a:solidFill>
              <a:latin typeface="黑体" panose="02010609060101010101" pitchFamily="49" charset="-122"/>
              <a:ea typeface="黑体" panose="02010609060101010101" pitchFamily="49" charset="-122"/>
            </a:endParaRPr>
          </a:p>
          <a:p>
            <a:pPr eaLnBrk="1" hangingPunct="1">
              <a:spcBef>
                <a:spcPct val="0"/>
              </a:spcBef>
              <a:spcAft>
                <a:spcPct val="25000"/>
              </a:spcAft>
              <a:buFontTx/>
              <a:buAutoNum type="arabicPeriod"/>
            </a:pPr>
            <a:r>
              <a:rPr kumimoji="1" lang="zh-CN" altLang="en-US">
                <a:solidFill>
                  <a:srgbClr val="000066"/>
                </a:solidFill>
                <a:latin typeface="Tahoma" panose="020B0604030504040204" pitchFamily="34" charset="0"/>
                <a:ea typeface="黑体" panose="02010609060101010101" pitchFamily="49" charset="-122"/>
              </a:rPr>
              <a:t> </a:t>
            </a:r>
            <a:r>
              <a:rPr kumimoji="1" lang="en-US" altLang="en-US">
                <a:solidFill>
                  <a:srgbClr val="000066"/>
                </a:solidFill>
                <a:latin typeface="Tahoma" panose="020B0604030504040204" pitchFamily="34" charset="0"/>
                <a:ea typeface="黑体" panose="02010609060101010101" pitchFamily="49" charset="-122"/>
              </a:rPr>
              <a:t>Causal LTI Systems Described by Differential and Difference Equations</a:t>
            </a:r>
            <a:r>
              <a:rPr kumimoji="1" lang="zh-CN" altLang="en-US" sz="2400">
                <a:solidFill>
                  <a:srgbClr val="000066"/>
                </a:solidFill>
                <a:latin typeface="黑体" panose="02010609060101010101" pitchFamily="49" charset="-122"/>
                <a:ea typeface="黑体" panose="02010609060101010101" pitchFamily="49" charset="-122"/>
              </a:rPr>
              <a:t>（用微分和差分方程描述的因果</a:t>
            </a:r>
            <a:r>
              <a:rPr kumimoji="1" lang="en-US" altLang="zh-CN" sz="2400">
                <a:solidFill>
                  <a:srgbClr val="000066"/>
                </a:solidFill>
                <a:latin typeface="黑体" panose="02010609060101010101" pitchFamily="49" charset="-122"/>
                <a:ea typeface="黑体" panose="02010609060101010101" pitchFamily="49" charset="-122"/>
              </a:rPr>
              <a:t>LTI</a:t>
            </a:r>
            <a:r>
              <a:rPr kumimoji="1" lang="zh-CN" altLang="en-US" sz="2400">
                <a:solidFill>
                  <a:srgbClr val="000066"/>
                </a:solidFill>
                <a:latin typeface="黑体" panose="02010609060101010101" pitchFamily="49" charset="-122"/>
                <a:ea typeface="黑体" panose="02010609060101010101" pitchFamily="49" charset="-122"/>
              </a:rPr>
              <a:t>系统）</a:t>
            </a:r>
            <a:endParaRPr kumimoji="1" lang="zh-CN" altLang="en-US" sz="2400">
              <a:solidFill>
                <a:srgbClr val="000066"/>
              </a:solidFill>
              <a:latin typeface="黑体" panose="02010609060101010101" pitchFamily="49" charset="-122"/>
              <a:ea typeface="黑体" panose="02010609060101010101" pitchFamily="49" charset="-122"/>
            </a:endParaRPr>
          </a:p>
          <a:p>
            <a:pPr eaLnBrk="1" hangingPunct="1">
              <a:spcBef>
                <a:spcPct val="0"/>
              </a:spcBef>
              <a:spcAft>
                <a:spcPct val="25000"/>
              </a:spcAft>
              <a:buFontTx/>
              <a:buAutoNum type="arabicPeriod" startAt="5"/>
            </a:pPr>
            <a:r>
              <a:rPr kumimoji="1" lang="zh-CN" altLang="en-US">
                <a:solidFill>
                  <a:srgbClr val="000066"/>
                </a:solidFill>
                <a:latin typeface="Tahoma" panose="020B0604030504040204" pitchFamily="34" charset="0"/>
                <a:ea typeface="黑体" panose="02010609060101010101" pitchFamily="49" charset="-122"/>
              </a:rPr>
              <a:t> </a:t>
            </a:r>
            <a:r>
              <a:rPr kumimoji="1" lang="en-US" altLang="zh-CN">
                <a:solidFill>
                  <a:srgbClr val="000066"/>
                </a:solidFill>
                <a:latin typeface="Tahoma" panose="020B0604030504040204" pitchFamily="34" charset="0"/>
                <a:ea typeface="黑体" panose="02010609060101010101" pitchFamily="49" charset="-122"/>
              </a:rPr>
              <a:t>Singularity Functions </a:t>
            </a:r>
            <a:r>
              <a:rPr kumimoji="1" lang="en-US" altLang="zh-CN" sz="2400">
                <a:solidFill>
                  <a:srgbClr val="000066"/>
                </a:solidFill>
                <a:latin typeface="黑体" panose="02010609060101010101" pitchFamily="49" charset="-122"/>
                <a:ea typeface="黑体" panose="02010609060101010101" pitchFamily="49" charset="-122"/>
              </a:rPr>
              <a:t>(</a:t>
            </a:r>
            <a:r>
              <a:rPr kumimoji="1" lang="zh-CN" altLang="en-US" sz="2400">
                <a:solidFill>
                  <a:srgbClr val="000066"/>
                </a:solidFill>
                <a:latin typeface="黑体" panose="02010609060101010101" pitchFamily="49" charset="-122"/>
                <a:ea typeface="黑体" panose="02010609060101010101" pitchFamily="49" charset="-122"/>
              </a:rPr>
              <a:t>奇异函数</a:t>
            </a:r>
            <a:r>
              <a:rPr kumimoji="1" lang="en-US" altLang="zh-CN" sz="2400">
                <a:solidFill>
                  <a:srgbClr val="000066"/>
                </a:solidFill>
                <a:latin typeface="黑体" panose="02010609060101010101" pitchFamily="49" charset="-122"/>
                <a:ea typeface="黑体" panose="02010609060101010101" pitchFamily="49" charset="-122"/>
              </a:rPr>
              <a:t>)</a:t>
            </a:r>
            <a:endParaRPr kumimoji="1" lang="en-US" altLang="zh-CN" sz="2400">
              <a:solidFill>
                <a:srgbClr val="000066"/>
              </a:solidFill>
              <a:latin typeface="黑体" panose="02010609060101010101" pitchFamily="49" charset="-122"/>
              <a:ea typeface="黑体" panose="02010609060101010101" pitchFamily="49" charset="-122"/>
            </a:endParaRPr>
          </a:p>
        </p:txBody>
      </p:sp>
      <p:pic>
        <p:nvPicPr>
          <p:cNvPr id="4103" name="Picture 5" descr="0066">
            <a:hlinkClick r:id="" action="ppaction://hlinkshowjump?jump=nextslide" highlightClick="1"/>
          </p:cNvP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91525" y="6400800"/>
            <a:ext cx="714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6" descr="0063">
            <a:hlinkClick r:id="" action="ppaction://hlinkshowjump?jump=previousslide" highlightClick="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5725" y="6381750"/>
            <a:ext cx="714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6372"/>
                                        </p:tgtEl>
                                        <p:attrNameLst>
                                          <p:attrName>style.visibility</p:attrName>
                                        </p:attrNameLst>
                                      </p:cBhvr>
                                      <p:to>
                                        <p:strVal val="visible"/>
                                      </p:to>
                                    </p:set>
                                    <p:animEffect transition="in" filter="wipe(up)">
                                      <p:cBhvr>
                                        <p:cTn id="7" dur="500"/>
                                        <p:tgtEl>
                                          <p:spTgt spid="186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0154A7E-FCB6-4301-B071-E66DC7BB4C23}"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21507" name="灯片编号占位符 4"/>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1E92AA72-C86A-4DEE-901D-F9AF1A53DDAB}" type="slidenum">
              <a:rPr lang="en-US" altLang="zh-CN" sz="1400" b="0">
                <a:solidFill>
                  <a:schemeClr val="tx2"/>
                </a:solidFill>
              </a:rPr>
            </a:fld>
            <a:endParaRPr lang="en-US" altLang="zh-CN" sz="1400" b="0">
              <a:solidFill>
                <a:schemeClr val="tx2"/>
              </a:solidFill>
            </a:endParaRPr>
          </a:p>
        </p:txBody>
      </p:sp>
      <p:sp>
        <p:nvSpPr>
          <p:cNvPr id="21508" name="Rectangle 2"/>
          <p:cNvSpPr>
            <a:spLocks noGrp="1" noChangeArrowheads="1"/>
          </p:cNvSpPr>
          <p:nvPr>
            <p:ph type="title" idx="4294967295"/>
          </p:nvPr>
        </p:nvSpPr>
        <p:spPr>
          <a:xfrm>
            <a:off x="0" y="620713"/>
            <a:ext cx="9144000" cy="1512887"/>
          </a:xfrm>
        </p:spPr>
        <p:txBody>
          <a:bodyPr/>
          <a:lstStyle/>
          <a:p>
            <a:pPr algn="l" eaLnBrk="1" hangingPunct="1"/>
            <a:r>
              <a:rPr lang="en-US" altLang="zh-CN" sz="3200" b="1" smtClean="0">
                <a:solidFill>
                  <a:srgbClr val="6600FF"/>
                </a:solidFill>
              </a:rPr>
              <a:t>2.2 CONTINUOUS-TIME LTI SYSTEMS: CONVOLUTION INTEGRAL </a:t>
            </a:r>
            <a:r>
              <a:rPr lang="en-US" altLang="zh-CN" sz="3200" b="1" smtClean="0">
                <a:solidFill>
                  <a:srgbClr val="FF0000"/>
                </a:solidFill>
              </a:rPr>
              <a:t>(</a:t>
            </a:r>
            <a:r>
              <a:rPr kumimoji="1" lang="zh-CN" altLang="en-US" sz="3200" b="1" smtClean="0">
                <a:solidFill>
                  <a:srgbClr val="FF0000"/>
                </a:solidFill>
                <a:latin typeface="黑体" panose="02010609060101010101" pitchFamily="49" charset="-122"/>
                <a:ea typeface="黑体" panose="02010609060101010101" pitchFamily="49" charset="-122"/>
              </a:rPr>
              <a:t>连续时间</a:t>
            </a:r>
            <a:r>
              <a:rPr kumimoji="1" lang="en-US" altLang="zh-CN" sz="3200" b="1" smtClean="0">
                <a:solidFill>
                  <a:srgbClr val="FF0000"/>
                </a:solidFill>
                <a:latin typeface="黑体" panose="02010609060101010101" pitchFamily="49" charset="-122"/>
                <a:ea typeface="黑体" panose="02010609060101010101" pitchFamily="49" charset="-122"/>
              </a:rPr>
              <a:t>LTI</a:t>
            </a:r>
            <a:r>
              <a:rPr kumimoji="1" lang="zh-CN" altLang="en-US" sz="3200" b="1" smtClean="0">
                <a:solidFill>
                  <a:srgbClr val="FF0000"/>
                </a:solidFill>
                <a:latin typeface="黑体" panose="02010609060101010101" pitchFamily="49" charset="-122"/>
                <a:ea typeface="黑体" panose="02010609060101010101" pitchFamily="49" charset="-122"/>
              </a:rPr>
              <a:t>系统：卷积积分</a:t>
            </a:r>
            <a:r>
              <a:rPr lang="en-US" altLang="zh-CN" sz="3200" b="1" smtClean="0">
                <a:solidFill>
                  <a:srgbClr val="FF0000"/>
                </a:solidFill>
                <a:latin typeface="Times New Roman" panose="02020603050405020304" pitchFamily="18" charset="0"/>
              </a:rPr>
              <a:t>)</a:t>
            </a:r>
            <a:endParaRPr lang="en-US" altLang="zh-CN" sz="3200" b="1" smtClean="0">
              <a:solidFill>
                <a:srgbClr val="FF0000"/>
              </a:solidFill>
              <a:latin typeface="Times New Roman" panose="02020603050405020304" pitchFamily="18" charset="0"/>
            </a:endParaRPr>
          </a:p>
        </p:txBody>
      </p:sp>
      <p:sp>
        <p:nvSpPr>
          <p:cNvPr id="190470" name="Rectangle 6"/>
          <p:cNvSpPr>
            <a:spLocks noChangeArrowheads="1"/>
          </p:cNvSpPr>
          <p:nvPr/>
        </p:nvSpPr>
        <p:spPr bwMode="auto">
          <a:xfrm>
            <a:off x="323850" y="2420938"/>
            <a:ext cx="84582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a:solidFill>
                  <a:schemeClr val="accent2"/>
                </a:solidFill>
                <a:ea typeface="楷体_GB2312" pitchFamily="49" charset="-122"/>
              </a:rPr>
              <a:t>2.2.1 </a:t>
            </a:r>
            <a:r>
              <a:rPr lang="zh-CN" altLang="en-US" sz="2800">
                <a:latin typeface="Times New Roman" panose="02020603050405020304" pitchFamily="18" charset="0"/>
              </a:rPr>
              <a:t>用</a:t>
            </a:r>
            <a:r>
              <a:rPr lang="zh-CN" altLang="en-US" sz="2800">
                <a:solidFill>
                  <a:srgbClr val="FF3300"/>
                </a:solidFill>
                <a:latin typeface="Times New Roman" panose="02020603050405020304" pitchFamily="18" charset="0"/>
              </a:rPr>
              <a:t>冲激</a:t>
            </a:r>
            <a:r>
              <a:rPr lang="zh-CN" altLang="en-US" sz="2800">
                <a:latin typeface="Times New Roman" panose="02020603050405020304" pitchFamily="18" charset="0"/>
              </a:rPr>
              <a:t>表示连续时间信号</a:t>
            </a:r>
            <a:endParaRPr lang="zh-CN" altLang="en-US" sz="2800">
              <a:latin typeface="Times New Roman" panose="02020603050405020304" pitchFamily="18" charset="0"/>
            </a:endParaRPr>
          </a:p>
        </p:txBody>
      </p:sp>
      <p:sp>
        <p:nvSpPr>
          <p:cNvPr id="190471" name="Rectangle 7"/>
          <p:cNvSpPr>
            <a:spLocks noChangeArrowheads="1"/>
          </p:cNvSpPr>
          <p:nvPr/>
        </p:nvSpPr>
        <p:spPr bwMode="auto">
          <a:xfrm>
            <a:off x="457200" y="3886200"/>
            <a:ext cx="3048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ea typeface="楷体_GB2312" pitchFamily="49" charset="-122"/>
              </a:rPr>
              <a:t>Discrete-time:</a:t>
            </a:r>
            <a:endParaRPr lang="en-US" altLang="zh-CN"/>
          </a:p>
        </p:txBody>
      </p:sp>
      <p:graphicFrame>
        <p:nvGraphicFramePr>
          <p:cNvPr id="190472" name="Object 8"/>
          <p:cNvGraphicFramePr>
            <a:graphicFrameLocks noChangeAspect="1"/>
          </p:cNvGraphicFramePr>
          <p:nvPr/>
        </p:nvGraphicFramePr>
        <p:xfrm>
          <a:off x="3635375" y="3644900"/>
          <a:ext cx="2913063" cy="941388"/>
        </p:xfrm>
        <a:graphic>
          <a:graphicData uri="http://schemas.openxmlformats.org/presentationml/2006/ole">
            <mc:AlternateContent xmlns:mc="http://schemas.openxmlformats.org/markup-compatibility/2006">
              <mc:Choice xmlns:v="urn:schemas-microsoft-com:vml" Requires="v">
                <p:oleObj spid="_x0000_s21588" name="Equation" r:id="rId1" imgW="1336675" imgH="300990" progId="Equation.3">
                  <p:embed/>
                </p:oleObj>
              </mc:Choice>
              <mc:Fallback>
                <p:oleObj name="Equation" r:id="rId1" imgW="1336675" imgH="30099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3644900"/>
                        <a:ext cx="2913063"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0473" name="Rectangle 9"/>
          <p:cNvSpPr>
            <a:spLocks noChangeArrowheads="1"/>
          </p:cNvSpPr>
          <p:nvPr/>
        </p:nvSpPr>
        <p:spPr bwMode="auto">
          <a:xfrm>
            <a:off x="484188" y="4724400"/>
            <a:ext cx="7975600" cy="7620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ea typeface="楷体_GB2312" pitchFamily="49" charset="-122"/>
              </a:rPr>
              <a:t>Continuous-time:                                             ?                                         </a:t>
            </a:r>
            <a:endParaRPr lang="en-US" altLang="zh-CN"/>
          </a:p>
        </p:txBody>
      </p:sp>
      <p:graphicFrame>
        <p:nvGraphicFramePr>
          <p:cNvPr id="190474" name="Object 10"/>
          <p:cNvGraphicFramePr>
            <a:graphicFrameLocks noChangeAspect="1"/>
          </p:cNvGraphicFramePr>
          <p:nvPr/>
        </p:nvGraphicFramePr>
        <p:xfrm>
          <a:off x="3924300" y="4724400"/>
          <a:ext cx="3602038" cy="735013"/>
        </p:xfrm>
        <a:graphic>
          <a:graphicData uri="http://schemas.openxmlformats.org/presentationml/2006/ole">
            <mc:AlternateContent xmlns:mc="http://schemas.openxmlformats.org/markup-compatibility/2006">
              <mc:Choice xmlns:v="urn:schemas-microsoft-com:vml" Requires="v">
                <p:oleObj spid="_x0000_s21589" name="Equation" r:id="rId3" imgW="1342390" imgH="213995" progId="Equation.3">
                  <p:embed/>
                </p:oleObj>
              </mc:Choice>
              <mc:Fallback>
                <p:oleObj name="Equation" r:id="rId3" imgW="1342390" imgH="213995"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4724400"/>
                        <a:ext cx="3602038" cy="73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90470"/>
                                        </p:tgtEl>
                                        <p:attrNameLst>
                                          <p:attrName>style.visibility</p:attrName>
                                        </p:attrNameLst>
                                      </p:cBhvr>
                                      <p:to>
                                        <p:strVal val="visible"/>
                                      </p:to>
                                    </p:set>
                                    <p:animEffect transition="in" filter="barn(outHorizontal)">
                                      <p:cBhvr>
                                        <p:cTn id="7" dur="500"/>
                                        <p:tgtEl>
                                          <p:spTgt spid="19047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90471"/>
                                        </p:tgtEl>
                                        <p:attrNameLst>
                                          <p:attrName>style.visibility</p:attrName>
                                        </p:attrNameLst>
                                      </p:cBhvr>
                                      <p:to>
                                        <p:strVal val="visible"/>
                                      </p:to>
                                    </p:set>
                                    <p:animEffect transition="in" filter="barn(outHorizontal)">
                                      <p:cBhvr>
                                        <p:cTn id="12" dur="500"/>
                                        <p:tgtEl>
                                          <p:spTgt spid="190471"/>
                                        </p:tgtEl>
                                      </p:cBhvr>
                                    </p:animEffect>
                                  </p:childTnLst>
                                </p:cTn>
                              </p:par>
                            </p:childTnLst>
                          </p:cTn>
                        </p:par>
                        <p:par>
                          <p:cTn id="13" fill="hold">
                            <p:stCondLst>
                              <p:cond delay="500"/>
                            </p:stCondLst>
                            <p:childTnLst>
                              <p:par>
                                <p:cTn id="14" presetID="16" presetClass="entr" presetSubtype="42" fill="hold" nodeType="afterEffect">
                                  <p:stCondLst>
                                    <p:cond delay="0"/>
                                  </p:stCondLst>
                                  <p:childTnLst>
                                    <p:set>
                                      <p:cBhvr>
                                        <p:cTn id="15" dur="1" fill="hold">
                                          <p:stCondLst>
                                            <p:cond delay="0"/>
                                          </p:stCondLst>
                                        </p:cTn>
                                        <p:tgtEl>
                                          <p:spTgt spid="190472"/>
                                        </p:tgtEl>
                                        <p:attrNameLst>
                                          <p:attrName>style.visibility</p:attrName>
                                        </p:attrNameLst>
                                      </p:cBhvr>
                                      <p:to>
                                        <p:strVal val="visible"/>
                                      </p:to>
                                    </p:set>
                                    <p:animEffect transition="in" filter="barn(outHorizontal)">
                                      <p:cBhvr>
                                        <p:cTn id="16" dur="500"/>
                                        <p:tgtEl>
                                          <p:spTgt spid="190472"/>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42" fill="hold" grpId="0" nodeType="clickEffect">
                                  <p:stCondLst>
                                    <p:cond delay="0"/>
                                  </p:stCondLst>
                                  <p:childTnLst>
                                    <p:set>
                                      <p:cBhvr>
                                        <p:cTn id="20" dur="1" fill="hold">
                                          <p:stCondLst>
                                            <p:cond delay="0"/>
                                          </p:stCondLst>
                                        </p:cTn>
                                        <p:tgtEl>
                                          <p:spTgt spid="190473"/>
                                        </p:tgtEl>
                                        <p:attrNameLst>
                                          <p:attrName>style.visibility</p:attrName>
                                        </p:attrNameLst>
                                      </p:cBhvr>
                                      <p:to>
                                        <p:strVal val="visible"/>
                                      </p:to>
                                    </p:set>
                                    <p:animEffect transition="in" filter="barn(outHorizontal)">
                                      <p:cBhvr>
                                        <p:cTn id="21" dur="500"/>
                                        <p:tgtEl>
                                          <p:spTgt spid="190473"/>
                                        </p:tgtEl>
                                      </p:cBhvr>
                                    </p:animEffect>
                                  </p:childTnLst>
                                </p:cTn>
                              </p:par>
                            </p:childTnLst>
                          </p:cTn>
                        </p:par>
                        <p:par>
                          <p:cTn id="22" fill="hold">
                            <p:stCondLst>
                              <p:cond delay="500"/>
                            </p:stCondLst>
                            <p:childTnLst>
                              <p:par>
                                <p:cTn id="23" presetID="16" presetClass="entr" presetSubtype="42" fill="hold" nodeType="afterEffect">
                                  <p:stCondLst>
                                    <p:cond delay="0"/>
                                  </p:stCondLst>
                                  <p:childTnLst>
                                    <p:set>
                                      <p:cBhvr>
                                        <p:cTn id="24" dur="1" fill="hold">
                                          <p:stCondLst>
                                            <p:cond delay="0"/>
                                          </p:stCondLst>
                                        </p:cTn>
                                        <p:tgtEl>
                                          <p:spTgt spid="190474"/>
                                        </p:tgtEl>
                                        <p:attrNameLst>
                                          <p:attrName>style.visibility</p:attrName>
                                        </p:attrNameLst>
                                      </p:cBhvr>
                                      <p:to>
                                        <p:strVal val="visible"/>
                                      </p:to>
                                    </p:set>
                                    <p:animEffect transition="in" filter="barn(outHorizontal)">
                                      <p:cBhvr>
                                        <p:cTn id="25" dur="500"/>
                                        <p:tgtEl>
                                          <p:spTgt spid="190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0" grpId="0" autoUpdateAnimBg="0"/>
      <p:bldP spid="190471" grpId="0" autoUpdateAnimBg="0"/>
      <p:bldP spid="190473"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8932194-AD0A-4873-B055-8577398CFB35}"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22531" name="灯片编号占位符 4"/>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8B9FB413-74B3-4BC7-860B-4E2EA5872F7E}" type="slidenum">
              <a:rPr lang="en-US" altLang="zh-CN" sz="1400" b="0">
                <a:solidFill>
                  <a:schemeClr val="tx2"/>
                </a:solidFill>
              </a:rPr>
            </a:fld>
            <a:endParaRPr lang="en-US" altLang="zh-CN" sz="1400" b="0">
              <a:solidFill>
                <a:schemeClr val="tx2"/>
              </a:solidFill>
            </a:endParaRPr>
          </a:p>
        </p:txBody>
      </p:sp>
      <p:sp>
        <p:nvSpPr>
          <p:cNvPr id="143367" name="Rectangle 7"/>
          <p:cNvSpPr>
            <a:spLocks noChangeArrowheads="1"/>
          </p:cNvSpPr>
          <p:nvPr/>
        </p:nvSpPr>
        <p:spPr bwMode="auto">
          <a:xfrm>
            <a:off x="457200" y="914400"/>
            <a:ext cx="13620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ea typeface="楷体_GB2312" pitchFamily="49" charset="-122"/>
              </a:rPr>
              <a:t>Why?</a:t>
            </a:r>
            <a:endParaRPr lang="en-US" altLang="zh-CN"/>
          </a:p>
        </p:txBody>
      </p:sp>
      <p:grpSp>
        <p:nvGrpSpPr>
          <p:cNvPr id="22533" name="Group 65"/>
          <p:cNvGrpSpPr/>
          <p:nvPr/>
        </p:nvGrpSpPr>
        <p:grpSpPr bwMode="auto">
          <a:xfrm>
            <a:off x="900113" y="836613"/>
            <a:ext cx="7467600" cy="3409950"/>
            <a:chOff x="576" y="528"/>
            <a:chExt cx="4704" cy="2148"/>
          </a:xfrm>
        </p:grpSpPr>
        <p:sp>
          <p:nvSpPr>
            <p:cNvPr id="22537" name="Text Box 40"/>
            <p:cNvSpPr txBox="1">
              <a:spLocks noChangeArrowheads="1"/>
            </p:cNvSpPr>
            <p:nvPr/>
          </p:nvSpPr>
          <p:spPr bwMode="auto">
            <a:xfrm>
              <a:off x="4547" y="2056"/>
              <a:ext cx="29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2000" b="0">
                  <a:solidFill>
                    <a:srgbClr val="D60093"/>
                  </a:solidFill>
                  <a:latin typeface="Times New Roman" panose="02020603050405020304" pitchFamily="18" charset="0"/>
                </a:rPr>
                <a:t>t</a:t>
              </a:r>
              <a:endParaRPr lang="en-US" altLang="zh-CN" sz="2000" b="0">
                <a:solidFill>
                  <a:srgbClr val="D60093"/>
                </a:solidFill>
                <a:latin typeface="Times New Roman" panose="02020603050405020304" pitchFamily="18" charset="0"/>
              </a:endParaRPr>
            </a:p>
          </p:txBody>
        </p:sp>
        <p:sp>
          <p:nvSpPr>
            <p:cNvPr id="22538" name="Line 41"/>
            <p:cNvSpPr>
              <a:spLocks noChangeShapeType="1"/>
            </p:cNvSpPr>
            <p:nvPr/>
          </p:nvSpPr>
          <p:spPr bwMode="auto">
            <a:xfrm>
              <a:off x="1921" y="664"/>
              <a:ext cx="0" cy="1486"/>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39" name="Line 42"/>
            <p:cNvSpPr>
              <a:spLocks noChangeShapeType="1"/>
            </p:cNvSpPr>
            <p:nvPr/>
          </p:nvSpPr>
          <p:spPr bwMode="auto">
            <a:xfrm>
              <a:off x="995" y="2150"/>
              <a:ext cx="3483" cy="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40" name="Freeform 43"/>
            <p:cNvSpPr/>
            <p:nvPr/>
          </p:nvSpPr>
          <p:spPr bwMode="auto">
            <a:xfrm>
              <a:off x="2323" y="1293"/>
              <a:ext cx="1251" cy="749"/>
            </a:xfrm>
            <a:custGeom>
              <a:avLst/>
              <a:gdLst>
                <a:gd name="T0" fmla="*/ 379 w 1362"/>
                <a:gd name="T1" fmla="*/ 735 h 750"/>
                <a:gd name="T2" fmla="*/ 286 w 1362"/>
                <a:gd name="T3" fmla="*/ 687 h 750"/>
                <a:gd name="T4" fmla="*/ 261 w 1362"/>
                <a:gd name="T5" fmla="*/ 633 h 750"/>
                <a:gd name="T6" fmla="*/ 233 w 1362"/>
                <a:gd name="T7" fmla="*/ 567 h 750"/>
                <a:gd name="T8" fmla="*/ 204 w 1362"/>
                <a:gd name="T9" fmla="*/ 495 h 750"/>
                <a:gd name="T10" fmla="*/ 176 w 1362"/>
                <a:gd name="T11" fmla="*/ 381 h 750"/>
                <a:gd name="T12" fmla="*/ 145 w 1362"/>
                <a:gd name="T13" fmla="*/ 318 h 750"/>
                <a:gd name="T14" fmla="*/ 119 w 1362"/>
                <a:gd name="T15" fmla="*/ 204 h 750"/>
                <a:gd name="T16" fmla="*/ 90 w 1362"/>
                <a:gd name="T17" fmla="*/ 132 h 750"/>
                <a:gd name="T18" fmla="*/ 65 w 1362"/>
                <a:gd name="T19" fmla="*/ 66 h 750"/>
                <a:gd name="T20" fmla="*/ 0 w 1362"/>
                <a:gd name="T21" fmla="*/ 0 h 7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2"/>
                <a:gd name="T34" fmla="*/ 0 h 750"/>
                <a:gd name="T35" fmla="*/ 1362 w 1362"/>
                <a:gd name="T36" fmla="*/ 750 h 7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2" h="750">
                  <a:moveTo>
                    <a:pt x="1362" y="750"/>
                  </a:moveTo>
                  <a:cubicBezTo>
                    <a:pt x="1306" y="743"/>
                    <a:pt x="1097" y="719"/>
                    <a:pt x="1025" y="702"/>
                  </a:cubicBezTo>
                  <a:cubicBezTo>
                    <a:pt x="954" y="685"/>
                    <a:pt x="962" y="670"/>
                    <a:pt x="932" y="648"/>
                  </a:cubicBezTo>
                  <a:cubicBezTo>
                    <a:pt x="900" y="628"/>
                    <a:pt x="865" y="605"/>
                    <a:pt x="832" y="582"/>
                  </a:cubicBezTo>
                  <a:cubicBezTo>
                    <a:pt x="799" y="557"/>
                    <a:pt x="767" y="540"/>
                    <a:pt x="732" y="510"/>
                  </a:cubicBezTo>
                  <a:cubicBezTo>
                    <a:pt x="698" y="480"/>
                    <a:pt x="664" y="432"/>
                    <a:pt x="632" y="396"/>
                  </a:cubicBezTo>
                  <a:cubicBezTo>
                    <a:pt x="601" y="360"/>
                    <a:pt x="556" y="351"/>
                    <a:pt x="522" y="318"/>
                  </a:cubicBezTo>
                  <a:cubicBezTo>
                    <a:pt x="488" y="285"/>
                    <a:pt x="463" y="233"/>
                    <a:pt x="427" y="204"/>
                  </a:cubicBezTo>
                  <a:cubicBezTo>
                    <a:pt x="390" y="175"/>
                    <a:pt x="354" y="158"/>
                    <a:pt x="321" y="132"/>
                  </a:cubicBezTo>
                  <a:cubicBezTo>
                    <a:pt x="287" y="106"/>
                    <a:pt x="274" y="102"/>
                    <a:pt x="233" y="66"/>
                  </a:cubicBezTo>
                  <a:cubicBezTo>
                    <a:pt x="193" y="30"/>
                    <a:pt x="49" y="14"/>
                    <a:pt x="0" y="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41" name="Text Box 44"/>
            <p:cNvSpPr txBox="1">
              <a:spLocks noChangeArrowheads="1"/>
            </p:cNvSpPr>
            <p:nvPr/>
          </p:nvSpPr>
          <p:spPr bwMode="auto">
            <a:xfrm>
              <a:off x="2964" y="1851"/>
              <a:ext cx="291"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2000" b="0">
                  <a:solidFill>
                    <a:srgbClr val="D60093"/>
                  </a:solidFill>
                  <a:latin typeface="宋体" panose="02010600030101010101" pitchFamily="2" charset="-122"/>
                </a:rPr>
                <a:t>┉</a:t>
              </a:r>
              <a:endParaRPr lang="en-US" altLang="zh-CN" sz="2000" b="0">
                <a:solidFill>
                  <a:srgbClr val="D60093"/>
                </a:solidFill>
                <a:latin typeface="Times New Roman" panose="02020603050405020304" pitchFamily="18" charset="0"/>
              </a:endParaRPr>
            </a:p>
          </p:txBody>
        </p:sp>
        <p:sp>
          <p:nvSpPr>
            <p:cNvPr id="22542" name="Text Box 45"/>
            <p:cNvSpPr txBox="1">
              <a:spLocks noChangeArrowheads="1"/>
            </p:cNvSpPr>
            <p:nvPr/>
          </p:nvSpPr>
          <p:spPr bwMode="auto">
            <a:xfrm>
              <a:off x="2151" y="1843"/>
              <a:ext cx="292"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2000" b="0">
                  <a:solidFill>
                    <a:srgbClr val="D60093"/>
                  </a:solidFill>
                  <a:latin typeface="宋体" panose="02010600030101010101" pitchFamily="2" charset="-122"/>
                </a:rPr>
                <a:t>┉</a:t>
              </a:r>
              <a:endParaRPr lang="en-US" altLang="zh-CN" sz="2000" b="0">
                <a:solidFill>
                  <a:srgbClr val="D60093"/>
                </a:solidFill>
                <a:latin typeface="Times New Roman" panose="02020603050405020304" pitchFamily="18" charset="0"/>
              </a:endParaRPr>
            </a:p>
          </p:txBody>
        </p:sp>
        <p:sp>
          <p:nvSpPr>
            <p:cNvPr id="22543" name="Text Box 46"/>
            <p:cNvSpPr txBox="1">
              <a:spLocks noChangeArrowheads="1"/>
            </p:cNvSpPr>
            <p:nvPr/>
          </p:nvSpPr>
          <p:spPr bwMode="auto">
            <a:xfrm>
              <a:off x="1501" y="2137"/>
              <a:ext cx="1865"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2000" b="0">
                  <a:solidFill>
                    <a:srgbClr val="D60093"/>
                  </a:solidFill>
                  <a:latin typeface="Times New Roman" panose="02020603050405020304" pitchFamily="18" charset="0"/>
                </a:rPr>
                <a:t>     -</a:t>
              </a:r>
              <a:r>
                <a:rPr lang="en-US" altLang="zh-CN" sz="1400" b="0">
                  <a:solidFill>
                    <a:srgbClr val="D60093"/>
                  </a:solidFill>
                  <a:latin typeface="Times New Roman" panose="02020603050405020304" pitchFamily="18" charset="0"/>
                </a:rPr>
                <a:t>Δ</a:t>
              </a:r>
              <a:r>
                <a:rPr lang="en-US" altLang="zh-CN" sz="1600" b="0">
                  <a:solidFill>
                    <a:srgbClr val="D60093"/>
                  </a:solidFill>
                  <a:latin typeface="Times New Roman" panose="02020603050405020304" pitchFamily="18" charset="0"/>
                </a:rPr>
                <a:t>0</a:t>
              </a:r>
              <a:r>
                <a:rPr lang="en-US" altLang="zh-CN" sz="1400" b="0">
                  <a:solidFill>
                    <a:srgbClr val="D60093"/>
                  </a:solidFill>
                  <a:latin typeface="Times New Roman" panose="02020603050405020304" pitchFamily="18" charset="0"/>
                </a:rPr>
                <a:t>Δ2Δ                   kΔ</a:t>
              </a:r>
              <a:r>
                <a:rPr lang="en-US" altLang="zh-CN" sz="2000" b="0">
                  <a:solidFill>
                    <a:srgbClr val="D60093"/>
                  </a:solidFill>
                  <a:latin typeface="Times New Roman" panose="02020603050405020304" pitchFamily="18" charset="0"/>
                </a:rPr>
                <a:t> </a:t>
              </a:r>
              <a:endParaRPr lang="en-US" altLang="zh-CN" sz="2000" b="0">
                <a:solidFill>
                  <a:srgbClr val="D60093"/>
                </a:solidFill>
                <a:latin typeface="Times New Roman" panose="02020603050405020304" pitchFamily="18" charset="0"/>
              </a:endParaRPr>
            </a:p>
          </p:txBody>
        </p:sp>
        <p:sp>
          <p:nvSpPr>
            <p:cNvPr id="22544" name="Text Box 47"/>
            <p:cNvSpPr txBox="1">
              <a:spLocks noChangeArrowheads="1"/>
            </p:cNvSpPr>
            <p:nvPr/>
          </p:nvSpPr>
          <p:spPr bwMode="auto">
            <a:xfrm>
              <a:off x="1176" y="1941"/>
              <a:ext cx="29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2000" b="0">
                  <a:solidFill>
                    <a:srgbClr val="D60093"/>
                  </a:solidFill>
                  <a:latin typeface="宋体" panose="02010600030101010101" pitchFamily="2" charset="-122"/>
                </a:rPr>
                <a:t>┉</a:t>
              </a:r>
              <a:endParaRPr lang="en-US" altLang="zh-CN" sz="2000" b="0">
                <a:solidFill>
                  <a:srgbClr val="D60093"/>
                </a:solidFill>
                <a:latin typeface="Times New Roman" panose="02020603050405020304" pitchFamily="18" charset="0"/>
              </a:endParaRPr>
            </a:p>
          </p:txBody>
        </p:sp>
        <p:sp>
          <p:nvSpPr>
            <p:cNvPr id="22545" name="Line 48"/>
            <p:cNvSpPr>
              <a:spLocks noChangeShapeType="1"/>
            </p:cNvSpPr>
            <p:nvPr/>
          </p:nvSpPr>
          <p:spPr bwMode="auto">
            <a:xfrm>
              <a:off x="1499" y="2013"/>
              <a:ext cx="0" cy="144"/>
            </a:xfrm>
            <a:prstGeom prst="line">
              <a:avLst/>
            </a:prstGeom>
            <a:noFill/>
            <a:ln w="25400">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2546" name="Line 49"/>
            <p:cNvSpPr>
              <a:spLocks noChangeShapeType="1"/>
            </p:cNvSpPr>
            <p:nvPr/>
          </p:nvSpPr>
          <p:spPr bwMode="auto">
            <a:xfrm>
              <a:off x="1587" y="1965"/>
              <a:ext cx="0" cy="192"/>
            </a:xfrm>
            <a:prstGeom prst="line">
              <a:avLst/>
            </a:prstGeom>
            <a:noFill/>
            <a:ln w="25400">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2547" name="Line 50"/>
            <p:cNvSpPr>
              <a:spLocks noChangeShapeType="1"/>
            </p:cNvSpPr>
            <p:nvPr/>
          </p:nvSpPr>
          <p:spPr bwMode="auto">
            <a:xfrm>
              <a:off x="1675" y="1965"/>
              <a:ext cx="0" cy="192"/>
            </a:xfrm>
            <a:prstGeom prst="line">
              <a:avLst/>
            </a:prstGeom>
            <a:noFill/>
            <a:ln w="25400">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2548" name="Line 51"/>
            <p:cNvSpPr>
              <a:spLocks noChangeShapeType="1"/>
            </p:cNvSpPr>
            <p:nvPr/>
          </p:nvSpPr>
          <p:spPr bwMode="auto">
            <a:xfrm>
              <a:off x="1764" y="1869"/>
              <a:ext cx="0" cy="288"/>
            </a:xfrm>
            <a:prstGeom prst="line">
              <a:avLst/>
            </a:prstGeom>
            <a:noFill/>
            <a:ln w="25400">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2549" name="Line 52"/>
            <p:cNvSpPr>
              <a:spLocks noChangeShapeType="1"/>
            </p:cNvSpPr>
            <p:nvPr/>
          </p:nvSpPr>
          <p:spPr bwMode="auto">
            <a:xfrm>
              <a:off x="1852" y="1822"/>
              <a:ext cx="0" cy="335"/>
            </a:xfrm>
            <a:prstGeom prst="line">
              <a:avLst/>
            </a:prstGeom>
            <a:noFill/>
            <a:ln w="25400">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2550" name="Line 53"/>
            <p:cNvSpPr>
              <a:spLocks noChangeShapeType="1"/>
            </p:cNvSpPr>
            <p:nvPr/>
          </p:nvSpPr>
          <p:spPr bwMode="auto">
            <a:xfrm>
              <a:off x="2038" y="1572"/>
              <a:ext cx="0" cy="575"/>
            </a:xfrm>
            <a:prstGeom prst="line">
              <a:avLst/>
            </a:prstGeom>
            <a:noFill/>
            <a:ln w="25400">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2551" name="Line 54"/>
            <p:cNvSpPr>
              <a:spLocks noChangeShapeType="1"/>
            </p:cNvSpPr>
            <p:nvPr/>
          </p:nvSpPr>
          <p:spPr bwMode="auto">
            <a:xfrm>
              <a:off x="2116" y="1486"/>
              <a:ext cx="0" cy="671"/>
            </a:xfrm>
            <a:prstGeom prst="line">
              <a:avLst/>
            </a:prstGeom>
            <a:noFill/>
            <a:ln w="25400">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2552" name="Line 55"/>
            <p:cNvSpPr>
              <a:spLocks noChangeShapeType="1"/>
            </p:cNvSpPr>
            <p:nvPr/>
          </p:nvSpPr>
          <p:spPr bwMode="auto">
            <a:xfrm>
              <a:off x="2204" y="1438"/>
              <a:ext cx="0" cy="719"/>
            </a:xfrm>
            <a:prstGeom prst="line">
              <a:avLst/>
            </a:prstGeom>
            <a:noFill/>
            <a:ln w="25400">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2553" name="Line 56"/>
            <p:cNvSpPr>
              <a:spLocks noChangeShapeType="1"/>
            </p:cNvSpPr>
            <p:nvPr/>
          </p:nvSpPr>
          <p:spPr bwMode="auto">
            <a:xfrm>
              <a:off x="2821" y="1629"/>
              <a:ext cx="0" cy="528"/>
            </a:xfrm>
            <a:prstGeom prst="line">
              <a:avLst/>
            </a:prstGeom>
            <a:noFill/>
            <a:ln w="25400">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2554" name="Line 57"/>
            <p:cNvSpPr>
              <a:spLocks noChangeShapeType="1"/>
            </p:cNvSpPr>
            <p:nvPr/>
          </p:nvSpPr>
          <p:spPr bwMode="auto">
            <a:xfrm>
              <a:off x="2910" y="1725"/>
              <a:ext cx="0" cy="432"/>
            </a:xfrm>
            <a:prstGeom prst="line">
              <a:avLst/>
            </a:prstGeom>
            <a:noFill/>
            <a:ln w="25400">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2555" name="Freeform 58"/>
            <p:cNvSpPr/>
            <p:nvPr/>
          </p:nvSpPr>
          <p:spPr bwMode="auto">
            <a:xfrm>
              <a:off x="1494" y="1390"/>
              <a:ext cx="719" cy="641"/>
            </a:xfrm>
            <a:custGeom>
              <a:avLst/>
              <a:gdLst>
                <a:gd name="T0" fmla="*/ 0 w 783"/>
                <a:gd name="T1" fmla="*/ 627 h 642"/>
                <a:gd name="T2" fmla="*/ 26 w 783"/>
                <a:gd name="T3" fmla="*/ 627 h 642"/>
                <a:gd name="T4" fmla="*/ 26 w 783"/>
                <a:gd name="T5" fmla="*/ 579 h 642"/>
                <a:gd name="T6" fmla="*/ 54 w 783"/>
                <a:gd name="T7" fmla="*/ 579 h 642"/>
                <a:gd name="T8" fmla="*/ 54 w 783"/>
                <a:gd name="T9" fmla="*/ 498 h 642"/>
                <a:gd name="T10" fmla="*/ 83 w 783"/>
                <a:gd name="T11" fmla="*/ 498 h 642"/>
                <a:gd name="T12" fmla="*/ 83 w 783"/>
                <a:gd name="T13" fmla="*/ 412 h 642"/>
                <a:gd name="T14" fmla="*/ 108 w 783"/>
                <a:gd name="T15" fmla="*/ 411 h 642"/>
                <a:gd name="T16" fmla="*/ 108 w 783"/>
                <a:gd name="T17" fmla="*/ 321 h 642"/>
                <a:gd name="T18" fmla="*/ 131 w 783"/>
                <a:gd name="T19" fmla="*/ 321 h 642"/>
                <a:gd name="T20" fmla="*/ 131 w 783"/>
                <a:gd name="T21" fmla="*/ 222 h 642"/>
                <a:gd name="T22" fmla="*/ 162 w 783"/>
                <a:gd name="T23" fmla="*/ 222 h 642"/>
                <a:gd name="T24" fmla="*/ 162 w 783"/>
                <a:gd name="T25" fmla="*/ 132 h 642"/>
                <a:gd name="T26" fmla="*/ 188 w 783"/>
                <a:gd name="T27" fmla="*/ 132 h 642"/>
                <a:gd name="T28" fmla="*/ 188 w 783"/>
                <a:gd name="T29" fmla="*/ 54 h 642"/>
                <a:gd name="T30" fmla="*/ 213 w 783"/>
                <a:gd name="T31" fmla="*/ 54 h 642"/>
                <a:gd name="T32" fmla="*/ 213 w 783"/>
                <a:gd name="T33" fmla="*/ 0 h 6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83"/>
                <a:gd name="T52" fmla="*/ 0 h 642"/>
                <a:gd name="T53" fmla="*/ 783 w 783"/>
                <a:gd name="T54" fmla="*/ 642 h 6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83" h="642">
                  <a:moveTo>
                    <a:pt x="0" y="642"/>
                  </a:moveTo>
                  <a:cubicBezTo>
                    <a:pt x="0" y="642"/>
                    <a:pt x="96" y="642"/>
                    <a:pt x="96" y="642"/>
                  </a:cubicBezTo>
                  <a:lnTo>
                    <a:pt x="96" y="594"/>
                  </a:lnTo>
                  <a:lnTo>
                    <a:pt x="192" y="594"/>
                  </a:lnTo>
                  <a:lnTo>
                    <a:pt x="192" y="513"/>
                  </a:lnTo>
                  <a:lnTo>
                    <a:pt x="295" y="513"/>
                  </a:lnTo>
                  <a:lnTo>
                    <a:pt x="295" y="427"/>
                  </a:lnTo>
                  <a:lnTo>
                    <a:pt x="390" y="426"/>
                  </a:lnTo>
                  <a:lnTo>
                    <a:pt x="390" y="330"/>
                  </a:lnTo>
                  <a:lnTo>
                    <a:pt x="474" y="330"/>
                  </a:lnTo>
                  <a:lnTo>
                    <a:pt x="474" y="222"/>
                  </a:lnTo>
                  <a:lnTo>
                    <a:pt x="582" y="222"/>
                  </a:lnTo>
                  <a:lnTo>
                    <a:pt x="582" y="132"/>
                  </a:lnTo>
                  <a:lnTo>
                    <a:pt x="678" y="132"/>
                  </a:lnTo>
                  <a:lnTo>
                    <a:pt x="678" y="54"/>
                  </a:lnTo>
                  <a:lnTo>
                    <a:pt x="768" y="54"/>
                  </a:lnTo>
                  <a:cubicBezTo>
                    <a:pt x="783" y="45"/>
                    <a:pt x="768" y="11"/>
                    <a:pt x="768" y="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56" name="Freeform 59"/>
            <p:cNvSpPr/>
            <p:nvPr/>
          </p:nvSpPr>
          <p:spPr bwMode="auto">
            <a:xfrm>
              <a:off x="1207" y="1300"/>
              <a:ext cx="1124" cy="755"/>
            </a:xfrm>
            <a:custGeom>
              <a:avLst/>
              <a:gdLst>
                <a:gd name="T0" fmla="*/ 0 w 1224"/>
                <a:gd name="T1" fmla="*/ 741 h 756"/>
                <a:gd name="T2" fmla="*/ 91 w 1224"/>
                <a:gd name="T3" fmla="*/ 693 h 756"/>
                <a:gd name="T4" fmla="*/ 116 w 1224"/>
                <a:gd name="T5" fmla="*/ 639 h 756"/>
                <a:gd name="T6" fmla="*/ 142 w 1224"/>
                <a:gd name="T7" fmla="*/ 573 h 756"/>
                <a:gd name="T8" fmla="*/ 170 w 1224"/>
                <a:gd name="T9" fmla="*/ 501 h 756"/>
                <a:gd name="T10" fmla="*/ 196 w 1224"/>
                <a:gd name="T11" fmla="*/ 387 h 756"/>
                <a:gd name="T12" fmla="*/ 220 w 1224"/>
                <a:gd name="T13" fmla="*/ 312 h 756"/>
                <a:gd name="T14" fmla="*/ 252 w 1224"/>
                <a:gd name="T15" fmla="*/ 210 h 756"/>
                <a:gd name="T16" fmla="*/ 280 w 1224"/>
                <a:gd name="T17" fmla="*/ 138 h 756"/>
                <a:gd name="T18" fmla="*/ 302 w 1224"/>
                <a:gd name="T19" fmla="*/ 72 h 756"/>
                <a:gd name="T20" fmla="*/ 342 w 1224"/>
                <a:gd name="T21" fmla="*/ 0 h 7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4"/>
                <a:gd name="T34" fmla="*/ 0 h 756"/>
                <a:gd name="T35" fmla="*/ 1224 w 1224"/>
                <a:gd name="T36" fmla="*/ 756 h 7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4" h="756">
                  <a:moveTo>
                    <a:pt x="0" y="756"/>
                  </a:moveTo>
                  <a:cubicBezTo>
                    <a:pt x="54" y="749"/>
                    <a:pt x="255" y="725"/>
                    <a:pt x="324" y="708"/>
                  </a:cubicBezTo>
                  <a:cubicBezTo>
                    <a:pt x="393" y="691"/>
                    <a:pt x="385" y="676"/>
                    <a:pt x="414" y="654"/>
                  </a:cubicBezTo>
                  <a:cubicBezTo>
                    <a:pt x="445" y="634"/>
                    <a:pt x="478" y="611"/>
                    <a:pt x="510" y="588"/>
                  </a:cubicBezTo>
                  <a:cubicBezTo>
                    <a:pt x="542" y="563"/>
                    <a:pt x="573" y="546"/>
                    <a:pt x="606" y="516"/>
                  </a:cubicBezTo>
                  <a:cubicBezTo>
                    <a:pt x="639" y="486"/>
                    <a:pt x="672" y="438"/>
                    <a:pt x="702" y="402"/>
                  </a:cubicBezTo>
                  <a:cubicBezTo>
                    <a:pt x="732" y="366"/>
                    <a:pt x="759" y="345"/>
                    <a:pt x="792" y="312"/>
                  </a:cubicBezTo>
                  <a:cubicBezTo>
                    <a:pt x="825" y="279"/>
                    <a:pt x="865" y="239"/>
                    <a:pt x="900" y="210"/>
                  </a:cubicBezTo>
                  <a:cubicBezTo>
                    <a:pt x="935" y="181"/>
                    <a:pt x="970" y="164"/>
                    <a:pt x="1002" y="138"/>
                  </a:cubicBezTo>
                  <a:cubicBezTo>
                    <a:pt x="1034" y="112"/>
                    <a:pt x="1047" y="108"/>
                    <a:pt x="1086" y="72"/>
                  </a:cubicBezTo>
                  <a:cubicBezTo>
                    <a:pt x="1125" y="36"/>
                    <a:pt x="1195" y="15"/>
                    <a:pt x="1224" y="0"/>
                  </a:cubicBez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57" name="Freeform 60"/>
            <p:cNvSpPr/>
            <p:nvPr/>
          </p:nvSpPr>
          <p:spPr bwMode="auto">
            <a:xfrm>
              <a:off x="2831" y="1617"/>
              <a:ext cx="187" cy="91"/>
            </a:xfrm>
            <a:custGeom>
              <a:avLst/>
              <a:gdLst>
                <a:gd name="T0" fmla="*/ 56 w 204"/>
                <a:gd name="T1" fmla="*/ 105 h 90"/>
                <a:gd name="T2" fmla="*/ 26 w 204"/>
                <a:gd name="T3" fmla="*/ 105 h 90"/>
                <a:gd name="T4" fmla="*/ 26 w 204"/>
                <a:gd name="T5" fmla="*/ 0 h 90"/>
                <a:gd name="T6" fmla="*/ 0 w 204"/>
                <a:gd name="T7" fmla="*/ 0 h 90"/>
                <a:gd name="T8" fmla="*/ 0 60000 65536"/>
                <a:gd name="T9" fmla="*/ 0 60000 65536"/>
                <a:gd name="T10" fmla="*/ 0 60000 65536"/>
                <a:gd name="T11" fmla="*/ 0 60000 65536"/>
                <a:gd name="T12" fmla="*/ 0 w 204"/>
                <a:gd name="T13" fmla="*/ 0 h 90"/>
                <a:gd name="T14" fmla="*/ 204 w 204"/>
                <a:gd name="T15" fmla="*/ 90 h 90"/>
              </a:gdLst>
              <a:ahLst/>
              <a:cxnLst>
                <a:cxn ang="T8">
                  <a:pos x="T0" y="T1"/>
                </a:cxn>
                <a:cxn ang="T9">
                  <a:pos x="T2" y="T3"/>
                </a:cxn>
                <a:cxn ang="T10">
                  <a:pos x="T4" y="T5"/>
                </a:cxn>
                <a:cxn ang="T11">
                  <a:pos x="T6" y="T7"/>
                </a:cxn>
              </a:cxnLst>
              <a:rect l="T12" t="T13" r="T14" b="T15"/>
              <a:pathLst>
                <a:path w="204" h="90">
                  <a:moveTo>
                    <a:pt x="204" y="90"/>
                  </a:moveTo>
                  <a:lnTo>
                    <a:pt x="96" y="90"/>
                  </a:lnTo>
                  <a:lnTo>
                    <a:pt x="96" y="0"/>
                  </a:lnTo>
                  <a:lnTo>
                    <a:pt x="0" y="0"/>
                  </a:lnTo>
                </a:path>
              </a:pathLst>
            </a:cu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58" name="Text Box 61"/>
            <p:cNvSpPr txBox="1">
              <a:spLocks noChangeArrowheads="1"/>
            </p:cNvSpPr>
            <p:nvPr/>
          </p:nvSpPr>
          <p:spPr bwMode="auto">
            <a:xfrm>
              <a:off x="1948" y="528"/>
              <a:ext cx="436"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en-US" altLang="zh-CN" sz="2000" b="0">
                  <a:solidFill>
                    <a:srgbClr val="D60093"/>
                  </a:solidFill>
                  <a:latin typeface="Times New Roman" panose="02020603050405020304" pitchFamily="18" charset="0"/>
                </a:rPr>
                <a:t>x(t)</a:t>
              </a:r>
              <a:endParaRPr lang="en-US" altLang="zh-CN" sz="2000" b="0">
                <a:solidFill>
                  <a:srgbClr val="D60093"/>
                </a:solidFill>
                <a:latin typeface="Times New Roman" panose="02020603050405020304" pitchFamily="18" charset="0"/>
              </a:endParaRPr>
            </a:p>
          </p:txBody>
        </p:sp>
        <p:sp>
          <p:nvSpPr>
            <p:cNvPr id="22559" name="Rectangle 62"/>
            <p:cNvSpPr>
              <a:spLocks noChangeArrowheads="1"/>
            </p:cNvSpPr>
            <p:nvPr/>
          </p:nvSpPr>
          <p:spPr bwMode="auto">
            <a:xfrm>
              <a:off x="576" y="2388"/>
              <a:ext cx="47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a:latin typeface="Times New Roman" panose="02020603050405020304" pitchFamily="18" charset="0"/>
                </a:rPr>
                <a:t>用阶梯信号近似表示连续信号 </a:t>
              </a:r>
              <a:r>
                <a:rPr kumimoji="1" lang="en-US" altLang="zh-CN" sz="2400">
                  <a:latin typeface="Times New Roman" panose="02020603050405020304" pitchFamily="18" charset="0"/>
                </a:rPr>
                <a:t>x(t)</a:t>
              </a:r>
              <a:endParaRPr kumimoji="1" lang="en-US" altLang="zh-CN" sz="2400">
                <a:latin typeface="Times New Roman" panose="02020603050405020304" pitchFamily="18" charset="0"/>
              </a:endParaRPr>
            </a:p>
          </p:txBody>
        </p:sp>
      </p:grpSp>
      <p:sp>
        <p:nvSpPr>
          <p:cNvPr id="143426" name="Rectangle 66"/>
          <p:cNvSpPr>
            <a:spLocks noChangeArrowheads="1"/>
          </p:cNvSpPr>
          <p:nvPr/>
        </p:nvSpPr>
        <p:spPr bwMode="auto">
          <a:xfrm>
            <a:off x="468313" y="4437063"/>
            <a:ext cx="1371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ea typeface="楷体_GB2312" pitchFamily="49" charset="-122"/>
              </a:rPr>
              <a:t>Define  </a:t>
            </a:r>
            <a:endParaRPr lang="en-US" altLang="zh-CN" sz="2800"/>
          </a:p>
        </p:txBody>
      </p:sp>
      <p:graphicFrame>
        <p:nvGraphicFramePr>
          <p:cNvPr id="143427" name="Object 67"/>
          <p:cNvGraphicFramePr>
            <a:graphicFrameLocks noChangeAspect="1"/>
          </p:cNvGraphicFramePr>
          <p:nvPr/>
        </p:nvGraphicFramePr>
        <p:xfrm>
          <a:off x="1692275" y="4941888"/>
          <a:ext cx="3951288" cy="1276350"/>
        </p:xfrm>
        <a:graphic>
          <a:graphicData uri="http://schemas.openxmlformats.org/presentationml/2006/ole">
            <mc:AlternateContent xmlns:mc="http://schemas.openxmlformats.org/markup-compatibility/2006">
              <mc:Choice xmlns:v="urn:schemas-microsoft-com:vml" Requires="v">
                <p:oleObj spid="_x0000_s22597" name="Equation" r:id="rId1" imgW="1365885" imgH="468630" progId="Equation.DSMT4">
                  <p:embed/>
                </p:oleObj>
              </mc:Choice>
              <mc:Fallback>
                <p:oleObj name="Equation" r:id="rId1" imgW="1365885" imgH="468630" progId="Equation.DSMT4">
                  <p:embed/>
                  <p:pic>
                    <p:nvPicPr>
                      <p:cNvPr id="0" name="Object 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941888"/>
                        <a:ext cx="3951288" cy="127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6" name="Rectangle 68"/>
          <p:cNvSpPr>
            <a:spLocks noChangeArrowheads="1"/>
          </p:cNvSpPr>
          <p:nvPr/>
        </p:nvSpPr>
        <p:spPr bwMode="auto">
          <a:xfrm>
            <a:off x="6705600" y="5257800"/>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a:t>(2.24)</a:t>
            </a:r>
            <a:endParaRPr kumimoji="1" lang="en-US" altLang="zh-CN"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43426"/>
                                        </p:tgtEl>
                                        <p:attrNameLst>
                                          <p:attrName>style.visibility</p:attrName>
                                        </p:attrNameLst>
                                      </p:cBhvr>
                                      <p:to>
                                        <p:strVal val="visible"/>
                                      </p:to>
                                    </p:set>
                                    <p:animEffect transition="in" filter="barn(outHorizontal)">
                                      <p:cBhvr>
                                        <p:cTn id="7" dur="500"/>
                                        <p:tgtEl>
                                          <p:spTgt spid="143426"/>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143427"/>
                                        </p:tgtEl>
                                        <p:attrNameLst>
                                          <p:attrName>style.visibility</p:attrName>
                                        </p:attrNameLst>
                                      </p:cBhvr>
                                      <p:to>
                                        <p:strVal val="visible"/>
                                      </p:to>
                                    </p:set>
                                    <p:animEffect transition="in" filter="barn(outHorizontal)">
                                      <p:cBhvr>
                                        <p:cTn id="11" dur="500"/>
                                        <p:tgtEl>
                                          <p:spTgt spid="143427"/>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42" fill="hold" grpId="0" nodeType="clickEffect">
                                  <p:stCondLst>
                                    <p:cond delay="0"/>
                                  </p:stCondLst>
                                  <p:childTnLst>
                                    <p:set>
                                      <p:cBhvr>
                                        <p:cTn id="15" dur="1" fill="hold">
                                          <p:stCondLst>
                                            <p:cond delay="0"/>
                                          </p:stCondLst>
                                        </p:cTn>
                                        <p:tgtEl>
                                          <p:spTgt spid="143367"/>
                                        </p:tgtEl>
                                        <p:attrNameLst>
                                          <p:attrName>style.visibility</p:attrName>
                                        </p:attrNameLst>
                                      </p:cBhvr>
                                      <p:to>
                                        <p:strVal val="visible"/>
                                      </p:to>
                                    </p:set>
                                    <p:animEffect transition="in" filter="barn(outHorizontal)">
                                      <p:cBhvr>
                                        <p:cTn id="16" dur="500"/>
                                        <p:tgtEl>
                                          <p:spTgt spid="143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7" grpId="0" autoUpdateAnimBg="0"/>
      <p:bldP spid="14342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FC8237F-C913-4AE5-99D3-EE917D3C1C7E}"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23555" name="灯片编号占位符 3"/>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C86C6F26-53BB-491F-B08D-09492F85CF48}" type="slidenum">
              <a:rPr lang="en-US" altLang="zh-CN" sz="1400" b="0">
                <a:solidFill>
                  <a:schemeClr val="tx2"/>
                </a:solidFill>
              </a:rPr>
            </a:fld>
            <a:endParaRPr lang="en-US" altLang="zh-CN" sz="1400" b="0">
              <a:solidFill>
                <a:schemeClr val="tx2"/>
              </a:solidFill>
            </a:endParaRPr>
          </a:p>
        </p:txBody>
      </p:sp>
      <p:pic>
        <p:nvPicPr>
          <p:cNvPr id="191490" name="Picture 2" descr="未定标题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0825" y="620713"/>
            <a:ext cx="7813675"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 Box 3"/>
          <p:cNvSpPr txBox="1">
            <a:spLocks noChangeArrowheads="1"/>
          </p:cNvSpPr>
          <p:nvPr/>
        </p:nvSpPr>
        <p:spPr bwMode="auto">
          <a:xfrm>
            <a:off x="250825" y="5791200"/>
            <a:ext cx="8713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a:t>Figure 2.12  </a:t>
            </a:r>
            <a:r>
              <a:rPr kumimoji="1" lang="zh-CN" altLang="en-US" sz="2800"/>
              <a:t>阶梯信号可以分解成：多个       信号累加</a:t>
            </a:r>
            <a:endParaRPr lang="zh-CN" altLang="en-US" sz="2800">
              <a:ea typeface="楷体_GB2312" pitchFamily="49" charset="-122"/>
            </a:endParaRPr>
          </a:p>
        </p:txBody>
      </p:sp>
      <p:graphicFrame>
        <p:nvGraphicFramePr>
          <p:cNvPr id="23558" name="Object 5"/>
          <p:cNvGraphicFramePr>
            <a:graphicFrameLocks noChangeAspect="1"/>
          </p:cNvGraphicFramePr>
          <p:nvPr/>
        </p:nvGraphicFramePr>
        <p:xfrm>
          <a:off x="6757988" y="5805488"/>
          <a:ext cx="668337" cy="461962"/>
        </p:xfrm>
        <a:graphic>
          <a:graphicData uri="http://schemas.openxmlformats.org/presentationml/2006/ole">
            <mc:AlternateContent xmlns:mc="http://schemas.openxmlformats.org/markup-compatibility/2006">
              <mc:Choice xmlns:v="urn:schemas-microsoft-com:vml" Requires="v">
                <p:oleObj spid="_x0000_s23634" name="Equation" r:id="rId2" imgW="330200" imgH="228600" progId="Equation.DSMT4">
                  <p:embed/>
                </p:oleObj>
              </mc:Choice>
              <mc:Fallback>
                <p:oleObj name="Equation" r:id="rId2" imgW="330200" imgH="2286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7988" y="5805488"/>
                        <a:ext cx="66833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4405" name="Object 21"/>
          <p:cNvGraphicFramePr>
            <a:graphicFrameLocks noChangeAspect="1"/>
          </p:cNvGraphicFramePr>
          <p:nvPr/>
        </p:nvGraphicFramePr>
        <p:xfrm>
          <a:off x="5364163" y="260350"/>
          <a:ext cx="3387725" cy="941388"/>
        </p:xfrm>
        <a:graphic>
          <a:graphicData uri="http://schemas.openxmlformats.org/presentationml/2006/ole">
            <mc:AlternateContent xmlns:mc="http://schemas.openxmlformats.org/markup-compatibility/2006">
              <mc:Choice xmlns:v="urn:schemas-microsoft-com:vml" Requires="v">
                <p:oleObj spid="_x0000_s23635" name="Equation" r:id="rId4" imgW="1574165" imgH="300990" progId="Equation.DSMT4">
                  <p:embed/>
                </p:oleObj>
              </mc:Choice>
              <mc:Fallback>
                <p:oleObj name="Equation" r:id="rId4" imgW="1574165" imgH="300990" progId="Equation.DSMT4">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163" y="260350"/>
                        <a:ext cx="3387725"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91490"/>
                                        </p:tgtEl>
                                        <p:attrNameLst>
                                          <p:attrName>style.visibility</p:attrName>
                                        </p:attrNameLst>
                                      </p:cBhvr>
                                      <p:to>
                                        <p:strVal val="visible"/>
                                      </p:to>
                                    </p:set>
                                    <p:anim calcmode="lin" valueType="num">
                                      <p:cBhvr>
                                        <p:cTn id="7" dur="500" fill="hold"/>
                                        <p:tgtEl>
                                          <p:spTgt spid="191490"/>
                                        </p:tgtEl>
                                        <p:attrNameLst>
                                          <p:attrName>ppt_w</p:attrName>
                                        </p:attrNameLst>
                                      </p:cBhvr>
                                      <p:tavLst>
                                        <p:tav tm="0">
                                          <p:val>
                                            <p:fltVal val="0"/>
                                          </p:val>
                                        </p:tav>
                                        <p:tav tm="100000">
                                          <p:val>
                                            <p:strVal val="#ppt_w"/>
                                          </p:val>
                                        </p:tav>
                                      </p:tavLst>
                                    </p:anim>
                                    <p:anim calcmode="lin" valueType="num">
                                      <p:cBhvr>
                                        <p:cTn id="8" dur="500" fill="hold"/>
                                        <p:tgtEl>
                                          <p:spTgt spid="19149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6" presetClass="entr" presetSubtype="42" fill="hold" nodeType="afterEffect">
                                  <p:stCondLst>
                                    <p:cond delay="0"/>
                                  </p:stCondLst>
                                  <p:childTnLst>
                                    <p:set>
                                      <p:cBhvr>
                                        <p:cTn id="11" dur="1" fill="hold">
                                          <p:stCondLst>
                                            <p:cond delay="0"/>
                                          </p:stCondLst>
                                        </p:cTn>
                                        <p:tgtEl>
                                          <p:spTgt spid="144405"/>
                                        </p:tgtEl>
                                        <p:attrNameLst>
                                          <p:attrName>style.visibility</p:attrName>
                                        </p:attrNameLst>
                                      </p:cBhvr>
                                      <p:to>
                                        <p:strVal val="visible"/>
                                      </p:to>
                                    </p:set>
                                    <p:animEffect transition="in" filter="barn(outHorizontal)">
                                      <p:cBhvr>
                                        <p:cTn id="12" dur="500"/>
                                        <p:tgtEl>
                                          <p:spTgt spid="144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7C10F8A-6087-4FA2-BF93-D5E7BDF06419}"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24579" name="灯片编号占位符 3"/>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3E00CED0-B356-4EFF-B5EF-31C8312FCE6E}" type="slidenum">
              <a:rPr lang="en-US" altLang="zh-CN" sz="1400" b="0">
                <a:solidFill>
                  <a:schemeClr val="tx2"/>
                </a:solidFill>
              </a:rPr>
            </a:fld>
            <a:endParaRPr lang="en-US" altLang="zh-CN" sz="1400" b="0">
              <a:solidFill>
                <a:schemeClr val="tx2"/>
              </a:solidFill>
            </a:endParaRPr>
          </a:p>
        </p:txBody>
      </p:sp>
      <p:sp>
        <p:nvSpPr>
          <p:cNvPr id="144391" name="Rectangle 7"/>
          <p:cNvSpPr>
            <a:spLocks noChangeArrowheads="1"/>
          </p:cNvSpPr>
          <p:nvPr/>
        </p:nvSpPr>
        <p:spPr bwMode="auto">
          <a:xfrm>
            <a:off x="457200" y="1676400"/>
            <a:ext cx="1905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ea typeface="楷体_GB2312" pitchFamily="49" charset="-122"/>
              </a:rPr>
              <a:t>Therefore:  </a:t>
            </a:r>
            <a:endParaRPr lang="en-US" altLang="zh-CN" sz="2800"/>
          </a:p>
        </p:txBody>
      </p:sp>
      <p:sp>
        <p:nvSpPr>
          <p:cNvPr id="144393" name="Rectangle 9"/>
          <p:cNvSpPr>
            <a:spLocks noChangeArrowheads="1"/>
          </p:cNvSpPr>
          <p:nvPr/>
        </p:nvSpPr>
        <p:spPr bwMode="auto">
          <a:xfrm>
            <a:off x="533400" y="3200400"/>
            <a:ext cx="2514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ea typeface="楷体_GB2312" pitchFamily="49" charset="-122"/>
              </a:rPr>
              <a:t>What is this?  </a:t>
            </a:r>
            <a:endParaRPr lang="en-US" altLang="zh-CN" sz="2800"/>
          </a:p>
        </p:txBody>
      </p:sp>
      <p:sp>
        <p:nvSpPr>
          <p:cNvPr id="144398" name="Rectangle 14"/>
          <p:cNvSpPr>
            <a:spLocks noChangeArrowheads="1"/>
          </p:cNvSpPr>
          <p:nvPr/>
        </p:nvSpPr>
        <p:spPr bwMode="auto">
          <a:xfrm>
            <a:off x="304800" y="914400"/>
            <a:ext cx="434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800">
                <a:ea typeface="楷体_GB2312" pitchFamily="49" charset="-122"/>
              </a:rPr>
              <a:t>我们有</a:t>
            </a:r>
            <a:r>
              <a:rPr lang="en-US" altLang="zh-CN" sz="2800">
                <a:ea typeface="楷体_GB2312" pitchFamily="49" charset="-122"/>
              </a:rPr>
              <a:t>x(t)</a:t>
            </a:r>
            <a:r>
              <a:rPr lang="zh-CN" altLang="en-US" sz="2800">
                <a:ea typeface="楷体_GB2312" pitchFamily="49" charset="-122"/>
              </a:rPr>
              <a:t>的近似表达式</a:t>
            </a:r>
            <a:r>
              <a:rPr lang="en-US" altLang="zh-CN" sz="2800">
                <a:ea typeface="楷体_GB2312" pitchFamily="49" charset="-122"/>
              </a:rPr>
              <a:t>:  </a:t>
            </a:r>
            <a:endParaRPr lang="en-US" altLang="zh-CN" sz="2800"/>
          </a:p>
        </p:txBody>
      </p:sp>
      <p:sp>
        <p:nvSpPr>
          <p:cNvPr id="24583" name="Rectangle 17"/>
          <p:cNvSpPr>
            <a:spLocks noChangeArrowheads="1"/>
          </p:cNvSpPr>
          <p:nvPr/>
        </p:nvSpPr>
        <p:spPr bwMode="auto">
          <a:xfrm>
            <a:off x="0" y="4038600"/>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a:t>as  </a:t>
            </a:r>
            <a:r>
              <a:rPr kumimoji="1" lang="en-US" altLang="zh-CN" sz="2800">
                <a:cs typeface="Times New Roman" panose="02020603050405020304" pitchFamily="18" charset="0"/>
              </a:rPr>
              <a:t>Δ→0</a:t>
            </a:r>
            <a:r>
              <a:rPr kumimoji="1" lang="en-US" altLang="zh-CN" sz="2800"/>
              <a:t>, the summing approaches an </a:t>
            </a:r>
            <a:r>
              <a:rPr kumimoji="1" lang="en-US" altLang="zh-CN" sz="2800" i="1">
                <a:cs typeface="Times New Roman" panose="02020603050405020304" pitchFamily="18" charset="0"/>
              </a:rPr>
              <a:t>δ</a:t>
            </a:r>
            <a:r>
              <a:rPr kumimoji="1" lang="en-US" altLang="zh-CN" sz="2800" baseline="-25000">
                <a:cs typeface="Times New Roman" panose="02020603050405020304" pitchFamily="18" charset="0"/>
              </a:rPr>
              <a:t>Δ</a:t>
            </a:r>
            <a:r>
              <a:rPr kumimoji="1" lang="en-US" altLang="zh-CN" sz="2800">
                <a:cs typeface="Times New Roman" panose="02020603050405020304" pitchFamily="18" charset="0"/>
              </a:rPr>
              <a:t>(</a:t>
            </a:r>
            <a:r>
              <a:rPr kumimoji="1" lang="en-US" altLang="zh-CN" sz="2800" i="1">
                <a:cs typeface="Times New Roman" panose="02020603050405020304" pitchFamily="18" charset="0"/>
              </a:rPr>
              <a:t>t</a:t>
            </a:r>
            <a:r>
              <a:rPr kumimoji="1" lang="en-US" altLang="zh-CN" sz="2800">
                <a:cs typeface="Times New Roman" panose="02020603050405020304" pitchFamily="18" charset="0"/>
              </a:rPr>
              <a:t>)</a:t>
            </a:r>
            <a:r>
              <a:rPr kumimoji="1" lang="en-US" altLang="zh-CN" sz="2800"/>
              <a:t> integral and </a:t>
            </a:r>
            <a:r>
              <a:rPr kumimoji="1" lang="en-US" altLang="zh-CN" sz="2800" i="1">
                <a:cs typeface="Times New Roman" panose="02020603050405020304" pitchFamily="18" charset="0"/>
              </a:rPr>
              <a:t>δ</a:t>
            </a:r>
            <a:r>
              <a:rPr kumimoji="1" lang="en-US" altLang="zh-CN" sz="2800">
                <a:cs typeface="Times New Roman" panose="02020603050405020304" pitchFamily="18" charset="0"/>
              </a:rPr>
              <a:t>(</a:t>
            </a:r>
            <a:r>
              <a:rPr kumimoji="1" lang="en-US" altLang="zh-CN" sz="2800" i="1">
                <a:cs typeface="Times New Roman" panose="02020603050405020304" pitchFamily="18" charset="0"/>
              </a:rPr>
              <a:t>t</a:t>
            </a:r>
            <a:r>
              <a:rPr kumimoji="1" lang="en-US" altLang="zh-CN" sz="2800">
                <a:cs typeface="Times New Roman" panose="02020603050405020304" pitchFamily="18" charset="0"/>
              </a:rPr>
              <a:t>)</a:t>
            </a:r>
            <a:r>
              <a:rPr kumimoji="1" lang="en-US" altLang="zh-CN" sz="2800"/>
              <a:t> is the unit impulse function </a:t>
            </a:r>
            <a:endParaRPr kumimoji="1" lang="en-US" altLang="zh-CN" sz="2800"/>
          </a:p>
        </p:txBody>
      </p:sp>
      <p:graphicFrame>
        <p:nvGraphicFramePr>
          <p:cNvPr id="144405" name="Object 21"/>
          <p:cNvGraphicFramePr>
            <a:graphicFrameLocks noChangeAspect="1"/>
          </p:cNvGraphicFramePr>
          <p:nvPr/>
        </p:nvGraphicFramePr>
        <p:xfrm>
          <a:off x="5076825" y="765175"/>
          <a:ext cx="3387725" cy="941388"/>
        </p:xfrm>
        <a:graphic>
          <a:graphicData uri="http://schemas.openxmlformats.org/presentationml/2006/ole">
            <mc:AlternateContent xmlns:mc="http://schemas.openxmlformats.org/markup-compatibility/2006">
              <mc:Choice xmlns:v="urn:schemas-microsoft-com:vml" Requires="v">
                <p:oleObj spid="_x0000_s24702" name="Equation" r:id="rId1" imgW="1574165" imgH="300990" progId="Equation.DSMT4">
                  <p:embed/>
                </p:oleObj>
              </mc:Choice>
              <mc:Fallback>
                <p:oleObj name="Equation" r:id="rId1" imgW="1574165" imgH="300990" progId="Equation.DSMT4">
                  <p:embed/>
                  <p:pic>
                    <p:nvPicPr>
                      <p:cNvPr id="0" name="Object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765175"/>
                        <a:ext cx="3387725"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406" name="Object 22"/>
          <p:cNvGraphicFramePr>
            <a:graphicFrameLocks noChangeAspect="1"/>
          </p:cNvGraphicFramePr>
          <p:nvPr/>
        </p:nvGraphicFramePr>
        <p:xfrm>
          <a:off x="1630363" y="2205038"/>
          <a:ext cx="3789362" cy="941387"/>
        </p:xfrm>
        <a:graphic>
          <a:graphicData uri="http://schemas.openxmlformats.org/presentationml/2006/ole">
            <mc:AlternateContent xmlns:mc="http://schemas.openxmlformats.org/markup-compatibility/2006">
              <mc:Choice xmlns:v="urn:schemas-microsoft-com:vml" Requires="v">
                <p:oleObj spid="_x0000_s24703" name="Equation" r:id="rId3" imgW="1765300" imgH="300990" progId="Equation.DSMT4">
                  <p:embed/>
                </p:oleObj>
              </mc:Choice>
              <mc:Fallback>
                <p:oleObj name="Equation" r:id="rId3" imgW="1765300" imgH="300990" progId="Equation.DSMT4">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0363" y="2205038"/>
                        <a:ext cx="3789362" cy="941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6" name="Rectangle 23"/>
          <p:cNvSpPr>
            <a:spLocks noChangeArrowheads="1"/>
          </p:cNvSpPr>
          <p:nvPr/>
        </p:nvSpPr>
        <p:spPr bwMode="auto">
          <a:xfrm>
            <a:off x="6553200" y="1600200"/>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a:t>(2.25)</a:t>
            </a:r>
            <a:endParaRPr kumimoji="1" lang="en-US" altLang="zh-CN" sz="2800"/>
          </a:p>
        </p:txBody>
      </p:sp>
      <p:sp>
        <p:nvSpPr>
          <p:cNvPr id="24587" name="Rectangle 24"/>
          <p:cNvSpPr>
            <a:spLocks noChangeArrowheads="1"/>
          </p:cNvSpPr>
          <p:nvPr/>
        </p:nvSpPr>
        <p:spPr bwMode="auto">
          <a:xfrm>
            <a:off x="6629400" y="2362200"/>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a:t>(2.26)</a:t>
            </a:r>
            <a:endParaRPr kumimoji="1" lang="en-US" altLang="zh-CN" sz="2800"/>
          </a:p>
        </p:txBody>
      </p:sp>
      <p:sp>
        <p:nvSpPr>
          <p:cNvPr id="24588" name="Rectangle 25"/>
          <p:cNvSpPr>
            <a:spLocks noChangeArrowheads="1"/>
          </p:cNvSpPr>
          <p:nvPr/>
        </p:nvSpPr>
        <p:spPr bwMode="auto">
          <a:xfrm>
            <a:off x="1835150" y="5229225"/>
            <a:ext cx="6815138" cy="51911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a:t>                                                   (2.27)</a:t>
            </a:r>
            <a:endParaRPr kumimoji="1" lang="en-US" altLang="zh-CN" sz="2800"/>
          </a:p>
        </p:txBody>
      </p:sp>
      <p:graphicFrame>
        <p:nvGraphicFramePr>
          <p:cNvPr id="144410" name="Object 26"/>
          <p:cNvGraphicFramePr>
            <a:graphicFrameLocks noChangeAspect="1"/>
          </p:cNvGraphicFramePr>
          <p:nvPr/>
        </p:nvGraphicFramePr>
        <p:xfrm>
          <a:off x="1979613" y="5157788"/>
          <a:ext cx="2936875" cy="719137"/>
        </p:xfrm>
        <a:graphic>
          <a:graphicData uri="http://schemas.openxmlformats.org/presentationml/2006/ole">
            <mc:AlternateContent xmlns:mc="http://schemas.openxmlformats.org/markup-compatibility/2006">
              <mc:Choice xmlns:v="urn:schemas-microsoft-com:vml" Requires="v">
                <p:oleObj spid="_x0000_s24704" name="Equation" r:id="rId5" imgW="1342390" imgH="213995" progId="Equation.DSMT4">
                  <p:embed/>
                </p:oleObj>
              </mc:Choice>
              <mc:Fallback>
                <p:oleObj name="Equation" r:id="rId5" imgW="1342390" imgH="213995" progId="Equation.DSMT4">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5157788"/>
                        <a:ext cx="2936875" cy="719137"/>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14"/>
          <p:cNvSpPr>
            <a:spLocks noChangeArrowheads="1"/>
          </p:cNvSpPr>
          <p:nvPr/>
        </p:nvSpPr>
        <p:spPr bwMode="auto">
          <a:xfrm>
            <a:off x="457200" y="6053138"/>
            <a:ext cx="81470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800">
                <a:ea typeface="楷体_GB2312" pitchFamily="49" charset="-122"/>
              </a:rPr>
              <a:t>任何一个连续信号</a:t>
            </a:r>
            <a:r>
              <a:rPr lang="en-US" altLang="zh-CN" sz="2800">
                <a:ea typeface="楷体_GB2312" pitchFamily="49" charset="-122"/>
              </a:rPr>
              <a:t>x(t)</a:t>
            </a:r>
            <a:r>
              <a:rPr lang="zh-CN" altLang="en-US" sz="2800">
                <a:ea typeface="楷体_GB2312" pitchFamily="49" charset="-122"/>
              </a:rPr>
              <a:t>，可表达为</a:t>
            </a:r>
            <a:r>
              <a:rPr kumimoji="1" lang="en-US" altLang="zh-CN" sz="2800" i="1">
                <a:cs typeface="Times New Roman" panose="02020603050405020304" pitchFamily="18" charset="0"/>
              </a:rPr>
              <a:t>δ</a:t>
            </a:r>
            <a:r>
              <a:rPr kumimoji="1" lang="en-US" altLang="zh-CN" sz="2800">
                <a:cs typeface="Times New Roman" panose="02020603050405020304" pitchFamily="18" charset="0"/>
              </a:rPr>
              <a:t>(</a:t>
            </a:r>
            <a:r>
              <a:rPr kumimoji="1" lang="en-US" altLang="zh-CN" sz="2800" i="1">
                <a:cs typeface="Times New Roman" panose="02020603050405020304" pitchFamily="18" charset="0"/>
              </a:rPr>
              <a:t>t</a:t>
            </a:r>
            <a:r>
              <a:rPr kumimoji="1" lang="en-US" altLang="zh-CN" sz="2800">
                <a:cs typeface="Times New Roman" panose="02020603050405020304" pitchFamily="18" charset="0"/>
              </a:rPr>
              <a:t>)</a:t>
            </a:r>
            <a:r>
              <a:rPr kumimoji="1" lang="zh-CN" altLang="en-US" sz="2800">
                <a:cs typeface="Times New Roman" panose="02020603050405020304" pitchFamily="18" charset="0"/>
              </a:rPr>
              <a:t>相关</a:t>
            </a:r>
            <a:r>
              <a:rPr kumimoji="1" lang="en-US" altLang="zh-CN" sz="2800"/>
              <a:t> </a:t>
            </a:r>
            <a:r>
              <a:rPr kumimoji="1" lang="zh-CN" altLang="en-US" sz="2800"/>
              <a:t>的积分</a:t>
            </a:r>
            <a:endParaRPr lang="en-US" altLang="zh-CN"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44405"/>
                                        </p:tgtEl>
                                        <p:attrNameLst>
                                          <p:attrName>style.visibility</p:attrName>
                                        </p:attrNameLst>
                                      </p:cBhvr>
                                      <p:to>
                                        <p:strVal val="visible"/>
                                      </p:to>
                                    </p:set>
                                    <p:animEffect transition="in" filter="barn(outHorizontal)">
                                      <p:cBhvr>
                                        <p:cTn id="7" dur="500"/>
                                        <p:tgtEl>
                                          <p:spTgt spid="144405"/>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144406"/>
                                        </p:tgtEl>
                                        <p:attrNameLst>
                                          <p:attrName>style.visibility</p:attrName>
                                        </p:attrNameLst>
                                      </p:cBhvr>
                                      <p:to>
                                        <p:strVal val="visible"/>
                                      </p:to>
                                    </p:set>
                                    <p:animEffect transition="in" filter="barn(outHorizontal)">
                                      <p:cBhvr>
                                        <p:cTn id="11" dur="500"/>
                                        <p:tgtEl>
                                          <p:spTgt spid="144406"/>
                                        </p:tgtEl>
                                      </p:cBhvr>
                                    </p:animEffect>
                                  </p:childTnLst>
                                </p:cTn>
                              </p:par>
                            </p:childTnLst>
                          </p:cTn>
                        </p:par>
                        <p:par>
                          <p:cTn id="12" fill="hold">
                            <p:stCondLst>
                              <p:cond delay="1000"/>
                            </p:stCondLst>
                            <p:childTnLst>
                              <p:par>
                                <p:cTn id="13" presetID="16" presetClass="entr" presetSubtype="42" fill="hold" nodeType="afterEffect">
                                  <p:stCondLst>
                                    <p:cond delay="0"/>
                                  </p:stCondLst>
                                  <p:childTnLst>
                                    <p:set>
                                      <p:cBhvr>
                                        <p:cTn id="14" dur="1" fill="hold">
                                          <p:stCondLst>
                                            <p:cond delay="0"/>
                                          </p:stCondLst>
                                        </p:cTn>
                                        <p:tgtEl>
                                          <p:spTgt spid="144410"/>
                                        </p:tgtEl>
                                        <p:attrNameLst>
                                          <p:attrName>style.visibility</p:attrName>
                                        </p:attrNameLst>
                                      </p:cBhvr>
                                      <p:to>
                                        <p:strVal val="visible"/>
                                      </p:to>
                                    </p:set>
                                    <p:animEffect transition="in" filter="barn(outHorizontal)">
                                      <p:cBhvr>
                                        <p:cTn id="15" dur="500"/>
                                        <p:tgtEl>
                                          <p:spTgt spid="14441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42" fill="hold" grpId="0" nodeType="clickEffect">
                                  <p:stCondLst>
                                    <p:cond delay="0"/>
                                  </p:stCondLst>
                                  <p:childTnLst>
                                    <p:set>
                                      <p:cBhvr>
                                        <p:cTn id="19" dur="1" fill="hold">
                                          <p:stCondLst>
                                            <p:cond delay="0"/>
                                          </p:stCondLst>
                                        </p:cTn>
                                        <p:tgtEl>
                                          <p:spTgt spid="144398"/>
                                        </p:tgtEl>
                                        <p:attrNameLst>
                                          <p:attrName>style.visibility</p:attrName>
                                        </p:attrNameLst>
                                      </p:cBhvr>
                                      <p:to>
                                        <p:strVal val="visible"/>
                                      </p:to>
                                    </p:set>
                                    <p:animEffect transition="in" filter="barn(outHorizontal)">
                                      <p:cBhvr>
                                        <p:cTn id="20" dur="500"/>
                                        <p:tgtEl>
                                          <p:spTgt spid="144398"/>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6" fill="hold" grpId="0" nodeType="clickEffect">
                                  <p:stCondLst>
                                    <p:cond delay="0"/>
                                  </p:stCondLst>
                                  <p:childTnLst>
                                    <p:set>
                                      <p:cBhvr>
                                        <p:cTn id="24" dur="1" fill="hold">
                                          <p:stCondLst>
                                            <p:cond delay="0"/>
                                          </p:stCondLst>
                                        </p:cTn>
                                        <p:tgtEl>
                                          <p:spTgt spid="144391"/>
                                        </p:tgtEl>
                                        <p:attrNameLst>
                                          <p:attrName>style.visibility</p:attrName>
                                        </p:attrNameLst>
                                      </p:cBhvr>
                                      <p:to>
                                        <p:strVal val="visible"/>
                                      </p:to>
                                    </p:set>
                                    <p:animEffect transition="in" filter="barn(inHorizontal)">
                                      <p:cBhvr>
                                        <p:cTn id="25" dur="500"/>
                                        <p:tgtEl>
                                          <p:spTgt spid="144391"/>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6" fill="hold" grpId="0" nodeType="clickEffect">
                                  <p:stCondLst>
                                    <p:cond delay="0"/>
                                  </p:stCondLst>
                                  <p:childTnLst>
                                    <p:set>
                                      <p:cBhvr>
                                        <p:cTn id="29" dur="1" fill="hold">
                                          <p:stCondLst>
                                            <p:cond delay="0"/>
                                          </p:stCondLst>
                                        </p:cTn>
                                        <p:tgtEl>
                                          <p:spTgt spid="144393"/>
                                        </p:tgtEl>
                                        <p:attrNameLst>
                                          <p:attrName>style.visibility</p:attrName>
                                        </p:attrNameLst>
                                      </p:cBhvr>
                                      <p:to>
                                        <p:strVal val="visible"/>
                                      </p:to>
                                    </p:set>
                                    <p:animEffect transition="in" filter="barn(inHorizontal)">
                                      <p:cBhvr>
                                        <p:cTn id="30" dur="500"/>
                                        <p:tgtEl>
                                          <p:spTgt spid="144393"/>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42"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arn(outHorizontal)">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1" grpId="0" autoUpdateAnimBg="0"/>
      <p:bldP spid="144393" grpId="0" autoUpdateAnimBg="0"/>
      <p:bldP spid="144398" grpId="0" autoUpdateAnimBg="0"/>
      <p:bldP spid="1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847E3AD-3DB6-46AF-9EF4-0F706BB938D3}"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25603" name="灯片编号占位符 4"/>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9CB5811E-C7D6-476E-85DE-D022BD7D71E9}" type="slidenum">
              <a:rPr lang="en-US" altLang="zh-CN" sz="1400" b="0">
                <a:solidFill>
                  <a:schemeClr val="tx2"/>
                </a:solidFill>
              </a:rPr>
            </a:fld>
            <a:endParaRPr lang="en-US" altLang="zh-CN" sz="1400" b="0">
              <a:solidFill>
                <a:schemeClr val="tx2"/>
              </a:solidFill>
            </a:endParaRPr>
          </a:p>
        </p:txBody>
      </p:sp>
      <p:grpSp>
        <p:nvGrpSpPr>
          <p:cNvPr id="2" name="Group 4"/>
          <p:cNvGrpSpPr/>
          <p:nvPr/>
        </p:nvGrpSpPr>
        <p:grpSpPr bwMode="auto">
          <a:xfrm>
            <a:off x="1908175" y="1628775"/>
            <a:ext cx="4648200" cy="955675"/>
            <a:chOff x="1248" y="1632"/>
            <a:chExt cx="2928" cy="602"/>
          </a:xfrm>
        </p:grpSpPr>
        <p:sp>
          <p:nvSpPr>
            <p:cNvPr id="25613" name="Text Box 5"/>
            <p:cNvSpPr txBox="1">
              <a:spLocks noChangeArrowheads="1"/>
            </p:cNvSpPr>
            <p:nvPr/>
          </p:nvSpPr>
          <p:spPr bwMode="auto">
            <a:xfrm>
              <a:off x="2256" y="1824"/>
              <a:ext cx="1008" cy="41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3600">
                  <a:latin typeface="Book Antiqua" panose="02040602050305030304" pitchFamily="18" charset="0"/>
                  <a:ea typeface="方正姚体" panose="02010601030101010101" pitchFamily="2" charset="-122"/>
                </a:rPr>
                <a:t>LTI</a:t>
              </a:r>
              <a:endParaRPr kumimoji="1" lang="en-US" altLang="zh-CN" sz="2800">
                <a:latin typeface="Arial Narrow" panose="020B0606020202030204" pitchFamily="34" charset="0"/>
                <a:ea typeface="楷体_GB2312" pitchFamily="49" charset="-122"/>
              </a:endParaRPr>
            </a:p>
          </p:txBody>
        </p:sp>
        <p:sp>
          <p:nvSpPr>
            <p:cNvPr id="25614" name="Line 6"/>
            <p:cNvSpPr>
              <a:spLocks noChangeShapeType="1"/>
            </p:cNvSpPr>
            <p:nvPr/>
          </p:nvSpPr>
          <p:spPr bwMode="auto">
            <a:xfrm>
              <a:off x="1248" y="2016"/>
              <a:ext cx="100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5" name="Line 7"/>
            <p:cNvSpPr>
              <a:spLocks noChangeShapeType="1"/>
            </p:cNvSpPr>
            <p:nvPr/>
          </p:nvSpPr>
          <p:spPr bwMode="auto">
            <a:xfrm>
              <a:off x="3264" y="2016"/>
              <a:ext cx="91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6" name="Text Box 8"/>
            <p:cNvSpPr txBox="1">
              <a:spLocks noChangeArrowheads="1"/>
            </p:cNvSpPr>
            <p:nvPr/>
          </p:nvSpPr>
          <p:spPr bwMode="auto">
            <a:xfrm>
              <a:off x="1313" y="1632"/>
              <a:ext cx="8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a:latin typeface="Arial Narrow" panose="020B0606020202030204" pitchFamily="34" charset="0"/>
                  <a:ea typeface="楷体_GB2312" pitchFamily="49" charset="-122"/>
                </a:rPr>
                <a:t>x(t)=</a:t>
              </a:r>
              <a:r>
                <a:rPr kumimoji="1" lang="en-US" altLang="zh-CN" sz="2800">
                  <a:latin typeface="Arial Narrow" panose="020B0606020202030204" pitchFamily="34" charset="0"/>
                  <a:ea typeface="楷体_GB2312" pitchFamily="49" charset="-122"/>
                  <a:sym typeface="Symbol" panose="05050102010706020507" pitchFamily="18" charset="2"/>
                </a:rPr>
                <a:t>(t)</a:t>
              </a:r>
              <a:endParaRPr kumimoji="1" lang="en-US" altLang="zh-CN" sz="2800">
                <a:latin typeface="Arial Narrow" panose="020B0606020202030204" pitchFamily="34" charset="0"/>
                <a:ea typeface="楷体_GB2312" pitchFamily="49" charset="-122"/>
              </a:endParaRPr>
            </a:p>
          </p:txBody>
        </p:sp>
        <p:sp>
          <p:nvSpPr>
            <p:cNvPr id="25617" name="Text Box 9"/>
            <p:cNvSpPr txBox="1">
              <a:spLocks noChangeArrowheads="1"/>
            </p:cNvSpPr>
            <p:nvPr/>
          </p:nvSpPr>
          <p:spPr bwMode="auto">
            <a:xfrm>
              <a:off x="3372" y="1632"/>
              <a:ext cx="8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a:latin typeface="Arial Narrow" panose="020B0606020202030204" pitchFamily="34" charset="0"/>
                  <a:ea typeface="楷体_GB2312" pitchFamily="49" charset="-122"/>
                </a:rPr>
                <a:t>y(t)=h(t)</a:t>
              </a:r>
              <a:endParaRPr kumimoji="1" lang="en-US" altLang="zh-CN" sz="2800">
                <a:latin typeface="Arial Narrow" panose="020B0606020202030204" pitchFamily="34" charset="0"/>
                <a:ea typeface="楷体_GB2312" pitchFamily="49" charset="-122"/>
              </a:endParaRPr>
            </a:p>
          </p:txBody>
        </p:sp>
      </p:grpSp>
      <p:sp>
        <p:nvSpPr>
          <p:cNvPr id="25605" name="Rectangle 3"/>
          <p:cNvSpPr>
            <a:spLocks noChangeArrowheads="1"/>
          </p:cNvSpPr>
          <p:nvPr/>
        </p:nvSpPr>
        <p:spPr bwMode="auto">
          <a:xfrm>
            <a:off x="304800" y="609600"/>
            <a:ext cx="85344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t>假设</a:t>
            </a:r>
            <a:r>
              <a:rPr kumimoji="1" lang="en-US" altLang="zh-CN" sz="2800"/>
              <a:t>LTI </a:t>
            </a:r>
            <a:r>
              <a:rPr kumimoji="1" lang="zh-CN" altLang="en-US" sz="2800"/>
              <a:t>的输入单位冲激信号</a:t>
            </a:r>
            <a:r>
              <a:rPr kumimoji="1" lang="en-US" altLang="zh-CN" sz="2800" i="1"/>
              <a:t>δ</a:t>
            </a:r>
            <a:r>
              <a:rPr kumimoji="1" lang="en-US" altLang="zh-CN" sz="2800"/>
              <a:t>(</a:t>
            </a:r>
            <a:r>
              <a:rPr kumimoji="1" lang="en-US" altLang="zh-CN" sz="2800" i="1"/>
              <a:t>t</a:t>
            </a:r>
            <a:r>
              <a:rPr kumimoji="1" lang="en-US" altLang="zh-CN" sz="2800"/>
              <a:t>)</a:t>
            </a:r>
            <a:r>
              <a:rPr kumimoji="1" lang="zh-CN" altLang="en-US" sz="2800"/>
              <a:t>，输出为</a:t>
            </a:r>
            <a:r>
              <a:rPr kumimoji="1" lang="en-US" altLang="zh-CN" sz="2800" i="1">
                <a:solidFill>
                  <a:srgbClr val="FF0000"/>
                </a:solidFill>
              </a:rPr>
              <a:t>h(t)</a:t>
            </a:r>
            <a:endParaRPr kumimoji="1" lang="en-US" altLang="zh-CN" sz="2800"/>
          </a:p>
          <a:p>
            <a:pPr eaLnBrk="1" hangingPunct="1">
              <a:buFontTx/>
              <a:buNone/>
            </a:pPr>
            <a:r>
              <a:rPr lang="en-US" altLang="zh-CN" sz="2800">
                <a:solidFill>
                  <a:srgbClr val="FF0000"/>
                </a:solidFill>
                <a:ea typeface="楷体_GB2312" pitchFamily="49" charset="-122"/>
              </a:rPr>
              <a:t> </a:t>
            </a:r>
            <a:endParaRPr lang="en-US" altLang="zh-CN" sz="2800">
              <a:solidFill>
                <a:srgbClr val="FF0000"/>
              </a:solidFill>
              <a:ea typeface="楷体_GB2312" pitchFamily="49" charset="-122"/>
            </a:endParaRPr>
          </a:p>
        </p:txBody>
      </p:sp>
      <p:sp>
        <p:nvSpPr>
          <p:cNvPr id="146444" name="Rectangle 12"/>
          <p:cNvSpPr>
            <a:spLocks noChangeArrowheads="1"/>
          </p:cNvSpPr>
          <p:nvPr/>
        </p:nvSpPr>
        <p:spPr bwMode="auto">
          <a:xfrm>
            <a:off x="0" y="3141663"/>
            <a:ext cx="9144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a:solidFill>
                  <a:schemeClr val="accent2"/>
                </a:solidFill>
                <a:ea typeface="楷体_GB2312" pitchFamily="49" charset="-122"/>
              </a:rPr>
              <a:t>2.2.2 </a:t>
            </a:r>
            <a:r>
              <a:rPr lang="zh-CN" altLang="en-US" sz="2800">
                <a:latin typeface="Times New Roman" panose="02020603050405020304" pitchFamily="18" charset="0"/>
              </a:rPr>
              <a:t>连续时间</a:t>
            </a:r>
            <a:r>
              <a:rPr lang="en-US" altLang="zh-CN" sz="2800">
                <a:latin typeface="Times New Roman" panose="02020603050405020304" pitchFamily="18" charset="0"/>
              </a:rPr>
              <a:t>LTI</a:t>
            </a:r>
            <a:r>
              <a:rPr lang="zh-CN" altLang="en-US" sz="2800">
                <a:latin typeface="Times New Roman" panose="02020603050405020304" pitchFamily="18" charset="0"/>
              </a:rPr>
              <a:t>系统的</a:t>
            </a:r>
            <a:r>
              <a:rPr lang="zh-CN" altLang="en-US" sz="2800">
                <a:solidFill>
                  <a:srgbClr val="FF0000"/>
                </a:solidFill>
                <a:latin typeface="Times New Roman" panose="02020603050405020304" pitchFamily="18" charset="0"/>
              </a:rPr>
              <a:t>单位冲激响应</a:t>
            </a:r>
            <a:r>
              <a:rPr lang="zh-CN" altLang="en-US" sz="2800">
                <a:latin typeface="Times New Roman" panose="02020603050405020304" pitchFamily="18" charset="0"/>
              </a:rPr>
              <a:t>及</a:t>
            </a:r>
            <a:r>
              <a:rPr lang="zh-CN" altLang="en-US" sz="2800">
                <a:solidFill>
                  <a:srgbClr val="FF0000"/>
                </a:solidFill>
                <a:latin typeface="Times New Roman" panose="02020603050405020304" pitchFamily="18" charset="0"/>
              </a:rPr>
              <a:t>卷积积分</a:t>
            </a:r>
            <a:r>
              <a:rPr lang="zh-CN" altLang="en-US" sz="2800">
                <a:latin typeface="Times New Roman" panose="02020603050405020304" pitchFamily="18" charset="0"/>
              </a:rPr>
              <a:t>表示</a:t>
            </a:r>
            <a:br>
              <a:rPr kumimoji="1" lang="zh-CN" altLang="en-US" sz="2800"/>
            </a:br>
            <a:endParaRPr kumimoji="1" lang="zh-CN" altLang="en-US" sz="2800"/>
          </a:p>
        </p:txBody>
      </p:sp>
      <p:grpSp>
        <p:nvGrpSpPr>
          <p:cNvPr id="3" name="Group 13"/>
          <p:cNvGrpSpPr/>
          <p:nvPr/>
        </p:nvGrpSpPr>
        <p:grpSpPr bwMode="auto">
          <a:xfrm>
            <a:off x="2051050" y="4149725"/>
            <a:ext cx="4648200" cy="955675"/>
            <a:chOff x="1296" y="2902"/>
            <a:chExt cx="2928" cy="602"/>
          </a:xfrm>
        </p:grpSpPr>
        <p:sp>
          <p:nvSpPr>
            <p:cNvPr id="25608" name="Text Box 14"/>
            <p:cNvSpPr txBox="1">
              <a:spLocks noChangeArrowheads="1"/>
            </p:cNvSpPr>
            <p:nvPr/>
          </p:nvSpPr>
          <p:spPr bwMode="auto">
            <a:xfrm>
              <a:off x="2304" y="3094"/>
              <a:ext cx="1008" cy="41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3600">
                  <a:latin typeface="Book Antiqua" panose="02040602050305030304" pitchFamily="18" charset="0"/>
                  <a:ea typeface="方正姚体" panose="02010601030101010101" pitchFamily="2" charset="-122"/>
                </a:rPr>
                <a:t>LTI</a:t>
              </a:r>
              <a:endParaRPr kumimoji="1" lang="en-US" altLang="zh-CN" sz="2800">
                <a:latin typeface="Arial Narrow" panose="020B0606020202030204" pitchFamily="34" charset="0"/>
                <a:ea typeface="楷体_GB2312" pitchFamily="49" charset="-122"/>
              </a:endParaRPr>
            </a:p>
          </p:txBody>
        </p:sp>
        <p:sp>
          <p:nvSpPr>
            <p:cNvPr id="25609" name="Line 15"/>
            <p:cNvSpPr>
              <a:spLocks noChangeShapeType="1"/>
            </p:cNvSpPr>
            <p:nvPr/>
          </p:nvSpPr>
          <p:spPr bwMode="auto">
            <a:xfrm>
              <a:off x="1296" y="3286"/>
              <a:ext cx="100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0" name="Line 16"/>
            <p:cNvSpPr>
              <a:spLocks noChangeShapeType="1"/>
            </p:cNvSpPr>
            <p:nvPr/>
          </p:nvSpPr>
          <p:spPr bwMode="auto">
            <a:xfrm>
              <a:off x="3312" y="3286"/>
              <a:ext cx="91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1" name="Text Box 17"/>
            <p:cNvSpPr txBox="1">
              <a:spLocks noChangeArrowheads="1"/>
            </p:cNvSpPr>
            <p:nvPr/>
          </p:nvSpPr>
          <p:spPr bwMode="auto">
            <a:xfrm>
              <a:off x="1559" y="2902"/>
              <a:ext cx="4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a:latin typeface="Arial Narrow" panose="020B0606020202030204" pitchFamily="34" charset="0"/>
                  <a:ea typeface="楷体_GB2312" pitchFamily="49" charset="-122"/>
                </a:rPr>
                <a:t>x(t)</a:t>
              </a:r>
              <a:endParaRPr kumimoji="1" lang="en-US" altLang="zh-CN" sz="2800">
                <a:latin typeface="Arial Narrow" panose="020B0606020202030204" pitchFamily="34" charset="0"/>
                <a:ea typeface="楷体_GB2312" pitchFamily="49" charset="-122"/>
              </a:endParaRPr>
            </a:p>
          </p:txBody>
        </p:sp>
        <p:sp>
          <p:nvSpPr>
            <p:cNvPr id="25612" name="Text Box 18"/>
            <p:cNvSpPr txBox="1">
              <a:spLocks noChangeArrowheads="1"/>
            </p:cNvSpPr>
            <p:nvPr/>
          </p:nvSpPr>
          <p:spPr bwMode="auto">
            <a:xfrm>
              <a:off x="3510" y="2902"/>
              <a:ext cx="6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a:latin typeface="Arial Narrow" panose="020B0606020202030204" pitchFamily="34" charset="0"/>
                  <a:ea typeface="楷体_GB2312" pitchFamily="49" charset="-122"/>
                </a:rPr>
                <a:t>y(t)=?</a:t>
              </a:r>
              <a:endParaRPr kumimoji="1" lang="en-US" altLang="zh-CN" sz="2800">
                <a:latin typeface="Arial Narrow" panose="020B0606020202030204" pitchFamily="34" charset="0"/>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46444"/>
                                        </p:tgtEl>
                                        <p:attrNameLst>
                                          <p:attrName>style.visibility</p:attrName>
                                        </p:attrNameLst>
                                      </p:cBhvr>
                                      <p:to>
                                        <p:strVal val="visible"/>
                                      </p:to>
                                    </p:set>
                                    <p:animEffect transition="in" filter="barn(inHorizontal)">
                                      <p:cBhvr>
                                        <p:cTn id="12" dur="500"/>
                                        <p:tgtEl>
                                          <p:spTgt spid="146444"/>
                                        </p:tgtEl>
                                      </p:cBhvr>
                                    </p:animEffect>
                                  </p:childTnLst>
                                </p:cTn>
                              </p:par>
                            </p:childTnLst>
                          </p:cTn>
                        </p:par>
                        <p:par>
                          <p:cTn id="13" fill="hold">
                            <p:stCondLst>
                              <p:cond delay="500"/>
                            </p:stCondLst>
                            <p:childTnLst>
                              <p:par>
                                <p:cTn id="14" presetID="16" presetClass="entr" presetSubtype="26"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Horizont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4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F51A2D5-42E7-4F3E-91C0-0BD982092520}"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26627" name="灯片编号占位符 3"/>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C010A3F5-0A89-4613-A858-D4E12A27A711}" type="slidenum">
              <a:rPr lang="en-US" altLang="zh-CN" sz="1400" b="0">
                <a:solidFill>
                  <a:schemeClr val="tx2"/>
                </a:solidFill>
              </a:rPr>
            </a:fld>
            <a:endParaRPr lang="en-US" altLang="zh-CN" sz="1400" b="0">
              <a:solidFill>
                <a:schemeClr val="tx2"/>
              </a:solidFill>
            </a:endParaRPr>
          </a:p>
        </p:txBody>
      </p:sp>
      <p:graphicFrame>
        <p:nvGraphicFramePr>
          <p:cNvPr id="192515" name="Object 3"/>
          <p:cNvGraphicFramePr>
            <a:graphicFrameLocks noChangeAspect="1"/>
          </p:cNvGraphicFramePr>
          <p:nvPr/>
        </p:nvGraphicFramePr>
        <p:xfrm>
          <a:off x="2625725" y="765175"/>
          <a:ext cx="3387725" cy="941388"/>
        </p:xfrm>
        <a:graphic>
          <a:graphicData uri="http://schemas.openxmlformats.org/presentationml/2006/ole">
            <mc:AlternateContent xmlns:mc="http://schemas.openxmlformats.org/markup-compatibility/2006">
              <mc:Choice xmlns:v="urn:schemas-microsoft-com:vml" Requires="v">
                <p:oleObj spid="_x0000_s26862" name="Equation" r:id="rId1" imgW="1574165" imgH="300990" progId="Equation.DSMT4">
                  <p:embed/>
                </p:oleObj>
              </mc:Choice>
              <mc:Fallback>
                <p:oleObj name="Equation" r:id="rId1" imgW="1574165" imgH="30099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725" y="765175"/>
                        <a:ext cx="3387725"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9" name="Rectangle 11"/>
          <p:cNvSpPr>
            <a:spLocks noChangeArrowheads="1"/>
          </p:cNvSpPr>
          <p:nvPr/>
        </p:nvSpPr>
        <p:spPr bwMode="auto">
          <a:xfrm>
            <a:off x="0" y="1844675"/>
            <a:ext cx="9144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zh-CN" altLang="en-US" sz="2800"/>
              <a:t>假设</a:t>
            </a:r>
            <a:r>
              <a:rPr kumimoji="1" lang="en-US" altLang="zh-CN" sz="2800"/>
              <a:t>LTI</a:t>
            </a:r>
            <a:r>
              <a:rPr kumimoji="1" lang="zh-CN" altLang="en-US" sz="2800"/>
              <a:t>的输入</a:t>
            </a:r>
            <a:r>
              <a:rPr kumimoji="1" lang="en-US" altLang="zh-CN" sz="2800" i="1"/>
              <a:t>δ</a:t>
            </a:r>
            <a:r>
              <a:rPr kumimoji="1" lang="en-US" altLang="zh-CN" sz="2800" baseline="-25000"/>
              <a:t>Δ</a:t>
            </a:r>
            <a:r>
              <a:rPr kumimoji="1" lang="en-US" altLang="zh-CN" sz="2800"/>
              <a:t>(</a:t>
            </a:r>
            <a:r>
              <a:rPr kumimoji="1" lang="en-US" altLang="zh-CN" sz="2800" i="1"/>
              <a:t>t</a:t>
            </a:r>
            <a:r>
              <a:rPr kumimoji="1" lang="en-US" altLang="zh-CN" sz="2800"/>
              <a:t>)</a:t>
            </a:r>
            <a:r>
              <a:rPr kumimoji="1" lang="zh-CN" altLang="en-US" sz="2800"/>
              <a:t>，其响应为 </a:t>
            </a:r>
            <a:r>
              <a:rPr kumimoji="1" lang="en-US" altLang="zh-CN" sz="2800" i="1">
                <a:cs typeface="Times New Roman" panose="02020603050405020304" pitchFamily="18" charset="0"/>
              </a:rPr>
              <a:t>h</a:t>
            </a:r>
            <a:r>
              <a:rPr kumimoji="1" lang="en-US" altLang="zh-CN" sz="2800" baseline="-25000">
                <a:cs typeface="Times New Roman" panose="02020603050405020304" pitchFamily="18" charset="0"/>
              </a:rPr>
              <a:t>Δ</a:t>
            </a:r>
            <a:r>
              <a:rPr kumimoji="1" lang="en-US" altLang="zh-CN" sz="2800">
                <a:cs typeface="Times New Roman" panose="02020603050405020304" pitchFamily="18" charset="0"/>
              </a:rPr>
              <a:t>(</a:t>
            </a:r>
            <a:r>
              <a:rPr kumimoji="1" lang="en-US" altLang="zh-CN" sz="2800" i="1">
                <a:cs typeface="Times New Roman" panose="02020603050405020304" pitchFamily="18" charset="0"/>
              </a:rPr>
              <a:t>t</a:t>
            </a:r>
            <a:r>
              <a:rPr kumimoji="1" lang="en-US" altLang="zh-CN" sz="2800">
                <a:cs typeface="Times New Roman" panose="02020603050405020304" pitchFamily="18" charset="0"/>
              </a:rPr>
              <a:t>)</a:t>
            </a:r>
            <a:r>
              <a:rPr kumimoji="1" lang="zh-CN" altLang="en-US" sz="2800"/>
              <a:t>。</a:t>
            </a:r>
            <a:endParaRPr kumimoji="1" lang="zh-CN" altLang="en-US" sz="2800"/>
          </a:p>
          <a:p>
            <a:pPr algn="just" eaLnBrk="1" hangingPunct="1">
              <a:spcBef>
                <a:spcPct val="0"/>
              </a:spcBef>
              <a:buFontTx/>
              <a:buNone/>
            </a:pPr>
            <a:r>
              <a:rPr kumimoji="1" lang="zh-CN" altLang="en-US" sz="2800"/>
              <a:t>如果输入为 </a:t>
            </a:r>
            <a:r>
              <a:rPr kumimoji="1" lang="en-US" altLang="zh-CN" sz="2800" i="1">
                <a:cs typeface="Times New Roman" panose="02020603050405020304" pitchFamily="18" charset="0"/>
              </a:rPr>
              <a:t>δ</a:t>
            </a:r>
            <a:r>
              <a:rPr kumimoji="1" lang="en-US" altLang="zh-CN" sz="2800" baseline="-25000">
                <a:cs typeface="Times New Roman" panose="02020603050405020304" pitchFamily="18" charset="0"/>
              </a:rPr>
              <a:t>Δ</a:t>
            </a:r>
            <a:r>
              <a:rPr kumimoji="1" lang="en-US" altLang="zh-CN" sz="2800">
                <a:cs typeface="Times New Roman" panose="02020603050405020304" pitchFamily="18" charset="0"/>
              </a:rPr>
              <a:t>(</a:t>
            </a:r>
            <a:r>
              <a:rPr kumimoji="1" lang="en-US" altLang="zh-CN" sz="2800" i="1">
                <a:cs typeface="Times New Roman" panose="02020603050405020304" pitchFamily="18" charset="0"/>
              </a:rPr>
              <a:t>t-k</a:t>
            </a:r>
            <a:r>
              <a:rPr kumimoji="1" lang="en-US" altLang="zh-CN" sz="2800">
                <a:cs typeface="Times New Roman" panose="02020603050405020304" pitchFamily="18" charset="0"/>
              </a:rPr>
              <a:t>Δ)</a:t>
            </a:r>
            <a:r>
              <a:rPr kumimoji="1" lang="en-US" altLang="zh-CN" sz="2800"/>
              <a:t> </a:t>
            </a:r>
            <a:r>
              <a:rPr kumimoji="1" lang="zh-CN" altLang="en-US" sz="2800"/>
              <a:t>，则相应为</a:t>
            </a:r>
            <a:r>
              <a:rPr kumimoji="1" lang="en-US" altLang="zh-CN" sz="2800" i="1">
                <a:cs typeface="Times New Roman" panose="02020603050405020304" pitchFamily="18" charset="0"/>
              </a:rPr>
              <a:t>h</a:t>
            </a:r>
            <a:r>
              <a:rPr kumimoji="1" lang="en-US" altLang="zh-CN" sz="2800" baseline="-25000">
                <a:cs typeface="Times New Roman" panose="02020603050405020304" pitchFamily="18" charset="0"/>
              </a:rPr>
              <a:t>Δ</a:t>
            </a:r>
            <a:r>
              <a:rPr kumimoji="1" lang="en-US" altLang="zh-CN" sz="2800">
                <a:cs typeface="Times New Roman" panose="02020603050405020304" pitchFamily="18" charset="0"/>
              </a:rPr>
              <a:t>(</a:t>
            </a:r>
            <a:r>
              <a:rPr kumimoji="1" lang="en-US" altLang="zh-CN" sz="2800" i="1">
                <a:cs typeface="Times New Roman" panose="02020603050405020304" pitchFamily="18" charset="0"/>
              </a:rPr>
              <a:t>t-k</a:t>
            </a:r>
            <a:r>
              <a:rPr kumimoji="1" lang="en-US" altLang="zh-CN" sz="2800">
                <a:cs typeface="Times New Roman" panose="02020603050405020304" pitchFamily="18" charset="0"/>
              </a:rPr>
              <a:t>Δ)</a:t>
            </a:r>
            <a:r>
              <a:rPr kumimoji="1" lang="zh-CN" altLang="en-US" sz="2800">
                <a:solidFill>
                  <a:srgbClr val="FF0000"/>
                </a:solidFill>
                <a:cs typeface="Times New Roman" panose="02020603050405020304" pitchFamily="18" charset="0"/>
              </a:rPr>
              <a:t>（时不变）</a:t>
            </a:r>
            <a:r>
              <a:rPr kumimoji="1" lang="en-US" altLang="zh-CN" sz="2800">
                <a:cs typeface="Times New Roman" panose="02020603050405020304" pitchFamily="18" charset="0"/>
              </a:rPr>
              <a:t>.</a:t>
            </a:r>
            <a:r>
              <a:rPr kumimoji="1" lang="en-US" altLang="zh-CN" sz="2800"/>
              <a:t> </a:t>
            </a:r>
            <a:endParaRPr kumimoji="1" lang="en-US" altLang="zh-CN" sz="2800"/>
          </a:p>
        </p:txBody>
      </p:sp>
      <p:sp>
        <p:nvSpPr>
          <p:cNvPr id="26630" name="Rectangle 17"/>
          <p:cNvSpPr>
            <a:spLocks noChangeArrowheads="1"/>
          </p:cNvSpPr>
          <p:nvPr/>
        </p:nvSpPr>
        <p:spPr bwMode="auto">
          <a:xfrm>
            <a:off x="609600" y="3208338"/>
            <a:ext cx="5400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000" b="0">
                <a:latin typeface="Times New Roman" panose="02020603050405020304" pitchFamily="18" charset="0"/>
              </a:rPr>
              <a:t> </a:t>
            </a:r>
            <a:r>
              <a:rPr kumimoji="1" lang="en-US" altLang="zh-CN" sz="2800">
                <a:latin typeface="Times New Roman" panose="02020603050405020304" pitchFamily="18" charset="0"/>
              </a:rPr>
              <a:t>Thus, the response</a:t>
            </a:r>
            <a:r>
              <a:rPr kumimoji="1" lang="en-US" altLang="zh-CN" sz="2400" b="0">
                <a:latin typeface="Times New Roman" panose="02020603050405020304" pitchFamily="18" charset="0"/>
              </a:rPr>
              <a:t>           </a:t>
            </a:r>
            <a:r>
              <a:rPr kumimoji="1" lang="en-US" altLang="zh-CN" sz="2800">
                <a:latin typeface="Times New Roman" panose="02020603050405020304" pitchFamily="18" charset="0"/>
              </a:rPr>
              <a:t>to          is</a:t>
            </a:r>
            <a:endParaRPr kumimoji="1" lang="en-US" altLang="zh-CN" sz="2800">
              <a:latin typeface="Times New Roman" panose="02020603050405020304" pitchFamily="18" charset="0"/>
            </a:endParaRPr>
          </a:p>
        </p:txBody>
      </p:sp>
      <p:graphicFrame>
        <p:nvGraphicFramePr>
          <p:cNvPr id="26631" name="Object 18"/>
          <p:cNvGraphicFramePr>
            <a:graphicFrameLocks noChangeAspect="1"/>
          </p:cNvGraphicFramePr>
          <p:nvPr/>
        </p:nvGraphicFramePr>
        <p:xfrm>
          <a:off x="3621088" y="3208338"/>
          <a:ext cx="674687" cy="490537"/>
        </p:xfrm>
        <a:graphic>
          <a:graphicData uri="http://schemas.openxmlformats.org/presentationml/2006/ole">
            <mc:AlternateContent xmlns:mc="http://schemas.openxmlformats.org/markup-compatibility/2006">
              <mc:Choice xmlns:v="urn:schemas-microsoft-com:vml" Requires="v">
                <p:oleObj spid="_x0000_s26863" name="Equation" r:id="rId3" imgW="304800" imgH="215900" progId="Equation.3">
                  <p:embed/>
                </p:oleObj>
              </mc:Choice>
              <mc:Fallback>
                <p:oleObj name="Equation" r:id="rId3" imgW="304800" imgH="21590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1088" y="3208338"/>
                        <a:ext cx="674687"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2" name="Object 19"/>
          <p:cNvGraphicFramePr>
            <a:graphicFrameLocks noChangeAspect="1"/>
          </p:cNvGraphicFramePr>
          <p:nvPr/>
        </p:nvGraphicFramePr>
        <p:xfrm>
          <a:off x="4686300" y="3216275"/>
          <a:ext cx="706438" cy="509588"/>
        </p:xfrm>
        <a:graphic>
          <a:graphicData uri="http://schemas.openxmlformats.org/presentationml/2006/ole">
            <mc:AlternateContent xmlns:mc="http://schemas.openxmlformats.org/markup-compatibility/2006">
              <mc:Choice xmlns:v="urn:schemas-microsoft-com:vml" Requires="v">
                <p:oleObj spid="_x0000_s26864" name="Equation" r:id="rId5" imgW="304800" imgH="215900" progId="Equation.3">
                  <p:embed/>
                </p:oleObj>
              </mc:Choice>
              <mc:Fallback>
                <p:oleObj name="Equation" r:id="rId5" imgW="304800" imgH="21590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6300" y="3216275"/>
                        <a:ext cx="70643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3" name="Object 20"/>
          <p:cNvGraphicFramePr>
            <a:graphicFrameLocks noChangeAspect="1"/>
          </p:cNvGraphicFramePr>
          <p:nvPr/>
        </p:nvGraphicFramePr>
        <p:xfrm>
          <a:off x="2339975" y="3789363"/>
          <a:ext cx="3760788" cy="917575"/>
        </p:xfrm>
        <a:graphic>
          <a:graphicData uri="http://schemas.openxmlformats.org/presentationml/2006/ole">
            <mc:AlternateContent xmlns:mc="http://schemas.openxmlformats.org/markup-compatibility/2006">
              <mc:Choice xmlns:v="urn:schemas-microsoft-com:vml" Requires="v">
                <p:oleObj spid="_x0000_s26865" name="Equation" r:id="rId7" imgW="1790700" imgH="431800" progId="Equation.3">
                  <p:embed/>
                </p:oleObj>
              </mc:Choice>
              <mc:Fallback>
                <p:oleObj name="Equation" r:id="rId7" imgW="1790700" imgH="431800"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3789363"/>
                        <a:ext cx="3760788"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4" name="Rectangle 21"/>
          <p:cNvSpPr>
            <a:spLocks noChangeArrowheads="1"/>
          </p:cNvSpPr>
          <p:nvPr/>
        </p:nvSpPr>
        <p:spPr bwMode="auto">
          <a:xfrm>
            <a:off x="609600" y="4579938"/>
            <a:ext cx="68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a:latin typeface="Times New Roman" panose="02020603050405020304" pitchFamily="18" charset="0"/>
              </a:rPr>
              <a:t>As </a:t>
            </a:r>
            <a:endParaRPr kumimoji="1" lang="en-US" altLang="zh-CN" sz="2800">
              <a:latin typeface="Times New Roman" panose="02020603050405020304" pitchFamily="18" charset="0"/>
            </a:endParaRPr>
          </a:p>
        </p:txBody>
      </p:sp>
      <p:graphicFrame>
        <p:nvGraphicFramePr>
          <p:cNvPr id="26635" name="Object 22"/>
          <p:cNvGraphicFramePr>
            <a:graphicFrameLocks noChangeAspect="1"/>
          </p:cNvGraphicFramePr>
          <p:nvPr/>
        </p:nvGraphicFramePr>
        <p:xfrm>
          <a:off x="609600" y="5265738"/>
          <a:ext cx="1143000" cy="476250"/>
        </p:xfrm>
        <a:graphic>
          <a:graphicData uri="http://schemas.openxmlformats.org/presentationml/2006/ole">
            <mc:AlternateContent xmlns:mc="http://schemas.openxmlformats.org/markup-compatibility/2006">
              <mc:Choice xmlns:v="urn:schemas-microsoft-com:vml" Requires="v">
                <p:oleObj spid="_x0000_s26866" name="Equation" r:id="rId9" imgW="431165" imgH="177800" progId="Equation.3">
                  <p:embed/>
                </p:oleObj>
              </mc:Choice>
              <mc:Fallback>
                <p:oleObj name="Equation" r:id="rId9" imgW="431165" imgH="177800"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 y="5265738"/>
                        <a:ext cx="1143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6" name="Object 23"/>
          <p:cNvGraphicFramePr>
            <a:graphicFrameLocks noChangeAspect="1"/>
          </p:cNvGraphicFramePr>
          <p:nvPr/>
        </p:nvGraphicFramePr>
        <p:xfrm>
          <a:off x="2051050" y="5013325"/>
          <a:ext cx="4419600" cy="974725"/>
        </p:xfrm>
        <a:graphic>
          <a:graphicData uri="http://schemas.openxmlformats.org/presentationml/2006/ole">
            <mc:AlternateContent xmlns:mc="http://schemas.openxmlformats.org/markup-compatibility/2006">
              <mc:Choice xmlns:v="urn:schemas-microsoft-com:vml" Requires="v">
                <p:oleObj spid="_x0000_s26867" name="Equation" r:id="rId11" imgW="1943100" imgH="431800" progId="Equation.DSMT4">
                  <p:embed/>
                </p:oleObj>
              </mc:Choice>
              <mc:Fallback>
                <p:oleObj name="Equation" r:id="rId11" imgW="1943100" imgH="431800" progId="Equation.DSMT4">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0" y="5013325"/>
                        <a:ext cx="441960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7" name="Rectangle 24"/>
          <p:cNvSpPr>
            <a:spLocks noChangeArrowheads="1"/>
          </p:cNvSpPr>
          <p:nvPr/>
        </p:nvSpPr>
        <p:spPr bwMode="auto">
          <a:xfrm>
            <a:off x="6659563" y="3933825"/>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a:t>(2.29)</a:t>
            </a:r>
            <a:endParaRPr kumimoji="1" lang="en-US" altLang="zh-CN" sz="2800"/>
          </a:p>
        </p:txBody>
      </p:sp>
      <p:sp>
        <p:nvSpPr>
          <p:cNvPr id="26638" name="Rectangle 25"/>
          <p:cNvSpPr>
            <a:spLocks noChangeArrowheads="1"/>
          </p:cNvSpPr>
          <p:nvPr/>
        </p:nvSpPr>
        <p:spPr bwMode="auto">
          <a:xfrm>
            <a:off x="6705600" y="5410200"/>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a:t>(2.30)</a:t>
            </a:r>
            <a:endParaRPr kumimoji="1" lang="en-US" altLang="zh-CN" sz="2800"/>
          </a:p>
        </p:txBody>
      </p:sp>
      <p:sp>
        <p:nvSpPr>
          <p:cNvPr id="26639" name="Rectangle 14"/>
          <p:cNvSpPr>
            <a:spLocks noChangeArrowheads="1"/>
          </p:cNvSpPr>
          <p:nvPr/>
        </p:nvSpPr>
        <p:spPr bwMode="auto">
          <a:xfrm>
            <a:off x="5003800" y="4437063"/>
            <a:ext cx="2327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solidFill>
                  <a:srgbClr val="FF0000"/>
                </a:solidFill>
              </a:rPr>
              <a:t>（线性性质）</a:t>
            </a:r>
            <a:endParaRPr kumimoji="1" lang="zh-CN" altLang="en-US" sz="280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92515"/>
                                        </p:tgtEl>
                                        <p:attrNameLst>
                                          <p:attrName>style.visibility</p:attrName>
                                        </p:attrNameLst>
                                      </p:cBhvr>
                                      <p:to>
                                        <p:strVal val="visible"/>
                                      </p:to>
                                    </p:set>
                                    <p:animEffect transition="in" filter="barn(outHorizontal)">
                                      <p:cBhvr>
                                        <p:cTn id="7" dur="500"/>
                                        <p:tgtEl>
                                          <p:spTgt spid="192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11"/>
          <p:cNvSpPr>
            <a:spLocks noChangeArrowheads="1"/>
          </p:cNvSpPr>
          <p:nvPr/>
        </p:nvSpPr>
        <p:spPr bwMode="auto">
          <a:xfrm>
            <a:off x="323850" y="4821238"/>
            <a:ext cx="8820150" cy="1703387"/>
          </a:xfrm>
          <a:prstGeom prst="rect">
            <a:avLst/>
          </a:prstGeom>
          <a:solidFill>
            <a:schemeClr val="accent1"/>
          </a:solidFill>
          <a:ln w="25400" algn="ctr">
            <a:solidFill>
              <a:srgbClr val="C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7651"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421C225-58EF-454C-979C-6813C9258008}"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27652" name="灯片编号占位符 4"/>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5AD373C0-3239-4A7B-A85D-51CAED26B39A}" type="slidenum">
              <a:rPr lang="en-US" altLang="zh-CN" sz="1400" b="0">
                <a:solidFill>
                  <a:schemeClr val="tx2"/>
                </a:solidFill>
              </a:rPr>
            </a:fld>
            <a:endParaRPr lang="en-US" altLang="zh-CN" sz="1400" b="0">
              <a:solidFill>
                <a:schemeClr val="tx2"/>
              </a:solidFill>
            </a:endParaRPr>
          </a:p>
        </p:txBody>
      </p:sp>
      <p:sp>
        <p:nvSpPr>
          <p:cNvPr id="147483" name="Rectangle 27"/>
          <p:cNvSpPr>
            <a:spLocks noChangeArrowheads="1"/>
          </p:cNvSpPr>
          <p:nvPr/>
        </p:nvSpPr>
        <p:spPr bwMode="auto">
          <a:xfrm>
            <a:off x="0" y="533400"/>
            <a:ext cx="9144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en-US" altLang="zh-CN" sz="2800">
                <a:latin typeface="Times New Roman" panose="02020603050405020304" pitchFamily="18" charset="0"/>
              </a:rPr>
              <a:t> </a:t>
            </a:r>
            <a:r>
              <a:rPr kumimoji="1" lang="en-US" altLang="zh-CN" sz="2800"/>
              <a:t>in addition, the summing becomes an integral. Therefore, </a:t>
            </a:r>
            <a:endParaRPr kumimoji="1" lang="en-US" altLang="zh-CN" sz="2800"/>
          </a:p>
        </p:txBody>
      </p:sp>
      <p:sp>
        <p:nvSpPr>
          <p:cNvPr id="147488" name="Rectangle 32"/>
          <p:cNvSpPr>
            <a:spLocks noChangeArrowheads="1"/>
          </p:cNvSpPr>
          <p:nvPr/>
        </p:nvSpPr>
        <p:spPr bwMode="auto">
          <a:xfrm>
            <a:off x="1236663" y="2317750"/>
            <a:ext cx="638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ea typeface="楷体_GB2312" pitchFamily="49" charset="-122"/>
              </a:rPr>
              <a:t>--- </a:t>
            </a:r>
            <a:r>
              <a:rPr lang="zh-CN" altLang="en-US" sz="2800">
                <a:solidFill>
                  <a:srgbClr val="FF0000"/>
                </a:solidFill>
                <a:ea typeface="楷体_GB2312" pitchFamily="49" charset="-122"/>
              </a:rPr>
              <a:t>卷积积分（</a:t>
            </a:r>
            <a:r>
              <a:rPr lang="en-US" altLang="zh-CN" sz="2800">
                <a:solidFill>
                  <a:srgbClr val="FF0000"/>
                </a:solidFill>
                <a:ea typeface="楷体_GB2312" pitchFamily="49" charset="-122"/>
              </a:rPr>
              <a:t>Convolution Integral</a:t>
            </a:r>
            <a:r>
              <a:rPr lang="en-US" altLang="zh-CN" sz="2800">
                <a:ea typeface="楷体_GB2312" pitchFamily="49" charset="-122"/>
              </a:rPr>
              <a:t> </a:t>
            </a:r>
            <a:r>
              <a:rPr lang="zh-CN" altLang="en-US" sz="2800">
                <a:ea typeface="楷体_GB2312" pitchFamily="49" charset="-122"/>
              </a:rPr>
              <a:t>） </a:t>
            </a:r>
            <a:endParaRPr lang="zh-CN" altLang="en-US" sz="2800"/>
          </a:p>
        </p:txBody>
      </p:sp>
      <p:graphicFrame>
        <p:nvGraphicFramePr>
          <p:cNvPr id="27655" name="Object 37"/>
          <p:cNvGraphicFramePr>
            <a:graphicFrameLocks noChangeAspect="1"/>
          </p:cNvGraphicFramePr>
          <p:nvPr/>
        </p:nvGraphicFramePr>
        <p:xfrm>
          <a:off x="2124075" y="1341438"/>
          <a:ext cx="4319588" cy="923925"/>
        </p:xfrm>
        <a:graphic>
          <a:graphicData uri="http://schemas.openxmlformats.org/presentationml/2006/ole">
            <mc:AlternateContent xmlns:mc="http://schemas.openxmlformats.org/markup-compatibility/2006">
              <mc:Choice xmlns:v="urn:schemas-microsoft-com:vml" Requires="v">
                <p:oleObj spid="_x0000_s27735" name="Equation" r:id="rId1" imgW="1562100" imgH="330200" progId="Equation.DSMT4">
                  <p:embed/>
                </p:oleObj>
              </mc:Choice>
              <mc:Fallback>
                <p:oleObj name="Equation" r:id="rId1" imgW="1562100" imgH="330200" progId="Equation.DSMT4">
                  <p:embed/>
                  <p:pic>
                    <p:nvPicPr>
                      <p:cNvPr id="0" name="Object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1341438"/>
                        <a:ext cx="4319588" cy="9239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6" name="Rectangle 38"/>
          <p:cNvSpPr>
            <a:spLocks noChangeArrowheads="1"/>
          </p:cNvSpPr>
          <p:nvPr/>
        </p:nvSpPr>
        <p:spPr bwMode="auto">
          <a:xfrm>
            <a:off x="6400800" y="1600200"/>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a:t>(2.33)</a:t>
            </a:r>
            <a:endParaRPr kumimoji="1" lang="en-US" altLang="zh-CN" sz="2800"/>
          </a:p>
        </p:txBody>
      </p:sp>
      <p:sp>
        <p:nvSpPr>
          <p:cNvPr id="147496" name="Rectangle 40"/>
          <p:cNvSpPr>
            <a:spLocks noChangeArrowheads="1"/>
          </p:cNvSpPr>
          <p:nvPr/>
        </p:nvSpPr>
        <p:spPr bwMode="auto">
          <a:xfrm>
            <a:off x="327025" y="3117850"/>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
                <a:srgbClr val="99CC00"/>
              </a:buClr>
              <a:buFont typeface="Wingdings" panose="05000000000000000000" pitchFamily="2" charset="2"/>
              <a:buNone/>
            </a:pPr>
            <a:r>
              <a:rPr kumimoji="1" lang="zh-CN" altLang="en-US" sz="2800"/>
              <a:t>上式的右边的运算称为 </a:t>
            </a:r>
            <a:r>
              <a:rPr kumimoji="1" lang="en-US" altLang="zh-CN" sz="2800"/>
              <a:t>x(t) </a:t>
            </a:r>
            <a:r>
              <a:rPr kumimoji="1" lang="zh-CN" altLang="en-US" sz="2800"/>
              <a:t>和</a:t>
            </a:r>
            <a:r>
              <a:rPr kumimoji="1" lang="en-US" altLang="zh-CN" sz="2800"/>
              <a:t>h(t)</a:t>
            </a:r>
            <a:r>
              <a:rPr kumimoji="1" lang="zh-CN" altLang="en-US" sz="2800"/>
              <a:t>的</a:t>
            </a:r>
            <a:r>
              <a:rPr kumimoji="1" lang="zh-CN" altLang="en-US" sz="2800">
                <a:solidFill>
                  <a:srgbClr val="FF0000"/>
                </a:solidFill>
              </a:rPr>
              <a:t>卷积积分</a:t>
            </a:r>
            <a:r>
              <a:rPr kumimoji="1" lang="zh-CN" altLang="en-US" sz="2800"/>
              <a:t>。简记为</a:t>
            </a:r>
            <a:endParaRPr kumimoji="1" lang="zh-CN" altLang="en-US" sz="2800"/>
          </a:p>
        </p:txBody>
      </p:sp>
      <p:graphicFrame>
        <p:nvGraphicFramePr>
          <p:cNvPr id="27658" name="Object 42"/>
          <p:cNvGraphicFramePr>
            <a:graphicFrameLocks noChangeAspect="1"/>
          </p:cNvGraphicFramePr>
          <p:nvPr/>
        </p:nvGraphicFramePr>
        <p:xfrm>
          <a:off x="2771775" y="4005263"/>
          <a:ext cx="3311525" cy="638175"/>
        </p:xfrm>
        <a:graphic>
          <a:graphicData uri="http://schemas.openxmlformats.org/presentationml/2006/ole">
            <mc:AlternateContent xmlns:mc="http://schemas.openxmlformats.org/markup-compatibility/2006">
              <mc:Choice xmlns:v="urn:schemas-microsoft-com:vml" Requires="v">
                <p:oleObj spid="_x0000_s27736" name="Equation" r:id="rId3" imgW="1066165" imgH="203200" progId="Equation.DSMT4">
                  <p:embed/>
                </p:oleObj>
              </mc:Choice>
              <mc:Fallback>
                <p:oleObj name="Equation" r:id="rId3" imgW="1066165" imgH="203200" progId="Equation.DSMT4">
                  <p:embed/>
                  <p:pic>
                    <p:nvPicPr>
                      <p:cNvPr id="0" name="Object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4005263"/>
                        <a:ext cx="3311525" cy="6381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9" name="Rectangle 43"/>
          <p:cNvSpPr>
            <a:spLocks noChangeArrowheads="1"/>
          </p:cNvSpPr>
          <p:nvPr/>
        </p:nvSpPr>
        <p:spPr bwMode="auto">
          <a:xfrm>
            <a:off x="6300788" y="4076700"/>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a:t>(2.34)</a:t>
            </a:r>
            <a:endParaRPr kumimoji="1" lang="en-US" altLang="zh-CN" sz="2800"/>
          </a:p>
        </p:txBody>
      </p:sp>
      <p:sp>
        <p:nvSpPr>
          <p:cNvPr id="138247" name="Rectangle 7"/>
          <p:cNvSpPr>
            <a:spLocks noChangeArrowheads="1"/>
          </p:cNvSpPr>
          <p:nvPr/>
        </p:nvSpPr>
        <p:spPr bwMode="auto">
          <a:xfrm>
            <a:off x="323850" y="4868863"/>
            <a:ext cx="8532813" cy="198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20000"/>
              </a:spcBef>
              <a:buFont typeface="Wingdings" panose="05000000000000000000" pitchFamily="2" charset="2"/>
              <a:buChar char="Ø"/>
              <a:defRPr/>
            </a:pPr>
            <a:r>
              <a:rPr lang="zh-CN" altLang="en-US" sz="2800" dirty="0" smtClean="0"/>
              <a:t>上两式的含义： </a:t>
            </a:r>
            <a:endParaRPr lang="zh-CN" altLang="en-US" sz="2800" dirty="0" smtClean="0"/>
          </a:p>
          <a:p>
            <a:pPr eaLnBrk="1" hangingPunct="1">
              <a:spcBef>
                <a:spcPct val="20000"/>
              </a:spcBef>
              <a:defRPr/>
            </a:pPr>
            <a:r>
              <a:rPr lang="zh-CN" altLang="en-US" sz="2800" dirty="0" smtClean="0"/>
              <a:t>       连续 </a:t>
            </a:r>
            <a:r>
              <a:rPr lang="en-US" altLang="zh-CN" sz="2800" dirty="0" smtClean="0"/>
              <a:t>LTI </a:t>
            </a:r>
            <a:r>
              <a:rPr lang="zh-CN" altLang="en-US" sz="2800" dirty="0" smtClean="0"/>
              <a:t>系统的特征可用 单位冲激信号的响应</a:t>
            </a:r>
            <a:r>
              <a:rPr lang="en-US" altLang="zh-CN" sz="2800" dirty="0" smtClean="0">
                <a:solidFill>
                  <a:srgbClr val="FF3300"/>
                </a:solidFill>
              </a:rPr>
              <a:t>h(t)</a:t>
            </a:r>
            <a:r>
              <a:rPr lang="zh-CN" altLang="en-US" sz="2800" dirty="0" smtClean="0"/>
              <a:t>来表示。</a:t>
            </a:r>
            <a:endParaRPr lang="zh-CN" altLang="en-US" sz="28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47483"/>
                                        </p:tgtEl>
                                        <p:attrNameLst>
                                          <p:attrName>style.visibility</p:attrName>
                                        </p:attrNameLst>
                                      </p:cBhvr>
                                      <p:to>
                                        <p:strVal val="visible"/>
                                      </p:to>
                                    </p:set>
                                    <p:animEffect transition="in" filter="barn(inHorizontal)">
                                      <p:cBhvr>
                                        <p:cTn id="7" dur="500"/>
                                        <p:tgtEl>
                                          <p:spTgt spid="147483"/>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47496"/>
                                        </p:tgtEl>
                                        <p:attrNameLst>
                                          <p:attrName>style.visibility</p:attrName>
                                        </p:attrNameLst>
                                      </p:cBhvr>
                                      <p:to>
                                        <p:strVal val="visible"/>
                                      </p:to>
                                    </p:set>
                                    <p:animEffect transition="in" filter="randombar(horizontal)">
                                      <p:cBhvr>
                                        <p:cTn id="11" dur="500"/>
                                        <p:tgtEl>
                                          <p:spTgt spid="147496"/>
                                        </p:tgtEl>
                                      </p:cBhvr>
                                    </p:animEffect>
                                  </p:childTnLst>
                                </p:cTn>
                              </p:par>
                            </p:childTnLst>
                          </p:cTn>
                        </p:par>
                        <p:par>
                          <p:cTn id="12" fill="hold">
                            <p:stCondLst>
                              <p:cond delay="1000"/>
                            </p:stCondLst>
                            <p:childTnLst>
                              <p:par>
                                <p:cTn id="13" presetID="16" presetClass="entr" presetSubtype="26" fill="hold" grpId="0" nodeType="afterEffect">
                                  <p:stCondLst>
                                    <p:cond delay="0"/>
                                  </p:stCondLst>
                                  <p:childTnLst>
                                    <p:set>
                                      <p:cBhvr>
                                        <p:cTn id="14" dur="1" fill="hold">
                                          <p:stCondLst>
                                            <p:cond delay="0"/>
                                          </p:stCondLst>
                                        </p:cTn>
                                        <p:tgtEl>
                                          <p:spTgt spid="147488"/>
                                        </p:tgtEl>
                                        <p:attrNameLst>
                                          <p:attrName>style.visibility</p:attrName>
                                        </p:attrNameLst>
                                      </p:cBhvr>
                                      <p:to>
                                        <p:strVal val="visible"/>
                                      </p:to>
                                    </p:set>
                                    <p:animEffect transition="in" filter="barn(inHorizontal)">
                                      <p:cBhvr>
                                        <p:cTn id="15" dur="500"/>
                                        <p:tgtEl>
                                          <p:spTgt spid="147488"/>
                                        </p:tgtEl>
                                      </p:cBhvr>
                                    </p:animEffect>
                                  </p:childTnLst>
                                </p:cTn>
                              </p:par>
                            </p:childTnLst>
                          </p:cTn>
                        </p:par>
                        <p:par>
                          <p:cTn id="16" fill="hold">
                            <p:stCondLst>
                              <p:cond delay="1500"/>
                            </p:stCondLst>
                            <p:childTnLst>
                              <p:par>
                                <p:cTn id="17" presetID="2" presetClass="entr" presetSubtype="4" fill="hold" grpId="0" nodeType="afterEffect">
                                  <p:stCondLst>
                                    <p:cond delay="0"/>
                                  </p:stCondLst>
                                  <p:childTnLst>
                                    <p:set>
                                      <p:cBhvr>
                                        <p:cTn id="18" dur="1" fill="hold">
                                          <p:stCondLst>
                                            <p:cond delay="0"/>
                                          </p:stCondLst>
                                        </p:cTn>
                                        <p:tgtEl>
                                          <p:spTgt spid="138247"/>
                                        </p:tgtEl>
                                        <p:attrNameLst>
                                          <p:attrName>style.visibility</p:attrName>
                                        </p:attrNameLst>
                                      </p:cBhvr>
                                      <p:to>
                                        <p:strVal val="visible"/>
                                      </p:to>
                                    </p:set>
                                    <p:anim calcmode="lin" valueType="num">
                                      <p:cBhvr additive="base">
                                        <p:cTn id="19" dur="500" fill="hold"/>
                                        <p:tgtEl>
                                          <p:spTgt spid="138247"/>
                                        </p:tgtEl>
                                        <p:attrNameLst>
                                          <p:attrName>ppt_x</p:attrName>
                                        </p:attrNameLst>
                                      </p:cBhvr>
                                      <p:tavLst>
                                        <p:tav tm="0">
                                          <p:val>
                                            <p:strVal val="#ppt_x"/>
                                          </p:val>
                                        </p:tav>
                                        <p:tav tm="100000">
                                          <p:val>
                                            <p:strVal val="#ppt_x"/>
                                          </p:val>
                                        </p:tav>
                                      </p:tavLst>
                                    </p:anim>
                                    <p:anim calcmode="lin" valueType="num">
                                      <p:cBhvr additive="base">
                                        <p:cTn id="20" dur="500" fill="hold"/>
                                        <p:tgtEl>
                                          <p:spTgt spid="1382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83" grpId="0" autoUpdateAnimBg="0"/>
      <p:bldP spid="147488" grpId="0" autoUpdateAnimBg="0"/>
      <p:bldP spid="147496" grpId="0" autoUpdateAnimBg="0"/>
      <p:bldP spid="13824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FF640FB-8184-4DD0-B70F-08F1244B09F9}"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30723" name="灯片编号占位符 3"/>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B64C3CBF-C82B-4463-B85D-49C81C9F9D05}" type="slidenum">
              <a:rPr lang="en-US" altLang="zh-CN" sz="1400" b="0">
                <a:solidFill>
                  <a:schemeClr val="tx2"/>
                </a:solidFill>
              </a:rPr>
            </a:fld>
            <a:endParaRPr lang="en-US" altLang="zh-CN" sz="1400" b="0">
              <a:solidFill>
                <a:schemeClr val="tx2"/>
              </a:solidFill>
            </a:endParaRPr>
          </a:p>
        </p:txBody>
      </p:sp>
      <p:sp>
        <p:nvSpPr>
          <p:cNvPr id="151560" name="Rectangle 8"/>
          <p:cNvSpPr>
            <a:spLocks noChangeArrowheads="1"/>
          </p:cNvSpPr>
          <p:nvPr/>
        </p:nvSpPr>
        <p:spPr bwMode="auto">
          <a:xfrm>
            <a:off x="457200" y="762000"/>
            <a:ext cx="6934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800" dirty="0">
                <a:solidFill>
                  <a:srgbClr val="6600FF"/>
                </a:solidFill>
                <a:ea typeface="楷体_GB2312" pitchFamily="49" charset="-122"/>
              </a:rPr>
              <a:t>卷积积分的计算流程：</a:t>
            </a:r>
            <a:r>
              <a:rPr lang="zh-CN" altLang="en-US" sz="2800" dirty="0">
                <a:ea typeface="楷体_GB2312" pitchFamily="49" charset="-122"/>
              </a:rPr>
              <a:t>  </a:t>
            </a:r>
            <a:endParaRPr lang="zh-CN" altLang="en-US" sz="2800" dirty="0"/>
          </a:p>
        </p:txBody>
      </p:sp>
      <p:sp>
        <p:nvSpPr>
          <p:cNvPr id="151561" name="Rectangle 9"/>
          <p:cNvSpPr>
            <a:spLocks noChangeArrowheads="1"/>
          </p:cNvSpPr>
          <p:nvPr/>
        </p:nvSpPr>
        <p:spPr bwMode="auto">
          <a:xfrm>
            <a:off x="1528763" y="1995488"/>
            <a:ext cx="5334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dirty="0">
                <a:ea typeface="楷体_GB2312" pitchFamily="49" charset="-122"/>
                <a:sym typeface="Symbol" panose="05050102010706020507" pitchFamily="18" charset="2"/>
              </a:rPr>
              <a:t>Time </a:t>
            </a:r>
            <a:r>
              <a:rPr lang="en-US" altLang="zh-CN" sz="2800" dirty="0" err="1">
                <a:ea typeface="楷体_GB2312" pitchFamily="49" charset="-122"/>
                <a:sym typeface="Symbol" panose="05050102010706020507" pitchFamily="18" charset="2"/>
              </a:rPr>
              <a:t>Inversal</a:t>
            </a:r>
            <a:r>
              <a:rPr lang="en-US" altLang="zh-CN" sz="2800" dirty="0">
                <a:ea typeface="楷体_GB2312" pitchFamily="49" charset="-122"/>
                <a:sym typeface="Symbol" panose="05050102010706020507" pitchFamily="18" charset="2"/>
              </a:rPr>
              <a:t>: h()  h(- )</a:t>
            </a:r>
            <a:endParaRPr lang="en-US" altLang="zh-CN" sz="2800" dirty="0">
              <a:ea typeface="楷体_GB2312" pitchFamily="49" charset="-122"/>
              <a:sym typeface="Symbol" panose="05050102010706020507" pitchFamily="18" charset="2"/>
            </a:endParaRPr>
          </a:p>
          <a:p>
            <a:pPr eaLnBrk="1" hangingPunct="1">
              <a:buFontTx/>
              <a:buNone/>
            </a:pPr>
            <a:r>
              <a:rPr lang="en-US" altLang="zh-CN" sz="2800" dirty="0">
                <a:ea typeface="楷体_GB2312" pitchFamily="49" charset="-122"/>
                <a:sym typeface="Symbol" panose="05050102010706020507" pitchFamily="18" charset="2"/>
              </a:rPr>
              <a:t>Time Shift:     h(-)  h(t- )</a:t>
            </a:r>
            <a:endParaRPr lang="en-US" altLang="zh-CN" sz="2800" dirty="0">
              <a:ea typeface="楷体_GB2312" pitchFamily="49" charset="-122"/>
              <a:sym typeface="Symbol" panose="05050102010706020507" pitchFamily="18" charset="2"/>
            </a:endParaRPr>
          </a:p>
          <a:p>
            <a:pPr eaLnBrk="1" hangingPunct="1">
              <a:buFontTx/>
              <a:buNone/>
            </a:pPr>
            <a:r>
              <a:rPr lang="en-US" altLang="zh-CN" sz="2800" dirty="0">
                <a:ea typeface="楷体_GB2312" pitchFamily="49" charset="-122"/>
                <a:sym typeface="Symbol" panose="05050102010706020507" pitchFamily="18" charset="2"/>
              </a:rPr>
              <a:t>Multiplication:     x()h(t- )</a:t>
            </a:r>
            <a:endParaRPr lang="en-US" altLang="zh-CN" sz="2800" dirty="0">
              <a:ea typeface="楷体_GB2312" pitchFamily="49" charset="-122"/>
              <a:sym typeface="Symbol" panose="05050102010706020507" pitchFamily="18" charset="2"/>
            </a:endParaRPr>
          </a:p>
          <a:p>
            <a:pPr eaLnBrk="1" hangingPunct="1">
              <a:buFontTx/>
              <a:buNone/>
            </a:pPr>
            <a:r>
              <a:rPr lang="en-US" altLang="zh-CN" sz="2800" dirty="0">
                <a:ea typeface="楷体_GB2312" pitchFamily="49" charset="-122"/>
                <a:sym typeface="Symbol" panose="05050102010706020507" pitchFamily="18" charset="2"/>
              </a:rPr>
              <a:t>Integrating: </a:t>
            </a:r>
            <a:endParaRPr lang="en-US" altLang="zh-CN" sz="2800" dirty="0">
              <a:ea typeface="楷体_GB2312" pitchFamily="49" charset="-122"/>
              <a:sym typeface="Symbol" panose="05050102010706020507" pitchFamily="18" charset="2"/>
            </a:endParaRPr>
          </a:p>
        </p:txBody>
      </p:sp>
      <p:graphicFrame>
        <p:nvGraphicFramePr>
          <p:cNvPr id="30726" name="Object 11"/>
          <p:cNvGraphicFramePr>
            <a:graphicFrameLocks noChangeAspect="1"/>
          </p:cNvGraphicFramePr>
          <p:nvPr/>
        </p:nvGraphicFramePr>
        <p:xfrm>
          <a:off x="2208213" y="4260850"/>
          <a:ext cx="4419600" cy="946150"/>
        </p:xfrm>
        <a:graphic>
          <a:graphicData uri="http://schemas.openxmlformats.org/presentationml/2006/ole">
            <mc:AlternateContent xmlns:mc="http://schemas.openxmlformats.org/markup-compatibility/2006">
              <mc:Choice xmlns:v="urn:schemas-microsoft-com:vml" Requires="v">
                <p:oleObj spid="_x0000_s30802" name="Equation" r:id="rId1" imgW="1562100" imgH="330200" progId="Equation.3">
                  <p:embed/>
                </p:oleObj>
              </mc:Choice>
              <mc:Fallback>
                <p:oleObj name="Equation" r:id="rId1" imgW="1562100" imgH="330200" progId="Equation.3">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3" y="4260850"/>
                        <a:ext cx="441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7" name="Object 11"/>
          <p:cNvGraphicFramePr>
            <a:graphicFrameLocks noChangeAspect="1"/>
          </p:cNvGraphicFramePr>
          <p:nvPr/>
        </p:nvGraphicFramePr>
        <p:xfrm>
          <a:off x="4427538" y="260350"/>
          <a:ext cx="4419600" cy="946150"/>
        </p:xfrm>
        <a:graphic>
          <a:graphicData uri="http://schemas.openxmlformats.org/presentationml/2006/ole">
            <mc:AlternateContent xmlns:mc="http://schemas.openxmlformats.org/markup-compatibility/2006">
              <mc:Choice xmlns:v="urn:schemas-microsoft-com:vml" Requires="v">
                <p:oleObj spid="_x0000_s30803" name="Equation" r:id="rId3" imgW="1562100" imgH="330200" progId="Equation.3">
                  <p:embed/>
                </p:oleObj>
              </mc:Choice>
              <mc:Fallback>
                <p:oleObj name="Equation" r:id="rId3" imgW="1562100" imgH="330200" progId="Equation.3">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260350"/>
                        <a:ext cx="441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a14="http://schemas.microsoft.com/office/drawing/2010/main" Requires="a14">
          <p:sp>
            <p:nvSpPr>
              <p:cNvPr id="2" name="矩形 1"/>
              <p:cNvSpPr/>
              <p:nvPr/>
            </p:nvSpPr>
            <p:spPr>
              <a:xfrm>
                <a:off x="899592" y="211891"/>
                <a:ext cx="2740943"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ctrlPr>
                            <a:rPr lang="zh-CN" altLang="en-US" sz="2400" i="1" smtClean="0">
                              <a:latin typeface="Cambria Math" panose="02040503050406030204" pitchFamily="18" charset="0"/>
                            </a:rPr>
                          </m:ctrlPr>
                        </m:dPr>
                        <m:e>
                          <m:r>
                            <a:rPr lang="zh-CN" altLang="en-US" sz="2400" b="1" i="1">
                              <a:latin typeface="Cambria Math" panose="02040503050406030204" pitchFamily="18" charset="0"/>
                            </a:rPr>
                            <m:t>𝒚</m:t>
                          </m:r>
                          <m:r>
                            <a:rPr lang="zh-CN" altLang="en-US" sz="2400" b="1" i="0">
                              <a:latin typeface="Cambria Math" panose="02040503050406030204" pitchFamily="18" charset="0"/>
                            </a:rPr>
                            <m:t>(</m:t>
                          </m:r>
                          <m:r>
                            <a:rPr lang="zh-CN" altLang="en-US" sz="2400" b="1" i="1">
                              <a:latin typeface="Cambria Math" panose="02040503050406030204" pitchFamily="18" charset="0"/>
                            </a:rPr>
                            <m:t>𝒕</m:t>
                          </m:r>
                          <m:r>
                            <a:rPr lang="zh-CN" altLang="en-US" sz="2400" b="1" i="0">
                              <a:latin typeface="Cambria Math" panose="02040503050406030204" pitchFamily="18" charset="0"/>
                            </a:rPr>
                            <m:t>)=</m:t>
                          </m:r>
                          <m:r>
                            <a:rPr lang="zh-CN" altLang="en-US" sz="2400" b="1" i="1">
                              <a:latin typeface="Cambria Math" panose="02040503050406030204" pitchFamily="18" charset="0"/>
                            </a:rPr>
                            <m:t>𝒙</m:t>
                          </m:r>
                          <m:r>
                            <a:rPr lang="zh-CN" altLang="en-US" sz="2400" b="1" i="0">
                              <a:latin typeface="Cambria Math" panose="02040503050406030204" pitchFamily="18" charset="0"/>
                            </a:rPr>
                            <m:t>(</m:t>
                          </m:r>
                          <m:r>
                            <a:rPr lang="zh-CN" altLang="en-US" sz="2400" b="1" i="1">
                              <a:latin typeface="Cambria Math" panose="02040503050406030204" pitchFamily="18" charset="0"/>
                            </a:rPr>
                            <m:t>𝒕</m:t>
                          </m:r>
                          <m:r>
                            <a:rPr lang="zh-CN" altLang="en-US" sz="2400" b="1" i="0">
                              <a:latin typeface="Cambria Math" panose="02040503050406030204" pitchFamily="18" charset="0"/>
                            </a:rPr>
                            <m:t>)∗</m:t>
                          </m:r>
                          <m:r>
                            <a:rPr lang="zh-CN" altLang="en-US" sz="2400" b="1" i="1">
                              <a:latin typeface="Cambria Math" panose="02040503050406030204" pitchFamily="18" charset="0"/>
                            </a:rPr>
                            <m:t>𝒉</m:t>
                          </m:r>
                          <m:r>
                            <a:rPr lang="zh-CN" altLang="en-US" sz="2400" b="1" i="0">
                              <a:latin typeface="Cambria Math" panose="02040503050406030204" pitchFamily="18" charset="0"/>
                            </a:rPr>
                            <m:t>(</m:t>
                          </m:r>
                          <m:r>
                            <a:rPr lang="zh-CN" altLang="en-US" sz="2400" b="1" i="1">
                              <a:latin typeface="Cambria Math" panose="02040503050406030204" pitchFamily="18" charset="0"/>
                            </a:rPr>
                            <m:t>𝒕</m:t>
                          </m:r>
                        </m:e>
                      </m:d>
                    </m:oMath>
                  </m:oMathPara>
                </a14:m>
                <a:endParaRPr lang="zh-CN" altLang="en-US" sz="2400" dirty="0">
                  <a:latin typeface="黑体" panose="02010609060101010101" pitchFamily="49" charset="-122"/>
                  <a:ea typeface="黑体" panose="02010609060101010101" pitchFamily="49" charset="-122"/>
                </a:endParaRPr>
              </a:p>
            </p:txBody>
          </p:sp>
        </mc:Choice>
        <mc:Fallback>
          <p:sp>
            <p:nvSpPr>
              <p:cNvPr id="2" name="矩形 1"/>
              <p:cNvSpPr>
                <a:spLocks noRot="1" noChangeAspect="1" noMove="1" noResize="1" noEditPoints="1" noAdjustHandles="1" noChangeArrowheads="1" noChangeShapeType="1" noTextEdit="1"/>
              </p:cNvSpPr>
              <p:nvPr/>
            </p:nvSpPr>
            <p:spPr>
              <a:xfrm>
                <a:off x="899592" y="211891"/>
                <a:ext cx="2740943" cy="461665"/>
              </a:xfrm>
              <a:prstGeom prst="rect">
                <a:avLst/>
              </a:prstGeom>
              <a:blipFill rotWithShape="1">
                <a:blip r:embed="rId4"/>
                <a:stretch>
                  <a:fillRect l="-16" t="-94" r="3" b="99"/>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7"/>
                                        </p:tgtEl>
                                        <p:attrNameLst>
                                          <p:attrName>style.visibility</p:attrName>
                                        </p:attrNameLst>
                                      </p:cBhvr>
                                      <p:to>
                                        <p:strVal val="visible"/>
                                      </p:to>
                                    </p:set>
                                    <p:anim calcmode="lin" valueType="num">
                                      <p:cBhvr additive="base">
                                        <p:cTn id="7" dur="500" fill="hold"/>
                                        <p:tgtEl>
                                          <p:spTgt spid="30727"/>
                                        </p:tgtEl>
                                        <p:attrNameLst>
                                          <p:attrName>ppt_x</p:attrName>
                                        </p:attrNameLst>
                                      </p:cBhvr>
                                      <p:tavLst>
                                        <p:tav tm="0">
                                          <p:val>
                                            <p:strVal val="#ppt_x"/>
                                          </p:val>
                                        </p:tav>
                                        <p:tav tm="100000">
                                          <p:val>
                                            <p:strVal val="#ppt_x"/>
                                          </p:val>
                                        </p:tav>
                                      </p:tavLst>
                                    </p:anim>
                                    <p:anim calcmode="lin" valueType="num">
                                      <p:cBhvr additive="base">
                                        <p:cTn id="8" dur="500" fill="hold"/>
                                        <p:tgtEl>
                                          <p:spTgt spid="307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51561"/>
                                        </p:tgtEl>
                                        <p:attrNameLst>
                                          <p:attrName>style.visibility</p:attrName>
                                        </p:attrNameLst>
                                      </p:cBhvr>
                                      <p:to>
                                        <p:strVal val="visible"/>
                                      </p:to>
                                    </p:set>
                                    <p:animEffect transition="in" filter="fade">
                                      <p:cBhvr>
                                        <p:cTn id="13" dur="1000"/>
                                        <p:tgtEl>
                                          <p:spTgt spid="151561"/>
                                        </p:tgtEl>
                                      </p:cBhvr>
                                    </p:animEffect>
                                    <p:anim calcmode="lin" valueType="num">
                                      <p:cBhvr>
                                        <p:cTn id="14" dur="1000" fill="hold"/>
                                        <p:tgtEl>
                                          <p:spTgt spid="151561"/>
                                        </p:tgtEl>
                                        <p:attrNameLst>
                                          <p:attrName>ppt_x</p:attrName>
                                        </p:attrNameLst>
                                      </p:cBhvr>
                                      <p:tavLst>
                                        <p:tav tm="0">
                                          <p:val>
                                            <p:strVal val="#ppt_x"/>
                                          </p:val>
                                        </p:tav>
                                        <p:tav tm="100000">
                                          <p:val>
                                            <p:strVal val="#ppt_x"/>
                                          </p:val>
                                        </p:tav>
                                      </p:tavLst>
                                    </p:anim>
                                    <p:anim calcmode="lin" valueType="num">
                                      <p:cBhvr>
                                        <p:cTn id="15" dur="1000" fill="hold"/>
                                        <p:tgtEl>
                                          <p:spTgt spid="15156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0726"/>
                                        </p:tgtEl>
                                        <p:attrNameLst>
                                          <p:attrName>style.visibility</p:attrName>
                                        </p:attrNameLst>
                                      </p:cBhvr>
                                      <p:to>
                                        <p:strVal val="visible"/>
                                      </p:to>
                                    </p:set>
                                    <p:animEffect transition="in" filter="fade">
                                      <p:cBhvr>
                                        <p:cTn id="20" dur="1000"/>
                                        <p:tgtEl>
                                          <p:spTgt spid="30726"/>
                                        </p:tgtEl>
                                      </p:cBhvr>
                                    </p:animEffect>
                                    <p:anim calcmode="lin" valueType="num">
                                      <p:cBhvr>
                                        <p:cTn id="21" dur="1000" fill="hold"/>
                                        <p:tgtEl>
                                          <p:spTgt spid="30726"/>
                                        </p:tgtEl>
                                        <p:attrNameLst>
                                          <p:attrName>ppt_x</p:attrName>
                                        </p:attrNameLst>
                                      </p:cBhvr>
                                      <p:tavLst>
                                        <p:tav tm="0">
                                          <p:val>
                                            <p:strVal val="#ppt_x"/>
                                          </p:val>
                                        </p:tav>
                                        <p:tav tm="100000">
                                          <p:val>
                                            <p:strVal val="#ppt_x"/>
                                          </p:val>
                                        </p:tav>
                                      </p:tavLst>
                                    </p:anim>
                                    <p:anim calcmode="lin" valueType="num">
                                      <p:cBhvr>
                                        <p:cTn id="22" dur="1000" fill="hold"/>
                                        <p:tgtEl>
                                          <p:spTgt spid="307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3B0B2BD-3097-41E6-A7DB-7F3BB6B1C627}"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31747" name="灯片编号占位符 5"/>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5E6F109D-7088-47F1-A95C-977FA12DAAAC}" type="slidenum">
              <a:rPr lang="en-US" altLang="zh-CN" sz="1400" b="0">
                <a:solidFill>
                  <a:schemeClr val="tx2"/>
                </a:solidFill>
              </a:rPr>
            </a:fld>
            <a:endParaRPr lang="en-US" altLang="zh-CN" sz="1400" b="0">
              <a:solidFill>
                <a:schemeClr val="tx2"/>
              </a:solidFill>
            </a:endParaRPr>
          </a:p>
        </p:txBody>
      </p:sp>
      <p:sp>
        <p:nvSpPr>
          <p:cNvPr id="73821" name="Rectangle 93"/>
          <p:cNvSpPr>
            <a:spLocks noChangeArrowheads="1"/>
          </p:cNvSpPr>
          <p:nvPr/>
        </p:nvSpPr>
        <p:spPr bwMode="auto">
          <a:xfrm>
            <a:off x="0" y="533400"/>
            <a:ext cx="9144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en-US" altLang="zh-CN" sz="2800">
                <a:solidFill>
                  <a:srgbClr val="FF3300"/>
                </a:solidFill>
              </a:rPr>
              <a:t>Example 2.3c</a:t>
            </a:r>
            <a:r>
              <a:rPr kumimoji="1" lang="en-US" altLang="zh-CN" sz="2800"/>
              <a:t> </a:t>
            </a:r>
            <a:r>
              <a:rPr lang="en-US" altLang="zh-CN" sz="2800">
                <a:solidFill>
                  <a:srgbClr val="FF3300"/>
                </a:solidFill>
              </a:rPr>
              <a:t>(complementary</a:t>
            </a:r>
            <a:r>
              <a:rPr lang="en-US" altLang="zh-CN" sz="2800">
                <a:solidFill>
                  <a:srgbClr val="FF3300"/>
                </a:solidFill>
                <a:cs typeface="Arial" panose="020B0604020202020204" pitchFamily="34" charset="0"/>
              </a:rPr>
              <a:t>)</a:t>
            </a:r>
            <a:r>
              <a:rPr kumimoji="1" lang="en-US" altLang="zh-CN" sz="2800"/>
              <a:t> </a:t>
            </a:r>
            <a:r>
              <a:rPr kumimoji="1" lang="en-US" altLang="zh-CN" sz="2800">
                <a:solidFill>
                  <a:srgbClr val="6600FF"/>
                </a:solidFill>
              </a:rPr>
              <a:t>Consider the convolution of the following two signals, which are depicted in (a):</a:t>
            </a:r>
            <a:endParaRPr kumimoji="1" lang="en-US" altLang="zh-CN" sz="2800">
              <a:solidFill>
                <a:srgbClr val="6600FF"/>
              </a:solidFill>
            </a:endParaRPr>
          </a:p>
        </p:txBody>
      </p:sp>
      <p:grpSp>
        <p:nvGrpSpPr>
          <p:cNvPr id="2" name="Group 150"/>
          <p:cNvGrpSpPr/>
          <p:nvPr/>
        </p:nvGrpSpPr>
        <p:grpSpPr bwMode="auto">
          <a:xfrm>
            <a:off x="457200" y="1828800"/>
            <a:ext cx="7402513" cy="1828800"/>
            <a:chOff x="567" y="2024"/>
            <a:chExt cx="4663" cy="1152"/>
          </a:xfrm>
        </p:grpSpPr>
        <p:grpSp>
          <p:nvGrpSpPr>
            <p:cNvPr id="31787" name="Group 123"/>
            <p:cNvGrpSpPr/>
            <p:nvPr/>
          </p:nvGrpSpPr>
          <p:grpSpPr bwMode="auto">
            <a:xfrm>
              <a:off x="1016" y="2034"/>
              <a:ext cx="3696" cy="768"/>
              <a:chOff x="3060" y="7056"/>
              <a:chExt cx="4860" cy="1248"/>
            </a:xfrm>
          </p:grpSpPr>
          <p:sp>
            <p:nvSpPr>
              <p:cNvPr id="31789" name="Line 124"/>
              <p:cNvSpPr>
                <a:spLocks noChangeShapeType="1"/>
              </p:cNvSpPr>
              <p:nvPr/>
            </p:nvSpPr>
            <p:spPr bwMode="auto">
              <a:xfrm flipV="1">
                <a:off x="3420" y="7056"/>
                <a:ext cx="0" cy="93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1790" name="Group 125"/>
              <p:cNvGrpSpPr/>
              <p:nvPr/>
            </p:nvGrpSpPr>
            <p:grpSpPr bwMode="auto">
              <a:xfrm>
                <a:off x="3060" y="7524"/>
                <a:ext cx="2160" cy="780"/>
                <a:chOff x="3060" y="7836"/>
                <a:chExt cx="2160" cy="780"/>
              </a:xfrm>
            </p:grpSpPr>
            <p:sp>
              <p:nvSpPr>
                <p:cNvPr id="31805" name="Line 126"/>
                <p:cNvSpPr>
                  <a:spLocks noChangeShapeType="1"/>
                </p:cNvSpPr>
                <p:nvPr/>
              </p:nvSpPr>
              <p:spPr bwMode="auto">
                <a:xfrm>
                  <a:off x="3600" y="8460"/>
                  <a:ext cx="16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806" name="Line 127"/>
                <p:cNvSpPr>
                  <a:spLocks noChangeShapeType="1"/>
                </p:cNvSpPr>
                <p:nvPr/>
              </p:nvSpPr>
              <p:spPr bwMode="auto">
                <a:xfrm>
                  <a:off x="3780" y="7992"/>
                  <a:ext cx="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07" name="Line 128"/>
                <p:cNvSpPr>
                  <a:spLocks noChangeShapeType="1"/>
                </p:cNvSpPr>
                <p:nvPr/>
              </p:nvSpPr>
              <p:spPr bwMode="auto">
                <a:xfrm>
                  <a:off x="3960" y="7836"/>
                  <a:ext cx="5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08" name="Line 129"/>
                <p:cNvSpPr>
                  <a:spLocks noChangeShapeType="1"/>
                </p:cNvSpPr>
                <p:nvPr/>
              </p:nvSpPr>
              <p:spPr bwMode="auto">
                <a:xfrm>
                  <a:off x="4500" y="7992"/>
                  <a:ext cx="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09" name="Line 130"/>
                <p:cNvSpPr>
                  <a:spLocks noChangeShapeType="1"/>
                </p:cNvSpPr>
                <p:nvPr/>
              </p:nvSpPr>
              <p:spPr bwMode="auto">
                <a:xfrm>
                  <a:off x="3780" y="7836"/>
                  <a:ext cx="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10" name="Line 131"/>
                <p:cNvSpPr>
                  <a:spLocks noChangeShapeType="1"/>
                </p:cNvSpPr>
                <p:nvPr/>
              </p:nvSpPr>
              <p:spPr bwMode="auto">
                <a:xfrm>
                  <a:off x="4500" y="7836"/>
                  <a:ext cx="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11" name="Line 132"/>
                <p:cNvSpPr>
                  <a:spLocks noChangeShapeType="1"/>
                </p:cNvSpPr>
                <p:nvPr/>
              </p:nvSpPr>
              <p:spPr bwMode="auto">
                <a:xfrm>
                  <a:off x="3060" y="8460"/>
                  <a:ext cx="5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12" name="Line 133"/>
                <p:cNvSpPr>
                  <a:spLocks noChangeShapeType="1"/>
                </p:cNvSpPr>
                <p:nvPr/>
              </p:nvSpPr>
              <p:spPr bwMode="auto">
                <a:xfrm>
                  <a:off x="3780" y="7836"/>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13" name="Line 134"/>
                <p:cNvSpPr>
                  <a:spLocks noChangeShapeType="1"/>
                </p:cNvSpPr>
                <p:nvPr/>
              </p:nvSpPr>
              <p:spPr bwMode="auto">
                <a:xfrm>
                  <a:off x="3420" y="8304"/>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1791" name="Group 135"/>
              <p:cNvGrpSpPr/>
              <p:nvPr/>
            </p:nvGrpSpPr>
            <p:grpSpPr bwMode="auto">
              <a:xfrm>
                <a:off x="6480" y="7056"/>
                <a:ext cx="1440" cy="1248"/>
                <a:chOff x="6480" y="7368"/>
                <a:chExt cx="1440" cy="1248"/>
              </a:xfrm>
            </p:grpSpPr>
            <p:sp>
              <p:nvSpPr>
                <p:cNvPr id="31792" name="Line 136"/>
                <p:cNvSpPr>
                  <a:spLocks noChangeShapeType="1"/>
                </p:cNvSpPr>
                <p:nvPr/>
              </p:nvSpPr>
              <p:spPr bwMode="auto">
                <a:xfrm flipV="1">
                  <a:off x="6840" y="7368"/>
                  <a:ext cx="0" cy="93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93" name="Line 137"/>
                <p:cNvSpPr>
                  <a:spLocks noChangeShapeType="1"/>
                </p:cNvSpPr>
                <p:nvPr/>
              </p:nvSpPr>
              <p:spPr bwMode="auto">
                <a:xfrm>
                  <a:off x="6480" y="8148"/>
                  <a:ext cx="14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94" name="Line 138"/>
                <p:cNvSpPr>
                  <a:spLocks noChangeShapeType="1"/>
                </p:cNvSpPr>
                <p:nvPr/>
              </p:nvSpPr>
              <p:spPr bwMode="auto">
                <a:xfrm>
                  <a:off x="7020" y="7836"/>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95" name="Line 139"/>
                <p:cNvSpPr>
                  <a:spLocks noChangeShapeType="1"/>
                </p:cNvSpPr>
                <p:nvPr/>
              </p:nvSpPr>
              <p:spPr bwMode="auto">
                <a:xfrm>
                  <a:off x="7200" y="7836"/>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96" name="Line 140"/>
                <p:cNvSpPr>
                  <a:spLocks noChangeShapeType="1"/>
                </p:cNvSpPr>
                <p:nvPr/>
              </p:nvSpPr>
              <p:spPr bwMode="auto">
                <a:xfrm>
                  <a:off x="7200" y="8460"/>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97" name="Line 141"/>
                <p:cNvSpPr>
                  <a:spLocks noChangeShapeType="1"/>
                </p:cNvSpPr>
                <p:nvPr/>
              </p:nvSpPr>
              <p:spPr bwMode="auto">
                <a:xfrm flipV="1">
                  <a:off x="7560" y="8148"/>
                  <a:ext cx="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98" name="Line 142"/>
                <p:cNvSpPr>
                  <a:spLocks noChangeShapeType="1"/>
                </p:cNvSpPr>
                <p:nvPr/>
              </p:nvSpPr>
              <p:spPr bwMode="auto">
                <a:xfrm>
                  <a:off x="7200" y="8148"/>
                  <a:ext cx="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99" name="Line 143"/>
                <p:cNvSpPr>
                  <a:spLocks noChangeShapeType="1"/>
                </p:cNvSpPr>
                <p:nvPr/>
              </p:nvSpPr>
              <p:spPr bwMode="auto">
                <a:xfrm>
                  <a:off x="7200" y="8304"/>
                  <a:ext cx="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00" name="Line 144"/>
                <p:cNvSpPr>
                  <a:spLocks noChangeShapeType="1"/>
                </p:cNvSpPr>
                <p:nvPr/>
              </p:nvSpPr>
              <p:spPr bwMode="auto">
                <a:xfrm>
                  <a:off x="7560" y="8304"/>
                  <a:ext cx="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01" name="Line 145"/>
                <p:cNvSpPr>
                  <a:spLocks noChangeShapeType="1"/>
                </p:cNvSpPr>
                <p:nvPr/>
              </p:nvSpPr>
              <p:spPr bwMode="auto">
                <a:xfrm>
                  <a:off x="7380" y="8460"/>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02" name="Line 146"/>
                <p:cNvSpPr>
                  <a:spLocks noChangeShapeType="1"/>
                </p:cNvSpPr>
                <p:nvPr/>
              </p:nvSpPr>
              <p:spPr bwMode="auto">
                <a:xfrm>
                  <a:off x="6840" y="7836"/>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03" name="Line 147"/>
                <p:cNvSpPr>
                  <a:spLocks noChangeShapeType="1"/>
                </p:cNvSpPr>
                <p:nvPr/>
              </p:nvSpPr>
              <p:spPr bwMode="auto">
                <a:xfrm>
                  <a:off x="6840" y="8460"/>
                  <a:ext cx="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04" name="Line 148"/>
                <p:cNvSpPr>
                  <a:spLocks noChangeShapeType="1"/>
                </p:cNvSpPr>
                <p:nvPr/>
              </p:nvSpPr>
              <p:spPr bwMode="auto">
                <a:xfrm>
                  <a:off x="6840" y="8304"/>
                  <a:ext cx="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31788" name="Text Box 149"/>
            <p:cNvSpPr txBox="1">
              <a:spLocks noChangeArrowheads="1"/>
            </p:cNvSpPr>
            <p:nvPr/>
          </p:nvSpPr>
          <p:spPr bwMode="auto">
            <a:xfrm>
              <a:off x="567" y="2024"/>
              <a:ext cx="4663"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kumimoji="1" lang="en-US" altLang="zh-CN" sz="2400" b="0" i="1" dirty="0">
                  <a:latin typeface="宋体" panose="02010600030101010101" pitchFamily="2" charset="-122"/>
                </a:rPr>
                <a:t>     </a:t>
              </a:r>
              <a:r>
                <a:rPr kumimoji="1" lang="en-US" altLang="zh-CN" sz="2000" dirty="0" smtClean="0">
                  <a:latin typeface="宋体" panose="02010600030101010101" pitchFamily="2" charset="-122"/>
                </a:rPr>
                <a:t>2 </a:t>
              </a:r>
              <a:r>
                <a:rPr kumimoji="1" lang="en-US" altLang="zh-CN" sz="2000" dirty="0">
                  <a:latin typeface="宋体" panose="02010600030101010101" pitchFamily="2" charset="-122"/>
                </a:rPr>
                <a:t>x(t)                           1 h(t)</a:t>
              </a:r>
              <a:endParaRPr kumimoji="1" lang="en-US" altLang="zh-CN" sz="2000" dirty="0">
                <a:latin typeface="Times New Roman" panose="02020603050405020304" pitchFamily="18" charset="0"/>
              </a:endParaRPr>
            </a:p>
            <a:p>
              <a:pPr algn="just" eaLnBrk="1" hangingPunct="1">
                <a:spcBef>
                  <a:spcPct val="50000"/>
                </a:spcBef>
                <a:buFontTx/>
                <a:buNone/>
              </a:pPr>
              <a:r>
                <a:rPr kumimoji="1" lang="en-US" altLang="zh-CN" sz="2000" i="1" dirty="0">
                  <a:latin typeface="宋体" panose="02010600030101010101" pitchFamily="2" charset="-122"/>
                </a:rPr>
                <a:t>                                       </a:t>
              </a:r>
              <a:r>
                <a:rPr kumimoji="1" lang="en-US" altLang="zh-CN" sz="2000" dirty="0">
                  <a:latin typeface="宋体" panose="02010600030101010101" pitchFamily="2" charset="-122"/>
                </a:rPr>
                <a:t>0  1   2   t</a:t>
              </a:r>
              <a:endParaRPr kumimoji="1" lang="en-US" altLang="zh-CN" sz="2000" dirty="0">
                <a:latin typeface="Times New Roman" panose="02020603050405020304" pitchFamily="18" charset="0"/>
              </a:endParaRPr>
            </a:p>
            <a:p>
              <a:pPr algn="just" eaLnBrk="1" hangingPunct="1">
                <a:spcBef>
                  <a:spcPct val="50000"/>
                </a:spcBef>
                <a:buFontTx/>
                <a:buNone/>
              </a:pPr>
              <a:r>
                <a:rPr kumimoji="1" lang="en-US" altLang="zh-CN" sz="2000" i="1" dirty="0">
                  <a:latin typeface="宋体" panose="02010600030101010101" pitchFamily="2" charset="-122"/>
                </a:rPr>
                <a:t>       </a:t>
              </a:r>
              <a:r>
                <a:rPr kumimoji="1" lang="en-US" altLang="zh-CN" sz="2000" dirty="0">
                  <a:latin typeface="宋体" panose="02010600030101010101" pitchFamily="2" charset="-122"/>
                </a:rPr>
                <a:t>0   1  2  3       t            -1</a:t>
              </a:r>
              <a:endParaRPr kumimoji="1" lang="en-US" altLang="zh-CN" sz="2000" dirty="0">
                <a:latin typeface="宋体" panose="02010600030101010101" pitchFamily="2" charset="-122"/>
              </a:endParaRPr>
            </a:p>
            <a:p>
              <a:pPr algn="just" eaLnBrk="1" hangingPunct="1">
                <a:spcBef>
                  <a:spcPct val="50000"/>
                </a:spcBef>
                <a:buFontTx/>
                <a:buNone/>
              </a:pPr>
              <a:r>
                <a:rPr kumimoji="1" lang="en-US" altLang="zh-CN" sz="2000" dirty="0">
                  <a:latin typeface="宋体" panose="02010600030101010101" pitchFamily="2" charset="-122"/>
                </a:rPr>
                <a:t>                            (a)</a:t>
              </a:r>
              <a:endParaRPr kumimoji="1" lang="en-US" altLang="zh-CN" sz="2000" dirty="0">
                <a:latin typeface="Times New Roman" panose="02020603050405020304" pitchFamily="18" charset="0"/>
              </a:endParaRPr>
            </a:p>
          </p:txBody>
        </p:sp>
      </p:grpSp>
      <p:grpSp>
        <p:nvGrpSpPr>
          <p:cNvPr id="6" name="Group 167"/>
          <p:cNvGrpSpPr/>
          <p:nvPr/>
        </p:nvGrpSpPr>
        <p:grpSpPr bwMode="auto">
          <a:xfrm>
            <a:off x="1143000" y="3200400"/>
            <a:ext cx="3352800" cy="2286000"/>
            <a:chOff x="431" y="1979"/>
            <a:chExt cx="2112" cy="1440"/>
          </a:xfrm>
        </p:grpSpPr>
        <p:grpSp>
          <p:nvGrpSpPr>
            <p:cNvPr id="31771" name="Group 151"/>
            <p:cNvGrpSpPr/>
            <p:nvPr/>
          </p:nvGrpSpPr>
          <p:grpSpPr bwMode="auto">
            <a:xfrm>
              <a:off x="457" y="2075"/>
              <a:ext cx="1632" cy="1056"/>
              <a:chOff x="2700" y="9396"/>
              <a:chExt cx="2520" cy="1404"/>
            </a:xfrm>
          </p:grpSpPr>
          <p:sp>
            <p:nvSpPr>
              <p:cNvPr id="31773" name="Line 152"/>
              <p:cNvSpPr>
                <a:spLocks noChangeShapeType="1"/>
              </p:cNvSpPr>
              <p:nvPr/>
            </p:nvSpPr>
            <p:spPr bwMode="auto">
              <a:xfrm flipV="1">
                <a:off x="3600" y="9396"/>
                <a:ext cx="0" cy="140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4" name="Line 153"/>
              <p:cNvSpPr>
                <a:spLocks noChangeShapeType="1"/>
              </p:cNvSpPr>
              <p:nvPr/>
            </p:nvSpPr>
            <p:spPr bwMode="auto">
              <a:xfrm>
                <a:off x="3060" y="10332"/>
                <a:ext cx="21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75" name="Line 154"/>
              <p:cNvSpPr>
                <a:spLocks noChangeShapeType="1"/>
              </p:cNvSpPr>
              <p:nvPr/>
            </p:nvSpPr>
            <p:spPr bwMode="auto">
              <a:xfrm flipV="1">
                <a:off x="3960" y="9708"/>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6" name="Line 155"/>
              <p:cNvSpPr>
                <a:spLocks noChangeShapeType="1"/>
              </p:cNvSpPr>
              <p:nvPr/>
            </p:nvSpPr>
            <p:spPr bwMode="auto">
              <a:xfrm>
                <a:off x="3960" y="9708"/>
                <a:ext cx="3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7" name="Line 156"/>
              <p:cNvSpPr>
                <a:spLocks noChangeShapeType="1"/>
              </p:cNvSpPr>
              <p:nvPr/>
            </p:nvSpPr>
            <p:spPr bwMode="auto">
              <a:xfrm>
                <a:off x="4320" y="9708"/>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8" name="Line 157"/>
              <p:cNvSpPr>
                <a:spLocks noChangeShapeType="1"/>
              </p:cNvSpPr>
              <p:nvPr/>
            </p:nvSpPr>
            <p:spPr bwMode="auto">
              <a:xfrm>
                <a:off x="4680" y="9708"/>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9" name="Line 158"/>
              <p:cNvSpPr>
                <a:spLocks noChangeShapeType="1"/>
              </p:cNvSpPr>
              <p:nvPr/>
            </p:nvSpPr>
            <p:spPr bwMode="auto">
              <a:xfrm flipH="1">
                <a:off x="3420" y="10020"/>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80" name="Line 159"/>
              <p:cNvSpPr>
                <a:spLocks noChangeShapeType="1"/>
              </p:cNvSpPr>
              <p:nvPr/>
            </p:nvSpPr>
            <p:spPr bwMode="auto">
              <a:xfrm>
                <a:off x="3240" y="10020"/>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81" name="Line 160"/>
              <p:cNvSpPr>
                <a:spLocks noChangeShapeType="1"/>
              </p:cNvSpPr>
              <p:nvPr/>
            </p:nvSpPr>
            <p:spPr bwMode="auto">
              <a:xfrm flipH="1">
                <a:off x="3060" y="10644"/>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82" name="Line 161"/>
              <p:cNvSpPr>
                <a:spLocks noChangeShapeType="1"/>
              </p:cNvSpPr>
              <p:nvPr/>
            </p:nvSpPr>
            <p:spPr bwMode="auto">
              <a:xfrm flipV="1">
                <a:off x="2880" y="10332"/>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83" name="Line 162"/>
              <p:cNvSpPr>
                <a:spLocks noChangeShapeType="1"/>
              </p:cNvSpPr>
              <p:nvPr/>
            </p:nvSpPr>
            <p:spPr bwMode="auto">
              <a:xfrm>
                <a:off x="3240" y="10020"/>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84" name="Line 163"/>
              <p:cNvSpPr>
                <a:spLocks noChangeShapeType="1"/>
              </p:cNvSpPr>
              <p:nvPr/>
            </p:nvSpPr>
            <p:spPr bwMode="auto">
              <a:xfrm>
                <a:off x="2880" y="10644"/>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85" name="Line 164"/>
              <p:cNvSpPr>
                <a:spLocks noChangeShapeType="1"/>
              </p:cNvSpPr>
              <p:nvPr/>
            </p:nvSpPr>
            <p:spPr bwMode="auto">
              <a:xfrm>
                <a:off x="2700" y="10332"/>
                <a:ext cx="5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86" name="Line 165"/>
              <p:cNvSpPr>
                <a:spLocks noChangeShapeType="1"/>
              </p:cNvSpPr>
              <p:nvPr/>
            </p:nvSpPr>
            <p:spPr bwMode="auto">
              <a:xfrm>
                <a:off x="4500" y="9708"/>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772" name="Text Box 166"/>
            <p:cNvSpPr txBox="1">
              <a:spLocks noChangeArrowheads="1"/>
            </p:cNvSpPr>
            <p:nvPr/>
          </p:nvSpPr>
          <p:spPr bwMode="auto">
            <a:xfrm>
              <a:off x="431" y="1979"/>
              <a:ext cx="2112"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kumimoji="1" lang="en-US" altLang="zh-CN" sz="2400" b="0">
                  <a:latin typeface="Times New Roman" panose="02020603050405020304" pitchFamily="18" charset="0"/>
                </a:rPr>
                <a:t>             </a:t>
              </a:r>
              <a:r>
                <a:rPr kumimoji="1" lang="en-US" altLang="zh-CN" sz="2000" b="0">
                  <a:latin typeface="Times New Roman" panose="02020603050405020304" pitchFamily="18" charset="0"/>
                </a:rPr>
                <a:t>x(τ)   </a:t>
              </a:r>
              <a:endParaRPr kumimoji="1" lang="en-US" altLang="zh-CN" sz="2000" b="0">
                <a:latin typeface="Times New Roman" panose="02020603050405020304" pitchFamily="18" charset="0"/>
              </a:endParaRPr>
            </a:p>
            <a:p>
              <a:pPr algn="just" eaLnBrk="1" hangingPunct="1">
                <a:spcBef>
                  <a:spcPct val="50000"/>
                </a:spcBef>
                <a:buFontTx/>
                <a:buNone/>
              </a:pPr>
              <a:r>
                <a:rPr kumimoji="1" lang="en-US" altLang="zh-CN" sz="2000" b="0">
                  <a:latin typeface="Times New Roman" panose="02020603050405020304" pitchFamily="18" charset="0"/>
                </a:rPr>
                <a:t>h(-τ) </a:t>
              </a:r>
              <a:endParaRPr kumimoji="1" lang="en-US" altLang="zh-CN" sz="2000" b="0">
                <a:latin typeface="Times New Roman" panose="02020603050405020304" pitchFamily="18" charset="0"/>
              </a:endParaRPr>
            </a:p>
            <a:p>
              <a:pPr algn="just" eaLnBrk="1" hangingPunct="1">
                <a:spcBef>
                  <a:spcPct val="50000"/>
                </a:spcBef>
                <a:buFontTx/>
                <a:buNone/>
              </a:pPr>
              <a:r>
                <a:rPr kumimoji="1" lang="en-US" altLang="zh-CN" sz="2000" b="0">
                  <a:latin typeface="Times New Roman" panose="02020603050405020304" pitchFamily="18" charset="0"/>
                </a:rPr>
                <a:t>-2          0    1   2   3     τ </a:t>
              </a:r>
              <a:endParaRPr kumimoji="1" lang="en-US" altLang="zh-CN" sz="2000" b="0">
                <a:latin typeface="Times New Roman" panose="02020603050405020304" pitchFamily="18" charset="0"/>
              </a:endParaRPr>
            </a:p>
            <a:p>
              <a:pPr algn="just" eaLnBrk="1" hangingPunct="1">
                <a:spcBef>
                  <a:spcPct val="50000"/>
                </a:spcBef>
                <a:buFontTx/>
                <a:buNone/>
              </a:pPr>
              <a:r>
                <a:rPr kumimoji="1" lang="en-US" altLang="zh-CN" sz="2000" b="0">
                  <a:latin typeface="Times New Roman" panose="02020603050405020304" pitchFamily="18" charset="0"/>
                </a:rPr>
                <a:t>          </a:t>
              </a:r>
              <a:endParaRPr kumimoji="1" lang="en-US" altLang="zh-CN" sz="2000" b="0">
                <a:latin typeface="Times New Roman" panose="02020603050405020304" pitchFamily="18" charset="0"/>
              </a:endParaRPr>
            </a:p>
            <a:p>
              <a:pPr algn="just" eaLnBrk="1" hangingPunct="1">
                <a:spcBef>
                  <a:spcPct val="50000"/>
                </a:spcBef>
                <a:buFontTx/>
                <a:buNone/>
              </a:pPr>
              <a:r>
                <a:rPr kumimoji="1" lang="en-US" altLang="zh-CN" sz="2000" b="0">
                  <a:latin typeface="Times New Roman" panose="02020603050405020304" pitchFamily="18" charset="0"/>
                </a:rPr>
                <a:t>             t=0 </a:t>
              </a:r>
              <a:endParaRPr kumimoji="1" lang="en-US" altLang="zh-CN" sz="2000" b="0">
                <a:latin typeface="Times New Roman" panose="02020603050405020304" pitchFamily="18" charset="0"/>
              </a:endParaRPr>
            </a:p>
          </p:txBody>
        </p:sp>
      </p:grpSp>
      <p:grpSp>
        <p:nvGrpSpPr>
          <p:cNvPr id="8" name="Group 186"/>
          <p:cNvGrpSpPr/>
          <p:nvPr/>
        </p:nvGrpSpPr>
        <p:grpSpPr bwMode="auto">
          <a:xfrm>
            <a:off x="4724400" y="3200400"/>
            <a:ext cx="3733800" cy="2286000"/>
            <a:chOff x="2971" y="1979"/>
            <a:chExt cx="2352" cy="1440"/>
          </a:xfrm>
        </p:grpSpPr>
        <p:grpSp>
          <p:nvGrpSpPr>
            <p:cNvPr id="31753" name="Group 168"/>
            <p:cNvGrpSpPr/>
            <p:nvPr/>
          </p:nvGrpSpPr>
          <p:grpSpPr bwMode="auto">
            <a:xfrm>
              <a:off x="2973" y="2065"/>
              <a:ext cx="1584" cy="1104"/>
              <a:chOff x="2700" y="11268"/>
              <a:chExt cx="2520" cy="1404"/>
            </a:xfrm>
          </p:grpSpPr>
          <p:sp>
            <p:nvSpPr>
              <p:cNvPr id="31756" name="Line 169"/>
              <p:cNvSpPr>
                <a:spLocks noChangeShapeType="1"/>
              </p:cNvSpPr>
              <p:nvPr/>
            </p:nvSpPr>
            <p:spPr bwMode="auto">
              <a:xfrm>
                <a:off x="3060" y="12204"/>
                <a:ext cx="21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7" name="Line 170"/>
              <p:cNvSpPr>
                <a:spLocks noChangeShapeType="1"/>
              </p:cNvSpPr>
              <p:nvPr/>
            </p:nvSpPr>
            <p:spPr bwMode="auto">
              <a:xfrm flipV="1">
                <a:off x="3960" y="11580"/>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58" name="Line 171"/>
              <p:cNvSpPr>
                <a:spLocks noChangeShapeType="1"/>
              </p:cNvSpPr>
              <p:nvPr/>
            </p:nvSpPr>
            <p:spPr bwMode="auto">
              <a:xfrm>
                <a:off x="3960" y="11580"/>
                <a:ext cx="3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59" name="Line 172"/>
              <p:cNvSpPr>
                <a:spLocks noChangeShapeType="1"/>
              </p:cNvSpPr>
              <p:nvPr/>
            </p:nvSpPr>
            <p:spPr bwMode="auto">
              <a:xfrm>
                <a:off x="4320" y="11580"/>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0" name="Line 173"/>
              <p:cNvSpPr>
                <a:spLocks noChangeShapeType="1"/>
              </p:cNvSpPr>
              <p:nvPr/>
            </p:nvSpPr>
            <p:spPr bwMode="auto">
              <a:xfrm>
                <a:off x="4680" y="11580"/>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1" name="Line 174"/>
              <p:cNvSpPr>
                <a:spLocks noChangeShapeType="1"/>
              </p:cNvSpPr>
              <p:nvPr/>
            </p:nvSpPr>
            <p:spPr bwMode="auto">
              <a:xfrm flipH="1">
                <a:off x="3240" y="12516"/>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2" name="Line 175"/>
              <p:cNvSpPr>
                <a:spLocks noChangeShapeType="1"/>
              </p:cNvSpPr>
              <p:nvPr/>
            </p:nvSpPr>
            <p:spPr bwMode="auto">
              <a:xfrm>
                <a:off x="3420" y="11892"/>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3" name="Line 176"/>
              <p:cNvSpPr>
                <a:spLocks noChangeShapeType="1"/>
              </p:cNvSpPr>
              <p:nvPr/>
            </p:nvSpPr>
            <p:spPr bwMode="auto">
              <a:xfrm flipH="1">
                <a:off x="3060" y="12516"/>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4" name="Line 177"/>
              <p:cNvSpPr>
                <a:spLocks noChangeShapeType="1"/>
              </p:cNvSpPr>
              <p:nvPr/>
            </p:nvSpPr>
            <p:spPr bwMode="auto">
              <a:xfrm flipV="1">
                <a:off x="3060" y="12204"/>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5" name="Line 178"/>
              <p:cNvSpPr>
                <a:spLocks noChangeShapeType="1"/>
              </p:cNvSpPr>
              <p:nvPr/>
            </p:nvSpPr>
            <p:spPr bwMode="auto">
              <a:xfrm flipV="1">
                <a:off x="3600" y="11268"/>
                <a:ext cx="0" cy="140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6" name="Line 179"/>
              <p:cNvSpPr>
                <a:spLocks noChangeShapeType="1"/>
              </p:cNvSpPr>
              <p:nvPr/>
            </p:nvSpPr>
            <p:spPr bwMode="auto">
              <a:xfrm>
                <a:off x="4500" y="11580"/>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7" name="Line 180"/>
              <p:cNvSpPr>
                <a:spLocks noChangeShapeType="1"/>
              </p:cNvSpPr>
              <p:nvPr/>
            </p:nvSpPr>
            <p:spPr bwMode="auto">
              <a:xfrm>
                <a:off x="2700" y="12204"/>
                <a:ext cx="3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8" name="Line 181"/>
              <p:cNvSpPr>
                <a:spLocks noChangeShapeType="1"/>
              </p:cNvSpPr>
              <p:nvPr/>
            </p:nvSpPr>
            <p:spPr bwMode="auto">
              <a:xfrm>
                <a:off x="3600" y="11892"/>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69" name="Line 182"/>
              <p:cNvSpPr>
                <a:spLocks noChangeShapeType="1"/>
              </p:cNvSpPr>
              <p:nvPr/>
            </p:nvSpPr>
            <p:spPr bwMode="auto">
              <a:xfrm>
                <a:off x="3780" y="11892"/>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70" name="Line 183"/>
              <p:cNvSpPr>
                <a:spLocks noChangeShapeType="1"/>
              </p:cNvSpPr>
              <p:nvPr/>
            </p:nvSpPr>
            <p:spPr bwMode="auto">
              <a:xfrm>
                <a:off x="3420" y="11892"/>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754" name="Text Box 184"/>
            <p:cNvSpPr txBox="1">
              <a:spLocks noChangeArrowheads="1"/>
            </p:cNvSpPr>
            <p:nvPr/>
          </p:nvSpPr>
          <p:spPr bwMode="auto">
            <a:xfrm>
              <a:off x="2971" y="1979"/>
              <a:ext cx="2352"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kumimoji="1" lang="en-US" altLang="zh-CN" sz="2400" b="0" i="1">
                  <a:latin typeface="Times New Roman" panose="02020603050405020304" pitchFamily="18" charset="0"/>
                </a:rPr>
                <a:t>               </a:t>
              </a:r>
              <a:r>
                <a:rPr kumimoji="1" lang="en-US" altLang="zh-CN" sz="2000" b="0">
                  <a:latin typeface="Times New Roman" panose="02020603050405020304" pitchFamily="18" charset="0"/>
                </a:rPr>
                <a:t>x(τ)   </a:t>
              </a:r>
              <a:endParaRPr kumimoji="1" lang="en-US" altLang="zh-CN" sz="2000" b="0">
                <a:latin typeface="Times New Roman" panose="02020603050405020304" pitchFamily="18" charset="0"/>
              </a:endParaRPr>
            </a:p>
            <a:p>
              <a:pPr algn="just" eaLnBrk="1" hangingPunct="1">
                <a:spcBef>
                  <a:spcPct val="50000"/>
                </a:spcBef>
                <a:buFontTx/>
                <a:buNone/>
              </a:pPr>
              <a:r>
                <a:rPr kumimoji="1" lang="en-US" altLang="zh-CN" sz="2000" b="0">
                  <a:latin typeface="Times New Roman" panose="02020603050405020304" pitchFamily="18" charset="0"/>
                </a:rPr>
                <a:t> h(t-τ) </a:t>
              </a:r>
              <a:endParaRPr kumimoji="1" lang="en-US" altLang="zh-CN" sz="2000" b="0">
                <a:latin typeface="Times New Roman" panose="02020603050405020304" pitchFamily="18" charset="0"/>
              </a:endParaRPr>
            </a:p>
            <a:p>
              <a:pPr algn="just" eaLnBrk="1" hangingPunct="1">
                <a:spcBef>
                  <a:spcPct val="50000"/>
                </a:spcBef>
                <a:buFontTx/>
                <a:buNone/>
              </a:pPr>
              <a:r>
                <a:rPr kumimoji="1" lang="en-US" altLang="zh-CN" sz="2000" b="0">
                  <a:latin typeface="Times New Roman" panose="02020603050405020304" pitchFamily="18" charset="0"/>
                </a:rPr>
                <a:t>-2        0     1   2   3      τ </a:t>
              </a:r>
              <a:endParaRPr kumimoji="1" lang="en-US" altLang="zh-CN" sz="2000" b="0">
                <a:latin typeface="Times New Roman" panose="02020603050405020304" pitchFamily="18" charset="0"/>
              </a:endParaRPr>
            </a:p>
            <a:p>
              <a:pPr algn="just" eaLnBrk="1" hangingPunct="1">
                <a:spcBef>
                  <a:spcPct val="50000"/>
                </a:spcBef>
                <a:buFontTx/>
                <a:buNone/>
              </a:pPr>
              <a:r>
                <a:rPr kumimoji="1" lang="en-US" altLang="zh-CN" sz="2000" b="0">
                  <a:latin typeface="Times New Roman" panose="02020603050405020304" pitchFamily="18" charset="0"/>
                </a:rPr>
                <a:t>                 t</a:t>
              </a:r>
              <a:endParaRPr kumimoji="1" lang="en-US" altLang="zh-CN" sz="2000" b="0">
                <a:latin typeface="Times New Roman" panose="02020603050405020304" pitchFamily="18" charset="0"/>
              </a:endParaRPr>
            </a:p>
            <a:p>
              <a:pPr algn="just" eaLnBrk="1" hangingPunct="1">
                <a:spcBef>
                  <a:spcPct val="50000"/>
                </a:spcBef>
                <a:buFontTx/>
                <a:buNone/>
              </a:pPr>
              <a:r>
                <a:rPr kumimoji="1" lang="en-US" altLang="zh-CN" sz="2000" b="0">
                  <a:latin typeface="Times New Roman" panose="02020603050405020304" pitchFamily="18" charset="0"/>
                </a:rPr>
                <a:t>           0&lt;t&lt;1 </a:t>
              </a:r>
              <a:endParaRPr kumimoji="1" lang="en-US" altLang="zh-CN" sz="2000" b="0">
                <a:latin typeface="Times New Roman" panose="02020603050405020304" pitchFamily="18" charset="0"/>
              </a:endParaRPr>
            </a:p>
          </p:txBody>
        </p:sp>
        <p:sp>
          <p:nvSpPr>
            <p:cNvPr id="31755" name="Line 185"/>
            <p:cNvSpPr>
              <a:spLocks noChangeShapeType="1"/>
            </p:cNvSpPr>
            <p:nvPr/>
          </p:nvSpPr>
          <p:spPr bwMode="auto">
            <a:xfrm flipH="1" flipV="1">
              <a:off x="3651" y="2802"/>
              <a:ext cx="45" cy="22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31752" name="Object 191"/>
          <p:cNvGraphicFramePr>
            <a:graphicFrameLocks noChangeAspect="1"/>
          </p:cNvGraphicFramePr>
          <p:nvPr/>
        </p:nvGraphicFramePr>
        <p:xfrm>
          <a:off x="2514600" y="5410200"/>
          <a:ext cx="3760788" cy="1133475"/>
        </p:xfrm>
        <a:graphic>
          <a:graphicData uri="http://schemas.openxmlformats.org/presentationml/2006/ole">
            <mc:AlternateContent xmlns:mc="http://schemas.openxmlformats.org/markup-compatibility/2006">
              <mc:Choice xmlns:v="urn:schemas-microsoft-com:vml" Requires="v">
                <p:oleObj spid="_x0000_s31851" name="Equation" r:id="rId1" imgW="1790700" imgH="533400" progId="Equation.3">
                  <p:embed/>
                </p:oleObj>
              </mc:Choice>
              <mc:Fallback>
                <p:oleObj name="Equation" r:id="rId1" imgW="1790700" imgH="533400" progId="Equation.3">
                  <p:embed/>
                  <p:pic>
                    <p:nvPicPr>
                      <p:cNvPr id="0" name="Object 1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5410200"/>
                        <a:ext cx="3760788"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73821"/>
                                        </p:tgtEl>
                                        <p:attrNameLst>
                                          <p:attrName>style.visibility</p:attrName>
                                        </p:attrNameLst>
                                      </p:cBhvr>
                                      <p:to>
                                        <p:strVal val="visible"/>
                                      </p:to>
                                    </p:set>
                                    <p:anim calcmode="lin" valueType="num">
                                      <p:cBhvr>
                                        <p:cTn id="7" dur="1000" fill="hold"/>
                                        <p:tgtEl>
                                          <p:spTgt spid="73821"/>
                                        </p:tgtEl>
                                        <p:attrNameLst>
                                          <p:attrName>ppt_w</p:attrName>
                                        </p:attrNameLst>
                                      </p:cBhvr>
                                      <p:tavLst>
                                        <p:tav tm="0">
                                          <p:val>
                                            <p:fltVal val="0"/>
                                          </p:val>
                                        </p:tav>
                                        <p:tav tm="100000">
                                          <p:val>
                                            <p:strVal val="#ppt_w"/>
                                          </p:val>
                                        </p:tav>
                                      </p:tavLst>
                                    </p:anim>
                                    <p:anim calcmode="lin" valueType="num">
                                      <p:cBhvr>
                                        <p:cTn id="8" dur="1000" fill="hold"/>
                                        <p:tgtEl>
                                          <p:spTgt spid="73821"/>
                                        </p:tgtEl>
                                        <p:attrNameLst>
                                          <p:attrName>ppt_h</p:attrName>
                                        </p:attrNameLst>
                                      </p:cBhvr>
                                      <p:tavLst>
                                        <p:tav tm="0">
                                          <p:val>
                                            <p:fltVal val="0"/>
                                          </p:val>
                                        </p:tav>
                                        <p:tav tm="100000">
                                          <p:val>
                                            <p:strVal val="#ppt_h"/>
                                          </p:val>
                                        </p:tav>
                                      </p:tavLst>
                                    </p:anim>
                                    <p:anim calcmode="lin" valueType="num">
                                      <p:cBhvr>
                                        <p:cTn id="9" dur="1000" fill="hold"/>
                                        <p:tgtEl>
                                          <p:spTgt spid="7382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3821"/>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3" presetClass="entr" presetSubtype="16"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childTnLst>
                                </p:cTn>
                              </p:par>
                            </p:childTnLst>
                          </p:cTn>
                        </p:par>
                        <p:par>
                          <p:cTn id="22" fill="hold">
                            <p:stCondLst>
                              <p:cond delay="500"/>
                            </p:stCondLst>
                            <p:childTnLst>
                              <p:par>
                                <p:cTn id="23" presetID="23" presetClass="entr" presetSubtype="16"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1752"/>
                                        </p:tgtEl>
                                        <p:attrNameLst>
                                          <p:attrName>style.visibility</p:attrName>
                                        </p:attrNameLst>
                                      </p:cBhvr>
                                      <p:to>
                                        <p:strVal val="visible"/>
                                      </p:to>
                                    </p:set>
                                    <p:animEffect transition="in" filter="fade">
                                      <p:cBhvr>
                                        <p:cTn id="31" dur="1000"/>
                                        <p:tgtEl>
                                          <p:spTgt spid="31752"/>
                                        </p:tgtEl>
                                      </p:cBhvr>
                                    </p:animEffect>
                                    <p:anim calcmode="lin" valueType="num">
                                      <p:cBhvr>
                                        <p:cTn id="32" dur="1000" fill="hold"/>
                                        <p:tgtEl>
                                          <p:spTgt spid="31752"/>
                                        </p:tgtEl>
                                        <p:attrNameLst>
                                          <p:attrName>ppt_x</p:attrName>
                                        </p:attrNameLst>
                                      </p:cBhvr>
                                      <p:tavLst>
                                        <p:tav tm="0">
                                          <p:val>
                                            <p:strVal val="#ppt_x"/>
                                          </p:val>
                                        </p:tav>
                                        <p:tav tm="100000">
                                          <p:val>
                                            <p:strVal val="#ppt_x"/>
                                          </p:val>
                                        </p:tav>
                                      </p:tavLst>
                                    </p:anim>
                                    <p:anim calcmode="lin" valueType="num">
                                      <p:cBhvr>
                                        <p:cTn id="33" dur="1000" fill="hold"/>
                                        <p:tgtEl>
                                          <p:spTgt spid="317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21"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7BA325D-C6C5-47AC-BA54-D1D1A6CB85FE}"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32771" name="灯片编号占位符 3"/>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332E643E-BEE6-471E-9E91-DF30F9043A42}" type="slidenum">
              <a:rPr lang="en-US" altLang="zh-CN" sz="1400" b="0">
                <a:solidFill>
                  <a:schemeClr val="tx2"/>
                </a:solidFill>
              </a:rPr>
            </a:fld>
            <a:endParaRPr lang="en-US" altLang="zh-CN" sz="1400" b="0">
              <a:solidFill>
                <a:schemeClr val="tx2"/>
              </a:solidFill>
            </a:endParaRPr>
          </a:p>
        </p:txBody>
      </p:sp>
      <p:grpSp>
        <p:nvGrpSpPr>
          <p:cNvPr id="2" name="Group 77"/>
          <p:cNvGrpSpPr/>
          <p:nvPr/>
        </p:nvGrpSpPr>
        <p:grpSpPr bwMode="auto">
          <a:xfrm>
            <a:off x="611188" y="549275"/>
            <a:ext cx="3132137" cy="2295525"/>
            <a:chOff x="0" y="300"/>
            <a:chExt cx="1973" cy="1446"/>
          </a:xfrm>
        </p:grpSpPr>
        <p:grpSp>
          <p:nvGrpSpPr>
            <p:cNvPr id="32824" name="Group 2"/>
            <p:cNvGrpSpPr/>
            <p:nvPr/>
          </p:nvGrpSpPr>
          <p:grpSpPr bwMode="auto">
            <a:xfrm>
              <a:off x="113" y="436"/>
              <a:ext cx="1633" cy="1310"/>
              <a:chOff x="2880" y="13296"/>
              <a:chExt cx="2340" cy="1716"/>
            </a:xfrm>
          </p:grpSpPr>
          <p:sp>
            <p:nvSpPr>
              <p:cNvPr id="32826" name="Line 3"/>
              <p:cNvSpPr>
                <a:spLocks noChangeShapeType="1"/>
              </p:cNvSpPr>
              <p:nvPr/>
            </p:nvSpPr>
            <p:spPr bwMode="auto">
              <a:xfrm>
                <a:off x="3060" y="14076"/>
                <a:ext cx="21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27" name="Line 4"/>
              <p:cNvSpPr>
                <a:spLocks noChangeShapeType="1"/>
              </p:cNvSpPr>
              <p:nvPr/>
            </p:nvSpPr>
            <p:spPr bwMode="auto">
              <a:xfrm flipV="1">
                <a:off x="3960" y="13452"/>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28" name="Line 5"/>
              <p:cNvSpPr>
                <a:spLocks noChangeShapeType="1"/>
              </p:cNvSpPr>
              <p:nvPr/>
            </p:nvSpPr>
            <p:spPr bwMode="auto">
              <a:xfrm>
                <a:off x="3960" y="13452"/>
                <a:ext cx="3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29" name="Line 6"/>
              <p:cNvSpPr>
                <a:spLocks noChangeShapeType="1"/>
              </p:cNvSpPr>
              <p:nvPr/>
            </p:nvSpPr>
            <p:spPr bwMode="auto">
              <a:xfrm>
                <a:off x="4320" y="13452"/>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30" name="Line 7"/>
              <p:cNvSpPr>
                <a:spLocks noChangeShapeType="1"/>
              </p:cNvSpPr>
              <p:nvPr/>
            </p:nvSpPr>
            <p:spPr bwMode="auto">
              <a:xfrm>
                <a:off x="4500" y="15012"/>
                <a:ext cx="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31" name="Line 8"/>
              <p:cNvSpPr>
                <a:spLocks noChangeShapeType="1"/>
              </p:cNvSpPr>
              <p:nvPr/>
            </p:nvSpPr>
            <p:spPr bwMode="auto">
              <a:xfrm>
                <a:off x="4680" y="13452"/>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32" name="Line 9"/>
              <p:cNvSpPr>
                <a:spLocks noChangeShapeType="1"/>
              </p:cNvSpPr>
              <p:nvPr/>
            </p:nvSpPr>
            <p:spPr bwMode="auto">
              <a:xfrm flipH="1">
                <a:off x="3780" y="13764"/>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33" name="Line 10"/>
              <p:cNvSpPr>
                <a:spLocks noChangeShapeType="1"/>
              </p:cNvSpPr>
              <p:nvPr/>
            </p:nvSpPr>
            <p:spPr bwMode="auto">
              <a:xfrm>
                <a:off x="3780" y="13764"/>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34" name="Line 11"/>
              <p:cNvSpPr>
                <a:spLocks noChangeShapeType="1"/>
              </p:cNvSpPr>
              <p:nvPr/>
            </p:nvSpPr>
            <p:spPr bwMode="auto">
              <a:xfrm flipH="1">
                <a:off x="3600" y="14388"/>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35" name="Line 12"/>
              <p:cNvSpPr>
                <a:spLocks noChangeShapeType="1"/>
              </p:cNvSpPr>
              <p:nvPr/>
            </p:nvSpPr>
            <p:spPr bwMode="auto">
              <a:xfrm flipV="1">
                <a:off x="3420" y="14076"/>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36" name="Line 13"/>
              <p:cNvSpPr>
                <a:spLocks noChangeShapeType="1"/>
              </p:cNvSpPr>
              <p:nvPr/>
            </p:nvSpPr>
            <p:spPr bwMode="auto">
              <a:xfrm flipV="1">
                <a:off x="3600" y="13296"/>
                <a:ext cx="0" cy="124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37" name="Line 14"/>
              <p:cNvSpPr>
                <a:spLocks noChangeShapeType="1"/>
              </p:cNvSpPr>
              <p:nvPr/>
            </p:nvSpPr>
            <p:spPr bwMode="auto">
              <a:xfrm>
                <a:off x="4500" y="13452"/>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38" name="Line 15"/>
              <p:cNvSpPr>
                <a:spLocks noChangeShapeType="1"/>
              </p:cNvSpPr>
              <p:nvPr/>
            </p:nvSpPr>
            <p:spPr bwMode="auto">
              <a:xfrm>
                <a:off x="3960" y="13764"/>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39" name="Line 16"/>
              <p:cNvSpPr>
                <a:spLocks noChangeShapeType="1"/>
              </p:cNvSpPr>
              <p:nvPr/>
            </p:nvSpPr>
            <p:spPr bwMode="auto">
              <a:xfrm>
                <a:off x="4140" y="13764"/>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40" name="Line 17"/>
              <p:cNvSpPr>
                <a:spLocks noChangeShapeType="1"/>
              </p:cNvSpPr>
              <p:nvPr/>
            </p:nvSpPr>
            <p:spPr bwMode="auto">
              <a:xfrm>
                <a:off x="3420" y="14388"/>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41" name="Line 18"/>
              <p:cNvSpPr>
                <a:spLocks noChangeShapeType="1"/>
              </p:cNvSpPr>
              <p:nvPr/>
            </p:nvSpPr>
            <p:spPr bwMode="auto">
              <a:xfrm>
                <a:off x="2880" y="14076"/>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42" name="Line 19"/>
              <p:cNvSpPr>
                <a:spLocks noChangeShapeType="1"/>
              </p:cNvSpPr>
              <p:nvPr/>
            </p:nvSpPr>
            <p:spPr bwMode="auto">
              <a:xfrm flipV="1">
                <a:off x="3960" y="13764"/>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43" name="Line 20"/>
              <p:cNvSpPr>
                <a:spLocks noChangeShapeType="1"/>
              </p:cNvSpPr>
              <p:nvPr/>
            </p:nvSpPr>
            <p:spPr bwMode="auto">
              <a:xfrm flipV="1">
                <a:off x="3960" y="13920"/>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825" name="Text Box 21"/>
            <p:cNvSpPr txBox="1">
              <a:spLocks noChangeArrowheads="1"/>
            </p:cNvSpPr>
            <p:nvPr/>
          </p:nvSpPr>
          <p:spPr bwMode="auto">
            <a:xfrm>
              <a:off x="0" y="300"/>
              <a:ext cx="1973" cy="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kumimoji="1" lang="en-US" altLang="zh-CN" sz="2400" b="0" i="1">
                  <a:latin typeface="Times New Roman" panose="02020603050405020304" pitchFamily="18" charset="0"/>
                </a:rPr>
                <a:t>                    </a:t>
              </a:r>
              <a:r>
                <a:rPr kumimoji="1" lang="en-US" altLang="zh-CN" sz="2000" b="0">
                  <a:latin typeface="Times New Roman" panose="02020603050405020304" pitchFamily="18" charset="0"/>
                </a:rPr>
                <a:t>x(τ) </a:t>
              </a:r>
              <a:endParaRPr kumimoji="1" lang="en-US" altLang="zh-CN" sz="2000" b="0">
                <a:latin typeface="Times New Roman" panose="02020603050405020304" pitchFamily="18" charset="0"/>
              </a:endParaRPr>
            </a:p>
            <a:p>
              <a:pPr algn="just" eaLnBrk="1" hangingPunct="1">
                <a:spcBef>
                  <a:spcPct val="50000"/>
                </a:spcBef>
                <a:buFontTx/>
                <a:buNone/>
              </a:pPr>
              <a:r>
                <a:rPr kumimoji="1" lang="en-US" altLang="zh-CN" sz="2000" b="0">
                  <a:latin typeface="Times New Roman" panose="02020603050405020304" pitchFamily="18" charset="0"/>
                </a:rPr>
                <a:t>   h(t-τ)</a:t>
              </a:r>
              <a:endParaRPr kumimoji="1" lang="en-US" altLang="zh-CN" sz="2000" b="0">
                <a:latin typeface="Times New Roman" panose="02020603050405020304" pitchFamily="18" charset="0"/>
              </a:endParaRPr>
            </a:p>
            <a:p>
              <a:pPr algn="just" eaLnBrk="1" hangingPunct="1">
                <a:spcBef>
                  <a:spcPct val="50000"/>
                </a:spcBef>
                <a:buFontTx/>
                <a:buNone/>
              </a:pPr>
              <a:r>
                <a:rPr kumimoji="1" lang="en-US" altLang="zh-CN" sz="2000" b="0">
                  <a:latin typeface="Times New Roman" panose="02020603050405020304" pitchFamily="18" charset="0"/>
                </a:rPr>
                <a:t>   -2      0    1  t  2    3         τ </a:t>
              </a:r>
              <a:endParaRPr kumimoji="1" lang="en-US" altLang="zh-CN" sz="2000" b="0">
                <a:latin typeface="Times New Roman" panose="02020603050405020304" pitchFamily="18" charset="0"/>
              </a:endParaRPr>
            </a:p>
            <a:p>
              <a:pPr algn="just" eaLnBrk="1" hangingPunct="1">
                <a:spcBef>
                  <a:spcPct val="50000"/>
                </a:spcBef>
                <a:buFontTx/>
                <a:buNone/>
              </a:pPr>
              <a:r>
                <a:rPr kumimoji="1" lang="en-US" altLang="zh-CN" sz="2000" b="0">
                  <a:latin typeface="Times New Roman" panose="02020603050405020304" pitchFamily="18" charset="0"/>
                </a:rPr>
                <a:t>          1&lt;t&lt;2</a:t>
              </a:r>
              <a:r>
                <a:rPr kumimoji="1" lang="en-US" altLang="zh-CN" sz="2400" i="1">
                  <a:latin typeface="Times New Roman" panose="02020603050405020304" pitchFamily="18" charset="0"/>
                </a:rPr>
                <a:t>             </a:t>
              </a:r>
              <a:endParaRPr kumimoji="1" lang="en-US" altLang="zh-CN" sz="2400">
                <a:latin typeface="Times New Roman" panose="02020603050405020304" pitchFamily="18" charset="0"/>
              </a:endParaRPr>
            </a:p>
          </p:txBody>
        </p:sp>
      </p:grpSp>
      <p:grpSp>
        <p:nvGrpSpPr>
          <p:cNvPr id="4" name="Group 78"/>
          <p:cNvGrpSpPr/>
          <p:nvPr/>
        </p:nvGrpSpPr>
        <p:grpSpPr bwMode="auto">
          <a:xfrm>
            <a:off x="611188" y="2565400"/>
            <a:ext cx="3240087" cy="1943100"/>
            <a:chOff x="385" y="1616"/>
            <a:chExt cx="2041" cy="1224"/>
          </a:xfrm>
        </p:grpSpPr>
        <p:grpSp>
          <p:nvGrpSpPr>
            <p:cNvPr id="32800" name="Group 45"/>
            <p:cNvGrpSpPr/>
            <p:nvPr/>
          </p:nvGrpSpPr>
          <p:grpSpPr bwMode="auto">
            <a:xfrm>
              <a:off x="385" y="1664"/>
              <a:ext cx="1723" cy="1176"/>
              <a:chOff x="2700" y="1596"/>
              <a:chExt cx="2520" cy="1872"/>
            </a:xfrm>
          </p:grpSpPr>
          <p:sp>
            <p:nvSpPr>
              <p:cNvPr id="32802" name="Line 46"/>
              <p:cNvSpPr>
                <a:spLocks noChangeShapeType="1"/>
              </p:cNvSpPr>
              <p:nvPr/>
            </p:nvSpPr>
            <p:spPr bwMode="auto">
              <a:xfrm>
                <a:off x="3060" y="2688"/>
                <a:ext cx="21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03" name="Line 47"/>
              <p:cNvSpPr>
                <a:spLocks noChangeShapeType="1"/>
              </p:cNvSpPr>
              <p:nvPr/>
            </p:nvSpPr>
            <p:spPr bwMode="auto">
              <a:xfrm flipV="1">
                <a:off x="3960" y="2064"/>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04" name="Line 48"/>
              <p:cNvSpPr>
                <a:spLocks noChangeShapeType="1"/>
              </p:cNvSpPr>
              <p:nvPr/>
            </p:nvSpPr>
            <p:spPr bwMode="auto">
              <a:xfrm>
                <a:off x="3960" y="2064"/>
                <a:ext cx="3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05" name="Line 49"/>
              <p:cNvSpPr>
                <a:spLocks noChangeShapeType="1"/>
              </p:cNvSpPr>
              <p:nvPr/>
            </p:nvSpPr>
            <p:spPr bwMode="auto">
              <a:xfrm>
                <a:off x="4320" y="2064"/>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06" name="Line 50"/>
              <p:cNvSpPr>
                <a:spLocks noChangeShapeType="1"/>
              </p:cNvSpPr>
              <p:nvPr/>
            </p:nvSpPr>
            <p:spPr bwMode="auto">
              <a:xfrm>
                <a:off x="4500" y="3468"/>
                <a:ext cx="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07" name="Line 51"/>
              <p:cNvSpPr>
                <a:spLocks noChangeShapeType="1"/>
              </p:cNvSpPr>
              <p:nvPr/>
            </p:nvSpPr>
            <p:spPr bwMode="auto">
              <a:xfrm>
                <a:off x="4680" y="2064"/>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08" name="Line 52"/>
              <p:cNvSpPr>
                <a:spLocks noChangeShapeType="1"/>
              </p:cNvSpPr>
              <p:nvPr/>
            </p:nvSpPr>
            <p:spPr bwMode="auto">
              <a:xfrm flipH="1">
                <a:off x="4140" y="2376"/>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09" name="Line 53"/>
              <p:cNvSpPr>
                <a:spLocks noChangeShapeType="1"/>
              </p:cNvSpPr>
              <p:nvPr/>
            </p:nvSpPr>
            <p:spPr bwMode="auto">
              <a:xfrm>
                <a:off x="4140" y="2376"/>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10" name="Line 54"/>
              <p:cNvSpPr>
                <a:spLocks noChangeShapeType="1"/>
              </p:cNvSpPr>
              <p:nvPr/>
            </p:nvSpPr>
            <p:spPr bwMode="auto">
              <a:xfrm flipH="1">
                <a:off x="3780" y="3000"/>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11" name="Line 55"/>
              <p:cNvSpPr>
                <a:spLocks noChangeShapeType="1"/>
              </p:cNvSpPr>
              <p:nvPr/>
            </p:nvSpPr>
            <p:spPr bwMode="auto">
              <a:xfrm flipV="1">
                <a:off x="3780" y="268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12" name="Line 56"/>
              <p:cNvSpPr>
                <a:spLocks noChangeShapeType="1"/>
              </p:cNvSpPr>
              <p:nvPr/>
            </p:nvSpPr>
            <p:spPr bwMode="auto">
              <a:xfrm flipV="1">
                <a:off x="3600" y="1596"/>
                <a:ext cx="0" cy="140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13" name="Line 57"/>
              <p:cNvSpPr>
                <a:spLocks noChangeShapeType="1"/>
              </p:cNvSpPr>
              <p:nvPr/>
            </p:nvSpPr>
            <p:spPr bwMode="auto">
              <a:xfrm>
                <a:off x="4500" y="2064"/>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14" name="Line 58"/>
              <p:cNvSpPr>
                <a:spLocks noChangeShapeType="1"/>
              </p:cNvSpPr>
              <p:nvPr/>
            </p:nvSpPr>
            <p:spPr bwMode="auto">
              <a:xfrm>
                <a:off x="4500" y="2376"/>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15" name="Line 59"/>
              <p:cNvSpPr>
                <a:spLocks noChangeShapeType="1"/>
              </p:cNvSpPr>
              <p:nvPr/>
            </p:nvSpPr>
            <p:spPr bwMode="auto">
              <a:xfrm>
                <a:off x="4320" y="2376"/>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16" name="Line 60"/>
              <p:cNvSpPr>
                <a:spLocks noChangeShapeType="1"/>
              </p:cNvSpPr>
              <p:nvPr/>
            </p:nvSpPr>
            <p:spPr bwMode="auto">
              <a:xfrm>
                <a:off x="3960" y="3000"/>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17" name="Line 61"/>
              <p:cNvSpPr>
                <a:spLocks noChangeShapeType="1"/>
              </p:cNvSpPr>
              <p:nvPr/>
            </p:nvSpPr>
            <p:spPr bwMode="auto">
              <a:xfrm>
                <a:off x="2700" y="2688"/>
                <a:ext cx="3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18" name="Line 62"/>
              <p:cNvSpPr>
                <a:spLocks noChangeShapeType="1"/>
              </p:cNvSpPr>
              <p:nvPr/>
            </p:nvSpPr>
            <p:spPr bwMode="auto">
              <a:xfrm>
                <a:off x="3960" y="268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19" name="Line 63"/>
              <p:cNvSpPr>
                <a:spLocks noChangeShapeType="1"/>
              </p:cNvSpPr>
              <p:nvPr/>
            </p:nvSpPr>
            <p:spPr bwMode="auto">
              <a:xfrm flipV="1">
                <a:off x="4140" y="2376"/>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20" name="Line 64"/>
              <p:cNvSpPr>
                <a:spLocks noChangeShapeType="1"/>
              </p:cNvSpPr>
              <p:nvPr/>
            </p:nvSpPr>
            <p:spPr bwMode="auto">
              <a:xfrm flipV="1">
                <a:off x="4140" y="2376"/>
                <a:ext cx="36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21" name="Line 65"/>
              <p:cNvSpPr>
                <a:spLocks noChangeShapeType="1"/>
              </p:cNvSpPr>
              <p:nvPr/>
            </p:nvSpPr>
            <p:spPr bwMode="auto">
              <a:xfrm flipH="1">
                <a:off x="3960" y="268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22" name="Line 66"/>
              <p:cNvSpPr>
                <a:spLocks noChangeShapeType="1"/>
              </p:cNvSpPr>
              <p:nvPr/>
            </p:nvSpPr>
            <p:spPr bwMode="auto">
              <a:xfrm flipV="1">
                <a:off x="3960" y="2844"/>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23" name="Line 67"/>
              <p:cNvSpPr>
                <a:spLocks noChangeShapeType="1"/>
              </p:cNvSpPr>
              <p:nvPr/>
            </p:nvSpPr>
            <p:spPr bwMode="auto">
              <a:xfrm flipV="1">
                <a:off x="4320" y="2532"/>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801" name="Text Box 68"/>
            <p:cNvSpPr txBox="1">
              <a:spLocks noChangeArrowheads="1"/>
            </p:cNvSpPr>
            <p:nvPr/>
          </p:nvSpPr>
          <p:spPr bwMode="auto">
            <a:xfrm>
              <a:off x="431" y="1616"/>
              <a:ext cx="1995"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kumimoji="1" lang="en-US" altLang="zh-CN" sz="2400" b="0" i="1">
                  <a:latin typeface="Times New Roman" panose="02020603050405020304" pitchFamily="18" charset="0"/>
                </a:rPr>
                <a:t>                       </a:t>
              </a:r>
              <a:r>
                <a:rPr kumimoji="1" lang="en-US" altLang="zh-CN" sz="2000" b="0">
                  <a:latin typeface="Times New Roman" panose="02020603050405020304" pitchFamily="18" charset="0"/>
                </a:rPr>
                <a:t>x(τ)</a:t>
              </a:r>
              <a:endParaRPr kumimoji="1" lang="en-US" altLang="zh-CN" sz="2000" b="0">
                <a:latin typeface="Times New Roman" panose="02020603050405020304" pitchFamily="18" charset="0"/>
              </a:endParaRPr>
            </a:p>
            <a:p>
              <a:pPr algn="just" eaLnBrk="1" hangingPunct="1">
                <a:spcBef>
                  <a:spcPct val="50000"/>
                </a:spcBef>
                <a:buFontTx/>
                <a:buNone/>
              </a:pPr>
              <a:r>
                <a:rPr kumimoji="1" lang="en-US" altLang="zh-CN" sz="2000" b="0">
                  <a:latin typeface="Times New Roman" panose="02020603050405020304" pitchFamily="18" charset="0"/>
                </a:rPr>
                <a:t>          h(t-τ)</a:t>
              </a:r>
              <a:endParaRPr kumimoji="1" lang="en-US" altLang="zh-CN" sz="2000" b="0">
                <a:latin typeface="Times New Roman" panose="02020603050405020304" pitchFamily="18" charset="0"/>
              </a:endParaRPr>
            </a:p>
            <a:p>
              <a:pPr algn="just" eaLnBrk="1" hangingPunct="1">
                <a:spcBef>
                  <a:spcPct val="50000"/>
                </a:spcBef>
                <a:buFontTx/>
                <a:buNone/>
              </a:pPr>
              <a:r>
                <a:rPr kumimoji="1" lang="en-US" altLang="zh-CN" sz="2000" b="0">
                  <a:latin typeface="Times New Roman" panose="02020603050405020304" pitchFamily="18" charset="0"/>
                </a:rPr>
                <a:t>-2       0    1     2  t  3        τ</a:t>
              </a:r>
              <a:endParaRPr kumimoji="1" lang="en-US" altLang="zh-CN" sz="2000" b="0">
                <a:latin typeface="Times New Roman" panose="02020603050405020304" pitchFamily="18" charset="0"/>
              </a:endParaRPr>
            </a:p>
            <a:p>
              <a:pPr algn="just" eaLnBrk="1" hangingPunct="1">
                <a:spcBef>
                  <a:spcPct val="50000"/>
                </a:spcBef>
                <a:buFontTx/>
                <a:buNone/>
              </a:pPr>
              <a:r>
                <a:rPr kumimoji="1" lang="en-US" altLang="zh-CN" sz="2000" b="0">
                  <a:latin typeface="Times New Roman" panose="02020603050405020304" pitchFamily="18" charset="0"/>
                </a:rPr>
                <a:t>          2&lt;t&lt;3</a:t>
              </a:r>
              <a:endParaRPr kumimoji="1" lang="en-US" altLang="zh-CN" sz="2000" b="0">
                <a:latin typeface="Times New Roman" panose="02020603050405020304" pitchFamily="18" charset="0"/>
              </a:endParaRPr>
            </a:p>
          </p:txBody>
        </p:sp>
      </p:grpSp>
      <p:grpSp>
        <p:nvGrpSpPr>
          <p:cNvPr id="6" name="Group 79"/>
          <p:cNvGrpSpPr/>
          <p:nvPr/>
        </p:nvGrpSpPr>
        <p:grpSpPr bwMode="auto">
          <a:xfrm>
            <a:off x="468313" y="4508500"/>
            <a:ext cx="4251325" cy="2133600"/>
            <a:chOff x="249" y="2976"/>
            <a:chExt cx="2678" cy="1344"/>
          </a:xfrm>
        </p:grpSpPr>
        <p:grpSp>
          <p:nvGrpSpPr>
            <p:cNvPr id="32778" name="Group 24"/>
            <p:cNvGrpSpPr/>
            <p:nvPr/>
          </p:nvGrpSpPr>
          <p:grpSpPr bwMode="auto">
            <a:xfrm>
              <a:off x="249" y="2976"/>
              <a:ext cx="2177" cy="1344"/>
              <a:chOff x="2700" y="3624"/>
              <a:chExt cx="2880" cy="1872"/>
            </a:xfrm>
          </p:grpSpPr>
          <p:sp>
            <p:nvSpPr>
              <p:cNvPr id="32780" name="Line 25"/>
              <p:cNvSpPr>
                <a:spLocks noChangeShapeType="1"/>
              </p:cNvSpPr>
              <p:nvPr/>
            </p:nvSpPr>
            <p:spPr bwMode="auto">
              <a:xfrm>
                <a:off x="3420" y="4716"/>
                <a:ext cx="21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1" name="Line 26"/>
              <p:cNvSpPr>
                <a:spLocks noChangeShapeType="1"/>
              </p:cNvSpPr>
              <p:nvPr/>
            </p:nvSpPr>
            <p:spPr bwMode="auto">
              <a:xfrm flipV="1">
                <a:off x="3960" y="4092"/>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82" name="Line 27"/>
              <p:cNvSpPr>
                <a:spLocks noChangeShapeType="1"/>
              </p:cNvSpPr>
              <p:nvPr/>
            </p:nvSpPr>
            <p:spPr bwMode="auto">
              <a:xfrm>
                <a:off x="3960" y="4092"/>
                <a:ext cx="3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83" name="Line 28"/>
              <p:cNvSpPr>
                <a:spLocks noChangeShapeType="1"/>
              </p:cNvSpPr>
              <p:nvPr/>
            </p:nvSpPr>
            <p:spPr bwMode="auto">
              <a:xfrm>
                <a:off x="4320" y="4092"/>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84" name="Line 29"/>
              <p:cNvSpPr>
                <a:spLocks noChangeShapeType="1"/>
              </p:cNvSpPr>
              <p:nvPr/>
            </p:nvSpPr>
            <p:spPr bwMode="auto">
              <a:xfrm>
                <a:off x="4500" y="5496"/>
                <a:ext cx="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85" name="Line 30"/>
              <p:cNvSpPr>
                <a:spLocks noChangeShapeType="1"/>
              </p:cNvSpPr>
              <p:nvPr/>
            </p:nvSpPr>
            <p:spPr bwMode="auto">
              <a:xfrm>
                <a:off x="4680" y="4092"/>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86" name="Line 31"/>
              <p:cNvSpPr>
                <a:spLocks noChangeShapeType="1"/>
              </p:cNvSpPr>
              <p:nvPr/>
            </p:nvSpPr>
            <p:spPr bwMode="auto">
              <a:xfrm flipH="1">
                <a:off x="4500" y="4404"/>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87" name="Line 32"/>
              <p:cNvSpPr>
                <a:spLocks noChangeShapeType="1"/>
              </p:cNvSpPr>
              <p:nvPr/>
            </p:nvSpPr>
            <p:spPr bwMode="auto">
              <a:xfrm>
                <a:off x="4500" y="4404"/>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88" name="Line 33"/>
              <p:cNvSpPr>
                <a:spLocks noChangeShapeType="1"/>
              </p:cNvSpPr>
              <p:nvPr/>
            </p:nvSpPr>
            <p:spPr bwMode="auto">
              <a:xfrm flipH="1">
                <a:off x="4140" y="5028"/>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89" name="Line 34"/>
              <p:cNvSpPr>
                <a:spLocks noChangeShapeType="1"/>
              </p:cNvSpPr>
              <p:nvPr/>
            </p:nvSpPr>
            <p:spPr bwMode="auto">
              <a:xfrm flipV="1">
                <a:off x="4140" y="4716"/>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90" name="Line 35"/>
              <p:cNvSpPr>
                <a:spLocks noChangeShapeType="1"/>
              </p:cNvSpPr>
              <p:nvPr/>
            </p:nvSpPr>
            <p:spPr bwMode="auto">
              <a:xfrm flipV="1">
                <a:off x="3600" y="3624"/>
                <a:ext cx="0" cy="140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91" name="Line 36"/>
              <p:cNvSpPr>
                <a:spLocks noChangeShapeType="1"/>
              </p:cNvSpPr>
              <p:nvPr/>
            </p:nvSpPr>
            <p:spPr bwMode="auto">
              <a:xfrm>
                <a:off x="4500" y="4092"/>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92" name="Line 37"/>
              <p:cNvSpPr>
                <a:spLocks noChangeShapeType="1"/>
              </p:cNvSpPr>
              <p:nvPr/>
            </p:nvSpPr>
            <p:spPr bwMode="auto">
              <a:xfrm>
                <a:off x="2700" y="4716"/>
                <a:ext cx="7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93" name="Line 38"/>
              <p:cNvSpPr>
                <a:spLocks noChangeShapeType="1"/>
              </p:cNvSpPr>
              <p:nvPr/>
            </p:nvSpPr>
            <p:spPr bwMode="auto">
              <a:xfrm>
                <a:off x="4860" y="4404"/>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94" name="Line 39"/>
              <p:cNvSpPr>
                <a:spLocks noChangeShapeType="1"/>
              </p:cNvSpPr>
              <p:nvPr/>
            </p:nvSpPr>
            <p:spPr bwMode="auto">
              <a:xfrm>
                <a:off x="4680" y="4404"/>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95" name="Line 40"/>
              <p:cNvSpPr>
                <a:spLocks noChangeShapeType="1"/>
              </p:cNvSpPr>
              <p:nvPr/>
            </p:nvSpPr>
            <p:spPr bwMode="auto">
              <a:xfrm>
                <a:off x="4320" y="5028"/>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96" name="Line 41"/>
              <p:cNvSpPr>
                <a:spLocks noChangeShapeType="1"/>
              </p:cNvSpPr>
              <p:nvPr/>
            </p:nvSpPr>
            <p:spPr bwMode="auto">
              <a:xfrm flipH="1">
                <a:off x="4500" y="4404"/>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97" name="Line 42"/>
              <p:cNvSpPr>
                <a:spLocks noChangeShapeType="1"/>
              </p:cNvSpPr>
              <p:nvPr/>
            </p:nvSpPr>
            <p:spPr bwMode="auto">
              <a:xfrm flipH="1">
                <a:off x="4140" y="4560"/>
                <a:ext cx="54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98" name="Line 43"/>
              <p:cNvSpPr>
                <a:spLocks noChangeShapeType="1"/>
              </p:cNvSpPr>
              <p:nvPr/>
            </p:nvSpPr>
            <p:spPr bwMode="auto">
              <a:xfrm flipH="1">
                <a:off x="4320" y="4872"/>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99" name="Line 44"/>
              <p:cNvSpPr>
                <a:spLocks noChangeShapeType="1"/>
              </p:cNvSpPr>
              <p:nvPr/>
            </p:nvSpPr>
            <p:spPr bwMode="auto">
              <a:xfrm flipH="1">
                <a:off x="4140" y="4716"/>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779" name="Text Box 72"/>
            <p:cNvSpPr txBox="1">
              <a:spLocks noChangeArrowheads="1"/>
            </p:cNvSpPr>
            <p:nvPr/>
          </p:nvSpPr>
          <p:spPr bwMode="auto">
            <a:xfrm>
              <a:off x="431" y="3022"/>
              <a:ext cx="2496"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kumimoji="1" lang="en-US" altLang="zh-CN" sz="2400" b="0" i="1" dirty="0">
                  <a:latin typeface="Times New Roman" panose="02020603050405020304" pitchFamily="18" charset="0"/>
                </a:rPr>
                <a:t>                       </a:t>
              </a:r>
              <a:r>
                <a:rPr kumimoji="1" lang="en-US" altLang="zh-CN" sz="2000" b="0" dirty="0">
                  <a:latin typeface="Times New Roman" panose="02020603050405020304" pitchFamily="18" charset="0"/>
                </a:rPr>
                <a:t>x(τ) </a:t>
              </a:r>
              <a:endParaRPr kumimoji="1" lang="en-US" altLang="zh-CN" sz="2000" b="0" dirty="0">
                <a:latin typeface="Times New Roman" panose="02020603050405020304" pitchFamily="18" charset="0"/>
              </a:endParaRPr>
            </a:p>
            <a:p>
              <a:pPr algn="just" eaLnBrk="1" hangingPunct="1">
                <a:spcBef>
                  <a:spcPct val="50000"/>
                </a:spcBef>
                <a:buFontTx/>
                <a:buNone/>
              </a:pPr>
              <a:r>
                <a:rPr kumimoji="1" lang="en-US" altLang="zh-CN" sz="2000" b="0" dirty="0">
                  <a:latin typeface="Times New Roman" panose="02020603050405020304" pitchFamily="18" charset="0"/>
                </a:rPr>
                <a:t>                                     h(t-τ) </a:t>
              </a:r>
              <a:endParaRPr kumimoji="1" lang="en-US" altLang="zh-CN" sz="2000" b="0" dirty="0">
                <a:latin typeface="Times New Roman" panose="02020603050405020304" pitchFamily="18" charset="0"/>
              </a:endParaRPr>
            </a:p>
            <a:p>
              <a:pPr algn="just" eaLnBrk="1" hangingPunct="1">
                <a:spcBef>
                  <a:spcPct val="50000"/>
                </a:spcBef>
                <a:buFontTx/>
                <a:buNone/>
              </a:pPr>
              <a:r>
                <a:rPr kumimoji="1" lang="en-US" altLang="zh-CN" sz="2000" b="0" dirty="0">
                  <a:latin typeface="Times New Roman" panose="02020603050405020304" pitchFamily="18" charset="0"/>
                </a:rPr>
                <a:t>-2      0     1     2     3   t  4      τ</a:t>
              </a:r>
              <a:endParaRPr kumimoji="1" lang="en-US" altLang="zh-CN" sz="2000" b="0" dirty="0">
                <a:latin typeface="Times New Roman" panose="02020603050405020304" pitchFamily="18" charset="0"/>
              </a:endParaRPr>
            </a:p>
            <a:p>
              <a:pPr eaLnBrk="1" hangingPunct="1">
                <a:spcBef>
                  <a:spcPct val="50000"/>
                </a:spcBef>
                <a:buFontTx/>
                <a:buNone/>
              </a:pPr>
              <a:r>
                <a:rPr kumimoji="1" lang="en-US" altLang="zh-CN" sz="2000" b="0" dirty="0">
                  <a:latin typeface="Times New Roman" panose="02020603050405020304" pitchFamily="18" charset="0"/>
                </a:rPr>
                <a:t>         3&lt;t&lt;4 </a:t>
              </a:r>
              <a:endParaRPr kumimoji="1" lang="en-US" altLang="zh-CN" sz="2000" b="0" dirty="0">
                <a:latin typeface="Times New Roman" panose="02020603050405020304" pitchFamily="18" charset="0"/>
              </a:endParaRPr>
            </a:p>
          </p:txBody>
        </p:sp>
      </p:grpSp>
      <p:graphicFrame>
        <p:nvGraphicFramePr>
          <p:cNvPr id="32775" name="Object 83"/>
          <p:cNvGraphicFramePr>
            <a:graphicFrameLocks noChangeAspect="1"/>
          </p:cNvGraphicFramePr>
          <p:nvPr/>
        </p:nvGraphicFramePr>
        <p:xfrm>
          <a:off x="4498975" y="811213"/>
          <a:ext cx="3252788" cy="1187450"/>
        </p:xfrm>
        <a:graphic>
          <a:graphicData uri="http://schemas.openxmlformats.org/presentationml/2006/ole">
            <mc:AlternateContent xmlns:mc="http://schemas.openxmlformats.org/markup-compatibility/2006">
              <mc:Choice xmlns:v="urn:schemas-microsoft-com:vml" Requires="v">
                <p:oleObj spid="_x0000_s32955" name="公式" r:id="rId1" imgW="1549400" imgH="558800" progId="Equation.3">
                  <p:embed/>
                </p:oleObj>
              </mc:Choice>
              <mc:Fallback>
                <p:oleObj name="公式" r:id="rId1" imgW="1549400" imgH="558800" progId="Equation.3">
                  <p:embed/>
                  <p:pic>
                    <p:nvPicPr>
                      <p:cNvPr id="0" name="Object 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8975" y="811213"/>
                        <a:ext cx="325278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6" name="Object 84"/>
          <p:cNvGraphicFramePr>
            <a:graphicFrameLocks noChangeAspect="1"/>
          </p:cNvGraphicFramePr>
          <p:nvPr/>
        </p:nvGraphicFramePr>
        <p:xfrm>
          <a:off x="4013200" y="2479675"/>
          <a:ext cx="4060825" cy="1409700"/>
        </p:xfrm>
        <a:graphic>
          <a:graphicData uri="http://schemas.openxmlformats.org/presentationml/2006/ole">
            <mc:AlternateContent xmlns:mc="http://schemas.openxmlformats.org/markup-compatibility/2006">
              <mc:Choice xmlns:v="urn:schemas-microsoft-com:vml" Requires="v">
                <p:oleObj spid="_x0000_s32956" name="Equation" r:id="rId3" imgW="2184400" imgH="749300" progId="Equation.3">
                  <p:embed/>
                </p:oleObj>
              </mc:Choice>
              <mc:Fallback>
                <p:oleObj name="Equation" r:id="rId3" imgW="2184400" imgH="749300" progId="Equation.3">
                  <p:embed/>
                  <p:pic>
                    <p:nvPicPr>
                      <p:cNvPr id="0" name="Object 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3200" y="2479675"/>
                        <a:ext cx="4060825"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7" name="Object 85"/>
          <p:cNvGraphicFramePr>
            <a:graphicFrameLocks noChangeAspect="1"/>
          </p:cNvGraphicFramePr>
          <p:nvPr/>
        </p:nvGraphicFramePr>
        <p:xfrm>
          <a:off x="4257675" y="4702175"/>
          <a:ext cx="4037013" cy="1409700"/>
        </p:xfrm>
        <a:graphic>
          <a:graphicData uri="http://schemas.openxmlformats.org/presentationml/2006/ole">
            <mc:AlternateContent xmlns:mc="http://schemas.openxmlformats.org/markup-compatibility/2006">
              <mc:Choice xmlns:v="urn:schemas-microsoft-com:vml" Requires="v">
                <p:oleObj spid="_x0000_s32957" name="Equation" r:id="rId5" imgW="2171700" imgH="749300" progId="Equation.3">
                  <p:embed/>
                </p:oleObj>
              </mc:Choice>
              <mc:Fallback>
                <p:oleObj name="Equation" r:id="rId5" imgW="2171700" imgH="749300" progId="Equation.3">
                  <p:embed/>
                  <p:pic>
                    <p:nvPicPr>
                      <p:cNvPr id="0" name="Object 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7675" y="4702175"/>
                        <a:ext cx="4037013"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2776"/>
                                        </p:tgtEl>
                                        <p:attrNameLst>
                                          <p:attrName>style.visibility</p:attrName>
                                        </p:attrNameLst>
                                      </p:cBhvr>
                                      <p:to>
                                        <p:strVal val="visible"/>
                                      </p:to>
                                    </p:set>
                                    <p:animEffect transition="in" filter="fade">
                                      <p:cBhvr>
                                        <p:cTn id="17" dur="1000"/>
                                        <p:tgtEl>
                                          <p:spTgt spid="32776"/>
                                        </p:tgtEl>
                                      </p:cBhvr>
                                    </p:animEffect>
                                    <p:anim calcmode="lin" valueType="num">
                                      <p:cBhvr>
                                        <p:cTn id="18" dur="1000" fill="hold"/>
                                        <p:tgtEl>
                                          <p:spTgt spid="32776"/>
                                        </p:tgtEl>
                                        <p:attrNameLst>
                                          <p:attrName>ppt_x</p:attrName>
                                        </p:attrNameLst>
                                      </p:cBhvr>
                                      <p:tavLst>
                                        <p:tav tm="0">
                                          <p:val>
                                            <p:strVal val="#ppt_x"/>
                                          </p:val>
                                        </p:tav>
                                        <p:tav tm="100000">
                                          <p:val>
                                            <p:strVal val="#ppt_x"/>
                                          </p:val>
                                        </p:tav>
                                      </p:tavLst>
                                    </p:anim>
                                    <p:anim calcmode="lin" valueType="num">
                                      <p:cBhvr>
                                        <p:cTn id="19" dur="1000" fill="hold"/>
                                        <p:tgtEl>
                                          <p:spTgt spid="3277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2777"/>
                                        </p:tgtEl>
                                        <p:attrNameLst>
                                          <p:attrName>style.visibility</p:attrName>
                                        </p:attrNameLst>
                                      </p:cBhvr>
                                      <p:to>
                                        <p:strVal val="visible"/>
                                      </p:to>
                                    </p:set>
                                    <p:animEffect transition="in" filter="fade">
                                      <p:cBhvr>
                                        <p:cTn id="29" dur="1000"/>
                                        <p:tgtEl>
                                          <p:spTgt spid="32777"/>
                                        </p:tgtEl>
                                      </p:cBhvr>
                                    </p:animEffect>
                                    <p:anim calcmode="lin" valueType="num">
                                      <p:cBhvr>
                                        <p:cTn id="30" dur="1000" fill="hold"/>
                                        <p:tgtEl>
                                          <p:spTgt spid="32777"/>
                                        </p:tgtEl>
                                        <p:attrNameLst>
                                          <p:attrName>ppt_x</p:attrName>
                                        </p:attrNameLst>
                                      </p:cBhvr>
                                      <p:tavLst>
                                        <p:tav tm="0">
                                          <p:val>
                                            <p:strVal val="#ppt_x"/>
                                          </p:val>
                                        </p:tav>
                                        <p:tav tm="100000">
                                          <p:val>
                                            <p:strVal val="#ppt_x"/>
                                          </p:val>
                                        </p:tav>
                                      </p:tavLst>
                                    </p:anim>
                                    <p:anim calcmode="lin" valueType="num">
                                      <p:cBhvr>
                                        <p:cTn id="31" dur="1000" fill="hold"/>
                                        <p:tgtEl>
                                          <p:spTgt spid="327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23BABAC-B864-43AD-A248-56A78FFEEBC6}"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5123" name="Rectangle 2"/>
          <p:cNvSpPr>
            <a:spLocks noGrp="1" noChangeArrowheads="1"/>
          </p:cNvSpPr>
          <p:nvPr>
            <p:ph type="title"/>
          </p:nvPr>
        </p:nvSpPr>
        <p:spPr>
          <a:xfrm>
            <a:off x="963613" y="357188"/>
            <a:ext cx="5135562" cy="720725"/>
          </a:xfrm>
        </p:spPr>
        <p:txBody>
          <a:bodyPr/>
          <a:lstStyle/>
          <a:p>
            <a:pPr algn="l" eaLnBrk="1" hangingPunct="1"/>
            <a:r>
              <a:rPr lang="en-US" altLang="zh-CN" sz="3200" b="1" smtClean="0">
                <a:solidFill>
                  <a:srgbClr val="000099"/>
                </a:solidFill>
                <a:latin typeface="Times New Roman" panose="02020603050405020304" pitchFamily="18" charset="0"/>
                <a:ea typeface="楷体_GB2312" pitchFamily="49" charset="-122"/>
              </a:rPr>
              <a:t>2.0</a:t>
            </a:r>
            <a:r>
              <a:rPr lang="en-US" altLang="zh-CN" sz="3200" b="1" smtClean="0">
                <a:solidFill>
                  <a:srgbClr val="000099"/>
                </a:solidFill>
                <a:latin typeface="楷体_GB2312" pitchFamily="49" charset="-122"/>
                <a:ea typeface="楷体_GB2312" pitchFamily="49" charset="-122"/>
              </a:rPr>
              <a:t> </a:t>
            </a:r>
            <a:r>
              <a:rPr lang="zh-CN" altLang="en-US" sz="3200" b="1" smtClean="0">
                <a:solidFill>
                  <a:srgbClr val="000099"/>
                </a:solidFill>
                <a:latin typeface="楷体_GB2312" pitchFamily="49" charset="-122"/>
                <a:ea typeface="楷体_GB2312" pitchFamily="49" charset="-122"/>
              </a:rPr>
              <a:t>引言 </a:t>
            </a:r>
            <a:r>
              <a:rPr lang="en-US" altLang="zh-CN" sz="2800" b="1" smtClean="0">
                <a:solidFill>
                  <a:srgbClr val="000099"/>
                </a:solidFill>
                <a:latin typeface="Times New Roman" panose="02020603050405020304" pitchFamily="18" charset="0"/>
              </a:rPr>
              <a:t>( Introduction )</a:t>
            </a:r>
            <a:endParaRPr lang="en-US" altLang="zh-CN" sz="2800" b="1" smtClean="0">
              <a:solidFill>
                <a:srgbClr val="000099"/>
              </a:solidFill>
              <a:latin typeface="Times New Roman" panose="02020603050405020304" pitchFamily="18" charset="0"/>
            </a:endParaRPr>
          </a:p>
        </p:txBody>
      </p:sp>
      <p:sp>
        <p:nvSpPr>
          <p:cNvPr id="89091" name="Rectangle 3"/>
          <p:cNvSpPr>
            <a:spLocks noGrp="1" noChangeArrowheads="1"/>
          </p:cNvSpPr>
          <p:nvPr>
            <p:ph type="body" idx="1"/>
          </p:nvPr>
        </p:nvSpPr>
        <p:spPr>
          <a:xfrm>
            <a:off x="611188" y="3357563"/>
            <a:ext cx="8210550" cy="3095625"/>
          </a:xfrm>
        </p:spPr>
        <p:txBody>
          <a:bodyPr/>
          <a:lstStyle/>
          <a:p>
            <a:pPr eaLnBrk="1" hangingPunct="1">
              <a:lnSpc>
                <a:spcPct val="140000"/>
              </a:lnSpc>
              <a:buFontTx/>
              <a:buNone/>
            </a:pPr>
            <a:r>
              <a:rPr lang="zh-CN" altLang="en-US" sz="2800" b="1" smtClean="0">
                <a:solidFill>
                  <a:srgbClr val="A50021"/>
                </a:solidFill>
                <a:latin typeface="微软雅黑" panose="020B0503020204020204" charset="-122"/>
                <a:ea typeface="微软雅黑" panose="020B0503020204020204" charset="-122"/>
              </a:rPr>
              <a:t>基本思想：</a:t>
            </a:r>
            <a:r>
              <a:rPr lang="zh-CN" altLang="en-US" sz="2800" b="1" smtClean="0">
                <a:solidFill>
                  <a:srgbClr val="000099"/>
                </a:solidFill>
                <a:latin typeface="楷体_GB2312" pitchFamily="49" charset="-122"/>
                <a:ea typeface="楷体_GB2312" pitchFamily="49" charset="-122"/>
              </a:rPr>
              <a:t>如果能把</a:t>
            </a:r>
            <a:r>
              <a:rPr lang="zh-CN" altLang="en-US" sz="2800" b="1" smtClean="0">
                <a:solidFill>
                  <a:srgbClr val="FF0000"/>
                </a:solidFill>
                <a:latin typeface="楷体_GB2312" pitchFamily="49" charset="-122"/>
                <a:ea typeface="楷体_GB2312" pitchFamily="49" charset="-122"/>
              </a:rPr>
              <a:t>任意输入信号</a:t>
            </a:r>
            <a:r>
              <a:rPr lang="zh-CN" altLang="en-US" sz="2800" b="1" smtClean="0">
                <a:solidFill>
                  <a:srgbClr val="000099"/>
                </a:solidFill>
                <a:latin typeface="楷体_GB2312" pitchFamily="49" charset="-122"/>
                <a:ea typeface="楷体_GB2312" pitchFamily="49" charset="-122"/>
              </a:rPr>
              <a:t>分解成</a:t>
            </a:r>
            <a:r>
              <a:rPr lang="zh-CN" altLang="en-US" sz="2800" b="1" smtClean="0">
                <a:solidFill>
                  <a:srgbClr val="FF0000"/>
                </a:solidFill>
                <a:latin typeface="楷体_GB2312" pitchFamily="49" charset="-122"/>
                <a:ea typeface="楷体_GB2312" pitchFamily="49" charset="-122"/>
              </a:rPr>
              <a:t>基本信号</a:t>
            </a:r>
            <a:r>
              <a:rPr lang="zh-CN" altLang="en-US" sz="2800" b="1" smtClean="0">
                <a:solidFill>
                  <a:srgbClr val="000099"/>
                </a:solidFill>
                <a:latin typeface="楷体_GB2312" pitchFamily="49" charset="-122"/>
                <a:ea typeface="楷体_GB2312" pitchFamily="49" charset="-122"/>
              </a:rPr>
              <a:t>的</a:t>
            </a:r>
            <a:r>
              <a:rPr lang="zh-CN" altLang="en-US" sz="2800" b="1" smtClean="0">
                <a:solidFill>
                  <a:srgbClr val="FF0000"/>
                </a:solidFill>
                <a:latin typeface="楷体_GB2312" pitchFamily="49" charset="-122"/>
                <a:ea typeface="楷体_GB2312" pitchFamily="49" charset="-122"/>
              </a:rPr>
              <a:t>线性组合</a:t>
            </a:r>
            <a:r>
              <a:rPr lang="zh-CN" altLang="en-US" sz="2800" b="1" smtClean="0">
                <a:solidFill>
                  <a:srgbClr val="000099"/>
                </a:solidFill>
                <a:latin typeface="楷体_GB2312" pitchFamily="49" charset="-122"/>
                <a:ea typeface="楷体_GB2312" pitchFamily="49" charset="-122"/>
              </a:rPr>
              <a:t>，那么</a:t>
            </a:r>
            <a:r>
              <a:rPr lang="zh-CN" altLang="en-US" sz="2800" b="1" smtClean="0">
                <a:solidFill>
                  <a:srgbClr val="C00000"/>
                </a:solidFill>
                <a:latin typeface="微软雅黑" panose="020B0503020204020204" charset="-122"/>
                <a:ea typeface="微软雅黑" panose="020B0503020204020204" charset="-122"/>
                <a:cs typeface="微软雅黑" panose="020B0503020204020204" charset="-122"/>
              </a:rPr>
              <a:t>只要得到了</a:t>
            </a:r>
            <a:r>
              <a:rPr lang="en-US" altLang="zh-CN" sz="2800" b="1" smtClean="0">
                <a:solidFill>
                  <a:srgbClr val="C00000"/>
                </a:solidFill>
                <a:latin typeface="微软雅黑" panose="020B0503020204020204" charset="-122"/>
                <a:ea typeface="微软雅黑" panose="020B0503020204020204" charset="-122"/>
                <a:cs typeface="微软雅黑" panose="020B0503020204020204" charset="-122"/>
              </a:rPr>
              <a:t>LTI</a:t>
            </a:r>
            <a:r>
              <a:rPr lang="zh-CN" altLang="en-US" sz="2800" b="1" smtClean="0">
                <a:solidFill>
                  <a:srgbClr val="C00000"/>
                </a:solidFill>
                <a:latin typeface="微软雅黑" panose="020B0503020204020204" charset="-122"/>
                <a:ea typeface="微软雅黑" panose="020B0503020204020204" charset="-122"/>
                <a:cs typeface="微软雅黑" panose="020B0503020204020204" charset="-122"/>
              </a:rPr>
              <a:t>系统对基本信号的响应</a:t>
            </a:r>
            <a:r>
              <a:rPr lang="zh-CN" altLang="en-US" sz="2800" b="1" smtClean="0">
                <a:solidFill>
                  <a:srgbClr val="000099"/>
                </a:solidFill>
                <a:latin typeface="楷体_GB2312" pitchFamily="49" charset="-122"/>
                <a:ea typeface="楷体_GB2312" pitchFamily="49" charset="-122"/>
              </a:rPr>
              <a:t>，就可以利用系统的线性特性，将系统对任意输入信号产生的响应表示成系统对基本信号的响应的线性组合。</a:t>
            </a:r>
            <a:endParaRPr lang="zh-CN" altLang="en-US" sz="2800" b="1" smtClean="0">
              <a:solidFill>
                <a:srgbClr val="000099"/>
              </a:solidFill>
              <a:latin typeface="楷体_GB2312" pitchFamily="49" charset="-122"/>
              <a:ea typeface="楷体_GB2312" pitchFamily="49" charset="-122"/>
            </a:endParaRPr>
          </a:p>
        </p:txBody>
      </p:sp>
      <p:pic>
        <p:nvPicPr>
          <p:cNvPr id="5125" name="Picture 4" descr="yemia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0" y="1295400"/>
            <a:ext cx="6834188"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3" name="Rectangle 5"/>
          <p:cNvSpPr>
            <a:spLocks noChangeArrowheads="1"/>
          </p:cNvSpPr>
          <p:nvPr/>
        </p:nvSpPr>
        <p:spPr bwMode="auto">
          <a:xfrm>
            <a:off x="1000125" y="1441450"/>
            <a:ext cx="7848600" cy="188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buClr>
                <a:schemeClr val="hlink"/>
              </a:buClr>
              <a:buSzPct val="75000"/>
              <a:buFont typeface="Wingdings" panose="05000000000000000000" pitchFamily="2" charset="2"/>
              <a:buNone/>
            </a:pPr>
            <a:r>
              <a:rPr lang="en-US" altLang="zh-CN" sz="2800">
                <a:solidFill>
                  <a:srgbClr val="000099"/>
                </a:solidFill>
                <a:latin typeface="楷体_GB2312" pitchFamily="49" charset="-122"/>
                <a:ea typeface="楷体_GB2312" pitchFamily="49" charset="-122"/>
              </a:rPr>
              <a:t>  </a:t>
            </a:r>
            <a:r>
              <a:rPr lang="zh-CN" altLang="en-US" sz="2800">
                <a:solidFill>
                  <a:srgbClr val="000099"/>
                </a:solidFill>
                <a:latin typeface="楷体_GB2312" pitchFamily="49" charset="-122"/>
                <a:ea typeface="楷体_GB2312" pitchFamily="49" charset="-122"/>
              </a:rPr>
              <a:t>由于</a:t>
            </a:r>
            <a:r>
              <a:rPr lang="en-US" altLang="zh-CN" sz="2800">
                <a:solidFill>
                  <a:srgbClr val="000099"/>
                </a:solidFill>
                <a:latin typeface="Times New Roman" panose="02020603050405020304" pitchFamily="18" charset="0"/>
                <a:ea typeface="楷体_GB2312" pitchFamily="49" charset="-122"/>
              </a:rPr>
              <a:t>LTI</a:t>
            </a:r>
            <a:r>
              <a:rPr lang="zh-CN" altLang="en-US" sz="2800">
                <a:solidFill>
                  <a:srgbClr val="000099"/>
                </a:solidFill>
                <a:latin typeface="楷体_GB2312" pitchFamily="49" charset="-122"/>
                <a:ea typeface="楷体_GB2312" pitchFamily="49" charset="-122"/>
              </a:rPr>
              <a:t>系统满足</a:t>
            </a:r>
            <a:r>
              <a:rPr lang="zh-CN" altLang="en-US" sz="2800">
                <a:solidFill>
                  <a:srgbClr val="FF0000"/>
                </a:solidFill>
                <a:latin typeface="楷体_GB2312" pitchFamily="49" charset="-122"/>
                <a:ea typeface="楷体_GB2312" pitchFamily="49" charset="-122"/>
              </a:rPr>
              <a:t>齐次性和可加性</a:t>
            </a:r>
            <a:r>
              <a:rPr lang="zh-CN" altLang="en-US" sz="2800">
                <a:solidFill>
                  <a:srgbClr val="000099"/>
                </a:solidFill>
                <a:latin typeface="楷体_GB2312" pitchFamily="49" charset="-122"/>
                <a:ea typeface="楷体_GB2312" pitchFamily="49" charset="-122"/>
              </a:rPr>
              <a:t>，并且具有时不变性的特点，因而为建立信号与系统分析的理论与方法奠定了基础。</a:t>
            </a:r>
            <a:endParaRPr lang="zh-CN" altLang="en-US" sz="2800">
              <a:solidFill>
                <a:srgbClr val="000099"/>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0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P spid="8909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5BC8512-D90E-4B4D-8499-570D38491468}"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33795" name="灯片编号占位符 3"/>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E2666DCB-A237-4E9B-8891-EB0B3CE805B4}" type="slidenum">
              <a:rPr lang="en-US" altLang="zh-CN" sz="1400" b="0">
                <a:solidFill>
                  <a:schemeClr val="tx2"/>
                </a:solidFill>
              </a:rPr>
            </a:fld>
            <a:endParaRPr lang="en-US" altLang="zh-CN" sz="1400" b="0">
              <a:solidFill>
                <a:schemeClr val="tx2"/>
              </a:solidFill>
            </a:endParaRPr>
          </a:p>
        </p:txBody>
      </p:sp>
      <p:grpSp>
        <p:nvGrpSpPr>
          <p:cNvPr id="2" name="Group 54"/>
          <p:cNvGrpSpPr/>
          <p:nvPr/>
        </p:nvGrpSpPr>
        <p:grpSpPr bwMode="auto">
          <a:xfrm>
            <a:off x="36513" y="620713"/>
            <a:ext cx="4175125" cy="1828800"/>
            <a:chOff x="159" y="436"/>
            <a:chExt cx="2630" cy="1152"/>
          </a:xfrm>
        </p:grpSpPr>
        <p:grpSp>
          <p:nvGrpSpPr>
            <p:cNvPr id="33826" name="Group 2"/>
            <p:cNvGrpSpPr/>
            <p:nvPr/>
          </p:nvGrpSpPr>
          <p:grpSpPr bwMode="auto">
            <a:xfrm>
              <a:off x="159" y="436"/>
              <a:ext cx="2358" cy="1059"/>
              <a:chOff x="2520" y="5808"/>
              <a:chExt cx="3240" cy="1404"/>
            </a:xfrm>
          </p:grpSpPr>
          <p:sp>
            <p:nvSpPr>
              <p:cNvPr id="33828" name="Line 3"/>
              <p:cNvSpPr>
                <a:spLocks noChangeShapeType="1"/>
              </p:cNvSpPr>
              <p:nvPr/>
            </p:nvSpPr>
            <p:spPr bwMode="auto">
              <a:xfrm flipV="1">
                <a:off x="3600" y="5808"/>
                <a:ext cx="1" cy="140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29" name="Line 4"/>
              <p:cNvSpPr>
                <a:spLocks noChangeShapeType="1"/>
              </p:cNvSpPr>
              <p:nvPr/>
            </p:nvSpPr>
            <p:spPr bwMode="auto">
              <a:xfrm>
                <a:off x="2520" y="6744"/>
                <a:ext cx="1440"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0" name="Line 5"/>
              <p:cNvSpPr>
                <a:spLocks noChangeShapeType="1"/>
              </p:cNvSpPr>
              <p:nvPr/>
            </p:nvSpPr>
            <p:spPr bwMode="auto">
              <a:xfrm>
                <a:off x="3600" y="6744"/>
                <a:ext cx="21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31" name="Line 6"/>
              <p:cNvSpPr>
                <a:spLocks noChangeShapeType="1"/>
              </p:cNvSpPr>
              <p:nvPr/>
            </p:nvSpPr>
            <p:spPr bwMode="auto">
              <a:xfrm flipV="1">
                <a:off x="3960" y="6120"/>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2" name="Line 7"/>
              <p:cNvSpPr>
                <a:spLocks noChangeShapeType="1"/>
              </p:cNvSpPr>
              <p:nvPr/>
            </p:nvSpPr>
            <p:spPr bwMode="auto">
              <a:xfrm>
                <a:off x="3960" y="6120"/>
                <a:ext cx="3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3" name="Line 8"/>
              <p:cNvSpPr>
                <a:spLocks noChangeShapeType="1"/>
              </p:cNvSpPr>
              <p:nvPr/>
            </p:nvSpPr>
            <p:spPr bwMode="auto">
              <a:xfrm>
                <a:off x="4320" y="6120"/>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4" name="Line 9"/>
              <p:cNvSpPr>
                <a:spLocks noChangeShapeType="1"/>
              </p:cNvSpPr>
              <p:nvPr/>
            </p:nvSpPr>
            <p:spPr bwMode="auto">
              <a:xfrm>
                <a:off x="4680" y="6120"/>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5" name="Line 10"/>
              <p:cNvSpPr>
                <a:spLocks noChangeShapeType="1"/>
              </p:cNvSpPr>
              <p:nvPr/>
            </p:nvSpPr>
            <p:spPr bwMode="auto">
              <a:xfrm flipH="1">
                <a:off x="4860" y="6432"/>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6" name="Line 11"/>
              <p:cNvSpPr>
                <a:spLocks noChangeShapeType="1"/>
              </p:cNvSpPr>
              <p:nvPr/>
            </p:nvSpPr>
            <p:spPr bwMode="auto">
              <a:xfrm>
                <a:off x="4860" y="6432"/>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7" name="Line 12"/>
              <p:cNvSpPr>
                <a:spLocks noChangeShapeType="1"/>
              </p:cNvSpPr>
              <p:nvPr/>
            </p:nvSpPr>
            <p:spPr bwMode="auto">
              <a:xfrm flipH="1">
                <a:off x="4500" y="7056"/>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8" name="Line 13"/>
              <p:cNvSpPr>
                <a:spLocks noChangeShapeType="1"/>
              </p:cNvSpPr>
              <p:nvPr/>
            </p:nvSpPr>
            <p:spPr bwMode="auto">
              <a:xfrm flipV="1">
                <a:off x="4500" y="6744"/>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9" name="Line 14"/>
              <p:cNvSpPr>
                <a:spLocks noChangeShapeType="1"/>
              </p:cNvSpPr>
              <p:nvPr/>
            </p:nvSpPr>
            <p:spPr bwMode="auto">
              <a:xfrm>
                <a:off x="4500" y="6120"/>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40" name="Line 15"/>
              <p:cNvSpPr>
                <a:spLocks noChangeShapeType="1"/>
              </p:cNvSpPr>
              <p:nvPr/>
            </p:nvSpPr>
            <p:spPr bwMode="auto">
              <a:xfrm>
                <a:off x="4680" y="7056"/>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41" name="Line 16"/>
              <p:cNvSpPr>
                <a:spLocks noChangeShapeType="1"/>
              </p:cNvSpPr>
              <p:nvPr/>
            </p:nvSpPr>
            <p:spPr bwMode="auto">
              <a:xfrm>
                <a:off x="5040" y="6432"/>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42" name="Line 17"/>
              <p:cNvSpPr>
                <a:spLocks noChangeShapeType="1"/>
              </p:cNvSpPr>
              <p:nvPr/>
            </p:nvSpPr>
            <p:spPr bwMode="auto">
              <a:xfrm>
                <a:off x="5220" y="6432"/>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43" name="Line 18"/>
              <p:cNvSpPr>
                <a:spLocks noChangeShapeType="1"/>
              </p:cNvSpPr>
              <p:nvPr/>
            </p:nvSpPr>
            <p:spPr bwMode="auto">
              <a:xfrm>
                <a:off x="4680" y="6744"/>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44" name="Line 19"/>
              <p:cNvSpPr>
                <a:spLocks noChangeShapeType="1"/>
              </p:cNvSpPr>
              <p:nvPr/>
            </p:nvSpPr>
            <p:spPr bwMode="auto">
              <a:xfrm flipH="1">
                <a:off x="4500" y="6744"/>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45" name="Line 20"/>
              <p:cNvSpPr>
                <a:spLocks noChangeShapeType="1"/>
              </p:cNvSpPr>
              <p:nvPr/>
            </p:nvSpPr>
            <p:spPr bwMode="auto">
              <a:xfrm flipV="1">
                <a:off x="4500" y="6900"/>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3827" name="Text Box 21"/>
            <p:cNvSpPr txBox="1">
              <a:spLocks noChangeArrowheads="1"/>
            </p:cNvSpPr>
            <p:nvPr/>
          </p:nvSpPr>
          <p:spPr bwMode="auto">
            <a:xfrm>
              <a:off x="476" y="436"/>
              <a:ext cx="2313"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kumimoji="1" lang="en-US" altLang="zh-CN" sz="2400" b="0" i="1">
                  <a:latin typeface="Times New Roman" panose="02020603050405020304" pitchFamily="18" charset="0"/>
                </a:rPr>
                <a:t>                   </a:t>
              </a:r>
              <a:r>
                <a:rPr kumimoji="1" lang="en-US" altLang="zh-CN" sz="2000" b="0">
                  <a:latin typeface="Times New Roman" panose="02020603050405020304" pitchFamily="18" charset="0"/>
                </a:rPr>
                <a:t>x(τ) </a:t>
              </a:r>
              <a:endParaRPr kumimoji="1" lang="en-US" altLang="zh-CN" sz="2000" b="0">
                <a:latin typeface="Times New Roman" panose="02020603050405020304" pitchFamily="18" charset="0"/>
              </a:endParaRPr>
            </a:p>
            <a:p>
              <a:pPr algn="just" eaLnBrk="1" hangingPunct="1">
                <a:spcBef>
                  <a:spcPct val="50000"/>
                </a:spcBef>
                <a:buFontTx/>
                <a:buNone/>
              </a:pPr>
              <a:r>
                <a:rPr kumimoji="1" lang="en-US" altLang="zh-CN" sz="2000" b="0">
                  <a:latin typeface="Times New Roman" panose="02020603050405020304" pitchFamily="18" charset="0"/>
                </a:rPr>
                <a:t>                       h(t-τ) </a:t>
              </a:r>
              <a:endParaRPr kumimoji="1" lang="en-US" altLang="zh-CN" sz="2000" b="0">
                <a:latin typeface="Times New Roman" panose="02020603050405020304" pitchFamily="18" charset="0"/>
              </a:endParaRPr>
            </a:p>
            <a:p>
              <a:pPr algn="just" eaLnBrk="1" hangingPunct="1">
                <a:spcBef>
                  <a:spcPct val="50000"/>
                </a:spcBef>
                <a:buFontTx/>
                <a:buNone/>
              </a:pPr>
              <a:r>
                <a:rPr kumimoji="1" lang="en-US" altLang="zh-CN" sz="2000" b="0">
                  <a:latin typeface="Times New Roman" panose="02020603050405020304" pitchFamily="18" charset="0"/>
                </a:rPr>
                <a:t>-2       0    1    2    3     4  t  5    τ           </a:t>
              </a:r>
              <a:endParaRPr kumimoji="1" lang="en-US" altLang="zh-CN" sz="2000" b="0">
                <a:latin typeface="Times New Roman" panose="02020603050405020304" pitchFamily="18" charset="0"/>
              </a:endParaRPr>
            </a:p>
            <a:p>
              <a:pPr algn="just" eaLnBrk="1" hangingPunct="1">
                <a:spcBef>
                  <a:spcPct val="50000"/>
                </a:spcBef>
                <a:buFontTx/>
                <a:buNone/>
              </a:pPr>
              <a:r>
                <a:rPr kumimoji="1" lang="en-US" altLang="zh-CN" sz="2000" b="0">
                  <a:latin typeface="Times New Roman" panose="02020603050405020304" pitchFamily="18" charset="0"/>
                </a:rPr>
                <a:t>         4&lt;t&lt;5            </a:t>
              </a:r>
              <a:endParaRPr kumimoji="1" lang="en-US" altLang="zh-CN" sz="2000" b="0">
                <a:latin typeface="Times New Roman" panose="02020603050405020304" pitchFamily="18" charset="0"/>
              </a:endParaRPr>
            </a:p>
          </p:txBody>
        </p:sp>
      </p:grpSp>
      <p:grpSp>
        <p:nvGrpSpPr>
          <p:cNvPr id="4" name="Group 27"/>
          <p:cNvGrpSpPr/>
          <p:nvPr/>
        </p:nvGrpSpPr>
        <p:grpSpPr bwMode="auto">
          <a:xfrm>
            <a:off x="2124075" y="4292600"/>
            <a:ext cx="4914900" cy="2117725"/>
            <a:chOff x="476" y="2341"/>
            <a:chExt cx="3096" cy="1334"/>
          </a:xfrm>
        </p:grpSpPr>
        <p:sp>
          <p:nvSpPr>
            <p:cNvPr id="33817" name="Line 28"/>
            <p:cNvSpPr>
              <a:spLocks noChangeShapeType="1"/>
            </p:cNvSpPr>
            <p:nvPr/>
          </p:nvSpPr>
          <p:spPr bwMode="auto">
            <a:xfrm flipV="1">
              <a:off x="1095" y="2523"/>
              <a:ext cx="0" cy="115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8" name="Line 29"/>
            <p:cNvSpPr>
              <a:spLocks noChangeShapeType="1"/>
            </p:cNvSpPr>
            <p:nvPr/>
          </p:nvSpPr>
          <p:spPr bwMode="auto">
            <a:xfrm>
              <a:off x="476" y="3137"/>
              <a:ext cx="2352"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9" name="Line 30"/>
            <p:cNvSpPr>
              <a:spLocks noChangeShapeType="1"/>
            </p:cNvSpPr>
            <p:nvPr/>
          </p:nvSpPr>
          <p:spPr bwMode="auto">
            <a:xfrm flipV="1">
              <a:off x="1343" y="2753"/>
              <a:ext cx="247" cy="38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20" name="Line 31"/>
            <p:cNvSpPr>
              <a:spLocks noChangeShapeType="1"/>
            </p:cNvSpPr>
            <p:nvPr/>
          </p:nvSpPr>
          <p:spPr bwMode="auto">
            <a:xfrm flipH="1" flipV="1">
              <a:off x="1590" y="2753"/>
              <a:ext cx="248" cy="38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21" name="Line 32"/>
            <p:cNvSpPr>
              <a:spLocks noChangeShapeType="1"/>
            </p:cNvSpPr>
            <p:nvPr/>
          </p:nvSpPr>
          <p:spPr bwMode="auto">
            <a:xfrm>
              <a:off x="1838" y="3137"/>
              <a:ext cx="247" cy="38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22" name="Line 33"/>
            <p:cNvSpPr>
              <a:spLocks noChangeShapeType="1"/>
            </p:cNvSpPr>
            <p:nvPr/>
          </p:nvSpPr>
          <p:spPr bwMode="auto">
            <a:xfrm flipV="1">
              <a:off x="2085" y="3137"/>
              <a:ext cx="248" cy="38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23" name="Text Box 34"/>
            <p:cNvSpPr txBox="1">
              <a:spLocks noChangeArrowheads="1"/>
            </p:cNvSpPr>
            <p:nvPr/>
          </p:nvSpPr>
          <p:spPr bwMode="auto">
            <a:xfrm>
              <a:off x="884" y="2341"/>
              <a:ext cx="2688"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kumimoji="1" lang="en-US" altLang="zh-CN" sz="2400" b="0" dirty="0">
                  <a:latin typeface="Times New Roman" panose="02020603050405020304" pitchFamily="18" charset="0"/>
                </a:rPr>
                <a:t>    </a:t>
              </a:r>
              <a:r>
                <a:rPr kumimoji="1" lang="en-US" altLang="zh-CN" sz="2400" i="1" dirty="0">
                  <a:latin typeface="Times New Roman" panose="02020603050405020304" pitchFamily="18" charset="0"/>
                </a:rPr>
                <a:t>y(t)</a:t>
              </a:r>
              <a:r>
                <a:rPr kumimoji="1" lang="en-US" altLang="zh-CN" sz="2400" dirty="0">
                  <a:latin typeface="Times New Roman" panose="02020603050405020304" pitchFamily="18" charset="0"/>
                </a:rPr>
                <a:t> </a:t>
              </a:r>
              <a:endParaRPr kumimoji="1" lang="en-US" altLang="zh-CN" sz="2400" dirty="0">
                <a:latin typeface="Times New Roman" panose="02020603050405020304" pitchFamily="18" charset="0"/>
              </a:endParaRPr>
            </a:p>
            <a:p>
              <a:pPr algn="just" eaLnBrk="1" hangingPunct="1">
                <a:spcBef>
                  <a:spcPct val="50000"/>
                </a:spcBef>
                <a:buFontTx/>
                <a:buAutoNum type="arabicPlain" startAt="2"/>
              </a:pPr>
              <a:r>
                <a:rPr kumimoji="1" lang="en-US" altLang="zh-CN" sz="2400" i="1" dirty="0">
                  <a:latin typeface="Times New Roman" panose="02020603050405020304" pitchFamily="18" charset="0"/>
                </a:rPr>
                <a:t>           </a:t>
              </a:r>
              <a:endParaRPr kumimoji="1" lang="en-US" altLang="zh-CN" sz="2400" i="1" dirty="0">
                <a:latin typeface="Times New Roman" panose="02020603050405020304" pitchFamily="18" charset="0"/>
              </a:endParaRPr>
            </a:p>
            <a:p>
              <a:pPr algn="just" eaLnBrk="1" hangingPunct="1">
                <a:spcBef>
                  <a:spcPct val="50000"/>
                </a:spcBef>
                <a:buFontTx/>
                <a:buNone/>
              </a:pPr>
              <a:r>
                <a:rPr kumimoji="1" lang="en-US" altLang="zh-CN" sz="2400" i="1" dirty="0">
                  <a:latin typeface="Times New Roman" panose="02020603050405020304" pitchFamily="18" charset="0"/>
                </a:rPr>
                <a:t>0     1        3         5      τ</a:t>
              </a:r>
              <a:endParaRPr kumimoji="1" lang="en-US" altLang="zh-CN" sz="2400" i="1" dirty="0">
                <a:latin typeface="Times New Roman" panose="02020603050405020304" pitchFamily="18" charset="0"/>
              </a:endParaRPr>
            </a:p>
            <a:p>
              <a:pPr algn="just" eaLnBrk="1" hangingPunct="1">
                <a:spcBef>
                  <a:spcPct val="50000"/>
                </a:spcBef>
                <a:buFontTx/>
                <a:buNone/>
              </a:pPr>
              <a:r>
                <a:rPr kumimoji="1" lang="en-US" altLang="zh-CN" sz="2400" i="1" dirty="0">
                  <a:latin typeface="Times New Roman" panose="02020603050405020304" pitchFamily="18" charset="0"/>
                </a:rPr>
                <a:t>-2</a:t>
              </a:r>
              <a:endParaRPr kumimoji="1" lang="en-US" altLang="zh-CN" sz="2400" i="1" dirty="0">
                <a:latin typeface="Times New Roman" panose="02020603050405020304" pitchFamily="18" charset="0"/>
              </a:endParaRPr>
            </a:p>
          </p:txBody>
        </p:sp>
        <p:sp>
          <p:nvSpPr>
            <p:cNvPr id="33824" name="Line 35"/>
            <p:cNvSpPr>
              <a:spLocks noChangeShapeType="1"/>
            </p:cNvSpPr>
            <p:nvPr/>
          </p:nvSpPr>
          <p:spPr bwMode="auto">
            <a:xfrm flipH="1">
              <a:off x="1066" y="2750"/>
              <a:ext cx="544"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sp>
          <p:nvSpPr>
            <p:cNvPr id="33825" name="Line 36"/>
            <p:cNvSpPr>
              <a:spLocks noChangeShapeType="1"/>
            </p:cNvSpPr>
            <p:nvPr/>
          </p:nvSpPr>
          <p:spPr bwMode="auto">
            <a:xfrm flipH="1">
              <a:off x="1111" y="3521"/>
              <a:ext cx="953" cy="0"/>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 name="Group 56"/>
          <p:cNvGrpSpPr/>
          <p:nvPr/>
        </p:nvGrpSpPr>
        <p:grpSpPr bwMode="auto">
          <a:xfrm>
            <a:off x="179388" y="2420938"/>
            <a:ext cx="3995737" cy="1901825"/>
            <a:chOff x="0" y="2114"/>
            <a:chExt cx="2517" cy="1198"/>
          </a:xfrm>
        </p:grpSpPr>
        <p:sp>
          <p:nvSpPr>
            <p:cNvPr id="33801" name="Line 38"/>
            <p:cNvSpPr>
              <a:spLocks noChangeShapeType="1"/>
            </p:cNvSpPr>
            <p:nvPr/>
          </p:nvSpPr>
          <p:spPr bwMode="auto">
            <a:xfrm flipV="1">
              <a:off x="702" y="2114"/>
              <a:ext cx="1" cy="110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2" name="Line 39"/>
            <p:cNvSpPr>
              <a:spLocks noChangeShapeType="1"/>
            </p:cNvSpPr>
            <p:nvPr/>
          </p:nvSpPr>
          <p:spPr bwMode="auto">
            <a:xfrm>
              <a:off x="0" y="2840"/>
              <a:ext cx="974" cy="1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03" name="Line 40"/>
            <p:cNvSpPr>
              <a:spLocks noChangeShapeType="1"/>
            </p:cNvSpPr>
            <p:nvPr/>
          </p:nvSpPr>
          <p:spPr bwMode="auto">
            <a:xfrm>
              <a:off x="702" y="2850"/>
              <a:ext cx="1632"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4" name="Line 41"/>
            <p:cNvSpPr>
              <a:spLocks noChangeShapeType="1"/>
            </p:cNvSpPr>
            <p:nvPr/>
          </p:nvSpPr>
          <p:spPr bwMode="auto">
            <a:xfrm flipV="1">
              <a:off x="974" y="2359"/>
              <a:ext cx="0" cy="49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05" name="Line 42"/>
            <p:cNvSpPr>
              <a:spLocks noChangeShapeType="1"/>
            </p:cNvSpPr>
            <p:nvPr/>
          </p:nvSpPr>
          <p:spPr bwMode="auto">
            <a:xfrm>
              <a:off x="974" y="2359"/>
              <a:ext cx="27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06" name="Line 43"/>
            <p:cNvSpPr>
              <a:spLocks noChangeShapeType="1"/>
            </p:cNvSpPr>
            <p:nvPr/>
          </p:nvSpPr>
          <p:spPr bwMode="auto">
            <a:xfrm>
              <a:off x="1246" y="2359"/>
              <a:ext cx="136"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07" name="Line 44"/>
            <p:cNvSpPr>
              <a:spLocks noChangeShapeType="1"/>
            </p:cNvSpPr>
            <p:nvPr/>
          </p:nvSpPr>
          <p:spPr bwMode="auto">
            <a:xfrm>
              <a:off x="1518" y="2359"/>
              <a:ext cx="0" cy="49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08" name="Line 45"/>
            <p:cNvSpPr>
              <a:spLocks noChangeShapeType="1"/>
            </p:cNvSpPr>
            <p:nvPr/>
          </p:nvSpPr>
          <p:spPr bwMode="auto">
            <a:xfrm flipH="1">
              <a:off x="1837" y="2613"/>
              <a:ext cx="227"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09" name="Line 46"/>
            <p:cNvSpPr>
              <a:spLocks noChangeShapeType="1"/>
            </p:cNvSpPr>
            <p:nvPr/>
          </p:nvSpPr>
          <p:spPr bwMode="auto">
            <a:xfrm>
              <a:off x="1837" y="2613"/>
              <a:ext cx="0" cy="49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10" name="Line 47"/>
            <p:cNvSpPr>
              <a:spLocks noChangeShapeType="1"/>
            </p:cNvSpPr>
            <p:nvPr/>
          </p:nvSpPr>
          <p:spPr bwMode="auto">
            <a:xfrm flipH="1">
              <a:off x="1565" y="3112"/>
              <a:ext cx="136"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11" name="Line 48"/>
            <p:cNvSpPr>
              <a:spLocks noChangeShapeType="1"/>
            </p:cNvSpPr>
            <p:nvPr/>
          </p:nvSpPr>
          <p:spPr bwMode="auto">
            <a:xfrm>
              <a:off x="1382" y="2359"/>
              <a:ext cx="136"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12" name="Line 49"/>
            <p:cNvSpPr>
              <a:spLocks noChangeShapeType="1"/>
            </p:cNvSpPr>
            <p:nvPr/>
          </p:nvSpPr>
          <p:spPr bwMode="auto">
            <a:xfrm>
              <a:off x="1701" y="3112"/>
              <a:ext cx="136"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13" name="Line 50"/>
            <p:cNvSpPr>
              <a:spLocks noChangeShapeType="1"/>
            </p:cNvSpPr>
            <p:nvPr/>
          </p:nvSpPr>
          <p:spPr bwMode="auto">
            <a:xfrm>
              <a:off x="1928" y="2613"/>
              <a:ext cx="181"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14" name="Line 51"/>
            <p:cNvSpPr>
              <a:spLocks noChangeShapeType="1"/>
            </p:cNvSpPr>
            <p:nvPr/>
          </p:nvSpPr>
          <p:spPr bwMode="auto">
            <a:xfrm>
              <a:off x="2109" y="2613"/>
              <a:ext cx="0" cy="24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15" name="Line 52"/>
            <p:cNvSpPr>
              <a:spLocks noChangeShapeType="1"/>
            </p:cNvSpPr>
            <p:nvPr/>
          </p:nvSpPr>
          <p:spPr bwMode="auto">
            <a:xfrm>
              <a:off x="1565" y="2840"/>
              <a:ext cx="0" cy="24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16" name="Text Box 53"/>
            <p:cNvSpPr txBox="1">
              <a:spLocks noChangeArrowheads="1"/>
            </p:cNvSpPr>
            <p:nvPr/>
          </p:nvSpPr>
          <p:spPr bwMode="auto">
            <a:xfrm>
              <a:off x="249" y="2160"/>
              <a:ext cx="2268"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kumimoji="1" lang="en-US" altLang="zh-CN" sz="2400" b="0" i="1">
                  <a:latin typeface="Times New Roman" panose="02020603050405020304" pitchFamily="18" charset="0"/>
                </a:rPr>
                <a:t>                   </a:t>
              </a:r>
              <a:r>
                <a:rPr kumimoji="1" lang="en-US" altLang="zh-CN" sz="2000" b="0">
                  <a:latin typeface="Times New Roman" panose="02020603050405020304" pitchFamily="18" charset="0"/>
                </a:rPr>
                <a:t>x(τ) </a:t>
              </a:r>
              <a:endParaRPr kumimoji="1" lang="en-US" altLang="zh-CN" sz="2000" b="0">
                <a:latin typeface="Times New Roman" panose="02020603050405020304" pitchFamily="18" charset="0"/>
              </a:endParaRPr>
            </a:p>
            <a:p>
              <a:pPr algn="just" eaLnBrk="1" hangingPunct="1">
                <a:spcBef>
                  <a:spcPct val="50000"/>
                </a:spcBef>
                <a:buFontTx/>
                <a:buNone/>
              </a:pPr>
              <a:r>
                <a:rPr kumimoji="1" lang="en-US" altLang="zh-CN" sz="2000" b="0">
                  <a:latin typeface="Times New Roman" panose="02020603050405020304" pitchFamily="18" charset="0"/>
                </a:rPr>
                <a:t>                      </a:t>
              </a:r>
              <a:r>
                <a:rPr kumimoji="1" lang="zh-CN" altLang="en-US" sz="2000" b="0">
                  <a:latin typeface="Times New Roman" panose="02020603050405020304" pitchFamily="18" charset="0"/>
                </a:rPr>
                <a:t>　　 </a:t>
              </a:r>
              <a:r>
                <a:rPr kumimoji="1" lang="en-US" altLang="zh-CN" sz="2000" b="0">
                  <a:latin typeface="Times New Roman" panose="02020603050405020304" pitchFamily="18" charset="0"/>
                </a:rPr>
                <a:t>h(t-τ) </a:t>
              </a:r>
              <a:endParaRPr kumimoji="1" lang="en-US" altLang="zh-CN" sz="2000" b="0">
                <a:latin typeface="Times New Roman" panose="02020603050405020304" pitchFamily="18" charset="0"/>
              </a:endParaRPr>
            </a:p>
            <a:p>
              <a:pPr algn="just" eaLnBrk="1" hangingPunct="1">
                <a:spcBef>
                  <a:spcPct val="50000"/>
                </a:spcBef>
                <a:buFontTx/>
                <a:buNone/>
              </a:pPr>
              <a:r>
                <a:rPr kumimoji="1" lang="en-US" altLang="zh-CN" sz="2000" b="0">
                  <a:latin typeface="Times New Roman" panose="02020603050405020304" pitchFamily="18" charset="0"/>
                </a:rPr>
                <a:t>-2     0      1    2    3    4    5  t    τ           </a:t>
              </a:r>
              <a:endParaRPr kumimoji="1" lang="en-US" altLang="zh-CN" sz="2000" b="0">
                <a:latin typeface="Times New Roman" panose="02020603050405020304" pitchFamily="18" charset="0"/>
              </a:endParaRPr>
            </a:p>
            <a:p>
              <a:pPr algn="just" eaLnBrk="1" hangingPunct="1">
                <a:spcBef>
                  <a:spcPct val="50000"/>
                </a:spcBef>
                <a:buFontTx/>
                <a:buNone/>
              </a:pPr>
              <a:r>
                <a:rPr kumimoji="1" lang="en-US" altLang="zh-CN" sz="2000" b="0">
                  <a:latin typeface="Times New Roman" panose="02020603050405020304" pitchFamily="18" charset="0"/>
                </a:rPr>
                <a:t>         </a:t>
              </a:r>
              <a:r>
                <a:rPr kumimoji="1" lang="zh-CN" altLang="en-US" sz="2000" b="0">
                  <a:latin typeface="Times New Roman" panose="02020603050405020304" pitchFamily="18" charset="0"/>
                </a:rPr>
                <a:t>　</a:t>
              </a:r>
              <a:r>
                <a:rPr kumimoji="1" lang="en-US" altLang="zh-CN" sz="2000" b="0">
                  <a:latin typeface="Times New Roman" panose="02020603050405020304" pitchFamily="18" charset="0"/>
                </a:rPr>
                <a:t>t ≥ 5            </a:t>
              </a:r>
              <a:endParaRPr kumimoji="1" lang="en-US" altLang="zh-CN" sz="2000" b="0">
                <a:latin typeface="Times New Roman" panose="02020603050405020304" pitchFamily="18" charset="0"/>
              </a:endParaRPr>
            </a:p>
          </p:txBody>
        </p:sp>
      </p:grpSp>
      <p:graphicFrame>
        <p:nvGraphicFramePr>
          <p:cNvPr id="33799" name="Object 59"/>
          <p:cNvGraphicFramePr>
            <a:graphicFrameLocks noChangeAspect="1"/>
          </p:cNvGraphicFramePr>
          <p:nvPr/>
        </p:nvGraphicFramePr>
        <p:xfrm>
          <a:off x="4419600" y="1066800"/>
          <a:ext cx="3919538" cy="1187450"/>
        </p:xfrm>
        <a:graphic>
          <a:graphicData uri="http://schemas.openxmlformats.org/presentationml/2006/ole">
            <mc:AlternateContent xmlns:mc="http://schemas.openxmlformats.org/markup-compatibility/2006">
              <mc:Choice xmlns:v="urn:schemas-microsoft-com:vml" Requires="v">
                <p:oleObj spid="_x0000_s33920" name="Equation" r:id="rId1" imgW="1866900" imgH="558800" progId="Equation.3">
                  <p:embed/>
                </p:oleObj>
              </mc:Choice>
              <mc:Fallback>
                <p:oleObj name="Equation" r:id="rId1" imgW="1866900" imgH="558800" progId="Equation.3">
                  <p:embed/>
                  <p:pic>
                    <p:nvPicPr>
                      <p:cNvPr id="0" name="Object 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066800"/>
                        <a:ext cx="39195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0" name="Object 60"/>
          <p:cNvGraphicFramePr>
            <a:graphicFrameLocks noChangeAspect="1"/>
          </p:cNvGraphicFramePr>
          <p:nvPr/>
        </p:nvGraphicFramePr>
        <p:xfrm>
          <a:off x="4495800" y="2667000"/>
          <a:ext cx="3760788" cy="1133475"/>
        </p:xfrm>
        <a:graphic>
          <a:graphicData uri="http://schemas.openxmlformats.org/presentationml/2006/ole">
            <mc:AlternateContent xmlns:mc="http://schemas.openxmlformats.org/markup-compatibility/2006">
              <mc:Choice xmlns:v="urn:schemas-microsoft-com:vml" Requires="v">
                <p:oleObj spid="_x0000_s33921" name="Equation" r:id="rId3" imgW="1790700" imgH="533400" progId="Equation.3">
                  <p:embed/>
                </p:oleObj>
              </mc:Choice>
              <mc:Fallback>
                <p:oleObj name="Equation" r:id="rId3" imgW="1790700" imgH="533400" progId="Equation.3">
                  <p:embed/>
                  <p:pic>
                    <p:nvPicPr>
                      <p:cNvPr id="0" name="Object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667000"/>
                        <a:ext cx="3760788"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3799"/>
                                        </p:tgtEl>
                                        <p:attrNameLst>
                                          <p:attrName>style.visibility</p:attrName>
                                        </p:attrNameLst>
                                      </p:cBhvr>
                                      <p:to>
                                        <p:strVal val="visible"/>
                                      </p:to>
                                    </p:set>
                                    <p:animEffect transition="in" filter="fade">
                                      <p:cBhvr>
                                        <p:cTn id="12" dur="1000"/>
                                        <p:tgtEl>
                                          <p:spTgt spid="33799"/>
                                        </p:tgtEl>
                                      </p:cBhvr>
                                    </p:animEffect>
                                    <p:anim calcmode="lin" valueType="num">
                                      <p:cBhvr>
                                        <p:cTn id="13" dur="1000" fill="hold"/>
                                        <p:tgtEl>
                                          <p:spTgt spid="33799"/>
                                        </p:tgtEl>
                                        <p:attrNameLst>
                                          <p:attrName>ppt_x</p:attrName>
                                        </p:attrNameLst>
                                      </p:cBhvr>
                                      <p:tavLst>
                                        <p:tav tm="0">
                                          <p:val>
                                            <p:strVal val="#ppt_x"/>
                                          </p:val>
                                        </p:tav>
                                        <p:tav tm="100000">
                                          <p:val>
                                            <p:strVal val="#ppt_x"/>
                                          </p:val>
                                        </p:tav>
                                      </p:tavLst>
                                    </p:anim>
                                    <p:anim calcmode="lin" valueType="num">
                                      <p:cBhvr>
                                        <p:cTn id="14" dur="1000" fill="hold"/>
                                        <p:tgtEl>
                                          <p:spTgt spid="3379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3800"/>
                                        </p:tgtEl>
                                        <p:attrNameLst>
                                          <p:attrName>style.visibility</p:attrName>
                                        </p:attrNameLst>
                                      </p:cBhvr>
                                      <p:to>
                                        <p:strVal val="visible"/>
                                      </p:to>
                                    </p:set>
                                    <p:animEffect transition="in" filter="fade">
                                      <p:cBhvr>
                                        <p:cTn id="24" dur="1000"/>
                                        <p:tgtEl>
                                          <p:spTgt spid="33800"/>
                                        </p:tgtEl>
                                      </p:cBhvr>
                                    </p:animEffect>
                                    <p:anim calcmode="lin" valueType="num">
                                      <p:cBhvr>
                                        <p:cTn id="25" dur="1000" fill="hold"/>
                                        <p:tgtEl>
                                          <p:spTgt spid="33800"/>
                                        </p:tgtEl>
                                        <p:attrNameLst>
                                          <p:attrName>ppt_x</p:attrName>
                                        </p:attrNameLst>
                                      </p:cBhvr>
                                      <p:tavLst>
                                        <p:tav tm="0">
                                          <p:val>
                                            <p:strVal val="#ppt_x"/>
                                          </p:val>
                                        </p:tav>
                                        <p:tav tm="100000">
                                          <p:val>
                                            <p:strVal val="#ppt_x"/>
                                          </p:val>
                                        </p:tav>
                                      </p:tavLst>
                                    </p:anim>
                                    <p:anim calcmode="lin" valueType="num">
                                      <p:cBhvr>
                                        <p:cTn id="26" dur="1000" fill="hold"/>
                                        <p:tgtEl>
                                          <p:spTgt spid="3380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checkerboard(across)">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7"/>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CA0ED47-E5CE-4637-A462-A0ECCB529EB2}"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28675" name="Rectangle 2"/>
          <p:cNvSpPr>
            <a:spLocks noGrp="1" noChangeArrowheads="1"/>
          </p:cNvSpPr>
          <p:nvPr>
            <p:ph type="title"/>
          </p:nvPr>
        </p:nvSpPr>
        <p:spPr/>
        <p:txBody>
          <a:bodyPr/>
          <a:lstStyle/>
          <a:p>
            <a:pPr eaLnBrk="1" hangingPunct="1"/>
            <a:r>
              <a:rPr lang="zh-CN" altLang="en-US" smtClean="0"/>
              <a:t>重要的结论（</a:t>
            </a:r>
            <a:r>
              <a:rPr lang="en-US" altLang="zh-CN" smtClean="0"/>
              <a:t>1</a:t>
            </a:r>
            <a:r>
              <a:rPr lang="zh-CN" altLang="en-US" smtClean="0"/>
              <a:t>）：</a:t>
            </a:r>
            <a:endParaRPr lang="zh-CN" altLang="en-US" smtClean="0"/>
          </a:p>
        </p:txBody>
      </p:sp>
      <p:graphicFrame>
        <p:nvGraphicFramePr>
          <p:cNvPr id="144410" name="Object 26"/>
          <p:cNvGraphicFramePr>
            <a:graphicFrameLocks noGrp="1" noChangeAspect="1"/>
          </p:cNvGraphicFramePr>
          <p:nvPr>
            <p:ph sz="half" idx="1"/>
          </p:nvPr>
        </p:nvGraphicFramePr>
        <p:xfrm>
          <a:off x="1187624" y="3764264"/>
          <a:ext cx="3240087" cy="679450"/>
        </p:xfrm>
        <a:graphic>
          <a:graphicData uri="http://schemas.openxmlformats.org/presentationml/2006/ole">
            <mc:AlternateContent xmlns:mc="http://schemas.openxmlformats.org/markup-compatibility/2006">
              <mc:Choice xmlns:v="urn:schemas-microsoft-com:vml" Requires="v">
                <p:oleObj spid="_x0000_s70736" name="Equation" r:id="rId1" imgW="1342390" imgH="213995" progId="Equation.DSMT4">
                  <p:embed/>
                </p:oleObj>
              </mc:Choice>
              <mc:Fallback>
                <p:oleObj name="Equation" r:id="rId1" imgW="1342390" imgH="213995" progId="Equation.DSMT4">
                  <p:embed/>
                  <p:pic>
                    <p:nvPicPr>
                      <p:cNvPr id="0" name="图片 707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764264"/>
                        <a:ext cx="3240087" cy="679450"/>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7" name="Rectangle 6"/>
          <p:cNvSpPr>
            <a:spLocks noChangeArrowheads="1"/>
          </p:cNvSpPr>
          <p:nvPr/>
        </p:nvSpPr>
        <p:spPr bwMode="auto">
          <a:xfrm>
            <a:off x="4717256" y="3838178"/>
            <a:ext cx="3671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用</a:t>
            </a:r>
            <a:r>
              <a:rPr lang="zh-CN" altLang="en-US" sz="2400" dirty="0">
                <a:solidFill>
                  <a:srgbClr val="FF3300"/>
                </a:solidFill>
              </a:rPr>
              <a:t>冲激</a:t>
            </a:r>
            <a:r>
              <a:rPr lang="zh-CN" altLang="en-US" sz="2400" dirty="0"/>
              <a:t>表示连续时间</a:t>
            </a:r>
            <a:r>
              <a:rPr lang="zh-CN" altLang="en-US" sz="2400" dirty="0" smtClean="0"/>
              <a:t>信号</a:t>
            </a:r>
            <a:endParaRPr lang="zh-CN" altLang="en-US" sz="2400" dirty="0"/>
          </a:p>
        </p:txBody>
      </p:sp>
      <p:graphicFrame>
        <p:nvGraphicFramePr>
          <p:cNvPr id="2" name="Object 26"/>
          <p:cNvGraphicFramePr>
            <a:graphicFrameLocks noChangeAspect="1"/>
          </p:cNvGraphicFramePr>
          <p:nvPr/>
        </p:nvGraphicFramePr>
        <p:xfrm>
          <a:off x="1233038" y="4725144"/>
          <a:ext cx="3214688" cy="985838"/>
        </p:xfrm>
        <a:graphic>
          <a:graphicData uri="http://schemas.openxmlformats.org/presentationml/2006/ole">
            <mc:AlternateContent xmlns:mc="http://schemas.openxmlformats.org/markup-compatibility/2006">
              <mc:Choice xmlns:v="urn:schemas-microsoft-com:vml" Requires="v">
                <p:oleObj spid="_x0000_s70737" name="Equation" r:id="rId3" imgW="1198245" imgH="300990" progId="Equation.DSMT4">
                  <p:embed/>
                </p:oleObj>
              </mc:Choice>
              <mc:Fallback>
                <p:oleObj name="Equation" r:id="rId3" imgW="1198245" imgH="300990" progId="Equation.DSMT4">
                  <p:embed/>
                  <p:pic>
                    <p:nvPicPr>
                      <p:cNvPr id="0" name="图片 707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038" y="4725144"/>
                        <a:ext cx="3214688" cy="985838"/>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0" name="Rectangle 17"/>
          <p:cNvSpPr>
            <a:spLocks noChangeArrowheads="1"/>
          </p:cNvSpPr>
          <p:nvPr/>
        </p:nvSpPr>
        <p:spPr bwMode="auto">
          <a:xfrm>
            <a:off x="4717255" y="4860131"/>
            <a:ext cx="3671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t>用</a:t>
            </a:r>
            <a:r>
              <a:rPr lang="zh-CN" altLang="en-US" sz="2400" dirty="0">
                <a:solidFill>
                  <a:srgbClr val="FF3300"/>
                </a:solidFill>
              </a:rPr>
              <a:t>脉冲</a:t>
            </a:r>
            <a:r>
              <a:rPr lang="zh-CN" altLang="en-US" sz="2400" dirty="0"/>
              <a:t>表示离散时间</a:t>
            </a:r>
            <a:r>
              <a:rPr lang="zh-CN" altLang="en-US" sz="2400" dirty="0" smtClean="0"/>
              <a:t>信号</a:t>
            </a:r>
            <a:endParaRPr lang="zh-CN" altLang="en-US" sz="2400" dirty="0"/>
          </a:p>
        </p:txBody>
      </p:sp>
      <p:graphicFrame>
        <p:nvGraphicFramePr>
          <p:cNvPr id="10" name="Object 14"/>
          <p:cNvGraphicFramePr>
            <a:graphicFrameLocks noGrp="1" noChangeAspect="1"/>
          </p:cNvGraphicFramePr>
          <p:nvPr>
            <p:ph sz="quarter" idx="2"/>
          </p:nvPr>
        </p:nvGraphicFramePr>
        <p:xfrm>
          <a:off x="2863064" y="1710134"/>
          <a:ext cx="3527425" cy="1428750"/>
        </p:xfrm>
        <a:graphic>
          <a:graphicData uri="http://schemas.openxmlformats.org/presentationml/2006/ole">
            <mc:AlternateContent xmlns:mc="http://schemas.openxmlformats.org/markup-compatibility/2006">
              <mc:Choice xmlns:v="urn:schemas-microsoft-com:vml" Requires="v">
                <p:oleObj spid="_x0000_s70738" name="Equation" r:id="rId5" imgW="1066800" imgH="431800" progId="Equation.DSMT4">
                  <p:embed/>
                </p:oleObj>
              </mc:Choice>
              <mc:Fallback>
                <p:oleObj name="Equation" r:id="rId5" imgW="1066800" imgH="431800" progId="Equation.DSMT4">
                  <p:embed/>
                  <p:pic>
                    <p:nvPicPr>
                      <p:cNvPr id="0" name="图片 707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3064" y="1710134"/>
                        <a:ext cx="3527425" cy="142875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4410"/>
                                        </p:tgtEl>
                                        <p:attrNameLst>
                                          <p:attrName>style.visibility</p:attrName>
                                        </p:attrNameLst>
                                      </p:cBhvr>
                                      <p:to>
                                        <p:strVal val="visible"/>
                                      </p:to>
                                    </p:set>
                                    <p:anim calcmode="lin" valueType="num">
                                      <p:cBhvr additive="base">
                                        <p:cTn id="13" dur="500" fill="hold"/>
                                        <p:tgtEl>
                                          <p:spTgt spid="144410"/>
                                        </p:tgtEl>
                                        <p:attrNameLst>
                                          <p:attrName>ppt_x</p:attrName>
                                        </p:attrNameLst>
                                      </p:cBhvr>
                                      <p:tavLst>
                                        <p:tav tm="0">
                                          <p:val>
                                            <p:strVal val="#ppt_x"/>
                                          </p:val>
                                        </p:tav>
                                        <p:tav tm="100000">
                                          <p:val>
                                            <p:strVal val="#ppt_x"/>
                                          </p:val>
                                        </p:tav>
                                      </p:tavLst>
                                    </p:anim>
                                    <p:anim calcmode="lin" valueType="num">
                                      <p:cBhvr additive="base">
                                        <p:cTn id="14" dur="500" fill="hold"/>
                                        <p:tgtEl>
                                          <p:spTgt spid="14441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8677"/>
                                        </p:tgtEl>
                                        <p:attrNameLst>
                                          <p:attrName>style.visibility</p:attrName>
                                        </p:attrNameLst>
                                      </p:cBhvr>
                                      <p:to>
                                        <p:strVal val="visible"/>
                                      </p:to>
                                    </p:set>
                                    <p:anim calcmode="lin" valueType="num">
                                      <p:cBhvr additive="base">
                                        <p:cTn id="21" dur="500" fill="hold"/>
                                        <p:tgtEl>
                                          <p:spTgt spid="28677"/>
                                        </p:tgtEl>
                                        <p:attrNameLst>
                                          <p:attrName>ppt_x</p:attrName>
                                        </p:attrNameLst>
                                      </p:cBhvr>
                                      <p:tavLst>
                                        <p:tav tm="0">
                                          <p:val>
                                            <p:strVal val="#ppt_x"/>
                                          </p:val>
                                        </p:tav>
                                        <p:tav tm="100000">
                                          <p:val>
                                            <p:strVal val="#ppt_x"/>
                                          </p:val>
                                        </p:tav>
                                      </p:tavLst>
                                    </p:anim>
                                    <p:anim calcmode="lin" valueType="num">
                                      <p:cBhvr additive="base">
                                        <p:cTn id="22" dur="500" fill="hold"/>
                                        <p:tgtEl>
                                          <p:spTgt spid="2867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8680"/>
                                        </p:tgtEl>
                                        <p:attrNameLst>
                                          <p:attrName>style.visibility</p:attrName>
                                        </p:attrNameLst>
                                      </p:cBhvr>
                                      <p:to>
                                        <p:strVal val="visible"/>
                                      </p:to>
                                    </p:set>
                                    <p:anim calcmode="lin" valueType="num">
                                      <p:cBhvr additive="base">
                                        <p:cTn id="25" dur="500" fill="hold"/>
                                        <p:tgtEl>
                                          <p:spTgt spid="28680"/>
                                        </p:tgtEl>
                                        <p:attrNameLst>
                                          <p:attrName>ppt_x</p:attrName>
                                        </p:attrNameLst>
                                      </p:cBhvr>
                                      <p:tavLst>
                                        <p:tav tm="0">
                                          <p:val>
                                            <p:strVal val="#ppt_x"/>
                                          </p:val>
                                        </p:tav>
                                        <p:tav tm="100000">
                                          <p:val>
                                            <p:strVal val="#ppt_x"/>
                                          </p:val>
                                        </p:tav>
                                      </p:tavLst>
                                    </p:anim>
                                    <p:anim calcmode="lin" valueType="num">
                                      <p:cBhvr additive="base">
                                        <p:cTn id="26" dur="500" fill="hold"/>
                                        <p:tgtEl>
                                          <p:spTgt spid="286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p:bldP spid="2868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7"/>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620148E-D4E5-41A5-80ED-7CBAB287BD62}"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29699" name="Rectangle 2"/>
          <p:cNvSpPr>
            <a:spLocks noGrp="1" noChangeArrowheads="1"/>
          </p:cNvSpPr>
          <p:nvPr>
            <p:ph type="title"/>
          </p:nvPr>
        </p:nvSpPr>
        <p:spPr>
          <a:xfrm>
            <a:off x="457200" y="134938"/>
            <a:ext cx="8229600" cy="1143000"/>
          </a:xfrm>
        </p:spPr>
        <p:txBody>
          <a:bodyPr/>
          <a:lstStyle/>
          <a:p>
            <a:pPr eaLnBrk="1" hangingPunct="1"/>
            <a:r>
              <a:rPr lang="zh-CN" altLang="en-US" smtClean="0"/>
              <a:t>重要的结论（</a:t>
            </a:r>
            <a:r>
              <a:rPr lang="en-US" altLang="zh-CN" smtClean="0"/>
              <a:t>2</a:t>
            </a:r>
            <a:r>
              <a:rPr lang="zh-CN" altLang="en-US" smtClean="0"/>
              <a:t>）：</a:t>
            </a:r>
            <a:endParaRPr lang="zh-CN" altLang="en-US" smtClean="0"/>
          </a:p>
        </p:txBody>
      </p:sp>
      <p:graphicFrame>
        <p:nvGraphicFramePr>
          <p:cNvPr id="28676" name="Object 42"/>
          <p:cNvGraphicFramePr>
            <a:graphicFrameLocks noGrp="1" noChangeAspect="1"/>
          </p:cNvGraphicFramePr>
          <p:nvPr>
            <p:ph sz="quarter" idx="3"/>
          </p:nvPr>
        </p:nvGraphicFramePr>
        <p:xfrm>
          <a:off x="1831975" y="5011738"/>
          <a:ext cx="4916488" cy="727075"/>
        </p:xfrm>
        <a:graphic>
          <a:graphicData uri="http://schemas.openxmlformats.org/presentationml/2006/ole">
            <mc:AlternateContent xmlns:mc="http://schemas.openxmlformats.org/markup-compatibility/2006">
              <mc:Choice xmlns:v="urn:schemas-microsoft-com:vml" Requires="v">
                <p:oleObj spid="_x0000_s71734" name="Equation" r:id="rId1" imgW="2235200" imgH="330200" progId="Equation.DSMT4">
                  <p:embed/>
                </p:oleObj>
              </mc:Choice>
              <mc:Fallback>
                <p:oleObj name="Equation" r:id="rId1" imgW="2235200" imgH="330200" progId="Equation.DSMT4">
                  <p:embed/>
                  <p:pic>
                    <p:nvPicPr>
                      <p:cNvPr id="0" name="图片 717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975" y="5011738"/>
                        <a:ext cx="4916488" cy="727075"/>
                      </a:xfrm>
                      <a:prstGeom prst="rect">
                        <a:avLst/>
                      </a:prstGeom>
                      <a:solidFill>
                        <a:srgbClr val="FFD757"/>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8677" name="Rectangle 11"/>
          <p:cNvSpPr>
            <a:spLocks noChangeArrowheads="1"/>
          </p:cNvSpPr>
          <p:nvPr/>
        </p:nvSpPr>
        <p:spPr bwMode="auto">
          <a:xfrm>
            <a:off x="7088188" y="5132388"/>
            <a:ext cx="1062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卷积</a:t>
            </a:r>
            <a:endParaRPr lang="zh-CN" altLang="en-US" sz="2400"/>
          </a:p>
        </p:txBody>
      </p:sp>
      <p:grpSp>
        <p:nvGrpSpPr>
          <p:cNvPr id="20" name="Group 13"/>
          <p:cNvGrpSpPr/>
          <p:nvPr/>
        </p:nvGrpSpPr>
        <p:grpSpPr bwMode="auto">
          <a:xfrm>
            <a:off x="1890713" y="3802063"/>
            <a:ext cx="4648200" cy="955675"/>
            <a:chOff x="1296" y="2902"/>
            <a:chExt cx="2928" cy="602"/>
          </a:xfrm>
        </p:grpSpPr>
        <p:sp>
          <p:nvSpPr>
            <p:cNvPr id="29717" name="Text Box 14"/>
            <p:cNvSpPr txBox="1">
              <a:spLocks noChangeArrowheads="1"/>
            </p:cNvSpPr>
            <p:nvPr/>
          </p:nvSpPr>
          <p:spPr bwMode="auto">
            <a:xfrm>
              <a:off x="2304" y="3094"/>
              <a:ext cx="1008" cy="41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3600">
                  <a:latin typeface="Book Antiqua" panose="02040602050305030304" pitchFamily="18" charset="0"/>
                  <a:ea typeface="方正姚体" panose="02010601030101010101" pitchFamily="2" charset="-122"/>
                </a:rPr>
                <a:t>LTI</a:t>
              </a:r>
              <a:endParaRPr kumimoji="1" lang="en-US" altLang="zh-CN" sz="2800">
                <a:latin typeface="Arial Narrow" panose="020B0606020202030204" pitchFamily="34" charset="0"/>
                <a:ea typeface="楷体_GB2312" pitchFamily="49" charset="-122"/>
              </a:endParaRPr>
            </a:p>
          </p:txBody>
        </p:sp>
        <p:sp>
          <p:nvSpPr>
            <p:cNvPr id="29718" name="Line 15"/>
            <p:cNvSpPr>
              <a:spLocks noChangeShapeType="1"/>
            </p:cNvSpPr>
            <p:nvPr/>
          </p:nvSpPr>
          <p:spPr bwMode="auto">
            <a:xfrm>
              <a:off x="1296" y="3286"/>
              <a:ext cx="100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9" name="Line 16"/>
            <p:cNvSpPr>
              <a:spLocks noChangeShapeType="1"/>
            </p:cNvSpPr>
            <p:nvPr/>
          </p:nvSpPr>
          <p:spPr bwMode="auto">
            <a:xfrm>
              <a:off x="3312" y="3286"/>
              <a:ext cx="91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0" name="Text Box 17"/>
            <p:cNvSpPr txBox="1">
              <a:spLocks noChangeArrowheads="1"/>
            </p:cNvSpPr>
            <p:nvPr/>
          </p:nvSpPr>
          <p:spPr bwMode="auto">
            <a:xfrm>
              <a:off x="1559" y="2902"/>
              <a:ext cx="4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a:latin typeface="Arial Narrow" panose="020B0606020202030204" pitchFamily="34" charset="0"/>
                  <a:ea typeface="楷体_GB2312" pitchFamily="49" charset="-122"/>
                </a:rPr>
                <a:t>x(t)</a:t>
              </a:r>
              <a:endParaRPr kumimoji="1" lang="en-US" altLang="zh-CN" sz="2800">
                <a:latin typeface="Arial Narrow" panose="020B0606020202030204" pitchFamily="34" charset="0"/>
                <a:ea typeface="楷体_GB2312" pitchFamily="49" charset="-122"/>
              </a:endParaRPr>
            </a:p>
          </p:txBody>
        </p:sp>
        <p:sp>
          <p:nvSpPr>
            <p:cNvPr id="29721" name="Text Box 18"/>
            <p:cNvSpPr txBox="1">
              <a:spLocks noChangeArrowheads="1"/>
            </p:cNvSpPr>
            <p:nvPr/>
          </p:nvSpPr>
          <p:spPr bwMode="auto">
            <a:xfrm>
              <a:off x="3510" y="2902"/>
              <a:ext cx="6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a:latin typeface="Arial Narrow" panose="020B0606020202030204" pitchFamily="34" charset="0"/>
                  <a:ea typeface="楷体_GB2312" pitchFamily="49" charset="-122"/>
                </a:rPr>
                <a:t>y(t)=?</a:t>
              </a:r>
              <a:endParaRPr kumimoji="1" lang="en-US" altLang="zh-CN" sz="2800">
                <a:latin typeface="Arial Narrow" panose="020B0606020202030204" pitchFamily="34" charset="0"/>
                <a:ea typeface="楷体_GB2312" pitchFamily="49" charset="-122"/>
              </a:endParaRPr>
            </a:p>
          </p:txBody>
        </p:sp>
      </p:grpSp>
      <p:grpSp>
        <p:nvGrpSpPr>
          <p:cNvPr id="27" name="Group 4"/>
          <p:cNvGrpSpPr/>
          <p:nvPr/>
        </p:nvGrpSpPr>
        <p:grpSpPr bwMode="auto">
          <a:xfrm>
            <a:off x="1771650" y="1738313"/>
            <a:ext cx="4648200" cy="955675"/>
            <a:chOff x="1248" y="1632"/>
            <a:chExt cx="2928" cy="602"/>
          </a:xfrm>
        </p:grpSpPr>
        <p:sp>
          <p:nvSpPr>
            <p:cNvPr id="29712" name="Text Box 5"/>
            <p:cNvSpPr txBox="1">
              <a:spLocks noChangeArrowheads="1"/>
            </p:cNvSpPr>
            <p:nvPr/>
          </p:nvSpPr>
          <p:spPr bwMode="auto">
            <a:xfrm>
              <a:off x="2256" y="1824"/>
              <a:ext cx="1008" cy="41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3600">
                  <a:latin typeface="Book Antiqua" panose="02040602050305030304" pitchFamily="18" charset="0"/>
                  <a:ea typeface="方正姚体" panose="02010601030101010101" pitchFamily="2" charset="-122"/>
                </a:rPr>
                <a:t>LTI</a:t>
              </a:r>
              <a:endParaRPr kumimoji="1" lang="en-US" altLang="zh-CN" sz="2800">
                <a:latin typeface="Arial Narrow" panose="020B0606020202030204" pitchFamily="34" charset="0"/>
                <a:ea typeface="楷体_GB2312" pitchFamily="49" charset="-122"/>
              </a:endParaRPr>
            </a:p>
          </p:txBody>
        </p:sp>
        <p:sp>
          <p:nvSpPr>
            <p:cNvPr id="29713" name="Line 6"/>
            <p:cNvSpPr>
              <a:spLocks noChangeShapeType="1"/>
            </p:cNvSpPr>
            <p:nvPr/>
          </p:nvSpPr>
          <p:spPr bwMode="auto">
            <a:xfrm>
              <a:off x="1248" y="2016"/>
              <a:ext cx="100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4" name="Line 7"/>
            <p:cNvSpPr>
              <a:spLocks noChangeShapeType="1"/>
            </p:cNvSpPr>
            <p:nvPr/>
          </p:nvSpPr>
          <p:spPr bwMode="auto">
            <a:xfrm>
              <a:off x="3264" y="2016"/>
              <a:ext cx="91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5" name="Text Box 8"/>
            <p:cNvSpPr txBox="1">
              <a:spLocks noChangeArrowheads="1"/>
            </p:cNvSpPr>
            <p:nvPr/>
          </p:nvSpPr>
          <p:spPr bwMode="auto">
            <a:xfrm>
              <a:off x="1313" y="1632"/>
              <a:ext cx="8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a:latin typeface="Arial Narrow" panose="020B0606020202030204" pitchFamily="34" charset="0"/>
                  <a:ea typeface="楷体_GB2312" pitchFamily="49" charset="-122"/>
                </a:rPr>
                <a:t>x(t)=</a:t>
              </a:r>
              <a:r>
                <a:rPr kumimoji="1" lang="en-US" altLang="zh-CN" sz="2800">
                  <a:latin typeface="Arial Narrow" panose="020B0606020202030204" pitchFamily="34" charset="0"/>
                  <a:ea typeface="楷体_GB2312" pitchFamily="49" charset="-122"/>
                  <a:sym typeface="Symbol" panose="05050102010706020507" pitchFamily="18" charset="2"/>
                </a:rPr>
                <a:t>(t)</a:t>
              </a:r>
              <a:endParaRPr kumimoji="1" lang="en-US" altLang="zh-CN" sz="2800">
                <a:latin typeface="Arial Narrow" panose="020B0606020202030204" pitchFamily="34" charset="0"/>
                <a:ea typeface="楷体_GB2312" pitchFamily="49" charset="-122"/>
              </a:endParaRPr>
            </a:p>
          </p:txBody>
        </p:sp>
        <p:sp>
          <p:nvSpPr>
            <p:cNvPr id="29716" name="Text Box 9"/>
            <p:cNvSpPr txBox="1">
              <a:spLocks noChangeArrowheads="1"/>
            </p:cNvSpPr>
            <p:nvPr/>
          </p:nvSpPr>
          <p:spPr bwMode="auto">
            <a:xfrm>
              <a:off x="3372" y="1632"/>
              <a:ext cx="8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a:latin typeface="Arial Narrow" panose="020B0606020202030204" pitchFamily="34" charset="0"/>
                  <a:ea typeface="楷体_GB2312" pitchFamily="49" charset="-122"/>
                </a:rPr>
                <a:t>y(t)=h(t)</a:t>
              </a:r>
              <a:endParaRPr kumimoji="1" lang="en-US" altLang="zh-CN" sz="2800">
                <a:latin typeface="Arial Narrow" panose="020B0606020202030204" pitchFamily="34" charset="0"/>
                <a:ea typeface="楷体_GB2312" pitchFamily="49" charset="-122"/>
              </a:endParaRPr>
            </a:p>
          </p:txBody>
        </p:sp>
      </p:grpSp>
      <p:sp>
        <p:nvSpPr>
          <p:cNvPr id="29704" name="Rectangle 3"/>
          <p:cNvSpPr>
            <a:spLocks noChangeArrowheads="1"/>
          </p:cNvSpPr>
          <p:nvPr/>
        </p:nvSpPr>
        <p:spPr bwMode="auto">
          <a:xfrm>
            <a:off x="-71438" y="1074738"/>
            <a:ext cx="9215438"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dirty="0"/>
              <a:t>假设</a:t>
            </a:r>
            <a:r>
              <a:rPr kumimoji="1" lang="en-US" altLang="zh-CN" sz="2800" dirty="0"/>
              <a:t>LTI </a:t>
            </a:r>
            <a:r>
              <a:rPr kumimoji="1" lang="zh-CN" altLang="en-US" sz="2800" dirty="0"/>
              <a:t>的输入单位冲激信号</a:t>
            </a:r>
            <a:r>
              <a:rPr kumimoji="1" lang="en-US" altLang="zh-CN" sz="2800" i="1" dirty="0"/>
              <a:t>δ</a:t>
            </a:r>
            <a:r>
              <a:rPr kumimoji="1" lang="en-US" altLang="zh-CN" sz="2800" dirty="0"/>
              <a:t>(</a:t>
            </a:r>
            <a:r>
              <a:rPr kumimoji="1" lang="en-US" altLang="zh-CN" sz="2800" i="1" dirty="0"/>
              <a:t>t</a:t>
            </a:r>
            <a:r>
              <a:rPr kumimoji="1" lang="en-US" altLang="zh-CN" sz="2800" dirty="0"/>
              <a:t>)</a:t>
            </a:r>
            <a:r>
              <a:rPr kumimoji="1" lang="zh-CN" altLang="en-US" sz="2800" dirty="0"/>
              <a:t>或</a:t>
            </a:r>
            <a:r>
              <a:rPr kumimoji="1" lang="en-US" altLang="zh-CN" sz="2800" dirty="0">
                <a:latin typeface="Arial Narrow" panose="020B0606020202030204" pitchFamily="34" charset="0"/>
                <a:ea typeface="楷体_GB2312" pitchFamily="49" charset="-122"/>
                <a:sym typeface="Symbol" panose="05050102010706020507" pitchFamily="18" charset="2"/>
              </a:rPr>
              <a:t>[n],   </a:t>
            </a:r>
            <a:r>
              <a:rPr kumimoji="1" lang="zh-CN" altLang="en-US" sz="2800" dirty="0"/>
              <a:t>输出为</a:t>
            </a:r>
            <a:r>
              <a:rPr kumimoji="1" lang="en-US" altLang="zh-CN" sz="2800" i="1" dirty="0" smtClean="0">
                <a:solidFill>
                  <a:srgbClr val="FF0000"/>
                </a:solidFill>
              </a:rPr>
              <a:t>h(t)</a:t>
            </a:r>
            <a:r>
              <a:rPr kumimoji="1" lang="zh-CN" altLang="en-US" sz="2800" dirty="0">
                <a:solidFill>
                  <a:srgbClr val="FF0000"/>
                </a:solidFill>
              </a:rPr>
              <a:t>或</a:t>
            </a:r>
            <a:r>
              <a:rPr kumimoji="1" lang="en-US" altLang="zh-CN" sz="2800" i="1" dirty="0" smtClean="0">
                <a:solidFill>
                  <a:srgbClr val="FF0000"/>
                </a:solidFill>
              </a:rPr>
              <a:t>h[n]</a:t>
            </a:r>
            <a:endParaRPr kumimoji="1" lang="en-US" altLang="zh-CN" sz="2800" dirty="0"/>
          </a:p>
          <a:p>
            <a:pPr eaLnBrk="1" hangingPunct="1">
              <a:buFontTx/>
              <a:buNone/>
            </a:pPr>
            <a:r>
              <a:rPr lang="en-US" altLang="zh-CN" sz="2800" dirty="0">
                <a:solidFill>
                  <a:srgbClr val="FF0000"/>
                </a:solidFill>
                <a:ea typeface="楷体_GB2312" pitchFamily="49" charset="-122"/>
              </a:rPr>
              <a:t> </a:t>
            </a:r>
            <a:endParaRPr lang="en-US" altLang="zh-CN" sz="2800" dirty="0">
              <a:solidFill>
                <a:srgbClr val="FF0000"/>
              </a:solidFill>
              <a:ea typeface="楷体_GB2312" pitchFamily="49" charset="-122"/>
            </a:endParaRPr>
          </a:p>
        </p:txBody>
      </p:sp>
      <p:sp>
        <p:nvSpPr>
          <p:cNvPr id="28681" name="Rectangle 3"/>
          <p:cNvSpPr>
            <a:spLocks noChangeArrowheads="1"/>
          </p:cNvSpPr>
          <p:nvPr/>
        </p:nvSpPr>
        <p:spPr bwMode="auto">
          <a:xfrm>
            <a:off x="23813" y="3182938"/>
            <a:ext cx="85344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t>则对于任意的输入信号</a:t>
            </a:r>
            <a:endParaRPr kumimoji="1" lang="en-US" altLang="zh-CN" sz="2800"/>
          </a:p>
          <a:p>
            <a:pPr eaLnBrk="1" hangingPunct="1">
              <a:buFontTx/>
              <a:buNone/>
            </a:pPr>
            <a:r>
              <a:rPr lang="en-US" altLang="zh-CN" sz="2800">
                <a:solidFill>
                  <a:srgbClr val="FF0000"/>
                </a:solidFill>
                <a:ea typeface="楷体_GB2312" pitchFamily="49" charset="-122"/>
              </a:rPr>
              <a:t> </a:t>
            </a:r>
            <a:endParaRPr lang="en-US" altLang="zh-CN" sz="2800">
              <a:solidFill>
                <a:srgbClr val="FF0000"/>
              </a:solidFill>
              <a:ea typeface="楷体_GB2312" pitchFamily="49" charset="-122"/>
            </a:endParaRPr>
          </a:p>
        </p:txBody>
      </p:sp>
      <p:sp>
        <p:nvSpPr>
          <p:cNvPr id="29706" name="Text Box 7"/>
          <p:cNvSpPr txBox="1">
            <a:spLocks noChangeArrowheads="1"/>
          </p:cNvSpPr>
          <p:nvPr/>
        </p:nvSpPr>
        <p:spPr bwMode="auto">
          <a:xfrm>
            <a:off x="1831975" y="2349500"/>
            <a:ext cx="1435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a:latin typeface="Arial Narrow" panose="020B0606020202030204" pitchFamily="34" charset="0"/>
                <a:ea typeface="楷体_GB2312" pitchFamily="49" charset="-122"/>
              </a:rPr>
              <a:t>x[n]=</a:t>
            </a:r>
            <a:r>
              <a:rPr kumimoji="1" lang="en-US" altLang="zh-CN" sz="2800">
                <a:latin typeface="Arial Narrow" panose="020B0606020202030204" pitchFamily="34" charset="0"/>
                <a:ea typeface="楷体_GB2312" pitchFamily="49" charset="-122"/>
                <a:sym typeface="Symbol" panose="05050102010706020507" pitchFamily="18" charset="2"/>
              </a:rPr>
              <a:t>[n]</a:t>
            </a:r>
            <a:endParaRPr kumimoji="1" lang="en-US" altLang="zh-CN" sz="2800">
              <a:latin typeface="Arial Narrow" panose="020B0606020202030204" pitchFamily="34" charset="0"/>
              <a:ea typeface="楷体_GB2312" pitchFamily="49" charset="-122"/>
            </a:endParaRPr>
          </a:p>
        </p:txBody>
      </p:sp>
      <p:sp>
        <p:nvSpPr>
          <p:cNvPr id="29707" name="Text Box 8"/>
          <p:cNvSpPr txBox="1">
            <a:spLocks noChangeArrowheads="1"/>
          </p:cNvSpPr>
          <p:nvPr/>
        </p:nvSpPr>
        <p:spPr bwMode="auto">
          <a:xfrm>
            <a:off x="5135563" y="2354263"/>
            <a:ext cx="14366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a:latin typeface="Arial Narrow" panose="020B0606020202030204" pitchFamily="34" charset="0"/>
                <a:ea typeface="楷体_GB2312" pitchFamily="49" charset="-122"/>
              </a:rPr>
              <a:t>y[n]=h[n]</a:t>
            </a:r>
            <a:endParaRPr kumimoji="1" lang="en-US" altLang="zh-CN" sz="2800">
              <a:latin typeface="Arial Narrow" panose="020B0606020202030204" pitchFamily="34" charset="0"/>
              <a:ea typeface="楷体_GB2312" pitchFamily="49" charset="-122"/>
            </a:endParaRPr>
          </a:p>
        </p:txBody>
      </p:sp>
      <p:sp>
        <p:nvSpPr>
          <p:cNvPr id="23" name="Text Box 7"/>
          <p:cNvSpPr txBox="1">
            <a:spLocks noChangeArrowheads="1"/>
          </p:cNvSpPr>
          <p:nvPr/>
        </p:nvSpPr>
        <p:spPr bwMode="auto">
          <a:xfrm>
            <a:off x="2265363" y="4483100"/>
            <a:ext cx="717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a:latin typeface="Arial Narrow" panose="020B0606020202030204" pitchFamily="34" charset="0"/>
                <a:ea typeface="楷体_GB2312" pitchFamily="49" charset="-122"/>
              </a:rPr>
              <a:t>x[n]</a:t>
            </a:r>
            <a:endParaRPr kumimoji="1" lang="en-US" altLang="zh-CN" sz="2800">
              <a:latin typeface="Arial Narrow" panose="020B0606020202030204" pitchFamily="34" charset="0"/>
              <a:ea typeface="楷体_GB2312" pitchFamily="49" charset="-122"/>
            </a:endParaRPr>
          </a:p>
        </p:txBody>
      </p:sp>
      <p:graphicFrame>
        <p:nvGraphicFramePr>
          <p:cNvPr id="24" name="Object 4"/>
          <p:cNvGraphicFramePr>
            <a:graphicFrameLocks noChangeAspect="1"/>
          </p:cNvGraphicFramePr>
          <p:nvPr/>
        </p:nvGraphicFramePr>
        <p:xfrm>
          <a:off x="1831975" y="5693569"/>
          <a:ext cx="4954588" cy="1103312"/>
        </p:xfrm>
        <a:graphic>
          <a:graphicData uri="http://schemas.openxmlformats.org/presentationml/2006/ole">
            <mc:AlternateContent xmlns:mc="http://schemas.openxmlformats.org/markup-compatibility/2006">
              <mc:Choice xmlns:v="urn:schemas-microsoft-com:vml" Requires="v">
                <p:oleObj spid="_x0000_s71735" name="Equation" r:id="rId3" imgW="1701165" imgH="323850" progId="Equation.DSMT4">
                  <p:embed/>
                </p:oleObj>
              </mc:Choice>
              <mc:Fallback>
                <p:oleObj name="Equation" r:id="rId3" imgW="1701165" imgH="323850" progId="Equation.DSMT4">
                  <p:embed/>
                  <p:pic>
                    <p:nvPicPr>
                      <p:cNvPr id="0" name="图片 717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1975" y="5693569"/>
                        <a:ext cx="4954588" cy="1103312"/>
                      </a:xfrm>
                      <a:prstGeom prst="rect">
                        <a:avLst/>
                      </a:prstGeom>
                      <a:solidFill>
                        <a:srgbClr val="FFD757"/>
                      </a:solidFill>
                      <a:ln>
                        <a:noFill/>
                      </a:ln>
                    </p:spPr>
                  </p:pic>
                </p:oleObj>
              </mc:Fallback>
            </mc:AlternateContent>
          </a:graphicData>
        </a:graphic>
      </p:graphicFrame>
      <p:sp>
        <p:nvSpPr>
          <p:cNvPr id="25" name="Rectangle 11"/>
          <p:cNvSpPr>
            <a:spLocks noChangeArrowheads="1"/>
          </p:cNvSpPr>
          <p:nvPr/>
        </p:nvSpPr>
        <p:spPr bwMode="auto">
          <a:xfrm>
            <a:off x="7085013" y="5942013"/>
            <a:ext cx="13033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t>卷积和</a:t>
            </a:r>
            <a:endParaRPr lang="zh-CN" altLang="en-US" sz="2400"/>
          </a:p>
        </p:txBody>
      </p:sp>
      <p:sp>
        <p:nvSpPr>
          <p:cNvPr id="26" name="Text Box 18"/>
          <p:cNvSpPr txBox="1">
            <a:spLocks noChangeArrowheads="1"/>
          </p:cNvSpPr>
          <p:nvPr/>
        </p:nvSpPr>
        <p:spPr bwMode="auto">
          <a:xfrm>
            <a:off x="5383213" y="4470400"/>
            <a:ext cx="10731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a:latin typeface="Arial Narrow" panose="020B0606020202030204" pitchFamily="34" charset="0"/>
                <a:ea typeface="楷体_GB2312" pitchFamily="49" charset="-122"/>
              </a:rPr>
              <a:t>y[n]=?</a:t>
            </a:r>
            <a:endParaRPr kumimoji="1" lang="en-US" altLang="zh-CN" sz="2800">
              <a:latin typeface="Arial Narrow" panose="020B060602020203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8681"/>
                                        </p:tgtEl>
                                        <p:attrNameLst>
                                          <p:attrName>style.visibility</p:attrName>
                                        </p:attrNameLst>
                                      </p:cBhvr>
                                      <p:to>
                                        <p:strVal val="visible"/>
                                      </p:to>
                                    </p:set>
                                    <p:anim calcmode="lin" valueType="num">
                                      <p:cBhvr additive="base">
                                        <p:cTn id="16" dur="500" fill="hold"/>
                                        <p:tgtEl>
                                          <p:spTgt spid="28681"/>
                                        </p:tgtEl>
                                        <p:attrNameLst>
                                          <p:attrName>ppt_x</p:attrName>
                                        </p:attrNameLst>
                                      </p:cBhvr>
                                      <p:tavLst>
                                        <p:tav tm="0">
                                          <p:val>
                                            <p:strVal val="#ppt_x"/>
                                          </p:val>
                                        </p:tav>
                                        <p:tav tm="100000">
                                          <p:val>
                                            <p:strVal val="#ppt_x"/>
                                          </p:val>
                                        </p:tav>
                                      </p:tavLst>
                                    </p:anim>
                                    <p:anim calcmode="lin" valueType="num">
                                      <p:cBhvr additive="base">
                                        <p:cTn id="17" dur="500" fill="hold"/>
                                        <p:tgtEl>
                                          <p:spTgt spid="2868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ppt_x"/>
                                          </p:val>
                                        </p:tav>
                                        <p:tav tm="100000">
                                          <p:val>
                                            <p:strVal val="#ppt_x"/>
                                          </p:val>
                                        </p:tav>
                                      </p:tavLst>
                                    </p:anim>
                                    <p:anim calcmode="lin" valueType="num">
                                      <p:cBhvr additive="base">
                                        <p:cTn id="23" dur="500" fill="hold"/>
                                        <p:tgtEl>
                                          <p:spTgt spid="2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 calcmode="lin" valueType="num">
                                      <p:cBhvr additive="base">
                                        <p:cTn id="26" dur="500" fill="hold"/>
                                        <p:tgtEl>
                                          <p:spTgt spid="23"/>
                                        </p:tgtEl>
                                        <p:attrNameLst>
                                          <p:attrName>ppt_x</p:attrName>
                                        </p:attrNameLst>
                                      </p:cBhvr>
                                      <p:tavLst>
                                        <p:tav tm="0">
                                          <p:val>
                                            <p:strVal val="#ppt_x"/>
                                          </p:val>
                                        </p:tav>
                                        <p:tav tm="100000">
                                          <p:val>
                                            <p:strVal val="#ppt_x"/>
                                          </p:val>
                                        </p:tav>
                                      </p:tavLst>
                                    </p:anim>
                                    <p:anim calcmode="lin" valueType="num">
                                      <p:cBhvr additive="base">
                                        <p:cTn id="27" dur="500" fill="hold"/>
                                        <p:tgtEl>
                                          <p:spTgt spid="2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fill="hold"/>
                                        <p:tgtEl>
                                          <p:spTgt spid="26"/>
                                        </p:tgtEl>
                                        <p:attrNameLst>
                                          <p:attrName>ppt_x</p:attrName>
                                        </p:attrNameLst>
                                      </p:cBhvr>
                                      <p:tavLst>
                                        <p:tav tm="0">
                                          <p:val>
                                            <p:strVal val="#ppt_x"/>
                                          </p:val>
                                        </p:tav>
                                        <p:tav tm="100000">
                                          <p:val>
                                            <p:strVal val="#ppt_x"/>
                                          </p:val>
                                        </p:tav>
                                      </p:tavLst>
                                    </p:anim>
                                    <p:anim calcmode="lin" valueType="num">
                                      <p:cBhvr additive="base">
                                        <p:cTn id="31" dur="500" fill="hold"/>
                                        <p:tgtEl>
                                          <p:spTgt spid="26"/>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28674"/>
                                        </p:tgtEl>
                                        <p:attrNameLst>
                                          <p:attrName>style.visibility</p:attrName>
                                        </p:attrNameLst>
                                      </p:cBhvr>
                                      <p:to>
                                        <p:strVal val="visible"/>
                                      </p:to>
                                    </p:set>
                                    <p:anim calcmode="lin" valueType="num">
                                      <p:cBhvr additive="base">
                                        <p:cTn id="34" dur="500" fill="hold"/>
                                        <p:tgtEl>
                                          <p:spTgt spid="28674"/>
                                        </p:tgtEl>
                                        <p:attrNameLst>
                                          <p:attrName>ppt_x</p:attrName>
                                        </p:attrNameLst>
                                      </p:cBhvr>
                                      <p:tavLst>
                                        <p:tav tm="0">
                                          <p:val>
                                            <p:strVal val="#ppt_x"/>
                                          </p:val>
                                        </p:tav>
                                        <p:tav tm="100000">
                                          <p:val>
                                            <p:strVal val="#ppt_x"/>
                                          </p:val>
                                        </p:tav>
                                      </p:tavLst>
                                    </p:anim>
                                    <p:anim calcmode="lin" valueType="num">
                                      <p:cBhvr additive="base">
                                        <p:cTn id="35" dur="500" fill="hold"/>
                                        <p:tgtEl>
                                          <p:spTgt spid="28674"/>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8676"/>
                                        </p:tgtEl>
                                        <p:attrNameLst>
                                          <p:attrName>style.visibility</p:attrName>
                                        </p:attrNameLst>
                                      </p:cBhvr>
                                      <p:to>
                                        <p:strVal val="visible"/>
                                      </p:to>
                                    </p:set>
                                    <p:anim calcmode="lin" valueType="num">
                                      <p:cBhvr additive="base">
                                        <p:cTn id="38" dur="500" fill="hold"/>
                                        <p:tgtEl>
                                          <p:spTgt spid="28676"/>
                                        </p:tgtEl>
                                        <p:attrNameLst>
                                          <p:attrName>ppt_x</p:attrName>
                                        </p:attrNameLst>
                                      </p:cBhvr>
                                      <p:tavLst>
                                        <p:tav tm="0">
                                          <p:val>
                                            <p:strVal val="#ppt_x"/>
                                          </p:val>
                                        </p:tav>
                                        <p:tav tm="100000">
                                          <p:val>
                                            <p:strVal val="#ppt_x"/>
                                          </p:val>
                                        </p:tav>
                                      </p:tavLst>
                                    </p:anim>
                                    <p:anim calcmode="lin" valueType="num">
                                      <p:cBhvr additive="base">
                                        <p:cTn id="39" dur="500" fill="hold"/>
                                        <p:tgtEl>
                                          <p:spTgt spid="28676"/>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8677"/>
                                        </p:tgtEl>
                                        <p:attrNameLst>
                                          <p:attrName>style.visibility</p:attrName>
                                        </p:attrNameLst>
                                      </p:cBhvr>
                                      <p:to>
                                        <p:strVal val="visible"/>
                                      </p:to>
                                    </p:set>
                                    <p:anim calcmode="lin" valueType="num">
                                      <p:cBhvr additive="base">
                                        <p:cTn id="42" dur="500" fill="hold"/>
                                        <p:tgtEl>
                                          <p:spTgt spid="28677"/>
                                        </p:tgtEl>
                                        <p:attrNameLst>
                                          <p:attrName>ppt_x</p:attrName>
                                        </p:attrNameLst>
                                      </p:cBhvr>
                                      <p:tavLst>
                                        <p:tav tm="0">
                                          <p:val>
                                            <p:strVal val="#ppt_x"/>
                                          </p:val>
                                        </p:tav>
                                        <p:tav tm="100000">
                                          <p:val>
                                            <p:strVal val="#ppt_x"/>
                                          </p:val>
                                        </p:tav>
                                      </p:tavLst>
                                    </p:anim>
                                    <p:anim calcmode="lin" valueType="num">
                                      <p:cBhvr additive="base">
                                        <p:cTn id="43" dur="500" fill="hold"/>
                                        <p:tgtEl>
                                          <p:spTgt spid="28677"/>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 calcmode="lin" valueType="num">
                                      <p:cBhvr additive="base">
                                        <p:cTn id="46" dur="500" fill="hold"/>
                                        <p:tgtEl>
                                          <p:spTgt spid="25"/>
                                        </p:tgtEl>
                                        <p:attrNameLst>
                                          <p:attrName>ppt_x</p:attrName>
                                        </p:attrNameLst>
                                      </p:cBhvr>
                                      <p:tavLst>
                                        <p:tav tm="0">
                                          <p:val>
                                            <p:strVal val="#ppt_x"/>
                                          </p:val>
                                        </p:tav>
                                        <p:tav tm="100000">
                                          <p:val>
                                            <p:strVal val="#ppt_x"/>
                                          </p:val>
                                        </p:tav>
                                      </p:tavLst>
                                    </p:anim>
                                    <p:anim calcmode="lin" valueType="num">
                                      <p:cBhvr additive="base">
                                        <p:cTn id="4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7" grpId="0"/>
      <p:bldP spid="28681" grpId="0"/>
      <p:bldP spid="23" grpId="0"/>
      <p:bldP spid="25" grpId="0"/>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6"/>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0A652CC-7CE7-4C56-9104-BFCAA2D92713}"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34819" name="Rectangle 2"/>
          <p:cNvSpPr>
            <a:spLocks noGrp="1" noChangeArrowheads="1"/>
          </p:cNvSpPr>
          <p:nvPr>
            <p:ph type="title"/>
          </p:nvPr>
        </p:nvSpPr>
        <p:spPr>
          <a:xfrm>
            <a:off x="609600" y="533400"/>
            <a:ext cx="8283575" cy="1550988"/>
          </a:xfrm>
        </p:spPr>
        <p:txBody>
          <a:bodyPr/>
          <a:lstStyle/>
          <a:p>
            <a:pPr algn="l" eaLnBrk="1" hangingPunct="1">
              <a:lnSpc>
                <a:spcPct val="135000"/>
              </a:lnSpc>
            </a:pPr>
            <a:r>
              <a:rPr lang="en-US" altLang="zh-CN" sz="3600" b="1" smtClean="0">
                <a:solidFill>
                  <a:srgbClr val="000099"/>
                </a:solidFill>
                <a:latin typeface="Times New Roman" panose="02020603050405020304" pitchFamily="18" charset="0"/>
                <a:ea typeface="楷体_GB2312" pitchFamily="49" charset="-122"/>
              </a:rPr>
              <a:t>2.3</a:t>
            </a:r>
            <a:r>
              <a:rPr lang="en-US" altLang="zh-CN" sz="3600" b="1" smtClean="0">
                <a:solidFill>
                  <a:srgbClr val="000099"/>
                </a:solidFill>
                <a:latin typeface="楷体_GB2312" pitchFamily="49" charset="-122"/>
                <a:ea typeface="楷体_GB2312" pitchFamily="49" charset="-122"/>
              </a:rPr>
              <a:t> </a:t>
            </a:r>
            <a:r>
              <a:rPr lang="zh-CN" altLang="en-US" sz="3600" b="1" smtClean="0">
                <a:solidFill>
                  <a:srgbClr val="000099"/>
                </a:solidFill>
                <a:latin typeface="楷体_GB2312" pitchFamily="49" charset="-122"/>
                <a:ea typeface="楷体_GB2312" pitchFamily="49" charset="-122"/>
              </a:rPr>
              <a:t>线性时不变系统的性质</a:t>
            </a:r>
            <a:br>
              <a:rPr lang="zh-CN" altLang="en-US" sz="3600" b="1" smtClean="0">
                <a:solidFill>
                  <a:srgbClr val="000099"/>
                </a:solidFill>
                <a:latin typeface="楷体_GB2312" pitchFamily="49" charset="-122"/>
                <a:ea typeface="楷体_GB2312" pitchFamily="49" charset="-122"/>
              </a:rPr>
            </a:br>
            <a:r>
              <a:rPr lang="zh-CN" altLang="en-US" sz="2800" b="1" smtClean="0">
                <a:solidFill>
                  <a:srgbClr val="000099"/>
                </a:solidFill>
                <a:latin typeface="Times New Roman" panose="02020603050405020304" pitchFamily="18" charset="0"/>
                <a:ea typeface="楷体_GB2312" pitchFamily="49" charset="-122"/>
              </a:rPr>
              <a:t>（ </a:t>
            </a:r>
            <a:r>
              <a:rPr lang="en-US" altLang="zh-CN" sz="2800" b="1" smtClean="0">
                <a:solidFill>
                  <a:srgbClr val="000099"/>
                </a:solidFill>
                <a:latin typeface="Times New Roman" panose="02020603050405020304" pitchFamily="18" charset="0"/>
                <a:ea typeface="楷体_GB2312" pitchFamily="49" charset="-122"/>
              </a:rPr>
              <a:t>Properties of  Linear  Time-Invariant  Systems</a:t>
            </a:r>
            <a:r>
              <a:rPr lang="zh-CN" altLang="en-US" sz="2800" b="1" smtClean="0">
                <a:solidFill>
                  <a:srgbClr val="000099"/>
                </a:solidFill>
                <a:latin typeface="Times New Roman" panose="02020603050405020304" pitchFamily="18" charset="0"/>
                <a:ea typeface="楷体_GB2312" pitchFamily="49" charset="-122"/>
              </a:rPr>
              <a:t>）</a:t>
            </a:r>
            <a:endParaRPr lang="zh-CN" altLang="en-US" sz="2800" b="1" smtClean="0">
              <a:solidFill>
                <a:srgbClr val="000099"/>
              </a:solidFill>
              <a:latin typeface="Times New Roman" panose="02020603050405020304" pitchFamily="18" charset="0"/>
              <a:ea typeface="楷体_GB2312" pitchFamily="49" charset="-122"/>
            </a:endParaRPr>
          </a:p>
        </p:txBody>
      </p:sp>
      <p:graphicFrame>
        <p:nvGraphicFramePr>
          <p:cNvPr id="110595" name="Object 3"/>
          <p:cNvGraphicFramePr>
            <a:graphicFrameLocks noGrp="1" noChangeAspect="1"/>
          </p:cNvGraphicFramePr>
          <p:nvPr>
            <p:ph sz="half" idx="1"/>
          </p:nvPr>
        </p:nvGraphicFramePr>
        <p:xfrm>
          <a:off x="1973263" y="2790825"/>
          <a:ext cx="5289550" cy="2073275"/>
        </p:xfrm>
        <a:graphic>
          <a:graphicData uri="http://schemas.openxmlformats.org/presentationml/2006/ole">
            <mc:AlternateContent xmlns:mc="http://schemas.openxmlformats.org/markup-compatibility/2006">
              <mc:Choice xmlns:v="urn:schemas-microsoft-com:vml" Requires="v">
                <p:oleObj spid="_x0000_s34900" name="Equation" r:id="rId1" imgW="2260600" imgH="863600" progId="Equation.DSMT4">
                  <p:embed/>
                </p:oleObj>
              </mc:Choice>
              <mc:Fallback>
                <p:oleObj name="Equation" r:id="rId1" imgW="2260600" imgH="8636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263" y="2790825"/>
                        <a:ext cx="5289550" cy="207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596" name="Text Box 4"/>
          <p:cNvSpPr txBox="1">
            <a:spLocks noChangeArrowheads="1"/>
          </p:cNvSpPr>
          <p:nvPr/>
        </p:nvSpPr>
        <p:spPr bwMode="auto">
          <a:xfrm>
            <a:off x="684213" y="1981200"/>
            <a:ext cx="4829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solidFill>
                  <a:srgbClr val="800000"/>
                </a:solidFill>
                <a:latin typeface="楷体_GB2312" pitchFamily="49" charset="-122"/>
                <a:ea typeface="楷体_GB2312" pitchFamily="49" charset="-122"/>
              </a:rPr>
              <a:t>一</a:t>
            </a:r>
            <a:r>
              <a:rPr lang="en-US" altLang="zh-CN" sz="2800">
                <a:solidFill>
                  <a:srgbClr val="800000"/>
                </a:solidFill>
                <a:latin typeface="楷体_GB2312" pitchFamily="49" charset="-122"/>
                <a:ea typeface="楷体_GB2312" pitchFamily="49" charset="-122"/>
              </a:rPr>
              <a:t>. </a:t>
            </a:r>
            <a:r>
              <a:rPr lang="zh-CN" altLang="en-US" sz="2800">
                <a:solidFill>
                  <a:srgbClr val="800000"/>
                </a:solidFill>
                <a:latin typeface="楷体_GB2312" pitchFamily="49" charset="-122"/>
                <a:ea typeface="楷体_GB2312" pitchFamily="49" charset="-122"/>
              </a:rPr>
              <a:t>卷积积分与卷积和的性质</a:t>
            </a:r>
            <a:endParaRPr lang="zh-CN" altLang="en-US" sz="2800">
              <a:solidFill>
                <a:srgbClr val="800000"/>
              </a:solidFill>
              <a:latin typeface="楷体_GB2312" pitchFamily="49" charset="-122"/>
              <a:ea typeface="楷体_GB2312" pitchFamily="49" charset="-122"/>
            </a:endParaRPr>
          </a:p>
        </p:txBody>
      </p:sp>
      <p:sp>
        <p:nvSpPr>
          <p:cNvPr id="110597" name="Text Box 5"/>
          <p:cNvSpPr txBox="1">
            <a:spLocks noChangeArrowheads="1"/>
          </p:cNvSpPr>
          <p:nvPr/>
        </p:nvSpPr>
        <p:spPr bwMode="auto">
          <a:xfrm>
            <a:off x="762000" y="2625725"/>
            <a:ext cx="2008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a:solidFill>
                  <a:srgbClr val="800000"/>
                </a:solidFill>
                <a:ea typeface="楷体_GB2312" pitchFamily="49" charset="-122"/>
              </a:rPr>
              <a:t>1. </a:t>
            </a:r>
            <a:r>
              <a:rPr lang="zh-CN" altLang="en-US" sz="2800">
                <a:solidFill>
                  <a:srgbClr val="800000"/>
                </a:solidFill>
                <a:latin typeface="楷体_GB2312" pitchFamily="49" charset="-122"/>
                <a:ea typeface="楷体_GB2312" pitchFamily="49" charset="-122"/>
              </a:rPr>
              <a:t>交换律：</a:t>
            </a:r>
            <a:endParaRPr lang="zh-CN" altLang="en-US" sz="2800">
              <a:solidFill>
                <a:srgbClr val="800000"/>
              </a:solidFill>
              <a:latin typeface="楷体_GB2312" pitchFamily="49" charset="-122"/>
              <a:ea typeface="楷体_GB2312" pitchFamily="49" charset="-122"/>
            </a:endParaRPr>
          </a:p>
        </p:txBody>
      </p:sp>
      <p:graphicFrame>
        <p:nvGraphicFramePr>
          <p:cNvPr id="110598" name="Object 6"/>
          <p:cNvGraphicFramePr>
            <a:graphicFrameLocks noGrp="1" noChangeAspect="1"/>
          </p:cNvGraphicFramePr>
          <p:nvPr>
            <p:ph sz="half" idx="2"/>
          </p:nvPr>
        </p:nvGraphicFramePr>
        <p:xfrm>
          <a:off x="1593850" y="4949825"/>
          <a:ext cx="5703888" cy="1544638"/>
        </p:xfrm>
        <a:graphic>
          <a:graphicData uri="http://schemas.openxmlformats.org/presentationml/2006/ole">
            <mc:AlternateContent xmlns:mc="http://schemas.openxmlformats.org/markup-compatibility/2006">
              <mc:Choice xmlns:v="urn:schemas-microsoft-com:vml" Requires="v">
                <p:oleObj spid="_x0000_s34901" name="Equation" r:id="rId3" imgW="2235200" imgH="660400" progId="Equation.DSMT4">
                  <p:embed/>
                </p:oleObj>
              </mc:Choice>
              <mc:Fallback>
                <p:oleObj name="Equation" r:id="rId3" imgW="2235200" imgH="6604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3850" y="4949825"/>
                        <a:ext cx="5703888" cy="154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4824" name="Picture 7" descr="yemi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295400"/>
            <a:ext cx="6834188"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a:spLocks noRot="1" noChangeAspect="1" noMove="1" noResize="1" noEditPoints="1" noAdjustHandles="1" noChangeArrowheads="1" noChangeShapeType="1" noTextEdit="1"/>
          </p:cNvSpPr>
          <p:nvPr/>
        </p:nvSpPr>
        <p:spPr>
          <a:xfrm>
            <a:off x="7298302" y="3610808"/>
            <a:ext cx="1306255" cy="369332"/>
          </a:xfrm>
          <a:prstGeom prst="rect">
            <a:avLst/>
          </a:prstGeom>
          <a:blipFill rotWithShape="0">
            <a:blip r:embed="rId6"/>
            <a:stretch>
              <a:fillRect l="-3721" t="-11475" r="-3256" b="-26230"/>
            </a:stretch>
          </a:blipFill>
        </p:spPr>
        <p:txBody>
          <a:bodyPr/>
          <a:lstStyle/>
          <a:p>
            <a:pPr>
              <a:defRPr/>
            </a:pPr>
            <a:r>
              <a:rPr lang="zh-CN" altLang="en-US">
                <a:noFill/>
              </a:rPr>
              <a:t> </a:t>
            </a:r>
            <a:endParaRPr lang="zh-CN" altLang="en-US">
              <a:no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5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5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05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0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p:bldP spid="11059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F6FEDFF-10EA-4068-B9CE-656D46B8E14A}"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35843" name="Rectangle 2" descr="新闻纸"/>
          <p:cNvSpPr>
            <a:spLocks noChangeArrowheads="1"/>
          </p:cNvSpPr>
          <p:nvPr/>
        </p:nvSpPr>
        <p:spPr bwMode="auto">
          <a:xfrm>
            <a:off x="646113" y="2514600"/>
            <a:ext cx="8382000" cy="2590800"/>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25400">
                <a:solidFill>
                  <a:schemeClr val="tx1"/>
                </a:solidFill>
                <a:miter lim="800000"/>
                <a:headEnd/>
                <a:tailEnd type="none" w="sm" len="lg"/>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1619" name="Text Box 3"/>
          <p:cNvSpPr txBox="1">
            <a:spLocks noChangeArrowheads="1"/>
          </p:cNvSpPr>
          <p:nvPr/>
        </p:nvSpPr>
        <p:spPr bwMode="auto">
          <a:xfrm>
            <a:off x="827088" y="2997200"/>
            <a:ext cx="1801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solidFill>
                  <a:srgbClr val="800000"/>
                </a:solidFill>
                <a:latin typeface="Times New Roman" panose="02020603050405020304" pitchFamily="18" charset="0"/>
                <a:ea typeface="楷体_GB2312" pitchFamily="49" charset="-122"/>
              </a:rPr>
              <a:t>结论：</a:t>
            </a:r>
            <a:endParaRPr lang="zh-CN" altLang="en-US" sz="2800" dirty="0">
              <a:solidFill>
                <a:srgbClr val="800000"/>
              </a:solidFill>
              <a:latin typeface="Times New Roman" panose="02020603050405020304" pitchFamily="18" charset="0"/>
              <a:ea typeface="楷体_GB2312" pitchFamily="49" charset="-122"/>
            </a:endParaRPr>
          </a:p>
        </p:txBody>
      </p:sp>
      <p:grpSp>
        <p:nvGrpSpPr>
          <p:cNvPr id="111620" name="Group 4"/>
          <p:cNvGrpSpPr/>
          <p:nvPr/>
        </p:nvGrpSpPr>
        <p:grpSpPr bwMode="auto">
          <a:xfrm>
            <a:off x="973138" y="3459163"/>
            <a:ext cx="7415212" cy="2657475"/>
            <a:chOff x="613" y="2179"/>
            <a:chExt cx="4671" cy="1674"/>
          </a:xfrm>
        </p:grpSpPr>
        <p:sp>
          <p:nvSpPr>
            <p:cNvPr id="35874" name="Text Box 5"/>
            <p:cNvSpPr txBox="1">
              <a:spLocks noChangeArrowheads="1"/>
            </p:cNvSpPr>
            <p:nvPr/>
          </p:nvSpPr>
          <p:spPr bwMode="auto">
            <a:xfrm>
              <a:off x="613" y="2179"/>
              <a:ext cx="4671" cy="1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pPr>
              <a:r>
                <a:rPr lang="en-US" altLang="zh-CN" sz="2800">
                  <a:solidFill>
                    <a:srgbClr val="000099"/>
                  </a:solidFill>
                  <a:latin typeface="楷体_GB2312" pitchFamily="49" charset="-122"/>
                  <a:ea typeface="楷体_GB2312" pitchFamily="49" charset="-122"/>
                </a:rPr>
                <a:t>  </a:t>
              </a:r>
              <a:r>
                <a:rPr lang="zh-CN" altLang="en-US" sz="2800">
                  <a:solidFill>
                    <a:srgbClr val="000099"/>
                  </a:solidFill>
                  <a:latin typeface="楷体_GB2312" pitchFamily="49" charset="-122"/>
                  <a:ea typeface="楷体_GB2312" pitchFamily="49" charset="-122"/>
                </a:rPr>
                <a:t>一个单位冲激响应是    的</a:t>
              </a:r>
              <a:r>
                <a:rPr lang="en-US" altLang="zh-CN" sz="2800">
                  <a:solidFill>
                    <a:srgbClr val="000099"/>
                  </a:solidFill>
                  <a:latin typeface="Times New Roman" panose="02020603050405020304" pitchFamily="18" charset="0"/>
                  <a:ea typeface="楷体_GB2312" pitchFamily="49" charset="-122"/>
                </a:rPr>
                <a:t>LTI</a:t>
              </a:r>
              <a:r>
                <a:rPr lang="zh-CN" altLang="en-US" sz="2800">
                  <a:solidFill>
                    <a:srgbClr val="000099"/>
                  </a:solidFill>
                  <a:latin typeface="楷体_GB2312" pitchFamily="49" charset="-122"/>
                  <a:ea typeface="楷体_GB2312" pitchFamily="49" charset="-122"/>
                </a:rPr>
                <a:t>系统对输入信号    所产生的响应，与一个单位冲激响应是   的</a:t>
              </a:r>
              <a:r>
                <a:rPr lang="en-US" altLang="zh-CN" sz="2800">
                  <a:solidFill>
                    <a:srgbClr val="000099"/>
                  </a:solidFill>
                  <a:latin typeface="Times New Roman" panose="02020603050405020304" pitchFamily="18" charset="0"/>
                  <a:ea typeface="楷体_GB2312" pitchFamily="49" charset="-122"/>
                </a:rPr>
                <a:t>LTI</a:t>
              </a:r>
              <a:r>
                <a:rPr lang="zh-CN" altLang="en-US" sz="2800">
                  <a:solidFill>
                    <a:srgbClr val="000099"/>
                  </a:solidFill>
                  <a:latin typeface="楷体_GB2312" pitchFamily="49" charset="-122"/>
                  <a:ea typeface="楷体_GB2312" pitchFamily="49" charset="-122"/>
                </a:rPr>
                <a:t>系统对输入信号    所产生的响应相同。</a:t>
              </a:r>
              <a:endParaRPr lang="zh-CN" altLang="en-US" sz="2800">
                <a:solidFill>
                  <a:srgbClr val="000099"/>
                </a:solidFill>
                <a:latin typeface="楷体_GB2312" pitchFamily="49" charset="-122"/>
                <a:ea typeface="楷体_GB2312" pitchFamily="49" charset="-122"/>
              </a:endParaRPr>
            </a:p>
          </p:txBody>
        </p:sp>
        <p:graphicFrame>
          <p:nvGraphicFramePr>
            <p:cNvPr id="35875" name="Object 6"/>
            <p:cNvGraphicFramePr>
              <a:graphicFrameLocks noChangeAspect="1"/>
            </p:cNvGraphicFramePr>
            <p:nvPr/>
          </p:nvGraphicFramePr>
          <p:xfrm>
            <a:off x="2927" y="2336"/>
            <a:ext cx="451" cy="328"/>
          </p:xfrm>
          <a:graphic>
            <a:graphicData uri="http://schemas.openxmlformats.org/presentationml/2006/ole">
              <mc:AlternateContent xmlns:mc="http://schemas.openxmlformats.org/markup-compatibility/2006">
                <mc:Choice xmlns:v="urn:schemas-microsoft-com:vml" Requires="v">
                  <p:oleObj spid="_x0000_s36508" name="Equation" r:id="rId2" imgW="279400" imgH="203200" progId="Equation.DSMT4">
                    <p:embed/>
                  </p:oleObj>
                </mc:Choice>
                <mc:Fallback>
                  <p:oleObj name="Equation" r:id="rId2" imgW="279400" imgH="2032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 y="2336"/>
                          <a:ext cx="451"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76" name="Object 7"/>
            <p:cNvGraphicFramePr>
              <a:graphicFrameLocks noChangeAspect="1"/>
            </p:cNvGraphicFramePr>
            <p:nvPr/>
          </p:nvGraphicFramePr>
          <p:xfrm>
            <a:off x="855" y="3099"/>
            <a:ext cx="451" cy="328"/>
          </p:xfrm>
          <a:graphic>
            <a:graphicData uri="http://schemas.openxmlformats.org/presentationml/2006/ole">
              <mc:AlternateContent xmlns:mc="http://schemas.openxmlformats.org/markup-compatibility/2006">
                <mc:Choice xmlns:v="urn:schemas-microsoft-com:vml" Requires="v">
                  <p:oleObj spid="_x0000_s36509" name="Equation" r:id="rId4" imgW="279400" imgH="203200" progId="Equation.DSMT4">
                    <p:embed/>
                  </p:oleObj>
                </mc:Choice>
                <mc:Fallback>
                  <p:oleObj name="Equation" r:id="rId4" imgW="279400" imgH="2032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5" y="3099"/>
                          <a:ext cx="451"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77" name="Object 8"/>
            <p:cNvGraphicFramePr>
              <a:graphicFrameLocks noChangeAspect="1"/>
            </p:cNvGraphicFramePr>
            <p:nvPr/>
          </p:nvGraphicFramePr>
          <p:xfrm>
            <a:off x="3399" y="3132"/>
            <a:ext cx="452" cy="328"/>
          </p:xfrm>
          <a:graphic>
            <a:graphicData uri="http://schemas.openxmlformats.org/presentationml/2006/ole">
              <mc:AlternateContent xmlns:mc="http://schemas.openxmlformats.org/markup-compatibility/2006">
                <mc:Choice xmlns:v="urn:schemas-microsoft-com:vml" Requires="v">
                  <p:oleObj spid="_x0000_s36510" name="Equation" r:id="rId6" imgW="279400" imgH="203200" progId="Equation.DSMT4">
                    <p:embed/>
                  </p:oleObj>
                </mc:Choice>
                <mc:Fallback>
                  <p:oleObj name="Equation" r:id="rId6" imgW="279400" imgH="2032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9" y="3132"/>
                          <a:ext cx="452"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78" name="Object 9"/>
            <p:cNvGraphicFramePr>
              <a:graphicFrameLocks noChangeAspect="1"/>
            </p:cNvGraphicFramePr>
            <p:nvPr/>
          </p:nvGraphicFramePr>
          <p:xfrm>
            <a:off x="1116" y="2735"/>
            <a:ext cx="453" cy="329"/>
          </p:xfrm>
          <a:graphic>
            <a:graphicData uri="http://schemas.openxmlformats.org/presentationml/2006/ole">
              <mc:AlternateContent xmlns:mc="http://schemas.openxmlformats.org/markup-compatibility/2006">
                <mc:Choice xmlns:v="urn:schemas-microsoft-com:vml" Requires="v">
                  <p:oleObj spid="_x0000_s36511" name="Equation" r:id="rId8" imgW="279400" imgH="203200" progId="Equation.DSMT4">
                    <p:embed/>
                  </p:oleObj>
                </mc:Choice>
                <mc:Fallback>
                  <p:oleObj name="Equation" r:id="rId8" imgW="279400" imgH="20320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 y="2735"/>
                          <a:ext cx="453"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5846" name="Group 38"/>
          <p:cNvGrpSpPr/>
          <p:nvPr/>
        </p:nvGrpSpPr>
        <p:grpSpPr bwMode="auto">
          <a:xfrm>
            <a:off x="1403350" y="1436688"/>
            <a:ext cx="6237288" cy="1370012"/>
            <a:chOff x="884" y="905"/>
            <a:chExt cx="3929" cy="863"/>
          </a:xfrm>
        </p:grpSpPr>
        <p:graphicFrame>
          <p:nvGraphicFramePr>
            <p:cNvPr id="35847" name="Object 11"/>
            <p:cNvGraphicFramePr>
              <a:graphicFrameLocks noChangeAspect="1"/>
            </p:cNvGraphicFramePr>
            <p:nvPr/>
          </p:nvGraphicFramePr>
          <p:xfrm>
            <a:off x="914" y="914"/>
            <a:ext cx="430" cy="335"/>
          </p:xfrm>
          <a:graphic>
            <a:graphicData uri="http://schemas.openxmlformats.org/presentationml/2006/ole">
              <mc:AlternateContent xmlns:mc="http://schemas.openxmlformats.org/markup-compatibility/2006">
                <mc:Choice xmlns:v="urn:schemas-microsoft-com:vml" Requires="v">
                  <p:oleObj spid="_x0000_s36512" name="Equation" r:id="rId9" imgW="279400" imgH="203200" progId="Equation.DSMT4">
                    <p:embed/>
                  </p:oleObj>
                </mc:Choice>
                <mc:Fallback>
                  <p:oleObj name="Equation" r:id="rId9" imgW="279400" imgH="2032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 y="914"/>
                          <a:ext cx="430"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8" name="Object 12"/>
            <p:cNvGraphicFramePr>
              <a:graphicFrameLocks noChangeAspect="1"/>
            </p:cNvGraphicFramePr>
            <p:nvPr/>
          </p:nvGraphicFramePr>
          <p:xfrm>
            <a:off x="2067" y="914"/>
            <a:ext cx="449" cy="335"/>
          </p:xfrm>
          <a:graphic>
            <a:graphicData uri="http://schemas.openxmlformats.org/presentationml/2006/ole">
              <mc:AlternateContent xmlns:mc="http://schemas.openxmlformats.org/markup-compatibility/2006">
                <mc:Choice xmlns:v="urn:schemas-microsoft-com:vml" Requires="v">
                  <p:oleObj spid="_x0000_s36513" name="Equation" r:id="rId11" imgW="292100" imgH="203200" progId="Equation.DSMT4">
                    <p:embed/>
                  </p:oleObj>
                </mc:Choice>
                <mc:Fallback>
                  <p:oleObj name="Equation" r:id="rId11" imgW="292100" imgH="203200"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67" y="914"/>
                          <a:ext cx="449"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849" name="Group 13"/>
            <p:cNvGrpSpPr/>
            <p:nvPr/>
          </p:nvGrpSpPr>
          <p:grpSpPr bwMode="auto">
            <a:xfrm>
              <a:off x="914" y="1007"/>
              <a:ext cx="1633" cy="412"/>
              <a:chOff x="612" y="346"/>
              <a:chExt cx="1542" cy="363"/>
            </a:xfrm>
          </p:grpSpPr>
          <p:grpSp>
            <p:nvGrpSpPr>
              <p:cNvPr id="35869" name="Group 14"/>
              <p:cNvGrpSpPr/>
              <p:nvPr/>
            </p:nvGrpSpPr>
            <p:grpSpPr bwMode="auto">
              <a:xfrm>
                <a:off x="612" y="346"/>
                <a:ext cx="1542" cy="363"/>
                <a:chOff x="612" y="618"/>
                <a:chExt cx="1542" cy="363"/>
              </a:xfrm>
            </p:grpSpPr>
            <p:sp>
              <p:nvSpPr>
                <p:cNvPr id="35871" name="Line 15"/>
                <p:cNvSpPr>
                  <a:spLocks noChangeShapeType="1"/>
                </p:cNvSpPr>
                <p:nvPr/>
              </p:nvSpPr>
              <p:spPr bwMode="auto">
                <a:xfrm>
                  <a:off x="612" y="799"/>
                  <a:ext cx="45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tx1"/>
                      </a:solidFill>
                      <a:rou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72" name="Rectangle 16"/>
                <p:cNvSpPr>
                  <a:spLocks noChangeArrowheads="1"/>
                </p:cNvSpPr>
                <p:nvPr/>
              </p:nvSpPr>
              <p:spPr bwMode="auto">
                <a:xfrm>
                  <a:off x="1066" y="618"/>
                  <a:ext cx="635" cy="363"/>
                </a:xfrm>
                <a:prstGeom prst="rect">
                  <a:avLst/>
                </a:prstGeom>
                <a:solidFill>
                  <a:srgbClr val="00CCFF"/>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3000" b="0">
                    <a:latin typeface="Times New Roman" panose="02020603050405020304" pitchFamily="18" charset="0"/>
                  </a:endParaRPr>
                </a:p>
              </p:txBody>
            </p:sp>
            <p:sp>
              <p:nvSpPr>
                <p:cNvPr id="35873" name="Line 17"/>
                <p:cNvSpPr>
                  <a:spLocks noChangeShapeType="1"/>
                </p:cNvSpPr>
                <p:nvPr/>
              </p:nvSpPr>
              <p:spPr bwMode="auto">
                <a:xfrm>
                  <a:off x="1701" y="799"/>
                  <a:ext cx="45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tx1"/>
                      </a:solidFill>
                      <a:rou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35870" name="Object 18"/>
              <p:cNvGraphicFramePr>
                <a:graphicFrameLocks noChangeAspect="1"/>
              </p:cNvGraphicFramePr>
              <p:nvPr/>
            </p:nvGraphicFramePr>
            <p:xfrm>
              <a:off x="1202" y="391"/>
              <a:ext cx="406" cy="295"/>
            </p:xfrm>
            <a:graphic>
              <a:graphicData uri="http://schemas.openxmlformats.org/presentationml/2006/ole">
                <mc:AlternateContent xmlns:mc="http://schemas.openxmlformats.org/markup-compatibility/2006">
                  <mc:Choice xmlns:v="urn:schemas-microsoft-com:vml" Requires="v">
                    <p:oleObj spid="_x0000_s36514" name="Equation" r:id="rId13" imgW="279400" imgH="203200" progId="Equation.DSMT4">
                      <p:embed/>
                    </p:oleObj>
                  </mc:Choice>
                  <mc:Fallback>
                    <p:oleObj name="Equation" r:id="rId13" imgW="279400" imgH="20320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2" y="391"/>
                            <a:ext cx="406"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5850" name="Object 19"/>
            <p:cNvGraphicFramePr>
              <a:graphicFrameLocks noChangeAspect="1"/>
            </p:cNvGraphicFramePr>
            <p:nvPr/>
          </p:nvGraphicFramePr>
          <p:xfrm>
            <a:off x="914" y="1222"/>
            <a:ext cx="488" cy="335"/>
          </p:xfrm>
          <a:graphic>
            <a:graphicData uri="http://schemas.openxmlformats.org/presentationml/2006/ole">
              <mc:AlternateContent xmlns:mc="http://schemas.openxmlformats.org/markup-compatibility/2006">
                <mc:Choice xmlns:v="urn:schemas-microsoft-com:vml" Requires="v">
                  <p:oleObj spid="_x0000_s36515" name="Equation" r:id="rId15" imgW="317500" imgH="203200" progId="Equation.DSMT4">
                    <p:embed/>
                  </p:oleObj>
                </mc:Choice>
                <mc:Fallback>
                  <p:oleObj name="Equation" r:id="rId15" imgW="317500" imgH="203200" progId="Equation.DSMT4">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14" y="1222"/>
                          <a:ext cx="488"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1" name="Object 20"/>
            <p:cNvGraphicFramePr>
              <a:graphicFrameLocks noChangeAspect="1"/>
            </p:cNvGraphicFramePr>
            <p:nvPr/>
          </p:nvGraphicFramePr>
          <p:xfrm>
            <a:off x="2067" y="1222"/>
            <a:ext cx="489" cy="335"/>
          </p:xfrm>
          <a:graphic>
            <a:graphicData uri="http://schemas.openxmlformats.org/presentationml/2006/ole">
              <mc:AlternateContent xmlns:mc="http://schemas.openxmlformats.org/markup-compatibility/2006">
                <mc:Choice xmlns:v="urn:schemas-microsoft-com:vml" Requires="v">
                  <p:oleObj spid="_x0000_s36516" name="Equation" r:id="rId17" imgW="317500" imgH="203200" progId="Equation.DSMT4">
                    <p:embed/>
                  </p:oleObj>
                </mc:Choice>
                <mc:Fallback>
                  <p:oleObj name="Equation" r:id="rId17" imgW="317500" imgH="203200" progId="Equation.DSMT4">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67" y="1222"/>
                          <a:ext cx="489"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2" name="Object 21"/>
            <p:cNvGraphicFramePr>
              <a:graphicFrameLocks noChangeAspect="1"/>
            </p:cNvGraphicFramePr>
            <p:nvPr/>
          </p:nvGraphicFramePr>
          <p:xfrm>
            <a:off x="1474" y="1434"/>
            <a:ext cx="488" cy="334"/>
          </p:xfrm>
          <a:graphic>
            <a:graphicData uri="http://schemas.openxmlformats.org/presentationml/2006/ole">
              <mc:AlternateContent xmlns:mc="http://schemas.openxmlformats.org/markup-compatibility/2006">
                <mc:Choice xmlns:v="urn:schemas-microsoft-com:vml" Requires="v">
                  <p:oleObj spid="_x0000_s36517" name="Equation" r:id="rId19" imgW="317500" imgH="203200" progId="Equation.DSMT4">
                    <p:embed/>
                  </p:oleObj>
                </mc:Choice>
                <mc:Fallback>
                  <p:oleObj name="Equation" r:id="rId19" imgW="317500" imgH="203200" progId="Equation.DSMT4">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74" y="1434"/>
                          <a:ext cx="488"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853" name="Group 22"/>
            <p:cNvGrpSpPr/>
            <p:nvPr/>
          </p:nvGrpSpPr>
          <p:grpSpPr bwMode="auto">
            <a:xfrm>
              <a:off x="3172" y="905"/>
              <a:ext cx="1634" cy="515"/>
              <a:chOff x="2834" y="346"/>
              <a:chExt cx="1542" cy="454"/>
            </a:xfrm>
          </p:grpSpPr>
          <p:grpSp>
            <p:nvGrpSpPr>
              <p:cNvPr id="35862" name="Group 23"/>
              <p:cNvGrpSpPr/>
              <p:nvPr/>
            </p:nvGrpSpPr>
            <p:grpSpPr bwMode="auto">
              <a:xfrm>
                <a:off x="2834" y="437"/>
                <a:ext cx="1542" cy="363"/>
                <a:chOff x="612" y="618"/>
                <a:chExt cx="1542" cy="363"/>
              </a:xfrm>
            </p:grpSpPr>
            <p:sp>
              <p:nvSpPr>
                <p:cNvPr id="35866" name="Line 24"/>
                <p:cNvSpPr>
                  <a:spLocks noChangeShapeType="1"/>
                </p:cNvSpPr>
                <p:nvPr/>
              </p:nvSpPr>
              <p:spPr bwMode="auto">
                <a:xfrm>
                  <a:off x="612" y="799"/>
                  <a:ext cx="45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67" name="Rectangle 25"/>
                <p:cNvSpPr>
                  <a:spLocks noChangeArrowheads="1"/>
                </p:cNvSpPr>
                <p:nvPr/>
              </p:nvSpPr>
              <p:spPr bwMode="auto">
                <a:xfrm>
                  <a:off x="1066" y="618"/>
                  <a:ext cx="635" cy="363"/>
                </a:xfrm>
                <a:prstGeom prst="rect">
                  <a:avLst/>
                </a:prstGeom>
                <a:solidFill>
                  <a:srgbClr val="00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zh-CN" sz="3000" b="0">
                    <a:latin typeface="Times New Roman" panose="02020603050405020304" pitchFamily="18" charset="0"/>
                  </a:endParaRPr>
                </a:p>
              </p:txBody>
            </p:sp>
            <p:sp>
              <p:nvSpPr>
                <p:cNvPr id="35868" name="Line 26"/>
                <p:cNvSpPr>
                  <a:spLocks noChangeShapeType="1"/>
                </p:cNvSpPr>
                <p:nvPr/>
              </p:nvSpPr>
              <p:spPr bwMode="auto">
                <a:xfrm>
                  <a:off x="1701" y="799"/>
                  <a:ext cx="453"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35863" name="Object 27"/>
              <p:cNvGraphicFramePr>
                <a:graphicFrameLocks noChangeAspect="1"/>
              </p:cNvGraphicFramePr>
              <p:nvPr/>
            </p:nvGraphicFramePr>
            <p:xfrm>
              <a:off x="2834" y="346"/>
              <a:ext cx="406" cy="295"/>
            </p:xfrm>
            <a:graphic>
              <a:graphicData uri="http://schemas.openxmlformats.org/presentationml/2006/ole">
                <mc:AlternateContent xmlns:mc="http://schemas.openxmlformats.org/markup-compatibility/2006">
                  <mc:Choice xmlns:v="urn:schemas-microsoft-com:vml" Requires="v">
                    <p:oleObj spid="_x0000_s36518" name="Equation" r:id="rId21" imgW="279400" imgH="203200" progId="Equation.DSMT4">
                      <p:embed/>
                    </p:oleObj>
                  </mc:Choice>
                  <mc:Fallback>
                    <p:oleObj name="Equation" r:id="rId21" imgW="279400" imgH="203200" progId="Equation.DSMT4">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34" y="346"/>
                            <a:ext cx="406"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64" name="Object 28"/>
              <p:cNvGraphicFramePr>
                <a:graphicFrameLocks noChangeAspect="1"/>
              </p:cNvGraphicFramePr>
              <p:nvPr/>
            </p:nvGraphicFramePr>
            <p:xfrm>
              <a:off x="3923" y="346"/>
              <a:ext cx="424" cy="295"/>
            </p:xfrm>
            <a:graphic>
              <a:graphicData uri="http://schemas.openxmlformats.org/presentationml/2006/ole">
                <mc:AlternateContent xmlns:mc="http://schemas.openxmlformats.org/markup-compatibility/2006">
                  <mc:Choice xmlns:v="urn:schemas-microsoft-com:vml" Requires="v">
                    <p:oleObj spid="_x0000_s36519" name="Equation" r:id="rId22" imgW="292100" imgH="203200" progId="Equation.DSMT4">
                      <p:embed/>
                    </p:oleObj>
                  </mc:Choice>
                  <mc:Fallback>
                    <p:oleObj name="Equation" r:id="rId22" imgW="292100" imgH="203200" progId="Equation.DSMT4">
                      <p:embed/>
                      <p:pic>
                        <p:nvPicPr>
                          <p:cNvPr id="0" name="Object 2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23" y="346"/>
                            <a:ext cx="424"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65" name="Object 29"/>
              <p:cNvGraphicFramePr>
                <a:graphicFrameLocks noChangeAspect="1"/>
              </p:cNvGraphicFramePr>
              <p:nvPr/>
            </p:nvGraphicFramePr>
            <p:xfrm>
              <a:off x="3424" y="482"/>
              <a:ext cx="406" cy="295"/>
            </p:xfrm>
            <a:graphic>
              <a:graphicData uri="http://schemas.openxmlformats.org/presentationml/2006/ole">
                <mc:AlternateContent xmlns:mc="http://schemas.openxmlformats.org/markup-compatibility/2006">
                  <mc:Choice xmlns:v="urn:schemas-microsoft-com:vml" Requires="v">
                    <p:oleObj spid="_x0000_s36520" name="Equation" r:id="rId24" imgW="279400" imgH="203200" progId="Equation.DSMT4">
                      <p:embed/>
                    </p:oleObj>
                  </mc:Choice>
                  <mc:Fallback>
                    <p:oleObj name="Equation" r:id="rId24" imgW="279400" imgH="203200" progId="Equation.DSMT4">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4" y="482"/>
                            <a:ext cx="406" cy="295"/>
                          </a:xfrm>
                          <a:prstGeom prst="rect">
                            <a:avLst/>
                          </a:prstGeom>
                          <a:solidFill>
                            <a:srgbClr val="00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5854" name="Object 30"/>
            <p:cNvGraphicFramePr>
              <a:graphicFrameLocks noChangeAspect="1"/>
            </p:cNvGraphicFramePr>
            <p:nvPr/>
          </p:nvGraphicFramePr>
          <p:xfrm>
            <a:off x="3172" y="1224"/>
            <a:ext cx="488" cy="334"/>
          </p:xfrm>
          <a:graphic>
            <a:graphicData uri="http://schemas.openxmlformats.org/presentationml/2006/ole">
              <mc:AlternateContent xmlns:mc="http://schemas.openxmlformats.org/markup-compatibility/2006">
                <mc:Choice xmlns:v="urn:schemas-microsoft-com:vml" Requires="v">
                  <p:oleObj spid="_x0000_s36521" name="Equation" r:id="rId25" imgW="317500" imgH="203200" progId="Equation.DSMT4">
                    <p:embed/>
                  </p:oleObj>
                </mc:Choice>
                <mc:Fallback>
                  <p:oleObj name="Equation" r:id="rId25" imgW="317500" imgH="203200" progId="Equation.DSMT4">
                    <p:embed/>
                    <p:pic>
                      <p:nvPicPr>
                        <p:cNvPr id="0" name="Object 3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72" y="1224"/>
                          <a:ext cx="488"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5" name="Object 31"/>
            <p:cNvGraphicFramePr>
              <a:graphicFrameLocks noChangeAspect="1"/>
            </p:cNvGraphicFramePr>
            <p:nvPr/>
          </p:nvGraphicFramePr>
          <p:xfrm>
            <a:off x="3742" y="1389"/>
            <a:ext cx="489" cy="334"/>
          </p:xfrm>
          <a:graphic>
            <a:graphicData uri="http://schemas.openxmlformats.org/presentationml/2006/ole">
              <mc:AlternateContent xmlns:mc="http://schemas.openxmlformats.org/markup-compatibility/2006">
                <mc:Choice xmlns:v="urn:schemas-microsoft-com:vml" Requires="v">
                  <p:oleObj spid="_x0000_s36522" name="Equation" r:id="rId27" imgW="317500" imgH="203200" progId="Equation.DSMT4">
                    <p:embed/>
                  </p:oleObj>
                </mc:Choice>
                <mc:Fallback>
                  <p:oleObj name="Equation" r:id="rId27" imgW="317500" imgH="203200" progId="Equation.DSMT4">
                    <p:embed/>
                    <p:pic>
                      <p:nvPicPr>
                        <p:cNvPr id="0" name="Object 3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742" y="1389"/>
                          <a:ext cx="489"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6" name="Object 32"/>
            <p:cNvGraphicFramePr>
              <a:graphicFrameLocks noChangeAspect="1"/>
            </p:cNvGraphicFramePr>
            <p:nvPr/>
          </p:nvGraphicFramePr>
          <p:xfrm>
            <a:off x="4325" y="1224"/>
            <a:ext cx="488" cy="334"/>
          </p:xfrm>
          <a:graphic>
            <a:graphicData uri="http://schemas.openxmlformats.org/presentationml/2006/ole">
              <mc:AlternateContent xmlns:mc="http://schemas.openxmlformats.org/markup-compatibility/2006">
                <mc:Choice xmlns:v="urn:schemas-microsoft-com:vml" Requires="v">
                  <p:oleObj spid="_x0000_s36523" name="Equation" r:id="rId29" imgW="317500" imgH="203200" progId="Equation.DSMT4">
                    <p:embed/>
                  </p:oleObj>
                </mc:Choice>
                <mc:Fallback>
                  <p:oleObj name="Equation" r:id="rId29" imgW="317500" imgH="203200" progId="Equation.DSMT4">
                    <p:embed/>
                    <p:pic>
                      <p:nvPicPr>
                        <p:cNvPr id="0" name="Object 3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325" y="1224"/>
                          <a:ext cx="488"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7" name="Object 33"/>
            <p:cNvGraphicFramePr>
              <a:graphicFrameLocks noChangeAspect="1"/>
            </p:cNvGraphicFramePr>
            <p:nvPr/>
          </p:nvGraphicFramePr>
          <p:xfrm>
            <a:off x="2681" y="1083"/>
            <a:ext cx="351" cy="300"/>
          </p:xfrm>
          <a:graphic>
            <a:graphicData uri="http://schemas.openxmlformats.org/presentationml/2006/ole">
              <mc:AlternateContent xmlns:mc="http://schemas.openxmlformats.org/markup-compatibility/2006">
                <mc:Choice xmlns:v="urn:schemas-microsoft-com:vml" Requires="v">
                  <p:oleObj spid="_x0000_s36524" name="Equation" r:id="rId31" imgW="190500" imgH="152400" progId="Equation.DSMT4">
                    <p:embed/>
                  </p:oleObj>
                </mc:Choice>
                <mc:Fallback>
                  <p:oleObj name="Equation" r:id="rId31" imgW="190500" imgH="152400" progId="Equation.DSMT4">
                    <p:embed/>
                    <p:pic>
                      <p:nvPicPr>
                        <p:cNvPr id="0" name="Object 3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681" y="1083"/>
                          <a:ext cx="351"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8" name="Line 34"/>
            <p:cNvSpPr>
              <a:spLocks noChangeShapeType="1"/>
            </p:cNvSpPr>
            <p:nvPr/>
          </p:nvSpPr>
          <p:spPr bwMode="auto">
            <a:xfrm>
              <a:off x="884" y="1213"/>
              <a:ext cx="529"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9" name="Line 35"/>
            <p:cNvSpPr>
              <a:spLocks noChangeShapeType="1"/>
            </p:cNvSpPr>
            <p:nvPr/>
          </p:nvSpPr>
          <p:spPr bwMode="auto">
            <a:xfrm>
              <a:off x="2066" y="1213"/>
              <a:ext cx="529"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60" name="Line 36"/>
            <p:cNvSpPr>
              <a:spLocks noChangeShapeType="1"/>
            </p:cNvSpPr>
            <p:nvPr/>
          </p:nvSpPr>
          <p:spPr bwMode="auto">
            <a:xfrm>
              <a:off x="3172" y="1213"/>
              <a:ext cx="480"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61" name="Line 37"/>
            <p:cNvSpPr>
              <a:spLocks noChangeShapeType="1"/>
            </p:cNvSpPr>
            <p:nvPr/>
          </p:nvSpPr>
          <p:spPr bwMode="auto">
            <a:xfrm>
              <a:off x="4325" y="1213"/>
              <a:ext cx="481"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9" name="Text Box 3"/>
          <p:cNvSpPr txBox="1">
            <a:spLocks noChangeArrowheads="1"/>
          </p:cNvSpPr>
          <p:nvPr/>
        </p:nvSpPr>
        <p:spPr bwMode="auto">
          <a:xfrm>
            <a:off x="550068" y="508793"/>
            <a:ext cx="30138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smtClean="0">
                <a:solidFill>
                  <a:srgbClr val="800000"/>
                </a:solidFill>
                <a:latin typeface="Times New Roman" panose="02020603050405020304" pitchFamily="18" charset="0"/>
                <a:ea typeface="楷体_GB2312" pitchFamily="49" charset="-122"/>
              </a:rPr>
              <a:t>从系统的角度：</a:t>
            </a:r>
            <a:endParaRPr lang="zh-CN" altLang="en-US" sz="2800" dirty="0">
              <a:solidFill>
                <a:srgbClr val="800000"/>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p:bldP spid="3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1EE6082-3498-47E5-A8A2-34BF6582D797}"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grpSp>
        <p:nvGrpSpPr>
          <p:cNvPr id="112642" name="Group 2"/>
          <p:cNvGrpSpPr/>
          <p:nvPr/>
        </p:nvGrpSpPr>
        <p:grpSpPr bwMode="auto">
          <a:xfrm>
            <a:off x="468313" y="2205038"/>
            <a:ext cx="6261100" cy="1354137"/>
            <a:chOff x="1068" y="1488"/>
            <a:chExt cx="3588" cy="782"/>
          </a:xfrm>
        </p:grpSpPr>
        <p:sp>
          <p:nvSpPr>
            <p:cNvPr id="36896" name="Line 3"/>
            <p:cNvSpPr>
              <a:spLocks noChangeShapeType="1"/>
            </p:cNvSpPr>
            <p:nvPr/>
          </p:nvSpPr>
          <p:spPr bwMode="auto">
            <a:xfrm>
              <a:off x="1068" y="1796"/>
              <a:ext cx="399"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97" name="Rectangle 4"/>
            <p:cNvSpPr>
              <a:spLocks noChangeArrowheads="1"/>
            </p:cNvSpPr>
            <p:nvPr/>
          </p:nvSpPr>
          <p:spPr bwMode="auto">
            <a:xfrm>
              <a:off x="1467" y="1595"/>
              <a:ext cx="997" cy="403"/>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6898" name="Object 5"/>
            <p:cNvGraphicFramePr>
              <a:graphicFrameLocks noChangeAspect="1"/>
            </p:cNvGraphicFramePr>
            <p:nvPr/>
          </p:nvGraphicFramePr>
          <p:xfrm>
            <a:off x="1068" y="1515"/>
            <a:ext cx="407" cy="263"/>
          </p:xfrm>
          <a:graphic>
            <a:graphicData uri="http://schemas.openxmlformats.org/presentationml/2006/ole">
              <mc:AlternateContent xmlns:mc="http://schemas.openxmlformats.org/markup-compatibility/2006">
                <mc:Choice xmlns:v="urn:schemas-microsoft-com:vml" Requires="v">
                  <p:oleObj spid="_x0000_s37645" name="Equation" r:id="rId1" imgW="317500" imgH="203200" progId="Equation.DSMT4">
                    <p:embed/>
                  </p:oleObj>
                </mc:Choice>
                <mc:Fallback>
                  <p:oleObj name="Equation" r:id="rId1" imgW="317500" imgH="2032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 y="1515"/>
                          <a:ext cx="407"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99" name="Object 6"/>
            <p:cNvGraphicFramePr>
              <a:graphicFrameLocks noChangeAspect="1"/>
            </p:cNvGraphicFramePr>
            <p:nvPr/>
          </p:nvGraphicFramePr>
          <p:xfrm>
            <a:off x="1467" y="1676"/>
            <a:ext cx="997" cy="271"/>
          </p:xfrm>
          <a:graphic>
            <a:graphicData uri="http://schemas.openxmlformats.org/presentationml/2006/ole">
              <mc:AlternateContent xmlns:mc="http://schemas.openxmlformats.org/markup-compatibility/2006">
                <mc:Choice xmlns:v="urn:schemas-microsoft-com:vml" Requires="v">
                  <p:oleObj spid="_x0000_s37646" name="Equation" r:id="rId3" imgW="799465" imgH="215900" progId="Equation.DSMT4">
                    <p:embed/>
                  </p:oleObj>
                </mc:Choice>
                <mc:Fallback>
                  <p:oleObj name="Equation" r:id="rId3" imgW="799465" imgH="2159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7" y="1676"/>
                          <a:ext cx="997"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00" name="Line 7"/>
            <p:cNvSpPr>
              <a:spLocks noChangeShapeType="1"/>
            </p:cNvSpPr>
            <p:nvPr/>
          </p:nvSpPr>
          <p:spPr bwMode="auto">
            <a:xfrm>
              <a:off x="2464" y="1796"/>
              <a:ext cx="398"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6901" name="Object 8"/>
            <p:cNvGraphicFramePr>
              <a:graphicFrameLocks noChangeAspect="1"/>
            </p:cNvGraphicFramePr>
            <p:nvPr/>
          </p:nvGraphicFramePr>
          <p:xfrm>
            <a:off x="2464" y="1488"/>
            <a:ext cx="2192" cy="283"/>
          </p:xfrm>
          <a:graphic>
            <a:graphicData uri="http://schemas.openxmlformats.org/presentationml/2006/ole">
              <mc:AlternateContent xmlns:mc="http://schemas.openxmlformats.org/markup-compatibility/2006">
                <mc:Choice xmlns:v="urn:schemas-microsoft-com:vml" Requires="v">
                  <p:oleObj spid="_x0000_s37647" name="Equation" r:id="rId5" imgW="1688465" imgH="215900" progId="Equation.DSMT4">
                    <p:embed/>
                  </p:oleObj>
                </mc:Choice>
                <mc:Fallback>
                  <p:oleObj name="Equation" r:id="rId5" imgW="1688465" imgH="2159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4" y="1488"/>
                          <a:ext cx="219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02" name="Object 9"/>
            <p:cNvGraphicFramePr>
              <a:graphicFrameLocks noChangeAspect="1"/>
            </p:cNvGraphicFramePr>
            <p:nvPr/>
          </p:nvGraphicFramePr>
          <p:xfrm>
            <a:off x="1108" y="1796"/>
            <a:ext cx="358" cy="263"/>
          </p:xfrm>
          <a:graphic>
            <a:graphicData uri="http://schemas.openxmlformats.org/presentationml/2006/ole">
              <mc:AlternateContent xmlns:mc="http://schemas.openxmlformats.org/markup-compatibility/2006">
                <mc:Choice xmlns:v="urn:schemas-microsoft-com:vml" Requires="v">
                  <p:oleObj spid="_x0000_s37648" name="Equation" r:id="rId7" imgW="279400" imgH="203200" progId="Equation.DSMT4">
                    <p:embed/>
                  </p:oleObj>
                </mc:Choice>
                <mc:Fallback>
                  <p:oleObj name="Equation" r:id="rId7" imgW="279400" imgH="2032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8" y="1796"/>
                          <a:ext cx="358"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03" name="Object 10"/>
            <p:cNvGraphicFramePr>
              <a:graphicFrameLocks noChangeAspect="1"/>
            </p:cNvGraphicFramePr>
            <p:nvPr/>
          </p:nvGraphicFramePr>
          <p:xfrm>
            <a:off x="1507" y="1998"/>
            <a:ext cx="917" cy="272"/>
          </p:xfrm>
          <a:graphic>
            <a:graphicData uri="http://schemas.openxmlformats.org/presentationml/2006/ole">
              <mc:AlternateContent xmlns:mc="http://schemas.openxmlformats.org/markup-compatibility/2006">
                <mc:Choice xmlns:v="urn:schemas-microsoft-com:vml" Requires="v">
                  <p:oleObj spid="_x0000_s37649" name="Equation" r:id="rId9" imgW="735965" imgH="215900" progId="Equation.DSMT4">
                    <p:embed/>
                  </p:oleObj>
                </mc:Choice>
                <mc:Fallback>
                  <p:oleObj name="Equation" r:id="rId9" imgW="735965" imgH="2159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07" y="1998"/>
                          <a:ext cx="917"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04" name="Object 11"/>
            <p:cNvGraphicFramePr>
              <a:graphicFrameLocks noChangeAspect="1"/>
            </p:cNvGraphicFramePr>
            <p:nvPr/>
          </p:nvGraphicFramePr>
          <p:xfrm>
            <a:off x="2503" y="1796"/>
            <a:ext cx="2028" cy="283"/>
          </p:xfrm>
          <a:graphic>
            <a:graphicData uri="http://schemas.openxmlformats.org/presentationml/2006/ole">
              <mc:AlternateContent xmlns:mc="http://schemas.openxmlformats.org/markup-compatibility/2006">
                <mc:Choice xmlns:v="urn:schemas-microsoft-com:vml" Requires="v">
                  <p:oleObj spid="_x0000_s37650" name="Equation" r:id="rId11" imgW="1562100" imgH="215900" progId="Equation.DSMT4">
                    <p:embed/>
                  </p:oleObj>
                </mc:Choice>
                <mc:Fallback>
                  <p:oleObj name="Equation" r:id="rId11" imgW="1562100" imgH="21590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03" y="1796"/>
                          <a:ext cx="2028"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2652" name="Group 12"/>
          <p:cNvGrpSpPr/>
          <p:nvPr/>
        </p:nvGrpSpPr>
        <p:grpSpPr bwMode="auto">
          <a:xfrm>
            <a:off x="4067175" y="3284538"/>
            <a:ext cx="4248150" cy="2592387"/>
            <a:chOff x="1092" y="2412"/>
            <a:chExt cx="2922" cy="1698"/>
          </a:xfrm>
        </p:grpSpPr>
        <p:sp>
          <p:nvSpPr>
            <p:cNvPr id="36873" name="Line 13"/>
            <p:cNvSpPr>
              <a:spLocks noChangeShapeType="1"/>
            </p:cNvSpPr>
            <p:nvPr/>
          </p:nvSpPr>
          <p:spPr bwMode="auto">
            <a:xfrm>
              <a:off x="1092" y="3266"/>
              <a:ext cx="406"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6874" name="Object 14"/>
            <p:cNvGraphicFramePr>
              <a:graphicFrameLocks noChangeAspect="1"/>
            </p:cNvGraphicFramePr>
            <p:nvPr/>
          </p:nvGraphicFramePr>
          <p:xfrm>
            <a:off x="1092" y="2950"/>
            <a:ext cx="415" cy="294"/>
          </p:xfrm>
          <a:graphic>
            <a:graphicData uri="http://schemas.openxmlformats.org/presentationml/2006/ole">
              <mc:AlternateContent xmlns:mc="http://schemas.openxmlformats.org/markup-compatibility/2006">
                <mc:Choice xmlns:v="urn:schemas-microsoft-com:vml" Requires="v">
                  <p:oleObj spid="_x0000_s37651" name="Equation" r:id="rId13" imgW="317500" imgH="203200" progId="Equation.DSMT4">
                    <p:embed/>
                  </p:oleObj>
                </mc:Choice>
                <mc:Fallback>
                  <p:oleObj name="Equation" r:id="rId13" imgW="317500" imgH="20320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92" y="2950"/>
                          <a:ext cx="415"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5" name="Object 15"/>
            <p:cNvGraphicFramePr>
              <a:graphicFrameLocks noChangeAspect="1"/>
            </p:cNvGraphicFramePr>
            <p:nvPr/>
          </p:nvGraphicFramePr>
          <p:xfrm>
            <a:off x="3090" y="3390"/>
            <a:ext cx="64" cy="110"/>
          </p:xfrm>
          <a:graphic>
            <a:graphicData uri="http://schemas.openxmlformats.org/presentationml/2006/ole">
              <mc:AlternateContent xmlns:mc="http://schemas.openxmlformats.org/markup-compatibility/2006">
                <mc:Choice xmlns:v="urn:schemas-microsoft-com:vml" Requires="v">
                  <p:oleObj spid="_x0000_s37652" name="Equation" r:id="rId15" imgW="114300" imgH="177800" progId="Equation.DSMT4">
                    <p:embed/>
                  </p:oleObj>
                </mc:Choice>
                <mc:Fallback>
                  <p:oleObj name="Equation" r:id="rId15" imgW="114300" imgH="177800"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90" y="3390"/>
                          <a:ext cx="64" cy="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6" name="Line 16"/>
            <p:cNvSpPr>
              <a:spLocks noChangeShapeType="1"/>
            </p:cNvSpPr>
            <p:nvPr/>
          </p:nvSpPr>
          <p:spPr bwMode="auto">
            <a:xfrm>
              <a:off x="1498" y="2906"/>
              <a:ext cx="0" cy="719"/>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7" name="Line 17"/>
            <p:cNvSpPr>
              <a:spLocks noChangeShapeType="1"/>
            </p:cNvSpPr>
            <p:nvPr/>
          </p:nvSpPr>
          <p:spPr bwMode="auto">
            <a:xfrm>
              <a:off x="1498" y="2906"/>
              <a:ext cx="405"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8" name="Line 18"/>
            <p:cNvSpPr>
              <a:spLocks noChangeShapeType="1"/>
            </p:cNvSpPr>
            <p:nvPr/>
          </p:nvSpPr>
          <p:spPr bwMode="auto">
            <a:xfrm>
              <a:off x="1498" y="3625"/>
              <a:ext cx="405"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9" name="Rectangle 19"/>
            <p:cNvSpPr>
              <a:spLocks noChangeArrowheads="1"/>
            </p:cNvSpPr>
            <p:nvPr/>
          </p:nvSpPr>
          <p:spPr bwMode="auto">
            <a:xfrm>
              <a:off x="1903" y="2726"/>
              <a:ext cx="569" cy="360"/>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6880" name="Rectangle 20"/>
            <p:cNvSpPr>
              <a:spLocks noChangeArrowheads="1"/>
            </p:cNvSpPr>
            <p:nvPr/>
          </p:nvSpPr>
          <p:spPr bwMode="auto">
            <a:xfrm>
              <a:off x="1903" y="3446"/>
              <a:ext cx="569" cy="358"/>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6881" name="Line 21"/>
            <p:cNvSpPr>
              <a:spLocks noChangeShapeType="1"/>
            </p:cNvSpPr>
            <p:nvPr/>
          </p:nvSpPr>
          <p:spPr bwMode="auto">
            <a:xfrm>
              <a:off x="2472" y="2896"/>
              <a:ext cx="105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2" name="Line 22"/>
            <p:cNvSpPr>
              <a:spLocks noChangeShapeType="1"/>
            </p:cNvSpPr>
            <p:nvPr/>
          </p:nvSpPr>
          <p:spPr bwMode="auto">
            <a:xfrm>
              <a:off x="3528" y="2884"/>
              <a:ext cx="0" cy="303"/>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3" name="Line 23"/>
            <p:cNvSpPr>
              <a:spLocks noChangeShapeType="1"/>
            </p:cNvSpPr>
            <p:nvPr/>
          </p:nvSpPr>
          <p:spPr bwMode="auto">
            <a:xfrm>
              <a:off x="2472" y="3633"/>
              <a:ext cx="105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4" name="Line 24"/>
            <p:cNvSpPr>
              <a:spLocks noChangeShapeType="1"/>
            </p:cNvSpPr>
            <p:nvPr/>
          </p:nvSpPr>
          <p:spPr bwMode="auto">
            <a:xfrm flipV="1">
              <a:off x="3528" y="3330"/>
              <a:ext cx="0" cy="303"/>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6885" name="Object 25"/>
            <p:cNvGraphicFramePr>
              <a:graphicFrameLocks noChangeAspect="1"/>
            </p:cNvGraphicFramePr>
            <p:nvPr/>
          </p:nvGraphicFramePr>
          <p:xfrm>
            <a:off x="3405" y="3129"/>
            <a:ext cx="236" cy="282"/>
          </p:xfrm>
          <a:graphic>
            <a:graphicData uri="http://schemas.openxmlformats.org/presentationml/2006/ole">
              <mc:AlternateContent xmlns:mc="http://schemas.openxmlformats.org/markup-compatibility/2006">
                <mc:Choice xmlns:v="urn:schemas-microsoft-com:vml" Requires="v">
                  <p:oleObj spid="_x0000_s37653" name="Equation" r:id="rId17" imgW="165100" imgH="177800" progId="Equation.DSMT4">
                    <p:embed/>
                  </p:oleObj>
                </mc:Choice>
                <mc:Fallback>
                  <p:oleObj name="Equation" r:id="rId17" imgW="165100" imgH="177800" progId="Equation.DSMT4">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05" y="3129"/>
                          <a:ext cx="236"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86" name="Line 26"/>
            <p:cNvSpPr>
              <a:spLocks noChangeShapeType="1"/>
            </p:cNvSpPr>
            <p:nvPr/>
          </p:nvSpPr>
          <p:spPr bwMode="auto">
            <a:xfrm>
              <a:off x="3603" y="3257"/>
              <a:ext cx="406"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6887" name="Object 27"/>
            <p:cNvGraphicFramePr>
              <a:graphicFrameLocks noChangeAspect="1"/>
            </p:cNvGraphicFramePr>
            <p:nvPr/>
          </p:nvGraphicFramePr>
          <p:xfrm>
            <a:off x="1944" y="2771"/>
            <a:ext cx="462" cy="323"/>
          </p:xfrm>
          <a:graphic>
            <a:graphicData uri="http://schemas.openxmlformats.org/presentationml/2006/ole">
              <mc:AlternateContent xmlns:mc="http://schemas.openxmlformats.org/markup-compatibility/2006">
                <mc:Choice xmlns:v="urn:schemas-microsoft-com:vml" Requires="v">
                  <p:oleObj spid="_x0000_s37654" name="Equation" r:id="rId19" imgW="342900" imgH="215900" progId="Equation.DSMT4">
                    <p:embed/>
                  </p:oleObj>
                </mc:Choice>
                <mc:Fallback>
                  <p:oleObj name="Equation" r:id="rId19" imgW="342900" imgH="215900" progId="Equation.DSMT4">
                    <p:embed/>
                    <p:pic>
                      <p:nvPicPr>
                        <p:cNvPr id="0"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944" y="2771"/>
                          <a:ext cx="462"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88" name="Object 28"/>
            <p:cNvGraphicFramePr>
              <a:graphicFrameLocks noChangeAspect="1"/>
            </p:cNvGraphicFramePr>
            <p:nvPr/>
          </p:nvGraphicFramePr>
          <p:xfrm>
            <a:off x="1944" y="3490"/>
            <a:ext cx="496" cy="322"/>
          </p:xfrm>
          <a:graphic>
            <a:graphicData uri="http://schemas.openxmlformats.org/presentationml/2006/ole">
              <mc:AlternateContent xmlns:mc="http://schemas.openxmlformats.org/markup-compatibility/2006">
                <mc:Choice xmlns:v="urn:schemas-microsoft-com:vml" Requires="v">
                  <p:oleObj spid="_x0000_s37655" name="Equation" r:id="rId21" imgW="368300" imgH="215900" progId="Equation.DSMT4">
                    <p:embed/>
                  </p:oleObj>
                </mc:Choice>
                <mc:Fallback>
                  <p:oleObj name="Equation" r:id="rId21" imgW="368300" imgH="215900" progId="Equation.DSMT4">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44" y="3490"/>
                          <a:ext cx="496"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89" name="Object 29"/>
            <p:cNvGraphicFramePr>
              <a:graphicFrameLocks noChangeAspect="1"/>
            </p:cNvGraphicFramePr>
            <p:nvPr/>
          </p:nvGraphicFramePr>
          <p:xfrm>
            <a:off x="2512" y="2546"/>
            <a:ext cx="935" cy="308"/>
          </p:xfrm>
          <a:graphic>
            <a:graphicData uri="http://schemas.openxmlformats.org/presentationml/2006/ole">
              <mc:AlternateContent xmlns:mc="http://schemas.openxmlformats.org/markup-compatibility/2006">
                <mc:Choice xmlns:v="urn:schemas-microsoft-com:vml" Requires="v">
                  <p:oleObj spid="_x0000_s37656" name="Equation" r:id="rId23" imgW="723900" imgH="215900" progId="Equation.DSMT4">
                    <p:embed/>
                  </p:oleObj>
                </mc:Choice>
                <mc:Fallback>
                  <p:oleObj name="Equation" r:id="rId23" imgW="723900" imgH="215900" progId="Equation.DSMT4">
                    <p:embed/>
                    <p:pic>
                      <p:nvPicPr>
                        <p:cNvPr id="0" name="Object 2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12" y="2546"/>
                          <a:ext cx="935"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90" name="Object 30"/>
            <p:cNvGraphicFramePr>
              <a:graphicFrameLocks noChangeAspect="1"/>
            </p:cNvGraphicFramePr>
            <p:nvPr/>
          </p:nvGraphicFramePr>
          <p:xfrm>
            <a:off x="2553" y="3670"/>
            <a:ext cx="951" cy="308"/>
          </p:xfrm>
          <a:graphic>
            <a:graphicData uri="http://schemas.openxmlformats.org/presentationml/2006/ole">
              <mc:AlternateContent xmlns:mc="http://schemas.openxmlformats.org/markup-compatibility/2006">
                <mc:Choice xmlns:v="urn:schemas-microsoft-com:vml" Requires="v">
                  <p:oleObj spid="_x0000_s37657" name="Equation" r:id="rId25" imgW="735965" imgH="215900" progId="Equation.DSMT4">
                    <p:embed/>
                  </p:oleObj>
                </mc:Choice>
                <mc:Fallback>
                  <p:oleObj name="Equation" r:id="rId25" imgW="735965" imgH="215900" progId="Equation.DSMT4">
                    <p:embed/>
                    <p:pic>
                      <p:nvPicPr>
                        <p:cNvPr id="0" name="Object 3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553" y="3670"/>
                          <a:ext cx="951"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91" name="Object 31"/>
            <p:cNvGraphicFramePr>
              <a:graphicFrameLocks noChangeAspect="1"/>
            </p:cNvGraphicFramePr>
            <p:nvPr/>
          </p:nvGraphicFramePr>
          <p:xfrm>
            <a:off x="3609" y="2950"/>
            <a:ext cx="405" cy="288"/>
          </p:xfrm>
          <a:graphic>
            <a:graphicData uri="http://schemas.openxmlformats.org/presentationml/2006/ole">
              <mc:AlternateContent xmlns:mc="http://schemas.openxmlformats.org/markup-compatibility/2006">
                <mc:Choice xmlns:v="urn:schemas-microsoft-com:vml" Requires="v">
                  <p:oleObj spid="_x0000_s37658" name="Equation" r:id="rId27" imgW="317500" imgH="203200" progId="Equation.DSMT4">
                    <p:embed/>
                  </p:oleObj>
                </mc:Choice>
                <mc:Fallback>
                  <p:oleObj name="Equation" r:id="rId27" imgW="317500" imgH="203200" progId="Equation.DSMT4">
                    <p:embed/>
                    <p:pic>
                      <p:nvPicPr>
                        <p:cNvPr id="0" name="Object 3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609" y="2950"/>
                          <a:ext cx="40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92" name="Object 32"/>
            <p:cNvGraphicFramePr>
              <a:graphicFrameLocks noChangeAspect="1"/>
            </p:cNvGraphicFramePr>
            <p:nvPr/>
          </p:nvGraphicFramePr>
          <p:xfrm>
            <a:off x="1115" y="3342"/>
            <a:ext cx="364" cy="294"/>
          </p:xfrm>
          <a:graphic>
            <a:graphicData uri="http://schemas.openxmlformats.org/presentationml/2006/ole">
              <mc:AlternateContent xmlns:mc="http://schemas.openxmlformats.org/markup-compatibility/2006">
                <mc:Choice xmlns:v="urn:schemas-microsoft-com:vml" Requires="v">
                  <p:oleObj spid="_x0000_s37659" name="Equation" r:id="rId29" imgW="279400" imgH="203200" progId="Equation.DSMT4">
                    <p:embed/>
                  </p:oleObj>
                </mc:Choice>
                <mc:Fallback>
                  <p:oleObj name="Equation" r:id="rId29" imgW="279400" imgH="203200" progId="Equation.DSMT4">
                    <p:embed/>
                    <p:pic>
                      <p:nvPicPr>
                        <p:cNvPr id="0" name="Object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5" y="3342"/>
                          <a:ext cx="364"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93" name="Object 33"/>
            <p:cNvGraphicFramePr>
              <a:graphicFrameLocks noChangeAspect="1"/>
            </p:cNvGraphicFramePr>
            <p:nvPr/>
          </p:nvGraphicFramePr>
          <p:xfrm>
            <a:off x="1986" y="2412"/>
            <a:ext cx="405" cy="306"/>
          </p:xfrm>
          <a:graphic>
            <a:graphicData uri="http://schemas.openxmlformats.org/presentationml/2006/ole">
              <mc:AlternateContent xmlns:mc="http://schemas.openxmlformats.org/markup-compatibility/2006">
                <mc:Choice xmlns:v="urn:schemas-microsoft-com:vml" Requires="v">
                  <p:oleObj spid="_x0000_s37660" name="Equation" r:id="rId30" imgW="316865" imgH="215900" progId="Equation.DSMT4">
                    <p:embed/>
                  </p:oleObj>
                </mc:Choice>
                <mc:Fallback>
                  <p:oleObj name="Equation" r:id="rId30" imgW="316865" imgH="215900" progId="Equation.DSMT4">
                    <p:embed/>
                    <p:pic>
                      <p:nvPicPr>
                        <p:cNvPr id="0" name="Object 3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986" y="2412"/>
                          <a:ext cx="405"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94" name="Object 34"/>
            <p:cNvGraphicFramePr>
              <a:graphicFrameLocks noChangeAspect="1"/>
            </p:cNvGraphicFramePr>
            <p:nvPr/>
          </p:nvGraphicFramePr>
          <p:xfrm>
            <a:off x="1986" y="3804"/>
            <a:ext cx="420" cy="306"/>
          </p:xfrm>
          <a:graphic>
            <a:graphicData uri="http://schemas.openxmlformats.org/presentationml/2006/ole">
              <mc:AlternateContent xmlns:mc="http://schemas.openxmlformats.org/markup-compatibility/2006">
                <mc:Choice xmlns:v="urn:schemas-microsoft-com:vml" Requires="v">
                  <p:oleObj spid="_x0000_s37661" name="Equation" r:id="rId32" imgW="330200" imgH="215900" progId="Equation.DSMT4">
                    <p:embed/>
                  </p:oleObj>
                </mc:Choice>
                <mc:Fallback>
                  <p:oleObj name="Equation" r:id="rId32" imgW="330200" imgH="215900" progId="Equation.DSMT4">
                    <p:embed/>
                    <p:pic>
                      <p:nvPicPr>
                        <p:cNvPr id="0" name="Object 34"/>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986" y="3804"/>
                          <a:ext cx="420"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95" name="Object 35"/>
            <p:cNvGraphicFramePr>
              <a:graphicFrameLocks noChangeAspect="1"/>
            </p:cNvGraphicFramePr>
            <p:nvPr/>
          </p:nvGraphicFramePr>
          <p:xfrm>
            <a:off x="3624" y="3306"/>
            <a:ext cx="367" cy="282"/>
          </p:xfrm>
          <a:graphic>
            <a:graphicData uri="http://schemas.openxmlformats.org/presentationml/2006/ole">
              <mc:AlternateContent xmlns:mc="http://schemas.openxmlformats.org/markup-compatibility/2006">
                <mc:Choice xmlns:v="urn:schemas-microsoft-com:vml" Requires="v">
                  <p:oleObj spid="_x0000_s37662" name="Equation" r:id="rId34" imgW="292100" imgH="203200" progId="Equation.DSMT4">
                    <p:embed/>
                  </p:oleObj>
                </mc:Choice>
                <mc:Fallback>
                  <p:oleObj name="Equation" r:id="rId34" imgW="292100" imgH="203200" progId="Equation.DSMT4">
                    <p:embed/>
                    <p:pic>
                      <p:nvPicPr>
                        <p:cNvPr id="0" name="Object 3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624" y="3306"/>
                          <a:ext cx="367"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2676" name="Object 36"/>
          <p:cNvGraphicFramePr>
            <a:graphicFrameLocks noChangeAspect="1"/>
          </p:cNvGraphicFramePr>
          <p:nvPr/>
        </p:nvGraphicFramePr>
        <p:xfrm>
          <a:off x="2555875" y="4149725"/>
          <a:ext cx="644525" cy="520700"/>
        </p:xfrm>
        <a:graphic>
          <a:graphicData uri="http://schemas.openxmlformats.org/presentationml/2006/ole">
            <mc:AlternateContent xmlns:mc="http://schemas.openxmlformats.org/markup-compatibility/2006">
              <mc:Choice xmlns:v="urn:schemas-microsoft-com:vml" Requires="v">
                <p:oleObj spid="_x0000_s37663" name="Equation" r:id="rId36" imgW="190500" imgH="152400" progId="Equation.DSMT4">
                  <p:embed/>
                </p:oleObj>
              </mc:Choice>
              <mc:Fallback>
                <p:oleObj name="Equation" r:id="rId36" imgW="190500" imgH="152400" progId="Equation.DSMT4">
                  <p:embed/>
                  <p:pic>
                    <p:nvPicPr>
                      <p:cNvPr id="0" name="Object 36"/>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555875" y="4149725"/>
                        <a:ext cx="64452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0" name="Text Box 37"/>
          <p:cNvSpPr txBox="1">
            <a:spLocks noChangeArrowheads="1"/>
          </p:cNvSpPr>
          <p:nvPr/>
        </p:nvSpPr>
        <p:spPr bwMode="auto">
          <a:xfrm>
            <a:off x="595313" y="441325"/>
            <a:ext cx="20018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a:solidFill>
                  <a:srgbClr val="800000"/>
                </a:solidFill>
                <a:ea typeface="楷体_GB2312" pitchFamily="49" charset="-122"/>
              </a:rPr>
              <a:t>2. </a:t>
            </a:r>
            <a:r>
              <a:rPr lang="zh-CN" altLang="en-US" sz="2800">
                <a:solidFill>
                  <a:srgbClr val="800000"/>
                </a:solidFill>
                <a:latin typeface="楷体_GB2312" pitchFamily="49" charset="-122"/>
                <a:ea typeface="楷体_GB2312" pitchFamily="49" charset="-122"/>
              </a:rPr>
              <a:t>分配律：</a:t>
            </a:r>
            <a:endParaRPr lang="zh-CN" altLang="en-US" sz="2800">
              <a:solidFill>
                <a:srgbClr val="800000"/>
              </a:solidFill>
              <a:latin typeface="楷体_GB2312" pitchFamily="49" charset="-122"/>
              <a:ea typeface="楷体_GB2312" pitchFamily="49" charset="-122"/>
            </a:endParaRPr>
          </a:p>
        </p:txBody>
      </p:sp>
      <p:graphicFrame>
        <p:nvGraphicFramePr>
          <p:cNvPr id="112678" name="Object 38"/>
          <p:cNvGraphicFramePr>
            <a:graphicFrameLocks noChangeAspect="1"/>
          </p:cNvGraphicFramePr>
          <p:nvPr/>
        </p:nvGraphicFramePr>
        <p:xfrm>
          <a:off x="1763713" y="908050"/>
          <a:ext cx="6629400" cy="1036638"/>
        </p:xfrm>
        <a:graphic>
          <a:graphicData uri="http://schemas.openxmlformats.org/presentationml/2006/ole">
            <mc:AlternateContent xmlns:mc="http://schemas.openxmlformats.org/markup-compatibility/2006">
              <mc:Choice xmlns:v="urn:schemas-microsoft-com:vml" Requires="v">
                <p:oleObj spid="_x0000_s37664" name="Equation" r:id="rId38" imgW="2921000" imgH="457200" progId="Equation.DSMT4">
                  <p:embed/>
                </p:oleObj>
              </mc:Choice>
              <mc:Fallback>
                <p:oleObj name="Equation" r:id="rId38" imgW="2921000" imgH="457200" progId="Equation.DSMT4">
                  <p:embed/>
                  <p:pic>
                    <p:nvPicPr>
                      <p:cNvPr id="0" name="Object 3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763713" y="908050"/>
                        <a:ext cx="6629400" cy="1036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8" name="Text Box 39" descr="新闻纸"/>
          <p:cNvSpPr txBox="1">
            <a:spLocks noChangeArrowheads="1"/>
          </p:cNvSpPr>
          <p:nvPr/>
        </p:nvSpPr>
        <p:spPr bwMode="auto">
          <a:xfrm>
            <a:off x="323850" y="5734050"/>
            <a:ext cx="8382000" cy="946150"/>
          </a:xfrm>
          <a:prstGeom prst="rect">
            <a:avLst/>
          </a:prstGeom>
          <a:noFill/>
          <a:ln>
            <a:noFill/>
          </a:ln>
          <a:effectLst>
            <a:prstShdw prst="shdw17" dist="17961" dir="2700000">
              <a:srgbClr val="959595"/>
            </a:prstShdw>
          </a:effectLst>
          <a:extLst>
            <a:ext uri="{909E8E84-426E-40DD-AFC4-6F175D3DCCD1}">
              <a14:hiddenFill xmlns:a14="http://schemas.microsoft.com/office/drawing/2010/main">
                <a:blipFill dpi="0" rotWithShape="0">
                  <a:blip r:embed="rId40"/>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solidFill>
                  <a:srgbClr val="800000"/>
                </a:solidFill>
                <a:latin typeface="Times New Roman" panose="02020603050405020304" pitchFamily="18" charset="0"/>
                <a:ea typeface="楷体_GB2312" pitchFamily="49" charset="-122"/>
              </a:rPr>
              <a:t>结论：</a:t>
            </a:r>
            <a:r>
              <a:rPr lang="zh-CN" altLang="en-US" sz="2800">
                <a:solidFill>
                  <a:srgbClr val="000099"/>
                </a:solidFill>
                <a:latin typeface="楷体_GB2312" pitchFamily="49" charset="-122"/>
                <a:ea typeface="楷体_GB2312" pitchFamily="49" charset="-122"/>
              </a:rPr>
              <a:t>两个</a:t>
            </a:r>
            <a:r>
              <a:rPr lang="en-US" altLang="zh-CN" sz="2800">
                <a:solidFill>
                  <a:srgbClr val="000099"/>
                </a:solidFill>
                <a:latin typeface="Times New Roman" panose="02020603050405020304" pitchFamily="18" charset="0"/>
                <a:ea typeface="楷体_GB2312" pitchFamily="49" charset="-122"/>
              </a:rPr>
              <a:t>LTI</a:t>
            </a:r>
            <a:r>
              <a:rPr lang="zh-CN" altLang="en-US" sz="2800">
                <a:solidFill>
                  <a:srgbClr val="000099"/>
                </a:solidFill>
                <a:latin typeface="楷体_GB2312" pitchFamily="49" charset="-122"/>
                <a:ea typeface="楷体_GB2312" pitchFamily="49" charset="-122"/>
              </a:rPr>
              <a:t>系统并联，其总的单位脉冲</a:t>
            </a:r>
            <a:r>
              <a:rPr lang="en-US" altLang="zh-CN" sz="2800">
                <a:solidFill>
                  <a:srgbClr val="000099"/>
                </a:solidFill>
                <a:latin typeface="楷体_GB2312" pitchFamily="49" charset="-122"/>
                <a:ea typeface="楷体_GB2312" pitchFamily="49" charset="-122"/>
              </a:rPr>
              <a:t>(</a:t>
            </a:r>
            <a:r>
              <a:rPr lang="zh-CN" altLang="en-US" sz="2800">
                <a:solidFill>
                  <a:srgbClr val="000099"/>
                </a:solidFill>
                <a:latin typeface="楷体_GB2312" pitchFamily="49" charset="-122"/>
                <a:ea typeface="楷体_GB2312" pitchFamily="49" charset="-122"/>
              </a:rPr>
              <a:t>冲激</a:t>
            </a:r>
            <a:r>
              <a:rPr lang="en-US" altLang="zh-CN" sz="2800">
                <a:solidFill>
                  <a:srgbClr val="000099"/>
                </a:solidFill>
                <a:latin typeface="楷体_GB2312" pitchFamily="49" charset="-122"/>
                <a:ea typeface="楷体_GB2312" pitchFamily="49" charset="-122"/>
              </a:rPr>
              <a:t>)</a:t>
            </a:r>
            <a:r>
              <a:rPr lang="zh-CN" altLang="en-US" sz="2800">
                <a:solidFill>
                  <a:srgbClr val="000099"/>
                </a:solidFill>
                <a:latin typeface="楷体_GB2312" pitchFamily="49" charset="-122"/>
                <a:ea typeface="楷体_GB2312" pitchFamily="49" charset="-122"/>
              </a:rPr>
              <a:t>响应等于各子系统单位脉冲</a:t>
            </a:r>
            <a:r>
              <a:rPr lang="en-US" altLang="zh-CN" sz="2800">
                <a:solidFill>
                  <a:srgbClr val="000099"/>
                </a:solidFill>
                <a:latin typeface="楷体_GB2312" pitchFamily="49" charset="-122"/>
                <a:ea typeface="楷体_GB2312" pitchFamily="49" charset="-122"/>
              </a:rPr>
              <a:t>(</a:t>
            </a:r>
            <a:r>
              <a:rPr lang="zh-CN" altLang="en-US" sz="2800">
                <a:solidFill>
                  <a:srgbClr val="000099"/>
                </a:solidFill>
                <a:latin typeface="楷体_GB2312" pitchFamily="49" charset="-122"/>
                <a:ea typeface="楷体_GB2312" pitchFamily="49" charset="-122"/>
              </a:rPr>
              <a:t>冲激</a:t>
            </a:r>
            <a:r>
              <a:rPr lang="en-US" altLang="zh-CN" sz="2800">
                <a:solidFill>
                  <a:srgbClr val="000099"/>
                </a:solidFill>
                <a:latin typeface="楷体_GB2312" pitchFamily="49" charset="-122"/>
                <a:ea typeface="楷体_GB2312" pitchFamily="49" charset="-122"/>
              </a:rPr>
              <a:t>)</a:t>
            </a:r>
            <a:r>
              <a:rPr lang="zh-CN" altLang="en-US" sz="2800">
                <a:solidFill>
                  <a:srgbClr val="000099"/>
                </a:solidFill>
                <a:latin typeface="楷体_GB2312" pitchFamily="49" charset="-122"/>
                <a:ea typeface="楷体_GB2312" pitchFamily="49" charset="-122"/>
              </a:rPr>
              <a:t>响应之和。</a:t>
            </a:r>
            <a:endParaRPr lang="zh-CN" altLang="en-US" sz="2800">
              <a:solidFill>
                <a:srgbClr val="000099"/>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678"/>
                                        </p:tgtEl>
                                        <p:attrNameLst>
                                          <p:attrName>style.visibility</p:attrName>
                                        </p:attrNameLst>
                                      </p:cBhvr>
                                      <p:to>
                                        <p:strVal val="visible"/>
                                      </p:to>
                                    </p:set>
                                    <p:animEffect transition="in" filter="fade">
                                      <p:cBhvr>
                                        <p:cTn id="7" dur="1000"/>
                                        <p:tgtEl>
                                          <p:spTgt spid="112678"/>
                                        </p:tgtEl>
                                      </p:cBhvr>
                                    </p:animEffect>
                                    <p:anim calcmode="lin" valueType="num">
                                      <p:cBhvr>
                                        <p:cTn id="8" dur="1000" fill="hold"/>
                                        <p:tgtEl>
                                          <p:spTgt spid="112678"/>
                                        </p:tgtEl>
                                        <p:attrNameLst>
                                          <p:attrName>ppt_x</p:attrName>
                                        </p:attrNameLst>
                                      </p:cBhvr>
                                      <p:tavLst>
                                        <p:tav tm="0">
                                          <p:val>
                                            <p:strVal val="#ppt_x"/>
                                          </p:val>
                                        </p:tav>
                                        <p:tav tm="100000">
                                          <p:val>
                                            <p:strVal val="#ppt_x"/>
                                          </p:val>
                                        </p:tav>
                                      </p:tavLst>
                                    </p:anim>
                                    <p:anim calcmode="lin" valueType="num">
                                      <p:cBhvr>
                                        <p:cTn id="9" dur="1000" fill="hold"/>
                                        <p:tgtEl>
                                          <p:spTgt spid="11267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1264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267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12652"/>
                                        </p:tgtEl>
                                        <p:attrNameLst>
                                          <p:attrName>style.visibility</p:attrName>
                                        </p:attrNameLst>
                                      </p:cBhvr>
                                      <p:to>
                                        <p:strVal val="visible"/>
                                      </p:to>
                                    </p:set>
                                  </p:childTnLst>
                                </p:cTn>
                              </p:par>
                              <p:par>
                                <p:cTn id="22" presetID="42" presetClass="entr" presetSubtype="0" fill="hold" grpId="0" nodeType="withEffect">
                                  <p:stCondLst>
                                    <p:cond delay="0"/>
                                  </p:stCondLst>
                                  <p:childTnLst>
                                    <p:set>
                                      <p:cBhvr>
                                        <p:cTn id="23" dur="1" fill="hold">
                                          <p:stCondLst>
                                            <p:cond delay="0"/>
                                          </p:stCondLst>
                                        </p:cTn>
                                        <p:tgtEl>
                                          <p:spTgt spid="35848"/>
                                        </p:tgtEl>
                                        <p:attrNameLst>
                                          <p:attrName>style.visibility</p:attrName>
                                        </p:attrNameLst>
                                      </p:cBhvr>
                                      <p:to>
                                        <p:strVal val="visible"/>
                                      </p:to>
                                    </p:set>
                                    <p:animEffect transition="in" filter="fade">
                                      <p:cBhvr>
                                        <p:cTn id="24" dur="1000"/>
                                        <p:tgtEl>
                                          <p:spTgt spid="35848"/>
                                        </p:tgtEl>
                                      </p:cBhvr>
                                    </p:animEffect>
                                    <p:anim calcmode="lin" valueType="num">
                                      <p:cBhvr>
                                        <p:cTn id="25" dur="1000" fill="hold"/>
                                        <p:tgtEl>
                                          <p:spTgt spid="35848"/>
                                        </p:tgtEl>
                                        <p:attrNameLst>
                                          <p:attrName>ppt_x</p:attrName>
                                        </p:attrNameLst>
                                      </p:cBhvr>
                                      <p:tavLst>
                                        <p:tav tm="0">
                                          <p:val>
                                            <p:strVal val="#ppt_x"/>
                                          </p:val>
                                        </p:tav>
                                        <p:tav tm="100000">
                                          <p:val>
                                            <p:strVal val="#ppt_x"/>
                                          </p:val>
                                        </p:tav>
                                      </p:tavLst>
                                    </p:anim>
                                    <p:anim calcmode="lin" valueType="num">
                                      <p:cBhvr>
                                        <p:cTn id="26" dur="1000" fill="hold"/>
                                        <p:tgtEl>
                                          <p:spTgt spid="358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2ABD5B4-F830-4959-A176-5F3472375290}"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113667" name="Text Box 3"/>
          <p:cNvSpPr txBox="1">
            <a:spLocks noChangeArrowheads="1"/>
          </p:cNvSpPr>
          <p:nvPr/>
        </p:nvSpPr>
        <p:spPr bwMode="auto">
          <a:xfrm>
            <a:off x="539750" y="1147763"/>
            <a:ext cx="19034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a:solidFill>
                  <a:srgbClr val="800000"/>
                </a:solidFill>
                <a:ea typeface="楷体_GB2312" pitchFamily="49" charset="-122"/>
              </a:rPr>
              <a:t>3.</a:t>
            </a:r>
            <a:r>
              <a:rPr lang="en-US" altLang="zh-CN" sz="2800">
                <a:solidFill>
                  <a:srgbClr val="800000"/>
                </a:solidFill>
                <a:latin typeface="楷体_GB2312" pitchFamily="49" charset="-122"/>
                <a:ea typeface="楷体_GB2312" pitchFamily="49" charset="-122"/>
              </a:rPr>
              <a:t> </a:t>
            </a:r>
            <a:r>
              <a:rPr lang="zh-CN" altLang="en-US" sz="2800">
                <a:solidFill>
                  <a:srgbClr val="800000"/>
                </a:solidFill>
                <a:latin typeface="楷体_GB2312" pitchFamily="49" charset="-122"/>
                <a:ea typeface="楷体_GB2312" pitchFamily="49" charset="-122"/>
              </a:rPr>
              <a:t>结合律</a:t>
            </a:r>
            <a:r>
              <a:rPr lang="en-US" altLang="zh-CN" sz="2800">
                <a:solidFill>
                  <a:srgbClr val="800000"/>
                </a:solidFill>
                <a:latin typeface="楷体_GB2312" pitchFamily="49" charset="-122"/>
                <a:ea typeface="楷体_GB2312" pitchFamily="49" charset="-122"/>
              </a:rPr>
              <a:t>:</a:t>
            </a:r>
            <a:endParaRPr lang="en-US" altLang="zh-CN" sz="2800">
              <a:solidFill>
                <a:srgbClr val="800000"/>
              </a:solidFill>
              <a:latin typeface="楷体_GB2312" pitchFamily="49" charset="-122"/>
              <a:ea typeface="楷体_GB2312" pitchFamily="49" charset="-122"/>
            </a:endParaRPr>
          </a:p>
        </p:txBody>
      </p:sp>
      <p:graphicFrame>
        <p:nvGraphicFramePr>
          <p:cNvPr id="113668" name="Object 4"/>
          <p:cNvGraphicFramePr>
            <a:graphicFrameLocks noChangeAspect="1"/>
          </p:cNvGraphicFramePr>
          <p:nvPr/>
        </p:nvGraphicFramePr>
        <p:xfrm>
          <a:off x="1042988" y="1844675"/>
          <a:ext cx="6705600" cy="1190625"/>
        </p:xfrm>
        <a:graphic>
          <a:graphicData uri="http://schemas.openxmlformats.org/presentationml/2006/ole">
            <mc:AlternateContent xmlns:mc="http://schemas.openxmlformats.org/markup-compatibility/2006">
              <mc:Choice xmlns:v="urn:schemas-microsoft-com:vml" Requires="v">
                <p:oleObj spid="_x0000_s38278" name="Equation" r:id="rId1" imgW="2578100" imgH="457200" progId="Equation.DSMT4">
                  <p:embed/>
                </p:oleObj>
              </mc:Choice>
              <mc:Fallback>
                <p:oleObj name="Equation" r:id="rId1" imgW="2578100" imgH="4572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844675"/>
                        <a:ext cx="6705600"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3669" name="Group 5"/>
          <p:cNvGrpSpPr/>
          <p:nvPr/>
        </p:nvGrpSpPr>
        <p:grpSpPr bwMode="auto">
          <a:xfrm>
            <a:off x="323850" y="4221163"/>
            <a:ext cx="8353425" cy="1439862"/>
            <a:chOff x="748" y="2931"/>
            <a:chExt cx="4380" cy="699"/>
          </a:xfrm>
        </p:grpSpPr>
        <p:sp>
          <p:nvSpPr>
            <p:cNvPr id="37894" name="Line 6"/>
            <p:cNvSpPr>
              <a:spLocks noChangeShapeType="1"/>
            </p:cNvSpPr>
            <p:nvPr/>
          </p:nvSpPr>
          <p:spPr bwMode="auto">
            <a:xfrm>
              <a:off x="793" y="3204"/>
              <a:ext cx="39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95" name="Rectangle 7"/>
            <p:cNvSpPr>
              <a:spLocks noChangeArrowheads="1"/>
            </p:cNvSpPr>
            <p:nvPr/>
          </p:nvSpPr>
          <p:spPr bwMode="auto">
            <a:xfrm>
              <a:off x="1183" y="3048"/>
              <a:ext cx="545" cy="312"/>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896" name="Line 8"/>
            <p:cNvSpPr>
              <a:spLocks noChangeShapeType="1"/>
            </p:cNvSpPr>
            <p:nvPr/>
          </p:nvSpPr>
          <p:spPr bwMode="auto">
            <a:xfrm>
              <a:off x="1728" y="3204"/>
              <a:ext cx="778"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97" name="Rectangle 9"/>
            <p:cNvSpPr>
              <a:spLocks noChangeArrowheads="1"/>
            </p:cNvSpPr>
            <p:nvPr/>
          </p:nvSpPr>
          <p:spPr bwMode="auto">
            <a:xfrm>
              <a:off x="2506" y="3048"/>
              <a:ext cx="545" cy="312"/>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898" name="Line 10"/>
            <p:cNvSpPr>
              <a:spLocks noChangeShapeType="1"/>
            </p:cNvSpPr>
            <p:nvPr/>
          </p:nvSpPr>
          <p:spPr bwMode="auto">
            <a:xfrm>
              <a:off x="3051" y="3204"/>
              <a:ext cx="39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7899" name="Object 11"/>
            <p:cNvGraphicFramePr>
              <a:graphicFrameLocks noChangeAspect="1"/>
            </p:cNvGraphicFramePr>
            <p:nvPr/>
          </p:nvGraphicFramePr>
          <p:xfrm>
            <a:off x="793" y="2931"/>
            <a:ext cx="348" cy="253"/>
          </p:xfrm>
          <a:graphic>
            <a:graphicData uri="http://schemas.openxmlformats.org/presentationml/2006/ole">
              <mc:AlternateContent xmlns:mc="http://schemas.openxmlformats.org/markup-compatibility/2006">
                <mc:Choice xmlns:v="urn:schemas-microsoft-com:vml" Requires="v">
                  <p:oleObj spid="_x0000_s38279" name="Equation" r:id="rId3" imgW="279400" imgH="203200" progId="Equation.DSMT4">
                    <p:embed/>
                  </p:oleObj>
                </mc:Choice>
                <mc:Fallback>
                  <p:oleObj name="Equation" r:id="rId3" imgW="279400" imgH="2032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 y="2931"/>
                          <a:ext cx="348"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0" name="Object 12"/>
            <p:cNvGraphicFramePr>
              <a:graphicFrameLocks noChangeAspect="1"/>
            </p:cNvGraphicFramePr>
            <p:nvPr/>
          </p:nvGraphicFramePr>
          <p:xfrm>
            <a:off x="1260" y="3048"/>
            <a:ext cx="397" cy="270"/>
          </p:xfrm>
          <a:graphic>
            <a:graphicData uri="http://schemas.openxmlformats.org/presentationml/2006/ole">
              <mc:AlternateContent xmlns:mc="http://schemas.openxmlformats.org/markup-compatibility/2006">
                <mc:Choice xmlns:v="urn:schemas-microsoft-com:vml" Requires="v">
                  <p:oleObj spid="_x0000_s38280" name="Equation" r:id="rId5" imgW="316865" imgH="215900" progId="Equation.DSMT4">
                    <p:embed/>
                  </p:oleObj>
                </mc:Choice>
                <mc:Fallback>
                  <p:oleObj name="Equation" r:id="rId5" imgW="316865" imgH="2159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0" y="3048"/>
                          <a:ext cx="397"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1" name="Object 13"/>
            <p:cNvGraphicFramePr>
              <a:graphicFrameLocks noChangeAspect="1"/>
            </p:cNvGraphicFramePr>
            <p:nvPr/>
          </p:nvGraphicFramePr>
          <p:xfrm>
            <a:off x="2584" y="3048"/>
            <a:ext cx="413" cy="270"/>
          </p:xfrm>
          <a:graphic>
            <a:graphicData uri="http://schemas.openxmlformats.org/presentationml/2006/ole">
              <mc:AlternateContent xmlns:mc="http://schemas.openxmlformats.org/markup-compatibility/2006">
                <mc:Choice xmlns:v="urn:schemas-microsoft-com:vml" Requires="v">
                  <p:oleObj spid="_x0000_s38281" name="Equation" r:id="rId7" imgW="330200" imgH="215900" progId="Equation.DSMT4">
                    <p:embed/>
                  </p:oleObj>
                </mc:Choice>
                <mc:Fallback>
                  <p:oleObj name="Equation" r:id="rId7" imgW="330200" imgH="2159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4" y="3048"/>
                          <a:ext cx="413"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2" name="Object 14"/>
            <p:cNvGraphicFramePr>
              <a:graphicFrameLocks noChangeAspect="1"/>
            </p:cNvGraphicFramePr>
            <p:nvPr/>
          </p:nvGraphicFramePr>
          <p:xfrm>
            <a:off x="1728" y="2931"/>
            <a:ext cx="824" cy="270"/>
          </p:xfrm>
          <a:graphic>
            <a:graphicData uri="http://schemas.openxmlformats.org/presentationml/2006/ole">
              <mc:AlternateContent xmlns:mc="http://schemas.openxmlformats.org/markup-compatibility/2006">
                <mc:Choice xmlns:v="urn:schemas-microsoft-com:vml" Requires="v">
                  <p:oleObj spid="_x0000_s38282" name="Equation" r:id="rId9" imgW="660400" imgH="215900" progId="Equation.DSMT4">
                    <p:embed/>
                  </p:oleObj>
                </mc:Choice>
                <mc:Fallback>
                  <p:oleObj name="Equation" r:id="rId9" imgW="660400" imgH="2159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 y="2931"/>
                          <a:ext cx="824"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3" name="Object 15"/>
            <p:cNvGraphicFramePr>
              <a:graphicFrameLocks noChangeAspect="1"/>
            </p:cNvGraphicFramePr>
            <p:nvPr/>
          </p:nvGraphicFramePr>
          <p:xfrm>
            <a:off x="3051" y="2931"/>
            <a:ext cx="1916" cy="270"/>
          </p:xfrm>
          <a:graphic>
            <a:graphicData uri="http://schemas.openxmlformats.org/presentationml/2006/ole">
              <mc:AlternateContent xmlns:mc="http://schemas.openxmlformats.org/markup-compatibility/2006">
                <mc:Choice xmlns:v="urn:schemas-microsoft-com:vml" Requires="v">
                  <p:oleObj spid="_x0000_s38283" name="Equation" r:id="rId11" imgW="1536065" imgH="215900" progId="Equation.DSMT4">
                    <p:embed/>
                  </p:oleObj>
                </mc:Choice>
                <mc:Fallback>
                  <p:oleObj name="Equation" r:id="rId11" imgW="1536065" imgH="215900"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51" y="2931"/>
                          <a:ext cx="1916"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4" name="Object 16"/>
            <p:cNvGraphicFramePr>
              <a:graphicFrameLocks noChangeAspect="1"/>
            </p:cNvGraphicFramePr>
            <p:nvPr/>
          </p:nvGraphicFramePr>
          <p:xfrm>
            <a:off x="748" y="3249"/>
            <a:ext cx="396" cy="253"/>
          </p:xfrm>
          <a:graphic>
            <a:graphicData uri="http://schemas.openxmlformats.org/presentationml/2006/ole">
              <mc:AlternateContent xmlns:mc="http://schemas.openxmlformats.org/markup-compatibility/2006">
                <mc:Choice xmlns:v="urn:schemas-microsoft-com:vml" Requires="v">
                  <p:oleObj spid="_x0000_s38284" name="Equation" r:id="rId13" imgW="317500" imgH="203200" progId="Equation.DSMT4">
                    <p:embed/>
                  </p:oleObj>
                </mc:Choice>
                <mc:Fallback>
                  <p:oleObj name="Equation" r:id="rId13" imgW="317500" imgH="203200" progId="Equation.DSMT4">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8" y="3249"/>
                          <a:ext cx="396"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5" name="Object 17"/>
            <p:cNvGraphicFramePr>
              <a:graphicFrameLocks noChangeAspect="1"/>
            </p:cNvGraphicFramePr>
            <p:nvPr/>
          </p:nvGraphicFramePr>
          <p:xfrm>
            <a:off x="1260" y="3360"/>
            <a:ext cx="429" cy="270"/>
          </p:xfrm>
          <a:graphic>
            <a:graphicData uri="http://schemas.openxmlformats.org/presentationml/2006/ole">
              <mc:AlternateContent xmlns:mc="http://schemas.openxmlformats.org/markup-compatibility/2006">
                <mc:Choice xmlns:v="urn:schemas-microsoft-com:vml" Requires="v">
                  <p:oleObj spid="_x0000_s38285" name="Equation" r:id="rId15" imgW="342900" imgH="215900" progId="Equation.DSMT4">
                    <p:embed/>
                  </p:oleObj>
                </mc:Choice>
                <mc:Fallback>
                  <p:oleObj name="Equation" r:id="rId15" imgW="342900" imgH="215900" progId="Equation.DSMT4">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60" y="3360"/>
                          <a:ext cx="429"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6" name="Object 18"/>
            <p:cNvGraphicFramePr>
              <a:graphicFrameLocks noChangeAspect="1"/>
            </p:cNvGraphicFramePr>
            <p:nvPr/>
          </p:nvGraphicFramePr>
          <p:xfrm>
            <a:off x="2545" y="3360"/>
            <a:ext cx="461" cy="270"/>
          </p:xfrm>
          <a:graphic>
            <a:graphicData uri="http://schemas.openxmlformats.org/presentationml/2006/ole">
              <mc:AlternateContent xmlns:mc="http://schemas.openxmlformats.org/markup-compatibility/2006">
                <mc:Choice xmlns:v="urn:schemas-microsoft-com:vml" Requires="v">
                  <p:oleObj spid="_x0000_s38286" name="Equation" r:id="rId17" imgW="368300" imgH="215900" progId="Equation.DSMT4">
                    <p:embed/>
                  </p:oleObj>
                </mc:Choice>
                <mc:Fallback>
                  <p:oleObj name="Equation" r:id="rId17" imgW="368300" imgH="215900" progId="Equation.DSMT4">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45" y="3360"/>
                          <a:ext cx="461"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7" name="Object 19"/>
            <p:cNvGraphicFramePr>
              <a:graphicFrameLocks noChangeAspect="1"/>
            </p:cNvGraphicFramePr>
            <p:nvPr/>
          </p:nvGraphicFramePr>
          <p:xfrm>
            <a:off x="3053" y="3249"/>
            <a:ext cx="2075" cy="270"/>
          </p:xfrm>
          <a:graphic>
            <a:graphicData uri="http://schemas.openxmlformats.org/presentationml/2006/ole">
              <mc:AlternateContent xmlns:mc="http://schemas.openxmlformats.org/markup-compatibility/2006">
                <mc:Choice xmlns:v="urn:schemas-microsoft-com:vml" Requires="v">
                  <p:oleObj spid="_x0000_s38287" name="Equation" r:id="rId19" imgW="1663700" imgH="215900" progId="Equation.DSMT4">
                    <p:embed/>
                  </p:oleObj>
                </mc:Choice>
                <mc:Fallback>
                  <p:oleObj name="Equation" r:id="rId19" imgW="1663700" imgH="215900" progId="Equation.DSMT4">
                    <p:embed/>
                    <p:pic>
                      <p:nvPicPr>
                        <p:cNvPr id="0" name="Object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53" y="3249"/>
                          <a:ext cx="2075"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6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6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2B0ED15-4C13-4590-913D-636C88057632}"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grpSp>
        <p:nvGrpSpPr>
          <p:cNvPr id="114690" name="Group 2"/>
          <p:cNvGrpSpPr/>
          <p:nvPr/>
        </p:nvGrpSpPr>
        <p:grpSpPr bwMode="auto">
          <a:xfrm>
            <a:off x="1116013" y="1412875"/>
            <a:ext cx="7416800" cy="1519238"/>
            <a:chOff x="1002" y="1071"/>
            <a:chExt cx="3681" cy="776"/>
          </a:xfrm>
        </p:grpSpPr>
        <p:sp>
          <p:nvSpPr>
            <p:cNvPr id="38919" name="Line 3"/>
            <p:cNvSpPr>
              <a:spLocks noChangeShapeType="1"/>
            </p:cNvSpPr>
            <p:nvPr/>
          </p:nvSpPr>
          <p:spPr bwMode="auto">
            <a:xfrm>
              <a:off x="1111" y="1361"/>
              <a:ext cx="39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0" name="Rectangle 4"/>
            <p:cNvSpPr>
              <a:spLocks noChangeArrowheads="1"/>
            </p:cNvSpPr>
            <p:nvPr/>
          </p:nvSpPr>
          <p:spPr bwMode="auto">
            <a:xfrm>
              <a:off x="1501" y="1149"/>
              <a:ext cx="1090" cy="428"/>
            </a:xfrm>
            <a:prstGeom prst="rect">
              <a:avLst/>
            </a:prstGeom>
            <a:solidFill>
              <a:srgbClr val="00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38921" name="Object 5"/>
            <p:cNvGraphicFramePr>
              <a:graphicFrameLocks noChangeAspect="1"/>
            </p:cNvGraphicFramePr>
            <p:nvPr/>
          </p:nvGraphicFramePr>
          <p:xfrm>
            <a:off x="1618" y="1226"/>
            <a:ext cx="932" cy="284"/>
          </p:xfrm>
          <a:graphic>
            <a:graphicData uri="http://schemas.openxmlformats.org/presentationml/2006/ole">
              <mc:AlternateContent xmlns:mc="http://schemas.openxmlformats.org/markup-compatibility/2006">
                <mc:Choice xmlns:v="urn:schemas-microsoft-com:vml" Requires="v">
                  <p:oleObj spid="_x0000_s39187" name="Equation" r:id="rId1" imgW="711200" imgH="215900" progId="Equation.DSMT4">
                    <p:embed/>
                  </p:oleObj>
                </mc:Choice>
                <mc:Fallback>
                  <p:oleObj name="Equation" r:id="rId1" imgW="711200" imgH="2159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8" y="1226"/>
                          <a:ext cx="932"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2" name="Line 6"/>
            <p:cNvSpPr>
              <a:spLocks noChangeShapeType="1"/>
            </p:cNvSpPr>
            <p:nvPr/>
          </p:nvSpPr>
          <p:spPr bwMode="auto">
            <a:xfrm>
              <a:off x="2591" y="1343"/>
              <a:ext cx="39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8923" name="Object 7"/>
            <p:cNvGraphicFramePr>
              <a:graphicFrameLocks noChangeAspect="1"/>
            </p:cNvGraphicFramePr>
            <p:nvPr/>
          </p:nvGraphicFramePr>
          <p:xfrm>
            <a:off x="1020" y="1088"/>
            <a:ext cx="349" cy="253"/>
          </p:xfrm>
          <a:graphic>
            <a:graphicData uri="http://schemas.openxmlformats.org/presentationml/2006/ole">
              <mc:AlternateContent xmlns:mc="http://schemas.openxmlformats.org/markup-compatibility/2006">
                <mc:Choice xmlns:v="urn:schemas-microsoft-com:vml" Requires="v">
                  <p:oleObj spid="_x0000_s39188" name="Equation" r:id="rId3" imgW="279400" imgH="203200" progId="Equation.DSMT4">
                    <p:embed/>
                  </p:oleObj>
                </mc:Choice>
                <mc:Fallback>
                  <p:oleObj name="Equation" r:id="rId3" imgW="279400" imgH="2032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 y="1088"/>
                          <a:ext cx="349"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4" name="Object 8"/>
            <p:cNvGraphicFramePr>
              <a:graphicFrameLocks noChangeAspect="1"/>
            </p:cNvGraphicFramePr>
            <p:nvPr/>
          </p:nvGraphicFramePr>
          <p:xfrm>
            <a:off x="1002" y="1391"/>
            <a:ext cx="396" cy="253"/>
          </p:xfrm>
          <a:graphic>
            <a:graphicData uri="http://schemas.openxmlformats.org/presentationml/2006/ole">
              <mc:AlternateContent xmlns:mc="http://schemas.openxmlformats.org/markup-compatibility/2006">
                <mc:Choice xmlns:v="urn:schemas-microsoft-com:vml" Requires="v">
                  <p:oleObj spid="_x0000_s39189" name="Equation" r:id="rId5" imgW="317500" imgH="203200" progId="Equation.DSMT4">
                    <p:embed/>
                  </p:oleObj>
                </mc:Choice>
                <mc:Fallback>
                  <p:oleObj name="Equation" r:id="rId5" imgW="317500" imgH="2032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2" y="1391"/>
                          <a:ext cx="396"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5" name="Object 9"/>
            <p:cNvGraphicFramePr>
              <a:graphicFrameLocks noChangeAspect="1"/>
            </p:cNvGraphicFramePr>
            <p:nvPr/>
          </p:nvGraphicFramePr>
          <p:xfrm>
            <a:off x="2591" y="1071"/>
            <a:ext cx="1916" cy="270"/>
          </p:xfrm>
          <a:graphic>
            <a:graphicData uri="http://schemas.openxmlformats.org/presentationml/2006/ole">
              <mc:AlternateContent xmlns:mc="http://schemas.openxmlformats.org/markup-compatibility/2006">
                <mc:Choice xmlns:v="urn:schemas-microsoft-com:vml" Requires="v">
                  <p:oleObj spid="_x0000_s39190" name="Equation" r:id="rId7" imgW="1536065" imgH="215900" progId="Equation.DSMT4">
                    <p:embed/>
                  </p:oleObj>
                </mc:Choice>
                <mc:Fallback>
                  <p:oleObj name="Equation" r:id="rId7" imgW="1536065" imgH="2159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1" y="1071"/>
                          <a:ext cx="1916"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6" name="Object 10"/>
            <p:cNvGraphicFramePr>
              <a:graphicFrameLocks noChangeAspect="1"/>
            </p:cNvGraphicFramePr>
            <p:nvPr/>
          </p:nvGraphicFramePr>
          <p:xfrm>
            <a:off x="2608" y="1362"/>
            <a:ext cx="2075" cy="270"/>
          </p:xfrm>
          <a:graphic>
            <a:graphicData uri="http://schemas.openxmlformats.org/presentationml/2006/ole">
              <mc:AlternateContent xmlns:mc="http://schemas.openxmlformats.org/markup-compatibility/2006">
                <mc:Choice xmlns:v="urn:schemas-microsoft-com:vml" Requires="v">
                  <p:oleObj spid="_x0000_s39191" name="Equation" r:id="rId9" imgW="1663700" imgH="215900" progId="Equation.DSMT4">
                    <p:embed/>
                  </p:oleObj>
                </mc:Choice>
                <mc:Fallback>
                  <p:oleObj name="Equation" r:id="rId9" imgW="1663700" imgH="2159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08" y="1362"/>
                          <a:ext cx="2075"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7" name="Object 11"/>
            <p:cNvGraphicFramePr>
              <a:graphicFrameLocks noChangeAspect="1"/>
            </p:cNvGraphicFramePr>
            <p:nvPr/>
          </p:nvGraphicFramePr>
          <p:xfrm>
            <a:off x="1578" y="1577"/>
            <a:ext cx="967" cy="270"/>
          </p:xfrm>
          <a:graphic>
            <a:graphicData uri="http://schemas.openxmlformats.org/presentationml/2006/ole">
              <mc:AlternateContent xmlns:mc="http://schemas.openxmlformats.org/markup-compatibility/2006">
                <mc:Choice xmlns:v="urn:schemas-microsoft-com:vml" Requires="v">
                  <p:oleObj spid="_x0000_s39192" name="Equation" r:id="rId11" imgW="774065" imgH="215900" progId="Equation.DSMT4">
                    <p:embed/>
                  </p:oleObj>
                </mc:Choice>
                <mc:Fallback>
                  <p:oleObj name="Equation" r:id="rId11" imgW="774065" imgH="21590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78" y="1577"/>
                          <a:ext cx="967"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8916" name="Object 12"/>
          <p:cNvGraphicFramePr>
            <a:graphicFrameLocks noChangeAspect="1"/>
          </p:cNvGraphicFramePr>
          <p:nvPr/>
        </p:nvGraphicFramePr>
        <p:xfrm>
          <a:off x="827088" y="836613"/>
          <a:ext cx="638175" cy="509587"/>
        </p:xfrm>
        <a:graphic>
          <a:graphicData uri="http://schemas.openxmlformats.org/presentationml/2006/ole">
            <mc:AlternateContent xmlns:mc="http://schemas.openxmlformats.org/markup-compatibility/2006">
              <mc:Choice xmlns:v="urn:schemas-microsoft-com:vml" Requires="v">
                <p:oleObj spid="_x0000_s39193" name="Equation" r:id="rId13" imgW="190500" imgH="152400" progId="Equation.DSMT4">
                  <p:embed/>
                </p:oleObj>
              </mc:Choice>
              <mc:Fallback>
                <p:oleObj name="Equation" r:id="rId13" imgW="190500" imgH="152400"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7088" y="836613"/>
                        <a:ext cx="638175"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701" name="Text Box 13" descr="新闻纸"/>
          <p:cNvSpPr txBox="1">
            <a:spLocks noChangeArrowheads="1"/>
          </p:cNvSpPr>
          <p:nvPr/>
        </p:nvSpPr>
        <p:spPr bwMode="auto">
          <a:xfrm>
            <a:off x="539750" y="3789363"/>
            <a:ext cx="8280400" cy="1374775"/>
          </a:xfrm>
          <a:prstGeom prst="rect">
            <a:avLst/>
          </a:prstGeom>
          <a:noFill/>
          <a:ln>
            <a:noFill/>
          </a:ln>
          <a:effectLst>
            <a:prstShdw prst="shdw17" dist="17961" dir="2700000">
              <a:srgbClr val="959595"/>
            </a:prstShdw>
          </a:effectLst>
          <a:extLst>
            <a:ext uri="{909E8E84-426E-40DD-AFC4-6F175D3DCCD1}">
              <a14:hiddenFill xmlns:a14="http://schemas.microsoft.com/office/drawing/2010/main">
                <a:blipFill dpi="0" rotWithShape="0">
                  <a:blip r:embed="rId15"/>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pPr>
            <a:r>
              <a:rPr lang="en-US" altLang="zh-CN" sz="2800">
                <a:solidFill>
                  <a:srgbClr val="000099"/>
                </a:solidFill>
                <a:latin typeface="楷体_GB2312" pitchFamily="49" charset="-122"/>
                <a:ea typeface="楷体_GB2312" pitchFamily="49" charset="-122"/>
              </a:rPr>
              <a:t> </a:t>
            </a:r>
            <a:r>
              <a:rPr lang="zh-CN" altLang="en-US" sz="2800">
                <a:solidFill>
                  <a:srgbClr val="000099"/>
                </a:solidFill>
                <a:latin typeface="楷体_GB2312" pitchFamily="49" charset="-122"/>
                <a:ea typeface="楷体_GB2312" pitchFamily="49" charset="-122"/>
              </a:rPr>
              <a:t>两个</a:t>
            </a:r>
            <a:r>
              <a:rPr lang="en-US" altLang="zh-CN" sz="2800">
                <a:solidFill>
                  <a:srgbClr val="000099"/>
                </a:solidFill>
                <a:latin typeface="Times New Roman" panose="02020603050405020304" pitchFamily="18" charset="0"/>
                <a:ea typeface="楷体_GB2312" pitchFamily="49" charset="-122"/>
              </a:rPr>
              <a:t>LTI</a:t>
            </a:r>
            <a:r>
              <a:rPr lang="zh-CN" altLang="en-US" sz="2800">
                <a:solidFill>
                  <a:srgbClr val="000099"/>
                </a:solidFill>
                <a:latin typeface="楷体_GB2312" pitchFamily="49" charset="-122"/>
                <a:ea typeface="楷体_GB2312" pitchFamily="49" charset="-122"/>
              </a:rPr>
              <a:t>系统级联时，系统总的单位冲激</a:t>
            </a:r>
            <a:r>
              <a:rPr lang="en-US" altLang="zh-CN" sz="2800">
                <a:solidFill>
                  <a:srgbClr val="000099"/>
                </a:solidFill>
                <a:latin typeface="楷体_GB2312" pitchFamily="49" charset="-122"/>
                <a:ea typeface="楷体_GB2312" pitchFamily="49" charset="-122"/>
              </a:rPr>
              <a:t>(</a:t>
            </a:r>
            <a:r>
              <a:rPr lang="zh-CN" altLang="en-US" sz="2800">
                <a:solidFill>
                  <a:srgbClr val="000099"/>
                </a:solidFill>
                <a:latin typeface="楷体_GB2312" pitchFamily="49" charset="-122"/>
                <a:ea typeface="楷体_GB2312" pitchFamily="49" charset="-122"/>
              </a:rPr>
              <a:t>脉冲</a:t>
            </a:r>
            <a:r>
              <a:rPr lang="en-US" altLang="zh-CN" sz="2800">
                <a:solidFill>
                  <a:srgbClr val="000099"/>
                </a:solidFill>
                <a:latin typeface="楷体_GB2312" pitchFamily="49" charset="-122"/>
                <a:ea typeface="楷体_GB2312" pitchFamily="49" charset="-122"/>
              </a:rPr>
              <a:t>)</a:t>
            </a:r>
            <a:r>
              <a:rPr lang="zh-CN" altLang="en-US" sz="2800">
                <a:solidFill>
                  <a:srgbClr val="000099"/>
                </a:solidFill>
                <a:latin typeface="楷体_GB2312" pitchFamily="49" charset="-122"/>
                <a:ea typeface="楷体_GB2312" pitchFamily="49" charset="-122"/>
              </a:rPr>
              <a:t>响应等于各子系统</a:t>
            </a:r>
            <a:r>
              <a:rPr lang="zh-CN" altLang="en-US" sz="2800">
                <a:solidFill>
                  <a:srgbClr val="FF3300"/>
                </a:solidFill>
                <a:latin typeface="楷体_GB2312" pitchFamily="49" charset="-122"/>
                <a:ea typeface="楷体_GB2312" pitchFamily="49" charset="-122"/>
              </a:rPr>
              <a:t>单位冲激</a:t>
            </a:r>
            <a:r>
              <a:rPr lang="en-US" altLang="zh-CN" sz="2800">
                <a:solidFill>
                  <a:srgbClr val="FF3300"/>
                </a:solidFill>
                <a:latin typeface="楷体_GB2312" pitchFamily="49" charset="-122"/>
                <a:ea typeface="楷体_GB2312" pitchFamily="49" charset="-122"/>
              </a:rPr>
              <a:t>(</a:t>
            </a:r>
            <a:r>
              <a:rPr lang="zh-CN" altLang="en-US" sz="2800">
                <a:solidFill>
                  <a:srgbClr val="FF3300"/>
                </a:solidFill>
                <a:latin typeface="楷体_GB2312" pitchFamily="49" charset="-122"/>
                <a:ea typeface="楷体_GB2312" pitchFamily="49" charset="-122"/>
              </a:rPr>
              <a:t>脉冲</a:t>
            </a:r>
            <a:r>
              <a:rPr lang="en-US" altLang="zh-CN" sz="2800">
                <a:solidFill>
                  <a:srgbClr val="FF3300"/>
                </a:solidFill>
                <a:latin typeface="楷体_GB2312" pitchFamily="49" charset="-122"/>
                <a:ea typeface="楷体_GB2312" pitchFamily="49" charset="-122"/>
              </a:rPr>
              <a:t>)</a:t>
            </a:r>
            <a:r>
              <a:rPr lang="zh-CN" altLang="en-US" sz="2800">
                <a:solidFill>
                  <a:srgbClr val="FF3300"/>
                </a:solidFill>
                <a:latin typeface="楷体_GB2312" pitchFamily="49" charset="-122"/>
                <a:ea typeface="楷体_GB2312" pitchFamily="49" charset="-122"/>
              </a:rPr>
              <a:t>响应的卷积</a:t>
            </a:r>
            <a:r>
              <a:rPr lang="zh-CN" altLang="en-US" sz="2800">
                <a:solidFill>
                  <a:srgbClr val="000099"/>
                </a:solidFill>
                <a:latin typeface="楷体_GB2312" pitchFamily="49" charset="-122"/>
                <a:ea typeface="楷体_GB2312" pitchFamily="49" charset="-122"/>
              </a:rPr>
              <a:t>。</a:t>
            </a:r>
            <a:endParaRPr lang="zh-CN" altLang="en-US" sz="2800">
              <a:solidFill>
                <a:srgbClr val="000099"/>
              </a:solidFill>
              <a:latin typeface="楷体_GB2312" pitchFamily="49" charset="-122"/>
              <a:ea typeface="楷体_GB2312" pitchFamily="49" charset="-122"/>
            </a:endParaRPr>
          </a:p>
        </p:txBody>
      </p:sp>
      <p:sp>
        <p:nvSpPr>
          <p:cNvPr id="114703" name="Rectangle 15"/>
          <p:cNvSpPr>
            <a:spLocks noChangeArrowheads="1"/>
          </p:cNvSpPr>
          <p:nvPr/>
        </p:nvSpPr>
        <p:spPr bwMode="auto">
          <a:xfrm>
            <a:off x="755650" y="3213100"/>
            <a:ext cx="1255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solidFill>
                  <a:srgbClr val="800000"/>
                </a:solidFill>
                <a:ea typeface="楷体_GB2312" pitchFamily="49" charset="-122"/>
              </a:rPr>
              <a:t>结论：</a:t>
            </a:r>
            <a:endParaRPr lang="zh-CN" altLang="en-US" sz="2800">
              <a:solidFill>
                <a:srgbClr val="80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7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4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01" grpId="0"/>
      <p:bldP spid="11470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E56867A-1B3F-4F4D-B82C-55E50BE8F059}"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graphicFrame>
        <p:nvGraphicFramePr>
          <p:cNvPr id="38915" name="Object 2"/>
          <p:cNvGraphicFramePr>
            <a:graphicFrameLocks noChangeAspect="1"/>
          </p:cNvGraphicFramePr>
          <p:nvPr/>
        </p:nvGraphicFramePr>
        <p:xfrm>
          <a:off x="1476375" y="1341438"/>
          <a:ext cx="6167438" cy="1176337"/>
        </p:xfrm>
        <a:graphic>
          <a:graphicData uri="http://schemas.openxmlformats.org/presentationml/2006/ole">
            <mc:AlternateContent xmlns:mc="http://schemas.openxmlformats.org/markup-compatibility/2006">
              <mc:Choice xmlns:v="urn:schemas-microsoft-com:vml" Requires="v">
                <p:oleObj spid="_x0000_s40638" name="Equation" r:id="rId1" imgW="2400300" imgH="457200" progId="Equation.DSMT4">
                  <p:embed/>
                </p:oleObj>
              </mc:Choice>
              <mc:Fallback>
                <p:oleObj name="Equation" r:id="rId1" imgW="2400300" imgH="4572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341438"/>
                        <a:ext cx="6167438" cy="117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5715" name="Group 3"/>
          <p:cNvGrpSpPr/>
          <p:nvPr/>
        </p:nvGrpSpPr>
        <p:grpSpPr bwMode="auto">
          <a:xfrm>
            <a:off x="1908175" y="2636838"/>
            <a:ext cx="5111750" cy="1223962"/>
            <a:chOff x="1381" y="2306"/>
            <a:chExt cx="2822" cy="732"/>
          </a:xfrm>
        </p:grpSpPr>
        <p:sp>
          <p:nvSpPr>
            <p:cNvPr id="39959" name="Line 4"/>
            <p:cNvSpPr>
              <a:spLocks noChangeShapeType="1"/>
            </p:cNvSpPr>
            <p:nvPr/>
          </p:nvSpPr>
          <p:spPr bwMode="auto">
            <a:xfrm>
              <a:off x="1381" y="2579"/>
              <a:ext cx="454"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60" name="Rectangle 5"/>
            <p:cNvSpPr>
              <a:spLocks noChangeArrowheads="1"/>
            </p:cNvSpPr>
            <p:nvPr/>
          </p:nvSpPr>
          <p:spPr bwMode="auto">
            <a:xfrm>
              <a:off x="1835" y="2397"/>
              <a:ext cx="725" cy="363"/>
            </a:xfrm>
            <a:prstGeom prst="rect">
              <a:avLst/>
            </a:prstGeom>
            <a:solidFill>
              <a:srgbClr val="CC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9961" name="Line 6"/>
            <p:cNvSpPr>
              <a:spLocks noChangeShapeType="1"/>
            </p:cNvSpPr>
            <p:nvPr/>
          </p:nvSpPr>
          <p:spPr bwMode="auto">
            <a:xfrm>
              <a:off x="2560" y="2579"/>
              <a:ext cx="454"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62" name="Rectangle 7"/>
            <p:cNvSpPr>
              <a:spLocks noChangeArrowheads="1"/>
            </p:cNvSpPr>
            <p:nvPr/>
          </p:nvSpPr>
          <p:spPr bwMode="auto">
            <a:xfrm>
              <a:off x="3014" y="2397"/>
              <a:ext cx="725" cy="363"/>
            </a:xfrm>
            <a:prstGeom prst="rect">
              <a:avLst/>
            </a:prstGeom>
            <a:solidFill>
              <a:srgbClr val="CC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9963" name="Line 8"/>
            <p:cNvSpPr>
              <a:spLocks noChangeShapeType="1"/>
            </p:cNvSpPr>
            <p:nvPr/>
          </p:nvSpPr>
          <p:spPr bwMode="auto">
            <a:xfrm>
              <a:off x="3740" y="2579"/>
              <a:ext cx="454"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9964" name="Object 9"/>
            <p:cNvGraphicFramePr>
              <a:graphicFrameLocks noChangeAspect="1"/>
            </p:cNvGraphicFramePr>
            <p:nvPr/>
          </p:nvGraphicFramePr>
          <p:xfrm>
            <a:off x="1381" y="2306"/>
            <a:ext cx="463" cy="296"/>
          </p:xfrm>
          <a:graphic>
            <a:graphicData uri="http://schemas.openxmlformats.org/presentationml/2006/ole">
              <mc:AlternateContent xmlns:mc="http://schemas.openxmlformats.org/markup-compatibility/2006">
                <mc:Choice xmlns:v="urn:schemas-microsoft-com:vml" Requires="v">
                  <p:oleObj spid="_x0000_s40639" name="Equation" r:id="rId3" imgW="317500" imgH="203200" progId="Equation.DSMT4">
                    <p:embed/>
                  </p:oleObj>
                </mc:Choice>
                <mc:Fallback>
                  <p:oleObj name="Equation" r:id="rId3" imgW="317500" imgH="2032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1" y="2306"/>
                          <a:ext cx="463"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5" name="Object 10"/>
            <p:cNvGraphicFramePr>
              <a:graphicFrameLocks noChangeAspect="1"/>
            </p:cNvGraphicFramePr>
            <p:nvPr/>
          </p:nvGraphicFramePr>
          <p:xfrm>
            <a:off x="3740" y="2306"/>
            <a:ext cx="463" cy="296"/>
          </p:xfrm>
          <a:graphic>
            <a:graphicData uri="http://schemas.openxmlformats.org/presentationml/2006/ole">
              <mc:AlternateContent xmlns:mc="http://schemas.openxmlformats.org/markup-compatibility/2006">
                <mc:Choice xmlns:v="urn:schemas-microsoft-com:vml" Requires="v">
                  <p:oleObj spid="_x0000_s40640" name="Equation" r:id="rId5" imgW="317500" imgH="203200" progId="Equation.DSMT4">
                    <p:embed/>
                  </p:oleObj>
                </mc:Choice>
                <mc:Fallback>
                  <p:oleObj name="Equation" r:id="rId5" imgW="317500" imgH="2032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0" y="2306"/>
                          <a:ext cx="463"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6" name="Object 11"/>
            <p:cNvGraphicFramePr>
              <a:graphicFrameLocks noChangeAspect="1"/>
            </p:cNvGraphicFramePr>
            <p:nvPr/>
          </p:nvGraphicFramePr>
          <p:xfrm>
            <a:off x="1926" y="2442"/>
            <a:ext cx="516" cy="324"/>
          </p:xfrm>
          <a:graphic>
            <a:graphicData uri="http://schemas.openxmlformats.org/presentationml/2006/ole">
              <mc:AlternateContent xmlns:mc="http://schemas.openxmlformats.org/markup-compatibility/2006">
                <mc:Choice xmlns:v="urn:schemas-microsoft-com:vml" Requires="v">
                  <p:oleObj spid="_x0000_s40641" name="Equation" r:id="rId7" imgW="342900" imgH="215900" progId="Equation.DSMT4">
                    <p:embed/>
                  </p:oleObj>
                </mc:Choice>
                <mc:Fallback>
                  <p:oleObj name="Equation" r:id="rId7" imgW="342900" imgH="2159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6" y="2442"/>
                          <a:ext cx="516"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7" name="Object 12"/>
            <p:cNvGraphicFramePr>
              <a:graphicFrameLocks noChangeAspect="1"/>
            </p:cNvGraphicFramePr>
            <p:nvPr/>
          </p:nvGraphicFramePr>
          <p:xfrm>
            <a:off x="3105" y="2442"/>
            <a:ext cx="554" cy="324"/>
          </p:xfrm>
          <a:graphic>
            <a:graphicData uri="http://schemas.openxmlformats.org/presentationml/2006/ole">
              <mc:AlternateContent xmlns:mc="http://schemas.openxmlformats.org/markup-compatibility/2006">
                <mc:Choice xmlns:v="urn:schemas-microsoft-com:vml" Requires="v">
                  <p:oleObj spid="_x0000_s40642" name="Equation" r:id="rId9" imgW="368300" imgH="215900" progId="Equation.DSMT4">
                    <p:embed/>
                  </p:oleObj>
                </mc:Choice>
                <mc:Fallback>
                  <p:oleObj name="Equation" r:id="rId9" imgW="368300" imgH="2159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05" y="2442"/>
                          <a:ext cx="554"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8" name="Object 13"/>
            <p:cNvGraphicFramePr>
              <a:graphicFrameLocks noChangeAspect="1"/>
            </p:cNvGraphicFramePr>
            <p:nvPr/>
          </p:nvGraphicFramePr>
          <p:xfrm>
            <a:off x="1381" y="2578"/>
            <a:ext cx="407" cy="296"/>
          </p:xfrm>
          <a:graphic>
            <a:graphicData uri="http://schemas.openxmlformats.org/presentationml/2006/ole">
              <mc:AlternateContent xmlns:mc="http://schemas.openxmlformats.org/markup-compatibility/2006">
                <mc:Choice xmlns:v="urn:schemas-microsoft-com:vml" Requires="v">
                  <p:oleObj spid="_x0000_s40643" name="Equation" r:id="rId11" imgW="279400" imgH="203200" progId="Equation.DSMT4">
                    <p:embed/>
                  </p:oleObj>
                </mc:Choice>
                <mc:Fallback>
                  <p:oleObj name="Equation" r:id="rId11" imgW="279400" imgH="2032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81" y="2578"/>
                          <a:ext cx="407"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9" name="Object 14"/>
            <p:cNvGraphicFramePr>
              <a:graphicFrameLocks noChangeAspect="1"/>
            </p:cNvGraphicFramePr>
            <p:nvPr/>
          </p:nvGraphicFramePr>
          <p:xfrm>
            <a:off x="3740" y="2578"/>
            <a:ext cx="426" cy="296"/>
          </p:xfrm>
          <a:graphic>
            <a:graphicData uri="http://schemas.openxmlformats.org/presentationml/2006/ole">
              <mc:AlternateContent xmlns:mc="http://schemas.openxmlformats.org/markup-compatibility/2006">
                <mc:Choice xmlns:v="urn:schemas-microsoft-com:vml" Requires="v">
                  <p:oleObj spid="_x0000_s40644" name="Equation" r:id="rId13" imgW="292100" imgH="203200" progId="Equation.DSMT4">
                    <p:embed/>
                  </p:oleObj>
                </mc:Choice>
                <mc:Fallback>
                  <p:oleObj name="Equation" r:id="rId13" imgW="292100" imgH="20320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0" y="2578"/>
                          <a:ext cx="426"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70" name="Object 15"/>
            <p:cNvGraphicFramePr>
              <a:graphicFrameLocks noChangeAspect="1"/>
            </p:cNvGraphicFramePr>
            <p:nvPr/>
          </p:nvGraphicFramePr>
          <p:xfrm>
            <a:off x="1971" y="2714"/>
            <a:ext cx="478" cy="324"/>
          </p:xfrm>
          <a:graphic>
            <a:graphicData uri="http://schemas.openxmlformats.org/presentationml/2006/ole">
              <mc:AlternateContent xmlns:mc="http://schemas.openxmlformats.org/markup-compatibility/2006">
                <mc:Choice xmlns:v="urn:schemas-microsoft-com:vml" Requires="v">
                  <p:oleObj spid="_x0000_s40645" name="Equation" r:id="rId15" imgW="316865" imgH="215900" progId="Equation.DSMT4">
                    <p:embed/>
                  </p:oleObj>
                </mc:Choice>
                <mc:Fallback>
                  <p:oleObj name="Equation" r:id="rId15" imgW="316865" imgH="215900"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71" y="2714"/>
                          <a:ext cx="478"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71" name="Object 16"/>
            <p:cNvGraphicFramePr>
              <a:graphicFrameLocks noChangeAspect="1"/>
            </p:cNvGraphicFramePr>
            <p:nvPr/>
          </p:nvGraphicFramePr>
          <p:xfrm>
            <a:off x="3105" y="2714"/>
            <a:ext cx="497" cy="324"/>
          </p:xfrm>
          <a:graphic>
            <a:graphicData uri="http://schemas.openxmlformats.org/presentationml/2006/ole">
              <mc:AlternateContent xmlns:mc="http://schemas.openxmlformats.org/markup-compatibility/2006">
                <mc:Choice xmlns:v="urn:schemas-microsoft-com:vml" Requires="v">
                  <p:oleObj spid="_x0000_s40646" name="Equation" r:id="rId17" imgW="330200" imgH="215900" progId="Equation.DSMT4">
                    <p:embed/>
                  </p:oleObj>
                </mc:Choice>
                <mc:Fallback>
                  <p:oleObj name="Equation" r:id="rId17" imgW="330200" imgH="215900" progId="Equation.DSMT4">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05" y="2714"/>
                          <a:ext cx="497"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5729" name="Group 17"/>
          <p:cNvGrpSpPr/>
          <p:nvPr/>
        </p:nvGrpSpPr>
        <p:grpSpPr bwMode="auto">
          <a:xfrm>
            <a:off x="1981200" y="3848100"/>
            <a:ext cx="5400675" cy="1322388"/>
            <a:chOff x="1381" y="3077"/>
            <a:chExt cx="2822" cy="732"/>
          </a:xfrm>
        </p:grpSpPr>
        <p:sp>
          <p:nvSpPr>
            <p:cNvPr id="39946" name="Line 18"/>
            <p:cNvSpPr>
              <a:spLocks noChangeShapeType="1"/>
            </p:cNvSpPr>
            <p:nvPr/>
          </p:nvSpPr>
          <p:spPr bwMode="auto">
            <a:xfrm>
              <a:off x="1381" y="3350"/>
              <a:ext cx="454"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7" name="Rectangle 19"/>
            <p:cNvSpPr>
              <a:spLocks noChangeArrowheads="1"/>
            </p:cNvSpPr>
            <p:nvPr/>
          </p:nvSpPr>
          <p:spPr bwMode="auto">
            <a:xfrm>
              <a:off x="1835" y="3168"/>
              <a:ext cx="725" cy="363"/>
            </a:xfrm>
            <a:prstGeom prst="rect">
              <a:avLst/>
            </a:prstGeom>
            <a:solidFill>
              <a:srgbClr val="CC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9948" name="Line 20"/>
            <p:cNvSpPr>
              <a:spLocks noChangeShapeType="1"/>
            </p:cNvSpPr>
            <p:nvPr/>
          </p:nvSpPr>
          <p:spPr bwMode="auto">
            <a:xfrm>
              <a:off x="2560" y="3350"/>
              <a:ext cx="454"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9" name="Rectangle 21"/>
            <p:cNvSpPr>
              <a:spLocks noChangeArrowheads="1"/>
            </p:cNvSpPr>
            <p:nvPr/>
          </p:nvSpPr>
          <p:spPr bwMode="auto">
            <a:xfrm>
              <a:off x="3014" y="3168"/>
              <a:ext cx="725" cy="363"/>
            </a:xfrm>
            <a:prstGeom prst="rect">
              <a:avLst/>
            </a:prstGeom>
            <a:solidFill>
              <a:srgbClr val="CC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9950" name="Line 22"/>
            <p:cNvSpPr>
              <a:spLocks noChangeShapeType="1"/>
            </p:cNvSpPr>
            <p:nvPr/>
          </p:nvSpPr>
          <p:spPr bwMode="auto">
            <a:xfrm>
              <a:off x="3740" y="3350"/>
              <a:ext cx="454"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9951" name="Object 23"/>
            <p:cNvGraphicFramePr>
              <a:graphicFrameLocks noChangeAspect="1"/>
            </p:cNvGraphicFramePr>
            <p:nvPr/>
          </p:nvGraphicFramePr>
          <p:xfrm>
            <a:off x="1381" y="3077"/>
            <a:ext cx="463" cy="296"/>
          </p:xfrm>
          <a:graphic>
            <a:graphicData uri="http://schemas.openxmlformats.org/presentationml/2006/ole">
              <mc:AlternateContent xmlns:mc="http://schemas.openxmlformats.org/markup-compatibility/2006">
                <mc:Choice xmlns:v="urn:schemas-microsoft-com:vml" Requires="v">
                  <p:oleObj spid="_x0000_s40647" name="Equation" r:id="rId19" imgW="317500" imgH="203200" progId="Equation.DSMT4">
                    <p:embed/>
                  </p:oleObj>
                </mc:Choice>
                <mc:Fallback>
                  <p:oleObj name="Equation" r:id="rId19" imgW="317500" imgH="203200" progId="Equation.DSMT4">
                    <p:embed/>
                    <p:pic>
                      <p:nvPicPr>
                        <p:cNvPr id="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1" y="3077"/>
                          <a:ext cx="463"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2" name="Object 24"/>
            <p:cNvGraphicFramePr>
              <a:graphicFrameLocks noChangeAspect="1"/>
            </p:cNvGraphicFramePr>
            <p:nvPr/>
          </p:nvGraphicFramePr>
          <p:xfrm>
            <a:off x="3740" y="3077"/>
            <a:ext cx="463" cy="296"/>
          </p:xfrm>
          <a:graphic>
            <a:graphicData uri="http://schemas.openxmlformats.org/presentationml/2006/ole">
              <mc:AlternateContent xmlns:mc="http://schemas.openxmlformats.org/markup-compatibility/2006">
                <mc:Choice xmlns:v="urn:schemas-microsoft-com:vml" Requires="v">
                  <p:oleObj spid="_x0000_s40648" name="Equation" r:id="rId20" imgW="317500" imgH="203200" progId="Equation.DSMT4">
                    <p:embed/>
                  </p:oleObj>
                </mc:Choice>
                <mc:Fallback>
                  <p:oleObj name="Equation" r:id="rId20" imgW="317500" imgH="203200" progId="Equation.DSMT4">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0" y="3077"/>
                          <a:ext cx="463"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3" name="Object 25"/>
            <p:cNvGraphicFramePr>
              <a:graphicFrameLocks noChangeAspect="1"/>
            </p:cNvGraphicFramePr>
            <p:nvPr/>
          </p:nvGraphicFramePr>
          <p:xfrm>
            <a:off x="1926" y="3213"/>
            <a:ext cx="554" cy="324"/>
          </p:xfrm>
          <a:graphic>
            <a:graphicData uri="http://schemas.openxmlformats.org/presentationml/2006/ole">
              <mc:AlternateContent xmlns:mc="http://schemas.openxmlformats.org/markup-compatibility/2006">
                <mc:Choice xmlns:v="urn:schemas-microsoft-com:vml" Requires="v">
                  <p:oleObj spid="_x0000_s40649" name="Equation" r:id="rId21" imgW="368300" imgH="215900" progId="Equation.DSMT4">
                    <p:embed/>
                  </p:oleObj>
                </mc:Choice>
                <mc:Fallback>
                  <p:oleObj name="Equation" r:id="rId21" imgW="368300" imgH="215900" progId="Equation.DSMT4">
                    <p:embed/>
                    <p:pic>
                      <p:nvPicPr>
                        <p:cNvPr id="0"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26" y="3213"/>
                          <a:ext cx="554"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4" name="Object 26"/>
            <p:cNvGraphicFramePr>
              <a:graphicFrameLocks noChangeAspect="1"/>
            </p:cNvGraphicFramePr>
            <p:nvPr/>
          </p:nvGraphicFramePr>
          <p:xfrm>
            <a:off x="3105" y="3213"/>
            <a:ext cx="516" cy="324"/>
          </p:xfrm>
          <a:graphic>
            <a:graphicData uri="http://schemas.openxmlformats.org/presentationml/2006/ole">
              <mc:AlternateContent xmlns:mc="http://schemas.openxmlformats.org/markup-compatibility/2006">
                <mc:Choice xmlns:v="urn:schemas-microsoft-com:vml" Requires="v">
                  <p:oleObj spid="_x0000_s40650" name="Equation" r:id="rId23" imgW="342900" imgH="215900" progId="Equation.DSMT4">
                    <p:embed/>
                  </p:oleObj>
                </mc:Choice>
                <mc:Fallback>
                  <p:oleObj name="Equation" r:id="rId23" imgW="342900" imgH="215900" progId="Equation.DSMT4">
                    <p:embed/>
                    <p:pic>
                      <p:nvPicPr>
                        <p:cNvPr id="0" name="Object 2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05" y="3213"/>
                          <a:ext cx="516"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5" name="Object 27"/>
            <p:cNvGraphicFramePr>
              <a:graphicFrameLocks noChangeAspect="1"/>
            </p:cNvGraphicFramePr>
            <p:nvPr/>
          </p:nvGraphicFramePr>
          <p:xfrm>
            <a:off x="1381" y="3349"/>
            <a:ext cx="407" cy="296"/>
          </p:xfrm>
          <a:graphic>
            <a:graphicData uri="http://schemas.openxmlformats.org/presentationml/2006/ole">
              <mc:AlternateContent xmlns:mc="http://schemas.openxmlformats.org/markup-compatibility/2006">
                <mc:Choice xmlns:v="urn:schemas-microsoft-com:vml" Requires="v">
                  <p:oleObj spid="_x0000_s40651" name="Equation" r:id="rId25" imgW="279400" imgH="203200" progId="Equation.DSMT4">
                    <p:embed/>
                  </p:oleObj>
                </mc:Choice>
                <mc:Fallback>
                  <p:oleObj name="Equation" r:id="rId25" imgW="279400" imgH="203200" progId="Equation.DSMT4">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81" y="3349"/>
                          <a:ext cx="407"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6" name="Object 28"/>
            <p:cNvGraphicFramePr>
              <a:graphicFrameLocks noChangeAspect="1"/>
            </p:cNvGraphicFramePr>
            <p:nvPr/>
          </p:nvGraphicFramePr>
          <p:xfrm>
            <a:off x="3740" y="3349"/>
            <a:ext cx="426" cy="296"/>
          </p:xfrm>
          <a:graphic>
            <a:graphicData uri="http://schemas.openxmlformats.org/presentationml/2006/ole">
              <mc:AlternateContent xmlns:mc="http://schemas.openxmlformats.org/markup-compatibility/2006">
                <mc:Choice xmlns:v="urn:schemas-microsoft-com:vml" Requires="v">
                  <p:oleObj spid="_x0000_s40652" name="Equation" r:id="rId26" imgW="292100" imgH="203200" progId="Equation.DSMT4">
                    <p:embed/>
                  </p:oleObj>
                </mc:Choice>
                <mc:Fallback>
                  <p:oleObj name="Equation" r:id="rId26" imgW="292100" imgH="203200" progId="Equation.DSMT4">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0" y="3349"/>
                          <a:ext cx="426"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7" name="Object 29"/>
            <p:cNvGraphicFramePr>
              <a:graphicFrameLocks noChangeAspect="1"/>
            </p:cNvGraphicFramePr>
            <p:nvPr/>
          </p:nvGraphicFramePr>
          <p:xfrm>
            <a:off x="3150" y="3485"/>
            <a:ext cx="478" cy="324"/>
          </p:xfrm>
          <a:graphic>
            <a:graphicData uri="http://schemas.openxmlformats.org/presentationml/2006/ole">
              <mc:AlternateContent xmlns:mc="http://schemas.openxmlformats.org/markup-compatibility/2006">
                <mc:Choice xmlns:v="urn:schemas-microsoft-com:vml" Requires="v">
                  <p:oleObj spid="_x0000_s40653" name="Equation" r:id="rId27" imgW="316865" imgH="215900" progId="Equation.DSMT4">
                    <p:embed/>
                  </p:oleObj>
                </mc:Choice>
                <mc:Fallback>
                  <p:oleObj name="Equation" r:id="rId27" imgW="316865" imgH="215900" progId="Equation.DSMT4">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50" y="3485"/>
                          <a:ext cx="478"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8" name="Object 30"/>
            <p:cNvGraphicFramePr>
              <a:graphicFrameLocks noChangeAspect="1"/>
            </p:cNvGraphicFramePr>
            <p:nvPr/>
          </p:nvGraphicFramePr>
          <p:xfrm>
            <a:off x="1971" y="3485"/>
            <a:ext cx="497" cy="324"/>
          </p:xfrm>
          <a:graphic>
            <a:graphicData uri="http://schemas.openxmlformats.org/presentationml/2006/ole">
              <mc:AlternateContent xmlns:mc="http://schemas.openxmlformats.org/markup-compatibility/2006">
                <mc:Choice xmlns:v="urn:schemas-microsoft-com:vml" Requires="v">
                  <p:oleObj spid="_x0000_s40654" name="Equation" r:id="rId28" imgW="330200" imgH="215900" progId="Equation.DSMT4">
                    <p:embed/>
                  </p:oleObj>
                </mc:Choice>
                <mc:Fallback>
                  <p:oleObj name="Equation" r:id="rId28" imgW="330200" imgH="215900" progId="Equation.DSMT4">
                    <p:embed/>
                    <p:pic>
                      <p:nvPicPr>
                        <p:cNvPr id="0"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71" y="3485"/>
                          <a:ext cx="497"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5743" name="Object 31"/>
          <p:cNvGraphicFramePr>
            <a:graphicFrameLocks noChangeAspect="1"/>
          </p:cNvGraphicFramePr>
          <p:nvPr/>
        </p:nvGraphicFramePr>
        <p:xfrm>
          <a:off x="1044575" y="4064000"/>
          <a:ext cx="431800" cy="388938"/>
        </p:xfrm>
        <a:graphic>
          <a:graphicData uri="http://schemas.openxmlformats.org/presentationml/2006/ole">
            <mc:AlternateContent xmlns:mc="http://schemas.openxmlformats.org/markup-compatibility/2006">
              <mc:Choice xmlns:v="urn:schemas-microsoft-com:vml" Requires="v">
                <p:oleObj spid="_x0000_s40655" name="Equation" r:id="rId29" imgW="127000" imgH="114300" progId="Equation.DSMT4">
                  <p:embed/>
                </p:oleObj>
              </mc:Choice>
              <mc:Fallback>
                <p:oleObj name="Equation" r:id="rId29" imgW="127000" imgH="114300" progId="Equation.DSMT4">
                  <p:embed/>
                  <p:pic>
                    <p:nvPicPr>
                      <p:cNvPr id="0" name="Object 31"/>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044575" y="4064000"/>
                        <a:ext cx="431800"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744" name="Text Box 32"/>
          <p:cNvSpPr txBox="1">
            <a:spLocks noChangeArrowheads="1"/>
          </p:cNvSpPr>
          <p:nvPr/>
        </p:nvSpPr>
        <p:spPr bwMode="auto">
          <a:xfrm>
            <a:off x="611188" y="5157788"/>
            <a:ext cx="4451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solidFill>
                  <a:srgbClr val="800000"/>
                </a:solidFill>
                <a:latin typeface="Times New Roman" panose="02020603050405020304" pitchFamily="18" charset="0"/>
                <a:ea typeface="楷体_GB2312" pitchFamily="49" charset="-122"/>
              </a:rPr>
              <a:t>产生以上结论的前提条件：</a:t>
            </a:r>
            <a:endParaRPr lang="zh-CN" altLang="en-US" sz="2800">
              <a:solidFill>
                <a:srgbClr val="800000"/>
              </a:solidFill>
              <a:latin typeface="Times New Roman" panose="02020603050405020304" pitchFamily="18" charset="0"/>
              <a:ea typeface="楷体_GB2312" pitchFamily="49" charset="-122"/>
            </a:endParaRPr>
          </a:p>
        </p:txBody>
      </p:sp>
      <p:sp>
        <p:nvSpPr>
          <p:cNvPr id="115745" name="Text Box 33"/>
          <p:cNvSpPr txBox="1">
            <a:spLocks noChangeArrowheads="1"/>
          </p:cNvSpPr>
          <p:nvPr/>
        </p:nvSpPr>
        <p:spPr bwMode="auto">
          <a:xfrm>
            <a:off x="1943100" y="5661025"/>
            <a:ext cx="72009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FontTx/>
              <a:buNone/>
            </a:pPr>
            <a:r>
              <a:rPr lang="en-US" altLang="zh-CN" sz="2800">
                <a:solidFill>
                  <a:srgbClr val="000099"/>
                </a:solidFill>
                <a:latin typeface="楷体_GB2312" pitchFamily="49" charset="-122"/>
                <a:ea typeface="楷体_GB2312" pitchFamily="49" charset="-122"/>
              </a:rPr>
              <a:t>①</a:t>
            </a:r>
            <a:r>
              <a:rPr lang="zh-CN" altLang="en-US" sz="2800">
                <a:solidFill>
                  <a:srgbClr val="000099"/>
                </a:solidFill>
                <a:latin typeface="楷体_GB2312" pitchFamily="49" charset="-122"/>
                <a:ea typeface="楷体_GB2312" pitchFamily="49" charset="-122"/>
              </a:rPr>
              <a:t>系统必须是</a:t>
            </a:r>
            <a:r>
              <a:rPr lang="en-US" altLang="zh-CN" sz="2800">
                <a:solidFill>
                  <a:srgbClr val="000099"/>
                </a:solidFill>
                <a:latin typeface="Times New Roman" panose="02020603050405020304" pitchFamily="18" charset="0"/>
                <a:ea typeface="楷体_GB2312" pitchFamily="49" charset="-122"/>
              </a:rPr>
              <a:t>LTI</a:t>
            </a:r>
            <a:r>
              <a:rPr lang="zh-CN" altLang="en-US" sz="2800">
                <a:solidFill>
                  <a:srgbClr val="000099"/>
                </a:solidFill>
                <a:latin typeface="楷体_GB2312" pitchFamily="49" charset="-122"/>
                <a:ea typeface="楷体_GB2312" pitchFamily="49" charset="-122"/>
              </a:rPr>
              <a:t>系统；</a:t>
            </a:r>
            <a:endParaRPr lang="zh-CN" altLang="en-US" sz="2800">
              <a:solidFill>
                <a:srgbClr val="000099"/>
              </a:solidFill>
              <a:latin typeface="楷体_GB2312" pitchFamily="49" charset="-122"/>
              <a:ea typeface="楷体_GB2312" pitchFamily="49" charset="-122"/>
            </a:endParaRPr>
          </a:p>
          <a:p>
            <a:pPr eaLnBrk="1" hangingPunct="1">
              <a:lnSpc>
                <a:spcPct val="110000"/>
              </a:lnSpc>
              <a:spcBef>
                <a:spcPct val="0"/>
              </a:spcBef>
              <a:buFontTx/>
              <a:buNone/>
            </a:pPr>
            <a:r>
              <a:rPr lang="zh-CN" altLang="en-US" sz="2800">
                <a:solidFill>
                  <a:srgbClr val="000099"/>
                </a:solidFill>
                <a:latin typeface="楷体_GB2312" pitchFamily="49" charset="-122"/>
                <a:ea typeface="楷体_GB2312" pitchFamily="49" charset="-122"/>
              </a:rPr>
              <a:t>②所有涉及到的卷积运算必须</a:t>
            </a:r>
            <a:r>
              <a:rPr lang="zh-CN" altLang="en-US" sz="2800">
                <a:solidFill>
                  <a:srgbClr val="FF3300"/>
                </a:solidFill>
                <a:latin typeface="楷体_GB2312" pitchFamily="49" charset="-122"/>
                <a:ea typeface="楷体_GB2312" pitchFamily="49" charset="-122"/>
              </a:rPr>
              <a:t>收敛</a:t>
            </a:r>
            <a:r>
              <a:rPr lang="zh-CN" altLang="en-US" sz="2800">
                <a:solidFill>
                  <a:srgbClr val="000099"/>
                </a:solidFill>
                <a:latin typeface="楷体_GB2312" pitchFamily="49" charset="-122"/>
                <a:ea typeface="楷体_GB2312" pitchFamily="49" charset="-122"/>
              </a:rPr>
              <a:t>。</a:t>
            </a:r>
            <a:endParaRPr lang="zh-CN" altLang="en-US" sz="2800">
              <a:solidFill>
                <a:srgbClr val="000099"/>
              </a:solidFill>
              <a:latin typeface="楷体_GB2312" pitchFamily="49" charset="-122"/>
              <a:ea typeface="楷体_GB2312" pitchFamily="49" charset="-122"/>
            </a:endParaRPr>
          </a:p>
        </p:txBody>
      </p:sp>
      <p:sp>
        <p:nvSpPr>
          <p:cNvPr id="115746" name="Text Box 34"/>
          <p:cNvSpPr txBox="1">
            <a:spLocks noChangeArrowheads="1"/>
          </p:cNvSpPr>
          <p:nvPr/>
        </p:nvSpPr>
        <p:spPr bwMode="auto">
          <a:xfrm>
            <a:off x="179388" y="260350"/>
            <a:ext cx="833755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pPr>
            <a:r>
              <a:rPr lang="en-US" altLang="zh-CN" sz="2800" dirty="0">
                <a:solidFill>
                  <a:srgbClr val="000099"/>
                </a:solidFill>
                <a:latin typeface="Times New Roman" panose="02020603050405020304" pitchFamily="18" charset="0"/>
                <a:ea typeface="楷体_GB2312" pitchFamily="49" charset="-122"/>
              </a:rPr>
              <a:t> </a:t>
            </a:r>
            <a:r>
              <a:rPr lang="zh-CN" altLang="en-US" sz="2800" dirty="0">
                <a:solidFill>
                  <a:srgbClr val="000099"/>
                </a:solidFill>
                <a:latin typeface="Times New Roman" panose="02020603050405020304" pitchFamily="18" charset="0"/>
                <a:ea typeface="楷体_GB2312" pitchFamily="49" charset="-122"/>
              </a:rPr>
              <a:t>由于卷积运算满足</a:t>
            </a:r>
            <a:r>
              <a:rPr lang="zh-CN" altLang="en-US" sz="2800" dirty="0">
                <a:solidFill>
                  <a:srgbClr val="FF0000"/>
                </a:solidFill>
                <a:latin typeface="Times New Roman" panose="02020603050405020304" pitchFamily="18" charset="0"/>
                <a:ea typeface="楷体_GB2312" pitchFamily="49" charset="-122"/>
              </a:rPr>
              <a:t>交换律</a:t>
            </a:r>
            <a:r>
              <a:rPr lang="zh-CN" altLang="en-US" sz="2800" dirty="0">
                <a:solidFill>
                  <a:srgbClr val="000099"/>
                </a:solidFill>
                <a:latin typeface="Times New Roman" panose="02020603050405020304" pitchFamily="18" charset="0"/>
                <a:ea typeface="楷体_GB2312" pitchFamily="49" charset="-122"/>
              </a:rPr>
              <a:t>，因此，系统</a:t>
            </a:r>
            <a:r>
              <a:rPr lang="zh-CN" altLang="en-US" sz="2800" dirty="0">
                <a:solidFill>
                  <a:srgbClr val="FF3300"/>
                </a:solidFill>
                <a:latin typeface="Times New Roman" panose="02020603050405020304" pitchFamily="18" charset="0"/>
                <a:ea typeface="楷体_GB2312" pitchFamily="49" charset="-122"/>
              </a:rPr>
              <a:t>级联的先后次序</a:t>
            </a:r>
            <a:r>
              <a:rPr lang="zh-CN" altLang="en-US" sz="2800" dirty="0">
                <a:solidFill>
                  <a:srgbClr val="000099"/>
                </a:solidFill>
                <a:latin typeface="Times New Roman" panose="02020603050405020304" pitchFamily="18" charset="0"/>
                <a:ea typeface="楷体_GB2312" pitchFamily="49" charset="-122"/>
              </a:rPr>
              <a:t>可以调换。</a:t>
            </a:r>
            <a:endParaRPr lang="zh-CN" altLang="en-US" sz="2800" dirty="0">
              <a:solidFill>
                <a:srgbClr val="000099"/>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746"/>
                                        </p:tgtEl>
                                        <p:attrNameLst>
                                          <p:attrName>style.visibility</p:attrName>
                                        </p:attrNameLst>
                                      </p:cBhvr>
                                      <p:to>
                                        <p:strVal val="visible"/>
                                      </p:to>
                                    </p:set>
                                    <p:animEffect transition="in" filter="fade">
                                      <p:cBhvr>
                                        <p:cTn id="7" dur="1000"/>
                                        <p:tgtEl>
                                          <p:spTgt spid="115746"/>
                                        </p:tgtEl>
                                      </p:cBhvr>
                                    </p:animEffect>
                                    <p:anim calcmode="lin" valueType="num">
                                      <p:cBhvr>
                                        <p:cTn id="8" dur="1000" fill="hold"/>
                                        <p:tgtEl>
                                          <p:spTgt spid="115746"/>
                                        </p:tgtEl>
                                        <p:attrNameLst>
                                          <p:attrName>ppt_x</p:attrName>
                                        </p:attrNameLst>
                                      </p:cBhvr>
                                      <p:tavLst>
                                        <p:tav tm="0">
                                          <p:val>
                                            <p:strVal val="#ppt_x"/>
                                          </p:val>
                                        </p:tav>
                                        <p:tav tm="100000">
                                          <p:val>
                                            <p:strVal val="#ppt_x"/>
                                          </p:val>
                                        </p:tav>
                                      </p:tavLst>
                                    </p:anim>
                                    <p:anim calcmode="lin" valueType="num">
                                      <p:cBhvr>
                                        <p:cTn id="9" dur="1000" fill="hold"/>
                                        <p:tgtEl>
                                          <p:spTgt spid="11574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8915"/>
                                        </p:tgtEl>
                                        <p:attrNameLst>
                                          <p:attrName>style.visibility</p:attrName>
                                        </p:attrNameLst>
                                      </p:cBhvr>
                                      <p:to>
                                        <p:strVal val="visible"/>
                                      </p:to>
                                    </p:set>
                                    <p:animEffect transition="in" filter="fade">
                                      <p:cBhvr>
                                        <p:cTn id="12" dur="1000"/>
                                        <p:tgtEl>
                                          <p:spTgt spid="38915"/>
                                        </p:tgtEl>
                                      </p:cBhvr>
                                    </p:animEffect>
                                    <p:anim calcmode="lin" valueType="num">
                                      <p:cBhvr>
                                        <p:cTn id="13" dur="1000" fill="hold"/>
                                        <p:tgtEl>
                                          <p:spTgt spid="38915"/>
                                        </p:tgtEl>
                                        <p:attrNameLst>
                                          <p:attrName>ppt_x</p:attrName>
                                        </p:attrNameLst>
                                      </p:cBhvr>
                                      <p:tavLst>
                                        <p:tav tm="0">
                                          <p:val>
                                            <p:strVal val="#ppt_x"/>
                                          </p:val>
                                        </p:tav>
                                        <p:tav tm="100000">
                                          <p:val>
                                            <p:strVal val="#ppt_x"/>
                                          </p:val>
                                        </p:tav>
                                      </p:tavLst>
                                    </p:anim>
                                    <p:anim calcmode="lin" valueType="num">
                                      <p:cBhvr>
                                        <p:cTn id="14" dur="1000" fill="hold"/>
                                        <p:tgtEl>
                                          <p:spTgt spid="389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57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57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57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57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4" grpId="0"/>
      <p:bldP spid="115745" grpId="0"/>
      <p:bldP spid="11574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8"/>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89341E9-7E55-49EB-8F36-65A0EFAEC738}"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125954" name="Rectangle 2"/>
          <p:cNvSpPr>
            <a:spLocks noGrp="1" noChangeArrowheads="1"/>
          </p:cNvSpPr>
          <p:nvPr>
            <p:ph type="title" sz="quarter"/>
          </p:nvPr>
        </p:nvSpPr>
        <p:spPr>
          <a:xfrm>
            <a:off x="250825" y="236538"/>
            <a:ext cx="8229600" cy="9223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eaLnBrk="1" hangingPunct="1">
              <a:buFontTx/>
              <a:buChar char="•"/>
            </a:pPr>
            <a:r>
              <a:rPr lang="en-US" altLang="zh-CN" sz="3200" b="1" smtClean="0">
                <a:solidFill>
                  <a:schemeClr val="accent2"/>
                </a:solidFill>
              </a:rPr>
              <a:t> </a:t>
            </a:r>
            <a:r>
              <a:rPr lang="zh-CN" altLang="en-US" sz="3200" b="1" smtClean="0">
                <a:solidFill>
                  <a:schemeClr val="accent2"/>
                </a:solidFill>
              </a:rPr>
              <a:t>卷积的微分与积分性质</a:t>
            </a:r>
            <a:endParaRPr lang="zh-CN" altLang="en-US" sz="3200" b="1" smtClean="0">
              <a:solidFill>
                <a:schemeClr val="accent2"/>
              </a:solidFill>
            </a:endParaRPr>
          </a:p>
        </p:txBody>
      </p:sp>
      <p:graphicFrame>
        <p:nvGraphicFramePr>
          <p:cNvPr id="40964" name="Object 3"/>
          <p:cNvGraphicFramePr>
            <a:graphicFrameLocks noGrp="1" noChangeAspect="1"/>
          </p:cNvGraphicFramePr>
          <p:nvPr>
            <p:ph sz="quarter" idx="1"/>
          </p:nvPr>
        </p:nvGraphicFramePr>
        <p:xfrm>
          <a:off x="1835150" y="1484313"/>
          <a:ext cx="4824413" cy="511175"/>
        </p:xfrm>
        <a:graphic>
          <a:graphicData uri="http://schemas.openxmlformats.org/presentationml/2006/ole">
            <mc:AlternateContent xmlns:mc="http://schemas.openxmlformats.org/markup-compatibility/2006">
              <mc:Choice xmlns:v="urn:schemas-microsoft-com:vml" Requires="v">
                <p:oleObj spid="_x0000_s41146" name="Equation" r:id="rId1" imgW="1917065" imgH="203200" progId="Equation.DSMT4">
                  <p:embed/>
                </p:oleObj>
              </mc:Choice>
              <mc:Fallback>
                <p:oleObj name="Equation" r:id="rId1" imgW="1917065" imgH="2032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1484313"/>
                        <a:ext cx="4824413"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6" name="Object 8"/>
          <p:cNvGraphicFramePr>
            <a:graphicFrameLocks noGrp="1" noChangeAspect="1"/>
          </p:cNvGraphicFramePr>
          <p:nvPr>
            <p:ph sz="quarter" idx="3"/>
          </p:nvPr>
        </p:nvGraphicFramePr>
        <p:xfrm>
          <a:off x="1547813" y="2205038"/>
          <a:ext cx="5400675" cy="525462"/>
        </p:xfrm>
        <a:graphic>
          <a:graphicData uri="http://schemas.openxmlformats.org/presentationml/2006/ole">
            <mc:AlternateContent xmlns:mc="http://schemas.openxmlformats.org/markup-compatibility/2006">
              <mc:Choice xmlns:v="urn:schemas-microsoft-com:vml" Requires="v">
                <p:oleObj spid="_x0000_s41147" name="Equation" r:id="rId3" imgW="2349500" imgH="228600" progId="Equation.DSMT4">
                  <p:embed/>
                </p:oleObj>
              </mc:Choice>
              <mc:Fallback>
                <p:oleObj name="Equation" r:id="rId3" imgW="2349500" imgH="2286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205038"/>
                        <a:ext cx="5400675"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7" name="Object 10"/>
          <p:cNvGraphicFramePr>
            <a:graphicFrameLocks noGrp="1" noChangeAspect="1"/>
          </p:cNvGraphicFramePr>
          <p:nvPr>
            <p:ph sz="quarter" idx="4"/>
          </p:nvPr>
        </p:nvGraphicFramePr>
        <p:xfrm>
          <a:off x="1116013" y="3716338"/>
          <a:ext cx="6192837" cy="595312"/>
        </p:xfrm>
        <a:graphic>
          <a:graphicData uri="http://schemas.openxmlformats.org/presentationml/2006/ole">
            <mc:AlternateContent xmlns:mc="http://schemas.openxmlformats.org/markup-compatibility/2006">
              <mc:Choice xmlns:v="urn:schemas-microsoft-com:vml" Requires="v">
                <p:oleObj spid="_x0000_s41148" name="Equation" r:id="rId5" imgW="2374900" imgH="228600" progId="Equation.DSMT4">
                  <p:embed/>
                </p:oleObj>
              </mc:Choice>
              <mc:Fallback>
                <p:oleObj name="Equation" r:id="rId5" imgW="2374900" imgH="2286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3716338"/>
                        <a:ext cx="6192837" cy="59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8" name="Rectangle 14"/>
          <p:cNvSpPr>
            <a:spLocks noChangeArrowheads="1"/>
          </p:cNvSpPr>
          <p:nvPr/>
        </p:nvSpPr>
        <p:spPr bwMode="auto">
          <a:xfrm>
            <a:off x="323850" y="3141663"/>
            <a:ext cx="14081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solidFill>
                  <a:schemeClr val="tx2"/>
                </a:solidFill>
              </a:rPr>
              <a:t>推广：</a:t>
            </a:r>
            <a:endParaRPr lang="zh-CN" altLang="en-US">
              <a:solidFill>
                <a:schemeClr val="tx2"/>
              </a:solidFill>
            </a:endParaRPr>
          </a:p>
        </p:txBody>
      </p:sp>
      <p:graphicFrame>
        <p:nvGraphicFramePr>
          <p:cNvPr id="40969" name="Object 3"/>
          <p:cNvGraphicFramePr>
            <a:graphicFrameLocks noChangeAspect="1"/>
          </p:cNvGraphicFramePr>
          <p:nvPr/>
        </p:nvGraphicFramePr>
        <p:xfrm>
          <a:off x="6292850" y="263525"/>
          <a:ext cx="2654300" cy="511175"/>
        </p:xfrm>
        <a:graphic>
          <a:graphicData uri="http://schemas.openxmlformats.org/presentationml/2006/ole">
            <mc:AlternateContent xmlns:mc="http://schemas.openxmlformats.org/markup-compatibility/2006">
              <mc:Choice xmlns:v="urn:schemas-microsoft-com:vml" Requires="v">
                <p:oleObj spid="_x0000_s41149" name="Equation" r:id="rId7" imgW="1054100" imgH="203200" progId="Equation.DSMT4">
                  <p:embed/>
                </p:oleObj>
              </mc:Choice>
              <mc:Fallback>
                <p:oleObj name="Equation" r:id="rId7" imgW="1054100" imgH="20320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92850" y="263525"/>
                        <a:ext cx="265430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70" name="矩形 1"/>
          <p:cNvSpPr>
            <a:spLocks noChangeArrowheads="1"/>
          </p:cNvSpPr>
          <p:nvPr/>
        </p:nvSpPr>
        <p:spPr bwMode="auto">
          <a:xfrm>
            <a:off x="5148263" y="277813"/>
            <a:ext cx="1266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800"/>
              <a:t>已知：</a:t>
            </a:r>
            <a:endParaRPr lang="zh-CN" altLang="en-US" sz="2800"/>
          </a:p>
        </p:txBody>
      </p:sp>
      <p:sp>
        <p:nvSpPr>
          <p:cNvPr id="3" name="矩形 2"/>
          <p:cNvSpPr/>
          <p:nvPr/>
        </p:nvSpPr>
        <p:spPr bwMode="auto">
          <a:xfrm>
            <a:off x="1258888" y="1376363"/>
            <a:ext cx="6121400" cy="1430337"/>
          </a:xfrm>
          <a:prstGeom prst="rect">
            <a:avLst/>
          </a:prstGeom>
          <a:solidFill>
            <a:schemeClr val="accent5">
              <a:alpha val="1000"/>
            </a:schemeClr>
          </a:solidFill>
          <a:ln w="34925" cap="flat" cmpd="sng" algn="ctr">
            <a:solidFill>
              <a:srgbClr val="CC0000"/>
            </a:solidFill>
            <a:prstDash val="solid"/>
            <a:round/>
            <a:headEnd type="none" w="med" len="med"/>
            <a:tailEnd type="none" w="med" len="med"/>
          </a:ln>
          <a:effectLst/>
        </p:spPr>
        <p:txBody>
          <a:bodyPr/>
          <a:lstStyle/>
          <a:p>
            <a:pPr eaLnBrk="1" hangingPunct="1">
              <a:defRPr/>
            </a:pPr>
            <a:endParaRPr lang="zh-CN" altLang="en-US"/>
          </a:p>
        </p:txBody>
      </p:sp>
      <p:sp>
        <p:nvSpPr>
          <p:cNvPr id="40972" name="矩形 1"/>
          <p:cNvSpPr>
            <a:spLocks noChangeArrowheads="1"/>
          </p:cNvSpPr>
          <p:nvPr/>
        </p:nvSpPr>
        <p:spPr bwMode="auto">
          <a:xfrm>
            <a:off x="927100" y="4910138"/>
            <a:ext cx="6432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800">
                <a:solidFill>
                  <a:schemeClr val="accent2"/>
                </a:solidFill>
              </a:rPr>
              <a:t>这里  </a:t>
            </a:r>
            <a:r>
              <a:rPr lang="en-US" altLang="zh-CN" sz="2800">
                <a:solidFill>
                  <a:schemeClr val="accent2"/>
                </a:solidFill>
              </a:rPr>
              <a:t>(n) </a:t>
            </a:r>
            <a:r>
              <a:rPr lang="zh-CN" altLang="en-US" sz="2800">
                <a:solidFill>
                  <a:schemeClr val="accent2"/>
                </a:solidFill>
              </a:rPr>
              <a:t>：表示</a:t>
            </a:r>
            <a:r>
              <a:rPr lang="en-US" altLang="zh-CN" sz="2800">
                <a:solidFill>
                  <a:schemeClr val="accent2"/>
                </a:solidFill>
              </a:rPr>
              <a:t>n</a:t>
            </a:r>
            <a:r>
              <a:rPr lang="zh-CN" altLang="en-US" sz="2800">
                <a:solidFill>
                  <a:schemeClr val="accent2"/>
                </a:solidFill>
              </a:rPr>
              <a:t>阶导，或者</a:t>
            </a:r>
            <a:r>
              <a:rPr lang="en-US" altLang="zh-CN" sz="2800">
                <a:solidFill>
                  <a:schemeClr val="accent2"/>
                </a:solidFill>
              </a:rPr>
              <a:t>n</a:t>
            </a:r>
            <a:r>
              <a:rPr lang="zh-CN" altLang="en-US" sz="2800">
                <a:solidFill>
                  <a:schemeClr val="accent2"/>
                </a:solidFill>
              </a:rPr>
              <a:t>重积分。</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954"/>
                                        </p:tgtEl>
                                        <p:attrNameLst>
                                          <p:attrName>style.visibility</p:attrName>
                                        </p:attrNameLst>
                                      </p:cBhvr>
                                      <p:to>
                                        <p:strVal val="visible"/>
                                      </p:to>
                                    </p:set>
                                    <p:animEffect transition="in" filter="blinds(horizontal)">
                                      <p:cBhvr>
                                        <p:cTn id="7" dur="500"/>
                                        <p:tgtEl>
                                          <p:spTgt spid="125954"/>
                                        </p:tgtEl>
                                      </p:cBhvr>
                                    </p:animEffect>
                                  </p:childTnLst>
                                </p:cTn>
                              </p:par>
                              <p:par>
                                <p:cTn id="8" presetID="2" presetClass="entr" presetSubtype="4" fill="hold" nodeType="withEffect">
                                  <p:stCondLst>
                                    <p:cond delay="0"/>
                                  </p:stCondLst>
                                  <p:childTnLst>
                                    <p:set>
                                      <p:cBhvr>
                                        <p:cTn id="9" dur="1" fill="hold">
                                          <p:stCondLst>
                                            <p:cond delay="0"/>
                                          </p:stCondLst>
                                        </p:cTn>
                                        <p:tgtEl>
                                          <p:spTgt spid="40964"/>
                                        </p:tgtEl>
                                        <p:attrNameLst>
                                          <p:attrName>style.visibility</p:attrName>
                                        </p:attrNameLst>
                                      </p:cBhvr>
                                      <p:to>
                                        <p:strVal val="visible"/>
                                      </p:to>
                                    </p:set>
                                    <p:anim calcmode="lin" valueType="num">
                                      <p:cBhvr additive="base">
                                        <p:cTn id="10" dur="500" fill="hold"/>
                                        <p:tgtEl>
                                          <p:spTgt spid="40964"/>
                                        </p:tgtEl>
                                        <p:attrNameLst>
                                          <p:attrName>ppt_x</p:attrName>
                                        </p:attrNameLst>
                                      </p:cBhvr>
                                      <p:tavLst>
                                        <p:tav tm="0">
                                          <p:val>
                                            <p:strVal val="#ppt_x"/>
                                          </p:val>
                                        </p:tav>
                                        <p:tav tm="100000">
                                          <p:val>
                                            <p:strVal val="#ppt_x"/>
                                          </p:val>
                                        </p:tav>
                                      </p:tavLst>
                                    </p:anim>
                                    <p:anim calcmode="lin" valueType="num">
                                      <p:cBhvr additive="base">
                                        <p:cTn id="11" dur="500" fill="hold"/>
                                        <p:tgtEl>
                                          <p:spTgt spid="40964"/>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40966"/>
                                        </p:tgtEl>
                                        <p:attrNameLst>
                                          <p:attrName>style.visibility</p:attrName>
                                        </p:attrNameLst>
                                      </p:cBhvr>
                                      <p:to>
                                        <p:strVal val="visible"/>
                                      </p:to>
                                    </p:set>
                                    <p:anim calcmode="lin" valueType="num">
                                      <p:cBhvr additive="base">
                                        <p:cTn id="14" dur="500" fill="hold"/>
                                        <p:tgtEl>
                                          <p:spTgt spid="40966"/>
                                        </p:tgtEl>
                                        <p:attrNameLst>
                                          <p:attrName>ppt_x</p:attrName>
                                        </p:attrNameLst>
                                      </p:cBhvr>
                                      <p:tavLst>
                                        <p:tav tm="0">
                                          <p:val>
                                            <p:strVal val="#ppt_x"/>
                                          </p:val>
                                        </p:tav>
                                        <p:tav tm="100000">
                                          <p:val>
                                            <p:strVal val="#ppt_x"/>
                                          </p:val>
                                        </p:tav>
                                      </p:tavLst>
                                    </p:anim>
                                    <p:anim calcmode="lin" valueType="num">
                                      <p:cBhvr additive="base">
                                        <p:cTn id="15" dur="500" fill="hold"/>
                                        <p:tgtEl>
                                          <p:spTgt spid="40966"/>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0967"/>
                                        </p:tgtEl>
                                        <p:attrNameLst>
                                          <p:attrName>style.visibility</p:attrName>
                                        </p:attrNameLst>
                                      </p:cBhvr>
                                      <p:to>
                                        <p:strVal val="visible"/>
                                      </p:to>
                                    </p:set>
                                    <p:anim calcmode="lin" valueType="num">
                                      <p:cBhvr additive="base">
                                        <p:cTn id="24" dur="500" fill="hold"/>
                                        <p:tgtEl>
                                          <p:spTgt spid="40967"/>
                                        </p:tgtEl>
                                        <p:attrNameLst>
                                          <p:attrName>ppt_x</p:attrName>
                                        </p:attrNameLst>
                                      </p:cBhvr>
                                      <p:tavLst>
                                        <p:tav tm="0">
                                          <p:val>
                                            <p:strVal val="#ppt_x"/>
                                          </p:val>
                                        </p:tav>
                                        <p:tav tm="100000">
                                          <p:val>
                                            <p:strVal val="#ppt_x"/>
                                          </p:val>
                                        </p:tav>
                                      </p:tavLst>
                                    </p:anim>
                                    <p:anim calcmode="lin" valueType="num">
                                      <p:cBhvr additive="base">
                                        <p:cTn id="25" dur="500" fill="hold"/>
                                        <p:tgtEl>
                                          <p:spTgt spid="40967"/>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40968"/>
                                        </p:tgtEl>
                                        <p:attrNameLst>
                                          <p:attrName>style.visibility</p:attrName>
                                        </p:attrNameLst>
                                      </p:cBhvr>
                                      <p:to>
                                        <p:strVal val="visible"/>
                                      </p:to>
                                    </p:set>
                                    <p:anim calcmode="lin" valueType="num">
                                      <p:cBhvr additive="base">
                                        <p:cTn id="28" dur="500" fill="hold"/>
                                        <p:tgtEl>
                                          <p:spTgt spid="40968"/>
                                        </p:tgtEl>
                                        <p:attrNameLst>
                                          <p:attrName>ppt_x</p:attrName>
                                        </p:attrNameLst>
                                      </p:cBhvr>
                                      <p:tavLst>
                                        <p:tav tm="0">
                                          <p:val>
                                            <p:strVal val="#ppt_x"/>
                                          </p:val>
                                        </p:tav>
                                        <p:tav tm="100000">
                                          <p:val>
                                            <p:strVal val="#ppt_x"/>
                                          </p:val>
                                        </p:tav>
                                      </p:tavLst>
                                    </p:anim>
                                    <p:anim calcmode="lin" valueType="num">
                                      <p:cBhvr additive="base">
                                        <p:cTn id="29" dur="500" fill="hold"/>
                                        <p:tgtEl>
                                          <p:spTgt spid="40968"/>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40972"/>
                                        </p:tgtEl>
                                        <p:attrNameLst>
                                          <p:attrName>style.visibility</p:attrName>
                                        </p:attrNameLst>
                                      </p:cBhvr>
                                      <p:to>
                                        <p:strVal val="visible"/>
                                      </p:to>
                                    </p:set>
                                    <p:anim calcmode="lin" valueType="num">
                                      <p:cBhvr additive="base">
                                        <p:cTn id="32" dur="500" fill="hold"/>
                                        <p:tgtEl>
                                          <p:spTgt spid="40972"/>
                                        </p:tgtEl>
                                        <p:attrNameLst>
                                          <p:attrName>ppt_x</p:attrName>
                                        </p:attrNameLst>
                                      </p:cBhvr>
                                      <p:tavLst>
                                        <p:tav tm="0">
                                          <p:val>
                                            <p:strVal val="#ppt_x"/>
                                          </p:val>
                                        </p:tav>
                                        <p:tav tm="100000">
                                          <p:val>
                                            <p:strVal val="#ppt_x"/>
                                          </p:val>
                                        </p:tav>
                                      </p:tavLst>
                                    </p:anim>
                                    <p:anim calcmode="lin" valueType="num">
                                      <p:cBhvr additive="base">
                                        <p:cTn id="33" dur="500" fill="hold"/>
                                        <p:tgtEl>
                                          <p:spTgt spid="409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p:bldP spid="40968" grpId="0"/>
      <p:bldP spid="3" grpId="0" animBg="1"/>
      <p:bldP spid="4097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84BAE87-6A50-4EE7-A9EC-14C0C45C57B6}"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6147" name="Text Box 2"/>
          <p:cNvSpPr txBox="1">
            <a:spLocks noChangeArrowheads="1"/>
          </p:cNvSpPr>
          <p:nvPr/>
        </p:nvSpPr>
        <p:spPr bwMode="auto">
          <a:xfrm>
            <a:off x="827088" y="908050"/>
            <a:ext cx="7058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solidFill>
                  <a:srgbClr val="000099"/>
                </a:solidFill>
                <a:latin typeface="Times New Roman" panose="02020603050405020304" pitchFamily="18" charset="0"/>
                <a:ea typeface="楷体_GB2312" pitchFamily="49" charset="-122"/>
              </a:rPr>
              <a:t>如果解决了信号分解的问题，即：若有</a:t>
            </a:r>
            <a:endParaRPr lang="zh-CN" altLang="en-US" sz="2800">
              <a:solidFill>
                <a:srgbClr val="000099"/>
              </a:solidFill>
              <a:latin typeface="Times New Roman" panose="02020603050405020304" pitchFamily="18" charset="0"/>
              <a:ea typeface="楷体_GB2312" pitchFamily="49" charset="-122"/>
            </a:endParaRPr>
          </a:p>
        </p:txBody>
      </p:sp>
      <p:grpSp>
        <p:nvGrpSpPr>
          <p:cNvPr id="91139" name="Group 3"/>
          <p:cNvGrpSpPr/>
          <p:nvPr/>
        </p:nvGrpSpPr>
        <p:grpSpPr bwMode="auto">
          <a:xfrm>
            <a:off x="1042988" y="1628775"/>
            <a:ext cx="6500812" cy="1885950"/>
            <a:chOff x="657" y="1026"/>
            <a:chExt cx="4095" cy="1188"/>
          </a:xfrm>
        </p:grpSpPr>
        <p:graphicFrame>
          <p:nvGraphicFramePr>
            <p:cNvPr id="6153" name="Object 4"/>
            <p:cNvGraphicFramePr>
              <a:graphicFrameLocks noChangeAspect="1"/>
            </p:cNvGraphicFramePr>
            <p:nvPr/>
          </p:nvGraphicFramePr>
          <p:xfrm>
            <a:off x="1066" y="1026"/>
            <a:ext cx="1657" cy="563"/>
          </p:xfrm>
          <a:graphic>
            <a:graphicData uri="http://schemas.openxmlformats.org/presentationml/2006/ole">
              <mc:AlternateContent xmlns:mc="http://schemas.openxmlformats.org/markup-compatibility/2006">
                <mc:Choice xmlns:v="urn:schemas-microsoft-com:vml" Requires="v">
                  <p:oleObj spid="_x0000_s6306" name="Equation" r:id="rId1" imgW="989965" imgH="342900" progId="Equation.DSMT4">
                    <p:embed/>
                  </p:oleObj>
                </mc:Choice>
                <mc:Fallback>
                  <p:oleObj name="Equation" r:id="rId1" imgW="989965" imgH="3429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 y="1026"/>
                          <a:ext cx="1657" cy="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4" name="Object 5"/>
            <p:cNvGraphicFramePr>
              <a:graphicFrameLocks noChangeAspect="1"/>
            </p:cNvGraphicFramePr>
            <p:nvPr/>
          </p:nvGraphicFramePr>
          <p:xfrm>
            <a:off x="3152" y="1026"/>
            <a:ext cx="1600" cy="442"/>
          </p:xfrm>
          <a:graphic>
            <a:graphicData uri="http://schemas.openxmlformats.org/presentationml/2006/ole">
              <mc:AlternateContent xmlns:mc="http://schemas.openxmlformats.org/markup-compatibility/2006">
                <mc:Choice xmlns:v="urn:schemas-microsoft-com:vml" Requires="v">
                  <p:oleObj spid="_x0000_s6307" name="Equation" r:id="rId3" imgW="812165" imgH="228600" progId="Equation.DSMT4">
                    <p:embed/>
                  </p:oleObj>
                </mc:Choice>
                <mc:Fallback>
                  <p:oleObj name="Equation" r:id="rId3" imgW="812165"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2" y="1026"/>
                          <a:ext cx="1600"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5" name="Text Box 6"/>
            <p:cNvSpPr txBox="1">
              <a:spLocks noChangeArrowheads="1"/>
            </p:cNvSpPr>
            <p:nvPr/>
          </p:nvSpPr>
          <p:spPr bwMode="auto">
            <a:xfrm>
              <a:off x="657" y="1679"/>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solidFill>
                    <a:srgbClr val="000099"/>
                  </a:solidFill>
                  <a:latin typeface="Times New Roman" panose="02020603050405020304" pitchFamily="18" charset="0"/>
                  <a:ea typeface="楷体_GB2312" pitchFamily="49" charset="-122"/>
                </a:rPr>
                <a:t>则</a:t>
              </a:r>
              <a:endParaRPr lang="zh-CN" altLang="en-US" sz="2800">
                <a:solidFill>
                  <a:srgbClr val="000099"/>
                </a:solidFill>
                <a:latin typeface="Times New Roman" panose="02020603050405020304" pitchFamily="18" charset="0"/>
                <a:ea typeface="楷体_GB2312" pitchFamily="49" charset="-122"/>
              </a:endParaRPr>
            </a:p>
          </p:txBody>
        </p:sp>
        <p:graphicFrame>
          <p:nvGraphicFramePr>
            <p:cNvPr id="6156" name="Object 7"/>
            <p:cNvGraphicFramePr>
              <a:graphicFrameLocks noChangeAspect="1"/>
            </p:cNvGraphicFramePr>
            <p:nvPr/>
          </p:nvGraphicFramePr>
          <p:xfrm>
            <a:off x="1028" y="1633"/>
            <a:ext cx="1755" cy="581"/>
          </p:xfrm>
          <a:graphic>
            <a:graphicData uri="http://schemas.openxmlformats.org/presentationml/2006/ole">
              <mc:AlternateContent xmlns:mc="http://schemas.openxmlformats.org/markup-compatibility/2006">
                <mc:Choice xmlns:v="urn:schemas-microsoft-com:vml" Requires="v">
                  <p:oleObj spid="_x0000_s6308" name="Equation" r:id="rId5" imgW="1016000" imgH="342900" progId="Equation.DSMT4">
                    <p:embed/>
                  </p:oleObj>
                </mc:Choice>
                <mc:Fallback>
                  <p:oleObj name="Equation" r:id="rId5" imgW="1016000" imgH="3429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8" y="1633"/>
                          <a:ext cx="1755" cy="5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7" name="Object 8"/>
            <p:cNvGraphicFramePr>
              <a:graphicFrameLocks noChangeAspect="1"/>
            </p:cNvGraphicFramePr>
            <p:nvPr/>
          </p:nvGraphicFramePr>
          <p:xfrm>
            <a:off x="1164" y="1343"/>
            <a:ext cx="231" cy="408"/>
          </p:xfrm>
          <a:graphic>
            <a:graphicData uri="http://schemas.openxmlformats.org/presentationml/2006/ole">
              <mc:AlternateContent xmlns:mc="http://schemas.openxmlformats.org/markup-compatibility/2006">
                <mc:Choice xmlns:v="urn:schemas-microsoft-com:vml" Requires="v">
                  <p:oleObj spid="_x0000_s6309" name="Equation" r:id="rId7" imgW="139700" imgH="203200" progId="Equation.DSMT4">
                    <p:embed/>
                  </p:oleObj>
                </mc:Choice>
                <mc:Fallback>
                  <p:oleObj name="Equation" r:id="rId7" imgW="139700" imgH="2032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4" y="1343"/>
                          <a:ext cx="231"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1145" name="Text Box 9"/>
          <p:cNvSpPr txBox="1">
            <a:spLocks noChangeArrowheads="1"/>
          </p:cNvSpPr>
          <p:nvPr/>
        </p:nvSpPr>
        <p:spPr bwMode="auto">
          <a:xfrm>
            <a:off x="684213" y="4221163"/>
            <a:ext cx="8231187" cy="188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buFontTx/>
              <a:buNone/>
            </a:pPr>
            <a:r>
              <a:rPr lang="en-US" altLang="zh-CN" sz="2800">
                <a:solidFill>
                  <a:srgbClr val="000099"/>
                </a:solidFill>
                <a:latin typeface="楷体_GB2312" pitchFamily="49" charset="-122"/>
                <a:ea typeface="楷体_GB2312" pitchFamily="49" charset="-122"/>
              </a:rPr>
              <a:t>  </a:t>
            </a:r>
            <a:r>
              <a:rPr lang="zh-CN" altLang="en-US" sz="2800">
                <a:solidFill>
                  <a:srgbClr val="000099"/>
                </a:solidFill>
                <a:latin typeface="楷体_GB2312" pitchFamily="49" charset="-122"/>
                <a:ea typeface="楷体_GB2312" pitchFamily="49" charset="-122"/>
              </a:rPr>
              <a:t>将信号分解可以在时域进行，也可以在频域或变换域进行，相应地就产生了对</a:t>
            </a:r>
            <a:r>
              <a:rPr lang="en-US" altLang="zh-CN" sz="2800">
                <a:solidFill>
                  <a:srgbClr val="000099"/>
                </a:solidFill>
                <a:latin typeface="Times New Roman" panose="02020603050405020304" pitchFamily="18" charset="0"/>
                <a:ea typeface="楷体_GB2312" pitchFamily="49" charset="-122"/>
              </a:rPr>
              <a:t>LTI</a:t>
            </a:r>
            <a:r>
              <a:rPr lang="zh-CN" altLang="en-US" sz="2800">
                <a:solidFill>
                  <a:srgbClr val="000099"/>
                </a:solidFill>
                <a:latin typeface="楷体_GB2312" pitchFamily="49" charset="-122"/>
                <a:ea typeface="楷体_GB2312" pitchFamily="49" charset="-122"/>
              </a:rPr>
              <a:t>系统的时域分析法、频域分析法和变换域分析法。</a:t>
            </a:r>
            <a:endParaRPr lang="zh-CN" altLang="en-US" sz="2800">
              <a:solidFill>
                <a:srgbClr val="000099"/>
              </a:solidFill>
              <a:latin typeface="楷体_GB2312" pitchFamily="49" charset="-122"/>
              <a:ea typeface="楷体_GB2312" pitchFamily="49" charset="-122"/>
            </a:endParaRPr>
          </a:p>
        </p:txBody>
      </p:sp>
      <p:grpSp>
        <p:nvGrpSpPr>
          <p:cNvPr id="91146" name="Group 10"/>
          <p:cNvGrpSpPr/>
          <p:nvPr/>
        </p:nvGrpSpPr>
        <p:grpSpPr bwMode="auto">
          <a:xfrm>
            <a:off x="847725" y="3544888"/>
            <a:ext cx="2265363" cy="549275"/>
            <a:chOff x="534" y="2233"/>
            <a:chExt cx="1427" cy="346"/>
          </a:xfrm>
        </p:grpSpPr>
        <p:sp>
          <p:nvSpPr>
            <p:cNvPr id="6151" name="Oval 11"/>
            <p:cNvSpPr>
              <a:spLocks noChangeAspect="1" noChangeArrowheads="1"/>
            </p:cNvSpPr>
            <p:nvPr/>
          </p:nvSpPr>
          <p:spPr bwMode="auto">
            <a:xfrm>
              <a:off x="534" y="2373"/>
              <a:ext cx="88" cy="86"/>
            </a:xfrm>
            <a:prstGeom prst="ellipse">
              <a:avLst/>
            </a:prstGeom>
            <a:solidFill>
              <a:schemeClr val="tx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52" name="Text Box 12"/>
            <p:cNvSpPr txBox="1">
              <a:spLocks noChangeArrowheads="1"/>
            </p:cNvSpPr>
            <p:nvPr/>
          </p:nvSpPr>
          <p:spPr bwMode="auto">
            <a:xfrm>
              <a:off x="640" y="2233"/>
              <a:ext cx="132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3000">
                  <a:solidFill>
                    <a:srgbClr val="A50021"/>
                  </a:solidFill>
                  <a:latin typeface="Times New Roman" panose="02020603050405020304" pitchFamily="18" charset="0"/>
                  <a:ea typeface="楷体_GB2312" pitchFamily="49" charset="-122"/>
                </a:rPr>
                <a:t>分析方法</a:t>
              </a:r>
              <a:r>
                <a:rPr lang="zh-CN" altLang="en-US" sz="3000">
                  <a:solidFill>
                    <a:srgbClr val="A50021"/>
                  </a:solidFill>
                  <a:latin typeface="Times New Roman" panose="02020603050405020304" pitchFamily="18" charset="0"/>
                </a:rPr>
                <a:t>：</a:t>
              </a:r>
              <a:endParaRPr lang="zh-CN" altLang="en-US" sz="3000">
                <a:solidFill>
                  <a:srgbClr val="A50021"/>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1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1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5"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65A7033-9320-4039-8D93-9799E9BE26E7}"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126978" name="Rectangle 2"/>
          <p:cNvSpPr>
            <a:spLocks noGrp="1" noChangeArrowheads="1"/>
          </p:cNvSpPr>
          <p:nvPr>
            <p:ph type="title" idx="4294967295"/>
          </p:nvPr>
        </p:nvSpPr>
        <p:spPr>
          <a:xfrm>
            <a:off x="685800" y="0"/>
            <a:ext cx="8458200" cy="1143000"/>
          </a:xfrm>
        </p:spPr>
        <p:txBody>
          <a:bodyPr/>
          <a:lstStyle/>
          <a:p>
            <a:pPr eaLnBrk="1" hangingPunct="1"/>
            <a:r>
              <a:rPr lang="zh-CN" altLang="en-US" sz="4000" b="1" smtClean="0">
                <a:solidFill>
                  <a:schemeClr val="bg1"/>
                </a:solidFill>
                <a:latin typeface="楷体_GB2312" pitchFamily="49" charset="-122"/>
                <a:ea typeface="楷体_GB2312" pitchFamily="49" charset="-122"/>
              </a:rPr>
              <a:t>三</a:t>
            </a:r>
            <a:r>
              <a:rPr lang="en-US" altLang="zh-CN" sz="4000" b="1" smtClean="0">
                <a:solidFill>
                  <a:schemeClr val="bg1"/>
                </a:solidFill>
                <a:latin typeface="楷体_GB2312" pitchFamily="49" charset="-122"/>
                <a:ea typeface="楷体_GB2312" pitchFamily="49" charset="-122"/>
              </a:rPr>
              <a:t>.</a:t>
            </a:r>
            <a:r>
              <a:rPr lang="zh-CN" altLang="en-US" sz="4000" b="1" smtClean="0">
                <a:solidFill>
                  <a:schemeClr val="bg1"/>
                </a:solidFill>
                <a:latin typeface="楷体_GB2312" pitchFamily="49" charset="-122"/>
                <a:ea typeface="楷体_GB2312" pitchFamily="49" charset="-122"/>
              </a:rPr>
              <a:t>与冲激函数或阶跃函数的卷积</a:t>
            </a:r>
            <a:endParaRPr lang="zh-CN" altLang="en-US" sz="4000" b="1" smtClean="0">
              <a:solidFill>
                <a:schemeClr val="bg1"/>
              </a:solidFill>
              <a:latin typeface="楷体_GB2312" pitchFamily="49" charset="-122"/>
              <a:ea typeface="楷体_GB2312" pitchFamily="49" charset="-122"/>
            </a:endParaRPr>
          </a:p>
        </p:txBody>
      </p:sp>
      <p:graphicFrame>
        <p:nvGraphicFramePr>
          <p:cNvPr id="41988" name="Object 47"/>
          <p:cNvGraphicFramePr>
            <a:graphicFrameLocks noChangeAspect="1"/>
          </p:cNvGraphicFramePr>
          <p:nvPr/>
        </p:nvGraphicFramePr>
        <p:xfrm>
          <a:off x="762000" y="492125"/>
          <a:ext cx="8161338" cy="709613"/>
        </p:xfrm>
        <a:graphic>
          <a:graphicData uri="http://schemas.openxmlformats.org/presentationml/2006/ole">
            <mc:AlternateContent xmlns:mc="http://schemas.openxmlformats.org/markup-compatibility/2006">
              <mc:Choice xmlns:v="urn:schemas-microsoft-com:vml" Requires="v">
                <p:oleObj spid="_x0000_s42105" name="Equation" r:id="rId1" imgW="4102100" imgH="330200" progId="Equation.DSMT4">
                  <p:embed/>
                </p:oleObj>
              </mc:Choice>
              <mc:Fallback>
                <p:oleObj name="Equation" r:id="rId1" imgW="4102100" imgH="330200" progId="Equation.DSMT4">
                  <p:embed/>
                  <p:pic>
                    <p:nvPicPr>
                      <p:cNvPr id="0" name="Object 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92125"/>
                        <a:ext cx="8161338"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9" name="Object 48"/>
          <p:cNvGraphicFramePr>
            <a:graphicFrameLocks noChangeAspect="1"/>
          </p:cNvGraphicFramePr>
          <p:nvPr/>
        </p:nvGraphicFramePr>
        <p:xfrm>
          <a:off x="2054225" y="3498850"/>
          <a:ext cx="4032250" cy="533400"/>
        </p:xfrm>
        <a:graphic>
          <a:graphicData uri="http://schemas.openxmlformats.org/presentationml/2006/ole">
            <mc:AlternateContent xmlns:mc="http://schemas.openxmlformats.org/markup-compatibility/2006">
              <mc:Choice xmlns:v="urn:schemas-microsoft-com:vml" Requires="v">
                <p:oleObj spid="_x0000_s42106" name="Equation" r:id="rId3" imgW="1536065" imgH="203200" progId="Equation.DSMT4">
                  <p:embed/>
                </p:oleObj>
              </mc:Choice>
              <mc:Fallback>
                <p:oleObj name="Equation" r:id="rId3" imgW="1536065" imgH="203200" progId="Equation.DSMT4">
                  <p:embed/>
                  <p:pic>
                    <p:nvPicPr>
                      <p:cNvPr id="0" name="Object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4225" y="3498850"/>
                        <a:ext cx="40322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0" name="Object 49"/>
          <p:cNvGraphicFramePr>
            <a:graphicFrameLocks noChangeAspect="1"/>
          </p:cNvGraphicFramePr>
          <p:nvPr/>
        </p:nvGraphicFramePr>
        <p:xfrm>
          <a:off x="2198688" y="4291013"/>
          <a:ext cx="4679950" cy="482600"/>
        </p:xfrm>
        <a:graphic>
          <a:graphicData uri="http://schemas.openxmlformats.org/presentationml/2006/ole">
            <mc:AlternateContent xmlns:mc="http://schemas.openxmlformats.org/markup-compatibility/2006">
              <mc:Choice xmlns:v="urn:schemas-microsoft-com:vml" Requires="v">
                <p:oleObj spid="_x0000_s42107" name="Equation" r:id="rId5" imgW="1968500" imgH="203200" progId="Equation.DSMT4">
                  <p:embed/>
                </p:oleObj>
              </mc:Choice>
              <mc:Fallback>
                <p:oleObj name="Equation" r:id="rId5" imgW="1968500" imgH="203200" progId="Equation.DSMT4">
                  <p:embed/>
                  <p:pic>
                    <p:nvPicPr>
                      <p:cNvPr id="0" name="Object 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8688" y="4291013"/>
                        <a:ext cx="467995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1" name="Rectangle 50"/>
          <p:cNvSpPr>
            <a:spLocks noChangeArrowheads="1"/>
          </p:cNvSpPr>
          <p:nvPr/>
        </p:nvSpPr>
        <p:spPr bwMode="auto">
          <a:xfrm>
            <a:off x="765175" y="2660650"/>
            <a:ext cx="1403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solidFill>
                  <a:schemeClr val="tx2"/>
                </a:solidFill>
              </a:rPr>
              <a:t>推广：</a:t>
            </a:r>
            <a:endParaRPr lang="zh-CN" altLang="en-US">
              <a:solidFill>
                <a:schemeClr val="tx2"/>
              </a:solidFill>
            </a:endParaRPr>
          </a:p>
        </p:txBody>
      </p:sp>
      <p:sp>
        <p:nvSpPr>
          <p:cNvPr id="8" name="矩形 7"/>
          <p:cNvSpPr/>
          <p:nvPr/>
        </p:nvSpPr>
        <p:spPr bwMode="auto">
          <a:xfrm>
            <a:off x="1477963" y="3359150"/>
            <a:ext cx="6121400" cy="1430338"/>
          </a:xfrm>
          <a:prstGeom prst="rect">
            <a:avLst/>
          </a:prstGeom>
          <a:solidFill>
            <a:schemeClr val="accent5">
              <a:alpha val="1000"/>
            </a:schemeClr>
          </a:solidFill>
          <a:ln w="34925" cap="flat" cmpd="sng" algn="ctr">
            <a:solidFill>
              <a:srgbClr val="CC0000"/>
            </a:solidFill>
            <a:prstDash val="solid"/>
            <a:round/>
            <a:headEnd type="none" w="med" len="med"/>
            <a:tailEnd type="none" w="med" len="med"/>
          </a:ln>
          <a:effectLst/>
        </p:spPr>
        <p:txBody>
          <a:bodyPr/>
          <a:lstStyle/>
          <a:p>
            <a:pPr eaLnBrk="1" hangingPunct="1">
              <a:defRPr/>
            </a:pPr>
            <a:endParaRPr lang="zh-CN" altLang="en-US"/>
          </a:p>
        </p:txBody>
      </p:sp>
      <p:sp>
        <p:nvSpPr>
          <p:cNvPr id="2" name="矩形 1"/>
          <p:cNvSpPr>
            <a:spLocks noRot="1" noChangeAspect="1" noMove="1" noResize="1" noEditPoints="1" noAdjustHandles="1" noChangeArrowheads="1" noChangeShapeType="1" noTextEdit="1"/>
          </p:cNvSpPr>
          <p:nvPr/>
        </p:nvSpPr>
        <p:spPr>
          <a:xfrm>
            <a:off x="2627784" y="1669039"/>
            <a:ext cx="3697780" cy="584775"/>
          </a:xfrm>
          <a:prstGeom prst="rect">
            <a:avLst/>
          </a:prstGeom>
          <a:blipFill rotWithShape="0">
            <a:blip r:embed="rId7"/>
            <a:stretch>
              <a:fillRect/>
            </a:stretch>
          </a:blipFill>
        </p:spPr>
        <p:txBody>
          <a:bodyPr/>
          <a:lstStyle/>
          <a:p>
            <a:pPr>
              <a:defRPr/>
            </a:pPr>
            <a:r>
              <a:rPr lang="zh-CN" altLang="en-US">
                <a:noFill/>
              </a:rPr>
              <a:t> </a:t>
            </a:r>
            <a:endParaRPr lang="zh-CN" altLang="en-US">
              <a:no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6978"/>
                                        </p:tgtEl>
                                        <p:attrNameLst>
                                          <p:attrName>style.visibility</p:attrName>
                                        </p:attrNameLst>
                                      </p:cBhvr>
                                      <p:to>
                                        <p:strVal val="visible"/>
                                      </p:to>
                                    </p:set>
                                    <p:animEffect transition="in" filter="blinds(horizontal)">
                                      <p:cBhvr>
                                        <p:cTn id="7" dur="500"/>
                                        <p:tgtEl>
                                          <p:spTgt spid="126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灯片编号占位符 3"/>
          <p:cNvSpPr>
            <a:spLocks noGrp="1"/>
          </p:cNvSpPr>
          <p:nvPr>
            <p:ph type="sldNum" sz="quarter" idx="12"/>
          </p:nvPr>
        </p:nvSpPr>
        <p:spPr>
          <a:xfrm>
            <a:off x="6178550" y="6178550"/>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64D511A-D0DB-456A-B2EC-2AA35EE9F332}"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43011" name="灯片编号占位符 4"/>
          <p:cNvSpPr txBox="1">
            <a:spLocks noGrp="1"/>
          </p:cNvSpPr>
          <p:nvPr/>
        </p:nvSpPr>
        <p:spPr bwMode="auto">
          <a:xfrm>
            <a:off x="7724775" y="6289675"/>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17D70326-3682-4B2F-8992-3F333165F704}" type="slidenum">
              <a:rPr lang="en-US" altLang="zh-CN" sz="1400" b="0">
                <a:solidFill>
                  <a:schemeClr val="tx2"/>
                </a:solidFill>
              </a:rPr>
            </a:fld>
            <a:endParaRPr lang="en-US" altLang="zh-CN" sz="1400" b="0">
              <a:solidFill>
                <a:schemeClr val="tx2"/>
              </a:solidFill>
            </a:endParaRPr>
          </a:p>
        </p:txBody>
      </p:sp>
      <p:sp>
        <p:nvSpPr>
          <p:cNvPr id="159764" name="Rectangle 20"/>
          <p:cNvSpPr>
            <a:spLocks noGrp="1" noChangeArrowheads="1"/>
          </p:cNvSpPr>
          <p:nvPr>
            <p:ph type="title" idx="4294967295"/>
          </p:nvPr>
        </p:nvSpPr>
        <p:spPr>
          <a:xfrm>
            <a:off x="220663" y="425450"/>
            <a:ext cx="8515350" cy="874713"/>
          </a:xfrm>
        </p:spPr>
        <p:txBody>
          <a:bodyPr/>
          <a:lstStyle/>
          <a:p>
            <a:pPr algn="l" eaLnBrk="1" hangingPunct="1"/>
            <a:r>
              <a:rPr lang="en-US" altLang="zh-CN" sz="2800" b="1" smtClean="0">
                <a:solidFill>
                  <a:schemeClr val="accent2"/>
                </a:solidFill>
                <a:ea typeface="楷体_GB2312" pitchFamily="49" charset="-122"/>
              </a:rPr>
              <a:t>2.3.4 LTI System with and without Memory </a:t>
            </a:r>
            <a:r>
              <a:rPr lang="en-US" altLang="zh-CN" sz="2800" b="1" smtClean="0">
                <a:solidFill>
                  <a:srgbClr val="FF0000"/>
                </a:solidFill>
              </a:rPr>
              <a:t>(</a:t>
            </a:r>
            <a:r>
              <a:rPr lang="zh-CN" altLang="en-US" sz="2800" b="1" smtClean="0">
                <a:solidFill>
                  <a:srgbClr val="FF0000"/>
                </a:solidFill>
              </a:rPr>
              <a:t>有记忆和无记忆</a:t>
            </a:r>
            <a:r>
              <a:rPr lang="en-US" altLang="zh-CN" sz="2800" b="1" smtClean="0">
                <a:solidFill>
                  <a:srgbClr val="FF0000"/>
                </a:solidFill>
              </a:rPr>
              <a:t>LTI</a:t>
            </a:r>
            <a:r>
              <a:rPr lang="zh-CN" altLang="en-US" sz="2800" b="1" smtClean="0">
                <a:solidFill>
                  <a:srgbClr val="FF0000"/>
                </a:solidFill>
              </a:rPr>
              <a:t>系统</a:t>
            </a:r>
            <a:r>
              <a:rPr lang="en-US" altLang="zh-CN" sz="2800" b="1" smtClean="0">
                <a:solidFill>
                  <a:srgbClr val="FF0000"/>
                </a:solidFill>
                <a:latin typeface="Times New Roman" panose="02020603050405020304" pitchFamily="18" charset="0"/>
              </a:rPr>
              <a:t>)</a:t>
            </a:r>
            <a:endParaRPr lang="en-US" altLang="zh-CN" sz="2800" b="1" smtClean="0">
              <a:solidFill>
                <a:srgbClr val="FF0000"/>
              </a:solidFill>
              <a:latin typeface="Times New Roman" panose="02020603050405020304" pitchFamily="18" charset="0"/>
            </a:endParaRPr>
          </a:p>
        </p:txBody>
      </p:sp>
      <p:grpSp>
        <p:nvGrpSpPr>
          <p:cNvPr id="2" name="Group 34"/>
          <p:cNvGrpSpPr/>
          <p:nvPr/>
        </p:nvGrpSpPr>
        <p:grpSpPr bwMode="auto">
          <a:xfrm>
            <a:off x="839788" y="3746500"/>
            <a:ext cx="6070600" cy="933450"/>
            <a:chOff x="960" y="2436"/>
            <a:chExt cx="3824" cy="588"/>
          </a:xfrm>
        </p:grpSpPr>
        <p:sp>
          <p:nvSpPr>
            <p:cNvPr id="43021" name="Text Box 35"/>
            <p:cNvSpPr txBox="1">
              <a:spLocks noChangeArrowheads="1"/>
            </p:cNvSpPr>
            <p:nvPr/>
          </p:nvSpPr>
          <p:spPr bwMode="auto">
            <a:xfrm>
              <a:off x="1776" y="2691"/>
              <a:ext cx="870" cy="33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i="1">
                  <a:ea typeface="楷体_GB2312" pitchFamily="49" charset="-122"/>
                </a:rPr>
                <a:t>K</a:t>
              </a:r>
              <a:r>
                <a:rPr kumimoji="1" lang="en-US" altLang="zh-CN" sz="2800">
                  <a:ea typeface="楷体_GB2312" pitchFamily="49" charset="-122"/>
                </a:rPr>
                <a:t> </a:t>
              </a:r>
              <a:r>
                <a:rPr kumimoji="1" lang="en-US" altLang="zh-CN" sz="2800">
                  <a:ea typeface="楷体_GB2312" pitchFamily="49" charset="-122"/>
                  <a:sym typeface="Symbol" panose="05050102010706020507" pitchFamily="18" charset="2"/>
                </a:rPr>
                <a:t>(</a:t>
              </a:r>
              <a:r>
                <a:rPr kumimoji="1" lang="en-US" altLang="zh-CN" sz="2800" i="1">
                  <a:ea typeface="楷体_GB2312" pitchFamily="49" charset="-122"/>
                  <a:sym typeface="Symbol" panose="05050102010706020507" pitchFamily="18" charset="2"/>
                </a:rPr>
                <a:t>t</a:t>
              </a:r>
              <a:r>
                <a:rPr kumimoji="1" lang="en-US" altLang="zh-CN" sz="2800">
                  <a:ea typeface="楷体_GB2312" pitchFamily="49" charset="-122"/>
                  <a:sym typeface="Symbol" panose="05050102010706020507" pitchFamily="18" charset="2"/>
                </a:rPr>
                <a:t>)</a:t>
              </a:r>
              <a:r>
                <a:rPr kumimoji="1" lang="en-US" altLang="zh-CN" sz="2800">
                  <a:ea typeface="黑体" panose="02010609060101010101" pitchFamily="49" charset="-122"/>
                </a:rPr>
                <a:t> </a:t>
              </a:r>
              <a:endParaRPr kumimoji="1" lang="en-US" altLang="zh-CN" sz="2800">
                <a:ea typeface="黑体" panose="02010609060101010101" pitchFamily="49" charset="-122"/>
              </a:endParaRPr>
            </a:p>
          </p:txBody>
        </p:sp>
        <p:sp>
          <p:nvSpPr>
            <p:cNvPr id="43022" name="Line 36"/>
            <p:cNvSpPr>
              <a:spLocks noChangeShapeType="1"/>
            </p:cNvSpPr>
            <p:nvPr/>
          </p:nvSpPr>
          <p:spPr bwMode="auto">
            <a:xfrm>
              <a:off x="960" y="2835"/>
              <a:ext cx="81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3" name="Line 37"/>
            <p:cNvSpPr>
              <a:spLocks noChangeShapeType="1"/>
            </p:cNvSpPr>
            <p:nvPr/>
          </p:nvSpPr>
          <p:spPr bwMode="auto">
            <a:xfrm>
              <a:off x="2640" y="2835"/>
              <a:ext cx="172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4" name="Text Box 38"/>
            <p:cNvSpPr txBox="1">
              <a:spLocks noChangeArrowheads="1"/>
            </p:cNvSpPr>
            <p:nvPr/>
          </p:nvSpPr>
          <p:spPr bwMode="auto">
            <a:xfrm>
              <a:off x="1076" y="2451"/>
              <a:ext cx="4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i="1">
                  <a:latin typeface="Times New Roman" panose="02020603050405020304" pitchFamily="18" charset="0"/>
                  <a:ea typeface="楷体_GB2312" pitchFamily="49" charset="-122"/>
                  <a:sym typeface="Symbol" panose="05050102010706020507" pitchFamily="18" charset="2"/>
                </a:rPr>
                <a:t>x</a:t>
              </a:r>
              <a:r>
                <a:rPr kumimoji="1" lang="en-US" altLang="zh-CN" sz="2800">
                  <a:latin typeface="Times New Roman" panose="02020603050405020304" pitchFamily="18" charset="0"/>
                  <a:ea typeface="楷体_GB2312" pitchFamily="49" charset="-122"/>
                  <a:sym typeface="Symbol" panose="05050102010706020507" pitchFamily="18" charset="2"/>
                </a:rPr>
                <a:t>(</a:t>
              </a:r>
              <a:r>
                <a:rPr kumimoji="1" lang="en-US" altLang="zh-CN" sz="2800" i="1">
                  <a:latin typeface="Times New Roman" panose="02020603050405020304" pitchFamily="18" charset="0"/>
                  <a:ea typeface="楷体_GB2312" pitchFamily="49" charset="-122"/>
                  <a:sym typeface="Symbol" panose="05050102010706020507" pitchFamily="18" charset="2"/>
                </a:rPr>
                <a:t>t</a:t>
              </a:r>
              <a:r>
                <a:rPr kumimoji="1" lang="en-US" altLang="zh-CN" sz="2800">
                  <a:latin typeface="Times New Roman" panose="02020603050405020304" pitchFamily="18" charset="0"/>
                  <a:ea typeface="楷体_GB2312" pitchFamily="49" charset="-122"/>
                  <a:sym typeface="Symbol" panose="05050102010706020507" pitchFamily="18" charset="2"/>
                </a:rPr>
                <a:t>)</a:t>
              </a:r>
              <a:endParaRPr kumimoji="1" lang="en-US" altLang="zh-CN" sz="2800">
                <a:latin typeface="Times New Roman" panose="02020603050405020304" pitchFamily="18" charset="0"/>
                <a:ea typeface="楷体_GB2312" pitchFamily="49" charset="-122"/>
              </a:endParaRPr>
            </a:p>
          </p:txBody>
        </p:sp>
        <p:sp>
          <p:nvSpPr>
            <p:cNvPr id="43025" name="Text Box 39"/>
            <p:cNvSpPr txBox="1">
              <a:spLocks noChangeArrowheads="1"/>
            </p:cNvSpPr>
            <p:nvPr/>
          </p:nvSpPr>
          <p:spPr bwMode="auto">
            <a:xfrm>
              <a:off x="2644" y="2436"/>
              <a:ext cx="214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i="1">
                  <a:latin typeface="Times New Roman" panose="02020603050405020304" pitchFamily="18" charset="0"/>
                  <a:ea typeface="楷体_GB2312" pitchFamily="49" charset="-122"/>
                </a:rPr>
                <a:t>y</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t)</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x</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t</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K</a:t>
              </a:r>
              <a:r>
                <a:rPr kumimoji="1" lang="en-US" altLang="zh-CN" sz="2800">
                  <a:latin typeface="Times New Roman" panose="02020603050405020304" pitchFamily="18" charset="0"/>
                  <a:ea typeface="楷体_GB2312" pitchFamily="49" charset="-122"/>
                  <a:sym typeface="Symbol" panose="05050102010706020507" pitchFamily="18" charset="2"/>
                </a:rPr>
                <a:t>(</a:t>
              </a:r>
              <a:r>
                <a:rPr kumimoji="1" lang="en-US" altLang="zh-CN" sz="2800" i="1">
                  <a:latin typeface="Times New Roman" panose="02020603050405020304" pitchFamily="18" charset="0"/>
                  <a:ea typeface="楷体_GB2312" pitchFamily="49" charset="-122"/>
                  <a:sym typeface="Symbol" panose="05050102010706020507" pitchFamily="18" charset="2"/>
                </a:rPr>
                <a:t>t</a:t>
              </a:r>
              <a:r>
                <a:rPr kumimoji="1" lang="en-US" altLang="zh-CN" sz="2800">
                  <a:latin typeface="Times New Roman" panose="02020603050405020304" pitchFamily="18" charset="0"/>
                  <a:ea typeface="楷体_GB2312" pitchFamily="49" charset="-122"/>
                  <a:sym typeface="Symbol" panose="05050102010706020507" pitchFamily="18" charset="2"/>
                </a:rPr>
                <a:t>)</a:t>
              </a:r>
              <a:r>
                <a:rPr kumimoji="1" lang="en-US" altLang="zh-CN" sz="2800">
                  <a:latin typeface="Times New Roman" panose="02020603050405020304" pitchFamily="18" charset="0"/>
                  <a:ea typeface="楷体_GB2312" pitchFamily="49" charset="-122"/>
                </a:rPr>
                <a:t> =</a:t>
              </a:r>
              <a:r>
                <a:rPr kumimoji="1" lang="en-US" altLang="zh-CN" sz="2800" i="1">
                  <a:latin typeface="Times New Roman" panose="02020603050405020304" pitchFamily="18" charset="0"/>
                  <a:ea typeface="楷体_GB2312" pitchFamily="49" charset="-122"/>
                </a:rPr>
                <a:t>Kx</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t</a:t>
              </a:r>
              <a:r>
                <a:rPr kumimoji="1" lang="en-US" altLang="zh-CN" sz="2800">
                  <a:latin typeface="Times New Roman" panose="02020603050405020304" pitchFamily="18" charset="0"/>
                  <a:ea typeface="楷体_GB2312" pitchFamily="49" charset="-122"/>
                </a:rPr>
                <a:t>)</a:t>
              </a:r>
              <a:endParaRPr kumimoji="1" lang="en-US" altLang="zh-CN" sz="2800">
                <a:latin typeface="Times New Roman" panose="02020603050405020304" pitchFamily="18" charset="0"/>
                <a:ea typeface="楷体_GB2312" pitchFamily="49" charset="-122"/>
              </a:endParaRPr>
            </a:p>
          </p:txBody>
        </p:sp>
      </p:grpSp>
      <p:grpSp>
        <p:nvGrpSpPr>
          <p:cNvPr id="3" name="Group 40"/>
          <p:cNvGrpSpPr/>
          <p:nvPr/>
        </p:nvGrpSpPr>
        <p:grpSpPr bwMode="auto">
          <a:xfrm>
            <a:off x="804863" y="5167313"/>
            <a:ext cx="6488112" cy="973137"/>
            <a:chOff x="960" y="3179"/>
            <a:chExt cx="4087" cy="613"/>
          </a:xfrm>
        </p:grpSpPr>
        <p:sp>
          <p:nvSpPr>
            <p:cNvPr id="43016" name="Text Box 41"/>
            <p:cNvSpPr txBox="1">
              <a:spLocks noChangeArrowheads="1"/>
            </p:cNvSpPr>
            <p:nvPr/>
          </p:nvSpPr>
          <p:spPr bwMode="auto">
            <a:xfrm>
              <a:off x="1776" y="3459"/>
              <a:ext cx="870" cy="33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i="1">
                  <a:latin typeface="Times New Roman" panose="02020603050405020304" pitchFamily="18" charset="0"/>
                  <a:ea typeface="楷体_GB2312" pitchFamily="49" charset="-122"/>
                </a:rPr>
                <a:t>K</a:t>
              </a:r>
              <a:r>
                <a:rPr kumimoji="1" lang="en-US" altLang="zh-CN" sz="2800">
                  <a:latin typeface="Times New Roman" panose="02020603050405020304" pitchFamily="18" charset="0"/>
                  <a:ea typeface="楷体_GB2312" pitchFamily="49" charset="-122"/>
                  <a:sym typeface="Symbol" panose="05050102010706020507" pitchFamily="18" charset="2"/>
                </a:rPr>
                <a:t>[</a:t>
              </a:r>
              <a:r>
                <a:rPr kumimoji="1" lang="en-US" altLang="zh-CN" sz="2800" i="1">
                  <a:latin typeface="Times New Roman" panose="02020603050405020304" pitchFamily="18" charset="0"/>
                  <a:ea typeface="楷体_GB2312" pitchFamily="49" charset="-122"/>
                  <a:sym typeface="Symbol" panose="05050102010706020507" pitchFamily="18" charset="2"/>
                </a:rPr>
                <a:t>n</a:t>
              </a:r>
              <a:r>
                <a:rPr kumimoji="1" lang="en-US" altLang="zh-CN" sz="2800">
                  <a:latin typeface="Times New Roman" panose="02020603050405020304" pitchFamily="18" charset="0"/>
                  <a:ea typeface="楷体_GB2312" pitchFamily="49" charset="-122"/>
                  <a:sym typeface="Symbol" panose="05050102010706020507" pitchFamily="18" charset="2"/>
                </a:rPr>
                <a:t>]</a:t>
              </a:r>
              <a:r>
                <a:rPr kumimoji="1" lang="en-US" altLang="zh-CN" sz="2800">
                  <a:latin typeface="Times New Roman" panose="02020603050405020304" pitchFamily="18" charset="0"/>
                  <a:ea typeface="黑体" panose="02010609060101010101" pitchFamily="49" charset="-122"/>
                </a:rPr>
                <a:t> </a:t>
              </a:r>
              <a:endParaRPr kumimoji="1" lang="en-US" altLang="zh-CN" sz="2800">
                <a:latin typeface="Times New Roman" panose="02020603050405020304" pitchFamily="18" charset="0"/>
                <a:ea typeface="黑体" panose="02010609060101010101" pitchFamily="49" charset="-122"/>
              </a:endParaRPr>
            </a:p>
          </p:txBody>
        </p:sp>
        <p:sp>
          <p:nvSpPr>
            <p:cNvPr id="43017" name="Line 42"/>
            <p:cNvSpPr>
              <a:spLocks noChangeShapeType="1"/>
            </p:cNvSpPr>
            <p:nvPr/>
          </p:nvSpPr>
          <p:spPr bwMode="auto">
            <a:xfrm>
              <a:off x="960" y="3603"/>
              <a:ext cx="81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8" name="Line 43"/>
            <p:cNvSpPr>
              <a:spLocks noChangeShapeType="1"/>
            </p:cNvSpPr>
            <p:nvPr/>
          </p:nvSpPr>
          <p:spPr bwMode="auto">
            <a:xfrm>
              <a:off x="2640" y="3603"/>
              <a:ext cx="172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9" name="Text Box 44"/>
            <p:cNvSpPr txBox="1">
              <a:spLocks noChangeArrowheads="1"/>
            </p:cNvSpPr>
            <p:nvPr/>
          </p:nvSpPr>
          <p:spPr bwMode="auto">
            <a:xfrm>
              <a:off x="1042" y="3219"/>
              <a:ext cx="5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i="1">
                  <a:latin typeface="Times New Roman" panose="02020603050405020304" pitchFamily="18" charset="0"/>
                  <a:ea typeface="楷体_GB2312" pitchFamily="49" charset="-122"/>
                  <a:sym typeface="Symbol" panose="05050102010706020507" pitchFamily="18" charset="2"/>
                </a:rPr>
                <a:t>x</a:t>
              </a:r>
              <a:r>
                <a:rPr kumimoji="1" lang="en-US" altLang="zh-CN" sz="2800">
                  <a:latin typeface="Times New Roman" panose="02020603050405020304" pitchFamily="18" charset="0"/>
                  <a:ea typeface="楷体_GB2312" pitchFamily="49" charset="-122"/>
                  <a:sym typeface="Symbol" panose="05050102010706020507" pitchFamily="18" charset="2"/>
                </a:rPr>
                <a:t>[</a:t>
              </a:r>
              <a:r>
                <a:rPr kumimoji="1" lang="en-US" altLang="zh-CN" sz="2800" i="1">
                  <a:latin typeface="Times New Roman" panose="02020603050405020304" pitchFamily="18" charset="0"/>
                  <a:ea typeface="楷体_GB2312" pitchFamily="49" charset="-122"/>
                  <a:sym typeface="Symbol" panose="05050102010706020507" pitchFamily="18" charset="2"/>
                </a:rPr>
                <a:t>n</a:t>
              </a:r>
              <a:r>
                <a:rPr kumimoji="1" lang="en-US" altLang="zh-CN" sz="2800">
                  <a:latin typeface="Times New Roman" panose="02020603050405020304" pitchFamily="18" charset="0"/>
                  <a:ea typeface="楷体_GB2312" pitchFamily="49" charset="-122"/>
                  <a:sym typeface="Symbol" panose="05050102010706020507" pitchFamily="18" charset="2"/>
                </a:rPr>
                <a:t>]</a:t>
              </a:r>
              <a:endParaRPr kumimoji="1" lang="en-US" altLang="zh-CN" sz="2800">
                <a:latin typeface="Times New Roman" panose="02020603050405020304" pitchFamily="18" charset="0"/>
                <a:ea typeface="楷体_GB2312" pitchFamily="49" charset="-122"/>
              </a:endParaRPr>
            </a:p>
          </p:txBody>
        </p:sp>
        <p:sp>
          <p:nvSpPr>
            <p:cNvPr id="43020" name="Text Box 45"/>
            <p:cNvSpPr txBox="1">
              <a:spLocks noChangeArrowheads="1"/>
            </p:cNvSpPr>
            <p:nvPr/>
          </p:nvSpPr>
          <p:spPr bwMode="auto">
            <a:xfrm>
              <a:off x="2740" y="3179"/>
              <a:ext cx="230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i="1">
                  <a:latin typeface="Times New Roman" panose="02020603050405020304" pitchFamily="18" charset="0"/>
                  <a:ea typeface="楷体_GB2312" pitchFamily="49" charset="-122"/>
                </a:rPr>
                <a:t>y</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n</a:t>
              </a:r>
              <a:r>
                <a:rPr kumimoji="1" lang="en-US" altLang="zh-CN" sz="2800">
                  <a:latin typeface="Times New Roman" panose="02020603050405020304" pitchFamily="18" charset="0"/>
                  <a:ea typeface="楷体_GB2312" pitchFamily="49" charset="-122"/>
                </a:rPr>
                <a:t>] =</a:t>
              </a:r>
              <a:r>
                <a:rPr kumimoji="1" lang="en-US" altLang="zh-CN" sz="2800" i="1">
                  <a:latin typeface="Times New Roman" panose="02020603050405020304" pitchFamily="18" charset="0"/>
                  <a:ea typeface="楷体_GB2312" pitchFamily="49" charset="-122"/>
                </a:rPr>
                <a:t>x</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n</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K</a:t>
              </a:r>
              <a:r>
                <a:rPr kumimoji="1" lang="en-US" altLang="zh-CN" sz="2800">
                  <a:latin typeface="Times New Roman" panose="02020603050405020304" pitchFamily="18" charset="0"/>
                  <a:ea typeface="楷体_GB2312" pitchFamily="49" charset="-122"/>
                  <a:sym typeface="Symbol" panose="05050102010706020507" pitchFamily="18" charset="2"/>
                </a:rPr>
                <a:t>[</a:t>
              </a:r>
              <a:r>
                <a:rPr kumimoji="1" lang="en-US" altLang="zh-CN" sz="2800" i="1">
                  <a:latin typeface="Times New Roman" panose="02020603050405020304" pitchFamily="18" charset="0"/>
                  <a:ea typeface="楷体_GB2312" pitchFamily="49" charset="-122"/>
                  <a:sym typeface="Symbol" panose="05050102010706020507" pitchFamily="18" charset="2"/>
                </a:rPr>
                <a:t>n</a:t>
              </a:r>
              <a:r>
                <a:rPr kumimoji="1" lang="en-US" altLang="zh-CN" sz="2800">
                  <a:latin typeface="Times New Roman" panose="02020603050405020304" pitchFamily="18" charset="0"/>
                  <a:ea typeface="楷体_GB2312" pitchFamily="49" charset="-122"/>
                  <a:sym typeface="Symbol" panose="05050102010706020507" pitchFamily="18" charset="2"/>
                </a:rPr>
                <a:t>]</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Kx</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n</a:t>
              </a:r>
              <a:r>
                <a:rPr kumimoji="1" lang="en-US" altLang="zh-CN" sz="2800">
                  <a:latin typeface="Times New Roman" panose="02020603050405020304" pitchFamily="18" charset="0"/>
                  <a:ea typeface="楷体_GB2312" pitchFamily="49" charset="-122"/>
                </a:rPr>
                <a:t>]</a:t>
              </a:r>
              <a:endParaRPr kumimoji="1" lang="en-US" altLang="zh-CN" sz="2800">
                <a:latin typeface="Times New Roman" panose="02020603050405020304" pitchFamily="18" charset="0"/>
                <a:ea typeface="楷体_GB2312" pitchFamily="49" charset="-122"/>
              </a:endParaRPr>
            </a:p>
          </p:txBody>
        </p:sp>
      </p:grpSp>
      <p:sp>
        <p:nvSpPr>
          <p:cNvPr id="18" name="Rectangle 21"/>
          <p:cNvSpPr>
            <a:spLocks noChangeArrowheads="1"/>
          </p:cNvSpPr>
          <p:nvPr/>
        </p:nvSpPr>
        <p:spPr bwMode="auto">
          <a:xfrm>
            <a:off x="592138" y="1547813"/>
            <a:ext cx="7772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latin typeface="Times New Roman" panose="02020603050405020304" pitchFamily="18" charset="0"/>
                <a:ea typeface="楷体_GB2312" pitchFamily="49" charset="-122"/>
              </a:rPr>
              <a:t>Memoryless system:</a:t>
            </a:r>
            <a:endParaRPr lang="en-US" altLang="zh-CN" sz="2800">
              <a:latin typeface="Times New Roman" panose="02020603050405020304" pitchFamily="18" charset="0"/>
              <a:ea typeface="楷体_GB2312" pitchFamily="49" charset="-122"/>
            </a:endParaRPr>
          </a:p>
          <a:p>
            <a:pPr eaLnBrk="1" hangingPunct="1">
              <a:buFontTx/>
              <a:buNone/>
            </a:pPr>
            <a:r>
              <a:rPr lang="en-US" altLang="zh-CN" sz="2800">
                <a:latin typeface="Times New Roman" panose="02020603050405020304" pitchFamily="18" charset="0"/>
                <a:ea typeface="楷体_GB2312" pitchFamily="49" charset="-122"/>
              </a:rPr>
              <a:t>     Discrete time:       </a:t>
            </a:r>
            <a:r>
              <a:rPr lang="en-US" altLang="zh-CN" sz="2800" i="1">
                <a:latin typeface="Times New Roman" panose="02020603050405020304" pitchFamily="18" charset="0"/>
                <a:ea typeface="楷体_GB2312" pitchFamily="49" charset="-122"/>
              </a:rPr>
              <a:t>y</a:t>
            </a:r>
            <a:r>
              <a:rPr lang="en-US" altLang="zh-CN" sz="2800">
                <a:latin typeface="Times New Roman" panose="02020603050405020304" pitchFamily="18" charset="0"/>
                <a:ea typeface="楷体_GB2312" pitchFamily="49" charset="-122"/>
              </a:rPr>
              <a:t>[</a:t>
            </a:r>
            <a:r>
              <a:rPr lang="en-US" altLang="zh-CN" sz="2800" i="1">
                <a:latin typeface="Times New Roman" panose="02020603050405020304" pitchFamily="18" charset="0"/>
                <a:ea typeface="楷体_GB2312" pitchFamily="49" charset="-122"/>
              </a:rPr>
              <a:t>n</a:t>
            </a:r>
            <a:r>
              <a:rPr lang="en-US" altLang="zh-CN" sz="2800">
                <a:latin typeface="Times New Roman" panose="02020603050405020304" pitchFamily="18" charset="0"/>
                <a:ea typeface="楷体_GB2312" pitchFamily="49" charset="-122"/>
              </a:rPr>
              <a:t>]=</a:t>
            </a:r>
            <a:r>
              <a:rPr lang="en-US" altLang="zh-CN" sz="2800" i="1">
                <a:latin typeface="Times New Roman" panose="02020603050405020304" pitchFamily="18" charset="0"/>
                <a:ea typeface="楷体_GB2312" pitchFamily="49" charset="-122"/>
              </a:rPr>
              <a:t>Kx</a:t>
            </a:r>
            <a:r>
              <a:rPr lang="en-US" altLang="zh-CN" sz="2800">
                <a:latin typeface="Times New Roman" panose="02020603050405020304" pitchFamily="18" charset="0"/>
                <a:ea typeface="楷体_GB2312" pitchFamily="49" charset="-122"/>
              </a:rPr>
              <a:t>[</a:t>
            </a:r>
            <a:r>
              <a:rPr lang="en-US" altLang="zh-CN" sz="2800" i="1">
                <a:latin typeface="Times New Roman" panose="02020603050405020304" pitchFamily="18" charset="0"/>
                <a:ea typeface="楷体_GB2312" pitchFamily="49" charset="-122"/>
              </a:rPr>
              <a:t>n</a:t>
            </a:r>
            <a:r>
              <a:rPr lang="en-US" altLang="zh-CN" sz="2800">
                <a:latin typeface="Times New Roman" panose="02020603050405020304" pitchFamily="18" charset="0"/>
                <a:ea typeface="楷体_GB2312" pitchFamily="49" charset="-122"/>
              </a:rPr>
              <a:t>], </a:t>
            </a:r>
            <a:r>
              <a:rPr lang="en-US" altLang="zh-CN" sz="2800" i="1">
                <a:latin typeface="Times New Roman" panose="02020603050405020304" pitchFamily="18" charset="0"/>
                <a:ea typeface="楷体_GB2312" pitchFamily="49" charset="-122"/>
              </a:rPr>
              <a:t>h</a:t>
            </a:r>
            <a:r>
              <a:rPr lang="en-US" altLang="zh-CN" sz="2800">
                <a:latin typeface="Times New Roman" panose="02020603050405020304" pitchFamily="18" charset="0"/>
                <a:ea typeface="楷体_GB2312" pitchFamily="49" charset="-122"/>
              </a:rPr>
              <a:t>[</a:t>
            </a:r>
            <a:r>
              <a:rPr lang="en-US" altLang="zh-CN" sz="2800" i="1">
                <a:latin typeface="Times New Roman" panose="02020603050405020304" pitchFamily="18" charset="0"/>
                <a:ea typeface="楷体_GB2312" pitchFamily="49" charset="-122"/>
              </a:rPr>
              <a:t>n</a:t>
            </a:r>
            <a:r>
              <a:rPr lang="en-US" altLang="zh-CN" sz="2800">
                <a:latin typeface="Times New Roman" panose="02020603050405020304" pitchFamily="18" charset="0"/>
                <a:ea typeface="楷体_GB2312" pitchFamily="49" charset="-122"/>
              </a:rPr>
              <a:t>]=? </a:t>
            </a:r>
            <a:endParaRPr lang="en-US" altLang="zh-CN" sz="2800">
              <a:latin typeface="Times New Roman" panose="02020603050405020304" pitchFamily="18" charset="0"/>
              <a:ea typeface="楷体_GB2312" pitchFamily="49" charset="-122"/>
            </a:endParaRPr>
          </a:p>
          <a:p>
            <a:pPr eaLnBrk="1" hangingPunct="1">
              <a:buFontTx/>
              <a:buNone/>
            </a:pPr>
            <a:r>
              <a:rPr lang="en-US" altLang="zh-CN" sz="2800">
                <a:latin typeface="Times New Roman" panose="02020603050405020304" pitchFamily="18" charset="0"/>
                <a:ea typeface="楷体_GB2312" pitchFamily="49" charset="-122"/>
              </a:rPr>
              <a:t>     Continuous time:  </a:t>
            </a:r>
            <a:r>
              <a:rPr lang="en-US" altLang="zh-CN" sz="2800" i="1">
                <a:latin typeface="Times New Roman" panose="02020603050405020304" pitchFamily="18" charset="0"/>
                <a:ea typeface="楷体_GB2312" pitchFamily="49" charset="-122"/>
              </a:rPr>
              <a:t>y</a:t>
            </a:r>
            <a:r>
              <a:rPr lang="en-US" altLang="zh-CN" sz="2800">
                <a:latin typeface="Times New Roman" panose="02020603050405020304" pitchFamily="18" charset="0"/>
                <a:ea typeface="楷体_GB2312" pitchFamily="49" charset="-122"/>
              </a:rPr>
              <a:t>(</a:t>
            </a:r>
            <a:r>
              <a:rPr lang="en-US" altLang="zh-CN" sz="2800" i="1">
                <a:latin typeface="Times New Roman" panose="02020603050405020304" pitchFamily="18" charset="0"/>
                <a:ea typeface="楷体_GB2312" pitchFamily="49" charset="-122"/>
              </a:rPr>
              <a:t>t</a:t>
            </a:r>
            <a:r>
              <a:rPr lang="en-US" altLang="zh-CN" sz="2800">
                <a:latin typeface="Times New Roman" panose="02020603050405020304" pitchFamily="18" charset="0"/>
                <a:ea typeface="楷体_GB2312" pitchFamily="49" charset="-122"/>
              </a:rPr>
              <a:t>)=</a:t>
            </a:r>
            <a:r>
              <a:rPr lang="en-US" altLang="zh-CN" sz="2800" i="1">
                <a:latin typeface="Times New Roman" panose="02020603050405020304" pitchFamily="18" charset="0"/>
                <a:ea typeface="楷体_GB2312" pitchFamily="49" charset="-122"/>
              </a:rPr>
              <a:t>Kx</a:t>
            </a:r>
            <a:r>
              <a:rPr lang="en-US" altLang="zh-CN" sz="2800">
                <a:latin typeface="Times New Roman" panose="02020603050405020304" pitchFamily="18" charset="0"/>
                <a:ea typeface="楷体_GB2312" pitchFamily="49" charset="-122"/>
              </a:rPr>
              <a:t>(</a:t>
            </a:r>
            <a:r>
              <a:rPr lang="en-US" altLang="zh-CN" sz="2800" i="1">
                <a:latin typeface="Times New Roman" panose="02020603050405020304" pitchFamily="18" charset="0"/>
                <a:ea typeface="楷体_GB2312" pitchFamily="49" charset="-122"/>
              </a:rPr>
              <a:t>t</a:t>
            </a:r>
            <a:r>
              <a:rPr lang="en-US" altLang="zh-CN" sz="2800">
                <a:latin typeface="Times New Roman" panose="02020603050405020304" pitchFamily="18" charset="0"/>
                <a:ea typeface="楷体_GB2312" pitchFamily="49" charset="-122"/>
              </a:rPr>
              <a:t>),  </a:t>
            </a:r>
            <a:r>
              <a:rPr lang="en-US" altLang="zh-CN" sz="2800" i="1">
                <a:latin typeface="Times New Roman" panose="02020603050405020304" pitchFamily="18" charset="0"/>
                <a:ea typeface="楷体_GB2312" pitchFamily="49" charset="-122"/>
              </a:rPr>
              <a:t>h</a:t>
            </a:r>
            <a:r>
              <a:rPr lang="en-US" altLang="zh-CN" sz="2800">
                <a:latin typeface="Times New Roman" panose="02020603050405020304" pitchFamily="18" charset="0"/>
                <a:ea typeface="楷体_GB2312" pitchFamily="49" charset="-122"/>
              </a:rPr>
              <a:t>(</a:t>
            </a:r>
            <a:r>
              <a:rPr lang="en-US" altLang="zh-CN" sz="2800" i="1">
                <a:latin typeface="Times New Roman" panose="02020603050405020304" pitchFamily="18" charset="0"/>
                <a:ea typeface="楷体_GB2312" pitchFamily="49" charset="-122"/>
              </a:rPr>
              <a:t>t</a:t>
            </a:r>
            <a:r>
              <a:rPr lang="en-US" altLang="zh-CN" sz="2800">
                <a:latin typeface="Times New Roman" panose="02020603050405020304" pitchFamily="18" charset="0"/>
                <a:ea typeface="楷体_GB2312" pitchFamily="49" charset="-122"/>
              </a:rPr>
              <a:t>)=?</a:t>
            </a:r>
            <a:endParaRPr lang="en-US" altLang="zh-CN" sz="2800">
              <a:latin typeface="Times New Roman" panose="02020603050405020304" pitchFamily="18" charset="0"/>
              <a:ea typeface="楷体_GB2312" pitchFamily="49" charset="-122"/>
              <a:sym typeface="Symbol" panose="05050102010706020507" pitchFamily="18" charset="2"/>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59764"/>
                                        </p:tgtEl>
                                        <p:attrNameLst>
                                          <p:attrName>style.visibility</p:attrName>
                                        </p:attrNameLst>
                                      </p:cBhvr>
                                      <p:to>
                                        <p:strVal val="visible"/>
                                      </p:to>
                                    </p:set>
                                    <p:animEffect transition="in" filter="barn(outHorizontal)">
                                      <p:cBhvr>
                                        <p:cTn id="7" dur="500"/>
                                        <p:tgtEl>
                                          <p:spTgt spid="159764"/>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arn(outHorizontal)">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43011"/>
                                        </p:tgtEl>
                                        <p:attrNameLst>
                                          <p:attrName>style.visibility</p:attrName>
                                        </p:attrNameLst>
                                      </p:cBhvr>
                                      <p:to>
                                        <p:strVal val="visible"/>
                                      </p:to>
                                    </p:set>
                                    <p:anim calcmode="lin" valueType="num">
                                      <p:cBhvr additive="base">
                                        <p:cTn id="16" dur="500" fill="hold"/>
                                        <p:tgtEl>
                                          <p:spTgt spid="43011"/>
                                        </p:tgtEl>
                                        <p:attrNameLst>
                                          <p:attrName>ppt_x</p:attrName>
                                        </p:attrNameLst>
                                      </p:cBhvr>
                                      <p:tavLst>
                                        <p:tav tm="0">
                                          <p:val>
                                            <p:strVal val="#ppt_x"/>
                                          </p:val>
                                        </p:tav>
                                        <p:tav tm="100000">
                                          <p:val>
                                            <p:strVal val="#ppt_x"/>
                                          </p:val>
                                        </p:tav>
                                      </p:tavLst>
                                    </p:anim>
                                    <p:anim calcmode="lin" valueType="num">
                                      <p:cBhvr additive="base">
                                        <p:cTn id="17" dur="500" fill="hold"/>
                                        <p:tgtEl>
                                          <p:spTgt spid="43011"/>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p:bldP spid="159764" grpId="0" autoUpdateAnimBg="0"/>
      <p:bldP spid="18"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1C84973-86B4-4F1C-80AC-47556CF14737}" type="slidenum">
              <a:rPr lang="en-US" altLang="zh-CN" sz="2000" smtClean="0">
                <a:solidFill>
                  <a:schemeClr val="tx2"/>
                </a:solidFill>
              </a:rPr>
            </a:fld>
            <a:endParaRPr lang="en-US" altLang="zh-CN" sz="2000" smtClean="0">
              <a:solidFill>
                <a:schemeClr val="tx2"/>
              </a:solidFill>
            </a:endParaRPr>
          </a:p>
        </p:txBody>
      </p:sp>
      <p:pic>
        <p:nvPicPr>
          <p:cNvPr id="44035" name="Picture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0113" y="2060575"/>
            <a:ext cx="707548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4292600"/>
            <a:ext cx="7392987"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20"/>
          <p:cNvSpPr>
            <a:spLocks noGrp="1" noChangeArrowheads="1"/>
          </p:cNvSpPr>
          <p:nvPr>
            <p:ph type="title"/>
          </p:nvPr>
        </p:nvSpPr>
        <p:spPr>
          <a:xfrm>
            <a:off x="304800" y="762000"/>
            <a:ext cx="8515350" cy="8747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algn="l" eaLnBrk="1" hangingPunct="1"/>
            <a:r>
              <a:rPr lang="en-US" altLang="zh-CN" sz="2800" b="1" smtClean="0">
                <a:solidFill>
                  <a:schemeClr val="accent2"/>
                </a:solidFill>
                <a:ea typeface="楷体_GB2312" pitchFamily="49" charset="-122"/>
              </a:rPr>
              <a:t>2.3.4 LTI System with and without Memory (p108) </a:t>
            </a:r>
            <a:r>
              <a:rPr lang="en-US" altLang="zh-CN" sz="2800" b="1" smtClean="0">
                <a:solidFill>
                  <a:srgbClr val="FF0000"/>
                </a:solidFill>
              </a:rPr>
              <a:t>(</a:t>
            </a:r>
            <a:r>
              <a:rPr lang="zh-CN" altLang="en-US" sz="2800" b="1" smtClean="0">
                <a:solidFill>
                  <a:srgbClr val="FF0000"/>
                </a:solidFill>
              </a:rPr>
              <a:t>有记忆和无记忆</a:t>
            </a:r>
            <a:r>
              <a:rPr lang="en-US" altLang="zh-CN" sz="2800" b="1" smtClean="0">
                <a:solidFill>
                  <a:srgbClr val="FF0000"/>
                </a:solidFill>
              </a:rPr>
              <a:t>LTI</a:t>
            </a:r>
            <a:r>
              <a:rPr lang="zh-CN" altLang="en-US" sz="2800" b="1" smtClean="0">
                <a:solidFill>
                  <a:srgbClr val="FF0000"/>
                </a:solidFill>
              </a:rPr>
              <a:t>系统</a:t>
            </a:r>
            <a:r>
              <a:rPr lang="en-US" altLang="zh-CN" sz="2800" b="1" smtClean="0">
                <a:solidFill>
                  <a:srgbClr val="FF0000"/>
                </a:solidFill>
                <a:latin typeface="Times New Roman" panose="02020603050405020304" pitchFamily="18" charset="0"/>
              </a:rPr>
              <a:t>)</a:t>
            </a:r>
            <a:endParaRPr lang="en-US" altLang="zh-CN" sz="2800" b="1" smtClean="0">
              <a:solidFill>
                <a:srgbClr val="FF0000"/>
              </a:solidFill>
              <a:latin typeface="Times New Roman" panose="02020603050405020304" pitchFamily="18" charset="0"/>
            </a:endParaRPr>
          </a:p>
        </p:txBody>
      </p:sp>
      <p:graphicFrame>
        <p:nvGraphicFramePr>
          <p:cNvPr id="6" name="Object 4"/>
          <p:cNvGraphicFramePr>
            <a:graphicFrameLocks noChangeAspect="1"/>
          </p:cNvGraphicFramePr>
          <p:nvPr/>
        </p:nvGraphicFramePr>
        <p:xfrm>
          <a:off x="5724128" y="3140968"/>
          <a:ext cx="1080120" cy="332150"/>
        </p:xfrm>
        <a:graphic>
          <a:graphicData uri="http://schemas.openxmlformats.org/presentationml/2006/ole">
            <mc:AlternateContent xmlns:mc="http://schemas.openxmlformats.org/markup-compatibility/2006">
              <mc:Choice xmlns:v="urn:schemas-microsoft-com:vml" Requires="v">
                <p:oleObj spid="_x0000_s73735" name="Equation" r:id="rId3" imgW="671195" imgH="179705" progId="Equation.DSMT4">
                  <p:embed/>
                </p:oleObj>
              </mc:Choice>
              <mc:Fallback>
                <p:oleObj name="Equation" r:id="rId3" imgW="671195" imgH="179705" progId="Equation.DSMT4">
                  <p:embed/>
                  <p:pic>
                    <p:nvPicPr>
                      <p:cNvPr id="0" name="图片 737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3140968"/>
                        <a:ext cx="1080120" cy="332150"/>
                      </a:xfrm>
                      <a:prstGeom prst="rect">
                        <a:avLst/>
                      </a:prstGeom>
                      <a:noFill/>
                      <a:ln>
                        <a:noFill/>
                      </a:ln>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outHorizontal)">
                                      <p:cBhvr>
                                        <p:cTn id="7" dur="500"/>
                                        <p:tgtEl>
                                          <p:spTgt spid="20"/>
                                        </p:tgtEl>
                                      </p:cBhvr>
                                    </p:animEffect>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3350A96-FD7E-4761-997C-08C9EDB1FC83}"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45059" name="灯片编号占位符 4"/>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155D00B5-244F-4A07-A377-91E499D4D921}" type="slidenum">
              <a:rPr lang="en-US" altLang="zh-CN" sz="1400" b="0">
                <a:solidFill>
                  <a:schemeClr val="tx2"/>
                </a:solidFill>
              </a:rPr>
            </a:fld>
            <a:endParaRPr lang="en-US" altLang="zh-CN" sz="1400" b="0">
              <a:solidFill>
                <a:schemeClr val="tx2"/>
              </a:solidFill>
            </a:endParaRPr>
          </a:p>
        </p:txBody>
      </p:sp>
      <p:sp>
        <p:nvSpPr>
          <p:cNvPr id="161794" name="Rectangle 2"/>
          <p:cNvSpPr>
            <a:spLocks noGrp="1" noChangeArrowheads="1"/>
          </p:cNvSpPr>
          <p:nvPr>
            <p:ph type="title" idx="4294967295"/>
          </p:nvPr>
        </p:nvSpPr>
        <p:spPr>
          <a:xfrm>
            <a:off x="0" y="0"/>
            <a:ext cx="9144000" cy="692150"/>
          </a:xfrm>
        </p:spPr>
        <p:txBody>
          <a:bodyPr/>
          <a:lstStyle/>
          <a:p>
            <a:pPr algn="l" eaLnBrk="1" hangingPunct="1"/>
            <a:r>
              <a:rPr lang="en-US" altLang="zh-CN" sz="2800" b="1" smtClean="0">
                <a:solidFill>
                  <a:schemeClr val="accent2"/>
                </a:solidFill>
                <a:ea typeface="楷体_GB2312" pitchFamily="49" charset="-122"/>
              </a:rPr>
              <a:t>2.3.5 Invertibility of LTI system  </a:t>
            </a:r>
            <a:r>
              <a:rPr lang="en-US" altLang="zh-CN" sz="2800" b="1" smtClean="0">
                <a:solidFill>
                  <a:srgbClr val="FF0000"/>
                </a:solidFill>
              </a:rPr>
              <a:t>(LTI</a:t>
            </a:r>
            <a:r>
              <a:rPr lang="zh-CN" altLang="en-US" sz="2800" b="1" smtClean="0">
                <a:solidFill>
                  <a:srgbClr val="FF0000"/>
                </a:solidFill>
              </a:rPr>
              <a:t>系统的可逆性</a:t>
            </a:r>
            <a:r>
              <a:rPr lang="en-US" altLang="zh-CN" sz="2800" b="1" smtClean="0">
                <a:solidFill>
                  <a:srgbClr val="FF0000"/>
                </a:solidFill>
                <a:latin typeface="Times New Roman" panose="02020603050405020304" pitchFamily="18" charset="0"/>
              </a:rPr>
              <a:t>)</a:t>
            </a:r>
            <a:endParaRPr lang="en-US" altLang="zh-CN" sz="2800" b="1" smtClean="0">
              <a:solidFill>
                <a:srgbClr val="FF0000"/>
              </a:solidFill>
              <a:latin typeface="Times New Roman" panose="02020603050405020304" pitchFamily="18" charset="0"/>
            </a:endParaRPr>
          </a:p>
        </p:txBody>
      </p:sp>
      <p:sp>
        <p:nvSpPr>
          <p:cNvPr id="161795" name="Rectangle 3"/>
          <p:cNvSpPr>
            <a:spLocks noChangeArrowheads="1"/>
          </p:cNvSpPr>
          <p:nvPr/>
        </p:nvSpPr>
        <p:spPr bwMode="auto">
          <a:xfrm>
            <a:off x="1981200" y="1295400"/>
            <a:ext cx="4191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ea typeface="楷体_GB2312" pitchFamily="49" charset="-122"/>
              </a:rPr>
              <a:t>Original system:  h(t)</a:t>
            </a:r>
            <a:endParaRPr lang="en-US" altLang="zh-CN" sz="2800">
              <a:ea typeface="楷体_GB2312" pitchFamily="49" charset="-122"/>
            </a:endParaRPr>
          </a:p>
          <a:p>
            <a:pPr eaLnBrk="1" hangingPunct="1">
              <a:buFontTx/>
              <a:buNone/>
            </a:pPr>
            <a:r>
              <a:rPr lang="en-US" altLang="zh-CN" sz="2800">
                <a:ea typeface="楷体_GB2312" pitchFamily="49" charset="-122"/>
              </a:rPr>
              <a:t>Reverse system: h</a:t>
            </a:r>
            <a:r>
              <a:rPr lang="en-US" altLang="zh-CN" sz="2800" baseline="-25000">
                <a:ea typeface="楷体_GB2312" pitchFamily="49" charset="-122"/>
              </a:rPr>
              <a:t>1</a:t>
            </a:r>
            <a:r>
              <a:rPr lang="en-US" altLang="zh-CN" sz="2800">
                <a:ea typeface="楷体_GB2312" pitchFamily="49" charset="-122"/>
              </a:rPr>
              <a:t>(t)</a:t>
            </a:r>
            <a:endParaRPr lang="en-US" altLang="zh-CN" sz="2800">
              <a:ea typeface="楷体_GB2312" pitchFamily="49" charset="-122"/>
              <a:sym typeface="Symbol" panose="05050102010706020507" pitchFamily="18" charset="2"/>
            </a:endParaRPr>
          </a:p>
        </p:txBody>
      </p:sp>
      <p:grpSp>
        <p:nvGrpSpPr>
          <p:cNvPr id="2" name="Group 4"/>
          <p:cNvGrpSpPr/>
          <p:nvPr/>
        </p:nvGrpSpPr>
        <p:grpSpPr bwMode="auto">
          <a:xfrm>
            <a:off x="4859338" y="2420938"/>
            <a:ext cx="3937000" cy="909637"/>
            <a:chOff x="914" y="2256"/>
            <a:chExt cx="3787" cy="573"/>
          </a:xfrm>
        </p:grpSpPr>
        <p:sp>
          <p:nvSpPr>
            <p:cNvPr id="45076" name="Text Box 5"/>
            <p:cNvSpPr txBox="1">
              <a:spLocks noChangeArrowheads="1"/>
            </p:cNvSpPr>
            <p:nvPr/>
          </p:nvSpPr>
          <p:spPr bwMode="auto">
            <a:xfrm>
              <a:off x="2064" y="2496"/>
              <a:ext cx="870" cy="33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a:latin typeface="Times New Roman" panose="02020603050405020304" pitchFamily="18" charset="0"/>
                  <a:ea typeface="楷体_GB2312" pitchFamily="49" charset="-122"/>
                  <a:sym typeface="Symbol" panose="05050102010706020507" pitchFamily="18" charset="2"/>
                </a:rPr>
                <a:t>(</a:t>
              </a:r>
              <a:r>
                <a:rPr kumimoji="1" lang="en-US" altLang="zh-CN" sz="2800" i="1">
                  <a:latin typeface="Times New Roman" panose="02020603050405020304" pitchFamily="18" charset="0"/>
                  <a:ea typeface="楷体_GB2312" pitchFamily="49" charset="-122"/>
                  <a:sym typeface="Symbol" panose="05050102010706020507" pitchFamily="18" charset="2"/>
                </a:rPr>
                <a:t>t</a:t>
              </a:r>
              <a:r>
                <a:rPr kumimoji="1" lang="en-US" altLang="zh-CN" sz="2800">
                  <a:latin typeface="Times New Roman" panose="02020603050405020304" pitchFamily="18" charset="0"/>
                  <a:ea typeface="楷体_GB2312" pitchFamily="49" charset="-122"/>
                  <a:sym typeface="Symbol" panose="05050102010706020507" pitchFamily="18" charset="2"/>
                </a:rPr>
                <a:t>)</a:t>
              </a:r>
              <a:r>
                <a:rPr kumimoji="1" lang="en-US" altLang="zh-CN" sz="2800">
                  <a:latin typeface="Times New Roman" panose="02020603050405020304" pitchFamily="18" charset="0"/>
                  <a:ea typeface="黑体" panose="02010609060101010101" pitchFamily="49" charset="-122"/>
                </a:rPr>
                <a:t> </a:t>
              </a:r>
              <a:endParaRPr kumimoji="1" lang="en-US" altLang="zh-CN" sz="2800">
                <a:latin typeface="Times New Roman" panose="02020603050405020304" pitchFamily="18" charset="0"/>
                <a:ea typeface="黑体" panose="02010609060101010101" pitchFamily="49" charset="-122"/>
              </a:endParaRPr>
            </a:p>
          </p:txBody>
        </p:sp>
        <p:sp>
          <p:nvSpPr>
            <p:cNvPr id="45077" name="Line 6"/>
            <p:cNvSpPr>
              <a:spLocks noChangeShapeType="1"/>
            </p:cNvSpPr>
            <p:nvPr/>
          </p:nvSpPr>
          <p:spPr bwMode="auto">
            <a:xfrm>
              <a:off x="1008" y="2640"/>
              <a:ext cx="105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8" name="Line 7"/>
            <p:cNvSpPr>
              <a:spLocks noChangeShapeType="1"/>
            </p:cNvSpPr>
            <p:nvPr/>
          </p:nvSpPr>
          <p:spPr bwMode="auto">
            <a:xfrm>
              <a:off x="2928" y="2640"/>
              <a:ext cx="1344"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9" name="Text Box 8"/>
            <p:cNvSpPr txBox="1">
              <a:spLocks noChangeArrowheads="1"/>
            </p:cNvSpPr>
            <p:nvPr/>
          </p:nvSpPr>
          <p:spPr bwMode="auto">
            <a:xfrm>
              <a:off x="914" y="225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i="1">
                  <a:latin typeface="Times New Roman" panose="02020603050405020304" pitchFamily="18" charset="0"/>
                  <a:ea typeface="楷体_GB2312" pitchFamily="49" charset="-122"/>
                  <a:sym typeface="Symbol" panose="05050102010706020507" pitchFamily="18" charset="2"/>
                </a:rPr>
                <a:t>x</a:t>
              </a:r>
              <a:r>
                <a:rPr kumimoji="1" lang="en-US" altLang="zh-CN" sz="2800">
                  <a:latin typeface="Times New Roman" panose="02020603050405020304" pitchFamily="18" charset="0"/>
                  <a:ea typeface="楷体_GB2312" pitchFamily="49" charset="-122"/>
                  <a:sym typeface="Symbol" panose="05050102010706020507" pitchFamily="18" charset="2"/>
                </a:rPr>
                <a:t>(</a:t>
              </a:r>
              <a:r>
                <a:rPr kumimoji="1" lang="en-US" altLang="zh-CN" sz="2800" i="1">
                  <a:latin typeface="Times New Roman" panose="02020603050405020304" pitchFamily="18" charset="0"/>
                  <a:ea typeface="楷体_GB2312" pitchFamily="49" charset="-122"/>
                  <a:sym typeface="Symbol" panose="05050102010706020507" pitchFamily="18" charset="2"/>
                </a:rPr>
                <a:t>t</a:t>
              </a:r>
              <a:r>
                <a:rPr kumimoji="1" lang="en-US" altLang="zh-CN" sz="2800">
                  <a:latin typeface="Times New Roman" panose="02020603050405020304" pitchFamily="18" charset="0"/>
                  <a:ea typeface="楷体_GB2312" pitchFamily="49" charset="-122"/>
                  <a:sym typeface="Symbol" panose="05050102010706020507" pitchFamily="18" charset="2"/>
                </a:rPr>
                <a:t>)</a:t>
              </a:r>
              <a:endParaRPr kumimoji="1" lang="en-US" altLang="zh-CN" sz="2800">
                <a:latin typeface="Times New Roman" panose="02020603050405020304" pitchFamily="18" charset="0"/>
                <a:ea typeface="楷体_GB2312" pitchFamily="49" charset="-122"/>
              </a:endParaRPr>
            </a:p>
          </p:txBody>
        </p:sp>
        <p:sp>
          <p:nvSpPr>
            <p:cNvPr id="45080" name="Text Box 9"/>
            <p:cNvSpPr txBox="1">
              <a:spLocks noChangeArrowheads="1"/>
            </p:cNvSpPr>
            <p:nvPr/>
          </p:nvSpPr>
          <p:spPr bwMode="auto">
            <a:xfrm>
              <a:off x="2847" y="2256"/>
              <a:ext cx="18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i="1">
                  <a:latin typeface="Times New Roman" panose="02020603050405020304" pitchFamily="18" charset="0"/>
                  <a:ea typeface="楷体_GB2312" pitchFamily="49" charset="-122"/>
                </a:rPr>
                <a:t>x</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t</a:t>
              </a:r>
              <a:r>
                <a:rPr kumimoji="1" lang="en-US" altLang="zh-CN" sz="2800">
                  <a:latin typeface="Times New Roman" panose="02020603050405020304" pitchFamily="18" charset="0"/>
                  <a:ea typeface="楷体_GB2312" pitchFamily="49" charset="-122"/>
                </a:rPr>
                <a:t>)*</a:t>
              </a:r>
              <a:r>
                <a:rPr kumimoji="1" lang="en-US" altLang="zh-CN" sz="2400">
                  <a:latin typeface="Times New Roman" panose="02020603050405020304" pitchFamily="18" charset="0"/>
                  <a:ea typeface="楷体_GB2312" pitchFamily="49" charset="-122"/>
                  <a:sym typeface="Symbol" panose="05050102010706020507" pitchFamily="18" charset="2"/>
                </a:rPr>
                <a:t>(</a:t>
              </a:r>
              <a:r>
                <a:rPr kumimoji="1" lang="en-US" altLang="zh-CN" sz="2400" i="1">
                  <a:latin typeface="Times New Roman" panose="02020603050405020304" pitchFamily="18" charset="0"/>
                  <a:ea typeface="楷体_GB2312" pitchFamily="49" charset="-122"/>
                  <a:sym typeface="Symbol" panose="05050102010706020507" pitchFamily="18" charset="2"/>
                </a:rPr>
                <a:t>t</a:t>
              </a:r>
              <a:r>
                <a:rPr kumimoji="1" lang="en-US" altLang="zh-CN" sz="2400">
                  <a:latin typeface="Times New Roman" panose="02020603050405020304" pitchFamily="18" charset="0"/>
                  <a:ea typeface="楷体_GB2312" pitchFamily="49" charset="-122"/>
                  <a:sym typeface="Symbol" panose="05050102010706020507" pitchFamily="18" charset="2"/>
                </a:rPr>
                <a:t>)=</a:t>
              </a:r>
              <a:r>
                <a:rPr kumimoji="1" lang="en-US" altLang="zh-CN" sz="2400" i="1">
                  <a:latin typeface="Times New Roman" panose="02020603050405020304" pitchFamily="18" charset="0"/>
                  <a:ea typeface="楷体_GB2312" pitchFamily="49" charset="-122"/>
                  <a:sym typeface="Symbol" panose="05050102010706020507" pitchFamily="18" charset="2"/>
                </a:rPr>
                <a:t>x</a:t>
              </a:r>
              <a:r>
                <a:rPr kumimoji="1" lang="en-US" altLang="zh-CN" sz="2400">
                  <a:latin typeface="Times New Roman" panose="02020603050405020304" pitchFamily="18" charset="0"/>
                  <a:ea typeface="楷体_GB2312" pitchFamily="49" charset="-122"/>
                  <a:sym typeface="Symbol" panose="05050102010706020507" pitchFamily="18" charset="2"/>
                </a:rPr>
                <a:t>(</a:t>
              </a:r>
              <a:r>
                <a:rPr kumimoji="1" lang="en-US" altLang="zh-CN" sz="2400" i="1">
                  <a:latin typeface="Times New Roman" panose="02020603050405020304" pitchFamily="18" charset="0"/>
                  <a:ea typeface="楷体_GB2312" pitchFamily="49" charset="-122"/>
                  <a:sym typeface="Symbol" panose="05050102010706020507" pitchFamily="18" charset="2"/>
                </a:rPr>
                <a:t>t</a:t>
              </a:r>
              <a:r>
                <a:rPr kumimoji="1" lang="en-US" altLang="zh-CN" sz="2400">
                  <a:latin typeface="Times New Roman" panose="02020603050405020304" pitchFamily="18" charset="0"/>
                  <a:ea typeface="楷体_GB2312" pitchFamily="49" charset="-122"/>
                  <a:sym typeface="Symbol" panose="05050102010706020507" pitchFamily="18" charset="2"/>
                </a:rPr>
                <a:t>)</a:t>
              </a:r>
              <a:endParaRPr kumimoji="1" lang="en-US" altLang="zh-CN" sz="2800">
                <a:latin typeface="Times New Roman" panose="02020603050405020304" pitchFamily="18" charset="0"/>
                <a:ea typeface="楷体_GB2312" pitchFamily="49" charset="-122"/>
              </a:endParaRPr>
            </a:p>
          </p:txBody>
        </p:sp>
      </p:grpSp>
      <p:sp>
        <p:nvSpPr>
          <p:cNvPr id="161802" name="Rectangle 10"/>
          <p:cNvSpPr>
            <a:spLocks noChangeArrowheads="1"/>
          </p:cNvSpPr>
          <p:nvPr/>
        </p:nvSpPr>
        <p:spPr bwMode="auto">
          <a:xfrm>
            <a:off x="1116013" y="4724400"/>
            <a:ext cx="6769100" cy="16764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latin typeface="Times New Roman" panose="02020603050405020304" pitchFamily="18" charset="0"/>
                <a:ea typeface="楷体_GB2312" pitchFamily="49" charset="-122"/>
              </a:rPr>
              <a:t>So, for the invertible system: </a:t>
            </a:r>
            <a:endParaRPr lang="en-US" altLang="zh-CN" sz="2800">
              <a:latin typeface="Times New Roman" panose="02020603050405020304" pitchFamily="18" charset="0"/>
              <a:ea typeface="楷体_GB2312" pitchFamily="49" charset="-122"/>
            </a:endParaRPr>
          </a:p>
          <a:p>
            <a:pPr eaLnBrk="1" hangingPunct="1">
              <a:buFontTx/>
              <a:buNone/>
            </a:pPr>
            <a:r>
              <a:rPr lang="en-US" altLang="zh-CN" sz="2800">
                <a:latin typeface="Times New Roman" panose="02020603050405020304" pitchFamily="18" charset="0"/>
                <a:ea typeface="楷体_GB2312" pitchFamily="49" charset="-122"/>
              </a:rPr>
              <a:t>      </a:t>
            </a:r>
            <a:r>
              <a:rPr lang="en-US" altLang="zh-CN" sz="2800" i="1">
                <a:latin typeface="Times New Roman" panose="02020603050405020304" pitchFamily="18" charset="0"/>
                <a:ea typeface="楷体_GB2312" pitchFamily="49" charset="-122"/>
              </a:rPr>
              <a:t>h</a:t>
            </a:r>
            <a:r>
              <a:rPr lang="en-US" altLang="zh-CN" sz="2800">
                <a:latin typeface="Times New Roman" panose="02020603050405020304" pitchFamily="18" charset="0"/>
                <a:ea typeface="楷体_GB2312" pitchFamily="49" charset="-122"/>
              </a:rPr>
              <a:t>(t)*</a:t>
            </a:r>
            <a:r>
              <a:rPr lang="en-US" altLang="zh-CN" sz="2800" i="1">
                <a:latin typeface="Times New Roman" panose="02020603050405020304" pitchFamily="18" charset="0"/>
                <a:ea typeface="楷体_GB2312" pitchFamily="49" charset="-122"/>
              </a:rPr>
              <a:t>h</a:t>
            </a:r>
            <a:r>
              <a:rPr lang="en-US" altLang="zh-CN" sz="2800" baseline="-25000">
                <a:latin typeface="Times New Roman" panose="02020603050405020304" pitchFamily="18" charset="0"/>
                <a:ea typeface="楷体_GB2312" pitchFamily="49" charset="-122"/>
              </a:rPr>
              <a:t>1</a:t>
            </a:r>
            <a:r>
              <a:rPr lang="en-US" altLang="zh-CN" sz="2800">
                <a:latin typeface="Times New Roman" panose="02020603050405020304" pitchFamily="18" charset="0"/>
                <a:ea typeface="楷体_GB2312" pitchFamily="49" charset="-122"/>
              </a:rPr>
              <a:t>(</a:t>
            </a:r>
            <a:r>
              <a:rPr lang="en-US" altLang="zh-CN" sz="2800" i="1">
                <a:latin typeface="Times New Roman" panose="02020603050405020304" pitchFamily="18" charset="0"/>
                <a:ea typeface="楷体_GB2312" pitchFamily="49" charset="-122"/>
              </a:rPr>
              <a:t>t</a:t>
            </a:r>
            <a:r>
              <a:rPr lang="en-US" altLang="zh-CN" sz="2800">
                <a:latin typeface="Times New Roman" panose="02020603050405020304" pitchFamily="18" charset="0"/>
                <a:ea typeface="楷体_GB2312" pitchFamily="49" charset="-122"/>
              </a:rPr>
              <a:t>)=</a:t>
            </a:r>
            <a:r>
              <a:rPr lang="en-US" altLang="zh-CN" sz="2800">
                <a:latin typeface="Times New Roman" panose="02020603050405020304" pitchFamily="18" charset="0"/>
                <a:ea typeface="楷体_GB2312" pitchFamily="49" charset="-122"/>
                <a:sym typeface="Symbol" panose="05050102010706020507" pitchFamily="18" charset="2"/>
              </a:rPr>
              <a:t>(</a:t>
            </a:r>
            <a:r>
              <a:rPr lang="en-US" altLang="zh-CN" sz="2800" i="1">
                <a:latin typeface="Times New Roman" panose="02020603050405020304" pitchFamily="18" charset="0"/>
                <a:ea typeface="楷体_GB2312" pitchFamily="49" charset="-122"/>
                <a:sym typeface="Symbol" panose="05050102010706020507" pitchFamily="18" charset="2"/>
              </a:rPr>
              <a:t>t</a:t>
            </a:r>
            <a:r>
              <a:rPr lang="en-US" altLang="zh-CN" sz="2800">
                <a:latin typeface="Times New Roman" panose="02020603050405020304" pitchFamily="18" charset="0"/>
                <a:ea typeface="楷体_GB2312" pitchFamily="49" charset="-122"/>
                <a:sym typeface="Symbol" panose="05050102010706020507" pitchFamily="18" charset="2"/>
              </a:rPr>
              <a:t>)                      </a:t>
            </a:r>
            <a:r>
              <a:rPr kumimoji="1" lang="en-US" altLang="zh-CN" sz="2800"/>
              <a:t>(2.66)</a:t>
            </a:r>
            <a:endParaRPr lang="en-US" altLang="zh-CN" sz="2800">
              <a:latin typeface="Times New Roman" panose="02020603050405020304" pitchFamily="18" charset="0"/>
              <a:ea typeface="楷体_GB2312" pitchFamily="49" charset="-122"/>
              <a:sym typeface="Symbol" panose="05050102010706020507" pitchFamily="18" charset="2"/>
            </a:endParaRPr>
          </a:p>
          <a:p>
            <a:pPr eaLnBrk="1" hangingPunct="1">
              <a:buFontTx/>
              <a:buNone/>
            </a:pPr>
            <a:r>
              <a:rPr lang="en-US" altLang="zh-CN" sz="2800" i="1">
                <a:latin typeface="Times New Roman" panose="02020603050405020304" pitchFamily="18" charset="0"/>
                <a:ea typeface="楷体_GB2312" pitchFamily="49" charset="-122"/>
                <a:sym typeface="Symbol" panose="05050102010706020507" pitchFamily="18" charset="2"/>
              </a:rPr>
              <a:t>      h</a:t>
            </a:r>
            <a:r>
              <a:rPr lang="en-US" altLang="zh-CN" sz="2800">
                <a:latin typeface="Times New Roman" panose="02020603050405020304" pitchFamily="18" charset="0"/>
                <a:ea typeface="楷体_GB2312" pitchFamily="49" charset="-122"/>
                <a:sym typeface="Symbol" panose="05050102010706020507" pitchFamily="18" charset="2"/>
              </a:rPr>
              <a:t>[</a:t>
            </a:r>
            <a:r>
              <a:rPr lang="en-US" altLang="zh-CN" sz="2800" i="1">
                <a:latin typeface="Times New Roman" panose="02020603050405020304" pitchFamily="18" charset="0"/>
                <a:ea typeface="楷体_GB2312" pitchFamily="49" charset="-122"/>
                <a:sym typeface="Symbol" panose="05050102010706020507" pitchFamily="18" charset="2"/>
              </a:rPr>
              <a:t>n</a:t>
            </a:r>
            <a:r>
              <a:rPr lang="en-US" altLang="zh-CN" sz="2800">
                <a:latin typeface="Times New Roman" panose="02020603050405020304" pitchFamily="18" charset="0"/>
                <a:ea typeface="楷体_GB2312" pitchFamily="49" charset="-122"/>
                <a:sym typeface="Symbol" panose="05050102010706020507" pitchFamily="18" charset="2"/>
              </a:rPr>
              <a:t>]*</a:t>
            </a:r>
            <a:r>
              <a:rPr lang="en-US" altLang="zh-CN" sz="2800" i="1">
                <a:latin typeface="Times New Roman" panose="02020603050405020304" pitchFamily="18" charset="0"/>
                <a:ea typeface="楷体_GB2312" pitchFamily="49" charset="-122"/>
                <a:sym typeface="Symbol" panose="05050102010706020507" pitchFamily="18" charset="2"/>
              </a:rPr>
              <a:t>h</a:t>
            </a:r>
            <a:r>
              <a:rPr lang="en-US" altLang="zh-CN" sz="2800" baseline="-25000">
                <a:latin typeface="Times New Roman" panose="02020603050405020304" pitchFamily="18" charset="0"/>
                <a:ea typeface="楷体_GB2312" pitchFamily="49" charset="-122"/>
                <a:sym typeface="Symbol" panose="05050102010706020507" pitchFamily="18" charset="2"/>
              </a:rPr>
              <a:t>1</a:t>
            </a:r>
            <a:r>
              <a:rPr lang="en-US" altLang="zh-CN" sz="2800">
                <a:latin typeface="Times New Roman" panose="02020603050405020304" pitchFamily="18" charset="0"/>
                <a:ea typeface="楷体_GB2312" pitchFamily="49" charset="-122"/>
                <a:sym typeface="Symbol" panose="05050102010706020507" pitchFamily="18" charset="2"/>
              </a:rPr>
              <a:t>[</a:t>
            </a:r>
            <a:r>
              <a:rPr lang="en-US" altLang="zh-CN" sz="2800" i="1">
                <a:latin typeface="Times New Roman" panose="02020603050405020304" pitchFamily="18" charset="0"/>
                <a:ea typeface="楷体_GB2312" pitchFamily="49" charset="-122"/>
                <a:sym typeface="Symbol" panose="05050102010706020507" pitchFamily="18" charset="2"/>
              </a:rPr>
              <a:t>n</a:t>
            </a:r>
            <a:r>
              <a:rPr lang="en-US" altLang="zh-CN" sz="2800">
                <a:latin typeface="Times New Roman" panose="02020603050405020304" pitchFamily="18" charset="0"/>
                <a:ea typeface="楷体_GB2312" pitchFamily="49" charset="-122"/>
                <a:sym typeface="Symbol" panose="05050102010706020507" pitchFamily="18" charset="2"/>
              </a:rPr>
              <a:t>]=[</a:t>
            </a:r>
            <a:r>
              <a:rPr lang="en-US" altLang="zh-CN" sz="2800" i="1">
                <a:latin typeface="Times New Roman" panose="02020603050405020304" pitchFamily="18" charset="0"/>
                <a:ea typeface="楷体_GB2312" pitchFamily="49" charset="-122"/>
                <a:sym typeface="Symbol" panose="05050102010706020507" pitchFamily="18" charset="2"/>
              </a:rPr>
              <a:t>n</a:t>
            </a:r>
            <a:r>
              <a:rPr lang="en-US" altLang="zh-CN" sz="2800">
                <a:latin typeface="Times New Roman" panose="02020603050405020304" pitchFamily="18" charset="0"/>
                <a:ea typeface="楷体_GB2312" pitchFamily="49" charset="-122"/>
                <a:sym typeface="Symbol" panose="05050102010706020507" pitchFamily="18" charset="2"/>
              </a:rPr>
              <a:t>]                         </a:t>
            </a:r>
            <a:r>
              <a:rPr kumimoji="1" lang="en-US" altLang="zh-CN" sz="2800"/>
              <a:t>(2.67)</a:t>
            </a:r>
            <a:endParaRPr kumimoji="1" lang="en-US" altLang="zh-CN" sz="2800"/>
          </a:p>
        </p:txBody>
      </p:sp>
      <p:grpSp>
        <p:nvGrpSpPr>
          <p:cNvPr id="3" name="Group 11"/>
          <p:cNvGrpSpPr/>
          <p:nvPr/>
        </p:nvGrpSpPr>
        <p:grpSpPr bwMode="auto">
          <a:xfrm>
            <a:off x="539750" y="2420938"/>
            <a:ext cx="3751263" cy="909637"/>
            <a:chOff x="908" y="1632"/>
            <a:chExt cx="3138" cy="573"/>
          </a:xfrm>
        </p:grpSpPr>
        <p:sp>
          <p:nvSpPr>
            <p:cNvPr id="45069" name="Text Box 12"/>
            <p:cNvSpPr txBox="1">
              <a:spLocks noChangeArrowheads="1"/>
            </p:cNvSpPr>
            <p:nvPr/>
          </p:nvSpPr>
          <p:spPr bwMode="auto">
            <a:xfrm>
              <a:off x="1680" y="1872"/>
              <a:ext cx="624" cy="33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i="1">
                  <a:latin typeface="Times New Roman" panose="02020603050405020304" pitchFamily="18" charset="0"/>
                  <a:ea typeface="楷体_GB2312" pitchFamily="49" charset="-122"/>
                  <a:sym typeface="Symbol" panose="05050102010706020507" pitchFamily="18" charset="2"/>
                </a:rPr>
                <a:t>h</a:t>
              </a:r>
              <a:r>
                <a:rPr kumimoji="1" lang="en-US" altLang="zh-CN" sz="2800">
                  <a:latin typeface="Times New Roman" panose="02020603050405020304" pitchFamily="18" charset="0"/>
                  <a:ea typeface="楷体_GB2312" pitchFamily="49" charset="-122"/>
                  <a:sym typeface="Symbol" panose="05050102010706020507" pitchFamily="18" charset="2"/>
                </a:rPr>
                <a:t>(</a:t>
              </a:r>
              <a:r>
                <a:rPr kumimoji="1" lang="en-US" altLang="zh-CN" sz="2800" i="1">
                  <a:latin typeface="Times New Roman" panose="02020603050405020304" pitchFamily="18" charset="0"/>
                  <a:ea typeface="楷体_GB2312" pitchFamily="49" charset="-122"/>
                  <a:sym typeface="Symbol" panose="05050102010706020507" pitchFamily="18" charset="2"/>
                </a:rPr>
                <a:t>t</a:t>
              </a:r>
              <a:r>
                <a:rPr kumimoji="1" lang="en-US" altLang="zh-CN" sz="2800">
                  <a:latin typeface="Times New Roman" panose="02020603050405020304" pitchFamily="18" charset="0"/>
                  <a:ea typeface="楷体_GB2312" pitchFamily="49" charset="-122"/>
                  <a:sym typeface="Symbol" panose="05050102010706020507" pitchFamily="18" charset="2"/>
                </a:rPr>
                <a:t>)</a:t>
              </a:r>
              <a:r>
                <a:rPr kumimoji="1" lang="en-US" altLang="zh-CN" sz="2800">
                  <a:latin typeface="Times New Roman" panose="02020603050405020304" pitchFamily="18" charset="0"/>
                  <a:ea typeface="黑体" panose="02010609060101010101" pitchFamily="49" charset="-122"/>
                </a:rPr>
                <a:t> </a:t>
              </a:r>
              <a:endParaRPr kumimoji="1" lang="en-US" altLang="zh-CN" sz="2800">
                <a:latin typeface="Times New Roman" panose="02020603050405020304" pitchFamily="18" charset="0"/>
                <a:ea typeface="黑体" panose="02010609060101010101" pitchFamily="49" charset="-122"/>
              </a:endParaRPr>
            </a:p>
          </p:txBody>
        </p:sp>
        <p:sp>
          <p:nvSpPr>
            <p:cNvPr id="45070" name="Line 13"/>
            <p:cNvSpPr>
              <a:spLocks noChangeShapeType="1"/>
            </p:cNvSpPr>
            <p:nvPr/>
          </p:nvSpPr>
          <p:spPr bwMode="auto">
            <a:xfrm>
              <a:off x="1008" y="2016"/>
              <a:ext cx="66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1" name="Line 14"/>
            <p:cNvSpPr>
              <a:spLocks noChangeShapeType="1"/>
            </p:cNvSpPr>
            <p:nvPr/>
          </p:nvSpPr>
          <p:spPr bwMode="auto">
            <a:xfrm>
              <a:off x="3312" y="2016"/>
              <a:ext cx="67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2" name="Text Box 15"/>
            <p:cNvSpPr txBox="1">
              <a:spLocks noChangeArrowheads="1"/>
            </p:cNvSpPr>
            <p:nvPr/>
          </p:nvSpPr>
          <p:spPr bwMode="auto">
            <a:xfrm>
              <a:off x="908" y="1632"/>
              <a:ext cx="5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i="1">
                  <a:latin typeface="Times New Roman" panose="02020603050405020304" pitchFamily="18" charset="0"/>
                  <a:ea typeface="楷体_GB2312" pitchFamily="49" charset="-122"/>
                  <a:sym typeface="Symbol" panose="05050102010706020507" pitchFamily="18" charset="2"/>
                </a:rPr>
                <a:t>x</a:t>
              </a:r>
              <a:r>
                <a:rPr kumimoji="1" lang="en-US" altLang="zh-CN" sz="2800">
                  <a:latin typeface="Times New Roman" panose="02020603050405020304" pitchFamily="18" charset="0"/>
                  <a:ea typeface="楷体_GB2312" pitchFamily="49" charset="-122"/>
                  <a:sym typeface="Symbol" panose="05050102010706020507" pitchFamily="18" charset="2"/>
                </a:rPr>
                <a:t>(</a:t>
              </a:r>
              <a:r>
                <a:rPr kumimoji="1" lang="en-US" altLang="zh-CN" sz="2800" i="1">
                  <a:latin typeface="Times New Roman" panose="02020603050405020304" pitchFamily="18" charset="0"/>
                  <a:ea typeface="楷体_GB2312" pitchFamily="49" charset="-122"/>
                  <a:sym typeface="Symbol" panose="05050102010706020507" pitchFamily="18" charset="2"/>
                </a:rPr>
                <a:t>t</a:t>
              </a:r>
              <a:r>
                <a:rPr kumimoji="1" lang="en-US" altLang="zh-CN" sz="2800">
                  <a:latin typeface="Times New Roman" panose="02020603050405020304" pitchFamily="18" charset="0"/>
                  <a:ea typeface="楷体_GB2312" pitchFamily="49" charset="-122"/>
                  <a:sym typeface="Symbol" panose="05050102010706020507" pitchFamily="18" charset="2"/>
                </a:rPr>
                <a:t>)</a:t>
              </a:r>
              <a:endParaRPr kumimoji="1" lang="en-US" altLang="zh-CN" sz="2800">
                <a:latin typeface="Times New Roman" panose="02020603050405020304" pitchFamily="18" charset="0"/>
                <a:ea typeface="楷体_GB2312" pitchFamily="49" charset="-122"/>
              </a:endParaRPr>
            </a:p>
          </p:txBody>
        </p:sp>
        <p:sp>
          <p:nvSpPr>
            <p:cNvPr id="45073" name="Text Box 16"/>
            <p:cNvSpPr txBox="1">
              <a:spLocks noChangeArrowheads="1"/>
            </p:cNvSpPr>
            <p:nvPr/>
          </p:nvSpPr>
          <p:spPr bwMode="auto">
            <a:xfrm>
              <a:off x="3445" y="1632"/>
              <a:ext cx="60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i="1">
                  <a:latin typeface="Times New Roman" panose="02020603050405020304" pitchFamily="18" charset="0"/>
                  <a:ea typeface="楷体_GB2312" pitchFamily="49" charset="-122"/>
                </a:rPr>
                <a:t>x</a:t>
              </a:r>
              <a:r>
                <a:rPr kumimoji="1" lang="en-US" altLang="zh-CN" sz="2800">
                  <a:latin typeface="Times New Roman" panose="02020603050405020304" pitchFamily="18" charset="0"/>
                  <a:ea typeface="楷体_GB2312" pitchFamily="49" charset="-122"/>
                </a:rPr>
                <a:t>(t)</a:t>
              </a:r>
              <a:endParaRPr kumimoji="1" lang="en-US" altLang="zh-CN" sz="2800">
                <a:latin typeface="Times New Roman" panose="02020603050405020304" pitchFamily="18" charset="0"/>
                <a:ea typeface="楷体_GB2312" pitchFamily="49" charset="-122"/>
              </a:endParaRPr>
            </a:p>
          </p:txBody>
        </p:sp>
        <p:sp>
          <p:nvSpPr>
            <p:cNvPr id="45074" name="Text Box 17"/>
            <p:cNvSpPr txBox="1">
              <a:spLocks noChangeArrowheads="1"/>
            </p:cNvSpPr>
            <p:nvPr/>
          </p:nvSpPr>
          <p:spPr bwMode="auto">
            <a:xfrm>
              <a:off x="2688" y="1872"/>
              <a:ext cx="624" cy="33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i="1">
                  <a:latin typeface="Times New Roman" panose="02020603050405020304" pitchFamily="18" charset="0"/>
                  <a:ea typeface="楷体_GB2312" pitchFamily="49" charset="-122"/>
                  <a:sym typeface="Symbol" panose="05050102010706020507" pitchFamily="18" charset="2"/>
                </a:rPr>
                <a:t>h</a:t>
              </a:r>
              <a:r>
                <a:rPr kumimoji="1" lang="en-US" altLang="zh-CN" sz="2800" baseline="-25000">
                  <a:latin typeface="Times New Roman" panose="02020603050405020304" pitchFamily="18" charset="0"/>
                  <a:ea typeface="楷体_GB2312" pitchFamily="49" charset="-122"/>
                  <a:sym typeface="Symbol" panose="05050102010706020507" pitchFamily="18" charset="2"/>
                </a:rPr>
                <a:t>1</a:t>
              </a:r>
              <a:r>
                <a:rPr kumimoji="1" lang="en-US" altLang="zh-CN" sz="2800">
                  <a:latin typeface="Times New Roman" panose="02020603050405020304" pitchFamily="18" charset="0"/>
                  <a:ea typeface="楷体_GB2312" pitchFamily="49" charset="-122"/>
                  <a:sym typeface="Symbol" panose="05050102010706020507" pitchFamily="18" charset="2"/>
                </a:rPr>
                <a:t>(</a:t>
              </a:r>
              <a:r>
                <a:rPr kumimoji="1" lang="en-US" altLang="zh-CN" sz="2800" i="1">
                  <a:latin typeface="Times New Roman" panose="02020603050405020304" pitchFamily="18" charset="0"/>
                  <a:ea typeface="楷体_GB2312" pitchFamily="49" charset="-122"/>
                  <a:sym typeface="Symbol" panose="05050102010706020507" pitchFamily="18" charset="2"/>
                </a:rPr>
                <a:t>t</a:t>
              </a:r>
              <a:r>
                <a:rPr kumimoji="1" lang="en-US" altLang="zh-CN" sz="2800">
                  <a:latin typeface="Times New Roman" panose="02020603050405020304" pitchFamily="18" charset="0"/>
                  <a:ea typeface="楷体_GB2312" pitchFamily="49" charset="-122"/>
                  <a:sym typeface="Symbol" panose="05050102010706020507" pitchFamily="18" charset="2"/>
                </a:rPr>
                <a:t>)</a:t>
              </a:r>
              <a:r>
                <a:rPr kumimoji="1" lang="en-US" altLang="zh-CN" sz="2800">
                  <a:latin typeface="Times New Roman" panose="02020603050405020304" pitchFamily="18" charset="0"/>
                  <a:ea typeface="黑体" panose="02010609060101010101" pitchFamily="49" charset="-122"/>
                </a:rPr>
                <a:t> </a:t>
              </a:r>
              <a:endParaRPr kumimoji="1" lang="en-US" altLang="zh-CN" sz="2800">
                <a:latin typeface="Times New Roman" panose="02020603050405020304" pitchFamily="18" charset="0"/>
                <a:ea typeface="黑体" panose="02010609060101010101" pitchFamily="49" charset="-122"/>
              </a:endParaRPr>
            </a:p>
          </p:txBody>
        </p:sp>
        <p:sp>
          <p:nvSpPr>
            <p:cNvPr id="45075" name="Line 18"/>
            <p:cNvSpPr>
              <a:spLocks noChangeShapeType="1"/>
            </p:cNvSpPr>
            <p:nvPr/>
          </p:nvSpPr>
          <p:spPr bwMode="auto">
            <a:xfrm>
              <a:off x="2304" y="2016"/>
              <a:ext cx="384"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5065" name="Text Box 26"/>
          <p:cNvSpPr txBox="1">
            <a:spLocks noChangeArrowheads="1"/>
          </p:cNvSpPr>
          <p:nvPr/>
        </p:nvSpPr>
        <p:spPr bwMode="auto">
          <a:xfrm>
            <a:off x="2700338" y="3933825"/>
            <a:ext cx="350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a:t>Figure 2.26</a:t>
            </a:r>
            <a:endParaRPr kumimoji="1" lang="en-US" altLang="zh-CN" sz="2800"/>
          </a:p>
        </p:txBody>
      </p:sp>
      <p:sp>
        <p:nvSpPr>
          <p:cNvPr id="45066" name="Text Box 27"/>
          <p:cNvSpPr txBox="1">
            <a:spLocks noChangeArrowheads="1"/>
          </p:cNvSpPr>
          <p:nvPr/>
        </p:nvSpPr>
        <p:spPr bwMode="auto">
          <a:xfrm>
            <a:off x="2514600" y="3425825"/>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a:t>(a)</a:t>
            </a:r>
            <a:endParaRPr kumimoji="1" lang="en-US" altLang="zh-CN" sz="2800"/>
          </a:p>
        </p:txBody>
      </p:sp>
      <p:sp>
        <p:nvSpPr>
          <p:cNvPr id="45067" name="Text Box 28"/>
          <p:cNvSpPr txBox="1">
            <a:spLocks noChangeArrowheads="1"/>
          </p:cNvSpPr>
          <p:nvPr/>
        </p:nvSpPr>
        <p:spPr bwMode="auto">
          <a:xfrm>
            <a:off x="6096000" y="3425825"/>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a:t>(b)</a:t>
            </a:r>
            <a:endParaRPr kumimoji="1" lang="en-US" altLang="zh-CN" sz="2800"/>
          </a:p>
        </p:txBody>
      </p:sp>
      <p:sp>
        <p:nvSpPr>
          <p:cNvPr id="196610" name="Rectangle 2"/>
          <p:cNvSpPr>
            <a:spLocks noChangeArrowheads="1"/>
          </p:cNvSpPr>
          <p:nvPr/>
        </p:nvSpPr>
        <p:spPr bwMode="auto">
          <a:xfrm>
            <a:off x="250825" y="692150"/>
            <a:ext cx="86042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latin typeface="Times New Roman" panose="02020603050405020304" pitchFamily="18" charset="0"/>
              </a:rPr>
              <a:t>不同输入</a:t>
            </a:r>
            <a:r>
              <a:rPr lang="en-US" altLang="zh-CN" sz="2800">
                <a:latin typeface="Times New Roman" panose="02020603050405020304" pitchFamily="18" charset="0"/>
              </a:rPr>
              <a:t>x[n]</a:t>
            </a:r>
            <a:r>
              <a:rPr lang="zh-CN" altLang="en-US" sz="2800">
                <a:latin typeface="Times New Roman" panose="02020603050405020304" pitchFamily="18" charset="0"/>
              </a:rPr>
              <a:t>对应不同输出</a:t>
            </a:r>
            <a:r>
              <a:rPr lang="en-US" altLang="zh-CN" sz="2800">
                <a:latin typeface="Times New Roman" panose="02020603050405020304" pitchFamily="18" charset="0"/>
              </a:rPr>
              <a:t>y[n] </a:t>
            </a:r>
            <a:r>
              <a:rPr lang="zh-CN" altLang="en-US" sz="2800">
                <a:latin typeface="Times New Roman" panose="02020603050405020304" pitchFamily="18" charset="0"/>
              </a:rPr>
              <a:t>信号。</a:t>
            </a:r>
            <a:endParaRPr lang="zh-CN" altLang="en-US" sz="2800">
              <a:latin typeface="Times New Roman" panose="02020603050405020304" pitchFamily="18" charset="0"/>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61794"/>
                                        </p:tgtEl>
                                        <p:attrNameLst>
                                          <p:attrName>style.visibility</p:attrName>
                                        </p:attrNameLst>
                                      </p:cBhvr>
                                      <p:to>
                                        <p:strVal val="visible"/>
                                      </p:to>
                                    </p:set>
                                    <p:animEffect transition="in" filter="barn(outHorizontal)">
                                      <p:cBhvr>
                                        <p:cTn id="7" dur="500"/>
                                        <p:tgtEl>
                                          <p:spTgt spid="161794"/>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61795"/>
                                        </p:tgtEl>
                                        <p:attrNameLst>
                                          <p:attrName>style.visibility</p:attrName>
                                        </p:attrNameLst>
                                      </p:cBhvr>
                                      <p:to>
                                        <p:strVal val="visible"/>
                                      </p:to>
                                    </p:set>
                                    <p:animEffect transition="in" filter="barn(outHorizontal)">
                                      <p:cBhvr>
                                        <p:cTn id="11" dur="500"/>
                                        <p:tgtEl>
                                          <p:spTgt spid="161795"/>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checkerboard(across)">
                                      <p:cBhvr>
                                        <p:cTn id="16" dur="500"/>
                                        <p:tgtEl>
                                          <p:spTgt spid="3"/>
                                        </p:tgtEl>
                                      </p:cBhvr>
                                    </p:animEffect>
                                  </p:childTnLst>
                                </p:cTn>
                              </p:par>
                            </p:childTnLst>
                          </p:cTn>
                        </p:par>
                        <p:par>
                          <p:cTn id="17" fill="hold">
                            <p:stCondLst>
                              <p:cond delay="500"/>
                            </p:stCondLst>
                            <p:childTnLst>
                              <p:par>
                                <p:cTn id="18" presetID="5" presetClass="entr" presetSubtype="1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checkerboard(across)">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161802"/>
                                        </p:tgtEl>
                                        <p:attrNameLst>
                                          <p:attrName>style.visibility</p:attrName>
                                        </p:attrNameLst>
                                      </p:cBhvr>
                                      <p:to>
                                        <p:strVal val="visible"/>
                                      </p:to>
                                    </p:set>
                                    <p:animEffect transition="in" filter="barn(outHorizontal)">
                                      <p:cBhvr>
                                        <p:cTn id="25" dur="500"/>
                                        <p:tgtEl>
                                          <p:spTgt spid="161802"/>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42" fill="hold" grpId="0" nodeType="clickEffect">
                                  <p:stCondLst>
                                    <p:cond delay="0"/>
                                  </p:stCondLst>
                                  <p:childTnLst>
                                    <p:set>
                                      <p:cBhvr>
                                        <p:cTn id="29" dur="1" fill="hold">
                                          <p:stCondLst>
                                            <p:cond delay="0"/>
                                          </p:stCondLst>
                                        </p:cTn>
                                        <p:tgtEl>
                                          <p:spTgt spid="196610"/>
                                        </p:tgtEl>
                                        <p:attrNameLst>
                                          <p:attrName>style.visibility</p:attrName>
                                        </p:attrNameLst>
                                      </p:cBhvr>
                                      <p:to>
                                        <p:strVal val="visible"/>
                                      </p:to>
                                    </p:set>
                                    <p:animEffect transition="in" filter="barn(outHorizontal)">
                                      <p:cBhvr>
                                        <p:cTn id="30" dur="500"/>
                                        <p:tgtEl>
                                          <p:spTgt spid="196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utoUpdateAnimBg="0"/>
      <p:bldP spid="161795" grpId="0" autoUpdateAnimBg="0"/>
      <p:bldP spid="161802" grpId="0" animBg="1" autoUpdateAnimBg="0"/>
      <p:bldP spid="196610"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12B1EB8-9626-435C-8EAE-A4DE87BDCAEB}"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46083" name="灯片编号占位符 4"/>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5923FB63-802C-42BB-A1E5-1879E632FA10}" type="slidenum">
              <a:rPr lang="en-US" altLang="zh-CN" sz="1400" b="0">
                <a:solidFill>
                  <a:schemeClr val="tx2"/>
                </a:solidFill>
              </a:rPr>
            </a:fld>
            <a:endParaRPr lang="en-US" altLang="zh-CN" sz="1400" b="0">
              <a:solidFill>
                <a:schemeClr val="tx2"/>
              </a:solidFill>
            </a:endParaRPr>
          </a:p>
        </p:txBody>
      </p:sp>
      <p:sp>
        <p:nvSpPr>
          <p:cNvPr id="161794" name="Rectangle 2"/>
          <p:cNvSpPr>
            <a:spLocks noGrp="1" noChangeArrowheads="1"/>
          </p:cNvSpPr>
          <p:nvPr>
            <p:ph type="title" idx="4294967295"/>
          </p:nvPr>
        </p:nvSpPr>
        <p:spPr>
          <a:xfrm>
            <a:off x="0" y="620713"/>
            <a:ext cx="9144000" cy="979487"/>
          </a:xfrm>
        </p:spPr>
        <p:txBody>
          <a:bodyPr/>
          <a:lstStyle/>
          <a:p>
            <a:pPr algn="l" eaLnBrk="1" hangingPunct="1"/>
            <a:r>
              <a:rPr lang="en-US" altLang="zh-CN" sz="2800" b="1" smtClean="0">
                <a:solidFill>
                  <a:schemeClr val="accent2"/>
                </a:solidFill>
                <a:ea typeface="楷体_GB2312" pitchFamily="49" charset="-122"/>
              </a:rPr>
              <a:t>2.3.5 Invertibility of LTI system (p109) </a:t>
            </a:r>
            <a:r>
              <a:rPr lang="en-US" altLang="zh-CN" sz="2800" b="1" smtClean="0">
                <a:solidFill>
                  <a:srgbClr val="FF0000"/>
                </a:solidFill>
              </a:rPr>
              <a:t>(LTI</a:t>
            </a:r>
            <a:r>
              <a:rPr lang="zh-CN" altLang="en-US" sz="2800" b="1" smtClean="0">
                <a:solidFill>
                  <a:srgbClr val="FF0000"/>
                </a:solidFill>
              </a:rPr>
              <a:t>系统的可逆性</a:t>
            </a:r>
            <a:r>
              <a:rPr lang="en-US" altLang="zh-CN" sz="2800" b="1" smtClean="0">
                <a:solidFill>
                  <a:srgbClr val="FF0000"/>
                </a:solidFill>
                <a:latin typeface="Times New Roman" panose="02020603050405020304" pitchFamily="18" charset="0"/>
              </a:rPr>
              <a:t>)</a:t>
            </a:r>
            <a:endParaRPr lang="en-US" altLang="zh-CN" sz="2800" b="1" smtClean="0">
              <a:solidFill>
                <a:srgbClr val="FF0000"/>
              </a:solidFill>
              <a:latin typeface="Times New Roman" panose="02020603050405020304" pitchFamily="18" charset="0"/>
            </a:endParaRPr>
          </a:p>
        </p:txBody>
      </p:sp>
      <p:sp>
        <p:nvSpPr>
          <p:cNvPr id="46085" name="Text Box 26"/>
          <p:cNvSpPr txBox="1">
            <a:spLocks noChangeArrowheads="1"/>
          </p:cNvSpPr>
          <p:nvPr/>
        </p:nvSpPr>
        <p:spPr bwMode="auto">
          <a:xfrm>
            <a:off x="2667000" y="3886200"/>
            <a:ext cx="350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a:t>Figure 2.26 (p110)</a:t>
            </a:r>
            <a:r>
              <a:rPr lang="en-US" altLang="zh-CN" sz="2800">
                <a:ea typeface="楷体_GB2312" pitchFamily="49" charset="-122"/>
              </a:rPr>
              <a:t>.</a:t>
            </a:r>
            <a:endParaRPr kumimoji="1" lang="en-US" altLang="zh-CN" sz="2800"/>
          </a:p>
        </p:txBody>
      </p:sp>
      <p:sp>
        <p:nvSpPr>
          <p:cNvPr id="46086" name="Text Box 27"/>
          <p:cNvSpPr txBox="1">
            <a:spLocks noChangeArrowheads="1"/>
          </p:cNvSpPr>
          <p:nvPr/>
        </p:nvSpPr>
        <p:spPr bwMode="auto">
          <a:xfrm>
            <a:off x="2514600" y="335280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a:t>(a)</a:t>
            </a:r>
            <a:endParaRPr kumimoji="1" lang="en-US" altLang="zh-CN" sz="2800"/>
          </a:p>
        </p:txBody>
      </p:sp>
      <p:sp>
        <p:nvSpPr>
          <p:cNvPr id="46087" name="Text Box 28"/>
          <p:cNvSpPr txBox="1">
            <a:spLocks noChangeArrowheads="1"/>
          </p:cNvSpPr>
          <p:nvPr/>
        </p:nvSpPr>
        <p:spPr bwMode="auto">
          <a:xfrm>
            <a:off x="6096000" y="335280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a:t>(b)</a:t>
            </a:r>
            <a:endParaRPr kumimoji="1" lang="en-US" altLang="zh-CN" sz="2800"/>
          </a:p>
        </p:txBody>
      </p:sp>
      <p:pic>
        <p:nvPicPr>
          <p:cNvPr id="4608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5288" y="2060575"/>
            <a:ext cx="7272337" cy="332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61794"/>
                                        </p:tgtEl>
                                        <p:attrNameLst>
                                          <p:attrName>style.visibility</p:attrName>
                                        </p:attrNameLst>
                                      </p:cBhvr>
                                      <p:to>
                                        <p:strVal val="visible"/>
                                      </p:to>
                                    </p:set>
                                    <p:animEffect transition="in" filter="barn(outHorizontal)">
                                      <p:cBhvr>
                                        <p:cTn id="7" dur="500"/>
                                        <p:tgtEl>
                                          <p:spTgt spid="1617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D63AADB-BB5A-405E-8420-5E683A814940}"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47107" name="灯片编号占位符 3"/>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C79D095F-6000-44B4-B729-3831D7F8DFE0}" type="slidenum">
              <a:rPr lang="en-US" altLang="zh-CN" sz="1400" b="0">
                <a:solidFill>
                  <a:schemeClr val="tx2"/>
                </a:solidFill>
              </a:rPr>
            </a:fld>
            <a:endParaRPr lang="en-US" altLang="zh-CN" sz="1400" b="0">
              <a:solidFill>
                <a:schemeClr val="tx2"/>
              </a:solidFill>
            </a:endParaRPr>
          </a:p>
        </p:txBody>
      </p:sp>
      <p:sp>
        <p:nvSpPr>
          <p:cNvPr id="196610" name="Rectangle 2"/>
          <p:cNvSpPr>
            <a:spLocks noChangeArrowheads="1"/>
          </p:cNvSpPr>
          <p:nvPr/>
        </p:nvSpPr>
        <p:spPr bwMode="auto">
          <a:xfrm>
            <a:off x="0" y="188913"/>
            <a:ext cx="91440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a:solidFill>
                  <a:schemeClr val="accent2"/>
                </a:solidFill>
                <a:ea typeface="楷体_GB2312" pitchFamily="49" charset="-122"/>
              </a:rPr>
              <a:t>2.3.6 Causality for LTI system </a:t>
            </a:r>
            <a:r>
              <a:rPr lang="en-US" altLang="zh-CN" sz="2800">
                <a:solidFill>
                  <a:srgbClr val="FF0000"/>
                </a:solidFill>
              </a:rPr>
              <a:t>(LTI</a:t>
            </a:r>
            <a:r>
              <a:rPr lang="zh-CN" altLang="en-US" sz="2800">
                <a:solidFill>
                  <a:srgbClr val="FF0000"/>
                </a:solidFill>
              </a:rPr>
              <a:t>系统的因果性</a:t>
            </a:r>
            <a:r>
              <a:rPr lang="en-US" altLang="zh-CN" sz="2800">
                <a:solidFill>
                  <a:srgbClr val="FF0000"/>
                </a:solidFill>
                <a:latin typeface="Times New Roman" panose="02020603050405020304" pitchFamily="18" charset="0"/>
              </a:rPr>
              <a:t>)</a:t>
            </a:r>
            <a:endParaRPr lang="en-US" altLang="zh-CN" sz="2800">
              <a:solidFill>
                <a:srgbClr val="FF0000"/>
              </a:solidFill>
              <a:latin typeface="Times New Roman" panose="02020603050405020304" pitchFamily="18" charset="0"/>
            </a:endParaRPr>
          </a:p>
        </p:txBody>
      </p:sp>
      <p:sp>
        <p:nvSpPr>
          <p:cNvPr id="196611" name="Rectangle 3"/>
          <p:cNvSpPr>
            <a:spLocks noChangeArrowheads="1"/>
          </p:cNvSpPr>
          <p:nvPr/>
        </p:nvSpPr>
        <p:spPr bwMode="auto">
          <a:xfrm>
            <a:off x="971550" y="4508500"/>
            <a:ext cx="7056438" cy="19446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dirty="0">
                <a:solidFill>
                  <a:schemeClr val="tx2"/>
                </a:solidFill>
                <a:latin typeface="Times New Roman" panose="02020603050405020304" pitchFamily="18" charset="0"/>
                <a:ea typeface="楷体_GB2312" pitchFamily="49" charset="-122"/>
              </a:rPr>
              <a:t>Discrete time system satisfy: </a:t>
            </a:r>
            <a:endParaRPr lang="en-US" altLang="zh-CN" sz="2800" dirty="0">
              <a:solidFill>
                <a:schemeClr val="tx2"/>
              </a:solidFill>
              <a:latin typeface="Times New Roman" panose="02020603050405020304" pitchFamily="18" charset="0"/>
              <a:ea typeface="楷体_GB2312" pitchFamily="49" charset="-122"/>
            </a:endParaRPr>
          </a:p>
          <a:p>
            <a:pPr eaLnBrk="1" hangingPunct="1">
              <a:buFontTx/>
              <a:buNone/>
            </a:pPr>
            <a:r>
              <a:rPr lang="en-US" altLang="zh-CN" sz="2800" dirty="0">
                <a:solidFill>
                  <a:schemeClr val="tx2"/>
                </a:solidFill>
                <a:latin typeface="Times New Roman" panose="02020603050405020304" pitchFamily="18" charset="0"/>
                <a:ea typeface="楷体_GB2312" pitchFamily="49" charset="-122"/>
              </a:rPr>
              <a:t>           </a:t>
            </a:r>
            <a:r>
              <a:rPr lang="en-US" altLang="zh-CN" sz="2800" i="1" dirty="0">
                <a:solidFill>
                  <a:schemeClr val="tx2"/>
                </a:solidFill>
                <a:latin typeface="Times New Roman" panose="02020603050405020304" pitchFamily="18" charset="0"/>
                <a:ea typeface="楷体_GB2312" pitchFamily="49" charset="-122"/>
              </a:rPr>
              <a:t>h</a:t>
            </a:r>
            <a:r>
              <a:rPr lang="en-US" altLang="zh-CN" sz="2800" dirty="0">
                <a:solidFill>
                  <a:schemeClr val="tx2"/>
                </a:solidFill>
                <a:latin typeface="Times New Roman" panose="02020603050405020304" pitchFamily="18" charset="0"/>
                <a:ea typeface="楷体_GB2312" pitchFamily="49" charset="-122"/>
              </a:rPr>
              <a:t>[</a:t>
            </a:r>
            <a:r>
              <a:rPr lang="en-US" altLang="zh-CN" sz="2800" i="1" dirty="0">
                <a:solidFill>
                  <a:schemeClr val="tx2"/>
                </a:solidFill>
                <a:latin typeface="Times New Roman" panose="02020603050405020304" pitchFamily="18" charset="0"/>
                <a:ea typeface="楷体_GB2312" pitchFamily="49" charset="-122"/>
              </a:rPr>
              <a:t>n</a:t>
            </a:r>
            <a:r>
              <a:rPr lang="en-US" altLang="zh-CN" sz="2800" dirty="0">
                <a:solidFill>
                  <a:schemeClr val="tx2"/>
                </a:solidFill>
                <a:latin typeface="Times New Roman" panose="02020603050405020304" pitchFamily="18" charset="0"/>
                <a:ea typeface="楷体_GB2312" pitchFamily="49" charset="-122"/>
              </a:rPr>
              <a:t>]=0 for </a:t>
            </a:r>
            <a:r>
              <a:rPr lang="en-US" altLang="zh-CN" sz="2800" i="1" dirty="0">
                <a:solidFill>
                  <a:schemeClr val="tx2"/>
                </a:solidFill>
                <a:latin typeface="Times New Roman" panose="02020603050405020304" pitchFamily="18" charset="0"/>
                <a:ea typeface="楷体_GB2312" pitchFamily="49" charset="-122"/>
              </a:rPr>
              <a:t>n</a:t>
            </a:r>
            <a:r>
              <a:rPr lang="en-US" altLang="zh-CN" sz="2800" dirty="0">
                <a:solidFill>
                  <a:schemeClr val="tx2"/>
                </a:solidFill>
                <a:latin typeface="Times New Roman" panose="02020603050405020304" pitchFamily="18" charset="0"/>
                <a:ea typeface="楷体_GB2312" pitchFamily="49" charset="-122"/>
              </a:rPr>
              <a:t>&lt;0             </a:t>
            </a:r>
            <a:r>
              <a:rPr kumimoji="1" lang="en-US" altLang="zh-CN" sz="2800" dirty="0"/>
              <a:t>(2.77)</a:t>
            </a:r>
            <a:endParaRPr lang="en-US" altLang="zh-CN" sz="2800" dirty="0">
              <a:solidFill>
                <a:schemeClr val="tx2"/>
              </a:solidFill>
              <a:latin typeface="Times New Roman" panose="02020603050405020304" pitchFamily="18" charset="0"/>
              <a:ea typeface="楷体_GB2312" pitchFamily="49" charset="-122"/>
            </a:endParaRPr>
          </a:p>
          <a:p>
            <a:pPr eaLnBrk="1" hangingPunct="1">
              <a:buFontTx/>
              <a:buNone/>
            </a:pPr>
            <a:r>
              <a:rPr lang="en-US" altLang="zh-CN" sz="2800" dirty="0">
                <a:solidFill>
                  <a:schemeClr val="tx2"/>
                </a:solidFill>
                <a:latin typeface="Times New Roman" panose="02020603050405020304" pitchFamily="18" charset="0"/>
                <a:ea typeface="楷体_GB2312" pitchFamily="49" charset="-122"/>
              </a:rPr>
              <a:t>Continuous time system satisfy: </a:t>
            </a:r>
            <a:endParaRPr lang="en-US" altLang="zh-CN" sz="2800" dirty="0">
              <a:solidFill>
                <a:schemeClr val="tx2"/>
              </a:solidFill>
              <a:latin typeface="Times New Roman" panose="02020603050405020304" pitchFamily="18" charset="0"/>
              <a:ea typeface="楷体_GB2312" pitchFamily="49" charset="-122"/>
            </a:endParaRPr>
          </a:p>
          <a:p>
            <a:pPr eaLnBrk="1" hangingPunct="1">
              <a:buFontTx/>
              <a:buNone/>
            </a:pPr>
            <a:r>
              <a:rPr lang="en-US" altLang="zh-CN" sz="2800" dirty="0">
                <a:solidFill>
                  <a:schemeClr val="tx2"/>
                </a:solidFill>
                <a:latin typeface="Times New Roman" panose="02020603050405020304" pitchFamily="18" charset="0"/>
                <a:ea typeface="楷体_GB2312" pitchFamily="49" charset="-122"/>
              </a:rPr>
              <a:t>           </a:t>
            </a:r>
            <a:r>
              <a:rPr lang="en-US" altLang="zh-CN" sz="2800" i="1" dirty="0">
                <a:solidFill>
                  <a:schemeClr val="tx2"/>
                </a:solidFill>
                <a:latin typeface="Times New Roman" panose="02020603050405020304" pitchFamily="18" charset="0"/>
                <a:ea typeface="楷体_GB2312" pitchFamily="49" charset="-122"/>
              </a:rPr>
              <a:t>h</a:t>
            </a:r>
            <a:r>
              <a:rPr lang="en-US" altLang="zh-CN" sz="2800" dirty="0">
                <a:solidFill>
                  <a:schemeClr val="tx2"/>
                </a:solidFill>
                <a:latin typeface="Times New Roman" panose="02020603050405020304" pitchFamily="18" charset="0"/>
                <a:ea typeface="楷体_GB2312" pitchFamily="49" charset="-122"/>
              </a:rPr>
              <a:t>(</a:t>
            </a:r>
            <a:r>
              <a:rPr lang="en-US" altLang="zh-CN" sz="2800" i="1" dirty="0">
                <a:solidFill>
                  <a:schemeClr val="tx2"/>
                </a:solidFill>
                <a:latin typeface="Times New Roman" panose="02020603050405020304" pitchFamily="18" charset="0"/>
                <a:ea typeface="楷体_GB2312" pitchFamily="49" charset="-122"/>
              </a:rPr>
              <a:t>t</a:t>
            </a:r>
            <a:r>
              <a:rPr lang="en-US" altLang="zh-CN" sz="2800" dirty="0">
                <a:solidFill>
                  <a:schemeClr val="tx2"/>
                </a:solidFill>
                <a:latin typeface="Times New Roman" panose="02020603050405020304" pitchFamily="18" charset="0"/>
                <a:ea typeface="楷体_GB2312" pitchFamily="49" charset="-122"/>
              </a:rPr>
              <a:t>)=0 for </a:t>
            </a:r>
            <a:r>
              <a:rPr lang="en-US" altLang="zh-CN" sz="2800" i="1" dirty="0">
                <a:solidFill>
                  <a:schemeClr val="tx2"/>
                </a:solidFill>
                <a:latin typeface="Times New Roman" panose="02020603050405020304" pitchFamily="18" charset="0"/>
                <a:ea typeface="楷体_GB2312" pitchFamily="49" charset="-122"/>
              </a:rPr>
              <a:t>t</a:t>
            </a:r>
            <a:r>
              <a:rPr lang="en-US" altLang="zh-CN" sz="2800" dirty="0">
                <a:solidFill>
                  <a:schemeClr val="tx2"/>
                </a:solidFill>
                <a:latin typeface="Times New Roman" panose="02020603050405020304" pitchFamily="18" charset="0"/>
                <a:ea typeface="楷体_GB2312" pitchFamily="49" charset="-122"/>
              </a:rPr>
              <a:t>&lt;0               </a:t>
            </a:r>
            <a:r>
              <a:rPr kumimoji="1" lang="en-US" altLang="zh-CN" sz="2800" dirty="0"/>
              <a:t>(2.80)</a:t>
            </a:r>
            <a:endParaRPr kumimoji="1" lang="en-US" altLang="zh-CN" sz="2800" dirty="0"/>
          </a:p>
        </p:txBody>
      </p:sp>
      <p:pic>
        <p:nvPicPr>
          <p:cNvPr id="47110"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3300" y="1763713"/>
            <a:ext cx="71628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ChangeArrowheads="1"/>
          </p:cNvSpPr>
          <p:nvPr/>
        </p:nvSpPr>
        <p:spPr bwMode="auto">
          <a:xfrm>
            <a:off x="539750" y="1125538"/>
            <a:ext cx="86042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latin typeface="Times New Roman" panose="02020603050405020304" pitchFamily="18" charset="0"/>
              </a:rPr>
              <a:t>输出</a:t>
            </a:r>
            <a:r>
              <a:rPr lang="en-US" altLang="zh-CN" sz="2800">
                <a:latin typeface="Times New Roman" panose="02020603050405020304" pitchFamily="18" charset="0"/>
              </a:rPr>
              <a:t>y[n]</a:t>
            </a:r>
            <a:r>
              <a:rPr lang="zh-CN" altLang="en-US" sz="2800">
                <a:latin typeface="Times New Roman" panose="02020603050405020304" pitchFamily="18" charset="0"/>
              </a:rPr>
              <a:t>只与</a:t>
            </a:r>
            <a:r>
              <a:rPr lang="zh-CN" altLang="en-US" sz="2800">
                <a:solidFill>
                  <a:srgbClr val="FF3300"/>
                </a:solidFill>
                <a:latin typeface="Times New Roman" panose="02020603050405020304" pitchFamily="18" charset="0"/>
              </a:rPr>
              <a:t>当前时刻</a:t>
            </a:r>
            <a:r>
              <a:rPr lang="zh-CN" altLang="en-US" sz="2800">
                <a:latin typeface="Times New Roman" panose="02020603050405020304" pitchFamily="18" charset="0"/>
              </a:rPr>
              <a:t>和</a:t>
            </a:r>
            <a:r>
              <a:rPr lang="zh-CN" altLang="en-US" sz="2800">
                <a:solidFill>
                  <a:srgbClr val="FF3300"/>
                </a:solidFill>
                <a:latin typeface="Times New Roman" panose="02020603050405020304" pitchFamily="18" charset="0"/>
              </a:rPr>
              <a:t>以前时刻</a:t>
            </a:r>
            <a:r>
              <a:rPr lang="zh-CN" altLang="en-US" sz="2800">
                <a:latin typeface="Times New Roman" panose="02020603050405020304" pitchFamily="18" charset="0"/>
              </a:rPr>
              <a:t>的输入</a:t>
            </a:r>
            <a:r>
              <a:rPr lang="en-US" altLang="zh-CN" sz="2800">
                <a:latin typeface="Times New Roman" panose="02020603050405020304" pitchFamily="18" charset="0"/>
              </a:rPr>
              <a:t>x[n]</a:t>
            </a:r>
            <a:r>
              <a:rPr lang="zh-CN" altLang="en-US" sz="2800">
                <a:latin typeface="Times New Roman" panose="02020603050405020304" pitchFamily="18" charset="0"/>
              </a:rPr>
              <a:t>有关。</a:t>
            </a:r>
            <a:endParaRPr lang="zh-CN" altLang="en-US" sz="2800">
              <a:latin typeface="Times New Roman" panose="02020603050405020304" pitchFamily="18" charset="0"/>
            </a:endParaRPr>
          </a:p>
        </p:txBody>
      </p:sp>
      <p:graphicFrame>
        <p:nvGraphicFramePr>
          <p:cNvPr id="9" name="Object 4"/>
          <p:cNvGraphicFramePr>
            <a:graphicFrameLocks noChangeAspect="1"/>
          </p:cNvGraphicFramePr>
          <p:nvPr/>
        </p:nvGraphicFramePr>
        <p:xfrm>
          <a:off x="519113" y="3571875"/>
          <a:ext cx="1352550" cy="415925"/>
        </p:xfrm>
        <a:graphic>
          <a:graphicData uri="http://schemas.openxmlformats.org/presentationml/2006/ole">
            <mc:AlternateContent xmlns:mc="http://schemas.openxmlformats.org/markup-compatibility/2006">
              <mc:Choice xmlns:v="urn:schemas-microsoft-com:vml" Requires="v">
                <p:oleObj spid="_x0000_s47150" name="公式" r:id="rId2" imgW="671195" imgH="179705" progId="Equation.3">
                  <p:embed/>
                </p:oleObj>
              </mc:Choice>
              <mc:Fallback>
                <p:oleObj name="公式" r:id="rId2" imgW="671195" imgH="179705"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3571875"/>
                        <a:ext cx="135255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6610"/>
                                        </p:tgtEl>
                                        <p:attrNameLst>
                                          <p:attrName>style.visibility</p:attrName>
                                        </p:attrNameLst>
                                      </p:cBhvr>
                                      <p:to>
                                        <p:strVal val="visible"/>
                                      </p:to>
                                    </p:set>
                                    <p:anim calcmode="lin" valueType="num">
                                      <p:cBhvr additive="base">
                                        <p:cTn id="7" dur="500" fill="hold"/>
                                        <p:tgtEl>
                                          <p:spTgt spid="196610"/>
                                        </p:tgtEl>
                                        <p:attrNameLst>
                                          <p:attrName>ppt_x</p:attrName>
                                        </p:attrNameLst>
                                      </p:cBhvr>
                                      <p:tavLst>
                                        <p:tav tm="0">
                                          <p:val>
                                            <p:strVal val="#ppt_x"/>
                                          </p:val>
                                        </p:tav>
                                        <p:tav tm="100000">
                                          <p:val>
                                            <p:strVal val="#ppt_x"/>
                                          </p:val>
                                        </p:tav>
                                      </p:tavLst>
                                    </p:anim>
                                    <p:anim calcmode="lin" valueType="num">
                                      <p:cBhvr additive="base">
                                        <p:cTn id="8" dur="500" fill="hold"/>
                                        <p:tgtEl>
                                          <p:spTgt spid="1966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7110"/>
                                        </p:tgtEl>
                                        <p:attrNameLst>
                                          <p:attrName>style.visibility</p:attrName>
                                        </p:attrNameLst>
                                      </p:cBhvr>
                                      <p:to>
                                        <p:strVal val="visible"/>
                                      </p:to>
                                    </p:set>
                                    <p:anim calcmode="lin" valueType="num">
                                      <p:cBhvr additive="base">
                                        <p:cTn id="21" dur="500" fill="hold"/>
                                        <p:tgtEl>
                                          <p:spTgt spid="47110"/>
                                        </p:tgtEl>
                                        <p:attrNameLst>
                                          <p:attrName>ppt_x</p:attrName>
                                        </p:attrNameLst>
                                      </p:cBhvr>
                                      <p:tavLst>
                                        <p:tav tm="0">
                                          <p:val>
                                            <p:strVal val="#ppt_x"/>
                                          </p:val>
                                        </p:tav>
                                        <p:tav tm="100000">
                                          <p:val>
                                            <p:strVal val="#ppt_x"/>
                                          </p:val>
                                        </p:tav>
                                      </p:tavLst>
                                    </p:anim>
                                    <p:anim calcmode="lin" valueType="num">
                                      <p:cBhvr additive="base">
                                        <p:cTn id="22" dur="500" fill="hold"/>
                                        <p:tgtEl>
                                          <p:spTgt spid="471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96611"/>
                                        </p:tgtEl>
                                        <p:attrNameLst>
                                          <p:attrName>style.visibility</p:attrName>
                                        </p:attrNameLst>
                                      </p:cBhvr>
                                      <p:to>
                                        <p:strVal val="visible"/>
                                      </p:to>
                                    </p:set>
                                    <p:animEffect transition="in" filter="fade">
                                      <p:cBhvr>
                                        <p:cTn id="27" dur="1000"/>
                                        <p:tgtEl>
                                          <p:spTgt spid="196611"/>
                                        </p:tgtEl>
                                      </p:cBhvr>
                                    </p:animEffect>
                                    <p:anim calcmode="lin" valueType="num">
                                      <p:cBhvr>
                                        <p:cTn id="28" dur="1000" fill="hold"/>
                                        <p:tgtEl>
                                          <p:spTgt spid="196611"/>
                                        </p:tgtEl>
                                        <p:attrNameLst>
                                          <p:attrName>ppt_x</p:attrName>
                                        </p:attrNameLst>
                                      </p:cBhvr>
                                      <p:tavLst>
                                        <p:tav tm="0">
                                          <p:val>
                                            <p:strVal val="#ppt_x"/>
                                          </p:val>
                                        </p:tav>
                                        <p:tav tm="100000">
                                          <p:val>
                                            <p:strVal val="#ppt_x"/>
                                          </p:val>
                                        </p:tav>
                                      </p:tavLst>
                                    </p:anim>
                                    <p:anim calcmode="lin" valueType="num">
                                      <p:cBhvr>
                                        <p:cTn id="29" dur="1000" fill="hold"/>
                                        <p:tgtEl>
                                          <p:spTgt spid="1966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0" grpId="0"/>
      <p:bldP spid="196611" grpId="0" animBg="1"/>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B57470F-FBD0-4DCE-B1A1-0A39FC037EBB}"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48131" name="灯片编号占位符 3"/>
          <p:cNvSpPr txBox="1">
            <a:spLocks noGrp="1"/>
          </p:cNvSpPr>
          <p:nvPr/>
        </p:nvSpPr>
        <p:spPr bwMode="auto">
          <a:xfrm>
            <a:off x="8101013" y="640080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DDF68418-F603-43B7-862A-17E7F3261AC1}" type="slidenum">
              <a:rPr lang="en-US" altLang="zh-CN" sz="1400" b="0">
                <a:solidFill>
                  <a:schemeClr val="tx2"/>
                </a:solidFill>
              </a:rPr>
            </a:fld>
            <a:endParaRPr lang="en-US" altLang="zh-CN" sz="1400" b="0">
              <a:solidFill>
                <a:schemeClr val="tx2"/>
              </a:solidFill>
            </a:endParaRPr>
          </a:p>
        </p:txBody>
      </p:sp>
      <p:sp>
        <p:nvSpPr>
          <p:cNvPr id="196616" name="Rectangle 8"/>
          <p:cNvSpPr>
            <a:spLocks noChangeArrowheads="1"/>
          </p:cNvSpPr>
          <p:nvPr/>
        </p:nvSpPr>
        <p:spPr bwMode="auto">
          <a:xfrm>
            <a:off x="0" y="765175"/>
            <a:ext cx="91440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a:solidFill>
                  <a:schemeClr val="accent2"/>
                </a:solidFill>
                <a:ea typeface="楷体_GB2312" pitchFamily="49" charset="-122"/>
              </a:rPr>
              <a:t>2.3.7 Stability for LTI system (p113) </a:t>
            </a:r>
            <a:r>
              <a:rPr lang="en-US" altLang="zh-CN" sz="2800">
                <a:solidFill>
                  <a:srgbClr val="FF0000"/>
                </a:solidFill>
              </a:rPr>
              <a:t>(LTI</a:t>
            </a:r>
            <a:r>
              <a:rPr lang="zh-CN" altLang="en-US" sz="2800">
                <a:solidFill>
                  <a:srgbClr val="FF0000"/>
                </a:solidFill>
              </a:rPr>
              <a:t>系统的稳定性</a:t>
            </a:r>
            <a:r>
              <a:rPr lang="en-US" altLang="zh-CN" sz="2800">
                <a:solidFill>
                  <a:srgbClr val="FF0000"/>
                </a:solidFill>
                <a:latin typeface="Times New Roman" panose="02020603050405020304" pitchFamily="18" charset="0"/>
              </a:rPr>
              <a:t>)</a:t>
            </a:r>
            <a:endParaRPr lang="en-US" altLang="zh-CN" sz="2800">
              <a:solidFill>
                <a:srgbClr val="FF0000"/>
              </a:solidFill>
              <a:latin typeface="Times New Roman" panose="02020603050405020304" pitchFamily="18" charset="0"/>
            </a:endParaRPr>
          </a:p>
        </p:txBody>
      </p:sp>
      <p:sp>
        <p:nvSpPr>
          <p:cNvPr id="196617" name="Rectangle 9"/>
          <p:cNvSpPr>
            <a:spLocks noChangeArrowheads="1"/>
          </p:cNvSpPr>
          <p:nvPr/>
        </p:nvSpPr>
        <p:spPr bwMode="auto">
          <a:xfrm>
            <a:off x="179388" y="1557338"/>
            <a:ext cx="86868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800">
                <a:ea typeface="楷体_GB2312" pitchFamily="49" charset="-122"/>
              </a:rPr>
              <a:t>输入</a:t>
            </a:r>
            <a:r>
              <a:rPr lang="en-US" altLang="zh-CN" sz="2800">
                <a:ea typeface="楷体_GB2312" pitchFamily="49" charset="-122"/>
              </a:rPr>
              <a:t>x[n]</a:t>
            </a:r>
            <a:r>
              <a:rPr lang="zh-CN" altLang="en-US" sz="2800">
                <a:ea typeface="楷体_GB2312" pitchFamily="49" charset="-122"/>
              </a:rPr>
              <a:t>是有界的，输出</a:t>
            </a:r>
            <a:r>
              <a:rPr lang="en-US" altLang="zh-CN" sz="2800">
                <a:ea typeface="楷体_GB2312" pitchFamily="49" charset="-122"/>
              </a:rPr>
              <a:t>y[n]</a:t>
            </a:r>
            <a:r>
              <a:rPr lang="zh-CN" altLang="en-US" sz="2800">
                <a:ea typeface="楷体_GB2312" pitchFamily="49" charset="-122"/>
              </a:rPr>
              <a:t>也是有界的</a:t>
            </a:r>
            <a:r>
              <a:rPr lang="en-US" altLang="zh-CN" sz="2800">
                <a:ea typeface="楷体_GB2312" pitchFamily="49" charset="-122"/>
              </a:rPr>
              <a:t>. </a:t>
            </a:r>
            <a:endParaRPr lang="en-US" altLang="zh-CN" sz="2800">
              <a:ea typeface="楷体_GB2312" pitchFamily="49" charset="-122"/>
            </a:endParaRPr>
          </a:p>
        </p:txBody>
      </p:sp>
      <p:graphicFrame>
        <p:nvGraphicFramePr>
          <p:cNvPr id="11" name="Object 4"/>
          <p:cNvGraphicFramePr>
            <a:graphicFrameLocks noChangeAspect="1"/>
          </p:cNvGraphicFramePr>
          <p:nvPr/>
        </p:nvGraphicFramePr>
        <p:xfrm>
          <a:off x="4787900" y="2636838"/>
          <a:ext cx="3240088" cy="906462"/>
        </p:xfrm>
        <a:graphic>
          <a:graphicData uri="http://schemas.openxmlformats.org/presentationml/2006/ole">
            <mc:AlternateContent xmlns:mc="http://schemas.openxmlformats.org/markup-compatibility/2006">
              <mc:Choice xmlns:v="urn:schemas-microsoft-com:vml" Requires="v">
                <p:oleObj spid="_x0000_s48213" name="Equation" r:id="rId1" imgW="1232535" imgH="300990" progId="Equation.3">
                  <p:embed/>
                </p:oleObj>
              </mc:Choice>
              <mc:Fallback>
                <p:oleObj name="Equation" r:id="rId1" imgW="1232535" imgH="30099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2636838"/>
                        <a:ext cx="3240088"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5"/>
          <p:cNvSpPr>
            <a:spLocks noChangeArrowheads="1"/>
          </p:cNvSpPr>
          <p:nvPr/>
        </p:nvSpPr>
        <p:spPr bwMode="auto">
          <a:xfrm>
            <a:off x="277813" y="3878263"/>
            <a:ext cx="8534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ea typeface="楷体_GB2312" pitchFamily="49" charset="-122"/>
              </a:rPr>
              <a:t>If |x[n]|&lt;B, </a:t>
            </a:r>
            <a:r>
              <a:rPr lang="en-US" altLang="zh-CN" sz="2800">
                <a:solidFill>
                  <a:srgbClr val="FF3300"/>
                </a:solidFill>
                <a:ea typeface="楷体_GB2312" pitchFamily="49" charset="-122"/>
              </a:rPr>
              <a:t>the sufficient and necessary condition</a:t>
            </a:r>
            <a:r>
              <a:rPr lang="en-US" altLang="zh-CN" sz="2800">
                <a:ea typeface="楷体_GB2312" pitchFamily="49" charset="-122"/>
              </a:rPr>
              <a:t> for |y[n]|&lt;A is      </a:t>
            </a:r>
            <a:r>
              <a:rPr lang="zh-CN" altLang="en-US" sz="2800">
                <a:ea typeface="楷体_GB2312" pitchFamily="49" charset="-122"/>
              </a:rPr>
              <a:t>（绝对可和）</a:t>
            </a:r>
            <a:endParaRPr lang="zh-CN" altLang="en-US" sz="2800"/>
          </a:p>
        </p:txBody>
      </p:sp>
      <p:sp>
        <p:nvSpPr>
          <p:cNvPr id="14" name="Rectangle 7"/>
          <p:cNvSpPr>
            <a:spLocks noChangeArrowheads="1"/>
          </p:cNvSpPr>
          <p:nvPr/>
        </p:nvSpPr>
        <p:spPr bwMode="auto">
          <a:xfrm>
            <a:off x="395288" y="2781300"/>
            <a:ext cx="4114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ea typeface="楷体_GB2312" pitchFamily="49" charset="-122"/>
              </a:rPr>
              <a:t>Discrete time system:</a:t>
            </a:r>
            <a:endParaRPr lang="en-US" altLang="zh-CN" sz="2800">
              <a:ea typeface="楷体_GB2312" pitchFamily="49" charset="-122"/>
              <a:sym typeface="Symbol" panose="05050102010706020507" pitchFamily="18" charset="2"/>
            </a:endParaRPr>
          </a:p>
        </p:txBody>
      </p:sp>
      <p:sp>
        <p:nvSpPr>
          <p:cNvPr id="48137" name="Rectangle 13"/>
          <p:cNvSpPr>
            <a:spLocks noChangeArrowheads="1"/>
          </p:cNvSpPr>
          <p:nvPr/>
        </p:nvSpPr>
        <p:spPr bwMode="auto">
          <a:xfrm>
            <a:off x="1476375" y="5013325"/>
            <a:ext cx="6834188" cy="523875"/>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en-US" altLang="zh-CN" sz="2800">
                <a:solidFill>
                  <a:srgbClr val="FF3300"/>
                </a:solidFill>
              </a:rPr>
              <a:t>                                           (2.86)</a:t>
            </a:r>
            <a:endParaRPr kumimoji="1" lang="en-US" altLang="zh-CN" sz="2800">
              <a:solidFill>
                <a:srgbClr val="FF3300"/>
              </a:solidFill>
            </a:endParaRPr>
          </a:p>
        </p:txBody>
      </p:sp>
      <p:graphicFrame>
        <p:nvGraphicFramePr>
          <p:cNvPr id="13" name="Object 6"/>
          <p:cNvGraphicFramePr>
            <a:graphicFrameLocks noChangeAspect="1"/>
          </p:cNvGraphicFramePr>
          <p:nvPr/>
        </p:nvGraphicFramePr>
        <p:xfrm>
          <a:off x="2411413" y="4868863"/>
          <a:ext cx="2143125" cy="863600"/>
        </p:xfrm>
        <a:graphic>
          <a:graphicData uri="http://schemas.openxmlformats.org/presentationml/2006/ole">
            <mc:AlternateContent xmlns:mc="http://schemas.openxmlformats.org/markup-compatibility/2006">
              <mc:Choice xmlns:v="urn:schemas-microsoft-com:vml" Requires="v">
                <p:oleObj spid="_x0000_s48214" name="Equation" r:id="rId3" imgW="810260" imgH="300990" progId="Equation.DSMT4">
                  <p:embed/>
                </p:oleObj>
              </mc:Choice>
              <mc:Fallback>
                <p:oleObj name="Equation" r:id="rId3" imgW="810260" imgH="30099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4868863"/>
                        <a:ext cx="2143125"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96616"/>
                                        </p:tgtEl>
                                        <p:attrNameLst>
                                          <p:attrName>style.visibility</p:attrName>
                                        </p:attrNameLst>
                                      </p:cBhvr>
                                      <p:to>
                                        <p:strVal val="visible"/>
                                      </p:to>
                                    </p:set>
                                    <p:animEffect transition="in" filter="barn(outHorizontal)">
                                      <p:cBhvr>
                                        <p:cTn id="7" dur="500"/>
                                        <p:tgtEl>
                                          <p:spTgt spid="196616"/>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96617"/>
                                        </p:tgtEl>
                                        <p:attrNameLst>
                                          <p:attrName>style.visibility</p:attrName>
                                        </p:attrNameLst>
                                      </p:cBhvr>
                                      <p:to>
                                        <p:strVal val="visible"/>
                                      </p:to>
                                    </p:set>
                                    <p:animEffect transition="in" filter="barn(outHorizontal)">
                                      <p:cBhvr>
                                        <p:cTn id="11" dur="500"/>
                                        <p:tgtEl>
                                          <p:spTgt spid="196617"/>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42"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arn(outHorizontal)">
                                      <p:cBhvr>
                                        <p:cTn id="16" dur="500"/>
                                        <p:tgtEl>
                                          <p:spTgt spid="14"/>
                                        </p:tgtEl>
                                      </p:cBhvr>
                                    </p:animEffect>
                                  </p:childTnLst>
                                </p:cTn>
                              </p:par>
                            </p:childTnLst>
                          </p:cTn>
                        </p:par>
                        <p:par>
                          <p:cTn id="17" fill="hold">
                            <p:stCondLst>
                              <p:cond delay="500"/>
                            </p:stCondLst>
                            <p:childTnLst>
                              <p:par>
                                <p:cTn id="18" presetID="16" presetClass="entr" presetSubtype="42"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outHorizontal)">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42"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arn(outHorizontal)">
                                      <p:cBhvr>
                                        <p:cTn id="25" dur="500"/>
                                        <p:tgtEl>
                                          <p:spTgt spid="12"/>
                                        </p:tgtEl>
                                      </p:cBhvr>
                                    </p:animEffect>
                                  </p:childTnLst>
                                </p:cTn>
                              </p:par>
                            </p:childTnLst>
                          </p:cTn>
                        </p:par>
                        <p:par>
                          <p:cTn id="26" fill="hold">
                            <p:stCondLst>
                              <p:cond delay="500"/>
                            </p:stCondLst>
                            <p:childTnLst>
                              <p:par>
                                <p:cTn id="27" presetID="16" presetClass="entr" presetSubtype="42"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outHorizontal)">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6" grpId="0" autoUpdateAnimBg="0"/>
      <p:bldP spid="196617" grpId="0" autoUpdateAnimBg="0"/>
      <p:bldP spid="12" grpId="0" autoUpdateAnimBg="0"/>
      <p:bldP spid="14"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804EE6C-4DEA-4B29-8009-B52E9768D0FD}"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49155" name="灯片编号占位符 4"/>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22E60814-F2FA-455C-924D-E3DEFB98345C}" type="slidenum">
              <a:rPr lang="en-US" altLang="zh-CN" sz="1400" b="0">
                <a:solidFill>
                  <a:schemeClr val="tx2"/>
                </a:solidFill>
              </a:rPr>
            </a:fld>
            <a:endParaRPr lang="en-US" altLang="zh-CN" sz="1400" b="0">
              <a:solidFill>
                <a:schemeClr val="tx2"/>
              </a:solidFill>
            </a:endParaRPr>
          </a:p>
        </p:txBody>
      </p:sp>
      <p:sp>
        <p:nvSpPr>
          <p:cNvPr id="163848" name="Rectangle 8"/>
          <p:cNvSpPr>
            <a:spLocks noChangeArrowheads="1"/>
          </p:cNvSpPr>
          <p:nvPr/>
        </p:nvSpPr>
        <p:spPr bwMode="auto">
          <a:xfrm>
            <a:off x="179388" y="765175"/>
            <a:ext cx="45656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ea typeface="楷体_GB2312" pitchFamily="49" charset="-122"/>
              </a:rPr>
              <a:t>Continuous time system:</a:t>
            </a:r>
            <a:endParaRPr lang="en-US" altLang="zh-CN" sz="2800">
              <a:ea typeface="楷体_GB2312" pitchFamily="49" charset="-122"/>
              <a:sym typeface="Symbol" panose="05050102010706020507" pitchFamily="18" charset="2"/>
            </a:endParaRPr>
          </a:p>
        </p:txBody>
      </p:sp>
      <p:sp>
        <p:nvSpPr>
          <p:cNvPr id="163849" name="Rectangle 9"/>
          <p:cNvSpPr>
            <a:spLocks noChangeArrowheads="1"/>
          </p:cNvSpPr>
          <p:nvPr/>
        </p:nvSpPr>
        <p:spPr bwMode="auto">
          <a:xfrm>
            <a:off x="331788" y="1679575"/>
            <a:ext cx="72786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solidFill>
                  <a:srgbClr val="FF0000"/>
                </a:solidFill>
                <a:ea typeface="楷体_GB2312" pitchFamily="49" charset="-122"/>
              </a:rPr>
              <a:t>If |x(t)|&lt;B, the condition for |y(t)|&lt;A is</a:t>
            </a:r>
            <a:endParaRPr lang="en-US" altLang="zh-CN" sz="2800">
              <a:solidFill>
                <a:srgbClr val="FF0000"/>
              </a:solidFill>
              <a:ea typeface="楷体_GB2312" pitchFamily="49" charset="-122"/>
            </a:endParaRPr>
          </a:p>
        </p:txBody>
      </p:sp>
      <p:graphicFrame>
        <p:nvGraphicFramePr>
          <p:cNvPr id="163850" name="Object 10"/>
          <p:cNvGraphicFramePr>
            <a:graphicFrameLocks noChangeAspect="1"/>
          </p:cNvGraphicFramePr>
          <p:nvPr/>
        </p:nvGraphicFramePr>
        <p:xfrm>
          <a:off x="4827588" y="688975"/>
          <a:ext cx="2541587" cy="693738"/>
        </p:xfrm>
        <a:graphic>
          <a:graphicData uri="http://schemas.openxmlformats.org/presentationml/2006/ole">
            <mc:AlternateContent xmlns:mc="http://schemas.openxmlformats.org/markup-compatibility/2006">
              <mc:Choice xmlns:v="urn:schemas-microsoft-com:vml" Requires="v">
                <p:oleObj spid="_x0000_s49236" name="Equation" r:id="rId1" imgW="1336675" imgH="213995" progId="Equation.3">
                  <p:embed/>
                </p:oleObj>
              </mc:Choice>
              <mc:Fallback>
                <p:oleObj name="Equation" r:id="rId1" imgW="1336675" imgH="213995" progId="Equation.3">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7588" y="688975"/>
                        <a:ext cx="2541587" cy="693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51" name="Object 11"/>
          <p:cNvGraphicFramePr>
            <a:graphicFrameLocks noChangeAspect="1"/>
          </p:cNvGraphicFramePr>
          <p:nvPr/>
        </p:nvGraphicFramePr>
        <p:xfrm>
          <a:off x="1692275" y="2420938"/>
          <a:ext cx="2501900" cy="782637"/>
        </p:xfrm>
        <a:graphic>
          <a:graphicData uri="http://schemas.openxmlformats.org/presentationml/2006/ole">
            <mc:AlternateContent xmlns:mc="http://schemas.openxmlformats.org/markup-compatibility/2006">
              <mc:Choice xmlns:v="urn:schemas-microsoft-com:vml" Requires="v">
                <p:oleObj spid="_x0000_s49237" name="Equation" r:id="rId3" imgW="977900" imgH="213995" progId="Equation.3">
                  <p:embed/>
                </p:oleObj>
              </mc:Choice>
              <mc:Fallback>
                <p:oleObj name="Equation" r:id="rId3" imgW="977900" imgH="213995"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420938"/>
                        <a:ext cx="2501900" cy="782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0" name="Rectangle 14"/>
          <p:cNvSpPr>
            <a:spLocks noChangeArrowheads="1"/>
          </p:cNvSpPr>
          <p:nvPr/>
        </p:nvSpPr>
        <p:spPr bwMode="auto">
          <a:xfrm>
            <a:off x="4500563" y="2593975"/>
            <a:ext cx="4464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en-US" altLang="zh-CN" sz="2800">
                <a:solidFill>
                  <a:srgbClr val="FF3300"/>
                </a:solidFill>
              </a:rPr>
              <a:t> </a:t>
            </a:r>
            <a:r>
              <a:rPr kumimoji="1" lang="zh-CN" altLang="en-US" sz="2800">
                <a:solidFill>
                  <a:srgbClr val="FF3300"/>
                </a:solidFill>
              </a:rPr>
              <a:t>（ 绝对可积） </a:t>
            </a:r>
            <a:r>
              <a:rPr kumimoji="1" lang="en-US" altLang="zh-CN" sz="2800">
                <a:solidFill>
                  <a:srgbClr val="FF3300"/>
                </a:solidFill>
              </a:rPr>
              <a:t>(2.87)</a:t>
            </a:r>
            <a:endParaRPr kumimoji="1" lang="en-US" altLang="zh-CN" sz="2800">
              <a:solidFill>
                <a:srgbClr val="FF3300"/>
              </a:solidFill>
            </a:endParaRPr>
          </a:p>
        </p:txBody>
      </p:sp>
      <p:pic>
        <p:nvPicPr>
          <p:cNvPr id="49161"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3284538"/>
            <a:ext cx="6096000"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63848"/>
                                        </p:tgtEl>
                                        <p:attrNameLst>
                                          <p:attrName>style.visibility</p:attrName>
                                        </p:attrNameLst>
                                      </p:cBhvr>
                                      <p:to>
                                        <p:strVal val="visible"/>
                                      </p:to>
                                    </p:set>
                                    <p:animEffect transition="in" filter="barn(outHorizontal)">
                                      <p:cBhvr>
                                        <p:cTn id="7" dur="500"/>
                                        <p:tgtEl>
                                          <p:spTgt spid="163848"/>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163850"/>
                                        </p:tgtEl>
                                        <p:attrNameLst>
                                          <p:attrName>style.visibility</p:attrName>
                                        </p:attrNameLst>
                                      </p:cBhvr>
                                      <p:to>
                                        <p:strVal val="visible"/>
                                      </p:to>
                                    </p:set>
                                    <p:animEffect transition="in" filter="barn(outHorizontal)">
                                      <p:cBhvr>
                                        <p:cTn id="11" dur="500"/>
                                        <p:tgtEl>
                                          <p:spTgt spid="163850"/>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42" fill="hold" grpId="0" nodeType="clickEffect">
                                  <p:stCondLst>
                                    <p:cond delay="0"/>
                                  </p:stCondLst>
                                  <p:childTnLst>
                                    <p:set>
                                      <p:cBhvr>
                                        <p:cTn id="15" dur="1" fill="hold">
                                          <p:stCondLst>
                                            <p:cond delay="0"/>
                                          </p:stCondLst>
                                        </p:cTn>
                                        <p:tgtEl>
                                          <p:spTgt spid="163849"/>
                                        </p:tgtEl>
                                        <p:attrNameLst>
                                          <p:attrName>style.visibility</p:attrName>
                                        </p:attrNameLst>
                                      </p:cBhvr>
                                      <p:to>
                                        <p:strVal val="visible"/>
                                      </p:to>
                                    </p:set>
                                    <p:animEffect transition="in" filter="barn(outHorizontal)">
                                      <p:cBhvr>
                                        <p:cTn id="16" dur="500"/>
                                        <p:tgtEl>
                                          <p:spTgt spid="163849"/>
                                        </p:tgtEl>
                                      </p:cBhvr>
                                    </p:animEffect>
                                  </p:childTnLst>
                                </p:cTn>
                              </p:par>
                            </p:childTnLst>
                          </p:cTn>
                        </p:par>
                        <p:par>
                          <p:cTn id="17" fill="hold">
                            <p:stCondLst>
                              <p:cond delay="500"/>
                            </p:stCondLst>
                            <p:childTnLst>
                              <p:par>
                                <p:cTn id="18" presetID="16" presetClass="entr" presetSubtype="42" fill="hold" nodeType="afterEffect">
                                  <p:stCondLst>
                                    <p:cond delay="0"/>
                                  </p:stCondLst>
                                  <p:childTnLst>
                                    <p:set>
                                      <p:cBhvr>
                                        <p:cTn id="19" dur="1" fill="hold">
                                          <p:stCondLst>
                                            <p:cond delay="0"/>
                                          </p:stCondLst>
                                        </p:cTn>
                                        <p:tgtEl>
                                          <p:spTgt spid="163851"/>
                                        </p:tgtEl>
                                        <p:attrNameLst>
                                          <p:attrName>style.visibility</p:attrName>
                                        </p:attrNameLst>
                                      </p:cBhvr>
                                      <p:to>
                                        <p:strVal val="visible"/>
                                      </p:to>
                                    </p:set>
                                    <p:animEffect transition="in" filter="barn(outHorizontal)">
                                      <p:cBhvr>
                                        <p:cTn id="20" dur="500"/>
                                        <p:tgtEl>
                                          <p:spTgt spid="163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8" grpId="0" autoUpdateAnimBg="0"/>
      <p:bldP spid="16384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C61CFC8-1BE3-4C35-86A9-8ECB425B2147}"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50179" name="灯片编号占位符 5"/>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A4720341-9DD4-4613-BABF-A0D7604DCCD2}" type="slidenum">
              <a:rPr lang="en-US" altLang="zh-CN" sz="1400" b="0">
                <a:solidFill>
                  <a:schemeClr val="tx2"/>
                </a:solidFill>
              </a:rPr>
            </a:fld>
            <a:endParaRPr lang="en-US" altLang="zh-CN" sz="1400" b="0">
              <a:solidFill>
                <a:schemeClr val="tx2"/>
              </a:solidFill>
            </a:endParaRPr>
          </a:p>
        </p:txBody>
      </p:sp>
      <p:sp>
        <p:nvSpPr>
          <p:cNvPr id="108548" name="Rectangle 4"/>
          <p:cNvSpPr>
            <a:spLocks noChangeArrowheads="1"/>
          </p:cNvSpPr>
          <p:nvPr/>
        </p:nvSpPr>
        <p:spPr bwMode="auto">
          <a:xfrm>
            <a:off x="323850" y="620713"/>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a:solidFill>
                  <a:schemeClr val="accent2"/>
                </a:solidFill>
              </a:rPr>
              <a:t>2.3.8 The Unit Step Response of LTI system </a:t>
            </a:r>
            <a:r>
              <a:rPr lang="en-US" altLang="zh-CN" sz="2800">
                <a:solidFill>
                  <a:srgbClr val="FF0000"/>
                </a:solidFill>
              </a:rPr>
              <a:t>(LTI</a:t>
            </a:r>
            <a:r>
              <a:rPr lang="zh-CN" altLang="en-US" sz="2800">
                <a:solidFill>
                  <a:srgbClr val="FF0000"/>
                </a:solidFill>
              </a:rPr>
              <a:t>系统的单位阶跃响应</a:t>
            </a:r>
            <a:r>
              <a:rPr lang="en-US" altLang="zh-CN" sz="2800">
                <a:solidFill>
                  <a:srgbClr val="FF0000"/>
                </a:solidFill>
                <a:latin typeface="Times New Roman" panose="02020603050405020304" pitchFamily="18" charset="0"/>
              </a:rPr>
              <a:t>)</a:t>
            </a:r>
            <a:endParaRPr lang="en-US" altLang="zh-CN" sz="2800">
              <a:solidFill>
                <a:srgbClr val="FF0000"/>
              </a:solidFill>
              <a:latin typeface="Times New Roman" panose="02020603050405020304" pitchFamily="18" charset="0"/>
            </a:endParaRPr>
          </a:p>
        </p:txBody>
      </p:sp>
      <p:sp>
        <p:nvSpPr>
          <p:cNvPr id="108549" name="Rectangle 5"/>
          <p:cNvSpPr>
            <a:spLocks noChangeArrowheads="1"/>
          </p:cNvSpPr>
          <p:nvPr/>
        </p:nvSpPr>
        <p:spPr bwMode="auto">
          <a:xfrm>
            <a:off x="304800" y="1752600"/>
            <a:ext cx="8458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99CC00"/>
              </a:buClr>
              <a:buFont typeface="Wingdings" panose="05000000000000000000" pitchFamily="2" charset="2"/>
              <a:buNone/>
            </a:pPr>
            <a:r>
              <a:rPr kumimoji="1" lang="en-US" altLang="zh-CN" sz="2800"/>
              <a:t>The</a:t>
            </a:r>
            <a:r>
              <a:rPr kumimoji="1" lang="en-US" altLang="zh-CN" sz="2800" i="1"/>
              <a:t> unit step response</a:t>
            </a:r>
            <a:r>
              <a:rPr kumimoji="1" lang="en-US" altLang="zh-CN" sz="2800"/>
              <a:t>, </a:t>
            </a:r>
            <a:r>
              <a:rPr kumimoji="1" lang="en-US" altLang="zh-CN" sz="2800" i="1">
                <a:solidFill>
                  <a:srgbClr val="FF3300"/>
                </a:solidFill>
              </a:rPr>
              <a:t>s</a:t>
            </a:r>
            <a:r>
              <a:rPr kumimoji="1" lang="en-US" altLang="zh-CN" sz="2800">
                <a:solidFill>
                  <a:srgbClr val="FF3300"/>
                </a:solidFill>
              </a:rPr>
              <a:t>[</a:t>
            </a:r>
            <a:r>
              <a:rPr kumimoji="1" lang="en-US" altLang="zh-CN" sz="2800" i="1">
                <a:solidFill>
                  <a:srgbClr val="FF3300"/>
                </a:solidFill>
              </a:rPr>
              <a:t>n</a:t>
            </a:r>
            <a:r>
              <a:rPr kumimoji="1" lang="en-US" altLang="zh-CN" sz="2800">
                <a:solidFill>
                  <a:srgbClr val="FF3300"/>
                </a:solidFill>
              </a:rPr>
              <a:t>]</a:t>
            </a:r>
            <a:r>
              <a:rPr kumimoji="1" lang="en-US" altLang="zh-CN" sz="2800"/>
              <a:t> or </a:t>
            </a:r>
            <a:r>
              <a:rPr kumimoji="1" lang="en-US" altLang="zh-CN" sz="2800" i="1">
                <a:solidFill>
                  <a:srgbClr val="FF3300"/>
                </a:solidFill>
              </a:rPr>
              <a:t>s</a:t>
            </a:r>
            <a:r>
              <a:rPr kumimoji="1" lang="en-US" altLang="zh-CN" sz="2800">
                <a:solidFill>
                  <a:srgbClr val="FF3300"/>
                </a:solidFill>
              </a:rPr>
              <a:t>(</a:t>
            </a:r>
            <a:r>
              <a:rPr kumimoji="1" lang="en-US" altLang="zh-CN" sz="2800" i="1">
                <a:solidFill>
                  <a:srgbClr val="FF3300"/>
                </a:solidFill>
              </a:rPr>
              <a:t>t</a:t>
            </a:r>
            <a:r>
              <a:rPr kumimoji="1" lang="en-US" altLang="zh-CN" sz="2800">
                <a:solidFill>
                  <a:srgbClr val="FF3300"/>
                </a:solidFill>
              </a:rPr>
              <a:t>)</a:t>
            </a:r>
            <a:r>
              <a:rPr kumimoji="1" lang="en-US" altLang="zh-CN" sz="2800"/>
              <a:t>, is the output of an LTI system when input </a:t>
            </a:r>
            <a:r>
              <a:rPr kumimoji="1" lang="en-US" altLang="zh-CN" sz="2800" i="1"/>
              <a:t>x</a:t>
            </a:r>
            <a:r>
              <a:rPr kumimoji="1" lang="en-US" altLang="zh-CN" sz="2800"/>
              <a:t>[</a:t>
            </a:r>
            <a:r>
              <a:rPr kumimoji="1" lang="en-US" altLang="zh-CN" sz="2800" i="1"/>
              <a:t>n</a:t>
            </a:r>
            <a:r>
              <a:rPr kumimoji="1" lang="en-US" altLang="zh-CN" sz="2800"/>
              <a:t>]=</a:t>
            </a:r>
            <a:r>
              <a:rPr kumimoji="1" lang="en-US" altLang="zh-CN" sz="2800" i="1">
                <a:solidFill>
                  <a:srgbClr val="FF3300"/>
                </a:solidFill>
              </a:rPr>
              <a:t>u</a:t>
            </a:r>
            <a:r>
              <a:rPr kumimoji="1" lang="en-US" altLang="zh-CN" sz="2800">
                <a:solidFill>
                  <a:srgbClr val="FF3300"/>
                </a:solidFill>
              </a:rPr>
              <a:t>[</a:t>
            </a:r>
            <a:r>
              <a:rPr kumimoji="1" lang="en-US" altLang="zh-CN" sz="2800" i="1">
                <a:solidFill>
                  <a:srgbClr val="FF3300"/>
                </a:solidFill>
              </a:rPr>
              <a:t>n</a:t>
            </a:r>
            <a:r>
              <a:rPr kumimoji="1" lang="en-US" altLang="zh-CN" sz="2800">
                <a:solidFill>
                  <a:srgbClr val="FF3300"/>
                </a:solidFill>
              </a:rPr>
              <a:t>]</a:t>
            </a:r>
            <a:r>
              <a:rPr kumimoji="1" lang="en-US" altLang="zh-CN" sz="2800"/>
              <a:t> or </a:t>
            </a:r>
            <a:r>
              <a:rPr kumimoji="1" lang="en-US" altLang="zh-CN" sz="2800" i="1"/>
              <a:t>x</a:t>
            </a:r>
            <a:r>
              <a:rPr kumimoji="1" lang="en-US" altLang="zh-CN" sz="2800"/>
              <a:t>(</a:t>
            </a:r>
            <a:r>
              <a:rPr kumimoji="1" lang="en-US" altLang="zh-CN" sz="2800" i="1"/>
              <a:t>t</a:t>
            </a:r>
            <a:r>
              <a:rPr kumimoji="1" lang="en-US" altLang="zh-CN" sz="2800"/>
              <a:t>)=</a:t>
            </a:r>
            <a:r>
              <a:rPr kumimoji="1" lang="en-US" altLang="zh-CN" sz="2800" i="1"/>
              <a:t>u</a:t>
            </a:r>
            <a:r>
              <a:rPr kumimoji="1" lang="en-US" altLang="zh-CN" sz="2800"/>
              <a:t>(</a:t>
            </a:r>
            <a:r>
              <a:rPr kumimoji="1" lang="en-US" altLang="zh-CN" sz="2800" i="1"/>
              <a:t>t</a:t>
            </a:r>
            <a:r>
              <a:rPr kumimoji="1" lang="en-US" altLang="zh-CN" sz="2800"/>
              <a:t>). ( </a:t>
            </a:r>
            <a:r>
              <a:rPr kumimoji="1" lang="en-US" altLang="zh-CN" sz="2800">
                <a:solidFill>
                  <a:srgbClr val="FF3300"/>
                </a:solidFill>
              </a:rPr>
              <a:t>h[n] </a:t>
            </a:r>
            <a:r>
              <a:rPr kumimoji="1" lang="zh-CN" altLang="en-US" sz="2800"/>
              <a:t>是脉冲信号响应 </a:t>
            </a:r>
            <a:r>
              <a:rPr kumimoji="1" lang="en-US" altLang="zh-CN" sz="2800"/>
              <a:t>)</a:t>
            </a:r>
            <a:endParaRPr kumimoji="1" lang="en-US" altLang="zh-CN" sz="2800"/>
          </a:p>
        </p:txBody>
      </p:sp>
      <p:grpSp>
        <p:nvGrpSpPr>
          <p:cNvPr id="50182" name="Group 14"/>
          <p:cNvGrpSpPr/>
          <p:nvPr/>
        </p:nvGrpSpPr>
        <p:grpSpPr bwMode="auto">
          <a:xfrm>
            <a:off x="709613" y="3509962"/>
            <a:ext cx="7213600" cy="1015999"/>
            <a:chOff x="447" y="1989"/>
            <a:chExt cx="4544" cy="640"/>
          </a:xfrm>
        </p:grpSpPr>
        <p:sp>
          <p:nvSpPr>
            <p:cNvPr id="50183" name="Text Box 16"/>
            <p:cNvSpPr txBox="1">
              <a:spLocks noChangeArrowheads="1"/>
            </p:cNvSpPr>
            <p:nvPr/>
          </p:nvSpPr>
          <p:spPr bwMode="auto">
            <a:xfrm>
              <a:off x="1353" y="2165"/>
              <a:ext cx="1148" cy="33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i="1" dirty="0">
                  <a:latin typeface="Times New Roman" panose="02020603050405020304" pitchFamily="18" charset="0"/>
                  <a:ea typeface="楷体_GB2312" pitchFamily="49" charset="-122"/>
                </a:rPr>
                <a:t>h</a:t>
              </a:r>
              <a:r>
                <a:rPr kumimoji="1" lang="en-US" altLang="zh-CN" sz="2800" dirty="0">
                  <a:latin typeface="Times New Roman" panose="02020603050405020304" pitchFamily="18" charset="0"/>
                  <a:ea typeface="楷体_GB2312" pitchFamily="49" charset="-122"/>
                  <a:sym typeface="Symbol" panose="05050102010706020507" pitchFamily="18" charset="2"/>
                </a:rPr>
                <a:t>[</a:t>
              </a:r>
              <a:r>
                <a:rPr kumimoji="1" lang="en-US" altLang="zh-CN" sz="2800" i="1" dirty="0">
                  <a:latin typeface="Times New Roman" panose="02020603050405020304" pitchFamily="18" charset="0"/>
                  <a:ea typeface="楷体_GB2312" pitchFamily="49" charset="-122"/>
                  <a:sym typeface="Symbol" panose="05050102010706020507" pitchFamily="18" charset="2"/>
                </a:rPr>
                <a:t>n</a:t>
              </a:r>
              <a:r>
                <a:rPr kumimoji="1" lang="en-US" altLang="zh-CN" sz="2800" dirty="0">
                  <a:latin typeface="Times New Roman" panose="02020603050405020304" pitchFamily="18" charset="0"/>
                  <a:ea typeface="楷体_GB2312" pitchFamily="49" charset="-122"/>
                  <a:sym typeface="Symbol" panose="05050102010706020507" pitchFamily="18" charset="2"/>
                </a:rPr>
                <a:t>] ; </a:t>
              </a:r>
              <a:r>
                <a:rPr kumimoji="1" lang="en-US" altLang="zh-CN" sz="2800" i="1" dirty="0">
                  <a:latin typeface="Times New Roman" panose="02020603050405020304" pitchFamily="18" charset="0"/>
                  <a:ea typeface="楷体_GB2312" pitchFamily="49" charset="-122"/>
                  <a:sym typeface="Symbol" panose="05050102010706020507" pitchFamily="18" charset="2"/>
                </a:rPr>
                <a:t>h</a:t>
              </a:r>
              <a:r>
                <a:rPr kumimoji="1" lang="en-US" altLang="zh-CN" sz="2800" dirty="0">
                  <a:latin typeface="Times New Roman" panose="02020603050405020304" pitchFamily="18" charset="0"/>
                  <a:ea typeface="楷体_GB2312" pitchFamily="49" charset="-122"/>
                  <a:sym typeface="Symbol" panose="05050102010706020507" pitchFamily="18" charset="2"/>
                </a:rPr>
                <a:t>(</a:t>
              </a:r>
              <a:r>
                <a:rPr kumimoji="1" lang="en-US" altLang="zh-CN" sz="2800" i="1" dirty="0">
                  <a:latin typeface="Times New Roman" panose="02020603050405020304" pitchFamily="18" charset="0"/>
                  <a:ea typeface="楷体_GB2312" pitchFamily="49" charset="-122"/>
                  <a:sym typeface="Symbol" panose="05050102010706020507" pitchFamily="18" charset="2"/>
                </a:rPr>
                <a:t>t</a:t>
              </a:r>
              <a:r>
                <a:rPr kumimoji="1" lang="en-US" altLang="zh-CN" sz="2800" dirty="0">
                  <a:latin typeface="Times New Roman" panose="02020603050405020304" pitchFamily="18" charset="0"/>
                  <a:ea typeface="楷体_GB2312" pitchFamily="49" charset="-122"/>
                  <a:sym typeface="Symbol" panose="05050102010706020507" pitchFamily="18" charset="2"/>
                </a:rPr>
                <a:t>)</a:t>
              </a:r>
              <a:r>
                <a:rPr kumimoji="1" lang="en-US" altLang="zh-CN" sz="2800" dirty="0">
                  <a:latin typeface="Times New Roman" panose="02020603050405020304" pitchFamily="18" charset="0"/>
                  <a:ea typeface="黑体" panose="02010609060101010101" pitchFamily="49" charset="-122"/>
                </a:rPr>
                <a:t> </a:t>
              </a:r>
              <a:endParaRPr kumimoji="1" lang="en-US" altLang="zh-CN" sz="2800" dirty="0">
                <a:latin typeface="Times New Roman" panose="02020603050405020304" pitchFamily="18" charset="0"/>
                <a:ea typeface="黑体" panose="02010609060101010101" pitchFamily="49" charset="-122"/>
              </a:endParaRPr>
            </a:p>
          </p:txBody>
        </p:sp>
        <p:sp>
          <p:nvSpPr>
            <p:cNvPr id="50184" name="Line 17"/>
            <p:cNvSpPr>
              <a:spLocks noChangeShapeType="1"/>
            </p:cNvSpPr>
            <p:nvPr/>
          </p:nvSpPr>
          <p:spPr bwMode="auto">
            <a:xfrm>
              <a:off x="572" y="2309"/>
              <a:ext cx="791" cy="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5" name="Line 18"/>
            <p:cNvSpPr>
              <a:spLocks noChangeShapeType="1"/>
            </p:cNvSpPr>
            <p:nvPr/>
          </p:nvSpPr>
          <p:spPr bwMode="auto">
            <a:xfrm>
              <a:off x="2501" y="2333"/>
              <a:ext cx="1266" cy="1"/>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6" name="Text Box 21"/>
            <p:cNvSpPr txBox="1">
              <a:spLocks noChangeArrowheads="1"/>
            </p:cNvSpPr>
            <p:nvPr/>
          </p:nvSpPr>
          <p:spPr bwMode="auto">
            <a:xfrm>
              <a:off x="447" y="1989"/>
              <a:ext cx="916"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i="1" dirty="0">
                  <a:latin typeface="Times New Roman" panose="02020603050405020304" pitchFamily="18" charset="0"/>
                  <a:ea typeface="楷体_GB2312" pitchFamily="49" charset="-122"/>
                  <a:sym typeface="Symbol" panose="05050102010706020507" pitchFamily="18" charset="2"/>
                </a:rPr>
                <a:t>u</a:t>
              </a:r>
              <a:r>
                <a:rPr kumimoji="1" lang="en-US" altLang="zh-CN" sz="2400" dirty="0">
                  <a:latin typeface="Times New Roman" panose="02020603050405020304" pitchFamily="18" charset="0"/>
                  <a:ea typeface="楷体_GB2312" pitchFamily="49" charset="-122"/>
                  <a:sym typeface="Symbol" panose="05050102010706020507" pitchFamily="18" charset="2"/>
                </a:rPr>
                <a:t>[</a:t>
              </a:r>
              <a:r>
                <a:rPr kumimoji="1" lang="en-US" altLang="zh-CN" sz="2400" i="1" dirty="0">
                  <a:latin typeface="Times New Roman" panose="02020603050405020304" pitchFamily="18" charset="0"/>
                  <a:ea typeface="楷体_GB2312" pitchFamily="49" charset="-122"/>
                  <a:sym typeface="Symbol" panose="05050102010706020507" pitchFamily="18" charset="2"/>
                </a:rPr>
                <a:t>n</a:t>
              </a:r>
              <a:r>
                <a:rPr kumimoji="1" lang="en-US" altLang="zh-CN" sz="2400" dirty="0" smtClean="0">
                  <a:latin typeface="Times New Roman" panose="02020603050405020304" pitchFamily="18" charset="0"/>
                  <a:ea typeface="楷体_GB2312" pitchFamily="49" charset="-122"/>
                  <a:sym typeface="Symbol" panose="05050102010706020507" pitchFamily="18" charset="2"/>
                </a:rPr>
                <a:t>];</a:t>
              </a:r>
              <a:endParaRPr kumimoji="1" lang="en-US" altLang="zh-CN" sz="2400" dirty="0" smtClean="0">
                <a:latin typeface="Times New Roman" panose="02020603050405020304" pitchFamily="18" charset="0"/>
                <a:ea typeface="楷体_GB2312" pitchFamily="49" charset="-122"/>
                <a:sym typeface="Symbol" panose="05050102010706020507" pitchFamily="18" charset="2"/>
              </a:endParaRPr>
            </a:p>
            <a:p>
              <a:pPr algn="ctr" eaLnBrk="1" hangingPunct="1">
                <a:spcBef>
                  <a:spcPct val="50000"/>
                </a:spcBef>
                <a:buFontTx/>
                <a:buNone/>
              </a:pPr>
              <a:r>
                <a:rPr kumimoji="1" lang="en-US" altLang="zh-CN" sz="2400" dirty="0" smtClean="0">
                  <a:latin typeface="Times New Roman" panose="02020603050405020304" pitchFamily="18" charset="0"/>
                  <a:ea typeface="楷体_GB2312" pitchFamily="49" charset="-122"/>
                  <a:sym typeface="Symbol" panose="05050102010706020507" pitchFamily="18" charset="2"/>
                </a:rPr>
                <a:t> </a:t>
              </a:r>
              <a:r>
                <a:rPr kumimoji="1" lang="en-US" altLang="zh-CN" sz="2400" i="1" dirty="0">
                  <a:latin typeface="Times New Roman" panose="02020603050405020304" pitchFamily="18" charset="0"/>
                  <a:ea typeface="楷体_GB2312" pitchFamily="49" charset="-122"/>
                  <a:sym typeface="Symbol" panose="05050102010706020507" pitchFamily="18" charset="2"/>
                </a:rPr>
                <a:t>u</a:t>
              </a:r>
              <a:r>
                <a:rPr kumimoji="1" lang="en-US" altLang="zh-CN" sz="2400" dirty="0">
                  <a:latin typeface="Times New Roman" panose="02020603050405020304" pitchFamily="18" charset="0"/>
                  <a:ea typeface="楷体_GB2312" pitchFamily="49" charset="-122"/>
                  <a:sym typeface="Symbol" panose="05050102010706020507" pitchFamily="18" charset="2"/>
                </a:rPr>
                <a:t>(</a:t>
              </a:r>
              <a:r>
                <a:rPr kumimoji="1" lang="en-US" altLang="zh-CN" sz="2400" i="1" dirty="0">
                  <a:latin typeface="Times New Roman" panose="02020603050405020304" pitchFamily="18" charset="0"/>
                  <a:ea typeface="楷体_GB2312" pitchFamily="49" charset="-122"/>
                  <a:sym typeface="Symbol" panose="05050102010706020507" pitchFamily="18" charset="2"/>
                </a:rPr>
                <a:t>t</a:t>
              </a:r>
              <a:r>
                <a:rPr kumimoji="1" lang="en-US" altLang="zh-CN" sz="2400" dirty="0">
                  <a:latin typeface="Times New Roman" panose="02020603050405020304" pitchFamily="18" charset="0"/>
                  <a:ea typeface="楷体_GB2312" pitchFamily="49" charset="-122"/>
                  <a:sym typeface="Symbol" panose="05050102010706020507" pitchFamily="18" charset="2"/>
                </a:rPr>
                <a:t>)</a:t>
              </a:r>
              <a:endParaRPr kumimoji="1" lang="en-US" altLang="zh-CN" sz="2400" dirty="0">
                <a:latin typeface="Times New Roman" panose="02020603050405020304" pitchFamily="18" charset="0"/>
                <a:ea typeface="楷体_GB2312" pitchFamily="49" charset="-122"/>
                <a:sym typeface="Symbol" panose="05050102010706020507" pitchFamily="18" charset="2"/>
              </a:endParaRPr>
            </a:p>
          </p:txBody>
        </p:sp>
        <p:sp>
          <p:nvSpPr>
            <p:cNvPr id="50187" name="Text Box 22"/>
            <p:cNvSpPr txBox="1">
              <a:spLocks noChangeArrowheads="1"/>
            </p:cNvSpPr>
            <p:nvPr/>
          </p:nvSpPr>
          <p:spPr bwMode="auto">
            <a:xfrm>
              <a:off x="2501" y="1989"/>
              <a:ext cx="2490"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i="1" dirty="0">
                  <a:latin typeface="Times New Roman" panose="02020603050405020304" pitchFamily="18" charset="0"/>
                  <a:ea typeface="楷体_GB2312" pitchFamily="49" charset="-122"/>
                  <a:sym typeface="Symbol" panose="05050102010706020507" pitchFamily="18" charset="2"/>
                </a:rPr>
                <a:t>s</a:t>
              </a:r>
              <a:r>
                <a:rPr kumimoji="1" lang="en-US" altLang="zh-CN" sz="2400" dirty="0">
                  <a:latin typeface="Times New Roman" panose="02020603050405020304" pitchFamily="18" charset="0"/>
                  <a:ea typeface="楷体_GB2312" pitchFamily="49" charset="-122"/>
                  <a:sym typeface="Symbol" panose="05050102010706020507" pitchFamily="18" charset="2"/>
                </a:rPr>
                <a:t>[</a:t>
              </a:r>
              <a:r>
                <a:rPr kumimoji="1" lang="en-US" altLang="zh-CN" sz="2400" i="1" dirty="0">
                  <a:latin typeface="Times New Roman" panose="02020603050405020304" pitchFamily="18" charset="0"/>
                  <a:ea typeface="楷体_GB2312" pitchFamily="49" charset="-122"/>
                  <a:sym typeface="Symbol" panose="05050102010706020507" pitchFamily="18" charset="2"/>
                </a:rPr>
                <a:t>n</a:t>
              </a:r>
              <a:r>
                <a:rPr kumimoji="1" lang="en-US" altLang="zh-CN" sz="2400" dirty="0">
                  <a:latin typeface="Times New Roman" panose="02020603050405020304" pitchFamily="18" charset="0"/>
                  <a:ea typeface="楷体_GB2312" pitchFamily="49" charset="-122"/>
                  <a:sym typeface="Symbol" panose="05050102010706020507" pitchFamily="18" charset="2"/>
                </a:rPr>
                <a:t>]=</a:t>
              </a:r>
              <a:r>
                <a:rPr kumimoji="1" lang="en-US" altLang="zh-CN" sz="2400" i="1" dirty="0">
                  <a:latin typeface="Times New Roman" panose="02020603050405020304" pitchFamily="18" charset="0"/>
                  <a:ea typeface="楷体_GB2312" pitchFamily="49" charset="-122"/>
                  <a:sym typeface="Symbol" panose="05050102010706020507" pitchFamily="18" charset="2"/>
                </a:rPr>
                <a:t>u</a:t>
              </a:r>
              <a:r>
                <a:rPr kumimoji="1" lang="en-US" altLang="zh-CN" sz="2400" dirty="0">
                  <a:latin typeface="Times New Roman" panose="02020603050405020304" pitchFamily="18" charset="0"/>
                  <a:ea typeface="楷体_GB2312" pitchFamily="49" charset="-122"/>
                  <a:sym typeface="Symbol" panose="05050102010706020507" pitchFamily="18" charset="2"/>
                </a:rPr>
                <a:t>[</a:t>
              </a:r>
              <a:r>
                <a:rPr kumimoji="1" lang="en-US" altLang="zh-CN" sz="2400" i="1" dirty="0">
                  <a:latin typeface="Times New Roman" panose="02020603050405020304" pitchFamily="18" charset="0"/>
                  <a:ea typeface="楷体_GB2312" pitchFamily="49" charset="-122"/>
                  <a:sym typeface="Symbol" panose="05050102010706020507" pitchFamily="18" charset="2"/>
                </a:rPr>
                <a:t>n</a:t>
              </a:r>
              <a:r>
                <a:rPr kumimoji="1" lang="en-US" altLang="zh-CN" sz="2400" dirty="0">
                  <a:latin typeface="Times New Roman" panose="02020603050405020304" pitchFamily="18" charset="0"/>
                  <a:ea typeface="楷体_GB2312" pitchFamily="49" charset="-122"/>
                  <a:sym typeface="Symbol" panose="05050102010706020507" pitchFamily="18" charset="2"/>
                </a:rPr>
                <a:t>]*</a:t>
              </a:r>
              <a:r>
                <a:rPr kumimoji="1" lang="en-US" altLang="zh-CN" sz="2400" i="1" dirty="0">
                  <a:latin typeface="Times New Roman" panose="02020603050405020304" pitchFamily="18" charset="0"/>
                  <a:ea typeface="楷体_GB2312" pitchFamily="49" charset="-122"/>
                  <a:sym typeface="Symbol" panose="05050102010706020507" pitchFamily="18" charset="2"/>
                </a:rPr>
                <a:t>h</a:t>
              </a:r>
              <a:r>
                <a:rPr kumimoji="1" lang="en-US" altLang="zh-CN" sz="2400" dirty="0">
                  <a:latin typeface="Times New Roman" panose="02020603050405020304" pitchFamily="18" charset="0"/>
                  <a:ea typeface="楷体_GB2312" pitchFamily="49" charset="-122"/>
                  <a:sym typeface="Symbol" panose="05050102010706020507" pitchFamily="18" charset="2"/>
                </a:rPr>
                <a:t>[</a:t>
              </a:r>
              <a:r>
                <a:rPr kumimoji="1" lang="en-US" altLang="zh-CN" sz="2400" i="1" dirty="0">
                  <a:latin typeface="Times New Roman" panose="02020603050405020304" pitchFamily="18" charset="0"/>
                  <a:ea typeface="楷体_GB2312" pitchFamily="49" charset="-122"/>
                  <a:sym typeface="Symbol" panose="05050102010706020507" pitchFamily="18" charset="2"/>
                </a:rPr>
                <a:t>n</a:t>
              </a:r>
              <a:r>
                <a:rPr kumimoji="1" lang="en-US" altLang="zh-CN" sz="2400" dirty="0">
                  <a:latin typeface="Times New Roman" panose="02020603050405020304" pitchFamily="18" charset="0"/>
                  <a:ea typeface="楷体_GB2312" pitchFamily="49" charset="-122"/>
                  <a:sym typeface="Symbol" panose="05050102010706020507" pitchFamily="18" charset="2"/>
                </a:rPr>
                <a:t>]</a:t>
              </a:r>
              <a:r>
                <a:rPr kumimoji="1" lang="zh-CN" altLang="en-US" sz="2400" dirty="0" smtClean="0">
                  <a:latin typeface="Times New Roman" panose="02020603050405020304" pitchFamily="18" charset="0"/>
                  <a:ea typeface="楷体_GB2312" pitchFamily="49" charset="-122"/>
                  <a:sym typeface="Symbol" panose="05050102010706020507" pitchFamily="18" charset="2"/>
                </a:rPr>
                <a:t>；</a:t>
              </a:r>
              <a:endParaRPr kumimoji="1" lang="en-US" altLang="zh-CN" sz="2400" dirty="0" smtClean="0">
                <a:latin typeface="Times New Roman" panose="02020603050405020304" pitchFamily="18" charset="0"/>
                <a:ea typeface="楷体_GB2312" pitchFamily="49" charset="-122"/>
                <a:sym typeface="Symbol" panose="05050102010706020507" pitchFamily="18" charset="2"/>
              </a:endParaRPr>
            </a:p>
            <a:p>
              <a:pPr algn="ctr" eaLnBrk="1" hangingPunct="1">
                <a:spcBef>
                  <a:spcPct val="50000"/>
                </a:spcBef>
                <a:buFontTx/>
                <a:buNone/>
              </a:pPr>
              <a:r>
                <a:rPr kumimoji="1" lang="en-US" altLang="zh-CN" sz="2400" i="1" dirty="0" smtClean="0">
                  <a:latin typeface="Times New Roman" panose="02020603050405020304" pitchFamily="18" charset="0"/>
                  <a:ea typeface="楷体_GB2312" pitchFamily="49" charset="-122"/>
                  <a:sym typeface="Symbol" panose="05050102010706020507" pitchFamily="18" charset="2"/>
                </a:rPr>
                <a:t>s</a:t>
              </a:r>
              <a:r>
                <a:rPr kumimoji="1" lang="en-US" altLang="zh-CN" sz="2400" dirty="0" smtClean="0">
                  <a:latin typeface="Times New Roman" panose="02020603050405020304" pitchFamily="18" charset="0"/>
                  <a:ea typeface="楷体_GB2312" pitchFamily="49" charset="-122"/>
                  <a:sym typeface="Symbol" panose="05050102010706020507" pitchFamily="18" charset="2"/>
                </a:rPr>
                <a:t>(</a:t>
              </a:r>
              <a:r>
                <a:rPr kumimoji="1" lang="en-US" altLang="zh-CN" sz="2400" i="1" dirty="0" smtClean="0">
                  <a:latin typeface="Times New Roman" panose="02020603050405020304" pitchFamily="18" charset="0"/>
                  <a:ea typeface="楷体_GB2312" pitchFamily="49" charset="-122"/>
                  <a:sym typeface="Symbol" panose="05050102010706020507" pitchFamily="18" charset="2"/>
                </a:rPr>
                <a:t>t</a:t>
              </a:r>
              <a:r>
                <a:rPr kumimoji="1" lang="en-US" altLang="zh-CN" sz="2400" dirty="0">
                  <a:latin typeface="Times New Roman" panose="02020603050405020304" pitchFamily="18" charset="0"/>
                  <a:ea typeface="楷体_GB2312" pitchFamily="49" charset="-122"/>
                  <a:sym typeface="Symbol" panose="05050102010706020507" pitchFamily="18" charset="2"/>
                </a:rPr>
                <a:t>)=</a:t>
              </a:r>
              <a:r>
                <a:rPr kumimoji="1" lang="en-US" altLang="zh-CN" sz="2400" i="1" dirty="0">
                  <a:latin typeface="Times New Roman" panose="02020603050405020304" pitchFamily="18" charset="0"/>
                  <a:ea typeface="楷体_GB2312" pitchFamily="49" charset="-122"/>
                  <a:sym typeface="Symbol" panose="05050102010706020507" pitchFamily="18" charset="2"/>
                </a:rPr>
                <a:t>u</a:t>
              </a:r>
              <a:r>
                <a:rPr kumimoji="1" lang="en-US" altLang="zh-CN" sz="2400" dirty="0">
                  <a:latin typeface="Times New Roman" panose="02020603050405020304" pitchFamily="18" charset="0"/>
                  <a:ea typeface="楷体_GB2312" pitchFamily="49" charset="-122"/>
                  <a:sym typeface="Symbol" panose="05050102010706020507" pitchFamily="18" charset="2"/>
                </a:rPr>
                <a:t>(</a:t>
              </a:r>
              <a:r>
                <a:rPr kumimoji="1" lang="en-US" altLang="zh-CN" sz="2400" i="1" dirty="0">
                  <a:latin typeface="Times New Roman" panose="02020603050405020304" pitchFamily="18" charset="0"/>
                  <a:ea typeface="楷体_GB2312" pitchFamily="49" charset="-122"/>
                  <a:sym typeface="Symbol" panose="05050102010706020507" pitchFamily="18" charset="2"/>
                </a:rPr>
                <a:t>t</a:t>
              </a:r>
              <a:r>
                <a:rPr kumimoji="1" lang="en-US" altLang="zh-CN" sz="2400" dirty="0">
                  <a:latin typeface="Times New Roman" panose="02020603050405020304" pitchFamily="18" charset="0"/>
                  <a:ea typeface="楷体_GB2312" pitchFamily="49" charset="-122"/>
                  <a:sym typeface="Symbol" panose="05050102010706020507" pitchFamily="18" charset="2"/>
                </a:rPr>
                <a:t>)*</a:t>
              </a:r>
              <a:r>
                <a:rPr kumimoji="1" lang="en-US" altLang="zh-CN" sz="2400" i="1" dirty="0">
                  <a:latin typeface="Times New Roman" panose="02020603050405020304" pitchFamily="18" charset="0"/>
                  <a:ea typeface="楷体_GB2312" pitchFamily="49" charset="-122"/>
                  <a:sym typeface="Symbol" panose="05050102010706020507" pitchFamily="18" charset="2"/>
                </a:rPr>
                <a:t>h</a:t>
              </a:r>
              <a:r>
                <a:rPr kumimoji="1" lang="en-US" altLang="zh-CN" sz="2400" dirty="0">
                  <a:latin typeface="Times New Roman" panose="02020603050405020304" pitchFamily="18" charset="0"/>
                  <a:ea typeface="楷体_GB2312" pitchFamily="49" charset="-122"/>
                  <a:sym typeface="Symbol" panose="05050102010706020507" pitchFamily="18" charset="2"/>
                </a:rPr>
                <a:t>(</a:t>
              </a:r>
              <a:r>
                <a:rPr kumimoji="1" lang="en-US" altLang="zh-CN" sz="2400" i="1" dirty="0">
                  <a:latin typeface="Times New Roman" panose="02020603050405020304" pitchFamily="18" charset="0"/>
                  <a:ea typeface="楷体_GB2312" pitchFamily="49" charset="-122"/>
                  <a:sym typeface="Symbol" panose="05050102010706020507" pitchFamily="18" charset="2"/>
                </a:rPr>
                <a:t>t</a:t>
              </a:r>
              <a:r>
                <a:rPr kumimoji="1" lang="en-US" altLang="zh-CN" sz="2400" dirty="0">
                  <a:latin typeface="Times New Roman" panose="02020603050405020304" pitchFamily="18" charset="0"/>
                  <a:ea typeface="楷体_GB2312" pitchFamily="49" charset="-122"/>
                  <a:sym typeface="Symbol" panose="05050102010706020507" pitchFamily="18" charset="2"/>
                </a:rPr>
                <a:t>)</a:t>
              </a:r>
              <a:endParaRPr kumimoji="1" lang="en-US" altLang="zh-CN" sz="2400" dirty="0">
                <a:latin typeface="Times New Roman" panose="02020603050405020304" pitchFamily="18" charset="0"/>
                <a:ea typeface="楷体_GB2312" pitchFamily="49" charset="-122"/>
                <a:sym typeface="Symbol" panose="05050102010706020507" pitchFamily="18" charset="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08548"/>
                                        </p:tgtEl>
                                        <p:attrNameLst>
                                          <p:attrName>style.visibility</p:attrName>
                                        </p:attrNameLst>
                                      </p:cBhvr>
                                      <p:to>
                                        <p:strVal val="visible"/>
                                      </p:to>
                                    </p:set>
                                    <p:animEffect transition="in" filter="barn(inHorizontal)">
                                      <p:cBhvr>
                                        <p:cTn id="7" dur="500"/>
                                        <p:tgtEl>
                                          <p:spTgt spid="108548"/>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08549"/>
                                        </p:tgtEl>
                                        <p:attrNameLst>
                                          <p:attrName>style.visibility</p:attrName>
                                        </p:attrNameLst>
                                      </p:cBhvr>
                                      <p:to>
                                        <p:strVal val="visible"/>
                                      </p:to>
                                    </p:set>
                                    <p:animEffect transition="in" filter="barn(outHorizontal)">
                                      <p:cBhvr>
                                        <p:cTn id="11" dur="500"/>
                                        <p:tgtEl>
                                          <p:spTgt spid="108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autoUpdateAnimBg="0"/>
      <p:bldP spid="108549"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6B7E676-9B36-45D1-AE16-F62A270EF117}"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graphicFrame>
        <p:nvGraphicFramePr>
          <p:cNvPr id="197635" name="Object 3"/>
          <p:cNvGraphicFramePr>
            <a:graphicFrameLocks noChangeAspect="1"/>
          </p:cNvGraphicFramePr>
          <p:nvPr/>
        </p:nvGraphicFramePr>
        <p:xfrm>
          <a:off x="684213" y="2166938"/>
          <a:ext cx="6348412" cy="1473200"/>
        </p:xfrm>
        <a:graphic>
          <a:graphicData uri="http://schemas.openxmlformats.org/presentationml/2006/ole">
            <mc:AlternateContent xmlns:mc="http://schemas.openxmlformats.org/markup-compatibility/2006">
              <mc:Choice xmlns:v="urn:schemas-microsoft-com:vml" Requires="v">
                <p:oleObj spid="_x0000_s51284" name="Equation" r:id="rId1" imgW="2819400" imgH="660400" progId="Equation.DSMT4">
                  <p:embed/>
                </p:oleObj>
              </mc:Choice>
              <mc:Fallback>
                <p:oleObj name="Equation" r:id="rId1" imgW="2819400" imgH="6604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166938"/>
                        <a:ext cx="6348412"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7636" name="Rectangle 4"/>
          <p:cNvSpPr>
            <a:spLocks noChangeArrowheads="1"/>
          </p:cNvSpPr>
          <p:nvPr/>
        </p:nvSpPr>
        <p:spPr bwMode="auto">
          <a:xfrm>
            <a:off x="179388" y="4076700"/>
            <a:ext cx="8610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99CC00"/>
              </a:buClr>
              <a:buFont typeface="Wingdings" panose="05000000000000000000" pitchFamily="2" charset="2"/>
              <a:buNone/>
            </a:pPr>
            <a:r>
              <a:rPr kumimoji="1" lang="en-US" altLang="zh-CN" sz="2800">
                <a:solidFill>
                  <a:srgbClr val="FF0000"/>
                </a:solidFill>
              </a:rPr>
              <a:t>B.</a:t>
            </a:r>
            <a:r>
              <a:rPr kumimoji="1" lang="en-US" altLang="zh-CN" sz="2800"/>
              <a:t>The impulse response (</a:t>
            </a:r>
            <a:r>
              <a:rPr kumimoji="1" lang="zh-CN" altLang="en-US" sz="2800"/>
              <a:t>脉冲响应</a:t>
            </a:r>
            <a:r>
              <a:rPr kumimoji="1" lang="en-US" altLang="zh-CN" sz="2800"/>
              <a:t>) of a </a:t>
            </a:r>
            <a:r>
              <a:rPr kumimoji="1" lang="en-US" altLang="zh-CN" sz="2800">
                <a:solidFill>
                  <a:srgbClr val="FF3300"/>
                </a:solidFill>
              </a:rPr>
              <a:t>discrete-time LTI</a:t>
            </a:r>
            <a:r>
              <a:rPr kumimoji="1" lang="en-US" altLang="zh-CN" sz="2800"/>
              <a:t> system is the first difference </a:t>
            </a:r>
            <a:r>
              <a:rPr kumimoji="1" lang="zh-CN" altLang="en-US" sz="2800"/>
              <a:t>（一阶差分）</a:t>
            </a:r>
            <a:r>
              <a:rPr kumimoji="1" lang="en-US" altLang="zh-CN" sz="2800"/>
              <a:t> of its step response: </a:t>
            </a:r>
            <a:endParaRPr kumimoji="1" lang="en-US" altLang="zh-CN" sz="2800"/>
          </a:p>
        </p:txBody>
      </p:sp>
      <p:graphicFrame>
        <p:nvGraphicFramePr>
          <p:cNvPr id="197637" name="Object 5"/>
          <p:cNvGraphicFramePr>
            <a:graphicFrameLocks noChangeAspect="1"/>
          </p:cNvGraphicFramePr>
          <p:nvPr/>
        </p:nvGraphicFramePr>
        <p:xfrm>
          <a:off x="1979613" y="5578475"/>
          <a:ext cx="4014787" cy="514350"/>
        </p:xfrm>
        <a:graphic>
          <a:graphicData uri="http://schemas.openxmlformats.org/presentationml/2006/ole">
            <mc:AlternateContent xmlns:mc="http://schemas.openxmlformats.org/markup-compatibility/2006">
              <mc:Choice xmlns:v="urn:schemas-microsoft-com:vml" Requires="v">
                <p:oleObj spid="_x0000_s51285" name="Equation" r:id="rId3" imgW="1701800" imgH="203200" progId="Equation.DSMT4">
                  <p:embed/>
                </p:oleObj>
              </mc:Choice>
              <mc:Fallback>
                <p:oleObj name="Equation" r:id="rId3" imgW="1701800" imgH="203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5578475"/>
                        <a:ext cx="401478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6" name="Rectangle 6"/>
          <p:cNvSpPr>
            <a:spLocks noChangeArrowheads="1"/>
          </p:cNvSpPr>
          <p:nvPr/>
        </p:nvSpPr>
        <p:spPr bwMode="auto">
          <a:xfrm>
            <a:off x="7318375" y="2847975"/>
            <a:ext cx="1368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en-US" altLang="zh-CN" sz="2800" dirty="0"/>
              <a:t>(2.91)</a:t>
            </a:r>
            <a:endParaRPr kumimoji="1" lang="en-US" altLang="zh-CN" sz="2800" dirty="0"/>
          </a:p>
        </p:txBody>
      </p:sp>
      <p:sp>
        <p:nvSpPr>
          <p:cNvPr id="51207" name="Rectangle 7"/>
          <p:cNvSpPr>
            <a:spLocks noChangeArrowheads="1"/>
          </p:cNvSpPr>
          <p:nvPr/>
        </p:nvSpPr>
        <p:spPr bwMode="auto">
          <a:xfrm>
            <a:off x="5775325" y="5461000"/>
            <a:ext cx="3086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en-US" altLang="zh-CN" sz="2800"/>
              <a:t>        (2.92)</a:t>
            </a:r>
            <a:endParaRPr kumimoji="1" lang="en-US" altLang="zh-CN" sz="2800"/>
          </a:p>
        </p:txBody>
      </p:sp>
      <p:sp>
        <p:nvSpPr>
          <p:cNvPr id="108568" name="Rectangle 24"/>
          <p:cNvSpPr>
            <a:spLocks noChangeArrowheads="1"/>
          </p:cNvSpPr>
          <p:nvPr/>
        </p:nvSpPr>
        <p:spPr bwMode="auto">
          <a:xfrm>
            <a:off x="250825" y="765175"/>
            <a:ext cx="86106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99CC00"/>
              </a:buClr>
              <a:buFont typeface="Wingdings" panose="05000000000000000000" pitchFamily="2" charset="2"/>
              <a:buNone/>
            </a:pPr>
            <a:r>
              <a:rPr kumimoji="1" lang="en-US" altLang="zh-CN" sz="2800" dirty="0" err="1">
                <a:solidFill>
                  <a:srgbClr val="FF0000"/>
                </a:solidFill>
              </a:rPr>
              <a:t>A.</a:t>
            </a:r>
            <a:r>
              <a:rPr kumimoji="1" lang="en-US" altLang="zh-CN" sz="2800" dirty="0" err="1"/>
              <a:t>The</a:t>
            </a:r>
            <a:r>
              <a:rPr kumimoji="1" lang="en-US" altLang="zh-CN" sz="2800" dirty="0"/>
              <a:t> step response (</a:t>
            </a:r>
            <a:r>
              <a:rPr kumimoji="1" lang="zh-CN" altLang="en-US" sz="2800" dirty="0"/>
              <a:t>阶跃响应</a:t>
            </a:r>
            <a:r>
              <a:rPr kumimoji="1" lang="en-US" altLang="zh-CN" sz="2800" dirty="0"/>
              <a:t>) of a </a:t>
            </a:r>
            <a:r>
              <a:rPr kumimoji="1" lang="en-US" altLang="zh-CN" sz="2800" dirty="0">
                <a:solidFill>
                  <a:srgbClr val="FF3300"/>
                </a:solidFill>
              </a:rPr>
              <a:t>discrete-time LTI</a:t>
            </a:r>
            <a:r>
              <a:rPr kumimoji="1" lang="en-US" altLang="zh-CN" sz="2800" dirty="0"/>
              <a:t> system is the running sum of its sample response: </a:t>
            </a:r>
            <a:endParaRPr kumimoji="1" lang="en-US" altLang="zh-CN" sz="2800" dirty="0"/>
          </a:p>
        </p:txBody>
      </p:sp>
      <p:sp>
        <p:nvSpPr>
          <p:cNvPr id="51209" name="矩形 1"/>
          <p:cNvSpPr>
            <a:spLocks noChangeArrowheads="1"/>
          </p:cNvSpPr>
          <p:nvPr/>
        </p:nvSpPr>
        <p:spPr bwMode="auto">
          <a:xfrm>
            <a:off x="395288" y="171450"/>
            <a:ext cx="24495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r>
              <a:rPr lang="zh-CN" altLang="en-US" sz="2800"/>
              <a:t>离散系统：</a:t>
            </a:r>
            <a:endParaRPr lang="zh-CN" altLang="en-US" sz="2800"/>
          </a:p>
        </p:txBody>
      </p:sp>
      <p:sp>
        <p:nvSpPr>
          <p:cNvPr id="10" name="矩形 9"/>
          <p:cNvSpPr/>
          <p:nvPr/>
        </p:nvSpPr>
        <p:spPr bwMode="auto">
          <a:xfrm>
            <a:off x="3131840" y="5461000"/>
            <a:ext cx="2952328" cy="709613"/>
          </a:xfrm>
          <a:prstGeom prst="rect">
            <a:avLst/>
          </a:prstGeom>
          <a:solidFill>
            <a:schemeClr val="accent5">
              <a:alpha val="1000"/>
            </a:schemeClr>
          </a:solidFill>
          <a:ln w="34925" cap="flat" cmpd="sng" algn="ctr">
            <a:solidFill>
              <a:srgbClr val="CC0000"/>
            </a:solidFill>
            <a:prstDash val="solid"/>
            <a:round/>
            <a:headEnd type="none" w="med" len="med"/>
            <a:tailEnd type="none" w="med" len="med"/>
          </a:ln>
          <a:effectLst/>
        </p:spPr>
        <p:txBody>
          <a:bodyPr/>
          <a:lstStyle/>
          <a:p>
            <a:pPr eaLnBrk="1" hangingPunct="1">
              <a:defRPr/>
            </a:pP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08568"/>
                                        </p:tgtEl>
                                        <p:attrNameLst>
                                          <p:attrName>style.visibility</p:attrName>
                                        </p:attrNameLst>
                                      </p:cBhvr>
                                      <p:to>
                                        <p:strVal val="visible"/>
                                      </p:to>
                                    </p:set>
                                    <p:animEffect transition="in" filter="barn(outHorizontal)">
                                      <p:cBhvr>
                                        <p:cTn id="7" dur="500"/>
                                        <p:tgtEl>
                                          <p:spTgt spid="108568"/>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97635"/>
                                        </p:tgtEl>
                                        <p:attrNameLst>
                                          <p:attrName>style.visibility</p:attrName>
                                        </p:attrNameLst>
                                      </p:cBhvr>
                                      <p:to>
                                        <p:strVal val="visible"/>
                                      </p:to>
                                    </p:set>
                                    <p:animEffect transition="in" filter="randombar(horizontal)">
                                      <p:cBhvr>
                                        <p:cTn id="11" dur="500"/>
                                        <p:tgtEl>
                                          <p:spTgt spid="197635"/>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197636"/>
                                        </p:tgtEl>
                                        <p:attrNameLst>
                                          <p:attrName>style.visibility</p:attrName>
                                        </p:attrNameLst>
                                      </p:cBhvr>
                                      <p:to>
                                        <p:strVal val="visible"/>
                                      </p:to>
                                    </p:set>
                                    <p:animEffect transition="in" filter="fade">
                                      <p:cBhvr>
                                        <p:cTn id="16" dur="1000"/>
                                        <p:tgtEl>
                                          <p:spTgt spid="197636"/>
                                        </p:tgtEl>
                                      </p:cBhvr>
                                    </p:animEffect>
                                    <p:anim calcmode="lin" valueType="num">
                                      <p:cBhvr>
                                        <p:cTn id="17" dur="1000" fill="hold"/>
                                        <p:tgtEl>
                                          <p:spTgt spid="197636"/>
                                        </p:tgtEl>
                                        <p:attrNameLst>
                                          <p:attrName>ppt_x</p:attrName>
                                        </p:attrNameLst>
                                      </p:cBhvr>
                                      <p:tavLst>
                                        <p:tav tm="0">
                                          <p:val>
                                            <p:strVal val="#ppt_x"/>
                                          </p:val>
                                        </p:tav>
                                        <p:tav tm="100000">
                                          <p:val>
                                            <p:strVal val="#ppt_x"/>
                                          </p:val>
                                        </p:tav>
                                      </p:tavLst>
                                    </p:anim>
                                    <p:anim calcmode="lin" valueType="num">
                                      <p:cBhvr>
                                        <p:cTn id="18" dur="1000" fill="hold"/>
                                        <p:tgtEl>
                                          <p:spTgt spid="197636"/>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97637"/>
                                        </p:tgtEl>
                                        <p:attrNameLst>
                                          <p:attrName>style.visibility</p:attrName>
                                        </p:attrNameLst>
                                      </p:cBhvr>
                                      <p:to>
                                        <p:strVal val="visible"/>
                                      </p:to>
                                    </p:set>
                                    <p:animEffect transition="in" filter="fade">
                                      <p:cBhvr>
                                        <p:cTn id="21" dur="1000"/>
                                        <p:tgtEl>
                                          <p:spTgt spid="197637"/>
                                        </p:tgtEl>
                                      </p:cBhvr>
                                    </p:animEffect>
                                    <p:anim calcmode="lin" valueType="num">
                                      <p:cBhvr>
                                        <p:cTn id="22" dur="1000" fill="hold"/>
                                        <p:tgtEl>
                                          <p:spTgt spid="197637"/>
                                        </p:tgtEl>
                                        <p:attrNameLst>
                                          <p:attrName>ppt_x</p:attrName>
                                        </p:attrNameLst>
                                      </p:cBhvr>
                                      <p:tavLst>
                                        <p:tav tm="0">
                                          <p:val>
                                            <p:strVal val="#ppt_x"/>
                                          </p:val>
                                        </p:tav>
                                        <p:tav tm="100000">
                                          <p:val>
                                            <p:strVal val="#ppt_x"/>
                                          </p:val>
                                        </p:tav>
                                      </p:tavLst>
                                    </p:anim>
                                    <p:anim calcmode="lin" valueType="num">
                                      <p:cBhvr>
                                        <p:cTn id="23" dur="1000" fill="hold"/>
                                        <p:tgtEl>
                                          <p:spTgt spid="1976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6" grpId="0"/>
      <p:bldP spid="10856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8"/>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ABB022A-8453-4668-9484-63B6E1030E00}"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7171" name="Rectangle 2"/>
          <p:cNvSpPr>
            <a:spLocks noGrp="1" noChangeArrowheads="1"/>
          </p:cNvSpPr>
          <p:nvPr>
            <p:ph type="title" sz="quarter"/>
          </p:nvPr>
        </p:nvSpPr>
        <p:spPr>
          <a:xfrm>
            <a:off x="479425" y="285750"/>
            <a:ext cx="6848475" cy="750888"/>
          </a:xfrm>
        </p:spPr>
        <p:txBody>
          <a:bodyPr/>
          <a:lstStyle/>
          <a:p>
            <a:pPr eaLnBrk="1" hangingPunct="1"/>
            <a:r>
              <a:rPr lang="en-US" altLang="zh-CN" sz="3200" b="1" smtClean="0">
                <a:solidFill>
                  <a:srgbClr val="000099"/>
                </a:solidFill>
                <a:latin typeface="Times New Roman" panose="02020603050405020304" pitchFamily="18" charset="0"/>
                <a:ea typeface="楷体_GB2312" pitchFamily="49" charset="-122"/>
              </a:rPr>
              <a:t>2.1</a:t>
            </a:r>
            <a:r>
              <a:rPr lang="en-US" altLang="zh-CN" sz="3200" b="1" smtClean="0">
                <a:solidFill>
                  <a:srgbClr val="000099"/>
                </a:solidFill>
                <a:latin typeface="楷体_GB2312" pitchFamily="49" charset="-122"/>
                <a:ea typeface="楷体_GB2312" pitchFamily="49" charset="-122"/>
              </a:rPr>
              <a:t> </a:t>
            </a:r>
            <a:r>
              <a:rPr lang="zh-CN" altLang="en-US" sz="3200" b="1" smtClean="0">
                <a:solidFill>
                  <a:srgbClr val="000099"/>
                </a:solidFill>
                <a:latin typeface="楷体_GB2312" pitchFamily="49" charset="-122"/>
                <a:ea typeface="楷体_GB2312" pitchFamily="49" charset="-122"/>
              </a:rPr>
              <a:t>离散时间</a:t>
            </a:r>
            <a:r>
              <a:rPr lang="en-US" altLang="zh-CN" sz="3200" b="1" smtClean="0">
                <a:solidFill>
                  <a:srgbClr val="000099"/>
                </a:solidFill>
                <a:latin typeface="Times New Roman" panose="02020603050405020304" pitchFamily="18" charset="0"/>
                <a:ea typeface="楷体_GB2312" pitchFamily="49" charset="-122"/>
              </a:rPr>
              <a:t>LTI</a:t>
            </a:r>
            <a:r>
              <a:rPr lang="zh-CN" altLang="en-US" sz="3200" b="1" smtClean="0">
                <a:solidFill>
                  <a:srgbClr val="000099"/>
                </a:solidFill>
                <a:latin typeface="楷体_GB2312" pitchFamily="49" charset="-122"/>
                <a:ea typeface="楷体_GB2312" pitchFamily="49" charset="-122"/>
              </a:rPr>
              <a:t>系统：卷积和</a:t>
            </a:r>
            <a:endParaRPr lang="zh-CN" altLang="en-US" sz="3200" b="1" smtClean="0">
              <a:solidFill>
                <a:srgbClr val="000099"/>
              </a:solidFill>
              <a:latin typeface="楷体_GB2312" pitchFamily="49" charset="-122"/>
              <a:ea typeface="楷体_GB2312" pitchFamily="49" charset="-122"/>
            </a:endParaRPr>
          </a:p>
        </p:txBody>
      </p:sp>
      <p:sp>
        <p:nvSpPr>
          <p:cNvPr id="92168" name="Text Box 8"/>
          <p:cNvSpPr txBox="1">
            <a:spLocks noChangeArrowheads="1"/>
          </p:cNvSpPr>
          <p:nvPr/>
        </p:nvSpPr>
        <p:spPr bwMode="auto">
          <a:xfrm>
            <a:off x="684213" y="1557338"/>
            <a:ext cx="6400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a:solidFill>
                  <a:schemeClr val="accent2"/>
                </a:solidFill>
                <a:latin typeface="楷体_GB2312" pitchFamily="49" charset="-122"/>
                <a:ea typeface="楷体_GB2312" pitchFamily="49" charset="-122"/>
              </a:rPr>
              <a:t>2.1.1. </a:t>
            </a:r>
            <a:r>
              <a:rPr lang="zh-CN" altLang="en-US" sz="2800">
                <a:solidFill>
                  <a:schemeClr val="accent2"/>
                </a:solidFill>
                <a:latin typeface="楷体_GB2312" pitchFamily="49" charset="-122"/>
                <a:ea typeface="楷体_GB2312" pitchFamily="49" charset="-122"/>
              </a:rPr>
              <a:t>用单位脉冲表示离散时间信号</a:t>
            </a:r>
            <a:endParaRPr lang="zh-CN" altLang="en-US" sz="2800">
              <a:solidFill>
                <a:schemeClr val="accent2"/>
              </a:solidFill>
              <a:latin typeface="楷体_GB2312" pitchFamily="49" charset="-122"/>
              <a:ea typeface="楷体_GB2312" pitchFamily="49" charset="-122"/>
            </a:endParaRPr>
          </a:p>
        </p:txBody>
      </p:sp>
      <p:pic>
        <p:nvPicPr>
          <p:cNvPr id="7173" name="Picture 13" descr="yemia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0" y="1295400"/>
            <a:ext cx="6834188"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Rectangle 12"/>
          <p:cNvSpPr>
            <a:spLocks noChangeArrowheads="1"/>
          </p:cNvSpPr>
          <p:nvPr/>
        </p:nvSpPr>
        <p:spPr bwMode="auto">
          <a:xfrm>
            <a:off x="533400" y="908050"/>
            <a:ext cx="861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solidFill>
                  <a:srgbClr val="000099"/>
                </a:solidFill>
                <a:latin typeface="Times New Roman" panose="02020603050405020304" pitchFamily="18" charset="0"/>
                <a:ea typeface="楷体_GB2312" pitchFamily="49" charset="-122"/>
              </a:rPr>
              <a:t>（</a:t>
            </a:r>
            <a:r>
              <a:rPr lang="en-US" altLang="zh-CN" sz="2800">
                <a:solidFill>
                  <a:srgbClr val="000099"/>
                </a:solidFill>
                <a:latin typeface="Times New Roman" panose="02020603050405020304" pitchFamily="18" charset="0"/>
                <a:ea typeface="楷体_GB2312" pitchFamily="49" charset="-122"/>
              </a:rPr>
              <a:t>Discrete-Time LTI Systems:The Convolution  Sum</a:t>
            </a:r>
            <a:r>
              <a:rPr lang="zh-CN" altLang="en-US" sz="2800">
                <a:solidFill>
                  <a:srgbClr val="000099"/>
                </a:solidFill>
                <a:latin typeface="Times New Roman" panose="02020603050405020304" pitchFamily="18" charset="0"/>
                <a:ea typeface="楷体_GB2312" pitchFamily="49" charset="-122"/>
              </a:rPr>
              <a:t>）</a:t>
            </a:r>
            <a:endParaRPr lang="zh-CN" altLang="en-US" sz="2800">
              <a:solidFill>
                <a:srgbClr val="000099"/>
              </a:solidFill>
              <a:latin typeface="Times New Roman" panose="02020603050405020304" pitchFamily="18" charset="0"/>
              <a:ea typeface="楷体_GB2312" pitchFamily="49" charset="-122"/>
            </a:endParaRPr>
          </a:p>
        </p:txBody>
      </p:sp>
      <p:pic>
        <p:nvPicPr>
          <p:cNvPr id="7175"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5084763"/>
            <a:ext cx="3671888"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6"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5229225"/>
            <a:ext cx="3282950"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7"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3644900"/>
            <a:ext cx="3529013" cy="145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8"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3789363"/>
            <a:ext cx="3384550" cy="139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9"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060575"/>
            <a:ext cx="3455987"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80" name="Picture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1638" y="2205038"/>
            <a:ext cx="4103687"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34BCE4E-051B-42F6-AF46-D1607B1AFBF4}"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197640" name="Rectangle 8"/>
          <p:cNvSpPr>
            <a:spLocks noChangeArrowheads="1"/>
          </p:cNvSpPr>
          <p:nvPr/>
        </p:nvSpPr>
        <p:spPr bwMode="auto">
          <a:xfrm>
            <a:off x="430213" y="881063"/>
            <a:ext cx="85344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99CC00"/>
              </a:buClr>
              <a:buFont typeface="Wingdings" panose="05000000000000000000" pitchFamily="2" charset="2"/>
              <a:buNone/>
            </a:pPr>
            <a:r>
              <a:rPr kumimoji="1" lang="en-US" altLang="zh-CN" sz="2800">
                <a:solidFill>
                  <a:srgbClr val="FF0000"/>
                </a:solidFill>
              </a:rPr>
              <a:t>C.</a:t>
            </a:r>
            <a:r>
              <a:rPr kumimoji="1" lang="en-US" altLang="zh-CN" sz="2800"/>
              <a:t>The unit step response </a:t>
            </a:r>
            <a:r>
              <a:rPr kumimoji="1" lang="zh-CN" altLang="en-US" sz="2800"/>
              <a:t>（阶跃响应）</a:t>
            </a:r>
            <a:r>
              <a:rPr kumimoji="1" lang="en-US" altLang="zh-CN" sz="2800"/>
              <a:t>of a </a:t>
            </a:r>
            <a:r>
              <a:rPr kumimoji="1" lang="en-US" altLang="zh-CN" sz="2800">
                <a:solidFill>
                  <a:srgbClr val="FF3300"/>
                </a:solidFill>
              </a:rPr>
              <a:t>continuous-time </a:t>
            </a:r>
            <a:r>
              <a:rPr kumimoji="1" lang="en-US" altLang="zh-CN" sz="2800"/>
              <a:t>LTI system is the running integral of its impulse response: </a:t>
            </a:r>
            <a:endParaRPr kumimoji="1" lang="en-US" altLang="zh-CN" sz="2800"/>
          </a:p>
        </p:txBody>
      </p:sp>
      <p:graphicFrame>
        <p:nvGraphicFramePr>
          <p:cNvPr id="197641" name="Object 9"/>
          <p:cNvGraphicFramePr>
            <a:graphicFrameLocks noChangeAspect="1"/>
          </p:cNvGraphicFramePr>
          <p:nvPr/>
        </p:nvGraphicFramePr>
        <p:xfrm>
          <a:off x="1193800" y="2328863"/>
          <a:ext cx="6542088" cy="1182687"/>
        </p:xfrm>
        <a:graphic>
          <a:graphicData uri="http://schemas.openxmlformats.org/presentationml/2006/ole">
            <mc:AlternateContent xmlns:mc="http://schemas.openxmlformats.org/markup-compatibility/2006">
              <mc:Choice xmlns:v="urn:schemas-microsoft-com:vml" Requires="v">
                <p:oleObj spid="_x0000_s52307" name="公式" r:id="rId1" imgW="3124200" imgH="558800" progId="Equation.3">
                  <p:embed/>
                </p:oleObj>
              </mc:Choice>
              <mc:Fallback>
                <p:oleObj name="公式" r:id="rId1" imgW="3124200" imgH="558800" progId="Equation.3">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800" y="2328863"/>
                        <a:ext cx="6542088" cy="118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9575" name="Rectangle 7"/>
          <p:cNvSpPr>
            <a:spLocks noChangeArrowheads="1"/>
          </p:cNvSpPr>
          <p:nvPr/>
        </p:nvSpPr>
        <p:spPr bwMode="auto">
          <a:xfrm>
            <a:off x="395288" y="3763963"/>
            <a:ext cx="85344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99CC00"/>
              </a:buClr>
              <a:buFont typeface="Wingdings" panose="05000000000000000000" pitchFamily="2" charset="2"/>
              <a:buNone/>
            </a:pPr>
            <a:r>
              <a:rPr kumimoji="1" lang="en-US" altLang="zh-CN" sz="2800">
                <a:solidFill>
                  <a:srgbClr val="FF0000"/>
                </a:solidFill>
              </a:rPr>
              <a:t>D.</a:t>
            </a:r>
            <a:r>
              <a:rPr kumimoji="1" lang="en-US" altLang="zh-CN" sz="2800"/>
              <a:t>The unit impulse response </a:t>
            </a:r>
            <a:r>
              <a:rPr kumimoji="1" lang="zh-CN" altLang="en-US" sz="2800"/>
              <a:t>（单位脉冲响应）</a:t>
            </a:r>
            <a:r>
              <a:rPr kumimoji="1" lang="en-US" altLang="zh-CN" sz="2800"/>
              <a:t>of a </a:t>
            </a:r>
            <a:r>
              <a:rPr kumimoji="1" lang="en-US" altLang="zh-CN" sz="2800">
                <a:solidFill>
                  <a:srgbClr val="FF3300"/>
                </a:solidFill>
              </a:rPr>
              <a:t>continuous-time LTI system</a:t>
            </a:r>
            <a:r>
              <a:rPr kumimoji="1" lang="en-US" altLang="zh-CN" sz="2800"/>
              <a:t> is the first derivative of the unit step response :</a:t>
            </a:r>
            <a:endParaRPr kumimoji="1" lang="en-US" altLang="zh-CN" sz="2800"/>
          </a:p>
        </p:txBody>
      </p:sp>
      <p:graphicFrame>
        <p:nvGraphicFramePr>
          <p:cNvPr id="109576" name="Object 8"/>
          <p:cNvGraphicFramePr>
            <a:graphicFrameLocks noChangeAspect="1"/>
          </p:cNvGraphicFramePr>
          <p:nvPr/>
        </p:nvGraphicFramePr>
        <p:xfrm>
          <a:off x="1652588" y="5211763"/>
          <a:ext cx="3378200" cy="781050"/>
        </p:xfrm>
        <a:graphic>
          <a:graphicData uri="http://schemas.openxmlformats.org/presentationml/2006/ole">
            <mc:AlternateContent xmlns:mc="http://schemas.openxmlformats.org/markup-compatibility/2006">
              <mc:Choice xmlns:v="urn:schemas-microsoft-com:vml" Requires="v">
                <p:oleObj spid="_x0000_s52308" name="公式" r:id="rId3" imgW="1688465" imgH="393700" progId="Equation.3">
                  <p:embed/>
                </p:oleObj>
              </mc:Choice>
              <mc:Fallback>
                <p:oleObj name="公式" r:id="rId3" imgW="1688465" imgH="3937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2588" y="5211763"/>
                        <a:ext cx="33782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1" name="Rectangle 21"/>
          <p:cNvSpPr>
            <a:spLocks noChangeArrowheads="1"/>
          </p:cNvSpPr>
          <p:nvPr/>
        </p:nvSpPr>
        <p:spPr bwMode="auto">
          <a:xfrm>
            <a:off x="6534150" y="5287963"/>
            <a:ext cx="13287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kumimoji="1" lang="en-US" altLang="zh-CN" sz="2800"/>
              <a:t>  (2.94)</a:t>
            </a:r>
            <a:endParaRPr kumimoji="1" lang="en-US" altLang="zh-CN" sz="2800"/>
          </a:p>
        </p:txBody>
      </p:sp>
      <p:sp>
        <p:nvSpPr>
          <p:cNvPr id="52232" name="矩形 7"/>
          <p:cNvSpPr>
            <a:spLocks noChangeArrowheads="1"/>
          </p:cNvSpPr>
          <p:nvPr/>
        </p:nvSpPr>
        <p:spPr bwMode="auto">
          <a:xfrm>
            <a:off x="395288" y="171450"/>
            <a:ext cx="24495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pPr>
            <a:r>
              <a:rPr lang="zh-CN" altLang="en-US" sz="2800"/>
              <a:t>连续系统：</a:t>
            </a:r>
            <a:endParaRPr lang="zh-CN" altLang="en-US" sz="2800"/>
          </a:p>
        </p:txBody>
      </p:sp>
      <p:sp>
        <p:nvSpPr>
          <p:cNvPr id="9" name="矩形 8"/>
          <p:cNvSpPr/>
          <p:nvPr/>
        </p:nvSpPr>
        <p:spPr bwMode="auto">
          <a:xfrm>
            <a:off x="2699793" y="5215955"/>
            <a:ext cx="2736304" cy="789930"/>
          </a:xfrm>
          <a:prstGeom prst="rect">
            <a:avLst/>
          </a:prstGeom>
          <a:solidFill>
            <a:schemeClr val="accent5">
              <a:alpha val="1000"/>
            </a:schemeClr>
          </a:solidFill>
          <a:ln w="34925" cap="flat" cmpd="sng" algn="ctr">
            <a:solidFill>
              <a:srgbClr val="CC0000"/>
            </a:solidFill>
            <a:prstDash val="solid"/>
            <a:round/>
            <a:headEnd type="none" w="med" len="med"/>
            <a:tailEnd type="none" w="med" len="med"/>
          </a:ln>
          <a:effectLst/>
        </p:spPr>
        <p:txBody>
          <a:bodyPr/>
          <a:lstStyle/>
          <a:p>
            <a:pPr eaLnBrk="1" hangingPunct="1">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97640"/>
                                        </p:tgtEl>
                                        <p:attrNameLst>
                                          <p:attrName>style.visibility</p:attrName>
                                        </p:attrNameLst>
                                      </p:cBhvr>
                                      <p:to>
                                        <p:strVal val="visible"/>
                                      </p:to>
                                    </p:set>
                                    <p:animEffect transition="in" filter="barn(outHorizontal)">
                                      <p:cBhvr>
                                        <p:cTn id="7" dur="500"/>
                                        <p:tgtEl>
                                          <p:spTgt spid="197640"/>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197641"/>
                                        </p:tgtEl>
                                        <p:attrNameLst>
                                          <p:attrName>style.visibility</p:attrName>
                                        </p:attrNameLst>
                                      </p:cBhvr>
                                      <p:to>
                                        <p:strVal val="visible"/>
                                      </p:to>
                                    </p:set>
                                    <p:animEffect transition="in" filter="box(in)">
                                      <p:cBhvr>
                                        <p:cTn id="11" dur="500"/>
                                        <p:tgtEl>
                                          <p:spTgt spid="197641"/>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42" fill="hold" grpId="0" nodeType="clickEffect">
                                  <p:stCondLst>
                                    <p:cond delay="0"/>
                                  </p:stCondLst>
                                  <p:childTnLst>
                                    <p:set>
                                      <p:cBhvr>
                                        <p:cTn id="15" dur="1" fill="hold">
                                          <p:stCondLst>
                                            <p:cond delay="0"/>
                                          </p:stCondLst>
                                        </p:cTn>
                                        <p:tgtEl>
                                          <p:spTgt spid="109575"/>
                                        </p:tgtEl>
                                        <p:attrNameLst>
                                          <p:attrName>style.visibility</p:attrName>
                                        </p:attrNameLst>
                                      </p:cBhvr>
                                      <p:to>
                                        <p:strVal val="visible"/>
                                      </p:to>
                                    </p:set>
                                    <p:animEffect transition="in" filter="barn(outHorizontal)">
                                      <p:cBhvr>
                                        <p:cTn id="16" dur="500"/>
                                        <p:tgtEl>
                                          <p:spTgt spid="109575"/>
                                        </p:tgtEl>
                                      </p:cBhvr>
                                    </p:animEffect>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109576"/>
                                        </p:tgtEl>
                                        <p:attrNameLst>
                                          <p:attrName>style.visibility</p:attrName>
                                        </p:attrNameLst>
                                      </p:cBhvr>
                                      <p:to>
                                        <p:strVal val="visible"/>
                                      </p:to>
                                    </p:set>
                                    <p:animEffect transition="in" filter="blinds(horizontal)">
                                      <p:cBhvr>
                                        <p:cTn id="20" dur="500"/>
                                        <p:tgtEl>
                                          <p:spTgt spid="109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40" grpId="0" autoUpdateAnimBg="0"/>
      <p:bldP spid="109575"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90DE81C-8874-4CA3-85DF-4D57B5613A2F}"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54275" name="Rectangle 3"/>
          <p:cNvSpPr>
            <a:spLocks noGrp="1" noChangeArrowheads="1"/>
          </p:cNvSpPr>
          <p:nvPr>
            <p:ph type="body" idx="1"/>
          </p:nvPr>
        </p:nvSpPr>
        <p:spPr>
          <a:xfrm>
            <a:off x="329662" y="2891020"/>
            <a:ext cx="8208962" cy="3024187"/>
          </a:xfrm>
        </p:spPr>
        <p:txBody>
          <a:bodyPr/>
          <a:lstStyle/>
          <a:p>
            <a:pPr eaLnBrk="1" hangingPunct="1">
              <a:lnSpc>
                <a:spcPct val="115000"/>
              </a:lnSpc>
            </a:pPr>
            <a:r>
              <a:rPr lang="en-US" altLang="zh-CN" sz="2800" dirty="0" smtClean="0"/>
              <a:t> </a:t>
            </a:r>
            <a:r>
              <a:rPr lang="zh-CN" altLang="en-US" sz="2800" b="1" dirty="0" smtClean="0">
                <a:solidFill>
                  <a:srgbClr val="000099"/>
                </a:solidFill>
              </a:rPr>
              <a:t>在工程实际中有相当普遍的一类系统，输入和输出关系用</a:t>
            </a:r>
            <a:r>
              <a:rPr lang="zh-CN" altLang="en-US" sz="2800" b="1" dirty="0" smtClean="0">
                <a:solidFill>
                  <a:srgbClr val="FF3300"/>
                </a:solidFill>
              </a:rPr>
              <a:t>线性常系数微分方程</a:t>
            </a:r>
            <a:r>
              <a:rPr lang="zh-CN" altLang="en-US" sz="2800" b="1" dirty="0" smtClean="0">
                <a:solidFill>
                  <a:srgbClr val="000099"/>
                </a:solidFill>
              </a:rPr>
              <a:t>或</a:t>
            </a:r>
            <a:r>
              <a:rPr lang="zh-CN" altLang="en-US" sz="2800" b="1" dirty="0" smtClean="0">
                <a:solidFill>
                  <a:srgbClr val="FF3300"/>
                </a:solidFill>
              </a:rPr>
              <a:t>线性常系数差分方程</a:t>
            </a:r>
            <a:r>
              <a:rPr lang="zh-CN" altLang="en-US" sz="2800" b="1" dirty="0" smtClean="0">
                <a:solidFill>
                  <a:srgbClr val="000099"/>
                </a:solidFill>
              </a:rPr>
              <a:t>来描述。分析这类</a:t>
            </a:r>
            <a:r>
              <a:rPr lang="en-US" altLang="zh-CN" sz="2800" b="1" dirty="0" smtClean="0">
                <a:solidFill>
                  <a:srgbClr val="000099"/>
                </a:solidFill>
              </a:rPr>
              <a:t>LTI</a:t>
            </a:r>
            <a:r>
              <a:rPr lang="zh-CN" altLang="en-US" sz="2800" b="1" dirty="0" smtClean="0">
                <a:solidFill>
                  <a:srgbClr val="000099"/>
                </a:solidFill>
              </a:rPr>
              <a:t>系统，就是要求解线性常系数微分方程或差分方程。</a:t>
            </a:r>
            <a:r>
              <a:rPr lang="zh-CN" altLang="en-US" sz="2800" dirty="0" smtClean="0"/>
              <a:t> </a:t>
            </a:r>
            <a:endParaRPr lang="zh-CN" altLang="en-US" sz="2800" dirty="0" smtClean="0"/>
          </a:p>
        </p:txBody>
      </p:sp>
      <p:sp>
        <p:nvSpPr>
          <p:cNvPr id="54276" name="Rectangle 2"/>
          <p:cNvSpPr>
            <a:spLocks noChangeArrowheads="1"/>
          </p:cNvSpPr>
          <p:nvPr/>
        </p:nvSpPr>
        <p:spPr bwMode="auto">
          <a:xfrm>
            <a:off x="304800" y="609600"/>
            <a:ext cx="8534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a:solidFill>
                  <a:srgbClr val="6600FF"/>
                </a:solidFill>
              </a:rPr>
              <a:t>2.4 CAUSAL LTI SYSTEMS DESCRIBED BY DIFFERENTIAL AND DIFFERENCE EQUATIONS  (p116) </a:t>
            </a:r>
            <a:r>
              <a:rPr lang="zh-CN" altLang="en-US">
                <a:solidFill>
                  <a:srgbClr val="FF0000"/>
                </a:solidFill>
              </a:rPr>
              <a:t>（用微分和差分方程描述的因果</a:t>
            </a:r>
            <a:r>
              <a:rPr lang="en-US" altLang="zh-CN">
                <a:solidFill>
                  <a:srgbClr val="FF0000"/>
                </a:solidFill>
              </a:rPr>
              <a:t>LTI</a:t>
            </a:r>
            <a:r>
              <a:rPr lang="zh-CN" altLang="en-US">
                <a:solidFill>
                  <a:srgbClr val="FF0000"/>
                </a:solidFill>
              </a:rPr>
              <a:t>系统</a:t>
            </a:r>
            <a:r>
              <a:rPr kumimoji="1" lang="zh-CN" altLang="en-US">
                <a:solidFill>
                  <a:srgbClr val="FF0000"/>
                </a:solidFill>
                <a:latin typeface="宋体" panose="02010600030101010101" pitchFamily="2" charset="-122"/>
              </a:rPr>
              <a:t>）</a:t>
            </a:r>
            <a:r>
              <a:rPr lang="zh-CN" altLang="en-US">
                <a:solidFill>
                  <a:srgbClr val="6600FF"/>
                </a:solidFill>
              </a:rPr>
              <a:t> </a:t>
            </a:r>
            <a:endParaRPr lang="en-US" altLang="zh-CN">
              <a:solidFill>
                <a:srgbClr val="6600FF"/>
              </a:solidFill>
            </a:endParaRPr>
          </a:p>
        </p:txBody>
      </p:sp>
      <p:graphicFrame>
        <p:nvGraphicFramePr>
          <p:cNvPr id="5" name="Object 0"/>
          <p:cNvGraphicFramePr>
            <a:graphicFrameLocks noChangeAspect="1"/>
          </p:cNvGraphicFramePr>
          <p:nvPr/>
        </p:nvGraphicFramePr>
        <p:xfrm>
          <a:off x="329662" y="5196253"/>
          <a:ext cx="3560737" cy="969052"/>
        </p:xfrm>
        <a:graphic>
          <a:graphicData uri="http://schemas.openxmlformats.org/presentationml/2006/ole">
            <mc:AlternateContent xmlns:mc="http://schemas.openxmlformats.org/markup-compatibility/2006">
              <mc:Choice xmlns:v="urn:schemas-microsoft-com:vml" Requires="v">
                <p:oleObj spid="_x0000_s72742" name="Equation" r:id="rId1" imgW="1510665" imgH="323850" progId="Equation.3">
                  <p:embed/>
                </p:oleObj>
              </mc:Choice>
              <mc:Fallback>
                <p:oleObj name="Equation" r:id="rId1" imgW="1510665" imgH="323850" progId="Equation.3">
                  <p:embed/>
                  <p:pic>
                    <p:nvPicPr>
                      <p:cNvPr id="0" name="图片 727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662" y="5196253"/>
                        <a:ext cx="3560737" cy="969052"/>
                      </a:xfrm>
                      <a:prstGeom prst="rect">
                        <a:avLst/>
                      </a:prstGeom>
                      <a:noFill/>
                      <a:ln>
                        <a:noFill/>
                      </a:ln>
                      <a:effectLst/>
                    </p:spPr>
                  </p:pic>
                </p:oleObj>
              </mc:Fallback>
            </mc:AlternateContent>
          </a:graphicData>
        </a:graphic>
      </p:graphicFrame>
      <p:graphicFrame>
        <p:nvGraphicFramePr>
          <p:cNvPr id="6" name="Object 9"/>
          <p:cNvGraphicFramePr>
            <a:graphicFrameLocks noChangeAspect="1"/>
          </p:cNvGraphicFramePr>
          <p:nvPr/>
        </p:nvGraphicFramePr>
        <p:xfrm>
          <a:off x="4712846" y="5196253"/>
          <a:ext cx="4092274" cy="898691"/>
        </p:xfrm>
        <a:graphic>
          <a:graphicData uri="http://schemas.openxmlformats.org/presentationml/2006/ole">
            <mc:AlternateContent xmlns:mc="http://schemas.openxmlformats.org/markup-compatibility/2006">
              <mc:Choice xmlns:v="urn:schemas-microsoft-com:vml" Requires="v">
                <p:oleObj spid="_x0000_s72743" name="Equation" r:id="rId3" imgW="1579880" imgH="300990" progId="Equation.3">
                  <p:embed/>
                </p:oleObj>
              </mc:Choice>
              <mc:Fallback>
                <p:oleObj name="Equation" r:id="rId3" imgW="1579880" imgH="300990" progId="Equation.3">
                  <p:embed/>
                  <p:pic>
                    <p:nvPicPr>
                      <p:cNvPr id="0" name="图片 727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846" y="5196253"/>
                        <a:ext cx="4092274" cy="898691"/>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500"/>
                                        <p:tgtEl>
                                          <p:spTgt spid="5"/>
                                        </p:tgtEl>
                                      </p:cBhvr>
                                    </p:animEffect>
                                  </p:childTnLst>
                                </p:cTn>
                              </p:par>
                            </p:childTnLst>
                          </p:cTn>
                        </p:par>
                        <p:par>
                          <p:cTn id="8" fill="hold">
                            <p:stCondLst>
                              <p:cond delay="500"/>
                            </p:stCondLst>
                            <p:childTnLst>
                              <p:par>
                                <p:cTn id="9" presetID="16" presetClass="entr" presetSubtype="2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17BBECC-478A-4E95-B595-1FE5D9812695}"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55299" name="灯片编号占位符 4"/>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2F4A33FA-BFDC-4BCB-B63A-FF8DB2CF2302}" type="slidenum">
              <a:rPr lang="en-US" altLang="zh-CN" sz="1400" b="0">
                <a:solidFill>
                  <a:schemeClr val="tx2"/>
                </a:solidFill>
              </a:rPr>
            </a:fld>
            <a:endParaRPr lang="en-US" altLang="zh-CN" sz="1400" b="0">
              <a:solidFill>
                <a:schemeClr val="tx2"/>
              </a:solidFill>
            </a:endParaRPr>
          </a:p>
        </p:txBody>
      </p:sp>
      <p:sp>
        <p:nvSpPr>
          <p:cNvPr id="166918" name="Rectangle 6"/>
          <p:cNvSpPr>
            <a:spLocks noChangeArrowheads="1"/>
          </p:cNvSpPr>
          <p:nvPr/>
        </p:nvSpPr>
        <p:spPr bwMode="auto">
          <a:xfrm>
            <a:off x="323850" y="620713"/>
            <a:ext cx="850741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a:solidFill>
                  <a:schemeClr val="accent2"/>
                </a:solidFill>
                <a:ea typeface="楷体_GB2312" pitchFamily="49" charset="-122"/>
              </a:rPr>
              <a:t>2.4.1 </a:t>
            </a:r>
            <a:r>
              <a:rPr kumimoji="1" lang="en-US" altLang="zh-CN" sz="2800">
                <a:solidFill>
                  <a:schemeClr val="accent2"/>
                </a:solidFill>
              </a:rPr>
              <a:t>Linear Constant-Coefficient Differential Equations</a:t>
            </a:r>
            <a:r>
              <a:rPr kumimoji="1" lang="en-US" altLang="zh-CN" sz="2800" i="1"/>
              <a:t> </a:t>
            </a:r>
            <a:r>
              <a:rPr lang="en-US" altLang="zh-CN" sz="2800">
                <a:solidFill>
                  <a:schemeClr val="accent2"/>
                </a:solidFill>
                <a:ea typeface="楷体_GB2312" pitchFamily="49" charset="-122"/>
              </a:rPr>
              <a:t>(p115) </a:t>
            </a:r>
            <a:r>
              <a:rPr lang="en-US" altLang="zh-CN" sz="2800">
                <a:solidFill>
                  <a:srgbClr val="FF0000"/>
                </a:solidFill>
              </a:rPr>
              <a:t>(</a:t>
            </a:r>
            <a:r>
              <a:rPr lang="zh-CN" altLang="en-US" sz="2800">
                <a:solidFill>
                  <a:srgbClr val="FF0000"/>
                </a:solidFill>
              </a:rPr>
              <a:t>线性常系数微分方程</a:t>
            </a:r>
            <a:r>
              <a:rPr lang="en-US" altLang="zh-CN" sz="2800">
                <a:solidFill>
                  <a:srgbClr val="FF0000"/>
                </a:solidFill>
                <a:latin typeface="Times New Roman" panose="02020603050405020304" pitchFamily="18" charset="0"/>
              </a:rPr>
              <a:t>)</a:t>
            </a:r>
            <a:endParaRPr lang="en-US" altLang="zh-CN" sz="2800">
              <a:solidFill>
                <a:srgbClr val="FF0000"/>
              </a:solidFill>
              <a:latin typeface="Times New Roman" panose="02020603050405020304" pitchFamily="18" charset="0"/>
            </a:endParaRPr>
          </a:p>
        </p:txBody>
      </p:sp>
      <p:grpSp>
        <p:nvGrpSpPr>
          <p:cNvPr id="2" name="Group 7"/>
          <p:cNvGrpSpPr/>
          <p:nvPr/>
        </p:nvGrpSpPr>
        <p:grpSpPr bwMode="auto">
          <a:xfrm>
            <a:off x="755650" y="2276475"/>
            <a:ext cx="7488238" cy="2208213"/>
            <a:chOff x="113" y="1026"/>
            <a:chExt cx="4717" cy="1375"/>
          </a:xfrm>
        </p:grpSpPr>
        <p:grpSp>
          <p:nvGrpSpPr>
            <p:cNvPr id="55305" name="Group 8"/>
            <p:cNvGrpSpPr/>
            <p:nvPr/>
          </p:nvGrpSpPr>
          <p:grpSpPr bwMode="auto">
            <a:xfrm>
              <a:off x="113" y="1528"/>
              <a:ext cx="1738" cy="873"/>
              <a:chOff x="113" y="1843"/>
              <a:chExt cx="1738" cy="873"/>
            </a:xfrm>
          </p:grpSpPr>
          <p:graphicFrame>
            <p:nvGraphicFramePr>
              <p:cNvPr id="55326" name="Object 9"/>
              <p:cNvGraphicFramePr>
                <a:graphicFrameLocks noChangeAspect="1"/>
              </p:cNvGraphicFramePr>
              <p:nvPr/>
            </p:nvGraphicFramePr>
            <p:xfrm>
              <a:off x="113" y="1888"/>
              <a:ext cx="431" cy="269"/>
            </p:xfrm>
            <a:graphic>
              <a:graphicData uri="http://schemas.openxmlformats.org/presentationml/2006/ole">
                <mc:AlternateContent xmlns:mc="http://schemas.openxmlformats.org/markup-compatibility/2006">
                  <mc:Choice xmlns:v="urn:schemas-microsoft-com:vml" Requires="v">
                    <p:oleObj spid="_x0000_s55478" name="公式" r:id="rId1" imgW="381000" imgH="241300" progId="Equation.3">
                      <p:embed/>
                    </p:oleObj>
                  </mc:Choice>
                  <mc:Fallback>
                    <p:oleObj name="公式" r:id="rId1" imgW="381000" imgH="241300" progId="Equation.3">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 y="1888"/>
                            <a:ext cx="43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27" name="Object 10"/>
              <p:cNvGraphicFramePr>
                <a:graphicFrameLocks noChangeAspect="1"/>
              </p:cNvGraphicFramePr>
              <p:nvPr/>
            </p:nvGraphicFramePr>
            <p:xfrm>
              <a:off x="113" y="2432"/>
              <a:ext cx="385" cy="241"/>
            </p:xfrm>
            <a:graphic>
              <a:graphicData uri="http://schemas.openxmlformats.org/presentationml/2006/ole">
                <mc:AlternateContent xmlns:mc="http://schemas.openxmlformats.org/markup-compatibility/2006">
                  <mc:Choice xmlns:v="urn:schemas-microsoft-com:vml" Requires="v">
                    <p:oleObj spid="_x0000_s55479" name="公式" r:id="rId3" imgW="381000" imgH="241300" progId="Equation.3">
                      <p:embed/>
                    </p:oleObj>
                  </mc:Choice>
                  <mc:Fallback>
                    <p:oleObj name="公式" r:id="rId3" imgW="381000" imgH="2413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 y="2432"/>
                            <a:ext cx="385"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28" name="Rectangle 11"/>
              <p:cNvSpPr>
                <a:spLocks noChangeArrowheads="1"/>
              </p:cNvSpPr>
              <p:nvPr/>
            </p:nvSpPr>
            <p:spPr bwMode="auto">
              <a:xfrm>
                <a:off x="521" y="1843"/>
                <a:ext cx="123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400">
                    <a:latin typeface="Times New Roman" panose="02020603050405020304" pitchFamily="18" charset="0"/>
                    <a:cs typeface="Times New Roman" panose="02020603050405020304" pitchFamily="18" charset="0"/>
                  </a:rPr>
                  <a:t>: </a:t>
                </a:r>
                <a:r>
                  <a:rPr kumimoji="1" lang="en-US" altLang="zh-CN" sz="2400">
                    <a:latin typeface="Times New Roman" panose="02020603050405020304" pitchFamily="18" charset="0"/>
                    <a:cs typeface="Times New Roman" panose="02020603050405020304" pitchFamily="18" charset="0"/>
                  </a:rPr>
                  <a:t>input signal;</a:t>
                </a:r>
                <a:r>
                  <a:rPr kumimoji="1" lang="en-US" altLang="zh-CN" sz="1400">
                    <a:latin typeface="Times New Roman" panose="02020603050405020304" pitchFamily="18" charset="0"/>
                    <a:cs typeface="Times New Roman" panose="02020603050405020304" pitchFamily="18" charset="0"/>
                  </a:rPr>
                  <a:t> </a:t>
                </a:r>
                <a:endParaRPr kumimoji="1" lang="en-US" altLang="zh-CN" sz="900" b="0"/>
              </a:p>
              <a:p>
                <a:pPr>
                  <a:spcBef>
                    <a:spcPct val="0"/>
                  </a:spcBef>
                  <a:buFontTx/>
                  <a:buNone/>
                </a:pPr>
                <a:endParaRPr kumimoji="1" lang="en-US" altLang="zh-CN" sz="2400" b="0">
                  <a:latin typeface="Times New Roman" panose="02020603050405020304" pitchFamily="18" charset="0"/>
                </a:endParaRPr>
              </a:p>
            </p:txBody>
          </p:sp>
          <p:sp>
            <p:nvSpPr>
              <p:cNvPr id="55329" name="Rectangle 12"/>
              <p:cNvSpPr>
                <a:spLocks noChangeArrowheads="1"/>
              </p:cNvSpPr>
              <p:nvPr/>
            </p:nvSpPr>
            <p:spPr bwMode="auto">
              <a:xfrm>
                <a:off x="521" y="2431"/>
                <a:ext cx="133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1400">
                    <a:latin typeface="Times New Roman" panose="02020603050405020304" pitchFamily="18" charset="0"/>
                    <a:cs typeface="Times New Roman" panose="02020603050405020304" pitchFamily="18" charset="0"/>
                  </a:rPr>
                  <a:t>: </a:t>
                </a:r>
                <a:r>
                  <a:rPr kumimoji="1" lang="en-US" altLang="zh-CN" sz="2400">
                    <a:latin typeface="Times New Roman" panose="02020603050405020304" pitchFamily="18" charset="0"/>
                    <a:cs typeface="Times New Roman" panose="02020603050405020304" pitchFamily="18" charset="0"/>
                  </a:rPr>
                  <a:t>output signal.</a:t>
                </a:r>
                <a:r>
                  <a:rPr kumimoji="1" lang="en-US" altLang="zh-CN" sz="1400">
                    <a:latin typeface="Times New Roman" panose="02020603050405020304" pitchFamily="18" charset="0"/>
                    <a:cs typeface="Times New Roman" panose="02020603050405020304" pitchFamily="18" charset="0"/>
                  </a:rPr>
                  <a:t> </a:t>
                </a:r>
                <a:endParaRPr kumimoji="1" lang="en-US" altLang="zh-CN" sz="2400" b="0">
                  <a:latin typeface="Times New Roman" panose="02020603050405020304" pitchFamily="18" charset="0"/>
                </a:endParaRPr>
              </a:p>
            </p:txBody>
          </p:sp>
        </p:grpSp>
        <p:grpSp>
          <p:nvGrpSpPr>
            <p:cNvPr id="55306" name="Group 13"/>
            <p:cNvGrpSpPr/>
            <p:nvPr/>
          </p:nvGrpSpPr>
          <p:grpSpPr bwMode="auto">
            <a:xfrm>
              <a:off x="1701" y="1026"/>
              <a:ext cx="3129" cy="1315"/>
              <a:chOff x="3420" y="10956"/>
              <a:chExt cx="4860" cy="2162"/>
            </a:xfrm>
          </p:grpSpPr>
          <p:sp>
            <p:nvSpPr>
              <p:cNvPr id="55307" name="Text Box 14"/>
              <p:cNvSpPr txBox="1">
                <a:spLocks noChangeArrowheads="1"/>
              </p:cNvSpPr>
              <p:nvPr/>
            </p:nvSpPr>
            <p:spPr bwMode="auto">
              <a:xfrm>
                <a:off x="7560" y="11892"/>
                <a:ext cx="508" cy="468"/>
              </a:xfrm>
              <a:prstGeom prst="rect">
                <a:avLst/>
              </a:prstGeom>
              <a:solidFill>
                <a:srgbClr val="FFFFFF"/>
              </a:solidFill>
              <a:ln w="31750">
                <a:solidFill>
                  <a:srgbClr val="FFFFFF"/>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55308" name="Text Box 15"/>
              <p:cNvSpPr txBox="1">
                <a:spLocks noChangeArrowheads="1"/>
              </p:cNvSpPr>
              <p:nvPr/>
            </p:nvSpPr>
            <p:spPr bwMode="auto">
              <a:xfrm>
                <a:off x="5580" y="11892"/>
                <a:ext cx="694" cy="468"/>
              </a:xfrm>
              <a:prstGeom prst="rect">
                <a:avLst/>
              </a:prstGeom>
              <a:solidFill>
                <a:srgbClr val="FFFFFF"/>
              </a:solidFill>
              <a:ln w="31750">
                <a:solidFill>
                  <a:srgbClr val="FFFFFF"/>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400">
                    <a:solidFill>
                      <a:srgbClr val="5B5249"/>
                    </a:solidFill>
                    <a:latin typeface="Times New Roman" panose="02020603050405020304" pitchFamily="18" charset="0"/>
                  </a:rPr>
                  <a:t>i (t)</a:t>
                </a:r>
                <a:endParaRPr lang="en-US" altLang="zh-CN" sz="2400"/>
              </a:p>
            </p:txBody>
          </p:sp>
          <p:sp>
            <p:nvSpPr>
              <p:cNvPr id="55309" name="Text Box 16"/>
              <p:cNvSpPr txBox="1">
                <a:spLocks noChangeArrowheads="1"/>
              </p:cNvSpPr>
              <p:nvPr/>
            </p:nvSpPr>
            <p:spPr bwMode="auto">
              <a:xfrm>
                <a:off x="3420" y="11892"/>
                <a:ext cx="694" cy="468"/>
              </a:xfrm>
              <a:prstGeom prst="rect">
                <a:avLst/>
              </a:prstGeom>
              <a:solidFill>
                <a:srgbClr val="FFFFFF"/>
              </a:solidFill>
              <a:ln w="31750">
                <a:solidFill>
                  <a:srgbClr val="FFFFFF"/>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400">
                    <a:latin typeface="Times New Roman" panose="02020603050405020304" pitchFamily="18" charset="0"/>
                  </a:rPr>
                  <a:t>V</a:t>
                </a:r>
                <a:r>
                  <a:rPr lang="en-US" altLang="zh-CN" sz="2400" baseline="-25000">
                    <a:latin typeface="Times New Roman" panose="02020603050405020304" pitchFamily="18" charset="0"/>
                  </a:rPr>
                  <a:t>s</a:t>
                </a:r>
                <a:endParaRPr lang="en-US" altLang="zh-CN" sz="2400">
                  <a:latin typeface="Times New Roman" panose="02020603050405020304" pitchFamily="18" charset="0"/>
                </a:endParaRPr>
              </a:p>
            </p:txBody>
          </p:sp>
          <p:sp>
            <p:nvSpPr>
              <p:cNvPr id="55310" name="Text Box 17"/>
              <p:cNvSpPr txBox="1">
                <a:spLocks noChangeArrowheads="1"/>
              </p:cNvSpPr>
              <p:nvPr/>
            </p:nvSpPr>
            <p:spPr bwMode="auto">
              <a:xfrm>
                <a:off x="5760" y="10956"/>
                <a:ext cx="695" cy="468"/>
              </a:xfrm>
              <a:prstGeom prst="rect">
                <a:avLst/>
              </a:prstGeom>
              <a:solidFill>
                <a:srgbClr val="FFFFFF"/>
              </a:solidFill>
              <a:ln w="31750">
                <a:solidFill>
                  <a:srgbClr val="FFFFFF"/>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400">
                    <a:latin typeface="Times New Roman" panose="02020603050405020304" pitchFamily="18" charset="0"/>
                  </a:rPr>
                  <a:t>R</a:t>
                </a:r>
                <a:endParaRPr lang="en-US" altLang="zh-CN" sz="2400">
                  <a:latin typeface="Times New Roman" panose="02020603050405020304" pitchFamily="18" charset="0"/>
                </a:endParaRPr>
              </a:p>
            </p:txBody>
          </p:sp>
          <p:sp>
            <p:nvSpPr>
              <p:cNvPr id="55311" name="Line 18"/>
              <p:cNvSpPr>
                <a:spLocks noChangeShapeType="1"/>
              </p:cNvSpPr>
              <p:nvPr/>
            </p:nvSpPr>
            <p:spPr bwMode="auto">
              <a:xfrm>
                <a:off x="5850" y="11471"/>
                <a:ext cx="0" cy="0"/>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12" name="Line 19"/>
              <p:cNvSpPr>
                <a:spLocks noChangeShapeType="1"/>
              </p:cNvSpPr>
              <p:nvPr/>
            </p:nvSpPr>
            <p:spPr bwMode="auto">
              <a:xfrm>
                <a:off x="5676" y="11471"/>
                <a:ext cx="0" cy="0"/>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13" name="Line 20"/>
              <p:cNvSpPr>
                <a:spLocks noChangeShapeType="1"/>
              </p:cNvSpPr>
              <p:nvPr/>
            </p:nvSpPr>
            <p:spPr bwMode="auto">
              <a:xfrm>
                <a:off x="4288" y="11471"/>
                <a:ext cx="0" cy="720"/>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14" name="Oval 21"/>
              <p:cNvSpPr>
                <a:spLocks noChangeArrowheads="1"/>
              </p:cNvSpPr>
              <p:nvPr/>
            </p:nvSpPr>
            <p:spPr bwMode="auto">
              <a:xfrm>
                <a:off x="3960" y="12048"/>
                <a:ext cx="540" cy="624"/>
              </a:xfrm>
              <a:prstGeom prst="ellipse">
                <a:avLst/>
              </a:prstGeom>
              <a:solidFill>
                <a:srgbClr val="FFFFFF"/>
              </a:solidFill>
              <a:ln w="31750">
                <a:solidFill>
                  <a:srgbClr val="000000"/>
                </a:solidFill>
                <a:rou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600">
                    <a:solidFill>
                      <a:srgbClr val="5B5249"/>
                    </a:solidFill>
                    <a:latin typeface="Times New Roman" panose="02020603050405020304" pitchFamily="18" charset="0"/>
                  </a:rPr>
                  <a:t> + </a:t>
                </a:r>
                <a:endParaRPr lang="en-US" altLang="zh-CN" sz="1600">
                  <a:solidFill>
                    <a:srgbClr val="5B5249"/>
                  </a:solidFill>
                  <a:latin typeface="Times New Roman" panose="02020603050405020304" pitchFamily="18" charset="0"/>
                </a:endParaRPr>
              </a:p>
              <a:p>
                <a:pPr algn="just" eaLnBrk="1" hangingPunct="1">
                  <a:spcBef>
                    <a:spcPct val="0"/>
                  </a:spcBef>
                  <a:buFontTx/>
                  <a:buNone/>
                </a:pPr>
                <a:r>
                  <a:rPr lang="en-US" altLang="zh-CN" sz="1600">
                    <a:solidFill>
                      <a:srgbClr val="5B5249"/>
                    </a:solidFill>
                    <a:latin typeface="Times New Roman" panose="02020603050405020304" pitchFamily="18" charset="0"/>
                    <a:cs typeface="Times New Roman" panose="02020603050405020304" pitchFamily="18" charset="0"/>
                  </a:rPr>
                  <a:t> –</a:t>
                </a:r>
                <a:endParaRPr lang="en-US" altLang="zh-CN" sz="1600">
                  <a:solidFill>
                    <a:srgbClr val="5B5249"/>
                  </a:solidFill>
                  <a:latin typeface="Times New Roman" panose="02020603050405020304" pitchFamily="18" charset="0"/>
                  <a:cs typeface="Times New Roman" panose="02020603050405020304" pitchFamily="18" charset="0"/>
                </a:endParaRPr>
              </a:p>
              <a:p>
                <a:pPr algn="just" eaLnBrk="1" hangingPunct="1">
                  <a:spcBef>
                    <a:spcPct val="0"/>
                  </a:spcBef>
                  <a:buFontTx/>
                  <a:buNone/>
                </a:pPr>
                <a:endParaRPr lang="en-US" altLang="zh-CN" sz="900" b="0">
                  <a:solidFill>
                    <a:srgbClr val="5B5249"/>
                  </a:solidFill>
                  <a:latin typeface="Times New Roman" panose="02020603050405020304" pitchFamily="18" charset="0"/>
                </a:endParaRPr>
              </a:p>
              <a:p>
                <a:pPr eaLnBrk="1" hangingPunct="1">
                  <a:spcBef>
                    <a:spcPct val="0"/>
                  </a:spcBef>
                  <a:buFontTx/>
                  <a:buNone/>
                </a:pPr>
                <a:endParaRPr lang="en-US" altLang="zh-CN" sz="1800" b="0"/>
              </a:p>
            </p:txBody>
          </p:sp>
          <p:sp>
            <p:nvSpPr>
              <p:cNvPr id="55315" name="Freeform 22"/>
              <p:cNvSpPr/>
              <p:nvPr/>
            </p:nvSpPr>
            <p:spPr bwMode="auto">
              <a:xfrm>
                <a:off x="4289" y="12675"/>
                <a:ext cx="1" cy="443"/>
              </a:xfrm>
              <a:custGeom>
                <a:avLst/>
                <a:gdLst>
                  <a:gd name="T0" fmla="*/ 1 w 1"/>
                  <a:gd name="T1" fmla="*/ 0 h 443"/>
                  <a:gd name="T2" fmla="*/ 0 w 1"/>
                  <a:gd name="T3" fmla="*/ 443 h 443"/>
                  <a:gd name="T4" fmla="*/ 0 60000 65536"/>
                  <a:gd name="T5" fmla="*/ 0 60000 65536"/>
                  <a:gd name="T6" fmla="*/ 0 w 1"/>
                  <a:gd name="T7" fmla="*/ 0 h 443"/>
                  <a:gd name="T8" fmla="*/ 1 w 1"/>
                  <a:gd name="T9" fmla="*/ 443 h 443"/>
                </a:gdLst>
                <a:ahLst/>
                <a:cxnLst>
                  <a:cxn ang="T4">
                    <a:pos x="T0" y="T1"/>
                  </a:cxn>
                  <a:cxn ang="T5">
                    <a:pos x="T2" y="T3"/>
                  </a:cxn>
                </a:cxnLst>
                <a:rect l="T6" t="T7" r="T8" b="T9"/>
                <a:pathLst>
                  <a:path w="1" h="443">
                    <a:moveTo>
                      <a:pt x="1" y="0"/>
                    </a:moveTo>
                    <a:lnTo>
                      <a:pt x="0" y="443"/>
                    </a:lnTo>
                  </a:path>
                </a:pathLst>
              </a:custGeom>
              <a:noFill/>
              <a:ln w="3175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16" name="Line 23"/>
              <p:cNvSpPr>
                <a:spLocks noChangeShapeType="1"/>
              </p:cNvSpPr>
              <p:nvPr/>
            </p:nvSpPr>
            <p:spPr bwMode="auto">
              <a:xfrm>
                <a:off x="4288" y="13118"/>
                <a:ext cx="3818" cy="0"/>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17" name="Line 24"/>
              <p:cNvSpPr>
                <a:spLocks noChangeShapeType="1"/>
              </p:cNvSpPr>
              <p:nvPr/>
            </p:nvSpPr>
            <p:spPr bwMode="auto">
              <a:xfrm flipV="1">
                <a:off x="8106" y="12294"/>
                <a:ext cx="0" cy="824"/>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18" name="Line 25"/>
              <p:cNvSpPr>
                <a:spLocks noChangeShapeType="1"/>
              </p:cNvSpPr>
              <p:nvPr/>
            </p:nvSpPr>
            <p:spPr bwMode="auto">
              <a:xfrm>
                <a:off x="7933" y="12294"/>
                <a:ext cx="347" cy="0"/>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19" name="Line 26"/>
              <p:cNvSpPr>
                <a:spLocks noChangeShapeType="1"/>
              </p:cNvSpPr>
              <p:nvPr/>
            </p:nvSpPr>
            <p:spPr bwMode="auto">
              <a:xfrm>
                <a:off x="7933" y="12191"/>
                <a:ext cx="347" cy="0"/>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20" name="Line 27"/>
              <p:cNvSpPr>
                <a:spLocks noChangeShapeType="1"/>
              </p:cNvSpPr>
              <p:nvPr/>
            </p:nvSpPr>
            <p:spPr bwMode="auto">
              <a:xfrm>
                <a:off x="4288" y="11471"/>
                <a:ext cx="1388" cy="0"/>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21" name="Rectangle 28"/>
              <p:cNvSpPr>
                <a:spLocks noChangeArrowheads="1"/>
              </p:cNvSpPr>
              <p:nvPr/>
            </p:nvSpPr>
            <p:spPr bwMode="auto">
              <a:xfrm>
                <a:off x="5676" y="11368"/>
                <a:ext cx="695" cy="206"/>
              </a:xfrm>
              <a:prstGeom prst="rect">
                <a:avLst/>
              </a:prstGeom>
              <a:solidFill>
                <a:srgbClr val="FFFFFF"/>
              </a:solidFill>
              <a:ln w="31750">
                <a:solidFill>
                  <a:srgbClr val="000000"/>
                </a:solidFill>
                <a:miter lim="800000"/>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b="0"/>
              </a:p>
            </p:txBody>
          </p:sp>
          <p:sp>
            <p:nvSpPr>
              <p:cNvPr id="55322" name="Line 29"/>
              <p:cNvSpPr>
                <a:spLocks noChangeShapeType="1"/>
              </p:cNvSpPr>
              <p:nvPr/>
            </p:nvSpPr>
            <p:spPr bwMode="auto">
              <a:xfrm>
                <a:off x="6371" y="11471"/>
                <a:ext cx="1735" cy="0"/>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23" name="Line 30"/>
              <p:cNvSpPr>
                <a:spLocks noChangeShapeType="1"/>
              </p:cNvSpPr>
              <p:nvPr/>
            </p:nvSpPr>
            <p:spPr bwMode="auto">
              <a:xfrm>
                <a:off x="8106" y="11471"/>
                <a:ext cx="0" cy="720"/>
              </a:xfrm>
              <a:prstGeom prst="line">
                <a:avLst/>
              </a:prstGeom>
              <a:noFill/>
              <a:ln w="317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24" name="Freeform 31"/>
              <p:cNvSpPr/>
              <p:nvPr/>
            </p:nvSpPr>
            <p:spPr bwMode="auto">
              <a:xfrm>
                <a:off x="5488" y="11732"/>
                <a:ext cx="1249" cy="1166"/>
              </a:xfrm>
              <a:custGeom>
                <a:avLst/>
                <a:gdLst>
                  <a:gd name="T0" fmla="*/ 15 w 1295"/>
                  <a:gd name="T1" fmla="*/ 1 h 1766"/>
                  <a:gd name="T2" fmla="*/ 200 w 1295"/>
                  <a:gd name="T3" fmla="*/ 1 h 1766"/>
                  <a:gd name="T4" fmla="*/ 427 w 1295"/>
                  <a:gd name="T5" fmla="*/ 1 h 1766"/>
                  <a:gd name="T6" fmla="*/ 742 w 1295"/>
                  <a:gd name="T7" fmla="*/ 1 h 1766"/>
                  <a:gd name="T8" fmla="*/ 498 w 1295"/>
                  <a:gd name="T9" fmla="*/ 3 h 1766"/>
                  <a:gd name="T10" fmla="*/ 0 w 1295"/>
                  <a:gd name="T11" fmla="*/ 3 h 1766"/>
                  <a:gd name="T12" fmla="*/ 0 60000 65536"/>
                  <a:gd name="T13" fmla="*/ 0 60000 65536"/>
                  <a:gd name="T14" fmla="*/ 0 60000 65536"/>
                  <a:gd name="T15" fmla="*/ 0 60000 65536"/>
                  <a:gd name="T16" fmla="*/ 0 60000 65536"/>
                  <a:gd name="T17" fmla="*/ 0 60000 65536"/>
                  <a:gd name="T18" fmla="*/ 0 w 1295"/>
                  <a:gd name="T19" fmla="*/ 0 h 1766"/>
                  <a:gd name="T20" fmla="*/ 1295 w 1295"/>
                  <a:gd name="T21" fmla="*/ 1766 h 1766"/>
                </a:gdLst>
                <a:ahLst/>
                <a:cxnLst>
                  <a:cxn ang="T12">
                    <a:pos x="T0" y="T1"/>
                  </a:cxn>
                  <a:cxn ang="T13">
                    <a:pos x="T2" y="T3"/>
                  </a:cxn>
                  <a:cxn ang="T14">
                    <a:pos x="T4" y="T5"/>
                  </a:cxn>
                  <a:cxn ang="T15">
                    <a:pos x="T6" y="T7"/>
                  </a:cxn>
                  <a:cxn ang="T16">
                    <a:pos x="T8" y="T9"/>
                  </a:cxn>
                  <a:cxn ang="T17">
                    <a:pos x="T10" y="T11"/>
                  </a:cxn>
                </a:cxnLst>
                <a:rect l="T18" t="T19" r="T20" b="T21"/>
                <a:pathLst>
                  <a:path w="1295" h="1766">
                    <a:moveTo>
                      <a:pt x="30" y="561"/>
                    </a:moveTo>
                    <a:cubicBezTo>
                      <a:pt x="80" y="481"/>
                      <a:pt x="228" y="162"/>
                      <a:pt x="345" y="81"/>
                    </a:cubicBezTo>
                    <a:cubicBezTo>
                      <a:pt x="462" y="0"/>
                      <a:pt x="580" y="2"/>
                      <a:pt x="735" y="72"/>
                    </a:cubicBezTo>
                    <a:cubicBezTo>
                      <a:pt x="890" y="142"/>
                      <a:pt x="1255" y="245"/>
                      <a:pt x="1275" y="501"/>
                    </a:cubicBezTo>
                    <a:cubicBezTo>
                      <a:pt x="1295" y="757"/>
                      <a:pt x="1067" y="1456"/>
                      <a:pt x="855" y="1611"/>
                    </a:cubicBezTo>
                    <a:cubicBezTo>
                      <a:pt x="643" y="1766"/>
                      <a:pt x="178" y="1468"/>
                      <a:pt x="0" y="1431"/>
                    </a:cubicBezTo>
                  </a:path>
                </a:pathLst>
              </a:custGeom>
              <a:noFill/>
              <a:ln w="3175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325" name="Freeform 32"/>
              <p:cNvSpPr/>
              <p:nvPr/>
            </p:nvSpPr>
            <p:spPr bwMode="auto">
              <a:xfrm>
                <a:off x="5329" y="12500"/>
                <a:ext cx="159" cy="167"/>
              </a:xfrm>
              <a:custGeom>
                <a:avLst/>
                <a:gdLst>
                  <a:gd name="T0" fmla="*/ 94 w 165"/>
                  <a:gd name="T1" fmla="*/ 1 h 252"/>
                  <a:gd name="T2" fmla="*/ 0 w 165"/>
                  <a:gd name="T3" fmla="*/ 0 h 252"/>
                  <a:gd name="T4" fmla="*/ 0 60000 65536"/>
                  <a:gd name="T5" fmla="*/ 0 60000 65536"/>
                  <a:gd name="T6" fmla="*/ 0 w 165"/>
                  <a:gd name="T7" fmla="*/ 0 h 252"/>
                  <a:gd name="T8" fmla="*/ 165 w 165"/>
                  <a:gd name="T9" fmla="*/ 252 h 252"/>
                </a:gdLst>
                <a:ahLst/>
                <a:cxnLst>
                  <a:cxn ang="T4">
                    <a:pos x="T0" y="T1"/>
                  </a:cxn>
                  <a:cxn ang="T5">
                    <a:pos x="T2" y="T3"/>
                  </a:cxn>
                </a:cxnLst>
                <a:rect l="T6" t="T7" r="T8" b="T9"/>
                <a:pathLst>
                  <a:path w="165" h="252">
                    <a:moveTo>
                      <a:pt x="165" y="252"/>
                    </a:moveTo>
                    <a:lnTo>
                      <a:pt x="0" y="0"/>
                    </a:lnTo>
                  </a:path>
                </a:pathLst>
              </a:custGeom>
              <a:noFill/>
              <a:ln w="31750">
                <a:solidFill>
                  <a:srgbClr val="000000"/>
                </a:solidFill>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aphicFrame>
        <p:nvGraphicFramePr>
          <p:cNvPr id="55302" name="Object 32"/>
          <p:cNvGraphicFramePr>
            <a:graphicFrameLocks noChangeAspect="1"/>
          </p:cNvGraphicFramePr>
          <p:nvPr/>
        </p:nvGraphicFramePr>
        <p:xfrm>
          <a:off x="755650" y="5013325"/>
          <a:ext cx="3505200" cy="1258888"/>
        </p:xfrm>
        <a:graphic>
          <a:graphicData uri="http://schemas.openxmlformats.org/presentationml/2006/ole">
            <mc:AlternateContent xmlns:mc="http://schemas.openxmlformats.org/markup-compatibility/2006">
              <mc:Choice xmlns:v="urn:schemas-microsoft-com:vml" Requires="v">
                <p:oleObj spid="_x0000_s55480" name="Equation" r:id="rId5" imgW="1155700" imgH="393700" progId="Equation.3">
                  <p:embed/>
                </p:oleObj>
              </mc:Choice>
              <mc:Fallback>
                <p:oleObj name="Equation" r:id="rId5" imgW="1155700" imgH="393700" progId="Equation.3">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5013325"/>
                        <a:ext cx="3505200" cy="125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3" name="Object 33"/>
          <p:cNvGraphicFramePr>
            <a:graphicFrameLocks noChangeAspect="1"/>
          </p:cNvGraphicFramePr>
          <p:nvPr/>
        </p:nvGraphicFramePr>
        <p:xfrm>
          <a:off x="5651500" y="4941888"/>
          <a:ext cx="2819400" cy="1252537"/>
        </p:xfrm>
        <a:graphic>
          <a:graphicData uri="http://schemas.openxmlformats.org/presentationml/2006/ole">
            <mc:AlternateContent xmlns:mc="http://schemas.openxmlformats.org/markup-compatibility/2006">
              <mc:Choice xmlns:v="urn:schemas-microsoft-com:vml" Requires="v">
                <p:oleObj spid="_x0000_s55481" name="Equation" r:id="rId7" imgW="939165" imgH="393700" progId="Equation.3">
                  <p:embed/>
                </p:oleObj>
              </mc:Choice>
              <mc:Fallback>
                <p:oleObj name="Equation" r:id="rId7" imgW="939165" imgH="393700" progId="Equation.3">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1500" y="4941888"/>
                        <a:ext cx="281940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4" name="Rectangle 33"/>
          <p:cNvSpPr>
            <a:spLocks noChangeArrowheads="1"/>
          </p:cNvSpPr>
          <p:nvPr/>
        </p:nvSpPr>
        <p:spPr bwMode="auto">
          <a:xfrm>
            <a:off x="900113" y="1806575"/>
            <a:ext cx="17700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a:solidFill>
                  <a:srgbClr val="000099"/>
                </a:solidFill>
              </a:rPr>
              <a:t>RC</a:t>
            </a:r>
            <a:r>
              <a:rPr lang="zh-CN" altLang="en-US" sz="2800">
                <a:solidFill>
                  <a:srgbClr val="000099"/>
                </a:solidFill>
              </a:rPr>
              <a:t>电路：</a:t>
            </a:r>
            <a:endParaRPr lang="zh-CN" altLang="en-US" sz="2800">
              <a:solidFill>
                <a:srgbClr val="00009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66918"/>
                                        </p:tgtEl>
                                        <p:attrNameLst>
                                          <p:attrName>style.visibility</p:attrName>
                                        </p:attrNameLst>
                                      </p:cBhvr>
                                      <p:to>
                                        <p:strVal val="visible"/>
                                      </p:to>
                                    </p:set>
                                    <p:animEffect transition="in" filter="barn(outHorizontal)">
                                      <p:cBhvr>
                                        <p:cTn id="7" dur="500"/>
                                        <p:tgtEl>
                                          <p:spTgt spid="166918"/>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55302"/>
                                        </p:tgtEl>
                                        <p:attrNameLst>
                                          <p:attrName>style.visibility</p:attrName>
                                        </p:attrNameLst>
                                      </p:cBhvr>
                                      <p:to>
                                        <p:strVal val="visible"/>
                                      </p:to>
                                    </p:set>
                                    <p:animEffect transition="in" filter="fade">
                                      <p:cBhvr>
                                        <p:cTn id="16" dur="1000"/>
                                        <p:tgtEl>
                                          <p:spTgt spid="55302"/>
                                        </p:tgtEl>
                                      </p:cBhvr>
                                    </p:animEffect>
                                    <p:anim calcmode="lin" valueType="num">
                                      <p:cBhvr>
                                        <p:cTn id="17" dur="1000" fill="hold"/>
                                        <p:tgtEl>
                                          <p:spTgt spid="55302"/>
                                        </p:tgtEl>
                                        <p:attrNameLst>
                                          <p:attrName>ppt_x</p:attrName>
                                        </p:attrNameLst>
                                      </p:cBhvr>
                                      <p:tavLst>
                                        <p:tav tm="0">
                                          <p:val>
                                            <p:strVal val="#ppt_x"/>
                                          </p:val>
                                        </p:tav>
                                        <p:tav tm="100000">
                                          <p:val>
                                            <p:strVal val="#ppt_x"/>
                                          </p:val>
                                        </p:tav>
                                      </p:tavLst>
                                    </p:anim>
                                    <p:anim calcmode="lin" valueType="num">
                                      <p:cBhvr>
                                        <p:cTn id="18" dur="1000" fill="hold"/>
                                        <p:tgtEl>
                                          <p:spTgt spid="55302"/>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55303"/>
                                        </p:tgtEl>
                                        <p:attrNameLst>
                                          <p:attrName>style.visibility</p:attrName>
                                        </p:attrNameLst>
                                      </p:cBhvr>
                                      <p:to>
                                        <p:strVal val="visible"/>
                                      </p:to>
                                    </p:set>
                                    <p:animEffect transition="in" filter="fade">
                                      <p:cBhvr>
                                        <p:cTn id="21" dur="1000"/>
                                        <p:tgtEl>
                                          <p:spTgt spid="55303"/>
                                        </p:tgtEl>
                                      </p:cBhvr>
                                    </p:animEffect>
                                    <p:anim calcmode="lin" valueType="num">
                                      <p:cBhvr>
                                        <p:cTn id="22" dur="1000" fill="hold"/>
                                        <p:tgtEl>
                                          <p:spTgt spid="55303"/>
                                        </p:tgtEl>
                                        <p:attrNameLst>
                                          <p:attrName>ppt_x</p:attrName>
                                        </p:attrNameLst>
                                      </p:cBhvr>
                                      <p:tavLst>
                                        <p:tav tm="0">
                                          <p:val>
                                            <p:strVal val="#ppt_x"/>
                                          </p:val>
                                        </p:tav>
                                        <p:tav tm="100000">
                                          <p:val>
                                            <p:strVal val="#ppt_x"/>
                                          </p:val>
                                        </p:tav>
                                      </p:tavLst>
                                    </p:anim>
                                    <p:anim calcmode="lin" valueType="num">
                                      <p:cBhvr>
                                        <p:cTn id="23" dur="1000" fill="hold"/>
                                        <p:tgtEl>
                                          <p:spTgt spid="553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8"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B697B75-516F-43A6-8C1E-13B2A0A4326E}"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56323" name="灯片编号占位符 3"/>
          <p:cNvSpPr txBox="1">
            <a:spLocks noGrp="1"/>
          </p:cNvSpPr>
          <p:nvPr/>
        </p:nvSpPr>
        <p:spPr bwMode="auto">
          <a:xfrm>
            <a:off x="8118475" y="51879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41F71A77-3398-432C-B1C1-7BF94F1762E8}" type="slidenum">
              <a:rPr lang="en-US" altLang="zh-CN" sz="1400" b="0">
                <a:solidFill>
                  <a:schemeClr val="tx2"/>
                </a:solidFill>
              </a:rPr>
            </a:fld>
            <a:endParaRPr lang="en-US" altLang="zh-CN" sz="1400" b="0">
              <a:solidFill>
                <a:schemeClr val="tx2"/>
              </a:solidFill>
            </a:endParaRPr>
          </a:p>
        </p:txBody>
      </p:sp>
      <p:graphicFrame>
        <p:nvGraphicFramePr>
          <p:cNvPr id="181282" name="Object 34"/>
          <p:cNvGraphicFramePr>
            <a:graphicFrameLocks noChangeAspect="1"/>
          </p:cNvGraphicFramePr>
          <p:nvPr/>
        </p:nvGraphicFramePr>
        <p:xfrm>
          <a:off x="1908175" y="836613"/>
          <a:ext cx="5184775" cy="1101725"/>
        </p:xfrm>
        <a:graphic>
          <a:graphicData uri="http://schemas.openxmlformats.org/presentationml/2006/ole">
            <mc:AlternateContent xmlns:mc="http://schemas.openxmlformats.org/markup-compatibility/2006">
              <mc:Choice xmlns:v="urn:schemas-microsoft-com:vml" Requires="v">
                <p:oleObj spid="_x0000_s56364" name="Equation" r:id="rId1" imgW="1854200" imgH="393700" progId="Equation.3">
                  <p:embed/>
                </p:oleObj>
              </mc:Choice>
              <mc:Fallback>
                <p:oleObj name="Equation" r:id="rId1" imgW="1854200" imgH="393700" progId="Equation.3">
                  <p:embed/>
                  <p:pic>
                    <p:nvPicPr>
                      <p:cNvPr id="0" name="Object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836613"/>
                        <a:ext cx="51847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1283" name="Rectangle 35"/>
          <p:cNvSpPr>
            <a:spLocks noChangeArrowheads="1"/>
          </p:cNvSpPr>
          <p:nvPr/>
        </p:nvSpPr>
        <p:spPr bwMode="auto">
          <a:xfrm>
            <a:off x="323850" y="2276475"/>
            <a:ext cx="8610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i="1">
                <a:solidFill>
                  <a:srgbClr val="FF3300"/>
                </a:solidFill>
              </a:rPr>
              <a:t>Linear constant-coefficient  differential equation</a:t>
            </a:r>
            <a:endParaRPr kumimoji="1" lang="en-US" altLang="zh-CN" sz="2800" i="1">
              <a:solidFill>
                <a:srgbClr val="FF3300"/>
              </a:solidFill>
            </a:endParaRPr>
          </a:p>
          <a:p>
            <a:pPr eaLnBrk="1" hangingPunct="1">
              <a:spcBef>
                <a:spcPct val="0"/>
              </a:spcBef>
              <a:buFontTx/>
              <a:buNone/>
            </a:pPr>
            <a:r>
              <a:rPr kumimoji="1" lang="en-US" altLang="zh-CN" sz="2800" b="0"/>
              <a:t>(</a:t>
            </a:r>
            <a:r>
              <a:rPr kumimoji="1" lang="zh-CN" altLang="en-US" sz="2800" b="0"/>
              <a:t>线性常系数微分方程</a:t>
            </a:r>
            <a:r>
              <a:rPr kumimoji="1" lang="en-US" altLang="zh-CN" sz="2800" b="0"/>
              <a:t>)</a:t>
            </a:r>
            <a:endParaRPr kumimoji="1" lang="en-US" altLang="zh-CN" sz="2800" b="0"/>
          </a:p>
        </p:txBody>
      </p:sp>
      <p:sp>
        <p:nvSpPr>
          <p:cNvPr id="181284" name="Rectangle 36"/>
          <p:cNvSpPr>
            <a:spLocks noChangeArrowheads="1"/>
          </p:cNvSpPr>
          <p:nvPr/>
        </p:nvSpPr>
        <p:spPr bwMode="auto">
          <a:xfrm>
            <a:off x="179388" y="3357563"/>
            <a:ext cx="861060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
                <a:schemeClr val="tx2"/>
              </a:buClr>
              <a:buFont typeface="Wingdings" panose="05000000000000000000" pitchFamily="2" charset="2"/>
              <a:buNone/>
            </a:pPr>
            <a:r>
              <a:rPr kumimoji="1" lang="en-US" altLang="zh-CN" sz="2800"/>
              <a:t>Linear constant-coefficient differential(difference) equation</a:t>
            </a:r>
            <a:r>
              <a:rPr kumimoji="1" lang="en-US" altLang="zh-CN" sz="2800" i="1"/>
              <a:t> </a:t>
            </a:r>
            <a:r>
              <a:rPr kumimoji="1" lang="en-US" altLang="zh-CN" sz="2800"/>
              <a:t>provides an </a:t>
            </a:r>
            <a:r>
              <a:rPr kumimoji="1" lang="en-US" altLang="zh-CN" sz="2800">
                <a:solidFill>
                  <a:srgbClr val="0000FF"/>
                </a:solidFill>
              </a:rPr>
              <a:t>implicit</a:t>
            </a:r>
            <a:r>
              <a:rPr kumimoji="1" lang="zh-CN" altLang="en-US" sz="2800">
                <a:solidFill>
                  <a:srgbClr val="0000FF"/>
                </a:solidFill>
              </a:rPr>
              <a:t>（暗含的）</a:t>
            </a:r>
            <a:r>
              <a:rPr kumimoji="1" lang="zh-CN" altLang="en-US" sz="2800">
                <a:solidFill>
                  <a:schemeClr val="bg2"/>
                </a:solidFill>
              </a:rPr>
              <a:t> </a:t>
            </a:r>
            <a:r>
              <a:rPr kumimoji="1" lang="en-US" altLang="zh-CN" sz="2800"/>
              <a:t>relationship between the input and output rather than an </a:t>
            </a:r>
            <a:r>
              <a:rPr kumimoji="1" lang="en-US" altLang="zh-CN" sz="2800">
                <a:solidFill>
                  <a:srgbClr val="0000FF"/>
                </a:solidFill>
              </a:rPr>
              <a:t>explicit </a:t>
            </a:r>
            <a:r>
              <a:rPr kumimoji="1" lang="zh-CN" altLang="en-US" sz="2800">
                <a:solidFill>
                  <a:srgbClr val="0000FF"/>
                </a:solidFill>
              </a:rPr>
              <a:t>（明确的） </a:t>
            </a:r>
            <a:r>
              <a:rPr kumimoji="1" lang="en-US" altLang="zh-CN" sz="2800"/>
              <a:t>expression for the system output as a function of the input .</a:t>
            </a:r>
            <a:r>
              <a:rPr kumimoji="1" lang="en-US" altLang="zh-CN" sz="2400" b="0"/>
              <a:t> </a:t>
            </a:r>
            <a:endParaRPr kumimoji="1" lang="en-US" altLang="zh-CN" sz="2400" b="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1282"/>
                                        </p:tgtEl>
                                        <p:attrNameLst>
                                          <p:attrName>style.visibility</p:attrName>
                                        </p:attrNameLst>
                                      </p:cBhvr>
                                      <p:to>
                                        <p:strVal val="visible"/>
                                      </p:to>
                                    </p:set>
                                    <p:animEffect transition="in" filter="box(in)">
                                      <p:cBhvr>
                                        <p:cTn id="7" dur="500"/>
                                        <p:tgtEl>
                                          <p:spTgt spid="18128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81283"/>
                                        </p:tgtEl>
                                        <p:attrNameLst>
                                          <p:attrName>style.visibility</p:attrName>
                                        </p:attrNameLst>
                                      </p:cBhvr>
                                      <p:to>
                                        <p:strVal val="visible"/>
                                      </p:to>
                                    </p:set>
                                    <p:anim calcmode="lin" valueType="num">
                                      <p:cBhvr additive="base">
                                        <p:cTn id="12" dur="500" fill="hold"/>
                                        <p:tgtEl>
                                          <p:spTgt spid="181283"/>
                                        </p:tgtEl>
                                        <p:attrNameLst>
                                          <p:attrName>ppt_x</p:attrName>
                                        </p:attrNameLst>
                                      </p:cBhvr>
                                      <p:tavLst>
                                        <p:tav tm="0">
                                          <p:val>
                                            <p:strVal val="#ppt_x"/>
                                          </p:val>
                                        </p:tav>
                                        <p:tav tm="100000">
                                          <p:val>
                                            <p:strVal val="#ppt_x"/>
                                          </p:val>
                                        </p:tav>
                                      </p:tavLst>
                                    </p:anim>
                                    <p:anim calcmode="lin" valueType="num">
                                      <p:cBhvr additive="base">
                                        <p:cTn id="13" dur="500" fill="hold"/>
                                        <p:tgtEl>
                                          <p:spTgt spid="18128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81284"/>
                                        </p:tgtEl>
                                        <p:attrNameLst>
                                          <p:attrName>style.visibility</p:attrName>
                                        </p:attrNameLst>
                                      </p:cBhvr>
                                      <p:to>
                                        <p:strVal val="visible"/>
                                      </p:to>
                                    </p:set>
                                    <p:animEffect transition="in" filter="blinds(horizontal)">
                                      <p:cBhvr>
                                        <p:cTn id="18" dur="500"/>
                                        <p:tgtEl>
                                          <p:spTgt spid="181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83" grpId="0" autoUpdateAnimBg="0"/>
      <p:bldP spid="181284"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313C481-5A69-44A3-A051-0CC3D1161D88}"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57347" name="灯片编号占位符 3"/>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D67B8BFD-D203-4AAA-B6D4-67F37C9B3B6D}" type="slidenum">
              <a:rPr lang="en-US" altLang="zh-CN" sz="1400" b="0">
                <a:solidFill>
                  <a:schemeClr val="tx2"/>
                </a:solidFill>
              </a:rPr>
            </a:fld>
            <a:endParaRPr lang="en-US" altLang="zh-CN" sz="1400" b="0">
              <a:solidFill>
                <a:schemeClr val="tx2"/>
              </a:solidFill>
            </a:endParaRPr>
          </a:p>
        </p:txBody>
      </p:sp>
      <p:sp>
        <p:nvSpPr>
          <p:cNvPr id="168963" name="Rectangle 3"/>
          <p:cNvSpPr>
            <a:spLocks noChangeArrowheads="1"/>
          </p:cNvSpPr>
          <p:nvPr/>
        </p:nvSpPr>
        <p:spPr bwMode="auto">
          <a:xfrm>
            <a:off x="381000" y="762000"/>
            <a:ext cx="830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FontTx/>
              <a:buNone/>
            </a:pPr>
            <a:r>
              <a:rPr lang="en-US" altLang="zh-CN" sz="2800">
                <a:ea typeface="楷体_GB2312" pitchFamily="49" charset="-122"/>
              </a:rPr>
              <a:t>How to find the system output given an input signal? </a:t>
            </a:r>
            <a:endParaRPr lang="en-US" altLang="zh-CN" sz="2800">
              <a:ea typeface="楷体_GB2312" pitchFamily="49" charset="-122"/>
            </a:endParaRPr>
          </a:p>
        </p:txBody>
      </p:sp>
      <p:grpSp>
        <p:nvGrpSpPr>
          <p:cNvPr id="57349" name="Group 13"/>
          <p:cNvGrpSpPr/>
          <p:nvPr/>
        </p:nvGrpSpPr>
        <p:grpSpPr bwMode="auto">
          <a:xfrm>
            <a:off x="1295400" y="2057400"/>
            <a:ext cx="6923088" cy="2138363"/>
            <a:chOff x="816" y="1296"/>
            <a:chExt cx="4361" cy="1347"/>
          </a:xfrm>
        </p:grpSpPr>
        <p:graphicFrame>
          <p:nvGraphicFramePr>
            <p:cNvPr id="57351" name="Object 4"/>
            <p:cNvGraphicFramePr>
              <a:graphicFrameLocks noChangeAspect="1"/>
            </p:cNvGraphicFramePr>
            <p:nvPr/>
          </p:nvGraphicFramePr>
          <p:xfrm>
            <a:off x="1008" y="1296"/>
            <a:ext cx="3216" cy="619"/>
          </p:xfrm>
          <a:graphic>
            <a:graphicData uri="http://schemas.openxmlformats.org/presentationml/2006/ole">
              <mc:AlternateContent xmlns:mc="http://schemas.openxmlformats.org/markup-compatibility/2006">
                <mc:Choice xmlns:v="urn:schemas-microsoft-com:vml" Requires="v">
                  <p:oleObj spid="_x0000_s57393" name="Equation" r:id="rId1" imgW="1244600" imgH="241300" progId="Equation.3">
                    <p:embed/>
                  </p:oleObj>
                </mc:Choice>
                <mc:Fallback>
                  <p:oleObj name="Equation" r:id="rId1" imgW="1244600" imgH="2413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 y="1296"/>
                          <a:ext cx="3216"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2" name="Freeform 5"/>
            <p:cNvSpPr/>
            <p:nvPr/>
          </p:nvSpPr>
          <p:spPr bwMode="auto">
            <a:xfrm>
              <a:off x="1872" y="2016"/>
              <a:ext cx="351" cy="351"/>
            </a:xfrm>
            <a:custGeom>
              <a:avLst/>
              <a:gdLst>
                <a:gd name="T0" fmla="*/ 351 w 351"/>
                <a:gd name="T1" fmla="*/ 0 h 351"/>
                <a:gd name="T2" fmla="*/ 0 w 351"/>
                <a:gd name="T3" fmla="*/ 351 h 351"/>
                <a:gd name="T4" fmla="*/ 0 60000 65536"/>
                <a:gd name="T5" fmla="*/ 0 60000 65536"/>
                <a:gd name="T6" fmla="*/ 0 w 351"/>
                <a:gd name="T7" fmla="*/ 0 h 351"/>
                <a:gd name="T8" fmla="*/ 351 w 351"/>
                <a:gd name="T9" fmla="*/ 351 h 351"/>
              </a:gdLst>
              <a:ahLst/>
              <a:cxnLst>
                <a:cxn ang="T4">
                  <a:pos x="T0" y="T1"/>
                </a:cxn>
                <a:cxn ang="T5">
                  <a:pos x="T2" y="T3"/>
                </a:cxn>
              </a:cxnLst>
              <a:rect l="T6" t="T7" r="T8" b="T9"/>
              <a:pathLst>
                <a:path w="351" h="351">
                  <a:moveTo>
                    <a:pt x="351" y="0"/>
                  </a:moveTo>
                  <a:lnTo>
                    <a:pt x="0" y="351"/>
                  </a:lnTo>
                </a:path>
              </a:pathLst>
            </a:custGeom>
            <a:noFill/>
            <a:ln w="19050">
              <a:solidFill>
                <a:srgbClr val="800080"/>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57353" name="Freeform 6"/>
            <p:cNvSpPr/>
            <p:nvPr/>
          </p:nvSpPr>
          <p:spPr bwMode="auto">
            <a:xfrm>
              <a:off x="3600" y="1920"/>
              <a:ext cx="318" cy="329"/>
            </a:xfrm>
            <a:custGeom>
              <a:avLst/>
              <a:gdLst>
                <a:gd name="T0" fmla="*/ 0 w 318"/>
                <a:gd name="T1" fmla="*/ 0 h 329"/>
                <a:gd name="T2" fmla="*/ 318 w 318"/>
                <a:gd name="T3" fmla="*/ 329 h 329"/>
                <a:gd name="T4" fmla="*/ 0 60000 65536"/>
                <a:gd name="T5" fmla="*/ 0 60000 65536"/>
                <a:gd name="T6" fmla="*/ 0 w 318"/>
                <a:gd name="T7" fmla="*/ 0 h 329"/>
                <a:gd name="T8" fmla="*/ 318 w 318"/>
                <a:gd name="T9" fmla="*/ 329 h 329"/>
              </a:gdLst>
              <a:ahLst/>
              <a:cxnLst>
                <a:cxn ang="T4">
                  <a:pos x="T0" y="T1"/>
                </a:cxn>
                <a:cxn ang="T5">
                  <a:pos x="T2" y="T3"/>
                </a:cxn>
              </a:cxnLst>
              <a:rect l="T6" t="T7" r="T8" b="T9"/>
              <a:pathLst>
                <a:path w="318" h="329">
                  <a:moveTo>
                    <a:pt x="0" y="0"/>
                  </a:moveTo>
                  <a:lnTo>
                    <a:pt x="318" y="329"/>
                  </a:lnTo>
                </a:path>
              </a:pathLst>
            </a:custGeom>
            <a:noFill/>
            <a:ln w="19050">
              <a:solidFill>
                <a:srgbClr val="800080"/>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57354" name="Rectangle 7"/>
            <p:cNvSpPr>
              <a:spLocks noChangeArrowheads="1"/>
            </p:cNvSpPr>
            <p:nvPr/>
          </p:nvSpPr>
          <p:spPr bwMode="auto">
            <a:xfrm>
              <a:off x="3408" y="2352"/>
              <a:ext cx="176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0">
                  <a:latin typeface="Times New Roman" panose="02020603050405020304" pitchFamily="18" charset="0"/>
                </a:rPr>
                <a:t>（自然响应）</a:t>
              </a:r>
              <a:endParaRPr kumimoji="1" lang="en-US" altLang="zh-CN" sz="2400" b="0">
                <a:latin typeface="Times New Roman" panose="02020603050405020304" pitchFamily="18" charset="0"/>
              </a:endParaRPr>
            </a:p>
          </p:txBody>
        </p:sp>
        <p:sp>
          <p:nvSpPr>
            <p:cNvPr id="57355" name="Rectangle 8"/>
            <p:cNvSpPr>
              <a:spLocks noChangeArrowheads="1"/>
            </p:cNvSpPr>
            <p:nvPr/>
          </p:nvSpPr>
          <p:spPr bwMode="auto">
            <a:xfrm>
              <a:off x="816" y="2352"/>
              <a:ext cx="18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b="0">
                  <a:latin typeface="Times New Roman" panose="02020603050405020304" pitchFamily="18" charset="0"/>
                </a:rPr>
                <a:t>（受迫响应）</a:t>
              </a:r>
              <a:endParaRPr kumimoji="1" lang="en-US" altLang="zh-CN" sz="2400" b="0">
                <a:latin typeface="Times New Roman" panose="02020603050405020304" pitchFamily="18" charset="0"/>
              </a:endParaRPr>
            </a:p>
          </p:txBody>
        </p:sp>
      </p:grpSp>
      <p:sp>
        <p:nvSpPr>
          <p:cNvPr id="168969" name="Rectangle 9"/>
          <p:cNvSpPr>
            <a:spLocks noChangeArrowheads="1"/>
          </p:cNvSpPr>
          <p:nvPr/>
        </p:nvSpPr>
        <p:spPr bwMode="auto">
          <a:xfrm>
            <a:off x="304800" y="4572000"/>
            <a:ext cx="86106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chemeClr val="tx2"/>
              </a:buClr>
              <a:buFont typeface="Wingdings" panose="05000000000000000000" pitchFamily="2" charset="2"/>
              <a:buNone/>
            </a:pPr>
            <a:r>
              <a:rPr kumimoji="1" lang="en-US" altLang="zh-CN" sz="2800"/>
              <a:t>We must specify one or more </a:t>
            </a:r>
            <a:r>
              <a:rPr kumimoji="1" lang="en-US" altLang="zh-CN" sz="2800">
                <a:solidFill>
                  <a:srgbClr val="FF3300"/>
                </a:solidFill>
              </a:rPr>
              <a:t>auxiliary </a:t>
            </a:r>
            <a:r>
              <a:rPr kumimoji="1" lang="zh-CN" altLang="en-US" sz="2800">
                <a:solidFill>
                  <a:srgbClr val="FF3300"/>
                </a:solidFill>
              </a:rPr>
              <a:t>（附加条件）</a:t>
            </a:r>
            <a:r>
              <a:rPr kumimoji="1" lang="en-US" altLang="zh-CN" sz="2800">
                <a:solidFill>
                  <a:srgbClr val="FF3300"/>
                </a:solidFill>
              </a:rPr>
              <a:t>conditions</a:t>
            </a:r>
            <a:r>
              <a:rPr kumimoji="1" lang="en-US" altLang="zh-CN" sz="2800"/>
              <a:t>  to solve a differential (difference) equation. </a:t>
            </a:r>
            <a:endParaRPr kumimoji="1" lang="en-US" altLang="zh-CN"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68963"/>
                                        </p:tgtEl>
                                        <p:attrNameLst>
                                          <p:attrName>style.visibility</p:attrName>
                                        </p:attrNameLst>
                                      </p:cBhvr>
                                      <p:to>
                                        <p:strVal val="visible"/>
                                      </p:to>
                                    </p:set>
                                    <p:animEffect transition="in" filter="barn(inHorizontal)">
                                      <p:cBhvr>
                                        <p:cTn id="7" dur="500"/>
                                        <p:tgtEl>
                                          <p:spTgt spid="1689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8969"/>
                                        </p:tgtEl>
                                        <p:attrNameLst>
                                          <p:attrName>style.visibility</p:attrName>
                                        </p:attrNameLst>
                                      </p:cBhvr>
                                      <p:to>
                                        <p:strVal val="visible"/>
                                      </p:to>
                                    </p:set>
                                    <p:animEffect transition="in" filter="blinds(horizontal)">
                                      <p:cBhvr>
                                        <p:cTn id="12" dur="500"/>
                                        <p:tgtEl>
                                          <p:spTgt spid="168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autoUpdateAnimBg="0"/>
      <p:bldP spid="168969"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3B04808-D114-4F5B-8D39-52CBE621414C}"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58371" name="灯片编号占位符 3"/>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76BD103E-26F1-4B7F-A135-5ABE39E4EE05}" type="slidenum">
              <a:rPr lang="en-US" altLang="zh-CN" sz="1400" b="0">
                <a:solidFill>
                  <a:schemeClr val="tx2"/>
                </a:solidFill>
              </a:rPr>
            </a:fld>
            <a:endParaRPr lang="en-US" altLang="zh-CN" sz="1400" b="0">
              <a:solidFill>
                <a:schemeClr val="tx2"/>
              </a:solidFill>
            </a:endParaRPr>
          </a:p>
        </p:txBody>
      </p:sp>
      <p:sp>
        <p:nvSpPr>
          <p:cNvPr id="198658" name="Rectangle 2"/>
          <p:cNvSpPr>
            <a:spLocks noChangeArrowheads="1"/>
          </p:cNvSpPr>
          <p:nvPr/>
        </p:nvSpPr>
        <p:spPr bwMode="auto">
          <a:xfrm>
            <a:off x="304800" y="762000"/>
            <a:ext cx="840422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FF3300"/>
              </a:buClr>
            </a:pPr>
            <a:r>
              <a:rPr kumimoji="1" lang="en-US" altLang="zh-CN" sz="2800" dirty="0">
                <a:solidFill>
                  <a:srgbClr val="0000FF"/>
                </a:solidFill>
              </a:rPr>
              <a:t>Initial </a:t>
            </a:r>
            <a:r>
              <a:rPr kumimoji="1" lang="en-US" altLang="zh-CN" sz="2800" dirty="0" smtClean="0">
                <a:solidFill>
                  <a:srgbClr val="0000FF"/>
                </a:solidFill>
              </a:rPr>
              <a:t>rest</a:t>
            </a:r>
            <a:r>
              <a:rPr kumimoji="1" lang="zh-CN" altLang="en-US" sz="2800" dirty="0" smtClean="0">
                <a:solidFill>
                  <a:srgbClr val="0000FF"/>
                </a:solidFill>
              </a:rPr>
              <a:t>（</a:t>
            </a:r>
            <a:r>
              <a:rPr kumimoji="1" lang="zh-CN" altLang="en-US" sz="2800" dirty="0">
                <a:solidFill>
                  <a:srgbClr val="FF0000"/>
                </a:solidFill>
                <a:latin typeface="Arial Black" panose="020B0A04020102020204" pitchFamily="34" charset="0"/>
              </a:rPr>
              <a:t>初始松弛条件</a:t>
            </a:r>
            <a:r>
              <a:rPr kumimoji="1" lang="zh-CN" altLang="en-US" sz="2800" dirty="0" smtClean="0">
                <a:solidFill>
                  <a:srgbClr val="0000FF"/>
                </a:solidFill>
              </a:rPr>
              <a:t>）</a:t>
            </a:r>
            <a:r>
              <a:rPr kumimoji="1" lang="en-US" altLang="zh-CN" sz="2800" dirty="0" smtClean="0"/>
              <a:t>: </a:t>
            </a:r>
            <a:r>
              <a:rPr kumimoji="1" lang="en-US" altLang="zh-CN" sz="2800" dirty="0"/>
              <a:t>for a </a:t>
            </a:r>
            <a:r>
              <a:rPr kumimoji="1" lang="en-US" altLang="zh-CN" sz="2800" dirty="0">
                <a:solidFill>
                  <a:srgbClr val="FF0000"/>
                </a:solidFill>
              </a:rPr>
              <a:t>causal LTI </a:t>
            </a:r>
            <a:r>
              <a:rPr kumimoji="1" lang="en-US" altLang="zh-CN" sz="2800" dirty="0"/>
              <a:t>system, if x(t)=0 for t&lt;t</a:t>
            </a:r>
            <a:r>
              <a:rPr kumimoji="1" lang="en-US" altLang="zh-CN" sz="2800" baseline="-25000" dirty="0"/>
              <a:t>0</a:t>
            </a:r>
            <a:r>
              <a:rPr kumimoji="1" lang="en-US" altLang="zh-CN" sz="2800" dirty="0"/>
              <a:t>, then y(t) must also equal 0 for t&lt;t</a:t>
            </a:r>
            <a:r>
              <a:rPr kumimoji="1" lang="en-US" altLang="zh-CN" sz="2800" baseline="-25000" dirty="0"/>
              <a:t>0</a:t>
            </a:r>
            <a:r>
              <a:rPr kumimoji="1" lang="en-US" altLang="zh-CN" sz="2800" dirty="0"/>
              <a:t>. </a:t>
            </a:r>
            <a:endParaRPr kumimoji="1" lang="en-US" altLang="zh-CN" sz="2800" b="0" dirty="0"/>
          </a:p>
        </p:txBody>
      </p:sp>
      <p:sp>
        <p:nvSpPr>
          <p:cNvPr id="198659" name="Rectangle 3"/>
          <p:cNvSpPr>
            <a:spLocks noChangeArrowheads="1"/>
          </p:cNvSpPr>
          <p:nvPr/>
        </p:nvSpPr>
        <p:spPr bwMode="auto">
          <a:xfrm>
            <a:off x="381000" y="2057400"/>
            <a:ext cx="835183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
                <a:srgbClr val="FF0000"/>
              </a:buClr>
              <a:buNone/>
            </a:pPr>
            <a:endParaRPr kumimoji="1" lang="zh-CN" altLang="en-US" sz="2800" dirty="0" smtClean="0"/>
          </a:p>
          <a:p>
            <a:pPr algn="just" eaLnBrk="1" hangingPunct="1">
              <a:spcBef>
                <a:spcPct val="0"/>
              </a:spcBef>
              <a:buClr>
                <a:srgbClr val="FF0000"/>
              </a:buClr>
            </a:pPr>
            <a:r>
              <a:rPr kumimoji="1" lang="en-US" altLang="zh-CN" sz="2800" dirty="0" smtClean="0"/>
              <a:t>Thus</a:t>
            </a:r>
            <a:r>
              <a:rPr kumimoji="1" lang="en-US" altLang="zh-CN" sz="2800" dirty="0"/>
              <a:t>, if </a:t>
            </a:r>
            <a:r>
              <a:rPr kumimoji="1" lang="en-US" altLang="zh-CN" sz="2800" i="1" dirty="0"/>
              <a:t>x</a:t>
            </a:r>
            <a:r>
              <a:rPr kumimoji="1" lang="en-US" altLang="zh-CN" sz="2800" dirty="0"/>
              <a:t>(</a:t>
            </a:r>
            <a:r>
              <a:rPr kumimoji="1" lang="en-US" altLang="zh-CN" sz="2800" i="1" dirty="0"/>
              <a:t>t</a:t>
            </a:r>
            <a:r>
              <a:rPr kumimoji="1" lang="en-US" altLang="zh-CN" sz="2800" dirty="0"/>
              <a:t>)=0 for </a:t>
            </a:r>
            <a:r>
              <a:rPr kumimoji="1" lang="en-US" altLang="zh-CN" sz="2800" i="1" dirty="0"/>
              <a:t>t</a:t>
            </a:r>
            <a:r>
              <a:rPr kumimoji="1" lang="en-US" altLang="zh-CN" sz="2800" dirty="0"/>
              <a:t>≤</a:t>
            </a:r>
            <a:r>
              <a:rPr kumimoji="1" lang="en-US" altLang="zh-CN" sz="2800" i="1" dirty="0"/>
              <a:t>t</a:t>
            </a:r>
            <a:r>
              <a:rPr kumimoji="1" lang="en-US" altLang="zh-CN" sz="2800" baseline="-25000" dirty="0"/>
              <a:t>0</a:t>
            </a:r>
            <a:r>
              <a:rPr kumimoji="1" lang="en-US" altLang="zh-CN" sz="2800" dirty="0"/>
              <a:t> for a causal LTI system, then </a:t>
            </a:r>
            <a:r>
              <a:rPr kumimoji="1" lang="en-US" altLang="zh-CN" sz="2800" i="1" dirty="0"/>
              <a:t>y</a:t>
            </a:r>
            <a:r>
              <a:rPr kumimoji="1" lang="en-US" altLang="zh-CN" sz="2800" dirty="0"/>
              <a:t>(</a:t>
            </a:r>
            <a:r>
              <a:rPr kumimoji="1" lang="en-US" altLang="zh-CN" sz="2800" i="1" dirty="0"/>
              <a:t>t</a:t>
            </a:r>
            <a:r>
              <a:rPr kumimoji="1" lang="en-US" altLang="zh-CN" sz="2800" dirty="0"/>
              <a:t>)=0 for </a:t>
            </a:r>
            <a:r>
              <a:rPr kumimoji="1" lang="en-US" altLang="zh-CN" sz="2800" i="1" dirty="0"/>
              <a:t>t</a:t>
            </a:r>
            <a:r>
              <a:rPr kumimoji="1" lang="en-US" altLang="zh-CN" sz="2800" dirty="0"/>
              <a:t>≤</a:t>
            </a:r>
            <a:r>
              <a:rPr kumimoji="1" lang="en-US" altLang="zh-CN" sz="2800" i="1" dirty="0"/>
              <a:t> t</a:t>
            </a:r>
            <a:r>
              <a:rPr kumimoji="1" lang="en-US" altLang="zh-CN" sz="2800" baseline="-25000" dirty="0"/>
              <a:t>0</a:t>
            </a:r>
            <a:r>
              <a:rPr kumimoji="1" lang="en-US" altLang="zh-CN" sz="2800" dirty="0"/>
              <a:t>, and we would use the </a:t>
            </a:r>
            <a:r>
              <a:rPr kumimoji="1" lang="en-US" altLang="zh-CN" sz="2800" dirty="0">
                <a:solidFill>
                  <a:srgbClr val="FF3300"/>
                </a:solidFill>
              </a:rPr>
              <a:t>initial condition </a:t>
            </a:r>
            <a:r>
              <a:rPr kumimoji="1" lang="en-US" altLang="zh-CN" sz="2800" i="1" dirty="0">
                <a:solidFill>
                  <a:srgbClr val="FF3300"/>
                </a:solidFill>
              </a:rPr>
              <a:t>y</a:t>
            </a:r>
            <a:r>
              <a:rPr kumimoji="1" lang="en-US" altLang="zh-CN" sz="2800" dirty="0">
                <a:solidFill>
                  <a:srgbClr val="FF3300"/>
                </a:solidFill>
              </a:rPr>
              <a:t>(</a:t>
            </a:r>
            <a:r>
              <a:rPr kumimoji="1" lang="en-US" altLang="zh-CN" sz="2800" i="1" dirty="0">
                <a:solidFill>
                  <a:srgbClr val="FF3300"/>
                </a:solidFill>
              </a:rPr>
              <a:t>t</a:t>
            </a:r>
            <a:r>
              <a:rPr kumimoji="1" lang="en-US" altLang="zh-CN" sz="2800" baseline="-25000" dirty="0">
                <a:solidFill>
                  <a:srgbClr val="FF3300"/>
                </a:solidFill>
              </a:rPr>
              <a:t>0</a:t>
            </a:r>
            <a:r>
              <a:rPr kumimoji="1" lang="en-US" altLang="zh-CN" sz="2800" dirty="0">
                <a:solidFill>
                  <a:srgbClr val="FF3300"/>
                </a:solidFill>
              </a:rPr>
              <a:t>)=0 to solve for the output for </a:t>
            </a:r>
            <a:r>
              <a:rPr kumimoji="1" lang="en-US" altLang="zh-CN" sz="2800" i="1" dirty="0">
                <a:solidFill>
                  <a:srgbClr val="FF3300"/>
                </a:solidFill>
              </a:rPr>
              <a:t>t&gt; t</a:t>
            </a:r>
            <a:r>
              <a:rPr kumimoji="1" lang="en-US" altLang="zh-CN" sz="2800" baseline="-25000" dirty="0">
                <a:solidFill>
                  <a:srgbClr val="FF3300"/>
                </a:solidFill>
              </a:rPr>
              <a:t>0</a:t>
            </a:r>
            <a:r>
              <a:rPr kumimoji="1" lang="en-US" altLang="zh-CN" sz="2800" dirty="0" smtClean="0">
                <a:solidFill>
                  <a:srgbClr val="FF3300"/>
                </a:solidFill>
              </a:rPr>
              <a:t>.</a:t>
            </a:r>
            <a:endParaRPr kumimoji="1" lang="en-US" altLang="zh-CN" sz="2800" dirty="0" smtClean="0">
              <a:solidFill>
                <a:srgbClr val="FF3300"/>
              </a:solidFill>
            </a:endParaRPr>
          </a:p>
          <a:p>
            <a:pPr algn="just" eaLnBrk="1" hangingPunct="1">
              <a:spcBef>
                <a:spcPct val="0"/>
              </a:spcBef>
              <a:buClr>
                <a:srgbClr val="FF0000"/>
              </a:buClr>
            </a:pPr>
            <a:endParaRPr kumimoji="1" lang="en-US" altLang="zh-CN" sz="2800" dirty="0">
              <a:solidFill>
                <a:srgbClr val="FF3300"/>
              </a:solidFill>
              <a:latin typeface="Times New Roman" panose="02020603050405020304" pitchFamily="18" charset="0"/>
            </a:endParaRPr>
          </a:p>
          <a:p>
            <a:pPr algn="just" eaLnBrk="1" hangingPunct="1">
              <a:spcBef>
                <a:spcPct val="0"/>
              </a:spcBef>
              <a:buClr>
                <a:srgbClr val="FF0000"/>
              </a:buClr>
            </a:pPr>
            <a:r>
              <a:rPr kumimoji="1" lang="zh-CN" altLang="en-US" sz="2800" dirty="0" smtClean="0">
                <a:latin typeface="Times New Roman" panose="02020603050405020304" pitchFamily="18" charset="0"/>
              </a:rPr>
              <a:t>在实际系统中，利用初始条件解题。</a:t>
            </a:r>
            <a:r>
              <a:rPr kumimoji="1" lang="en-US" altLang="zh-CN" sz="2800" dirty="0" smtClean="0">
                <a:latin typeface="Times New Roman" panose="02020603050405020304" pitchFamily="18" charset="0"/>
              </a:rPr>
              <a:t>   </a:t>
            </a:r>
            <a:endParaRPr kumimoji="1" lang="en-US" altLang="zh-CN" sz="2800" dirty="0">
              <a:latin typeface="Times New Roman" panose="02020603050405020304" pitchFamily="18" charset="0"/>
            </a:endParaRPr>
          </a:p>
        </p:txBody>
      </p:sp>
      <p:sp>
        <p:nvSpPr>
          <p:cNvPr id="58374" name="矩形 1"/>
          <p:cNvSpPr>
            <a:spLocks noChangeArrowheads="1"/>
          </p:cNvSpPr>
          <p:nvPr/>
        </p:nvSpPr>
        <p:spPr bwMode="auto">
          <a:xfrm>
            <a:off x="684213" y="5721350"/>
            <a:ext cx="23278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kumimoji="1" lang="zh-CN" altLang="en-US" sz="2800" dirty="0" smtClean="0"/>
              <a:t>讲解例</a:t>
            </a:r>
            <a:r>
              <a:rPr kumimoji="1" lang="en-US" altLang="zh-CN" sz="2800" dirty="0" smtClean="0"/>
              <a:t>2.14</a:t>
            </a:r>
            <a:r>
              <a:rPr kumimoji="1" lang="zh-CN" altLang="en-US" sz="2800" dirty="0" smtClean="0"/>
              <a:t>！</a:t>
            </a:r>
            <a:endParaRPr lang="zh-CN" alt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98658"/>
                                        </p:tgtEl>
                                        <p:attrNameLst>
                                          <p:attrName>style.visibility</p:attrName>
                                        </p:attrNameLst>
                                      </p:cBhvr>
                                      <p:to>
                                        <p:strVal val="visible"/>
                                      </p:to>
                                    </p:set>
                                    <p:animEffect transition="in" filter="barn(outHorizontal)">
                                      <p:cBhvr>
                                        <p:cTn id="7" dur="500"/>
                                        <p:tgtEl>
                                          <p:spTgt spid="19865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8659"/>
                                        </p:tgtEl>
                                        <p:attrNameLst>
                                          <p:attrName>style.visibility</p:attrName>
                                        </p:attrNameLst>
                                      </p:cBhvr>
                                      <p:to>
                                        <p:strVal val="visible"/>
                                      </p:to>
                                    </p:set>
                                    <p:animEffect transition="in" filter="dissolve">
                                      <p:cBhvr>
                                        <p:cTn id="12" dur="500"/>
                                        <p:tgtEl>
                                          <p:spTgt spid="198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autoUpdateAnimBg="0"/>
      <p:bldP spid="198659"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AF7BEE1-3F5B-4BF1-8274-F1BEC9A61DA3}"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59395" name="灯片编号占位符 4"/>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9BE616F7-6262-4405-BE2A-B0B1DD3933A5}" type="slidenum">
              <a:rPr lang="en-US" altLang="zh-CN" sz="1400" b="0">
                <a:solidFill>
                  <a:schemeClr val="tx2"/>
                </a:solidFill>
              </a:rPr>
            </a:fld>
            <a:endParaRPr lang="en-US" altLang="zh-CN" sz="1400" b="0">
              <a:solidFill>
                <a:schemeClr val="tx2"/>
              </a:solidFill>
            </a:endParaRPr>
          </a:p>
        </p:txBody>
      </p:sp>
      <p:sp>
        <p:nvSpPr>
          <p:cNvPr id="167939" name="Rectangle 3"/>
          <p:cNvSpPr>
            <a:spLocks noChangeArrowheads="1"/>
          </p:cNvSpPr>
          <p:nvPr/>
        </p:nvSpPr>
        <p:spPr bwMode="auto">
          <a:xfrm>
            <a:off x="323850" y="434975"/>
            <a:ext cx="82296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800">
                <a:ea typeface="楷体_GB2312" pitchFamily="49" charset="-122"/>
              </a:rPr>
              <a:t>扩展到</a:t>
            </a:r>
            <a:r>
              <a:rPr lang="en-US" altLang="zh-CN" sz="2800">
                <a:ea typeface="楷体_GB2312" pitchFamily="49" charset="-122"/>
              </a:rPr>
              <a:t>N</a:t>
            </a:r>
            <a:r>
              <a:rPr lang="zh-CN" altLang="en-US" sz="2800">
                <a:ea typeface="楷体_GB2312" pitchFamily="49" charset="-122"/>
              </a:rPr>
              <a:t>阶的常系数微分方程</a:t>
            </a:r>
            <a:endParaRPr lang="zh-CN" altLang="en-US" sz="2800">
              <a:ea typeface="楷体_GB2312" pitchFamily="49" charset="-122"/>
            </a:endParaRPr>
          </a:p>
        </p:txBody>
      </p:sp>
      <p:graphicFrame>
        <p:nvGraphicFramePr>
          <p:cNvPr id="203776" name="Object 0"/>
          <p:cNvGraphicFramePr>
            <a:graphicFrameLocks noChangeAspect="1"/>
          </p:cNvGraphicFramePr>
          <p:nvPr/>
        </p:nvGraphicFramePr>
        <p:xfrm>
          <a:off x="1763713" y="1011238"/>
          <a:ext cx="3744912" cy="1019175"/>
        </p:xfrm>
        <a:graphic>
          <a:graphicData uri="http://schemas.openxmlformats.org/presentationml/2006/ole">
            <mc:AlternateContent xmlns:mc="http://schemas.openxmlformats.org/markup-compatibility/2006">
              <mc:Choice xmlns:v="urn:schemas-microsoft-com:vml" Requires="v">
                <p:oleObj spid="_x0000_s59515" name="Equation" r:id="rId1" imgW="1510665" imgH="323850" progId="Equation.3">
                  <p:embed/>
                </p:oleObj>
              </mc:Choice>
              <mc:Fallback>
                <p:oleObj name="Equation" r:id="rId1" imgW="1510665" imgH="323850" progId="Equation.3">
                  <p:embed/>
                  <p:pic>
                    <p:nvPicPr>
                      <p:cNvPr id="0" name="Object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011238"/>
                        <a:ext cx="3744912"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7941" name="Rectangle 5"/>
          <p:cNvSpPr>
            <a:spLocks noChangeArrowheads="1"/>
          </p:cNvSpPr>
          <p:nvPr/>
        </p:nvSpPr>
        <p:spPr bwMode="auto">
          <a:xfrm>
            <a:off x="539750" y="23066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ea typeface="楷体_GB2312" pitchFamily="49" charset="-122"/>
              </a:rPr>
              <a:t>or</a:t>
            </a:r>
            <a:endParaRPr lang="en-US" altLang="zh-CN" sz="2800">
              <a:ea typeface="楷体_GB2312" pitchFamily="49" charset="-122"/>
            </a:endParaRPr>
          </a:p>
        </p:txBody>
      </p:sp>
      <p:graphicFrame>
        <p:nvGraphicFramePr>
          <p:cNvPr id="203777" name="Object 1"/>
          <p:cNvGraphicFramePr>
            <a:graphicFrameLocks noChangeAspect="1"/>
          </p:cNvGraphicFramePr>
          <p:nvPr/>
        </p:nvGraphicFramePr>
        <p:xfrm>
          <a:off x="1187450" y="2349500"/>
          <a:ext cx="6624638" cy="1187450"/>
        </p:xfrm>
        <a:graphic>
          <a:graphicData uri="http://schemas.openxmlformats.org/presentationml/2006/ole">
            <mc:AlternateContent xmlns:mc="http://schemas.openxmlformats.org/markup-compatibility/2006">
              <mc:Choice xmlns:v="urn:schemas-microsoft-com:vml" Requires="v">
                <p:oleObj spid="_x0000_s59516" name="Equation" r:id="rId3" imgW="2552065" imgH="358775" progId="Equation.DSMT4">
                  <p:embed/>
                </p:oleObj>
              </mc:Choice>
              <mc:Fallback>
                <p:oleObj name="Equation" r:id="rId3" imgW="2552065" imgH="358775"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349500"/>
                        <a:ext cx="6624638"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7975" name="Rectangle 39"/>
          <p:cNvSpPr>
            <a:spLocks noChangeArrowheads="1"/>
          </p:cNvSpPr>
          <p:nvPr/>
        </p:nvSpPr>
        <p:spPr bwMode="auto">
          <a:xfrm>
            <a:off x="539750" y="3644900"/>
            <a:ext cx="7543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800">
                <a:ea typeface="楷体_GB2312" pitchFamily="49" charset="-122"/>
              </a:rPr>
              <a:t>初始条件为：</a:t>
            </a:r>
            <a:endParaRPr lang="zh-CN" altLang="en-US" sz="2800">
              <a:ea typeface="楷体_GB2312" pitchFamily="49" charset="-122"/>
            </a:endParaRPr>
          </a:p>
          <a:p>
            <a:pPr eaLnBrk="1" hangingPunct="1">
              <a:buFontTx/>
              <a:buNone/>
            </a:pPr>
            <a:r>
              <a:rPr lang="zh-CN" altLang="en-US" sz="2800">
                <a:ea typeface="楷体_GB2312" pitchFamily="49" charset="-122"/>
              </a:rPr>
              <a:t>       </a:t>
            </a:r>
            <a:r>
              <a:rPr lang="en-US" altLang="zh-CN" sz="2800">
                <a:ea typeface="楷体_GB2312" pitchFamily="49" charset="-122"/>
              </a:rPr>
              <a:t>y(t</a:t>
            </a:r>
            <a:r>
              <a:rPr lang="en-US" altLang="zh-CN" sz="2800" baseline="-25000">
                <a:ea typeface="楷体_GB2312" pitchFamily="49" charset="-122"/>
              </a:rPr>
              <a:t>0</a:t>
            </a:r>
            <a:r>
              <a:rPr lang="en-US" altLang="zh-CN" sz="2800">
                <a:ea typeface="楷体_GB2312" pitchFamily="49" charset="-122"/>
              </a:rPr>
              <a:t>), y’(t</a:t>
            </a:r>
            <a:r>
              <a:rPr lang="en-US" altLang="zh-CN" sz="2800" baseline="-25000">
                <a:ea typeface="楷体_GB2312" pitchFamily="49" charset="-122"/>
              </a:rPr>
              <a:t>0</a:t>
            </a:r>
            <a:r>
              <a:rPr lang="en-US" altLang="zh-CN" sz="2800">
                <a:ea typeface="楷体_GB2312" pitchFamily="49" charset="-122"/>
              </a:rPr>
              <a:t>), …… , y</a:t>
            </a:r>
            <a:r>
              <a:rPr lang="en-US" altLang="zh-CN" sz="2800" baseline="30000">
                <a:ea typeface="楷体_GB2312" pitchFamily="49" charset="-122"/>
              </a:rPr>
              <a:t>(N-1)</a:t>
            </a:r>
            <a:r>
              <a:rPr lang="en-US" altLang="zh-CN" sz="2800">
                <a:ea typeface="楷体_GB2312" pitchFamily="49" charset="-122"/>
              </a:rPr>
              <a:t>(t</a:t>
            </a:r>
            <a:r>
              <a:rPr lang="en-US" altLang="zh-CN" sz="2800" baseline="-25000">
                <a:ea typeface="楷体_GB2312" pitchFamily="49" charset="-122"/>
              </a:rPr>
              <a:t>0</a:t>
            </a:r>
            <a:r>
              <a:rPr lang="en-US" altLang="zh-CN" sz="2800">
                <a:ea typeface="楷体_GB2312" pitchFamily="49" charset="-122"/>
              </a:rPr>
              <a:t>)   ( N values )</a:t>
            </a:r>
            <a:endParaRPr lang="en-US" altLang="zh-CN" sz="2800">
              <a:ea typeface="楷体_GB2312" pitchFamily="49" charset="-122"/>
            </a:endParaRPr>
          </a:p>
        </p:txBody>
      </p:sp>
      <p:sp>
        <p:nvSpPr>
          <p:cNvPr id="59401" name="Rectangle 40"/>
          <p:cNvSpPr>
            <a:spLocks noChangeArrowheads="1"/>
          </p:cNvSpPr>
          <p:nvPr/>
        </p:nvSpPr>
        <p:spPr bwMode="auto">
          <a:xfrm>
            <a:off x="6227763" y="1298575"/>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a:solidFill>
                  <a:srgbClr val="FF3300"/>
                </a:solidFill>
              </a:rPr>
              <a:t>((2.109</a:t>
            </a:r>
            <a:r>
              <a:rPr kumimoji="1" lang="en-US" altLang="zh-CN" sz="2800"/>
              <a:t>)</a:t>
            </a:r>
            <a:endParaRPr kumimoji="1" lang="en-US" altLang="zh-CN" sz="2800"/>
          </a:p>
        </p:txBody>
      </p:sp>
      <p:sp>
        <p:nvSpPr>
          <p:cNvPr id="199683" name="Rectangle 3"/>
          <p:cNvSpPr>
            <a:spLocks noChangeArrowheads="1"/>
          </p:cNvSpPr>
          <p:nvPr/>
        </p:nvSpPr>
        <p:spPr bwMode="auto">
          <a:xfrm>
            <a:off x="0" y="4979988"/>
            <a:ext cx="4537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a:t>For a causal LTI system:</a:t>
            </a:r>
            <a:endParaRPr kumimoji="1" lang="en-US" altLang="zh-CN" sz="2800"/>
          </a:p>
        </p:txBody>
      </p:sp>
      <p:graphicFrame>
        <p:nvGraphicFramePr>
          <p:cNvPr id="199685" name="Object 5"/>
          <p:cNvGraphicFramePr>
            <a:graphicFrameLocks noChangeAspect="1"/>
          </p:cNvGraphicFramePr>
          <p:nvPr/>
        </p:nvGraphicFramePr>
        <p:xfrm>
          <a:off x="1149350" y="5641976"/>
          <a:ext cx="6879458" cy="1080415"/>
        </p:xfrm>
        <a:graphic>
          <a:graphicData uri="http://schemas.openxmlformats.org/presentationml/2006/ole">
            <mc:AlternateContent xmlns:mc="http://schemas.openxmlformats.org/markup-compatibility/2006">
              <mc:Choice xmlns:v="urn:schemas-microsoft-com:vml" Requires="v">
                <p:oleObj spid="_x0000_s59517" name="Equation" r:id="rId5" imgW="2378710" imgH="295275" progId="Equation.DSMT4">
                  <p:embed/>
                </p:oleObj>
              </mc:Choice>
              <mc:Fallback>
                <p:oleObj name="Equation" r:id="rId5" imgW="2378710" imgH="295275"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9350" y="5641976"/>
                        <a:ext cx="6879458" cy="1080415"/>
                      </a:xfrm>
                      <a:prstGeom prst="rect">
                        <a:avLst/>
                      </a:prstGeom>
                      <a:noFill/>
                      <a:ln>
                        <a:noFill/>
                      </a:ln>
                      <a:effec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67939"/>
                                        </p:tgtEl>
                                        <p:attrNameLst>
                                          <p:attrName>style.visibility</p:attrName>
                                        </p:attrNameLst>
                                      </p:cBhvr>
                                      <p:to>
                                        <p:strVal val="visible"/>
                                      </p:to>
                                    </p:set>
                                    <p:animEffect transition="in" filter="barn(inHorizontal)">
                                      <p:cBhvr>
                                        <p:cTn id="7" dur="500"/>
                                        <p:tgtEl>
                                          <p:spTgt spid="167939"/>
                                        </p:tgtEl>
                                      </p:cBhvr>
                                    </p:animEffect>
                                  </p:childTnLst>
                                </p:cTn>
                              </p:par>
                            </p:childTnLst>
                          </p:cTn>
                        </p:par>
                        <p:par>
                          <p:cTn id="8" fill="hold">
                            <p:stCondLst>
                              <p:cond delay="500"/>
                            </p:stCondLst>
                            <p:childTnLst>
                              <p:par>
                                <p:cTn id="9" presetID="16" presetClass="entr" presetSubtype="26" fill="hold" nodeType="afterEffect">
                                  <p:stCondLst>
                                    <p:cond delay="0"/>
                                  </p:stCondLst>
                                  <p:childTnLst>
                                    <p:set>
                                      <p:cBhvr>
                                        <p:cTn id="10" dur="1" fill="hold">
                                          <p:stCondLst>
                                            <p:cond delay="0"/>
                                          </p:stCondLst>
                                        </p:cTn>
                                        <p:tgtEl>
                                          <p:spTgt spid="203776"/>
                                        </p:tgtEl>
                                        <p:attrNameLst>
                                          <p:attrName>style.visibility</p:attrName>
                                        </p:attrNameLst>
                                      </p:cBhvr>
                                      <p:to>
                                        <p:strVal val="visible"/>
                                      </p:to>
                                    </p:set>
                                    <p:animEffect transition="in" filter="barn(inHorizontal)">
                                      <p:cBhvr>
                                        <p:cTn id="11" dur="500"/>
                                        <p:tgtEl>
                                          <p:spTgt spid="203776"/>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6" fill="hold" grpId="0" nodeType="clickEffect">
                                  <p:stCondLst>
                                    <p:cond delay="0"/>
                                  </p:stCondLst>
                                  <p:childTnLst>
                                    <p:set>
                                      <p:cBhvr>
                                        <p:cTn id="15" dur="1" fill="hold">
                                          <p:stCondLst>
                                            <p:cond delay="0"/>
                                          </p:stCondLst>
                                        </p:cTn>
                                        <p:tgtEl>
                                          <p:spTgt spid="167941"/>
                                        </p:tgtEl>
                                        <p:attrNameLst>
                                          <p:attrName>style.visibility</p:attrName>
                                        </p:attrNameLst>
                                      </p:cBhvr>
                                      <p:to>
                                        <p:strVal val="visible"/>
                                      </p:to>
                                    </p:set>
                                    <p:animEffect transition="in" filter="barn(inHorizontal)">
                                      <p:cBhvr>
                                        <p:cTn id="16" dur="500"/>
                                        <p:tgtEl>
                                          <p:spTgt spid="167941"/>
                                        </p:tgtEl>
                                      </p:cBhvr>
                                    </p:animEffect>
                                  </p:childTnLst>
                                </p:cTn>
                              </p:par>
                            </p:childTnLst>
                          </p:cTn>
                        </p:par>
                        <p:par>
                          <p:cTn id="17" fill="hold">
                            <p:stCondLst>
                              <p:cond delay="500"/>
                            </p:stCondLst>
                            <p:childTnLst>
                              <p:par>
                                <p:cTn id="18" presetID="16" presetClass="entr" presetSubtype="26" fill="hold" nodeType="afterEffect">
                                  <p:stCondLst>
                                    <p:cond delay="0"/>
                                  </p:stCondLst>
                                  <p:childTnLst>
                                    <p:set>
                                      <p:cBhvr>
                                        <p:cTn id="19" dur="1" fill="hold">
                                          <p:stCondLst>
                                            <p:cond delay="0"/>
                                          </p:stCondLst>
                                        </p:cTn>
                                        <p:tgtEl>
                                          <p:spTgt spid="203777"/>
                                        </p:tgtEl>
                                        <p:attrNameLst>
                                          <p:attrName>style.visibility</p:attrName>
                                        </p:attrNameLst>
                                      </p:cBhvr>
                                      <p:to>
                                        <p:strVal val="visible"/>
                                      </p:to>
                                    </p:set>
                                    <p:animEffect transition="in" filter="barn(inHorizontal)">
                                      <p:cBhvr>
                                        <p:cTn id="20" dur="500"/>
                                        <p:tgtEl>
                                          <p:spTgt spid="203777"/>
                                        </p:tgtEl>
                                      </p:cBhvr>
                                    </p:animEffect>
                                  </p:childTnLst>
                                </p:cTn>
                              </p:par>
                            </p:childTnLst>
                          </p:cTn>
                        </p:par>
                        <p:par>
                          <p:cTn id="21" fill="hold">
                            <p:stCondLst>
                              <p:cond delay="1000"/>
                            </p:stCondLst>
                            <p:childTnLst>
                              <p:par>
                                <p:cTn id="22" presetID="16" presetClass="entr" presetSubtype="26" fill="hold" grpId="0" nodeType="afterEffect">
                                  <p:stCondLst>
                                    <p:cond delay="0"/>
                                  </p:stCondLst>
                                  <p:childTnLst>
                                    <p:set>
                                      <p:cBhvr>
                                        <p:cTn id="23" dur="1" fill="hold">
                                          <p:stCondLst>
                                            <p:cond delay="0"/>
                                          </p:stCondLst>
                                        </p:cTn>
                                        <p:tgtEl>
                                          <p:spTgt spid="167975"/>
                                        </p:tgtEl>
                                        <p:attrNameLst>
                                          <p:attrName>style.visibility</p:attrName>
                                        </p:attrNameLst>
                                      </p:cBhvr>
                                      <p:to>
                                        <p:strVal val="visible"/>
                                      </p:to>
                                    </p:set>
                                    <p:animEffect transition="in" filter="barn(inHorizontal)">
                                      <p:cBhvr>
                                        <p:cTn id="24" dur="500"/>
                                        <p:tgtEl>
                                          <p:spTgt spid="167975"/>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6" fill="hold" grpId="0" nodeType="clickEffect">
                                  <p:stCondLst>
                                    <p:cond delay="0"/>
                                  </p:stCondLst>
                                  <p:childTnLst>
                                    <p:set>
                                      <p:cBhvr>
                                        <p:cTn id="28" dur="1" fill="hold">
                                          <p:stCondLst>
                                            <p:cond delay="0"/>
                                          </p:stCondLst>
                                        </p:cTn>
                                        <p:tgtEl>
                                          <p:spTgt spid="199683"/>
                                        </p:tgtEl>
                                        <p:attrNameLst>
                                          <p:attrName>style.visibility</p:attrName>
                                        </p:attrNameLst>
                                      </p:cBhvr>
                                      <p:to>
                                        <p:strVal val="visible"/>
                                      </p:to>
                                    </p:set>
                                    <p:animEffect transition="in" filter="barn(inHorizontal)">
                                      <p:cBhvr>
                                        <p:cTn id="29" dur="500"/>
                                        <p:tgtEl>
                                          <p:spTgt spid="199683"/>
                                        </p:tgtEl>
                                      </p:cBhvr>
                                    </p:animEffect>
                                  </p:childTnLst>
                                </p:cTn>
                              </p:par>
                            </p:childTnLst>
                          </p:cTn>
                        </p:par>
                        <p:par>
                          <p:cTn id="30" fill="hold">
                            <p:stCondLst>
                              <p:cond delay="500"/>
                            </p:stCondLst>
                            <p:childTnLst>
                              <p:par>
                                <p:cTn id="31" presetID="16" presetClass="entr" presetSubtype="26" fill="hold" nodeType="afterEffect">
                                  <p:stCondLst>
                                    <p:cond delay="0"/>
                                  </p:stCondLst>
                                  <p:childTnLst>
                                    <p:set>
                                      <p:cBhvr>
                                        <p:cTn id="32" dur="1" fill="hold">
                                          <p:stCondLst>
                                            <p:cond delay="0"/>
                                          </p:stCondLst>
                                        </p:cTn>
                                        <p:tgtEl>
                                          <p:spTgt spid="199685"/>
                                        </p:tgtEl>
                                        <p:attrNameLst>
                                          <p:attrName>style.visibility</p:attrName>
                                        </p:attrNameLst>
                                      </p:cBhvr>
                                      <p:to>
                                        <p:strVal val="visible"/>
                                      </p:to>
                                    </p:set>
                                    <p:animEffect transition="in" filter="barn(inHorizontal)">
                                      <p:cBhvr>
                                        <p:cTn id="33" dur="500"/>
                                        <p:tgtEl>
                                          <p:spTgt spid="199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autoUpdateAnimBg="0"/>
      <p:bldP spid="167941" grpId="0" autoUpdateAnimBg="0"/>
      <p:bldP spid="167975" grpId="0" autoUpdateAnimBg="0"/>
      <p:bldP spid="199683"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A5D91F7-14BE-4EBA-91BF-6D513B2A70CF}"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60419" name="灯片编号占位符 3"/>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B4D9D260-6621-44FD-9417-6E40B8162B95}" type="slidenum">
              <a:rPr lang="en-US" altLang="zh-CN" sz="1400" b="0">
                <a:solidFill>
                  <a:schemeClr val="tx2"/>
                </a:solidFill>
              </a:rPr>
            </a:fld>
            <a:endParaRPr lang="en-US" altLang="zh-CN" sz="1400" b="0">
              <a:solidFill>
                <a:schemeClr val="tx2"/>
              </a:solidFill>
            </a:endParaRPr>
          </a:p>
        </p:txBody>
      </p:sp>
      <p:sp>
        <p:nvSpPr>
          <p:cNvPr id="199687" name="Rectangle 7"/>
          <p:cNvSpPr>
            <a:spLocks noChangeArrowheads="1"/>
          </p:cNvSpPr>
          <p:nvPr/>
        </p:nvSpPr>
        <p:spPr bwMode="auto">
          <a:xfrm>
            <a:off x="323850" y="476250"/>
            <a:ext cx="850741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a:solidFill>
                  <a:schemeClr val="accent2"/>
                </a:solidFill>
                <a:ea typeface="楷体_GB2312" pitchFamily="49" charset="-122"/>
              </a:rPr>
              <a:t>2.4.2 </a:t>
            </a:r>
            <a:r>
              <a:rPr kumimoji="1" lang="en-US" altLang="zh-CN" sz="2800">
                <a:solidFill>
                  <a:schemeClr val="accent2"/>
                </a:solidFill>
              </a:rPr>
              <a:t>Linear Constant-Coefficient Difference Equations</a:t>
            </a:r>
            <a:r>
              <a:rPr kumimoji="1" lang="en-US" altLang="zh-CN" sz="2800" i="1"/>
              <a:t> </a:t>
            </a:r>
            <a:r>
              <a:rPr lang="en-US" altLang="zh-CN" sz="2800">
                <a:solidFill>
                  <a:srgbClr val="FF0000"/>
                </a:solidFill>
              </a:rPr>
              <a:t>(</a:t>
            </a:r>
            <a:r>
              <a:rPr lang="zh-CN" altLang="en-US" sz="2800">
                <a:solidFill>
                  <a:srgbClr val="FF0000"/>
                </a:solidFill>
              </a:rPr>
              <a:t>线性常系数差分方程</a:t>
            </a:r>
            <a:r>
              <a:rPr lang="en-US" altLang="zh-CN" sz="2800">
                <a:solidFill>
                  <a:srgbClr val="FF0000"/>
                </a:solidFill>
                <a:latin typeface="Times New Roman" panose="02020603050405020304" pitchFamily="18" charset="0"/>
              </a:rPr>
              <a:t>)</a:t>
            </a:r>
            <a:endParaRPr lang="en-US" altLang="zh-CN" sz="2800">
              <a:solidFill>
                <a:srgbClr val="FF0000"/>
              </a:solidFill>
              <a:latin typeface="Times New Roman" panose="02020603050405020304" pitchFamily="18" charset="0"/>
            </a:endParaRPr>
          </a:p>
        </p:txBody>
      </p:sp>
      <p:sp>
        <p:nvSpPr>
          <p:cNvPr id="199688" name="Rectangle 8"/>
          <p:cNvSpPr>
            <a:spLocks noChangeArrowheads="1"/>
          </p:cNvSpPr>
          <p:nvPr/>
        </p:nvSpPr>
        <p:spPr bwMode="auto">
          <a:xfrm>
            <a:off x="552450" y="1466850"/>
            <a:ext cx="8077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ea typeface="楷体_GB2312" pitchFamily="49" charset="-122"/>
              </a:rPr>
              <a:t>A general </a:t>
            </a:r>
            <a:r>
              <a:rPr lang="en-US" altLang="zh-CN" sz="2800" i="1">
                <a:solidFill>
                  <a:srgbClr val="FF0000"/>
                </a:solidFill>
                <a:ea typeface="楷体_GB2312" pitchFamily="49" charset="-122"/>
              </a:rPr>
              <a:t>N</a:t>
            </a:r>
            <a:r>
              <a:rPr lang="en-US" altLang="zh-CN" sz="2800">
                <a:ea typeface="楷体_GB2312" pitchFamily="49" charset="-122"/>
              </a:rPr>
              <a:t>th-order linear constant-coefficient </a:t>
            </a:r>
            <a:endParaRPr lang="en-US" altLang="zh-CN" sz="2800">
              <a:ea typeface="楷体_GB2312" pitchFamily="49" charset="-122"/>
            </a:endParaRPr>
          </a:p>
          <a:p>
            <a:pPr eaLnBrk="1" hangingPunct="1">
              <a:buFontTx/>
              <a:buNone/>
            </a:pPr>
            <a:r>
              <a:rPr lang="en-US" altLang="zh-CN" sz="2800">
                <a:ea typeface="楷体_GB2312" pitchFamily="49" charset="-122"/>
              </a:rPr>
              <a:t>difference equation:</a:t>
            </a:r>
            <a:endParaRPr lang="en-US" altLang="zh-CN" sz="2800">
              <a:ea typeface="楷体_GB2312" pitchFamily="49" charset="-122"/>
            </a:endParaRPr>
          </a:p>
        </p:txBody>
      </p:sp>
      <p:graphicFrame>
        <p:nvGraphicFramePr>
          <p:cNvPr id="199689" name="Object 9"/>
          <p:cNvGraphicFramePr>
            <a:graphicFrameLocks noChangeAspect="1"/>
          </p:cNvGraphicFramePr>
          <p:nvPr/>
        </p:nvGraphicFramePr>
        <p:xfrm>
          <a:off x="1258888" y="2492375"/>
          <a:ext cx="5327650" cy="1169988"/>
        </p:xfrm>
        <a:graphic>
          <a:graphicData uri="http://schemas.openxmlformats.org/presentationml/2006/ole">
            <mc:AlternateContent xmlns:mc="http://schemas.openxmlformats.org/markup-compatibility/2006">
              <mc:Choice xmlns:v="urn:schemas-microsoft-com:vml" Requires="v">
                <p:oleObj spid="_x0000_s60501" name="Equation" r:id="rId1" imgW="1579880" imgH="300990" progId="Equation.3">
                  <p:embed/>
                </p:oleObj>
              </mc:Choice>
              <mc:Fallback>
                <p:oleObj name="Equation" r:id="rId1" imgW="1579880" imgH="300990" progId="Equation.3">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492375"/>
                        <a:ext cx="5327650" cy="1169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23" name="Rectangle 10"/>
          <p:cNvSpPr>
            <a:spLocks noChangeArrowheads="1"/>
          </p:cNvSpPr>
          <p:nvPr/>
        </p:nvSpPr>
        <p:spPr bwMode="auto">
          <a:xfrm>
            <a:off x="6343650" y="2914650"/>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a:solidFill>
                  <a:srgbClr val="FF3300"/>
                </a:solidFill>
              </a:rPr>
              <a:t>(2.113</a:t>
            </a:r>
            <a:r>
              <a:rPr kumimoji="1" lang="en-US" altLang="zh-CN" sz="2800"/>
              <a:t>)</a:t>
            </a:r>
            <a:endParaRPr kumimoji="1" lang="en-US" altLang="zh-CN" sz="2800"/>
          </a:p>
        </p:txBody>
      </p:sp>
      <p:sp>
        <p:nvSpPr>
          <p:cNvPr id="171013" name="Rectangle 5"/>
          <p:cNvSpPr>
            <a:spLocks noChangeArrowheads="1"/>
          </p:cNvSpPr>
          <p:nvPr/>
        </p:nvSpPr>
        <p:spPr bwMode="auto">
          <a:xfrm>
            <a:off x="611188" y="3543300"/>
            <a:ext cx="11239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ea typeface="楷体_GB2312" pitchFamily="49" charset="-122"/>
              </a:rPr>
              <a:t>or</a:t>
            </a:r>
            <a:endParaRPr lang="en-US" altLang="zh-CN" sz="2800">
              <a:ea typeface="楷体_GB2312" pitchFamily="49" charset="-122"/>
            </a:endParaRPr>
          </a:p>
        </p:txBody>
      </p:sp>
      <p:graphicFrame>
        <p:nvGraphicFramePr>
          <p:cNvPr id="171014" name="Object 6"/>
          <p:cNvGraphicFramePr>
            <a:graphicFrameLocks noChangeAspect="1"/>
          </p:cNvGraphicFramePr>
          <p:nvPr/>
        </p:nvGraphicFramePr>
        <p:xfrm>
          <a:off x="1127125" y="4076700"/>
          <a:ext cx="6889750" cy="1114425"/>
        </p:xfrm>
        <a:graphic>
          <a:graphicData uri="http://schemas.openxmlformats.org/presentationml/2006/ole">
            <mc:AlternateContent xmlns:mc="http://schemas.openxmlformats.org/markup-compatibility/2006">
              <mc:Choice xmlns:v="urn:schemas-microsoft-com:vml" Requires="v">
                <p:oleObj spid="_x0000_s60502" name="Equation" r:id="rId3" imgW="3072765" imgH="329565" progId="Equation.DSMT4">
                  <p:embed/>
                </p:oleObj>
              </mc:Choice>
              <mc:Fallback>
                <p:oleObj name="Equation" r:id="rId3" imgW="3072765" imgH="329565"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125" y="4076700"/>
                        <a:ext cx="6889750"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1015" name="Rectangle 7"/>
          <p:cNvSpPr>
            <a:spLocks noChangeArrowheads="1"/>
          </p:cNvSpPr>
          <p:nvPr/>
        </p:nvSpPr>
        <p:spPr bwMode="auto">
          <a:xfrm>
            <a:off x="900113" y="5600700"/>
            <a:ext cx="8243887"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ea typeface="楷体_GB2312" pitchFamily="49" charset="-122"/>
              </a:rPr>
              <a:t>and initial condition:</a:t>
            </a:r>
            <a:endParaRPr lang="en-US" altLang="zh-CN" sz="2800">
              <a:ea typeface="楷体_GB2312" pitchFamily="49" charset="-122"/>
            </a:endParaRPr>
          </a:p>
          <a:p>
            <a:pPr eaLnBrk="1" hangingPunct="1">
              <a:buFontTx/>
              <a:buNone/>
            </a:pPr>
            <a:r>
              <a:rPr lang="en-US" altLang="zh-CN" sz="2800">
                <a:ea typeface="楷体_GB2312" pitchFamily="49" charset="-122"/>
              </a:rPr>
              <a:t>       y[0], y[-1], …… , y[-(N-1)]   ( N values )</a:t>
            </a:r>
            <a:endParaRPr lang="en-US" altLang="zh-CN" sz="280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99687"/>
                                        </p:tgtEl>
                                        <p:attrNameLst>
                                          <p:attrName>style.visibility</p:attrName>
                                        </p:attrNameLst>
                                      </p:cBhvr>
                                      <p:to>
                                        <p:strVal val="visible"/>
                                      </p:to>
                                    </p:set>
                                    <p:animEffect transition="in" filter="barn(outHorizontal)">
                                      <p:cBhvr>
                                        <p:cTn id="7" dur="500"/>
                                        <p:tgtEl>
                                          <p:spTgt spid="199687"/>
                                        </p:tgtEl>
                                      </p:cBhvr>
                                    </p:animEffect>
                                  </p:childTnLst>
                                </p:cTn>
                              </p:par>
                            </p:childTnLst>
                          </p:cTn>
                        </p:par>
                        <p:par>
                          <p:cTn id="8" fill="hold">
                            <p:stCondLst>
                              <p:cond delay="500"/>
                            </p:stCondLst>
                            <p:childTnLst>
                              <p:par>
                                <p:cTn id="9" presetID="16" presetClass="entr" presetSubtype="26" fill="hold" grpId="0" nodeType="afterEffect">
                                  <p:stCondLst>
                                    <p:cond delay="0"/>
                                  </p:stCondLst>
                                  <p:childTnLst>
                                    <p:set>
                                      <p:cBhvr>
                                        <p:cTn id="10" dur="1" fill="hold">
                                          <p:stCondLst>
                                            <p:cond delay="0"/>
                                          </p:stCondLst>
                                        </p:cTn>
                                        <p:tgtEl>
                                          <p:spTgt spid="199688"/>
                                        </p:tgtEl>
                                        <p:attrNameLst>
                                          <p:attrName>style.visibility</p:attrName>
                                        </p:attrNameLst>
                                      </p:cBhvr>
                                      <p:to>
                                        <p:strVal val="visible"/>
                                      </p:to>
                                    </p:set>
                                    <p:animEffect transition="in" filter="barn(inHorizontal)">
                                      <p:cBhvr>
                                        <p:cTn id="11" dur="500"/>
                                        <p:tgtEl>
                                          <p:spTgt spid="199688"/>
                                        </p:tgtEl>
                                      </p:cBhvr>
                                    </p:animEffect>
                                  </p:childTnLst>
                                </p:cTn>
                              </p:par>
                            </p:childTnLst>
                          </p:cTn>
                        </p:par>
                        <p:par>
                          <p:cTn id="12" fill="hold">
                            <p:stCondLst>
                              <p:cond delay="1000"/>
                            </p:stCondLst>
                            <p:childTnLst>
                              <p:par>
                                <p:cTn id="13" presetID="16" presetClass="entr" presetSubtype="26" fill="hold" nodeType="afterEffect">
                                  <p:stCondLst>
                                    <p:cond delay="0"/>
                                  </p:stCondLst>
                                  <p:childTnLst>
                                    <p:set>
                                      <p:cBhvr>
                                        <p:cTn id="14" dur="1" fill="hold">
                                          <p:stCondLst>
                                            <p:cond delay="0"/>
                                          </p:stCondLst>
                                        </p:cTn>
                                        <p:tgtEl>
                                          <p:spTgt spid="199689"/>
                                        </p:tgtEl>
                                        <p:attrNameLst>
                                          <p:attrName>style.visibility</p:attrName>
                                        </p:attrNameLst>
                                      </p:cBhvr>
                                      <p:to>
                                        <p:strVal val="visible"/>
                                      </p:to>
                                    </p:set>
                                    <p:animEffect transition="in" filter="barn(inHorizontal)">
                                      <p:cBhvr>
                                        <p:cTn id="15" dur="500"/>
                                        <p:tgtEl>
                                          <p:spTgt spid="199689"/>
                                        </p:tgtEl>
                                      </p:cBhvr>
                                    </p:animEffect>
                                  </p:childTnLst>
                                </p:cTn>
                              </p:par>
                            </p:childTnLst>
                          </p:cTn>
                        </p:par>
                        <p:par>
                          <p:cTn id="16" fill="hold">
                            <p:stCondLst>
                              <p:cond delay="1500"/>
                            </p:stCondLst>
                            <p:childTnLst>
                              <p:par>
                                <p:cTn id="17" presetID="16" presetClass="entr" presetSubtype="26" fill="hold" grpId="0" nodeType="afterEffect">
                                  <p:stCondLst>
                                    <p:cond delay="0"/>
                                  </p:stCondLst>
                                  <p:childTnLst>
                                    <p:set>
                                      <p:cBhvr>
                                        <p:cTn id="18" dur="1" fill="hold">
                                          <p:stCondLst>
                                            <p:cond delay="0"/>
                                          </p:stCondLst>
                                        </p:cTn>
                                        <p:tgtEl>
                                          <p:spTgt spid="171013"/>
                                        </p:tgtEl>
                                        <p:attrNameLst>
                                          <p:attrName>style.visibility</p:attrName>
                                        </p:attrNameLst>
                                      </p:cBhvr>
                                      <p:to>
                                        <p:strVal val="visible"/>
                                      </p:to>
                                    </p:set>
                                    <p:animEffect transition="in" filter="barn(inHorizontal)">
                                      <p:cBhvr>
                                        <p:cTn id="19" dur="500"/>
                                        <p:tgtEl>
                                          <p:spTgt spid="171013"/>
                                        </p:tgtEl>
                                      </p:cBhvr>
                                    </p:animEffect>
                                  </p:childTnLst>
                                </p:cTn>
                              </p:par>
                            </p:childTnLst>
                          </p:cTn>
                        </p:par>
                        <p:par>
                          <p:cTn id="20" fill="hold">
                            <p:stCondLst>
                              <p:cond delay="2000"/>
                            </p:stCondLst>
                            <p:childTnLst>
                              <p:par>
                                <p:cTn id="21" presetID="16" presetClass="entr" presetSubtype="26" fill="hold" nodeType="afterEffect">
                                  <p:stCondLst>
                                    <p:cond delay="0"/>
                                  </p:stCondLst>
                                  <p:childTnLst>
                                    <p:set>
                                      <p:cBhvr>
                                        <p:cTn id="22" dur="1" fill="hold">
                                          <p:stCondLst>
                                            <p:cond delay="0"/>
                                          </p:stCondLst>
                                        </p:cTn>
                                        <p:tgtEl>
                                          <p:spTgt spid="171014"/>
                                        </p:tgtEl>
                                        <p:attrNameLst>
                                          <p:attrName>style.visibility</p:attrName>
                                        </p:attrNameLst>
                                      </p:cBhvr>
                                      <p:to>
                                        <p:strVal val="visible"/>
                                      </p:to>
                                    </p:set>
                                    <p:animEffect transition="in" filter="barn(inHorizontal)">
                                      <p:cBhvr>
                                        <p:cTn id="23" dur="500"/>
                                        <p:tgtEl>
                                          <p:spTgt spid="171014"/>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6" fill="hold" grpId="0" nodeType="clickEffect">
                                  <p:stCondLst>
                                    <p:cond delay="0"/>
                                  </p:stCondLst>
                                  <p:childTnLst>
                                    <p:set>
                                      <p:cBhvr>
                                        <p:cTn id="27" dur="1" fill="hold">
                                          <p:stCondLst>
                                            <p:cond delay="0"/>
                                          </p:stCondLst>
                                        </p:cTn>
                                        <p:tgtEl>
                                          <p:spTgt spid="171015"/>
                                        </p:tgtEl>
                                        <p:attrNameLst>
                                          <p:attrName>style.visibility</p:attrName>
                                        </p:attrNameLst>
                                      </p:cBhvr>
                                      <p:to>
                                        <p:strVal val="visible"/>
                                      </p:to>
                                    </p:set>
                                    <p:animEffect transition="in" filter="barn(inHorizontal)">
                                      <p:cBhvr>
                                        <p:cTn id="28" dur="500"/>
                                        <p:tgtEl>
                                          <p:spTgt spid="171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7" grpId="0" autoUpdateAnimBg="0"/>
      <p:bldP spid="199688" grpId="0" autoUpdateAnimBg="0"/>
      <p:bldP spid="171013" grpId="0" autoUpdateAnimBg="0"/>
      <p:bldP spid="171015"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FFBCB6D-257F-481C-BB39-7CC25A995269}"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61443" name="灯片编号占位符 4"/>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4AAD0230-5C61-477D-8C4A-B776C84101A5}" type="slidenum">
              <a:rPr lang="en-US" altLang="zh-CN" sz="1400" b="0">
                <a:solidFill>
                  <a:schemeClr val="tx2"/>
                </a:solidFill>
              </a:rPr>
            </a:fld>
            <a:endParaRPr lang="en-US" altLang="zh-CN" sz="1400" b="0">
              <a:solidFill>
                <a:schemeClr val="tx2"/>
              </a:solidFill>
            </a:endParaRPr>
          </a:p>
        </p:txBody>
      </p:sp>
      <p:sp>
        <p:nvSpPr>
          <p:cNvPr id="171022" name="Rectangle 14"/>
          <p:cNvSpPr>
            <a:spLocks noChangeArrowheads="1"/>
          </p:cNvSpPr>
          <p:nvPr/>
        </p:nvSpPr>
        <p:spPr bwMode="auto">
          <a:xfrm>
            <a:off x="179388" y="333375"/>
            <a:ext cx="85344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FontTx/>
              <a:buNone/>
            </a:pPr>
            <a:r>
              <a:rPr lang="en-US" altLang="zh-CN" sz="2800">
                <a:ea typeface="楷体_GB2312" pitchFamily="49" charset="-122"/>
              </a:rPr>
              <a:t>Under initial rest, the system described by linear constant-coefficient differential (difference) equation </a:t>
            </a:r>
            <a:r>
              <a:rPr lang="en-US" altLang="zh-CN" sz="2800">
                <a:solidFill>
                  <a:srgbClr val="FF3300"/>
                </a:solidFill>
                <a:ea typeface="楷体_GB2312" pitchFamily="49" charset="-122"/>
              </a:rPr>
              <a:t>is causal and LTI.</a:t>
            </a:r>
            <a:endParaRPr lang="en-US" altLang="zh-CN" sz="2800">
              <a:solidFill>
                <a:srgbClr val="FF3300"/>
              </a:solidFill>
              <a:ea typeface="楷体_GB2312" pitchFamily="49" charset="-122"/>
            </a:endParaRPr>
          </a:p>
        </p:txBody>
      </p:sp>
      <p:sp>
        <p:nvSpPr>
          <p:cNvPr id="171024" name="Rectangle 16"/>
          <p:cNvSpPr>
            <a:spLocks noChangeArrowheads="1"/>
          </p:cNvSpPr>
          <p:nvPr/>
        </p:nvSpPr>
        <p:spPr bwMode="auto">
          <a:xfrm>
            <a:off x="250825" y="1844675"/>
            <a:ext cx="3457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
                <a:srgbClr val="6600FF"/>
              </a:buClr>
              <a:buSzPct val="80000"/>
              <a:buFont typeface="Wingdings" panose="05000000000000000000" pitchFamily="2" charset="2"/>
              <a:buChar char="l"/>
            </a:pPr>
            <a:r>
              <a:rPr kumimoji="1" lang="en-US" altLang="zh-CN" sz="2800"/>
              <a:t>  First resolution:</a:t>
            </a:r>
            <a:endParaRPr kumimoji="1" lang="en-US" altLang="zh-CN" sz="2800"/>
          </a:p>
        </p:txBody>
      </p:sp>
      <p:graphicFrame>
        <p:nvGraphicFramePr>
          <p:cNvPr id="171025" name="Object 17"/>
          <p:cNvGraphicFramePr>
            <a:graphicFrameLocks noChangeAspect="1"/>
          </p:cNvGraphicFramePr>
          <p:nvPr/>
        </p:nvGraphicFramePr>
        <p:xfrm>
          <a:off x="4140200" y="1773238"/>
          <a:ext cx="3968750" cy="666750"/>
        </p:xfrm>
        <a:graphic>
          <a:graphicData uri="http://schemas.openxmlformats.org/presentationml/2006/ole">
            <mc:AlternateContent xmlns:mc="http://schemas.openxmlformats.org/markup-compatibility/2006">
              <mc:Choice xmlns:v="urn:schemas-microsoft-com:vml" Requires="v">
                <p:oleObj spid="_x0000_s61564" name="Equation" r:id="rId1" imgW="1282700" imgH="241300" progId="Equation.3">
                  <p:embed/>
                </p:oleObj>
              </mc:Choice>
              <mc:Fallback>
                <p:oleObj name="Equation" r:id="rId1" imgW="1282700" imgH="241300" progId="Equation.3">
                  <p:embed/>
                  <p:pic>
                    <p:nvPicPr>
                      <p:cNvPr id="0" name="Object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0200" y="1773238"/>
                        <a:ext cx="39687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2037" name="Rectangle 5"/>
          <p:cNvSpPr>
            <a:spLocks noChangeArrowheads="1"/>
          </p:cNvSpPr>
          <p:nvPr/>
        </p:nvSpPr>
        <p:spPr bwMode="auto">
          <a:xfrm>
            <a:off x="323850" y="5661025"/>
            <a:ext cx="858361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ea typeface="楷体_GB2312" pitchFamily="49" charset="-122"/>
              </a:rPr>
              <a:t>General solutions to such difference equations: later in Chapter 5 or 10.  </a:t>
            </a:r>
            <a:endParaRPr lang="en-US" altLang="zh-CN" sz="2800">
              <a:ea typeface="楷体_GB2312" pitchFamily="49" charset="-122"/>
            </a:endParaRPr>
          </a:p>
          <a:p>
            <a:pPr eaLnBrk="1" hangingPunct="1">
              <a:buFontTx/>
              <a:buNone/>
            </a:pPr>
            <a:r>
              <a:rPr lang="en-US" altLang="zh-CN" sz="2800">
                <a:ea typeface="楷体_GB2312" pitchFamily="49" charset="-122"/>
              </a:rPr>
              <a:t>		</a:t>
            </a:r>
            <a:endParaRPr lang="en-US" altLang="zh-CN" sz="2800">
              <a:ea typeface="楷体_GB2312" pitchFamily="49" charset="-122"/>
            </a:endParaRPr>
          </a:p>
        </p:txBody>
      </p:sp>
      <p:sp>
        <p:nvSpPr>
          <p:cNvPr id="172039" name="Rectangle 7"/>
          <p:cNvSpPr>
            <a:spLocks noChangeArrowheads="1"/>
          </p:cNvSpPr>
          <p:nvPr/>
        </p:nvSpPr>
        <p:spPr bwMode="auto">
          <a:xfrm>
            <a:off x="0" y="4005263"/>
            <a:ext cx="8208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
                <a:srgbClr val="6600FF"/>
              </a:buClr>
              <a:buSzPct val="80000"/>
              <a:buFont typeface="Wingdings" panose="05000000000000000000" pitchFamily="2" charset="2"/>
              <a:buChar char="l"/>
            </a:pPr>
            <a:r>
              <a:rPr kumimoji="1" lang="en-US" altLang="zh-CN" sz="2800"/>
              <a:t>   Second resolution:  (</a:t>
            </a:r>
            <a:r>
              <a:rPr kumimoji="1" lang="zh-CN" altLang="en-US" sz="2800">
                <a:solidFill>
                  <a:srgbClr val="FF0066"/>
                </a:solidFill>
              </a:rPr>
              <a:t>递归方法</a:t>
            </a:r>
            <a:r>
              <a:rPr kumimoji="1" lang="en-US" altLang="zh-CN" sz="2800"/>
              <a:t>)</a:t>
            </a:r>
            <a:endParaRPr kumimoji="1" lang="en-US" altLang="zh-CN" sz="2800"/>
          </a:p>
        </p:txBody>
      </p:sp>
      <p:sp>
        <p:nvSpPr>
          <p:cNvPr id="172045" name="Rectangle 13"/>
          <p:cNvSpPr>
            <a:spLocks noChangeArrowheads="1"/>
          </p:cNvSpPr>
          <p:nvPr/>
        </p:nvSpPr>
        <p:spPr bwMode="auto">
          <a:xfrm>
            <a:off x="250825" y="2781300"/>
            <a:ext cx="4824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i="1">
                <a:latin typeface="Times New Roman" panose="02020603050405020304" pitchFamily="18" charset="0"/>
              </a:rPr>
              <a:t>N</a:t>
            </a:r>
            <a:r>
              <a:rPr kumimoji="1" lang="en-US" altLang="zh-CN" sz="2800">
                <a:latin typeface="Times New Roman" panose="02020603050405020304" pitchFamily="18" charset="0"/>
              </a:rPr>
              <a:t> </a:t>
            </a:r>
            <a:r>
              <a:rPr kumimoji="1" lang="en-US" altLang="zh-CN" sz="2800"/>
              <a:t>auxiliary</a:t>
            </a:r>
            <a:r>
              <a:rPr kumimoji="1" lang="en-US" altLang="zh-CN" sz="2800">
                <a:latin typeface="Times New Roman" panose="02020603050405020304" pitchFamily="18" charset="0"/>
              </a:rPr>
              <a:t> conditions: </a:t>
            </a:r>
            <a:endParaRPr kumimoji="1" lang="en-US" altLang="zh-CN" sz="2800">
              <a:latin typeface="Times New Roman" panose="02020603050405020304" pitchFamily="18" charset="0"/>
            </a:endParaRPr>
          </a:p>
        </p:txBody>
      </p:sp>
      <p:graphicFrame>
        <p:nvGraphicFramePr>
          <p:cNvPr id="172047" name="Object 15"/>
          <p:cNvGraphicFramePr>
            <a:graphicFrameLocks noChangeAspect="1"/>
          </p:cNvGraphicFramePr>
          <p:nvPr/>
        </p:nvGraphicFramePr>
        <p:xfrm>
          <a:off x="323850" y="3284538"/>
          <a:ext cx="8026400" cy="631825"/>
        </p:xfrm>
        <a:graphic>
          <a:graphicData uri="http://schemas.openxmlformats.org/presentationml/2006/ole">
            <mc:AlternateContent xmlns:mc="http://schemas.openxmlformats.org/markup-compatibility/2006">
              <mc:Choice xmlns:v="urn:schemas-microsoft-com:vml" Requires="v">
                <p:oleObj spid="_x0000_s61565" name="Equation" r:id="rId3" imgW="2832100" imgH="228600" progId="Equation.DSMT4">
                  <p:embed/>
                </p:oleObj>
              </mc:Choice>
              <mc:Fallback>
                <p:oleObj name="Equation" r:id="rId3" imgW="2832100" imgH="228600"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3284538"/>
                        <a:ext cx="80264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2048" name="Object 16"/>
          <p:cNvGraphicFramePr>
            <a:graphicFrameLocks noChangeAspect="1"/>
          </p:cNvGraphicFramePr>
          <p:nvPr/>
        </p:nvGraphicFramePr>
        <p:xfrm>
          <a:off x="755650" y="4652963"/>
          <a:ext cx="4967288" cy="941387"/>
        </p:xfrm>
        <a:graphic>
          <a:graphicData uri="http://schemas.openxmlformats.org/presentationml/2006/ole">
            <mc:AlternateContent xmlns:mc="http://schemas.openxmlformats.org/markup-compatibility/2006">
              <mc:Choice xmlns:v="urn:schemas-microsoft-com:vml" Requires="v">
                <p:oleObj spid="_x0000_s61566" name="Equation" r:id="rId5" imgW="2489200" imgH="482600" progId="Equation.3">
                  <p:embed/>
                </p:oleObj>
              </mc:Choice>
              <mc:Fallback>
                <p:oleObj name="Equation" r:id="rId5" imgW="2489200" imgH="48260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652963"/>
                        <a:ext cx="4967288"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52" name="Rectangle 17"/>
          <p:cNvSpPr>
            <a:spLocks noChangeArrowheads="1"/>
          </p:cNvSpPr>
          <p:nvPr/>
        </p:nvSpPr>
        <p:spPr bwMode="auto">
          <a:xfrm>
            <a:off x="6227763" y="5013325"/>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a:t>  (2.115)</a:t>
            </a:r>
            <a:endParaRPr kumimoji="1" lang="en-US" altLang="zh-CN"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71024"/>
                                        </p:tgtEl>
                                        <p:attrNameLst>
                                          <p:attrName>style.visibility</p:attrName>
                                        </p:attrNameLst>
                                      </p:cBhvr>
                                      <p:to>
                                        <p:strVal val="visible"/>
                                      </p:to>
                                    </p:set>
                                    <p:animEffect transition="in" filter="barn(inHorizontal)">
                                      <p:cBhvr>
                                        <p:cTn id="7" dur="500"/>
                                        <p:tgtEl>
                                          <p:spTgt spid="171024"/>
                                        </p:tgtEl>
                                      </p:cBhvr>
                                    </p:animEffect>
                                  </p:childTnLst>
                                </p:cTn>
                              </p:par>
                            </p:childTnLst>
                          </p:cTn>
                        </p:par>
                        <p:par>
                          <p:cTn id="8" fill="hold">
                            <p:stCondLst>
                              <p:cond delay="500"/>
                            </p:stCondLst>
                            <p:childTnLst>
                              <p:par>
                                <p:cTn id="9" presetID="16" presetClass="entr" presetSubtype="26" fill="hold" nodeType="afterEffect">
                                  <p:stCondLst>
                                    <p:cond delay="0"/>
                                  </p:stCondLst>
                                  <p:childTnLst>
                                    <p:set>
                                      <p:cBhvr>
                                        <p:cTn id="10" dur="1" fill="hold">
                                          <p:stCondLst>
                                            <p:cond delay="0"/>
                                          </p:stCondLst>
                                        </p:cTn>
                                        <p:tgtEl>
                                          <p:spTgt spid="171025"/>
                                        </p:tgtEl>
                                        <p:attrNameLst>
                                          <p:attrName>style.visibility</p:attrName>
                                        </p:attrNameLst>
                                      </p:cBhvr>
                                      <p:to>
                                        <p:strVal val="visible"/>
                                      </p:to>
                                    </p:set>
                                    <p:animEffect transition="in" filter="barn(inHorizontal)">
                                      <p:cBhvr>
                                        <p:cTn id="11" dur="500"/>
                                        <p:tgtEl>
                                          <p:spTgt spid="171025"/>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6" fill="hold" grpId="0" nodeType="clickEffect">
                                  <p:stCondLst>
                                    <p:cond delay="0"/>
                                  </p:stCondLst>
                                  <p:childTnLst>
                                    <p:set>
                                      <p:cBhvr>
                                        <p:cTn id="15" dur="1" fill="hold">
                                          <p:stCondLst>
                                            <p:cond delay="0"/>
                                          </p:stCondLst>
                                        </p:cTn>
                                        <p:tgtEl>
                                          <p:spTgt spid="171022"/>
                                        </p:tgtEl>
                                        <p:attrNameLst>
                                          <p:attrName>style.visibility</p:attrName>
                                        </p:attrNameLst>
                                      </p:cBhvr>
                                      <p:to>
                                        <p:strVal val="visible"/>
                                      </p:to>
                                    </p:set>
                                    <p:animEffect transition="in" filter="barn(inHorizontal)">
                                      <p:cBhvr>
                                        <p:cTn id="16" dur="500"/>
                                        <p:tgtEl>
                                          <p:spTgt spid="171022"/>
                                        </p:tgtEl>
                                      </p:cBhvr>
                                    </p:animEffect>
                                  </p:childTnLst>
                                </p:cTn>
                              </p:par>
                            </p:childTnLst>
                          </p:cTn>
                        </p:par>
                        <p:par>
                          <p:cTn id="17" fill="hold">
                            <p:stCondLst>
                              <p:cond delay="500"/>
                            </p:stCondLst>
                            <p:childTnLst>
                              <p:par>
                                <p:cTn id="18" presetID="16" presetClass="entr" presetSubtype="26" fill="hold" nodeType="afterEffect">
                                  <p:stCondLst>
                                    <p:cond delay="0"/>
                                  </p:stCondLst>
                                  <p:childTnLst>
                                    <p:set>
                                      <p:cBhvr>
                                        <p:cTn id="19" dur="1" fill="hold">
                                          <p:stCondLst>
                                            <p:cond delay="0"/>
                                          </p:stCondLst>
                                        </p:cTn>
                                        <p:tgtEl>
                                          <p:spTgt spid="172047"/>
                                        </p:tgtEl>
                                        <p:attrNameLst>
                                          <p:attrName>style.visibility</p:attrName>
                                        </p:attrNameLst>
                                      </p:cBhvr>
                                      <p:to>
                                        <p:strVal val="visible"/>
                                      </p:to>
                                    </p:set>
                                    <p:animEffect transition="in" filter="barn(inHorizontal)">
                                      <p:cBhvr>
                                        <p:cTn id="20" dur="500"/>
                                        <p:tgtEl>
                                          <p:spTgt spid="172047"/>
                                        </p:tgtEl>
                                      </p:cBhvr>
                                    </p:animEffect>
                                  </p:childTnLst>
                                </p:cTn>
                              </p:par>
                            </p:childTnLst>
                          </p:cTn>
                        </p:par>
                        <p:par>
                          <p:cTn id="21" fill="hold">
                            <p:stCondLst>
                              <p:cond delay="1000"/>
                            </p:stCondLst>
                            <p:childTnLst>
                              <p:par>
                                <p:cTn id="22" presetID="16" presetClass="entr" presetSubtype="26" fill="hold" nodeType="afterEffect">
                                  <p:stCondLst>
                                    <p:cond delay="0"/>
                                  </p:stCondLst>
                                  <p:childTnLst>
                                    <p:set>
                                      <p:cBhvr>
                                        <p:cTn id="23" dur="1" fill="hold">
                                          <p:stCondLst>
                                            <p:cond delay="0"/>
                                          </p:stCondLst>
                                        </p:cTn>
                                        <p:tgtEl>
                                          <p:spTgt spid="172048"/>
                                        </p:tgtEl>
                                        <p:attrNameLst>
                                          <p:attrName>style.visibility</p:attrName>
                                        </p:attrNameLst>
                                      </p:cBhvr>
                                      <p:to>
                                        <p:strVal val="visible"/>
                                      </p:to>
                                    </p:set>
                                    <p:animEffect transition="in" filter="barn(inHorizontal)">
                                      <p:cBhvr>
                                        <p:cTn id="24" dur="500"/>
                                        <p:tgtEl>
                                          <p:spTgt spid="172048"/>
                                        </p:tgtEl>
                                      </p:cBhvr>
                                    </p:animEffect>
                                  </p:childTnLst>
                                </p:cTn>
                              </p:par>
                            </p:childTnLst>
                          </p:cTn>
                        </p:par>
                        <p:par>
                          <p:cTn id="25" fill="hold">
                            <p:stCondLst>
                              <p:cond delay="1500"/>
                            </p:stCondLst>
                            <p:childTnLst>
                              <p:par>
                                <p:cTn id="26" presetID="16" presetClass="entr" presetSubtype="26" fill="hold" grpId="0" nodeType="afterEffect">
                                  <p:stCondLst>
                                    <p:cond delay="0"/>
                                  </p:stCondLst>
                                  <p:childTnLst>
                                    <p:set>
                                      <p:cBhvr>
                                        <p:cTn id="27" dur="1" fill="hold">
                                          <p:stCondLst>
                                            <p:cond delay="0"/>
                                          </p:stCondLst>
                                        </p:cTn>
                                        <p:tgtEl>
                                          <p:spTgt spid="172045"/>
                                        </p:tgtEl>
                                        <p:attrNameLst>
                                          <p:attrName>style.visibility</p:attrName>
                                        </p:attrNameLst>
                                      </p:cBhvr>
                                      <p:to>
                                        <p:strVal val="visible"/>
                                      </p:to>
                                    </p:set>
                                    <p:animEffect transition="in" filter="barn(inHorizontal)">
                                      <p:cBhvr>
                                        <p:cTn id="28" dur="500"/>
                                        <p:tgtEl>
                                          <p:spTgt spid="172045"/>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6" fill="hold" grpId="0" nodeType="clickEffect">
                                  <p:stCondLst>
                                    <p:cond delay="0"/>
                                  </p:stCondLst>
                                  <p:childTnLst>
                                    <p:set>
                                      <p:cBhvr>
                                        <p:cTn id="32" dur="1" fill="hold">
                                          <p:stCondLst>
                                            <p:cond delay="0"/>
                                          </p:stCondLst>
                                        </p:cTn>
                                        <p:tgtEl>
                                          <p:spTgt spid="172039"/>
                                        </p:tgtEl>
                                        <p:attrNameLst>
                                          <p:attrName>style.visibility</p:attrName>
                                        </p:attrNameLst>
                                      </p:cBhvr>
                                      <p:to>
                                        <p:strVal val="visible"/>
                                      </p:to>
                                    </p:set>
                                    <p:animEffect transition="in" filter="barn(inHorizontal)">
                                      <p:cBhvr>
                                        <p:cTn id="33" dur="500"/>
                                        <p:tgtEl>
                                          <p:spTgt spid="172039"/>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6" fill="hold" grpId="0" nodeType="clickEffect">
                                  <p:stCondLst>
                                    <p:cond delay="0"/>
                                  </p:stCondLst>
                                  <p:childTnLst>
                                    <p:set>
                                      <p:cBhvr>
                                        <p:cTn id="37" dur="1" fill="hold">
                                          <p:stCondLst>
                                            <p:cond delay="0"/>
                                          </p:stCondLst>
                                        </p:cTn>
                                        <p:tgtEl>
                                          <p:spTgt spid="172037"/>
                                        </p:tgtEl>
                                        <p:attrNameLst>
                                          <p:attrName>style.visibility</p:attrName>
                                        </p:attrNameLst>
                                      </p:cBhvr>
                                      <p:to>
                                        <p:strVal val="visible"/>
                                      </p:to>
                                    </p:set>
                                    <p:animEffect transition="in" filter="barn(inHorizontal)">
                                      <p:cBhvr>
                                        <p:cTn id="38" dur="500"/>
                                        <p:tgtEl>
                                          <p:spTgt spid="172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22" grpId="0" autoUpdateAnimBg="0"/>
      <p:bldP spid="171024" grpId="0" autoUpdateAnimBg="0"/>
      <p:bldP spid="172037" grpId="0" autoUpdateAnimBg="0"/>
      <p:bldP spid="172039" grpId="0" autoUpdateAnimBg="0"/>
      <p:bldP spid="172045"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F857EFB-3C6D-4BCA-BD1E-9290EFE3CA94}"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62467" name="灯片编号占位符 4"/>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35FB5198-A4C7-41B8-82C5-DD56342FF520}" type="slidenum">
              <a:rPr lang="en-US" altLang="zh-CN" sz="1400" b="0">
                <a:solidFill>
                  <a:schemeClr val="tx2"/>
                </a:solidFill>
              </a:rPr>
            </a:fld>
            <a:endParaRPr lang="en-US" altLang="zh-CN" sz="1400" b="0">
              <a:solidFill>
                <a:schemeClr val="tx2"/>
              </a:solidFill>
            </a:endParaRPr>
          </a:p>
        </p:txBody>
      </p:sp>
      <p:sp>
        <p:nvSpPr>
          <p:cNvPr id="173058" name="Rectangle 2"/>
          <p:cNvSpPr>
            <a:spLocks noGrp="1" noChangeArrowheads="1"/>
          </p:cNvSpPr>
          <p:nvPr>
            <p:ph type="title" idx="4294967295"/>
          </p:nvPr>
        </p:nvSpPr>
        <p:spPr>
          <a:xfrm>
            <a:off x="468313" y="620713"/>
            <a:ext cx="8382000" cy="455612"/>
          </a:xfrm>
        </p:spPr>
        <p:txBody>
          <a:bodyPr/>
          <a:lstStyle/>
          <a:p>
            <a:pPr algn="l" eaLnBrk="1" hangingPunct="1"/>
            <a:r>
              <a:rPr lang="en-US" altLang="zh-CN" sz="2800" b="1" smtClean="0">
                <a:solidFill>
                  <a:schemeClr val="accent2"/>
                </a:solidFill>
                <a:ea typeface="楷体_GB2312" pitchFamily="49" charset="-122"/>
              </a:rPr>
              <a:t>2.4.3 </a:t>
            </a:r>
            <a:r>
              <a:rPr lang="en-US" altLang="zh-CN" sz="2800" b="1" smtClean="0">
                <a:solidFill>
                  <a:srgbClr val="FF0000"/>
                </a:solidFill>
              </a:rPr>
              <a:t>(</a:t>
            </a:r>
            <a:r>
              <a:rPr lang="zh-CN" altLang="en-US" sz="2800" b="1" smtClean="0">
                <a:solidFill>
                  <a:srgbClr val="FF0000"/>
                </a:solidFill>
              </a:rPr>
              <a:t>用微分和差分方程描述的一阶系统的方框图表示</a:t>
            </a:r>
            <a:r>
              <a:rPr lang="en-US" altLang="zh-CN" sz="2800" b="1" smtClean="0">
                <a:solidFill>
                  <a:srgbClr val="FF0000"/>
                </a:solidFill>
                <a:latin typeface="Times New Roman" panose="02020603050405020304" pitchFamily="18" charset="0"/>
              </a:rPr>
              <a:t>)</a:t>
            </a:r>
            <a:endParaRPr lang="en-US" altLang="zh-CN" sz="2800" b="1" smtClean="0">
              <a:solidFill>
                <a:srgbClr val="FF0000"/>
              </a:solidFill>
              <a:latin typeface="Times New Roman" panose="02020603050405020304" pitchFamily="18" charset="0"/>
            </a:endParaRPr>
          </a:p>
        </p:txBody>
      </p:sp>
      <p:sp>
        <p:nvSpPr>
          <p:cNvPr id="173059" name="Rectangle 3"/>
          <p:cNvSpPr>
            <a:spLocks noChangeArrowheads="1"/>
          </p:cNvSpPr>
          <p:nvPr/>
        </p:nvSpPr>
        <p:spPr bwMode="auto">
          <a:xfrm>
            <a:off x="900113" y="1484313"/>
            <a:ext cx="417671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ea typeface="楷体_GB2312" pitchFamily="49" charset="-122"/>
              </a:rPr>
              <a:t>(1) </a:t>
            </a:r>
            <a:r>
              <a:rPr lang="zh-CN" altLang="en-US" sz="2800">
                <a:ea typeface="楷体_GB2312" pitchFamily="49" charset="-122"/>
              </a:rPr>
              <a:t>离散系统</a:t>
            </a:r>
            <a:endParaRPr lang="en-US" altLang="zh-CN" sz="2800">
              <a:ea typeface="楷体_GB2312" pitchFamily="49" charset="-122"/>
            </a:endParaRPr>
          </a:p>
        </p:txBody>
      </p:sp>
      <p:sp>
        <p:nvSpPr>
          <p:cNvPr id="173063" name="Rectangle 7"/>
          <p:cNvSpPr>
            <a:spLocks noChangeArrowheads="1"/>
          </p:cNvSpPr>
          <p:nvPr/>
        </p:nvSpPr>
        <p:spPr bwMode="auto">
          <a:xfrm>
            <a:off x="539750" y="2060575"/>
            <a:ext cx="496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FF0066"/>
              </a:buClr>
              <a:buFont typeface="Wingdings" panose="05000000000000000000" pitchFamily="2" charset="2"/>
              <a:buNone/>
            </a:pPr>
            <a:r>
              <a:rPr kumimoji="1" lang="en-US" altLang="zh-CN" sz="2400"/>
              <a:t>First-order difference equation :</a:t>
            </a:r>
            <a:endParaRPr kumimoji="1" lang="en-US" altLang="zh-CN" sz="2400"/>
          </a:p>
        </p:txBody>
      </p:sp>
      <p:sp>
        <p:nvSpPr>
          <p:cNvPr id="173065" name="Rectangle 9"/>
          <p:cNvSpPr>
            <a:spLocks noChangeArrowheads="1"/>
          </p:cNvSpPr>
          <p:nvPr/>
        </p:nvSpPr>
        <p:spPr bwMode="auto">
          <a:xfrm>
            <a:off x="715963" y="3981450"/>
            <a:ext cx="167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a:t> addition</a:t>
            </a:r>
            <a:r>
              <a:rPr kumimoji="1" lang="en-US" altLang="zh-CN" sz="2800" b="0">
                <a:latin typeface="Times New Roman" panose="02020603050405020304" pitchFamily="18" charset="0"/>
              </a:rPr>
              <a:t> </a:t>
            </a:r>
            <a:endParaRPr kumimoji="1" lang="en-US" altLang="zh-CN" sz="2800" b="0">
              <a:latin typeface="Times New Roman" panose="02020603050405020304" pitchFamily="18" charset="0"/>
            </a:endParaRPr>
          </a:p>
        </p:txBody>
      </p:sp>
      <p:sp>
        <p:nvSpPr>
          <p:cNvPr id="173066" name="Line 10"/>
          <p:cNvSpPr>
            <a:spLocks noChangeShapeType="1"/>
          </p:cNvSpPr>
          <p:nvPr/>
        </p:nvSpPr>
        <p:spPr bwMode="auto">
          <a:xfrm flipH="1">
            <a:off x="1858963" y="3448050"/>
            <a:ext cx="609600" cy="381000"/>
          </a:xfrm>
          <a:prstGeom prst="line">
            <a:avLst/>
          </a:prstGeom>
          <a:noFill/>
          <a:ln w="19050">
            <a:solidFill>
              <a:srgbClr val="80008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3067" name="Line 11"/>
          <p:cNvSpPr>
            <a:spLocks noChangeShapeType="1"/>
          </p:cNvSpPr>
          <p:nvPr/>
        </p:nvSpPr>
        <p:spPr bwMode="auto">
          <a:xfrm>
            <a:off x="3687763" y="3371850"/>
            <a:ext cx="0" cy="533400"/>
          </a:xfrm>
          <a:prstGeom prst="line">
            <a:avLst/>
          </a:prstGeom>
          <a:noFill/>
          <a:ln w="19050">
            <a:solidFill>
              <a:srgbClr val="80008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3068" name="Rectangle 12"/>
          <p:cNvSpPr>
            <a:spLocks noChangeArrowheads="1"/>
          </p:cNvSpPr>
          <p:nvPr/>
        </p:nvSpPr>
        <p:spPr bwMode="auto">
          <a:xfrm>
            <a:off x="3154363" y="3981450"/>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a:t>delay </a:t>
            </a:r>
            <a:endParaRPr kumimoji="1" lang="en-US" altLang="zh-CN" sz="2800"/>
          </a:p>
        </p:txBody>
      </p:sp>
      <p:sp>
        <p:nvSpPr>
          <p:cNvPr id="173069" name="Rectangle 13"/>
          <p:cNvSpPr>
            <a:spLocks noChangeArrowheads="1"/>
          </p:cNvSpPr>
          <p:nvPr/>
        </p:nvSpPr>
        <p:spPr bwMode="auto">
          <a:xfrm>
            <a:off x="4449763" y="398145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a:t>multiplication </a:t>
            </a:r>
            <a:endParaRPr kumimoji="1" lang="en-US" altLang="zh-CN" sz="2800"/>
          </a:p>
        </p:txBody>
      </p:sp>
      <p:sp>
        <p:nvSpPr>
          <p:cNvPr id="173070" name="Line 14"/>
          <p:cNvSpPr>
            <a:spLocks noChangeShapeType="1"/>
          </p:cNvSpPr>
          <p:nvPr/>
        </p:nvSpPr>
        <p:spPr bwMode="auto">
          <a:xfrm>
            <a:off x="4678363" y="3295650"/>
            <a:ext cx="152400" cy="533400"/>
          </a:xfrm>
          <a:prstGeom prst="line">
            <a:avLst/>
          </a:prstGeom>
          <a:noFill/>
          <a:ln w="19050">
            <a:solidFill>
              <a:srgbClr val="80008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aphicFrame>
        <p:nvGraphicFramePr>
          <p:cNvPr id="173072" name="Object 16"/>
          <p:cNvGraphicFramePr>
            <a:graphicFrameLocks noChangeAspect="1"/>
          </p:cNvGraphicFramePr>
          <p:nvPr/>
        </p:nvGraphicFramePr>
        <p:xfrm>
          <a:off x="1476375" y="2868613"/>
          <a:ext cx="4138613" cy="560387"/>
        </p:xfrm>
        <a:graphic>
          <a:graphicData uri="http://schemas.openxmlformats.org/presentationml/2006/ole">
            <mc:AlternateContent xmlns:mc="http://schemas.openxmlformats.org/markup-compatibility/2006">
              <mc:Choice xmlns:v="urn:schemas-microsoft-com:vml" Requires="v">
                <p:oleObj spid="_x0000_s62516" name="Equation" r:id="rId1" imgW="1459865" imgH="203200" progId="Equation.3">
                  <p:embed/>
                </p:oleObj>
              </mc:Choice>
              <mc:Fallback>
                <p:oleObj name="Equation" r:id="rId1" imgW="1459865" imgH="203200" progId="Equation.3">
                  <p:embed/>
                  <p:pic>
                    <p:nvPicPr>
                      <p:cNvPr id="0" name="Object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868613"/>
                        <a:ext cx="4138613"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8" name="Rectangle 17"/>
          <p:cNvSpPr>
            <a:spLocks noChangeArrowheads="1"/>
          </p:cNvSpPr>
          <p:nvPr/>
        </p:nvSpPr>
        <p:spPr bwMode="auto">
          <a:xfrm>
            <a:off x="5745163" y="283845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a:t>(2.126)</a:t>
            </a:r>
            <a:endParaRPr kumimoji="1" lang="en-US" altLang="zh-CN" sz="280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73058"/>
                                        </p:tgtEl>
                                        <p:attrNameLst>
                                          <p:attrName>style.visibility</p:attrName>
                                        </p:attrNameLst>
                                      </p:cBhvr>
                                      <p:to>
                                        <p:strVal val="visible"/>
                                      </p:to>
                                    </p:set>
                                    <p:animEffect transition="in" filter="barn(inHorizontal)">
                                      <p:cBhvr>
                                        <p:cTn id="7" dur="500"/>
                                        <p:tgtEl>
                                          <p:spTgt spid="173058"/>
                                        </p:tgtEl>
                                      </p:cBhvr>
                                    </p:animEffect>
                                  </p:childTnLst>
                                </p:cTn>
                              </p:par>
                            </p:childTnLst>
                          </p:cTn>
                        </p:par>
                        <p:par>
                          <p:cTn id="8" fill="hold">
                            <p:stCondLst>
                              <p:cond delay="500"/>
                            </p:stCondLst>
                            <p:childTnLst>
                              <p:par>
                                <p:cTn id="9" presetID="16" presetClass="entr" presetSubtype="26" fill="hold" grpId="0" nodeType="afterEffect">
                                  <p:stCondLst>
                                    <p:cond delay="0"/>
                                  </p:stCondLst>
                                  <p:childTnLst>
                                    <p:set>
                                      <p:cBhvr>
                                        <p:cTn id="10" dur="1" fill="hold">
                                          <p:stCondLst>
                                            <p:cond delay="0"/>
                                          </p:stCondLst>
                                        </p:cTn>
                                        <p:tgtEl>
                                          <p:spTgt spid="173059"/>
                                        </p:tgtEl>
                                        <p:attrNameLst>
                                          <p:attrName>style.visibility</p:attrName>
                                        </p:attrNameLst>
                                      </p:cBhvr>
                                      <p:to>
                                        <p:strVal val="visible"/>
                                      </p:to>
                                    </p:set>
                                    <p:animEffect transition="in" filter="barn(inHorizontal)">
                                      <p:cBhvr>
                                        <p:cTn id="11" dur="500"/>
                                        <p:tgtEl>
                                          <p:spTgt spid="173059"/>
                                        </p:tgtEl>
                                      </p:cBhvr>
                                    </p:animEffect>
                                  </p:childTnLst>
                                </p:cTn>
                              </p:par>
                            </p:childTnLst>
                          </p:cTn>
                        </p:par>
                        <p:par>
                          <p:cTn id="12" fill="hold">
                            <p:stCondLst>
                              <p:cond delay="1000"/>
                            </p:stCondLst>
                            <p:childTnLst>
                              <p:par>
                                <p:cTn id="13" presetID="16" presetClass="entr" presetSubtype="26" fill="hold" nodeType="afterEffect">
                                  <p:stCondLst>
                                    <p:cond delay="0"/>
                                  </p:stCondLst>
                                  <p:childTnLst>
                                    <p:set>
                                      <p:cBhvr>
                                        <p:cTn id="14" dur="1" fill="hold">
                                          <p:stCondLst>
                                            <p:cond delay="0"/>
                                          </p:stCondLst>
                                        </p:cTn>
                                        <p:tgtEl>
                                          <p:spTgt spid="173072"/>
                                        </p:tgtEl>
                                        <p:attrNameLst>
                                          <p:attrName>style.visibility</p:attrName>
                                        </p:attrNameLst>
                                      </p:cBhvr>
                                      <p:to>
                                        <p:strVal val="visible"/>
                                      </p:to>
                                    </p:set>
                                    <p:animEffect transition="in" filter="barn(inHorizontal)">
                                      <p:cBhvr>
                                        <p:cTn id="15" dur="500"/>
                                        <p:tgtEl>
                                          <p:spTgt spid="173072"/>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6" fill="hold" grpId="0" nodeType="clickEffect">
                                  <p:stCondLst>
                                    <p:cond delay="0"/>
                                  </p:stCondLst>
                                  <p:childTnLst>
                                    <p:set>
                                      <p:cBhvr>
                                        <p:cTn id="19" dur="1" fill="hold">
                                          <p:stCondLst>
                                            <p:cond delay="0"/>
                                          </p:stCondLst>
                                        </p:cTn>
                                        <p:tgtEl>
                                          <p:spTgt spid="173063"/>
                                        </p:tgtEl>
                                        <p:attrNameLst>
                                          <p:attrName>style.visibility</p:attrName>
                                        </p:attrNameLst>
                                      </p:cBhvr>
                                      <p:to>
                                        <p:strVal val="visible"/>
                                      </p:to>
                                    </p:set>
                                    <p:animEffect transition="in" filter="barn(inHorizontal)">
                                      <p:cBhvr>
                                        <p:cTn id="20" dur="500"/>
                                        <p:tgtEl>
                                          <p:spTgt spid="173063"/>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173066"/>
                                        </p:tgtEl>
                                        <p:attrNameLst>
                                          <p:attrName>style.visibility</p:attrName>
                                        </p:attrNameLst>
                                      </p:cBhvr>
                                      <p:to>
                                        <p:strVal val="visible"/>
                                      </p:to>
                                    </p:set>
                                  </p:childTnLst>
                                </p:cTn>
                              </p:par>
                            </p:childTnLst>
                          </p:cTn>
                        </p:par>
                        <p:par>
                          <p:cTn id="24" fill="hold">
                            <p:stCondLst>
                              <p:cond delay="1000"/>
                            </p:stCondLst>
                            <p:childTnLst>
                              <p:par>
                                <p:cTn id="25" presetID="20" presetClass="entr" presetSubtype="0" fill="hold" grpId="0" nodeType="afterEffect">
                                  <p:stCondLst>
                                    <p:cond delay="0"/>
                                  </p:stCondLst>
                                  <p:childTnLst>
                                    <p:set>
                                      <p:cBhvr>
                                        <p:cTn id="26" dur="1" fill="hold">
                                          <p:stCondLst>
                                            <p:cond delay="0"/>
                                          </p:stCondLst>
                                        </p:cTn>
                                        <p:tgtEl>
                                          <p:spTgt spid="173065"/>
                                        </p:tgtEl>
                                        <p:attrNameLst>
                                          <p:attrName>style.visibility</p:attrName>
                                        </p:attrNameLst>
                                      </p:cBhvr>
                                      <p:to>
                                        <p:strVal val="visible"/>
                                      </p:to>
                                    </p:set>
                                    <p:animEffect transition="in" filter="wedge">
                                      <p:cBhvr>
                                        <p:cTn id="27" dur="500"/>
                                        <p:tgtEl>
                                          <p:spTgt spid="173065"/>
                                        </p:tgtEl>
                                      </p:cBhvr>
                                    </p:animEffect>
                                  </p:childTnLst>
                                </p:cTn>
                              </p:par>
                            </p:childTnLst>
                          </p:cTn>
                        </p:par>
                        <p:par>
                          <p:cTn id="28" fill="hold">
                            <p:stCondLst>
                              <p:cond delay="1500"/>
                            </p:stCondLst>
                            <p:childTnLst>
                              <p:par>
                                <p:cTn id="29" presetID="1" presetClass="entr" presetSubtype="0" fill="hold" grpId="0" nodeType="afterEffect">
                                  <p:stCondLst>
                                    <p:cond delay="0"/>
                                  </p:stCondLst>
                                  <p:childTnLst>
                                    <p:set>
                                      <p:cBhvr>
                                        <p:cTn id="30" dur="1" fill="hold">
                                          <p:stCondLst>
                                            <p:cond delay="499"/>
                                          </p:stCondLst>
                                        </p:cTn>
                                        <p:tgtEl>
                                          <p:spTgt spid="173067"/>
                                        </p:tgtEl>
                                        <p:attrNameLst>
                                          <p:attrName>style.visibility</p:attrName>
                                        </p:attrNameLst>
                                      </p:cBhvr>
                                      <p:to>
                                        <p:strVal val="visible"/>
                                      </p:to>
                                    </p:set>
                                  </p:childTnLst>
                                </p:cTn>
                              </p:par>
                            </p:childTnLst>
                          </p:cTn>
                        </p:par>
                        <p:par>
                          <p:cTn id="31" fill="hold">
                            <p:stCondLst>
                              <p:cond delay="2000"/>
                            </p:stCondLst>
                            <p:childTnLst>
                              <p:par>
                                <p:cTn id="32" presetID="20" presetClass="entr" presetSubtype="0" fill="hold" grpId="0" nodeType="afterEffect">
                                  <p:stCondLst>
                                    <p:cond delay="0"/>
                                  </p:stCondLst>
                                  <p:childTnLst>
                                    <p:set>
                                      <p:cBhvr>
                                        <p:cTn id="33" dur="1" fill="hold">
                                          <p:stCondLst>
                                            <p:cond delay="0"/>
                                          </p:stCondLst>
                                        </p:cTn>
                                        <p:tgtEl>
                                          <p:spTgt spid="173068"/>
                                        </p:tgtEl>
                                        <p:attrNameLst>
                                          <p:attrName>style.visibility</p:attrName>
                                        </p:attrNameLst>
                                      </p:cBhvr>
                                      <p:to>
                                        <p:strVal val="visible"/>
                                      </p:to>
                                    </p:set>
                                    <p:animEffect transition="in" filter="wedge">
                                      <p:cBhvr>
                                        <p:cTn id="34" dur="500"/>
                                        <p:tgtEl>
                                          <p:spTgt spid="173068"/>
                                        </p:tgtEl>
                                      </p:cBhvr>
                                    </p:animEffect>
                                  </p:childTnLst>
                                </p:cTn>
                              </p:par>
                            </p:childTnLst>
                          </p:cTn>
                        </p:par>
                        <p:par>
                          <p:cTn id="35" fill="hold">
                            <p:stCondLst>
                              <p:cond delay="2500"/>
                            </p:stCondLst>
                            <p:childTnLst>
                              <p:par>
                                <p:cTn id="36" presetID="1" presetClass="entr" presetSubtype="0" fill="hold" grpId="0" nodeType="afterEffect">
                                  <p:stCondLst>
                                    <p:cond delay="0"/>
                                  </p:stCondLst>
                                  <p:childTnLst>
                                    <p:set>
                                      <p:cBhvr>
                                        <p:cTn id="37" dur="1" fill="hold">
                                          <p:stCondLst>
                                            <p:cond delay="499"/>
                                          </p:stCondLst>
                                        </p:cTn>
                                        <p:tgtEl>
                                          <p:spTgt spid="173070"/>
                                        </p:tgtEl>
                                        <p:attrNameLst>
                                          <p:attrName>style.visibility</p:attrName>
                                        </p:attrNameLst>
                                      </p:cBhvr>
                                      <p:to>
                                        <p:strVal val="visible"/>
                                      </p:to>
                                    </p:set>
                                  </p:childTnLst>
                                </p:cTn>
                              </p:par>
                            </p:childTnLst>
                          </p:cTn>
                        </p:par>
                        <p:par>
                          <p:cTn id="38" fill="hold">
                            <p:stCondLst>
                              <p:cond delay="3000"/>
                            </p:stCondLst>
                            <p:childTnLst>
                              <p:par>
                                <p:cTn id="39" presetID="20" presetClass="entr" presetSubtype="0" fill="hold" grpId="0" nodeType="afterEffect">
                                  <p:stCondLst>
                                    <p:cond delay="0"/>
                                  </p:stCondLst>
                                  <p:childTnLst>
                                    <p:set>
                                      <p:cBhvr>
                                        <p:cTn id="40" dur="1" fill="hold">
                                          <p:stCondLst>
                                            <p:cond delay="0"/>
                                          </p:stCondLst>
                                        </p:cTn>
                                        <p:tgtEl>
                                          <p:spTgt spid="173069"/>
                                        </p:tgtEl>
                                        <p:attrNameLst>
                                          <p:attrName>style.visibility</p:attrName>
                                        </p:attrNameLst>
                                      </p:cBhvr>
                                      <p:to>
                                        <p:strVal val="visible"/>
                                      </p:to>
                                    </p:set>
                                    <p:animEffect transition="in" filter="wedge">
                                      <p:cBhvr>
                                        <p:cTn id="41" dur="500"/>
                                        <p:tgtEl>
                                          <p:spTgt spid="173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8" grpId="0" autoUpdateAnimBg="0"/>
      <p:bldP spid="173059" grpId="0" autoUpdateAnimBg="0"/>
      <p:bldP spid="173063" grpId="0" autoUpdateAnimBg="0"/>
      <p:bldP spid="173065" grpId="0" autoUpdateAnimBg="0"/>
      <p:bldP spid="173066" grpId="0" animBg="1"/>
      <p:bldP spid="173067" grpId="0" animBg="1"/>
      <p:bldP spid="173068" grpId="0" autoUpdateAnimBg="0"/>
      <p:bldP spid="173069" grpId="0" autoUpdateAnimBg="0"/>
      <p:bldP spid="17307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7F23997-A323-47D5-8DA4-A1B53384DFDC}"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134150" name="Rectangle 6"/>
          <p:cNvSpPr>
            <a:spLocks noChangeArrowheads="1"/>
          </p:cNvSpPr>
          <p:nvPr/>
        </p:nvSpPr>
        <p:spPr bwMode="auto">
          <a:xfrm>
            <a:off x="4859338" y="3429000"/>
            <a:ext cx="24479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800">
                <a:ea typeface="楷体_GB2312" pitchFamily="49" charset="-122"/>
              </a:rPr>
              <a:t>筛选性质</a:t>
            </a:r>
            <a:endParaRPr lang="zh-CN" altLang="en-US" sz="2800">
              <a:ea typeface="楷体_GB2312" pitchFamily="49" charset="-122"/>
            </a:endParaRPr>
          </a:p>
        </p:txBody>
      </p:sp>
      <p:graphicFrame>
        <p:nvGraphicFramePr>
          <p:cNvPr id="134153" name="Object 9"/>
          <p:cNvGraphicFramePr>
            <a:graphicFrameLocks noChangeAspect="1"/>
          </p:cNvGraphicFramePr>
          <p:nvPr/>
        </p:nvGraphicFramePr>
        <p:xfrm>
          <a:off x="900113" y="1628775"/>
          <a:ext cx="7343775" cy="1912938"/>
        </p:xfrm>
        <a:graphic>
          <a:graphicData uri="http://schemas.openxmlformats.org/presentationml/2006/ole">
            <mc:AlternateContent xmlns:mc="http://schemas.openxmlformats.org/markup-compatibility/2006">
              <mc:Choice xmlns:v="urn:schemas-microsoft-com:vml" Requires="v">
                <p:oleObj spid="_x0000_s8276" name="Equation" r:id="rId1" imgW="3072765" imgH="711835" progId="Equation.DSMT4">
                  <p:embed/>
                </p:oleObj>
              </mc:Choice>
              <mc:Fallback>
                <p:oleObj name="Equation" r:id="rId1" imgW="3072765" imgH="711835"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628775"/>
                        <a:ext cx="7343775" cy="191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7" name="Rectangle 10"/>
          <p:cNvSpPr>
            <a:spLocks noChangeArrowheads="1"/>
          </p:cNvSpPr>
          <p:nvPr/>
        </p:nvSpPr>
        <p:spPr bwMode="auto">
          <a:xfrm>
            <a:off x="4787900" y="2781300"/>
            <a:ext cx="228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a:t>(2.2)</a:t>
            </a:r>
            <a:endParaRPr kumimoji="1" lang="en-US" altLang="zh-CN" sz="2800"/>
          </a:p>
        </p:txBody>
      </p:sp>
      <p:grpSp>
        <p:nvGrpSpPr>
          <p:cNvPr id="93215" name="Group 31"/>
          <p:cNvGrpSpPr/>
          <p:nvPr/>
        </p:nvGrpSpPr>
        <p:grpSpPr bwMode="auto">
          <a:xfrm>
            <a:off x="827088" y="4365625"/>
            <a:ext cx="8013700" cy="1212850"/>
            <a:chOff x="463" y="1035"/>
            <a:chExt cx="5048" cy="764"/>
          </a:xfrm>
        </p:grpSpPr>
        <p:sp>
          <p:nvSpPr>
            <p:cNvPr id="8200" name="Text Box 32"/>
            <p:cNvSpPr txBox="1">
              <a:spLocks noChangeArrowheads="1"/>
            </p:cNvSpPr>
            <p:nvPr/>
          </p:nvSpPr>
          <p:spPr bwMode="auto">
            <a:xfrm>
              <a:off x="463" y="1035"/>
              <a:ext cx="5048" cy="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54075">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854075">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854075">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854075">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854075">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85407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85407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85407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854075"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FontTx/>
                <a:buNone/>
              </a:pPr>
              <a:r>
                <a:rPr lang="zh-CN" altLang="en-US" sz="2800">
                  <a:solidFill>
                    <a:srgbClr val="800000"/>
                  </a:solidFill>
                  <a:latin typeface="楷体_GB2312" pitchFamily="49" charset="-122"/>
                  <a:ea typeface="楷体_GB2312" pitchFamily="49" charset="-122"/>
                </a:rPr>
                <a:t>表明：</a:t>
              </a:r>
              <a:r>
                <a:rPr lang="zh-CN" altLang="en-US" sz="2800">
                  <a:solidFill>
                    <a:srgbClr val="000099"/>
                  </a:solidFill>
                  <a:latin typeface="楷体_GB2312" pitchFamily="49" charset="-122"/>
                  <a:ea typeface="楷体_GB2312" pitchFamily="49" charset="-122"/>
                </a:rPr>
                <a:t>任何信号    都可以被分解成</a:t>
              </a:r>
              <a:r>
                <a:rPr lang="zh-CN" altLang="en-US" sz="2800">
                  <a:solidFill>
                    <a:srgbClr val="FF0000"/>
                  </a:solidFill>
                  <a:latin typeface="楷体_GB2312" pitchFamily="49" charset="-122"/>
                  <a:ea typeface="楷体_GB2312" pitchFamily="49" charset="-122"/>
                </a:rPr>
                <a:t>移位加权</a:t>
              </a:r>
              <a:r>
                <a:rPr lang="zh-CN" altLang="en-US" sz="2800">
                  <a:latin typeface="楷体_GB2312" pitchFamily="49" charset="-122"/>
                  <a:ea typeface="楷体_GB2312" pitchFamily="49" charset="-122"/>
                </a:rPr>
                <a:t>的单位脉冲信号         </a:t>
              </a:r>
              <a:r>
                <a:rPr lang="zh-CN" altLang="en-US" sz="2800">
                  <a:solidFill>
                    <a:srgbClr val="000099"/>
                  </a:solidFill>
                  <a:latin typeface="楷体_GB2312" pitchFamily="49" charset="-122"/>
                  <a:ea typeface="楷体_GB2312" pitchFamily="49" charset="-122"/>
                </a:rPr>
                <a:t>的线性组合。</a:t>
              </a:r>
              <a:endParaRPr lang="zh-CN" altLang="en-US" sz="2800">
                <a:solidFill>
                  <a:srgbClr val="000099"/>
                </a:solidFill>
                <a:latin typeface="楷体_GB2312" pitchFamily="49" charset="-122"/>
                <a:ea typeface="楷体_GB2312" pitchFamily="49" charset="-122"/>
              </a:endParaRPr>
            </a:p>
          </p:txBody>
        </p:sp>
        <p:graphicFrame>
          <p:nvGraphicFramePr>
            <p:cNvPr id="8201" name="Object 33"/>
            <p:cNvGraphicFramePr>
              <a:graphicFrameLocks noChangeAspect="1"/>
            </p:cNvGraphicFramePr>
            <p:nvPr/>
          </p:nvGraphicFramePr>
          <p:xfrm>
            <a:off x="2046" y="1123"/>
            <a:ext cx="534" cy="342"/>
          </p:xfrm>
          <a:graphic>
            <a:graphicData uri="http://schemas.openxmlformats.org/presentationml/2006/ole">
              <mc:AlternateContent xmlns:mc="http://schemas.openxmlformats.org/markup-compatibility/2006">
                <mc:Choice xmlns:v="urn:schemas-microsoft-com:vml" Requires="v">
                  <p:oleObj spid="_x0000_s8277" name="Equation" r:id="rId3" imgW="317500" imgH="203200" progId="Equation.DSMT4">
                    <p:embed/>
                  </p:oleObj>
                </mc:Choice>
                <mc:Fallback>
                  <p:oleObj name="Equation" r:id="rId3" imgW="317500" imgH="203200" progId="Equation.DSMT4">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6" y="1123"/>
                          <a:ext cx="534" cy="3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矩形 1"/>
          <p:cNvSpPr>
            <a:spLocks noRot="1" noChangeAspect="1" noMove="1" noResize="1" noEditPoints="1" noAdjustHandles="1" noChangeArrowheads="1" noChangeShapeType="1" noTextEdit="1"/>
          </p:cNvSpPr>
          <p:nvPr/>
        </p:nvSpPr>
        <p:spPr>
          <a:xfrm>
            <a:off x="3183478" y="5048250"/>
            <a:ext cx="1388522" cy="461665"/>
          </a:xfrm>
          <a:prstGeom prst="rect">
            <a:avLst/>
          </a:prstGeom>
          <a:blipFill rotWithShape="0">
            <a:blip r:embed="rId5"/>
            <a:stretch>
              <a:fillRect t="-127632" r="-42105" b="-197368"/>
            </a:stretch>
          </a:blipFill>
        </p:spPr>
        <p:txBody>
          <a:bodyPr/>
          <a:lstStyle/>
          <a:p>
            <a:pPr>
              <a:defRPr/>
            </a:pPr>
            <a:r>
              <a:rPr lang="zh-CN" altLang="en-US">
                <a:noFill/>
              </a:rPr>
              <a:t> </a:t>
            </a:r>
            <a:endParaRPr lang="zh-CN" altLang="en-US">
              <a:no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34150"/>
                                        </p:tgtEl>
                                        <p:attrNameLst>
                                          <p:attrName>style.visibility</p:attrName>
                                        </p:attrNameLst>
                                      </p:cBhvr>
                                      <p:to>
                                        <p:strVal val="visible"/>
                                      </p:to>
                                    </p:set>
                                    <p:animEffect transition="in" filter="barn(outHorizontal)">
                                      <p:cBhvr>
                                        <p:cTn id="7" dur="500"/>
                                        <p:tgtEl>
                                          <p:spTgt spid="134150"/>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134153"/>
                                        </p:tgtEl>
                                        <p:attrNameLst>
                                          <p:attrName>style.visibility</p:attrName>
                                        </p:attrNameLst>
                                      </p:cBhvr>
                                      <p:to>
                                        <p:strVal val="visible"/>
                                      </p:to>
                                    </p:set>
                                    <p:animEffect transition="in" filter="barn(outHorizontal)">
                                      <p:cBhvr>
                                        <p:cTn id="11" dur="500"/>
                                        <p:tgtEl>
                                          <p:spTgt spid="13415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93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0"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53D55FB-BDDD-49B8-93D2-2BE2AAD79779}"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63491" name="灯片编号占位符 3"/>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3294DD45-AC53-481B-B100-9B47100C9A80}" type="slidenum">
              <a:rPr lang="en-US" altLang="zh-CN" sz="1400" b="0">
                <a:solidFill>
                  <a:schemeClr val="tx2"/>
                </a:solidFill>
              </a:rPr>
            </a:fld>
            <a:endParaRPr lang="en-US" altLang="zh-CN" sz="1400" b="0">
              <a:solidFill>
                <a:schemeClr val="tx2"/>
              </a:solidFill>
            </a:endParaRPr>
          </a:p>
        </p:txBody>
      </p:sp>
      <p:sp>
        <p:nvSpPr>
          <p:cNvPr id="200706" name="Rectangle 2"/>
          <p:cNvSpPr>
            <a:spLocks noChangeArrowheads="1"/>
          </p:cNvSpPr>
          <p:nvPr/>
        </p:nvSpPr>
        <p:spPr bwMode="auto">
          <a:xfrm>
            <a:off x="452438" y="376238"/>
            <a:ext cx="3960812" cy="350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ea typeface="楷体_GB2312" pitchFamily="49" charset="-122"/>
              </a:rPr>
              <a:t>Basic elements:</a:t>
            </a:r>
            <a:endParaRPr lang="en-US" altLang="zh-CN" sz="2800">
              <a:ea typeface="楷体_GB2312" pitchFamily="49" charset="-122"/>
            </a:endParaRPr>
          </a:p>
          <a:p>
            <a:pPr eaLnBrk="1" hangingPunct="1">
              <a:buFontTx/>
              <a:buNone/>
            </a:pPr>
            <a:r>
              <a:rPr lang="en-US" altLang="zh-CN" sz="2800">
                <a:ea typeface="楷体_GB2312" pitchFamily="49" charset="-122"/>
              </a:rPr>
              <a:t>     A.  An adder</a:t>
            </a:r>
            <a:endParaRPr lang="en-US" altLang="zh-CN" sz="2800">
              <a:ea typeface="楷体_GB2312" pitchFamily="49" charset="-122"/>
            </a:endParaRPr>
          </a:p>
          <a:p>
            <a:pPr eaLnBrk="1" hangingPunct="1">
              <a:buFontTx/>
              <a:buNone/>
            </a:pPr>
            <a:endParaRPr lang="en-US" altLang="zh-CN" sz="2800">
              <a:ea typeface="楷体_GB2312" pitchFamily="49" charset="-122"/>
            </a:endParaRPr>
          </a:p>
          <a:p>
            <a:pPr eaLnBrk="1" hangingPunct="1">
              <a:buFontTx/>
              <a:buNone/>
            </a:pPr>
            <a:r>
              <a:rPr lang="en-US" altLang="zh-CN" sz="2800">
                <a:ea typeface="楷体_GB2312" pitchFamily="49" charset="-122"/>
              </a:rPr>
              <a:t>     B.  Multiplication by a coefficient</a:t>
            </a:r>
            <a:endParaRPr lang="en-US" altLang="zh-CN" sz="2800">
              <a:ea typeface="楷体_GB2312" pitchFamily="49" charset="-122"/>
            </a:endParaRPr>
          </a:p>
          <a:p>
            <a:pPr eaLnBrk="1" hangingPunct="1">
              <a:buFontTx/>
              <a:buNone/>
            </a:pPr>
            <a:endParaRPr lang="en-US" altLang="zh-CN" sz="2800">
              <a:ea typeface="楷体_GB2312" pitchFamily="49" charset="-122"/>
            </a:endParaRPr>
          </a:p>
          <a:p>
            <a:pPr eaLnBrk="1" hangingPunct="1">
              <a:buFontTx/>
              <a:buNone/>
            </a:pPr>
            <a:r>
              <a:rPr lang="en-US" altLang="zh-CN" sz="2800">
                <a:ea typeface="楷体_GB2312" pitchFamily="49" charset="-122"/>
              </a:rPr>
              <a:t>     C.  An unit delay</a:t>
            </a:r>
            <a:endParaRPr lang="en-US" altLang="zh-CN" sz="2800">
              <a:ea typeface="楷体_GB2312" pitchFamily="49" charset="-122"/>
            </a:endParaRPr>
          </a:p>
        </p:txBody>
      </p:sp>
      <p:pic>
        <p:nvPicPr>
          <p:cNvPr id="200707" name="Picture 3" descr="未定标题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79838" y="0"/>
            <a:ext cx="4232275"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4" name="Text Box 4"/>
          <p:cNvSpPr txBox="1">
            <a:spLocks noChangeArrowheads="1"/>
          </p:cNvSpPr>
          <p:nvPr/>
        </p:nvSpPr>
        <p:spPr bwMode="auto">
          <a:xfrm>
            <a:off x="6084888" y="3716338"/>
            <a:ext cx="30591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a:t>Figure 2.27</a:t>
            </a:r>
            <a:endParaRPr kumimoji="1" lang="en-US" altLang="zh-CN" sz="2800"/>
          </a:p>
        </p:txBody>
      </p:sp>
      <p:sp>
        <p:nvSpPr>
          <p:cNvPr id="63495" name="Text Box 15"/>
          <p:cNvSpPr txBox="1">
            <a:spLocks noChangeArrowheads="1"/>
          </p:cNvSpPr>
          <p:nvPr/>
        </p:nvSpPr>
        <p:spPr bwMode="auto">
          <a:xfrm>
            <a:off x="5638800" y="5849938"/>
            <a:ext cx="350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a:t>Figure 2.28 (p125)</a:t>
            </a:r>
            <a:r>
              <a:rPr lang="en-US" altLang="zh-CN" sz="2800">
                <a:ea typeface="楷体_GB2312" pitchFamily="49" charset="-122"/>
              </a:rPr>
              <a:t>.</a:t>
            </a:r>
            <a:endParaRPr kumimoji="1" lang="en-US" altLang="zh-CN" sz="2800"/>
          </a:p>
        </p:txBody>
      </p:sp>
      <p:sp>
        <p:nvSpPr>
          <p:cNvPr id="175107" name="Rectangle 3"/>
          <p:cNvSpPr>
            <a:spLocks noChangeArrowheads="1"/>
          </p:cNvSpPr>
          <p:nvPr/>
        </p:nvSpPr>
        <p:spPr bwMode="auto">
          <a:xfrm>
            <a:off x="250825" y="4295775"/>
            <a:ext cx="510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solidFill>
                  <a:srgbClr val="FF3300"/>
                </a:solidFill>
                <a:ea typeface="楷体_GB2312" pitchFamily="49" charset="-122"/>
              </a:rPr>
              <a:t>Example:</a:t>
            </a:r>
            <a:r>
              <a:rPr lang="en-US" altLang="zh-CN" sz="2800">
                <a:ea typeface="楷体_GB2312" pitchFamily="49" charset="-122"/>
              </a:rPr>
              <a:t> y[n]+ay[n-1]=bx[n]     </a:t>
            </a:r>
            <a:endParaRPr lang="en-US" altLang="zh-CN" sz="2800">
              <a:ea typeface="楷体_GB2312" pitchFamily="49" charset="-122"/>
            </a:endParaRPr>
          </a:p>
        </p:txBody>
      </p:sp>
      <p:pic>
        <p:nvPicPr>
          <p:cNvPr id="175108" name="Picture 4" descr="未定标题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4841875"/>
            <a:ext cx="38893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8" name="矩形 1"/>
          <p:cNvSpPr>
            <a:spLocks noChangeArrowheads="1"/>
          </p:cNvSpPr>
          <p:nvPr/>
        </p:nvSpPr>
        <p:spPr bwMode="auto">
          <a:xfrm>
            <a:off x="6064250" y="4403725"/>
            <a:ext cx="2268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ea typeface="楷体_GB2312" pitchFamily="49" charset="-122"/>
              </a:rPr>
              <a:t>y[n]=bx[n]- ay[n-1] </a:t>
            </a: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00706"/>
                                        </p:tgtEl>
                                        <p:attrNameLst>
                                          <p:attrName>style.visibility</p:attrName>
                                        </p:attrNameLst>
                                      </p:cBhvr>
                                      <p:to>
                                        <p:strVal val="visible"/>
                                      </p:to>
                                    </p:set>
                                    <p:animEffect transition="in" filter="barn(outHorizontal)">
                                      <p:cBhvr>
                                        <p:cTn id="7" dur="500"/>
                                        <p:tgtEl>
                                          <p:spTgt spid="200706"/>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200707"/>
                                        </p:tgtEl>
                                        <p:attrNameLst>
                                          <p:attrName>style.visibility</p:attrName>
                                        </p:attrNameLst>
                                      </p:cBhvr>
                                      <p:to>
                                        <p:strVal val="visible"/>
                                      </p:to>
                                    </p:set>
                                    <p:anim calcmode="lin" valueType="num">
                                      <p:cBhvr>
                                        <p:cTn id="11" dur="500" fill="hold"/>
                                        <p:tgtEl>
                                          <p:spTgt spid="200707"/>
                                        </p:tgtEl>
                                        <p:attrNameLst>
                                          <p:attrName>ppt_w</p:attrName>
                                        </p:attrNameLst>
                                      </p:cBhvr>
                                      <p:tavLst>
                                        <p:tav tm="0">
                                          <p:val>
                                            <p:fltVal val="0"/>
                                          </p:val>
                                        </p:tav>
                                        <p:tav tm="100000">
                                          <p:val>
                                            <p:strVal val="#ppt_w"/>
                                          </p:val>
                                        </p:tav>
                                      </p:tavLst>
                                    </p:anim>
                                    <p:anim calcmode="lin" valueType="num">
                                      <p:cBhvr>
                                        <p:cTn id="12" dur="500" fill="hold"/>
                                        <p:tgtEl>
                                          <p:spTgt spid="200707"/>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16" presetClass="entr" presetSubtype="42" fill="hold" grpId="0" nodeType="afterEffect">
                                  <p:stCondLst>
                                    <p:cond delay="0"/>
                                  </p:stCondLst>
                                  <p:childTnLst>
                                    <p:set>
                                      <p:cBhvr>
                                        <p:cTn id="15" dur="1" fill="hold">
                                          <p:stCondLst>
                                            <p:cond delay="0"/>
                                          </p:stCondLst>
                                        </p:cTn>
                                        <p:tgtEl>
                                          <p:spTgt spid="175107"/>
                                        </p:tgtEl>
                                        <p:attrNameLst>
                                          <p:attrName>style.visibility</p:attrName>
                                        </p:attrNameLst>
                                      </p:cBhvr>
                                      <p:to>
                                        <p:strVal val="visible"/>
                                      </p:to>
                                    </p:set>
                                    <p:animEffect transition="in" filter="barn(outHorizontal)">
                                      <p:cBhvr>
                                        <p:cTn id="16" dur="500"/>
                                        <p:tgtEl>
                                          <p:spTgt spid="175107"/>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nodeType="clickEffect">
                                  <p:stCondLst>
                                    <p:cond delay="0"/>
                                  </p:stCondLst>
                                  <p:childTnLst>
                                    <p:set>
                                      <p:cBhvr>
                                        <p:cTn id="20" dur="1" fill="hold">
                                          <p:stCondLst>
                                            <p:cond delay="0"/>
                                          </p:stCondLst>
                                        </p:cTn>
                                        <p:tgtEl>
                                          <p:spTgt spid="175108"/>
                                        </p:tgtEl>
                                        <p:attrNameLst>
                                          <p:attrName>style.visibility</p:attrName>
                                        </p:attrNameLst>
                                      </p:cBhvr>
                                      <p:to>
                                        <p:strVal val="visible"/>
                                      </p:to>
                                    </p:set>
                                    <p:anim calcmode="lin" valueType="num">
                                      <p:cBhvr>
                                        <p:cTn id="21" dur="500" fill="hold"/>
                                        <p:tgtEl>
                                          <p:spTgt spid="175108"/>
                                        </p:tgtEl>
                                        <p:attrNameLst>
                                          <p:attrName>ppt_w</p:attrName>
                                        </p:attrNameLst>
                                      </p:cBhvr>
                                      <p:tavLst>
                                        <p:tav tm="0">
                                          <p:val>
                                            <p:fltVal val="0"/>
                                          </p:val>
                                        </p:tav>
                                        <p:tav tm="100000">
                                          <p:val>
                                            <p:strVal val="#ppt_w"/>
                                          </p:val>
                                        </p:tav>
                                      </p:tavLst>
                                    </p:anim>
                                    <p:anim calcmode="lin" valueType="num">
                                      <p:cBhvr>
                                        <p:cTn id="22" dur="500" fill="hold"/>
                                        <p:tgtEl>
                                          <p:spTgt spid="17510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6" grpId="0" autoUpdateAnimBg="0"/>
      <p:bldP spid="17510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605025C-4E4D-473D-A681-5F658F9A3B6F}"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64515" name="灯片编号占位符 3"/>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9E0FC07F-685A-45D5-948B-2B8E9B8CFBC0}" type="slidenum">
              <a:rPr lang="en-US" altLang="zh-CN" sz="1400" b="0">
                <a:solidFill>
                  <a:schemeClr val="tx2"/>
                </a:solidFill>
              </a:rPr>
            </a:fld>
            <a:endParaRPr lang="en-US" altLang="zh-CN" sz="1400" b="0">
              <a:solidFill>
                <a:schemeClr val="tx2"/>
              </a:solidFill>
            </a:endParaRPr>
          </a:p>
        </p:txBody>
      </p:sp>
      <p:sp>
        <p:nvSpPr>
          <p:cNvPr id="175109" name="Rectangle 5"/>
          <p:cNvSpPr>
            <a:spLocks noChangeArrowheads="1"/>
          </p:cNvSpPr>
          <p:nvPr/>
        </p:nvSpPr>
        <p:spPr bwMode="auto">
          <a:xfrm>
            <a:off x="468313" y="549275"/>
            <a:ext cx="54006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ea typeface="楷体_GB2312" pitchFamily="49" charset="-122"/>
              </a:rPr>
              <a:t>(2) </a:t>
            </a:r>
            <a:r>
              <a:rPr lang="zh-CN" altLang="en-US" sz="2800">
                <a:ea typeface="楷体_GB2312" pitchFamily="49" charset="-122"/>
              </a:rPr>
              <a:t>连续系统</a:t>
            </a:r>
            <a:endParaRPr lang="en-US" altLang="zh-CN" sz="2800">
              <a:ea typeface="楷体_GB2312" pitchFamily="49" charset="-122"/>
            </a:endParaRPr>
          </a:p>
        </p:txBody>
      </p:sp>
      <p:sp>
        <p:nvSpPr>
          <p:cNvPr id="175111" name="Rectangle 7"/>
          <p:cNvSpPr>
            <a:spLocks noChangeArrowheads="1"/>
          </p:cNvSpPr>
          <p:nvPr/>
        </p:nvSpPr>
        <p:spPr bwMode="auto">
          <a:xfrm>
            <a:off x="900113" y="1557338"/>
            <a:ext cx="5832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FF0066"/>
              </a:buClr>
              <a:buFont typeface="Wingdings" panose="05000000000000000000" pitchFamily="2" charset="2"/>
              <a:buNone/>
            </a:pPr>
            <a:r>
              <a:rPr kumimoji="1" lang="en-US" altLang="zh-CN" sz="2800">
                <a:latin typeface="Times New Roman" panose="02020603050405020304" pitchFamily="18" charset="0"/>
              </a:rPr>
              <a:t>First-order differential equation :</a:t>
            </a:r>
            <a:endParaRPr kumimoji="1" lang="en-US" altLang="zh-CN" sz="2800">
              <a:latin typeface="Times New Roman" panose="02020603050405020304" pitchFamily="18" charset="0"/>
            </a:endParaRPr>
          </a:p>
        </p:txBody>
      </p:sp>
      <p:graphicFrame>
        <p:nvGraphicFramePr>
          <p:cNvPr id="175112" name="Object 8"/>
          <p:cNvGraphicFramePr>
            <a:graphicFrameLocks noChangeAspect="1"/>
          </p:cNvGraphicFramePr>
          <p:nvPr/>
        </p:nvGraphicFramePr>
        <p:xfrm>
          <a:off x="2339975" y="2189163"/>
          <a:ext cx="2482850" cy="788987"/>
        </p:xfrm>
        <a:graphic>
          <a:graphicData uri="http://schemas.openxmlformats.org/presentationml/2006/ole">
            <mc:AlternateContent xmlns:mc="http://schemas.openxmlformats.org/markup-compatibility/2006">
              <mc:Choice xmlns:v="urn:schemas-microsoft-com:vml" Requires="v">
                <p:oleObj spid="_x0000_s64560" name="Equation" r:id="rId1" imgW="1307465" imgH="393700" progId="Equation.3">
                  <p:embed/>
                </p:oleObj>
              </mc:Choice>
              <mc:Fallback>
                <p:oleObj name="Equation" r:id="rId1" imgW="1307465" imgH="39370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2189163"/>
                        <a:ext cx="2482850"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5113" name="Rectangle 9"/>
          <p:cNvSpPr>
            <a:spLocks noChangeArrowheads="1"/>
          </p:cNvSpPr>
          <p:nvPr/>
        </p:nvSpPr>
        <p:spPr bwMode="auto">
          <a:xfrm>
            <a:off x="2147888" y="3268663"/>
            <a:ext cx="4295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800"/>
              <a:t>Differentiation</a:t>
            </a:r>
            <a:r>
              <a:rPr kumimoji="1" lang="zh-CN" altLang="en-US" sz="2800"/>
              <a:t>（微分）</a:t>
            </a:r>
            <a:r>
              <a:rPr kumimoji="1" lang="en-US" altLang="zh-CN" sz="2400" b="0">
                <a:latin typeface="Times New Roman" panose="02020603050405020304" pitchFamily="18" charset="0"/>
              </a:rPr>
              <a:t> </a:t>
            </a:r>
            <a:endParaRPr kumimoji="1" lang="en-US" altLang="zh-CN" sz="2400" b="0">
              <a:latin typeface="Times New Roman" panose="02020603050405020304" pitchFamily="18" charset="0"/>
            </a:endParaRPr>
          </a:p>
        </p:txBody>
      </p:sp>
      <p:sp>
        <p:nvSpPr>
          <p:cNvPr id="175114" name="Line 10"/>
          <p:cNvSpPr>
            <a:spLocks noChangeShapeType="1"/>
          </p:cNvSpPr>
          <p:nvPr/>
        </p:nvSpPr>
        <p:spPr bwMode="auto">
          <a:xfrm flipH="1">
            <a:off x="2292350" y="2763838"/>
            <a:ext cx="228600" cy="533400"/>
          </a:xfrm>
          <a:prstGeom prst="line">
            <a:avLst/>
          </a:prstGeom>
          <a:noFill/>
          <a:ln w="15875">
            <a:solidFill>
              <a:srgbClr val="800080"/>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5115" name="Rectangle 11"/>
          <p:cNvSpPr>
            <a:spLocks noChangeArrowheads="1"/>
          </p:cNvSpPr>
          <p:nvPr/>
        </p:nvSpPr>
        <p:spPr bwMode="auto">
          <a:xfrm>
            <a:off x="563563" y="3771900"/>
            <a:ext cx="72009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FF0066"/>
              </a:buClr>
              <a:buFont typeface="Wingdings" panose="05000000000000000000" pitchFamily="2" charset="2"/>
              <a:buNone/>
            </a:pPr>
            <a:r>
              <a:rPr kumimoji="1" lang="en-US" altLang="zh-CN" sz="2800"/>
              <a:t>Three basic elements in block diagram: </a:t>
            </a:r>
            <a:r>
              <a:rPr kumimoji="1" lang="en-US" altLang="zh-CN" sz="2800">
                <a:solidFill>
                  <a:srgbClr val="FF3300"/>
                </a:solidFill>
              </a:rPr>
              <a:t>adder, multiplier</a:t>
            </a:r>
            <a:r>
              <a:rPr kumimoji="1" lang="en-US" altLang="zh-CN" sz="2800"/>
              <a:t> and </a:t>
            </a:r>
            <a:r>
              <a:rPr kumimoji="1" lang="en-US" altLang="zh-CN" sz="2800">
                <a:solidFill>
                  <a:srgbClr val="FF3300"/>
                </a:solidFill>
              </a:rPr>
              <a:t>integrator </a:t>
            </a:r>
            <a:r>
              <a:rPr kumimoji="1" lang="en-US" altLang="zh-CN" sz="2800"/>
              <a:t>. </a:t>
            </a:r>
            <a:endParaRPr kumimoji="1" lang="en-US" altLang="zh-CN" sz="2800"/>
          </a:p>
        </p:txBody>
      </p:sp>
      <p:sp>
        <p:nvSpPr>
          <p:cNvPr id="64522" name="Rectangle 16"/>
          <p:cNvSpPr>
            <a:spLocks noChangeArrowheads="1"/>
          </p:cNvSpPr>
          <p:nvPr/>
        </p:nvSpPr>
        <p:spPr bwMode="auto">
          <a:xfrm>
            <a:off x="5819775" y="2187575"/>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a:t>(2.128)</a:t>
            </a:r>
            <a:endParaRPr kumimoji="1" lang="en-US" altLang="zh-CN"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75109"/>
                                        </p:tgtEl>
                                        <p:attrNameLst>
                                          <p:attrName>style.visibility</p:attrName>
                                        </p:attrNameLst>
                                      </p:cBhvr>
                                      <p:to>
                                        <p:strVal val="visible"/>
                                      </p:to>
                                    </p:set>
                                    <p:animEffect transition="in" filter="barn(outHorizontal)">
                                      <p:cBhvr>
                                        <p:cTn id="7" dur="500"/>
                                        <p:tgtEl>
                                          <p:spTgt spid="175109"/>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75111"/>
                                        </p:tgtEl>
                                        <p:attrNameLst>
                                          <p:attrName>style.visibility</p:attrName>
                                        </p:attrNameLst>
                                      </p:cBhvr>
                                      <p:to>
                                        <p:strVal val="visible"/>
                                      </p:to>
                                    </p:set>
                                    <p:animEffect transition="in" filter="barn(outHorizontal)">
                                      <p:cBhvr>
                                        <p:cTn id="11" dur="500"/>
                                        <p:tgtEl>
                                          <p:spTgt spid="175111"/>
                                        </p:tgtEl>
                                      </p:cBhvr>
                                    </p:animEffect>
                                  </p:childTnLst>
                                </p:cTn>
                              </p:par>
                            </p:childTnLst>
                          </p:cTn>
                        </p:par>
                        <p:par>
                          <p:cTn id="12" fill="hold">
                            <p:stCondLst>
                              <p:cond delay="1000"/>
                            </p:stCondLst>
                            <p:childTnLst>
                              <p:par>
                                <p:cTn id="13" presetID="16" presetClass="entr" presetSubtype="42" fill="hold" nodeType="afterEffect">
                                  <p:stCondLst>
                                    <p:cond delay="0"/>
                                  </p:stCondLst>
                                  <p:childTnLst>
                                    <p:set>
                                      <p:cBhvr>
                                        <p:cTn id="14" dur="1" fill="hold">
                                          <p:stCondLst>
                                            <p:cond delay="0"/>
                                          </p:stCondLst>
                                        </p:cTn>
                                        <p:tgtEl>
                                          <p:spTgt spid="175112"/>
                                        </p:tgtEl>
                                        <p:attrNameLst>
                                          <p:attrName>style.visibility</p:attrName>
                                        </p:attrNameLst>
                                      </p:cBhvr>
                                      <p:to>
                                        <p:strVal val="visible"/>
                                      </p:to>
                                    </p:set>
                                    <p:animEffect transition="in" filter="barn(outHorizontal)">
                                      <p:cBhvr>
                                        <p:cTn id="15" dur="500"/>
                                        <p:tgtEl>
                                          <p:spTgt spid="175112"/>
                                        </p:tgtEl>
                                      </p:cBhvr>
                                    </p:animEffect>
                                  </p:childTnLst>
                                </p:cTn>
                              </p:par>
                            </p:childTnLst>
                          </p:cTn>
                        </p:par>
                        <p:par>
                          <p:cTn id="16" fill="hold">
                            <p:stCondLst>
                              <p:cond delay="1500"/>
                            </p:stCondLst>
                            <p:childTnLst>
                              <p:par>
                                <p:cTn id="17" presetID="13" presetClass="entr" presetSubtype="16" fill="hold" grpId="0" nodeType="afterEffect">
                                  <p:stCondLst>
                                    <p:cond delay="0"/>
                                  </p:stCondLst>
                                  <p:childTnLst>
                                    <p:set>
                                      <p:cBhvr>
                                        <p:cTn id="18" dur="1" fill="hold">
                                          <p:stCondLst>
                                            <p:cond delay="0"/>
                                          </p:stCondLst>
                                        </p:cTn>
                                        <p:tgtEl>
                                          <p:spTgt spid="175114"/>
                                        </p:tgtEl>
                                        <p:attrNameLst>
                                          <p:attrName>style.visibility</p:attrName>
                                        </p:attrNameLst>
                                      </p:cBhvr>
                                      <p:to>
                                        <p:strVal val="visible"/>
                                      </p:to>
                                    </p:set>
                                    <p:animEffect transition="in" filter="plus(in)">
                                      <p:cBhvr>
                                        <p:cTn id="19" dur="1000"/>
                                        <p:tgtEl>
                                          <p:spTgt spid="175114"/>
                                        </p:tgtEl>
                                      </p:cBhvr>
                                    </p:animEffect>
                                  </p:childTnLst>
                                </p:cTn>
                              </p:par>
                            </p:childTnLst>
                          </p:cTn>
                        </p:par>
                        <p:par>
                          <p:cTn id="20" fill="hold">
                            <p:stCondLst>
                              <p:cond delay="2500"/>
                            </p:stCondLst>
                            <p:childTnLst>
                              <p:par>
                                <p:cTn id="21" presetID="20" presetClass="entr" presetSubtype="0" fill="hold" grpId="0" nodeType="afterEffect">
                                  <p:stCondLst>
                                    <p:cond delay="0"/>
                                  </p:stCondLst>
                                  <p:childTnLst>
                                    <p:set>
                                      <p:cBhvr>
                                        <p:cTn id="22" dur="1" fill="hold">
                                          <p:stCondLst>
                                            <p:cond delay="0"/>
                                          </p:stCondLst>
                                        </p:cTn>
                                        <p:tgtEl>
                                          <p:spTgt spid="175113"/>
                                        </p:tgtEl>
                                        <p:attrNameLst>
                                          <p:attrName>style.visibility</p:attrName>
                                        </p:attrNameLst>
                                      </p:cBhvr>
                                      <p:to>
                                        <p:strVal val="visible"/>
                                      </p:to>
                                    </p:set>
                                    <p:animEffect transition="in" filter="wedge">
                                      <p:cBhvr>
                                        <p:cTn id="23" dur="1000"/>
                                        <p:tgtEl>
                                          <p:spTgt spid="17511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75115"/>
                                        </p:tgtEl>
                                        <p:attrNameLst>
                                          <p:attrName>style.visibility</p:attrName>
                                        </p:attrNameLst>
                                      </p:cBhvr>
                                      <p:to>
                                        <p:strVal val="visible"/>
                                      </p:to>
                                    </p:set>
                                    <p:anim calcmode="lin" valueType="num">
                                      <p:cBhvr additive="base">
                                        <p:cTn id="28" dur="500" fill="hold"/>
                                        <p:tgtEl>
                                          <p:spTgt spid="175115"/>
                                        </p:tgtEl>
                                        <p:attrNameLst>
                                          <p:attrName>ppt_x</p:attrName>
                                        </p:attrNameLst>
                                      </p:cBhvr>
                                      <p:tavLst>
                                        <p:tav tm="0">
                                          <p:val>
                                            <p:strVal val="#ppt_x"/>
                                          </p:val>
                                        </p:tav>
                                        <p:tav tm="100000">
                                          <p:val>
                                            <p:strVal val="#ppt_x"/>
                                          </p:val>
                                        </p:tav>
                                      </p:tavLst>
                                    </p:anim>
                                    <p:anim calcmode="lin" valueType="num">
                                      <p:cBhvr additive="base">
                                        <p:cTn id="29" dur="500" fill="hold"/>
                                        <p:tgtEl>
                                          <p:spTgt spid="1751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9" grpId="0"/>
      <p:bldP spid="175111" grpId="0"/>
      <p:bldP spid="175113" grpId="0"/>
      <p:bldP spid="175114" grpId="0" animBg="1"/>
      <p:bldP spid="17511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96D3CB0-02D2-4B34-B687-5C32B96A3AA9}"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65539" name="灯片编号占位符 3"/>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F316F16E-F51E-4779-A73D-C08913498073}" type="slidenum">
              <a:rPr lang="en-US" altLang="zh-CN" sz="1400" b="0">
                <a:solidFill>
                  <a:schemeClr val="tx2"/>
                </a:solidFill>
              </a:rPr>
            </a:fld>
            <a:endParaRPr lang="en-US" altLang="zh-CN" sz="1400" b="0">
              <a:solidFill>
                <a:schemeClr val="tx2"/>
              </a:solidFill>
            </a:endParaRPr>
          </a:p>
        </p:txBody>
      </p:sp>
      <p:sp>
        <p:nvSpPr>
          <p:cNvPr id="177155" name="Rectangle 3"/>
          <p:cNvSpPr>
            <a:spLocks noChangeArrowheads="1"/>
          </p:cNvSpPr>
          <p:nvPr/>
        </p:nvSpPr>
        <p:spPr bwMode="auto">
          <a:xfrm>
            <a:off x="5429484" y="310356"/>
            <a:ext cx="3341688"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dirty="0">
                <a:ea typeface="楷体_GB2312" pitchFamily="49" charset="-122"/>
              </a:rPr>
              <a:t>Example: </a:t>
            </a:r>
            <a:endParaRPr lang="en-US" altLang="zh-CN" sz="2800" dirty="0">
              <a:ea typeface="楷体_GB2312" pitchFamily="49" charset="-122"/>
            </a:endParaRPr>
          </a:p>
          <a:p>
            <a:pPr eaLnBrk="1" hangingPunct="1">
              <a:buFontTx/>
              <a:buNone/>
            </a:pPr>
            <a:r>
              <a:rPr lang="en-US" altLang="zh-CN" sz="2800" dirty="0">
                <a:solidFill>
                  <a:srgbClr val="0070C0"/>
                </a:solidFill>
                <a:ea typeface="楷体_GB2312" pitchFamily="49" charset="-122"/>
              </a:rPr>
              <a:t>y’(t)+ay(t)=</a:t>
            </a:r>
            <a:r>
              <a:rPr lang="en-US" altLang="zh-CN" sz="2800" dirty="0" err="1">
                <a:solidFill>
                  <a:srgbClr val="0070C0"/>
                </a:solidFill>
                <a:ea typeface="楷体_GB2312" pitchFamily="49" charset="-122"/>
              </a:rPr>
              <a:t>bx</a:t>
            </a:r>
            <a:r>
              <a:rPr lang="en-US" altLang="zh-CN" sz="2800" dirty="0">
                <a:solidFill>
                  <a:srgbClr val="0070C0"/>
                </a:solidFill>
                <a:ea typeface="楷体_GB2312" pitchFamily="49" charset="-122"/>
              </a:rPr>
              <a:t>(t)     </a:t>
            </a:r>
            <a:endParaRPr lang="en-US" altLang="zh-CN" sz="2800" dirty="0">
              <a:solidFill>
                <a:srgbClr val="0070C0"/>
              </a:solidFill>
              <a:ea typeface="楷体_GB2312" pitchFamily="49" charset="-122"/>
            </a:endParaRPr>
          </a:p>
        </p:txBody>
      </p:sp>
      <p:pic>
        <p:nvPicPr>
          <p:cNvPr id="177156" name="Picture 4" descr="未定标题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24400" y="3352800"/>
            <a:ext cx="4176713"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7157" name="Object 5"/>
          <p:cNvGraphicFramePr>
            <a:graphicFrameLocks noChangeAspect="1"/>
          </p:cNvGraphicFramePr>
          <p:nvPr/>
        </p:nvGraphicFramePr>
        <p:xfrm>
          <a:off x="4724400" y="1828800"/>
          <a:ext cx="4013200" cy="727075"/>
        </p:xfrm>
        <a:graphic>
          <a:graphicData uri="http://schemas.openxmlformats.org/presentationml/2006/ole">
            <mc:AlternateContent xmlns:mc="http://schemas.openxmlformats.org/markup-compatibility/2006">
              <mc:Choice xmlns:v="urn:schemas-microsoft-com:vml" Requires="v">
                <p:oleObj spid="_x0000_s65586" name="Equation" r:id="rId2" imgW="1452880" imgH="213995" progId="Equation.3">
                  <p:embed/>
                </p:oleObj>
              </mc:Choice>
              <mc:Fallback>
                <p:oleObj name="Equation" r:id="rId2" imgW="1452880" imgH="213995"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828800"/>
                        <a:ext cx="4013200" cy="72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6"/>
          <p:cNvGrpSpPr/>
          <p:nvPr/>
        </p:nvGrpSpPr>
        <p:grpSpPr bwMode="auto">
          <a:xfrm>
            <a:off x="0" y="762000"/>
            <a:ext cx="4321175" cy="4824413"/>
            <a:chOff x="3016" y="754"/>
            <a:chExt cx="2622" cy="2696"/>
          </a:xfrm>
        </p:grpSpPr>
        <p:pic>
          <p:nvPicPr>
            <p:cNvPr id="65547" name="Picture 7" descr="未定标题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 y="754"/>
              <a:ext cx="2622" cy="2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8" name="Picture 8" descr="未定标题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4" y="2568"/>
              <a:ext cx="2041" cy="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5544" name="Rectangle 10"/>
          <p:cNvSpPr>
            <a:spLocks noChangeArrowheads="1"/>
          </p:cNvSpPr>
          <p:nvPr/>
        </p:nvSpPr>
        <p:spPr bwMode="auto">
          <a:xfrm>
            <a:off x="5486400" y="274320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a:t>(p126), (2.131)</a:t>
            </a:r>
            <a:endParaRPr kumimoji="1" lang="en-US" altLang="zh-CN" sz="2800"/>
          </a:p>
        </p:txBody>
      </p:sp>
      <p:sp>
        <p:nvSpPr>
          <p:cNvPr id="65545" name="Text Box 11"/>
          <p:cNvSpPr txBox="1">
            <a:spLocks noChangeArrowheads="1"/>
          </p:cNvSpPr>
          <p:nvPr/>
        </p:nvSpPr>
        <p:spPr bwMode="auto">
          <a:xfrm>
            <a:off x="304800" y="5638800"/>
            <a:ext cx="350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a:t>Figure 2.29 (p126)</a:t>
            </a:r>
            <a:r>
              <a:rPr lang="en-US" altLang="zh-CN" sz="2800">
                <a:ea typeface="楷体_GB2312" pitchFamily="49" charset="-122"/>
              </a:rPr>
              <a:t>.</a:t>
            </a:r>
            <a:endParaRPr kumimoji="1" lang="en-US" altLang="zh-CN" sz="2800"/>
          </a:p>
        </p:txBody>
      </p:sp>
      <p:sp>
        <p:nvSpPr>
          <p:cNvPr id="65546" name="Text Box 12"/>
          <p:cNvSpPr txBox="1">
            <a:spLocks noChangeArrowheads="1"/>
          </p:cNvSpPr>
          <p:nvPr/>
        </p:nvSpPr>
        <p:spPr bwMode="auto">
          <a:xfrm>
            <a:off x="5029200" y="5562600"/>
            <a:ext cx="350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a:t>Figure 2.32 (p127)</a:t>
            </a:r>
            <a:r>
              <a:rPr lang="en-US" altLang="zh-CN" sz="2800">
                <a:ea typeface="楷体_GB2312" pitchFamily="49" charset="-122"/>
              </a:rPr>
              <a:t>.</a:t>
            </a:r>
            <a:endParaRPr kumimoji="1" lang="en-US" altLang="zh-CN"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177155"/>
                                        </p:tgtEl>
                                        <p:attrNameLst>
                                          <p:attrName>style.visibility</p:attrName>
                                        </p:attrNameLst>
                                      </p:cBhvr>
                                      <p:to>
                                        <p:strVal val="visible"/>
                                      </p:to>
                                    </p:set>
                                    <p:animEffect transition="in" filter="barn(outHorizontal)">
                                      <p:cBhvr>
                                        <p:cTn id="13" dur="500"/>
                                        <p:tgtEl>
                                          <p:spTgt spid="177155"/>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177157"/>
                                        </p:tgtEl>
                                        <p:attrNameLst>
                                          <p:attrName>style.visibility</p:attrName>
                                        </p:attrNameLst>
                                      </p:cBhvr>
                                      <p:to>
                                        <p:strVal val="visible"/>
                                      </p:to>
                                    </p:set>
                                    <p:animEffect transition="in" filter="checkerboard(across)">
                                      <p:cBhvr>
                                        <p:cTn id="18" dur="500"/>
                                        <p:tgtEl>
                                          <p:spTgt spid="177157"/>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childTnLst>
                                    <p:set>
                                      <p:cBhvr>
                                        <p:cTn id="22" dur="1" fill="hold">
                                          <p:stCondLst>
                                            <p:cond delay="0"/>
                                          </p:stCondLst>
                                        </p:cTn>
                                        <p:tgtEl>
                                          <p:spTgt spid="177156"/>
                                        </p:tgtEl>
                                        <p:attrNameLst>
                                          <p:attrName>style.visibility</p:attrName>
                                        </p:attrNameLst>
                                      </p:cBhvr>
                                      <p:to>
                                        <p:strVal val="visible"/>
                                      </p:to>
                                    </p:set>
                                    <p:anim calcmode="lin" valueType="num">
                                      <p:cBhvr>
                                        <p:cTn id="23" dur="500" fill="hold"/>
                                        <p:tgtEl>
                                          <p:spTgt spid="177156"/>
                                        </p:tgtEl>
                                        <p:attrNameLst>
                                          <p:attrName>ppt_w</p:attrName>
                                        </p:attrNameLst>
                                      </p:cBhvr>
                                      <p:tavLst>
                                        <p:tav tm="0">
                                          <p:val>
                                            <p:fltVal val="0"/>
                                          </p:val>
                                        </p:tav>
                                        <p:tav tm="100000">
                                          <p:val>
                                            <p:strVal val="#ppt_w"/>
                                          </p:val>
                                        </p:tav>
                                      </p:tavLst>
                                    </p:anim>
                                    <p:anim calcmode="lin" valueType="num">
                                      <p:cBhvr>
                                        <p:cTn id="24" dur="500" fill="hold"/>
                                        <p:tgtEl>
                                          <p:spTgt spid="17715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BE38146-31F1-42C4-9999-D7D0BAE157DC}"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66563" name="灯片编号占位符 4"/>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E6F71D34-5BB7-4270-9EF2-1F46E7599F87}" type="slidenum">
              <a:rPr lang="en-US" altLang="zh-CN" sz="1400" b="0">
                <a:solidFill>
                  <a:schemeClr val="tx2"/>
                </a:solidFill>
              </a:rPr>
            </a:fld>
            <a:endParaRPr lang="en-US" altLang="zh-CN" sz="1400" b="0">
              <a:solidFill>
                <a:schemeClr val="tx2"/>
              </a:solidFill>
            </a:endParaRPr>
          </a:p>
        </p:txBody>
      </p:sp>
      <p:sp>
        <p:nvSpPr>
          <p:cNvPr id="66564" name="Rectangle 2"/>
          <p:cNvSpPr>
            <a:spLocks noGrp="1" noChangeArrowheads="1"/>
          </p:cNvSpPr>
          <p:nvPr>
            <p:ph type="title" idx="4294967295"/>
          </p:nvPr>
        </p:nvSpPr>
        <p:spPr>
          <a:xfrm>
            <a:off x="304800" y="762000"/>
            <a:ext cx="8610600" cy="1066800"/>
          </a:xfrm>
        </p:spPr>
        <p:txBody>
          <a:bodyPr/>
          <a:lstStyle/>
          <a:p>
            <a:pPr algn="l" eaLnBrk="1" hangingPunct="1"/>
            <a:r>
              <a:rPr lang="en-US" altLang="zh-CN" sz="3200" b="1" smtClean="0">
                <a:solidFill>
                  <a:srgbClr val="6600FF"/>
                </a:solidFill>
              </a:rPr>
              <a:t>2.5 SINGULARITY FUNCTIONS</a:t>
            </a:r>
            <a:r>
              <a:rPr lang="en-US" altLang="zh-CN" sz="3200" b="1" smtClean="0">
                <a:solidFill>
                  <a:srgbClr val="0099FF"/>
                </a:solidFill>
              </a:rPr>
              <a:t> </a:t>
            </a:r>
            <a:r>
              <a:rPr lang="zh-CN" altLang="en-US" sz="3200" b="1" smtClean="0">
                <a:solidFill>
                  <a:srgbClr val="FF0000"/>
                </a:solidFill>
              </a:rPr>
              <a:t>（奇异函数</a:t>
            </a:r>
            <a:r>
              <a:rPr kumimoji="1" lang="zh-CN" altLang="en-US" sz="3200" b="1" smtClean="0">
                <a:solidFill>
                  <a:srgbClr val="FF0000"/>
                </a:solidFill>
                <a:latin typeface="宋体" panose="02010600030101010101" pitchFamily="2" charset="-122"/>
              </a:rPr>
              <a:t>）</a:t>
            </a:r>
            <a:r>
              <a:rPr lang="zh-CN" altLang="en-US" sz="3200" b="1" smtClean="0">
                <a:solidFill>
                  <a:srgbClr val="6600FF"/>
                </a:solidFill>
              </a:rPr>
              <a:t> </a:t>
            </a:r>
            <a:endParaRPr lang="zh-CN" altLang="en-US" sz="3200" b="1" smtClean="0">
              <a:solidFill>
                <a:srgbClr val="6600FF"/>
              </a:solidFill>
            </a:endParaRPr>
          </a:p>
        </p:txBody>
      </p:sp>
      <p:sp>
        <p:nvSpPr>
          <p:cNvPr id="66565" name="Rectangle 3"/>
          <p:cNvSpPr>
            <a:spLocks noChangeArrowheads="1"/>
          </p:cNvSpPr>
          <p:nvPr/>
        </p:nvSpPr>
        <p:spPr bwMode="auto">
          <a:xfrm>
            <a:off x="990600" y="3810000"/>
            <a:ext cx="449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zh-CN" altLang="zh-CN" sz="2800">
              <a:ea typeface="楷体_GB2312" pitchFamily="49" charset="-122"/>
              <a:sym typeface="Symbol" panose="05050102010706020507" pitchFamily="18" charset="2"/>
            </a:endParaRPr>
          </a:p>
        </p:txBody>
      </p:sp>
      <p:sp>
        <p:nvSpPr>
          <p:cNvPr id="66566" name="Rectangle 4"/>
          <p:cNvSpPr>
            <a:spLocks noChangeArrowheads="1"/>
          </p:cNvSpPr>
          <p:nvPr/>
        </p:nvSpPr>
        <p:spPr bwMode="auto">
          <a:xfrm>
            <a:off x="323850" y="1773238"/>
            <a:ext cx="850741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buFontTx/>
              <a:buNone/>
            </a:pPr>
            <a:r>
              <a:rPr lang="en-US" altLang="zh-CN" sz="2800">
                <a:solidFill>
                  <a:schemeClr val="accent2"/>
                </a:solidFill>
                <a:ea typeface="楷体_GB2312" pitchFamily="49" charset="-122"/>
              </a:rPr>
              <a:t>2.5.1 The Unit Impulse as an Idealized Short Pulse   </a:t>
            </a:r>
            <a:r>
              <a:rPr lang="en-US" altLang="zh-CN" sz="2800">
                <a:solidFill>
                  <a:srgbClr val="FF0000"/>
                </a:solidFill>
              </a:rPr>
              <a:t>(</a:t>
            </a:r>
            <a:r>
              <a:rPr lang="zh-CN" altLang="en-US" sz="2800">
                <a:solidFill>
                  <a:srgbClr val="FF0000"/>
                </a:solidFill>
              </a:rPr>
              <a:t>作为理想化短脉冲的单位冲激</a:t>
            </a:r>
            <a:r>
              <a:rPr lang="en-US" altLang="zh-CN" sz="2800">
                <a:solidFill>
                  <a:srgbClr val="FF0000"/>
                </a:solidFill>
                <a:latin typeface="Times New Roman" panose="02020603050405020304" pitchFamily="18" charset="0"/>
              </a:rPr>
              <a:t>)</a:t>
            </a:r>
            <a:endParaRPr lang="en-US" altLang="zh-CN" sz="2800">
              <a:solidFill>
                <a:srgbClr val="FF0000"/>
              </a:solidFill>
              <a:latin typeface="Times New Roman" panose="02020603050405020304" pitchFamily="18" charset="0"/>
            </a:endParaRPr>
          </a:p>
        </p:txBody>
      </p:sp>
      <p:graphicFrame>
        <p:nvGraphicFramePr>
          <p:cNvPr id="66567" name="Object 0"/>
          <p:cNvGraphicFramePr>
            <a:graphicFrameLocks noChangeAspect="1"/>
          </p:cNvGraphicFramePr>
          <p:nvPr/>
        </p:nvGraphicFramePr>
        <p:xfrm>
          <a:off x="1187450" y="2924175"/>
          <a:ext cx="5256213" cy="1425575"/>
        </p:xfrm>
        <a:graphic>
          <a:graphicData uri="http://schemas.openxmlformats.org/presentationml/2006/ole">
            <mc:AlternateContent xmlns:mc="http://schemas.openxmlformats.org/markup-compatibility/2006">
              <mc:Choice xmlns:v="urn:schemas-microsoft-com:vml" Requires="v">
                <p:oleObj spid="_x0000_s66725" name="Equation" r:id="rId1" imgW="1365885" imgH="468630" progId="Equation.3">
                  <p:embed/>
                </p:oleObj>
              </mc:Choice>
              <mc:Fallback>
                <p:oleObj name="Equation" r:id="rId1" imgW="1365885" imgH="468630" progId="Equation.3">
                  <p:embed/>
                  <p:pic>
                    <p:nvPicPr>
                      <p:cNvPr id="0" name="Object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924175"/>
                        <a:ext cx="5256213" cy="1425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8" name="Object 1"/>
          <p:cNvGraphicFramePr>
            <a:graphicFrameLocks noChangeAspect="1"/>
          </p:cNvGraphicFramePr>
          <p:nvPr/>
        </p:nvGraphicFramePr>
        <p:xfrm>
          <a:off x="1258888" y="4652963"/>
          <a:ext cx="3671887" cy="798512"/>
        </p:xfrm>
        <a:graphic>
          <a:graphicData uri="http://schemas.openxmlformats.org/presentationml/2006/ole">
            <mc:AlternateContent xmlns:mc="http://schemas.openxmlformats.org/markup-compatibility/2006">
              <mc:Choice xmlns:v="urn:schemas-microsoft-com:vml" Requires="v">
                <p:oleObj spid="_x0000_s66726" name="Equation" r:id="rId3" imgW="845185" imgH="161925" progId="Equation.3">
                  <p:embed/>
                </p:oleObj>
              </mc:Choice>
              <mc:Fallback>
                <p:oleObj name="Equation" r:id="rId3" imgW="845185" imgH="161925"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4652963"/>
                        <a:ext cx="3671887" cy="79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9" name="Text Box 7"/>
          <p:cNvSpPr txBox="1">
            <a:spLocks noChangeArrowheads="1"/>
          </p:cNvSpPr>
          <p:nvPr/>
        </p:nvSpPr>
        <p:spPr bwMode="auto">
          <a:xfrm>
            <a:off x="539750" y="3213100"/>
            <a:ext cx="620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a:ea typeface="楷体_GB2312" pitchFamily="49" charset="-122"/>
              </a:rPr>
              <a:t>(1)</a:t>
            </a:r>
            <a:endParaRPr kumimoji="1" lang="en-US" altLang="zh-CN" sz="2800">
              <a:ea typeface="楷体_GB2312" pitchFamily="49" charset="-122"/>
            </a:endParaRPr>
          </a:p>
        </p:txBody>
      </p:sp>
      <p:grpSp>
        <p:nvGrpSpPr>
          <p:cNvPr id="66570" name="Group 8"/>
          <p:cNvGrpSpPr/>
          <p:nvPr/>
        </p:nvGrpSpPr>
        <p:grpSpPr bwMode="auto">
          <a:xfrm>
            <a:off x="6011863" y="4149725"/>
            <a:ext cx="2519362" cy="1657350"/>
            <a:chOff x="3840" y="1488"/>
            <a:chExt cx="1488" cy="871"/>
          </a:xfrm>
        </p:grpSpPr>
        <p:sp>
          <p:nvSpPr>
            <p:cNvPr id="66571" name="Line 9"/>
            <p:cNvSpPr>
              <a:spLocks noChangeShapeType="1"/>
            </p:cNvSpPr>
            <p:nvPr/>
          </p:nvSpPr>
          <p:spPr bwMode="auto">
            <a:xfrm>
              <a:off x="3840" y="2160"/>
              <a:ext cx="148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2" name="Line 10"/>
            <p:cNvSpPr>
              <a:spLocks noChangeShapeType="1"/>
            </p:cNvSpPr>
            <p:nvPr/>
          </p:nvSpPr>
          <p:spPr bwMode="auto">
            <a:xfrm>
              <a:off x="4506" y="1488"/>
              <a:ext cx="0" cy="86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3" name="Line 11"/>
            <p:cNvSpPr>
              <a:spLocks noChangeShapeType="1"/>
            </p:cNvSpPr>
            <p:nvPr/>
          </p:nvSpPr>
          <p:spPr bwMode="auto">
            <a:xfrm>
              <a:off x="4506" y="1728"/>
              <a:ext cx="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4" name="Line 12"/>
            <p:cNvSpPr>
              <a:spLocks noChangeShapeType="1"/>
            </p:cNvSpPr>
            <p:nvPr/>
          </p:nvSpPr>
          <p:spPr bwMode="auto">
            <a:xfrm>
              <a:off x="4584" y="1728"/>
              <a:ext cx="0"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6575" name="Object 2"/>
            <p:cNvGraphicFramePr>
              <a:graphicFrameLocks noChangeAspect="1"/>
            </p:cNvGraphicFramePr>
            <p:nvPr/>
          </p:nvGraphicFramePr>
          <p:xfrm>
            <a:off x="4192" y="1536"/>
            <a:ext cx="275" cy="362"/>
          </p:xfrm>
          <a:graphic>
            <a:graphicData uri="http://schemas.openxmlformats.org/presentationml/2006/ole">
              <mc:AlternateContent xmlns:mc="http://schemas.openxmlformats.org/markup-compatibility/2006">
                <mc:Choice xmlns:v="urn:schemas-microsoft-com:vml" Requires="v">
                  <p:oleObj spid="_x0000_s66727" name="公式" r:id="rId5" imgW="63500" imgH="271780" progId="Equation.3">
                    <p:embed/>
                  </p:oleObj>
                </mc:Choice>
                <mc:Fallback>
                  <p:oleObj name="公式" r:id="rId5" imgW="63500" imgH="27178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2" y="1536"/>
                          <a:ext cx="275"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76" name="Object 3"/>
            <p:cNvGraphicFramePr>
              <a:graphicFrameLocks noChangeAspect="1"/>
            </p:cNvGraphicFramePr>
            <p:nvPr/>
          </p:nvGraphicFramePr>
          <p:xfrm>
            <a:off x="4545" y="2208"/>
            <a:ext cx="234" cy="151"/>
          </p:xfrm>
          <a:graphic>
            <a:graphicData uri="http://schemas.openxmlformats.org/presentationml/2006/ole">
              <mc:AlternateContent xmlns:mc="http://schemas.openxmlformats.org/markup-compatibility/2006">
                <mc:Choice xmlns:v="urn:schemas-microsoft-com:vml" Requires="v">
                  <p:oleObj spid="_x0000_s66728" name="公式" r:id="rId7" imgW="40640" imgH="57785" progId="Equation.3">
                    <p:embed/>
                  </p:oleObj>
                </mc:Choice>
                <mc:Fallback>
                  <p:oleObj name="公式" r:id="rId7" imgW="40640" imgH="57785"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5" y="2208"/>
                          <a:ext cx="234"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518931C-C6EE-4B50-AD78-8CD223A6D843}"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67587" name="灯片编号占位符 3"/>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384F3D59-A37F-4793-A8B2-9202BA5614D4}" type="slidenum">
              <a:rPr lang="en-US" altLang="zh-CN" sz="1400" b="0">
                <a:solidFill>
                  <a:schemeClr val="tx2"/>
                </a:solidFill>
              </a:rPr>
            </a:fld>
            <a:endParaRPr lang="en-US" altLang="zh-CN" sz="1400" b="0">
              <a:solidFill>
                <a:schemeClr val="tx2"/>
              </a:solidFill>
            </a:endParaRPr>
          </a:p>
        </p:txBody>
      </p:sp>
      <p:sp>
        <p:nvSpPr>
          <p:cNvPr id="67588" name="Text Box 2"/>
          <p:cNvSpPr txBox="1">
            <a:spLocks noChangeArrowheads="1"/>
          </p:cNvSpPr>
          <p:nvPr/>
        </p:nvSpPr>
        <p:spPr bwMode="auto">
          <a:xfrm>
            <a:off x="457200" y="5454650"/>
            <a:ext cx="838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a:solidFill>
                  <a:srgbClr val="FF0000"/>
                </a:solidFill>
                <a:ea typeface="楷体_GB2312" pitchFamily="49" charset="-122"/>
              </a:rPr>
              <a:t>Important: for small </a:t>
            </a:r>
            <a:r>
              <a:rPr kumimoji="1" lang="en-US" altLang="zh-CN" sz="2800">
                <a:solidFill>
                  <a:srgbClr val="FF0000"/>
                </a:solidFill>
                <a:cs typeface="Arial" panose="020B0604020202020204" pitchFamily="34" charset="0"/>
              </a:rPr>
              <a:t>Δ, they</a:t>
            </a:r>
            <a:r>
              <a:rPr kumimoji="1" lang="zh-CN" altLang="en-US" sz="2800">
                <a:solidFill>
                  <a:srgbClr val="FF0000"/>
                </a:solidFill>
                <a:cs typeface="Arial" panose="020B0604020202020204" pitchFamily="34" charset="0"/>
              </a:rPr>
              <a:t>（         ）</a:t>
            </a:r>
            <a:r>
              <a:rPr kumimoji="1" lang="en-US" altLang="zh-CN" sz="2800">
                <a:solidFill>
                  <a:srgbClr val="FF0000"/>
                </a:solidFill>
                <a:cs typeface="Arial" panose="020B0604020202020204" pitchFamily="34" charset="0"/>
              </a:rPr>
              <a:t> behaves the same from an LTI system.</a:t>
            </a:r>
            <a:endParaRPr kumimoji="1" lang="en-US" altLang="zh-CN" sz="2800">
              <a:solidFill>
                <a:srgbClr val="FF0000"/>
              </a:solidFill>
              <a:ea typeface="楷体_GB2312" pitchFamily="49" charset="-122"/>
            </a:endParaRPr>
          </a:p>
        </p:txBody>
      </p:sp>
      <p:graphicFrame>
        <p:nvGraphicFramePr>
          <p:cNvPr id="67589" name="Object 3"/>
          <p:cNvGraphicFramePr>
            <a:graphicFrameLocks noChangeAspect="1"/>
          </p:cNvGraphicFramePr>
          <p:nvPr/>
        </p:nvGraphicFramePr>
        <p:xfrm>
          <a:off x="2084388" y="1703388"/>
          <a:ext cx="3384550" cy="763587"/>
        </p:xfrm>
        <a:graphic>
          <a:graphicData uri="http://schemas.openxmlformats.org/presentationml/2006/ole">
            <mc:AlternateContent xmlns:mc="http://schemas.openxmlformats.org/markup-compatibility/2006">
              <mc:Choice xmlns:v="urn:schemas-microsoft-com:vml" Requires="v">
                <p:oleObj spid="_x0000_s67746" name="Equation" r:id="rId1" imgW="810260" imgH="161925" progId="Equation.DSMT4">
                  <p:embed/>
                </p:oleObj>
              </mc:Choice>
              <mc:Fallback>
                <p:oleObj name="Equation" r:id="rId1" imgW="810260" imgH="161925"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388" y="1703388"/>
                        <a:ext cx="3384550"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0" name="Object 4"/>
          <p:cNvGraphicFramePr>
            <a:graphicFrameLocks noChangeAspect="1"/>
          </p:cNvGraphicFramePr>
          <p:nvPr/>
        </p:nvGraphicFramePr>
        <p:xfrm>
          <a:off x="1581150" y="768350"/>
          <a:ext cx="4032250" cy="622300"/>
        </p:xfrm>
        <a:graphic>
          <a:graphicData uri="http://schemas.openxmlformats.org/presentationml/2006/ole">
            <mc:AlternateContent xmlns:mc="http://schemas.openxmlformats.org/markup-compatibility/2006">
              <mc:Choice xmlns:v="urn:schemas-microsoft-com:vml" Requires="v">
                <p:oleObj spid="_x0000_s67747" name="Equation" r:id="rId3" imgW="1053465" imgH="115570" progId="Equation.3">
                  <p:embed/>
                </p:oleObj>
              </mc:Choice>
              <mc:Fallback>
                <p:oleObj name="Equation" r:id="rId3" imgW="1053465" imgH="11557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1150" y="768350"/>
                        <a:ext cx="403225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1" name="Text Box 5"/>
          <p:cNvSpPr txBox="1">
            <a:spLocks noChangeArrowheads="1"/>
          </p:cNvSpPr>
          <p:nvPr/>
        </p:nvSpPr>
        <p:spPr bwMode="auto">
          <a:xfrm>
            <a:off x="762000" y="914400"/>
            <a:ext cx="620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a:ea typeface="楷体_GB2312" pitchFamily="49" charset="-122"/>
              </a:rPr>
              <a:t>(2)</a:t>
            </a:r>
            <a:endParaRPr kumimoji="1" lang="en-US" altLang="zh-CN" sz="2800">
              <a:ea typeface="楷体_GB2312" pitchFamily="49" charset="-122"/>
            </a:endParaRPr>
          </a:p>
        </p:txBody>
      </p:sp>
      <p:pic>
        <p:nvPicPr>
          <p:cNvPr id="67592" name="Picture 6" descr="未定标题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4550" y="595313"/>
            <a:ext cx="28194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3" name="Text Box 8"/>
          <p:cNvSpPr txBox="1">
            <a:spLocks noChangeArrowheads="1"/>
          </p:cNvSpPr>
          <p:nvPr/>
        </p:nvSpPr>
        <p:spPr bwMode="auto">
          <a:xfrm>
            <a:off x="6361113" y="2771775"/>
            <a:ext cx="22748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a:t>Figure 2.33</a:t>
            </a:r>
            <a:endParaRPr kumimoji="1" lang="en-US" altLang="zh-CN" sz="2800"/>
          </a:p>
        </p:txBody>
      </p:sp>
      <p:graphicFrame>
        <p:nvGraphicFramePr>
          <p:cNvPr id="67594" name="Object 3"/>
          <p:cNvGraphicFramePr>
            <a:graphicFrameLocks noChangeAspect="1"/>
          </p:cNvGraphicFramePr>
          <p:nvPr/>
        </p:nvGraphicFramePr>
        <p:xfrm>
          <a:off x="1741488" y="4005263"/>
          <a:ext cx="3429000" cy="763587"/>
        </p:xfrm>
        <a:graphic>
          <a:graphicData uri="http://schemas.openxmlformats.org/presentationml/2006/ole">
            <mc:AlternateContent xmlns:mc="http://schemas.openxmlformats.org/markup-compatibility/2006">
              <mc:Choice xmlns:v="urn:schemas-microsoft-com:vml" Requires="v">
                <p:oleObj spid="_x0000_s67748" name="Equation" r:id="rId6" imgW="815975" imgH="161925" progId="Equation.DSMT4">
                  <p:embed/>
                </p:oleObj>
              </mc:Choice>
              <mc:Fallback>
                <p:oleObj name="Equation" r:id="rId6" imgW="815975" imgH="161925"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1488" y="4005263"/>
                        <a:ext cx="3429000"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5" name="Object 4"/>
          <p:cNvGraphicFramePr>
            <a:graphicFrameLocks noChangeAspect="1"/>
          </p:cNvGraphicFramePr>
          <p:nvPr/>
        </p:nvGraphicFramePr>
        <p:xfrm>
          <a:off x="1362075" y="3052763"/>
          <a:ext cx="3827463" cy="658812"/>
        </p:xfrm>
        <a:graphic>
          <a:graphicData uri="http://schemas.openxmlformats.org/presentationml/2006/ole">
            <mc:AlternateContent xmlns:mc="http://schemas.openxmlformats.org/markup-compatibility/2006">
              <mc:Choice xmlns:v="urn:schemas-microsoft-com:vml" Requires="v">
                <p:oleObj spid="_x0000_s67749" name="Equation" r:id="rId8" imgW="989330" imgH="121285" progId="Equation.DSMT4">
                  <p:embed/>
                </p:oleObj>
              </mc:Choice>
              <mc:Fallback>
                <p:oleObj name="Equation" r:id="rId8" imgW="989330" imgH="121285"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62075" y="3052763"/>
                        <a:ext cx="3827463" cy="658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6" name="Text Box 5"/>
          <p:cNvSpPr txBox="1">
            <a:spLocks noChangeArrowheads="1"/>
          </p:cNvSpPr>
          <p:nvPr/>
        </p:nvSpPr>
        <p:spPr bwMode="auto">
          <a:xfrm>
            <a:off x="684213" y="3213100"/>
            <a:ext cx="620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a:ea typeface="楷体_GB2312" pitchFamily="49" charset="-122"/>
              </a:rPr>
              <a:t>(3)</a:t>
            </a:r>
            <a:endParaRPr kumimoji="1" lang="en-US" altLang="zh-CN" sz="2800">
              <a:ea typeface="楷体_GB2312" pitchFamily="49" charset="-122"/>
            </a:endParaRPr>
          </a:p>
        </p:txBody>
      </p:sp>
      <p:sp>
        <p:nvSpPr>
          <p:cNvPr id="2" name="矩形 1"/>
          <p:cNvSpPr>
            <a:spLocks noRot="1" noChangeAspect="1" noMove="1" noResize="1" noEditPoints="1" noAdjustHandles="1" noChangeArrowheads="1" noChangeShapeType="1" noTextEdit="1"/>
          </p:cNvSpPr>
          <p:nvPr/>
        </p:nvSpPr>
        <p:spPr>
          <a:xfrm>
            <a:off x="5423191" y="5410915"/>
            <a:ext cx="1016583" cy="523220"/>
          </a:xfrm>
          <a:prstGeom prst="rect">
            <a:avLst/>
          </a:prstGeom>
          <a:blipFill rotWithShape="0">
            <a:blip r:embed="rId10"/>
            <a:stretch>
              <a:fillRect/>
            </a:stretch>
          </a:blipFill>
        </p:spPr>
        <p:txBody>
          <a:bodyPr/>
          <a:lstStyle/>
          <a:p>
            <a:pPr>
              <a:defRPr/>
            </a:pPr>
            <a:r>
              <a:rPr lang="zh-CN" altLang="en-US">
                <a:noFill/>
              </a:rPr>
              <a:t> </a:t>
            </a:r>
            <a:endParaRPr lang="zh-CN" altLang="en-US">
              <a:noFill/>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FF9D299-EA83-420F-989E-B716E8E14CBA}"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68611" name="灯片编号占位符 3"/>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68F94848-F923-41EE-B644-A51EFDA01CC8}" type="slidenum">
              <a:rPr lang="en-US" altLang="zh-CN" sz="1400" b="0">
                <a:solidFill>
                  <a:schemeClr val="tx2"/>
                </a:solidFill>
              </a:rPr>
            </a:fld>
            <a:endParaRPr lang="en-US" altLang="zh-CN" sz="1400" b="0">
              <a:solidFill>
                <a:schemeClr val="tx2"/>
              </a:solidFill>
            </a:endParaRPr>
          </a:p>
        </p:txBody>
      </p:sp>
      <p:sp>
        <p:nvSpPr>
          <p:cNvPr id="68612" name="Text Box 3"/>
          <p:cNvSpPr txBox="1">
            <a:spLocks noChangeArrowheads="1"/>
          </p:cNvSpPr>
          <p:nvPr/>
        </p:nvSpPr>
        <p:spPr bwMode="auto">
          <a:xfrm>
            <a:off x="228600" y="685800"/>
            <a:ext cx="8610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kumimoji="1" lang="en-US" altLang="zh-CN" sz="2800">
                <a:solidFill>
                  <a:schemeClr val="accent2"/>
                </a:solidFill>
                <a:ea typeface="楷体_GB2312" pitchFamily="49" charset="-122"/>
              </a:rPr>
              <a:t>2.5.2 Defining the Unit Impulse through Convolution </a:t>
            </a:r>
            <a:r>
              <a:rPr lang="en-US" altLang="zh-CN" sz="2800">
                <a:solidFill>
                  <a:srgbClr val="FF0000"/>
                </a:solidFill>
              </a:rPr>
              <a:t>(</a:t>
            </a:r>
            <a:r>
              <a:rPr lang="zh-CN" altLang="en-US" sz="2800">
                <a:solidFill>
                  <a:srgbClr val="FF0000"/>
                </a:solidFill>
              </a:rPr>
              <a:t>通过卷积定义单位冲激</a:t>
            </a:r>
            <a:r>
              <a:rPr lang="en-US" altLang="zh-CN" sz="2800">
                <a:solidFill>
                  <a:srgbClr val="FF0000"/>
                </a:solidFill>
                <a:latin typeface="Times New Roman" panose="02020603050405020304" pitchFamily="18" charset="0"/>
              </a:rPr>
              <a:t>)</a:t>
            </a:r>
            <a:endParaRPr kumimoji="1" lang="en-US" altLang="zh-CN" sz="2800">
              <a:solidFill>
                <a:schemeClr val="accent2"/>
              </a:solidFill>
              <a:latin typeface="Arial Narrow" panose="020B0606020202030204" pitchFamily="34" charset="0"/>
              <a:ea typeface="楷体_GB2312" pitchFamily="49" charset="-122"/>
            </a:endParaRPr>
          </a:p>
        </p:txBody>
      </p:sp>
      <p:graphicFrame>
        <p:nvGraphicFramePr>
          <p:cNvPr id="68613" name="Object 4"/>
          <p:cNvGraphicFramePr>
            <a:graphicFrameLocks noChangeAspect="1"/>
          </p:cNvGraphicFramePr>
          <p:nvPr/>
        </p:nvGraphicFramePr>
        <p:xfrm>
          <a:off x="762000" y="2362200"/>
          <a:ext cx="5148263" cy="504825"/>
        </p:xfrm>
        <a:graphic>
          <a:graphicData uri="http://schemas.openxmlformats.org/presentationml/2006/ole">
            <mc:AlternateContent xmlns:mc="http://schemas.openxmlformats.org/markup-compatibility/2006">
              <mc:Choice xmlns:v="urn:schemas-microsoft-com:vml" Requires="v">
                <p:oleObj spid="_x0000_s68733" name="Equation" r:id="rId1" imgW="1684020" imgH="92710" progId="Equation.3">
                  <p:embed/>
                </p:oleObj>
              </mc:Choice>
              <mc:Fallback>
                <p:oleObj name="Equation" r:id="rId1" imgW="1684020" imgH="9271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362200"/>
                        <a:ext cx="5148263"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4" name="Text Box 5"/>
          <p:cNvSpPr txBox="1">
            <a:spLocks noChangeArrowheads="1"/>
          </p:cNvSpPr>
          <p:nvPr/>
        </p:nvSpPr>
        <p:spPr bwMode="auto">
          <a:xfrm>
            <a:off x="468313" y="1844675"/>
            <a:ext cx="3898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a:solidFill>
                  <a:srgbClr val="CC0000"/>
                </a:solidFill>
                <a:ea typeface="楷体_GB2312" pitchFamily="49" charset="-122"/>
              </a:rPr>
              <a:t> </a:t>
            </a:r>
            <a:r>
              <a:rPr kumimoji="1" lang="zh-CN" altLang="en-US" sz="2800">
                <a:solidFill>
                  <a:srgbClr val="CC0000"/>
                </a:solidFill>
                <a:ea typeface="楷体_GB2312" pitchFamily="49" charset="-122"/>
              </a:rPr>
              <a:t>用卷积来定义：</a:t>
            </a:r>
            <a:r>
              <a:rPr kumimoji="1" lang="en-US" altLang="zh-CN" sz="2800">
                <a:solidFill>
                  <a:srgbClr val="CC0000"/>
                </a:solidFill>
                <a:cs typeface="Times New Roman" panose="02020603050405020304" pitchFamily="18" charset="0"/>
              </a:rPr>
              <a:t>δ(t)</a:t>
            </a:r>
            <a:endParaRPr kumimoji="1" lang="en-US" altLang="zh-CN" sz="2800">
              <a:solidFill>
                <a:srgbClr val="CC0000"/>
              </a:solidFill>
              <a:latin typeface="Arial Narrow" panose="020B0606020202030204" pitchFamily="34" charset="0"/>
            </a:endParaRPr>
          </a:p>
        </p:txBody>
      </p:sp>
      <p:graphicFrame>
        <p:nvGraphicFramePr>
          <p:cNvPr id="68615" name="Object 6"/>
          <p:cNvGraphicFramePr>
            <a:graphicFrameLocks noChangeAspect="1"/>
          </p:cNvGraphicFramePr>
          <p:nvPr/>
        </p:nvGraphicFramePr>
        <p:xfrm>
          <a:off x="796925" y="3500438"/>
          <a:ext cx="6157913" cy="690562"/>
        </p:xfrm>
        <a:graphic>
          <a:graphicData uri="http://schemas.openxmlformats.org/presentationml/2006/ole">
            <mc:AlternateContent xmlns:mc="http://schemas.openxmlformats.org/markup-compatibility/2006">
              <mc:Choice xmlns:v="urn:schemas-microsoft-com:vml" Requires="v">
                <p:oleObj spid="_x0000_s68734" name="Equation" r:id="rId3" imgW="2031365" imgH="213995" progId="Equation.3">
                  <p:embed/>
                </p:oleObj>
              </mc:Choice>
              <mc:Fallback>
                <p:oleObj name="Equation" r:id="rId3" imgW="2031365" imgH="21399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25" y="3500438"/>
                        <a:ext cx="6157913" cy="690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6" name="Text Box 7"/>
          <p:cNvSpPr txBox="1">
            <a:spLocks noChangeArrowheads="1"/>
          </p:cNvSpPr>
          <p:nvPr/>
        </p:nvSpPr>
        <p:spPr bwMode="auto">
          <a:xfrm>
            <a:off x="852488" y="3038475"/>
            <a:ext cx="495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a:latin typeface="Arial Narrow" panose="020B0606020202030204" pitchFamily="34" charset="0"/>
              </a:rPr>
              <a:t>等价于：</a:t>
            </a:r>
            <a:endParaRPr kumimoji="1" lang="en-US" altLang="zh-CN" sz="2400">
              <a:latin typeface="Arial Narrow" panose="020B0606020202030204" pitchFamily="34" charset="0"/>
            </a:endParaRPr>
          </a:p>
        </p:txBody>
      </p:sp>
      <p:sp>
        <p:nvSpPr>
          <p:cNvPr id="68617" name="Text Box 8"/>
          <p:cNvSpPr txBox="1">
            <a:spLocks noChangeArrowheads="1"/>
          </p:cNvSpPr>
          <p:nvPr/>
        </p:nvSpPr>
        <p:spPr bwMode="auto">
          <a:xfrm>
            <a:off x="323850" y="5084763"/>
            <a:ext cx="82296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800">
                <a:ea typeface="楷体_GB2312" pitchFamily="49" charset="-122"/>
              </a:rPr>
              <a:t>The primary importance of the unit impulse is not what it is at each value of t, but rather what it does under convolution.  </a:t>
            </a:r>
            <a:endParaRPr kumimoji="1" lang="en-US" altLang="zh-CN" sz="2800">
              <a:latin typeface="Arial Narrow" panose="020B0606020202030204" pitchFamily="34" charset="0"/>
            </a:endParaRPr>
          </a:p>
        </p:txBody>
      </p:sp>
      <p:sp>
        <p:nvSpPr>
          <p:cNvPr id="68618" name="Rectangle 10"/>
          <p:cNvSpPr>
            <a:spLocks noChangeArrowheads="1"/>
          </p:cNvSpPr>
          <p:nvPr/>
        </p:nvSpPr>
        <p:spPr bwMode="auto">
          <a:xfrm>
            <a:off x="6248400" y="228600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a:t> (2.138)</a:t>
            </a:r>
            <a:endParaRPr kumimoji="1" lang="en-US" altLang="zh-CN" sz="2800"/>
          </a:p>
        </p:txBody>
      </p:sp>
      <p:sp>
        <p:nvSpPr>
          <p:cNvPr id="68619" name="Rectangle 11"/>
          <p:cNvSpPr>
            <a:spLocks noChangeArrowheads="1"/>
          </p:cNvSpPr>
          <p:nvPr/>
        </p:nvSpPr>
        <p:spPr bwMode="auto">
          <a:xfrm>
            <a:off x="6553200" y="350520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a:t> (2.139)</a:t>
            </a:r>
            <a:endParaRPr kumimoji="1" lang="en-US" altLang="zh-CN" sz="2800"/>
          </a:p>
        </p:txBody>
      </p:sp>
      <p:graphicFrame>
        <p:nvGraphicFramePr>
          <p:cNvPr id="68620" name="Object 12"/>
          <p:cNvGraphicFramePr>
            <a:graphicFrameLocks noChangeAspect="1"/>
          </p:cNvGraphicFramePr>
          <p:nvPr/>
        </p:nvGraphicFramePr>
        <p:xfrm>
          <a:off x="746125" y="4221163"/>
          <a:ext cx="4171950" cy="820737"/>
        </p:xfrm>
        <a:graphic>
          <a:graphicData uri="http://schemas.openxmlformats.org/presentationml/2006/ole">
            <mc:AlternateContent xmlns:mc="http://schemas.openxmlformats.org/markup-compatibility/2006">
              <mc:Choice xmlns:v="urn:schemas-microsoft-com:vml" Requires="v">
                <p:oleObj spid="_x0000_s68735" name="Equation" r:id="rId5" imgW="1342390" imgH="213995" progId="Equation.DSMT4">
                  <p:embed/>
                </p:oleObj>
              </mc:Choice>
              <mc:Fallback>
                <p:oleObj name="Equation" r:id="rId5" imgW="1342390" imgH="213995"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125" y="4221163"/>
                        <a:ext cx="4171950" cy="820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bwMode="auto">
          <a:xfrm>
            <a:off x="468313" y="3500438"/>
            <a:ext cx="6696075" cy="1584325"/>
          </a:xfrm>
          <a:prstGeom prst="rect">
            <a:avLst/>
          </a:prstGeom>
          <a:noFill/>
          <a:ln w="25400" cap="flat" cmpd="sng" algn="ctr">
            <a:solidFill>
              <a:schemeClr val="accent5">
                <a:lumMod val="50000"/>
              </a:schemeClr>
            </a:solidFill>
            <a:prstDash val="solid"/>
            <a:round/>
            <a:headEnd type="none" w="med" len="med"/>
            <a:tailEnd type="none" w="med" len="med"/>
          </a:ln>
          <a:effectLst/>
        </p:spPr>
        <p:txBody>
          <a:bodyPr/>
          <a:lstStyle/>
          <a:p>
            <a:pPr eaLnBrk="1" hangingPunct="1">
              <a:defRPr/>
            </a:pPr>
            <a:endParaRPr lang="zh-CN" altLang="en-US"/>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6230F38-330E-4BB8-A9C6-1DC1226972AC}"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69635" name="灯片编号占位符 3"/>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51B6F12F-04BB-4671-B14E-692482AD8406}" type="slidenum">
              <a:rPr lang="en-US" altLang="zh-CN" sz="1400" b="0">
                <a:solidFill>
                  <a:schemeClr val="tx2"/>
                </a:solidFill>
              </a:rPr>
            </a:fld>
            <a:endParaRPr lang="en-US" altLang="zh-CN" sz="1400" b="0">
              <a:solidFill>
                <a:schemeClr val="tx2"/>
              </a:solidFill>
            </a:endParaRPr>
          </a:p>
        </p:txBody>
      </p:sp>
      <p:graphicFrame>
        <p:nvGraphicFramePr>
          <p:cNvPr id="69636" name="Object 3"/>
          <p:cNvGraphicFramePr>
            <a:graphicFrameLocks noChangeAspect="1"/>
          </p:cNvGraphicFramePr>
          <p:nvPr/>
        </p:nvGraphicFramePr>
        <p:xfrm>
          <a:off x="5448300" y="1331913"/>
          <a:ext cx="3306763" cy="538162"/>
        </p:xfrm>
        <a:graphic>
          <a:graphicData uri="http://schemas.openxmlformats.org/presentationml/2006/ole">
            <mc:AlternateContent xmlns:mc="http://schemas.openxmlformats.org/markup-compatibility/2006">
              <mc:Choice xmlns:v="urn:schemas-microsoft-com:vml" Requires="v">
                <p:oleObj spid="_x0000_s69870" name="Equation" r:id="rId1" imgW="977900" imgH="92710" progId="Equation.DSMT4">
                  <p:embed/>
                </p:oleObj>
              </mc:Choice>
              <mc:Fallback>
                <p:oleObj name="Equation" r:id="rId1" imgW="977900" imgH="9271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8300" y="1331913"/>
                        <a:ext cx="3306763"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7" name="Object 4"/>
          <p:cNvGraphicFramePr>
            <a:graphicFrameLocks noChangeAspect="1"/>
          </p:cNvGraphicFramePr>
          <p:nvPr/>
        </p:nvGraphicFramePr>
        <p:xfrm>
          <a:off x="1187450" y="2133600"/>
          <a:ext cx="3889375" cy="933450"/>
        </p:xfrm>
        <a:graphic>
          <a:graphicData uri="http://schemas.openxmlformats.org/presentationml/2006/ole">
            <mc:AlternateContent xmlns:mc="http://schemas.openxmlformats.org/markup-compatibility/2006">
              <mc:Choice xmlns:v="urn:schemas-microsoft-com:vml" Requires="v">
                <p:oleObj spid="_x0000_s69871" name="Equation" r:id="rId3" imgW="1094105" imgH="271780" progId="Equation.3">
                  <p:embed/>
                </p:oleObj>
              </mc:Choice>
              <mc:Fallback>
                <p:oleObj name="Equation" r:id="rId3" imgW="1094105" imgH="2717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133600"/>
                        <a:ext cx="3889375"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8" name="Text Box 5"/>
          <p:cNvSpPr txBox="1">
            <a:spLocks noChangeArrowheads="1"/>
          </p:cNvSpPr>
          <p:nvPr/>
        </p:nvSpPr>
        <p:spPr bwMode="auto">
          <a:xfrm>
            <a:off x="250825" y="260350"/>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kumimoji="1" lang="en-US" altLang="zh-CN" sz="2800">
                <a:solidFill>
                  <a:schemeClr val="accent2"/>
                </a:solidFill>
                <a:ea typeface="楷体_GB2312" pitchFamily="49" charset="-122"/>
              </a:rPr>
              <a:t>2.5.3 Unit Doublet and Other Singularity Functions </a:t>
            </a:r>
            <a:r>
              <a:rPr lang="en-US" altLang="zh-CN" sz="2800">
                <a:solidFill>
                  <a:srgbClr val="FF0000"/>
                </a:solidFill>
              </a:rPr>
              <a:t>(</a:t>
            </a:r>
            <a:r>
              <a:rPr lang="zh-CN" altLang="en-US" sz="2800">
                <a:solidFill>
                  <a:srgbClr val="FF0000"/>
                </a:solidFill>
              </a:rPr>
              <a:t>单位冲激偶和其它的奇异函数</a:t>
            </a:r>
            <a:r>
              <a:rPr lang="en-US" altLang="zh-CN" sz="2800">
                <a:solidFill>
                  <a:srgbClr val="FF0000"/>
                </a:solidFill>
                <a:latin typeface="Times New Roman" panose="02020603050405020304" pitchFamily="18" charset="0"/>
              </a:rPr>
              <a:t>)</a:t>
            </a:r>
            <a:endParaRPr lang="en-US" altLang="zh-CN" sz="2800">
              <a:solidFill>
                <a:srgbClr val="FF0000"/>
              </a:solidFill>
              <a:latin typeface="Times New Roman" panose="02020603050405020304" pitchFamily="18" charset="0"/>
            </a:endParaRPr>
          </a:p>
        </p:txBody>
      </p:sp>
      <p:graphicFrame>
        <p:nvGraphicFramePr>
          <p:cNvPr id="69639" name="Object 6"/>
          <p:cNvGraphicFramePr>
            <a:graphicFrameLocks noChangeAspect="1"/>
          </p:cNvGraphicFramePr>
          <p:nvPr/>
        </p:nvGraphicFramePr>
        <p:xfrm>
          <a:off x="2051050" y="3213100"/>
          <a:ext cx="3673475" cy="877888"/>
        </p:xfrm>
        <a:graphic>
          <a:graphicData uri="http://schemas.openxmlformats.org/presentationml/2006/ole">
            <mc:AlternateContent xmlns:mc="http://schemas.openxmlformats.org/markup-compatibility/2006">
              <mc:Choice xmlns:v="urn:schemas-microsoft-com:vml" Requires="v">
                <p:oleObj spid="_x0000_s69872" name="Equation" r:id="rId5" imgW="1174750" imgH="295275" progId="Equation.3">
                  <p:embed/>
                </p:oleObj>
              </mc:Choice>
              <mc:Fallback>
                <p:oleObj name="Equation" r:id="rId5" imgW="1174750" imgH="29527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3213100"/>
                        <a:ext cx="3673475" cy="877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40" name="Object 7"/>
          <p:cNvGraphicFramePr>
            <a:graphicFrameLocks noChangeAspect="1"/>
          </p:cNvGraphicFramePr>
          <p:nvPr/>
        </p:nvGraphicFramePr>
        <p:xfrm>
          <a:off x="3132138" y="4292600"/>
          <a:ext cx="3673475" cy="769938"/>
        </p:xfrm>
        <a:graphic>
          <a:graphicData uri="http://schemas.openxmlformats.org/presentationml/2006/ole">
            <mc:AlternateContent xmlns:mc="http://schemas.openxmlformats.org/markup-compatibility/2006">
              <mc:Choice xmlns:v="urn:schemas-microsoft-com:vml" Requires="v">
                <p:oleObj spid="_x0000_s69873" name="Equation" r:id="rId7" imgW="1308100" imgH="213995" progId="Equation.3">
                  <p:embed/>
                </p:oleObj>
              </mc:Choice>
              <mc:Fallback>
                <p:oleObj name="Equation" r:id="rId7" imgW="1308100" imgH="213995"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4292600"/>
                        <a:ext cx="3673475" cy="76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41" name="Object 8"/>
          <p:cNvGraphicFramePr>
            <a:graphicFrameLocks noChangeAspect="1"/>
          </p:cNvGraphicFramePr>
          <p:nvPr/>
        </p:nvGraphicFramePr>
        <p:xfrm>
          <a:off x="323850" y="5373688"/>
          <a:ext cx="6408738" cy="835025"/>
        </p:xfrm>
        <a:graphic>
          <a:graphicData uri="http://schemas.openxmlformats.org/presentationml/2006/ole">
            <mc:AlternateContent xmlns:mc="http://schemas.openxmlformats.org/markup-compatibility/2006">
              <mc:Choice xmlns:v="urn:schemas-microsoft-com:vml" Requires="v">
                <p:oleObj spid="_x0000_s69874" name="Equation" r:id="rId9" imgW="2072005" imgH="237490" progId="Equation.DSMT4">
                  <p:embed/>
                </p:oleObj>
              </mc:Choice>
              <mc:Fallback>
                <p:oleObj name="Equation" r:id="rId9" imgW="2072005" imgH="23749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850" y="5373688"/>
                        <a:ext cx="6408738"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42" name="Rectangle 9"/>
          <p:cNvSpPr>
            <a:spLocks noChangeArrowheads="1"/>
          </p:cNvSpPr>
          <p:nvPr/>
        </p:nvSpPr>
        <p:spPr bwMode="auto">
          <a:xfrm>
            <a:off x="5940425" y="234950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a:t>(2.144)</a:t>
            </a:r>
            <a:endParaRPr kumimoji="1" lang="en-US" altLang="zh-CN" sz="2800"/>
          </a:p>
        </p:txBody>
      </p:sp>
      <p:sp>
        <p:nvSpPr>
          <p:cNvPr id="69643" name="Rectangle 10"/>
          <p:cNvSpPr>
            <a:spLocks noChangeArrowheads="1"/>
          </p:cNvSpPr>
          <p:nvPr/>
        </p:nvSpPr>
        <p:spPr bwMode="auto">
          <a:xfrm>
            <a:off x="6227763" y="342900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a:t>(2.145)</a:t>
            </a:r>
            <a:endParaRPr kumimoji="1" lang="en-US" altLang="zh-CN" sz="2800"/>
          </a:p>
        </p:txBody>
      </p:sp>
      <p:sp>
        <p:nvSpPr>
          <p:cNvPr id="69644" name="Rectangle 11"/>
          <p:cNvSpPr>
            <a:spLocks noChangeArrowheads="1"/>
          </p:cNvSpPr>
          <p:nvPr/>
        </p:nvSpPr>
        <p:spPr bwMode="auto">
          <a:xfrm>
            <a:off x="6553200" y="429260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a:t>(2.153)</a:t>
            </a:r>
            <a:endParaRPr kumimoji="1" lang="en-US" altLang="zh-CN" sz="2800"/>
          </a:p>
        </p:txBody>
      </p:sp>
      <p:sp>
        <p:nvSpPr>
          <p:cNvPr id="69645" name="Rectangle 12"/>
          <p:cNvSpPr>
            <a:spLocks noChangeArrowheads="1"/>
          </p:cNvSpPr>
          <p:nvPr/>
        </p:nvSpPr>
        <p:spPr bwMode="auto">
          <a:xfrm>
            <a:off x="6553200" y="5516563"/>
            <a:ext cx="2590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a:t>(2.156)</a:t>
            </a:r>
            <a:endParaRPr kumimoji="1" lang="en-US" altLang="zh-CN" sz="2800"/>
          </a:p>
        </p:txBody>
      </p:sp>
      <p:sp>
        <p:nvSpPr>
          <p:cNvPr id="69646" name="Rectangle 13"/>
          <p:cNvSpPr>
            <a:spLocks noChangeArrowheads="1"/>
          </p:cNvSpPr>
          <p:nvPr/>
        </p:nvSpPr>
        <p:spPr bwMode="auto">
          <a:xfrm>
            <a:off x="611188" y="1484313"/>
            <a:ext cx="4032250" cy="45720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solidFill>
                  <a:srgbClr val="FF0000"/>
                </a:solidFill>
              </a:rPr>
              <a:t>单位冲激偶</a:t>
            </a:r>
            <a:r>
              <a:rPr lang="en-US" altLang="zh-CN" sz="2400">
                <a:solidFill>
                  <a:srgbClr val="FF0000"/>
                </a:solidFill>
              </a:rPr>
              <a:t>:       </a:t>
            </a:r>
            <a:endParaRPr lang="en-US" altLang="zh-CN" sz="2400">
              <a:solidFill>
                <a:srgbClr val="FF0000"/>
              </a:solidFill>
            </a:endParaRPr>
          </a:p>
        </p:txBody>
      </p:sp>
      <p:graphicFrame>
        <p:nvGraphicFramePr>
          <p:cNvPr id="69647" name="Object 14"/>
          <p:cNvGraphicFramePr>
            <a:graphicFrameLocks noChangeAspect="1"/>
          </p:cNvGraphicFramePr>
          <p:nvPr/>
        </p:nvGraphicFramePr>
        <p:xfrm>
          <a:off x="2627313" y="1412875"/>
          <a:ext cx="2160587" cy="622300"/>
        </p:xfrm>
        <a:graphic>
          <a:graphicData uri="http://schemas.openxmlformats.org/presentationml/2006/ole">
            <mc:AlternateContent xmlns:mc="http://schemas.openxmlformats.org/markup-compatibility/2006">
              <mc:Choice xmlns:v="urn:schemas-microsoft-com:vml" Requires="v">
                <p:oleObj spid="_x0000_s69875" name="Equation" r:id="rId11" imgW="838200" imgH="241300" progId="Equation.DSMT4">
                  <p:embed/>
                </p:oleObj>
              </mc:Choice>
              <mc:Fallback>
                <p:oleObj name="Equation" r:id="rId11" imgW="838200" imgH="24130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27313" y="1412875"/>
                        <a:ext cx="2160587"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36ACF98-C83F-4F08-966E-7157A9A9840D}"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70659" name="灯片编号占位符 5"/>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C62A3756-0553-4C4B-A56C-58392C157608}" type="slidenum">
              <a:rPr lang="en-US" altLang="zh-CN" sz="1400" b="0">
                <a:solidFill>
                  <a:schemeClr val="tx2"/>
                </a:solidFill>
              </a:rPr>
            </a:fld>
            <a:endParaRPr lang="en-US" altLang="zh-CN" sz="1400" b="0">
              <a:solidFill>
                <a:schemeClr val="tx2"/>
              </a:solidFill>
            </a:endParaRPr>
          </a:p>
        </p:txBody>
      </p:sp>
      <p:sp>
        <p:nvSpPr>
          <p:cNvPr id="116738" name="Rectangle 2"/>
          <p:cNvSpPr>
            <a:spLocks noGrp="1" noChangeArrowheads="1"/>
          </p:cNvSpPr>
          <p:nvPr>
            <p:ph type="title" idx="4294967295"/>
          </p:nvPr>
        </p:nvSpPr>
        <p:spPr>
          <a:xfrm>
            <a:off x="2339975" y="549275"/>
            <a:ext cx="4286250" cy="692150"/>
          </a:xfrm>
        </p:spPr>
        <p:txBody>
          <a:bodyPr/>
          <a:lstStyle/>
          <a:p>
            <a:pPr eaLnBrk="1" hangingPunct="1"/>
            <a:r>
              <a:rPr lang="en-US" altLang="zh-CN" sz="4000" b="1" smtClean="0">
                <a:solidFill>
                  <a:srgbClr val="0000FF"/>
                </a:solidFill>
              </a:rPr>
              <a:t> SUMMARY</a:t>
            </a:r>
            <a:endParaRPr lang="en-US" altLang="zh-CN" sz="4000" smtClean="0">
              <a:solidFill>
                <a:srgbClr val="0000FF"/>
              </a:solidFill>
            </a:endParaRPr>
          </a:p>
        </p:txBody>
      </p:sp>
      <p:sp>
        <p:nvSpPr>
          <p:cNvPr id="116742" name="Rectangle 6"/>
          <p:cNvSpPr>
            <a:spLocks noChangeArrowheads="1"/>
          </p:cNvSpPr>
          <p:nvPr/>
        </p:nvSpPr>
        <p:spPr bwMode="auto">
          <a:xfrm>
            <a:off x="179388" y="1403350"/>
            <a:ext cx="8820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228600"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tabLst>
                <a:tab pos="228600"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tabLst>
                <a:tab pos="228600"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tabLst>
                <a:tab pos="2286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tabLst>
                <a:tab pos="2286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99CC00"/>
              </a:buClr>
              <a:buFont typeface="Wingdings" panose="05000000000000000000" pitchFamily="2" charset="2"/>
              <a:buNone/>
            </a:pPr>
            <a:r>
              <a:rPr kumimoji="1" lang="en-US" altLang="zh-CN" sz="2800">
                <a:solidFill>
                  <a:srgbClr val="FF3300"/>
                </a:solidFill>
                <a:latin typeface="Times New Roman" panose="02020603050405020304" pitchFamily="18" charset="0"/>
              </a:rPr>
              <a:t>1.</a:t>
            </a:r>
            <a:r>
              <a:rPr kumimoji="1" lang="en-US" altLang="zh-CN" sz="2800">
                <a:latin typeface="Times New Roman" panose="02020603050405020304" pitchFamily="18" charset="0"/>
              </a:rPr>
              <a:t> </a:t>
            </a:r>
            <a:r>
              <a:rPr kumimoji="1" lang="zh-CN" altLang="en-US" sz="2800">
                <a:latin typeface="Times New Roman" panose="02020603050405020304" pitchFamily="18" charset="0"/>
              </a:rPr>
              <a:t>任意离散信号</a:t>
            </a:r>
            <a:r>
              <a:rPr kumimoji="1" lang="en-US" altLang="zh-CN" sz="2800">
                <a:latin typeface="Times New Roman" panose="02020603050405020304" pitchFamily="18" charset="0"/>
              </a:rPr>
              <a:t>x[n]</a:t>
            </a:r>
            <a:r>
              <a:rPr kumimoji="1" lang="zh-CN" altLang="en-US" sz="2800">
                <a:latin typeface="Times New Roman" panose="02020603050405020304" pitchFamily="18" charset="0"/>
              </a:rPr>
              <a:t>可以表示成：多个加权的时移了的冲激信号</a:t>
            </a:r>
            <a:r>
              <a:rPr kumimoji="1" lang="el-GR" altLang="zh-CN" sz="2800">
                <a:latin typeface="Times New Roman" panose="02020603050405020304" pitchFamily="18" charset="0"/>
              </a:rPr>
              <a:t>δ</a:t>
            </a:r>
            <a:r>
              <a:rPr kumimoji="1" lang="en-US" altLang="zh-CN" sz="2800">
                <a:latin typeface="Times New Roman" panose="02020603050405020304" pitchFamily="18" charset="0"/>
              </a:rPr>
              <a:t>[n]</a:t>
            </a:r>
            <a:r>
              <a:rPr kumimoji="1" lang="zh-CN" altLang="en-US" sz="2800">
                <a:latin typeface="Times New Roman" panose="02020603050405020304" pitchFamily="18" charset="0"/>
              </a:rPr>
              <a:t>的和。</a:t>
            </a:r>
            <a:endParaRPr kumimoji="1" lang="zh-CN" altLang="en-US" sz="2800">
              <a:latin typeface="Times New Roman" panose="02020603050405020304" pitchFamily="18" charset="0"/>
            </a:endParaRPr>
          </a:p>
        </p:txBody>
      </p:sp>
      <p:sp>
        <p:nvSpPr>
          <p:cNvPr id="116743" name="Rectangle 7"/>
          <p:cNvSpPr>
            <a:spLocks noChangeArrowheads="1"/>
          </p:cNvSpPr>
          <p:nvPr/>
        </p:nvSpPr>
        <p:spPr bwMode="auto">
          <a:xfrm>
            <a:off x="250825" y="2482850"/>
            <a:ext cx="853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tabLst>
                <a:tab pos="228600"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tabLst>
                <a:tab pos="228600"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tabLst>
                <a:tab pos="228600"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tabLst>
                <a:tab pos="2286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tabLst>
                <a:tab pos="2286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tabLst>
                <a:tab pos="228600" algn="l"/>
              </a:tabLst>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
                <a:srgbClr val="99CC00"/>
              </a:buClr>
              <a:buFont typeface="Wingdings" panose="05000000000000000000" pitchFamily="2" charset="2"/>
              <a:buNone/>
            </a:pPr>
            <a:r>
              <a:rPr kumimoji="1" lang="en-US" altLang="zh-CN" sz="2800">
                <a:solidFill>
                  <a:srgbClr val="FF3300"/>
                </a:solidFill>
                <a:latin typeface="Times New Roman" panose="02020603050405020304" pitchFamily="18" charset="0"/>
              </a:rPr>
              <a:t>2.</a:t>
            </a:r>
            <a:r>
              <a:rPr kumimoji="1" lang="en-US" altLang="zh-CN" sz="2800">
                <a:latin typeface="Times New Roman" panose="02020603050405020304" pitchFamily="18" charset="0"/>
              </a:rPr>
              <a:t> </a:t>
            </a:r>
            <a:r>
              <a:rPr kumimoji="1" lang="zh-CN" altLang="en-US" sz="2800">
                <a:latin typeface="Times New Roman" panose="02020603050405020304" pitchFamily="18" charset="0"/>
              </a:rPr>
              <a:t>卷积和：表示信号</a:t>
            </a:r>
            <a:r>
              <a:rPr kumimoji="1" lang="en-US" altLang="zh-CN" sz="2800">
                <a:latin typeface="Times New Roman" panose="02020603050405020304" pitchFamily="18" charset="0"/>
              </a:rPr>
              <a:t>x[n]</a:t>
            </a:r>
            <a:r>
              <a:rPr kumimoji="1" lang="zh-CN" altLang="en-US" sz="2800">
                <a:latin typeface="Times New Roman" panose="02020603050405020304" pitchFamily="18" charset="0"/>
              </a:rPr>
              <a:t>经过一个</a:t>
            </a:r>
            <a:r>
              <a:rPr kumimoji="1" lang="en-US" altLang="zh-CN" sz="2800">
                <a:latin typeface="Times New Roman" panose="02020603050405020304" pitchFamily="18" charset="0"/>
              </a:rPr>
              <a:t>LTI</a:t>
            </a:r>
            <a:r>
              <a:rPr kumimoji="1" lang="zh-CN" altLang="en-US" sz="2800">
                <a:latin typeface="Times New Roman" panose="02020603050405020304" pitchFamily="18" charset="0"/>
              </a:rPr>
              <a:t>系统</a:t>
            </a:r>
            <a:r>
              <a:rPr kumimoji="1" lang="en-US" altLang="zh-CN" sz="2800">
                <a:latin typeface="Times New Roman" panose="02020603050405020304" pitchFamily="18" charset="0"/>
              </a:rPr>
              <a:t>h[n].</a:t>
            </a:r>
            <a:endParaRPr kumimoji="1" lang="zh-CN" altLang="en-US" sz="2800">
              <a:latin typeface="Times New Roman" panose="02020603050405020304" pitchFamily="18" charset="0"/>
            </a:endParaRPr>
          </a:p>
        </p:txBody>
      </p:sp>
      <p:sp>
        <p:nvSpPr>
          <p:cNvPr id="116744" name="Rectangle 8"/>
          <p:cNvSpPr>
            <a:spLocks noChangeArrowheads="1"/>
          </p:cNvSpPr>
          <p:nvPr/>
        </p:nvSpPr>
        <p:spPr bwMode="auto">
          <a:xfrm>
            <a:off x="179388" y="3644900"/>
            <a:ext cx="87487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99CC00"/>
              </a:buClr>
              <a:buFont typeface="Wingdings" panose="05000000000000000000" pitchFamily="2" charset="2"/>
              <a:buNone/>
            </a:pPr>
            <a:r>
              <a:rPr kumimoji="1" lang="en-US" altLang="zh-CN" sz="2800">
                <a:solidFill>
                  <a:srgbClr val="FF3300"/>
                </a:solidFill>
                <a:latin typeface="Times New Roman" panose="02020603050405020304" pitchFamily="18" charset="0"/>
              </a:rPr>
              <a:t>3.</a:t>
            </a:r>
            <a:r>
              <a:rPr kumimoji="1" lang="zh-CN" altLang="en-US" sz="2800"/>
              <a:t>任意连续信号</a:t>
            </a:r>
            <a:r>
              <a:rPr kumimoji="1" lang="en-US" altLang="zh-CN" sz="2800"/>
              <a:t>x(t)</a:t>
            </a:r>
            <a:r>
              <a:rPr kumimoji="1" lang="zh-CN" altLang="en-US" sz="2800"/>
              <a:t>可以表示成：加权的时移了的冲激信号</a:t>
            </a:r>
            <a:r>
              <a:rPr kumimoji="1" lang="el-GR" altLang="zh-CN" sz="2800"/>
              <a:t>δ</a:t>
            </a:r>
            <a:r>
              <a:rPr kumimoji="1" lang="en-US" altLang="zh-CN" sz="2800"/>
              <a:t>(t)</a:t>
            </a:r>
            <a:r>
              <a:rPr kumimoji="1" lang="zh-CN" altLang="en-US" sz="2800"/>
              <a:t>的卷积。</a:t>
            </a:r>
            <a:endParaRPr kumimoji="1" lang="zh-CN" altLang="en-US" sz="2800"/>
          </a:p>
        </p:txBody>
      </p:sp>
      <p:sp>
        <p:nvSpPr>
          <p:cNvPr id="116746" name="Rectangle 10"/>
          <p:cNvSpPr>
            <a:spLocks noChangeArrowheads="1"/>
          </p:cNvSpPr>
          <p:nvPr/>
        </p:nvSpPr>
        <p:spPr bwMode="auto">
          <a:xfrm>
            <a:off x="179388" y="4941888"/>
            <a:ext cx="84597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99CC00"/>
              </a:buClr>
              <a:buFont typeface="Wingdings" panose="05000000000000000000" pitchFamily="2" charset="2"/>
              <a:buNone/>
            </a:pPr>
            <a:r>
              <a:rPr kumimoji="1" lang="en-US" altLang="zh-CN" sz="2800">
                <a:solidFill>
                  <a:srgbClr val="FF3300"/>
                </a:solidFill>
                <a:latin typeface="Times New Roman" panose="02020603050405020304" pitchFamily="18" charset="0"/>
              </a:rPr>
              <a:t>4.</a:t>
            </a:r>
            <a:r>
              <a:rPr kumimoji="1" lang="zh-CN" altLang="en-US" sz="2800"/>
              <a:t>卷积积分：表示信号</a:t>
            </a:r>
            <a:r>
              <a:rPr kumimoji="1" lang="en-US" altLang="zh-CN" sz="2800"/>
              <a:t>x(t)</a:t>
            </a:r>
            <a:r>
              <a:rPr kumimoji="1" lang="zh-CN" altLang="en-US" sz="2800"/>
              <a:t>经过一个</a:t>
            </a:r>
            <a:r>
              <a:rPr kumimoji="1" lang="en-US" altLang="zh-CN" sz="2800"/>
              <a:t>LTI</a:t>
            </a:r>
            <a:r>
              <a:rPr kumimoji="1" lang="zh-CN" altLang="en-US" sz="2800"/>
              <a:t>系统</a:t>
            </a:r>
            <a:r>
              <a:rPr kumimoji="1" lang="en-US" altLang="zh-CN" sz="2800"/>
              <a:t>h(t).</a:t>
            </a:r>
            <a:endParaRPr kumimoji="1" lang="zh-CN" altLang="en-US" sz="2800"/>
          </a:p>
          <a:p>
            <a:pPr eaLnBrk="1" hangingPunct="1">
              <a:spcBef>
                <a:spcPct val="0"/>
              </a:spcBef>
              <a:buClr>
                <a:srgbClr val="99CC00"/>
              </a:buClr>
              <a:buFont typeface="Wingdings" panose="05000000000000000000" pitchFamily="2" charset="2"/>
              <a:buNone/>
            </a:pPr>
            <a:endParaRPr kumimoji="1" lang="en-US" altLang="zh-CN" sz="280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16738"/>
                                        </p:tgtEl>
                                        <p:attrNameLst>
                                          <p:attrName>style.visibility</p:attrName>
                                        </p:attrNameLst>
                                      </p:cBhvr>
                                      <p:to>
                                        <p:strVal val="visible"/>
                                      </p:to>
                                    </p:set>
                                    <p:animEffect transition="in" filter="checkerboard(across)">
                                      <p:cBhvr>
                                        <p:cTn id="7" dur="500"/>
                                        <p:tgtEl>
                                          <p:spTgt spid="116738"/>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16742"/>
                                        </p:tgtEl>
                                        <p:attrNameLst>
                                          <p:attrName>style.visibility</p:attrName>
                                        </p:attrNameLst>
                                      </p:cBhvr>
                                      <p:to>
                                        <p:strVal val="visible"/>
                                      </p:to>
                                    </p:set>
                                    <p:animEffect transition="in" filter="checkerboard(across)">
                                      <p:cBhvr>
                                        <p:cTn id="11" dur="500"/>
                                        <p:tgtEl>
                                          <p:spTgt spid="116742"/>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116743"/>
                                        </p:tgtEl>
                                        <p:attrNameLst>
                                          <p:attrName>style.visibility</p:attrName>
                                        </p:attrNameLst>
                                      </p:cBhvr>
                                      <p:to>
                                        <p:strVal val="visible"/>
                                      </p:to>
                                    </p:set>
                                    <p:animEffect transition="in" filter="checkerboard(across)">
                                      <p:cBhvr>
                                        <p:cTn id="16" dur="500"/>
                                        <p:tgtEl>
                                          <p:spTgt spid="116743"/>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16744"/>
                                        </p:tgtEl>
                                        <p:attrNameLst>
                                          <p:attrName>style.visibility</p:attrName>
                                        </p:attrNameLst>
                                      </p:cBhvr>
                                      <p:to>
                                        <p:strVal val="visible"/>
                                      </p:to>
                                    </p:set>
                                    <p:animEffect transition="in" filter="checkerboard(across)">
                                      <p:cBhvr>
                                        <p:cTn id="21" dur="500"/>
                                        <p:tgtEl>
                                          <p:spTgt spid="116744"/>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16746"/>
                                        </p:tgtEl>
                                        <p:attrNameLst>
                                          <p:attrName>style.visibility</p:attrName>
                                        </p:attrNameLst>
                                      </p:cBhvr>
                                      <p:to>
                                        <p:strVal val="visible"/>
                                      </p:to>
                                    </p:set>
                                    <p:animEffect transition="in" filter="checkerboard(across)">
                                      <p:cBhvr>
                                        <p:cTn id="26" dur="500"/>
                                        <p:tgtEl>
                                          <p:spTgt spid="116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p:bldP spid="116742" grpId="0"/>
      <p:bldP spid="116743" grpId="0"/>
      <p:bldP spid="116744" grpId="0"/>
      <p:bldP spid="11674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2890B17-4DB3-471E-9751-5A6AA24DD5C2}"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71683" name="灯片编号占位符 3"/>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55E89699-465E-4F53-B1D0-0C3F6EBCBBCA}" type="slidenum">
              <a:rPr lang="en-US" altLang="zh-CN" sz="1400" b="0">
                <a:solidFill>
                  <a:schemeClr val="tx2"/>
                </a:solidFill>
              </a:rPr>
            </a:fld>
            <a:endParaRPr lang="en-US" altLang="zh-CN" sz="1400" b="0">
              <a:solidFill>
                <a:schemeClr val="tx2"/>
              </a:solidFill>
            </a:endParaRPr>
          </a:p>
        </p:txBody>
      </p:sp>
      <p:sp>
        <p:nvSpPr>
          <p:cNvPr id="183300" name="Rectangle 4"/>
          <p:cNvSpPr>
            <a:spLocks noChangeArrowheads="1"/>
          </p:cNvSpPr>
          <p:nvPr/>
        </p:nvSpPr>
        <p:spPr bwMode="auto">
          <a:xfrm>
            <a:off x="250825" y="1412875"/>
            <a:ext cx="85693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99CC00"/>
              </a:buClr>
              <a:buFont typeface="Wingdings" panose="05000000000000000000" pitchFamily="2" charset="2"/>
              <a:buNone/>
            </a:pPr>
            <a:r>
              <a:rPr kumimoji="1" lang="en-US" altLang="zh-CN" sz="2800">
                <a:solidFill>
                  <a:srgbClr val="FF3300"/>
                </a:solidFill>
                <a:latin typeface="Times New Roman" panose="02020603050405020304" pitchFamily="18" charset="0"/>
              </a:rPr>
              <a:t>5.</a:t>
            </a:r>
            <a:r>
              <a:rPr kumimoji="1" lang="en-US" altLang="zh-CN" sz="2800">
                <a:latin typeface="Times New Roman" panose="02020603050405020304" pitchFamily="18" charset="0"/>
              </a:rPr>
              <a:t> </a:t>
            </a:r>
            <a:r>
              <a:rPr kumimoji="1" lang="zh-CN" altLang="en-US" sz="2800">
                <a:latin typeface="Times New Roman" panose="02020603050405020304" pitchFamily="18" charset="0"/>
              </a:rPr>
              <a:t>与 </a:t>
            </a:r>
            <a:r>
              <a:rPr kumimoji="1" lang="en-US" altLang="zh-CN" sz="2800">
                <a:latin typeface="Times New Roman" panose="02020603050405020304" pitchFamily="18" charset="0"/>
              </a:rPr>
              <a:t>LTI </a:t>
            </a:r>
            <a:r>
              <a:rPr kumimoji="1" lang="zh-CN" altLang="en-US" sz="2800">
                <a:latin typeface="Times New Roman" panose="02020603050405020304" pitchFamily="18" charset="0"/>
              </a:rPr>
              <a:t>系统相关的特性及其条件</a:t>
            </a:r>
            <a:r>
              <a:rPr kumimoji="1" lang="en-US" altLang="zh-CN" sz="2800">
                <a:latin typeface="Times New Roman" panose="02020603050405020304" pitchFamily="18" charset="0"/>
              </a:rPr>
              <a:t>: </a:t>
            </a:r>
            <a:r>
              <a:rPr kumimoji="1" lang="zh-CN" altLang="en-US" sz="2800">
                <a:latin typeface="Times New Roman" panose="02020603050405020304" pitchFamily="18" charset="0"/>
              </a:rPr>
              <a:t>记忆性</a:t>
            </a:r>
            <a:r>
              <a:rPr kumimoji="1" lang="en-US" altLang="zh-CN" sz="2800">
                <a:latin typeface="Times New Roman" panose="02020603050405020304" pitchFamily="18" charset="0"/>
              </a:rPr>
              <a:t>;  </a:t>
            </a:r>
            <a:r>
              <a:rPr kumimoji="1" lang="zh-CN" altLang="en-US" sz="2800">
                <a:latin typeface="Times New Roman" panose="02020603050405020304" pitchFamily="18" charset="0"/>
              </a:rPr>
              <a:t>因果性；可逆性；稳定性； </a:t>
            </a:r>
            <a:endParaRPr kumimoji="1" lang="zh-CN" altLang="en-US" sz="2800">
              <a:latin typeface="Times New Roman" panose="02020603050405020304" pitchFamily="18" charset="0"/>
            </a:endParaRPr>
          </a:p>
        </p:txBody>
      </p:sp>
      <p:sp>
        <p:nvSpPr>
          <p:cNvPr id="183301" name="Rectangle 5"/>
          <p:cNvSpPr>
            <a:spLocks noChangeArrowheads="1"/>
          </p:cNvSpPr>
          <p:nvPr/>
        </p:nvSpPr>
        <p:spPr bwMode="auto">
          <a:xfrm>
            <a:off x="179388" y="2997200"/>
            <a:ext cx="89646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99CC00"/>
              </a:buClr>
              <a:buFont typeface="Wingdings" panose="05000000000000000000" pitchFamily="2" charset="2"/>
              <a:buNone/>
            </a:pPr>
            <a:r>
              <a:rPr kumimoji="1" lang="en-US" altLang="zh-CN" sz="2800">
                <a:solidFill>
                  <a:srgbClr val="FF3300"/>
                </a:solidFill>
                <a:latin typeface="Times New Roman" panose="02020603050405020304" pitchFamily="18" charset="0"/>
              </a:rPr>
              <a:t>6.</a:t>
            </a:r>
            <a:r>
              <a:rPr kumimoji="1" lang="en-US" altLang="zh-CN" sz="2800">
                <a:latin typeface="Times New Roman" panose="02020603050405020304" pitchFamily="18" charset="0"/>
              </a:rPr>
              <a:t> </a:t>
            </a:r>
            <a:r>
              <a:rPr kumimoji="1" lang="zh-CN" altLang="en-US" sz="2800">
                <a:latin typeface="Times New Roman" panose="02020603050405020304" pitchFamily="18" charset="0"/>
              </a:rPr>
              <a:t>用线性常系数微分方程，和线性常系数差分方程描述</a:t>
            </a:r>
            <a:r>
              <a:rPr kumimoji="1" lang="en-US" altLang="zh-CN" sz="2800">
                <a:latin typeface="Times New Roman" panose="02020603050405020304" pitchFamily="18" charset="0"/>
              </a:rPr>
              <a:t>LTI</a:t>
            </a:r>
            <a:r>
              <a:rPr kumimoji="1" lang="zh-CN" altLang="en-US" sz="2800">
                <a:latin typeface="Times New Roman" panose="02020603050405020304" pitchFamily="18" charset="0"/>
              </a:rPr>
              <a:t>系统。    理解初始松弛条件。</a:t>
            </a:r>
            <a:endParaRPr kumimoji="1" lang="zh-CN" altLang="en-US" sz="2800">
              <a:latin typeface="Times New Roman" panose="02020603050405020304" pitchFamily="18" charset="0"/>
            </a:endParaRPr>
          </a:p>
        </p:txBody>
      </p:sp>
      <p:sp>
        <p:nvSpPr>
          <p:cNvPr id="183302" name="Rectangle 6"/>
          <p:cNvSpPr>
            <a:spLocks noChangeArrowheads="1"/>
          </p:cNvSpPr>
          <p:nvPr/>
        </p:nvSpPr>
        <p:spPr bwMode="auto">
          <a:xfrm>
            <a:off x="179388" y="4149725"/>
            <a:ext cx="4032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99CC00"/>
              </a:buClr>
              <a:buFont typeface="Wingdings" panose="05000000000000000000" pitchFamily="2" charset="2"/>
              <a:buNone/>
            </a:pPr>
            <a:r>
              <a:rPr kumimoji="1" lang="en-US" altLang="zh-CN" sz="2800">
                <a:solidFill>
                  <a:srgbClr val="FF3300"/>
                </a:solidFill>
                <a:latin typeface="Times New Roman" panose="02020603050405020304" pitchFamily="18" charset="0"/>
              </a:rPr>
              <a:t>7.</a:t>
            </a:r>
            <a:r>
              <a:rPr kumimoji="1" lang="en-US" altLang="zh-CN" sz="2800">
                <a:latin typeface="Times New Roman" panose="02020603050405020304" pitchFamily="18" charset="0"/>
              </a:rPr>
              <a:t> </a:t>
            </a:r>
            <a:r>
              <a:rPr kumimoji="1" lang="zh-CN" altLang="en-US" sz="2800">
                <a:latin typeface="Times New Roman" panose="02020603050405020304" pitchFamily="18" charset="0"/>
              </a:rPr>
              <a:t>奇异函数的基本性质 </a:t>
            </a:r>
            <a:endParaRPr kumimoji="1" lang="zh-CN" altLang="en-US" sz="2800">
              <a:latin typeface="Times New Roman" panose="02020603050405020304" pitchFamily="18" charset="0"/>
            </a:endParaRPr>
          </a:p>
        </p:txBody>
      </p:sp>
      <p:sp>
        <p:nvSpPr>
          <p:cNvPr id="183303" name="Rectangle 7"/>
          <p:cNvSpPr>
            <a:spLocks noChangeArrowheads="1"/>
          </p:cNvSpPr>
          <p:nvPr/>
        </p:nvSpPr>
        <p:spPr bwMode="auto">
          <a:xfrm>
            <a:off x="2339975" y="549275"/>
            <a:ext cx="428625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000">
                <a:solidFill>
                  <a:srgbClr val="0000FF"/>
                </a:solidFill>
              </a:rPr>
              <a:t> SUMMARY</a:t>
            </a:r>
            <a:endParaRPr lang="en-US" altLang="zh-CN" sz="4000" b="0">
              <a:solidFill>
                <a:srgbClr val="00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83303"/>
                                        </p:tgtEl>
                                        <p:attrNameLst>
                                          <p:attrName>style.visibility</p:attrName>
                                        </p:attrNameLst>
                                      </p:cBhvr>
                                      <p:to>
                                        <p:strVal val="visible"/>
                                      </p:to>
                                    </p:set>
                                    <p:animEffect transition="in" filter="checkerboard(across)">
                                      <p:cBhvr>
                                        <p:cTn id="7" dur="500"/>
                                        <p:tgtEl>
                                          <p:spTgt spid="183303"/>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83300"/>
                                        </p:tgtEl>
                                        <p:attrNameLst>
                                          <p:attrName>style.visibility</p:attrName>
                                        </p:attrNameLst>
                                      </p:cBhvr>
                                      <p:to>
                                        <p:strVal val="visible"/>
                                      </p:to>
                                    </p:set>
                                    <p:animEffect transition="in" filter="checkerboard(across)">
                                      <p:cBhvr>
                                        <p:cTn id="11" dur="500"/>
                                        <p:tgtEl>
                                          <p:spTgt spid="183300"/>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183301"/>
                                        </p:tgtEl>
                                        <p:attrNameLst>
                                          <p:attrName>style.visibility</p:attrName>
                                        </p:attrNameLst>
                                      </p:cBhvr>
                                      <p:to>
                                        <p:strVal val="visible"/>
                                      </p:to>
                                    </p:set>
                                    <p:animEffect transition="in" filter="checkerboard(across)">
                                      <p:cBhvr>
                                        <p:cTn id="16" dur="500"/>
                                        <p:tgtEl>
                                          <p:spTgt spid="183301"/>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83302"/>
                                        </p:tgtEl>
                                        <p:attrNameLst>
                                          <p:attrName>style.visibility</p:attrName>
                                        </p:attrNameLst>
                                      </p:cBhvr>
                                      <p:to>
                                        <p:strVal val="visible"/>
                                      </p:to>
                                    </p:set>
                                    <p:animEffect transition="in" filter="checkerboard(across)">
                                      <p:cBhvr>
                                        <p:cTn id="21" dur="500"/>
                                        <p:tgtEl>
                                          <p:spTgt spid="183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0" grpId="0"/>
      <p:bldP spid="183301" grpId="0"/>
      <p:bldP spid="183302" grpId="0"/>
      <p:bldP spid="18330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986E464-E0B6-4FED-8612-047CC7804331}"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72707" name="灯片编号占位符 3"/>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85ABDF67-9DEC-48BF-B68F-441E1563B5BE}" type="slidenum">
              <a:rPr lang="en-US" altLang="zh-CN" sz="1400" b="0">
                <a:solidFill>
                  <a:schemeClr val="tx2"/>
                </a:solidFill>
              </a:rPr>
            </a:fld>
            <a:endParaRPr lang="en-US" altLang="zh-CN" sz="1400" b="0">
              <a:solidFill>
                <a:schemeClr val="tx2"/>
              </a:solidFill>
            </a:endParaRPr>
          </a:p>
        </p:txBody>
      </p:sp>
      <p:sp>
        <p:nvSpPr>
          <p:cNvPr id="72708" name="Rectangle 2"/>
          <p:cNvSpPr>
            <a:spLocks noChangeArrowheads="1"/>
          </p:cNvSpPr>
          <p:nvPr/>
        </p:nvSpPr>
        <p:spPr bwMode="auto">
          <a:xfrm>
            <a:off x="539750" y="908050"/>
            <a:ext cx="814705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FontTx/>
              <a:buNone/>
            </a:pPr>
            <a:r>
              <a:rPr lang="en-US" altLang="zh-CN" sz="2800">
                <a:solidFill>
                  <a:srgbClr val="003366"/>
                </a:solidFill>
                <a:latin typeface="楷体_GB2312" pitchFamily="49" charset="-122"/>
                <a:ea typeface="楷体_GB2312" pitchFamily="49" charset="-122"/>
              </a:rPr>
              <a:t>  </a:t>
            </a:r>
            <a:r>
              <a:rPr lang="en-US" altLang="zh-CN">
                <a:solidFill>
                  <a:srgbClr val="000066"/>
                </a:solidFill>
                <a:ea typeface="楷体_GB2312" pitchFamily="49" charset="-122"/>
              </a:rPr>
              <a:t>Problems:</a:t>
            </a:r>
            <a:endParaRPr lang="en-US" altLang="zh-CN">
              <a:solidFill>
                <a:srgbClr val="000066"/>
              </a:solidFill>
              <a:ea typeface="楷体_GB2312" pitchFamily="49" charset="-122"/>
            </a:endParaRPr>
          </a:p>
          <a:p>
            <a:pPr eaLnBrk="1" hangingPunct="1">
              <a:lnSpc>
                <a:spcPct val="150000"/>
              </a:lnSpc>
              <a:spcBef>
                <a:spcPct val="50000"/>
              </a:spcBef>
              <a:buFontTx/>
              <a:buNone/>
            </a:pPr>
            <a:r>
              <a:rPr lang="en-US" altLang="zh-CN">
                <a:solidFill>
                  <a:srgbClr val="000066"/>
                </a:solidFill>
                <a:ea typeface="楷体_GB2312" pitchFamily="49" charset="-122"/>
              </a:rPr>
              <a:t>    2.1(b)     2.5     2.7       2.10       2.12     2.16      2.17    2.19    2.21(c)     2.22(e)</a:t>
            </a:r>
            <a:endParaRPr lang="en-US" altLang="zh-CN">
              <a:solidFill>
                <a:srgbClr val="000066"/>
              </a:solidFill>
              <a:ea typeface="楷体_GB2312" pitchFamily="49" charset="-122"/>
            </a:endParaRPr>
          </a:p>
          <a:p>
            <a:pPr eaLnBrk="1" hangingPunct="1">
              <a:lnSpc>
                <a:spcPct val="150000"/>
              </a:lnSpc>
              <a:spcBef>
                <a:spcPct val="50000"/>
              </a:spcBef>
              <a:buFontTx/>
              <a:buNone/>
            </a:pPr>
            <a:r>
              <a:rPr lang="en-US" altLang="zh-CN">
                <a:solidFill>
                  <a:srgbClr val="000066"/>
                </a:solidFill>
                <a:ea typeface="楷体_GB2312" pitchFamily="49" charset="-122"/>
              </a:rPr>
              <a:t>  </a:t>
            </a:r>
            <a:endParaRPr lang="en-US" altLang="zh-CN" sz="2800">
              <a:solidFill>
                <a:srgbClr val="FF6600"/>
              </a:solidFill>
              <a:latin typeface="Times New Roman" panose="02020603050405020304" pitchFamily="18" charset="0"/>
            </a:endParaRPr>
          </a:p>
          <a:p>
            <a:pPr eaLnBrk="1" hangingPunct="1">
              <a:lnSpc>
                <a:spcPct val="60000"/>
              </a:lnSpc>
              <a:spcBef>
                <a:spcPct val="50000"/>
              </a:spcBef>
              <a:buFontTx/>
              <a:buNone/>
            </a:pPr>
            <a:r>
              <a:rPr lang="en-US" altLang="zh-CN" sz="2800">
                <a:solidFill>
                  <a:srgbClr val="FF6600"/>
                </a:solidFill>
                <a:latin typeface="Times New Roman" panose="02020603050405020304" pitchFamily="18" charset="0"/>
              </a:rPr>
              <a:t>                              </a:t>
            </a:r>
            <a:endParaRPr lang="en-US" altLang="zh-CN" sz="2800">
              <a:solidFill>
                <a:srgbClr val="FF6600"/>
              </a:solidFill>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33298EF-D410-40D0-93A4-2209377ECBEA}"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9219" name="灯片编号占位符 4"/>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6C3A42DD-27F5-4C42-9E6F-C7234AB5412A}" type="slidenum">
              <a:rPr lang="en-US" altLang="zh-CN" sz="1400" b="0">
                <a:solidFill>
                  <a:schemeClr val="tx2"/>
                </a:solidFill>
              </a:rPr>
            </a:fld>
            <a:endParaRPr lang="en-US" altLang="zh-CN" sz="1400" b="0">
              <a:solidFill>
                <a:schemeClr val="tx2"/>
              </a:solidFill>
            </a:endParaRPr>
          </a:p>
        </p:txBody>
      </p:sp>
      <p:sp>
        <p:nvSpPr>
          <p:cNvPr id="136194" name="Rectangle 2"/>
          <p:cNvSpPr>
            <a:spLocks noGrp="1" noChangeArrowheads="1"/>
          </p:cNvSpPr>
          <p:nvPr>
            <p:ph type="title" idx="4294967295"/>
          </p:nvPr>
        </p:nvSpPr>
        <p:spPr>
          <a:xfrm>
            <a:off x="0" y="620713"/>
            <a:ext cx="9144000" cy="936625"/>
          </a:xfrm>
        </p:spPr>
        <p:txBody>
          <a:bodyPr/>
          <a:lstStyle/>
          <a:p>
            <a:pPr algn="l" eaLnBrk="1" hangingPunct="1"/>
            <a:r>
              <a:rPr lang="en-US" altLang="zh-CN" sz="2800" b="1" smtClean="0">
                <a:solidFill>
                  <a:schemeClr val="accent2"/>
                </a:solidFill>
                <a:latin typeface="Book Antiqua" panose="02040602050305030304" pitchFamily="18" charset="0"/>
                <a:ea typeface="楷体_GB2312" pitchFamily="49" charset="-122"/>
              </a:rPr>
              <a:t>2.1.2</a:t>
            </a:r>
            <a:r>
              <a:rPr lang="zh-CN" altLang="en-US" sz="2800" b="1" smtClean="0">
                <a:solidFill>
                  <a:schemeClr val="accent2"/>
                </a:solidFill>
                <a:latin typeface="Times New Roman" panose="02020603050405020304" pitchFamily="18" charset="0"/>
              </a:rPr>
              <a:t>离散时间</a:t>
            </a:r>
            <a:r>
              <a:rPr lang="en-US" altLang="zh-CN" sz="2800" b="1" smtClean="0">
                <a:solidFill>
                  <a:schemeClr val="accent2"/>
                </a:solidFill>
                <a:latin typeface="Times New Roman" panose="02020603050405020304" pitchFamily="18" charset="0"/>
              </a:rPr>
              <a:t>LTI</a:t>
            </a:r>
            <a:r>
              <a:rPr lang="zh-CN" altLang="en-US" sz="2800" b="1" smtClean="0">
                <a:solidFill>
                  <a:schemeClr val="accent2"/>
                </a:solidFill>
                <a:latin typeface="Times New Roman" panose="02020603050405020304" pitchFamily="18" charset="0"/>
              </a:rPr>
              <a:t>系统的</a:t>
            </a:r>
            <a:r>
              <a:rPr lang="zh-CN" altLang="en-US" sz="2800" b="1" smtClean="0">
                <a:solidFill>
                  <a:srgbClr val="FF3300"/>
                </a:solidFill>
                <a:latin typeface="Times New Roman" panose="02020603050405020304" pitchFamily="18" charset="0"/>
              </a:rPr>
              <a:t>单位脉冲响应</a:t>
            </a:r>
            <a:r>
              <a:rPr lang="zh-CN" altLang="en-US" sz="2800" b="1" smtClean="0">
                <a:solidFill>
                  <a:schemeClr val="accent2"/>
                </a:solidFill>
                <a:latin typeface="Times New Roman" panose="02020603050405020304" pitchFamily="18" charset="0"/>
              </a:rPr>
              <a:t>及</a:t>
            </a:r>
            <a:r>
              <a:rPr lang="zh-CN" altLang="en-US" sz="2800" b="1" smtClean="0">
                <a:solidFill>
                  <a:srgbClr val="FF3300"/>
                </a:solidFill>
                <a:latin typeface="Times New Roman" panose="02020603050405020304" pitchFamily="18" charset="0"/>
              </a:rPr>
              <a:t>卷积和</a:t>
            </a:r>
            <a:r>
              <a:rPr lang="zh-CN" altLang="en-US" sz="2800" b="1" smtClean="0">
                <a:solidFill>
                  <a:schemeClr val="accent2"/>
                </a:solidFill>
                <a:latin typeface="Times New Roman" panose="02020603050405020304" pitchFamily="18" charset="0"/>
              </a:rPr>
              <a:t>表示</a:t>
            </a:r>
            <a:endParaRPr lang="zh-CN" altLang="en-US" sz="2800" b="1" smtClean="0">
              <a:solidFill>
                <a:schemeClr val="accent2"/>
              </a:solidFill>
              <a:latin typeface="Times New Roman" panose="02020603050405020304" pitchFamily="18" charset="0"/>
            </a:endParaRPr>
          </a:p>
        </p:txBody>
      </p:sp>
      <p:grpSp>
        <p:nvGrpSpPr>
          <p:cNvPr id="2" name="Group 3"/>
          <p:cNvGrpSpPr/>
          <p:nvPr/>
        </p:nvGrpSpPr>
        <p:grpSpPr bwMode="auto">
          <a:xfrm>
            <a:off x="1187450" y="2276475"/>
            <a:ext cx="6019800" cy="1306513"/>
            <a:chOff x="1200" y="2190"/>
            <a:chExt cx="2928" cy="425"/>
          </a:xfrm>
        </p:grpSpPr>
        <p:sp>
          <p:nvSpPr>
            <p:cNvPr id="9225" name="Text Box 4"/>
            <p:cNvSpPr txBox="1">
              <a:spLocks noChangeArrowheads="1"/>
            </p:cNvSpPr>
            <p:nvPr/>
          </p:nvSpPr>
          <p:spPr bwMode="auto">
            <a:xfrm>
              <a:off x="2208" y="2403"/>
              <a:ext cx="1008" cy="21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3600">
                  <a:latin typeface="Book Antiqua" panose="02040602050305030304" pitchFamily="18" charset="0"/>
                  <a:ea typeface="方正姚体" panose="02010601030101010101" pitchFamily="2" charset="-122"/>
                </a:rPr>
                <a:t>LTI</a:t>
              </a:r>
              <a:endParaRPr kumimoji="1" lang="en-US" altLang="zh-CN" sz="2800">
                <a:latin typeface="Arial Narrow" panose="020B0606020202030204" pitchFamily="34" charset="0"/>
                <a:ea typeface="楷体_GB2312" pitchFamily="49" charset="-122"/>
              </a:endParaRPr>
            </a:p>
          </p:txBody>
        </p:sp>
        <p:sp>
          <p:nvSpPr>
            <p:cNvPr id="9226" name="Line 5"/>
            <p:cNvSpPr>
              <a:spLocks noChangeShapeType="1"/>
            </p:cNvSpPr>
            <p:nvPr/>
          </p:nvSpPr>
          <p:spPr bwMode="auto">
            <a:xfrm>
              <a:off x="1200" y="2496"/>
              <a:ext cx="100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7" name="Line 6"/>
            <p:cNvSpPr>
              <a:spLocks noChangeShapeType="1"/>
            </p:cNvSpPr>
            <p:nvPr/>
          </p:nvSpPr>
          <p:spPr bwMode="auto">
            <a:xfrm>
              <a:off x="3216" y="2496"/>
              <a:ext cx="91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8" name="Text Box 7"/>
            <p:cNvSpPr txBox="1">
              <a:spLocks noChangeArrowheads="1"/>
            </p:cNvSpPr>
            <p:nvPr/>
          </p:nvSpPr>
          <p:spPr bwMode="auto">
            <a:xfrm>
              <a:off x="1314" y="2190"/>
              <a:ext cx="69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a:latin typeface="Arial Narrow" panose="020B0606020202030204" pitchFamily="34" charset="0"/>
                  <a:ea typeface="楷体_GB2312" pitchFamily="49" charset="-122"/>
                </a:rPr>
                <a:t>x[n]=</a:t>
              </a:r>
              <a:r>
                <a:rPr kumimoji="1" lang="en-US" altLang="zh-CN" sz="2800">
                  <a:latin typeface="Arial Narrow" panose="020B0606020202030204" pitchFamily="34" charset="0"/>
                  <a:ea typeface="楷体_GB2312" pitchFamily="49" charset="-122"/>
                  <a:sym typeface="Symbol" panose="05050102010706020507" pitchFamily="18" charset="2"/>
                </a:rPr>
                <a:t>[n]</a:t>
              </a:r>
              <a:endParaRPr kumimoji="1" lang="en-US" altLang="zh-CN" sz="2800">
                <a:latin typeface="Arial Narrow" panose="020B0606020202030204" pitchFamily="34" charset="0"/>
                <a:ea typeface="楷体_GB2312" pitchFamily="49" charset="-122"/>
              </a:endParaRPr>
            </a:p>
          </p:txBody>
        </p:sp>
        <p:sp>
          <p:nvSpPr>
            <p:cNvPr id="9229" name="Text Box 8"/>
            <p:cNvSpPr txBox="1">
              <a:spLocks noChangeArrowheads="1"/>
            </p:cNvSpPr>
            <p:nvPr/>
          </p:nvSpPr>
          <p:spPr bwMode="auto">
            <a:xfrm>
              <a:off x="3374" y="2191"/>
              <a:ext cx="699"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a:latin typeface="Arial Narrow" panose="020B0606020202030204" pitchFamily="34" charset="0"/>
                  <a:ea typeface="楷体_GB2312" pitchFamily="49" charset="-122"/>
                </a:rPr>
                <a:t>y[n]=h[n]</a:t>
              </a:r>
              <a:endParaRPr kumimoji="1" lang="en-US" altLang="zh-CN" sz="2800">
                <a:latin typeface="Arial Narrow" panose="020B0606020202030204" pitchFamily="34" charset="0"/>
                <a:ea typeface="楷体_GB2312" pitchFamily="49" charset="-122"/>
              </a:endParaRPr>
            </a:p>
          </p:txBody>
        </p:sp>
      </p:grpSp>
      <p:sp>
        <p:nvSpPr>
          <p:cNvPr id="136201" name="Rectangle 9"/>
          <p:cNvSpPr>
            <a:spLocks noChangeArrowheads="1"/>
          </p:cNvSpPr>
          <p:nvPr/>
        </p:nvSpPr>
        <p:spPr bwMode="auto">
          <a:xfrm>
            <a:off x="76200" y="3805238"/>
            <a:ext cx="86106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dirty="0">
                <a:ea typeface="楷体_GB2312" pitchFamily="49" charset="-122"/>
              </a:rPr>
              <a:t>   </a:t>
            </a:r>
            <a:r>
              <a:rPr lang="en-US" altLang="zh-CN" sz="2800" dirty="0">
                <a:solidFill>
                  <a:srgbClr val="FF0000"/>
                </a:solidFill>
                <a:ea typeface="楷体_GB2312" pitchFamily="49" charset="-122"/>
              </a:rPr>
              <a:t>Unit Impulse Response(</a:t>
            </a:r>
            <a:r>
              <a:rPr lang="zh-CN" altLang="en-US" sz="2800" dirty="0">
                <a:solidFill>
                  <a:srgbClr val="FF0000"/>
                </a:solidFill>
                <a:ea typeface="楷体_GB2312" pitchFamily="49" charset="-122"/>
              </a:rPr>
              <a:t>单位脉冲响应</a:t>
            </a:r>
            <a:r>
              <a:rPr lang="en-US" altLang="zh-CN" sz="2800" dirty="0">
                <a:solidFill>
                  <a:srgbClr val="FF0000"/>
                </a:solidFill>
                <a:ea typeface="楷体_GB2312" pitchFamily="49" charset="-122"/>
              </a:rPr>
              <a:t>) </a:t>
            </a:r>
            <a:r>
              <a:rPr lang="en-US" altLang="zh-CN" sz="2800" dirty="0">
                <a:ea typeface="楷体_GB2312" pitchFamily="49" charset="-122"/>
              </a:rPr>
              <a:t>h[n] : response of the LTI system   to the unit sample δ[n].    </a:t>
            </a:r>
            <a:endParaRPr lang="en-US" altLang="zh-CN" sz="2800" dirty="0">
              <a:ea typeface="楷体_GB2312" pitchFamily="49" charset="-122"/>
            </a:endParaRPr>
          </a:p>
          <a:p>
            <a:pPr eaLnBrk="1" hangingPunct="1">
              <a:buFontTx/>
              <a:buNone/>
            </a:pPr>
            <a:r>
              <a:rPr lang="en-US" altLang="zh-CN" sz="2800" dirty="0">
                <a:ea typeface="楷体_GB2312" pitchFamily="49" charset="-122"/>
              </a:rPr>
              <a:t>           </a:t>
            </a:r>
            <a:r>
              <a:rPr lang="en-US" altLang="zh-CN" sz="2800" dirty="0">
                <a:solidFill>
                  <a:srgbClr val="FF0000"/>
                </a:solidFill>
                <a:ea typeface="楷体_GB2312" pitchFamily="49" charset="-122"/>
              </a:rPr>
              <a:t>    δ[n] → h[n] </a:t>
            </a:r>
            <a:endParaRPr lang="en-US" altLang="zh-CN" sz="2800" dirty="0">
              <a:solidFill>
                <a:srgbClr val="FF0000"/>
              </a:solidFill>
              <a:ea typeface="楷体_GB2312" pitchFamily="49" charset="-122"/>
            </a:endParaRPr>
          </a:p>
          <a:p>
            <a:pPr eaLnBrk="1" hangingPunct="1">
              <a:buFontTx/>
              <a:buNone/>
            </a:pPr>
            <a:endParaRPr lang="en-US" altLang="zh-CN" sz="2800" dirty="0">
              <a:ea typeface="楷体_GB2312" pitchFamily="49" charset="-122"/>
            </a:endParaRPr>
          </a:p>
        </p:txBody>
      </p:sp>
      <p:sp>
        <p:nvSpPr>
          <p:cNvPr id="136202" name="Rectangle 10"/>
          <p:cNvSpPr>
            <a:spLocks noChangeArrowheads="1"/>
          </p:cNvSpPr>
          <p:nvPr/>
        </p:nvSpPr>
        <p:spPr bwMode="auto">
          <a:xfrm>
            <a:off x="1547813" y="5734050"/>
            <a:ext cx="5562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ea typeface="楷体_GB2312" pitchFamily="49" charset="-122"/>
              </a:rPr>
              <a:t>Why do we need it? </a:t>
            </a:r>
            <a:endParaRPr lang="en-US" altLang="zh-CN"/>
          </a:p>
        </p:txBody>
      </p:sp>
      <p:sp>
        <p:nvSpPr>
          <p:cNvPr id="3" name="Rectangle 10"/>
          <p:cNvSpPr>
            <a:spLocks noChangeArrowheads="1"/>
          </p:cNvSpPr>
          <p:nvPr/>
        </p:nvSpPr>
        <p:spPr bwMode="auto">
          <a:xfrm>
            <a:off x="395288" y="1557338"/>
            <a:ext cx="5562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l"/>
            </a:pPr>
            <a:r>
              <a:rPr lang="en-US" altLang="zh-CN" sz="2800">
                <a:ea typeface="楷体_GB2312" pitchFamily="49" charset="-122"/>
              </a:rPr>
              <a:t> </a:t>
            </a:r>
            <a:r>
              <a:rPr lang="zh-CN" altLang="en-US" sz="2800">
                <a:ea typeface="楷体_GB2312" pitchFamily="49" charset="-122"/>
              </a:rPr>
              <a:t>当</a:t>
            </a:r>
            <a:r>
              <a:rPr lang="en-US" altLang="zh-CN" sz="2800">
                <a:ea typeface="楷体_GB2312" pitchFamily="49" charset="-122"/>
              </a:rPr>
              <a:t>x[n]= </a:t>
            </a:r>
            <a:r>
              <a:rPr lang="en-US" altLang="zh-CN" sz="2800">
                <a:ea typeface="楷体_GB2312" pitchFamily="49" charset="-122"/>
                <a:sym typeface="Symbol" panose="05050102010706020507" pitchFamily="18" charset="2"/>
              </a:rPr>
              <a:t>[n] (</a:t>
            </a:r>
            <a:r>
              <a:rPr lang="zh-CN" altLang="en-US" sz="2800">
                <a:ea typeface="楷体_GB2312" pitchFamily="49" charset="-122"/>
                <a:sym typeface="Symbol" panose="05050102010706020507" pitchFamily="18" charset="2"/>
              </a:rPr>
              <a:t>单位脉冲信号</a:t>
            </a:r>
            <a:r>
              <a:rPr lang="en-US" altLang="zh-CN" sz="2800">
                <a:ea typeface="楷体_GB2312" pitchFamily="49" charset="-122"/>
                <a:sym typeface="Symbol" panose="05050102010706020507" pitchFamily="18" charset="2"/>
              </a:rPr>
              <a:t>)</a:t>
            </a:r>
            <a:endParaRPr lang="en-US" altLang="zh-CN" sz="2800">
              <a:ea typeface="楷体_GB2312" pitchFamily="49" charset="-122"/>
              <a:sym typeface="Symbol" panose="05050102010706020507" pitchFamily="18" charset="2"/>
            </a:endParaRPr>
          </a:p>
        </p:txBody>
      </p:sp>
      <p:sp>
        <p:nvSpPr>
          <p:cNvPr id="4" name="圆角矩形标注 3"/>
          <p:cNvSpPr/>
          <p:nvPr/>
        </p:nvSpPr>
        <p:spPr bwMode="auto">
          <a:xfrm>
            <a:off x="6133282" y="5082723"/>
            <a:ext cx="2574478" cy="759730"/>
          </a:xfrm>
          <a:prstGeom prst="wedgeRoundRectCallout">
            <a:avLst>
              <a:gd name="adj1" fmla="val -133018"/>
              <a:gd name="adj2" fmla="val 15354"/>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3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已知条件！！</a:t>
            </a:r>
            <a:endParaRPr kumimoji="0" lang="zh-CN" altLang="en-US" sz="3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36194"/>
                                        </p:tgtEl>
                                        <p:attrNameLst>
                                          <p:attrName>style.visibility</p:attrName>
                                        </p:attrNameLst>
                                      </p:cBhvr>
                                      <p:to>
                                        <p:strVal val="visible"/>
                                      </p:to>
                                    </p:set>
                                    <p:animEffect transition="in" filter="barn(outHorizontal)">
                                      <p:cBhvr>
                                        <p:cTn id="7" dur="500"/>
                                        <p:tgtEl>
                                          <p:spTgt spid="136194"/>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42" fill="hold" grpId="0" nodeType="clickEffect">
                                  <p:stCondLst>
                                    <p:cond delay="0"/>
                                  </p:stCondLst>
                                  <p:childTnLst>
                                    <p:set>
                                      <p:cBhvr>
                                        <p:cTn id="15" dur="1" fill="hold">
                                          <p:stCondLst>
                                            <p:cond delay="0"/>
                                          </p:stCondLst>
                                        </p:cTn>
                                        <p:tgtEl>
                                          <p:spTgt spid="136201"/>
                                        </p:tgtEl>
                                        <p:attrNameLst>
                                          <p:attrName>style.visibility</p:attrName>
                                        </p:attrNameLst>
                                      </p:cBhvr>
                                      <p:to>
                                        <p:strVal val="visible"/>
                                      </p:to>
                                    </p:set>
                                    <p:animEffect transition="in" filter="barn(outHorizontal)">
                                      <p:cBhvr>
                                        <p:cTn id="16" dur="500"/>
                                        <p:tgtEl>
                                          <p:spTgt spid="136201"/>
                                        </p:tgtEl>
                                      </p:cBhvr>
                                    </p:animEffect>
                                  </p:childTnLst>
                                </p:cTn>
                              </p:par>
                            </p:childTnLst>
                          </p:cTn>
                        </p:par>
                        <p:par>
                          <p:cTn id="17" fill="hold">
                            <p:stCondLst>
                              <p:cond delay="500"/>
                            </p:stCondLst>
                            <p:childTnLst>
                              <p:par>
                                <p:cTn id="18" presetID="16" presetClass="entr" presetSubtype="42" fill="hold" grpId="0" nodeType="afterEffect">
                                  <p:stCondLst>
                                    <p:cond delay="0"/>
                                  </p:stCondLst>
                                  <p:childTnLst>
                                    <p:set>
                                      <p:cBhvr>
                                        <p:cTn id="19" dur="1" fill="hold">
                                          <p:stCondLst>
                                            <p:cond delay="0"/>
                                          </p:stCondLst>
                                        </p:cTn>
                                        <p:tgtEl>
                                          <p:spTgt spid="136202"/>
                                        </p:tgtEl>
                                        <p:attrNameLst>
                                          <p:attrName>style.visibility</p:attrName>
                                        </p:attrNameLst>
                                      </p:cBhvr>
                                      <p:to>
                                        <p:strVal val="visible"/>
                                      </p:to>
                                    </p:set>
                                    <p:animEffect transition="in" filter="barn(outHorizontal)">
                                      <p:cBhvr>
                                        <p:cTn id="20" dur="500"/>
                                        <p:tgtEl>
                                          <p:spTgt spid="136202"/>
                                        </p:tgtEl>
                                      </p:cBhvr>
                                    </p:animEffect>
                                  </p:childTnLst>
                                </p:cTn>
                              </p:par>
                            </p:childTnLst>
                          </p:cTn>
                        </p:par>
                        <p:par>
                          <p:cTn id="21" fill="hold">
                            <p:stCondLst>
                              <p:cond delay="1000"/>
                            </p:stCondLst>
                            <p:childTnLst>
                              <p:par>
                                <p:cTn id="22" presetID="16" presetClass="entr" presetSubtype="42"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arn(outHorizontal)">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p:bldP spid="136201" grpId="0"/>
      <p:bldP spid="13620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E49E12B-A3B4-464E-A738-8B0BA4FA0F6D}"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10243" name="灯片编号占位符 4"/>
          <p:cNvSpPr txBox="1">
            <a:spLocks noGrp="1"/>
          </p:cNvSpPr>
          <p:nvPr/>
        </p:nvSpPr>
        <p:spPr bwMode="auto">
          <a:xfrm>
            <a:off x="8099425" y="6356350"/>
            <a:ext cx="504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1"/>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FontTx/>
              <a:buNone/>
            </a:pPr>
            <a:fld id="{F13582E1-43BC-4497-B1A0-FD91C02B8F85}" type="slidenum">
              <a:rPr lang="en-US" altLang="zh-CN" sz="1400" b="0">
                <a:solidFill>
                  <a:schemeClr val="tx2"/>
                </a:solidFill>
              </a:rPr>
            </a:fld>
            <a:endParaRPr lang="en-US" altLang="zh-CN" sz="1400" b="0">
              <a:solidFill>
                <a:schemeClr val="tx2"/>
              </a:solidFill>
            </a:endParaRPr>
          </a:p>
        </p:txBody>
      </p:sp>
      <p:grpSp>
        <p:nvGrpSpPr>
          <p:cNvPr id="2" name="Group 3"/>
          <p:cNvGrpSpPr/>
          <p:nvPr/>
        </p:nvGrpSpPr>
        <p:grpSpPr bwMode="auto">
          <a:xfrm>
            <a:off x="2971800" y="838200"/>
            <a:ext cx="4648200" cy="893763"/>
            <a:chOff x="1152" y="1728"/>
            <a:chExt cx="2928" cy="563"/>
          </a:xfrm>
        </p:grpSpPr>
        <p:sp>
          <p:nvSpPr>
            <p:cNvPr id="10252" name="Text Box 4"/>
            <p:cNvSpPr txBox="1">
              <a:spLocks noChangeArrowheads="1"/>
            </p:cNvSpPr>
            <p:nvPr/>
          </p:nvSpPr>
          <p:spPr bwMode="auto">
            <a:xfrm>
              <a:off x="2160" y="1958"/>
              <a:ext cx="1008" cy="33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a:latin typeface="Book Antiqua" panose="02040602050305030304" pitchFamily="18" charset="0"/>
                  <a:ea typeface="方正姚体" panose="02010601030101010101" pitchFamily="2" charset="-122"/>
                </a:rPr>
                <a:t>LTI</a:t>
              </a:r>
              <a:endParaRPr kumimoji="1" lang="en-US" altLang="zh-CN" sz="2800">
                <a:latin typeface="Arial Narrow" panose="020B0606020202030204" pitchFamily="34" charset="0"/>
                <a:ea typeface="楷体_GB2312" pitchFamily="49" charset="-122"/>
              </a:endParaRPr>
            </a:p>
          </p:txBody>
        </p:sp>
        <p:sp>
          <p:nvSpPr>
            <p:cNvPr id="10253" name="Line 5"/>
            <p:cNvSpPr>
              <a:spLocks noChangeShapeType="1"/>
            </p:cNvSpPr>
            <p:nvPr/>
          </p:nvSpPr>
          <p:spPr bwMode="auto">
            <a:xfrm>
              <a:off x="1152" y="2112"/>
              <a:ext cx="100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4" name="Line 6"/>
            <p:cNvSpPr>
              <a:spLocks noChangeShapeType="1"/>
            </p:cNvSpPr>
            <p:nvPr/>
          </p:nvSpPr>
          <p:spPr bwMode="auto">
            <a:xfrm>
              <a:off x="3168" y="2112"/>
              <a:ext cx="91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5" name="Text Box 7"/>
            <p:cNvSpPr txBox="1">
              <a:spLocks noChangeArrowheads="1"/>
            </p:cNvSpPr>
            <p:nvPr/>
          </p:nvSpPr>
          <p:spPr bwMode="auto">
            <a:xfrm>
              <a:off x="1389" y="1728"/>
              <a:ext cx="4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a:latin typeface="Arial Narrow" panose="020B0606020202030204" pitchFamily="34" charset="0"/>
                  <a:ea typeface="楷体_GB2312" pitchFamily="49" charset="-122"/>
                </a:rPr>
                <a:t>x[n]</a:t>
              </a:r>
              <a:endParaRPr kumimoji="1" lang="en-US" altLang="zh-CN" sz="2800">
                <a:latin typeface="Arial Narrow" panose="020B0606020202030204" pitchFamily="34" charset="0"/>
                <a:ea typeface="楷体_GB2312" pitchFamily="49" charset="-122"/>
              </a:endParaRPr>
            </a:p>
          </p:txBody>
        </p:sp>
        <p:sp>
          <p:nvSpPr>
            <p:cNvPr id="10256" name="Text Box 8"/>
            <p:cNvSpPr txBox="1">
              <a:spLocks noChangeArrowheads="1"/>
            </p:cNvSpPr>
            <p:nvPr/>
          </p:nvSpPr>
          <p:spPr bwMode="auto">
            <a:xfrm>
              <a:off x="3340" y="1728"/>
              <a:ext cx="6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800">
                  <a:latin typeface="Arial Narrow" panose="020B0606020202030204" pitchFamily="34" charset="0"/>
                  <a:ea typeface="楷体_GB2312" pitchFamily="49" charset="-122"/>
                </a:rPr>
                <a:t>y[n]=?</a:t>
              </a:r>
              <a:endParaRPr kumimoji="1" lang="en-US" altLang="zh-CN" sz="2800">
                <a:latin typeface="Arial Narrow" panose="020B0606020202030204" pitchFamily="34" charset="0"/>
                <a:ea typeface="楷体_GB2312" pitchFamily="49" charset="-122"/>
              </a:endParaRPr>
            </a:p>
          </p:txBody>
        </p:sp>
      </p:grpSp>
      <p:sp>
        <p:nvSpPr>
          <p:cNvPr id="137225" name="Rectangle 9"/>
          <p:cNvSpPr>
            <a:spLocks noChangeArrowheads="1"/>
          </p:cNvSpPr>
          <p:nvPr/>
        </p:nvSpPr>
        <p:spPr bwMode="auto">
          <a:xfrm>
            <a:off x="395288" y="2060575"/>
            <a:ext cx="2438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ea typeface="楷体_GB2312" pitchFamily="49" charset="-122"/>
              </a:rPr>
              <a:t>Solution:</a:t>
            </a:r>
            <a:endParaRPr lang="en-US" altLang="zh-CN"/>
          </a:p>
        </p:txBody>
      </p:sp>
      <p:sp>
        <p:nvSpPr>
          <p:cNvPr id="137226" name="Rectangle 10"/>
          <p:cNvSpPr>
            <a:spLocks noChangeArrowheads="1"/>
          </p:cNvSpPr>
          <p:nvPr/>
        </p:nvSpPr>
        <p:spPr bwMode="auto">
          <a:xfrm>
            <a:off x="685800" y="914400"/>
            <a:ext cx="2133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ea typeface="楷体_GB2312" pitchFamily="49" charset="-122"/>
              </a:rPr>
              <a:t>Question: </a:t>
            </a:r>
            <a:endParaRPr lang="en-US" altLang="zh-CN" sz="2800"/>
          </a:p>
        </p:txBody>
      </p:sp>
      <p:sp>
        <p:nvSpPr>
          <p:cNvPr id="137227" name="Rectangle 11"/>
          <p:cNvSpPr>
            <a:spLocks noChangeArrowheads="1"/>
          </p:cNvSpPr>
          <p:nvPr/>
        </p:nvSpPr>
        <p:spPr bwMode="auto">
          <a:xfrm>
            <a:off x="2339975" y="1989138"/>
            <a:ext cx="68040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ea typeface="楷体_GB2312" pitchFamily="49" charset="-122"/>
                <a:sym typeface="Symbol" panose="05050102010706020507" pitchFamily="18" charset="2"/>
              </a:rPr>
              <a:t>[n]  h[n]</a:t>
            </a:r>
            <a:endParaRPr lang="en-US" altLang="zh-CN" sz="2800">
              <a:ea typeface="楷体_GB2312" pitchFamily="49" charset="-122"/>
              <a:sym typeface="Symbol" panose="05050102010706020507" pitchFamily="18" charset="2"/>
            </a:endParaRPr>
          </a:p>
          <a:p>
            <a:pPr eaLnBrk="1" hangingPunct="1">
              <a:buFontTx/>
              <a:buNone/>
            </a:pPr>
            <a:r>
              <a:rPr lang="en-US" altLang="zh-CN" sz="2800">
                <a:ea typeface="楷体_GB2312" pitchFamily="49" charset="-122"/>
                <a:sym typeface="Symbol" panose="05050102010706020507" pitchFamily="18" charset="2"/>
              </a:rPr>
              <a:t>[n-k]  h[n-k]   </a:t>
            </a:r>
            <a:r>
              <a:rPr lang="zh-CN" altLang="en-US" sz="2800">
                <a:ea typeface="楷体_GB2312" pitchFamily="49" charset="-122"/>
                <a:sym typeface="Symbol" panose="05050102010706020507" pitchFamily="18" charset="2"/>
              </a:rPr>
              <a:t>（</a:t>
            </a:r>
            <a:r>
              <a:rPr lang="zh-CN" altLang="en-US" sz="2800">
                <a:solidFill>
                  <a:srgbClr val="FF0000"/>
                </a:solidFill>
                <a:ea typeface="楷体_GB2312" pitchFamily="49" charset="-122"/>
                <a:sym typeface="Symbol" panose="05050102010706020507" pitchFamily="18" charset="2"/>
              </a:rPr>
              <a:t>时不变</a:t>
            </a:r>
            <a:r>
              <a:rPr lang="zh-CN" altLang="en-US" sz="2800">
                <a:ea typeface="楷体_GB2312" pitchFamily="49" charset="-122"/>
                <a:sym typeface="Symbol" panose="05050102010706020507" pitchFamily="18" charset="2"/>
              </a:rPr>
              <a:t>性质）</a:t>
            </a:r>
            <a:endParaRPr lang="zh-CN" altLang="en-US" sz="2800">
              <a:ea typeface="楷体_GB2312" pitchFamily="49" charset="-122"/>
              <a:sym typeface="Symbol" panose="05050102010706020507" pitchFamily="18" charset="2"/>
            </a:endParaRPr>
          </a:p>
          <a:p>
            <a:pPr algn="ctr" eaLnBrk="1" hangingPunct="1">
              <a:buFontTx/>
              <a:buNone/>
            </a:pPr>
            <a:r>
              <a:rPr lang="en-US" altLang="zh-CN" sz="2800">
                <a:ea typeface="楷体_GB2312" pitchFamily="49" charset="-122"/>
                <a:sym typeface="Symbol" panose="05050102010706020507" pitchFamily="18" charset="2"/>
              </a:rPr>
              <a:t>x[k][n-k] x[k] h[n-k] </a:t>
            </a:r>
            <a:r>
              <a:rPr lang="zh-CN" altLang="en-US" sz="2800">
                <a:ea typeface="楷体_GB2312" pitchFamily="49" charset="-122"/>
                <a:sym typeface="Symbol" panose="05050102010706020507" pitchFamily="18" charset="2"/>
              </a:rPr>
              <a:t>（线性的</a:t>
            </a:r>
            <a:r>
              <a:rPr lang="zh-CN" altLang="en-US" sz="2800">
                <a:solidFill>
                  <a:srgbClr val="FF0000"/>
                </a:solidFill>
                <a:ea typeface="楷体_GB2312" pitchFamily="49" charset="-122"/>
                <a:sym typeface="Symbol" panose="05050102010706020507" pitchFamily="18" charset="2"/>
              </a:rPr>
              <a:t>齐次</a:t>
            </a:r>
            <a:r>
              <a:rPr lang="zh-CN" altLang="en-US" sz="2800">
                <a:ea typeface="楷体_GB2312" pitchFamily="49" charset="-122"/>
                <a:sym typeface="Symbol" panose="05050102010706020507" pitchFamily="18" charset="2"/>
              </a:rPr>
              <a:t>）</a:t>
            </a:r>
            <a:endParaRPr lang="zh-CN" altLang="en-US"/>
          </a:p>
        </p:txBody>
      </p:sp>
      <p:graphicFrame>
        <p:nvGraphicFramePr>
          <p:cNvPr id="137228" name="Object 12"/>
          <p:cNvGraphicFramePr>
            <a:graphicFrameLocks noChangeAspect="1"/>
          </p:cNvGraphicFramePr>
          <p:nvPr/>
        </p:nvGraphicFramePr>
        <p:xfrm>
          <a:off x="323850" y="3644900"/>
          <a:ext cx="8534400" cy="1200150"/>
        </p:xfrm>
        <a:graphic>
          <a:graphicData uri="http://schemas.openxmlformats.org/presentationml/2006/ole">
            <mc:AlternateContent xmlns:mc="http://schemas.openxmlformats.org/markup-compatibility/2006">
              <mc:Choice xmlns:v="urn:schemas-microsoft-com:vml" Requires="v">
                <p:oleObj spid="_x0000_s10294" name="Equation" r:id="rId1" imgW="3032760" imgH="300990" progId="Equation.3">
                  <p:embed/>
                </p:oleObj>
              </mc:Choice>
              <mc:Fallback>
                <p:oleObj name="Equation" r:id="rId1" imgW="3032760" imgH="300990" progId="Equation.3">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644900"/>
                        <a:ext cx="8534400"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29" name="Rectangle 13"/>
          <p:cNvSpPr>
            <a:spLocks noChangeArrowheads="1"/>
          </p:cNvSpPr>
          <p:nvPr/>
        </p:nvSpPr>
        <p:spPr bwMode="auto">
          <a:xfrm>
            <a:off x="457200" y="5562600"/>
            <a:ext cx="84248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800"/>
              <a:t>输出响应  </a:t>
            </a:r>
            <a:r>
              <a:rPr kumimoji="1" lang="en-US" altLang="zh-CN" sz="2800" i="1"/>
              <a:t>y</a:t>
            </a:r>
            <a:r>
              <a:rPr kumimoji="1" lang="en-US" altLang="zh-CN" sz="2800"/>
              <a:t>[</a:t>
            </a:r>
            <a:r>
              <a:rPr kumimoji="1" lang="en-US" altLang="zh-CN" sz="2800" i="1"/>
              <a:t>n</a:t>
            </a:r>
            <a:r>
              <a:rPr kumimoji="1" lang="en-US" altLang="zh-CN" sz="2800"/>
              <a:t>] </a:t>
            </a:r>
            <a:r>
              <a:rPr kumimoji="1" lang="zh-CN" altLang="en-US" sz="2800"/>
              <a:t>是一个加了权重 </a:t>
            </a:r>
            <a:r>
              <a:rPr kumimoji="1" lang="en-US" altLang="zh-CN" sz="2800"/>
              <a:t>x[k]</a:t>
            </a:r>
            <a:r>
              <a:rPr kumimoji="1" lang="zh-CN" altLang="en-US" sz="2800"/>
              <a:t>的，单位冲激信号的响应</a:t>
            </a:r>
            <a:r>
              <a:rPr kumimoji="1" lang="en-US" altLang="zh-CN" sz="2800"/>
              <a:t>h[n-k] </a:t>
            </a:r>
            <a:r>
              <a:rPr kumimoji="1" lang="zh-CN" altLang="en-US" sz="2800"/>
              <a:t>的叠加</a:t>
            </a:r>
            <a:r>
              <a:rPr kumimoji="1" lang="en-US" altLang="zh-CN" sz="2800"/>
              <a:t>.</a:t>
            </a:r>
            <a:endParaRPr kumimoji="1" lang="en-US" altLang="zh-CN" sz="2800"/>
          </a:p>
        </p:txBody>
      </p:sp>
      <p:sp>
        <p:nvSpPr>
          <p:cNvPr id="10250" name="Rectangle 15"/>
          <p:cNvSpPr>
            <a:spLocks noChangeArrowheads="1"/>
          </p:cNvSpPr>
          <p:nvPr/>
        </p:nvSpPr>
        <p:spPr bwMode="auto">
          <a:xfrm>
            <a:off x="2700338" y="4876800"/>
            <a:ext cx="5605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800"/>
              <a:t>（线性系统的</a:t>
            </a:r>
            <a:r>
              <a:rPr kumimoji="1" lang="zh-CN" altLang="en-US" sz="2800">
                <a:solidFill>
                  <a:srgbClr val="FF0000"/>
                </a:solidFill>
              </a:rPr>
              <a:t>可加性</a:t>
            </a:r>
            <a:r>
              <a:rPr kumimoji="1" lang="zh-CN" altLang="en-US" sz="2800"/>
              <a:t>）</a:t>
            </a:r>
            <a:r>
              <a:rPr kumimoji="1" lang="en-US" altLang="zh-CN" sz="2800"/>
              <a:t>(2.6)</a:t>
            </a:r>
            <a:endParaRPr kumimoji="1" lang="en-US" altLang="zh-CN" sz="2800"/>
          </a:p>
        </p:txBody>
      </p:sp>
      <p:sp>
        <p:nvSpPr>
          <p:cNvPr id="136202" name="Rectangle 10"/>
          <p:cNvSpPr>
            <a:spLocks noChangeArrowheads="1"/>
          </p:cNvSpPr>
          <p:nvPr/>
        </p:nvSpPr>
        <p:spPr bwMode="auto">
          <a:xfrm>
            <a:off x="395288" y="333375"/>
            <a:ext cx="5562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l"/>
            </a:pPr>
            <a:r>
              <a:rPr lang="en-US" altLang="zh-CN" sz="2800">
                <a:ea typeface="楷体_GB2312" pitchFamily="49" charset="-122"/>
              </a:rPr>
              <a:t> </a:t>
            </a:r>
            <a:r>
              <a:rPr lang="zh-CN" altLang="en-US" sz="2800">
                <a:ea typeface="楷体_GB2312" pitchFamily="49" charset="-122"/>
              </a:rPr>
              <a:t>当</a:t>
            </a:r>
            <a:r>
              <a:rPr lang="en-US" altLang="zh-CN" sz="2800">
                <a:ea typeface="楷体_GB2312" pitchFamily="49" charset="-122"/>
              </a:rPr>
              <a:t>x[n]</a:t>
            </a:r>
            <a:r>
              <a:rPr lang="en-US" altLang="zh-CN" sz="2800">
                <a:ea typeface="楷体_GB2312" pitchFamily="49" charset="-122"/>
                <a:sym typeface="Symbol" panose="05050102010706020507" pitchFamily="18" charset="2"/>
              </a:rPr>
              <a:t>(</a:t>
            </a:r>
            <a:r>
              <a:rPr lang="zh-CN" altLang="en-US" sz="2800">
                <a:ea typeface="楷体_GB2312" pitchFamily="49" charset="-122"/>
                <a:sym typeface="Symbol" panose="05050102010706020507" pitchFamily="18" charset="2"/>
              </a:rPr>
              <a:t>一般离散时间信号</a:t>
            </a:r>
            <a:r>
              <a:rPr lang="en-US" altLang="zh-CN" sz="2800">
                <a:ea typeface="楷体_GB2312" pitchFamily="49" charset="-122"/>
                <a:sym typeface="Symbol" panose="05050102010706020507" pitchFamily="18" charset="2"/>
              </a:rPr>
              <a:t>)</a:t>
            </a:r>
            <a:endParaRPr lang="en-US" altLang="zh-CN" sz="2800">
              <a:ea typeface="楷体_GB2312" pitchFamily="49" charset="-122"/>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37226"/>
                                        </p:tgtEl>
                                        <p:attrNameLst>
                                          <p:attrName>style.visibility</p:attrName>
                                        </p:attrNameLst>
                                      </p:cBhvr>
                                      <p:to>
                                        <p:strVal val="visible"/>
                                      </p:to>
                                    </p:set>
                                    <p:animEffect transition="in" filter="barn(outHorizontal)">
                                      <p:cBhvr>
                                        <p:cTn id="7" dur="500"/>
                                        <p:tgtEl>
                                          <p:spTgt spid="137226"/>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Horizont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42" fill="hold" grpId="0" nodeType="clickEffect">
                                  <p:stCondLst>
                                    <p:cond delay="0"/>
                                  </p:stCondLst>
                                  <p:childTnLst>
                                    <p:set>
                                      <p:cBhvr>
                                        <p:cTn id="15" dur="1" fill="hold">
                                          <p:stCondLst>
                                            <p:cond delay="0"/>
                                          </p:stCondLst>
                                        </p:cTn>
                                        <p:tgtEl>
                                          <p:spTgt spid="137225"/>
                                        </p:tgtEl>
                                        <p:attrNameLst>
                                          <p:attrName>style.visibility</p:attrName>
                                        </p:attrNameLst>
                                      </p:cBhvr>
                                      <p:to>
                                        <p:strVal val="visible"/>
                                      </p:to>
                                    </p:set>
                                    <p:animEffect transition="in" filter="barn(outHorizontal)">
                                      <p:cBhvr>
                                        <p:cTn id="16" dur="500"/>
                                        <p:tgtEl>
                                          <p:spTgt spid="137225"/>
                                        </p:tgtEl>
                                      </p:cBhvr>
                                    </p:animEffect>
                                  </p:childTnLst>
                                </p:cTn>
                              </p:par>
                            </p:childTnLst>
                          </p:cTn>
                        </p:par>
                        <p:par>
                          <p:cTn id="17" fill="hold">
                            <p:stCondLst>
                              <p:cond delay="500"/>
                            </p:stCondLst>
                            <p:childTnLst>
                              <p:par>
                                <p:cTn id="18" presetID="16" presetClass="entr" presetSubtype="42" fill="hold" grpId="0" nodeType="afterEffect">
                                  <p:stCondLst>
                                    <p:cond delay="0"/>
                                  </p:stCondLst>
                                  <p:childTnLst>
                                    <p:set>
                                      <p:cBhvr>
                                        <p:cTn id="19" dur="1" fill="hold">
                                          <p:stCondLst>
                                            <p:cond delay="0"/>
                                          </p:stCondLst>
                                        </p:cTn>
                                        <p:tgtEl>
                                          <p:spTgt spid="137227"/>
                                        </p:tgtEl>
                                        <p:attrNameLst>
                                          <p:attrName>style.visibility</p:attrName>
                                        </p:attrNameLst>
                                      </p:cBhvr>
                                      <p:to>
                                        <p:strVal val="visible"/>
                                      </p:to>
                                    </p:set>
                                    <p:animEffect transition="in" filter="barn(outHorizontal)">
                                      <p:cBhvr>
                                        <p:cTn id="20" dur="500"/>
                                        <p:tgtEl>
                                          <p:spTgt spid="13722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42" fill="hold" nodeType="clickEffect">
                                  <p:stCondLst>
                                    <p:cond delay="0"/>
                                  </p:stCondLst>
                                  <p:childTnLst>
                                    <p:set>
                                      <p:cBhvr>
                                        <p:cTn id="24" dur="1" fill="hold">
                                          <p:stCondLst>
                                            <p:cond delay="0"/>
                                          </p:stCondLst>
                                        </p:cTn>
                                        <p:tgtEl>
                                          <p:spTgt spid="137228"/>
                                        </p:tgtEl>
                                        <p:attrNameLst>
                                          <p:attrName>style.visibility</p:attrName>
                                        </p:attrNameLst>
                                      </p:cBhvr>
                                      <p:to>
                                        <p:strVal val="visible"/>
                                      </p:to>
                                    </p:set>
                                    <p:animEffect transition="in" filter="barn(outHorizontal)">
                                      <p:cBhvr>
                                        <p:cTn id="25" dur="500"/>
                                        <p:tgtEl>
                                          <p:spTgt spid="137228"/>
                                        </p:tgtEl>
                                      </p:cBhvr>
                                    </p:animEffect>
                                  </p:childTnLst>
                                </p:cTn>
                              </p:par>
                            </p:childTnLst>
                          </p:cTn>
                        </p:par>
                        <p:par>
                          <p:cTn id="26" fill="hold">
                            <p:stCondLst>
                              <p:cond delay="500"/>
                            </p:stCondLst>
                            <p:childTnLst>
                              <p:par>
                                <p:cTn id="27" presetID="16" presetClass="entr" presetSubtype="42" fill="hold" grpId="0" nodeType="afterEffect">
                                  <p:stCondLst>
                                    <p:cond delay="0"/>
                                  </p:stCondLst>
                                  <p:childTnLst>
                                    <p:set>
                                      <p:cBhvr>
                                        <p:cTn id="28" dur="1" fill="hold">
                                          <p:stCondLst>
                                            <p:cond delay="0"/>
                                          </p:stCondLst>
                                        </p:cTn>
                                        <p:tgtEl>
                                          <p:spTgt spid="137229"/>
                                        </p:tgtEl>
                                        <p:attrNameLst>
                                          <p:attrName>style.visibility</p:attrName>
                                        </p:attrNameLst>
                                      </p:cBhvr>
                                      <p:to>
                                        <p:strVal val="visible"/>
                                      </p:to>
                                    </p:set>
                                    <p:animEffect transition="in" filter="barn(outHorizontal)">
                                      <p:cBhvr>
                                        <p:cTn id="29" dur="500"/>
                                        <p:tgtEl>
                                          <p:spTgt spid="137229"/>
                                        </p:tgtEl>
                                      </p:cBhvr>
                                    </p:animEffect>
                                  </p:childTnLst>
                                </p:cTn>
                              </p:par>
                            </p:childTnLst>
                          </p:cTn>
                        </p:par>
                        <p:par>
                          <p:cTn id="30" fill="hold">
                            <p:stCondLst>
                              <p:cond delay="1000"/>
                            </p:stCondLst>
                            <p:childTnLst>
                              <p:par>
                                <p:cTn id="31" presetID="16" presetClass="entr" presetSubtype="42" fill="hold" grpId="0" nodeType="afterEffect">
                                  <p:stCondLst>
                                    <p:cond delay="0"/>
                                  </p:stCondLst>
                                  <p:childTnLst>
                                    <p:set>
                                      <p:cBhvr>
                                        <p:cTn id="32" dur="1" fill="hold">
                                          <p:stCondLst>
                                            <p:cond delay="0"/>
                                          </p:stCondLst>
                                        </p:cTn>
                                        <p:tgtEl>
                                          <p:spTgt spid="136202"/>
                                        </p:tgtEl>
                                        <p:attrNameLst>
                                          <p:attrName>style.visibility</p:attrName>
                                        </p:attrNameLst>
                                      </p:cBhvr>
                                      <p:to>
                                        <p:strVal val="visible"/>
                                      </p:to>
                                    </p:set>
                                    <p:animEffect transition="in" filter="barn(outHorizontal)">
                                      <p:cBhvr>
                                        <p:cTn id="33" dur="500"/>
                                        <p:tgtEl>
                                          <p:spTgt spid="136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5" grpId="0" autoUpdateAnimBg="0"/>
      <p:bldP spid="137226" grpId="0" autoUpdateAnimBg="0"/>
      <p:bldP spid="137227" grpId="0" autoUpdateAnimBg="0"/>
      <p:bldP spid="137229" grpId="0" autoUpdateAnimBg="0"/>
      <p:bldP spid="13620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p:cNvSpPr>
            <a:spLocks noChangeArrowheads="1"/>
          </p:cNvSpPr>
          <p:nvPr/>
        </p:nvSpPr>
        <p:spPr bwMode="auto">
          <a:xfrm>
            <a:off x="323850" y="4092575"/>
            <a:ext cx="8820150" cy="2432050"/>
          </a:xfrm>
          <a:prstGeom prst="rect">
            <a:avLst/>
          </a:prstGeom>
          <a:solidFill>
            <a:schemeClr val="accent1"/>
          </a:solidFill>
          <a:ln w="25400" algn="ctr">
            <a:solidFill>
              <a:srgbClr val="C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267"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8BA6447-B6FD-422D-A170-15B93167FAE4}" type="slidenum">
              <a:rPr lang="en-US" altLang="zh-CN" sz="2000" smtClean="0">
                <a:latin typeface="Times New Roman" panose="02020603050405020304" pitchFamily="18" charset="0"/>
              </a:rPr>
            </a:fld>
            <a:endParaRPr lang="en-US" altLang="zh-CN" sz="2000" smtClean="0">
              <a:latin typeface="Times New Roman" panose="02020603050405020304" pitchFamily="18" charset="0"/>
            </a:endParaRPr>
          </a:p>
        </p:txBody>
      </p:sp>
      <p:sp>
        <p:nvSpPr>
          <p:cNvPr id="138242" name="Rectangle 2"/>
          <p:cNvSpPr>
            <a:spLocks noChangeArrowheads="1"/>
          </p:cNvSpPr>
          <p:nvPr/>
        </p:nvSpPr>
        <p:spPr bwMode="auto">
          <a:xfrm>
            <a:off x="2070100" y="365125"/>
            <a:ext cx="54721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a:latin typeface="华文中宋" panose="02010600040101010101" pitchFamily="2" charset="-122"/>
                <a:ea typeface="华文中宋" panose="02010600040101010101" pitchFamily="2" charset="-122"/>
              </a:rPr>
              <a:t>卷积和（ </a:t>
            </a:r>
            <a:r>
              <a:rPr lang="en-US" altLang="zh-CN">
                <a:solidFill>
                  <a:srgbClr val="FF0000"/>
                </a:solidFill>
              </a:rPr>
              <a:t>Convolution Sum</a:t>
            </a:r>
            <a:r>
              <a:rPr lang="en-US" altLang="zh-CN" b="0"/>
              <a:t> </a:t>
            </a:r>
            <a:r>
              <a:rPr lang="zh-CN" altLang="en-US">
                <a:ea typeface="楷体_GB2312" pitchFamily="49" charset="-122"/>
              </a:rPr>
              <a:t>）</a:t>
            </a:r>
            <a:endParaRPr lang="zh-CN" altLang="en-US">
              <a:ea typeface="楷体_GB2312" pitchFamily="49" charset="-122"/>
            </a:endParaRPr>
          </a:p>
        </p:txBody>
      </p:sp>
      <p:sp>
        <p:nvSpPr>
          <p:cNvPr id="138243" name="Rectangle 3"/>
          <p:cNvSpPr>
            <a:spLocks noChangeArrowheads="1"/>
          </p:cNvSpPr>
          <p:nvPr/>
        </p:nvSpPr>
        <p:spPr bwMode="auto">
          <a:xfrm>
            <a:off x="684213" y="1557338"/>
            <a:ext cx="990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ea typeface="楷体_GB2312" pitchFamily="49" charset="-122"/>
              </a:rPr>
              <a:t>So</a:t>
            </a:r>
            <a:endParaRPr lang="en-US" altLang="zh-CN"/>
          </a:p>
        </p:txBody>
      </p:sp>
      <p:graphicFrame>
        <p:nvGraphicFramePr>
          <p:cNvPr id="138244" name="Object 4"/>
          <p:cNvGraphicFramePr>
            <a:graphicFrameLocks noChangeAspect="1"/>
          </p:cNvGraphicFramePr>
          <p:nvPr/>
        </p:nvGraphicFramePr>
        <p:xfrm>
          <a:off x="1258888" y="1196975"/>
          <a:ext cx="4224337" cy="1233488"/>
        </p:xfrm>
        <a:graphic>
          <a:graphicData uri="http://schemas.openxmlformats.org/presentationml/2006/ole">
            <mc:AlternateContent xmlns:mc="http://schemas.openxmlformats.org/markup-compatibility/2006">
              <mc:Choice xmlns:v="urn:schemas-microsoft-com:vml" Requires="v">
                <p:oleObj spid="_x0000_s11312" name="Equation" r:id="rId1" imgW="1232535" imgH="300990" progId="Equation.DSMT4">
                  <p:embed/>
                </p:oleObj>
              </mc:Choice>
              <mc:Fallback>
                <p:oleObj name="Equation" r:id="rId1" imgW="1232535" imgH="30099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196975"/>
                        <a:ext cx="4224337" cy="1233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8245" name="Rectangle 5"/>
          <p:cNvSpPr>
            <a:spLocks noChangeArrowheads="1"/>
          </p:cNvSpPr>
          <p:nvPr/>
        </p:nvSpPr>
        <p:spPr bwMode="auto">
          <a:xfrm>
            <a:off x="468313" y="2636838"/>
            <a:ext cx="8675687" cy="1439862"/>
          </a:xfrm>
          <a:prstGeom prst="rect">
            <a:avLst/>
          </a:prstGeom>
          <a:solidFill>
            <a:schemeClr val="bg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800">
                <a:ea typeface="楷体_GB2312" pitchFamily="49" charset="-122"/>
              </a:rPr>
              <a:t>上式的右边的运算称为 </a:t>
            </a:r>
            <a:r>
              <a:rPr lang="en-US" altLang="zh-CN" sz="2800">
                <a:solidFill>
                  <a:srgbClr val="FF0000"/>
                </a:solidFill>
              </a:rPr>
              <a:t>x[n] </a:t>
            </a:r>
            <a:r>
              <a:rPr lang="zh-CN" altLang="en-US" sz="2800">
                <a:solidFill>
                  <a:srgbClr val="FF0000"/>
                </a:solidFill>
              </a:rPr>
              <a:t>和</a:t>
            </a:r>
            <a:r>
              <a:rPr lang="en-US" altLang="zh-CN" sz="2800">
                <a:solidFill>
                  <a:srgbClr val="FF0000"/>
                </a:solidFill>
              </a:rPr>
              <a:t>h[n]</a:t>
            </a:r>
            <a:r>
              <a:rPr lang="zh-CN" altLang="en-US" sz="2800">
                <a:solidFill>
                  <a:srgbClr val="FF0000"/>
                </a:solidFill>
              </a:rPr>
              <a:t>的卷积和：</a:t>
            </a:r>
            <a:r>
              <a:rPr lang="zh-CN" altLang="en-US" sz="2800"/>
              <a:t>简记为              </a:t>
            </a:r>
            <a:r>
              <a:rPr lang="zh-CN" altLang="en-US" sz="2800">
                <a:ea typeface="楷体_GB2312" pitchFamily="49" charset="-122"/>
              </a:rPr>
              <a:t> </a:t>
            </a:r>
            <a:endParaRPr lang="zh-CN" altLang="en-US" sz="2800">
              <a:ea typeface="楷体_GB2312" pitchFamily="49" charset="-122"/>
            </a:endParaRPr>
          </a:p>
          <a:p>
            <a:pPr eaLnBrk="1" hangingPunct="1">
              <a:lnSpc>
                <a:spcPct val="135000"/>
              </a:lnSpc>
              <a:buFontTx/>
              <a:buNone/>
            </a:pPr>
            <a:r>
              <a:rPr lang="zh-CN" altLang="en-US" sz="2800">
                <a:ea typeface="楷体_GB2312" pitchFamily="49" charset="-122"/>
              </a:rPr>
              <a:t>                      </a:t>
            </a:r>
            <a:r>
              <a:rPr lang="en-US" altLang="zh-CN" sz="2800">
                <a:solidFill>
                  <a:srgbClr val="FF0000"/>
                </a:solidFill>
                <a:ea typeface="楷体_GB2312" pitchFamily="49" charset="-122"/>
              </a:rPr>
              <a:t>y[n] = x[n] * h[n]</a:t>
            </a:r>
            <a:endParaRPr lang="en-US" altLang="zh-CN" sz="2800">
              <a:solidFill>
                <a:srgbClr val="FF0000"/>
              </a:solidFill>
              <a:ea typeface="楷体_GB2312" pitchFamily="49" charset="-122"/>
            </a:endParaRPr>
          </a:p>
        </p:txBody>
      </p:sp>
      <p:sp>
        <p:nvSpPr>
          <p:cNvPr id="138246" name="Rectangle 6"/>
          <p:cNvSpPr>
            <a:spLocks noChangeArrowheads="1"/>
          </p:cNvSpPr>
          <p:nvPr/>
        </p:nvSpPr>
        <p:spPr bwMode="auto">
          <a:xfrm>
            <a:off x="5292725" y="1485900"/>
            <a:ext cx="36004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sz="2800">
                <a:ea typeface="楷体_GB2312" pitchFamily="49" charset="-122"/>
              </a:rPr>
              <a:t>--- </a:t>
            </a:r>
            <a:r>
              <a:rPr lang="zh-CN" altLang="en-US" sz="2800">
                <a:ea typeface="楷体_GB2312" pitchFamily="49" charset="-122"/>
              </a:rPr>
              <a:t>卷积和</a:t>
            </a:r>
            <a:endParaRPr lang="en-US" altLang="zh-CN"/>
          </a:p>
        </p:txBody>
      </p:sp>
      <p:sp>
        <p:nvSpPr>
          <p:cNvPr id="138247" name="Rectangle 7"/>
          <p:cNvSpPr>
            <a:spLocks noChangeArrowheads="1"/>
          </p:cNvSpPr>
          <p:nvPr/>
        </p:nvSpPr>
        <p:spPr bwMode="auto">
          <a:xfrm>
            <a:off x="611188" y="4076700"/>
            <a:ext cx="8532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800"/>
              <a:t>上两式的含义： </a:t>
            </a:r>
            <a:endParaRPr lang="zh-CN" altLang="en-US" sz="2800"/>
          </a:p>
          <a:p>
            <a:pPr eaLnBrk="1" hangingPunct="1">
              <a:buFontTx/>
              <a:buNone/>
            </a:pPr>
            <a:r>
              <a:rPr lang="zh-CN" altLang="en-US" sz="2800"/>
              <a:t>  （</a:t>
            </a:r>
            <a:r>
              <a:rPr lang="en-US" altLang="zh-CN" sz="2800"/>
              <a:t>1</a:t>
            </a:r>
            <a:r>
              <a:rPr lang="zh-CN" altLang="en-US" sz="2800"/>
              <a:t>）离散时间信号</a:t>
            </a:r>
            <a:r>
              <a:rPr lang="en-US" altLang="zh-CN" sz="2800"/>
              <a:t>x[n]</a:t>
            </a:r>
            <a:r>
              <a:rPr lang="zh-CN" altLang="en-US" sz="2800"/>
              <a:t>在</a:t>
            </a:r>
            <a:r>
              <a:rPr lang="en-US" altLang="zh-CN" sz="2800"/>
              <a:t>LTI</a:t>
            </a:r>
            <a:r>
              <a:rPr lang="zh-CN" altLang="en-US" sz="2800"/>
              <a:t>的响应</a:t>
            </a:r>
            <a:r>
              <a:rPr lang="en-US" altLang="zh-CN" sz="2800"/>
              <a:t>.</a:t>
            </a:r>
            <a:endParaRPr lang="en-US" altLang="zh-CN" sz="2800"/>
          </a:p>
          <a:p>
            <a:pPr eaLnBrk="1" hangingPunct="1">
              <a:buFontTx/>
              <a:buNone/>
            </a:pPr>
            <a:r>
              <a:rPr lang="en-US" altLang="zh-CN" sz="2800"/>
              <a:t>    (2)   LTI </a:t>
            </a:r>
            <a:r>
              <a:rPr lang="zh-CN" altLang="en-US" sz="2800"/>
              <a:t>系统的特征可用 单位脉冲信号的响应</a:t>
            </a:r>
            <a:r>
              <a:rPr lang="en-US" altLang="zh-CN" sz="2800">
                <a:solidFill>
                  <a:srgbClr val="FF3300"/>
                </a:solidFill>
              </a:rPr>
              <a:t>h[n]</a:t>
            </a:r>
            <a:r>
              <a:rPr lang="zh-CN" altLang="en-US" sz="2800"/>
              <a:t>来表示。</a:t>
            </a:r>
            <a:r>
              <a:rPr lang="en-US" altLang="zh-CN" sz="2800"/>
              <a:t>the unit impulse response </a:t>
            </a:r>
            <a:r>
              <a:rPr kumimoji="1" lang="en-US" altLang="zh-CN" sz="2800"/>
              <a:t>--</a:t>
            </a:r>
            <a:r>
              <a:rPr kumimoji="1" lang="en-US" altLang="zh-CN" sz="2800" i="1">
                <a:solidFill>
                  <a:srgbClr val="FF0000"/>
                </a:solidFill>
              </a:rPr>
              <a:t>h</a:t>
            </a:r>
            <a:r>
              <a:rPr kumimoji="1" lang="en-US" altLang="zh-CN" sz="2800">
                <a:solidFill>
                  <a:srgbClr val="FF0000"/>
                </a:solidFill>
              </a:rPr>
              <a:t>[</a:t>
            </a:r>
            <a:r>
              <a:rPr kumimoji="1" lang="en-US" altLang="zh-CN" sz="2800" i="1">
                <a:solidFill>
                  <a:srgbClr val="FF0000"/>
                </a:solidFill>
              </a:rPr>
              <a:t>n</a:t>
            </a:r>
            <a:r>
              <a:rPr kumimoji="1" lang="en-US" altLang="zh-CN" sz="2800">
                <a:solidFill>
                  <a:srgbClr val="FF0000"/>
                </a:solidFill>
              </a:rPr>
              <a:t>]</a:t>
            </a:r>
            <a:r>
              <a:rPr kumimoji="1" lang="en-US" altLang="zh-CN" sz="2800" b="0"/>
              <a:t> </a:t>
            </a:r>
            <a:r>
              <a:rPr lang="en-US" altLang="zh-CN" sz="2800"/>
              <a:t>can </a:t>
            </a:r>
            <a:r>
              <a:rPr lang="en-US" altLang="zh-CN" sz="2800">
                <a:solidFill>
                  <a:srgbClr val="FF0000"/>
                </a:solidFill>
              </a:rPr>
              <a:t>fully</a:t>
            </a:r>
            <a:r>
              <a:rPr lang="en-US" altLang="zh-CN" sz="2800"/>
              <a:t> characterize an LTI system.</a:t>
            </a:r>
            <a:endParaRPr lang="en-US" altLang="zh-CN" sz="2800"/>
          </a:p>
        </p:txBody>
      </p:sp>
      <p:sp>
        <p:nvSpPr>
          <p:cNvPr id="11274" name="Rectangle 11"/>
          <p:cNvSpPr>
            <a:spLocks noChangeArrowheads="1"/>
          </p:cNvSpPr>
          <p:nvPr/>
        </p:nvSpPr>
        <p:spPr bwMode="auto">
          <a:xfrm>
            <a:off x="6588125" y="3573463"/>
            <a:ext cx="2057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800"/>
              <a:t>(2.7)</a:t>
            </a:r>
            <a:endParaRPr kumimoji="1" lang="en-US" altLang="zh-CN"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38242"/>
                                        </p:tgtEl>
                                        <p:attrNameLst>
                                          <p:attrName>style.visibility</p:attrName>
                                        </p:attrNameLst>
                                      </p:cBhvr>
                                      <p:to>
                                        <p:strVal val="visible"/>
                                      </p:to>
                                    </p:set>
                                    <p:animEffect transition="in" filter="barn(outHorizontal)">
                                      <p:cBhvr>
                                        <p:cTn id="7" dur="500"/>
                                        <p:tgtEl>
                                          <p:spTgt spid="138242"/>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38243"/>
                                        </p:tgtEl>
                                        <p:attrNameLst>
                                          <p:attrName>style.visibility</p:attrName>
                                        </p:attrNameLst>
                                      </p:cBhvr>
                                      <p:to>
                                        <p:strVal val="visible"/>
                                      </p:to>
                                    </p:set>
                                    <p:animEffect transition="in" filter="barn(outHorizontal)">
                                      <p:cBhvr>
                                        <p:cTn id="11" dur="500"/>
                                        <p:tgtEl>
                                          <p:spTgt spid="138243"/>
                                        </p:tgtEl>
                                      </p:cBhvr>
                                    </p:animEffect>
                                  </p:childTnLst>
                                </p:cTn>
                              </p:par>
                            </p:childTnLst>
                          </p:cTn>
                        </p:par>
                        <p:par>
                          <p:cTn id="12" fill="hold">
                            <p:stCondLst>
                              <p:cond delay="1000"/>
                            </p:stCondLst>
                            <p:childTnLst>
                              <p:par>
                                <p:cTn id="13" presetID="16" presetClass="entr" presetSubtype="42" fill="hold" nodeType="afterEffect">
                                  <p:stCondLst>
                                    <p:cond delay="0"/>
                                  </p:stCondLst>
                                  <p:childTnLst>
                                    <p:set>
                                      <p:cBhvr>
                                        <p:cTn id="14" dur="1" fill="hold">
                                          <p:stCondLst>
                                            <p:cond delay="0"/>
                                          </p:stCondLst>
                                        </p:cTn>
                                        <p:tgtEl>
                                          <p:spTgt spid="138244"/>
                                        </p:tgtEl>
                                        <p:attrNameLst>
                                          <p:attrName>style.visibility</p:attrName>
                                        </p:attrNameLst>
                                      </p:cBhvr>
                                      <p:to>
                                        <p:strVal val="visible"/>
                                      </p:to>
                                    </p:set>
                                    <p:animEffect transition="in" filter="barn(outHorizontal)">
                                      <p:cBhvr>
                                        <p:cTn id="15" dur="500"/>
                                        <p:tgtEl>
                                          <p:spTgt spid="138244"/>
                                        </p:tgtEl>
                                      </p:cBhvr>
                                    </p:animEffect>
                                  </p:childTnLst>
                                </p:cTn>
                              </p:par>
                            </p:childTnLst>
                          </p:cTn>
                        </p:par>
                        <p:par>
                          <p:cTn id="16" fill="hold">
                            <p:stCondLst>
                              <p:cond delay="1500"/>
                            </p:stCondLst>
                            <p:childTnLst>
                              <p:par>
                                <p:cTn id="17" presetID="16" presetClass="entr" presetSubtype="42" fill="hold" grpId="0" nodeType="afterEffect">
                                  <p:stCondLst>
                                    <p:cond delay="0"/>
                                  </p:stCondLst>
                                  <p:childTnLst>
                                    <p:set>
                                      <p:cBhvr>
                                        <p:cTn id="18" dur="1" fill="hold">
                                          <p:stCondLst>
                                            <p:cond delay="0"/>
                                          </p:stCondLst>
                                        </p:cTn>
                                        <p:tgtEl>
                                          <p:spTgt spid="138246"/>
                                        </p:tgtEl>
                                        <p:attrNameLst>
                                          <p:attrName>style.visibility</p:attrName>
                                        </p:attrNameLst>
                                      </p:cBhvr>
                                      <p:to>
                                        <p:strVal val="visible"/>
                                      </p:to>
                                    </p:set>
                                    <p:animEffect transition="in" filter="barn(outHorizontal)">
                                      <p:cBhvr>
                                        <p:cTn id="19" dur="500"/>
                                        <p:tgtEl>
                                          <p:spTgt spid="138246"/>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42" fill="hold" grpId="0" nodeType="clickEffect">
                                  <p:stCondLst>
                                    <p:cond delay="0"/>
                                  </p:stCondLst>
                                  <p:childTnLst>
                                    <p:set>
                                      <p:cBhvr>
                                        <p:cTn id="23" dur="1" fill="hold">
                                          <p:stCondLst>
                                            <p:cond delay="0"/>
                                          </p:stCondLst>
                                        </p:cTn>
                                        <p:tgtEl>
                                          <p:spTgt spid="138245"/>
                                        </p:tgtEl>
                                        <p:attrNameLst>
                                          <p:attrName>style.visibility</p:attrName>
                                        </p:attrNameLst>
                                      </p:cBhvr>
                                      <p:to>
                                        <p:strVal val="visible"/>
                                      </p:to>
                                    </p:set>
                                    <p:animEffect transition="in" filter="barn(outHorizontal)">
                                      <p:cBhvr>
                                        <p:cTn id="24" dur="500"/>
                                        <p:tgtEl>
                                          <p:spTgt spid="138245"/>
                                        </p:tgtEl>
                                      </p:cBhvr>
                                    </p:animEffect>
                                  </p:childTnLst>
                                </p:cTn>
                              </p:par>
                            </p:childTnLst>
                          </p:cTn>
                        </p:par>
                        <p:par>
                          <p:cTn id="25" fill="hold">
                            <p:stCondLst>
                              <p:cond delay="500"/>
                            </p:stCondLst>
                            <p:childTnLst>
                              <p:par>
                                <p:cTn id="26" presetID="16" presetClass="entr" presetSubtype="42" fill="hold" grpId="0" nodeType="afterEffect">
                                  <p:stCondLst>
                                    <p:cond delay="0"/>
                                  </p:stCondLst>
                                  <p:childTnLst>
                                    <p:set>
                                      <p:cBhvr>
                                        <p:cTn id="27" dur="1" fill="hold">
                                          <p:stCondLst>
                                            <p:cond delay="0"/>
                                          </p:stCondLst>
                                        </p:cTn>
                                        <p:tgtEl>
                                          <p:spTgt spid="138247"/>
                                        </p:tgtEl>
                                        <p:attrNameLst>
                                          <p:attrName>style.visibility</p:attrName>
                                        </p:attrNameLst>
                                      </p:cBhvr>
                                      <p:to>
                                        <p:strVal val="visible"/>
                                      </p:to>
                                    </p:set>
                                    <p:animEffect transition="in" filter="barn(outHorizontal)">
                                      <p:cBhvr>
                                        <p:cTn id="28" dur="500"/>
                                        <p:tgtEl>
                                          <p:spTgt spid="138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autoUpdateAnimBg="0"/>
      <p:bldP spid="138243" grpId="0" autoUpdateAnimBg="0"/>
      <p:bldP spid="138245" grpId="0" animBg="1" autoUpdateAnimBg="0"/>
      <p:bldP spid="138246" grpId="0" autoUpdateAnimBg="0"/>
      <p:bldP spid="138247" grpId="0"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Stream</Template>
  <TotalTime>0</TotalTime>
  <Words>10217</Words>
  <Application>WPS 演示</Application>
  <PresentationFormat>全屏显示(4:3)</PresentationFormat>
  <Paragraphs>1005</Paragraphs>
  <Slides>69</Slides>
  <Notes>1</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185</vt:i4>
      </vt:variant>
      <vt:variant>
        <vt:lpstr>幻灯片标题</vt:lpstr>
      </vt:variant>
      <vt:variant>
        <vt:i4>69</vt:i4>
      </vt:variant>
    </vt:vector>
  </HeadingPairs>
  <TitlesOfParts>
    <vt:vector size="272" baseType="lpstr">
      <vt:lpstr>Arial</vt:lpstr>
      <vt:lpstr>宋体</vt:lpstr>
      <vt:lpstr>Wingdings</vt:lpstr>
      <vt:lpstr>Times New Roman</vt:lpstr>
      <vt:lpstr>楷体_GB2312</vt:lpstr>
      <vt:lpstr>新宋体</vt:lpstr>
      <vt:lpstr>Tahoma</vt:lpstr>
      <vt:lpstr>黑体</vt:lpstr>
      <vt:lpstr>Book Antiqua</vt:lpstr>
      <vt:lpstr>方正姚体</vt:lpstr>
      <vt:lpstr>Arial Narrow</vt:lpstr>
      <vt:lpstr>Symbol</vt:lpstr>
      <vt:lpstr>华文中宋</vt:lpstr>
      <vt:lpstr>微软雅黑</vt:lpstr>
      <vt:lpstr>Arial Unicode MS</vt:lpstr>
      <vt:lpstr>Cambria Math</vt:lpstr>
      <vt:lpstr>Arial Black</vt:lpstr>
      <vt:lpstr>默认设计模板</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Equation.3</vt:lpstr>
      <vt:lpstr>Equation.3</vt:lpstr>
      <vt:lpstr>Equation.DSMT4</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Equation.3</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Equation.DSMT4</vt:lpstr>
      <vt:lpstr>Equation.3</vt:lpstr>
      <vt:lpstr>Equation.3</vt:lpstr>
      <vt:lpstr>Equation.DSMT4</vt:lpstr>
      <vt:lpstr>Equation.3</vt:lpstr>
      <vt:lpstr>Equation.DSMT4</vt:lpstr>
      <vt:lpstr>Equation.3</vt:lpstr>
      <vt:lpstr>Equation.3</vt:lpstr>
      <vt:lpstr>Equation.3</vt:lpstr>
      <vt:lpstr>Equation.DSMT4</vt:lpstr>
      <vt:lpstr>Equation.DSMT4</vt:lpstr>
      <vt:lpstr>Equation.3</vt:lpstr>
      <vt:lpstr>Equation.DSMT4</vt:lpstr>
      <vt:lpstr>Equation.3</vt:lpstr>
      <vt:lpstr>Equation.DSMT4</vt:lpstr>
      <vt:lpstr>Equation.3</vt:lpstr>
      <vt:lpstr>Equation.3</vt:lpstr>
      <vt:lpstr>Equation.3</vt:lpstr>
      <vt:lpstr>Equation.DSMT4</vt:lpstr>
      <vt:lpstr>Equation.DSMT4</vt:lpstr>
      <vt:lpstr>Equation.DSMT4</vt:lpstr>
      <vt:lpstr>Equation.DSMT4</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Equation.3</vt:lpstr>
      <vt:lpstr>Equation.DSMT4</vt:lpstr>
      <vt:lpstr>Equation.3</vt:lpstr>
      <vt:lpstr>Equation.3</vt:lpstr>
      <vt:lpstr>Equation.3</vt:lpstr>
      <vt:lpstr>Equation.DSMT4</vt:lpstr>
      <vt:lpstr>Equation.DSMT4</vt:lpstr>
      <vt:lpstr>Equation.DSMT4</vt:lpstr>
      <vt:lpstr>Equation.3</vt:lpstr>
      <vt:lpstr>Equation.3</vt:lpstr>
      <vt:lpstr>Equation.3</vt:lpstr>
      <vt:lpstr>Equation.3</vt:lpstr>
      <vt:lpstr>Equation.DSMT4</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2.0 引言 ( Introduction )</vt:lpstr>
      <vt:lpstr>PowerPoint 演示文稿</vt:lpstr>
      <vt:lpstr>2.1 离散时间LTI系统：卷积和</vt:lpstr>
      <vt:lpstr>PowerPoint 演示文稿</vt:lpstr>
      <vt:lpstr>2.1.2离散时间LTI系统的单位脉冲响应及卷积和表示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CONTINUOUS-TIME LTI SYSTEMS: CONVOLUTION INTEGRAL (连续时间LTI系统：卷积积分)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重要的结论（1）：</vt:lpstr>
      <vt:lpstr>重要的结论（2）：</vt:lpstr>
      <vt:lpstr>2.3 线性时不变系统的性质 （ Properties of  Linear  Time-Invariant  Systems）</vt:lpstr>
      <vt:lpstr>PowerPoint 演示文稿</vt:lpstr>
      <vt:lpstr>PowerPoint 演示文稿</vt:lpstr>
      <vt:lpstr>PowerPoint 演示文稿</vt:lpstr>
      <vt:lpstr>PowerPoint 演示文稿</vt:lpstr>
      <vt:lpstr>PowerPoint 演示文稿</vt:lpstr>
      <vt:lpstr> 卷积的微分与积分性质</vt:lpstr>
      <vt:lpstr>三.与冲激函数或阶跃函数的卷积</vt:lpstr>
      <vt:lpstr>2.3.4 LTI System with and without Memory (有记忆和无记忆LTI系统)</vt:lpstr>
      <vt:lpstr>2.3.4 LTI System with and without Memory (p108) (有记忆和无记忆LTI系统)</vt:lpstr>
      <vt:lpstr>2.3.5 Invertibility of LTI system  (LTI系统的可逆性)</vt:lpstr>
      <vt:lpstr>2.3.5 Invertibility of LTI system (p109) (LTI系统的可逆性)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2.4.3 (用微分和差分方程描述的一阶系统的方框图表示)</vt:lpstr>
      <vt:lpstr>PowerPoint 演示文稿</vt:lpstr>
      <vt:lpstr>PowerPoint 演示文稿</vt:lpstr>
      <vt:lpstr>PowerPoint 演示文稿</vt:lpstr>
      <vt:lpstr>2.5 SINGULARITY FUNCTIONS （奇异函数） </vt:lpstr>
      <vt:lpstr>PowerPoint 演示文稿</vt:lpstr>
      <vt:lpstr>PowerPoint 演示文稿</vt:lpstr>
      <vt:lpstr>PowerPoint 演示文稿</vt:lpstr>
      <vt:lpstr> SUMMARY</vt:lpstr>
      <vt:lpstr>PowerPoint 演示文稿</vt:lpstr>
      <vt:lpstr>PowerPoint 演示文稿</vt:lpstr>
    </vt:vector>
  </TitlesOfParts>
  <Company>cuit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zhouli</dc:creator>
  <cp:lastModifiedBy>DQ_ice Cream</cp:lastModifiedBy>
  <cp:revision>403</cp:revision>
  <dcterms:created xsi:type="dcterms:W3CDTF">2010-02-28T09:23:00Z</dcterms:created>
  <dcterms:modified xsi:type="dcterms:W3CDTF">2025-03-02T16:20:35Z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56DD421ADE824AD2848CFC6B3D9D339C_12</vt:lpwstr>
  </property>
  <property fmtid="{D5CDD505-2E9C-101B-9397-08002B2CF9AE}" pid="3" name="KSOProductBuildVer">
    <vt:lpwstr>2052-12.1.0.20305</vt:lpwstr>
  </property>
</Properties>
</file>